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7" r:id="rId2"/>
    <p:sldId id="485" r:id="rId3"/>
    <p:sldId id="495" r:id="rId4"/>
    <p:sldId id="484" r:id="rId5"/>
    <p:sldId id="483" r:id="rId6"/>
    <p:sldId id="472" r:id="rId7"/>
    <p:sldId id="325" r:id="rId8"/>
    <p:sldId id="270" r:id="rId9"/>
    <p:sldId id="470" r:id="rId10"/>
    <p:sldId id="468" r:id="rId11"/>
    <p:sldId id="346" r:id="rId12"/>
    <p:sldId id="481" r:id="rId13"/>
    <p:sldId id="362" r:id="rId14"/>
    <p:sldId id="482" r:id="rId15"/>
    <p:sldId id="355" r:id="rId16"/>
    <p:sldId id="427" r:id="rId17"/>
    <p:sldId id="496" r:id="rId18"/>
    <p:sldId id="318" r:id="rId19"/>
    <p:sldId id="462" r:id="rId20"/>
    <p:sldId id="463" r:id="rId21"/>
    <p:sldId id="464" r:id="rId22"/>
    <p:sldId id="426" r:id="rId23"/>
    <p:sldId id="409" r:id="rId24"/>
    <p:sldId id="298" r:id="rId25"/>
    <p:sldId id="479" r:id="rId26"/>
    <p:sldId id="497" r:id="rId27"/>
    <p:sldId id="486" r:id="rId28"/>
    <p:sldId id="487" r:id="rId29"/>
    <p:sldId id="488" r:id="rId30"/>
    <p:sldId id="489" r:id="rId31"/>
    <p:sldId id="490" r:id="rId32"/>
    <p:sldId id="491" r:id="rId33"/>
    <p:sldId id="492" r:id="rId34"/>
    <p:sldId id="493" r:id="rId35"/>
    <p:sldId id="494" r:id="rId36"/>
  </p:sldIdLst>
  <p:sldSz cx="9144000" cy="6858000" type="screen4x3"/>
  <p:notesSz cx="7010400" cy="92964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unke, A (onco)" initials="A" lastIdx="1" clrIdx="0"/>
  <p:cmAuthor id="1" name="nathan" initials="n" lastIdx="3" clrIdx="1"/>
  <p:cmAuthor id="2" name="ege de vries" initials="edv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A61C7F"/>
    <a:srgbClr val="E9EDF4"/>
    <a:srgbClr val="CAD9EC"/>
    <a:srgbClr val="000000"/>
    <a:srgbClr val="FFFFFF"/>
    <a:srgbClr val="4F81BD"/>
    <a:srgbClr val="FF00FF"/>
    <a:srgbClr val="0FBB3C"/>
    <a:srgbClr val="B9CD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1" autoAdjust="0"/>
    <p:restoredTop sz="80204" autoAdjust="0"/>
  </p:normalViewPr>
  <p:slideViewPr>
    <p:cSldViewPr>
      <p:cViewPr>
        <p:scale>
          <a:sx n="96" d="100"/>
          <a:sy n="96" d="100"/>
        </p:scale>
        <p:origin x="-15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commentAuthors" Target="commentAuthors.xml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0977CB-5289-4F0B-8A46-577D2CB43A32}" type="datetimeFigureOut">
              <a:rPr lang="en-US" smtClean="0"/>
              <a:t>10/09/15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07AFB69-FD6E-4DB4-A181-444FD015E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51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6C3F645-C513-4352-8689-31D2A4D97F31}" type="datetimeFigureOut">
              <a:rPr lang="nl-NL" smtClean="0"/>
              <a:pPr/>
              <a:t>10/09/15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E10E178-969C-41AF-A539-BEADC3909E3B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661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202C3-8F4C-4785-BE5E-E3EA587398E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78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202C3-8F4C-4785-BE5E-E3EA587398E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6729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0E178-969C-41AF-A539-BEADC3909E3B}" type="slidenum">
              <a:rPr lang="nl-NL" smtClean="0"/>
              <a:pPr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16644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0E178-969C-41AF-A539-BEADC3909E3B}" type="slidenum">
              <a:rPr lang="nl-NL" smtClean="0"/>
              <a:pPr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64626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202C3-8F4C-4785-BE5E-E3EA587398E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6729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0E178-969C-41AF-A539-BEADC3909E3B}" type="slidenum">
              <a:rPr lang="nl-NL" smtClean="0"/>
              <a:pPr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20597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0E178-969C-41AF-A539-BEADC3909E3B}" type="slidenum">
              <a:rPr lang="nl-NL" smtClean="0"/>
              <a:pPr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70103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0E178-969C-41AF-A539-BEADC3909E3B}" type="slidenum">
              <a:rPr lang="nl-NL" smtClean="0"/>
              <a:pPr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04453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0E178-969C-41AF-A539-BEADC3909E3B}" type="slidenum">
              <a:rPr lang="nl-NL" smtClean="0"/>
              <a:pPr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29416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252AA-858E-471A-8569-86CD2E074B5B}" type="slidenum">
              <a:rPr lang="nl-NL" smtClean="0"/>
              <a:pPr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34812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0E178-969C-41AF-A539-BEADC3909E3B}" type="slidenum">
              <a:rPr lang="nl-NL" smtClean="0"/>
              <a:pPr/>
              <a:t>27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9549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0E178-969C-41AF-A539-BEADC3909E3B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95499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0E178-969C-41AF-A539-BEADC3909E3B}" type="slidenum">
              <a:rPr lang="nl-NL" smtClean="0"/>
              <a:pPr/>
              <a:t>29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92633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0E178-969C-41AF-A539-BEADC3909E3B}" type="slidenum">
              <a:rPr lang="nl-NL" smtClean="0"/>
              <a:pPr/>
              <a:t>30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64456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0E178-969C-41AF-A539-BEADC3909E3B}" type="slidenum">
              <a:rPr lang="nl-NL" smtClean="0"/>
              <a:pPr/>
              <a:t>31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65193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0E178-969C-41AF-A539-BEADC3909E3B}" type="slidenum">
              <a:rPr lang="nl-NL" smtClean="0"/>
              <a:pPr/>
              <a:t>32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17916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202C3-8F4C-4785-BE5E-E3EA587398EF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055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0E178-969C-41AF-A539-BEADC3909E3B}" type="slidenum">
              <a:rPr lang="nl-NL" smtClean="0"/>
              <a:pPr/>
              <a:t>34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6781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0E178-969C-41AF-A539-BEADC3909E3B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6445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0E178-969C-41AF-A539-BEADC3909E3B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6445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0E178-969C-41AF-A539-BEADC3909E3B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7722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0E178-969C-41AF-A539-BEADC3909E3B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8472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202C3-8F4C-4785-BE5E-E3EA587398E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6729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202C3-8F4C-4785-BE5E-E3EA587398E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6729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0E178-969C-41AF-A539-BEADC3909E3B}" type="slidenum">
              <a:rPr lang="nl-NL" smtClean="0"/>
              <a:pPr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6462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2D834-BFB7-4E80-82F1-5D743E9062BB}" type="datetimeFigureOut">
              <a:rPr lang="nl-NL" smtClean="0"/>
              <a:pPr/>
              <a:t>10/09/15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0B21-B06C-44BD-B94B-F717254D9775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2D834-BFB7-4E80-82F1-5D743E9062BB}" type="datetimeFigureOut">
              <a:rPr lang="nl-NL" smtClean="0"/>
              <a:pPr/>
              <a:t>10/09/15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0B21-B06C-44BD-B94B-F717254D9775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2D834-BFB7-4E80-82F1-5D743E9062BB}" type="datetimeFigureOut">
              <a:rPr lang="nl-NL" smtClean="0"/>
              <a:pPr/>
              <a:t>10/09/15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0B21-B06C-44BD-B94B-F717254D9775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www.esmo.org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78705-25A5-4131-84E9-3C7AC8B4A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06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2D834-BFB7-4E80-82F1-5D743E9062BB}" type="datetimeFigureOut">
              <a:rPr lang="nl-NL" smtClean="0"/>
              <a:pPr/>
              <a:t>10/09/15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0B21-B06C-44BD-B94B-F717254D9775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2D834-BFB7-4E80-82F1-5D743E9062BB}" type="datetimeFigureOut">
              <a:rPr lang="nl-NL" smtClean="0"/>
              <a:pPr/>
              <a:t>10/09/15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0B21-B06C-44BD-B94B-F717254D9775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2D834-BFB7-4E80-82F1-5D743E9062BB}" type="datetimeFigureOut">
              <a:rPr lang="nl-NL" smtClean="0"/>
              <a:pPr/>
              <a:t>10/09/15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0B21-B06C-44BD-B94B-F717254D9775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2D834-BFB7-4E80-82F1-5D743E9062BB}" type="datetimeFigureOut">
              <a:rPr lang="nl-NL" smtClean="0"/>
              <a:pPr/>
              <a:t>10/09/15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0B21-B06C-44BD-B94B-F717254D9775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2D834-BFB7-4E80-82F1-5D743E9062BB}" type="datetimeFigureOut">
              <a:rPr lang="nl-NL" smtClean="0"/>
              <a:pPr/>
              <a:t>10/09/15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0B21-B06C-44BD-B94B-F717254D9775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2D834-BFB7-4E80-82F1-5D743E9062BB}" type="datetimeFigureOut">
              <a:rPr lang="nl-NL" smtClean="0"/>
              <a:pPr/>
              <a:t>10/09/15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0B21-B06C-44BD-B94B-F717254D9775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2D834-BFB7-4E80-82F1-5D743E9062BB}" type="datetimeFigureOut">
              <a:rPr lang="nl-NL" smtClean="0"/>
              <a:pPr/>
              <a:t>10/09/15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0B21-B06C-44BD-B94B-F717254D9775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2D834-BFB7-4E80-82F1-5D743E9062BB}" type="datetimeFigureOut">
              <a:rPr lang="nl-NL" smtClean="0"/>
              <a:pPr/>
              <a:t>10/09/15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80B21-B06C-44BD-B94B-F717254D9775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2D834-BFB7-4E80-82F1-5D743E9062BB}" type="datetimeFigureOut">
              <a:rPr lang="nl-NL" smtClean="0"/>
              <a:pPr/>
              <a:t>10/09/15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80B21-B06C-44BD-B94B-F717254D9775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2" Type="http://schemas.openxmlformats.org/officeDocument/2006/relationships/hyperlink" Target="file://localhost//upload.wikimedia.org/wikipedia/commons/2/23/Giant_snowball_Oxford.jpg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2.emf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2.emf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3.png"/><Relationship Id="rId5" Type="http://schemas.openxmlformats.org/officeDocument/2006/relationships/image" Target="../media/image5.jpeg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898989"/>
                </a:solidFill>
              </a:rPr>
              <a:t>www.esmo.org</a:t>
            </a:r>
          </a:p>
        </p:txBody>
      </p:sp>
      <p:sp>
        <p:nvSpPr>
          <p:cNvPr id="8195" name="Rectangle 3"/>
          <p:cNvSpPr txBox="1">
            <a:spLocks noChangeArrowheads="1"/>
          </p:cNvSpPr>
          <p:nvPr/>
        </p:nvSpPr>
        <p:spPr bwMode="auto">
          <a:xfrm>
            <a:off x="1979712" y="1988840"/>
            <a:ext cx="7329083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428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defTabSz="457200">
              <a:spcAft>
                <a:spcPts val="600"/>
              </a:spcAft>
              <a:buClr>
                <a:srgbClr val="03689A"/>
              </a:buClr>
              <a:buSzPct val="100000"/>
              <a:buFont typeface="Arial" charset="0"/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ESMO </a:t>
            </a:r>
            <a:r>
              <a:rPr lang="en-US" sz="3600" b="1" dirty="0">
                <a:solidFill>
                  <a:schemeClr val="bg1"/>
                </a:solidFill>
              </a:rPr>
              <a:t>Magnitude of </a:t>
            </a:r>
            <a:r>
              <a:rPr lang="en-US" sz="3600" b="1" dirty="0" smtClean="0">
                <a:solidFill>
                  <a:schemeClr val="bg1"/>
                </a:solidFill>
              </a:rPr>
              <a:t>Clinical </a:t>
            </a:r>
            <a:r>
              <a:rPr lang="en-US" sz="3600" b="1" dirty="0">
                <a:solidFill>
                  <a:schemeClr val="bg1"/>
                </a:solidFill>
              </a:rPr>
              <a:t>Benefit </a:t>
            </a:r>
            <a:r>
              <a:rPr lang="en-US" sz="3600" b="1" dirty="0" smtClean="0">
                <a:solidFill>
                  <a:schemeClr val="bg1"/>
                </a:solidFill>
              </a:rPr>
              <a:t>Scale </a:t>
            </a:r>
            <a:r>
              <a:rPr lang="en-US" sz="3600" dirty="0">
                <a:solidFill>
                  <a:schemeClr val="bg1"/>
                </a:solidFill>
              </a:rPr>
              <a:t>for new anticancer </a:t>
            </a:r>
            <a:r>
              <a:rPr lang="en-US" sz="3600" dirty="0" smtClean="0">
                <a:solidFill>
                  <a:schemeClr val="bg1"/>
                </a:solidFill>
              </a:rPr>
              <a:t>drugs</a:t>
            </a:r>
            <a:r>
              <a:rPr lang="en-US" sz="3600" dirty="0" smtClean="0"/>
              <a:t> 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defTabSz="457200">
              <a:spcAft>
                <a:spcPts val="600"/>
              </a:spcAft>
              <a:buClr>
                <a:srgbClr val="03689A"/>
              </a:buClr>
              <a:buSzPct val="100000"/>
              <a:buFont typeface="Arial" charset="0"/>
              <a:buNone/>
            </a:pPr>
            <a:r>
              <a:rPr lang="en-US" b="1" dirty="0" smtClean="0">
                <a:solidFill>
                  <a:schemeClr val="bg1"/>
                </a:solidFill>
              </a:rPr>
              <a:t>Martine </a:t>
            </a:r>
            <a:r>
              <a:rPr lang="en-US" b="1" dirty="0" smtClean="0">
                <a:solidFill>
                  <a:schemeClr val="bg1"/>
                </a:solidFill>
              </a:rPr>
              <a:t>Piccart on behalf of ESMO Magnitude </a:t>
            </a:r>
          </a:p>
          <a:p>
            <a:pPr defTabSz="457200">
              <a:spcAft>
                <a:spcPts val="600"/>
              </a:spcAft>
              <a:buClr>
                <a:srgbClr val="03689A"/>
              </a:buClr>
              <a:buSzPct val="100000"/>
              <a:buFont typeface="Arial" charset="0"/>
              <a:buNone/>
            </a:pPr>
            <a:r>
              <a:rPr lang="en-US" b="1" dirty="0" smtClean="0">
                <a:solidFill>
                  <a:schemeClr val="bg1"/>
                </a:solidFill>
              </a:rPr>
              <a:t>of Clinical Benefit Scale task force  </a:t>
            </a:r>
          </a:p>
          <a:p>
            <a:pPr defTabSz="457200">
              <a:spcAft>
                <a:spcPts val="600"/>
              </a:spcAft>
              <a:buClr>
                <a:srgbClr val="03689A"/>
              </a:buClr>
              <a:buSzPct val="100000"/>
              <a:buFont typeface="Arial" charset="0"/>
              <a:buNone/>
            </a:pPr>
            <a:r>
              <a:rPr lang="en-US" b="1" dirty="0" err="1" smtClean="0">
                <a:solidFill>
                  <a:schemeClr val="bg1"/>
                </a:solidFill>
              </a:rPr>
              <a:t>Institut</a:t>
            </a:r>
            <a:r>
              <a:rPr lang="en-US" b="1" dirty="0" smtClean="0">
                <a:solidFill>
                  <a:schemeClr val="bg1"/>
                </a:solidFill>
              </a:rPr>
              <a:t> Jules Bordet, </a:t>
            </a:r>
            <a:r>
              <a:rPr lang="en-US" b="1" dirty="0" err="1" smtClean="0">
                <a:solidFill>
                  <a:schemeClr val="bg1"/>
                </a:solidFill>
              </a:rPr>
              <a:t>Université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Libre</a:t>
            </a:r>
            <a:r>
              <a:rPr lang="en-US" b="1" dirty="0" smtClean="0">
                <a:solidFill>
                  <a:schemeClr val="bg1"/>
                </a:solidFill>
              </a:rPr>
              <a:t> de </a:t>
            </a:r>
          </a:p>
          <a:p>
            <a:pPr defTabSz="457200">
              <a:spcAft>
                <a:spcPts val="600"/>
              </a:spcAft>
              <a:buClr>
                <a:srgbClr val="03689A"/>
              </a:buClr>
              <a:buSzPct val="100000"/>
              <a:buFont typeface="Arial" charset="0"/>
              <a:buNone/>
            </a:pPr>
            <a:r>
              <a:rPr lang="en-US" b="1" dirty="0" err="1" smtClean="0">
                <a:solidFill>
                  <a:schemeClr val="bg1"/>
                </a:solidFill>
              </a:rPr>
              <a:t>Bruxelles</a:t>
            </a:r>
            <a:endParaRPr lang="en-US" b="1" dirty="0" smtClean="0">
              <a:solidFill>
                <a:schemeClr val="bg1"/>
              </a:solidFill>
            </a:endParaRPr>
          </a:p>
          <a:p>
            <a:pPr defTabSz="457200">
              <a:spcAft>
                <a:spcPts val="600"/>
              </a:spcAft>
              <a:buClr>
                <a:srgbClr val="03689A"/>
              </a:buClr>
              <a:buSzPct val="100000"/>
              <a:buFont typeface="Arial" charset="0"/>
              <a:buNone/>
            </a:pPr>
            <a:endParaRPr lang="de-CH" sz="2000" dirty="0" smtClean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12387" y="292701"/>
            <a:ext cx="4366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i="1" dirty="0" err="1" smtClean="0"/>
              <a:t>Roundtable</a:t>
            </a:r>
            <a:r>
              <a:rPr lang="fr-BE" i="1" dirty="0" smtClean="0"/>
              <a:t> on </a:t>
            </a:r>
            <a:r>
              <a:rPr lang="fr-BE" i="1" dirty="0" err="1" smtClean="0"/>
              <a:t>Immuno</a:t>
            </a:r>
            <a:r>
              <a:rPr lang="fr-BE" i="1" dirty="0" smtClean="0"/>
              <a:t>-Oncology</a:t>
            </a:r>
          </a:p>
          <a:p>
            <a:r>
              <a:rPr lang="fr-BE" i="1" dirty="0" err="1" smtClean="0"/>
              <a:t>Federal</a:t>
            </a:r>
            <a:r>
              <a:rPr lang="fr-BE" i="1" dirty="0" smtClean="0"/>
              <a:t> </a:t>
            </a:r>
            <a:r>
              <a:rPr lang="fr-BE" i="1" dirty="0" err="1" smtClean="0"/>
              <a:t>Parliament</a:t>
            </a:r>
            <a:r>
              <a:rPr lang="fr-BE" i="1" dirty="0" smtClean="0"/>
              <a:t> – Brussels, July 02</a:t>
            </a:r>
            <a:r>
              <a:rPr lang="fr-BE" i="1" baseline="30000" dirty="0" smtClean="0"/>
              <a:t>nd</a:t>
            </a:r>
            <a:r>
              <a:rPr lang="fr-BE" i="1" dirty="0" smtClean="0"/>
              <a:t> 2015</a:t>
            </a:r>
            <a:endParaRPr lang="en-US" i="1" dirty="0"/>
          </a:p>
        </p:txBody>
      </p:sp>
      <p:sp>
        <p:nvSpPr>
          <p:cNvPr id="3" name="TextBox 2"/>
          <p:cNvSpPr txBox="1"/>
          <p:nvPr/>
        </p:nvSpPr>
        <p:spPr>
          <a:xfrm>
            <a:off x="4177558" y="5949280"/>
            <a:ext cx="4498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err="1" smtClean="0">
                <a:solidFill>
                  <a:schemeClr val="bg1"/>
                </a:solidFill>
              </a:rPr>
              <a:t>Cette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présentation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est</a:t>
            </a:r>
            <a:r>
              <a:rPr lang="en-US" dirty="0" smtClean="0">
                <a:solidFill>
                  <a:schemeClr val="bg1"/>
                </a:solidFill>
              </a:rPr>
              <a:t> la </a:t>
            </a:r>
            <a:r>
              <a:rPr lang="en-US" dirty="0" err="1" smtClean="0">
                <a:solidFill>
                  <a:schemeClr val="bg1"/>
                </a:solidFill>
              </a:rPr>
              <a:t>propriété</a:t>
            </a:r>
            <a:r>
              <a:rPr lang="en-US" dirty="0" smtClean="0">
                <a:solidFill>
                  <a:schemeClr val="bg1"/>
                </a:solidFill>
              </a:rPr>
              <a:t> de </a:t>
            </a:r>
            <a:r>
              <a:rPr lang="en-US" dirty="0" err="1" smtClean="0">
                <a:solidFill>
                  <a:schemeClr val="bg1"/>
                </a:solidFill>
              </a:rPr>
              <a:t>l’ESMO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566406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396552" y="44624"/>
            <a:ext cx="9900592" cy="11430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Evaluation form 1: </a:t>
            </a:r>
            <a:r>
              <a:rPr lang="en-US" sz="3200" b="1" dirty="0" smtClean="0">
                <a:solidFill>
                  <a:schemeClr val="tx2"/>
                </a:solidFill>
              </a:rPr>
              <a:t/>
            </a:r>
            <a:br>
              <a:rPr lang="en-US" sz="3200" b="1" dirty="0" smtClean="0">
                <a:solidFill>
                  <a:schemeClr val="tx2"/>
                </a:solidFill>
              </a:rPr>
            </a:br>
            <a:r>
              <a:rPr lang="en-US" sz="3200" dirty="0" smtClean="0"/>
              <a:t>f</a:t>
            </a:r>
            <a:r>
              <a:rPr lang="fr-BE" sz="3200" dirty="0" smtClean="0">
                <a:cs typeface="Arial" charset="0"/>
              </a:rPr>
              <a:t>or </a:t>
            </a:r>
            <a:r>
              <a:rPr lang="en-GB" sz="3200" dirty="0" smtClean="0"/>
              <a:t>adjuvant and other treatments with curative intent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nl-NL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598122"/>
              </p:ext>
            </p:extLst>
          </p:nvPr>
        </p:nvGraphicFramePr>
        <p:xfrm>
          <a:off x="7614000" y="1327791"/>
          <a:ext cx="815752" cy="168246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15752"/>
              </a:tblGrid>
              <a:tr h="733057">
                <a:tc>
                  <a:txBody>
                    <a:bodyPr/>
                    <a:lstStyle/>
                    <a:p>
                      <a:pPr algn="ctr"/>
                      <a:r>
                        <a:rPr lang="nl-NL" sz="1400" dirty="0" smtClean="0"/>
                        <a:t>Mark </a:t>
                      </a:r>
                      <a:r>
                        <a:rPr lang="nl-NL" sz="1400" dirty="0" err="1" smtClean="0"/>
                        <a:t>with</a:t>
                      </a:r>
                      <a:r>
                        <a:rPr lang="nl-NL" sz="1400" dirty="0" smtClean="0"/>
                        <a:t> X</a:t>
                      </a:r>
                      <a:r>
                        <a:rPr lang="nl-NL" sz="1400" baseline="0" dirty="0" smtClean="0"/>
                        <a:t> </a:t>
                      </a:r>
                      <a:r>
                        <a:rPr lang="nl-NL" sz="1400" baseline="0" dirty="0" err="1" smtClean="0"/>
                        <a:t>if</a:t>
                      </a:r>
                      <a:r>
                        <a:rPr lang="nl-NL" sz="1400" baseline="0" dirty="0" smtClean="0"/>
                        <a:t> relevant</a:t>
                      </a:r>
                      <a:endParaRPr lang="nl-NL" sz="1400" dirty="0"/>
                    </a:p>
                  </a:txBody>
                  <a:tcPr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33511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83644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kstvak 9"/>
          <p:cNvSpPr txBox="1"/>
          <p:nvPr/>
        </p:nvSpPr>
        <p:spPr>
          <a:xfrm>
            <a:off x="460049" y="1709914"/>
            <a:ext cx="633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Grade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A   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ijdelijke aanduiding voor inhoud 10"/>
          <p:cNvSpPr>
            <a:spLocks noGrp="1"/>
          </p:cNvSpPr>
          <p:nvPr>
            <p:ph idx="1"/>
          </p:nvPr>
        </p:nvSpPr>
        <p:spPr>
          <a:xfrm>
            <a:off x="457200" y="2032248"/>
            <a:ext cx="7067128" cy="1108720"/>
          </a:xfrm>
        </p:spPr>
        <p:txBody>
          <a:bodyPr>
            <a:normAutofit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en-US" sz="2000" dirty="0" smtClean="0"/>
              <a:t>&gt;5% improved survival at </a:t>
            </a:r>
            <a:r>
              <a:rPr lang="en-US" sz="2000" dirty="0"/>
              <a:t>≥ 3 </a:t>
            </a:r>
            <a:r>
              <a:rPr lang="en-US" sz="2000" dirty="0" smtClean="0"/>
              <a:t>years follow-up</a:t>
            </a:r>
            <a:endParaRPr lang="en-US" sz="2000" dirty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 smtClean="0"/>
              <a:t>Improvement </a:t>
            </a:r>
            <a:r>
              <a:rPr lang="en-US" sz="2000" dirty="0"/>
              <a:t>in DFS alone </a:t>
            </a:r>
            <a:r>
              <a:rPr lang="en-US" sz="2000" dirty="0" smtClean="0"/>
              <a:t>(</a:t>
            </a:r>
            <a:r>
              <a:rPr lang="en-US" sz="2000" dirty="0"/>
              <a:t>primary </a:t>
            </a:r>
            <a:r>
              <a:rPr lang="en-US" sz="2000" dirty="0" smtClean="0"/>
              <a:t>endpoint) (HR</a:t>
            </a:r>
            <a:r>
              <a:rPr lang="en-US" sz="2000" b="1" dirty="0" smtClean="0"/>
              <a:t> </a:t>
            </a:r>
            <a:r>
              <a:rPr lang="en-US" sz="2000" dirty="0" smtClean="0"/>
              <a:t>&lt; 0.65) in studies without mature survival </a:t>
            </a:r>
            <a:r>
              <a:rPr lang="en-US" sz="2000" dirty="0"/>
              <a:t>data</a:t>
            </a:r>
          </a:p>
          <a:p>
            <a:endParaRPr lang="nl-NL" dirty="0"/>
          </a:p>
        </p:txBody>
      </p:sp>
      <p:sp>
        <p:nvSpPr>
          <p:cNvPr id="17" name="Tekstvak 16"/>
          <p:cNvSpPr txBox="1"/>
          <p:nvPr/>
        </p:nvSpPr>
        <p:spPr>
          <a:xfrm>
            <a:off x="448526" y="3059435"/>
            <a:ext cx="633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Grade B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8" name="Tijdelijke aanduiding voor inhoud 10"/>
          <p:cNvSpPr txBox="1">
            <a:spLocks/>
          </p:cNvSpPr>
          <p:nvPr/>
        </p:nvSpPr>
        <p:spPr>
          <a:xfrm>
            <a:off x="453078" y="3363911"/>
            <a:ext cx="7431289" cy="110872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8000" dirty="0" smtClean="0"/>
              <a:t>≥ 3% but ≤ 5% improvement at </a:t>
            </a:r>
            <a:r>
              <a:rPr lang="en-US" sz="8000" dirty="0"/>
              <a:t>≥ 3 </a:t>
            </a:r>
            <a:r>
              <a:rPr lang="en-US" sz="8000" dirty="0" smtClean="0"/>
              <a:t>years follow-up</a:t>
            </a:r>
            <a:endParaRPr lang="en-US" sz="80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fr-BE" sz="8000" dirty="0" smtClean="0"/>
              <a:t>Improvement </a:t>
            </a:r>
            <a:r>
              <a:rPr lang="fr-BE" sz="8000" dirty="0"/>
              <a:t>in DFS alone (primary endpoint) (HR 0.65 - </a:t>
            </a:r>
            <a:r>
              <a:rPr lang="fr-BE" sz="8000" dirty="0" smtClean="0"/>
              <a:t>0.8)</a:t>
            </a:r>
            <a:endParaRPr lang="fr-BE" sz="80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fr-BE" sz="8000" dirty="0" err="1" smtClean="0"/>
              <a:t>without</a:t>
            </a:r>
            <a:r>
              <a:rPr lang="fr-BE" sz="8000" dirty="0" smtClean="0"/>
              <a:t> </a:t>
            </a:r>
            <a:r>
              <a:rPr lang="fr-BE" sz="8000" dirty="0"/>
              <a:t>mature </a:t>
            </a:r>
            <a:r>
              <a:rPr lang="fr-BE" sz="8000" dirty="0" err="1"/>
              <a:t>survival</a:t>
            </a:r>
            <a:r>
              <a:rPr lang="fr-BE" sz="8000" dirty="0"/>
              <a:t> data</a:t>
            </a:r>
            <a:endParaRPr lang="en-US" sz="80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8000" b="1" dirty="0" smtClean="0"/>
              <a:t>Non </a:t>
            </a:r>
            <a:r>
              <a:rPr lang="en-US" sz="8000" b="1" dirty="0"/>
              <a:t>inferior OS or DFS with reduced treatment toxicity or </a:t>
            </a:r>
            <a:br>
              <a:rPr lang="en-US" sz="8000" b="1" dirty="0"/>
            </a:br>
            <a:r>
              <a:rPr lang="en-US" sz="8000" b="1" dirty="0" smtClean="0"/>
              <a:t>improved </a:t>
            </a:r>
            <a:r>
              <a:rPr lang="en-US" sz="8000" b="1" dirty="0" err="1" smtClean="0"/>
              <a:t>QoL</a:t>
            </a:r>
            <a:r>
              <a:rPr lang="en-US" sz="8000" b="1" dirty="0" smtClean="0"/>
              <a:t> </a:t>
            </a:r>
            <a:r>
              <a:rPr lang="en-US" sz="8000" b="1" dirty="0"/>
              <a:t>(with validated scales)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8000" dirty="0" smtClean="0"/>
              <a:t>Non </a:t>
            </a:r>
            <a:r>
              <a:rPr lang="en-US" sz="8000" dirty="0"/>
              <a:t>inferior OS or DFS with reduced treatment cost as reported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8000" dirty="0" smtClean="0"/>
              <a:t>study </a:t>
            </a:r>
            <a:r>
              <a:rPr lang="en-US" sz="8000" dirty="0"/>
              <a:t>outcome (with equivalent outcomes and risks)</a:t>
            </a:r>
          </a:p>
          <a:p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451375" y="5593721"/>
            <a:ext cx="633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Grade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C 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Tijdelijke aanduiding voor inhoud 10"/>
          <p:cNvSpPr txBox="1">
            <a:spLocks/>
          </p:cNvSpPr>
          <p:nvPr/>
        </p:nvSpPr>
        <p:spPr>
          <a:xfrm>
            <a:off x="448526" y="5920680"/>
            <a:ext cx="7147810" cy="1108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Wingdings" pitchFamily="2" charset="2"/>
              <a:buNone/>
            </a:pPr>
            <a:r>
              <a:rPr lang="en-US" sz="2000" dirty="0" smtClean="0"/>
              <a:t>&lt; 3% improvement at ≥ 3 years follow-up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 smtClean="0"/>
              <a:t>Improvements in DFS alone (primary endpoint) (HR &gt; 0.8) in studies without mature survival data</a:t>
            </a:r>
          </a:p>
          <a:p>
            <a:endParaRPr lang="nl-NL" dirty="0"/>
          </a:p>
        </p:txBody>
      </p:sp>
      <p:cxnSp>
        <p:nvCxnSpPr>
          <p:cNvPr id="26" name="Rechte verbindingslijn 25"/>
          <p:cNvCxnSpPr/>
          <p:nvPr/>
        </p:nvCxnSpPr>
        <p:spPr>
          <a:xfrm>
            <a:off x="504424" y="2060848"/>
            <a:ext cx="792000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/>
          <p:cNvCxnSpPr/>
          <p:nvPr/>
        </p:nvCxnSpPr>
        <p:spPr>
          <a:xfrm>
            <a:off x="504000" y="2426221"/>
            <a:ext cx="7920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el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337871"/>
              </p:ext>
            </p:extLst>
          </p:nvPr>
        </p:nvGraphicFramePr>
        <p:xfrm>
          <a:off x="7606049" y="3403698"/>
          <a:ext cx="815752" cy="204152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15752"/>
              </a:tblGrid>
              <a:tr h="353299">
                <a:tc>
                  <a:txBody>
                    <a:bodyPr/>
                    <a:lstStyle/>
                    <a:p>
                      <a:pPr algn="ctr"/>
                      <a:endParaRPr lang="nl-NL" sz="1400" dirty="0"/>
                    </a:p>
                  </a:txBody>
                  <a:tcPr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08107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3" name="Rechte verbindingslijn 32"/>
          <p:cNvCxnSpPr/>
          <p:nvPr/>
        </p:nvCxnSpPr>
        <p:spPr>
          <a:xfrm>
            <a:off x="504000" y="4927698"/>
            <a:ext cx="7920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/>
          <p:nvPr/>
        </p:nvCxnSpPr>
        <p:spPr>
          <a:xfrm>
            <a:off x="504000" y="4350756"/>
            <a:ext cx="7920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/>
          <p:nvPr/>
        </p:nvCxnSpPr>
        <p:spPr>
          <a:xfrm>
            <a:off x="504000" y="3773812"/>
            <a:ext cx="7920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>
            <a:off x="504000" y="3403698"/>
            <a:ext cx="792000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el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537435"/>
              </p:ext>
            </p:extLst>
          </p:nvPr>
        </p:nvGraphicFramePr>
        <p:xfrm>
          <a:off x="7605861" y="5929184"/>
          <a:ext cx="815752" cy="80265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15752"/>
              </a:tblGrid>
              <a:tr h="358107">
                <a:tc>
                  <a:txBody>
                    <a:bodyPr/>
                    <a:lstStyle/>
                    <a:p>
                      <a:pPr algn="ctr"/>
                      <a:endParaRPr lang="nl-NL" sz="1400" dirty="0"/>
                    </a:p>
                  </a:txBody>
                  <a:tcPr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4552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6" name="Rechte verbindingslijn 35"/>
          <p:cNvCxnSpPr/>
          <p:nvPr/>
        </p:nvCxnSpPr>
        <p:spPr>
          <a:xfrm>
            <a:off x="504000" y="6288412"/>
            <a:ext cx="7920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/>
          <p:nvPr/>
        </p:nvCxnSpPr>
        <p:spPr>
          <a:xfrm>
            <a:off x="504000" y="5929184"/>
            <a:ext cx="792000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7161827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185510"/>
            <a:ext cx="8305800" cy="93923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66700" eaLnBrk="1" hangingPunct="1">
              <a:lnSpc>
                <a:spcPts val="3500"/>
              </a:lnSpc>
            </a:pP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ESMO-MCBS distinctions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</a:p>
          <a:p>
            <a:pPr marL="266700" eaLnBrk="1" hangingPunct="1">
              <a:lnSpc>
                <a:spcPts val="3500"/>
              </a:lnSpc>
            </a:pPr>
            <a:r>
              <a:rPr lang="en-US" sz="3200" dirty="0" smtClean="0"/>
              <a:t>for treatment with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/>
              <a:t>non-curative intent </a:t>
            </a:r>
            <a:endParaRPr lang="en-US" sz="3200" dirty="0"/>
          </a:p>
          <a:p>
            <a:pPr marL="266700" eaLnBrk="1" hangingPunct="1">
              <a:lnSpc>
                <a:spcPts val="3500"/>
              </a:lnSpc>
            </a:pPr>
            <a:endParaRPr lang="en-US" sz="32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6012160" y="1828055"/>
            <a:ext cx="897852" cy="304801"/>
          </a:xfrm>
          <a:prstGeom prst="straightConnector1">
            <a:avLst/>
          </a:prstGeom>
          <a:ln w="38100">
            <a:solidFill>
              <a:srgbClr val="A61C7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563888" y="2276872"/>
            <a:ext cx="17407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PFS or TTP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051720" y="1844824"/>
            <a:ext cx="950811" cy="372760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4420797" y="1916832"/>
            <a:ext cx="7187" cy="36004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068013" y="1127086"/>
            <a:ext cx="2795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Primary</a:t>
            </a:r>
            <a:r>
              <a:rPr lang="fr-BE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fr-BE" sz="2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endpoint</a:t>
            </a:r>
            <a:endParaRPr lang="en-US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55082" y="2257708"/>
            <a:ext cx="596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b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OS</a:t>
            </a:r>
            <a:endParaRPr lang="en-US" sz="2800" b="1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611560" y="2780928"/>
            <a:ext cx="2897541" cy="3024336"/>
            <a:chOff x="611560" y="2780928"/>
            <a:chExt cx="2897541" cy="3024336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1746119" y="2780928"/>
              <a:ext cx="0" cy="260747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705389" y="3140968"/>
              <a:ext cx="237494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BE" sz="2400" b="1" dirty="0" err="1" smtClean="0">
                  <a:solidFill>
                    <a:schemeClr val="accent3">
                      <a:lumMod val="75000"/>
                    </a:schemeClr>
                  </a:solidFill>
                  <a:latin typeface="+mn-lt"/>
                </a:rPr>
                <a:t>Median</a:t>
              </a:r>
              <a:r>
                <a:rPr lang="fr-BE" sz="2400" b="1" dirty="0" smtClean="0">
                  <a:solidFill>
                    <a:schemeClr val="accent3">
                      <a:lumMod val="75000"/>
                    </a:schemeClr>
                  </a:solidFill>
                  <a:latin typeface="+mn-lt"/>
                </a:rPr>
                <a:t> </a:t>
              </a:r>
              <a:r>
                <a:rPr lang="fr-BE" sz="2400" b="1" dirty="0" err="1" smtClean="0">
                  <a:solidFill>
                    <a:schemeClr val="accent3">
                      <a:lumMod val="75000"/>
                    </a:schemeClr>
                  </a:solidFill>
                  <a:latin typeface="+mn-lt"/>
                </a:rPr>
                <a:t>with</a:t>
              </a:r>
              <a:r>
                <a:rPr lang="fr-BE" sz="2400" b="1" dirty="0" smtClean="0">
                  <a:solidFill>
                    <a:schemeClr val="accent3">
                      <a:lumMod val="75000"/>
                    </a:schemeClr>
                  </a:solidFill>
                  <a:latin typeface="+mn-lt"/>
                </a:rPr>
                <a:t> </a:t>
              </a:r>
            </a:p>
            <a:p>
              <a:pPr algn="ctr"/>
              <a:r>
                <a:rPr lang="fr-BE" sz="2400" b="1" dirty="0" smtClean="0">
                  <a:solidFill>
                    <a:schemeClr val="accent3">
                      <a:lumMod val="75000"/>
                    </a:schemeClr>
                  </a:solidFill>
                  <a:latin typeface="+mn-lt"/>
                </a:rPr>
                <a:t>standard </a:t>
              </a:r>
              <a:r>
                <a:rPr lang="fr-BE" sz="2400" b="1" dirty="0" err="1" smtClean="0">
                  <a:solidFill>
                    <a:schemeClr val="accent3">
                      <a:lumMod val="75000"/>
                    </a:schemeClr>
                  </a:solidFill>
                  <a:latin typeface="+mn-lt"/>
                </a:rPr>
                <a:t>therapy</a:t>
              </a:r>
              <a:endParaRPr lang="en-US" sz="2400" b="1" dirty="0">
                <a:solidFill>
                  <a:schemeClr val="accent3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11560" y="5282044"/>
              <a:ext cx="136364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2800" dirty="0" smtClean="0">
                  <a:solidFill>
                    <a:schemeClr val="accent3">
                      <a:lumMod val="75000"/>
                    </a:schemeClr>
                  </a:solidFill>
                  <a:latin typeface="+mn-lt"/>
                </a:rPr>
                <a:t>≤ </a:t>
              </a:r>
              <a:r>
                <a:rPr lang="fr-BE" sz="2800" b="1" dirty="0" smtClean="0">
                  <a:solidFill>
                    <a:schemeClr val="accent3">
                      <a:lumMod val="75000"/>
                    </a:schemeClr>
                  </a:solidFill>
                  <a:latin typeface="+mn-lt"/>
                </a:rPr>
                <a:t>1 year</a:t>
              </a:r>
              <a:endParaRPr lang="en-US" sz="2800" b="1" dirty="0">
                <a:solidFill>
                  <a:schemeClr val="accent3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45458" y="5282044"/>
              <a:ext cx="136364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2800" b="1" dirty="0" smtClean="0">
                  <a:solidFill>
                    <a:schemeClr val="accent3">
                      <a:lumMod val="75000"/>
                    </a:schemeClr>
                  </a:solidFill>
                  <a:latin typeface="+mn-lt"/>
                </a:rPr>
                <a:t>&gt; 1 year</a:t>
              </a:r>
              <a:endParaRPr lang="en-US" sz="2800" b="1" dirty="0">
                <a:solidFill>
                  <a:schemeClr val="accent3">
                    <a:lumMod val="75000"/>
                  </a:schemeClr>
                </a:solidFill>
                <a:latin typeface="+mn-lt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144960" y="4044911"/>
              <a:ext cx="0" cy="1112281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2589043" y="4066250"/>
              <a:ext cx="0" cy="1090942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3070176" y="2780928"/>
            <a:ext cx="3715490" cy="2376264"/>
            <a:chOff x="3070176" y="2780928"/>
            <a:chExt cx="3715490" cy="2376264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4419600" y="2780928"/>
              <a:ext cx="0" cy="250567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398556" y="2958043"/>
              <a:ext cx="239758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BE" sz="2400" b="1" dirty="0" err="1" smtClean="0">
                  <a:solidFill>
                    <a:schemeClr val="accent2">
                      <a:lumMod val="75000"/>
                    </a:schemeClr>
                  </a:solidFill>
                  <a:latin typeface="+mn-lt"/>
                </a:rPr>
                <a:t>Median</a:t>
              </a:r>
              <a:r>
                <a:rPr lang="fr-BE" sz="2400" b="1" dirty="0" smtClean="0">
                  <a:solidFill>
                    <a:schemeClr val="accent2">
                      <a:lumMod val="75000"/>
                    </a:schemeClr>
                  </a:solidFill>
                  <a:latin typeface="+mn-lt"/>
                </a:rPr>
                <a:t> </a:t>
              </a:r>
              <a:r>
                <a:rPr lang="fr-BE" sz="2400" b="1" dirty="0" err="1" smtClean="0">
                  <a:solidFill>
                    <a:schemeClr val="accent2">
                      <a:lumMod val="75000"/>
                    </a:schemeClr>
                  </a:solidFill>
                  <a:latin typeface="+mn-lt"/>
                </a:rPr>
                <a:t>with</a:t>
              </a:r>
              <a:r>
                <a:rPr lang="fr-BE" sz="2400" b="1" dirty="0" smtClean="0">
                  <a:solidFill>
                    <a:schemeClr val="accent2">
                      <a:lumMod val="75000"/>
                    </a:schemeClr>
                  </a:solidFill>
                  <a:latin typeface="+mn-lt"/>
                </a:rPr>
                <a:t> </a:t>
              </a:r>
            </a:p>
            <a:p>
              <a:pPr algn="ctr"/>
              <a:r>
                <a:rPr lang="fr-BE" sz="2400" b="1" dirty="0" smtClean="0">
                  <a:solidFill>
                    <a:schemeClr val="accent2">
                      <a:lumMod val="75000"/>
                    </a:schemeClr>
                  </a:solidFill>
                  <a:latin typeface="+mn-lt"/>
                </a:rPr>
                <a:t>standard </a:t>
              </a:r>
              <a:r>
                <a:rPr lang="fr-BE" sz="2400" b="1" dirty="0" err="1" smtClean="0">
                  <a:solidFill>
                    <a:schemeClr val="accent2">
                      <a:lumMod val="75000"/>
                    </a:schemeClr>
                  </a:solidFill>
                  <a:latin typeface="+mn-lt"/>
                </a:rPr>
                <a:t>therapy</a:t>
              </a:r>
              <a:endParaRPr lang="en-US" sz="2400" b="1" dirty="0">
                <a:solidFill>
                  <a:schemeClr val="accent2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070176" y="4633972"/>
              <a:ext cx="18436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2800" b="1" dirty="0" smtClean="0">
                  <a:solidFill>
                    <a:schemeClr val="accent2">
                      <a:lumMod val="75000"/>
                    </a:schemeClr>
                  </a:solidFill>
                  <a:latin typeface="+mn-lt"/>
                </a:rPr>
                <a:t>≤ 6 months</a:t>
              </a:r>
              <a:endParaRPr lang="en-US" sz="2800" b="1" dirty="0">
                <a:solidFill>
                  <a:schemeClr val="accent2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942020" y="4633972"/>
              <a:ext cx="18436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2800" b="1" dirty="0" smtClean="0">
                  <a:solidFill>
                    <a:schemeClr val="accent2">
                      <a:lumMod val="75000"/>
                    </a:schemeClr>
                  </a:solidFill>
                  <a:latin typeface="+mn-lt"/>
                </a:rPr>
                <a:t>&gt; 6 </a:t>
              </a:r>
              <a:r>
                <a:rPr lang="fr-BE" sz="2800" b="1" dirty="0" err="1" smtClean="0">
                  <a:solidFill>
                    <a:schemeClr val="accent2">
                      <a:lumMod val="75000"/>
                    </a:schemeClr>
                  </a:solidFill>
                  <a:latin typeface="+mn-lt"/>
                </a:rPr>
                <a:t>months</a:t>
              </a:r>
              <a:endParaRPr lang="en-US" sz="2800" b="1" dirty="0">
                <a:solidFill>
                  <a:schemeClr val="accent2">
                    <a:lumMod val="75000"/>
                  </a:schemeClr>
                </a:solidFill>
                <a:latin typeface="+mn-lt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>
            <a:xfrm flipH="1">
              <a:off x="3779912" y="3789040"/>
              <a:ext cx="1" cy="844932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5436096" y="3776082"/>
              <a:ext cx="0" cy="824969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/>
          <p:nvPr/>
        </p:nvSpPr>
        <p:spPr>
          <a:xfrm>
            <a:off x="6174160" y="2216949"/>
            <a:ext cx="185506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A61C7F"/>
                </a:solidFill>
              </a:rPr>
              <a:t>Other than</a:t>
            </a:r>
          </a:p>
          <a:p>
            <a:r>
              <a:rPr lang="en-US" sz="2800" b="1" dirty="0" smtClean="0">
                <a:solidFill>
                  <a:srgbClr val="A61C7F"/>
                </a:solidFill>
              </a:rPr>
              <a:t> OS or PFS</a:t>
            </a:r>
            <a:endParaRPr lang="en-US" sz="2800" b="1" dirty="0">
              <a:solidFill>
                <a:srgbClr val="A61C7F"/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88231"/>
            <a:ext cx="9144000" cy="3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477" y="19432"/>
            <a:ext cx="1002131" cy="399787"/>
          </a:xfrm>
          <a:prstGeom prst="rect">
            <a:avLst/>
          </a:prstGeom>
        </p:spPr>
      </p:pic>
      <p:sp>
        <p:nvSpPr>
          <p:cNvPr id="2" name="Up Arrow 1"/>
          <p:cNvSpPr/>
          <p:nvPr/>
        </p:nvSpPr>
        <p:spPr>
          <a:xfrm>
            <a:off x="923642" y="5949280"/>
            <a:ext cx="533400" cy="64807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Up Arrow 31"/>
          <p:cNvSpPr/>
          <p:nvPr/>
        </p:nvSpPr>
        <p:spPr>
          <a:xfrm>
            <a:off x="2566116" y="5974636"/>
            <a:ext cx="533400" cy="64807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12656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477" y="19432"/>
            <a:ext cx="1002131" cy="399787"/>
          </a:xfrm>
          <a:prstGeom prst="rect">
            <a:avLst/>
          </a:prstGeom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51520" y="1126780"/>
            <a:ext cx="8640960" cy="2230212"/>
          </a:xfrm>
          <a:prstGeom prst="rect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66700" eaLnBrk="1" hangingPunct="1">
              <a:lnSpc>
                <a:spcPts val="3500"/>
              </a:lnSpc>
            </a:pPr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66700" eaLnBrk="1" hangingPunct="1">
              <a:lnSpc>
                <a:spcPts val="3500"/>
              </a:lnSpc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A.    Application of the scale to new</a:t>
            </a:r>
          </a:p>
          <a:p>
            <a:pPr marL="266700" eaLnBrk="1" hangingPunct="1">
              <a:lnSpc>
                <a:spcPts val="3500"/>
              </a:lnSpc>
            </a:pP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marL="266700" eaLnBrk="1" hangingPunct="1">
              <a:lnSpc>
                <a:spcPts val="3500"/>
              </a:lnSpc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drugs for 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poor prognosis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diseases</a:t>
            </a:r>
          </a:p>
          <a:p>
            <a:pPr marL="266700" eaLnBrk="1" hangingPunct="1">
              <a:lnSpc>
                <a:spcPts val="3500"/>
              </a:lnSpc>
            </a:pPr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66700" eaLnBrk="1" hangingPunct="1">
              <a:lnSpc>
                <a:spcPts val="3500"/>
              </a:lnSpc>
            </a:pPr>
            <a:endParaRPr lang="en-US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57731" y="3703000"/>
            <a:ext cx="53243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4800" b="1" dirty="0" smtClean="0">
                <a:solidFill>
                  <a:srgbClr val="FF0000"/>
                </a:solidFill>
              </a:rPr>
              <a:t>Non curative setting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608140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8" y="125760"/>
            <a:ext cx="9036496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Evaluation form 2a: </a:t>
            </a:r>
            <a:r>
              <a:rPr lang="en-US" sz="3600" dirty="0" smtClean="0"/>
              <a:t>treatments with</a:t>
            </a:r>
            <a:r>
              <a:rPr lang="en-GB" sz="3600" dirty="0" smtClean="0"/>
              <a:t> non-curative intent,</a:t>
            </a:r>
            <a:r>
              <a:rPr lang="fr-BE" sz="3600" dirty="0" smtClean="0">
                <a:cs typeface="Arial" charset="0"/>
              </a:rPr>
              <a:t> </a:t>
            </a:r>
            <a:r>
              <a:rPr lang="fr-BE" sz="3600" dirty="0">
                <a:cs typeface="Arial" charset="0"/>
              </a:rPr>
              <a:t>primary </a:t>
            </a:r>
            <a:r>
              <a:rPr lang="fr-BE" sz="3600" dirty="0" err="1">
                <a:cs typeface="Arial" charset="0"/>
              </a:rPr>
              <a:t>endpoint</a:t>
            </a:r>
            <a:r>
              <a:rPr lang="fr-BE" sz="3600" dirty="0">
                <a:cs typeface="Arial" charset="0"/>
              </a:rPr>
              <a:t> </a:t>
            </a:r>
            <a:r>
              <a:rPr lang="fr-BE" sz="3600" b="1" dirty="0" smtClean="0">
                <a:solidFill>
                  <a:schemeClr val="accent3">
                    <a:lumMod val="75000"/>
                  </a:schemeClr>
                </a:solidFill>
                <a:cs typeface="Arial" charset="0"/>
              </a:rPr>
              <a:t>OS</a:t>
            </a:r>
            <a:endParaRPr lang="en-US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508392" y="1340768"/>
            <a:ext cx="7519991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lnSpc>
                <a:spcPct val="15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IF median OS with the standard treatment is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≤ 1 year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en-US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Tijdelijke aanduiding voor inhoud 10"/>
          <p:cNvSpPr txBox="1">
            <a:spLocks/>
          </p:cNvSpPr>
          <p:nvPr/>
        </p:nvSpPr>
        <p:spPr>
          <a:xfrm>
            <a:off x="505544" y="2342009"/>
            <a:ext cx="7067128" cy="110872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Wingdings" pitchFamily="2" charset="2"/>
              <a:buNone/>
            </a:pPr>
            <a:r>
              <a:rPr lang="en-US" sz="2000" b="1" dirty="0" smtClean="0"/>
              <a:t>HR ≤ 0.65 </a:t>
            </a:r>
            <a:r>
              <a:rPr lang="en-US" sz="2000" b="1" u="sng" dirty="0" smtClean="0"/>
              <a:t>AND</a:t>
            </a:r>
            <a:r>
              <a:rPr lang="en-US" sz="2000" b="1" dirty="0" smtClean="0"/>
              <a:t> Gain ≥ 3 months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000" b="1" dirty="0" smtClean="0"/>
              <a:t>Increase </a:t>
            </a:r>
            <a:r>
              <a:rPr lang="en-US" sz="2000" b="1" u="sng" dirty="0" smtClean="0"/>
              <a:t>in</a:t>
            </a:r>
            <a:r>
              <a:rPr lang="en-US" sz="2000" b="1" dirty="0" smtClean="0"/>
              <a:t> 2 year survival alone ≥ 10% 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504272" y="3126862"/>
            <a:ext cx="633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Grade 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3 </a:t>
            </a:r>
            <a:endParaRPr lang="en-US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3" name="Tijdelijke aanduiding voor inhoud 10"/>
          <p:cNvSpPr txBox="1">
            <a:spLocks/>
          </p:cNvSpPr>
          <p:nvPr/>
        </p:nvSpPr>
        <p:spPr>
          <a:xfrm>
            <a:off x="501423" y="3813103"/>
            <a:ext cx="7067128" cy="110872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endParaRPr lang="en-US" sz="8000" dirty="0"/>
          </a:p>
        </p:txBody>
      </p:sp>
      <p:sp>
        <p:nvSpPr>
          <p:cNvPr id="17" name="Tekstvak 16"/>
          <p:cNvSpPr txBox="1"/>
          <p:nvPr/>
        </p:nvSpPr>
        <p:spPr>
          <a:xfrm>
            <a:off x="499719" y="4273268"/>
            <a:ext cx="633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Grade 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endParaRPr lang="en-US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1" name="Tijdelijke aanduiding voor inhoud 10"/>
          <p:cNvSpPr txBox="1">
            <a:spLocks/>
          </p:cNvSpPr>
          <p:nvPr/>
        </p:nvSpPr>
        <p:spPr>
          <a:xfrm>
            <a:off x="529208" y="3467089"/>
            <a:ext cx="7067128" cy="110872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Wingdings" pitchFamily="2" charset="2"/>
              <a:buNone/>
            </a:pPr>
            <a:r>
              <a:rPr lang="en-US" sz="2000" dirty="0" smtClean="0"/>
              <a:t>HR ≤ 0.65 </a:t>
            </a:r>
            <a:r>
              <a:rPr lang="en-US" sz="2000" u="sng" dirty="0" smtClean="0"/>
              <a:t>AND</a:t>
            </a:r>
            <a:r>
              <a:rPr lang="en-US" sz="2000" dirty="0" smtClean="0"/>
              <a:t> Gain 2.5-2.9 months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 smtClean="0"/>
              <a:t>Increase </a:t>
            </a:r>
            <a:r>
              <a:rPr lang="en-US" sz="2000" u="sng" dirty="0" smtClean="0"/>
              <a:t>in</a:t>
            </a:r>
            <a:r>
              <a:rPr lang="en-US" sz="2000" dirty="0" smtClean="0"/>
              <a:t> 2 year survival alone 5- &lt;10%</a:t>
            </a:r>
            <a:endParaRPr lang="nl-NL" dirty="0"/>
          </a:p>
        </p:txBody>
      </p:sp>
      <p:sp>
        <p:nvSpPr>
          <p:cNvPr id="22" name="Tijdelijke aanduiding voor inhoud 10"/>
          <p:cNvSpPr txBox="1">
            <a:spLocks/>
          </p:cNvSpPr>
          <p:nvPr/>
        </p:nvSpPr>
        <p:spPr>
          <a:xfrm>
            <a:off x="507010" y="4625956"/>
            <a:ext cx="7067128" cy="110872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Wingdings" pitchFamily="2" charset="2"/>
              <a:buNone/>
            </a:pPr>
            <a:r>
              <a:rPr lang="en-US" sz="2000" dirty="0" smtClean="0"/>
              <a:t>HR &gt; 0.65-0.70 </a:t>
            </a:r>
            <a:r>
              <a:rPr lang="en-US" sz="2000" u="sng" dirty="0" smtClean="0"/>
              <a:t>OR</a:t>
            </a:r>
            <a:r>
              <a:rPr lang="en-US" sz="2000" dirty="0" smtClean="0"/>
              <a:t> Gain 1.5-2.4 </a:t>
            </a:r>
            <a:r>
              <a:rPr lang="en-US" sz="2000" dirty="0"/>
              <a:t>months</a:t>
            </a:r>
            <a:endParaRPr lang="en-US" sz="2000" dirty="0" smtClean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 smtClean="0"/>
              <a:t>Increase </a:t>
            </a:r>
            <a:r>
              <a:rPr lang="en-US" sz="2000" u="sng" dirty="0" smtClean="0"/>
              <a:t>in</a:t>
            </a:r>
            <a:r>
              <a:rPr lang="en-US" sz="2000" dirty="0" smtClean="0"/>
              <a:t> 2 year survival alone 3- &lt;5%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32247"/>
            <a:ext cx="9144000" cy="3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kstvak 16"/>
          <p:cNvSpPr txBox="1"/>
          <p:nvPr/>
        </p:nvSpPr>
        <p:spPr>
          <a:xfrm>
            <a:off x="535145" y="5479812"/>
            <a:ext cx="6420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Grade 1</a:t>
            </a:r>
          </a:p>
        </p:txBody>
      </p:sp>
      <p:sp>
        <p:nvSpPr>
          <p:cNvPr id="27" name="Tijdelijke aanduiding voor inhoud 10"/>
          <p:cNvSpPr txBox="1">
            <a:spLocks/>
          </p:cNvSpPr>
          <p:nvPr/>
        </p:nvSpPr>
        <p:spPr>
          <a:xfrm>
            <a:off x="535145" y="5825480"/>
            <a:ext cx="7067128" cy="110872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Wingdings" pitchFamily="2" charset="2"/>
              <a:buNone/>
            </a:pPr>
            <a:r>
              <a:rPr lang="en-US" sz="2000" dirty="0" smtClean="0"/>
              <a:t>HR &gt; 0.70 </a:t>
            </a:r>
            <a:r>
              <a:rPr lang="en-US" sz="2000" u="sng" dirty="0" smtClean="0"/>
              <a:t>OR</a:t>
            </a:r>
            <a:r>
              <a:rPr lang="en-US" sz="2000" dirty="0" smtClean="0"/>
              <a:t> Gain </a:t>
            </a:r>
            <a:r>
              <a:rPr lang="en-US" sz="2000" dirty="0"/>
              <a:t>&lt;</a:t>
            </a:r>
            <a:r>
              <a:rPr lang="en-US" sz="2000" dirty="0" smtClean="0"/>
              <a:t> 1.5 month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 smtClean="0"/>
              <a:t>Increase </a:t>
            </a:r>
            <a:r>
              <a:rPr lang="en-US" sz="2000" u="sng" dirty="0" smtClean="0"/>
              <a:t>in</a:t>
            </a:r>
            <a:r>
              <a:rPr lang="en-US" sz="2000" dirty="0" smtClean="0"/>
              <a:t> </a:t>
            </a:r>
            <a:r>
              <a:rPr lang="en-US" sz="2000" dirty="0"/>
              <a:t>2</a:t>
            </a:r>
            <a:r>
              <a:rPr lang="en-US" sz="2000" dirty="0" smtClean="0"/>
              <a:t> year survival alone &lt; 3%</a:t>
            </a:r>
            <a:endParaRPr lang="nl-NL" dirty="0"/>
          </a:p>
        </p:txBody>
      </p:sp>
      <p:sp>
        <p:nvSpPr>
          <p:cNvPr id="29" name="Tekstvak 28"/>
          <p:cNvSpPr txBox="1"/>
          <p:nvPr/>
        </p:nvSpPr>
        <p:spPr>
          <a:xfrm>
            <a:off x="533400" y="2002972"/>
            <a:ext cx="633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en-US" sz="2000" b="1" dirty="0">
                <a:solidFill>
                  <a:srgbClr val="FF0000"/>
                </a:solidFill>
              </a:rPr>
              <a:t>Grade 4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28" name="Tabel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156179"/>
              </p:ext>
            </p:extLst>
          </p:nvPr>
        </p:nvGraphicFramePr>
        <p:xfrm>
          <a:off x="7614000" y="1620951"/>
          <a:ext cx="815752" cy="146303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15752"/>
              </a:tblGrid>
              <a:tr h="659462">
                <a:tc>
                  <a:txBody>
                    <a:bodyPr/>
                    <a:lstStyle/>
                    <a:p>
                      <a:pPr algn="ctr"/>
                      <a:r>
                        <a:rPr lang="nl-NL" sz="1400" dirty="0" smtClean="0"/>
                        <a:t>Mark </a:t>
                      </a:r>
                      <a:r>
                        <a:rPr lang="nl-NL" sz="1400" dirty="0" err="1" smtClean="0"/>
                        <a:t>with</a:t>
                      </a:r>
                      <a:r>
                        <a:rPr lang="nl-NL" sz="1400" dirty="0" smtClean="0"/>
                        <a:t> X</a:t>
                      </a:r>
                      <a:r>
                        <a:rPr lang="nl-NL" sz="1400" baseline="0" dirty="0" smtClean="0"/>
                        <a:t> </a:t>
                      </a:r>
                      <a:r>
                        <a:rPr lang="nl-NL" sz="1400" baseline="0" dirty="0" err="1" smtClean="0"/>
                        <a:t>if</a:t>
                      </a:r>
                      <a:r>
                        <a:rPr lang="nl-NL" sz="1400" baseline="0" dirty="0" smtClean="0"/>
                        <a:t> relevant</a:t>
                      </a:r>
                      <a:endParaRPr lang="nl-NL" sz="1400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29731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9731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" name="Tabel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821197"/>
              </p:ext>
            </p:extLst>
          </p:nvPr>
        </p:nvGraphicFramePr>
        <p:xfrm>
          <a:off x="7606049" y="3477974"/>
          <a:ext cx="819874" cy="76652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19874"/>
              </a:tblGrid>
              <a:tr h="257742">
                <a:tc>
                  <a:txBody>
                    <a:bodyPr/>
                    <a:lstStyle/>
                    <a:p>
                      <a:endParaRPr lang="nl-NL" b="0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00768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" name="Tabel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01977"/>
              </p:ext>
            </p:extLst>
          </p:nvPr>
        </p:nvGraphicFramePr>
        <p:xfrm>
          <a:off x="7606049" y="4651731"/>
          <a:ext cx="819874" cy="76652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19874"/>
              </a:tblGrid>
              <a:tr h="257742">
                <a:tc>
                  <a:txBody>
                    <a:bodyPr/>
                    <a:lstStyle/>
                    <a:p>
                      <a:endParaRPr lang="nl-NL" b="0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00768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Tabel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653179"/>
              </p:ext>
            </p:extLst>
          </p:nvPr>
        </p:nvGraphicFramePr>
        <p:xfrm>
          <a:off x="7606049" y="5830824"/>
          <a:ext cx="819874" cy="76652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19874"/>
              </a:tblGrid>
              <a:tr h="257742">
                <a:tc>
                  <a:txBody>
                    <a:bodyPr/>
                    <a:lstStyle/>
                    <a:p>
                      <a:endParaRPr lang="nl-NL" b="0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00768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6" name="Rechte verbindingslijn 35"/>
          <p:cNvCxnSpPr/>
          <p:nvPr/>
        </p:nvCxnSpPr>
        <p:spPr>
          <a:xfrm>
            <a:off x="504000" y="2351066"/>
            <a:ext cx="7920000" cy="1405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>
            <a:off x="504000" y="2721428"/>
            <a:ext cx="7920000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>
            <a:off x="504000" y="3472544"/>
            <a:ext cx="7920000" cy="1405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>
            <a:off x="504000" y="3841297"/>
            <a:ext cx="7920000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>
            <a:off x="504000" y="4651731"/>
            <a:ext cx="7920000" cy="1405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>
            <a:off x="504000" y="4979268"/>
            <a:ext cx="7920000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>
            <a:off x="504000" y="5811565"/>
            <a:ext cx="7920000" cy="1405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>
            <a:off x="504000" y="6183086"/>
            <a:ext cx="7920000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591481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477" y="19432"/>
            <a:ext cx="1002131" cy="399787"/>
          </a:xfrm>
          <a:prstGeom prst="rect">
            <a:avLst/>
          </a:prstGeom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51520" y="1126780"/>
            <a:ext cx="8640960" cy="2230212"/>
          </a:xfrm>
          <a:prstGeom prst="rect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66700" eaLnBrk="1" hangingPunct="1">
              <a:lnSpc>
                <a:spcPts val="3500"/>
              </a:lnSpc>
            </a:pPr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009650" indent="-742950" eaLnBrk="1" hangingPunct="1">
              <a:lnSpc>
                <a:spcPts val="3500"/>
              </a:lnSpc>
              <a:buAutoNum type="alphaUcPeriod" startAt="2"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Application of the scale for</a:t>
            </a:r>
          </a:p>
          <a:p>
            <a:pPr marL="266700" eaLnBrk="1" hangingPunct="1">
              <a:lnSpc>
                <a:spcPts val="3500"/>
              </a:lnSpc>
            </a:pP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marL="266700" eaLnBrk="1" hangingPunct="1">
              <a:lnSpc>
                <a:spcPts val="3500"/>
              </a:lnSpc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diseases with a 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medium prognosis</a:t>
            </a:r>
          </a:p>
          <a:p>
            <a:pPr marL="266700" eaLnBrk="1" hangingPunct="1">
              <a:lnSpc>
                <a:spcPts val="3500"/>
              </a:lnSpc>
            </a:pPr>
            <a:endParaRPr lang="en-US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57731" y="3703000"/>
            <a:ext cx="53243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4800" b="1" dirty="0" smtClean="0">
                <a:solidFill>
                  <a:srgbClr val="FF0000"/>
                </a:solidFill>
              </a:rPr>
              <a:t>Non curative setting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408848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-72516" y="-99392"/>
            <a:ext cx="9289032" cy="1511533"/>
          </a:xfrm>
        </p:spPr>
        <p:txBody>
          <a:bodyPr>
            <a:noAutofit/>
          </a:bodyPr>
          <a:lstStyle/>
          <a:p>
            <a:pPr marL="12700" indent="-12700"/>
            <a: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  <a:t>Evaluation form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2a: </a:t>
            </a:r>
            <a:r>
              <a:rPr lang="en-US" sz="3200" dirty="0" smtClean="0"/>
              <a:t>treatments with</a:t>
            </a:r>
            <a: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smtClean="0"/>
              <a:t>non-curative intent,</a:t>
            </a:r>
            <a:r>
              <a:rPr lang="fr-BE" sz="3200" dirty="0" smtClean="0">
                <a:cs typeface="Arial" charset="0"/>
              </a:rPr>
              <a:t> primary </a:t>
            </a:r>
            <a:r>
              <a:rPr lang="fr-BE" sz="3200" dirty="0" err="1" smtClean="0">
                <a:cs typeface="Arial" charset="0"/>
              </a:rPr>
              <a:t>endpoint</a:t>
            </a:r>
            <a:r>
              <a:rPr lang="fr-BE" sz="3200" dirty="0" smtClean="0">
                <a:cs typeface="Arial" charset="0"/>
              </a:rPr>
              <a:t> </a:t>
            </a:r>
            <a:r>
              <a:rPr lang="fr-BE" sz="3200" b="1" dirty="0" smtClean="0">
                <a:solidFill>
                  <a:schemeClr val="accent3">
                    <a:lumMod val="75000"/>
                  </a:schemeClr>
                </a:solidFill>
                <a:cs typeface="Arial" charset="0"/>
              </a:rPr>
              <a:t>OS</a:t>
            </a:r>
            <a:endParaRPr lang="en-US" sz="1600" b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508392" y="1340768"/>
            <a:ext cx="7519991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lnSpc>
                <a:spcPct val="15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IF median OS with the standard treatment is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1 year</a:t>
            </a:r>
            <a:endParaRPr lang="en-US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Tijdelijke aanduiding voor inhoud 10"/>
          <p:cNvSpPr txBox="1">
            <a:spLocks/>
          </p:cNvSpPr>
          <p:nvPr/>
        </p:nvSpPr>
        <p:spPr>
          <a:xfrm>
            <a:off x="505544" y="2342009"/>
            <a:ext cx="7067128" cy="110872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Wingdings" pitchFamily="2" charset="2"/>
              <a:buNone/>
            </a:pPr>
            <a:r>
              <a:rPr lang="en-US" sz="2000" b="1" dirty="0" smtClean="0"/>
              <a:t>HR ≤ 0.70 </a:t>
            </a:r>
            <a:r>
              <a:rPr lang="en-US" sz="2000" b="1" u="sng" dirty="0" smtClean="0"/>
              <a:t>AND</a:t>
            </a:r>
            <a:r>
              <a:rPr lang="en-US" sz="2000" b="1" dirty="0" smtClean="0"/>
              <a:t> Gain ≥ 5 months</a:t>
            </a:r>
          </a:p>
          <a:p>
            <a:pPr marL="609600" indent="-609600">
              <a:buNone/>
            </a:pPr>
            <a:r>
              <a:rPr lang="en-US" sz="2000" b="1" dirty="0"/>
              <a:t>Increase </a:t>
            </a:r>
            <a:r>
              <a:rPr lang="en-US" sz="2000" b="1" u="sng" dirty="0"/>
              <a:t>in</a:t>
            </a:r>
            <a:r>
              <a:rPr lang="en-US" sz="2000" b="1" dirty="0"/>
              <a:t> 3 year survival alone ≥ 10%</a:t>
            </a:r>
            <a:endParaRPr lang="nl-NL" sz="2000" b="1" dirty="0"/>
          </a:p>
          <a:p>
            <a:pPr marL="609600" indent="-609600">
              <a:buFont typeface="Wingdings" pitchFamily="2" charset="2"/>
              <a:buNone/>
            </a:pPr>
            <a:endParaRPr lang="en-US" sz="2000" b="1" dirty="0" smtClean="0"/>
          </a:p>
        </p:txBody>
      </p:sp>
      <p:sp>
        <p:nvSpPr>
          <p:cNvPr id="14" name="Tekstvak 13"/>
          <p:cNvSpPr txBox="1"/>
          <p:nvPr/>
        </p:nvSpPr>
        <p:spPr>
          <a:xfrm>
            <a:off x="504272" y="3159520"/>
            <a:ext cx="633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Grade 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3 </a:t>
            </a:r>
            <a:endParaRPr lang="en-US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5" name="Tijdelijke aanduiding voor inhoud 10"/>
          <p:cNvSpPr txBox="1">
            <a:spLocks/>
          </p:cNvSpPr>
          <p:nvPr/>
        </p:nvSpPr>
        <p:spPr>
          <a:xfrm>
            <a:off x="501423" y="3472179"/>
            <a:ext cx="7067128" cy="110872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endParaRPr lang="en-US" sz="8000" dirty="0"/>
          </a:p>
        </p:txBody>
      </p:sp>
      <p:sp>
        <p:nvSpPr>
          <p:cNvPr id="17" name="Tekstvak 16"/>
          <p:cNvSpPr txBox="1"/>
          <p:nvPr/>
        </p:nvSpPr>
        <p:spPr>
          <a:xfrm>
            <a:off x="521491" y="4327984"/>
            <a:ext cx="633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Grade 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endParaRPr lang="en-US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0" name="Tijdelijke aanduiding voor inhoud 10"/>
          <p:cNvSpPr txBox="1">
            <a:spLocks/>
          </p:cNvSpPr>
          <p:nvPr/>
        </p:nvSpPr>
        <p:spPr>
          <a:xfrm>
            <a:off x="507010" y="3489308"/>
            <a:ext cx="7067128" cy="110872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Wingdings" pitchFamily="2" charset="2"/>
              <a:buNone/>
            </a:pPr>
            <a:r>
              <a:rPr lang="en-US" sz="2000" dirty="0" smtClean="0"/>
              <a:t>HR ≤ 0.70 </a:t>
            </a:r>
            <a:r>
              <a:rPr lang="en-US" sz="2000" u="sng" dirty="0" smtClean="0"/>
              <a:t>AND</a:t>
            </a:r>
            <a:r>
              <a:rPr lang="en-US" sz="2000" dirty="0" smtClean="0"/>
              <a:t> Gain 3-4.9 months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 smtClean="0"/>
              <a:t>Increase </a:t>
            </a:r>
            <a:r>
              <a:rPr lang="en-US" sz="2000" u="sng" dirty="0" smtClean="0"/>
              <a:t>in</a:t>
            </a:r>
            <a:r>
              <a:rPr lang="en-US" sz="2000" dirty="0" smtClean="0"/>
              <a:t> 3 year survival alone 5- &lt;10%</a:t>
            </a:r>
            <a:endParaRPr lang="nl-NL" dirty="0"/>
          </a:p>
        </p:txBody>
      </p:sp>
      <p:sp>
        <p:nvSpPr>
          <p:cNvPr id="21" name="Tijdelijke aanduiding voor inhoud 10"/>
          <p:cNvSpPr txBox="1">
            <a:spLocks/>
          </p:cNvSpPr>
          <p:nvPr/>
        </p:nvSpPr>
        <p:spPr>
          <a:xfrm>
            <a:off x="507010" y="4660994"/>
            <a:ext cx="7067128" cy="110872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Wingdings" pitchFamily="2" charset="2"/>
              <a:buNone/>
            </a:pPr>
            <a:r>
              <a:rPr lang="en-US" sz="2000" dirty="0" smtClean="0"/>
              <a:t>HR &gt; 0.70-0.75 </a:t>
            </a:r>
            <a:r>
              <a:rPr lang="en-US" sz="2000" u="sng" dirty="0" smtClean="0"/>
              <a:t>OR</a:t>
            </a:r>
            <a:r>
              <a:rPr lang="en-US" sz="2000" dirty="0" smtClean="0"/>
              <a:t> Gain 1.5-2.9 months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 smtClean="0"/>
              <a:t>Increase </a:t>
            </a:r>
            <a:r>
              <a:rPr lang="en-US" sz="2000" u="sng" dirty="0" smtClean="0"/>
              <a:t>in</a:t>
            </a:r>
            <a:r>
              <a:rPr lang="en-US" sz="2000" dirty="0" smtClean="0"/>
              <a:t> 3 year survival alone 3- &lt;5% </a:t>
            </a:r>
            <a:endParaRPr lang="nl-NL" dirty="0">
              <a:solidFill>
                <a:srgbClr val="FF0000"/>
              </a:solidFill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32247"/>
            <a:ext cx="9144000" cy="3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kstvak 16"/>
          <p:cNvSpPr txBox="1"/>
          <p:nvPr/>
        </p:nvSpPr>
        <p:spPr>
          <a:xfrm>
            <a:off x="522000" y="5486400"/>
            <a:ext cx="633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</a:rPr>
              <a:t>Grade 1</a:t>
            </a:r>
          </a:p>
        </p:txBody>
      </p:sp>
      <p:sp>
        <p:nvSpPr>
          <p:cNvPr id="27" name="Tijdelijke aanduiding voor inhoud 10"/>
          <p:cNvSpPr txBox="1">
            <a:spLocks/>
          </p:cNvSpPr>
          <p:nvPr/>
        </p:nvSpPr>
        <p:spPr>
          <a:xfrm>
            <a:off x="508830" y="5822564"/>
            <a:ext cx="7067128" cy="110872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Wingdings" pitchFamily="2" charset="2"/>
              <a:buNone/>
            </a:pPr>
            <a:r>
              <a:rPr lang="en-US" sz="2000" dirty="0" smtClean="0"/>
              <a:t>HR &gt; 0.75 </a:t>
            </a:r>
            <a:r>
              <a:rPr lang="en-US" sz="2000" u="sng" dirty="0" smtClean="0"/>
              <a:t>OR</a:t>
            </a:r>
            <a:r>
              <a:rPr lang="en-US" sz="2000" dirty="0" smtClean="0"/>
              <a:t> Gain &lt; 1.5 month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 smtClean="0"/>
              <a:t>Increase </a:t>
            </a:r>
            <a:r>
              <a:rPr lang="en-US" sz="2000" u="sng" dirty="0" smtClean="0"/>
              <a:t>in</a:t>
            </a:r>
            <a:r>
              <a:rPr lang="en-US" sz="2000" dirty="0" smtClean="0"/>
              <a:t> 3 year survival alone &lt;3%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510410" y="2013858"/>
            <a:ext cx="633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en-US" sz="2000" b="1" dirty="0">
                <a:solidFill>
                  <a:srgbClr val="FF0000"/>
                </a:solidFill>
              </a:rPr>
              <a:t>Grade 4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26" name="Tabel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450405"/>
              </p:ext>
            </p:extLst>
          </p:nvPr>
        </p:nvGraphicFramePr>
        <p:xfrm>
          <a:off x="7614000" y="1620951"/>
          <a:ext cx="815752" cy="146303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15752"/>
              </a:tblGrid>
              <a:tr h="659462">
                <a:tc>
                  <a:txBody>
                    <a:bodyPr/>
                    <a:lstStyle/>
                    <a:p>
                      <a:pPr algn="ctr"/>
                      <a:r>
                        <a:rPr lang="nl-NL" sz="1400" dirty="0" smtClean="0"/>
                        <a:t>Mark </a:t>
                      </a:r>
                      <a:r>
                        <a:rPr lang="nl-NL" sz="1400" dirty="0" err="1" smtClean="0"/>
                        <a:t>with</a:t>
                      </a:r>
                      <a:r>
                        <a:rPr lang="nl-NL" sz="1400" dirty="0" smtClean="0"/>
                        <a:t> X</a:t>
                      </a:r>
                      <a:r>
                        <a:rPr lang="nl-NL" sz="1400" baseline="0" dirty="0" smtClean="0"/>
                        <a:t> </a:t>
                      </a:r>
                      <a:r>
                        <a:rPr lang="nl-NL" sz="1400" baseline="0" dirty="0" err="1" smtClean="0"/>
                        <a:t>if</a:t>
                      </a:r>
                      <a:r>
                        <a:rPr lang="nl-NL" sz="1400" baseline="0" dirty="0" smtClean="0"/>
                        <a:t> relevant</a:t>
                      </a:r>
                      <a:endParaRPr lang="nl-NL" sz="1400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29731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9731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6" name="Tabel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229652"/>
              </p:ext>
            </p:extLst>
          </p:nvPr>
        </p:nvGraphicFramePr>
        <p:xfrm>
          <a:off x="7606049" y="3477974"/>
          <a:ext cx="819874" cy="76652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19874"/>
              </a:tblGrid>
              <a:tr h="257742">
                <a:tc>
                  <a:txBody>
                    <a:bodyPr/>
                    <a:lstStyle/>
                    <a:p>
                      <a:endParaRPr lang="nl-NL" b="0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00768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Tabel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39682"/>
              </p:ext>
            </p:extLst>
          </p:nvPr>
        </p:nvGraphicFramePr>
        <p:xfrm>
          <a:off x="7606049" y="4651731"/>
          <a:ext cx="819874" cy="76652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19874"/>
              </a:tblGrid>
              <a:tr h="257742">
                <a:tc>
                  <a:txBody>
                    <a:bodyPr/>
                    <a:lstStyle/>
                    <a:p>
                      <a:endParaRPr lang="nl-NL" b="0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00768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Tabel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247073"/>
              </p:ext>
            </p:extLst>
          </p:nvPr>
        </p:nvGraphicFramePr>
        <p:xfrm>
          <a:off x="7606049" y="5830824"/>
          <a:ext cx="819874" cy="76652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19874"/>
              </a:tblGrid>
              <a:tr h="257742">
                <a:tc>
                  <a:txBody>
                    <a:bodyPr/>
                    <a:lstStyle/>
                    <a:p>
                      <a:endParaRPr lang="nl-NL" b="0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00768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" name="Rechte verbindingslijn 7"/>
          <p:cNvCxnSpPr/>
          <p:nvPr/>
        </p:nvCxnSpPr>
        <p:spPr>
          <a:xfrm flipV="1">
            <a:off x="504000" y="2352895"/>
            <a:ext cx="7920000" cy="9057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/>
          <p:nvPr/>
        </p:nvCxnSpPr>
        <p:spPr>
          <a:xfrm>
            <a:off x="504000" y="2695916"/>
            <a:ext cx="7920000" cy="14626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 flipV="1">
            <a:off x="504000" y="3485257"/>
            <a:ext cx="7920000" cy="9057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504000" y="3846482"/>
            <a:ext cx="7920000" cy="14626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 flipV="1">
            <a:off x="504000" y="4654800"/>
            <a:ext cx="7920000" cy="9057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/>
          <p:nvPr/>
        </p:nvCxnSpPr>
        <p:spPr>
          <a:xfrm>
            <a:off x="504000" y="5003688"/>
            <a:ext cx="7920000" cy="14626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/>
          <p:cNvCxnSpPr/>
          <p:nvPr/>
        </p:nvCxnSpPr>
        <p:spPr>
          <a:xfrm flipV="1">
            <a:off x="504000" y="5811885"/>
            <a:ext cx="7920000" cy="9057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32"/>
          <p:cNvCxnSpPr/>
          <p:nvPr/>
        </p:nvCxnSpPr>
        <p:spPr>
          <a:xfrm>
            <a:off x="504000" y="6165544"/>
            <a:ext cx="7920000" cy="14626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8071208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38100"/>
            <a:ext cx="9036496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Evaluation form 2a: </a:t>
            </a:r>
            <a:r>
              <a:rPr lang="en-US" sz="3600" dirty="0" smtClean="0"/>
              <a:t>treatments with</a:t>
            </a:r>
            <a:r>
              <a:rPr lang="en-GB" sz="3600" dirty="0" smtClean="0"/>
              <a:t> non-curative intent</a:t>
            </a:r>
            <a:r>
              <a:rPr lang="fr-BE" sz="3600" dirty="0" smtClean="0">
                <a:cs typeface="Arial" charset="0"/>
              </a:rPr>
              <a:t>, </a:t>
            </a:r>
            <a:r>
              <a:rPr lang="fr-BE" sz="3600" dirty="0">
                <a:cs typeface="Arial" charset="0"/>
              </a:rPr>
              <a:t>primary </a:t>
            </a:r>
            <a:r>
              <a:rPr lang="fr-BE" sz="3600" dirty="0" err="1">
                <a:cs typeface="Arial" charset="0"/>
              </a:rPr>
              <a:t>endpoint</a:t>
            </a:r>
            <a:r>
              <a:rPr lang="fr-BE" sz="3600" dirty="0">
                <a:cs typeface="Arial" charset="0"/>
              </a:rPr>
              <a:t> </a:t>
            </a:r>
            <a:r>
              <a:rPr lang="fr-BE" sz="3600" b="1" dirty="0" smtClean="0">
                <a:solidFill>
                  <a:schemeClr val="accent3">
                    <a:lumMod val="75000"/>
                  </a:schemeClr>
                </a:solidFill>
                <a:cs typeface="Arial" charset="0"/>
              </a:rPr>
              <a:t>OS</a:t>
            </a:r>
            <a:endParaRPr lang="en-US" sz="1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32247"/>
            <a:ext cx="9144000" cy="3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8" name="Tabel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689235"/>
              </p:ext>
            </p:extLst>
          </p:nvPr>
        </p:nvGraphicFramePr>
        <p:xfrm>
          <a:off x="2160240" y="2132856"/>
          <a:ext cx="4572000" cy="83379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143000"/>
                <a:gridCol w="1143000"/>
                <a:gridCol w="1143000"/>
                <a:gridCol w="1143000"/>
              </a:tblGrid>
              <a:tr h="37659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nl-NL" sz="2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nl-NL" sz="2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nl-NL" sz="2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nl-NL" sz="2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590">
                <a:tc>
                  <a:txBody>
                    <a:bodyPr/>
                    <a:lstStyle/>
                    <a:p>
                      <a:endParaRPr lang="nl-NL" sz="1600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sz="1600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sz="1600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sz="1600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9" name="Tekstvak 48"/>
          <p:cNvSpPr txBox="1"/>
          <p:nvPr/>
        </p:nvSpPr>
        <p:spPr>
          <a:xfrm>
            <a:off x="611560" y="1229851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/>
              <a:t>Preliminary magnitude of clinical benefit grade </a:t>
            </a:r>
            <a:endParaRPr lang="nl-NL" sz="2400" dirty="0" smtClean="0"/>
          </a:p>
          <a:p>
            <a:pPr algn="ctr"/>
            <a:r>
              <a:rPr lang="nl-NL" sz="2400" b="1" dirty="0" smtClean="0"/>
              <a:t>(</a:t>
            </a:r>
            <a:r>
              <a:rPr lang="nl-NL" sz="2400" b="1" dirty="0"/>
              <a:t>highest grade </a:t>
            </a:r>
            <a:r>
              <a:rPr lang="nl-NL" sz="2400" b="1" dirty="0" smtClean="0"/>
              <a:t>scored)</a:t>
            </a:r>
            <a:endParaRPr lang="nl-NL" sz="2400" b="1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706013"/>
              </p:ext>
            </p:extLst>
          </p:nvPr>
        </p:nvGraphicFramePr>
        <p:xfrm>
          <a:off x="1259632" y="3791313"/>
          <a:ext cx="7200800" cy="1005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200800"/>
              </a:tblGrid>
              <a:tr h="9839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b="0" dirty="0" smtClean="0">
                          <a:solidFill>
                            <a:schemeClr val="tx1"/>
                          </a:solidFill>
                        </a:rPr>
                        <a:t>Does secondary endpoint QoL show improvement</a:t>
                      </a:r>
                    </a:p>
                    <a:p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Are there statistically significantly  fewer grade 3-4 toxicities </a:t>
                      </a:r>
                    </a:p>
                    <a:p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impacting daily well-being*</a:t>
                      </a: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1239682" y="3390091"/>
            <a:ext cx="5070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Assessment </a:t>
            </a:r>
            <a:r>
              <a:rPr lang="nl-NL" sz="2400" dirty="0"/>
              <a:t>QoL </a:t>
            </a:r>
            <a:r>
              <a:rPr lang="nl-NL" sz="2400" dirty="0" smtClean="0"/>
              <a:t>&amp; grade </a:t>
            </a:r>
            <a:r>
              <a:rPr lang="nl-NL" sz="2400" dirty="0"/>
              <a:t>3-4 toxicities  </a:t>
            </a:r>
          </a:p>
        </p:txBody>
      </p:sp>
      <p:sp>
        <p:nvSpPr>
          <p:cNvPr id="53" name="Rectangle 2"/>
          <p:cNvSpPr/>
          <p:nvPr/>
        </p:nvSpPr>
        <p:spPr>
          <a:xfrm>
            <a:off x="1763688" y="5518973"/>
            <a:ext cx="55446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b="1" dirty="0" err="1" smtClean="0">
                <a:solidFill>
                  <a:srgbClr val="FF0000"/>
                </a:solidFill>
              </a:rPr>
              <a:t>Final</a:t>
            </a:r>
            <a:r>
              <a:rPr lang="nl-NL" sz="2000" b="1" dirty="0" smtClean="0">
                <a:solidFill>
                  <a:srgbClr val="FF0000"/>
                </a:solidFill>
              </a:rPr>
              <a:t> </a:t>
            </a:r>
            <a:r>
              <a:rPr lang="nl-NL" sz="2000" b="1" dirty="0" err="1" smtClean="0">
                <a:solidFill>
                  <a:srgbClr val="FF0000"/>
                </a:solidFill>
              </a:rPr>
              <a:t>adjusted</a:t>
            </a:r>
            <a:r>
              <a:rPr lang="nl-NL" sz="2000" b="1" dirty="0" smtClean="0">
                <a:solidFill>
                  <a:srgbClr val="FF0000"/>
                </a:solidFill>
              </a:rPr>
              <a:t> magnitude </a:t>
            </a:r>
            <a:r>
              <a:rPr lang="nl-NL" sz="2000" b="1" dirty="0">
                <a:solidFill>
                  <a:srgbClr val="FF0000"/>
                </a:solidFill>
              </a:rPr>
              <a:t>of clinical benefit grade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600" b="1" dirty="0"/>
          </a:p>
        </p:txBody>
      </p:sp>
      <p:cxnSp>
        <p:nvCxnSpPr>
          <p:cNvPr id="55" name="Rechte verbindingslijn 7"/>
          <p:cNvCxnSpPr/>
          <p:nvPr/>
        </p:nvCxnSpPr>
        <p:spPr>
          <a:xfrm>
            <a:off x="35495" y="5157192"/>
            <a:ext cx="9144000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56" name="Tabel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90869"/>
              </p:ext>
            </p:extLst>
          </p:nvPr>
        </p:nvGraphicFramePr>
        <p:xfrm>
          <a:off x="2160240" y="5907578"/>
          <a:ext cx="4572000" cy="83379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</a:tblGrid>
              <a:tr h="37659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nl-NL" sz="2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nl-NL" sz="2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nl-NL" sz="2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nl-NL" sz="2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nl-NL" sz="2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590">
                <a:tc>
                  <a:txBody>
                    <a:bodyPr/>
                    <a:lstStyle/>
                    <a:p>
                      <a:endParaRPr lang="nl-NL" sz="1600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sz="1600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sz="1600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sz="1600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sz="1600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Tekstvak 13"/>
          <p:cNvSpPr txBox="1"/>
          <p:nvPr/>
        </p:nvSpPr>
        <p:spPr>
          <a:xfrm>
            <a:off x="1256099" y="5117122"/>
            <a:ext cx="78036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 smtClean="0">
                <a:solidFill>
                  <a:schemeClr val="accent3">
                    <a:lumMod val="75000"/>
                  </a:schemeClr>
                </a:solidFill>
              </a:rPr>
              <a:t>Adjustment: </a:t>
            </a:r>
            <a:r>
              <a:rPr lang="nl-NL" sz="2000" dirty="0" smtClean="0"/>
              <a:t>Upgrade 1 level if </a:t>
            </a:r>
            <a:r>
              <a:rPr lang="nl-NL" sz="2000" dirty="0"/>
              <a:t>improved </a:t>
            </a:r>
            <a:r>
              <a:rPr lang="nl-NL" sz="2000" dirty="0" smtClean="0"/>
              <a:t>QoL or less </a:t>
            </a:r>
            <a:r>
              <a:rPr lang="nl-NL" sz="2000" dirty="0"/>
              <a:t>toxicity or  </a:t>
            </a:r>
            <a:r>
              <a:rPr lang="nl-NL" sz="2000" dirty="0" smtClean="0"/>
              <a:t>is shown  </a:t>
            </a:r>
            <a:endParaRPr lang="nl-NL" sz="2000" dirty="0"/>
          </a:p>
        </p:txBody>
      </p:sp>
      <p:sp>
        <p:nvSpPr>
          <p:cNvPr id="13" name="Ovaal 17"/>
          <p:cNvSpPr/>
          <p:nvPr/>
        </p:nvSpPr>
        <p:spPr>
          <a:xfrm>
            <a:off x="35495" y="1340768"/>
            <a:ext cx="1204187" cy="115212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 smtClean="0">
                <a:solidFill>
                  <a:schemeClr val="tx2"/>
                </a:solidFill>
              </a:rPr>
              <a:t>Step 1</a:t>
            </a:r>
            <a:endParaRPr lang="nl-NL" sz="1600" b="1" dirty="0">
              <a:solidFill>
                <a:schemeClr val="tx2"/>
              </a:solidFill>
            </a:endParaRPr>
          </a:p>
        </p:txBody>
      </p:sp>
      <p:sp>
        <p:nvSpPr>
          <p:cNvPr id="15" name="Ovaal 17"/>
          <p:cNvSpPr/>
          <p:nvPr/>
        </p:nvSpPr>
        <p:spPr>
          <a:xfrm>
            <a:off x="39029" y="3284983"/>
            <a:ext cx="1148595" cy="1152129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 smtClean="0">
                <a:solidFill>
                  <a:schemeClr val="tx2"/>
                </a:solidFill>
              </a:rPr>
              <a:t>Step 2</a:t>
            </a:r>
            <a:endParaRPr lang="nl-NL" sz="1600" b="1" dirty="0">
              <a:solidFill>
                <a:schemeClr val="tx2"/>
              </a:solidFill>
            </a:endParaRPr>
          </a:p>
        </p:txBody>
      </p:sp>
      <p:pic>
        <p:nvPicPr>
          <p:cNvPr id="17" name="Picture 2" descr="Weegscha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38047" y="3175088"/>
            <a:ext cx="1224136" cy="595271"/>
          </a:xfrm>
          <a:prstGeom prst="rect">
            <a:avLst/>
          </a:prstGeom>
          <a:noFill/>
        </p:spPr>
      </p:pic>
      <p:graphicFrame>
        <p:nvGraphicFramePr>
          <p:cNvPr id="27" name="Tabel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365526"/>
              </p:ext>
            </p:extLst>
          </p:nvPr>
        </p:nvGraphicFramePr>
        <p:xfrm>
          <a:off x="7668344" y="3813209"/>
          <a:ext cx="792088" cy="98394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92088"/>
              </a:tblGrid>
              <a:tr h="469502">
                <a:tc>
                  <a:txBody>
                    <a:bodyPr/>
                    <a:lstStyle/>
                    <a:p>
                      <a:endParaRPr lang="nl-NL" b="0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14441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256099" y="4149080"/>
            <a:ext cx="7200000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>
            <a:off x="0" y="3140968"/>
            <a:ext cx="9144000" cy="72008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al 17"/>
          <p:cNvSpPr/>
          <p:nvPr/>
        </p:nvSpPr>
        <p:spPr>
          <a:xfrm>
            <a:off x="35496" y="5301207"/>
            <a:ext cx="1132178" cy="1152129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 smtClean="0">
                <a:solidFill>
                  <a:schemeClr val="tx2"/>
                </a:solidFill>
              </a:rPr>
              <a:t>Step 3</a:t>
            </a:r>
            <a:endParaRPr lang="nl-NL" sz="1600" b="1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4797152"/>
            <a:ext cx="900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*not including </a:t>
            </a:r>
            <a:r>
              <a:rPr lang="en-GB" sz="1400" b="1" dirty="0"/>
              <a:t>alopecia, </a:t>
            </a:r>
            <a:r>
              <a:rPr lang="en-GB" sz="1400" b="1" dirty="0" err="1"/>
              <a:t>myelosuppression</a:t>
            </a:r>
            <a:r>
              <a:rPr lang="en-GB" sz="1400" b="1" dirty="0"/>
              <a:t>, </a:t>
            </a:r>
            <a:r>
              <a:rPr lang="en-GB" sz="1400" b="1" dirty="0" smtClean="0"/>
              <a:t>but </a:t>
            </a:r>
            <a:r>
              <a:rPr lang="en-GB" sz="1400" b="1" dirty="0"/>
              <a:t>rather chronic nausea, </a:t>
            </a:r>
            <a:r>
              <a:rPr lang="en-GB" sz="1400" b="1" dirty="0" err="1" smtClean="0"/>
              <a:t>diarrhea</a:t>
            </a:r>
            <a:r>
              <a:rPr lang="en-GB" sz="1400" b="1" dirty="0"/>
              <a:t>, fatigue</a:t>
            </a:r>
            <a:r>
              <a:rPr lang="en-GB" sz="1400" b="1" dirty="0" smtClean="0"/>
              <a:t>, etc</a:t>
            </a:r>
            <a:r>
              <a:rPr lang="en-GB" sz="1400" b="1" dirty="0"/>
              <a:t>.</a:t>
            </a:r>
            <a:endParaRPr lang="nl-BE" sz="1400" dirty="0"/>
          </a:p>
        </p:txBody>
      </p:sp>
    </p:spTree>
    <p:extLst>
      <p:ext uri="{BB962C8B-B14F-4D97-AF65-F5344CB8AC3E}">
        <p14:creationId xmlns:p14="http://schemas.microsoft.com/office/powerpoint/2010/main" val="2849041839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3" grpId="0"/>
      <p:bldP spid="14" grpId="0"/>
      <p:bldP spid="15" grpId="0" animBg="1"/>
      <p:bldP spid="22" grpId="0" animBg="1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185510"/>
            <a:ext cx="8305800" cy="93923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66700" eaLnBrk="1" hangingPunct="1">
              <a:lnSpc>
                <a:spcPts val="3500"/>
              </a:lnSpc>
            </a:pP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ESMO-MCBS distinctions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</a:p>
          <a:p>
            <a:pPr marL="266700" eaLnBrk="1" hangingPunct="1">
              <a:lnSpc>
                <a:spcPts val="3500"/>
              </a:lnSpc>
            </a:pPr>
            <a:r>
              <a:rPr lang="en-US" sz="3200" dirty="0" smtClean="0"/>
              <a:t>for treatment with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/>
              <a:t>non-curative intent </a:t>
            </a:r>
            <a:endParaRPr lang="en-US" sz="3200" dirty="0"/>
          </a:p>
          <a:p>
            <a:pPr marL="266700" eaLnBrk="1" hangingPunct="1">
              <a:lnSpc>
                <a:spcPts val="3500"/>
              </a:lnSpc>
            </a:pPr>
            <a:endParaRPr lang="en-US" sz="32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6012160" y="1828055"/>
            <a:ext cx="897852" cy="304801"/>
          </a:xfrm>
          <a:prstGeom prst="straightConnector1">
            <a:avLst/>
          </a:prstGeom>
          <a:ln w="38100">
            <a:solidFill>
              <a:srgbClr val="A61C7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563888" y="2276872"/>
            <a:ext cx="17407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PFS or TTP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051720" y="1844824"/>
            <a:ext cx="950811" cy="372760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4420797" y="1916832"/>
            <a:ext cx="7187" cy="36004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068013" y="1127086"/>
            <a:ext cx="2795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Primary</a:t>
            </a:r>
            <a:r>
              <a:rPr lang="fr-BE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fr-BE" sz="28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endpoint</a:t>
            </a:r>
            <a:endParaRPr lang="en-US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55082" y="2257708"/>
            <a:ext cx="596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b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OS</a:t>
            </a:r>
            <a:endParaRPr lang="en-US" sz="2800" b="1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611560" y="2780928"/>
            <a:ext cx="2897541" cy="3024336"/>
            <a:chOff x="611560" y="2780928"/>
            <a:chExt cx="2897541" cy="3024336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1746119" y="2780928"/>
              <a:ext cx="0" cy="260747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705389" y="3140968"/>
              <a:ext cx="237494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BE" sz="2400" b="1" dirty="0" err="1" smtClean="0">
                  <a:solidFill>
                    <a:schemeClr val="accent3">
                      <a:lumMod val="75000"/>
                    </a:schemeClr>
                  </a:solidFill>
                  <a:latin typeface="+mn-lt"/>
                </a:rPr>
                <a:t>Median</a:t>
              </a:r>
              <a:r>
                <a:rPr lang="fr-BE" sz="2400" b="1" dirty="0" smtClean="0">
                  <a:solidFill>
                    <a:schemeClr val="accent3">
                      <a:lumMod val="75000"/>
                    </a:schemeClr>
                  </a:solidFill>
                  <a:latin typeface="+mn-lt"/>
                </a:rPr>
                <a:t> </a:t>
              </a:r>
              <a:r>
                <a:rPr lang="fr-BE" sz="2400" b="1" dirty="0" err="1" smtClean="0">
                  <a:solidFill>
                    <a:schemeClr val="accent3">
                      <a:lumMod val="75000"/>
                    </a:schemeClr>
                  </a:solidFill>
                  <a:latin typeface="+mn-lt"/>
                </a:rPr>
                <a:t>with</a:t>
              </a:r>
              <a:r>
                <a:rPr lang="fr-BE" sz="2400" b="1" dirty="0" smtClean="0">
                  <a:solidFill>
                    <a:schemeClr val="accent3">
                      <a:lumMod val="75000"/>
                    </a:schemeClr>
                  </a:solidFill>
                  <a:latin typeface="+mn-lt"/>
                </a:rPr>
                <a:t> </a:t>
              </a:r>
            </a:p>
            <a:p>
              <a:pPr algn="ctr"/>
              <a:r>
                <a:rPr lang="fr-BE" sz="2400" b="1" dirty="0" smtClean="0">
                  <a:solidFill>
                    <a:schemeClr val="accent3">
                      <a:lumMod val="75000"/>
                    </a:schemeClr>
                  </a:solidFill>
                  <a:latin typeface="+mn-lt"/>
                </a:rPr>
                <a:t>standard </a:t>
              </a:r>
              <a:r>
                <a:rPr lang="fr-BE" sz="2400" b="1" dirty="0" err="1" smtClean="0">
                  <a:solidFill>
                    <a:schemeClr val="accent3">
                      <a:lumMod val="75000"/>
                    </a:schemeClr>
                  </a:solidFill>
                  <a:latin typeface="+mn-lt"/>
                </a:rPr>
                <a:t>therapy</a:t>
              </a:r>
              <a:endParaRPr lang="en-US" sz="2400" b="1" dirty="0">
                <a:solidFill>
                  <a:schemeClr val="accent3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11560" y="5282044"/>
              <a:ext cx="136364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2800" dirty="0" smtClean="0">
                  <a:solidFill>
                    <a:schemeClr val="accent3">
                      <a:lumMod val="75000"/>
                    </a:schemeClr>
                  </a:solidFill>
                  <a:latin typeface="+mn-lt"/>
                </a:rPr>
                <a:t>≤ </a:t>
              </a:r>
              <a:r>
                <a:rPr lang="fr-BE" sz="2800" b="1" dirty="0" smtClean="0">
                  <a:solidFill>
                    <a:schemeClr val="accent3">
                      <a:lumMod val="75000"/>
                    </a:schemeClr>
                  </a:solidFill>
                  <a:latin typeface="+mn-lt"/>
                </a:rPr>
                <a:t>1 year</a:t>
              </a:r>
              <a:endParaRPr lang="en-US" sz="2800" b="1" dirty="0">
                <a:solidFill>
                  <a:schemeClr val="accent3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45458" y="5282044"/>
              <a:ext cx="136364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2800" b="1" dirty="0" smtClean="0">
                  <a:solidFill>
                    <a:schemeClr val="accent3">
                      <a:lumMod val="75000"/>
                    </a:schemeClr>
                  </a:solidFill>
                  <a:latin typeface="+mn-lt"/>
                </a:rPr>
                <a:t>&gt; 1 year</a:t>
              </a:r>
              <a:endParaRPr lang="en-US" sz="2800" b="1" dirty="0">
                <a:solidFill>
                  <a:schemeClr val="accent3">
                    <a:lumMod val="75000"/>
                  </a:schemeClr>
                </a:solidFill>
                <a:latin typeface="+mn-lt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144960" y="4044911"/>
              <a:ext cx="0" cy="1112281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2589043" y="4066250"/>
              <a:ext cx="0" cy="1090942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3070176" y="2780928"/>
            <a:ext cx="3715490" cy="2376264"/>
            <a:chOff x="3070176" y="2780928"/>
            <a:chExt cx="3715490" cy="2376264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4419600" y="2780928"/>
              <a:ext cx="0" cy="250567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398556" y="2958043"/>
              <a:ext cx="239758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BE" sz="2400" b="1" dirty="0" err="1" smtClean="0">
                  <a:solidFill>
                    <a:schemeClr val="accent2">
                      <a:lumMod val="75000"/>
                    </a:schemeClr>
                  </a:solidFill>
                  <a:latin typeface="+mn-lt"/>
                </a:rPr>
                <a:t>Median</a:t>
              </a:r>
              <a:r>
                <a:rPr lang="fr-BE" sz="2400" b="1" dirty="0" smtClean="0">
                  <a:solidFill>
                    <a:schemeClr val="accent2">
                      <a:lumMod val="75000"/>
                    </a:schemeClr>
                  </a:solidFill>
                  <a:latin typeface="+mn-lt"/>
                </a:rPr>
                <a:t> </a:t>
              </a:r>
              <a:r>
                <a:rPr lang="fr-BE" sz="2400" b="1" dirty="0" err="1" smtClean="0">
                  <a:solidFill>
                    <a:schemeClr val="accent2">
                      <a:lumMod val="75000"/>
                    </a:schemeClr>
                  </a:solidFill>
                  <a:latin typeface="+mn-lt"/>
                </a:rPr>
                <a:t>with</a:t>
              </a:r>
              <a:r>
                <a:rPr lang="fr-BE" sz="2400" b="1" dirty="0" smtClean="0">
                  <a:solidFill>
                    <a:schemeClr val="accent2">
                      <a:lumMod val="75000"/>
                    </a:schemeClr>
                  </a:solidFill>
                  <a:latin typeface="+mn-lt"/>
                </a:rPr>
                <a:t> </a:t>
              </a:r>
            </a:p>
            <a:p>
              <a:pPr algn="ctr"/>
              <a:r>
                <a:rPr lang="fr-BE" sz="2400" b="1" dirty="0" smtClean="0">
                  <a:solidFill>
                    <a:schemeClr val="accent2">
                      <a:lumMod val="75000"/>
                    </a:schemeClr>
                  </a:solidFill>
                  <a:latin typeface="+mn-lt"/>
                </a:rPr>
                <a:t>standard </a:t>
              </a:r>
              <a:r>
                <a:rPr lang="fr-BE" sz="2400" b="1" dirty="0" err="1" smtClean="0">
                  <a:solidFill>
                    <a:schemeClr val="accent2">
                      <a:lumMod val="75000"/>
                    </a:schemeClr>
                  </a:solidFill>
                  <a:latin typeface="+mn-lt"/>
                </a:rPr>
                <a:t>therapy</a:t>
              </a:r>
              <a:endParaRPr lang="en-US" sz="2400" b="1" dirty="0">
                <a:solidFill>
                  <a:schemeClr val="accent2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070176" y="4633972"/>
              <a:ext cx="18436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2800" b="1" dirty="0" smtClean="0">
                  <a:solidFill>
                    <a:schemeClr val="accent2">
                      <a:lumMod val="75000"/>
                    </a:schemeClr>
                  </a:solidFill>
                  <a:latin typeface="+mn-lt"/>
                </a:rPr>
                <a:t>≤ 6 months</a:t>
              </a:r>
              <a:endParaRPr lang="en-US" sz="2800" b="1" dirty="0">
                <a:solidFill>
                  <a:schemeClr val="accent2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942020" y="4633972"/>
              <a:ext cx="18436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2800" b="1" dirty="0" smtClean="0">
                  <a:solidFill>
                    <a:schemeClr val="accent2">
                      <a:lumMod val="75000"/>
                    </a:schemeClr>
                  </a:solidFill>
                  <a:latin typeface="+mn-lt"/>
                </a:rPr>
                <a:t>&gt; 6 </a:t>
              </a:r>
              <a:r>
                <a:rPr lang="fr-BE" sz="2800" b="1" dirty="0" err="1" smtClean="0">
                  <a:solidFill>
                    <a:schemeClr val="accent2">
                      <a:lumMod val="75000"/>
                    </a:schemeClr>
                  </a:solidFill>
                  <a:latin typeface="+mn-lt"/>
                </a:rPr>
                <a:t>months</a:t>
              </a:r>
              <a:endParaRPr lang="en-US" sz="2800" b="1" dirty="0">
                <a:solidFill>
                  <a:schemeClr val="accent2">
                    <a:lumMod val="75000"/>
                  </a:schemeClr>
                </a:solidFill>
                <a:latin typeface="+mn-lt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>
            <a:xfrm flipH="1">
              <a:off x="3779912" y="3789040"/>
              <a:ext cx="1" cy="844932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5436096" y="3776082"/>
              <a:ext cx="0" cy="824969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/>
          <p:nvPr/>
        </p:nvSpPr>
        <p:spPr>
          <a:xfrm>
            <a:off x="6174160" y="2216949"/>
            <a:ext cx="185506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A61C7F"/>
                </a:solidFill>
              </a:rPr>
              <a:t>Other than</a:t>
            </a:r>
          </a:p>
          <a:p>
            <a:r>
              <a:rPr lang="en-US" sz="2800" b="1" dirty="0" smtClean="0">
                <a:solidFill>
                  <a:srgbClr val="A61C7F"/>
                </a:solidFill>
              </a:rPr>
              <a:t> OS or PFS</a:t>
            </a:r>
            <a:endParaRPr lang="en-US" sz="2800" b="1" dirty="0">
              <a:solidFill>
                <a:srgbClr val="A61C7F"/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88231"/>
            <a:ext cx="9144000" cy="3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477" y="19432"/>
            <a:ext cx="1002131" cy="399787"/>
          </a:xfrm>
          <a:prstGeom prst="rect">
            <a:avLst/>
          </a:prstGeom>
        </p:spPr>
      </p:pic>
      <p:sp>
        <p:nvSpPr>
          <p:cNvPr id="2" name="Up Arrow 1"/>
          <p:cNvSpPr/>
          <p:nvPr/>
        </p:nvSpPr>
        <p:spPr>
          <a:xfrm>
            <a:off x="3994793" y="5283367"/>
            <a:ext cx="533400" cy="64807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Up Arrow 31"/>
          <p:cNvSpPr/>
          <p:nvPr/>
        </p:nvSpPr>
        <p:spPr>
          <a:xfrm>
            <a:off x="5637267" y="5308723"/>
            <a:ext cx="533400" cy="64807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00534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-756592" y="-99392"/>
            <a:ext cx="10729192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2700" indent="-12700" eaLnBrk="1" hangingPunct="1"/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Evaluation form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2b: </a:t>
            </a:r>
            <a:r>
              <a:rPr lang="en-US" sz="3200" dirty="0" smtClean="0"/>
              <a:t>treatments with</a:t>
            </a:r>
            <a: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smtClean="0"/>
              <a:t>non-curative</a:t>
            </a:r>
          </a:p>
          <a:p>
            <a:pPr marL="12700" indent="-12700" eaLnBrk="1" hangingPunct="1"/>
            <a:r>
              <a:rPr lang="en-GB" sz="3200" dirty="0" smtClean="0"/>
              <a:t> intent,</a:t>
            </a:r>
            <a:r>
              <a:rPr lang="fr-BE" sz="3200" dirty="0" smtClean="0">
                <a:cs typeface="Arial" charset="0"/>
              </a:rPr>
              <a:t> primary endpoint </a:t>
            </a:r>
            <a:r>
              <a:rPr lang="fr-BE" sz="3200" b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PFS or TTP</a:t>
            </a:r>
            <a:endParaRPr lang="en-US" sz="32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467544" y="1599183"/>
            <a:ext cx="8189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Studies with median PFS with standard treatment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6 months</a:t>
            </a:r>
          </a:p>
        </p:txBody>
      </p:sp>
      <p:sp>
        <p:nvSpPr>
          <p:cNvPr id="9" name="Tijdelijke aanduiding voor inhoud 10"/>
          <p:cNvSpPr txBox="1">
            <a:spLocks/>
          </p:cNvSpPr>
          <p:nvPr/>
        </p:nvSpPr>
        <p:spPr>
          <a:xfrm>
            <a:off x="505544" y="2824336"/>
            <a:ext cx="7067128" cy="110872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Wingdings" pitchFamily="2" charset="2"/>
              <a:buNone/>
            </a:pPr>
            <a:r>
              <a:rPr lang="en-US" sz="2000" dirty="0" smtClean="0"/>
              <a:t>HR ≤ 0.65 </a:t>
            </a:r>
            <a:r>
              <a:rPr lang="en-US" sz="2000" u="sng" dirty="0" smtClean="0"/>
              <a:t>AND</a:t>
            </a:r>
            <a:r>
              <a:rPr lang="en-US" sz="2000" dirty="0" smtClean="0"/>
              <a:t> Gain </a:t>
            </a:r>
            <a:r>
              <a:rPr lang="en-US" sz="2000" b="1" dirty="0" smtClean="0"/>
              <a:t>≥ 3 </a:t>
            </a:r>
            <a:r>
              <a:rPr lang="en-US" sz="2000" dirty="0" smtClean="0"/>
              <a:t>months</a:t>
            </a:r>
          </a:p>
        </p:txBody>
      </p:sp>
      <p:sp>
        <p:nvSpPr>
          <p:cNvPr id="14" name="Tijdelijke aanduiding voor inhoud 10"/>
          <p:cNvSpPr txBox="1">
            <a:spLocks/>
          </p:cNvSpPr>
          <p:nvPr/>
        </p:nvSpPr>
        <p:spPr>
          <a:xfrm>
            <a:off x="501423" y="3104873"/>
            <a:ext cx="7067128" cy="110872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endParaRPr lang="en-US" sz="8000" dirty="0"/>
          </a:p>
        </p:txBody>
      </p:sp>
      <p:sp>
        <p:nvSpPr>
          <p:cNvPr id="19" name="Tijdelijke aanduiding voor inhoud 10"/>
          <p:cNvSpPr txBox="1">
            <a:spLocks/>
          </p:cNvSpPr>
          <p:nvPr/>
        </p:nvSpPr>
        <p:spPr>
          <a:xfrm>
            <a:off x="507010" y="3904456"/>
            <a:ext cx="7067128" cy="110872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None/>
            </a:pPr>
            <a:r>
              <a:rPr lang="en-US" sz="2000" dirty="0" smtClean="0"/>
              <a:t>HR ≤ 0.65 BUT Gain </a:t>
            </a:r>
            <a:r>
              <a:rPr lang="en-US" sz="2000" b="1" dirty="0" smtClean="0"/>
              <a:t>&lt; 3 </a:t>
            </a:r>
            <a:r>
              <a:rPr lang="en-US" sz="2000" dirty="0" smtClean="0"/>
              <a:t>months</a:t>
            </a:r>
            <a:endParaRPr lang="nl-NL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20" y="1376263"/>
            <a:ext cx="9144000" cy="3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kstvak 20"/>
          <p:cNvSpPr txBox="1"/>
          <p:nvPr/>
        </p:nvSpPr>
        <p:spPr>
          <a:xfrm>
            <a:off x="539552" y="3590096"/>
            <a:ext cx="633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Grade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2 </a:t>
            </a:r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539552" y="4685074"/>
            <a:ext cx="633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Grade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539552" y="2524834"/>
            <a:ext cx="633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Grade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3 </a:t>
            </a:r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30" name="Rechte verbindingslijn 29"/>
          <p:cNvCxnSpPr/>
          <p:nvPr/>
        </p:nvCxnSpPr>
        <p:spPr>
          <a:xfrm>
            <a:off x="579600" y="5027442"/>
            <a:ext cx="8151440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ijdelijke aanduiding voor inhoud 10"/>
          <p:cNvSpPr txBox="1">
            <a:spLocks/>
          </p:cNvSpPr>
          <p:nvPr/>
        </p:nvSpPr>
        <p:spPr>
          <a:xfrm>
            <a:off x="510977" y="5013176"/>
            <a:ext cx="7067128" cy="1108720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Wingdings" pitchFamily="2" charset="2"/>
              <a:buNone/>
            </a:pPr>
            <a:r>
              <a:rPr lang="en-US" sz="2000" dirty="0" smtClean="0"/>
              <a:t>HR &gt; 0.65</a:t>
            </a:r>
          </a:p>
        </p:txBody>
      </p:sp>
      <p:graphicFrame>
        <p:nvGraphicFramePr>
          <p:cNvPr id="18" name="Tabe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163596"/>
              </p:ext>
            </p:extLst>
          </p:nvPr>
        </p:nvGraphicFramePr>
        <p:xfrm>
          <a:off x="7912800" y="2123331"/>
          <a:ext cx="815752" cy="109881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15752"/>
              </a:tblGrid>
              <a:tr h="733057">
                <a:tc>
                  <a:txBody>
                    <a:bodyPr/>
                    <a:lstStyle/>
                    <a:p>
                      <a:pPr algn="ctr"/>
                      <a:r>
                        <a:rPr lang="nl-NL" sz="1400" dirty="0" smtClean="0"/>
                        <a:t>Mark </a:t>
                      </a:r>
                      <a:r>
                        <a:rPr lang="nl-NL" sz="1400" dirty="0" err="1" smtClean="0"/>
                        <a:t>with</a:t>
                      </a:r>
                      <a:r>
                        <a:rPr lang="nl-NL" sz="1400" dirty="0" smtClean="0"/>
                        <a:t> X</a:t>
                      </a:r>
                      <a:r>
                        <a:rPr lang="nl-NL" sz="1400" baseline="0" dirty="0" smtClean="0"/>
                        <a:t> </a:t>
                      </a:r>
                      <a:r>
                        <a:rPr lang="nl-NL" sz="1400" baseline="0" dirty="0" err="1" smtClean="0"/>
                        <a:t>if</a:t>
                      </a:r>
                      <a:r>
                        <a:rPr lang="nl-NL" sz="1400" baseline="0" dirty="0" smtClean="0"/>
                        <a:t> relevant</a:t>
                      </a:r>
                      <a:endParaRPr lang="nl-NL" sz="1400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3511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el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175966"/>
              </p:ext>
            </p:extLst>
          </p:nvPr>
        </p:nvGraphicFramePr>
        <p:xfrm>
          <a:off x="7912800" y="3937320"/>
          <a:ext cx="815752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15752"/>
              </a:tblGrid>
              <a:tr h="333511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el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425324"/>
              </p:ext>
            </p:extLst>
          </p:nvPr>
        </p:nvGraphicFramePr>
        <p:xfrm>
          <a:off x="7912800" y="5038002"/>
          <a:ext cx="815752" cy="365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15752"/>
              </a:tblGrid>
              <a:tr h="333511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7" name="Rechte verbindingslijn 26"/>
          <p:cNvCxnSpPr/>
          <p:nvPr/>
        </p:nvCxnSpPr>
        <p:spPr>
          <a:xfrm>
            <a:off x="568449" y="2859210"/>
            <a:ext cx="8151440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>
            <a:off x="574653" y="3945212"/>
            <a:ext cx="8151440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2896577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-220216" y="-238224"/>
            <a:ext cx="9544744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2700" indent="-12700" eaLnBrk="1" hangingPunct="1"/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Evaluation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form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2b: </a:t>
            </a:r>
            <a:r>
              <a:rPr lang="en-US" sz="3200" dirty="0" smtClean="0"/>
              <a:t>treatments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smtClean="0"/>
              <a:t>with non-curative intent, </a:t>
            </a:r>
            <a:r>
              <a:rPr lang="fr-BE" sz="3200" dirty="0" err="1" smtClean="0">
                <a:cs typeface="Arial" charset="0"/>
              </a:rPr>
              <a:t>primary</a:t>
            </a:r>
            <a:r>
              <a:rPr lang="fr-BE" sz="3200" dirty="0" smtClean="0">
                <a:cs typeface="Arial" charset="0"/>
              </a:rPr>
              <a:t> </a:t>
            </a:r>
            <a:r>
              <a:rPr lang="fr-BE" sz="3200" dirty="0" err="1" smtClean="0">
                <a:cs typeface="Arial" charset="0"/>
              </a:rPr>
              <a:t>endpoint</a:t>
            </a:r>
            <a:r>
              <a:rPr lang="fr-BE" sz="3200" dirty="0" smtClean="0">
                <a:cs typeface="Arial" charset="0"/>
              </a:rPr>
              <a:t> </a:t>
            </a:r>
            <a:r>
              <a:rPr lang="fr-BE" sz="3200" b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PFS or TTP</a:t>
            </a:r>
            <a:r>
              <a:rPr lang="fr-BE" sz="3200" dirty="0" smtClean="0">
                <a:cs typeface="Arial" charset="0"/>
              </a:rPr>
              <a:t> </a:t>
            </a:r>
            <a:endParaRPr lang="en-US" sz="3200" dirty="0" smtClean="0"/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71213"/>
              </p:ext>
            </p:extLst>
          </p:nvPr>
        </p:nvGraphicFramePr>
        <p:xfrm>
          <a:off x="2160240" y="2163162"/>
          <a:ext cx="4572000" cy="83379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24000"/>
                <a:gridCol w="1524000"/>
                <a:gridCol w="1524000"/>
              </a:tblGrid>
              <a:tr h="37659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nl-NL" sz="2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nl-NL" sz="2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nl-NL" sz="2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590">
                <a:tc>
                  <a:txBody>
                    <a:bodyPr/>
                    <a:lstStyle/>
                    <a:p>
                      <a:endParaRPr lang="nl-NL" sz="1600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sz="1600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sz="1600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kstvak 6"/>
          <p:cNvSpPr txBox="1"/>
          <p:nvPr/>
        </p:nvSpPr>
        <p:spPr>
          <a:xfrm>
            <a:off x="611560" y="1229851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/>
              <a:t>Preliminary magnitude of clinical benefit grade </a:t>
            </a:r>
            <a:endParaRPr lang="nl-NL" sz="2400" dirty="0" smtClean="0"/>
          </a:p>
          <a:p>
            <a:pPr algn="ctr"/>
            <a:r>
              <a:rPr lang="nl-NL" sz="2400" b="1" dirty="0" smtClean="0"/>
              <a:t>(</a:t>
            </a:r>
            <a:r>
              <a:rPr lang="nl-NL" sz="2400" b="1" dirty="0"/>
              <a:t>highest grade </a:t>
            </a:r>
            <a:r>
              <a:rPr lang="nl-NL" sz="2400" b="1" dirty="0" smtClean="0"/>
              <a:t>scored)</a:t>
            </a:r>
            <a:endParaRPr lang="nl-NL" sz="2400" b="1" dirty="0"/>
          </a:p>
        </p:txBody>
      </p:sp>
      <p:cxnSp>
        <p:nvCxnSpPr>
          <p:cNvPr id="8" name="Rechte verbindingslijn 7"/>
          <p:cNvCxnSpPr/>
          <p:nvPr/>
        </p:nvCxnSpPr>
        <p:spPr>
          <a:xfrm>
            <a:off x="0" y="3284984"/>
            <a:ext cx="9144000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0239"/>
            <a:ext cx="9144000" cy="3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Ovaal 17"/>
          <p:cNvSpPr/>
          <p:nvPr/>
        </p:nvSpPr>
        <p:spPr>
          <a:xfrm>
            <a:off x="107504" y="1340768"/>
            <a:ext cx="1080120" cy="100811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 smtClean="0">
                <a:solidFill>
                  <a:schemeClr val="tx2"/>
                </a:solidFill>
              </a:rPr>
              <a:t>Step 1</a:t>
            </a:r>
            <a:endParaRPr lang="nl-NL" sz="1600" b="1" dirty="0">
              <a:solidFill>
                <a:schemeClr val="tx2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52536" y="4378250"/>
            <a:ext cx="8245424" cy="2405508"/>
            <a:chOff x="668560" y="3586162"/>
            <a:chExt cx="8245424" cy="2405508"/>
          </a:xfrm>
        </p:grpSpPr>
        <p:sp>
          <p:nvSpPr>
            <p:cNvPr id="12" name="Rectangle 11"/>
            <p:cNvSpPr/>
            <p:nvPr/>
          </p:nvSpPr>
          <p:spPr>
            <a:xfrm>
              <a:off x="668560" y="3586162"/>
              <a:ext cx="8245424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accent2">
                      <a:lumMod val="75000"/>
                    </a:schemeClr>
                  </a:solidFill>
                </a:rPr>
                <a:t>Toxicity and </a:t>
              </a:r>
              <a:r>
                <a:rPr lang="en-US" sz="2800" b="1" dirty="0" err="1">
                  <a:solidFill>
                    <a:schemeClr val="accent2">
                      <a:lumMod val="75000"/>
                    </a:schemeClr>
                  </a:solidFill>
                </a:rPr>
                <a:t>QoL</a:t>
              </a:r>
              <a:r>
                <a:rPr lang="en-US" sz="2800" b="1" dirty="0">
                  <a:solidFill>
                    <a:schemeClr val="accent2">
                      <a:lumMod val="75000"/>
                    </a:schemeClr>
                  </a:solidFill>
                </a:rPr>
                <a:t> adjustment </a:t>
              </a:r>
              <a:r>
                <a:rPr lang="en-US" sz="2800" b="1" dirty="0" smtClean="0">
                  <a:solidFill>
                    <a:schemeClr val="accent2">
                      <a:lumMod val="75000"/>
                    </a:schemeClr>
                  </a:solidFill>
                </a:rPr>
                <a:t>when only a </a:t>
              </a:r>
              <a:r>
                <a:rPr lang="en-US" sz="2800" b="1" dirty="0">
                  <a:solidFill>
                    <a:schemeClr val="accent2">
                      <a:lumMod val="75000"/>
                    </a:schemeClr>
                  </a:solidFill>
                </a:rPr>
                <a:t>PFS </a:t>
              </a:r>
              <a:r>
                <a:rPr lang="en-US" sz="2800" b="1" dirty="0" smtClean="0">
                  <a:solidFill>
                    <a:schemeClr val="accent2">
                      <a:lumMod val="75000"/>
                    </a:schemeClr>
                  </a:solidFill>
                </a:rPr>
                <a:t>improvement</a:t>
              </a:r>
              <a:endParaRPr lang="en-US" sz="2000" dirty="0"/>
            </a:p>
          </p:txBody>
        </p:sp>
        <p:pic>
          <p:nvPicPr>
            <p:cNvPr id="28" name="Picture 2" descr="Weegschaal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97957" y="4638988"/>
              <a:ext cx="2746044" cy="1352682"/>
            </a:xfrm>
            <a:prstGeom prst="rect">
              <a:avLst/>
            </a:prstGeom>
            <a:noFill/>
          </p:spPr>
        </p:pic>
      </p:grpSp>
      <p:sp>
        <p:nvSpPr>
          <p:cNvPr id="2" name="TextBox 1"/>
          <p:cNvSpPr txBox="1"/>
          <p:nvPr/>
        </p:nvSpPr>
        <p:spPr>
          <a:xfrm>
            <a:off x="327595" y="3429000"/>
            <a:ext cx="84498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400" b="1" u="sng" dirty="0" err="1" smtClean="0"/>
              <a:t>Step</a:t>
            </a:r>
            <a:r>
              <a:rPr lang="fr-BE" sz="2400" b="1" u="sng" dirty="0" smtClean="0"/>
              <a:t> 2</a:t>
            </a:r>
            <a:r>
              <a:rPr lang="fr-BE" sz="2400" b="1" dirty="0" smtClean="0"/>
              <a:t>		Look at OS :	 if </a:t>
            </a:r>
            <a:r>
              <a:rPr lang="fr-BE" sz="2400" b="1" dirty="0" err="1" smtClean="0"/>
              <a:t>improved</a:t>
            </a:r>
            <a:r>
              <a:rPr lang="fr-BE" sz="2400" b="1" dirty="0" smtClean="0"/>
              <a:t>, go to the OS </a:t>
            </a:r>
            <a:r>
              <a:rPr lang="fr-BE" sz="2400" b="1" dirty="0" err="1" smtClean="0"/>
              <a:t>scale</a:t>
            </a:r>
            <a:r>
              <a:rPr lang="fr-BE" sz="2400" b="1" dirty="0" smtClean="0"/>
              <a:t>;</a:t>
            </a:r>
          </a:p>
          <a:p>
            <a:r>
              <a:rPr lang="fr-BE" sz="2400" b="1" dirty="0"/>
              <a:t>	</a:t>
            </a:r>
            <a:r>
              <a:rPr lang="fr-BE" sz="2400" b="1" dirty="0" smtClean="0"/>
              <a:t>	        		 if not </a:t>
            </a:r>
            <a:r>
              <a:rPr lang="fr-BE" sz="2400" b="1" dirty="0" err="1" smtClean="0"/>
              <a:t>improved</a:t>
            </a:r>
            <a:r>
              <a:rPr lang="fr-BE" sz="2400" b="1" dirty="0" smtClean="0"/>
              <a:t>, go to </a:t>
            </a:r>
            <a:r>
              <a:rPr lang="fr-BE" sz="2400" b="1" dirty="0" err="1" smtClean="0"/>
              <a:t>steps</a:t>
            </a:r>
            <a:r>
              <a:rPr lang="fr-BE" sz="2400" b="1" dirty="0" smtClean="0"/>
              <a:t> 2 and 3</a:t>
            </a:r>
          </a:p>
          <a:p>
            <a:r>
              <a:rPr lang="fr-BE" sz="2400" b="1" dirty="0"/>
              <a:t> </a:t>
            </a:r>
            <a:r>
              <a:rPr lang="fr-BE" sz="2400" b="1" dirty="0" smtClean="0"/>
              <a:t> </a:t>
            </a:r>
            <a:endParaRPr lang="en-US" sz="2400" b="1" dirty="0"/>
          </a:p>
        </p:txBody>
      </p:sp>
      <p:cxnSp>
        <p:nvCxnSpPr>
          <p:cNvPr id="13" name="Rechte verbindingslijn 7"/>
          <p:cNvCxnSpPr/>
          <p:nvPr/>
        </p:nvCxnSpPr>
        <p:spPr>
          <a:xfrm>
            <a:off x="-9905" y="4312974"/>
            <a:ext cx="9144000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8185888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New anticancer drugs hit the market </a:t>
            </a:r>
            <a:b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>at very high costs !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0573" y="2027578"/>
            <a:ext cx="8229600" cy="350709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average cost of recently approved anticancer drugs is ≈ 9.000 €/month</a:t>
            </a:r>
          </a:p>
          <a:p>
            <a:endParaRPr lang="en-US" sz="2800" dirty="0" smtClean="0"/>
          </a:p>
          <a:p>
            <a:r>
              <a:rPr lang="en-US" sz="2800" dirty="0" smtClean="0"/>
              <a:t>The cost to gain one year of life</a:t>
            </a:r>
          </a:p>
          <a:p>
            <a:pPr lvl="1"/>
            <a:r>
              <a:rPr lang="en-US" dirty="0" smtClean="0"/>
              <a:t>In 1995 	≈ 50.000 €</a:t>
            </a:r>
          </a:p>
          <a:p>
            <a:pPr lvl="1"/>
            <a:r>
              <a:rPr lang="fr-BE" dirty="0" err="1" smtClean="0"/>
              <a:t>Today</a:t>
            </a:r>
            <a:r>
              <a:rPr lang="fr-BE" dirty="0" smtClean="0"/>
              <a:t>	≈ 200.000€</a:t>
            </a:r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8272"/>
            <a:ext cx="9144000" cy="3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496" y="19432"/>
            <a:ext cx="1146147" cy="4572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76442" y="6309320"/>
            <a:ext cx="18305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600" b="1" i="1" dirty="0" smtClean="0"/>
              <a:t>L. </a:t>
            </a:r>
            <a:r>
              <a:rPr lang="fr-BE" sz="1600" b="1" i="1" dirty="0" err="1" smtClean="0"/>
              <a:t>Salz</a:t>
            </a:r>
            <a:r>
              <a:rPr lang="fr-BE" sz="1600" b="1" i="1" dirty="0" smtClean="0"/>
              <a:t> – ASCO 2015</a:t>
            </a:r>
            <a:endParaRPr lang="en-US" sz="1600" b="1" i="1" dirty="0"/>
          </a:p>
        </p:txBody>
      </p:sp>
    </p:spTree>
    <p:extLst>
      <p:ext uri="{BB962C8B-B14F-4D97-AF65-F5344CB8AC3E}">
        <p14:creationId xmlns:p14="http://schemas.microsoft.com/office/powerpoint/2010/main" val="779218626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-220216" y="-382240"/>
            <a:ext cx="9544744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2700" indent="-12700" eaLnBrk="1" hangingPunct="1"/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Evaluation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form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2b: </a:t>
            </a:r>
            <a:r>
              <a:rPr lang="en-US" sz="3200" dirty="0" smtClean="0"/>
              <a:t>treatments with</a:t>
            </a:r>
            <a:r>
              <a:rPr lang="en-GB" sz="3200" dirty="0" smtClean="0"/>
              <a:t> non-curative intent, </a:t>
            </a:r>
            <a:r>
              <a:rPr lang="fr-BE" sz="3200" dirty="0" err="1" smtClean="0">
                <a:cs typeface="Arial" charset="0"/>
              </a:rPr>
              <a:t>primary</a:t>
            </a:r>
            <a:r>
              <a:rPr lang="fr-BE" sz="3200" dirty="0" smtClean="0">
                <a:cs typeface="Arial" charset="0"/>
              </a:rPr>
              <a:t> </a:t>
            </a:r>
            <a:r>
              <a:rPr lang="fr-BE" sz="3200" dirty="0" err="1" smtClean="0">
                <a:cs typeface="Arial" charset="0"/>
              </a:rPr>
              <a:t>endpoint</a:t>
            </a:r>
            <a:r>
              <a:rPr lang="fr-BE" sz="3200" dirty="0" smtClean="0">
                <a:cs typeface="Arial" charset="0"/>
              </a:rPr>
              <a:t> </a:t>
            </a:r>
            <a:r>
              <a:rPr lang="fr-BE" sz="3200" b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PFS or TTP </a:t>
            </a:r>
            <a:endParaRPr lang="en-US" sz="32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ijdelijke aanduiding voor inhoud 10"/>
          <p:cNvSpPr txBox="1">
            <a:spLocks/>
          </p:cNvSpPr>
          <p:nvPr/>
        </p:nvSpPr>
        <p:spPr>
          <a:xfrm>
            <a:off x="485328" y="908720"/>
            <a:ext cx="8839200" cy="79626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Toxicity assessment (adverse effect criterion)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000" b="1" dirty="0" smtClean="0"/>
              <a:t>	Is the new treatment associated with a statistically significant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000" b="1" dirty="0" smtClean="0"/>
              <a:t>	incremental rate of</a:t>
            </a:r>
            <a:r>
              <a:rPr lang="en-US" sz="2000" dirty="0" smtClean="0"/>
              <a:t>:</a:t>
            </a:r>
          </a:p>
          <a:p>
            <a:pPr marL="609600" indent="-609600">
              <a:buNone/>
            </a:pPr>
            <a:r>
              <a:rPr lang="en-US" sz="2000" dirty="0" smtClean="0"/>
              <a:t>	«</a:t>
            </a:r>
            <a:r>
              <a:rPr lang="en-US" sz="2000" dirty="0"/>
              <a:t>toxic» death &gt; 2%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000" dirty="0" smtClean="0"/>
              <a:t>	cardiovascular </a:t>
            </a:r>
            <a:r>
              <a:rPr lang="en-US" sz="2000" dirty="0"/>
              <a:t>ischemia &gt; 2%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000" dirty="0" smtClean="0"/>
              <a:t>	hospitalization for </a:t>
            </a:r>
            <a:r>
              <a:rPr lang="en-US" sz="2000" dirty="0"/>
              <a:t>«</a:t>
            </a:r>
            <a:r>
              <a:rPr lang="en-US" sz="2000" dirty="0" smtClean="0"/>
              <a:t>toxicity» &gt; 10%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000" dirty="0" smtClean="0"/>
              <a:t>	excess rate of severe CHF &gt; 4%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000" dirty="0" smtClean="0"/>
              <a:t>	grade 3 neurotoxicity &gt; 10%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000" dirty="0" smtClean="0"/>
              <a:t>	severe other irreversible or </a:t>
            </a:r>
            <a:r>
              <a:rPr lang="en-US" sz="2000" dirty="0" err="1" smtClean="0"/>
              <a:t>longlasting</a:t>
            </a:r>
            <a:r>
              <a:rPr lang="en-US" sz="2000" dirty="0" smtClean="0"/>
              <a:t> toxicity &gt; 2%</a:t>
            </a:r>
          </a:p>
          <a:p>
            <a:pPr marL="0" indent="-609600"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 smtClean="0"/>
              <a:t>           please specify:</a:t>
            </a:r>
          </a:p>
          <a:p>
            <a:pPr marL="0" indent="-609600">
              <a:spcBef>
                <a:spcPts val="0"/>
              </a:spcBef>
              <a:buFont typeface="Wingdings" pitchFamily="2" charset="2"/>
              <a:buNone/>
            </a:pPr>
            <a:r>
              <a:rPr lang="en-US" sz="1600" dirty="0" smtClean="0"/>
              <a:t>             (Incremental rate refers to the comparison versus standard therapy in the control arm)</a:t>
            </a:r>
          </a:p>
        </p:txBody>
      </p:sp>
      <p:cxnSp>
        <p:nvCxnSpPr>
          <p:cNvPr id="27" name="Rechte verbindingslijn 26"/>
          <p:cNvCxnSpPr/>
          <p:nvPr/>
        </p:nvCxnSpPr>
        <p:spPr>
          <a:xfrm>
            <a:off x="1214573" y="4509120"/>
            <a:ext cx="7461883" cy="0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720"/>
            <a:ext cx="9144000" cy="3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Ovaal 18"/>
          <p:cNvSpPr/>
          <p:nvPr/>
        </p:nvSpPr>
        <p:spPr>
          <a:xfrm>
            <a:off x="35496" y="980728"/>
            <a:ext cx="1043608" cy="100811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 smtClean="0">
                <a:solidFill>
                  <a:schemeClr val="tx2"/>
                </a:solidFill>
              </a:rPr>
              <a:t>Step </a:t>
            </a:r>
            <a:r>
              <a:rPr lang="nl-NL" sz="1600" b="1" dirty="0">
                <a:solidFill>
                  <a:schemeClr val="tx2"/>
                </a:solidFill>
              </a:rPr>
              <a:t>2</a:t>
            </a:r>
          </a:p>
        </p:txBody>
      </p:sp>
      <p:graphicFrame>
        <p:nvGraphicFramePr>
          <p:cNvPr id="14" name="Tabel 13"/>
          <p:cNvGraphicFramePr>
            <a:graphicFrameLocks noGrp="1"/>
          </p:cNvGraphicFramePr>
          <p:nvPr>
            <p:extLst/>
          </p:nvPr>
        </p:nvGraphicFramePr>
        <p:xfrm>
          <a:off x="7913662" y="1390345"/>
          <a:ext cx="815752" cy="311877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15752"/>
              </a:tblGrid>
              <a:tr h="699694">
                <a:tc>
                  <a:txBody>
                    <a:bodyPr/>
                    <a:lstStyle/>
                    <a:p>
                      <a:pPr algn="ctr"/>
                      <a:r>
                        <a:rPr lang="nl-NL" sz="1400" dirty="0" smtClean="0"/>
                        <a:t>Mark </a:t>
                      </a:r>
                      <a:r>
                        <a:rPr lang="nl-NL" sz="1400" dirty="0" err="1" smtClean="0"/>
                        <a:t>with</a:t>
                      </a:r>
                      <a:r>
                        <a:rPr lang="nl-NL" sz="1400" dirty="0" smtClean="0"/>
                        <a:t> X</a:t>
                      </a:r>
                      <a:r>
                        <a:rPr lang="nl-NL" sz="1400" baseline="0" dirty="0" smtClean="0"/>
                        <a:t> </a:t>
                      </a:r>
                      <a:r>
                        <a:rPr lang="nl-NL" sz="1400" baseline="0" dirty="0" err="1" smtClean="0"/>
                        <a:t>if</a:t>
                      </a:r>
                      <a:r>
                        <a:rPr lang="nl-NL" sz="1400" baseline="0" dirty="0" smtClean="0"/>
                        <a:t> relevant</a:t>
                      </a:r>
                      <a:endParaRPr lang="nl-NL" sz="1400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9114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49114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49114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7134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57081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49114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1" name="Rechte verbindingslijn 20"/>
          <p:cNvCxnSpPr/>
          <p:nvPr/>
        </p:nvCxnSpPr>
        <p:spPr>
          <a:xfrm>
            <a:off x="1187624" y="2132856"/>
            <a:ext cx="7533456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>
            <a:off x="1221362" y="2420888"/>
            <a:ext cx="7488832" cy="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/>
          <p:cNvCxnSpPr/>
          <p:nvPr/>
        </p:nvCxnSpPr>
        <p:spPr>
          <a:xfrm>
            <a:off x="1231706" y="2780928"/>
            <a:ext cx="7488832" cy="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>
            <a:off x="1187624" y="3140968"/>
            <a:ext cx="7488832" cy="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>
            <a:off x="1231706" y="3573016"/>
            <a:ext cx="7488832" cy="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/>
          <p:nvPr/>
        </p:nvCxnSpPr>
        <p:spPr>
          <a:xfrm>
            <a:off x="1187624" y="3933056"/>
            <a:ext cx="7488832" cy="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kstvak 4"/>
          <p:cNvSpPr txBox="1"/>
          <p:nvPr/>
        </p:nvSpPr>
        <p:spPr>
          <a:xfrm>
            <a:off x="1115616" y="4911551"/>
            <a:ext cx="5034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solidFill>
                  <a:schemeClr val="accent2">
                    <a:lumMod val="75000"/>
                  </a:schemeClr>
                </a:solidFill>
              </a:rPr>
              <a:t>Assessment QoL &amp; </a:t>
            </a: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</a:rPr>
              <a:t>grade 3-4 toxicities</a:t>
            </a:r>
            <a:endParaRPr lang="nl-NL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24" name="Tabel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17878"/>
              </p:ext>
            </p:extLst>
          </p:nvPr>
        </p:nvGraphicFramePr>
        <p:xfrm>
          <a:off x="7884368" y="5373216"/>
          <a:ext cx="792088" cy="112684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92088"/>
              </a:tblGrid>
              <a:tr h="643606">
                <a:tc>
                  <a:txBody>
                    <a:bodyPr/>
                    <a:lstStyle/>
                    <a:p>
                      <a:endParaRPr lang="nl-NL" b="0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83238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5" name="Straight Connector 24"/>
          <p:cNvCxnSpPr/>
          <p:nvPr/>
        </p:nvCxnSpPr>
        <p:spPr>
          <a:xfrm>
            <a:off x="1214573" y="5949280"/>
            <a:ext cx="7461883" cy="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115616" y="5293657"/>
            <a:ext cx="707324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Was </a:t>
            </a:r>
            <a:r>
              <a:rPr lang="en-US" sz="2000" dirty="0" err="1" smtClean="0"/>
              <a:t>QoL</a:t>
            </a:r>
            <a:r>
              <a:rPr lang="en-US" sz="2000" dirty="0" smtClean="0"/>
              <a:t> measured as a secondary outcome</a:t>
            </a:r>
          </a:p>
          <a:p>
            <a:r>
              <a:rPr lang="en-US" sz="2000" dirty="0" smtClean="0"/>
              <a:t>Does </a:t>
            </a:r>
            <a:r>
              <a:rPr lang="en-US" sz="2000" dirty="0"/>
              <a:t>secondary endpoint </a:t>
            </a:r>
            <a:r>
              <a:rPr lang="en-US" sz="2000" dirty="0" err="1"/>
              <a:t>QoL</a:t>
            </a:r>
            <a:r>
              <a:rPr lang="en-US" sz="2000" dirty="0"/>
              <a:t> show </a:t>
            </a:r>
            <a:r>
              <a:rPr lang="en-US" sz="2000" dirty="0" smtClean="0"/>
              <a:t>improvement</a:t>
            </a:r>
          </a:p>
          <a:p>
            <a:r>
              <a:rPr lang="en-US" sz="2000" dirty="0"/>
              <a:t>Are there statistically significantly </a:t>
            </a:r>
            <a:r>
              <a:rPr lang="en-US" sz="2000" dirty="0" smtClean="0"/>
              <a:t>fewer </a:t>
            </a:r>
            <a:r>
              <a:rPr lang="en-US" sz="2000" dirty="0"/>
              <a:t>grade 3-4 toxicities </a:t>
            </a:r>
          </a:p>
          <a:p>
            <a:r>
              <a:rPr lang="en-US" sz="2000" dirty="0"/>
              <a:t>impacting daily </a:t>
            </a:r>
            <a:r>
              <a:rPr lang="en-US" sz="2000" dirty="0" smtClean="0"/>
              <a:t>well-being*</a:t>
            </a:r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28" name="Ovaal 18"/>
          <p:cNvSpPr/>
          <p:nvPr/>
        </p:nvSpPr>
        <p:spPr>
          <a:xfrm>
            <a:off x="107504" y="5085184"/>
            <a:ext cx="1043608" cy="100811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 smtClean="0">
                <a:solidFill>
                  <a:schemeClr val="tx2"/>
                </a:solidFill>
              </a:rPr>
              <a:t>Step 3</a:t>
            </a:r>
            <a:endParaRPr lang="nl-NL" sz="1600" b="1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96016" y="5661248"/>
            <a:ext cx="7480440" cy="182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6525344"/>
            <a:ext cx="7480440" cy="18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80120" y="6454800"/>
            <a:ext cx="83884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*not including alopecia, </a:t>
            </a:r>
            <a:r>
              <a:rPr lang="en-US" sz="1600" dirty="0" err="1"/>
              <a:t>myelosuppression</a:t>
            </a:r>
            <a:r>
              <a:rPr lang="en-US" sz="1600" dirty="0"/>
              <a:t>, but rather chronic nausea, diarrhea, fatigue, etc.</a:t>
            </a:r>
          </a:p>
        </p:txBody>
      </p:sp>
    </p:spTree>
    <p:extLst>
      <p:ext uri="{BB962C8B-B14F-4D97-AF65-F5344CB8AC3E}">
        <p14:creationId xmlns:p14="http://schemas.microsoft.com/office/powerpoint/2010/main" val="3945681861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" grpId="0"/>
      <p:bldP spid="28" grpId="0" animBg="1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-220216" y="-310232"/>
            <a:ext cx="9544744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2700" indent="-12700" eaLnBrk="1" hangingPunct="1"/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Evaluation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form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2b: </a:t>
            </a:r>
            <a:r>
              <a:rPr lang="en-US" sz="3200" dirty="0" smtClean="0"/>
              <a:t>treatments with</a:t>
            </a:r>
            <a:r>
              <a:rPr lang="en-GB" sz="3200" dirty="0" smtClean="0"/>
              <a:t> </a:t>
            </a:r>
          </a:p>
          <a:p>
            <a:pPr marL="12700" indent="-12700" eaLnBrk="1" hangingPunct="1"/>
            <a:r>
              <a:rPr lang="en-GB" sz="3200" dirty="0" smtClean="0"/>
              <a:t>non-curative intent,</a:t>
            </a:r>
            <a:r>
              <a:rPr lang="fr-BE" sz="3200" dirty="0" smtClean="0">
                <a:cs typeface="Arial" charset="0"/>
              </a:rPr>
              <a:t> </a:t>
            </a:r>
            <a:r>
              <a:rPr lang="fr-BE" sz="3200" dirty="0" err="1" smtClean="0">
                <a:cs typeface="Arial" charset="0"/>
              </a:rPr>
              <a:t>primary</a:t>
            </a:r>
            <a:r>
              <a:rPr lang="fr-BE" sz="3200" dirty="0" smtClean="0">
                <a:cs typeface="Arial" charset="0"/>
              </a:rPr>
              <a:t> </a:t>
            </a:r>
            <a:r>
              <a:rPr lang="fr-BE" sz="3200" dirty="0" err="1" smtClean="0">
                <a:cs typeface="Arial" charset="0"/>
              </a:rPr>
              <a:t>endpoint</a:t>
            </a:r>
            <a:r>
              <a:rPr lang="fr-BE" sz="3200" dirty="0" smtClean="0">
                <a:cs typeface="Arial" charset="0"/>
              </a:rPr>
              <a:t> </a:t>
            </a:r>
            <a:r>
              <a:rPr lang="fr-BE" sz="3200" b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PFS or TTP </a:t>
            </a:r>
            <a:r>
              <a:rPr lang="fr-BE" sz="3200" b="1" dirty="0" smtClean="0">
                <a:cs typeface="Arial" charset="0"/>
              </a:rPr>
              <a:t> </a:t>
            </a:r>
            <a:endParaRPr lang="en-US" sz="3200" b="1" dirty="0" smtClean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16223"/>
            <a:ext cx="9144000" cy="3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115616" y="3805302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b="1" dirty="0">
                <a:solidFill>
                  <a:schemeClr val="accent2">
                    <a:lumMod val="75000"/>
                  </a:schemeClr>
                </a:solidFill>
              </a:rPr>
              <a:t>Final, toxicity and QoL adjusted, magnitude of clinical benefit grade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600" b="1" dirty="0"/>
          </a:p>
        </p:txBody>
      </p:sp>
      <p:graphicFrame>
        <p:nvGraphicFramePr>
          <p:cNvPr id="28" name="Tabel 10"/>
          <p:cNvGraphicFramePr>
            <a:graphicFrameLocks noGrp="1"/>
          </p:cNvGraphicFramePr>
          <p:nvPr>
            <p:extLst/>
          </p:nvPr>
        </p:nvGraphicFramePr>
        <p:xfrm>
          <a:off x="2655425" y="4235217"/>
          <a:ext cx="3901440" cy="7924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975360"/>
                <a:gridCol w="975360"/>
                <a:gridCol w="975360"/>
                <a:gridCol w="975360"/>
              </a:tblGrid>
              <a:tr h="318956"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nl-NL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nl-NL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nl-NL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b="1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nl-NL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956">
                <a:tc>
                  <a:txBody>
                    <a:bodyPr/>
                    <a:lstStyle/>
                    <a:p>
                      <a:endParaRPr lang="nl-NL" sz="1600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sz="1600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sz="1600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sz="1600" dirty="0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" name="Tekstvak 23"/>
          <p:cNvSpPr txBox="1"/>
          <p:nvPr/>
        </p:nvSpPr>
        <p:spPr>
          <a:xfrm>
            <a:off x="1224136" y="5142096"/>
            <a:ext cx="8604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/>
              <a:t>Highest grade that can be achieved is grade 4</a:t>
            </a:r>
            <a:endParaRPr lang="nl-NL" sz="2400" b="1" dirty="0"/>
          </a:p>
        </p:txBody>
      </p:sp>
      <p:sp>
        <p:nvSpPr>
          <p:cNvPr id="10" name="Ovaal 18"/>
          <p:cNvSpPr/>
          <p:nvPr/>
        </p:nvSpPr>
        <p:spPr>
          <a:xfrm>
            <a:off x="35496" y="1124744"/>
            <a:ext cx="1043608" cy="100811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 smtClean="0">
                <a:solidFill>
                  <a:schemeClr val="tx2"/>
                </a:solidFill>
              </a:rPr>
              <a:t>Step 4</a:t>
            </a:r>
            <a:endParaRPr lang="nl-NL" sz="1600" b="1" dirty="0">
              <a:solidFill>
                <a:schemeClr val="tx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33872" y="1556792"/>
            <a:ext cx="79026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Final Adjustments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000" dirty="0" smtClean="0"/>
              <a:t>Downgrade </a:t>
            </a:r>
            <a:r>
              <a:rPr lang="en-US" sz="2000" dirty="0"/>
              <a:t>1 </a:t>
            </a:r>
            <a:r>
              <a:rPr lang="en-US" sz="2000" dirty="0" smtClean="0"/>
              <a:t>level </a:t>
            </a:r>
            <a:r>
              <a:rPr lang="en-US" sz="2000" dirty="0"/>
              <a:t>if ≥ 1 of above incremental toxicities 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000" dirty="0" smtClean="0"/>
              <a:t>Upgrade 1 level if &gt; </a:t>
            </a:r>
            <a:r>
              <a:rPr lang="en-US" sz="2000" dirty="0" err="1" smtClean="0"/>
              <a:t>QoL</a:t>
            </a:r>
            <a:r>
              <a:rPr lang="en-US" sz="2000" dirty="0" smtClean="0"/>
              <a:t> or if &lt;grade 3-4 toxicities that bother </a:t>
            </a:r>
            <a:r>
              <a:rPr lang="en-US" sz="2000" dirty="0"/>
              <a:t>patients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000" dirty="0" smtClean="0"/>
              <a:t>When </a:t>
            </a:r>
            <a:r>
              <a:rPr lang="en-US" sz="2000" dirty="0"/>
              <a:t>OS as 2</a:t>
            </a:r>
            <a:r>
              <a:rPr lang="en-US" sz="2000" baseline="30000" dirty="0"/>
              <a:t>nd</a:t>
            </a:r>
            <a:r>
              <a:rPr lang="en-US" sz="2000" dirty="0"/>
              <a:t> endpoint is improved, it prevails, score according to </a:t>
            </a:r>
            <a:r>
              <a:rPr lang="en-US" sz="2000" dirty="0" smtClean="0"/>
              <a:t>form </a:t>
            </a:r>
            <a:r>
              <a:rPr lang="en-US" sz="2000" dirty="0"/>
              <a:t>2a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000" dirty="0" smtClean="0"/>
              <a:t>Downgrade </a:t>
            </a:r>
            <a:r>
              <a:rPr lang="en-US" sz="2000" dirty="0"/>
              <a:t>1 level if the </a:t>
            </a:r>
            <a:r>
              <a:rPr lang="en-US" sz="2000" dirty="0" smtClean="0"/>
              <a:t>drug </a:t>
            </a:r>
            <a:r>
              <a:rPr lang="en-US" sz="2000" dirty="0"/>
              <a:t>ONLY leads to improved </a:t>
            </a:r>
            <a:r>
              <a:rPr lang="en-US" sz="2000" dirty="0" smtClean="0"/>
              <a:t>PFS </a:t>
            </a:r>
            <a:r>
              <a:rPr lang="en-US" sz="2000" dirty="0"/>
              <a:t>and </a:t>
            </a:r>
            <a:r>
              <a:rPr lang="en-US" sz="2000" dirty="0" err="1"/>
              <a:t>QoL</a:t>
            </a:r>
            <a:r>
              <a:rPr lang="en-US" sz="2000" dirty="0"/>
              <a:t> assessment does not demonstrate improved </a:t>
            </a:r>
            <a:r>
              <a:rPr lang="en-US" sz="2000" dirty="0" err="1" smtClean="0"/>
              <a:t>QoL</a:t>
            </a:r>
            <a:r>
              <a:rPr lang="en-US" sz="2000" dirty="0" smtClean="0"/>
              <a:t>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99609102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b="1" dirty="0" smtClean="0">
                <a:solidFill>
                  <a:schemeClr val="tx2">
                    <a:lumMod val="75000"/>
                  </a:schemeClr>
                </a:solidFill>
              </a:rPr>
              <a:t>Field testing Breast </a:t>
            </a:r>
            <a:r>
              <a:rPr lang="nl-NL" sz="3200" b="1" dirty="0">
                <a:solidFill>
                  <a:schemeClr val="tx2">
                    <a:lumMod val="75000"/>
                  </a:schemeClr>
                </a:solidFill>
              </a:rPr>
              <a:t>C</a:t>
            </a:r>
            <a:r>
              <a:rPr lang="nl-NL" sz="3200" b="1" dirty="0" smtClean="0">
                <a:solidFill>
                  <a:schemeClr val="tx2">
                    <a:lumMod val="75000"/>
                  </a:schemeClr>
                </a:solidFill>
              </a:rPr>
              <a:t>ancer</a:t>
            </a:r>
            <a:endParaRPr lang="nl-BE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146842"/>
              </p:ext>
            </p:extLst>
          </p:nvPr>
        </p:nvGraphicFramePr>
        <p:xfrm>
          <a:off x="6618" y="836712"/>
          <a:ext cx="9145016" cy="62217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1006"/>
                <a:gridCol w="907226"/>
                <a:gridCol w="1541046"/>
                <a:gridCol w="720080"/>
                <a:gridCol w="576064"/>
                <a:gridCol w="432048"/>
                <a:gridCol w="864096"/>
                <a:gridCol w="576064"/>
                <a:gridCol w="403170"/>
                <a:gridCol w="864096"/>
                <a:gridCol w="576064"/>
                <a:gridCol w="504056"/>
              </a:tblGrid>
              <a:tr h="44679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u="none" strike="noStrike" dirty="0" smtClean="0">
                          <a:effectLst/>
                          <a:latin typeface="+mn-lt"/>
                        </a:rPr>
                        <a:t>Medication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u="none" strike="noStrike" dirty="0">
                          <a:effectLst/>
                          <a:latin typeface="+mn-lt"/>
                        </a:rPr>
                        <a:t>Trial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b="1" u="none" strike="noStrike" dirty="0">
                          <a:effectLst/>
                          <a:latin typeface="+mn-lt"/>
                        </a:rPr>
                        <a:t>Setting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u="none" strike="noStrike" dirty="0">
                          <a:effectLst/>
                          <a:latin typeface="+mn-lt"/>
                        </a:rPr>
                        <a:t>Primary </a:t>
                      </a:r>
                      <a:r>
                        <a:rPr lang="en-US" sz="1500" b="1" u="none" strike="noStrike" dirty="0" smtClean="0">
                          <a:effectLst/>
                          <a:latin typeface="+mn-lt"/>
                        </a:rPr>
                        <a:t>outcome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PFS control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PFS gain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u="none" strike="noStrike" dirty="0">
                          <a:effectLst/>
                          <a:latin typeface="+mn-lt"/>
                        </a:rPr>
                        <a:t>PFS HR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u="none" strike="noStrike" dirty="0">
                          <a:effectLst/>
                          <a:latin typeface="+mn-lt"/>
                        </a:rPr>
                        <a:t>OS control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u="none" strike="noStrike" dirty="0">
                          <a:effectLst/>
                          <a:latin typeface="+mn-lt"/>
                        </a:rPr>
                        <a:t>OS </a:t>
                      </a:r>
                      <a:r>
                        <a:rPr lang="en-US" sz="1500" b="1" u="none" strike="noStrike" dirty="0" smtClean="0">
                          <a:effectLst/>
                          <a:latin typeface="+mn-lt"/>
                        </a:rPr>
                        <a:t>gain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u="none" strike="noStrike" dirty="0">
                          <a:effectLst/>
                          <a:latin typeface="+mn-lt"/>
                        </a:rPr>
                        <a:t>OS HR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QoL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u="none" strike="noStrike" dirty="0" smtClean="0">
                          <a:effectLst/>
                          <a:latin typeface="+mn-lt"/>
                        </a:rPr>
                        <a:t>ESM0-MCBS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6698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Chemo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+/- </a:t>
                      </a:r>
                      <a:r>
                        <a:rPr lang="en-US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trastuzumab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HERA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(Neo)Adjuvant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HER-2 positive tumors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DFS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y DFS 77.4%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8.4%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0.54 </a:t>
                      </a:r>
                    </a:p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(0.43-0.67)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</a:tr>
              <a:tr h="88717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T-DM1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vs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capecitabine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+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lapatinib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EMILIA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US" sz="15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line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metastatic after trastuzumab failure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PFS &amp; 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6.4 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3.2 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0.65 </a:t>
                      </a:r>
                    </a:p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(0.55-0.77)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 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6.8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0.68 </a:t>
                      </a:r>
                    </a:p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(0.55-0.85)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Later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deterioration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</a:tr>
              <a:tr h="66698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Trastuzumab + chemo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+/- </a:t>
                      </a:r>
                      <a:r>
                        <a:rPr lang="en-US" sz="15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pertuzumab</a:t>
                      </a:r>
                      <a:endParaRPr lang="en-US" sz="15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CLEOPATRA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5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line metastatic</a:t>
                      </a: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PFS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12.4 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0.62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fontAlgn="b"/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(0.52-0.84)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40.8 m</a:t>
                      </a: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15.7 m</a:t>
                      </a: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0.68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fontAlgn="b"/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(0.56-0.84)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~</a:t>
                      </a: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</a:tr>
              <a:tr h="66698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Lapatinib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+/-</a:t>
                      </a:r>
                    </a:p>
                    <a:p>
                      <a:pPr algn="l" fontAlgn="b"/>
                      <a:r>
                        <a:rPr lang="en-US" sz="15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trastuzumab</a:t>
                      </a:r>
                      <a:endParaRPr lang="en-US" sz="15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EGF</a:t>
                      </a:r>
                    </a:p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104900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en-US" sz="15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rd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line metastatic</a:t>
                      </a: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PFS</a:t>
                      </a: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0.73</a:t>
                      </a:r>
                    </a:p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(0.57-0.93)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9.5 m</a:t>
                      </a: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4.5 m</a:t>
                      </a: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0.74 </a:t>
                      </a:r>
                    </a:p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(0.57-0.97)</a:t>
                      </a: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</a:tr>
              <a:tr h="66698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Capecitabine</a:t>
                      </a: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+/- </a:t>
                      </a:r>
                      <a:r>
                        <a:rPr lang="en-US" sz="15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lapatinib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Geyer, 2006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US" sz="15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nd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line metastatic after trastuzumab failure</a:t>
                      </a:r>
                      <a:endParaRPr lang="en-US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PFS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4.4</a:t>
                      </a:r>
                      <a:r>
                        <a:rPr lang="en-US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m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0.49 </a:t>
                      </a:r>
                    </a:p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(0.34-0.71)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NS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</a:tr>
              <a:tr h="66698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Eribulin</a:t>
                      </a: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vs other</a:t>
                      </a:r>
                      <a:r>
                        <a:rPr lang="en-US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chemo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EMBRACE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en-US" sz="15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rd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line metastatic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after </a:t>
                      </a:r>
                      <a:r>
                        <a:rPr lang="en-US" sz="15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anthracycline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&amp; </a:t>
                      </a:r>
                      <a:r>
                        <a:rPr lang="en-US" sz="15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taxane</a:t>
                      </a:r>
                      <a:endParaRPr lang="en-US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OS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10.6 m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2.5 m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0.81 </a:t>
                      </a:r>
                    </a:p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(0.66-0.99)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</a:tr>
              <a:tr h="496766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Paclitaxel +/-</a:t>
                      </a:r>
                      <a:r>
                        <a:rPr lang="en-US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5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bevacizumab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Miller, 2007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5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</a:t>
                      </a: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line metastatic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PFS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5.9 m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5.8 m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0.6 </a:t>
                      </a:r>
                    </a:p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(0.51-0.70)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NS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~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</a:tr>
              <a:tr h="66698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Exemestane</a:t>
                      </a:r>
                      <a:r>
                        <a:rPr lang="en-US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+/- </a:t>
                      </a:r>
                      <a:r>
                        <a:rPr lang="en-US" sz="1500" b="1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everolimus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BOLERO-2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Metastatic</a:t>
                      </a:r>
                      <a:r>
                        <a:rPr lang="en-US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after failure aromatase </a:t>
                      </a:r>
                      <a:r>
                        <a:rPr lang="en-US" sz="15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inhibitor+PFS</a:t>
                      </a:r>
                      <a:r>
                        <a:rPr lang="en-US" sz="15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&gt;6 m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PFS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4.1 m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6.5 m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0.43 </a:t>
                      </a:r>
                    </a:p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(0.36-0.54)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NS</a:t>
                      </a:r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~</a:t>
                      </a:r>
                    </a:p>
                    <a:p>
                      <a:pPr algn="ctr" fontAlgn="b"/>
                      <a:endParaRPr lang="en-US" sz="15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</a:tr>
            </a:tbl>
          </a:graphicData>
        </a:graphic>
      </p:graphicFrame>
      <p:pic>
        <p:nvPicPr>
          <p:cNvPr id="17410" name="Picture 2" descr="Projecten Portfolio Project Onl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96046" y="25529"/>
            <a:ext cx="1115616" cy="743744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496" y="44624"/>
            <a:ext cx="1146147" cy="45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785696"/>
      </p:ext>
    </p:extLst>
  </p:cSld>
  <p:clrMapOvr>
    <a:masterClrMapping/>
  </p:clrMapOvr>
  <p:transition xmlns:p14="http://schemas.microsoft.com/office/powerpoint/2010/main" spd="med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283416"/>
              </p:ext>
            </p:extLst>
          </p:nvPr>
        </p:nvGraphicFramePr>
        <p:xfrm>
          <a:off x="35496" y="908720"/>
          <a:ext cx="9108504" cy="55446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9342"/>
                <a:gridCol w="725818"/>
                <a:gridCol w="1379054"/>
                <a:gridCol w="870982"/>
                <a:gridCol w="653236"/>
                <a:gridCol w="508073"/>
                <a:gridCol w="870982"/>
                <a:gridCol w="653236"/>
                <a:gridCol w="407081"/>
                <a:gridCol w="362909"/>
                <a:gridCol w="1117137"/>
                <a:gridCol w="580654"/>
              </a:tblGrid>
              <a:tr h="5786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u="none" strike="noStrike" dirty="0" smtClean="0">
                          <a:effectLst/>
                          <a:latin typeface="+mn-lt"/>
                        </a:rPr>
                        <a:t>Medication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u="none" strike="noStrike" dirty="0" smtClean="0">
                          <a:effectLst/>
                          <a:latin typeface="+mn-lt"/>
                        </a:rPr>
                        <a:t>Trial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1" u="none" strike="noStrike" dirty="0" smtClean="0">
                          <a:effectLst/>
                          <a:latin typeface="+mn-lt"/>
                        </a:rPr>
                        <a:t>     Setting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Primary </a:t>
                      </a:r>
                      <a:r>
                        <a:rPr lang="en-US" sz="1600" b="1" u="none" strike="noStrike" dirty="0" smtClean="0">
                          <a:effectLst/>
                          <a:latin typeface="+mn-lt"/>
                        </a:rPr>
                        <a:t>outcome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PFS control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PFS gain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PFS </a:t>
                      </a:r>
                      <a:endParaRPr lang="en-US" sz="1600" b="1" u="none" strike="noStrike" dirty="0" smtClean="0"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en-US" sz="1600" b="1" u="none" strike="noStrike" dirty="0" smtClean="0">
                          <a:effectLst/>
                          <a:latin typeface="+mn-lt"/>
                        </a:rPr>
                        <a:t>HR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OS control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OS HR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QoL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Toxicity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u="none" strike="noStrike" dirty="0" smtClean="0">
                          <a:effectLst/>
                          <a:latin typeface="+mn-lt"/>
                        </a:rPr>
                        <a:t>ESM0-MCBS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225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Erlotinib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carboplatin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gemcitabine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OPTIMEL, CTONG-0802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line stage 3b/4 non-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squamous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+ EGFR mutation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PFS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 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8.5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0.16 </a:t>
                      </a: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(0.10-0.26)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12% &lt; serious adverse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events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</a:tr>
              <a:tr h="9265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Erlotinib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vs Pt-based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chemo doublet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EURTAC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line stage 3b/4 non-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squamous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+ EGFR mutation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PFS, </a:t>
                      </a:r>
                    </a:p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crossover allowed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5.2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4.5 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0.37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(0.25-0.54)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19.5 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15% &lt; severe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adverse reactions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</a:tr>
              <a:tr h="69638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Gefitinib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carboplatin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+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paclitaxel</a:t>
                      </a: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IPASS</a:t>
                      </a:r>
                    </a:p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line stage 3b/4 non-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squamous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+ EGFR mutation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PFS, </a:t>
                      </a:r>
                    </a:p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crossover allowed</a:t>
                      </a: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6.3 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3.3 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0.48 </a:t>
                      </a: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(0.34-0.67)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 toxicity</a:t>
                      </a: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</a:tr>
              <a:tr h="656906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Afatinib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vs cisplatin +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pemetrexed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LUX</a:t>
                      </a:r>
                    </a:p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Lung 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line stage 3b/4 non-squamous + EGFR mutation</a:t>
                      </a: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PFS,</a:t>
                      </a:r>
                    </a:p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crossover allowed</a:t>
                      </a: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 m</a:t>
                      </a: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 m</a:t>
                      </a:r>
                    </a:p>
                    <a:p>
                      <a:pPr algn="ctr" fontAlgn="b"/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0.58 </a:t>
                      </a: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(0.43-0.78)</a:t>
                      </a: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</a:tr>
              <a:tr h="570712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Del19/L858R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6.9 m</a:t>
                      </a:r>
                    </a:p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6.7 m</a:t>
                      </a:r>
                    </a:p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0.47 </a:t>
                      </a: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(0.34-0.65)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</a:tr>
              <a:tr h="69638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Crizotinib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vs chemo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Shaw </a:t>
                      </a:r>
                    </a:p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2013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line stage 3b/4 non-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squamous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+ ALK mutation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PFS, </a:t>
                      </a:r>
                    </a:p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crossover allowed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3.0 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4.7 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0.49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(0.37-0.64)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1% &gt; toxic death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</a:tr>
              <a:tr h="69638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Crizotinib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vs cisplatin +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pemetrexed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Solomon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l" fontAlgn="b"/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2014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line stage 3b/4 non-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squamous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+ ALK mutation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PFS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7.0 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3.9 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0.45 </a:t>
                      </a:r>
                    </a:p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(0.35-0.60)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</a:tr>
            </a:tbl>
          </a:graphicData>
        </a:graphic>
      </p:graphicFrame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b="1" dirty="0" smtClean="0">
                <a:solidFill>
                  <a:schemeClr val="tx2">
                    <a:lumMod val="75000"/>
                  </a:schemeClr>
                </a:solidFill>
              </a:rPr>
              <a:t>Field testing Lung </a:t>
            </a:r>
            <a:r>
              <a:rPr lang="nl-NL" sz="3200" b="1" dirty="0">
                <a:solidFill>
                  <a:schemeClr val="tx2">
                    <a:lumMod val="75000"/>
                  </a:schemeClr>
                </a:solidFill>
              </a:rPr>
              <a:t>C</a:t>
            </a:r>
            <a:r>
              <a:rPr lang="nl-NL" sz="3200" b="1" dirty="0" smtClean="0">
                <a:solidFill>
                  <a:schemeClr val="tx2">
                    <a:lumMod val="75000"/>
                  </a:schemeClr>
                </a:solidFill>
              </a:rPr>
              <a:t>ancer (1)</a:t>
            </a:r>
            <a:endParaRPr lang="nl-NL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9" name="Rechte verbindingslijn met pijl 8"/>
          <p:cNvCxnSpPr/>
          <p:nvPr/>
        </p:nvCxnSpPr>
        <p:spPr>
          <a:xfrm flipV="1">
            <a:off x="7228596" y="3167614"/>
            <a:ext cx="0" cy="26138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met pijl 10"/>
          <p:cNvCxnSpPr/>
          <p:nvPr/>
        </p:nvCxnSpPr>
        <p:spPr>
          <a:xfrm flipV="1">
            <a:off x="7236296" y="3887694"/>
            <a:ext cx="0" cy="26138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met pijl 11"/>
          <p:cNvCxnSpPr/>
          <p:nvPr/>
        </p:nvCxnSpPr>
        <p:spPr>
          <a:xfrm flipV="1">
            <a:off x="7228596" y="4509120"/>
            <a:ext cx="0" cy="26138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met pijl 12"/>
          <p:cNvCxnSpPr/>
          <p:nvPr/>
        </p:nvCxnSpPr>
        <p:spPr>
          <a:xfrm flipV="1">
            <a:off x="7231300" y="5085184"/>
            <a:ext cx="0" cy="26138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met pijl 13"/>
          <p:cNvCxnSpPr/>
          <p:nvPr/>
        </p:nvCxnSpPr>
        <p:spPr>
          <a:xfrm flipV="1">
            <a:off x="7236296" y="5759902"/>
            <a:ext cx="0" cy="26138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http://www.congres-sfcancer.com/Media/partenaires/logo_esm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142999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0671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Conclusions and next steps</a:t>
            </a: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-252536" y="1052736"/>
            <a:ext cx="9505056" cy="5949280"/>
          </a:xfrm>
        </p:spPr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ESMO-MCBS offers an </a:t>
            </a:r>
            <a:r>
              <a:rPr lang="en-GB" sz="2000" dirty="0" smtClean="0"/>
              <a:t>objective </a:t>
            </a:r>
            <a:r>
              <a:rPr lang="en-GB" sz="2000" dirty="0"/>
              <a:t>and reproducible approach</a:t>
            </a:r>
            <a:r>
              <a:rPr lang="en-US" sz="2000" dirty="0" smtClean="0"/>
              <a:t> to grade drugs and   </a:t>
            </a:r>
          </a:p>
          <a:p>
            <a:pPr lvl="2"/>
            <a:r>
              <a:rPr lang="en-US" sz="2000" dirty="0" smtClean="0"/>
              <a:t>To determine which drugs are immediately required for European citizens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600" dirty="0" smtClean="0"/>
              <a:t>Relevance clear based on ESMO </a:t>
            </a:r>
            <a:r>
              <a:rPr lang="en-US" sz="1600" dirty="0"/>
              <a:t>Anti-neoplastic medicines </a:t>
            </a:r>
            <a:r>
              <a:rPr lang="en-US" sz="1600" dirty="0" smtClean="0"/>
              <a:t>survey</a:t>
            </a:r>
          </a:p>
          <a:p>
            <a:pPr lvl="2"/>
            <a:r>
              <a:rPr lang="en-US" sz="2000" dirty="0" smtClean="0"/>
              <a:t>To include findings in guidelines</a:t>
            </a:r>
          </a:p>
          <a:p>
            <a:pPr lvl="2"/>
            <a:r>
              <a:rPr lang="en-US" sz="2000" dirty="0" smtClean="0">
                <a:solidFill>
                  <a:prstClr val="black"/>
                </a:solidFill>
              </a:rPr>
              <a:t>To </a:t>
            </a:r>
            <a:r>
              <a:rPr lang="fr-BE" sz="2000" dirty="0" smtClean="0">
                <a:solidFill>
                  <a:prstClr val="black"/>
                </a:solidFill>
              </a:rPr>
              <a:t>support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fr-BE" dirty="0" err="1" smtClean="0">
                <a:solidFill>
                  <a:prstClr val="black"/>
                </a:solidFill>
              </a:rPr>
              <a:t>clinical</a:t>
            </a:r>
            <a:r>
              <a:rPr lang="fr-BE" dirty="0" smtClean="0">
                <a:solidFill>
                  <a:prstClr val="black"/>
                </a:solidFill>
              </a:rPr>
              <a:t> </a:t>
            </a:r>
            <a:r>
              <a:rPr lang="fr-BE" dirty="0" err="1" smtClean="0">
                <a:solidFill>
                  <a:prstClr val="black"/>
                </a:solidFill>
              </a:rPr>
              <a:t>decision</a:t>
            </a:r>
            <a:r>
              <a:rPr lang="fr-BE" dirty="0" smtClean="0">
                <a:solidFill>
                  <a:prstClr val="black"/>
                </a:solidFill>
              </a:rPr>
              <a:t> </a:t>
            </a:r>
            <a:r>
              <a:rPr lang="fr-BE" dirty="0" err="1" smtClean="0">
                <a:solidFill>
                  <a:prstClr val="black"/>
                </a:solidFill>
              </a:rPr>
              <a:t>making</a:t>
            </a:r>
            <a:endParaRPr lang="fr-BE" dirty="0" smtClean="0">
              <a:solidFill>
                <a:prstClr val="black"/>
              </a:solidFill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fr-BE" dirty="0" smtClean="0">
                <a:solidFill>
                  <a:prstClr val="black"/>
                </a:solidFill>
              </a:rPr>
              <a:t>counseling patients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</a:rPr>
              <a:t>editorial </a:t>
            </a:r>
            <a:r>
              <a:rPr lang="en-US" dirty="0">
                <a:solidFill>
                  <a:prstClr val="black"/>
                </a:solidFill>
              </a:rPr>
              <a:t>decisions and </a:t>
            </a:r>
            <a:r>
              <a:rPr lang="en-US" dirty="0" smtClean="0">
                <a:solidFill>
                  <a:prstClr val="black"/>
                </a:solidFill>
              </a:rPr>
              <a:t>commentaries</a:t>
            </a:r>
            <a:endParaRPr lang="en-US" dirty="0">
              <a:solidFill>
                <a:prstClr val="black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ESMO-MCBS v1 will be published in Annals of Oncology</a:t>
            </a:r>
            <a:r>
              <a:rPr lang="en-US" sz="2000" dirty="0"/>
              <a:t>, </a:t>
            </a:r>
            <a:r>
              <a:rPr lang="en-US" sz="2000" dirty="0" smtClean="0"/>
              <a:t>early release http</a:t>
            </a:r>
            <a:r>
              <a:rPr lang="en-US" sz="2000" dirty="0"/>
              <a:t>://</a:t>
            </a:r>
            <a:r>
              <a:rPr lang="en-US" sz="2000" dirty="0" smtClean="0"/>
              <a:t>annonc.oxfordjournals.org/lookup/doi/10.1093/annonc/mdv249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sz="2000" dirty="0" smtClean="0">
                <a:solidFill>
                  <a:prstClr val="black"/>
                </a:solidFill>
              </a:rPr>
              <a:t>Version 1</a:t>
            </a:r>
          </a:p>
          <a:p>
            <a:pPr lvl="2"/>
            <a:r>
              <a:rPr lang="fr-BE" sz="2000" dirty="0" smtClean="0">
                <a:solidFill>
                  <a:prstClr val="black"/>
                </a:solidFill>
              </a:rPr>
              <a:t>A «</a:t>
            </a:r>
            <a:r>
              <a:rPr lang="fr-BE" sz="2000" dirty="0" err="1" smtClean="0">
                <a:solidFill>
                  <a:prstClr val="black"/>
                </a:solidFill>
              </a:rPr>
              <a:t>lively</a:t>
            </a:r>
            <a:r>
              <a:rPr lang="fr-BE" sz="2000" dirty="0" smtClean="0">
                <a:solidFill>
                  <a:prstClr val="black"/>
                </a:solidFill>
              </a:rPr>
              <a:t>» instrument </a:t>
            </a:r>
            <a:r>
              <a:rPr lang="fr-BE" sz="2000" dirty="0" err="1" smtClean="0">
                <a:solidFill>
                  <a:prstClr val="black"/>
                </a:solidFill>
              </a:rPr>
              <a:t>needing</a:t>
            </a:r>
            <a:r>
              <a:rPr lang="fr-BE" sz="2000" dirty="0" smtClean="0">
                <a:solidFill>
                  <a:prstClr val="black"/>
                </a:solidFill>
              </a:rPr>
              <a:t> </a:t>
            </a:r>
            <a:r>
              <a:rPr lang="fr-BE" sz="2000" dirty="0" err="1" smtClean="0">
                <a:solidFill>
                  <a:prstClr val="black"/>
                </a:solidFill>
              </a:rPr>
              <a:t>regular</a:t>
            </a:r>
            <a:r>
              <a:rPr lang="fr-BE" sz="2000" dirty="0" smtClean="0">
                <a:solidFill>
                  <a:prstClr val="black"/>
                </a:solidFill>
              </a:rPr>
              <a:t> updates by ESMO </a:t>
            </a:r>
            <a:r>
              <a:rPr lang="fr-BE" sz="2000" dirty="0" err="1" smtClean="0">
                <a:solidFill>
                  <a:prstClr val="black"/>
                </a:solidFill>
              </a:rPr>
              <a:t>committee</a:t>
            </a:r>
            <a:endParaRPr lang="fr-BE" sz="2000" dirty="0" smtClean="0">
              <a:solidFill>
                <a:prstClr val="black"/>
              </a:solidFill>
            </a:endParaRPr>
          </a:p>
          <a:p>
            <a:pPr marL="1771650" lvl="3" indent="-514350">
              <a:lnSpc>
                <a:spcPct val="90000"/>
              </a:lnSpc>
              <a:buFont typeface="+mj-lt"/>
              <a:buAutoNum type="alphaLcParenR"/>
            </a:pPr>
            <a:r>
              <a:rPr lang="fr-BE" dirty="0" smtClean="0">
                <a:solidFill>
                  <a:prstClr val="black"/>
                </a:solidFill>
              </a:rPr>
              <a:t>As more mature data of </a:t>
            </a:r>
            <a:r>
              <a:rPr lang="fr-BE" dirty="0" err="1" smtClean="0">
                <a:solidFill>
                  <a:prstClr val="black"/>
                </a:solidFill>
              </a:rPr>
              <a:t>clinical</a:t>
            </a:r>
            <a:r>
              <a:rPr lang="fr-BE" dirty="0" smtClean="0">
                <a:solidFill>
                  <a:prstClr val="black"/>
                </a:solidFill>
              </a:rPr>
              <a:t> trials </a:t>
            </a:r>
            <a:r>
              <a:rPr lang="fr-BE" dirty="0" err="1" smtClean="0">
                <a:solidFill>
                  <a:prstClr val="black"/>
                </a:solidFill>
              </a:rPr>
              <a:t>become</a:t>
            </a:r>
            <a:r>
              <a:rPr lang="fr-BE" dirty="0" smtClean="0">
                <a:solidFill>
                  <a:prstClr val="black"/>
                </a:solidFill>
              </a:rPr>
              <a:t> </a:t>
            </a:r>
            <a:r>
              <a:rPr lang="fr-BE" dirty="0" err="1" smtClean="0">
                <a:solidFill>
                  <a:prstClr val="black"/>
                </a:solidFill>
              </a:rPr>
              <a:t>available</a:t>
            </a:r>
            <a:r>
              <a:rPr lang="fr-BE" dirty="0" smtClean="0">
                <a:solidFill>
                  <a:prstClr val="black"/>
                </a:solidFill>
              </a:rPr>
              <a:t>, </a:t>
            </a:r>
            <a:r>
              <a:rPr lang="fr-BE" dirty="0" err="1" smtClean="0">
                <a:solidFill>
                  <a:prstClr val="black"/>
                </a:solidFill>
              </a:rPr>
              <a:t>allowing</a:t>
            </a:r>
            <a:r>
              <a:rPr lang="fr-BE" dirty="0" smtClean="0">
                <a:solidFill>
                  <a:prstClr val="black"/>
                </a:solidFill>
              </a:rPr>
              <a:t> fine </a:t>
            </a:r>
            <a:r>
              <a:rPr lang="fr-BE" dirty="0" err="1" smtClean="0">
                <a:solidFill>
                  <a:prstClr val="black"/>
                </a:solidFill>
              </a:rPr>
              <a:t>tuning</a:t>
            </a:r>
            <a:r>
              <a:rPr lang="fr-BE" dirty="0" smtClean="0">
                <a:solidFill>
                  <a:prstClr val="black"/>
                </a:solidFill>
              </a:rPr>
              <a:t> for </a:t>
            </a:r>
            <a:r>
              <a:rPr lang="fr-BE" dirty="0" err="1" smtClean="0">
                <a:solidFill>
                  <a:prstClr val="black"/>
                </a:solidFill>
              </a:rPr>
              <a:t>efficacy</a:t>
            </a:r>
            <a:r>
              <a:rPr lang="fr-BE" dirty="0" smtClean="0">
                <a:solidFill>
                  <a:prstClr val="black"/>
                </a:solidFill>
              </a:rPr>
              <a:t> and </a:t>
            </a:r>
            <a:r>
              <a:rPr lang="fr-BE" dirty="0" err="1" smtClean="0">
                <a:solidFill>
                  <a:prstClr val="black"/>
                </a:solidFill>
              </a:rPr>
              <a:t>toxicity</a:t>
            </a:r>
            <a:endParaRPr lang="fr-BE" dirty="0" smtClean="0">
              <a:solidFill>
                <a:prstClr val="black"/>
              </a:solidFill>
            </a:endParaRPr>
          </a:p>
          <a:p>
            <a:pPr marL="1771650" lvl="3" indent="-514350">
              <a:lnSpc>
                <a:spcPct val="90000"/>
              </a:lnSpc>
              <a:buFont typeface="+mj-lt"/>
              <a:buAutoNum type="alphaLcParenR"/>
            </a:pPr>
            <a:r>
              <a:rPr lang="fr-BE" dirty="0" smtClean="0">
                <a:solidFill>
                  <a:prstClr val="black"/>
                </a:solidFill>
              </a:rPr>
              <a:t>New </a:t>
            </a:r>
            <a:r>
              <a:rPr lang="fr-BE" dirty="0" err="1" smtClean="0">
                <a:solidFill>
                  <a:prstClr val="black"/>
                </a:solidFill>
              </a:rPr>
              <a:t>drugs</a:t>
            </a:r>
            <a:r>
              <a:rPr lang="fr-BE" dirty="0" smtClean="0">
                <a:solidFill>
                  <a:prstClr val="black"/>
                </a:solidFill>
              </a:rPr>
              <a:t> and new indications </a:t>
            </a:r>
            <a:r>
              <a:rPr lang="fr-BE" dirty="0" err="1" smtClean="0">
                <a:solidFill>
                  <a:prstClr val="black"/>
                </a:solidFill>
              </a:rPr>
              <a:t>will</a:t>
            </a:r>
            <a:r>
              <a:rPr lang="fr-BE" dirty="0" smtClean="0">
                <a:solidFill>
                  <a:prstClr val="black"/>
                </a:solidFill>
              </a:rPr>
              <a:t> </a:t>
            </a:r>
            <a:r>
              <a:rPr lang="fr-BE" dirty="0" err="1" smtClean="0">
                <a:solidFill>
                  <a:prstClr val="black"/>
                </a:solidFill>
              </a:rPr>
              <a:t>become</a:t>
            </a:r>
            <a:r>
              <a:rPr lang="fr-BE" dirty="0" smtClean="0">
                <a:solidFill>
                  <a:prstClr val="black"/>
                </a:solidFill>
              </a:rPr>
              <a:t> </a:t>
            </a:r>
            <a:r>
              <a:rPr lang="fr-BE" dirty="0" err="1" smtClean="0">
                <a:solidFill>
                  <a:prstClr val="black"/>
                </a:solidFill>
              </a:rPr>
              <a:t>available</a:t>
            </a:r>
            <a:r>
              <a:rPr lang="fr-BE" dirty="0" smtClean="0">
                <a:solidFill>
                  <a:prstClr val="black"/>
                </a:solidFill>
              </a:rPr>
              <a:t>	</a:t>
            </a:r>
          </a:p>
          <a:p>
            <a:pPr marL="1771650" lvl="3" indent="-514350">
              <a:lnSpc>
                <a:spcPct val="90000"/>
              </a:lnSpc>
              <a:buFont typeface="+mj-lt"/>
              <a:buAutoNum type="alphaLcParenR"/>
            </a:pPr>
            <a:r>
              <a:rPr lang="fr-BE" dirty="0" smtClean="0">
                <a:solidFill>
                  <a:prstClr val="black"/>
                </a:solidFill>
              </a:rPr>
              <a:t>Adaptations of the </a:t>
            </a:r>
            <a:r>
              <a:rPr lang="fr-BE" dirty="0" err="1" smtClean="0">
                <a:solidFill>
                  <a:prstClr val="black"/>
                </a:solidFill>
              </a:rPr>
              <a:t>grading</a:t>
            </a:r>
            <a:r>
              <a:rPr lang="fr-BE" dirty="0" smtClean="0">
                <a:solidFill>
                  <a:prstClr val="black"/>
                </a:solidFill>
              </a:rPr>
              <a:t> of the </a:t>
            </a:r>
            <a:r>
              <a:rPr lang="fr-BE" dirty="0" err="1" smtClean="0">
                <a:solidFill>
                  <a:prstClr val="black"/>
                </a:solidFill>
              </a:rPr>
              <a:t>scale</a:t>
            </a:r>
            <a:r>
              <a:rPr lang="fr-BE" dirty="0" smtClean="0">
                <a:solidFill>
                  <a:prstClr val="black"/>
                </a:solidFill>
              </a:rPr>
              <a:t> </a:t>
            </a:r>
            <a:r>
              <a:rPr lang="fr-BE" dirty="0" err="1" smtClean="0">
                <a:solidFill>
                  <a:prstClr val="black"/>
                </a:solidFill>
              </a:rPr>
              <a:t>may</a:t>
            </a:r>
            <a:r>
              <a:rPr lang="fr-BE" dirty="0" smtClean="0">
                <a:solidFill>
                  <a:prstClr val="black"/>
                </a:solidFill>
              </a:rPr>
              <a:t> </a:t>
            </a:r>
            <a:r>
              <a:rPr lang="fr-BE" dirty="0" err="1" smtClean="0">
                <a:solidFill>
                  <a:prstClr val="black"/>
                </a:solidFill>
              </a:rPr>
              <a:t>be</a:t>
            </a:r>
            <a:r>
              <a:rPr lang="fr-BE" dirty="0" smtClean="0">
                <a:solidFill>
                  <a:prstClr val="black"/>
                </a:solidFill>
              </a:rPr>
              <a:t> </a:t>
            </a:r>
            <a:r>
              <a:rPr lang="fr-BE" dirty="0" err="1" smtClean="0">
                <a:solidFill>
                  <a:prstClr val="black"/>
                </a:solidFill>
              </a:rPr>
              <a:t>required</a:t>
            </a:r>
            <a:endParaRPr lang="en-US" dirty="0" smtClean="0"/>
          </a:p>
          <a:p>
            <a:pPr marL="0" indent="0">
              <a:buNone/>
            </a:pPr>
            <a:r>
              <a:rPr lang="en-US" sz="2000" dirty="0" smtClean="0"/>
              <a:t>  </a:t>
            </a:r>
          </a:p>
          <a:p>
            <a:endParaRPr lang="en-US" sz="20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736"/>
            <a:ext cx="9144000" cy="3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 descr="document capt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60432" y="5589240"/>
            <a:ext cx="864096" cy="1218377"/>
          </a:xfrm>
          <a:prstGeom prst="rect">
            <a:avLst/>
          </a:prstGeom>
          <a:noFill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496" y="44624"/>
            <a:ext cx="1146147" cy="45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586553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b="1" dirty="0">
                <a:solidFill>
                  <a:schemeClr val="tx2">
                    <a:lumMod val="75000"/>
                  </a:schemeClr>
                </a:solidFill>
              </a:rPr>
              <a:t>Acknowledgments</a:t>
            </a:r>
            <a:br>
              <a:rPr lang="nl-BE" b="1" dirty="0">
                <a:solidFill>
                  <a:schemeClr val="tx2">
                    <a:lumMod val="75000"/>
                  </a:schemeClr>
                </a:solidFill>
              </a:rPr>
            </a:b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BE" b="1" dirty="0">
                <a:solidFill>
                  <a:schemeClr val="tx2">
                    <a:lumMod val="75000"/>
                  </a:schemeClr>
                </a:solidFill>
              </a:rPr>
              <a:t>Task Force members </a:t>
            </a:r>
          </a:p>
          <a:p>
            <a:endParaRPr lang="nl-BE" dirty="0"/>
          </a:p>
          <a:p>
            <a:pPr marL="0" indent="0">
              <a:buNone/>
            </a:pPr>
            <a:r>
              <a:rPr lang="nl-BE" dirty="0" smtClean="0"/>
              <a:t>	Martine </a:t>
            </a:r>
            <a:r>
              <a:rPr lang="nl-BE" dirty="0"/>
              <a:t>Piccart, Co-chair    </a:t>
            </a:r>
          </a:p>
          <a:p>
            <a:pPr marL="0" indent="0">
              <a:buNone/>
            </a:pPr>
            <a:r>
              <a:rPr lang="nl-BE" dirty="0" smtClean="0"/>
              <a:t>	Richard </a:t>
            </a:r>
            <a:r>
              <a:rPr lang="nl-BE" dirty="0"/>
              <a:t>Sullivan                  Nathan Cherny</a:t>
            </a:r>
          </a:p>
          <a:p>
            <a:pPr marL="0" indent="0">
              <a:buNone/>
            </a:pPr>
            <a:r>
              <a:rPr lang="nl-BE" dirty="0" smtClean="0"/>
              <a:t>	Urania </a:t>
            </a:r>
            <a:r>
              <a:rPr lang="nl-BE" dirty="0"/>
              <a:t>Dafni                        Martijn Kerst</a:t>
            </a:r>
          </a:p>
          <a:p>
            <a:pPr marL="0" indent="0">
              <a:buNone/>
            </a:pPr>
            <a:r>
              <a:rPr lang="nl-BE" dirty="0" smtClean="0"/>
              <a:t>	Alberto </a:t>
            </a:r>
            <a:r>
              <a:rPr lang="nl-BE" dirty="0"/>
              <a:t>Sobrero                   Christoph Zielinski</a:t>
            </a:r>
          </a:p>
          <a:p>
            <a:endParaRPr lang="nl-BE" dirty="0"/>
          </a:p>
          <a:p>
            <a:r>
              <a:rPr lang="nl-BE" b="1" dirty="0">
                <a:solidFill>
                  <a:schemeClr val="tx2">
                    <a:lumMod val="75000"/>
                  </a:schemeClr>
                </a:solidFill>
              </a:rPr>
              <a:t>ESMO ex Board</a:t>
            </a:r>
          </a:p>
          <a:p>
            <a:r>
              <a:rPr lang="nl-BE" b="1" dirty="0">
                <a:solidFill>
                  <a:schemeClr val="tx2">
                    <a:lumMod val="75000"/>
                  </a:schemeClr>
                </a:solidFill>
              </a:rPr>
              <a:t>ESMO Staff: Keith McGregor and Nicola Latino</a:t>
            </a:r>
          </a:p>
          <a:p>
            <a:endParaRPr lang="nl-BE" b="1" dirty="0"/>
          </a:p>
          <a:p>
            <a:r>
              <a:rPr lang="nl-BE" b="1" dirty="0">
                <a:solidFill>
                  <a:schemeClr val="tx2">
                    <a:lumMod val="75000"/>
                  </a:schemeClr>
                </a:solidFill>
              </a:rPr>
              <a:t>Numerous people who helped testing the scale</a:t>
            </a:r>
          </a:p>
          <a:p>
            <a:endParaRPr lang="nl-B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4845808"/>
            <a:ext cx="2016224" cy="2012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0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25561" y="2527384"/>
            <a:ext cx="40488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7200" b="1" dirty="0" smtClean="0">
                <a:solidFill>
                  <a:schemeClr val="accent1">
                    <a:lumMod val="75000"/>
                  </a:schemeClr>
                </a:solidFill>
              </a:rPr>
              <a:t>BACK-UPS</a:t>
            </a:r>
            <a:endParaRPr lang="en-US" sz="7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61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Differences in access to relevant new anticancer drugs in Europe</a:t>
            </a: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Differences between countries in:</a:t>
            </a:r>
          </a:p>
          <a:p>
            <a:pPr lvl="1"/>
            <a:r>
              <a:rPr lang="en-US" sz="2400" dirty="0" smtClean="0"/>
              <a:t>drug related health care expenditures</a:t>
            </a:r>
          </a:p>
          <a:p>
            <a:pPr lvl="1"/>
            <a:r>
              <a:rPr lang="en-US" sz="2400" dirty="0"/>
              <a:t>d</a:t>
            </a:r>
            <a:r>
              <a:rPr lang="en-US" sz="2400" dirty="0" smtClean="0"/>
              <a:t>rug prices</a:t>
            </a:r>
            <a:endParaRPr lang="en-US" sz="2400" dirty="0"/>
          </a:p>
          <a:p>
            <a:pPr lvl="1"/>
            <a:r>
              <a:rPr lang="en-US" sz="2400" dirty="0" smtClean="0"/>
              <a:t>access time to drugs after approval by EMA</a:t>
            </a:r>
          </a:p>
          <a:p>
            <a:endParaRPr lang="en-US" sz="2800" dirty="0" smtClean="0"/>
          </a:p>
          <a:p>
            <a:r>
              <a:rPr lang="en-US" sz="2800" dirty="0" smtClean="0"/>
              <a:t>Sometimes lack of drug supply in “countries with cheaper drugs” due to parallel import to “countries where the drug is more expensive”.</a:t>
            </a:r>
          </a:p>
          <a:p>
            <a:endParaRPr lang="en-US" sz="2800" dirty="0" smtClean="0"/>
          </a:p>
          <a:p>
            <a:r>
              <a:rPr lang="en-US" sz="2800" dirty="0" smtClean="0"/>
              <a:t>Unequal access within some countries:</a:t>
            </a:r>
          </a:p>
          <a:p>
            <a:pPr lvl="1"/>
            <a:r>
              <a:rPr lang="en-US" sz="2400" dirty="0" smtClean="0"/>
              <a:t>sometimes (co)-payment of the drug costs </a:t>
            </a:r>
            <a:r>
              <a:rPr lang="en-US" sz="2400" dirty="0"/>
              <a:t>by patients required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760"/>
            <a:ext cx="9144000" cy="3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496" y="19432"/>
            <a:ext cx="1146147" cy="45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449809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341784"/>
            <a:ext cx="9083352" cy="1143000"/>
          </a:xfrm>
        </p:spPr>
        <p:txBody>
          <a:bodyPr>
            <a:normAutofit/>
          </a:bodyPr>
          <a:lstStyle/>
          <a:p>
            <a:r>
              <a:rPr lang="nl-NL" sz="3200" b="1" dirty="0" smtClean="0">
                <a:solidFill>
                  <a:schemeClr val="tx2">
                    <a:lumMod val="75000"/>
                  </a:schemeClr>
                </a:solidFill>
              </a:rPr>
              <a:t>ESMO-MCBS for </a:t>
            </a:r>
            <a:r>
              <a:rPr lang="nl-NL" sz="3200" b="1" dirty="0">
                <a:solidFill>
                  <a:schemeClr val="tx2">
                    <a:lumMod val="75000"/>
                  </a:schemeClr>
                </a:solidFill>
              </a:rPr>
              <a:t>solid </a:t>
            </a:r>
            <a:r>
              <a:rPr lang="nl-NL" sz="3200" b="1" dirty="0" smtClean="0">
                <a:solidFill>
                  <a:schemeClr val="tx2">
                    <a:lumMod val="75000"/>
                  </a:schemeClr>
                </a:solidFill>
              </a:rPr>
              <a:t>tumors was developed </a:t>
            </a:r>
            <a:br>
              <a:rPr lang="nl-NL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nl-NL" sz="3200" b="1" dirty="0" smtClean="0">
                <a:solidFill>
                  <a:schemeClr val="tx2">
                    <a:lumMod val="75000"/>
                  </a:schemeClr>
                </a:solidFill>
              </a:rPr>
              <a:t>with  “Snowball” method</a:t>
            </a:r>
            <a:endParaRPr lang="nl-NL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6322" name="Picture 2" descr="File:Giant snowball Oxfor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412776"/>
            <a:ext cx="7143750" cy="4752976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496" y="44624"/>
            <a:ext cx="1082999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826485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88032" y="-99392"/>
            <a:ext cx="8964488" cy="1143000"/>
          </a:xfrm>
        </p:spPr>
        <p:txBody>
          <a:bodyPr>
            <a:normAutofit/>
          </a:bodyPr>
          <a:lstStyle/>
          <a:p>
            <a:r>
              <a:rPr lang="nl-NL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nl-NL" sz="3200" b="1" dirty="0" smtClean="0">
                <a:solidFill>
                  <a:schemeClr val="tx2">
                    <a:lumMod val="75000"/>
                  </a:schemeClr>
                </a:solidFill>
              </a:rPr>
              <a:t>“Snowball” method</a:t>
            </a:r>
            <a:endParaRPr lang="nl-NL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2" name="Tekstvak 31"/>
          <p:cNvSpPr txBox="1"/>
          <p:nvPr/>
        </p:nvSpPr>
        <p:spPr>
          <a:xfrm>
            <a:off x="6662065" y="6423719"/>
            <a:ext cx="2446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Sobrero A et al. J </a:t>
            </a:r>
            <a:r>
              <a:rPr lang="en-GB" sz="1200" dirty="0" err="1" smtClean="0"/>
              <a:t>Clin</a:t>
            </a:r>
            <a:r>
              <a:rPr lang="en-GB" sz="1200" dirty="0" smtClean="0"/>
              <a:t> </a:t>
            </a:r>
            <a:r>
              <a:rPr lang="en-GB" sz="1200" dirty="0" err="1" smtClean="0"/>
              <a:t>Oncol</a:t>
            </a:r>
            <a:r>
              <a:rPr lang="en-GB" sz="1200" dirty="0" smtClean="0"/>
              <a:t> 2009</a:t>
            </a:r>
            <a:endParaRPr lang="nl-NL" sz="1200" dirty="0" smtClean="0"/>
          </a:p>
          <a:p>
            <a:r>
              <a:rPr lang="es-ES" sz="1200" dirty="0" smtClean="0"/>
              <a:t>Sobrero A et al </a:t>
            </a:r>
            <a:r>
              <a:rPr lang="es-ES" sz="1200" dirty="0" err="1" smtClean="0"/>
              <a:t>Clin</a:t>
            </a:r>
            <a:r>
              <a:rPr lang="es-ES" sz="1200" dirty="0" smtClean="0"/>
              <a:t> </a:t>
            </a:r>
            <a:r>
              <a:rPr lang="es-ES" sz="1200" dirty="0" err="1" smtClean="0"/>
              <a:t>Cancer</a:t>
            </a:r>
            <a:r>
              <a:rPr lang="es-ES" sz="1200" dirty="0" smtClean="0"/>
              <a:t> Res 2015</a:t>
            </a:r>
            <a:endParaRPr lang="nl-NL" sz="1200" dirty="0"/>
          </a:p>
        </p:txBody>
      </p:sp>
      <p:grpSp>
        <p:nvGrpSpPr>
          <p:cNvPr id="2" name="Groep 2"/>
          <p:cNvGrpSpPr/>
          <p:nvPr/>
        </p:nvGrpSpPr>
        <p:grpSpPr>
          <a:xfrm>
            <a:off x="820353" y="908720"/>
            <a:ext cx="7640079" cy="5527728"/>
            <a:chOff x="172281" y="1124744"/>
            <a:chExt cx="7640079" cy="5527728"/>
          </a:xfrm>
        </p:grpSpPr>
        <p:sp>
          <p:nvSpPr>
            <p:cNvPr id="34" name="Afgeronde rechthoek 33"/>
            <p:cNvSpPr/>
            <p:nvPr/>
          </p:nvSpPr>
          <p:spPr>
            <a:xfrm>
              <a:off x="1691680" y="5805264"/>
              <a:ext cx="2736304" cy="28803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nl-NL" dirty="0" err="1" smtClean="0">
                  <a:solidFill>
                    <a:schemeClr val="tx1"/>
                  </a:solidFill>
                </a:rPr>
                <a:t>Simulation</a:t>
              </a:r>
              <a:r>
                <a:rPr lang="nl-NL" dirty="0" smtClean="0">
                  <a:solidFill>
                    <a:schemeClr val="tx1"/>
                  </a:solidFill>
                </a:rPr>
                <a:t> </a:t>
              </a:r>
              <a:r>
                <a:rPr lang="nl-NL" dirty="0" err="1" smtClean="0">
                  <a:solidFill>
                    <a:schemeClr val="tx1"/>
                  </a:solidFill>
                </a:rPr>
                <a:t>scenarios</a:t>
              </a:r>
              <a:endParaRPr lang="nl-NL" dirty="0" smtClean="0">
                <a:solidFill>
                  <a:schemeClr val="tx1"/>
                </a:solidFill>
              </a:endParaRPr>
            </a:p>
          </p:txBody>
        </p:sp>
        <p:grpSp>
          <p:nvGrpSpPr>
            <p:cNvPr id="3" name="Groep 1"/>
            <p:cNvGrpSpPr/>
            <p:nvPr/>
          </p:nvGrpSpPr>
          <p:grpSpPr>
            <a:xfrm>
              <a:off x="172281" y="1124744"/>
              <a:ext cx="7640079" cy="5527728"/>
              <a:chOff x="172281" y="1124744"/>
              <a:chExt cx="7640079" cy="5527728"/>
            </a:xfrm>
          </p:grpSpPr>
          <p:sp>
            <p:nvSpPr>
              <p:cNvPr id="6" name="Afgeronde rechthoek 5"/>
              <p:cNvSpPr/>
              <p:nvPr/>
            </p:nvSpPr>
            <p:spPr>
              <a:xfrm>
                <a:off x="2195736" y="1124744"/>
                <a:ext cx="4320480" cy="288000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nl-NL" dirty="0" err="1" smtClean="0">
                    <a:solidFill>
                      <a:schemeClr val="tx1"/>
                    </a:solidFill>
                  </a:rPr>
                  <a:t>Previous</a:t>
                </a:r>
                <a:r>
                  <a:rPr lang="nl-NL" dirty="0" smtClean="0">
                    <a:solidFill>
                      <a:schemeClr val="tx1"/>
                    </a:solidFill>
                  </a:rPr>
                  <a:t> </a:t>
                </a:r>
                <a:r>
                  <a:rPr lang="nl-NL" dirty="0" err="1" smtClean="0">
                    <a:solidFill>
                      <a:schemeClr val="tx1"/>
                    </a:solidFill>
                  </a:rPr>
                  <a:t>work</a:t>
                </a:r>
                <a:r>
                  <a:rPr lang="nl-NL" dirty="0" smtClean="0">
                    <a:solidFill>
                      <a:schemeClr val="tx1"/>
                    </a:solidFill>
                  </a:rPr>
                  <a:t> of </a:t>
                </a:r>
                <a:r>
                  <a:rPr lang="nl-NL" dirty="0" err="1" smtClean="0">
                    <a:solidFill>
                      <a:schemeClr val="tx1"/>
                    </a:solidFill>
                  </a:rPr>
                  <a:t>Task</a:t>
                </a:r>
                <a:r>
                  <a:rPr lang="nl-NL" dirty="0" smtClean="0">
                    <a:solidFill>
                      <a:schemeClr val="tx1"/>
                    </a:solidFill>
                  </a:rPr>
                  <a:t> Force Members</a:t>
                </a:r>
              </a:p>
            </p:txBody>
          </p:sp>
          <p:sp>
            <p:nvSpPr>
              <p:cNvPr id="7" name="Afgeronde rechthoek 6"/>
              <p:cNvSpPr/>
              <p:nvPr/>
            </p:nvSpPr>
            <p:spPr>
              <a:xfrm>
                <a:off x="2915816" y="1772816"/>
                <a:ext cx="3312368" cy="288000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nl-NL" dirty="0" smtClean="0">
                    <a:solidFill>
                      <a:schemeClr val="tx1"/>
                    </a:solidFill>
                  </a:rPr>
                  <a:t>1</a:t>
                </a:r>
                <a:r>
                  <a:rPr lang="nl-NL" baseline="30000" dirty="0" smtClean="0">
                    <a:solidFill>
                      <a:schemeClr val="tx1"/>
                    </a:solidFill>
                  </a:rPr>
                  <a:t>st</a:t>
                </a:r>
                <a:r>
                  <a:rPr lang="nl-NL" dirty="0" smtClean="0">
                    <a:solidFill>
                      <a:schemeClr val="tx1"/>
                    </a:solidFill>
                  </a:rPr>
                  <a:t> </a:t>
                </a:r>
                <a:r>
                  <a:rPr lang="nl-NL" dirty="0" err="1" smtClean="0">
                    <a:solidFill>
                      <a:schemeClr val="tx1"/>
                    </a:solidFill>
                  </a:rPr>
                  <a:t>draft</a:t>
                </a:r>
                <a:r>
                  <a:rPr lang="nl-NL" dirty="0" smtClean="0">
                    <a:solidFill>
                      <a:schemeClr val="tx1"/>
                    </a:solidFill>
                  </a:rPr>
                  <a:t> </a:t>
                </a:r>
                <a:r>
                  <a:rPr lang="nl-NL" dirty="0" err="1" smtClean="0">
                    <a:solidFill>
                      <a:schemeClr val="tx1"/>
                    </a:solidFill>
                  </a:rPr>
                  <a:t>scale</a:t>
                </a:r>
                <a:endParaRPr lang="nl-NL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Afgeronde rechthoek 7"/>
              <p:cNvSpPr/>
              <p:nvPr/>
            </p:nvSpPr>
            <p:spPr>
              <a:xfrm>
                <a:off x="1619673" y="2348880"/>
                <a:ext cx="2620456" cy="288000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nl-NL" dirty="0" err="1" smtClean="0">
                    <a:solidFill>
                      <a:schemeClr val="tx1"/>
                    </a:solidFill>
                  </a:rPr>
                  <a:t>Biostatisticians</a:t>
                </a:r>
                <a:endParaRPr lang="nl-NL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Afgeronde rechthoek 8"/>
              <p:cNvSpPr/>
              <p:nvPr/>
            </p:nvSpPr>
            <p:spPr>
              <a:xfrm>
                <a:off x="4499992" y="2348880"/>
                <a:ext cx="3060000" cy="288000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nl-NL" dirty="0" smtClean="0">
                    <a:solidFill>
                      <a:schemeClr val="tx1"/>
                    </a:solidFill>
                  </a:rPr>
                  <a:t>1</a:t>
                </a:r>
                <a:r>
                  <a:rPr lang="nl-NL" baseline="30000" dirty="0" smtClean="0">
                    <a:solidFill>
                      <a:schemeClr val="tx1"/>
                    </a:solidFill>
                  </a:rPr>
                  <a:t>st</a:t>
                </a:r>
                <a:r>
                  <a:rPr lang="nl-NL" dirty="0" smtClean="0">
                    <a:solidFill>
                      <a:schemeClr val="tx1"/>
                    </a:solidFill>
                  </a:rPr>
                  <a:t> ESMO </a:t>
                </a:r>
                <a:r>
                  <a:rPr lang="nl-NL" dirty="0" err="1">
                    <a:solidFill>
                      <a:schemeClr val="tx1"/>
                    </a:solidFill>
                  </a:rPr>
                  <a:t>f</a:t>
                </a:r>
                <a:r>
                  <a:rPr lang="nl-NL" dirty="0" err="1" smtClean="0">
                    <a:solidFill>
                      <a:schemeClr val="tx1"/>
                    </a:solidFill>
                  </a:rPr>
                  <a:t>aculty</a:t>
                </a:r>
                <a:r>
                  <a:rPr lang="nl-NL" dirty="0" smtClean="0">
                    <a:solidFill>
                      <a:schemeClr val="tx1"/>
                    </a:solidFill>
                  </a:rPr>
                  <a:t> field </a:t>
                </a:r>
                <a:r>
                  <a:rPr lang="nl-NL" dirty="0" err="1" smtClean="0">
                    <a:solidFill>
                      <a:schemeClr val="tx1"/>
                    </a:solidFill>
                  </a:rPr>
                  <a:t>testing</a:t>
                </a:r>
                <a:endParaRPr lang="nl-NL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Afgeronde rechthoek 10"/>
              <p:cNvSpPr/>
              <p:nvPr/>
            </p:nvSpPr>
            <p:spPr>
              <a:xfrm>
                <a:off x="2699792" y="4293096"/>
                <a:ext cx="3528392" cy="288032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nl-NL" dirty="0" smtClean="0">
                    <a:solidFill>
                      <a:schemeClr val="tx1"/>
                    </a:solidFill>
                  </a:rPr>
                  <a:t>2</a:t>
                </a:r>
                <a:r>
                  <a:rPr lang="nl-NL" baseline="30000" dirty="0" smtClean="0">
                    <a:solidFill>
                      <a:schemeClr val="tx1"/>
                    </a:solidFill>
                  </a:rPr>
                  <a:t>nd</a:t>
                </a:r>
                <a:r>
                  <a:rPr lang="nl-NL" dirty="0" smtClean="0">
                    <a:solidFill>
                      <a:schemeClr val="tx1"/>
                    </a:solidFill>
                  </a:rPr>
                  <a:t> </a:t>
                </a:r>
                <a:r>
                  <a:rPr lang="nl-NL" dirty="0" err="1" smtClean="0">
                    <a:solidFill>
                      <a:schemeClr val="tx1"/>
                    </a:solidFill>
                  </a:rPr>
                  <a:t>draft</a:t>
                </a:r>
                <a:r>
                  <a:rPr lang="nl-NL" dirty="0" smtClean="0">
                    <a:solidFill>
                      <a:schemeClr val="tx1"/>
                    </a:solidFill>
                  </a:rPr>
                  <a:t> </a:t>
                </a:r>
                <a:r>
                  <a:rPr lang="nl-NL" dirty="0" err="1" smtClean="0">
                    <a:solidFill>
                      <a:schemeClr val="tx1"/>
                    </a:solidFill>
                  </a:rPr>
                  <a:t>scale</a:t>
                </a:r>
                <a:endParaRPr lang="nl-NL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Afgeronde rechthoek 11"/>
              <p:cNvSpPr/>
              <p:nvPr/>
            </p:nvSpPr>
            <p:spPr>
              <a:xfrm>
                <a:off x="2411760" y="4941168"/>
                <a:ext cx="3816424" cy="540000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nl-NL" dirty="0" err="1" smtClean="0">
                    <a:solidFill>
                      <a:schemeClr val="tx1"/>
                    </a:solidFill>
                  </a:rPr>
                  <a:t>Applied</a:t>
                </a:r>
                <a:r>
                  <a:rPr lang="nl-NL" dirty="0" smtClean="0">
                    <a:solidFill>
                      <a:schemeClr val="tx1"/>
                    </a:solidFill>
                  </a:rPr>
                  <a:t> in </a:t>
                </a:r>
                <a:r>
                  <a:rPr lang="nl-NL" dirty="0" err="1" smtClean="0">
                    <a:solidFill>
                      <a:schemeClr val="tx1"/>
                    </a:solidFill>
                  </a:rPr>
                  <a:t>wide</a:t>
                </a:r>
                <a:r>
                  <a:rPr lang="nl-NL" dirty="0" smtClean="0">
                    <a:solidFill>
                      <a:schemeClr val="tx1"/>
                    </a:solidFill>
                  </a:rPr>
                  <a:t> range of settings </a:t>
                </a:r>
                <a:r>
                  <a:rPr lang="nl-NL" dirty="0" err="1" smtClean="0">
                    <a:solidFill>
                      <a:schemeClr val="tx1"/>
                    </a:solidFill>
                  </a:rPr>
                  <a:t>by</a:t>
                </a:r>
                <a:endParaRPr lang="nl-NL" dirty="0" smtClean="0">
                  <a:solidFill>
                    <a:schemeClr val="tx1"/>
                  </a:solidFill>
                </a:endParaRPr>
              </a:p>
              <a:p>
                <a:pPr lvl="0" algn="ctr"/>
                <a:r>
                  <a:rPr lang="nl-NL" dirty="0" smtClean="0">
                    <a:solidFill>
                      <a:schemeClr val="tx1"/>
                    </a:solidFill>
                  </a:rPr>
                  <a:t> </a:t>
                </a:r>
                <a:r>
                  <a:rPr lang="nl-NL" dirty="0" err="1" smtClean="0">
                    <a:solidFill>
                      <a:schemeClr val="tx1"/>
                    </a:solidFill>
                  </a:rPr>
                  <a:t>Task</a:t>
                </a:r>
                <a:r>
                  <a:rPr lang="nl-NL" dirty="0" smtClean="0">
                    <a:solidFill>
                      <a:schemeClr val="tx1"/>
                    </a:solidFill>
                  </a:rPr>
                  <a:t> Force &amp; </a:t>
                </a:r>
                <a:r>
                  <a:rPr lang="nl-NL" dirty="0" err="1" smtClean="0">
                    <a:solidFill>
                      <a:schemeClr val="tx1"/>
                    </a:solidFill>
                  </a:rPr>
                  <a:t>invited</a:t>
                </a:r>
                <a:r>
                  <a:rPr lang="nl-NL" dirty="0" smtClean="0">
                    <a:solidFill>
                      <a:schemeClr val="tx1"/>
                    </a:solidFill>
                  </a:rPr>
                  <a:t> experts</a:t>
                </a:r>
              </a:p>
            </p:txBody>
          </p:sp>
          <p:sp>
            <p:nvSpPr>
              <p:cNvPr id="13" name="Afgeronde rechthoek 12"/>
              <p:cNvSpPr/>
              <p:nvPr/>
            </p:nvSpPr>
            <p:spPr>
              <a:xfrm>
                <a:off x="4572000" y="5805296"/>
                <a:ext cx="3240360" cy="288000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nl-NL" dirty="0" smtClean="0">
                    <a:solidFill>
                      <a:schemeClr val="tx1"/>
                    </a:solidFill>
                  </a:rPr>
                  <a:t>2</a:t>
                </a:r>
                <a:r>
                  <a:rPr lang="nl-NL" baseline="30000" dirty="0" smtClean="0">
                    <a:solidFill>
                      <a:schemeClr val="tx1"/>
                    </a:solidFill>
                  </a:rPr>
                  <a:t>nd</a:t>
                </a:r>
                <a:r>
                  <a:rPr lang="nl-NL" dirty="0" smtClean="0">
                    <a:solidFill>
                      <a:schemeClr val="tx1"/>
                    </a:solidFill>
                  </a:rPr>
                  <a:t> ESMO </a:t>
                </a:r>
                <a:r>
                  <a:rPr lang="nl-NL" dirty="0" err="1" smtClean="0">
                    <a:solidFill>
                      <a:schemeClr val="tx1"/>
                    </a:solidFill>
                  </a:rPr>
                  <a:t>faculty</a:t>
                </a:r>
                <a:r>
                  <a:rPr lang="nl-NL" dirty="0" smtClean="0">
                    <a:solidFill>
                      <a:schemeClr val="tx1"/>
                    </a:solidFill>
                  </a:rPr>
                  <a:t> field </a:t>
                </a:r>
                <a:r>
                  <a:rPr lang="nl-NL" dirty="0" err="1" smtClean="0">
                    <a:solidFill>
                      <a:schemeClr val="tx1"/>
                    </a:solidFill>
                  </a:rPr>
                  <a:t>testing</a:t>
                </a:r>
                <a:endParaRPr lang="nl-NL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Afgeronde rechthoek 13"/>
              <p:cNvSpPr/>
              <p:nvPr/>
            </p:nvSpPr>
            <p:spPr>
              <a:xfrm>
                <a:off x="2771800" y="6381327"/>
                <a:ext cx="3528176" cy="271145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nl-NL" dirty="0" err="1" smtClean="0">
                    <a:solidFill>
                      <a:schemeClr val="tx1"/>
                    </a:solidFill>
                  </a:rPr>
                  <a:t>Final</a:t>
                </a:r>
                <a:r>
                  <a:rPr lang="nl-NL" dirty="0" smtClean="0">
                    <a:solidFill>
                      <a:schemeClr val="tx1"/>
                    </a:solidFill>
                  </a:rPr>
                  <a:t> </a:t>
                </a:r>
                <a:r>
                  <a:rPr lang="nl-NL" dirty="0" err="1" smtClean="0">
                    <a:solidFill>
                      <a:schemeClr val="tx1"/>
                    </a:solidFill>
                  </a:rPr>
                  <a:t>Scale</a:t>
                </a:r>
                <a:endParaRPr lang="nl-NL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PIJL-OMHOOG en -OMLAAG 14"/>
              <p:cNvSpPr/>
              <p:nvPr/>
            </p:nvSpPr>
            <p:spPr>
              <a:xfrm>
                <a:off x="179512" y="4437112"/>
                <a:ext cx="1008112" cy="2160240"/>
              </a:xfrm>
              <a:prstGeom prst="upDownArrow">
                <a:avLst/>
              </a:prstGeom>
              <a:solidFill>
                <a:srgbClr val="FFFF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6" name="Tekstvak 15"/>
              <p:cNvSpPr txBox="1"/>
              <p:nvPr/>
            </p:nvSpPr>
            <p:spPr>
              <a:xfrm>
                <a:off x="172281" y="5157192"/>
                <a:ext cx="101534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600" dirty="0" smtClean="0"/>
                  <a:t>13 </a:t>
                </a:r>
              </a:p>
              <a:p>
                <a:pPr algn="ctr"/>
                <a:r>
                  <a:rPr lang="nl-NL" sz="1600" dirty="0" err="1" smtClean="0"/>
                  <a:t>drafts</a:t>
                </a:r>
                <a:endParaRPr lang="nl-NL" sz="1600" dirty="0" smtClean="0"/>
              </a:p>
              <a:p>
                <a:pPr algn="ctr"/>
                <a:r>
                  <a:rPr lang="nl-NL" sz="1600" dirty="0" err="1" smtClean="0"/>
                  <a:t>scale</a:t>
                </a:r>
                <a:endParaRPr lang="nl-NL" sz="1600" dirty="0"/>
              </a:p>
            </p:txBody>
          </p:sp>
          <p:sp>
            <p:nvSpPr>
              <p:cNvPr id="17" name="Afgeronde rechthoek 16"/>
              <p:cNvSpPr/>
              <p:nvPr/>
            </p:nvSpPr>
            <p:spPr>
              <a:xfrm>
                <a:off x="2700272" y="2924944"/>
                <a:ext cx="3383896" cy="288000"/>
              </a:xfrm>
              <a:prstGeom prst="round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r>
                  <a:rPr lang="nl-NL" dirty="0" smtClean="0">
                    <a:solidFill>
                      <a:schemeClr val="tx1"/>
                    </a:solidFill>
                  </a:rPr>
                  <a:t>Feedback</a:t>
                </a:r>
              </a:p>
            </p:txBody>
          </p:sp>
          <p:sp>
            <p:nvSpPr>
              <p:cNvPr id="18" name="Afgeronde rechthoek 17"/>
              <p:cNvSpPr/>
              <p:nvPr/>
            </p:nvSpPr>
            <p:spPr>
              <a:xfrm>
                <a:off x="1663046" y="3501008"/>
                <a:ext cx="5400000" cy="540000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dirty="0" smtClean="0">
                    <a:solidFill>
                      <a:schemeClr val="tx1"/>
                    </a:solidFill>
                  </a:rPr>
                  <a:t>Integration </a:t>
                </a:r>
                <a:r>
                  <a:rPr lang="nl-NL" dirty="0" err="1" smtClean="0">
                    <a:solidFill>
                      <a:schemeClr val="tx1"/>
                    </a:solidFill>
                  </a:rPr>
                  <a:t>work</a:t>
                </a:r>
                <a:r>
                  <a:rPr lang="nl-NL" dirty="0" smtClean="0">
                    <a:solidFill>
                      <a:schemeClr val="tx1"/>
                    </a:solidFill>
                  </a:rPr>
                  <a:t> Sobrero </a:t>
                </a:r>
                <a:r>
                  <a:rPr lang="nl-NL" dirty="0" err="1" smtClean="0">
                    <a:solidFill>
                      <a:schemeClr val="tx1"/>
                    </a:solidFill>
                  </a:rPr>
                  <a:t>on</a:t>
                </a:r>
                <a:r>
                  <a:rPr lang="nl-NL" dirty="0" smtClean="0">
                    <a:solidFill>
                      <a:schemeClr val="tx1"/>
                    </a:solidFill>
                  </a:rPr>
                  <a:t> </a:t>
                </a:r>
                <a:r>
                  <a:rPr lang="nl-NL" dirty="0" err="1" smtClean="0">
                    <a:solidFill>
                      <a:schemeClr val="tx1"/>
                    </a:solidFill>
                  </a:rPr>
                  <a:t>role</a:t>
                </a:r>
                <a:r>
                  <a:rPr lang="nl-NL" dirty="0" smtClean="0">
                    <a:solidFill>
                      <a:schemeClr val="tx1"/>
                    </a:solidFill>
                  </a:rPr>
                  <a:t> HR, prognosis &amp; absolute </a:t>
                </a:r>
                <a:r>
                  <a:rPr lang="nl-NL" dirty="0" err="1" smtClean="0">
                    <a:solidFill>
                      <a:schemeClr val="tx1"/>
                    </a:solidFill>
                  </a:rPr>
                  <a:t>differences</a:t>
                </a:r>
                <a:r>
                  <a:rPr lang="nl-NL" dirty="0" smtClean="0">
                    <a:solidFill>
                      <a:schemeClr val="tx1"/>
                    </a:solidFill>
                  </a:rPr>
                  <a:t> in data </a:t>
                </a:r>
                <a:r>
                  <a:rPr lang="nl-NL" dirty="0" err="1" smtClean="0">
                    <a:solidFill>
                      <a:schemeClr val="tx1"/>
                    </a:solidFill>
                  </a:rPr>
                  <a:t>interpretation</a:t>
                </a:r>
                <a:endParaRPr lang="nl-NL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PIJL-OMLAAG 18"/>
              <p:cNvSpPr/>
              <p:nvPr/>
            </p:nvSpPr>
            <p:spPr>
              <a:xfrm>
                <a:off x="4304642" y="1484784"/>
                <a:ext cx="115847" cy="216024"/>
              </a:xfrm>
              <a:prstGeom prst="downArrow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0" name="PIJL-OMLAAG 19"/>
              <p:cNvSpPr/>
              <p:nvPr/>
            </p:nvSpPr>
            <p:spPr>
              <a:xfrm>
                <a:off x="3563888" y="2132856"/>
                <a:ext cx="115847" cy="216024"/>
              </a:xfrm>
              <a:prstGeom prst="downArrow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2" name="PIJL-OMLAAG 21"/>
              <p:cNvSpPr/>
              <p:nvPr/>
            </p:nvSpPr>
            <p:spPr>
              <a:xfrm rot="18942775">
                <a:off x="3646795" y="2718452"/>
                <a:ext cx="115200" cy="216000"/>
              </a:xfrm>
              <a:prstGeom prst="downArrow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3" name="PIJL-OMLAAG 22"/>
              <p:cNvSpPr/>
              <p:nvPr/>
            </p:nvSpPr>
            <p:spPr>
              <a:xfrm rot="2742775">
                <a:off x="5001428" y="2717565"/>
                <a:ext cx="115200" cy="216000"/>
              </a:xfrm>
              <a:prstGeom prst="downArrow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6" name="PIJL-OMLAAG 25"/>
              <p:cNvSpPr/>
              <p:nvPr/>
            </p:nvSpPr>
            <p:spPr>
              <a:xfrm>
                <a:off x="4305600" y="4077072"/>
                <a:ext cx="115847" cy="216024"/>
              </a:xfrm>
              <a:prstGeom prst="downArrow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7" name="PIJL-OMLAAG 26"/>
              <p:cNvSpPr/>
              <p:nvPr/>
            </p:nvSpPr>
            <p:spPr>
              <a:xfrm>
                <a:off x="4305600" y="4670035"/>
                <a:ext cx="115847" cy="216024"/>
              </a:xfrm>
              <a:prstGeom prst="downArrow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8" name="PIJL-OMLAAG 27"/>
              <p:cNvSpPr/>
              <p:nvPr/>
            </p:nvSpPr>
            <p:spPr>
              <a:xfrm>
                <a:off x="3563888" y="5521785"/>
                <a:ext cx="115847" cy="216024"/>
              </a:xfrm>
              <a:prstGeom prst="downArrow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9" name="PIJL-OMLAAG 28"/>
              <p:cNvSpPr/>
              <p:nvPr/>
            </p:nvSpPr>
            <p:spPr>
              <a:xfrm>
                <a:off x="3592057" y="6105212"/>
                <a:ext cx="115847" cy="216024"/>
              </a:xfrm>
              <a:prstGeom prst="downArrow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0" name="Tekstvak 29"/>
              <p:cNvSpPr txBox="1"/>
              <p:nvPr/>
            </p:nvSpPr>
            <p:spPr>
              <a:xfrm>
                <a:off x="4193288" y="3155958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400" b="1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+</a:t>
                </a:r>
                <a:endParaRPr lang="nl-NL" sz="2400" b="1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35" name="PIJL-OMLAAG 34"/>
              <p:cNvSpPr/>
              <p:nvPr/>
            </p:nvSpPr>
            <p:spPr>
              <a:xfrm>
                <a:off x="5680289" y="5517232"/>
                <a:ext cx="115847" cy="216024"/>
              </a:xfrm>
              <a:prstGeom prst="downArrow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6" name="PIJL-OMLAAG 35"/>
              <p:cNvSpPr/>
              <p:nvPr/>
            </p:nvSpPr>
            <p:spPr>
              <a:xfrm>
                <a:off x="5680289" y="6093296"/>
                <a:ext cx="115847" cy="216024"/>
              </a:xfrm>
              <a:prstGeom prst="downArrow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9" name="PIJL-OMLAAG 38"/>
              <p:cNvSpPr/>
              <p:nvPr/>
            </p:nvSpPr>
            <p:spPr>
              <a:xfrm>
                <a:off x="5148064" y="2132856"/>
                <a:ext cx="115847" cy="216024"/>
              </a:xfrm>
              <a:prstGeom prst="downArrow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496" y="44624"/>
            <a:ext cx="1146147" cy="45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337971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7122" y="3682743"/>
            <a:ext cx="7719549" cy="1569660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BE" sz="9600" dirty="0" smtClean="0">
                <a:solidFill>
                  <a:schemeClr val="accent1">
                    <a:lumMod val="75000"/>
                  </a:schemeClr>
                </a:solidFill>
              </a:rPr>
              <a:t>Value ≠ </a:t>
            </a:r>
            <a:r>
              <a:rPr lang="fr-BE" sz="9600" dirty="0" err="1" smtClean="0">
                <a:solidFill>
                  <a:schemeClr val="accent1">
                    <a:lumMod val="75000"/>
                  </a:schemeClr>
                </a:solidFill>
              </a:rPr>
              <a:t>Benefit</a:t>
            </a:r>
            <a:endParaRPr lang="en-US" sz="9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75" r="19534"/>
          <a:stretch/>
        </p:blipFill>
        <p:spPr>
          <a:xfrm>
            <a:off x="2548549" y="399794"/>
            <a:ext cx="4011756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32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Underlying Premises ESMO-MCBS</a:t>
            </a: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872" y="16288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C</a:t>
            </a:r>
            <a:r>
              <a:rPr lang="en-US" sz="2800" dirty="0" smtClean="0"/>
              <a:t>ure </a:t>
            </a:r>
            <a:r>
              <a:rPr lang="en-US" sz="2800" dirty="0"/>
              <a:t>takes precedence over deferral of </a:t>
            </a:r>
            <a:r>
              <a:rPr lang="en-US" sz="2800" dirty="0" smtClean="0"/>
              <a:t>death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D</a:t>
            </a:r>
            <a:r>
              <a:rPr lang="en-US" sz="2800" dirty="0" smtClean="0"/>
              <a:t>irect </a:t>
            </a:r>
            <a:r>
              <a:rPr lang="en-US" sz="2800" dirty="0"/>
              <a:t>endpoints such as survival and QoL take precedence over surrogates such as PFS or </a:t>
            </a:r>
            <a:r>
              <a:rPr lang="en-US" sz="2800" dirty="0" smtClean="0"/>
              <a:t>RR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DFS in curative disease is a more valid surrogate than PFS or RR in non-curative disease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800" dirty="0"/>
              <a:t>I</a:t>
            </a:r>
            <a:r>
              <a:rPr lang="en-US" sz="2800" dirty="0" smtClean="0"/>
              <a:t>nterpretation </a:t>
            </a:r>
            <a:r>
              <a:rPr lang="en-US" sz="2800" dirty="0"/>
              <a:t>of the evidence for benefit </a:t>
            </a:r>
            <a:endParaRPr lang="en-US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derived </a:t>
            </a:r>
            <a:r>
              <a:rPr lang="en-US" sz="2800" dirty="0"/>
              <a:t>from </a:t>
            </a:r>
            <a:r>
              <a:rPr lang="en-US" sz="2800" dirty="0" smtClean="0"/>
              <a:t>surrogate outcomes </a:t>
            </a:r>
            <a:r>
              <a:rPr lang="en-US" sz="2800" dirty="0"/>
              <a:t>(such </a:t>
            </a:r>
            <a:r>
              <a:rPr lang="en-US" sz="2800" dirty="0" smtClean="0"/>
              <a:t>as PFS)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may </a:t>
            </a:r>
            <a:r>
              <a:rPr lang="en-US" sz="2800" dirty="0"/>
              <a:t>be influenced by secondary outcome data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496" y="44624"/>
            <a:ext cx="1146147" cy="45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589498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57518"/>
            <a:ext cx="8305800" cy="939234"/>
          </a:xfrm>
        </p:spPr>
        <p:txBody>
          <a:bodyPr>
            <a:noAutofit/>
          </a:bodyPr>
          <a:lstStyle/>
          <a:p>
            <a:pPr marL="266700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3 Rules, #1 ESMO-MCBS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3200" b="1" dirty="0">
                <a:solidFill>
                  <a:schemeClr val="tx2">
                    <a:lumMod val="75000"/>
                  </a:schemeClr>
                </a:solidFill>
              </a:rPr>
            </a:br>
            <a:endParaRPr lang="en-US" sz="3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684584" y="1412776"/>
            <a:ext cx="9721080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Data </a:t>
            </a:r>
            <a:r>
              <a:rPr lang="en-US" sz="2800" dirty="0"/>
              <a:t>derived from comparative research: </a:t>
            </a:r>
            <a:r>
              <a:rPr lang="en-US" sz="2800" dirty="0" smtClean="0"/>
              <a:t>	</a:t>
            </a:r>
            <a:r>
              <a:rPr lang="en-US" sz="2800" dirty="0"/>
              <a:t>	</a:t>
            </a:r>
            <a:endParaRPr lang="en-US" sz="2800" dirty="0" smtClean="0"/>
          </a:p>
          <a:p>
            <a:pPr marL="1428750" lvl="2" indent="-514350">
              <a:buFont typeface="+mj-lt"/>
              <a:buAutoNum type="arabicPeriod"/>
            </a:pPr>
            <a:r>
              <a:rPr lang="en-US" sz="2800" dirty="0" smtClean="0"/>
              <a:t>Priority: Strong level of evidence from large phase III studies, </a:t>
            </a:r>
            <a:r>
              <a:rPr lang="en-US" sz="2000" dirty="0" smtClean="0"/>
              <a:t>&gt; lesser level of evidence </a:t>
            </a:r>
            <a:r>
              <a:rPr lang="en-US" sz="2000" smtClean="0"/>
              <a:t>from comparative cohort </a:t>
            </a:r>
            <a:r>
              <a:rPr lang="en-US" sz="2000" dirty="0" smtClean="0"/>
              <a:t>studies or randomized phase II studies </a:t>
            </a:r>
            <a:endParaRPr lang="en-AU" sz="2000" dirty="0" smtClean="0"/>
          </a:p>
          <a:p>
            <a:pPr marL="1428750" lvl="2" indent="-514350">
              <a:buFont typeface="+mj-lt"/>
              <a:buAutoNum type="arabicPeriod"/>
            </a:pPr>
            <a:r>
              <a:rPr lang="en-US" sz="2800" dirty="0" smtClean="0"/>
              <a:t>Careful </a:t>
            </a:r>
            <a:r>
              <a:rPr lang="en-US" sz="2800" dirty="0"/>
              <a:t>analyses “control arm” and identification of endpoints.</a:t>
            </a:r>
            <a:r>
              <a:rPr lang="en-AU" sz="2800" dirty="0"/>
              <a:t> </a:t>
            </a:r>
          </a:p>
          <a:p>
            <a:pPr marL="1428750" lvl="2" indent="-514350">
              <a:buFont typeface="+mj-lt"/>
              <a:buAutoNum type="arabicPeriod"/>
            </a:pPr>
            <a:r>
              <a:rPr lang="fr-BE" sz="2800" dirty="0" err="1" smtClean="0"/>
              <a:t>Subgroup</a:t>
            </a:r>
            <a:r>
              <a:rPr lang="fr-BE" sz="2800" dirty="0" smtClean="0"/>
              <a:t> </a:t>
            </a:r>
            <a:r>
              <a:rPr lang="fr-BE" sz="2800" dirty="0" err="1"/>
              <a:t>analysis</a:t>
            </a:r>
            <a:r>
              <a:rPr lang="fr-BE" sz="2800" dirty="0"/>
              <a:t>.   </a:t>
            </a:r>
            <a:r>
              <a:rPr lang="en-AU" sz="2800" dirty="0"/>
              <a:t> </a:t>
            </a:r>
          </a:p>
          <a:p>
            <a:pPr lvl="3"/>
            <a:r>
              <a:rPr lang="fr-BE" b="1" dirty="0" err="1">
                <a:solidFill>
                  <a:schemeClr val="tx2"/>
                </a:solidFill>
              </a:rPr>
              <a:t>preplanned</a:t>
            </a:r>
            <a:r>
              <a:rPr lang="fr-BE" b="1" dirty="0">
                <a:solidFill>
                  <a:schemeClr val="tx2"/>
                </a:solidFill>
              </a:rPr>
              <a:t> in ESMO-MCBS </a:t>
            </a:r>
            <a:r>
              <a:rPr lang="en-US" dirty="0"/>
              <a:t>when ≤ 3 subgroups defined «a priori»: benefit in a subgroup for the primary endpoint can be «scaled», provided adjusted for multiple comparisons</a:t>
            </a:r>
            <a:r>
              <a:rPr lang="en-AU" dirty="0"/>
              <a:t> </a:t>
            </a:r>
          </a:p>
          <a:p>
            <a:pPr lvl="3"/>
            <a:r>
              <a:rPr lang="fr-BE" b="1" dirty="0" err="1">
                <a:solidFill>
                  <a:schemeClr val="tx2"/>
                </a:solidFill>
              </a:rPr>
              <a:t>unplanned</a:t>
            </a:r>
            <a:r>
              <a:rPr lang="fr-BE" b="1" dirty="0">
                <a:solidFill>
                  <a:schemeClr val="tx2"/>
                </a:solidFill>
              </a:rPr>
              <a:t> not in ESMO-MCBS </a:t>
            </a:r>
            <a:r>
              <a:rPr lang="fr-BE" dirty="0" err="1"/>
              <a:t>considered</a:t>
            </a:r>
            <a:r>
              <a:rPr lang="fr-BE" dirty="0"/>
              <a:t> </a:t>
            </a:r>
            <a:r>
              <a:rPr lang="fr-BE" dirty="0" err="1"/>
              <a:t>hyposthesis</a:t>
            </a:r>
            <a:r>
              <a:rPr lang="fr-BE" dirty="0"/>
              <a:t> </a:t>
            </a:r>
            <a:r>
              <a:rPr lang="fr-BE" dirty="0" err="1"/>
              <a:t>generating</a:t>
            </a:r>
            <a:endParaRPr lang="en-AU" dirty="0"/>
          </a:p>
          <a:p>
            <a:r>
              <a:rPr lang="en-AU" sz="2000" dirty="0"/>
              <a:t> </a:t>
            </a:r>
            <a:endParaRPr lang="en-US" sz="2000" b="1" dirty="0" smtClean="0"/>
          </a:p>
        </p:txBody>
      </p:sp>
      <p:pic>
        <p:nvPicPr>
          <p:cNvPr id="4126" name="Picture 3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736"/>
            <a:ext cx="9144000" cy="3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022" y="84938"/>
            <a:ext cx="970614" cy="967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15616" y="-99392"/>
            <a:ext cx="133020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62357" y="44624"/>
            <a:ext cx="1146147" cy="45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331477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-36512" y="185510"/>
            <a:ext cx="9177627" cy="93923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66700" eaLnBrk="1" hangingPunct="1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3 Rules, #2 ESMO-</a:t>
            </a:r>
            <a:r>
              <a:rPr lang="en-US" sz="3200" b="1" dirty="0" smtClean="0">
                <a:solidFill>
                  <a:schemeClr val="tx2"/>
                </a:solidFill>
              </a:rPr>
              <a:t>MCBS</a:t>
            </a:r>
            <a:endParaRPr lang="en-US" sz="3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067906" y="6112800"/>
            <a:ext cx="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277706" y="6112800"/>
            <a:ext cx="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4101609" y="4370402"/>
            <a:ext cx="84994" cy="6671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4686297" y="4370402"/>
            <a:ext cx="84994" cy="667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207086" y="4370402"/>
            <a:ext cx="84994" cy="667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657598" y="5018474"/>
            <a:ext cx="84994" cy="6671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544526" y="5018474"/>
            <a:ext cx="84994" cy="667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 flipH="1" flipV="1">
            <a:off x="5424580" y="4999602"/>
            <a:ext cx="83524" cy="85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919054" y="5738554"/>
            <a:ext cx="84994" cy="667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949217" y="5738554"/>
            <a:ext cx="84994" cy="667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163777" y="5733256"/>
            <a:ext cx="84994" cy="6671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>
            <a:off x="3695700" y="5085184"/>
            <a:ext cx="182000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214693" y="5805264"/>
            <a:ext cx="177636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36894" y="2733888"/>
            <a:ext cx="827014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sz="2800" b="1" dirty="0" smtClean="0">
                <a:latin typeface="+mj-lt"/>
              </a:rPr>
              <a:t>Example: for threshold set at HR ≤ 0.70</a:t>
            </a:r>
          </a:p>
          <a:p>
            <a:pPr algn="ctr"/>
            <a:r>
              <a:rPr lang="en-US" sz="2800" dirty="0" smtClean="0"/>
              <a:t> </a:t>
            </a:r>
            <a:r>
              <a:rPr lang="en-US" sz="2800" dirty="0">
                <a:solidFill>
                  <a:srgbClr val="FF0000"/>
                </a:solidFill>
              </a:rPr>
              <a:t>it is the lower limit of the 95%CI which has to be </a:t>
            </a:r>
            <a:r>
              <a:rPr lang="fr-BE" sz="2800" b="1" dirty="0">
                <a:solidFill>
                  <a:srgbClr val="FF0000"/>
                </a:solidFill>
              </a:rPr>
              <a:t>≤ </a:t>
            </a:r>
            <a:r>
              <a:rPr lang="en-US" sz="2800" dirty="0">
                <a:solidFill>
                  <a:srgbClr val="FF0000"/>
                </a:solidFill>
              </a:rPr>
              <a:t>0.70</a:t>
            </a:r>
          </a:p>
          <a:p>
            <a:pPr algn="ctr"/>
            <a:endParaRPr lang="en-US" sz="2400" dirty="0">
              <a:solidFill>
                <a:srgbClr val="FF0000"/>
              </a:solidFill>
            </a:endParaRPr>
          </a:p>
          <a:p>
            <a:r>
              <a:rPr lang="en-US" sz="2800" b="1" dirty="0" smtClean="0">
                <a:latin typeface="+mj-lt"/>
              </a:rPr>
              <a:t> </a:t>
            </a:r>
            <a:endParaRPr lang="en-US" sz="2800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1293" y="4113873"/>
            <a:ext cx="971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400" b="1" dirty="0" smtClean="0">
                <a:latin typeface="+mj-lt"/>
              </a:rPr>
              <a:t>Trial X</a:t>
            </a:r>
            <a:endParaRPr lang="en-US" sz="2400" b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4828977"/>
            <a:ext cx="962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400" b="1" dirty="0" smtClean="0">
                <a:latin typeface="+mj-lt"/>
              </a:rPr>
              <a:t>Trial Y</a:t>
            </a:r>
            <a:endParaRPr lang="en-US" sz="2400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9383" y="5555809"/>
            <a:ext cx="949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400" b="1" dirty="0" smtClean="0">
                <a:latin typeface="+mj-lt"/>
              </a:rPr>
              <a:t>Trial Z</a:t>
            </a:r>
            <a:endParaRPr lang="en-US" sz="2400" b="1" dirty="0">
              <a:latin typeface="+mj-lt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666998" y="6112658"/>
            <a:ext cx="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47490" y="6112800"/>
            <a:ext cx="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382106" y="6112800"/>
            <a:ext cx="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515706" y="6112800"/>
            <a:ext cx="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33290" y="6247474"/>
            <a:ext cx="54874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590694" y="5945606"/>
            <a:ext cx="6126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b="1" dirty="0" smtClean="0">
                <a:latin typeface="+mj-lt"/>
              </a:rPr>
              <a:t>HR</a:t>
            </a:r>
            <a:endParaRPr lang="en-US" sz="2800" b="1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09092" y="6329534"/>
            <a:ext cx="513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000" b="1" dirty="0" smtClean="0">
                <a:latin typeface="+mj-lt"/>
              </a:rPr>
              <a:t>0.5</a:t>
            </a:r>
            <a:endParaRPr lang="en-US" sz="2000" b="1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31400" y="6309022"/>
            <a:ext cx="513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000" b="1" dirty="0" smtClean="0">
                <a:latin typeface="+mj-lt"/>
              </a:rPr>
              <a:t>1.0</a:t>
            </a:r>
            <a:endParaRPr lang="en-US" sz="2000" b="1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1265" y="6341258"/>
            <a:ext cx="513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000" b="1" dirty="0" smtClean="0">
                <a:latin typeface="+mj-lt"/>
              </a:rPr>
              <a:t>0.7</a:t>
            </a:r>
            <a:endParaRPr lang="en-US" sz="2000" b="1" dirty="0">
              <a:latin typeface="+mj-lt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6285678" y="4005064"/>
            <a:ext cx="0" cy="2212734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057086" y="3908717"/>
            <a:ext cx="0" cy="22984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004048" y="4005064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="1" dirty="0" smtClean="0">
                <a:latin typeface="+mj-lt"/>
              </a:rPr>
              <a:t>0.86</a:t>
            </a:r>
            <a:endParaRPr lang="en-US" b="1" dirty="0">
              <a:latin typeface="+mj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479418" y="4005064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="1" dirty="0" smtClean="0">
                <a:latin typeface="+mj-lt"/>
              </a:rPr>
              <a:t>0.78</a:t>
            </a:r>
            <a:endParaRPr lang="en-US" b="1" dirty="0"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975362" y="4005064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="1" dirty="0" smtClean="0">
                <a:latin typeface="+mj-lt"/>
              </a:rPr>
              <a:t>0.71</a:t>
            </a:r>
            <a:endParaRPr lang="en-US" b="1" dirty="0">
              <a:latin typeface="+mj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327290" y="4653136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="1" dirty="0" smtClean="0">
                <a:latin typeface="+mj-lt"/>
              </a:rPr>
              <a:t>0.65</a:t>
            </a:r>
            <a:endParaRPr lang="en-US" b="1" dirty="0"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288704" y="4653136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="1" dirty="0" smtClean="0">
                <a:latin typeface="+mj-lt"/>
              </a:rPr>
              <a:t>0.76</a:t>
            </a:r>
            <a:endParaRPr lang="en-US" b="1" dirty="0">
              <a:latin typeface="+mj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127490" y="4643844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="1" dirty="0" smtClean="0">
                <a:latin typeface="+mj-lt"/>
              </a:rPr>
              <a:t>0.89</a:t>
            </a:r>
            <a:endParaRPr lang="en-US" b="1" dirty="0"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23234" y="5373216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="1" dirty="0" smtClean="0">
                <a:latin typeface="+mj-lt"/>
              </a:rPr>
              <a:t>0.58</a:t>
            </a:r>
            <a:endParaRPr lang="en-US" b="1" dirty="0">
              <a:latin typeface="+mj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531578" y="5373216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="1" dirty="0" smtClean="0">
                <a:latin typeface="+mj-lt"/>
              </a:rPr>
              <a:t>0.69</a:t>
            </a:r>
            <a:endParaRPr lang="en-US" b="1" dirty="0">
              <a:latin typeface="+mj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623434" y="5363924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="1" dirty="0" smtClean="0">
                <a:latin typeface="+mj-lt"/>
              </a:rPr>
              <a:t>0.82</a:t>
            </a:r>
            <a:endParaRPr lang="en-US" b="1" dirty="0">
              <a:latin typeface="+mj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372200" y="4665330"/>
            <a:ext cx="26975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Trial X </a:t>
            </a:r>
            <a:r>
              <a:rPr lang="fr-BE" sz="20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does</a:t>
            </a:r>
            <a:r>
              <a:rPr lang="fr-BE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not </a:t>
            </a:r>
            <a:r>
              <a:rPr lang="fr-BE" sz="20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qualify</a:t>
            </a:r>
            <a:endParaRPr lang="fr-BE" sz="20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r>
              <a:rPr lang="fr-BE" sz="20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Trials Y and Z do </a:t>
            </a:r>
            <a:r>
              <a:rPr lang="fr-BE" sz="20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qualify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88231"/>
            <a:ext cx="9144000" cy="3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4" name="Straight Connector 37"/>
          <p:cNvCxnSpPr/>
          <p:nvPr/>
        </p:nvCxnSpPr>
        <p:spPr>
          <a:xfrm>
            <a:off x="4157297" y="4437112"/>
            <a:ext cx="113478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323528" y="1124744"/>
            <a:ext cx="8875733" cy="1368152"/>
          </a:xfrm>
        </p:spPr>
        <p:txBody>
          <a:bodyPr>
            <a:noAutofit/>
          </a:bodyPr>
          <a:lstStyle/>
          <a:p>
            <a:pPr marL="514350" indent="-514350">
              <a:lnSpc>
                <a:spcPct val="9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2800" dirty="0" smtClean="0"/>
              <a:t>More than one outcome may be applicable </a:t>
            </a:r>
          </a:p>
          <a:p>
            <a:pPr marL="514350" indent="-514350">
              <a:lnSpc>
                <a:spcPct val="9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2800" dirty="0" smtClean="0"/>
              <a:t>For a required HR, not the point estimate but the lower limit of the 95% CI is used to take into account the variability of the estimate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26" name="Rectangle 25"/>
          <p:cNvSpPr/>
          <p:nvPr/>
        </p:nvSpPr>
        <p:spPr>
          <a:xfrm>
            <a:off x="107504" y="2733888"/>
            <a:ext cx="8917334" cy="39764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16632"/>
            <a:ext cx="970614" cy="967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865082" y="-27384"/>
            <a:ext cx="178526" cy="10882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62357" y="19432"/>
            <a:ext cx="1146147" cy="45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489929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11487" y="185510"/>
            <a:ext cx="8305800" cy="939234"/>
          </a:xfrm>
        </p:spPr>
        <p:txBody>
          <a:bodyPr>
            <a:noAutofit/>
          </a:bodyPr>
          <a:lstStyle/>
          <a:p>
            <a:pPr marL="266700"/>
            <a:r>
              <a:rPr lang="en-US" sz="3200" b="1" dirty="0" smtClean="0">
                <a:solidFill>
                  <a:schemeClr val="tx2"/>
                </a:solidFill>
              </a:rPr>
              <a:t>  3 Rules, #3 ESMO-MCBS </a:t>
            </a:r>
          </a:p>
        </p:txBody>
      </p:sp>
      <p:sp>
        <p:nvSpPr>
          <p:cNvPr id="2" name="Rectangle 1"/>
          <p:cNvSpPr/>
          <p:nvPr/>
        </p:nvSpPr>
        <p:spPr>
          <a:xfrm>
            <a:off x="107504" y="548680"/>
            <a:ext cx="8865325" cy="629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</a:rPr>
              <a:t>Ni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Ni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    Check for</a:t>
            </a:r>
            <a:r>
              <a:rPr lang="en-US" sz="2800" dirty="0" smtClean="0"/>
              <a:t>:</a:t>
            </a:r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indicators </a:t>
            </a:r>
            <a:r>
              <a:rPr lang="en-US" sz="2800" dirty="0"/>
              <a:t>of </a:t>
            </a:r>
            <a:r>
              <a:rPr lang="en-US" sz="2800" dirty="0" smtClean="0"/>
              <a:t>severe toxicity or reduced grade 3-4 toxicity that bothers patients</a:t>
            </a:r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global </a:t>
            </a:r>
            <a:r>
              <a:rPr lang="en-US" sz="2800" dirty="0" err="1" smtClean="0"/>
              <a:t>QoL</a:t>
            </a:r>
            <a:r>
              <a:rPr lang="en-US" sz="2800" dirty="0" smtClean="0"/>
              <a:t> </a:t>
            </a:r>
            <a:r>
              <a:rPr lang="en-US" sz="2800" dirty="0"/>
              <a:t>advantage using validated </a:t>
            </a:r>
            <a:r>
              <a:rPr lang="en-US" sz="2800" dirty="0" smtClean="0"/>
              <a:t>scale</a:t>
            </a:r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endParaRPr lang="en-US" sz="2800" dirty="0" smtClean="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endParaRPr lang="en-US" sz="2800" dirty="0" smtClean="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endParaRPr lang="en-US" sz="2800" dirty="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endParaRPr lang="fr-BE" sz="2800" dirty="0" smtClean="0"/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2800" dirty="0" smtClean="0"/>
          </a:p>
          <a:p>
            <a:pPr marL="914400" lvl="1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Report final adjusted </a:t>
            </a:r>
            <a:r>
              <a:rPr lang="en-US" sz="2800" dirty="0" smtClean="0"/>
              <a:t>grade taken </a:t>
            </a:r>
            <a:r>
              <a:rPr lang="en-US" sz="2800" dirty="0"/>
              <a:t>into account toxicity and </a:t>
            </a:r>
            <a:r>
              <a:rPr lang="en-US" sz="2800" dirty="0" err="1" smtClean="0"/>
              <a:t>QoL</a:t>
            </a:r>
            <a:r>
              <a:rPr lang="en-US" sz="2800" dirty="0" smtClean="0"/>
              <a:t> when applicable</a:t>
            </a:r>
            <a:endParaRPr lang="en-US" sz="2800" b="1" dirty="0"/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736"/>
            <a:ext cx="9144000" cy="3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714"/>
            <a:ext cx="1060450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899592" y="-27384"/>
            <a:ext cx="216024" cy="1060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ep 9"/>
          <p:cNvGrpSpPr/>
          <p:nvPr/>
        </p:nvGrpSpPr>
        <p:grpSpPr>
          <a:xfrm>
            <a:off x="1691681" y="3356992"/>
            <a:ext cx="4680521" cy="1656184"/>
            <a:chOff x="1231567" y="3284984"/>
            <a:chExt cx="5212641" cy="1787400"/>
          </a:xfrm>
        </p:grpSpPr>
        <p:pic>
          <p:nvPicPr>
            <p:cNvPr id="7" name="Picture 2" descr="Weegschaal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339752" y="3284984"/>
              <a:ext cx="3744416" cy="1787400"/>
            </a:xfrm>
            <a:prstGeom prst="rect">
              <a:avLst/>
            </a:prstGeom>
            <a:noFill/>
          </p:spPr>
        </p:pic>
        <p:sp>
          <p:nvSpPr>
            <p:cNvPr id="8" name="Tekstvak 7"/>
            <p:cNvSpPr txBox="1"/>
            <p:nvPr/>
          </p:nvSpPr>
          <p:spPr>
            <a:xfrm>
              <a:off x="5559479" y="4283804"/>
              <a:ext cx="8847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b="1" dirty="0" err="1" smtClean="0"/>
                <a:t>toxicity</a:t>
              </a:r>
              <a:endParaRPr lang="nl-NL" b="1" dirty="0"/>
            </a:p>
          </p:txBody>
        </p:sp>
        <p:sp>
          <p:nvSpPr>
            <p:cNvPr id="9" name="Tekstvak 8"/>
            <p:cNvSpPr txBox="1"/>
            <p:nvPr/>
          </p:nvSpPr>
          <p:spPr>
            <a:xfrm>
              <a:off x="1231567" y="3789040"/>
              <a:ext cx="14469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b="1" dirty="0" err="1" smtClean="0"/>
                <a:t>quality</a:t>
              </a:r>
              <a:r>
                <a:rPr lang="nl-NL" b="1" dirty="0" smtClean="0"/>
                <a:t> of </a:t>
              </a:r>
              <a:r>
                <a:rPr lang="nl-NL" b="1" dirty="0" err="1" smtClean="0"/>
                <a:t>life</a:t>
              </a:r>
              <a:endParaRPr lang="nl-NL" b="1" dirty="0"/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962357" y="19432"/>
            <a:ext cx="1146147" cy="45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879689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-36512" y="185510"/>
            <a:ext cx="9166267" cy="93923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66700" eaLnBrk="1" hangingPunct="1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Forms ESMO-MCBS</a:t>
            </a:r>
            <a:b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n-US" sz="3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639828"/>
            <a:ext cx="92964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BE" sz="2800" b="1" dirty="0" smtClean="0">
                <a:solidFill>
                  <a:schemeClr val="tx2"/>
                </a:solidFill>
                <a:latin typeface="Calibri"/>
              </a:rPr>
              <a:t>Curative Setting	     → 	Evaluation form 1</a:t>
            </a:r>
          </a:p>
          <a:p>
            <a:pPr algn="just"/>
            <a:endParaRPr lang="fr-BE" sz="3200" dirty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fr-BE" sz="2800" b="1" dirty="0" smtClean="0">
                <a:solidFill>
                  <a:schemeClr val="tx2"/>
                </a:solidFill>
                <a:latin typeface="Calibri"/>
              </a:rPr>
              <a:t>Non-curative setting  → 	Evaluation </a:t>
            </a:r>
            <a:r>
              <a:rPr lang="fr-BE" sz="2800" b="1" dirty="0" err="1" smtClean="0">
                <a:solidFill>
                  <a:schemeClr val="tx2"/>
                </a:solidFill>
                <a:latin typeface="Calibri"/>
              </a:rPr>
              <a:t>form</a:t>
            </a:r>
            <a:r>
              <a:rPr lang="fr-BE" sz="2800" b="1" dirty="0" smtClean="0">
                <a:solidFill>
                  <a:schemeClr val="tx2"/>
                </a:solidFill>
                <a:latin typeface="Calibri"/>
              </a:rPr>
              <a:t> 2 a, b, c</a:t>
            </a:r>
          </a:p>
          <a:p>
            <a:pPr algn="just"/>
            <a:r>
              <a:rPr lang="fr-BE" sz="2800" b="1" dirty="0">
                <a:solidFill>
                  <a:schemeClr val="tx2"/>
                </a:solidFill>
                <a:latin typeface="Calibri"/>
              </a:rPr>
              <a:t>	</a:t>
            </a:r>
            <a:r>
              <a:rPr lang="fr-BE" sz="2800" b="1" dirty="0" smtClean="0">
                <a:solidFill>
                  <a:schemeClr val="tx2"/>
                </a:solidFill>
                <a:latin typeface="Calibri"/>
              </a:rPr>
              <a:t>			</a:t>
            </a:r>
            <a:r>
              <a:rPr lang="fr-BE" sz="2000" b="1" dirty="0" smtClean="0">
                <a:solidFill>
                  <a:schemeClr val="accent3">
                    <a:lumMod val="75000"/>
                  </a:schemeClr>
                </a:solidFill>
                <a:latin typeface="Calibri"/>
              </a:rPr>
              <a:t>2a: </a:t>
            </a:r>
            <a:r>
              <a:rPr lang="fr-BE" sz="2000" b="1" dirty="0" err="1" smtClean="0">
                <a:solidFill>
                  <a:schemeClr val="accent3">
                    <a:lumMod val="75000"/>
                  </a:schemeClr>
                </a:solidFill>
                <a:latin typeface="Calibri"/>
              </a:rPr>
              <a:t>primary</a:t>
            </a:r>
            <a:r>
              <a:rPr lang="fr-BE" sz="2000" b="1" dirty="0" smtClean="0">
                <a:solidFill>
                  <a:schemeClr val="accent3">
                    <a:lumMod val="75000"/>
                  </a:schemeClr>
                </a:solidFill>
                <a:latin typeface="Calibri"/>
              </a:rPr>
              <a:t> </a:t>
            </a:r>
            <a:r>
              <a:rPr lang="fr-BE" sz="2000" b="1" dirty="0" err="1" smtClean="0">
                <a:solidFill>
                  <a:schemeClr val="accent3">
                    <a:lumMod val="75000"/>
                  </a:schemeClr>
                </a:solidFill>
                <a:latin typeface="Calibri"/>
              </a:rPr>
              <a:t>endpount</a:t>
            </a:r>
            <a:r>
              <a:rPr lang="fr-BE" sz="2000" b="1" dirty="0" smtClean="0">
                <a:solidFill>
                  <a:schemeClr val="accent3">
                    <a:lumMod val="75000"/>
                  </a:schemeClr>
                </a:solidFill>
                <a:latin typeface="Calibri"/>
              </a:rPr>
              <a:t> OS</a:t>
            </a:r>
          </a:p>
          <a:p>
            <a:pPr algn="just"/>
            <a:r>
              <a:rPr lang="fr-BE" sz="2000" b="1" dirty="0" smtClean="0">
                <a:solidFill>
                  <a:schemeClr val="tx2"/>
                </a:solidFill>
                <a:latin typeface="Calibri"/>
              </a:rPr>
              <a:t>				</a:t>
            </a:r>
            <a:r>
              <a:rPr lang="fr-BE" sz="2000" b="1" dirty="0" smtClean="0">
                <a:solidFill>
                  <a:schemeClr val="accent2">
                    <a:lumMod val="75000"/>
                  </a:schemeClr>
                </a:solidFill>
                <a:latin typeface="Calibri"/>
              </a:rPr>
              <a:t>2b: </a:t>
            </a:r>
            <a:r>
              <a:rPr lang="fr-BE" sz="2000" b="1" dirty="0" err="1" smtClean="0">
                <a:solidFill>
                  <a:schemeClr val="accent2">
                    <a:lumMod val="75000"/>
                  </a:schemeClr>
                </a:solidFill>
                <a:latin typeface="Calibri"/>
              </a:rPr>
              <a:t>primary</a:t>
            </a:r>
            <a:r>
              <a:rPr lang="fr-BE" sz="2000" b="1" dirty="0" smtClean="0">
                <a:solidFill>
                  <a:schemeClr val="accent2">
                    <a:lumMod val="75000"/>
                  </a:schemeClr>
                </a:solidFill>
                <a:latin typeface="Calibri"/>
              </a:rPr>
              <a:t> </a:t>
            </a:r>
            <a:r>
              <a:rPr lang="fr-BE" sz="2000" b="1" dirty="0" err="1" smtClean="0">
                <a:solidFill>
                  <a:schemeClr val="accent2">
                    <a:lumMod val="75000"/>
                  </a:schemeClr>
                </a:solidFill>
                <a:latin typeface="Calibri"/>
              </a:rPr>
              <a:t>endpoint</a:t>
            </a:r>
            <a:r>
              <a:rPr lang="fr-BE" sz="2000" b="1" dirty="0" smtClean="0">
                <a:solidFill>
                  <a:schemeClr val="accent2">
                    <a:lumMod val="75000"/>
                  </a:schemeClr>
                </a:solidFill>
                <a:latin typeface="Calibri"/>
              </a:rPr>
              <a:t> PFS or TTP</a:t>
            </a:r>
          </a:p>
          <a:p>
            <a:pPr algn="just"/>
            <a:r>
              <a:rPr lang="fr-BE" sz="2000" b="1" dirty="0">
                <a:solidFill>
                  <a:schemeClr val="tx2"/>
                </a:solidFill>
                <a:latin typeface="Calibri"/>
              </a:rPr>
              <a:t>	</a:t>
            </a:r>
            <a:r>
              <a:rPr lang="fr-BE" sz="2000" b="1" dirty="0" smtClean="0">
                <a:solidFill>
                  <a:schemeClr val="tx2"/>
                </a:solidFill>
                <a:latin typeface="Calibri"/>
              </a:rPr>
              <a:t>			</a:t>
            </a:r>
            <a:r>
              <a:rPr lang="fr-BE" sz="2000" b="1" dirty="0" smtClean="0">
                <a:solidFill>
                  <a:srgbClr val="A61C7F"/>
                </a:solidFill>
                <a:latin typeface="Calibri"/>
              </a:rPr>
              <a:t>2c: </a:t>
            </a:r>
            <a:r>
              <a:rPr lang="fr-BE" sz="2000" b="1" dirty="0" err="1" smtClean="0">
                <a:solidFill>
                  <a:srgbClr val="A61C7F"/>
                </a:solidFill>
                <a:latin typeface="Calibri"/>
              </a:rPr>
              <a:t>other</a:t>
            </a:r>
            <a:r>
              <a:rPr lang="fr-BE" sz="2000" b="1" dirty="0" smtClean="0">
                <a:solidFill>
                  <a:srgbClr val="A61C7F"/>
                </a:solidFill>
                <a:latin typeface="Calibri"/>
              </a:rPr>
              <a:t> </a:t>
            </a:r>
            <a:r>
              <a:rPr lang="fr-BE" sz="2000" b="1" dirty="0" err="1" smtClean="0">
                <a:solidFill>
                  <a:srgbClr val="A61C7F"/>
                </a:solidFill>
                <a:latin typeface="Calibri"/>
              </a:rPr>
              <a:t>primary</a:t>
            </a:r>
            <a:r>
              <a:rPr lang="fr-BE" sz="2000" b="1" dirty="0" smtClean="0">
                <a:solidFill>
                  <a:srgbClr val="A61C7F"/>
                </a:solidFill>
                <a:latin typeface="Calibri"/>
              </a:rPr>
              <a:t> </a:t>
            </a:r>
            <a:r>
              <a:rPr lang="fr-BE" sz="2000" b="1" dirty="0" err="1" smtClean="0">
                <a:solidFill>
                  <a:srgbClr val="A61C7F"/>
                </a:solidFill>
                <a:latin typeface="Calibri"/>
              </a:rPr>
              <a:t>endpoint</a:t>
            </a:r>
            <a:endParaRPr lang="fr-BE" sz="2000" b="1" dirty="0" smtClean="0">
              <a:solidFill>
                <a:srgbClr val="A61C7F"/>
              </a:solidFill>
              <a:latin typeface="Calibri"/>
            </a:endParaRPr>
          </a:p>
          <a:p>
            <a:pPr algn="just"/>
            <a:endParaRPr lang="fr-BE" sz="2800" b="1" dirty="0" smtClean="0">
              <a:solidFill>
                <a:srgbClr val="A61C7F"/>
              </a:solidFill>
              <a:latin typeface="Calibri"/>
            </a:endParaRPr>
          </a:p>
          <a:p>
            <a:pPr algn="just"/>
            <a:endParaRPr lang="fr-BE" sz="2800" b="1" dirty="0">
              <a:solidFill>
                <a:schemeClr val="tx2"/>
              </a:solidFill>
              <a:latin typeface="Calibri"/>
            </a:endParaRPr>
          </a:p>
          <a:p>
            <a:pPr algn="just"/>
            <a:endParaRPr lang="fr-BE" sz="2800" b="1" dirty="0" smtClean="0">
              <a:solidFill>
                <a:schemeClr val="tx2"/>
              </a:solidFill>
              <a:latin typeface="Calibri"/>
            </a:endParaRPr>
          </a:p>
          <a:p>
            <a:pPr algn="just"/>
            <a:r>
              <a:rPr lang="fr-BE" sz="2800" b="1" dirty="0" smtClean="0">
                <a:solidFill>
                  <a:schemeClr val="tx2"/>
                </a:solidFill>
                <a:latin typeface="Calibri"/>
              </a:rPr>
              <a:t>On top of each form</a:t>
            </a:r>
          </a:p>
          <a:p>
            <a:pPr marL="4114800" lvl="8" indent="-457200" algn="just">
              <a:buFont typeface="Arial" panose="020B0604020202020204" pitchFamily="34" charset="0"/>
              <a:buChar char="•"/>
            </a:pPr>
            <a:endParaRPr lang="fr-BE" sz="2800" b="1" dirty="0">
              <a:solidFill>
                <a:schemeClr val="accent6"/>
              </a:solidFill>
            </a:endParaRPr>
          </a:p>
          <a:p>
            <a:pPr algn="just"/>
            <a:endParaRPr lang="en-US" sz="32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013176"/>
            <a:ext cx="8496944" cy="15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0728"/>
            <a:ext cx="9144000" cy="3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496" y="44624"/>
            <a:ext cx="1146147" cy="45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384905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45617"/>
              </p:ext>
            </p:extLst>
          </p:nvPr>
        </p:nvGraphicFramePr>
        <p:xfrm>
          <a:off x="0" y="895083"/>
          <a:ext cx="9144000" cy="53773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0392"/>
                <a:gridCol w="2413059"/>
                <a:gridCol w="3183923"/>
                <a:gridCol w="1036626"/>
              </a:tblGrid>
              <a:tr h="51884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  <a:latin typeface="+mn-lt"/>
                        </a:rPr>
                        <a:t>Medication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  <a:latin typeface="+mn-lt"/>
                        </a:rPr>
                        <a:t>Trial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Setting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  <a:latin typeface="+mn-lt"/>
                        </a:rPr>
                        <a:t>ESM0-MCBS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26902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Dabrafenib</a:t>
                      </a:r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+ </a:t>
                      </a:r>
                      <a:r>
                        <a:rPr lang="en-US" sz="18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trametinib</a:t>
                      </a:r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vs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vemurafenib</a:t>
                      </a:r>
                      <a:endParaRPr lang="en-US" sz="18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Robert 2015</a:t>
                      </a:r>
                    </a:p>
                    <a:p>
                      <a:pPr algn="l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line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unresectable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or metastatic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+ BRAF V600E mutation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4*</a:t>
                      </a:r>
                    </a:p>
                    <a:p>
                      <a:pPr algn="ctr" fontAlgn="b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</a:tr>
              <a:tr h="126902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Vemurafenib</a:t>
                      </a:r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+/- </a:t>
                      </a:r>
                      <a:r>
                        <a:rPr lang="en-US" sz="18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cobimetinib</a:t>
                      </a:r>
                      <a:endParaRPr lang="en-US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Larkin 2014</a:t>
                      </a:r>
                    </a:p>
                    <a:p>
                      <a:pPr algn="l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line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unresectable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or metastatic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+ BRAF V600E mutation</a:t>
                      </a:r>
                      <a:endParaRPr lang="en-US" sz="18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4*</a:t>
                      </a:r>
                    </a:p>
                    <a:p>
                      <a:pPr algn="ctr" fontAlgn="b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</a:tr>
              <a:tr h="1016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Dacarbazine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+/- </a:t>
                      </a:r>
                      <a:r>
                        <a:rPr lang="en-US" sz="18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nevolumab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Robert 2015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line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unresectable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or metastatic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 BRAF V600E mutation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CAD9EC"/>
                    </a:solidFill>
                  </a:tcPr>
                </a:tc>
              </a:tr>
              <a:tr h="126902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Dacarbazine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+/- </a:t>
                      </a:r>
                      <a:r>
                        <a:rPr lang="en-US" sz="18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ipilimimab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Robert  2011</a:t>
                      </a:r>
                    </a:p>
                    <a:p>
                      <a:pPr algn="l" fontAlgn="b"/>
                      <a:r>
                        <a:rPr lang="en-US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Maio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2015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8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</a:t>
                      </a:r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line metastatic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1" marR="5321" marT="5321" marB="0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-28800"/>
            <a:ext cx="8229600" cy="1143000"/>
          </a:xfrm>
        </p:spPr>
        <p:txBody>
          <a:bodyPr>
            <a:normAutofit/>
          </a:bodyPr>
          <a:lstStyle/>
          <a:p>
            <a:r>
              <a:rPr lang="nl-NL" sz="3200" b="1" dirty="0" smtClean="0">
                <a:solidFill>
                  <a:schemeClr val="tx2">
                    <a:lumMod val="75000"/>
                  </a:schemeClr>
                </a:solidFill>
              </a:rPr>
              <a:t>Field testing Melanoma (2)</a:t>
            </a:r>
            <a:r>
              <a:rPr lang="nl-NL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nl-NL" sz="2000" dirty="0" smtClean="0">
                <a:solidFill>
                  <a:schemeClr val="tx2">
                    <a:lumMod val="75000"/>
                  </a:schemeClr>
                </a:solidFill>
              </a:rPr>
              <a:t>version light</a:t>
            </a:r>
            <a:endParaRPr lang="nl-NL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5" name="Rechte verbindingslijn met pijl 14"/>
          <p:cNvCxnSpPr/>
          <p:nvPr/>
        </p:nvCxnSpPr>
        <p:spPr>
          <a:xfrm flipV="1">
            <a:off x="6519758" y="12069960"/>
            <a:ext cx="0" cy="26138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6" y="44624"/>
            <a:ext cx="1146147" cy="45724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598009" y="6309320"/>
            <a:ext cx="2510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/>
              <a:t>* immature survival data</a:t>
            </a:r>
          </a:p>
        </p:txBody>
      </p:sp>
    </p:spTree>
    <p:extLst>
      <p:ext uri="{BB962C8B-B14F-4D97-AF65-F5344CB8AC3E}">
        <p14:creationId xmlns:p14="http://schemas.microsoft.com/office/powerpoint/2010/main" val="734645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31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Possible scenarios in outcome of pivotal, randomized phase III clinical trials</a:t>
            </a:r>
            <a:b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Survival results</a:t>
            </a: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496" y="44624"/>
            <a:ext cx="1146147" cy="45724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9144000" cy="3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23528" y="6525344"/>
            <a:ext cx="720080" cy="144016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3528" y="6237312"/>
            <a:ext cx="720080" cy="14401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61543" y="6123113"/>
            <a:ext cx="2072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="1" dirty="0" smtClean="0"/>
              <a:t>Standard </a:t>
            </a:r>
            <a:r>
              <a:rPr lang="fr-BE" b="1" dirty="0" err="1" smtClean="0"/>
              <a:t>treatment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068482" y="6416653"/>
            <a:ext cx="1646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="1" dirty="0" smtClean="0"/>
              <a:t>New </a:t>
            </a:r>
            <a:r>
              <a:rPr lang="fr-BE" b="1" dirty="0" err="1" smtClean="0"/>
              <a:t>treatment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492093" y="1844824"/>
            <a:ext cx="2736304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8259" y="2348880"/>
            <a:ext cx="2736304" cy="288032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9456" y="3483764"/>
            <a:ext cx="2736304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92093" y="3987820"/>
            <a:ext cx="3024336" cy="288032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89456" y="4958810"/>
            <a:ext cx="2736304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89455" y="5462866"/>
            <a:ext cx="3675045" cy="288032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013788" y="1988840"/>
            <a:ext cx="1916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400" b="1" dirty="0" smtClean="0"/>
              <a:t>No </a:t>
            </a:r>
            <a:r>
              <a:rPr lang="fr-BE" sz="2400" b="1" dirty="0" err="1" smtClean="0"/>
              <a:t>difference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051394" y="3116021"/>
            <a:ext cx="3842655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400" b="1" dirty="0" smtClean="0"/>
              <a:t>Small, </a:t>
            </a:r>
            <a:r>
              <a:rPr lang="fr-BE" sz="2400" b="1" dirty="0" err="1" smtClean="0"/>
              <a:t>statistically</a:t>
            </a:r>
            <a:r>
              <a:rPr lang="fr-BE" sz="2400" b="1" dirty="0" smtClean="0"/>
              <a:t> </a:t>
            </a:r>
            <a:r>
              <a:rPr lang="fr-BE" sz="2400" b="1" dirty="0" err="1" smtClean="0"/>
              <a:t>significant</a:t>
            </a:r>
            <a:endParaRPr lang="fr-BE" sz="2400" b="1" dirty="0" smtClean="0"/>
          </a:p>
          <a:p>
            <a:r>
              <a:rPr lang="fr-BE" sz="2400" b="1" dirty="0" err="1" smtClean="0"/>
              <a:t>difference</a:t>
            </a:r>
            <a:endParaRPr lang="fr-BE" sz="2400" b="1" dirty="0" smtClean="0"/>
          </a:p>
          <a:p>
            <a:r>
              <a:rPr lang="fr-BE" sz="2400" b="1" dirty="0" smtClean="0"/>
              <a:t>         </a:t>
            </a:r>
            <a:r>
              <a:rPr lang="fr-BE" sz="2000" b="1" dirty="0" smtClean="0"/>
              <a:t>possible EMA registration </a:t>
            </a:r>
          </a:p>
          <a:p>
            <a:r>
              <a:rPr lang="fr-BE" sz="2000" b="1" dirty="0"/>
              <a:t> </a:t>
            </a:r>
            <a:r>
              <a:rPr lang="fr-BE" sz="2000" b="1" dirty="0" smtClean="0"/>
              <a:t>           of new </a:t>
            </a:r>
            <a:r>
              <a:rPr lang="fr-BE" sz="2000" b="1" dirty="0" err="1" smtClean="0"/>
              <a:t>treatment</a:t>
            </a:r>
            <a:endParaRPr lang="en-US" sz="2400" b="1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4572000" y="1988840"/>
            <a:ext cx="0" cy="504056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283968" y="2492896"/>
            <a:ext cx="288032" cy="0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4270918" y="2000266"/>
            <a:ext cx="288032" cy="0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575315" y="3592334"/>
            <a:ext cx="0" cy="504056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4287283" y="4096390"/>
            <a:ext cx="288032" cy="0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4274233" y="3603760"/>
            <a:ext cx="288032" cy="0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575315" y="5152757"/>
            <a:ext cx="0" cy="504056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4287283" y="5656813"/>
            <a:ext cx="288032" cy="0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4274233" y="5164183"/>
            <a:ext cx="288032" cy="0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990469" y="4710366"/>
            <a:ext cx="3979423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400" b="1" dirty="0" smtClean="0"/>
              <a:t>Large, </a:t>
            </a:r>
            <a:r>
              <a:rPr lang="fr-BE" sz="2400" b="1" dirty="0" err="1" smtClean="0"/>
              <a:t>statistically</a:t>
            </a:r>
            <a:r>
              <a:rPr lang="fr-BE" sz="2400" b="1" dirty="0" smtClean="0"/>
              <a:t> </a:t>
            </a:r>
            <a:r>
              <a:rPr lang="fr-BE" sz="2400" b="1" dirty="0" err="1" smtClean="0"/>
              <a:t>significant</a:t>
            </a:r>
            <a:endParaRPr lang="fr-BE" sz="2400" b="1" dirty="0" smtClean="0"/>
          </a:p>
          <a:p>
            <a:r>
              <a:rPr lang="fr-BE" sz="2400" b="1" dirty="0" err="1" smtClean="0"/>
              <a:t>difference</a:t>
            </a:r>
            <a:endParaRPr lang="fr-BE" sz="2400" b="1" dirty="0" smtClean="0"/>
          </a:p>
          <a:p>
            <a:r>
              <a:rPr lang="fr-BE" sz="2400" b="1" dirty="0" smtClean="0"/>
              <a:t>         </a:t>
            </a:r>
            <a:r>
              <a:rPr lang="fr-BE" sz="2000" b="1" dirty="0" err="1" smtClean="0"/>
              <a:t>very</a:t>
            </a:r>
            <a:r>
              <a:rPr lang="fr-BE" sz="2000" b="1" dirty="0" smtClean="0"/>
              <a:t> </a:t>
            </a:r>
            <a:r>
              <a:rPr lang="fr-BE" sz="2000" b="1" dirty="0" err="1" smtClean="0"/>
              <a:t>likely</a:t>
            </a:r>
            <a:r>
              <a:rPr lang="fr-BE" sz="2000" b="1" dirty="0" smtClean="0"/>
              <a:t> EMA registration </a:t>
            </a:r>
          </a:p>
          <a:p>
            <a:r>
              <a:rPr lang="fr-BE" sz="2000" b="1" dirty="0"/>
              <a:t> </a:t>
            </a:r>
            <a:r>
              <a:rPr lang="fr-BE" sz="2000" b="1" dirty="0" smtClean="0"/>
              <a:t>           of new </a:t>
            </a:r>
            <a:r>
              <a:rPr lang="fr-BE" sz="2000" b="1" dirty="0" err="1" smtClean="0"/>
              <a:t>treatment</a:t>
            </a:r>
            <a:endParaRPr lang="en-US" sz="2400" b="1" dirty="0"/>
          </a:p>
        </p:txBody>
      </p:sp>
      <p:sp>
        <p:nvSpPr>
          <p:cNvPr id="30" name="Curved Right Arrow 29"/>
          <p:cNvSpPr/>
          <p:nvPr/>
        </p:nvSpPr>
        <p:spPr>
          <a:xfrm>
            <a:off x="5436096" y="3948064"/>
            <a:ext cx="216024" cy="2880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Curved Right Arrow 30"/>
          <p:cNvSpPr/>
          <p:nvPr/>
        </p:nvSpPr>
        <p:spPr>
          <a:xfrm>
            <a:off x="5408983" y="5522736"/>
            <a:ext cx="216024" cy="2880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829997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073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Different impacts of new drugs on </a:t>
            </a:r>
            <a:b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patient outcome</a:t>
            </a:r>
            <a:endParaRPr lang="en-US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496" y="44624"/>
            <a:ext cx="1146147" cy="45724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9144000" cy="3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Pentagon 6"/>
          <p:cNvSpPr/>
          <p:nvPr/>
        </p:nvSpPr>
        <p:spPr>
          <a:xfrm>
            <a:off x="263496" y="1556792"/>
            <a:ext cx="2736304" cy="936104"/>
          </a:xfrm>
          <a:prstGeom prst="homePlat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6462" y="1790483"/>
            <a:ext cx="22890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400" b="1" dirty="0" smtClean="0"/>
              <a:t>Standard </a:t>
            </a:r>
            <a:r>
              <a:rPr lang="fr-BE" sz="2400" b="1" dirty="0" err="1" smtClean="0"/>
              <a:t>treat</a:t>
            </a:r>
            <a:r>
              <a:rPr lang="fr-BE" sz="2400" b="1" dirty="0" smtClean="0"/>
              <a:t> A</a:t>
            </a:r>
            <a:endParaRPr lang="en-US" sz="2400" b="1" dirty="0"/>
          </a:p>
        </p:txBody>
      </p:sp>
      <p:sp>
        <p:nvSpPr>
          <p:cNvPr id="9" name="Pentagon 8"/>
          <p:cNvSpPr/>
          <p:nvPr/>
        </p:nvSpPr>
        <p:spPr>
          <a:xfrm>
            <a:off x="3170601" y="1576332"/>
            <a:ext cx="1800200" cy="936104"/>
          </a:xfrm>
          <a:prstGeom prst="homePlat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303567" y="1810023"/>
            <a:ext cx="426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400" b="1" dirty="0" smtClean="0"/>
              <a:t> B</a:t>
            </a:r>
            <a:endParaRPr lang="en-US" sz="2400" b="1" dirty="0"/>
          </a:p>
        </p:txBody>
      </p:sp>
      <p:sp>
        <p:nvSpPr>
          <p:cNvPr id="11" name="Pentagon 10"/>
          <p:cNvSpPr/>
          <p:nvPr/>
        </p:nvSpPr>
        <p:spPr>
          <a:xfrm>
            <a:off x="5125175" y="1595872"/>
            <a:ext cx="960632" cy="936104"/>
          </a:xfrm>
          <a:prstGeom prst="homePlat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397287" y="1829563"/>
            <a:ext cx="467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 smtClean="0"/>
              <a:t>C </a:t>
            </a:r>
            <a:endParaRPr lang="en-US" sz="2400" b="1" dirty="0"/>
          </a:p>
        </p:txBody>
      </p:sp>
      <p:sp>
        <p:nvSpPr>
          <p:cNvPr id="13" name="Pentagon 12"/>
          <p:cNvSpPr/>
          <p:nvPr/>
        </p:nvSpPr>
        <p:spPr>
          <a:xfrm>
            <a:off x="263496" y="3061257"/>
            <a:ext cx="2907105" cy="936104"/>
          </a:xfrm>
          <a:prstGeom prst="homePlate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96462" y="3294948"/>
            <a:ext cx="1718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400" b="1" dirty="0" smtClean="0"/>
              <a:t>New </a:t>
            </a:r>
            <a:r>
              <a:rPr lang="fr-BE" sz="2400" b="1" dirty="0" err="1" smtClean="0"/>
              <a:t>treat</a:t>
            </a:r>
            <a:r>
              <a:rPr lang="fr-BE" sz="2400" b="1" dirty="0" smtClean="0"/>
              <a:t> A</a:t>
            </a:r>
            <a:endParaRPr lang="en-US" sz="2400" b="1" dirty="0"/>
          </a:p>
        </p:txBody>
      </p:sp>
      <p:sp>
        <p:nvSpPr>
          <p:cNvPr id="15" name="Pentagon 14"/>
          <p:cNvSpPr/>
          <p:nvPr/>
        </p:nvSpPr>
        <p:spPr>
          <a:xfrm>
            <a:off x="3233550" y="3050619"/>
            <a:ext cx="1800200" cy="936104"/>
          </a:xfrm>
          <a:prstGeom prst="homePlat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366516" y="3284310"/>
            <a:ext cx="426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400" b="1" dirty="0" smtClean="0"/>
              <a:t> B</a:t>
            </a:r>
            <a:endParaRPr lang="en-US" sz="2400" b="1" dirty="0"/>
          </a:p>
        </p:txBody>
      </p:sp>
      <p:sp>
        <p:nvSpPr>
          <p:cNvPr id="17" name="Pentagon 16"/>
          <p:cNvSpPr/>
          <p:nvPr/>
        </p:nvSpPr>
        <p:spPr>
          <a:xfrm>
            <a:off x="5138429" y="3070159"/>
            <a:ext cx="960632" cy="936104"/>
          </a:xfrm>
          <a:prstGeom prst="homePlat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410541" y="3303850"/>
            <a:ext cx="467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 smtClean="0"/>
              <a:t>C </a:t>
            </a:r>
            <a:endParaRPr lang="en-US" sz="2400" b="1" dirty="0"/>
          </a:p>
        </p:txBody>
      </p:sp>
      <p:sp>
        <p:nvSpPr>
          <p:cNvPr id="19" name="Pentagon 18"/>
          <p:cNvSpPr/>
          <p:nvPr/>
        </p:nvSpPr>
        <p:spPr>
          <a:xfrm>
            <a:off x="263495" y="4632860"/>
            <a:ext cx="3466792" cy="936104"/>
          </a:xfrm>
          <a:prstGeom prst="homePlate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96461" y="4866551"/>
            <a:ext cx="1923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 smtClean="0"/>
              <a:t>New </a:t>
            </a:r>
            <a:r>
              <a:rPr lang="fr-BE" sz="2400" b="1" dirty="0" err="1" smtClean="0"/>
              <a:t>treat</a:t>
            </a:r>
            <a:r>
              <a:rPr lang="fr-BE" sz="2400" b="1" dirty="0" smtClean="0"/>
              <a:t> A</a:t>
            </a:r>
            <a:endParaRPr lang="en-US" sz="2400" b="1" dirty="0"/>
          </a:p>
        </p:txBody>
      </p:sp>
      <p:sp>
        <p:nvSpPr>
          <p:cNvPr id="21" name="Pentagon 20"/>
          <p:cNvSpPr/>
          <p:nvPr/>
        </p:nvSpPr>
        <p:spPr>
          <a:xfrm>
            <a:off x="3823266" y="4634235"/>
            <a:ext cx="1800200" cy="936104"/>
          </a:xfrm>
          <a:prstGeom prst="homePlat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956232" y="4867926"/>
            <a:ext cx="426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400" b="1" dirty="0" smtClean="0"/>
              <a:t> B</a:t>
            </a:r>
            <a:endParaRPr lang="en-US" sz="2400" b="1" dirty="0"/>
          </a:p>
        </p:txBody>
      </p:sp>
      <p:sp>
        <p:nvSpPr>
          <p:cNvPr id="23" name="Pentagon 22"/>
          <p:cNvSpPr/>
          <p:nvPr/>
        </p:nvSpPr>
        <p:spPr>
          <a:xfrm>
            <a:off x="5767901" y="4653775"/>
            <a:ext cx="960632" cy="936104"/>
          </a:xfrm>
          <a:prstGeom prst="homePlat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040013" y="4887466"/>
            <a:ext cx="467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 smtClean="0"/>
              <a:t>C 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7145971" y="5718049"/>
            <a:ext cx="20270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="1" i="1" dirty="0" smtClean="0"/>
              <a:t>Is </a:t>
            </a:r>
            <a:r>
              <a:rPr lang="fr-BE" b="1" i="1" dirty="0" err="1" smtClean="0"/>
              <a:t>this</a:t>
            </a:r>
            <a:r>
              <a:rPr lang="fr-BE" b="1" i="1" dirty="0" smtClean="0"/>
              <a:t> extension </a:t>
            </a:r>
          </a:p>
          <a:p>
            <a:r>
              <a:rPr lang="fr-BE" b="1" i="1" dirty="0" err="1" smtClean="0"/>
              <a:t>measured</a:t>
            </a:r>
            <a:r>
              <a:rPr lang="fr-BE" b="1" i="1" dirty="0" smtClean="0"/>
              <a:t> in </a:t>
            </a:r>
            <a:r>
              <a:rPr lang="fr-BE" b="1" i="1" dirty="0" err="1" smtClean="0"/>
              <a:t>days</a:t>
            </a:r>
            <a:r>
              <a:rPr lang="fr-BE" b="1" i="1" dirty="0" smtClean="0"/>
              <a:t>, </a:t>
            </a:r>
          </a:p>
          <a:p>
            <a:r>
              <a:rPr lang="fr-BE" b="1" i="1" dirty="0" err="1" smtClean="0"/>
              <a:t>weeks</a:t>
            </a:r>
            <a:r>
              <a:rPr lang="fr-BE" b="1" i="1" dirty="0" smtClean="0"/>
              <a:t> or </a:t>
            </a:r>
            <a:r>
              <a:rPr lang="fr-BE" b="1" i="1" dirty="0" err="1" smtClean="0"/>
              <a:t>months</a:t>
            </a:r>
            <a:r>
              <a:rPr lang="fr-BE" b="1" i="1" dirty="0" smtClean="0"/>
              <a:t> ?</a:t>
            </a:r>
            <a:endParaRPr lang="en-US" b="1" i="1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6372200" y="1595872"/>
            <a:ext cx="0" cy="897024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128878" y="1829563"/>
            <a:ext cx="489163" cy="0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385454" y="3099976"/>
            <a:ext cx="0" cy="897024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142132" y="3333667"/>
            <a:ext cx="489163" cy="0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876256" y="4632860"/>
            <a:ext cx="0" cy="897024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632934" y="4866551"/>
            <a:ext cx="489163" cy="0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960638" y="2500202"/>
            <a:ext cx="2139047" cy="1908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="1" dirty="0" smtClean="0"/>
              <a:t>The new </a:t>
            </a:r>
            <a:r>
              <a:rPr lang="fr-BE" b="1" dirty="0" err="1" smtClean="0"/>
              <a:t>treatment</a:t>
            </a:r>
            <a:endParaRPr lang="fr-BE" b="1" dirty="0" smtClean="0"/>
          </a:p>
          <a:p>
            <a:r>
              <a:rPr lang="fr-BE" b="1" dirty="0" err="1" smtClean="0"/>
              <a:t>controls</a:t>
            </a:r>
            <a:r>
              <a:rPr lang="fr-BE" b="1" dirty="0" smtClean="0"/>
              <a:t> the </a:t>
            </a:r>
            <a:r>
              <a:rPr lang="fr-BE" b="1" dirty="0" err="1" smtClean="0"/>
              <a:t>disease</a:t>
            </a:r>
            <a:r>
              <a:rPr lang="fr-BE" b="1" dirty="0" smtClean="0"/>
              <a:t> </a:t>
            </a:r>
            <a:endParaRPr lang="fr-BE" b="1" dirty="0"/>
          </a:p>
          <a:p>
            <a:r>
              <a:rPr lang="fr-BE" b="1" dirty="0" err="1" smtClean="0"/>
              <a:t>better</a:t>
            </a:r>
            <a:r>
              <a:rPr lang="fr-BE" b="1" dirty="0" smtClean="0"/>
              <a:t> </a:t>
            </a:r>
            <a:r>
              <a:rPr lang="fr-BE" b="1" dirty="0" err="1" smtClean="0"/>
              <a:t>initially</a:t>
            </a:r>
            <a:r>
              <a:rPr lang="fr-BE" b="1" dirty="0" smtClean="0"/>
              <a:t>, but</a:t>
            </a:r>
          </a:p>
          <a:p>
            <a:r>
              <a:rPr lang="fr-BE" b="1" dirty="0" smtClean="0"/>
              <a:t>the life of the pt </a:t>
            </a:r>
            <a:r>
              <a:rPr lang="fr-BE" b="1" dirty="0" err="1" smtClean="0"/>
              <a:t>is</a:t>
            </a:r>
            <a:r>
              <a:rPr lang="fr-BE" b="1" dirty="0" smtClean="0"/>
              <a:t> </a:t>
            </a:r>
          </a:p>
          <a:p>
            <a:r>
              <a:rPr lang="fr-BE" b="1" dirty="0" smtClean="0"/>
              <a:t>not </a:t>
            </a:r>
            <a:r>
              <a:rPr lang="fr-BE" b="1" dirty="0" err="1" smtClean="0"/>
              <a:t>extended</a:t>
            </a:r>
            <a:r>
              <a:rPr lang="fr-BE" b="1" dirty="0" smtClean="0"/>
              <a:t>.</a:t>
            </a:r>
          </a:p>
          <a:p>
            <a:endParaRPr lang="fr-BE" sz="1000" b="1" dirty="0" smtClean="0"/>
          </a:p>
          <a:p>
            <a:r>
              <a:rPr lang="fr-BE" b="1" i="1" dirty="0" err="1" smtClean="0"/>
              <a:t>What</a:t>
            </a:r>
            <a:r>
              <a:rPr lang="fr-BE" b="1" i="1" dirty="0" smtClean="0"/>
              <a:t> about </a:t>
            </a:r>
            <a:r>
              <a:rPr lang="fr-BE" b="1" i="1" dirty="0" err="1" smtClean="0"/>
              <a:t>QoL</a:t>
            </a:r>
            <a:r>
              <a:rPr lang="fr-BE" b="1" i="1" dirty="0" smtClean="0"/>
              <a:t> ?</a:t>
            </a:r>
            <a:endParaRPr lang="en-US" b="1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7096281" y="4494382"/>
            <a:ext cx="21390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="1" dirty="0" smtClean="0"/>
              <a:t>The new </a:t>
            </a:r>
            <a:r>
              <a:rPr lang="fr-BE" b="1" dirty="0" err="1" smtClean="0"/>
              <a:t>treatment</a:t>
            </a:r>
            <a:endParaRPr lang="fr-BE" b="1" dirty="0" smtClean="0"/>
          </a:p>
          <a:p>
            <a:r>
              <a:rPr lang="fr-BE" b="1" dirty="0" err="1" smtClean="0"/>
              <a:t>controls</a:t>
            </a:r>
            <a:r>
              <a:rPr lang="fr-BE" b="1" dirty="0" smtClean="0"/>
              <a:t> the </a:t>
            </a:r>
            <a:r>
              <a:rPr lang="fr-BE" b="1" dirty="0" err="1" smtClean="0"/>
              <a:t>disease</a:t>
            </a:r>
            <a:r>
              <a:rPr lang="fr-BE" b="1" dirty="0" smtClean="0"/>
              <a:t> </a:t>
            </a:r>
            <a:endParaRPr lang="fr-BE" b="1" dirty="0"/>
          </a:p>
          <a:p>
            <a:r>
              <a:rPr lang="fr-BE" b="1" dirty="0" err="1" smtClean="0"/>
              <a:t>better</a:t>
            </a:r>
            <a:r>
              <a:rPr lang="fr-BE" b="1" dirty="0" smtClean="0"/>
              <a:t> and the pt  </a:t>
            </a:r>
          </a:p>
          <a:p>
            <a:r>
              <a:rPr lang="fr-BE" b="1" dirty="0" err="1" smtClean="0"/>
              <a:t>lives</a:t>
            </a:r>
            <a:r>
              <a:rPr lang="fr-BE" b="1" dirty="0" smtClean="0"/>
              <a:t> longer</a:t>
            </a:r>
            <a:endParaRPr lang="en-US" b="1" dirty="0"/>
          </a:p>
        </p:txBody>
      </p:sp>
      <p:sp>
        <p:nvSpPr>
          <p:cNvPr id="36" name="Curved Right Arrow 35"/>
          <p:cNvSpPr/>
          <p:nvPr/>
        </p:nvSpPr>
        <p:spPr>
          <a:xfrm>
            <a:off x="6731780" y="3765515"/>
            <a:ext cx="235028" cy="33857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Curved Right Arrow 36"/>
          <p:cNvSpPr/>
          <p:nvPr/>
        </p:nvSpPr>
        <p:spPr>
          <a:xfrm>
            <a:off x="6891874" y="5588517"/>
            <a:ext cx="235028" cy="33857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11886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-806287" y="19677"/>
            <a:ext cx="10801200" cy="939800"/>
          </a:xfrm>
        </p:spPr>
        <p:txBody>
          <a:bodyPr rtlCol="0">
            <a:normAutofit fontScale="90000"/>
          </a:bodyPr>
          <a:lstStyle/>
          <a:p>
            <a:pPr marL="266700"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Why an ESMO </a:t>
            </a:r>
            <a:b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Magnitude of Clinical Benefit Scale (ESMO-MCBS) ?</a:t>
            </a:r>
          </a:p>
        </p:txBody>
      </p:sp>
      <p:sp>
        <p:nvSpPr>
          <p:cNvPr id="2" name="Rectangle 1"/>
          <p:cNvSpPr/>
          <p:nvPr/>
        </p:nvSpPr>
        <p:spPr>
          <a:xfrm>
            <a:off x="115743" y="1094590"/>
            <a:ext cx="8866188" cy="58262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fr-BE" sz="2400" b="1" dirty="0">
                <a:solidFill>
                  <a:schemeClr val="tx2"/>
                </a:solidFill>
              </a:rPr>
              <a:t>     </a:t>
            </a:r>
            <a:r>
              <a:rPr lang="fr-BE" sz="2400" b="1" dirty="0" smtClean="0">
                <a:solidFill>
                  <a:schemeClr val="tx2"/>
                </a:solidFill>
              </a:rPr>
              <a:t>ESMO</a:t>
            </a:r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</a:rPr>
              <a:t>Committed </a:t>
            </a:r>
          </a:p>
          <a:p>
            <a:pPr marL="1371600" lvl="2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to </a:t>
            </a:r>
            <a:r>
              <a:rPr lang="en-US" sz="2400" dirty="0" smtClean="0"/>
              <a:t>promote </a:t>
            </a:r>
            <a:r>
              <a:rPr lang="nl-BE" sz="2400" dirty="0" smtClean="0"/>
              <a:t>high-quality,</a:t>
            </a:r>
            <a:r>
              <a:rPr lang="en-US" sz="2400" dirty="0" smtClean="0"/>
              <a:t> rational, </a:t>
            </a:r>
            <a:r>
              <a:rPr lang="en-US" sz="2400" dirty="0"/>
              <a:t>responsible &amp; </a:t>
            </a:r>
            <a:r>
              <a:rPr lang="en-US" sz="2400" dirty="0" smtClean="0"/>
              <a:t>affordable </a:t>
            </a:r>
            <a:r>
              <a:rPr lang="en-US" sz="2400" dirty="0"/>
              <a:t>cancer </a:t>
            </a:r>
            <a:r>
              <a:rPr lang="en-US" sz="2400" dirty="0" smtClean="0"/>
              <a:t>care</a:t>
            </a:r>
          </a:p>
          <a:p>
            <a:pPr lvl="2">
              <a:lnSpc>
                <a:spcPct val="90000"/>
              </a:lnSpc>
            </a:pPr>
            <a:endParaRPr lang="en-US" dirty="0"/>
          </a:p>
          <a:p>
            <a:pPr marL="914400" lvl="1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</a:rPr>
              <a:t>Recognizes</a:t>
            </a:r>
          </a:p>
          <a:p>
            <a:pPr marL="1257300" lvl="2" indent="-342900" algn="l" rtl="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GB" sz="2400" dirty="0" smtClean="0"/>
              <a:t>the </a:t>
            </a:r>
            <a:r>
              <a:rPr lang="en-GB" sz="2400" dirty="0"/>
              <a:t>need for clear and unbiased statements regarding the magnitude of clinical benefit from new therapeutic </a:t>
            </a:r>
            <a:r>
              <a:rPr lang="en-GB" sz="2400" dirty="0" smtClean="0"/>
              <a:t>approaches </a:t>
            </a:r>
            <a:endParaRPr lang="en-GB" sz="2400" dirty="0"/>
          </a:p>
          <a:p>
            <a:pPr lvl="1" algn="l" rtl="0">
              <a:lnSpc>
                <a:spcPct val="90000"/>
              </a:lnSpc>
            </a:pPr>
            <a:endParaRPr lang="en-GB" dirty="0"/>
          </a:p>
          <a:p>
            <a:pPr marL="914400" lvl="1" indent="-457200" algn="l" rt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BE" sz="2400" b="1" dirty="0" err="1">
                <a:solidFill>
                  <a:schemeClr val="tx2"/>
                </a:solidFill>
              </a:rPr>
              <a:t>Wants</a:t>
            </a:r>
            <a:r>
              <a:rPr lang="fr-BE" sz="2400" b="1" dirty="0">
                <a:solidFill>
                  <a:schemeClr val="tx2"/>
                </a:solidFill>
              </a:rPr>
              <a:t> to</a:t>
            </a:r>
          </a:p>
          <a:p>
            <a:pPr marL="1257300" lvl="2" indent="-342900" algn="l" rtl="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GB" sz="2400" dirty="0" smtClean="0"/>
              <a:t>highlight treatments </a:t>
            </a:r>
            <a:r>
              <a:rPr lang="en-GB" sz="2400" dirty="0"/>
              <a:t>which bring substantial improvements to the duration of survival and/or the </a:t>
            </a:r>
            <a:r>
              <a:rPr lang="en-GB" sz="2400" dirty="0" err="1"/>
              <a:t>QoL</a:t>
            </a:r>
            <a:r>
              <a:rPr lang="en-GB" sz="2400" dirty="0"/>
              <a:t> of cancer </a:t>
            </a:r>
            <a:r>
              <a:rPr lang="en-GB" sz="2400" dirty="0" smtClean="0"/>
              <a:t>patients</a:t>
            </a:r>
            <a:endParaRPr lang="en-GB" sz="2400" dirty="0"/>
          </a:p>
          <a:p>
            <a:pPr lvl="2" algn="l" rtl="0">
              <a:lnSpc>
                <a:spcPct val="90000"/>
              </a:lnSpc>
            </a:pPr>
            <a:endParaRPr lang="en-GB" dirty="0" smtClean="0"/>
          </a:p>
          <a:p>
            <a:pPr marL="800100" lvl="1" indent="-342900">
              <a:lnSpc>
                <a:spcPct val="900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accent1">
                    <a:lumMod val="50000"/>
                  </a:schemeClr>
                </a:solidFill>
              </a:rPr>
              <a:t>Hopes</a:t>
            </a:r>
          </a:p>
          <a:p>
            <a:pPr marL="1257300" lvl="2" indent="-3429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GB" sz="2400" dirty="0" smtClean="0"/>
              <a:t>The scale will facilitate access to important anticancer drugs all over Europe</a:t>
            </a:r>
            <a:endParaRPr lang="en-US" sz="2400" u="sng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19938"/>
            <a:ext cx="9144000" cy="3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2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275" y="19050"/>
            <a:ext cx="1146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Factors taken into account for ESMO-MCBS</a:t>
            </a: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3273739" y="3212976"/>
            <a:ext cx="2672968" cy="1584173"/>
          </a:xfrm>
          <a:custGeom>
            <a:avLst/>
            <a:gdLst>
              <a:gd name="connsiteX0" fmla="*/ 0 w 2672968"/>
              <a:gd name="connsiteY0" fmla="*/ 792087 h 1584173"/>
              <a:gd name="connsiteX1" fmla="*/ 1336484 w 2672968"/>
              <a:gd name="connsiteY1" fmla="*/ 0 h 1584173"/>
              <a:gd name="connsiteX2" fmla="*/ 2672968 w 2672968"/>
              <a:gd name="connsiteY2" fmla="*/ 792087 h 1584173"/>
              <a:gd name="connsiteX3" fmla="*/ 1336484 w 2672968"/>
              <a:gd name="connsiteY3" fmla="*/ 1584174 h 1584173"/>
              <a:gd name="connsiteX4" fmla="*/ 0 w 2672968"/>
              <a:gd name="connsiteY4" fmla="*/ 792087 h 1584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2968" h="1584173">
                <a:moveTo>
                  <a:pt x="0" y="792087"/>
                </a:moveTo>
                <a:cubicBezTo>
                  <a:pt x="0" y="354629"/>
                  <a:pt x="598364" y="0"/>
                  <a:pt x="1336484" y="0"/>
                </a:cubicBezTo>
                <a:cubicBezTo>
                  <a:pt x="2074604" y="0"/>
                  <a:pt x="2672968" y="354629"/>
                  <a:pt x="2672968" y="792087"/>
                </a:cubicBezTo>
                <a:cubicBezTo>
                  <a:pt x="2672968" y="1229545"/>
                  <a:pt x="2074604" y="1584174"/>
                  <a:pt x="1336484" y="1584174"/>
                </a:cubicBezTo>
                <a:cubicBezTo>
                  <a:pt x="598364" y="1584174"/>
                  <a:pt x="0" y="1229545"/>
                  <a:pt x="0" y="79208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21927" tIns="262477" rIns="421927" bIns="262477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kern="1200" dirty="0" smtClean="0"/>
              <a:t>Magnitude of Clinically Benefit</a:t>
            </a:r>
            <a:endParaRPr lang="en-US" sz="2400" b="1" kern="1200" dirty="0"/>
          </a:p>
        </p:txBody>
      </p:sp>
      <p:sp>
        <p:nvSpPr>
          <p:cNvPr id="6" name="Freeform 5"/>
          <p:cNvSpPr/>
          <p:nvPr/>
        </p:nvSpPr>
        <p:spPr>
          <a:xfrm rot="3908450">
            <a:off x="3475268" y="2776344"/>
            <a:ext cx="358865" cy="511601"/>
          </a:xfrm>
          <a:custGeom>
            <a:avLst/>
            <a:gdLst>
              <a:gd name="connsiteX0" fmla="*/ 0 w 259711"/>
              <a:gd name="connsiteY0" fmla="*/ 102320 h 511601"/>
              <a:gd name="connsiteX1" fmla="*/ 129856 w 259711"/>
              <a:gd name="connsiteY1" fmla="*/ 102320 h 511601"/>
              <a:gd name="connsiteX2" fmla="*/ 129856 w 259711"/>
              <a:gd name="connsiteY2" fmla="*/ 0 h 511601"/>
              <a:gd name="connsiteX3" fmla="*/ 259711 w 259711"/>
              <a:gd name="connsiteY3" fmla="*/ 255801 h 511601"/>
              <a:gd name="connsiteX4" fmla="*/ 129856 w 259711"/>
              <a:gd name="connsiteY4" fmla="*/ 511601 h 511601"/>
              <a:gd name="connsiteX5" fmla="*/ 129856 w 259711"/>
              <a:gd name="connsiteY5" fmla="*/ 409281 h 511601"/>
              <a:gd name="connsiteX6" fmla="*/ 0 w 259711"/>
              <a:gd name="connsiteY6" fmla="*/ 409281 h 511601"/>
              <a:gd name="connsiteX7" fmla="*/ 0 w 259711"/>
              <a:gd name="connsiteY7" fmla="*/ 102320 h 511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9711" h="511601">
                <a:moveTo>
                  <a:pt x="0" y="102320"/>
                </a:moveTo>
                <a:lnTo>
                  <a:pt x="129856" y="102320"/>
                </a:lnTo>
                <a:lnTo>
                  <a:pt x="129856" y="0"/>
                </a:lnTo>
                <a:lnTo>
                  <a:pt x="259711" y="255801"/>
                </a:lnTo>
                <a:lnTo>
                  <a:pt x="129856" y="511601"/>
                </a:lnTo>
                <a:lnTo>
                  <a:pt x="129856" y="409281"/>
                </a:lnTo>
                <a:lnTo>
                  <a:pt x="0" y="409281"/>
                </a:lnTo>
                <a:lnTo>
                  <a:pt x="0" y="102320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02318" rIns="77912" bIns="102321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200" kern="1200"/>
          </a:p>
        </p:txBody>
      </p:sp>
      <p:sp>
        <p:nvSpPr>
          <p:cNvPr id="7" name="Freeform 6"/>
          <p:cNvSpPr/>
          <p:nvPr/>
        </p:nvSpPr>
        <p:spPr>
          <a:xfrm>
            <a:off x="2156566" y="1345247"/>
            <a:ext cx="2104517" cy="1400043"/>
          </a:xfrm>
          <a:custGeom>
            <a:avLst/>
            <a:gdLst>
              <a:gd name="connsiteX0" fmla="*/ 0 w 2104517"/>
              <a:gd name="connsiteY0" fmla="*/ 700022 h 1400043"/>
              <a:gd name="connsiteX1" fmla="*/ 1052259 w 2104517"/>
              <a:gd name="connsiteY1" fmla="*/ 0 h 1400043"/>
              <a:gd name="connsiteX2" fmla="*/ 2104518 w 2104517"/>
              <a:gd name="connsiteY2" fmla="*/ 700022 h 1400043"/>
              <a:gd name="connsiteX3" fmla="*/ 1052259 w 2104517"/>
              <a:gd name="connsiteY3" fmla="*/ 1400044 h 1400043"/>
              <a:gd name="connsiteX4" fmla="*/ 0 w 2104517"/>
              <a:gd name="connsiteY4" fmla="*/ 700022 h 140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4517" h="1400043">
                <a:moveTo>
                  <a:pt x="0" y="700022"/>
                </a:moveTo>
                <a:cubicBezTo>
                  <a:pt x="0" y="313411"/>
                  <a:pt x="471112" y="0"/>
                  <a:pt x="1052259" y="0"/>
                </a:cubicBezTo>
                <a:cubicBezTo>
                  <a:pt x="1633406" y="0"/>
                  <a:pt x="2104518" y="313411"/>
                  <a:pt x="2104518" y="700022"/>
                </a:cubicBezTo>
                <a:cubicBezTo>
                  <a:pt x="2104518" y="1086633"/>
                  <a:pt x="1633406" y="1400044"/>
                  <a:pt x="1052259" y="1400044"/>
                </a:cubicBezTo>
                <a:cubicBezTo>
                  <a:pt x="471112" y="1400044"/>
                  <a:pt x="0" y="1086633"/>
                  <a:pt x="0" y="700022"/>
                </a:cubicBez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3599" tIns="230432" rIns="333599" bIns="230432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kern="1200" baseline="0" dirty="0" smtClean="0">
                <a:solidFill>
                  <a:srgbClr val="FDF32F"/>
                </a:solidFill>
              </a:rPr>
              <a:t>Overall survival, </a:t>
            </a:r>
            <a:r>
              <a:rPr lang="en-US" sz="2000" b="1" kern="1200" baseline="0" dirty="0" smtClean="0">
                <a:solidFill>
                  <a:schemeClr val="bg1"/>
                </a:solidFill>
              </a:rPr>
              <a:t>Progression</a:t>
            </a:r>
            <a:r>
              <a:rPr lang="en-US" sz="2000" b="1" kern="1200" baseline="0" dirty="0" smtClean="0"/>
              <a:t> free survival</a:t>
            </a:r>
            <a:endParaRPr lang="en-US" sz="2000" b="1" kern="1200" dirty="0"/>
          </a:p>
        </p:txBody>
      </p:sp>
      <p:sp>
        <p:nvSpPr>
          <p:cNvPr id="12" name="Freeform 11"/>
          <p:cNvSpPr/>
          <p:nvPr/>
        </p:nvSpPr>
        <p:spPr>
          <a:xfrm rot="10768108">
            <a:off x="6172618" y="3750965"/>
            <a:ext cx="344110" cy="476014"/>
          </a:xfrm>
          <a:custGeom>
            <a:avLst/>
            <a:gdLst>
              <a:gd name="connsiteX0" fmla="*/ 0 w 344110"/>
              <a:gd name="connsiteY0" fmla="*/ 95203 h 476014"/>
              <a:gd name="connsiteX1" fmla="*/ 172055 w 344110"/>
              <a:gd name="connsiteY1" fmla="*/ 95203 h 476014"/>
              <a:gd name="connsiteX2" fmla="*/ 172055 w 344110"/>
              <a:gd name="connsiteY2" fmla="*/ 0 h 476014"/>
              <a:gd name="connsiteX3" fmla="*/ 344110 w 344110"/>
              <a:gd name="connsiteY3" fmla="*/ 238007 h 476014"/>
              <a:gd name="connsiteX4" fmla="*/ 172055 w 344110"/>
              <a:gd name="connsiteY4" fmla="*/ 476014 h 476014"/>
              <a:gd name="connsiteX5" fmla="*/ 172055 w 344110"/>
              <a:gd name="connsiteY5" fmla="*/ 380811 h 476014"/>
              <a:gd name="connsiteX6" fmla="*/ 0 w 344110"/>
              <a:gd name="connsiteY6" fmla="*/ 380811 h 476014"/>
              <a:gd name="connsiteX7" fmla="*/ 0 w 344110"/>
              <a:gd name="connsiteY7" fmla="*/ 95203 h 476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4110" h="476014">
                <a:moveTo>
                  <a:pt x="0" y="95203"/>
                </a:moveTo>
                <a:lnTo>
                  <a:pt x="172055" y="95203"/>
                </a:lnTo>
                <a:lnTo>
                  <a:pt x="172055" y="0"/>
                </a:lnTo>
                <a:lnTo>
                  <a:pt x="344110" y="238007"/>
                </a:lnTo>
                <a:lnTo>
                  <a:pt x="172055" y="476014"/>
                </a:lnTo>
                <a:lnTo>
                  <a:pt x="172055" y="380811"/>
                </a:lnTo>
                <a:lnTo>
                  <a:pt x="0" y="380811"/>
                </a:lnTo>
                <a:lnTo>
                  <a:pt x="0" y="95203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95203" rIns="103233" bIns="95202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 kern="1200"/>
          </a:p>
        </p:txBody>
      </p:sp>
      <p:sp>
        <p:nvSpPr>
          <p:cNvPr id="14" name="Freeform 13"/>
          <p:cNvSpPr/>
          <p:nvPr/>
        </p:nvSpPr>
        <p:spPr>
          <a:xfrm>
            <a:off x="6767345" y="3276454"/>
            <a:ext cx="1909111" cy="1461441"/>
          </a:xfrm>
          <a:custGeom>
            <a:avLst/>
            <a:gdLst>
              <a:gd name="connsiteX0" fmla="*/ 0 w 2073814"/>
              <a:gd name="connsiteY0" fmla="*/ 762464 h 1524927"/>
              <a:gd name="connsiteX1" fmla="*/ 1036907 w 2073814"/>
              <a:gd name="connsiteY1" fmla="*/ 0 h 1524927"/>
              <a:gd name="connsiteX2" fmla="*/ 2073814 w 2073814"/>
              <a:gd name="connsiteY2" fmla="*/ 762464 h 1524927"/>
              <a:gd name="connsiteX3" fmla="*/ 1036907 w 2073814"/>
              <a:gd name="connsiteY3" fmla="*/ 1524928 h 1524927"/>
              <a:gd name="connsiteX4" fmla="*/ 0 w 2073814"/>
              <a:gd name="connsiteY4" fmla="*/ 762464 h 1524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3814" h="1524927">
                <a:moveTo>
                  <a:pt x="0" y="762464"/>
                </a:moveTo>
                <a:cubicBezTo>
                  <a:pt x="0" y="341367"/>
                  <a:pt x="464239" y="0"/>
                  <a:pt x="1036907" y="0"/>
                </a:cubicBezTo>
                <a:cubicBezTo>
                  <a:pt x="1609575" y="0"/>
                  <a:pt x="2073814" y="341367"/>
                  <a:pt x="2073814" y="762464"/>
                </a:cubicBezTo>
                <a:cubicBezTo>
                  <a:pt x="2073814" y="1183561"/>
                  <a:pt x="1609575" y="1524928"/>
                  <a:pt x="1036907" y="1524928"/>
                </a:cubicBezTo>
                <a:cubicBezTo>
                  <a:pt x="464239" y="1524928"/>
                  <a:pt x="0" y="1183561"/>
                  <a:pt x="0" y="762464"/>
                </a:cubicBez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9103" tIns="248720" rIns="329103" bIns="24872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kern="1200" dirty="0" smtClean="0"/>
              <a:t>Toxicity</a:t>
            </a:r>
            <a:endParaRPr lang="en-US" sz="2000" b="1" kern="1200" dirty="0"/>
          </a:p>
        </p:txBody>
      </p:sp>
      <p:sp>
        <p:nvSpPr>
          <p:cNvPr id="25" name="Freeform 24"/>
          <p:cNvSpPr/>
          <p:nvPr/>
        </p:nvSpPr>
        <p:spPr>
          <a:xfrm rot="16200000">
            <a:off x="4465404" y="4785970"/>
            <a:ext cx="289639" cy="476014"/>
          </a:xfrm>
          <a:custGeom>
            <a:avLst/>
            <a:gdLst>
              <a:gd name="connsiteX0" fmla="*/ 0 w 289639"/>
              <a:gd name="connsiteY0" fmla="*/ 95203 h 476014"/>
              <a:gd name="connsiteX1" fmla="*/ 144820 w 289639"/>
              <a:gd name="connsiteY1" fmla="*/ 95203 h 476014"/>
              <a:gd name="connsiteX2" fmla="*/ 144820 w 289639"/>
              <a:gd name="connsiteY2" fmla="*/ 0 h 476014"/>
              <a:gd name="connsiteX3" fmla="*/ 289639 w 289639"/>
              <a:gd name="connsiteY3" fmla="*/ 238007 h 476014"/>
              <a:gd name="connsiteX4" fmla="*/ 144820 w 289639"/>
              <a:gd name="connsiteY4" fmla="*/ 476014 h 476014"/>
              <a:gd name="connsiteX5" fmla="*/ 144820 w 289639"/>
              <a:gd name="connsiteY5" fmla="*/ 380811 h 476014"/>
              <a:gd name="connsiteX6" fmla="*/ 0 w 289639"/>
              <a:gd name="connsiteY6" fmla="*/ 380811 h 476014"/>
              <a:gd name="connsiteX7" fmla="*/ 0 w 289639"/>
              <a:gd name="connsiteY7" fmla="*/ 95203 h 476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9639" h="476014">
                <a:moveTo>
                  <a:pt x="0" y="95203"/>
                </a:moveTo>
                <a:lnTo>
                  <a:pt x="144820" y="95203"/>
                </a:lnTo>
                <a:lnTo>
                  <a:pt x="144820" y="0"/>
                </a:lnTo>
                <a:lnTo>
                  <a:pt x="289639" y="238007"/>
                </a:lnTo>
                <a:lnTo>
                  <a:pt x="144820" y="476014"/>
                </a:lnTo>
                <a:lnTo>
                  <a:pt x="144820" y="380811"/>
                </a:lnTo>
                <a:lnTo>
                  <a:pt x="0" y="380811"/>
                </a:lnTo>
                <a:lnTo>
                  <a:pt x="0" y="95203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3">
            <a:scrgbClr r="0" g="0" b="0"/>
          </a:fillRef>
          <a:effectRef idx="3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95203" rIns="86892" bIns="95202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 kern="1200"/>
          </a:p>
        </p:txBody>
      </p:sp>
      <p:sp>
        <p:nvSpPr>
          <p:cNvPr id="26" name="Freeform 25"/>
          <p:cNvSpPr/>
          <p:nvPr/>
        </p:nvSpPr>
        <p:spPr>
          <a:xfrm>
            <a:off x="3536579" y="5060436"/>
            <a:ext cx="2047899" cy="1400043"/>
          </a:xfrm>
          <a:custGeom>
            <a:avLst/>
            <a:gdLst>
              <a:gd name="connsiteX0" fmla="*/ 0 w 2047899"/>
              <a:gd name="connsiteY0" fmla="*/ 700022 h 1400043"/>
              <a:gd name="connsiteX1" fmla="*/ 1023950 w 2047899"/>
              <a:gd name="connsiteY1" fmla="*/ 0 h 1400043"/>
              <a:gd name="connsiteX2" fmla="*/ 2047900 w 2047899"/>
              <a:gd name="connsiteY2" fmla="*/ 700022 h 1400043"/>
              <a:gd name="connsiteX3" fmla="*/ 1023950 w 2047899"/>
              <a:gd name="connsiteY3" fmla="*/ 1400044 h 1400043"/>
              <a:gd name="connsiteX4" fmla="*/ 0 w 2047899"/>
              <a:gd name="connsiteY4" fmla="*/ 700022 h 140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7899" h="1400043">
                <a:moveTo>
                  <a:pt x="0" y="700022"/>
                </a:moveTo>
                <a:cubicBezTo>
                  <a:pt x="0" y="313411"/>
                  <a:pt x="458438" y="0"/>
                  <a:pt x="1023950" y="0"/>
                </a:cubicBezTo>
                <a:cubicBezTo>
                  <a:pt x="1589462" y="0"/>
                  <a:pt x="2047900" y="313411"/>
                  <a:pt x="2047900" y="700022"/>
                </a:cubicBezTo>
                <a:cubicBezTo>
                  <a:pt x="2047900" y="1086633"/>
                  <a:pt x="1589462" y="1400044"/>
                  <a:pt x="1023950" y="1400044"/>
                </a:cubicBezTo>
                <a:cubicBezTo>
                  <a:pt x="458438" y="1400044"/>
                  <a:pt x="0" y="1086633"/>
                  <a:pt x="0" y="700022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5308" tIns="230432" rIns="325308" bIns="230432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kern="1200" dirty="0" smtClean="0">
                <a:solidFill>
                  <a:schemeClr val="tx1"/>
                </a:solidFill>
              </a:rPr>
              <a:t>Costs</a:t>
            </a:r>
            <a:endParaRPr lang="en-US" sz="2000" b="1" kern="1200" dirty="0">
              <a:solidFill>
                <a:schemeClr val="tx1"/>
              </a:solidFill>
            </a:endParaRPr>
          </a:p>
        </p:txBody>
      </p:sp>
      <p:sp>
        <p:nvSpPr>
          <p:cNvPr id="27" name="Freeform 26"/>
          <p:cNvSpPr/>
          <p:nvPr/>
        </p:nvSpPr>
        <p:spPr>
          <a:xfrm rot="10803564">
            <a:off x="2654256" y="3803010"/>
            <a:ext cx="333514" cy="509784"/>
          </a:xfrm>
          <a:custGeom>
            <a:avLst/>
            <a:gdLst>
              <a:gd name="connsiteX0" fmla="*/ 0 w 333513"/>
              <a:gd name="connsiteY0" fmla="*/ 101957 h 509783"/>
              <a:gd name="connsiteX1" fmla="*/ 166757 w 333513"/>
              <a:gd name="connsiteY1" fmla="*/ 101957 h 509783"/>
              <a:gd name="connsiteX2" fmla="*/ 166757 w 333513"/>
              <a:gd name="connsiteY2" fmla="*/ 0 h 509783"/>
              <a:gd name="connsiteX3" fmla="*/ 333513 w 333513"/>
              <a:gd name="connsiteY3" fmla="*/ 254892 h 509783"/>
              <a:gd name="connsiteX4" fmla="*/ 166757 w 333513"/>
              <a:gd name="connsiteY4" fmla="*/ 509783 h 509783"/>
              <a:gd name="connsiteX5" fmla="*/ 166757 w 333513"/>
              <a:gd name="connsiteY5" fmla="*/ 407826 h 509783"/>
              <a:gd name="connsiteX6" fmla="*/ 0 w 333513"/>
              <a:gd name="connsiteY6" fmla="*/ 407826 h 509783"/>
              <a:gd name="connsiteX7" fmla="*/ 0 w 333513"/>
              <a:gd name="connsiteY7" fmla="*/ 101957 h 50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3513" h="509783">
                <a:moveTo>
                  <a:pt x="333513" y="101957"/>
                </a:moveTo>
                <a:lnTo>
                  <a:pt x="166756" y="101957"/>
                </a:lnTo>
                <a:lnTo>
                  <a:pt x="166756" y="0"/>
                </a:lnTo>
                <a:lnTo>
                  <a:pt x="0" y="254892"/>
                </a:lnTo>
                <a:lnTo>
                  <a:pt x="166756" y="509783"/>
                </a:lnTo>
                <a:lnTo>
                  <a:pt x="166756" y="407826"/>
                </a:lnTo>
                <a:lnTo>
                  <a:pt x="333513" y="407826"/>
                </a:lnTo>
                <a:lnTo>
                  <a:pt x="333513" y="101957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0055" tIns="101957" rIns="-1" bIns="101957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100" kern="1200"/>
          </a:p>
        </p:txBody>
      </p:sp>
      <p:sp>
        <p:nvSpPr>
          <p:cNvPr id="28" name="Freeform 27"/>
          <p:cNvSpPr/>
          <p:nvPr/>
        </p:nvSpPr>
        <p:spPr>
          <a:xfrm>
            <a:off x="395536" y="3401927"/>
            <a:ext cx="2041319" cy="1400043"/>
          </a:xfrm>
          <a:custGeom>
            <a:avLst/>
            <a:gdLst>
              <a:gd name="connsiteX0" fmla="*/ 0 w 2041319"/>
              <a:gd name="connsiteY0" fmla="*/ 700022 h 1400043"/>
              <a:gd name="connsiteX1" fmla="*/ 1020660 w 2041319"/>
              <a:gd name="connsiteY1" fmla="*/ 0 h 1400043"/>
              <a:gd name="connsiteX2" fmla="*/ 2041320 w 2041319"/>
              <a:gd name="connsiteY2" fmla="*/ 700022 h 1400043"/>
              <a:gd name="connsiteX3" fmla="*/ 1020660 w 2041319"/>
              <a:gd name="connsiteY3" fmla="*/ 1400044 h 1400043"/>
              <a:gd name="connsiteX4" fmla="*/ 0 w 2041319"/>
              <a:gd name="connsiteY4" fmla="*/ 700022 h 140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1319" h="1400043">
                <a:moveTo>
                  <a:pt x="0" y="700022"/>
                </a:moveTo>
                <a:cubicBezTo>
                  <a:pt x="0" y="313411"/>
                  <a:pt x="456965" y="0"/>
                  <a:pt x="1020660" y="0"/>
                </a:cubicBezTo>
                <a:cubicBezTo>
                  <a:pt x="1584355" y="0"/>
                  <a:pt x="2041320" y="313411"/>
                  <a:pt x="2041320" y="700022"/>
                </a:cubicBezTo>
                <a:cubicBezTo>
                  <a:pt x="2041320" y="1086633"/>
                  <a:pt x="1584355" y="1400044"/>
                  <a:pt x="1020660" y="1400044"/>
                </a:cubicBezTo>
                <a:cubicBezTo>
                  <a:pt x="456965" y="1400044"/>
                  <a:pt x="0" y="1086633"/>
                  <a:pt x="0" y="700022"/>
                </a:cubicBez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4344" tIns="230432" rIns="324344" bIns="230432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kern="1200" dirty="0" smtClean="0"/>
              <a:t>Prognosis of the condition</a:t>
            </a:r>
            <a:endParaRPr lang="en-US" sz="2000" b="1" kern="12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752"/>
            <a:ext cx="9144000" cy="3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Right Arrow 4"/>
          <p:cNvSpPr/>
          <p:nvPr/>
        </p:nvSpPr>
        <p:spPr>
          <a:xfrm rot="16200000">
            <a:off x="4507962" y="4900325"/>
            <a:ext cx="228127" cy="28560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 kern="1200"/>
          </a:p>
        </p:txBody>
      </p:sp>
      <p:grpSp>
        <p:nvGrpSpPr>
          <p:cNvPr id="9" name="Groep 8"/>
          <p:cNvGrpSpPr/>
          <p:nvPr/>
        </p:nvGrpSpPr>
        <p:grpSpPr>
          <a:xfrm>
            <a:off x="5460055" y="1457402"/>
            <a:ext cx="2073814" cy="1524927"/>
            <a:chOff x="6371809" y="1872201"/>
            <a:chExt cx="2073814" cy="1524927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0" name="Ovaal 9"/>
            <p:cNvSpPr/>
            <p:nvPr/>
          </p:nvSpPr>
          <p:spPr>
            <a:xfrm>
              <a:off x="6371809" y="1872201"/>
              <a:ext cx="2073814" cy="152492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Ovaal 4"/>
            <p:cNvSpPr/>
            <p:nvPr/>
          </p:nvSpPr>
          <p:spPr>
            <a:xfrm>
              <a:off x="6675512" y="2095521"/>
              <a:ext cx="1466408" cy="1078287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400" tIns="25400" rIns="25400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dirty="0" smtClean="0"/>
                <a:t>Quality of Life</a:t>
              </a:r>
              <a:endParaRPr lang="en-US" sz="2000" b="1" kern="1200" dirty="0"/>
            </a:p>
          </p:txBody>
        </p:sp>
      </p:grpSp>
      <p:grpSp>
        <p:nvGrpSpPr>
          <p:cNvPr id="22" name="Groep 21"/>
          <p:cNvGrpSpPr/>
          <p:nvPr/>
        </p:nvGrpSpPr>
        <p:grpSpPr>
          <a:xfrm rot="8459401">
            <a:off x="5163867" y="2754377"/>
            <a:ext cx="388527" cy="509783"/>
            <a:chOff x="2189937" y="2462244"/>
            <a:chExt cx="471078" cy="509783"/>
          </a:xfrm>
        </p:grpSpPr>
        <p:sp>
          <p:nvSpPr>
            <p:cNvPr id="23" name="PIJL-RECHTS 22"/>
            <p:cNvSpPr/>
            <p:nvPr/>
          </p:nvSpPr>
          <p:spPr>
            <a:xfrm rot="3564" flipV="1">
              <a:off x="2189937" y="2462244"/>
              <a:ext cx="471078" cy="509783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PIJL-RECHTS 4"/>
            <p:cNvSpPr/>
            <p:nvPr/>
          </p:nvSpPr>
          <p:spPr>
            <a:xfrm rot="10803564">
              <a:off x="2189937" y="2564128"/>
              <a:ext cx="329755" cy="3058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100" kern="1200"/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496" y="44624"/>
            <a:ext cx="1146147" cy="457240"/>
          </a:xfrm>
          <a:prstGeom prst="rect">
            <a:avLst/>
          </a:prstGeom>
        </p:spPr>
      </p:pic>
      <p:grpSp>
        <p:nvGrpSpPr>
          <p:cNvPr id="30" name="Group 29"/>
          <p:cNvGrpSpPr/>
          <p:nvPr/>
        </p:nvGrpSpPr>
        <p:grpSpPr>
          <a:xfrm>
            <a:off x="5682360" y="5423110"/>
            <a:ext cx="3498619" cy="1015663"/>
            <a:chOff x="5662482" y="5085184"/>
            <a:chExt cx="3498619" cy="1015663"/>
          </a:xfrm>
        </p:grpSpPr>
        <p:sp>
          <p:nvSpPr>
            <p:cNvPr id="5" name="TextBox 4"/>
            <p:cNvSpPr txBox="1"/>
            <p:nvPr/>
          </p:nvSpPr>
          <p:spPr>
            <a:xfrm>
              <a:off x="6084168" y="5085184"/>
              <a:ext cx="307693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000" dirty="0" smtClean="0">
                  <a:solidFill>
                    <a:srgbClr val="C00000"/>
                  </a:solidFill>
                </a:rPr>
                <a:t>Not analyzed in view of </a:t>
              </a:r>
            </a:p>
            <a:p>
              <a:r>
                <a:rPr lang="nl-NL" sz="2000" dirty="0" smtClean="0">
                  <a:solidFill>
                    <a:srgbClr val="C00000"/>
                  </a:solidFill>
                </a:rPr>
                <a:t>significant “Heterogeneity”</a:t>
              </a:r>
            </a:p>
            <a:p>
              <a:r>
                <a:rPr lang="nl-NL" sz="2000" dirty="0">
                  <a:solidFill>
                    <a:srgbClr val="C00000"/>
                  </a:solidFill>
                </a:rPr>
                <a:t>a</a:t>
              </a:r>
              <a:r>
                <a:rPr lang="nl-NL" sz="2000" dirty="0" smtClean="0">
                  <a:solidFill>
                    <a:srgbClr val="C00000"/>
                  </a:solidFill>
                </a:rPr>
                <a:t>cross Europe </a:t>
              </a:r>
              <a:endParaRPr lang="nl-BE" sz="2000" dirty="0">
                <a:solidFill>
                  <a:srgbClr val="C00000"/>
                </a:solidFill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5662482" y="5436703"/>
              <a:ext cx="364096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63354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 animBg="1"/>
      <p:bldP spid="14" grpId="0" animBg="1"/>
      <p:bldP spid="26" grpId="0" animBg="1"/>
      <p:bldP spid="27" grpId="0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816615" y="2924944"/>
            <a:ext cx="1508747" cy="187220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-180527" y="404664"/>
            <a:ext cx="9649071" cy="939234"/>
          </a:xfrm>
        </p:spPr>
        <p:txBody>
          <a:bodyPr>
            <a:normAutofit fontScale="90000"/>
          </a:bodyPr>
          <a:lstStyle/>
          <a:p>
            <a:pPr marL="266700"/>
            <a:r>
              <a:rPr lang="en-US" sz="3600" b="1" dirty="0" smtClean="0">
                <a:solidFill>
                  <a:schemeClr val="tx2"/>
                </a:solidFill>
              </a:rPr>
              <a:t>ESMO-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MCBS substantial improvements</a:t>
            </a:r>
            <a:b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n-US" sz="36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2475" y="1268760"/>
            <a:ext cx="886532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fr-BE" sz="3000" dirty="0" smtClean="0"/>
          </a:p>
          <a:p>
            <a:pPr marL="342900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fr-BE" sz="3000" dirty="0" smtClean="0"/>
              <a:t>Curative setting A &amp; B or non-curative setting 5 &amp; 4</a:t>
            </a:r>
          </a:p>
          <a:p>
            <a:pPr eaLnBrk="1" hangingPunct="1">
              <a:lnSpc>
                <a:spcPct val="90000"/>
              </a:lnSpc>
            </a:pPr>
            <a:r>
              <a:rPr lang="fr-BE" sz="3000" dirty="0" smtClean="0"/>
              <a:t> </a:t>
            </a:r>
          </a:p>
          <a:p>
            <a:pPr marL="342900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fr-BE" sz="3000" dirty="0"/>
          </a:p>
          <a:p>
            <a:pPr marL="342900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fr-BE" sz="3000" dirty="0" smtClean="0"/>
          </a:p>
          <a:p>
            <a:pPr marL="342900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fr-BE" sz="3000" dirty="0" smtClean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760"/>
            <a:ext cx="9144000" cy="3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Isosceles Triangle 5"/>
          <p:cNvSpPr/>
          <p:nvPr/>
        </p:nvSpPr>
        <p:spPr>
          <a:xfrm>
            <a:off x="5362800" y="3834849"/>
            <a:ext cx="2839616" cy="2474471"/>
          </a:xfrm>
          <a:prstGeom prst="triangle">
            <a:avLst/>
          </a:prstGeom>
          <a:gradFill flip="none" rotWithShape="1">
            <a:gsLst>
              <a:gs pos="37000">
                <a:schemeClr val="accent1">
                  <a:tint val="66000"/>
                  <a:satMod val="160000"/>
                </a:schemeClr>
              </a:gs>
              <a:gs pos="98000">
                <a:schemeClr val="accent1">
                  <a:tint val="44500"/>
                  <a:satMod val="160000"/>
                </a:schemeClr>
              </a:gs>
              <a:gs pos="5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" name="TextBox 2"/>
          <p:cNvSpPr txBox="1"/>
          <p:nvPr/>
        </p:nvSpPr>
        <p:spPr>
          <a:xfrm>
            <a:off x="6618240" y="4052679"/>
            <a:ext cx="28803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/>
              <a:t>5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/>
              <a:t>4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/>
              <a:t>3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/>
              <a:t>2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1</a:t>
            </a:r>
          </a:p>
        </p:txBody>
      </p:sp>
      <p:sp>
        <p:nvSpPr>
          <p:cNvPr id="8" name="Isosceles Triangle 5"/>
          <p:cNvSpPr/>
          <p:nvPr/>
        </p:nvSpPr>
        <p:spPr>
          <a:xfrm>
            <a:off x="817446" y="3854083"/>
            <a:ext cx="2736304" cy="2455237"/>
          </a:xfrm>
          <a:prstGeom prst="triangle">
            <a:avLst/>
          </a:prstGeom>
          <a:gradFill flip="none" rotWithShape="1">
            <a:gsLst>
              <a:gs pos="42000">
                <a:schemeClr val="accent1">
                  <a:tint val="66000"/>
                  <a:satMod val="160000"/>
                </a:schemeClr>
              </a:gs>
              <a:gs pos="96000">
                <a:schemeClr val="accent1">
                  <a:tint val="44500"/>
                  <a:satMod val="160000"/>
                </a:schemeClr>
              </a:gs>
              <a:gs pos="68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TextBox 2"/>
          <p:cNvSpPr txBox="1"/>
          <p:nvPr/>
        </p:nvSpPr>
        <p:spPr>
          <a:xfrm>
            <a:off x="1961148" y="4365104"/>
            <a:ext cx="5992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B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C</a:t>
            </a:r>
            <a:endParaRPr lang="en-US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410011" y="3068960"/>
            <a:ext cx="14236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err="1" smtClean="0">
                <a:solidFill>
                  <a:srgbClr val="FF0066"/>
                </a:solidFill>
              </a:rPr>
              <a:t>Curative</a:t>
            </a:r>
            <a:endParaRPr lang="nl-NL" sz="2800" b="1" dirty="0">
              <a:solidFill>
                <a:srgbClr val="FF0066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5746097" y="3041578"/>
            <a:ext cx="2116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smtClean="0">
                <a:solidFill>
                  <a:srgbClr val="FF0066"/>
                </a:solidFill>
              </a:rPr>
              <a:t>Non-</a:t>
            </a:r>
            <a:r>
              <a:rPr lang="nl-NL" sz="2800" b="1" dirty="0" err="1" smtClean="0">
                <a:solidFill>
                  <a:srgbClr val="FF0066"/>
                </a:solidFill>
              </a:rPr>
              <a:t>curative</a:t>
            </a:r>
            <a:endParaRPr lang="nl-NL" sz="2800" b="1" dirty="0">
              <a:solidFill>
                <a:srgbClr val="FF0066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477" y="44624"/>
            <a:ext cx="1146147" cy="4572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6615" y="2989206"/>
            <a:ext cx="150874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b="1" dirty="0" err="1" smtClean="0"/>
              <a:t>These</a:t>
            </a:r>
            <a:r>
              <a:rPr lang="fr-BE" b="1" dirty="0" smtClean="0"/>
              <a:t> </a:t>
            </a:r>
            <a:r>
              <a:rPr lang="fr-BE" b="1" dirty="0" err="1" smtClean="0"/>
              <a:t>drugs</a:t>
            </a:r>
            <a:endParaRPr lang="fr-BE" b="1" dirty="0" smtClean="0"/>
          </a:p>
          <a:p>
            <a:pPr algn="ctr"/>
            <a:r>
              <a:rPr lang="fr-BE" b="1" dirty="0" err="1" smtClean="0"/>
              <a:t>should</a:t>
            </a:r>
            <a:r>
              <a:rPr lang="fr-BE" b="1" dirty="0" smtClean="0"/>
              <a:t> </a:t>
            </a:r>
            <a:r>
              <a:rPr lang="fr-BE" b="1" dirty="0" err="1" smtClean="0"/>
              <a:t>ideally</a:t>
            </a:r>
            <a:endParaRPr lang="fr-BE" b="1" dirty="0" smtClean="0"/>
          </a:p>
          <a:p>
            <a:pPr algn="ctr"/>
            <a:r>
              <a:rPr lang="fr-BE" b="1" dirty="0" err="1" smtClean="0"/>
              <a:t>be</a:t>
            </a:r>
            <a:r>
              <a:rPr lang="fr-BE" b="1" dirty="0" smtClean="0"/>
              <a:t> accessible</a:t>
            </a:r>
          </a:p>
          <a:p>
            <a:pPr algn="ctr"/>
            <a:r>
              <a:rPr lang="fr-BE" b="1" dirty="0" smtClean="0"/>
              <a:t>to all</a:t>
            </a:r>
          </a:p>
          <a:p>
            <a:pPr algn="ctr"/>
            <a:r>
              <a:rPr lang="fr-BE" b="1" dirty="0" smtClean="0"/>
              <a:t>European </a:t>
            </a:r>
          </a:p>
          <a:p>
            <a:pPr algn="ctr"/>
            <a:r>
              <a:rPr lang="fr-BE" b="1" dirty="0" err="1" smtClean="0"/>
              <a:t>citizens</a:t>
            </a:r>
            <a:endParaRPr lang="en-US" b="1" dirty="0"/>
          </a:p>
        </p:txBody>
      </p:sp>
      <p:sp>
        <p:nvSpPr>
          <p:cNvPr id="13" name="Oval 12"/>
          <p:cNvSpPr/>
          <p:nvPr/>
        </p:nvSpPr>
        <p:spPr>
          <a:xfrm>
            <a:off x="1873017" y="4335287"/>
            <a:ext cx="497109" cy="11521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513701" y="4149080"/>
            <a:ext cx="497109" cy="8714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>
            <a:stCxn id="13" idx="6"/>
          </p:cNvCxnSpPr>
          <p:nvPr/>
        </p:nvCxnSpPr>
        <p:spPr>
          <a:xfrm flipV="1">
            <a:off x="2370126" y="4335287"/>
            <a:ext cx="1337778" cy="57606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5" idx="2"/>
          </p:cNvCxnSpPr>
          <p:nvPr/>
        </p:nvCxnSpPr>
        <p:spPr>
          <a:xfrm flipH="1" flipV="1">
            <a:off x="5508104" y="4335287"/>
            <a:ext cx="1005597" cy="24951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9502581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/>
      <p:bldP spid="13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396552" y="44624"/>
            <a:ext cx="9900592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Evaluation form 1: </a:t>
            </a:r>
            <a:r>
              <a:rPr lang="en-US" sz="3200" b="1" dirty="0" smtClean="0">
                <a:solidFill>
                  <a:schemeClr val="tx2"/>
                </a:solidFill>
              </a:rPr>
              <a:t/>
            </a:r>
            <a:br>
              <a:rPr lang="en-US" sz="3200" b="1" dirty="0" smtClean="0">
                <a:solidFill>
                  <a:schemeClr val="tx2"/>
                </a:solidFill>
              </a:rPr>
            </a:br>
            <a:r>
              <a:rPr lang="en-US" sz="3200" dirty="0" smtClean="0"/>
              <a:t>f</a:t>
            </a:r>
            <a:r>
              <a:rPr lang="fr-BE" sz="3200" dirty="0" smtClean="0">
                <a:cs typeface="Arial" charset="0"/>
              </a:rPr>
              <a:t>or </a:t>
            </a:r>
            <a:r>
              <a:rPr lang="en-GB" sz="3200" dirty="0" smtClean="0"/>
              <a:t>adjuvant and other treatments with curative intent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nl-NL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598122"/>
              </p:ext>
            </p:extLst>
          </p:nvPr>
        </p:nvGraphicFramePr>
        <p:xfrm>
          <a:off x="7614000" y="1327791"/>
          <a:ext cx="815752" cy="168246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15752"/>
              </a:tblGrid>
              <a:tr h="733057">
                <a:tc>
                  <a:txBody>
                    <a:bodyPr/>
                    <a:lstStyle/>
                    <a:p>
                      <a:pPr algn="ctr"/>
                      <a:r>
                        <a:rPr lang="nl-NL" sz="1400" dirty="0" smtClean="0"/>
                        <a:t>Mark </a:t>
                      </a:r>
                      <a:r>
                        <a:rPr lang="nl-NL" sz="1400" dirty="0" err="1" smtClean="0"/>
                        <a:t>with</a:t>
                      </a:r>
                      <a:r>
                        <a:rPr lang="nl-NL" sz="1400" dirty="0" smtClean="0"/>
                        <a:t> X</a:t>
                      </a:r>
                      <a:r>
                        <a:rPr lang="nl-NL" sz="1400" baseline="0" dirty="0" smtClean="0"/>
                        <a:t> </a:t>
                      </a:r>
                      <a:r>
                        <a:rPr lang="nl-NL" sz="1400" baseline="0" dirty="0" err="1" smtClean="0"/>
                        <a:t>if</a:t>
                      </a:r>
                      <a:r>
                        <a:rPr lang="nl-NL" sz="1400" baseline="0" dirty="0" smtClean="0"/>
                        <a:t> relevant</a:t>
                      </a:r>
                      <a:endParaRPr lang="nl-NL" sz="1400" dirty="0"/>
                    </a:p>
                  </a:txBody>
                  <a:tcPr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33511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83644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kstvak 9"/>
          <p:cNvSpPr txBox="1"/>
          <p:nvPr/>
        </p:nvSpPr>
        <p:spPr>
          <a:xfrm>
            <a:off x="460049" y="1709914"/>
            <a:ext cx="633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en-US" sz="2000" b="1" dirty="0">
                <a:solidFill>
                  <a:srgbClr val="FF0000"/>
                </a:solidFill>
              </a:rPr>
              <a:t>Grade </a:t>
            </a:r>
            <a:r>
              <a:rPr lang="en-US" sz="2000" b="1" dirty="0" smtClean="0">
                <a:solidFill>
                  <a:srgbClr val="FF0000"/>
                </a:solidFill>
              </a:rPr>
              <a:t>A  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1" name="Tijdelijke aanduiding voor inhoud 10"/>
          <p:cNvSpPr>
            <a:spLocks noGrp="1"/>
          </p:cNvSpPr>
          <p:nvPr>
            <p:ph idx="1"/>
          </p:nvPr>
        </p:nvSpPr>
        <p:spPr>
          <a:xfrm>
            <a:off x="457200" y="2032248"/>
            <a:ext cx="7067128" cy="1108720"/>
          </a:xfrm>
        </p:spPr>
        <p:txBody>
          <a:bodyPr>
            <a:normAutofit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en-US" sz="2000" b="1" dirty="0" smtClean="0"/>
              <a:t>&gt;5% improved survival at </a:t>
            </a:r>
            <a:r>
              <a:rPr lang="en-US" sz="2000" b="1" dirty="0"/>
              <a:t>≥ 3 </a:t>
            </a:r>
            <a:r>
              <a:rPr lang="en-US" sz="2000" b="1" dirty="0" smtClean="0"/>
              <a:t>years follow-up</a:t>
            </a:r>
            <a:endParaRPr lang="en-US" sz="2000" b="1" dirty="0"/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2000" b="1" dirty="0" smtClean="0"/>
              <a:t>Improvement </a:t>
            </a:r>
            <a:r>
              <a:rPr lang="en-US" sz="2000" b="1" dirty="0"/>
              <a:t>in DFS alone </a:t>
            </a:r>
            <a:r>
              <a:rPr lang="en-US" sz="2000" b="1" dirty="0" smtClean="0"/>
              <a:t>(</a:t>
            </a:r>
            <a:r>
              <a:rPr lang="en-US" sz="2000" b="1" dirty="0"/>
              <a:t>primary </a:t>
            </a:r>
            <a:r>
              <a:rPr lang="en-US" sz="2000" b="1" dirty="0" smtClean="0"/>
              <a:t>endpoint) (HR &lt; 0.65) in studies without mature survival </a:t>
            </a:r>
            <a:r>
              <a:rPr lang="en-US" sz="2000" b="1" dirty="0"/>
              <a:t>data</a:t>
            </a:r>
          </a:p>
          <a:p>
            <a:endParaRPr lang="nl-NL" dirty="0"/>
          </a:p>
        </p:txBody>
      </p:sp>
      <p:sp>
        <p:nvSpPr>
          <p:cNvPr id="17" name="Tekstvak 16"/>
          <p:cNvSpPr txBox="1"/>
          <p:nvPr/>
        </p:nvSpPr>
        <p:spPr>
          <a:xfrm>
            <a:off x="448526" y="3059435"/>
            <a:ext cx="633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Grade B 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Tijdelijke aanduiding voor inhoud 10"/>
          <p:cNvSpPr txBox="1">
            <a:spLocks/>
          </p:cNvSpPr>
          <p:nvPr/>
        </p:nvSpPr>
        <p:spPr>
          <a:xfrm>
            <a:off x="453078" y="3363911"/>
            <a:ext cx="7431289" cy="110872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8000" dirty="0" smtClean="0"/>
              <a:t>≥ 3% but ≤ 5% improvement at </a:t>
            </a:r>
            <a:r>
              <a:rPr lang="en-US" sz="8000" dirty="0"/>
              <a:t>≥ 3 </a:t>
            </a:r>
            <a:r>
              <a:rPr lang="en-US" sz="8000" dirty="0" smtClean="0"/>
              <a:t>years follow-up</a:t>
            </a:r>
            <a:endParaRPr lang="en-US" sz="80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fr-BE" sz="8000" dirty="0" smtClean="0"/>
              <a:t>Improvement </a:t>
            </a:r>
            <a:r>
              <a:rPr lang="fr-BE" sz="8000" dirty="0"/>
              <a:t>in DFS alone (primary endpoint) (HR 0.65 - </a:t>
            </a:r>
            <a:r>
              <a:rPr lang="fr-BE" sz="8000" dirty="0" smtClean="0"/>
              <a:t>0.8)</a:t>
            </a:r>
            <a:endParaRPr lang="fr-BE" sz="80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fr-BE" sz="8000" dirty="0" err="1" smtClean="0"/>
              <a:t>without</a:t>
            </a:r>
            <a:r>
              <a:rPr lang="fr-BE" sz="8000" dirty="0" smtClean="0"/>
              <a:t> </a:t>
            </a:r>
            <a:r>
              <a:rPr lang="fr-BE" sz="8000" dirty="0"/>
              <a:t>mature </a:t>
            </a:r>
            <a:r>
              <a:rPr lang="fr-BE" sz="8000" dirty="0" err="1"/>
              <a:t>survival</a:t>
            </a:r>
            <a:r>
              <a:rPr lang="fr-BE" sz="8000" dirty="0"/>
              <a:t> data</a:t>
            </a:r>
            <a:endParaRPr lang="en-US" sz="80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8000" dirty="0" smtClean="0"/>
              <a:t>Non </a:t>
            </a:r>
            <a:r>
              <a:rPr lang="en-US" sz="8000" dirty="0"/>
              <a:t>inferior OS or DFS with reduced treatment toxicity or </a:t>
            </a:r>
            <a:br>
              <a:rPr lang="en-US" sz="8000" dirty="0"/>
            </a:br>
            <a:r>
              <a:rPr lang="en-US" sz="8000" dirty="0" smtClean="0"/>
              <a:t>improved </a:t>
            </a:r>
            <a:r>
              <a:rPr lang="en-US" sz="8000" dirty="0" err="1" smtClean="0"/>
              <a:t>QoL</a:t>
            </a:r>
            <a:r>
              <a:rPr lang="en-US" sz="8000" dirty="0" smtClean="0"/>
              <a:t> </a:t>
            </a:r>
            <a:r>
              <a:rPr lang="en-US" sz="8000" dirty="0"/>
              <a:t>(with validated scales)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8000" dirty="0" smtClean="0"/>
              <a:t>Non </a:t>
            </a:r>
            <a:r>
              <a:rPr lang="en-US" sz="8000" dirty="0"/>
              <a:t>inferior OS or DFS with reduced treatment cost as reported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8000" dirty="0" smtClean="0"/>
              <a:t>study </a:t>
            </a:r>
            <a:r>
              <a:rPr lang="en-US" sz="8000" dirty="0"/>
              <a:t>outcome (with equivalent outcomes and risks)</a:t>
            </a:r>
          </a:p>
          <a:p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451375" y="5593721"/>
            <a:ext cx="633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Grade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C 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Tijdelijke aanduiding voor inhoud 10"/>
          <p:cNvSpPr txBox="1">
            <a:spLocks/>
          </p:cNvSpPr>
          <p:nvPr/>
        </p:nvSpPr>
        <p:spPr>
          <a:xfrm>
            <a:off x="448526" y="5920680"/>
            <a:ext cx="7147810" cy="1108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Wingdings" pitchFamily="2" charset="2"/>
              <a:buNone/>
            </a:pPr>
            <a:r>
              <a:rPr lang="en-US" sz="2000" dirty="0" smtClean="0"/>
              <a:t>&lt; 3% improvement at ≥ 3 years follow-up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</a:pPr>
            <a:r>
              <a:rPr lang="en-US" sz="2000" dirty="0" smtClean="0"/>
              <a:t>Improvements in DFS alone (primary endpoint) (HR &gt; 0.8) in studies without mature survival data</a:t>
            </a:r>
          </a:p>
          <a:p>
            <a:endParaRPr lang="nl-NL" dirty="0"/>
          </a:p>
        </p:txBody>
      </p:sp>
      <p:cxnSp>
        <p:nvCxnSpPr>
          <p:cNvPr id="26" name="Rechte verbindingslijn 25"/>
          <p:cNvCxnSpPr/>
          <p:nvPr/>
        </p:nvCxnSpPr>
        <p:spPr>
          <a:xfrm>
            <a:off x="504424" y="2060848"/>
            <a:ext cx="792000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/>
          <p:cNvCxnSpPr/>
          <p:nvPr/>
        </p:nvCxnSpPr>
        <p:spPr>
          <a:xfrm>
            <a:off x="504000" y="2426221"/>
            <a:ext cx="7920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el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337871"/>
              </p:ext>
            </p:extLst>
          </p:nvPr>
        </p:nvGraphicFramePr>
        <p:xfrm>
          <a:off x="7606049" y="3403698"/>
          <a:ext cx="815752" cy="204152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15752"/>
              </a:tblGrid>
              <a:tr h="353299">
                <a:tc>
                  <a:txBody>
                    <a:bodyPr/>
                    <a:lstStyle/>
                    <a:p>
                      <a:pPr algn="ctr"/>
                      <a:endParaRPr lang="nl-NL" sz="1400" dirty="0"/>
                    </a:p>
                  </a:txBody>
                  <a:tcPr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08107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3" name="Rechte verbindingslijn 32"/>
          <p:cNvCxnSpPr/>
          <p:nvPr/>
        </p:nvCxnSpPr>
        <p:spPr>
          <a:xfrm>
            <a:off x="504000" y="4927698"/>
            <a:ext cx="7920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/>
          <p:nvPr/>
        </p:nvCxnSpPr>
        <p:spPr>
          <a:xfrm>
            <a:off x="504000" y="4350756"/>
            <a:ext cx="7920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/>
          <p:nvPr/>
        </p:nvCxnSpPr>
        <p:spPr>
          <a:xfrm>
            <a:off x="504000" y="3773812"/>
            <a:ext cx="7920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>
            <a:off x="504000" y="3403698"/>
            <a:ext cx="792000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el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537435"/>
              </p:ext>
            </p:extLst>
          </p:nvPr>
        </p:nvGraphicFramePr>
        <p:xfrm>
          <a:off x="7605861" y="5929184"/>
          <a:ext cx="815752" cy="80265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15752"/>
              </a:tblGrid>
              <a:tr h="358107">
                <a:tc>
                  <a:txBody>
                    <a:bodyPr/>
                    <a:lstStyle/>
                    <a:p>
                      <a:pPr algn="ctr"/>
                      <a:endParaRPr lang="nl-NL" sz="1400" dirty="0"/>
                    </a:p>
                  </a:txBody>
                  <a:tcPr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4552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6" name="Rechte verbindingslijn 35"/>
          <p:cNvCxnSpPr/>
          <p:nvPr/>
        </p:nvCxnSpPr>
        <p:spPr>
          <a:xfrm>
            <a:off x="504000" y="6288412"/>
            <a:ext cx="7920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/>
          <p:nvPr/>
        </p:nvCxnSpPr>
        <p:spPr>
          <a:xfrm>
            <a:off x="504000" y="5929184"/>
            <a:ext cx="792000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7161827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accent4">
              <a:lumMod val="75000"/>
            </a:schemeClr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1748</TotalTime>
  <Words>2508</Words>
  <Application>Microsoft Macintosh PowerPoint</Application>
  <PresentationFormat>On-screen Show (4:3)</PresentationFormat>
  <Paragraphs>647</Paragraphs>
  <Slides>35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Office-thema</vt:lpstr>
      <vt:lpstr>PowerPoint Presentation</vt:lpstr>
      <vt:lpstr>New anticancer drugs hit the market  at very high costs !</vt:lpstr>
      <vt:lpstr>PowerPoint Presentation</vt:lpstr>
      <vt:lpstr>Possible scenarios in outcome of pivotal, randomized phase III clinical trials Survival results</vt:lpstr>
      <vt:lpstr>Different impacts of new drugs on  patient outcome</vt:lpstr>
      <vt:lpstr>Why an ESMO  Magnitude of Clinical Benefit Scale (ESMO-MCBS) ?</vt:lpstr>
      <vt:lpstr>Factors taken into account for ESMO-MCBS</vt:lpstr>
      <vt:lpstr>ESMO-MCBS substantial improvements </vt:lpstr>
      <vt:lpstr>Evaluation form 1:  for adjuvant and other treatments with curative intent </vt:lpstr>
      <vt:lpstr>Evaluation form 1:  for adjuvant and other treatments with curative intent </vt:lpstr>
      <vt:lpstr>PowerPoint Presentation</vt:lpstr>
      <vt:lpstr>PowerPoint Presentation</vt:lpstr>
      <vt:lpstr>Evaluation form 2a: treatments with non-curative intent, primary endpoint OS</vt:lpstr>
      <vt:lpstr>PowerPoint Presentation</vt:lpstr>
      <vt:lpstr>Evaluation form 2a: treatments with non-curative intent, primary endpoint OS</vt:lpstr>
      <vt:lpstr>Evaluation form 2a: treatments with non-curative intent, primary endpoint 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Field testing Breast Cancer</vt:lpstr>
      <vt:lpstr>Field testing Lung Cancer (1)</vt:lpstr>
      <vt:lpstr>Conclusions and next steps</vt:lpstr>
      <vt:lpstr>Acknowledgments </vt:lpstr>
      <vt:lpstr>PowerPoint Presentation</vt:lpstr>
      <vt:lpstr>Differences in access to relevant new anticancer drugs in Europe</vt:lpstr>
      <vt:lpstr>ESMO-MCBS for solid tumors was developed  with  “Snowball” method</vt:lpstr>
      <vt:lpstr> “Snowball” method</vt:lpstr>
      <vt:lpstr>Underlying Premises ESMO-MCBS</vt:lpstr>
      <vt:lpstr>3 Rules, #1 ESMO-MCBS  </vt:lpstr>
      <vt:lpstr>PowerPoint Presentation</vt:lpstr>
      <vt:lpstr>  3 Rules, #3 ESMO-MCBS </vt:lpstr>
      <vt:lpstr>PowerPoint Presentation</vt:lpstr>
      <vt:lpstr>Field testing Melanoma (2) version light</vt:lpstr>
    </vt:vector>
  </TitlesOfParts>
  <Company>Universitair Medisch Centrum Groningen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vriesege</dc:creator>
  <cp:lastModifiedBy>Guest User</cp:lastModifiedBy>
  <cp:revision>553</cp:revision>
  <cp:lastPrinted>2015-06-16T08:41:25Z</cp:lastPrinted>
  <dcterms:created xsi:type="dcterms:W3CDTF">2014-04-28T12:33:18Z</dcterms:created>
  <dcterms:modified xsi:type="dcterms:W3CDTF">2015-09-10T09:41:01Z</dcterms:modified>
</cp:coreProperties>
</file>