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101" r:id="rId2"/>
    <p:sldMasterId id="2147486142" r:id="rId3"/>
    <p:sldMasterId id="2147486154" r:id="rId4"/>
    <p:sldMasterId id="2147486162" r:id="rId5"/>
    <p:sldMasterId id="2147486170" r:id="rId6"/>
    <p:sldMasterId id="2147486178" r:id="rId7"/>
  </p:sldMasterIdLst>
  <p:notesMasterIdLst>
    <p:notesMasterId r:id="rId65"/>
  </p:notesMasterIdLst>
  <p:handoutMasterIdLst>
    <p:handoutMasterId r:id="rId66"/>
  </p:handoutMasterIdLst>
  <p:sldIdLst>
    <p:sldId id="609" r:id="rId8"/>
    <p:sldId id="375" r:id="rId9"/>
    <p:sldId id="578" r:id="rId10"/>
    <p:sldId id="540" r:id="rId11"/>
    <p:sldId id="628" r:id="rId12"/>
    <p:sldId id="629" r:id="rId13"/>
    <p:sldId id="630" r:id="rId14"/>
    <p:sldId id="631" r:id="rId15"/>
    <p:sldId id="632" r:id="rId16"/>
    <p:sldId id="633" r:id="rId17"/>
    <p:sldId id="598" r:id="rId18"/>
    <p:sldId id="634" r:id="rId19"/>
    <p:sldId id="599" r:id="rId20"/>
    <p:sldId id="552" r:id="rId21"/>
    <p:sldId id="383" r:id="rId22"/>
    <p:sldId id="384" r:id="rId23"/>
    <p:sldId id="639" r:id="rId24"/>
    <p:sldId id="389" r:id="rId25"/>
    <p:sldId id="489" r:id="rId26"/>
    <p:sldId id="603" r:id="rId27"/>
    <p:sldId id="635" r:id="rId28"/>
    <p:sldId id="636" r:id="rId29"/>
    <p:sldId id="620" r:id="rId30"/>
    <p:sldId id="396" r:id="rId31"/>
    <p:sldId id="397" r:id="rId32"/>
    <p:sldId id="398" r:id="rId33"/>
    <p:sldId id="637" r:id="rId34"/>
    <p:sldId id="601" r:id="rId35"/>
    <p:sldId id="544" r:id="rId36"/>
    <p:sldId id="522" r:id="rId37"/>
    <p:sldId id="615" r:id="rId38"/>
    <p:sldId id="405" r:id="rId39"/>
    <p:sldId id="641" r:id="rId40"/>
    <p:sldId id="495" r:id="rId41"/>
    <p:sldId id="602" r:id="rId42"/>
    <p:sldId id="616" r:id="rId43"/>
    <p:sldId id="604" r:id="rId44"/>
    <p:sldId id="595" r:id="rId45"/>
    <p:sldId id="401" r:id="rId46"/>
    <p:sldId id="605" r:id="rId47"/>
    <p:sldId id="622" r:id="rId48"/>
    <p:sldId id="617" r:id="rId49"/>
    <p:sldId id="570" r:id="rId50"/>
    <p:sldId id="606" r:id="rId51"/>
    <p:sldId id="621" r:id="rId52"/>
    <p:sldId id="625" r:id="rId53"/>
    <p:sldId id="417" r:id="rId54"/>
    <p:sldId id="420" r:id="rId55"/>
    <p:sldId id="627" r:id="rId56"/>
    <p:sldId id="423" r:id="rId57"/>
    <p:sldId id="574" r:id="rId58"/>
    <p:sldId id="608" r:id="rId59"/>
    <p:sldId id="424" r:id="rId60"/>
    <p:sldId id="502" r:id="rId61"/>
    <p:sldId id="571" r:id="rId62"/>
    <p:sldId id="640" r:id="rId63"/>
    <p:sldId id="610" r:id="rId64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2" userDrawn="1">
          <p15:clr>
            <a:srgbClr val="A4A3A4"/>
          </p15:clr>
        </p15:guide>
        <p15:guide id="2" pos="2147" userDrawn="1">
          <p15:clr>
            <a:srgbClr val="A4A3A4"/>
          </p15:clr>
        </p15:guide>
        <p15:guide id="3" orient="horz" pos="3148" userDrawn="1">
          <p15:clr>
            <a:srgbClr val="A4A3A4"/>
          </p15:clr>
        </p15:guide>
        <p15:guide id="4" pos="2103" userDrawn="1">
          <p15:clr>
            <a:srgbClr val="A4A3A4"/>
          </p15:clr>
        </p15:guide>
        <p15:guide id="5" orient="horz" pos="3135" userDrawn="1">
          <p15:clr>
            <a:srgbClr val="A4A3A4"/>
          </p15:clr>
        </p15:guide>
        <p15:guide id="6" orient="horz" pos="3131" userDrawn="1">
          <p15:clr>
            <a:srgbClr val="A4A3A4"/>
          </p15:clr>
        </p15:guide>
        <p15:guide id="7" pos="2188" userDrawn="1">
          <p15:clr>
            <a:srgbClr val="A4A3A4"/>
          </p15:clr>
        </p15:guide>
        <p15:guide id="8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E0000"/>
    <a:srgbClr val="000066"/>
    <a:srgbClr val="0000CC"/>
    <a:srgbClr val="FFCC00"/>
    <a:srgbClr val="FF0000"/>
    <a:srgbClr val="006600"/>
    <a:srgbClr val="FFFFFF"/>
    <a:srgbClr val="99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1030" autoAdjust="0"/>
  </p:normalViewPr>
  <p:slideViewPr>
    <p:cSldViewPr>
      <p:cViewPr varScale="1">
        <p:scale>
          <a:sx n="72" d="100"/>
          <a:sy n="72" d="100"/>
        </p:scale>
        <p:origin x="-3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"/>
    </p:cViewPr>
  </p:sorterViewPr>
  <p:notesViewPr>
    <p:cSldViewPr>
      <p:cViewPr varScale="1">
        <p:scale>
          <a:sx n="53" d="100"/>
          <a:sy n="53" d="100"/>
        </p:scale>
        <p:origin x="-1836" y="-114"/>
      </p:cViewPr>
      <p:guideLst>
        <p:guide orient="horz" pos="3148"/>
        <p:guide orient="horz" pos="3144"/>
        <p:guide orient="horz" pos="3131"/>
        <p:guide orient="horz" pos="3127"/>
        <p:guide pos="2144"/>
        <p:guide pos="2101"/>
        <p:guide pos="2185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41261633919339E-3"/>
          <c:y val="1.2096774193548387E-2"/>
          <c:w val="0.63805584281282313"/>
          <c:h val="0.90927419354838712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S/T Ja</c:v>
                </c:pt>
              </c:strCache>
            </c:strRef>
          </c:tx>
          <c:spPr>
            <a:ln w="29253">
              <a:solidFill>
                <a:srgbClr val="333399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333399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dLbls>
            <c:dLbl>
              <c:idx val="0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spPr>
                <a:noFill/>
                <a:ln w="19502">
                  <a:noFill/>
                </a:ln>
              </c:spPr>
              <c:txPr>
                <a:bodyPr/>
                <a:lstStyle/>
                <a:p>
                  <a:pPr>
                    <a:defRPr sz="960" b="1" i="0" u="none" strike="noStrike" baseline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fr-F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noFill/>
              <a:ln w="1950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60" b="1" i="0" u="none" strike="noStrike" baseline="0"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0.66</c:v>
                </c:pt>
                <c:pt idx="1">
                  <c:v>0.57999999999999996</c:v>
                </c:pt>
                <c:pt idx="2">
                  <c:v>0.54</c:v>
                </c:pt>
                <c:pt idx="3">
                  <c:v>0.54</c:v>
                </c:pt>
                <c:pt idx="4">
                  <c:v>0.6</c:v>
                </c:pt>
                <c:pt idx="5">
                  <c:v>0.54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Oui, et vous avez l'intention de partir plusieurs fois</c:v>
                </c:pt>
              </c:strCache>
            </c:strRef>
          </c:tx>
          <c:spPr>
            <a:ln w="29253">
              <a:solidFill>
                <a:srgbClr val="339966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Lbls>
            <c:dLbl>
              <c:idx val="5"/>
              <c:tx>
                <c:rich>
                  <a:bodyPr/>
                  <a:lstStyle/>
                  <a:p>
                    <a:pPr>
                      <a:defRPr sz="1017" b="1" i="0" u="none" strike="noStrike" baseline="0">
                        <a:solidFill>
                          <a:srgbClr val="008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18%</a:t>
                    </a:r>
                  </a:p>
                </c:rich>
              </c:tx>
              <c:spPr>
                <a:noFill/>
                <a:ln w="19502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 w="1950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17" b="1" i="0" u="none" strike="noStrike" baseline="0">
                    <a:solidFill>
                      <a:srgbClr val="339966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0.25</c:v>
                </c:pt>
                <c:pt idx="1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Oui, et vous avez l'intention de ne partir qu'une seule fois</c:v>
                </c:pt>
              </c:strCache>
            </c:strRef>
          </c:tx>
          <c:spPr>
            <a:ln w="29253">
              <a:solidFill>
                <a:srgbClr val="8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dLbls>
            <c:dLbl>
              <c:idx val="5"/>
              <c:tx>
                <c:rich>
                  <a:bodyPr/>
                  <a:lstStyle/>
                  <a:p>
                    <a:pPr>
                      <a:defRPr sz="1017" b="1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36%</a:t>
                    </a:r>
                  </a:p>
                </c:rich>
              </c:tx>
              <c:spPr>
                <a:noFill/>
                <a:ln w="19502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 w="1950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17" b="1" i="0" u="none" strike="noStrike" baseline="0">
                    <a:solidFill>
                      <a:srgbClr val="80008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0.41</c:v>
                </c:pt>
                <c:pt idx="1">
                  <c:v>0.41</c:v>
                </c:pt>
                <c:pt idx="2">
                  <c:v>0.37</c:v>
                </c:pt>
                <c:pt idx="3">
                  <c:v>0.37</c:v>
                </c:pt>
                <c:pt idx="4">
                  <c:v>0.43</c:v>
                </c:pt>
                <c:pt idx="5">
                  <c:v>0.36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625472"/>
        <c:axId val="231627008"/>
      </c:lineChart>
      <c:catAx>
        <c:axId val="23162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751">
            <a:solidFill>
              <a:srgbClr val="333399"/>
            </a:solidFill>
            <a:prstDash val="solid"/>
          </a:ln>
        </c:spPr>
        <c:txPr>
          <a:bodyPr rot="0" vert="horz"/>
          <a:lstStyle/>
          <a:p>
            <a:pPr>
              <a:defRPr sz="998" b="1" i="0" u="none" strike="noStrike" baseline="0">
                <a:solidFill>
                  <a:srgbClr val="333399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31627008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231627008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231625472"/>
        <c:crosses val="autoZero"/>
        <c:crossBetween val="between"/>
        <c:majorUnit val="0.01"/>
        <c:minorUnit val="2E-3"/>
      </c:valAx>
      <c:spPr>
        <a:noFill/>
        <a:ln w="1950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9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322864057761374E-2"/>
          <c:y val="1.869716018820285E-2"/>
          <c:w val="0.91451938960750334"/>
          <c:h val="0.90482527352281716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E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DE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00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DE00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00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DE0000"/>
              </a:solidFill>
            </c:spPr>
          </c:dPt>
          <c:dLbls>
            <c:dLbl>
              <c:idx val="0"/>
              <c:layout>
                <c:manualLayout>
                  <c:x val="-1.017279982365011E-2"/>
                  <c:y val="-1.052987447684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1382398589200881E-3"/>
                  <c:y val="-2.8957154811333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4442827063351055E-2"/>
                  <c:y val="7.8969912956492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345599647300219E-2"/>
                  <c:y val="1.052987447684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1382398589200881E-3"/>
                  <c:y val="-2.1059748953697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075270336424602E-2"/>
                  <c:y val="1.316234309606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9398390239096616E-3"/>
                  <c:y val="-1.842728033448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1639034143457969E-2"/>
                  <c:y val="-7.8974058576365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7458551215186954E-2"/>
                  <c:y val="-5.2649372384243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Sheet1!$A$2:$A$16</c:f>
              <c:strCache>
                <c:ptCount val="13"/>
                <c:pt idx="0">
                  <c:v>Totaal ja</c:v>
                </c:pt>
                <c:pt idx="4">
                  <c:v>Ja, 1 keer</c:v>
                </c:pt>
                <c:pt idx="8">
                  <c:v>Ja, meerdere keren</c:v>
                </c:pt>
                <c:pt idx="12">
                  <c:v>Neen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5"/>
                <c:pt idx="0">
                  <c:v>0.47</c:v>
                </c:pt>
                <c:pt idx="1">
                  <c:v>0.54</c:v>
                </c:pt>
                <c:pt idx="2">
                  <c:v>0.39</c:v>
                </c:pt>
                <c:pt idx="4">
                  <c:v>0.31</c:v>
                </c:pt>
                <c:pt idx="5">
                  <c:v>0.38</c:v>
                </c:pt>
                <c:pt idx="6">
                  <c:v>0.24</c:v>
                </c:pt>
                <c:pt idx="8">
                  <c:v>0.16</c:v>
                </c:pt>
                <c:pt idx="9">
                  <c:v>0.16</c:v>
                </c:pt>
                <c:pt idx="10">
                  <c:v>0.15</c:v>
                </c:pt>
                <c:pt idx="12">
                  <c:v>0.53</c:v>
                </c:pt>
                <c:pt idx="13">
                  <c:v>0.43</c:v>
                </c:pt>
                <c:pt idx="14">
                  <c:v>0.61</c:v>
                </c:pt>
              </c:numCache>
            </c:numRef>
          </c:val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0000">
                  <a:lumMod val="65000"/>
                  <a:lumOff val="35000"/>
                </a:srgbClr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0000">
                  <a:lumMod val="65000"/>
                  <a:lumOff val="35000"/>
                </a:srgbClr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505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0000">
                  <a:lumMod val="65000"/>
                  <a:lumOff val="35000"/>
                </a:srgbClr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5050"/>
              </a:solidFill>
            </c:spPr>
          </c:dPt>
          <c:cat>
            <c:strRef>
              <c:f>Sheet1!$A$2:$A$16</c:f>
              <c:strCache>
                <c:ptCount val="13"/>
                <c:pt idx="0">
                  <c:v>Totaal ja</c:v>
                </c:pt>
                <c:pt idx="4">
                  <c:v>Ja, 1 keer</c:v>
                </c:pt>
                <c:pt idx="8">
                  <c:v>Ja, meerdere keren</c:v>
                </c:pt>
                <c:pt idx="12">
                  <c:v>Neen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0.56999999999999995</c:v>
                </c:pt>
                <c:pt idx="1">
                  <c:v>0.57999999999999996</c:v>
                </c:pt>
                <c:pt idx="2">
                  <c:v>0.56000000000000005</c:v>
                </c:pt>
                <c:pt idx="4">
                  <c:v>0.4</c:v>
                </c:pt>
                <c:pt idx="5">
                  <c:v>0.38</c:v>
                </c:pt>
                <c:pt idx="6">
                  <c:v>0.44</c:v>
                </c:pt>
                <c:pt idx="8">
                  <c:v>0.17</c:v>
                </c:pt>
                <c:pt idx="9">
                  <c:v>0.2</c:v>
                </c:pt>
                <c:pt idx="10">
                  <c:v>0.12</c:v>
                </c:pt>
                <c:pt idx="12">
                  <c:v>0.4</c:v>
                </c:pt>
                <c:pt idx="13">
                  <c:v>0.4</c:v>
                </c:pt>
                <c:pt idx="14">
                  <c:v>0.39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3003264"/>
        <c:axId val="233005056"/>
        <c:axId val="231629696"/>
      </c:bar3DChart>
      <c:catAx>
        <c:axId val="233003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3005056"/>
        <c:crosses val="autoZero"/>
        <c:auto val="1"/>
        <c:lblAlgn val="ctr"/>
        <c:lblOffset val="100"/>
        <c:noMultiLvlLbl val="0"/>
      </c:catAx>
      <c:valAx>
        <c:axId val="23300505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33003264"/>
        <c:crosses val="autoZero"/>
        <c:crossBetween val="between"/>
      </c:valAx>
      <c:serAx>
        <c:axId val="231629696"/>
        <c:scaling>
          <c:orientation val="minMax"/>
        </c:scaling>
        <c:delete val="1"/>
        <c:axPos val="b"/>
        <c:majorTickMark val="out"/>
        <c:minorTickMark val="none"/>
        <c:tickLblPos val="nextTo"/>
        <c:crossAx val="233005056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01486450718923E-2"/>
          <c:y val="0.14457764489578628"/>
          <c:w val="0.89375964606551239"/>
          <c:h val="0.7785552190591560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3.1696705951031585E-3"/>
                  <c:y val="6.81029657507535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7.984488827884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696705951031875E-3"/>
                  <c:y val="7.7496503773225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545058926547375E-3"/>
                  <c:y val="6.79663156602298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7433188273067373E-2"/>
                  <c:y val="7.5758884151233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060285886817053E-2"/>
                  <c:y val="6.7018086074024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678682380412634E-2"/>
                  <c:y val="7.27999196741551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4263517677964212E-2"/>
                  <c:y val="7.7496688685391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3.1694210147414554E-3"/>
                  <c:y val="0.11272245626965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9"/>
                <c:pt idx="0">
                  <c:v>max. 1 week</c:v>
                </c:pt>
                <c:pt idx="4">
                  <c:v>2 weken</c:v>
                </c:pt>
                <c:pt idx="8">
                  <c:v>3 weken +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0.26</c:v>
                </c:pt>
                <c:pt idx="1">
                  <c:v>0.25</c:v>
                </c:pt>
                <c:pt idx="2">
                  <c:v>0.27</c:v>
                </c:pt>
                <c:pt idx="4">
                  <c:v>0.48</c:v>
                </c:pt>
                <c:pt idx="5">
                  <c:v>0.5</c:v>
                </c:pt>
                <c:pt idx="6">
                  <c:v>0.46</c:v>
                </c:pt>
                <c:pt idx="8">
                  <c:v>0.28000000000000003</c:v>
                </c:pt>
                <c:pt idx="9">
                  <c:v>0.24</c:v>
                </c:pt>
                <c:pt idx="10">
                  <c:v>0.32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7575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7575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66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7575"/>
              </a:solidFill>
            </c:spPr>
          </c:dPt>
          <c:dLbls>
            <c:dLbl>
              <c:idx val="1"/>
              <c:layout>
                <c:manualLayout>
                  <c:x val="1.74331882730674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111870653480005E-2"/>
                  <c:y val="-2.34838450561790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060285886817053E-2"/>
                  <c:y val="-4.6967690112358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4.120571773634106E-2"/>
                  <c:y val="-1.8787076044943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Sheet1!$A$2:$A$12</c:f>
              <c:strCache>
                <c:ptCount val="9"/>
                <c:pt idx="0">
                  <c:v>max. 1 week</c:v>
                </c:pt>
                <c:pt idx="4">
                  <c:v>2 weken</c:v>
                </c:pt>
                <c:pt idx="8">
                  <c:v>3 weken +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0.31</c:v>
                </c:pt>
                <c:pt idx="1">
                  <c:v>0.33</c:v>
                </c:pt>
                <c:pt idx="2">
                  <c:v>0.28000000000000003</c:v>
                </c:pt>
                <c:pt idx="4">
                  <c:v>0.48</c:v>
                </c:pt>
                <c:pt idx="5">
                  <c:v>0.49</c:v>
                </c:pt>
                <c:pt idx="6">
                  <c:v>0.48</c:v>
                </c:pt>
                <c:pt idx="8">
                  <c:v>0.2</c:v>
                </c:pt>
                <c:pt idx="9">
                  <c:v>0.2</c:v>
                </c:pt>
                <c:pt idx="10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33260160"/>
        <c:axId val="233261696"/>
        <c:axId val="231631488"/>
      </c:bar3DChart>
      <c:catAx>
        <c:axId val="233260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3261696"/>
        <c:crosses val="autoZero"/>
        <c:auto val="1"/>
        <c:lblAlgn val="ctr"/>
        <c:lblOffset val="100"/>
        <c:noMultiLvlLbl val="0"/>
      </c:catAx>
      <c:valAx>
        <c:axId val="233261696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233260160"/>
        <c:crosses val="autoZero"/>
        <c:crossBetween val="between"/>
      </c:valAx>
      <c:serAx>
        <c:axId val="231631488"/>
        <c:scaling>
          <c:orientation val="minMax"/>
        </c:scaling>
        <c:delete val="1"/>
        <c:axPos val="b"/>
        <c:majorTickMark val="out"/>
        <c:minorTickMark val="none"/>
        <c:tickLblPos val="nextTo"/>
        <c:crossAx val="23326169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7788209166162E-2"/>
          <c:y val="3.0866478228682954E-2"/>
          <c:w val="0.56635802469135799"/>
          <c:h val="0.76148722382396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0.42</c:v>
                </c:pt>
                <c:pt idx="1">
                  <c:v>0.26</c:v>
                </c:pt>
                <c:pt idx="2">
                  <c:v>0.33</c:v>
                </c:pt>
                <c:pt idx="3">
                  <c:v>0.3</c:v>
                </c:pt>
                <c:pt idx="4">
                  <c:v>0.26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2412544"/>
        <c:axId val="252131200"/>
      </c:lineChart>
      <c:catAx>
        <c:axId val="24241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252131200"/>
        <c:crosses val="autoZero"/>
        <c:auto val="1"/>
        <c:lblAlgn val="ctr"/>
        <c:lblOffset val="100"/>
        <c:noMultiLvlLbl val="0"/>
      </c:catAx>
      <c:valAx>
        <c:axId val="25213120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42412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0638297872340399E-2"/>
          <c:y val="3.4335875984252202E-2"/>
          <c:w val="0.97378897938095266"/>
          <c:h val="0.85356927861820564"/>
        </c:manualLayout>
      </c:layout>
      <c:lineChart>
        <c:grouping val="standard"/>
        <c:varyColors val="0"/>
        <c:ser>
          <c:idx val="1"/>
          <c:order val="0"/>
          <c:tx>
            <c:strRef>
              <c:f>Feuil1!$A$2</c:f>
              <c:strCache>
                <c:ptCount val="1"/>
                <c:pt idx="0">
                  <c:v>France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4.1711846604621447E-2"/>
                  <c:y val="-9.548578960286149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114447156184984E-2"/>
                  <c:y val="-2.5227893277944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Feuil1!$B$2:$H$2</c:f>
              <c:numCache>
                <c:formatCode>General</c:formatCode>
                <c:ptCount val="7"/>
                <c:pt idx="0">
                  <c:v>1945</c:v>
                </c:pt>
                <c:pt idx="1">
                  <c:v>1948</c:v>
                </c:pt>
                <c:pt idx="2">
                  <c:v>2112</c:v>
                </c:pt>
                <c:pt idx="3">
                  <c:v>2140</c:v>
                </c:pt>
                <c:pt idx="4">
                  <c:v>2227</c:v>
                </c:pt>
                <c:pt idx="5">
                  <c:v>2181</c:v>
                </c:pt>
                <c:pt idx="6">
                  <c:v>2233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1-7364-48D3-8ADB-B8F768F965A1}"/>
            </c:ext>
          </c:extLst>
        </c:ser>
        <c:ser>
          <c:idx val="2"/>
          <c:order val="1"/>
          <c:tx>
            <c:strRef>
              <c:f>Feuil1!$A$3</c:f>
              <c:strCache>
                <c:ptCount val="1"/>
                <c:pt idx="0">
                  <c:v>Allemagne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1"/>
              <c:layout>
                <c:manualLayout>
                  <c:x val="-4.3510546328839703E-2"/>
                  <c:y val="-4.090720759560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5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Feuil1!$B$3:$H$3</c:f>
              <c:numCache>
                <c:formatCode>General</c:formatCode>
                <c:ptCount val="7"/>
                <c:pt idx="0">
                  <c:v>1956</c:v>
                </c:pt>
                <c:pt idx="1">
                  <c:v>2243</c:v>
                </c:pt>
                <c:pt idx="2">
                  <c:v>2472</c:v>
                </c:pt>
                <c:pt idx="3">
                  <c:v>2343</c:v>
                </c:pt>
                <c:pt idx="4" formatCode="#,##0">
                  <c:v>2397</c:v>
                </c:pt>
                <c:pt idx="5">
                  <c:v>2457</c:v>
                </c:pt>
                <c:pt idx="6">
                  <c:v>2468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A-7364-48D3-8ADB-B8F768F965A1}"/>
            </c:ext>
          </c:extLst>
        </c:ser>
        <c:ser>
          <c:idx val="4"/>
          <c:order val="2"/>
          <c:tx>
            <c:strRef>
              <c:f>Feuil1!$A$4</c:f>
              <c:strCache>
                <c:ptCount val="1"/>
                <c:pt idx="0">
                  <c:v>Espagne</c:v>
                </c:pt>
              </c:strCache>
            </c:strRef>
          </c:tx>
          <c:spPr>
            <a:ln>
              <a:solidFill>
                <a:srgbClr val="F6B53A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2"/>
              <c:layout>
                <c:manualLayout>
                  <c:x val="-3.8114447156184984E-2"/>
                  <c:y val="-4.6896705664948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913146880403177E-2"/>
                  <c:y val="-4.0624979937885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F6B53A"/>
                    </a:solidFill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Feuil1!$B$4:$H$4</c:f>
              <c:numCache>
                <c:formatCode>General</c:formatCode>
                <c:ptCount val="7"/>
                <c:pt idx="0">
                  <c:v>1879</c:v>
                </c:pt>
                <c:pt idx="1">
                  <c:v>1789</c:v>
                </c:pt>
                <c:pt idx="2">
                  <c:v>1863</c:v>
                </c:pt>
                <c:pt idx="3">
                  <c:v>1607</c:v>
                </c:pt>
                <c:pt idx="4" formatCode="#,##0">
                  <c:v>1723</c:v>
                </c:pt>
                <c:pt idx="5">
                  <c:v>1719</c:v>
                </c:pt>
                <c:pt idx="6">
                  <c:v>1886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2C-7364-48D3-8ADB-B8F768F965A1}"/>
            </c:ext>
          </c:extLst>
        </c:ser>
        <c:ser>
          <c:idx val="5"/>
          <c:order val="3"/>
          <c:tx>
            <c:strRef>
              <c:f>Feuil1!$A$5</c:f>
              <c:strCache>
                <c:ptCount val="1"/>
                <c:pt idx="0">
                  <c:v>Italie</c:v>
                </c:pt>
              </c:strCache>
            </c:strRef>
          </c:tx>
          <c:spPr>
            <a:ln>
              <a:solidFill>
                <a:srgbClr val="0A64A2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7364-48D3-8ADB-B8F768F965A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8114447156184984E-2"/>
                  <c:y val="-3.1499619005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A64A2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Feuil1!$B$5:$H$5</c:f>
              <c:numCache>
                <c:formatCode>General</c:formatCode>
                <c:ptCount val="7"/>
                <c:pt idx="0">
                  <c:v>2132</c:v>
                </c:pt>
                <c:pt idx="1">
                  <c:v>2244</c:v>
                </c:pt>
                <c:pt idx="2">
                  <c:v>1690</c:v>
                </c:pt>
                <c:pt idx="3">
                  <c:v>1761</c:v>
                </c:pt>
                <c:pt idx="4" formatCode="#,##0">
                  <c:v>1798</c:v>
                </c:pt>
                <c:pt idx="5">
                  <c:v>1708</c:v>
                </c:pt>
                <c:pt idx="6">
                  <c:v>2045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35-7364-48D3-8ADB-B8F768F965A1}"/>
            </c:ext>
          </c:extLst>
        </c:ser>
        <c:ser>
          <c:idx val="6"/>
          <c:order val="4"/>
          <c:tx>
            <c:strRef>
              <c:f>Feuil1!$A$6</c:f>
              <c:strCache>
                <c:ptCount val="1"/>
                <c:pt idx="0">
                  <c:v>Belgique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4.1711846604621447E-2"/>
                  <c:y val="-6.91299733673883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114447156184984E-2"/>
                  <c:y val="3.74893639926892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7364-48D3-8ADB-B8F768F965A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2759624601453529E-2"/>
                  <c:y val="-3.77713447320713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6315747431966659E-2"/>
                  <c:y val="-2.2092030414412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120948535093623E-2"/>
                  <c:y val="-1.2684441823817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00B050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Feuil1!$B$6:$H$6</c:f>
              <c:numCache>
                <c:formatCode>General</c:formatCode>
                <c:ptCount val="7"/>
                <c:pt idx="0">
                  <c:v>2325</c:v>
                </c:pt>
                <c:pt idx="1">
                  <c:v>2605</c:v>
                </c:pt>
                <c:pt idx="2">
                  <c:v>2407</c:v>
                </c:pt>
                <c:pt idx="3">
                  <c:v>2508</c:v>
                </c:pt>
                <c:pt idx="4" formatCode="#,##0">
                  <c:v>2577</c:v>
                </c:pt>
                <c:pt idx="5">
                  <c:v>2375</c:v>
                </c:pt>
                <c:pt idx="6">
                  <c:v>2412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3E-7364-48D3-8ADB-B8F768F965A1}"/>
            </c:ext>
          </c:extLst>
        </c:ser>
        <c:ser>
          <c:idx val="7"/>
          <c:order val="5"/>
          <c:tx>
            <c:strRef>
              <c:f>Feuil1!$A$7</c:f>
              <c:strCache>
                <c:ptCount val="1"/>
                <c:pt idx="0">
                  <c:v>Autriche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4.1711846604621447E-2"/>
                  <c:y val="-4.0907207595603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7364-48D3-8ADB-B8F768F965A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400" b="1" kern="1200" dirty="0" smtClean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rPr>
                      <a:t>2727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7364-48D3-8ADB-B8F768F965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7030A0"/>
                    </a:solidFill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Feuil1!$B$1:$H$1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strCache>
            </c:strRef>
          </c:cat>
          <c:val>
            <c:numRef>
              <c:f>Feuil1!$B$7:$H$7</c:f>
              <c:numCache>
                <c:formatCode>General</c:formatCode>
                <c:ptCount val="7"/>
                <c:pt idx="0">
                  <c:v>2278</c:v>
                </c:pt>
                <c:pt idx="1">
                  <c:v>2345</c:v>
                </c:pt>
                <c:pt idx="2">
                  <c:v>2180</c:v>
                </c:pt>
                <c:pt idx="3">
                  <c:v>2505</c:v>
                </c:pt>
                <c:pt idx="4" formatCode="#,##0">
                  <c:v>2542</c:v>
                </c:pt>
                <c:pt idx="5">
                  <c:v>2610</c:v>
                </c:pt>
                <c:pt idx="6">
                  <c:v>2727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47-7364-48D3-8ADB-B8F768F96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820544"/>
        <c:axId val="277822080"/>
      </c:lineChart>
      <c:catAx>
        <c:axId val="27782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77822080"/>
        <c:crosses val="autoZero"/>
        <c:auto val="1"/>
        <c:lblAlgn val="ctr"/>
        <c:lblOffset val="100"/>
        <c:noMultiLvlLbl val="0"/>
      </c:catAx>
      <c:valAx>
        <c:axId val="277822080"/>
        <c:scaling>
          <c:orientation val="minMax"/>
          <c:max val="3100"/>
          <c:min val="1600"/>
        </c:scaling>
        <c:delete val="1"/>
        <c:axPos val="l"/>
        <c:numFmt formatCode="General" sourceLinked="1"/>
        <c:majorTickMark val="out"/>
        <c:minorTickMark val="none"/>
        <c:tickLblPos val="nextTo"/>
        <c:crossAx val="27782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171973690091837E-2"/>
          <c:y val="6.9674636257966258E-2"/>
          <c:w val="0.81213849633921309"/>
          <c:h val="0.86322985253553597"/>
        </c:manualLayout>
      </c:layout>
      <c:scatterChart>
        <c:scatterStyle val="smoothMarker"/>
        <c:varyColors val="0"/>
        <c:ser>
          <c:idx val="3"/>
          <c:order val="3"/>
          <c:tx>
            <c:strRef>
              <c:f>Sheet1!$A$5</c:f>
              <c:strCache>
                <c:ptCount val="1"/>
                <c:pt idx="0">
                  <c:v>Budget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2515387638631184E-2"/>
                  <c:y val="-4.9168485528660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3.7599430110151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Sheet1!$B$1:$G$1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xVal>
          <c:yVal>
            <c:numRef>
              <c:f>Sheet1!$B$5:$G$5</c:f>
              <c:numCache>
                <c:formatCode>[$€-80C]\ #,##0</c:formatCode>
                <c:ptCount val="6"/>
                <c:pt idx="0">
                  <c:v>2605</c:v>
                </c:pt>
                <c:pt idx="1">
                  <c:v>2407</c:v>
                </c:pt>
                <c:pt idx="2">
                  <c:v>2505</c:v>
                </c:pt>
                <c:pt idx="3">
                  <c:v>2577</c:v>
                </c:pt>
                <c:pt idx="4">
                  <c:v>2375</c:v>
                </c:pt>
                <c:pt idx="5">
                  <c:v>2412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75072"/>
        <c:axId val="125493248"/>
      </c:scatterChart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Ja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2.712749637421372E-2"/>
                  <c:y val="3.3282669372793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Sheet1!$B$1:$G$1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xVal>
          <c:yVal>
            <c:numRef>
              <c:f>Sheet1!$B$2:$G$2</c:f>
              <c:numCache>
                <c:formatCode>0%</c:formatCode>
                <c:ptCount val="6"/>
                <c:pt idx="0">
                  <c:v>0.61</c:v>
                </c:pt>
                <c:pt idx="1">
                  <c:v>0.59</c:v>
                </c:pt>
                <c:pt idx="2">
                  <c:v>0.49</c:v>
                </c:pt>
                <c:pt idx="3">
                  <c:v>0.47</c:v>
                </c:pt>
                <c:pt idx="4">
                  <c:v>0.56999999999999995</c:v>
                </c:pt>
                <c:pt idx="5">
                  <c:v>0.47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Een keer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664905546730025E-2"/>
                  <c:y val="3.470716625552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7353583127762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3.7599430110151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319433456730051E-16"/>
                  <c:y val="2.6030374691643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0245846982389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Sheet1!$B$1:$G$1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xVal>
          <c:yVal>
            <c:numRef>
              <c:f>Sheet1!$B$3:$G$3</c:f>
              <c:numCache>
                <c:formatCode>0%</c:formatCode>
                <c:ptCount val="6"/>
                <c:pt idx="0">
                  <c:v>0.47</c:v>
                </c:pt>
                <c:pt idx="1">
                  <c:v>0.44</c:v>
                </c:pt>
                <c:pt idx="2">
                  <c:v>0.33</c:v>
                </c:pt>
                <c:pt idx="3">
                  <c:v>0.34</c:v>
                </c:pt>
                <c:pt idx="4">
                  <c:v>0.4</c:v>
                </c:pt>
                <c:pt idx="5">
                  <c:v>0.31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Meermaals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899291820912564E-17"/>
                  <c:y val="2.6030374691643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8922638546270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4432703644866745E-3"/>
                  <c:y val="3.1814902400897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216351822433372E-3"/>
                  <c:y val="3.1814902400897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144234548288915E-3"/>
                  <c:y val="-3.7599430110151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Sheet1!$B$1:$G$1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xVal>
          <c:yVal>
            <c:numRef>
              <c:f>Sheet1!$B$4:$G$4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0.16</c:v>
                </c:pt>
                <c:pt idx="2">
                  <c:v>0.16</c:v>
                </c:pt>
                <c:pt idx="3">
                  <c:v>0.13</c:v>
                </c:pt>
                <c:pt idx="4">
                  <c:v>0.17</c:v>
                </c:pt>
                <c:pt idx="5">
                  <c:v>0.16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96320"/>
        <c:axId val="125494784"/>
      </c:scatterChart>
      <c:valAx>
        <c:axId val="125475072"/>
        <c:scaling>
          <c:orientation val="minMax"/>
          <c:min val="201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493248"/>
        <c:crosses val="autoZero"/>
        <c:crossBetween val="midCat"/>
      </c:valAx>
      <c:valAx>
        <c:axId val="12549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[$€-80C]\ #,##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475072"/>
        <c:crosses val="autoZero"/>
        <c:crossBetween val="midCat"/>
        <c:majorUnit val="100"/>
      </c:valAx>
      <c:valAx>
        <c:axId val="12549478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496320"/>
        <c:crosses val="max"/>
        <c:crossBetween val="midCat"/>
      </c:valAx>
      <c:valAx>
        <c:axId val="1254963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25494784"/>
        <c:crosses val="max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95965123003692"/>
          <c:y val="0.43121691730659578"/>
          <c:w val="0.11455445848442854"/>
          <c:h val="0.19522917661119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7405501227669121"/>
                  <c:y val="-0.10814152537077681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Sheet1!$A$22:$A$24</c:f>
              <c:strCache>
                <c:ptCount val="3"/>
                <c:pt idx="0">
                  <c:v>is verzekerd</c:v>
                </c:pt>
                <c:pt idx="1">
                  <c:v>is niet verzekerd</c:v>
                </c:pt>
                <c:pt idx="2">
                  <c:v>weet het niet</c:v>
                </c:pt>
              </c:strCache>
            </c:strRef>
          </c:cat>
          <c:val>
            <c:numRef>
              <c:f>Sheet1!$B$22:$B$24</c:f>
              <c:numCache>
                <c:formatCode>0%</c:formatCode>
                <c:ptCount val="3"/>
                <c:pt idx="0">
                  <c:v>0.6</c:v>
                </c:pt>
                <c:pt idx="1">
                  <c:v>0.31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45" tIns="45221" rIns="90445" bIns="45221" numCol="1" anchor="t" anchorCtr="0" compatLnSpc="1">
            <a:prstTxWarp prst="textNoShape">
              <a:avLst/>
            </a:prstTxWarp>
          </a:bodyPr>
          <a:lstStyle>
            <a:lvl1pPr defTabSz="902594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99" y="1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45" tIns="45221" rIns="90445" bIns="45221" numCol="1" anchor="t" anchorCtr="0" compatLnSpc="1">
            <a:prstTxWarp prst="textNoShape">
              <a:avLst/>
            </a:prstTxWarp>
          </a:bodyPr>
          <a:lstStyle>
            <a:lvl1pPr algn="r" defTabSz="902594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7126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45" tIns="45221" rIns="90445" bIns="45221" numCol="1" anchor="b" anchorCtr="0" compatLnSpc="1">
            <a:prstTxWarp prst="textNoShape">
              <a:avLst/>
            </a:prstTxWarp>
          </a:bodyPr>
          <a:lstStyle>
            <a:lvl1pPr defTabSz="902594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99" y="9427126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45" tIns="45221" rIns="90445" bIns="45221" numCol="1" anchor="b" anchorCtr="0" compatLnSpc="1">
            <a:prstTxWarp prst="textNoShape">
              <a:avLst/>
            </a:prstTxWarp>
          </a:bodyPr>
          <a:lstStyle>
            <a:lvl1pPr algn="r" defTabSz="902594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78D29E-661F-4D06-A139-1C388F2F3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93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90" tIns="47696" rIns="95390" bIns="47696" numCol="1" anchor="t" anchorCtr="0" compatLnSpc="1">
            <a:prstTxWarp prst="textNoShape">
              <a:avLst/>
            </a:prstTxWarp>
          </a:bodyPr>
          <a:lstStyle>
            <a:lvl1pPr defTabSz="951382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99" y="1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90" tIns="47696" rIns="95390" bIns="47696" numCol="1" anchor="t" anchorCtr="0" compatLnSpc="1">
            <a:prstTxWarp prst="textNoShape">
              <a:avLst/>
            </a:prstTxWarp>
          </a:bodyPr>
          <a:lstStyle>
            <a:lvl1pPr algn="r" defTabSz="951382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1363"/>
            <a:ext cx="4967288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5"/>
            <a:ext cx="5438140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90" tIns="47696" rIns="95390" bIns="47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7126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90" tIns="47696" rIns="95390" bIns="47696" numCol="1" anchor="b" anchorCtr="0" compatLnSpc="1">
            <a:prstTxWarp prst="textNoShape">
              <a:avLst/>
            </a:prstTxWarp>
          </a:bodyPr>
          <a:lstStyle>
            <a:lvl1pPr defTabSz="951382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99" y="9427126"/>
            <a:ext cx="2946190" cy="4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390" tIns="47696" rIns="95390" bIns="47696" numCol="1" anchor="b" anchorCtr="0" compatLnSpc="1">
            <a:prstTxWarp prst="textNoShape">
              <a:avLst/>
            </a:prstTxWarp>
          </a:bodyPr>
          <a:lstStyle>
            <a:lvl1pPr algn="r" defTabSz="951382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F43EAD-1CB7-45DC-BF1B-600B552E4D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67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068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9BBF36-6AC4-4710-AB9D-C32B5C52B15C}" type="slidenum">
              <a:rPr lang="fr-FR" altLang="fr-FR" sz="1300"/>
              <a:pPr eaLnBrk="1" hangingPunct="1">
                <a:spcBef>
                  <a:spcPct val="0"/>
                </a:spcBef>
              </a:pPr>
              <a:t>10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823335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238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44E58C-0F6A-45C7-B22A-099CA8DDF78F}" type="slidenum">
              <a:rPr lang="fr-FR" altLang="fr-FR" sz="1300"/>
              <a:pPr eaLnBrk="1" hangingPunct="1">
                <a:spcBef>
                  <a:spcPct val="0"/>
                </a:spcBef>
              </a:pPr>
              <a:t>12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970958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274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dirty="0" smtClean="0">
              <a:latin typeface="Arial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49B708-B387-4D2B-A4BB-A2F339B44524}" type="slidenum">
              <a:rPr lang="fr-FR" altLang="fr-FR" sz="1300"/>
              <a:pPr eaLnBrk="1" hangingPunct="1">
                <a:spcBef>
                  <a:spcPct val="0"/>
                </a:spcBef>
              </a:pPr>
              <a:t>14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598144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9133A9-5031-47CD-933D-2282F73CF612}" type="slidenum">
              <a:rPr lang="fr-FR" altLang="fr-FR" sz="1300"/>
              <a:pPr eaLnBrk="1" hangingPunct="1">
                <a:spcBef>
                  <a:spcPct val="0"/>
                </a:spcBef>
              </a:pPr>
              <a:t>15</a:t>
            </a:fld>
            <a:endParaRPr lang="fr-FR" altLang="fr-FR" sz="1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56" tIns="45625" rIns="91256" bIns="45625"/>
          <a:lstStyle/>
          <a:p>
            <a:pPr eaLnBrk="1" hangingPunct="1"/>
            <a:endParaRPr lang="en-GB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75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ADBEE3-94AC-4D77-ACBB-124CE6D5B303}" type="slidenum">
              <a:rPr lang="fr-FR" altLang="fr-FR" sz="1300"/>
              <a:pPr eaLnBrk="1" hangingPunct="1">
                <a:spcBef>
                  <a:spcPct val="0"/>
                </a:spcBef>
              </a:pPr>
              <a:t>16</a:t>
            </a:fld>
            <a:endParaRPr lang="fr-FR" altLang="fr-FR" sz="13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77" tIns="45636" rIns="91277" bIns="45636"/>
          <a:lstStyle/>
          <a:p>
            <a:pPr eaLnBrk="1" hangingPunct="1"/>
            <a:endParaRPr lang="en-GB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3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C55929-B2AD-41AE-9E0C-1287611B6A2E}" type="slidenum">
              <a:rPr lang="fr-FR" altLang="fr-FR" sz="13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fr-FR" altLang="fr-FR" sz="130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77" tIns="45636" rIns="91277" bIns="45636"/>
          <a:lstStyle/>
          <a:p>
            <a:pPr defTabSz="911666" eaLnBrk="1" hangingPunct="1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à Q3 (</a:t>
            </a:r>
            <a:r>
              <a:rPr lang="en-GB" altLang="fr-FR" baseline="0" dirty="0" err="1" smtClean="0">
                <a:latin typeface="Arial" charset="0"/>
              </a:rPr>
              <a:t>Européen</a:t>
            </a:r>
            <a:r>
              <a:rPr lang="en-GB" altLang="fr-FR" baseline="0" dirty="0" smtClean="0">
                <a:latin typeface="Arial" charset="0"/>
              </a:rPr>
              <a:t>)</a:t>
            </a:r>
          </a:p>
          <a:p>
            <a:pPr eaLnBrk="1" hangingPunct="1"/>
            <a:endParaRPr lang="en-GB" altLang="fr-F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7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61FBC4-F3BF-4F48-BA3B-8E34FF63EED8}" type="slidenum">
              <a:rPr lang="fr-FR" altLang="fr-FR" sz="1300"/>
              <a:pPr eaLnBrk="1" hangingPunct="1">
                <a:spcBef>
                  <a:spcPct val="0"/>
                </a:spcBef>
              </a:pPr>
              <a:t>18</a:t>
            </a:fld>
            <a:endParaRPr lang="fr-FR" altLang="fr-FR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77" tIns="45636" rIns="91277" bIns="45636"/>
          <a:lstStyle/>
          <a:p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Q4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</a:p>
          <a:p>
            <a:r>
              <a:rPr lang="en-GB" altLang="fr-FR" b="0" baseline="0" dirty="0" smtClean="0">
                <a:latin typeface="Arial" charset="0"/>
              </a:rPr>
              <a:t>Max </a:t>
            </a:r>
            <a:r>
              <a:rPr lang="en-GB" altLang="fr-FR" b="0" baseline="0" dirty="0" err="1" smtClean="0">
                <a:latin typeface="Arial" charset="0"/>
              </a:rPr>
              <a:t>une</a:t>
            </a:r>
            <a:r>
              <a:rPr lang="en-GB" altLang="fr-FR" b="0" baseline="0" dirty="0" smtClean="0">
                <a:latin typeface="Arial" charset="0"/>
              </a:rPr>
              <a:t> </a:t>
            </a:r>
            <a:r>
              <a:rPr lang="en-GB" altLang="fr-FR" b="0" baseline="0" dirty="0" err="1" smtClean="0">
                <a:latin typeface="Arial" charset="0"/>
              </a:rPr>
              <a:t>semaine</a:t>
            </a:r>
            <a:r>
              <a:rPr lang="en-GB" altLang="fr-FR" b="0" baseline="0" dirty="0" smtClean="0">
                <a:latin typeface="Arial" charset="0"/>
              </a:rPr>
              <a:t>= </a:t>
            </a:r>
            <a:r>
              <a:rPr lang="en-GB" altLang="fr-FR" b="0" baseline="0" dirty="0" err="1" smtClean="0">
                <a:latin typeface="Arial" charset="0"/>
              </a:rPr>
              <a:t>moins</a:t>
            </a:r>
            <a:r>
              <a:rPr lang="en-GB" altLang="fr-FR" b="0" baseline="0" dirty="0" smtClean="0">
                <a:latin typeface="Arial" charset="0"/>
              </a:rPr>
              <a:t> </a:t>
            </a:r>
            <a:r>
              <a:rPr lang="en-GB" altLang="fr-FR" b="0" baseline="0" dirty="0" err="1" smtClean="0">
                <a:latin typeface="Arial" charset="0"/>
              </a:rPr>
              <a:t>d’une</a:t>
            </a:r>
            <a:r>
              <a:rPr lang="en-GB" altLang="fr-FR" b="0" baseline="0" dirty="0" smtClean="0">
                <a:latin typeface="Arial" charset="0"/>
              </a:rPr>
              <a:t> </a:t>
            </a:r>
            <a:r>
              <a:rPr lang="en-GB" altLang="fr-FR" b="0" baseline="0" dirty="0" err="1" smtClean="0">
                <a:latin typeface="Arial" charset="0"/>
              </a:rPr>
              <a:t>semaine+une</a:t>
            </a:r>
            <a:r>
              <a:rPr lang="en-GB" altLang="fr-FR" b="0" baseline="0" dirty="0" smtClean="0">
                <a:latin typeface="Arial" charset="0"/>
              </a:rPr>
              <a:t> </a:t>
            </a:r>
            <a:r>
              <a:rPr lang="en-GB" altLang="fr-FR" b="0" baseline="0" dirty="0" err="1" smtClean="0">
                <a:latin typeface="Arial" charset="0"/>
              </a:rPr>
              <a:t>semaine</a:t>
            </a:r>
            <a:endParaRPr lang="en-GB" altLang="fr-FR" b="0" baseline="0" dirty="0" smtClean="0">
              <a:latin typeface="Arial" charset="0"/>
            </a:endParaRPr>
          </a:p>
          <a:p>
            <a:r>
              <a:rPr lang="en-GB" altLang="fr-FR" b="0" baseline="0" dirty="0" smtClean="0">
                <a:latin typeface="Arial" charset="0"/>
              </a:rPr>
              <a:t>3 </a:t>
            </a:r>
            <a:r>
              <a:rPr lang="en-GB" altLang="fr-FR" b="0" baseline="0" dirty="0" err="1" smtClean="0">
                <a:latin typeface="Arial" charset="0"/>
              </a:rPr>
              <a:t>semaines</a:t>
            </a:r>
            <a:r>
              <a:rPr lang="en-GB" altLang="fr-FR" b="0" baseline="0" dirty="0" smtClean="0">
                <a:latin typeface="Arial" charset="0"/>
              </a:rPr>
              <a:t> + = 3 semaines+4semaines et plus</a:t>
            </a:r>
          </a:p>
          <a:p>
            <a:endParaRPr lang="en-GB" altLang="fr-FR" b="0" baseline="0" dirty="0" smtClean="0">
              <a:latin typeface="Arial" charset="0"/>
            </a:endParaRPr>
          </a:p>
          <a:p>
            <a:r>
              <a:rPr lang="en-GB" altLang="fr-FR" b="0" baseline="0" dirty="0" smtClean="0">
                <a:latin typeface="Arial" charset="0"/>
              </a:rPr>
              <a:t>Modifier les </a:t>
            </a:r>
            <a:r>
              <a:rPr lang="en-GB" altLang="fr-FR" b="0" baseline="0" dirty="0" err="1" smtClean="0">
                <a:latin typeface="Arial" charset="0"/>
              </a:rPr>
              <a:t>graphiques</a:t>
            </a:r>
            <a:r>
              <a:rPr lang="en-GB" altLang="fr-FR" b="0" baseline="0" dirty="0" smtClean="0">
                <a:latin typeface="Arial" charset="0"/>
              </a:rPr>
              <a:t> pour + </a:t>
            </a:r>
            <a:r>
              <a:rPr lang="en-GB" altLang="fr-FR" b="0" baseline="0" dirty="0" err="1" smtClean="0">
                <a:latin typeface="Arial" charset="0"/>
              </a:rPr>
              <a:t>lisibilité</a:t>
            </a:r>
            <a:endParaRPr lang="en-GB" altLang="fr-FR" b="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59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Q4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dirty="0" smtClean="0">
              <a:latin typeface="Arial" charset="0"/>
            </a:endParaRPr>
          </a:p>
          <a:p>
            <a:r>
              <a:rPr lang="en-GB" altLang="fr-FR" dirty="0" smtClean="0">
                <a:latin typeface="Arial" charset="0"/>
              </a:rPr>
              <a:t>Les longs </a:t>
            </a:r>
            <a:r>
              <a:rPr lang="en-GB" altLang="fr-FR" dirty="0" err="1" smtClean="0">
                <a:latin typeface="Arial" charset="0"/>
              </a:rPr>
              <a:t>séjours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aseline="0" dirty="0" err="1" smtClean="0">
                <a:latin typeface="Arial" charset="0"/>
              </a:rPr>
              <a:t>deviennent</a:t>
            </a:r>
            <a:r>
              <a:rPr lang="en-GB" altLang="fr-FR" baseline="0" dirty="0" smtClean="0">
                <a:latin typeface="Arial" charset="0"/>
              </a:rPr>
              <a:t> plus </a:t>
            </a:r>
            <a:r>
              <a:rPr lang="en-GB" altLang="fr-FR" baseline="0" dirty="0" err="1" smtClean="0">
                <a:latin typeface="Arial" charset="0"/>
              </a:rPr>
              <a:t>populaires</a:t>
            </a:r>
            <a:endParaRPr lang="en-GB" altLang="fr-FR" dirty="0" smtClean="0">
              <a:latin typeface="Arial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975F13-D69B-41F9-B3E4-7C96921CB860}" type="slidenum">
              <a:rPr lang="fr-FR" altLang="fr-FR" sz="1300"/>
              <a:pPr eaLnBrk="1" hangingPunct="1">
                <a:spcBef>
                  <a:spcPct val="0"/>
                </a:spcBef>
              </a:pPr>
              <a:t>19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26798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50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44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63A7BC-ABC3-40A7-9902-EAB652C8DF6B}" type="slidenum">
              <a:rPr lang="fr-FR" altLang="fr-FR" sz="1300"/>
              <a:pPr eaLnBrk="1" hangingPunct="1">
                <a:spcBef>
                  <a:spcPct val="0"/>
                </a:spcBef>
              </a:pPr>
              <a:t>21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399371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07672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Q5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</a:p>
          <a:p>
            <a:pPr defTabSz="907672">
              <a:defRPr/>
            </a:pPr>
            <a:r>
              <a:rPr lang="en-GB" altLang="fr-FR" b="1" baseline="0" dirty="0" smtClean="0">
                <a:latin typeface="Arial" charset="0"/>
              </a:rPr>
              <a:t>Europe= s/t </a:t>
            </a:r>
            <a:r>
              <a:rPr lang="en-GB" altLang="fr-FR" b="1" baseline="0" dirty="0" err="1" smtClean="0">
                <a:latin typeface="Arial" charset="0"/>
              </a:rPr>
              <a:t>europe</a:t>
            </a:r>
            <a:r>
              <a:rPr lang="en-GB" altLang="fr-FR" b="1" baseline="0" dirty="0" smtClean="0">
                <a:latin typeface="Arial" charset="0"/>
              </a:rPr>
              <a:t> (on </a:t>
            </a:r>
            <a:r>
              <a:rPr lang="en-GB" altLang="fr-FR" b="1" baseline="0" dirty="0" err="1" smtClean="0">
                <a:latin typeface="Arial" charset="0"/>
              </a:rPr>
              <a:t>compte</a:t>
            </a:r>
            <a:r>
              <a:rPr lang="en-GB" altLang="fr-FR" b="1" baseline="0" dirty="0" smtClean="0">
                <a:latin typeface="Arial" charset="0"/>
              </a:rPr>
              <a:t> les gens qui </a:t>
            </a:r>
            <a:r>
              <a:rPr lang="en-GB" altLang="fr-FR" b="1" baseline="0" dirty="0" err="1" smtClean="0">
                <a:latin typeface="Arial" charset="0"/>
              </a:rPr>
              <a:t>partent</a:t>
            </a:r>
            <a:r>
              <a:rPr lang="en-GB" altLang="fr-FR" b="1" baseline="0" dirty="0" smtClean="0">
                <a:latin typeface="Arial" charset="0"/>
              </a:rPr>
              <a:t> en </a:t>
            </a:r>
            <a:r>
              <a:rPr lang="en-GB" altLang="fr-FR" b="1" baseline="0" dirty="0" err="1" smtClean="0">
                <a:latin typeface="Arial" charset="0"/>
              </a:rPr>
              <a:t>vacances</a:t>
            </a:r>
            <a:r>
              <a:rPr lang="en-GB" altLang="fr-FR" b="1" baseline="0" dirty="0" smtClean="0">
                <a:latin typeface="Arial" charset="0"/>
              </a:rPr>
              <a:t> </a:t>
            </a:r>
            <a:r>
              <a:rPr lang="en-GB" altLang="fr-FR" b="1" baseline="0" dirty="0" err="1" smtClean="0">
                <a:latin typeface="Arial" charset="0"/>
              </a:rPr>
              <a:t>dans</a:t>
            </a:r>
            <a:r>
              <a:rPr lang="en-GB" altLang="fr-FR" b="1" baseline="0" dirty="0" smtClean="0">
                <a:latin typeface="Arial" charset="0"/>
              </a:rPr>
              <a:t> </a:t>
            </a:r>
            <a:r>
              <a:rPr lang="en-GB" altLang="fr-FR" b="1" baseline="0" dirty="0" err="1" smtClean="0">
                <a:latin typeface="Arial" charset="0"/>
              </a:rPr>
              <a:t>leur</a:t>
            </a:r>
            <a:r>
              <a:rPr lang="en-GB" altLang="fr-FR" b="1" baseline="0" dirty="0" smtClean="0">
                <a:latin typeface="Arial" charset="0"/>
              </a:rPr>
              <a:t> pays)</a:t>
            </a:r>
            <a:endParaRPr lang="en-GB" altLang="fr-FR" dirty="0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B1F1FD-09FF-4394-B37C-42A45DD7C5A7}" type="slidenum">
              <a:rPr lang="fr-FR" altLang="fr-FR" sz="1300"/>
              <a:pPr eaLnBrk="1" hangingPunct="1">
                <a:spcBef>
                  <a:spcPct val="0"/>
                </a:spcBef>
              </a:pPr>
              <a:t>22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843733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512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4852CC-6531-4F48-85E6-6C9E77989C51}" type="slidenum">
              <a:rPr lang="fr-FR" altLang="fr-FR" sz="1300"/>
              <a:pPr eaLnBrk="1" hangingPunct="1">
                <a:spcBef>
                  <a:spcPct val="0"/>
                </a:spcBef>
              </a:pPr>
              <a:t>24</a:t>
            </a:fld>
            <a:endParaRPr lang="fr-FR" altLang="fr-FR" sz="13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 eaLnBrk="1" hangingPunct="1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Q5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86DA3F-0408-4192-94B8-DF44B899FE5D}" type="slidenum">
              <a:rPr lang="fr-FR" altLang="fr-FR" sz="1300"/>
              <a:pPr eaLnBrk="1" hangingPunct="1">
                <a:spcBef>
                  <a:spcPct val="0"/>
                </a:spcBef>
              </a:pPr>
              <a:t>25</a:t>
            </a:fld>
            <a:endParaRPr lang="fr-FR" altLang="fr-FR" sz="13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 eaLnBrk="1" hangingPunct="1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Q5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  <a:p>
            <a:pPr eaLnBrk="1" hangingPunct="1"/>
            <a:endParaRPr lang="en-GB" altLang="fr-F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43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Q5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190013-5034-44C7-9DEF-119442168C71}" type="slidenum">
              <a:rPr lang="fr-FR" altLang="fr-FR" sz="1300"/>
              <a:pPr eaLnBrk="1" hangingPunct="1">
                <a:spcBef>
                  <a:spcPct val="0"/>
                </a:spcBef>
              </a:pPr>
              <a:t>26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558068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07672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Q5 </a:t>
            </a:r>
            <a:r>
              <a:rPr lang="en-GB" altLang="fr-FR" baseline="0" dirty="0" err="1" smtClean="0">
                <a:latin typeface="Arial" charset="0"/>
              </a:rPr>
              <a:t>bis</a:t>
            </a:r>
            <a:r>
              <a:rPr lang="en-GB" altLang="fr-FR" baseline="0" dirty="0" smtClean="0">
                <a:latin typeface="Arial" charset="0"/>
              </a:rPr>
              <a:t> (</a:t>
            </a:r>
            <a:r>
              <a:rPr lang="en-GB" altLang="fr-FR" baseline="0" dirty="0" err="1" smtClean="0">
                <a:latin typeface="Arial" charset="0"/>
              </a:rPr>
              <a:t>spécifique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aseline="0" dirty="0" err="1" smtClean="0">
                <a:latin typeface="Arial" charset="0"/>
              </a:rPr>
              <a:t>Belgique</a:t>
            </a:r>
            <a:r>
              <a:rPr lang="en-GB" altLang="fr-FR" baseline="0" dirty="0" smtClean="0">
                <a:latin typeface="Arial" charset="0"/>
              </a:rPr>
              <a:t>)</a:t>
            </a:r>
            <a:endParaRPr lang="en-GB" altLang="fr-FR" dirty="0" smtClean="0">
              <a:latin typeface="Arial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756F5F-97BE-4256-A38F-195726C11D4D}" type="slidenum">
              <a:rPr lang="fr-FR" altLang="fr-FR" sz="1300"/>
              <a:pPr eaLnBrk="1" hangingPunct="1">
                <a:spcBef>
                  <a:spcPct val="0"/>
                </a:spcBef>
              </a:pPr>
              <a:t>27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297660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77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BE" altLang="fr-FR" b="1" dirty="0">
                <a:solidFill>
                  <a:srgbClr val="002060"/>
                </a:solidFill>
              </a:rPr>
              <a:t>(faire des économies = éco </a:t>
            </a:r>
            <a:r>
              <a:rPr lang="fr-BE" altLang="fr-FR" b="1" dirty="0" err="1">
                <a:solidFill>
                  <a:srgbClr val="002060"/>
                </a:solidFill>
              </a:rPr>
              <a:t>limitées+éco</a:t>
            </a:r>
            <a:r>
              <a:rPr lang="fr-BE" altLang="fr-FR" b="1" dirty="0">
                <a:solidFill>
                  <a:srgbClr val="002060"/>
                </a:solidFill>
              </a:rPr>
              <a:t> significatives)</a:t>
            </a:r>
            <a:endParaRPr lang="en-GB" altLang="fr-FR" dirty="0" smtClean="0">
              <a:latin typeface="Arial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CE2E61-C234-4F59-8206-564629BB85F9}" type="slidenum">
              <a:rPr lang="fr-FR" altLang="fr-FR" sz="1300"/>
              <a:pPr eaLnBrk="1" hangingPunct="1">
                <a:spcBef>
                  <a:spcPct val="0"/>
                </a:spcBef>
              </a:pPr>
              <a:t>29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340214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30783-8931-47CA-8D3A-4C6CE18B338D}" type="slidenum">
              <a:rPr lang="fr-FR" altLang="fr-FR" sz="1300"/>
              <a:pPr eaLnBrk="1" hangingPunct="1">
                <a:spcBef>
                  <a:spcPct val="0"/>
                </a:spcBef>
              </a:pPr>
              <a:t>3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218539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6CC087-0432-4F1D-A9F9-747429D526AA}" type="slidenum">
              <a:rPr lang="fr-FR" altLang="fr-FR" sz="1300"/>
              <a:pPr eaLnBrk="1" hangingPunct="1">
                <a:spcBef>
                  <a:spcPct val="0"/>
                </a:spcBef>
              </a:pPr>
              <a:t>30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545173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FF00BA-852E-47EE-850B-BD9596B40AD1}" type="slidenum">
              <a:rPr lang="fr-FR" altLang="fr-FR" sz="1300"/>
              <a:pPr eaLnBrk="1" hangingPunct="1">
                <a:spcBef>
                  <a:spcPct val="0"/>
                </a:spcBef>
              </a:pPr>
              <a:t>31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561770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9E980B-4794-4439-B00E-8CB476AE7FD4}" type="slidenum">
              <a:rPr lang="fr-FR" altLang="fr-FR" sz="1300"/>
              <a:pPr eaLnBrk="1" hangingPunct="1">
                <a:spcBef>
                  <a:spcPct val="0"/>
                </a:spcBef>
              </a:pPr>
              <a:t>32</a:t>
            </a:fld>
            <a:endParaRPr lang="fr-FR" altLang="fr-FR" sz="13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277" tIns="45636" rIns="91277" bIns="45636"/>
          <a:lstStyle/>
          <a:p>
            <a:pPr eaLnBrk="1" hangingPunct="1"/>
            <a:endParaRPr lang="en-GB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31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5429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Q11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  <a:p>
            <a:endParaRPr lang="en-GB" altLang="fr-FR" dirty="0" smtClean="0">
              <a:latin typeface="Arial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3FCDD6-50A5-4C4A-9802-60D58403D3CA}" type="slidenum">
              <a:rPr lang="fr-FR" altLang="fr-FR" sz="1300"/>
              <a:pPr eaLnBrk="1" hangingPunct="1">
                <a:spcBef>
                  <a:spcPct val="0"/>
                </a:spcBef>
              </a:pPr>
              <a:t>34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75363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52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4008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92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5DF2-DEB5-4DC9-8709-2C513624946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5CC24A-65E1-4C1E-9226-8BAB42AECBBE}" type="slidenum">
              <a:rPr lang="fr-FR" altLang="fr-FR" sz="1300"/>
              <a:pPr eaLnBrk="1" hangingPunct="1">
                <a:spcBef>
                  <a:spcPct val="0"/>
                </a:spcBef>
              </a:pPr>
              <a:t>39</a:t>
            </a:fld>
            <a:endParaRPr lang="fr-FR" altLang="fr-FR" sz="13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77" tIns="45636" rIns="91277" bIns="45636"/>
          <a:lstStyle/>
          <a:p>
            <a:pPr eaLnBrk="1" hangingPunct="1"/>
            <a:r>
              <a:rPr lang="en-GB" altLang="fr-FR" dirty="0" smtClean="0">
                <a:latin typeface="Arial" charset="0"/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548781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dirty="0" smtClean="0">
              <a:latin typeface="Arial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20FA02-78B9-41B9-85ED-C4FA33F03876}" type="slidenum">
              <a:rPr lang="fr-FR" altLang="fr-FR" sz="1300"/>
              <a:pPr eaLnBrk="1" hangingPunct="1">
                <a:spcBef>
                  <a:spcPct val="0"/>
                </a:spcBef>
              </a:pPr>
              <a:t>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4579519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08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7160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5298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fr-FR" dirty="0" smtClean="0">
                <a:latin typeface="Arial" charset="0"/>
              </a:rPr>
              <a:t>Q9bis</a:t>
            </a: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D31AA9-2CC9-4769-917C-97748B2B0212}" type="slidenum">
              <a:rPr lang="fr-FR" altLang="fr-FR" sz="1300"/>
              <a:pPr eaLnBrk="1" hangingPunct="1">
                <a:spcBef>
                  <a:spcPct val="0"/>
                </a:spcBef>
              </a:pPr>
              <a:t>43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735511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012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4441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2128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D15375-28ED-4C5F-8FA3-34535A8BA335}" type="slidenum">
              <a:rPr lang="fr-FR" altLang="fr-FR" sz="1300"/>
              <a:pPr eaLnBrk="1" hangingPunct="1">
                <a:spcBef>
                  <a:spcPct val="0"/>
                </a:spcBef>
              </a:pPr>
              <a:t>47</a:t>
            </a:fld>
            <a:endParaRPr lang="fr-FR" altLang="fr-FR" sz="13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68" tIns="45633" rIns="91268" bIns="45633"/>
          <a:lstStyle/>
          <a:p>
            <a:pPr eaLnBrk="1" hangingPunct="1"/>
            <a:endParaRPr lang="en-GB" altLang="fr-F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75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8970EA-732B-4D78-AB5D-429E7AD0F64B}" type="slidenum">
              <a:rPr lang="fr-FR" altLang="fr-FR" sz="1300"/>
              <a:pPr eaLnBrk="1" hangingPunct="1">
                <a:spcBef>
                  <a:spcPct val="0"/>
                </a:spcBef>
              </a:pPr>
              <a:t>48</a:t>
            </a:fld>
            <a:endParaRPr lang="fr-FR" altLang="fr-FR" sz="13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77" tIns="45636" rIns="91277" bIns="45636"/>
          <a:lstStyle/>
          <a:p>
            <a:pPr defTabSz="911666" eaLnBrk="1" hangingPunct="1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Q6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  <a:p>
            <a:pPr eaLnBrk="1" hangingPunct="1"/>
            <a:endParaRPr lang="en-GB" altLang="fr-F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039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Xavier, </a:t>
            </a:r>
            <a:r>
              <a:rPr lang="en-GB" dirty="0" err="1" smtClean="0"/>
              <a:t>ik</a:t>
            </a:r>
            <a:r>
              <a:rPr lang="en-GB" dirty="0" smtClean="0"/>
              <a:t> </a:t>
            </a:r>
            <a:r>
              <a:rPr lang="en-GB" dirty="0" err="1" smtClean="0"/>
              <a:t>kan</a:t>
            </a:r>
            <a:r>
              <a:rPr lang="en-GB" dirty="0" smtClean="0"/>
              <a:t> </a:t>
            </a:r>
            <a:r>
              <a:rPr lang="en-GB" dirty="0" err="1" smtClean="0"/>
              <a:t>niet</a:t>
            </a:r>
            <a:r>
              <a:rPr lang="en-GB" dirty="0" smtClean="0"/>
              <a:t> in </a:t>
            </a:r>
            <a:r>
              <a:rPr lang="en-GB" dirty="0" err="1" smtClean="0"/>
              <a:t>deze</a:t>
            </a:r>
            <a:r>
              <a:rPr lang="en-GB" dirty="0" smtClean="0"/>
              <a:t> slide…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71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l-BE" altLang="fr-FR" dirty="0" smtClean="0">
              <a:latin typeface="Arial" charset="0"/>
            </a:endParaRPr>
          </a:p>
        </p:txBody>
      </p:sp>
      <p:sp>
        <p:nvSpPr>
          <p:cNvPr id="76804" name="Espace réservé du numéro de diapositive 3"/>
          <p:cNvSpPr txBox="1">
            <a:spLocks noGrp="1"/>
          </p:cNvSpPr>
          <p:nvPr/>
        </p:nvSpPr>
        <p:spPr bwMode="auto">
          <a:xfrm>
            <a:off x="3774225" y="9416669"/>
            <a:ext cx="2887087" cy="4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24" tIns="45313" rIns="90624" bIns="4531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9BF678-1F69-40C6-90B0-406979ED2AE6}" type="slidenum">
              <a:rPr lang="en-GB" altLang="fr-FR"/>
              <a:pPr algn="r" eaLnBrk="1" hangingPunct="1">
                <a:spcBef>
                  <a:spcPct val="0"/>
                </a:spcBef>
              </a:pPr>
              <a:t>5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6833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CDA9B4-63C8-4AD2-94D9-3150C66102CD}" type="slidenum">
              <a:rPr lang="fr-FR" altLang="fr-FR" sz="1300"/>
              <a:pPr eaLnBrk="1" hangingPunct="1">
                <a:spcBef>
                  <a:spcPct val="0"/>
                </a:spcBef>
              </a:pPr>
              <a:t>50</a:t>
            </a:fld>
            <a:endParaRPr lang="fr-FR" altLang="fr-FR" sz="13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77" tIns="45636" rIns="91277" bIns="45636"/>
          <a:lstStyle/>
          <a:p>
            <a:pPr defTabSz="911666" eaLnBrk="1" hangingPunct="1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Q14 (</a:t>
            </a:r>
            <a:r>
              <a:rPr lang="en-GB" altLang="fr-FR" b="1" baseline="0" dirty="0" err="1" smtClean="0">
                <a:latin typeface="Arial" charset="0"/>
              </a:rPr>
              <a:t>Européen</a:t>
            </a:r>
            <a:r>
              <a:rPr lang="en-GB" altLang="fr-FR" b="1" baseline="0" dirty="0" smtClean="0">
                <a:latin typeface="Arial" charset="0"/>
              </a:rPr>
              <a:t>)</a:t>
            </a:r>
            <a:endParaRPr lang="en-GB" altLang="fr-FR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93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1666">
              <a:defRPr/>
            </a:pPr>
            <a:r>
              <a:rPr lang="en-GB" altLang="fr-FR" dirty="0" smtClean="0">
                <a:latin typeface="Arial" charset="0"/>
              </a:rPr>
              <a:t>Correspond à la question</a:t>
            </a:r>
            <a:r>
              <a:rPr lang="en-GB" altLang="fr-FR" baseline="0" dirty="0" smtClean="0">
                <a:latin typeface="Arial" charset="0"/>
              </a:rPr>
              <a:t> </a:t>
            </a:r>
            <a:r>
              <a:rPr lang="en-GB" altLang="fr-FR" b="1" baseline="0" dirty="0" smtClean="0">
                <a:latin typeface="Arial" charset="0"/>
              </a:rPr>
              <a:t>Q5 (</a:t>
            </a:r>
            <a:r>
              <a:rPr lang="en-GB" altLang="fr-FR" b="1" baseline="0" dirty="0" err="1" smtClean="0">
                <a:latin typeface="Arial" charset="0"/>
              </a:rPr>
              <a:t>Belge</a:t>
            </a:r>
            <a:r>
              <a:rPr lang="en-GB" altLang="fr-FR" b="1" baseline="0" dirty="0" smtClean="0">
                <a:latin typeface="Arial" charset="0"/>
              </a:rPr>
              <a:t>)  ??</a:t>
            </a:r>
            <a:endParaRPr lang="en-GB" altLang="fr-FR" b="1" dirty="0" smtClean="0">
              <a:latin typeface="Arial" charset="0"/>
            </a:endParaRPr>
          </a:p>
          <a:p>
            <a:endParaRPr lang="en-GB" altLang="fr-FR" dirty="0" smtClean="0">
              <a:latin typeface="Arial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9349B0-9DE1-4D1F-83EC-3AF78BA9655A}" type="slidenum">
              <a:rPr lang="fr-FR" altLang="fr-FR" sz="1300"/>
              <a:pPr eaLnBrk="1" hangingPunct="1">
                <a:spcBef>
                  <a:spcPct val="0"/>
                </a:spcBef>
              </a:pPr>
              <a:t>51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53880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4421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480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48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8958A6-DEAD-4E5E-8C7C-17BA57AE68E6}" type="slidenum">
              <a:rPr lang="fr-FR" altLang="fr-FR" sz="1300"/>
              <a:pPr eaLnBrk="1" hangingPunct="1">
                <a:spcBef>
                  <a:spcPct val="0"/>
                </a:spcBef>
              </a:pPr>
              <a:t>53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719840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87D06-61CA-425E-A2B3-E4E3DCB87B04}" type="slidenum">
              <a:rPr lang="fr-FR" altLang="fr-FR" sz="1300"/>
              <a:pPr eaLnBrk="1" hangingPunct="1">
                <a:spcBef>
                  <a:spcPct val="0"/>
                </a:spcBef>
              </a:pPr>
              <a:t>54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8928653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0731" indent="-284897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9584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5418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1251" indent="-227916" defTabSz="9512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70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918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8751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4585" indent="-227916" defTabSz="9512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F86B9E-B792-490D-A5B9-A5188C45F151}" type="slidenum">
              <a:rPr lang="fr-FR" altLang="fr-FR" sz="1300"/>
              <a:pPr eaLnBrk="1" hangingPunct="1">
                <a:spcBef>
                  <a:spcPct val="0"/>
                </a:spcBef>
              </a:pPr>
              <a:t>55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165506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7698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57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dirty="0" smtClean="0">
              <a:latin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F29EAB-5138-4493-930B-23FECE6E0112}" type="slidenum">
              <a:rPr lang="fr-FR" altLang="fr-FR" sz="1300"/>
              <a:pPr eaLnBrk="1" hangingPunct="1">
                <a:spcBef>
                  <a:spcPct val="0"/>
                </a:spcBef>
              </a:pPr>
              <a:t>6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75440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>
              <a:latin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86" indent="-283649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91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429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265" indent="-226918" defTabSz="9470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610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938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774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612" indent="-226918" defTabSz="9470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B644F9-4651-4D28-B63E-693650E19A1B}" type="slidenum">
              <a:rPr lang="fr-FR" altLang="fr-FR" sz="1300"/>
              <a:pPr eaLnBrk="1" hangingPunct="1">
                <a:spcBef>
                  <a:spcPct val="0"/>
                </a:spcBef>
              </a:pPr>
              <a:t>7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26481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43EAD-1CB7-45DC-BF1B-600B552E4D0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60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3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ou-acheter.biz/px/billet-avion.jp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1.jpeg"/><Relationship Id="rId4" Type="http://schemas.openxmlformats.org/officeDocument/2006/relationships/hyperlink" Target="http://www.photoway.com/images/polynesie/POLY06_359-vacances.jpg" TargetMode="External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ou-acheter.biz/px/billet-avion.jp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1.jpeg"/><Relationship Id="rId4" Type="http://schemas.openxmlformats.org/officeDocument/2006/relationships/hyperlink" Target="http://www.photoway.com/images/polynesie/POLY06_359-vacances.jpg" TargetMode="External"/><Relationship Id="rId9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 written in sand on beach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725"/>
            <a:ext cx="1600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4" descr="hotel-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POLY06_359-vacances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" descr="billet-avion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1600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Photo of a night city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0525"/>
            <a:ext cx="1600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8157" b="10426"/>
          <a:stretch>
            <a:fillRect/>
          </a:stretch>
        </p:blipFill>
        <p:spPr bwMode="auto">
          <a:xfrm>
            <a:off x="1589088" y="2133600"/>
            <a:ext cx="75549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921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0C6C2-A639-4290-A94B-4FF36802BE2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574102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43C71-1E81-44A7-9A50-05D50379C7F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66152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1169A-9EFF-452E-B810-1E5A08AC4FA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16714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613BF-695D-48FC-8409-DA8541BEFD7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15826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800" b="1" i="1" dirty="0" err="1" smtClean="0">
                <a:solidFill>
                  <a:schemeClr val="bg1"/>
                </a:solidFill>
              </a:rPr>
              <a:t>Europ</a:t>
            </a:r>
            <a:r>
              <a:rPr lang="en-US" altLang="fr-FR" sz="800" b="1" i="1" dirty="0" smtClean="0">
                <a:solidFill>
                  <a:schemeClr val="bg1"/>
                </a:solidFill>
              </a:rPr>
              <a:t> Assistance –  </a:t>
            </a:r>
            <a:r>
              <a:rPr lang="en-GB" altLang="fr-FR" sz="800" b="1" i="1" dirty="0" smtClean="0">
                <a:solidFill>
                  <a:schemeClr val="bg1"/>
                </a:solidFill>
              </a:rPr>
              <a:t>de </a:t>
            </a:r>
            <a:r>
              <a:rPr lang="en-GB" altLang="fr-FR" sz="800" b="1" i="1" dirty="0" err="1" smtClean="0">
                <a:solidFill>
                  <a:schemeClr val="bg1"/>
                </a:solidFill>
              </a:rPr>
              <a:t>Vakantiebarometer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van de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Europeanen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de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Belgen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</a:t>
            </a:r>
            <a:r>
              <a:rPr lang="fr-BE" altLang="fr-FR" sz="800" b="1" i="1" dirty="0" smtClean="0">
                <a:solidFill>
                  <a:schemeClr val="bg1"/>
                </a:solidFill>
              </a:rPr>
              <a:t>– </a:t>
            </a:r>
            <a:r>
              <a:rPr lang="fr-BE" altLang="fr-FR" sz="800" b="1" i="1" dirty="0" err="1" smtClean="0">
                <a:solidFill>
                  <a:schemeClr val="bg1"/>
                </a:solidFill>
              </a:rPr>
              <a:t>Editie</a:t>
            </a:r>
            <a:r>
              <a:rPr lang="fr-BE" altLang="fr-FR" sz="800" b="1" i="1" dirty="0" smtClean="0">
                <a:solidFill>
                  <a:schemeClr val="bg1"/>
                </a:solidFill>
              </a:rPr>
              <a:t> 2016</a:t>
            </a:r>
          </a:p>
        </p:txBody>
      </p:sp>
      <p:pic>
        <p:nvPicPr>
          <p:cNvPr id="6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8"/>
            <a:ext cx="91440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25438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0D83D-FF6A-43C3-86E9-6EA87F111663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1D235-C375-4289-9485-715EDD3D086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754860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7ECC-0CC4-44B5-AC23-6CEF6DCEB21B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A5F52-0F25-461E-A9AC-F9D58554B47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701999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57739-3865-44C3-99AB-F3492FCA7A5D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70B3-3CA4-486F-9E90-118C4B344FC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248685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512B0-9C42-49B9-A32C-52E11E4D6D0B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4FFDE-95A6-40BF-AE70-188A87C4172D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845955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F7E9-721E-44A2-BEC2-B03089461B87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7964-AF07-4233-87E2-1341A625370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00900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D97F-7A32-48DF-99D1-47F0B499DAE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731266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F290C-DD95-4F7A-903F-0925A5437B07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4CB5-A5A0-426B-88B0-DF37119D6EC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219233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24782-20F1-427E-9579-5965543D0BA7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18106-3129-48D5-9ABA-DAC651D6362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985010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F7FA5-62D3-4BDC-A373-7546B300D1AC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A9702-1832-4726-9509-8499416EFF6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065973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274D3-A0CE-41FD-83EC-60392E0B3994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0D41-5965-46DB-A6C4-3E13772ED40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094331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22FF5-B8C3-47EE-859E-3843DD039944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9AC93-B0C3-4919-82F0-4D260350677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18387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0023-DABB-48B1-91DA-85C884514250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AA6FF-E139-4322-BBE6-177E3E6D8BB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02448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C6C3-C2F0-4D25-8244-14F14EF285FA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17F3-B585-49AC-B63A-387355E7A3F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330630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0066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8728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164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07E49-D69A-44B0-99A6-E1C55C1971A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6551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556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4380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1899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1588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3807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6097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9617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1689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1598293"/>
            <a:ext cx="8176725" cy="9971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0"/>
            <a:ext cx="8176725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smtClean="0"/>
          </a:p>
        </p:txBody>
      </p:sp>
      <p:grpSp>
        <p:nvGrpSpPr>
          <p:cNvPr id="2" name="Group 2"/>
          <p:cNvGrpSpPr>
            <a:grpSpLocks noChangeAspect="1"/>
          </p:cNvGrpSpPr>
          <p:nvPr userDrawn="1"/>
        </p:nvGrpSpPr>
        <p:grpSpPr bwMode="auto">
          <a:xfrm>
            <a:off x="381600" y="381600"/>
            <a:ext cx="1079500" cy="968375"/>
            <a:chOff x="1352" y="681"/>
            <a:chExt cx="3519" cy="3153"/>
          </a:xfrm>
        </p:grpSpPr>
        <p:sp>
          <p:nvSpPr>
            <p:cNvPr id="31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2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05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-1" y="0"/>
            <a:ext cx="9144001" cy="532075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FFFFFF"/>
              </a:solidFill>
            </a:endParaRPr>
          </a:p>
        </p:txBody>
      </p:sp>
      <p:grpSp>
        <p:nvGrpSpPr>
          <p:cNvPr id="21" name="Group 2"/>
          <p:cNvGrpSpPr>
            <a:grpSpLocks noChangeAspect="1"/>
          </p:cNvGrpSpPr>
          <p:nvPr userDrawn="1"/>
        </p:nvGrpSpPr>
        <p:grpSpPr bwMode="auto">
          <a:xfrm>
            <a:off x="324148" y="381600"/>
            <a:ext cx="1079500" cy="968375"/>
            <a:chOff x="1352" y="681"/>
            <a:chExt cx="3519" cy="3153"/>
          </a:xfrm>
        </p:grpSpPr>
        <p:sp>
          <p:nvSpPr>
            <p:cNvPr id="22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54" name="Titel 1"/>
          <p:cNvSpPr>
            <a:spLocks noGrp="1"/>
          </p:cNvSpPr>
          <p:nvPr>
            <p:ph type="ctrTitle"/>
          </p:nvPr>
        </p:nvSpPr>
        <p:spPr>
          <a:xfrm>
            <a:off x="251520" y="2681281"/>
            <a:ext cx="5259768" cy="7755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en-US" noProof="0" dirty="0"/>
          </a:p>
        </p:txBody>
      </p:sp>
      <p:sp>
        <p:nvSpPr>
          <p:cNvPr id="55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255026" y="3645024"/>
            <a:ext cx="3668902" cy="936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92075" indent="0">
              <a:buNone/>
              <a:defRPr lang="fr-FR" sz="2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7" name="Freeform 2"/>
          <p:cNvSpPr>
            <a:spLocks/>
          </p:cNvSpPr>
          <p:nvPr userDrawn="1"/>
        </p:nvSpPr>
        <p:spPr bwMode="grayWhite">
          <a:xfrm>
            <a:off x="5486399" y="0"/>
            <a:ext cx="3657601" cy="1438102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8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210" y="120849"/>
            <a:ext cx="1295400" cy="1022151"/>
          </a:xfrm>
          <a:prstGeom prst="rect">
            <a:avLst/>
          </a:prstGeom>
          <a:noFill/>
        </p:spPr>
      </p:pic>
      <p:sp>
        <p:nvSpPr>
          <p:cNvPr id="59" name="Rectangle 31"/>
          <p:cNvSpPr>
            <a:spLocks noChangeArrowheads="1"/>
          </p:cNvSpPr>
          <p:nvPr userDrawn="1"/>
        </p:nvSpPr>
        <p:spPr bwMode="gray">
          <a:xfrm>
            <a:off x="7914369" y="1143000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42" y="5320756"/>
            <a:ext cx="1364772" cy="12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14" y="5318161"/>
            <a:ext cx="2733674" cy="1254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22"/>
          <p:cNvSpPr txBox="1">
            <a:spLocks noChangeArrowheads="1"/>
          </p:cNvSpPr>
          <p:nvPr userDrawn="1"/>
        </p:nvSpPr>
        <p:spPr bwMode="gray">
          <a:xfrm>
            <a:off x="75501" y="6672044"/>
            <a:ext cx="89916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800" dirty="0" smtClean="0">
                <a:solidFill>
                  <a:srgbClr val="1F497D"/>
                </a:solidFill>
                <a:latin typeface="Calibri" pitchFamily="34" charset="0"/>
              </a:rPr>
              <a:t>© 2014 Ipsos.  All rights reserved. Contains Ipsos' Confidential and Proprietary information and may not be disclosed or reproduced without the prior written consent of Ipsos.</a:t>
            </a:r>
            <a:endParaRPr lang="en-US" dirty="0" smtClean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16" y="5320757"/>
            <a:ext cx="1364010" cy="125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13" y="5321455"/>
            <a:ext cx="1368000" cy="125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2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5EEE2-3FE4-4E9E-9D5C-8AB111E5E70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049182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ntac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8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5" y="5272088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547100" y="4954588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 userDrawn="1">
            <p:ph idx="1"/>
          </p:nvPr>
        </p:nvSpPr>
        <p:spPr>
          <a:xfrm>
            <a:off x="352800" y="979200"/>
            <a:ext cx="7740000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>
                <a:solidFill>
                  <a:schemeClr val="tx1"/>
                </a:solidFill>
              </a:defRPr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4616" y="6654132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/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1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 userDrawn="1"/>
        </p:nvSpPr>
        <p:spPr bwMode="auto">
          <a:xfrm>
            <a:off x="0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Freeform 3"/>
          <p:cNvSpPr>
            <a:spLocks/>
          </p:cNvSpPr>
          <p:nvPr userDrawn="1"/>
        </p:nvSpPr>
        <p:spPr bwMode="auto">
          <a:xfrm>
            <a:off x="7435850" y="1541463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 flipH="1">
            <a:off x="4718050" y="2803525"/>
            <a:ext cx="2717800" cy="249238"/>
          </a:xfrm>
          <a:prstGeom prst="line">
            <a:avLst/>
          </a:pr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584200" y="5846763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-3175" y="6272213"/>
            <a:ext cx="641350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000" y="2685899"/>
            <a:ext cx="4416425" cy="149579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59792" y="5486400"/>
            <a:ext cx="44308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dirty="0" smtClean="0"/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9861" y="2209800"/>
            <a:ext cx="1075524" cy="848655"/>
          </a:xfrm>
          <a:prstGeom prst="rect">
            <a:avLst/>
          </a:prstGeom>
          <a:noFill/>
        </p:spPr>
      </p:pic>
      <p:sp>
        <p:nvSpPr>
          <p:cNvPr id="30" name="Rectangle 31"/>
          <p:cNvSpPr>
            <a:spLocks noChangeArrowheads="1"/>
          </p:cNvSpPr>
          <p:nvPr userDrawn="1"/>
        </p:nvSpPr>
        <p:spPr bwMode="gray">
          <a:xfrm>
            <a:off x="8210420" y="3004344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56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ults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12182" y="6734889"/>
            <a:ext cx="663019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srgbClr val="1F497D"/>
                </a:solidFill>
              </a:rPr>
              <a:t>Ipsos pour Europ Assistance – Baromètre des Vacances des Européens – Edition 2015 </a:t>
            </a:r>
            <a:endParaRPr lang="fr-FR" dirty="0" smtClean="0">
              <a:solidFill>
                <a:srgbClr val="1F497D"/>
              </a:solidFill>
            </a:endParaRPr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9" name="Freeform 34"/>
          <p:cNvSpPr>
            <a:spLocks/>
          </p:cNvSpPr>
          <p:nvPr userDrawn="1"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0" name="Freeform 35"/>
          <p:cNvSpPr>
            <a:spLocks/>
          </p:cNvSpPr>
          <p:nvPr userDrawn="1"/>
        </p:nvSpPr>
        <p:spPr bwMode="auto">
          <a:xfrm>
            <a:off x="8845550" y="803275"/>
            <a:ext cx="298450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555" y="6645819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pic>
        <p:nvPicPr>
          <p:cNvPr id="45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152400"/>
            <a:ext cx="609600" cy="481012"/>
          </a:xfrm>
          <a:prstGeom prst="rect">
            <a:avLst/>
          </a:prstGeom>
          <a:noFill/>
        </p:spPr>
      </p:pic>
      <p:sp>
        <p:nvSpPr>
          <p:cNvPr id="46" name="Rectangle 31"/>
          <p:cNvSpPr>
            <a:spLocks noChangeArrowheads="1"/>
          </p:cNvSpPr>
          <p:nvPr userDrawn="1"/>
        </p:nvSpPr>
        <p:spPr bwMode="gray">
          <a:xfrm>
            <a:off x="8324247" y="590541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59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649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" descr="C:\_BOWHA\IPSOS\CHARTE 2014 polygonal\Template\Générique\polygone_0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"/>
          <a:stretch>
            <a:fillRect/>
          </a:stretch>
        </p:blipFill>
        <p:spPr bwMode="auto">
          <a:xfrm>
            <a:off x="0" y="9099"/>
            <a:ext cx="9144000" cy="6911975"/>
          </a:xfrm>
          <a:prstGeom prst="rect">
            <a:avLst/>
          </a:prstGeom>
          <a:noFill/>
        </p:spPr>
      </p:pic>
      <p:sp>
        <p:nvSpPr>
          <p:cNvPr id="38" name="Espace réservé du texte 36" descr="ukyksjgifxfz&#10;iyhiyjrizertsdisghe&#10;poujioyhjiuteiuzthud"/>
          <p:cNvSpPr>
            <a:spLocks noGrp="1"/>
          </p:cNvSpPr>
          <p:nvPr>
            <p:ph type="body" sz="quarter" idx="13" hasCustomPrompt="1"/>
          </p:nvPr>
        </p:nvSpPr>
        <p:spPr>
          <a:xfrm>
            <a:off x="171093" y="1368731"/>
            <a:ext cx="2042833" cy="338554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 baseline="0">
                <a:solidFill>
                  <a:schemeClr val="tx2"/>
                </a:solidFill>
                <a:latin typeface="Helvetica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r>
              <a:rPr lang="fr-FR" dirty="0" smtClean="0"/>
              <a:t>TITRE DOCUMENT</a:t>
            </a:r>
            <a:endParaRPr lang="fr-FR" sz="1600" dirty="0" smtClean="0">
              <a:solidFill>
                <a:srgbClr val="002060"/>
              </a:solidFill>
              <a:latin typeface="Helvetica" pitchFamily="34" charset="0"/>
            </a:endParaRPr>
          </a:p>
        </p:txBody>
      </p:sp>
      <p:grpSp>
        <p:nvGrpSpPr>
          <p:cNvPr id="41" name="Group 18"/>
          <p:cNvGrpSpPr>
            <a:grpSpLocks noChangeAspect="1"/>
          </p:cNvGrpSpPr>
          <p:nvPr userDrawn="1"/>
        </p:nvGrpSpPr>
        <p:grpSpPr bwMode="auto">
          <a:xfrm>
            <a:off x="171092" y="260648"/>
            <a:ext cx="883379" cy="792088"/>
            <a:chOff x="1352" y="681"/>
            <a:chExt cx="3519" cy="3153"/>
          </a:xfrm>
        </p:grpSpPr>
        <p:sp>
          <p:nvSpPr>
            <p:cNvPr id="42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202 h 3449"/>
                <a:gd name="T2" fmla="*/ 0 w 3862"/>
                <a:gd name="T3" fmla="*/ 2202 h 3449"/>
                <a:gd name="T4" fmla="*/ 0 w 3862"/>
                <a:gd name="T5" fmla="*/ 0 h 3449"/>
                <a:gd name="T6" fmla="*/ 2322 w 3862"/>
                <a:gd name="T7" fmla="*/ 0 h 3449"/>
                <a:gd name="T8" fmla="*/ 2090 w 3862"/>
                <a:gd name="T9" fmla="*/ 2202 h 3449"/>
                <a:gd name="T10" fmla="*/ 0 w 3862"/>
                <a:gd name="T11" fmla="*/ 2202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1 w 81"/>
                <a:gd name="T1" fmla="*/ 14 h 66"/>
                <a:gd name="T2" fmla="*/ 11 w 81"/>
                <a:gd name="T3" fmla="*/ 14 h 66"/>
                <a:gd name="T4" fmla="*/ 0 w 81"/>
                <a:gd name="T5" fmla="*/ 18 h 66"/>
                <a:gd name="T6" fmla="*/ 54 w 81"/>
                <a:gd name="T7" fmla="*/ 7 h 66"/>
                <a:gd name="T8" fmla="*/ 55 w 81"/>
                <a:gd name="T9" fmla="*/ 0 h 66"/>
                <a:gd name="T10" fmla="*/ 11 w 81"/>
                <a:gd name="T11" fmla="*/ 1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8 w 81"/>
                <a:gd name="T1" fmla="*/ 1 h 63"/>
                <a:gd name="T2" fmla="*/ 8 w 81"/>
                <a:gd name="T3" fmla="*/ 1 h 63"/>
                <a:gd name="T4" fmla="*/ 0 w 81"/>
                <a:gd name="T5" fmla="*/ 0 h 63"/>
                <a:gd name="T6" fmla="*/ 10 w 81"/>
                <a:gd name="T7" fmla="*/ 24 h 63"/>
                <a:gd name="T8" fmla="*/ 17 w 81"/>
                <a:gd name="T9" fmla="*/ 27 h 63"/>
                <a:gd name="T10" fmla="*/ 8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2 w 96"/>
                <a:gd name="T1" fmla="*/ 76 h 79"/>
                <a:gd name="T2" fmla="*/ 12 w 96"/>
                <a:gd name="T3" fmla="*/ 76 h 79"/>
                <a:gd name="T4" fmla="*/ 0 w 96"/>
                <a:gd name="T5" fmla="*/ 98 h 79"/>
                <a:gd name="T6" fmla="*/ 52 w 96"/>
                <a:gd name="T7" fmla="*/ 41 h 79"/>
                <a:gd name="T8" fmla="*/ 56 w 96"/>
                <a:gd name="T9" fmla="*/ 0 h 79"/>
                <a:gd name="T10" fmla="*/ 12 w 96"/>
                <a:gd name="T11" fmla="*/ 7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7 w 77"/>
                <a:gd name="T1" fmla="*/ 19 h 77"/>
                <a:gd name="T2" fmla="*/ 67 w 77"/>
                <a:gd name="T3" fmla="*/ 19 h 77"/>
                <a:gd name="T4" fmla="*/ 61 w 77"/>
                <a:gd name="T5" fmla="*/ 0 h 77"/>
                <a:gd name="T6" fmla="*/ 0 w 77"/>
                <a:gd name="T7" fmla="*/ 39 h 77"/>
                <a:gd name="T8" fmla="*/ 0 w 77"/>
                <a:gd name="T9" fmla="*/ 54 h 77"/>
                <a:gd name="T10" fmla="*/ 67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5 h 74"/>
                <a:gd name="T2" fmla="*/ 0 w 90"/>
                <a:gd name="T3" fmla="*/ 25 h 74"/>
                <a:gd name="T4" fmla="*/ 11 w 90"/>
                <a:gd name="T5" fmla="*/ 29 h 74"/>
                <a:gd name="T6" fmla="*/ 58 w 90"/>
                <a:gd name="T7" fmla="*/ 11 h 74"/>
                <a:gd name="T8" fmla="*/ 72 w 90"/>
                <a:gd name="T9" fmla="*/ 3 h 74"/>
                <a:gd name="T10" fmla="*/ 0 w 90"/>
                <a:gd name="T11" fmla="*/ 25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7 h 72"/>
                <a:gd name="T6" fmla="*/ 76 w 88"/>
                <a:gd name="T7" fmla="*/ 59 h 72"/>
                <a:gd name="T8" fmla="*/ 78 w 88"/>
                <a:gd name="T9" fmla="*/ 27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4 w 86"/>
                <a:gd name="T1" fmla="*/ 7 h 92"/>
                <a:gd name="T2" fmla="*/ 24 w 86"/>
                <a:gd name="T3" fmla="*/ 7 h 92"/>
                <a:gd name="T4" fmla="*/ 10 w 86"/>
                <a:gd name="T5" fmla="*/ 0 h 92"/>
                <a:gd name="T6" fmla="*/ 7 w 86"/>
                <a:gd name="T7" fmla="*/ 47 h 92"/>
                <a:gd name="T8" fmla="*/ 14 w 86"/>
                <a:gd name="T9" fmla="*/ 65 h 92"/>
                <a:gd name="T10" fmla="*/ 2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90 w 724"/>
                <a:gd name="T1" fmla="*/ 503 h 1845"/>
                <a:gd name="T2" fmla="*/ 290 w 724"/>
                <a:gd name="T3" fmla="*/ 503 h 1845"/>
                <a:gd name="T4" fmla="*/ 211 w 724"/>
                <a:gd name="T5" fmla="*/ 483 h 1845"/>
                <a:gd name="T6" fmla="*/ 307 w 724"/>
                <a:gd name="T7" fmla="*/ 464 h 1845"/>
                <a:gd name="T8" fmla="*/ 317 w 724"/>
                <a:gd name="T9" fmla="*/ 480 h 1845"/>
                <a:gd name="T10" fmla="*/ 290 w 724"/>
                <a:gd name="T11" fmla="*/ 503 h 1845"/>
                <a:gd name="T12" fmla="*/ 290 w 724"/>
                <a:gd name="T13" fmla="*/ 503 h 1845"/>
                <a:gd name="T14" fmla="*/ 412 w 724"/>
                <a:gd name="T15" fmla="*/ 524 h 1845"/>
                <a:gd name="T16" fmla="*/ 412 w 724"/>
                <a:gd name="T17" fmla="*/ 524 h 1845"/>
                <a:gd name="T18" fmla="*/ 387 w 724"/>
                <a:gd name="T19" fmla="*/ 437 h 1845"/>
                <a:gd name="T20" fmla="*/ 408 w 724"/>
                <a:gd name="T21" fmla="*/ 403 h 1845"/>
                <a:gd name="T22" fmla="*/ 404 w 724"/>
                <a:gd name="T23" fmla="*/ 297 h 1845"/>
                <a:gd name="T24" fmla="*/ 413 w 724"/>
                <a:gd name="T25" fmla="*/ 288 h 1845"/>
                <a:gd name="T26" fmla="*/ 404 w 724"/>
                <a:gd name="T27" fmla="*/ 258 h 1845"/>
                <a:gd name="T28" fmla="*/ 397 w 724"/>
                <a:gd name="T29" fmla="*/ 213 h 1845"/>
                <a:gd name="T30" fmla="*/ 380 w 724"/>
                <a:gd name="T31" fmla="*/ 178 h 1845"/>
                <a:gd name="T32" fmla="*/ 387 w 724"/>
                <a:gd name="T33" fmla="*/ 162 h 1845"/>
                <a:gd name="T34" fmla="*/ 361 w 724"/>
                <a:gd name="T35" fmla="*/ 147 h 1845"/>
                <a:gd name="T36" fmla="*/ 337 w 724"/>
                <a:gd name="T37" fmla="*/ 133 h 1845"/>
                <a:gd name="T38" fmla="*/ 332 w 724"/>
                <a:gd name="T39" fmla="*/ 113 h 1845"/>
                <a:gd name="T40" fmla="*/ 311 w 724"/>
                <a:gd name="T41" fmla="*/ 121 h 1845"/>
                <a:gd name="T42" fmla="*/ 306 w 724"/>
                <a:gd name="T43" fmla="*/ 96 h 1845"/>
                <a:gd name="T44" fmla="*/ 279 w 724"/>
                <a:gd name="T45" fmla="*/ 106 h 1845"/>
                <a:gd name="T46" fmla="*/ 264 w 724"/>
                <a:gd name="T47" fmla="*/ 74 h 1845"/>
                <a:gd name="T48" fmla="*/ 251 w 724"/>
                <a:gd name="T49" fmla="*/ 77 h 1845"/>
                <a:gd name="T50" fmla="*/ 230 w 724"/>
                <a:gd name="T51" fmla="*/ 94 h 1845"/>
                <a:gd name="T52" fmla="*/ 230 w 724"/>
                <a:gd name="T53" fmla="*/ 63 h 1845"/>
                <a:gd name="T54" fmla="*/ 220 w 724"/>
                <a:gd name="T55" fmla="*/ 58 h 1845"/>
                <a:gd name="T56" fmla="*/ 203 w 724"/>
                <a:gd name="T57" fmla="*/ 50 h 1845"/>
                <a:gd name="T58" fmla="*/ 178 w 724"/>
                <a:gd name="T59" fmla="*/ 60 h 1845"/>
                <a:gd name="T60" fmla="*/ 188 w 724"/>
                <a:gd name="T61" fmla="*/ 32 h 1845"/>
                <a:gd name="T62" fmla="*/ 157 w 724"/>
                <a:gd name="T63" fmla="*/ 65 h 1845"/>
                <a:gd name="T64" fmla="*/ 139 w 724"/>
                <a:gd name="T65" fmla="*/ 70 h 1845"/>
                <a:gd name="T66" fmla="*/ 171 w 724"/>
                <a:gd name="T67" fmla="*/ 26 h 1845"/>
                <a:gd name="T68" fmla="*/ 137 w 724"/>
                <a:gd name="T69" fmla="*/ 56 h 1845"/>
                <a:gd name="T70" fmla="*/ 112 w 724"/>
                <a:gd name="T71" fmla="*/ 61 h 1845"/>
                <a:gd name="T72" fmla="*/ 120 w 724"/>
                <a:gd name="T73" fmla="*/ 24 h 1845"/>
                <a:gd name="T74" fmla="*/ 112 w 724"/>
                <a:gd name="T75" fmla="*/ 43 h 1845"/>
                <a:gd name="T76" fmla="*/ 106 w 724"/>
                <a:gd name="T77" fmla="*/ 23 h 1845"/>
                <a:gd name="T78" fmla="*/ 92 w 724"/>
                <a:gd name="T79" fmla="*/ 71 h 1845"/>
                <a:gd name="T80" fmla="*/ 81 w 724"/>
                <a:gd name="T81" fmla="*/ 24 h 1845"/>
                <a:gd name="T82" fmla="*/ 51 w 724"/>
                <a:gd name="T83" fmla="*/ 70 h 1845"/>
                <a:gd name="T84" fmla="*/ 36 w 724"/>
                <a:gd name="T85" fmla="*/ 72 h 1845"/>
                <a:gd name="T86" fmla="*/ 24 w 724"/>
                <a:gd name="T87" fmla="*/ 26 h 1845"/>
                <a:gd name="T88" fmla="*/ 5 w 724"/>
                <a:gd name="T89" fmla="*/ 1125 h 1845"/>
                <a:gd name="T90" fmla="*/ 0 w 724"/>
                <a:gd name="T91" fmla="*/ 1145 h 1845"/>
                <a:gd name="T92" fmla="*/ 104 w 724"/>
                <a:gd name="T93" fmla="*/ 1135 h 1845"/>
                <a:gd name="T94" fmla="*/ 341 w 724"/>
                <a:gd name="T95" fmla="*/ 1146 h 1845"/>
                <a:gd name="T96" fmla="*/ 396 w 724"/>
                <a:gd name="T97" fmla="*/ 1138 h 1845"/>
                <a:gd name="T98" fmla="*/ 271 w 724"/>
                <a:gd name="T99" fmla="*/ 1107 h 1845"/>
                <a:gd name="T100" fmla="*/ 175 w 724"/>
                <a:gd name="T101" fmla="*/ 1035 h 1845"/>
                <a:gd name="T102" fmla="*/ 153 w 724"/>
                <a:gd name="T103" fmla="*/ 974 h 1845"/>
                <a:gd name="T104" fmla="*/ 154 w 724"/>
                <a:gd name="T105" fmla="*/ 891 h 1845"/>
                <a:gd name="T106" fmla="*/ 203 w 724"/>
                <a:gd name="T107" fmla="*/ 873 h 1845"/>
                <a:gd name="T108" fmla="*/ 378 w 724"/>
                <a:gd name="T109" fmla="*/ 863 h 1845"/>
                <a:gd name="T110" fmla="*/ 389 w 724"/>
                <a:gd name="T111" fmla="*/ 800 h 1845"/>
                <a:gd name="T112" fmla="*/ 393 w 724"/>
                <a:gd name="T113" fmla="*/ 760 h 1845"/>
                <a:gd name="T114" fmla="*/ 406 w 724"/>
                <a:gd name="T115" fmla="*/ 730 h 1845"/>
                <a:gd name="T116" fmla="*/ 380 w 724"/>
                <a:gd name="T117" fmla="*/ 705 h 1845"/>
                <a:gd name="T118" fmla="*/ 418 w 724"/>
                <a:gd name="T119" fmla="*/ 673 h 1845"/>
                <a:gd name="T120" fmla="*/ 400 w 724"/>
                <a:gd name="T121" fmla="*/ 634 h 1845"/>
                <a:gd name="T122" fmla="*/ 453 w 724"/>
                <a:gd name="T123" fmla="*/ 597 h 1845"/>
                <a:gd name="T124" fmla="*/ 412 w 724"/>
                <a:gd name="T125" fmla="*/ 524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229 w 2011"/>
                <a:gd name="T1" fmla="*/ 1345 h 3449"/>
                <a:gd name="T2" fmla="*/ 0 w 2011"/>
                <a:gd name="T3" fmla="*/ 2202 h 3449"/>
                <a:gd name="T4" fmla="*/ 1228 w 2011"/>
                <a:gd name="T5" fmla="*/ 0 h 3449"/>
                <a:gd name="T6" fmla="*/ 1232 w 2011"/>
                <a:gd name="T7" fmla="*/ 221 h 3449"/>
                <a:gd name="T8" fmla="*/ 1234 w 2011"/>
                <a:gd name="T9" fmla="*/ 250 h 3449"/>
                <a:gd name="T10" fmla="*/ 1197 w 2011"/>
                <a:gd name="T11" fmla="*/ 208 h 3449"/>
                <a:gd name="T12" fmla="*/ 1168 w 2011"/>
                <a:gd name="T13" fmla="*/ 245 h 3449"/>
                <a:gd name="T14" fmla="*/ 1156 w 2011"/>
                <a:gd name="T15" fmla="*/ 262 h 3449"/>
                <a:gd name="T16" fmla="*/ 1135 w 2011"/>
                <a:gd name="T17" fmla="*/ 222 h 3449"/>
                <a:gd name="T18" fmla="*/ 1100 w 2011"/>
                <a:gd name="T19" fmla="*/ 229 h 3449"/>
                <a:gd name="T20" fmla="*/ 1060 w 2011"/>
                <a:gd name="T21" fmla="*/ 316 h 3449"/>
                <a:gd name="T22" fmla="*/ 1046 w 2011"/>
                <a:gd name="T23" fmla="*/ 268 h 3449"/>
                <a:gd name="T24" fmla="*/ 1000 w 2011"/>
                <a:gd name="T25" fmla="*/ 272 h 3449"/>
                <a:gd name="T26" fmla="*/ 1001 w 2011"/>
                <a:gd name="T27" fmla="*/ 318 h 3449"/>
                <a:gd name="T28" fmla="*/ 946 w 2011"/>
                <a:gd name="T29" fmla="*/ 317 h 3449"/>
                <a:gd name="T30" fmla="*/ 941 w 2011"/>
                <a:gd name="T31" fmla="*/ 357 h 3449"/>
                <a:gd name="T32" fmla="*/ 876 w 2011"/>
                <a:gd name="T33" fmla="*/ 333 h 3449"/>
                <a:gd name="T34" fmla="*/ 946 w 2011"/>
                <a:gd name="T35" fmla="*/ 369 h 3449"/>
                <a:gd name="T36" fmla="*/ 904 w 2011"/>
                <a:gd name="T37" fmla="*/ 390 h 3449"/>
                <a:gd name="T38" fmla="*/ 897 w 2011"/>
                <a:gd name="T39" fmla="*/ 385 h 3449"/>
                <a:gd name="T40" fmla="*/ 873 w 2011"/>
                <a:gd name="T41" fmla="*/ 409 h 3449"/>
                <a:gd name="T42" fmla="*/ 901 w 2011"/>
                <a:gd name="T43" fmla="*/ 404 h 3449"/>
                <a:gd name="T44" fmla="*/ 891 w 2011"/>
                <a:gd name="T45" fmla="*/ 450 h 3449"/>
                <a:gd name="T46" fmla="*/ 866 w 2011"/>
                <a:gd name="T47" fmla="*/ 459 h 3449"/>
                <a:gd name="T48" fmla="*/ 877 w 2011"/>
                <a:gd name="T49" fmla="*/ 502 h 3449"/>
                <a:gd name="T50" fmla="*/ 821 w 2011"/>
                <a:gd name="T51" fmla="*/ 485 h 3449"/>
                <a:gd name="T52" fmla="*/ 781 w 2011"/>
                <a:gd name="T53" fmla="*/ 485 h 3449"/>
                <a:gd name="T54" fmla="*/ 750 w 2011"/>
                <a:gd name="T55" fmla="*/ 530 h 3449"/>
                <a:gd name="T56" fmla="*/ 840 w 2011"/>
                <a:gd name="T57" fmla="*/ 539 h 3449"/>
                <a:gd name="T58" fmla="*/ 814 w 2011"/>
                <a:gd name="T59" fmla="*/ 562 h 3449"/>
                <a:gd name="T60" fmla="*/ 814 w 2011"/>
                <a:gd name="T61" fmla="*/ 609 h 3449"/>
                <a:gd name="T62" fmla="*/ 845 w 2011"/>
                <a:gd name="T63" fmla="*/ 607 h 3449"/>
                <a:gd name="T64" fmla="*/ 820 w 2011"/>
                <a:gd name="T65" fmla="*/ 677 h 3449"/>
                <a:gd name="T66" fmla="*/ 824 w 2011"/>
                <a:gd name="T67" fmla="*/ 712 h 3449"/>
                <a:gd name="T68" fmla="*/ 799 w 2011"/>
                <a:gd name="T69" fmla="*/ 756 h 3449"/>
                <a:gd name="T70" fmla="*/ 782 w 2011"/>
                <a:gd name="T71" fmla="*/ 783 h 3449"/>
                <a:gd name="T72" fmla="*/ 799 w 2011"/>
                <a:gd name="T73" fmla="*/ 809 h 3449"/>
                <a:gd name="T74" fmla="*/ 818 w 2011"/>
                <a:gd name="T75" fmla="*/ 836 h 3449"/>
                <a:gd name="T76" fmla="*/ 849 w 2011"/>
                <a:gd name="T77" fmla="*/ 879 h 3449"/>
                <a:gd name="T78" fmla="*/ 895 w 2011"/>
                <a:gd name="T79" fmla="*/ 902 h 3449"/>
                <a:gd name="T80" fmla="*/ 930 w 2011"/>
                <a:gd name="T81" fmla="*/ 881 h 3449"/>
                <a:gd name="T82" fmla="*/ 941 w 2011"/>
                <a:gd name="T83" fmla="*/ 940 h 3449"/>
                <a:gd name="T84" fmla="*/ 1000 w 2011"/>
                <a:gd name="T85" fmla="*/ 940 h 3449"/>
                <a:gd name="T86" fmla="*/ 986 w 2011"/>
                <a:gd name="T87" fmla="*/ 974 h 3449"/>
                <a:gd name="T88" fmla="*/ 1008 w 2011"/>
                <a:gd name="T89" fmla="*/ 996 h 3449"/>
                <a:gd name="T90" fmla="*/ 1023 w 2011"/>
                <a:gd name="T91" fmla="*/ 1023 h 3449"/>
                <a:gd name="T92" fmla="*/ 1058 w 2011"/>
                <a:gd name="T93" fmla="*/ 1017 h 3449"/>
                <a:gd name="T94" fmla="*/ 1076 w 2011"/>
                <a:gd name="T95" fmla="*/ 980 h 3449"/>
                <a:gd name="T96" fmla="*/ 1117 w 2011"/>
                <a:gd name="T97" fmla="*/ 1006 h 3449"/>
                <a:gd name="T98" fmla="*/ 1125 w 2011"/>
                <a:gd name="T99" fmla="*/ 1092 h 3449"/>
                <a:gd name="T100" fmla="*/ 1164 w 2011"/>
                <a:gd name="T101" fmla="*/ 1078 h 3449"/>
                <a:gd name="T102" fmla="*/ 1145 w 2011"/>
                <a:gd name="T103" fmla="*/ 1177 h 3449"/>
                <a:gd name="T104" fmla="*/ 900 w 2011"/>
                <a:gd name="T105" fmla="*/ 1336 h 3449"/>
                <a:gd name="T106" fmla="*/ 1029 w 2011"/>
                <a:gd name="T107" fmla="*/ 1343 h 3449"/>
                <a:gd name="T108" fmla="*/ 1229 w 2011"/>
                <a:gd name="T109" fmla="*/ 1344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94 w 639"/>
                <a:gd name="T1" fmla="*/ 430 h 621"/>
                <a:gd name="T2" fmla="*/ 194 w 639"/>
                <a:gd name="T3" fmla="*/ 430 h 621"/>
                <a:gd name="T4" fmla="*/ 387 w 639"/>
                <a:gd name="T5" fmla="*/ 213 h 621"/>
                <a:gd name="T6" fmla="*/ 194 w 639"/>
                <a:gd name="T7" fmla="*/ 0 h 621"/>
                <a:gd name="T8" fmla="*/ 0 w 639"/>
                <a:gd name="T9" fmla="*/ 213 h 621"/>
                <a:gd name="T10" fmla="*/ 194 w 639"/>
                <a:gd name="T11" fmla="*/ 430 h 621"/>
                <a:gd name="T12" fmla="*/ 194 w 639"/>
                <a:gd name="T13" fmla="*/ 430 h 621"/>
                <a:gd name="T14" fmla="*/ 99 w 639"/>
                <a:gd name="T15" fmla="*/ 213 h 621"/>
                <a:gd name="T16" fmla="*/ 99 w 639"/>
                <a:gd name="T17" fmla="*/ 213 h 621"/>
                <a:gd name="T18" fmla="*/ 194 w 639"/>
                <a:gd name="T19" fmla="*/ 86 h 621"/>
                <a:gd name="T20" fmla="*/ 289 w 639"/>
                <a:gd name="T21" fmla="*/ 213 h 621"/>
                <a:gd name="T22" fmla="*/ 194 w 639"/>
                <a:gd name="T23" fmla="*/ 343 h 621"/>
                <a:gd name="T24" fmla="*/ 99 w 639"/>
                <a:gd name="T25" fmla="*/ 213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86 w 441"/>
                <a:gd name="T1" fmla="*/ 89 h 621"/>
                <a:gd name="T2" fmla="*/ 286 w 441"/>
                <a:gd name="T3" fmla="*/ 89 h 621"/>
                <a:gd name="T4" fmla="*/ 204 w 441"/>
                <a:gd name="T5" fmla="*/ 79 h 621"/>
                <a:gd name="T6" fmla="*/ 123 w 441"/>
                <a:gd name="T7" fmla="*/ 111 h 621"/>
                <a:gd name="T8" fmla="*/ 219 w 441"/>
                <a:gd name="T9" fmla="*/ 180 h 621"/>
                <a:gd name="T10" fmla="*/ 334 w 441"/>
                <a:gd name="T11" fmla="*/ 308 h 621"/>
                <a:gd name="T12" fmla="*/ 141 w 441"/>
                <a:gd name="T13" fmla="*/ 430 h 621"/>
                <a:gd name="T14" fmla="*/ 9 w 441"/>
                <a:gd name="T15" fmla="*/ 412 h 621"/>
                <a:gd name="T16" fmla="*/ 9 w 441"/>
                <a:gd name="T17" fmla="*/ 324 h 621"/>
                <a:gd name="T18" fmla="*/ 146 w 441"/>
                <a:gd name="T19" fmla="*/ 350 h 621"/>
                <a:gd name="T20" fmla="*/ 211 w 441"/>
                <a:gd name="T21" fmla="*/ 310 h 621"/>
                <a:gd name="T22" fmla="*/ 116 w 441"/>
                <a:gd name="T23" fmla="*/ 242 h 621"/>
                <a:gd name="T24" fmla="*/ 0 w 441"/>
                <a:gd name="T25" fmla="*/ 111 h 621"/>
                <a:gd name="T26" fmla="*/ 183 w 441"/>
                <a:gd name="T27" fmla="*/ 0 h 621"/>
                <a:gd name="T28" fmla="*/ 286 w 441"/>
                <a:gd name="T29" fmla="*/ 7 h 621"/>
                <a:gd name="T30" fmla="*/ 286 w 441"/>
                <a:gd name="T31" fmla="*/ 8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4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3 w 229"/>
                <a:gd name="T1" fmla="*/ 526 h 817"/>
                <a:gd name="T2" fmla="*/ 13 w 229"/>
                <a:gd name="T3" fmla="*/ 526 h 817"/>
                <a:gd name="T4" fmla="*/ 18 w 229"/>
                <a:gd name="T5" fmla="*/ 390 h 817"/>
                <a:gd name="T6" fmla="*/ 18 w 229"/>
                <a:gd name="T7" fmla="*/ 185 h 817"/>
                <a:gd name="T8" fmla="*/ 0 w 229"/>
                <a:gd name="T9" fmla="*/ 0 h 817"/>
                <a:gd name="T10" fmla="*/ 150 w 229"/>
                <a:gd name="T11" fmla="*/ 0 h 817"/>
                <a:gd name="T12" fmla="*/ 146 w 229"/>
                <a:gd name="T13" fmla="*/ 149 h 817"/>
                <a:gd name="T14" fmla="*/ 146 w 229"/>
                <a:gd name="T15" fmla="*/ 341 h 817"/>
                <a:gd name="T16" fmla="*/ 164 w 229"/>
                <a:gd name="T17" fmla="*/ 526 h 817"/>
                <a:gd name="T18" fmla="*/ 13 w 229"/>
                <a:gd name="T19" fmla="*/ 526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5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40 w 662"/>
                <a:gd name="T1" fmla="*/ 550 h 863"/>
                <a:gd name="T2" fmla="*/ 140 w 662"/>
                <a:gd name="T3" fmla="*/ 550 h 863"/>
                <a:gd name="T4" fmla="*/ 132 w 662"/>
                <a:gd name="T5" fmla="*/ 409 h 863"/>
                <a:gd name="T6" fmla="*/ 132 w 662"/>
                <a:gd name="T7" fmla="*/ 365 h 863"/>
                <a:gd name="T8" fmla="*/ 255 w 662"/>
                <a:gd name="T9" fmla="*/ 401 h 863"/>
                <a:gd name="T10" fmla="*/ 440 w 662"/>
                <a:gd name="T11" fmla="*/ 207 h 863"/>
                <a:gd name="T12" fmla="*/ 252 w 662"/>
                <a:gd name="T13" fmla="*/ 0 h 863"/>
                <a:gd name="T14" fmla="*/ 114 w 662"/>
                <a:gd name="T15" fmla="*/ 63 h 863"/>
                <a:gd name="T16" fmla="*/ 102 w 662"/>
                <a:gd name="T17" fmla="*/ 10 h 863"/>
                <a:gd name="T18" fmla="*/ 0 w 662"/>
                <a:gd name="T19" fmla="*/ 16 h 863"/>
                <a:gd name="T20" fmla="*/ 24 w 662"/>
                <a:gd name="T21" fmla="*/ 208 h 863"/>
                <a:gd name="T22" fmla="*/ 24 w 662"/>
                <a:gd name="T23" fmla="*/ 365 h 863"/>
                <a:gd name="T24" fmla="*/ 7 w 662"/>
                <a:gd name="T25" fmla="*/ 559 h 863"/>
                <a:gd name="T26" fmla="*/ 140 w 662"/>
                <a:gd name="T27" fmla="*/ 550 h 863"/>
                <a:gd name="T28" fmla="*/ 140 w 662"/>
                <a:gd name="T29" fmla="*/ 550 h 863"/>
                <a:gd name="T30" fmla="*/ 124 w 662"/>
                <a:gd name="T31" fmla="*/ 208 h 863"/>
                <a:gd name="T32" fmla="*/ 124 w 662"/>
                <a:gd name="T33" fmla="*/ 208 h 863"/>
                <a:gd name="T34" fmla="*/ 224 w 662"/>
                <a:gd name="T35" fmla="*/ 81 h 863"/>
                <a:gd name="T36" fmla="*/ 333 w 662"/>
                <a:gd name="T37" fmla="*/ 208 h 863"/>
                <a:gd name="T38" fmla="*/ 229 w 662"/>
                <a:gd name="T39" fmla="*/ 320 h 863"/>
                <a:gd name="T40" fmla="*/ 124 w 662"/>
                <a:gd name="T41" fmla="*/ 208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6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215 w 440"/>
                <a:gd name="T1" fmla="*/ 87 h 621"/>
                <a:gd name="T2" fmla="*/ 215 w 440"/>
                <a:gd name="T3" fmla="*/ 87 h 621"/>
                <a:gd name="T4" fmla="*/ 159 w 440"/>
                <a:gd name="T5" fmla="*/ 79 h 621"/>
                <a:gd name="T6" fmla="*/ 95 w 440"/>
                <a:gd name="T7" fmla="*/ 111 h 621"/>
                <a:gd name="T8" fmla="*/ 171 w 440"/>
                <a:gd name="T9" fmla="*/ 180 h 621"/>
                <a:gd name="T10" fmla="*/ 259 w 440"/>
                <a:gd name="T11" fmla="*/ 308 h 621"/>
                <a:gd name="T12" fmla="*/ 110 w 440"/>
                <a:gd name="T13" fmla="*/ 430 h 621"/>
                <a:gd name="T14" fmla="*/ 6 w 440"/>
                <a:gd name="T15" fmla="*/ 412 h 621"/>
                <a:gd name="T16" fmla="*/ 6 w 440"/>
                <a:gd name="T17" fmla="*/ 324 h 621"/>
                <a:gd name="T18" fmla="*/ 113 w 440"/>
                <a:gd name="T19" fmla="*/ 350 h 621"/>
                <a:gd name="T20" fmla="*/ 165 w 440"/>
                <a:gd name="T21" fmla="*/ 310 h 621"/>
                <a:gd name="T22" fmla="*/ 90 w 440"/>
                <a:gd name="T23" fmla="*/ 242 h 621"/>
                <a:gd name="T24" fmla="*/ 0 w 440"/>
                <a:gd name="T25" fmla="*/ 111 h 621"/>
                <a:gd name="T26" fmla="*/ 142 w 440"/>
                <a:gd name="T27" fmla="*/ 0 h 621"/>
                <a:gd name="T28" fmla="*/ 229 w 440"/>
                <a:gd name="T29" fmla="*/ 7 h 621"/>
                <a:gd name="T30" fmla="*/ 215 w 440"/>
                <a:gd name="T31" fmla="*/ 87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</p:grpSp>
      <p:sp>
        <p:nvSpPr>
          <p:cNvPr id="57" name="Espace réservé pour une image  2"/>
          <p:cNvSpPr>
            <a:spLocks noGrp="1"/>
          </p:cNvSpPr>
          <p:nvPr>
            <p:ph type="pic" sz="quarter" idx="16" hasCustomPrompt="1"/>
          </p:nvPr>
        </p:nvSpPr>
        <p:spPr>
          <a:xfrm>
            <a:off x="1209675" y="260350"/>
            <a:ext cx="2214563" cy="7921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r-FR" dirty="0" smtClean="0"/>
              <a:t>Logo client</a:t>
            </a:r>
            <a:endParaRPr lang="fr-FR" dirty="0"/>
          </a:p>
        </p:txBody>
      </p:sp>
      <p:sp>
        <p:nvSpPr>
          <p:cNvPr id="58" name="Text Box 22"/>
          <p:cNvSpPr txBox="1">
            <a:spLocks noChangeArrowheads="1"/>
          </p:cNvSpPr>
          <p:nvPr userDrawn="1"/>
        </p:nvSpPr>
        <p:spPr bwMode="gray">
          <a:xfrm>
            <a:off x="7049069" y="6365557"/>
            <a:ext cx="2057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© 2015 Ipsos.  All rights reserved. Contains Ipsos' Confidential and Proprietary information </a:t>
            </a:r>
            <a:b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lang="de-D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20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1598293"/>
            <a:ext cx="8176725" cy="9971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0"/>
            <a:ext cx="8176725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smtClean="0"/>
          </a:p>
        </p:txBody>
      </p:sp>
      <p:grpSp>
        <p:nvGrpSpPr>
          <p:cNvPr id="2" name="Group 2"/>
          <p:cNvGrpSpPr>
            <a:grpSpLocks noChangeAspect="1"/>
          </p:cNvGrpSpPr>
          <p:nvPr userDrawn="1"/>
        </p:nvGrpSpPr>
        <p:grpSpPr bwMode="auto">
          <a:xfrm>
            <a:off x="381600" y="381600"/>
            <a:ext cx="1079500" cy="968375"/>
            <a:chOff x="1352" y="681"/>
            <a:chExt cx="3519" cy="3153"/>
          </a:xfrm>
        </p:grpSpPr>
        <p:sp>
          <p:nvSpPr>
            <p:cNvPr id="31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2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05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-1" y="0"/>
            <a:ext cx="9144001" cy="532075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FFFFFF"/>
              </a:solidFill>
            </a:endParaRPr>
          </a:p>
        </p:txBody>
      </p:sp>
      <p:grpSp>
        <p:nvGrpSpPr>
          <p:cNvPr id="21" name="Group 2"/>
          <p:cNvGrpSpPr>
            <a:grpSpLocks noChangeAspect="1"/>
          </p:cNvGrpSpPr>
          <p:nvPr userDrawn="1"/>
        </p:nvGrpSpPr>
        <p:grpSpPr bwMode="auto">
          <a:xfrm>
            <a:off x="324148" y="381600"/>
            <a:ext cx="1079500" cy="968375"/>
            <a:chOff x="1352" y="681"/>
            <a:chExt cx="3519" cy="3153"/>
          </a:xfrm>
        </p:grpSpPr>
        <p:sp>
          <p:nvSpPr>
            <p:cNvPr id="22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54" name="Titel 1"/>
          <p:cNvSpPr>
            <a:spLocks noGrp="1"/>
          </p:cNvSpPr>
          <p:nvPr>
            <p:ph type="ctrTitle"/>
          </p:nvPr>
        </p:nvSpPr>
        <p:spPr>
          <a:xfrm>
            <a:off x="251520" y="2681281"/>
            <a:ext cx="5259768" cy="7755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en-US" noProof="0" dirty="0"/>
          </a:p>
        </p:txBody>
      </p:sp>
      <p:sp>
        <p:nvSpPr>
          <p:cNvPr id="55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255026" y="3645024"/>
            <a:ext cx="3668902" cy="936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92075" indent="0">
              <a:buNone/>
              <a:defRPr lang="fr-FR" sz="2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7" name="Freeform 2"/>
          <p:cNvSpPr>
            <a:spLocks/>
          </p:cNvSpPr>
          <p:nvPr userDrawn="1"/>
        </p:nvSpPr>
        <p:spPr bwMode="grayWhite">
          <a:xfrm>
            <a:off x="5486399" y="0"/>
            <a:ext cx="3657601" cy="1438102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8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210" y="120849"/>
            <a:ext cx="1295400" cy="1022151"/>
          </a:xfrm>
          <a:prstGeom prst="rect">
            <a:avLst/>
          </a:prstGeom>
          <a:noFill/>
        </p:spPr>
      </p:pic>
      <p:sp>
        <p:nvSpPr>
          <p:cNvPr id="59" name="Rectangle 31"/>
          <p:cNvSpPr>
            <a:spLocks noChangeArrowheads="1"/>
          </p:cNvSpPr>
          <p:nvPr userDrawn="1"/>
        </p:nvSpPr>
        <p:spPr bwMode="gray">
          <a:xfrm>
            <a:off x="7914369" y="1143000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42" y="5320756"/>
            <a:ext cx="1364772" cy="12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14" y="5318161"/>
            <a:ext cx="2733674" cy="1254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22"/>
          <p:cNvSpPr txBox="1">
            <a:spLocks noChangeArrowheads="1"/>
          </p:cNvSpPr>
          <p:nvPr userDrawn="1"/>
        </p:nvSpPr>
        <p:spPr bwMode="gray">
          <a:xfrm>
            <a:off x="75501" y="6672044"/>
            <a:ext cx="89916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800" dirty="0" smtClean="0">
                <a:solidFill>
                  <a:srgbClr val="1F497D"/>
                </a:solidFill>
                <a:latin typeface="Calibri" pitchFamily="34" charset="0"/>
              </a:rPr>
              <a:t>© 2014 Ipsos.  All rights reserved. Contains Ipsos' Confidential and Proprietary information and may not be disclosed or reproduced without the prior written consent of Ipsos.</a:t>
            </a:r>
            <a:endParaRPr lang="en-US" dirty="0" smtClean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16" y="5320757"/>
            <a:ext cx="1364010" cy="125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13" y="5321455"/>
            <a:ext cx="1368000" cy="125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2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ntac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8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5" y="5272088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547100" y="4954588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 userDrawn="1">
            <p:ph idx="1"/>
          </p:nvPr>
        </p:nvSpPr>
        <p:spPr>
          <a:xfrm>
            <a:off x="352800" y="979200"/>
            <a:ext cx="7740000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>
                <a:solidFill>
                  <a:schemeClr val="tx1"/>
                </a:solidFill>
              </a:defRPr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4616" y="6654132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/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1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 userDrawn="1"/>
        </p:nvSpPr>
        <p:spPr bwMode="auto">
          <a:xfrm>
            <a:off x="0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Freeform 3"/>
          <p:cNvSpPr>
            <a:spLocks/>
          </p:cNvSpPr>
          <p:nvPr userDrawn="1"/>
        </p:nvSpPr>
        <p:spPr bwMode="auto">
          <a:xfrm>
            <a:off x="7435850" y="1541463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 flipH="1">
            <a:off x="4718050" y="2803525"/>
            <a:ext cx="2717800" cy="249238"/>
          </a:xfrm>
          <a:prstGeom prst="line">
            <a:avLst/>
          </a:pr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584200" y="5846763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-3175" y="6272213"/>
            <a:ext cx="641350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000" y="2685899"/>
            <a:ext cx="4416425" cy="149579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59792" y="5486400"/>
            <a:ext cx="44308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dirty="0" smtClean="0"/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9861" y="2209800"/>
            <a:ext cx="1075524" cy="848655"/>
          </a:xfrm>
          <a:prstGeom prst="rect">
            <a:avLst/>
          </a:prstGeom>
          <a:noFill/>
        </p:spPr>
      </p:pic>
      <p:sp>
        <p:nvSpPr>
          <p:cNvPr id="30" name="Rectangle 31"/>
          <p:cNvSpPr>
            <a:spLocks noChangeArrowheads="1"/>
          </p:cNvSpPr>
          <p:nvPr userDrawn="1"/>
        </p:nvSpPr>
        <p:spPr bwMode="gray">
          <a:xfrm>
            <a:off x="8210420" y="3004344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56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ults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12182" y="6734889"/>
            <a:ext cx="663019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srgbClr val="1F497D"/>
                </a:solidFill>
              </a:rPr>
              <a:t>Ipsos pour Europ Assistance – Baromètre des Vacances des Européens – Edition 2015 </a:t>
            </a:r>
            <a:endParaRPr lang="fr-FR" dirty="0" smtClean="0">
              <a:solidFill>
                <a:srgbClr val="1F497D"/>
              </a:solidFill>
            </a:endParaRPr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9" name="Freeform 34"/>
          <p:cNvSpPr>
            <a:spLocks/>
          </p:cNvSpPr>
          <p:nvPr userDrawn="1"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0" name="Freeform 35"/>
          <p:cNvSpPr>
            <a:spLocks/>
          </p:cNvSpPr>
          <p:nvPr userDrawn="1"/>
        </p:nvSpPr>
        <p:spPr bwMode="auto">
          <a:xfrm>
            <a:off x="8845550" y="803275"/>
            <a:ext cx="298450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555" y="6645819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pic>
        <p:nvPicPr>
          <p:cNvPr id="45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152400"/>
            <a:ext cx="609600" cy="481012"/>
          </a:xfrm>
          <a:prstGeom prst="rect">
            <a:avLst/>
          </a:prstGeom>
          <a:noFill/>
        </p:spPr>
      </p:pic>
      <p:sp>
        <p:nvSpPr>
          <p:cNvPr id="46" name="Rectangle 31"/>
          <p:cNvSpPr>
            <a:spLocks noChangeArrowheads="1"/>
          </p:cNvSpPr>
          <p:nvPr userDrawn="1"/>
        </p:nvSpPr>
        <p:spPr bwMode="gray">
          <a:xfrm>
            <a:off x="8324247" y="590541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59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9B5CD-76E3-4ABA-8767-52C3A2E66E09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7937787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649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" descr="C:\_BOWHA\IPSOS\CHARTE 2014 polygonal\Template\Générique\polygone_0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"/>
          <a:stretch>
            <a:fillRect/>
          </a:stretch>
        </p:blipFill>
        <p:spPr bwMode="auto">
          <a:xfrm>
            <a:off x="0" y="9099"/>
            <a:ext cx="9144000" cy="6911975"/>
          </a:xfrm>
          <a:prstGeom prst="rect">
            <a:avLst/>
          </a:prstGeom>
          <a:noFill/>
        </p:spPr>
      </p:pic>
      <p:sp>
        <p:nvSpPr>
          <p:cNvPr id="38" name="Espace réservé du texte 36" descr="ukyksjgifxfz&#10;iyhiyjrizertsdisghe&#10;poujioyhjiuteiuzthud"/>
          <p:cNvSpPr>
            <a:spLocks noGrp="1"/>
          </p:cNvSpPr>
          <p:nvPr>
            <p:ph type="body" sz="quarter" idx="13" hasCustomPrompt="1"/>
          </p:nvPr>
        </p:nvSpPr>
        <p:spPr>
          <a:xfrm>
            <a:off x="171093" y="1368731"/>
            <a:ext cx="2042833" cy="338554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 baseline="0">
                <a:solidFill>
                  <a:schemeClr val="tx2"/>
                </a:solidFill>
                <a:latin typeface="Helvetica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r>
              <a:rPr lang="fr-FR" dirty="0" smtClean="0"/>
              <a:t>TITRE DOCUMENT</a:t>
            </a:r>
            <a:endParaRPr lang="fr-FR" sz="1600" dirty="0" smtClean="0">
              <a:solidFill>
                <a:srgbClr val="002060"/>
              </a:solidFill>
              <a:latin typeface="Helvetica" pitchFamily="34" charset="0"/>
            </a:endParaRPr>
          </a:p>
        </p:txBody>
      </p:sp>
      <p:grpSp>
        <p:nvGrpSpPr>
          <p:cNvPr id="41" name="Group 18"/>
          <p:cNvGrpSpPr>
            <a:grpSpLocks noChangeAspect="1"/>
          </p:cNvGrpSpPr>
          <p:nvPr userDrawn="1"/>
        </p:nvGrpSpPr>
        <p:grpSpPr bwMode="auto">
          <a:xfrm>
            <a:off x="171092" y="260648"/>
            <a:ext cx="883379" cy="792088"/>
            <a:chOff x="1352" y="681"/>
            <a:chExt cx="3519" cy="3153"/>
          </a:xfrm>
        </p:grpSpPr>
        <p:sp>
          <p:nvSpPr>
            <p:cNvPr id="42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202 h 3449"/>
                <a:gd name="T2" fmla="*/ 0 w 3862"/>
                <a:gd name="T3" fmla="*/ 2202 h 3449"/>
                <a:gd name="T4" fmla="*/ 0 w 3862"/>
                <a:gd name="T5" fmla="*/ 0 h 3449"/>
                <a:gd name="T6" fmla="*/ 2322 w 3862"/>
                <a:gd name="T7" fmla="*/ 0 h 3449"/>
                <a:gd name="T8" fmla="*/ 2090 w 3862"/>
                <a:gd name="T9" fmla="*/ 2202 h 3449"/>
                <a:gd name="T10" fmla="*/ 0 w 3862"/>
                <a:gd name="T11" fmla="*/ 2202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1 w 81"/>
                <a:gd name="T1" fmla="*/ 14 h 66"/>
                <a:gd name="T2" fmla="*/ 11 w 81"/>
                <a:gd name="T3" fmla="*/ 14 h 66"/>
                <a:gd name="T4" fmla="*/ 0 w 81"/>
                <a:gd name="T5" fmla="*/ 18 h 66"/>
                <a:gd name="T6" fmla="*/ 54 w 81"/>
                <a:gd name="T7" fmla="*/ 7 h 66"/>
                <a:gd name="T8" fmla="*/ 55 w 81"/>
                <a:gd name="T9" fmla="*/ 0 h 66"/>
                <a:gd name="T10" fmla="*/ 11 w 81"/>
                <a:gd name="T11" fmla="*/ 1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8 w 81"/>
                <a:gd name="T1" fmla="*/ 1 h 63"/>
                <a:gd name="T2" fmla="*/ 8 w 81"/>
                <a:gd name="T3" fmla="*/ 1 h 63"/>
                <a:gd name="T4" fmla="*/ 0 w 81"/>
                <a:gd name="T5" fmla="*/ 0 h 63"/>
                <a:gd name="T6" fmla="*/ 10 w 81"/>
                <a:gd name="T7" fmla="*/ 24 h 63"/>
                <a:gd name="T8" fmla="*/ 17 w 81"/>
                <a:gd name="T9" fmla="*/ 27 h 63"/>
                <a:gd name="T10" fmla="*/ 8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2 w 96"/>
                <a:gd name="T1" fmla="*/ 76 h 79"/>
                <a:gd name="T2" fmla="*/ 12 w 96"/>
                <a:gd name="T3" fmla="*/ 76 h 79"/>
                <a:gd name="T4" fmla="*/ 0 w 96"/>
                <a:gd name="T5" fmla="*/ 98 h 79"/>
                <a:gd name="T6" fmla="*/ 52 w 96"/>
                <a:gd name="T7" fmla="*/ 41 h 79"/>
                <a:gd name="T8" fmla="*/ 56 w 96"/>
                <a:gd name="T9" fmla="*/ 0 h 79"/>
                <a:gd name="T10" fmla="*/ 12 w 96"/>
                <a:gd name="T11" fmla="*/ 7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7 w 77"/>
                <a:gd name="T1" fmla="*/ 19 h 77"/>
                <a:gd name="T2" fmla="*/ 67 w 77"/>
                <a:gd name="T3" fmla="*/ 19 h 77"/>
                <a:gd name="T4" fmla="*/ 61 w 77"/>
                <a:gd name="T5" fmla="*/ 0 h 77"/>
                <a:gd name="T6" fmla="*/ 0 w 77"/>
                <a:gd name="T7" fmla="*/ 39 h 77"/>
                <a:gd name="T8" fmla="*/ 0 w 77"/>
                <a:gd name="T9" fmla="*/ 54 h 77"/>
                <a:gd name="T10" fmla="*/ 67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5 h 74"/>
                <a:gd name="T2" fmla="*/ 0 w 90"/>
                <a:gd name="T3" fmla="*/ 25 h 74"/>
                <a:gd name="T4" fmla="*/ 11 w 90"/>
                <a:gd name="T5" fmla="*/ 29 h 74"/>
                <a:gd name="T6" fmla="*/ 58 w 90"/>
                <a:gd name="T7" fmla="*/ 11 h 74"/>
                <a:gd name="T8" fmla="*/ 72 w 90"/>
                <a:gd name="T9" fmla="*/ 3 h 74"/>
                <a:gd name="T10" fmla="*/ 0 w 90"/>
                <a:gd name="T11" fmla="*/ 25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7 h 72"/>
                <a:gd name="T6" fmla="*/ 76 w 88"/>
                <a:gd name="T7" fmla="*/ 59 h 72"/>
                <a:gd name="T8" fmla="*/ 78 w 88"/>
                <a:gd name="T9" fmla="*/ 27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4 w 86"/>
                <a:gd name="T1" fmla="*/ 7 h 92"/>
                <a:gd name="T2" fmla="*/ 24 w 86"/>
                <a:gd name="T3" fmla="*/ 7 h 92"/>
                <a:gd name="T4" fmla="*/ 10 w 86"/>
                <a:gd name="T5" fmla="*/ 0 h 92"/>
                <a:gd name="T6" fmla="*/ 7 w 86"/>
                <a:gd name="T7" fmla="*/ 47 h 92"/>
                <a:gd name="T8" fmla="*/ 14 w 86"/>
                <a:gd name="T9" fmla="*/ 65 h 92"/>
                <a:gd name="T10" fmla="*/ 2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90 w 724"/>
                <a:gd name="T1" fmla="*/ 503 h 1845"/>
                <a:gd name="T2" fmla="*/ 290 w 724"/>
                <a:gd name="T3" fmla="*/ 503 h 1845"/>
                <a:gd name="T4" fmla="*/ 211 w 724"/>
                <a:gd name="T5" fmla="*/ 483 h 1845"/>
                <a:gd name="T6" fmla="*/ 307 w 724"/>
                <a:gd name="T7" fmla="*/ 464 h 1845"/>
                <a:gd name="T8" fmla="*/ 317 w 724"/>
                <a:gd name="T9" fmla="*/ 480 h 1845"/>
                <a:gd name="T10" fmla="*/ 290 w 724"/>
                <a:gd name="T11" fmla="*/ 503 h 1845"/>
                <a:gd name="T12" fmla="*/ 290 w 724"/>
                <a:gd name="T13" fmla="*/ 503 h 1845"/>
                <a:gd name="T14" fmla="*/ 412 w 724"/>
                <a:gd name="T15" fmla="*/ 524 h 1845"/>
                <a:gd name="T16" fmla="*/ 412 w 724"/>
                <a:gd name="T17" fmla="*/ 524 h 1845"/>
                <a:gd name="T18" fmla="*/ 387 w 724"/>
                <a:gd name="T19" fmla="*/ 437 h 1845"/>
                <a:gd name="T20" fmla="*/ 408 w 724"/>
                <a:gd name="T21" fmla="*/ 403 h 1845"/>
                <a:gd name="T22" fmla="*/ 404 w 724"/>
                <a:gd name="T23" fmla="*/ 297 h 1845"/>
                <a:gd name="T24" fmla="*/ 413 w 724"/>
                <a:gd name="T25" fmla="*/ 288 h 1845"/>
                <a:gd name="T26" fmla="*/ 404 w 724"/>
                <a:gd name="T27" fmla="*/ 258 h 1845"/>
                <a:gd name="T28" fmla="*/ 397 w 724"/>
                <a:gd name="T29" fmla="*/ 213 h 1845"/>
                <a:gd name="T30" fmla="*/ 380 w 724"/>
                <a:gd name="T31" fmla="*/ 178 h 1845"/>
                <a:gd name="T32" fmla="*/ 387 w 724"/>
                <a:gd name="T33" fmla="*/ 162 h 1845"/>
                <a:gd name="T34" fmla="*/ 361 w 724"/>
                <a:gd name="T35" fmla="*/ 147 h 1845"/>
                <a:gd name="T36" fmla="*/ 337 w 724"/>
                <a:gd name="T37" fmla="*/ 133 h 1845"/>
                <a:gd name="T38" fmla="*/ 332 w 724"/>
                <a:gd name="T39" fmla="*/ 113 h 1845"/>
                <a:gd name="T40" fmla="*/ 311 w 724"/>
                <a:gd name="T41" fmla="*/ 121 h 1845"/>
                <a:gd name="T42" fmla="*/ 306 w 724"/>
                <a:gd name="T43" fmla="*/ 96 h 1845"/>
                <a:gd name="T44" fmla="*/ 279 w 724"/>
                <a:gd name="T45" fmla="*/ 106 h 1845"/>
                <a:gd name="T46" fmla="*/ 264 w 724"/>
                <a:gd name="T47" fmla="*/ 74 h 1845"/>
                <a:gd name="T48" fmla="*/ 251 w 724"/>
                <a:gd name="T49" fmla="*/ 77 h 1845"/>
                <a:gd name="T50" fmla="*/ 230 w 724"/>
                <a:gd name="T51" fmla="*/ 94 h 1845"/>
                <a:gd name="T52" fmla="*/ 230 w 724"/>
                <a:gd name="T53" fmla="*/ 63 h 1845"/>
                <a:gd name="T54" fmla="*/ 220 w 724"/>
                <a:gd name="T55" fmla="*/ 58 h 1845"/>
                <a:gd name="T56" fmla="*/ 203 w 724"/>
                <a:gd name="T57" fmla="*/ 50 h 1845"/>
                <a:gd name="T58" fmla="*/ 178 w 724"/>
                <a:gd name="T59" fmla="*/ 60 h 1845"/>
                <a:gd name="T60" fmla="*/ 188 w 724"/>
                <a:gd name="T61" fmla="*/ 32 h 1845"/>
                <a:gd name="T62" fmla="*/ 157 w 724"/>
                <a:gd name="T63" fmla="*/ 65 h 1845"/>
                <a:gd name="T64" fmla="*/ 139 w 724"/>
                <a:gd name="T65" fmla="*/ 70 h 1845"/>
                <a:gd name="T66" fmla="*/ 171 w 724"/>
                <a:gd name="T67" fmla="*/ 26 h 1845"/>
                <a:gd name="T68" fmla="*/ 137 w 724"/>
                <a:gd name="T69" fmla="*/ 56 h 1845"/>
                <a:gd name="T70" fmla="*/ 112 w 724"/>
                <a:gd name="T71" fmla="*/ 61 h 1845"/>
                <a:gd name="T72" fmla="*/ 120 w 724"/>
                <a:gd name="T73" fmla="*/ 24 h 1845"/>
                <a:gd name="T74" fmla="*/ 112 w 724"/>
                <a:gd name="T75" fmla="*/ 43 h 1845"/>
                <a:gd name="T76" fmla="*/ 106 w 724"/>
                <a:gd name="T77" fmla="*/ 23 h 1845"/>
                <a:gd name="T78" fmla="*/ 92 w 724"/>
                <a:gd name="T79" fmla="*/ 71 h 1845"/>
                <a:gd name="T80" fmla="*/ 81 w 724"/>
                <a:gd name="T81" fmla="*/ 24 h 1845"/>
                <a:gd name="T82" fmla="*/ 51 w 724"/>
                <a:gd name="T83" fmla="*/ 70 h 1845"/>
                <a:gd name="T84" fmla="*/ 36 w 724"/>
                <a:gd name="T85" fmla="*/ 72 h 1845"/>
                <a:gd name="T86" fmla="*/ 24 w 724"/>
                <a:gd name="T87" fmla="*/ 26 h 1845"/>
                <a:gd name="T88" fmla="*/ 5 w 724"/>
                <a:gd name="T89" fmla="*/ 1125 h 1845"/>
                <a:gd name="T90" fmla="*/ 0 w 724"/>
                <a:gd name="T91" fmla="*/ 1145 h 1845"/>
                <a:gd name="T92" fmla="*/ 104 w 724"/>
                <a:gd name="T93" fmla="*/ 1135 h 1845"/>
                <a:gd name="T94" fmla="*/ 341 w 724"/>
                <a:gd name="T95" fmla="*/ 1146 h 1845"/>
                <a:gd name="T96" fmla="*/ 396 w 724"/>
                <a:gd name="T97" fmla="*/ 1138 h 1845"/>
                <a:gd name="T98" fmla="*/ 271 w 724"/>
                <a:gd name="T99" fmla="*/ 1107 h 1845"/>
                <a:gd name="T100" fmla="*/ 175 w 724"/>
                <a:gd name="T101" fmla="*/ 1035 h 1845"/>
                <a:gd name="T102" fmla="*/ 153 w 724"/>
                <a:gd name="T103" fmla="*/ 974 h 1845"/>
                <a:gd name="T104" fmla="*/ 154 w 724"/>
                <a:gd name="T105" fmla="*/ 891 h 1845"/>
                <a:gd name="T106" fmla="*/ 203 w 724"/>
                <a:gd name="T107" fmla="*/ 873 h 1845"/>
                <a:gd name="T108" fmla="*/ 378 w 724"/>
                <a:gd name="T109" fmla="*/ 863 h 1845"/>
                <a:gd name="T110" fmla="*/ 389 w 724"/>
                <a:gd name="T111" fmla="*/ 800 h 1845"/>
                <a:gd name="T112" fmla="*/ 393 w 724"/>
                <a:gd name="T113" fmla="*/ 760 h 1845"/>
                <a:gd name="T114" fmla="*/ 406 w 724"/>
                <a:gd name="T115" fmla="*/ 730 h 1845"/>
                <a:gd name="T116" fmla="*/ 380 w 724"/>
                <a:gd name="T117" fmla="*/ 705 h 1845"/>
                <a:gd name="T118" fmla="*/ 418 w 724"/>
                <a:gd name="T119" fmla="*/ 673 h 1845"/>
                <a:gd name="T120" fmla="*/ 400 w 724"/>
                <a:gd name="T121" fmla="*/ 634 h 1845"/>
                <a:gd name="T122" fmla="*/ 453 w 724"/>
                <a:gd name="T123" fmla="*/ 597 h 1845"/>
                <a:gd name="T124" fmla="*/ 412 w 724"/>
                <a:gd name="T125" fmla="*/ 524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229 w 2011"/>
                <a:gd name="T1" fmla="*/ 1345 h 3449"/>
                <a:gd name="T2" fmla="*/ 0 w 2011"/>
                <a:gd name="T3" fmla="*/ 2202 h 3449"/>
                <a:gd name="T4" fmla="*/ 1228 w 2011"/>
                <a:gd name="T5" fmla="*/ 0 h 3449"/>
                <a:gd name="T6" fmla="*/ 1232 w 2011"/>
                <a:gd name="T7" fmla="*/ 221 h 3449"/>
                <a:gd name="T8" fmla="*/ 1234 w 2011"/>
                <a:gd name="T9" fmla="*/ 250 h 3449"/>
                <a:gd name="T10" fmla="*/ 1197 w 2011"/>
                <a:gd name="T11" fmla="*/ 208 h 3449"/>
                <a:gd name="T12" fmla="*/ 1168 w 2011"/>
                <a:gd name="T13" fmla="*/ 245 h 3449"/>
                <a:gd name="T14" fmla="*/ 1156 w 2011"/>
                <a:gd name="T15" fmla="*/ 262 h 3449"/>
                <a:gd name="T16" fmla="*/ 1135 w 2011"/>
                <a:gd name="T17" fmla="*/ 222 h 3449"/>
                <a:gd name="T18" fmla="*/ 1100 w 2011"/>
                <a:gd name="T19" fmla="*/ 229 h 3449"/>
                <a:gd name="T20" fmla="*/ 1060 w 2011"/>
                <a:gd name="T21" fmla="*/ 316 h 3449"/>
                <a:gd name="T22" fmla="*/ 1046 w 2011"/>
                <a:gd name="T23" fmla="*/ 268 h 3449"/>
                <a:gd name="T24" fmla="*/ 1000 w 2011"/>
                <a:gd name="T25" fmla="*/ 272 h 3449"/>
                <a:gd name="T26" fmla="*/ 1001 w 2011"/>
                <a:gd name="T27" fmla="*/ 318 h 3449"/>
                <a:gd name="T28" fmla="*/ 946 w 2011"/>
                <a:gd name="T29" fmla="*/ 317 h 3449"/>
                <a:gd name="T30" fmla="*/ 941 w 2011"/>
                <a:gd name="T31" fmla="*/ 357 h 3449"/>
                <a:gd name="T32" fmla="*/ 876 w 2011"/>
                <a:gd name="T33" fmla="*/ 333 h 3449"/>
                <a:gd name="T34" fmla="*/ 946 w 2011"/>
                <a:gd name="T35" fmla="*/ 369 h 3449"/>
                <a:gd name="T36" fmla="*/ 904 w 2011"/>
                <a:gd name="T37" fmla="*/ 390 h 3449"/>
                <a:gd name="T38" fmla="*/ 897 w 2011"/>
                <a:gd name="T39" fmla="*/ 385 h 3449"/>
                <a:gd name="T40" fmla="*/ 873 w 2011"/>
                <a:gd name="T41" fmla="*/ 409 h 3449"/>
                <a:gd name="T42" fmla="*/ 901 w 2011"/>
                <a:gd name="T43" fmla="*/ 404 h 3449"/>
                <a:gd name="T44" fmla="*/ 891 w 2011"/>
                <a:gd name="T45" fmla="*/ 450 h 3449"/>
                <a:gd name="T46" fmla="*/ 866 w 2011"/>
                <a:gd name="T47" fmla="*/ 459 h 3449"/>
                <a:gd name="T48" fmla="*/ 877 w 2011"/>
                <a:gd name="T49" fmla="*/ 502 h 3449"/>
                <a:gd name="T50" fmla="*/ 821 w 2011"/>
                <a:gd name="T51" fmla="*/ 485 h 3449"/>
                <a:gd name="T52" fmla="*/ 781 w 2011"/>
                <a:gd name="T53" fmla="*/ 485 h 3449"/>
                <a:gd name="T54" fmla="*/ 750 w 2011"/>
                <a:gd name="T55" fmla="*/ 530 h 3449"/>
                <a:gd name="T56" fmla="*/ 840 w 2011"/>
                <a:gd name="T57" fmla="*/ 539 h 3449"/>
                <a:gd name="T58" fmla="*/ 814 w 2011"/>
                <a:gd name="T59" fmla="*/ 562 h 3449"/>
                <a:gd name="T60" fmla="*/ 814 w 2011"/>
                <a:gd name="T61" fmla="*/ 609 h 3449"/>
                <a:gd name="T62" fmla="*/ 845 w 2011"/>
                <a:gd name="T63" fmla="*/ 607 h 3449"/>
                <a:gd name="T64" fmla="*/ 820 w 2011"/>
                <a:gd name="T65" fmla="*/ 677 h 3449"/>
                <a:gd name="T66" fmla="*/ 824 w 2011"/>
                <a:gd name="T67" fmla="*/ 712 h 3449"/>
                <a:gd name="T68" fmla="*/ 799 w 2011"/>
                <a:gd name="T69" fmla="*/ 756 h 3449"/>
                <a:gd name="T70" fmla="*/ 782 w 2011"/>
                <a:gd name="T71" fmla="*/ 783 h 3449"/>
                <a:gd name="T72" fmla="*/ 799 w 2011"/>
                <a:gd name="T73" fmla="*/ 809 h 3449"/>
                <a:gd name="T74" fmla="*/ 818 w 2011"/>
                <a:gd name="T75" fmla="*/ 836 h 3449"/>
                <a:gd name="T76" fmla="*/ 849 w 2011"/>
                <a:gd name="T77" fmla="*/ 879 h 3449"/>
                <a:gd name="T78" fmla="*/ 895 w 2011"/>
                <a:gd name="T79" fmla="*/ 902 h 3449"/>
                <a:gd name="T80" fmla="*/ 930 w 2011"/>
                <a:gd name="T81" fmla="*/ 881 h 3449"/>
                <a:gd name="T82" fmla="*/ 941 w 2011"/>
                <a:gd name="T83" fmla="*/ 940 h 3449"/>
                <a:gd name="T84" fmla="*/ 1000 w 2011"/>
                <a:gd name="T85" fmla="*/ 940 h 3449"/>
                <a:gd name="T86" fmla="*/ 986 w 2011"/>
                <a:gd name="T87" fmla="*/ 974 h 3449"/>
                <a:gd name="T88" fmla="*/ 1008 w 2011"/>
                <a:gd name="T89" fmla="*/ 996 h 3449"/>
                <a:gd name="T90" fmla="*/ 1023 w 2011"/>
                <a:gd name="T91" fmla="*/ 1023 h 3449"/>
                <a:gd name="T92" fmla="*/ 1058 w 2011"/>
                <a:gd name="T93" fmla="*/ 1017 h 3449"/>
                <a:gd name="T94" fmla="*/ 1076 w 2011"/>
                <a:gd name="T95" fmla="*/ 980 h 3449"/>
                <a:gd name="T96" fmla="*/ 1117 w 2011"/>
                <a:gd name="T97" fmla="*/ 1006 h 3449"/>
                <a:gd name="T98" fmla="*/ 1125 w 2011"/>
                <a:gd name="T99" fmla="*/ 1092 h 3449"/>
                <a:gd name="T100" fmla="*/ 1164 w 2011"/>
                <a:gd name="T101" fmla="*/ 1078 h 3449"/>
                <a:gd name="T102" fmla="*/ 1145 w 2011"/>
                <a:gd name="T103" fmla="*/ 1177 h 3449"/>
                <a:gd name="T104" fmla="*/ 900 w 2011"/>
                <a:gd name="T105" fmla="*/ 1336 h 3449"/>
                <a:gd name="T106" fmla="*/ 1029 w 2011"/>
                <a:gd name="T107" fmla="*/ 1343 h 3449"/>
                <a:gd name="T108" fmla="*/ 1229 w 2011"/>
                <a:gd name="T109" fmla="*/ 1344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94 w 639"/>
                <a:gd name="T1" fmla="*/ 430 h 621"/>
                <a:gd name="T2" fmla="*/ 194 w 639"/>
                <a:gd name="T3" fmla="*/ 430 h 621"/>
                <a:gd name="T4" fmla="*/ 387 w 639"/>
                <a:gd name="T5" fmla="*/ 213 h 621"/>
                <a:gd name="T6" fmla="*/ 194 w 639"/>
                <a:gd name="T7" fmla="*/ 0 h 621"/>
                <a:gd name="T8" fmla="*/ 0 w 639"/>
                <a:gd name="T9" fmla="*/ 213 h 621"/>
                <a:gd name="T10" fmla="*/ 194 w 639"/>
                <a:gd name="T11" fmla="*/ 430 h 621"/>
                <a:gd name="T12" fmla="*/ 194 w 639"/>
                <a:gd name="T13" fmla="*/ 430 h 621"/>
                <a:gd name="T14" fmla="*/ 99 w 639"/>
                <a:gd name="T15" fmla="*/ 213 h 621"/>
                <a:gd name="T16" fmla="*/ 99 w 639"/>
                <a:gd name="T17" fmla="*/ 213 h 621"/>
                <a:gd name="T18" fmla="*/ 194 w 639"/>
                <a:gd name="T19" fmla="*/ 86 h 621"/>
                <a:gd name="T20" fmla="*/ 289 w 639"/>
                <a:gd name="T21" fmla="*/ 213 h 621"/>
                <a:gd name="T22" fmla="*/ 194 w 639"/>
                <a:gd name="T23" fmla="*/ 343 h 621"/>
                <a:gd name="T24" fmla="*/ 99 w 639"/>
                <a:gd name="T25" fmla="*/ 213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86 w 441"/>
                <a:gd name="T1" fmla="*/ 89 h 621"/>
                <a:gd name="T2" fmla="*/ 286 w 441"/>
                <a:gd name="T3" fmla="*/ 89 h 621"/>
                <a:gd name="T4" fmla="*/ 204 w 441"/>
                <a:gd name="T5" fmla="*/ 79 h 621"/>
                <a:gd name="T6" fmla="*/ 123 w 441"/>
                <a:gd name="T7" fmla="*/ 111 h 621"/>
                <a:gd name="T8" fmla="*/ 219 w 441"/>
                <a:gd name="T9" fmla="*/ 180 h 621"/>
                <a:gd name="T10" fmla="*/ 334 w 441"/>
                <a:gd name="T11" fmla="*/ 308 h 621"/>
                <a:gd name="T12" fmla="*/ 141 w 441"/>
                <a:gd name="T13" fmla="*/ 430 h 621"/>
                <a:gd name="T14" fmla="*/ 9 w 441"/>
                <a:gd name="T15" fmla="*/ 412 h 621"/>
                <a:gd name="T16" fmla="*/ 9 w 441"/>
                <a:gd name="T17" fmla="*/ 324 h 621"/>
                <a:gd name="T18" fmla="*/ 146 w 441"/>
                <a:gd name="T19" fmla="*/ 350 h 621"/>
                <a:gd name="T20" fmla="*/ 211 w 441"/>
                <a:gd name="T21" fmla="*/ 310 h 621"/>
                <a:gd name="T22" fmla="*/ 116 w 441"/>
                <a:gd name="T23" fmla="*/ 242 h 621"/>
                <a:gd name="T24" fmla="*/ 0 w 441"/>
                <a:gd name="T25" fmla="*/ 111 h 621"/>
                <a:gd name="T26" fmla="*/ 183 w 441"/>
                <a:gd name="T27" fmla="*/ 0 h 621"/>
                <a:gd name="T28" fmla="*/ 286 w 441"/>
                <a:gd name="T29" fmla="*/ 7 h 621"/>
                <a:gd name="T30" fmla="*/ 286 w 441"/>
                <a:gd name="T31" fmla="*/ 8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4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3 w 229"/>
                <a:gd name="T1" fmla="*/ 526 h 817"/>
                <a:gd name="T2" fmla="*/ 13 w 229"/>
                <a:gd name="T3" fmla="*/ 526 h 817"/>
                <a:gd name="T4" fmla="*/ 18 w 229"/>
                <a:gd name="T5" fmla="*/ 390 h 817"/>
                <a:gd name="T6" fmla="*/ 18 w 229"/>
                <a:gd name="T7" fmla="*/ 185 h 817"/>
                <a:gd name="T8" fmla="*/ 0 w 229"/>
                <a:gd name="T9" fmla="*/ 0 h 817"/>
                <a:gd name="T10" fmla="*/ 150 w 229"/>
                <a:gd name="T11" fmla="*/ 0 h 817"/>
                <a:gd name="T12" fmla="*/ 146 w 229"/>
                <a:gd name="T13" fmla="*/ 149 h 817"/>
                <a:gd name="T14" fmla="*/ 146 w 229"/>
                <a:gd name="T15" fmla="*/ 341 h 817"/>
                <a:gd name="T16" fmla="*/ 164 w 229"/>
                <a:gd name="T17" fmla="*/ 526 h 817"/>
                <a:gd name="T18" fmla="*/ 13 w 229"/>
                <a:gd name="T19" fmla="*/ 526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5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40 w 662"/>
                <a:gd name="T1" fmla="*/ 550 h 863"/>
                <a:gd name="T2" fmla="*/ 140 w 662"/>
                <a:gd name="T3" fmla="*/ 550 h 863"/>
                <a:gd name="T4" fmla="*/ 132 w 662"/>
                <a:gd name="T5" fmla="*/ 409 h 863"/>
                <a:gd name="T6" fmla="*/ 132 w 662"/>
                <a:gd name="T7" fmla="*/ 365 h 863"/>
                <a:gd name="T8" fmla="*/ 255 w 662"/>
                <a:gd name="T9" fmla="*/ 401 h 863"/>
                <a:gd name="T10" fmla="*/ 440 w 662"/>
                <a:gd name="T11" fmla="*/ 207 h 863"/>
                <a:gd name="T12" fmla="*/ 252 w 662"/>
                <a:gd name="T13" fmla="*/ 0 h 863"/>
                <a:gd name="T14" fmla="*/ 114 w 662"/>
                <a:gd name="T15" fmla="*/ 63 h 863"/>
                <a:gd name="T16" fmla="*/ 102 w 662"/>
                <a:gd name="T17" fmla="*/ 10 h 863"/>
                <a:gd name="T18" fmla="*/ 0 w 662"/>
                <a:gd name="T19" fmla="*/ 16 h 863"/>
                <a:gd name="T20" fmla="*/ 24 w 662"/>
                <a:gd name="T21" fmla="*/ 208 h 863"/>
                <a:gd name="T22" fmla="*/ 24 w 662"/>
                <a:gd name="T23" fmla="*/ 365 h 863"/>
                <a:gd name="T24" fmla="*/ 7 w 662"/>
                <a:gd name="T25" fmla="*/ 559 h 863"/>
                <a:gd name="T26" fmla="*/ 140 w 662"/>
                <a:gd name="T27" fmla="*/ 550 h 863"/>
                <a:gd name="T28" fmla="*/ 140 w 662"/>
                <a:gd name="T29" fmla="*/ 550 h 863"/>
                <a:gd name="T30" fmla="*/ 124 w 662"/>
                <a:gd name="T31" fmla="*/ 208 h 863"/>
                <a:gd name="T32" fmla="*/ 124 w 662"/>
                <a:gd name="T33" fmla="*/ 208 h 863"/>
                <a:gd name="T34" fmla="*/ 224 w 662"/>
                <a:gd name="T35" fmla="*/ 81 h 863"/>
                <a:gd name="T36" fmla="*/ 333 w 662"/>
                <a:gd name="T37" fmla="*/ 208 h 863"/>
                <a:gd name="T38" fmla="*/ 229 w 662"/>
                <a:gd name="T39" fmla="*/ 320 h 863"/>
                <a:gd name="T40" fmla="*/ 124 w 662"/>
                <a:gd name="T41" fmla="*/ 208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6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215 w 440"/>
                <a:gd name="T1" fmla="*/ 87 h 621"/>
                <a:gd name="T2" fmla="*/ 215 w 440"/>
                <a:gd name="T3" fmla="*/ 87 h 621"/>
                <a:gd name="T4" fmla="*/ 159 w 440"/>
                <a:gd name="T5" fmla="*/ 79 h 621"/>
                <a:gd name="T6" fmla="*/ 95 w 440"/>
                <a:gd name="T7" fmla="*/ 111 h 621"/>
                <a:gd name="T8" fmla="*/ 171 w 440"/>
                <a:gd name="T9" fmla="*/ 180 h 621"/>
                <a:gd name="T10" fmla="*/ 259 w 440"/>
                <a:gd name="T11" fmla="*/ 308 h 621"/>
                <a:gd name="T12" fmla="*/ 110 w 440"/>
                <a:gd name="T13" fmla="*/ 430 h 621"/>
                <a:gd name="T14" fmla="*/ 6 w 440"/>
                <a:gd name="T15" fmla="*/ 412 h 621"/>
                <a:gd name="T16" fmla="*/ 6 w 440"/>
                <a:gd name="T17" fmla="*/ 324 h 621"/>
                <a:gd name="T18" fmla="*/ 113 w 440"/>
                <a:gd name="T19" fmla="*/ 350 h 621"/>
                <a:gd name="T20" fmla="*/ 165 w 440"/>
                <a:gd name="T21" fmla="*/ 310 h 621"/>
                <a:gd name="T22" fmla="*/ 90 w 440"/>
                <a:gd name="T23" fmla="*/ 242 h 621"/>
                <a:gd name="T24" fmla="*/ 0 w 440"/>
                <a:gd name="T25" fmla="*/ 111 h 621"/>
                <a:gd name="T26" fmla="*/ 142 w 440"/>
                <a:gd name="T27" fmla="*/ 0 h 621"/>
                <a:gd name="T28" fmla="*/ 229 w 440"/>
                <a:gd name="T29" fmla="*/ 7 h 621"/>
                <a:gd name="T30" fmla="*/ 215 w 440"/>
                <a:gd name="T31" fmla="*/ 87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</p:grpSp>
      <p:sp>
        <p:nvSpPr>
          <p:cNvPr id="57" name="Espace réservé pour une image  2"/>
          <p:cNvSpPr>
            <a:spLocks noGrp="1"/>
          </p:cNvSpPr>
          <p:nvPr>
            <p:ph type="pic" sz="quarter" idx="16" hasCustomPrompt="1"/>
          </p:nvPr>
        </p:nvSpPr>
        <p:spPr>
          <a:xfrm>
            <a:off x="1209675" y="260350"/>
            <a:ext cx="2214563" cy="7921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r-FR" dirty="0" smtClean="0"/>
              <a:t>Logo client</a:t>
            </a:r>
            <a:endParaRPr lang="fr-FR" dirty="0"/>
          </a:p>
        </p:txBody>
      </p:sp>
      <p:sp>
        <p:nvSpPr>
          <p:cNvPr id="58" name="Text Box 22"/>
          <p:cNvSpPr txBox="1">
            <a:spLocks noChangeArrowheads="1"/>
          </p:cNvSpPr>
          <p:nvPr userDrawn="1"/>
        </p:nvSpPr>
        <p:spPr bwMode="gray">
          <a:xfrm>
            <a:off x="7049069" y="6365557"/>
            <a:ext cx="2057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© 2015 Ipsos.  All rights reserved. Contains Ipsos' Confidential and Proprietary information </a:t>
            </a:r>
            <a:b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lang="de-D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20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1"/>
          <p:cNvSpPr>
            <a:spLocks noGrp="1"/>
          </p:cNvSpPr>
          <p:nvPr>
            <p:ph type="ctrTitle"/>
          </p:nvPr>
        </p:nvSpPr>
        <p:spPr>
          <a:xfrm>
            <a:off x="824400" y="1598293"/>
            <a:ext cx="8176725" cy="9971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29" name="Untertitel 2"/>
          <p:cNvSpPr>
            <a:spLocks noGrp="1"/>
          </p:cNvSpPr>
          <p:nvPr>
            <p:ph type="subTitle" idx="1"/>
          </p:nvPr>
        </p:nvSpPr>
        <p:spPr>
          <a:xfrm>
            <a:off x="824400" y="2642400"/>
            <a:ext cx="8176725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smtClean="0"/>
          </a:p>
        </p:txBody>
      </p:sp>
      <p:grpSp>
        <p:nvGrpSpPr>
          <p:cNvPr id="2" name="Group 2"/>
          <p:cNvGrpSpPr>
            <a:grpSpLocks noChangeAspect="1"/>
          </p:cNvGrpSpPr>
          <p:nvPr userDrawn="1"/>
        </p:nvGrpSpPr>
        <p:grpSpPr bwMode="auto">
          <a:xfrm>
            <a:off x="381600" y="381600"/>
            <a:ext cx="1079500" cy="968375"/>
            <a:chOff x="1352" y="681"/>
            <a:chExt cx="3519" cy="3153"/>
          </a:xfrm>
        </p:grpSpPr>
        <p:sp>
          <p:nvSpPr>
            <p:cNvPr id="31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1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2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05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-1" y="0"/>
            <a:ext cx="9144001" cy="532075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FFFFFF"/>
              </a:solidFill>
            </a:endParaRPr>
          </a:p>
        </p:txBody>
      </p:sp>
      <p:grpSp>
        <p:nvGrpSpPr>
          <p:cNvPr id="21" name="Group 2"/>
          <p:cNvGrpSpPr>
            <a:grpSpLocks noChangeAspect="1"/>
          </p:cNvGrpSpPr>
          <p:nvPr userDrawn="1"/>
        </p:nvGrpSpPr>
        <p:grpSpPr bwMode="auto">
          <a:xfrm>
            <a:off x="324148" y="381600"/>
            <a:ext cx="1079500" cy="968375"/>
            <a:chOff x="1352" y="681"/>
            <a:chExt cx="3519" cy="3153"/>
          </a:xfrm>
        </p:grpSpPr>
        <p:sp>
          <p:nvSpPr>
            <p:cNvPr id="22" name="Freeform 3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4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5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6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7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8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9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10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11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12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13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14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15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16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17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54" name="Titel 1"/>
          <p:cNvSpPr>
            <a:spLocks noGrp="1"/>
          </p:cNvSpPr>
          <p:nvPr>
            <p:ph type="ctrTitle"/>
          </p:nvPr>
        </p:nvSpPr>
        <p:spPr>
          <a:xfrm>
            <a:off x="251520" y="2681281"/>
            <a:ext cx="5259768" cy="7755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en-US" noProof="0" dirty="0"/>
          </a:p>
        </p:txBody>
      </p:sp>
      <p:sp>
        <p:nvSpPr>
          <p:cNvPr id="55" name="Espace réservé du texte 46"/>
          <p:cNvSpPr>
            <a:spLocks noGrp="1"/>
          </p:cNvSpPr>
          <p:nvPr>
            <p:ph type="body" sz="quarter" idx="10"/>
          </p:nvPr>
        </p:nvSpPr>
        <p:spPr>
          <a:xfrm>
            <a:off x="255026" y="3645024"/>
            <a:ext cx="3668902" cy="936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92075" indent="0">
              <a:buNone/>
              <a:defRPr lang="fr-FR" sz="2400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7" name="Freeform 2"/>
          <p:cNvSpPr>
            <a:spLocks/>
          </p:cNvSpPr>
          <p:nvPr userDrawn="1"/>
        </p:nvSpPr>
        <p:spPr bwMode="grayWhite">
          <a:xfrm>
            <a:off x="5486399" y="0"/>
            <a:ext cx="3657601" cy="1438102"/>
          </a:xfrm>
          <a:custGeom>
            <a:avLst/>
            <a:gdLst>
              <a:gd name="T0" fmla="*/ 4304 w 4304"/>
              <a:gd name="T1" fmla="*/ 0 h 3200"/>
              <a:gd name="T2" fmla="*/ 13 w 4304"/>
              <a:gd name="T3" fmla="*/ 0 h 3200"/>
              <a:gd name="T4" fmla="*/ 0 w 4304"/>
              <a:gd name="T5" fmla="*/ 252 h 3200"/>
              <a:gd name="T6" fmla="*/ 2945 w 4304"/>
              <a:gd name="T7" fmla="*/ 3200 h 3200"/>
              <a:gd name="T8" fmla="*/ 4304 w 4304"/>
              <a:gd name="T9" fmla="*/ 2867 h 3200"/>
              <a:gd name="T10" fmla="*/ 4304 w 4304"/>
              <a:gd name="T11" fmla="*/ 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04" h="3200">
                <a:moveTo>
                  <a:pt x="4304" y="0"/>
                </a:moveTo>
                <a:cubicBezTo>
                  <a:pt x="13" y="0"/>
                  <a:pt x="13" y="0"/>
                  <a:pt x="13" y="0"/>
                </a:cubicBezTo>
                <a:cubicBezTo>
                  <a:pt x="7" y="82"/>
                  <a:pt x="0" y="164"/>
                  <a:pt x="0" y="252"/>
                </a:cubicBezTo>
                <a:cubicBezTo>
                  <a:pt x="0" y="1878"/>
                  <a:pt x="1322" y="3200"/>
                  <a:pt x="2945" y="3200"/>
                </a:cubicBezTo>
                <a:cubicBezTo>
                  <a:pt x="3436" y="3200"/>
                  <a:pt x="3895" y="3081"/>
                  <a:pt x="4304" y="2867"/>
                </a:cubicBezTo>
                <a:lnTo>
                  <a:pt x="43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8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210" y="120849"/>
            <a:ext cx="1295400" cy="1022151"/>
          </a:xfrm>
          <a:prstGeom prst="rect">
            <a:avLst/>
          </a:prstGeom>
          <a:noFill/>
        </p:spPr>
      </p:pic>
      <p:sp>
        <p:nvSpPr>
          <p:cNvPr id="59" name="Rectangle 31"/>
          <p:cNvSpPr>
            <a:spLocks noChangeArrowheads="1"/>
          </p:cNvSpPr>
          <p:nvPr userDrawn="1"/>
        </p:nvSpPr>
        <p:spPr bwMode="gray">
          <a:xfrm>
            <a:off x="7914369" y="1143000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42" y="5320756"/>
            <a:ext cx="1364772" cy="125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14" y="5318161"/>
            <a:ext cx="2733674" cy="1254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22"/>
          <p:cNvSpPr txBox="1">
            <a:spLocks noChangeArrowheads="1"/>
          </p:cNvSpPr>
          <p:nvPr userDrawn="1"/>
        </p:nvSpPr>
        <p:spPr bwMode="gray">
          <a:xfrm>
            <a:off x="75501" y="6672044"/>
            <a:ext cx="89916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800" dirty="0" smtClean="0">
                <a:solidFill>
                  <a:srgbClr val="1F497D"/>
                </a:solidFill>
                <a:latin typeface="Calibri" pitchFamily="34" charset="0"/>
              </a:rPr>
              <a:t>© 2014 Ipsos.  All rights reserved. Contains Ipsos' Confidential and Proprietary information and may not be disclosed or reproduced without the prior written consent of Ipsos.</a:t>
            </a:r>
            <a:endParaRPr lang="en-US" dirty="0" smtClean="0">
              <a:solidFill>
                <a:srgbClr val="1F497D"/>
              </a:solidFill>
              <a:latin typeface="Arial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16" y="5320757"/>
            <a:ext cx="1364010" cy="125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13" y="5321455"/>
            <a:ext cx="1368000" cy="125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2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ntac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560388"/>
            <a:ext cx="8885238" cy="4503737"/>
          </a:xfrm>
          <a:custGeom>
            <a:avLst/>
            <a:gdLst>
              <a:gd name="T0" fmla="*/ 0 w 5597"/>
              <a:gd name="T1" fmla="*/ 2060 h 2837"/>
              <a:gd name="T2" fmla="*/ 3918 w 5597"/>
              <a:gd name="T3" fmla="*/ 0 h 2837"/>
              <a:gd name="T4" fmla="*/ 5597 w 5597"/>
              <a:gd name="T5" fmla="*/ 2837 h 2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97" h="2837">
                <a:moveTo>
                  <a:pt x="0" y="2060"/>
                </a:moveTo>
                <a:lnTo>
                  <a:pt x="3918" y="0"/>
                </a:lnTo>
                <a:lnTo>
                  <a:pt x="5597" y="2837"/>
                </a:lnTo>
              </a:path>
            </a:pathLst>
          </a:cu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609975" y="5272088"/>
            <a:ext cx="4583113" cy="1589087"/>
          </a:xfrm>
          <a:custGeom>
            <a:avLst/>
            <a:gdLst>
              <a:gd name="T0" fmla="*/ 1432 w 1432"/>
              <a:gd name="T1" fmla="*/ 496 h 496"/>
              <a:gd name="T2" fmla="*/ 716 w 1432"/>
              <a:gd name="T3" fmla="*/ 0 h 496"/>
              <a:gd name="T4" fmla="*/ 0 w 1432"/>
              <a:gd name="T5" fmla="*/ 496 h 496"/>
              <a:gd name="T6" fmla="*/ 1432 w 1432"/>
              <a:gd name="T7" fmla="*/ 496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2" h="496">
                <a:moveTo>
                  <a:pt x="1432" y="496"/>
                </a:moveTo>
                <a:cubicBezTo>
                  <a:pt x="1323" y="207"/>
                  <a:pt x="1044" y="0"/>
                  <a:pt x="716" y="0"/>
                </a:cubicBezTo>
                <a:cubicBezTo>
                  <a:pt x="388" y="0"/>
                  <a:pt x="109" y="207"/>
                  <a:pt x="0" y="496"/>
                </a:cubicBezTo>
                <a:lnTo>
                  <a:pt x="1432" y="4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547100" y="4954588"/>
            <a:ext cx="601663" cy="1368425"/>
          </a:xfrm>
          <a:custGeom>
            <a:avLst/>
            <a:gdLst>
              <a:gd name="T0" fmla="*/ 184 w 184"/>
              <a:gd name="T1" fmla="*/ 0 h 420"/>
              <a:gd name="T2" fmla="*/ 0 w 184"/>
              <a:gd name="T3" fmla="*/ 210 h 420"/>
              <a:gd name="T4" fmla="*/ 184 w 184"/>
              <a:gd name="T5" fmla="*/ 420 h 420"/>
              <a:gd name="T6" fmla="*/ 184 w 184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4" h="420">
                <a:moveTo>
                  <a:pt x="184" y="0"/>
                </a:moveTo>
                <a:cubicBezTo>
                  <a:pt x="80" y="14"/>
                  <a:pt x="0" y="103"/>
                  <a:pt x="0" y="210"/>
                </a:cubicBezTo>
                <a:cubicBezTo>
                  <a:pt x="0" y="318"/>
                  <a:pt x="80" y="407"/>
                  <a:pt x="184" y="420"/>
                </a:cubicBez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8" name="Inhaltsplatzhalter 2"/>
          <p:cNvSpPr>
            <a:spLocks noGrp="1"/>
          </p:cNvSpPr>
          <p:nvPr userDrawn="1">
            <p:ph idx="1"/>
          </p:nvPr>
        </p:nvSpPr>
        <p:spPr>
          <a:xfrm>
            <a:off x="352800" y="979200"/>
            <a:ext cx="7740000" cy="414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>
                <a:solidFill>
                  <a:schemeClr val="tx1"/>
                </a:solidFill>
              </a:defRPr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14616" y="6654132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/>
            </a:lvl1pPr>
          </a:lstStyle>
          <a:p>
            <a:fld id="{99DB18A3-D21F-4BB0-9E84-DFB029941648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1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/>
          </p:cNvSpPr>
          <p:nvPr userDrawn="1"/>
        </p:nvSpPr>
        <p:spPr bwMode="auto">
          <a:xfrm>
            <a:off x="0" y="950913"/>
            <a:ext cx="4760913" cy="5003800"/>
          </a:xfrm>
          <a:custGeom>
            <a:avLst/>
            <a:gdLst>
              <a:gd name="T0" fmla="*/ 692 w 1492"/>
              <a:gd name="T1" fmla="*/ 0 h 1600"/>
              <a:gd name="T2" fmla="*/ 0 w 1492"/>
              <a:gd name="T3" fmla="*/ 399 h 1600"/>
              <a:gd name="T4" fmla="*/ 0 w 1492"/>
              <a:gd name="T5" fmla="*/ 1202 h 1600"/>
              <a:gd name="T6" fmla="*/ 692 w 1492"/>
              <a:gd name="T7" fmla="*/ 1600 h 1600"/>
              <a:gd name="T8" fmla="*/ 1492 w 1492"/>
              <a:gd name="T9" fmla="*/ 800 h 1600"/>
              <a:gd name="T10" fmla="*/ 692 w 1492"/>
              <a:gd name="T1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2" h="1600">
                <a:moveTo>
                  <a:pt x="692" y="0"/>
                </a:moveTo>
                <a:cubicBezTo>
                  <a:pt x="397" y="0"/>
                  <a:pt x="139" y="161"/>
                  <a:pt x="0" y="399"/>
                </a:cubicBezTo>
                <a:cubicBezTo>
                  <a:pt x="0" y="1202"/>
                  <a:pt x="0" y="1202"/>
                  <a:pt x="0" y="1202"/>
                </a:cubicBezTo>
                <a:cubicBezTo>
                  <a:pt x="139" y="1440"/>
                  <a:pt x="397" y="1600"/>
                  <a:pt x="692" y="1600"/>
                </a:cubicBezTo>
                <a:cubicBezTo>
                  <a:pt x="1134" y="1600"/>
                  <a:pt x="1492" y="1242"/>
                  <a:pt x="1492" y="800"/>
                </a:cubicBezTo>
                <a:cubicBezTo>
                  <a:pt x="1492" y="359"/>
                  <a:pt x="1134" y="0"/>
                  <a:pt x="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Freeform 3"/>
          <p:cNvSpPr>
            <a:spLocks/>
          </p:cNvSpPr>
          <p:nvPr userDrawn="1"/>
        </p:nvSpPr>
        <p:spPr bwMode="auto">
          <a:xfrm>
            <a:off x="7435850" y="1541463"/>
            <a:ext cx="1711325" cy="2360612"/>
          </a:xfrm>
          <a:custGeom>
            <a:avLst/>
            <a:gdLst>
              <a:gd name="T0" fmla="*/ 520 w 520"/>
              <a:gd name="T1" fmla="*/ 32 h 740"/>
              <a:gd name="T2" fmla="*/ 370 w 520"/>
              <a:gd name="T3" fmla="*/ 0 h 740"/>
              <a:gd name="T4" fmla="*/ 0 w 520"/>
              <a:gd name="T5" fmla="*/ 370 h 740"/>
              <a:gd name="T6" fmla="*/ 370 w 520"/>
              <a:gd name="T7" fmla="*/ 740 h 740"/>
              <a:gd name="T8" fmla="*/ 520 w 520"/>
              <a:gd name="T9" fmla="*/ 709 h 740"/>
              <a:gd name="T10" fmla="*/ 520 w 520"/>
              <a:gd name="T11" fmla="*/ 3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0" h="740">
                <a:moveTo>
                  <a:pt x="520" y="32"/>
                </a:moveTo>
                <a:cubicBezTo>
                  <a:pt x="474" y="12"/>
                  <a:pt x="423" y="0"/>
                  <a:pt x="370" y="0"/>
                </a:cubicBezTo>
                <a:cubicBezTo>
                  <a:pt x="166" y="0"/>
                  <a:pt x="0" y="166"/>
                  <a:pt x="0" y="370"/>
                </a:cubicBezTo>
                <a:cubicBezTo>
                  <a:pt x="0" y="575"/>
                  <a:pt x="166" y="740"/>
                  <a:pt x="370" y="740"/>
                </a:cubicBezTo>
                <a:cubicBezTo>
                  <a:pt x="423" y="740"/>
                  <a:pt x="474" y="729"/>
                  <a:pt x="520" y="709"/>
                </a:cubicBezTo>
                <a:lnTo>
                  <a:pt x="520" y="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 userDrawn="1"/>
        </p:nvSpPr>
        <p:spPr bwMode="auto">
          <a:xfrm flipH="1">
            <a:off x="4718050" y="2803525"/>
            <a:ext cx="2717800" cy="249238"/>
          </a:xfrm>
          <a:prstGeom prst="line">
            <a:avLst/>
          </a:prstGeom>
          <a:noFill/>
          <a:ln w="12700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584200" y="5846763"/>
            <a:ext cx="917575" cy="746125"/>
          </a:xfrm>
          <a:custGeom>
            <a:avLst/>
            <a:gdLst>
              <a:gd name="T0" fmla="*/ 0 w 578"/>
              <a:gd name="T1" fmla="*/ 470 h 470"/>
              <a:gd name="T2" fmla="*/ 286 w 578"/>
              <a:gd name="T3" fmla="*/ 270 h 470"/>
              <a:gd name="T4" fmla="*/ 578 w 578"/>
              <a:gd name="T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8" h="470">
                <a:moveTo>
                  <a:pt x="0" y="470"/>
                </a:moveTo>
                <a:cubicBezTo>
                  <a:pt x="95" y="409"/>
                  <a:pt x="190" y="348"/>
                  <a:pt x="286" y="270"/>
                </a:cubicBezTo>
                <a:cubicBezTo>
                  <a:pt x="382" y="192"/>
                  <a:pt x="529" y="45"/>
                  <a:pt x="578" y="0"/>
                </a:cubicBezTo>
              </a:path>
            </a:pathLst>
          </a:custGeom>
          <a:noFill/>
          <a:ln w="12700" cmpd="sng">
            <a:solidFill>
              <a:srgbClr val="FFFFFF">
                <a:alpha val="29804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-3175" y="6272213"/>
            <a:ext cx="641350" cy="592137"/>
          </a:xfrm>
          <a:custGeom>
            <a:avLst/>
            <a:gdLst>
              <a:gd name="T0" fmla="*/ 189 w 191"/>
              <a:gd name="T1" fmla="*/ 183 h 183"/>
              <a:gd name="T2" fmla="*/ 191 w 191"/>
              <a:gd name="T3" fmla="*/ 160 h 183"/>
              <a:gd name="T4" fmla="*/ 31 w 191"/>
              <a:gd name="T5" fmla="*/ 0 h 183"/>
              <a:gd name="T6" fmla="*/ 0 w 191"/>
              <a:gd name="T7" fmla="*/ 3 h 183"/>
              <a:gd name="T8" fmla="*/ 0 w 191"/>
              <a:gd name="T9" fmla="*/ 183 h 183"/>
              <a:gd name="T10" fmla="*/ 189 w 191"/>
              <a:gd name="T11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3">
                <a:moveTo>
                  <a:pt x="189" y="183"/>
                </a:moveTo>
                <a:cubicBezTo>
                  <a:pt x="190" y="175"/>
                  <a:pt x="191" y="168"/>
                  <a:pt x="191" y="160"/>
                </a:cubicBezTo>
                <a:cubicBezTo>
                  <a:pt x="191" y="72"/>
                  <a:pt x="119" y="0"/>
                  <a:pt x="31" y="0"/>
                </a:cubicBezTo>
                <a:cubicBezTo>
                  <a:pt x="21" y="0"/>
                  <a:pt x="10" y="1"/>
                  <a:pt x="0" y="3"/>
                </a:cubicBezTo>
                <a:cubicBezTo>
                  <a:pt x="0" y="183"/>
                  <a:pt x="0" y="183"/>
                  <a:pt x="0" y="183"/>
                </a:cubicBezTo>
                <a:lnTo>
                  <a:pt x="18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4000" y="2685899"/>
            <a:ext cx="4416425" cy="149579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90000"/>
              </a:lnSpc>
              <a:defRPr sz="3600" b="1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59792" y="5486400"/>
            <a:ext cx="44308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smtClean="0"/>
              <a:t>Cliquez pour modifier le style des sous-titres du masque</a:t>
            </a:r>
            <a:endParaRPr lang="en-US" noProof="0" dirty="0" smtClean="0"/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13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4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2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9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9861" y="2209800"/>
            <a:ext cx="1075524" cy="848655"/>
          </a:xfrm>
          <a:prstGeom prst="rect">
            <a:avLst/>
          </a:prstGeom>
          <a:noFill/>
        </p:spPr>
      </p:pic>
      <p:sp>
        <p:nvSpPr>
          <p:cNvPr id="30" name="Rectangle 31"/>
          <p:cNvSpPr>
            <a:spLocks noChangeArrowheads="1"/>
          </p:cNvSpPr>
          <p:nvPr userDrawn="1"/>
        </p:nvSpPr>
        <p:spPr bwMode="gray">
          <a:xfrm>
            <a:off x="8210420" y="3004344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56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ults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12182" y="6734889"/>
            <a:ext cx="663019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smtClean="0">
                <a:solidFill>
                  <a:srgbClr val="1F497D"/>
                </a:solidFill>
              </a:rPr>
              <a:t>Ipsos pour Europ Assistance – Baromètre des Vacances des Européens – Edition 2015 </a:t>
            </a:r>
            <a:endParaRPr lang="fr-FR" dirty="0" smtClean="0">
              <a:solidFill>
                <a:srgbClr val="1F497D"/>
              </a:solidFill>
            </a:endParaRPr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9" name="Freeform 34"/>
          <p:cNvSpPr>
            <a:spLocks/>
          </p:cNvSpPr>
          <p:nvPr userDrawn="1"/>
        </p:nvSpPr>
        <p:spPr bwMode="auto">
          <a:xfrm>
            <a:off x="8193088" y="1311275"/>
            <a:ext cx="950912" cy="1949450"/>
          </a:xfrm>
          <a:custGeom>
            <a:avLst/>
            <a:gdLst>
              <a:gd name="T0" fmla="*/ 304 w 304"/>
              <a:gd name="T1" fmla="*/ 1 h 588"/>
              <a:gd name="T2" fmla="*/ 294 w 304"/>
              <a:gd name="T3" fmla="*/ 0 h 588"/>
              <a:gd name="T4" fmla="*/ 0 w 304"/>
              <a:gd name="T5" fmla="*/ 294 h 588"/>
              <a:gd name="T6" fmla="*/ 294 w 304"/>
              <a:gd name="T7" fmla="*/ 588 h 588"/>
              <a:gd name="T8" fmla="*/ 304 w 304"/>
              <a:gd name="T9" fmla="*/ 588 h 588"/>
              <a:gd name="T10" fmla="*/ 304 w 304"/>
              <a:gd name="T11" fmla="*/ 1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4" h="588">
                <a:moveTo>
                  <a:pt x="304" y="1"/>
                </a:moveTo>
                <a:cubicBezTo>
                  <a:pt x="301" y="1"/>
                  <a:pt x="298" y="0"/>
                  <a:pt x="294" y="0"/>
                </a:cubicBezTo>
                <a:cubicBezTo>
                  <a:pt x="132" y="0"/>
                  <a:pt x="0" y="132"/>
                  <a:pt x="0" y="294"/>
                </a:cubicBezTo>
                <a:cubicBezTo>
                  <a:pt x="0" y="457"/>
                  <a:pt x="132" y="588"/>
                  <a:pt x="294" y="588"/>
                </a:cubicBezTo>
                <a:cubicBezTo>
                  <a:pt x="298" y="588"/>
                  <a:pt x="301" y="588"/>
                  <a:pt x="304" y="588"/>
                </a:cubicBezTo>
                <a:lnTo>
                  <a:pt x="304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0" name="Freeform 35"/>
          <p:cNvSpPr>
            <a:spLocks/>
          </p:cNvSpPr>
          <p:nvPr userDrawn="1"/>
        </p:nvSpPr>
        <p:spPr bwMode="auto">
          <a:xfrm>
            <a:off x="8845550" y="803275"/>
            <a:ext cx="298450" cy="584200"/>
          </a:xfrm>
          <a:custGeom>
            <a:avLst/>
            <a:gdLst>
              <a:gd name="T0" fmla="*/ 104 w 104"/>
              <a:gd name="T1" fmla="*/ 0 h 193"/>
              <a:gd name="T2" fmla="*/ 0 w 104"/>
              <a:gd name="T3" fmla="*/ 144 h 193"/>
              <a:gd name="T4" fmla="*/ 8 w 104"/>
              <a:gd name="T5" fmla="*/ 193 h 193"/>
              <a:gd name="T6" fmla="*/ 94 w 104"/>
              <a:gd name="T7" fmla="*/ 180 h 193"/>
              <a:gd name="T8" fmla="*/ 104 w 104"/>
              <a:gd name="T9" fmla="*/ 181 h 193"/>
              <a:gd name="T10" fmla="*/ 104 w 104"/>
              <a:gd name="T11" fmla="*/ 0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93">
                <a:moveTo>
                  <a:pt x="104" y="0"/>
                </a:moveTo>
                <a:cubicBezTo>
                  <a:pt x="44" y="21"/>
                  <a:pt x="0" y="77"/>
                  <a:pt x="0" y="144"/>
                </a:cubicBezTo>
                <a:cubicBezTo>
                  <a:pt x="0" y="162"/>
                  <a:pt x="3" y="178"/>
                  <a:pt x="8" y="193"/>
                </a:cubicBezTo>
                <a:cubicBezTo>
                  <a:pt x="36" y="185"/>
                  <a:pt x="65" y="180"/>
                  <a:pt x="94" y="180"/>
                </a:cubicBezTo>
                <a:cubicBezTo>
                  <a:pt x="98" y="180"/>
                  <a:pt x="101" y="181"/>
                  <a:pt x="104" y="181"/>
                </a:cubicBezTo>
                <a:lnTo>
                  <a:pt x="10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1" name="Freeform 36"/>
          <p:cNvSpPr>
            <a:spLocks/>
          </p:cNvSpPr>
          <p:nvPr userDrawn="1"/>
        </p:nvSpPr>
        <p:spPr bwMode="auto">
          <a:xfrm>
            <a:off x="5637213" y="0"/>
            <a:ext cx="3216275" cy="1200150"/>
          </a:xfrm>
          <a:custGeom>
            <a:avLst/>
            <a:gdLst>
              <a:gd name="T0" fmla="*/ 2026 w 2026"/>
              <a:gd name="T1" fmla="*/ 756 h 756"/>
              <a:gd name="T2" fmla="*/ 1054 w 2026"/>
              <a:gd name="T3" fmla="*/ 272 h 756"/>
              <a:gd name="T4" fmla="*/ 0 w 2026"/>
              <a:gd name="T5" fmla="*/ 0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6" h="756">
                <a:moveTo>
                  <a:pt x="2026" y="756"/>
                </a:moveTo>
                <a:cubicBezTo>
                  <a:pt x="1709" y="577"/>
                  <a:pt x="1392" y="398"/>
                  <a:pt x="1054" y="272"/>
                </a:cubicBezTo>
                <a:cubicBezTo>
                  <a:pt x="716" y="146"/>
                  <a:pt x="358" y="73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2" name="Freeform 37"/>
          <p:cNvSpPr>
            <a:spLocks/>
          </p:cNvSpPr>
          <p:nvPr userDrawn="1"/>
        </p:nvSpPr>
        <p:spPr bwMode="auto">
          <a:xfrm>
            <a:off x="1152525" y="6553200"/>
            <a:ext cx="1198563" cy="304800"/>
          </a:xfrm>
          <a:custGeom>
            <a:avLst/>
            <a:gdLst>
              <a:gd name="T0" fmla="*/ 368 w 368"/>
              <a:gd name="T1" fmla="*/ 104 h 104"/>
              <a:gd name="T2" fmla="*/ 184 w 368"/>
              <a:gd name="T3" fmla="*/ 0 h 104"/>
              <a:gd name="T4" fmla="*/ 0 w 368"/>
              <a:gd name="T5" fmla="*/ 104 h 104"/>
              <a:gd name="T6" fmla="*/ 368 w 368"/>
              <a:gd name="T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" h="104">
                <a:moveTo>
                  <a:pt x="368" y="104"/>
                </a:moveTo>
                <a:cubicBezTo>
                  <a:pt x="330" y="42"/>
                  <a:pt x="262" y="0"/>
                  <a:pt x="184" y="0"/>
                </a:cubicBezTo>
                <a:cubicBezTo>
                  <a:pt x="106" y="0"/>
                  <a:pt x="38" y="42"/>
                  <a:pt x="0" y="104"/>
                </a:cubicBezTo>
                <a:lnTo>
                  <a:pt x="368" y="10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3" name="Freeform 38"/>
          <p:cNvSpPr>
            <a:spLocks/>
          </p:cNvSpPr>
          <p:nvPr userDrawn="1"/>
        </p:nvSpPr>
        <p:spPr bwMode="auto">
          <a:xfrm>
            <a:off x="0" y="4794250"/>
            <a:ext cx="1177925" cy="2019300"/>
          </a:xfrm>
          <a:custGeom>
            <a:avLst/>
            <a:gdLst>
              <a:gd name="T0" fmla="*/ 742 w 742"/>
              <a:gd name="T1" fmla="*/ 1272 h 1272"/>
              <a:gd name="T2" fmla="*/ 684 w 742"/>
              <a:gd name="T3" fmla="*/ 1220 h 1272"/>
              <a:gd name="T4" fmla="*/ 576 w 742"/>
              <a:gd name="T5" fmla="*/ 1110 h 1272"/>
              <a:gd name="T6" fmla="*/ 454 w 742"/>
              <a:gd name="T7" fmla="*/ 970 h 1272"/>
              <a:gd name="T8" fmla="*/ 356 w 742"/>
              <a:gd name="T9" fmla="*/ 826 h 1272"/>
              <a:gd name="T10" fmla="*/ 266 w 742"/>
              <a:gd name="T11" fmla="*/ 674 h 1272"/>
              <a:gd name="T12" fmla="*/ 186 w 742"/>
              <a:gd name="T13" fmla="*/ 512 h 1272"/>
              <a:gd name="T14" fmla="*/ 112 w 742"/>
              <a:gd name="T15" fmla="*/ 330 h 1272"/>
              <a:gd name="T16" fmla="*/ 0 w 742"/>
              <a:gd name="T1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2" h="1272">
                <a:moveTo>
                  <a:pt x="742" y="1272"/>
                </a:moveTo>
                <a:cubicBezTo>
                  <a:pt x="727" y="1259"/>
                  <a:pt x="712" y="1247"/>
                  <a:pt x="684" y="1220"/>
                </a:cubicBezTo>
                <a:cubicBezTo>
                  <a:pt x="656" y="1193"/>
                  <a:pt x="614" y="1152"/>
                  <a:pt x="576" y="1110"/>
                </a:cubicBezTo>
                <a:cubicBezTo>
                  <a:pt x="538" y="1068"/>
                  <a:pt x="491" y="1017"/>
                  <a:pt x="454" y="970"/>
                </a:cubicBezTo>
                <a:cubicBezTo>
                  <a:pt x="417" y="923"/>
                  <a:pt x="387" y="875"/>
                  <a:pt x="356" y="826"/>
                </a:cubicBezTo>
                <a:cubicBezTo>
                  <a:pt x="325" y="777"/>
                  <a:pt x="294" y="726"/>
                  <a:pt x="266" y="674"/>
                </a:cubicBezTo>
                <a:cubicBezTo>
                  <a:pt x="238" y="622"/>
                  <a:pt x="212" y="569"/>
                  <a:pt x="186" y="512"/>
                </a:cubicBezTo>
                <a:cubicBezTo>
                  <a:pt x="160" y="455"/>
                  <a:pt x="143" y="415"/>
                  <a:pt x="112" y="330"/>
                </a:cubicBezTo>
                <a:cubicBezTo>
                  <a:pt x="81" y="245"/>
                  <a:pt x="19" y="55"/>
                  <a:pt x="0" y="0"/>
                </a:cubicBezTo>
              </a:path>
            </a:pathLst>
          </a:custGeom>
          <a:noFill/>
          <a:ln w="12700" cmpd="sng">
            <a:solidFill>
              <a:schemeClr val="accent4">
                <a:lumMod val="75000"/>
                <a:alpha val="50196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839555" y="6645819"/>
            <a:ext cx="206787" cy="138499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99DB18A3-D21F-4BB0-9E84-DFB029941648}" type="slidenum">
              <a:rPr lang="de-DE" smtClean="0">
                <a:solidFill>
                  <a:srgbClr val="1F497D"/>
                </a:solidFill>
              </a:rPr>
              <a:pPr/>
              <a:t>‹#›</a:t>
            </a:fld>
            <a:endParaRPr lang="de-DE" dirty="0">
              <a:solidFill>
                <a:srgbClr val="1F497D"/>
              </a:solidFill>
            </a:endParaRPr>
          </a:p>
        </p:txBody>
      </p:sp>
      <p:pic>
        <p:nvPicPr>
          <p:cNvPr id="45" name="Picture 76" descr="Europ Assistanc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152400"/>
            <a:ext cx="609600" cy="481012"/>
          </a:xfrm>
          <a:prstGeom prst="rect">
            <a:avLst/>
          </a:prstGeom>
          <a:noFill/>
        </p:spPr>
      </p:pic>
      <p:sp>
        <p:nvSpPr>
          <p:cNvPr id="46" name="Rectangle 31"/>
          <p:cNvSpPr>
            <a:spLocks noChangeArrowheads="1"/>
          </p:cNvSpPr>
          <p:nvPr userDrawn="1"/>
        </p:nvSpPr>
        <p:spPr bwMode="gray">
          <a:xfrm>
            <a:off x="8324247" y="590541"/>
            <a:ext cx="819753" cy="1560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r"/>
            <a:r>
              <a:rPr lang="fr-FR" sz="400" dirty="0">
                <a:solidFill>
                  <a:srgbClr val="1F497D"/>
                </a:solidFill>
              </a:rPr>
              <a:t>* Vous vivez, nous veillons</a:t>
            </a:r>
            <a:r>
              <a:rPr lang="fr-FR" sz="400" dirty="0" smtClean="0">
                <a:solidFill>
                  <a:srgbClr val="1F497D"/>
                </a:solidFill>
              </a:rPr>
              <a:t>.</a:t>
            </a:r>
            <a:r>
              <a:rPr lang="fr-FR" sz="400" dirty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59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 noChangeAspect="1"/>
          </p:cNvGrpSpPr>
          <p:nvPr userDrawn="1"/>
        </p:nvGrpSpPr>
        <p:grpSpPr bwMode="auto">
          <a:xfrm>
            <a:off x="151200" y="151200"/>
            <a:ext cx="522287" cy="468312"/>
            <a:chOff x="1352" y="681"/>
            <a:chExt cx="3519" cy="3153"/>
          </a:xfrm>
        </p:grpSpPr>
        <p:sp>
          <p:nvSpPr>
            <p:cNvPr id="24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3449 h 3449"/>
                <a:gd name="T2" fmla="*/ 0 w 3862"/>
                <a:gd name="T3" fmla="*/ 3449 h 3449"/>
                <a:gd name="T4" fmla="*/ 0 w 3862"/>
                <a:gd name="T5" fmla="*/ 0 h 3449"/>
                <a:gd name="T6" fmla="*/ 3696 w 3862"/>
                <a:gd name="T7" fmla="*/ 0 h 3449"/>
                <a:gd name="T8" fmla="*/ 3327 w 3862"/>
                <a:gd name="T9" fmla="*/ 3449 h 3449"/>
                <a:gd name="T10" fmla="*/ 0 w 3862"/>
                <a:gd name="T11" fmla="*/ 3449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0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16 w 81"/>
                <a:gd name="T1" fmla="*/ 40 h 66"/>
                <a:gd name="T2" fmla="*/ 16 w 81"/>
                <a:gd name="T3" fmla="*/ 40 h 66"/>
                <a:gd name="T4" fmla="*/ 0 w 81"/>
                <a:gd name="T5" fmla="*/ 54 h 66"/>
                <a:gd name="T6" fmla="*/ 79 w 81"/>
                <a:gd name="T7" fmla="*/ 22 h 66"/>
                <a:gd name="T8" fmla="*/ 81 w 81"/>
                <a:gd name="T9" fmla="*/ 0 h 66"/>
                <a:gd name="T10" fmla="*/ 16 w 81"/>
                <a:gd name="T11" fmla="*/ 4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1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7 w 81"/>
                <a:gd name="T1" fmla="*/ 1 h 63"/>
                <a:gd name="T2" fmla="*/ 27 w 81"/>
                <a:gd name="T3" fmla="*/ 1 h 63"/>
                <a:gd name="T4" fmla="*/ 0 w 81"/>
                <a:gd name="T5" fmla="*/ 0 h 63"/>
                <a:gd name="T6" fmla="*/ 33 w 81"/>
                <a:gd name="T7" fmla="*/ 58 h 63"/>
                <a:gd name="T8" fmla="*/ 53 w 81"/>
                <a:gd name="T9" fmla="*/ 63 h 63"/>
                <a:gd name="T10" fmla="*/ 27 w 81"/>
                <a:gd name="T1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2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20 w 96"/>
                <a:gd name="T1" fmla="*/ 50 h 79"/>
                <a:gd name="T2" fmla="*/ 20 w 96"/>
                <a:gd name="T3" fmla="*/ 50 h 79"/>
                <a:gd name="T4" fmla="*/ 0 w 96"/>
                <a:gd name="T5" fmla="*/ 64 h 79"/>
                <a:gd name="T6" fmla="*/ 89 w 96"/>
                <a:gd name="T7" fmla="*/ 27 h 79"/>
                <a:gd name="T8" fmla="*/ 96 w 96"/>
                <a:gd name="T9" fmla="*/ 0 h 79"/>
                <a:gd name="T10" fmla="*/ 20 w 96"/>
                <a:gd name="T11" fmla="*/ 5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Freeform 23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77 w 77"/>
                <a:gd name="T1" fmla="*/ 22 h 77"/>
                <a:gd name="T2" fmla="*/ 77 w 77"/>
                <a:gd name="T3" fmla="*/ 22 h 77"/>
                <a:gd name="T4" fmla="*/ 71 w 77"/>
                <a:gd name="T5" fmla="*/ 0 h 77"/>
                <a:gd name="T6" fmla="*/ 0 w 77"/>
                <a:gd name="T7" fmla="*/ 44 h 77"/>
                <a:gd name="T8" fmla="*/ 0 w 77"/>
                <a:gd name="T9" fmla="*/ 62 h 77"/>
                <a:gd name="T10" fmla="*/ 77 w 77"/>
                <a:gd name="T11" fmla="*/ 2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4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52 h 74"/>
                <a:gd name="T2" fmla="*/ 0 w 90"/>
                <a:gd name="T3" fmla="*/ 52 h 74"/>
                <a:gd name="T4" fmla="*/ 14 w 90"/>
                <a:gd name="T5" fmla="*/ 60 h 74"/>
                <a:gd name="T6" fmla="*/ 73 w 90"/>
                <a:gd name="T7" fmla="*/ 23 h 74"/>
                <a:gd name="T8" fmla="*/ 90 w 90"/>
                <a:gd name="T9" fmla="*/ 8 h 74"/>
                <a:gd name="T10" fmla="*/ 0 w 90"/>
                <a:gd name="T1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5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2 h 72"/>
                <a:gd name="T6" fmla="*/ 86 w 88"/>
                <a:gd name="T7" fmla="*/ 49 h 72"/>
                <a:gd name="T8" fmla="*/ 88 w 88"/>
                <a:gd name="T9" fmla="*/ 22 h 72"/>
                <a:gd name="T10" fmla="*/ 16 w 88"/>
                <a:gd name="T11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1" name="Freeform 26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6 w 86"/>
                <a:gd name="T1" fmla="*/ 7 h 92"/>
                <a:gd name="T2" fmla="*/ 46 w 86"/>
                <a:gd name="T3" fmla="*/ 7 h 92"/>
                <a:gd name="T4" fmla="*/ 21 w 86"/>
                <a:gd name="T5" fmla="*/ 0 h 92"/>
                <a:gd name="T6" fmla="*/ 14 w 86"/>
                <a:gd name="T7" fmla="*/ 66 h 92"/>
                <a:gd name="T8" fmla="*/ 27 w 86"/>
                <a:gd name="T9" fmla="*/ 92 h 92"/>
                <a:gd name="T10" fmla="*/ 46 w 86"/>
                <a:gd name="T11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27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451 w 724"/>
                <a:gd name="T1" fmla="*/ 808 h 1845"/>
                <a:gd name="T2" fmla="*/ 451 w 724"/>
                <a:gd name="T3" fmla="*/ 808 h 1845"/>
                <a:gd name="T4" fmla="*/ 326 w 724"/>
                <a:gd name="T5" fmla="*/ 776 h 1845"/>
                <a:gd name="T6" fmla="*/ 477 w 724"/>
                <a:gd name="T7" fmla="*/ 746 h 1845"/>
                <a:gd name="T8" fmla="*/ 493 w 724"/>
                <a:gd name="T9" fmla="*/ 773 h 1845"/>
                <a:gd name="T10" fmla="*/ 451 w 724"/>
                <a:gd name="T11" fmla="*/ 808 h 1845"/>
                <a:gd name="T12" fmla="*/ 451 w 724"/>
                <a:gd name="T13" fmla="*/ 808 h 1845"/>
                <a:gd name="T14" fmla="*/ 639 w 724"/>
                <a:gd name="T15" fmla="*/ 841 h 1845"/>
                <a:gd name="T16" fmla="*/ 639 w 724"/>
                <a:gd name="T17" fmla="*/ 841 h 1845"/>
                <a:gd name="T18" fmla="*/ 601 w 724"/>
                <a:gd name="T19" fmla="*/ 701 h 1845"/>
                <a:gd name="T20" fmla="*/ 634 w 724"/>
                <a:gd name="T21" fmla="*/ 646 h 1845"/>
                <a:gd name="T22" fmla="*/ 627 w 724"/>
                <a:gd name="T23" fmla="*/ 477 h 1845"/>
                <a:gd name="T24" fmla="*/ 641 w 724"/>
                <a:gd name="T25" fmla="*/ 463 h 1845"/>
                <a:gd name="T26" fmla="*/ 627 w 724"/>
                <a:gd name="T27" fmla="*/ 414 h 1845"/>
                <a:gd name="T28" fmla="*/ 615 w 724"/>
                <a:gd name="T29" fmla="*/ 342 h 1845"/>
                <a:gd name="T30" fmla="*/ 590 w 724"/>
                <a:gd name="T31" fmla="*/ 286 h 1845"/>
                <a:gd name="T32" fmla="*/ 602 w 724"/>
                <a:gd name="T33" fmla="*/ 260 h 1845"/>
                <a:gd name="T34" fmla="*/ 560 w 724"/>
                <a:gd name="T35" fmla="*/ 236 h 1845"/>
                <a:gd name="T36" fmla="*/ 523 w 724"/>
                <a:gd name="T37" fmla="*/ 213 h 1845"/>
                <a:gd name="T38" fmla="*/ 514 w 724"/>
                <a:gd name="T39" fmla="*/ 180 h 1845"/>
                <a:gd name="T40" fmla="*/ 483 w 724"/>
                <a:gd name="T41" fmla="*/ 195 h 1845"/>
                <a:gd name="T42" fmla="*/ 476 w 724"/>
                <a:gd name="T43" fmla="*/ 154 h 1845"/>
                <a:gd name="T44" fmla="*/ 434 w 724"/>
                <a:gd name="T45" fmla="*/ 171 h 1845"/>
                <a:gd name="T46" fmla="*/ 411 w 724"/>
                <a:gd name="T47" fmla="*/ 119 h 1845"/>
                <a:gd name="T48" fmla="*/ 389 w 724"/>
                <a:gd name="T49" fmla="*/ 124 h 1845"/>
                <a:gd name="T50" fmla="*/ 356 w 724"/>
                <a:gd name="T51" fmla="*/ 150 h 1845"/>
                <a:gd name="T52" fmla="*/ 356 w 724"/>
                <a:gd name="T53" fmla="*/ 101 h 1845"/>
                <a:gd name="T54" fmla="*/ 341 w 724"/>
                <a:gd name="T55" fmla="*/ 93 h 1845"/>
                <a:gd name="T56" fmla="*/ 314 w 724"/>
                <a:gd name="T57" fmla="*/ 81 h 1845"/>
                <a:gd name="T58" fmla="*/ 276 w 724"/>
                <a:gd name="T59" fmla="*/ 97 h 1845"/>
                <a:gd name="T60" fmla="*/ 292 w 724"/>
                <a:gd name="T61" fmla="*/ 51 h 1845"/>
                <a:gd name="T62" fmla="*/ 244 w 724"/>
                <a:gd name="T63" fmla="*/ 106 h 1845"/>
                <a:gd name="T64" fmla="*/ 216 w 724"/>
                <a:gd name="T65" fmla="*/ 112 h 1845"/>
                <a:gd name="T66" fmla="*/ 266 w 724"/>
                <a:gd name="T67" fmla="*/ 43 h 1845"/>
                <a:gd name="T68" fmla="*/ 214 w 724"/>
                <a:gd name="T69" fmla="*/ 91 h 1845"/>
                <a:gd name="T70" fmla="*/ 173 w 724"/>
                <a:gd name="T71" fmla="*/ 98 h 1845"/>
                <a:gd name="T72" fmla="*/ 186 w 724"/>
                <a:gd name="T73" fmla="*/ 38 h 1845"/>
                <a:gd name="T74" fmla="*/ 173 w 724"/>
                <a:gd name="T75" fmla="*/ 69 h 1845"/>
                <a:gd name="T76" fmla="*/ 166 w 724"/>
                <a:gd name="T77" fmla="*/ 36 h 1845"/>
                <a:gd name="T78" fmla="*/ 142 w 724"/>
                <a:gd name="T79" fmla="*/ 114 h 1845"/>
                <a:gd name="T80" fmla="*/ 126 w 724"/>
                <a:gd name="T81" fmla="*/ 39 h 1845"/>
                <a:gd name="T82" fmla="*/ 80 w 724"/>
                <a:gd name="T83" fmla="*/ 112 h 1845"/>
                <a:gd name="T84" fmla="*/ 56 w 724"/>
                <a:gd name="T85" fmla="*/ 117 h 1845"/>
                <a:gd name="T86" fmla="*/ 37 w 724"/>
                <a:gd name="T87" fmla="*/ 43 h 1845"/>
                <a:gd name="T88" fmla="*/ 5 w 724"/>
                <a:gd name="T89" fmla="*/ 1808 h 1845"/>
                <a:gd name="T90" fmla="*/ 0 w 724"/>
                <a:gd name="T91" fmla="*/ 1840 h 1845"/>
                <a:gd name="T92" fmla="*/ 162 w 724"/>
                <a:gd name="T93" fmla="*/ 1823 h 1845"/>
                <a:gd name="T94" fmla="*/ 529 w 724"/>
                <a:gd name="T95" fmla="*/ 1842 h 1845"/>
                <a:gd name="T96" fmla="*/ 614 w 724"/>
                <a:gd name="T97" fmla="*/ 1829 h 1845"/>
                <a:gd name="T98" fmla="*/ 421 w 724"/>
                <a:gd name="T99" fmla="*/ 1778 h 1845"/>
                <a:gd name="T100" fmla="*/ 272 w 724"/>
                <a:gd name="T101" fmla="*/ 1664 h 1845"/>
                <a:gd name="T102" fmla="*/ 237 w 724"/>
                <a:gd name="T103" fmla="*/ 1566 h 1845"/>
                <a:gd name="T104" fmla="*/ 239 w 724"/>
                <a:gd name="T105" fmla="*/ 1432 h 1845"/>
                <a:gd name="T106" fmla="*/ 315 w 724"/>
                <a:gd name="T107" fmla="*/ 1404 h 1845"/>
                <a:gd name="T108" fmla="*/ 586 w 724"/>
                <a:gd name="T109" fmla="*/ 1387 h 1845"/>
                <a:gd name="T110" fmla="*/ 605 w 724"/>
                <a:gd name="T111" fmla="*/ 1286 h 1845"/>
                <a:gd name="T112" fmla="*/ 609 w 724"/>
                <a:gd name="T113" fmla="*/ 1223 h 1845"/>
                <a:gd name="T114" fmla="*/ 630 w 724"/>
                <a:gd name="T115" fmla="*/ 1174 h 1845"/>
                <a:gd name="T116" fmla="*/ 590 w 724"/>
                <a:gd name="T117" fmla="*/ 1133 h 1845"/>
                <a:gd name="T118" fmla="*/ 650 w 724"/>
                <a:gd name="T119" fmla="*/ 1082 h 1845"/>
                <a:gd name="T120" fmla="*/ 621 w 724"/>
                <a:gd name="T121" fmla="*/ 1018 h 1845"/>
                <a:gd name="T122" fmla="*/ 704 w 724"/>
                <a:gd name="T123" fmla="*/ 959 h 1845"/>
                <a:gd name="T124" fmla="*/ 639 w 724"/>
                <a:gd name="T125" fmla="*/ 84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974 w 2011"/>
                <a:gd name="T1" fmla="*/ 2106 h 3449"/>
                <a:gd name="T2" fmla="*/ 0 w 2011"/>
                <a:gd name="T3" fmla="*/ 3449 h 3449"/>
                <a:gd name="T4" fmla="*/ 1972 w 2011"/>
                <a:gd name="T5" fmla="*/ 0 h 3449"/>
                <a:gd name="T6" fmla="*/ 1980 w 2011"/>
                <a:gd name="T7" fmla="*/ 347 h 3449"/>
                <a:gd name="T8" fmla="*/ 1982 w 2011"/>
                <a:gd name="T9" fmla="*/ 392 h 3449"/>
                <a:gd name="T10" fmla="*/ 1923 w 2011"/>
                <a:gd name="T11" fmla="*/ 324 h 3449"/>
                <a:gd name="T12" fmla="*/ 1878 w 2011"/>
                <a:gd name="T13" fmla="*/ 384 h 3449"/>
                <a:gd name="T14" fmla="*/ 1858 w 2011"/>
                <a:gd name="T15" fmla="*/ 411 h 3449"/>
                <a:gd name="T16" fmla="*/ 1823 w 2011"/>
                <a:gd name="T17" fmla="*/ 348 h 3449"/>
                <a:gd name="T18" fmla="*/ 1766 w 2011"/>
                <a:gd name="T19" fmla="*/ 359 h 3449"/>
                <a:gd name="T20" fmla="*/ 1702 w 2011"/>
                <a:gd name="T21" fmla="*/ 494 h 3449"/>
                <a:gd name="T22" fmla="*/ 1680 w 2011"/>
                <a:gd name="T23" fmla="*/ 420 h 3449"/>
                <a:gd name="T24" fmla="*/ 1605 w 2011"/>
                <a:gd name="T25" fmla="*/ 427 h 3449"/>
                <a:gd name="T26" fmla="*/ 1609 w 2011"/>
                <a:gd name="T27" fmla="*/ 499 h 3449"/>
                <a:gd name="T28" fmla="*/ 1520 w 2011"/>
                <a:gd name="T29" fmla="*/ 498 h 3449"/>
                <a:gd name="T30" fmla="*/ 1513 w 2011"/>
                <a:gd name="T31" fmla="*/ 560 h 3449"/>
                <a:gd name="T32" fmla="*/ 1407 w 2011"/>
                <a:gd name="T33" fmla="*/ 521 h 3449"/>
                <a:gd name="T34" fmla="*/ 1521 w 2011"/>
                <a:gd name="T35" fmla="*/ 578 h 3449"/>
                <a:gd name="T36" fmla="*/ 1453 w 2011"/>
                <a:gd name="T37" fmla="*/ 612 h 3449"/>
                <a:gd name="T38" fmla="*/ 1441 w 2011"/>
                <a:gd name="T39" fmla="*/ 603 h 3449"/>
                <a:gd name="T40" fmla="*/ 1404 w 2011"/>
                <a:gd name="T41" fmla="*/ 640 h 3449"/>
                <a:gd name="T42" fmla="*/ 1448 w 2011"/>
                <a:gd name="T43" fmla="*/ 632 h 3449"/>
                <a:gd name="T44" fmla="*/ 1433 w 2011"/>
                <a:gd name="T45" fmla="*/ 703 h 3449"/>
                <a:gd name="T46" fmla="*/ 1392 w 2011"/>
                <a:gd name="T47" fmla="*/ 719 h 3449"/>
                <a:gd name="T48" fmla="*/ 1410 w 2011"/>
                <a:gd name="T49" fmla="*/ 785 h 3449"/>
                <a:gd name="T50" fmla="*/ 1321 w 2011"/>
                <a:gd name="T51" fmla="*/ 761 h 3449"/>
                <a:gd name="T52" fmla="*/ 1255 w 2011"/>
                <a:gd name="T53" fmla="*/ 760 h 3449"/>
                <a:gd name="T54" fmla="*/ 1205 w 2011"/>
                <a:gd name="T55" fmla="*/ 829 h 3449"/>
                <a:gd name="T56" fmla="*/ 1350 w 2011"/>
                <a:gd name="T57" fmla="*/ 845 h 3449"/>
                <a:gd name="T58" fmla="*/ 1308 w 2011"/>
                <a:gd name="T59" fmla="*/ 881 h 3449"/>
                <a:gd name="T60" fmla="*/ 1308 w 2011"/>
                <a:gd name="T61" fmla="*/ 953 h 3449"/>
                <a:gd name="T62" fmla="*/ 1358 w 2011"/>
                <a:gd name="T63" fmla="*/ 951 h 3449"/>
                <a:gd name="T64" fmla="*/ 1319 w 2011"/>
                <a:gd name="T65" fmla="*/ 1061 h 3449"/>
                <a:gd name="T66" fmla="*/ 1324 w 2011"/>
                <a:gd name="T67" fmla="*/ 1115 h 3449"/>
                <a:gd name="T68" fmla="*/ 1283 w 2011"/>
                <a:gd name="T69" fmla="*/ 1185 h 3449"/>
                <a:gd name="T70" fmla="*/ 1257 w 2011"/>
                <a:gd name="T71" fmla="*/ 1226 h 3449"/>
                <a:gd name="T72" fmla="*/ 1285 w 2011"/>
                <a:gd name="T73" fmla="*/ 1267 h 3449"/>
                <a:gd name="T74" fmla="*/ 1314 w 2011"/>
                <a:gd name="T75" fmla="*/ 1311 h 3449"/>
                <a:gd name="T76" fmla="*/ 1363 w 2011"/>
                <a:gd name="T77" fmla="*/ 1376 h 3449"/>
                <a:gd name="T78" fmla="*/ 1438 w 2011"/>
                <a:gd name="T79" fmla="*/ 1413 h 3449"/>
                <a:gd name="T80" fmla="*/ 1494 w 2011"/>
                <a:gd name="T81" fmla="*/ 1379 h 3449"/>
                <a:gd name="T82" fmla="*/ 1513 w 2011"/>
                <a:gd name="T83" fmla="*/ 1471 h 3449"/>
                <a:gd name="T84" fmla="*/ 1605 w 2011"/>
                <a:gd name="T85" fmla="*/ 1474 h 3449"/>
                <a:gd name="T86" fmla="*/ 1584 w 2011"/>
                <a:gd name="T87" fmla="*/ 1525 h 3449"/>
                <a:gd name="T88" fmla="*/ 1618 w 2011"/>
                <a:gd name="T89" fmla="*/ 1559 h 3449"/>
                <a:gd name="T90" fmla="*/ 1644 w 2011"/>
                <a:gd name="T91" fmla="*/ 1602 h 3449"/>
                <a:gd name="T92" fmla="*/ 1700 w 2011"/>
                <a:gd name="T93" fmla="*/ 1594 h 3449"/>
                <a:gd name="T94" fmla="*/ 1729 w 2011"/>
                <a:gd name="T95" fmla="*/ 1535 h 3449"/>
                <a:gd name="T96" fmla="*/ 1794 w 2011"/>
                <a:gd name="T97" fmla="*/ 1574 h 3449"/>
                <a:gd name="T98" fmla="*/ 1808 w 2011"/>
                <a:gd name="T99" fmla="*/ 1711 h 3449"/>
                <a:gd name="T100" fmla="*/ 1870 w 2011"/>
                <a:gd name="T101" fmla="*/ 1688 h 3449"/>
                <a:gd name="T102" fmla="*/ 1839 w 2011"/>
                <a:gd name="T103" fmla="*/ 1844 h 3449"/>
                <a:gd name="T104" fmla="*/ 1446 w 2011"/>
                <a:gd name="T105" fmla="*/ 2092 h 3449"/>
                <a:gd name="T106" fmla="*/ 1654 w 2011"/>
                <a:gd name="T107" fmla="*/ 2103 h 3449"/>
                <a:gd name="T108" fmla="*/ 1974 w 2011"/>
                <a:gd name="T109" fmla="*/ 2105 h 3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29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321 w 639"/>
                <a:gd name="T1" fmla="*/ 621 h 621"/>
                <a:gd name="T2" fmla="*/ 321 w 639"/>
                <a:gd name="T3" fmla="*/ 621 h 621"/>
                <a:gd name="T4" fmla="*/ 639 w 639"/>
                <a:gd name="T5" fmla="*/ 307 h 621"/>
                <a:gd name="T6" fmla="*/ 321 w 639"/>
                <a:gd name="T7" fmla="*/ 0 h 621"/>
                <a:gd name="T8" fmla="*/ 0 w 639"/>
                <a:gd name="T9" fmla="*/ 307 h 621"/>
                <a:gd name="T10" fmla="*/ 321 w 639"/>
                <a:gd name="T11" fmla="*/ 621 h 621"/>
                <a:gd name="T12" fmla="*/ 321 w 639"/>
                <a:gd name="T13" fmla="*/ 621 h 621"/>
                <a:gd name="T14" fmla="*/ 162 w 639"/>
                <a:gd name="T15" fmla="*/ 307 h 621"/>
                <a:gd name="T16" fmla="*/ 162 w 639"/>
                <a:gd name="T17" fmla="*/ 307 h 621"/>
                <a:gd name="T18" fmla="*/ 321 w 639"/>
                <a:gd name="T19" fmla="*/ 125 h 621"/>
                <a:gd name="T20" fmla="*/ 477 w 639"/>
                <a:gd name="T21" fmla="*/ 307 h 621"/>
                <a:gd name="T22" fmla="*/ 321 w 639"/>
                <a:gd name="T23" fmla="*/ 495 h 621"/>
                <a:gd name="T24" fmla="*/ 162 w 639"/>
                <a:gd name="T25" fmla="*/ 30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0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77 w 441"/>
                <a:gd name="T1" fmla="*/ 128 h 621"/>
                <a:gd name="T2" fmla="*/ 377 w 441"/>
                <a:gd name="T3" fmla="*/ 128 h 621"/>
                <a:gd name="T4" fmla="*/ 270 w 441"/>
                <a:gd name="T5" fmla="*/ 114 h 621"/>
                <a:gd name="T6" fmla="*/ 163 w 441"/>
                <a:gd name="T7" fmla="*/ 160 h 621"/>
                <a:gd name="T8" fmla="*/ 290 w 441"/>
                <a:gd name="T9" fmla="*/ 260 h 621"/>
                <a:gd name="T10" fmla="*/ 441 w 441"/>
                <a:gd name="T11" fmla="*/ 443 h 621"/>
                <a:gd name="T12" fmla="*/ 187 w 441"/>
                <a:gd name="T13" fmla="*/ 621 h 621"/>
                <a:gd name="T14" fmla="*/ 11 w 441"/>
                <a:gd name="T15" fmla="*/ 594 h 621"/>
                <a:gd name="T16" fmla="*/ 11 w 441"/>
                <a:gd name="T17" fmla="*/ 469 h 621"/>
                <a:gd name="T18" fmla="*/ 193 w 441"/>
                <a:gd name="T19" fmla="*/ 506 h 621"/>
                <a:gd name="T20" fmla="*/ 279 w 441"/>
                <a:gd name="T21" fmla="*/ 448 h 621"/>
                <a:gd name="T22" fmla="*/ 153 w 441"/>
                <a:gd name="T23" fmla="*/ 349 h 621"/>
                <a:gd name="T24" fmla="*/ 0 w 441"/>
                <a:gd name="T25" fmla="*/ 160 h 621"/>
                <a:gd name="T26" fmla="*/ 243 w 441"/>
                <a:gd name="T27" fmla="*/ 0 h 621"/>
                <a:gd name="T28" fmla="*/ 377 w 441"/>
                <a:gd name="T29" fmla="*/ 10 h 621"/>
                <a:gd name="T30" fmla="*/ 377 w 441"/>
                <a:gd name="T31" fmla="*/ 128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1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18 w 229"/>
                <a:gd name="T1" fmla="*/ 817 h 817"/>
                <a:gd name="T2" fmla="*/ 18 w 229"/>
                <a:gd name="T3" fmla="*/ 817 h 817"/>
                <a:gd name="T4" fmla="*/ 24 w 229"/>
                <a:gd name="T5" fmla="*/ 606 h 817"/>
                <a:gd name="T6" fmla="*/ 24 w 229"/>
                <a:gd name="T7" fmla="*/ 287 h 817"/>
                <a:gd name="T8" fmla="*/ 0 w 229"/>
                <a:gd name="T9" fmla="*/ 0 h 817"/>
                <a:gd name="T10" fmla="*/ 211 w 229"/>
                <a:gd name="T11" fmla="*/ 0 h 817"/>
                <a:gd name="T12" fmla="*/ 205 w 229"/>
                <a:gd name="T13" fmla="*/ 232 h 817"/>
                <a:gd name="T14" fmla="*/ 205 w 229"/>
                <a:gd name="T15" fmla="*/ 530 h 817"/>
                <a:gd name="T16" fmla="*/ 229 w 229"/>
                <a:gd name="T17" fmla="*/ 817 h 817"/>
                <a:gd name="T18" fmla="*/ 18 w 229"/>
                <a:gd name="T19" fmla="*/ 817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2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210 w 662"/>
                <a:gd name="T1" fmla="*/ 851 h 863"/>
                <a:gd name="T2" fmla="*/ 210 w 662"/>
                <a:gd name="T3" fmla="*/ 851 h 863"/>
                <a:gd name="T4" fmla="*/ 198 w 662"/>
                <a:gd name="T5" fmla="*/ 632 h 863"/>
                <a:gd name="T6" fmla="*/ 198 w 662"/>
                <a:gd name="T7" fmla="*/ 564 h 863"/>
                <a:gd name="T8" fmla="*/ 385 w 662"/>
                <a:gd name="T9" fmla="*/ 621 h 863"/>
                <a:gd name="T10" fmla="*/ 662 w 662"/>
                <a:gd name="T11" fmla="*/ 322 h 863"/>
                <a:gd name="T12" fmla="*/ 378 w 662"/>
                <a:gd name="T13" fmla="*/ 0 h 863"/>
                <a:gd name="T14" fmla="*/ 174 w 662"/>
                <a:gd name="T15" fmla="*/ 98 h 863"/>
                <a:gd name="T16" fmla="*/ 153 w 662"/>
                <a:gd name="T17" fmla="*/ 15 h 863"/>
                <a:gd name="T18" fmla="*/ 0 w 662"/>
                <a:gd name="T19" fmla="*/ 26 h 863"/>
                <a:gd name="T20" fmla="*/ 36 w 662"/>
                <a:gd name="T21" fmla="*/ 323 h 863"/>
                <a:gd name="T22" fmla="*/ 36 w 662"/>
                <a:gd name="T23" fmla="*/ 564 h 863"/>
                <a:gd name="T24" fmla="*/ 12 w 662"/>
                <a:gd name="T25" fmla="*/ 863 h 863"/>
                <a:gd name="T26" fmla="*/ 210 w 662"/>
                <a:gd name="T27" fmla="*/ 851 h 863"/>
                <a:gd name="T28" fmla="*/ 210 w 662"/>
                <a:gd name="T29" fmla="*/ 851 h 863"/>
                <a:gd name="T30" fmla="*/ 186 w 662"/>
                <a:gd name="T31" fmla="*/ 323 h 863"/>
                <a:gd name="T32" fmla="*/ 186 w 662"/>
                <a:gd name="T33" fmla="*/ 323 h 863"/>
                <a:gd name="T34" fmla="*/ 338 w 662"/>
                <a:gd name="T35" fmla="*/ 125 h 863"/>
                <a:gd name="T36" fmla="*/ 500 w 662"/>
                <a:gd name="T37" fmla="*/ 323 h 863"/>
                <a:gd name="T38" fmla="*/ 345 w 662"/>
                <a:gd name="T39" fmla="*/ 495 h 863"/>
                <a:gd name="T40" fmla="*/ 186 w 662"/>
                <a:gd name="T41" fmla="*/ 323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3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364 w 440"/>
                <a:gd name="T1" fmla="*/ 126 h 621"/>
                <a:gd name="T2" fmla="*/ 364 w 440"/>
                <a:gd name="T3" fmla="*/ 126 h 621"/>
                <a:gd name="T4" fmla="*/ 270 w 440"/>
                <a:gd name="T5" fmla="*/ 114 h 621"/>
                <a:gd name="T6" fmla="*/ 162 w 440"/>
                <a:gd name="T7" fmla="*/ 160 h 621"/>
                <a:gd name="T8" fmla="*/ 289 w 440"/>
                <a:gd name="T9" fmla="*/ 260 h 621"/>
                <a:gd name="T10" fmla="*/ 440 w 440"/>
                <a:gd name="T11" fmla="*/ 443 h 621"/>
                <a:gd name="T12" fmla="*/ 186 w 440"/>
                <a:gd name="T13" fmla="*/ 621 h 621"/>
                <a:gd name="T14" fmla="*/ 11 w 440"/>
                <a:gd name="T15" fmla="*/ 594 h 621"/>
                <a:gd name="T16" fmla="*/ 11 w 440"/>
                <a:gd name="T17" fmla="*/ 469 h 621"/>
                <a:gd name="T18" fmla="*/ 192 w 440"/>
                <a:gd name="T19" fmla="*/ 506 h 621"/>
                <a:gd name="T20" fmla="*/ 278 w 440"/>
                <a:gd name="T21" fmla="*/ 448 h 621"/>
                <a:gd name="T22" fmla="*/ 152 w 440"/>
                <a:gd name="T23" fmla="*/ 349 h 621"/>
                <a:gd name="T24" fmla="*/ 0 w 440"/>
                <a:gd name="T25" fmla="*/ 160 h 621"/>
                <a:gd name="T26" fmla="*/ 242 w 440"/>
                <a:gd name="T27" fmla="*/ 0 h 621"/>
                <a:gd name="T28" fmla="*/ 387 w 440"/>
                <a:gd name="T29" fmla="*/ 12 h 621"/>
                <a:gd name="T30" fmla="*/ 364 w 440"/>
                <a:gd name="T31" fmla="*/ 12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38800" y="118800"/>
            <a:ext cx="8162325" cy="5539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lnSpc>
                <a:spcPct val="90000"/>
              </a:lnSpc>
              <a:defRPr sz="2000" b="1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br>
              <a:rPr lang="en-US" noProof="0" dirty="0" smtClean="0"/>
            </a:b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352800" y="979200"/>
            <a:ext cx="7740000" cy="5490000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90000"/>
              </a:lnSpc>
              <a:spcBef>
                <a:spcPts val="800"/>
              </a:spcBef>
              <a:buFont typeface="Wingdings" pitchFamily="2" charset="2"/>
              <a:buChar char="§"/>
              <a:defRPr sz="1800"/>
            </a:lvl1pPr>
            <a:lvl2pPr marL="539750" indent="-274638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ð"/>
              <a:defRPr sz="1600"/>
            </a:lvl2pPr>
            <a:lvl3pPr marL="804863" indent="-17462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Calibri" pitchFamily="34" charset="0"/>
              <a:buChar char="─"/>
              <a:defRPr sz="1400"/>
            </a:lvl3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649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" name="Picture 2" descr="C:\_BOWHA\IPSOS\CHARTE 2014 polygonal\Template\Générique\polygone_0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"/>
          <a:stretch>
            <a:fillRect/>
          </a:stretch>
        </p:blipFill>
        <p:spPr bwMode="auto">
          <a:xfrm>
            <a:off x="0" y="9099"/>
            <a:ext cx="9144000" cy="6911975"/>
          </a:xfrm>
          <a:prstGeom prst="rect">
            <a:avLst/>
          </a:prstGeom>
          <a:noFill/>
        </p:spPr>
      </p:pic>
      <p:sp>
        <p:nvSpPr>
          <p:cNvPr id="38" name="Espace réservé du texte 36" descr="ukyksjgifxfz&#10;iyhiyjrizertsdisghe&#10;poujioyhjiuteiuzthud"/>
          <p:cNvSpPr>
            <a:spLocks noGrp="1"/>
          </p:cNvSpPr>
          <p:nvPr>
            <p:ph type="body" sz="quarter" idx="13" hasCustomPrompt="1"/>
          </p:nvPr>
        </p:nvSpPr>
        <p:spPr>
          <a:xfrm>
            <a:off x="171093" y="1368731"/>
            <a:ext cx="2042833" cy="338554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600" b="1" baseline="0">
                <a:solidFill>
                  <a:schemeClr val="tx2"/>
                </a:solidFill>
                <a:latin typeface="Helvetica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</a:lstStyle>
          <a:p>
            <a:r>
              <a:rPr lang="fr-FR" dirty="0" smtClean="0"/>
              <a:t>TITRE DOCUMENT</a:t>
            </a:r>
            <a:endParaRPr lang="fr-FR" sz="1600" dirty="0" smtClean="0">
              <a:solidFill>
                <a:srgbClr val="002060"/>
              </a:solidFill>
              <a:latin typeface="Helvetica" pitchFamily="34" charset="0"/>
            </a:endParaRPr>
          </a:p>
        </p:txBody>
      </p:sp>
      <p:grpSp>
        <p:nvGrpSpPr>
          <p:cNvPr id="41" name="Group 18"/>
          <p:cNvGrpSpPr>
            <a:grpSpLocks noChangeAspect="1"/>
          </p:cNvGrpSpPr>
          <p:nvPr userDrawn="1"/>
        </p:nvGrpSpPr>
        <p:grpSpPr bwMode="auto">
          <a:xfrm>
            <a:off x="171092" y="260648"/>
            <a:ext cx="883379" cy="792088"/>
            <a:chOff x="1352" y="681"/>
            <a:chExt cx="3519" cy="3153"/>
          </a:xfrm>
        </p:grpSpPr>
        <p:sp>
          <p:nvSpPr>
            <p:cNvPr id="42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202 h 3449"/>
                <a:gd name="T2" fmla="*/ 0 w 3862"/>
                <a:gd name="T3" fmla="*/ 2202 h 3449"/>
                <a:gd name="T4" fmla="*/ 0 w 3862"/>
                <a:gd name="T5" fmla="*/ 0 h 3449"/>
                <a:gd name="T6" fmla="*/ 2322 w 3862"/>
                <a:gd name="T7" fmla="*/ 0 h 3449"/>
                <a:gd name="T8" fmla="*/ 2090 w 3862"/>
                <a:gd name="T9" fmla="*/ 2202 h 3449"/>
                <a:gd name="T10" fmla="*/ 0 w 3862"/>
                <a:gd name="T11" fmla="*/ 2202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3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1 w 81"/>
                <a:gd name="T1" fmla="*/ 14 h 66"/>
                <a:gd name="T2" fmla="*/ 11 w 81"/>
                <a:gd name="T3" fmla="*/ 14 h 66"/>
                <a:gd name="T4" fmla="*/ 0 w 81"/>
                <a:gd name="T5" fmla="*/ 18 h 66"/>
                <a:gd name="T6" fmla="*/ 54 w 81"/>
                <a:gd name="T7" fmla="*/ 7 h 66"/>
                <a:gd name="T8" fmla="*/ 55 w 81"/>
                <a:gd name="T9" fmla="*/ 0 h 66"/>
                <a:gd name="T10" fmla="*/ 11 w 81"/>
                <a:gd name="T11" fmla="*/ 1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4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8 w 81"/>
                <a:gd name="T1" fmla="*/ 1 h 63"/>
                <a:gd name="T2" fmla="*/ 8 w 81"/>
                <a:gd name="T3" fmla="*/ 1 h 63"/>
                <a:gd name="T4" fmla="*/ 0 w 81"/>
                <a:gd name="T5" fmla="*/ 0 h 63"/>
                <a:gd name="T6" fmla="*/ 10 w 81"/>
                <a:gd name="T7" fmla="*/ 24 h 63"/>
                <a:gd name="T8" fmla="*/ 17 w 81"/>
                <a:gd name="T9" fmla="*/ 27 h 63"/>
                <a:gd name="T10" fmla="*/ 8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5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2 w 96"/>
                <a:gd name="T1" fmla="*/ 76 h 79"/>
                <a:gd name="T2" fmla="*/ 12 w 96"/>
                <a:gd name="T3" fmla="*/ 76 h 79"/>
                <a:gd name="T4" fmla="*/ 0 w 96"/>
                <a:gd name="T5" fmla="*/ 98 h 79"/>
                <a:gd name="T6" fmla="*/ 52 w 96"/>
                <a:gd name="T7" fmla="*/ 41 h 79"/>
                <a:gd name="T8" fmla="*/ 56 w 96"/>
                <a:gd name="T9" fmla="*/ 0 h 79"/>
                <a:gd name="T10" fmla="*/ 12 w 96"/>
                <a:gd name="T11" fmla="*/ 7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6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7 w 77"/>
                <a:gd name="T1" fmla="*/ 19 h 77"/>
                <a:gd name="T2" fmla="*/ 67 w 77"/>
                <a:gd name="T3" fmla="*/ 19 h 77"/>
                <a:gd name="T4" fmla="*/ 61 w 77"/>
                <a:gd name="T5" fmla="*/ 0 h 77"/>
                <a:gd name="T6" fmla="*/ 0 w 77"/>
                <a:gd name="T7" fmla="*/ 39 h 77"/>
                <a:gd name="T8" fmla="*/ 0 w 77"/>
                <a:gd name="T9" fmla="*/ 54 h 77"/>
                <a:gd name="T10" fmla="*/ 67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7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5 h 74"/>
                <a:gd name="T2" fmla="*/ 0 w 90"/>
                <a:gd name="T3" fmla="*/ 25 h 74"/>
                <a:gd name="T4" fmla="*/ 11 w 90"/>
                <a:gd name="T5" fmla="*/ 29 h 74"/>
                <a:gd name="T6" fmla="*/ 58 w 90"/>
                <a:gd name="T7" fmla="*/ 11 h 74"/>
                <a:gd name="T8" fmla="*/ 72 w 90"/>
                <a:gd name="T9" fmla="*/ 3 h 74"/>
                <a:gd name="T10" fmla="*/ 0 w 90"/>
                <a:gd name="T11" fmla="*/ 25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8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7 h 72"/>
                <a:gd name="T6" fmla="*/ 76 w 88"/>
                <a:gd name="T7" fmla="*/ 59 h 72"/>
                <a:gd name="T8" fmla="*/ 78 w 88"/>
                <a:gd name="T9" fmla="*/ 27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49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4 w 86"/>
                <a:gd name="T1" fmla="*/ 7 h 92"/>
                <a:gd name="T2" fmla="*/ 24 w 86"/>
                <a:gd name="T3" fmla="*/ 7 h 92"/>
                <a:gd name="T4" fmla="*/ 10 w 86"/>
                <a:gd name="T5" fmla="*/ 0 h 92"/>
                <a:gd name="T6" fmla="*/ 7 w 86"/>
                <a:gd name="T7" fmla="*/ 47 h 92"/>
                <a:gd name="T8" fmla="*/ 14 w 86"/>
                <a:gd name="T9" fmla="*/ 65 h 92"/>
                <a:gd name="T10" fmla="*/ 2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0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90 w 724"/>
                <a:gd name="T1" fmla="*/ 503 h 1845"/>
                <a:gd name="T2" fmla="*/ 290 w 724"/>
                <a:gd name="T3" fmla="*/ 503 h 1845"/>
                <a:gd name="T4" fmla="*/ 211 w 724"/>
                <a:gd name="T5" fmla="*/ 483 h 1845"/>
                <a:gd name="T6" fmla="*/ 307 w 724"/>
                <a:gd name="T7" fmla="*/ 464 h 1845"/>
                <a:gd name="T8" fmla="*/ 317 w 724"/>
                <a:gd name="T9" fmla="*/ 480 h 1845"/>
                <a:gd name="T10" fmla="*/ 290 w 724"/>
                <a:gd name="T11" fmla="*/ 503 h 1845"/>
                <a:gd name="T12" fmla="*/ 290 w 724"/>
                <a:gd name="T13" fmla="*/ 503 h 1845"/>
                <a:gd name="T14" fmla="*/ 412 w 724"/>
                <a:gd name="T15" fmla="*/ 524 h 1845"/>
                <a:gd name="T16" fmla="*/ 412 w 724"/>
                <a:gd name="T17" fmla="*/ 524 h 1845"/>
                <a:gd name="T18" fmla="*/ 387 w 724"/>
                <a:gd name="T19" fmla="*/ 437 h 1845"/>
                <a:gd name="T20" fmla="*/ 408 w 724"/>
                <a:gd name="T21" fmla="*/ 403 h 1845"/>
                <a:gd name="T22" fmla="*/ 404 w 724"/>
                <a:gd name="T23" fmla="*/ 297 h 1845"/>
                <a:gd name="T24" fmla="*/ 413 w 724"/>
                <a:gd name="T25" fmla="*/ 288 h 1845"/>
                <a:gd name="T26" fmla="*/ 404 w 724"/>
                <a:gd name="T27" fmla="*/ 258 h 1845"/>
                <a:gd name="T28" fmla="*/ 397 w 724"/>
                <a:gd name="T29" fmla="*/ 213 h 1845"/>
                <a:gd name="T30" fmla="*/ 380 w 724"/>
                <a:gd name="T31" fmla="*/ 178 h 1845"/>
                <a:gd name="T32" fmla="*/ 387 w 724"/>
                <a:gd name="T33" fmla="*/ 162 h 1845"/>
                <a:gd name="T34" fmla="*/ 361 w 724"/>
                <a:gd name="T35" fmla="*/ 147 h 1845"/>
                <a:gd name="T36" fmla="*/ 337 w 724"/>
                <a:gd name="T37" fmla="*/ 133 h 1845"/>
                <a:gd name="T38" fmla="*/ 332 w 724"/>
                <a:gd name="T39" fmla="*/ 113 h 1845"/>
                <a:gd name="T40" fmla="*/ 311 w 724"/>
                <a:gd name="T41" fmla="*/ 121 h 1845"/>
                <a:gd name="T42" fmla="*/ 306 w 724"/>
                <a:gd name="T43" fmla="*/ 96 h 1845"/>
                <a:gd name="T44" fmla="*/ 279 w 724"/>
                <a:gd name="T45" fmla="*/ 106 h 1845"/>
                <a:gd name="T46" fmla="*/ 264 w 724"/>
                <a:gd name="T47" fmla="*/ 74 h 1845"/>
                <a:gd name="T48" fmla="*/ 251 w 724"/>
                <a:gd name="T49" fmla="*/ 77 h 1845"/>
                <a:gd name="T50" fmla="*/ 230 w 724"/>
                <a:gd name="T51" fmla="*/ 94 h 1845"/>
                <a:gd name="T52" fmla="*/ 230 w 724"/>
                <a:gd name="T53" fmla="*/ 63 h 1845"/>
                <a:gd name="T54" fmla="*/ 220 w 724"/>
                <a:gd name="T55" fmla="*/ 58 h 1845"/>
                <a:gd name="T56" fmla="*/ 203 w 724"/>
                <a:gd name="T57" fmla="*/ 50 h 1845"/>
                <a:gd name="T58" fmla="*/ 178 w 724"/>
                <a:gd name="T59" fmla="*/ 60 h 1845"/>
                <a:gd name="T60" fmla="*/ 188 w 724"/>
                <a:gd name="T61" fmla="*/ 32 h 1845"/>
                <a:gd name="T62" fmla="*/ 157 w 724"/>
                <a:gd name="T63" fmla="*/ 65 h 1845"/>
                <a:gd name="T64" fmla="*/ 139 w 724"/>
                <a:gd name="T65" fmla="*/ 70 h 1845"/>
                <a:gd name="T66" fmla="*/ 171 w 724"/>
                <a:gd name="T67" fmla="*/ 26 h 1845"/>
                <a:gd name="T68" fmla="*/ 137 w 724"/>
                <a:gd name="T69" fmla="*/ 56 h 1845"/>
                <a:gd name="T70" fmla="*/ 112 w 724"/>
                <a:gd name="T71" fmla="*/ 61 h 1845"/>
                <a:gd name="T72" fmla="*/ 120 w 724"/>
                <a:gd name="T73" fmla="*/ 24 h 1845"/>
                <a:gd name="T74" fmla="*/ 112 w 724"/>
                <a:gd name="T75" fmla="*/ 43 h 1845"/>
                <a:gd name="T76" fmla="*/ 106 w 724"/>
                <a:gd name="T77" fmla="*/ 23 h 1845"/>
                <a:gd name="T78" fmla="*/ 92 w 724"/>
                <a:gd name="T79" fmla="*/ 71 h 1845"/>
                <a:gd name="T80" fmla="*/ 81 w 724"/>
                <a:gd name="T81" fmla="*/ 24 h 1845"/>
                <a:gd name="T82" fmla="*/ 51 w 724"/>
                <a:gd name="T83" fmla="*/ 70 h 1845"/>
                <a:gd name="T84" fmla="*/ 36 w 724"/>
                <a:gd name="T85" fmla="*/ 72 h 1845"/>
                <a:gd name="T86" fmla="*/ 24 w 724"/>
                <a:gd name="T87" fmla="*/ 26 h 1845"/>
                <a:gd name="T88" fmla="*/ 5 w 724"/>
                <a:gd name="T89" fmla="*/ 1125 h 1845"/>
                <a:gd name="T90" fmla="*/ 0 w 724"/>
                <a:gd name="T91" fmla="*/ 1145 h 1845"/>
                <a:gd name="T92" fmla="*/ 104 w 724"/>
                <a:gd name="T93" fmla="*/ 1135 h 1845"/>
                <a:gd name="T94" fmla="*/ 341 w 724"/>
                <a:gd name="T95" fmla="*/ 1146 h 1845"/>
                <a:gd name="T96" fmla="*/ 396 w 724"/>
                <a:gd name="T97" fmla="*/ 1138 h 1845"/>
                <a:gd name="T98" fmla="*/ 271 w 724"/>
                <a:gd name="T99" fmla="*/ 1107 h 1845"/>
                <a:gd name="T100" fmla="*/ 175 w 724"/>
                <a:gd name="T101" fmla="*/ 1035 h 1845"/>
                <a:gd name="T102" fmla="*/ 153 w 724"/>
                <a:gd name="T103" fmla="*/ 974 h 1845"/>
                <a:gd name="T104" fmla="*/ 154 w 724"/>
                <a:gd name="T105" fmla="*/ 891 h 1845"/>
                <a:gd name="T106" fmla="*/ 203 w 724"/>
                <a:gd name="T107" fmla="*/ 873 h 1845"/>
                <a:gd name="T108" fmla="*/ 378 w 724"/>
                <a:gd name="T109" fmla="*/ 863 h 1845"/>
                <a:gd name="T110" fmla="*/ 389 w 724"/>
                <a:gd name="T111" fmla="*/ 800 h 1845"/>
                <a:gd name="T112" fmla="*/ 393 w 724"/>
                <a:gd name="T113" fmla="*/ 760 h 1845"/>
                <a:gd name="T114" fmla="*/ 406 w 724"/>
                <a:gd name="T115" fmla="*/ 730 h 1845"/>
                <a:gd name="T116" fmla="*/ 380 w 724"/>
                <a:gd name="T117" fmla="*/ 705 h 1845"/>
                <a:gd name="T118" fmla="*/ 418 w 724"/>
                <a:gd name="T119" fmla="*/ 673 h 1845"/>
                <a:gd name="T120" fmla="*/ 400 w 724"/>
                <a:gd name="T121" fmla="*/ 634 h 1845"/>
                <a:gd name="T122" fmla="*/ 453 w 724"/>
                <a:gd name="T123" fmla="*/ 597 h 1845"/>
                <a:gd name="T124" fmla="*/ 412 w 724"/>
                <a:gd name="T125" fmla="*/ 524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1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229 w 2011"/>
                <a:gd name="T1" fmla="*/ 1345 h 3449"/>
                <a:gd name="T2" fmla="*/ 0 w 2011"/>
                <a:gd name="T3" fmla="*/ 2202 h 3449"/>
                <a:gd name="T4" fmla="*/ 1228 w 2011"/>
                <a:gd name="T5" fmla="*/ 0 h 3449"/>
                <a:gd name="T6" fmla="*/ 1232 w 2011"/>
                <a:gd name="T7" fmla="*/ 221 h 3449"/>
                <a:gd name="T8" fmla="*/ 1234 w 2011"/>
                <a:gd name="T9" fmla="*/ 250 h 3449"/>
                <a:gd name="T10" fmla="*/ 1197 w 2011"/>
                <a:gd name="T11" fmla="*/ 208 h 3449"/>
                <a:gd name="T12" fmla="*/ 1168 w 2011"/>
                <a:gd name="T13" fmla="*/ 245 h 3449"/>
                <a:gd name="T14" fmla="*/ 1156 w 2011"/>
                <a:gd name="T15" fmla="*/ 262 h 3449"/>
                <a:gd name="T16" fmla="*/ 1135 w 2011"/>
                <a:gd name="T17" fmla="*/ 222 h 3449"/>
                <a:gd name="T18" fmla="*/ 1100 w 2011"/>
                <a:gd name="T19" fmla="*/ 229 h 3449"/>
                <a:gd name="T20" fmla="*/ 1060 w 2011"/>
                <a:gd name="T21" fmla="*/ 316 h 3449"/>
                <a:gd name="T22" fmla="*/ 1046 w 2011"/>
                <a:gd name="T23" fmla="*/ 268 h 3449"/>
                <a:gd name="T24" fmla="*/ 1000 w 2011"/>
                <a:gd name="T25" fmla="*/ 272 h 3449"/>
                <a:gd name="T26" fmla="*/ 1001 w 2011"/>
                <a:gd name="T27" fmla="*/ 318 h 3449"/>
                <a:gd name="T28" fmla="*/ 946 w 2011"/>
                <a:gd name="T29" fmla="*/ 317 h 3449"/>
                <a:gd name="T30" fmla="*/ 941 w 2011"/>
                <a:gd name="T31" fmla="*/ 357 h 3449"/>
                <a:gd name="T32" fmla="*/ 876 w 2011"/>
                <a:gd name="T33" fmla="*/ 333 h 3449"/>
                <a:gd name="T34" fmla="*/ 946 w 2011"/>
                <a:gd name="T35" fmla="*/ 369 h 3449"/>
                <a:gd name="T36" fmla="*/ 904 w 2011"/>
                <a:gd name="T37" fmla="*/ 390 h 3449"/>
                <a:gd name="T38" fmla="*/ 897 w 2011"/>
                <a:gd name="T39" fmla="*/ 385 h 3449"/>
                <a:gd name="T40" fmla="*/ 873 w 2011"/>
                <a:gd name="T41" fmla="*/ 409 h 3449"/>
                <a:gd name="T42" fmla="*/ 901 w 2011"/>
                <a:gd name="T43" fmla="*/ 404 h 3449"/>
                <a:gd name="T44" fmla="*/ 891 w 2011"/>
                <a:gd name="T45" fmla="*/ 450 h 3449"/>
                <a:gd name="T46" fmla="*/ 866 w 2011"/>
                <a:gd name="T47" fmla="*/ 459 h 3449"/>
                <a:gd name="T48" fmla="*/ 877 w 2011"/>
                <a:gd name="T49" fmla="*/ 502 h 3449"/>
                <a:gd name="T50" fmla="*/ 821 w 2011"/>
                <a:gd name="T51" fmla="*/ 485 h 3449"/>
                <a:gd name="T52" fmla="*/ 781 w 2011"/>
                <a:gd name="T53" fmla="*/ 485 h 3449"/>
                <a:gd name="T54" fmla="*/ 750 w 2011"/>
                <a:gd name="T55" fmla="*/ 530 h 3449"/>
                <a:gd name="T56" fmla="*/ 840 w 2011"/>
                <a:gd name="T57" fmla="*/ 539 h 3449"/>
                <a:gd name="T58" fmla="*/ 814 w 2011"/>
                <a:gd name="T59" fmla="*/ 562 h 3449"/>
                <a:gd name="T60" fmla="*/ 814 w 2011"/>
                <a:gd name="T61" fmla="*/ 609 h 3449"/>
                <a:gd name="T62" fmla="*/ 845 w 2011"/>
                <a:gd name="T63" fmla="*/ 607 h 3449"/>
                <a:gd name="T64" fmla="*/ 820 w 2011"/>
                <a:gd name="T65" fmla="*/ 677 h 3449"/>
                <a:gd name="T66" fmla="*/ 824 w 2011"/>
                <a:gd name="T67" fmla="*/ 712 h 3449"/>
                <a:gd name="T68" fmla="*/ 799 w 2011"/>
                <a:gd name="T69" fmla="*/ 756 h 3449"/>
                <a:gd name="T70" fmla="*/ 782 w 2011"/>
                <a:gd name="T71" fmla="*/ 783 h 3449"/>
                <a:gd name="T72" fmla="*/ 799 w 2011"/>
                <a:gd name="T73" fmla="*/ 809 h 3449"/>
                <a:gd name="T74" fmla="*/ 818 w 2011"/>
                <a:gd name="T75" fmla="*/ 836 h 3449"/>
                <a:gd name="T76" fmla="*/ 849 w 2011"/>
                <a:gd name="T77" fmla="*/ 879 h 3449"/>
                <a:gd name="T78" fmla="*/ 895 w 2011"/>
                <a:gd name="T79" fmla="*/ 902 h 3449"/>
                <a:gd name="T80" fmla="*/ 930 w 2011"/>
                <a:gd name="T81" fmla="*/ 881 h 3449"/>
                <a:gd name="T82" fmla="*/ 941 w 2011"/>
                <a:gd name="T83" fmla="*/ 940 h 3449"/>
                <a:gd name="T84" fmla="*/ 1000 w 2011"/>
                <a:gd name="T85" fmla="*/ 940 h 3449"/>
                <a:gd name="T86" fmla="*/ 986 w 2011"/>
                <a:gd name="T87" fmla="*/ 974 h 3449"/>
                <a:gd name="T88" fmla="*/ 1008 w 2011"/>
                <a:gd name="T89" fmla="*/ 996 h 3449"/>
                <a:gd name="T90" fmla="*/ 1023 w 2011"/>
                <a:gd name="T91" fmla="*/ 1023 h 3449"/>
                <a:gd name="T92" fmla="*/ 1058 w 2011"/>
                <a:gd name="T93" fmla="*/ 1017 h 3449"/>
                <a:gd name="T94" fmla="*/ 1076 w 2011"/>
                <a:gd name="T95" fmla="*/ 980 h 3449"/>
                <a:gd name="T96" fmla="*/ 1117 w 2011"/>
                <a:gd name="T97" fmla="*/ 1006 h 3449"/>
                <a:gd name="T98" fmla="*/ 1125 w 2011"/>
                <a:gd name="T99" fmla="*/ 1092 h 3449"/>
                <a:gd name="T100" fmla="*/ 1164 w 2011"/>
                <a:gd name="T101" fmla="*/ 1078 h 3449"/>
                <a:gd name="T102" fmla="*/ 1145 w 2011"/>
                <a:gd name="T103" fmla="*/ 1177 h 3449"/>
                <a:gd name="T104" fmla="*/ 900 w 2011"/>
                <a:gd name="T105" fmla="*/ 1336 h 3449"/>
                <a:gd name="T106" fmla="*/ 1029 w 2011"/>
                <a:gd name="T107" fmla="*/ 1343 h 3449"/>
                <a:gd name="T108" fmla="*/ 1229 w 2011"/>
                <a:gd name="T109" fmla="*/ 1344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2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94 w 639"/>
                <a:gd name="T1" fmla="*/ 430 h 621"/>
                <a:gd name="T2" fmla="*/ 194 w 639"/>
                <a:gd name="T3" fmla="*/ 430 h 621"/>
                <a:gd name="T4" fmla="*/ 387 w 639"/>
                <a:gd name="T5" fmla="*/ 213 h 621"/>
                <a:gd name="T6" fmla="*/ 194 w 639"/>
                <a:gd name="T7" fmla="*/ 0 h 621"/>
                <a:gd name="T8" fmla="*/ 0 w 639"/>
                <a:gd name="T9" fmla="*/ 213 h 621"/>
                <a:gd name="T10" fmla="*/ 194 w 639"/>
                <a:gd name="T11" fmla="*/ 430 h 621"/>
                <a:gd name="T12" fmla="*/ 194 w 639"/>
                <a:gd name="T13" fmla="*/ 430 h 621"/>
                <a:gd name="T14" fmla="*/ 99 w 639"/>
                <a:gd name="T15" fmla="*/ 213 h 621"/>
                <a:gd name="T16" fmla="*/ 99 w 639"/>
                <a:gd name="T17" fmla="*/ 213 h 621"/>
                <a:gd name="T18" fmla="*/ 194 w 639"/>
                <a:gd name="T19" fmla="*/ 86 h 621"/>
                <a:gd name="T20" fmla="*/ 289 w 639"/>
                <a:gd name="T21" fmla="*/ 213 h 621"/>
                <a:gd name="T22" fmla="*/ 194 w 639"/>
                <a:gd name="T23" fmla="*/ 343 h 621"/>
                <a:gd name="T24" fmla="*/ 99 w 639"/>
                <a:gd name="T25" fmla="*/ 213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3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86 w 441"/>
                <a:gd name="T1" fmla="*/ 89 h 621"/>
                <a:gd name="T2" fmla="*/ 286 w 441"/>
                <a:gd name="T3" fmla="*/ 89 h 621"/>
                <a:gd name="T4" fmla="*/ 204 w 441"/>
                <a:gd name="T5" fmla="*/ 79 h 621"/>
                <a:gd name="T6" fmla="*/ 123 w 441"/>
                <a:gd name="T7" fmla="*/ 111 h 621"/>
                <a:gd name="T8" fmla="*/ 219 w 441"/>
                <a:gd name="T9" fmla="*/ 180 h 621"/>
                <a:gd name="T10" fmla="*/ 334 w 441"/>
                <a:gd name="T11" fmla="*/ 308 h 621"/>
                <a:gd name="T12" fmla="*/ 141 w 441"/>
                <a:gd name="T13" fmla="*/ 430 h 621"/>
                <a:gd name="T14" fmla="*/ 9 w 441"/>
                <a:gd name="T15" fmla="*/ 412 h 621"/>
                <a:gd name="T16" fmla="*/ 9 w 441"/>
                <a:gd name="T17" fmla="*/ 324 h 621"/>
                <a:gd name="T18" fmla="*/ 146 w 441"/>
                <a:gd name="T19" fmla="*/ 350 h 621"/>
                <a:gd name="T20" fmla="*/ 211 w 441"/>
                <a:gd name="T21" fmla="*/ 310 h 621"/>
                <a:gd name="T22" fmla="*/ 116 w 441"/>
                <a:gd name="T23" fmla="*/ 242 h 621"/>
                <a:gd name="T24" fmla="*/ 0 w 441"/>
                <a:gd name="T25" fmla="*/ 111 h 621"/>
                <a:gd name="T26" fmla="*/ 183 w 441"/>
                <a:gd name="T27" fmla="*/ 0 h 621"/>
                <a:gd name="T28" fmla="*/ 286 w 441"/>
                <a:gd name="T29" fmla="*/ 7 h 621"/>
                <a:gd name="T30" fmla="*/ 286 w 441"/>
                <a:gd name="T31" fmla="*/ 8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4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3 w 229"/>
                <a:gd name="T1" fmla="*/ 526 h 817"/>
                <a:gd name="T2" fmla="*/ 13 w 229"/>
                <a:gd name="T3" fmla="*/ 526 h 817"/>
                <a:gd name="T4" fmla="*/ 18 w 229"/>
                <a:gd name="T5" fmla="*/ 390 h 817"/>
                <a:gd name="T6" fmla="*/ 18 w 229"/>
                <a:gd name="T7" fmla="*/ 185 h 817"/>
                <a:gd name="T8" fmla="*/ 0 w 229"/>
                <a:gd name="T9" fmla="*/ 0 h 817"/>
                <a:gd name="T10" fmla="*/ 150 w 229"/>
                <a:gd name="T11" fmla="*/ 0 h 817"/>
                <a:gd name="T12" fmla="*/ 146 w 229"/>
                <a:gd name="T13" fmla="*/ 149 h 817"/>
                <a:gd name="T14" fmla="*/ 146 w 229"/>
                <a:gd name="T15" fmla="*/ 341 h 817"/>
                <a:gd name="T16" fmla="*/ 164 w 229"/>
                <a:gd name="T17" fmla="*/ 526 h 817"/>
                <a:gd name="T18" fmla="*/ 13 w 229"/>
                <a:gd name="T19" fmla="*/ 526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5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40 w 662"/>
                <a:gd name="T1" fmla="*/ 550 h 863"/>
                <a:gd name="T2" fmla="*/ 140 w 662"/>
                <a:gd name="T3" fmla="*/ 550 h 863"/>
                <a:gd name="T4" fmla="*/ 132 w 662"/>
                <a:gd name="T5" fmla="*/ 409 h 863"/>
                <a:gd name="T6" fmla="*/ 132 w 662"/>
                <a:gd name="T7" fmla="*/ 365 h 863"/>
                <a:gd name="T8" fmla="*/ 255 w 662"/>
                <a:gd name="T9" fmla="*/ 401 h 863"/>
                <a:gd name="T10" fmla="*/ 440 w 662"/>
                <a:gd name="T11" fmla="*/ 207 h 863"/>
                <a:gd name="T12" fmla="*/ 252 w 662"/>
                <a:gd name="T13" fmla="*/ 0 h 863"/>
                <a:gd name="T14" fmla="*/ 114 w 662"/>
                <a:gd name="T15" fmla="*/ 63 h 863"/>
                <a:gd name="T16" fmla="*/ 102 w 662"/>
                <a:gd name="T17" fmla="*/ 10 h 863"/>
                <a:gd name="T18" fmla="*/ 0 w 662"/>
                <a:gd name="T19" fmla="*/ 16 h 863"/>
                <a:gd name="T20" fmla="*/ 24 w 662"/>
                <a:gd name="T21" fmla="*/ 208 h 863"/>
                <a:gd name="T22" fmla="*/ 24 w 662"/>
                <a:gd name="T23" fmla="*/ 365 h 863"/>
                <a:gd name="T24" fmla="*/ 7 w 662"/>
                <a:gd name="T25" fmla="*/ 559 h 863"/>
                <a:gd name="T26" fmla="*/ 140 w 662"/>
                <a:gd name="T27" fmla="*/ 550 h 863"/>
                <a:gd name="T28" fmla="*/ 140 w 662"/>
                <a:gd name="T29" fmla="*/ 550 h 863"/>
                <a:gd name="T30" fmla="*/ 124 w 662"/>
                <a:gd name="T31" fmla="*/ 208 h 863"/>
                <a:gd name="T32" fmla="*/ 124 w 662"/>
                <a:gd name="T33" fmla="*/ 208 h 863"/>
                <a:gd name="T34" fmla="*/ 224 w 662"/>
                <a:gd name="T35" fmla="*/ 81 h 863"/>
                <a:gd name="T36" fmla="*/ 333 w 662"/>
                <a:gd name="T37" fmla="*/ 208 h 863"/>
                <a:gd name="T38" fmla="*/ 229 w 662"/>
                <a:gd name="T39" fmla="*/ 320 h 863"/>
                <a:gd name="T40" fmla="*/ 124 w 662"/>
                <a:gd name="T41" fmla="*/ 208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sp>
          <p:nvSpPr>
            <p:cNvPr id="56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215 w 440"/>
                <a:gd name="T1" fmla="*/ 87 h 621"/>
                <a:gd name="T2" fmla="*/ 215 w 440"/>
                <a:gd name="T3" fmla="*/ 87 h 621"/>
                <a:gd name="T4" fmla="*/ 159 w 440"/>
                <a:gd name="T5" fmla="*/ 79 h 621"/>
                <a:gd name="T6" fmla="*/ 95 w 440"/>
                <a:gd name="T7" fmla="*/ 111 h 621"/>
                <a:gd name="T8" fmla="*/ 171 w 440"/>
                <a:gd name="T9" fmla="*/ 180 h 621"/>
                <a:gd name="T10" fmla="*/ 259 w 440"/>
                <a:gd name="T11" fmla="*/ 308 h 621"/>
                <a:gd name="T12" fmla="*/ 110 w 440"/>
                <a:gd name="T13" fmla="*/ 430 h 621"/>
                <a:gd name="T14" fmla="*/ 6 w 440"/>
                <a:gd name="T15" fmla="*/ 412 h 621"/>
                <a:gd name="T16" fmla="*/ 6 w 440"/>
                <a:gd name="T17" fmla="*/ 324 h 621"/>
                <a:gd name="T18" fmla="*/ 113 w 440"/>
                <a:gd name="T19" fmla="*/ 350 h 621"/>
                <a:gd name="T20" fmla="*/ 165 w 440"/>
                <a:gd name="T21" fmla="*/ 310 h 621"/>
                <a:gd name="T22" fmla="*/ 90 w 440"/>
                <a:gd name="T23" fmla="*/ 242 h 621"/>
                <a:gd name="T24" fmla="*/ 0 w 440"/>
                <a:gd name="T25" fmla="*/ 111 h 621"/>
                <a:gd name="T26" fmla="*/ 142 w 440"/>
                <a:gd name="T27" fmla="*/ 0 h 621"/>
                <a:gd name="T28" fmla="*/ 229 w 440"/>
                <a:gd name="T29" fmla="*/ 7 h 621"/>
                <a:gd name="T30" fmla="*/ 215 w 440"/>
                <a:gd name="T31" fmla="*/ 87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fr-FR" sz="2400">
                <a:solidFill>
                  <a:srgbClr val="FFFFFF"/>
                </a:solidFill>
              </a:endParaRPr>
            </a:p>
          </p:txBody>
        </p:sp>
      </p:grpSp>
      <p:sp>
        <p:nvSpPr>
          <p:cNvPr id="57" name="Espace réservé pour une image  2"/>
          <p:cNvSpPr>
            <a:spLocks noGrp="1"/>
          </p:cNvSpPr>
          <p:nvPr>
            <p:ph type="pic" sz="quarter" idx="16" hasCustomPrompt="1"/>
          </p:nvPr>
        </p:nvSpPr>
        <p:spPr>
          <a:xfrm>
            <a:off x="1209675" y="260350"/>
            <a:ext cx="2214563" cy="7921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fr-FR" dirty="0" smtClean="0"/>
              <a:t>Logo client</a:t>
            </a:r>
            <a:endParaRPr lang="fr-FR" dirty="0"/>
          </a:p>
        </p:txBody>
      </p:sp>
      <p:sp>
        <p:nvSpPr>
          <p:cNvPr id="58" name="Text Box 22"/>
          <p:cNvSpPr txBox="1">
            <a:spLocks noChangeArrowheads="1"/>
          </p:cNvSpPr>
          <p:nvPr userDrawn="1"/>
        </p:nvSpPr>
        <p:spPr bwMode="gray">
          <a:xfrm>
            <a:off x="7049069" y="6365557"/>
            <a:ext cx="2057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© 2015 Ipsos.  All rights reserved. Contains Ipsos' Confidential and Proprietary information </a:t>
            </a:r>
            <a:b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en-GB" sz="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and may not be disclosed or reproduced without the prior written consent of Ipsos.</a:t>
            </a:r>
            <a:endParaRPr lang="de-D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20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 written in sand on beach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725"/>
            <a:ext cx="1600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4" descr="hotel-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POLY06_359-vacances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" descr="billet-avion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1600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Photo of a night city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0525"/>
            <a:ext cx="1600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8157" b="10426"/>
          <a:stretch>
            <a:fillRect/>
          </a:stretch>
        </p:blipFill>
        <p:spPr bwMode="auto">
          <a:xfrm>
            <a:off x="1589088" y="2133600"/>
            <a:ext cx="75549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9798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F05D8-BFD3-487F-9B81-85728FD589B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319651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D97F-7A32-48DF-99D1-47F0B499DAE1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5244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07E49-D69A-44B0-99A6-E1C55C1971A4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43410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5EEE2-3FE4-4E9E-9D5C-8AB111E5E70A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96311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9B5CD-76E3-4ABA-8767-52C3A2E66E09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7041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F05D8-BFD3-487F-9B81-85728FD589B6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44120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1ACE8-A5DA-40AC-81CB-2E014C71B6A0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3405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F2B6-D9AC-48F9-A88A-3AE3E5BE57F3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45232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B7D50-1619-4990-A0FD-FF1A2AC3A710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4460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0C6C2-A639-4290-A94B-4FF36802BE27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2898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43C71-1E81-44A7-9A50-05D50379C7F6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144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1ACE8-A5DA-40AC-81CB-2E014C71B6A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9015410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1169A-9EFF-452E-B810-1E5A08AC4FAF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030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6868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613BF-695D-48FC-8409-DA8541BEFD70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9277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800" b="1" i="1" dirty="0" err="1" smtClean="0">
                <a:solidFill>
                  <a:srgbClr val="FFFFFF"/>
                </a:solidFill>
              </a:rPr>
              <a:t>Europ</a:t>
            </a:r>
            <a:r>
              <a:rPr lang="en-US" altLang="fr-FR" sz="800" b="1" i="1" dirty="0" smtClean="0">
                <a:solidFill>
                  <a:srgbClr val="FFFFFF"/>
                </a:solidFill>
              </a:rPr>
              <a:t> Assistance –  le </a:t>
            </a:r>
            <a:r>
              <a:rPr lang="fr-BE" altLang="fr-FR" sz="800" b="1" i="1" dirty="0" smtClean="0">
                <a:solidFill>
                  <a:srgbClr val="FFFFFF"/>
                </a:solidFill>
              </a:rPr>
              <a:t>Baromètre des vacances des  Européens et des Belges – Edition 2015 </a:t>
            </a:r>
          </a:p>
        </p:txBody>
      </p:sp>
      <p:pic>
        <p:nvPicPr>
          <p:cNvPr id="6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8"/>
            <a:ext cx="91440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18962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F2B6-D9AC-48F9-A88A-3AE3E5BE57F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482425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B7D50-1619-4990-A0FD-FF1A2AC3A71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9257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57175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800" b="1" i="1" dirty="0" err="1" smtClean="0">
                <a:solidFill>
                  <a:schemeClr val="bg1"/>
                </a:solidFill>
              </a:rPr>
              <a:t>Europ</a:t>
            </a:r>
            <a:r>
              <a:rPr lang="en-US" altLang="fr-FR" sz="800" b="1" i="1" dirty="0" smtClean="0">
                <a:solidFill>
                  <a:schemeClr val="bg1"/>
                </a:solidFill>
              </a:rPr>
              <a:t> Assistance –  </a:t>
            </a:r>
            <a:r>
              <a:rPr lang="en-GB" altLang="fr-FR" sz="800" b="1" i="1" dirty="0" smtClean="0">
                <a:solidFill>
                  <a:schemeClr val="bg1"/>
                </a:solidFill>
              </a:rPr>
              <a:t>de </a:t>
            </a:r>
            <a:r>
              <a:rPr lang="en-GB" altLang="fr-FR" sz="800" b="1" i="1" dirty="0" err="1" smtClean="0">
                <a:solidFill>
                  <a:schemeClr val="bg1"/>
                </a:solidFill>
              </a:rPr>
              <a:t>Vakantiebarometer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van de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Europeanen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de </a:t>
            </a:r>
            <a:r>
              <a:rPr lang="en-GB" altLang="fr-FR" sz="800" b="1" i="1" baseline="0" dirty="0" err="1" smtClean="0">
                <a:solidFill>
                  <a:schemeClr val="bg1"/>
                </a:solidFill>
              </a:rPr>
              <a:t>Belgen</a:t>
            </a:r>
            <a:r>
              <a:rPr lang="en-GB" altLang="fr-FR" sz="800" b="1" i="1" baseline="0" dirty="0" smtClean="0">
                <a:solidFill>
                  <a:schemeClr val="bg1"/>
                </a:solidFill>
              </a:rPr>
              <a:t> </a:t>
            </a:r>
            <a:r>
              <a:rPr lang="fr-BE" altLang="fr-FR" sz="800" b="1" i="1" dirty="0" smtClean="0">
                <a:solidFill>
                  <a:schemeClr val="bg1"/>
                </a:solidFill>
              </a:rPr>
              <a:t>– </a:t>
            </a:r>
            <a:r>
              <a:rPr lang="fr-BE" altLang="fr-FR" sz="800" b="1" i="1" dirty="0" err="1" smtClean="0">
                <a:solidFill>
                  <a:schemeClr val="bg1"/>
                </a:solidFill>
              </a:rPr>
              <a:t>Editie</a:t>
            </a:r>
            <a:r>
              <a:rPr lang="fr-BE" altLang="fr-FR" sz="800" b="1" i="1" dirty="0" smtClean="0">
                <a:solidFill>
                  <a:schemeClr val="bg1"/>
                </a:solidFill>
              </a:rPr>
              <a:t>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0231D55-0B90-43DF-9B07-357C451D693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pic>
        <p:nvPicPr>
          <p:cNvPr id="2" name="Imag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69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16" r:id="rId2"/>
    <p:sldLayoutId id="2147486117" r:id="rId3"/>
    <p:sldLayoutId id="2147486118" r:id="rId4"/>
    <p:sldLayoutId id="2147486119" r:id="rId5"/>
    <p:sldLayoutId id="2147486120" r:id="rId6"/>
    <p:sldLayoutId id="2147486121" r:id="rId7"/>
    <p:sldLayoutId id="2147486122" r:id="rId8"/>
    <p:sldLayoutId id="2147486123" r:id="rId9"/>
    <p:sldLayoutId id="2147486124" r:id="rId10"/>
    <p:sldLayoutId id="2147486125" r:id="rId11"/>
    <p:sldLayoutId id="2147486126" r:id="rId12"/>
    <p:sldLayoutId id="2147486127" r:id="rId13"/>
    <p:sldLayoutId id="2147486141" r:id="rId1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title style</a:t>
            </a:r>
            <a:endParaRPr lang="fr-BE" altLang="fr-FR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  <a:endParaRPr lang="fr-BE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18D77E-9892-402A-B6D5-9FC11FCFBDF4}" type="datetimeFigureOut">
              <a:rPr lang="fr-BE"/>
              <a:pPr>
                <a:defRPr/>
              </a:pPr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54F45C-9866-4EAF-B42D-88698CC93D5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8" r:id="rId1"/>
    <p:sldLayoutId id="2147486129" r:id="rId2"/>
    <p:sldLayoutId id="2147486130" r:id="rId3"/>
    <p:sldLayoutId id="2147486131" r:id="rId4"/>
    <p:sldLayoutId id="2147486132" r:id="rId5"/>
    <p:sldLayoutId id="2147486133" r:id="rId6"/>
    <p:sldLayoutId id="2147486134" r:id="rId7"/>
    <p:sldLayoutId id="2147486135" r:id="rId8"/>
    <p:sldLayoutId id="2147486136" r:id="rId9"/>
    <p:sldLayoutId id="2147486137" r:id="rId10"/>
    <p:sldLayoutId id="2147486138" r:id="rId11"/>
    <p:sldLayoutId id="2147486139" r:id="rId12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8B22B-102C-46F4-9B8A-C21A8FEB6F92}" type="datetimeFigureOut">
              <a:rPr lang="fr-BE" smtClean="0"/>
              <a:t>18/05/2016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074E-D31F-46A9-BD51-8B55FF7EA2B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933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3" r:id="rId1"/>
    <p:sldLayoutId id="2147486144" r:id="rId2"/>
    <p:sldLayoutId id="2147486145" r:id="rId3"/>
    <p:sldLayoutId id="2147486146" r:id="rId4"/>
    <p:sldLayoutId id="2147486147" r:id="rId5"/>
    <p:sldLayoutId id="2147486148" r:id="rId6"/>
    <p:sldLayoutId id="2147486149" r:id="rId7"/>
    <p:sldLayoutId id="2147486150" r:id="rId8"/>
    <p:sldLayoutId id="2147486151" r:id="rId9"/>
    <p:sldLayoutId id="2147486152" r:id="rId10"/>
    <p:sldLayoutId id="21474861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5" r:id="rId1"/>
    <p:sldLayoutId id="2147486156" r:id="rId2"/>
    <p:sldLayoutId id="2147486157" r:id="rId3"/>
    <p:sldLayoutId id="2147486158" r:id="rId4"/>
    <p:sldLayoutId id="2147486159" r:id="rId5"/>
    <p:sldLayoutId id="2147486160" r:id="rId6"/>
    <p:sldLayoutId id="214748616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6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1" r:id="rId1"/>
    <p:sldLayoutId id="2147486172" r:id="rId2"/>
    <p:sldLayoutId id="2147486173" r:id="rId3"/>
    <p:sldLayoutId id="2147486174" r:id="rId4"/>
    <p:sldLayoutId id="2147486175" r:id="rId5"/>
    <p:sldLayoutId id="2147486176" r:id="rId6"/>
    <p:sldLayoutId id="214748617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57175"/>
            <a:ext cx="640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fr-FR" sz="800" b="1" i="1" dirty="0" err="1" smtClean="0">
                <a:solidFill>
                  <a:srgbClr val="FFFFFF"/>
                </a:solidFill>
              </a:rPr>
              <a:t>Europ</a:t>
            </a:r>
            <a:r>
              <a:rPr lang="en-US" altLang="fr-FR" sz="800" b="1" i="1" dirty="0" smtClean="0">
                <a:solidFill>
                  <a:srgbClr val="FFFFFF"/>
                </a:solidFill>
              </a:rPr>
              <a:t> Assistance –  le </a:t>
            </a:r>
            <a:r>
              <a:rPr lang="fr-BE" altLang="fr-FR" sz="800" b="1" i="1" dirty="0" smtClean="0">
                <a:solidFill>
                  <a:srgbClr val="FFFFFF"/>
                </a:solidFill>
              </a:rPr>
              <a:t>Baromètre des vacances des  Européens et des Belges – Edition 2016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0231D55-0B90-43DF-9B07-357C451D6930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2" name="Imag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69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74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9" r:id="rId1"/>
    <p:sldLayoutId id="2147486180" r:id="rId2"/>
    <p:sldLayoutId id="2147486181" r:id="rId3"/>
    <p:sldLayoutId id="2147486182" r:id="rId4"/>
    <p:sldLayoutId id="2147486183" r:id="rId5"/>
    <p:sldLayoutId id="2147486184" r:id="rId6"/>
    <p:sldLayoutId id="2147486185" r:id="rId7"/>
    <p:sldLayoutId id="2147486186" r:id="rId8"/>
    <p:sldLayoutId id="2147486187" r:id="rId9"/>
    <p:sldLayoutId id="2147486188" r:id="rId10"/>
    <p:sldLayoutId id="2147486189" r:id="rId11"/>
    <p:sldLayoutId id="2147486190" r:id="rId12"/>
    <p:sldLayoutId id="2147486191" r:id="rId13"/>
    <p:sldLayoutId id="2147486192" r:id="rId1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../embeddings/Microsoft_Excel_97-2003_Worksheet1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0.emf"/><Relationship Id="rId4" Type="http://schemas.openxmlformats.org/officeDocument/2006/relationships/oleObject" Target="../embeddings/Microsoft_Excel_97-2003_Worksheet2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../embeddings/Microsoft_Excel_97-2003_Worksheet3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oleObject" Target="../embeddings/Microsoft_Excel_97-2003_Worksheet4.xls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images.google.fr/imgres?imgurl=http://www.railway-technology.com/projects/beijing-tianjin/images/2-crh3-train.jpg&amp;imgrefurl=http://passion-trains.over-blog.com/56-categorie-495331.html&amp;usg=__36AawI7M4KNzaGbLQY2SLWVsl-k=&amp;h=413&amp;w=620&amp;sz=44&amp;hl=fr&amp;start=1&amp;um=1&amp;itbs=1&amp;tbnid=M9BJ31S9-5HUIM:&amp;tbnh=91&amp;tbnw=136&amp;prev=/images?q=train&amp;um=1&amp;hl=fr&amp;tbs=isch:1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hyperlink" Target="http://images.google.fr/imgres?imgurl=http://blog.sun-location.fr/wp-content/uploads/2009/10/ferry-sncm.jpg&amp;imgrefurl=http://blog.sun-location.fr/tag/ferries/&amp;usg=__Wr1ZFaClkyZhKGbu-_eAvXtdMUA=&amp;h=304&amp;w=434&amp;sz=21&amp;hl=fr&amp;start=2&amp;um=1&amp;itbs=1&amp;tbnid=CSTfKRZLKJLp1M:&amp;tbnh=88&amp;tbnw=126&amp;prev=/images?q=ferry&amp;um=1&amp;hl=fr&amp;tbs=isch:1" TargetMode="External"/><Relationship Id="rId10" Type="http://schemas.openxmlformats.org/officeDocument/2006/relationships/hyperlink" Target="http://images.google.fr/imgres?imgurl=http://cliophoto.clionautes.org/galleries/GEOGRAPHIE/AMERIQUE/Amerique-du-Sud/Chili/Route.jpg&amp;imgrefurl=http://cliophoto.clionautes.org/picture.php?/831/category/497&amp;usg=__6ljx1JtbgG-n8DFXWnE4FIaFy5g=&amp;h=768&amp;w=1024&amp;sz=430&amp;hl=fr&amp;start=25&amp;um=1&amp;itbs=1&amp;tbnid=BHyHNMUV9EyzEM:&amp;tbnh=113&amp;tbnw=150&amp;prev=/images?q=route&amp;start=21&amp;um=1&amp;hl=fr&amp;sa=N&amp;ndsp=21&amp;tbs=isch:1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2.emf"/><Relationship Id="rId4" Type="http://schemas.openxmlformats.org/officeDocument/2006/relationships/oleObject" Target="../embeddings/Microsoft_Excel_97-2003_Worksheet5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hart" Target="../charts/chart5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2.emf"/><Relationship Id="rId4" Type="http://schemas.openxmlformats.org/officeDocument/2006/relationships/oleObject" Target="../embeddings/Microsoft_Excel_97-2003_Worksheet6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3.emf"/><Relationship Id="rId4" Type="http://schemas.openxmlformats.org/officeDocument/2006/relationships/oleObject" Target="../embeddings/Microsoft_Excel_97-2003_Worksheet7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65.png"/><Relationship Id="rId4" Type="http://schemas.openxmlformats.org/officeDocument/2006/relationships/image" Target="../media/image76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9.jpeg"/><Relationship Id="rId5" Type="http://schemas.openxmlformats.org/officeDocument/2006/relationships/image" Target="../media/image88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2.emf"/><Relationship Id="rId4" Type="http://schemas.openxmlformats.org/officeDocument/2006/relationships/oleObject" Target="../embeddings/Microsoft_Excel_97-2003_Worksheet8.xls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cid:451572807@15052007-0EE8" TargetMode="External"/><Relationship Id="rId13" Type="http://schemas.openxmlformats.org/officeDocument/2006/relationships/image" Target="../media/image106.jpeg"/><Relationship Id="rId18" Type="http://schemas.openxmlformats.org/officeDocument/2006/relationships/image" Target="../media/image110.png"/><Relationship Id="rId26" Type="http://schemas.openxmlformats.org/officeDocument/2006/relationships/image" Target="../media/image117.png"/><Relationship Id="rId3" Type="http://schemas.openxmlformats.org/officeDocument/2006/relationships/hyperlink" Target="http://alexisbranlard.files.wordpress.com/2008/11/eclair.jpg" TargetMode="External"/><Relationship Id="rId21" Type="http://schemas.openxmlformats.org/officeDocument/2006/relationships/image" Target="../media/image113.png"/><Relationship Id="rId34" Type="http://schemas.openxmlformats.org/officeDocument/2006/relationships/image" Target="../media/image121.png"/><Relationship Id="rId7" Type="http://schemas.openxmlformats.org/officeDocument/2006/relationships/image" Target="../media/image101.jpeg"/><Relationship Id="rId12" Type="http://schemas.openxmlformats.org/officeDocument/2006/relationships/image" Target="../media/image105.png"/><Relationship Id="rId17" Type="http://schemas.openxmlformats.org/officeDocument/2006/relationships/image" Target="../media/image109.png"/><Relationship Id="rId25" Type="http://schemas.openxmlformats.org/officeDocument/2006/relationships/image" Target="../media/image116.png"/><Relationship Id="rId33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24" Type="http://schemas.openxmlformats.org/officeDocument/2006/relationships/image" Target="../media/image48.png"/><Relationship Id="rId32" Type="http://schemas.openxmlformats.org/officeDocument/2006/relationships/image" Target="../media/image119.png"/><Relationship Id="rId5" Type="http://schemas.openxmlformats.org/officeDocument/2006/relationships/image" Target="cid:451572807@15052007-0EB7" TargetMode="External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35.png"/><Relationship Id="rId10" Type="http://schemas.openxmlformats.org/officeDocument/2006/relationships/image" Target="../media/image103.wmf"/><Relationship Id="rId19" Type="http://schemas.openxmlformats.org/officeDocument/2006/relationships/image" Target="../media/image111.png"/><Relationship Id="rId31" Type="http://schemas.openxmlformats.org/officeDocument/2006/relationships/image" Target="../media/image39.png"/><Relationship Id="rId4" Type="http://schemas.openxmlformats.org/officeDocument/2006/relationships/image" Target="../media/image99.png"/><Relationship Id="rId9" Type="http://schemas.openxmlformats.org/officeDocument/2006/relationships/image" Target="../media/image102.png"/><Relationship Id="rId14" Type="http://schemas.openxmlformats.org/officeDocument/2006/relationships/image" Target="cid:451572807@15052007-0ECC" TargetMode="External"/><Relationship Id="rId22" Type="http://schemas.openxmlformats.org/officeDocument/2006/relationships/image" Target="../media/image114.png"/><Relationship Id="rId27" Type="http://schemas.openxmlformats.org/officeDocument/2006/relationships/image" Target="../media/image37.png"/><Relationship Id="rId30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2.emf"/><Relationship Id="rId4" Type="http://schemas.openxmlformats.org/officeDocument/2006/relationships/oleObject" Target="../embeddings/Microsoft_Excel_97-2003_Worksheet9.xls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24.emf"/><Relationship Id="rId4" Type="http://schemas.openxmlformats.org/officeDocument/2006/relationships/oleObject" Target="../embeddings/Microsoft_Excel_97-2003_Worksheet10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-1334"/>
            <a:ext cx="2091202" cy="1394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6502" y="3537413"/>
            <a:ext cx="7202487" cy="1358900"/>
          </a:xfrm>
        </p:spPr>
        <p:txBody>
          <a:bodyPr/>
          <a:lstStyle/>
          <a:p>
            <a:pPr algn="ctr"/>
            <a:r>
              <a:rPr lang="en-GB" altLang="fr-FR" sz="3800" b="1" kern="0" dirty="0" smtClean="0">
                <a:solidFill>
                  <a:srgbClr val="000099"/>
                </a:solidFill>
                <a:latin typeface="Arial"/>
              </a:rPr>
              <a:t/>
            </a:r>
            <a:br>
              <a:rPr lang="en-GB" altLang="fr-FR" sz="3800" b="1" kern="0" dirty="0" smtClean="0">
                <a:solidFill>
                  <a:srgbClr val="000099"/>
                </a:solidFill>
                <a:latin typeface="Arial"/>
              </a:rPr>
            </a:br>
            <a:r>
              <a:rPr lang="en-GB" altLang="fr-FR" sz="3800" b="1" kern="0" dirty="0">
                <a:solidFill>
                  <a:srgbClr val="000099"/>
                </a:solidFill>
                <a:latin typeface="Arial"/>
              </a:rPr>
              <a:t>16de </a:t>
            </a:r>
            <a:endParaRPr lang="en-GB" altLang="fr-FR" sz="3800" b="1" kern="0" dirty="0" smtClean="0">
              <a:solidFill>
                <a:srgbClr val="000099"/>
              </a:solidFill>
              <a:latin typeface="Arial"/>
            </a:endParaRPr>
          </a:p>
          <a:p>
            <a:pPr algn="ctr"/>
            <a:r>
              <a:rPr lang="en-GB" altLang="fr-FR" sz="3800" b="1" kern="0" dirty="0" err="1" smtClean="0">
                <a:solidFill>
                  <a:srgbClr val="000099"/>
                </a:solidFill>
                <a:latin typeface="Arial"/>
              </a:rPr>
              <a:t>Vakantiebarometer</a:t>
            </a:r>
            <a:r>
              <a:rPr lang="en-GB" altLang="fr-FR" sz="3800" b="1" kern="0" dirty="0">
                <a:solidFill>
                  <a:srgbClr val="000099"/>
                </a:solidFill>
                <a:latin typeface="Arial"/>
              </a:rPr>
              <a:t/>
            </a:r>
            <a:br>
              <a:rPr lang="en-GB" altLang="fr-FR" sz="3800" b="1" kern="0" dirty="0">
                <a:solidFill>
                  <a:srgbClr val="000099"/>
                </a:solidFill>
                <a:latin typeface="Arial"/>
              </a:rPr>
            </a:br>
            <a:r>
              <a:rPr lang="en-GB" altLang="fr-FR" sz="3800" b="1" kern="0" dirty="0" err="1">
                <a:solidFill>
                  <a:srgbClr val="000099"/>
                </a:solidFill>
                <a:latin typeface="Arial"/>
              </a:rPr>
              <a:t>Europ</a:t>
            </a:r>
            <a:r>
              <a:rPr lang="en-GB" altLang="fr-FR" sz="3800" b="1" kern="0" dirty="0">
                <a:solidFill>
                  <a:srgbClr val="000099"/>
                </a:solidFill>
                <a:latin typeface="Arial"/>
              </a:rPr>
              <a:t> Assistance</a:t>
            </a:r>
            <a:br>
              <a:rPr lang="en-GB" altLang="fr-FR" sz="3800" b="1" kern="0" dirty="0">
                <a:solidFill>
                  <a:srgbClr val="000099"/>
                </a:solidFill>
                <a:latin typeface="Arial"/>
              </a:rPr>
            </a:br>
            <a:endParaRPr lang="fr-BE" sz="3800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58960" cy="137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4714"/>
            <a:ext cx="2095214" cy="1397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6" y="1393498"/>
            <a:ext cx="2119277" cy="1373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4176795"/>
            <a:ext cx="2127298" cy="1217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2767255"/>
            <a:ext cx="2147352" cy="1430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610778" y="608181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62000">
              <a:defRPr/>
            </a:pPr>
            <a:r>
              <a:rPr lang="fr-FR" b="1" dirty="0" smtClean="0">
                <a:solidFill>
                  <a:srgbClr val="000099"/>
                </a:solidFill>
              </a:rPr>
              <a:t>18/05/2016</a:t>
            </a:r>
            <a:endParaRPr lang="fr-FR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69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19175"/>
            <a:ext cx="8382000" cy="4525963"/>
          </a:xfrm>
        </p:spPr>
        <p:txBody>
          <a:bodyPr/>
          <a:lstStyle/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Tx/>
              <a:buNone/>
              <a:defRPr/>
            </a:pPr>
            <a:endParaRPr lang="fr-BE" sz="1800" dirty="0" smtClean="0">
              <a:cs typeface="Arial" pitchFamily="34" charset="0"/>
            </a:endParaRPr>
          </a:p>
          <a:p>
            <a:pPr eaLnBrk="1" fontAlgn="b" hangingPunct="1">
              <a:lnSpc>
                <a:spcPct val="150000"/>
              </a:lnSpc>
              <a:spcBef>
                <a:spcPct val="30000"/>
              </a:spcBef>
              <a:buClr>
                <a:srgbClr val="FF0000"/>
              </a:buClr>
              <a:buFontTx/>
              <a:buAutoNum type="arabicPeriod" startAt="2"/>
            </a:pPr>
            <a:r>
              <a:rPr lang="nl-BE" altLang="fr-FR" dirty="0">
                <a:solidFill>
                  <a:srgbClr val="FF0000"/>
                </a:solidFill>
                <a:cs typeface="Arial" charset="0"/>
              </a:rPr>
              <a:t>Een operationeel hulpmiddel dat </a:t>
            </a:r>
            <a:r>
              <a:rPr lang="nl-BE" altLang="fr-FR" dirty="0" err="1">
                <a:solidFill>
                  <a:srgbClr val="FF0000"/>
                </a:solidFill>
                <a:cs typeface="Arial" charset="0"/>
              </a:rPr>
              <a:t>Europ</a:t>
            </a:r>
            <a:r>
              <a:rPr lang="nl-BE" altLang="fr-FR" dirty="0">
                <a:solidFill>
                  <a:srgbClr val="FF0000"/>
                </a:solidFill>
                <a:cs typeface="Arial" charset="0"/>
              </a:rPr>
              <a:t> Assistance toelaat om de  bijstandsverlening tijdens de zomerperiode efficiënter te laten verlopen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Invloed van de bestemmingen op de medewerkers die in België worden ingezet tijdens de zomer (skills - talen)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Logistieke voorbereiding (zoals een vloot vervangwagens met onder meer </a:t>
            </a:r>
            <a:r>
              <a:rPr lang="nl-BE" altLang="fr-FR" sz="1800" dirty="0" err="1">
                <a:solidFill>
                  <a:srgbClr val="000099"/>
                </a:solidFill>
                <a:cs typeface="Arial" charset="0"/>
              </a:rPr>
              <a:t>monovolumes</a:t>
            </a: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 in Frankrijk, Italië en Spanje, en een versterkt lokaal depannagenetwerk in het Zuiden van Frankrijk) 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‘Type’- pathologie volgens bestemming </a:t>
            </a:r>
            <a:r>
              <a:rPr lang="nl-BE" altLang="fr-FR" sz="1800" dirty="0">
                <a:solidFill>
                  <a:srgbClr val="000099"/>
                </a:solidFill>
                <a:cs typeface="Arial" charset="0"/>
                <a:sym typeface="Wingdings" pitchFamily="2" charset="2"/>
              </a:rPr>
              <a:t></a:t>
            </a: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 dokter aanwezig op het bijstandsplatform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nl-BE" altLang="fr-FR" sz="1800" dirty="0">
                <a:solidFill>
                  <a:srgbClr val="000099"/>
                </a:solidFill>
                <a:cs typeface="Arial" charset="0"/>
              </a:rPr>
              <a:t>Peilen naar nieuwe tendensen: gebruikte transportmogelijkheden, nieuwe reservatiehulpmiddelen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30000"/>
              </a:spcBef>
              <a:defRPr/>
            </a:pPr>
            <a:endParaRPr lang="fr-BE" sz="2000" dirty="0" smtClean="0">
              <a:latin typeface="Tahoma" pitchFamily="34" charset="0"/>
            </a:endParaRPr>
          </a:p>
        </p:txBody>
      </p:sp>
      <p:sp>
        <p:nvSpPr>
          <p:cNvPr id="14339" name="Rectangle 28"/>
          <p:cNvSpPr>
            <a:spLocks noChangeArrowheads="1"/>
          </p:cNvSpPr>
          <p:nvPr/>
        </p:nvSpPr>
        <p:spPr bwMode="auto">
          <a:xfrm>
            <a:off x="2511425" y="304800"/>
            <a:ext cx="5184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SzPct val="85000"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Doelstellingen</a:t>
            </a:r>
            <a:r>
              <a:rPr lang="fr-FR" altLang="fr-FR" sz="2600" b="1" dirty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Vakantiebarometer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2016</a:t>
            </a:r>
            <a:endParaRPr lang="fr-FR" altLang="fr-FR" sz="2600" b="1" dirty="0">
              <a:solidFill>
                <a:schemeClr val="bg1"/>
              </a:solidFill>
            </a:endParaRPr>
          </a:p>
        </p:txBody>
      </p:sp>
      <p:sp>
        <p:nvSpPr>
          <p:cNvPr id="14340" name="Rectangle 6"/>
          <p:cNvSpPr txBox="1">
            <a:spLocks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C10D67-7749-4223-BF17-E6FBAECDFEA7}" type="slidenum">
              <a:rPr lang="fr-FR" altLang="fr-FR" sz="14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9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768642" y="15240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425788" cy="495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12673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b="1" dirty="0" err="1">
                <a:solidFill>
                  <a:srgbClr val="DE0000"/>
                </a:solidFill>
                <a:latin typeface="Calibri (Headings)"/>
                <a:cs typeface="Calibri" panose="020F0502020204030204" pitchFamily="34" charset="0"/>
              </a:rPr>
              <a:t>Methodologie</a:t>
            </a:r>
            <a:r>
              <a:rPr lang="fr-BE" sz="4000" b="1" dirty="0">
                <a:solidFill>
                  <a:srgbClr val="DE0000"/>
                </a:solidFill>
                <a:latin typeface="Calibri (Headings)"/>
                <a:cs typeface="Calibri" panose="020F0502020204030204" pitchFamily="34" charset="0"/>
              </a:rPr>
              <a:t> en </a:t>
            </a:r>
            <a:r>
              <a:rPr lang="fr-BE" sz="4000" b="1" dirty="0" err="1">
                <a:solidFill>
                  <a:srgbClr val="DE0000"/>
                </a:solidFill>
                <a:latin typeface="Calibri (Headings)"/>
                <a:cs typeface="Calibri" panose="020F0502020204030204" pitchFamily="34" charset="0"/>
              </a:rPr>
              <a:t>resultaten</a:t>
            </a:r>
            <a:endParaRPr lang="fr-BE" sz="4000" b="1" dirty="0">
              <a:solidFill>
                <a:srgbClr val="DE0000"/>
              </a:solidFill>
              <a:latin typeface="Calibri (Headings)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95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fr-FR" dirty="0" err="1" smtClean="0"/>
              <a:t>Methodologie</a:t>
            </a:r>
            <a:endParaRPr lang="fr-BE" altLang="fr-FR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659" cy="3232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BE" dirty="0"/>
              <a:t>Enquête uitgevoerd door </a:t>
            </a:r>
            <a:r>
              <a:rPr lang="nl-BE" dirty="0">
                <a:solidFill>
                  <a:srgbClr val="FF0000"/>
                </a:solidFill>
              </a:rPr>
              <a:t>IPSOS</a:t>
            </a:r>
            <a:r>
              <a:rPr lang="nl-BE" dirty="0"/>
              <a:t> bij </a:t>
            </a:r>
            <a:r>
              <a:rPr lang="nl-BE" dirty="0" smtClean="0"/>
              <a:t>5 000 personen </a:t>
            </a:r>
            <a:r>
              <a:rPr lang="nl-BE" dirty="0"/>
              <a:t>die in </a:t>
            </a:r>
            <a:r>
              <a:rPr lang="nl-BE" dirty="0" smtClean="0"/>
              <a:t>Europa, USA en Brazilië </a:t>
            </a:r>
            <a:r>
              <a:rPr lang="nl-BE" dirty="0"/>
              <a:t>verblijven. De interviews werden telefonisch uitgevoerd </a:t>
            </a:r>
            <a:r>
              <a:rPr lang="nl-BE" dirty="0">
                <a:solidFill>
                  <a:srgbClr val="000099"/>
                </a:solidFill>
              </a:rPr>
              <a:t>tussen </a:t>
            </a:r>
            <a:r>
              <a:rPr lang="nl-BE" dirty="0" smtClean="0">
                <a:solidFill>
                  <a:srgbClr val="000099"/>
                </a:solidFill>
              </a:rPr>
              <a:t>23 maart en 2 mei 2016.</a:t>
            </a:r>
            <a:r>
              <a:rPr lang="nl-BE" dirty="0" smtClean="0">
                <a:solidFill>
                  <a:srgbClr val="DE0000"/>
                </a:solidFill>
              </a:rPr>
              <a:t>(In België tussen 28 maart en 2 mei 2016)</a:t>
            </a:r>
            <a:endParaRPr lang="nl-BE" dirty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BE" dirty="0"/>
              <a:t>Vakantie = meer dan </a:t>
            </a:r>
            <a:r>
              <a:rPr lang="nl-BE" dirty="0" smtClean="0"/>
              <a:t>4 </a:t>
            </a:r>
            <a:r>
              <a:rPr lang="nl-BE" dirty="0"/>
              <a:t>opeenvolgende nachten die men buitenshuis doorbrengt,  uitgezonderd professionele redenen, van juni t.e.m. september </a:t>
            </a:r>
            <a:r>
              <a:rPr lang="nl-BE" dirty="0" smtClean="0"/>
              <a:t>2016.</a:t>
            </a:r>
            <a:endParaRPr lang="nl-BE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BE" dirty="0"/>
              <a:t>Nationale steekproeven representatief voor de nationale bevolking, leeftijd 18 jaar en ouder, samengesteld volgens een quotamethode (geslacht, leeftijd, beroep van gezinshoofd, na een selectie per regio en omvang van agglomeratie).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BE" dirty="0"/>
              <a:t>Deelnemende landen</a:t>
            </a:r>
            <a:r>
              <a:rPr lang="fr-FR" dirty="0"/>
              <a:t>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fr-FR" dirty="0"/>
          </a:p>
          <a:p>
            <a:pPr marL="0" indent="0">
              <a:buFontTx/>
              <a:buNone/>
              <a:defRPr/>
            </a:pP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79023-DC7D-44D9-B51C-66F25F0EC6F7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16404" name="Rectangle 12"/>
          <p:cNvSpPr>
            <a:spLocks noChangeArrowheads="1"/>
          </p:cNvSpPr>
          <p:nvPr/>
        </p:nvSpPr>
        <p:spPr bwMode="auto">
          <a:xfrm>
            <a:off x="686799" y="5921375"/>
            <a:ext cx="4233862" cy="646331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200" u="sng" dirty="0" err="1">
                <a:solidFill>
                  <a:srgbClr val="000099"/>
                </a:solidFill>
              </a:rPr>
              <a:t>Foutmarge</a:t>
            </a:r>
            <a:endParaRPr lang="fr-BE" altLang="fr-FR" sz="1200" u="sng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200" dirty="0" err="1">
                <a:solidFill>
                  <a:srgbClr val="000099"/>
                </a:solidFill>
              </a:rPr>
              <a:t>Europese</a:t>
            </a:r>
            <a:r>
              <a:rPr lang="fr-BE" altLang="fr-FR" sz="1200" dirty="0">
                <a:solidFill>
                  <a:srgbClr val="000099"/>
                </a:solidFill>
              </a:rPr>
              <a:t> </a:t>
            </a:r>
            <a:r>
              <a:rPr lang="fr-BE" altLang="fr-FR" sz="1200" dirty="0" err="1">
                <a:solidFill>
                  <a:srgbClr val="000099"/>
                </a:solidFill>
              </a:rPr>
              <a:t>resultaten</a:t>
            </a:r>
            <a:r>
              <a:rPr lang="fr-BE" altLang="fr-FR" sz="1200" dirty="0">
                <a:solidFill>
                  <a:srgbClr val="000099"/>
                </a:solidFill>
              </a:rPr>
              <a:t> (</a:t>
            </a:r>
            <a:r>
              <a:rPr lang="fr-BE" altLang="fr-FR" sz="1200" dirty="0" smtClean="0">
                <a:solidFill>
                  <a:srgbClr val="000099"/>
                </a:solidFill>
              </a:rPr>
              <a:t>3510 </a:t>
            </a:r>
            <a:r>
              <a:rPr lang="fr-BE" altLang="fr-FR" sz="1200" dirty="0" err="1">
                <a:solidFill>
                  <a:srgbClr val="000099"/>
                </a:solidFill>
              </a:rPr>
              <a:t>ondervraagden</a:t>
            </a:r>
            <a:r>
              <a:rPr lang="fr-BE" altLang="fr-FR" sz="1200" dirty="0">
                <a:solidFill>
                  <a:srgbClr val="000099"/>
                </a:solidFill>
              </a:rPr>
              <a:t>) : 0,75% - 1,7%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200" dirty="0" err="1">
                <a:solidFill>
                  <a:srgbClr val="000099"/>
                </a:solidFill>
              </a:rPr>
              <a:t>Belgische</a:t>
            </a:r>
            <a:r>
              <a:rPr lang="fr-BE" altLang="fr-FR" sz="1200" dirty="0">
                <a:solidFill>
                  <a:srgbClr val="000099"/>
                </a:solidFill>
              </a:rPr>
              <a:t> </a:t>
            </a:r>
            <a:r>
              <a:rPr lang="fr-BE" altLang="fr-FR" sz="1200" dirty="0" err="1">
                <a:solidFill>
                  <a:srgbClr val="000099"/>
                </a:solidFill>
              </a:rPr>
              <a:t>resultaten</a:t>
            </a:r>
            <a:r>
              <a:rPr lang="fr-BE" altLang="fr-FR" sz="1200" dirty="0">
                <a:solidFill>
                  <a:srgbClr val="000099"/>
                </a:solidFill>
              </a:rPr>
              <a:t> (</a:t>
            </a:r>
            <a:r>
              <a:rPr lang="fr-BE" altLang="fr-FR" sz="1200" dirty="0" smtClean="0">
                <a:solidFill>
                  <a:srgbClr val="000099"/>
                </a:solidFill>
              </a:rPr>
              <a:t>1003 </a:t>
            </a:r>
            <a:r>
              <a:rPr lang="fr-BE" altLang="fr-FR" sz="1200" dirty="0" err="1">
                <a:solidFill>
                  <a:srgbClr val="000099"/>
                </a:solidFill>
              </a:rPr>
              <a:t>ondervraagden</a:t>
            </a:r>
            <a:r>
              <a:rPr lang="fr-BE" altLang="fr-FR" sz="1200" dirty="0">
                <a:solidFill>
                  <a:srgbClr val="000099"/>
                </a:solidFill>
              </a:rPr>
              <a:t>): 1,4% - 3,1%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27625" y="5912730"/>
            <a:ext cx="3477234" cy="646331"/>
          </a:xfrm>
          <a:prstGeom prst="rect">
            <a:avLst/>
          </a:prstGeom>
          <a:noFill/>
          <a:ln w="3175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u="sng" dirty="0" err="1" smtClean="0">
                <a:solidFill>
                  <a:srgbClr val="000099"/>
                </a:solidFill>
              </a:rPr>
              <a:t>Aantal</a:t>
            </a:r>
            <a:r>
              <a:rPr lang="fr-BE" sz="1200" u="sng" dirty="0" smtClean="0">
                <a:solidFill>
                  <a:srgbClr val="000099"/>
                </a:solidFill>
              </a:rPr>
              <a:t> </a:t>
            </a:r>
            <a:r>
              <a:rPr lang="fr-BE" sz="1200" u="sng" dirty="0" err="1" smtClean="0">
                <a:solidFill>
                  <a:srgbClr val="000099"/>
                </a:solidFill>
              </a:rPr>
              <a:t>ondervraagde</a:t>
            </a:r>
            <a:r>
              <a:rPr lang="fr-BE" sz="1200" u="sng" dirty="0" smtClean="0">
                <a:solidFill>
                  <a:srgbClr val="000099"/>
                </a:solidFill>
              </a:rPr>
              <a:t> </a:t>
            </a:r>
            <a:r>
              <a:rPr lang="fr-BE" sz="1200" u="sng" dirty="0" err="1" smtClean="0">
                <a:solidFill>
                  <a:srgbClr val="000099"/>
                </a:solidFill>
              </a:rPr>
              <a:t>personen</a:t>
            </a:r>
            <a:r>
              <a:rPr lang="fr-BE" sz="1200" u="sng" dirty="0" smtClean="0">
                <a:solidFill>
                  <a:srgbClr val="000099"/>
                </a:solidFill>
              </a:rPr>
              <a:t>: </a:t>
            </a:r>
          </a:p>
          <a:p>
            <a:r>
              <a:rPr lang="fr-BE" sz="1200" dirty="0" smtClean="0">
                <a:solidFill>
                  <a:srgbClr val="000099"/>
                </a:solidFill>
              </a:rPr>
              <a:t>- </a:t>
            </a:r>
            <a:r>
              <a:rPr lang="fr-BE" sz="1200" dirty="0" err="1" smtClean="0">
                <a:solidFill>
                  <a:srgbClr val="000099"/>
                </a:solidFill>
              </a:rPr>
              <a:t>Europese</a:t>
            </a:r>
            <a:r>
              <a:rPr lang="fr-BE" sz="1200" dirty="0" smtClean="0">
                <a:solidFill>
                  <a:srgbClr val="000099"/>
                </a:solidFill>
              </a:rPr>
              <a:t> enquête: 500 </a:t>
            </a:r>
            <a:r>
              <a:rPr lang="fr-BE" sz="1200" dirty="0" err="1" smtClean="0">
                <a:solidFill>
                  <a:srgbClr val="000099"/>
                </a:solidFill>
              </a:rPr>
              <a:t>tot</a:t>
            </a:r>
            <a:r>
              <a:rPr lang="fr-BE" sz="1200" dirty="0" smtClean="0">
                <a:solidFill>
                  <a:srgbClr val="000099"/>
                </a:solidFill>
              </a:rPr>
              <a:t> 503 </a:t>
            </a:r>
            <a:r>
              <a:rPr lang="fr-BE" sz="1200" dirty="0" err="1" smtClean="0">
                <a:solidFill>
                  <a:srgbClr val="000099"/>
                </a:solidFill>
              </a:rPr>
              <a:t>personen</a:t>
            </a:r>
            <a:r>
              <a:rPr lang="fr-BE" sz="1200" dirty="0" smtClean="0">
                <a:solidFill>
                  <a:srgbClr val="000099"/>
                </a:solidFill>
              </a:rPr>
              <a:t>/land</a:t>
            </a:r>
            <a:br>
              <a:rPr lang="fr-BE" sz="1200" dirty="0" smtClean="0">
                <a:solidFill>
                  <a:srgbClr val="000099"/>
                </a:solidFill>
              </a:rPr>
            </a:br>
            <a:r>
              <a:rPr lang="fr-BE" sz="1200" dirty="0" smtClean="0">
                <a:solidFill>
                  <a:srgbClr val="000099"/>
                </a:solidFill>
              </a:rPr>
              <a:t>- </a:t>
            </a:r>
            <a:r>
              <a:rPr lang="fr-BE" sz="1200" dirty="0" err="1" smtClean="0">
                <a:solidFill>
                  <a:srgbClr val="000099"/>
                </a:solidFill>
              </a:rPr>
              <a:t>Belgische</a:t>
            </a:r>
            <a:r>
              <a:rPr lang="fr-BE" sz="1200" dirty="0" smtClean="0">
                <a:solidFill>
                  <a:srgbClr val="000099"/>
                </a:solidFill>
              </a:rPr>
              <a:t> enquête (FR vs NL) : 1003 </a:t>
            </a:r>
            <a:r>
              <a:rPr lang="fr-BE" sz="1200" dirty="0" err="1" smtClean="0">
                <a:solidFill>
                  <a:srgbClr val="000099"/>
                </a:solidFill>
              </a:rPr>
              <a:t>personen</a:t>
            </a:r>
            <a:endParaRPr lang="fr-BE" sz="1200" dirty="0">
              <a:solidFill>
                <a:srgbClr val="000099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51041" y="4495800"/>
            <a:ext cx="4373359" cy="1295400"/>
          </a:xfrm>
          <a:prstGeom prst="round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2" y="4570392"/>
            <a:ext cx="1118707" cy="57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7" y="5219199"/>
            <a:ext cx="1079812" cy="54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41" y="4580748"/>
            <a:ext cx="996688" cy="50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58" y="5209760"/>
            <a:ext cx="1091319" cy="5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74165"/>
            <a:ext cx="1143000" cy="5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80748"/>
            <a:ext cx="1146788" cy="5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34437"/>
            <a:ext cx="1018142" cy="53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26" y="4790755"/>
            <a:ext cx="1107770" cy="5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857488" y="5365649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tx1"/>
                </a:solidFill>
              </a:rPr>
              <a:t>Italië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333135" y="5284417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tx1"/>
                </a:solidFill>
              </a:rPr>
              <a:t>Oostenrijk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3333135" y="4714239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tx1"/>
                </a:solidFill>
              </a:rPr>
              <a:t>Duitsland</a:t>
            </a:r>
            <a:endParaRPr lang="fr-BE" altLang="fr-FR" dirty="0">
              <a:solidFill>
                <a:schemeClr val="tx1"/>
              </a:solidFill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2102950" y="4714239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tx1"/>
                </a:solidFill>
              </a:rPr>
              <a:t>Spanj</a:t>
            </a:r>
            <a:r>
              <a:rPr lang="fr-BE" altLang="fr-FR" dirty="0" err="1">
                <a:solidFill>
                  <a:srgbClr val="003399"/>
                </a:solidFill>
              </a:rPr>
              <a:t>e</a:t>
            </a:r>
            <a:endParaRPr lang="fr-BE" altLang="fr-FR" dirty="0">
              <a:solidFill>
                <a:srgbClr val="003399"/>
              </a:solidFill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686799" y="4714239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tx1"/>
                </a:solidFill>
              </a:rPr>
              <a:t>Frankrij</a:t>
            </a:r>
            <a:r>
              <a:rPr lang="fr-BE" altLang="fr-FR" dirty="0" err="1">
                <a:solidFill>
                  <a:srgbClr val="003399"/>
                </a:solidFill>
              </a:rPr>
              <a:t>k</a:t>
            </a:r>
            <a:endParaRPr lang="fr-BE" altLang="fr-FR" dirty="0">
              <a:solidFill>
                <a:srgbClr val="003399"/>
              </a:solidFill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139950" y="5299221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dirty="0" err="1">
                <a:solidFill>
                  <a:schemeClr val="bg1"/>
                </a:solidFill>
              </a:rPr>
              <a:t>B</a:t>
            </a:r>
            <a:r>
              <a:rPr lang="fr-BE" altLang="fr-FR" dirty="0" err="1">
                <a:solidFill>
                  <a:schemeClr val="tx1"/>
                </a:solidFill>
              </a:rPr>
              <a:t>elgië</a:t>
            </a:r>
            <a:endParaRPr lang="fr-BE" altLang="fr-FR" dirty="0">
              <a:solidFill>
                <a:schemeClr val="tx1"/>
              </a:solidFill>
            </a:endParaRPr>
          </a:p>
        </p:txBody>
      </p: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4672608"/>
            <a:ext cx="6334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5638800" y="4495800"/>
            <a:ext cx="2966059" cy="1158505"/>
          </a:xfrm>
          <a:prstGeom prst="round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r>
              <a:rPr lang="fr-BE" u="sng" dirty="0" err="1" smtClean="0">
                <a:solidFill>
                  <a:schemeClr val="accent6"/>
                </a:solidFill>
              </a:rPr>
              <a:t>Vanaf</a:t>
            </a:r>
            <a:r>
              <a:rPr lang="fr-BE" u="sng" dirty="0" smtClean="0">
                <a:solidFill>
                  <a:schemeClr val="accent6"/>
                </a:solidFill>
              </a:rPr>
              <a:t> 2016:</a:t>
            </a:r>
            <a:br>
              <a:rPr lang="fr-BE" u="sng" dirty="0" smtClean="0">
                <a:solidFill>
                  <a:schemeClr val="accent6"/>
                </a:solidFill>
              </a:rPr>
            </a:br>
            <a:endParaRPr lang="fr-BE" u="sng" dirty="0" smtClean="0">
              <a:solidFill>
                <a:schemeClr val="accent6"/>
              </a:solidFill>
            </a:endParaRPr>
          </a:p>
          <a:p>
            <a:pPr algn="ctr"/>
            <a:r>
              <a:rPr lang="fr-BE" u="sng" dirty="0">
                <a:solidFill>
                  <a:schemeClr val="accent6"/>
                </a:solidFill>
              </a:rPr>
              <a:t/>
            </a:r>
            <a:br>
              <a:rPr lang="fr-BE" u="sng" dirty="0">
                <a:solidFill>
                  <a:schemeClr val="accent6"/>
                </a:solidFill>
              </a:rPr>
            </a:br>
            <a:endParaRPr lang="fr-BE" u="sng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6893" y="530125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USA</a:t>
            </a:r>
            <a:endParaRPr lang="fr-BE" dirty="0"/>
          </a:p>
        </p:txBody>
      </p:sp>
      <p:sp>
        <p:nvSpPr>
          <p:cNvPr id="10" name="TextBox 9"/>
          <p:cNvSpPr txBox="1"/>
          <p:nvPr/>
        </p:nvSpPr>
        <p:spPr>
          <a:xfrm>
            <a:off x="7325556" y="530929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Brazilië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1739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8" y="1143000"/>
            <a:ext cx="6165276" cy="4431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00200" y="20053"/>
            <a:ext cx="75438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876800" y="1243753"/>
            <a:ext cx="3810000" cy="212365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Vakantieplannen</a:t>
            </a:r>
            <a:r>
              <a:rPr lang="fr-FR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fr-FR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altLang="fr-F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zomer</a:t>
            </a:r>
            <a:r>
              <a:rPr lang="fr-FR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211868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fr-FR" dirty="0" smtClean="0"/>
              <a:t>De </a:t>
            </a:r>
            <a:r>
              <a:rPr lang="fr-BE" altLang="fr-FR" dirty="0" err="1" smtClean="0"/>
              <a:t>vakantieplannen</a:t>
            </a:r>
            <a:r>
              <a:rPr lang="fr-BE" altLang="fr-FR" dirty="0" smtClean="0"/>
              <a:t> van de </a:t>
            </a:r>
            <a:r>
              <a:rPr lang="fr-BE" altLang="fr-FR" dirty="0" err="1" smtClean="0"/>
              <a:t>Europeanen</a:t>
            </a:r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F135-4A23-4AC7-ACE6-FB3CB9B096D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graphicFrame>
        <p:nvGraphicFramePr>
          <p:cNvPr id="1843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009749"/>
              </p:ext>
            </p:extLst>
          </p:nvPr>
        </p:nvGraphicFramePr>
        <p:xfrm>
          <a:off x="256247" y="1687843"/>
          <a:ext cx="7142162" cy="447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" name="Worksheet" r:id="rId4" imgW="6829411" imgH="4505191" progId="Excel.Sheet.8">
                  <p:embed/>
                </p:oleObj>
              </mc:Choice>
              <mc:Fallback>
                <p:oleObj name="Worksheet" r:id="rId4" imgW="6829411" imgH="4505191" progId="Excel.Shee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47" y="1687843"/>
                        <a:ext cx="7142162" cy="447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7239000" y="3788513"/>
            <a:ext cx="1621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0070C0"/>
                </a:solidFill>
                <a:cs typeface="+mn-cs"/>
              </a:rPr>
              <a:t>Frankrijk</a:t>
            </a:r>
            <a:r>
              <a:rPr lang="fr-FR" sz="1400" b="1" kern="0" dirty="0" smtClean="0">
                <a:solidFill>
                  <a:srgbClr val="0070C0"/>
                </a:solidFill>
                <a:cs typeface="+mn-cs"/>
              </a:rPr>
              <a:t> </a:t>
            </a:r>
            <a:r>
              <a:rPr lang="fr-FR" sz="1400" b="1" i="1" kern="0" dirty="0" smtClean="0">
                <a:solidFill>
                  <a:srgbClr val="0070C0"/>
                </a:solidFill>
                <a:cs typeface="+mn-cs"/>
              </a:rPr>
              <a:t>(57, -6)</a:t>
            </a:r>
            <a:endParaRPr lang="fr-FR" sz="1400" b="1" i="1" kern="0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7239000" y="3256720"/>
            <a:ext cx="1774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FF0000"/>
                </a:solidFill>
                <a:cs typeface="+mn-cs"/>
              </a:rPr>
              <a:t>Oostenrijk</a:t>
            </a:r>
            <a:r>
              <a:rPr lang="fr-FR" sz="1400" b="1" kern="0" dirty="0" smtClean="0">
                <a:solidFill>
                  <a:srgbClr val="FF0000"/>
                </a:solidFill>
                <a:cs typeface="+mn-cs"/>
              </a:rPr>
              <a:t> (63, +1</a:t>
            </a:r>
            <a:r>
              <a:rPr lang="fr-FR" sz="1200" b="1" kern="0" dirty="0" smtClean="0">
                <a:solidFill>
                  <a:srgbClr val="FF0000"/>
                </a:solidFill>
                <a:cs typeface="+mn-cs"/>
              </a:rPr>
              <a:t>)</a:t>
            </a:r>
            <a:endParaRPr lang="fr-FR" sz="1200" b="1" kern="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7277707" y="4369594"/>
            <a:ext cx="15463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00B050"/>
                </a:solidFill>
                <a:cs typeface="+mn-cs"/>
              </a:rPr>
              <a:t>Italië</a:t>
            </a:r>
            <a:r>
              <a:rPr lang="fr-FR" sz="1400" b="1" kern="0" dirty="0" smtClean="0">
                <a:solidFill>
                  <a:srgbClr val="BCBEC0">
                    <a:lumMod val="50000"/>
                  </a:srgbClr>
                </a:solidFill>
                <a:cs typeface="+mn-cs"/>
              </a:rPr>
              <a:t> </a:t>
            </a:r>
            <a:r>
              <a:rPr lang="fr-FR" sz="1400" b="1" i="1" kern="0" dirty="0" smtClean="0">
                <a:solidFill>
                  <a:srgbClr val="00B050"/>
                </a:solidFill>
                <a:cs typeface="+mn-cs"/>
              </a:rPr>
              <a:t>(52, -8)</a:t>
            </a:r>
            <a:endParaRPr lang="fr-FR" sz="1400" b="1" i="1" kern="0" dirty="0">
              <a:solidFill>
                <a:srgbClr val="00B050"/>
              </a:solidFill>
              <a:cs typeface="+mn-cs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7277707" y="4076382"/>
            <a:ext cx="1774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C94212"/>
                </a:solidFill>
                <a:cs typeface="+mn-cs"/>
              </a:rPr>
              <a:t>Duitsland</a:t>
            </a:r>
            <a:r>
              <a:rPr lang="fr-FR" sz="1400" b="1" kern="0" dirty="0" smtClean="0">
                <a:solidFill>
                  <a:srgbClr val="C94212"/>
                </a:solidFill>
                <a:cs typeface="+mn-cs"/>
              </a:rPr>
              <a:t> </a:t>
            </a:r>
            <a:r>
              <a:rPr lang="fr-FR" sz="1400" b="1" kern="0" dirty="0" smtClean="0">
                <a:solidFill>
                  <a:srgbClr val="C00000"/>
                </a:solidFill>
                <a:cs typeface="+mn-cs"/>
              </a:rPr>
              <a:t>(55, -7)</a:t>
            </a:r>
            <a:endParaRPr lang="fr-FR" sz="1400" b="1" i="1" kern="0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7277708" y="4860685"/>
            <a:ext cx="1736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7030A0"/>
                </a:solidFill>
                <a:cs typeface="+mn-cs"/>
              </a:rPr>
              <a:t>België</a:t>
            </a:r>
            <a:r>
              <a:rPr lang="fr-FR" sz="1400" b="1" kern="0" dirty="0" smtClean="0">
                <a:solidFill>
                  <a:srgbClr val="7030A0"/>
                </a:solidFill>
                <a:cs typeface="+mn-cs"/>
              </a:rPr>
              <a:t> </a:t>
            </a:r>
            <a:r>
              <a:rPr lang="fr-FR" sz="1400" b="1" i="1" kern="0" dirty="0" smtClean="0">
                <a:solidFill>
                  <a:srgbClr val="7030A0"/>
                </a:solidFill>
                <a:cs typeface="+mn-cs"/>
              </a:rPr>
              <a:t>(47, -10)</a:t>
            </a:r>
            <a:endParaRPr lang="fr-FR" sz="1400" b="1" i="1" kern="0" dirty="0">
              <a:solidFill>
                <a:srgbClr val="7030A0"/>
              </a:solidFill>
              <a:cs typeface="+mn-cs"/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7277707" y="4603422"/>
            <a:ext cx="17027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663300"/>
                </a:solidFill>
                <a:cs typeface="+mn-cs"/>
              </a:rPr>
              <a:t>Spanje</a:t>
            </a:r>
            <a:r>
              <a:rPr lang="fr-FR" sz="1400" b="1" kern="0" dirty="0" smtClean="0">
                <a:solidFill>
                  <a:srgbClr val="663300"/>
                </a:solidFill>
                <a:cs typeface="+mn-cs"/>
              </a:rPr>
              <a:t> </a:t>
            </a:r>
            <a:r>
              <a:rPr lang="fr-FR" sz="1400" b="1" i="1" kern="0" dirty="0" smtClean="0">
                <a:solidFill>
                  <a:srgbClr val="800000"/>
                </a:solidFill>
                <a:cs typeface="+mn-cs"/>
              </a:rPr>
              <a:t>(49, -11)</a:t>
            </a:r>
            <a:endParaRPr lang="fr-FR" sz="1400" b="1" i="1" kern="0" dirty="0">
              <a:solidFill>
                <a:srgbClr val="800000"/>
              </a:solidFill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447800"/>
            <a:ext cx="8599488" cy="261938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100" b="1" kern="0" dirty="0">
                <a:solidFill>
                  <a:srgbClr val="1F497D"/>
                </a:solidFill>
              </a:rPr>
              <a:t>Bent u van plan deze zomer op vakantie te gaan, dit wil zeggen tussen juni tot en met september ? </a:t>
            </a:r>
            <a:r>
              <a:rPr lang="nl-BE" sz="1000" b="1" kern="0" dirty="0">
                <a:solidFill>
                  <a:srgbClr val="1F497D"/>
                </a:solidFill>
              </a:rPr>
              <a:t> </a:t>
            </a:r>
            <a:endParaRPr lang="fr-FR" sz="1000" b="1" kern="0" dirty="0">
              <a:solidFill>
                <a:srgbClr val="1F497D"/>
              </a:solidFill>
            </a:endParaRP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8020987" y="6315735"/>
            <a:ext cx="9028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i="1" kern="0" dirty="0">
                <a:solidFill>
                  <a:srgbClr val="1F497D"/>
                </a:solidFill>
                <a:cs typeface="+mn-cs"/>
              </a:rPr>
              <a:t>Base : A tous </a:t>
            </a:r>
            <a:endParaRPr lang="fr-FR" sz="1600" kern="0" dirty="0">
              <a:solidFill>
                <a:srgbClr val="1F497D"/>
              </a:solidFill>
              <a:cs typeface="+mn-cs"/>
            </a:endParaRPr>
          </a:p>
        </p:txBody>
      </p:sp>
      <p:sp>
        <p:nvSpPr>
          <p:cNvPr id="18446" name="TextBox 18"/>
          <p:cNvSpPr txBox="1">
            <a:spLocks noChangeArrowheads="1"/>
          </p:cNvSpPr>
          <p:nvPr/>
        </p:nvSpPr>
        <p:spPr bwMode="auto">
          <a:xfrm>
            <a:off x="192505" y="5600154"/>
            <a:ext cx="3733800" cy="83099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200" b="1" dirty="0" smtClean="0">
                <a:solidFill>
                  <a:srgbClr val="000099"/>
                </a:solidFill>
              </a:rPr>
              <a:t>De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vakantieplannen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dalen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overal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,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behalve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in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Oostenrijk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(63% vs. 62%).  </a:t>
            </a:r>
            <a:br>
              <a:rPr lang="fr-BE" altLang="fr-FR" sz="1200" b="1" dirty="0" smtClean="0">
                <a:solidFill>
                  <a:srgbClr val="000099"/>
                </a:solidFill>
              </a:rPr>
            </a:br>
            <a:r>
              <a:rPr lang="fr-BE" altLang="fr-FR" sz="1200" b="1" dirty="0" smtClean="0">
                <a:solidFill>
                  <a:srgbClr val="000099"/>
                </a:solidFill>
              </a:rPr>
              <a:t>De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Belgen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sluiten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de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rangen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met 47%,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hetzelfde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niveau </a:t>
            </a:r>
            <a:r>
              <a:rPr lang="fr-BE" altLang="fr-FR" sz="1200" b="1" dirty="0" err="1" smtClean="0">
                <a:solidFill>
                  <a:srgbClr val="000099"/>
                </a:solidFill>
              </a:rPr>
              <a:t>als</a:t>
            </a:r>
            <a:r>
              <a:rPr lang="fr-BE" altLang="fr-FR" sz="1200" b="1" dirty="0" smtClean="0">
                <a:solidFill>
                  <a:srgbClr val="000099"/>
                </a:solidFill>
              </a:rPr>
              <a:t> in 2014.</a:t>
            </a:r>
            <a:endParaRPr lang="fr-BE" altLang="fr-FR" sz="1200" b="1" dirty="0">
              <a:solidFill>
                <a:srgbClr val="000099"/>
              </a:solidFill>
            </a:endParaRPr>
          </a:p>
        </p:txBody>
      </p:sp>
      <p:sp>
        <p:nvSpPr>
          <p:cNvPr id="18448" name="ZoneTexte 35"/>
          <p:cNvSpPr txBox="1">
            <a:spLocks noChangeArrowheads="1"/>
          </p:cNvSpPr>
          <p:nvPr/>
        </p:nvSpPr>
        <p:spPr bwMode="auto">
          <a:xfrm>
            <a:off x="271463" y="4508500"/>
            <a:ext cx="792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2011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18449" name="ZoneTexte 36"/>
          <p:cNvSpPr txBox="1">
            <a:spLocks noChangeArrowheads="1"/>
          </p:cNvSpPr>
          <p:nvPr/>
        </p:nvSpPr>
        <p:spPr bwMode="auto">
          <a:xfrm>
            <a:off x="1695802" y="5019740"/>
            <a:ext cx="792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2012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18450" name="ZoneTexte 37"/>
          <p:cNvSpPr txBox="1">
            <a:spLocks noChangeArrowheads="1"/>
          </p:cNvSpPr>
          <p:nvPr/>
        </p:nvSpPr>
        <p:spPr bwMode="auto">
          <a:xfrm>
            <a:off x="2941637" y="5149915"/>
            <a:ext cx="7921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2013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18451" name="ZoneTexte 38"/>
          <p:cNvSpPr txBox="1">
            <a:spLocks noChangeArrowheads="1"/>
          </p:cNvSpPr>
          <p:nvPr/>
        </p:nvSpPr>
        <p:spPr bwMode="auto">
          <a:xfrm>
            <a:off x="4132262" y="5777755"/>
            <a:ext cx="792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2014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18452" name="ZoneTexte 34"/>
          <p:cNvSpPr txBox="1">
            <a:spLocks noChangeArrowheads="1"/>
          </p:cNvSpPr>
          <p:nvPr/>
        </p:nvSpPr>
        <p:spPr bwMode="auto">
          <a:xfrm>
            <a:off x="5486400" y="4876074"/>
            <a:ext cx="792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2015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18453" name="ZoneTexte 34"/>
          <p:cNvSpPr txBox="1">
            <a:spLocks noChangeArrowheads="1"/>
          </p:cNvSpPr>
          <p:nvPr/>
        </p:nvSpPr>
        <p:spPr bwMode="auto">
          <a:xfrm>
            <a:off x="6688472" y="5255795"/>
            <a:ext cx="792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b="1" dirty="0" smtClean="0">
                <a:solidFill>
                  <a:schemeClr val="tx1"/>
                </a:solidFill>
              </a:rPr>
              <a:t>2016</a:t>
            </a:r>
            <a:endParaRPr lang="fr-FR" altLang="fr-FR" sz="11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5889" y="1894655"/>
            <a:ext cx="5105400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54% van de </a:t>
            </a:r>
            <a:r>
              <a:rPr lang="fr-BE" dirty="0" err="1" smtClean="0">
                <a:solidFill>
                  <a:schemeClr val="accent6"/>
                </a:solidFill>
              </a:rPr>
              <a:t>Europeanen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heeft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vakantieplannen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deze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zomer</a:t>
            </a:r>
            <a:r>
              <a:rPr lang="fr-BE" dirty="0" smtClean="0">
                <a:solidFill>
                  <a:schemeClr val="accent6"/>
                </a:solidFill>
              </a:rPr>
              <a:t> (-7 </a:t>
            </a:r>
            <a:r>
              <a:rPr lang="fr-BE" dirty="0" err="1" smtClean="0">
                <a:solidFill>
                  <a:schemeClr val="accent6"/>
                </a:solidFill>
              </a:rPr>
              <a:t>ptn</a:t>
            </a:r>
            <a:r>
              <a:rPr lang="fr-BE" dirty="0" smtClean="0">
                <a:solidFill>
                  <a:schemeClr val="accent6"/>
                </a:solidFill>
              </a:rPr>
              <a:t>. vs. 2015)</a:t>
            </a:r>
            <a:endParaRPr lang="fr-BE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title"/>
          </p:nvPr>
        </p:nvSpPr>
        <p:spPr>
          <a:xfrm>
            <a:off x="1730760" y="384685"/>
            <a:ext cx="7010400" cy="990600"/>
          </a:xfrm>
        </p:spPr>
        <p:txBody>
          <a:bodyPr anchor="t"/>
          <a:lstStyle/>
          <a:p>
            <a:pPr algn="ctr"/>
            <a:r>
              <a:rPr lang="fr-BE" altLang="fr-FR" sz="2400" dirty="0" err="1" smtClean="0"/>
              <a:t>Daling</a:t>
            </a:r>
            <a:r>
              <a:rPr lang="fr-BE" altLang="fr-FR" sz="2400" dirty="0" smtClean="0"/>
              <a:t> </a:t>
            </a:r>
            <a:r>
              <a:rPr lang="fr-BE" altLang="fr-FR" sz="2400" dirty="0" err="1" smtClean="0"/>
              <a:t>vakantieplannen</a:t>
            </a:r>
            <a:r>
              <a:rPr lang="fr-BE" altLang="fr-FR" sz="2400" dirty="0" smtClean="0"/>
              <a:t> </a:t>
            </a:r>
            <a:r>
              <a:rPr lang="fr-BE" altLang="fr-FR" sz="2400" dirty="0"/>
              <a:t>van de </a:t>
            </a:r>
            <a:r>
              <a:rPr lang="fr-BE" altLang="fr-FR" sz="2400" dirty="0" err="1"/>
              <a:t>Europeanen</a:t>
            </a:r>
            <a:endParaRPr lang="fr-BE" altLang="fr-FR" sz="2400" dirty="0"/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4492F7-50EC-4807-A3AF-CC5FBE3C8297}" type="slidenum">
              <a:rPr lang="fr-FR"/>
              <a:pPr>
                <a:defRPr/>
              </a:pPr>
              <a:t>15</a:t>
            </a:fld>
            <a:endParaRPr lang="fr-FR"/>
          </a:p>
        </p:txBody>
      </p:sp>
      <p:sp>
        <p:nvSpPr>
          <p:cNvPr id="18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DCDC35D8-FB09-45B1-AA3E-4F939CF66CE0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15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5927725" y="315674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accent6"/>
                </a:solidFill>
              </a:rPr>
              <a:t>S/T </a:t>
            </a:r>
            <a:r>
              <a:rPr lang="fr-FR" dirty="0" err="1" smtClean="0">
                <a:solidFill>
                  <a:schemeClr val="accent6"/>
                </a:solidFill>
              </a:rPr>
              <a:t>Ja</a:t>
            </a:r>
            <a:endParaRPr lang="fr-FR" dirty="0" smtClean="0">
              <a:solidFill>
                <a:schemeClr val="accent6"/>
              </a:solidFill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7924800" y="6248400"/>
            <a:ext cx="1143000" cy="246063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dirty="0" err="1" smtClean="0">
                <a:solidFill>
                  <a:srgbClr val="DDDDDD"/>
                </a:solidFill>
              </a:rPr>
              <a:t>Weet</a:t>
            </a:r>
            <a:r>
              <a:rPr lang="fr-FR" altLang="fr-FR" sz="1000" dirty="0" smtClean="0">
                <a:solidFill>
                  <a:srgbClr val="DDDDDD"/>
                </a:solidFill>
              </a:rPr>
              <a:t> niet: 4%</a:t>
            </a:r>
            <a:endParaRPr lang="fr-FR" altLang="fr-FR" sz="1000" dirty="0">
              <a:solidFill>
                <a:srgbClr val="DDDDDD"/>
              </a:solidFill>
            </a:endParaRPr>
          </a:p>
        </p:txBody>
      </p:sp>
      <p:sp>
        <p:nvSpPr>
          <p:cNvPr id="225285" name="AutoShape 5"/>
          <p:cNvSpPr>
            <a:spLocks noChangeArrowheads="1"/>
          </p:cNvSpPr>
          <p:nvPr/>
        </p:nvSpPr>
        <p:spPr bwMode="auto">
          <a:xfrm rot="16200000">
            <a:off x="5578310" y="3265486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122238" y="1422400"/>
            <a:ext cx="9144000" cy="261938"/>
          </a:xfrm>
          <a:prstGeom prst="rect">
            <a:avLst/>
          </a:prstGeom>
          <a:solidFill>
            <a:schemeClr val="accent5">
              <a:lumMod val="90000"/>
              <a:alpha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100" b="1" kern="0" dirty="0">
                <a:solidFill>
                  <a:srgbClr val="1F497D"/>
                </a:solidFill>
              </a:rPr>
              <a:t>Vraag:  Bent u van plan deze zomer op vakantie te gaan, dit wil zeggen tussen juni tot en met september? </a:t>
            </a:r>
            <a:r>
              <a:rPr lang="nl-BE" sz="1100" kern="0" dirty="0">
                <a:solidFill>
                  <a:srgbClr val="1F497D"/>
                </a:solidFill>
              </a:rPr>
              <a:t>(slechts 1 antwoord mogelijk)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5730876" y="3929102"/>
            <a:ext cx="298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7030A0"/>
                </a:solidFill>
              </a:rPr>
              <a:t>Waarvan</a:t>
            </a:r>
            <a:r>
              <a:rPr lang="fr-FR" altLang="fr-FR" dirty="0" smtClean="0">
                <a:solidFill>
                  <a:srgbClr val="7030A0"/>
                </a:solidFill>
              </a:rPr>
              <a:t> </a:t>
            </a:r>
            <a:r>
              <a:rPr lang="fr-FR" altLang="fr-FR" dirty="0">
                <a:solidFill>
                  <a:srgbClr val="7030A0"/>
                </a:solidFill>
              </a:rPr>
              <a:t>: « </a:t>
            </a:r>
            <a:r>
              <a:rPr lang="fr-FR" altLang="fr-FR" dirty="0" err="1" smtClean="0">
                <a:solidFill>
                  <a:srgbClr val="7030A0"/>
                </a:solidFill>
              </a:rPr>
              <a:t>Een</a:t>
            </a:r>
            <a:r>
              <a:rPr lang="fr-FR" altLang="fr-FR" dirty="0" smtClean="0">
                <a:solidFill>
                  <a:srgbClr val="7030A0"/>
                </a:solidFill>
              </a:rPr>
              <a:t> </a:t>
            </a:r>
            <a:r>
              <a:rPr lang="fr-FR" altLang="fr-FR" dirty="0" err="1" smtClean="0">
                <a:solidFill>
                  <a:srgbClr val="7030A0"/>
                </a:solidFill>
              </a:rPr>
              <a:t>keer</a:t>
            </a:r>
            <a:r>
              <a:rPr lang="fr-FR" altLang="fr-FR" dirty="0">
                <a:solidFill>
                  <a:srgbClr val="7030A0"/>
                </a:solidFill>
              </a:rPr>
              <a:t> »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5808746" y="4581733"/>
            <a:ext cx="33352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339933"/>
                </a:solidFill>
              </a:rPr>
              <a:t>Waarvan</a:t>
            </a:r>
            <a:r>
              <a:rPr lang="fr-FR" altLang="fr-FR" dirty="0" smtClean="0">
                <a:solidFill>
                  <a:srgbClr val="339933"/>
                </a:solidFill>
              </a:rPr>
              <a:t> </a:t>
            </a:r>
            <a:r>
              <a:rPr lang="fr-FR" altLang="fr-FR" dirty="0">
                <a:solidFill>
                  <a:srgbClr val="339933"/>
                </a:solidFill>
              </a:rPr>
              <a:t>: « </a:t>
            </a:r>
            <a:r>
              <a:rPr lang="fr-FR" altLang="fr-FR" dirty="0" err="1" smtClean="0">
                <a:solidFill>
                  <a:srgbClr val="339933"/>
                </a:solidFill>
              </a:rPr>
              <a:t>Meerdere</a:t>
            </a:r>
            <a:r>
              <a:rPr lang="fr-FR" altLang="fr-FR" dirty="0" smtClean="0">
                <a:solidFill>
                  <a:srgbClr val="339933"/>
                </a:solidFill>
              </a:rPr>
              <a:t> </a:t>
            </a:r>
            <a:r>
              <a:rPr lang="fr-FR" altLang="fr-FR" dirty="0" err="1" smtClean="0">
                <a:solidFill>
                  <a:srgbClr val="339933"/>
                </a:solidFill>
              </a:rPr>
              <a:t>keren</a:t>
            </a:r>
            <a:r>
              <a:rPr lang="fr-FR" altLang="fr-FR" dirty="0">
                <a:solidFill>
                  <a:srgbClr val="339933"/>
                </a:solidFill>
              </a:rPr>
              <a:t> »</a:t>
            </a:r>
          </a:p>
        </p:txBody>
      </p:sp>
      <p:sp>
        <p:nvSpPr>
          <p:cNvPr id="225292" name="AutoShape 12"/>
          <p:cNvSpPr>
            <a:spLocks noChangeArrowheads="1"/>
          </p:cNvSpPr>
          <p:nvPr/>
        </p:nvSpPr>
        <p:spPr bwMode="auto">
          <a:xfrm rot="16200000">
            <a:off x="5530350" y="403863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25293" name="AutoShape 13"/>
          <p:cNvSpPr>
            <a:spLocks noChangeArrowheads="1"/>
          </p:cNvSpPr>
          <p:nvPr/>
        </p:nvSpPr>
        <p:spPr bwMode="auto">
          <a:xfrm rot="16200000">
            <a:off x="5530350" y="4690477"/>
            <a:ext cx="152400" cy="152400"/>
          </a:xfrm>
          <a:prstGeom prst="triangle">
            <a:avLst>
              <a:gd name="adj" fmla="val 50000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19469" name="Text Box 54"/>
          <p:cNvSpPr txBox="1">
            <a:spLocks noChangeArrowheads="1"/>
          </p:cNvSpPr>
          <p:nvPr/>
        </p:nvSpPr>
        <p:spPr bwMode="auto">
          <a:xfrm>
            <a:off x="76200" y="1828800"/>
            <a:ext cx="9067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fr-BE" altLang="fr-FR" sz="1400" b="1" i="1" dirty="0" err="1" smtClean="0"/>
              <a:t>Daling</a:t>
            </a:r>
            <a:r>
              <a:rPr lang="fr-BE" altLang="fr-FR" sz="1400" b="1" i="1" dirty="0" smtClean="0"/>
              <a:t> van </a:t>
            </a:r>
            <a:r>
              <a:rPr lang="fr-BE" altLang="fr-FR" sz="1400" b="1" i="1" dirty="0"/>
              <a:t>de </a:t>
            </a:r>
            <a:r>
              <a:rPr lang="fr-BE" altLang="fr-FR" sz="1400" b="1" i="1" dirty="0" err="1"/>
              <a:t>vakantiegangers</a:t>
            </a:r>
            <a:r>
              <a:rPr lang="fr-BE" altLang="fr-FR" sz="1400" b="1" i="1" dirty="0"/>
              <a:t> die </a:t>
            </a:r>
            <a:r>
              <a:rPr lang="fr-BE" altLang="fr-FR" sz="1400" b="1" i="1" dirty="0" err="1"/>
              <a:t>een</a:t>
            </a:r>
            <a:r>
              <a:rPr lang="fr-BE" altLang="fr-FR" sz="1400" b="1" i="1" dirty="0"/>
              <a:t> </a:t>
            </a:r>
            <a:r>
              <a:rPr lang="fr-BE" altLang="fr-FR" sz="1400" b="1" i="1" dirty="0" err="1"/>
              <a:t>enkele</a:t>
            </a:r>
            <a:r>
              <a:rPr lang="fr-BE" altLang="fr-FR" sz="1400" b="1" i="1" dirty="0"/>
              <a:t> reis </a:t>
            </a:r>
            <a:r>
              <a:rPr lang="fr-BE" altLang="fr-FR" sz="1400" b="1" i="1" dirty="0" err="1" smtClean="0"/>
              <a:t>plannen</a:t>
            </a:r>
            <a:r>
              <a:rPr lang="fr-BE" altLang="fr-FR" sz="1400" b="1" i="1" dirty="0" smtClean="0"/>
              <a:t>, </a:t>
            </a:r>
            <a:r>
              <a:rPr lang="fr-BE" altLang="fr-FR" sz="1400" b="1" i="1" dirty="0" err="1" smtClean="0"/>
              <a:t>aantal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vakantiegangers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dat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verklaart</a:t>
            </a:r>
            <a:endParaRPr lang="fr-BE" altLang="fr-FR" sz="1400" b="1" i="1" dirty="0" smtClean="0"/>
          </a:p>
          <a:p>
            <a:pPr eaLnBrk="1" hangingPunct="1">
              <a:spcBef>
                <a:spcPct val="30000"/>
              </a:spcBef>
              <a:buNone/>
            </a:pPr>
            <a:r>
              <a:rPr lang="fr-BE" altLang="fr-FR" sz="1400" b="1" i="1" dirty="0" err="1" smtClean="0"/>
              <a:t>meerdere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keren</a:t>
            </a:r>
            <a:r>
              <a:rPr lang="fr-BE" altLang="fr-FR" sz="1400" b="1" i="1" dirty="0" smtClean="0"/>
              <a:t> te </a:t>
            </a:r>
            <a:r>
              <a:rPr lang="fr-BE" altLang="fr-FR" sz="1400" b="1" i="1" dirty="0" err="1" smtClean="0"/>
              <a:t>zullen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vertrekken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blijft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ongeveer</a:t>
            </a:r>
            <a:r>
              <a:rPr lang="fr-BE" altLang="fr-FR" sz="1400" b="1" i="1" dirty="0" smtClean="0"/>
              <a:t> </a:t>
            </a:r>
            <a:r>
              <a:rPr lang="fr-BE" altLang="fr-FR" sz="1400" b="1" i="1" dirty="0" err="1" smtClean="0"/>
              <a:t>gelijk</a:t>
            </a:r>
            <a:r>
              <a:rPr lang="fr-BE" altLang="fr-FR" sz="1400" b="1" i="1" dirty="0" smtClean="0"/>
              <a:t>.</a:t>
            </a:r>
            <a:endParaRPr lang="en-GB" altLang="fr-FR" sz="1400" b="1" i="1" dirty="0" smtClean="0"/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GB" altLang="fr-FR" sz="1400" b="1" i="1" dirty="0"/>
          </a:p>
        </p:txBody>
      </p:sp>
      <p:graphicFrame>
        <p:nvGraphicFramePr>
          <p:cNvPr id="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464661"/>
              </p:ext>
            </p:extLst>
          </p:nvPr>
        </p:nvGraphicFramePr>
        <p:xfrm>
          <a:off x="914400" y="1764211"/>
          <a:ext cx="7000656" cy="479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4152026" y="3265485"/>
            <a:ext cx="506412" cy="2936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80374" y="4066003"/>
            <a:ext cx="506412" cy="250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E51C8-DEDC-43B5-BCD5-AE6EBF534CF6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77F6DA7-84AB-4561-947B-A8CE7CF7DB51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16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60483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 smtClean="0">
                <a:solidFill>
                  <a:schemeClr val="bg1"/>
                </a:solidFill>
              </a:rPr>
              <a:t>Daling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vakantieplannen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Belgen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voor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zomer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2016</a:t>
            </a:r>
            <a:endParaRPr lang="fr-FR" altLang="fr-FR" sz="2600" b="1" dirty="0">
              <a:solidFill>
                <a:schemeClr val="bg1"/>
              </a:solidFill>
            </a:endParaRPr>
          </a:p>
        </p:txBody>
      </p:sp>
      <p:sp>
        <p:nvSpPr>
          <p:cNvPr id="20485" name="Rectangle 21"/>
          <p:cNvSpPr>
            <a:spLocks noChangeArrowheads="1"/>
          </p:cNvSpPr>
          <p:nvPr/>
        </p:nvSpPr>
        <p:spPr bwMode="auto">
          <a:xfrm>
            <a:off x="242888" y="5486400"/>
            <a:ext cx="8686800" cy="5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1600" b="1" i="1" dirty="0" smtClean="0">
                <a:solidFill>
                  <a:srgbClr val="000099"/>
                </a:solidFill>
              </a:rPr>
              <a:t>De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vakantieplannen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van de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Belgen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dalen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met 10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.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tot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op het niveau van 2014.</a:t>
            </a:r>
            <a:endParaRPr lang="fr-BE" altLang="fr-FR" sz="1600" b="1" i="1" dirty="0">
              <a:solidFill>
                <a:srgbClr val="000099"/>
              </a:solidFill>
            </a:endParaRPr>
          </a:p>
          <a:p>
            <a:pPr eaLnBrk="1" hangingPunct="1"/>
            <a:r>
              <a:rPr lang="fr-BE" altLang="fr-FR" sz="1600" b="1" i="1" dirty="0" smtClean="0">
                <a:solidFill>
                  <a:srgbClr val="000099"/>
                </a:solidFill>
              </a:rPr>
              <a:t>Het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zijn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vooral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de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enkelvoudige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vertrekken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 die </a:t>
            </a:r>
            <a:r>
              <a:rPr lang="fr-BE" altLang="fr-FR" sz="1600" b="1" i="1" dirty="0" err="1" smtClean="0">
                <a:solidFill>
                  <a:srgbClr val="000099"/>
                </a:solidFill>
              </a:rPr>
              <a:t>dalen</a:t>
            </a:r>
            <a:r>
              <a:rPr lang="fr-BE" altLang="fr-FR" sz="1600" b="1" i="1" dirty="0" smtClean="0">
                <a:solidFill>
                  <a:srgbClr val="000099"/>
                </a:solidFill>
              </a:rPr>
              <a:t>.</a:t>
            </a:r>
            <a:endParaRPr lang="fr-BE" altLang="fr-FR" sz="1600" b="1" i="1" dirty="0">
              <a:solidFill>
                <a:srgbClr val="000099"/>
              </a:solidFill>
            </a:endParaRPr>
          </a:p>
        </p:txBody>
      </p:sp>
      <p:graphicFrame>
        <p:nvGraphicFramePr>
          <p:cNvPr id="2048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225853"/>
              </p:ext>
            </p:extLst>
          </p:nvPr>
        </p:nvGraphicFramePr>
        <p:xfrm>
          <a:off x="110491" y="1447800"/>
          <a:ext cx="8864600" cy="363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1" name="Chart" r:id="rId4" imgW="11668116" imgH="4667152" progId="MSGraph.Chart.8">
                  <p:embed followColorScheme="full"/>
                </p:oleObj>
              </mc:Choice>
              <mc:Fallback>
                <p:oleObj name="Chart" r:id="rId4" imgW="11668116" imgH="4667152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1" y="1447800"/>
                        <a:ext cx="8864600" cy="363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2"/>
          <p:cNvSpPr txBox="1">
            <a:spLocks noChangeArrowheads="1"/>
          </p:cNvSpPr>
          <p:nvPr/>
        </p:nvSpPr>
        <p:spPr bwMode="auto">
          <a:xfrm>
            <a:off x="5791200" y="3009855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>
                <a:solidFill>
                  <a:srgbClr val="0033CC"/>
                </a:solidFill>
              </a:rPr>
              <a:t>J</a:t>
            </a:r>
            <a:r>
              <a:rPr lang="fr-FR" altLang="fr-FR" dirty="0" err="1" smtClean="0">
                <a:solidFill>
                  <a:srgbClr val="0033CC"/>
                </a:solidFill>
              </a:rPr>
              <a:t>a</a:t>
            </a:r>
            <a:endParaRPr lang="fr-FR" altLang="fr-FR" dirty="0">
              <a:solidFill>
                <a:srgbClr val="0033CC"/>
              </a:solidFill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5791200" y="3453606"/>
            <a:ext cx="298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>
                <a:solidFill>
                  <a:srgbClr val="7030A0"/>
                </a:solidFill>
              </a:rPr>
              <a:t>Waarvan</a:t>
            </a:r>
            <a:r>
              <a:rPr lang="fr-FR" altLang="fr-FR" dirty="0">
                <a:solidFill>
                  <a:srgbClr val="7030A0"/>
                </a:solidFill>
              </a:rPr>
              <a:t> : « 1 </a:t>
            </a:r>
            <a:r>
              <a:rPr lang="fr-FR" altLang="fr-FR" dirty="0" err="1">
                <a:solidFill>
                  <a:srgbClr val="7030A0"/>
                </a:solidFill>
              </a:rPr>
              <a:t>keer</a:t>
            </a:r>
            <a:r>
              <a:rPr lang="fr-FR" altLang="fr-FR" dirty="0">
                <a:solidFill>
                  <a:srgbClr val="7030A0"/>
                </a:solidFill>
              </a:rPr>
              <a:t> »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5626100" y="4038600"/>
            <a:ext cx="298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>
                <a:solidFill>
                  <a:schemeClr val="hlink"/>
                </a:solidFill>
              </a:rPr>
              <a:t>Waarvan</a:t>
            </a:r>
            <a:r>
              <a:rPr lang="fr-FR" altLang="fr-FR" dirty="0">
                <a:solidFill>
                  <a:schemeClr val="hlink"/>
                </a:solidFill>
              </a:rPr>
              <a:t>: « </a:t>
            </a:r>
            <a:r>
              <a:rPr lang="fr-FR" altLang="fr-FR" dirty="0" err="1">
                <a:solidFill>
                  <a:schemeClr val="hlink"/>
                </a:solidFill>
              </a:rPr>
              <a:t>Meerdere</a:t>
            </a:r>
            <a:r>
              <a:rPr lang="fr-FR" altLang="fr-FR" dirty="0">
                <a:solidFill>
                  <a:schemeClr val="hlink"/>
                </a:solidFill>
              </a:rPr>
              <a:t> </a:t>
            </a:r>
            <a:r>
              <a:rPr lang="fr-FR" altLang="fr-FR" dirty="0" err="1">
                <a:solidFill>
                  <a:schemeClr val="hlink"/>
                </a:solidFill>
              </a:rPr>
              <a:t>keren</a:t>
            </a:r>
            <a:r>
              <a:rPr lang="fr-FR" altLang="fr-FR" dirty="0">
                <a:solidFill>
                  <a:schemeClr val="hlink"/>
                </a:solidFill>
              </a:rPr>
              <a:t> »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008426" y="2528091"/>
            <a:ext cx="539353" cy="18337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3522" y="1416972"/>
            <a:ext cx="8599488" cy="261938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100" b="1" kern="0" dirty="0">
                <a:solidFill>
                  <a:srgbClr val="1F497D"/>
                </a:solidFill>
                <a:cs typeface="+mn-cs"/>
              </a:rPr>
              <a:t>Bent u van plan deze zomer op vakantie te gaan, dit wil zeggen </a:t>
            </a:r>
            <a:r>
              <a:rPr lang="nl-BE" sz="1100" b="1" kern="0" dirty="0" smtClean="0">
                <a:solidFill>
                  <a:srgbClr val="1F497D"/>
                </a:solidFill>
                <a:cs typeface="+mn-cs"/>
              </a:rPr>
              <a:t>tussen </a:t>
            </a:r>
            <a:r>
              <a:rPr lang="nl-BE" sz="1100" b="1" kern="0" dirty="0">
                <a:solidFill>
                  <a:srgbClr val="1F497D"/>
                </a:solidFill>
                <a:cs typeface="+mn-cs"/>
              </a:rPr>
              <a:t>juni tot en met september ? </a:t>
            </a:r>
            <a:r>
              <a:rPr lang="nl-BE" sz="1000" b="1" kern="0" dirty="0">
                <a:solidFill>
                  <a:srgbClr val="1F497D"/>
                </a:solidFill>
                <a:cs typeface="+mn-cs"/>
              </a:rPr>
              <a:t>(slechts 1 antwoord mogelijk) </a:t>
            </a:r>
            <a:endParaRPr lang="fr-FR" sz="1000" b="1" kern="0" dirty="0">
              <a:solidFill>
                <a:srgbClr val="1F497D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2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361454783"/>
              </p:ext>
            </p:extLst>
          </p:nvPr>
        </p:nvGraphicFramePr>
        <p:xfrm>
          <a:off x="311064" y="1295399"/>
          <a:ext cx="6546935" cy="4824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A870-3B4A-4839-98C2-9CD0D5E98544}" type="slidenum">
              <a:rPr lang="fr-FR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6325DC7-A4BE-4F6D-9B11-8183F111C60D}" type="slidenum">
              <a:rPr lang="fr-FR" sz="1200" b="1">
                <a:solidFill>
                  <a:srgbClr val="FFFFFF"/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fr-FR" sz="12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2333625" y="252413"/>
            <a:ext cx="60483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smtClean="0">
                <a:solidFill>
                  <a:srgbClr val="FFFFFF"/>
                </a:solidFill>
              </a:rPr>
              <a:t>De </a:t>
            </a:r>
            <a:r>
              <a:rPr lang="fr-FR" altLang="fr-FR" sz="2600" b="1" dirty="0" err="1" smtClean="0">
                <a:solidFill>
                  <a:srgbClr val="FFFFFF"/>
                </a:solidFill>
              </a:rPr>
              <a:t>vakantieplannen</a:t>
            </a:r>
            <a:r>
              <a:rPr lang="fr-FR" altLang="fr-FR" sz="2600" b="1" dirty="0" smtClean="0">
                <a:solidFill>
                  <a:srgbClr val="FFFFFF"/>
                </a:solidFill>
              </a:rPr>
              <a:t> </a:t>
            </a:r>
            <a:r>
              <a:rPr lang="fr-FR" altLang="fr-FR" sz="2600" b="1" dirty="0" err="1" smtClean="0">
                <a:solidFill>
                  <a:srgbClr val="FFFFFF"/>
                </a:solidFill>
              </a:rPr>
              <a:t>voor</a:t>
            </a:r>
            <a:r>
              <a:rPr lang="fr-FR" altLang="fr-FR" sz="2600" b="1" dirty="0" smtClean="0">
                <a:solidFill>
                  <a:srgbClr val="FFFFFF"/>
                </a:solidFill>
              </a:rPr>
              <a:t> de </a:t>
            </a:r>
            <a:br>
              <a:rPr lang="fr-FR" altLang="fr-FR" sz="2600" b="1" dirty="0" smtClean="0">
                <a:solidFill>
                  <a:srgbClr val="FFFFFF"/>
                </a:solidFill>
              </a:rPr>
            </a:br>
            <a:r>
              <a:rPr lang="fr-FR" altLang="fr-FR" sz="2600" b="1" dirty="0" err="1" smtClean="0">
                <a:solidFill>
                  <a:srgbClr val="FFFFFF"/>
                </a:solidFill>
              </a:rPr>
              <a:t>zomer</a:t>
            </a:r>
            <a:r>
              <a:rPr lang="fr-FR" altLang="fr-FR" sz="2600" b="1" dirty="0" smtClean="0">
                <a:solidFill>
                  <a:srgbClr val="FFFFFF"/>
                </a:solidFill>
              </a:rPr>
              <a:t> 2016 </a:t>
            </a:r>
            <a:r>
              <a:rPr lang="fr-FR" altLang="fr-FR" sz="2600" b="1" dirty="0">
                <a:solidFill>
                  <a:srgbClr val="FFFFFF"/>
                </a:solidFill>
              </a:rPr>
              <a:t>(</a:t>
            </a:r>
            <a:r>
              <a:rPr lang="fr-FR" altLang="fr-FR" sz="2600" b="1" dirty="0" err="1" smtClean="0">
                <a:solidFill>
                  <a:srgbClr val="FFFFFF"/>
                </a:solidFill>
              </a:rPr>
              <a:t>België</a:t>
            </a:r>
            <a:r>
              <a:rPr lang="fr-FR" altLang="fr-FR" sz="2600" b="1" dirty="0" smtClean="0">
                <a:solidFill>
                  <a:srgbClr val="FFFFFF"/>
                </a:solidFill>
              </a:rPr>
              <a:t> </a:t>
            </a:r>
            <a:r>
              <a:rPr lang="fr-FR" altLang="fr-FR" sz="2600" b="1" dirty="0">
                <a:solidFill>
                  <a:srgbClr val="FFFFFF"/>
                </a:solidFill>
              </a:rPr>
              <a:t>FR/NL)</a:t>
            </a:r>
          </a:p>
        </p:txBody>
      </p:sp>
      <p:sp>
        <p:nvSpPr>
          <p:cNvPr id="21510" name="Text Box 15"/>
          <p:cNvSpPr txBox="1">
            <a:spLocks noChangeArrowheads="1"/>
          </p:cNvSpPr>
          <p:nvPr/>
        </p:nvSpPr>
        <p:spPr bwMode="auto">
          <a:xfrm>
            <a:off x="142504" y="5257800"/>
            <a:ext cx="8991600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BE" altLang="fr-FR" sz="1600" b="1" i="1" dirty="0" err="1" smtClean="0">
                <a:solidFill>
                  <a:schemeClr val="accent6"/>
                </a:solidFill>
              </a:rPr>
              <a:t>Daling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van de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intentie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om op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vakantie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te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gaan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,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vooral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bij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de FR (39%, -17 pts) vs 54%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bij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de NL (-4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ptn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.). </a:t>
            </a:r>
            <a:endParaRPr lang="fr-BE" altLang="fr-FR" sz="1600" b="1" i="1" dirty="0">
              <a:solidFill>
                <a:schemeClr val="accent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BE" altLang="fr-FR" sz="1600" b="1" i="1" dirty="0" err="1" smtClean="0">
                <a:solidFill>
                  <a:schemeClr val="accent6"/>
                </a:solidFill>
              </a:rPr>
              <a:t>Enkele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vertrekken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: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daling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bij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FR met 20 pts (24%),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stabiel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bij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NL (38%).</a:t>
            </a:r>
          </a:p>
          <a:p>
            <a:pPr eaLnBrk="1" hangingPunct="1">
              <a:lnSpc>
                <a:spcPct val="90000"/>
              </a:lnSpc>
            </a:pPr>
            <a:r>
              <a:rPr lang="fr-BE" altLang="fr-FR" sz="1600" b="1" i="1" dirty="0" err="1" smtClean="0">
                <a:solidFill>
                  <a:schemeClr val="accent6"/>
                </a:solidFill>
              </a:rPr>
              <a:t>Veelvoudige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vertrekken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bijna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gelijk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als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in 2015.</a:t>
            </a:r>
          </a:p>
          <a:p>
            <a:pPr eaLnBrk="1" hangingPunct="1">
              <a:lnSpc>
                <a:spcPct val="90000"/>
              </a:lnSpc>
            </a:pPr>
            <a:r>
              <a:rPr lang="fr-BE" altLang="fr-FR" sz="1600" b="1" i="1" dirty="0" smtClean="0">
                <a:solidFill>
                  <a:schemeClr val="accent6"/>
                </a:solidFill>
              </a:rPr>
              <a:t>61% van de FR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verklaart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niet te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zullen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vertrekken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: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emotioneel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effect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 van de </a:t>
            </a:r>
            <a:r>
              <a:rPr lang="fr-BE" altLang="fr-FR" sz="1600" b="1" i="1" dirty="0" err="1" smtClean="0">
                <a:solidFill>
                  <a:schemeClr val="accent6"/>
                </a:solidFill>
              </a:rPr>
              <a:t>aanslagen</a:t>
            </a:r>
            <a:r>
              <a:rPr lang="fr-BE" altLang="fr-FR" sz="1600" b="1" i="1" dirty="0" smtClean="0">
                <a:solidFill>
                  <a:schemeClr val="accent6"/>
                </a:solidFill>
              </a:rPr>
              <a:t>?</a:t>
            </a:r>
            <a:endParaRPr lang="fr-BE" altLang="fr-FR" sz="1600" b="1" i="1" dirty="0">
              <a:solidFill>
                <a:schemeClr val="accent6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84074" y="2339180"/>
            <a:ext cx="167303" cy="228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TextBox 18"/>
          <p:cNvSpPr txBox="1">
            <a:spLocks noChangeArrowheads="1"/>
          </p:cNvSpPr>
          <p:nvPr/>
        </p:nvSpPr>
        <p:spPr bwMode="auto">
          <a:xfrm>
            <a:off x="533400" y="2207260"/>
            <a:ext cx="10488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dirty="0" smtClean="0">
                <a:solidFill>
                  <a:srgbClr val="000000"/>
                </a:solidFill>
              </a:rPr>
              <a:t>         -10 pts</a:t>
            </a:r>
            <a:endParaRPr lang="fr-BE" altLang="fr-FR" sz="1000" dirty="0">
              <a:solidFill>
                <a:srgbClr val="000000"/>
              </a:solidFill>
            </a:endParaRPr>
          </a:p>
        </p:txBody>
      </p:sp>
      <p:sp>
        <p:nvSpPr>
          <p:cNvPr id="21516" name="TextBox 20"/>
          <p:cNvSpPr txBox="1">
            <a:spLocks noChangeArrowheads="1"/>
          </p:cNvSpPr>
          <p:nvPr/>
        </p:nvSpPr>
        <p:spPr bwMode="auto">
          <a:xfrm>
            <a:off x="2083277" y="2891649"/>
            <a:ext cx="6799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dirty="0" smtClean="0">
                <a:solidFill>
                  <a:srgbClr val="000000"/>
                </a:solidFill>
              </a:rPr>
              <a:t>    - 9 pts</a:t>
            </a:r>
            <a:endParaRPr lang="fr-BE" altLang="fr-FR" sz="1000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209755" y="3093244"/>
            <a:ext cx="213519" cy="2746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3772143" y="3532143"/>
            <a:ext cx="474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dirty="0" smtClean="0">
                <a:solidFill>
                  <a:srgbClr val="000000"/>
                </a:solidFill>
              </a:rPr>
              <a:t>- 1 pt</a:t>
            </a:r>
            <a:endParaRPr lang="fr-BE" altLang="fr-FR" sz="10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94887" y="2547087"/>
            <a:ext cx="325850" cy="284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24053" y="3695106"/>
            <a:ext cx="285495" cy="178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67580" y="2431671"/>
            <a:ext cx="5661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dirty="0" smtClean="0">
                <a:solidFill>
                  <a:srgbClr val="000000"/>
                </a:solidFill>
              </a:rPr>
              <a:t>+13 pts</a:t>
            </a:r>
            <a:endParaRPr lang="fr-BE" sz="9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4314" y="446427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dirty="0" smtClean="0">
                <a:solidFill>
                  <a:srgbClr val="000000"/>
                </a:solidFill>
              </a:rPr>
              <a:t>2015</a:t>
            </a:r>
            <a:endParaRPr lang="fr-BE" sz="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4902" y="476105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b="1" dirty="0" smtClean="0">
                <a:solidFill>
                  <a:srgbClr val="000000"/>
                </a:solidFill>
              </a:rPr>
              <a:t>2016</a:t>
            </a:r>
            <a:endParaRPr lang="fr-BE" sz="8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447800"/>
            <a:ext cx="2286000" cy="10618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fr-BE" altLang="fr-FR" sz="1400" b="1" i="1" dirty="0">
                <a:solidFill>
                  <a:srgbClr val="000099"/>
                </a:solidFill>
              </a:rPr>
              <a:t>61% van de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Belgische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gezinnen</a:t>
            </a:r>
            <a:r>
              <a:rPr lang="fr-BE" altLang="fr-FR" sz="1400" b="1" i="1" dirty="0">
                <a:solidFill>
                  <a:srgbClr val="000099"/>
                </a:solidFill>
              </a:rPr>
              <a:t> (&gt; 1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kind</a:t>
            </a:r>
            <a:r>
              <a:rPr lang="fr-BE" altLang="fr-FR" sz="1400" b="1" i="1" dirty="0">
                <a:solidFill>
                  <a:srgbClr val="000099"/>
                </a:solidFill>
              </a:rPr>
              <a:t>)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zullen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deze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zomer</a:t>
            </a:r>
            <a:r>
              <a:rPr lang="fr-BE" altLang="fr-FR" sz="1400" b="1" i="1" dirty="0">
                <a:solidFill>
                  <a:srgbClr val="000099"/>
                </a:solidFill>
              </a:rPr>
              <a:t> op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vakantie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vertrekken</a:t>
            </a:r>
            <a:r>
              <a:rPr lang="fr-BE" altLang="fr-FR" sz="1400" b="1" i="1" dirty="0">
                <a:solidFill>
                  <a:srgbClr val="000099"/>
                </a:solidFill>
              </a:rPr>
              <a:t> (-6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ptn</a:t>
            </a:r>
            <a:r>
              <a:rPr lang="fr-BE" altLang="fr-FR" sz="1400" b="1" i="1" dirty="0">
                <a:solidFill>
                  <a:srgbClr val="000099"/>
                </a:solidFill>
              </a:rPr>
              <a:t>. vs. 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4314" y="2756228"/>
            <a:ext cx="2241086" cy="6740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fr-BE" altLang="fr-FR" sz="1400" b="1" i="1" dirty="0" err="1">
                <a:solidFill>
                  <a:srgbClr val="000099"/>
                </a:solidFill>
              </a:rPr>
              <a:t>Belgen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vertrekken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vaker</a:t>
            </a:r>
            <a:r>
              <a:rPr lang="fr-BE" altLang="fr-FR" sz="1400" b="1" i="1" dirty="0">
                <a:solidFill>
                  <a:srgbClr val="000099"/>
                </a:solidFill>
              </a:rPr>
              <a:t> in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juli</a:t>
            </a:r>
            <a:r>
              <a:rPr lang="fr-BE" altLang="fr-FR" sz="1400" b="1" i="1" dirty="0">
                <a:solidFill>
                  <a:srgbClr val="000099"/>
                </a:solidFill>
              </a:rPr>
              <a:t> (30%) dan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augustus</a:t>
            </a:r>
            <a:r>
              <a:rPr lang="fr-BE" altLang="fr-FR" sz="1400" b="1" i="1" dirty="0">
                <a:solidFill>
                  <a:srgbClr val="000099"/>
                </a:solidFill>
              </a:rPr>
              <a:t> (26%)</a:t>
            </a:r>
          </a:p>
        </p:txBody>
      </p:sp>
    </p:spTree>
    <p:extLst>
      <p:ext uri="{BB962C8B-B14F-4D97-AF65-F5344CB8AC3E}">
        <p14:creationId xmlns:p14="http://schemas.microsoft.com/office/powerpoint/2010/main" val="4175621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969FE5-054A-46DC-A51B-D6D6502711B0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4DA5C10-4781-4C30-A2F3-4C135C689C16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18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6076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>
                <a:solidFill>
                  <a:schemeClr val="bg1"/>
                </a:solidFill>
              </a:rPr>
              <a:t>Totale </a:t>
            </a:r>
            <a:r>
              <a:rPr lang="fr-FR" altLang="fr-FR" sz="2600" b="1" dirty="0" err="1">
                <a:solidFill>
                  <a:schemeClr val="bg1"/>
                </a:solidFill>
              </a:rPr>
              <a:t>duur</a:t>
            </a:r>
            <a:r>
              <a:rPr lang="fr-FR" altLang="fr-FR" sz="2600" b="1" dirty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>
                <a:solidFill>
                  <a:schemeClr val="bg1"/>
                </a:solidFill>
              </a:rPr>
              <a:t>zomervakantie</a:t>
            </a:r>
            <a:r>
              <a:rPr lang="fr-FR" altLang="fr-FR" sz="2600" b="1" dirty="0">
                <a:solidFill>
                  <a:schemeClr val="bg1"/>
                </a:solidFill>
              </a:rPr>
              <a:t> (</a:t>
            </a:r>
            <a:r>
              <a:rPr lang="fr-FR" altLang="fr-FR" sz="2600" b="1" dirty="0" err="1">
                <a:solidFill>
                  <a:schemeClr val="bg1"/>
                </a:solidFill>
              </a:rPr>
              <a:t>België</a:t>
            </a:r>
            <a:r>
              <a:rPr lang="fr-FR" altLang="fr-FR" sz="2600" b="1" dirty="0">
                <a:solidFill>
                  <a:schemeClr val="bg1"/>
                </a:solidFill>
              </a:rPr>
              <a:t> – FR/NL)</a:t>
            </a:r>
          </a:p>
        </p:txBody>
      </p:sp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152400" y="5705505"/>
            <a:ext cx="84978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 smtClean="0">
                <a:solidFill>
                  <a:srgbClr val="262673"/>
                </a:solidFill>
              </a:rPr>
              <a:t>Voor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de FR</a:t>
            </a:r>
            <a:r>
              <a:rPr lang="fr-BE" altLang="fr-FR" sz="1600" b="1" i="1" dirty="0">
                <a:solidFill>
                  <a:srgbClr val="262673"/>
                </a:solidFill>
              </a:rPr>
              <a:t>: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stijging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van 3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weken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en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meer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(+11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.),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ten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koste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van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kortere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 smtClean="0">
                <a:solidFill>
                  <a:srgbClr val="262673"/>
                </a:solidFill>
              </a:rPr>
              <a:t>Voor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de NL</a:t>
            </a:r>
            <a:r>
              <a:rPr lang="fr-BE" altLang="fr-FR" sz="1600" b="1" i="1" dirty="0">
                <a:solidFill>
                  <a:srgbClr val="262673"/>
                </a:solidFill>
              </a:rPr>
              <a:t>: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daling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van max. 1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week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,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ten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voordele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van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langere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</a:p>
        </p:txBody>
      </p:sp>
      <p:sp>
        <p:nvSpPr>
          <p:cNvPr id="22548" name="TextBox 15"/>
          <p:cNvSpPr txBox="1">
            <a:spLocks noChangeArrowheads="1"/>
          </p:cNvSpPr>
          <p:nvPr/>
        </p:nvSpPr>
        <p:spPr bwMode="auto">
          <a:xfrm>
            <a:off x="8077200" y="5095923"/>
            <a:ext cx="702436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dirty="0">
                <a:solidFill>
                  <a:schemeClr val="tx1"/>
                </a:solidFill>
              </a:rPr>
              <a:t>NSP: </a:t>
            </a:r>
            <a:r>
              <a:rPr lang="fr-BE" altLang="fr-FR" sz="1000" dirty="0" smtClean="0">
                <a:solidFill>
                  <a:schemeClr val="tx1"/>
                </a:solidFill>
              </a:rPr>
              <a:t>2%</a:t>
            </a:r>
            <a:endParaRPr lang="fr-BE" altLang="fr-FR" sz="1000" dirty="0">
              <a:solidFill>
                <a:schemeClr val="tx1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10593688"/>
              </p:ext>
            </p:extLst>
          </p:nvPr>
        </p:nvGraphicFramePr>
        <p:xfrm>
          <a:off x="152400" y="115851"/>
          <a:ext cx="8013451" cy="540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rot="394342">
            <a:off x="7365726" y="4483577"/>
            <a:ext cx="113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2016</a:t>
            </a: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 rot="450942">
            <a:off x="7525630" y="422288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162800" cy="838200"/>
          </a:xfrm>
        </p:spPr>
        <p:txBody>
          <a:bodyPr/>
          <a:lstStyle/>
          <a:p>
            <a:pPr algn="ctr"/>
            <a:r>
              <a:rPr lang="fr-BE" altLang="fr-FR" dirty="0" err="1"/>
              <a:t>Vakantieplannen</a:t>
            </a:r>
            <a:r>
              <a:rPr lang="fr-BE" altLang="fr-FR" dirty="0"/>
              <a:t> en </a:t>
            </a:r>
            <a:r>
              <a:rPr lang="fr-BE" altLang="fr-FR" dirty="0" err="1"/>
              <a:t>duur</a:t>
            </a:r>
            <a:r>
              <a:rPr lang="fr-BE" altLang="fr-FR" dirty="0"/>
              <a:t> van de </a:t>
            </a:r>
            <a:r>
              <a:rPr lang="fr-BE" altLang="fr-FR" dirty="0" err="1"/>
              <a:t>vakantie</a:t>
            </a:r>
            <a:r>
              <a:rPr lang="fr-BE" altLang="fr-FR" dirty="0"/>
              <a:t> (</a:t>
            </a:r>
            <a:r>
              <a:rPr lang="fr-BE" altLang="fr-FR" dirty="0" err="1"/>
              <a:t>evolutie</a:t>
            </a:r>
            <a:r>
              <a:rPr lang="fr-BE" altLang="fr-FR" dirty="0"/>
              <a:t> </a:t>
            </a:r>
            <a:r>
              <a:rPr lang="fr-BE" altLang="fr-FR" dirty="0" err="1"/>
              <a:t>sinds</a:t>
            </a:r>
            <a:r>
              <a:rPr lang="fr-BE" altLang="fr-FR" dirty="0"/>
              <a:t> 2015)</a:t>
            </a:r>
            <a:endParaRPr lang="en-GB" altLang="fr-FR" dirty="0" smtClean="0"/>
          </a:p>
        </p:txBody>
      </p:sp>
      <p:sp>
        <p:nvSpPr>
          <p:cNvPr id="6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C985B-89B3-4A02-8DB4-DCDB97399314}" type="slidenum">
              <a:rPr lang="fr-FR"/>
              <a:pPr>
                <a:defRPr/>
              </a:pPr>
              <a:t>19</a:t>
            </a:fld>
            <a:endParaRPr lang="fr-FR"/>
          </a:p>
        </p:txBody>
      </p:sp>
      <p:graphicFrame>
        <p:nvGraphicFramePr>
          <p:cNvPr id="48378" name="Group 2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750964"/>
              </p:ext>
            </p:extLst>
          </p:nvPr>
        </p:nvGraphicFramePr>
        <p:xfrm>
          <a:off x="1371600" y="1447800"/>
          <a:ext cx="6324600" cy="5095876"/>
        </p:xfrm>
        <a:graphic>
          <a:graphicData uri="http://schemas.openxmlformats.org/drawingml/2006/table">
            <a:tbl>
              <a:tblPr/>
              <a:tblGrid>
                <a:gridCol w="1973263"/>
                <a:gridCol w="1455737"/>
                <a:gridCol w="1447800"/>
                <a:gridCol w="1447800"/>
              </a:tblGrid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NL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Vertrek</a:t>
                      </a: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op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vakantie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47% (-10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54% (-4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39% (-17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32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keer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  <a:sym typeface="Wingdings" pitchFamily="2" charset="2"/>
                        </a:rPr>
                        <a:t>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31% (-9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38% (=)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24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% (-20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Meerdere</a:t>
                      </a: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keren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16% (-1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16% (-4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15% (+3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Gemiddelde</a:t>
                      </a: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totale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duur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14,4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jrs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 (+1,2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13,8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jrs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 (+0,5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15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jrs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 (+1,9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 1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week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26% (-5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25% (-8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27% (-1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weken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/>
                      </a:r>
                      <a:b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</a:b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48% (=)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50% (+1pt)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46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% (-2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fr-B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weken</a:t>
                      </a: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 +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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28% (+8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24% (+4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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32% (+11 </a:t>
                      </a:r>
                      <a:r>
                        <a:rPr kumimoji="0" lang="en-GB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ptn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algn="ctr" eaLnBrk="1" hangingPunct="1"/>
            <a:r>
              <a:rPr lang="en-GB" altLang="fr-FR" sz="3200" dirty="0" err="1" smtClean="0"/>
              <a:t>Programma</a:t>
            </a:r>
            <a:endParaRPr lang="en-GB" altLang="fr-FR" sz="32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endParaRPr lang="fr-FR" sz="2000" dirty="0" smtClean="0"/>
          </a:p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r>
              <a:rPr lang="nl-NL" sz="2000" dirty="0" err="1"/>
              <a:t>Europ</a:t>
            </a:r>
            <a:r>
              <a:rPr lang="nl-NL" sz="2000" dirty="0"/>
              <a:t> Assistance in de wereld en in België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endParaRPr lang="fr-BE" sz="2000" dirty="0"/>
          </a:p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r>
              <a:rPr lang="nl-NL" sz="2000" dirty="0"/>
              <a:t>De 16</a:t>
            </a:r>
            <a:r>
              <a:rPr lang="nl-NL" sz="2000" baseline="30000" dirty="0"/>
              <a:t>de</a:t>
            </a:r>
            <a:r>
              <a:rPr lang="nl-NL" sz="2000" dirty="0"/>
              <a:t> Vakantiebarometer van de Europeanen (plannen, budget, bestemmingen, ideale vakantie)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endParaRPr lang="en-US" sz="2000" dirty="0"/>
          </a:p>
          <a:p>
            <a:pPr eaLnBrk="1" hangingPunct="1">
              <a:lnSpc>
                <a:spcPts val="2800"/>
              </a:lnSpc>
              <a:buFont typeface="Wingdings" pitchFamily="2" charset="2"/>
              <a:buChar char="§"/>
              <a:defRPr/>
            </a:pPr>
            <a:r>
              <a:rPr lang="en-US" sz="2000" dirty="0"/>
              <a:t>Q &amp; A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dirty="0"/>
              <a:t>	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u="sng" dirty="0" err="1"/>
              <a:t>Presentatie</a:t>
            </a:r>
            <a:r>
              <a:rPr lang="fr-FR" sz="1600" i="1" u="sng" dirty="0"/>
              <a:t>: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dirty="0"/>
              <a:t>Elise Mertens,  Marketing Manager</a:t>
            </a:r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dirty="0"/>
              <a:t>Xavier Van </a:t>
            </a:r>
            <a:r>
              <a:rPr lang="fr-FR" sz="1600" i="1" dirty="0" err="1"/>
              <a:t>Caneghem</a:t>
            </a:r>
            <a:r>
              <a:rPr lang="fr-FR" sz="1600" i="1" dirty="0"/>
              <a:t>, PR &amp; </a:t>
            </a:r>
            <a:r>
              <a:rPr lang="fr-FR" sz="1600" i="1" dirty="0" err="1"/>
              <a:t>Market</a:t>
            </a:r>
            <a:r>
              <a:rPr lang="fr-FR" sz="1600" i="1" dirty="0"/>
              <a:t> </a:t>
            </a:r>
            <a:r>
              <a:rPr lang="fr-FR" sz="1600" i="1" dirty="0" err="1"/>
              <a:t>Analyst</a:t>
            </a:r>
            <a:endParaRPr lang="fr-FR" sz="1600" i="1" dirty="0"/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dirty="0">
                <a:solidFill>
                  <a:srgbClr val="262673"/>
                </a:solidFill>
              </a:rPr>
              <a:t>	</a:t>
            </a:r>
            <a:endParaRPr lang="fr-FR" sz="1600" b="1" dirty="0">
              <a:solidFill>
                <a:srgbClr val="262673"/>
              </a:solidFill>
            </a:endParaRPr>
          </a:p>
          <a:p>
            <a:pPr eaLnBrk="1" hangingPunct="1">
              <a:lnSpc>
                <a:spcPts val="2800"/>
              </a:lnSpc>
              <a:buFont typeface="Wingdings" pitchFamily="2" charset="2"/>
              <a:buNone/>
              <a:defRPr/>
            </a:pPr>
            <a:r>
              <a:rPr lang="fr-FR" sz="1600" i="1" dirty="0" smtClean="0">
                <a:solidFill>
                  <a:srgbClr val="262673"/>
                </a:solidFill>
              </a:rPr>
              <a:t>	</a:t>
            </a:r>
            <a:endParaRPr lang="fr-FR" sz="1600" b="1" dirty="0" smtClean="0">
              <a:solidFill>
                <a:srgbClr val="26267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7EDB0-E300-46A9-AA72-A612B4293FE8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5A2A769-F2EA-41B2-8479-33F8D0B420F4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2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524000" y="261921"/>
            <a:ext cx="6687325" cy="769441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Zomervakantiebestemmingen</a:t>
            </a:r>
            <a:endParaRPr lang="fr-FR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97635"/>
            <a:ext cx="7086600" cy="472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667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57400" y="98425"/>
            <a:ext cx="7086600" cy="990600"/>
          </a:xfrm>
        </p:spPr>
        <p:txBody>
          <a:bodyPr/>
          <a:lstStyle/>
          <a:p>
            <a:pPr algn="ctr"/>
            <a:r>
              <a:rPr lang="fr-FR" altLang="fr-FR" sz="2600" dirty="0" err="1"/>
              <a:t>Waar</a:t>
            </a:r>
            <a:r>
              <a:rPr lang="fr-FR" altLang="fr-FR" sz="2600" dirty="0"/>
              <a:t> </a:t>
            </a:r>
            <a:r>
              <a:rPr lang="fr-FR" altLang="fr-FR" sz="2600" dirty="0" err="1"/>
              <a:t>gaan</a:t>
            </a:r>
            <a:r>
              <a:rPr lang="fr-FR" altLang="fr-FR" sz="2600" dirty="0"/>
              <a:t> de </a:t>
            </a:r>
            <a:r>
              <a:rPr lang="fr-FR" altLang="fr-FR" sz="2600" dirty="0" err="1"/>
              <a:t>Europeanen</a:t>
            </a:r>
            <a:r>
              <a:rPr lang="fr-FR" altLang="fr-FR" sz="2600" dirty="0"/>
              <a:t> </a:t>
            </a:r>
            <a:r>
              <a:rPr lang="fr-FR" altLang="fr-FR" sz="2600" dirty="0" smtClean="0"/>
              <a:t/>
            </a:r>
            <a:br>
              <a:rPr lang="fr-FR" altLang="fr-FR" sz="2600" dirty="0" smtClean="0"/>
            </a:br>
            <a:r>
              <a:rPr lang="fr-FR" altLang="fr-FR" sz="2600" dirty="0" err="1" smtClean="0"/>
              <a:t>deze</a:t>
            </a:r>
            <a:r>
              <a:rPr lang="fr-FR" altLang="fr-FR" sz="2600" dirty="0" smtClean="0"/>
              <a:t> </a:t>
            </a:r>
            <a:r>
              <a:rPr lang="fr-FR" altLang="fr-FR" sz="2600" dirty="0" err="1"/>
              <a:t>zomer</a:t>
            </a:r>
            <a:r>
              <a:rPr lang="fr-FR" altLang="fr-FR" sz="2600" dirty="0"/>
              <a:t> </a:t>
            </a:r>
            <a:r>
              <a:rPr lang="fr-FR" altLang="fr-FR" sz="2600" dirty="0" smtClean="0"/>
              <a:t>met </a:t>
            </a:r>
            <a:r>
              <a:rPr lang="fr-FR" altLang="fr-FR" sz="2600" dirty="0" err="1"/>
              <a:t>vakantie</a:t>
            </a:r>
            <a:r>
              <a:rPr lang="fr-FR" altLang="fr-FR" sz="2600" dirty="0"/>
              <a:t>?</a:t>
            </a:r>
            <a:endParaRPr lang="fr-FR" altLang="fr-FR" dirty="0" smtClean="0"/>
          </a:p>
        </p:txBody>
      </p:sp>
      <p:sp>
        <p:nvSpPr>
          <p:cNvPr id="3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CC2DE-CB46-4AE4-9EC2-26658047F629}" type="slidenum">
              <a:rPr lang="fr-FR"/>
              <a:pPr>
                <a:defRPr/>
              </a:pPr>
              <a:t>21</a:t>
            </a:fld>
            <a:endParaRPr lang="fr-FR"/>
          </a:p>
        </p:txBody>
      </p:sp>
      <p:pic>
        <p:nvPicPr>
          <p:cNvPr id="33796" name="Picture 1027" descr="mond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32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1028"/>
          <p:cNvSpPr txBox="1">
            <a:spLocks noChangeArrowheads="1"/>
          </p:cNvSpPr>
          <p:nvPr/>
        </p:nvSpPr>
        <p:spPr bwMode="auto">
          <a:xfrm>
            <a:off x="1028700" y="2884488"/>
            <a:ext cx="8382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/>
              <a:t>3%   </a:t>
            </a:r>
            <a:r>
              <a:rPr lang="fr-FR" altLang="fr-FR" sz="1200" b="1" dirty="0"/>
              <a:t>3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3798" name="Text Box 1032"/>
          <p:cNvSpPr txBox="1">
            <a:spLocks noChangeArrowheads="1"/>
          </p:cNvSpPr>
          <p:nvPr/>
        </p:nvSpPr>
        <p:spPr bwMode="auto">
          <a:xfrm>
            <a:off x="2436813" y="5207000"/>
            <a:ext cx="12192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799" name="Text Box 1033"/>
          <p:cNvSpPr txBox="1">
            <a:spLocks noChangeArrowheads="1"/>
          </p:cNvSpPr>
          <p:nvPr/>
        </p:nvSpPr>
        <p:spPr bwMode="auto">
          <a:xfrm>
            <a:off x="2590800" y="4806950"/>
            <a:ext cx="8382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/>
              <a:t>2%   </a:t>
            </a:r>
            <a:r>
              <a:rPr lang="fr-FR" altLang="fr-FR" sz="1200" b="1" dirty="0"/>
              <a:t>3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3800" name="Text Box 1034"/>
          <p:cNvSpPr txBox="1">
            <a:spLocks noChangeArrowheads="1"/>
          </p:cNvSpPr>
          <p:nvPr/>
        </p:nvSpPr>
        <p:spPr bwMode="auto">
          <a:xfrm>
            <a:off x="992188" y="3294063"/>
            <a:ext cx="914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 </a:t>
            </a:r>
            <a:r>
              <a:rPr lang="fr-FR" altLang="fr-FR" sz="1000" b="1" dirty="0">
                <a:solidFill>
                  <a:srgbClr val="333399"/>
                </a:solidFill>
              </a:rPr>
              <a:t>- 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01" name="Text Box 1036"/>
          <p:cNvSpPr txBox="1">
            <a:spLocks noChangeArrowheads="1"/>
          </p:cNvSpPr>
          <p:nvPr/>
        </p:nvSpPr>
        <p:spPr bwMode="auto">
          <a:xfrm>
            <a:off x="7712075" y="4114800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02" name="Text Box 1037"/>
          <p:cNvSpPr txBox="1">
            <a:spLocks noChangeArrowheads="1"/>
          </p:cNvSpPr>
          <p:nvPr/>
        </p:nvSpPr>
        <p:spPr bwMode="auto">
          <a:xfrm>
            <a:off x="7658100" y="3736975"/>
            <a:ext cx="8382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2%   3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3803" name="Text Box 1039"/>
          <p:cNvSpPr txBox="1">
            <a:spLocks noChangeArrowheads="1"/>
          </p:cNvSpPr>
          <p:nvPr/>
        </p:nvSpPr>
        <p:spPr bwMode="auto">
          <a:xfrm>
            <a:off x="4381500" y="4899025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04" name="Text Box 1040"/>
          <p:cNvSpPr txBox="1">
            <a:spLocks noChangeArrowheads="1"/>
          </p:cNvSpPr>
          <p:nvPr/>
        </p:nvSpPr>
        <p:spPr bwMode="auto">
          <a:xfrm>
            <a:off x="4381500" y="4525963"/>
            <a:ext cx="838200" cy="284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5</a:t>
            </a:r>
            <a:r>
              <a:rPr lang="fr-FR" altLang="fr-FR" sz="1200" b="1" dirty="0" smtClean="0"/>
              <a:t>%   </a:t>
            </a:r>
            <a:r>
              <a:rPr lang="fr-FR" altLang="fr-FR" sz="1200" b="1" dirty="0"/>
              <a:t>3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3805" name="Text Box 1042"/>
          <p:cNvSpPr txBox="1">
            <a:spLocks noChangeArrowheads="1"/>
          </p:cNvSpPr>
          <p:nvPr/>
        </p:nvSpPr>
        <p:spPr bwMode="auto">
          <a:xfrm>
            <a:off x="4457700" y="2582863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06" name="Text Box 1043"/>
          <p:cNvSpPr txBox="1">
            <a:spLocks noChangeArrowheads="1"/>
          </p:cNvSpPr>
          <p:nvPr/>
        </p:nvSpPr>
        <p:spPr bwMode="auto">
          <a:xfrm>
            <a:off x="4305300" y="2168525"/>
            <a:ext cx="9906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>
                <a:solidFill>
                  <a:srgbClr val="990099"/>
                </a:solidFill>
              </a:rPr>
              <a:t>79%   88%</a:t>
            </a:r>
            <a:endParaRPr lang="fr-FR" altLang="fr-FR" sz="1200" b="1" dirty="0">
              <a:solidFill>
                <a:srgbClr val="990099"/>
              </a:solidFill>
            </a:endParaRPr>
          </a:p>
        </p:txBody>
      </p:sp>
      <p:sp>
        <p:nvSpPr>
          <p:cNvPr id="33807" name="Text Box 1045"/>
          <p:cNvSpPr txBox="1">
            <a:spLocks noChangeArrowheads="1"/>
          </p:cNvSpPr>
          <p:nvPr/>
        </p:nvSpPr>
        <p:spPr bwMode="auto">
          <a:xfrm>
            <a:off x="5842000" y="3979863"/>
            <a:ext cx="939800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 </a:t>
            </a:r>
            <a:r>
              <a:rPr lang="fr-FR" altLang="fr-FR" sz="1000" b="1" dirty="0">
                <a:solidFill>
                  <a:srgbClr val="333399"/>
                </a:solidFill>
              </a:rPr>
              <a:t>- 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08" name="Text Box 1046"/>
          <p:cNvSpPr txBox="1">
            <a:spLocks noChangeArrowheads="1"/>
          </p:cNvSpPr>
          <p:nvPr/>
        </p:nvSpPr>
        <p:spPr bwMode="auto">
          <a:xfrm>
            <a:off x="5791200" y="3540125"/>
            <a:ext cx="8382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1%  </a:t>
            </a:r>
            <a:r>
              <a:rPr lang="fr-FR" altLang="fr-FR" sz="1200" b="1" dirty="0" smtClean="0"/>
              <a:t>&lt;1%</a:t>
            </a:r>
            <a:endParaRPr lang="fr-FR" altLang="fr-FR" sz="1200" b="1" dirty="0"/>
          </a:p>
        </p:txBody>
      </p:sp>
      <p:sp>
        <p:nvSpPr>
          <p:cNvPr id="33809" name="Text Box 1048"/>
          <p:cNvSpPr txBox="1">
            <a:spLocks noChangeArrowheads="1"/>
          </p:cNvSpPr>
          <p:nvPr/>
        </p:nvSpPr>
        <p:spPr bwMode="auto">
          <a:xfrm>
            <a:off x="0" y="4746625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 smtClean="0">
                <a:solidFill>
                  <a:srgbClr val="333399"/>
                </a:solidFill>
              </a:rPr>
              <a:t>In </a:t>
            </a:r>
            <a:r>
              <a:rPr lang="fr-FR" altLang="fr-FR" sz="1400" b="1" dirty="0" err="1" smtClean="0">
                <a:solidFill>
                  <a:srgbClr val="333399"/>
                </a:solidFill>
              </a:rPr>
              <a:t>eigen</a:t>
            </a:r>
            <a:r>
              <a:rPr lang="fr-FR" altLang="fr-FR" sz="1400" b="1" dirty="0" smtClean="0">
                <a:solidFill>
                  <a:srgbClr val="333399"/>
                </a:solidFill>
              </a:rPr>
              <a:t> land</a:t>
            </a:r>
            <a:endParaRPr lang="fr-FR" altLang="fr-FR" sz="1400" b="1" dirty="0">
              <a:solidFill>
                <a:srgbClr val="333399"/>
              </a:solidFill>
            </a:endParaRPr>
          </a:p>
        </p:txBody>
      </p:sp>
      <p:sp>
        <p:nvSpPr>
          <p:cNvPr id="33810" name="Text Box 1049"/>
          <p:cNvSpPr txBox="1">
            <a:spLocks noChangeArrowheads="1"/>
          </p:cNvSpPr>
          <p:nvPr/>
        </p:nvSpPr>
        <p:spPr bwMode="auto">
          <a:xfrm>
            <a:off x="304800" y="5394325"/>
            <a:ext cx="914400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11" name="Text Box 1050"/>
          <p:cNvSpPr txBox="1">
            <a:spLocks noChangeArrowheads="1"/>
          </p:cNvSpPr>
          <p:nvPr/>
        </p:nvSpPr>
        <p:spPr bwMode="auto">
          <a:xfrm>
            <a:off x="152400" y="5081588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>
                <a:solidFill>
                  <a:srgbClr val="333399"/>
                </a:solidFill>
              </a:rPr>
              <a:t>43%   </a:t>
            </a:r>
            <a:r>
              <a:rPr lang="fr-FR" altLang="fr-FR" sz="1200" b="1" dirty="0" smtClean="0">
                <a:solidFill>
                  <a:srgbClr val="FF0000"/>
                </a:solidFill>
              </a:rPr>
              <a:t>53%</a:t>
            </a:r>
            <a:endParaRPr lang="fr-FR" altLang="fr-FR" sz="1200" b="1" dirty="0">
              <a:solidFill>
                <a:srgbClr val="FF0000"/>
              </a:solidFill>
            </a:endParaRPr>
          </a:p>
        </p:txBody>
      </p:sp>
      <p:sp>
        <p:nvSpPr>
          <p:cNvPr id="33812" name="Text Box 1051"/>
          <p:cNvSpPr txBox="1">
            <a:spLocks noChangeArrowheads="1"/>
          </p:cNvSpPr>
          <p:nvPr/>
        </p:nvSpPr>
        <p:spPr bwMode="auto">
          <a:xfrm>
            <a:off x="7185025" y="1306513"/>
            <a:ext cx="1936750" cy="244475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000" b="1" dirty="0" err="1" smtClean="0">
                <a:solidFill>
                  <a:schemeClr val="bg1"/>
                </a:solidFill>
              </a:rPr>
              <a:t>Weet</a:t>
            </a:r>
            <a:r>
              <a:rPr lang="fr-FR" altLang="fr-FR" sz="1000" b="1" dirty="0" smtClean="0">
                <a:solidFill>
                  <a:schemeClr val="bg1"/>
                </a:solidFill>
              </a:rPr>
              <a:t> niet: 11%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13" name="Rectangle 1052"/>
          <p:cNvSpPr>
            <a:spLocks noChangeArrowheads="1"/>
          </p:cNvSpPr>
          <p:nvPr/>
        </p:nvSpPr>
        <p:spPr bwMode="auto">
          <a:xfrm>
            <a:off x="14288" y="1304925"/>
            <a:ext cx="424026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sz="1000" i="1" dirty="0">
                <a:solidFill>
                  <a:srgbClr val="333399"/>
                </a:solidFill>
              </a:rPr>
              <a:t>Bron: Personen die verklaren op vakantie te gaan in de </a:t>
            </a:r>
            <a:r>
              <a:rPr lang="nl-BE" sz="1000" i="1" dirty="0" smtClean="0">
                <a:solidFill>
                  <a:srgbClr val="333399"/>
                </a:solidFill>
              </a:rPr>
              <a:t>zomer van</a:t>
            </a:r>
            <a:r>
              <a:rPr lang="fr-FR" altLang="fr-FR" sz="1000" i="1" dirty="0" smtClean="0">
                <a:solidFill>
                  <a:srgbClr val="333399"/>
                </a:solidFill>
              </a:rPr>
              <a:t> 2016</a:t>
            </a:r>
            <a:endParaRPr lang="fr-FR" altLang="fr-FR" sz="1000" i="1" dirty="0">
              <a:solidFill>
                <a:srgbClr val="333399"/>
              </a:solidFill>
            </a:endParaRPr>
          </a:p>
        </p:txBody>
      </p:sp>
      <p:sp>
        <p:nvSpPr>
          <p:cNvPr id="33814" name="Arc 1053"/>
          <p:cNvSpPr>
            <a:spLocks/>
          </p:cNvSpPr>
          <p:nvPr/>
        </p:nvSpPr>
        <p:spPr bwMode="auto">
          <a:xfrm flipH="1">
            <a:off x="0" y="4527550"/>
            <a:ext cx="1973263" cy="1273175"/>
          </a:xfrm>
          <a:custGeom>
            <a:avLst/>
            <a:gdLst>
              <a:gd name="T0" fmla="*/ 2147483647 w 34532"/>
              <a:gd name="T1" fmla="*/ 2147483647 h 43200"/>
              <a:gd name="T2" fmla="*/ 2147483647 w 34532"/>
              <a:gd name="T3" fmla="*/ 2147483647 h 43200"/>
              <a:gd name="T4" fmla="*/ 2147483647 w 34532"/>
              <a:gd name="T5" fmla="*/ 2147483647 h 43200"/>
              <a:gd name="T6" fmla="*/ 0 60000 65536"/>
              <a:gd name="T7" fmla="*/ 0 60000 65536"/>
              <a:gd name="T8" fmla="*/ 0 60000 65536"/>
              <a:gd name="T9" fmla="*/ 0 w 34532"/>
              <a:gd name="T10" fmla="*/ 0 h 43200"/>
              <a:gd name="T11" fmla="*/ 34532 w 34532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532" h="43200" fill="none" extrusionOk="0">
                <a:moveTo>
                  <a:pt x="34413" y="38988"/>
                </a:moveTo>
                <a:cubicBezTo>
                  <a:pt x="30701" y="41724"/>
                  <a:pt x="2621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261" y="-1"/>
                  <a:pt x="30798" y="1508"/>
                  <a:pt x="34531" y="4299"/>
                </a:cubicBezTo>
              </a:path>
              <a:path w="34532" h="43200" stroke="0" extrusionOk="0">
                <a:moveTo>
                  <a:pt x="34413" y="38988"/>
                </a:moveTo>
                <a:cubicBezTo>
                  <a:pt x="30701" y="41724"/>
                  <a:pt x="26211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6261" y="-1"/>
                  <a:pt x="30798" y="1508"/>
                  <a:pt x="34531" y="4299"/>
                </a:cubicBezTo>
                <a:lnTo>
                  <a:pt x="21600" y="21600"/>
                </a:lnTo>
                <a:lnTo>
                  <a:pt x="34413" y="38988"/>
                </a:lnTo>
                <a:close/>
              </a:path>
            </a:pathLst>
          </a:custGeom>
          <a:noFill/>
          <a:ln w="22225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33815" name="AutoShape 1054"/>
          <p:cNvSpPr>
            <a:spLocks noChangeArrowheads="1"/>
          </p:cNvSpPr>
          <p:nvPr/>
        </p:nvSpPr>
        <p:spPr bwMode="auto">
          <a:xfrm>
            <a:off x="7712075" y="5811759"/>
            <a:ext cx="1354138" cy="612934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333399"/>
                </a:solidFill>
              </a:rPr>
              <a:t>Meerdere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 smtClean="0">
                <a:solidFill>
                  <a:srgbClr val="333399"/>
                </a:solidFill>
              </a:rPr>
              <a:t>antwoorden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 smtClean="0">
                <a:solidFill>
                  <a:srgbClr val="333399"/>
                </a:solidFill>
              </a:rPr>
              <a:t>mogelijk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3816" name="Line 1055"/>
          <p:cNvSpPr>
            <a:spLocks noChangeShapeType="1"/>
          </p:cNvSpPr>
          <p:nvPr/>
        </p:nvSpPr>
        <p:spPr bwMode="gray">
          <a:xfrm>
            <a:off x="0" y="1095375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BE"/>
          </a:p>
        </p:txBody>
      </p:sp>
      <p:sp>
        <p:nvSpPr>
          <p:cNvPr id="33817" name="AutoShape 1056"/>
          <p:cNvSpPr>
            <a:spLocks noChangeArrowheads="1"/>
          </p:cNvSpPr>
          <p:nvPr/>
        </p:nvSpPr>
        <p:spPr bwMode="auto">
          <a:xfrm>
            <a:off x="4419600" y="1638300"/>
            <a:ext cx="762000" cy="457200"/>
          </a:xfrm>
          <a:prstGeom prst="flowChartPunchedTape">
            <a:avLst/>
          </a:prstGeom>
          <a:solidFill>
            <a:srgbClr val="3399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chemeClr val="bg1"/>
                </a:solidFill>
              </a:rPr>
              <a:t>Europa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18" name="AutoShape 1057"/>
          <p:cNvSpPr>
            <a:spLocks noChangeArrowheads="1"/>
          </p:cNvSpPr>
          <p:nvPr/>
        </p:nvSpPr>
        <p:spPr bwMode="auto">
          <a:xfrm>
            <a:off x="7467600" y="3200400"/>
            <a:ext cx="1219200" cy="457200"/>
          </a:xfrm>
          <a:prstGeom prst="flowChartPunchedTape">
            <a:avLst/>
          </a:prstGeom>
          <a:solidFill>
            <a:srgbClr val="FF33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Zuidoost-Azië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19" name="AutoShape 1058"/>
          <p:cNvSpPr>
            <a:spLocks noChangeArrowheads="1"/>
          </p:cNvSpPr>
          <p:nvPr/>
        </p:nvSpPr>
        <p:spPr bwMode="auto">
          <a:xfrm>
            <a:off x="5638800" y="2971800"/>
            <a:ext cx="1143000" cy="457200"/>
          </a:xfrm>
          <a:prstGeom prst="flowChartPunchedTape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 smtClean="0">
                <a:solidFill>
                  <a:schemeClr val="bg1"/>
                </a:solidFill>
              </a:rPr>
              <a:t>Midden-Oosten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20" name="AutoShape 1059"/>
          <p:cNvSpPr>
            <a:spLocks noChangeArrowheads="1"/>
          </p:cNvSpPr>
          <p:nvPr/>
        </p:nvSpPr>
        <p:spPr bwMode="auto">
          <a:xfrm>
            <a:off x="4419600" y="4000500"/>
            <a:ext cx="762000" cy="447675"/>
          </a:xfrm>
          <a:prstGeom prst="flowChartPunchedTape">
            <a:avLst/>
          </a:prstGeom>
          <a:solidFill>
            <a:srgbClr val="3399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 smtClean="0">
                <a:solidFill>
                  <a:schemeClr val="bg1"/>
                </a:solidFill>
              </a:rPr>
              <a:t>Afrika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21" name="AutoShape 1060"/>
          <p:cNvSpPr>
            <a:spLocks noChangeArrowheads="1"/>
          </p:cNvSpPr>
          <p:nvPr/>
        </p:nvSpPr>
        <p:spPr bwMode="auto">
          <a:xfrm>
            <a:off x="2362200" y="4038600"/>
            <a:ext cx="1295400" cy="685800"/>
          </a:xfrm>
          <a:prstGeom prst="flowChartPunchedTape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Zuid-Amerika</a:t>
            </a:r>
            <a:r>
              <a:rPr lang="fr-FR" altLang="fr-FR" sz="1000" b="1" dirty="0">
                <a:solidFill>
                  <a:schemeClr val="bg1"/>
                </a:solidFill>
              </a:rPr>
              <a:t> / </a:t>
            </a:r>
            <a:r>
              <a:rPr lang="fr-FR" altLang="fr-FR" sz="1000" b="1" dirty="0" err="1">
                <a:solidFill>
                  <a:schemeClr val="bg1"/>
                </a:solidFill>
              </a:rPr>
              <a:t>Caraïben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22" name="AutoShape 1061"/>
          <p:cNvSpPr>
            <a:spLocks noChangeArrowheads="1"/>
          </p:cNvSpPr>
          <p:nvPr/>
        </p:nvSpPr>
        <p:spPr bwMode="auto">
          <a:xfrm>
            <a:off x="762000" y="2352675"/>
            <a:ext cx="1295400" cy="457200"/>
          </a:xfrm>
          <a:prstGeom prst="flowChartPunchedTape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chemeClr val="bg1"/>
                </a:solidFill>
              </a:rPr>
              <a:t>Noord-</a:t>
            </a:r>
            <a:r>
              <a:rPr lang="fr-FR" altLang="fr-FR" sz="1000" b="1" dirty="0" err="1" smtClean="0">
                <a:solidFill>
                  <a:schemeClr val="bg1"/>
                </a:solidFill>
              </a:rPr>
              <a:t>Amerika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3823" name="Text Box 1062"/>
          <p:cNvSpPr txBox="1">
            <a:spLocks noChangeArrowheads="1"/>
          </p:cNvSpPr>
          <p:nvPr/>
        </p:nvSpPr>
        <p:spPr bwMode="auto">
          <a:xfrm>
            <a:off x="1295399" y="5716113"/>
            <a:ext cx="6416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fr-FR" sz="1600" b="1" i="1" dirty="0">
                <a:solidFill>
                  <a:srgbClr val="262673"/>
                </a:solidFill>
              </a:rPr>
              <a:t>Europa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blijft</a:t>
            </a:r>
            <a:r>
              <a:rPr lang="fr-BE" altLang="fr-FR" sz="1600" b="1" i="1" dirty="0">
                <a:solidFill>
                  <a:srgbClr val="262673"/>
                </a:solidFill>
              </a:rPr>
              <a:t> de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favoriete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toeristische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bestemming</a:t>
            </a:r>
            <a:r>
              <a:rPr lang="fr-BE" altLang="fr-FR" sz="1600" b="1" i="1" dirty="0">
                <a:solidFill>
                  <a:srgbClr val="262673"/>
                </a:solidFill>
              </a:rPr>
              <a:t> 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voor</a:t>
            </a:r>
            <a:r>
              <a:rPr lang="fr-BE" altLang="fr-FR" sz="1600" b="1" i="1" dirty="0">
                <a:solidFill>
                  <a:srgbClr val="262673"/>
                </a:solidFill>
              </a:rPr>
              <a:t> de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Europeanen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  <a:endParaRPr lang="fr-BE" altLang="fr-FR" sz="1600" b="1" i="1" dirty="0">
              <a:solidFill>
                <a:srgbClr val="262673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fr-FR" sz="1600" b="1" i="1" dirty="0">
                <a:solidFill>
                  <a:srgbClr val="262673"/>
                </a:solidFill>
              </a:rPr>
              <a:t>In Europa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beïnvloedt</a:t>
            </a:r>
            <a:r>
              <a:rPr lang="fr-BE" altLang="fr-FR" sz="1600" b="1" i="1" dirty="0">
                <a:solidFill>
                  <a:srgbClr val="262673"/>
                </a:solidFill>
              </a:rPr>
              <a:t> het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heliotropisme</a:t>
            </a:r>
            <a:r>
              <a:rPr lang="fr-BE" altLang="fr-FR" sz="1600" b="1" i="1" dirty="0">
                <a:solidFill>
                  <a:srgbClr val="262673"/>
                </a:solidFill>
              </a:rPr>
              <a:t> de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seizoensmigraties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  </a:t>
            </a:r>
            <a:endParaRPr lang="fr-BE" altLang="fr-FR" sz="1600" b="1" i="1" dirty="0">
              <a:solidFill>
                <a:srgbClr val="262673"/>
              </a:solidFill>
            </a:endParaRPr>
          </a:p>
        </p:txBody>
      </p:sp>
      <p:pic>
        <p:nvPicPr>
          <p:cNvPr id="33824" name="Picture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" y="5901130"/>
            <a:ext cx="63976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4469626"/>
            <a:ext cx="2971800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BE" sz="1200" b="1" dirty="0">
                <a:solidFill>
                  <a:schemeClr val="accent6"/>
                </a:solidFill>
              </a:rPr>
              <a:t>65% </a:t>
            </a:r>
            <a:r>
              <a:rPr lang="fr-BE" sz="1200" b="1" dirty="0" smtClean="0">
                <a:solidFill>
                  <a:schemeClr val="accent6"/>
                </a:solidFill>
              </a:rPr>
              <a:t>van de </a:t>
            </a:r>
            <a:r>
              <a:rPr lang="fr-BE" sz="1200" b="1" dirty="0" err="1" smtClean="0">
                <a:solidFill>
                  <a:schemeClr val="accent6"/>
                </a:solidFill>
              </a:rPr>
              <a:t>Amerikanen</a:t>
            </a:r>
            <a:r>
              <a:rPr lang="fr-BE" sz="1200" b="1" dirty="0" smtClean="0">
                <a:solidFill>
                  <a:schemeClr val="accent6"/>
                </a:solidFill>
              </a:rPr>
              <a:t> en </a:t>
            </a:r>
            <a:r>
              <a:rPr lang="fr-BE" sz="1200" b="1" dirty="0">
                <a:solidFill>
                  <a:schemeClr val="accent6"/>
                </a:solidFill>
              </a:rPr>
              <a:t>47% </a:t>
            </a:r>
            <a:r>
              <a:rPr lang="fr-BE" sz="1200" b="1" dirty="0" smtClean="0">
                <a:solidFill>
                  <a:schemeClr val="accent6"/>
                </a:solidFill>
              </a:rPr>
              <a:t>van de </a:t>
            </a:r>
            <a:r>
              <a:rPr lang="fr-BE" sz="1200" b="1" dirty="0" err="1" smtClean="0">
                <a:solidFill>
                  <a:schemeClr val="accent6"/>
                </a:solidFill>
              </a:rPr>
              <a:t>Brazilianen</a:t>
            </a:r>
            <a:r>
              <a:rPr lang="fr-BE" sz="1200" b="1" dirty="0" smtClean="0">
                <a:solidFill>
                  <a:schemeClr val="accent6"/>
                </a:solidFill>
              </a:rPr>
              <a:t> </a:t>
            </a:r>
            <a:r>
              <a:rPr lang="fr-BE" sz="1200" b="1" dirty="0" err="1" smtClean="0">
                <a:solidFill>
                  <a:schemeClr val="accent6"/>
                </a:solidFill>
              </a:rPr>
              <a:t>blijven</a:t>
            </a:r>
            <a:r>
              <a:rPr lang="fr-BE" sz="1200" b="1" dirty="0" smtClean="0">
                <a:solidFill>
                  <a:schemeClr val="accent6"/>
                </a:solidFill>
              </a:rPr>
              <a:t> in hun land.</a:t>
            </a:r>
            <a:r>
              <a:rPr lang="fr-BE" sz="1200" b="1" dirty="0">
                <a:solidFill>
                  <a:schemeClr val="accent6"/>
                </a:solidFill>
              </a:rPr>
              <a:t/>
            </a:r>
            <a:br>
              <a:rPr lang="fr-BE" sz="1200" b="1" dirty="0">
                <a:solidFill>
                  <a:schemeClr val="accent6"/>
                </a:solidFill>
              </a:rPr>
            </a:br>
            <a:r>
              <a:rPr lang="fr-BE" sz="1200" b="1" dirty="0">
                <a:solidFill>
                  <a:schemeClr val="accent6"/>
                </a:solidFill>
              </a:rPr>
              <a:t>8% </a:t>
            </a:r>
            <a:r>
              <a:rPr lang="fr-BE" sz="1200" b="1" dirty="0" smtClean="0">
                <a:solidFill>
                  <a:schemeClr val="accent6"/>
                </a:solidFill>
              </a:rPr>
              <a:t>van de </a:t>
            </a:r>
            <a:r>
              <a:rPr lang="fr-BE" sz="1200" b="1" dirty="0" err="1" smtClean="0">
                <a:solidFill>
                  <a:schemeClr val="accent6"/>
                </a:solidFill>
              </a:rPr>
              <a:t>Amerikanen</a:t>
            </a:r>
            <a:r>
              <a:rPr lang="fr-BE" sz="1200" b="1" dirty="0" smtClean="0">
                <a:solidFill>
                  <a:schemeClr val="accent6"/>
                </a:solidFill>
              </a:rPr>
              <a:t> </a:t>
            </a:r>
            <a:r>
              <a:rPr lang="fr-BE" sz="1200" b="1" dirty="0" err="1" smtClean="0">
                <a:solidFill>
                  <a:schemeClr val="accent6"/>
                </a:solidFill>
              </a:rPr>
              <a:t>zullen</a:t>
            </a:r>
            <a:r>
              <a:rPr lang="fr-BE" sz="1200" b="1" dirty="0" smtClean="0">
                <a:solidFill>
                  <a:schemeClr val="accent6"/>
                </a:solidFill>
              </a:rPr>
              <a:t> </a:t>
            </a:r>
            <a:r>
              <a:rPr lang="fr-BE" sz="1200" b="1" dirty="0" err="1" smtClean="0">
                <a:solidFill>
                  <a:schemeClr val="accent6"/>
                </a:solidFill>
              </a:rPr>
              <a:t>naar</a:t>
            </a:r>
            <a:r>
              <a:rPr lang="fr-BE" sz="1200" b="1" dirty="0" smtClean="0">
                <a:solidFill>
                  <a:schemeClr val="accent6"/>
                </a:solidFill>
              </a:rPr>
              <a:t> Europa </a:t>
            </a:r>
            <a:r>
              <a:rPr lang="fr-BE" sz="1200" b="1" dirty="0" err="1" smtClean="0">
                <a:solidFill>
                  <a:schemeClr val="accent6"/>
                </a:solidFill>
              </a:rPr>
              <a:t>afreizen</a:t>
            </a:r>
            <a:r>
              <a:rPr lang="fr-BE" sz="1200" b="1" dirty="0" smtClean="0">
                <a:solidFill>
                  <a:schemeClr val="accent6"/>
                </a:solidFill>
              </a:rPr>
              <a:t> (</a:t>
            </a:r>
            <a:r>
              <a:rPr lang="fr-BE" sz="1200" b="1" dirty="0" err="1" smtClean="0">
                <a:solidFill>
                  <a:schemeClr val="accent6"/>
                </a:solidFill>
              </a:rPr>
              <a:t>vooral</a:t>
            </a:r>
            <a:r>
              <a:rPr lang="fr-BE" sz="1200" b="1" dirty="0" smtClean="0">
                <a:solidFill>
                  <a:schemeClr val="accent6"/>
                </a:solidFill>
              </a:rPr>
              <a:t> UK) vs.</a:t>
            </a:r>
            <a:r>
              <a:rPr lang="fr-BE" sz="1200" b="1" dirty="0">
                <a:solidFill>
                  <a:schemeClr val="accent6"/>
                </a:solidFill>
              </a:rPr>
              <a:t/>
            </a:r>
            <a:br>
              <a:rPr lang="fr-BE" sz="1200" b="1" dirty="0">
                <a:solidFill>
                  <a:schemeClr val="accent6"/>
                </a:solidFill>
              </a:rPr>
            </a:br>
            <a:r>
              <a:rPr lang="fr-BE" sz="1200" b="1" dirty="0">
                <a:solidFill>
                  <a:schemeClr val="accent6"/>
                </a:solidFill>
              </a:rPr>
              <a:t>14% </a:t>
            </a:r>
            <a:r>
              <a:rPr lang="fr-BE" sz="1200" b="1" dirty="0" smtClean="0">
                <a:solidFill>
                  <a:schemeClr val="accent6"/>
                </a:solidFill>
              </a:rPr>
              <a:t>van de </a:t>
            </a:r>
            <a:r>
              <a:rPr lang="fr-BE" sz="1200" b="1" dirty="0" err="1" smtClean="0">
                <a:solidFill>
                  <a:schemeClr val="accent6"/>
                </a:solidFill>
              </a:rPr>
              <a:t>Brazilianen</a:t>
            </a:r>
            <a:r>
              <a:rPr lang="fr-BE" sz="1200" b="1" dirty="0" smtClean="0">
                <a:solidFill>
                  <a:schemeClr val="accent6"/>
                </a:solidFill>
              </a:rPr>
              <a:t> </a:t>
            </a:r>
            <a:r>
              <a:rPr lang="fr-BE" sz="1200" b="1" dirty="0">
                <a:solidFill>
                  <a:schemeClr val="accent6"/>
                </a:solidFill>
              </a:rPr>
              <a:t>(</a:t>
            </a:r>
            <a:r>
              <a:rPr lang="fr-BE" sz="1200" b="1" dirty="0" err="1" smtClean="0">
                <a:solidFill>
                  <a:schemeClr val="accent6"/>
                </a:solidFill>
              </a:rPr>
              <a:t>Frankrijk</a:t>
            </a:r>
            <a:r>
              <a:rPr lang="fr-BE" sz="1200" b="1" dirty="0" smtClean="0">
                <a:solidFill>
                  <a:schemeClr val="accent6"/>
                </a:solidFill>
              </a:rPr>
              <a:t>, </a:t>
            </a:r>
            <a:r>
              <a:rPr lang="fr-BE" sz="1200" b="1" dirty="0" err="1" smtClean="0">
                <a:solidFill>
                  <a:schemeClr val="accent6"/>
                </a:solidFill>
              </a:rPr>
              <a:t>Spanje</a:t>
            </a:r>
            <a:r>
              <a:rPr lang="fr-BE" sz="1200" b="1" dirty="0" smtClean="0">
                <a:solidFill>
                  <a:schemeClr val="accent6"/>
                </a:solidFill>
              </a:rPr>
              <a:t>, </a:t>
            </a:r>
            <a:r>
              <a:rPr lang="fr-BE" sz="1200" b="1" dirty="0">
                <a:solidFill>
                  <a:schemeClr val="accent6"/>
                </a:solidFill>
              </a:rPr>
              <a:t>Portugal</a:t>
            </a:r>
            <a:r>
              <a:rPr lang="fr-BE" sz="1200" b="1" dirty="0" smtClean="0">
                <a:solidFill>
                  <a:schemeClr val="accent6"/>
                </a:solidFill>
              </a:rPr>
              <a:t>).</a:t>
            </a:r>
            <a:endParaRPr lang="fr-BE" sz="1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93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57400" y="104775"/>
            <a:ext cx="7086600" cy="990600"/>
          </a:xfrm>
        </p:spPr>
        <p:txBody>
          <a:bodyPr/>
          <a:lstStyle/>
          <a:p>
            <a:pPr algn="ctr"/>
            <a:r>
              <a:rPr lang="fr-FR" altLang="fr-FR" dirty="0" err="1"/>
              <a:t>Waar</a:t>
            </a:r>
            <a:r>
              <a:rPr lang="fr-FR" altLang="fr-FR" dirty="0"/>
              <a:t> </a:t>
            </a:r>
            <a:r>
              <a:rPr lang="fr-FR" altLang="fr-FR" dirty="0" err="1"/>
              <a:t>gaan</a:t>
            </a:r>
            <a:r>
              <a:rPr lang="fr-FR" altLang="fr-FR" dirty="0"/>
              <a:t> de </a:t>
            </a:r>
            <a:r>
              <a:rPr lang="fr-FR" altLang="fr-FR" dirty="0" err="1"/>
              <a:t>Belgen</a:t>
            </a:r>
            <a:r>
              <a:rPr lang="fr-FR" altLang="fr-FR" dirty="0"/>
              <a:t> </a:t>
            </a:r>
            <a:r>
              <a:rPr lang="fr-FR" altLang="fr-FR" dirty="0" err="1"/>
              <a:t>deze</a:t>
            </a:r>
            <a:r>
              <a:rPr lang="fr-FR" altLang="fr-FR" dirty="0"/>
              <a:t> </a:t>
            </a:r>
            <a:r>
              <a:rPr lang="fr-FR" altLang="fr-FR" dirty="0" err="1"/>
              <a:t>zomer</a:t>
            </a:r>
            <a:r>
              <a:rPr lang="fr-FR" altLang="fr-FR" dirty="0"/>
              <a:t> </a:t>
            </a:r>
            <a:br>
              <a:rPr lang="fr-FR" altLang="fr-FR" dirty="0"/>
            </a:br>
            <a:r>
              <a:rPr lang="fr-FR" altLang="fr-FR" dirty="0"/>
              <a:t>met </a:t>
            </a:r>
            <a:r>
              <a:rPr lang="fr-FR" altLang="fr-FR" dirty="0" err="1"/>
              <a:t>vakantie</a:t>
            </a:r>
            <a:r>
              <a:rPr lang="fr-FR" altLang="fr-FR" dirty="0"/>
              <a:t>?</a:t>
            </a:r>
            <a:endParaRPr lang="fr-FR" altLang="fr-FR" dirty="0" smtClean="0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FCB7D3-C34E-4A30-9504-EFEBB0D26F0F}" type="slidenum">
              <a:rPr lang="fr-FR"/>
              <a:pPr>
                <a:defRPr/>
              </a:pPr>
              <a:t>22</a:t>
            </a:fld>
            <a:endParaRPr lang="fr-FR"/>
          </a:p>
        </p:txBody>
      </p:sp>
      <p:pic>
        <p:nvPicPr>
          <p:cNvPr id="34820" name="Picture 1027" descr="mond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1028"/>
          <p:cNvSpPr txBox="1">
            <a:spLocks noChangeArrowheads="1"/>
          </p:cNvSpPr>
          <p:nvPr/>
        </p:nvSpPr>
        <p:spPr bwMode="auto">
          <a:xfrm>
            <a:off x="1524000" y="2438400"/>
            <a:ext cx="114300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/>
              <a:t>1%   2%</a:t>
            </a:r>
            <a:endParaRPr lang="fr-FR" altLang="fr-FR" sz="1200" b="1" dirty="0"/>
          </a:p>
        </p:txBody>
      </p:sp>
      <p:sp>
        <p:nvSpPr>
          <p:cNvPr id="34822" name="Text Box 1031"/>
          <p:cNvSpPr txBox="1">
            <a:spLocks noChangeArrowheads="1"/>
          </p:cNvSpPr>
          <p:nvPr/>
        </p:nvSpPr>
        <p:spPr bwMode="auto">
          <a:xfrm>
            <a:off x="2590800" y="4648200"/>
            <a:ext cx="12192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23" name="Text Box 1032"/>
          <p:cNvSpPr txBox="1">
            <a:spLocks noChangeArrowheads="1"/>
          </p:cNvSpPr>
          <p:nvPr/>
        </p:nvSpPr>
        <p:spPr bwMode="auto">
          <a:xfrm>
            <a:off x="2667000" y="4343400"/>
            <a:ext cx="11430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2</a:t>
            </a:r>
            <a:r>
              <a:rPr lang="fr-FR" altLang="fr-FR" sz="1200" b="1" dirty="0" smtClean="0"/>
              <a:t>%   </a:t>
            </a:r>
            <a:r>
              <a:rPr lang="fr-FR" altLang="fr-FR" sz="1200" b="1" dirty="0"/>
              <a:t>1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4824" name="Text Box 1033"/>
          <p:cNvSpPr txBox="1">
            <a:spLocks noChangeArrowheads="1"/>
          </p:cNvSpPr>
          <p:nvPr/>
        </p:nvSpPr>
        <p:spPr bwMode="auto">
          <a:xfrm>
            <a:off x="1676400" y="2743200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25" name="Text Box 1035"/>
          <p:cNvSpPr txBox="1">
            <a:spLocks noChangeArrowheads="1"/>
          </p:cNvSpPr>
          <p:nvPr/>
        </p:nvSpPr>
        <p:spPr bwMode="auto">
          <a:xfrm>
            <a:off x="6858000" y="3505200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26" name="Text Box 1036"/>
          <p:cNvSpPr txBox="1">
            <a:spLocks noChangeArrowheads="1"/>
          </p:cNvSpPr>
          <p:nvPr/>
        </p:nvSpPr>
        <p:spPr bwMode="auto">
          <a:xfrm>
            <a:off x="6781800" y="3200400"/>
            <a:ext cx="10287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/>
              <a:t>2%   3%</a:t>
            </a:r>
            <a:endParaRPr lang="fr-FR" altLang="fr-FR" sz="1200" b="1" dirty="0"/>
          </a:p>
        </p:txBody>
      </p:sp>
      <p:sp>
        <p:nvSpPr>
          <p:cNvPr id="34827" name="Text Box 1038"/>
          <p:cNvSpPr txBox="1">
            <a:spLocks noChangeArrowheads="1"/>
          </p:cNvSpPr>
          <p:nvPr/>
        </p:nvSpPr>
        <p:spPr bwMode="auto">
          <a:xfrm>
            <a:off x="4876800" y="4724400"/>
            <a:ext cx="1028700" cy="246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 </a:t>
            </a:r>
            <a:r>
              <a:rPr lang="fr-FR" altLang="fr-FR" sz="1000" b="1" dirty="0">
                <a:solidFill>
                  <a:srgbClr val="333399"/>
                </a:solidFill>
              </a:rPr>
              <a:t>- 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28" name="Text Box 1039"/>
          <p:cNvSpPr txBox="1">
            <a:spLocks noChangeArrowheads="1"/>
          </p:cNvSpPr>
          <p:nvPr/>
        </p:nvSpPr>
        <p:spPr bwMode="auto">
          <a:xfrm>
            <a:off x="4800600" y="4419600"/>
            <a:ext cx="10668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5</a:t>
            </a:r>
            <a:r>
              <a:rPr lang="fr-FR" altLang="fr-FR" sz="1200" b="1" dirty="0" smtClean="0"/>
              <a:t>%   </a:t>
            </a:r>
            <a:r>
              <a:rPr lang="fr-FR" altLang="fr-FR" sz="1200" b="1" dirty="0"/>
              <a:t>2</a:t>
            </a:r>
            <a:r>
              <a:rPr lang="fr-FR" altLang="fr-FR" sz="1200" b="1" dirty="0" smtClean="0"/>
              <a:t>%</a:t>
            </a:r>
            <a:endParaRPr lang="fr-FR" altLang="fr-FR" sz="1200" b="1" dirty="0"/>
          </a:p>
        </p:txBody>
      </p:sp>
      <p:sp>
        <p:nvSpPr>
          <p:cNvPr id="34829" name="Text Box 1041"/>
          <p:cNvSpPr txBox="1">
            <a:spLocks noChangeArrowheads="1"/>
          </p:cNvSpPr>
          <p:nvPr/>
        </p:nvSpPr>
        <p:spPr bwMode="auto">
          <a:xfrm>
            <a:off x="4800600" y="2438400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30" name="Text Box 1042"/>
          <p:cNvSpPr txBox="1">
            <a:spLocks noChangeArrowheads="1"/>
          </p:cNvSpPr>
          <p:nvPr/>
        </p:nvSpPr>
        <p:spPr bwMode="auto">
          <a:xfrm>
            <a:off x="4724400" y="2133600"/>
            <a:ext cx="9906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 smtClean="0">
                <a:solidFill>
                  <a:srgbClr val="333399"/>
                </a:solidFill>
              </a:rPr>
              <a:t>79%</a:t>
            </a:r>
            <a:r>
              <a:rPr lang="fr-FR" altLang="fr-FR" sz="1200" b="1" dirty="0" smtClean="0">
                <a:solidFill>
                  <a:srgbClr val="990099"/>
                </a:solidFill>
              </a:rPr>
              <a:t> </a:t>
            </a:r>
            <a:r>
              <a:rPr lang="fr-FR" altLang="fr-FR" sz="1200" b="1" dirty="0">
                <a:solidFill>
                  <a:srgbClr val="990099"/>
                </a:solidFill>
              </a:rPr>
              <a:t>88%</a:t>
            </a:r>
            <a:endParaRPr lang="fr-FR" altLang="fr-FR" sz="1200" b="1" dirty="0">
              <a:solidFill>
                <a:srgbClr val="003399"/>
              </a:solidFill>
            </a:endParaRPr>
          </a:p>
        </p:txBody>
      </p:sp>
      <p:sp>
        <p:nvSpPr>
          <p:cNvPr id="34831" name="Text Box 1044"/>
          <p:cNvSpPr txBox="1">
            <a:spLocks noChangeArrowheads="1"/>
          </p:cNvSpPr>
          <p:nvPr/>
        </p:nvSpPr>
        <p:spPr bwMode="auto">
          <a:xfrm>
            <a:off x="5486400" y="3733800"/>
            <a:ext cx="8382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rgbClr val="333399"/>
                </a:solidFill>
              </a:rPr>
              <a:t>2015- 2016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32" name="Text Box 1045"/>
          <p:cNvSpPr txBox="1">
            <a:spLocks noChangeArrowheads="1"/>
          </p:cNvSpPr>
          <p:nvPr/>
        </p:nvSpPr>
        <p:spPr bwMode="auto">
          <a:xfrm>
            <a:off x="5257800" y="3429000"/>
            <a:ext cx="1066800" cy="284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1%  </a:t>
            </a:r>
            <a:r>
              <a:rPr lang="fr-FR" altLang="fr-FR" sz="1200" b="1" dirty="0" smtClean="0"/>
              <a:t>X%</a:t>
            </a:r>
            <a:endParaRPr lang="fr-FR" altLang="fr-FR" sz="1200" b="1" dirty="0"/>
          </a:p>
        </p:txBody>
      </p:sp>
      <p:sp>
        <p:nvSpPr>
          <p:cNvPr id="34833" name="AutoShape 1053"/>
          <p:cNvSpPr>
            <a:spLocks noChangeArrowheads="1"/>
          </p:cNvSpPr>
          <p:nvPr/>
        </p:nvSpPr>
        <p:spPr bwMode="auto">
          <a:xfrm>
            <a:off x="6805746" y="1538287"/>
            <a:ext cx="2132013" cy="276225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0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>
                <a:solidFill>
                  <a:srgbClr val="333399"/>
                </a:solidFill>
              </a:rPr>
              <a:t>Meerdere</a:t>
            </a:r>
            <a:r>
              <a:rPr lang="fr-FR" altLang="fr-FR" sz="1000" b="1" dirty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>
                <a:solidFill>
                  <a:srgbClr val="333399"/>
                </a:solidFill>
              </a:rPr>
              <a:t>antwoorden</a:t>
            </a:r>
            <a:r>
              <a:rPr lang="fr-FR" altLang="fr-FR" sz="1000" b="1" dirty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>
                <a:solidFill>
                  <a:srgbClr val="333399"/>
                </a:solidFill>
              </a:rPr>
              <a:t>mogelijk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sp>
        <p:nvSpPr>
          <p:cNvPr id="34834" name="Line 1054"/>
          <p:cNvSpPr>
            <a:spLocks noChangeShapeType="1"/>
          </p:cNvSpPr>
          <p:nvPr/>
        </p:nvSpPr>
        <p:spPr bwMode="gray">
          <a:xfrm>
            <a:off x="0" y="1095375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BE"/>
          </a:p>
        </p:txBody>
      </p:sp>
      <p:sp>
        <p:nvSpPr>
          <p:cNvPr id="34835" name="AutoShape 1055"/>
          <p:cNvSpPr>
            <a:spLocks noChangeArrowheads="1"/>
          </p:cNvSpPr>
          <p:nvPr/>
        </p:nvSpPr>
        <p:spPr bwMode="auto">
          <a:xfrm>
            <a:off x="4800600" y="1676400"/>
            <a:ext cx="838200" cy="457200"/>
          </a:xfrm>
          <a:prstGeom prst="flowChartPunchedTap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chemeClr val="bg1"/>
                </a:solidFill>
              </a:rPr>
              <a:t>Europa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36" name="AutoShape 1056"/>
          <p:cNvSpPr>
            <a:spLocks noChangeArrowheads="1"/>
          </p:cNvSpPr>
          <p:nvPr/>
        </p:nvSpPr>
        <p:spPr bwMode="auto">
          <a:xfrm>
            <a:off x="6705600" y="2667000"/>
            <a:ext cx="1219200" cy="457200"/>
          </a:xfrm>
          <a:prstGeom prst="flowChartPunchedTape">
            <a:avLst/>
          </a:prstGeom>
          <a:solidFill>
            <a:srgbClr val="FF33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Zuidoost-Azië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37" name="AutoShape 1057"/>
          <p:cNvSpPr>
            <a:spLocks noChangeArrowheads="1"/>
          </p:cNvSpPr>
          <p:nvPr/>
        </p:nvSpPr>
        <p:spPr bwMode="auto">
          <a:xfrm>
            <a:off x="5181600" y="2971800"/>
            <a:ext cx="1143000" cy="457200"/>
          </a:xfrm>
          <a:prstGeom prst="flowChartPunchedTape">
            <a:avLst/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Midden-Oosten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38" name="AutoShape 1058"/>
          <p:cNvSpPr>
            <a:spLocks noChangeArrowheads="1"/>
          </p:cNvSpPr>
          <p:nvPr/>
        </p:nvSpPr>
        <p:spPr bwMode="auto">
          <a:xfrm>
            <a:off x="4953000" y="3962400"/>
            <a:ext cx="762000" cy="447675"/>
          </a:xfrm>
          <a:prstGeom prst="flowChartPunchedTape">
            <a:avLst/>
          </a:prstGeom>
          <a:solidFill>
            <a:srgbClr val="3399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Afrika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39" name="AutoShape 1059"/>
          <p:cNvSpPr>
            <a:spLocks noChangeArrowheads="1"/>
          </p:cNvSpPr>
          <p:nvPr/>
        </p:nvSpPr>
        <p:spPr bwMode="auto">
          <a:xfrm>
            <a:off x="2667000" y="3733800"/>
            <a:ext cx="1219200" cy="609600"/>
          </a:xfrm>
          <a:prstGeom prst="flowChartPunchedTape">
            <a:avLst/>
          </a:prstGeom>
          <a:solidFill>
            <a:srgbClr val="3399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Zuid-Amerika</a:t>
            </a:r>
            <a:r>
              <a:rPr lang="fr-FR" altLang="fr-FR" sz="1000" b="1" dirty="0">
                <a:solidFill>
                  <a:schemeClr val="bg1"/>
                </a:solidFill>
              </a:rPr>
              <a:t> / </a:t>
            </a:r>
            <a:r>
              <a:rPr lang="fr-FR" altLang="fr-FR" sz="1000" b="1" dirty="0" err="1">
                <a:solidFill>
                  <a:schemeClr val="bg1"/>
                </a:solidFill>
              </a:rPr>
              <a:t>Caraïben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40" name="AutoShape 1060"/>
          <p:cNvSpPr>
            <a:spLocks noChangeArrowheads="1"/>
          </p:cNvSpPr>
          <p:nvPr/>
        </p:nvSpPr>
        <p:spPr bwMode="auto">
          <a:xfrm>
            <a:off x="1524000" y="1828800"/>
            <a:ext cx="1143000" cy="457200"/>
          </a:xfrm>
          <a:prstGeom prst="flowChartPunchedTape">
            <a:avLst/>
          </a:prstGeom>
          <a:solidFill>
            <a:srgbClr val="FF33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smtClean="0">
                <a:solidFill>
                  <a:schemeClr val="bg1"/>
                </a:solidFill>
              </a:rPr>
              <a:t>Noord-</a:t>
            </a:r>
            <a:r>
              <a:rPr lang="fr-FR" altLang="fr-FR" sz="1000" b="1" dirty="0" err="1" smtClean="0">
                <a:solidFill>
                  <a:schemeClr val="bg1"/>
                </a:solidFill>
              </a:rPr>
              <a:t>Amerika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34841" name="Text Box 1062"/>
          <p:cNvSpPr txBox="1">
            <a:spLocks noChangeArrowheads="1"/>
          </p:cNvSpPr>
          <p:nvPr/>
        </p:nvSpPr>
        <p:spPr bwMode="auto">
          <a:xfrm>
            <a:off x="278081" y="5048327"/>
            <a:ext cx="88659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88% </a:t>
            </a:r>
            <a:r>
              <a:rPr lang="fr-BE" altLang="fr-FR" sz="1600" b="1" i="1" dirty="0">
                <a:solidFill>
                  <a:srgbClr val="262673"/>
                </a:solidFill>
              </a:rPr>
              <a:t>van de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Belgen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blijft</a:t>
            </a:r>
            <a:r>
              <a:rPr lang="fr-BE" altLang="fr-FR" sz="1600" b="1" i="1" dirty="0">
                <a:solidFill>
                  <a:srgbClr val="262673"/>
                </a:solidFill>
              </a:rPr>
              <a:t> in 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Europa (+9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 =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Europees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gemiddelde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),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waarvan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9% in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België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fr-BE" altLang="fr-FR" sz="1600" b="1" i="1" dirty="0" smtClean="0">
                <a:solidFill>
                  <a:srgbClr val="262673"/>
                </a:solidFill>
              </a:rPr>
              <a:t> 94% </a:t>
            </a:r>
            <a:r>
              <a:rPr lang="fr-BE" altLang="fr-FR" sz="1600" b="1" i="1" dirty="0">
                <a:solidFill>
                  <a:srgbClr val="262673"/>
                </a:solidFill>
              </a:rPr>
              <a:t>van de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jonge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Belgen</a:t>
            </a:r>
            <a:r>
              <a:rPr lang="fr-BE" altLang="fr-FR" sz="1600" b="1" i="1" dirty="0">
                <a:solidFill>
                  <a:srgbClr val="262673"/>
                </a:solidFill>
              </a:rPr>
              <a:t> (18 – 24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jaar</a:t>
            </a:r>
            <a:r>
              <a:rPr lang="fr-BE" altLang="fr-FR" sz="1600" b="1" i="1" dirty="0">
                <a:solidFill>
                  <a:srgbClr val="262673"/>
                </a:solidFill>
              </a:rPr>
              <a:t>)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blijft</a:t>
            </a:r>
            <a:r>
              <a:rPr lang="fr-BE" altLang="fr-FR" sz="1600" b="1" i="1" dirty="0">
                <a:solidFill>
                  <a:srgbClr val="262673"/>
                </a:solidFill>
              </a:rPr>
              <a:t> in Europa 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(+19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 vs 2015), 6%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verkiest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een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buiten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Europa (vs. </a:t>
            </a:r>
            <a:r>
              <a:rPr lang="fr-BE" altLang="fr-FR" sz="1600" b="1" i="1" dirty="0">
                <a:solidFill>
                  <a:srgbClr val="262673"/>
                </a:solidFill>
              </a:rPr>
              <a:t>7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% van de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Belgische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vakantiegangers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).</a:t>
            </a:r>
          </a:p>
          <a:p>
            <a:pPr eaLnBrk="1" hangingPunct="1">
              <a:spcBef>
                <a:spcPct val="50000"/>
              </a:spcBef>
            </a:pP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Daling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voor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het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Midden-Oosten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,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Afrika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en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Zuid-Amerika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  <a:endParaRPr lang="fr-BE" altLang="fr-FR" sz="1600" b="1" i="1" dirty="0">
              <a:solidFill>
                <a:srgbClr val="262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/>
              <a:t>De </a:t>
            </a:r>
            <a:r>
              <a:rPr lang="fr-BE" dirty="0" err="1" smtClean="0"/>
              <a:t>Belgen</a:t>
            </a:r>
            <a:r>
              <a:rPr lang="fr-BE" dirty="0" smtClean="0"/>
              <a:t>: </a:t>
            </a:r>
            <a:r>
              <a:rPr lang="fr-BE" dirty="0" err="1" smtClean="0"/>
              <a:t>vrees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aanslagen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 de </a:t>
            </a:r>
            <a:r>
              <a:rPr lang="fr-BE" dirty="0" err="1" smtClean="0"/>
              <a:t>keuze</a:t>
            </a:r>
            <a:r>
              <a:rPr lang="fr-BE" dirty="0" smtClean="0"/>
              <a:t> van hun </a:t>
            </a:r>
            <a:r>
              <a:rPr lang="fr-BE" dirty="0" err="1" smtClean="0"/>
              <a:t>bestemming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CD97F-7A32-48DF-99D1-47F0B499DAE1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689854"/>
              </p:ext>
            </p:extLst>
          </p:nvPr>
        </p:nvGraphicFramePr>
        <p:xfrm>
          <a:off x="380999" y="1431036"/>
          <a:ext cx="7961115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0630" y="4419600"/>
            <a:ext cx="882717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chemeClr val="accent6"/>
                </a:solidFill>
              </a:rPr>
              <a:t>Ondanks</a:t>
            </a:r>
            <a:r>
              <a:rPr lang="fr-BE" dirty="0">
                <a:solidFill>
                  <a:schemeClr val="accent6"/>
                </a:solidFill>
              </a:rPr>
              <a:t> de </a:t>
            </a:r>
            <a:r>
              <a:rPr lang="fr-BE" dirty="0" err="1">
                <a:solidFill>
                  <a:schemeClr val="accent6"/>
                </a:solidFill>
              </a:rPr>
              <a:t>aanslagen</a:t>
            </a:r>
            <a:r>
              <a:rPr lang="fr-BE" dirty="0">
                <a:solidFill>
                  <a:schemeClr val="accent6"/>
                </a:solidFill>
              </a:rPr>
              <a:t> in </a:t>
            </a:r>
            <a:r>
              <a:rPr lang="fr-BE" dirty="0" err="1">
                <a:solidFill>
                  <a:schemeClr val="accent6"/>
                </a:solidFill>
              </a:rPr>
              <a:t>Parijs</a:t>
            </a:r>
            <a:r>
              <a:rPr lang="fr-BE" dirty="0">
                <a:solidFill>
                  <a:schemeClr val="accent6"/>
                </a:solidFill>
              </a:rPr>
              <a:t> (</a:t>
            </a:r>
            <a:r>
              <a:rPr lang="fr-BE" dirty="0" err="1">
                <a:solidFill>
                  <a:schemeClr val="accent6"/>
                </a:solidFill>
              </a:rPr>
              <a:t>november</a:t>
            </a:r>
            <a:r>
              <a:rPr lang="fr-BE" dirty="0">
                <a:solidFill>
                  <a:schemeClr val="accent6"/>
                </a:solidFill>
              </a:rPr>
              <a:t> 2015), </a:t>
            </a:r>
            <a:r>
              <a:rPr lang="fr-BE" dirty="0" smtClean="0">
                <a:solidFill>
                  <a:schemeClr val="accent6"/>
                </a:solidFill>
              </a:rPr>
              <a:t>Brussel (</a:t>
            </a:r>
            <a:r>
              <a:rPr lang="fr-BE" dirty="0">
                <a:solidFill>
                  <a:schemeClr val="accent6"/>
                </a:solidFill>
              </a:rPr>
              <a:t>22 </a:t>
            </a:r>
            <a:r>
              <a:rPr lang="fr-BE" dirty="0" err="1" smtClean="0">
                <a:solidFill>
                  <a:schemeClr val="accent6"/>
                </a:solidFill>
              </a:rPr>
              <a:t>maart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>
                <a:solidFill>
                  <a:schemeClr val="accent6"/>
                </a:solidFill>
              </a:rPr>
              <a:t>2016), </a:t>
            </a:r>
            <a:r>
              <a:rPr lang="fr-BE" dirty="0" err="1">
                <a:solidFill>
                  <a:schemeClr val="accent6"/>
                </a:solidFill>
              </a:rPr>
              <a:t>Turkije</a:t>
            </a:r>
            <a:r>
              <a:rPr lang="fr-BE" dirty="0">
                <a:solidFill>
                  <a:schemeClr val="accent6"/>
                </a:solidFill>
              </a:rPr>
              <a:t> en </a:t>
            </a:r>
            <a:r>
              <a:rPr lang="fr-BE" dirty="0" err="1" smtClean="0">
                <a:solidFill>
                  <a:schemeClr val="accent6"/>
                </a:solidFill>
              </a:rPr>
              <a:t>Tunesië</a:t>
            </a:r>
            <a:r>
              <a:rPr lang="fr-BE" dirty="0" smtClean="0">
                <a:solidFill>
                  <a:schemeClr val="accent6"/>
                </a:solidFill>
              </a:rPr>
              <a:t>, </a:t>
            </a:r>
            <a:r>
              <a:rPr lang="fr-BE" dirty="0" err="1" smtClean="0">
                <a:solidFill>
                  <a:schemeClr val="accent6"/>
                </a:solidFill>
              </a:rPr>
              <a:t>zijn</a:t>
            </a:r>
            <a:r>
              <a:rPr lang="fr-BE" dirty="0" smtClean="0">
                <a:solidFill>
                  <a:schemeClr val="accent6"/>
                </a:solidFill>
              </a:rPr>
              <a:t> de </a:t>
            </a:r>
            <a:r>
              <a:rPr lang="fr-BE" dirty="0" err="1" smtClean="0">
                <a:solidFill>
                  <a:schemeClr val="accent6"/>
                </a:solidFill>
              </a:rPr>
              <a:t>Belgen</a:t>
            </a:r>
            <a:r>
              <a:rPr lang="fr-BE" dirty="0" smtClean="0">
                <a:solidFill>
                  <a:schemeClr val="accent6"/>
                </a:solidFill>
              </a:rPr>
              <a:t> niet </a:t>
            </a:r>
            <a:r>
              <a:rPr lang="fr-BE" dirty="0" err="1" smtClean="0">
                <a:solidFill>
                  <a:schemeClr val="accent6"/>
                </a:solidFill>
              </a:rPr>
              <a:t>specifiek</a:t>
            </a:r>
            <a:r>
              <a:rPr lang="fr-BE" dirty="0" smtClean="0">
                <a:solidFill>
                  <a:schemeClr val="accent6"/>
                </a:solidFill>
              </a:rPr>
              <a:t> bang </a:t>
            </a:r>
            <a:r>
              <a:rPr lang="fr-BE" dirty="0" err="1" smtClean="0">
                <a:solidFill>
                  <a:schemeClr val="accent6"/>
                </a:solidFill>
              </a:rPr>
              <a:t>voor</a:t>
            </a:r>
            <a:r>
              <a:rPr lang="fr-BE" dirty="0" smtClean="0">
                <a:solidFill>
                  <a:schemeClr val="accent6"/>
                </a:solidFill>
              </a:rPr>
              <a:t> het </a:t>
            </a:r>
            <a:r>
              <a:rPr lang="fr-BE" dirty="0" err="1" smtClean="0">
                <a:solidFill>
                  <a:schemeClr val="accent6"/>
                </a:solidFill>
              </a:rPr>
              <a:t>risico</a:t>
            </a:r>
            <a:r>
              <a:rPr lang="fr-BE" dirty="0" smtClean="0">
                <a:solidFill>
                  <a:schemeClr val="accent6"/>
                </a:solidFill>
              </a:rPr>
              <a:t> op </a:t>
            </a:r>
            <a:r>
              <a:rPr lang="fr-BE" dirty="0" err="1" smtClean="0">
                <a:solidFill>
                  <a:schemeClr val="accent6"/>
                </a:solidFill>
              </a:rPr>
              <a:t>aanslagen</a:t>
            </a:r>
            <a:r>
              <a:rPr lang="fr-BE" dirty="0" smtClean="0">
                <a:solidFill>
                  <a:schemeClr val="accent6"/>
                </a:solidFill>
              </a:rPr>
              <a:t>. </a:t>
            </a:r>
            <a:br>
              <a:rPr lang="fr-BE" dirty="0" smtClean="0">
                <a:solidFill>
                  <a:schemeClr val="accent6"/>
                </a:solidFill>
              </a:rPr>
            </a:br>
            <a:endParaRPr lang="fr-BE" dirty="0" smtClean="0">
              <a:solidFill>
                <a:schemeClr val="accent6"/>
              </a:solidFill>
            </a:endParaRPr>
          </a:p>
          <a:p>
            <a:r>
              <a:rPr lang="fr-BE" sz="1600" dirty="0" err="1" smtClean="0">
                <a:solidFill>
                  <a:schemeClr val="accent6"/>
                </a:solidFill>
              </a:rPr>
              <a:t>Toch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geven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ze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aan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b="1" dirty="0" err="1" smtClean="0">
                <a:solidFill>
                  <a:schemeClr val="accent6"/>
                </a:solidFill>
              </a:rPr>
              <a:t>bepaalde</a:t>
            </a:r>
            <a:r>
              <a:rPr lang="fr-BE" sz="1600" b="1" dirty="0" smtClean="0">
                <a:solidFill>
                  <a:schemeClr val="accent6"/>
                </a:solidFill>
              </a:rPr>
              <a:t> </a:t>
            </a:r>
            <a:r>
              <a:rPr lang="fr-BE" sz="1600" b="1" dirty="0" err="1" smtClean="0">
                <a:solidFill>
                  <a:schemeClr val="accent6"/>
                </a:solidFill>
              </a:rPr>
              <a:t>bestemmingen</a:t>
            </a:r>
            <a:r>
              <a:rPr lang="fr-BE" sz="1600" b="1" dirty="0" smtClean="0">
                <a:solidFill>
                  <a:schemeClr val="accent6"/>
                </a:solidFill>
              </a:rPr>
              <a:t> te </a:t>
            </a:r>
            <a:r>
              <a:rPr lang="fr-BE" sz="1600" b="1" dirty="0" err="1" smtClean="0">
                <a:solidFill>
                  <a:schemeClr val="accent6"/>
                </a:solidFill>
              </a:rPr>
              <a:t>mijden</a:t>
            </a:r>
            <a:r>
              <a:rPr lang="fr-BE" sz="1600" dirty="0" smtClean="0">
                <a:solidFill>
                  <a:schemeClr val="accent6"/>
                </a:solidFill>
              </a:rPr>
              <a:t>: </a:t>
            </a:r>
            <a:r>
              <a:rPr lang="fr-BE" sz="1600" dirty="0" err="1" smtClean="0">
                <a:solidFill>
                  <a:schemeClr val="accent6"/>
                </a:solidFill>
              </a:rPr>
              <a:t>Turkije</a:t>
            </a:r>
            <a:r>
              <a:rPr lang="fr-BE" sz="1600" dirty="0" smtClean="0">
                <a:solidFill>
                  <a:schemeClr val="accent6"/>
                </a:solidFill>
              </a:rPr>
              <a:t> (32% </a:t>
            </a:r>
            <a:r>
              <a:rPr lang="fr-BE" sz="1600" dirty="0" err="1" smtClean="0">
                <a:solidFill>
                  <a:schemeClr val="accent6"/>
                </a:solidFill>
              </a:rPr>
              <a:t>geeft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aan</a:t>
            </a:r>
            <a:r>
              <a:rPr lang="fr-BE" sz="1600" dirty="0" smtClean="0">
                <a:solidFill>
                  <a:schemeClr val="accent6"/>
                </a:solidFill>
              </a:rPr>
              <a:t> er niet </a:t>
            </a:r>
            <a:r>
              <a:rPr lang="fr-BE" sz="1600" dirty="0" err="1" smtClean="0">
                <a:solidFill>
                  <a:schemeClr val="accent6"/>
                </a:solidFill>
              </a:rPr>
              <a:t>naartoe</a:t>
            </a:r>
            <a:r>
              <a:rPr lang="fr-BE" sz="1600" dirty="0" smtClean="0">
                <a:solidFill>
                  <a:schemeClr val="accent6"/>
                </a:solidFill>
              </a:rPr>
              <a:t> te </a:t>
            </a:r>
            <a:r>
              <a:rPr lang="fr-BE" sz="1600" dirty="0" err="1" smtClean="0">
                <a:solidFill>
                  <a:schemeClr val="accent6"/>
                </a:solidFill>
              </a:rPr>
              <a:t>gaan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binnen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korte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tijd</a:t>
            </a:r>
            <a:r>
              <a:rPr lang="fr-BE" sz="1600" dirty="0" smtClean="0">
                <a:solidFill>
                  <a:schemeClr val="accent6"/>
                </a:solidFill>
              </a:rPr>
              <a:t>), Noord-</a:t>
            </a:r>
            <a:r>
              <a:rPr lang="fr-BE" sz="1600" dirty="0" err="1" smtClean="0">
                <a:solidFill>
                  <a:schemeClr val="accent6"/>
                </a:solidFill>
              </a:rPr>
              <a:t>Afrika</a:t>
            </a:r>
            <a:r>
              <a:rPr lang="fr-BE" sz="1600" dirty="0" smtClean="0">
                <a:solidFill>
                  <a:schemeClr val="accent6"/>
                </a:solidFill>
              </a:rPr>
              <a:t> / Maghreb </a:t>
            </a:r>
            <a:r>
              <a:rPr lang="fr-BE" sz="1600" dirty="0" err="1" smtClean="0">
                <a:solidFill>
                  <a:schemeClr val="accent6"/>
                </a:solidFill>
              </a:rPr>
              <a:t>landen</a:t>
            </a:r>
            <a:r>
              <a:rPr lang="fr-BE" sz="1600" dirty="0" smtClean="0">
                <a:solidFill>
                  <a:schemeClr val="accent6"/>
                </a:solidFill>
              </a:rPr>
              <a:t> (29%), Egypte (14%) het </a:t>
            </a:r>
            <a:r>
              <a:rPr lang="fr-BE" sz="1600" dirty="0" err="1" smtClean="0">
                <a:solidFill>
                  <a:schemeClr val="accent6"/>
                </a:solidFill>
              </a:rPr>
              <a:t>Midden-Oosten</a:t>
            </a:r>
            <a:r>
              <a:rPr lang="fr-BE" sz="1600" dirty="0" smtClean="0">
                <a:solidFill>
                  <a:schemeClr val="accent6"/>
                </a:solidFill>
              </a:rPr>
              <a:t> (12%) en in Europa: </a:t>
            </a:r>
            <a:r>
              <a:rPr lang="fr-BE" sz="1600" dirty="0" err="1" smtClean="0">
                <a:solidFill>
                  <a:schemeClr val="accent6"/>
                </a:solidFill>
              </a:rPr>
              <a:t>Frankrijk</a:t>
            </a:r>
            <a:r>
              <a:rPr lang="fr-BE" sz="1600" dirty="0" smtClean="0">
                <a:solidFill>
                  <a:schemeClr val="accent6"/>
                </a:solidFill>
              </a:rPr>
              <a:t> (8%), </a:t>
            </a:r>
            <a:r>
              <a:rPr lang="fr-BE" sz="1600" dirty="0" err="1" smtClean="0">
                <a:solidFill>
                  <a:schemeClr val="accent6"/>
                </a:solidFill>
              </a:rPr>
              <a:t>Griekenland</a:t>
            </a:r>
            <a:r>
              <a:rPr lang="fr-BE" sz="1600" dirty="0" smtClean="0">
                <a:solidFill>
                  <a:schemeClr val="accent6"/>
                </a:solidFill>
              </a:rPr>
              <a:t> (6%).</a:t>
            </a:r>
            <a:br>
              <a:rPr lang="fr-BE" sz="1600" dirty="0" smtClean="0">
                <a:solidFill>
                  <a:schemeClr val="accent6"/>
                </a:solidFill>
              </a:rPr>
            </a:br>
            <a:r>
              <a:rPr lang="fr-BE" sz="1600" dirty="0" err="1" smtClean="0">
                <a:solidFill>
                  <a:schemeClr val="accent6"/>
                </a:solidFill>
              </a:rPr>
              <a:t>Deze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verschuiving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zorgt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vooral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voor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een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stijging</a:t>
            </a:r>
            <a:r>
              <a:rPr lang="fr-BE" sz="1600" dirty="0" smtClean="0">
                <a:solidFill>
                  <a:schemeClr val="accent6"/>
                </a:solidFill>
              </a:rPr>
              <a:t> van het </a:t>
            </a:r>
            <a:r>
              <a:rPr lang="fr-BE" sz="1600" dirty="0" err="1" smtClean="0">
                <a:solidFill>
                  <a:schemeClr val="accent6"/>
                </a:solidFill>
              </a:rPr>
              <a:t>aantal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reizigers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naar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Spanje</a:t>
            </a:r>
            <a:r>
              <a:rPr lang="fr-BE" sz="1600" dirty="0" smtClean="0">
                <a:solidFill>
                  <a:schemeClr val="accent6"/>
                </a:solidFill>
              </a:rPr>
              <a:t> (+5 </a:t>
            </a:r>
            <a:r>
              <a:rPr lang="fr-BE" sz="1600" dirty="0" err="1" smtClean="0">
                <a:solidFill>
                  <a:schemeClr val="accent6"/>
                </a:solidFill>
              </a:rPr>
              <a:t>ptn</a:t>
            </a:r>
            <a:r>
              <a:rPr lang="fr-BE" sz="1600" dirty="0" smtClean="0">
                <a:solidFill>
                  <a:schemeClr val="accent6"/>
                </a:solidFill>
              </a:rPr>
              <a:t>.).</a:t>
            </a:r>
            <a:endParaRPr lang="fr-BE" sz="1600" dirty="0">
              <a:solidFill>
                <a:schemeClr val="accent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0632"/>
            <a:ext cx="2362200" cy="1795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175" y="1267889"/>
            <a:ext cx="8145178" cy="2616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sz="1100" dirty="0" err="1" smtClean="0">
                <a:solidFill>
                  <a:srgbClr val="000066"/>
                </a:solidFill>
              </a:rPr>
              <a:t>Welke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rol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speelt</a:t>
            </a:r>
            <a:r>
              <a:rPr lang="fr-BE" sz="1100" dirty="0" smtClean="0">
                <a:solidFill>
                  <a:srgbClr val="000066"/>
                </a:solidFill>
              </a:rPr>
              <a:t> het </a:t>
            </a:r>
            <a:r>
              <a:rPr lang="fr-BE" sz="1100" dirty="0" err="1" smtClean="0">
                <a:solidFill>
                  <a:srgbClr val="000066"/>
                </a:solidFill>
              </a:rPr>
              <a:t>risico</a:t>
            </a:r>
            <a:r>
              <a:rPr lang="fr-BE" sz="1100" dirty="0" smtClean="0">
                <a:solidFill>
                  <a:srgbClr val="000066"/>
                </a:solidFill>
              </a:rPr>
              <a:t> op </a:t>
            </a:r>
            <a:r>
              <a:rPr lang="fr-BE" sz="1100" dirty="0" err="1" smtClean="0">
                <a:solidFill>
                  <a:srgbClr val="000066"/>
                </a:solidFill>
              </a:rPr>
              <a:t>een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terroristische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aanslag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bij</a:t>
            </a:r>
            <a:r>
              <a:rPr lang="fr-BE" sz="1100" dirty="0" smtClean="0">
                <a:solidFill>
                  <a:srgbClr val="000066"/>
                </a:solidFill>
              </a:rPr>
              <a:t> de </a:t>
            </a:r>
            <a:r>
              <a:rPr lang="fr-BE" sz="1100" dirty="0" err="1" smtClean="0">
                <a:solidFill>
                  <a:srgbClr val="000066"/>
                </a:solidFill>
              </a:rPr>
              <a:t>keuze</a:t>
            </a:r>
            <a:r>
              <a:rPr lang="fr-BE" sz="1100" dirty="0" smtClean="0">
                <a:solidFill>
                  <a:srgbClr val="000066"/>
                </a:solidFill>
              </a:rPr>
              <a:t> van </a:t>
            </a:r>
            <a:r>
              <a:rPr lang="fr-BE" sz="1100" dirty="0" err="1" smtClean="0">
                <a:solidFill>
                  <a:srgbClr val="000066"/>
                </a:solidFill>
              </a:rPr>
              <a:t>uw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vakantiebestemming</a:t>
            </a:r>
            <a:r>
              <a:rPr lang="fr-BE" sz="1100" dirty="0" smtClean="0">
                <a:solidFill>
                  <a:srgbClr val="000066"/>
                </a:solidFill>
              </a:rPr>
              <a:t>? </a:t>
            </a:r>
            <a:r>
              <a:rPr lang="fr-BE" sz="1100" dirty="0" err="1" smtClean="0">
                <a:solidFill>
                  <a:srgbClr val="000066"/>
                </a:solidFill>
              </a:rPr>
              <a:t>Antwoord</a:t>
            </a:r>
            <a:r>
              <a:rPr lang="fr-BE" sz="1100" dirty="0" smtClean="0">
                <a:solidFill>
                  <a:srgbClr val="000066"/>
                </a:solidFill>
              </a:rPr>
              <a:t>: </a:t>
            </a:r>
            <a:r>
              <a:rPr lang="fr-BE" sz="1100" dirty="0" err="1" smtClean="0">
                <a:solidFill>
                  <a:srgbClr val="000066"/>
                </a:solidFill>
              </a:rPr>
              <a:t>een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essentiële</a:t>
            </a:r>
            <a:r>
              <a:rPr lang="fr-BE" sz="1100" dirty="0" smtClean="0">
                <a:solidFill>
                  <a:srgbClr val="000066"/>
                </a:solidFill>
              </a:rPr>
              <a:t>  </a:t>
            </a:r>
            <a:r>
              <a:rPr lang="fr-BE" sz="1100" dirty="0" err="1" smtClean="0">
                <a:solidFill>
                  <a:srgbClr val="000066"/>
                </a:solidFill>
              </a:rPr>
              <a:t>rol</a:t>
            </a:r>
            <a:endParaRPr lang="fr-BE" sz="1100" dirty="0">
              <a:solidFill>
                <a:srgbClr val="000066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9" y="2967553"/>
            <a:ext cx="1165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750632"/>
            <a:ext cx="11271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18949" y="2278936"/>
            <a:ext cx="646331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smtClean="0"/>
              <a:t>40%</a:t>
            </a:r>
            <a:endParaRPr lang="fr-BE" dirty="0"/>
          </a:p>
        </p:txBody>
      </p:sp>
      <p:sp>
        <p:nvSpPr>
          <p:cNvPr id="12" name="TextBox 11"/>
          <p:cNvSpPr txBox="1"/>
          <p:nvPr/>
        </p:nvSpPr>
        <p:spPr>
          <a:xfrm>
            <a:off x="7861568" y="1750329"/>
            <a:ext cx="940770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EUROPA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0492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A7E57-E4E1-42C0-9520-A1DBEBEBD00E}" type="slidenum">
              <a:rPr lang="fr-FR"/>
              <a:pPr>
                <a:defRPr/>
              </a:pPr>
              <a:t>24</a:t>
            </a:fld>
            <a:endParaRPr lang="fr-FR"/>
          </a:p>
        </p:txBody>
      </p:sp>
      <p:graphicFrame>
        <p:nvGraphicFramePr>
          <p:cNvPr id="3584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39682"/>
              </p:ext>
            </p:extLst>
          </p:nvPr>
        </p:nvGraphicFramePr>
        <p:xfrm>
          <a:off x="381000" y="1320800"/>
          <a:ext cx="7102475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38" name="Worksheet" r:id="rId4" imgW="8343866" imgH="4267080" progId="Excel.Sheet.8">
                  <p:embed/>
                </p:oleObj>
              </mc:Choice>
              <mc:Fallback>
                <p:oleObj name="Worksheet" r:id="rId4" imgW="8343866" imgH="4267080" progId="Excel.Shee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20800"/>
                        <a:ext cx="7102475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6BE6948-6D2B-4DB5-83F8-C56ADA3AFC16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24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2170427" y="338018"/>
            <a:ext cx="662758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Waar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>
                <a:solidFill>
                  <a:schemeClr val="bg1"/>
                </a:solidFill>
              </a:rPr>
              <a:t>gaan</a:t>
            </a:r>
            <a:r>
              <a:rPr lang="fr-FR" altLang="fr-FR" sz="2600" b="1" dirty="0">
                <a:solidFill>
                  <a:schemeClr val="bg1"/>
                </a:solidFill>
              </a:rPr>
              <a:t> de </a:t>
            </a:r>
            <a:r>
              <a:rPr lang="fr-FR" altLang="fr-FR" sz="2600" b="1" dirty="0" err="1">
                <a:solidFill>
                  <a:schemeClr val="bg1"/>
                </a:solidFill>
              </a:rPr>
              <a:t>Europeanen</a:t>
            </a:r>
            <a:r>
              <a:rPr lang="fr-FR" altLang="fr-FR" sz="2600" b="1" dirty="0">
                <a:solidFill>
                  <a:schemeClr val="bg1"/>
                </a:solidFill>
              </a:rPr>
              <a:t> en de </a:t>
            </a:r>
            <a:r>
              <a:rPr lang="fr-FR" altLang="fr-FR" sz="2600" b="1" dirty="0" err="1">
                <a:solidFill>
                  <a:schemeClr val="bg1"/>
                </a:solidFill>
              </a:rPr>
              <a:t>Belgen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>
                <a:solidFill>
                  <a:schemeClr val="bg1"/>
                </a:solidFill>
              </a:rPr>
              <a:t>met </a:t>
            </a:r>
            <a:r>
              <a:rPr lang="fr-FR" altLang="fr-FR" sz="2600" b="1" dirty="0" err="1">
                <a:solidFill>
                  <a:schemeClr val="bg1"/>
                </a:solidFill>
              </a:rPr>
              <a:t>vakantie</a:t>
            </a:r>
            <a:r>
              <a:rPr lang="fr-FR" altLang="fr-FR" sz="26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819400" y="4883150"/>
            <a:ext cx="922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>
                <a:solidFill>
                  <a:schemeClr val="tx1"/>
                </a:solidFill>
              </a:rPr>
              <a:t>N° 1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4267200" y="4857750"/>
            <a:ext cx="88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>
                <a:solidFill>
                  <a:schemeClr val="tx1"/>
                </a:solidFill>
              </a:rPr>
              <a:t>N° 2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626100" y="4857750"/>
            <a:ext cx="912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>
                <a:solidFill>
                  <a:schemeClr val="tx1"/>
                </a:solidFill>
              </a:rPr>
              <a:t>N° 3</a:t>
            </a:r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49213" y="5318125"/>
            <a:ext cx="863758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marL="265113" indent="-265113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SzPct val="120000"/>
            </a:pPr>
            <a:r>
              <a:rPr lang="nl-BE" altLang="fr-FR" sz="1500" b="1" dirty="0">
                <a:solidFill>
                  <a:srgbClr val="262673"/>
                </a:solidFill>
              </a:rPr>
              <a:t>Frankrijk is de favoriete bestemming van de </a:t>
            </a:r>
            <a:r>
              <a:rPr lang="fr-FR" altLang="fr-FR" sz="1500" b="1" dirty="0" err="1">
                <a:solidFill>
                  <a:srgbClr val="262673"/>
                </a:solidFill>
              </a:rPr>
              <a:t>Belgen</a:t>
            </a:r>
            <a:r>
              <a:rPr lang="fr-FR" altLang="fr-FR" sz="1500" b="1" dirty="0">
                <a:solidFill>
                  <a:srgbClr val="262673"/>
                </a:solidFill>
              </a:rPr>
              <a:t>, maar </a:t>
            </a:r>
            <a:r>
              <a:rPr lang="fr-FR" altLang="fr-FR" sz="1500" b="1" dirty="0" err="1">
                <a:solidFill>
                  <a:srgbClr val="262673"/>
                </a:solidFill>
              </a:rPr>
              <a:t>wordt</a:t>
            </a:r>
            <a:r>
              <a:rPr lang="fr-FR" altLang="fr-FR" sz="1500" b="1" dirty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door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>
                <a:solidFill>
                  <a:srgbClr val="262673"/>
                </a:solidFill>
              </a:rPr>
              <a:t>Italië</a:t>
            </a:r>
            <a:r>
              <a:rPr lang="fr-FR" altLang="fr-FR" sz="1500" b="1" dirty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>
                <a:solidFill>
                  <a:srgbClr val="262673"/>
                </a:solidFill>
              </a:rPr>
              <a:t>voorbijgestoken</a:t>
            </a:r>
            <a:r>
              <a:rPr lang="fr-FR" altLang="fr-FR" sz="1500" b="1" dirty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>
                <a:solidFill>
                  <a:srgbClr val="262673"/>
                </a:solidFill>
              </a:rPr>
              <a:t>als</a:t>
            </a:r>
            <a:r>
              <a:rPr lang="fr-FR" altLang="fr-FR" sz="1500" b="1" dirty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>
                <a:solidFill>
                  <a:srgbClr val="262673"/>
                </a:solidFill>
              </a:rPr>
              <a:t>voorkeurbestemming</a:t>
            </a:r>
            <a:r>
              <a:rPr lang="fr-FR" altLang="fr-FR" sz="1500" b="1" dirty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>
                <a:solidFill>
                  <a:srgbClr val="262673"/>
                </a:solidFill>
              </a:rPr>
              <a:t>bij</a:t>
            </a:r>
            <a:r>
              <a:rPr lang="fr-FR" altLang="fr-FR" sz="1500" b="1" dirty="0">
                <a:solidFill>
                  <a:srgbClr val="262673"/>
                </a:solidFill>
              </a:rPr>
              <a:t> de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Europeanen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.</a:t>
            </a:r>
          </a:p>
          <a:p>
            <a:pPr eaLnBrk="1" hangingPunct="1">
              <a:spcBef>
                <a:spcPct val="30000"/>
              </a:spcBef>
              <a:buSzPct val="120000"/>
            </a:pPr>
            <a:r>
              <a:rPr lang="fr-FR" altLang="fr-FR" sz="1500" b="1" dirty="0" smtClean="0">
                <a:solidFill>
                  <a:srgbClr val="262673"/>
                </a:solidFill>
              </a:rPr>
              <a:t>69% van de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Spanjaarden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, 74% van de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Italianen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 en 64% van de Fransen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blijft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liever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 in </a:t>
            </a:r>
            <a:r>
              <a:rPr lang="fr-FR" altLang="fr-FR" sz="1500" b="1" dirty="0" err="1" smtClean="0">
                <a:solidFill>
                  <a:srgbClr val="262673"/>
                </a:solidFill>
              </a:rPr>
              <a:t>eigen</a:t>
            </a:r>
            <a:r>
              <a:rPr lang="fr-FR" altLang="fr-FR" sz="1500" b="1" dirty="0" smtClean="0">
                <a:solidFill>
                  <a:srgbClr val="262673"/>
                </a:solidFill>
              </a:rPr>
              <a:t> land.</a:t>
            </a:r>
          </a:p>
        </p:txBody>
      </p:sp>
      <p:sp>
        <p:nvSpPr>
          <p:cNvPr id="35850" name="Rectangle 16"/>
          <p:cNvSpPr>
            <a:spLocks noChangeArrowheads="1"/>
          </p:cNvSpPr>
          <p:nvPr/>
        </p:nvSpPr>
        <p:spPr bwMode="auto">
          <a:xfrm>
            <a:off x="6106494" y="1600200"/>
            <a:ext cx="2895600" cy="1458861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0000"/>
              </a:spcBef>
              <a:buSzPct val="120000"/>
              <a:buFontTx/>
              <a:buNone/>
            </a:pPr>
            <a:endParaRPr lang="fr-FR" altLang="fr-FR" sz="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30000"/>
              </a:spcBef>
              <a:buSzPct val="120000"/>
              <a:buFontTx/>
              <a:buNone/>
            </a:pPr>
            <a:r>
              <a:rPr lang="fr-FR" altLang="fr-FR" sz="1400" b="1" i="1" dirty="0" smtClean="0">
                <a:solidFill>
                  <a:srgbClr val="262673"/>
                </a:solidFill>
              </a:rPr>
              <a:t>53% </a:t>
            </a:r>
            <a:r>
              <a:rPr lang="fr-FR" altLang="fr-FR" sz="1400" b="1" i="1" dirty="0">
                <a:solidFill>
                  <a:srgbClr val="262673"/>
                </a:solidFill>
              </a:rPr>
              <a:t>van de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Europeanen</a:t>
            </a:r>
            <a:r>
              <a:rPr lang="fr-FR" altLang="fr-FR" sz="1400" b="1" i="1" dirty="0">
                <a:solidFill>
                  <a:srgbClr val="262673"/>
                </a:solidFill>
              </a:rPr>
              <a:t>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blijft</a:t>
            </a:r>
            <a:r>
              <a:rPr lang="fr-FR" altLang="fr-FR" sz="1400" b="1" i="1" dirty="0">
                <a:solidFill>
                  <a:srgbClr val="262673"/>
                </a:solidFill>
              </a:rPr>
              <a:t> in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eigen</a:t>
            </a:r>
            <a:r>
              <a:rPr lang="fr-FR" altLang="fr-FR" sz="1400" b="1" i="1" dirty="0">
                <a:solidFill>
                  <a:srgbClr val="262673"/>
                </a:solidFill>
              </a:rPr>
              <a:t> land (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vooral</a:t>
            </a:r>
            <a:r>
              <a:rPr lang="fr-FR" altLang="fr-FR" sz="1400" b="1" i="1" dirty="0">
                <a:solidFill>
                  <a:srgbClr val="262673"/>
                </a:solidFill>
              </a:rPr>
              <a:t>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Mediterrane</a:t>
            </a:r>
            <a:r>
              <a:rPr lang="fr-FR" altLang="fr-FR" sz="1400" b="1" i="1" dirty="0">
                <a:solidFill>
                  <a:srgbClr val="262673"/>
                </a:solidFill>
              </a:rPr>
              <a:t>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landen</a:t>
            </a:r>
            <a:r>
              <a:rPr lang="fr-FR" altLang="fr-FR" sz="1400" b="1" i="1" dirty="0">
                <a:solidFill>
                  <a:srgbClr val="262673"/>
                </a:solidFill>
              </a:rPr>
              <a:t>).</a:t>
            </a:r>
          </a:p>
          <a:p>
            <a:pPr eaLnBrk="1" hangingPunct="1">
              <a:spcBef>
                <a:spcPct val="30000"/>
              </a:spcBef>
              <a:buSzPct val="120000"/>
              <a:buFontTx/>
              <a:buNone/>
            </a:pPr>
            <a:r>
              <a:rPr lang="fr-FR" altLang="fr-FR" sz="1400" b="1" i="1" dirty="0">
                <a:solidFill>
                  <a:srgbClr val="262673"/>
                </a:solidFill>
              </a:rPr>
              <a:t>De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Belgen</a:t>
            </a:r>
            <a:r>
              <a:rPr lang="fr-FR" altLang="fr-FR" sz="1400" b="1" i="1" dirty="0">
                <a:solidFill>
                  <a:srgbClr val="262673"/>
                </a:solidFill>
              </a:rPr>
              <a:t>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blijven</a:t>
            </a:r>
            <a:r>
              <a:rPr lang="fr-FR" altLang="fr-FR" sz="1400" b="1" i="1" dirty="0">
                <a:solidFill>
                  <a:srgbClr val="262673"/>
                </a:solidFill>
              </a:rPr>
              <a:t> het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minst</a:t>
            </a:r>
            <a:r>
              <a:rPr lang="fr-FR" altLang="fr-FR" sz="1400" b="1" i="1" dirty="0">
                <a:solidFill>
                  <a:srgbClr val="262673"/>
                </a:solidFill>
              </a:rPr>
              <a:t> in </a:t>
            </a:r>
            <a:r>
              <a:rPr lang="fr-FR" altLang="fr-FR" sz="1400" b="1" i="1" dirty="0" err="1">
                <a:solidFill>
                  <a:srgbClr val="262673"/>
                </a:solidFill>
              </a:rPr>
              <a:t>eigen</a:t>
            </a:r>
            <a:r>
              <a:rPr lang="fr-FR" altLang="fr-FR" sz="1400" b="1" i="1" dirty="0">
                <a:solidFill>
                  <a:srgbClr val="262673"/>
                </a:solidFill>
              </a:rPr>
              <a:t> land 9</a:t>
            </a:r>
            <a:r>
              <a:rPr lang="fr-FR" altLang="fr-FR" sz="1400" b="1" i="1" dirty="0" smtClean="0">
                <a:solidFill>
                  <a:srgbClr val="262673"/>
                </a:solidFill>
              </a:rPr>
              <a:t>% (vs. 10% in 2015).</a:t>
            </a:r>
            <a:endParaRPr lang="fr-FR" altLang="fr-FR" sz="1400" b="1" i="1" dirty="0">
              <a:solidFill>
                <a:srgbClr val="262673"/>
              </a:solidFill>
            </a:endParaRPr>
          </a:p>
          <a:p>
            <a:pPr algn="ctr" eaLnBrk="1" hangingPunct="1">
              <a:spcBef>
                <a:spcPct val="30000"/>
              </a:spcBef>
              <a:buSzPct val="120000"/>
              <a:buFontTx/>
              <a:buNone/>
            </a:pPr>
            <a:endParaRPr lang="fr-FR" altLang="fr-FR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Content Placeholder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318920152"/>
              </p:ext>
            </p:extLst>
          </p:nvPr>
        </p:nvGraphicFramePr>
        <p:xfrm>
          <a:off x="0" y="152400"/>
          <a:ext cx="8610600" cy="531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63" name="Worksheet" r:id="rId4" imgW="8753388" imgH="6019920" progId="Excel.Sheet.8">
                  <p:embed/>
                </p:oleObj>
              </mc:Choice>
              <mc:Fallback>
                <p:oleObj name="Worksheet" r:id="rId4" imgW="8753388" imgH="6019920" progId="Excel.Sheet.8">
                  <p:embed/>
                  <p:pic>
                    <p:nvPicPr>
                      <p:cNvPr id="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8610600" cy="5311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FC8DF-5E98-4F3E-9C17-A42F177CE188}" type="slidenum">
              <a:rPr lang="fr-FR"/>
              <a:pPr>
                <a:defRPr/>
              </a:pPr>
              <a:t>25</a:t>
            </a:fld>
            <a:endParaRPr lang="fr-FR"/>
          </a:p>
        </p:txBody>
      </p:sp>
      <p:sp>
        <p:nvSpPr>
          <p:cNvPr id="11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87529ED-AD3A-4368-B509-709CFF684859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25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1804568" y="438090"/>
            <a:ext cx="71870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Waar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>
                <a:solidFill>
                  <a:schemeClr val="bg1"/>
                </a:solidFill>
              </a:rPr>
              <a:t>gaan</a:t>
            </a:r>
            <a:r>
              <a:rPr lang="fr-FR" altLang="fr-FR" sz="2600" b="1" dirty="0">
                <a:solidFill>
                  <a:schemeClr val="bg1"/>
                </a:solidFill>
              </a:rPr>
              <a:t> de </a:t>
            </a:r>
            <a:r>
              <a:rPr lang="fr-FR" altLang="fr-FR" sz="2600" b="1" dirty="0" err="1">
                <a:solidFill>
                  <a:schemeClr val="bg1"/>
                </a:solidFill>
              </a:rPr>
              <a:t>Belgen</a:t>
            </a:r>
            <a:r>
              <a:rPr lang="fr-FR" altLang="fr-FR" sz="2600" b="1" dirty="0">
                <a:solidFill>
                  <a:schemeClr val="bg1"/>
                </a:solidFill>
              </a:rPr>
              <a:t> met </a:t>
            </a:r>
            <a:r>
              <a:rPr lang="fr-FR" altLang="fr-FR" sz="2600" b="1" dirty="0" err="1">
                <a:solidFill>
                  <a:schemeClr val="bg1"/>
                </a:solidFill>
              </a:rPr>
              <a:t>vakantie</a:t>
            </a:r>
            <a:r>
              <a:rPr lang="fr-FR" altLang="fr-FR" sz="2600" b="1" dirty="0">
                <a:solidFill>
                  <a:schemeClr val="bg1"/>
                </a:solidFill>
              </a:rPr>
              <a:t> in 2016? </a:t>
            </a:r>
          </a:p>
        </p:txBody>
      </p:sp>
      <p:sp>
        <p:nvSpPr>
          <p:cNvPr id="36871" name="ZoneTexte 1"/>
          <p:cNvSpPr txBox="1">
            <a:spLocks noChangeArrowheads="1"/>
          </p:cNvSpPr>
          <p:nvPr/>
        </p:nvSpPr>
        <p:spPr bwMode="auto">
          <a:xfrm>
            <a:off x="2438400" y="1447800"/>
            <a:ext cx="6613266" cy="116955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BE" altLang="fr-FR" sz="1400" b="1" i="1" dirty="0" smtClean="0">
                <a:solidFill>
                  <a:srgbClr val="000099"/>
                </a:solidFill>
              </a:rPr>
              <a:t>6% </a:t>
            </a:r>
            <a:r>
              <a:rPr lang="fr-BE" altLang="fr-FR" sz="1400" b="1" i="1" dirty="0">
                <a:solidFill>
                  <a:srgbClr val="000099"/>
                </a:solidFill>
              </a:rPr>
              <a:t>van de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Belgen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zal</a:t>
            </a:r>
            <a:r>
              <a:rPr lang="fr-BE" altLang="fr-FR" sz="1400" b="1" i="1" dirty="0">
                <a:solidFill>
                  <a:srgbClr val="000099"/>
                </a:solidFill>
              </a:rPr>
              <a:t> op reis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gaan</a:t>
            </a:r>
            <a:r>
              <a:rPr lang="fr-BE" altLang="fr-FR" sz="1400" b="1" i="1" dirty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>
                <a:solidFill>
                  <a:srgbClr val="000099"/>
                </a:solidFill>
              </a:rPr>
              <a:t>naar</a:t>
            </a:r>
            <a:r>
              <a:rPr lang="fr-BE" altLang="fr-FR" sz="1400" b="1" i="1" dirty="0">
                <a:solidFill>
                  <a:srgbClr val="000099"/>
                </a:solidFill>
              </a:rPr>
              <a:t> Nederland 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(+3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ptn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.), 5%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naar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Duitsland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(+2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ptn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.).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400" b="1" i="1" dirty="0" smtClean="0">
                <a:solidFill>
                  <a:srgbClr val="000099"/>
                </a:solidFill>
              </a:rPr>
              <a:t>&lt;0,5 </a:t>
            </a:r>
            <a:r>
              <a:rPr lang="fr-BE" altLang="fr-FR" sz="1400" b="1" i="1" dirty="0">
                <a:solidFill>
                  <a:srgbClr val="000099"/>
                </a:solidFill>
              </a:rPr>
              <a:t>% 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van de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Belgen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gaat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naar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Tunesië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(vs. 1,2% in 2013), 1%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naar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Marokko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(-1 pt.).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400" b="1" i="1" dirty="0" smtClean="0">
                <a:solidFill>
                  <a:srgbClr val="000099"/>
                </a:solidFill>
              </a:rPr>
              <a:t>0,5 </a:t>
            </a:r>
            <a:r>
              <a:rPr lang="fr-BE" altLang="fr-FR" sz="1400" b="1" i="1" dirty="0">
                <a:solidFill>
                  <a:srgbClr val="000099"/>
                </a:solidFill>
              </a:rPr>
              <a:t>%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reist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BE" altLang="fr-FR" sz="1400" b="1" i="1" dirty="0" err="1" smtClean="0">
                <a:solidFill>
                  <a:srgbClr val="000099"/>
                </a:solidFill>
              </a:rPr>
              <a:t>naar</a:t>
            </a:r>
            <a:r>
              <a:rPr lang="fr-BE" altLang="fr-FR" sz="1400" b="1" i="1" dirty="0" smtClean="0">
                <a:solidFill>
                  <a:srgbClr val="000099"/>
                </a:solidFill>
              </a:rPr>
              <a:t> Egypte (idem 2015).</a:t>
            </a:r>
            <a:endParaRPr lang="fr-BE" altLang="fr-FR" sz="1400" b="1" i="1" dirty="0">
              <a:solidFill>
                <a:srgbClr val="000099"/>
              </a:solidFill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8600" y="5334000"/>
            <a:ext cx="8686800" cy="1361911"/>
          </a:xfrm>
          <a:prstGeom prst="rect">
            <a:avLst/>
          </a:prstGeom>
          <a:noFill/>
          <a:ln w="0" algn="ctr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 bIns="0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fr-FR" altLang="fr-FR" sz="1500" b="1" i="1" dirty="0" err="1">
                <a:solidFill>
                  <a:srgbClr val="000099"/>
                </a:solidFill>
              </a:rPr>
              <a:t>Frankrijk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blijft</a:t>
            </a:r>
            <a:r>
              <a:rPr lang="fr-FR" altLang="fr-FR" sz="1500" b="1" i="1" dirty="0">
                <a:solidFill>
                  <a:srgbClr val="000099"/>
                </a:solidFill>
              </a:rPr>
              <a:t> de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favoriete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bestemming</a:t>
            </a:r>
            <a:r>
              <a:rPr lang="fr-FR" altLang="fr-FR" sz="1500" b="1" i="1" dirty="0">
                <a:solidFill>
                  <a:srgbClr val="000099"/>
                </a:solidFill>
              </a:rPr>
              <a:t> van de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Belgen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.</a:t>
            </a:r>
            <a:endParaRPr lang="fr-FR" altLang="fr-FR" sz="1500" b="1" i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30000"/>
              </a:spcBef>
            </a:pPr>
            <a:r>
              <a:rPr lang="fr-FR" altLang="fr-FR" sz="1500" b="1" i="1" dirty="0" err="1">
                <a:solidFill>
                  <a:srgbClr val="000099"/>
                </a:solidFill>
              </a:rPr>
              <a:t>Spanje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blijft</a:t>
            </a:r>
            <a:r>
              <a:rPr lang="fr-FR" altLang="fr-FR" sz="1500" b="1" i="1" dirty="0">
                <a:solidFill>
                  <a:srgbClr val="000099"/>
                </a:solidFill>
              </a:rPr>
              <a:t> op de 2e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plaats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staan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voor</a:t>
            </a:r>
            <a:r>
              <a:rPr lang="fr-FR" altLang="fr-FR" sz="1500" b="1" i="1" dirty="0">
                <a:solidFill>
                  <a:srgbClr val="000099"/>
                </a:solidFill>
              </a:rPr>
              <a:t> de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Belgen</a:t>
            </a:r>
            <a:r>
              <a:rPr lang="fr-FR" altLang="fr-FR" sz="1500" b="1" i="1" dirty="0">
                <a:solidFill>
                  <a:srgbClr val="000099"/>
                </a:solidFill>
              </a:rPr>
              <a:t>,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vóór</a:t>
            </a:r>
            <a:r>
              <a:rPr lang="fr-FR" altLang="fr-FR" sz="1500" b="1" i="1" dirty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>
                <a:solidFill>
                  <a:srgbClr val="000099"/>
                </a:solidFill>
              </a:rPr>
              <a:t>Italië</a:t>
            </a:r>
            <a:r>
              <a:rPr lang="fr-FR" altLang="fr-FR" sz="1500" b="1" i="1" dirty="0">
                <a:solidFill>
                  <a:srgbClr val="000099"/>
                </a:solidFill>
              </a:rPr>
              <a:t> en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België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, en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wint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5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ptn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.</a:t>
            </a:r>
            <a:endParaRPr lang="fr-FR" altLang="fr-FR" sz="1500" b="1" i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30000"/>
              </a:spcBef>
            </a:pPr>
            <a:r>
              <a:rPr lang="fr-FR" altLang="fr-FR" sz="1500" b="1" i="1" dirty="0" err="1" smtClean="0">
                <a:solidFill>
                  <a:srgbClr val="000099"/>
                </a:solidFill>
              </a:rPr>
              <a:t>Italië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wint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1 pt.,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Griekenland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en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Turkije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verliezen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elk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1 pt.</a:t>
            </a:r>
          </a:p>
          <a:p>
            <a:pPr eaLnBrk="1" hangingPunct="1">
              <a:spcBef>
                <a:spcPct val="30000"/>
              </a:spcBef>
            </a:pPr>
            <a:r>
              <a:rPr lang="fr-FR" altLang="fr-FR" sz="1500" b="1" i="1" dirty="0" smtClean="0">
                <a:solidFill>
                  <a:srgbClr val="000099"/>
                </a:solidFill>
              </a:rPr>
              <a:t>Nederland en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Duitsland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500" b="1" i="1" dirty="0" err="1" smtClean="0">
                <a:solidFill>
                  <a:srgbClr val="000099"/>
                </a:solidFill>
              </a:rPr>
              <a:t>verschijnen</a:t>
            </a:r>
            <a:r>
              <a:rPr lang="fr-FR" altLang="fr-FR" sz="1500" b="1" i="1" dirty="0" smtClean="0">
                <a:solidFill>
                  <a:srgbClr val="000099"/>
                </a:solidFill>
              </a:rPr>
              <a:t> in de « Top 6 ».</a:t>
            </a:r>
            <a:br>
              <a:rPr lang="fr-FR" altLang="fr-FR" sz="1500" b="1" i="1" dirty="0" smtClean="0">
                <a:solidFill>
                  <a:srgbClr val="000099"/>
                </a:solidFill>
              </a:rPr>
            </a:br>
            <a:endParaRPr lang="fr-FR" altLang="fr-FR" sz="1500" b="1" i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939B4-140E-4D83-A0D5-E2545EEE69DF}" type="slidenum">
              <a:rPr lang="fr-FR"/>
              <a:pPr>
                <a:defRPr/>
              </a:pPr>
              <a:t>26</a:t>
            </a:fld>
            <a:endParaRPr lang="fr-FR"/>
          </a:p>
        </p:txBody>
      </p:sp>
      <p:graphicFrame>
        <p:nvGraphicFramePr>
          <p:cNvPr id="378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13942"/>
              </p:ext>
            </p:extLst>
          </p:nvPr>
        </p:nvGraphicFramePr>
        <p:xfrm>
          <a:off x="150813" y="1368425"/>
          <a:ext cx="9129712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4" name="Worksheet" r:id="rId4" imgW="9029734" imgH="3305070" progId="Excel.Sheet.8">
                  <p:embed/>
                </p:oleObj>
              </mc:Choice>
              <mc:Fallback>
                <p:oleObj name="Worksheet" r:id="rId4" imgW="9029734" imgH="3305070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1368425"/>
                        <a:ext cx="9129712" cy="333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979C107-856A-4213-BE77-E38EE977B4EE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26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37893" name="Rectangle 18"/>
          <p:cNvSpPr>
            <a:spLocks noChangeArrowheads="1"/>
          </p:cNvSpPr>
          <p:nvPr/>
        </p:nvSpPr>
        <p:spPr bwMode="auto">
          <a:xfrm>
            <a:off x="1891547" y="235714"/>
            <a:ext cx="73489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Waar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>
                <a:solidFill>
                  <a:schemeClr val="bg1"/>
                </a:solidFill>
              </a:rPr>
              <a:t>gaan</a:t>
            </a:r>
            <a:r>
              <a:rPr lang="fr-FR" altLang="fr-FR" sz="2600" b="1" dirty="0">
                <a:solidFill>
                  <a:schemeClr val="bg1"/>
                </a:solidFill>
              </a:rPr>
              <a:t> de </a:t>
            </a:r>
            <a:r>
              <a:rPr lang="fr-FR" altLang="fr-FR" sz="2600" b="1" dirty="0" err="1">
                <a:solidFill>
                  <a:schemeClr val="bg1"/>
                </a:solidFill>
              </a:rPr>
              <a:t>Belgen</a:t>
            </a:r>
            <a:r>
              <a:rPr lang="fr-FR" altLang="fr-FR" sz="2600" b="1" dirty="0">
                <a:solidFill>
                  <a:schemeClr val="bg1"/>
                </a:solidFill>
              </a:rPr>
              <a:t> met </a:t>
            </a:r>
            <a:r>
              <a:rPr lang="fr-FR" altLang="fr-FR" sz="2600" b="1" dirty="0" err="1">
                <a:solidFill>
                  <a:schemeClr val="bg1"/>
                </a:solidFill>
              </a:rPr>
              <a:t>vakantie</a:t>
            </a:r>
            <a:r>
              <a:rPr lang="fr-FR" altLang="fr-FR" sz="2600" b="1" dirty="0">
                <a:solidFill>
                  <a:schemeClr val="bg1"/>
                </a:solidFill>
              </a:rPr>
              <a:t> (NL/FR) ? </a:t>
            </a:r>
          </a:p>
        </p:txBody>
      </p:sp>
      <p:sp>
        <p:nvSpPr>
          <p:cNvPr id="37895" name="ZoneTexte 2"/>
          <p:cNvSpPr txBox="1">
            <a:spLocks noChangeArrowheads="1"/>
          </p:cNvSpPr>
          <p:nvPr/>
        </p:nvSpPr>
        <p:spPr bwMode="auto">
          <a:xfrm>
            <a:off x="515086" y="4975556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>
                <a:solidFill>
                  <a:srgbClr val="333399"/>
                </a:solidFill>
              </a:rPr>
              <a:t>Frankrijk</a:t>
            </a:r>
            <a:r>
              <a:rPr lang="fr-BE" altLang="fr-FR" sz="1600" b="1" i="1" dirty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>
                <a:solidFill>
                  <a:srgbClr val="333399"/>
                </a:solidFill>
              </a:rPr>
              <a:t>blijft</a:t>
            </a:r>
            <a:r>
              <a:rPr lang="fr-BE" altLang="fr-FR" sz="1600" b="1" i="1" dirty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>
                <a:solidFill>
                  <a:srgbClr val="333399"/>
                </a:solidFill>
              </a:rPr>
              <a:t>populair</a:t>
            </a:r>
            <a:r>
              <a:rPr lang="fr-BE" altLang="fr-FR" sz="1600" b="1" i="1" dirty="0">
                <a:solidFill>
                  <a:srgbClr val="333399"/>
                </a:solidFill>
              </a:rPr>
              <a:t>, 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maar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daling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NL (-9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.) en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stijging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FR (+2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.) =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omgekeerde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beweging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van 2015.</a:t>
            </a:r>
            <a:endParaRPr lang="fr-BE" altLang="fr-FR" sz="1600" b="1" i="1" dirty="0">
              <a:solidFill>
                <a:srgbClr val="333399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 smtClean="0">
                <a:solidFill>
                  <a:srgbClr val="333399"/>
                </a:solidFill>
              </a:rPr>
              <a:t>Spanje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: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stijging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NL (+6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.) en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FR (+3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.).</a:t>
            </a:r>
            <a:endParaRPr lang="fr-BE" altLang="fr-FR" sz="1600" b="1" i="1" dirty="0">
              <a:solidFill>
                <a:srgbClr val="333399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 smtClean="0">
                <a:solidFill>
                  <a:srgbClr val="333399"/>
                </a:solidFill>
              </a:rPr>
              <a:t>België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: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daling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NL (-1 pt.),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stijging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FR (+1 pt.).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smtClean="0">
                <a:solidFill>
                  <a:srgbClr val="333399"/>
                </a:solidFill>
              </a:rPr>
              <a:t>Nederland en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Duitsland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zeer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populair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bij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de NL.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err="1" smtClean="0">
                <a:solidFill>
                  <a:srgbClr val="333399"/>
                </a:solidFill>
              </a:rPr>
              <a:t>Kleine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daling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van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Griekenland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en </a:t>
            </a:r>
            <a:r>
              <a:rPr lang="fr-BE" altLang="fr-FR" sz="1600" b="1" i="1" dirty="0" err="1" smtClean="0">
                <a:solidFill>
                  <a:srgbClr val="333399"/>
                </a:solidFill>
              </a:rPr>
              <a:t>Turkije</a:t>
            </a:r>
            <a:r>
              <a:rPr lang="fr-BE" altLang="fr-FR" sz="1600" b="1" i="1" dirty="0" smtClean="0">
                <a:solidFill>
                  <a:srgbClr val="333399"/>
                </a:solidFill>
              </a:rPr>
              <a:t> (-1pt.).</a:t>
            </a:r>
            <a:endParaRPr lang="fr-BE" altLang="fr-FR" sz="1600" b="1" i="1" dirty="0">
              <a:solidFill>
                <a:srgbClr val="333399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47800" y="2941719"/>
            <a:ext cx="187325" cy="1564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84920" y="3315837"/>
            <a:ext cx="213519" cy="2051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12" y="3674936"/>
            <a:ext cx="274576" cy="2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2247106" y="3170359"/>
            <a:ext cx="242888" cy="232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53000" y="3684379"/>
            <a:ext cx="228600" cy="98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62400" y="3558673"/>
            <a:ext cx="228600" cy="97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65257" y="3522808"/>
            <a:ext cx="260779" cy="20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1891547" y="2628897"/>
            <a:ext cx="187325" cy="1564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24" y="3699346"/>
            <a:ext cx="274576" cy="2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V="1">
            <a:off x="235079" y="1368653"/>
            <a:ext cx="290304" cy="1582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6967262" cy="528637"/>
          </a:xfrm>
        </p:spPr>
        <p:txBody>
          <a:bodyPr/>
          <a:lstStyle/>
          <a:p>
            <a:pPr algn="ctr" eaLnBrk="1" hangingPunct="1"/>
            <a:r>
              <a:rPr lang="fr-FR" altLang="fr-FR" sz="2400" dirty="0" smtClean="0"/>
              <a:t>De auto: het </a:t>
            </a:r>
            <a:r>
              <a:rPr lang="fr-FR" altLang="fr-FR" sz="2400" dirty="0" err="1" smtClean="0"/>
              <a:t>voornaamste</a:t>
            </a:r>
            <a:r>
              <a:rPr lang="fr-FR" altLang="fr-FR" sz="2400" dirty="0" smtClean="0"/>
              <a:t> </a:t>
            </a:r>
            <a:r>
              <a:rPr lang="fr-FR" altLang="fr-FR" sz="2400" dirty="0" err="1" smtClean="0"/>
              <a:t>transportmiddel</a:t>
            </a:r>
            <a:r>
              <a:rPr lang="fr-FR" altLang="fr-FR" sz="2400" dirty="0" smtClean="0"/>
              <a:t> </a:t>
            </a:r>
            <a:r>
              <a:rPr lang="fr-FR" altLang="fr-FR" sz="2400" dirty="0" err="1" smtClean="0"/>
              <a:t>tijdens</a:t>
            </a:r>
            <a:r>
              <a:rPr lang="fr-FR" altLang="fr-FR" sz="2400" dirty="0" smtClean="0"/>
              <a:t> de </a:t>
            </a:r>
            <a:r>
              <a:rPr lang="fr-FR" altLang="fr-FR" sz="2400" dirty="0" err="1" smtClean="0"/>
              <a:t>vakantie</a:t>
            </a:r>
            <a:endParaRPr lang="fr-FR" altLang="fr-FR" sz="2400" dirty="0" smtClean="0"/>
          </a:p>
        </p:txBody>
      </p:sp>
      <p:sp>
        <p:nvSpPr>
          <p:cNvPr id="1433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1EA8FC-B07B-4A12-B2C6-04347B42222C}" type="slidenum">
              <a:rPr lang="en-US" sz="900">
                <a:solidFill>
                  <a:schemeClr val="tx2"/>
                </a:solidFill>
              </a:rPr>
              <a:pPr eaLnBrk="1" hangingPunct="1">
                <a:defRPr/>
              </a:pPr>
              <a:t>27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37892" name="Rectangle 33"/>
          <p:cNvSpPr>
            <a:spLocks noChangeArrowheads="1"/>
          </p:cNvSpPr>
          <p:nvPr/>
        </p:nvSpPr>
        <p:spPr bwMode="auto">
          <a:xfrm>
            <a:off x="76200" y="1744275"/>
            <a:ext cx="88868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1200" b="1" dirty="0" err="1">
                <a:solidFill>
                  <a:srgbClr val="333399"/>
                </a:solidFill>
              </a:rPr>
              <a:t>Vraag</a:t>
            </a:r>
            <a:r>
              <a:rPr lang="fr-FR" sz="1200" b="1" dirty="0">
                <a:solidFill>
                  <a:srgbClr val="333399"/>
                </a:solidFill>
              </a:rPr>
              <a:t> : </a:t>
            </a:r>
            <a:r>
              <a:rPr lang="fr-FR" sz="1200" b="1" dirty="0" err="1">
                <a:solidFill>
                  <a:srgbClr val="333399"/>
                </a:solidFill>
              </a:rPr>
              <a:t>Welk</a:t>
            </a:r>
            <a:r>
              <a:rPr lang="fr-FR" sz="1200" b="1" dirty="0">
                <a:solidFill>
                  <a:srgbClr val="333399"/>
                </a:solidFill>
              </a:rPr>
              <a:t> (</a:t>
            </a:r>
            <a:r>
              <a:rPr lang="fr-FR" sz="1200" b="1" dirty="0" err="1">
                <a:solidFill>
                  <a:srgbClr val="333399"/>
                </a:solidFill>
              </a:rPr>
              <a:t>hoofd</a:t>
            </a:r>
            <a:r>
              <a:rPr lang="fr-FR" sz="1200" b="1" dirty="0">
                <a:solidFill>
                  <a:srgbClr val="333399"/>
                </a:solidFill>
              </a:rPr>
              <a:t>)</a:t>
            </a:r>
            <a:r>
              <a:rPr lang="fr-FR" sz="1200" b="1" dirty="0" err="1">
                <a:solidFill>
                  <a:srgbClr val="333399"/>
                </a:solidFill>
              </a:rPr>
              <a:t>transportmiddel</a:t>
            </a:r>
            <a:r>
              <a:rPr lang="fr-FR" sz="1200" b="1" dirty="0">
                <a:solidFill>
                  <a:srgbClr val="333399"/>
                </a:solidFill>
              </a:rPr>
              <a:t> </a:t>
            </a:r>
            <a:r>
              <a:rPr lang="fr-FR" sz="1200" b="1" dirty="0" err="1">
                <a:solidFill>
                  <a:srgbClr val="333399"/>
                </a:solidFill>
              </a:rPr>
              <a:t>bent</a:t>
            </a:r>
            <a:r>
              <a:rPr lang="fr-FR" sz="1200" b="1" dirty="0">
                <a:solidFill>
                  <a:srgbClr val="333399"/>
                </a:solidFill>
              </a:rPr>
              <a:t> u van plan te </a:t>
            </a:r>
            <a:r>
              <a:rPr lang="fr-FR" sz="1200" b="1" dirty="0" err="1">
                <a:solidFill>
                  <a:srgbClr val="333399"/>
                </a:solidFill>
              </a:rPr>
              <a:t>gebruiken</a:t>
            </a:r>
            <a:r>
              <a:rPr lang="fr-FR" sz="1200" b="1" dirty="0">
                <a:solidFill>
                  <a:srgbClr val="333399"/>
                </a:solidFill>
              </a:rPr>
              <a:t> op </a:t>
            </a:r>
            <a:r>
              <a:rPr lang="fr-FR" sz="1200" b="1" dirty="0" err="1">
                <a:solidFill>
                  <a:srgbClr val="333399"/>
                </a:solidFill>
              </a:rPr>
              <a:t>weg</a:t>
            </a:r>
            <a:r>
              <a:rPr lang="fr-FR" sz="1200" b="1" dirty="0">
                <a:solidFill>
                  <a:srgbClr val="333399"/>
                </a:solidFill>
              </a:rPr>
              <a:t> </a:t>
            </a:r>
            <a:r>
              <a:rPr lang="fr-FR" sz="1200" b="1" dirty="0" err="1">
                <a:solidFill>
                  <a:srgbClr val="333399"/>
                </a:solidFill>
              </a:rPr>
              <a:t>naar</a:t>
            </a:r>
            <a:r>
              <a:rPr lang="fr-FR" sz="1200" b="1" dirty="0">
                <a:solidFill>
                  <a:srgbClr val="333399"/>
                </a:solidFill>
              </a:rPr>
              <a:t> </a:t>
            </a:r>
            <a:r>
              <a:rPr lang="fr-FR" sz="1200" b="1" dirty="0" err="1">
                <a:solidFill>
                  <a:srgbClr val="333399"/>
                </a:solidFill>
              </a:rPr>
              <a:t>uw</a:t>
            </a:r>
            <a:r>
              <a:rPr lang="fr-FR" sz="1200" b="1" dirty="0">
                <a:solidFill>
                  <a:srgbClr val="333399"/>
                </a:solidFill>
              </a:rPr>
              <a:t> </a:t>
            </a:r>
            <a:r>
              <a:rPr lang="fr-FR" sz="1200" b="1" dirty="0" err="1">
                <a:solidFill>
                  <a:srgbClr val="333399"/>
                </a:solidFill>
              </a:rPr>
              <a:t>vakantiebestemming</a:t>
            </a:r>
            <a:r>
              <a:rPr lang="fr-FR" sz="1200" b="1" dirty="0">
                <a:solidFill>
                  <a:srgbClr val="333399"/>
                </a:solidFill>
              </a:rPr>
              <a:t>(en)?</a:t>
            </a:r>
          </a:p>
        </p:txBody>
      </p:sp>
      <p:sp>
        <p:nvSpPr>
          <p:cNvPr id="38917" name="Line 34"/>
          <p:cNvSpPr>
            <a:spLocks noChangeShapeType="1"/>
          </p:cNvSpPr>
          <p:nvPr/>
        </p:nvSpPr>
        <p:spPr bwMode="gray">
          <a:xfrm>
            <a:off x="0" y="1349375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BE"/>
          </a:p>
        </p:txBody>
      </p:sp>
      <p:sp>
        <p:nvSpPr>
          <p:cNvPr id="38918" name="Rectangle 35"/>
          <p:cNvSpPr>
            <a:spLocks noChangeArrowheads="1"/>
          </p:cNvSpPr>
          <p:nvPr/>
        </p:nvSpPr>
        <p:spPr bwMode="auto">
          <a:xfrm>
            <a:off x="0" y="1409700"/>
            <a:ext cx="6526146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i="1" dirty="0">
                <a:solidFill>
                  <a:srgbClr val="333399"/>
                </a:solidFill>
              </a:rPr>
              <a:t>Bron : </a:t>
            </a:r>
            <a:r>
              <a:rPr lang="fr-FR" altLang="fr-FR" sz="1000" i="1" dirty="0" err="1">
                <a:solidFill>
                  <a:srgbClr val="333399"/>
                </a:solidFill>
              </a:rPr>
              <a:t>Aantal</a:t>
            </a:r>
            <a:r>
              <a:rPr lang="fr-FR" altLang="fr-FR" sz="1000" i="1" dirty="0">
                <a:solidFill>
                  <a:srgbClr val="333399"/>
                </a:solidFill>
              </a:rPr>
              <a:t> </a:t>
            </a:r>
            <a:r>
              <a:rPr lang="fr-FR" altLang="fr-FR" sz="1000" i="1" dirty="0" err="1">
                <a:solidFill>
                  <a:srgbClr val="333399"/>
                </a:solidFill>
              </a:rPr>
              <a:t>B</a:t>
            </a:r>
            <a:r>
              <a:rPr lang="fr-FR" altLang="fr-FR" sz="1000" i="1" dirty="0" err="1" smtClean="0">
                <a:solidFill>
                  <a:srgbClr val="333399"/>
                </a:solidFill>
              </a:rPr>
              <a:t>elgen</a:t>
            </a:r>
            <a:r>
              <a:rPr lang="fr-FR" altLang="fr-FR" sz="1000" i="1" dirty="0" smtClean="0">
                <a:solidFill>
                  <a:srgbClr val="333399"/>
                </a:solidFill>
              </a:rPr>
              <a:t> </a:t>
            </a:r>
            <a:r>
              <a:rPr lang="fr-FR" altLang="fr-FR" sz="1000" i="1" dirty="0" err="1">
                <a:solidFill>
                  <a:srgbClr val="333399"/>
                </a:solidFill>
              </a:rPr>
              <a:t>dat</a:t>
            </a:r>
            <a:r>
              <a:rPr lang="fr-FR" altLang="fr-FR" sz="1000" i="1" dirty="0">
                <a:solidFill>
                  <a:srgbClr val="333399"/>
                </a:solidFill>
              </a:rPr>
              <a:t> </a:t>
            </a:r>
            <a:r>
              <a:rPr lang="fr-FR" altLang="fr-FR" sz="1000" i="1" dirty="0" err="1">
                <a:solidFill>
                  <a:srgbClr val="333399"/>
                </a:solidFill>
              </a:rPr>
              <a:t>verklaart</a:t>
            </a:r>
            <a:r>
              <a:rPr lang="fr-FR" altLang="fr-FR" sz="1000" i="1" dirty="0">
                <a:solidFill>
                  <a:srgbClr val="333399"/>
                </a:solidFill>
              </a:rPr>
              <a:t> in de </a:t>
            </a:r>
            <a:r>
              <a:rPr lang="fr-FR" altLang="fr-FR" sz="1000" i="1" dirty="0" err="1">
                <a:solidFill>
                  <a:srgbClr val="333399"/>
                </a:solidFill>
              </a:rPr>
              <a:t>loop</a:t>
            </a:r>
            <a:r>
              <a:rPr lang="fr-FR" altLang="fr-FR" sz="1000" i="1" dirty="0">
                <a:solidFill>
                  <a:srgbClr val="333399"/>
                </a:solidFill>
              </a:rPr>
              <a:t> van de </a:t>
            </a:r>
            <a:r>
              <a:rPr lang="fr-FR" altLang="fr-FR" sz="1000" i="1" dirty="0" err="1">
                <a:solidFill>
                  <a:srgbClr val="333399"/>
                </a:solidFill>
              </a:rPr>
              <a:t>zomer</a:t>
            </a:r>
            <a:r>
              <a:rPr lang="fr-FR" altLang="fr-FR" sz="1000" i="1" dirty="0">
                <a:solidFill>
                  <a:srgbClr val="333399"/>
                </a:solidFill>
              </a:rPr>
              <a:t> </a:t>
            </a:r>
            <a:r>
              <a:rPr lang="fr-FR" altLang="fr-FR" sz="1000" i="1" dirty="0" smtClean="0">
                <a:solidFill>
                  <a:srgbClr val="333399"/>
                </a:solidFill>
              </a:rPr>
              <a:t>2016 </a:t>
            </a:r>
            <a:r>
              <a:rPr lang="fr-FR" altLang="fr-FR" sz="1000" i="1" dirty="0">
                <a:solidFill>
                  <a:srgbClr val="333399"/>
                </a:solidFill>
              </a:rPr>
              <a:t>met </a:t>
            </a:r>
            <a:r>
              <a:rPr lang="fr-FR" altLang="fr-FR" sz="1000" i="1" dirty="0" err="1">
                <a:solidFill>
                  <a:srgbClr val="333399"/>
                </a:solidFill>
              </a:rPr>
              <a:t>vakantie</a:t>
            </a:r>
            <a:r>
              <a:rPr lang="fr-FR" altLang="fr-FR" sz="1000" i="1" dirty="0">
                <a:solidFill>
                  <a:srgbClr val="333399"/>
                </a:solidFill>
              </a:rPr>
              <a:t> te </a:t>
            </a:r>
            <a:r>
              <a:rPr lang="fr-FR" altLang="fr-FR" sz="1000" i="1" dirty="0" err="1">
                <a:solidFill>
                  <a:srgbClr val="333399"/>
                </a:solidFill>
              </a:rPr>
              <a:t>vertrekken</a:t>
            </a:r>
            <a:r>
              <a:rPr lang="fr-FR" altLang="fr-FR" sz="1000" i="1" dirty="0">
                <a:solidFill>
                  <a:srgbClr val="333399"/>
                </a:solidFill>
              </a:rPr>
              <a:t> </a:t>
            </a:r>
            <a:r>
              <a:rPr lang="fr-FR" altLang="fr-FR" sz="1000" i="1" dirty="0" smtClean="0">
                <a:solidFill>
                  <a:srgbClr val="333399"/>
                </a:solidFill>
              </a:rPr>
              <a:t> (466 </a:t>
            </a:r>
            <a:r>
              <a:rPr lang="fr-FR" altLang="fr-FR" sz="1000" i="1" dirty="0" err="1" smtClean="0">
                <a:solidFill>
                  <a:srgbClr val="333399"/>
                </a:solidFill>
              </a:rPr>
              <a:t>respondenten</a:t>
            </a:r>
            <a:r>
              <a:rPr lang="fr-FR" altLang="fr-FR" sz="1000" i="1" dirty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38919" name="Line 36"/>
          <p:cNvSpPr>
            <a:spLocks noChangeShapeType="1"/>
          </p:cNvSpPr>
          <p:nvPr/>
        </p:nvSpPr>
        <p:spPr bwMode="gray">
          <a:xfrm>
            <a:off x="0" y="1349375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BE"/>
          </a:p>
        </p:txBody>
      </p:sp>
      <p:sp>
        <p:nvSpPr>
          <p:cNvPr id="38920" name="AutoShape 37"/>
          <p:cNvSpPr>
            <a:spLocks noChangeArrowheads="1"/>
          </p:cNvSpPr>
          <p:nvPr/>
        </p:nvSpPr>
        <p:spPr bwMode="auto">
          <a:xfrm>
            <a:off x="6934200" y="1221105"/>
            <a:ext cx="2133600" cy="272415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0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2392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333399"/>
                </a:solidFill>
              </a:rPr>
              <a:t>Meerdere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 smtClean="0">
                <a:solidFill>
                  <a:srgbClr val="333399"/>
                </a:solidFill>
              </a:rPr>
              <a:t>antwoorden</a:t>
            </a:r>
            <a:r>
              <a:rPr lang="fr-FR" altLang="fr-FR" sz="1000" b="1" dirty="0" smtClean="0">
                <a:solidFill>
                  <a:srgbClr val="333399"/>
                </a:solidFill>
              </a:rPr>
              <a:t> </a:t>
            </a:r>
            <a:r>
              <a:rPr lang="fr-FR" altLang="fr-FR" sz="1000" b="1" dirty="0" err="1" smtClean="0">
                <a:solidFill>
                  <a:srgbClr val="333399"/>
                </a:solidFill>
              </a:rPr>
              <a:t>mogelijk</a:t>
            </a:r>
            <a:endParaRPr lang="fr-FR" altLang="fr-FR" sz="1000" b="1" dirty="0">
              <a:solidFill>
                <a:srgbClr val="333399"/>
              </a:solidFill>
            </a:endParaRPr>
          </a:p>
        </p:txBody>
      </p:sp>
      <p:pic>
        <p:nvPicPr>
          <p:cNvPr id="38921" name="Picture 50" descr="2-crh3-trai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905">
            <a:off x="8158100" y="3757221"/>
            <a:ext cx="854075" cy="571500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52" descr="ferry-snc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5237">
            <a:off x="6841423" y="4322852"/>
            <a:ext cx="685800" cy="47942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23" name="Group 104"/>
          <p:cNvGrpSpPr>
            <a:grpSpLocks/>
          </p:cNvGrpSpPr>
          <p:nvPr/>
        </p:nvGrpSpPr>
        <p:grpSpPr bwMode="auto">
          <a:xfrm rot="-369955">
            <a:off x="8166036" y="4491968"/>
            <a:ext cx="838200" cy="609600"/>
            <a:chOff x="4320" y="3456"/>
            <a:chExt cx="720" cy="528"/>
          </a:xfrm>
        </p:grpSpPr>
        <p:pic>
          <p:nvPicPr>
            <p:cNvPr id="38992" name="Picture 1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20" y="3456"/>
              <a:ext cx="720" cy="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93" name="Rectangle 103"/>
            <p:cNvSpPr>
              <a:spLocks noChangeArrowheads="1"/>
            </p:cNvSpPr>
            <p:nvPr/>
          </p:nvSpPr>
          <p:spPr bwMode="gray">
            <a:xfrm>
              <a:off x="4320" y="3456"/>
              <a:ext cx="720" cy="528"/>
            </a:xfrm>
            <a:prstGeom prst="rect">
              <a:avLst/>
            </a:prstGeom>
            <a:noFill/>
            <a:ln w="19050" algn="ctr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8924" name="Group 113"/>
          <p:cNvGrpSpPr>
            <a:grpSpLocks/>
          </p:cNvGrpSpPr>
          <p:nvPr/>
        </p:nvGrpSpPr>
        <p:grpSpPr bwMode="auto">
          <a:xfrm rot="-470225">
            <a:off x="7466710" y="4069460"/>
            <a:ext cx="769937" cy="533400"/>
            <a:chOff x="5179" y="2688"/>
            <a:chExt cx="485" cy="336"/>
          </a:xfrm>
        </p:grpSpPr>
        <p:pic>
          <p:nvPicPr>
            <p:cNvPr id="38990" name="Picture 10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387529">
              <a:off x="5184" y="2688"/>
              <a:ext cx="480" cy="336"/>
            </a:xfrm>
            <a:prstGeom prst="rect">
              <a:avLst/>
            </a:prstGeom>
            <a:noFill/>
            <a:ln w="1587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91" name="Rectangle 108"/>
            <p:cNvSpPr>
              <a:spLocks noChangeArrowheads="1"/>
            </p:cNvSpPr>
            <p:nvPr/>
          </p:nvSpPr>
          <p:spPr bwMode="gray">
            <a:xfrm rot="319136">
              <a:off x="5179" y="2688"/>
              <a:ext cx="480" cy="336"/>
            </a:xfrm>
            <a:prstGeom prst="rect">
              <a:avLst/>
            </a:prstGeom>
            <a:noFill/>
            <a:ln w="1587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8926" name="Group 114"/>
          <p:cNvGrpSpPr>
            <a:grpSpLocks/>
          </p:cNvGrpSpPr>
          <p:nvPr/>
        </p:nvGrpSpPr>
        <p:grpSpPr bwMode="auto">
          <a:xfrm>
            <a:off x="6742981" y="3814371"/>
            <a:ext cx="695325" cy="457200"/>
            <a:chOff x="5178" y="3408"/>
            <a:chExt cx="438" cy="288"/>
          </a:xfrm>
        </p:grpSpPr>
        <p:pic>
          <p:nvPicPr>
            <p:cNvPr id="38986" name="Picture 10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670964">
              <a:off x="5184" y="3408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87" name="Rectangle 112"/>
            <p:cNvSpPr>
              <a:spLocks noChangeArrowheads="1"/>
            </p:cNvSpPr>
            <p:nvPr/>
          </p:nvSpPr>
          <p:spPr bwMode="gray">
            <a:xfrm rot="717723">
              <a:off x="5178" y="3411"/>
              <a:ext cx="432" cy="284"/>
            </a:xfrm>
            <a:prstGeom prst="rect">
              <a:avLst/>
            </a:prstGeom>
            <a:noFill/>
            <a:ln w="1270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>
                <a:solidFill>
                  <a:schemeClr val="tx1"/>
                </a:solidFill>
              </a:endParaRPr>
            </a:p>
          </p:txBody>
        </p:sp>
      </p:grpSp>
      <p:pic>
        <p:nvPicPr>
          <p:cNvPr id="38927" name="Picture 56" descr="Rout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746">
            <a:off x="7240588" y="2081213"/>
            <a:ext cx="1676400" cy="1262062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46" descr="Internet-avion,9-Y-70342-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2700">
            <a:off x="7320211" y="2826568"/>
            <a:ext cx="1676400" cy="1023937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Group 101"/>
          <p:cNvGraphicFramePr>
            <a:graphicFrameLocks noGrp="1"/>
          </p:cNvGraphicFramePr>
          <p:nvPr>
            <p:extLst/>
          </p:nvPr>
        </p:nvGraphicFramePr>
        <p:xfrm>
          <a:off x="381000" y="2253581"/>
          <a:ext cx="6248400" cy="3984623"/>
        </p:xfrm>
        <a:graphic>
          <a:graphicData uri="http://schemas.openxmlformats.org/drawingml/2006/table">
            <a:tbl>
              <a:tblPr/>
              <a:tblGrid>
                <a:gridCol w="2272145"/>
                <a:gridCol w="1485634"/>
                <a:gridCol w="975857"/>
                <a:gridCol w="757382"/>
                <a:gridCol w="757382"/>
              </a:tblGrid>
              <a:tr h="405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20000"/>
                        <a:lumOff val="8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20000"/>
                        <a:lumOff val="80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>
                        <a:lumMod val="20000"/>
                        <a:lumOff val="80000"/>
                        <a:alpha val="50000"/>
                      </a:srgbClr>
                    </a:solidFill>
                  </a:tcPr>
                </a:tc>
              </a:tr>
              <a:tr h="405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Auto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Vliegtuig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Trein</a:t>
                      </a:r>
                      <a:endParaRPr kumimoji="0" lang="fr-F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Campingcar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mobilhome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Autocar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Boot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Fiets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Moto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Andere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76759" y="5334000"/>
            <a:ext cx="2407285" cy="93871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fr-BE" sz="1100" u="sng" dirty="0" err="1" smtClean="0">
                <a:solidFill>
                  <a:srgbClr val="000066"/>
                </a:solidFill>
              </a:rPr>
              <a:t>Voorkeur</a:t>
            </a:r>
            <a:r>
              <a:rPr lang="fr-BE" sz="1100" u="sng" dirty="0" smtClean="0">
                <a:solidFill>
                  <a:srgbClr val="000066"/>
                </a:solidFill>
              </a:rPr>
              <a:t>:</a:t>
            </a:r>
            <a:r>
              <a:rPr lang="fr-BE" sz="1100" dirty="0" smtClean="0">
                <a:solidFill>
                  <a:srgbClr val="000066"/>
                </a:solidFill>
              </a:rPr>
              <a:t/>
            </a:r>
            <a:br>
              <a:rPr lang="fr-BE" sz="1100" dirty="0" smtClean="0">
                <a:solidFill>
                  <a:srgbClr val="000066"/>
                </a:solidFill>
              </a:rPr>
            </a:br>
            <a:r>
              <a:rPr lang="fr-BE" sz="1100" dirty="0" smtClean="0">
                <a:solidFill>
                  <a:srgbClr val="000066"/>
                </a:solidFill>
              </a:rPr>
              <a:t>Auto: 77% </a:t>
            </a:r>
            <a:r>
              <a:rPr lang="fr-BE" sz="1100" dirty="0" err="1" smtClean="0">
                <a:solidFill>
                  <a:srgbClr val="000066"/>
                </a:solidFill>
              </a:rPr>
              <a:t>vd</a:t>
            </a:r>
            <a:r>
              <a:rPr lang="fr-BE" sz="1100" dirty="0" smtClean="0">
                <a:solidFill>
                  <a:srgbClr val="000066"/>
                </a:solidFill>
              </a:rPr>
              <a:t> </a:t>
            </a:r>
            <a:r>
              <a:rPr lang="fr-BE" sz="1100" dirty="0" err="1" smtClean="0">
                <a:solidFill>
                  <a:srgbClr val="000066"/>
                </a:solidFill>
              </a:rPr>
              <a:t>gezinnen</a:t>
            </a:r>
            <a:r>
              <a:rPr lang="fr-BE" sz="1100" dirty="0" smtClean="0">
                <a:solidFill>
                  <a:srgbClr val="000066"/>
                </a:solidFill>
              </a:rPr>
              <a:t> +2 </a:t>
            </a:r>
            <a:r>
              <a:rPr lang="fr-BE" sz="1100" dirty="0" err="1" smtClean="0">
                <a:solidFill>
                  <a:srgbClr val="000066"/>
                </a:solidFill>
              </a:rPr>
              <a:t>kinderen</a:t>
            </a:r>
            <a:endParaRPr lang="fr-BE" sz="1100" dirty="0" smtClean="0">
              <a:solidFill>
                <a:srgbClr val="000066"/>
              </a:solidFill>
            </a:endParaRPr>
          </a:p>
          <a:p>
            <a:r>
              <a:rPr lang="fr-BE" sz="1100" dirty="0" err="1" smtClean="0">
                <a:solidFill>
                  <a:srgbClr val="000066"/>
                </a:solidFill>
              </a:rPr>
              <a:t>Trein</a:t>
            </a:r>
            <a:r>
              <a:rPr lang="fr-BE" sz="1100" dirty="0" smtClean="0">
                <a:solidFill>
                  <a:srgbClr val="000066"/>
                </a:solidFill>
              </a:rPr>
              <a:t>: </a:t>
            </a:r>
            <a:r>
              <a:rPr lang="fr-BE" sz="1100" dirty="0" err="1" smtClean="0">
                <a:solidFill>
                  <a:srgbClr val="000066"/>
                </a:solidFill>
              </a:rPr>
              <a:t>jongeren</a:t>
            </a:r>
            <a:r>
              <a:rPr lang="fr-BE" sz="1100" dirty="0" smtClean="0">
                <a:solidFill>
                  <a:srgbClr val="000066"/>
                </a:solidFill>
              </a:rPr>
              <a:t> &lt;24 </a:t>
            </a:r>
            <a:r>
              <a:rPr lang="fr-BE" sz="1100" dirty="0" err="1" smtClean="0">
                <a:solidFill>
                  <a:srgbClr val="000066"/>
                </a:solidFill>
              </a:rPr>
              <a:t>jaar</a:t>
            </a:r>
            <a:r>
              <a:rPr lang="fr-BE" sz="1100" dirty="0" smtClean="0">
                <a:solidFill>
                  <a:srgbClr val="000066"/>
                </a:solidFill>
              </a:rPr>
              <a:t> (10%)</a:t>
            </a:r>
          </a:p>
          <a:p>
            <a:r>
              <a:rPr lang="fr-BE" sz="1100" dirty="0" smtClean="0">
                <a:solidFill>
                  <a:srgbClr val="000066"/>
                </a:solidFill>
              </a:rPr>
              <a:t>Autocar: </a:t>
            </a:r>
            <a:r>
              <a:rPr lang="fr-BE" sz="1100" dirty="0" err="1" smtClean="0">
                <a:solidFill>
                  <a:srgbClr val="000066"/>
                </a:solidFill>
              </a:rPr>
              <a:t>jongeren</a:t>
            </a:r>
            <a:r>
              <a:rPr lang="fr-BE" sz="1100" dirty="0" smtClean="0">
                <a:solidFill>
                  <a:srgbClr val="000066"/>
                </a:solidFill>
              </a:rPr>
              <a:t> &lt;24 </a:t>
            </a:r>
            <a:r>
              <a:rPr lang="fr-BE" sz="1100" dirty="0" err="1" smtClean="0">
                <a:solidFill>
                  <a:srgbClr val="000066"/>
                </a:solidFill>
              </a:rPr>
              <a:t>jaar</a:t>
            </a:r>
            <a:r>
              <a:rPr lang="fr-BE" sz="1100" dirty="0" smtClean="0">
                <a:solidFill>
                  <a:srgbClr val="000066"/>
                </a:solidFill>
              </a:rPr>
              <a:t> (15%)</a:t>
            </a:r>
          </a:p>
          <a:p>
            <a:r>
              <a:rPr lang="fr-BE" sz="1100" dirty="0" smtClean="0">
                <a:solidFill>
                  <a:srgbClr val="000066"/>
                </a:solidFill>
              </a:rPr>
              <a:t>Camping-car: de 45-54-jarigen</a:t>
            </a:r>
            <a:endParaRPr lang="fr-BE" sz="11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2389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9569"/>
            <a:ext cx="7349702" cy="490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52800" y="364958"/>
            <a:ext cx="4772025" cy="769441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GB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en-GB" altLang="fr-FR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vakantiebudget</a:t>
            </a:r>
            <a:endParaRPr lang="fr-FR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62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410326" y="152400"/>
            <a:ext cx="6400800" cy="990600"/>
          </a:xfrm>
        </p:spPr>
        <p:txBody>
          <a:bodyPr/>
          <a:lstStyle/>
          <a:p>
            <a:pPr algn="ctr"/>
            <a:r>
              <a:rPr lang="fr-BE" altLang="fr-FR" dirty="0" err="1" smtClean="0"/>
              <a:t>Besparingen</a:t>
            </a:r>
            <a:r>
              <a:rPr lang="fr-BE" altLang="fr-FR" dirty="0" smtClean="0"/>
              <a:t> van </a:t>
            </a:r>
            <a:r>
              <a:rPr lang="fr-BE" altLang="fr-FR" dirty="0" err="1" smtClean="0"/>
              <a:t>Europeanen</a:t>
            </a:r>
            <a:r>
              <a:rPr lang="fr-BE" altLang="fr-FR" dirty="0" smtClean="0"/>
              <a:t> en </a:t>
            </a:r>
            <a:r>
              <a:rPr lang="fr-BE" altLang="fr-FR" dirty="0" err="1" smtClean="0"/>
              <a:t>Belgen</a:t>
            </a:r>
            <a:r>
              <a:rPr lang="fr-BE" altLang="fr-FR" dirty="0" smtClean="0"/>
              <a:t> op </a:t>
            </a:r>
            <a:r>
              <a:rPr lang="fr-BE" altLang="fr-FR" dirty="0" err="1" smtClean="0"/>
              <a:t>vakantiebudget</a:t>
            </a:r>
            <a:endParaRPr lang="fr-BE" altLang="fr-FR" dirty="0" smtClean="0"/>
          </a:p>
        </p:txBody>
      </p:sp>
      <p:graphicFrame>
        <p:nvGraphicFramePr>
          <p:cNvPr id="2765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464992"/>
              </p:ext>
            </p:extLst>
          </p:nvPr>
        </p:nvGraphicFramePr>
        <p:xfrm>
          <a:off x="1050925" y="1898650"/>
          <a:ext cx="6888163" cy="35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44" name="Worksheet" r:id="rId4" imgW="9620130" imgH="4972177" progId="Excel.Sheet.8">
                  <p:embed/>
                </p:oleObj>
              </mc:Choice>
              <mc:Fallback>
                <p:oleObj name="Worksheet" r:id="rId4" imgW="9620130" imgH="4972177" progId="Excel.Sheet.8">
                  <p:embed/>
                  <p:pic>
                    <p:nvPicPr>
                      <p:cNvPr id="0" name="Content Placeholder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1898650"/>
                        <a:ext cx="6888163" cy="356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C257B-DA88-453B-AA7C-9494B3426175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04800" y="1458238"/>
            <a:ext cx="8153400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BE" sz="1600" b="1" kern="0" dirty="0" err="1">
                <a:solidFill>
                  <a:srgbClr val="1F497D"/>
                </a:solidFill>
              </a:rPr>
              <a:t>Momenteel</a:t>
            </a:r>
            <a:r>
              <a:rPr lang="fr-BE" sz="1600" b="1" kern="0" dirty="0">
                <a:solidFill>
                  <a:srgbClr val="1F497D"/>
                </a:solidFill>
              </a:rPr>
              <a:t> </a:t>
            </a:r>
            <a:r>
              <a:rPr lang="fr-BE" sz="1600" b="1" kern="0" dirty="0" err="1">
                <a:solidFill>
                  <a:srgbClr val="1F497D"/>
                </a:solidFill>
              </a:rPr>
              <a:t>is</a:t>
            </a:r>
            <a:r>
              <a:rPr lang="fr-BE" sz="1600" b="1" kern="0" dirty="0">
                <a:solidFill>
                  <a:srgbClr val="1F497D"/>
                </a:solidFill>
              </a:rPr>
              <a:t> de </a:t>
            </a:r>
            <a:r>
              <a:rPr lang="fr-BE" sz="1600" b="1" kern="0" dirty="0" err="1">
                <a:solidFill>
                  <a:srgbClr val="1F497D"/>
                </a:solidFill>
              </a:rPr>
              <a:t>vakantie</a:t>
            </a:r>
            <a:r>
              <a:rPr lang="fr-BE" sz="1600" b="1" kern="0" dirty="0">
                <a:solidFill>
                  <a:srgbClr val="1F497D"/>
                </a:solidFill>
              </a:rPr>
              <a:t> </a:t>
            </a:r>
            <a:r>
              <a:rPr lang="fr-BE" sz="1600" b="1" kern="0" dirty="0" err="1">
                <a:solidFill>
                  <a:srgbClr val="1F497D"/>
                </a:solidFill>
              </a:rPr>
              <a:t>een</a:t>
            </a:r>
            <a:r>
              <a:rPr lang="fr-BE" sz="1600" b="1" kern="0" dirty="0">
                <a:solidFill>
                  <a:srgbClr val="1F497D"/>
                </a:solidFill>
              </a:rPr>
              <a:t> </a:t>
            </a:r>
            <a:r>
              <a:rPr lang="fr-BE" sz="1600" b="1" kern="0" dirty="0" err="1">
                <a:solidFill>
                  <a:srgbClr val="1F497D"/>
                </a:solidFill>
              </a:rPr>
              <a:t>uitgavenpost</a:t>
            </a:r>
            <a:r>
              <a:rPr lang="fr-BE" sz="1600" b="1" kern="0" dirty="0">
                <a:solidFill>
                  <a:srgbClr val="1F497D"/>
                </a:solidFill>
              </a:rPr>
              <a:t> </a:t>
            </a:r>
            <a:r>
              <a:rPr lang="fr-BE" sz="1600" b="1" kern="0" dirty="0" err="1" smtClean="0">
                <a:solidFill>
                  <a:srgbClr val="1F497D"/>
                </a:solidFill>
              </a:rPr>
              <a:t>waarop</a:t>
            </a:r>
            <a:r>
              <a:rPr lang="fr-BE" sz="1600" b="1" kern="0" dirty="0" smtClean="0">
                <a:solidFill>
                  <a:srgbClr val="1F497D"/>
                </a:solidFill>
              </a:rPr>
              <a:t> u …</a:t>
            </a:r>
            <a:endParaRPr lang="fr-BE" sz="1600" b="1" kern="0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fr-BE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BE" sz="1600" dirty="0" err="1" smtClean="0">
                <a:latin typeface="Arial" pitchFamily="34" charset="0"/>
                <a:cs typeface="Arial" pitchFamily="34" charset="0"/>
              </a:rPr>
              <a:t>diegenen</a:t>
            </a:r>
            <a:r>
              <a:rPr lang="fr-B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600" dirty="0">
                <a:latin typeface="Arial" pitchFamily="34" charset="0"/>
                <a:cs typeface="Arial" pitchFamily="34" charset="0"/>
              </a:rPr>
              <a:t>die op </a:t>
            </a:r>
            <a:r>
              <a:rPr lang="fr-BE" sz="1600" dirty="0" err="1">
                <a:latin typeface="Arial" pitchFamily="34" charset="0"/>
                <a:cs typeface="Arial" pitchFamily="34" charset="0"/>
              </a:rPr>
              <a:t>vakantie</a:t>
            </a:r>
            <a:r>
              <a:rPr lang="fr-BE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BE" sz="1600" dirty="0" err="1">
                <a:latin typeface="Arial" pitchFamily="34" charset="0"/>
                <a:cs typeface="Arial" pitchFamily="34" charset="0"/>
              </a:rPr>
              <a:t>vertrekken</a:t>
            </a:r>
            <a:r>
              <a:rPr lang="fr-BE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304800" y="5715000"/>
            <a:ext cx="8610600" cy="52322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b="1" dirty="0" err="1" smtClean="0">
                <a:solidFill>
                  <a:srgbClr val="002060"/>
                </a:solidFill>
              </a:rPr>
              <a:t>Oostenrijkers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(42%) en </a:t>
            </a:r>
            <a:r>
              <a:rPr lang="fr-BE" altLang="fr-FR" sz="1400" b="1" dirty="0" err="1">
                <a:solidFill>
                  <a:srgbClr val="002060"/>
                </a:solidFill>
              </a:rPr>
              <a:t>D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uitsers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(38%)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raken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het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minst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aan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hun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vakantiebudget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b="1" dirty="0" err="1" smtClean="0">
                <a:solidFill>
                  <a:srgbClr val="002060"/>
                </a:solidFill>
              </a:rPr>
              <a:t>Italianen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(35%) en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Spanjaarden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(27%)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schrappen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het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vaakst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 hun </a:t>
            </a:r>
            <a:r>
              <a:rPr lang="fr-BE" altLang="fr-FR" sz="1400" b="1" dirty="0" err="1" smtClean="0">
                <a:solidFill>
                  <a:srgbClr val="002060"/>
                </a:solidFill>
              </a:rPr>
              <a:t>vakantiebudget</a:t>
            </a:r>
            <a:r>
              <a:rPr lang="fr-BE" altLang="fr-FR" sz="1400" b="1" dirty="0" smtClean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7605" y="0"/>
            <a:ext cx="10226198" cy="8280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8600" y="6019800"/>
            <a:ext cx="5486400" cy="566738"/>
          </a:xfrm>
        </p:spPr>
        <p:txBody>
          <a:bodyPr/>
          <a:lstStyle/>
          <a:p>
            <a:r>
              <a:rPr lang="en-GB" sz="4000" dirty="0">
                <a:solidFill>
                  <a:srgbClr val="000099"/>
                </a:solidFill>
              </a:rPr>
              <a:t/>
            </a:r>
            <a:br>
              <a:rPr lang="en-GB" sz="4000" dirty="0">
                <a:solidFill>
                  <a:srgbClr val="000099"/>
                </a:solidFill>
              </a:rPr>
            </a:br>
            <a:endParaRPr lang="en-GB" sz="4000" dirty="0">
              <a:solidFill>
                <a:srgbClr val="0000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99400-3556-4AE2-AFE7-0659A2B9398A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93" y="228600"/>
            <a:ext cx="1698607" cy="1414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21336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>
                <a:solidFill>
                  <a:srgbClr val="000099"/>
                </a:solidFill>
                <a:latin typeface="Calibri"/>
              </a:rPr>
              <a:t>Europ</a:t>
            </a:r>
            <a:r>
              <a:rPr lang="nl-NL" sz="4800" b="1" dirty="0">
                <a:solidFill>
                  <a:srgbClr val="000099"/>
                </a:solidFill>
                <a:latin typeface="Calibri"/>
              </a:rPr>
              <a:t> Assistance </a:t>
            </a:r>
            <a:br>
              <a:rPr lang="nl-NL" sz="4800" b="1" dirty="0">
                <a:solidFill>
                  <a:srgbClr val="000099"/>
                </a:solidFill>
                <a:latin typeface="Calibri"/>
              </a:rPr>
            </a:br>
            <a:r>
              <a:rPr lang="nl-NL" sz="4800" b="1" dirty="0">
                <a:solidFill>
                  <a:srgbClr val="000099"/>
                </a:solidFill>
                <a:latin typeface="Calibri"/>
              </a:rPr>
              <a:t>in de wereld en in België</a:t>
            </a:r>
            <a:endParaRPr lang="fr-BE" sz="4800" dirty="0"/>
          </a:p>
        </p:txBody>
      </p:sp>
    </p:spTree>
    <p:extLst>
      <p:ext uri="{BB962C8B-B14F-4D97-AF65-F5344CB8AC3E}">
        <p14:creationId xmlns:p14="http://schemas.microsoft.com/office/powerpoint/2010/main" val="2220244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r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6400800" cy="990600"/>
          </a:xfrm>
        </p:spPr>
        <p:txBody>
          <a:bodyPr/>
          <a:lstStyle/>
          <a:p>
            <a:pPr algn="ctr"/>
            <a:r>
              <a:rPr lang="fr-BE" altLang="fr-FR" dirty="0" err="1"/>
              <a:t>Vakantiebudget</a:t>
            </a:r>
            <a:r>
              <a:rPr lang="fr-BE" altLang="fr-FR" dirty="0"/>
              <a:t> van de </a:t>
            </a:r>
            <a:r>
              <a:rPr lang="fr-BE" altLang="fr-FR" dirty="0" err="1"/>
              <a:t>Europeanen</a:t>
            </a:r>
            <a:r>
              <a:rPr lang="fr-BE" altLang="fr-FR" dirty="0"/>
              <a:t> </a:t>
            </a:r>
            <a:r>
              <a:rPr lang="fr-BE" altLang="fr-FR" dirty="0" err="1"/>
              <a:t>voor</a:t>
            </a:r>
            <a:r>
              <a:rPr lang="fr-BE" altLang="fr-FR" dirty="0"/>
              <a:t> </a:t>
            </a:r>
            <a:r>
              <a:rPr lang="fr-BE" altLang="fr-FR" dirty="0" err="1"/>
              <a:t>deze</a:t>
            </a:r>
            <a:r>
              <a:rPr lang="fr-BE" altLang="fr-FR" dirty="0"/>
              <a:t> </a:t>
            </a:r>
            <a:r>
              <a:rPr lang="fr-BE" altLang="fr-FR" dirty="0" err="1"/>
              <a:t>zomer</a:t>
            </a:r>
            <a:endParaRPr lang="fr-BE" alt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DEB12C-3320-40DF-A8D9-3A4C32CC81BE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6001"/>
            <a:ext cx="16668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" name="Text Box 191"/>
          <p:cNvSpPr txBox="1">
            <a:spLocks noChangeArrowheads="1"/>
          </p:cNvSpPr>
          <p:nvPr/>
        </p:nvSpPr>
        <p:spPr bwMode="gray">
          <a:xfrm rot="10800000" flipV="1">
            <a:off x="2514599" y="2071939"/>
            <a:ext cx="4343400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SzPct val="70000"/>
              <a:buFont typeface="Wingdings" pitchFamily="2" charset="2"/>
              <a:buNone/>
            </a:pPr>
            <a:r>
              <a:rPr lang="fr-FR" altLang="fr-FR" sz="2800" b="1" dirty="0" err="1" smtClean="0">
                <a:solidFill>
                  <a:srgbClr val="000099"/>
                </a:solidFill>
              </a:rPr>
              <a:t>Gemiddeld</a:t>
            </a:r>
            <a:r>
              <a:rPr lang="fr-FR" altLang="fr-FR" sz="2800" b="1" dirty="0" smtClean="0">
                <a:solidFill>
                  <a:srgbClr val="000099"/>
                </a:solidFill>
              </a:rPr>
              <a:t> </a:t>
            </a:r>
            <a:r>
              <a:rPr lang="fr-FR" altLang="fr-FR" sz="2800" b="1" dirty="0" err="1" smtClean="0">
                <a:solidFill>
                  <a:srgbClr val="000099"/>
                </a:solidFill>
              </a:rPr>
              <a:t>Europees</a:t>
            </a:r>
            <a:r>
              <a:rPr lang="fr-FR" altLang="fr-FR" sz="2800" b="1" dirty="0" smtClean="0">
                <a:solidFill>
                  <a:srgbClr val="000099"/>
                </a:solidFill>
              </a:rPr>
              <a:t> </a:t>
            </a:r>
            <a:r>
              <a:rPr lang="fr-FR" altLang="fr-FR" sz="2800" b="1" dirty="0" err="1" smtClean="0">
                <a:solidFill>
                  <a:srgbClr val="000099"/>
                </a:solidFill>
              </a:rPr>
              <a:t>vakantiebudget</a:t>
            </a:r>
            <a:r>
              <a:rPr lang="fr-FR" altLang="fr-FR" sz="2800" b="1" dirty="0" smtClean="0">
                <a:solidFill>
                  <a:srgbClr val="000099"/>
                </a:solidFill>
              </a:rPr>
              <a:t>: 2 247 </a:t>
            </a:r>
            <a:r>
              <a:rPr lang="fr-FR" altLang="fr-FR" sz="2800" b="1" dirty="0">
                <a:solidFill>
                  <a:srgbClr val="000099"/>
                </a:solidFill>
              </a:rPr>
              <a:t>€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SzPct val="70000"/>
              <a:buFont typeface="Wingdings" pitchFamily="2" charset="2"/>
              <a:buNone/>
            </a:pPr>
            <a:endParaRPr lang="fr-FR" altLang="fr-FR" sz="3600" dirty="0">
              <a:solidFill>
                <a:srgbClr val="000099"/>
              </a:solidFill>
            </a:endParaRPr>
          </a:p>
        </p:txBody>
      </p:sp>
      <p:sp>
        <p:nvSpPr>
          <p:cNvPr id="44040" name="ZoneTexte 5"/>
          <p:cNvSpPr txBox="1">
            <a:spLocks noChangeArrowheads="1"/>
          </p:cNvSpPr>
          <p:nvPr/>
        </p:nvSpPr>
        <p:spPr bwMode="auto">
          <a:xfrm>
            <a:off x="7848600" y="1920992"/>
            <a:ext cx="91723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000" b="1" dirty="0" smtClean="0">
                <a:solidFill>
                  <a:srgbClr val="000099"/>
                </a:solidFill>
              </a:rPr>
              <a:t>+ 90 </a:t>
            </a:r>
            <a:r>
              <a:rPr lang="fr-BE" altLang="fr-FR" sz="2000" b="1" dirty="0">
                <a:solidFill>
                  <a:srgbClr val="000099"/>
                </a:solidFill>
              </a:rPr>
              <a:t>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2000" b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000" b="1" dirty="0" smtClean="0">
                <a:solidFill>
                  <a:srgbClr val="000099"/>
                </a:solidFill>
              </a:rPr>
              <a:t>+ 4%</a:t>
            </a:r>
            <a:endParaRPr lang="fr-BE" altLang="fr-FR" sz="2000" b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2000" b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BE" altLang="fr-FR" sz="2000" b="1" dirty="0">
              <a:solidFill>
                <a:srgbClr val="000099"/>
              </a:solidFill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7027069" y="2236950"/>
            <a:ext cx="601662" cy="482600"/>
          </a:xfrm>
          <a:prstGeom prst="triangle">
            <a:avLst/>
          </a:prstGeom>
          <a:solidFill>
            <a:srgbClr val="33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146050" y="1352550"/>
            <a:ext cx="6622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b="1" dirty="0" err="1">
                <a:solidFill>
                  <a:srgbClr val="000099"/>
                </a:solidFill>
              </a:rPr>
              <a:t>Een</a:t>
            </a:r>
            <a:r>
              <a:rPr lang="fr-BE" altLang="fr-FR" sz="2400" b="1" dirty="0">
                <a:solidFill>
                  <a:srgbClr val="000099"/>
                </a:solidFill>
              </a:rPr>
              <a:t> </a:t>
            </a:r>
            <a:r>
              <a:rPr lang="fr-BE" altLang="fr-FR" sz="2400" b="1" dirty="0" err="1">
                <a:solidFill>
                  <a:srgbClr val="000099"/>
                </a:solidFill>
              </a:rPr>
              <a:t>gemiddeld</a:t>
            </a:r>
            <a:r>
              <a:rPr lang="fr-BE" altLang="fr-FR" sz="2400" b="1" dirty="0">
                <a:solidFill>
                  <a:srgbClr val="000099"/>
                </a:solidFill>
              </a:rPr>
              <a:t> </a:t>
            </a:r>
            <a:r>
              <a:rPr lang="fr-BE" altLang="fr-FR" sz="2400" b="1" dirty="0" err="1">
                <a:solidFill>
                  <a:srgbClr val="000099"/>
                </a:solidFill>
              </a:rPr>
              <a:t>gezinsbudget</a:t>
            </a:r>
            <a:r>
              <a:rPr lang="fr-BE" altLang="fr-FR" sz="2400" b="1" dirty="0">
                <a:solidFill>
                  <a:srgbClr val="000099"/>
                </a:solidFill>
              </a:rPr>
              <a:t> </a:t>
            </a:r>
            <a:r>
              <a:rPr lang="fr-BE" altLang="fr-FR" sz="2400" b="1" dirty="0" err="1">
                <a:solidFill>
                  <a:srgbClr val="000099"/>
                </a:solidFill>
              </a:rPr>
              <a:t>dat</a:t>
            </a:r>
            <a:r>
              <a:rPr lang="fr-BE" altLang="fr-FR" sz="2400" b="1" dirty="0">
                <a:solidFill>
                  <a:srgbClr val="000099"/>
                </a:solidFill>
              </a:rPr>
              <a:t> </a:t>
            </a:r>
            <a:r>
              <a:rPr lang="fr-BE" altLang="fr-FR" sz="2400" b="1" dirty="0" err="1">
                <a:solidFill>
                  <a:srgbClr val="000099"/>
                </a:solidFill>
              </a:rPr>
              <a:t>licht</a:t>
            </a:r>
            <a:r>
              <a:rPr lang="fr-BE" altLang="fr-FR" sz="2400" b="1" dirty="0">
                <a:solidFill>
                  <a:srgbClr val="000099"/>
                </a:solidFill>
              </a:rPr>
              <a:t> </a:t>
            </a:r>
            <a:r>
              <a:rPr lang="fr-BE" altLang="fr-FR" sz="2400" b="1" dirty="0" err="1" smtClean="0">
                <a:solidFill>
                  <a:srgbClr val="000099"/>
                </a:solidFill>
              </a:rPr>
              <a:t>stijgt</a:t>
            </a:r>
            <a:endParaRPr lang="fr-BE" altLang="fr-FR" sz="2400" b="1" dirty="0">
              <a:solidFill>
                <a:srgbClr val="000099"/>
              </a:solidFill>
            </a:endParaRPr>
          </a:p>
        </p:txBody>
      </p:sp>
      <p:pic>
        <p:nvPicPr>
          <p:cNvPr id="16" name="Picture 6" descr="D:\Users\Sophie.Morin\Desktop\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5728"/>
            <a:ext cx="1096767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3"/>
          <p:cNvSpPr txBox="1">
            <a:spLocks/>
          </p:cNvSpPr>
          <p:nvPr/>
        </p:nvSpPr>
        <p:spPr>
          <a:xfrm>
            <a:off x="2387348" y="4765175"/>
            <a:ext cx="3413210" cy="65710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1B36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$ 1 771 </a:t>
            </a:r>
            <a:r>
              <a:rPr kumimoji="0" lang="fr-FR" sz="2800" b="0" i="1" u="none" strike="noStrike" kern="1200" cap="all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fr-FR" sz="28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1 892 €)</a:t>
            </a:r>
            <a:endParaRPr kumimoji="0" lang="fr-FR" sz="2800" b="0" i="1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0" descr="D:\Users\Sophie.Morin\Desktop\braz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85" y="5638800"/>
            <a:ext cx="108973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texte 3"/>
          <p:cNvSpPr txBox="1">
            <a:spLocks/>
          </p:cNvSpPr>
          <p:nvPr/>
        </p:nvSpPr>
        <p:spPr>
          <a:xfrm>
            <a:off x="2797341" y="5715000"/>
            <a:ext cx="3047217" cy="65710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1B36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1 212 BRL </a:t>
            </a:r>
            <a:r>
              <a:rPr kumimoji="0" lang="fr-FR" sz="2800" b="0" i="1" u="none" strike="noStrike" kern="1200" cap="all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(905 €)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892" y="4058834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6"/>
                </a:solidFill>
              </a:rPr>
              <a:t>USA en </a:t>
            </a:r>
            <a:r>
              <a:rPr lang="fr-BE" b="1" dirty="0" err="1" smtClean="0">
                <a:solidFill>
                  <a:schemeClr val="accent6"/>
                </a:solidFill>
              </a:rPr>
              <a:t>Brazilië</a:t>
            </a:r>
            <a:r>
              <a:rPr lang="fr-BE" b="1" dirty="0" smtClean="0">
                <a:solidFill>
                  <a:schemeClr val="accent6"/>
                </a:solidFill>
              </a:rPr>
              <a:t>:</a:t>
            </a:r>
            <a:endParaRPr lang="fr-BE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44738" y="76200"/>
            <a:ext cx="6400800" cy="990600"/>
          </a:xfrm>
        </p:spPr>
        <p:txBody>
          <a:bodyPr/>
          <a:lstStyle/>
          <a:p>
            <a:pPr algn="ctr"/>
            <a:r>
              <a:rPr lang="fr-FR" altLang="fr-FR" dirty="0" err="1"/>
              <a:t>Evolutie</a:t>
            </a:r>
            <a:r>
              <a:rPr lang="fr-FR" altLang="fr-FR" dirty="0"/>
              <a:t> v</a:t>
            </a:r>
            <a:r>
              <a:rPr lang="fr-BE" altLang="fr-FR" dirty="0" err="1"/>
              <a:t>akantiebudget</a:t>
            </a:r>
            <a:r>
              <a:rPr lang="fr-FR" altLang="fr-FR" dirty="0" smtClean="0"/>
              <a:t/>
            </a:r>
            <a:br>
              <a:rPr lang="fr-FR" altLang="fr-FR" dirty="0" smtClean="0"/>
            </a:br>
            <a:r>
              <a:rPr lang="fr-FR" altLang="fr-FR" dirty="0" smtClean="0"/>
              <a:t>per land</a:t>
            </a:r>
          </a:p>
        </p:txBody>
      </p:sp>
      <p:sp>
        <p:nvSpPr>
          <p:cNvPr id="2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0603EA-91CC-4748-80E8-65129A191B6A}" type="slidenum">
              <a:rPr lang="fr-FR"/>
              <a:pPr>
                <a:defRPr/>
              </a:pPr>
              <a:t>31</a:t>
            </a:fld>
            <a:endParaRPr lang="fr-FR"/>
          </a:p>
        </p:txBody>
      </p:sp>
      <p:sp>
        <p:nvSpPr>
          <p:cNvPr id="143379" name="Text Box 1043"/>
          <p:cNvSpPr txBox="1">
            <a:spLocks noChangeArrowheads="1"/>
          </p:cNvSpPr>
          <p:nvPr/>
        </p:nvSpPr>
        <p:spPr bwMode="auto">
          <a:xfrm>
            <a:off x="7239000" y="1570329"/>
            <a:ext cx="16002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13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SAMEN</a:t>
            </a:r>
          </a:p>
          <a:p>
            <a:pPr>
              <a:defRPr/>
            </a:pPr>
            <a:r>
              <a:rPr lang="fr-FR" sz="1300" b="1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2247 € </a:t>
            </a:r>
            <a:r>
              <a:rPr lang="fr-FR" sz="1000" i="1" dirty="0" smtClean="0">
                <a:solidFill>
                  <a:srgbClr val="808080"/>
                </a:solidFill>
              </a:rPr>
              <a:t>(+4%)</a:t>
            </a:r>
            <a:endParaRPr lang="fr-FR" sz="1000" i="1" dirty="0">
              <a:solidFill>
                <a:srgbClr val="808080"/>
              </a:solidFill>
            </a:endParaRPr>
          </a:p>
        </p:txBody>
      </p:sp>
      <p:sp>
        <p:nvSpPr>
          <p:cNvPr id="45067" name="Rectangle 1059"/>
          <p:cNvSpPr>
            <a:spLocks noChangeArrowheads="1"/>
          </p:cNvSpPr>
          <p:nvPr/>
        </p:nvSpPr>
        <p:spPr bwMode="gray">
          <a:xfrm>
            <a:off x="6734175" y="6072188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>
              <a:solidFill>
                <a:schemeClr val="tx1"/>
              </a:solidFill>
            </a:endParaRPr>
          </a:p>
        </p:txBody>
      </p:sp>
      <p:sp>
        <p:nvSpPr>
          <p:cNvPr id="45068" name="Line 1060"/>
          <p:cNvSpPr>
            <a:spLocks noChangeShapeType="1"/>
          </p:cNvSpPr>
          <p:nvPr/>
        </p:nvSpPr>
        <p:spPr bwMode="gray">
          <a:xfrm>
            <a:off x="0" y="1314450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fr-BE"/>
          </a:p>
        </p:txBody>
      </p:sp>
      <p:sp>
        <p:nvSpPr>
          <p:cNvPr id="4" name="TextBox 3"/>
          <p:cNvSpPr txBox="1"/>
          <p:nvPr/>
        </p:nvSpPr>
        <p:spPr>
          <a:xfrm>
            <a:off x="319607" y="6088481"/>
            <a:ext cx="413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Budget USA = 1892 €, </a:t>
            </a:r>
            <a:r>
              <a:rPr lang="fr-BE" dirty="0" err="1" smtClean="0">
                <a:solidFill>
                  <a:schemeClr val="accent6"/>
                </a:solidFill>
              </a:rPr>
              <a:t>Brazilië</a:t>
            </a:r>
            <a:r>
              <a:rPr lang="fr-BE" dirty="0" smtClean="0">
                <a:solidFill>
                  <a:schemeClr val="accent6"/>
                </a:solidFill>
              </a:rPr>
              <a:t> = 905 €</a:t>
            </a:r>
            <a:endParaRPr lang="fr-BE" dirty="0">
              <a:solidFill>
                <a:schemeClr val="accent6"/>
              </a:solidFill>
            </a:endParaRPr>
          </a:p>
        </p:txBody>
      </p:sp>
      <p:graphicFrame>
        <p:nvGraphicFramePr>
          <p:cNvPr id="18" name="Graphique 5"/>
          <p:cNvGraphicFramePr/>
          <p:nvPr>
            <p:extLst>
              <p:ext uri="{D42A27DB-BD31-4B8C-83A1-F6EECF244321}">
                <p14:modId xmlns:p14="http://schemas.microsoft.com/office/powerpoint/2010/main" val="654119184"/>
              </p:ext>
            </p:extLst>
          </p:nvPr>
        </p:nvGraphicFramePr>
        <p:xfrm>
          <a:off x="91115" y="1790301"/>
          <a:ext cx="7060656" cy="4049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92" y="2667000"/>
            <a:ext cx="433387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91" y="3810000"/>
            <a:ext cx="433387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96" y="3171825"/>
            <a:ext cx="433387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95" y="3463591"/>
            <a:ext cx="43338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94" y="4177464"/>
            <a:ext cx="433387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90" y="4724400"/>
            <a:ext cx="43338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493384"/>
            <a:ext cx="5410200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accent6"/>
                </a:solidFill>
              </a:rPr>
              <a:t>Het </a:t>
            </a:r>
            <a:r>
              <a:rPr lang="fr-BE" sz="1600" dirty="0" err="1" smtClean="0">
                <a:solidFill>
                  <a:schemeClr val="accent6"/>
                </a:solidFill>
              </a:rPr>
              <a:t>gemiddeld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vakantiebudget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stijgt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bij</a:t>
            </a:r>
            <a:r>
              <a:rPr lang="fr-BE" sz="1600" dirty="0" smtClean="0">
                <a:solidFill>
                  <a:schemeClr val="accent6"/>
                </a:solidFill>
              </a:rPr>
              <a:t> de </a:t>
            </a:r>
            <a:r>
              <a:rPr lang="fr-BE" sz="1600" dirty="0" err="1" smtClean="0">
                <a:solidFill>
                  <a:schemeClr val="accent6"/>
                </a:solidFill>
              </a:rPr>
              <a:t>Europeanen</a:t>
            </a:r>
            <a:endParaRPr lang="fr-BE" sz="1600" dirty="0">
              <a:solidFill>
                <a:schemeClr val="accent6"/>
              </a:solidFill>
            </a:endParaRPr>
          </a:p>
        </p:txBody>
      </p:sp>
      <p:sp>
        <p:nvSpPr>
          <p:cNvPr id="23" name="Text Box 1050"/>
          <p:cNvSpPr txBox="1">
            <a:spLocks noChangeArrowheads="1"/>
          </p:cNvSpPr>
          <p:nvPr/>
        </p:nvSpPr>
        <p:spPr bwMode="auto">
          <a:xfrm>
            <a:off x="7239000" y="2611695"/>
            <a:ext cx="10184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7030A0"/>
                </a:solidFill>
              </a:rPr>
              <a:t>Oostenrijk</a:t>
            </a:r>
            <a:endParaRPr lang="fr-FR" altLang="fr-FR" sz="1100" i="1" dirty="0">
              <a:solidFill>
                <a:srgbClr val="7030A0"/>
              </a:solidFill>
            </a:endParaRPr>
          </a:p>
        </p:txBody>
      </p:sp>
      <p:sp>
        <p:nvSpPr>
          <p:cNvPr id="24" name="Text Box 1051"/>
          <p:cNvSpPr txBox="1">
            <a:spLocks noChangeArrowheads="1"/>
          </p:cNvSpPr>
          <p:nvPr/>
        </p:nvSpPr>
        <p:spPr bwMode="auto">
          <a:xfrm>
            <a:off x="7399377" y="3127774"/>
            <a:ext cx="9075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B0F0"/>
                </a:solidFill>
              </a:rPr>
              <a:t>Duitsland</a:t>
            </a:r>
            <a:endParaRPr lang="fr-FR" altLang="fr-FR" sz="800" i="1" dirty="0">
              <a:solidFill>
                <a:srgbClr val="00B0F0"/>
              </a:solidFill>
            </a:endParaRPr>
          </a:p>
        </p:txBody>
      </p:sp>
      <p:sp>
        <p:nvSpPr>
          <p:cNvPr id="25" name="Text Box 1052"/>
          <p:cNvSpPr txBox="1">
            <a:spLocks noChangeArrowheads="1"/>
          </p:cNvSpPr>
          <p:nvPr/>
        </p:nvSpPr>
        <p:spPr bwMode="auto">
          <a:xfrm>
            <a:off x="7419220" y="4648797"/>
            <a:ext cx="1676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FFCC00"/>
                </a:solidFill>
              </a:rPr>
              <a:t>Spanje</a:t>
            </a:r>
            <a:endParaRPr lang="fr-FR" altLang="fr-FR" sz="800" i="1" dirty="0">
              <a:solidFill>
                <a:srgbClr val="FFCC00"/>
              </a:solidFill>
            </a:endParaRPr>
          </a:p>
        </p:txBody>
      </p:sp>
      <p:sp>
        <p:nvSpPr>
          <p:cNvPr id="28" name="Text Box 59"/>
          <p:cNvSpPr txBox="1">
            <a:spLocks noChangeArrowheads="1"/>
          </p:cNvSpPr>
          <p:nvPr/>
        </p:nvSpPr>
        <p:spPr bwMode="auto">
          <a:xfrm>
            <a:off x="7442217" y="4126876"/>
            <a:ext cx="165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70C0"/>
                </a:solidFill>
              </a:rPr>
              <a:t>Italië</a:t>
            </a:r>
            <a:endParaRPr lang="fr-FR" altLang="fr-FR" sz="800" i="1" dirty="0">
              <a:solidFill>
                <a:srgbClr val="0070C0"/>
              </a:solidFill>
            </a:endParaRPr>
          </a:p>
        </p:txBody>
      </p:sp>
      <p:sp>
        <p:nvSpPr>
          <p:cNvPr id="29" name="Text Box 58"/>
          <p:cNvSpPr txBox="1">
            <a:spLocks noChangeArrowheads="1"/>
          </p:cNvSpPr>
          <p:nvPr/>
        </p:nvSpPr>
        <p:spPr bwMode="auto">
          <a:xfrm>
            <a:off x="7399377" y="3387520"/>
            <a:ext cx="10541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B050"/>
                </a:solidFill>
              </a:rPr>
              <a:t>België</a:t>
            </a:r>
            <a:endParaRPr lang="fr-FR" altLang="fr-FR" sz="800" i="1" dirty="0">
              <a:solidFill>
                <a:srgbClr val="00B050"/>
              </a:solidFill>
            </a:endParaRPr>
          </a:p>
        </p:txBody>
      </p:sp>
      <p:sp>
        <p:nvSpPr>
          <p:cNvPr id="30" name="Text Box 59"/>
          <p:cNvSpPr txBox="1">
            <a:spLocks noChangeArrowheads="1"/>
          </p:cNvSpPr>
          <p:nvPr/>
        </p:nvSpPr>
        <p:spPr bwMode="auto">
          <a:xfrm>
            <a:off x="7431920" y="3735919"/>
            <a:ext cx="165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chemeClr val="tx1"/>
                </a:solidFill>
              </a:rPr>
              <a:t>Frankrijk</a:t>
            </a:r>
            <a:endParaRPr lang="fr-FR" altLang="fr-FR" sz="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9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7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908968998"/>
              </p:ext>
            </p:extLst>
          </p:nvPr>
        </p:nvGraphicFramePr>
        <p:xfrm>
          <a:off x="333208" y="1099933"/>
          <a:ext cx="6905792" cy="463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87" name="Worksheet" r:id="rId4" imgW="5610121" imgH="4857840" progId="Excel.Sheet.8">
                  <p:embed/>
                </p:oleObj>
              </mc:Choice>
              <mc:Fallback>
                <p:oleObj name="Worksheet" r:id="rId4" imgW="5610121" imgH="4857840" progId="Excel.Sheet.8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08" y="1099933"/>
                        <a:ext cx="6905792" cy="4634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20CD55-E6C1-425D-BD80-AF4F79D31CFD}" type="slidenum">
              <a:rPr lang="fr-FR"/>
              <a:pPr>
                <a:defRPr/>
              </a:pPr>
              <a:t>32</a:t>
            </a:fld>
            <a:endParaRPr lang="fr-FR"/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42E9324-43A3-407D-8BA8-048E16AF1339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32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216820" y="1910308"/>
            <a:ext cx="87344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 defTabSz="7620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SzPct val="85000"/>
              <a:buFontTx/>
              <a:buNone/>
            </a:pPr>
            <a:endParaRPr lang="en-GB" altLang="fr-FR" i="1">
              <a:solidFill>
                <a:srgbClr val="333399"/>
              </a:solidFill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533650" y="219075"/>
            <a:ext cx="6076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Vakantiebudget</a:t>
            </a:r>
            <a:r>
              <a:rPr lang="fr-FR" altLang="fr-FR" sz="2600" b="1" dirty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>
                <a:solidFill>
                  <a:schemeClr val="bg1"/>
                </a:solidFill>
              </a:rPr>
              <a:t>Europeanen</a:t>
            </a:r>
            <a:endParaRPr lang="fr-FR" altLang="fr-FR" sz="2600" b="1" dirty="0">
              <a:solidFill>
                <a:schemeClr val="bg1"/>
              </a:solidFill>
            </a:endParaRPr>
          </a:p>
        </p:txBody>
      </p:sp>
      <p:sp>
        <p:nvSpPr>
          <p:cNvPr id="46087" name="Text Box 14"/>
          <p:cNvSpPr txBox="1">
            <a:spLocks noChangeArrowheads="1"/>
          </p:cNvSpPr>
          <p:nvPr/>
        </p:nvSpPr>
        <p:spPr bwMode="auto">
          <a:xfrm>
            <a:off x="1905000" y="5638800"/>
            <a:ext cx="39687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chemeClr val="tx1"/>
                </a:solidFill>
              </a:rPr>
              <a:t>N°1</a:t>
            </a:r>
          </a:p>
        </p:txBody>
      </p:sp>
      <p:sp>
        <p:nvSpPr>
          <p:cNvPr id="46088" name="Text Box 15"/>
          <p:cNvSpPr txBox="1">
            <a:spLocks noChangeArrowheads="1"/>
          </p:cNvSpPr>
          <p:nvPr/>
        </p:nvSpPr>
        <p:spPr bwMode="auto">
          <a:xfrm>
            <a:off x="2866859" y="5638800"/>
            <a:ext cx="4000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chemeClr val="tx1"/>
                </a:solidFill>
              </a:rPr>
              <a:t>N°2</a:t>
            </a:r>
          </a:p>
        </p:txBody>
      </p:sp>
      <p:sp>
        <p:nvSpPr>
          <p:cNvPr id="46089" name="Text Box 16"/>
          <p:cNvSpPr txBox="1">
            <a:spLocks noChangeArrowheads="1"/>
          </p:cNvSpPr>
          <p:nvPr/>
        </p:nvSpPr>
        <p:spPr bwMode="auto">
          <a:xfrm>
            <a:off x="3746030" y="5638800"/>
            <a:ext cx="4000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rgbClr val="FF0000"/>
                </a:solidFill>
              </a:rPr>
              <a:t>N°3</a:t>
            </a:r>
          </a:p>
        </p:txBody>
      </p:sp>
      <p:sp>
        <p:nvSpPr>
          <p:cNvPr id="46090" name="Text Box 17"/>
          <p:cNvSpPr txBox="1">
            <a:spLocks noChangeArrowheads="1"/>
          </p:cNvSpPr>
          <p:nvPr/>
        </p:nvSpPr>
        <p:spPr bwMode="auto">
          <a:xfrm>
            <a:off x="4584032" y="5638800"/>
            <a:ext cx="4000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chemeClr val="tx1"/>
                </a:solidFill>
              </a:rPr>
              <a:t>N°4</a:t>
            </a:r>
          </a:p>
        </p:txBody>
      </p:sp>
      <p:sp>
        <p:nvSpPr>
          <p:cNvPr id="46091" name="Text Box 18"/>
          <p:cNvSpPr txBox="1">
            <a:spLocks noChangeArrowheads="1"/>
          </p:cNvSpPr>
          <p:nvPr/>
        </p:nvSpPr>
        <p:spPr bwMode="auto">
          <a:xfrm>
            <a:off x="5504810" y="5638800"/>
            <a:ext cx="4000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chemeClr val="tx1"/>
                </a:solidFill>
              </a:rPr>
              <a:t>N°5</a:t>
            </a:r>
          </a:p>
        </p:txBody>
      </p:sp>
      <p:sp>
        <p:nvSpPr>
          <p:cNvPr id="46092" name="Text Box 19"/>
          <p:cNvSpPr txBox="1">
            <a:spLocks noChangeArrowheads="1"/>
          </p:cNvSpPr>
          <p:nvPr/>
        </p:nvSpPr>
        <p:spPr bwMode="auto">
          <a:xfrm>
            <a:off x="6400800" y="5656641"/>
            <a:ext cx="4000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000" b="1" dirty="0">
                <a:solidFill>
                  <a:schemeClr val="tx1"/>
                </a:solidFill>
              </a:rPr>
              <a:t>N°6</a:t>
            </a:r>
          </a:p>
        </p:txBody>
      </p:sp>
      <p:sp>
        <p:nvSpPr>
          <p:cNvPr id="46094" name="Text Box 4"/>
          <p:cNvSpPr txBox="1">
            <a:spLocks noChangeArrowheads="1"/>
          </p:cNvSpPr>
          <p:nvPr/>
        </p:nvSpPr>
        <p:spPr bwMode="auto">
          <a:xfrm>
            <a:off x="241841" y="5939239"/>
            <a:ext cx="7631780" cy="40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30000"/>
              </a:spcBef>
              <a:buSzPct val="120000"/>
            </a:pPr>
            <a:r>
              <a:rPr lang="fr-FR" altLang="fr-FR" sz="1400" b="1" i="1" dirty="0" smtClean="0">
                <a:solidFill>
                  <a:srgbClr val="000099"/>
                </a:solidFill>
              </a:rPr>
              <a:t>De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Belgen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staan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op de 3</a:t>
            </a:r>
            <a:r>
              <a:rPr lang="fr-FR" altLang="fr-FR" sz="1400" b="1" i="1" baseline="30000" dirty="0" smtClean="0">
                <a:solidFill>
                  <a:srgbClr val="000099"/>
                </a:solidFill>
              </a:rPr>
              <a:t>de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plaats</a:t>
            </a:r>
            <a:r>
              <a:rPr lang="fr-FR" altLang="fr-FR" sz="1400" b="1" i="1" baseline="30000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(+37 € vs. 2015).</a:t>
            </a:r>
            <a:endParaRPr lang="fr-FR" altLang="fr-FR" sz="1400" b="1" i="1" dirty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30000"/>
              </a:spcBef>
              <a:buSzPct val="120000"/>
            </a:pPr>
            <a:r>
              <a:rPr lang="fr-FR" altLang="fr-FR" sz="1400" b="1" i="1" dirty="0" err="1" smtClean="0">
                <a:solidFill>
                  <a:srgbClr val="000099"/>
                </a:solidFill>
              </a:rPr>
              <a:t>Italië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klimt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van de 6</a:t>
            </a:r>
            <a:r>
              <a:rPr lang="fr-FR" altLang="fr-FR" sz="1400" b="1" i="1" baseline="30000" dirty="0" smtClean="0">
                <a:solidFill>
                  <a:srgbClr val="000099"/>
                </a:solidFill>
              </a:rPr>
              <a:t>de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naar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de 5</a:t>
            </a:r>
            <a:r>
              <a:rPr lang="fr-FR" altLang="fr-FR" sz="1400" b="1" i="1" baseline="30000" dirty="0" smtClean="0">
                <a:solidFill>
                  <a:srgbClr val="000099"/>
                </a:solidFill>
              </a:rPr>
              <a:t>de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plaats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,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voor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400" b="1" i="1" dirty="0" err="1" smtClean="0">
                <a:solidFill>
                  <a:srgbClr val="000099"/>
                </a:solidFill>
              </a:rPr>
              <a:t>Spanje</a:t>
            </a:r>
            <a:r>
              <a:rPr lang="fr-FR" altLang="fr-FR" sz="1400" b="1" i="1" dirty="0" smtClean="0">
                <a:solidFill>
                  <a:srgbClr val="000099"/>
                </a:solidFill>
              </a:rPr>
              <a:t>.</a:t>
            </a:r>
            <a:endParaRPr lang="fr-FR" altLang="fr-FR" sz="1400" i="1" dirty="0">
              <a:solidFill>
                <a:srgbClr val="000099"/>
              </a:solidFill>
            </a:endParaRPr>
          </a:p>
        </p:txBody>
      </p:sp>
      <p:sp>
        <p:nvSpPr>
          <p:cNvPr id="46095" name="TextBox 2"/>
          <p:cNvSpPr txBox="1">
            <a:spLocks noChangeArrowheads="1"/>
          </p:cNvSpPr>
          <p:nvPr/>
        </p:nvSpPr>
        <p:spPr bwMode="auto">
          <a:xfrm>
            <a:off x="6974755" y="1539670"/>
            <a:ext cx="2026965" cy="138499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200" b="1" i="1" dirty="0" err="1" smtClean="0">
                <a:solidFill>
                  <a:srgbClr val="000099"/>
                </a:solidFill>
              </a:rPr>
              <a:t>Werkloosheidscijfer</a:t>
            </a:r>
            <a:r>
              <a:rPr lang="fr-BE" altLang="fr-FR" sz="1200" b="1" i="1" dirty="0" smtClean="0">
                <a:solidFill>
                  <a:srgbClr val="000099"/>
                </a:solidFill>
              </a:rPr>
              <a:t> 2015</a:t>
            </a:r>
            <a:r>
              <a:rPr lang="fr-BE" altLang="fr-FR" sz="1200" b="1" i="1" dirty="0">
                <a:solidFill>
                  <a:srgbClr val="000099"/>
                </a:solidFill>
              </a:rPr>
              <a:t/>
            </a:r>
            <a:br>
              <a:rPr lang="fr-BE" altLang="fr-FR" sz="1200" b="1" i="1" dirty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Spanje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22,5%,</a:t>
            </a:r>
            <a:r>
              <a:rPr lang="fr-BE" altLang="fr-FR" sz="1200" i="1" dirty="0">
                <a:solidFill>
                  <a:srgbClr val="000099"/>
                </a:solidFill>
              </a:rPr>
              <a:t/>
            </a:r>
            <a:br>
              <a:rPr lang="fr-BE" altLang="fr-FR" sz="1200" i="1" dirty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Italië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12,4%</a:t>
            </a:r>
            <a:br>
              <a:rPr lang="fr-BE" altLang="fr-FR" sz="1200" i="1" dirty="0" smtClean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Frankrijk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10,8%</a:t>
            </a:r>
            <a:br>
              <a:rPr lang="fr-BE" altLang="fr-FR" sz="1200" i="1" dirty="0" smtClean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België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8,6%</a:t>
            </a:r>
            <a:br>
              <a:rPr lang="fr-BE" altLang="fr-FR" sz="1200" i="1" dirty="0" smtClean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Duitsland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4,5%</a:t>
            </a:r>
            <a:br>
              <a:rPr lang="fr-BE" altLang="fr-FR" sz="1200" i="1" dirty="0" smtClean="0">
                <a:solidFill>
                  <a:srgbClr val="000099"/>
                </a:solidFill>
              </a:rPr>
            </a:br>
            <a:r>
              <a:rPr lang="fr-BE" altLang="fr-FR" sz="1200" i="1" dirty="0" smtClean="0">
                <a:solidFill>
                  <a:srgbClr val="000099"/>
                </a:solidFill>
              </a:rPr>
              <a:t>- </a:t>
            </a:r>
            <a:r>
              <a:rPr lang="fr-BE" altLang="fr-FR" sz="1200" i="1" dirty="0" err="1" smtClean="0">
                <a:solidFill>
                  <a:srgbClr val="000099"/>
                </a:solidFill>
              </a:rPr>
              <a:t>Oostenrijk</a:t>
            </a:r>
            <a:r>
              <a:rPr lang="fr-BE" altLang="fr-FR" sz="1200" i="1" dirty="0" smtClean="0">
                <a:solidFill>
                  <a:srgbClr val="000099"/>
                </a:solidFill>
              </a:rPr>
              <a:t> : 6%</a:t>
            </a:r>
            <a:endParaRPr lang="fr-BE" altLang="fr-FR" sz="12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3604"/>
              </p:ext>
            </p:extLst>
          </p:nvPr>
        </p:nvGraphicFramePr>
        <p:xfrm>
          <a:off x="28699" y="1219200"/>
          <a:ext cx="8991600" cy="475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CD97F-7A32-48DF-99D1-47F0B499DAE1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400800" cy="990600"/>
          </a:xfrm>
        </p:spPr>
        <p:txBody>
          <a:bodyPr/>
          <a:lstStyle/>
          <a:p>
            <a:pPr algn="l"/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vakantiebudget</a:t>
            </a:r>
            <a:r>
              <a:rPr lang="fr-BE" dirty="0" smtClean="0"/>
              <a:t> van de </a:t>
            </a:r>
            <a:r>
              <a:rPr lang="fr-BE" dirty="0" err="1" smtClean="0"/>
              <a:t>Belgen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t.o.v</a:t>
            </a:r>
            <a:r>
              <a:rPr lang="fr-BE" dirty="0" smtClean="0"/>
              <a:t>. hun </a:t>
            </a:r>
            <a:r>
              <a:rPr lang="fr-BE" dirty="0" err="1" smtClean="0"/>
              <a:t>intentie</a:t>
            </a:r>
            <a:r>
              <a:rPr lang="fr-BE" dirty="0" smtClean="0"/>
              <a:t> om te </a:t>
            </a:r>
            <a:r>
              <a:rPr lang="fr-BE" dirty="0" err="1" smtClean="0"/>
              <a:t>vertrekken</a:t>
            </a:r>
            <a:endParaRPr lang="fr-BE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139934"/>
            <a:ext cx="74558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0099"/>
                </a:solidFill>
              </a:rPr>
              <a:t>Er </a:t>
            </a:r>
            <a:r>
              <a:rPr lang="fr-BE" dirty="0" err="1" smtClean="0">
                <a:solidFill>
                  <a:srgbClr val="000099"/>
                </a:solidFill>
              </a:rPr>
              <a:t>bestaat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een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verband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tussen</a:t>
            </a:r>
            <a:r>
              <a:rPr lang="fr-BE" dirty="0" smtClean="0">
                <a:solidFill>
                  <a:srgbClr val="000099"/>
                </a:solidFill>
              </a:rPr>
              <a:t> het budget en de </a:t>
            </a:r>
            <a:r>
              <a:rPr lang="fr-BE" dirty="0" err="1" smtClean="0">
                <a:solidFill>
                  <a:srgbClr val="000099"/>
                </a:solidFill>
              </a:rPr>
              <a:t>éénmalige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vertrekken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  <a:endParaRPr lang="fr-B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3250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400800" cy="990600"/>
          </a:xfrm>
        </p:spPr>
        <p:txBody>
          <a:bodyPr/>
          <a:lstStyle/>
          <a:p>
            <a:pPr algn="ctr"/>
            <a:r>
              <a:rPr lang="fr-BE" altLang="fr-FR" dirty="0" err="1"/>
              <a:t>Vakantiebudget</a:t>
            </a:r>
            <a:r>
              <a:rPr lang="fr-BE" altLang="fr-FR" dirty="0"/>
              <a:t> van de </a:t>
            </a:r>
            <a:r>
              <a:rPr lang="fr-BE" altLang="fr-FR" dirty="0" err="1"/>
              <a:t>Belgen</a:t>
            </a:r>
            <a:endParaRPr lang="en-GB" altLang="fr-FR" dirty="0" smtClean="0"/>
          </a:p>
        </p:txBody>
      </p:sp>
      <p:graphicFrame>
        <p:nvGraphicFramePr>
          <p:cNvPr id="47107" name="Object 2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432812"/>
              </p:ext>
            </p:extLst>
          </p:nvPr>
        </p:nvGraphicFramePr>
        <p:xfrm>
          <a:off x="146050" y="1952625"/>
          <a:ext cx="5924550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7" name="Worksheet" r:id="rId4" imgW="9210723" imgH="4553010" progId="Excel.Sheet.8">
                  <p:embed/>
                </p:oleObj>
              </mc:Choice>
              <mc:Fallback>
                <p:oleObj name="Worksheet" r:id="rId4" imgW="9210723" imgH="4553010" progId="Excel.Sheet.8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952625"/>
                        <a:ext cx="5924550" cy="292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C8DF0-E3A9-4FD2-946D-8FE12B7E5A92}" type="slidenum">
              <a:rPr lang="fr-FR"/>
              <a:pPr>
                <a:defRPr/>
              </a:pPr>
              <a:t>34</a:t>
            </a:fld>
            <a:endParaRPr lang="fr-FR" dirty="0"/>
          </a:p>
        </p:txBody>
      </p:sp>
      <p:graphicFrame>
        <p:nvGraphicFramePr>
          <p:cNvPr id="22568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831651"/>
              </p:ext>
            </p:extLst>
          </p:nvPr>
        </p:nvGraphicFramePr>
        <p:xfrm>
          <a:off x="5791200" y="1430338"/>
          <a:ext cx="2895600" cy="1417637"/>
        </p:xfrm>
        <a:graphic>
          <a:graphicData uri="http://schemas.openxmlformats.org/drawingml/2006/table">
            <a:tbl>
              <a:tblPr/>
              <a:tblGrid>
                <a:gridCol w="909638"/>
                <a:gridCol w="661987"/>
                <a:gridCol w="661988"/>
                <a:gridCol w="661987"/>
              </a:tblGrid>
              <a:tr h="3810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NL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FR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 1500 €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28%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(-2)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24%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(-6)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36%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(+3)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 2500 €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26%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(-1)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27%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(+2)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25%</a:t>
                      </a:r>
                      <a:b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B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(-4)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33" name="Text Box 4"/>
          <p:cNvSpPr txBox="1">
            <a:spLocks noChangeArrowheads="1"/>
          </p:cNvSpPr>
          <p:nvPr/>
        </p:nvSpPr>
        <p:spPr bwMode="auto">
          <a:xfrm>
            <a:off x="179387" y="4952183"/>
            <a:ext cx="87852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30000"/>
              </a:spcBef>
              <a:buSzPct val="120000"/>
            </a:pPr>
            <a:r>
              <a:rPr lang="fr-FR" altLang="fr-FR" sz="1600" b="1" i="1" dirty="0" smtClean="0">
                <a:solidFill>
                  <a:srgbClr val="000099"/>
                </a:solidFill>
              </a:rPr>
              <a:t>Na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een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daling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van 8</a:t>
            </a:r>
            <a:r>
              <a:rPr lang="fr-FR" altLang="fr-FR" sz="1600" b="1" i="1" dirty="0">
                <a:solidFill>
                  <a:srgbClr val="000099"/>
                </a:solidFill>
              </a:rPr>
              <a:t>% 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in </a:t>
            </a:r>
            <a:r>
              <a:rPr lang="fr-FR" altLang="fr-FR" sz="1600" b="1" i="1" dirty="0">
                <a:solidFill>
                  <a:srgbClr val="000099"/>
                </a:solidFill>
              </a:rPr>
              <a:t>2012 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vs. </a:t>
            </a:r>
            <a:r>
              <a:rPr lang="fr-FR" altLang="fr-FR" sz="1600" b="1" i="1" dirty="0">
                <a:solidFill>
                  <a:srgbClr val="000099"/>
                </a:solidFill>
              </a:rPr>
              <a:t>2011,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een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stijging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van 4</a:t>
            </a:r>
            <a:r>
              <a:rPr lang="fr-FR" altLang="fr-FR" sz="1600" b="1" i="1" dirty="0">
                <a:solidFill>
                  <a:srgbClr val="000099"/>
                </a:solidFill>
              </a:rPr>
              <a:t>% 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in 2013 vs. 2012, van 3% in 2014 vs. 2013 en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een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daling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van 8% in 2015,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stijgt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het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vakantiebudget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opnieuw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met 2% in 2016.</a:t>
            </a:r>
          </a:p>
        </p:txBody>
      </p:sp>
      <p:sp>
        <p:nvSpPr>
          <p:cNvPr id="47135" name="TextBox 1"/>
          <p:cNvSpPr txBox="1">
            <a:spLocks noChangeArrowheads="1"/>
          </p:cNvSpPr>
          <p:nvPr/>
        </p:nvSpPr>
        <p:spPr bwMode="auto">
          <a:xfrm>
            <a:off x="5847346" y="3352800"/>
            <a:ext cx="3144253" cy="14465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fr-BE" altLang="fr-FR" sz="1600" b="1" u="sng" dirty="0" err="1">
                <a:solidFill>
                  <a:srgbClr val="000099"/>
                </a:solidFill>
              </a:rPr>
              <a:t>Gemiddeld</a:t>
            </a:r>
            <a:r>
              <a:rPr lang="fr-BE" altLang="fr-FR" sz="1600" b="1" u="sng" dirty="0">
                <a:solidFill>
                  <a:srgbClr val="000099"/>
                </a:solidFill>
              </a:rPr>
              <a:t> budget per familiale </a:t>
            </a:r>
            <a:r>
              <a:rPr lang="fr-BE" altLang="fr-FR" sz="1600" b="1" u="sng" dirty="0" err="1">
                <a:solidFill>
                  <a:srgbClr val="000099"/>
                </a:solidFill>
              </a:rPr>
              <a:t>situatie</a:t>
            </a:r>
            <a:r>
              <a:rPr lang="fr-BE" altLang="fr-FR" sz="1600" b="1" u="sng" dirty="0">
                <a:solidFill>
                  <a:srgbClr val="000099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000099"/>
                </a:solidFill>
              </a:rPr>
              <a:t>Individu: 2139 €  (+532 €)</a:t>
            </a:r>
            <a:br>
              <a:rPr lang="fr-BE" altLang="fr-FR" sz="1400" dirty="0" smtClean="0">
                <a:solidFill>
                  <a:srgbClr val="000099"/>
                </a:solidFill>
              </a:rPr>
            </a:br>
            <a:r>
              <a:rPr lang="fr-BE" altLang="fr-FR" sz="1400" dirty="0" err="1" smtClean="0">
                <a:solidFill>
                  <a:srgbClr val="000099"/>
                </a:solidFill>
              </a:rPr>
              <a:t>koppel</a:t>
            </a:r>
            <a:r>
              <a:rPr lang="fr-BE" altLang="fr-FR" sz="1400" dirty="0" smtClean="0">
                <a:solidFill>
                  <a:srgbClr val="000099"/>
                </a:solidFill>
              </a:rPr>
              <a:t>: 2272 €  (-145 €) </a:t>
            </a:r>
            <a:br>
              <a:rPr lang="fr-BE" altLang="fr-FR" sz="1400" dirty="0" smtClean="0">
                <a:solidFill>
                  <a:srgbClr val="000099"/>
                </a:solidFill>
              </a:rPr>
            </a:br>
            <a:r>
              <a:rPr lang="fr-BE" altLang="fr-FR" sz="1400" dirty="0" err="1" smtClean="0">
                <a:solidFill>
                  <a:srgbClr val="000099"/>
                </a:solidFill>
              </a:rPr>
              <a:t>koppel</a:t>
            </a:r>
            <a:r>
              <a:rPr lang="fr-BE" altLang="fr-FR" sz="1400" dirty="0" smtClean="0">
                <a:solidFill>
                  <a:srgbClr val="000099"/>
                </a:solidFill>
              </a:rPr>
              <a:t> + 2 </a:t>
            </a:r>
            <a:r>
              <a:rPr lang="fr-BE" altLang="fr-FR" sz="1400" dirty="0" err="1" smtClean="0">
                <a:solidFill>
                  <a:srgbClr val="000099"/>
                </a:solidFill>
              </a:rPr>
              <a:t>kinderen</a:t>
            </a:r>
            <a:r>
              <a:rPr lang="fr-BE" altLang="fr-FR" sz="1400" dirty="0" smtClean="0">
                <a:solidFill>
                  <a:srgbClr val="000099"/>
                </a:solidFill>
              </a:rPr>
              <a:t>: 2885 €  (+215€)</a:t>
            </a:r>
            <a:br>
              <a:rPr lang="fr-BE" altLang="fr-FR" sz="1400" dirty="0" smtClean="0">
                <a:solidFill>
                  <a:srgbClr val="000099"/>
                </a:solidFill>
              </a:rPr>
            </a:br>
            <a:r>
              <a:rPr lang="fr-BE" altLang="fr-FR" sz="1400" dirty="0" err="1" smtClean="0">
                <a:solidFill>
                  <a:srgbClr val="000099"/>
                </a:solidFill>
              </a:rPr>
              <a:t>koppel</a:t>
            </a:r>
            <a:r>
              <a:rPr lang="fr-BE" altLang="fr-FR" sz="1400" dirty="0" smtClean="0">
                <a:solidFill>
                  <a:srgbClr val="000099"/>
                </a:solidFill>
              </a:rPr>
              <a:t> ≥ 3 </a:t>
            </a:r>
            <a:r>
              <a:rPr lang="fr-BE" altLang="fr-FR" sz="1400" dirty="0" err="1" smtClean="0">
                <a:solidFill>
                  <a:srgbClr val="000099"/>
                </a:solidFill>
              </a:rPr>
              <a:t>kinderen</a:t>
            </a:r>
            <a:r>
              <a:rPr lang="fr-BE" altLang="fr-FR" sz="1400" dirty="0" smtClean="0">
                <a:solidFill>
                  <a:srgbClr val="000099"/>
                </a:solidFill>
              </a:rPr>
              <a:t>: 2906 €  (+334€)</a:t>
            </a:r>
            <a:endParaRPr lang="fr-BE" altLang="fr-FR" sz="1400" dirty="0">
              <a:solidFill>
                <a:srgbClr val="000099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343400" y="2716379"/>
            <a:ext cx="457200" cy="2511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73270" y="5715000"/>
            <a:ext cx="7654660" cy="83099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dirty="0" smtClean="0">
                <a:solidFill>
                  <a:srgbClr val="000066"/>
                </a:solidFill>
              </a:rPr>
              <a:t>De NL </a:t>
            </a:r>
            <a:r>
              <a:rPr lang="fr-BE" sz="1600" dirty="0" err="1" smtClean="0">
                <a:solidFill>
                  <a:srgbClr val="000066"/>
                </a:solidFill>
              </a:rPr>
              <a:t>zullen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minder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vaak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vertrekken</a:t>
            </a:r>
            <a:r>
              <a:rPr lang="fr-BE" sz="1600" dirty="0" smtClean="0">
                <a:solidFill>
                  <a:srgbClr val="000066"/>
                </a:solidFill>
              </a:rPr>
              <a:t> maar </a:t>
            </a:r>
            <a:r>
              <a:rPr lang="fr-BE" sz="1600" dirty="0" err="1" smtClean="0">
                <a:solidFill>
                  <a:srgbClr val="000066"/>
                </a:solidFill>
              </a:rPr>
              <a:t>meer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uitgeven</a:t>
            </a:r>
            <a:r>
              <a:rPr lang="fr-BE" sz="1600" dirty="0" smtClean="0">
                <a:solidFill>
                  <a:srgbClr val="000066"/>
                </a:solidFill>
              </a:rPr>
              <a:t> dan de FR.</a:t>
            </a:r>
          </a:p>
          <a:p>
            <a:r>
              <a:rPr lang="fr-BE" sz="1600" dirty="0" smtClean="0">
                <a:solidFill>
                  <a:srgbClr val="000066"/>
                </a:solidFill>
              </a:rPr>
              <a:t>Er </a:t>
            </a:r>
            <a:r>
              <a:rPr lang="fr-BE" sz="1600" dirty="0" err="1" smtClean="0">
                <a:solidFill>
                  <a:srgbClr val="000066"/>
                </a:solidFill>
              </a:rPr>
              <a:t>zullen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minder</a:t>
            </a:r>
            <a:r>
              <a:rPr lang="fr-BE" sz="1600" dirty="0" smtClean="0">
                <a:solidFill>
                  <a:srgbClr val="000066"/>
                </a:solidFill>
              </a:rPr>
              <a:t> FR </a:t>
            </a:r>
            <a:r>
              <a:rPr lang="fr-BE" sz="1600" dirty="0" err="1" smtClean="0">
                <a:solidFill>
                  <a:srgbClr val="000066"/>
                </a:solidFill>
              </a:rPr>
              <a:t>vertrekken</a:t>
            </a:r>
            <a:r>
              <a:rPr lang="fr-BE" sz="1600" dirty="0" smtClean="0">
                <a:solidFill>
                  <a:srgbClr val="000066"/>
                </a:solidFill>
              </a:rPr>
              <a:t>, en </a:t>
            </a:r>
            <a:r>
              <a:rPr lang="fr-BE" sz="1600" dirty="0" err="1" smtClean="0">
                <a:solidFill>
                  <a:srgbClr val="000066"/>
                </a:solidFill>
              </a:rPr>
              <a:t>zij</a:t>
            </a:r>
            <a:r>
              <a:rPr lang="fr-BE" sz="1600" dirty="0" smtClean="0">
                <a:solidFill>
                  <a:srgbClr val="000066"/>
                </a:solidFill>
              </a:rPr>
              <a:t> die </a:t>
            </a:r>
            <a:r>
              <a:rPr lang="fr-BE" sz="1600" dirty="0" err="1" smtClean="0">
                <a:solidFill>
                  <a:srgbClr val="000066"/>
                </a:solidFill>
              </a:rPr>
              <a:t>vertrekken</a:t>
            </a:r>
            <a:r>
              <a:rPr lang="fr-BE" sz="1600" dirty="0" smtClean="0">
                <a:solidFill>
                  <a:srgbClr val="000066"/>
                </a:solidFill>
              </a:rPr>
              <a:t>, </a:t>
            </a:r>
            <a:r>
              <a:rPr lang="fr-BE" sz="1600" dirty="0" err="1" smtClean="0">
                <a:solidFill>
                  <a:srgbClr val="000066"/>
                </a:solidFill>
              </a:rPr>
              <a:t>gaan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voor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een</a:t>
            </a:r>
            <a:r>
              <a:rPr lang="fr-BE" sz="1600" dirty="0" smtClean="0">
                <a:solidFill>
                  <a:srgbClr val="000066"/>
                </a:solidFill>
              </a:rPr>
              <a:t> langer </a:t>
            </a:r>
            <a:r>
              <a:rPr lang="fr-BE" sz="1600" dirty="0" err="1" smtClean="0">
                <a:solidFill>
                  <a:srgbClr val="000066"/>
                </a:solidFill>
              </a:rPr>
              <a:t>verblijf</a:t>
            </a:r>
            <a:endParaRPr lang="fr-BE" sz="1600" dirty="0" smtClean="0">
              <a:solidFill>
                <a:srgbClr val="000066"/>
              </a:solidFill>
            </a:endParaRPr>
          </a:p>
          <a:p>
            <a:r>
              <a:rPr lang="fr-BE" sz="1600" dirty="0">
                <a:solidFill>
                  <a:srgbClr val="000066"/>
                </a:solidFill>
              </a:rPr>
              <a:t>m</a:t>
            </a:r>
            <a:r>
              <a:rPr lang="fr-BE" sz="1600" dirty="0" smtClean="0">
                <a:solidFill>
                  <a:srgbClr val="000066"/>
                </a:solidFill>
              </a:rPr>
              <a:t>aar </a:t>
            </a:r>
            <a:r>
              <a:rPr lang="fr-BE" sz="1600" dirty="0" err="1" smtClean="0">
                <a:solidFill>
                  <a:srgbClr val="000066"/>
                </a:solidFill>
              </a:rPr>
              <a:t>zullen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minder</a:t>
            </a:r>
            <a:r>
              <a:rPr lang="fr-BE" sz="1600" dirty="0" smtClean="0">
                <a:solidFill>
                  <a:srgbClr val="000066"/>
                </a:solidFill>
              </a:rPr>
              <a:t> </a:t>
            </a:r>
            <a:r>
              <a:rPr lang="fr-BE" sz="1600" dirty="0" err="1" smtClean="0">
                <a:solidFill>
                  <a:srgbClr val="000066"/>
                </a:solidFill>
              </a:rPr>
              <a:t>uitgeven</a:t>
            </a:r>
            <a:r>
              <a:rPr lang="fr-BE" sz="1600" dirty="0" smtClean="0">
                <a:solidFill>
                  <a:srgbClr val="000066"/>
                </a:solidFill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54" y="1219200"/>
            <a:ext cx="7436068" cy="4953000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062354" y="1371600"/>
            <a:ext cx="3629025" cy="1412694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nl-BE" alt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 ideale vakantie</a:t>
            </a:r>
          </a:p>
        </p:txBody>
      </p:sp>
    </p:spTree>
    <p:extLst>
      <p:ext uri="{BB962C8B-B14F-4D97-AF65-F5344CB8AC3E}">
        <p14:creationId xmlns:p14="http://schemas.microsoft.com/office/powerpoint/2010/main" val="568169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  <p:sp>
        <p:nvSpPr>
          <p:cNvPr id="3" name="Espace réservé du texte 3"/>
          <p:cNvSpPr txBox="1">
            <a:spLocks/>
          </p:cNvSpPr>
          <p:nvPr/>
        </p:nvSpPr>
        <p:spPr>
          <a:xfrm>
            <a:off x="8127052" y="5724081"/>
            <a:ext cx="750863" cy="465095"/>
          </a:xfrm>
          <a:prstGeom prst="rect">
            <a:avLst/>
          </a:prstGeom>
          <a:noFill/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173677" y="1383218"/>
            <a:ext cx="8300815" cy="4426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i="0" u="none" strike="noStrike" kern="0" cap="all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Zelfde</a:t>
            </a:r>
            <a:r>
              <a:rPr kumimoji="0" lang="fr-FR" sz="1800" i="0" u="none" strike="noStrike" kern="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top 3</a:t>
            </a:r>
            <a:r>
              <a:rPr kumimoji="0" lang="fr-FR" sz="1800" i="0" u="none" strike="noStrike" kern="0" cap="all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i="0" u="none" strike="noStrike" kern="0" cap="all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fr-FR" sz="1800" i="0" u="none" strike="noStrike" kern="0" cap="all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i="0" u="none" strike="noStrike" kern="0" cap="all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elk</a:t>
            </a:r>
            <a:r>
              <a:rPr kumimoji="0" lang="fr-FR" sz="1800" i="0" u="none" strike="noStrike" kern="0" cap="all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land</a:t>
            </a:r>
            <a:endParaRPr kumimoji="0" lang="la-Latn" sz="1800" i="0" u="none" strike="noStrike" kern="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:\Users\Sophie.Morin\Desktop\ital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16" y="2262830"/>
            <a:ext cx="781298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s\Sophie.Morin\Desktop\belgiq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24" y="2262830"/>
            <a:ext cx="786574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Sophie.Morin\Desktop\autrich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08" y="2262830"/>
            <a:ext cx="75989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Users\Sophie.Morin\Desktop\german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25" y="2262830"/>
            <a:ext cx="77030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Users\Sophie.Morin\Desktop\espag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02" y="2262830"/>
            <a:ext cx="781298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Users\Sophie.Morin\Desktop\fran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4" y="2270044"/>
            <a:ext cx="770303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Users\Sophie.Morin\Desktop\u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66" y="2252096"/>
            <a:ext cx="75402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Users\Sophie.Morin\Desktop\brazi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00" y="2269614"/>
            <a:ext cx="74919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3"/>
          <p:cNvSpPr txBox="1">
            <a:spLocks/>
          </p:cNvSpPr>
          <p:nvPr/>
        </p:nvSpPr>
        <p:spPr>
          <a:xfrm>
            <a:off x="6676890" y="4475682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Espace réservé du texte 3"/>
          <p:cNvSpPr txBox="1">
            <a:spLocks/>
          </p:cNvSpPr>
          <p:nvPr/>
        </p:nvSpPr>
        <p:spPr>
          <a:xfrm>
            <a:off x="8061130" y="4486416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space réservé du texte 3"/>
          <p:cNvSpPr txBox="1">
            <a:spLocks/>
          </p:cNvSpPr>
          <p:nvPr/>
        </p:nvSpPr>
        <p:spPr>
          <a:xfrm>
            <a:off x="6744486" y="5724082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6664553" y="3485082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73"/>
          <p:cNvGrpSpPr>
            <a:grpSpLocks noChangeAspect="1"/>
          </p:cNvGrpSpPr>
          <p:nvPr/>
        </p:nvGrpSpPr>
        <p:grpSpPr>
          <a:xfrm>
            <a:off x="6686337" y="2772162"/>
            <a:ext cx="659738" cy="437317"/>
            <a:chOff x="2432720" y="1628800"/>
            <a:chExt cx="1495627" cy="991399"/>
          </a:xfrm>
          <a:solidFill>
            <a:srgbClr val="C8C9C7">
              <a:lumMod val="75000"/>
            </a:srgbClr>
          </a:solidFill>
        </p:grpSpPr>
        <p:sp>
          <p:nvSpPr>
            <p:cNvPr id="19" name="Freeform 50"/>
            <p:cNvSpPr>
              <a:spLocks/>
            </p:cNvSpPr>
            <p:nvPr/>
          </p:nvSpPr>
          <p:spPr bwMode="auto">
            <a:xfrm>
              <a:off x="2859542" y="1715389"/>
              <a:ext cx="184548" cy="184986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51"/>
            <p:cNvSpPr>
              <a:spLocks/>
            </p:cNvSpPr>
            <p:nvPr/>
          </p:nvSpPr>
          <p:spPr bwMode="auto">
            <a:xfrm>
              <a:off x="2704294" y="1909558"/>
              <a:ext cx="495918" cy="705831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52"/>
            <p:cNvSpPr>
              <a:spLocks/>
            </p:cNvSpPr>
            <p:nvPr/>
          </p:nvSpPr>
          <p:spPr bwMode="auto">
            <a:xfrm>
              <a:off x="3299484" y="1628800"/>
              <a:ext cx="213848" cy="212536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53"/>
            <p:cNvSpPr>
              <a:spLocks/>
            </p:cNvSpPr>
            <p:nvPr/>
          </p:nvSpPr>
          <p:spPr bwMode="auto">
            <a:xfrm>
              <a:off x="3139425" y="1861016"/>
              <a:ext cx="517347" cy="757434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54"/>
            <p:cNvSpPr>
              <a:spLocks noChangeArrowheads="1"/>
            </p:cNvSpPr>
            <p:nvPr/>
          </p:nvSpPr>
          <p:spPr bwMode="auto">
            <a:xfrm>
              <a:off x="3707501" y="2009704"/>
              <a:ext cx="144752" cy="14475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55"/>
            <p:cNvSpPr>
              <a:spLocks/>
            </p:cNvSpPr>
            <p:nvPr/>
          </p:nvSpPr>
          <p:spPr bwMode="auto">
            <a:xfrm>
              <a:off x="3594673" y="2169762"/>
              <a:ext cx="333674" cy="450437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56"/>
            <p:cNvSpPr>
              <a:spLocks noChangeArrowheads="1"/>
            </p:cNvSpPr>
            <p:nvPr/>
          </p:nvSpPr>
          <p:spPr bwMode="auto">
            <a:xfrm>
              <a:off x="2517560" y="2004894"/>
              <a:ext cx="144315" cy="14431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57"/>
            <p:cNvSpPr>
              <a:spLocks/>
            </p:cNvSpPr>
            <p:nvPr/>
          </p:nvSpPr>
          <p:spPr bwMode="auto">
            <a:xfrm>
              <a:off x="2432720" y="2168013"/>
              <a:ext cx="326239" cy="450437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Espace réservé du texte 3"/>
          <p:cNvSpPr txBox="1">
            <a:spLocks/>
          </p:cNvSpPr>
          <p:nvPr/>
        </p:nvSpPr>
        <p:spPr>
          <a:xfrm>
            <a:off x="8048793" y="3495816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space réservé du texte 3"/>
          <p:cNvSpPr txBox="1">
            <a:spLocks/>
          </p:cNvSpPr>
          <p:nvPr/>
        </p:nvSpPr>
        <p:spPr>
          <a:xfrm>
            <a:off x="81869" y="4466502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Espace réservé du texte 3"/>
          <p:cNvSpPr txBox="1">
            <a:spLocks/>
          </p:cNvSpPr>
          <p:nvPr/>
        </p:nvSpPr>
        <p:spPr>
          <a:xfrm>
            <a:off x="99819" y="5724087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50"/>
          <p:cNvSpPr>
            <a:spLocks/>
          </p:cNvSpPr>
          <p:nvPr/>
        </p:nvSpPr>
        <p:spPr bwMode="auto">
          <a:xfrm>
            <a:off x="281188" y="2780356"/>
            <a:ext cx="81406" cy="81599"/>
          </a:xfrm>
          <a:custGeom>
            <a:avLst/>
            <a:gdLst/>
            <a:ahLst/>
            <a:cxnLst>
              <a:cxn ang="0">
                <a:pos x="169" y="108"/>
              </a:cxn>
              <a:cxn ang="0">
                <a:pos x="71" y="169"/>
              </a:cxn>
              <a:cxn ang="0">
                <a:pos x="10" y="71"/>
              </a:cxn>
              <a:cxn ang="0">
                <a:pos x="108" y="10"/>
              </a:cxn>
              <a:cxn ang="0">
                <a:pos x="169" y="108"/>
              </a:cxn>
            </a:cxnLst>
            <a:rect l="0" t="0" r="r" b="b"/>
            <a:pathLst>
              <a:path w="179" h="179">
                <a:moveTo>
                  <a:pt x="169" y="108"/>
                </a:moveTo>
                <a:cubicBezTo>
                  <a:pt x="159" y="152"/>
                  <a:pt x="115" y="179"/>
                  <a:pt x="71" y="169"/>
                </a:cubicBezTo>
                <a:cubicBezTo>
                  <a:pt x="28" y="159"/>
                  <a:pt x="0" y="115"/>
                  <a:pt x="10" y="71"/>
                </a:cubicBezTo>
                <a:cubicBezTo>
                  <a:pt x="21" y="27"/>
                  <a:pt x="64" y="0"/>
                  <a:pt x="108" y="10"/>
                </a:cubicBezTo>
                <a:cubicBezTo>
                  <a:pt x="152" y="20"/>
                  <a:pt x="179" y="64"/>
                  <a:pt x="169" y="108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Freeform 51"/>
          <p:cNvSpPr>
            <a:spLocks/>
          </p:cNvSpPr>
          <p:nvPr/>
        </p:nvSpPr>
        <p:spPr bwMode="auto">
          <a:xfrm>
            <a:off x="212706" y="2866006"/>
            <a:ext cx="218755" cy="311350"/>
          </a:xfrm>
          <a:custGeom>
            <a:avLst/>
            <a:gdLst/>
            <a:ahLst/>
            <a:cxnLst>
              <a:cxn ang="0">
                <a:pos x="477" y="335"/>
              </a:cxn>
              <a:cxn ang="0">
                <a:pos x="402" y="94"/>
              </a:cxn>
              <a:cxn ang="0">
                <a:pos x="340" y="25"/>
              </a:cxn>
              <a:cxn ang="0">
                <a:pos x="259" y="0"/>
              </a:cxn>
              <a:cxn ang="0">
                <a:pos x="221" y="0"/>
              </a:cxn>
              <a:cxn ang="0">
                <a:pos x="221" y="0"/>
              </a:cxn>
              <a:cxn ang="0">
                <a:pos x="140" y="25"/>
              </a:cxn>
              <a:cxn ang="0">
                <a:pos x="53" y="141"/>
              </a:cxn>
              <a:cxn ang="0">
                <a:pos x="2" y="335"/>
              </a:cxn>
              <a:cxn ang="0">
                <a:pos x="25" y="367"/>
              </a:cxn>
              <a:cxn ang="0">
                <a:pos x="30" y="367"/>
              </a:cxn>
              <a:cxn ang="0">
                <a:pos x="57" y="343"/>
              </a:cxn>
              <a:cxn ang="0">
                <a:pos x="126" y="123"/>
              </a:cxn>
              <a:cxn ang="0">
                <a:pos x="128" y="120"/>
              </a:cxn>
              <a:cxn ang="0">
                <a:pos x="107" y="421"/>
              </a:cxn>
              <a:cxn ang="0">
                <a:pos x="151" y="442"/>
              </a:cxn>
              <a:cxn ang="0">
                <a:pos x="151" y="647"/>
              </a:cxn>
              <a:cxn ang="0">
                <a:pos x="187" y="683"/>
              </a:cxn>
              <a:cxn ang="0">
                <a:pos x="224" y="647"/>
              </a:cxn>
              <a:cxn ang="0">
                <a:pos x="224" y="448"/>
              </a:cxn>
              <a:cxn ang="0">
                <a:pos x="256" y="448"/>
              </a:cxn>
              <a:cxn ang="0">
                <a:pos x="256" y="647"/>
              </a:cxn>
              <a:cxn ang="0">
                <a:pos x="292" y="683"/>
              </a:cxn>
              <a:cxn ang="0">
                <a:pos x="329" y="647"/>
              </a:cxn>
              <a:cxn ang="0">
                <a:pos x="329" y="442"/>
              </a:cxn>
              <a:cxn ang="0">
                <a:pos x="373" y="421"/>
              </a:cxn>
              <a:cxn ang="0">
                <a:pos x="352" y="119"/>
              </a:cxn>
              <a:cxn ang="0">
                <a:pos x="375" y="164"/>
              </a:cxn>
              <a:cxn ang="0">
                <a:pos x="422" y="343"/>
              </a:cxn>
              <a:cxn ang="0">
                <a:pos x="450" y="367"/>
              </a:cxn>
              <a:cxn ang="0">
                <a:pos x="454" y="367"/>
              </a:cxn>
              <a:cxn ang="0">
                <a:pos x="477" y="335"/>
              </a:cxn>
            </a:cxnLst>
            <a:rect l="0" t="0" r="r" b="b"/>
            <a:pathLst>
              <a:path w="480" h="683">
                <a:moveTo>
                  <a:pt x="477" y="335"/>
                </a:moveTo>
                <a:cubicBezTo>
                  <a:pt x="461" y="232"/>
                  <a:pt x="437" y="152"/>
                  <a:pt x="402" y="94"/>
                </a:cubicBezTo>
                <a:cubicBezTo>
                  <a:pt x="384" y="65"/>
                  <a:pt x="364" y="41"/>
                  <a:pt x="340" y="25"/>
                </a:cubicBezTo>
                <a:cubicBezTo>
                  <a:pt x="316" y="9"/>
                  <a:pt x="288" y="0"/>
                  <a:pt x="259" y="0"/>
                </a:cubicBezTo>
                <a:cubicBezTo>
                  <a:pt x="255" y="0"/>
                  <a:pt x="224" y="0"/>
                  <a:pt x="221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191" y="0"/>
                  <a:pt x="164" y="9"/>
                  <a:pt x="140" y="25"/>
                </a:cubicBezTo>
                <a:cubicBezTo>
                  <a:pt x="104" y="50"/>
                  <a:pt x="76" y="90"/>
                  <a:pt x="53" y="141"/>
                </a:cubicBezTo>
                <a:cubicBezTo>
                  <a:pt x="31" y="193"/>
                  <a:pt x="14" y="258"/>
                  <a:pt x="2" y="335"/>
                </a:cubicBezTo>
                <a:cubicBezTo>
                  <a:pt x="0" y="350"/>
                  <a:pt x="10" y="364"/>
                  <a:pt x="25" y="367"/>
                </a:cubicBezTo>
                <a:cubicBezTo>
                  <a:pt x="27" y="367"/>
                  <a:pt x="28" y="367"/>
                  <a:pt x="30" y="367"/>
                </a:cubicBezTo>
                <a:cubicBezTo>
                  <a:pt x="43" y="367"/>
                  <a:pt x="55" y="357"/>
                  <a:pt x="57" y="343"/>
                </a:cubicBezTo>
                <a:cubicBezTo>
                  <a:pt x="73" y="245"/>
                  <a:pt x="97" y="170"/>
                  <a:pt x="126" y="123"/>
                </a:cubicBezTo>
                <a:cubicBezTo>
                  <a:pt x="126" y="122"/>
                  <a:pt x="127" y="121"/>
                  <a:pt x="128" y="120"/>
                </a:cubicBezTo>
                <a:cubicBezTo>
                  <a:pt x="92" y="244"/>
                  <a:pt x="107" y="421"/>
                  <a:pt x="107" y="421"/>
                </a:cubicBezTo>
                <a:cubicBezTo>
                  <a:pt x="107" y="430"/>
                  <a:pt x="125" y="437"/>
                  <a:pt x="151" y="442"/>
                </a:cubicBezTo>
                <a:cubicBezTo>
                  <a:pt x="151" y="647"/>
                  <a:pt x="151" y="647"/>
                  <a:pt x="151" y="647"/>
                </a:cubicBezTo>
                <a:cubicBezTo>
                  <a:pt x="151" y="667"/>
                  <a:pt x="167" y="683"/>
                  <a:pt x="187" y="683"/>
                </a:cubicBezTo>
                <a:cubicBezTo>
                  <a:pt x="207" y="683"/>
                  <a:pt x="224" y="667"/>
                  <a:pt x="224" y="647"/>
                </a:cubicBezTo>
                <a:cubicBezTo>
                  <a:pt x="224" y="448"/>
                  <a:pt x="224" y="448"/>
                  <a:pt x="224" y="448"/>
                </a:cubicBezTo>
                <a:cubicBezTo>
                  <a:pt x="234" y="449"/>
                  <a:pt x="245" y="449"/>
                  <a:pt x="256" y="448"/>
                </a:cubicBezTo>
                <a:cubicBezTo>
                  <a:pt x="256" y="647"/>
                  <a:pt x="256" y="647"/>
                  <a:pt x="256" y="647"/>
                </a:cubicBezTo>
                <a:cubicBezTo>
                  <a:pt x="256" y="667"/>
                  <a:pt x="272" y="683"/>
                  <a:pt x="292" y="683"/>
                </a:cubicBezTo>
                <a:cubicBezTo>
                  <a:pt x="312" y="683"/>
                  <a:pt x="329" y="667"/>
                  <a:pt x="329" y="647"/>
                </a:cubicBezTo>
                <a:cubicBezTo>
                  <a:pt x="329" y="442"/>
                  <a:pt x="329" y="442"/>
                  <a:pt x="329" y="442"/>
                </a:cubicBezTo>
                <a:cubicBezTo>
                  <a:pt x="355" y="437"/>
                  <a:pt x="373" y="430"/>
                  <a:pt x="373" y="421"/>
                </a:cubicBezTo>
                <a:cubicBezTo>
                  <a:pt x="373" y="421"/>
                  <a:pt x="388" y="243"/>
                  <a:pt x="352" y="119"/>
                </a:cubicBezTo>
                <a:cubicBezTo>
                  <a:pt x="360" y="132"/>
                  <a:pt x="368" y="147"/>
                  <a:pt x="375" y="164"/>
                </a:cubicBezTo>
                <a:cubicBezTo>
                  <a:pt x="395" y="209"/>
                  <a:pt x="411" y="270"/>
                  <a:pt x="422" y="343"/>
                </a:cubicBezTo>
                <a:cubicBezTo>
                  <a:pt x="424" y="357"/>
                  <a:pt x="436" y="367"/>
                  <a:pt x="450" y="367"/>
                </a:cubicBezTo>
                <a:cubicBezTo>
                  <a:pt x="451" y="367"/>
                  <a:pt x="453" y="367"/>
                  <a:pt x="454" y="367"/>
                </a:cubicBezTo>
                <a:cubicBezTo>
                  <a:pt x="469" y="364"/>
                  <a:pt x="480" y="350"/>
                  <a:pt x="477" y="335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52"/>
          <p:cNvSpPr>
            <a:spLocks/>
          </p:cNvSpPr>
          <p:nvPr/>
        </p:nvSpPr>
        <p:spPr bwMode="auto">
          <a:xfrm>
            <a:off x="475251" y="2742161"/>
            <a:ext cx="94331" cy="93752"/>
          </a:xfrm>
          <a:custGeom>
            <a:avLst/>
            <a:gdLst/>
            <a:ahLst/>
            <a:cxnLst>
              <a:cxn ang="0">
                <a:pos x="195" y="124"/>
              </a:cxn>
              <a:cxn ang="0">
                <a:pos x="82" y="194"/>
              </a:cxn>
              <a:cxn ang="0">
                <a:pos x="12" y="81"/>
              </a:cxn>
              <a:cxn ang="0">
                <a:pos x="125" y="11"/>
              </a:cxn>
              <a:cxn ang="0">
                <a:pos x="195" y="124"/>
              </a:cxn>
            </a:cxnLst>
            <a:rect l="0" t="0" r="r" b="b"/>
            <a:pathLst>
              <a:path w="207" h="206">
                <a:moveTo>
                  <a:pt x="195" y="124"/>
                </a:moveTo>
                <a:cubicBezTo>
                  <a:pt x="183" y="175"/>
                  <a:pt x="132" y="206"/>
                  <a:pt x="82" y="194"/>
                </a:cubicBezTo>
                <a:cubicBezTo>
                  <a:pt x="31" y="183"/>
                  <a:pt x="0" y="132"/>
                  <a:pt x="12" y="81"/>
                </a:cubicBezTo>
                <a:cubicBezTo>
                  <a:pt x="23" y="31"/>
                  <a:pt x="74" y="0"/>
                  <a:pt x="125" y="11"/>
                </a:cubicBezTo>
                <a:cubicBezTo>
                  <a:pt x="175" y="23"/>
                  <a:pt x="207" y="74"/>
                  <a:pt x="195" y="124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>
            <a:off x="404648" y="2844594"/>
            <a:ext cx="228208" cy="334112"/>
          </a:xfrm>
          <a:custGeom>
            <a:avLst/>
            <a:gdLst/>
            <a:ahLst/>
            <a:cxnLst>
              <a:cxn ang="0">
                <a:pos x="500" y="384"/>
              </a:cxn>
              <a:cxn ang="0">
                <a:pos x="425" y="69"/>
              </a:cxn>
              <a:cxn ang="0">
                <a:pos x="356" y="5"/>
              </a:cxn>
              <a:cxn ang="0">
                <a:pos x="339" y="0"/>
              </a:cxn>
              <a:cxn ang="0">
                <a:pos x="178" y="0"/>
              </a:cxn>
              <a:cxn ang="0">
                <a:pos x="161" y="4"/>
              </a:cxn>
              <a:cxn ang="0">
                <a:pos x="85" y="65"/>
              </a:cxn>
              <a:cxn ang="0">
                <a:pos x="1" y="380"/>
              </a:cxn>
              <a:cxn ang="0">
                <a:pos x="31" y="414"/>
              </a:cxn>
              <a:cxn ang="0">
                <a:pos x="33" y="414"/>
              </a:cxn>
              <a:cxn ang="0">
                <a:pos x="65" y="384"/>
              </a:cxn>
              <a:cxn ang="0">
                <a:pos x="137" y="103"/>
              </a:cxn>
              <a:cxn ang="0">
                <a:pos x="145" y="92"/>
              </a:cxn>
              <a:cxn ang="0">
                <a:pos x="145" y="239"/>
              </a:cxn>
              <a:cxn ang="0">
                <a:pos x="145" y="318"/>
              </a:cxn>
              <a:cxn ang="0">
                <a:pos x="145" y="681"/>
              </a:cxn>
              <a:cxn ang="0">
                <a:pos x="197" y="733"/>
              </a:cxn>
              <a:cxn ang="0">
                <a:pos x="249" y="681"/>
              </a:cxn>
              <a:cxn ang="0">
                <a:pos x="249" y="350"/>
              </a:cxn>
              <a:cxn ang="0">
                <a:pos x="268" y="350"/>
              </a:cxn>
              <a:cxn ang="0">
                <a:pos x="268" y="681"/>
              </a:cxn>
              <a:cxn ang="0">
                <a:pos x="320" y="733"/>
              </a:cxn>
              <a:cxn ang="0">
                <a:pos x="371" y="681"/>
              </a:cxn>
              <a:cxn ang="0">
                <a:pos x="371" y="318"/>
              </a:cxn>
              <a:cxn ang="0">
                <a:pos x="371" y="239"/>
              </a:cxn>
              <a:cxn ang="0">
                <a:pos x="371" y="104"/>
              </a:cxn>
              <a:cxn ang="0">
                <a:pos x="378" y="115"/>
              </a:cxn>
              <a:cxn ang="0">
                <a:pos x="436" y="388"/>
              </a:cxn>
              <a:cxn ang="0">
                <a:pos x="468" y="418"/>
              </a:cxn>
              <a:cxn ang="0">
                <a:pos x="470" y="418"/>
              </a:cxn>
              <a:cxn ang="0">
                <a:pos x="500" y="384"/>
              </a:cxn>
            </a:cxnLst>
            <a:rect l="0" t="0" r="r" b="b"/>
            <a:pathLst>
              <a:path w="501" h="733">
                <a:moveTo>
                  <a:pt x="500" y="384"/>
                </a:moveTo>
                <a:cubicBezTo>
                  <a:pt x="491" y="216"/>
                  <a:pt x="459" y="123"/>
                  <a:pt x="425" y="69"/>
                </a:cubicBezTo>
                <a:cubicBezTo>
                  <a:pt x="399" y="27"/>
                  <a:pt x="371" y="10"/>
                  <a:pt x="356" y="5"/>
                </a:cubicBezTo>
                <a:cubicBezTo>
                  <a:pt x="351" y="2"/>
                  <a:pt x="345" y="0"/>
                  <a:pt x="33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72" y="0"/>
                  <a:pt x="166" y="1"/>
                  <a:pt x="161" y="4"/>
                </a:cubicBezTo>
                <a:cubicBezTo>
                  <a:pt x="146" y="9"/>
                  <a:pt x="115" y="24"/>
                  <a:pt x="85" y="65"/>
                </a:cubicBezTo>
                <a:cubicBezTo>
                  <a:pt x="47" y="118"/>
                  <a:pt x="10" y="211"/>
                  <a:pt x="1" y="380"/>
                </a:cubicBezTo>
                <a:cubicBezTo>
                  <a:pt x="0" y="398"/>
                  <a:pt x="14" y="413"/>
                  <a:pt x="31" y="414"/>
                </a:cubicBezTo>
                <a:cubicBezTo>
                  <a:pt x="32" y="414"/>
                  <a:pt x="32" y="414"/>
                  <a:pt x="33" y="414"/>
                </a:cubicBezTo>
                <a:cubicBezTo>
                  <a:pt x="50" y="414"/>
                  <a:pt x="64" y="401"/>
                  <a:pt x="65" y="384"/>
                </a:cubicBezTo>
                <a:cubicBezTo>
                  <a:pt x="74" y="222"/>
                  <a:pt x="108" y="142"/>
                  <a:pt x="137" y="103"/>
                </a:cubicBezTo>
                <a:cubicBezTo>
                  <a:pt x="140" y="99"/>
                  <a:pt x="143" y="95"/>
                  <a:pt x="145" y="92"/>
                </a:cubicBezTo>
                <a:cubicBezTo>
                  <a:pt x="145" y="239"/>
                  <a:pt x="145" y="239"/>
                  <a:pt x="145" y="239"/>
                </a:cubicBezTo>
                <a:cubicBezTo>
                  <a:pt x="145" y="318"/>
                  <a:pt x="145" y="318"/>
                  <a:pt x="145" y="318"/>
                </a:cubicBezTo>
                <a:cubicBezTo>
                  <a:pt x="145" y="681"/>
                  <a:pt x="145" y="681"/>
                  <a:pt x="145" y="681"/>
                </a:cubicBezTo>
                <a:cubicBezTo>
                  <a:pt x="145" y="709"/>
                  <a:pt x="168" y="733"/>
                  <a:pt x="197" y="733"/>
                </a:cubicBezTo>
                <a:cubicBezTo>
                  <a:pt x="225" y="733"/>
                  <a:pt x="249" y="709"/>
                  <a:pt x="249" y="681"/>
                </a:cubicBezTo>
                <a:cubicBezTo>
                  <a:pt x="249" y="350"/>
                  <a:pt x="249" y="350"/>
                  <a:pt x="249" y="350"/>
                </a:cubicBezTo>
                <a:cubicBezTo>
                  <a:pt x="268" y="350"/>
                  <a:pt x="268" y="350"/>
                  <a:pt x="268" y="350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8" y="709"/>
                  <a:pt x="291" y="733"/>
                  <a:pt x="320" y="733"/>
                </a:cubicBezTo>
                <a:cubicBezTo>
                  <a:pt x="348" y="733"/>
                  <a:pt x="371" y="709"/>
                  <a:pt x="371" y="681"/>
                </a:cubicBezTo>
                <a:cubicBezTo>
                  <a:pt x="371" y="318"/>
                  <a:pt x="371" y="318"/>
                  <a:pt x="371" y="318"/>
                </a:cubicBezTo>
                <a:cubicBezTo>
                  <a:pt x="371" y="239"/>
                  <a:pt x="371" y="239"/>
                  <a:pt x="371" y="239"/>
                </a:cubicBezTo>
                <a:cubicBezTo>
                  <a:pt x="371" y="104"/>
                  <a:pt x="371" y="104"/>
                  <a:pt x="371" y="104"/>
                </a:cubicBezTo>
                <a:cubicBezTo>
                  <a:pt x="373" y="107"/>
                  <a:pt x="376" y="111"/>
                  <a:pt x="378" y="115"/>
                </a:cubicBezTo>
                <a:cubicBezTo>
                  <a:pt x="402" y="159"/>
                  <a:pt x="428" y="241"/>
                  <a:pt x="436" y="388"/>
                </a:cubicBezTo>
                <a:cubicBezTo>
                  <a:pt x="437" y="405"/>
                  <a:pt x="452" y="418"/>
                  <a:pt x="468" y="418"/>
                </a:cubicBezTo>
                <a:cubicBezTo>
                  <a:pt x="469" y="418"/>
                  <a:pt x="470" y="418"/>
                  <a:pt x="470" y="418"/>
                </a:cubicBezTo>
                <a:cubicBezTo>
                  <a:pt x="488" y="417"/>
                  <a:pt x="501" y="402"/>
                  <a:pt x="500" y="384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val 54"/>
          <p:cNvSpPr>
            <a:spLocks noChangeArrowheads="1"/>
          </p:cNvSpPr>
          <p:nvPr/>
        </p:nvSpPr>
        <p:spPr bwMode="auto">
          <a:xfrm>
            <a:off x="655232" y="2910182"/>
            <a:ext cx="63852" cy="63852"/>
          </a:xfrm>
          <a:prstGeom prst="ellipse">
            <a:avLst/>
          </a:pr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55"/>
          <p:cNvSpPr>
            <a:spLocks/>
          </p:cNvSpPr>
          <p:nvPr/>
        </p:nvSpPr>
        <p:spPr bwMode="auto">
          <a:xfrm>
            <a:off x="605463" y="2980785"/>
            <a:ext cx="147187" cy="198693"/>
          </a:xfrm>
          <a:custGeom>
            <a:avLst/>
            <a:gdLst/>
            <a:ahLst/>
            <a:cxnLst>
              <a:cxn ang="0">
                <a:pos x="282" y="38"/>
              </a:cxn>
              <a:cxn ang="0">
                <a:pos x="247" y="12"/>
              </a:cxn>
              <a:cxn ang="0">
                <a:pos x="231" y="7"/>
              </a:cxn>
              <a:cxn ang="0">
                <a:pos x="179" y="0"/>
              </a:cxn>
              <a:cxn ang="0">
                <a:pos x="122" y="11"/>
              </a:cxn>
              <a:cxn ang="0">
                <a:pos x="16" y="66"/>
              </a:cxn>
              <a:cxn ang="0">
                <a:pos x="6" y="98"/>
              </a:cxn>
              <a:cxn ang="0">
                <a:pos x="27" y="111"/>
              </a:cxn>
              <a:cxn ang="0">
                <a:pos x="38" y="108"/>
              </a:cxn>
              <a:cxn ang="0">
                <a:pos x="110" y="71"/>
              </a:cxn>
              <a:cxn ang="0">
                <a:pos x="77" y="269"/>
              </a:cxn>
              <a:cxn ang="0">
                <a:pos x="109" y="269"/>
              </a:cxn>
              <a:cxn ang="0">
                <a:pos x="109" y="404"/>
              </a:cxn>
              <a:cxn ang="0">
                <a:pos x="141" y="436"/>
              </a:cxn>
              <a:cxn ang="0">
                <a:pos x="173" y="404"/>
              </a:cxn>
              <a:cxn ang="0">
                <a:pos x="173" y="269"/>
              </a:cxn>
              <a:cxn ang="0">
                <a:pos x="185" y="269"/>
              </a:cxn>
              <a:cxn ang="0">
                <a:pos x="185" y="404"/>
              </a:cxn>
              <a:cxn ang="0">
                <a:pos x="217" y="436"/>
              </a:cxn>
              <a:cxn ang="0">
                <a:pos x="249" y="404"/>
              </a:cxn>
              <a:cxn ang="0">
                <a:pos x="249" y="269"/>
              </a:cxn>
              <a:cxn ang="0">
                <a:pos x="282" y="269"/>
              </a:cxn>
              <a:cxn ang="0">
                <a:pos x="250" y="75"/>
              </a:cxn>
              <a:cxn ang="0">
                <a:pos x="256" y="85"/>
              </a:cxn>
              <a:cxn ang="0">
                <a:pos x="275" y="200"/>
              </a:cxn>
              <a:cxn ang="0">
                <a:pos x="299" y="224"/>
              </a:cxn>
              <a:cxn ang="0">
                <a:pos x="323" y="200"/>
              </a:cxn>
              <a:cxn ang="0">
                <a:pos x="282" y="38"/>
              </a:cxn>
            </a:cxnLst>
            <a:rect l="0" t="0" r="r" b="b"/>
            <a:pathLst>
              <a:path w="323" h="436">
                <a:moveTo>
                  <a:pt x="282" y="38"/>
                </a:moveTo>
                <a:cubicBezTo>
                  <a:pt x="271" y="25"/>
                  <a:pt x="258" y="16"/>
                  <a:pt x="247" y="12"/>
                </a:cubicBezTo>
                <a:cubicBezTo>
                  <a:pt x="241" y="9"/>
                  <a:pt x="235" y="8"/>
                  <a:pt x="231" y="7"/>
                </a:cubicBezTo>
                <a:cubicBezTo>
                  <a:pt x="222" y="4"/>
                  <a:pt x="207" y="0"/>
                  <a:pt x="179" y="0"/>
                </a:cubicBezTo>
                <a:cubicBezTo>
                  <a:pt x="142" y="0"/>
                  <a:pt x="127" y="7"/>
                  <a:pt x="122" y="11"/>
                </a:cubicBezTo>
                <a:cubicBezTo>
                  <a:pt x="16" y="66"/>
                  <a:pt x="16" y="66"/>
                  <a:pt x="16" y="66"/>
                </a:cubicBezTo>
                <a:cubicBezTo>
                  <a:pt x="5" y="72"/>
                  <a:pt x="0" y="86"/>
                  <a:pt x="6" y="98"/>
                </a:cubicBezTo>
                <a:cubicBezTo>
                  <a:pt x="10" y="106"/>
                  <a:pt x="19" y="111"/>
                  <a:pt x="27" y="111"/>
                </a:cubicBezTo>
                <a:cubicBezTo>
                  <a:pt x="31" y="111"/>
                  <a:pt x="35" y="110"/>
                  <a:pt x="38" y="108"/>
                </a:cubicBezTo>
                <a:cubicBezTo>
                  <a:pt x="110" y="71"/>
                  <a:pt x="110" y="71"/>
                  <a:pt x="110" y="71"/>
                </a:cubicBezTo>
                <a:cubicBezTo>
                  <a:pt x="77" y="269"/>
                  <a:pt x="77" y="269"/>
                  <a:pt x="77" y="269"/>
                </a:cubicBezTo>
                <a:cubicBezTo>
                  <a:pt x="109" y="269"/>
                  <a:pt x="109" y="269"/>
                  <a:pt x="109" y="269"/>
                </a:cubicBezTo>
                <a:cubicBezTo>
                  <a:pt x="109" y="404"/>
                  <a:pt x="109" y="404"/>
                  <a:pt x="109" y="404"/>
                </a:cubicBezTo>
                <a:cubicBezTo>
                  <a:pt x="109" y="421"/>
                  <a:pt x="124" y="436"/>
                  <a:pt x="141" y="436"/>
                </a:cubicBezTo>
                <a:cubicBezTo>
                  <a:pt x="159" y="436"/>
                  <a:pt x="173" y="421"/>
                  <a:pt x="173" y="404"/>
                </a:cubicBezTo>
                <a:cubicBezTo>
                  <a:pt x="173" y="269"/>
                  <a:pt x="173" y="269"/>
                  <a:pt x="173" y="269"/>
                </a:cubicBezTo>
                <a:cubicBezTo>
                  <a:pt x="185" y="269"/>
                  <a:pt x="185" y="269"/>
                  <a:pt x="185" y="269"/>
                </a:cubicBezTo>
                <a:cubicBezTo>
                  <a:pt x="185" y="404"/>
                  <a:pt x="185" y="404"/>
                  <a:pt x="185" y="404"/>
                </a:cubicBezTo>
                <a:cubicBezTo>
                  <a:pt x="185" y="421"/>
                  <a:pt x="200" y="436"/>
                  <a:pt x="217" y="436"/>
                </a:cubicBezTo>
                <a:cubicBezTo>
                  <a:pt x="235" y="436"/>
                  <a:pt x="249" y="421"/>
                  <a:pt x="249" y="404"/>
                </a:cubicBezTo>
                <a:cubicBezTo>
                  <a:pt x="249" y="269"/>
                  <a:pt x="249" y="269"/>
                  <a:pt x="249" y="269"/>
                </a:cubicBezTo>
                <a:cubicBezTo>
                  <a:pt x="282" y="269"/>
                  <a:pt x="282" y="269"/>
                  <a:pt x="282" y="269"/>
                </a:cubicBezTo>
                <a:cubicBezTo>
                  <a:pt x="250" y="75"/>
                  <a:pt x="250" y="75"/>
                  <a:pt x="250" y="75"/>
                </a:cubicBezTo>
                <a:cubicBezTo>
                  <a:pt x="252" y="78"/>
                  <a:pt x="254" y="81"/>
                  <a:pt x="256" y="85"/>
                </a:cubicBezTo>
                <a:cubicBezTo>
                  <a:pt x="266" y="105"/>
                  <a:pt x="275" y="141"/>
                  <a:pt x="275" y="200"/>
                </a:cubicBezTo>
                <a:cubicBezTo>
                  <a:pt x="275" y="213"/>
                  <a:pt x="286" y="224"/>
                  <a:pt x="299" y="224"/>
                </a:cubicBezTo>
                <a:cubicBezTo>
                  <a:pt x="313" y="224"/>
                  <a:pt x="323" y="213"/>
                  <a:pt x="323" y="200"/>
                </a:cubicBezTo>
                <a:cubicBezTo>
                  <a:pt x="323" y="115"/>
                  <a:pt x="306" y="67"/>
                  <a:pt x="282" y="38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Oval 56"/>
          <p:cNvSpPr>
            <a:spLocks noChangeArrowheads="1"/>
          </p:cNvSpPr>
          <p:nvPr/>
        </p:nvSpPr>
        <p:spPr bwMode="auto">
          <a:xfrm>
            <a:off x="130336" y="2908060"/>
            <a:ext cx="63659" cy="63659"/>
          </a:xfrm>
          <a:prstGeom prst="ellipse">
            <a:avLst/>
          </a:pr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57"/>
          <p:cNvSpPr>
            <a:spLocks/>
          </p:cNvSpPr>
          <p:nvPr/>
        </p:nvSpPr>
        <p:spPr bwMode="auto">
          <a:xfrm>
            <a:off x="92912" y="2980014"/>
            <a:ext cx="143908" cy="198693"/>
          </a:xfrm>
          <a:custGeom>
            <a:avLst/>
            <a:gdLst/>
            <a:ahLst/>
            <a:cxnLst>
              <a:cxn ang="0">
                <a:pos x="303" y="65"/>
              </a:cxn>
              <a:cxn ang="0">
                <a:pos x="218" y="7"/>
              </a:cxn>
              <a:cxn ang="0">
                <a:pos x="215" y="5"/>
              </a:cxn>
              <a:cxn ang="0">
                <a:pos x="202" y="0"/>
              </a:cxn>
              <a:cxn ang="0">
                <a:pos x="102" y="0"/>
              </a:cxn>
              <a:cxn ang="0">
                <a:pos x="100" y="0"/>
              </a:cxn>
              <a:cxn ang="0">
                <a:pos x="94" y="0"/>
              </a:cxn>
              <a:cxn ang="0">
                <a:pos x="94" y="0"/>
              </a:cxn>
              <a:cxn ang="0">
                <a:pos x="45" y="35"/>
              </a:cxn>
              <a:cxn ang="0">
                <a:pos x="1" y="199"/>
              </a:cxn>
              <a:cxn ang="0">
                <a:pos x="24" y="225"/>
              </a:cxn>
              <a:cxn ang="0">
                <a:pos x="25" y="225"/>
              </a:cxn>
              <a:cxn ang="0">
                <a:pos x="49" y="202"/>
              </a:cxn>
              <a:cxn ang="0">
                <a:pos x="82" y="66"/>
              </a:cxn>
              <a:cxn ang="0">
                <a:pos x="82" y="148"/>
              </a:cxn>
              <a:cxn ang="0">
                <a:pos x="82" y="220"/>
              </a:cxn>
              <a:cxn ang="0">
                <a:pos x="82" y="404"/>
              </a:cxn>
              <a:cxn ang="0">
                <a:pos x="114" y="436"/>
              </a:cxn>
              <a:cxn ang="0">
                <a:pos x="146" y="404"/>
              </a:cxn>
              <a:cxn ang="0">
                <a:pos x="146" y="240"/>
              </a:cxn>
              <a:cxn ang="0">
                <a:pos x="158" y="240"/>
              </a:cxn>
              <a:cxn ang="0">
                <a:pos x="158" y="404"/>
              </a:cxn>
              <a:cxn ang="0">
                <a:pos x="190" y="436"/>
              </a:cxn>
              <a:cxn ang="0">
                <a:pos x="222" y="404"/>
              </a:cxn>
              <a:cxn ang="0">
                <a:pos x="222" y="220"/>
              </a:cxn>
              <a:cxn ang="0">
                <a:pos x="222" y="148"/>
              </a:cxn>
              <a:cxn ang="0">
                <a:pos x="222" y="68"/>
              </a:cxn>
              <a:cxn ang="0">
                <a:pos x="275" y="105"/>
              </a:cxn>
              <a:cxn ang="0">
                <a:pos x="289" y="109"/>
              </a:cxn>
              <a:cxn ang="0">
                <a:pos x="309" y="99"/>
              </a:cxn>
              <a:cxn ang="0">
                <a:pos x="303" y="65"/>
              </a:cxn>
            </a:cxnLst>
            <a:rect l="0" t="0" r="r" b="b"/>
            <a:pathLst>
              <a:path w="316" h="436">
                <a:moveTo>
                  <a:pt x="303" y="65"/>
                </a:moveTo>
                <a:cubicBezTo>
                  <a:pt x="218" y="7"/>
                  <a:pt x="218" y="7"/>
                  <a:pt x="218" y="7"/>
                </a:cubicBezTo>
                <a:cubicBezTo>
                  <a:pt x="217" y="6"/>
                  <a:pt x="216" y="5"/>
                  <a:pt x="215" y="5"/>
                </a:cubicBezTo>
                <a:cubicBezTo>
                  <a:pt x="212" y="2"/>
                  <a:pt x="207" y="0"/>
                  <a:pt x="2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01" y="0"/>
                  <a:pt x="100" y="0"/>
                  <a:pt x="100" y="0"/>
                </a:cubicBezTo>
                <a:cubicBezTo>
                  <a:pt x="98" y="0"/>
                  <a:pt x="96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8" y="1"/>
                  <a:pt x="65" y="7"/>
                  <a:pt x="45" y="35"/>
                </a:cubicBezTo>
                <a:cubicBezTo>
                  <a:pt x="24" y="64"/>
                  <a:pt x="6" y="113"/>
                  <a:pt x="1" y="199"/>
                </a:cubicBezTo>
                <a:cubicBezTo>
                  <a:pt x="0" y="213"/>
                  <a:pt x="10" y="224"/>
                  <a:pt x="24" y="225"/>
                </a:cubicBezTo>
                <a:cubicBezTo>
                  <a:pt x="24" y="225"/>
                  <a:pt x="24" y="225"/>
                  <a:pt x="25" y="225"/>
                </a:cubicBezTo>
                <a:cubicBezTo>
                  <a:pt x="38" y="225"/>
                  <a:pt x="48" y="215"/>
                  <a:pt x="49" y="202"/>
                </a:cubicBezTo>
                <a:cubicBezTo>
                  <a:pt x="53" y="125"/>
                  <a:pt x="69" y="85"/>
                  <a:pt x="82" y="66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220"/>
                  <a:pt x="82" y="220"/>
                  <a:pt x="82" y="220"/>
                </a:cubicBezTo>
                <a:cubicBezTo>
                  <a:pt x="82" y="404"/>
                  <a:pt x="82" y="404"/>
                  <a:pt x="82" y="404"/>
                </a:cubicBezTo>
                <a:cubicBezTo>
                  <a:pt x="82" y="422"/>
                  <a:pt x="96" y="436"/>
                  <a:pt x="114" y="436"/>
                </a:cubicBezTo>
                <a:cubicBezTo>
                  <a:pt x="132" y="436"/>
                  <a:pt x="146" y="422"/>
                  <a:pt x="146" y="404"/>
                </a:cubicBezTo>
                <a:cubicBezTo>
                  <a:pt x="146" y="240"/>
                  <a:pt x="146" y="240"/>
                  <a:pt x="146" y="240"/>
                </a:cubicBezTo>
                <a:cubicBezTo>
                  <a:pt x="158" y="240"/>
                  <a:pt x="158" y="240"/>
                  <a:pt x="158" y="240"/>
                </a:cubicBezTo>
                <a:cubicBezTo>
                  <a:pt x="158" y="404"/>
                  <a:pt x="158" y="404"/>
                  <a:pt x="158" y="404"/>
                </a:cubicBezTo>
                <a:cubicBezTo>
                  <a:pt x="158" y="422"/>
                  <a:pt x="172" y="436"/>
                  <a:pt x="190" y="436"/>
                </a:cubicBezTo>
                <a:cubicBezTo>
                  <a:pt x="208" y="436"/>
                  <a:pt x="222" y="422"/>
                  <a:pt x="222" y="404"/>
                </a:cubicBezTo>
                <a:cubicBezTo>
                  <a:pt x="222" y="220"/>
                  <a:pt x="222" y="220"/>
                  <a:pt x="222" y="220"/>
                </a:cubicBezTo>
                <a:cubicBezTo>
                  <a:pt x="222" y="148"/>
                  <a:pt x="222" y="148"/>
                  <a:pt x="222" y="148"/>
                </a:cubicBezTo>
                <a:cubicBezTo>
                  <a:pt x="222" y="68"/>
                  <a:pt x="222" y="68"/>
                  <a:pt x="222" y="68"/>
                </a:cubicBezTo>
                <a:cubicBezTo>
                  <a:pt x="275" y="105"/>
                  <a:pt x="275" y="105"/>
                  <a:pt x="275" y="105"/>
                </a:cubicBezTo>
                <a:cubicBezTo>
                  <a:pt x="280" y="108"/>
                  <a:pt x="284" y="109"/>
                  <a:pt x="289" y="109"/>
                </a:cubicBezTo>
                <a:cubicBezTo>
                  <a:pt x="297" y="109"/>
                  <a:pt x="304" y="105"/>
                  <a:pt x="309" y="99"/>
                </a:cubicBezTo>
                <a:cubicBezTo>
                  <a:pt x="316" y="88"/>
                  <a:pt x="314" y="73"/>
                  <a:pt x="303" y="65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Espace réservé du texte 3"/>
          <p:cNvSpPr txBox="1">
            <a:spLocks/>
          </p:cNvSpPr>
          <p:nvPr/>
        </p:nvSpPr>
        <p:spPr>
          <a:xfrm>
            <a:off x="160327" y="383934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Espace réservé du texte 3"/>
          <p:cNvSpPr txBox="1">
            <a:spLocks/>
          </p:cNvSpPr>
          <p:nvPr/>
        </p:nvSpPr>
        <p:spPr>
          <a:xfrm>
            <a:off x="1114145" y="4430574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74"/>
          <p:cNvSpPr>
            <a:spLocks noChangeArrowheads="1"/>
          </p:cNvSpPr>
          <p:nvPr/>
        </p:nvSpPr>
        <p:spPr bwMode="auto">
          <a:xfrm>
            <a:off x="1472871" y="2805957"/>
            <a:ext cx="87998" cy="92110"/>
          </a:xfrm>
          <a:prstGeom prst="ellipse">
            <a:avLst/>
          </a:pr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75"/>
          <p:cNvSpPr>
            <a:spLocks/>
          </p:cNvSpPr>
          <p:nvPr/>
        </p:nvSpPr>
        <p:spPr bwMode="auto">
          <a:xfrm>
            <a:off x="1311678" y="3055970"/>
            <a:ext cx="247546" cy="129941"/>
          </a:xfrm>
          <a:custGeom>
            <a:avLst/>
            <a:gdLst/>
            <a:ahLst/>
            <a:cxnLst>
              <a:cxn ang="0">
                <a:pos x="16" y="59"/>
              </a:cxn>
              <a:cxn ang="0">
                <a:pos x="278" y="132"/>
              </a:cxn>
              <a:cxn ang="0">
                <a:pos x="36" y="0"/>
              </a:cxn>
              <a:cxn ang="0">
                <a:pos x="16" y="59"/>
              </a:cxn>
            </a:cxnLst>
            <a:rect l="0" t="0" r="r" b="b"/>
            <a:pathLst>
              <a:path w="278" h="146">
                <a:moveTo>
                  <a:pt x="16" y="59"/>
                </a:moveTo>
                <a:cubicBezTo>
                  <a:pt x="16" y="59"/>
                  <a:pt x="143" y="146"/>
                  <a:pt x="278" y="132"/>
                </a:cubicBezTo>
                <a:cubicBezTo>
                  <a:pt x="278" y="132"/>
                  <a:pt x="164" y="31"/>
                  <a:pt x="36" y="0"/>
                </a:cubicBezTo>
                <a:cubicBezTo>
                  <a:pt x="36" y="0"/>
                  <a:pt x="0" y="12"/>
                  <a:pt x="16" y="59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76"/>
          <p:cNvSpPr>
            <a:spLocks/>
          </p:cNvSpPr>
          <p:nvPr/>
        </p:nvSpPr>
        <p:spPr bwMode="auto">
          <a:xfrm>
            <a:off x="1518926" y="3059260"/>
            <a:ext cx="205603" cy="11184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" y="86"/>
              </a:cxn>
              <a:cxn ang="0">
                <a:pos x="51" y="125"/>
              </a:cxn>
              <a:cxn ang="0">
                <a:pos x="206" y="59"/>
              </a:cxn>
              <a:cxn ang="0">
                <a:pos x="186" y="0"/>
              </a:cxn>
            </a:cxnLst>
            <a:rect l="0" t="0" r="r" b="b"/>
            <a:pathLst>
              <a:path w="231" h="125">
                <a:moveTo>
                  <a:pt x="186" y="0"/>
                </a:moveTo>
                <a:cubicBezTo>
                  <a:pt x="123" y="5"/>
                  <a:pt x="58" y="53"/>
                  <a:pt x="1" y="86"/>
                </a:cubicBezTo>
                <a:cubicBezTo>
                  <a:pt x="0" y="87"/>
                  <a:pt x="48" y="125"/>
                  <a:pt x="51" y="125"/>
                </a:cubicBezTo>
                <a:cubicBezTo>
                  <a:pt x="132" y="101"/>
                  <a:pt x="206" y="59"/>
                  <a:pt x="206" y="59"/>
                </a:cubicBezTo>
                <a:cubicBezTo>
                  <a:pt x="231" y="16"/>
                  <a:pt x="186" y="0"/>
                  <a:pt x="186" y="0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Freeform 77"/>
          <p:cNvSpPr>
            <a:spLocks/>
          </p:cNvSpPr>
          <p:nvPr/>
        </p:nvSpPr>
        <p:spPr bwMode="auto">
          <a:xfrm>
            <a:off x="1257399" y="2903002"/>
            <a:ext cx="515652" cy="227808"/>
          </a:xfrm>
          <a:custGeom>
            <a:avLst/>
            <a:gdLst/>
            <a:ahLst/>
            <a:cxnLst>
              <a:cxn ang="0">
                <a:pos x="574" y="77"/>
              </a:cxn>
              <a:cxn ang="0">
                <a:pos x="544" y="75"/>
              </a:cxn>
              <a:cxn ang="0">
                <a:pos x="498" y="94"/>
              </a:cxn>
              <a:cxn ang="0">
                <a:pos x="435" y="104"/>
              </a:cxn>
              <a:cxn ang="0">
                <a:pos x="378" y="54"/>
              </a:cxn>
              <a:cxn ang="0">
                <a:pos x="357" y="12"/>
              </a:cxn>
              <a:cxn ang="0">
                <a:pos x="347" y="7"/>
              </a:cxn>
              <a:cxn ang="0">
                <a:pos x="323" y="2"/>
              </a:cxn>
              <a:cxn ang="0">
                <a:pos x="313" y="0"/>
              </a:cxn>
              <a:cxn ang="0">
                <a:pos x="288" y="10"/>
              </a:cxn>
              <a:cxn ang="0">
                <a:pos x="264" y="1"/>
              </a:cxn>
              <a:cxn ang="0">
                <a:pos x="258" y="1"/>
              </a:cxn>
              <a:cxn ang="0">
                <a:pos x="244" y="3"/>
              </a:cxn>
              <a:cxn ang="0">
                <a:pos x="220" y="12"/>
              </a:cxn>
              <a:cxn ang="0">
                <a:pos x="199" y="54"/>
              </a:cxn>
              <a:cxn ang="0">
                <a:pos x="143" y="104"/>
              </a:cxn>
              <a:cxn ang="0">
                <a:pos x="79" y="94"/>
              </a:cxn>
              <a:cxn ang="0">
                <a:pos x="33" y="75"/>
              </a:cxn>
              <a:cxn ang="0">
                <a:pos x="4" y="77"/>
              </a:cxn>
              <a:cxn ang="0">
                <a:pos x="36" y="98"/>
              </a:cxn>
              <a:cxn ang="0">
                <a:pos x="126" y="147"/>
              </a:cxn>
              <a:cxn ang="0">
                <a:pos x="166" y="152"/>
              </a:cxn>
              <a:cxn ang="0">
                <a:pos x="222" y="107"/>
              </a:cxn>
              <a:cxn ang="0">
                <a:pos x="207" y="208"/>
              </a:cxn>
              <a:cxn ang="0">
                <a:pos x="288" y="255"/>
              </a:cxn>
              <a:cxn ang="0">
                <a:pos x="288" y="255"/>
              </a:cxn>
              <a:cxn ang="0">
                <a:pos x="289" y="255"/>
              </a:cxn>
              <a:cxn ang="0">
                <a:pos x="289" y="255"/>
              </a:cxn>
              <a:cxn ang="0">
                <a:pos x="289" y="255"/>
              </a:cxn>
              <a:cxn ang="0">
                <a:pos x="371" y="208"/>
              </a:cxn>
              <a:cxn ang="0">
                <a:pos x="356" y="107"/>
              </a:cxn>
              <a:cxn ang="0">
                <a:pos x="408" y="152"/>
              </a:cxn>
              <a:cxn ang="0">
                <a:pos x="449" y="148"/>
              </a:cxn>
              <a:cxn ang="0">
                <a:pos x="541" y="98"/>
              </a:cxn>
              <a:cxn ang="0">
                <a:pos x="574" y="77"/>
              </a:cxn>
            </a:cxnLst>
            <a:rect l="0" t="0" r="r" b="b"/>
            <a:pathLst>
              <a:path w="577" h="255">
                <a:moveTo>
                  <a:pt x="574" y="77"/>
                </a:moveTo>
                <a:cubicBezTo>
                  <a:pt x="570" y="76"/>
                  <a:pt x="566" y="76"/>
                  <a:pt x="544" y="75"/>
                </a:cubicBezTo>
                <a:cubicBezTo>
                  <a:pt x="506" y="73"/>
                  <a:pt x="498" y="94"/>
                  <a:pt x="498" y="94"/>
                </a:cubicBezTo>
                <a:cubicBezTo>
                  <a:pt x="479" y="102"/>
                  <a:pt x="455" y="109"/>
                  <a:pt x="435" y="104"/>
                </a:cubicBezTo>
                <a:cubicBezTo>
                  <a:pt x="409" y="97"/>
                  <a:pt x="389" y="78"/>
                  <a:pt x="378" y="54"/>
                </a:cubicBezTo>
                <a:cubicBezTo>
                  <a:pt x="371" y="39"/>
                  <a:pt x="371" y="23"/>
                  <a:pt x="357" y="12"/>
                </a:cubicBezTo>
                <a:cubicBezTo>
                  <a:pt x="354" y="10"/>
                  <a:pt x="351" y="9"/>
                  <a:pt x="347" y="7"/>
                </a:cubicBezTo>
                <a:cubicBezTo>
                  <a:pt x="339" y="5"/>
                  <a:pt x="331" y="3"/>
                  <a:pt x="323" y="2"/>
                </a:cubicBezTo>
                <a:cubicBezTo>
                  <a:pt x="320" y="1"/>
                  <a:pt x="316" y="0"/>
                  <a:pt x="313" y="0"/>
                </a:cubicBezTo>
                <a:cubicBezTo>
                  <a:pt x="311" y="0"/>
                  <a:pt x="301" y="12"/>
                  <a:pt x="288" y="10"/>
                </a:cubicBezTo>
                <a:cubicBezTo>
                  <a:pt x="278" y="10"/>
                  <a:pt x="265" y="2"/>
                  <a:pt x="264" y="1"/>
                </a:cubicBezTo>
                <a:cubicBezTo>
                  <a:pt x="262" y="0"/>
                  <a:pt x="260" y="1"/>
                  <a:pt x="258" y="1"/>
                </a:cubicBezTo>
                <a:cubicBezTo>
                  <a:pt x="253" y="2"/>
                  <a:pt x="248" y="2"/>
                  <a:pt x="244" y="3"/>
                </a:cubicBezTo>
                <a:cubicBezTo>
                  <a:pt x="235" y="4"/>
                  <a:pt x="227" y="7"/>
                  <a:pt x="220" y="12"/>
                </a:cubicBezTo>
                <a:cubicBezTo>
                  <a:pt x="207" y="24"/>
                  <a:pt x="206" y="39"/>
                  <a:pt x="199" y="54"/>
                </a:cubicBezTo>
                <a:cubicBezTo>
                  <a:pt x="188" y="78"/>
                  <a:pt x="169" y="97"/>
                  <a:pt x="143" y="104"/>
                </a:cubicBezTo>
                <a:cubicBezTo>
                  <a:pt x="122" y="109"/>
                  <a:pt x="98" y="102"/>
                  <a:pt x="79" y="94"/>
                </a:cubicBezTo>
                <a:cubicBezTo>
                  <a:pt x="79" y="94"/>
                  <a:pt x="72" y="73"/>
                  <a:pt x="33" y="75"/>
                </a:cubicBezTo>
                <a:cubicBezTo>
                  <a:pt x="12" y="76"/>
                  <a:pt x="7" y="76"/>
                  <a:pt x="4" y="77"/>
                </a:cubicBezTo>
                <a:cubicBezTo>
                  <a:pt x="0" y="78"/>
                  <a:pt x="18" y="94"/>
                  <a:pt x="36" y="98"/>
                </a:cubicBezTo>
                <a:cubicBezTo>
                  <a:pt x="53" y="102"/>
                  <a:pt x="97" y="131"/>
                  <a:pt x="126" y="147"/>
                </a:cubicBezTo>
                <a:cubicBezTo>
                  <a:pt x="140" y="155"/>
                  <a:pt x="151" y="161"/>
                  <a:pt x="166" y="152"/>
                </a:cubicBezTo>
                <a:cubicBezTo>
                  <a:pt x="166" y="152"/>
                  <a:pt x="211" y="127"/>
                  <a:pt x="222" y="107"/>
                </a:cubicBezTo>
                <a:cubicBezTo>
                  <a:pt x="222" y="107"/>
                  <a:pt x="256" y="188"/>
                  <a:pt x="207" y="208"/>
                </a:cubicBezTo>
                <a:cubicBezTo>
                  <a:pt x="207" y="208"/>
                  <a:pt x="271" y="246"/>
                  <a:pt x="288" y="255"/>
                </a:cubicBezTo>
                <a:cubicBezTo>
                  <a:pt x="288" y="255"/>
                  <a:pt x="288" y="255"/>
                  <a:pt x="288" y="255"/>
                </a:cubicBezTo>
                <a:cubicBezTo>
                  <a:pt x="288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307" y="246"/>
                  <a:pt x="371" y="208"/>
                  <a:pt x="371" y="208"/>
                </a:cubicBezTo>
                <a:cubicBezTo>
                  <a:pt x="322" y="188"/>
                  <a:pt x="356" y="107"/>
                  <a:pt x="356" y="107"/>
                </a:cubicBezTo>
                <a:cubicBezTo>
                  <a:pt x="366" y="127"/>
                  <a:pt x="408" y="152"/>
                  <a:pt x="408" y="152"/>
                </a:cubicBezTo>
                <a:cubicBezTo>
                  <a:pt x="423" y="161"/>
                  <a:pt x="435" y="156"/>
                  <a:pt x="449" y="148"/>
                </a:cubicBezTo>
                <a:cubicBezTo>
                  <a:pt x="478" y="132"/>
                  <a:pt x="525" y="102"/>
                  <a:pt x="541" y="98"/>
                </a:cubicBezTo>
                <a:cubicBezTo>
                  <a:pt x="560" y="94"/>
                  <a:pt x="577" y="78"/>
                  <a:pt x="574" y="77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Espace réservé du texte 3"/>
          <p:cNvSpPr txBox="1">
            <a:spLocks/>
          </p:cNvSpPr>
          <p:nvPr/>
        </p:nvSpPr>
        <p:spPr>
          <a:xfrm>
            <a:off x="1127648" y="3456855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space réservé du texte 3"/>
          <p:cNvSpPr txBox="1">
            <a:spLocks/>
          </p:cNvSpPr>
          <p:nvPr/>
        </p:nvSpPr>
        <p:spPr>
          <a:xfrm>
            <a:off x="1090662" y="5724088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Espace réservé du texte 3"/>
          <p:cNvSpPr txBox="1">
            <a:spLocks/>
          </p:cNvSpPr>
          <p:nvPr/>
        </p:nvSpPr>
        <p:spPr>
          <a:xfrm>
            <a:off x="2352268" y="5724086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Espace réservé du texte 3"/>
          <p:cNvSpPr txBox="1">
            <a:spLocks/>
          </p:cNvSpPr>
          <p:nvPr/>
        </p:nvSpPr>
        <p:spPr>
          <a:xfrm>
            <a:off x="2278544" y="441954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50"/>
          <p:cNvSpPr>
            <a:spLocks/>
          </p:cNvSpPr>
          <p:nvPr/>
        </p:nvSpPr>
        <p:spPr bwMode="auto">
          <a:xfrm>
            <a:off x="2604240" y="2780356"/>
            <a:ext cx="81406" cy="81599"/>
          </a:xfrm>
          <a:custGeom>
            <a:avLst/>
            <a:gdLst/>
            <a:ahLst/>
            <a:cxnLst>
              <a:cxn ang="0">
                <a:pos x="169" y="108"/>
              </a:cxn>
              <a:cxn ang="0">
                <a:pos x="71" y="169"/>
              </a:cxn>
              <a:cxn ang="0">
                <a:pos x="10" y="71"/>
              </a:cxn>
              <a:cxn ang="0">
                <a:pos x="108" y="10"/>
              </a:cxn>
              <a:cxn ang="0">
                <a:pos x="169" y="108"/>
              </a:cxn>
            </a:cxnLst>
            <a:rect l="0" t="0" r="r" b="b"/>
            <a:pathLst>
              <a:path w="179" h="179">
                <a:moveTo>
                  <a:pt x="169" y="108"/>
                </a:moveTo>
                <a:cubicBezTo>
                  <a:pt x="159" y="152"/>
                  <a:pt x="115" y="179"/>
                  <a:pt x="71" y="169"/>
                </a:cubicBezTo>
                <a:cubicBezTo>
                  <a:pt x="28" y="159"/>
                  <a:pt x="0" y="115"/>
                  <a:pt x="10" y="71"/>
                </a:cubicBezTo>
                <a:cubicBezTo>
                  <a:pt x="21" y="27"/>
                  <a:pt x="64" y="0"/>
                  <a:pt x="108" y="10"/>
                </a:cubicBezTo>
                <a:cubicBezTo>
                  <a:pt x="152" y="20"/>
                  <a:pt x="179" y="64"/>
                  <a:pt x="169" y="108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Freeform 51"/>
          <p:cNvSpPr>
            <a:spLocks/>
          </p:cNvSpPr>
          <p:nvPr/>
        </p:nvSpPr>
        <p:spPr bwMode="auto">
          <a:xfrm>
            <a:off x="2535758" y="2866006"/>
            <a:ext cx="218755" cy="311350"/>
          </a:xfrm>
          <a:custGeom>
            <a:avLst/>
            <a:gdLst/>
            <a:ahLst/>
            <a:cxnLst>
              <a:cxn ang="0">
                <a:pos x="477" y="335"/>
              </a:cxn>
              <a:cxn ang="0">
                <a:pos x="402" y="94"/>
              </a:cxn>
              <a:cxn ang="0">
                <a:pos x="340" y="25"/>
              </a:cxn>
              <a:cxn ang="0">
                <a:pos x="259" y="0"/>
              </a:cxn>
              <a:cxn ang="0">
                <a:pos x="221" y="0"/>
              </a:cxn>
              <a:cxn ang="0">
                <a:pos x="221" y="0"/>
              </a:cxn>
              <a:cxn ang="0">
                <a:pos x="140" y="25"/>
              </a:cxn>
              <a:cxn ang="0">
                <a:pos x="53" y="141"/>
              </a:cxn>
              <a:cxn ang="0">
                <a:pos x="2" y="335"/>
              </a:cxn>
              <a:cxn ang="0">
                <a:pos x="25" y="367"/>
              </a:cxn>
              <a:cxn ang="0">
                <a:pos x="30" y="367"/>
              </a:cxn>
              <a:cxn ang="0">
                <a:pos x="57" y="343"/>
              </a:cxn>
              <a:cxn ang="0">
                <a:pos x="126" y="123"/>
              </a:cxn>
              <a:cxn ang="0">
                <a:pos x="128" y="120"/>
              </a:cxn>
              <a:cxn ang="0">
                <a:pos x="107" y="421"/>
              </a:cxn>
              <a:cxn ang="0">
                <a:pos x="151" y="442"/>
              </a:cxn>
              <a:cxn ang="0">
                <a:pos x="151" y="647"/>
              </a:cxn>
              <a:cxn ang="0">
                <a:pos x="187" y="683"/>
              </a:cxn>
              <a:cxn ang="0">
                <a:pos x="224" y="647"/>
              </a:cxn>
              <a:cxn ang="0">
                <a:pos x="224" y="448"/>
              </a:cxn>
              <a:cxn ang="0">
                <a:pos x="256" y="448"/>
              </a:cxn>
              <a:cxn ang="0">
                <a:pos x="256" y="647"/>
              </a:cxn>
              <a:cxn ang="0">
                <a:pos x="292" y="683"/>
              </a:cxn>
              <a:cxn ang="0">
                <a:pos x="329" y="647"/>
              </a:cxn>
              <a:cxn ang="0">
                <a:pos x="329" y="442"/>
              </a:cxn>
              <a:cxn ang="0">
                <a:pos x="373" y="421"/>
              </a:cxn>
              <a:cxn ang="0">
                <a:pos x="352" y="119"/>
              </a:cxn>
              <a:cxn ang="0">
                <a:pos x="375" y="164"/>
              </a:cxn>
              <a:cxn ang="0">
                <a:pos x="422" y="343"/>
              </a:cxn>
              <a:cxn ang="0">
                <a:pos x="450" y="367"/>
              </a:cxn>
              <a:cxn ang="0">
                <a:pos x="454" y="367"/>
              </a:cxn>
              <a:cxn ang="0">
                <a:pos x="477" y="335"/>
              </a:cxn>
            </a:cxnLst>
            <a:rect l="0" t="0" r="r" b="b"/>
            <a:pathLst>
              <a:path w="480" h="683">
                <a:moveTo>
                  <a:pt x="477" y="335"/>
                </a:moveTo>
                <a:cubicBezTo>
                  <a:pt x="461" y="232"/>
                  <a:pt x="437" y="152"/>
                  <a:pt x="402" y="94"/>
                </a:cubicBezTo>
                <a:cubicBezTo>
                  <a:pt x="384" y="65"/>
                  <a:pt x="364" y="41"/>
                  <a:pt x="340" y="25"/>
                </a:cubicBezTo>
                <a:cubicBezTo>
                  <a:pt x="316" y="9"/>
                  <a:pt x="288" y="0"/>
                  <a:pt x="259" y="0"/>
                </a:cubicBezTo>
                <a:cubicBezTo>
                  <a:pt x="255" y="0"/>
                  <a:pt x="224" y="0"/>
                  <a:pt x="221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191" y="0"/>
                  <a:pt x="164" y="9"/>
                  <a:pt x="140" y="25"/>
                </a:cubicBezTo>
                <a:cubicBezTo>
                  <a:pt x="104" y="50"/>
                  <a:pt x="76" y="90"/>
                  <a:pt x="53" y="141"/>
                </a:cubicBezTo>
                <a:cubicBezTo>
                  <a:pt x="31" y="193"/>
                  <a:pt x="14" y="258"/>
                  <a:pt x="2" y="335"/>
                </a:cubicBezTo>
                <a:cubicBezTo>
                  <a:pt x="0" y="350"/>
                  <a:pt x="10" y="364"/>
                  <a:pt x="25" y="367"/>
                </a:cubicBezTo>
                <a:cubicBezTo>
                  <a:pt x="27" y="367"/>
                  <a:pt x="28" y="367"/>
                  <a:pt x="30" y="367"/>
                </a:cubicBezTo>
                <a:cubicBezTo>
                  <a:pt x="43" y="367"/>
                  <a:pt x="55" y="357"/>
                  <a:pt x="57" y="343"/>
                </a:cubicBezTo>
                <a:cubicBezTo>
                  <a:pt x="73" y="245"/>
                  <a:pt x="97" y="170"/>
                  <a:pt x="126" y="123"/>
                </a:cubicBezTo>
                <a:cubicBezTo>
                  <a:pt x="126" y="122"/>
                  <a:pt x="127" y="121"/>
                  <a:pt x="128" y="120"/>
                </a:cubicBezTo>
                <a:cubicBezTo>
                  <a:pt x="92" y="244"/>
                  <a:pt x="107" y="421"/>
                  <a:pt x="107" y="421"/>
                </a:cubicBezTo>
                <a:cubicBezTo>
                  <a:pt x="107" y="430"/>
                  <a:pt x="125" y="437"/>
                  <a:pt x="151" y="442"/>
                </a:cubicBezTo>
                <a:cubicBezTo>
                  <a:pt x="151" y="647"/>
                  <a:pt x="151" y="647"/>
                  <a:pt x="151" y="647"/>
                </a:cubicBezTo>
                <a:cubicBezTo>
                  <a:pt x="151" y="667"/>
                  <a:pt x="167" y="683"/>
                  <a:pt x="187" y="683"/>
                </a:cubicBezTo>
                <a:cubicBezTo>
                  <a:pt x="207" y="683"/>
                  <a:pt x="224" y="667"/>
                  <a:pt x="224" y="647"/>
                </a:cubicBezTo>
                <a:cubicBezTo>
                  <a:pt x="224" y="448"/>
                  <a:pt x="224" y="448"/>
                  <a:pt x="224" y="448"/>
                </a:cubicBezTo>
                <a:cubicBezTo>
                  <a:pt x="234" y="449"/>
                  <a:pt x="245" y="449"/>
                  <a:pt x="256" y="448"/>
                </a:cubicBezTo>
                <a:cubicBezTo>
                  <a:pt x="256" y="647"/>
                  <a:pt x="256" y="647"/>
                  <a:pt x="256" y="647"/>
                </a:cubicBezTo>
                <a:cubicBezTo>
                  <a:pt x="256" y="667"/>
                  <a:pt x="272" y="683"/>
                  <a:pt x="292" y="683"/>
                </a:cubicBezTo>
                <a:cubicBezTo>
                  <a:pt x="312" y="683"/>
                  <a:pt x="329" y="667"/>
                  <a:pt x="329" y="647"/>
                </a:cubicBezTo>
                <a:cubicBezTo>
                  <a:pt x="329" y="442"/>
                  <a:pt x="329" y="442"/>
                  <a:pt x="329" y="442"/>
                </a:cubicBezTo>
                <a:cubicBezTo>
                  <a:pt x="355" y="437"/>
                  <a:pt x="373" y="430"/>
                  <a:pt x="373" y="421"/>
                </a:cubicBezTo>
                <a:cubicBezTo>
                  <a:pt x="373" y="421"/>
                  <a:pt x="388" y="243"/>
                  <a:pt x="352" y="119"/>
                </a:cubicBezTo>
                <a:cubicBezTo>
                  <a:pt x="360" y="132"/>
                  <a:pt x="368" y="147"/>
                  <a:pt x="375" y="164"/>
                </a:cubicBezTo>
                <a:cubicBezTo>
                  <a:pt x="395" y="209"/>
                  <a:pt x="411" y="270"/>
                  <a:pt x="422" y="343"/>
                </a:cubicBezTo>
                <a:cubicBezTo>
                  <a:pt x="424" y="357"/>
                  <a:pt x="436" y="367"/>
                  <a:pt x="450" y="367"/>
                </a:cubicBezTo>
                <a:cubicBezTo>
                  <a:pt x="451" y="367"/>
                  <a:pt x="453" y="367"/>
                  <a:pt x="454" y="367"/>
                </a:cubicBezTo>
                <a:cubicBezTo>
                  <a:pt x="469" y="364"/>
                  <a:pt x="480" y="350"/>
                  <a:pt x="477" y="335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52"/>
          <p:cNvSpPr>
            <a:spLocks/>
          </p:cNvSpPr>
          <p:nvPr/>
        </p:nvSpPr>
        <p:spPr bwMode="auto">
          <a:xfrm>
            <a:off x="2798303" y="2742161"/>
            <a:ext cx="94331" cy="93752"/>
          </a:xfrm>
          <a:custGeom>
            <a:avLst/>
            <a:gdLst/>
            <a:ahLst/>
            <a:cxnLst>
              <a:cxn ang="0">
                <a:pos x="195" y="124"/>
              </a:cxn>
              <a:cxn ang="0">
                <a:pos x="82" y="194"/>
              </a:cxn>
              <a:cxn ang="0">
                <a:pos x="12" y="81"/>
              </a:cxn>
              <a:cxn ang="0">
                <a:pos x="125" y="11"/>
              </a:cxn>
              <a:cxn ang="0">
                <a:pos x="195" y="124"/>
              </a:cxn>
            </a:cxnLst>
            <a:rect l="0" t="0" r="r" b="b"/>
            <a:pathLst>
              <a:path w="207" h="206">
                <a:moveTo>
                  <a:pt x="195" y="124"/>
                </a:moveTo>
                <a:cubicBezTo>
                  <a:pt x="183" y="175"/>
                  <a:pt x="132" y="206"/>
                  <a:pt x="82" y="194"/>
                </a:cubicBezTo>
                <a:cubicBezTo>
                  <a:pt x="31" y="183"/>
                  <a:pt x="0" y="132"/>
                  <a:pt x="12" y="81"/>
                </a:cubicBezTo>
                <a:cubicBezTo>
                  <a:pt x="23" y="31"/>
                  <a:pt x="74" y="0"/>
                  <a:pt x="125" y="11"/>
                </a:cubicBezTo>
                <a:cubicBezTo>
                  <a:pt x="175" y="23"/>
                  <a:pt x="207" y="74"/>
                  <a:pt x="195" y="124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Freeform 53"/>
          <p:cNvSpPr>
            <a:spLocks/>
          </p:cNvSpPr>
          <p:nvPr/>
        </p:nvSpPr>
        <p:spPr bwMode="auto">
          <a:xfrm>
            <a:off x="2727700" y="2844594"/>
            <a:ext cx="228208" cy="334112"/>
          </a:xfrm>
          <a:custGeom>
            <a:avLst/>
            <a:gdLst/>
            <a:ahLst/>
            <a:cxnLst>
              <a:cxn ang="0">
                <a:pos x="500" y="384"/>
              </a:cxn>
              <a:cxn ang="0">
                <a:pos x="425" y="69"/>
              </a:cxn>
              <a:cxn ang="0">
                <a:pos x="356" y="5"/>
              </a:cxn>
              <a:cxn ang="0">
                <a:pos x="339" y="0"/>
              </a:cxn>
              <a:cxn ang="0">
                <a:pos x="178" y="0"/>
              </a:cxn>
              <a:cxn ang="0">
                <a:pos x="161" y="4"/>
              </a:cxn>
              <a:cxn ang="0">
                <a:pos x="85" y="65"/>
              </a:cxn>
              <a:cxn ang="0">
                <a:pos x="1" y="380"/>
              </a:cxn>
              <a:cxn ang="0">
                <a:pos x="31" y="414"/>
              </a:cxn>
              <a:cxn ang="0">
                <a:pos x="33" y="414"/>
              </a:cxn>
              <a:cxn ang="0">
                <a:pos x="65" y="384"/>
              </a:cxn>
              <a:cxn ang="0">
                <a:pos x="137" y="103"/>
              </a:cxn>
              <a:cxn ang="0">
                <a:pos x="145" y="92"/>
              </a:cxn>
              <a:cxn ang="0">
                <a:pos x="145" y="239"/>
              </a:cxn>
              <a:cxn ang="0">
                <a:pos x="145" y="318"/>
              </a:cxn>
              <a:cxn ang="0">
                <a:pos x="145" y="681"/>
              </a:cxn>
              <a:cxn ang="0">
                <a:pos x="197" y="733"/>
              </a:cxn>
              <a:cxn ang="0">
                <a:pos x="249" y="681"/>
              </a:cxn>
              <a:cxn ang="0">
                <a:pos x="249" y="350"/>
              </a:cxn>
              <a:cxn ang="0">
                <a:pos x="268" y="350"/>
              </a:cxn>
              <a:cxn ang="0">
                <a:pos x="268" y="681"/>
              </a:cxn>
              <a:cxn ang="0">
                <a:pos x="320" y="733"/>
              </a:cxn>
              <a:cxn ang="0">
                <a:pos x="371" y="681"/>
              </a:cxn>
              <a:cxn ang="0">
                <a:pos x="371" y="318"/>
              </a:cxn>
              <a:cxn ang="0">
                <a:pos x="371" y="239"/>
              </a:cxn>
              <a:cxn ang="0">
                <a:pos x="371" y="104"/>
              </a:cxn>
              <a:cxn ang="0">
                <a:pos x="378" y="115"/>
              </a:cxn>
              <a:cxn ang="0">
                <a:pos x="436" y="388"/>
              </a:cxn>
              <a:cxn ang="0">
                <a:pos x="468" y="418"/>
              </a:cxn>
              <a:cxn ang="0">
                <a:pos x="470" y="418"/>
              </a:cxn>
              <a:cxn ang="0">
                <a:pos x="500" y="384"/>
              </a:cxn>
            </a:cxnLst>
            <a:rect l="0" t="0" r="r" b="b"/>
            <a:pathLst>
              <a:path w="501" h="733">
                <a:moveTo>
                  <a:pt x="500" y="384"/>
                </a:moveTo>
                <a:cubicBezTo>
                  <a:pt x="491" y="216"/>
                  <a:pt x="459" y="123"/>
                  <a:pt x="425" y="69"/>
                </a:cubicBezTo>
                <a:cubicBezTo>
                  <a:pt x="399" y="27"/>
                  <a:pt x="371" y="10"/>
                  <a:pt x="356" y="5"/>
                </a:cubicBezTo>
                <a:cubicBezTo>
                  <a:pt x="351" y="2"/>
                  <a:pt x="345" y="0"/>
                  <a:pt x="33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72" y="0"/>
                  <a:pt x="166" y="1"/>
                  <a:pt x="161" y="4"/>
                </a:cubicBezTo>
                <a:cubicBezTo>
                  <a:pt x="146" y="9"/>
                  <a:pt x="115" y="24"/>
                  <a:pt x="85" y="65"/>
                </a:cubicBezTo>
                <a:cubicBezTo>
                  <a:pt x="47" y="118"/>
                  <a:pt x="10" y="211"/>
                  <a:pt x="1" y="380"/>
                </a:cubicBezTo>
                <a:cubicBezTo>
                  <a:pt x="0" y="398"/>
                  <a:pt x="14" y="413"/>
                  <a:pt x="31" y="414"/>
                </a:cubicBezTo>
                <a:cubicBezTo>
                  <a:pt x="32" y="414"/>
                  <a:pt x="32" y="414"/>
                  <a:pt x="33" y="414"/>
                </a:cubicBezTo>
                <a:cubicBezTo>
                  <a:pt x="50" y="414"/>
                  <a:pt x="64" y="401"/>
                  <a:pt x="65" y="384"/>
                </a:cubicBezTo>
                <a:cubicBezTo>
                  <a:pt x="74" y="222"/>
                  <a:pt x="108" y="142"/>
                  <a:pt x="137" y="103"/>
                </a:cubicBezTo>
                <a:cubicBezTo>
                  <a:pt x="140" y="99"/>
                  <a:pt x="143" y="95"/>
                  <a:pt x="145" y="92"/>
                </a:cubicBezTo>
                <a:cubicBezTo>
                  <a:pt x="145" y="239"/>
                  <a:pt x="145" y="239"/>
                  <a:pt x="145" y="239"/>
                </a:cubicBezTo>
                <a:cubicBezTo>
                  <a:pt x="145" y="318"/>
                  <a:pt x="145" y="318"/>
                  <a:pt x="145" y="318"/>
                </a:cubicBezTo>
                <a:cubicBezTo>
                  <a:pt x="145" y="681"/>
                  <a:pt x="145" y="681"/>
                  <a:pt x="145" y="681"/>
                </a:cubicBezTo>
                <a:cubicBezTo>
                  <a:pt x="145" y="709"/>
                  <a:pt x="168" y="733"/>
                  <a:pt x="197" y="733"/>
                </a:cubicBezTo>
                <a:cubicBezTo>
                  <a:pt x="225" y="733"/>
                  <a:pt x="249" y="709"/>
                  <a:pt x="249" y="681"/>
                </a:cubicBezTo>
                <a:cubicBezTo>
                  <a:pt x="249" y="350"/>
                  <a:pt x="249" y="350"/>
                  <a:pt x="249" y="350"/>
                </a:cubicBezTo>
                <a:cubicBezTo>
                  <a:pt x="268" y="350"/>
                  <a:pt x="268" y="350"/>
                  <a:pt x="268" y="350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8" y="709"/>
                  <a:pt x="291" y="733"/>
                  <a:pt x="320" y="733"/>
                </a:cubicBezTo>
                <a:cubicBezTo>
                  <a:pt x="348" y="733"/>
                  <a:pt x="371" y="709"/>
                  <a:pt x="371" y="681"/>
                </a:cubicBezTo>
                <a:cubicBezTo>
                  <a:pt x="371" y="318"/>
                  <a:pt x="371" y="318"/>
                  <a:pt x="371" y="318"/>
                </a:cubicBezTo>
                <a:cubicBezTo>
                  <a:pt x="371" y="239"/>
                  <a:pt x="371" y="239"/>
                  <a:pt x="371" y="239"/>
                </a:cubicBezTo>
                <a:cubicBezTo>
                  <a:pt x="371" y="104"/>
                  <a:pt x="371" y="104"/>
                  <a:pt x="371" y="104"/>
                </a:cubicBezTo>
                <a:cubicBezTo>
                  <a:pt x="373" y="107"/>
                  <a:pt x="376" y="111"/>
                  <a:pt x="378" y="115"/>
                </a:cubicBezTo>
                <a:cubicBezTo>
                  <a:pt x="402" y="159"/>
                  <a:pt x="428" y="241"/>
                  <a:pt x="436" y="388"/>
                </a:cubicBezTo>
                <a:cubicBezTo>
                  <a:pt x="437" y="405"/>
                  <a:pt x="452" y="418"/>
                  <a:pt x="468" y="418"/>
                </a:cubicBezTo>
                <a:cubicBezTo>
                  <a:pt x="469" y="418"/>
                  <a:pt x="470" y="418"/>
                  <a:pt x="470" y="418"/>
                </a:cubicBezTo>
                <a:cubicBezTo>
                  <a:pt x="488" y="417"/>
                  <a:pt x="501" y="402"/>
                  <a:pt x="500" y="384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2978284" y="2910182"/>
            <a:ext cx="63852" cy="63852"/>
          </a:xfrm>
          <a:prstGeom prst="ellipse">
            <a:avLst/>
          </a:pr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Freeform 55"/>
          <p:cNvSpPr>
            <a:spLocks/>
          </p:cNvSpPr>
          <p:nvPr/>
        </p:nvSpPr>
        <p:spPr bwMode="auto">
          <a:xfrm>
            <a:off x="2928515" y="2980785"/>
            <a:ext cx="147187" cy="198693"/>
          </a:xfrm>
          <a:custGeom>
            <a:avLst/>
            <a:gdLst/>
            <a:ahLst/>
            <a:cxnLst>
              <a:cxn ang="0">
                <a:pos x="282" y="38"/>
              </a:cxn>
              <a:cxn ang="0">
                <a:pos x="247" y="12"/>
              </a:cxn>
              <a:cxn ang="0">
                <a:pos x="231" y="7"/>
              </a:cxn>
              <a:cxn ang="0">
                <a:pos x="179" y="0"/>
              </a:cxn>
              <a:cxn ang="0">
                <a:pos x="122" y="11"/>
              </a:cxn>
              <a:cxn ang="0">
                <a:pos x="16" y="66"/>
              </a:cxn>
              <a:cxn ang="0">
                <a:pos x="6" y="98"/>
              </a:cxn>
              <a:cxn ang="0">
                <a:pos x="27" y="111"/>
              </a:cxn>
              <a:cxn ang="0">
                <a:pos x="38" y="108"/>
              </a:cxn>
              <a:cxn ang="0">
                <a:pos x="110" y="71"/>
              </a:cxn>
              <a:cxn ang="0">
                <a:pos x="77" y="269"/>
              </a:cxn>
              <a:cxn ang="0">
                <a:pos x="109" y="269"/>
              </a:cxn>
              <a:cxn ang="0">
                <a:pos x="109" y="404"/>
              </a:cxn>
              <a:cxn ang="0">
                <a:pos x="141" y="436"/>
              </a:cxn>
              <a:cxn ang="0">
                <a:pos x="173" y="404"/>
              </a:cxn>
              <a:cxn ang="0">
                <a:pos x="173" y="269"/>
              </a:cxn>
              <a:cxn ang="0">
                <a:pos x="185" y="269"/>
              </a:cxn>
              <a:cxn ang="0">
                <a:pos x="185" y="404"/>
              </a:cxn>
              <a:cxn ang="0">
                <a:pos x="217" y="436"/>
              </a:cxn>
              <a:cxn ang="0">
                <a:pos x="249" y="404"/>
              </a:cxn>
              <a:cxn ang="0">
                <a:pos x="249" y="269"/>
              </a:cxn>
              <a:cxn ang="0">
                <a:pos x="282" y="269"/>
              </a:cxn>
              <a:cxn ang="0">
                <a:pos x="250" y="75"/>
              </a:cxn>
              <a:cxn ang="0">
                <a:pos x="256" y="85"/>
              </a:cxn>
              <a:cxn ang="0">
                <a:pos x="275" y="200"/>
              </a:cxn>
              <a:cxn ang="0">
                <a:pos x="299" y="224"/>
              </a:cxn>
              <a:cxn ang="0">
                <a:pos x="323" y="200"/>
              </a:cxn>
              <a:cxn ang="0">
                <a:pos x="282" y="38"/>
              </a:cxn>
            </a:cxnLst>
            <a:rect l="0" t="0" r="r" b="b"/>
            <a:pathLst>
              <a:path w="323" h="436">
                <a:moveTo>
                  <a:pt x="282" y="38"/>
                </a:moveTo>
                <a:cubicBezTo>
                  <a:pt x="271" y="25"/>
                  <a:pt x="258" y="16"/>
                  <a:pt x="247" y="12"/>
                </a:cubicBezTo>
                <a:cubicBezTo>
                  <a:pt x="241" y="9"/>
                  <a:pt x="235" y="8"/>
                  <a:pt x="231" y="7"/>
                </a:cubicBezTo>
                <a:cubicBezTo>
                  <a:pt x="222" y="4"/>
                  <a:pt x="207" y="0"/>
                  <a:pt x="179" y="0"/>
                </a:cubicBezTo>
                <a:cubicBezTo>
                  <a:pt x="142" y="0"/>
                  <a:pt x="127" y="7"/>
                  <a:pt x="122" y="11"/>
                </a:cubicBezTo>
                <a:cubicBezTo>
                  <a:pt x="16" y="66"/>
                  <a:pt x="16" y="66"/>
                  <a:pt x="16" y="66"/>
                </a:cubicBezTo>
                <a:cubicBezTo>
                  <a:pt x="5" y="72"/>
                  <a:pt x="0" y="86"/>
                  <a:pt x="6" y="98"/>
                </a:cubicBezTo>
                <a:cubicBezTo>
                  <a:pt x="10" y="106"/>
                  <a:pt x="19" y="111"/>
                  <a:pt x="27" y="111"/>
                </a:cubicBezTo>
                <a:cubicBezTo>
                  <a:pt x="31" y="111"/>
                  <a:pt x="35" y="110"/>
                  <a:pt x="38" y="108"/>
                </a:cubicBezTo>
                <a:cubicBezTo>
                  <a:pt x="110" y="71"/>
                  <a:pt x="110" y="71"/>
                  <a:pt x="110" y="71"/>
                </a:cubicBezTo>
                <a:cubicBezTo>
                  <a:pt x="77" y="269"/>
                  <a:pt x="77" y="269"/>
                  <a:pt x="77" y="269"/>
                </a:cubicBezTo>
                <a:cubicBezTo>
                  <a:pt x="109" y="269"/>
                  <a:pt x="109" y="269"/>
                  <a:pt x="109" y="269"/>
                </a:cubicBezTo>
                <a:cubicBezTo>
                  <a:pt x="109" y="404"/>
                  <a:pt x="109" y="404"/>
                  <a:pt x="109" y="404"/>
                </a:cubicBezTo>
                <a:cubicBezTo>
                  <a:pt x="109" y="421"/>
                  <a:pt x="124" y="436"/>
                  <a:pt x="141" y="436"/>
                </a:cubicBezTo>
                <a:cubicBezTo>
                  <a:pt x="159" y="436"/>
                  <a:pt x="173" y="421"/>
                  <a:pt x="173" y="404"/>
                </a:cubicBezTo>
                <a:cubicBezTo>
                  <a:pt x="173" y="269"/>
                  <a:pt x="173" y="269"/>
                  <a:pt x="173" y="269"/>
                </a:cubicBezTo>
                <a:cubicBezTo>
                  <a:pt x="185" y="269"/>
                  <a:pt x="185" y="269"/>
                  <a:pt x="185" y="269"/>
                </a:cubicBezTo>
                <a:cubicBezTo>
                  <a:pt x="185" y="404"/>
                  <a:pt x="185" y="404"/>
                  <a:pt x="185" y="404"/>
                </a:cubicBezTo>
                <a:cubicBezTo>
                  <a:pt x="185" y="421"/>
                  <a:pt x="200" y="436"/>
                  <a:pt x="217" y="436"/>
                </a:cubicBezTo>
                <a:cubicBezTo>
                  <a:pt x="235" y="436"/>
                  <a:pt x="249" y="421"/>
                  <a:pt x="249" y="404"/>
                </a:cubicBezTo>
                <a:cubicBezTo>
                  <a:pt x="249" y="269"/>
                  <a:pt x="249" y="269"/>
                  <a:pt x="249" y="269"/>
                </a:cubicBezTo>
                <a:cubicBezTo>
                  <a:pt x="282" y="269"/>
                  <a:pt x="282" y="269"/>
                  <a:pt x="282" y="269"/>
                </a:cubicBezTo>
                <a:cubicBezTo>
                  <a:pt x="250" y="75"/>
                  <a:pt x="250" y="75"/>
                  <a:pt x="250" y="75"/>
                </a:cubicBezTo>
                <a:cubicBezTo>
                  <a:pt x="252" y="78"/>
                  <a:pt x="254" y="81"/>
                  <a:pt x="256" y="85"/>
                </a:cubicBezTo>
                <a:cubicBezTo>
                  <a:pt x="266" y="105"/>
                  <a:pt x="275" y="141"/>
                  <a:pt x="275" y="200"/>
                </a:cubicBezTo>
                <a:cubicBezTo>
                  <a:pt x="275" y="213"/>
                  <a:pt x="286" y="224"/>
                  <a:pt x="299" y="224"/>
                </a:cubicBezTo>
                <a:cubicBezTo>
                  <a:pt x="313" y="224"/>
                  <a:pt x="323" y="213"/>
                  <a:pt x="323" y="200"/>
                </a:cubicBezTo>
                <a:cubicBezTo>
                  <a:pt x="323" y="115"/>
                  <a:pt x="306" y="67"/>
                  <a:pt x="282" y="38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Oval 56"/>
          <p:cNvSpPr>
            <a:spLocks noChangeArrowheads="1"/>
          </p:cNvSpPr>
          <p:nvPr/>
        </p:nvSpPr>
        <p:spPr bwMode="auto">
          <a:xfrm>
            <a:off x="2453388" y="2908060"/>
            <a:ext cx="63659" cy="63659"/>
          </a:xfrm>
          <a:prstGeom prst="ellipse">
            <a:avLst/>
          </a:pr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Freeform 57"/>
          <p:cNvSpPr>
            <a:spLocks/>
          </p:cNvSpPr>
          <p:nvPr/>
        </p:nvSpPr>
        <p:spPr bwMode="auto">
          <a:xfrm>
            <a:off x="2415964" y="2980014"/>
            <a:ext cx="143908" cy="198693"/>
          </a:xfrm>
          <a:custGeom>
            <a:avLst/>
            <a:gdLst/>
            <a:ahLst/>
            <a:cxnLst>
              <a:cxn ang="0">
                <a:pos x="303" y="65"/>
              </a:cxn>
              <a:cxn ang="0">
                <a:pos x="218" y="7"/>
              </a:cxn>
              <a:cxn ang="0">
                <a:pos x="215" y="5"/>
              </a:cxn>
              <a:cxn ang="0">
                <a:pos x="202" y="0"/>
              </a:cxn>
              <a:cxn ang="0">
                <a:pos x="102" y="0"/>
              </a:cxn>
              <a:cxn ang="0">
                <a:pos x="100" y="0"/>
              </a:cxn>
              <a:cxn ang="0">
                <a:pos x="94" y="0"/>
              </a:cxn>
              <a:cxn ang="0">
                <a:pos x="94" y="0"/>
              </a:cxn>
              <a:cxn ang="0">
                <a:pos x="45" y="35"/>
              </a:cxn>
              <a:cxn ang="0">
                <a:pos x="1" y="199"/>
              </a:cxn>
              <a:cxn ang="0">
                <a:pos x="24" y="225"/>
              </a:cxn>
              <a:cxn ang="0">
                <a:pos x="25" y="225"/>
              </a:cxn>
              <a:cxn ang="0">
                <a:pos x="49" y="202"/>
              </a:cxn>
              <a:cxn ang="0">
                <a:pos x="82" y="66"/>
              </a:cxn>
              <a:cxn ang="0">
                <a:pos x="82" y="148"/>
              </a:cxn>
              <a:cxn ang="0">
                <a:pos x="82" y="220"/>
              </a:cxn>
              <a:cxn ang="0">
                <a:pos x="82" y="404"/>
              </a:cxn>
              <a:cxn ang="0">
                <a:pos x="114" y="436"/>
              </a:cxn>
              <a:cxn ang="0">
                <a:pos x="146" y="404"/>
              </a:cxn>
              <a:cxn ang="0">
                <a:pos x="146" y="240"/>
              </a:cxn>
              <a:cxn ang="0">
                <a:pos x="158" y="240"/>
              </a:cxn>
              <a:cxn ang="0">
                <a:pos x="158" y="404"/>
              </a:cxn>
              <a:cxn ang="0">
                <a:pos x="190" y="436"/>
              </a:cxn>
              <a:cxn ang="0">
                <a:pos x="222" y="404"/>
              </a:cxn>
              <a:cxn ang="0">
                <a:pos x="222" y="220"/>
              </a:cxn>
              <a:cxn ang="0">
                <a:pos x="222" y="148"/>
              </a:cxn>
              <a:cxn ang="0">
                <a:pos x="222" y="68"/>
              </a:cxn>
              <a:cxn ang="0">
                <a:pos x="275" y="105"/>
              </a:cxn>
              <a:cxn ang="0">
                <a:pos x="289" y="109"/>
              </a:cxn>
              <a:cxn ang="0">
                <a:pos x="309" y="99"/>
              </a:cxn>
              <a:cxn ang="0">
                <a:pos x="303" y="65"/>
              </a:cxn>
            </a:cxnLst>
            <a:rect l="0" t="0" r="r" b="b"/>
            <a:pathLst>
              <a:path w="316" h="436">
                <a:moveTo>
                  <a:pt x="303" y="65"/>
                </a:moveTo>
                <a:cubicBezTo>
                  <a:pt x="218" y="7"/>
                  <a:pt x="218" y="7"/>
                  <a:pt x="218" y="7"/>
                </a:cubicBezTo>
                <a:cubicBezTo>
                  <a:pt x="217" y="6"/>
                  <a:pt x="216" y="5"/>
                  <a:pt x="215" y="5"/>
                </a:cubicBezTo>
                <a:cubicBezTo>
                  <a:pt x="212" y="2"/>
                  <a:pt x="207" y="0"/>
                  <a:pt x="202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01" y="0"/>
                  <a:pt x="100" y="0"/>
                  <a:pt x="100" y="0"/>
                </a:cubicBezTo>
                <a:cubicBezTo>
                  <a:pt x="98" y="0"/>
                  <a:pt x="96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88" y="1"/>
                  <a:pt x="65" y="7"/>
                  <a:pt x="45" y="35"/>
                </a:cubicBezTo>
                <a:cubicBezTo>
                  <a:pt x="24" y="64"/>
                  <a:pt x="6" y="113"/>
                  <a:pt x="1" y="199"/>
                </a:cubicBezTo>
                <a:cubicBezTo>
                  <a:pt x="0" y="213"/>
                  <a:pt x="10" y="224"/>
                  <a:pt x="24" y="225"/>
                </a:cubicBezTo>
                <a:cubicBezTo>
                  <a:pt x="24" y="225"/>
                  <a:pt x="24" y="225"/>
                  <a:pt x="25" y="225"/>
                </a:cubicBezTo>
                <a:cubicBezTo>
                  <a:pt x="38" y="225"/>
                  <a:pt x="48" y="215"/>
                  <a:pt x="49" y="202"/>
                </a:cubicBezTo>
                <a:cubicBezTo>
                  <a:pt x="53" y="125"/>
                  <a:pt x="69" y="85"/>
                  <a:pt x="82" y="66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2" y="220"/>
                  <a:pt x="82" y="220"/>
                  <a:pt x="82" y="220"/>
                </a:cubicBezTo>
                <a:cubicBezTo>
                  <a:pt x="82" y="404"/>
                  <a:pt x="82" y="404"/>
                  <a:pt x="82" y="404"/>
                </a:cubicBezTo>
                <a:cubicBezTo>
                  <a:pt x="82" y="422"/>
                  <a:pt x="96" y="436"/>
                  <a:pt x="114" y="436"/>
                </a:cubicBezTo>
                <a:cubicBezTo>
                  <a:pt x="132" y="436"/>
                  <a:pt x="146" y="422"/>
                  <a:pt x="146" y="404"/>
                </a:cubicBezTo>
                <a:cubicBezTo>
                  <a:pt x="146" y="240"/>
                  <a:pt x="146" y="240"/>
                  <a:pt x="146" y="240"/>
                </a:cubicBezTo>
                <a:cubicBezTo>
                  <a:pt x="158" y="240"/>
                  <a:pt x="158" y="240"/>
                  <a:pt x="158" y="240"/>
                </a:cubicBezTo>
                <a:cubicBezTo>
                  <a:pt x="158" y="404"/>
                  <a:pt x="158" y="404"/>
                  <a:pt x="158" y="404"/>
                </a:cubicBezTo>
                <a:cubicBezTo>
                  <a:pt x="158" y="422"/>
                  <a:pt x="172" y="436"/>
                  <a:pt x="190" y="436"/>
                </a:cubicBezTo>
                <a:cubicBezTo>
                  <a:pt x="208" y="436"/>
                  <a:pt x="222" y="422"/>
                  <a:pt x="222" y="404"/>
                </a:cubicBezTo>
                <a:cubicBezTo>
                  <a:pt x="222" y="220"/>
                  <a:pt x="222" y="220"/>
                  <a:pt x="222" y="220"/>
                </a:cubicBezTo>
                <a:cubicBezTo>
                  <a:pt x="222" y="148"/>
                  <a:pt x="222" y="148"/>
                  <a:pt x="222" y="148"/>
                </a:cubicBezTo>
                <a:cubicBezTo>
                  <a:pt x="222" y="68"/>
                  <a:pt x="222" y="68"/>
                  <a:pt x="222" y="68"/>
                </a:cubicBezTo>
                <a:cubicBezTo>
                  <a:pt x="275" y="105"/>
                  <a:pt x="275" y="105"/>
                  <a:pt x="275" y="105"/>
                </a:cubicBezTo>
                <a:cubicBezTo>
                  <a:pt x="280" y="108"/>
                  <a:pt x="284" y="109"/>
                  <a:pt x="289" y="109"/>
                </a:cubicBezTo>
                <a:cubicBezTo>
                  <a:pt x="297" y="109"/>
                  <a:pt x="304" y="105"/>
                  <a:pt x="309" y="99"/>
                </a:cubicBezTo>
                <a:cubicBezTo>
                  <a:pt x="316" y="88"/>
                  <a:pt x="314" y="73"/>
                  <a:pt x="303" y="65"/>
                </a:cubicBezTo>
                <a:close/>
              </a:path>
            </a:pathLst>
          </a:custGeom>
          <a:solidFill>
            <a:srgbClr val="C8C9C7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Espace réservé du texte 3"/>
          <p:cNvSpPr txBox="1">
            <a:spLocks/>
          </p:cNvSpPr>
          <p:nvPr/>
        </p:nvSpPr>
        <p:spPr>
          <a:xfrm>
            <a:off x="2351114" y="3456855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space réservé du texte 3"/>
          <p:cNvSpPr txBox="1">
            <a:spLocks/>
          </p:cNvSpPr>
          <p:nvPr/>
        </p:nvSpPr>
        <p:spPr>
          <a:xfrm>
            <a:off x="3474701" y="3495816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83" y="2790589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Espace réservé du texte 3"/>
          <p:cNvSpPr txBox="1">
            <a:spLocks/>
          </p:cNvSpPr>
          <p:nvPr/>
        </p:nvSpPr>
        <p:spPr>
          <a:xfrm>
            <a:off x="3429828" y="4430850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Espace réservé du texte 3"/>
          <p:cNvSpPr txBox="1">
            <a:spLocks/>
          </p:cNvSpPr>
          <p:nvPr/>
        </p:nvSpPr>
        <p:spPr>
          <a:xfrm>
            <a:off x="3535810" y="5724085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Espace réservé du texte 3"/>
          <p:cNvSpPr txBox="1">
            <a:spLocks/>
          </p:cNvSpPr>
          <p:nvPr/>
        </p:nvSpPr>
        <p:spPr>
          <a:xfrm>
            <a:off x="4475378" y="4451412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74"/>
          <p:cNvSpPr>
            <a:spLocks noChangeArrowheads="1"/>
          </p:cNvSpPr>
          <p:nvPr/>
        </p:nvSpPr>
        <p:spPr bwMode="auto">
          <a:xfrm>
            <a:off x="4869399" y="2805957"/>
            <a:ext cx="87998" cy="92110"/>
          </a:xfrm>
          <a:prstGeom prst="ellipse">
            <a:avLst/>
          </a:pr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Freeform 75"/>
          <p:cNvSpPr>
            <a:spLocks/>
          </p:cNvSpPr>
          <p:nvPr/>
        </p:nvSpPr>
        <p:spPr bwMode="auto">
          <a:xfrm>
            <a:off x="4708206" y="3055970"/>
            <a:ext cx="247546" cy="129941"/>
          </a:xfrm>
          <a:custGeom>
            <a:avLst/>
            <a:gdLst/>
            <a:ahLst/>
            <a:cxnLst>
              <a:cxn ang="0">
                <a:pos x="16" y="59"/>
              </a:cxn>
              <a:cxn ang="0">
                <a:pos x="278" y="132"/>
              </a:cxn>
              <a:cxn ang="0">
                <a:pos x="36" y="0"/>
              </a:cxn>
              <a:cxn ang="0">
                <a:pos x="16" y="59"/>
              </a:cxn>
            </a:cxnLst>
            <a:rect l="0" t="0" r="r" b="b"/>
            <a:pathLst>
              <a:path w="278" h="146">
                <a:moveTo>
                  <a:pt x="16" y="59"/>
                </a:moveTo>
                <a:cubicBezTo>
                  <a:pt x="16" y="59"/>
                  <a:pt x="143" y="146"/>
                  <a:pt x="278" y="132"/>
                </a:cubicBezTo>
                <a:cubicBezTo>
                  <a:pt x="278" y="132"/>
                  <a:pt x="164" y="31"/>
                  <a:pt x="36" y="0"/>
                </a:cubicBezTo>
                <a:cubicBezTo>
                  <a:pt x="36" y="0"/>
                  <a:pt x="0" y="12"/>
                  <a:pt x="16" y="59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Freeform 76"/>
          <p:cNvSpPr>
            <a:spLocks/>
          </p:cNvSpPr>
          <p:nvPr/>
        </p:nvSpPr>
        <p:spPr bwMode="auto">
          <a:xfrm>
            <a:off x="4915454" y="3059260"/>
            <a:ext cx="205603" cy="11184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" y="86"/>
              </a:cxn>
              <a:cxn ang="0">
                <a:pos x="51" y="125"/>
              </a:cxn>
              <a:cxn ang="0">
                <a:pos x="206" y="59"/>
              </a:cxn>
              <a:cxn ang="0">
                <a:pos x="186" y="0"/>
              </a:cxn>
            </a:cxnLst>
            <a:rect l="0" t="0" r="r" b="b"/>
            <a:pathLst>
              <a:path w="231" h="125">
                <a:moveTo>
                  <a:pt x="186" y="0"/>
                </a:moveTo>
                <a:cubicBezTo>
                  <a:pt x="123" y="5"/>
                  <a:pt x="58" y="53"/>
                  <a:pt x="1" y="86"/>
                </a:cubicBezTo>
                <a:cubicBezTo>
                  <a:pt x="0" y="87"/>
                  <a:pt x="48" y="125"/>
                  <a:pt x="51" y="125"/>
                </a:cubicBezTo>
                <a:cubicBezTo>
                  <a:pt x="132" y="101"/>
                  <a:pt x="206" y="59"/>
                  <a:pt x="206" y="59"/>
                </a:cubicBezTo>
                <a:cubicBezTo>
                  <a:pt x="231" y="16"/>
                  <a:pt x="186" y="0"/>
                  <a:pt x="186" y="0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Freeform 77"/>
          <p:cNvSpPr>
            <a:spLocks/>
          </p:cNvSpPr>
          <p:nvPr/>
        </p:nvSpPr>
        <p:spPr bwMode="auto">
          <a:xfrm>
            <a:off x="4653927" y="2903002"/>
            <a:ext cx="515652" cy="227808"/>
          </a:xfrm>
          <a:custGeom>
            <a:avLst/>
            <a:gdLst/>
            <a:ahLst/>
            <a:cxnLst>
              <a:cxn ang="0">
                <a:pos x="574" y="77"/>
              </a:cxn>
              <a:cxn ang="0">
                <a:pos x="544" y="75"/>
              </a:cxn>
              <a:cxn ang="0">
                <a:pos x="498" y="94"/>
              </a:cxn>
              <a:cxn ang="0">
                <a:pos x="435" y="104"/>
              </a:cxn>
              <a:cxn ang="0">
                <a:pos x="378" y="54"/>
              </a:cxn>
              <a:cxn ang="0">
                <a:pos x="357" y="12"/>
              </a:cxn>
              <a:cxn ang="0">
                <a:pos x="347" y="7"/>
              </a:cxn>
              <a:cxn ang="0">
                <a:pos x="323" y="2"/>
              </a:cxn>
              <a:cxn ang="0">
                <a:pos x="313" y="0"/>
              </a:cxn>
              <a:cxn ang="0">
                <a:pos x="288" y="10"/>
              </a:cxn>
              <a:cxn ang="0">
                <a:pos x="264" y="1"/>
              </a:cxn>
              <a:cxn ang="0">
                <a:pos x="258" y="1"/>
              </a:cxn>
              <a:cxn ang="0">
                <a:pos x="244" y="3"/>
              </a:cxn>
              <a:cxn ang="0">
                <a:pos x="220" y="12"/>
              </a:cxn>
              <a:cxn ang="0">
                <a:pos x="199" y="54"/>
              </a:cxn>
              <a:cxn ang="0">
                <a:pos x="143" y="104"/>
              </a:cxn>
              <a:cxn ang="0">
                <a:pos x="79" y="94"/>
              </a:cxn>
              <a:cxn ang="0">
                <a:pos x="33" y="75"/>
              </a:cxn>
              <a:cxn ang="0">
                <a:pos x="4" y="77"/>
              </a:cxn>
              <a:cxn ang="0">
                <a:pos x="36" y="98"/>
              </a:cxn>
              <a:cxn ang="0">
                <a:pos x="126" y="147"/>
              </a:cxn>
              <a:cxn ang="0">
                <a:pos x="166" y="152"/>
              </a:cxn>
              <a:cxn ang="0">
                <a:pos x="222" y="107"/>
              </a:cxn>
              <a:cxn ang="0">
                <a:pos x="207" y="208"/>
              </a:cxn>
              <a:cxn ang="0">
                <a:pos x="288" y="255"/>
              </a:cxn>
              <a:cxn ang="0">
                <a:pos x="288" y="255"/>
              </a:cxn>
              <a:cxn ang="0">
                <a:pos x="289" y="255"/>
              </a:cxn>
              <a:cxn ang="0">
                <a:pos x="289" y="255"/>
              </a:cxn>
              <a:cxn ang="0">
                <a:pos x="289" y="255"/>
              </a:cxn>
              <a:cxn ang="0">
                <a:pos x="371" y="208"/>
              </a:cxn>
              <a:cxn ang="0">
                <a:pos x="356" y="107"/>
              </a:cxn>
              <a:cxn ang="0">
                <a:pos x="408" y="152"/>
              </a:cxn>
              <a:cxn ang="0">
                <a:pos x="449" y="148"/>
              </a:cxn>
              <a:cxn ang="0">
                <a:pos x="541" y="98"/>
              </a:cxn>
              <a:cxn ang="0">
                <a:pos x="574" y="77"/>
              </a:cxn>
            </a:cxnLst>
            <a:rect l="0" t="0" r="r" b="b"/>
            <a:pathLst>
              <a:path w="577" h="255">
                <a:moveTo>
                  <a:pt x="574" y="77"/>
                </a:moveTo>
                <a:cubicBezTo>
                  <a:pt x="570" y="76"/>
                  <a:pt x="566" y="76"/>
                  <a:pt x="544" y="75"/>
                </a:cubicBezTo>
                <a:cubicBezTo>
                  <a:pt x="506" y="73"/>
                  <a:pt x="498" y="94"/>
                  <a:pt x="498" y="94"/>
                </a:cubicBezTo>
                <a:cubicBezTo>
                  <a:pt x="479" y="102"/>
                  <a:pt x="455" y="109"/>
                  <a:pt x="435" y="104"/>
                </a:cubicBezTo>
                <a:cubicBezTo>
                  <a:pt x="409" y="97"/>
                  <a:pt x="389" y="78"/>
                  <a:pt x="378" y="54"/>
                </a:cubicBezTo>
                <a:cubicBezTo>
                  <a:pt x="371" y="39"/>
                  <a:pt x="371" y="23"/>
                  <a:pt x="357" y="12"/>
                </a:cubicBezTo>
                <a:cubicBezTo>
                  <a:pt x="354" y="10"/>
                  <a:pt x="351" y="9"/>
                  <a:pt x="347" y="7"/>
                </a:cubicBezTo>
                <a:cubicBezTo>
                  <a:pt x="339" y="5"/>
                  <a:pt x="331" y="3"/>
                  <a:pt x="323" y="2"/>
                </a:cubicBezTo>
                <a:cubicBezTo>
                  <a:pt x="320" y="1"/>
                  <a:pt x="316" y="0"/>
                  <a:pt x="313" y="0"/>
                </a:cubicBezTo>
                <a:cubicBezTo>
                  <a:pt x="311" y="0"/>
                  <a:pt x="301" y="12"/>
                  <a:pt x="288" y="10"/>
                </a:cubicBezTo>
                <a:cubicBezTo>
                  <a:pt x="278" y="10"/>
                  <a:pt x="265" y="2"/>
                  <a:pt x="264" y="1"/>
                </a:cubicBezTo>
                <a:cubicBezTo>
                  <a:pt x="262" y="0"/>
                  <a:pt x="260" y="1"/>
                  <a:pt x="258" y="1"/>
                </a:cubicBezTo>
                <a:cubicBezTo>
                  <a:pt x="253" y="2"/>
                  <a:pt x="248" y="2"/>
                  <a:pt x="244" y="3"/>
                </a:cubicBezTo>
                <a:cubicBezTo>
                  <a:pt x="235" y="4"/>
                  <a:pt x="227" y="7"/>
                  <a:pt x="220" y="12"/>
                </a:cubicBezTo>
                <a:cubicBezTo>
                  <a:pt x="207" y="24"/>
                  <a:pt x="206" y="39"/>
                  <a:pt x="199" y="54"/>
                </a:cubicBezTo>
                <a:cubicBezTo>
                  <a:pt x="188" y="78"/>
                  <a:pt x="169" y="97"/>
                  <a:pt x="143" y="104"/>
                </a:cubicBezTo>
                <a:cubicBezTo>
                  <a:pt x="122" y="109"/>
                  <a:pt x="98" y="102"/>
                  <a:pt x="79" y="94"/>
                </a:cubicBezTo>
                <a:cubicBezTo>
                  <a:pt x="79" y="94"/>
                  <a:pt x="72" y="73"/>
                  <a:pt x="33" y="75"/>
                </a:cubicBezTo>
                <a:cubicBezTo>
                  <a:pt x="12" y="76"/>
                  <a:pt x="7" y="76"/>
                  <a:pt x="4" y="77"/>
                </a:cubicBezTo>
                <a:cubicBezTo>
                  <a:pt x="0" y="78"/>
                  <a:pt x="18" y="94"/>
                  <a:pt x="36" y="98"/>
                </a:cubicBezTo>
                <a:cubicBezTo>
                  <a:pt x="53" y="102"/>
                  <a:pt x="97" y="131"/>
                  <a:pt x="126" y="147"/>
                </a:cubicBezTo>
                <a:cubicBezTo>
                  <a:pt x="140" y="155"/>
                  <a:pt x="151" y="161"/>
                  <a:pt x="166" y="152"/>
                </a:cubicBezTo>
                <a:cubicBezTo>
                  <a:pt x="166" y="152"/>
                  <a:pt x="211" y="127"/>
                  <a:pt x="222" y="107"/>
                </a:cubicBezTo>
                <a:cubicBezTo>
                  <a:pt x="222" y="107"/>
                  <a:pt x="256" y="188"/>
                  <a:pt x="207" y="208"/>
                </a:cubicBezTo>
                <a:cubicBezTo>
                  <a:pt x="207" y="208"/>
                  <a:pt x="271" y="246"/>
                  <a:pt x="288" y="255"/>
                </a:cubicBezTo>
                <a:cubicBezTo>
                  <a:pt x="288" y="255"/>
                  <a:pt x="288" y="255"/>
                  <a:pt x="288" y="255"/>
                </a:cubicBezTo>
                <a:cubicBezTo>
                  <a:pt x="288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307" y="246"/>
                  <a:pt x="371" y="208"/>
                  <a:pt x="371" y="208"/>
                </a:cubicBezTo>
                <a:cubicBezTo>
                  <a:pt x="322" y="188"/>
                  <a:pt x="356" y="107"/>
                  <a:pt x="356" y="107"/>
                </a:cubicBezTo>
                <a:cubicBezTo>
                  <a:pt x="366" y="127"/>
                  <a:pt x="408" y="152"/>
                  <a:pt x="408" y="152"/>
                </a:cubicBezTo>
                <a:cubicBezTo>
                  <a:pt x="423" y="161"/>
                  <a:pt x="435" y="156"/>
                  <a:pt x="449" y="148"/>
                </a:cubicBezTo>
                <a:cubicBezTo>
                  <a:pt x="478" y="132"/>
                  <a:pt x="525" y="102"/>
                  <a:pt x="541" y="98"/>
                </a:cubicBezTo>
                <a:cubicBezTo>
                  <a:pt x="560" y="94"/>
                  <a:pt x="577" y="78"/>
                  <a:pt x="574" y="77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Espace réservé du texte 3"/>
          <p:cNvSpPr txBox="1">
            <a:spLocks/>
          </p:cNvSpPr>
          <p:nvPr/>
        </p:nvSpPr>
        <p:spPr>
          <a:xfrm>
            <a:off x="4566025" y="347456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Espace réservé du texte 3"/>
          <p:cNvSpPr txBox="1">
            <a:spLocks/>
          </p:cNvSpPr>
          <p:nvPr/>
        </p:nvSpPr>
        <p:spPr>
          <a:xfrm>
            <a:off x="4579109" y="572408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Espace réservé du texte 3"/>
          <p:cNvSpPr txBox="1">
            <a:spLocks/>
          </p:cNvSpPr>
          <p:nvPr/>
        </p:nvSpPr>
        <p:spPr>
          <a:xfrm>
            <a:off x="5668736" y="4466502"/>
            <a:ext cx="750863" cy="465095"/>
          </a:xfrm>
          <a:prstGeom prst="rect">
            <a:avLst/>
          </a:prstGeom>
          <a:solidFill>
            <a:sysClr val="window" lastClr="FFFFFF"/>
          </a:solidFill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74"/>
          <p:cNvSpPr>
            <a:spLocks noChangeArrowheads="1"/>
          </p:cNvSpPr>
          <p:nvPr/>
        </p:nvSpPr>
        <p:spPr bwMode="auto">
          <a:xfrm>
            <a:off x="6003126" y="2805957"/>
            <a:ext cx="87998" cy="92110"/>
          </a:xfrm>
          <a:prstGeom prst="ellipse">
            <a:avLst/>
          </a:pr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Freeform 75"/>
          <p:cNvSpPr>
            <a:spLocks/>
          </p:cNvSpPr>
          <p:nvPr/>
        </p:nvSpPr>
        <p:spPr bwMode="auto">
          <a:xfrm>
            <a:off x="5841933" y="3055970"/>
            <a:ext cx="247546" cy="129941"/>
          </a:xfrm>
          <a:custGeom>
            <a:avLst/>
            <a:gdLst/>
            <a:ahLst/>
            <a:cxnLst>
              <a:cxn ang="0">
                <a:pos x="16" y="59"/>
              </a:cxn>
              <a:cxn ang="0">
                <a:pos x="278" y="132"/>
              </a:cxn>
              <a:cxn ang="0">
                <a:pos x="36" y="0"/>
              </a:cxn>
              <a:cxn ang="0">
                <a:pos x="16" y="59"/>
              </a:cxn>
            </a:cxnLst>
            <a:rect l="0" t="0" r="r" b="b"/>
            <a:pathLst>
              <a:path w="278" h="146">
                <a:moveTo>
                  <a:pt x="16" y="59"/>
                </a:moveTo>
                <a:cubicBezTo>
                  <a:pt x="16" y="59"/>
                  <a:pt x="143" y="146"/>
                  <a:pt x="278" y="132"/>
                </a:cubicBezTo>
                <a:cubicBezTo>
                  <a:pt x="278" y="132"/>
                  <a:pt x="164" y="31"/>
                  <a:pt x="36" y="0"/>
                </a:cubicBezTo>
                <a:cubicBezTo>
                  <a:pt x="36" y="0"/>
                  <a:pt x="0" y="12"/>
                  <a:pt x="16" y="59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Freeform 76"/>
          <p:cNvSpPr>
            <a:spLocks/>
          </p:cNvSpPr>
          <p:nvPr/>
        </p:nvSpPr>
        <p:spPr bwMode="auto">
          <a:xfrm>
            <a:off x="6049181" y="3059260"/>
            <a:ext cx="205603" cy="11184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" y="86"/>
              </a:cxn>
              <a:cxn ang="0">
                <a:pos x="51" y="125"/>
              </a:cxn>
              <a:cxn ang="0">
                <a:pos x="206" y="59"/>
              </a:cxn>
              <a:cxn ang="0">
                <a:pos x="186" y="0"/>
              </a:cxn>
            </a:cxnLst>
            <a:rect l="0" t="0" r="r" b="b"/>
            <a:pathLst>
              <a:path w="231" h="125">
                <a:moveTo>
                  <a:pt x="186" y="0"/>
                </a:moveTo>
                <a:cubicBezTo>
                  <a:pt x="123" y="5"/>
                  <a:pt x="58" y="53"/>
                  <a:pt x="1" y="86"/>
                </a:cubicBezTo>
                <a:cubicBezTo>
                  <a:pt x="0" y="87"/>
                  <a:pt x="48" y="125"/>
                  <a:pt x="51" y="125"/>
                </a:cubicBezTo>
                <a:cubicBezTo>
                  <a:pt x="132" y="101"/>
                  <a:pt x="206" y="59"/>
                  <a:pt x="206" y="59"/>
                </a:cubicBezTo>
                <a:cubicBezTo>
                  <a:pt x="231" y="16"/>
                  <a:pt x="186" y="0"/>
                  <a:pt x="186" y="0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Freeform 77"/>
          <p:cNvSpPr>
            <a:spLocks/>
          </p:cNvSpPr>
          <p:nvPr/>
        </p:nvSpPr>
        <p:spPr bwMode="auto">
          <a:xfrm>
            <a:off x="5787654" y="2903002"/>
            <a:ext cx="515652" cy="227808"/>
          </a:xfrm>
          <a:custGeom>
            <a:avLst/>
            <a:gdLst/>
            <a:ahLst/>
            <a:cxnLst>
              <a:cxn ang="0">
                <a:pos x="574" y="77"/>
              </a:cxn>
              <a:cxn ang="0">
                <a:pos x="544" y="75"/>
              </a:cxn>
              <a:cxn ang="0">
                <a:pos x="498" y="94"/>
              </a:cxn>
              <a:cxn ang="0">
                <a:pos x="435" y="104"/>
              </a:cxn>
              <a:cxn ang="0">
                <a:pos x="378" y="54"/>
              </a:cxn>
              <a:cxn ang="0">
                <a:pos x="357" y="12"/>
              </a:cxn>
              <a:cxn ang="0">
                <a:pos x="347" y="7"/>
              </a:cxn>
              <a:cxn ang="0">
                <a:pos x="323" y="2"/>
              </a:cxn>
              <a:cxn ang="0">
                <a:pos x="313" y="0"/>
              </a:cxn>
              <a:cxn ang="0">
                <a:pos x="288" y="10"/>
              </a:cxn>
              <a:cxn ang="0">
                <a:pos x="264" y="1"/>
              </a:cxn>
              <a:cxn ang="0">
                <a:pos x="258" y="1"/>
              </a:cxn>
              <a:cxn ang="0">
                <a:pos x="244" y="3"/>
              </a:cxn>
              <a:cxn ang="0">
                <a:pos x="220" y="12"/>
              </a:cxn>
              <a:cxn ang="0">
                <a:pos x="199" y="54"/>
              </a:cxn>
              <a:cxn ang="0">
                <a:pos x="143" y="104"/>
              </a:cxn>
              <a:cxn ang="0">
                <a:pos x="79" y="94"/>
              </a:cxn>
              <a:cxn ang="0">
                <a:pos x="33" y="75"/>
              </a:cxn>
              <a:cxn ang="0">
                <a:pos x="4" y="77"/>
              </a:cxn>
              <a:cxn ang="0">
                <a:pos x="36" y="98"/>
              </a:cxn>
              <a:cxn ang="0">
                <a:pos x="126" y="147"/>
              </a:cxn>
              <a:cxn ang="0">
                <a:pos x="166" y="152"/>
              </a:cxn>
              <a:cxn ang="0">
                <a:pos x="222" y="107"/>
              </a:cxn>
              <a:cxn ang="0">
                <a:pos x="207" y="208"/>
              </a:cxn>
              <a:cxn ang="0">
                <a:pos x="288" y="255"/>
              </a:cxn>
              <a:cxn ang="0">
                <a:pos x="288" y="255"/>
              </a:cxn>
              <a:cxn ang="0">
                <a:pos x="289" y="255"/>
              </a:cxn>
              <a:cxn ang="0">
                <a:pos x="289" y="255"/>
              </a:cxn>
              <a:cxn ang="0">
                <a:pos x="289" y="255"/>
              </a:cxn>
              <a:cxn ang="0">
                <a:pos x="371" y="208"/>
              </a:cxn>
              <a:cxn ang="0">
                <a:pos x="356" y="107"/>
              </a:cxn>
              <a:cxn ang="0">
                <a:pos x="408" y="152"/>
              </a:cxn>
              <a:cxn ang="0">
                <a:pos x="449" y="148"/>
              </a:cxn>
              <a:cxn ang="0">
                <a:pos x="541" y="98"/>
              </a:cxn>
              <a:cxn ang="0">
                <a:pos x="574" y="77"/>
              </a:cxn>
            </a:cxnLst>
            <a:rect l="0" t="0" r="r" b="b"/>
            <a:pathLst>
              <a:path w="577" h="255">
                <a:moveTo>
                  <a:pt x="574" y="77"/>
                </a:moveTo>
                <a:cubicBezTo>
                  <a:pt x="570" y="76"/>
                  <a:pt x="566" y="76"/>
                  <a:pt x="544" y="75"/>
                </a:cubicBezTo>
                <a:cubicBezTo>
                  <a:pt x="506" y="73"/>
                  <a:pt x="498" y="94"/>
                  <a:pt x="498" y="94"/>
                </a:cubicBezTo>
                <a:cubicBezTo>
                  <a:pt x="479" y="102"/>
                  <a:pt x="455" y="109"/>
                  <a:pt x="435" y="104"/>
                </a:cubicBezTo>
                <a:cubicBezTo>
                  <a:pt x="409" y="97"/>
                  <a:pt x="389" y="78"/>
                  <a:pt x="378" y="54"/>
                </a:cubicBezTo>
                <a:cubicBezTo>
                  <a:pt x="371" y="39"/>
                  <a:pt x="371" y="23"/>
                  <a:pt x="357" y="12"/>
                </a:cubicBezTo>
                <a:cubicBezTo>
                  <a:pt x="354" y="10"/>
                  <a:pt x="351" y="9"/>
                  <a:pt x="347" y="7"/>
                </a:cubicBezTo>
                <a:cubicBezTo>
                  <a:pt x="339" y="5"/>
                  <a:pt x="331" y="3"/>
                  <a:pt x="323" y="2"/>
                </a:cubicBezTo>
                <a:cubicBezTo>
                  <a:pt x="320" y="1"/>
                  <a:pt x="316" y="0"/>
                  <a:pt x="313" y="0"/>
                </a:cubicBezTo>
                <a:cubicBezTo>
                  <a:pt x="311" y="0"/>
                  <a:pt x="301" y="12"/>
                  <a:pt x="288" y="10"/>
                </a:cubicBezTo>
                <a:cubicBezTo>
                  <a:pt x="278" y="10"/>
                  <a:pt x="265" y="2"/>
                  <a:pt x="264" y="1"/>
                </a:cubicBezTo>
                <a:cubicBezTo>
                  <a:pt x="262" y="0"/>
                  <a:pt x="260" y="1"/>
                  <a:pt x="258" y="1"/>
                </a:cubicBezTo>
                <a:cubicBezTo>
                  <a:pt x="253" y="2"/>
                  <a:pt x="248" y="2"/>
                  <a:pt x="244" y="3"/>
                </a:cubicBezTo>
                <a:cubicBezTo>
                  <a:pt x="235" y="4"/>
                  <a:pt x="227" y="7"/>
                  <a:pt x="220" y="12"/>
                </a:cubicBezTo>
                <a:cubicBezTo>
                  <a:pt x="207" y="24"/>
                  <a:pt x="206" y="39"/>
                  <a:pt x="199" y="54"/>
                </a:cubicBezTo>
                <a:cubicBezTo>
                  <a:pt x="188" y="78"/>
                  <a:pt x="169" y="97"/>
                  <a:pt x="143" y="104"/>
                </a:cubicBezTo>
                <a:cubicBezTo>
                  <a:pt x="122" y="109"/>
                  <a:pt x="98" y="102"/>
                  <a:pt x="79" y="94"/>
                </a:cubicBezTo>
                <a:cubicBezTo>
                  <a:pt x="79" y="94"/>
                  <a:pt x="72" y="73"/>
                  <a:pt x="33" y="75"/>
                </a:cubicBezTo>
                <a:cubicBezTo>
                  <a:pt x="12" y="76"/>
                  <a:pt x="7" y="76"/>
                  <a:pt x="4" y="77"/>
                </a:cubicBezTo>
                <a:cubicBezTo>
                  <a:pt x="0" y="78"/>
                  <a:pt x="18" y="94"/>
                  <a:pt x="36" y="98"/>
                </a:cubicBezTo>
                <a:cubicBezTo>
                  <a:pt x="53" y="102"/>
                  <a:pt x="97" y="131"/>
                  <a:pt x="126" y="147"/>
                </a:cubicBezTo>
                <a:cubicBezTo>
                  <a:pt x="140" y="155"/>
                  <a:pt x="151" y="161"/>
                  <a:pt x="166" y="152"/>
                </a:cubicBezTo>
                <a:cubicBezTo>
                  <a:pt x="166" y="152"/>
                  <a:pt x="211" y="127"/>
                  <a:pt x="222" y="107"/>
                </a:cubicBezTo>
                <a:cubicBezTo>
                  <a:pt x="222" y="107"/>
                  <a:pt x="256" y="188"/>
                  <a:pt x="207" y="208"/>
                </a:cubicBezTo>
                <a:cubicBezTo>
                  <a:pt x="207" y="208"/>
                  <a:pt x="271" y="246"/>
                  <a:pt x="288" y="255"/>
                </a:cubicBezTo>
                <a:cubicBezTo>
                  <a:pt x="288" y="255"/>
                  <a:pt x="288" y="255"/>
                  <a:pt x="288" y="255"/>
                </a:cubicBezTo>
                <a:cubicBezTo>
                  <a:pt x="288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289" y="255"/>
                  <a:pt x="289" y="255"/>
                  <a:pt x="289" y="255"/>
                </a:cubicBezTo>
                <a:cubicBezTo>
                  <a:pt x="307" y="246"/>
                  <a:pt x="371" y="208"/>
                  <a:pt x="371" y="208"/>
                </a:cubicBezTo>
                <a:cubicBezTo>
                  <a:pt x="322" y="188"/>
                  <a:pt x="356" y="107"/>
                  <a:pt x="356" y="107"/>
                </a:cubicBezTo>
                <a:cubicBezTo>
                  <a:pt x="366" y="127"/>
                  <a:pt x="408" y="152"/>
                  <a:pt x="408" y="152"/>
                </a:cubicBezTo>
                <a:cubicBezTo>
                  <a:pt x="423" y="161"/>
                  <a:pt x="435" y="156"/>
                  <a:pt x="449" y="148"/>
                </a:cubicBezTo>
                <a:cubicBezTo>
                  <a:pt x="478" y="132"/>
                  <a:pt x="525" y="102"/>
                  <a:pt x="541" y="98"/>
                </a:cubicBezTo>
                <a:cubicBezTo>
                  <a:pt x="560" y="94"/>
                  <a:pt x="577" y="78"/>
                  <a:pt x="574" y="77"/>
                </a:cubicBezTo>
                <a:close/>
              </a:path>
            </a:pathLst>
          </a:custGeom>
          <a:solidFill>
            <a:srgbClr val="71B2C9">
              <a:lumMod val="60000"/>
              <a:lumOff val="4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Espace réservé du texte 3"/>
          <p:cNvSpPr txBox="1">
            <a:spLocks/>
          </p:cNvSpPr>
          <p:nvPr/>
        </p:nvSpPr>
        <p:spPr>
          <a:xfrm>
            <a:off x="5791424" y="348113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Espace réservé du texte 3"/>
          <p:cNvSpPr txBox="1">
            <a:spLocks/>
          </p:cNvSpPr>
          <p:nvPr/>
        </p:nvSpPr>
        <p:spPr>
          <a:xfrm>
            <a:off x="5816783" y="572408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35%</a:t>
            </a:r>
            <a:endParaRPr kumimoji="0" lang="fr-FR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3"/>
          <p:cNvGrpSpPr>
            <a:grpSpLocks noChangeAspect="1"/>
          </p:cNvGrpSpPr>
          <p:nvPr/>
        </p:nvGrpSpPr>
        <p:grpSpPr>
          <a:xfrm>
            <a:off x="8062864" y="2776249"/>
            <a:ext cx="659738" cy="437317"/>
            <a:chOff x="2432720" y="1628800"/>
            <a:chExt cx="1495627" cy="991399"/>
          </a:xfrm>
          <a:solidFill>
            <a:srgbClr val="C8C9C7">
              <a:lumMod val="75000"/>
            </a:srgbClr>
          </a:solidFill>
        </p:grpSpPr>
        <p:sp>
          <p:nvSpPr>
            <p:cNvPr id="76" name="Freeform 50"/>
            <p:cNvSpPr>
              <a:spLocks/>
            </p:cNvSpPr>
            <p:nvPr/>
          </p:nvSpPr>
          <p:spPr bwMode="auto">
            <a:xfrm>
              <a:off x="2859542" y="1715389"/>
              <a:ext cx="184548" cy="184986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51"/>
            <p:cNvSpPr>
              <a:spLocks/>
            </p:cNvSpPr>
            <p:nvPr/>
          </p:nvSpPr>
          <p:spPr bwMode="auto">
            <a:xfrm>
              <a:off x="2704294" y="1909558"/>
              <a:ext cx="495918" cy="705831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52"/>
            <p:cNvSpPr>
              <a:spLocks/>
            </p:cNvSpPr>
            <p:nvPr/>
          </p:nvSpPr>
          <p:spPr bwMode="auto">
            <a:xfrm>
              <a:off x="3299484" y="1628800"/>
              <a:ext cx="213848" cy="212536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53"/>
            <p:cNvSpPr>
              <a:spLocks/>
            </p:cNvSpPr>
            <p:nvPr/>
          </p:nvSpPr>
          <p:spPr bwMode="auto">
            <a:xfrm>
              <a:off x="3139425" y="1861016"/>
              <a:ext cx="517347" cy="757434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val 54"/>
            <p:cNvSpPr>
              <a:spLocks noChangeArrowheads="1"/>
            </p:cNvSpPr>
            <p:nvPr/>
          </p:nvSpPr>
          <p:spPr bwMode="auto">
            <a:xfrm>
              <a:off x="3707501" y="2009704"/>
              <a:ext cx="144752" cy="14475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55"/>
            <p:cNvSpPr>
              <a:spLocks/>
            </p:cNvSpPr>
            <p:nvPr/>
          </p:nvSpPr>
          <p:spPr bwMode="auto">
            <a:xfrm>
              <a:off x="3594673" y="2169762"/>
              <a:ext cx="333674" cy="450437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val 56"/>
            <p:cNvSpPr>
              <a:spLocks noChangeArrowheads="1"/>
            </p:cNvSpPr>
            <p:nvPr/>
          </p:nvSpPr>
          <p:spPr bwMode="auto">
            <a:xfrm>
              <a:off x="2517560" y="2004894"/>
              <a:ext cx="144315" cy="14431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57"/>
            <p:cNvSpPr>
              <a:spLocks/>
            </p:cNvSpPr>
            <p:nvPr/>
          </p:nvSpPr>
          <p:spPr bwMode="auto">
            <a:xfrm>
              <a:off x="2432720" y="2168013"/>
              <a:ext cx="326239" cy="450437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4" name="ZoneTexte 1"/>
          <p:cNvSpPr txBox="1"/>
          <p:nvPr/>
        </p:nvSpPr>
        <p:spPr>
          <a:xfrm>
            <a:off x="1352524" y="3240266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87" name="ZoneTexte 188"/>
          <p:cNvSpPr txBox="1"/>
          <p:nvPr/>
        </p:nvSpPr>
        <p:spPr>
          <a:xfrm>
            <a:off x="150892" y="3198502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91" name="ZoneTexte 194"/>
          <p:cNvSpPr txBox="1"/>
          <p:nvPr/>
        </p:nvSpPr>
        <p:spPr>
          <a:xfrm>
            <a:off x="3414767" y="3222295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2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6" y="3916643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2" y="3891442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920" y="3876064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09" y="3881051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" name="Groupe 2"/>
          <p:cNvGrpSpPr/>
          <p:nvPr/>
        </p:nvGrpSpPr>
        <p:grpSpPr>
          <a:xfrm>
            <a:off x="2394437" y="3909718"/>
            <a:ext cx="515652" cy="379954"/>
            <a:chOff x="4941455" y="1823465"/>
            <a:chExt cx="515652" cy="379954"/>
          </a:xfrm>
        </p:grpSpPr>
        <p:sp>
          <p:nvSpPr>
            <p:cNvPr id="101" name="Oval 74"/>
            <p:cNvSpPr>
              <a:spLocks noChangeArrowheads="1"/>
            </p:cNvSpPr>
            <p:nvPr/>
          </p:nvSpPr>
          <p:spPr bwMode="auto">
            <a:xfrm>
              <a:off x="5156927" y="1823465"/>
              <a:ext cx="87998" cy="92110"/>
            </a:xfrm>
            <a:prstGeom prst="ellipse">
              <a:avLst/>
            </a:pr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75"/>
            <p:cNvSpPr>
              <a:spLocks/>
            </p:cNvSpPr>
            <p:nvPr/>
          </p:nvSpPr>
          <p:spPr bwMode="auto">
            <a:xfrm>
              <a:off x="4995734" y="2073478"/>
              <a:ext cx="247546" cy="129941"/>
            </a:xfrm>
            <a:custGeom>
              <a:avLst/>
              <a:gdLst/>
              <a:ahLst/>
              <a:cxnLst>
                <a:cxn ang="0">
                  <a:pos x="16" y="59"/>
                </a:cxn>
                <a:cxn ang="0">
                  <a:pos x="278" y="132"/>
                </a:cxn>
                <a:cxn ang="0">
                  <a:pos x="36" y="0"/>
                </a:cxn>
                <a:cxn ang="0">
                  <a:pos x="16" y="59"/>
                </a:cxn>
              </a:cxnLst>
              <a:rect l="0" t="0" r="r" b="b"/>
              <a:pathLst>
                <a:path w="278" h="146">
                  <a:moveTo>
                    <a:pt x="16" y="59"/>
                  </a:moveTo>
                  <a:cubicBezTo>
                    <a:pt x="16" y="59"/>
                    <a:pt x="143" y="146"/>
                    <a:pt x="278" y="132"/>
                  </a:cubicBezTo>
                  <a:cubicBezTo>
                    <a:pt x="278" y="132"/>
                    <a:pt x="164" y="31"/>
                    <a:pt x="36" y="0"/>
                  </a:cubicBezTo>
                  <a:cubicBezTo>
                    <a:pt x="36" y="0"/>
                    <a:pt x="0" y="12"/>
                    <a:pt x="16" y="59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76"/>
            <p:cNvSpPr>
              <a:spLocks/>
            </p:cNvSpPr>
            <p:nvPr/>
          </p:nvSpPr>
          <p:spPr bwMode="auto">
            <a:xfrm>
              <a:off x="5202982" y="2076768"/>
              <a:ext cx="205603" cy="11184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" y="86"/>
                </a:cxn>
                <a:cxn ang="0">
                  <a:pos x="51" y="125"/>
                </a:cxn>
                <a:cxn ang="0">
                  <a:pos x="206" y="59"/>
                </a:cxn>
                <a:cxn ang="0">
                  <a:pos x="186" y="0"/>
                </a:cxn>
              </a:cxnLst>
              <a:rect l="0" t="0" r="r" b="b"/>
              <a:pathLst>
                <a:path w="231" h="125">
                  <a:moveTo>
                    <a:pt x="186" y="0"/>
                  </a:moveTo>
                  <a:cubicBezTo>
                    <a:pt x="123" y="5"/>
                    <a:pt x="58" y="53"/>
                    <a:pt x="1" y="86"/>
                  </a:cubicBezTo>
                  <a:cubicBezTo>
                    <a:pt x="0" y="87"/>
                    <a:pt x="48" y="125"/>
                    <a:pt x="51" y="125"/>
                  </a:cubicBezTo>
                  <a:cubicBezTo>
                    <a:pt x="132" y="101"/>
                    <a:pt x="206" y="59"/>
                    <a:pt x="206" y="59"/>
                  </a:cubicBezTo>
                  <a:cubicBezTo>
                    <a:pt x="231" y="16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77"/>
            <p:cNvSpPr>
              <a:spLocks/>
            </p:cNvSpPr>
            <p:nvPr/>
          </p:nvSpPr>
          <p:spPr bwMode="auto">
            <a:xfrm>
              <a:off x="4941455" y="1920510"/>
              <a:ext cx="515652" cy="227808"/>
            </a:xfrm>
            <a:custGeom>
              <a:avLst/>
              <a:gdLst/>
              <a:ahLst/>
              <a:cxnLst>
                <a:cxn ang="0">
                  <a:pos x="574" y="77"/>
                </a:cxn>
                <a:cxn ang="0">
                  <a:pos x="544" y="75"/>
                </a:cxn>
                <a:cxn ang="0">
                  <a:pos x="498" y="94"/>
                </a:cxn>
                <a:cxn ang="0">
                  <a:pos x="435" y="104"/>
                </a:cxn>
                <a:cxn ang="0">
                  <a:pos x="378" y="54"/>
                </a:cxn>
                <a:cxn ang="0">
                  <a:pos x="357" y="12"/>
                </a:cxn>
                <a:cxn ang="0">
                  <a:pos x="347" y="7"/>
                </a:cxn>
                <a:cxn ang="0">
                  <a:pos x="323" y="2"/>
                </a:cxn>
                <a:cxn ang="0">
                  <a:pos x="313" y="0"/>
                </a:cxn>
                <a:cxn ang="0">
                  <a:pos x="288" y="10"/>
                </a:cxn>
                <a:cxn ang="0">
                  <a:pos x="264" y="1"/>
                </a:cxn>
                <a:cxn ang="0">
                  <a:pos x="258" y="1"/>
                </a:cxn>
                <a:cxn ang="0">
                  <a:pos x="244" y="3"/>
                </a:cxn>
                <a:cxn ang="0">
                  <a:pos x="220" y="12"/>
                </a:cxn>
                <a:cxn ang="0">
                  <a:pos x="199" y="54"/>
                </a:cxn>
                <a:cxn ang="0">
                  <a:pos x="143" y="104"/>
                </a:cxn>
                <a:cxn ang="0">
                  <a:pos x="79" y="94"/>
                </a:cxn>
                <a:cxn ang="0">
                  <a:pos x="33" y="75"/>
                </a:cxn>
                <a:cxn ang="0">
                  <a:pos x="4" y="77"/>
                </a:cxn>
                <a:cxn ang="0">
                  <a:pos x="36" y="98"/>
                </a:cxn>
                <a:cxn ang="0">
                  <a:pos x="126" y="147"/>
                </a:cxn>
                <a:cxn ang="0">
                  <a:pos x="166" y="152"/>
                </a:cxn>
                <a:cxn ang="0">
                  <a:pos x="222" y="107"/>
                </a:cxn>
                <a:cxn ang="0">
                  <a:pos x="207" y="208"/>
                </a:cxn>
                <a:cxn ang="0">
                  <a:pos x="288" y="255"/>
                </a:cxn>
                <a:cxn ang="0">
                  <a:pos x="288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371" y="208"/>
                </a:cxn>
                <a:cxn ang="0">
                  <a:pos x="356" y="107"/>
                </a:cxn>
                <a:cxn ang="0">
                  <a:pos x="408" y="152"/>
                </a:cxn>
                <a:cxn ang="0">
                  <a:pos x="449" y="148"/>
                </a:cxn>
                <a:cxn ang="0">
                  <a:pos x="541" y="98"/>
                </a:cxn>
                <a:cxn ang="0">
                  <a:pos x="574" y="77"/>
                </a:cxn>
              </a:cxnLst>
              <a:rect l="0" t="0" r="r" b="b"/>
              <a:pathLst>
                <a:path w="577" h="255">
                  <a:moveTo>
                    <a:pt x="574" y="77"/>
                  </a:moveTo>
                  <a:cubicBezTo>
                    <a:pt x="570" y="76"/>
                    <a:pt x="566" y="76"/>
                    <a:pt x="544" y="75"/>
                  </a:cubicBezTo>
                  <a:cubicBezTo>
                    <a:pt x="506" y="73"/>
                    <a:pt x="498" y="94"/>
                    <a:pt x="498" y="94"/>
                  </a:cubicBezTo>
                  <a:cubicBezTo>
                    <a:pt x="479" y="102"/>
                    <a:pt x="455" y="109"/>
                    <a:pt x="435" y="104"/>
                  </a:cubicBezTo>
                  <a:cubicBezTo>
                    <a:pt x="409" y="97"/>
                    <a:pt x="389" y="78"/>
                    <a:pt x="378" y="54"/>
                  </a:cubicBezTo>
                  <a:cubicBezTo>
                    <a:pt x="371" y="39"/>
                    <a:pt x="371" y="23"/>
                    <a:pt x="357" y="12"/>
                  </a:cubicBezTo>
                  <a:cubicBezTo>
                    <a:pt x="354" y="10"/>
                    <a:pt x="351" y="9"/>
                    <a:pt x="347" y="7"/>
                  </a:cubicBezTo>
                  <a:cubicBezTo>
                    <a:pt x="339" y="5"/>
                    <a:pt x="331" y="3"/>
                    <a:pt x="323" y="2"/>
                  </a:cubicBezTo>
                  <a:cubicBezTo>
                    <a:pt x="320" y="1"/>
                    <a:pt x="316" y="0"/>
                    <a:pt x="313" y="0"/>
                  </a:cubicBezTo>
                  <a:cubicBezTo>
                    <a:pt x="311" y="0"/>
                    <a:pt x="301" y="12"/>
                    <a:pt x="288" y="10"/>
                  </a:cubicBezTo>
                  <a:cubicBezTo>
                    <a:pt x="278" y="10"/>
                    <a:pt x="265" y="2"/>
                    <a:pt x="264" y="1"/>
                  </a:cubicBezTo>
                  <a:cubicBezTo>
                    <a:pt x="262" y="0"/>
                    <a:pt x="260" y="1"/>
                    <a:pt x="258" y="1"/>
                  </a:cubicBezTo>
                  <a:cubicBezTo>
                    <a:pt x="253" y="2"/>
                    <a:pt x="248" y="2"/>
                    <a:pt x="244" y="3"/>
                  </a:cubicBezTo>
                  <a:cubicBezTo>
                    <a:pt x="235" y="4"/>
                    <a:pt x="227" y="7"/>
                    <a:pt x="220" y="12"/>
                  </a:cubicBezTo>
                  <a:cubicBezTo>
                    <a:pt x="207" y="24"/>
                    <a:pt x="206" y="39"/>
                    <a:pt x="199" y="54"/>
                  </a:cubicBezTo>
                  <a:cubicBezTo>
                    <a:pt x="188" y="78"/>
                    <a:pt x="169" y="97"/>
                    <a:pt x="143" y="104"/>
                  </a:cubicBezTo>
                  <a:cubicBezTo>
                    <a:pt x="122" y="109"/>
                    <a:pt x="98" y="102"/>
                    <a:pt x="79" y="94"/>
                  </a:cubicBezTo>
                  <a:cubicBezTo>
                    <a:pt x="79" y="94"/>
                    <a:pt x="72" y="73"/>
                    <a:pt x="33" y="75"/>
                  </a:cubicBezTo>
                  <a:cubicBezTo>
                    <a:pt x="12" y="76"/>
                    <a:pt x="7" y="76"/>
                    <a:pt x="4" y="77"/>
                  </a:cubicBezTo>
                  <a:cubicBezTo>
                    <a:pt x="0" y="78"/>
                    <a:pt x="18" y="94"/>
                    <a:pt x="36" y="98"/>
                  </a:cubicBezTo>
                  <a:cubicBezTo>
                    <a:pt x="53" y="102"/>
                    <a:pt x="97" y="131"/>
                    <a:pt x="126" y="147"/>
                  </a:cubicBezTo>
                  <a:cubicBezTo>
                    <a:pt x="140" y="155"/>
                    <a:pt x="151" y="161"/>
                    <a:pt x="166" y="152"/>
                  </a:cubicBezTo>
                  <a:cubicBezTo>
                    <a:pt x="166" y="152"/>
                    <a:pt x="211" y="127"/>
                    <a:pt x="222" y="107"/>
                  </a:cubicBezTo>
                  <a:cubicBezTo>
                    <a:pt x="222" y="107"/>
                    <a:pt x="256" y="188"/>
                    <a:pt x="207" y="208"/>
                  </a:cubicBezTo>
                  <a:cubicBezTo>
                    <a:pt x="207" y="208"/>
                    <a:pt x="271" y="246"/>
                    <a:pt x="288" y="255"/>
                  </a:cubicBezTo>
                  <a:cubicBezTo>
                    <a:pt x="288" y="255"/>
                    <a:pt x="288" y="255"/>
                    <a:pt x="288" y="255"/>
                  </a:cubicBezTo>
                  <a:cubicBezTo>
                    <a:pt x="288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307" y="246"/>
                    <a:pt x="371" y="208"/>
                    <a:pt x="371" y="208"/>
                  </a:cubicBezTo>
                  <a:cubicBezTo>
                    <a:pt x="322" y="188"/>
                    <a:pt x="356" y="107"/>
                    <a:pt x="356" y="107"/>
                  </a:cubicBezTo>
                  <a:cubicBezTo>
                    <a:pt x="366" y="127"/>
                    <a:pt x="408" y="152"/>
                    <a:pt x="408" y="152"/>
                  </a:cubicBezTo>
                  <a:cubicBezTo>
                    <a:pt x="423" y="161"/>
                    <a:pt x="435" y="156"/>
                    <a:pt x="449" y="148"/>
                  </a:cubicBezTo>
                  <a:cubicBezTo>
                    <a:pt x="478" y="132"/>
                    <a:pt x="525" y="102"/>
                    <a:pt x="541" y="98"/>
                  </a:cubicBezTo>
                  <a:cubicBezTo>
                    <a:pt x="560" y="94"/>
                    <a:pt x="577" y="78"/>
                    <a:pt x="574" y="77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Groupe 208"/>
          <p:cNvGrpSpPr/>
          <p:nvPr/>
        </p:nvGrpSpPr>
        <p:grpSpPr>
          <a:xfrm>
            <a:off x="3529848" y="3904158"/>
            <a:ext cx="515652" cy="379954"/>
            <a:chOff x="4941455" y="1823465"/>
            <a:chExt cx="515652" cy="379954"/>
          </a:xfrm>
        </p:grpSpPr>
        <p:sp>
          <p:nvSpPr>
            <p:cNvPr id="107" name="Oval 74"/>
            <p:cNvSpPr>
              <a:spLocks noChangeArrowheads="1"/>
            </p:cNvSpPr>
            <p:nvPr/>
          </p:nvSpPr>
          <p:spPr bwMode="auto">
            <a:xfrm>
              <a:off x="5156927" y="1823465"/>
              <a:ext cx="87998" cy="92110"/>
            </a:xfrm>
            <a:prstGeom prst="ellipse">
              <a:avLst/>
            </a:pr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75"/>
            <p:cNvSpPr>
              <a:spLocks/>
            </p:cNvSpPr>
            <p:nvPr/>
          </p:nvSpPr>
          <p:spPr bwMode="auto">
            <a:xfrm>
              <a:off x="4995734" y="2073478"/>
              <a:ext cx="247546" cy="129941"/>
            </a:xfrm>
            <a:custGeom>
              <a:avLst/>
              <a:gdLst/>
              <a:ahLst/>
              <a:cxnLst>
                <a:cxn ang="0">
                  <a:pos x="16" y="59"/>
                </a:cxn>
                <a:cxn ang="0">
                  <a:pos x="278" y="132"/>
                </a:cxn>
                <a:cxn ang="0">
                  <a:pos x="36" y="0"/>
                </a:cxn>
                <a:cxn ang="0">
                  <a:pos x="16" y="59"/>
                </a:cxn>
              </a:cxnLst>
              <a:rect l="0" t="0" r="r" b="b"/>
              <a:pathLst>
                <a:path w="278" h="146">
                  <a:moveTo>
                    <a:pt x="16" y="59"/>
                  </a:moveTo>
                  <a:cubicBezTo>
                    <a:pt x="16" y="59"/>
                    <a:pt x="143" y="146"/>
                    <a:pt x="278" y="132"/>
                  </a:cubicBezTo>
                  <a:cubicBezTo>
                    <a:pt x="278" y="132"/>
                    <a:pt x="164" y="31"/>
                    <a:pt x="36" y="0"/>
                  </a:cubicBezTo>
                  <a:cubicBezTo>
                    <a:pt x="36" y="0"/>
                    <a:pt x="0" y="12"/>
                    <a:pt x="16" y="59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76"/>
            <p:cNvSpPr>
              <a:spLocks/>
            </p:cNvSpPr>
            <p:nvPr/>
          </p:nvSpPr>
          <p:spPr bwMode="auto">
            <a:xfrm>
              <a:off x="5202982" y="2076768"/>
              <a:ext cx="205603" cy="11184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" y="86"/>
                </a:cxn>
                <a:cxn ang="0">
                  <a:pos x="51" y="125"/>
                </a:cxn>
                <a:cxn ang="0">
                  <a:pos x="206" y="59"/>
                </a:cxn>
                <a:cxn ang="0">
                  <a:pos x="186" y="0"/>
                </a:cxn>
              </a:cxnLst>
              <a:rect l="0" t="0" r="r" b="b"/>
              <a:pathLst>
                <a:path w="231" h="125">
                  <a:moveTo>
                    <a:pt x="186" y="0"/>
                  </a:moveTo>
                  <a:cubicBezTo>
                    <a:pt x="123" y="5"/>
                    <a:pt x="58" y="53"/>
                    <a:pt x="1" y="86"/>
                  </a:cubicBezTo>
                  <a:cubicBezTo>
                    <a:pt x="0" y="87"/>
                    <a:pt x="48" y="125"/>
                    <a:pt x="51" y="125"/>
                  </a:cubicBezTo>
                  <a:cubicBezTo>
                    <a:pt x="132" y="101"/>
                    <a:pt x="206" y="59"/>
                    <a:pt x="206" y="59"/>
                  </a:cubicBezTo>
                  <a:cubicBezTo>
                    <a:pt x="231" y="16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77"/>
            <p:cNvSpPr>
              <a:spLocks/>
            </p:cNvSpPr>
            <p:nvPr/>
          </p:nvSpPr>
          <p:spPr bwMode="auto">
            <a:xfrm>
              <a:off x="4941455" y="1920510"/>
              <a:ext cx="515652" cy="227808"/>
            </a:xfrm>
            <a:custGeom>
              <a:avLst/>
              <a:gdLst/>
              <a:ahLst/>
              <a:cxnLst>
                <a:cxn ang="0">
                  <a:pos x="574" y="77"/>
                </a:cxn>
                <a:cxn ang="0">
                  <a:pos x="544" y="75"/>
                </a:cxn>
                <a:cxn ang="0">
                  <a:pos x="498" y="94"/>
                </a:cxn>
                <a:cxn ang="0">
                  <a:pos x="435" y="104"/>
                </a:cxn>
                <a:cxn ang="0">
                  <a:pos x="378" y="54"/>
                </a:cxn>
                <a:cxn ang="0">
                  <a:pos x="357" y="12"/>
                </a:cxn>
                <a:cxn ang="0">
                  <a:pos x="347" y="7"/>
                </a:cxn>
                <a:cxn ang="0">
                  <a:pos x="323" y="2"/>
                </a:cxn>
                <a:cxn ang="0">
                  <a:pos x="313" y="0"/>
                </a:cxn>
                <a:cxn ang="0">
                  <a:pos x="288" y="10"/>
                </a:cxn>
                <a:cxn ang="0">
                  <a:pos x="264" y="1"/>
                </a:cxn>
                <a:cxn ang="0">
                  <a:pos x="258" y="1"/>
                </a:cxn>
                <a:cxn ang="0">
                  <a:pos x="244" y="3"/>
                </a:cxn>
                <a:cxn ang="0">
                  <a:pos x="220" y="12"/>
                </a:cxn>
                <a:cxn ang="0">
                  <a:pos x="199" y="54"/>
                </a:cxn>
                <a:cxn ang="0">
                  <a:pos x="143" y="104"/>
                </a:cxn>
                <a:cxn ang="0">
                  <a:pos x="79" y="94"/>
                </a:cxn>
                <a:cxn ang="0">
                  <a:pos x="33" y="75"/>
                </a:cxn>
                <a:cxn ang="0">
                  <a:pos x="4" y="77"/>
                </a:cxn>
                <a:cxn ang="0">
                  <a:pos x="36" y="98"/>
                </a:cxn>
                <a:cxn ang="0">
                  <a:pos x="126" y="147"/>
                </a:cxn>
                <a:cxn ang="0">
                  <a:pos x="166" y="152"/>
                </a:cxn>
                <a:cxn ang="0">
                  <a:pos x="222" y="107"/>
                </a:cxn>
                <a:cxn ang="0">
                  <a:pos x="207" y="208"/>
                </a:cxn>
                <a:cxn ang="0">
                  <a:pos x="288" y="255"/>
                </a:cxn>
                <a:cxn ang="0">
                  <a:pos x="288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371" y="208"/>
                </a:cxn>
                <a:cxn ang="0">
                  <a:pos x="356" y="107"/>
                </a:cxn>
                <a:cxn ang="0">
                  <a:pos x="408" y="152"/>
                </a:cxn>
                <a:cxn ang="0">
                  <a:pos x="449" y="148"/>
                </a:cxn>
                <a:cxn ang="0">
                  <a:pos x="541" y="98"/>
                </a:cxn>
                <a:cxn ang="0">
                  <a:pos x="574" y="77"/>
                </a:cxn>
              </a:cxnLst>
              <a:rect l="0" t="0" r="r" b="b"/>
              <a:pathLst>
                <a:path w="577" h="255">
                  <a:moveTo>
                    <a:pt x="574" y="77"/>
                  </a:moveTo>
                  <a:cubicBezTo>
                    <a:pt x="570" y="76"/>
                    <a:pt x="566" y="76"/>
                    <a:pt x="544" y="75"/>
                  </a:cubicBezTo>
                  <a:cubicBezTo>
                    <a:pt x="506" y="73"/>
                    <a:pt x="498" y="94"/>
                    <a:pt x="498" y="94"/>
                  </a:cubicBezTo>
                  <a:cubicBezTo>
                    <a:pt x="479" y="102"/>
                    <a:pt x="455" y="109"/>
                    <a:pt x="435" y="104"/>
                  </a:cubicBezTo>
                  <a:cubicBezTo>
                    <a:pt x="409" y="97"/>
                    <a:pt x="389" y="78"/>
                    <a:pt x="378" y="54"/>
                  </a:cubicBezTo>
                  <a:cubicBezTo>
                    <a:pt x="371" y="39"/>
                    <a:pt x="371" y="23"/>
                    <a:pt x="357" y="12"/>
                  </a:cubicBezTo>
                  <a:cubicBezTo>
                    <a:pt x="354" y="10"/>
                    <a:pt x="351" y="9"/>
                    <a:pt x="347" y="7"/>
                  </a:cubicBezTo>
                  <a:cubicBezTo>
                    <a:pt x="339" y="5"/>
                    <a:pt x="331" y="3"/>
                    <a:pt x="323" y="2"/>
                  </a:cubicBezTo>
                  <a:cubicBezTo>
                    <a:pt x="320" y="1"/>
                    <a:pt x="316" y="0"/>
                    <a:pt x="313" y="0"/>
                  </a:cubicBezTo>
                  <a:cubicBezTo>
                    <a:pt x="311" y="0"/>
                    <a:pt x="301" y="12"/>
                    <a:pt x="288" y="10"/>
                  </a:cubicBezTo>
                  <a:cubicBezTo>
                    <a:pt x="278" y="10"/>
                    <a:pt x="265" y="2"/>
                    <a:pt x="264" y="1"/>
                  </a:cubicBezTo>
                  <a:cubicBezTo>
                    <a:pt x="262" y="0"/>
                    <a:pt x="260" y="1"/>
                    <a:pt x="258" y="1"/>
                  </a:cubicBezTo>
                  <a:cubicBezTo>
                    <a:pt x="253" y="2"/>
                    <a:pt x="248" y="2"/>
                    <a:pt x="244" y="3"/>
                  </a:cubicBezTo>
                  <a:cubicBezTo>
                    <a:pt x="235" y="4"/>
                    <a:pt x="227" y="7"/>
                    <a:pt x="220" y="12"/>
                  </a:cubicBezTo>
                  <a:cubicBezTo>
                    <a:pt x="207" y="24"/>
                    <a:pt x="206" y="39"/>
                    <a:pt x="199" y="54"/>
                  </a:cubicBezTo>
                  <a:cubicBezTo>
                    <a:pt x="188" y="78"/>
                    <a:pt x="169" y="97"/>
                    <a:pt x="143" y="104"/>
                  </a:cubicBezTo>
                  <a:cubicBezTo>
                    <a:pt x="122" y="109"/>
                    <a:pt x="98" y="102"/>
                    <a:pt x="79" y="94"/>
                  </a:cubicBezTo>
                  <a:cubicBezTo>
                    <a:pt x="79" y="94"/>
                    <a:pt x="72" y="73"/>
                    <a:pt x="33" y="75"/>
                  </a:cubicBezTo>
                  <a:cubicBezTo>
                    <a:pt x="12" y="76"/>
                    <a:pt x="7" y="76"/>
                    <a:pt x="4" y="77"/>
                  </a:cubicBezTo>
                  <a:cubicBezTo>
                    <a:pt x="0" y="78"/>
                    <a:pt x="18" y="94"/>
                    <a:pt x="36" y="98"/>
                  </a:cubicBezTo>
                  <a:cubicBezTo>
                    <a:pt x="53" y="102"/>
                    <a:pt x="97" y="131"/>
                    <a:pt x="126" y="147"/>
                  </a:cubicBezTo>
                  <a:cubicBezTo>
                    <a:pt x="140" y="155"/>
                    <a:pt x="151" y="161"/>
                    <a:pt x="166" y="152"/>
                  </a:cubicBezTo>
                  <a:cubicBezTo>
                    <a:pt x="166" y="152"/>
                    <a:pt x="211" y="127"/>
                    <a:pt x="222" y="107"/>
                  </a:cubicBezTo>
                  <a:cubicBezTo>
                    <a:pt x="222" y="107"/>
                    <a:pt x="256" y="188"/>
                    <a:pt x="207" y="208"/>
                  </a:cubicBezTo>
                  <a:cubicBezTo>
                    <a:pt x="207" y="208"/>
                    <a:pt x="271" y="246"/>
                    <a:pt x="288" y="255"/>
                  </a:cubicBezTo>
                  <a:cubicBezTo>
                    <a:pt x="288" y="255"/>
                    <a:pt x="288" y="255"/>
                    <a:pt x="288" y="255"/>
                  </a:cubicBezTo>
                  <a:cubicBezTo>
                    <a:pt x="288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307" y="246"/>
                    <a:pt x="371" y="208"/>
                    <a:pt x="371" y="208"/>
                  </a:cubicBezTo>
                  <a:cubicBezTo>
                    <a:pt x="322" y="188"/>
                    <a:pt x="356" y="107"/>
                    <a:pt x="356" y="107"/>
                  </a:cubicBezTo>
                  <a:cubicBezTo>
                    <a:pt x="366" y="127"/>
                    <a:pt x="408" y="152"/>
                    <a:pt x="408" y="152"/>
                  </a:cubicBezTo>
                  <a:cubicBezTo>
                    <a:pt x="423" y="161"/>
                    <a:pt x="435" y="156"/>
                    <a:pt x="449" y="148"/>
                  </a:cubicBezTo>
                  <a:cubicBezTo>
                    <a:pt x="478" y="132"/>
                    <a:pt x="525" y="102"/>
                    <a:pt x="541" y="98"/>
                  </a:cubicBezTo>
                  <a:cubicBezTo>
                    <a:pt x="560" y="94"/>
                    <a:pt x="577" y="78"/>
                    <a:pt x="574" y="77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2" name="Groupe 214"/>
          <p:cNvGrpSpPr/>
          <p:nvPr/>
        </p:nvGrpSpPr>
        <p:grpSpPr>
          <a:xfrm>
            <a:off x="6755590" y="3947653"/>
            <a:ext cx="515652" cy="379954"/>
            <a:chOff x="4941455" y="1823465"/>
            <a:chExt cx="515652" cy="379954"/>
          </a:xfrm>
        </p:grpSpPr>
        <p:sp>
          <p:nvSpPr>
            <p:cNvPr id="113" name="Oval 74"/>
            <p:cNvSpPr>
              <a:spLocks noChangeArrowheads="1"/>
            </p:cNvSpPr>
            <p:nvPr/>
          </p:nvSpPr>
          <p:spPr bwMode="auto">
            <a:xfrm>
              <a:off x="5156927" y="1823465"/>
              <a:ext cx="87998" cy="92110"/>
            </a:xfrm>
            <a:prstGeom prst="ellipse">
              <a:avLst/>
            </a:pr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75"/>
            <p:cNvSpPr>
              <a:spLocks/>
            </p:cNvSpPr>
            <p:nvPr/>
          </p:nvSpPr>
          <p:spPr bwMode="auto">
            <a:xfrm>
              <a:off x="4995734" y="2073478"/>
              <a:ext cx="247546" cy="129941"/>
            </a:xfrm>
            <a:custGeom>
              <a:avLst/>
              <a:gdLst/>
              <a:ahLst/>
              <a:cxnLst>
                <a:cxn ang="0">
                  <a:pos x="16" y="59"/>
                </a:cxn>
                <a:cxn ang="0">
                  <a:pos x="278" y="132"/>
                </a:cxn>
                <a:cxn ang="0">
                  <a:pos x="36" y="0"/>
                </a:cxn>
                <a:cxn ang="0">
                  <a:pos x="16" y="59"/>
                </a:cxn>
              </a:cxnLst>
              <a:rect l="0" t="0" r="r" b="b"/>
              <a:pathLst>
                <a:path w="278" h="146">
                  <a:moveTo>
                    <a:pt x="16" y="59"/>
                  </a:moveTo>
                  <a:cubicBezTo>
                    <a:pt x="16" y="59"/>
                    <a:pt x="143" y="146"/>
                    <a:pt x="278" y="132"/>
                  </a:cubicBezTo>
                  <a:cubicBezTo>
                    <a:pt x="278" y="132"/>
                    <a:pt x="164" y="31"/>
                    <a:pt x="36" y="0"/>
                  </a:cubicBezTo>
                  <a:cubicBezTo>
                    <a:pt x="36" y="0"/>
                    <a:pt x="0" y="12"/>
                    <a:pt x="16" y="59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6"/>
            <p:cNvSpPr>
              <a:spLocks/>
            </p:cNvSpPr>
            <p:nvPr/>
          </p:nvSpPr>
          <p:spPr bwMode="auto">
            <a:xfrm>
              <a:off x="5202982" y="2076768"/>
              <a:ext cx="205603" cy="11184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" y="86"/>
                </a:cxn>
                <a:cxn ang="0">
                  <a:pos x="51" y="125"/>
                </a:cxn>
                <a:cxn ang="0">
                  <a:pos x="206" y="59"/>
                </a:cxn>
                <a:cxn ang="0">
                  <a:pos x="186" y="0"/>
                </a:cxn>
              </a:cxnLst>
              <a:rect l="0" t="0" r="r" b="b"/>
              <a:pathLst>
                <a:path w="231" h="125">
                  <a:moveTo>
                    <a:pt x="186" y="0"/>
                  </a:moveTo>
                  <a:cubicBezTo>
                    <a:pt x="123" y="5"/>
                    <a:pt x="58" y="53"/>
                    <a:pt x="1" y="86"/>
                  </a:cubicBezTo>
                  <a:cubicBezTo>
                    <a:pt x="0" y="87"/>
                    <a:pt x="48" y="125"/>
                    <a:pt x="51" y="125"/>
                  </a:cubicBezTo>
                  <a:cubicBezTo>
                    <a:pt x="132" y="101"/>
                    <a:pt x="206" y="59"/>
                    <a:pt x="206" y="59"/>
                  </a:cubicBezTo>
                  <a:cubicBezTo>
                    <a:pt x="231" y="16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7"/>
            <p:cNvSpPr>
              <a:spLocks/>
            </p:cNvSpPr>
            <p:nvPr/>
          </p:nvSpPr>
          <p:spPr bwMode="auto">
            <a:xfrm>
              <a:off x="4941455" y="1920510"/>
              <a:ext cx="515652" cy="227808"/>
            </a:xfrm>
            <a:custGeom>
              <a:avLst/>
              <a:gdLst/>
              <a:ahLst/>
              <a:cxnLst>
                <a:cxn ang="0">
                  <a:pos x="574" y="77"/>
                </a:cxn>
                <a:cxn ang="0">
                  <a:pos x="544" y="75"/>
                </a:cxn>
                <a:cxn ang="0">
                  <a:pos x="498" y="94"/>
                </a:cxn>
                <a:cxn ang="0">
                  <a:pos x="435" y="104"/>
                </a:cxn>
                <a:cxn ang="0">
                  <a:pos x="378" y="54"/>
                </a:cxn>
                <a:cxn ang="0">
                  <a:pos x="357" y="12"/>
                </a:cxn>
                <a:cxn ang="0">
                  <a:pos x="347" y="7"/>
                </a:cxn>
                <a:cxn ang="0">
                  <a:pos x="323" y="2"/>
                </a:cxn>
                <a:cxn ang="0">
                  <a:pos x="313" y="0"/>
                </a:cxn>
                <a:cxn ang="0">
                  <a:pos x="288" y="10"/>
                </a:cxn>
                <a:cxn ang="0">
                  <a:pos x="264" y="1"/>
                </a:cxn>
                <a:cxn ang="0">
                  <a:pos x="258" y="1"/>
                </a:cxn>
                <a:cxn ang="0">
                  <a:pos x="244" y="3"/>
                </a:cxn>
                <a:cxn ang="0">
                  <a:pos x="220" y="12"/>
                </a:cxn>
                <a:cxn ang="0">
                  <a:pos x="199" y="54"/>
                </a:cxn>
                <a:cxn ang="0">
                  <a:pos x="143" y="104"/>
                </a:cxn>
                <a:cxn ang="0">
                  <a:pos x="79" y="94"/>
                </a:cxn>
                <a:cxn ang="0">
                  <a:pos x="33" y="75"/>
                </a:cxn>
                <a:cxn ang="0">
                  <a:pos x="4" y="77"/>
                </a:cxn>
                <a:cxn ang="0">
                  <a:pos x="36" y="98"/>
                </a:cxn>
                <a:cxn ang="0">
                  <a:pos x="126" y="147"/>
                </a:cxn>
                <a:cxn ang="0">
                  <a:pos x="166" y="152"/>
                </a:cxn>
                <a:cxn ang="0">
                  <a:pos x="222" y="107"/>
                </a:cxn>
                <a:cxn ang="0">
                  <a:pos x="207" y="208"/>
                </a:cxn>
                <a:cxn ang="0">
                  <a:pos x="288" y="255"/>
                </a:cxn>
                <a:cxn ang="0">
                  <a:pos x="288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371" y="208"/>
                </a:cxn>
                <a:cxn ang="0">
                  <a:pos x="356" y="107"/>
                </a:cxn>
                <a:cxn ang="0">
                  <a:pos x="408" y="152"/>
                </a:cxn>
                <a:cxn ang="0">
                  <a:pos x="449" y="148"/>
                </a:cxn>
                <a:cxn ang="0">
                  <a:pos x="541" y="98"/>
                </a:cxn>
                <a:cxn ang="0">
                  <a:pos x="574" y="77"/>
                </a:cxn>
              </a:cxnLst>
              <a:rect l="0" t="0" r="r" b="b"/>
              <a:pathLst>
                <a:path w="577" h="255">
                  <a:moveTo>
                    <a:pt x="574" y="77"/>
                  </a:moveTo>
                  <a:cubicBezTo>
                    <a:pt x="570" y="76"/>
                    <a:pt x="566" y="76"/>
                    <a:pt x="544" y="75"/>
                  </a:cubicBezTo>
                  <a:cubicBezTo>
                    <a:pt x="506" y="73"/>
                    <a:pt x="498" y="94"/>
                    <a:pt x="498" y="94"/>
                  </a:cubicBezTo>
                  <a:cubicBezTo>
                    <a:pt x="479" y="102"/>
                    <a:pt x="455" y="109"/>
                    <a:pt x="435" y="104"/>
                  </a:cubicBezTo>
                  <a:cubicBezTo>
                    <a:pt x="409" y="97"/>
                    <a:pt x="389" y="78"/>
                    <a:pt x="378" y="54"/>
                  </a:cubicBezTo>
                  <a:cubicBezTo>
                    <a:pt x="371" y="39"/>
                    <a:pt x="371" y="23"/>
                    <a:pt x="357" y="12"/>
                  </a:cubicBezTo>
                  <a:cubicBezTo>
                    <a:pt x="354" y="10"/>
                    <a:pt x="351" y="9"/>
                    <a:pt x="347" y="7"/>
                  </a:cubicBezTo>
                  <a:cubicBezTo>
                    <a:pt x="339" y="5"/>
                    <a:pt x="331" y="3"/>
                    <a:pt x="323" y="2"/>
                  </a:cubicBezTo>
                  <a:cubicBezTo>
                    <a:pt x="320" y="1"/>
                    <a:pt x="316" y="0"/>
                    <a:pt x="313" y="0"/>
                  </a:cubicBezTo>
                  <a:cubicBezTo>
                    <a:pt x="311" y="0"/>
                    <a:pt x="301" y="12"/>
                    <a:pt x="288" y="10"/>
                  </a:cubicBezTo>
                  <a:cubicBezTo>
                    <a:pt x="278" y="10"/>
                    <a:pt x="265" y="2"/>
                    <a:pt x="264" y="1"/>
                  </a:cubicBezTo>
                  <a:cubicBezTo>
                    <a:pt x="262" y="0"/>
                    <a:pt x="260" y="1"/>
                    <a:pt x="258" y="1"/>
                  </a:cubicBezTo>
                  <a:cubicBezTo>
                    <a:pt x="253" y="2"/>
                    <a:pt x="248" y="2"/>
                    <a:pt x="244" y="3"/>
                  </a:cubicBezTo>
                  <a:cubicBezTo>
                    <a:pt x="235" y="4"/>
                    <a:pt x="227" y="7"/>
                    <a:pt x="220" y="12"/>
                  </a:cubicBezTo>
                  <a:cubicBezTo>
                    <a:pt x="207" y="24"/>
                    <a:pt x="206" y="39"/>
                    <a:pt x="199" y="54"/>
                  </a:cubicBezTo>
                  <a:cubicBezTo>
                    <a:pt x="188" y="78"/>
                    <a:pt x="169" y="97"/>
                    <a:pt x="143" y="104"/>
                  </a:cubicBezTo>
                  <a:cubicBezTo>
                    <a:pt x="122" y="109"/>
                    <a:pt x="98" y="102"/>
                    <a:pt x="79" y="94"/>
                  </a:cubicBezTo>
                  <a:cubicBezTo>
                    <a:pt x="79" y="94"/>
                    <a:pt x="72" y="73"/>
                    <a:pt x="33" y="75"/>
                  </a:cubicBezTo>
                  <a:cubicBezTo>
                    <a:pt x="12" y="76"/>
                    <a:pt x="7" y="76"/>
                    <a:pt x="4" y="77"/>
                  </a:cubicBezTo>
                  <a:cubicBezTo>
                    <a:pt x="0" y="78"/>
                    <a:pt x="18" y="94"/>
                    <a:pt x="36" y="98"/>
                  </a:cubicBezTo>
                  <a:cubicBezTo>
                    <a:pt x="53" y="102"/>
                    <a:pt x="97" y="131"/>
                    <a:pt x="126" y="147"/>
                  </a:cubicBezTo>
                  <a:cubicBezTo>
                    <a:pt x="140" y="155"/>
                    <a:pt x="151" y="161"/>
                    <a:pt x="166" y="152"/>
                  </a:cubicBezTo>
                  <a:cubicBezTo>
                    <a:pt x="166" y="152"/>
                    <a:pt x="211" y="127"/>
                    <a:pt x="222" y="107"/>
                  </a:cubicBezTo>
                  <a:cubicBezTo>
                    <a:pt x="222" y="107"/>
                    <a:pt x="256" y="188"/>
                    <a:pt x="207" y="208"/>
                  </a:cubicBezTo>
                  <a:cubicBezTo>
                    <a:pt x="207" y="208"/>
                    <a:pt x="271" y="246"/>
                    <a:pt x="288" y="255"/>
                  </a:cubicBezTo>
                  <a:cubicBezTo>
                    <a:pt x="288" y="255"/>
                    <a:pt x="288" y="255"/>
                    <a:pt x="288" y="255"/>
                  </a:cubicBezTo>
                  <a:cubicBezTo>
                    <a:pt x="288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307" y="246"/>
                    <a:pt x="371" y="208"/>
                    <a:pt x="371" y="208"/>
                  </a:cubicBezTo>
                  <a:cubicBezTo>
                    <a:pt x="322" y="188"/>
                    <a:pt x="356" y="107"/>
                    <a:pt x="356" y="107"/>
                  </a:cubicBezTo>
                  <a:cubicBezTo>
                    <a:pt x="366" y="127"/>
                    <a:pt x="408" y="152"/>
                    <a:pt x="408" y="152"/>
                  </a:cubicBezTo>
                  <a:cubicBezTo>
                    <a:pt x="423" y="161"/>
                    <a:pt x="435" y="156"/>
                    <a:pt x="449" y="148"/>
                  </a:cubicBezTo>
                  <a:cubicBezTo>
                    <a:pt x="478" y="132"/>
                    <a:pt x="525" y="102"/>
                    <a:pt x="541" y="98"/>
                  </a:cubicBezTo>
                  <a:cubicBezTo>
                    <a:pt x="560" y="94"/>
                    <a:pt x="577" y="78"/>
                    <a:pt x="574" y="77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8" name="Groupe 220"/>
          <p:cNvGrpSpPr/>
          <p:nvPr/>
        </p:nvGrpSpPr>
        <p:grpSpPr>
          <a:xfrm>
            <a:off x="8133040" y="3972474"/>
            <a:ext cx="515652" cy="379954"/>
            <a:chOff x="4941455" y="1823465"/>
            <a:chExt cx="515652" cy="379954"/>
          </a:xfrm>
        </p:grpSpPr>
        <p:sp>
          <p:nvSpPr>
            <p:cNvPr id="119" name="Oval 74"/>
            <p:cNvSpPr>
              <a:spLocks noChangeArrowheads="1"/>
            </p:cNvSpPr>
            <p:nvPr/>
          </p:nvSpPr>
          <p:spPr bwMode="auto">
            <a:xfrm>
              <a:off x="5156927" y="1823465"/>
              <a:ext cx="87998" cy="92110"/>
            </a:xfrm>
            <a:prstGeom prst="ellipse">
              <a:avLst/>
            </a:pr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5"/>
            <p:cNvSpPr>
              <a:spLocks/>
            </p:cNvSpPr>
            <p:nvPr/>
          </p:nvSpPr>
          <p:spPr bwMode="auto">
            <a:xfrm>
              <a:off x="4995734" y="2073478"/>
              <a:ext cx="247546" cy="129941"/>
            </a:xfrm>
            <a:custGeom>
              <a:avLst/>
              <a:gdLst/>
              <a:ahLst/>
              <a:cxnLst>
                <a:cxn ang="0">
                  <a:pos x="16" y="59"/>
                </a:cxn>
                <a:cxn ang="0">
                  <a:pos x="278" y="132"/>
                </a:cxn>
                <a:cxn ang="0">
                  <a:pos x="36" y="0"/>
                </a:cxn>
                <a:cxn ang="0">
                  <a:pos x="16" y="59"/>
                </a:cxn>
              </a:cxnLst>
              <a:rect l="0" t="0" r="r" b="b"/>
              <a:pathLst>
                <a:path w="278" h="146">
                  <a:moveTo>
                    <a:pt x="16" y="59"/>
                  </a:moveTo>
                  <a:cubicBezTo>
                    <a:pt x="16" y="59"/>
                    <a:pt x="143" y="146"/>
                    <a:pt x="278" y="132"/>
                  </a:cubicBezTo>
                  <a:cubicBezTo>
                    <a:pt x="278" y="132"/>
                    <a:pt x="164" y="31"/>
                    <a:pt x="36" y="0"/>
                  </a:cubicBezTo>
                  <a:cubicBezTo>
                    <a:pt x="36" y="0"/>
                    <a:pt x="0" y="12"/>
                    <a:pt x="16" y="59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6"/>
            <p:cNvSpPr>
              <a:spLocks/>
            </p:cNvSpPr>
            <p:nvPr/>
          </p:nvSpPr>
          <p:spPr bwMode="auto">
            <a:xfrm>
              <a:off x="5202982" y="2076768"/>
              <a:ext cx="205603" cy="11184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" y="86"/>
                </a:cxn>
                <a:cxn ang="0">
                  <a:pos x="51" y="125"/>
                </a:cxn>
                <a:cxn ang="0">
                  <a:pos x="206" y="59"/>
                </a:cxn>
                <a:cxn ang="0">
                  <a:pos x="186" y="0"/>
                </a:cxn>
              </a:cxnLst>
              <a:rect l="0" t="0" r="r" b="b"/>
              <a:pathLst>
                <a:path w="231" h="125">
                  <a:moveTo>
                    <a:pt x="186" y="0"/>
                  </a:moveTo>
                  <a:cubicBezTo>
                    <a:pt x="123" y="5"/>
                    <a:pt x="58" y="53"/>
                    <a:pt x="1" y="86"/>
                  </a:cubicBezTo>
                  <a:cubicBezTo>
                    <a:pt x="0" y="87"/>
                    <a:pt x="48" y="125"/>
                    <a:pt x="51" y="125"/>
                  </a:cubicBezTo>
                  <a:cubicBezTo>
                    <a:pt x="132" y="101"/>
                    <a:pt x="206" y="59"/>
                    <a:pt x="206" y="59"/>
                  </a:cubicBezTo>
                  <a:cubicBezTo>
                    <a:pt x="231" y="16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7"/>
            <p:cNvSpPr>
              <a:spLocks/>
            </p:cNvSpPr>
            <p:nvPr/>
          </p:nvSpPr>
          <p:spPr bwMode="auto">
            <a:xfrm>
              <a:off x="4941455" y="1920510"/>
              <a:ext cx="515652" cy="227808"/>
            </a:xfrm>
            <a:custGeom>
              <a:avLst/>
              <a:gdLst/>
              <a:ahLst/>
              <a:cxnLst>
                <a:cxn ang="0">
                  <a:pos x="574" y="77"/>
                </a:cxn>
                <a:cxn ang="0">
                  <a:pos x="544" y="75"/>
                </a:cxn>
                <a:cxn ang="0">
                  <a:pos x="498" y="94"/>
                </a:cxn>
                <a:cxn ang="0">
                  <a:pos x="435" y="104"/>
                </a:cxn>
                <a:cxn ang="0">
                  <a:pos x="378" y="54"/>
                </a:cxn>
                <a:cxn ang="0">
                  <a:pos x="357" y="12"/>
                </a:cxn>
                <a:cxn ang="0">
                  <a:pos x="347" y="7"/>
                </a:cxn>
                <a:cxn ang="0">
                  <a:pos x="323" y="2"/>
                </a:cxn>
                <a:cxn ang="0">
                  <a:pos x="313" y="0"/>
                </a:cxn>
                <a:cxn ang="0">
                  <a:pos x="288" y="10"/>
                </a:cxn>
                <a:cxn ang="0">
                  <a:pos x="264" y="1"/>
                </a:cxn>
                <a:cxn ang="0">
                  <a:pos x="258" y="1"/>
                </a:cxn>
                <a:cxn ang="0">
                  <a:pos x="244" y="3"/>
                </a:cxn>
                <a:cxn ang="0">
                  <a:pos x="220" y="12"/>
                </a:cxn>
                <a:cxn ang="0">
                  <a:pos x="199" y="54"/>
                </a:cxn>
                <a:cxn ang="0">
                  <a:pos x="143" y="104"/>
                </a:cxn>
                <a:cxn ang="0">
                  <a:pos x="79" y="94"/>
                </a:cxn>
                <a:cxn ang="0">
                  <a:pos x="33" y="75"/>
                </a:cxn>
                <a:cxn ang="0">
                  <a:pos x="4" y="77"/>
                </a:cxn>
                <a:cxn ang="0">
                  <a:pos x="36" y="98"/>
                </a:cxn>
                <a:cxn ang="0">
                  <a:pos x="126" y="147"/>
                </a:cxn>
                <a:cxn ang="0">
                  <a:pos x="166" y="152"/>
                </a:cxn>
                <a:cxn ang="0">
                  <a:pos x="222" y="107"/>
                </a:cxn>
                <a:cxn ang="0">
                  <a:pos x="207" y="208"/>
                </a:cxn>
                <a:cxn ang="0">
                  <a:pos x="288" y="255"/>
                </a:cxn>
                <a:cxn ang="0">
                  <a:pos x="288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371" y="208"/>
                </a:cxn>
                <a:cxn ang="0">
                  <a:pos x="356" y="107"/>
                </a:cxn>
                <a:cxn ang="0">
                  <a:pos x="408" y="152"/>
                </a:cxn>
                <a:cxn ang="0">
                  <a:pos x="449" y="148"/>
                </a:cxn>
                <a:cxn ang="0">
                  <a:pos x="541" y="98"/>
                </a:cxn>
                <a:cxn ang="0">
                  <a:pos x="574" y="77"/>
                </a:cxn>
              </a:cxnLst>
              <a:rect l="0" t="0" r="r" b="b"/>
              <a:pathLst>
                <a:path w="577" h="255">
                  <a:moveTo>
                    <a:pt x="574" y="77"/>
                  </a:moveTo>
                  <a:cubicBezTo>
                    <a:pt x="570" y="76"/>
                    <a:pt x="566" y="76"/>
                    <a:pt x="544" y="75"/>
                  </a:cubicBezTo>
                  <a:cubicBezTo>
                    <a:pt x="506" y="73"/>
                    <a:pt x="498" y="94"/>
                    <a:pt x="498" y="94"/>
                  </a:cubicBezTo>
                  <a:cubicBezTo>
                    <a:pt x="479" y="102"/>
                    <a:pt x="455" y="109"/>
                    <a:pt x="435" y="104"/>
                  </a:cubicBezTo>
                  <a:cubicBezTo>
                    <a:pt x="409" y="97"/>
                    <a:pt x="389" y="78"/>
                    <a:pt x="378" y="54"/>
                  </a:cubicBezTo>
                  <a:cubicBezTo>
                    <a:pt x="371" y="39"/>
                    <a:pt x="371" y="23"/>
                    <a:pt x="357" y="12"/>
                  </a:cubicBezTo>
                  <a:cubicBezTo>
                    <a:pt x="354" y="10"/>
                    <a:pt x="351" y="9"/>
                    <a:pt x="347" y="7"/>
                  </a:cubicBezTo>
                  <a:cubicBezTo>
                    <a:pt x="339" y="5"/>
                    <a:pt x="331" y="3"/>
                    <a:pt x="323" y="2"/>
                  </a:cubicBezTo>
                  <a:cubicBezTo>
                    <a:pt x="320" y="1"/>
                    <a:pt x="316" y="0"/>
                    <a:pt x="313" y="0"/>
                  </a:cubicBezTo>
                  <a:cubicBezTo>
                    <a:pt x="311" y="0"/>
                    <a:pt x="301" y="12"/>
                    <a:pt x="288" y="10"/>
                  </a:cubicBezTo>
                  <a:cubicBezTo>
                    <a:pt x="278" y="10"/>
                    <a:pt x="265" y="2"/>
                    <a:pt x="264" y="1"/>
                  </a:cubicBezTo>
                  <a:cubicBezTo>
                    <a:pt x="262" y="0"/>
                    <a:pt x="260" y="1"/>
                    <a:pt x="258" y="1"/>
                  </a:cubicBezTo>
                  <a:cubicBezTo>
                    <a:pt x="253" y="2"/>
                    <a:pt x="248" y="2"/>
                    <a:pt x="244" y="3"/>
                  </a:cubicBezTo>
                  <a:cubicBezTo>
                    <a:pt x="235" y="4"/>
                    <a:pt x="227" y="7"/>
                    <a:pt x="220" y="12"/>
                  </a:cubicBezTo>
                  <a:cubicBezTo>
                    <a:pt x="207" y="24"/>
                    <a:pt x="206" y="39"/>
                    <a:pt x="199" y="54"/>
                  </a:cubicBezTo>
                  <a:cubicBezTo>
                    <a:pt x="188" y="78"/>
                    <a:pt x="169" y="97"/>
                    <a:pt x="143" y="104"/>
                  </a:cubicBezTo>
                  <a:cubicBezTo>
                    <a:pt x="122" y="109"/>
                    <a:pt x="98" y="102"/>
                    <a:pt x="79" y="94"/>
                  </a:cubicBezTo>
                  <a:cubicBezTo>
                    <a:pt x="79" y="94"/>
                    <a:pt x="72" y="73"/>
                    <a:pt x="33" y="75"/>
                  </a:cubicBezTo>
                  <a:cubicBezTo>
                    <a:pt x="12" y="76"/>
                    <a:pt x="7" y="76"/>
                    <a:pt x="4" y="77"/>
                  </a:cubicBezTo>
                  <a:cubicBezTo>
                    <a:pt x="0" y="78"/>
                    <a:pt x="18" y="94"/>
                    <a:pt x="36" y="98"/>
                  </a:cubicBezTo>
                  <a:cubicBezTo>
                    <a:pt x="53" y="102"/>
                    <a:pt x="97" y="131"/>
                    <a:pt x="126" y="147"/>
                  </a:cubicBezTo>
                  <a:cubicBezTo>
                    <a:pt x="140" y="155"/>
                    <a:pt x="151" y="161"/>
                    <a:pt x="166" y="152"/>
                  </a:cubicBezTo>
                  <a:cubicBezTo>
                    <a:pt x="166" y="152"/>
                    <a:pt x="211" y="127"/>
                    <a:pt x="222" y="107"/>
                  </a:cubicBezTo>
                  <a:cubicBezTo>
                    <a:pt x="222" y="107"/>
                    <a:pt x="256" y="188"/>
                    <a:pt x="207" y="208"/>
                  </a:cubicBezTo>
                  <a:cubicBezTo>
                    <a:pt x="207" y="208"/>
                    <a:pt x="271" y="246"/>
                    <a:pt x="288" y="255"/>
                  </a:cubicBezTo>
                  <a:cubicBezTo>
                    <a:pt x="288" y="255"/>
                    <a:pt x="288" y="255"/>
                    <a:pt x="288" y="255"/>
                  </a:cubicBezTo>
                  <a:cubicBezTo>
                    <a:pt x="288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307" y="246"/>
                    <a:pt x="371" y="208"/>
                    <a:pt x="371" y="208"/>
                  </a:cubicBezTo>
                  <a:cubicBezTo>
                    <a:pt x="322" y="188"/>
                    <a:pt x="356" y="107"/>
                    <a:pt x="356" y="107"/>
                  </a:cubicBezTo>
                  <a:cubicBezTo>
                    <a:pt x="366" y="127"/>
                    <a:pt x="408" y="152"/>
                    <a:pt x="408" y="152"/>
                  </a:cubicBezTo>
                  <a:cubicBezTo>
                    <a:pt x="423" y="161"/>
                    <a:pt x="435" y="156"/>
                    <a:pt x="449" y="148"/>
                  </a:cubicBezTo>
                  <a:cubicBezTo>
                    <a:pt x="478" y="132"/>
                    <a:pt x="525" y="102"/>
                    <a:pt x="541" y="98"/>
                  </a:cubicBezTo>
                  <a:cubicBezTo>
                    <a:pt x="560" y="94"/>
                    <a:pt x="577" y="78"/>
                    <a:pt x="574" y="77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4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120" y="4982804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86" y="4937591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oupe 230"/>
          <p:cNvGrpSpPr/>
          <p:nvPr/>
        </p:nvGrpSpPr>
        <p:grpSpPr>
          <a:xfrm>
            <a:off x="194410" y="5062206"/>
            <a:ext cx="515652" cy="379954"/>
            <a:chOff x="4941455" y="1823465"/>
            <a:chExt cx="515652" cy="379954"/>
          </a:xfrm>
        </p:grpSpPr>
        <p:sp>
          <p:nvSpPr>
            <p:cNvPr id="129" name="Oval 74"/>
            <p:cNvSpPr>
              <a:spLocks noChangeArrowheads="1"/>
            </p:cNvSpPr>
            <p:nvPr/>
          </p:nvSpPr>
          <p:spPr bwMode="auto">
            <a:xfrm>
              <a:off x="5156927" y="1823465"/>
              <a:ext cx="87998" cy="92110"/>
            </a:xfrm>
            <a:prstGeom prst="ellipse">
              <a:avLst/>
            </a:pr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75"/>
            <p:cNvSpPr>
              <a:spLocks/>
            </p:cNvSpPr>
            <p:nvPr/>
          </p:nvSpPr>
          <p:spPr bwMode="auto">
            <a:xfrm>
              <a:off x="4995734" y="2073478"/>
              <a:ext cx="247546" cy="129941"/>
            </a:xfrm>
            <a:custGeom>
              <a:avLst/>
              <a:gdLst/>
              <a:ahLst/>
              <a:cxnLst>
                <a:cxn ang="0">
                  <a:pos x="16" y="59"/>
                </a:cxn>
                <a:cxn ang="0">
                  <a:pos x="278" y="132"/>
                </a:cxn>
                <a:cxn ang="0">
                  <a:pos x="36" y="0"/>
                </a:cxn>
                <a:cxn ang="0">
                  <a:pos x="16" y="59"/>
                </a:cxn>
              </a:cxnLst>
              <a:rect l="0" t="0" r="r" b="b"/>
              <a:pathLst>
                <a:path w="278" h="146">
                  <a:moveTo>
                    <a:pt x="16" y="59"/>
                  </a:moveTo>
                  <a:cubicBezTo>
                    <a:pt x="16" y="59"/>
                    <a:pt x="143" y="146"/>
                    <a:pt x="278" y="132"/>
                  </a:cubicBezTo>
                  <a:cubicBezTo>
                    <a:pt x="278" y="132"/>
                    <a:pt x="164" y="31"/>
                    <a:pt x="36" y="0"/>
                  </a:cubicBezTo>
                  <a:cubicBezTo>
                    <a:pt x="36" y="0"/>
                    <a:pt x="0" y="12"/>
                    <a:pt x="16" y="59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76"/>
            <p:cNvSpPr>
              <a:spLocks/>
            </p:cNvSpPr>
            <p:nvPr/>
          </p:nvSpPr>
          <p:spPr bwMode="auto">
            <a:xfrm>
              <a:off x="5202982" y="2076768"/>
              <a:ext cx="205603" cy="11184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1" y="86"/>
                </a:cxn>
                <a:cxn ang="0">
                  <a:pos x="51" y="125"/>
                </a:cxn>
                <a:cxn ang="0">
                  <a:pos x="206" y="59"/>
                </a:cxn>
                <a:cxn ang="0">
                  <a:pos x="186" y="0"/>
                </a:cxn>
              </a:cxnLst>
              <a:rect l="0" t="0" r="r" b="b"/>
              <a:pathLst>
                <a:path w="231" h="125">
                  <a:moveTo>
                    <a:pt x="186" y="0"/>
                  </a:moveTo>
                  <a:cubicBezTo>
                    <a:pt x="123" y="5"/>
                    <a:pt x="58" y="53"/>
                    <a:pt x="1" y="86"/>
                  </a:cubicBezTo>
                  <a:cubicBezTo>
                    <a:pt x="0" y="87"/>
                    <a:pt x="48" y="125"/>
                    <a:pt x="51" y="125"/>
                  </a:cubicBezTo>
                  <a:cubicBezTo>
                    <a:pt x="132" y="101"/>
                    <a:pt x="206" y="59"/>
                    <a:pt x="206" y="59"/>
                  </a:cubicBezTo>
                  <a:cubicBezTo>
                    <a:pt x="231" y="16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77"/>
            <p:cNvSpPr>
              <a:spLocks/>
            </p:cNvSpPr>
            <p:nvPr/>
          </p:nvSpPr>
          <p:spPr bwMode="auto">
            <a:xfrm>
              <a:off x="4941455" y="1920510"/>
              <a:ext cx="515652" cy="227808"/>
            </a:xfrm>
            <a:custGeom>
              <a:avLst/>
              <a:gdLst/>
              <a:ahLst/>
              <a:cxnLst>
                <a:cxn ang="0">
                  <a:pos x="574" y="77"/>
                </a:cxn>
                <a:cxn ang="0">
                  <a:pos x="544" y="75"/>
                </a:cxn>
                <a:cxn ang="0">
                  <a:pos x="498" y="94"/>
                </a:cxn>
                <a:cxn ang="0">
                  <a:pos x="435" y="104"/>
                </a:cxn>
                <a:cxn ang="0">
                  <a:pos x="378" y="54"/>
                </a:cxn>
                <a:cxn ang="0">
                  <a:pos x="357" y="12"/>
                </a:cxn>
                <a:cxn ang="0">
                  <a:pos x="347" y="7"/>
                </a:cxn>
                <a:cxn ang="0">
                  <a:pos x="323" y="2"/>
                </a:cxn>
                <a:cxn ang="0">
                  <a:pos x="313" y="0"/>
                </a:cxn>
                <a:cxn ang="0">
                  <a:pos x="288" y="10"/>
                </a:cxn>
                <a:cxn ang="0">
                  <a:pos x="264" y="1"/>
                </a:cxn>
                <a:cxn ang="0">
                  <a:pos x="258" y="1"/>
                </a:cxn>
                <a:cxn ang="0">
                  <a:pos x="244" y="3"/>
                </a:cxn>
                <a:cxn ang="0">
                  <a:pos x="220" y="12"/>
                </a:cxn>
                <a:cxn ang="0">
                  <a:pos x="199" y="54"/>
                </a:cxn>
                <a:cxn ang="0">
                  <a:pos x="143" y="104"/>
                </a:cxn>
                <a:cxn ang="0">
                  <a:pos x="79" y="94"/>
                </a:cxn>
                <a:cxn ang="0">
                  <a:pos x="33" y="75"/>
                </a:cxn>
                <a:cxn ang="0">
                  <a:pos x="4" y="77"/>
                </a:cxn>
                <a:cxn ang="0">
                  <a:pos x="36" y="98"/>
                </a:cxn>
                <a:cxn ang="0">
                  <a:pos x="126" y="147"/>
                </a:cxn>
                <a:cxn ang="0">
                  <a:pos x="166" y="152"/>
                </a:cxn>
                <a:cxn ang="0">
                  <a:pos x="222" y="107"/>
                </a:cxn>
                <a:cxn ang="0">
                  <a:pos x="207" y="208"/>
                </a:cxn>
                <a:cxn ang="0">
                  <a:pos x="288" y="255"/>
                </a:cxn>
                <a:cxn ang="0">
                  <a:pos x="288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289" y="255"/>
                </a:cxn>
                <a:cxn ang="0">
                  <a:pos x="371" y="208"/>
                </a:cxn>
                <a:cxn ang="0">
                  <a:pos x="356" y="107"/>
                </a:cxn>
                <a:cxn ang="0">
                  <a:pos x="408" y="152"/>
                </a:cxn>
                <a:cxn ang="0">
                  <a:pos x="449" y="148"/>
                </a:cxn>
                <a:cxn ang="0">
                  <a:pos x="541" y="98"/>
                </a:cxn>
                <a:cxn ang="0">
                  <a:pos x="574" y="77"/>
                </a:cxn>
              </a:cxnLst>
              <a:rect l="0" t="0" r="r" b="b"/>
              <a:pathLst>
                <a:path w="577" h="255">
                  <a:moveTo>
                    <a:pt x="574" y="77"/>
                  </a:moveTo>
                  <a:cubicBezTo>
                    <a:pt x="570" y="76"/>
                    <a:pt x="566" y="76"/>
                    <a:pt x="544" y="75"/>
                  </a:cubicBezTo>
                  <a:cubicBezTo>
                    <a:pt x="506" y="73"/>
                    <a:pt x="498" y="94"/>
                    <a:pt x="498" y="94"/>
                  </a:cubicBezTo>
                  <a:cubicBezTo>
                    <a:pt x="479" y="102"/>
                    <a:pt x="455" y="109"/>
                    <a:pt x="435" y="104"/>
                  </a:cubicBezTo>
                  <a:cubicBezTo>
                    <a:pt x="409" y="97"/>
                    <a:pt x="389" y="78"/>
                    <a:pt x="378" y="54"/>
                  </a:cubicBezTo>
                  <a:cubicBezTo>
                    <a:pt x="371" y="39"/>
                    <a:pt x="371" y="23"/>
                    <a:pt x="357" y="12"/>
                  </a:cubicBezTo>
                  <a:cubicBezTo>
                    <a:pt x="354" y="10"/>
                    <a:pt x="351" y="9"/>
                    <a:pt x="347" y="7"/>
                  </a:cubicBezTo>
                  <a:cubicBezTo>
                    <a:pt x="339" y="5"/>
                    <a:pt x="331" y="3"/>
                    <a:pt x="323" y="2"/>
                  </a:cubicBezTo>
                  <a:cubicBezTo>
                    <a:pt x="320" y="1"/>
                    <a:pt x="316" y="0"/>
                    <a:pt x="313" y="0"/>
                  </a:cubicBezTo>
                  <a:cubicBezTo>
                    <a:pt x="311" y="0"/>
                    <a:pt x="301" y="12"/>
                    <a:pt x="288" y="10"/>
                  </a:cubicBezTo>
                  <a:cubicBezTo>
                    <a:pt x="278" y="10"/>
                    <a:pt x="265" y="2"/>
                    <a:pt x="264" y="1"/>
                  </a:cubicBezTo>
                  <a:cubicBezTo>
                    <a:pt x="262" y="0"/>
                    <a:pt x="260" y="1"/>
                    <a:pt x="258" y="1"/>
                  </a:cubicBezTo>
                  <a:cubicBezTo>
                    <a:pt x="253" y="2"/>
                    <a:pt x="248" y="2"/>
                    <a:pt x="244" y="3"/>
                  </a:cubicBezTo>
                  <a:cubicBezTo>
                    <a:pt x="235" y="4"/>
                    <a:pt x="227" y="7"/>
                    <a:pt x="220" y="12"/>
                  </a:cubicBezTo>
                  <a:cubicBezTo>
                    <a:pt x="207" y="24"/>
                    <a:pt x="206" y="39"/>
                    <a:pt x="199" y="54"/>
                  </a:cubicBezTo>
                  <a:cubicBezTo>
                    <a:pt x="188" y="78"/>
                    <a:pt x="169" y="97"/>
                    <a:pt x="143" y="104"/>
                  </a:cubicBezTo>
                  <a:cubicBezTo>
                    <a:pt x="122" y="109"/>
                    <a:pt x="98" y="102"/>
                    <a:pt x="79" y="94"/>
                  </a:cubicBezTo>
                  <a:cubicBezTo>
                    <a:pt x="79" y="94"/>
                    <a:pt x="72" y="73"/>
                    <a:pt x="33" y="75"/>
                  </a:cubicBezTo>
                  <a:cubicBezTo>
                    <a:pt x="12" y="76"/>
                    <a:pt x="7" y="76"/>
                    <a:pt x="4" y="77"/>
                  </a:cubicBezTo>
                  <a:cubicBezTo>
                    <a:pt x="0" y="78"/>
                    <a:pt x="18" y="94"/>
                    <a:pt x="36" y="98"/>
                  </a:cubicBezTo>
                  <a:cubicBezTo>
                    <a:pt x="53" y="102"/>
                    <a:pt x="97" y="131"/>
                    <a:pt x="126" y="147"/>
                  </a:cubicBezTo>
                  <a:cubicBezTo>
                    <a:pt x="140" y="155"/>
                    <a:pt x="151" y="161"/>
                    <a:pt x="166" y="152"/>
                  </a:cubicBezTo>
                  <a:cubicBezTo>
                    <a:pt x="166" y="152"/>
                    <a:pt x="211" y="127"/>
                    <a:pt x="222" y="107"/>
                  </a:cubicBezTo>
                  <a:cubicBezTo>
                    <a:pt x="222" y="107"/>
                    <a:pt x="256" y="188"/>
                    <a:pt x="207" y="208"/>
                  </a:cubicBezTo>
                  <a:cubicBezTo>
                    <a:pt x="207" y="208"/>
                    <a:pt x="271" y="246"/>
                    <a:pt x="288" y="255"/>
                  </a:cubicBezTo>
                  <a:cubicBezTo>
                    <a:pt x="288" y="255"/>
                    <a:pt x="288" y="255"/>
                    <a:pt x="288" y="255"/>
                  </a:cubicBezTo>
                  <a:cubicBezTo>
                    <a:pt x="288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289" y="255"/>
                    <a:pt x="289" y="255"/>
                    <a:pt x="289" y="255"/>
                  </a:cubicBezTo>
                  <a:cubicBezTo>
                    <a:pt x="307" y="246"/>
                    <a:pt x="371" y="208"/>
                    <a:pt x="371" y="208"/>
                  </a:cubicBezTo>
                  <a:cubicBezTo>
                    <a:pt x="322" y="188"/>
                    <a:pt x="356" y="107"/>
                    <a:pt x="356" y="107"/>
                  </a:cubicBezTo>
                  <a:cubicBezTo>
                    <a:pt x="366" y="127"/>
                    <a:pt x="408" y="152"/>
                    <a:pt x="408" y="152"/>
                  </a:cubicBezTo>
                  <a:cubicBezTo>
                    <a:pt x="423" y="161"/>
                    <a:pt x="435" y="156"/>
                    <a:pt x="449" y="148"/>
                  </a:cubicBezTo>
                  <a:cubicBezTo>
                    <a:pt x="478" y="132"/>
                    <a:pt x="525" y="102"/>
                    <a:pt x="541" y="98"/>
                  </a:cubicBezTo>
                  <a:cubicBezTo>
                    <a:pt x="560" y="94"/>
                    <a:pt x="577" y="78"/>
                    <a:pt x="574" y="77"/>
                  </a:cubicBezTo>
                  <a:close/>
                </a:path>
              </a:pathLst>
            </a:custGeom>
            <a:solidFill>
              <a:srgbClr val="71B2C9">
                <a:lumMod val="60000"/>
                <a:lumOff val="4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roupe 3"/>
          <p:cNvGrpSpPr/>
          <p:nvPr/>
        </p:nvGrpSpPr>
        <p:grpSpPr>
          <a:xfrm>
            <a:off x="1131241" y="4927121"/>
            <a:ext cx="659738" cy="437317"/>
            <a:chOff x="304054" y="1759669"/>
            <a:chExt cx="659738" cy="437317"/>
          </a:xfrm>
        </p:grpSpPr>
        <p:sp>
          <p:nvSpPr>
            <p:cNvPr id="135" name="Freeform 50"/>
            <p:cNvSpPr>
              <a:spLocks/>
            </p:cNvSpPr>
            <p:nvPr/>
          </p:nvSpPr>
          <p:spPr bwMode="auto">
            <a:xfrm>
              <a:off x="492330" y="1797864"/>
              <a:ext cx="81406" cy="81599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51"/>
            <p:cNvSpPr>
              <a:spLocks/>
            </p:cNvSpPr>
            <p:nvPr/>
          </p:nvSpPr>
          <p:spPr bwMode="auto">
            <a:xfrm>
              <a:off x="423848" y="1883514"/>
              <a:ext cx="218755" cy="311350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52"/>
            <p:cNvSpPr>
              <a:spLocks/>
            </p:cNvSpPr>
            <p:nvPr/>
          </p:nvSpPr>
          <p:spPr bwMode="auto">
            <a:xfrm>
              <a:off x="686393" y="1759669"/>
              <a:ext cx="94331" cy="93752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53"/>
            <p:cNvSpPr>
              <a:spLocks/>
            </p:cNvSpPr>
            <p:nvPr/>
          </p:nvSpPr>
          <p:spPr bwMode="auto">
            <a:xfrm>
              <a:off x="615790" y="1862102"/>
              <a:ext cx="228208" cy="334112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Oval 54"/>
            <p:cNvSpPr>
              <a:spLocks noChangeArrowheads="1"/>
            </p:cNvSpPr>
            <p:nvPr/>
          </p:nvSpPr>
          <p:spPr bwMode="auto">
            <a:xfrm>
              <a:off x="866374" y="1927690"/>
              <a:ext cx="63852" cy="63852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55"/>
            <p:cNvSpPr>
              <a:spLocks/>
            </p:cNvSpPr>
            <p:nvPr/>
          </p:nvSpPr>
          <p:spPr bwMode="auto">
            <a:xfrm>
              <a:off x="816605" y="1998293"/>
              <a:ext cx="147187" cy="198693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Oval 56"/>
            <p:cNvSpPr>
              <a:spLocks noChangeArrowheads="1"/>
            </p:cNvSpPr>
            <p:nvPr/>
          </p:nvSpPr>
          <p:spPr bwMode="auto">
            <a:xfrm>
              <a:off x="341478" y="1925568"/>
              <a:ext cx="63659" cy="63659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57"/>
            <p:cNvSpPr>
              <a:spLocks/>
            </p:cNvSpPr>
            <p:nvPr/>
          </p:nvSpPr>
          <p:spPr bwMode="auto">
            <a:xfrm>
              <a:off x="304054" y="1997522"/>
              <a:ext cx="143908" cy="198693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4" name="Groupe 245"/>
          <p:cNvGrpSpPr/>
          <p:nvPr/>
        </p:nvGrpSpPr>
        <p:grpSpPr>
          <a:xfrm>
            <a:off x="3485402" y="4959773"/>
            <a:ext cx="659738" cy="437317"/>
            <a:chOff x="304054" y="1759669"/>
            <a:chExt cx="659738" cy="437317"/>
          </a:xfrm>
        </p:grpSpPr>
        <p:sp>
          <p:nvSpPr>
            <p:cNvPr id="145" name="Freeform 50"/>
            <p:cNvSpPr>
              <a:spLocks/>
            </p:cNvSpPr>
            <p:nvPr/>
          </p:nvSpPr>
          <p:spPr bwMode="auto">
            <a:xfrm>
              <a:off x="492330" y="1797864"/>
              <a:ext cx="81406" cy="81599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51"/>
            <p:cNvSpPr>
              <a:spLocks/>
            </p:cNvSpPr>
            <p:nvPr/>
          </p:nvSpPr>
          <p:spPr bwMode="auto">
            <a:xfrm>
              <a:off x="423848" y="1883514"/>
              <a:ext cx="218755" cy="311350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52"/>
            <p:cNvSpPr>
              <a:spLocks/>
            </p:cNvSpPr>
            <p:nvPr/>
          </p:nvSpPr>
          <p:spPr bwMode="auto">
            <a:xfrm>
              <a:off x="686393" y="1759669"/>
              <a:ext cx="94331" cy="93752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53"/>
            <p:cNvSpPr>
              <a:spLocks/>
            </p:cNvSpPr>
            <p:nvPr/>
          </p:nvSpPr>
          <p:spPr bwMode="auto">
            <a:xfrm>
              <a:off x="615790" y="1862102"/>
              <a:ext cx="228208" cy="334112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54"/>
            <p:cNvSpPr>
              <a:spLocks noChangeArrowheads="1"/>
            </p:cNvSpPr>
            <p:nvPr/>
          </p:nvSpPr>
          <p:spPr bwMode="auto">
            <a:xfrm>
              <a:off x="866374" y="1927690"/>
              <a:ext cx="63852" cy="63852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55"/>
            <p:cNvSpPr>
              <a:spLocks/>
            </p:cNvSpPr>
            <p:nvPr/>
          </p:nvSpPr>
          <p:spPr bwMode="auto">
            <a:xfrm>
              <a:off x="816605" y="1998293"/>
              <a:ext cx="147187" cy="198693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Oval 56"/>
            <p:cNvSpPr>
              <a:spLocks noChangeArrowheads="1"/>
            </p:cNvSpPr>
            <p:nvPr/>
          </p:nvSpPr>
          <p:spPr bwMode="auto">
            <a:xfrm>
              <a:off x="341478" y="1925568"/>
              <a:ext cx="63659" cy="63659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57"/>
            <p:cNvSpPr>
              <a:spLocks/>
            </p:cNvSpPr>
            <p:nvPr/>
          </p:nvSpPr>
          <p:spPr bwMode="auto">
            <a:xfrm>
              <a:off x="304054" y="1997522"/>
              <a:ext cx="143908" cy="198693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4" name="Groupe 255"/>
          <p:cNvGrpSpPr/>
          <p:nvPr/>
        </p:nvGrpSpPr>
        <p:grpSpPr>
          <a:xfrm>
            <a:off x="4544156" y="4935238"/>
            <a:ext cx="659738" cy="437317"/>
            <a:chOff x="304054" y="1759669"/>
            <a:chExt cx="659738" cy="437317"/>
          </a:xfrm>
        </p:grpSpPr>
        <p:sp>
          <p:nvSpPr>
            <p:cNvPr id="155" name="Freeform 50"/>
            <p:cNvSpPr>
              <a:spLocks/>
            </p:cNvSpPr>
            <p:nvPr/>
          </p:nvSpPr>
          <p:spPr bwMode="auto">
            <a:xfrm>
              <a:off x="492330" y="1797864"/>
              <a:ext cx="81406" cy="81599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51"/>
            <p:cNvSpPr>
              <a:spLocks/>
            </p:cNvSpPr>
            <p:nvPr/>
          </p:nvSpPr>
          <p:spPr bwMode="auto">
            <a:xfrm>
              <a:off x="423848" y="1883514"/>
              <a:ext cx="218755" cy="311350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52"/>
            <p:cNvSpPr>
              <a:spLocks/>
            </p:cNvSpPr>
            <p:nvPr/>
          </p:nvSpPr>
          <p:spPr bwMode="auto">
            <a:xfrm>
              <a:off x="686393" y="1759669"/>
              <a:ext cx="94331" cy="93752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53"/>
            <p:cNvSpPr>
              <a:spLocks/>
            </p:cNvSpPr>
            <p:nvPr/>
          </p:nvSpPr>
          <p:spPr bwMode="auto">
            <a:xfrm>
              <a:off x="615790" y="1862102"/>
              <a:ext cx="228208" cy="334112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Oval 54"/>
            <p:cNvSpPr>
              <a:spLocks noChangeArrowheads="1"/>
            </p:cNvSpPr>
            <p:nvPr/>
          </p:nvSpPr>
          <p:spPr bwMode="auto">
            <a:xfrm>
              <a:off x="866374" y="1927690"/>
              <a:ext cx="63852" cy="63852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55"/>
            <p:cNvSpPr>
              <a:spLocks/>
            </p:cNvSpPr>
            <p:nvPr/>
          </p:nvSpPr>
          <p:spPr bwMode="auto">
            <a:xfrm>
              <a:off x="816605" y="1998293"/>
              <a:ext cx="147187" cy="198693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Oval 56"/>
            <p:cNvSpPr>
              <a:spLocks noChangeArrowheads="1"/>
            </p:cNvSpPr>
            <p:nvPr/>
          </p:nvSpPr>
          <p:spPr bwMode="auto">
            <a:xfrm>
              <a:off x="341478" y="1925568"/>
              <a:ext cx="63659" cy="63659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57"/>
            <p:cNvSpPr>
              <a:spLocks/>
            </p:cNvSpPr>
            <p:nvPr/>
          </p:nvSpPr>
          <p:spPr bwMode="auto">
            <a:xfrm>
              <a:off x="304054" y="1997522"/>
              <a:ext cx="143908" cy="198693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4" name="Groupe 265"/>
          <p:cNvGrpSpPr/>
          <p:nvPr/>
        </p:nvGrpSpPr>
        <p:grpSpPr>
          <a:xfrm>
            <a:off x="5684840" y="4888223"/>
            <a:ext cx="659738" cy="437317"/>
            <a:chOff x="304054" y="1759669"/>
            <a:chExt cx="659738" cy="437317"/>
          </a:xfrm>
        </p:grpSpPr>
        <p:sp>
          <p:nvSpPr>
            <p:cNvPr id="165" name="Freeform 50"/>
            <p:cNvSpPr>
              <a:spLocks/>
            </p:cNvSpPr>
            <p:nvPr/>
          </p:nvSpPr>
          <p:spPr bwMode="auto">
            <a:xfrm>
              <a:off x="492330" y="1797864"/>
              <a:ext cx="81406" cy="81599"/>
            </a:xfrm>
            <a:custGeom>
              <a:avLst/>
              <a:gdLst/>
              <a:ahLst/>
              <a:cxnLst>
                <a:cxn ang="0">
                  <a:pos x="169" y="108"/>
                </a:cxn>
                <a:cxn ang="0">
                  <a:pos x="71" y="169"/>
                </a:cxn>
                <a:cxn ang="0">
                  <a:pos x="10" y="71"/>
                </a:cxn>
                <a:cxn ang="0">
                  <a:pos x="108" y="10"/>
                </a:cxn>
                <a:cxn ang="0">
                  <a:pos x="169" y="108"/>
                </a:cxn>
              </a:cxnLst>
              <a:rect l="0" t="0" r="r" b="b"/>
              <a:pathLst>
                <a:path w="179" h="179">
                  <a:moveTo>
                    <a:pt x="169" y="108"/>
                  </a:moveTo>
                  <a:cubicBezTo>
                    <a:pt x="159" y="152"/>
                    <a:pt x="115" y="179"/>
                    <a:pt x="71" y="169"/>
                  </a:cubicBezTo>
                  <a:cubicBezTo>
                    <a:pt x="28" y="159"/>
                    <a:pt x="0" y="115"/>
                    <a:pt x="10" y="71"/>
                  </a:cubicBezTo>
                  <a:cubicBezTo>
                    <a:pt x="21" y="27"/>
                    <a:pt x="64" y="0"/>
                    <a:pt x="108" y="10"/>
                  </a:cubicBezTo>
                  <a:cubicBezTo>
                    <a:pt x="152" y="20"/>
                    <a:pt x="179" y="64"/>
                    <a:pt x="169" y="10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51"/>
            <p:cNvSpPr>
              <a:spLocks/>
            </p:cNvSpPr>
            <p:nvPr/>
          </p:nvSpPr>
          <p:spPr bwMode="auto">
            <a:xfrm>
              <a:off x="423848" y="1883514"/>
              <a:ext cx="218755" cy="311350"/>
            </a:xfrm>
            <a:custGeom>
              <a:avLst/>
              <a:gdLst/>
              <a:ahLst/>
              <a:cxnLst>
                <a:cxn ang="0">
                  <a:pos x="477" y="335"/>
                </a:cxn>
                <a:cxn ang="0">
                  <a:pos x="402" y="94"/>
                </a:cxn>
                <a:cxn ang="0">
                  <a:pos x="340" y="25"/>
                </a:cxn>
                <a:cxn ang="0">
                  <a:pos x="259" y="0"/>
                </a:cxn>
                <a:cxn ang="0">
                  <a:pos x="221" y="0"/>
                </a:cxn>
                <a:cxn ang="0">
                  <a:pos x="221" y="0"/>
                </a:cxn>
                <a:cxn ang="0">
                  <a:pos x="140" y="25"/>
                </a:cxn>
                <a:cxn ang="0">
                  <a:pos x="53" y="141"/>
                </a:cxn>
                <a:cxn ang="0">
                  <a:pos x="2" y="335"/>
                </a:cxn>
                <a:cxn ang="0">
                  <a:pos x="25" y="367"/>
                </a:cxn>
                <a:cxn ang="0">
                  <a:pos x="30" y="367"/>
                </a:cxn>
                <a:cxn ang="0">
                  <a:pos x="57" y="343"/>
                </a:cxn>
                <a:cxn ang="0">
                  <a:pos x="126" y="123"/>
                </a:cxn>
                <a:cxn ang="0">
                  <a:pos x="128" y="120"/>
                </a:cxn>
                <a:cxn ang="0">
                  <a:pos x="107" y="421"/>
                </a:cxn>
                <a:cxn ang="0">
                  <a:pos x="151" y="442"/>
                </a:cxn>
                <a:cxn ang="0">
                  <a:pos x="151" y="647"/>
                </a:cxn>
                <a:cxn ang="0">
                  <a:pos x="187" y="683"/>
                </a:cxn>
                <a:cxn ang="0">
                  <a:pos x="224" y="647"/>
                </a:cxn>
                <a:cxn ang="0">
                  <a:pos x="224" y="448"/>
                </a:cxn>
                <a:cxn ang="0">
                  <a:pos x="256" y="448"/>
                </a:cxn>
                <a:cxn ang="0">
                  <a:pos x="256" y="647"/>
                </a:cxn>
                <a:cxn ang="0">
                  <a:pos x="292" y="683"/>
                </a:cxn>
                <a:cxn ang="0">
                  <a:pos x="329" y="647"/>
                </a:cxn>
                <a:cxn ang="0">
                  <a:pos x="329" y="442"/>
                </a:cxn>
                <a:cxn ang="0">
                  <a:pos x="373" y="421"/>
                </a:cxn>
                <a:cxn ang="0">
                  <a:pos x="352" y="119"/>
                </a:cxn>
                <a:cxn ang="0">
                  <a:pos x="375" y="164"/>
                </a:cxn>
                <a:cxn ang="0">
                  <a:pos x="422" y="343"/>
                </a:cxn>
                <a:cxn ang="0">
                  <a:pos x="450" y="367"/>
                </a:cxn>
                <a:cxn ang="0">
                  <a:pos x="454" y="367"/>
                </a:cxn>
                <a:cxn ang="0">
                  <a:pos x="477" y="335"/>
                </a:cxn>
              </a:cxnLst>
              <a:rect l="0" t="0" r="r" b="b"/>
              <a:pathLst>
                <a:path w="480" h="683">
                  <a:moveTo>
                    <a:pt x="477" y="335"/>
                  </a:moveTo>
                  <a:cubicBezTo>
                    <a:pt x="461" y="232"/>
                    <a:pt x="437" y="152"/>
                    <a:pt x="402" y="94"/>
                  </a:cubicBezTo>
                  <a:cubicBezTo>
                    <a:pt x="384" y="65"/>
                    <a:pt x="364" y="41"/>
                    <a:pt x="340" y="25"/>
                  </a:cubicBezTo>
                  <a:cubicBezTo>
                    <a:pt x="316" y="9"/>
                    <a:pt x="288" y="0"/>
                    <a:pt x="259" y="0"/>
                  </a:cubicBezTo>
                  <a:cubicBezTo>
                    <a:pt x="255" y="0"/>
                    <a:pt x="224" y="0"/>
                    <a:pt x="221" y="0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191" y="0"/>
                    <a:pt x="164" y="9"/>
                    <a:pt x="140" y="25"/>
                  </a:cubicBezTo>
                  <a:cubicBezTo>
                    <a:pt x="104" y="50"/>
                    <a:pt x="76" y="90"/>
                    <a:pt x="53" y="141"/>
                  </a:cubicBezTo>
                  <a:cubicBezTo>
                    <a:pt x="31" y="193"/>
                    <a:pt x="14" y="258"/>
                    <a:pt x="2" y="335"/>
                  </a:cubicBezTo>
                  <a:cubicBezTo>
                    <a:pt x="0" y="350"/>
                    <a:pt x="10" y="364"/>
                    <a:pt x="25" y="367"/>
                  </a:cubicBezTo>
                  <a:cubicBezTo>
                    <a:pt x="27" y="367"/>
                    <a:pt x="28" y="367"/>
                    <a:pt x="30" y="367"/>
                  </a:cubicBezTo>
                  <a:cubicBezTo>
                    <a:pt x="43" y="367"/>
                    <a:pt x="55" y="357"/>
                    <a:pt x="57" y="343"/>
                  </a:cubicBezTo>
                  <a:cubicBezTo>
                    <a:pt x="73" y="245"/>
                    <a:pt x="97" y="170"/>
                    <a:pt x="126" y="123"/>
                  </a:cubicBezTo>
                  <a:cubicBezTo>
                    <a:pt x="126" y="122"/>
                    <a:pt x="127" y="121"/>
                    <a:pt x="128" y="120"/>
                  </a:cubicBezTo>
                  <a:cubicBezTo>
                    <a:pt x="92" y="244"/>
                    <a:pt x="107" y="421"/>
                    <a:pt x="107" y="421"/>
                  </a:cubicBezTo>
                  <a:cubicBezTo>
                    <a:pt x="107" y="430"/>
                    <a:pt x="125" y="437"/>
                    <a:pt x="151" y="442"/>
                  </a:cubicBezTo>
                  <a:cubicBezTo>
                    <a:pt x="151" y="647"/>
                    <a:pt x="151" y="647"/>
                    <a:pt x="151" y="647"/>
                  </a:cubicBezTo>
                  <a:cubicBezTo>
                    <a:pt x="151" y="667"/>
                    <a:pt x="167" y="683"/>
                    <a:pt x="187" y="683"/>
                  </a:cubicBezTo>
                  <a:cubicBezTo>
                    <a:pt x="207" y="683"/>
                    <a:pt x="224" y="667"/>
                    <a:pt x="224" y="647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34" y="449"/>
                    <a:pt x="245" y="449"/>
                    <a:pt x="256" y="448"/>
                  </a:cubicBezTo>
                  <a:cubicBezTo>
                    <a:pt x="256" y="647"/>
                    <a:pt x="256" y="647"/>
                    <a:pt x="256" y="647"/>
                  </a:cubicBezTo>
                  <a:cubicBezTo>
                    <a:pt x="256" y="667"/>
                    <a:pt x="272" y="683"/>
                    <a:pt x="292" y="683"/>
                  </a:cubicBezTo>
                  <a:cubicBezTo>
                    <a:pt x="312" y="683"/>
                    <a:pt x="329" y="667"/>
                    <a:pt x="329" y="647"/>
                  </a:cubicBezTo>
                  <a:cubicBezTo>
                    <a:pt x="329" y="442"/>
                    <a:pt x="329" y="442"/>
                    <a:pt x="329" y="442"/>
                  </a:cubicBezTo>
                  <a:cubicBezTo>
                    <a:pt x="355" y="437"/>
                    <a:pt x="373" y="430"/>
                    <a:pt x="373" y="421"/>
                  </a:cubicBezTo>
                  <a:cubicBezTo>
                    <a:pt x="373" y="421"/>
                    <a:pt x="388" y="243"/>
                    <a:pt x="352" y="119"/>
                  </a:cubicBezTo>
                  <a:cubicBezTo>
                    <a:pt x="360" y="132"/>
                    <a:pt x="368" y="147"/>
                    <a:pt x="375" y="164"/>
                  </a:cubicBezTo>
                  <a:cubicBezTo>
                    <a:pt x="395" y="209"/>
                    <a:pt x="411" y="270"/>
                    <a:pt x="422" y="343"/>
                  </a:cubicBezTo>
                  <a:cubicBezTo>
                    <a:pt x="424" y="357"/>
                    <a:pt x="436" y="367"/>
                    <a:pt x="450" y="367"/>
                  </a:cubicBezTo>
                  <a:cubicBezTo>
                    <a:pt x="451" y="367"/>
                    <a:pt x="453" y="367"/>
                    <a:pt x="454" y="367"/>
                  </a:cubicBezTo>
                  <a:cubicBezTo>
                    <a:pt x="469" y="364"/>
                    <a:pt x="480" y="350"/>
                    <a:pt x="477" y="33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52"/>
            <p:cNvSpPr>
              <a:spLocks/>
            </p:cNvSpPr>
            <p:nvPr/>
          </p:nvSpPr>
          <p:spPr bwMode="auto">
            <a:xfrm>
              <a:off x="686393" y="1759669"/>
              <a:ext cx="94331" cy="93752"/>
            </a:xfrm>
            <a:custGeom>
              <a:avLst/>
              <a:gdLst/>
              <a:ahLst/>
              <a:cxnLst>
                <a:cxn ang="0">
                  <a:pos x="195" y="124"/>
                </a:cxn>
                <a:cxn ang="0">
                  <a:pos x="82" y="194"/>
                </a:cxn>
                <a:cxn ang="0">
                  <a:pos x="12" y="81"/>
                </a:cxn>
                <a:cxn ang="0">
                  <a:pos x="125" y="11"/>
                </a:cxn>
                <a:cxn ang="0">
                  <a:pos x="195" y="124"/>
                </a:cxn>
              </a:cxnLst>
              <a:rect l="0" t="0" r="r" b="b"/>
              <a:pathLst>
                <a:path w="207" h="206">
                  <a:moveTo>
                    <a:pt x="195" y="124"/>
                  </a:moveTo>
                  <a:cubicBezTo>
                    <a:pt x="183" y="175"/>
                    <a:pt x="132" y="206"/>
                    <a:pt x="82" y="194"/>
                  </a:cubicBezTo>
                  <a:cubicBezTo>
                    <a:pt x="31" y="183"/>
                    <a:pt x="0" y="132"/>
                    <a:pt x="12" y="81"/>
                  </a:cubicBezTo>
                  <a:cubicBezTo>
                    <a:pt x="23" y="31"/>
                    <a:pt x="74" y="0"/>
                    <a:pt x="125" y="11"/>
                  </a:cubicBezTo>
                  <a:cubicBezTo>
                    <a:pt x="175" y="23"/>
                    <a:pt x="207" y="74"/>
                    <a:pt x="195" y="12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53"/>
            <p:cNvSpPr>
              <a:spLocks/>
            </p:cNvSpPr>
            <p:nvPr/>
          </p:nvSpPr>
          <p:spPr bwMode="auto">
            <a:xfrm>
              <a:off x="615790" y="1862102"/>
              <a:ext cx="228208" cy="334112"/>
            </a:xfrm>
            <a:custGeom>
              <a:avLst/>
              <a:gdLst/>
              <a:ahLst/>
              <a:cxnLst>
                <a:cxn ang="0">
                  <a:pos x="500" y="384"/>
                </a:cxn>
                <a:cxn ang="0">
                  <a:pos x="425" y="69"/>
                </a:cxn>
                <a:cxn ang="0">
                  <a:pos x="356" y="5"/>
                </a:cxn>
                <a:cxn ang="0">
                  <a:pos x="339" y="0"/>
                </a:cxn>
                <a:cxn ang="0">
                  <a:pos x="178" y="0"/>
                </a:cxn>
                <a:cxn ang="0">
                  <a:pos x="161" y="4"/>
                </a:cxn>
                <a:cxn ang="0">
                  <a:pos x="85" y="65"/>
                </a:cxn>
                <a:cxn ang="0">
                  <a:pos x="1" y="380"/>
                </a:cxn>
                <a:cxn ang="0">
                  <a:pos x="31" y="414"/>
                </a:cxn>
                <a:cxn ang="0">
                  <a:pos x="33" y="414"/>
                </a:cxn>
                <a:cxn ang="0">
                  <a:pos x="65" y="384"/>
                </a:cxn>
                <a:cxn ang="0">
                  <a:pos x="137" y="103"/>
                </a:cxn>
                <a:cxn ang="0">
                  <a:pos x="145" y="92"/>
                </a:cxn>
                <a:cxn ang="0">
                  <a:pos x="145" y="239"/>
                </a:cxn>
                <a:cxn ang="0">
                  <a:pos x="145" y="318"/>
                </a:cxn>
                <a:cxn ang="0">
                  <a:pos x="145" y="681"/>
                </a:cxn>
                <a:cxn ang="0">
                  <a:pos x="197" y="733"/>
                </a:cxn>
                <a:cxn ang="0">
                  <a:pos x="249" y="681"/>
                </a:cxn>
                <a:cxn ang="0">
                  <a:pos x="249" y="350"/>
                </a:cxn>
                <a:cxn ang="0">
                  <a:pos x="268" y="350"/>
                </a:cxn>
                <a:cxn ang="0">
                  <a:pos x="268" y="681"/>
                </a:cxn>
                <a:cxn ang="0">
                  <a:pos x="320" y="733"/>
                </a:cxn>
                <a:cxn ang="0">
                  <a:pos x="371" y="681"/>
                </a:cxn>
                <a:cxn ang="0">
                  <a:pos x="371" y="318"/>
                </a:cxn>
                <a:cxn ang="0">
                  <a:pos x="371" y="239"/>
                </a:cxn>
                <a:cxn ang="0">
                  <a:pos x="371" y="104"/>
                </a:cxn>
                <a:cxn ang="0">
                  <a:pos x="378" y="115"/>
                </a:cxn>
                <a:cxn ang="0">
                  <a:pos x="436" y="388"/>
                </a:cxn>
                <a:cxn ang="0">
                  <a:pos x="468" y="418"/>
                </a:cxn>
                <a:cxn ang="0">
                  <a:pos x="470" y="418"/>
                </a:cxn>
                <a:cxn ang="0">
                  <a:pos x="500" y="384"/>
                </a:cxn>
              </a:cxnLst>
              <a:rect l="0" t="0" r="r" b="b"/>
              <a:pathLst>
                <a:path w="501" h="733">
                  <a:moveTo>
                    <a:pt x="500" y="384"/>
                  </a:moveTo>
                  <a:cubicBezTo>
                    <a:pt x="491" y="216"/>
                    <a:pt x="459" y="123"/>
                    <a:pt x="425" y="69"/>
                  </a:cubicBezTo>
                  <a:cubicBezTo>
                    <a:pt x="399" y="27"/>
                    <a:pt x="371" y="10"/>
                    <a:pt x="356" y="5"/>
                  </a:cubicBezTo>
                  <a:cubicBezTo>
                    <a:pt x="351" y="2"/>
                    <a:pt x="345" y="0"/>
                    <a:pt x="33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2" y="0"/>
                    <a:pt x="166" y="1"/>
                    <a:pt x="161" y="4"/>
                  </a:cubicBezTo>
                  <a:cubicBezTo>
                    <a:pt x="146" y="9"/>
                    <a:pt x="115" y="24"/>
                    <a:pt x="85" y="65"/>
                  </a:cubicBezTo>
                  <a:cubicBezTo>
                    <a:pt x="47" y="118"/>
                    <a:pt x="10" y="211"/>
                    <a:pt x="1" y="380"/>
                  </a:cubicBezTo>
                  <a:cubicBezTo>
                    <a:pt x="0" y="398"/>
                    <a:pt x="14" y="413"/>
                    <a:pt x="31" y="414"/>
                  </a:cubicBezTo>
                  <a:cubicBezTo>
                    <a:pt x="32" y="414"/>
                    <a:pt x="32" y="414"/>
                    <a:pt x="33" y="414"/>
                  </a:cubicBezTo>
                  <a:cubicBezTo>
                    <a:pt x="50" y="414"/>
                    <a:pt x="64" y="401"/>
                    <a:pt x="65" y="384"/>
                  </a:cubicBezTo>
                  <a:cubicBezTo>
                    <a:pt x="74" y="222"/>
                    <a:pt x="108" y="142"/>
                    <a:pt x="137" y="103"/>
                  </a:cubicBezTo>
                  <a:cubicBezTo>
                    <a:pt x="140" y="99"/>
                    <a:pt x="143" y="95"/>
                    <a:pt x="145" y="92"/>
                  </a:cubicBezTo>
                  <a:cubicBezTo>
                    <a:pt x="145" y="239"/>
                    <a:pt x="145" y="239"/>
                    <a:pt x="145" y="239"/>
                  </a:cubicBezTo>
                  <a:cubicBezTo>
                    <a:pt x="145" y="318"/>
                    <a:pt x="145" y="318"/>
                    <a:pt x="145" y="318"/>
                  </a:cubicBezTo>
                  <a:cubicBezTo>
                    <a:pt x="145" y="681"/>
                    <a:pt x="145" y="681"/>
                    <a:pt x="145" y="681"/>
                  </a:cubicBezTo>
                  <a:cubicBezTo>
                    <a:pt x="145" y="709"/>
                    <a:pt x="168" y="733"/>
                    <a:pt x="197" y="733"/>
                  </a:cubicBezTo>
                  <a:cubicBezTo>
                    <a:pt x="225" y="733"/>
                    <a:pt x="249" y="709"/>
                    <a:pt x="249" y="681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68" y="350"/>
                    <a:pt x="268" y="350"/>
                    <a:pt x="268" y="350"/>
                  </a:cubicBezTo>
                  <a:cubicBezTo>
                    <a:pt x="268" y="681"/>
                    <a:pt x="268" y="681"/>
                    <a:pt x="268" y="681"/>
                  </a:cubicBezTo>
                  <a:cubicBezTo>
                    <a:pt x="268" y="709"/>
                    <a:pt x="291" y="733"/>
                    <a:pt x="320" y="733"/>
                  </a:cubicBezTo>
                  <a:cubicBezTo>
                    <a:pt x="348" y="733"/>
                    <a:pt x="371" y="709"/>
                    <a:pt x="371" y="681"/>
                  </a:cubicBezTo>
                  <a:cubicBezTo>
                    <a:pt x="371" y="318"/>
                    <a:pt x="371" y="318"/>
                    <a:pt x="371" y="318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104"/>
                    <a:pt x="371" y="104"/>
                    <a:pt x="371" y="104"/>
                  </a:cubicBezTo>
                  <a:cubicBezTo>
                    <a:pt x="373" y="107"/>
                    <a:pt x="376" y="111"/>
                    <a:pt x="378" y="115"/>
                  </a:cubicBezTo>
                  <a:cubicBezTo>
                    <a:pt x="402" y="159"/>
                    <a:pt x="428" y="241"/>
                    <a:pt x="436" y="388"/>
                  </a:cubicBezTo>
                  <a:cubicBezTo>
                    <a:pt x="437" y="405"/>
                    <a:pt x="452" y="418"/>
                    <a:pt x="468" y="418"/>
                  </a:cubicBezTo>
                  <a:cubicBezTo>
                    <a:pt x="469" y="418"/>
                    <a:pt x="470" y="418"/>
                    <a:pt x="470" y="418"/>
                  </a:cubicBezTo>
                  <a:cubicBezTo>
                    <a:pt x="488" y="417"/>
                    <a:pt x="501" y="402"/>
                    <a:pt x="500" y="384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Oval 54"/>
            <p:cNvSpPr>
              <a:spLocks noChangeArrowheads="1"/>
            </p:cNvSpPr>
            <p:nvPr/>
          </p:nvSpPr>
          <p:spPr bwMode="auto">
            <a:xfrm>
              <a:off x="866374" y="1927690"/>
              <a:ext cx="63852" cy="63852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55"/>
            <p:cNvSpPr>
              <a:spLocks/>
            </p:cNvSpPr>
            <p:nvPr/>
          </p:nvSpPr>
          <p:spPr bwMode="auto">
            <a:xfrm>
              <a:off x="816605" y="1998293"/>
              <a:ext cx="147187" cy="198693"/>
            </a:xfrm>
            <a:custGeom>
              <a:avLst/>
              <a:gdLst/>
              <a:ahLst/>
              <a:cxnLst>
                <a:cxn ang="0">
                  <a:pos x="282" y="38"/>
                </a:cxn>
                <a:cxn ang="0">
                  <a:pos x="247" y="12"/>
                </a:cxn>
                <a:cxn ang="0">
                  <a:pos x="231" y="7"/>
                </a:cxn>
                <a:cxn ang="0">
                  <a:pos x="179" y="0"/>
                </a:cxn>
                <a:cxn ang="0">
                  <a:pos x="122" y="11"/>
                </a:cxn>
                <a:cxn ang="0">
                  <a:pos x="16" y="66"/>
                </a:cxn>
                <a:cxn ang="0">
                  <a:pos x="6" y="98"/>
                </a:cxn>
                <a:cxn ang="0">
                  <a:pos x="27" y="111"/>
                </a:cxn>
                <a:cxn ang="0">
                  <a:pos x="38" y="108"/>
                </a:cxn>
                <a:cxn ang="0">
                  <a:pos x="110" y="71"/>
                </a:cxn>
                <a:cxn ang="0">
                  <a:pos x="77" y="269"/>
                </a:cxn>
                <a:cxn ang="0">
                  <a:pos x="109" y="269"/>
                </a:cxn>
                <a:cxn ang="0">
                  <a:pos x="109" y="404"/>
                </a:cxn>
                <a:cxn ang="0">
                  <a:pos x="141" y="436"/>
                </a:cxn>
                <a:cxn ang="0">
                  <a:pos x="173" y="404"/>
                </a:cxn>
                <a:cxn ang="0">
                  <a:pos x="173" y="269"/>
                </a:cxn>
                <a:cxn ang="0">
                  <a:pos x="185" y="269"/>
                </a:cxn>
                <a:cxn ang="0">
                  <a:pos x="185" y="404"/>
                </a:cxn>
                <a:cxn ang="0">
                  <a:pos x="217" y="436"/>
                </a:cxn>
                <a:cxn ang="0">
                  <a:pos x="249" y="404"/>
                </a:cxn>
                <a:cxn ang="0">
                  <a:pos x="249" y="269"/>
                </a:cxn>
                <a:cxn ang="0">
                  <a:pos x="282" y="269"/>
                </a:cxn>
                <a:cxn ang="0">
                  <a:pos x="250" y="75"/>
                </a:cxn>
                <a:cxn ang="0">
                  <a:pos x="256" y="85"/>
                </a:cxn>
                <a:cxn ang="0">
                  <a:pos x="275" y="200"/>
                </a:cxn>
                <a:cxn ang="0">
                  <a:pos x="299" y="224"/>
                </a:cxn>
                <a:cxn ang="0">
                  <a:pos x="323" y="200"/>
                </a:cxn>
                <a:cxn ang="0">
                  <a:pos x="282" y="38"/>
                </a:cxn>
              </a:cxnLst>
              <a:rect l="0" t="0" r="r" b="b"/>
              <a:pathLst>
                <a:path w="323" h="436">
                  <a:moveTo>
                    <a:pt x="282" y="38"/>
                  </a:moveTo>
                  <a:cubicBezTo>
                    <a:pt x="271" y="25"/>
                    <a:pt x="258" y="16"/>
                    <a:pt x="247" y="12"/>
                  </a:cubicBezTo>
                  <a:cubicBezTo>
                    <a:pt x="241" y="9"/>
                    <a:pt x="235" y="8"/>
                    <a:pt x="231" y="7"/>
                  </a:cubicBezTo>
                  <a:cubicBezTo>
                    <a:pt x="222" y="4"/>
                    <a:pt x="207" y="0"/>
                    <a:pt x="179" y="0"/>
                  </a:cubicBezTo>
                  <a:cubicBezTo>
                    <a:pt x="142" y="0"/>
                    <a:pt x="127" y="7"/>
                    <a:pt x="122" y="11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5" y="72"/>
                    <a:pt x="0" y="86"/>
                    <a:pt x="6" y="98"/>
                  </a:cubicBezTo>
                  <a:cubicBezTo>
                    <a:pt x="10" y="106"/>
                    <a:pt x="19" y="111"/>
                    <a:pt x="27" y="111"/>
                  </a:cubicBezTo>
                  <a:cubicBezTo>
                    <a:pt x="31" y="111"/>
                    <a:pt x="35" y="110"/>
                    <a:pt x="38" y="108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109" y="404"/>
                    <a:pt x="109" y="404"/>
                    <a:pt x="109" y="404"/>
                  </a:cubicBezTo>
                  <a:cubicBezTo>
                    <a:pt x="109" y="421"/>
                    <a:pt x="124" y="436"/>
                    <a:pt x="141" y="436"/>
                  </a:cubicBezTo>
                  <a:cubicBezTo>
                    <a:pt x="159" y="436"/>
                    <a:pt x="173" y="421"/>
                    <a:pt x="173" y="404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85" y="269"/>
                    <a:pt x="185" y="269"/>
                    <a:pt x="185" y="269"/>
                  </a:cubicBezTo>
                  <a:cubicBezTo>
                    <a:pt x="185" y="404"/>
                    <a:pt x="185" y="404"/>
                    <a:pt x="185" y="404"/>
                  </a:cubicBezTo>
                  <a:cubicBezTo>
                    <a:pt x="185" y="421"/>
                    <a:pt x="200" y="436"/>
                    <a:pt x="217" y="436"/>
                  </a:cubicBezTo>
                  <a:cubicBezTo>
                    <a:pt x="235" y="436"/>
                    <a:pt x="249" y="421"/>
                    <a:pt x="249" y="404"/>
                  </a:cubicBezTo>
                  <a:cubicBezTo>
                    <a:pt x="249" y="269"/>
                    <a:pt x="249" y="269"/>
                    <a:pt x="249" y="269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50" y="75"/>
                    <a:pt x="250" y="75"/>
                    <a:pt x="250" y="75"/>
                  </a:cubicBezTo>
                  <a:cubicBezTo>
                    <a:pt x="252" y="78"/>
                    <a:pt x="254" y="81"/>
                    <a:pt x="256" y="85"/>
                  </a:cubicBezTo>
                  <a:cubicBezTo>
                    <a:pt x="266" y="105"/>
                    <a:pt x="275" y="141"/>
                    <a:pt x="275" y="200"/>
                  </a:cubicBezTo>
                  <a:cubicBezTo>
                    <a:pt x="275" y="213"/>
                    <a:pt x="286" y="224"/>
                    <a:pt x="299" y="224"/>
                  </a:cubicBezTo>
                  <a:cubicBezTo>
                    <a:pt x="313" y="224"/>
                    <a:pt x="323" y="213"/>
                    <a:pt x="323" y="200"/>
                  </a:cubicBezTo>
                  <a:cubicBezTo>
                    <a:pt x="323" y="115"/>
                    <a:pt x="306" y="67"/>
                    <a:pt x="282" y="38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Oval 56"/>
            <p:cNvSpPr>
              <a:spLocks noChangeArrowheads="1"/>
            </p:cNvSpPr>
            <p:nvPr/>
          </p:nvSpPr>
          <p:spPr bwMode="auto">
            <a:xfrm>
              <a:off x="341478" y="1925568"/>
              <a:ext cx="63659" cy="63659"/>
            </a:xfrm>
            <a:prstGeom prst="ellipse">
              <a:avLst/>
            </a:pr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57"/>
            <p:cNvSpPr>
              <a:spLocks/>
            </p:cNvSpPr>
            <p:nvPr/>
          </p:nvSpPr>
          <p:spPr bwMode="auto">
            <a:xfrm>
              <a:off x="304054" y="1997522"/>
              <a:ext cx="143908" cy="198693"/>
            </a:xfrm>
            <a:custGeom>
              <a:avLst/>
              <a:gdLst/>
              <a:ahLst/>
              <a:cxnLst>
                <a:cxn ang="0">
                  <a:pos x="303" y="65"/>
                </a:cxn>
                <a:cxn ang="0">
                  <a:pos x="218" y="7"/>
                </a:cxn>
                <a:cxn ang="0">
                  <a:pos x="215" y="5"/>
                </a:cxn>
                <a:cxn ang="0">
                  <a:pos x="202" y="0"/>
                </a:cxn>
                <a:cxn ang="0">
                  <a:pos x="102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5" y="35"/>
                </a:cxn>
                <a:cxn ang="0">
                  <a:pos x="1" y="199"/>
                </a:cxn>
                <a:cxn ang="0">
                  <a:pos x="24" y="225"/>
                </a:cxn>
                <a:cxn ang="0">
                  <a:pos x="25" y="225"/>
                </a:cxn>
                <a:cxn ang="0">
                  <a:pos x="49" y="202"/>
                </a:cxn>
                <a:cxn ang="0">
                  <a:pos x="82" y="66"/>
                </a:cxn>
                <a:cxn ang="0">
                  <a:pos x="82" y="148"/>
                </a:cxn>
                <a:cxn ang="0">
                  <a:pos x="82" y="220"/>
                </a:cxn>
                <a:cxn ang="0">
                  <a:pos x="82" y="404"/>
                </a:cxn>
                <a:cxn ang="0">
                  <a:pos x="114" y="436"/>
                </a:cxn>
                <a:cxn ang="0">
                  <a:pos x="146" y="404"/>
                </a:cxn>
                <a:cxn ang="0">
                  <a:pos x="146" y="240"/>
                </a:cxn>
                <a:cxn ang="0">
                  <a:pos x="158" y="240"/>
                </a:cxn>
                <a:cxn ang="0">
                  <a:pos x="158" y="404"/>
                </a:cxn>
                <a:cxn ang="0">
                  <a:pos x="190" y="436"/>
                </a:cxn>
                <a:cxn ang="0">
                  <a:pos x="222" y="404"/>
                </a:cxn>
                <a:cxn ang="0">
                  <a:pos x="222" y="220"/>
                </a:cxn>
                <a:cxn ang="0">
                  <a:pos x="222" y="148"/>
                </a:cxn>
                <a:cxn ang="0">
                  <a:pos x="222" y="68"/>
                </a:cxn>
                <a:cxn ang="0">
                  <a:pos x="275" y="105"/>
                </a:cxn>
                <a:cxn ang="0">
                  <a:pos x="289" y="109"/>
                </a:cxn>
                <a:cxn ang="0">
                  <a:pos x="309" y="99"/>
                </a:cxn>
                <a:cxn ang="0">
                  <a:pos x="303" y="65"/>
                </a:cxn>
              </a:cxnLst>
              <a:rect l="0" t="0" r="r" b="b"/>
              <a:pathLst>
                <a:path w="316" h="436">
                  <a:moveTo>
                    <a:pt x="303" y="65"/>
                  </a:moveTo>
                  <a:cubicBezTo>
                    <a:pt x="218" y="7"/>
                    <a:pt x="218" y="7"/>
                    <a:pt x="218" y="7"/>
                  </a:cubicBezTo>
                  <a:cubicBezTo>
                    <a:pt x="217" y="6"/>
                    <a:pt x="216" y="5"/>
                    <a:pt x="215" y="5"/>
                  </a:cubicBezTo>
                  <a:cubicBezTo>
                    <a:pt x="212" y="2"/>
                    <a:pt x="207" y="0"/>
                    <a:pt x="2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100" y="0"/>
                  </a:cubicBezTo>
                  <a:cubicBezTo>
                    <a:pt x="98" y="0"/>
                    <a:pt x="96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8" y="1"/>
                    <a:pt x="65" y="7"/>
                    <a:pt x="45" y="35"/>
                  </a:cubicBezTo>
                  <a:cubicBezTo>
                    <a:pt x="24" y="64"/>
                    <a:pt x="6" y="113"/>
                    <a:pt x="1" y="199"/>
                  </a:cubicBezTo>
                  <a:cubicBezTo>
                    <a:pt x="0" y="213"/>
                    <a:pt x="10" y="224"/>
                    <a:pt x="24" y="225"/>
                  </a:cubicBezTo>
                  <a:cubicBezTo>
                    <a:pt x="24" y="225"/>
                    <a:pt x="24" y="225"/>
                    <a:pt x="25" y="225"/>
                  </a:cubicBezTo>
                  <a:cubicBezTo>
                    <a:pt x="38" y="225"/>
                    <a:pt x="48" y="215"/>
                    <a:pt x="49" y="202"/>
                  </a:cubicBezTo>
                  <a:cubicBezTo>
                    <a:pt x="53" y="125"/>
                    <a:pt x="69" y="85"/>
                    <a:pt x="82" y="66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2" y="422"/>
                    <a:pt x="96" y="436"/>
                    <a:pt x="114" y="436"/>
                  </a:cubicBezTo>
                  <a:cubicBezTo>
                    <a:pt x="132" y="436"/>
                    <a:pt x="146" y="422"/>
                    <a:pt x="146" y="404"/>
                  </a:cubicBezTo>
                  <a:cubicBezTo>
                    <a:pt x="146" y="240"/>
                    <a:pt x="146" y="240"/>
                    <a:pt x="146" y="240"/>
                  </a:cubicBezTo>
                  <a:cubicBezTo>
                    <a:pt x="158" y="240"/>
                    <a:pt x="158" y="240"/>
                    <a:pt x="158" y="240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8" y="422"/>
                    <a:pt x="172" y="436"/>
                    <a:pt x="190" y="436"/>
                  </a:cubicBezTo>
                  <a:cubicBezTo>
                    <a:pt x="208" y="436"/>
                    <a:pt x="222" y="422"/>
                    <a:pt x="222" y="404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75" y="105"/>
                    <a:pt x="275" y="105"/>
                    <a:pt x="275" y="105"/>
                  </a:cubicBezTo>
                  <a:cubicBezTo>
                    <a:pt x="280" y="108"/>
                    <a:pt x="284" y="109"/>
                    <a:pt x="289" y="109"/>
                  </a:cubicBezTo>
                  <a:cubicBezTo>
                    <a:pt x="297" y="109"/>
                    <a:pt x="304" y="105"/>
                    <a:pt x="309" y="99"/>
                  </a:cubicBezTo>
                  <a:cubicBezTo>
                    <a:pt x="316" y="88"/>
                    <a:pt x="314" y="73"/>
                    <a:pt x="303" y="65"/>
                  </a:cubicBezTo>
                  <a:close/>
                </a:path>
              </a:pathLst>
            </a:custGeom>
            <a:solidFill>
              <a:srgbClr val="C8C9C7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4" name="Picture 2" descr="D:\Users\Sophie.Morin\Desktop\depays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84" y="4968227"/>
            <a:ext cx="615531" cy="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TextBox 176"/>
          <p:cNvSpPr txBox="1"/>
          <p:nvPr/>
        </p:nvSpPr>
        <p:spPr>
          <a:xfrm>
            <a:off x="1823049" y="129991"/>
            <a:ext cx="7404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fr-BE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belangrijkste</a:t>
            </a:r>
            <a:r>
              <a:rPr lang="fr-BE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vakantieactiviteiten</a:t>
            </a:r>
            <a:r>
              <a:rPr lang="fr-BE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tijdens</a:t>
            </a:r>
            <a:r>
              <a:rPr lang="fr-BE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fr-BE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zomer</a:t>
            </a:r>
            <a:endParaRPr lang="fr-BE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327462" y="2115937"/>
            <a:ext cx="1292395" cy="3962400"/>
          </a:xfrm>
          <a:prstGeom prst="rect">
            <a:avLst/>
          </a:prstGeom>
          <a:noFill/>
          <a:ln w="12700" algn="ctr">
            <a:solidFill>
              <a:srgbClr val="DE0000"/>
            </a:solidFill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sp>
        <p:nvSpPr>
          <p:cNvPr id="178" name="ZoneTexte 188"/>
          <p:cNvSpPr txBox="1"/>
          <p:nvPr/>
        </p:nvSpPr>
        <p:spPr>
          <a:xfrm>
            <a:off x="2452003" y="3192018"/>
            <a:ext cx="631904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</a:t>
            </a: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79" name="ZoneTexte 188"/>
          <p:cNvSpPr txBox="1"/>
          <p:nvPr/>
        </p:nvSpPr>
        <p:spPr>
          <a:xfrm>
            <a:off x="6727402" y="3229656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1" name="ZoneTexte 188"/>
          <p:cNvSpPr txBox="1"/>
          <p:nvPr/>
        </p:nvSpPr>
        <p:spPr>
          <a:xfrm>
            <a:off x="8132117" y="3233191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2" name="ZoneTexte 188"/>
          <p:cNvSpPr txBox="1"/>
          <p:nvPr/>
        </p:nvSpPr>
        <p:spPr>
          <a:xfrm>
            <a:off x="1179193" y="5404293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3" name="ZoneTexte 188"/>
          <p:cNvSpPr txBox="1"/>
          <p:nvPr/>
        </p:nvSpPr>
        <p:spPr>
          <a:xfrm>
            <a:off x="3551383" y="5426396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4" name="ZoneTexte 188"/>
          <p:cNvSpPr txBox="1"/>
          <p:nvPr/>
        </p:nvSpPr>
        <p:spPr>
          <a:xfrm>
            <a:off x="4600019" y="5404293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5" name="ZoneTexte 188"/>
          <p:cNvSpPr txBox="1"/>
          <p:nvPr/>
        </p:nvSpPr>
        <p:spPr>
          <a:xfrm>
            <a:off x="5741757" y="5404293"/>
            <a:ext cx="668773" cy="3385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Familie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 &amp; </a:t>
            </a:r>
          </a:p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</a:rPr>
              <a:t>vrienden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86" name="ZoneTexte 1"/>
          <p:cNvSpPr txBox="1"/>
          <p:nvPr/>
        </p:nvSpPr>
        <p:spPr>
          <a:xfrm>
            <a:off x="4745746" y="3242727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87" name="ZoneTexte 1"/>
          <p:cNvSpPr txBox="1"/>
          <p:nvPr/>
        </p:nvSpPr>
        <p:spPr>
          <a:xfrm>
            <a:off x="5878073" y="3242727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88" name="ZoneTexte 1"/>
          <p:cNvSpPr txBox="1"/>
          <p:nvPr/>
        </p:nvSpPr>
        <p:spPr>
          <a:xfrm>
            <a:off x="2483396" y="4317115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89" name="ZoneTexte 1"/>
          <p:cNvSpPr txBox="1"/>
          <p:nvPr/>
        </p:nvSpPr>
        <p:spPr>
          <a:xfrm>
            <a:off x="3625006" y="4319627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0" name="ZoneTexte 1"/>
          <p:cNvSpPr txBox="1"/>
          <p:nvPr/>
        </p:nvSpPr>
        <p:spPr>
          <a:xfrm>
            <a:off x="6857458" y="4361174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1" name="ZoneTexte 1"/>
          <p:cNvSpPr txBox="1"/>
          <p:nvPr/>
        </p:nvSpPr>
        <p:spPr>
          <a:xfrm>
            <a:off x="8228567" y="4373205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2" name="ZoneTexte 1"/>
          <p:cNvSpPr txBox="1"/>
          <p:nvPr/>
        </p:nvSpPr>
        <p:spPr>
          <a:xfrm>
            <a:off x="297642" y="5418797"/>
            <a:ext cx="319318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kern="0" dirty="0" smtClean="0">
                <a:solidFill>
                  <a:srgbClr val="71B2C9">
                    <a:lumMod val="50000"/>
                  </a:srgbClr>
                </a:solidFill>
              </a:rPr>
              <a:t>Rust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rgbClr val="71B2C9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3" name="ZoneTexte 194"/>
          <p:cNvSpPr txBox="1"/>
          <p:nvPr/>
        </p:nvSpPr>
        <p:spPr>
          <a:xfrm>
            <a:off x="61744" y="4313469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" name="ZoneTexte 194"/>
          <p:cNvSpPr txBox="1"/>
          <p:nvPr/>
        </p:nvSpPr>
        <p:spPr>
          <a:xfrm>
            <a:off x="1098441" y="4323088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4477921" y="4273608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ZoneTexte 194"/>
          <p:cNvSpPr txBox="1"/>
          <p:nvPr/>
        </p:nvSpPr>
        <p:spPr>
          <a:xfrm>
            <a:off x="5677671" y="4283311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7" name="ZoneTexte 194"/>
          <p:cNvSpPr txBox="1"/>
          <p:nvPr/>
        </p:nvSpPr>
        <p:spPr>
          <a:xfrm>
            <a:off x="2307367" y="5426396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8" name="ZoneTexte 194"/>
          <p:cNvSpPr txBox="1"/>
          <p:nvPr/>
        </p:nvSpPr>
        <p:spPr>
          <a:xfrm>
            <a:off x="6649492" y="5405860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ZoneTexte 194"/>
          <p:cNvSpPr txBox="1"/>
          <p:nvPr/>
        </p:nvSpPr>
        <p:spPr>
          <a:xfrm>
            <a:off x="7984429" y="5415134"/>
            <a:ext cx="780983" cy="169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Ontdekking</a:t>
            </a:r>
            <a:endParaRPr kumimoji="0" lang="fr-FR" sz="11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99337" y="6096000"/>
            <a:ext cx="7912744" cy="52322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err="1" smtClean="0">
                <a:solidFill>
                  <a:srgbClr val="000066"/>
                </a:solidFill>
              </a:rPr>
              <a:t>Oostenrijkers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doen</a:t>
            </a:r>
            <a:r>
              <a:rPr lang="fr-BE" sz="1400" dirty="0" smtClean="0">
                <a:solidFill>
                  <a:srgbClr val="000066"/>
                </a:solidFill>
              </a:rPr>
              <a:t> het </a:t>
            </a:r>
            <a:r>
              <a:rPr lang="fr-BE" sz="1400" dirty="0" err="1" smtClean="0">
                <a:solidFill>
                  <a:srgbClr val="000066"/>
                </a:solidFill>
              </a:rPr>
              <a:t>meest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aan</a:t>
            </a:r>
            <a:r>
              <a:rPr lang="fr-BE" sz="1400" dirty="0" smtClean="0">
                <a:solidFill>
                  <a:srgbClr val="000066"/>
                </a:solidFill>
              </a:rPr>
              <a:t> sport </a:t>
            </a:r>
            <a:r>
              <a:rPr lang="fr-BE" sz="1400" dirty="0" err="1" smtClean="0">
                <a:solidFill>
                  <a:srgbClr val="000066"/>
                </a:solidFill>
              </a:rPr>
              <a:t>tijdens</a:t>
            </a:r>
            <a:r>
              <a:rPr lang="fr-BE" sz="1400" dirty="0" smtClean="0">
                <a:solidFill>
                  <a:srgbClr val="000066"/>
                </a:solidFill>
              </a:rPr>
              <a:t> de </a:t>
            </a:r>
            <a:r>
              <a:rPr lang="fr-BE" sz="1400" dirty="0" err="1" smtClean="0">
                <a:solidFill>
                  <a:srgbClr val="000066"/>
                </a:solidFill>
              </a:rPr>
              <a:t>vakantie</a:t>
            </a:r>
            <a:r>
              <a:rPr lang="fr-BE" sz="1400" dirty="0" smtClean="0">
                <a:solidFill>
                  <a:srgbClr val="000066"/>
                </a:solidFill>
              </a:rPr>
              <a:t> (24% vs 12% </a:t>
            </a:r>
            <a:r>
              <a:rPr lang="fr-BE" sz="1400" dirty="0" err="1" smtClean="0">
                <a:solidFill>
                  <a:srgbClr val="000066"/>
                </a:solidFill>
              </a:rPr>
              <a:t>Italianen</a:t>
            </a:r>
            <a:r>
              <a:rPr lang="fr-BE" sz="1400" dirty="0" smtClean="0">
                <a:solidFill>
                  <a:srgbClr val="000066"/>
                </a:solidFill>
              </a:rPr>
              <a:t>).</a:t>
            </a:r>
            <a:br>
              <a:rPr lang="fr-BE" sz="1400" dirty="0" smtClean="0">
                <a:solidFill>
                  <a:srgbClr val="000066"/>
                </a:solidFill>
              </a:rPr>
            </a:br>
            <a:r>
              <a:rPr lang="fr-BE" sz="1400" dirty="0" err="1" smtClean="0">
                <a:solidFill>
                  <a:srgbClr val="000066"/>
                </a:solidFill>
              </a:rPr>
              <a:t>Italianen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maken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meer</a:t>
            </a:r>
            <a:r>
              <a:rPr lang="fr-BE" sz="1400" dirty="0" smtClean="0">
                <a:solidFill>
                  <a:srgbClr val="000066"/>
                </a:solidFill>
              </a:rPr>
              <a:t> van hun </a:t>
            </a:r>
            <a:r>
              <a:rPr lang="fr-BE" sz="1400" dirty="0" err="1" smtClean="0">
                <a:solidFill>
                  <a:srgbClr val="000066"/>
                </a:solidFill>
              </a:rPr>
              <a:t>vakantie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gebruik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voor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nieuwe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 smtClean="0">
                <a:solidFill>
                  <a:srgbClr val="000066"/>
                </a:solidFill>
              </a:rPr>
              <a:t>ontmoetingen</a:t>
            </a:r>
            <a:r>
              <a:rPr lang="fr-BE" sz="1400" dirty="0" smtClean="0">
                <a:solidFill>
                  <a:srgbClr val="000066"/>
                </a:solidFill>
              </a:rPr>
              <a:t> (16%) vs 5% </a:t>
            </a:r>
            <a:r>
              <a:rPr lang="fr-BE" sz="1400" dirty="0" err="1" smtClean="0">
                <a:solidFill>
                  <a:srgbClr val="000066"/>
                </a:solidFill>
              </a:rPr>
              <a:t>Fransen</a:t>
            </a:r>
            <a:r>
              <a:rPr lang="fr-BE" sz="1400" dirty="0" smtClean="0">
                <a:solidFill>
                  <a:srgbClr val="000066"/>
                </a:solidFill>
              </a:rPr>
              <a:t>.</a:t>
            </a:r>
            <a:endParaRPr lang="fr-BE" sz="1400" dirty="0">
              <a:solidFill>
                <a:srgbClr val="000066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882025" y="1342938"/>
            <a:ext cx="2121093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1100" dirty="0" err="1" smtClean="0"/>
              <a:t>Meerdere</a:t>
            </a:r>
            <a:r>
              <a:rPr lang="fr-BE" sz="1100" dirty="0" smtClean="0"/>
              <a:t> </a:t>
            </a:r>
            <a:r>
              <a:rPr lang="fr-BE" sz="1100" dirty="0" err="1" smtClean="0"/>
              <a:t>antwoorden</a:t>
            </a:r>
            <a:r>
              <a:rPr lang="fr-BE" sz="1100" dirty="0" smtClean="0"/>
              <a:t> </a:t>
            </a:r>
            <a:r>
              <a:rPr lang="fr-BE" sz="1100" dirty="0" err="1" smtClean="0"/>
              <a:t>mogelijk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414112054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20" y="1169533"/>
            <a:ext cx="7159373" cy="477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876799" y="1383632"/>
            <a:ext cx="3629025" cy="1412694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4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type </a:t>
            </a:r>
            <a:r>
              <a:rPr lang="en-US" altLang="fr-FR" sz="40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bestemmingen</a:t>
            </a:r>
            <a:endParaRPr lang="en-US" altLang="fr-FR" sz="40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6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1"/>
          <p:cNvSpPr>
            <a:spLocks noChangeShapeType="1"/>
          </p:cNvSpPr>
          <p:nvPr/>
        </p:nvSpPr>
        <p:spPr bwMode="gray">
          <a:xfrm>
            <a:off x="0" y="1123950"/>
            <a:ext cx="1066800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endParaRPr lang="fr-FR"/>
          </a:p>
        </p:txBody>
      </p:sp>
      <p:sp>
        <p:nvSpPr>
          <p:cNvPr id="31" name="Rectangle 57"/>
          <p:cNvSpPr>
            <a:spLocks noChangeArrowheads="1"/>
          </p:cNvSpPr>
          <p:nvPr/>
        </p:nvSpPr>
        <p:spPr bwMode="auto">
          <a:xfrm>
            <a:off x="8001000" y="6353300"/>
            <a:ext cx="1059626" cy="230832"/>
          </a:xfrm>
          <a:prstGeom prst="rect">
            <a:avLst/>
          </a:prstGeom>
          <a:solidFill>
            <a:srgbClr val="5F5F5F"/>
          </a:solidFill>
          <a:ln w="9525" algn="ctr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None/>
              <a:tabLst>
                <a:tab pos="1714500" algn="l"/>
              </a:tabLst>
            </a:pPr>
            <a:r>
              <a:rPr lang="fr-FR" sz="900" b="1" dirty="0" err="1" smtClean="0"/>
              <a:t>Weet</a:t>
            </a:r>
            <a:r>
              <a:rPr lang="fr-FR" sz="900" b="1" dirty="0" smtClean="0"/>
              <a:t> niet :2%</a:t>
            </a:r>
            <a:endParaRPr lang="fr-FR" sz="900" b="1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0" y="1979990"/>
            <a:ext cx="1244800" cy="114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77114" y="3122757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i="1" dirty="0" err="1" smtClean="0">
                <a:solidFill>
                  <a:srgbClr val="000099"/>
                </a:solidFill>
              </a:rPr>
              <a:t>Gemiddeld</a:t>
            </a:r>
            <a:r>
              <a:rPr lang="fr-FR" sz="1300" b="1" i="1" dirty="0" smtClean="0">
                <a:solidFill>
                  <a:srgbClr val="000099"/>
                </a:solidFill>
              </a:rPr>
              <a:t>: 67% </a:t>
            </a:r>
            <a:endParaRPr lang="fr-FR" sz="1300" b="1" i="1" dirty="0">
              <a:solidFill>
                <a:srgbClr val="000099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875897" y="3147746"/>
            <a:ext cx="1756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i="1" dirty="0" err="1" smtClean="0">
                <a:solidFill>
                  <a:srgbClr val="000099"/>
                </a:solidFill>
              </a:rPr>
              <a:t>Gemiddeld</a:t>
            </a:r>
            <a:r>
              <a:rPr lang="fr-FR" sz="1300" b="1" i="1" dirty="0" smtClean="0">
                <a:solidFill>
                  <a:srgbClr val="000099"/>
                </a:solidFill>
              </a:rPr>
              <a:t>: 17% </a:t>
            </a:r>
            <a:endParaRPr lang="fr-FR" sz="1300" b="1" i="1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7"/>
          <a:stretch/>
        </p:blipFill>
        <p:spPr bwMode="auto">
          <a:xfrm>
            <a:off x="3989523" y="2012767"/>
            <a:ext cx="1269630" cy="1109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/>
        </p:blipFill>
        <p:spPr bwMode="auto">
          <a:xfrm>
            <a:off x="2069058" y="2004283"/>
            <a:ext cx="1269631" cy="106413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03" y="2040366"/>
            <a:ext cx="1281643" cy="1082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56" y="2028575"/>
            <a:ext cx="1269630" cy="109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à coins arrondis 37"/>
          <p:cNvSpPr/>
          <p:nvPr/>
        </p:nvSpPr>
        <p:spPr>
          <a:xfrm>
            <a:off x="2285999" y="3581400"/>
            <a:ext cx="990600" cy="2079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/>
              <a:t>Bergen</a:t>
            </a:r>
            <a:endParaRPr lang="fr-FR" sz="1100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4206977" y="3581400"/>
            <a:ext cx="1066800" cy="20799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Platteland</a:t>
            </a:r>
            <a:endParaRPr lang="fr-FR" sz="1200" dirty="0"/>
          </a:p>
        </p:txBody>
      </p:sp>
      <p:sp>
        <p:nvSpPr>
          <p:cNvPr id="43" name="Rectangle à coins arrondis 42"/>
          <p:cNvSpPr/>
          <p:nvPr/>
        </p:nvSpPr>
        <p:spPr>
          <a:xfrm>
            <a:off x="7700408" y="3581400"/>
            <a:ext cx="986392" cy="2079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Stad</a:t>
            </a:r>
            <a:endParaRPr lang="fr-FR" sz="1200" dirty="0"/>
          </a:p>
        </p:txBody>
      </p:sp>
      <p:sp>
        <p:nvSpPr>
          <p:cNvPr id="44" name="Rectangle à coins arrondis 43"/>
          <p:cNvSpPr/>
          <p:nvPr/>
        </p:nvSpPr>
        <p:spPr>
          <a:xfrm>
            <a:off x="342899" y="3581400"/>
            <a:ext cx="1066800" cy="20799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Zee</a:t>
            </a:r>
            <a:endParaRPr lang="fr-FR" sz="1200" dirty="0"/>
          </a:p>
        </p:txBody>
      </p:sp>
      <p:sp>
        <p:nvSpPr>
          <p:cNvPr id="42" name="Rectangle à coins arrondis 41"/>
          <p:cNvSpPr/>
          <p:nvPr/>
        </p:nvSpPr>
        <p:spPr>
          <a:xfrm>
            <a:off x="5959577" y="3581400"/>
            <a:ext cx="1066800" cy="20799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Rondreis</a:t>
            </a:r>
            <a:endParaRPr lang="fr-FR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9050" y="257175"/>
            <a:ext cx="7454950" cy="990600"/>
          </a:xfrm>
        </p:spPr>
        <p:txBody>
          <a:bodyPr/>
          <a:lstStyle/>
          <a:p>
            <a:pPr algn="ctr"/>
            <a:r>
              <a:rPr lang="fr-BE" dirty="0"/>
              <a:t>Het </a:t>
            </a:r>
            <a:r>
              <a:rPr lang="fr-BE" dirty="0" err="1"/>
              <a:t>profiel</a:t>
            </a:r>
            <a:r>
              <a:rPr lang="fr-BE" dirty="0"/>
              <a:t> van de </a:t>
            </a:r>
            <a:r>
              <a:rPr lang="fr-BE" dirty="0" err="1"/>
              <a:t>Europese</a:t>
            </a:r>
            <a:r>
              <a:rPr lang="fr-BE" dirty="0"/>
              <a:t> </a:t>
            </a:r>
            <a:r>
              <a:rPr lang="fr-BE" dirty="0" err="1"/>
              <a:t>vakantieganger</a:t>
            </a:r>
            <a:endParaRPr lang="fr-BE" dirty="0"/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177114" y="1397663"/>
            <a:ext cx="9144000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1050" b="1" dirty="0" err="1"/>
              <a:t>Wanneer</a:t>
            </a:r>
            <a:r>
              <a:rPr lang="fr-FR" sz="1050" b="1" dirty="0"/>
              <a:t> u </a:t>
            </a:r>
            <a:r>
              <a:rPr lang="fr-FR" sz="1050" b="1" dirty="0" err="1"/>
              <a:t>denkt</a:t>
            </a:r>
            <a:r>
              <a:rPr lang="fr-FR" sz="1050" b="1" dirty="0"/>
              <a:t> </a:t>
            </a:r>
            <a:r>
              <a:rPr lang="fr-FR" sz="1050" b="1" dirty="0" err="1"/>
              <a:t>aan</a:t>
            </a:r>
            <a:r>
              <a:rPr lang="fr-FR" sz="1050" b="1" dirty="0"/>
              <a:t> </a:t>
            </a:r>
            <a:r>
              <a:rPr lang="fr-FR" sz="1050" b="1" dirty="0" err="1"/>
              <a:t>uw</a:t>
            </a:r>
            <a:r>
              <a:rPr lang="fr-FR" sz="1050" b="1" dirty="0"/>
              <a:t> </a:t>
            </a:r>
            <a:r>
              <a:rPr lang="fr-FR" sz="1050" b="1" dirty="0" err="1"/>
              <a:t>ideale</a:t>
            </a:r>
            <a:r>
              <a:rPr lang="fr-FR" sz="1050" b="1" dirty="0"/>
              <a:t> </a:t>
            </a:r>
            <a:r>
              <a:rPr lang="fr-FR" sz="1050" b="1" dirty="0" err="1"/>
              <a:t>zomervakantie</a:t>
            </a:r>
            <a:r>
              <a:rPr lang="fr-FR" sz="1050" b="1" dirty="0"/>
              <a:t> in </a:t>
            </a:r>
            <a:r>
              <a:rPr lang="fr-FR" sz="1050" b="1" dirty="0" smtClean="0"/>
              <a:t>2016, </a:t>
            </a:r>
            <a:r>
              <a:rPr lang="fr-FR" sz="1050" b="1" dirty="0" err="1"/>
              <a:t>wat</a:t>
            </a:r>
            <a:r>
              <a:rPr lang="fr-FR" sz="1050" b="1" dirty="0"/>
              <a:t> </a:t>
            </a:r>
            <a:r>
              <a:rPr lang="fr-FR" sz="1050" b="1" dirty="0" err="1"/>
              <a:t>geniet</a:t>
            </a:r>
            <a:r>
              <a:rPr lang="fr-FR" sz="1050" b="1" dirty="0"/>
              <a:t> dan </a:t>
            </a:r>
            <a:r>
              <a:rPr lang="fr-FR" sz="1050" b="1" dirty="0" err="1"/>
              <a:t>uw</a:t>
            </a:r>
            <a:r>
              <a:rPr lang="fr-FR" sz="1050" b="1" dirty="0"/>
              <a:t> </a:t>
            </a:r>
            <a:r>
              <a:rPr lang="fr-FR" sz="1050" b="1" dirty="0" err="1"/>
              <a:t>voorkeur</a:t>
            </a:r>
            <a:r>
              <a:rPr lang="fr-FR" sz="1050" b="1" dirty="0"/>
              <a:t>?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243078" y="1659273"/>
            <a:ext cx="14927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900" i="1" dirty="0">
                <a:latin typeface="Arial" pitchFamily="34" charset="0"/>
                <a:cs typeface="Arial" pitchFamily="34" charset="0"/>
              </a:rPr>
              <a:t>Basis : </a:t>
            </a:r>
            <a:r>
              <a:rPr lang="fr-FR" sz="900" i="1" dirty="0" err="1">
                <a:latin typeface="Arial" pitchFamily="34" charset="0"/>
                <a:cs typeface="Arial" pitchFamily="34" charset="0"/>
              </a:rPr>
              <a:t>Alle</a:t>
            </a:r>
            <a:r>
              <a:rPr lang="fr-FR" sz="900" i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900" i="1" dirty="0" err="1">
                <a:latin typeface="Arial" pitchFamily="34" charset="0"/>
                <a:cs typeface="Arial" pitchFamily="34" charset="0"/>
              </a:rPr>
              <a:t>respondenten</a:t>
            </a:r>
            <a:endParaRPr lang="fr-FR" sz="9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ZoneTexte 22"/>
          <p:cNvSpPr txBox="1"/>
          <p:nvPr/>
        </p:nvSpPr>
        <p:spPr>
          <a:xfrm>
            <a:off x="5779202" y="3122757"/>
            <a:ext cx="1756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i="1" dirty="0" err="1" smtClean="0">
                <a:solidFill>
                  <a:srgbClr val="000099"/>
                </a:solidFill>
              </a:rPr>
              <a:t>Gemiddeld</a:t>
            </a:r>
            <a:r>
              <a:rPr lang="fr-FR" sz="1300" b="1" i="1" dirty="0" smtClean="0">
                <a:solidFill>
                  <a:srgbClr val="000099"/>
                </a:solidFill>
              </a:rPr>
              <a:t>: 17% </a:t>
            </a:r>
            <a:endParaRPr lang="fr-FR" sz="1300" b="1" i="1" dirty="0">
              <a:solidFill>
                <a:srgbClr val="000099"/>
              </a:solidFill>
            </a:endParaRPr>
          </a:p>
        </p:txBody>
      </p:sp>
      <p:sp>
        <p:nvSpPr>
          <p:cNvPr id="37" name="ZoneTexte 22"/>
          <p:cNvSpPr txBox="1"/>
          <p:nvPr/>
        </p:nvSpPr>
        <p:spPr>
          <a:xfrm>
            <a:off x="7535928" y="3138038"/>
            <a:ext cx="1756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i="1" dirty="0" err="1" smtClean="0">
                <a:solidFill>
                  <a:srgbClr val="000099"/>
                </a:solidFill>
              </a:rPr>
              <a:t>Gemiddeld</a:t>
            </a:r>
            <a:r>
              <a:rPr lang="fr-FR" sz="1300" b="1" i="1" dirty="0" smtClean="0">
                <a:solidFill>
                  <a:srgbClr val="000099"/>
                </a:solidFill>
              </a:rPr>
              <a:t>: 17% </a:t>
            </a:r>
            <a:endParaRPr lang="fr-FR" sz="1300" b="1" i="1" dirty="0">
              <a:solidFill>
                <a:srgbClr val="000099"/>
              </a:solidFill>
            </a:endParaRPr>
          </a:p>
        </p:txBody>
      </p:sp>
      <p:sp>
        <p:nvSpPr>
          <p:cNvPr id="40" name="ZoneTexte 22"/>
          <p:cNvSpPr txBox="1"/>
          <p:nvPr/>
        </p:nvSpPr>
        <p:spPr>
          <a:xfrm>
            <a:off x="2044030" y="3135154"/>
            <a:ext cx="1756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00" b="1" i="1" dirty="0" err="1" smtClean="0">
                <a:solidFill>
                  <a:srgbClr val="000099"/>
                </a:solidFill>
              </a:rPr>
              <a:t>Gemiddeld</a:t>
            </a:r>
            <a:r>
              <a:rPr lang="fr-FR" sz="1300" b="1" i="1" dirty="0" smtClean="0">
                <a:solidFill>
                  <a:srgbClr val="000099"/>
                </a:solidFill>
              </a:rPr>
              <a:t>: 20% </a:t>
            </a:r>
            <a:endParaRPr lang="fr-FR" sz="1300" b="1" i="1" dirty="0">
              <a:solidFill>
                <a:srgbClr val="000099"/>
              </a:solidFill>
            </a:endParaRPr>
          </a:p>
        </p:txBody>
      </p:sp>
      <p:sp>
        <p:nvSpPr>
          <p:cNvPr id="41" name="Rectangle à coins arrondis 9"/>
          <p:cNvSpPr/>
          <p:nvPr/>
        </p:nvSpPr>
        <p:spPr>
          <a:xfrm>
            <a:off x="240430" y="3789390"/>
            <a:ext cx="1422499" cy="24868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>
              <a:buFont typeface="Wingdings" panose="05000000000000000000" pitchFamily="2" charset="2"/>
              <a:buChar char="ü"/>
            </a:pPr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69%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-35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jarigen</a:t>
            </a:r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73% </a:t>
            </a:r>
          </a:p>
          <a:p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Italianen</a:t>
            </a:r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Belgen</a:t>
            </a:r>
            <a:endParaRPr lang="fr-FR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(+3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ptn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à coins arrondis 32"/>
          <p:cNvSpPr/>
          <p:nvPr/>
        </p:nvSpPr>
        <p:spPr>
          <a:xfrm>
            <a:off x="1732213" y="3789390"/>
            <a:ext cx="2025493" cy="2486863"/>
          </a:xfrm>
          <a:prstGeom prst="roundRect">
            <a:avLst/>
          </a:prstGeom>
          <a:solidFill>
            <a:schemeClr val="bg1">
              <a:alpha val="38824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27% 55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plussers</a:t>
            </a: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22%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gepensioneerden</a:t>
            </a:r>
            <a:endParaRPr lang="fr-FR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Oostenrijkers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Duitsers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18% Fransen</a:t>
            </a:r>
          </a:p>
          <a:p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Belgen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(+6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ptn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à coins arrondis 35"/>
          <p:cNvSpPr/>
          <p:nvPr/>
        </p:nvSpPr>
        <p:spPr>
          <a:xfrm>
            <a:off x="7392818" y="3789390"/>
            <a:ext cx="1667808" cy="2486863"/>
          </a:xfrm>
          <a:prstGeom prst="roundRect">
            <a:avLst/>
          </a:prstGeom>
          <a:solidFill>
            <a:schemeClr val="bg1">
              <a:alpha val="38039"/>
            </a:schemeClr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21% </a:t>
            </a:r>
          </a:p>
          <a:p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</a:t>
            </a:r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fr-FR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jarigen</a:t>
            </a:r>
            <a:endParaRPr lang="fr-FR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l">
              <a:buFont typeface="Wingdings" panose="05000000000000000000" pitchFamily="2" charset="2"/>
              <a:buChar char="ü"/>
            </a:pPr>
            <a:endParaRPr lang="fr-FR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21% </a:t>
            </a:r>
          </a:p>
          <a:p>
            <a:pPr algn="l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Oostenrijkers</a:t>
            </a:r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Belgen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(+1pt)</a:t>
            </a:r>
          </a:p>
          <a:p>
            <a:pPr algn="l"/>
            <a:endParaRPr lang="fr-F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à coins arrondis 33"/>
          <p:cNvSpPr/>
          <p:nvPr/>
        </p:nvSpPr>
        <p:spPr>
          <a:xfrm>
            <a:off x="3819751" y="3789390"/>
            <a:ext cx="1735254" cy="2486863"/>
          </a:xfrm>
          <a:prstGeom prst="roundRect">
            <a:avLst/>
          </a:prstGeom>
          <a:solidFill>
            <a:schemeClr val="bg1">
              <a:alpha val="43922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 algn="l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14% 55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plussers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16%</a:t>
            </a:r>
          </a:p>
          <a:p>
            <a:pPr algn="l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gepensioneerden</a:t>
            </a:r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Duitsers</a:t>
            </a: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24%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Oostenrijkers</a:t>
            </a:r>
            <a:endParaRPr lang="fr-FR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fr-FR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Belgen</a:t>
            </a:r>
            <a:r>
              <a:rPr lang="fr-F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(+2pt)</a:t>
            </a:r>
            <a:endParaRPr lang="fr-F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à coins arrondis 34"/>
          <p:cNvSpPr/>
          <p:nvPr/>
        </p:nvSpPr>
        <p:spPr>
          <a:xfrm>
            <a:off x="5632623" y="3789390"/>
            <a:ext cx="1682577" cy="2486863"/>
          </a:xfrm>
          <a:prstGeom prst="roundRect">
            <a:avLst/>
          </a:prstGeom>
          <a:solidFill>
            <a:schemeClr val="bg1">
              <a:alpha val="47059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 algn="l">
              <a:buFont typeface="Wingdings" panose="05000000000000000000" pitchFamily="2" charset="2"/>
              <a:buChar char="ü"/>
            </a:pPr>
            <a:endParaRPr lang="fr-FR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l">
              <a:buFont typeface="Wingdings" panose="05000000000000000000" pitchFamily="2" charset="2"/>
              <a:buChar char="ü"/>
            </a:pP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21% 55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plussers</a:t>
            </a:r>
            <a:r>
              <a:rPr lang="fr-FR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18% </a:t>
            </a:r>
            <a:r>
              <a:rPr lang="fr-FR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gepensioneerden</a:t>
            </a:r>
            <a:endParaRPr lang="fr-FR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</a:p>
          <a:p>
            <a:pPr algn="l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Britten</a:t>
            </a:r>
          </a:p>
          <a:p>
            <a:pPr algn="l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fr-FR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  <a:r>
              <a:rPr lang="fr-FR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Belgen</a:t>
            </a:r>
            <a:r>
              <a:rPr lang="fr-FR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(+1pt)</a:t>
            </a:r>
            <a:endParaRPr lang="fr-FR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13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46C94-D3DA-48EB-ACCF-A9A0C591EC6B}" type="slidenum">
              <a:rPr lang="fr-FR"/>
              <a:pPr>
                <a:defRPr/>
              </a:pPr>
              <a:t>39</a:t>
            </a:fld>
            <a:endParaRPr lang="fr-FR"/>
          </a:p>
        </p:txBody>
      </p:sp>
      <p:graphicFrame>
        <p:nvGraphicFramePr>
          <p:cNvPr id="41987" name="Objec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003077"/>
              </p:ext>
            </p:extLst>
          </p:nvPr>
        </p:nvGraphicFramePr>
        <p:xfrm>
          <a:off x="31750" y="0"/>
          <a:ext cx="7080250" cy="605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4" name="Chart" r:id="rId4" imgW="7762893" imgH="6629299" progId="MSGraph.Chart.8">
                  <p:embed followColorScheme="full"/>
                </p:oleObj>
              </mc:Choice>
              <mc:Fallback>
                <p:oleObj name="Chart" r:id="rId4" imgW="7762893" imgH="6629299" progId="MSGraph.Chart.8">
                  <p:embed followColorScheme="full"/>
                  <p:pic>
                    <p:nvPicPr>
                      <p:cNvPr id="0" name="Object 3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1750" y="0"/>
                        <a:ext cx="7080250" cy="605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4F4829D-AE78-4CE2-85E5-E171541A85C0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39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41989" name="Text Box 2"/>
          <p:cNvSpPr txBox="1">
            <a:spLocks noChangeArrowheads="1"/>
          </p:cNvSpPr>
          <p:nvPr/>
        </p:nvSpPr>
        <p:spPr bwMode="auto">
          <a:xfrm>
            <a:off x="2225675" y="228600"/>
            <a:ext cx="6461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>
                <a:solidFill>
                  <a:schemeClr val="bg1"/>
                </a:solidFill>
              </a:rPr>
              <a:t>Het type </a:t>
            </a:r>
            <a:r>
              <a:rPr lang="fr-FR" altLang="fr-FR" sz="2600" b="1" dirty="0" err="1">
                <a:solidFill>
                  <a:schemeClr val="bg1"/>
                </a:solidFill>
              </a:rPr>
              <a:t>vakantiebestemmingen</a:t>
            </a:r>
            <a:r>
              <a:rPr lang="fr-FR" altLang="fr-FR" sz="2600" b="1" dirty="0">
                <a:solidFill>
                  <a:schemeClr val="bg1"/>
                </a:solidFill>
              </a:rPr>
              <a:t/>
            </a:r>
            <a:br>
              <a:rPr lang="fr-FR" altLang="fr-FR" sz="2600" b="1" dirty="0">
                <a:solidFill>
                  <a:schemeClr val="bg1"/>
                </a:solidFill>
              </a:rPr>
            </a:br>
            <a:r>
              <a:rPr lang="fr-FR" altLang="fr-FR" sz="2600" b="1" dirty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>
                <a:solidFill>
                  <a:schemeClr val="bg1"/>
                </a:solidFill>
              </a:rPr>
              <a:t>Belgen</a:t>
            </a:r>
            <a:endParaRPr lang="en-GB" altLang="fr-FR" sz="2600" b="1" dirty="0">
              <a:solidFill>
                <a:schemeClr val="bg1"/>
              </a:solidFill>
            </a:endParaRP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609600" y="2438400"/>
            <a:ext cx="121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fr-FR">
              <a:solidFill>
                <a:schemeClr val="tx1"/>
              </a:solidFill>
            </a:endParaRPr>
          </a:p>
        </p:txBody>
      </p:sp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152400" y="6019800"/>
            <a:ext cx="8915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SzPct val="120000"/>
            </a:pPr>
            <a:r>
              <a:rPr lang="fr-FR" altLang="fr-FR" sz="1600" b="1" i="1" dirty="0" err="1" smtClean="0">
                <a:solidFill>
                  <a:srgbClr val="000099"/>
                </a:solidFill>
              </a:rPr>
              <a:t>Alle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bestemmingen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stijgen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in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populariteit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.</a:t>
            </a:r>
          </a:p>
          <a:p>
            <a:pPr eaLnBrk="1" hangingPunct="1">
              <a:spcBef>
                <a:spcPct val="30000"/>
              </a:spcBef>
              <a:buSzPct val="120000"/>
            </a:pPr>
            <a:r>
              <a:rPr lang="fr-FR" altLang="fr-FR" sz="1600" b="1" i="1" dirty="0" smtClean="0">
                <a:solidFill>
                  <a:srgbClr val="000099"/>
                </a:solidFill>
              </a:rPr>
              <a:t>De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Belgen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trekken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meer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naar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de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zee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in </a:t>
            </a:r>
            <a:r>
              <a:rPr lang="fr-FR" altLang="fr-FR" sz="1600" b="1" i="1" dirty="0" err="1" smtClean="0">
                <a:solidFill>
                  <a:srgbClr val="000099"/>
                </a:solidFill>
              </a:rPr>
              <a:t>vergelijking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 </a:t>
            </a:r>
            <a:r>
              <a:rPr lang="fr-FR" altLang="fr-FR" sz="1600" b="1" i="1" dirty="0">
                <a:solidFill>
                  <a:srgbClr val="000099"/>
                </a:solidFill>
              </a:rPr>
              <a:t>m</a:t>
            </a:r>
            <a:r>
              <a:rPr lang="fr-FR" altLang="fr-FR" sz="1600" b="1" i="1" dirty="0" smtClean="0">
                <a:solidFill>
                  <a:srgbClr val="000099"/>
                </a:solidFill>
              </a:rPr>
              <a:t>et 2015 (54%).</a:t>
            </a:r>
            <a:endParaRPr lang="fr-FR" altLang="fr-FR" sz="1600" b="1" i="1" dirty="0">
              <a:solidFill>
                <a:srgbClr val="000099"/>
              </a:solidFill>
            </a:endParaRPr>
          </a:p>
        </p:txBody>
      </p:sp>
      <p:sp>
        <p:nvSpPr>
          <p:cNvPr id="41992" name="Text Box 2"/>
          <p:cNvSpPr txBox="1">
            <a:spLocks noChangeArrowheads="1"/>
          </p:cNvSpPr>
          <p:nvPr/>
        </p:nvSpPr>
        <p:spPr bwMode="auto">
          <a:xfrm>
            <a:off x="5913438" y="1524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0033CC"/>
                </a:solidFill>
              </a:rPr>
              <a:t>Zee</a:t>
            </a:r>
            <a:endParaRPr lang="fr-FR" altLang="fr-FR" dirty="0">
              <a:solidFill>
                <a:srgbClr val="0033CC"/>
              </a:solidFill>
            </a:endParaRP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5945188" y="4075113"/>
            <a:ext cx="298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rgbClr val="C00000"/>
                </a:solidFill>
              </a:rPr>
              <a:t>Bergen</a:t>
            </a:r>
            <a:endParaRPr lang="fr-FR" altLang="fr-FR" dirty="0">
              <a:solidFill>
                <a:srgbClr val="C00000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16200000">
            <a:off x="5748559" y="164568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945188" y="4419600"/>
            <a:ext cx="298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339933"/>
                </a:solidFill>
              </a:rPr>
              <a:t>Platteland</a:t>
            </a:r>
            <a:endParaRPr lang="fr-FR" altLang="fr-FR" dirty="0">
              <a:solidFill>
                <a:srgbClr val="339933"/>
              </a:solidFill>
            </a:endParaRPr>
          </a:p>
        </p:txBody>
      </p:sp>
      <p:sp>
        <p:nvSpPr>
          <p:cNvPr id="41996" name="Text Box 11"/>
          <p:cNvSpPr txBox="1">
            <a:spLocks noChangeArrowheads="1"/>
          </p:cNvSpPr>
          <p:nvPr/>
        </p:nvSpPr>
        <p:spPr bwMode="auto">
          <a:xfrm>
            <a:off x="5953105" y="4852663"/>
            <a:ext cx="298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333399"/>
                </a:solidFill>
              </a:rPr>
              <a:t>Stad</a:t>
            </a:r>
            <a:endParaRPr lang="fr-FR" altLang="fr-FR" dirty="0">
              <a:solidFill>
                <a:srgbClr val="333399"/>
              </a:solidFill>
            </a:endParaRPr>
          </a:p>
        </p:txBody>
      </p:sp>
      <p:sp>
        <p:nvSpPr>
          <p:cNvPr id="41997" name="Text Box 11"/>
          <p:cNvSpPr txBox="1">
            <a:spLocks noChangeArrowheads="1"/>
          </p:cNvSpPr>
          <p:nvPr/>
        </p:nvSpPr>
        <p:spPr bwMode="auto">
          <a:xfrm>
            <a:off x="5911850" y="3686175"/>
            <a:ext cx="298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 err="1" smtClean="0">
                <a:solidFill>
                  <a:srgbClr val="FF0000"/>
                </a:solidFill>
              </a:rPr>
              <a:t>Rondreis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16200000">
            <a:off x="5633256" y="3779837"/>
            <a:ext cx="184150" cy="1809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vert="eaVert" lIns="0" tIns="0" rIns="0" bIns="0" anchor="ctr">
            <a:spAutoFit/>
          </a:bodyPr>
          <a:lstStyle/>
          <a:p>
            <a:pPr>
              <a:defRPr/>
            </a:pPr>
            <a:endParaRPr lang="nl-NL" sz="60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1999" name="TextBox 29"/>
          <p:cNvSpPr txBox="1">
            <a:spLocks noChangeArrowheads="1"/>
          </p:cNvSpPr>
          <p:nvPr/>
        </p:nvSpPr>
        <p:spPr bwMode="auto">
          <a:xfrm>
            <a:off x="381000" y="13604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1400" b="1" dirty="0" smtClean="0">
                <a:solidFill>
                  <a:srgbClr val="333399"/>
                </a:solidFill>
              </a:rPr>
              <a:t>TRENDS</a:t>
            </a:r>
            <a:endParaRPr lang="en-GB" altLang="fr-FR" sz="1400" b="1" dirty="0">
              <a:solidFill>
                <a:srgbClr val="333399"/>
              </a:solidFill>
            </a:endParaRP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 rot="16200000">
            <a:off x="5622925" y="4168775"/>
            <a:ext cx="184150" cy="180975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vert="eaVert" lIns="0" tIns="0" rIns="0" bIns="0" anchor="ctr">
            <a:spAutoFit/>
          </a:bodyPr>
          <a:lstStyle/>
          <a:p>
            <a:pPr>
              <a:defRPr/>
            </a:pPr>
            <a:endParaRPr lang="nl-NL" sz="60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 rot="16200000">
            <a:off x="5633257" y="4541936"/>
            <a:ext cx="184150" cy="180975"/>
          </a:xfrm>
          <a:prstGeom prst="triangle">
            <a:avLst>
              <a:gd name="adj" fmla="val 50000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vert="eaVert" lIns="0" tIns="0" rIns="0" bIns="0" anchor="ctr">
            <a:spAutoFit/>
          </a:bodyPr>
          <a:lstStyle/>
          <a:p>
            <a:pPr>
              <a:defRPr/>
            </a:pPr>
            <a:endParaRPr lang="nl-NL" sz="60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 rot="16200000">
            <a:off x="5649392" y="4945532"/>
            <a:ext cx="184150" cy="180975"/>
          </a:xfrm>
          <a:prstGeom prst="triangle">
            <a:avLst>
              <a:gd name="adj" fmla="val 50000"/>
            </a:avLst>
          </a:prstGeom>
          <a:solidFill>
            <a:srgbClr val="262673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vert="eaVert" lIns="0" tIns="0" rIns="0" bIns="0" anchor="ctr">
            <a:spAutoFit/>
          </a:bodyPr>
          <a:lstStyle/>
          <a:p>
            <a:pPr>
              <a:defRPr/>
            </a:pPr>
            <a:endParaRPr lang="nl-NL" sz="60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42008" name="Picture 21" descr="plage-haw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1981200"/>
            <a:ext cx="1720850" cy="1292225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9" name="ZoneTexte 11"/>
          <p:cNvSpPr txBox="1">
            <a:spLocks noChangeArrowheads="1"/>
          </p:cNvSpPr>
          <p:nvPr/>
        </p:nvSpPr>
        <p:spPr bwMode="auto">
          <a:xfrm>
            <a:off x="7125688" y="1571625"/>
            <a:ext cx="1213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000099"/>
                </a:solidFill>
              </a:rPr>
              <a:t>(54%,+3 </a:t>
            </a:r>
            <a:r>
              <a:rPr lang="fr-BE" altLang="fr-FR" sz="1400" dirty="0" err="1" smtClean="0">
                <a:solidFill>
                  <a:srgbClr val="000099"/>
                </a:solidFill>
              </a:rPr>
              <a:t>ptn</a:t>
            </a:r>
            <a:r>
              <a:rPr lang="fr-BE" altLang="fr-FR" sz="1400" dirty="0" smtClean="0">
                <a:solidFill>
                  <a:srgbClr val="000099"/>
                </a:solidFill>
              </a:rPr>
              <a:t>)</a:t>
            </a:r>
            <a:endParaRPr lang="fr-BE" altLang="fr-FR" sz="1400" dirty="0">
              <a:solidFill>
                <a:srgbClr val="000099"/>
              </a:solidFill>
            </a:endParaRPr>
          </a:p>
        </p:txBody>
      </p:sp>
      <p:sp>
        <p:nvSpPr>
          <p:cNvPr id="42010" name="ZoneTexte 13"/>
          <p:cNvSpPr txBox="1">
            <a:spLocks noChangeArrowheads="1"/>
          </p:cNvSpPr>
          <p:nvPr/>
        </p:nvSpPr>
        <p:spPr bwMode="auto">
          <a:xfrm>
            <a:off x="7056438" y="3716338"/>
            <a:ext cx="12634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FF0000"/>
                </a:solidFill>
              </a:rPr>
              <a:t>(24%, + 1 pt.)</a:t>
            </a:r>
            <a:endParaRPr lang="fr-BE" altLang="fr-FR" sz="1400" dirty="0">
              <a:solidFill>
                <a:srgbClr val="FF0000"/>
              </a:solidFill>
            </a:endParaRPr>
          </a:p>
        </p:txBody>
      </p:sp>
      <p:sp>
        <p:nvSpPr>
          <p:cNvPr id="42011" name="ZoneTexte 33"/>
          <p:cNvSpPr txBox="1">
            <a:spLocks noChangeArrowheads="1"/>
          </p:cNvSpPr>
          <p:nvPr/>
        </p:nvSpPr>
        <p:spPr bwMode="auto">
          <a:xfrm>
            <a:off x="7094364" y="4478536"/>
            <a:ext cx="136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00B050"/>
                </a:solidFill>
              </a:rPr>
              <a:t>(20%, + 2 </a:t>
            </a:r>
            <a:r>
              <a:rPr lang="fr-BE" altLang="fr-FR" sz="1400" dirty="0" err="1" smtClean="0">
                <a:solidFill>
                  <a:srgbClr val="00B050"/>
                </a:solidFill>
              </a:rPr>
              <a:t>ptn</a:t>
            </a:r>
            <a:r>
              <a:rPr lang="fr-BE" altLang="fr-FR" sz="1400" dirty="0" smtClean="0">
                <a:solidFill>
                  <a:srgbClr val="00B050"/>
                </a:solidFill>
              </a:rPr>
              <a:t>.)</a:t>
            </a:r>
            <a:endParaRPr lang="fr-BE" altLang="fr-FR" sz="1400" dirty="0">
              <a:solidFill>
                <a:srgbClr val="00B050"/>
              </a:solidFill>
            </a:endParaRPr>
          </a:p>
        </p:txBody>
      </p:sp>
      <p:sp>
        <p:nvSpPr>
          <p:cNvPr id="42012" name="TextBox 7"/>
          <p:cNvSpPr txBox="1">
            <a:spLocks noChangeArrowheads="1"/>
          </p:cNvSpPr>
          <p:nvPr/>
        </p:nvSpPr>
        <p:spPr bwMode="auto">
          <a:xfrm>
            <a:off x="7075995" y="4104580"/>
            <a:ext cx="13131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C00000"/>
                </a:solidFill>
              </a:rPr>
              <a:t>(25%, +6 </a:t>
            </a:r>
            <a:r>
              <a:rPr lang="fr-BE" altLang="fr-FR" sz="1400" dirty="0" err="1" smtClean="0">
                <a:solidFill>
                  <a:srgbClr val="C00000"/>
                </a:solidFill>
              </a:rPr>
              <a:t>ptn</a:t>
            </a:r>
            <a:r>
              <a:rPr lang="fr-BE" altLang="fr-FR" sz="1400" dirty="0" smtClean="0">
                <a:solidFill>
                  <a:srgbClr val="C00000"/>
                </a:solidFill>
              </a:rPr>
              <a:t>.)</a:t>
            </a:r>
            <a:endParaRPr lang="fr-BE" altLang="fr-FR" sz="1400" dirty="0">
              <a:solidFill>
                <a:srgbClr val="C00000"/>
              </a:solidFill>
            </a:endParaRPr>
          </a:p>
        </p:txBody>
      </p:sp>
      <p:sp>
        <p:nvSpPr>
          <p:cNvPr id="42013" name="TextBox 10"/>
          <p:cNvSpPr txBox="1">
            <a:spLocks noChangeArrowheads="1"/>
          </p:cNvSpPr>
          <p:nvPr/>
        </p:nvSpPr>
        <p:spPr bwMode="auto">
          <a:xfrm>
            <a:off x="7070355" y="4882132"/>
            <a:ext cx="1213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400" dirty="0" smtClean="0">
                <a:solidFill>
                  <a:srgbClr val="000099"/>
                </a:solidFill>
              </a:rPr>
              <a:t>(20%, +1 pt.)</a:t>
            </a:r>
            <a:endParaRPr lang="fr-BE" altLang="fr-FR" sz="14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9933" y="1282056"/>
            <a:ext cx="17684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dirty="0" err="1" smtClean="0">
                <a:solidFill>
                  <a:schemeClr val="accent6"/>
                </a:solidFill>
              </a:rPr>
              <a:t>Meerdere</a:t>
            </a:r>
            <a:r>
              <a:rPr lang="fr-BE" sz="900" dirty="0" smtClean="0">
                <a:solidFill>
                  <a:schemeClr val="accent6"/>
                </a:solidFill>
              </a:rPr>
              <a:t> </a:t>
            </a:r>
            <a:r>
              <a:rPr lang="fr-BE" sz="900" dirty="0" err="1" smtClean="0">
                <a:solidFill>
                  <a:schemeClr val="accent6"/>
                </a:solidFill>
              </a:rPr>
              <a:t>antwoorden</a:t>
            </a:r>
            <a:r>
              <a:rPr lang="fr-BE" sz="900" dirty="0" smtClean="0">
                <a:solidFill>
                  <a:schemeClr val="accent6"/>
                </a:solidFill>
              </a:rPr>
              <a:t> </a:t>
            </a:r>
            <a:r>
              <a:rPr lang="fr-BE" sz="900" dirty="0" err="1" smtClean="0">
                <a:solidFill>
                  <a:schemeClr val="accent6"/>
                </a:solidFill>
              </a:rPr>
              <a:t>mogelijk</a:t>
            </a:r>
            <a:endParaRPr lang="fr-BE" sz="900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1466" y="5638800"/>
            <a:ext cx="3316934" cy="52322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smtClean="0">
                <a:solidFill>
                  <a:srgbClr val="000066"/>
                </a:solidFill>
              </a:rPr>
              <a:t>30% van de </a:t>
            </a:r>
            <a:r>
              <a:rPr lang="fr-BE" sz="1400" dirty="0" err="1" smtClean="0">
                <a:solidFill>
                  <a:srgbClr val="000066"/>
                </a:solidFill>
              </a:rPr>
              <a:t>jongeren</a:t>
            </a:r>
            <a:r>
              <a:rPr lang="fr-BE" sz="1400" dirty="0" smtClean="0">
                <a:solidFill>
                  <a:srgbClr val="000066"/>
                </a:solidFill>
              </a:rPr>
              <a:t> (18-25 </a:t>
            </a:r>
            <a:r>
              <a:rPr lang="fr-BE" sz="1400" dirty="0" err="1" smtClean="0">
                <a:solidFill>
                  <a:srgbClr val="000066"/>
                </a:solidFill>
              </a:rPr>
              <a:t>jaar</a:t>
            </a:r>
            <a:r>
              <a:rPr lang="fr-BE" sz="1400" dirty="0" smtClean="0">
                <a:solidFill>
                  <a:srgbClr val="000066"/>
                </a:solidFill>
              </a:rPr>
              <a:t>) </a:t>
            </a:r>
            <a:r>
              <a:rPr lang="fr-BE" sz="1400" dirty="0" err="1" smtClean="0">
                <a:solidFill>
                  <a:srgbClr val="000066"/>
                </a:solidFill>
              </a:rPr>
              <a:t>kiest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br>
              <a:rPr lang="fr-BE" sz="1400" dirty="0" smtClean="0">
                <a:solidFill>
                  <a:srgbClr val="000066"/>
                </a:solidFill>
              </a:rPr>
            </a:br>
            <a:r>
              <a:rPr lang="fr-BE" sz="1400" dirty="0" err="1" smtClean="0">
                <a:solidFill>
                  <a:srgbClr val="000066"/>
                </a:solidFill>
              </a:rPr>
              <a:t>voor</a:t>
            </a:r>
            <a:r>
              <a:rPr lang="fr-BE" sz="1400" dirty="0" smtClean="0">
                <a:solidFill>
                  <a:srgbClr val="000066"/>
                </a:solidFill>
              </a:rPr>
              <a:t> </a:t>
            </a:r>
            <a:r>
              <a:rPr lang="fr-BE" sz="1400" dirty="0" err="1">
                <a:solidFill>
                  <a:srgbClr val="000066"/>
                </a:solidFill>
              </a:rPr>
              <a:t>s</a:t>
            </a:r>
            <a:r>
              <a:rPr lang="fr-BE" sz="1400" dirty="0" err="1" smtClean="0">
                <a:solidFill>
                  <a:srgbClr val="000066"/>
                </a:solidFill>
              </a:rPr>
              <a:t>tadsbezoeken</a:t>
            </a:r>
            <a:endParaRPr lang="fr-BE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6248400" cy="685800"/>
          </a:xfrm>
        </p:spPr>
        <p:txBody>
          <a:bodyPr/>
          <a:lstStyle/>
          <a:p>
            <a:r>
              <a:rPr lang="fr-BE" altLang="fr-FR" sz="2800" dirty="0"/>
              <a:t>De Europ Assistance </a:t>
            </a:r>
            <a:r>
              <a:rPr lang="fr-BE" altLang="fr-FR" sz="2800" dirty="0" err="1" smtClean="0"/>
              <a:t>Groep</a:t>
            </a:r>
            <a:r>
              <a:rPr lang="fr-BE" altLang="fr-FR" sz="2800" dirty="0"/>
              <a:t/>
            </a:r>
            <a:br>
              <a:rPr lang="fr-BE" altLang="fr-FR" sz="2800" dirty="0"/>
            </a:br>
            <a:endParaRPr lang="fr-BE" altLang="fr-FR" dirty="0" smtClean="0"/>
          </a:p>
        </p:txBody>
      </p:sp>
      <p:pic>
        <p:nvPicPr>
          <p:cNvPr id="819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05000"/>
            <a:ext cx="5111750" cy="26541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295400"/>
            <a:ext cx="8001000" cy="4495800"/>
          </a:xfrm>
        </p:spPr>
        <p:txBody>
          <a:bodyPr/>
          <a:lstStyle/>
          <a:p>
            <a:pPr>
              <a:defRPr/>
            </a:pPr>
            <a:r>
              <a:rPr lang="en-GB" sz="1600" b="1" u="sng" dirty="0" err="1">
                <a:solidFill>
                  <a:srgbClr val="FF0000"/>
                </a:solidFill>
                <a:cs typeface="Arial" charset="0"/>
              </a:rPr>
              <a:t>Enkele</a:t>
            </a:r>
            <a:r>
              <a:rPr lang="en-GB" sz="1600" b="1" u="sng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1600" b="1" u="sng" dirty="0" err="1">
                <a:solidFill>
                  <a:srgbClr val="FF0000"/>
                </a:solidFill>
                <a:cs typeface="Arial" charset="0"/>
              </a:rPr>
              <a:t>belangrijke</a:t>
            </a:r>
            <a:r>
              <a:rPr lang="en-GB" sz="1600" b="1" u="sng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1600" b="1" u="sng" dirty="0" err="1">
                <a:solidFill>
                  <a:srgbClr val="FF0000"/>
                </a:solidFill>
                <a:cs typeface="Arial" charset="0"/>
              </a:rPr>
              <a:t>cijfers</a:t>
            </a:r>
            <a:r>
              <a:rPr lang="en-GB" sz="1600" b="1" u="sng" dirty="0" smtClean="0">
                <a:solidFill>
                  <a:srgbClr val="FF0000"/>
                </a:solidFill>
                <a:cs typeface="Arial" charset="0"/>
              </a:rPr>
              <a:t>:</a:t>
            </a:r>
            <a:r>
              <a:rPr lang="fr-BE" sz="1600" b="1" u="sng" dirty="0" smtClean="0">
                <a:solidFill>
                  <a:srgbClr val="FF0000"/>
                </a:solidFill>
              </a:rPr>
              <a:t/>
            </a:r>
            <a:br>
              <a:rPr lang="fr-BE" sz="1600" b="1" u="sng" dirty="0" smtClean="0">
                <a:solidFill>
                  <a:srgbClr val="FF0000"/>
                </a:solidFill>
              </a:rPr>
            </a:br>
            <a:endParaRPr lang="fr-BE" sz="1200" b="1" dirty="0" smtClean="0"/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 smtClean="0">
                <a:solidFill>
                  <a:srgbClr val="FF0000"/>
                </a:solidFill>
                <a:cs typeface="Arial" charset="0"/>
              </a:rPr>
              <a:t>8380</a:t>
            </a:r>
            <a:r>
              <a:rPr lang="nl-BE" sz="1600" b="1" dirty="0" smtClean="0">
                <a:solidFill>
                  <a:srgbClr val="000099"/>
                </a:solidFill>
                <a:cs typeface="Arial" charset="0"/>
              </a:rPr>
              <a:t> 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personeelsleden</a:t>
            </a: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en-GB" sz="1600" b="1" dirty="0" smtClean="0">
                <a:solidFill>
                  <a:srgbClr val="FF0000"/>
                </a:solidFill>
                <a:cs typeface="Arial" charset="0"/>
              </a:rPr>
              <a:t>5000</a:t>
            </a:r>
            <a:r>
              <a:rPr lang="en-GB" sz="1600" b="1" dirty="0" smtClean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cs typeface="Arial" charset="0"/>
              </a:rPr>
              <a:t>bijstandsverleners</a:t>
            </a:r>
            <a:endParaRPr lang="en-GB" sz="1600" b="1" dirty="0">
              <a:solidFill>
                <a:srgbClr val="000099"/>
              </a:solidFill>
              <a:cs typeface="Arial" charset="0"/>
            </a:endParaRP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400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 artsen en </a:t>
            </a:r>
            <a:r>
              <a:rPr lang="nl-BE" sz="1600" b="1" dirty="0" smtClean="0">
                <a:solidFill>
                  <a:srgbClr val="000099"/>
                </a:solidFill>
                <a:cs typeface="Arial" charset="0"/>
              </a:rPr>
              <a:t>verplegers</a:t>
            </a:r>
            <a:endParaRPr lang="nl-BE" sz="1600" b="1" dirty="0">
              <a:solidFill>
                <a:srgbClr val="000099"/>
              </a:solidFill>
              <a:cs typeface="Arial" charset="0"/>
            </a:endParaRP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44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 ondernemingen in </a:t>
            </a: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33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 landen</a:t>
            </a: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208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 landen wereldwijd waar </a:t>
            </a:r>
            <a:br>
              <a:rPr lang="nl-BE" sz="1600" b="1" dirty="0">
                <a:solidFill>
                  <a:srgbClr val="000099"/>
                </a:solidFill>
                <a:cs typeface="Arial" charset="0"/>
              </a:rPr>
            </a:b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medewerkers van de Groep </a:t>
            </a:r>
            <a:br>
              <a:rPr lang="nl-BE" sz="1600" b="1" dirty="0">
                <a:solidFill>
                  <a:srgbClr val="000099"/>
                </a:solidFill>
                <a:cs typeface="Arial" charset="0"/>
              </a:rPr>
            </a:b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aanwezig zijn</a:t>
            </a: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35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 bijstandsplatformen</a:t>
            </a:r>
          </a:p>
          <a:p>
            <a:pPr marL="285750" indent="-285750">
              <a:lnSpc>
                <a:spcPct val="150000"/>
              </a:lnSpc>
              <a:buClr>
                <a:srgbClr val="333399"/>
              </a:buClr>
              <a:buFont typeface="Wingdings" pitchFamily="2" charset="2"/>
              <a:buChar char=""/>
              <a:defRPr/>
            </a:pPr>
            <a:r>
              <a:rPr lang="nl-BE" sz="1600" b="1" dirty="0">
                <a:solidFill>
                  <a:srgbClr val="FF0000"/>
                </a:solidFill>
                <a:cs typeface="Arial" charset="0"/>
              </a:rPr>
              <a:t>425 000 </a:t>
            </a:r>
            <a:r>
              <a:rPr lang="nl-BE" sz="1600" b="1" dirty="0">
                <a:solidFill>
                  <a:srgbClr val="000099"/>
                </a:solidFill>
                <a:cs typeface="Arial" charset="0"/>
              </a:rPr>
              <a:t>partnerreferenties</a:t>
            </a:r>
          </a:p>
          <a:p>
            <a:pPr marL="171450" indent="-171450">
              <a:lnSpc>
                <a:spcPct val="150000"/>
              </a:lnSpc>
              <a:buClr>
                <a:srgbClr val="000099"/>
              </a:buClr>
              <a:buFont typeface="Arial" pitchFamily="34" charset="0"/>
              <a:buChar char="•"/>
              <a:defRPr/>
            </a:pPr>
            <a:r>
              <a:rPr lang="fr-BE" sz="1600" b="1" dirty="0" smtClean="0">
                <a:solidFill>
                  <a:srgbClr val="FF0000"/>
                </a:solidFill>
              </a:rPr>
              <a:t>1 </a:t>
            </a:r>
            <a:r>
              <a:rPr lang="fr-BE" sz="1600" b="1" dirty="0" err="1">
                <a:solidFill>
                  <a:srgbClr val="000099"/>
                </a:solidFill>
              </a:rPr>
              <a:t>interventie</a:t>
            </a:r>
            <a:r>
              <a:rPr lang="fr-BE" sz="1600" b="1" dirty="0">
                <a:solidFill>
                  <a:srgbClr val="000099"/>
                </a:solidFill>
              </a:rPr>
              <a:t> </a:t>
            </a:r>
            <a:r>
              <a:rPr lang="fr-BE" sz="1600" b="1" dirty="0" err="1">
                <a:solidFill>
                  <a:srgbClr val="000099"/>
                </a:solidFill>
              </a:rPr>
              <a:t>elke</a:t>
            </a:r>
            <a:r>
              <a:rPr lang="fr-BE" sz="1600" b="1" dirty="0">
                <a:solidFill>
                  <a:srgbClr val="000099"/>
                </a:solidFill>
              </a:rPr>
              <a:t> </a:t>
            </a:r>
            <a:r>
              <a:rPr lang="fr-BE" sz="1600" b="1" dirty="0">
                <a:solidFill>
                  <a:srgbClr val="FF0000"/>
                </a:solidFill>
              </a:rPr>
              <a:t>2 </a:t>
            </a:r>
            <a:r>
              <a:rPr lang="fr-BE" sz="1600" b="1" dirty="0" err="1">
                <a:solidFill>
                  <a:srgbClr val="000099"/>
                </a:solidFill>
              </a:rPr>
              <a:t>seconden</a:t>
            </a:r>
            <a:r>
              <a:rPr lang="fr-BE" sz="1600" b="1" dirty="0">
                <a:solidFill>
                  <a:srgbClr val="000099"/>
                </a:solidFill>
              </a:rPr>
              <a:t> </a:t>
            </a:r>
            <a:r>
              <a:rPr lang="fr-BE" sz="1600" b="1" dirty="0" err="1">
                <a:solidFill>
                  <a:srgbClr val="000099"/>
                </a:solidFill>
              </a:rPr>
              <a:t>wereldwijd</a:t>
            </a:r>
            <a:endParaRPr lang="fr-BE" sz="1600" b="1" dirty="0">
              <a:solidFill>
                <a:srgbClr val="FF0000"/>
              </a:solidFill>
            </a:endParaRPr>
          </a:p>
          <a:p>
            <a:pPr marL="171450" indent="-171450">
              <a:lnSpc>
                <a:spcPct val="150000"/>
              </a:lnSpc>
              <a:buClr>
                <a:srgbClr val="000099"/>
              </a:buClr>
              <a:buFont typeface="Arial" pitchFamily="34" charset="0"/>
              <a:buChar char="•"/>
              <a:defRPr/>
            </a:pPr>
            <a:r>
              <a:rPr lang="fr-BE" sz="1600" b="1" dirty="0">
                <a:solidFill>
                  <a:srgbClr val="FF0000"/>
                </a:solidFill>
              </a:rPr>
              <a:t>2  </a:t>
            </a:r>
            <a:r>
              <a:rPr lang="fr-BE" sz="1600" b="1" dirty="0" err="1">
                <a:solidFill>
                  <a:srgbClr val="000099"/>
                </a:solidFill>
              </a:rPr>
              <a:t>telefonische</a:t>
            </a:r>
            <a:r>
              <a:rPr lang="fr-BE" sz="1600" b="1" dirty="0">
                <a:solidFill>
                  <a:srgbClr val="000099"/>
                </a:solidFill>
              </a:rPr>
              <a:t> </a:t>
            </a:r>
            <a:r>
              <a:rPr lang="fr-BE" sz="1600" b="1" dirty="0" err="1">
                <a:solidFill>
                  <a:srgbClr val="000099"/>
                </a:solidFill>
              </a:rPr>
              <a:t>oproepen</a:t>
            </a:r>
            <a:r>
              <a:rPr lang="fr-BE" sz="1600" b="1" dirty="0">
                <a:solidFill>
                  <a:srgbClr val="000099"/>
                </a:solidFill>
              </a:rPr>
              <a:t> per seconde </a:t>
            </a:r>
            <a:r>
              <a:rPr lang="fr-BE" sz="1600" b="1" dirty="0" err="1">
                <a:solidFill>
                  <a:srgbClr val="000099"/>
                </a:solidFill>
              </a:rPr>
              <a:t>wereldwijd</a:t>
            </a:r>
            <a:endParaRPr lang="fr-BE" sz="1600" b="1" dirty="0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ACA7A0-9CD7-4C03-A145-76F5CECFC6B5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8153400" y="6324600"/>
            <a:ext cx="91563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800" dirty="0" err="1" smtClean="0">
                <a:solidFill>
                  <a:srgbClr val="003399"/>
                </a:solidFill>
              </a:rPr>
              <a:t>Gegevens</a:t>
            </a:r>
            <a:r>
              <a:rPr lang="fr-BE" altLang="fr-FR" sz="800" dirty="0" smtClean="0">
                <a:solidFill>
                  <a:srgbClr val="003399"/>
                </a:solidFill>
              </a:rPr>
              <a:t> 2015</a:t>
            </a:r>
            <a:endParaRPr lang="fr-BE" altLang="fr-FR" sz="8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6745"/>
            <a:ext cx="7239001" cy="4828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676400" y="262876"/>
            <a:ext cx="6711615" cy="671274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Boekingswijze</a:t>
            </a:r>
            <a:r>
              <a:rPr lang="en-US" altLang="fr-FR" sz="36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altLang="fr-FR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51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613BF-695D-48FC-8409-DA8541BEFD70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100406" y="1371600"/>
            <a:ext cx="658936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Op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welke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manier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reserveert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u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uw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vakantielogement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?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5" name="Line 23"/>
          <p:cNvSpPr>
            <a:spLocks noChangeShapeType="1"/>
          </p:cNvSpPr>
          <p:nvPr/>
        </p:nvSpPr>
        <p:spPr bwMode="gray">
          <a:xfrm>
            <a:off x="85005" y="1752600"/>
            <a:ext cx="1066985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grpSp>
        <p:nvGrpSpPr>
          <p:cNvPr id="7" name="Group 362"/>
          <p:cNvGrpSpPr>
            <a:grpSpLocks noChangeAspect="1"/>
          </p:cNvGrpSpPr>
          <p:nvPr/>
        </p:nvGrpSpPr>
        <p:grpSpPr>
          <a:xfrm>
            <a:off x="2482648" y="4093968"/>
            <a:ext cx="540000" cy="540000"/>
            <a:chOff x="2511426" y="1127126"/>
            <a:chExt cx="606425" cy="608013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2511426" y="1127126"/>
              <a:ext cx="606425" cy="608013"/>
            </a:xfrm>
            <a:custGeom>
              <a:avLst/>
              <a:gdLst/>
              <a:ahLst/>
              <a:cxnLst>
                <a:cxn ang="0">
                  <a:pos x="453" y="432"/>
                </a:cxn>
                <a:cxn ang="0">
                  <a:pos x="431" y="454"/>
                </a:cxn>
                <a:cxn ang="0">
                  <a:pos x="21" y="454"/>
                </a:cxn>
                <a:cxn ang="0">
                  <a:pos x="0" y="432"/>
                </a:cxn>
                <a:cxn ang="0">
                  <a:pos x="0" y="22"/>
                </a:cxn>
                <a:cxn ang="0">
                  <a:pos x="21" y="0"/>
                </a:cxn>
                <a:cxn ang="0">
                  <a:pos x="431" y="0"/>
                </a:cxn>
                <a:cxn ang="0">
                  <a:pos x="453" y="22"/>
                </a:cxn>
                <a:cxn ang="0">
                  <a:pos x="453" y="432"/>
                </a:cxn>
              </a:cxnLst>
              <a:rect l="0" t="0" r="r" b="b"/>
              <a:pathLst>
                <a:path w="453" h="454">
                  <a:moveTo>
                    <a:pt x="453" y="432"/>
                  </a:moveTo>
                  <a:cubicBezTo>
                    <a:pt x="453" y="444"/>
                    <a:pt x="443" y="454"/>
                    <a:pt x="431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" y="454"/>
                    <a:pt x="0" y="444"/>
                    <a:pt x="0" y="43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43" y="0"/>
                    <a:pt x="453" y="10"/>
                    <a:pt x="453" y="22"/>
                  </a:cubicBezTo>
                  <a:lnTo>
                    <a:pt x="453" y="432"/>
                  </a:lnTo>
                  <a:close/>
                </a:path>
              </a:pathLst>
            </a:custGeom>
            <a:solidFill>
              <a:srgbClr val="E877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32"/>
            <p:cNvSpPr>
              <a:spLocks/>
            </p:cNvSpPr>
            <p:nvPr/>
          </p:nvSpPr>
          <p:spPr bwMode="auto">
            <a:xfrm>
              <a:off x="2576513" y="1203326"/>
              <a:ext cx="344488" cy="482600"/>
            </a:xfrm>
            <a:custGeom>
              <a:avLst/>
              <a:gdLst/>
              <a:ahLst/>
              <a:cxnLst>
                <a:cxn ang="0">
                  <a:pos x="155" y="324"/>
                </a:cxn>
                <a:cxn ang="0">
                  <a:pos x="17" y="85"/>
                </a:cxn>
                <a:cxn ang="0">
                  <a:pos x="85" y="19"/>
                </a:cxn>
                <a:cxn ang="0">
                  <a:pos x="117" y="103"/>
                </a:cxn>
                <a:cxn ang="0">
                  <a:pos x="99" y="130"/>
                </a:cxn>
                <a:cxn ang="0">
                  <a:pos x="157" y="231"/>
                </a:cxn>
                <a:cxn ang="0">
                  <a:pos x="190" y="226"/>
                </a:cxn>
                <a:cxn ang="0">
                  <a:pos x="244" y="296"/>
                </a:cxn>
                <a:cxn ang="0">
                  <a:pos x="155" y="324"/>
                </a:cxn>
              </a:cxnLst>
              <a:rect l="0" t="0" r="r" b="b"/>
              <a:pathLst>
                <a:path w="257" h="360">
                  <a:moveTo>
                    <a:pt x="155" y="324"/>
                  </a:moveTo>
                  <a:cubicBezTo>
                    <a:pt x="99" y="249"/>
                    <a:pt x="54" y="168"/>
                    <a:pt x="17" y="85"/>
                  </a:cubicBezTo>
                  <a:cubicBezTo>
                    <a:pt x="0" y="47"/>
                    <a:pt x="77" y="0"/>
                    <a:pt x="85" y="19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20" y="105"/>
                    <a:pt x="102" y="126"/>
                    <a:pt x="99" y="130"/>
                  </a:cubicBezTo>
                  <a:cubicBezTo>
                    <a:pt x="95" y="135"/>
                    <a:pt x="149" y="234"/>
                    <a:pt x="157" y="231"/>
                  </a:cubicBezTo>
                  <a:cubicBezTo>
                    <a:pt x="162" y="229"/>
                    <a:pt x="187" y="226"/>
                    <a:pt x="190" y="226"/>
                  </a:cubicBezTo>
                  <a:cubicBezTo>
                    <a:pt x="244" y="296"/>
                    <a:pt x="244" y="296"/>
                    <a:pt x="244" y="296"/>
                  </a:cubicBezTo>
                  <a:cubicBezTo>
                    <a:pt x="257" y="314"/>
                    <a:pt x="180" y="360"/>
                    <a:pt x="155" y="3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33"/>
            <p:cNvSpPr>
              <a:spLocks/>
            </p:cNvSpPr>
            <p:nvPr/>
          </p:nvSpPr>
          <p:spPr bwMode="auto">
            <a:xfrm>
              <a:off x="2824163" y="1198564"/>
              <a:ext cx="196850" cy="266700"/>
            </a:xfrm>
            <a:custGeom>
              <a:avLst/>
              <a:gdLst/>
              <a:ahLst/>
              <a:cxnLst>
                <a:cxn ang="0">
                  <a:pos x="146" y="196"/>
                </a:cxn>
                <a:cxn ang="0">
                  <a:pos x="101" y="199"/>
                </a:cxn>
                <a:cxn ang="0">
                  <a:pos x="0" y="42"/>
                </a:cxn>
                <a:cxn ang="0">
                  <a:pos x="21" y="0"/>
                </a:cxn>
                <a:cxn ang="0">
                  <a:pos x="146" y="196"/>
                </a:cxn>
              </a:cxnLst>
              <a:rect l="0" t="0" r="r" b="b"/>
              <a:pathLst>
                <a:path w="146" h="199">
                  <a:moveTo>
                    <a:pt x="146" y="196"/>
                  </a:moveTo>
                  <a:cubicBezTo>
                    <a:pt x="101" y="199"/>
                    <a:pt x="101" y="199"/>
                    <a:pt x="101" y="199"/>
                  </a:cubicBezTo>
                  <a:cubicBezTo>
                    <a:pt x="103" y="129"/>
                    <a:pt x="61" y="67"/>
                    <a:pt x="0" y="4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5" y="34"/>
                    <a:pt x="146" y="111"/>
                    <a:pt x="146" y="19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34"/>
            <p:cNvSpPr>
              <a:spLocks/>
            </p:cNvSpPr>
            <p:nvPr/>
          </p:nvSpPr>
          <p:spPr bwMode="auto">
            <a:xfrm>
              <a:off x="2779713" y="1289051"/>
              <a:ext cx="146050" cy="180975"/>
            </a:xfrm>
            <a:custGeom>
              <a:avLst/>
              <a:gdLst/>
              <a:ahLst/>
              <a:cxnLst>
                <a:cxn ang="0">
                  <a:pos x="104" y="132"/>
                </a:cxn>
                <a:cxn ang="0">
                  <a:pos x="59" y="135"/>
                </a:cxn>
                <a:cxn ang="0">
                  <a:pos x="0" y="41"/>
                </a:cxn>
                <a:cxn ang="0">
                  <a:pos x="20" y="0"/>
                </a:cxn>
                <a:cxn ang="0">
                  <a:pos x="104" y="132"/>
                </a:cxn>
              </a:cxnLst>
              <a:rect l="0" t="0" r="r" b="b"/>
              <a:pathLst>
                <a:path w="110" h="135">
                  <a:moveTo>
                    <a:pt x="104" y="132"/>
                  </a:moveTo>
                  <a:cubicBezTo>
                    <a:pt x="59" y="135"/>
                    <a:pt x="59" y="135"/>
                    <a:pt x="59" y="135"/>
                  </a:cubicBezTo>
                  <a:cubicBezTo>
                    <a:pt x="64" y="93"/>
                    <a:pt x="39" y="55"/>
                    <a:pt x="0" y="4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3" y="19"/>
                    <a:pt x="110" y="75"/>
                    <a:pt x="104" y="13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279988" y="419397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err="1">
                <a:solidFill>
                  <a:schemeClr val="accent6"/>
                </a:solidFill>
              </a:rPr>
              <a:t>T</a:t>
            </a:r>
            <a:r>
              <a:rPr lang="fr-FR" kern="0" dirty="0" err="1" smtClean="0">
                <a:solidFill>
                  <a:schemeClr val="accent6"/>
                </a:solidFill>
              </a:rPr>
              <a:t>elefoon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cxnSp>
        <p:nvCxnSpPr>
          <p:cNvPr id="13" name="Straight Connector 9"/>
          <p:cNvCxnSpPr/>
          <p:nvPr/>
        </p:nvCxnSpPr>
        <p:spPr>
          <a:xfrm flipH="1">
            <a:off x="1151989" y="4373795"/>
            <a:ext cx="1080983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sp>
        <p:nvSpPr>
          <p:cNvPr id="14" name="Espace réservé du texte 3"/>
          <p:cNvSpPr txBox="1">
            <a:spLocks/>
          </p:cNvSpPr>
          <p:nvPr/>
        </p:nvSpPr>
        <p:spPr>
          <a:xfrm>
            <a:off x="243067" y="4189129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</a:t>
            </a:r>
            <a:endParaRPr kumimoji="0" lang="fr-FR" sz="20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385"/>
          <p:cNvGrpSpPr>
            <a:grpSpLocks noChangeAspect="1"/>
          </p:cNvGrpSpPr>
          <p:nvPr/>
        </p:nvGrpSpPr>
        <p:grpSpPr>
          <a:xfrm>
            <a:off x="2411774" y="2570880"/>
            <a:ext cx="701302" cy="475440"/>
            <a:chOff x="5176838" y="4264025"/>
            <a:chExt cx="985838" cy="668338"/>
          </a:xfrm>
        </p:grpSpPr>
        <p:sp>
          <p:nvSpPr>
            <p:cNvPr id="16" name="Freeform 81"/>
            <p:cNvSpPr>
              <a:spLocks/>
            </p:cNvSpPr>
            <p:nvPr/>
          </p:nvSpPr>
          <p:spPr bwMode="auto">
            <a:xfrm>
              <a:off x="5300663" y="4264025"/>
              <a:ext cx="746125" cy="476250"/>
            </a:xfrm>
            <a:custGeom>
              <a:avLst/>
              <a:gdLst/>
              <a:ahLst/>
              <a:cxnLst>
                <a:cxn ang="0">
                  <a:pos x="509" y="329"/>
                </a:cxn>
                <a:cxn ang="0">
                  <a:pos x="516" y="311"/>
                </a:cxn>
                <a:cxn ang="0">
                  <a:pos x="516" y="31"/>
                </a:cxn>
                <a:cxn ang="0">
                  <a:pos x="483" y="0"/>
                </a:cxn>
                <a:cxn ang="0">
                  <a:pos x="33" y="0"/>
                </a:cxn>
                <a:cxn ang="0">
                  <a:pos x="0" y="31"/>
                </a:cxn>
                <a:cxn ang="0">
                  <a:pos x="0" y="311"/>
                </a:cxn>
                <a:cxn ang="0">
                  <a:pos x="7" y="329"/>
                </a:cxn>
                <a:cxn ang="0">
                  <a:pos x="509" y="329"/>
                </a:cxn>
              </a:cxnLst>
              <a:rect l="0" t="0" r="r" b="b"/>
              <a:pathLst>
                <a:path w="516" h="329">
                  <a:moveTo>
                    <a:pt x="509" y="329"/>
                  </a:moveTo>
                  <a:cubicBezTo>
                    <a:pt x="513" y="324"/>
                    <a:pt x="516" y="318"/>
                    <a:pt x="516" y="311"/>
                  </a:cubicBezTo>
                  <a:cubicBezTo>
                    <a:pt x="516" y="31"/>
                    <a:pt x="516" y="31"/>
                    <a:pt x="516" y="31"/>
                  </a:cubicBezTo>
                  <a:cubicBezTo>
                    <a:pt x="516" y="14"/>
                    <a:pt x="501" y="0"/>
                    <a:pt x="48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4"/>
                    <a:pt x="0" y="3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8"/>
                    <a:pt x="3" y="324"/>
                    <a:pt x="7" y="329"/>
                  </a:cubicBezTo>
                  <a:lnTo>
                    <a:pt x="509" y="329"/>
                  </a:lnTo>
                  <a:close/>
                </a:path>
              </a:pathLst>
            </a:custGeom>
            <a:solidFill>
              <a:srgbClr val="22222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82"/>
            <p:cNvSpPr>
              <a:spLocks noChangeArrowheads="1"/>
            </p:cNvSpPr>
            <p:nvPr/>
          </p:nvSpPr>
          <p:spPr bwMode="auto">
            <a:xfrm>
              <a:off x="5357813" y="4319588"/>
              <a:ext cx="630238" cy="3857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83"/>
            <p:cNvSpPr>
              <a:spLocks/>
            </p:cNvSpPr>
            <p:nvPr/>
          </p:nvSpPr>
          <p:spPr bwMode="auto">
            <a:xfrm>
              <a:off x="5176838" y="4872038"/>
              <a:ext cx="985838" cy="60325"/>
            </a:xfrm>
            <a:custGeom>
              <a:avLst/>
              <a:gdLst/>
              <a:ahLst/>
              <a:cxnLst>
                <a:cxn ang="0">
                  <a:pos x="682" y="21"/>
                </a:cxn>
                <a:cxn ang="0">
                  <a:pos x="653" y="42"/>
                </a:cxn>
                <a:cxn ang="0">
                  <a:pos x="29" y="42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9" y="0"/>
                </a:cxn>
                <a:cxn ang="0">
                  <a:pos x="653" y="0"/>
                </a:cxn>
                <a:cxn ang="0">
                  <a:pos x="682" y="21"/>
                </a:cxn>
              </a:cxnLst>
              <a:rect l="0" t="0" r="r" b="b"/>
              <a:pathLst>
                <a:path w="682" h="42">
                  <a:moveTo>
                    <a:pt x="682" y="21"/>
                  </a:moveTo>
                  <a:cubicBezTo>
                    <a:pt x="682" y="32"/>
                    <a:pt x="669" y="42"/>
                    <a:pt x="653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13" y="42"/>
                    <a:pt x="0" y="3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53" y="0"/>
                    <a:pt x="653" y="0"/>
                    <a:pt x="653" y="0"/>
                  </a:cubicBezTo>
                  <a:cubicBezTo>
                    <a:pt x="669" y="0"/>
                    <a:pt x="682" y="9"/>
                    <a:pt x="682" y="21"/>
                  </a:cubicBezTo>
                  <a:close/>
                </a:path>
              </a:pathLst>
            </a:custGeom>
            <a:solidFill>
              <a:srgbClr val="22222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84"/>
            <p:cNvSpPr>
              <a:spLocks/>
            </p:cNvSpPr>
            <p:nvPr/>
          </p:nvSpPr>
          <p:spPr bwMode="auto">
            <a:xfrm>
              <a:off x="5976938" y="4754563"/>
              <a:ext cx="157163" cy="107950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67" y="68"/>
                </a:cxn>
                <a:cxn ang="0">
                  <a:pos x="99" y="68"/>
                </a:cxn>
              </a:cxnLst>
              <a:rect l="0" t="0" r="r" b="b"/>
              <a:pathLst>
                <a:path w="99" h="68">
                  <a:moveTo>
                    <a:pt x="99" y="68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67" y="68"/>
                  </a:lnTo>
                  <a:lnTo>
                    <a:pt x="99" y="68"/>
                  </a:lnTo>
                  <a:close/>
                </a:path>
              </a:pathLst>
            </a:custGeom>
            <a:solidFill>
              <a:srgbClr val="22222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85"/>
            <p:cNvSpPr>
              <a:spLocks/>
            </p:cNvSpPr>
            <p:nvPr/>
          </p:nvSpPr>
          <p:spPr bwMode="auto">
            <a:xfrm>
              <a:off x="5208588" y="4754563"/>
              <a:ext cx="158750" cy="107950"/>
            </a:xfrm>
            <a:custGeom>
              <a:avLst/>
              <a:gdLst/>
              <a:ahLst/>
              <a:cxnLst>
                <a:cxn ang="0">
                  <a:pos x="33" y="68"/>
                </a:cxn>
                <a:cxn ang="0">
                  <a:pos x="100" y="0"/>
                </a:cxn>
                <a:cxn ang="0">
                  <a:pos x="68" y="0"/>
                </a:cxn>
                <a:cxn ang="0">
                  <a:pos x="0" y="68"/>
                </a:cxn>
                <a:cxn ang="0">
                  <a:pos x="33" y="68"/>
                </a:cxn>
              </a:cxnLst>
              <a:rect l="0" t="0" r="r" b="b"/>
              <a:pathLst>
                <a:path w="100" h="68">
                  <a:moveTo>
                    <a:pt x="33" y="68"/>
                  </a:moveTo>
                  <a:lnTo>
                    <a:pt x="100" y="0"/>
                  </a:lnTo>
                  <a:lnTo>
                    <a:pt x="68" y="0"/>
                  </a:lnTo>
                  <a:lnTo>
                    <a:pt x="0" y="68"/>
                  </a:lnTo>
                  <a:lnTo>
                    <a:pt x="33" y="68"/>
                  </a:lnTo>
                  <a:close/>
                </a:path>
              </a:pathLst>
            </a:custGeom>
            <a:solidFill>
              <a:srgbClr val="22222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86"/>
            <p:cNvSpPr>
              <a:spLocks/>
            </p:cNvSpPr>
            <p:nvPr/>
          </p:nvSpPr>
          <p:spPr bwMode="auto">
            <a:xfrm>
              <a:off x="5273675" y="4754563"/>
              <a:ext cx="796925" cy="8413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53"/>
                </a:cxn>
                <a:cxn ang="0">
                  <a:pos x="502" y="53"/>
                </a:cxn>
                <a:cxn ang="0">
                  <a:pos x="460" y="0"/>
                </a:cxn>
                <a:cxn ang="0">
                  <a:pos x="32" y="0"/>
                </a:cxn>
              </a:cxnLst>
              <a:rect l="0" t="0" r="r" b="b"/>
              <a:pathLst>
                <a:path w="502" h="53">
                  <a:moveTo>
                    <a:pt x="32" y="0"/>
                  </a:moveTo>
                  <a:lnTo>
                    <a:pt x="0" y="53"/>
                  </a:lnTo>
                  <a:lnTo>
                    <a:pt x="502" y="53"/>
                  </a:lnTo>
                  <a:lnTo>
                    <a:pt x="46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1BE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87"/>
            <p:cNvSpPr>
              <a:spLocks noChangeArrowheads="1"/>
            </p:cNvSpPr>
            <p:nvPr/>
          </p:nvSpPr>
          <p:spPr bwMode="auto">
            <a:xfrm>
              <a:off x="5386388" y="4900613"/>
              <a:ext cx="555625" cy="9525"/>
            </a:xfrm>
            <a:prstGeom prst="ellipse">
              <a:avLst/>
            </a:prstGeom>
            <a:solidFill>
              <a:srgbClr val="F1BE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88"/>
            <p:cNvSpPr>
              <a:spLocks noChangeArrowheads="1"/>
            </p:cNvSpPr>
            <p:nvPr/>
          </p:nvSpPr>
          <p:spPr bwMode="auto">
            <a:xfrm>
              <a:off x="5980113" y="4889500"/>
              <a:ext cx="25400" cy="254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89"/>
            <p:cNvSpPr>
              <a:spLocks noChangeArrowheads="1"/>
            </p:cNvSpPr>
            <p:nvPr/>
          </p:nvSpPr>
          <p:spPr bwMode="auto">
            <a:xfrm>
              <a:off x="6011863" y="4889500"/>
              <a:ext cx="25400" cy="254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val 90"/>
            <p:cNvSpPr>
              <a:spLocks noChangeArrowheads="1"/>
            </p:cNvSpPr>
            <p:nvPr/>
          </p:nvSpPr>
          <p:spPr bwMode="auto">
            <a:xfrm>
              <a:off x="5651500" y="4278313"/>
              <a:ext cx="30163" cy="3016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281605" y="2615584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Online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(pc of tablet)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cxnSp>
        <p:nvCxnSpPr>
          <p:cNvPr id="27" name="Straight Connector 9"/>
          <p:cNvCxnSpPr/>
          <p:nvPr/>
        </p:nvCxnSpPr>
        <p:spPr>
          <a:xfrm flipH="1">
            <a:off x="1151990" y="2845049"/>
            <a:ext cx="1080983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sp>
        <p:nvSpPr>
          <p:cNvPr id="28" name="Espace réservé du texte 3"/>
          <p:cNvSpPr txBox="1">
            <a:spLocks/>
          </p:cNvSpPr>
          <p:nvPr/>
        </p:nvSpPr>
        <p:spPr>
          <a:xfrm>
            <a:off x="243065" y="2590801"/>
            <a:ext cx="750863" cy="508496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2"/>
          <p:cNvSpPr>
            <a:spLocks noChangeAspect="1" noEditPoints="1"/>
          </p:cNvSpPr>
          <p:nvPr/>
        </p:nvSpPr>
        <p:spPr bwMode="auto">
          <a:xfrm>
            <a:off x="2325859" y="3374220"/>
            <a:ext cx="791378" cy="503329"/>
          </a:xfrm>
          <a:custGeom>
            <a:avLst/>
            <a:gdLst/>
            <a:ahLst/>
            <a:cxnLst>
              <a:cxn ang="0">
                <a:pos x="254" y="66"/>
              </a:cxn>
              <a:cxn ang="0">
                <a:pos x="195" y="89"/>
              </a:cxn>
              <a:cxn ang="0">
                <a:pos x="208" y="147"/>
              </a:cxn>
              <a:cxn ang="0">
                <a:pos x="224" y="119"/>
              </a:cxn>
              <a:cxn ang="0">
                <a:pos x="275" y="151"/>
              </a:cxn>
              <a:cxn ang="0">
                <a:pos x="332" y="206"/>
              </a:cxn>
              <a:cxn ang="0">
                <a:pos x="327" y="222"/>
              </a:cxn>
              <a:cxn ang="0">
                <a:pos x="279" y="184"/>
              </a:cxn>
              <a:cxn ang="0">
                <a:pos x="273" y="191"/>
              </a:cxn>
              <a:cxn ang="0">
                <a:pos x="300" y="243"/>
              </a:cxn>
              <a:cxn ang="0">
                <a:pos x="243" y="200"/>
              </a:cxn>
              <a:cxn ang="0">
                <a:pos x="291" y="247"/>
              </a:cxn>
              <a:cxn ang="0">
                <a:pos x="230" y="220"/>
              </a:cxn>
              <a:cxn ang="0">
                <a:pos x="224" y="227"/>
              </a:cxn>
              <a:cxn ang="0">
                <a:pos x="235" y="259"/>
              </a:cxn>
              <a:cxn ang="0">
                <a:pos x="237" y="269"/>
              </a:cxn>
              <a:cxn ang="0">
                <a:pos x="295" y="258"/>
              </a:cxn>
              <a:cxn ang="0">
                <a:pos x="339" y="197"/>
              </a:cxn>
              <a:cxn ang="0">
                <a:pos x="310" y="85"/>
              </a:cxn>
              <a:cxn ang="0">
                <a:pos x="193" y="211"/>
              </a:cxn>
              <a:cxn ang="0">
                <a:pos x="232" y="267"/>
              </a:cxn>
              <a:cxn ang="0">
                <a:pos x="138" y="221"/>
              </a:cxn>
              <a:cxn ang="0">
                <a:pos x="158" y="197"/>
              </a:cxn>
              <a:cxn ang="0">
                <a:pos x="365" y="205"/>
              </a:cxn>
              <a:cxn ang="0">
                <a:pos x="442" y="0"/>
              </a:cxn>
              <a:cxn ang="0">
                <a:pos x="113" y="72"/>
              </a:cxn>
              <a:cxn ang="0">
                <a:pos x="0" y="183"/>
              </a:cxn>
              <a:cxn ang="0">
                <a:pos x="113" y="72"/>
              </a:cxn>
              <a:cxn ang="0">
                <a:pos x="90" y="174"/>
              </a:cxn>
              <a:cxn ang="0">
                <a:pos x="200" y="77"/>
              </a:cxn>
              <a:cxn ang="0">
                <a:pos x="189" y="86"/>
              </a:cxn>
              <a:cxn ang="0">
                <a:pos x="126" y="88"/>
              </a:cxn>
              <a:cxn ang="0">
                <a:pos x="137" y="191"/>
              </a:cxn>
              <a:cxn ang="0">
                <a:pos x="130" y="200"/>
              </a:cxn>
            </a:cxnLst>
            <a:rect l="0" t="0" r="r" b="b"/>
            <a:pathLst>
              <a:path w="442" h="281">
                <a:moveTo>
                  <a:pt x="310" y="85"/>
                </a:moveTo>
                <a:cubicBezTo>
                  <a:pt x="310" y="85"/>
                  <a:pt x="273" y="70"/>
                  <a:pt x="254" y="66"/>
                </a:cubicBezTo>
                <a:cubicBezTo>
                  <a:pt x="241" y="62"/>
                  <a:pt x="239" y="64"/>
                  <a:pt x="228" y="70"/>
                </a:cubicBezTo>
                <a:cubicBezTo>
                  <a:pt x="218" y="76"/>
                  <a:pt x="203" y="82"/>
                  <a:pt x="195" y="89"/>
                </a:cubicBezTo>
                <a:cubicBezTo>
                  <a:pt x="190" y="94"/>
                  <a:pt x="183" y="143"/>
                  <a:pt x="183" y="143"/>
                </a:cubicBezTo>
                <a:cubicBezTo>
                  <a:pt x="182" y="157"/>
                  <a:pt x="199" y="157"/>
                  <a:pt x="208" y="147"/>
                </a:cubicBezTo>
                <a:cubicBezTo>
                  <a:pt x="214" y="140"/>
                  <a:pt x="219" y="130"/>
                  <a:pt x="222" y="123"/>
                </a:cubicBezTo>
                <a:cubicBezTo>
                  <a:pt x="224" y="117"/>
                  <a:pt x="224" y="119"/>
                  <a:pt x="224" y="119"/>
                </a:cubicBezTo>
                <a:cubicBezTo>
                  <a:pt x="238" y="116"/>
                  <a:pt x="238" y="116"/>
                  <a:pt x="238" y="116"/>
                </a:cubicBezTo>
                <a:cubicBezTo>
                  <a:pt x="248" y="126"/>
                  <a:pt x="261" y="138"/>
                  <a:pt x="275" y="151"/>
                </a:cubicBezTo>
                <a:cubicBezTo>
                  <a:pt x="297" y="172"/>
                  <a:pt x="318" y="192"/>
                  <a:pt x="327" y="200"/>
                </a:cubicBezTo>
                <a:cubicBezTo>
                  <a:pt x="329" y="202"/>
                  <a:pt x="331" y="204"/>
                  <a:pt x="332" y="206"/>
                </a:cubicBezTo>
                <a:cubicBezTo>
                  <a:pt x="333" y="208"/>
                  <a:pt x="333" y="211"/>
                  <a:pt x="332" y="213"/>
                </a:cubicBezTo>
                <a:cubicBezTo>
                  <a:pt x="331" y="216"/>
                  <a:pt x="330" y="219"/>
                  <a:pt x="327" y="222"/>
                </a:cubicBezTo>
                <a:cubicBezTo>
                  <a:pt x="327" y="222"/>
                  <a:pt x="326" y="223"/>
                  <a:pt x="325" y="224"/>
                </a:cubicBezTo>
                <a:cubicBezTo>
                  <a:pt x="279" y="184"/>
                  <a:pt x="279" y="184"/>
                  <a:pt x="279" y="184"/>
                </a:cubicBezTo>
                <a:cubicBezTo>
                  <a:pt x="277" y="183"/>
                  <a:pt x="274" y="183"/>
                  <a:pt x="273" y="185"/>
                </a:cubicBezTo>
                <a:cubicBezTo>
                  <a:pt x="271" y="187"/>
                  <a:pt x="271" y="190"/>
                  <a:pt x="273" y="191"/>
                </a:cubicBezTo>
                <a:cubicBezTo>
                  <a:pt x="319" y="230"/>
                  <a:pt x="319" y="230"/>
                  <a:pt x="319" y="230"/>
                </a:cubicBezTo>
                <a:cubicBezTo>
                  <a:pt x="313" y="235"/>
                  <a:pt x="306" y="239"/>
                  <a:pt x="300" y="243"/>
                </a:cubicBezTo>
                <a:cubicBezTo>
                  <a:pt x="250" y="200"/>
                  <a:pt x="250" y="200"/>
                  <a:pt x="250" y="200"/>
                </a:cubicBezTo>
                <a:cubicBezTo>
                  <a:pt x="248" y="198"/>
                  <a:pt x="245" y="198"/>
                  <a:pt x="243" y="200"/>
                </a:cubicBezTo>
                <a:cubicBezTo>
                  <a:pt x="242" y="202"/>
                  <a:pt x="242" y="205"/>
                  <a:pt x="244" y="207"/>
                </a:cubicBezTo>
                <a:cubicBezTo>
                  <a:pt x="291" y="247"/>
                  <a:pt x="291" y="247"/>
                  <a:pt x="291" y="247"/>
                </a:cubicBezTo>
                <a:cubicBezTo>
                  <a:pt x="285" y="250"/>
                  <a:pt x="275" y="252"/>
                  <a:pt x="267" y="254"/>
                </a:cubicBezTo>
                <a:cubicBezTo>
                  <a:pt x="230" y="220"/>
                  <a:pt x="230" y="220"/>
                  <a:pt x="230" y="220"/>
                </a:cubicBezTo>
                <a:cubicBezTo>
                  <a:pt x="228" y="219"/>
                  <a:pt x="225" y="219"/>
                  <a:pt x="223" y="221"/>
                </a:cubicBezTo>
                <a:cubicBezTo>
                  <a:pt x="222" y="223"/>
                  <a:pt x="222" y="225"/>
                  <a:pt x="224" y="227"/>
                </a:cubicBezTo>
                <a:cubicBezTo>
                  <a:pt x="256" y="256"/>
                  <a:pt x="256" y="256"/>
                  <a:pt x="256" y="256"/>
                </a:cubicBezTo>
                <a:cubicBezTo>
                  <a:pt x="250" y="257"/>
                  <a:pt x="242" y="258"/>
                  <a:pt x="235" y="259"/>
                </a:cubicBezTo>
                <a:cubicBezTo>
                  <a:pt x="236" y="262"/>
                  <a:pt x="237" y="265"/>
                  <a:pt x="237" y="267"/>
                </a:cubicBezTo>
                <a:cubicBezTo>
                  <a:pt x="237" y="268"/>
                  <a:pt x="238" y="269"/>
                  <a:pt x="237" y="269"/>
                </a:cubicBezTo>
                <a:cubicBezTo>
                  <a:pt x="245" y="269"/>
                  <a:pt x="259" y="267"/>
                  <a:pt x="272" y="264"/>
                </a:cubicBezTo>
                <a:cubicBezTo>
                  <a:pt x="282" y="262"/>
                  <a:pt x="291" y="260"/>
                  <a:pt x="295" y="258"/>
                </a:cubicBezTo>
                <a:cubicBezTo>
                  <a:pt x="306" y="253"/>
                  <a:pt x="325" y="242"/>
                  <a:pt x="335" y="229"/>
                </a:cubicBezTo>
                <a:cubicBezTo>
                  <a:pt x="343" y="219"/>
                  <a:pt x="346" y="208"/>
                  <a:pt x="339" y="197"/>
                </a:cubicBezTo>
                <a:cubicBezTo>
                  <a:pt x="363" y="184"/>
                  <a:pt x="363" y="184"/>
                  <a:pt x="363" y="184"/>
                </a:cubicBezTo>
                <a:cubicBezTo>
                  <a:pt x="359" y="139"/>
                  <a:pt x="326" y="90"/>
                  <a:pt x="310" y="85"/>
                </a:cubicBezTo>
                <a:close/>
                <a:moveTo>
                  <a:pt x="158" y="197"/>
                </a:moveTo>
                <a:cubicBezTo>
                  <a:pt x="169" y="199"/>
                  <a:pt x="181" y="203"/>
                  <a:pt x="193" y="211"/>
                </a:cubicBezTo>
                <a:cubicBezTo>
                  <a:pt x="215" y="228"/>
                  <a:pt x="224" y="244"/>
                  <a:pt x="228" y="254"/>
                </a:cubicBezTo>
                <a:cubicBezTo>
                  <a:pt x="230" y="258"/>
                  <a:pt x="232" y="263"/>
                  <a:pt x="232" y="267"/>
                </a:cubicBezTo>
                <a:cubicBezTo>
                  <a:pt x="232" y="270"/>
                  <a:pt x="233" y="270"/>
                  <a:pt x="230" y="271"/>
                </a:cubicBezTo>
                <a:cubicBezTo>
                  <a:pt x="206" y="281"/>
                  <a:pt x="156" y="249"/>
                  <a:pt x="138" y="221"/>
                </a:cubicBezTo>
                <a:cubicBezTo>
                  <a:pt x="135" y="216"/>
                  <a:pt x="129" y="203"/>
                  <a:pt x="135" y="198"/>
                </a:cubicBezTo>
                <a:cubicBezTo>
                  <a:pt x="140" y="194"/>
                  <a:pt x="156" y="197"/>
                  <a:pt x="158" y="197"/>
                </a:cubicBezTo>
                <a:close/>
                <a:moveTo>
                  <a:pt x="323" y="77"/>
                </a:moveTo>
                <a:cubicBezTo>
                  <a:pt x="344" y="91"/>
                  <a:pt x="402" y="187"/>
                  <a:pt x="365" y="205"/>
                </a:cubicBezTo>
                <a:cubicBezTo>
                  <a:pt x="359" y="221"/>
                  <a:pt x="438" y="189"/>
                  <a:pt x="442" y="187"/>
                </a:cubicBezTo>
                <a:cubicBezTo>
                  <a:pt x="442" y="0"/>
                  <a:pt x="442" y="0"/>
                  <a:pt x="442" y="0"/>
                </a:cubicBezTo>
                <a:lnTo>
                  <a:pt x="323" y="77"/>
                </a:lnTo>
                <a:close/>
                <a:moveTo>
                  <a:pt x="113" y="72"/>
                </a:moveTo>
                <a:cubicBezTo>
                  <a:pt x="92" y="97"/>
                  <a:pt x="60" y="189"/>
                  <a:pt x="98" y="209"/>
                </a:cubicBezTo>
                <a:cubicBezTo>
                  <a:pt x="107" y="227"/>
                  <a:pt x="2" y="184"/>
                  <a:pt x="0" y="183"/>
                </a:cubicBezTo>
                <a:cubicBezTo>
                  <a:pt x="0" y="3"/>
                  <a:pt x="0" y="3"/>
                  <a:pt x="0" y="3"/>
                </a:cubicBezTo>
                <a:lnTo>
                  <a:pt x="113" y="72"/>
                </a:lnTo>
                <a:close/>
                <a:moveTo>
                  <a:pt x="130" y="200"/>
                </a:moveTo>
                <a:cubicBezTo>
                  <a:pt x="90" y="174"/>
                  <a:pt x="90" y="174"/>
                  <a:pt x="90" y="174"/>
                </a:cubicBezTo>
                <a:cubicBezTo>
                  <a:pt x="91" y="137"/>
                  <a:pt x="100" y="109"/>
                  <a:pt x="120" y="77"/>
                </a:cubicBezTo>
                <a:cubicBezTo>
                  <a:pt x="200" y="77"/>
                  <a:pt x="200" y="77"/>
                  <a:pt x="200" y="77"/>
                </a:cubicBezTo>
                <a:cubicBezTo>
                  <a:pt x="201" y="77"/>
                  <a:pt x="202" y="77"/>
                  <a:pt x="203" y="77"/>
                </a:cubicBezTo>
                <a:cubicBezTo>
                  <a:pt x="196" y="81"/>
                  <a:pt x="190" y="84"/>
                  <a:pt x="189" y="86"/>
                </a:cubicBezTo>
                <a:cubicBezTo>
                  <a:pt x="188" y="86"/>
                  <a:pt x="188" y="87"/>
                  <a:pt x="187" y="89"/>
                </a:cubicBezTo>
                <a:cubicBezTo>
                  <a:pt x="167" y="89"/>
                  <a:pt x="146" y="89"/>
                  <a:pt x="126" y="88"/>
                </a:cubicBezTo>
                <a:cubicBezTo>
                  <a:pt x="111" y="113"/>
                  <a:pt x="102" y="139"/>
                  <a:pt x="100" y="168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39" y="192"/>
                  <a:pt x="139" y="192"/>
                  <a:pt x="140" y="193"/>
                </a:cubicBezTo>
                <a:cubicBezTo>
                  <a:pt x="136" y="193"/>
                  <a:pt x="131" y="194"/>
                  <a:pt x="130" y="200"/>
                </a:cubicBez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81605" y="3382602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Persoonlijk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cxnSp>
        <p:nvCxnSpPr>
          <p:cNvPr id="31" name="Straight Connector 9"/>
          <p:cNvCxnSpPr/>
          <p:nvPr/>
        </p:nvCxnSpPr>
        <p:spPr>
          <a:xfrm flipH="1">
            <a:off x="1109684" y="3603816"/>
            <a:ext cx="1080983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sp>
        <p:nvSpPr>
          <p:cNvPr id="32" name="Espace réservé du texte 3"/>
          <p:cNvSpPr txBox="1">
            <a:spLocks/>
          </p:cNvSpPr>
          <p:nvPr/>
        </p:nvSpPr>
        <p:spPr>
          <a:xfrm>
            <a:off x="243064" y="338504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space réservé du texte 3"/>
          <p:cNvSpPr txBox="1">
            <a:spLocks/>
          </p:cNvSpPr>
          <p:nvPr/>
        </p:nvSpPr>
        <p:spPr>
          <a:xfrm>
            <a:off x="6993402" y="258562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3"/>
          <p:cNvSpPr txBox="1">
            <a:spLocks/>
          </p:cNvSpPr>
          <p:nvPr/>
        </p:nvSpPr>
        <p:spPr>
          <a:xfrm>
            <a:off x="6993403" y="4043300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Espace réservé du texte 3"/>
          <p:cNvSpPr txBox="1">
            <a:spLocks/>
          </p:cNvSpPr>
          <p:nvPr/>
        </p:nvSpPr>
        <p:spPr>
          <a:xfrm>
            <a:off x="6993403" y="333716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1" y="2093912"/>
            <a:ext cx="8286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35753" y="5029200"/>
            <a:ext cx="7951047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De Fransen </a:t>
            </a:r>
            <a:r>
              <a:rPr lang="fr-BE" dirty="0" err="1" smtClean="0">
                <a:solidFill>
                  <a:schemeClr val="accent6"/>
                </a:solidFill>
              </a:rPr>
              <a:t>reserveren</a:t>
            </a:r>
            <a:r>
              <a:rPr lang="fr-BE" dirty="0" smtClean="0">
                <a:solidFill>
                  <a:schemeClr val="accent6"/>
                </a:solidFill>
              </a:rPr>
              <a:t> het </a:t>
            </a:r>
            <a:r>
              <a:rPr lang="fr-BE" dirty="0" err="1" smtClean="0">
                <a:solidFill>
                  <a:schemeClr val="accent6"/>
                </a:solidFill>
              </a:rPr>
              <a:t>meest</a:t>
            </a:r>
            <a:r>
              <a:rPr lang="fr-BE" dirty="0" smtClean="0">
                <a:solidFill>
                  <a:schemeClr val="accent6"/>
                </a:solidFill>
              </a:rPr>
              <a:t> online (64%), de </a:t>
            </a:r>
            <a:r>
              <a:rPr lang="fr-BE" dirty="0" err="1" smtClean="0">
                <a:solidFill>
                  <a:schemeClr val="accent6"/>
                </a:solidFill>
              </a:rPr>
              <a:t>Duitsers</a:t>
            </a:r>
            <a:r>
              <a:rPr lang="fr-BE" dirty="0" smtClean="0">
                <a:solidFill>
                  <a:schemeClr val="accent6"/>
                </a:solidFill>
              </a:rPr>
              <a:t> het </a:t>
            </a:r>
            <a:r>
              <a:rPr lang="fr-BE" dirty="0" err="1" smtClean="0">
                <a:solidFill>
                  <a:schemeClr val="accent6"/>
                </a:solidFill>
              </a:rPr>
              <a:t>minst</a:t>
            </a:r>
            <a:r>
              <a:rPr lang="fr-BE" dirty="0" smtClean="0">
                <a:solidFill>
                  <a:schemeClr val="accent6"/>
                </a:solidFill>
              </a:rPr>
              <a:t> online (42%) maar </a:t>
            </a:r>
            <a:r>
              <a:rPr lang="fr-BE" dirty="0" err="1" smtClean="0">
                <a:solidFill>
                  <a:schemeClr val="accent6"/>
                </a:solidFill>
              </a:rPr>
              <a:t>het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meest</a:t>
            </a:r>
            <a:r>
              <a:rPr lang="fr-BE" dirty="0" smtClean="0">
                <a:solidFill>
                  <a:schemeClr val="accent6"/>
                </a:solidFill>
              </a:rPr>
              <a:t> via </a:t>
            </a:r>
            <a:r>
              <a:rPr lang="fr-BE" dirty="0" err="1" smtClean="0">
                <a:solidFill>
                  <a:schemeClr val="accent6"/>
                </a:solidFill>
              </a:rPr>
              <a:t>persoonlijk</a:t>
            </a:r>
            <a:r>
              <a:rPr lang="fr-BE" dirty="0" smtClean="0">
                <a:solidFill>
                  <a:schemeClr val="accent6"/>
                </a:solidFill>
              </a:rPr>
              <a:t> contact (30%).</a:t>
            </a:r>
          </a:p>
          <a:p>
            <a:r>
              <a:rPr lang="fr-BE" dirty="0" smtClean="0">
                <a:solidFill>
                  <a:schemeClr val="accent6"/>
                </a:solidFill>
              </a:rPr>
              <a:t/>
            </a:r>
            <a:br>
              <a:rPr lang="fr-BE" dirty="0" smtClean="0">
                <a:solidFill>
                  <a:schemeClr val="accent6"/>
                </a:solidFill>
              </a:rPr>
            </a:br>
            <a:r>
              <a:rPr lang="fr-BE" dirty="0" err="1" smtClean="0">
                <a:solidFill>
                  <a:schemeClr val="accent6"/>
                </a:solidFill>
              </a:rPr>
              <a:t>Bij</a:t>
            </a:r>
            <a:r>
              <a:rPr lang="fr-BE" dirty="0" smtClean="0">
                <a:solidFill>
                  <a:schemeClr val="accent6"/>
                </a:solidFill>
              </a:rPr>
              <a:t> de </a:t>
            </a:r>
            <a:r>
              <a:rPr lang="fr-BE" dirty="0" err="1" smtClean="0">
                <a:solidFill>
                  <a:schemeClr val="accent6"/>
                </a:solidFill>
              </a:rPr>
              <a:t>Amerikanen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reserveert</a:t>
            </a:r>
            <a:r>
              <a:rPr lang="fr-BE" dirty="0" smtClean="0">
                <a:solidFill>
                  <a:schemeClr val="accent6"/>
                </a:solidFill>
              </a:rPr>
              <a:t> 77% online, </a:t>
            </a:r>
            <a:r>
              <a:rPr lang="fr-BE" dirty="0" err="1" smtClean="0">
                <a:solidFill>
                  <a:schemeClr val="accent6"/>
                </a:solidFill>
              </a:rPr>
              <a:t>bij</a:t>
            </a:r>
            <a:r>
              <a:rPr lang="fr-BE" dirty="0" smtClean="0">
                <a:solidFill>
                  <a:schemeClr val="accent6"/>
                </a:solidFill>
              </a:rPr>
              <a:t> de </a:t>
            </a:r>
            <a:r>
              <a:rPr lang="fr-BE" dirty="0" err="1" smtClean="0">
                <a:solidFill>
                  <a:schemeClr val="accent6"/>
                </a:solidFill>
              </a:rPr>
              <a:t>Brazilianen</a:t>
            </a:r>
            <a:r>
              <a:rPr lang="fr-BE" dirty="0" smtClean="0">
                <a:solidFill>
                  <a:schemeClr val="accent6"/>
                </a:solidFill>
              </a:rPr>
              <a:t> 67%.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89889" y="228600"/>
            <a:ext cx="68255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600" b="1" dirty="0">
                <a:solidFill>
                  <a:schemeClr val="bg1"/>
                </a:solidFill>
              </a:rPr>
              <a:t>De </a:t>
            </a:r>
            <a:r>
              <a:rPr lang="fr-BE" sz="2600" b="1" dirty="0" err="1">
                <a:solidFill>
                  <a:schemeClr val="bg1"/>
                </a:solidFill>
              </a:rPr>
              <a:t>boekingswijze</a:t>
            </a:r>
            <a:r>
              <a:rPr lang="fr-BE" sz="2600" b="1" dirty="0">
                <a:solidFill>
                  <a:schemeClr val="bg1"/>
                </a:solidFill>
              </a:rPr>
              <a:t> van de </a:t>
            </a:r>
            <a:r>
              <a:rPr lang="fr-BE" sz="2600" b="1" dirty="0" err="1">
                <a:solidFill>
                  <a:schemeClr val="bg1"/>
                </a:solidFill>
              </a:rPr>
              <a:t>Europeanen</a:t>
            </a:r>
            <a:r>
              <a:rPr lang="fr-BE" sz="2600" b="1" dirty="0">
                <a:solidFill>
                  <a:schemeClr val="bg1"/>
                </a:solidFill>
              </a:rPr>
              <a:t> en </a:t>
            </a:r>
            <a:r>
              <a:rPr lang="fr-BE" sz="2600" b="1" dirty="0" err="1">
                <a:solidFill>
                  <a:schemeClr val="bg1"/>
                </a:solidFill>
              </a:rPr>
              <a:t>Belgen</a:t>
            </a:r>
            <a:endParaRPr lang="fr-BE" sz="26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56734" y="1374883"/>
            <a:ext cx="1034416" cy="16004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accent6"/>
                </a:solidFill>
              </a:rPr>
              <a:t>71% van de </a:t>
            </a:r>
            <a:r>
              <a:rPr lang="fr-BE" sz="1400" dirty="0" err="1" smtClean="0">
                <a:solidFill>
                  <a:schemeClr val="accent6"/>
                </a:solidFill>
              </a:rPr>
              <a:t>Belgen</a:t>
            </a:r>
            <a:r>
              <a:rPr lang="fr-BE" sz="1400" dirty="0" smtClean="0">
                <a:solidFill>
                  <a:schemeClr val="accent6"/>
                </a:solidFill>
              </a:rPr>
              <a:t> -25 </a:t>
            </a:r>
            <a:r>
              <a:rPr lang="fr-BE" sz="1400" dirty="0" err="1" smtClean="0">
                <a:solidFill>
                  <a:schemeClr val="accent6"/>
                </a:solidFill>
              </a:rPr>
              <a:t>jaar</a:t>
            </a:r>
            <a:r>
              <a:rPr lang="fr-BE" sz="1400" dirty="0" smtClean="0">
                <a:solidFill>
                  <a:schemeClr val="accent6"/>
                </a:solidFill>
              </a:rPr>
              <a:t> </a:t>
            </a:r>
            <a:r>
              <a:rPr lang="fr-BE" sz="1400" dirty="0" err="1" smtClean="0">
                <a:solidFill>
                  <a:schemeClr val="accent6"/>
                </a:solidFill>
              </a:rPr>
              <a:t>reserveren</a:t>
            </a:r>
            <a:r>
              <a:rPr lang="fr-BE" sz="1400" dirty="0" smtClean="0">
                <a:solidFill>
                  <a:schemeClr val="accent6"/>
                </a:solidFill>
              </a:rPr>
              <a:t> hun </a:t>
            </a:r>
            <a:r>
              <a:rPr lang="fr-BE" sz="1400" dirty="0" err="1" smtClean="0">
                <a:solidFill>
                  <a:schemeClr val="accent6"/>
                </a:solidFill>
              </a:rPr>
              <a:t>verblijf</a:t>
            </a:r>
            <a:r>
              <a:rPr lang="fr-BE" sz="1400" dirty="0" smtClean="0">
                <a:solidFill>
                  <a:schemeClr val="accent6"/>
                </a:solidFill>
              </a:rPr>
              <a:t>  online</a:t>
            </a:r>
            <a:endParaRPr lang="fr-BE" sz="1400" dirty="0">
              <a:solidFill>
                <a:schemeClr val="accent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7756" y="2120545"/>
            <a:ext cx="940770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EUROPA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27280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613BF-695D-48FC-8409-DA8541BEFD70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1371600"/>
            <a:ext cx="874763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Toen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u de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laatste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keer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een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vakantie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reserveerde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,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hoe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lang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lang="fr-FR" sz="1200" b="1" i="1" kern="0" dirty="0" smtClean="0">
                <a:solidFill>
                  <a:schemeClr val="accent6"/>
                </a:solidFill>
              </a:rPr>
              <a:t>op </a:t>
            </a:r>
            <a:r>
              <a:rPr lang="fr-FR" sz="1200" b="1" i="1" kern="0" dirty="0" err="1" smtClean="0">
                <a:solidFill>
                  <a:schemeClr val="accent6"/>
                </a:solidFill>
              </a:rPr>
              <a:t>voorhand</a:t>
            </a:r>
            <a:r>
              <a:rPr lang="fr-FR" sz="1200" b="1" i="1" kern="0" dirty="0" smtClean="0">
                <a:solidFill>
                  <a:schemeClr val="accent6"/>
                </a:solidFill>
              </a:rPr>
              <a:t> </a:t>
            </a:r>
            <a:r>
              <a:rPr lang="fr-FR" sz="1200" b="1" i="1" kern="0" dirty="0" err="1" smtClean="0">
                <a:solidFill>
                  <a:schemeClr val="accent6"/>
                </a:solidFill>
              </a:rPr>
              <a:t>reserveerde</a:t>
            </a:r>
            <a:r>
              <a:rPr lang="fr-FR" sz="1200" b="1" i="1" kern="0" dirty="0" smtClean="0">
                <a:solidFill>
                  <a:schemeClr val="accent6"/>
                </a:solidFill>
              </a:rPr>
              <a:t> en </a:t>
            </a:r>
            <a:r>
              <a:rPr lang="fr-FR" sz="1200" b="1" i="1" kern="0" dirty="0" err="1" smtClean="0">
                <a:solidFill>
                  <a:schemeClr val="accent6"/>
                </a:solidFill>
              </a:rPr>
              <a:t>betaalde</a:t>
            </a:r>
            <a:r>
              <a:rPr lang="fr-FR" sz="1200" b="1" i="1" kern="0" dirty="0" smtClean="0">
                <a:solidFill>
                  <a:schemeClr val="accent6"/>
                </a:solidFill>
              </a:rPr>
              <a:t> u die</a:t>
            </a:r>
            <a:r>
              <a: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?</a:t>
            </a:r>
            <a:endParaRPr kumimoji="0" lang="fr-FR" sz="1200" b="1" i="1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5" name="Line 23"/>
          <p:cNvSpPr>
            <a:spLocks noChangeShapeType="1"/>
          </p:cNvSpPr>
          <p:nvPr/>
        </p:nvSpPr>
        <p:spPr bwMode="gray">
          <a:xfrm>
            <a:off x="82283" y="1752600"/>
            <a:ext cx="1066985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50361" y="2510114"/>
            <a:ext cx="1367035" cy="1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8" name="Straight Connector 9"/>
          <p:cNvCxnSpPr/>
          <p:nvPr/>
        </p:nvCxnSpPr>
        <p:spPr>
          <a:xfrm flipH="1">
            <a:off x="3378401" y="3529218"/>
            <a:ext cx="1367035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9" name="Straight Connector 9"/>
          <p:cNvCxnSpPr/>
          <p:nvPr/>
        </p:nvCxnSpPr>
        <p:spPr>
          <a:xfrm flipH="1">
            <a:off x="3378401" y="2948174"/>
            <a:ext cx="1367035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 flipV="1">
            <a:off x="3429000" y="4184403"/>
            <a:ext cx="1367035" cy="1375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sp>
        <p:nvSpPr>
          <p:cNvPr id="11" name="Espace réservé du texte 3"/>
          <p:cNvSpPr txBox="1">
            <a:spLocks/>
          </p:cNvSpPr>
          <p:nvPr/>
        </p:nvSpPr>
        <p:spPr>
          <a:xfrm>
            <a:off x="4796035" y="395185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4796035" y="329667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4796035" y="2759857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space réservé du texte 3"/>
          <p:cNvSpPr txBox="1">
            <a:spLocks/>
          </p:cNvSpPr>
          <p:nvPr/>
        </p:nvSpPr>
        <p:spPr>
          <a:xfrm>
            <a:off x="4796035" y="232919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9"/>
          <p:cNvCxnSpPr/>
          <p:nvPr/>
        </p:nvCxnSpPr>
        <p:spPr>
          <a:xfrm flipH="1" flipV="1">
            <a:off x="3512843" y="4641661"/>
            <a:ext cx="1199348" cy="5376"/>
          </a:xfrm>
          <a:prstGeom prst="line">
            <a:avLst/>
          </a:prstGeom>
          <a:noFill/>
          <a:ln w="12700" cap="rnd" cmpd="sng" algn="ctr">
            <a:solidFill>
              <a:srgbClr val="CC0033"/>
            </a:solidFill>
            <a:prstDash val="solid"/>
            <a:tailEnd type="oval" w="lg" len="lg"/>
          </a:ln>
          <a:effectLst/>
        </p:spPr>
      </p:cxnSp>
      <p:sp>
        <p:nvSpPr>
          <p:cNvPr id="16" name="Espace réservé du texte 3"/>
          <p:cNvSpPr txBox="1">
            <a:spLocks/>
          </p:cNvSpPr>
          <p:nvPr/>
        </p:nvSpPr>
        <p:spPr>
          <a:xfrm>
            <a:off x="4796035" y="440911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590" y="2329748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6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maanden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voor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vertrek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9846" y="2769361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err="1" smtClean="0">
                <a:solidFill>
                  <a:schemeClr val="accent6"/>
                </a:solidFill>
              </a:rPr>
              <a:t>Tussen</a:t>
            </a:r>
            <a:r>
              <a:rPr lang="en-US" sz="1400" b="1" kern="0" dirty="0" smtClean="0">
                <a:solidFill>
                  <a:schemeClr val="accent6"/>
                </a:solidFill>
              </a:rPr>
              <a:t> 4 </a:t>
            </a:r>
            <a:r>
              <a:rPr lang="en-US" sz="1400" b="1" kern="0" dirty="0" err="1" smtClean="0">
                <a:solidFill>
                  <a:schemeClr val="accent6"/>
                </a:solidFill>
              </a:rPr>
              <a:t>en</a:t>
            </a:r>
            <a:r>
              <a:rPr lang="en-US" sz="1400" b="1" kern="0" dirty="0" smtClean="0">
                <a:solidFill>
                  <a:schemeClr val="accent6"/>
                </a:solidFill>
              </a:rPr>
              <a:t> 6 </a:t>
            </a:r>
            <a:r>
              <a:rPr lang="en-US" sz="1400" b="1" kern="0" dirty="0" err="1" smtClean="0">
                <a:solidFill>
                  <a:schemeClr val="accent6"/>
                </a:solidFill>
              </a:rPr>
              <a:t>maanden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70979" y="3350965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Tussen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1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4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maanden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8376" y="4030512"/>
            <a:ext cx="251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Minder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dan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1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maand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vooraf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483" y="4497342"/>
            <a:ext cx="2850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U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maakt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geen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enkele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reservatie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4580" y="3224331"/>
            <a:ext cx="6821041" cy="60977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texte 3"/>
          <p:cNvSpPr txBox="1">
            <a:spLocks/>
          </p:cNvSpPr>
          <p:nvPr/>
        </p:nvSpPr>
        <p:spPr>
          <a:xfrm>
            <a:off x="7211021" y="3962335"/>
            <a:ext cx="826946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itchFamily="34" charset="0"/>
              </a:rPr>
              <a:t>17%</a:t>
            </a:r>
            <a:endParaRPr kumimoji="0" lang="fr-FR" sz="2400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7" name="Espace réservé du texte 3"/>
          <p:cNvSpPr txBox="1">
            <a:spLocks/>
          </p:cNvSpPr>
          <p:nvPr/>
        </p:nvSpPr>
        <p:spPr>
          <a:xfrm>
            <a:off x="7288833" y="2277567"/>
            <a:ext cx="826946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16%</a:t>
            </a:r>
            <a:endParaRPr kumimoji="0" lang="fr-FR" sz="240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4" name="Picture 5" descr="D:\Users\Sophie.Morin\Desktop\germany.PN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47" y="1777642"/>
            <a:ext cx="829376" cy="3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00739" y="2759857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  <a:latin typeface="Calibri" pitchFamily="34" charset="0"/>
              </a:rPr>
              <a:t>17%</a:t>
            </a:r>
            <a:endParaRPr lang="fr-BE" sz="240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6864" y="329838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  <a:latin typeface="Calibri" pitchFamily="34" charset="0"/>
              </a:rPr>
              <a:t>29%</a:t>
            </a:r>
            <a:endParaRPr lang="fr-BE" sz="240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53798" y="4429421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  <a:latin typeface="Calibri" pitchFamily="34" charset="0"/>
              </a:rPr>
              <a:t>17%</a:t>
            </a:r>
            <a:endParaRPr lang="fr-BE" sz="2400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85736" y="228600"/>
            <a:ext cx="6501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600" b="1" dirty="0" err="1">
                <a:solidFill>
                  <a:schemeClr val="bg1"/>
                </a:solidFill>
              </a:rPr>
              <a:t>Betaling</a:t>
            </a:r>
            <a:r>
              <a:rPr lang="fr-BE" sz="2600" b="1" dirty="0">
                <a:solidFill>
                  <a:schemeClr val="bg1"/>
                </a:solidFill>
              </a:rPr>
              <a:t> van de </a:t>
            </a:r>
            <a:r>
              <a:rPr lang="fr-BE" sz="2600" b="1" dirty="0" err="1">
                <a:solidFill>
                  <a:schemeClr val="bg1"/>
                </a:solidFill>
              </a:rPr>
              <a:t>vakantiereservatie</a:t>
            </a:r>
            <a:endParaRPr lang="fr-BE" sz="2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555" y="5257799"/>
            <a:ext cx="8383846" cy="8309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BE" sz="1600" dirty="0" err="1" smtClean="0">
                <a:solidFill>
                  <a:schemeClr val="accent6"/>
                </a:solidFill>
              </a:rPr>
              <a:t>Europeanen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betalen</a:t>
            </a:r>
            <a:r>
              <a:rPr lang="fr-BE" sz="1600" dirty="0" smtClean="0">
                <a:solidFill>
                  <a:schemeClr val="accent6"/>
                </a:solidFill>
              </a:rPr>
              <a:t> hun </a:t>
            </a:r>
            <a:r>
              <a:rPr lang="fr-BE" sz="1600" dirty="0" err="1" smtClean="0">
                <a:solidFill>
                  <a:schemeClr val="accent6"/>
                </a:solidFill>
              </a:rPr>
              <a:t>vakantie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gemiddeld</a:t>
            </a:r>
            <a:r>
              <a:rPr lang="fr-BE" sz="1600" dirty="0" smtClean="0">
                <a:solidFill>
                  <a:schemeClr val="accent6"/>
                </a:solidFill>
              </a:rPr>
              <a:t> 1 </a:t>
            </a:r>
            <a:r>
              <a:rPr lang="fr-BE" sz="1600" dirty="0" err="1" smtClean="0">
                <a:solidFill>
                  <a:schemeClr val="accent6"/>
                </a:solidFill>
              </a:rPr>
              <a:t>tot</a:t>
            </a:r>
            <a:r>
              <a:rPr lang="fr-BE" sz="1600" dirty="0" smtClean="0">
                <a:solidFill>
                  <a:schemeClr val="accent6"/>
                </a:solidFill>
              </a:rPr>
              <a:t> 4 </a:t>
            </a:r>
            <a:r>
              <a:rPr lang="fr-BE" sz="1600" dirty="0" err="1" smtClean="0">
                <a:solidFill>
                  <a:schemeClr val="accent6"/>
                </a:solidFill>
              </a:rPr>
              <a:t>maanden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voor</a:t>
            </a:r>
            <a:r>
              <a:rPr lang="fr-BE" sz="1600" dirty="0" smtClean="0">
                <a:solidFill>
                  <a:schemeClr val="accent6"/>
                </a:solidFill>
              </a:rPr>
              <a:t> het </a:t>
            </a:r>
            <a:r>
              <a:rPr lang="fr-BE" sz="1600" dirty="0" err="1" smtClean="0">
                <a:solidFill>
                  <a:schemeClr val="accent6"/>
                </a:solidFill>
              </a:rPr>
              <a:t>vertrek</a:t>
            </a:r>
            <a:r>
              <a:rPr lang="fr-BE" sz="1600" dirty="0" smtClean="0">
                <a:solidFill>
                  <a:schemeClr val="accent6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BE" sz="1600" dirty="0" err="1" smtClean="0">
                <a:solidFill>
                  <a:schemeClr val="accent6"/>
                </a:solidFill>
              </a:rPr>
              <a:t>Duitsers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betalen</a:t>
            </a:r>
            <a:r>
              <a:rPr lang="fr-BE" sz="1600" dirty="0" smtClean="0">
                <a:solidFill>
                  <a:schemeClr val="accent6"/>
                </a:solidFill>
              </a:rPr>
              <a:t> het </a:t>
            </a:r>
            <a:r>
              <a:rPr lang="fr-BE" sz="1600" dirty="0" err="1" smtClean="0">
                <a:solidFill>
                  <a:schemeClr val="accent6"/>
                </a:solidFill>
              </a:rPr>
              <a:t>vroegst</a:t>
            </a:r>
            <a:r>
              <a:rPr lang="fr-BE" sz="1600" dirty="0" smtClean="0">
                <a:solidFill>
                  <a:schemeClr val="accent6"/>
                </a:solidFill>
              </a:rPr>
              <a:t> (27% + 6 </a:t>
            </a:r>
            <a:r>
              <a:rPr lang="fr-BE" sz="1600" dirty="0" err="1" smtClean="0">
                <a:solidFill>
                  <a:schemeClr val="accent6"/>
                </a:solidFill>
              </a:rPr>
              <a:t>maanden</a:t>
            </a:r>
            <a:r>
              <a:rPr lang="fr-BE" sz="1600" dirty="0" smtClean="0">
                <a:solidFill>
                  <a:schemeClr val="accent6"/>
                </a:solidFill>
              </a:rPr>
              <a:t>), </a:t>
            </a:r>
            <a:r>
              <a:rPr lang="fr-BE" sz="1600" dirty="0" err="1" smtClean="0">
                <a:solidFill>
                  <a:schemeClr val="accent6"/>
                </a:solidFill>
              </a:rPr>
              <a:t>Spanjaarden</a:t>
            </a:r>
            <a:r>
              <a:rPr lang="fr-BE" sz="1600" dirty="0" smtClean="0">
                <a:solidFill>
                  <a:schemeClr val="accent6"/>
                </a:solidFill>
              </a:rPr>
              <a:t> het </a:t>
            </a:r>
            <a:r>
              <a:rPr lang="fr-BE" sz="1600" dirty="0" err="1" smtClean="0">
                <a:solidFill>
                  <a:schemeClr val="accent6"/>
                </a:solidFill>
              </a:rPr>
              <a:t>laatst</a:t>
            </a:r>
            <a:r>
              <a:rPr lang="fr-BE" sz="1600" dirty="0" smtClean="0">
                <a:solidFill>
                  <a:schemeClr val="accent6"/>
                </a:solidFill>
              </a:rPr>
              <a:t> (32% </a:t>
            </a:r>
            <a:r>
              <a:rPr lang="fr-BE" sz="1600" dirty="0" err="1" smtClean="0">
                <a:solidFill>
                  <a:schemeClr val="accent6"/>
                </a:solidFill>
              </a:rPr>
              <a:t>minder</a:t>
            </a:r>
            <a:r>
              <a:rPr lang="fr-BE" sz="1600" dirty="0" smtClean="0">
                <a:solidFill>
                  <a:schemeClr val="accent6"/>
                </a:solidFill>
              </a:rPr>
              <a:t> dan </a:t>
            </a:r>
            <a:r>
              <a:rPr lang="fr-BE" sz="1600" dirty="0" err="1" smtClean="0">
                <a:solidFill>
                  <a:schemeClr val="accent6"/>
                </a:solidFill>
              </a:rPr>
              <a:t>een</a:t>
            </a:r>
            <a:r>
              <a:rPr lang="fr-BE" sz="1600" dirty="0" smtClean="0">
                <a:solidFill>
                  <a:schemeClr val="accent6"/>
                </a:solidFill>
              </a:rPr>
              <a:t> </a:t>
            </a:r>
            <a:r>
              <a:rPr lang="fr-BE" sz="1600" dirty="0" err="1" smtClean="0">
                <a:solidFill>
                  <a:schemeClr val="accent6"/>
                </a:solidFill>
              </a:rPr>
              <a:t>maand</a:t>
            </a:r>
            <a:r>
              <a:rPr lang="fr-BE" sz="1600" dirty="0" smtClean="0">
                <a:solidFill>
                  <a:schemeClr val="accent6"/>
                </a:solidFill>
              </a:rPr>
              <a:t>).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12191" y="1865092"/>
            <a:ext cx="940770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EUROPA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8876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fr-FR" dirty="0" err="1"/>
              <a:t>Welk</a:t>
            </a:r>
            <a:r>
              <a:rPr lang="fr-BE" altLang="fr-FR" dirty="0"/>
              <a:t> type </a:t>
            </a:r>
            <a:r>
              <a:rPr lang="fr-BE" altLang="fr-FR" dirty="0" err="1"/>
              <a:t>logies</a:t>
            </a:r>
            <a:r>
              <a:rPr lang="fr-BE" altLang="fr-FR" dirty="0"/>
              <a:t> </a:t>
            </a:r>
            <a:r>
              <a:rPr lang="fr-BE" altLang="fr-FR" dirty="0" err="1"/>
              <a:t>verkiest</a:t>
            </a:r>
            <a:r>
              <a:rPr lang="fr-BE" altLang="fr-FR" dirty="0"/>
              <a:t> de </a:t>
            </a:r>
            <a:r>
              <a:rPr lang="fr-BE" altLang="fr-FR" dirty="0" err="1"/>
              <a:t>Belg</a:t>
            </a:r>
            <a:r>
              <a:rPr lang="fr-BE" altLang="fr-FR" dirty="0"/>
              <a:t> </a:t>
            </a:r>
            <a:r>
              <a:rPr lang="fr-BE" altLang="fr-FR" dirty="0" err="1"/>
              <a:t>deze</a:t>
            </a:r>
            <a:r>
              <a:rPr lang="fr-BE" altLang="fr-FR" dirty="0"/>
              <a:t> </a:t>
            </a:r>
            <a:r>
              <a:rPr lang="fr-BE" altLang="fr-FR" dirty="0" err="1"/>
              <a:t>zomer</a:t>
            </a:r>
            <a:r>
              <a:rPr lang="fr-BE" altLang="fr-FR" dirty="0"/>
              <a:t>?</a:t>
            </a:r>
            <a:endParaRPr lang="fr-BE" altLang="fr-FR" dirty="0" smtClean="0"/>
          </a:p>
        </p:txBody>
      </p:sp>
      <p:graphicFrame>
        <p:nvGraphicFramePr>
          <p:cNvPr id="5222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098051"/>
              </p:ext>
            </p:extLst>
          </p:nvPr>
        </p:nvGraphicFramePr>
        <p:xfrm>
          <a:off x="501650" y="1736725"/>
          <a:ext cx="8132763" cy="326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9" name="Worksheet" r:id="rId4" imgW="10105943" imgH="4057560" progId="Excel.Sheet.8">
                  <p:embed/>
                </p:oleObj>
              </mc:Choice>
              <mc:Fallback>
                <p:oleObj name="Worksheet" r:id="rId4" imgW="10105943" imgH="4057560" progId="Excel.Sheet.8">
                  <p:embed/>
                  <p:pic>
                    <p:nvPicPr>
                      <p:cNvPr id="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1736725"/>
                        <a:ext cx="8132763" cy="326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0799E-06AF-4AFB-B647-D015273B7655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533400" y="5562600"/>
            <a:ext cx="6058069" cy="33855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BE" altLang="fr-FR" sz="1600" b="1" dirty="0" smtClean="0">
                <a:solidFill>
                  <a:schemeClr val="accent6"/>
                </a:solidFill>
              </a:rPr>
              <a:t>De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Belg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verkiest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een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hotel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 (40%, =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Europees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 </a:t>
            </a:r>
            <a:r>
              <a:rPr lang="fr-BE" altLang="fr-FR" sz="1600" b="1" dirty="0" err="1" smtClean="0">
                <a:solidFill>
                  <a:schemeClr val="accent6"/>
                </a:solidFill>
              </a:rPr>
              <a:t>gemiddelde</a:t>
            </a:r>
            <a:r>
              <a:rPr lang="fr-BE" altLang="fr-FR" sz="1600" b="1" dirty="0" smtClean="0">
                <a:solidFill>
                  <a:schemeClr val="accent6"/>
                </a:solidFill>
              </a:rPr>
              <a:t>)</a:t>
            </a:r>
            <a:endParaRPr lang="fr-BE" altLang="fr-FR" sz="1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32" y="1676400"/>
            <a:ext cx="6705600" cy="44793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 rot="491919">
            <a:off x="4842662" y="1797689"/>
            <a:ext cx="2687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i="1" dirty="0" err="1" smtClean="0">
                <a:solidFill>
                  <a:schemeClr val="accent6"/>
                </a:solidFill>
              </a:rPr>
              <a:t>Vakantie</a:t>
            </a:r>
            <a:r>
              <a:rPr lang="fr-BE" sz="3200" b="1" i="1" dirty="0" smtClean="0">
                <a:solidFill>
                  <a:schemeClr val="accent6"/>
                </a:solidFill>
              </a:rPr>
              <a:t> en </a:t>
            </a:r>
            <a:r>
              <a:rPr lang="fr-BE" sz="3200" b="1" i="1" dirty="0" err="1" smtClean="0">
                <a:solidFill>
                  <a:schemeClr val="accent6"/>
                </a:solidFill>
              </a:rPr>
              <a:t>werk</a:t>
            </a:r>
            <a:endParaRPr lang="fr-BE" sz="3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56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776" y="152400"/>
            <a:ext cx="6400800" cy="990600"/>
          </a:xfrm>
        </p:spPr>
        <p:txBody>
          <a:bodyPr/>
          <a:lstStyle/>
          <a:p>
            <a:pPr algn="ctr"/>
            <a:r>
              <a:rPr lang="fr-BE" dirty="0" smtClean="0"/>
              <a:t>Het </a:t>
            </a:r>
            <a:r>
              <a:rPr lang="fr-BE" dirty="0" err="1" smtClean="0"/>
              <a:t>werk</a:t>
            </a:r>
            <a:r>
              <a:rPr lang="fr-BE" dirty="0" smtClean="0"/>
              <a:t> </a:t>
            </a:r>
            <a:r>
              <a:rPr lang="fr-BE" dirty="0" err="1" smtClean="0"/>
              <a:t>loslaten</a:t>
            </a:r>
            <a:r>
              <a:rPr lang="fr-BE" dirty="0" smtClean="0"/>
              <a:t> </a:t>
            </a:r>
            <a:r>
              <a:rPr lang="fr-BE" dirty="0" err="1" smtClean="0"/>
              <a:t>tijdens</a:t>
            </a:r>
            <a:r>
              <a:rPr lang="fr-BE" dirty="0" smtClean="0"/>
              <a:t> de </a:t>
            </a:r>
            <a:r>
              <a:rPr lang="fr-BE" dirty="0" err="1" smtClean="0"/>
              <a:t>vakantie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CD97F-7A32-48DF-99D1-47F0B499DAE1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188096" y="1447800"/>
            <a:ext cx="658936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Wat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uw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werk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betreft</a:t>
            </a:r>
            <a:r>
              <a:rPr lang="fr-FR" sz="1200" b="1" kern="0" dirty="0" smtClean="0">
                <a:solidFill>
                  <a:schemeClr val="accent6"/>
                </a:solidFill>
              </a:rPr>
              <a:t>, </a:t>
            </a:r>
            <a:r>
              <a:rPr lang="fr-FR" sz="1200" b="1" kern="0" dirty="0" err="1" smtClean="0">
                <a:solidFill>
                  <a:schemeClr val="accent6"/>
                </a:solidFill>
              </a:rPr>
              <a:t>zal</a:t>
            </a:r>
            <a:r>
              <a:rPr lang="fr-FR" sz="1200" b="1" kern="0" dirty="0" smtClean="0">
                <a:solidFill>
                  <a:schemeClr val="accent6"/>
                </a:solidFill>
              </a:rPr>
              <a:t> u </a:t>
            </a:r>
            <a:r>
              <a:rPr lang="fr-FR" sz="1200" b="1" kern="0" dirty="0" err="1" smtClean="0">
                <a:solidFill>
                  <a:schemeClr val="accent6"/>
                </a:solidFill>
              </a:rPr>
              <a:t>tijdens</a:t>
            </a:r>
            <a:r>
              <a:rPr lang="fr-FR" sz="1200" b="1" kern="0" dirty="0" smtClean="0">
                <a:solidFill>
                  <a:schemeClr val="accent6"/>
                </a:solidFill>
              </a:rPr>
              <a:t> </a:t>
            </a:r>
            <a:r>
              <a:rPr lang="fr-FR" sz="1200" b="1" kern="0" dirty="0" err="1" smtClean="0">
                <a:solidFill>
                  <a:schemeClr val="accent6"/>
                </a:solidFill>
              </a:rPr>
              <a:t>uw</a:t>
            </a:r>
            <a:r>
              <a:rPr lang="fr-FR" sz="1200" b="1" kern="0" dirty="0" smtClean="0">
                <a:solidFill>
                  <a:schemeClr val="accent6"/>
                </a:solidFill>
              </a:rPr>
              <a:t> </a:t>
            </a:r>
            <a:r>
              <a:rPr lang="fr-FR" sz="1200" b="1" kern="0" dirty="0" err="1" smtClean="0">
                <a:solidFill>
                  <a:schemeClr val="accent6"/>
                </a:solidFill>
              </a:rPr>
              <a:t>vakantie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…?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gray">
          <a:xfrm>
            <a:off x="122625" y="1724799"/>
            <a:ext cx="1066985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pic>
        <p:nvPicPr>
          <p:cNvPr id="8" name="Picture 2" descr="D:\Users\Sophie.Morin\Desktop\logo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57" y="2259912"/>
            <a:ext cx="62908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Sophie.Morin\Desktop\ema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87" y="3064122"/>
            <a:ext cx="7658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Users\Sophie.Morin\Desktop\emailres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11" y="3830175"/>
            <a:ext cx="13392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Users\Sophie.Morin\Desktop\wo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58" y="4591806"/>
            <a:ext cx="792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8"/>
          <p:cNvGrpSpPr/>
          <p:nvPr/>
        </p:nvGrpSpPr>
        <p:grpSpPr>
          <a:xfrm>
            <a:off x="2417687" y="5370070"/>
            <a:ext cx="792000" cy="648000"/>
            <a:chOff x="2283521" y="3789439"/>
            <a:chExt cx="792000" cy="648000"/>
          </a:xfrm>
        </p:grpSpPr>
        <p:pic>
          <p:nvPicPr>
            <p:cNvPr id="13" name="Picture 5" descr="D:\Users\Sophie.Morin\Desktop\wor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521" y="3789439"/>
              <a:ext cx="792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eur droit 3"/>
            <p:cNvCxnSpPr/>
            <p:nvPr/>
          </p:nvCxnSpPr>
          <p:spPr>
            <a:xfrm flipH="1">
              <a:off x="2283522" y="3850747"/>
              <a:ext cx="710540" cy="586692"/>
            </a:xfrm>
            <a:prstGeom prst="line">
              <a:avLst/>
            </a:prstGeom>
            <a:noFill/>
            <a:ln w="38100">
              <a:solidFill>
                <a:srgbClr val="A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Connecteur droit 15"/>
            <p:cNvCxnSpPr/>
            <p:nvPr/>
          </p:nvCxnSpPr>
          <p:spPr>
            <a:xfrm>
              <a:off x="2308102" y="3850747"/>
              <a:ext cx="754328" cy="586692"/>
            </a:xfrm>
            <a:prstGeom prst="line">
              <a:avLst/>
            </a:prstGeom>
            <a:noFill/>
            <a:ln w="38100">
              <a:solidFill>
                <a:srgbClr val="A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Rectangle 15"/>
          <p:cNvSpPr/>
          <p:nvPr/>
        </p:nvSpPr>
        <p:spPr>
          <a:xfrm>
            <a:off x="3254334" y="2456204"/>
            <a:ext cx="2334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Het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werk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helemaal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loslaten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90211" y="3180555"/>
            <a:ext cx="3339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Mails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blijven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checken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,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zonder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echt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te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antwoorden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30102" y="4694282"/>
            <a:ext cx="3116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Vaak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blijven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doorwerken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, al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is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het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maar </a:t>
            </a:r>
            <a:r>
              <a:rPr kumimoji="0" lang="fr-FR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sporadisch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3627" y="39917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 dirty="0" smtClean="0">
                <a:solidFill>
                  <a:schemeClr val="accent6"/>
                </a:solidFill>
              </a:rPr>
              <a:t>Mails en </a:t>
            </a:r>
            <a:r>
              <a:rPr lang="fr-FR" sz="1400" kern="0" dirty="0" err="1" smtClean="0">
                <a:solidFill>
                  <a:schemeClr val="accent6"/>
                </a:solidFill>
              </a:rPr>
              <a:t>telefoons</a:t>
            </a:r>
            <a:r>
              <a:rPr lang="fr-FR" sz="1400" kern="0" dirty="0" smtClean="0">
                <a:solidFill>
                  <a:schemeClr val="accent6"/>
                </a:solidFill>
              </a:rPr>
              <a:t> </a:t>
            </a:r>
            <a:r>
              <a:rPr lang="fr-FR" sz="1400" kern="0" dirty="0" err="1" smtClean="0">
                <a:solidFill>
                  <a:schemeClr val="accent6"/>
                </a:solidFill>
              </a:rPr>
              <a:t>blijven</a:t>
            </a:r>
            <a:r>
              <a:rPr lang="fr-FR" sz="1400" kern="0" dirty="0" smtClean="0">
                <a:solidFill>
                  <a:schemeClr val="accent6"/>
                </a:solidFill>
              </a:rPr>
              <a:t> </a:t>
            </a:r>
            <a:r>
              <a:rPr lang="fr-FR" sz="1400" kern="0" dirty="0" err="1" smtClean="0">
                <a:solidFill>
                  <a:schemeClr val="accent6"/>
                </a:solidFill>
              </a:rPr>
              <a:t>beantwoorden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4334" y="5530490"/>
            <a:ext cx="3523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Niet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 van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toepassing</a:t>
            </a:r>
            <a:r>
              <a:rPr lang="fr-FR" sz="1400" b="1" kern="0" dirty="0">
                <a:solidFill>
                  <a:srgbClr val="CC0033"/>
                </a:solidFill>
              </a:rPr>
              <a:t>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/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geen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</a:rPr>
              <a:t>werk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</a:endParaRPr>
          </a:p>
        </p:txBody>
      </p:sp>
      <p:cxnSp>
        <p:nvCxnSpPr>
          <p:cNvPr id="21" name="Straight Connector 9"/>
          <p:cNvCxnSpPr>
            <a:stCxn id="8" idx="1"/>
          </p:cNvCxnSpPr>
          <p:nvPr/>
        </p:nvCxnSpPr>
        <p:spPr>
          <a:xfrm flipH="1">
            <a:off x="1583244" y="2601912"/>
            <a:ext cx="902813" cy="8181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22" name="Straight Connector 9"/>
          <p:cNvCxnSpPr/>
          <p:nvPr/>
        </p:nvCxnSpPr>
        <p:spPr>
          <a:xfrm flipH="1" flipV="1">
            <a:off x="1583245" y="4147235"/>
            <a:ext cx="834443" cy="6941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23" name="Straight Connector 9"/>
          <p:cNvCxnSpPr>
            <a:stCxn id="9" idx="1"/>
          </p:cNvCxnSpPr>
          <p:nvPr/>
        </p:nvCxnSpPr>
        <p:spPr>
          <a:xfrm flipH="1" flipV="1">
            <a:off x="1583244" y="3378664"/>
            <a:ext cx="834443" cy="9458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cxnSp>
        <p:nvCxnSpPr>
          <p:cNvPr id="24" name="Straight Connector 9"/>
          <p:cNvCxnSpPr>
            <a:stCxn id="11" idx="1"/>
          </p:cNvCxnSpPr>
          <p:nvPr/>
        </p:nvCxnSpPr>
        <p:spPr>
          <a:xfrm flipH="1">
            <a:off x="1583244" y="4915806"/>
            <a:ext cx="793714" cy="0"/>
          </a:xfrm>
          <a:prstGeom prst="line">
            <a:avLst/>
          </a:prstGeom>
          <a:noFill/>
          <a:ln w="12700" cap="rnd" cmpd="sng" algn="ctr">
            <a:solidFill>
              <a:sysClr val="window" lastClr="FFFFFF">
                <a:lumMod val="85000"/>
              </a:sysClr>
            </a:solidFill>
            <a:prstDash val="solid"/>
            <a:tailEnd type="oval" w="lg" len="lg"/>
          </a:ln>
          <a:effectLst/>
        </p:spPr>
      </p:cxnSp>
      <p:sp>
        <p:nvSpPr>
          <p:cNvPr id="25" name="Espace réservé du texte 3"/>
          <p:cNvSpPr txBox="1">
            <a:spLocks/>
          </p:cNvSpPr>
          <p:nvPr/>
        </p:nvSpPr>
        <p:spPr>
          <a:xfrm>
            <a:off x="693487" y="4677697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texte 3"/>
          <p:cNvSpPr txBox="1">
            <a:spLocks/>
          </p:cNvSpPr>
          <p:nvPr/>
        </p:nvSpPr>
        <p:spPr>
          <a:xfrm>
            <a:off x="693487" y="3921629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space réservé du texte 3"/>
          <p:cNvSpPr txBox="1">
            <a:spLocks/>
          </p:cNvSpPr>
          <p:nvPr/>
        </p:nvSpPr>
        <p:spPr>
          <a:xfrm>
            <a:off x="693487" y="316556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space réservé du texte 3"/>
          <p:cNvSpPr txBox="1">
            <a:spLocks/>
          </p:cNvSpPr>
          <p:nvPr/>
        </p:nvSpPr>
        <p:spPr>
          <a:xfrm>
            <a:off x="693487" y="239044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9"/>
          <p:cNvCxnSpPr>
            <a:stCxn id="13" idx="1"/>
          </p:cNvCxnSpPr>
          <p:nvPr/>
        </p:nvCxnSpPr>
        <p:spPr>
          <a:xfrm flipH="1" flipV="1">
            <a:off x="1601998" y="5684379"/>
            <a:ext cx="815689" cy="9691"/>
          </a:xfrm>
          <a:prstGeom prst="line">
            <a:avLst/>
          </a:prstGeom>
          <a:noFill/>
          <a:ln w="12700" cap="rnd" cmpd="sng" algn="ctr">
            <a:solidFill>
              <a:srgbClr val="CC0033"/>
            </a:solidFill>
            <a:prstDash val="solid"/>
            <a:tailEnd type="oval" w="lg" len="lg"/>
          </a:ln>
          <a:effectLst/>
        </p:spPr>
      </p:cxnSp>
      <p:sp>
        <p:nvSpPr>
          <p:cNvPr id="30" name="Espace réservé du texte 3"/>
          <p:cNvSpPr txBox="1">
            <a:spLocks/>
          </p:cNvSpPr>
          <p:nvPr/>
        </p:nvSpPr>
        <p:spPr>
          <a:xfrm>
            <a:off x="693487" y="5462339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31%</a:t>
            </a:r>
            <a:endParaRPr kumimoji="0" lang="fr-FR" sz="2400" b="0" i="0" u="none" strike="noStrike" kern="1200" cap="all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75" y="1743849"/>
            <a:ext cx="1163424" cy="53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809231" y="24562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0099"/>
                </a:solidFill>
              </a:rPr>
              <a:t>37%</a:t>
            </a:r>
            <a:endParaRPr lang="fr-BE" dirty="0">
              <a:solidFill>
                <a:srgbClr val="00009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09231" y="32691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14%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53404" y="4023467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11%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31085" y="477346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3%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31084" y="55949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DE0000"/>
                </a:solidFill>
              </a:rPr>
              <a:t>34%</a:t>
            </a:r>
            <a:endParaRPr lang="fr-BE" dirty="0">
              <a:solidFill>
                <a:srgbClr val="DE0000"/>
              </a:solidFill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160022" y="6199654"/>
            <a:ext cx="8792775" cy="307777"/>
          </a:xfrm>
          <a:prstGeom prst="rect">
            <a:avLst/>
          </a:prstGeom>
          <a:noFill/>
          <a:ln w="9525" algn="ctr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De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meerderheid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van de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Europeanen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zal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het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werk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volledig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loslaten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tijdens</a:t>
            </a:r>
            <a:r>
              <a:rPr kumimoji="0" lang="fr-FR" sz="14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de </a:t>
            </a:r>
            <a:r>
              <a:rPr kumimoji="0" lang="fr-FR" sz="1400" b="1" i="0" u="none" strike="noStrike" kern="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vakantie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1228" y="1997019"/>
            <a:ext cx="940770" cy="307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EUROPA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0795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5" y="1219200"/>
            <a:ext cx="7021451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 rot="21236341">
            <a:off x="986588" y="1782059"/>
            <a:ext cx="3629025" cy="552202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3000" b="1" dirty="0" err="1">
                <a:latin typeface="Tahoma" pitchFamily="34" charset="0"/>
              </a:rPr>
              <a:t>Keuzecriteria</a:t>
            </a:r>
            <a:endParaRPr lang="fr-FR" altLang="fr-FR" sz="30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33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CD151-DF1F-4E71-B32F-4B16042E5FD9}" type="slidenum">
              <a:rPr lang="fr-FR"/>
              <a:pPr>
                <a:defRPr/>
              </a:pPr>
              <a:t>47</a:t>
            </a:fld>
            <a:endParaRPr lang="fr-FR"/>
          </a:p>
        </p:txBody>
      </p:sp>
      <p:sp>
        <p:nvSpPr>
          <p:cNvPr id="63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29DA904-3237-4A01-8E45-08542786DF57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47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graphicFrame>
        <p:nvGraphicFramePr>
          <p:cNvPr id="59528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015910"/>
              </p:ext>
            </p:extLst>
          </p:nvPr>
        </p:nvGraphicFramePr>
        <p:xfrm>
          <a:off x="670375" y="1290325"/>
          <a:ext cx="7867199" cy="5186675"/>
        </p:xfrm>
        <a:graphic>
          <a:graphicData uri="http://schemas.openxmlformats.org/drawingml/2006/table">
            <a:tbl>
              <a:tblPr/>
              <a:tblGrid>
                <a:gridCol w="1806471"/>
                <a:gridCol w="2022359"/>
                <a:gridCol w="2030297"/>
                <a:gridCol w="2008072"/>
              </a:tblGrid>
              <a:tr h="300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1ste factor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2de factor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3de factor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83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België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(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(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(    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Frankrijk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(         )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(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3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Italië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(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  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     (         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2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Spanje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Oostenrijk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  (        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(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   (          )          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35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Duitsland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   (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(                    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  <a:hlinkClick r:id="rId3"/>
                        </a:rPr>
                        <a:t> 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(          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USA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7043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Brazilië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                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    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55360" name="Picture 594" descr="cid:451572807@15052007-0EB7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68" y="3738563"/>
            <a:ext cx="3698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62" name="Picture 598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28" y="5386460"/>
            <a:ext cx="3698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67" name="Text Box 5"/>
          <p:cNvSpPr txBox="1">
            <a:spLocks noChangeArrowheads="1"/>
          </p:cNvSpPr>
          <p:nvPr/>
        </p:nvSpPr>
        <p:spPr bwMode="auto">
          <a:xfrm>
            <a:off x="1930809" y="3048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err="1" smtClean="0">
                <a:solidFill>
                  <a:schemeClr val="bg1"/>
                </a:solidFill>
              </a:rPr>
              <a:t>Essentiële</a:t>
            </a:r>
            <a:r>
              <a:rPr lang="fr-FR" altLang="fr-FR" sz="2400" b="1" dirty="0" smtClean="0">
                <a:solidFill>
                  <a:schemeClr val="bg1"/>
                </a:solidFill>
              </a:rPr>
              <a:t> </a:t>
            </a:r>
            <a:r>
              <a:rPr lang="fr-FR" altLang="fr-FR" sz="2400" b="1" dirty="0" err="1">
                <a:solidFill>
                  <a:schemeClr val="bg1"/>
                </a:solidFill>
              </a:rPr>
              <a:t>keuzecriteria</a:t>
            </a:r>
            <a:r>
              <a:rPr lang="fr-FR" altLang="fr-FR" sz="2400" b="1" dirty="0">
                <a:solidFill>
                  <a:schemeClr val="bg1"/>
                </a:solidFill>
              </a:rPr>
              <a:t> </a:t>
            </a:r>
            <a:r>
              <a:rPr lang="fr-FR" altLang="fr-FR" sz="2400" b="1" dirty="0" err="1">
                <a:solidFill>
                  <a:schemeClr val="bg1"/>
                </a:solidFill>
              </a:rPr>
              <a:t>voor</a:t>
            </a:r>
            <a:r>
              <a:rPr lang="fr-FR" altLang="fr-FR" sz="2400" b="1" dirty="0">
                <a:solidFill>
                  <a:schemeClr val="bg1"/>
                </a:solidFill>
              </a:rPr>
              <a:t> </a:t>
            </a:r>
            <a:br>
              <a:rPr lang="fr-FR" altLang="fr-FR" sz="2400" b="1" dirty="0">
                <a:solidFill>
                  <a:schemeClr val="bg1"/>
                </a:solidFill>
              </a:rPr>
            </a:br>
            <a:r>
              <a:rPr lang="fr-FR" altLang="fr-FR" sz="2400" b="1" dirty="0">
                <a:solidFill>
                  <a:schemeClr val="bg1"/>
                </a:solidFill>
              </a:rPr>
              <a:t>de </a:t>
            </a:r>
            <a:r>
              <a:rPr lang="fr-FR" altLang="fr-FR" sz="2400" b="1" dirty="0" err="1">
                <a:solidFill>
                  <a:schemeClr val="bg1"/>
                </a:solidFill>
              </a:rPr>
              <a:t>Europeanen</a:t>
            </a:r>
            <a:endParaRPr lang="en-GB" altLang="fr-FR" sz="2400" b="1" dirty="0">
              <a:solidFill>
                <a:schemeClr val="bg1"/>
              </a:solidFill>
            </a:endParaRPr>
          </a:p>
        </p:txBody>
      </p:sp>
      <p:pic>
        <p:nvPicPr>
          <p:cNvPr id="55369" name="Picture 599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080020"/>
            <a:ext cx="369887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71" name="Picture 598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05" y="1810522"/>
            <a:ext cx="3698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72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40" y="3087163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82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287" y="2442765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84" name="Picture 617" descr="monument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43" y="4308579"/>
            <a:ext cx="3524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85" name="Picture 660" descr="j0301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2" y="4785096"/>
            <a:ext cx="31591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1" name="Text Box 146"/>
          <p:cNvSpPr txBox="1">
            <a:spLocks noChangeArrowheads="1"/>
          </p:cNvSpPr>
          <p:nvPr/>
        </p:nvSpPr>
        <p:spPr bwMode="auto">
          <a:xfrm>
            <a:off x="0" y="6314722"/>
            <a:ext cx="663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000" i="1" dirty="0">
                <a:solidFill>
                  <a:srgbClr val="333399"/>
                </a:solidFill>
              </a:rPr>
              <a:t>( </a:t>
            </a:r>
            <a:r>
              <a:rPr lang="fr-BE" altLang="fr-FR" sz="1000" i="1" dirty="0" smtClean="0">
                <a:solidFill>
                  <a:srgbClr val="333399"/>
                </a:solidFill>
              </a:rPr>
              <a:t>=2015)</a:t>
            </a:r>
            <a:endParaRPr lang="en-GB" altLang="fr-FR" sz="1000" i="1" dirty="0">
              <a:solidFill>
                <a:srgbClr val="333399"/>
              </a:solidFill>
            </a:endParaRPr>
          </a:p>
        </p:txBody>
      </p:sp>
      <p:grpSp>
        <p:nvGrpSpPr>
          <p:cNvPr id="55393" name="Group 624"/>
          <p:cNvGrpSpPr>
            <a:grpSpLocks/>
          </p:cNvGrpSpPr>
          <p:nvPr/>
        </p:nvGrpSpPr>
        <p:grpSpPr bwMode="auto">
          <a:xfrm>
            <a:off x="7258200" y="1872965"/>
            <a:ext cx="608013" cy="177800"/>
            <a:chOff x="431" y="3294"/>
            <a:chExt cx="680" cy="136"/>
          </a:xfrm>
        </p:grpSpPr>
        <p:sp>
          <p:nvSpPr>
            <p:cNvPr id="87" name="AutoShape 625"/>
            <p:cNvSpPr>
              <a:spLocks noChangeArrowheads="1"/>
            </p:cNvSpPr>
            <p:nvPr/>
          </p:nvSpPr>
          <p:spPr bwMode="auto">
            <a:xfrm>
              <a:off x="431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8" name="AutoShape 626"/>
            <p:cNvSpPr>
              <a:spLocks noChangeArrowheads="1"/>
            </p:cNvSpPr>
            <p:nvPr/>
          </p:nvSpPr>
          <p:spPr bwMode="auto">
            <a:xfrm>
              <a:off x="568" y="3294"/>
              <a:ext cx="135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9" name="AutoShape 627"/>
            <p:cNvSpPr>
              <a:spLocks noChangeArrowheads="1"/>
            </p:cNvSpPr>
            <p:nvPr/>
          </p:nvSpPr>
          <p:spPr bwMode="auto">
            <a:xfrm>
              <a:off x="703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0" name="AutoShape 628"/>
            <p:cNvSpPr>
              <a:spLocks noChangeArrowheads="1"/>
            </p:cNvSpPr>
            <p:nvPr/>
          </p:nvSpPr>
          <p:spPr bwMode="auto">
            <a:xfrm>
              <a:off x="839" y="3294"/>
              <a:ext cx="135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1" name="AutoShape 629"/>
            <p:cNvSpPr>
              <a:spLocks noChangeArrowheads="1"/>
            </p:cNvSpPr>
            <p:nvPr/>
          </p:nvSpPr>
          <p:spPr bwMode="auto">
            <a:xfrm>
              <a:off x="974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pic>
        <p:nvPicPr>
          <p:cNvPr id="55397" name="Picture 1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49" y="4137924"/>
            <a:ext cx="3413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404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11" y="4770016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409" name="Picture 1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35" y="4256986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65" descr="cid:451572807@15052007-0ECC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12" y="5353917"/>
            <a:ext cx="2476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598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92" y="1815021"/>
            <a:ext cx="3698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" name="Group 624"/>
          <p:cNvGrpSpPr>
            <a:grpSpLocks/>
          </p:cNvGrpSpPr>
          <p:nvPr/>
        </p:nvGrpSpPr>
        <p:grpSpPr bwMode="auto">
          <a:xfrm>
            <a:off x="2589880" y="1817687"/>
            <a:ext cx="608013" cy="177800"/>
            <a:chOff x="431" y="3294"/>
            <a:chExt cx="680" cy="136"/>
          </a:xfrm>
        </p:grpSpPr>
        <p:sp>
          <p:nvSpPr>
            <p:cNvPr id="77" name="AutoShape 625"/>
            <p:cNvSpPr>
              <a:spLocks noChangeArrowheads="1"/>
            </p:cNvSpPr>
            <p:nvPr/>
          </p:nvSpPr>
          <p:spPr bwMode="auto">
            <a:xfrm>
              <a:off x="431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8" name="AutoShape 626"/>
            <p:cNvSpPr>
              <a:spLocks noChangeArrowheads="1"/>
            </p:cNvSpPr>
            <p:nvPr/>
          </p:nvSpPr>
          <p:spPr bwMode="auto">
            <a:xfrm>
              <a:off x="568" y="3294"/>
              <a:ext cx="135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9" name="AutoShape 627"/>
            <p:cNvSpPr>
              <a:spLocks noChangeArrowheads="1"/>
            </p:cNvSpPr>
            <p:nvPr/>
          </p:nvSpPr>
          <p:spPr bwMode="auto">
            <a:xfrm>
              <a:off x="703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0" name="AutoShape 628"/>
            <p:cNvSpPr>
              <a:spLocks noChangeArrowheads="1"/>
            </p:cNvSpPr>
            <p:nvPr/>
          </p:nvSpPr>
          <p:spPr bwMode="auto">
            <a:xfrm>
              <a:off x="839" y="3294"/>
              <a:ext cx="135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1" name="AutoShape 629"/>
            <p:cNvSpPr>
              <a:spLocks noChangeArrowheads="1"/>
            </p:cNvSpPr>
            <p:nvPr/>
          </p:nvSpPr>
          <p:spPr bwMode="auto">
            <a:xfrm>
              <a:off x="974" y="3294"/>
              <a:ext cx="137" cy="13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pic>
        <p:nvPicPr>
          <p:cNvPr id="82" name="Picture 1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56" y="1825247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594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11" y="2471348"/>
            <a:ext cx="3698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08" descr="cid:451572807@15052007-0ECC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31" y="3690615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03" y="2430064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608" descr="cid:451572807@15052007-0ECC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92" y="3103563"/>
            <a:ext cx="2476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599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600" y="3093931"/>
            <a:ext cx="369887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99" y="3668308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6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421" r="74609" b="68913"/>
          <a:stretch>
            <a:fillRect/>
          </a:stretch>
        </p:blipFill>
        <p:spPr bwMode="auto">
          <a:xfrm>
            <a:off x="5401984" y="3699218"/>
            <a:ext cx="35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609" descr="cid:451572807@15052007-0ECC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632" y="3645289"/>
            <a:ext cx="2476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62" y="4194322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10" y="4784556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89" y="5967736"/>
            <a:ext cx="36036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6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421" r="74609" b="68913"/>
          <a:stretch>
            <a:fillRect/>
          </a:stretch>
        </p:blipFill>
        <p:spPr bwMode="auto">
          <a:xfrm>
            <a:off x="5569967" y="1751011"/>
            <a:ext cx="35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617" descr="monument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61" y="1872965"/>
            <a:ext cx="3524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594" descr="cid:451572807@15052007-0EB7"/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78" y="2468022"/>
            <a:ext cx="3698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6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421" r="74609" b="68913"/>
          <a:stretch>
            <a:fillRect/>
          </a:stretch>
        </p:blipFill>
        <p:spPr bwMode="auto">
          <a:xfrm>
            <a:off x="7589722" y="2417365"/>
            <a:ext cx="35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603" descr="cid:451572807@15052007-0EE8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9" y="3669102"/>
            <a:ext cx="196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6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421" r="74609" b="68913"/>
          <a:stretch>
            <a:fillRect/>
          </a:stretch>
        </p:blipFill>
        <p:spPr bwMode="auto">
          <a:xfrm>
            <a:off x="6795126" y="3686605"/>
            <a:ext cx="35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63" y="4795507"/>
            <a:ext cx="354012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63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421" r="74609" b="68913"/>
          <a:stretch>
            <a:fillRect/>
          </a:stretch>
        </p:blipFill>
        <p:spPr bwMode="auto">
          <a:xfrm>
            <a:off x="7384941" y="4795507"/>
            <a:ext cx="35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608" descr="cid:451572807@15052007-0ECC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85" y="3108597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2417365"/>
            <a:ext cx="244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04" y="3073691"/>
            <a:ext cx="195263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31" y="4227157"/>
            <a:ext cx="365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97" y="4192735"/>
            <a:ext cx="195263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93" y="4862884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10" y="4902572"/>
            <a:ext cx="3540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56" y="4750263"/>
            <a:ext cx="365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47" y="1740183"/>
            <a:ext cx="809875" cy="36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6" y="2371327"/>
            <a:ext cx="85613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32" y="3073691"/>
            <a:ext cx="938818" cy="36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6" y="3613493"/>
            <a:ext cx="84976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6" y="4163324"/>
            <a:ext cx="849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04" y="4289529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57" y="4315365"/>
            <a:ext cx="3540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0" y="4704134"/>
            <a:ext cx="814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98" y="5272144"/>
            <a:ext cx="762023" cy="40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91" y="5917847"/>
            <a:ext cx="88585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6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57" y="5386460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7" name="Picture 1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52" y="5397032"/>
            <a:ext cx="35401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92" y="5963884"/>
            <a:ext cx="249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26" y="5963884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0" name="Picture 16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01" y="5982139"/>
            <a:ext cx="3603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7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21760568"/>
              </p:ext>
            </p:extLst>
          </p:nvPr>
        </p:nvGraphicFramePr>
        <p:xfrm>
          <a:off x="384175" y="1839913"/>
          <a:ext cx="8391525" cy="303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18" name="Worksheet" r:id="rId4" imgW="7982011" imgH="2886130" progId="Excel.Sheet.8">
                  <p:embed/>
                </p:oleObj>
              </mc:Choice>
              <mc:Fallback>
                <p:oleObj name="Worksheet" r:id="rId4" imgW="7982011" imgH="2886130" progId="Excel.Sheet.8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839913"/>
                        <a:ext cx="8391525" cy="303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AF85A-2843-48E0-950A-2558E2FB0986}" type="slidenum">
              <a:rPr lang="fr-FR"/>
              <a:pPr>
                <a:defRPr/>
              </a:pPr>
              <a:t>48</a:t>
            </a:fld>
            <a:endParaRPr lang="fr-FR"/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D369D9E-3DE1-4D92-A0FC-5D53E7B71454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48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179388" y="2133600"/>
            <a:ext cx="87344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 defTabSz="7620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SzPct val="85000"/>
              <a:buFontTx/>
              <a:buNone/>
            </a:pPr>
            <a:endParaRPr lang="en-GB" altLang="fr-FR" i="1">
              <a:solidFill>
                <a:srgbClr val="333399"/>
              </a:solidFill>
            </a:endParaRPr>
          </a:p>
        </p:txBody>
      </p:sp>
      <p:sp>
        <p:nvSpPr>
          <p:cNvPr id="56326" name="Text Box 4"/>
          <p:cNvSpPr txBox="1">
            <a:spLocks noChangeArrowheads="1"/>
          </p:cNvSpPr>
          <p:nvPr/>
        </p:nvSpPr>
        <p:spPr bwMode="auto">
          <a:xfrm>
            <a:off x="2076450" y="228600"/>
            <a:ext cx="6229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Belangrijkste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  <a:r>
              <a:rPr lang="fr-FR" altLang="fr-FR" sz="2600" b="1" dirty="0" err="1">
                <a:solidFill>
                  <a:schemeClr val="bg1"/>
                </a:solidFill>
              </a:rPr>
              <a:t>keuzecriteria</a:t>
            </a:r>
            <a:r>
              <a:rPr lang="fr-FR" altLang="fr-FR" sz="2600" b="1" dirty="0">
                <a:solidFill>
                  <a:schemeClr val="bg1"/>
                </a:solidFill>
              </a:rPr>
              <a:t> </a:t>
            </a:r>
            <a:r>
              <a:rPr lang="fr-FR" altLang="fr-FR" sz="2600" b="1" dirty="0" smtClean="0">
                <a:solidFill>
                  <a:schemeClr val="bg1"/>
                </a:solidFill>
              </a:rPr>
              <a:t/>
            </a:r>
            <a:br>
              <a:rPr lang="fr-FR" altLang="fr-FR" sz="2600" b="1" dirty="0" smtClean="0">
                <a:solidFill>
                  <a:schemeClr val="bg1"/>
                </a:solidFill>
              </a:rPr>
            </a:br>
            <a:r>
              <a:rPr lang="fr-FR" altLang="fr-FR" sz="2600" b="1" dirty="0" err="1" smtClean="0">
                <a:solidFill>
                  <a:schemeClr val="bg1"/>
                </a:solidFill>
              </a:rPr>
              <a:t>voor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de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Belgen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</a:t>
            </a:r>
            <a:r>
              <a:rPr lang="fr-FR" altLang="fr-FR" sz="2600" b="1" dirty="0">
                <a:solidFill>
                  <a:schemeClr val="bg1"/>
                </a:solidFill>
              </a:rPr>
              <a:t>(NL/FR)</a:t>
            </a:r>
            <a:endParaRPr lang="en-GB" altLang="fr-FR" sz="2600" b="1" dirty="0">
              <a:solidFill>
                <a:schemeClr val="bg1"/>
              </a:solidFill>
            </a:endParaRPr>
          </a:p>
        </p:txBody>
      </p:sp>
      <p:sp>
        <p:nvSpPr>
          <p:cNvPr id="56327" name="Text Box 16"/>
          <p:cNvSpPr txBox="1">
            <a:spLocks noChangeArrowheads="1"/>
          </p:cNvSpPr>
          <p:nvPr/>
        </p:nvSpPr>
        <p:spPr bwMode="auto">
          <a:xfrm>
            <a:off x="0" y="4960915"/>
            <a:ext cx="8785225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marL="265113" indent="-265113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buSzPct val="120000"/>
            </a:pPr>
            <a:r>
              <a:rPr lang="fr-BE" altLang="fr-FR" sz="1600" b="1" i="1" dirty="0" smtClean="0">
                <a:solidFill>
                  <a:srgbClr val="262673"/>
                </a:solidFill>
              </a:rPr>
              <a:t>Het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klimaat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staat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opnieuw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op 1 (43%, -2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ptn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 vs. 2015),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gevolgd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door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de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toeristische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infrastructuur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(41%). </a:t>
            </a:r>
          </a:p>
          <a:p>
            <a:pPr eaLnBrk="1" hangingPunct="1">
              <a:buSzPct val="120000"/>
            </a:pPr>
            <a:r>
              <a:rPr lang="fr-BE" altLang="fr-FR" sz="1600" b="1" i="1" dirty="0" smtClean="0">
                <a:solidFill>
                  <a:srgbClr val="262673"/>
                </a:solidFill>
              </a:rPr>
              <a:t>Het budget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daalt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van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plaats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3</a:t>
            </a:r>
            <a:r>
              <a:rPr lang="fr-BE" altLang="fr-FR" sz="1600" b="1" i="1" baseline="30000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naar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4.</a:t>
            </a:r>
            <a:endParaRPr lang="fr-BE" altLang="fr-FR" sz="1600" b="1" i="1" baseline="30000" dirty="0">
              <a:solidFill>
                <a:srgbClr val="262673"/>
              </a:solidFill>
            </a:endParaRPr>
          </a:p>
          <a:p>
            <a:pPr eaLnBrk="1" hangingPunct="1">
              <a:buSzPct val="120000"/>
            </a:pPr>
            <a:r>
              <a:rPr lang="fr-FR" altLang="fr-FR" sz="1600" b="1" i="1" dirty="0">
                <a:solidFill>
                  <a:srgbClr val="262673"/>
                </a:solidFill>
              </a:rPr>
              <a:t>De NL </a:t>
            </a:r>
            <a:r>
              <a:rPr lang="fr-FR" altLang="fr-FR" sz="1600" b="1" i="1" dirty="0" err="1">
                <a:solidFill>
                  <a:srgbClr val="262673"/>
                </a:solidFill>
              </a:rPr>
              <a:t>zijn</a:t>
            </a:r>
            <a:r>
              <a:rPr lang="fr-FR" altLang="fr-FR" sz="1600" b="1" i="1" dirty="0">
                <a:solidFill>
                  <a:srgbClr val="262673"/>
                </a:solidFill>
              </a:rPr>
              <a:t> </a:t>
            </a:r>
            <a:r>
              <a:rPr lang="fr-FR" altLang="fr-FR" sz="1600" b="1" i="1" dirty="0" err="1">
                <a:solidFill>
                  <a:srgbClr val="262673"/>
                </a:solidFill>
              </a:rPr>
              <a:t>gevoeliger</a:t>
            </a:r>
            <a:r>
              <a:rPr lang="fr-FR" altLang="fr-FR" sz="1600" b="1" i="1" dirty="0">
                <a:solidFill>
                  <a:srgbClr val="262673"/>
                </a:solidFill>
              </a:rPr>
              <a:t> </a:t>
            </a:r>
            <a:r>
              <a:rPr lang="fr-FR" altLang="fr-FR" sz="1600" b="1" i="1" dirty="0" err="1">
                <a:solidFill>
                  <a:srgbClr val="262673"/>
                </a:solidFill>
              </a:rPr>
              <a:t>voor</a:t>
            </a:r>
            <a:r>
              <a:rPr lang="fr-FR" altLang="fr-FR" sz="1600" b="1" i="1" dirty="0">
                <a:solidFill>
                  <a:srgbClr val="262673"/>
                </a:solidFill>
              </a:rPr>
              <a:t> de </a:t>
            </a:r>
            <a:r>
              <a:rPr lang="fr-FR" altLang="fr-FR" sz="1600" b="1" i="1" dirty="0" err="1">
                <a:solidFill>
                  <a:srgbClr val="262673"/>
                </a:solidFill>
              </a:rPr>
              <a:t>keuzefactoren</a:t>
            </a:r>
            <a:r>
              <a:rPr lang="fr-FR" altLang="fr-FR" sz="1600" b="1" i="1" dirty="0">
                <a:solidFill>
                  <a:srgbClr val="262673"/>
                </a:solidFill>
              </a:rPr>
              <a:t> dan de </a:t>
            </a:r>
            <a:r>
              <a:rPr lang="fr-FR" altLang="fr-FR" sz="1600" b="1" i="1" dirty="0" smtClean="0">
                <a:solidFill>
                  <a:srgbClr val="262673"/>
                </a:solidFill>
              </a:rPr>
              <a:t>FR, </a:t>
            </a:r>
            <a:r>
              <a:rPr lang="fr-FR" altLang="fr-FR" sz="1600" b="1" i="1" dirty="0" err="1" smtClean="0">
                <a:solidFill>
                  <a:srgbClr val="262673"/>
                </a:solidFill>
              </a:rPr>
              <a:t>behalve</a:t>
            </a:r>
            <a:r>
              <a:rPr lang="fr-FR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FR" altLang="fr-FR" sz="1600" b="1" i="1" dirty="0" err="1" smtClean="0">
                <a:solidFill>
                  <a:srgbClr val="262673"/>
                </a:solidFill>
              </a:rPr>
              <a:t>voor</a:t>
            </a:r>
            <a:r>
              <a:rPr lang="fr-FR" altLang="fr-FR" sz="1600" b="1" i="1" dirty="0" smtClean="0">
                <a:solidFill>
                  <a:srgbClr val="262673"/>
                </a:solidFill>
              </a:rPr>
              <a:t> het </a:t>
            </a:r>
            <a:r>
              <a:rPr lang="fr-FR" altLang="fr-FR" sz="1600" b="1" i="1" dirty="0" err="1" smtClean="0">
                <a:solidFill>
                  <a:srgbClr val="262673"/>
                </a:solidFill>
              </a:rPr>
              <a:t>risico</a:t>
            </a:r>
            <a:r>
              <a:rPr lang="fr-FR" altLang="fr-FR" sz="1600" b="1" i="1" dirty="0" smtClean="0">
                <a:solidFill>
                  <a:srgbClr val="262673"/>
                </a:solidFill>
              </a:rPr>
              <a:t> op </a:t>
            </a:r>
            <a:r>
              <a:rPr lang="fr-FR" altLang="fr-FR" sz="1600" b="1" i="1" dirty="0" err="1" smtClean="0">
                <a:solidFill>
                  <a:srgbClr val="262673"/>
                </a:solidFill>
              </a:rPr>
              <a:t>aanslagen</a:t>
            </a:r>
            <a:r>
              <a:rPr lang="fr-FR" altLang="fr-FR" sz="1600" b="1" i="1" dirty="0" smtClean="0">
                <a:solidFill>
                  <a:srgbClr val="262673"/>
                </a:solidFill>
              </a:rPr>
              <a:t>.</a:t>
            </a:r>
            <a:endParaRPr lang="fr-FR" altLang="fr-FR" sz="1600" b="1" i="1" dirty="0">
              <a:solidFill>
                <a:srgbClr val="26267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472" y="1279176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Essentiële</a:t>
            </a:r>
            <a:r>
              <a:rPr lang="fr-BE" dirty="0" smtClean="0">
                <a:solidFill>
                  <a:srgbClr val="FF0000"/>
                </a:solidFill>
              </a:rPr>
              <a:t> EN </a:t>
            </a:r>
            <a:r>
              <a:rPr lang="fr-BE" dirty="0" err="1" smtClean="0">
                <a:solidFill>
                  <a:srgbClr val="FF0000"/>
                </a:solidFill>
              </a:rPr>
              <a:t>belangrijke</a:t>
            </a:r>
            <a:r>
              <a:rPr lang="fr-BE" dirty="0">
                <a:solidFill>
                  <a:schemeClr val="accent6"/>
                </a:solidFill>
              </a:rPr>
              <a:t> </a:t>
            </a:r>
            <a:r>
              <a:rPr lang="fr-BE" dirty="0" err="1">
                <a:solidFill>
                  <a:schemeClr val="accent6"/>
                </a:solidFill>
              </a:rPr>
              <a:t>keuze</a:t>
            </a:r>
            <a:r>
              <a:rPr lang="fr-BE" dirty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voor</a:t>
            </a:r>
            <a:r>
              <a:rPr lang="fr-BE" dirty="0" smtClean="0">
                <a:solidFill>
                  <a:schemeClr val="accent6"/>
                </a:solidFill>
              </a:rPr>
              <a:t> de </a:t>
            </a:r>
            <a:r>
              <a:rPr lang="fr-BE" dirty="0" err="1" smtClean="0">
                <a:solidFill>
                  <a:schemeClr val="accent6"/>
                </a:solidFill>
              </a:rPr>
              <a:t>Belgen</a:t>
            </a:r>
            <a:endParaRPr lang="fr-BE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495800" y="1371600"/>
            <a:ext cx="3192462" cy="1060034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3000" b="1" dirty="0" smtClean="0">
                <a:solidFill>
                  <a:srgbClr val="FFFFFF"/>
                </a:solidFill>
                <a:latin typeface="Tahoma" pitchFamily="34" charset="0"/>
              </a:rPr>
              <a:t>Les risques perçus</a:t>
            </a:r>
            <a:endParaRPr lang="fr-FR" altLang="fr-FR" sz="30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123665" cy="454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9688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4"/>
          <p:cNvSpPr txBox="1">
            <a:spLocks noGrp="1"/>
          </p:cNvSpPr>
          <p:nvPr/>
        </p:nvSpPr>
        <p:spPr bwMode="gray">
          <a:xfrm>
            <a:off x="8394700" y="6457950"/>
            <a:ext cx="3968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800" b="1">
              <a:solidFill>
                <a:schemeClr val="tx2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32000" y="152400"/>
            <a:ext cx="7112000" cy="1143000"/>
          </a:xfrm>
        </p:spPr>
        <p:txBody>
          <a:bodyPr/>
          <a:lstStyle/>
          <a:p>
            <a:pPr algn="ctr" eaLnBrk="1" hangingPunct="1"/>
            <a:r>
              <a:rPr lang="fr-FR" altLang="fr-FR" dirty="0" err="1"/>
              <a:t>Een</a:t>
            </a:r>
            <a:r>
              <a:rPr lang="fr-FR" altLang="fr-FR" dirty="0"/>
              <a:t> </a:t>
            </a:r>
            <a:r>
              <a:rPr lang="fr-FR" altLang="fr-FR" dirty="0" err="1"/>
              <a:t>compleet</a:t>
            </a:r>
            <a:r>
              <a:rPr lang="fr-FR" altLang="fr-FR" dirty="0"/>
              <a:t> </a:t>
            </a:r>
            <a:r>
              <a:rPr lang="fr-FR" altLang="fr-FR" dirty="0" err="1"/>
              <a:t>professioneel</a:t>
            </a:r>
            <a:r>
              <a:rPr lang="fr-FR" altLang="fr-FR" dirty="0"/>
              <a:t> </a:t>
            </a:r>
            <a:r>
              <a:rPr lang="fr-FR" altLang="fr-FR" dirty="0" err="1"/>
              <a:t>netwerk</a:t>
            </a:r>
            <a:r>
              <a:rPr lang="fr-FR" altLang="fr-FR" dirty="0"/>
              <a:t> </a:t>
            </a:r>
            <a:r>
              <a:rPr lang="fr-FR" altLang="fr-FR" dirty="0" err="1"/>
              <a:t>voor</a:t>
            </a:r>
            <a:r>
              <a:rPr lang="fr-FR" altLang="fr-FR" dirty="0"/>
              <a:t> onze 4 </a:t>
            </a:r>
            <a:r>
              <a:rPr lang="fr-FR" altLang="fr-FR" dirty="0" err="1"/>
              <a:t>beroepen</a:t>
            </a:r>
            <a:endParaRPr lang="fr-FR" altLang="fr-FR" sz="2600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9725"/>
            <a:ext cx="1676400" cy="4572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fr-FR" altLang="fr-FR" sz="2400" b="1" dirty="0" err="1" smtClean="0">
                <a:solidFill>
                  <a:srgbClr val="FF0000"/>
                </a:solidFill>
                <a:cs typeface="Arial" charset="0"/>
              </a:rPr>
              <a:t>Travel</a:t>
            </a:r>
            <a:endParaRPr lang="fr-FR" altLang="fr-FR" sz="2400" b="1" dirty="0" smtClean="0">
              <a:solidFill>
                <a:srgbClr val="FF0000"/>
              </a:solidFill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fr-FR" altLang="fr-FR" dirty="0" smtClean="0"/>
          </a:p>
        </p:txBody>
      </p:sp>
      <p:sp>
        <p:nvSpPr>
          <p:cNvPr id="9221" name="ZoneTexte 7"/>
          <p:cNvSpPr txBox="1">
            <a:spLocks noChangeArrowheads="1"/>
          </p:cNvSpPr>
          <p:nvPr/>
        </p:nvSpPr>
        <p:spPr bwMode="auto">
          <a:xfrm>
            <a:off x="173038" y="1981200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Ambulanciers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Private </a:t>
            </a:r>
          </a:p>
          <a:p>
            <a:pPr marL="0" lvl="2" eaLnBrk="1" hangingPunct="1">
              <a:spcBef>
                <a:spcPct val="0"/>
              </a:spcBef>
              <a:buNone/>
            </a:pPr>
            <a:r>
              <a:rPr lang="nl-NL" altLang="fr-FR" dirty="0" smtClean="0"/>
              <a:t>  luchtvaartmaatschappijen</a:t>
            </a:r>
            <a:endParaRPr lang="nl-NL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Opticiens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 smtClean="0"/>
              <a:t> Tandartsen</a:t>
            </a:r>
            <a:endParaRPr lang="nl-NL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Artsen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Ziekenhuizen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4648200" y="1625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 typeface="Wingdings" pitchFamily="2" charset="2"/>
              <a:buChar char="§"/>
            </a:pPr>
            <a:r>
              <a:rPr lang="fr-FR" altLang="fr-FR" sz="2200" b="1">
                <a:solidFill>
                  <a:srgbClr val="FF0000"/>
                </a:solidFill>
              </a:rPr>
              <a:t>Automotive</a:t>
            </a:r>
          </a:p>
        </p:txBody>
      </p:sp>
      <p:sp>
        <p:nvSpPr>
          <p:cNvPr id="85001" name="ZoneTexte 9"/>
          <p:cNvSpPr txBox="1">
            <a:spLocks noChangeArrowheads="1"/>
          </p:cNvSpPr>
          <p:nvPr/>
        </p:nvSpPr>
        <p:spPr bwMode="auto">
          <a:xfrm>
            <a:off x="4881563" y="1981200"/>
            <a:ext cx="3200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 smtClean="0"/>
              <a:t> </a:t>
            </a:r>
            <a:r>
              <a:rPr lang="fr-FR" altLang="fr-FR" dirty="0" err="1" smtClean="0"/>
              <a:t>Depannagediensten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Sleepdiensten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Autoverhuurdiensten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Chauffeurs, </a:t>
            </a:r>
            <a:r>
              <a:rPr lang="fr-FR" altLang="fr-FR" dirty="0" err="1"/>
              <a:t>taxi’s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Hotelhouders</a:t>
            </a:r>
            <a:r>
              <a:rPr lang="fr-FR" altLang="fr-FR" dirty="0"/>
              <a:t>  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Garagehouders</a:t>
            </a:r>
            <a:endParaRPr lang="fr-FR" altLang="fr-FR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114300" y="381317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 typeface="Wingdings" pitchFamily="2" charset="2"/>
              <a:buChar char="§"/>
            </a:pPr>
            <a:r>
              <a:rPr lang="fr-FR" altLang="fr-FR" sz="2200" b="1" dirty="0" err="1">
                <a:solidFill>
                  <a:srgbClr val="FF0000"/>
                </a:solidFill>
              </a:rPr>
              <a:t>Health</a:t>
            </a:r>
            <a:endParaRPr lang="fr-FR" altLang="fr-FR" sz="22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 typeface="Wingdings" pitchFamily="2" charset="2"/>
              <a:buNone/>
            </a:pPr>
            <a:endParaRPr lang="fr-FR" altLang="fr-FR" sz="2200" b="1" dirty="0">
              <a:solidFill>
                <a:schemeClr val="tx1"/>
              </a:solidFill>
            </a:endParaRPr>
          </a:p>
        </p:txBody>
      </p:sp>
      <p:sp>
        <p:nvSpPr>
          <p:cNvPr id="85003" name="ZoneTexte 11"/>
          <p:cNvSpPr txBox="1">
            <a:spLocks noChangeArrowheads="1"/>
          </p:cNvSpPr>
          <p:nvPr/>
        </p:nvSpPr>
        <p:spPr bwMode="auto">
          <a:xfrm>
            <a:off x="152400" y="4098925"/>
            <a:ext cx="26955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Ambulanciers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Ziekenhuizen</a:t>
            </a:r>
            <a:r>
              <a:rPr lang="fr-FR" altLang="fr-FR" dirty="0"/>
              <a:t> en </a:t>
            </a:r>
            <a:endParaRPr lang="fr-FR" altLang="fr-FR" dirty="0" smtClean="0"/>
          </a:p>
          <a:p>
            <a:pPr marL="0" lvl="2" eaLnBrk="1" hangingPunct="1">
              <a:spcBef>
                <a:spcPct val="0"/>
              </a:spcBef>
              <a:buNone/>
            </a:pPr>
            <a:r>
              <a:rPr lang="fr-FR" altLang="fr-FR" dirty="0"/>
              <a:t> 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klinieken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Professionele</a:t>
            </a:r>
            <a:r>
              <a:rPr lang="fr-FR" altLang="fr-FR" dirty="0"/>
              <a:t> </a:t>
            </a:r>
            <a:r>
              <a:rPr lang="fr-FR" altLang="fr-FR" dirty="0" err="1" smtClean="0"/>
              <a:t>dienstverleners</a:t>
            </a:r>
            <a:r>
              <a:rPr lang="fr-FR" altLang="fr-FR" dirty="0" smtClean="0"/>
              <a:t>   </a:t>
            </a:r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dirty="0"/>
              <a:t>  </a:t>
            </a:r>
            <a:r>
              <a:rPr lang="fr-FR" altLang="fr-FR" dirty="0" err="1"/>
              <a:t>voor</a:t>
            </a:r>
            <a:r>
              <a:rPr lang="fr-FR" altLang="fr-FR" dirty="0"/>
              <a:t> </a:t>
            </a:r>
            <a:r>
              <a:rPr lang="fr-FR" altLang="fr-FR" dirty="0" err="1"/>
              <a:t>hulpbehoevende</a:t>
            </a:r>
            <a:r>
              <a:rPr lang="fr-FR" altLang="fr-FR" dirty="0"/>
              <a:t> </a:t>
            </a:r>
            <a:r>
              <a:rPr lang="fr-FR" altLang="fr-FR" dirty="0" err="1"/>
              <a:t>ouderen</a:t>
            </a:r>
            <a:r>
              <a:rPr lang="fr-FR" altLang="fr-FR" dirty="0"/>
              <a:t> 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Gezondheidsprofessionals</a:t>
            </a:r>
            <a:r>
              <a:rPr lang="fr-FR" altLang="fr-FR" dirty="0"/>
              <a:t>:  </a:t>
            </a:r>
            <a:br>
              <a:rPr lang="fr-FR" altLang="fr-FR" dirty="0"/>
            </a:br>
            <a:r>
              <a:rPr lang="fr-FR" altLang="fr-FR" dirty="0"/>
              <a:t>  </a:t>
            </a:r>
            <a:r>
              <a:rPr lang="fr-FR" altLang="fr-FR" dirty="0" err="1"/>
              <a:t>huisartsen</a:t>
            </a:r>
            <a:r>
              <a:rPr lang="fr-FR" altLang="fr-FR" dirty="0"/>
              <a:t>, </a:t>
            </a:r>
            <a:r>
              <a:rPr lang="fr-FR" altLang="fr-FR" dirty="0" err="1"/>
              <a:t>specialisten</a:t>
            </a:r>
            <a:r>
              <a:rPr lang="fr-FR" altLang="fr-FR" dirty="0"/>
              <a:t>, </a:t>
            </a:r>
            <a:br>
              <a:rPr lang="fr-FR" altLang="fr-FR" dirty="0"/>
            </a:br>
            <a:r>
              <a:rPr lang="fr-FR" altLang="fr-FR" dirty="0"/>
              <a:t>  </a:t>
            </a:r>
            <a:r>
              <a:rPr lang="fr-FR" altLang="fr-FR" dirty="0" err="1"/>
              <a:t>verplegers</a:t>
            </a:r>
            <a:r>
              <a:rPr lang="fr-FR" altLang="fr-FR" dirty="0"/>
              <a:t>, </a:t>
            </a:r>
            <a:r>
              <a:rPr lang="fr-FR" altLang="fr-FR" dirty="0" err="1" smtClean="0"/>
              <a:t>kinesitherapeuten</a:t>
            </a:r>
            <a:endParaRPr lang="fr-FR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/>
              <a:t> </a:t>
            </a:r>
            <a:r>
              <a:rPr lang="fr-FR" altLang="fr-FR" dirty="0" err="1"/>
              <a:t>Professionele</a:t>
            </a:r>
            <a:r>
              <a:rPr lang="fr-FR" altLang="fr-FR" dirty="0"/>
              <a:t> </a:t>
            </a:r>
            <a:r>
              <a:rPr lang="fr-FR" altLang="fr-FR" dirty="0" err="1"/>
              <a:t>medische</a:t>
            </a:r>
            <a:r>
              <a:rPr lang="fr-FR" altLang="fr-FR" dirty="0"/>
              <a:t> </a:t>
            </a:r>
            <a:br>
              <a:rPr lang="fr-FR" altLang="fr-FR" dirty="0"/>
            </a:br>
            <a:r>
              <a:rPr lang="fr-FR" altLang="fr-FR" dirty="0"/>
              <a:t>  </a:t>
            </a:r>
            <a:r>
              <a:rPr lang="fr-FR" altLang="fr-FR" dirty="0" err="1"/>
              <a:t>bijstandsverleners</a:t>
            </a:r>
            <a:endParaRPr lang="fr-FR" altLang="fr-FR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gray">
          <a:xfrm>
            <a:off x="4648200" y="3813175"/>
            <a:ext cx="474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fr-FR" altLang="fr-FR" sz="2100" b="1" dirty="0">
                <a:solidFill>
                  <a:srgbClr val="FF0000"/>
                </a:solidFill>
              </a:rPr>
              <a:t>Home &amp; </a:t>
            </a:r>
            <a:r>
              <a:rPr lang="fr-FR" altLang="fr-FR" sz="2100" b="1" dirty="0" err="1">
                <a:solidFill>
                  <a:srgbClr val="FF0000"/>
                </a:solidFill>
              </a:rPr>
              <a:t>Family</a:t>
            </a:r>
            <a:endParaRPr lang="fr-FR" altLang="fr-FR" sz="21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fr-FR" altLang="fr-FR" sz="2100" b="1" dirty="0">
              <a:solidFill>
                <a:schemeClr val="tx1"/>
              </a:solidFill>
            </a:endParaRPr>
          </a:p>
        </p:txBody>
      </p:sp>
      <p:sp>
        <p:nvSpPr>
          <p:cNvPr id="85005" name="ZoneTexte 13"/>
          <p:cNvSpPr txBox="1">
            <a:spLocks noChangeArrowheads="1"/>
          </p:cNvSpPr>
          <p:nvPr/>
        </p:nvSpPr>
        <p:spPr bwMode="auto">
          <a:xfrm>
            <a:off x="4881564" y="4113213"/>
            <a:ext cx="229668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fr-FR" altLang="fr-FR" dirty="0">
                <a:solidFill>
                  <a:srgbClr val="0033CC"/>
                </a:solidFill>
              </a:rPr>
              <a:t> </a:t>
            </a:r>
            <a:r>
              <a:rPr lang="nl-NL" altLang="fr-FR" dirty="0"/>
              <a:t>Professionele  </a:t>
            </a:r>
            <a:br>
              <a:rPr lang="nl-NL" altLang="fr-FR" dirty="0"/>
            </a:br>
            <a:r>
              <a:rPr lang="nl-NL" altLang="fr-FR" dirty="0"/>
              <a:t>  gezinsbijstandsverleners 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Elektriciens, </a:t>
            </a:r>
            <a:br>
              <a:rPr lang="nl-NL" altLang="fr-FR" dirty="0"/>
            </a:br>
            <a:r>
              <a:rPr lang="nl-NL" altLang="fr-FR" dirty="0"/>
              <a:t>  loodgieters, </a:t>
            </a:r>
            <a:r>
              <a:rPr lang="nl-NL" altLang="fr-FR" dirty="0" smtClean="0"/>
              <a:t> raamherstellers </a:t>
            </a:r>
            <a:endParaRPr lang="nl-NL" altLang="fr-FR" dirty="0"/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Organisaties voor werkzoekenden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Professionals uit de bouwsector</a:t>
            </a:r>
          </a:p>
          <a:p>
            <a:pPr marL="0" lvl="2" eaLnBrk="1" hangingPunct="1">
              <a:spcBef>
                <a:spcPct val="0"/>
              </a:spcBef>
              <a:buFont typeface="Lucida Grande" charset="0"/>
              <a:buChar char="•"/>
            </a:pPr>
            <a:r>
              <a:rPr lang="nl-NL" altLang="fr-FR" dirty="0"/>
              <a:t> Organisaties voor kinderopvang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/>
          <a:stretch/>
        </p:blipFill>
        <p:spPr>
          <a:xfrm>
            <a:off x="2922907" y="1666875"/>
            <a:ext cx="1637229" cy="155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54" y="1657025"/>
            <a:ext cx="1710446" cy="1804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7"/>
          <a:stretch/>
        </p:blipFill>
        <p:spPr>
          <a:xfrm>
            <a:off x="2770507" y="3942789"/>
            <a:ext cx="1789629" cy="157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/>
          <a:stretch/>
        </p:blipFill>
        <p:spPr>
          <a:xfrm>
            <a:off x="7040648" y="4331368"/>
            <a:ext cx="1781927" cy="135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402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5001" grpId="0"/>
      <p:bldP spid="11" grpId="0"/>
      <p:bldP spid="85003" grpId="0"/>
      <p:bldP spid="13" grpId="0"/>
      <p:bldP spid="8500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15DDB-3F80-48F0-BC0E-53E83B83BB8E}" type="slidenum">
              <a:rPr lang="fr-FR"/>
              <a:pPr>
                <a:defRPr/>
              </a:pPr>
              <a:t>50</a:t>
            </a:fld>
            <a:endParaRPr lang="fr-FR"/>
          </a:p>
        </p:txBody>
      </p:sp>
      <p:sp>
        <p:nvSpPr>
          <p:cNvPr id="9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8B90D84-0A2D-4384-A686-5B51DF900BD4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50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2057400" y="152400"/>
            <a:ext cx="658742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600" b="1" dirty="0" smtClean="0">
                <a:solidFill>
                  <a:schemeClr val="bg1"/>
                </a:solidFill>
              </a:rPr>
              <a:t>De </a:t>
            </a:r>
            <a:r>
              <a:rPr lang="en-US" altLang="fr-FR" sz="2600" b="1" dirty="0" err="1">
                <a:solidFill>
                  <a:schemeClr val="bg1"/>
                </a:solidFill>
              </a:rPr>
              <a:t>bekommernissen</a:t>
            </a:r>
            <a:r>
              <a:rPr lang="en-US" altLang="fr-FR" sz="2600" b="1" dirty="0">
                <a:solidFill>
                  <a:schemeClr val="bg1"/>
                </a:solidFill>
              </a:rPr>
              <a:t> van de </a:t>
            </a:r>
            <a:r>
              <a:rPr lang="en-US" altLang="fr-FR" sz="2600" b="1" dirty="0" err="1">
                <a:solidFill>
                  <a:schemeClr val="bg1"/>
                </a:solidFill>
              </a:rPr>
              <a:t>Belgen</a:t>
            </a:r>
            <a:r>
              <a:rPr lang="en-GB" altLang="fr-FR" sz="2600" b="1" dirty="0">
                <a:solidFill>
                  <a:schemeClr val="bg1"/>
                </a:solidFill>
              </a:rPr>
              <a:t> (NL/FR)</a:t>
            </a:r>
          </a:p>
        </p:txBody>
      </p:sp>
      <p:sp>
        <p:nvSpPr>
          <p:cNvPr id="59397" name="Rectangle 10"/>
          <p:cNvSpPr>
            <a:spLocks noChangeArrowheads="1"/>
          </p:cNvSpPr>
          <p:nvPr/>
        </p:nvSpPr>
        <p:spPr bwMode="auto">
          <a:xfrm>
            <a:off x="134587" y="5105400"/>
            <a:ext cx="89864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BE" altLang="fr-FR" sz="1600" i="1" dirty="0">
                <a:solidFill>
                  <a:schemeClr val="tx1"/>
                </a:solidFill>
              </a:rPr>
              <a:t> </a:t>
            </a:r>
            <a:r>
              <a:rPr lang="fr-BE" altLang="fr-FR" sz="1600" b="1" i="1" dirty="0">
                <a:solidFill>
                  <a:srgbClr val="262673"/>
                </a:solidFill>
              </a:rPr>
              <a:t>De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Belgen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verklaren</a:t>
            </a:r>
            <a:r>
              <a:rPr lang="fr-BE" altLang="fr-FR" sz="1600" b="1" i="1" dirty="0">
                <a:solidFill>
                  <a:srgbClr val="262673"/>
                </a:solidFill>
              </a:rPr>
              <a:t> het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vaakst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beschermd</a:t>
            </a:r>
            <a:r>
              <a:rPr lang="fr-BE" altLang="fr-FR" sz="1600" b="1" i="1" dirty="0">
                <a:solidFill>
                  <a:srgbClr val="262673"/>
                </a:solidFill>
              </a:rPr>
              <a:t> te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zijn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voor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gezondheidsproblemen</a:t>
            </a:r>
            <a:r>
              <a:rPr lang="fr-BE" altLang="fr-FR" sz="1600" b="1" i="1" dirty="0">
                <a:solidFill>
                  <a:srgbClr val="262673"/>
                </a:solidFill>
              </a:rPr>
              <a:t> op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vakantie</a:t>
            </a:r>
            <a:r>
              <a:rPr lang="fr-BE" altLang="fr-FR" sz="1600" b="1" i="1" dirty="0">
                <a:solidFill>
                  <a:srgbClr val="262673"/>
                </a:solidFill>
              </a:rPr>
              <a:t>,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problemen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betreffende</a:t>
            </a:r>
            <a:r>
              <a:rPr lang="fr-BE" altLang="fr-FR" sz="1600" b="1" i="1" dirty="0">
                <a:solidFill>
                  <a:srgbClr val="262673"/>
                </a:solidFill>
              </a:rPr>
              <a:t> het huis en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voor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ongelukken</a:t>
            </a:r>
            <a:r>
              <a:rPr lang="fr-BE" altLang="fr-FR" sz="1600" b="1" i="1" dirty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>
                <a:solidFill>
                  <a:srgbClr val="262673"/>
                </a:solidFill>
              </a:rPr>
              <a:t>tijdens</a:t>
            </a:r>
            <a:r>
              <a:rPr lang="fr-BE" altLang="fr-FR" sz="1600" b="1" i="1" dirty="0">
                <a:solidFill>
                  <a:srgbClr val="262673"/>
                </a:solidFill>
              </a:rPr>
              <a:t> het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traject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Geen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grote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verschillen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</a:t>
            </a:r>
            <a:r>
              <a:rPr lang="fr-BE" altLang="fr-FR" sz="1600" b="1" i="1" dirty="0" err="1" smtClean="0">
                <a:solidFill>
                  <a:srgbClr val="262673"/>
                </a:solidFill>
              </a:rPr>
              <a:t>tussen</a:t>
            </a:r>
            <a:r>
              <a:rPr lang="fr-BE" altLang="fr-FR" sz="1600" b="1" i="1" dirty="0" smtClean="0">
                <a:solidFill>
                  <a:srgbClr val="262673"/>
                </a:solidFill>
              </a:rPr>
              <a:t> FR en NL.</a:t>
            </a:r>
          </a:p>
        </p:txBody>
      </p:sp>
      <p:graphicFrame>
        <p:nvGraphicFramePr>
          <p:cNvPr id="5940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622524"/>
              </p:ext>
            </p:extLst>
          </p:nvPr>
        </p:nvGraphicFramePr>
        <p:xfrm>
          <a:off x="663410" y="1923107"/>
          <a:ext cx="8529637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93" name="Worksheet" r:id="rId4" imgW="8696390" imgH="2495610" progId="Excel.Sheet.8">
                  <p:embed/>
                </p:oleObj>
              </mc:Choice>
              <mc:Fallback>
                <p:oleObj name="Worksheet" r:id="rId4" imgW="8696390" imgH="2495610" progId="Excel.Sheet.8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10" y="1923107"/>
                        <a:ext cx="8529637" cy="281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8" name="AutoShape 14"/>
          <p:cNvSpPr>
            <a:spLocks/>
          </p:cNvSpPr>
          <p:nvPr/>
        </p:nvSpPr>
        <p:spPr bwMode="auto">
          <a:xfrm flipH="1" flipV="1">
            <a:off x="588580" y="1905000"/>
            <a:ext cx="175388" cy="990600"/>
          </a:xfrm>
          <a:prstGeom prst="rightBrace">
            <a:avLst>
              <a:gd name="adj1" fmla="val 134458"/>
              <a:gd name="adj2" fmla="val 47431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fr-FR">
              <a:solidFill>
                <a:schemeClr val="tx1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81000" y="5980113"/>
            <a:ext cx="1387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>
              <a:solidFill>
                <a:schemeClr val="tx1"/>
              </a:solidFill>
            </a:endParaRPr>
          </a:p>
        </p:txBody>
      </p:sp>
      <p:sp>
        <p:nvSpPr>
          <p:cNvPr id="59400" name="AutoShape 14"/>
          <p:cNvSpPr>
            <a:spLocks/>
          </p:cNvSpPr>
          <p:nvPr/>
        </p:nvSpPr>
        <p:spPr bwMode="auto">
          <a:xfrm flipH="1" flipV="1">
            <a:off x="1025357" y="2883128"/>
            <a:ext cx="365125" cy="1290637"/>
          </a:xfrm>
          <a:prstGeom prst="rightBrace">
            <a:avLst>
              <a:gd name="adj1" fmla="val 134467"/>
              <a:gd name="adj2" fmla="val 47431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fr-FR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7600313">
            <a:off x="-205810" y="2246411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>
                <a:solidFill>
                  <a:srgbClr val="000066"/>
                </a:solidFill>
              </a:rPr>
              <a:t>Gezondheid</a:t>
            </a:r>
            <a:endParaRPr lang="fr-BE" sz="1400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7596290">
            <a:off x="392427" y="3374556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 smtClean="0">
                <a:solidFill>
                  <a:srgbClr val="000066"/>
                </a:solidFill>
              </a:rPr>
              <a:t>Andere</a:t>
            </a:r>
            <a:endParaRPr lang="fr-BE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1"/>
          <p:cNvSpPr>
            <a:spLocks noGrp="1"/>
          </p:cNvSpPr>
          <p:nvPr>
            <p:ph/>
          </p:nvPr>
        </p:nvSpPr>
        <p:spPr>
          <a:xfrm>
            <a:off x="304800" y="5181600"/>
            <a:ext cx="4724400" cy="1143000"/>
          </a:xfrm>
          <a:noFill/>
          <a:ln>
            <a:solidFill>
              <a:srgbClr val="000099"/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De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meerderheid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van de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Belgen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(60%)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zegt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gedekt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te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zijn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door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een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verzekering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(-1 pt. vs. 2015). 31% (+2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ptn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. vs. 2015)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zegt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« 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geen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reisbijstand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nodig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 te </a:t>
            </a:r>
            <a:r>
              <a:rPr lang="fr-BE" sz="1600" b="1" i="1" kern="1200" dirty="0" err="1" smtClean="0">
                <a:solidFill>
                  <a:srgbClr val="262673"/>
                </a:solidFill>
                <a:cs typeface="Arial" charset="0"/>
              </a:rPr>
              <a:t>hebben</a:t>
            </a:r>
            <a:r>
              <a:rPr lang="fr-BE" sz="1600" b="1" i="1" kern="1200" dirty="0" smtClean="0">
                <a:solidFill>
                  <a:srgbClr val="262673"/>
                </a:solidFill>
                <a:cs typeface="Arial" charset="0"/>
              </a:rPr>
              <a:t> ».</a:t>
            </a:r>
            <a:endParaRPr lang="nl-NL" sz="160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01417-C8A7-418E-A5B4-5683D90A3ACC}" type="slidenum">
              <a:rPr lang="fr-FR"/>
              <a:pPr>
                <a:defRPr/>
              </a:pPr>
              <a:t>51</a:t>
            </a:fld>
            <a:endParaRPr lang="fr-FR"/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438400" y="228600"/>
            <a:ext cx="5543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600" b="1" dirty="0">
                <a:solidFill>
                  <a:srgbClr val="FFFFFF"/>
                </a:solidFill>
              </a:rPr>
              <a:t>De </a:t>
            </a:r>
            <a:r>
              <a:rPr lang="fr-BE" altLang="fr-FR" sz="2600" b="1" dirty="0" err="1">
                <a:solidFill>
                  <a:srgbClr val="FFFFFF"/>
                </a:solidFill>
              </a:rPr>
              <a:t>reisbijstandsverzekering</a:t>
            </a:r>
            <a:r>
              <a:rPr lang="fr-BE" altLang="fr-FR" sz="2600" b="1" dirty="0">
                <a:solidFill>
                  <a:srgbClr val="FFFFFF"/>
                </a:solidFill>
              </a:rPr>
              <a:t> </a:t>
            </a:r>
            <a:br>
              <a:rPr lang="fr-BE" altLang="fr-FR" sz="2600" b="1" dirty="0">
                <a:solidFill>
                  <a:srgbClr val="FFFFFF"/>
                </a:solidFill>
              </a:rPr>
            </a:br>
            <a:r>
              <a:rPr lang="fr-BE" altLang="fr-FR" sz="2600" b="1" dirty="0">
                <a:solidFill>
                  <a:srgbClr val="FFFFFF"/>
                </a:solidFill>
              </a:rPr>
              <a:t>van de </a:t>
            </a:r>
            <a:r>
              <a:rPr lang="fr-BE" altLang="fr-FR" sz="2600" b="1" dirty="0" err="1">
                <a:solidFill>
                  <a:srgbClr val="FFFFFF"/>
                </a:solidFill>
              </a:rPr>
              <a:t>Belgen</a:t>
            </a:r>
            <a:endParaRPr lang="en-GB" altLang="fr-FR" sz="2600" b="1" dirty="0">
              <a:solidFill>
                <a:srgbClr val="FFFF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042718"/>
              </p:ext>
            </p:extLst>
          </p:nvPr>
        </p:nvGraphicFramePr>
        <p:xfrm>
          <a:off x="5210175" y="2133599"/>
          <a:ext cx="3651576" cy="2570928"/>
        </p:xfrm>
        <a:graphic>
          <a:graphicData uri="http://schemas.openxmlformats.org/drawingml/2006/table">
            <a:tbl>
              <a:tblPr/>
              <a:tblGrid>
                <a:gridCol w="3008281"/>
                <a:gridCol w="643295"/>
              </a:tblGrid>
              <a:tr h="361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Ik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</a:t>
                      </a:r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loop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niet </a:t>
                      </a:r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veel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</a:t>
                      </a:r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risico’s</a:t>
                      </a:r>
                      <a:endParaRPr lang="fr-FR" sz="1300" b="1" i="0" u="none" strike="noStrike" dirty="0">
                        <a:solidFill>
                          <a:srgbClr val="000099"/>
                        </a:solidFill>
                        <a:latin typeface="Calibri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28% </a:t>
                      </a:r>
                      <a:endParaRPr lang="fr-FR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B040">
                        <a:lumMod val="40000"/>
                        <a:lumOff val="60000"/>
                      </a:srgbClr>
                    </a:solidFill>
                  </a:tcPr>
                </a:tc>
              </a:tr>
              <a:tr h="361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Ik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reis niet </a:t>
                      </a:r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voldoende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ver</a:t>
                      </a:r>
                      <a:endParaRPr lang="fr-FR" sz="1300" b="1" i="0" u="none" strike="noStrike" dirty="0">
                        <a:solidFill>
                          <a:srgbClr val="000099"/>
                        </a:solidFill>
                        <a:latin typeface="Calibri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21%</a:t>
                      </a:r>
                      <a:endParaRPr lang="fr-FR" sz="1400" b="1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De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verzekering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is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inbegrepen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in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andere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contracten</a:t>
                      </a:r>
                      <a:endParaRPr lang="fr-FR" sz="1300" b="1" i="0" u="none" strike="noStrike" kern="1200" dirty="0">
                        <a:solidFill>
                          <a:srgbClr val="000099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9%</a:t>
                      </a:r>
                      <a:endParaRPr lang="fr-FR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Ik</a:t>
                      </a:r>
                      <a:r>
                        <a:rPr lang="fr-FR" sz="1300" b="1" i="0" u="none" strike="noStrike" dirty="0" smtClean="0">
                          <a:solidFill>
                            <a:srgbClr val="000099"/>
                          </a:solidFill>
                          <a:latin typeface="Calibri"/>
                        </a:rPr>
                        <a:t> reis niet </a:t>
                      </a:r>
                      <a:r>
                        <a:rPr lang="fr-FR" sz="1300" b="1" i="0" u="none" strike="noStrike" dirty="0" err="1" smtClean="0">
                          <a:solidFill>
                            <a:srgbClr val="000099"/>
                          </a:solidFill>
                          <a:latin typeface="Calibri"/>
                        </a:rPr>
                        <a:t>genoeg</a:t>
                      </a:r>
                      <a:endParaRPr lang="fr-FR" sz="1300" b="1" i="0" u="none" strike="noStrike" dirty="0">
                        <a:solidFill>
                          <a:srgbClr val="000099"/>
                        </a:solidFill>
                        <a:latin typeface="Calibri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kern="1200" dirty="0" smtClean="0">
                          <a:solidFill>
                            <a:schemeClr val="accent6"/>
                          </a:solidFill>
                          <a:latin typeface="Calibri"/>
                          <a:ea typeface="+mn-ea"/>
                          <a:cs typeface="+mn-cs"/>
                        </a:rPr>
                        <a:t>3%</a:t>
                      </a:r>
                      <a:endParaRPr lang="fr-FR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Ik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ga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nooit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op reis</a:t>
                      </a:r>
                      <a:endParaRPr lang="fr-FR" sz="1300" b="1" i="0" u="none" strike="noStrike" kern="1200" dirty="0">
                        <a:solidFill>
                          <a:srgbClr val="000099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3%</a:t>
                      </a:r>
                      <a:endParaRPr lang="fr-FR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Het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is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te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duur</a:t>
                      </a:r>
                      <a:endParaRPr lang="fr-FR" sz="1300" b="1" i="0" u="none" strike="noStrike" kern="1200" dirty="0">
                        <a:solidFill>
                          <a:srgbClr val="000099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3%</a:t>
                      </a:r>
                      <a:endParaRPr lang="fr-FR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 rtl="0" fontAlgn="ctr"/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Ik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denk</a:t>
                      </a:r>
                      <a:r>
                        <a:rPr lang="fr-FR" sz="1300" b="1" i="0" u="none" strike="noStrike" kern="1200" dirty="0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 er niet </a:t>
                      </a:r>
                      <a:r>
                        <a:rPr lang="fr-FR" sz="1300" b="1" i="0" u="none" strike="noStrike" kern="1200" dirty="0" err="1" smtClean="0">
                          <a:solidFill>
                            <a:srgbClr val="000099"/>
                          </a:solidFill>
                          <a:latin typeface="Calibri"/>
                          <a:ea typeface=""/>
                          <a:cs typeface=""/>
                        </a:rPr>
                        <a:t>aan</a:t>
                      </a:r>
                      <a:endParaRPr lang="fr-FR" sz="1300" b="1" i="0" u="none" strike="noStrike" kern="1200" dirty="0">
                        <a:solidFill>
                          <a:srgbClr val="000099"/>
                        </a:solidFill>
                        <a:latin typeface="Calibri"/>
                        <a:ea typeface=""/>
                        <a:cs typeface=""/>
                      </a:endParaRP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fr-FR" sz="1400" b="1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2%</a:t>
                      </a:r>
                      <a:endParaRPr lang="fr-FR" sz="1400" b="1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803925"/>
              </p:ext>
            </p:extLst>
          </p:nvPr>
        </p:nvGraphicFramePr>
        <p:xfrm>
          <a:off x="0" y="1400054"/>
          <a:ext cx="4724400" cy="355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1501009"/>
            <a:ext cx="3355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>
                <a:solidFill>
                  <a:srgbClr val="002060"/>
                </a:solidFill>
              </a:rPr>
              <a:t>Redenen</a:t>
            </a:r>
            <a:r>
              <a:rPr lang="fr-BE" sz="1600" dirty="0" smtClean="0">
                <a:solidFill>
                  <a:srgbClr val="002060"/>
                </a:solidFill>
              </a:rPr>
              <a:t> om niet </a:t>
            </a:r>
            <a:r>
              <a:rPr lang="fr-BE" sz="1600" dirty="0" err="1" smtClean="0">
                <a:solidFill>
                  <a:srgbClr val="002060"/>
                </a:solidFill>
              </a:rPr>
              <a:t>verzekerd</a:t>
            </a:r>
            <a:r>
              <a:rPr lang="fr-BE" sz="1600" dirty="0" smtClean="0">
                <a:solidFill>
                  <a:srgbClr val="002060"/>
                </a:solidFill>
              </a:rPr>
              <a:t> te </a:t>
            </a:r>
            <a:r>
              <a:rPr lang="fr-BE" sz="1600" dirty="0" err="1" smtClean="0">
                <a:solidFill>
                  <a:srgbClr val="002060"/>
                </a:solidFill>
              </a:rPr>
              <a:t>zijn</a:t>
            </a:r>
            <a:r>
              <a:rPr lang="fr-BE" sz="1600" dirty="0" smtClean="0">
                <a:solidFill>
                  <a:srgbClr val="002060"/>
                </a:solidFill>
              </a:rPr>
              <a:t>:</a:t>
            </a:r>
            <a:endParaRPr lang="fr-BE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6400" y="0"/>
            <a:ext cx="74676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85677"/>
            <a:ext cx="755047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027522" y="685800"/>
            <a:ext cx="3629025" cy="735586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Conclusies</a:t>
            </a:r>
            <a:endParaRPr lang="en-US" alt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78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1"/>
          <p:cNvSpPr>
            <a:spLocks noGrp="1"/>
          </p:cNvSpPr>
          <p:nvPr>
            <p:ph/>
          </p:nvPr>
        </p:nvSpPr>
        <p:spPr>
          <a:xfrm>
            <a:off x="152400" y="1219200"/>
            <a:ext cx="8991600" cy="50546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BE" b="1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fr-BE" i="1" dirty="0" smtClean="0">
                <a:solidFill>
                  <a:srgbClr val="FF0000"/>
                </a:solidFill>
              </a:rPr>
              <a:t>« </a:t>
            </a:r>
            <a:r>
              <a:rPr lang="fr-BE" i="1" dirty="0" err="1" smtClean="0">
                <a:solidFill>
                  <a:srgbClr val="FF0000"/>
                </a:solidFill>
              </a:rPr>
              <a:t>Minder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Belgen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zullen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deze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zomer</a:t>
            </a:r>
            <a:r>
              <a:rPr lang="fr-BE" i="1" dirty="0" smtClean="0">
                <a:solidFill>
                  <a:srgbClr val="FF0000"/>
                </a:solidFill>
              </a:rPr>
              <a:t> op reis </a:t>
            </a:r>
            <a:r>
              <a:rPr lang="fr-BE" i="1" dirty="0" err="1" smtClean="0">
                <a:solidFill>
                  <a:srgbClr val="FF0000"/>
                </a:solidFill>
              </a:rPr>
              <a:t>gaan</a:t>
            </a:r>
            <a:r>
              <a:rPr lang="fr-BE" i="1" dirty="0" smtClean="0">
                <a:solidFill>
                  <a:srgbClr val="FF0000"/>
                </a:solidFill>
              </a:rPr>
              <a:t>.</a:t>
            </a:r>
            <a:br>
              <a:rPr lang="fr-BE" i="1" dirty="0" smtClean="0">
                <a:solidFill>
                  <a:srgbClr val="FF0000"/>
                </a:solidFill>
              </a:rPr>
            </a:br>
            <a:r>
              <a:rPr lang="fr-BE" i="1" dirty="0" err="1" smtClean="0">
                <a:solidFill>
                  <a:srgbClr val="FF0000"/>
                </a:solidFill>
              </a:rPr>
              <a:t>Diegenen</a:t>
            </a:r>
            <a:r>
              <a:rPr lang="fr-BE" i="1" dirty="0" smtClean="0">
                <a:solidFill>
                  <a:srgbClr val="FF0000"/>
                </a:solidFill>
              </a:rPr>
              <a:t> die </a:t>
            </a:r>
            <a:r>
              <a:rPr lang="fr-BE" i="1" dirty="0" err="1" smtClean="0">
                <a:solidFill>
                  <a:srgbClr val="FF0000"/>
                </a:solidFill>
              </a:rPr>
              <a:t>reizen</a:t>
            </a:r>
            <a:r>
              <a:rPr lang="fr-BE" i="1" dirty="0" smtClean="0">
                <a:solidFill>
                  <a:srgbClr val="FF0000"/>
                </a:solidFill>
              </a:rPr>
              <a:t>, </a:t>
            </a:r>
            <a:r>
              <a:rPr lang="fr-BE" i="1" dirty="0" err="1" smtClean="0">
                <a:solidFill>
                  <a:srgbClr val="FF0000"/>
                </a:solidFill>
              </a:rPr>
              <a:t>hebben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een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iets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hoger</a:t>
            </a:r>
            <a:r>
              <a:rPr lang="fr-BE" i="1" dirty="0" smtClean="0">
                <a:solidFill>
                  <a:srgbClr val="FF0000"/>
                </a:solidFill>
              </a:rPr>
              <a:t> budget dan in 2015 en </a:t>
            </a:r>
            <a:br>
              <a:rPr lang="fr-BE" i="1" dirty="0" smtClean="0">
                <a:solidFill>
                  <a:srgbClr val="FF0000"/>
                </a:solidFill>
              </a:rPr>
            </a:br>
            <a:r>
              <a:rPr lang="fr-BE" i="1" dirty="0" err="1" smtClean="0">
                <a:solidFill>
                  <a:srgbClr val="FF0000"/>
                </a:solidFill>
              </a:rPr>
              <a:t>verkiezen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een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Europese</a:t>
            </a:r>
            <a:r>
              <a:rPr lang="fr-BE" i="1" dirty="0" smtClean="0">
                <a:solidFill>
                  <a:srgbClr val="FF0000"/>
                </a:solidFill>
              </a:rPr>
              <a:t> </a:t>
            </a:r>
            <a:r>
              <a:rPr lang="fr-BE" i="1" dirty="0" err="1" smtClean="0">
                <a:solidFill>
                  <a:srgbClr val="FF0000"/>
                </a:solidFill>
              </a:rPr>
              <a:t>bestemming</a:t>
            </a:r>
            <a:r>
              <a:rPr lang="fr-BE" i="1" dirty="0" smtClean="0">
                <a:solidFill>
                  <a:srgbClr val="FF0000"/>
                </a:solidFill>
              </a:rPr>
              <a:t>. »</a:t>
            </a:r>
          </a:p>
          <a:p>
            <a:pPr marL="0" indent="0" eaLnBrk="1" hangingPunct="1">
              <a:buFontTx/>
              <a:buNone/>
              <a:defRPr/>
            </a:pPr>
            <a:endParaRPr lang="fr-BE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fr-BE" dirty="0" smtClean="0">
                <a:solidFill>
                  <a:srgbClr val="FF0000"/>
                </a:solidFill>
              </a:rPr>
              <a:t>De </a:t>
            </a:r>
            <a:r>
              <a:rPr lang="fr-BE" dirty="0" err="1" smtClean="0">
                <a:solidFill>
                  <a:srgbClr val="FF0000"/>
                </a:solidFill>
              </a:rPr>
              <a:t>vakantieplannen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000099"/>
                </a:solidFill>
              </a:rPr>
              <a:t>van de </a:t>
            </a:r>
            <a:r>
              <a:rPr lang="fr-BE" dirty="0" err="1" smtClean="0">
                <a:solidFill>
                  <a:srgbClr val="000099"/>
                </a:solidFill>
              </a:rPr>
              <a:t>Europeanen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dalen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overal</a:t>
            </a:r>
            <a:r>
              <a:rPr lang="fr-BE" dirty="0" smtClean="0">
                <a:solidFill>
                  <a:srgbClr val="000099"/>
                </a:solidFill>
              </a:rPr>
              <a:t>, </a:t>
            </a:r>
            <a:r>
              <a:rPr lang="fr-BE" dirty="0" err="1" smtClean="0">
                <a:solidFill>
                  <a:srgbClr val="000099"/>
                </a:solidFill>
              </a:rPr>
              <a:t>behalve</a:t>
            </a:r>
            <a:r>
              <a:rPr lang="fr-BE" dirty="0" smtClean="0">
                <a:solidFill>
                  <a:srgbClr val="000099"/>
                </a:solidFill>
              </a:rPr>
              <a:t> in </a:t>
            </a:r>
            <a:r>
              <a:rPr lang="fr-BE" dirty="0" err="1" smtClean="0">
                <a:solidFill>
                  <a:srgbClr val="000099"/>
                </a:solidFill>
              </a:rPr>
              <a:t>Oostenrijk</a:t>
            </a:r>
            <a:endParaRPr lang="fr-BE" dirty="0" smtClean="0">
              <a:solidFill>
                <a:srgbClr val="000099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fr-BE" dirty="0">
                <a:solidFill>
                  <a:srgbClr val="000099"/>
                </a:solidFill>
              </a:rPr>
              <a:t> </a:t>
            </a:r>
            <a:r>
              <a:rPr lang="fr-BE" dirty="0" smtClean="0">
                <a:solidFill>
                  <a:srgbClr val="000099"/>
                </a:solidFill>
              </a:rPr>
              <a:t>     (+1 pt.), </a:t>
            </a:r>
            <a:r>
              <a:rPr lang="fr-BE" dirty="0">
                <a:solidFill>
                  <a:srgbClr val="000099"/>
                </a:solidFill>
              </a:rPr>
              <a:t>en </a:t>
            </a:r>
            <a:r>
              <a:rPr lang="fr-BE" dirty="0" err="1">
                <a:solidFill>
                  <a:srgbClr val="000099"/>
                </a:solidFill>
              </a:rPr>
              <a:t>bereiken</a:t>
            </a:r>
            <a:r>
              <a:rPr lang="fr-BE" dirty="0">
                <a:solidFill>
                  <a:srgbClr val="000099"/>
                </a:solidFill>
              </a:rPr>
              <a:t> </a:t>
            </a:r>
            <a:r>
              <a:rPr lang="fr-BE" dirty="0" err="1">
                <a:solidFill>
                  <a:srgbClr val="000099"/>
                </a:solidFill>
              </a:rPr>
              <a:t>een</a:t>
            </a:r>
            <a:r>
              <a:rPr lang="fr-BE" dirty="0">
                <a:solidFill>
                  <a:srgbClr val="000099"/>
                </a:solidFill>
              </a:rPr>
              <a:t> </a:t>
            </a:r>
            <a:r>
              <a:rPr lang="fr-BE" dirty="0" err="1">
                <a:solidFill>
                  <a:srgbClr val="000099"/>
                </a:solidFill>
              </a:rPr>
              <a:t>gemiddelde</a:t>
            </a:r>
            <a:r>
              <a:rPr lang="fr-BE" dirty="0">
                <a:solidFill>
                  <a:srgbClr val="000099"/>
                </a:solidFill>
              </a:rPr>
              <a:t> van </a:t>
            </a:r>
            <a:r>
              <a:rPr lang="fr-BE" dirty="0" smtClean="0">
                <a:solidFill>
                  <a:srgbClr val="000099"/>
                </a:solidFill>
              </a:rPr>
              <a:t>54% (-6 </a:t>
            </a:r>
            <a:r>
              <a:rPr lang="fr-BE" dirty="0" err="1" smtClean="0">
                <a:solidFill>
                  <a:srgbClr val="000099"/>
                </a:solidFill>
              </a:rPr>
              <a:t>ptn</a:t>
            </a:r>
            <a:r>
              <a:rPr lang="fr-BE" dirty="0" smtClean="0">
                <a:solidFill>
                  <a:srgbClr val="000099"/>
                </a:solidFill>
              </a:rPr>
              <a:t>. vs. 2015). </a:t>
            </a:r>
          </a:p>
          <a:p>
            <a:pPr eaLnBrk="1" hangingPunct="1">
              <a:defRPr/>
            </a:pPr>
            <a:r>
              <a:rPr lang="fr-BE" dirty="0" err="1" smtClean="0">
                <a:solidFill>
                  <a:srgbClr val="000099"/>
                </a:solidFill>
              </a:rPr>
              <a:t>Vergeleken</a:t>
            </a:r>
            <a:r>
              <a:rPr lang="fr-BE" dirty="0" smtClean="0">
                <a:solidFill>
                  <a:srgbClr val="000099"/>
                </a:solidFill>
              </a:rPr>
              <a:t> met </a:t>
            </a:r>
            <a:r>
              <a:rPr lang="fr-BE" dirty="0" err="1" smtClean="0">
                <a:solidFill>
                  <a:srgbClr val="000099"/>
                </a:solidFill>
              </a:rPr>
              <a:t>vorig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jaar</a:t>
            </a:r>
            <a:r>
              <a:rPr lang="fr-BE" dirty="0" smtClean="0">
                <a:solidFill>
                  <a:srgbClr val="000099"/>
                </a:solidFill>
              </a:rPr>
              <a:t>, </a:t>
            </a:r>
            <a:r>
              <a:rPr lang="fr-BE" dirty="0" err="1" smtClean="0">
                <a:solidFill>
                  <a:srgbClr val="000099"/>
                </a:solidFill>
              </a:rPr>
              <a:t>hebben</a:t>
            </a:r>
            <a:r>
              <a:rPr lang="fr-BE" dirty="0" smtClean="0">
                <a:solidFill>
                  <a:srgbClr val="000099"/>
                </a:solidFill>
              </a:rPr>
              <a:t> de </a:t>
            </a:r>
            <a:r>
              <a:rPr lang="fr-BE" dirty="0" err="1" smtClean="0">
                <a:solidFill>
                  <a:srgbClr val="FF0000"/>
                </a:solidFill>
              </a:rPr>
              <a:t>Belgen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minder</a:t>
            </a:r>
            <a:r>
              <a:rPr lang="fr-BE" dirty="0" smtClean="0">
                <a:solidFill>
                  <a:srgbClr val="000099"/>
                </a:solidFill>
              </a:rPr>
              <a:t> de </a:t>
            </a:r>
            <a:r>
              <a:rPr lang="fr-BE" dirty="0" err="1" smtClean="0">
                <a:solidFill>
                  <a:srgbClr val="000099"/>
                </a:solidFill>
              </a:rPr>
              <a:t>intentie</a:t>
            </a:r>
            <a:r>
              <a:rPr lang="fr-BE" dirty="0" smtClean="0">
                <a:solidFill>
                  <a:srgbClr val="000099"/>
                </a:solidFill>
              </a:rPr>
              <a:t> om op </a:t>
            </a:r>
            <a:r>
              <a:rPr lang="fr-BE" dirty="0" err="1" smtClean="0">
                <a:solidFill>
                  <a:srgbClr val="000099"/>
                </a:solidFill>
              </a:rPr>
              <a:t>vakantie</a:t>
            </a:r>
            <a:r>
              <a:rPr lang="fr-BE" dirty="0" smtClean="0">
                <a:solidFill>
                  <a:srgbClr val="000099"/>
                </a:solidFill>
              </a:rPr>
              <a:t> te </a:t>
            </a:r>
            <a:r>
              <a:rPr lang="fr-BE" dirty="0" err="1" smtClean="0">
                <a:solidFill>
                  <a:srgbClr val="000099"/>
                </a:solidFill>
              </a:rPr>
              <a:t>vertrekken</a:t>
            </a:r>
            <a:r>
              <a:rPr lang="fr-BE" dirty="0" smtClean="0">
                <a:solidFill>
                  <a:srgbClr val="000099"/>
                </a:solidFill>
              </a:rPr>
              <a:t> dit </a:t>
            </a:r>
            <a:r>
              <a:rPr lang="fr-BE" dirty="0" err="1" smtClean="0">
                <a:solidFill>
                  <a:srgbClr val="000099"/>
                </a:solidFill>
              </a:rPr>
              <a:t>jaar</a:t>
            </a:r>
            <a:r>
              <a:rPr lang="fr-BE" dirty="0" smtClean="0">
                <a:solidFill>
                  <a:srgbClr val="000099"/>
                </a:solidFill>
              </a:rPr>
              <a:t> (47%, - 10 </a:t>
            </a:r>
            <a:r>
              <a:rPr lang="fr-BE" dirty="0" err="1" smtClean="0">
                <a:solidFill>
                  <a:srgbClr val="000099"/>
                </a:solidFill>
              </a:rPr>
              <a:t>ptn</a:t>
            </a:r>
            <a:r>
              <a:rPr lang="fr-BE" dirty="0" smtClean="0">
                <a:solidFill>
                  <a:srgbClr val="000099"/>
                </a:solidFill>
              </a:rPr>
              <a:t>. vs. 2015). Lange </a:t>
            </a:r>
            <a:r>
              <a:rPr lang="fr-BE" dirty="0" err="1" smtClean="0">
                <a:solidFill>
                  <a:srgbClr val="000099"/>
                </a:solidFill>
              </a:rPr>
              <a:t>vakanties</a:t>
            </a:r>
            <a:r>
              <a:rPr lang="fr-BE" dirty="0" smtClean="0">
                <a:solidFill>
                  <a:srgbClr val="000099"/>
                </a:solidFill>
              </a:rPr>
              <a:t> (3 </a:t>
            </a:r>
            <a:r>
              <a:rPr lang="fr-BE" dirty="0" err="1" smtClean="0">
                <a:solidFill>
                  <a:srgbClr val="000099"/>
                </a:solidFill>
              </a:rPr>
              <a:t>weken</a:t>
            </a:r>
            <a:r>
              <a:rPr lang="fr-BE" dirty="0" smtClean="0">
                <a:solidFill>
                  <a:srgbClr val="000099"/>
                </a:solidFill>
              </a:rPr>
              <a:t> +) of </a:t>
            </a:r>
            <a:r>
              <a:rPr lang="fr-BE" dirty="0" err="1" smtClean="0">
                <a:solidFill>
                  <a:srgbClr val="000099"/>
                </a:solidFill>
              </a:rPr>
              <a:t>vakanties</a:t>
            </a:r>
            <a:r>
              <a:rPr lang="fr-BE" dirty="0" smtClean="0">
                <a:solidFill>
                  <a:srgbClr val="000099"/>
                </a:solidFill>
              </a:rPr>
              <a:t> van 2 </a:t>
            </a:r>
            <a:r>
              <a:rPr lang="fr-BE" dirty="0" err="1" smtClean="0">
                <a:solidFill>
                  <a:srgbClr val="000099"/>
                </a:solidFill>
              </a:rPr>
              <a:t>weken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zijn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populairder</a:t>
            </a:r>
            <a:r>
              <a:rPr lang="fr-BE" dirty="0" smtClean="0">
                <a:solidFill>
                  <a:srgbClr val="000099"/>
                </a:solidFill>
              </a:rPr>
              <a:t> dan </a:t>
            </a:r>
            <a:r>
              <a:rPr lang="fr-BE" dirty="0" err="1" smtClean="0">
                <a:solidFill>
                  <a:srgbClr val="000099"/>
                </a:solidFill>
              </a:rPr>
              <a:t>korte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vakanties</a:t>
            </a:r>
            <a:r>
              <a:rPr lang="fr-BE" dirty="0" smtClean="0">
                <a:solidFill>
                  <a:srgbClr val="000099"/>
                </a:solidFill>
              </a:rPr>
              <a:t> van max. 1 </a:t>
            </a:r>
            <a:r>
              <a:rPr lang="fr-BE" dirty="0" err="1" smtClean="0">
                <a:solidFill>
                  <a:srgbClr val="000099"/>
                </a:solidFill>
              </a:rPr>
              <a:t>week</a:t>
            </a:r>
            <a:r>
              <a:rPr lang="fr-BE" dirty="0" smtClean="0">
                <a:solidFill>
                  <a:srgbClr val="000099"/>
                </a:solidFill>
              </a:rPr>
              <a:t>.</a:t>
            </a:r>
            <a:br>
              <a:rPr lang="fr-BE" dirty="0" smtClean="0">
                <a:solidFill>
                  <a:srgbClr val="000099"/>
                </a:solidFill>
              </a:rPr>
            </a:br>
            <a:endParaRPr lang="fr-BE" dirty="0" smtClean="0">
              <a:solidFill>
                <a:srgbClr val="000099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fr-BE" b="1" u="sng" dirty="0" err="1" smtClean="0">
                <a:solidFill>
                  <a:srgbClr val="FF0000"/>
                </a:solidFill>
              </a:rPr>
              <a:t>Terroristische</a:t>
            </a:r>
            <a:r>
              <a:rPr lang="fr-BE" b="1" u="sng" dirty="0" smtClean="0">
                <a:solidFill>
                  <a:srgbClr val="FF0000"/>
                </a:solidFill>
              </a:rPr>
              <a:t> </a:t>
            </a:r>
            <a:r>
              <a:rPr lang="fr-BE" b="1" u="sng" dirty="0" err="1">
                <a:solidFill>
                  <a:srgbClr val="FF0000"/>
                </a:solidFill>
              </a:rPr>
              <a:t>aanslagen</a:t>
            </a:r>
            <a:r>
              <a:rPr lang="fr-BE" b="1" u="sng" dirty="0">
                <a:solidFill>
                  <a:srgbClr val="FF0000"/>
                </a:solidFill>
              </a:rPr>
              <a:t> en de </a:t>
            </a:r>
            <a:r>
              <a:rPr lang="fr-BE" b="1" u="sng" dirty="0" err="1">
                <a:solidFill>
                  <a:srgbClr val="FF0000"/>
                </a:solidFill>
              </a:rPr>
              <a:t>keuzecriteria</a:t>
            </a:r>
            <a:r>
              <a:rPr lang="fr-BE" b="1" u="sng" dirty="0">
                <a:solidFill>
                  <a:srgbClr val="FF0000"/>
                </a:solidFill>
              </a:rPr>
              <a:t> </a:t>
            </a:r>
            <a:r>
              <a:rPr lang="fr-BE" b="1" u="sng" dirty="0" err="1">
                <a:solidFill>
                  <a:srgbClr val="FF0000"/>
                </a:solidFill>
              </a:rPr>
              <a:t>voor</a:t>
            </a:r>
            <a:r>
              <a:rPr lang="fr-BE" b="1" u="sng" dirty="0">
                <a:solidFill>
                  <a:srgbClr val="FF0000"/>
                </a:solidFill>
              </a:rPr>
              <a:t> de </a:t>
            </a:r>
            <a:r>
              <a:rPr lang="fr-BE" b="1" u="sng" dirty="0" err="1">
                <a:solidFill>
                  <a:srgbClr val="FF0000"/>
                </a:solidFill>
              </a:rPr>
              <a:t>vakantiebestemmingen</a:t>
            </a:r>
            <a:r>
              <a:rPr lang="fr-BE" b="1" u="sng" dirty="0">
                <a:solidFill>
                  <a:srgbClr val="FF0000"/>
                </a:solidFill>
              </a:rPr>
              <a:t>: </a:t>
            </a:r>
            <a:endParaRPr lang="fr-BE" b="1" u="sng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fr-BE" dirty="0" err="1" smtClean="0">
                <a:solidFill>
                  <a:srgbClr val="000099"/>
                </a:solidFill>
              </a:rPr>
              <a:t>Ondanks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>
                <a:solidFill>
                  <a:srgbClr val="000099"/>
                </a:solidFill>
              </a:rPr>
              <a:t>de </a:t>
            </a:r>
            <a:r>
              <a:rPr lang="fr-BE" dirty="0" err="1" smtClean="0">
                <a:solidFill>
                  <a:srgbClr val="FF0000"/>
                </a:solidFill>
              </a:rPr>
              <a:t>terroristische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aanslagen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000099"/>
                </a:solidFill>
              </a:rPr>
              <a:t>in </a:t>
            </a:r>
            <a:r>
              <a:rPr lang="fr-BE" dirty="0" err="1" smtClean="0">
                <a:solidFill>
                  <a:srgbClr val="000099"/>
                </a:solidFill>
              </a:rPr>
              <a:t>Parijs</a:t>
            </a:r>
            <a:r>
              <a:rPr lang="fr-BE" dirty="0">
                <a:solidFill>
                  <a:srgbClr val="000099"/>
                </a:solidFill>
              </a:rPr>
              <a:t>, </a:t>
            </a:r>
            <a:r>
              <a:rPr lang="fr-BE" dirty="0" smtClean="0">
                <a:solidFill>
                  <a:srgbClr val="000099"/>
                </a:solidFill>
              </a:rPr>
              <a:t>Brussel, </a:t>
            </a:r>
            <a:r>
              <a:rPr lang="fr-BE" dirty="0" err="1" smtClean="0">
                <a:solidFill>
                  <a:srgbClr val="000099"/>
                </a:solidFill>
              </a:rPr>
              <a:t>Turkije</a:t>
            </a:r>
            <a:r>
              <a:rPr lang="fr-BE" dirty="0" smtClean="0">
                <a:solidFill>
                  <a:srgbClr val="000099"/>
                </a:solidFill>
              </a:rPr>
              <a:t> en </a:t>
            </a:r>
            <a:r>
              <a:rPr lang="fr-BE" dirty="0" err="1" smtClean="0">
                <a:solidFill>
                  <a:srgbClr val="000099"/>
                </a:solidFill>
              </a:rPr>
              <a:t>Tunesië</a:t>
            </a:r>
            <a:r>
              <a:rPr lang="fr-BE" dirty="0" smtClean="0">
                <a:solidFill>
                  <a:srgbClr val="000099"/>
                </a:solidFill>
              </a:rPr>
              <a:t>, </a:t>
            </a:r>
            <a:r>
              <a:rPr lang="fr-BE" dirty="0" err="1" smtClean="0">
                <a:solidFill>
                  <a:srgbClr val="000099"/>
                </a:solidFill>
              </a:rPr>
              <a:t>is</a:t>
            </a:r>
            <a:r>
              <a:rPr lang="fr-BE" dirty="0" smtClean="0">
                <a:solidFill>
                  <a:srgbClr val="000099"/>
                </a:solidFill>
              </a:rPr>
              <a:t> het </a:t>
            </a:r>
            <a:r>
              <a:rPr lang="fr-BE" dirty="0" err="1" smtClean="0">
                <a:solidFill>
                  <a:srgbClr val="000099"/>
                </a:solidFill>
              </a:rPr>
              <a:t>risico</a:t>
            </a:r>
            <a:r>
              <a:rPr lang="fr-BE" dirty="0" smtClean="0">
                <a:solidFill>
                  <a:srgbClr val="000099"/>
                </a:solidFill>
              </a:rPr>
              <a:t> op </a:t>
            </a:r>
            <a:r>
              <a:rPr lang="fr-BE" dirty="0" err="1" smtClean="0">
                <a:solidFill>
                  <a:srgbClr val="000099"/>
                </a:solidFill>
              </a:rPr>
              <a:t>aanslagen</a:t>
            </a:r>
            <a:r>
              <a:rPr lang="fr-BE" dirty="0" smtClean="0">
                <a:solidFill>
                  <a:srgbClr val="000099"/>
                </a:solidFill>
              </a:rPr>
              <a:t> niet de </a:t>
            </a:r>
            <a:r>
              <a:rPr lang="fr-BE" dirty="0" err="1" smtClean="0">
                <a:solidFill>
                  <a:srgbClr val="000099"/>
                </a:solidFill>
              </a:rPr>
              <a:t>grootste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bekommernis</a:t>
            </a:r>
            <a:r>
              <a:rPr lang="fr-BE" dirty="0" smtClean="0">
                <a:solidFill>
                  <a:srgbClr val="000099"/>
                </a:solidFill>
              </a:rPr>
              <a:t> van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bij</a:t>
            </a:r>
            <a:r>
              <a:rPr lang="fr-BE" dirty="0" smtClean="0">
                <a:solidFill>
                  <a:srgbClr val="000099"/>
                </a:solidFill>
              </a:rPr>
              <a:t> het </a:t>
            </a:r>
            <a:r>
              <a:rPr lang="fr-BE" dirty="0" err="1" smtClean="0">
                <a:solidFill>
                  <a:srgbClr val="000099"/>
                </a:solidFill>
              </a:rPr>
              <a:t>kiezen</a:t>
            </a:r>
            <a:r>
              <a:rPr lang="fr-BE" dirty="0" smtClean="0">
                <a:solidFill>
                  <a:srgbClr val="000099"/>
                </a:solidFill>
              </a:rPr>
              <a:t> van </a:t>
            </a:r>
            <a:r>
              <a:rPr lang="fr-BE" dirty="0" err="1" smtClean="0">
                <a:solidFill>
                  <a:srgbClr val="000099"/>
                </a:solidFill>
              </a:rPr>
              <a:t>een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vakantiebestemming</a:t>
            </a:r>
            <a:r>
              <a:rPr lang="fr-BE" dirty="0" smtClean="0">
                <a:solidFill>
                  <a:srgbClr val="000099"/>
                </a:solidFill>
              </a:rPr>
              <a:t>.</a:t>
            </a:r>
            <a:r>
              <a:rPr lang="fr-BE" dirty="0">
                <a:solidFill>
                  <a:srgbClr val="000099"/>
                </a:solidFill>
              </a:rPr>
              <a:t/>
            </a:r>
            <a:br>
              <a:rPr lang="fr-BE" dirty="0">
                <a:solidFill>
                  <a:srgbClr val="000099"/>
                </a:solidFill>
              </a:rPr>
            </a:br>
            <a:r>
              <a:rPr lang="fr-BE" dirty="0" err="1" smtClean="0">
                <a:solidFill>
                  <a:srgbClr val="000099"/>
                </a:solidFill>
              </a:rPr>
              <a:t>Toch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vermijden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veel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landgenoten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bepaalde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landen</a:t>
            </a:r>
            <a:r>
              <a:rPr lang="fr-BE" dirty="0" smtClean="0">
                <a:solidFill>
                  <a:srgbClr val="000099"/>
                </a:solidFill>
              </a:rPr>
              <a:t>, </a:t>
            </a:r>
            <a:r>
              <a:rPr lang="fr-BE" dirty="0" err="1" smtClean="0">
                <a:solidFill>
                  <a:srgbClr val="000099"/>
                </a:solidFill>
              </a:rPr>
              <a:t>zoals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Turkije</a:t>
            </a:r>
            <a:r>
              <a:rPr lang="fr-BE" dirty="0" smtClean="0">
                <a:solidFill>
                  <a:srgbClr val="000099"/>
                </a:solidFill>
              </a:rPr>
              <a:t>, </a:t>
            </a:r>
            <a:r>
              <a:rPr lang="fr-BE" dirty="0" err="1" smtClean="0">
                <a:solidFill>
                  <a:srgbClr val="000099"/>
                </a:solidFill>
              </a:rPr>
              <a:t>het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Midden-Oosten</a:t>
            </a:r>
            <a:r>
              <a:rPr lang="fr-BE" dirty="0" smtClean="0">
                <a:solidFill>
                  <a:srgbClr val="000099"/>
                </a:solidFill>
              </a:rPr>
              <a:t>, Noord-</a:t>
            </a:r>
            <a:r>
              <a:rPr lang="fr-BE" dirty="0" err="1" smtClean="0">
                <a:solidFill>
                  <a:srgbClr val="000099"/>
                </a:solidFill>
              </a:rPr>
              <a:t>Afrika</a:t>
            </a:r>
            <a:r>
              <a:rPr lang="fr-BE" dirty="0" smtClean="0">
                <a:solidFill>
                  <a:srgbClr val="000099"/>
                </a:solidFill>
              </a:rPr>
              <a:t> en </a:t>
            </a:r>
            <a:r>
              <a:rPr lang="fr-BE" dirty="0" err="1" smtClean="0">
                <a:solidFill>
                  <a:srgbClr val="000099"/>
                </a:solidFill>
              </a:rPr>
              <a:t>Griekenland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0589B-FA3F-4EA7-8954-B434D59D58C8}" type="slidenum">
              <a:rPr lang="fr-FR"/>
              <a:pPr>
                <a:defRPr/>
              </a:pPr>
              <a:t>53</a:t>
            </a:fld>
            <a:endParaRPr lang="fr-FR"/>
          </a:p>
        </p:txBody>
      </p:sp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ADB3F30-9230-4F34-9229-E764920D7E61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53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67627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err="1" smtClean="0">
                <a:solidFill>
                  <a:schemeClr val="bg1"/>
                </a:solidFill>
              </a:rPr>
              <a:t>Conclusies</a:t>
            </a:r>
            <a:r>
              <a:rPr lang="fr-BE" altLang="fr-FR" sz="2800" b="1" dirty="0" smtClean="0">
                <a:solidFill>
                  <a:schemeClr val="bg1"/>
                </a:solidFill>
              </a:rPr>
              <a:t> </a:t>
            </a:r>
            <a:endParaRPr lang="en-GB" alt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bldLvl="5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C5951-F513-47AD-9200-0AC7723BEB2D}" type="slidenum">
              <a:rPr lang="fr-FR"/>
              <a:pPr>
                <a:defRPr/>
              </a:pPr>
              <a:t>54</a:t>
            </a:fld>
            <a:endParaRPr lang="fr-FR"/>
          </a:p>
        </p:txBody>
      </p:sp>
      <p:sp>
        <p:nvSpPr>
          <p:cNvPr id="54275" name="Content Placeholder 1"/>
          <p:cNvSpPr>
            <a:spLocks noGrp="1"/>
          </p:cNvSpPr>
          <p:nvPr>
            <p:ph idx="4294967295"/>
          </p:nvPr>
        </p:nvSpPr>
        <p:spPr>
          <a:xfrm>
            <a:off x="285750" y="1447800"/>
            <a:ext cx="8534400" cy="414320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BE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fr-BE" b="1" u="sng" dirty="0" err="1" smtClean="0">
                <a:solidFill>
                  <a:srgbClr val="FF0000"/>
                </a:solidFill>
              </a:rPr>
              <a:t>Bestemmingen</a:t>
            </a:r>
            <a:r>
              <a:rPr lang="fr-BE" b="1" u="sng" dirty="0" smtClean="0">
                <a:solidFill>
                  <a:srgbClr val="FF0000"/>
                </a:solidFill>
              </a:rPr>
              <a:t> en </a:t>
            </a:r>
            <a:r>
              <a:rPr lang="fr-BE" b="1" u="sng" dirty="0" err="1" smtClean="0">
                <a:solidFill>
                  <a:srgbClr val="FF0000"/>
                </a:solidFill>
              </a:rPr>
              <a:t>vervoersmiddelen</a:t>
            </a:r>
            <a:r>
              <a:rPr lang="fr-BE" b="1" u="sng" dirty="0" smtClean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defRPr/>
            </a:pPr>
            <a:r>
              <a:rPr lang="fr-BE" dirty="0" smtClean="0">
                <a:solidFill>
                  <a:srgbClr val="000099"/>
                </a:solidFill>
              </a:rPr>
              <a:t>Europa </a:t>
            </a:r>
            <a:r>
              <a:rPr lang="fr-BE" dirty="0" err="1" smtClean="0">
                <a:solidFill>
                  <a:srgbClr val="000099"/>
                </a:solidFill>
              </a:rPr>
              <a:t>blijft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meer</a:t>
            </a:r>
            <a:r>
              <a:rPr lang="fr-BE" dirty="0" smtClean="0">
                <a:solidFill>
                  <a:srgbClr val="000099"/>
                </a:solidFill>
              </a:rPr>
              <a:t> dan </a:t>
            </a:r>
            <a:r>
              <a:rPr lang="fr-BE" dirty="0" err="1" smtClean="0">
                <a:solidFill>
                  <a:srgbClr val="000099"/>
                </a:solidFill>
              </a:rPr>
              <a:t>ooit</a:t>
            </a:r>
            <a:r>
              <a:rPr lang="fr-BE" dirty="0" smtClean="0">
                <a:solidFill>
                  <a:srgbClr val="000099"/>
                </a:solidFill>
              </a:rPr>
              <a:t> de </a:t>
            </a:r>
            <a:r>
              <a:rPr lang="fr-BE" dirty="0" err="1" smtClean="0">
                <a:solidFill>
                  <a:srgbClr val="000099"/>
                </a:solidFill>
              </a:rPr>
              <a:t>belangrijkste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bestemming</a:t>
            </a:r>
            <a:r>
              <a:rPr lang="fr-BE" dirty="0" smtClean="0">
                <a:solidFill>
                  <a:srgbClr val="000099"/>
                </a:solidFill>
              </a:rPr>
              <a:t> 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(88%, +9 </a:t>
            </a:r>
            <a:r>
              <a:rPr lang="fr-BE" dirty="0" err="1" smtClean="0">
                <a:solidFill>
                  <a:srgbClr val="000099"/>
                </a:solidFill>
              </a:rPr>
              <a:t>ptn</a:t>
            </a:r>
            <a:r>
              <a:rPr lang="fr-BE" dirty="0" smtClean="0">
                <a:solidFill>
                  <a:srgbClr val="000099"/>
                </a:solidFill>
              </a:rPr>
              <a:t>. vs. 2015). Onze </a:t>
            </a:r>
            <a:r>
              <a:rPr lang="fr-BE" dirty="0" err="1" smtClean="0">
                <a:solidFill>
                  <a:srgbClr val="000099"/>
                </a:solidFill>
              </a:rPr>
              <a:t>landgenoten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verkiezen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nog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steeds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Frankrijk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als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vakantieland</a:t>
            </a:r>
            <a:r>
              <a:rPr lang="fr-BE" dirty="0" smtClean="0">
                <a:solidFill>
                  <a:srgbClr val="000099"/>
                </a:solidFill>
              </a:rPr>
              <a:t> (27%), </a:t>
            </a:r>
            <a:r>
              <a:rPr lang="fr-BE" dirty="0" err="1" smtClean="0">
                <a:solidFill>
                  <a:srgbClr val="000099"/>
                </a:solidFill>
              </a:rPr>
              <a:t>gevolgd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door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Spanje</a:t>
            </a:r>
            <a:r>
              <a:rPr lang="fr-BE" dirty="0" smtClean="0">
                <a:solidFill>
                  <a:srgbClr val="000099"/>
                </a:solidFill>
              </a:rPr>
              <a:t> (17%, +5 </a:t>
            </a:r>
            <a:r>
              <a:rPr lang="fr-BE" dirty="0" err="1" smtClean="0">
                <a:solidFill>
                  <a:srgbClr val="000099"/>
                </a:solidFill>
              </a:rPr>
              <a:t>ptn</a:t>
            </a:r>
            <a:r>
              <a:rPr lang="fr-BE" dirty="0" smtClean="0">
                <a:solidFill>
                  <a:srgbClr val="000099"/>
                </a:solidFill>
              </a:rPr>
              <a:t>.) en </a:t>
            </a:r>
            <a:r>
              <a:rPr lang="fr-BE" dirty="0" err="1" smtClean="0">
                <a:solidFill>
                  <a:srgbClr val="000099"/>
                </a:solidFill>
              </a:rPr>
              <a:t>Italië</a:t>
            </a:r>
            <a:r>
              <a:rPr lang="fr-BE" dirty="0" smtClean="0">
                <a:solidFill>
                  <a:srgbClr val="000099"/>
                </a:solidFill>
              </a:rPr>
              <a:t> (11%). </a:t>
            </a:r>
            <a:br>
              <a:rPr lang="fr-BE" dirty="0" smtClean="0">
                <a:solidFill>
                  <a:srgbClr val="000099"/>
                </a:solidFill>
              </a:rPr>
            </a:br>
            <a:r>
              <a:rPr lang="fr-BE" dirty="0" smtClean="0">
                <a:solidFill>
                  <a:srgbClr val="000099"/>
                </a:solidFill>
              </a:rPr>
              <a:t>9% 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blijft</a:t>
            </a:r>
            <a:r>
              <a:rPr lang="fr-BE" dirty="0" smtClean="0">
                <a:solidFill>
                  <a:srgbClr val="000099"/>
                </a:solidFill>
              </a:rPr>
              <a:t> in het </a:t>
            </a:r>
            <a:r>
              <a:rPr lang="fr-BE" dirty="0" err="1" smtClean="0">
                <a:solidFill>
                  <a:srgbClr val="000099"/>
                </a:solidFill>
              </a:rPr>
              <a:t>eigen</a:t>
            </a:r>
            <a:r>
              <a:rPr lang="fr-BE" dirty="0" smtClean="0">
                <a:solidFill>
                  <a:srgbClr val="000099"/>
                </a:solidFill>
              </a:rPr>
              <a:t> land (-1 pt.).</a:t>
            </a:r>
          </a:p>
          <a:p>
            <a:pPr eaLnBrk="1" hangingPunct="1">
              <a:defRPr/>
            </a:pPr>
            <a:r>
              <a:rPr lang="fr-BE" dirty="0" err="1" smtClean="0">
                <a:solidFill>
                  <a:srgbClr val="000099"/>
                </a:solidFill>
              </a:rPr>
              <a:t>Meer</a:t>
            </a:r>
            <a:r>
              <a:rPr lang="fr-BE" dirty="0" smtClean="0">
                <a:solidFill>
                  <a:srgbClr val="000099"/>
                </a:solidFill>
              </a:rPr>
              <a:t> dan 5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op 10 </a:t>
            </a:r>
            <a:r>
              <a:rPr lang="fr-BE" dirty="0" err="1" smtClean="0">
                <a:solidFill>
                  <a:srgbClr val="000099"/>
                </a:solidFill>
              </a:rPr>
              <a:t>gaat</a:t>
            </a:r>
            <a:r>
              <a:rPr lang="fr-BE" dirty="0" smtClean="0">
                <a:solidFill>
                  <a:srgbClr val="000099"/>
                </a:solidFill>
              </a:rPr>
              <a:t> met de auto op reis, </a:t>
            </a:r>
            <a:r>
              <a:rPr lang="fr-BE" dirty="0" err="1" smtClean="0">
                <a:solidFill>
                  <a:srgbClr val="000099"/>
                </a:solidFill>
              </a:rPr>
              <a:t>bijna</a:t>
            </a:r>
            <a:r>
              <a:rPr lang="fr-BE" dirty="0" smtClean="0">
                <a:solidFill>
                  <a:srgbClr val="000099"/>
                </a:solidFill>
              </a:rPr>
              <a:t> 4 op 10 </a:t>
            </a:r>
            <a:r>
              <a:rPr lang="fr-BE" dirty="0" err="1" smtClean="0">
                <a:solidFill>
                  <a:srgbClr val="000099"/>
                </a:solidFill>
              </a:rPr>
              <a:t>neemt</a:t>
            </a:r>
            <a:r>
              <a:rPr lang="fr-BE" dirty="0" smtClean="0">
                <a:solidFill>
                  <a:srgbClr val="000099"/>
                </a:solidFill>
              </a:rPr>
              <a:t> het </a:t>
            </a:r>
            <a:r>
              <a:rPr lang="fr-BE" dirty="0" err="1" smtClean="0">
                <a:solidFill>
                  <a:srgbClr val="000099"/>
                </a:solidFill>
              </a:rPr>
              <a:t>vliegtuig</a:t>
            </a:r>
            <a:r>
              <a:rPr lang="fr-BE" dirty="0" smtClean="0">
                <a:solidFill>
                  <a:srgbClr val="000099"/>
                </a:solidFill>
              </a:rPr>
              <a:t>.</a:t>
            </a:r>
            <a:br>
              <a:rPr lang="fr-BE" dirty="0" smtClean="0">
                <a:solidFill>
                  <a:srgbClr val="000099"/>
                </a:solidFill>
              </a:rPr>
            </a:br>
            <a:endParaRPr lang="fr-BE" dirty="0" smtClean="0">
              <a:solidFill>
                <a:srgbClr val="000099"/>
              </a:solidFill>
            </a:endParaRPr>
          </a:p>
          <a:p>
            <a:pPr marL="0" lvl="0" indent="0" eaLnBrk="1" hangingPunct="1">
              <a:buNone/>
              <a:defRPr/>
            </a:pPr>
            <a:r>
              <a:rPr lang="fr-BE" b="1" u="sng" dirty="0" smtClean="0">
                <a:solidFill>
                  <a:srgbClr val="FF0000"/>
                </a:solidFill>
              </a:rPr>
              <a:t>Het </a:t>
            </a:r>
            <a:r>
              <a:rPr lang="fr-BE" b="1" u="sng" dirty="0" err="1" smtClean="0">
                <a:solidFill>
                  <a:srgbClr val="FF0000"/>
                </a:solidFill>
              </a:rPr>
              <a:t>vakantiebudget</a:t>
            </a:r>
            <a:r>
              <a:rPr lang="fr-BE" b="1" u="sng" dirty="0" smtClean="0">
                <a:solidFill>
                  <a:srgbClr val="FF0000"/>
                </a:solidFill>
              </a:rPr>
              <a:t> </a:t>
            </a:r>
            <a:r>
              <a:rPr lang="fr-BE" b="1" u="sng" dirty="0" err="1" smtClean="0">
                <a:solidFill>
                  <a:srgbClr val="FF0000"/>
                </a:solidFill>
              </a:rPr>
              <a:t>stijgt</a:t>
            </a:r>
            <a:r>
              <a:rPr lang="fr-BE" b="1" u="sng" dirty="0" smtClean="0">
                <a:solidFill>
                  <a:srgbClr val="FF0000"/>
                </a:solidFill>
              </a:rPr>
              <a:t> </a:t>
            </a:r>
            <a:r>
              <a:rPr lang="fr-BE" b="1" u="sng" dirty="0" err="1" smtClean="0">
                <a:solidFill>
                  <a:srgbClr val="FF0000"/>
                </a:solidFill>
              </a:rPr>
              <a:t>licht</a:t>
            </a:r>
            <a:endParaRPr lang="fr-BE" b="1" u="sng" dirty="0">
              <a:solidFill>
                <a:srgbClr val="FF0000"/>
              </a:solidFill>
            </a:endParaRPr>
          </a:p>
          <a:p>
            <a:pPr lvl="0" eaLnBrk="1" hangingPunct="1">
              <a:defRPr/>
            </a:pPr>
            <a:r>
              <a:rPr lang="fr-BE" dirty="0">
                <a:solidFill>
                  <a:srgbClr val="000099"/>
                </a:solidFill>
              </a:rPr>
              <a:t>34% </a:t>
            </a:r>
            <a:r>
              <a:rPr lang="fr-BE" dirty="0" smtClean="0">
                <a:solidFill>
                  <a:srgbClr val="000099"/>
                </a:solidFill>
              </a:rPr>
              <a:t>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zegt</a:t>
            </a:r>
            <a:r>
              <a:rPr lang="fr-BE" dirty="0" smtClean="0">
                <a:solidFill>
                  <a:srgbClr val="FF0000"/>
                </a:solidFill>
              </a:rPr>
              <a:t> niet te </a:t>
            </a:r>
            <a:r>
              <a:rPr lang="fr-BE" dirty="0" err="1" smtClean="0">
                <a:solidFill>
                  <a:srgbClr val="FF0000"/>
                </a:solidFill>
              </a:rPr>
              <a:t>zullen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raken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aan</a:t>
            </a:r>
            <a:r>
              <a:rPr lang="fr-BE" dirty="0" smtClean="0">
                <a:solidFill>
                  <a:srgbClr val="FF0000"/>
                </a:solidFill>
              </a:rPr>
              <a:t> het </a:t>
            </a:r>
            <a:r>
              <a:rPr lang="fr-BE" dirty="0" err="1" smtClean="0">
                <a:solidFill>
                  <a:srgbClr val="FF0000"/>
                </a:solidFill>
              </a:rPr>
              <a:t>vakantiebudget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  <a:br>
              <a:rPr lang="fr-BE" dirty="0" smtClean="0">
                <a:solidFill>
                  <a:srgbClr val="000099"/>
                </a:solidFill>
              </a:rPr>
            </a:br>
            <a:r>
              <a:rPr lang="fr-BE" dirty="0" smtClean="0">
                <a:solidFill>
                  <a:srgbClr val="000099"/>
                </a:solidFill>
              </a:rPr>
              <a:t>15</a:t>
            </a:r>
            <a:r>
              <a:rPr lang="fr-BE" dirty="0">
                <a:solidFill>
                  <a:srgbClr val="000099"/>
                </a:solidFill>
              </a:rPr>
              <a:t>% </a:t>
            </a:r>
            <a:r>
              <a:rPr lang="fr-BE" dirty="0" err="1" smtClean="0">
                <a:solidFill>
                  <a:srgbClr val="000099"/>
                </a:solidFill>
              </a:rPr>
              <a:t>schrapt</a:t>
            </a:r>
            <a:r>
              <a:rPr lang="fr-BE" dirty="0" smtClean="0">
                <a:solidFill>
                  <a:srgbClr val="000099"/>
                </a:solidFill>
              </a:rPr>
              <a:t> de </a:t>
            </a:r>
            <a:r>
              <a:rPr lang="fr-BE" dirty="0" err="1" smtClean="0">
                <a:solidFill>
                  <a:srgbClr val="000099"/>
                </a:solidFill>
              </a:rPr>
              <a:t>vakantie</a:t>
            </a:r>
            <a:r>
              <a:rPr lang="fr-BE" dirty="0" smtClean="0">
                <a:solidFill>
                  <a:srgbClr val="000099"/>
                </a:solidFill>
              </a:rPr>
              <a:t> om </a:t>
            </a:r>
            <a:r>
              <a:rPr lang="fr-BE" dirty="0" err="1" smtClean="0">
                <a:solidFill>
                  <a:srgbClr val="000099"/>
                </a:solidFill>
              </a:rPr>
              <a:t>budgettaire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redenen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  <a:endParaRPr lang="fr-BE" dirty="0">
              <a:solidFill>
                <a:srgbClr val="000099"/>
              </a:solidFill>
            </a:endParaRPr>
          </a:p>
          <a:p>
            <a:pPr lvl="0" eaLnBrk="1" hangingPunct="1">
              <a:defRPr/>
            </a:pPr>
            <a:r>
              <a:rPr lang="fr-BE" dirty="0" smtClean="0">
                <a:solidFill>
                  <a:srgbClr val="000099"/>
                </a:solidFill>
              </a:rPr>
              <a:t>Het </a:t>
            </a:r>
            <a:r>
              <a:rPr lang="fr-BE" dirty="0" err="1" smtClean="0">
                <a:solidFill>
                  <a:srgbClr val="000099"/>
                </a:solidFill>
              </a:rPr>
              <a:t>vakantiebudget</a:t>
            </a:r>
            <a:r>
              <a:rPr lang="fr-BE" dirty="0" smtClean="0">
                <a:solidFill>
                  <a:srgbClr val="000099"/>
                </a:solidFill>
              </a:rPr>
              <a:t> van de </a:t>
            </a:r>
            <a:r>
              <a:rPr lang="fr-BE" dirty="0" err="1" smtClean="0">
                <a:solidFill>
                  <a:srgbClr val="000099"/>
                </a:solidFill>
              </a:rPr>
              <a:t>Europeanen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stijgt</a:t>
            </a:r>
            <a:r>
              <a:rPr lang="fr-BE" dirty="0" smtClean="0">
                <a:solidFill>
                  <a:srgbClr val="000099"/>
                </a:solidFill>
              </a:rPr>
              <a:t> met 4% (+90 €</a:t>
            </a:r>
            <a:r>
              <a:rPr lang="fr-BE" dirty="0">
                <a:solidFill>
                  <a:srgbClr val="000099"/>
                </a:solidFill>
              </a:rPr>
              <a:t>) </a:t>
            </a:r>
            <a:r>
              <a:rPr lang="fr-BE" dirty="0" err="1" smtClean="0">
                <a:solidFill>
                  <a:srgbClr val="000099"/>
                </a:solidFill>
              </a:rPr>
              <a:t>tot</a:t>
            </a:r>
            <a:r>
              <a:rPr lang="fr-BE" dirty="0" smtClean="0">
                <a:solidFill>
                  <a:srgbClr val="000099"/>
                </a:solidFill>
              </a:rPr>
              <a:t> 2247 €</a:t>
            </a:r>
            <a:r>
              <a:rPr lang="fr-BE" dirty="0">
                <a:solidFill>
                  <a:srgbClr val="000099"/>
                </a:solidFill>
              </a:rPr>
              <a:t>. </a:t>
            </a:r>
            <a:r>
              <a:rPr lang="fr-BE" dirty="0" smtClean="0">
                <a:solidFill>
                  <a:srgbClr val="000099"/>
                </a:solidFill>
              </a:rPr>
              <a:t/>
            </a:r>
            <a:br>
              <a:rPr lang="fr-BE" dirty="0" smtClean="0">
                <a:solidFill>
                  <a:srgbClr val="000099"/>
                </a:solidFill>
              </a:rPr>
            </a:br>
            <a:r>
              <a:rPr lang="fr-BE" dirty="0" err="1" smtClean="0">
                <a:solidFill>
                  <a:srgbClr val="000099"/>
                </a:solidFill>
              </a:rPr>
              <a:t>Het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vakantiebudget</a:t>
            </a:r>
            <a:r>
              <a:rPr lang="fr-BE" dirty="0" smtClean="0">
                <a:solidFill>
                  <a:srgbClr val="FF0000"/>
                </a:solidFill>
              </a:rPr>
              <a:t> van de </a:t>
            </a:r>
            <a:r>
              <a:rPr lang="fr-BE" dirty="0" err="1" smtClean="0">
                <a:solidFill>
                  <a:srgbClr val="FF0000"/>
                </a:solidFill>
              </a:rPr>
              <a:t>Belgen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stijgt</a:t>
            </a:r>
            <a:r>
              <a:rPr lang="fr-BE" dirty="0" smtClean="0">
                <a:solidFill>
                  <a:srgbClr val="000099"/>
                </a:solidFill>
              </a:rPr>
              <a:t> met 37 €</a:t>
            </a:r>
            <a:r>
              <a:rPr lang="fr-BE" dirty="0">
                <a:solidFill>
                  <a:srgbClr val="000099"/>
                </a:solidFill>
              </a:rPr>
              <a:t> </a:t>
            </a:r>
            <a:r>
              <a:rPr lang="fr-BE" dirty="0" smtClean="0">
                <a:solidFill>
                  <a:srgbClr val="000099"/>
                </a:solidFill>
              </a:rPr>
              <a:t>en </a:t>
            </a:r>
            <a:r>
              <a:rPr lang="fr-BE" dirty="0" err="1" smtClean="0">
                <a:solidFill>
                  <a:srgbClr val="000099"/>
                </a:solidFill>
              </a:rPr>
              <a:t>bedraagt</a:t>
            </a:r>
            <a:r>
              <a:rPr lang="fr-BE" dirty="0" smtClean="0">
                <a:solidFill>
                  <a:srgbClr val="000099"/>
                </a:solidFill>
              </a:rPr>
              <a:t> 2412 </a:t>
            </a:r>
            <a:r>
              <a:rPr lang="fr-BE" dirty="0">
                <a:solidFill>
                  <a:srgbClr val="000099"/>
                </a:solidFill>
              </a:rPr>
              <a:t>€.</a:t>
            </a:r>
          </a:p>
          <a:p>
            <a:pPr eaLnBrk="1" hangingPunct="1">
              <a:defRPr/>
            </a:pPr>
            <a:endParaRPr lang="fr-BE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33271F5-FE69-4E4F-901B-3C8B81FAD18F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54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68613" name="Text Box 3"/>
          <p:cNvSpPr txBox="1">
            <a:spLocks noChangeArrowheads="1"/>
          </p:cNvSpPr>
          <p:nvPr/>
        </p:nvSpPr>
        <p:spPr bwMode="auto">
          <a:xfrm>
            <a:off x="2057400" y="228600"/>
            <a:ext cx="67627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 b="1" dirty="0" err="1" smtClean="0">
                <a:solidFill>
                  <a:schemeClr val="bg1"/>
                </a:solidFill>
              </a:rPr>
              <a:t>Conclusies</a:t>
            </a:r>
            <a:r>
              <a:rPr lang="fr-BE" altLang="fr-FR" sz="2800" b="1" dirty="0" smtClean="0">
                <a:solidFill>
                  <a:schemeClr val="bg1"/>
                </a:solidFill>
              </a:rPr>
              <a:t> </a:t>
            </a:r>
            <a:endParaRPr lang="en-GB" alt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uiExpand="1" build="p" bldLvl="5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44642" y="3886200"/>
            <a:ext cx="7848600" cy="124727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wrap="none" tIns="0" bIns="0" rtlCol="0" anchor="ctr"/>
          <a:lstStyle/>
          <a:p>
            <a:pPr algn="ctr"/>
            <a:endParaRPr lang="fr-BE"/>
          </a:p>
        </p:txBody>
      </p:sp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altLang="fr-FR" dirty="0" err="1" smtClean="0"/>
              <a:t>Conclusies</a:t>
            </a:r>
            <a:endParaRPr lang="fr-BE" altLang="fr-FR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3736"/>
            <a:ext cx="7696200" cy="3148263"/>
          </a:xfrm>
        </p:spPr>
        <p:txBody>
          <a:bodyPr/>
          <a:lstStyle/>
          <a:p>
            <a:pPr marL="0" lvl="0" indent="0" eaLnBrk="1" hangingPunct="1">
              <a:buNone/>
              <a:defRPr/>
            </a:pPr>
            <a:r>
              <a:rPr lang="fr-BE" b="1" u="sng" dirty="0" err="1" smtClean="0">
                <a:solidFill>
                  <a:srgbClr val="FF0000"/>
                </a:solidFill>
              </a:rPr>
              <a:t>Hotel</a:t>
            </a:r>
            <a:r>
              <a:rPr lang="fr-BE" b="1" u="sng" dirty="0" smtClean="0">
                <a:solidFill>
                  <a:srgbClr val="FF0000"/>
                </a:solidFill>
              </a:rPr>
              <a:t> </a:t>
            </a:r>
            <a:r>
              <a:rPr lang="fr-BE" b="1" u="sng" dirty="0" err="1" smtClean="0">
                <a:solidFill>
                  <a:srgbClr val="FF0000"/>
                </a:solidFill>
              </a:rPr>
              <a:t>zoeken</a:t>
            </a:r>
            <a:r>
              <a:rPr lang="fr-BE" b="1" u="sng" dirty="0" smtClean="0">
                <a:solidFill>
                  <a:srgbClr val="FF0000"/>
                </a:solidFill>
              </a:rPr>
              <a:t> en </a:t>
            </a:r>
            <a:r>
              <a:rPr lang="fr-BE" b="1" u="sng" dirty="0" err="1" smtClean="0">
                <a:solidFill>
                  <a:srgbClr val="FF0000"/>
                </a:solidFill>
              </a:rPr>
              <a:t>reserveren</a:t>
            </a:r>
            <a:r>
              <a:rPr lang="fr-BE" b="1" u="sng" dirty="0" smtClean="0">
                <a:solidFill>
                  <a:srgbClr val="FF0000"/>
                </a:solidFill>
              </a:rPr>
              <a:t> </a:t>
            </a:r>
            <a:r>
              <a:rPr lang="fr-BE" b="1" u="sng" dirty="0" err="1" smtClean="0">
                <a:solidFill>
                  <a:srgbClr val="FF0000"/>
                </a:solidFill>
              </a:rPr>
              <a:t>gebeurt</a:t>
            </a:r>
            <a:r>
              <a:rPr lang="fr-BE" b="1" u="sng" dirty="0" smtClean="0">
                <a:solidFill>
                  <a:srgbClr val="FF0000"/>
                </a:solidFill>
              </a:rPr>
              <a:t> online:</a:t>
            </a:r>
            <a:endParaRPr lang="fr-BE" b="1" u="sng" dirty="0">
              <a:solidFill>
                <a:srgbClr val="FF0000"/>
              </a:solidFill>
            </a:endParaRPr>
          </a:p>
          <a:p>
            <a:pPr marL="0" lvl="0" indent="0" eaLnBrk="1" hangingPunct="1">
              <a:buNone/>
              <a:defRPr/>
            </a:pPr>
            <a:r>
              <a:rPr lang="fr-BE" dirty="0" smtClean="0">
                <a:solidFill>
                  <a:srgbClr val="000099"/>
                </a:solidFill>
              </a:rPr>
              <a:t>52 % van de </a:t>
            </a:r>
            <a:r>
              <a:rPr lang="fr-BE" dirty="0" err="1" smtClean="0">
                <a:solidFill>
                  <a:srgbClr val="000099"/>
                </a:solidFill>
              </a:rPr>
              <a:t>Europeanen</a:t>
            </a:r>
            <a:r>
              <a:rPr lang="fr-BE" dirty="0" smtClean="0">
                <a:solidFill>
                  <a:srgbClr val="000099"/>
                </a:solidFill>
              </a:rPr>
              <a:t> en 57% 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zoekt</a:t>
            </a:r>
            <a:r>
              <a:rPr lang="fr-BE" dirty="0" smtClean="0">
                <a:solidFill>
                  <a:srgbClr val="000099"/>
                </a:solidFill>
              </a:rPr>
              <a:t> en </a:t>
            </a:r>
            <a:r>
              <a:rPr lang="fr-BE" dirty="0" err="1" smtClean="0">
                <a:solidFill>
                  <a:srgbClr val="000099"/>
                </a:solidFill>
              </a:rPr>
              <a:t>reserveert</a:t>
            </a:r>
            <a:r>
              <a:rPr lang="fr-BE" dirty="0" smtClean="0">
                <a:solidFill>
                  <a:srgbClr val="000099"/>
                </a:solidFill>
              </a:rPr>
              <a:t> hun </a:t>
            </a:r>
            <a:r>
              <a:rPr lang="fr-BE" dirty="0" err="1" smtClean="0">
                <a:solidFill>
                  <a:srgbClr val="000099"/>
                </a:solidFill>
              </a:rPr>
              <a:t>vakantielogies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smtClean="0">
                <a:solidFill>
                  <a:srgbClr val="DE0000"/>
                </a:solidFill>
              </a:rPr>
              <a:t>online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  <a:r>
              <a:rPr lang="fr-BE" b="1" u="sng" dirty="0" smtClean="0">
                <a:solidFill>
                  <a:srgbClr val="FF0000"/>
                </a:solidFill>
              </a:rPr>
              <a:t/>
            </a:r>
            <a:br>
              <a:rPr lang="fr-BE" b="1" u="sng" dirty="0" smtClean="0">
                <a:solidFill>
                  <a:srgbClr val="FF0000"/>
                </a:solidFill>
              </a:rPr>
            </a:br>
            <a:r>
              <a:rPr lang="fr-BE" b="1" u="sng" dirty="0" smtClean="0">
                <a:solidFill>
                  <a:srgbClr val="FF0000"/>
                </a:solidFill>
              </a:rPr>
              <a:t/>
            </a:r>
            <a:br>
              <a:rPr lang="fr-BE" b="1" u="sng" dirty="0" smtClean="0">
                <a:solidFill>
                  <a:srgbClr val="FF0000"/>
                </a:solidFill>
              </a:rPr>
            </a:br>
            <a:r>
              <a:rPr lang="fr-BE" dirty="0" err="1" smtClean="0">
                <a:solidFill>
                  <a:srgbClr val="FF0000"/>
                </a:solidFill>
              </a:rPr>
              <a:t>Infrastructuur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wordt</a:t>
            </a:r>
            <a:r>
              <a:rPr lang="fr-BE" dirty="0" smtClean="0">
                <a:solidFill>
                  <a:srgbClr val="000099"/>
                </a:solidFill>
              </a:rPr>
              <a:t> de </a:t>
            </a:r>
            <a:r>
              <a:rPr lang="fr-BE" dirty="0" err="1" smtClean="0">
                <a:solidFill>
                  <a:srgbClr val="000099"/>
                </a:solidFill>
              </a:rPr>
              <a:t>meest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essentiële</a:t>
            </a:r>
            <a:r>
              <a:rPr lang="fr-BE" dirty="0" smtClean="0">
                <a:solidFill>
                  <a:srgbClr val="000099"/>
                </a:solidFill>
              </a:rPr>
              <a:t> factor 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bij</a:t>
            </a:r>
            <a:r>
              <a:rPr lang="fr-BE" dirty="0" smtClean="0">
                <a:solidFill>
                  <a:srgbClr val="000099"/>
                </a:solidFill>
              </a:rPr>
              <a:t> het </a:t>
            </a:r>
            <a:r>
              <a:rPr lang="fr-BE" dirty="0" err="1" smtClean="0">
                <a:solidFill>
                  <a:srgbClr val="000099"/>
                </a:solidFill>
              </a:rPr>
              <a:t>kiezen</a:t>
            </a:r>
            <a:r>
              <a:rPr lang="fr-BE" dirty="0" smtClean="0">
                <a:solidFill>
                  <a:srgbClr val="000099"/>
                </a:solidFill>
              </a:rPr>
              <a:t> van de </a:t>
            </a:r>
            <a:r>
              <a:rPr lang="fr-BE" dirty="0" err="1" smtClean="0">
                <a:solidFill>
                  <a:srgbClr val="000099"/>
                </a:solidFill>
              </a:rPr>
              <a:t>vakantiebestemming</a:t>
            </a:r>
            <a:r>
              <a:rPr lang="fr-BE" dirty="0" smtClean="0">
                <a:solidFill>
                  <a:srgbClr val="000099"/>
                </a:solidFill>
              </a:rPr>
              <a:t>. Het </a:t>
            </a:r>
            <a:r>
              <a:rPr lang="fr-BE" dirty="0" err="1" smtClean="0">
                <a:solidFill>
                  <a:srgbClr val="000099"/>
                </a:solidFill>
              </a:rPr>
              <a:t>klimaat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blijft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ook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een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belangrijke</a:t>
            </a:r>
            <a:r>
              <a:rPr lang="fr-BE" dirty="0" smtClean="0">
                <a:solidFill>
                  <a:srgbClr val="000099"/>
                </a:solidFill>
              </a:rPr>
              <a:t> globale </a:t>
            </a:r>
            <a:r>
              <a:rPr lang="fr-BE" dirty="0" err="1" smtClean="0">
                <a:solidFill>
                  <a:srgbClr val="000099"/>
                </a:solidFill>
              </a:rPr>
              <a:t>keuzefactor</a:t>
            </a:r>
            <a:r>
              <a:rPr lang="fr-BE" dirty="0" smtClean="0">
                <a:solidFill>
                  <a:srgbClr val="000099"/>
                </a:solidFill>
              </a:rPr>
              <a:t>. </a:t>
            </a:r>
            <a:endParaRPr lang="fr-BE" b="1" u="sng" dirty="0"/>
          </a:p>
          <a:p>
            <a:pPr marL="0" lvl="0" indent="0" algn="ctr" eaLnBrk="1" hangingPunct="1">
              <a:buNone/>
              <a:defRPr/>
            </a:pPr>
            <a:r>
              <a:rPr lang="fr-BE" b="1" i="1" u="sng" dirty="0" smtClean="0">
                <a:solidFill>
                  <a:srgbClr val="FF0000"/>
                </a:solidFill>
              </a:rPr>
              <a:t>Het </a:t>
            </a:r>
            <a:r>
              <a:rPr lang="fr-BE" b="1" i="1" u="sng" dirty="0" err="1" smtClean="0">
                <a:solidFill>
                  <a:srgbClr val="FF0000"/>
                </a:solidFill>
              </a:rPr>
              <a:t>profiel</a:t>
            </a:r>
            <a:r>
              <a:rPr lang="fr-BE" b="1" i="1" u="sng" dirty="0" smtClean="0">
                <a:solidFill>
                  <a:srgbClr val="FF0000"/>
                </a:solidFill>
              </a:rPr>
              <a:t> van de </a:t>
            </a:r>
            <a:r>
              <a:rPr lang="fr-BE" b="1" i="1" u="sng" dirty="0" err="1" smtClean="0">
                <a:solidFill>
                  <a:srgbClr val="FF0000"/>
                </a:solidFill>
              </a:rPr>
              <a:t>Belgische</a:t>
            </a:r>
            <a:r>
              <a:rPr lang="fr-BE" b="1" i="1" u="sng" dirty="0" smtClean="0">
                <a:solidFill>
                  <a:srgbClr val="FF0000"/>
                </a:solidFill>
              </a:rPr>
              <a:t> </a:t>
            </a:r>
            <a:r>
              <a:rPr lang="fr-BE" b="1" i="1" u="sng" dirty="0" err="1" smtClean="0">
                <a:solidFill>
                  <a:srgbClr val="FF0000"/>
                </a:solidFill>
              </a:rPr>
              <a:t>vakantieganger</a:t>
            </a:r>
            <a:r>
              <a:rPr lang="fr-BE" b="1" i="1" u="sng" dirty="0" smtClean="0">
                <a:solidFill>
                  <a:srgbClr val="FF0000"/>
                </a:solidFill>
              </a:rPr>
              <a:t> </a:t>
            </a:r>
            <a:r>
              <a:rPr lang="fr-BE" b="1" i="1" u="sng" dirty="0" err="1" smtClean="0">
                <a:solidFill>
                  <a:srgbClr val="FF0000"/>
                </a:solidFill>
              </a:rPr>
              <a:t>blijft</a:t>
            </a:r>
            <a:r>
              <a:rPr lang="fr-BE" b="1" i="1" u="sng" dirty="0" smtClean="0">
                <a:solidFill>
                  <a:srgbClr val="FF0000"/>
                </a:solidFill>
              </a:rPr>
              <a:t> </a:t>
            </a:r>
            <a:r>
              <a:rPr lang="fr-BE" b="1" i="1" u="sng" dirty="0" err="1" smtClean="0">
                <a:solidFill>
                  <a:srgbClr val="FF0000"/>
                </a:solidFill>
              </a:rPr>
              <a:t>ongewijzigd</a:t>
            </a:r>
            <a:r>
              <a:rPr lang="fr-BE" b="1" i="1" u="sng" dirty="0" smtClean="0">
                <a:solidFill>
                  <a:srgbClr val="FF0000"/>
                </a:solidFill>
              </a:rPr>
              <a:t>: </a:t>
            </a:r>
            <a:br>
              <a:rPr lang="fr-BE" b="1" i="1" u="sng" dirty="0" smtClean="0">
                <a:solidFill>
                  <a:srgbClr val="FF0000"/>
                </a:solidFill>
              </a:rPr>
            </a:br>
            <a:r>
              <a:rPr lang="fr-BE" i="1" u="sng" dirty="0">
                <a:solidFill>
                  <a:srgbClr val="000066"/>
                </a:solidFill>
              </a:rPr>
              <a:t/>
            </a:r>
            <a:br>
              <a:rPr lang="fr-BE" i="1" u="sng" dirty="0">
                <a:solidFill>
                  <a:srgbClr val="000066"/>
                </a:solidFill>
              </a:rPr>
            </a:br>
            <a:r>
              <a:rPr lang="fr-BE" i="1" dirty="0">
                <a:solidFill>
                  <a:srgbClr val="000099"/>
                </a:solidFill>
              </a:rPr>
              <a:t>« </a:t>
            </a:r>
            <a:r>
              <a:rPr lang="fr-BE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Hij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reserveert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zijn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vakantie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smtClean="0">
                <a:solidFill>
                  <a:srgbClr val="000099"/>
                </a:solidFill>
              </a:rPr>
              <a:t>1 à 4 </a:t>
            </a:r>
            <a:r>
              <a:rPr lang="fr-BE" i="1" dirty="0" err="1" smtClean="0">
                <a:solidFill>
                  <a:srgbClr val="000099"/>
                </a:solidFill>
              </a:rPr>
              <a:t>maanden</a:t>
            </a:r>
            <a:r>
              <a:rPr lang="fr-BE" i="1" dirty="0" smtClean="0">
                <a:solidFill>
                  <a:srgbClr val="000099"/>
                </a:solidFill>
              </a:rPr>
              <a:t> op </a:t>
            </a:r>
            <a:r>
              <a:rPr lang="fr-BE" i="1" dirty="0" err="1">
                <a:solidFill>
                  <a:srgbClr val="000099"/>
                </a:solidFill>
              </a:rPr>
              <a:t>voorhand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smtClean="0">
                <a:solidFill>
                  <a:srgbClr val="000099"/>
                </a:solidFill>
              </a:rPr>
              <a:t>online, </a:t>
            </a:r>
            <a:r>
              <a:rPr lang="fr-BE" i="1" dirty="0">
                <a:solidFill>
                  <a:srgbClr val="000099"/>
                </a:solidFill>
              </a:rPr>
              <a:t>en </a:t>
            </a:r>
            <a:r>
              <a:rPr lang="fr-BE" i="1" dirty="0" err="1">
                <a:solidFill>
                  <a:srgbClr val="000099"/>
                </a:solidFill>
              </a:rPr>
              <a:t>kiest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voor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een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verblijf</a:t>
            </a:r>
            <a:r>
              <a:rPr lang="fr-BE" i="1" dirty="0">
                <a:solidFill>
                  <a:srgbClr val="000099"/>
                </a:solidFill>
              </a:rPr>
              <a:t> van 2 </a:t>
            </a:r>
            <a:r>
              <a:rPr lang="fr-BE" i="1" dirty="0" err="1">
                <a:solidFill>
                  <a:srgbClr val="000099"/>
                </a:solidFill>
              </a:rPr>
              <a:t>weken</a:t>
            </a:r>
            <a:r>
              <a:rPr lang="fr-BE" i="1" dirty="0">
                <a:solidFill>
                  <a:srgbClr val="000099"/>
                </a:solidFill>
              </a:rPr>
              <a:t> in Europa </a:t>
            </a:r>
            <a:r>
              <a:rPr lang="fr-BE" i="1" dirty="0" err="1">
                <a:solidFill>
                  <a:srgbClr val="000099"/>
                </a:solidFill>
              </a:rPr>
              <a:t>waar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hij</a:t>
            </a:r>
            <a:r>
              <a:rPr lang="fr-BE" i="1" dirty="0">
                <a:solidFill>
                  <a:srgbClr val="000099"/>
                </a:solidFill>
              </a:rPr>
              <a:t> met de auto of het </a:t>
            </a:r>
            <a:r>
              <a:rPr lang="fr-BE" i="1" dirty="0" err="1">
                <a:solidFill>
                  <a:srgbClr val="000099"/>
                </a:solidFill>
              </a:rPr>
              <a:t>vliegtuig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naartoe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gaat</a:t>
            </a:r>
            <a:r>
              <a:rPr lang="fr-BE" i="1" dirty="0">
                <a:solidFill>
                  <a:srgbClr val="000099"/>
                </a:solidFill>
              </a:rPr>
              <a:t>, op </a:t>
            </a:r>
            <a:r>
              <a:rPr lang="fr-BE" i="1" dirty="0" err="1">
                <a:solidFill>
                  <a:srgbClr val="000099"/>
                </a:solidFill>
              </a:rPr>
              <a:t>zoek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naar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rust</a:t>
            </a:r>
            <a:r>
              <a:rPr lang="fr-BE" i="1" dirty="0">
                <a:solidFill>
                  <a:srgbClr val="000099"/>
                </a:solidFill>
              </a:rPr>
              <a:t> en </a:t>
            </a:r>
            <a:r>
              <a:rPr lang="fr-BE" i="1" dirty="0" err="1">
                <a:solidFill>
                  <a:srgbClr val="000099"/>
                </a:solidFill>
              </a:rPr>
              <a:t>zon</a:t>
            </a:r>
            <a:r>
              <a:rPr lang="fr-BE" i="1" dirty="0">
                <a:solidFill>
                  <a:srgbClr val="000099"/>
                </a:solidFill>
              </a:rPr>
              <a:t>, het </a:t>
            </a:r>
            <a:r>
              <a:rPr lang="fr-BE" i="1" dirty="0" err="1">
                <a:solidFill>
                  <a:srgbClr val="000099"/>
                </a:solidFill>
              </a:rPr>
              <a:t>liefst</a:t>
            </a:r>
            <a:r>
              <a:rPr lang="fr-BE" i="1" dirty="0">
                <a:solidFill>
                  <a:srgbClr val="000099"/>
                </a:solidFill>
              </a:rPr>
              <a:t> </a:t>
            </a:r>
            <a:r>
              <a:rPr lang="fr-BE" i="1" dirty="0" err="1">
                <a:solidFill>
                  <a:srgbClr val="000099"/>
                </a:solidFill>
              </a:rPr>
              <a:t>aan</a:t>
            </a:r>
            <a:r>
              <a:rPr lang="fr-BE" i="1" dirty="0">
                <a:solidFill>
                  <a:srgbClr val="000099"/>
                </a:solidFill>
              </a:rPr>
              <a:t> de </a:t>
            </a:r>
            <a:r>
              <a:rPr lang="fr-BE" i="1" dirty="0" err="1" smtClean="0">
                <a:solidFill>
                  <a:srgbClr val="000099"/>
                </a:solidFill>
              </a:rPr>
              <a:t>zee</a:t>
            </a:r>
            <a:r>
              <a:rPr lang="fr-BE" i="1" dirty="0" smtClean="0">
                <a:solidFill>
                  <a:srgbClr val="000099"/>
                </a:solidFill>
              </a:rPr>
              <a:t>.</a:t>
            </a:r>
            <a:r>
              <a:rPr lang="fr-BE" i="1" dirty="0">
                <a:solidFill>
                  <a:srgbClr val="000099"/>
                </a:solidFill>
              </a:rPr>
              <a:t> </a:t>
            </a:r>
            <a:r>
              <a:rPr lang="fr-BE" i="1" dirty="0" smtClean="0">
                <a:solidFill>
                  <a:srgbClr val="000099"/>
                </a:solidFill>
              </a:rPr>
              <a:t>»</a:t>
            </a:r>
          </a:p>
          <a:p>
            <a:pPr marL="0" lvl="0" indent="0" eaLnBrk="1" hangingPunct="1">
              <a:buNone/>
              <a:defRPr/>
            </a:pPr>
            <a:endParaRPr lang="fr-BE" i="1" dirty="0">
              <a:solidFill>
                <a:srgbClr val="000099"/>
              </a:solidFill>
            </a:endParaRPr>
          </a:p>
          <a:p>
            <a:pPr marL="0" lvl="0" indent="0">
              <a:buNone/>
              <a:defRPr/>
            </a:pPr>
            <a:r>
              <a:rPr lang="fr-BE" b="1" u="sng" dirty="0" smtClean="0">
                <a:solidFill>
                  <a:srgbClr val="FF0000"/>
                </a:solidFill>
              </a:rPr>
              <a:t>De </a:t>
            </a:r>
            <a:r>
              <a:rPr lang="fr-BE" b="1" u="sng" dirty="0" err="1" smtClean="0">
                <a:solidFill>
                  <a:srgbClr val="FF0000"/>
                </a:solidFill>
              </a:rPr>
              <a:t>reisbijstandsverzekering</a:t>
            </a:r>
            <a:r>
              <a:rPr lang="fr-BE" b="1" u="sng" dirty="0" smtClean="0">
                <a:solidFill>
                  <a:srgbClr val="FF0000"/>
                </a:solidFill>
              </a:rPr>
              <a:t> van de </a:t>
            </a:r>
            <a:r>
              <a:rPr lang="fr-BE" b="1" u="sng" dirty="0" err="1" smtClean="0">
                <a:solidFill>
                  <a:srgbClr val="FF0000"/>
                </a:solidFill>
              </a:rPr>
              <a:t>Belg</a:t>
            </a:r>
            <a:r>
              <a:rPr lang="fr-BE" b="1" u="sng" dirty="0" smtClean="0">
                <a:solidFill>
                  <a:srgbClr val="FF0000"/>
                </a:solidFill>
              </a:rPr>
              <a:t>: </a:t>
            </a:r>
            <a:r>
              <a:rPr lang="fr-BE" dirty="0" smtClean="0">
                <a:solidFill>
                  <a:srgbClr val="000099"/>
                </a:solidFill>
              </a:rPr>
              <a:t/>
            </a:r>
            <a:br>
              <a:rPr lang="fr-BE" dirty="0" smtClean="0">
                <a:solidFill>
                  <a:srgbClr val="000099"/>
                </a:solidFill>
              </a:rPr>
            </a:br>
            <a:r>
              <a:rPr lang="fr-BE" dirty="0" smtClean="0">
                <a:solidFill>
                  <a:srgbClr val="000099"/>
                </a:solidFill>
              </a:rPr>
              <a:t>76</a:t>
            </a:r>
            <a:r>
              <a:rPr lang="fr-BE" dirty="0">
                <a:solidFill>
                  <a:srgbClr val="000099"/>
                </a:solidFill>
              </a:rPr>
              <a:t>% </a:t>
            </a:r>
            <a:r>
              <a:rPr lang="fr-BE" dirty="0" smtClean="0">
                <a:solidFill>
                  <a:srgbClr val="000099"/>
                </a:solidFill>
              </a:rPr>
              <a:t>van de </a:t>
            </a:r>
            <a:r>
              <a:rPr lang="fr-BE" dirty="0" err="1" smtClean="0">
                <a:solidFill>
                  <a:srgbClr val="000099"/>
                </a:solidFill>
              </a:rPr>
              <a:t>Belgen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is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gedekt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door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een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reisbijstandsverzekereing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smtClean="0">
                <a:solidFill>
                  <a:srgbClr val="000099"/>
                </a:solidFill>
              </a:rPr>
              <a:t>om </a:t>
            </a:r>
            <a:r>
              <a:rPr lang="fr-BE" dirty="0" err="1" smtClean="0">
                <a:solidFill>
                  <a:srgbClr val="000099"/>
                </a:solidFill>
              </a:rPr>
              <a:t>zich</a:t>
            </a:r>
            <a:r>
              <a:rPr lang="fr-BE" dirty="0" smtClean="0">
                <a:solidFill>
                  <a:srgbClr val="000099"/>
                </a:solidFill>
              </a:rPr>
              <a:t> te </a:t>
            </a:r>
            <a:r>
              <a:rPr lang="fr-BE" dirty="0" err="1" smtClean="0">
                <a:solidFill>
                  <a:srgbClr val="000099"/>
                </a:solidFill>
              </a:rPr>
              <a:t>beschermen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tegen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eventuele</a:t>
            </a:r>
            <a:r>
              <a:rPr lang="fr-BE" dirty="0" smtClean="0">
                <a:solidFill>
                  <a:srgbClr val="000099"/>
                </a:solidFill>
              </a:rPr>
              <a:t> </a:t>
            </a:r>
            <a:r>
              <a:rPr lang="fr-BE" dirty="0" err="1" smtClean="0">
                <a:solidFill>
                  <a:srgbClr val="000099"/>
                </a:solidFill>
              </a:rPr>
              <a:t>gezondheisproblemen</a:t>
            </a:r>
            <a:r>
              <a:rPr lang="fr-BE" dirty="0" smtClean="0">
                <a:solidFill>
                  <a:srgbClr val="000099"/>
                </a:solidFill>
              </a:rPr>
              <a:t> op reis. 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5BDAAD-72B5-4AB0-ADC9-1EFB03D61A46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2216828553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-1334"/>
            <a:ext cx="2091202" cy="1394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1593257"/>
            <a:ext cx="2909094" cy="2347995"/>
          </a:xfrm>
        </p:spPr>
        <p:txBody>
          <a:bodyPr/>
          <a:lstStyle/>
          <a:p>
            <a:pPr algn="ctr"/>
            <a:r>
              <a:rPr lang="en-GB" altLang="fr-FR" sz="3800" b="1" kern="0" dirty="0" err="1" smtClean="0">
                <a:solidFill>
                  <a:srgbClr val="000099"/>
                </a:solidFill>
                <a:latin typeface="Arial"/>
              </a:rPr>
              <a:t>Bedankt</a:t>
            </a:r>
            <a:r>
              <a:rPr lang="en-GB" altLang="fr-FR" sz="3800" b="1" kern="0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en-GB" altLang="fr-FR" sz="3800" b="1" kern="0" dirty="0" err="1" smtClean="0">
                <a:solidFill>
                  <a:srgbClr val="000099"/>
                </a:solidFill>
                <a:latin typeface="Arial"/>
              </a:rPr>
              <a:t>voor</a:t>
            </a:r>
            <a:r>
              <a:rPr lang="en-GB" altLang="fr-FR" sz="3800" b="1" kern="0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en-GB" altLang="fr-FR" sz="3800" b="1" kern="0" dirty="0" err="1" smtClean="0">
                <a:solidFill>
                  <a:srgbClr val="000099"/>
                </a:solidFill>
                <a:latin typeface="Arial"/>
              </a:rPr>
              <a:t>uw</a:t>
            </a:r>
            <a:r>
              <a:rPr lang="en-GB" altLang="fr-FR" sz="3800" b="1" kern="0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en-GB" altLang="fr-FR" sz="3800" b="1" kern="0" dirty="0" err="1" smtClean="0">
                <a:solidFill>
                  <a:srgbClr val="000099"/>
                </a:solidFill>
                <a:latin typeface="Arial"/>
              </a:rPr>
              <a:t>aandacht</a:t>
            </a:r>
            <a:endParaRPr lang="fr-BE" sz="3800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58960" cy="137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4714"/>
            <a:ext cx="2095214" cy="1397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6" y="1393498"/>
            <a:ext cx="2119277" cy="1373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4176795"/>
            <a:ext cx="2127298" cy="1217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" y="2767255"/>
            <a:ext cx="2147352" cy="1430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32" y="3482407"/>
            <a:ext cx="3030560" cy="31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87368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algn="ctr" eaLnBrk="1" hangingPunct="1">
              <a:spcBef>
                <a:spcPct val="20000"/>
              </a:spcBef>
            </a:pPr>
            <a:r>
              <a:rPr lang="fr-BE" altLang="fr-FR" sz="2600" dirty="0" smtClean="0"/>
              <a:t>Europ Assistance in </a:t>
            </a:r>
            <a:r>
              <a:rPr lang="fr-BE" altLang="fr-FR" sz="2600" dirty="0" err="1" smtClean="0"/>
              <a:t>België</a:t>
            </a:r>
            <a:r>
              <a:rPr lang="fr-BE" altLang="fr-FR" sz="2600" dirty="0" smtClean="0"/>
              <a:t/>
            </a:r>
            <a:br>
              <a:rPr lang="fr-BE" altLang="fr-FR" sz="2600" dirty="0" smtClean="0"/>
            </a:br>
            <a:endParaRPr lang="fr-BE" altLang="fr-FR" sz="2600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fr-BE" b="1" dirty="0" smtClean="0">
                <a:solidFill>
                  <a:srgbClr val="FF0000"/>
                </a:solidFill>
              </a:rPr>
              <a:t>	</a:t>
            </a:r>
            <a:r>
              <a:rPr lang="fr-BE" sz="2000" b="1" dirty="0" err="1">
                <a:solidFill>
                  <a:srgbClr val="FF0000"/>
                </a:solidFill>
              </a:rPr>
              <a:t>Marktleider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fr-BE" sz="2000" b="1" dirty="0">
                <a:solidFill>
                  <a:srgbClr val="FF0000"/>
                </a:solidFill>
              </a:rPr>
              <a:t>	</a:t>
            </a:r>
            <a:r>
              <a:rPr lang="fr-BE" sz="2000" b="1" dirty="0" err="1">
                <a:solidFill>
                  <a:srgbClr val="FF0000"/>
                </a:solidFill>
              </a:rPr>
              <a:t>Gedreven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  <a:r>
              <a:rPr lang="fr-BE" sz="2000" b="1" dirty="0" err="1">
                <a:solidFill>
                  <a:srgbClr val="FF0000"/>
                </a:solidFill>
              </a:rPr>
              <a:t>medewerkers</a:t>
            </a:r>
            <a:endParaRPr lang="fr-BE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fr-BE" sz="2000" b="1" dirty="0">
                <a:solidFill>
                  <a:srgbClr val="FF0000"/>
                </a:solidFill>
              </a:rPr>
              <a:t>	</a:t>
            </a:r>
            <a:r>
              <a:rPr lang="fr-BE" sz="2000" b="1" dirty="0" err="1">
                <a:solidFill>
                  <a:srgbClr val="FF0000"/>
                </a:solidFill>
              </a:rPr>
              <a:t>Producten</a:t>
            </a:r>
            <a:r>
              <a:rPr lang="fr-BE" sz="2000" b="1" dirty="0">
                <a:solidFill>
                  <a:srgbClr val="FF0000"/>
                </a:solidFill>
              </a:rPr>
              <a:t> en </a:t>
            </a:r>
            <a:r>
              <a:rPr lang="fr-BE" sz="2000" b="1" dirty="0" err="1">
                <a:solidFill>
                  <a:srgbClr val="FF0000"/>
                </a:solidFill>
              </a:rPr>
              <a:t>diensten</a:t>
            </a:r>
            <a:r>
              <a:rPr lang="fr-BE" sz="2000" b="1" dirty="0">
                <a:solidFill>
                  <a:srgbClr val="FF0000"/>
                </a:solidFill>
              </a:rPr>
              <a:t> van </a:t>
            </a:r>
            <a:r>
              <a:rPr lang="fr-BE" sz="2000" b="1" dirty="0" err="1">
                <a:solidFill>
                  <a:srgbClr val="FF0000"/>
                </a:solidFill>
              </a:rPr>
              <a:t>hoogwaardige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  <a:r>
              <a:rPr lang="fr-BE" sz="2000" b="1" dirty="0" err="1" smtClean="0">
                <a:solidFill>
                  <a:srgbClr val="FF0000"/>
                </a:solidFill>
              </a:rPr>
              <a:t>kwaliteit</a:t>
            </a:r>
            <a:endParaRPr lang="fr-BE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smtClean="0">
                <a:solidFill>
                  <a:srgbClr val="333399"/>
                </a:solidFill>
              </a:rPr>
              <a:t>206 </a:t>
            </a:r>
            <a:r>
              <a:rPr lang="fr-BE" sz="2000" dirty="0" err="1">
                <a:solidFill>
                  <a:srgbClr val="333399"/>
                </a:solidFill>
              </a:rPr>
              <a:t>medewerkers</a:t>
            </a:r>
            <a:endParaRPr lang="fr-BE" sz="20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smtClean="0">
                <a:solidFill>
                  <a:srgbClr val="333399"/>
                </a:solidFill>
              </a:rPr>
              <a:t>244 </a:t>
            </a:r>
            <a:r>
              <a:rPr lang="fr-BE" sz="2000" dirty="0">
                <a:solidFill>
                  <a:srgbClr val="333399"/>
                </a:solidFill>
              </a:rPr>
              <a:t>000 </a:t>
            </a:r>
            <a:r>
              <a:rPr lang="fr-BE" sz="2000" dirty="0" err="1">
                <a:solidFill>
                  <a:srgbClr val="333399"/>
                </a:solidFill>
              </a:rPr>
              <a:t>oproepen</a:t>
            </a:r>
            <a:r>
              <a:rPr lang="fr-BE" sz="2000" dirty="0">
                <a:solidFill>
                  <a:srgbClr val="333399"/>
                </a:solidFill>
              </a:rPr>
              <a:t> per </a:t>
            </a:r>
            <a:r>
              <a:rPr lang="fr-BE" sz="2000" dirty="0" err="1">
                <a:solidFill>
                  <a:srgbClr val="333399"/>
                </a:solidFill>
              </a:rPr>
              <a:t>jaar</a:t>
            </a:r>
            <a:endParaRPr lang="fr-BE" sz="2000" dirty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smtClean="0"/>
              <a:t>112 </a:t>
            </a:r>
            <a:r>
              <a:rPr lang="fr-BE" sz="2000" dirty="0"/>
              <a:t>000 te </a:t>
            </a:r>
            <a:r>
              <a:rPr lang="fr-BE" sz="2000" dirty="0" err="1"/>
              <a:t>behandelen</a:t>
            </a:r>
            <a:r>
              <a:rPr lang="fr-BE" sz="2000" dirty="0"/>
              <a:t> </a:t>
            </a:r>
            <a:r>
              <a:rPr lang="fr-BE" sz="2000" dirty="0" err="1"/>
              <a:t>medische</a:t>
            </a:r>
            <a:r>
              <a:rPr lang="fr-BE" sz="2000" dirty="0"/>
              <a:t> en </a:t>
            </a:r>
            <a:r>
              <a:rPr lang="fr-BE" sz="2000" dirty="0" err="1"/>
              <a:t>technische</a:t>
            </a:r>
            <a:r>
              <a:rPr lang="fr-BE" sz="2000" dirty="0"/>
              <a:t> dossiers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>(</a:t>
            </a:r>
            <a:r>
              <a:rPr lang="fr-BE" sz="2000" dirty="0"/>
              <a:t>van </a:t>
            </a:r>
            <a:r>
              <a:rPr lang="fr-BE" sz="2000" dirty="0" err="1"/>
              <a:t>eenvoudig</a:t>
            </a:r>
            <a:r>
              <a:rPr lang="fr-BE" sz="2000" dirty="0"/>
              <a:t> </a:t>
            </a:r>
            <a:r>
              <a:rPr lang="fr-BE" sz="2000" dirty="0" err="1"/>
              <a:t>advies</a:t>
            </a:r>
            <a:r>
              <a:rPr lang="fr-BE" sz="2000" dirty="0"/>
              <a:t> </a:t>
            </a:r>
            <a:r>
              <a:rPr lang="fr-BE" sz="2000" dirty="0" err="1"/>
              <a:t>tot</a:t>
            </a:r>
            <a:r>
              <a:rPr lang="fr-BE" sz="2000" dirty="0"/>
              <a:t> het </a:t>
            </a:r>
            <a:r>
              <a:rPr lang="fr-BE" sz="2000" dirty="0" err="1"/>
              <a:t>ziekenvervoer</a:t>
            </a:r>
            <a:r>
              <a:rPr lang="fr-BE" sz="2000" dirty="0"/>
              <a:t> per </a:t>
            </a:r>
            <a:r>
              <a:rPr lang="fr-BE" sz="2000" dirty="0" err="1"/>
              <a:t>vliegtuig</a:t>
            </a:r>
            <a:r>
              <a:rPr lang="fr-BE" sz="2000" dirty="0"/>
              <a:t>)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err="1"/>
              <a:t>Bruto</a:t>
            </a:r>
            <a:r>
              <a:rPr lang="fr-BE" sz="2000" dirty="0"/>
              <a:t> </a:t>
            </a:r>
            <a:r>
              <a:rPr lang="fr-BE" sz="2000" dirty="0" err="1"/>
              <a:t>omzet</a:t>
            </a:r>
            <a:r>
              <a:rPr lang="fr-BE" sz="2000" dirty="0"/>
              <a:t> </a:t>
            </a:r>
            <a:r>
              <a:rPr lang="fr-BE" sz="2000" dirty="0" smtClean="0"/>
              <a:t>2015 </a:t>
            </a:r>
            <a:r>
              <a:rPr lang="fr-BE" sz="2000" dirty="0"/>
              <a:t>= </a:t>
            </a:r>
            <a:r>
              <a:rPr lang="fr-BE" sz="2000" dirty="0" smtClean="0"/>
              <a:t>66,5 M €  </a:t>
            </a:r>
            <a:endParaRPr lang="fr-BE" sz="2000" dirty="0"/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err="1" smtClean="0"/>
              <a:t>Een</a:t>
            </a:r>
            <a:r>
              <a:rPr lang="fr-BE" sz="2000" dirty="0" smtClean="0"/>
              <a:t> </a:t>
            </a:r>
            <a:r>
              <a:rPr lang="fr-BE" sz="2000" dirty="0" err="1" smtClean="0"/>
              <a:t>naambekendheid</a:t>
            </a:r>
            <a:r>
              <a:rPr lang="fr-BE" sz="2000" dirty="0" smtClean="0"/>
              <a:t> van 90% op </a:t>
            </a:r>
            <a:r>
              <a:rPr lang="fr-BE" sz="2000" dirty="0"/>
              <a:t>de </a:t>
            </a:r>
            <a:r>
              <a:rPr lang="fr-BE" sz="2000" dirty="0" err="1"/>
              <a:t>markt</a:t>
            </a:r>
            <a:r>
              <a:rPr lang="fr-BE" sz="2000" dirty="0"/>
              <a:t> van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err="1" smtClean="0"/>
              <a:t>bijstandsverleners</a:t>
            </a:r>
            <a:endParaRPr lang="fr-BE" sz="2000" dirty="0"/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fr-BE" sz="2000" dirty="0" err="1"/>
              <a:t>Een</a:t>
            </a:r>
            <a:r>
              <a:rPr lang="fr-BE" sz="2000" dirty="0"/>
              <a:t> </a:t>
            </a:r>
            <a:r>
              <a:rPr lang="fr-BE" sz="2000" dirty="0" err="1"/>
              <a:t>getrouwheidsgraad</a:t>
            </a:r>
            <a:r>
              <a:rPr lang="fr-BE" sz="2000" dirty="0"/>
              <a:t> van 85%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fr-BE" sz="2000" dirty="0" err="1"/>
              <a:t>Decavi</a:t>
            </a:r>
            <a:r>
              <a:rPr lang="fr-BE" sz="2000" dirty="0"/>
              <a:t> </a:t>
            </a:r>
            <a:r>
              <a:rPr lang="fr-BE" sz="2000" dirty="0" err="1"/>
              <a:t>Trofee</a:t>
            </a:r>
            <a:r>
              <a:rPr lang="fr-BE" sz="2000" dirty="0"/>
              <a:t>: </a:t>
            </a:r>
            <a:r>
              <a:rPr lang="fr-BE" sz="2000" dirty="0" err="1"/>
              <a:t>Laureaat</a:t>
            </a:r>
            <a:r>
              <a:rPr lang="fr-BE" sz="2000" dirty="0"/>
              <a:t> « </a:t>
            </a:r>
            <a:r>
              <a:rPr lang="fr-BE" sz="2000" dirty="0" err="1"/>
              <a:t>Beste</a:t>
            </a:r>
            <a:r>
              <a:rPr lang="fr-BE" sz="2000" dirty="0"/>
              <a:t> </a:t>
            </a:r>
            <a:r>
              <a:rPr lang="fr-BE" sz="2000" dirty="0" err="1"/>
              <a:t>reisverzekeraar</a:t>
            </a:r>
            <a:r>
              <a:rPr lang="fr-BE" sz="2000" dirty="0"/>
              <a:t> » </a:t>
            </a:r>
            <a:r>
              <a:rPr lang="fr-BE" sz="2000" dirty="0" smtClean="0"/>
              <a:t/>
            </a:r>
            <a:br>
              <a:rPr lang="fr-BE" sz="2000" dirty="0" smtClean="0"/>
            </a:br>
            <a:r>
              <a:rPr lang="fr-BE" sz="2000" dirty="0" smtClean="0"/>
              <a:t>2016 </a:t>
            </a:r>
            <a:r>
              <a:rPr lang="fr-BE" sz="2000" dirty="0" err="1"/>
              <a:t>voor</a:t>
            </a:r>
            <a:r>
              <a:rPr lang="fr-BE" sz="2000" dirty="0"/>
              <a:t> het </a:t>
            </a:r>
            <a:r>
              <a:rPr lang="fr-BE" sz="2000" dirty="0" err="1" smtClean="0"/>
              <a:t>NoGo-product</a:t>
            </a:r>
            <a:endParaRPr lang="fr-BE" sz="1200" dirty="0"/>
          </a:p>
          <a:p>
            <a:pPr marL="0" indent="0" eaLnBrk="1" hangingPunct="1">
              <a:spcBef>
                <a:spcPct val="30000"/>
              </a:spcBef>
              <a:buFontTx/>
              <a:buNone/>
              <a:defRPr/>
            </a:pPr>
            <a:r>
              <a:rPr lang="fr-BE" sz="1200" dirty="0" smtClean="0"/>
              <a:t/>
            </a:r>
            <a:br>
              <a:rPr lang="fr-BE" sz="1200" dirty="0" smtClean="0"/>
            </a:br>
            <a:r>
              <a:rPr lang="fr-BE" sz="1200" dirty="0" smtClean="0"/>
              <a:t>(</a:t>
            </a:r>
            <a:r>
              <a:rPr lang="fr-BE" sz="1200" dirty="0" err="1" smtClean="0"/>
              <a:t>Cijfers</a:t>
            </a:r>
            <a:r>
              <a:rPr lang="fr-BE" sz="1200" dirty="0" smtClean="0"/>
              <a:t> 2015)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495971-8CDD-4015-8945-0491C640560B}" type="slidenum">
              <a:rPr lang="fr-FR"/>
              <a:pPr>
                <a:defRPr/>
              </a:pPr>
              <a:t>6</a:t>
            </a:fld>
            <a:endParaRPr lang="fr-FR"/>
          </a:p>
        </p:txBody>
      </p:sp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9AC4A81-A1A9-473B-B12A-F3F1A6E94713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6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59628"/>
            <a:ext cx="1066800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866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7788" y="228600"/>
            <a:ext cx="7772400" cy="914400"/>
          </a:xfrm>
        </p:spPr>
        <p:txBody>
          <a:bodyPr anchor="t"/>
          <a:lstStyle/>
          <a:p>
            <a:pPr algn="ctr" eaLnBrk="1" hangingPunct="1">
              <a:spcBef>
                <a:spcPct val="20000"/>
              </a:spcBef>
            </a:pPr>
            <a:r>
              <a:rPr lang="fr-BE" altLang="fr-FR" sz="2600" dirty="0"/>
              <a:t>De </a:t>
            </a:r>
            <a:r>
              <a:rPr lang="fr-BE" altLang="fr-FR" sz="2600" dirty="0" err="1"/>
              <a:t>zomer</a:t>
            </a:r>
            <a:r>
              <a:rPr lang="fr-BE" altLang="fr-FR" sz="2600" dirty="0"/>
              <a:t> </a:t>
            </a:r>
            <a:r>
              <a:rPr lang="fr-BE" altLang="fr-FR" sz="2600" dirty="0" err="1"/>
              <a:t>bij</a:t>
            </a:r>
            <a:r>
              <a:rPr lang="fr-BE" altLang="fr-FR" sz="2600" dirty="0"/>
              <a:t> Europ Assistance</a:t>
            </a:r>
            <a:br>
              <a:rPr lang="fr-BE" altLang="fr-FR" sz="2600" dirty="0"/>
            </a:br>
            <a:r>
              <a:rPr lang="fr-BE" altLang="fr-FR" sz="2000" dirty="0"/>
              <a:t> (</a:t>
            </a:r>
            <a:r>
              <a:rPr lang="fr-BE" altLang="fr-FR" sz="2000" dirty="0" err="1"/>
              <a:t>cijfers</a:t>
            </a:r>
            <a:r>
              <a:rPr lang="fr-BE" altLang="fr-FR" sz="2000" dirty="0"/>
              <a:t> </a:t>
            </a:r>
            <a:r>
              <a:rPr lang="fr-BE" altLang="fr-FR" sz="2000" dirty="0" err="1"/>
              <a:t>juli-augustus</a:t>
            </a:r>
            <a:r>
              <a:rPr lang="fr-BE" altLang="fr-FR" sz="2000" dirty="0"/>
              <a:t> </a:t>
            </a:r>
            <a:r>
              <a:rPr lang="fr-BE" altLang="fr-FR" sz="2000" dirty="0" smtClean="0"/>
              <a:t>2015)</a:t>
            </a:r>
            <a:r>
              <a:rPr lang="fr-BE" altLang="fr-FR" sz="2600" dirty="0" smtClean="0">
                <a:solidFill>
                  <a:srgbClr val="FF0000"/>
                </a:solidFill>
              </a:rPr>
              <a:t/>
            </a:r>
            <a:br>
              <a:rPr lang="fr-BE" altLang="fr-FR" sz="2600" dirty="0" smtClean="0">
                <a:solidFill>
                  <a:srgbClr val="FF0000"/>
                </a:solidFill>
              </a:rPr>
            </a:br>
            <a:endParaRPr lang="fr-BE" altLang="fr-FR" sz="2600" dirty="0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89916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endParaRPr lang="fr-BE" altLang="fr-FR" sz="16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nl-BE" sz="2200" dirty="0">
                <a:solidFill>
                  <a:schemeClr val="accent6"/>
                </a:solidFill>
              </a:rPr>
              <a:t>108</a:t>
            </a:r>
            <a:r>
              <a:rPr lang="nl-BE" sz="2200" dirty="0">
                <a:solidFill>
                  <a:srgbClr val="000099"/>
                </a:solidFill>
              </a:rPr>
              <a:t> </a:t>
            </a:r>
            <a:r>
              <a:rPr lang="nl-BE" sz="2200" dirty="0"/>
              <a:t>medewerkers op het bijstandsplatform (</a:t>
            </a:r>
            <a:r>
              <a:rPr lang="nl-BE" sz="2200" dirty="0" smtClean="0"/>
              <a:t>vs. 71 </a:t>
            </a:r>
            <a:r>
              <a:rPr lang="nl-BE" sz="2200" dirty="0"/>
              <a:t>tijdens het jaar)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nl-BE" sz="2200" dirty="0" smtClean="0"/>
              <a:t>53.000 </a:t>
            </a:r>
            <a:r>
              <a:rPr lang="nl-BE" sz="2200" dirty="0"/>
              <a:t>oproepen in 2 maanden met soms pieken 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>van </a:t>
            </a:r>
            <a:r>
              <a:rPr lang="nl-BE" sz="2200" dirty="0"/>
              <a:t>1 1</a:t>
            </a:r>
            <a:r>
              <a:rPr lang="nl-BE" sz="2200" dirty="0" smtClean="0"/>
              <a:t>00 </a:t>
            </a:r>
            <a:r>
              <a:rPr lang="nl-BE" sz="2200" dirty="0"/>
              <a:t>oproepen per dag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nl-BE" sz="2200" dirty="0" smtClean="0"/>
              <a:t>Meer dan 33 000 geholpen </a:t>
            </a:r>
            <a:r>
              <a:rPr lang="nl-BE" sz="2200" dirty="0"/>
              <a:t>gezinnen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nl-BE" sz="2200" dirty="0"/>
              <a:t>1 dossier op 4 houdt een repatriëring in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nl-BE" sz="2200" dirty="0"/>
              <a:t>1 medische interventie op 3 houdt een </a:t>
            </a:r>
            <a:br>
              <a:rPr lang="nl-BE" sz="2200" dirty="0"/>
            </a:br>
            <a:r>
              <a:rPr lang="nl-BE" sz="2200" dirty="0"/>
              <a:t>ziekenhuisopname </a:t>
            </a:r>
            <a:r>
              <a:rPr lang="nl-BE" sz="2200" dirty="0" smtClean="0"/>
              <a:t>in</a:t>
            </a:r>
            <a:endParaRPr lang="nl-BE" sz="220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B6A305-636F-42C0-8858-B5FD33BD95AE}" type="slidenum">
              <a:rPr lang="fr-FR"/>
              <a:pPr>
                <a:defRPr/>
              </a:pPr>
              <a:t>7</a:t>
            </a:fld>
            <a:endParaRPr lang="fr-FR"/>
          </a:p>
        </p:txBody>
      </p:sp>
      <p:sp>
        <p:nvSpPr>
          <p:cNvPr id="4" name="Rectangle 6"/>
          <p:cNvSpPr txBox="1">
            <a:spLocks noGrp="1"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F07F01B-0818-4E2B-851A-41B599EA4924}" type="slidenum">
              <a:rPr lang="fr-FR" sz="1200" b="1">
                <a:solidFill>
                  <a:schemeClr val="bg1"/>
                </a:solidFill>
                <a:latin typeface="Arial" pitchFamily="34" charset="0"/>
                <a:cs typeface="+mn-cs"/>
              </a:rPr>
              <a:pPr algn="r">
                <a:defRPr/>
              </a:pPr>
              <a:t>7</a:t>
            </a:fld>
            <a:endParaRPr lang="fr-FR" sz="1200" b="1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56" y="3142247"/>
            <a:ext cx="3011487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935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61ACE8-A5DA-40AC-81CB-2E014C71B6A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61442" name="Picture 2" descr="X:\Photos images\Holding images\BD_10_Corporat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9496" y="2514600"/>
            <a:ext cx="4800599" cy="298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rgbClr val="000099"/>
                </a:solidFill>
              </a:rPr>
              <a:t/>
            </a:r>
            <a:br>
              <a:rPr lang="en-GB" sz="3200" dirty="0">
                <a:solidFill>
                  <a:srgbClr val="000099"/>
                </a:solidFill>
              </a:rPr>
            </a:br>
            <a:r>
              <a:rPr lang="en-US" sz="4000" b="1" dirty="0" smtClean="0">
                <a:solidFill>
                  <a:srgbClr val="000099"/>
                </a:solidFill>
                <a:latin typeface="Calibri (Headings)"/>
              </a:rPr>
              <a:t>16d</a:t>
            </a:r>
            <a:r>
              <a:rPr lang="en-US" altLang="fr-FR" sz="4000" b="1" dirty="0" smtClean="0">
                <a:solidFill>
                  <a:srgbClr val="000099"/>
                </a:solidFill>
                <a:latin typeface="Calibri (Headings)"/>
                <a:cs typeface="Calibri" panose="020F0502020204030204" pitchFamily="34" charset="0"/>
              </a:rPr>
              <a:t>e </a:t>
            </a:r>
            <a:br>
              <a:rPr lang="en-US" altLang="fr-FR" sz="4000" b="1" dirty="0" smtClean="0">
                <a:solidFill>
                  <a:srgbClr val="000099"/>
                </a:solidFill>
                <a:latin typeface="Calibri (Headings)"/>
                <a:cs typeface="Calibri" panose="020F0502020204030204" pitchFamily="34" charset="0"/>
              </a:rPr>
            </a:br>
            <a:r>
              <a:rPr lang="en-US" altLang="fr-FR" sz="4000" b="1" dirty="0" err="1" smtClean="0">
                <a:solidFill>
                  <a:srgbClr val="000099"/>
                </a:solidFill>
                <a:latin typeface="Calibri (Headings)"/>
                <a:cs typeface="Calibri" panose="020F0502020204030204" pitchFamily="34" charset="0"/>
              </a:rPr>
              <a:t>Europese</a:t>
            </a:r>
            <a:r>
              <a:rPr lang="en-US" altLang="fr-FR" sz="4000" b="1" dirty="0" smtClean="0">
                <a:solidFill>
                  <a:srgbClr val="000099"/>
                </a:solidFill>
                <a:latin typeface="Calibri (Headings)"/>
                <a:cs typeface="Calibri" panose="020F0502020204030204" pitchFamily="34" charset="0"/>
              </a:rPr>
              <a:t> </a:t>
            </a:r>
            <a:r>
              <a:rPr lang="en-US" altLang="fr-FR" sz="4000" b="1" dirty="0" err="1">
                <a:solidFill>
                  <a:srgbClr val="000099"/>
                </a:solidFill>
                <a:latin typeface="Calibri (Headings)"/>
                <a:cs typeface="Calibri" panose="020F0502020204030204" pitchFamily="34" charset="0"/>
              </a:rPr>
              <a:t>Vakantiebarometer</a:t>
            </a:r>
            <a:endParaRPr lang="en-US" altLang="fr-FR" sz="4000" b="1" i="1" u="sng" dirty="0">
              <a:solidFill>
                <a:srgbClr val="000099"/>
              </a:solidFill>
              <a:latin typeface="Calibri (Headings)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BE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93" y="257503"/>
            <a:ext cx="1698607" cy="14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1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685800"/>
            <a:ext cx="8763000" cy="4525963"/>
          </a:xfrm>
        </p:spPr>
        <p:txBody>
          <a:bodyPr/>
          <a:lstStyle/>
          <a:p>
            <a:pPr marL="381000" indent="-381000"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endParaRPr lang="fr-BE" altLang="fr-FR" sz="2000" dirty="0" smtClean="0">
              <a:latin typeface="Tahoma" pitchFamily="34" charset="0"/>
            </a:endParaRPr>
          </a:p>
          <a:p>
            <a:pPr marL="381000" indent="-381000" eaLnBrk="1" fontAlgn="b" hangingPunct="1">
              <a:lnSpc>
                <a:spcPct val="150000"/>
              </a:lnSpc>
              <a:spcBef>
                <a:spcPct val="30000"/>
              </a:spcBef>
              <a:buFontTx/>
              <a:buAutoNum type="arabicPeriod"/>
              <a:defRPr/>
            </a:pPr>
            <a:r>
              <a:rPr lang="nl-BE" dirty="0">
                <a:solidFill>
                  <a:srgbClr val="FF0000"/>
                </a:solidFill>
                <a:cs typeface="Arial" pitchFamily="34" charset="0"/>
              </a:rPr>
              <a:t>Een strategisch hulpmiddel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nl-BE" b="1" dirty="0">
                <a:cs typeface="Arial" pitchFamily="34" charset="0"/>
              </a:rPr>
              <a:t>A</a:t>
            </a:r>
            <a:r>
              <a:rPr lang="nl-BE" b="1" dirty="0" smtClean="0">
                <a:cs typeface="Arial" pitchFamily="34" charset="0"/>
              </a:rPr>
              <a:t>lomvattende </a:t>
            </a:r>
            <a:r>
              <a:rPr lang="nl-BE" b="1" dirty="0">
                <a:cs typeface="Arial" pitchFamily="34" charset="0"/>
              </a:rPr>
              <a:t>enquête </a:t>
            </a:r>
            <a:r>
              <a:rPr lang="nl-BE" dirty="0">
                <a:cs typeface="Arial" pitchFamily="34" charset="0"/>
              </a:rPr>
              <a:t>over de vakanties </a:t>
            </a:r>
            <a:r>
              <a:rPr lang="nl-BE" dirty="0" smtClean="0">
                <a:cs typeface="Arial" pitchFamily="34" charset="0"/>
              </a:rPr>
              <a:t>in 6 Europese landen </a:t>
            </a:r>
            <a:r>
              <a:rPr lang="nl-BE" dirty="0">
                <a:cs typeface="Arial" pitchFamily="34" charset="0"/>
              </a:rPr>
              <a:t>in het algemeen </a:t>
            </a:r>
            <a:r>
              <a:rPr lang="nl-BE" dirty="0" smtClean="0">
                <a:cs typeface="Arial" pitchFamily="34" charset="0"/>
              </a:rPr>
              <a:t/>
            </a:r>
            <a:br>
              <a:rPr lang="nl-BE" dirty="0" smtClean="0">
                <a:cs typeface="Arial" pitchFamily="34" charset="0"/>
              </a:rPr>
            </a:br>
            <a:r>
              <a:rPr lang="nl-BE" dirty="0" smtClean="0">
                <a:cs typeface="Arial" pitchFamily="34" charset="0"/>
              </a:rPr>
              <a:t>(+ Verenigde Staten en Brazilië) en in België </a:t>
            </a:r>
            <a:r>
              <a:rPr lang="nl-BE" dirty="0">
                <a:cs typeface="Arial" pitchFamily="34" charset="0"/>
              </a:rPr>
              <a:t>in het bijzonder (verschillen Nederlandstaligen-Franstaligen)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nl-BE" dirty="0">
                <a:cs typeface="Arial" pitchFamily="34" charset="0"/>
              </a:rPr>
              <a:t>Analyse van de </a:t>
            </a:r>
            <a:r>
              <a:rPr lang="nl-BE" b="1" dirty="0">
                <a:cs typeface="Arial" pitchFamily="34" charset="0"/>
              </a:rPr>
              <a:t>tendensen op lange termijn </a:t>
            </a:r>
            <a:r>
              <a:rPr lang="nl-BE" dirty="0">
                <a:cs typeface="Arial" pitchFamily="34" charset="0"/>
              </a:rPr>
              <a:t>(al </a:t>
            </a:r>
            <a:r>
              <a:rPr lang="nl-BE" dirty="0" smtClean="0">
                <a:cs typeface="Arial" pitchFamily="34" charset="0"/>
              </a:rPr>
              <a:t>16 </a:t>
            </a:r>
            <a:r>
              <a:rPr lang="nl-BE" dirty="0">
                <a:cs typeface="Arial" pitchFamily="34" charset="0"/>
              </a:rPr>
              <a:t>jaar lang) om de diensten aan te passen aan de behoeften van de markt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nl-BE" dirty="0">
                <a:cs typeface="Arial" pitchFamily="34" charset="0"/>
              </a:rPr>
              <a:t>Een hulpmiddel dat toelaat veranderingen in het </a:t>
            </a:r>
            <a:r>
              <a:rPr lang="nl-BE" b="1" dirty="0">
                <a:cs typeface="Arial" pitchFamily="34" charset="0"/>
              </a:rPr>
              <a:t>vakantiegedrag van de </a:t>
            </a:r>
            <a:r>
              <a:rPr lang="nl-BE" b="1" dirty="0" smtClean="0">
                <a:cs typeface="Arial" pitchFamily="34" charset="0"/>
              </a:rPr>
              <a:t>reizigers </a:t>
            </a:r>
            <a:r>
              <a:rPr lang="nl-BE" b="1" dirty="0">
                <a:cs typeface="Arial" pitchFamily="34" charset="0"/>
              </a:rPr>
              <a:t>te voorspellen </a:t>
            </a:r>
            <a:r>
              <a:rPr lang="nl-BE" dirty="0" smtClean="0">
                <a:cs typeface="Arial" pitchFamily="34" charset="0"/>
              </a:rPr>
              <a:t>(waaronder het gebruik van nieuwe technologieën)</a:t>
            </a:r>
            <a:endParaRPr lang="nl-BE" b="1" dirty="0">
              <a:cs typeface="Arial" pitchFamily="34" charset="0"/>
            </a:endParaRP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nl-BE" dirty="0">
                <a:cs typeface="Arial" pitchFamily="34" charset="0"/>
              </a:rPr>
              <a:t>Een hulpmiddel om te </a:t>
            </a:r>
            <a:r>
              <a:rPr lang="nl-BE" b="1" dirty="0">
                <a:cs typeface="Arial" pitchFamily="34" charset="0"/>
              </a:rPr>
              <a:t>begrijpen </a:t>
            </a:r>
            <a:r>
              <a:rPr lang="nl-BE" dirty="0">
                <a:cs typeface="Arial" pitchFamily="34" charset="0"/>
              </a:rPr>
              <a:t>hoe over de vakantie beslist wordt, hoe deze voorbereid wordt en om het bekommernisniveau te </a:t>
            </a:r>
            <a:r>
              <a:rPr lang="nl-BE" b="1" dirty="0">
                <a:cs typeface="Arial" pitchFamily="34" charset="0"/>
              </a:rPr>
              <a:t>meten</a:t>
            </a:r>
            <a:r>
              <a:rPr lang="nl-BE" dirty="0">
                <a:cs typeface="Arial" pitchFamily="34" charset="0"/>
              </a:rPr>
              <a:t>.</a:t>
            </a:r>
          </a:p>
          <a:p>
            <a:pPr marL="800100" lvl="1" indent="-342900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nl-BE" b="1" dirty="0">
                <a:cs typeface="Arial" pitchFamily="34" charset="0"/>
              </a:rPr>
              <a:t>Creëren van nieuwe diensten </a:t>
            </a:r>
            <a:r>
              <a:rPr lang="nl-BE" dirty="0">
                <a:cs typeface="Arial" pitchFamily="34" charset="0"/>
              </a:rPr>
              <a:t>op </a:t>
            </a:r>
            <a:r>
              <a:rPr lang="nl-BE" dirty="0" smtClean="0">
                <a:cs typeface="Arial" pitchFamily="34" charset="0"/>
              </a:rPr>
              <a:t>maat en bijstellen van de Algemene Voorwaarden: </a:t>
            </a:r>
            <a:r>
              <a:rPr lang="nl-BE" dirty="0" err="1" smtClean="0">
                <a:cs typeface="Arial" pitchFamily="34" charset="0"/>
              </a:rPr>
              <a:t>bvb</a:t>
            </a:r>
            <a:r>
              <a:rPr lang="nl-BE" dirty="0">
                <a:cs typeface="Arial" pitchFamily="34" charset="0"/>
              </a:rPr>
              <a:t>. </a:t>
            </a:r>
            <a:r>
              <a:rPr lang="nl-BE" dirty="0" err="1">
                <a:cs typeface="Arial" pitchFamily="34" charset="0"/>
              </a:rPr>
              <a:t>Reisannulatieverzekering</a:t>
            </a:r>
            <a:r>
              <a:rPr lang="nl-BE" dirty="0">
                <a:cs typeface="Arial" pitchFamily="34" charset="0"/>
              </a:rPr>
              <a:t> </a:t>
            </a:r>
            <a:r>
              <a:rPr lang="nl-BE" dirty="0" err="1">
                <a:cs typeface="Arial" pitchFamily="34" charset="0"/>
              </a:rPr>
              <a:t>NoGo</a:t>
            </a:r>
            <a:r>
              <a:rPr lang="nl-BE" dirty="0">
                <a:cs typeface="Arial" pitchFamily="34" charset="0"/>
              </a:rPr>
              <a:t> met bagage, r</a:t>
            </a:r>
            <a:r>
              <a:rPr lang="nl-BE" dirty="0" smtClean="0">
                <a:cs typeface="Arial" pitchFamily="34" charset="0"/>
              </a:rPr>
              <a:t>eisbijstand en </a:t>
            </a:r>
            <a:r>
              <a:rPr lang="nl-BE" dirty="0" err="1" smtClean="0">
                <a:cs typeface="Arial" pitchFamily="34" charset="0"/>
              </a:rPr>
              <a:t>pechverhelping</a:t>
            </a:r>
            <a:r>
              <a:rPr lang="nl-BE" dirty="0" smtClean="0">
                <a:cs typeface="Arial" pitchFamily="34" charset="0"/>
              </a:rPr>
              <a:t>, </a:t>
            </a:r>
            <a:r>
              <a:rPr lang="fr-BE" altLang="fr-FR" dirty="0" err="1" smtClean="0">
                <a:cs typeface="Arial" pitchFamily="34" charset="0"/>
              </a:rPr>
              <a:t>ontwikkelingen</a:t>
            </a:r>
            <a:r>
              <a:rPr lang="fr-BE" altLang="fr-FR" dirty="0" smtClean="0">
                <a:cs typeface="Arial" pitchFamily="34" charset="0"/>
              </a:rPr>
              <a:t> </a:t>
            </a:r>
            <a:r>
              <a:rPr lang="fr-BE" altLang="fr-FR" dirty="0">
                <a:cs typeface="Arial" pitchFamily="34" charset="0"/>
              </a:rPr>
              <a:t>op sociale </a:t>
            </a:r>
            <a:r>
              <a:rPr lang="fr-BE" altLang="fr-FR" dirty="0" err="1">
                <a:cs typeface="Arial" pitchFamily="34" charset="0"/>
              </a:rPr>
              <a:t>netwerken</a:t>
            </a:r>
            <a:r>
              <a:rPr lang="fr-BE" altLang="fr-FR" dirty="0">
                <a:cs typeface="Arial" pitchFamily="34" charset="0"/>
              </a:rPr>
              <a:t>, o</a:t>
            </a:r>
            <a:r>
              <a:rPr lang="fr-BE" altLang="fr-FR" dirty="0" smtClean="0">
                <a:cs typeface="Arial" pitchFamily="34" charset="0"/>
              </a:rPr>
              <a:t>nline </a:t>
            </a:r>
            <a:r>
              <a:rPr lang="fr-BE" altLang="fr-FR" dirty="0" err="1" smtClean="0">
                <a:cs typeface="Arial" pitchFamily="34" charset="0"/>
              </a:rPr>
              <a:t>preventieplatform</a:t>
            </a:r>
            <a:r>
              <a:rPr lang="fr-BE" altLang="fr-FR" dirty="0" smtClean="0">
                <a:cs typeface="Arial" pitchFamily="34" charset="0"/>
              </a:rPr>
              <a:t>, …</a:t>
            </a:r>
            <a:endParaRPr lang="fr-BE" altLang="fr-FR" dirty="0">
              <a:cs typeface="Arial" pitchFamily="34" charset="0"/>
            </a:endParaRPr>
          </a:p>
        </p:txBody>
      </p:sp>
      <p:sp>
        <p:nvSpPr>
          <p:cNvPr id="13315" name="Rectangle 28"/>
          <p:cNvSpPr>
            <a:spLocks noChangeArrowheads="1"/>
          </p:cNvSpPr>
          <p:nvPr/>
        </p:nvSpPr>
        <p:spPr bwMode="auto">
          <a:xfrm>
            <a:off x="2511425" y="228600"/>
            <a:ext cx="5184775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SzPct val="85000"/>
              <a:buNone/>
            </a:pPr>
            <a:r>
              <a:rPr lang="fr-FR" altLang="fr-FR" sz="2600" b="1" dirty="0" err="1">
                <a:solidFill>
                  <a:schemeClr val="bg1"/>
                </a:solidFill>
              </a:rPr>
              <a:t>Doelstellingen</a:t>
            </a:r>
            <a:r>
              <a:rPr lang="fr-FR" altLang="fr-FR" sz="2600" b="1" dirty="0">
                <a:solidFill>
                  <a:schemeClr val="bg1"/>
                </a:solidFill>
              </a:rPr>
              <a:t> van de </a:t>
            </a:r>
            <a:r>
              <a:rPr lang="fr-FR" altLang="fr-FR" sz="2600" b="1" dirty="0" err="1" smtClean="0">
                <a:solidFill>
                  <a:schemeClr val="bg1"/>
                </a:solidFill>
              </a:rPr>
              <a:t>Vakantiebarometer</a:t>
            </a:r>
            <a:r>
              <a:rPr lang="fr-FR" altLang="fr-FR" sz="2600" b="1" dirty="0" smtClean="0">
                <a:solidFill>
                  <a:schemeClr val="bg1"/>
                </a:solidFill>
              </a:rPr>
              <a:t> 2016</a:t>
            </a:r>
            <a:endParaRPr lang="fr-FR" altLang="fr-FR" sz="2600" b="1" dirty="0">
              <a:solidFill>
                <a:schemeClr val="bg1"/>
              </a:solidFill>
            </a:endParaRPr>
          </a:p>
        </p:txBody>
      </p:sp>
      <p:sp>
        <p:nvSpPr>
          <p:cNvPr id="13316" name="Rectangle 6"/>
          <p:cNvSpPr txBox="1">
            <a:spLocks noChangeArrowheads="1"/>
          </p:cNvSpPr>
          <p:nvPr/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958FD62-51EA-44A7-8C6F-6DABA2404C10}" type="slidenum">
              <a:rPr lang="fr-FR" altLang="fr-FR" sz="14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63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FF">
            <a:alpha val="50195"/>
          </a:srgbClr>
        </a:solidFill>
        <a:ln w="9525" algn="ctr">
          <a:solidFill>
            <a:schemeClr val="accent2"/>
          </a:solidFill>
          <a:round/>
          <a:headEnd/>
          <a:tailEnd/>
        </a:ln>
      </a:spPr>
      <a:bodyPr wrap="none" tIns="0" bIns="0" anchor="ctr"/>
      <a:lstStyle>
        <a:defPPr>
          <a:defRPr/>
        </a:defPPr>
      </a:lstStyle>
    </a:sp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blank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blank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blank">
  <a:themeElements>
    <a:clrScheme name="Ipsos Colors 2012">
      <a:dk1>
        <a:srgbClr val="1F497D"/>
      </a:dk1>
      <a:lt1>
        <a:srgbClr val="FFFFFF"/>
      </a:lt1>
      <a:dk2>
        <a:srgbClr val="58595B"/>
      </a:dk2>
      <a:lt2>
        <a:srgbClr val="BCBEC0"/>
      </a:lt2>
      <a:accent1>
        <a:srgbClr val="008E94"/>
      </a:accent1>
      <a:accent2>
        <a:srgbClr val="FBB040"/>
      </a:accent2>
      <a:accent3>
        <a:srgbClr val="ED6737"/>
      </a:accent3>
      <a:accent4>
        <a:srgbClr val="A8CCDD"/>
      </a:accent4>
      <a:accent5>
        <a:srgbClr val="A1C46B"/>
      </a:accent5>
      <a:accent6>
        <a:srgbClr val="281051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FF">
            <a:alpha val="50195"/>
          </a:srgbClr>
        </a:solidFill>
        <a:ln w="9525" algn="ctr">
          <a:solidFill>
            <a:schemeClr val="accent2"/>
          </a:solidFill>
          <a:round/>
          <a:headEnd/>
          <a:tailEnd/>
        </a:ln>
      </a:spPr>
      <a:bodyPr wrap="none" tIns="0" bIns="0" anchor="ctr"/>
      <a:lstStyle>
        <a:defPPr>
          <a:defRPr/>
        </a:defPPr>
      </a:lstStyle>
    </a:sp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  <a:fontScheme name="Ipsos MORI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3400</Words>
  <Application>Microsoft Office PowerPoint</Application>
  <PresentationFormat>On-screen Show (4:3)</PresentationFormat>
  <Paragraphs>892</Paragraphs>
  <Slides>57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Modèle par défaut</vt:lpstr>
      <vt:lpstr>Custom Design</vt:lpstr>
      <vt:lpstr>1_Custom Design</vt:lpstr>
      <vt:lpstr>12_blank</vt:lpstr>
      <vt:lpstr>13_blank</vt:lpstr>
      <vt:lpstr>14_blank</vt:lpstr>
      <vt:lpstr>1_Modèle par défaut</vt:lpstr>
      <vt:lpstr>Worksheet</vt:lpstr>
      <vt:lpstr>Chart</vt:lpstr>
      <vt:lpstr>Microsoft Excel 97-2003 Worksheet</vt:lpstr>
      <vt:lpstr>PowerPoint Presentation</vt:lpstr>
      <vt:lpstr>Programma</vt:lpstr>
      <vt:lpstr> </vt:lpstr>
      <vt:lpstr>De Europ Assistance Groep </vt:lpstr>
      <vt:lpstr>Een compleet professioneel netwerk voor onze 4 beroepen</vt:lpstr>
      <vt:lpstr>Europ Assistance in België </vt:lpstr>
      <vt:lpstr>De zomer bij Europ Assistance  (cijfers juli-augustus 2015) </vt:lpstr>
      <vt:lpstr>PowerPoint Presentation</vt:lpstr>
      <vt:lpstr>PowerPoint Presentation</vt:lpstr>
      <vt:lpstr>PowerPoint Presentation</vt:lpstr>
      <vt:lpstr>PowerPoint Presentation</vt:lpstr>
      <vt:lpstr>Methodologie</vt:lpstr>
      <vt:lpstr>PowerPoint Presentation</vt:lpstr>
      <vt:lpstr>De vakantieplannen van de Europeanen</vt:lpstr>
      <vt:lpstr>Daling vakantieplannen van de Europeanen</vt:lpstr>
      <vt:lpstr>PowerPoint Presentation</vt:lpstr>
      <vt:lpstr>PowerPoint Presentation</vt:lpstr>
      <vt:lpstr>PowerPoint Presentation</vt:lpstr>
      <vt:lpstr>Vakantieplannen en duur van de vakantie (evolutie sinds 2015)</vt:lpstr>
      <vt:lpstr>PowerPoint Presentation</vt:lpstr>
      <vt:lpstr>Waar gaan de Europeanen  deze zomer met vakantie?</vt:lpstr>
      <vt:lpstr>Waar gaan de Belgen deze zomer  met vakantie?</vt:lpstr>
      <vt:lpstr>De Belgen: vrees voor aanslagen bij  de keuze van hun bestemming</vt:lpstr>
      <vt:lpstr>PowerPoint Presentation</vt:lpstr>
      <vt:lpstr>PowerPoint Presentation</vt:lpstr>
      <vt:lpstr>PowerPoint Presentation</vt:lpstr>
      <vt:lpstr>De auto: het voornaamste transportmiddel tijdens de vakantie</vt:lpstr>
      <vt:lpstr>PowerPoint Presentation</vt:lpstr>
      <vt:lpstr>Besparingen van Europeanen en Belgen op vakantiebudget</vt:lpstr>
      <vt:lpstr>Vakantiebudget van de Europeanen voor deze zomer</vt:lpstr>
      <vt:lpstr>Evolutie vakantiebudget per land</vt:lpstr>
      <vt:lpstr>PowerPoint Presentation</vt:lpstr>
      <vt:lpstr>Het vakantiebudget van de Belgen t.o.v. hun intentie om te vertrekken</vt:lpstr>
      <vt:lpstr>Vakantiebudget van de Belgen</vt:lpstr>
      <vt:lpstr>PowerPoint Presentation</vt:lpstr>
      <vt:lpstr>PowerPoint Presentation</vt:lpstr>
      <vt:lpstr>PowerPoint Presentation</vt:lpstr>
      <vt:lpstr>Het profiel van de Europese vakantieganger</vt:lpstr>
      <vt:lpstr>PowerPoint Presentation</vt:lpstr>
      <vt:lpstr>PowerPoint Presentation</vt:lpstr>
      <vt:lpstr>PowerPoint Presentation</vt:lpstr>
      <vt:lpstr>PowerPoint Presentation</vt:lpstr>
      <vt:lpstr>Welk type logies verkiest de Belg deze zomer?</vt:lpstr>
      <vt:lpstr>PowerPoint Presentation</vt:lpstr>
      <vt:lpstr>Het werk loslaten tijdens de vakantie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Davioud Jeanne</dc:creator>
  <cp:lastModifiedBy>Van Caneghem Xavier</cp:lastModifiedBy>
  <cp:revision>2208</cp:revision>
  <cp:lastPrinted>2016-05-17T14:25:11Z</cp:lastPrinted>
  <dcterms:created xsi:type="dcterms:W3CDTF">1601-01-01T00:00:00Z</dcterms:created>
  <dcterms:modified xsi:type="dcterms:W3CDTF">2016-05-18T11:38:04Z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