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5" r:id="rId3"/>
    <p:sldId id="276" r:id="rId4"/>
    <p:sldId id="278" r:id="rId5"/>
    <p:sldId id="270" r:id="rId6"/>
    <p:sldId id="290" r:id="rId7"/>
    <p:sldId id="292" r:id="rId8"/>
    <p:sldId id="261" r:id="rId9"/>
    <p:sldId id="275" r:id="rId10"/>
    <p:sldId id="286" r:id="rId11"/>
    <p:sldId id="264" r:id="rId12"/>
    <p:sldId id="289" r:id="rId13"/>
    <p:sldId id="293" r:id="rId14"/>
    <p:sldId id="294" r:id="rId15"/>
    <p:sldId id="295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57" userDrawn="1">
          <p15:clr>
            <a:srgbClr val="A4A3A4"/>
          </p15:clr>
        </p15:guide>
        <p15:guide id="2" pos="529" userDrawn="1">
          <p15:clr>
            <a:srgbClr val="A4A3A4"/>
          </p15:clr>
        </p15:guide>
        <p15:guide id="3" pos="7197" userDrawn="1">
          <p15:clr>
            <a:srgbClr val="A4A3A4"/>
          </p15:clr>
        </p15:guide>
        <p15:guide id="4" pos="3863" userDrawn="1">
          <p15:clr>
            <a:srgbClr val="A4A3A4"/>
          </p15:clr>
        </p15:guide>
        <p15:guide id="5" orient="horz" pos="1389" userDrawn="1">
          <p15:clr>
            <a:srgbClr val="A4A3A4"/>
          </p15:clr>
        </p15:guide>
        <p15:guide id="6" pos="2230" userDrawn="1">
          <p15:clr>
            <a:srgbClr val="A4A3A4"/>
          </p15:clr>
        </p15:guide>
        <p15:guide id="7" pos="5473" userDrawn="1">
          <p15:clr>
            <a:srgbClr val="A4A3A4"/>
          </p15:clr>
        </p15:guide>
        <p15:guide id="8" orient="horz" pos="20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78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" y="804"/>
      </p:cViewPr>
      <p:guideLst>
        <p:guide orient="horz" pos="3657"/>
        <p:guide pos="529"/>
        <p:guide pos="7197"/>
        <p:guide pos="3863"/>
        <p:guide orient="horz" pos="1389"/>
        <p:guide pos="2230"/>
        <p:guide pos="5473"/>
        <p:guide orient="horz" pos="204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C962F-2F64-4796-90D2-2C13F0FB3641}" type="datetimeFigureOut">
              <a:rPr lang="fr-BE" smtClean="0"/>
              <a:t>1/02/2018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BB4F-994A-47A8-BC69-B7B6ADA17B5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98401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C962F-2F64-4796-90D2-2C13F0FB3641}" type="datetimeFigureOut">
              <a:rPr lang="fr-BE" smtClean="0"/>
              <a:t>1/02/2018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BB4F-994A-47A8-BC69-B7B6ADA17B5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60232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C962F-2F64-4796-90D2-2C13F0FB3641}" type="datetimeFigureOut">
              <a:rPr lang="fr-BE" smtClean="0"/>
              <a:t>1/02/2018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BB4F-994A-47A8-BC69-B7B6ADA17B5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06406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C962F-2F64-4796-90D2-2C13F0FB3641}" type="datetimeFigureOut">
              <a:rPr lang="fr-BE" smtClean="0"/>
              <a:t>1/02/2018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BB4F-994A-47A8-BC69-B7B6ADA17B5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09164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C962F-2F64-4796-90D2-2C13F0FB3641}" type="datetimeFigureOut">
              <a:rPr lang="fr-BE" smtClean="0"/>
              <a:t>1/02/2018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BB4F-994A-47A8-BC69-B7B6ADA17B5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70554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C962F-2F64-4796-90D2-2C13F0FB3641}" type="datetimeFigureOut">
              <a:rPr lang="fr-BE" smtClean="0"/>
              <a:t>1/02/2018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BB4F-994A-47A8-BC69-B7B6ADA17B5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6608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C962F-2F64-4796-90D2-2C13F0FB3641}" type="datetimeFigureOut">
              <a:rPr lang="fr-BE" smtClean="0"/>
              <a:t>1/02/2018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BB4F-994A-47A8-BC69-B7B6ADA17B5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94040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C962F-2F64-4796-90D2-2C13F0FB3641}" type="datetimeFigureOut">
              <a:rPr lang="fr-BE" smtClean="0"/>
              <a:t>1/02/2018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BB4F-994A-47A8-BC69-B7B6ADA17B5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4854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C962F-2F64-4796-90D2-2C13F0FB3641}" type="datetimeFigureOut">
              <a:rPr lang="fr-BE" smtClean="0"/>
              <a:t>1/02/2018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BB4F-994A-47A8-BC69-B7B6ADA17B5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4021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C962F-2F64-4796-90D2-2C13F0FB3641}" type="datetimeFigureOut">
              <a:rPr lang="fr-BE" smtClean="0"/>
              <a:t>1/02/2018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BB4F-994A-47A8-BC69-B7B6ADA17B5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95857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C962F-2F64-4796-90D2-2C13F0FB3641}" type="datetimeFigureOut">
              <a:rPr lang="fr-BE" smtClean="0"/>
              <a:t>1/02/2018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BB4F-994A-47A8-BC69-B7B6ADA17B5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87126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C962F-2F64-4796-90D2-2C13F0FB3641}" type="datetimeFigureOut">
              <a:rPr lang="fr-BE" smtClean="0"/>
              <a:t>1/02/2018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DBB4F-994A-47A8-BC69-B7B6ADA17B5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860702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>
                <a:latin typeface="Flanders Art Sans Bold" panose="00000800000000000000" pitchFamily="50" charset="0"/>
              </a:rPr>
              <a:t>PLANTAXI.BRUSSELS</a:t>
            </a:r>
            <a:endParaRPr lang="fr-BE" dirty="0">
              <a:latin typeface="Flanders Art Sans Bold" panose="00000800000000000000" pitchFamily="50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10349" y="6024589"/>
            <a:ext cx="9144000" cy="528611"/>
          </a:xfrm>
        </p:spPr>
        <p:txBody>
          <a:bodyPr>
            <a:noAutofit/>
          </a:bodyPr>
          <a:lstStyle/>
          <a:p>
            <a:r>
              <a:rPr lang="fr-BE" sz="3200" dirty="0" smtClean="0">
                <a:latin typeface="Flanders Art Sans Bold" panose="00000800000000000000" pitchFamily="50" charset="0"/>
              </a:rPr>
              <a:t>FEVRIER 2018</a:t>
            </a:r>
            <a:endParaRPr lang="fr-BE" sz="3200" dirty="0">
              <a:latin typeface="Flanders Art Sans Bold" panose="00000800000000000000" pitchFamily="50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759" y="3909206"/>
            <a:ext cx="12216217" cy="611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48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/>
          <p:cNvSpPr/>
          <p:nvPr/>
        </p:nvSpPr>
        <p:spPr>
          <a:xfrm>
            <a:off x="-37865" y="1196750"/>
            <a:ext cx="12229865" cy="6112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13" name="Afbeelding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865" y="1196843"/>
            <a:ext cx="12216217" cy="61127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/>
          <a:lstStyle/>
          <a:p>
            <a:r>
              <a:rPr lang="fr-BE" dirty="0" smtClean="0">
                <a:latin typeface="Flanders Art Sans Bold" panose="00000800000000000000" pitchFamily="50" charset="0"/>
              </a:rPr>
              <a:t>LICENCES</a:t>
            </a:r>
            <a:endParaRPr lang="fr-BE" dirty="0">
              <a:latin typeface="Flanders Art Sans Bold" panose="00000800000000000000" pitchFamily="50" charset="0"/>
            </a:endParaRPr>
          </a:p>
        </p:txBody>
      </p:sp>
      <p:sp>
        <p:nvSpPr>
          <p:cNvPr id="10" name="Tijdelijke aanduiding voor inhoud 2"/>
          <p:cNvSpPr txBox="1">
            <a:spLocks/>
          </p:cNvSpPr>
          <p:nvPr/>
        </p:nvSpPr>
        <p:spPr>
          <a:xfrm>
            <a:off x="838200" y="2224586"/>
            <a:ext cx="11340152" cy="46334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FFDE00"/>
              </a:buClr>
              <a:buSzPct val="100000"/>
              <a:buFont typeface="Arial" panose="020B0604020202020204" pitchFamily="34" charset="0"/>
              <a:buNone/>
            </a:pPr>
            <a:r>
              <a:rPr lang="fr-BE" u="sng" dirty="0" smtClean="0">
                <a:latin typeface="Flanders Art Sans Bold" panose="00000800000000000000" pitchFamily="50" charset="0"/>
              </a:rPr>
              <a:t>EXPLOITANTS DISPOSANT DE PLUS D'UNE LICENCE AUJOURD'HUI</a:t>
            </a:r>
          </a:p>
          <a:p>
            <a:pPr>
              <a:buClr>
                <a:srgbClr val="FFDE00"/>
              </a:buClr>
              <a:buSzPct val="100000"/>
              <a:buFont typeface="Wingdings" panose="05000000000000000000" pitchFamily="2" charset="2"/>
              <a:buChar char="è"/>
            </a:pPr>
            <a:r>
              <a:rPr lang="fr-BE" dirty="0" smtClean="0">
                <a:latin typeface="Flanders Art Sans Bold" panose="00000800000000000000" pitchFamily="50" charset="0"/>
              </a:rPr>
              <a:t>DROIT À UN DERNIER RENOUVELLEMENT</a:t>
            </a:r>
          </a:p>
          <a:p>
            <a:pPr>
              <a:buClr>
                <a:srgbClr val="FFDE00"/>
              </a:buClr>
              <a:buSzPct val="100000"/>
              <a:buFont typeface="Wingdings" panose="05000000000000000000" pitchFamily="2" charset="2"/>
              <a:buChar char="è"/>
            </a:pPr>
            <a:r>
              <a:rPr lang="fr-BE" dirty="0" smtClean="0">
                <a:latin typeface="Flanders Art Sans Bold" panose="00000800000000000000" pitchFamily="50" charset="0"/>
                <a:sym typeface="Wingdings" panose="05000000000000000000" pitchFamily="2" charset="2"/>
              </a:rPr>
              <a:t>APRES LES LICENCES DEVIENNENT INCESSIBLES</a:t>
            </a:r>
          </a:p>
          <a:p>
            <a:pPr>
              <a:buClr>
                <a:srgbClr val="FFDE00"/>
              </a:buClr>
              <a:buSzPct val="100000"/>
              <a:buFont typeface="Wingdings" panose="05000000000000000000" pitchFamily="2" charset="2"/>
              <a:buChar char="è"/>
            </a:pPr>
            <a:r>
              <a:rPr lang="fr-BE" dirty="0" smtClean="0">
                <a:latin typeface="Flanders Art Sans Bold" panose="00000800000000000000" pitchFamily="50" charset="0"/>
                <a:sym typeface="Wingdings" panose="05000000000000000000" pitchFamily="2" charset="2"/>
              </a:rPr>
              <a:t>LES ENTREPRISES ACTUELLES PEUVENT CONTINUER A EMPLOYER LEUR PERSONNEL</a:t>
            </a:r>
          </a:p>
          <a:p>
            <a:pPr marL="0" indent="0">
              <a:buClr>
                <a:srgbClr val="FFDE00"/>
              </a:buClr>
              <a:buSzPct val="100000"/>
              <a:buNone/>
            </a:pPr>
            <a:endParaRPr lang="fr-BE" dirty="0" smtClean="0">
              <a:latin typeface="Flanders Art Sans Bold" panose="00000800000000000000" pitchFamily="50" charset="0"/>
              <a:sym typeface="Wingdings" panose="05000000000000000000" pitchFamily="2" charset="2"/>
            </a:endParaRPr>
          </a:p>
        </p:txBody>
      </p:sp>
      <p:pic>
        <p:nvPicPr>
          <p:cNvPr id="12" name="Afbeelding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5068" y="4321476"/>
            <a:ext cx="2512807" cy="251280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8688" y="4318000"/>
            <a:ext cx="2467202" cy="2467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49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0" y="1191772"/>
            <a:ext cx="12229865" cy="6112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1865"/>
            <a:ext cx="12216217" cy="61127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-188684"/>
            <a:ext cx="10515600" cy="169068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fr-BE" dirty="0" smtClean="0">
                <a:latin typeface="Flanders Art Sans Bold" panose="00000800000000000000" pitchFamily="50" charset="0"/>
              </a:rPr>
              <a:t>NUMERUS CLAUSUS</a:t>
            </a:r>
            <a:endParaRPr lang="fr-BE" dirty="0">
              <a:latin typeface="Flanders Art Sans Bold" panose="00000800000000000000" pitchFamily="50" charset="0"/>
            </a:endParaRPr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838200" y="2224586"/>
            <a:ext cx="11353800" cy="394771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FFDE00"/>
              </a:buClr>
              <a:buSzPct val="100000"/>
              <a:buFont typeface="Arial" panose="020B0604020202020204" pitchFamily="34" charset="0"/>
              <a:buNone/>
            </a:pPr>
            <a:r>
              <a:rPr lang="fr-BE" u="sng" dirty="0" smtClean="0">
                <a:latin typeface="Flanders Art Sans Bold" panose="00000800000000000000" pitchFamily="50" charset="0"/>
              </a:rPr>
              <a:t>LE GOUVERNEMENT DEFINIRA LE NOMBRE MAXIMUM DE LICENCES</a:t>
            </a:r>
            <a:r>
              <a:rPr lang="fr-BE" dirty="0" smtClean="0">
                <a:latin typeface="Flanders Art Sans Bold" panose="00000800000000000000" pitchFamily="50" charset="0"/>
              </a:rPr>
              <a:t>: </a:t>
            </a:r>
          </a:p>
          <a:p>
            <a:pPr>
              <a:buClr>
                <a:srgbClr val="FFDE00"/>
              </a:buClr>
              <a:buSzPct val="100000"/>
              <a:buFont typeface="Wingdings" panose="05000000000000000000" pitchFamily="2" charset="2"/>
              <a:buChar char="è"/>
            </a:pPr>
            <a:endParaRPr lang="fr-BE" dirty="0" smtClean="0">
              <a:latin typeface="Flanders Art Sans Bold" panose="00000800000000000000" pitchFamily="50" charset="0"/>
            </a:endParaRPr>
          </a:p>
          <a:p>
            <a:pPr>
              <a:buClr>
                <a:srgbClr val="FFDE00"/>
              </a:buClr>
              <a:buSzPct val="100000"/>
              <a:buFont typeface="Wingdings" panose="05000000000000000000" pitchFamily="2" charset="2"/>
              <a:buChar char="è"/>
            </a:pPr>
            <a:r>
              <a:rPr lang="fr-BE" dirty="0" smtClean="0">
                <a:latin typeface="Flanders Art Sans Bold" panose="00000800000000000000" pitchFamily="50" charset="0"/>
              </a:rPr>
              <a:t>NOMBRE MAX. SUR BASE DU NOMBRE DE CHAUFFEURS TENANT COMPTE DU MARCHE ACTUEL DU TRANSPORT REMUNERE DE PERSONNES A BRUXELLES ET SUR BASE DES CHIFFRES OBJECTIFS</a:t>
            </a:r>
          </a:p>
          <a:p>
            <a:pPr marL="0" indent="0">
              <a:buClr>
                <a:srgbClr val="FFDE00"/>
              </a:buClr>
              <a:buSzPct val="100000"/>
              <a:buNone/>
            </a:pPr>
            <a:r>
              <a:rPr lang="fr-BE" dirty="0" smtClean="0">
                <a:latin typeface="Flanders Art Sans Bold" panose="00000800000000000000" pitchFamily="50" charset="0"/>
              </a:rPr>
              <a:t>    </a:t>
            </a:r>
            <a:endParaRPr lang="fr-BE" dirty="0">
              <a:latin typeface="Flanders Art Sans Bold" panose="00000800000000000000" pitchFamily="50" charset="0"/>
            </a:endParaRPr>
          </a:p>
          <a:p>
            <a:pPr>
              <a:buClr>
                <a:srgbClr val="FFDE00"/>
              </a:buClr>
              <a:buSzPct val="100000"/>
              <a:buFont typeface="Wingdings" panose="05000000000000000000" pitchFamily="2" charset="2"/>
              <a:buChar char="è"/>
            </a:pPr>
            <a:r>
              <a:rPr lang="fr-BE" dirty="0" smtClean="0">
                <a:latin typeface="Flanders Art Sans Bold" panose="00000800000000000000" pitchFamily="50" charset="0"/>
              </a:rPr>
              <a:t>INTEGRATION DU SECTEUR LIMOUSINE BRUXELLOIS</a:t>
            </a:r>
          </a:p>
          <a:p>
            <a:pPr marL="0" indent="0">
              <a:buClr>
                <a:srgbClr val="FFDE00"/>
              </a:buClr>
              <a:buSzPct val="100000"/>
              <a:buNone/>
            </a:pPr>
            <a:endParaRPr lang="fr-BE" dirty="0">
              <a:latin typeface="Flanders Art Sans Bold" panose="00000800000000000000" pitchFamily="50" charset="0"/>
            </a:endParaRPr>
          </a:p>
          <a:p>
            <a:pPr>
              <a:buClr>
                <a:srgbClr val="FFDE00"/>
              </a:buClr>
              <a:buSzPct val="100000"/>
              <a:buFont typeface="Wingdings" panose="05000000000000000000" pitchFamily="2" charset="2"/>
              <a:buChar char="è"/>
            </a:pPr>
            <a:r>
              <a:rPr lang="fr-BE" dirty="0" smtClean="0">
                <a:latin typeface="Flanders Art Sans Bold" panose="00000800000000000000" pitchFamily="50" charset="0"/>
                <a:sym typeface="Wingdings" panose="05000000000000000000" pitchFamily="2" charset="2"/>
              </a:rPr>
              <a:t>AUTRES CATEGORIES</a:t>
            </a:r>
          </a:p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è"/>
            </a:pPr>
            <a:r>
              <a:rPr lang="fr-BE" dirty="0" smtClean="0">
                <a:latin typeface="Flanders Art Sans Bold" panose="00000800000000000000" pitchFamily="50" charset="0"/>
                <a:sym typeface="Wingdings" panose="05000000000000000000" pitchFamily="2" charset="2"/>
              </a:rPr>
              <a:t>CHAUFFEURS DE TAXI ACTUEL SANS LICENCE</a:t>
            </a:r>
          </a:p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è"/>
            </a:pPr>
            <a:r>
              <a:rPr lang="fr-BE" dirty="0" smtClean="0">
                <a:latin typeface="Flanders Art Sans Bold" panose="00000800000000000000" pitchFamily="50" charset="0"/>
                <a:sym typeface="Wingdings" panose="05000000000000000000" pitchFamily="2" charset="2"/>
              </a:rPr>
              <a:t>CHAUFFEURS DE LIMOUSINE (BXL) SANS AUTORISATION</a:t>
            </a:r>
          </a:p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è"/>
            </a:pPr>
            <a:r>
              <a:rPr lang="fr-BE" dirty="0" smtClean="0">
                <a:latin typeface="Flanders Art Sans Bold" panose="00000800000000000000" pitchFamily="50" charset="0"/>
                <a:sym typeface="Wingdings" panose="05000000000000000000" pitchFamily="2" charset="2"/>
              </a:rPr>
              <a:t>BRUXELLOIS AYANT UNE AUTORISATION WALLONNE ET FLAMANDE</a:t>
            </a:r>
            <a:endParaRPr lang="fr-BE" dirty="0">
              <a:latin typeface="Flanders Art Sans Bold" panose="00000800000000000000" pitchFamily="50" charset="0"/>
              <a:sym typeface="Wingdings" panose="05000000000000000000" pitchFamily="2" charset="2"/>
            </a:endParaRPr>
          </a:p>
          <a:p>
            <a:pPr marL="0" indent="0">
              <a:buClr>
                <a:srgbClr val="FFDE00"/>
              </a:buClr>
              <a:buSzPct val="100000"/>
              <a:buNone/>
            </a:pPr>
            <a:endParaRPr lang="fr-BE" dirty="0">
              <a:latin typeface="Flanders Art Sans Bold" panose="00000800000000000000" pitchFamily="50" charset="0"/>
            </a:endParaRPr>
          </a:p>
          <a:p>
            <a:pPr marL="0" indent="0">
              <a:buClr>
                <a:srgbClr val="FFDE00"/>
              </a:buClr>
              <a:buSzPct val="100000"/>
              <a:buFont typeface="Arial" panose="020B0604020202020204" pitchFamily="34" charset="0"/>
              <a:buNone/>
            </a:pPr>
            <a:endParaRPr lang="fr-BE" dirty="0">
              <a:latin typeface="Flanders Art Sans Bold" panose="00000800000000000000" pitchFamily="50" charset="0"/>
            </a:endParaRPr>
          </a:p>
          <a:p>
            <a:pPr marL="0" indent="0">
              <a:buClr>
                <a:srgbClr val="FFDE00"/>
              </a:buClr>
              <a:buSzPct val="100000"/>
              <a:buNone/>
            </a:pPr>
            <a:endParaRPr lang="fr-BE" dirty="0">
              <a:latin typeface="Flanders Art Sans Bold" panose="00000800000000000000" pitchFamily="50" charset="0"/>
            </a:endParaRPr>
          </a:p>
          <a:p>
            <a:pPr marL="0" indent="0">
              <a:buClr>
                <a:srgbClr val="FFDE00"/>
              </a:buClr>
              <a:buSzPct val="100000"/>
              <a:buFont typeface="Arial" panose="020B0604020202020204" pitchFamily="34" charset="0"/>
              <a:buNone/>
            </a:pPr>
            <a:endParaRPr lang="fr-BE" dirty="0" smtClean="0">
              <a:latin typeface="Flanders Art Sans Bold" panose="000008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18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-37865" y="1191865"/>
            <a:ext cx="12229865" cy="6112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865" y="1191958"/>
            <a:ext cx="12216217" cy="61127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/>
          <a:lstStyle/>
          <a:p>
            <a:r>
              <a:rPr lang="fr-BE" dirty="0" smtClean="0">
                <a:latin typeface="Flanders Art Sans Bold" panose="00000800000000000000" pitchFamily="50" charset="0"/>
              </a:rPr>
              <a:t>CONTRÔLES</a:t>
            </a:r>
            <a:endParaRPr lang="fr-BE" dirty="0">
              <a:latin typeface="Flanders Art Sans Bold" panose="00000800000000000000" pitchFamily="50" charset="0"/>
            </a:endParaRPr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838200" y="2224586"/>
            <a:ext cx="10515600" cy="3947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BE" sz="2800" dirty="0" smtClean="0">
                <a:latin typeface="Flanders Art Sans Bold" panose="00000800000000000000" pitchFamily="50" charset="0"/>
              </a:rPr>
              <a:t>TASK FORCE TAXI: BPS – BM – zones de polices – parquet</a:t>
            </a:r>
          </a:p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BE" sz="2800" dirty="0" smtClean="0">
                <a:latin typeface="Flanders Art Sans Bold" panose="00000800000000000000" pitchFamily="50" charset="0"/>
              </a:rPr>
              <a:t>RENFORCEMENT DU CADRE DE CONTROLE</a:t>
            </a:r>
          </a:p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BE" sz="2800" dirty="0" smtClean="0">
                <a:latin typeface="Flanders Art Sans Bold" panose="00000800000000000000" pitchFamily="50" charset="0"/>
              </a:rPr>
              <a:t>PERSONNE NE PEUT CIRCULER SANS LICENCE</a:t>
            </a:r>
          </a:p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BE" sz="2800" dirty="0" smtClean="0">
                <a:latin typeface="Flanders Art Sans Bold" panose="00000800000000000000" pitchFamily="50" charset="0"/>
              </a:rPr>
              <a:t>MYSTERY GUESTS</a:t>
            </a:r>
          </a:p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BE" sz="2800" dirty="0" smtClean="0">
                <a:latin typeface="Flanders Art Sans Bold" panose="00000800000000000000" pitchFamily="50" charset="0"/>
              </a:rPr>
              <a:t>SYSTÈME DE PLAINTE SOUPLE</a:t>
            </a:r>
          </a:p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BE" sz="2800" dirty="0" smtClean="0">
                <a:latin typeface="Flanders Art Sans Bold" panose="00000800000000000000" pitchFamily="50" charset="0"/>
              </a:rPr>
              <a:t>CONTRÔLES SUR LE TERRAIN</a:t>
            </a:r>
          </a:p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BE" sz="2800" dirty="0" smtClean="0">
                <a:latin typeface="Flanders Art Sans Bold" panose="00000800000000000000" pitchFamily="50" charset="0"/>
              </a:rPr>
              <a:t>CONTRÔLES NUMÉRIQUES DE L'APPLICATION</a:t>
            </a:r>
          </a:p>
          <a:p>
            <a:pPr marL="0" indent="0">
              <a:buClr>
                <a:srgbClr val="FFDE00"/>
              </a:buClr>
              <a:buSzPct val="100000"/>
              <a:buFont typeface="Arial" panose="020B0604020202020204" pitchFamily="34" charset="0"/>
              <a:buNone/>
            </a:pPr>
            <a:endParaRPr lang="fr-BE" dirty="0" smtClean="0">
              <a:latin typeface="Flanders Art Sans Bold" panose="000008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13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-24217" y="1191865"/>
            <a:ext cx="12229865" cy="6112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217" y="1191958"/>
            <a:ext cx="12216217" cy="61127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/>
          <a:lstStyle/>
          <a:p>
            <a:r>
              <a:rPr lang="fr-BE" dirty="0" smtClean="0">
                <a:latin typeface="Flanders Art Sans Bold" panose="00000800000000000000" pitchFamily="50" charset="0"/>
              </a:rPr>
              <a:t>LES CLIENTS</a:t>
            </a:r>
            <a:endParaRPr lang="fr-BE" dirty="0">
              <a:latin typeface="Flanders Art Sans Bold" panose="00000800000000000000" pitchFamily="50" charset="0"/>
            </a:endParaRPr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838200" y="2237649"/>
            <a:ext cx="10765971" cy="4230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BE" sz="2800" dirty="0" smtClean="0">
                <a:latin typeface="Flanders Art Sans Bold" panose="00000800000000000000" pitchFamily="50" charset="0"/>
              </a:rPr>
              <a:t>PLUS DE LIBERTÉ DE CHOIX ENTRE LES DIFFÉRENTS SERVICES</a:t>
            </a:r>
          </a:p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endParaRPr lang="fr-BE" sz="2800" dirty="0" smtClean="0">
              <a:latin typeface="Flanders Art Sans Bold" panose="00000800000000000000" pitchFamily="50" charset="0"/>
            </a:endParaRPr>
          </a:p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BE" sz="2800" dirty="0" smtClean="0">
                <a:latin typeface="Flanders Art Sans Bold" panose="00000800000000000000" pitchFamily="50" charset="0"/>
              </a:rPr>
              <a:t>SÉCURITÉ RENFORCÉE</a:t>
            </a:r>
          </a:p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endParaRPr lang="fr-BE" sz="2800" dirty="0" smtClean="0">
              <a:latin typeface="Flanders Art Sans Bold" panose="00000800000000000000" pitchFamily="50" charset="0"/>
            </a:endParaRPr>
          </a:p>
          <a:p>
            <a:pPr lvl="2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BE" dirty="0" smtClean="0">
                <a:latin typeface="Flanders Art Sans Bold" panose="00000800000000000000" pitchFamily="50" charset="0"/>
              </a:rPr>
              <a:t>SEULS DES CHAUFFEURS ENREGISTRÉS ET TITULAIRES D'UN PERMIS</a:t>
            </a:r>
          </a:p>
          <a:p>
            <a:pPr lvl="2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BE" dirty="0" smtClean="0">
                <a:latin typeface="Flanders Art Sans Bold" panose="00000800000000000000" pitchFamily="50" charset="0"/>
              </a:rPr>
              <a:t>SYSTÈME DE PLAINTE RENFORCÉ ET PLUS RAPIDE</a:t>
            </a:r>
          </a:p>
          <a:p>
            <a:pPr lvl="2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endParaRPr lang="fr-BE" dirty="0" smtClean="0">
              <a:latin typeface="Flanders Art Sans Bold" panose="00000800000000000000" pitchFamily="50" charset="0"/>
            </a:endParaRPr>
          </a:p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BE" sz="2800" dirty="0" smtClean="0">
                <a:latin typeface="Flanders Art Sans Bold" panose="00000800000000000000" pitchFamily="50" charset="0"/>
              </a:rPr>
              <a:t>COMMUNICATION TRANSPARENTE SUR LES TARIFS</a:t>
            </a:r>
          </a:p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endParaRPr lang="fr-BE" sz="2800" dirty="0" smtClean="0">
              <a:latin typeface="Flanders Art Sans Bold" panose="00000800000000000000" pitchFamily="50" charset="0"/>
            </a:endParaRPr>
          </a:p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BE" sz="2800" dirty="0" smtClean="0">
                <a:latin typeface="Flanders Art Sans Bold" panose="00000800000000000000" pitchFamily="50" charset="0"/>
              </a:rPr>
              <a:t>POSSIBILITÉ DE FEEDBACK SYSTÉMATIQUE</a:t>
            </a:r>
          </a:p>
          <a:p>
            <a:pPr marL="457200" lvl="1" indent="0">
              <a:buClr>
                <a:srgbClr val="FFDE00"/>
              </a:buClr>
              <a:buSzPct val="100000"/>
              <a:buFont typeface="Arial" panose="020B0604020202020204" pitchFamily="34" charset="0"/>
              <a:buNone/>
            </a:pPr>
            <a:endParaRPr lang="fr-BE" sz="2800" dirty="0" smtClean="0">
              <a:latin typeface="Flanders Art Sans Bold" panose="00000800000000000000" pitchFamily="50" charset="0"/>
            </a:endParaRPr>
          </a:p>
          <a:p>
            <a:pPr marL="457200" lvl="1" indent="0">
              <a:buClr>
                <a:srgbClr val="FFDE00"/>
              </a:buClr>
              <a:buSzPct val="100000"/>
              <a:buFont typeface="Arial" panose="020B0604020202020204" pitchFamily="34" charset="0"/>
              <a:buNone/>
            </a:pPr>
            <a:endParaRPr lang="fr-BE" sz="2800" dirty="0" smtClean="0">
              <a:latin typeface="Flanders Art Sans Bold" panose="00000800000000000000" pitchFamily="50" charset="0"/>
            </a:endParaRPr>
          </a:p>
          <a:p>
            <a:pPr marL="0" indent="0">
              <a:buClr>
                <a:srgbClr val="FFDE00"/>
              </a:buClr>
              <a:buSzPct val="100000"/>
              <a:buFont typeface="Arial" panose="020B0604020202020204" pitchFamily="34" charset="0"/>
              <a:buNone/>
            </a:pPr>
            <a:endParaRPr lang="fr-BE" dirty="0" smtClean="0">
              <a:latin typeface="Flanders Art Sans Bold" panose="00000800000000000000" pitchFamily="50" charset="0"/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7418" y="3378828"/>
            <a:ext cx="2079087" cy="2079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70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>
          <a:xfrm>
            <a:off x="-37865" y="1191772"/>
            <a:ext cx="12229865" cy="6112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865" y="1191865"/>
            <a:ext cx="12216217" cy="61127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/>
          <a:lstStyle/>
          <a:p>
            <a:r>
              <a:rPr lang="fr-BE" dirty="0" smtClean="0">
                <a:latin typeface="Flanders Art Sans Bold" panose="00000800000000000000" pitchFamily="50" charset="0"/>
              </a:rPr>
              <a:t>TIMING</a:t>
            </a:r>
            <a:endParaRPr lang="fr-BE" dirty="0">
              <a:latin typeface="Flanders Art Sans Bold" panose="00000800000000000000" pitchFamily="50" charset="0"/>
            </a:endParaRPr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838200" y="2224585"/>
            <a:ext cx="10515600" cy="441328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BE" sz="2800" dirty="0" smtClean="0">
                <a:latin typeface="Flanders Art Sans Bold" panose="00000800000000000000" pitchFamily="50" charset="0"/>
              </a:rPr>
              <a:t>1</a:t>
            </a:r>
            <a:r>
              <a:rPr lang="fr-BE" sz="2800" baseline="30000" dirty="0" smtClean="0">
                <a:latin typeface="Flanders Art Sans Bold" panose="00000800000000000000" pitchFamily="50" charset="0"/>
              </a:rPr>
              <a:t>ère </a:t>
            </a:r>
            <a:r>
              <a:rPr lang="fr-BE" sz="2800" dirty="0" smtClean="0">
                <a:latin typeface="Flanders Art Sans Bold" panose="00000800000000000000" pitchFamily="50" charset="0"/>
              </a:rPr>
              <a:t>LECTURE </a:t>
            </a:r>
            <a:r>
              <a:rPr lang="fr-BE" sz="2800" dirty="0">
                <a:latin typeface="Flanders Art Sans Bold" panose="00000800000000000000" pitchFamily="50" charset="0"/>
              </a:rPr>
              <a:t>AU GOUVERNEMENT </a:t>
            </a:r>
            <a:r>
              <a:rPr lang="fr-BE" sz="2800" dirty="0" smtClean="0">
                <a:latin typeface="Flanders Art Sans Bold" panose="00000800000000000000" pitchFamily="50" charset="0"/>
              </a:rPr>
              <a:t>01/02/2018</a:t>
            </a:r>
          </a:p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endParaRPr lang="fr-BE" sz="2800" dirty="0">
              <a:latin typeface="Flanders Art Sans Bold" panose="00000800000000000000" pitchFamily="50" charset="0"/>
            </a:endParaRPr>
          </a:p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BE" sz="2800" dirty="0" smtClean="0">
                <a:latin typeface="Flanders Art Sans Bold" panose="00000800000000000000" pitchFamily="50" charset="0"/>
              </a:rPr>
              <a:t>2</a:t>
            </a:r>
            <a:r>
              <a:rPr lang="fr-BE" sz="2800" baseline="30000" dirty="0" smtClean="0">
                <a:latin typeface="Flanders Art Sans Bold" panose="00000800000000000000" pitchFamily="50" charset="0"/>
              </a:rPr>
              <a:t>ième</a:t>
            </a:r>
            <a:r>
              <a:rPr lang="fr-BE" sz="2800" dirty="0" smtClean="0">
                <a:latin typeface="Flanders Art Sans Bold" panose="00000800000000000000" pitchFamily="50" charset="0"/>
              </a:rPr>
              <a:t> LECTURE: AVIS DU COMITE ECONOMIQUE ET SOCIALE – COMMISSION DE MOBILITE – COMITE CONSULTATIF TAXI</a:t>
            </a:r>
          </a:p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endParaRPr lang="fr-BE" sz="2800" dirty="0" smtClean="0">
              <a:latin typeface="Flanders Art Sans Bold" panose="00000800000000000000" pitchFamily="50" charset="0"/>
            </a:endParaRPr>
          </a:p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BE" sz="2800" dirty="0" smtClean="0">
                <a:latin typeface="Flanders Art Sans Bold" panose="00000800000000000000" pitchFamily="50" charset="0"/>
              </a:rPr>
              <a:t>3</a:t>
            </a:r>
            <a:r>
              <a:rPr lang="fr-BE" sz="2800" baseline="30000" dirty="0" smtClean="0">
                <a:latin typeface="Flanders Art Sans Bold" panose="00000800000000000000" pitchFamily="50" charset="0"/>
              </a:rPr>
              <a:t>ième</a:t>
            </a:r>
            <a:r>
              <a:rPr lang="fr-BE" sz="2800" dirty="0" smtClean="0">
                <a:latin typeface="Flanders Art Sans Bold" panose="00000800000000000000" pitchFamily="50" charset="0"/>
              </a:rPr>
              <a:t> LECTURE: CONSEIL D’ETAT</a:t>
            </a:r>
            <a:endParaRPr lang="fr-BE" sz="2800" dirty="0">
              <a:latin typeface="Flanders Art Sans Bold" panose="00000800000000000000" pitchFamily="50" charset="0"/>
            </a:endParaRPr>
          </a:p>
          <a:p>
            <a:pPr marL="457200" lvl="1" indent="0">
              <a:buClr>
                <a:srgbClr val="FFDE00"/>
              </a:buClr>
              <a:buSzPct val="100000"/>
              <a:buFont typeface="Arial" panose="020B0604020202020204" pitchFamily="34" charset="0"/>
              <a:buNone/>
            </a:pPr>
            <a:endParaRPr lang="fr-BE" sz="2800" dirty="0" smtClean="0">
              <a:latin typeface="Flanders Art Sans Bold" panose="00000800000000000000" pitchFamily="50" charset="0"/>
            </a:endParaRPr>
          </a:p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BE" sz="2800" dirty="0" smtClean="0">
                <a:latin typeface="Flanders Art Sans Bold" panose="00000800000000000000" pitchFamily="50" charset="0"/>
              </a:rPr>
              <a:t>PARLEMENT</a:t>
            </a:r>
          </a:p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endParaRPr lang="fr-BE" sz="2800" dirty="0">
              <a:latin typeface="Flanders Art Sans Bold" panose="00000800000000000000" pitchFamily="50" charset="0"/>
            </a:endParaRPr>
          </a:p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BE" sz="2800" dirty="0" smtClean="0">
                <a:latin typeface="Flanders Art Sans Bold" panose="00000800000000000000" pitchFamily="50" charset="0"/>
              </a:rPr>
              <a:t>ENTREE EN VIGUEUR</a:t>
            </a:r>
          </a:p>
          <a:p>
            <a:pPr marL="457200" lvl="1" indent="0">
              <a:buClr>
                <a:srgbClr val="FFDE00"/>
              </a:buClr>
              <a:buSzPct val="100000"/>
              <a:buNone/>
            </a:pPr>
            <a:endParaRPr lang="fr-BE" sz="2800" dirty="0" smtClean="0">
              <a:latin typeface="Flanders Art Sans Bold" panose="00000800000000000000" pitchFamily="50" charset="0"/>
            </a:endParaRPr>
          </a:p>
          <a:p>
            <a:pPr marL="0" indent="0">
              <a:buClr>
                <a:srgbClr val="FFDE00"/>
              </a:buClr>
              <a:buSzPct val="100000"/>
              <a:buFont typeface="Arial" panose="020B0604020202020204" pitchFamily="34" charset="0"/>
              <a:buNone/>
            </a:pPr>
            <a:endParaRPr lang="fr-BE" dirty="0" smtClean="0">
              <a:latin typeface="Flanders Art Sans Bold" panose="000008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63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-39407" y="3909113"/>
            <a:ext cx="12229865" cy="6112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407" y="3909206"/>
            <a:ext cx="12216217" cy="61127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smtClean="0">
                <a:latin typeface="Flanders Art Sans Bold" panose="00000800000000000000" pitchFamily="50" charset="0"/>
              </a:rPr>
              <a:t/>
            </a:r>
            <a:br>
              <a:rPr lang="fr-BE" smtClean="0">
                <a:latin typeface="Flanders Art Sans Bold" panose="00000800000000000000" pitchFamily="50" charset="0"/>
              </a:rPr>
            </a:br>
            <a:r>
              <a:rPr lang="fr-BE" smtClean="0">
                <a:latin typeface="Flanders Art Sans Bold" panose="00000800000000000000" pitchFamily="50" charset="0"/>
              </a:rPr>
              <a:t>PLANTAXI.BRUSSELS</a:t>
            </a:r>
            <a:endParaRPr lang="fr-BE" dirty="0">
              <a:latin typeface="Flanders Art Sans Bold" panose="00000800000000000000" pitchFamily="50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6329389"/>
            <a:ext cx="9144000" cy="528611"/>
          </a:xfrm>
        </p:spPr>
        <p:txBody>
          <a:bodyPr>
            <a:normAutofit/>
          </a:bodyPr>
          <a:lstStyle/>
          <a:p>
            <a:r>
              <a:rPr lang="fr-BE" sz="1800" dirty="0" smtClean="0">
                <a:latin typeface="Flanders Art Sans Bold" panose="00000800000000000000" pitchFamily="50" charset="0"/>
              </a:rPr>
              <a:t>FEVRIER 2018</a:t>
            </a:r>
            <a:endParaRPr lang="fr-BE" sz="1800" dirty="0">
              <a:latin typeface="Flanders Art Sans Bold" panose="000008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52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hthoek 22"/>
          <p:cNvSpPr/>
          <p:nvPr/>
        </p:nvSpPr>
        <p:spPr>
          <a:xfrm>
            <a:off x="0" y="1198930"/>
            <a:ext cx="12229865" cy="6112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24" name="Afbeelding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9023"/>
            <a:ext cx="12216217" cy="61127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/>
          <a:lstStyle/>
          <a:p>
            <a:r>
              <a:rPr lang="fr-BE" dirty="0" smtClean="0">
                <a:latin typeface="Flanders Art Sans Bold" panose="00000800000000000000" pitchFamily="50" charset="0"/>
              </a:rPr>
              <a:t>LES ACTEURS</a:t>
            </a:r>
            <a:endParaRPr lang="fr-BE" dirty="0">
              <a:latin typeface="Flanders Art Sans Bold" panose="00000800000000000000" pitchFamily="50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2168526"/>
            <a:ext cx="11523133" cy="10185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BE" u="sng" dirty="0" smtClean="0">
                <a:latin typeface="Flanders Art Sans Bold" panose="00000800000000000000" pitchFamily="50" charset="0"/>
              </a:rPr>
              <a:t>FUTUR:</a:t>
            </a:r>
            <a:r>
              <a:rPr lang="fr-BE" dirty="0" smtClean="0">
                <a:latin typeface="Flanders Art Sans Bold" panose="00000800000000000000" pitchFamily="50" charset="0"/>
              </a:rPr>
              <a:t> </a:t>
            </a:r>
            <a:r>
              <a:rPr lang="fr-BE" dirty="0" smtClean="0">
                <a:solidFill>
                  <a:srgbClr val="FFE000"/>
                </a:solidFill>
                <a:latin typeface="Flanders Art Sans Bold" panose="00000800000000000000" pitchFamily="50" charset="0"/>
              </a:rPr>
              <a:t>SECTEUR UNIFIÉ DU </a:t>
            </a:r>
            <a:r>
              <a:rPr lang="fr-BE" dirty="0">
                <a:solidFill>
                  <a:srgbClr val="FFE000"/>
                </a:solidFill>
                <a:latin typeface="Flanders Art Sans Bold" panose="00000800000000000000" pitchFamily="50" charset="0"/>
              </a:rPr>
              <a:t>TRANSPORT </a:t>
            </a:r>
            <a:r>
              <a:rPr lang="fr-BE" dirty="0" smtClean="0">
                <a:solidFill>
                  <a:srgbClr val="FFE000"/>
                </a:solidFill>
                <a:latin typeface="Flanders Art Sans Bold" panose="00000800000000000000" pitchFamily="50" charset="0"/>
              </a:rPr>
              <a:t>RÉMUNÉRÉ DE PERSONNES</a:t>
            </a:r>
            <a:endParaRPr lang="fr-BE" dirty="0" smtClean="0">
              <a:latin typeface="Flanders Art Sans Bold" panose="00000800000000000000" pitchFamily="50" charset="0"/>
            </a:endParaRP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6003" y="3753853"/>
            <a:ext cx="1965701" cy="1965701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875" y="3951987"/>
            <a:ext cx="1701746" cy="1701746"/>
          </a:xfrm>
          <a:prstGeom prst="rect">
            <a:avLst/>
          </a:prstGeom>
        </p:spPr>
      </p:pic>
      <p:grpSp>
        <p:nvGrpSpPr>
          <p:cNvPr id="14" name="Groep 13"/>
          <p:cNvGrpSpPr/>
          <p:nvPr/>
        </p:nvGrpSpPr>
        <p:grpSpPr>
          <a:xfrm>
            <a:off x="974695" y="3562642"/>
            <a:ext cx="2470780" cy="2470780"/>
            <a:chOff x="3589966" y="2691487"/>
            <a:chExt cx="3871602" cy="3871602"/>
          </a:xfrm>
        </p:grpSpPr>
        <p:pic>
          <p:nvPicPr>
            <p:cNvPr id="15" name="Afbeelding 1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9966" y="2691487"/>
              <a:ext cx="3871602" cy="3871602"/>
            </a:xfrm>
            <a:prstGeom prst="rect">
              <a:avLst/>
            </a:prstGeom>
          </p:spPr>
        </p:pic>
        <p:sp>
          <p:nvSpPr>
            <p:cNvPr id="16" name="Ovaal 15"/>
            <p:cNvSpPr/>
            <p:nvPr/>
          </p:nvSpPr>
          <p:spPr>
            <a:xfrm>
              <a:off x="5721253" y="4186205"/>
              <a:ext cx="1201003" cy="120100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</p:grpSp>
      <p:pic>
        <p:nvPicPr>
          <p:cNvPr id="17" name="Afbeelding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3780" y="4536826"/>
            <a:ext cx="587004" cy="587004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6313" y="4617458"/>
            <a:ext cx="505164" cy="505164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6133" y="3927923"/>
            <a:ext cx="1740219" cy="174021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4836" y="3869698"/>
            <a:ext cx="1811710" cy="1811710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926873" y="3205226"/>
            <a:ext cx="2411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>
                <a:latin typeface="Flanders Art Sans Bold" panose="00000800000000000000" pitchFamily="50" charset="0"/>
              </a:rPr>
              <a:t>PLATEFORMES DE </a:t>
            </a:r>
            <a:r>
              <a:rPr lang="fr-BE" dirty="0" smtClean="0">
                <a:latin typeface="Flanders Art Sans Bold" panose="00000800000000000000" pitchFamily="50" charset="0"/>
              </a:rPr>
              <a:t>RÉSERVATION</a:t>
            </a:r>
            <a:endParaRPr lang="fr-BE" dirty="0"/>
          </a:p>
        </p:txBody>
      </p:sp>
      <p:sp>
        <p:nvSpPr>
          <p:cNvPr id="20" name="Tekstvak 19"/>
          <p:cNvSpPr txBox="1"/>
          <p:nvPr/>
        </p:nvSpPr>
        <p:spPr>
          <a:xfrm>
            <a:off x="4570987" y="3222191"/>
            <a:ext cx="1636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>
                <a:latin typeface="Flanders Art Sans Bold" panose="00000800000000000000" pitchFamily="50" charset="0"/>
              </a:rPr>
              <a:t>CHAUFFEURS</a:t>
            </a:r>
            <a:endParaRPr lang="fr-BE" dirty="0"/>
          </a:p>
        </p:txBody>
      </p:sp>
      <p:sp>
        <p:nvSpPr>
          <p:cNvPr id="21" name="Tekstvak 20"/>
          <p:cNvSpPr txBox="1"/>
          <p:nvPr/>
        </p:nvSpPr>
        <p:spPr>
          <a:xfrm>
            <a:off x="10118259" y="3189503"/>
            <a:ext cx="1051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>
                <a:latin typeface="Flanders Art Sans Bold" panose="00000800000000000000" pitchFamily="50" charset="0"/>
              </a:rPr>
              <a:t>CLIENTS</a:t>
            </a:r>
            <a:endParaRPr lang="fr-BE" dirty="0">
              <a:latin typeface="Flanders Art Sans Bold" panose="00000800000000000000" pitchFamily="50" charset="0"/>
            </a:endParaRPr>
          </a:p>
          <a:p>
            <a:endParaRPr lang="fr-BE" dirty="0">
              <a:solidFill>
                <a:schemeClr val="bg1"/>
              </a:solidFill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6825379" y="3205226"/>
            <a:ext cx="2930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 smtClean="0">
                <a:latin typeface="Flanders Art Sans Bold" panose="00000800000000000000" pitchFamily="50" charset="0"/>
              </a:rPr>
              <a:t>ENTREPRISES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26166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/>
          <p:cNvSpPr/>
          <p:nvPr/>
        </p:nvSpPr>
        <p:spPr>
          <a:xfrm>
            <a:off x="-37865" y="1200091"/>
            <a:ext cx="12229865" cy="6112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13" name="Afbeelding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865" y="1200184"/>
            <a:ext cx="12216217" cy="61127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/>
          <a:lstStyle/>
          <a:p>
            <a:r>
              <a:rPr lang="fr-BE" dirty="0" smtClean="0">
                <a:latin typeface="Flanders Art Sans Bold" panose="00000800000000000000" pitchFamily="50" charset="0"/>
              </a:rPr>
              <a:t>PLATEFORMES</a:t>
            </a:r>
            <a:r>
              <a:rPr lang="fr-BE" dirty="0" smtClean="0">
                <a:solidFill>
                  <a:schemeClr val="bg1"/>
                </a:solidFill>
                <a:latin typeface="Flanders Art Sans Bold" panose="00000800000000000000" pitchFamily="50" charset="0"/>
              </a:rPr>
              <a:t> DE RÉSERVATION</a:t>
            </a:r>
            <a:endParaRPr lang="fr-BE" dirty="0">
              <a:solidFill>
                <a:schemeClr val="bg1"/>
              </a:solidFill>
              <a:latin typeface="Flanders Art Sans Bold" panose="00000800000000000000" pitchFamily="50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2131160"/>
            <a:ext cx="10994409" cy="46995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BE" u="sng" dirty="0" smtClean="0">
                <a:latin typeface="Flanders Art Sans Bold" panose="00000800000000000000" pitchFamily="50" charset="0"/>
              </a:rPr>
              <a:t>FUTUR:</a:t>
            </a:r>
            <a:r>
              <a:rPr dirty="0" smtClean="0"/>
              <a:t> </a:t>
            </a:r>
            <a:r>
              <a:rPr lang="fr-BE" dirty="0" smtClean="0">
                <a:latin typeface="Flanders Art Sans Bold" panose="00000800000000000000" pitchFamily="50" charset="0"/>
              </a:rPr>
              <a:t>MÊMES RÈGLES POUR </a:t>
            </a:r>
          </a:p>
          <a:p>
            <a:pPr marL="0" indent="0">
              <a:buNone/>
            </a:pPr>
            <a:r>
              <a:rPr lang="fr-BE" dirty="0" smtClean="0">
                <a:latin typeface="Flanders Art Sans Bold" panose="00000800000000000000" pitchFamily="50" charset="0"/>
              </a:rPr>
              <a:t>L’ENSEMBLE DES PLATEFORMES</a:t>
            </a:r>
          </a:p>
          <a:p>
            <a:pPr marL="0" indent="0">
              <a:buNone/>
            </a:pPr>
            <a:endParaRPr lang="fr-BE" dirty="0" smtClean="0">
              <a:latin typeface="Flanders Art Sans Bold" panose="00000800000000000000" pitchFamily="50" charset="0"/>
            </a:endParaRPr>
          </a:p>
          <a:p>
            <a:pPr marL="0" indent="0">
              <a:buNone/>
            </a:pPr>
            <a:r>
              <a:rPr lang="fr-BE" dirty="0" smtClean="0">
                <a:latin typeface="Flanders Art Sans Bold" panose="00000800000000000000" pitchFamily="50" charset="0"/>
              </a:rPr>
              <a:t>-&gt; </a:t>
            </a:r>
            <a:r>
              <a:rPr lang="fr-BE" dirty="0">
                <a:latin typeface="Flanders Art Sans Bold" panose="00000800000000000000" pitchFamily="50" charset="0"/>
              </a:rPr>
              <a:t>LICENCES BRUXELLOISES</a:t>
            </a:r>
          </a:p>
          <a:p>
            <a:pPr marL="0" indent="0">
              <a:buNone/>
            </a:pPr>
            <a:endParaRPr lang="fr-BE" dirty="0" smtClean="0">
              <a:latin typeface="Flanders Art Sans Bold" panose="00000800000000000000" pitchFamily="50" charset="0"/>
            </a:endParaRPr>
          </a:p>
          <a:p>
            <a:pPr marL="0" indent="0">
              <a:buNone/>
            </a:pPr>
            <a:r>
              <a:rPr lang="fr-BE" dirty="0" smtClean="0">
                <a:latin typeface="Flanders Art Sans Bold" panose="00000800000000000000" pitchFamily="50" charset="0"/>
              </a:rPr>
              <a:t>REGISTRES</a:t>
            </a:r>
          </a:p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BE" sz="2000" dirty="0" smtClean="0">
                <a:latin typeface="Flanders Art Sans Bold" panose="00000800000000000000" pitchFamily="50" charset="0"/>
              </a:rPr>
              <a:t>TRAJETS </a:t>
            </a:r>
            <a:r>
              <a:rPr lang="fr-BE" sz="2000" dirty="0">
                <a:latin typeface="Flanders Art Sans Bold" panose="00000800000000000000" pitchFamily="50" charset="0"/>
              </a:rPr>
              <a:t>EFFECTUÉS</a:t>
            </a:r>
          </a:p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BE" sz="2000" dirty="0">
                <a:latin typeface="Flanders Art Sans Bold" panose="00000800000000000000" pitchFamily="50" charset="0"/>
              </a:rPr>
              <a:t>VÉHICULES</a:t>
            </a:r>
          </a:p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BE" sz="2000" dirty="0">
                <a:latin typeface="Flanders Art Sans Bold" panose="00000800000000000000" pitchFamily="50" charset="0"/>
              </a:rPr>
              <a:t>CHAUFFEURS </a:t>
            </a:r>
            <a:r>
              <a:rPr lang="fr-BE" sz="2000" dirty="0" smtClean="0">
                <a:latin typeface="Flanders Art Sans Bold" panose="00000800000000000000" pitchFamily="50" charset="0"/>
              </a:rPr>
              <a:t>AFFILIÉS</a:t>
            </a:r>
          </a:p>
          <a:p>
            <a:pPr marL="0" indent="0">
              <a:buNone/>
            </a:pPr>
            <a:r>
              <a:rPr dirty="0"/>
              <a:t/>
            </a:r>
            <a:br>
              <a:rPr dirty="0"/>
            </a:br>
            <a:r>
              <a:rPr lang="fr-BE" dirty="0" smtClean="0">
                <a:latin typeface="Flanders Art Sans Bold" panose="00000800000000000000" pitchFamily="50" charset="0"/>
              </a:rPr>
              <a:t>DROITS DU CHAUFFEUR </a:t>
            </a:r>
          </a:p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BE" sz="2000" dirty="0" smtClean="0">
                <a:latin typeface="Flanders Art Sans Bold" panose="00000800000000000000" pitchFamily="50" charset="0"/>
              </a:rPr>
              <a:t>LES CHAUFFEURS PEUVENT S'AFFILIER À PLUSIEURS PLATEFORMES</a:t>
            </a:r>
          </a:p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BE" sz="2000" dirty="0" smtClean="0">
                <a:latin typeface="Flanders Art Sans Bold" panose="00000800000000000000" pitchFamily="50" charset="0"/>
              </a:rPr>
              <a:t>LES PLATEFORMES DOIVENT CONCERTER AVEC LES CHAUFFEURS À PROPOS DES TARIFS ET DES COÛTS</a:t>
            </a:r>
            <a:endParaRPr lang="fr-BE" sz="2000" dirty="0">
              <a:latin typeface="Flanders Art Sans Bold" panose="00000800000000000000" pitchFamily="50" charset="0"/>
            </a:endParaRPr>
          </a:p>
          <a:p>
            <a:pPr marL="0" indent="0">
              <a:buNone/>
            </a:pPr>
            <a:endParaRPr lang="fr-BE" sz="3200" dirty="0" smtClean="0">
              <a:latin typeface="Flanders Art Sans Bold" panose="00000800000000000000" pitchFamily="50" charset="0"/>
            </a:endParaRPr>
          </a:p>
        </p:txBody>
      </p:sp>
      <p:grpSp>
        <p:nvGrpSpPr>
          <p:cNvPr id="10" name="Groep 9"/>
          <p:cNvGrpSpPr/>
          <p:nvPr/>
        </p:nvGrpSpPr>
        <p:grpSpPr>
          <a:xfrm>
            <a:off x="7406665" y="1640204"/>
            <a:ext cx="3354479" cy="3354479"/>
            <a:chOff x="3589966" y="2691487"/>
            <a:chExt cx="3871602" cy="3871602"/>
          </a:xfrm>
        </p:grpSpPr>
        <p:pic>
          <p:nvPicPr>
            <p:cNvPr id="7" name="Afbeelding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9966" y="2691487"/>
              <a:ext cx="3871602" cy="3871602"/>
            </a:xfrm>
            <a:prstGeom prst="rect">
              <a:avLst/>
            </a:prstGeom>
          </p:spPr>
        </p:pic>
        <p:sp>
          <p:nvSpPr>
            <p:cNvPr id="6" name="Ovaal 5"/>
            <p:cNvSpPr/>
            <p:nvPr/>
          </p:nvSpPr>
          <p:spPr>
            <a:xfrm>
              <a:off x="5721253" y="4186205"/>
              <a:ext cx="1201003" cy="120100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</p:grpSp>
      <p:pic>
        <p:nvPicPr>
          <p:cNvPr id="5" name="Afbeelding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1636" y="2952208"/>
            <a:ext cx="796952" cy="796952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110" y="3046386"/>
            <a:ext cx="685841" cy="685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34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-37865" y="1210970"/>
            <a:ext cx="12229865" cy="6112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865" y="1211063"/>
            <a:ext cx="12216217" cy="61127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/>
          <a:lstStyle/>
          <a:p>
            <a:r>
              <a:rPr lang="fr-BE" dirty="0" smtClean="0">
                <a:latin typeface="Flanders Art Sans Bold" panose="00000800000000000000" pitchFamily="50" charset="0"/>
              </a:rPr>
              <a:t>CHAUFFEURS</a:t>
            </a:r>
            <a:endParaRPr lang="fr-BE" dirty="0">
              <a:latin typeface="Flanders Art Sans Bold" panose="00000800000000000000" pitchFamily="50" charset="0"/>
            </a:endParaRPr>
          </a:p>
        </p:txBody>
      </p:sp>
      <p:sp>
        <p:nvSpPr>
          <p:cNvPr id="10" name="Tijdelijke aanduiding voor inhoud 2"/>
          <p:cNvSpPr txBox="1">
            <a:spLocks/>
          </p:cNvSpPr>
          <p:nvPr/>
        </p:nvSpPr>
        <p:spPr>
          <a:xfrm>
            <a:off x="838199" y="2224586"/>
            <a:ext cx="11208657" cy="394771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FFDE00"/>
              </a:buClr>
              <a:buSzPct val="100000"/>
              <a:buFont typeface="Arial" panose="020B0604020202020204" pitchFamily="34" charset="0"/>
              <a:buNone/>
            </a:pPr>
            <a:r>
              <a:rPr lang="fr-BE" sz="3300" u="sng" dirty="0" smtClean="0">
                <a:latin typeface="Flanders Art Sans Bold" panose="00000800000000000000" pitchFamily="50" charset="0"/>
              </a:rPr>
              <a:t>FUTUR:</a:t>
            </a:r>
            <a:r>
              <a:rPr lang="fr-BE" sz="3300" dirty="0" smtClean="0">
                <a:latin typeface="Flanders Art Sans Bold" panose="00000800000000000000" pitchFamily="50" charset="0"/>
              </a:rPr>
              <a:t> TOUT LE MONDE DOIT SE CONFORMER AUX MÊMES RÈGLES</a:t>
            </a:r>
          </a:p>
          <a:p>
            <a:pPr marL="0" indent="0">
              <a:buNone/>
            </a:pPr>
            <a:endParaRPr lang="fr-BE" sz="3000" dirty="0" smtClean="0">
              <a:latin typeface="Flanders Art Sans Bold" panose="00000800000000000000" pitchFamily="50" charset="0"/>
            </a:endParaRPr>
          </a:p>
          <a:p>
            <a:pPr marL="0" indent="0">
              <a:buNone/>
            </a:pPr>
            <a:r>
              <a:rPr lang="fr-BE" sz="3300" dirty="0" smtClean="0">
                <a:latin typeface="Flanders Art Sans Bold" panose="00000800000000000000" pitchFamily="50" charset="0"/>
              </a:rPr>
              <a:t>CONDITIONS</a:t>
            </a:r>
          </a:p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BE" sz="2200" dirty="0" smtClean="0">
                <a:latin typeface="Flanders Art Sans Bold" panose="00000800000000000000" pitchFamily="50" charset="0"/>
              </a:rPr>
              <a:t>21 ANS</a:t>
            </a:r>
            <a:endParaRPr lang="fr-BE" sz="2200" dirty="0">
              <a:latin typeface="Flanders Art Sans Bold" panose="00000800000000000000" pitchFamily="50" charset="0"/>
            </a:endParaRPr>
          </a:p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BE" sz="2200" dirty="0" smtClean="0">
                <a:latin typeface="Flanders Art Sans Bold" panose="00000800000000000000" pitchFamily="50" charset="0"/>
              </a:rPr>
              <a:t>PERMIS DE CONDUIRE DEPUIS 3 ANS</a:t>
            </a:r>
            <a:endParaRPr lang="fr-BE" sz="2200" dirty="0">
              <a:latin typeface="Flanders Art Sans Bold" panose="00000800000000000000" pitchFamily="50" charset="0"/>
            </a:endParaRPr>
          </a:p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BE" sz="2200" dirty="0" smtClean="0">
                <a:latin typeface="Flanders Art Sans Bold" panose="00000800000000000000" pitchFamily="50" charset="0"/>
              </a:rPr>
              <a:t>MÉDICALEMENT OK</a:t>
            </a:r>
          </a:p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BE" sz="2200" dirty="0" smtClean="0">
                <a:latin typeface="Flanders Art Sans Bold" panose="00000800000000000000" pitchFamily="50" charset="0"/>
              </a:rPr>
              <a:t>PREUVE DE BONNE VIE ET MOEURS</a:t>
            </a:r>
            <a:endParaRPr lang="fr-BE" sz="2200" dirty="0">
              <a:latin typeface="Flanders Art Sans Bold" panose="00000800000000000000" pitchFamily="50" charset="0"/>
            </a:endParaRPr>
          </a:p>
          <a:p>
            <a:pPr marL="0" indent="0">
              <a:buNone/>
            </a:pPr>
            <a:endParaRPr lang="fr-BE" dirty="0">
              <a:latin typeface="Flanders Art Sans Bold" panose="00000800000000000000" pitchFamily="50" charset="0"/>
            </a:endParaRPr>
          </a:p>
          <a:p>
            <a:pPr marL="0" indent="0">
              <a:buNone/>
            </a:pPr>
            <a:r>
              <a:rPr lang="fr-BE" sz="3300" dirty="0" smtClean="0">
                <a:latin typeface="Flanders Art Sans Bold" panose="00000800000000000000" pitchFamily="50" charset="0"/>
              </a:rPr>
              <a:t>FORMATION</a:t>
            </a:r>
            <a:endParaRPr lang="fr-BE" sz="3300" dirty="0">
              <a:latin typeface="Flanders Art Sans Bold" panose="00000800000000000000" pitchFamily="50" charset="0"/>
            </a:endParaRPr>
          </a:p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BE" sz="2200" dirty="0" smtClean="0">
                <a:latin typeface="Flanders Art Sans Bold" panose="00000800000000000000" pitchFamily="50" charset="0"/>
              </a:rPr>
              <a:t>TEST D'APTITUDE</a:t>
            </a:r>
            <a:endParaRPr lang="fr-BE" sz="2200" dirty="0">
              <a:latin typeface="Flanders Art Sans Bold" panose="00000800000000000000" pitchFamily="50" charset="0"/>
            </a:endParaRPr>
          </a:p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BE" sz="2200" dirty="0" smtClean="0">
                <a:latin typeface="Flanders Art Sans Bold" panose="00000800000000000000" pitchFamily="50" charset="0"/>
              </a:rPr>
              <a:t>EXAMEN</a:t>
            </a:r>
            <a:endParaRPr lang="fr-BE" sz="2200" dirty="0">
              <a:latin typeface="Flanders Art Sans Bold" panose="00000800000000000000" pitchFamily="50" charset="0"/>
            </a:endParaRPr>
          </a:p>
        </p:txBody>
      </p:sp>
      <p:pic>
        <p:nvPicPr>
          <p:cNvPr id="11" name="Afbeelding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107" y="3340870"/>
            <a:ext cx="2606842" cy="260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41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hoek 18"/>
          <p:cNvSpPr/>
          <p:nvPr/>
        </p:nvSpPr>
        <p:spPr>
          <a:xfrm>
            <a:off x="-37865" y="1197501"/>
            <a:ext cx="12229865" cy="6112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20" name="Afbeelding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865" y="1197594"/>
            <a:ext cx="12216217" cy="611276"/>
          </a:xfrm>
          <a:prstGeom prst="rect">
            <a:avLst/>
          </a:prstGeom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169380"/>
            <a:ext cx="11264660" cy="450187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BE" sz="3600" u="sng" dirty="0" smtClean="0">
                <a:latin typeface="Flanders Art Sans Bold" panose="00000800000000000000" pitchFamily="50" charset="0"/>
              </a:rPr>
              <a:t>FUTUR:</a:t>
            </a:r>
            <a:r>
              <a:rPr lang="fr-BE" sz="3600" dirty="0" smtClean="0">
                <a:latin typeface="Flanders Art Sans Bold" panose="00000800000000000000" pitchFamily="50" charset="0"/>
              </a:rPr>
              <a:t> TOUS LES VÉHICULES SONT SOUMIS AUX MÊMES RÈGLES MINIMALES</a:t>
            </a:r>
          </a:p>
          <a:p>
            <a:pPr marL="0" indent="0">
              <a:buNone/>
            </a:pPr>
            <a:endParaRPr lang="fr-BE" sz="3600" dirty="0" smtClean="0">
              <a:latin typeface="Flanders Art Sans Bold" panose="00000800000000000000" pitchFamily="50" charset="0"/>
            </a:endParaRPr>
          </a:p>
          <a:p>
            <a:pPr marL="0" indent="0">
              <a:buNone/>
            </a:pPr>
            <a:r>
              <a:rPr lang="fr-BE" sz="3600" dirty="0" smtClean="0">
                <a:latin typeface="Flanders Art Sans Bold" panose="00000800000000000000" pitchFamily="50" charset="0"/>
              </a:rPr>
              <a:t>TAXIS</a:t>
            </a:r>
          </a:p>
          <a:p>
            <a:pPr marL="457200" lvl="1" indent="0">
              <a:buClr>
                <a:srgbClr val="FFDE00"/>
              </a:buClr>
              <a:buSzPct val="100000"/>
              <a:buNone/>
            </a:pPr>
            <a:endParaRPr lang="fr-BE" dirty="0" smtClean="0">
              <a:latin typeface="Flanders Art Sans Bold" panose="00000800000000000000" pitchFamily="50" charset="0"/>
            </a:endParaRPr>
          </a:p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BE" sz="2600" dirty="0" smtClean="0">
                <a:latin typeface="Flanders Art Sans Bold" panose="00000800000000000000" pitchFamily="50" charset="0"/>
              </a:rPr>
              <a:t>MARCHÉ DE RUE = SPOUTNIK GRATUIT </a:t>
            </a:r>
            <a:endParaRPr lang="fr-BE" sz="2600" dirty="0">
              <a:latin typeface="Flanders Art Sans Bold" panose="00000800000000000000" pitchFamily="50" charset="0"/>
            </a:endParaRPr>
          </a:p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BE" sz="2600" dirty="0" smtClean="0">
                <a:latin typeface="Flanders Art Sans Bold" panose="00000800000000000000" pitchFamily="50" charset="0"/>
              </a:rPr>
              <a:t>TAXIMÈTRE PAS OBLIGATOIRE, MAIS BIEN UN OUTIL QUI ENREGISTRE L’ACTIVITE</a:t>
            </a:r>
          </a:p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BE" sz="2600" dirty="0" smtClean="0">
                <a:latin typeface="Flanders Art Sans Bold" panose="00000800000000000000" pitchFamily="50" charset="0"/>
              </a:rPr>
              <a:t>IDENTITE VISUELLE</a:t>
            </a:r>
            <a:endParaRPr lang="fr-BE" sz="2600" dirty="0">
              <a:latin typeface="Flanders Art Sans Bold" panose="00000800000000000000" pitchFamily="50" charset="0"/>
            </a:endParaRPr>
          </a:p>
          <a:p>
            <a:pPr marL="0" indent="0">
              <a:buNone/>
            </a:pPr>
            <a:endParaRPr lang="fr-BE" dirty="0" smtClean="0">
              <a:latin typeface="Flanders Art Sans Bold" panose="00000800000000000000" pitchFamily="50" charset="0"/>
            </a:endParaRPr>
          </a:p>
          <a:p>
            <a:pPr marL="0" indent="0">
              <a:buNone/>
            </a:pPr>
            <a:r>
              <a:rPr lang="fr-BE" sz="3600" dirty="0" smtClean="0">
                <a:latin typeface="Flanders Art Sans Bold" panose="00000800000000000000" pitchFamily="50" charset="0"/>
              </a:rPr>
              <a:t>+ VANS</a:t>
            </a:r>
          </a:p>
          <a:p>
            <a:pPr marL="0" indent="0">
              <a:buNone/>
            </a:pPr>
            <a:endParaRPr lang="fr-BE" dirty="0" smtClean="0">
              <a:latin typeface="Flanders Art Sans Bold" panose="00000800000000000000" pitchFamily="50" charset="0"/>
            </a:endParaRPr>
          </a:p>
          <a:p>
            <a:pPr marL="0" indent="0">
              <a:buNone/>
            </a:pPr>
            <a:endParaRPr lang="fr-BE" dirty="0" smtClean="0">
              <a:latin typeface="Flanders Art Sans Bold" panose="00000800000000000000" pitchFamily="50" charset="0"/>
            </a:endParaRPr>
          </a:p>
          <a:p>
            <a:pPr marL="0" indent="0">
              <a:buNone/>
            </a:pPr>
            <a:r>
              <a:rPr lang="fr-BE" sz="3600" dirty="0" smtClean="0">
                <a:latin typeface="Flanders Art Sans Bold" panose="00000800000000000000" pitchFamily="50" charset="0"/>
              </a:rPr>
              <a:t>+ AUTRES</a:t>
            </a:r>
            <a:endParaRPr lang="fr-BE" sz="3600" dirty="0">
              <a:latin typeface="Flanders Art Sans Bold" panose="00000800000000000000" pitchFamily="50" charset="0"/>
            </a:endParaRPr>
          </a:p>
          <a:p>
            <a:pPr marL="0" indent="0">
              <a:buNone/>
            </a:pPr>
            <a:endParaRPr lang="fr-BE" dirty="0" smtClean="0">
              <a:latin typeface="Flanders Art Sans Bold" panose="00000800000000000000" pitchFamily="50" charset="0"/>
            </a:endParaRPr>
          </a:p>
          <a:p>
            <a:pPr marL="0" indent="0">
              <a:buNone/>
            </a:pPr>
            <a:endParaRPr lang="fr-BE" dirty="0" smtClean="0">
              <a:latin typeface="Flanders Art Sans Bold" panose="00000800000000000000" pitchFamily="50" charset="0"/>
            </a:endParaRPr>
          </a:p>
          <a:p>
            <a:pPr marL="0" indent="0">
              <a:buNone/>
            </a:pPr>
            <a:endParaRPr lang="fr-BE" dirty="0">
              <a:latin typeface="Flanders Art Sans Bold" panose="00000800000000000000" pitchFamily="50" charset="0"/>
            </a:endParaRPr>
          </a:p>
          <a:p>
            <a:pPr marL="0" indent="0">
              <a:buNone/>
            </a:pPr>
            <a:endParaRPr lang="fr-BE" dirty="0">
              <a:latin typeface="Flanders Art Sans Bold" panose="00000800000000000000" pitchFamily="50" charset="0"/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2291277"/>
            <a:ext cx="1428750" cy="142875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/>
          <a:lstStyle/>
          <a:p>
            <a:r>
              <a:rPr lang="fr-BE" dirty="0" smtClean="0">
                <a:latin typeface="Flanders Art Sans Bold" panose="00000800000000000000" pitchFamily="50" charset="0"/>
              </a:rPr>
              <a:t>LES VÉHICULES</a:t>
            </a:r>
            <a:endParaRPr lang="fr-BE" dirty="0">
              <a:latin typeface="Flanders Art Sans Bold" panose="00000800000000000000" pitchFamily="50" charset="0"/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383" y="4110534"/>
            <a:ext cx="1734573" cy="1734573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528383" y="5560790"/>
            <a:ext cx="1153920" cy="1211979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3658" y="5469384"/>
            <a:ext cx="1266617" cy="1266617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7095889" y="4610098"/>
            <a:ext cx="666750" cy="666750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0394" y="4638673"/>
            <a:ext cx="666750" cy="666750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8682" y="4638672"/>
            <a:ext cx="704851" cy="704851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1589" y="4554165"/>
            <a:ext cx="730061" cy="730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28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hoek 15"/>
          <p:cNvSpPr/>
          <p:nvPr/>
        </p:nvSpPr>
        <p:spPr>
          <a:xfrm>
            <a:off x="-37865" y="1191772"/>
            <a:ext cx="12229865" cy="6112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17" name="Afbeelding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865" y="1191865"/>
            <a:ext cx="12216217" cy="61127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/>
          <a:lstStyle/>
          <a:p>
            <a:r>
              <a:rPr lang="fr-BE" dirty="0" smtClean="0">
                <a:latin typeface="Flanders Art Sans Bold" panose="00000800000000000000" pitchFamily="50" charset="0"/>
              </a:rPr>
              <a:t>TARIFS</a:t>
            </a:r>
            <a:endParaRPr lang="fr-BE" dirty="0">
              <a:latin typeface="Flanders Art Sans Bold" panose="00000800000000000000" pitchFamily="50" charset="0"/>
            </a:endParaRPr>
          </a:p>
        </p:txBody>
      </p:sp>
      <p:sp>
        <p:nvSpPr>
          <p:cNvPr id="10" name="Tijdelijke aanduiding voor inhoud 2"/>
          <p:cNvSpPr txBox="1">
            <a:spLocks/>
          </p:cNvSpPr>
          <p:nvPr/>
        </p:nvSpPr>
        <p:spPr>
          <a:xfrm>
            <a:off x="852237" y="2168525"/>
            <a:ext cx="6299061" cy="4689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BE" u="sng" dirty="0" smtClean="0">
                <a:latin typeface="Flanders Art Sans Bold" panose="00000800000000000000" pitchFamily="50" charset="0"/>
              </a:rPr>
              <a:t>FUTUR:</a:t>
            </a:r>
            <a:r>
              <a:rPr lang="fr-BE" dirty="0" smtClean="0">
                <a:latin typeface="Flanders Art Sans Bold" panose="00000800000000000000" pitchFamily="50" charset="0"/>
              </a:rPr>
              <a:t> </a:t>
            </a:r>
            <a:r>
              <a:rPr lang="fr-BE" dirty="0">
                <a:latin typeface="Flanders Art Sans Bold" panose="00000800000000000000" pitchFamily="50" charset="0"/>
              </a:rPr>
              <a:t>DEUX </a:t>
            </a:r>
            <a:r>
              <a:rPr lang="fr-BE" dirty="0" smtClean="0">
                <a:latin typeface="Flanders Art Sans Bold" panose="00000800000000000000" pitchFamily="50" charset="0"/>
              </a:rPr>
              <a:t>TYPES DE TARIFS</a:t>
            </a:r>
          </a:p>
          <a:p>
            <a:pPr marL="0" indent="0">
              <a:buNone/>
            </a:pPr>
            <a:endParaRPr lang="fr-BE" dirty="0" smtClean="0">
              <a:latin typeface="Flanders Art Sans Bold" panose="00000800000000000000" pitchFamily="50" charset="0"/>
            </a:endParaRPr>
          </a:p>
          <a:p>
            <a:pPr marL="0" indent="0">
              <a:buNone/>
            </a:pPr>
            <a:endParaRPr lang="fr-BE" dirty="0" smtClean="0">
              <a:latin typeface="Flanders Art Sans Bold" panose="00000800000000000000" pitchFamily="50" charset="0"/>
            </a:endParaRPr>
          </a:p>
          <a:p>
            <a:pPr marL="0" indent="0">
              <a:buNone/>
            </a:pPr>
            <a:endParaRPr lang="fr-BE" dirty="0" smtClean="0">
              <a:latin typeface="Flanders Art Sans Bold" panose="00000800000000000000" pitchFamily="50" charset="0"/>
            </a:endParaRPr>
          </a:p>
          <a:p>
            <a:pPr marL="0" indent="0">
              <a:buNone/>
            </a:pPr>
            <a:r>
              <a:rPr lang="fr-BE" dirty="0" smtClean="0">
                <a:latin typeface="Flanders Art Sans Bold" panose="00000800000000000000" pitchFamily="50" charset="0"/>
              </a:rPr>
              <a:t>	MARCHÉ DE RUE</a:t>
            </a:r>
          </a:p>
          <a:p>
            <a:pPr lvl="3">
              <a:buClr>
                <a:srgbClr val="FFE000"/>
              </a:buClr>
              <a:buFont typeface="Wingdings" panose="05000000000000000000" pitchFamily="2" charset="2"/>
              <a:buChar char="§"/>
            </a:pPr>
            <a:r>
              <a:rPr lang="fr-BE" sz="2000" dirty="0" smtClean="0">
                <a:latin typeface="Flanders Art Sans Bold" panose="00000800000000000000" pitchFamily="50" charset="0"/>
              </a:rPr>
              <a:t>TARIF FIXE*</a:t>
            </a:r>
          </a:p>
          <a:p>
            <a:pPr lvl="3">
              <a:buClr>
                <a:srgbClr val="FFE000"/>
              </a:buClr>
              <a:buFont typeface="Wingdings" panose="05000000000000000000" pitchFamily="2" charset="2"/>
              <a:buChar char="§"/>
            </a:pPr>
            <a:r>
              <a:rPr lang="fr-BE" sz="2000" dirty="0" smtClean="0">
                <a:latin typeface="Flanders Art Sans Bold" panose="00000800000000000000" pitchFamily="50" charset="0"/>
              </a:rPr>
              <a:t>DURÉE – KM</a:t>
            </a:r>
            <a:endParaRPr lang="fr-BE" sz="2000" dirty="0">
              <a:latin typeface="Flanders Art Sans Bold" panose="00000800000000000000" pitchFamily="50" charset="0"/>
            </a:endParaRPr>
          </a:p>
          <a:p>
            <a:pPr marL="0" indent="0">
              <a:buClr>
                <a:srgbClr val="FFDE00"/>
              </a:buClr>
              <a:buSzPct val="100000"/>
              <a:buFont typeface="Arial" panose="020B0604020202020204" pitchFamily="34" charset="0"/>
              <a:buNone/>
            </a:pPr>
            <a:endParaRPr lang="fr-BE" dirty="0" smtClean="0">
              <a:latin typeface="Flanders Art Sans Bold" panose="00000800000000000000" pitchFamily="50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055"/>
          <a:stretch/>
        </p:blipFill>
        <p:spPr>
          <a:xfrm>
            <a:off x="2075863" y="2994819"/>
            <a:ext cx="2259842" cy="115128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3401" y="2906617"/>
            <a:ext cx="1851286" cy="1835230"/>
          </a:xfrm>
          <a:prstGeom prst="rect">
            <a:avLst/>
          </a:prstGeom>
        </p:spPr>
      </p:pic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6126667" y="2168525"/>
            <a:ext cx="5243762" cy="46699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BE" dirty="0" smtClean="0">
              <a:latin typeface="Flanders Art Sans Bold" panose="00000800000000000000" pitchFamily="50" charset="0"/>
            </a:endParaRPr>
          </a:p>
          <a:p>
            <a:pPr marL="0" indent="0">
              <a:buNone/>
            </a:pPr>
            <a:endParaRPr lang="fr-BE" dirty="0">
              <a:latin typeface="Flanders Art Sans Bold" panose="00000800000000000000" pitchFamily="50" charset="0"/>
            </a:endParaRPr>
          </a:p>
          <a:p>
            <a:pPr marL="0" indent="0">
              <a:buNone/>
            </a:pPr>
            <a:endParaRPr lang="fr-BE" dirty="0" smtClean="0">
              <a:latin typeface="Flanders Art Sans Bold" panose="00000800000000000000" pitchFamily="50" charset="0"/>
            </a:endParaRPr>
          </a:p>
          <a:p>
            <a:pPr marL="0" indent="0">
              <a:buNone/>
            </a:pPr>
            <a:endParaRPr lang="fr-BE" dirty="0" smtClean="0">
              <a:latin typeface="Flanders Art Sans Bold" panose="00000800000000000000" pitchFamily="50" charset="0"/>
            </a:endParaRPr>
          </a:p>
          <a:p>
            <a:pPr marL="0" indent="0">
              <a:buNone/>
            </a:pPr>
            <a:r>
              <a:rPr lang="fr-BE" dirty="0" smtClean="0">
                <a:latin typeface="Flanders Art Sans Bold" panose="00000800000000000000" pitchFamily="50" charset="0"/>
              </a:rPr>
              <a:t>RÉSERVATION</a:t>
            </a:r>
          </a:p>
          <a:p>
            <a:pPr lvl="1">
              <a:buClr>
                <a:srgbClr val="FFE000"/>
              </a:buClr>
              <a:buFont typeface="Wingdings" panose="05000000000000000000" pitchFamily="2" charset="2"/>
              <a:buChar char="§"/>
            </a:pPr>
            <a:r>
              <a:rPr lang="fr-BE" sz="2000" dirty="0" smtClean="0">
                <a:latin typeface="Flanders Art Sans Bold" panose="00000800000000000000" pitchFamily="50" charset="0"/>
              </a:rPr>
              <a:t>TARIF MINIMUM*</a:t>
            </a:r>
          </a:p>
          <a:p>
            <a:pPr lvl="1">
              <a:buClr>
                <a:srgbClr val="FFE000"/>
              </a:buClr>
              <a:buFont typeface="Wingdings" panose="05000000000000000000" pitchFamily="2" charset="2"/>
              <a:buChar char="§"/>
            </a:pPr>
            <a:r>
              <a:rPr lang="fr-BE" sz="2000" dirty="0" smtClean="0">
                <a:latin typeface="Flanders Art Sans Bold" panose="00000800000000000000" pitchFamily="50" charset="0"/>
              </a:rPr>
              <a:t>FIXATION LIBRE</a:t>
            </a:r>
            <a:r>
              <a:rPr dirty="0"/>
              <a:t/>
            </a:r>
            <a:br>
              <a:rPr dirty="0"/>
            </a:br>
            <a:r>
              <a:rPr lang="fr-BE" sz="2000" dirty="0" smtClean="0">
                <a:latin typeface="Flanders Art Sans Bold" panose="00000800000000000000" pitchFamily="50" charset="0"/>
              </a:rPr>
              <a:t>TARIF MAXIMUM </a:t>
            </a:r>
            <a:br>
              <a:rPr lang="fr-BE" sz="2000" dirty="0" smtClean="0">
                <a:latin typeface="Flanders Art Sans Bold" panose="00000800000000000000" pitchFamily="50" charset="0"/>
              </a:rPr>
            </a:br>
            <a:r>
              <a:rPr lang="fr-BE" sz="1200" dirty="0" smtClean="0">
                <a:latin typeface="Flanders Art Sans Bold" panose="00000800000000000000" pitchFamily="50" charset="0"/>
              </a:rPr>
              <a:t>(MAX 2,5 x TARIF MINIMUM)</a:t>
            </a:r>
            <a:endParaRPr lang="fr-BE" sz="1200" dirty="0">
              <a:latin typeface="Flanders Art Sans Bold" panose="00000800000000000000" pitchFamily="50" charset="0"/>
            </a:endParaRPr>
          </a:p>
          <a:p>
            <a:pPr marL="0" indent="0">
              <a:buClr>
                <a:srgbClr val="FFDE00"/>
              </a:buClr>
              <a:buSzPct val="100000"/>
              <a:buFont typeface="Arial" panose="020B0604020202020204" pitchFamily="34" charset="0"/>
              <a:buNone/>
            </a:pPr>
            <a:endParaRPr lang="fr-BE" dirty="0" smtClean="0">
              <a:latin typeface="Flanders Art Sans Bold" panose="00000800000000000000" pitchFamily="50" charset="0"/>
            </a:endParaRPr>
          </a:p>
        </p:txBody>
      </p:sp>
      <p:sp>
        <p:nvSpPr>
          <p:cNvPr id="9" name="Tijdelijke aanduiding voor inhoud 2"/>
          <p:cNvSpPr txBox="1">
            <a:spLocks/>
          </p:cNvSpPr>
          <p:nvPr/>
        </p:nvSpPr>
        <p:spPr>
          <a:xfrm>
            <a:off x="303090" y="6248436"/>
            <a:ext cx="8725904" cy="1238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Clr>
                <a:srgbClr val="FFE000"/>
              </a:buClr>
              <a:buNone/>
            </a:pPr>
            <a:r>
              <a:rPr lang="fr-BE" sz="2000" dirty="0" smtClean="0">
                <a:solidFill>
                  <a:schemeClr val="bg1"/>
                </a:solidFill>
                <a:latin typeface="Flanders Art Sans Bold" panose="00000800000000000000" pitchFamily="50" charset="0"/>
              </a:rPr>
              <a:t>* FIXÉ PAR UN RÉGULATEUR DE PRIX INDÉPENDANT</a:t>
            </a:r>
          </a:p>
          <a:p>
            <a:pPr marL="0" indent="0">
              <a:buClr>
                <a:srgbClr val="FFDE00"/>
              </a:buClr>
              <a:buSzPct val="100000"/>
              <a:buFont typeface="Arial" panose="020B0604020202020204" pitchFamily="34" charset="0"/>
              <a:buNone/>
            </a:pPr>
            <a:endParaRPr lang="fr-BE" dirty="0" smtClean="0">
              <a:latin typeface="Flanders Art Sans Bold" panose="000008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0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hthoek 45"/>
          <p:cNvSpPr/>
          <p:nvPr/>
        </p:nvSpPr>
        <p:spPr>
          <a:xfrm>
            <a:off x="2958265" y="3919908"/>
            <a:ext cx="8466974" cy="21095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42" name="Rechthoek 41"/>
          <p:cNvSpPr/>
          <p:nvPr/>
        </p:nvSpPr>
        <p:spPr>
          <a:xfrm>
            <a:off x="6501227" y="4653689"/>
            <a:ext cx="1403350" cy="16952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39" name="Rechthoek 38"/>
          <p:cNvSpPr/>
          <p:nvPr/>
        </p:nvSpPr>
        <p:spPr>
          <a:xfrm>
            <a:off x="2958265" y="5624513"/>
            <a:ext cx="8466973" cy="1831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/>
          <a:lstStyle/>
          <a:p>
            <a:r>
              <a:rPr lang="fr-BE" dirty="0">
                <a:latin typeface="Flanders Art Sans Bold" panose="00000800000000000000" pitchFamily="50" charset="0"/>
              </a:rPr>
              <a:t>TARIFS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217" y="1191865"/>
            <a:ext cx="12216217" cy="611276"/>
          </a:xfrm>
          <a:prstGeom prst="rect">
            <a:avLst/>
          </a:prstGeom>
        </p:spPr>
      </p:pic>
      <p:sp>
        <p:nvSpPr>
          <p:cNvPr id="10" name="Tijdelijke aanduiding voor inhoud 2"/>
          <p:cNvSpPr txBox="1">
            <a:spLocks/>
          </p:cNvSpPr>
          <p:nvPr/>
        </p:nvSpPr>
        <p:spPr>
          <a:xfrm>
            <a:off x="852237" y="2168526"/>
            <a:ext cx="10746205" cy="1264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BE" u="sng" dirty="0">
                <a:latin typeface="Flanders Art Sans Bold" panose="00000800000000000000" pitchFamily="50" charset="0"/>
              </a:rPr>
              <a:t>FUTUR: </a:t>
            </a:r>
            <a:br>
              <a:rPr lang="fr-BE" u="sng" dirty="0">
                <a:latin typeface="Flanders Art Sans Bold" panose="00000800000000000000" pitchFamily="50" charset="0"/>
              </a:rPr>
            </a:br>
            <a:r>
              <a:rPr lang="fr-BE" dirty="0">
                <a:latin typeface="Flanders Art Sans Bold" panose="00000800000000000000" pitchFamily="50" charset="0"/>
              </a:rPr>
              <a:t>LE TARIF MAXIMUM DE RÉSERVATION </a:t>
            </a:r>
            <a:br>
              <a:rPr lang="fr-BE" dirty="0">
                <a:latin typeface="Flanders Art Sans Bold" panose="00000800000000000000" pitchFamily="50" charset="0"/>
              </a:rPr>
            </a:br>
            <a:r>
              <a:rPr lang="fr-BE" sz="2000" dirty="0">
                <a:latin typeface="Flanders Art Sans Bold" panose="00000800000000000000" pitchFamily="50" charset="0"/>
              </a:rPr>
              <a:t>(MAX 2,5 x LE TARIF </a:t>
            </a:r>
            <a:r>
              <a:rPr lang="fr-BE" sz="2000" dirty="0" smtClean="0">
                <a:latin typeface="Flanders Art Sans Bold" panose="00000800000000000000" pitchFamily="50" charset="0"/>
              </a:rPr>
              <a:t>MINIMUM)</a:t>
            </a:r>
            <a:endParaRPr lang="fr-BE" sz="2000" dirty="0">
              <a:latin typeface="Flanders Art Sans Bold" panose="00000800000000000000" pitchFamily="50" charset="0"/>
            </a:endParaRPr>
          </a:p>
          <a:p>
            <a:pPr marL="0" indent="0">
              <a:buClr>
                <a:srgbClr val="FFDE00"/>
              </a:buClr>
              <a:buSzPct val="100000"/>
              <a:buFont typeface="Arial" panose="020B0604020202020204" pitchFamily="34" charset="0"/>
              <a:buNone/>
            </a:pPr>
            <a:endParaRPr lang="fr-BE" dirty="0" smtClean="0">
              <a:latin typeface="Flanders Art Sans Bold" panose="00000800000000000000" pitchFamily="50" charset="0"/>
            </a:endParaRP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2611" y="1901948"/>
            <a:ext cx="1851286" cy="1835230"/>
          </a:xfrm>
          <a:prstGeom prst="rect">
            <a:avLst/>
          </a:prstGeom>
        </p:spPr>
      </p:pic>
      <p:sp>
        <p:nvSpPr>
          <p:cNvPr id="16" name="Tijdelijke aanduiding voor inhoud 2"/>
          <p:cNvSpPr txBox="1">
            <a:spLocks/>
          </p:cNvSpPr>
          <p:nvPr/>
        </p:nvSpPr>
        <p:spPr>
          <a:xfrm>
            <a:off x="1106902" y="6368379"/>
            <a:ext cx="12192000" cy="47357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BE" u="sng" dirty="0">
                <a:solidFill>
                  <a:schemeClr val="bg1"/>
                </a:solidFill>
                <a:latin typeface="Flanders Art Sans Bold" panose="00000800000000000000" pitchFamily="50" charset="0"/>
              </a:rPr>
              <a:t>PLATEFORMES DE RÉSERVATION</a:t>
            </a:r>
          </a:p>
        </p:txBody>
      </p:sp>
      <p:sp>
        <p:nvSpPr>
          <p:cNvPr id="17" name="Tijdelijke aanduiding voor inhoud 2"/>
          <p:cNvSpPr txBox="1">
            <a:spLocks/>
          </p:cNvSpPr>
          <p:nvPr/>
        </p:nvSpPr>
        <p:spPr>
          <a:xfrm rot="16200000">
            <a:off x="-3320077" y="4618768"/>
            <a:ext cx="9084382" cy="4088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BE" u="sng" dirty="0">
                <a:latin typeface="Flanders Art Sans Bold" panose="00000800000000000000" pitchFamily="50" charset="0"/>
              </a:rPr>
              <a:t>TARIFS</a:t>
            </a:r>
          </a:p>
          <a:p>
            <a:pPr marL="0" indent="0" algn="ctr">
              <a:buNone/>
            </a:pPr>
            <a:endParaRPr lang="fr-BE" dirty="0" smtClean="0">
              <a:latin typeface="Flanders Art Sans Bold" panose="00000800000000000000" pitchFamily="50" charset="0"/>
            </a:endParaRPr>
          </a:p>
        </p:txBody>
      </p:sp>
      <p:sp>
        <p:nvSpPr>
          <p:cNvPr id="18" name="Tijdelijke aanduiding voor inhoud 2"/>
          <p:cNvSpPr txBox="1">
            <a:spLocks/>
          </p:cNvSpPr>
          <p:nvPr/>
        </p:nvSpPr>
        <p:spPr>
          <a:xfrm>
            <a:off x="6096000" y="5892548"/>
            <a:ext cx="2433223" cy="6843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BE" sz="2000" dirty="0">
                <a:solidFill>
                  <a:schemeClr val="bg1"/>
                </a:solidFill>
                <a:latin typeface="Flanders Art Sans Bold" panose="00000800000000000000" pitchFamily="50" charset="0"/>
              </a:rPr>
              <a:t>SERVICE DE LUXE</a:t>
            </a:r>
          </a:p>
        </p:txBody>
      </p:sp>
      <p:sp>
        <p:nvSpPr>
          <p:cNvPr id="19" name="Tijdelijke aanduiding voor inhoud 2"/>
          <p:cNvSpPr txBox="1">
            <a:spLocks/>
          </p:cNvSpPr>
          <p:nvPr/>
        </p:nvSpPr>
        <p:spPr>
          <a:xfrm>
            <a:off x="3540125" y="5892547"/>
            <a:ext cx="2555875" cy="473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BE" sz="2000" dirty="0">
                <a:solidFill>
                  <a:schemeClr val="bg1"/>
                </a:solidFill>
                <a:latin typeface="Flanders Art Sans Bold" panose="00000800000000000000" pitchFamily="50" charset="0"/>
              </a:rPr>
              <a:t>SERVICE DE BASE</a:t>
            </a:r>
          </a:p>
        </p:txBody>
      </p:sp>
      <p:sp>
        <p:nvSpPr>
          <p:cNvPr id="20" name="Tijdelijke aanduiding voor inhoud 2"/>
          <p:cNvSpPr txBox="1">
            <a:spLocks/>
          </p:cNvSpPr>
          <p:nvPr/>
        </p:nvSpPr>
        <p:spPr>
          <a:xfrm>
            <a:off x="9027121" y="5892548"/>
            <a:ext cx="2081038" cy="639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BE" sz="2000" dirty="0" smtClean="0">
                <a:solidFill>
                  <a:schemeClr val="bg1"/>
                </a:solidFill>
                <a:latin typeface="Flanders Art Sans Bold" panose="00000800000000000000" pitchFamily="50" charset="0"/>
              </a:rPr>
              <a:t>SUPER DE LUXE</a:t>
            </a:r>
          </a:p>
        </p:txBody>
      </p:sp>
      <p:sp>
        <p:nvSpPr>
          <p:cNvPr id="21" name="Tijdelijke aanduiding voor inhoud 2"/>
          <p:cNvSpPr txBox="1">
            <a:spLocks/>
          </p:cNvSpPr>
          <p:nvPr/>
        </p:nvSpPr>
        <p:spPr>
          <a:xfrm>
            <a:off x="1983144" y="5129959"/>
            <a:ext cx="2075217" cy="808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BE" sz="2000" dirty="0">
              <a:solidFill>
                <a:schemeClr val="accent6">
                  <a:lumMod val="75000"/>
                </a:schemeClr>
              </a:solidFill>
              <a:latin typeface="Flanders Art Sans Bold" panose="00000800000000000000" pitchFamily="50" charset="0"/>
            </a:endParaRPr>
          </a:p>
          <a:p>
            <a:pPr marL="0" indent="0">
              <a:buNone/>
            </a:pPr>
            <a:r>
              <a:rPr lang="fr-BE" sz="2000" dirty="0" smtClean="0">
                <a:solidFill>
                  <a:schemeClr val="accent6">
                    <a:lumMod val="75000"/>
                  </a:schemeClr>
                </a:solidFill>
                <a:latin typeface="Flanders Art Sans Bold" panose="00000800000000000000" pitchFamily="50" charset="0"/>
              </a:rPr>
              <a:t>MIN</a:t>
            </a:r>
          </a:p>
        </p:txBody>
      </p:sp>
      <p:sp>
        <p:nvSpPr>
          <p:cNvPr id="22" name="Tijdelijke aanduiding voor inhoud 2"/>
          <p:cNvSpPr txBox="1">
            <a:spLocks/>
          </p:cNvSpPr>
          <p:nvPr/>
        </p:nvSpPr>
        <p:spPr>
          <a:xfrm>
            <a:off x="1574087" y="4646030"/>
            <a:ext cx="2407892" cy="808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BE" sz="2000" dirty="0" smtClean="0">
                <a:solidFill>
                  <a:srgbClr val="00B0F0"/>
                </a:solidFill>
                <a:latin typeface="Flanders Art Sans Bold" panose="00000800000000000000" pitchFamily="50" charset="0"/>
              </a:rPr>
              <a:t>VARIABLE</a:t>
            </a:r>
          </a:p>
        </p:txBody>
      </p:sp>
      <p:sp>
        <p:nvSpPr>
          <p:cNvPr id="23" name="Tijdelijke aanduiding voor inhoud 2"/>
          <p:cNvSpPr txBox="1">
            <a:spLocks/>
          </p:cNvSpPr>
          <p:nvPr/>
        </p:nvSpPr>
        <p:spPr>
          <a:xfrm>
            <a:off x="1983144" y="3844727"/>
            <a:ext cx="2407892" cy="808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BE" sz="2000" dirty="0" smtClean="0">
                <a:solidFill>
                  <a:srgbClr val="FF0000"/>
                </a:solidFill>
                <a:latin typeface="Flanders Art Sans Bold" panose="00000800000000000000" pitchFamily="50" charset="0"/>
              </a:rPr>
              <a:t>MAX</a:t>
            </a:r>
          </a:p>
        </p:txBody>
      </p:sp>
      <p:sp>
        <p:nvSpPr>
          <p:cNvPr id="27" name="Rechthoek 26"/>
          <p:cNvSpPr/>
          <p:nvPr/>
        </p:nvSpPr>
        <p:spPr>
          <a:xfrm>
            <a:off x="4095132" y="5378187"/>
            <a:ext cx="1403350" cy="16952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5" name="Rechthoek 24"/>
          <p:cNvSpPr/>
          <p:nvPr/>
        </p:nvSpPr>
        <p:spPr>
          <a:xfrm>
            <a:off x="-10173" y="1180938"/>
            <a:ext cx="12229865" cy="6112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26" name="Afbeelding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73" y="1181031"/>
            <a:ext cx="12216217" cy="611276"/>
          </a:xfrm>
          <a:prstGeom prst="rect">
            <a:avLst/>
          </a:prstGeom>
        </p:spPr>
      </p:pic>
      <p:sp>
        <p:nvSpPr>
          <p:cNvPr id="45" name="Rechthoek 44"/>
          <p:cNvSpPr/>
          <p:nvPr/>
        </p:nvSpPr>
        <p:spPr>
          <a:xfrm>
            <a:off x="9468996" y="4071269"/>
            <a:ext cx="1403350" cy="16952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6555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/>
          <p:cNvSpPr/>
          <p:nvPr/>
        </p:nvSpPr>
        <p:spPr>
          <a:xfrm>
            <a:off x="-24217" y="1191772"/>
            <a:ext cx="12229865" cy="6112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12" name="Afbeelding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217" y="1191865"/>
            <a:ext cx="12216217" cy="61127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/>
          <a:lstStyle/>
          <a:p>
            <a:r>
              <a:rPr lang="fr-BE" dirty="0" smtClean="0">
                <a:latin typeface="Flanders Art Sans Bold" panose="00000800000000000000" pitchFamily="50" charset="0"/>
              </a:rPr>
              <a:t>LICENCES</a:t>
            </a:r>
            <a:endParaRPr lang="fr-BE" dirty="0">
              <a:latin typeface="Flanders Art Sans Bold" panose="00000800000000000000" pitchFamily="50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4055916"/>
            <a:ext cx="12192000" cy="8679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BE" sz="3600" dirty="0" smtClean="0">
                <a:latin typeface="Flanders Art Sans Bold" panose="00000800000000000000" pitchFamily="50" charset="0"/>
              </a:rPr>
              <a:t>1 CHAUFFEUR     =     1 LICENCE     =     1 MARCHÉ</a:t>
            </a:r>
            <a:endParaRPr lang="fr-BE" sz="3600" dirty="0">
              <a:latin typeface="Flanders Art Sans Bold" panose="00000800000000000000" pitchFamily="50" charset="0"/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182" y="4415479"/>
            <a:ext cx="2336870" cy="233687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1715" y="4489908"/>
            <a:ext cx="2292145" cy="229214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9146" y="4570527"/>
            <a:ext cx="2082421" cy="208242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8203" y="4570527"/>
            <a:ext cx="2082421" cy="2082421"/>
          </a:xfrm>
          <a:prstGeom prst="rect">
            <a:avLst/>
          </a:prstGeom>
        </p:spPr>
      </p:pic>
      <p:sp>
        <p:nvSpPr>
          <p:cNvPr id="10" name="Tijdelijke aanduiding voor inhoud 2"/>
          <p:cNvSpPr txBox="1">
            <a:spLocks/>
          </p:cNvSpPr>
          <p:nvPr/>
        </p:nvSpPr>
        <p:spPr>
          <a:xfrm>
            <a:off x="838200" y="2162704"/>
            <a:ext cx="10515600" cy="40095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BE" u="sng" dirty="0" smtClean="0">
                <a:latin typeface="Flanders Art Sans Bold" panose="00000800000000000000" pitchFamily="50" charset="0"/>
              </a:rPr>
              <a:t>FUTUR:</a:t>
            </a:r>
            <a:r>
              <a:rPr lang="fr-BE" dirty="0" smtClean="0">
                <a:latin typeface="Flanders Art Sans Bold" panose="00000800000000000000" pitchFamily="50" charset="0"/>
              </a:rPr>
              <a:t> LICENCES PERSONNELLES</a:t>
            </a:r>
            <a:r>
              <a:rPr dirty="0" smtClean="0"/>
              <a:t> </a:t>
            </a:r>
            <a:endParaRPr lang="fr-BE" dirty="0">
              <a:latin typeface="Flanders Art Sans Bold" panose="00000800000000000000" pitchFamily="50" charset="0"/>
            </a:endParaRPr>
          </a:p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BE" sz="2000" dirty="0" smtClean="0">
                <a:latin typeface="Flanders Art Sans Bold" panose="00000800000000000000" pitchFamily="50" charset="0"/>
              </a:rPr>
              <a:t>NON CUMULABLES</a:t>
            </a:r>
            <a:endParaRPr lang="fr-BE" sz="2000" dirty="0">
              <a:latin typeface="Flanders Art Sans Bold" panose="00000800000000000000" pitchFamily="50" charset="0"/>
            </a:endParaRPr>
          </a:p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BE" sz="2000" dirty="0" smtClean="0">
                <a:latin typeface="Flanders Art Sans Bold" panose="00000800000000000000" pitchFamily="50" charset="0"/>
              </a:rPr>
              <a:t>NON CESSIBLES</a:t>
            </a:r>
          </a:p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BE" sz="2000" dirty="0" smtClean="0">
                <a:latin typeface="Flanders Art Sans Bold" panose="00000800000000000000" pitchFamily="50" charset="0"/>
              </a:rPr>
              <a:t>VALABLES AUSSI LONGTEMPS QUE LES CHAUFFEURS RESTERONT EN SERVICE </a:t>
            </a:r>
          </a:p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endParaRPr lang="fr-BE" dirty="0">
              <a:latin typeface="Flanders Art Sans Bold" panose="000008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15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hoek 14"/>
          <p:cNvSpPr/>
          <p:nvPr/>
        </p:nvSpPr>
        <p:spPr>
          <a:xfrm>
            <a:off x="-37865" y="1182530"/>
            <a:ext cx="12229865" cy="6112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16" name="Afbeelding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865" y="1182623"/>
            <a:ext cx="12216217" cy="61127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/>
          <a:lstStyle/>
          <a:p>
            <a:r>
              <a:rPr lang="fr-BE" dirty="0" smtClean="0">
                <a:latin typeface="Flanders Art Sans Bold" panose="00000800000000000000" pitchFamily="50" charset="0"/>
              </a:rPr>
              <a:t>LICENCES</a:t>
            </a:r>
            <a:endParaRPr lang="fr-BE" dirty="0">
              <a:latin typeface="Flanders Art Sans Bold" panose="00000800000000000000" pitchFamily="50" charset="0"/>
            </a:endParaRPr>
          </a:p>
        </p:txBody>
      </p:sp>
      <p:sp>
        <p:nvSpPr>
          <p:cNvPr id="10" name="Tijdelijke aanduiding voor inhoud 2"/>
          <p:cNvSpPr txBox="1">
            <a:spLocks/>
          </p:cNvSpPr>
          <p:nvPr/>
        </p:nvSpPr>
        <p:spPr>
          <a:xfrm>
            <a:off x="838200" y="2224586"/>
            <a:ext cx="10515600" cy="46334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FFDE00"/>
              </a:buClr>
              <a:buSzPct val="100000"/>
              <a:buFont typeface="Arial" panose="020B0604020202020204" pitchFamily="34" charset="0"/>
              <a:buNone/>
            </a:pPr>
            <a:r>
              <a:rPr lang="fr-BE" u="sng" dirty="0" smtClean="0">
                <a:latin typeface="Flanders Art Sans Bold" panose="00000800000000000000" pitchFamily="50" charset="0"/>
              </a:rPr>
              <a:t>FUTUR:</a:t>
            </a:r>
            <a:r>
              <a:rPr lang="fr-BE" dirty="0" smtClean="0">
                <a:latin typeface="Flanders Art Sans Bold" panose="00000800000000000000" pitchFamily="50" charset="0"/>
              </a:rPr>
              <a:t> CHAQUE CHAUFFEUR A UNE LICENCE</a:t>
            </a:r>
          </a:p>
          <a:p>
            <a:pPr marL="0" indent="0">
              <a:buClr>
                <a:srgbClr val="FFDE00"/>
              </a:buClr>
              <a:buSzPct val="100000"/>
              <a:buFont typeface="Arial" panose="020B0604020202020204" pitchFamily="34" charset="0"/>
              <a:buNone/>
            </a:pPr>
            <a:r>
              <a:rPr lang="fr-BE" dirty="0" smtClean="0">
                <a:latin typeface="Flanders Art Sans Bold" panose="00000800000000000000" pitchFamily="50" charset="0"/>
              </a:rPr>
              <a:t>3 OPTIONS POUR TRAVAILLER</a:t>
            </a:r>
          </a:p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BE" sz="2000" dirty="0" smtClean="0">
                <a:latin typeface="Flanders Art Sans Bold" panose="00000800000000000000" pitchFamily="50" charset="0"/>
              </a:rPr>
              <a:t>EN SERVICE AUPRÈS D’UNE ENTREPRISE QUI MET LE VÉHICULE À DISPOSITION</a:t>
            </a:r>
            <a:endParaRPr lang="fr-BE" sz="2000" dirty="0">
              <a:latin typeface="Flanders Art Sans Bold" panose="00000800000000000000" pitchFamily="50" charset="0"/>
            </a:endParaRPr>
          </a:p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BE" sz="2000" dirty="0">
                <a:latin typeface="Flanders Art Sans Bold" panose="00000800000000000000" pitchFamily="50" charset="0"/>
              </a:rPr>
              <a:t>RÉUNI EN COOPÉRATIVE AVEC D'AUTRES CHAUFFEURS</a:t>
            </a:r>
          </a:p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BE" sz="2000" dirty="0" smtClean="0">
                <a:latin typeface="Flanders Art Sans Bold" panose="00000800000000000000" pitchFamily="50" charset="0"/>
              </a:rPr>
              <a:t>INDÉPENDANT</a:t>
            </a:r>
            <a:endParaRPr lang="fr-BE" sz="2000" dirty="0">
              <a:latin typeface="Flanders Art Sans Bold" panose="00000800000000000000" pitchFamily="50" charset="0"/>
            </a:endParaRPr>
          </a:p>
          <a:p>
            <a:pPr marL="0" indent="0">
              <a:buClr>
                <a:srgbClr val="FFDE00"/>
              </a:buClr>
              <a:buSzPct val="100000"/>
              <a:buFont typeface="Arial" panose="020B0604020202020204" pitchFamily="34" charset="0"/>
              <a:buNone/>
            </a:pPr>
            <a:endParaRPr lang="fr-BE" dirty="0" smtClean="0">
              <a:latin typeface="Flanders Art Sans Bold" panose="00000800000000000000" pitchFamily="50" charset="0"/>
            </a:endParaRPr>
          </a:p>
          <a:p>
            <a:pPr marL="0" indent="0">
              <a:buClr>
                <a:srgbClr val="FFDE00"/>
              </a:buClr>
              <a:buSzPct val="100000"/>
              <a:buFont typeface="Arial" panose="020B0604020202020204" pitchFamily="34" charset="0"/>
              <a:buNone/>
            </a:pPr>
            <a:r>
              <a:rPr lang="fr-BE" dirty="0" smtClean="0">
                <a:latin typeface="Flanders Art Sans Bold" panose="00000800000000000000" pitchFamily="50" charset="0"/>
              </a:rPr>
              <a:t>LES CHAUFFEURS DOIVENT AVOIR </a:t>
            </a:r>
          </a:p>
          <a:p>
            <a:pPr marL="0" indent="0">
              <a:buClr>
                <a:srgbClr val="FFDE00"/>
              </a:buClr>
              <a:buSzPct val="100000"/>
              <a:buFont typeface="Arial" panose="020B0604020202020204" pitchFamily="34" charset="0"/>
              <a:buNone/>
            </a:pPr>
            <a:r>
              <a:rPr lang="fr-BE" dirty="0" smtClean="0">
                <a:latin typeface="Flanders Art Sans Bold" panose="00000800000000000000" pitchFamily="50" charset="0"/>
              </a:rPr>
              <a:t>UN STATUT SOCIAL OFFICIEL</a:t>
            </a:r>
          </a:p>
          <a:p>
            <a:pPr marL="0" indent="0">
              <a:buClr>
                <a:srgbClr val="FFDE00"/>
              </a:buClr>
              <a:buSzPct val="100000"/>
              <a:buFont typeface="Arial" panose="020B0604020202020204" pitchFamily="34" charset="0"/>
              <a:buNone/>
            </a:pPr>
            <a:endParaRPr lang="fr-BE" dirty="0">
              <a:latin typeface="Flanders Art Sans Bold" panose="00000800000000000000" pitchFamily="50" charset="0"/>
            </a:endParaRPr>
          </a:p>
          <a:p>
            <a:pPr lvl="1">
              <a:buClr>
                <a:srgbClr val="FFDE00"/>
              </a:buClr>
              <a:buSzPct val="100000"/>
              <a:buFont typeface="Wingdings" panose="05000000000000000000" pitchFamily="2" charset="2"/>
              <a:buChar char="§"/>
            </a:pPr>
            <a:endParaRPr lang="fr-BE" i="1" dirty="0">
              <a:latin typeface="Flanders Art Sans Bold" panose="00000800000000000000" pitchFamily="50" charset="0"/>
              <a:sym typeface="Wingdings" panose="05000000000000000000" pitchFamily="2" charset="2"/>
            </a:endParaRPr>
          </a:p>
          <a:p>
            <a:pPr marL="0" indent="0">
              <a:buClr>
                <a:srgbClr val="FFDE00"/>
              </a:buClr>
              <a:buSzPct val="100000"/>
              <a:buNone/>
            </a:pPr>
            <a:endParaRPr lang="fr-BE" i="1" dirty="0">
              <a:latin typeface="Flanders Art Sans Bold" panose="00000800000000000000" pitchFamily="50" charset="0"/>
            </a:endParaRPr>
          </a:p>
        </p:txBody>
      </p:sp>
      <p:pic>
        <p:nvPicPr>
          <p:cNvPr id="11" name="Afbeelding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7129" y="3902965"/>
            <a:ext cx="1812137" cy="1812137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9266" y="3975581"/>
            <a:ext cx="1666904" cy="1666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49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2338</TotalTime>
  <Words>418</Words>
  <Application>Microsoft Office PowerPoint</Application>
  <PresentationFormat>Grand écran</PresentationFormat>
  <Paragraphs>141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Flanders Art Sans Bold</vt:lpstr>
      <vt:lpstr>Wingdings</vt:lpstr>
      <vt:lpstr>Office Theme</vt:lpstr>
      <vt:lpstr>PLANTAXI.BRUSSELS</vt:lpstr>
      <vt:lpstr>LES ACTEURS</vt:lpstr>
      <vt:lpstr>PLATEFORMES DE RÉSERVATION</vt:lpstr>
      <vt:lpstr>CHAUFFEURS</vt:lpstr>
      <vt:lpstr>LES VÉHICULES</vt:lpstr>
      <vt:lpstr>TARIFS</vt:lpstr>
      <vt:lpstr>TARIFS</vt:lpstr>
      <vt:lpstr>LICENCES</vt:lpstr>
      <vt:lpstr>LICENCES</vt:lpstr>
      <vt:lpstr>LICENCES</vt:lpstr>
      <vt:lpstr>NUMERUS CLAUSUS</vt:lpstr>
      <vt:lpstr>CONTRÔLES</vt:lpstr>
      <vt:lpstr>LES CLIENTS</vt:lpstr>
      <vt:lpstr>TIMING</vt:lpstr>
      <vt:lpstr> PLANTAXI.BRUSSELS</vt:lpstr>
    </vt:vector>
  </TitlesOfParts>
  <Company>IRISGOV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DE JONGE Damiaan</dc:creator>
  <cp:lastModifiedBy>DEBONT Marc</cp:lastModifiedBy>
  <cp:revision>218</cp:revision>
  <dcterms:created xsi:type="dcterms:W3CDTF">2017-04-04T13:10:57Z</dcterms:created>
  <dcterms:modified xsi:type="dcterms:W3CDTF">2018-02-01T13:19:12Z</dcterms:modified>
</cp:coreProperties>
</file>