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4.xml" ContentType="application/vnd.openxmlformats-officedocument.presentationml.notesSlide+xml"/>
  <Override PartName="/ppt/charts/chart5.xml" ContentType="application/vnd.openxmlformats-officedocument.drawingml.chart+xml"/>
  <Override PartName="/ppt/notesSlides/notesSlide45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notesSlides/notesSlide47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0.xml" ContentType="application/vnd.openxmlformats-officedocument.drawingml.chart+xml"/>
  <Override PartName="/ppt/notesSlides/notesSlide50.xml" ContentType="application/vnd.openxmlformats-officedocument.presentationml.notesSlide+xml"/>
  <Override PartName="/ppt/charts/chart11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5"/>
    <p:sldMasterId id="2147483775" r:id="rId6"/>
  </p:sldMasterIdLst>
  <p:notesMasterIdLst>
    <p:notesMasterId r:id="rId63"/>
  </p:notesMasterIdLst>
  <p:handoutMasterIdLst>
    <p:handoutMasterId r:id="rId64"/>
  </p:handoutMasterIdLst>
  <p:sldIdLst>
    <p:sldId id="711" r:id="rId7"/>
    <p:sldId id="713" r:id="rId8"/>
    <p:sldId id="606" r:id="rId9"/>
    <p:sldId id="709" r:id="rId10"/>
    <p:sldId id="611" r:id="rId11"/>
    <p:sldId id="699" r:id="rId12"/>
    <p:sldId id="661" r:id="rId13"/>
    <p:sldId id="662" r:id="rId14"/>
    <p:sldId id="663" r:id="rId15"/>
    <p:sldId id="679" r:id="rId16"/>
    <p:sldId id="696" r:id="rId17"/>
    <p:sldId id="697" r:id="rId18"/>
    <p:sldId id="678" r:id="rId19"/>
    <p:sldId id="700" r:id="rId20"/>
    <p:sldId id="691" r:id="rId21"/>
    <p:sldId id="701" r:id="rId22"/>
    <p:sldId id="680" r:id="rId23"/>
    <p:sldId id="681" r:id="rId24"/>
    <p:sldId id="682" r:id="rId25"/>
    <p:sldId id="702" r:id="rId26"/>
    <p:sldId id="692" r:id="rId27"/>
    <p:sldId id="683" r:id="rId28"/>
    <p:sldId id="684" r:id="rId29"/>
    <p:sldId id="703" r:id="rId30"/>
    <p:sldId id="693" r:id="rId31"/>
    <p:sldId id="685" r:id="rId32"/>
    <p:sldId id="686" r:id="rId33"/>
    <p:sldId id="708" r:id="rId34"/>
    <p:sldId id="687" r:id="rId35"/>
    <p:sldId id="664" r:id="rId36"/>
    <p:sldId id="706" r:id="rId37"/>
    <p:sldId id="665" r:id="rId38"/>
    <p:sldId id="666" r:id="rId39"/>
    <p:sldId id="667" r:id="rId40"/>
    <p:sldId id="668" r:id="rId41"/>
    <p:sldId id="669" r:id="rId42"/>
    <p:sldId id="670" r:id="rId43"/>
    <p:sldId id="707" r:id="rId44"/>
    <p:sldId id="676" r:id="rId45"/>
    <p:sldId id="677" r:id="rId46"/>
    <p:sldId id="690" r:id="rId47"/>
    <p:sldId id="533" r:id="rId48"/>
    <p:sldId id="725" r:id="rId49"/>
    <p:sldId id="714" r:id="rId50"/>
    <p:sldId id="715" r:id="rId51"/>
    <p:sldId id="717" r:id="rId52"/>
    <p:sldId id="718" r:id="rId53"/>
    <p:sldId id="723" r:id="rId54"/>
    <p:sldId id="719" r:id="rId55"/>
    <p:sldId id="720" r:id="rId56"/>
    <p:sldId id="716" r:id="rId57"/>
    <p:sldId id="721" r:id="rId58"/>
    <p:sldId id="722" r:id="rId59"/>
    <p:sldId id="726" r:id="rId60"/>
    <p:sldId id="727" r:id="rId61"/>
    <p:sldId id="704" r:id="rId62"/>
  </p:sldIdLst>
  <p:sldSz cx="9144000" cy="5143500" type="screen16x9"/>
  <p:notesSz cx="6805613" cy="99441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line Marescaux" initials="C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2EC"/>
    <a:srgbClr val="003665"/>
    <a:srgbClr val="00AEEF"/>
    <a:srgbClr val="F2CD2E"/>
    <a:srgbClr val="F6DD74"/>
    <a:srgbClr val="083060"/>
    <a:srgbClr val="00213F"/>
    <a:srgbClr val="F5D375"/>
    <a:srgbClr val="FFFFFF"/>
    <a:srgbClr val="004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1667" autoAdjust="0"/>
  </p:normalViewPr>
  <p:slideViewPr>
    <p:cSldViewPr>
      <p:cViewPr varScale="1">
        <p:scale>
          <a:sx n="136" d="100"/>
          <a:sy n="136" d="100"/>
        </p:scale>
        <p:origin x="48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6" y="-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commentAuthors" Target="commentAuthors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42784183745"/>
          <c:y val="0.0679556572392351"/>
          <c:w val="0.348743276039245"/>
          <c:h val="0.8041863863019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Je ne sais pas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1C244B-F776-4CD1-A05E-1E5B95150C82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DC8-489E-814F-900E5724BE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9406635526066E-17"/>
                  <c:y val="-0.01413248256530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C8-489E-814F-900E5724BED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C8-489E-814F-900E5724BED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C8-489E-814F-900E5724BED6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(n=2003)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C8-489E-814F-900E5724BE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Pas important</c:v>
                </c:pt>
              </c:strCache>
            </c:strRef>
          </c:tx>
          <c:spPr>
            <a:solidFill>
              <a:srgbClr val="9A0322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AA23EE-EAE9-4517-888F-0040CA4029E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(n=2003)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DC8-489E-814F-900E5724BE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Peu important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(n=2003)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C8-489E-814F-900E5724BED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92D050"/>
            </a:solidFill>
            <a:ln w="95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(n=2003)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C8-489E-814F-900E5724BED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Essentiel</c:v>
                </c:pt>
              </c:strCache>
            </c:strRef>
          </c:tx>
          <c:spPr>
            <a:solidFill>
              <a:srgbClr val="0D6B57"/>
            </a:solidFill>
          </c:spPr>
          <c:invertIfNegative val="0"/>
          <c:dLbls>
            <c:dLbl>
              <c:idx val="0"/>
              <c:layout>
                <c:manualLayout>
                  <c:x val="0.0029938312978696"/>
                  <c:y val="0.011658349364628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69810934693602"/>
                      <c:h val="0.0875530547381388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(n=2003)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7B-4F35-AAEA-71EEB096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52494448"/>
        <c:axId val="2052501088"/>
      </c:barChart>
      <c:catAx>
        <c:axId val="2052494448"/>
        <c:scaling>
          <c:orientation val="minMax"/>
        </c:scaling>
        <c:delete val="1"/>
        <c:axPos val="b"/>
        <c:numFmt formatCode="0\%" sourceLinked="0"/>
        <c:majorTickMark val="out"/>
        <c:minorTickMark val="none"/>
        <c:tickLblPos val="nextTo"/>
        <c:crossAx val="2052501088"/>
        <c:crosses val="autoZero"/>
        <c:auto val="1"/>
        <c:lblAlgn val="ctr"/>
        <c:lblOffset val="100"/>
        <c:noMultiLvlLbl val="0"/>
      </c:catAx>
      <c:valAx>
        <c:axId val="2052501088"/>
        <c:scaling>
          <c:orientation val="minMax"/>
          <c:max val="100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05249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531971157511"/>
          <c:y val="0.0969772224546042"/>
          <c:w val="0.421165167199486"/>
          <c:h val="0.745062784436277"/>
        </c:manualLayout>
      </c:layout>
      <c:overlay val="0"/>
      <c:txPr>
        <a:bodyPr/>
        <a:lstStyle/>
        <a:p>
          <a:pPr>
            <a:defRPr sz="1600">
              <a:solidFill>
                <a:srgbClr val="00366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8015477150934"/>
          <c:y val="0.0242714412593519"/>
          <c:w val="0.860083104114239"/>
          <c:h val="0.945901250567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BFBFBF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D2-4693-BD2C-2FD2946CA36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B0-466C-AB53-F55B40D0BCDE}"/>
              </c:ext>
            </c:extLst>
          </c:dPt>
          <c:dPt>
            <c:idx val="13"/>
            <c:invertIfNegative val="0"/>
            <c:bubble3D val="0"/>
            <c:spPr>
              <a:solidFill>
                <a:srgbClr val="9A0322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23D-488A-B459-892E94CB59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96E9A53-2371-4F8F-AF7C-EF80083EAB2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fld id="{529D9040-E8EC-4C05-8A4B-C512772DF4F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4FBC58-AC7B-42F0-9E04-405FF509F51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470326-E73C-4A47-AFBD-D4533C06A05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E2EE436-E09E-4E83-8CE5-A2894DB0ACA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9BFB18D-23D1-42C2-A0E7-4BDB053E9BD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594F35C-3417-442D-9014-08C423F2C78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486A2ED-03FC-45D2-BC20-991A5530F1F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6433211-4432-40D7-B458-EF1EFC72386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08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A3365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Légumes</c:v>
                </c:pt>
                <c:pt idx="1">
                  <c:v>Fruits</c:v>
                </c:pt>
                <c:pt idx="2">
                  <c:v>Pommes de terre</c:v>
                </c:pt>
                <c:pt idx="3">
                  <c:v>Produits laitiers</c:v>
                </c:pt>
                <c:pt idx="4">
                  <c:v>Oeufs</c:v>
                </c:pt>
                <c:pt idx="5">
                  <c:v>Viande</c:v>
                </c:pt>
                <c:pt idx="6">
                  <c:v>Boulangerie-Pâtisseries (pain, crêpes, etc.)</c:v>
                </c:pt>
                <c:pt idx="7">
                  <c:v>Produits transformés (compote, confiture, miel, jus, potage, pâté, etc.)</c:v>
                </c:pt>
                <c:pt idx="8">
                  <c:v>Volaille</c:v>
                </c:pt>
                <c:pt idx="9">
                  <c:v>Autre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83.7</c:v>
                </c:pt>
                <c:pt idx="1">
                  <c:v>83.1</c:v>
                </c:pt>
                <c:pt idx="2">
                  <c:v>46.9</c:v>
                </c:pt>
                <c:pt idx="3">
                  <c:v>41.1</c:v>
                </c:pt>
                <c:pt idx="4">
                  <c:v>38.30000000000001</c:v>
                </c:pt>
                <c:pt idx="5">
                  <c:v>30.3</c:v>
                </c:pt>
                <c:pt idx="6">
                  <c:v>28.9</c:v>
                </c:pt>
                <c:pt idx="7">
                  <c:v>25.7</c:v>
                </c:pt>
                <c:pt idx="8">
                  <c:v>24.1</c:v>
                </c:pt>
                <c:pt idx="9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0-466C-AB53-F55B40D0B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32350240"/>
        <c:axId val="2032352560"/>
      </c:barChart>
      <c:catAx>
        <c:axId val="2032350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>
            <a:noFill/>
          </a:ln>
        </c:spPr>
        <c:crossAx val="2032352560"/>
        <c:crossesAt val="0.0"/>
        <c:auto val="1"/>
        <c:lblAlgn val="ctr"/>
        <c:lblOffset val="100"/>
        <c:noMultiLvlLbl val="0"/>
      </c:catAx>
      <c:valAx>
        <c:axId val="2032352560"/>
        <c:scaling>
          <c:orientation val="minMax"/>
          <c:max val="101.0"/>
          <c:min val="0.0"/>
        </c:scaling>
        <c:delete val="1"/>
        <c:axPos val="t"/>
        <c:numFmt formatCode="General" sourceLinked="1"/>
        <c:majorTickMark val="out"/>
        <c:minorTickMark val="none"/>
        <c:tickLblPos val="nextTo"/>
        <c:crossAx val="2032350240"/>
        <c:crosses val="autoZero"/>
        <c:crossBetween val="between"/>
        <c:majorUnit val="20.0"/>
        <c:minorUnit val="5.0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9422467829464"/>
          <c:y val="0.00893410946331095"/>
          <c:w val="0.964375435724296"/>
          <c:h val="0.9675638340273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110414-9BB6-4052-9998-D9E53D508D3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D1653AB-9607-4A77-B169-F874750FACC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301045-36C9-465B-8B6E-AFA3201512A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BEAA123-EB24-4C34-8057-B63F5404883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D9B87B1-511A-41F6-8F91-D99A2A2711D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fld id="{C53C87EC-ECC6-4AD3-A771-A5018509C88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1E2A32B-A26E-4660-AA6D-FDA18126F3F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B8FAF0A-DCC5-40D8-9505-B68969406ED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EFE5AEC-F2CD-4377-A47B-E4002A28B5C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071FF6E-72EF-4E75-A20F-7A6EA62993C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08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A3365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Fruits</c:v>
                </c:pt>
                <c:pt idx="1">
                  <c:v>Légumes</c:v>
                </c:pt>
                <c:pt idx="2">
                  <c:v>Fromages</c:v>
                </c:pt>
                <c:pt idx="3">
                  <c:v>Pommes de terre</c:v>
                </c:pt>
                <c:pt idx="4">
                  <c:v>ufs</c:v>
                </c:pt>
                <c:pt idx="5">
                  <c:v>Pain</c:v>
                </c:pt>
                <c:pt idx="6">
                  <c:v>Viande</c:v>
                </c:pt>
                <c:pt idx="7">
                  <c:v>Lait</c:v>
                </c:pt>
                <c:pt idx="8">
                  <c:v>Volaille</c:v>
                </c:pt>
                <c:pt idx="9">
                  <c:v>Miel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55.8</c:v>
                </c:pt>
                <c:pt idx="1">
                  <c:v>53.2</c:v>
                </c:pt>
                <c:pt idx="2">
                  <c:v>52.7</c:v>
                </c:pt>
                <c:pt idx="3">
                  <c:v>43.1</c:v>
                </c:pt>
                <c:pt idx="4">
                  <c:v>42.1</c:v>
                </c:pt>
                <c:pt idx="5">
                  <c:v>41.1</c:v>
                </c:pt>
                <c:pt idx="6">
                  <c:v>39.1</c:v>
                </c:pt>
                <c:pt idx="7">
                  <c:v>34.6</c:v>
                </c:pt>
                <c:pt idx="8">
                  <c:v>32.2</c:v>
                </c:pt>
                <c:pt idx="9">
                  <c:v>31.8</c:v>
                </c:pt>
                <c:pt idx="10">
                  <c:v>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0-466C-AB53-F55B40D0B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40157120"/>
        <c:axId val="2140158896"/>
      </c:barChart>
      <c:catAx>
        <c:axId val="2140157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>
            <a:noFill/>
          </a:ln>
        </c:spPr>
        <c:crossAx val="2140158896"/>
        <c:crossesAt val="0.0"/>
        <c:auto val="1"/>
        <c:lblAlgn val="ctr"/>
        <c:lblOffset val="100"/>
        <c:noMultiLvlLbl val="0"/>
      </c:catAx>
      <c:valAx>
        <c:axId val="2140158896"/>
        <c:scaling>
          <c:orientation val="minMax"/>
          <c:max val="101.0"/>
          <c:min val="0.0"/>
        </c:scaling>
        <c:delete val="1"/>
        <c:axPos val="t"/>
        <c:numFmt formatCode="General" sourceLinked="1"/>
        <c:majorTickMark val="out"/>
        <c:minorTickMark val="none"/>
        <c:tickLblPos val="nextTo"/>
        <c:crossAx val="2140157120"/>
        <c:crosses val="autoZero"/>
        <c:crossBetween val="between"/>
        <c:majorUnit val="20.0"/>
        <c:minorUnit val="5.0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01138136323074"/>
          <c:y val="0.0277778663960554"/>
          <c:w val="0.906482617163107"/>
          <c:h val="0.938888888888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AEEF"/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AEEF"/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AEEF"/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2CD2E"/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13-456D-958F-BCE1AC080812}"/>
              </c:ext>
            </c:extLst>
          </c:dPt>
          <c:dPt>
            <c:idx val="9"/>
            <c:invertIfNegative val="0"/>
            <c:bubble3D val="0"/>
            <c:spPr>
              <a:solidFill>
                <a:srgbClr val="9A0322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13-456D-958F-BCE1AC080812}"/>
              </c:ext>
            </c:extLst>
          </c:dPt>
          <c:dPt>
            <c:idx val="11"/>
            <c:invertIfNegative val="0"/>
            <c:bubble3D val="0"/>
            <c:spPr>
              <a:solidFill>
                <a:srgbClr val="9A0322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44-4822-8F0A-D3A3B7E8BB1A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7B-49C9-A8B4-F0BC86C97627}"/>
              </c:ext>
            </c:extLst>
          </c:dPt>
          <c:dPt>
            <c:idx val="26"/>
            <c:invertIfNegative val="0"/>
            <c:bubble3D val="0"/>
            <c:spPr>
              <a:solidFill>
                <a:srgbClr val="9A0322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7B-49C9-A8B4-F0BC86C976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71A35-75C7-4056-AB8F-A4BADE59BDE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036D3DD0-798E-406D-931D-1E052E45862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FB03104-F427-4D34-A9B4-CD668E07D72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572D57D-B06E-4728-BB35-C06614D6885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11500CA-32C6-4994-B9B7-33AA741E83C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08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A3365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Lenvie de prendre soin de soi en mangeant des produits plus naturels, meilleurs pour la santé</c:v>
                </c:pt>
                <c:pt idx="1">
                  <c:v>Lenvie de sassurer de ce que lon mange</c:v>
                </c:pt>
                <c:pt idx="2">
                  <c:v>Lenvie dun retour à la nature, aux choses essentielles</c:v>
                </c:pt>
                <c:pt idx="3">
                  <c:v>Lenvie de manger des produits qui sont produits près de chez soi</c:v>
                </c:pt>
                <c:pt idx="4">
                  <c:v>Lenvie de réduire son impact sur lenvironnement</c:v>
                </c:pt>
                <c:pt idx="5">
                  <c:v>Lenvie de suivre la saisonnalité des produits</c:v>
                </c:pt>
                <c:pt idx="6">
                  <c:v>Lenvie dêtre solidaire avec les producteurs</c:v>
                </c:pt>
              </c:strCache>
            </c:strRef>
          </c:cat>
          <c:val>
            <c:numRef>
              <c:f>Sheet1!$B$2:$B$8</c:f>
              <c:numCache>
                <c:formatCode>0\%</c:formatCode>
                <c:ptCount val="7"/>
                <c:pt idx="0">
                  <c:v>20.4</c:v>
                </c:pt>
                <c:pt idx="1">
                  <c:v>14.0</c:v>
                </c:pt>
                <c:pt idx="2">
                  <c:v>11.1</c:v>
                </c:pt>
                <c:pt idx="3">
                  <c:v>14.0</c:v>
                </c:pt>
                <c:pt idx="4">
                  <c:v>9.9</c:v>
                </c:pt>
                <c:pt idx="5">
                  <c:v>6.9</c:v>
                </c:pt>
                <c:pt idx="6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11-4FBA-9D5A-06DF06906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5139904"/>
        <c:axId val="2055135680"/>
      </c:barChart>
      <c:catAx>
        <c:axId val="2055139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noFill/>
          </a:ln>
        </c:spPr>
        <c:crossAx val="2055135680"/>
        <c:crossesAt val="0.0"/>
        <c:auto val="1"/>
        <c:lblAlgn val="ctr"/>
        <c:lblOffset val="100"/>
        <c:noMultiLvlLbl val="0"/>
      </c:catAx>
      <c:valAx>
        <c:axId val="2055135680"/>
        <c:scaling>
          <c:orientation val="minMax"/>
          <c:max val="101.0"/>
          <c:min val="0.0"/>
        </c:scaling>
        <c:delete val="1"/>
        <c:axPos val="t"/>
        <c:numFmt formatCode="0\%" sourceLinked="1"/>
        <c:majorTickMark val="out"/>
        <c:minorTickMark val="none"/>
        <c:tickLblPos val="nextTo"/>
        <c:crossAx val="2055139904"/>
        <c:crosses val="autoZero"/>
        <c:crossBetween val="between"/>
        <c:majorUnit val="20.0"/>
        <c:minorUnit val="5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5213927729947"/>
          <c:y val="0.0242714412593519"/>
          <c:w val="0.847885354253553"/>
          <c:h val="0.945901250567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B0-466C-AB53-F55B40D0BCDE}"/>
              </c:ext>
            </c:extLst>
          </c:dPt>
          <c:dPt>
            <c:idx val="13"/>
            <c:invertIfNegative val="0"/>
            <c:bubble3D val="0"/>
            <c:spPr>
              <a:solidFill>
                <a:srgbClr val="9A0322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23D-488A-B459-892E94CB59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7AD5D4C-04C8-49B5-BB24-C92C22A58C6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97625830959"/>
                      <c:h val="0.07137460843928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ABFBC6-763F-4549-A1F7-38068C0617C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269705603039"/>
                      <c:h val="0.0830753639211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D2451AD-5E65-43B0-86D0-D7AC7CE490D0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45679012346"/>
                      <c:h val="0.0830753639211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0226136633428299"/>
                  <c:y val="-0.00390025182728334"/>
                </c:manualLayout>
              </c:layout>
              <c:tx>
                <c:rich>
                  <a:bodyPr/>
                  <a:lstStyle/>
                  <a:p>
                    <a:fld id="{930B409C-E10D-4475-9F1C-C939572F0C8E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21652421652"/>
                      <c:h val="0.09087586757570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B275B08-7B59-42F1-9440-B7A99662A16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07692307692"/>
                      <c:h val="0.0830753639211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53F7FFE-E851-4415-A510-5DA4828E097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83665716999"/>
                      <c:h val="0.1103771267121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E5624A-C021-4F60-8B83-1B21AD60AB3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45679012346"/>
                      <c:h val="0.1103771267121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F0486E3-4978-4803-8EFC-4EA680D44B4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731718898386"/>
                      <c:h val="0.0830753639211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0301516500474834"/>
                  <c:y val="-1.53553221475084E-7"/>
                </c:manualLayout>
              </c:layout>
              <c:tx>
                <c:rich>
                  <a:bodyPr/>
                  <a:lstStyle/>
                  <a:p>
                    <a:fld id="{BF5F1ACE-D594-4239-AAC1-24F18A69F70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59639126306"/>
                      <c:h val="0.07917511209385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01C83D9-0372-45C9-9B72-42B205591BE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0.0452276234567901"/>
                  <c:y val="-1.53553221546588E-7"/>
                </c:manualLayout>
              </c:layout>
              <c:tx>
                <c:rich>
                  <a:bodyPr/>
                  <a:lstStyle/>
                  <a:p>
                    <a:fld id="{2388077B-C239-4541-92F9-F8578588415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59639126306"/>
                      <c:h val="0.0830753639211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500742B-473F-4CE2-8308-50378B8ADAB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45679012346"/>
                      <c:h val="0.0596738529574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979E73D-15F5-4C72-B664-68412FE6653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45679012346"/>
                      <c:h val="0.1025766230575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6CAD381-669D-4A09-ADFF-55ED381325E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0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A3365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Les marchés ou marchés locaux</c:v>
                </c:pt>
                <c:pt idx="1">
                  <c:v>La vente dans les supermarchés/hypermarchés</c:v>
                </c:pt>
                <c:pt idx="2">
                  <c:v>Les magasins de proximité</c:v>
                </c:pt>
                <c:pt idx="3">
                  <c:v>La vente directe à la ferme</c:v>
                </c:pt>
                <c:pt idx="4">
                  <c:v>Les distributeurs automatiques de produits fermiers</c:v>
                </c:pt>
                <c:pt idx="5">
                  <c:v>Les foires et salons</c:v>
                </c:pt>
                <c:pt idx="6">
                  <c:v>La cueillette à la ferme ou dans des champs</c:v>
                </c:pt>
                <c:pt idx="7">
                  <c:v>La vente directe via le site internet du producteur</c:v>
                </c:pt>
                <c:pt idx="8">
                  <c:v>Les points relais de livraison</c:v>
                </c:pt>
                <c:pt idx="9">
                  <c:v>La vente via des plateformes en ligne</c:v>
                </c:pt>
                <c:pt idx="10">
                  <c:v>Les paniers collectifs</c:v>
                </c:pt>
                <c:pt idx="11">
                  <c:v>Le point de vente collectif</c:v>
                </c:pt>
                <c:pt idx="12">
                  <c:v>La vente en tournée à domicile</c:v>
                </c:pt>
                <c:pt idx="13">
                  <c:v>Aucun de ceux-là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 formatCode="0.00%">
                  <c:v>74.9</c:v>
                </c:pt>
                <c:pt idx="1">
                  <c:v>30.7</c:v>
                </c:pt>
                <c:pt idx="2">
                  <c:v>42.7</c:v>
                </c:pt>
                <c:pt idx="3">
                  <c:v>62.0</c:v>
                </c:pt>
                <c:pt idx="4">
                  <c:v>30.3</c:v>
                </c:pt>
                <c:pt idx="5">
                  <c:v>20.9</c:v>
                </c:pt>
                <c:pt idx="6">
                  <c:v>37.2</c:v>
                </c:pt>
                <c:pt idx="7">
                  <c:v>19.8</c:v>
                </c:pt>
                <c:pt idx="8">
                  <c:v>13.8</c:v>
                </c:pt>
                <c:pt idx="9">
                  <c:v>7.1</c:v>
                </c:pt>
                <c:pt idx="10">
                  <c:v>26.6</c:v>
                </c:pt>
                <c:pt idx="11">
                  <c:v>12.2</c:v>
                </c:pt>
                <c:pt idx="12">
                  <c:v>16.9</c:v>
                </c:pt>
                <c:pt idx="13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0-466C-AB53-F55B40D0B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39219024"/>
        <c:axId val="2139221600"/>
      </c:barChart>
      <c:catAx>
        <c:axId val="21392190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>
            <a:noFill/>
          </a:ln>
        </c:spPr>
        <c:crossAx val="2139221600"/>
        <c:crossesAt val="0.0"/>
        <c:auto val="1"/>
        <c:lblAlgn val="ctr"/>
        <c:lblOffset val="100"/>
        <c:noMultiLvlLbl val="0"/>
      </c:catAx>
      <c:valAx>
        <c:axId val="2139221600"/>
        <c:scaling>
          <c:orientation val="minMax"/>
          <c:max val="101.0"/>
          <c:min val="0.0"/>
        </c:scaling>
        <c:delete val="1"/>
        <c:axPos val="t"/>
        <c:numFmt formatCode="0.00%" sourceLinked="1"/>
        <c:majorTickMark val="out"/>
        <c:minorTickMark val="none"/>
        <c:tickLblPos val="nextTo"/>
        <c:crossAx val="2139219024"/>
        <c:crosses val="autoZero"/>
        <c:crossBetween val="between"/>
        <c:majorUnit val="20.0"/>
        <c:minorUnit val="5.0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5213927729947"/>
          <c:y val="0.0242714412593519"/>
          <c:w val="0.847885354253553"/>
          <c:h val="0.945901250567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B1-4CFA-AA0E-505ABD8C1951}"/>
              </c:ext>
            </c:extLst>
          </c:dPt>
          <c:dPt>
            <c:idx val="13"/>
            <c:invertIfNegative val="0"/>
            <c:bubble3D val="0"/>
            <c:spPr>
              <a:solidFill>
                <a:srgbClr val="9A0322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B1-4CFA-AA0E-505ABD8C195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73D3E31-5895-48B8-933F-8242957151B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269705603039"/>
                      <c:h val="0.1064768748848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D95028-8531-41DE-95C7-07CD6F70F76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07692307692"/>
                      <c:h val="0.1103771267121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82F8923-4D36-49DF-AEC3-E24CAC1CD6C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83665716999"/>
                      <c:h val="0.1103771267121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F9BB1C6-81DF-48B1-94FE-73D085656E3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21652421652"/>
                      <c:h val="0.09087586757570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4CB95D-248F-454C-B8B8-17ADA301279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45679012346"/>
                      <c:h val="0.1103771267121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542FEED-D01D-4256-A584-96EF252B00A7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C623966-B177-4E0C-B51A-168006BCC8F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269705603039"/>
                      <c:h val="0.09087586757570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D577C9C-3DF5-4FBD-B3A3-DECC58E7CE2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A617AFE-A142-4EAC-8C04-4EA3A5A066E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C989C26-8E15-4BC3-A4DF-9776BA078E6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F5C0B52-8D32-48B1-BF57-C49686741F8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78411E0-9BBE-413A-B326-DF530647972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8320BDB-CA49-4463-AFCD-CA75AC6D82C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2F79192-8B24-4E4B-B0B2-E545E9C9E38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0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A3365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Les marchés ou marchés locaux</c:v>
                </c:pt>
                <c:pt idx="1">
                  <c:v>La vente dans les supermarchés/hypermarchés</c:v>
                </c:pt>
                <c:pt idx="2">
                  <c:v>Les magasins de proximité</c:v>
                </c:pt>
                <c:pt idx="3">
                  <c:v>La vente directe à la ferme</c:v>
                </c:pt>
                <c:pt idx="4">
                  <c:v>Les distributeurs automatiques de produits fermiers</c:v>
                </c:pt>
                <c:pt idx="5">
                  <c:v>Les foires et salons</c:v>
                </c:pt>
                <c:pt idx="6">
                  <c:v>La cueillette à la ferme ou dans des champs</c:v>
                </c:pt>
                <c:pt idx="7">
                  <c:v>La vente directe via le site internet du producteur</c:v>
                </c:pt>
                <c:pt idx="8">
                  <c:v>Les points relais de livraison</c:v>
                </c:pt>
                <c:pt idx="9">
                  <c:v>La vente via des plateformes en ligne</c:v>
                </c:pt>
                <c:pt idx="10">
                  <c:v>Les paniers collectifs</c:v>
                </c:pt>
                <c:pt idx="11">
                  <c:v>Le point de vente collectif</c:v>
                </c:pt>
                <c:pt idx="12">
                  <c:v>La vente en tournée à domicile</c:v>
                </c:pt>
                <c:pt idx="13">
                  <c:v>Aucun de ceux-là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65.4</c:v>
                </c:pt>
                <c:pt idx="1">
                  <c:v>24.6</c:v>
                </c:pt>
                <c:pt idx="2">
                  <c:v>27.9</c:v>
                </c:pt>
                <c:pt idx="3">
                  <c:v>37.5</c:v>
                </c:pt>
                <c:pt idx="4">
                  <c:v>13.7</c:v>
                </c:pt>
                <c:pt idx="5">
                  <c:v>8.4</c:v>
                </c:pt>
                <c:pt idx="6">
                  <c:v>10.5</c:v>
                </c:pt>
                <c:pt idx="7">
                  <c:v>5.7</c:v>
                </c:pt>
                <c:pt idx="8">
                  <c:v>3.5</c:v>
                </c:pt>
                <c:pt idx="9">
                  <c:v>1.7</c:v>
                </c:pt>
                <c:pt idx="10">
                  <c:v>7.3</c:v>
                </c:pt>
                <c:pt idx="11">
                  <c:v>3.2</c:v>
                </c:pt>
                <c:pt idx="12">
                  <c:v>4.4</c:v>
                </c:pt>
                <c:pt idx="1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B1-4CFA-AA0E-505ABD8C1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39280208"/>
        <c:axId val="2139284832"/>
      </c:barChart>
      <c:catAx>
        <c:axId val="2139280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>
            <a:noFill/>
          </a:ln>
        </c:spPr>
        <c:crossAx val="2139284832"/>
        <c:crossesAt val="0.0"/>
        <c:auto val="1"/>
        <c:lblAlgn val="ctr"/>
        <c:lblOffset val="100"/>
        <c:noMultiLvlLbl val="0"/>
      </c:catAx>
      <c:valAx>
        <c:axId val="2139284832"/>
        <c:scaling>
          <c:orientation val="minMax"/>
          <c:max val="101.0"/>
          <c:min val="0.0"/>
        </c:scaling>
        <c:delete val="1"/>
        <c:axPos val="t"/>
        <c:numFmt formatCode="General" sourceLinked="1"/>
        <c:majorTickMark val="out"/>
        <c:minorTickMark val="none"/>
        <c:tickLblPos val="nextTo"/>
        <c:crossAx val="2139280208"/>
        <c:crosses val="autoZero"/>
        <c:crossBetween val="between"/>
        <c:majorUnit val="20.0"/>
        <c:minorUnit val="5.0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8015477150934"/>
          <c:y val="0.0242714412593519"/>
          <c:w val="0.958996437517557"/>
          <c:h val="0.945901250567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D57BDE83-E3CC-4D15-9A43-85F121011D2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08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A3365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La vente directe via le site internet du producteur</c:v>
                </c:pt>
                <c:pt idx="1">
                  <c:v>La vente via des plateformes en ligne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19.8</c:v>
                </c:pt>
                <c:pt idx="1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0-466C-AB53-F55B40D0B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55153008"/>
        <c:axId val="2055154784"/>
      </c:barChart>
      <c:catAx>
        <c:axId val="2055153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>
            <a:noFill/>
          </a:ln>
        </c:spPr>
        <c:crossAx val="2055154784"/>
        <c:crossesAt val="0.0"/>
        <c:auto val="1"/>
        <c:lblAlgn val="ctr"/>
        <c:lblOffset val="100"/>
        <c:noMultiLvlLbl val="0"/>
      </c:catAx>
      <c:valAx>
        <c:axId val="2055154784"/>
        <c:scaling>
          <c:orientation val="minMax"/>
          <c:max val="101.0"/>
          <c:min val="0.0"/>
        </c:scaling>
        <c:delete val="1"/>
        <c:axPos val="t"/>
        <c:numFmt formatCode="General" sourceLinked="1"/>
        <c:majorTickMark val="out"/>
        <c:minorTickMark val="none"/>
        <c:tickLblPos val="nextTo"/>
        <c:crossAx val="2055153008"/>
        <c:crosses val="autoZero"/>
        <c:crossBetween val="between"/>
        <c:majorUnit val="20.0"/>
        <c:minorUnit val="5.0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AEE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3e trim.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AEE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3e trim.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8015477150934"/>
          <c:y val="0.0242714412593519"/>
          <c:w val="0.958996437517557"/>
          <c:h val="0.945901250567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391-42BF-897A-6E025BAFE819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B0-466C-AB53-F55B40D0BCDE}"/>
              </c:ext>
            </c:extLst>
          </c:dPt>
          <c:dPt>
            <c:idx val="13"/>
            <c:invertIfNegative val="0"/>
            <c:bubble3D val="0"/>
            <c:spPr>
              <a:solidFill>
                <a:srgbClr val="9A0322"/>
              </a:solidFill>
              <a:ln w="12544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23D-488A-B459-892E94CB59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219B5F0-4BC5-49CA-ADB2-2B7E38CC56C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7623DB-1762-42D0-88E9-19C1F02FC2A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6BCDBF64-1753-4D12-9E9F-4703A65F7E1E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79BAD4-2B67-481D-B5B0-30F1496F4A5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5C3D912-34EF-47C1-A6A6-CFBA4DE0EF8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2149FAE-EB35-4BEA-8649-A9A0BD39308E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fld id="{6589A03D-22C1-464B-A6BB-F1BD497FFC9D}" type="VALUE">
                      <a:rPr lang="en-US" sz="140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 w="25087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08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2km et moins</c:v>
                </c:pt>
                <c:pt idx="1">
                  <c:v>Entre 3 et 5km</c:v>
                </c:pt>
                <c:pt idx="2">
                  <c:v>Entre 6 et 10km</c:v>
                </c:pt>
                <c:pt idx="3">
                  <c:v>Entre 11 et 15km</c:v>
                </c:pt>
                <c:pt idx="4">
                  <c:v>Entre 16 et 20km</c:v>
                </c:pt>
                <c:pt idx="5">
                  <c:v>Plus de 20km</c:v>
                </c:pt>
                <c:pt idx="6">
                  <c:v>Je me fais livrer mes produits alimentaires issus des circuits courts</c:v>
                </c:pt>
                <c:pt idx="7">
                  <c:v>Ne se prononce pas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31.0</c:v>
                </c:pt>
                <c:pt idx="1">
                  <c:v>32.2</c:v>
                </c:pt>
                <c:pt idx="2">
                  <c:v>21.3</c:v>
                </c:pt>
                <c:pt idx="3">
                  <c:v>6.8</c:v>
                </c:pt>
                <c:pt idx="4">
                  <c:v>2.7</c:v>
                </c:pt>
                <c:pt idx="5">
                  <c:v>2.0</c:v>
                </c:pt>
                <c:pt idx="6">
                  <c:v>0.8</c:v>
                </c:pt>
                <c:pt idx="7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0-466C-AB53-F55B40D0B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53970752"/>
        <c:axId val="2053973760"/>
      </c:barChart>
      <c:catAx>
        <c:axId val="2053970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>
            <a:noFill/>
          </a:ln>
        </c:spPr>
        <c:crossAx val="2053973760"/>
        <c:crossesAt val="0.0"/>
        <c:auto val="1"/>
        <c:lblAlgn val="ctr"/>
        <c:lblOffset val="100"/>
        <c:noMultiLvlLbl val="0"/>
      </c:catAx>
      <c:valAx>
        <c:axId val="2053973760"/>
        <c:scaling>
          <c:orientation val="minMax"/>
          <c:max val="101.0"/>
          <c:min val="0.0"/>
        </c:scaling>
        <c:delete val="1"/>
        <c:axPos val="t"/>
        <c:numFmt formatCode="General" sourceLinked="1"/>
        <c:majorTickMark val="out"/>
        <c:minorTickMark val="none"/>
        <c:tickLblPos val="nextTo"/>
        <c:crossAx val="2053970752"/>
        <c:crosses val="autoZero"/>
        <c:crossBetween val="between"/>
        <c:majorUnit val="20.0"/>
        <c:minorUnit val="5.0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83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0CFBA-244B-46BD-A556-C4B7774299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404379F-77A1-4E46-9F47-9AB28FE32C32}">
      <dgm:prSet phldrT="[Texte]"/>
      <dgm:spPr/>
      <dgm:t>
        <a:bodyPr/>
        <a:lstStyle/>
        <a:p>
          <a:r>
            <a:rPr lang="fr-BE" b="1" dirty="0" smtClean="0"/>
            <a:t>Vente à la ferme</a:t>
          </a:r>
          <a:endParaRPr lang="fr-BE" b="1" dirty="0"/>
        </a:p>
      </dgm:t>
    </dgm:pt>
    <dgm:pt modelId="{4A965C35-40CC-490F-8E0B-37B3456698FF}" type="parTrans" cxnId="{FA7586D3-DFDB-4187-A972-0FE27D2E36ED}">
      <dgm:prSet/>
      <dgm:spPr/>
      <dgm:t>
        <a:bodyPr/>
        <a:lstStyle/>
        <a:p>
          <a:endParaRPr lang="fr-BE"/>
        </a:p>
      </dgm:t>
    </dgm:pt>
    <dgm:pt modelId="{693573A0-4078-460C-BCC0-979A1D70F5BE}" type="sibTrans" cxnId="{FA7586D3-DFDB-4187-A972-0FE27D2E36ED}">
      <dgm:prSet/>
      <dgm:spPr/>
      <dgm:t>
        <a:bodyPr/>
        <a:lstStyle/>
        <a:p>
          <a:endParaRPr lang="fr-BE"/>
        </a:p>
      </dgm:t>
    </dgm:pt>
    <dgm:pt modelId="{B03A8C29-DC09-4FA0-9DE1-B5DA312B6967}">
      <dgm:prSet phldrT="[Texte]" custT="1"/>
      <dgm:spPr/>
      <dgm:t>
        <a:bodyPr/>
        <a:lstStyle/>
        <a:p>
          <a:r>
            <a:rPr lang="fr-BE" sz="1200" dirty="0" smtClean="0"/>
            <a:t>Magasin à la ferme</a:t>
          </a:r>
          <a:endParaRPr lang="fr-BE" sz="1200" dirty="0"/>
        </a:p>
      </dgm:t>
    </dgm:pt>
    <dgm:pt modelId="{51ACE295-5170-4349-A001-4FF848130E40}" type="parTrans" cxnId="{1A3D4EFA-B5EE-4333-B0F4-6883A2807EB8}">
      <dgm:prSet/>
      <dgm:spPr/>
      <dgm:t>
        <a:bodyPr/>
        <a:lstStyle/>
        <a:p>
          <a:endParaRPr lang="fr-BE"/>
        </a:p>
      </dgm:t>
    </dgm:pt>
    <dgm:pt modelId="{1C77826A-28EB-419D-B971-B6803ED6146E}" type="sibTrans" cxnId="{1A3D4EFA-B5EE-4333-B0F4-6883A2807EB8}">
      <dgm:prSet/>
      <dgm:spPr/>
      <dgm:t>
        <a:bodyPr/>
        <a:lstStyle/>
        <a:p>
          <a:endParaRPr lang="fr-BE"/>
        </a:p>
      </dgm:t>
    </dgm:pt>
    <dgm:pt modelId="{DE8314EA-D55B-4C1A-B3E9-BEF42A9ABA59}">
      <dgm:prSet phldrT="[Texte]" custT="1"/>
      <dgm:spPr/>
      <dgm:t>
        <a:bodyPr/>
        <a:lstStyle/>
        <a:p>
          <a:r>
            <a:rPr lang="fr-BE" sz="1200" dirty="0" smtClean="0"/>
            <a:t>Restauration à la ferme</a:t>
          </a:r>
          <a:endParaRPr lang="fr-BE" sz="1200" dirty="0"/>
        </a:p>
      </dgm:t>
    </dgm:pt>
    <dgm:pt modelId="{8FEB777C-A858-4F7E-BCB7-F6687838678E}" type="parTrans" cxnId="{07382011-AD24-4BED-8352-B1DDD7AC165A}">
      <dgm:prSet/>
      <dgm:spPr/>
      <dgm:t>
        <a:bodyPr/>
        <a:lstStyle/>
        <a:p>
          <a:endParaRPr lang="fr-BE"/>
        </a:p>
      </dgm:t>
    </dgm:pt>
    <dgm:pt modelId="{D834C3CB-357F-4EA2-B556-945638AD0960}" type="sibTrans" cxnId="{07382011-AD24-4BED-8352-B1DDD7AC165A}">
      <dgm:prSet/>
      <dgm:spPr/>
      <dgm:t>
        <a:bodyPr/>
        <a:lstStyle/>
        <a:p>
          <a:endParaRPr lang="fr-BE"/>
        </a:p>
      </dgm:t>
    </dgm:pt>
    <dgm:pt modelId="{81BD3751-A1A5-4E78-96BD-11D34A3788C7}">
      <dgm:prSet phldrT="[Texte]"/>
      <dgm:spPr/>
      <dgm:t>
        <a:bodyPr/>
        <a:lstStyle/>
        <a:p>
          <a:r>
            <a:rPr lang="fr-BE" dirty="0" smtClean="0"/>
            <a:t>Événement organisé à la ferme</a:t>
          </a:r>
          <a:endParaRPr lang="fr-BE" dirty="0"/>
        </a:p>
      </dgm:t>
    </dgm:pt>
    <dgm:pt modelId="{73F934BD-F3A6-45CC-9E32-1875FA946A56}" type="parTrans" cxnId="{72511F15-14AC-40E2-A6C9-03395159093D}">
      <dgm:prSet/>
      <dgm:spPr/>
      <dgm:t>
        <a:bodyPr/>
        <a:lstStyle/>
        <a:p>
          <a:endParaRPr lang="fr-BE"/>
        </a:p>
      </dgm:t>
    </dgm:pt>
    <dgm:pt modelId="{B5D81493-88C7-4F8F-933E-E1C8650BFAF2}" type="sibTrans" cxnId="{72511F15-14AC-40E2-A6C9-03395159093D}">
      <dgm:prSet/>
      <dgm:spPr/>
      <dgm:t>
        <a:bodyPr/>
        <a:lstStyle/>
        <a:p>
          <a:endParaRPr lang="fr-BE"/>
        </a:p>
      </dgm:t>
    </dgm:pt>
    <dgm:pt modelId="{76901871-B84C-4ABC-B4E3-5C82A4396EC9}">
      <dgm:prSet phldrT="[Texte]"/>
      <dgm:spPr/>
      <dgm:t>
        <a:bodyPr/>
        <a:lstStyle/>
        <a:p>
          <a:r>
            <a:rPr lang="fr-BE" dirty="0" smtClean="0"/>
            <a:t>Marché à la ferme</a:t>
          </a:r>
          <a:endParaRPr lang="fr-BE" dirty="0"/>
        </a:p>
      </dgm:t>
    </dgm:pt>
    <dgm:pt modelId="{515CB6E9-565A-4519-BDFD-1D2DEEF0F93C}" type="parTrans" cxnId="{12886238-7BEF-4581-8A6D-63DC48CDE13E}">
      <dgm:prSet/>
      <dgm:spPr/>
      <dgm:t>
        <a:bodyPr/>
        <a:lstStyle/>
        <a:p>
          <a:endParaRPr lang="fr-BE"/>
        </a:p>
      </dgm:t>
    </dgm:pt>
    <dgm:pt modelId="{E3764299-1616-4FDF-8526-E57F93E69C6B}" type="sibTrans" cxnId="{12886238-7BEF-4581-8A6D-63DC48CDE13E}">
      <dgm:prSet/>
      <dgm:spPr/>
      <dgm:t>
        <a:bodyPr/>
        <a:lstStyle/>
        <a:p>
          <a:endParaRPr lang="fr-BE"/>
        </a:p>
      </dgm:t>
    </dgm:pt>
    <dgm:pt modelId="{A9657B69-96A3-49D5-BC0D-0F608E20305A}">
      <dgm:prSet/>
      <dgm:spPr/>
      <dgm:t>
        <a:bodyPr/>
        <a:lstStyle/>
        <a:p>
          <a:endParaRPr lang="fr-BE"/>
        </a:p>
      </dgm:t>
    </dgm:pt>
    <dgm:pt modelId="{FEBAA2A8-75C9-4B52-AC8F-8D680B427726}" type="parTrans" cxnId="{65709F70-C330-4300-A1AF-68A5B0B7CFFC}">
      <dgm:prSet/>
      <dgm:spPr/>
      <dgm:t>
        <a:bodyPr/>
        <a:lstStyle/>
        <a:p>
          <a:endParaRPr lang="fr-BE"/>
        </a:p>
      </dgm:t>
    </dgm:pt>
    <dgm:pt modelId="{D2CD16C4-28A0-4118-9821-140EAFED1DDD}" type="sibTrans" cxnId="{65709F70-C330-4300-A1AF-68A5B0B7CFFC}">
      <dgm:prSet/>
      <dgm:spPr/>
      <dgm:t>
        <a:bodyPr/>
        <a:lstStyle/>
        <a:p>
          <a:endParaRPr lang="fr-BE"/>
        </a:p>
      </dgm:t>
    </dgm:pt>
    <dgm:pt modelId="{9F949075-D69D-44D8-8BDC-AE3B299A0CBA}">
      <dgm:prSet phldrT="[Texte]" custRadScaleRad="125280" custRadScaleInc="80527"/>
      <dgm:spPr/>
      <dgm:t>
        <a:bodyPr/>
        <a:lstStyle/>
        <a:p>
          <a:endParaRPr lang="fr-BE"/>
        </a:p>
      </dgm:t>
    </dgm:pt>
    <dgm:pt modelId="{52FD4E5A-09CA-44CD-A8B6-44120EA79241}" type="parTrans" cxnId="{F901954E-0053-43F6-A9CB-64C0BAF804CA}">
      <dgm:prSet/>
      <dgm:spPr/>
      <dgm:t>
        <a:bodyPr/>
        <a:lstStyle/>
        <a:p>
          <a:endParaRPr lang="fr-BE"/>
        </a:p>
      </dgm:t>
    </dgm:pt>
    <dgm:pt modelId="{DB04D951-5488-4569-88DF-ED07A27D51AF}" type="sibTrans" cxnId="{F901954E-0053-43F6-A9CB-64C0BAF804CA}">
      <dgm:prSet/>
      <dgm:spPr/>
      <dgm:t>
        <a:bodyPr/>
        <a:lstStyle/>
        <a:p>
          <a:endParaRPr lang="fr-BE"/>
        </a:p>
      </dgm:t>
    </dgm:pt>
    <dgm:pt modelId="{57CCAFF1-2460-4D15-8377-4C2680020B31}" type="pres">
      <dgm:prSet presAssocID="{3A20CFBA-244B-46BD-A556-C4B7774299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1E8C7D-C174-48CF-BE13-47163B6D90E4}" type="pres">
      <dgm:prSet presAssocID="{F404379F-77A1-4E46-9F47-9AB28FE32C32}" presName="centerShape" presStyleLbl="node0" presStyleIdx="0" presStyleCnt="1"/>
      <dgm:spPr/>
      <dgm:t>
        <a:bodyPr/>
        <a:lstStyle/>
        <a:p>
          <a:endParaRPr lang="fr-BE"/>
        </a:p>
      </dgm:t>
    </dgm:pt>
    <dgm:pt modelId="{78EB53D5-90AB-4C46-8241-2C80B2FB4A24}" type="pres">
      <dgm:prSet presAssocID="{51ACE295-5170-4349-A001-4FF848130E40}" presName="Name9" presStyleLbl="parChTrans1D2" presStyleIdx="0" presStyleCnt="4"/>
      <dgm:spPr/>
      <dgm:t>
        <a:bodyPr/>
        <a:lstStyle/>
        <a:p>
          <a:endParaRPr lang="fr-BE"/>
        </a:p>
      </dgm:t>
    </dgm:pt>
    <dgm:pt modelId="{0C5B21E1-98F5-4F9F-8135-C8C88F09AFE1}" type="pres">
      <dgm:prSet presAssocID="{51ACE295-5170-4349-A001-4FF848130E40}" presName="connTx" presStyleLbl="parChTrans1D2" presStyleIdx="0" presStyleCnt="4"/>
      <dgm:spPr/>
      <dgm:t>
        <a:bodyPr/>
        <a:lstStyle/>
        <a:p>
          <a:endParaRPr lang="fr-BE"/>
        </a:p>
      </dgm:t>
    </dgm:pt>
    <dgm:pt modelId="{B9963821-4032-429A-9BE4-24A73894929D}" type="pres">
      <dgm:prSet presAssocID="{B03A8C29-DC09-4FA0-9DE1-B5DA312B69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F421B7-6DA7-461B-B9B5-32368FFB232C}" type="pres">
      <dgm:prSet presAssocID="{8FEB777C-A858-4F7E-BCB7-F6687838678E}" presName="Name9" presStyleLbl="parChTrans1D2" presStyleIdx="1" presStyleCnt="4"/>
      <dgm:spPr/>
      <dgm:t>
        <a:bodyPr/>
        <a:lstStyle/>
        <a:p>
          <a:endParaRPr lang="fr-BE"/>
        </a:p>
      </dgm:t>
    </dgm:pt>
    <dgm:pt modelId="{A82C195E-31B2-48A7-92D5-FAABDF2E132C}" type="pres">
      <dgm:prSet presAssocID="{8FEB777C-A858-4F7E-BCB7-F6687838678E}" presName="connTx" presStyleLbl="parChTrans1D2" presStyleIdx="1" presStyleCnt="4"/>
      <dgm:spPr/>
      <dgm:t>
        <a:bodyPr/>
        <a:lstStyle/>
        <a:p>
          <a:endParaRPr lang="fr-BE"/>
        </a:p>
      </dgm:t>
    </dgm:pt>
    <dgm:pt modelId="{4D071CA2-8A5C-4700-944D-97F8C8B1405A}" type="pres">
      <dgm:prSet presAssocID="{DE8314EA-D55B-4C1A-B3E9-BEF42A9ABA59}" presName="node" presStyleLbl="node1" presStyleIdx="1" presStyleCnt="4" custScaleX="105409" custRadScaleRad="92482" custRadScaleInc="5315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A41AE9B-71B5-4AB1-8F26-93322950953B}" type="pres">
      <dgm:prSet presAssocID="{73F934BD-F3A6-45CC-9E32-1875FA946A56}" presName="Name9" presStyleLbl="parChTrans1D2" presStyleIdx="2" presStyleCnt="4"/>
      <dgm:spPr/>
      <dgm:t>
        <a:bodyPr/>
        <a:lstStyle/>
        <a:p>
          <a:endParaRPr lang="fr-BE"/>
        </a:p>
      </dgm:t>
    </dgm:pt>
    <dgm:pt modelId="{3BE2EF72-0B4C-4CB6-8172-63C0D5F5C7E0}" type="pres">
      <dgm:prSet presAssocID="{73F934BD-F3A6-45CC-9E32-1875FA946A56}" presName="connTx" presStyleLbl="parChTrans1D2" presStyleIdx="2" presStyleCnt="4"/>
      <dgm:spPr/>
      <dgm:t>
        <a:bodyPr/>
        <a:lstStyle/>
        <a:p>
          <a:endParaRPr lang="fr-BE"/>
        </a:p>
      </dgm:t>
    </dgm:pt>
    <dgm:pt modelId="{D222E5C6-9070-44AF-9CF7-018C9F398191}" type="pres">
      <dgm:prSet presAssocID="{81BD3751-A1A5-4E78-96BD-11D34A3788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5CA2D1A-219E-49D6-A610-95E11CA6B68E}" type="pres">
      <dgm:prSet presAssocID="{515CB6E9-565A-4519-BDFD-1D2DEEF0F93C}" presName="Name9" presStyleLbl="parChTrans1D2" presStyleIdx="3" presStyleCnt="4"/>
      <dgm:spPr/>
      <dgm:t>
        <a:bodyPr/>
        <a:lstStyle/>
        <a:p>
          <a:endParaRPr lang="fr-BE"/>
        </a:p>
      </dgm:t>
    </dgm:pt>
    <dgm:pt modelId="{B65FE1A5-F27C-4E36-BB66-4B6A8446D560}" type="pres">
      <dgm:prSet presAssocID="{515CB6E9-565A-4519-BDFD-1D2DEEF0F93C}" presName="connTx" presStyleLbl="parChTrans1D2" presStyleIdx="3" presStyleCnt="4"/>
      <dgm:spPr/>
      <dgm:t>
        <a:bodyPr/>
        <a:lstStyle/>
        <a:p>
          <a:endParaRPr lang="fr-BE"/>
        </a:p>
      </dgm:t>
    </dgm:pt>
    <dgm:pt modelId="{96C50096-AFA3-4830-85CE-4BACE785B938}" type="pres">
      <dgm:prSet presAssocID="{76901871-B84C-4ABC-B4E3-5C82A4396EC9}" presName="node" presStyleLbl="node1" presStyleIdx="3" presStyleCnt="4" custRadScaleRad="106560" custRadScaleInc="342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C65C603-09D7-4B6D-B723-A7363114C00E}" type="presOf" srcId="{76901871-B84C-4ABC-B4E3-5C82A4396EC9}" destId="{96C50096-AFA3-4830-85CE-4BACE785B938}" srcOrd="0" destOrd="0" presId="urn:microsoft.com/office/officeart/2005/8/layout/radial1"/>
    <dgm:cxn modelId="{1A3D4EFA-B5EE-4333-B0F4-6883A2807EB8}" srcId="{F404379F-77A1-4E46-9F47-9AB28FE32C32}" destId="{B03A8C29-DC09-4FA0-9DE1-B5DA312B6967}" srcOrd="0" destOrd="0" parTransId="{51ACE295-5170-4349-A001-4FF848130E40}" sibTransId="{1C77826A-28EB-419D-B971-B6803ED6146E}"/>
    <dgm:cxn modelId="{FA7586D3-DFDB-4187-A972-0FE27D2E36ED}" srcId="{3A20CFBA-244B-46BD-A556-C4B7774299CF}" destId="{F404379F-77A1-4E46-9F47-9AB28FE32C32}" srcOrd="0" destOrd="0" parTransId="{4A965C35-40CC-490F-8E0B-37B3456698FF}" sibTransId="{693573A0-4078-460C-BCC0-979A1D70F5BE}"/>
    <dgm:cxn modelId="{12886238-7BEF-4581-8A6D-63DC48CDE13E}" srcId="{F404379F-77A1-4E46-9F47-9AB28FE32C32}" destId="{76901871-B84C-4ABC-B4E3-5C82A4396EC9}" srcOrd="3" destOrd="0" parTransId="{515CB6E9-565A-4519-BDFD-1D2DEEF0F93C}" sibTransId="{E3764299-1616-4FDF-8526-E57F93E69C6B}"/>
    <dgm:cxn modelId="{A742F061-F35D-4477-B84D-B1C5DCD1A002}" type="presOf" srcId="{8FEB777C-A858-4F7E-BCB7-F6687838678E}" destId="{75F421B7-6DA7-461B-B9B5-32368FFB232C}" srcOrd="0" destOrd="0" presId="urn:microsoft.com/office/officeart/2005/8/layout/radial1"/>
    <dgm:cxn modelId="{561C3630-1A3D-4896-AEC7-FC7FE597D99E}" type="presOf" srcId="{73F934BD-F3A6-45CC-9E32-1875FA946A56}" destId="{2A41AE9B-71B5-4AB1-8F26-93322950953B}" srcOrd="0" destOrd="0" presId="urn:microsoft.com/office/officeart/2005/8/layout/radial1"/>
    <dgm:cxn modelId="{E7435E91-F722-43FB-BDCA-878B4C13D26D}" type="presOf" srcId="{8FEB777C-A858-4F7E-BCB7-F6687838678E}" destId="{A82C195E-31B2-48A7-92D5-FAABDF2E132C}" srcOrd="1" destOrd="0" presId="urn:microsoft.com/office/officeart/2005/8/layout/radial1"/>
    <dgm:cxn modelId="{FB1179B1-5642-4AB5-A2A6-F700708C9798}" type="presOf" srcId="{B03A8C29-DC09-4FA0-9DE1-B5DA312B6967}" destId="{B9963821-4032-429A-9BE4-24A73894929D}" srcOrd="0" destOrd="0" presId="urn:microsoft.com/office/officeart/2005/8/layout/radial1"/>
    <dgm:cxn modelId="{30BC3639-007E-44C0-9BC8-241DB5C0268D}" type="presOf" srcId="{DE8314EA-D55B-4C1A-B3E9-BEF42A9ABA59}" destId="{4D071CA2-8A5C-4700-944D-97F8C8B1405A}" srcOrd="0" destOrd="0" presId="urn:microsoft.com/office/officeart/2005/8/layout/radial1"/>
    <dgm:cxn modelId="{72511F15-14AC-40E2-A6C9-03395159093D}" srcId="{F404379F-77A1-4E46-9F47-9AB28FE32C32}" destId="{81BD3751-A1A5-4E78-96BD-11D34A3788C7}" srcOrd="2" destOrd="0" parTransId="{73F934BD-F3A6-45CC-9E32-1875FA946A56}" sibTransId="{B5D81493-88C7-4F8F-933E-E1C8650BFAF2}"/>
    <dgm:cxn modelId="{CC2D7FB0-2CA6-49F5-8D4A-9B972E51DD05}" type="presOf" srcId="{515CB6E9-565A-4519-BDFD-1D2DEEF0F93C}" destId="{B65FE1A5-F27C-4E36-BB66-4B6A8446D560}" srcOrd="1" destOrd="0" presId="urn:microsoft.com/office/officeart/2005/8/layout/radial1"/>
    <dgm:cxn modelId="{6BF51E7F-4E91-45BF-9E14-46B05356BF9C}" type="presOf" srcId="{73F934BD-F3A6-45CC-9E32-1875FA946A56}" destId="{3BE2EF72-0B4C-4CB6-8172-63C0D5F5C7E0}" srcOrd="1" destOrd="0" presId="urn:microsoft.com/office/officeart/2005/8/layout/radial1"/>
    <dgm:cxn modelId="{6B9C666F-17E8-4A5E-AE4E-555FD478D843}" type="presOf" srcId="{81BD3751-A1A5-4E78-96BD-11D34A3788C7}" destId="{D222E5C6-9070-44AF-9CF7-018C9F398191}" srcOrd="0" destOrd="0" presId="urn:microsoft.com/office/officeart/2005/8/layout/radial1"/>
    <dgm:cxn modelId="{5E0E0FE7-F42A-4BF6-8323-38D902D770AF}" type="presOf" srcId="{3A20CFBA-244B-46BD-A556-C4B7774299CF}" destId="{57CCAFF1-2460-4D15-8377-4C2680020B31}" srcOrd="0" destOrd="0" presId="urn:microsoft.com/office/officeart/2005/8/layout/radial1"/>
    <dgm:cxn modelId="{F901954E-0053-43F6-A9CB-64C0BAF804CA}" srcId="{3A20CFBA-244B-46BD-A556-C4B7774299CF}" destId="{9F949075-D69D-44D8-8BDC-AE3B299A0CBA}" srcOrd="2" destOrd="0" parTransId="{52FD4E5A-09CA-44CD-A8B6-44120EA79241}" sibTransId="{DB04D951-5488-4569-88DF-ED07A27D51AF}"/>
    <dgm:cxn modelId="{07382011-AD24-4BED-8352-B1DDD7AC165A}" srcId="{F404379F-77A1-4E46-9F47-9AB28FE32C32}" destId="{DE8314EA-D55B-4C1A-B3E9-BEF42A9ABA59}" srcOrd="1" destOrd="0" parTransId="{8FEB777C-A858-4F7E-BCB7-F6687838678E}" sibTransId="{D834C3CB-357F-4EA2-B556-945638AD0960}"/>
    <dgm:cxn modelId="{65709F70-C330-4300-A1AF-68A5B0B7CFFC}" srcId="{3A20CFBA-244B-46BD-A556-C4B7774299CF}" destId="{A9657B69-96A3-49D5-BC0D-0F608E20305A}" srcOrd="1" destOrd="0" parTransId="{FEBAA2A8-75C9-4B52-AC8F-8D680B427726}" sibTransId="{D2CD16C4-28A0-4118-9821-140EAFED1DDD}"/>
    <dgm:cxn modelId="{604B73B0-0BFD-47AB-BC62-2F4F30A109C5}" type="presOf" srcId="{515CB6E9-565A-4519-BDFD-1D2DEEF0F93C}" destId="{65CA2D1A-219E-49D6-A610-95E11CA6B68E}" srcOrd="0" destOrd="0" presId="urn:microsoft.com/office/officeart/2005/8/layout/radial1"/>
    <dgm:cxn modelId="{BD4B7599-8C83-4D1F-AAA3-E52816655C65}" type="presOf" srcId="{F404379F-77A1-4E46-9F47-9AB28FE32C32}" destId="{571E8C7D-C174-48CF-BE13-47163B6D90E4}" srcOrd="0" destOrd="0" presId="urn:microsoft.com/office/officeart/2005/8/layout/radial1"/>
    <dgm:cxn modelId="{B0509A11-9D79-4496-9646-31A9A157B081}" type="presOf" srcId="{51ACE295-5170-4349-A001-4FF848130E40}" destId="{78EB53D5-90AB-4C46-8241-2C80B2FB4A24}" srcOrd="0" destOrd="0" presId="urn:microsoft.com/office/officeart/2005/8/layout/radial1"/>
    <dgm:cxn modelId="{8BB40ECC-4D88-4E76-8DC7-8C7C6D2381A6}" type="presOf" srcId="{51ACE295-5170-4349-A001-4FF848130E40}" destId="{0C5B21E1-98F5-4F9F-8135-C8C88F09AFE1}" srcOrd="1" destOrd="0" presId="urn:microsoft.com/office/officeart/2005/8/layout/radial1"/>
    <dgm:cxn modelId="{C02853C9-C889-428B-907D-BBFBBD7222A4}" type="presParOf" srcId="{57CCAFF1-2460-4D15-8377-4C2680020B31}" destId="{571E8C7D-C174-48CF-BE13-47163B6D90E4}" srcOrd="0" destOrd="0" presId="urn:microsoft.com/office/officeart/2005/8/layout/radial1"/>
    <dgm:cxn modelId="{0AF2E569-CE60-4881-8B40-527ED274F448}" type="presParOf" srcId="{57CCAFF1-2460-4D15-8377-4C2680020B31}" destId="{78EB53D5-90AB-4C46-8241-2C80B2FB4A24}" srcOrd="1" destOrd="0" presId="urn:microsoft.com/office/officeart/2005/8/layout/radial1"/>
    <dgm:cxn modelId="{EA68CC74-71E7-4955-B0BB-84DA85EB323D}" type="presParOf" srcId="{78EB53D5-90AB-4C46-8241-2C80B2FB4A24}" destId="{0C5B21E1-98F5-4F9F-8135-C8C88F09AFE1}" srcOrd="0" destOrd="0" presId="urn:microsoft.com/office/officeart/2005/8/layout/radial1"/>
    <dgm:cxn modelId="{8D571223-0AFD-47C0-9BB9-DB726DB5913C}" type="presParOf" srcId="{57CCAFF1-2460-4D15-8377-4C2680020B31}" destId="{B9963821-4032-429A-9BE4-24A73894929D}" srcOrd="2" destOrd="0" presId="urn:microsoft.com/office/officeart/2005/8/layout/radial1"/>
    <dgm:cxn modelId="{FFA7A525-6033-470F-A855-0D6415788291}" type="presParOf" srcId="{57CCAFF1-2460-4D15-8377-4C2680020B31}" destId="{75F421B7-6DA7-461B-B9B5-32368FFB232C}" srcOrd="3" destOrd="0" presId="urn:microsoft.com/office/officeart/2005/8/layout/radial1"/>
    <dgm:cxn modelId="{0C7274C9-20A6-4742-A61C-2651DC48EE46}" type="presParOf" srcId="{75F421B7-6DA7-461B-B9B5-32368FFB232C}" destId="{A82C195E-31B2-48A7-92D5-FAABDF2E132C}" srcOrd="0" destOrd="0" presId="urn:microsoft.com/office/officeart/2005/8/layout/radial1"/>
    <dgm:cxn modelId="{3E1827B9-A342-4C43-B04D-89465DC3C3F5}" type="presParOf" srcId="{57CCAFF1-2460-4D15-8377-4C2680020B31}" destId="{4D071CA2-8A5C-4700-944D-97F8C8B1405A}" srcOrd="4" destOrd="0" presId="urn:microsoft.com/office/officeart/2005/8/layout/radial1"/>
    <dgm:cxn modelId="{29943BBE-5CFF-4954-A29A-61D2192BC7A8}" type="presParOf" srcId="{57CCAFF1-2460-4D15-8377-4C2680020B31}" destId="{2A41AE9B-71B5-4AB1-8F26-93322950953B}" srcOrd="5" destOrd="0" presId="urn:microsoft.com/office/officeart/2005/8/layout/radial1"/>
    <dgm:cxn modelId="{C57C8C2C-8EE8-4279-870B-52A7F5F922AB}" type="presParOf" srcId="{2A41AE9B-71B5-4AB1-8F26-93322950953B}" destId="{3BE2EF72-0B4C-4CB6-8172-63C0D5F5C7E0}" srcOrd="0" destOrd="0" presId="urn:microsoft.com/office/officeart/2005/8/layout/radial1"/>
    <dgm:cxn modelId="{A42C72AE-E8AA-4052-B345-D8233C88413C}" type="presParOf" srcId="{57CCAFF1-2460-4D15-8377-4C2680020B31}" destId="{D222E5C6-9070-44AF-9CF7-018C9F398191}" srcOrd="6" destOrd="0" presId="urn:microsoft.com/office/officeart/2005/8/layout/radial1"/>
    <dgm:cxn modelId="{98C52C7E-7ACB-4D4A-B392-E5E1E5DA5085}" type="presParOf" srcId="{57CCAFF1-2460-4D15-8377-4C2680020B31}" destId="{65CA2D1A-219E-49D6-A610-95E11CA6B68E}" srcOrd="7" destOrd="0" presId="urn:microsoft.com/office/officeart/2005/8/layout/radial1"/>
    <dgm:cxn modelId="{E9FAECFF-E6EA-406A-ACC3-DBF8940E428A}" type="presParOf" srcId="{65CA2D1A-219E-49D6-A610-95E11CA6B68E}" destId="{B65FE1A5-F27C-4E36-BB66-4B6A8446D560}" srcOrd="0" destOrd="0" presId="urn:microsoft.com/office/officeart/2005/8/layout/radial1"/>
    <dgm:cxn modelId="{EB4259B5-DB4E-4AB4-A8EB-183C6A76665E}" type="presParOf" srcId="{57CCAFF1-2460-4D15-8377-4C2680020B31}" destId="{96C50096-AFA3-4830-85CE-4BACE785B93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0CFBA-244B-46BD-A556-C4B7774299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404379F-77A1-4E46-9F47-9AB28FE32C32}">
      <dgm:prSet phldrT="[Texte]"/>
      <dgm:spPr/>
      <dgm:t>
        <a:bodyPr/>
        <a:lstStyle/>
        <a:p>
          <a:r>
            <a:rPr lang="fr-BE" b="1" dirty="0" smtClean="0"/>
            <a:t>Vente en dehors de la ferme</a:t>
          </a:r>
          <a:endParaRPr lang="fr-BE" b="1" dirty="0"/>
        </a:p>
      </dgm:t>
    </dgm:pt>
    <dgm:pt modelId="{4A965C35-40CC-490F-8E0B-37B3456698FF}" type="parTrans" cxnId="{FA7586D3-DFDB-4187-A972-0FE27D2E36ED}">
      <dgm:prSet/>
      <dgm:spPr/>
      <dgm:t>
        <a:bodyPr/>
        <a:lstStyle/>
        <a:p>
          <a:endParaRPr lang="fr-BE"/>
        </a:p>
      </dgm:t>
    </dgm:pt>
    <dgm:pt modelId="{693573A0-4078-460C-BCC0-979A1D70F5BE}" type="sibTrans" cxnId="{FA7586D3-DFDB-4187-A972-0FE27D2E36ED}">
      <dgm:prSet/>
      <dgm:spPr/>
      <dgm:t>
        <a:bodyPr/>
        <a:lstStyle/>
        <a:p>
          <a:endParaRPr lang="fr-BE"/>
        </a:p>
      </dgm:t>
    </dgm:pt>
    <dgm:pt modelId="{B03A8C29-DC09-4FA0-9DE1-B5DA312B6967}">
      <dgm:prSet phldrT="[Texte]" custT="1"/>
      <dgm:spPr/>
      <dgm:t>
        <a:bodyPr/>
        <a:lstStyle/>
        <a:p>
          <a:r>
            <a:rPr lang="fr-BE" sz="1200" dirty="0" smtClean="0"/>
            <a:t>Réseaux solidaires producteur-consommateurs</a:t>
          </a:r>
          <a:endParaRPr lang="fr-BE" sz="1200" dirty="0"/>
        </a:p>
      </dgm:t>
    </dgm:pt>
    <dgm:pt modelId="{51ACE295-5170-4349-A001-4FF848130E40}" type="parTrans" cxnId="{1A3D4EFA-B5EE-4333-B0F4-6883A2807EB8}">
      <dgm:prSet/>
      <dgm:spPr/>
      <dgm:t>
        <a:bodyPr/>
        <a:lstStyle/>
        <a:p>
          <a:endParaRPr lang="fr-BE"/>
        </a:p>
      </dgm:t>
    </dgm:pt>
    <dgm:pt modelId="{1C77826A-28EB-419D-B971-B6803ED6146E}" type="sibTrans" cxnId="{1A3D4EFA-B5EE-4333-B0F4-6883A2807EB8}">
      <dgm:prSet/>
      <dgm:spPr/>
      <dgm:t>
        <a:bodyPr/>
        <a:lstStyle/>
        <a:p>
          <a:endParaRPr lang="fr-BE"/>
        </a:p>
      </dgm:t>
    </dgm:pt>
    <dgm:pt modelId="{DE8314EA-D55B-4C1A-B3E9-BEF42A9ABA59}">
      <dgm:prSet phldrT="[Texte]" custT="1"/>
      <dgm:spPr/>
      <dgm:t>
        <a:bodyPr/>
        <a:lstStyle/>
        <a:p>
          <a:r>
            <a:rPr lang="fr-BE" sz="1200" dirty="0" smtClean="0"/>
            <a:t>Tournées </a:t>
          </a:r>
          <a:endParaRPr lang="fr-BE" sz="1200" dirty="0"/>
        </a:p>
      </dgm:t>
    </dgm:pt>
    <dgm:pt modelId="{8FEB777C-A858-4F7E-BCB7-F6687838678E}" type="parTrans" cxnId="{07382011-AD24-4BED-8352-B1DDD7AC165A}">
      <dgm:prSet/>
      <dgm:spPr/>
      <dgm:t>
        <a:bodyPr/>
        <a:lstStyle/>
        <a:p>
          <a:endParaRPr lang="fr-BE"/>
        </a:p>
      </dgm:t>
    </dgm:pt>
    <dgm:pt modelId="{D834C3CB-357F-4EA2-B556-945638AD0960}" type="sibTrans" cxnId="{07382011-AD24-4BED-8352-B1DDD7AC165A}">
      <dgm:prSet/>
      <dgm:spPr/>
      <dgm:t>
        <a:bodyPr/>
        <a:lstStyle/>
        <a:p>
          <a:endParaRPr lang="fr-BE"/>
        </a:p>
      </dgm:t>
    </dgm:pt>
    <dgm:pt modelId="{81BD3751-A1A5-4E78-96BD-11D34A3788C7}">
      <dgm:prSet phldrT="[Texte]" custT="1"/>
      <dgm:spPr/>
      <dgm:t>
        <a:bodyPr/>
        <a:lstStyle/>
        <a:p>
          <a:r>
            <a:rPr lang="fr-BE" sz="1050" dirty="0" smtClean="0"/>
            <a:t>Vente démonstration chez le particulier </a:t>
          </a:r>
          <a:endParaRPr lang="fr-BE" sz="1050" dirty="0"/>
        </a:p>
      </dgm:t>
    </dgm:pt>
    <dgm:pt modelId="{73F934BD-F3A6-45CC-9E32-1875FA946A56}" type="parTrans" cxnId="{72511F15-14AC-40E2-A6C9-03395159093D}">
      <dgm:prSet/>
      <dgm:spPr/>
      <dgm:t>
        <a:bodyPr/>
        <a:lstStyle/>
        <a:p>
          <a:endParaRPr lang="fr-BE"/>
        </a:p>
      </dgm:t>
    </dgm:pt>
    <dgm:pt modelId="{B5D81493-88C7-4F8F-933E-E1C8650BFAF2}" type="sibTrans" cxnId="{72511F15-14AC-40E2-A6C9-03395159093D}">
      <dgm:prSet/>
      <dgm:spPr/>
      <dgm:t>
        <a:bodyPr/>
        <a:lstStyle/>
        <a:p>
          <a:endParaRPr lang="fr-BE"/>
        </a:p>
      </dgm:t>
    </dgm:pt>
    <dgm:pt modelId="{76901871-B84C-4ABC-B4E3-5C82A4396EC9}">
      <dgm:prSet phldrT="[Texte]" custT="1"/>
      <dgm:spPr/>
      <dgm:t>
        <a:bodyPr/>
        <a:lstStyle/>
        <a:p>
          <a:r>
            <a:rPr lang="fr-BE" sz="1200" dirty="0" smtClean="0"/>
            <a:t>Paniers </a:t>
          </a:r>
          <a:endParaRPr lang="fr-BE" sz="1200" dirty="0"/>
        </a:p>
      </dgm:t>
    </dgm:pt>
    <dgm:pt modelId="{515CB6E9-565A-4519-BDFD-1D2DEEF0F93C}" type="parTrans" cxnId="{12886238-7BEF-4581-8A6D-63DC48CDE13E}">
      <dgm:prSet/>
      <dgm:spPr/>
      <dgm:t>
        <a:bodyPr/>
        <a:lstStyle/>
        <a:p>
          <a:endParaRPr lang="fr-BE"/>
        </a:p>
      </dgm:t>
    </dgm:pt>
    <dgm:pt modelId="{E3764299-1616-4FDF-8526-E57F93E69C6B}" type="sibTrans" cxnId="{12886238-7BEF-4581-8A6D-63DC48CDE13E}">
      <dgm:prSet/>
      <dgm:spPr/>
      <dgm:t>
        <a:bodyPr/>
        <a:lstStyle/>
        <a:p>
          <a:endParaRPr lang="fr-BE"/>
        </a:p>
      </dgm:t>
    </dgm:pt>
    <dgm:pt modelId="{A9657B69-96A3-49D5-BC0D-0F608E20305A}">
      <dgm:prSet/>
      <dgm:spPr/>
      <dgm:t>
        <a:bodyPr/>
        <a:lstStyle/>
        <a:p>
          <a:endParaRPr lang="fr-BE"/>
        </a:p>
      </dgm:t>
    </dgm:pt>
    <dgm:pt modelId="{FEBAA2A8-75C9-4B52-AC8F-8D680B427726}" type="parTrans" cxnId="{65709F70-C330-4300-A1AF-68A5B0B7CFFC}">
      <dgm:prSet/>
      <dgm:spPr/>
      <dgm:t>
        <a:bodyPr/>
        <a:lstStyle/>
        <a:p>
          <a:endParaRPr lang="fr-BE"/>
        </a:p>
      </dgm:t>
    </dgm:pt>
    <dgm:pt modelId="{D2CD16C4-28A0-4118-9821-140EAFED1DDD}" type="sibTrans" cxnId="{65709F70-C330-4300-A1AF-68A5B0B7CFFC}">
      <dgm:prSet/>
      <dgm:spPr/>
      <dgm:t>
        <a:bodyPr/>
        <a:lstStyle/>
        <a:p>
          <a:endParaRPr lang="fr-BE"/>
        </a:p>
      </dgm:t>
    </dgm:pt>
    <dgm:pt modelId="{9F949075-D69D-44D8-8BDC-AE3B299A0CBA}">
      <dgm:prSet phldrT="[Texte]" custRadScaleRad="125280" custRadScaleInc="80527"/>
      <dgm:spPr/>
      <dgm:t>
        <a:bodyPr/>
        <a:lstStyle/>
        <a:p>
          <a:endParaRPr lang="fr-BE"/>
        </a:p>
      </dgm:t>
    </dgm:pt>
    <dgm:pt modelId="{52FD4E5A-09CA-44CD-A8B6-44120EA79241}" type="parTrans" cxnId="{F901954E-0053-43F6-A9CB-64C0BAF804CA}">
      <dgm:prSet/>
      <dgm:spPr/>
      <dgm:t>
        <a:bodyPr/>
        <a:lstStyle/>
        <a:p>
          <a:endParaRPr lang="fr-BE"/>
        </a:p>
      </dgm:t>
    </dgm:pt>
    <dgm:pt modelId="{DB04D951-5488-4569-88DF-ED07A27D51AF}" type="sibTrans" cxnId="{F901954E-0053-43F6-A9CB-64C0BAF804CA}">
      <dgm:prSet/>
      <dgm:spPr/>
      <dgm:t>
        <a:bodyPr/>
        <a:lstStyle/>
        <a:p>
          <a:endParaRPr lang="fr-BE"/>
        </a:p>
      </dgm:t>
    </dgm:pt>
    <dgm:pt modelId="{D3774F94-8358-4223-B1E5-C81BD3DF50C9}">
      <dgm:prSet phldrT="[Texte]" custRadScaleRad="103954" custRadScaleInc="25378"/>
      <dgm:spPr/>
      <dgm:t>
        <a:bodyPr/>
        <a:lstStyle/>
        <a:p>
          <a:endParaRPr lang="fr-BE"/>
        </a:p>
      </dgm:t>
    </dgm:pt>
    <dgm:pt modelId="{64C039AB-D544-44D4-A626-76EBDAA20C20}" type="parTrans" cxnId="{D053D1BC-396A-455B-B460-3C945B37BFD2}">
      <dgm:prSet/>
      <dgm:spPr/>
      <dgm:t>
        <a:bodyPr/>
        <a:lstStyle/>
        <a:p>
          <a:endParaRPr lang="fr-BE"/>
        </a:p>
      </dgm:t>
    </dgm:pt>
    <dgm:pt modelId="{6E7C3400-6F20-4B97-B48F-19B968B7269F}" type="sibTrans" cxnId="{D053D1BC-396A-455B-B460-3C945B37BFD2}">
      <dgm:prSet/>
      <dgm:spPr/>
      <dgm:t>
        <a:bodyPr/>
        <a:lstStyle/>
        <a:p>
          <a:endParaRPr lang="fr-BE"/>
        </a:p>
      </dgm:t>
    </dgm:pt>
    <dgm:pt modelId="{FD2B61CB-E588-4EC2-98B9-22108DB53160}">
      <dgm:prSet phldrT="[Texte]" custRadScaleRad="103954" custRadScaleInc="25378"/>
      <dgm:spPr/>
      <dgm:t>
        <a:bodyPr/>
        <a:lstStyle/>
        <a:p>
          <a:endParaRPr lang="fr-BE"/>
        </a:p>
      </dgm:t>
    </dgm:pt>
    <dgm:pt modelId="{97EA07E5-5A78-4BC4-BAC7-EC48A50B8334}" type="parTrans" cxnId="{38AB426E-3C25-42C5-8148-A30ECB84EFC2}">
      <dgm:prSet/>
      <dgm:spPr/>
      <dgm:t>
        <a:bodyPr/>
        <a:lstStyle/>
        <a:p>
          <a:endParaRPr lang="fr-BE"/>
        </a:p>
      </dgm:t>
    </dgm:pt>
    <dgm:pt modelId="{6E9906A5-CDEE-49FC-8CFD-D7841F0B24B6}" type="sibTrans" cxnId="{38AB426E-3C25-42C5-8148-A30ECB84EFC2}">
      <dgm:prSet/>
      <dgm:spPr/>
      <dgm:t>
        <a:bodyPr/>
        <a:lstStyle/>
        <a:p>
          <a:endParaRPr lang="fr-BE"/>
        </a:p>
      </dgm:t>
    </dgm:pt>
    <dgm:pt modelId="{E36FF7D1-4D93-444A-AD15-E6686255DF3D}">
      <dgm:prSet phldrT="[Texte]" custRadScaleRad="103954" custRadScaleInc="25378"/>
      <dgm:spPr/>
      <dgm:t>
        <a:bodyPr/>
        <a:lstStyle/>
        <a:p>
          <a:endParaRPr lang="fr-BE"/>
        </a:p>
      </dgm:t>
    </dgm:pt>
    <dgm:pt modelId="{D09C9DD7-F44E-4BC3-AD86-90881445C366}" type="parTrans" cxnId="{7611F868-745A-45B1-96BF-E12E59E09E35}">
      <dgm:prSet/>
      <dgm:spPr/>
      <dgm:t>
        <a:bodyPr/>
        <a:lstStyle/>
        <a:p>
          <a:endParaRPr lang="fr-BE"/>
        </a:p>
      </dgm:t>
    </dgm:pt>
    <dgm:pt modelId="{04732675-3B51-43E1-BC20-7AEEF3C98DC1}" type="sibTrans" cxnId="{7611F868-745A-45B1-96BF-E12E59E09E35}">
      <dgm:prSet/>
      <dgm:spPr/>
      <dgm:t>
        <a:bodyPr/>
        <a:lstStyle/>
        <a:p>
          <a:endParaRPr lang="fr-BE"/>
        </a:p>
      </dgm:t>
    </dgm:pt>
    <dgm:pt modelId="{57CCAFF1-2460-4D15-8377-4C2680020B31}" type="pres">
      <dgm:prSet presAssocID="{3A20CFBA-244B-46BD-A556-C4B7774299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1E8C7D-C174-48CF-BE13-47163B6D90E4}" type="pres">
      <dgm:prSet presAssocID="{F404379F-77A1-4E46-9F47-9AB28FE32C32}" presName="centerShape" presStyleLbl="node0" presStyleIdx="0" presStyleCnt="1"/>
      <dgm:spPr/>
      <dgm:t>
        <a:bodyPr/>
        <a:lstStyle/>
        <a:p>
          <a:endParaRPr lang="fr-BE"/>
        </a:p>
      </dgm:t>
    </dgm:pt>
    <dgm:pt modelId="{78EB53D5-90AB-4C46-8241-2C80B2FB4A24}" type="pres">
      <dgm:prSet presAssocID="{51ACE295-5170-4349-A001-4FF848130E40}" presName="Name9" presStyleLbl="parChTrans1D2" presStyleIdx="0" presStyleCnt="4"/>
      <dgm:spPr/>
      <dgm:t>
        <a:bodyPr/>
        <a:lstStyle/>
        <a:p>
          <a:endParaRPr lang="fr-BE"/>
        </a:p>
      </dgm:t>
    </dgm:pt>
    <dgm:pt modelId="{0C5B21E1-98F5-4F9F-8135-C8C88F09AFE1}" type="pres">
      <dgm:prSet presAssocID="{51ACE295-5170-4349-A001-4FF848130E40}" presName="connTx" presStyleLbl="parChTrans1D2" presStyleIdx="0" presStyleCnt="4"/>
      <dgm:spPr/>
      <dgm:t>
        <a:bodyPr/>
        <a:lstStyle/>
        <a:p>
          <a:endParaRPr lang="fr-BE"/>
        </a:p>
      </dgm:t>
    </dgm:pt>
    <dgm:pt modelId="{B9963821-4032-429A-9BE4-24A73894929D}" type="pres">
      <dgm:prSet presAssocID="{B03A8C29-DC09-4FA0-9DE1-B5DA312B6967}" presName="node" presStyleLbl="node1" presStyleIdx="0" presStyleCnt="4" custRadScaleRad="101221" custRadScaleInc="659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F421B7-6DA7-461B-B9B5-32368FFB232C}" type="pres">
      <dgm:prSet presAssocID="{8FEB777C-A858-4F7E-BCB7-F6687838678E}" presName="Name9" presStyleLbl="parChTrans1D2" presStyleIdx="1" presStyleCnt="4"/>
      <dgm:spPr/>
      <dgm:t>
        <a:bodyPr/>
        <a:lstStyle/>
        <a:p>
          <a:endParaRPr lang="fr-BE"/>
        </a:p>
      </dgm:t>
    </dgm:pt>
    <dgm:pt modelId="{A82C195E-31B2-48A7-92D5-FAABDF2E132C}" type="pres">
      <dgm:prSet presAssocID="{8FEB777C-A858-4F7E-BCB7-F6687838678E}" presName="connTx" presStyleLbl="parChTrans1D2" presStyleIdx="1" presStyleCnt="4"/>
      <dgm:spPr/>
      <dgm:t>
        <a:bodyPr/>
        <a:lstStyle/>
        <a:p>
          <a:endParaRPr lang="fr-BE"/>
        </a:p>
      </dgm:t>
    </dgm:pt>
    <dgm:pt modelId="{4D071CA2-8A5C-4700-944D-97F8C8B1405A}" type="pres">
      <dgm:prSet presAssocID="{DE8314EA-D55B-4C1A-B3E9-BEF42A9ABA59}" presName="node" presStyleLbl="node1" presStyleIdx="1" presStyleCnt="4" custRadScaleRad="135534" custRadScaleInc="-1111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A41AE9B-71B5-4AB1-8F26-93322950953B}" type="pres">
      <dgm:prSet presAssocID="{73F934BD-F3A6-45CC-9E32-1875FA946A56}" presName="Name9" presStyleLbl="parChTrans1D2" presStyleIdx="2" presStyleCnt="4"/>
      <dgm:spPr/>
      <dgm:t>
        <a:bodyPr/>
        <a:lstStyle/>
        <a:p>
          <a:endParaRPr lang="fr-BE"/>
        </a:p>
      </dgm:t>
    </dgm:pt>
    <dgm:pt modelId="{3BE2EF72-0B4C-4CB6-8172-63C0D5F5C7E0}" type="pres">
      <dgm:prSet presAssocID="{73F934BD-F3A6-45CC-9E32-1875FA946A56}" presName="connTx" presStyleLbl="parChTrans1D2" presStyleIdx="2" presStyleCnt="4"/>
      <dgm:spPr/>
      <dgm:t>
        <a:bodyPr/>
        <a:lstStyle/>
        <a:p>
          <a:endParaRPr lang="fr-BE"/>
        </a:p>
      </dgm:t>
    </dgm:pt>
    <dgm:pt modelId="{D222E5C6-9070-44AF-9CF7-018C9F398191}" type="pres">
      <dgm:prSet presAssocID="{81BD3751-A1A5-4E78-96BD-11D34A3788C7}" presName="node" presStyleLbl="node1" presStyleIdx="2" presStyleCnt="4" custScaleX="115282" custRadScaleRad="102741" custRadScaleInc="1703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5CA2D1A-219E-49D6-A610-95E11CA6B68E}" type="pres">
      <dgm:prSet presAssocID="{515CB6E9-565A-4519-BDFD-1D2DEEF0F93C}" presName="Name9" presStyleLbl="parChTrans1D2" presStyleIdx="3" presStyleCnt="4"/>
      <dgm:spPr/>
      <dgm:t>
        <a:bodyPr/>
        <a:lstStyle/>
        <a:p>
          <a:endParaRPr lang="fr-BE"/>
        </a:p>
      </dgm:t>
    </dgm:pt>
    <dgm:pt modelId="{B65FE1A5-F27C-4E36-BB66-4B6A8446D560}" type="pres">
      <dgm:prSet presAssocID="{515CB6E9-565A-4519-BDFD-1D2DEEF0F93C}" presName="connTx" presStyleLbl="parChTrans1D2" presStyleIdx="3" presStyleCnt="4"/>
      <dgm:spPr/>
      <dgm:t>
        <a:bodyPr/>
        <a:lstStyle/>
        <a:p>
          <a:endParaRPr lang="fr-BE"/>
        </a:p>
      </dgm:t>
    </dgm:pt>
    <dgm:pt modelId="{96C50096-AFA3-4830-85CE-4BACE785B938}" type="pres">
      <dgm:prSet presAssocID="{76901871-B84C-4ABC-B4E3-5C82A4396EC9}" presName="node" presStyleLbl="node1" presStyleIdx="3" presStyleCnt="4" custRadScaleRad="128564" custRadScaleInc="996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2315521-55C9-4169-8D2B-624A51D58170}" type="presOf" srcId="{F404379F-77A1-4E46-9F47-9AB28FE32C32}" destId="{571E8C7D-C174-48CF-BE13-47163B6D90E4}" srcOrd="0" destOrd="0" presId="urn:microsoft.com/office/officeart/2005/8/layout/radial1"/>
    <dgm:cxn modelId="{1A3D4EFA-B5EE-4333-B0F4-6883A2807EB8}" srcId="{F404379F-77A1-4E46-9F47-9AB28FE32C32}" destId="{B03A8C29-DC09-4FA0-9DE1-B5DA312B6967}" srcOrd="0" destOrd="0" parTransId="{51ACE295-5170-4349-A001-4FF848130E40}" sibTransId="{1C77826A-28EB-419D-B971-B6803ED6146E}"/>
    <dgm:cxn modelId="{FA7586D3-DFDB-4187-A972-0FE27D2E36ED}" srcId="{3A20CFBA-244B-46BD-A556-C4B7774299CF}" destId="{F404379F-77A1-4E46-9F47-9AB28FE32C32}" srcOrd="0" destOrd="0" parTransId="{4A965C35-40CC-490F-8E0B-37B3456698FF}" sibTransId="{693573A0-4078-460C-BCC0-979A1D70F5BE}"/>
    <dgm:cxn modelId="{12886238-7BEF-4581-8A6D-63DC48CDE13E}" srcId="{F404379F-77A1-4E46-9F47-9AB28FE32C32}" destId="{76901871-B84C-4ABC-B4E3-5C82A4396EC9}" srcOrd="3" destOrd="0" parTransId="{515CB6E9-565A-4519-BDFD-1D2DEEF0F93C}" sibTransId="{E3764299-1616-4FDF-8526-E57F93E69C6B}"/>
    <dgm:cxn modelId="{7730C6AB-B59A-4D77-AF45-DD1490583A7F}" type="presOf" srcId="{73F934BD-F3A6-45CC-9E32-1875FA946A56}" destId="{2A41AE9B-71B5-4AB1-8F26-93322950953B}" srcOrd="0" destOrd="0" presId="urn:microsoft.com/office/officeart/2005/8/layout/radial1"/>
    <dgm:cxn modelId="{CE267C48-0FE8-49C7-BDDF-75069B960E5A}" type="presOf" srcId="{8FEB777C-A858-4F7E-BCB7-F6687838678E}" destId="{75F421B7-6DA7-461B-B9B5-32368FFB232C}" srcOrd="0" destOrd="0" presId="urn:microsoft.com/office/officeart/2005/8/layout/radial1"/>
    <dgm:cxn modelId="{A9E489CD-2409-4207-84C5-661CBEFD580B}" type="presOf" srcId="{8FEB777C-A858-4F7E-BCB7-F6687838678E}" destId="{A82C195E-31B2-48A7-92D5-FAABDF2E132C}" srcOrd="1" destOrd="0" presId="urn:microsoft.com/office/officeart/2005/8/layout/radial1"/>
    <dgm:cxn modelId="{D7F53B86-7607-4C1E-BE5E-E6D5279643EC}" type="presOf" srcId="{515CB6E9-565A-4519-BDFD-1D2DEEF0F93C}" destId="{65CA2D1A-219E-49D6-A610-95E11CA6B68E}" srcOrd="0" destOrd="0" presId="urn:microsoft.com/office/officeart/2005/8/layout/radial1"/>
    <dgm:cxn modelId="{2E232CC4-3F99-41B0-AD7F-4DDDC9B1D529}" type="presOf" srcId="{515CB6E9-565A-4519-BDFD-1D2DEEF0F93C}" destId="{B65FE1A5-F27C-4E36-BB66-4B6A8446D560}" srcOrd="1" destOrd="0" presId="urn:microsoft.com/office/officeart/2005/8/layout/radial1"/>
    <dgm:cxn modelId="{B1C4C45B-AF21-4E59-B05F-0C59A9BF389D}" type="presOf" srcId="{51ACE295-5170-4349-A001-4FF848130E40}" destId="{0C5B21E1-98F5-4F9F-8135-C8C88F09AFE1}" srcOrd="1" destOrd="0" presId="urn:microsoft.com/office/officeart/2005/8/layout/radial1"/>
    <dgm:cxn modelId="{5E110947-0A99-49E0-9ECA-ED5F93A9E98E}" type="presOf" srcId="{81BD3751-A1A5-4E78-96BD-11D34A3788C7}" destId="{D222E5C6-9070-44AF-9CF7-018C9F398191}" srcOrd="0" destOrd="0" presId="urn:microsoft.com/office/officeart/2005/8/layout/radial1"/>
    <dgm:cxn modelId="{72511F15-14AC-40E2-A6C9-03395159093D}" srcId="{F404379F-77A1-4E46-9F47-9AB28FE32C32}" destId="{81BD3751-A1A5-4E78-96BD-11D34A3788C7}" srcOrd="2" destOrd="0" parTransId="{73F934BD-F3A6-45CC-9E32-1875FA946A56}" sibTransId="{B5D81493-88C7-4F8F-933E-E1C8650BFAF2}"/>
    <dgm:cxn modelId="{1D46ACE6-DB6E-4DD4-A89C-DD0DDE3AD03A}" type="presOf" srcId="{DE8314EA-D55B-4C1A-B3E9-BEF42A9ABA59}" destId="{4D071CA2-8A5C-4700-944D-97F8C8B1405A}" srcOrd="0" destOrd="0" presId="urn:microsoft.com/office/officeart/2005/8/layout/radial1"/>
    <dgm:cxn modelId="{7611F868-745A-45B1-96BF-E12E59E09E35}" srcId="{3A20CFBA-244B-46BD-A556-C4B7774299CF}" destId="{E36FF7D1-4D93-444A-AD15-E6686255DF3D}" srcOrd="5" destOrd="0" parTransId="{D09C9DD7-F44E-4BC3-AD86-90881445C366}" sibTransId="{04732675-3B51-43E1-BC20-7AEEF3C98DC1}"/>
    <dgm:cxn modelId="{918E1FF7-EFAD-4BBF-9296-4017BDFB1207}" type="presOf" srcId="{76901871-B84C-4ABC-B4E3-5C82A4396EC9}" destId="{96C50096-AFA3-4830-85CE-4BACE785B938}" srcOrd="0" destOrd="0" presId="urn:microsoft.com/office/officeart/2005/8/layout/radial1"/>
    <dgm:cxn modelId="{514172FF-1E5C-4084-9C11-03C6142FCED9}" type="presOf" srcId="{51ACE295-5170-4349-A001-4FF848130E40}" destId="{78EB53D5-90AB-4C46-8241-2C80B2FB4A24}" srcOrd="0" destOrd="0" presId="urn:microsoft.com/office/officeart/2005/8/layout/radial1"/>
    <dgm:cxn modelId="{F901954E-0053-43F6-A9CB-64C0BAF804CA}" srcId="{3A20CFBA-244B-46BD-A556-C4B7774299CF}" destId="{9F949075-D69D-44D8-8BDC-AE3B299A0CBA}" srcOrd="2" destOrd="0" parTransId="{52FD4E5A-09CA-44CD-A8B6-44120EA79241}" sibTransId="{DB04D951-5488-4569-88DF-ED07A27D51AF}"/>
    <dgm:cxn modelId="{24434D75-2738-43A2-9A7E-9920E23F8A8B}" type="presOf" srcId="{B03A8C29-DC09-4FA0-9DE1-B5DA312B6967}" destId="{B9963821-4032-429A-9BE4-24A73894929D}" srcOrd="0" destOrd="0" presId="urn:microsoft.com/office/officeart/2005/8/layout/radial1"/>
    <dgm:cxn modelId="{D053D1BC-396A-455B-B460-3C945B37BFD2}" srcId="{3A20CFBA-244B-46BD-A556-C4B7774299CF}" destId="{D3774F94-8358-4223-B1E5-C81BD3DF50C9}" srcOrd="3" destOrd="0" parTransId="{64C039AB-D544-44D4-A626-76EBDAA20C20}" sibTransId="{6E7C3400-6F20-4B97-B48F-19B968B7269F}"/>
    <dgm:cxn modelId="{07382011-AD24-4BED-8352-B1DDD7AC165A}" srcId="{F404379F-77A1-4E46-9F47-9AB28FE32C32}" destId="{DE8314EA-D55B-4C1A-B3E9-BEF42A9ABA59}" srcOrd="1" destOrd="0" parTransId="{8FEB777C-A858-4F7E-BCB7-F6687838678E}" sibTransId="{D834C3CB-357F-4EA2-B556-945638AD0960}"/>
    <dgm:cxn modelId="{65709F70-C330-4300-A1AF-68A5B0B7CFFC}" srcId="{3A20CFBA-244B-46BD-A556-C4B7774299CF}" destId="{A9657B69-96A3-49D5-BC0D-0F608E20305A}" srcOrd="1" destOrd="0" parTransId="{FEBAA2A8-75C9-4B52-AC8F-8D680B427726}" sibTransId="{D2CD16C4-28A0-4118-9821-140EAFED1DDD}"/>
    <dgm:cxn modelId="{522397FF-1132-4EFC-8F8E-2EAAB33E1810}" type="presOf" srcId="{73F934BD-F3A6-45CC-9E32-1875FA946A56}" destId="{3BE2EF72-0B4C-4CB6-8172-63C0D5F5C7E0}" srcOrd="1" destOrd="0" presId="urn:microsoft.com/office/officeart/2005/8/layout/radial1"/>
    <dgm:cxn modelId="{DCBBC4C7-535A-4DA0-A985-E224F2ED0822}" type="presOf" srcId="{3A20CFBA-244B-46BD-A556-C4B7774299CF}" destId="{57CCAFF1-2460-4D15-8377-4C2680020B31}" srcOrd="0" destOrd="0" presId="urn:microsoft.com/office/officeart/2005/8/layout/radial1"/>
    <dgm:cxn modelId="{38AB426E-3C25-42C5-8148-A30ECB84EFC2}" srcId="{3A20CFBA-244B-46BD-A556-C4B7774299CF}" destId="{FD2B61CB-E588-4EC2-98B9-22108DB53160}" srcOrd="4" destOrd="0" parTransId="{97EA07E5-5A78-4BC4-BAC7-EC48A50B8334}" sibTransId="{6E9906A5-CDEE-49FC-8CFD-D7841F0B24B6}"/>
    <dgm:cxn modelId="{FD34C91A-A089-4344-A4D0-64A0304C3094}" type="presParOf" srcId="{57CCAFF1-2460-4D15-8377-4C2680020B31}" destId="{571E8C7D-C174-48CF-BE13-47163B6D90E4}" srcOrd="0" destOrd="0" presId="urn:microsoft.com/office/officeart/2005/8/layout/radial1"/>
    <dgm:cxn modelId="{ED0B648C-36F4-4C3A-9DD4-0294047F1EA3}" type="presParOf" srcId="{57CCAFF1-2460-4D15-8377-4C2680020B31}" destId="{78EB53D5-90AB-4C46-8241-2C80B2FB4A24}" srcOrd="1" destOrd="0" presId="urn:microsoft.com/office/officeart/2005/8/layout/radial1"/>
    <dgm:cxn modelId="{033B1B4F-45C5-476A-B2E9-2ADCE6D8D09C}" type="presParOf" srcId="{78EB53D5-90AB-4C46-8241-2C80B2FB4A24}" destId="{0C5B21E1-98F5-4F9F-8135-C8C88F09AFE1}" srcOrd="0" destOrd="0" presId="urn:microsoft.com/office/officeart/2005/8/layout/radial1"/>
    <dgm:cxn modelId="{3A33B7E0-DE2C-4045-873E-AAA2297A08BC}" type="presParOf" srcId="{57CCAFF1-2460-4D15-8377-4C2680020B31}" destId="{B9963821-4032-429A-9BE4-24A73894929D}" srcOrd="2" destOrd="0" presId="urn:microsoft.com/office/officeart/2005/8/layout/radial1"/>
    <dgm:cxn modelId="{699EDAA9-B16E-41B2-9619-57CEA71AA9A5}" type="presParOf" srcId="{57CCAFF1-2460-4D15-8377-4C2680020B31}" destId="{75F421B7-6DA7-461B-B9B5-32368FFB232C}" srcOrd="3" destOrd="0" presId="urn:microsoft.com/office/officeart/2005/8/layout/radial1"/>
    <dgm:cxn modelId="{6CF391C9-ABA3-4D1F-83EE-30A09FCA667D}" type="presParOf" srcId="{75F421B7-6DA7-461B-B9B5-32368FFB232C}" destId="{A82C195E-31B2-48A7-92D5-FAABDF2E132C}" srcOrd="0" destOrd="0" presId="urn:microsoft.com/office/officeart/2005/8/layout/radial1"/>
    <dgm:cxn modelId="{5699DC8C-9BA7-4033-AD7E-7BAE0CB4E297}" type="presParOf" srcId="{57CCAFF1-2460-4D15-8377-4C2680020B31}" destId="{4D071CA2-8A5C-4700-944D-97F8C8B1405A}" srcOrd="4" destOrd="0" presId="urn:microsoft.com/office/officeart/2005/8/layout/radial1"/>
    <dgm:cxn modelId="{676D3068-5224-4B8B-8C61-9518BD4714B1}" type="presParOf" srcId="{57CCAFF1-2460-4D15-8377-4C2680020B31}" destId="{2A41AE9B-71B5-4AB1-8F26-93322950953B}" srcOrd="5" destOrd="0" presId="urn:microsoft.com/office/officeart/2005/8/layout/radial1"/>
    <dgm:cxn modelId="{E4836F83-9CF6-4DA8-9F71-933C509C0C89}" type="presParOf" srcId="{2A41AE9B-71B5-4AB1-8F26-93322950953B}" destId="{3BE2EF72-0B4C-4CB6-8172-63C0D5F5C7E0}" srcOrd="0" destOrd="0" presId="urn:microsoft.com/office/officeart/2005/8/layout/radial1"/>
    <dgm:cxn modelId="{49D3E7FB-00C7-4299-9F9B-3399D4533932}" type="presParOf" srcId="{57CCAFF1-2460-4D15-8377-4C2680020B31}" destId="{D222E5C6-9070-44AF-9CF7-018C9F398191}" srcOrd="6" destOrd="0" presId="urn:microsoft.com/office/officeart/2005/8/layout/radial1"/>
    <dgm:cxn modelId="{687D1D3C-AE71-427A-976A-A027D6716BC8}" type="presParOf" srcId="{57CCAFF1-2460-4D15-8377-4C2680020B31}" destId="{65CA2D1A-219E-49D6-A610-95E11CA6B68E}" srcOrd="7" destOrd="0" presId="urn:microsoft.com/office/officeart/2005/8/layout/radial1"/>
    <dgm:cxn modelId="{839DC0CF-B806-4E8A-BE89-155B1463A1D8}" type="presParOf" srcId="{65CA2D1A-219E-49D6-A610-95E11CA6B68E}" destId="{B65FE1A5-F27C-4E36-BB66-4B6A8446D560}" srcOrd="0" destOrd="0" presId="urn:microsoft.com/office/officeart/2005/8/layout/radial1"/>
    <dgm:cxn modelId="{D969BD1E-67A2-4702-B383-E8FD088E00C0}" type="presParOf" srcId="{57CCAFF1-2460-4D15-8377-4C2680020B31}" destId="{96C50096-AFA3-4830-85CE-4BACE785B93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0CFBA-244B-46BD-A556-C4B7774299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404379F-77A1-4E46-9F47-9AB28FE32C32}">
      <dgm:prSet phldrT="[Texte]"/>
      <dgm:spPr/>
      <dgm:t>
        <a:bodyPr/>
        <a:lstStyle/>
        <a:p>
          <a:r>
            <a:rPr lang="fr-BE" b="1" dirty="0" smtClean="0"/>
            <a:t>Autres circuits courts</a:t>
          </a:r>
          <a:endParaRPr lang="fr-BE" b="1" dirty="0"/>
        </a:p>
      </dgm:t>
    </dgm:pt>
    <dgm:pt modelId="{4A965C35-40CC-490F-8E0B-37B3456698FF}" type="parTrans" cxnId="{FA7586D3-DFDB-4187-A972-0FE27D2E36ED}">
      <dgm:prSet/>
      <dgm:spPr/>
      <dgm:t>
        <a:bodyPr/>
        <a:lstStyle/>
        <a:p>
          <a:endParaRPr lang="fr-BE"/>
        </a:p>
      </dgm:t>
    </dgm:pt>
    <dgm:pt modelId="{693573A0-4078-460C-BCC0-979A1D70F5BE}" type="sibTrans" cxnId="{FA7586D3-DFDB-4187-A972-0FE27D2E36ED}">
      <dgm:prSet/>
      <dgm:spPr/>
      <dgm:t>
        <a:bodyPr/>
        <a:lstStyle/>
        <a:p>
          <a:endParaRPr lang="fr-BE"/>
        </a:p>
      </dgm:t>
    </dgm:pt>
    <dgm:pt modelId="{B03A8C29-DC09-4FA0-9DE1-B5DA312B6967}">
      <dgm:prSet phldrT="[Texte]" custT="1"/>
      <dgm:spPr/>
      <dgm:t>
        <a:bodyPr/>
        <a:lstStyle/>
        <a:p>
          <a:r>
            <a:rPr lang="fr-BE" sz="1200" dirty="0" smtClean="0"/>
            <a:t>Commerces</a:t>
          </a:r>
          <a:endParaRPr lang="fr-BE" sz="1200" dirty="0"/>
        </a:p>
      </dgm:t>
    </dgm:pt>
    <dgm:pt modelId="{51ACE295-5170-4349-A001-4FF848130E40}" type="parTrans" cxnId="{1A3D4EFA-B5EE-4333-B0F4-6883A2807EB8}">
      <dgm:prSet/>
      <dgm:spPr/>
      <dgm:t>
        <a:bodyPr/>
        <a:lstStyle/>
        <a:p>
          <a:endParaRPr lang="fr-BE"/>
        </a:p>
      </dgm:t>
    </dgm:pt>
    <dgm:pt modelId="{1C77826A-28EB-419D-B971-B6803ED6146E}" type="sibTrans" cxnId="{1A3D4EFA-B5EE-4333-B0F4-6883A2807EB8}">
      <dgm:prSet/>
      <dgm:spPr/>
      <dgm:t>
        <a:bodyPr/>
        <a:lstStyle/>
        <a:p>
          <a:endParaRPr lang="fr-BE"/>
        </a:p>
      </dgm:t>
    </dgm:pt>
    <dgm:pt modelId="{DE8314EA-D55B-4C1A-B3E9-BEF42A9ABA59}">
      <dgm:prSet phldrT="[Texte]" custT="1"/>
      <dgm:spPr/>
      <dgm:t>
        <a:bodyPr/>
        <a:lstStyle/>
        <a:p>
          <a:r>
            <a:rPr lang="fr-BE" sz="1200" dirty="0" smtClean="0"/>
            <a:t>Réseaux de promotion des produits du terroir </a:t>
          </a:r>
          <a:endParaRPr lang="fr-BE" sz="1200" dirty="0"/>
        </a:p>
      </dgm:t>
    </dgm:pt>
    <dgm:pt modelId="{8FEB777C-A858-4F7E-BCB7-F6687838678E}" type="parTrans" cxnId="{07382011-AD24-4BED-8352-B1DDD7AC165A}">
      <dgm:prSet/>
      <dgm:spPr/>
      <dgm:t>
        <a:bodyPr/>
        <a:lstStyle/>
        <a:p>
          <a:endParaRPr lang="fr-BE"/>
        </a:p>
      </dgm:t>
    </dgm:pt>
    <dgm:pt modelId="{D834C3CB-357F-4EA2-B556-945638AD0960}" type="sibTrans" cxnId="{07382011-AD24-4BED-8352-B1DDD7AC165A}">
      <dgm:prSet/>
      <dgm:spPr/>
      <dgm:t>
        <a:bodyPr/>
        <a:lstStyle/>
        <a:p>
          <a:endParaRPr lang="fr-BE"/>
        </a:p>
      </dgm:t>
    </dgm:pt>
    <dgm:pt modelId="{81BD3751-A1A5-4E78-96BD-11D34A3788C7}">
      <dgm:prSet phldrT="[Texte]" custT="1"/>
      <dgm:spPr/>
      <dgm:t>
        <a:bodyPr/>
        <a:lstStyle/>
        <a:p>
          <a:r>
            <a:rPr lang="fr-BE" sz="1200" dirty="0" smtClean="0"/>
            <a:t>Restauration privée</a:t>
          </a:r>
          <a:endParaRPr lang="fr-BE" sz="1200" dirty="0"/>
        </a:p>
      </dgm:t>
    </dgm:pt>
    <dgm:pt modelId="{73F934BD-F3A6-45CC-9E32-1875FA946A56}" type="parTrans" cxnId="{72511F15-14AC-40E2-A6C9-03395159093D}">
      <dgm:prSet/>
      <dgm:spPr/>
      <dgm:t>
        <a:bodyPr/>
        <a:lstStyle/>
        <a:p>
          <a:endParaRPr lang="fr-BE"/>
        </a:p>
      </dgm:t>
    </dgm:pt>
    <dgm:pt modelId="{B5D81493-88C7-4F8F-933E-E1C8650BFAF2}" type="sibTrans" cxnId="{72511F15-14AC-40E2-A6C9-03395159093D}">
      <dgm:prSet/>
      <dgm:spPr/>
      <dgm:t>
        <a:bodyPr/>
        <a:lstStyle/>
        <a:p>
          <a:endParaRPr lang="fr-BE"/>
        </a:p>
      </dgm:t>
    </dgm:pt>
    <dgm:pt modelId="{76901871-B84C-4ABC-B4E3-5C82A4396EC9}">
      <dgm:prSet phldrT="[Texte]" custT="1"/>
      <dgm:spPr/>
      <dgm:t>
        <a:bodyPr/>
        <a:lstStyle/>
        <a:p>
          <a:r>
            <a:rPr lang="fr-BE" sz="1200" dirty="0" smtClean="0"/>
            <a:t>Vente via un autre producteur</a:t>
          </a:r>
          <a:endParaRPr lang="fr-BE" sz="1200" dirty="0"/>
        </a:p>
      </dgm:t>
    </dgm:pt>
    <dgm:pt modelId="{515CB6E9-565A-4519-BDFD-1D2DEEF0F93C}" type="parTrans" cxnId="{12886238-7BEF-4581-8A6D-63DC48CDE13E}">
      <dgm:prSet/>
      <dgm:spPr/>
      <dgm:t>
        <a:bodyPr/>
        <a:lstStyle/>
        <a:p>
          <a:endParaRPr lang="fr-BE"/>
        </a:p>
      </dgm:t>
    </dgm:pt>
    <dgm:pt modelId="{E3764299-1616-4FDF-8526-E57F93E69C6B}" type="sibTrans" cxnId="{12886238-7BEF-4581-8A6D-63DC48CDE13E}">
      <dgm:prSet/>
      <dgm:spPr/>
      <dgm:t>
        <a:bodyPr/>
        <a:lstStyle/>
        <a:p>
          <a:endParaRPr lang="fr-BE"/>
        </a:p>
      </dgm:t>
    </dgm:pt>
    <dgm:pt modelId="{D40ECA38-3497-4439-9EC0-11D146366E0B}">
      <dgm:prSet phldrT="[Texte]" custRadScaleRad="105620" custRadScaleInc="20766"/>
      <dgm:spPr/>
      <dgm:t>
        <a:bodyPr/>
        <a:lstStyle/>
        <a:p>
          <a:endParaRPr lang="fr-BE"/>
        </a:p>
      </dgm:t>
    </dgm:pt>
    <dgm:pt modelId="{EE93FF4F-7FF7-4FCB-8FCE-45EC48DE0522}" type="parTrans" cxnId="{A34ECA04-ED9E-42D8-9659-6907EA5AA792}">
      <dgm:prSet/>
      <dgm:spPr/>
      <dgm:t>
        <a:bodyPr/>
        <a:lstStyle/>
        <a:p>
          <a:endParaRPr lang="fr-BE"/>
        </a:p>
      </dgm:t>
    </dgm:pt>
    <dgm:pt modelId="{84653680-9162-457F-AC3E-4785F6C72AC1}" type="sibTrans" cxnId="{A34ECA04-ED9E-42D8-9659-6907EA5AA792}">
      <dgm:prSet/>
      <dgm:spPr/>
      <dgm:t>
        <a:bodyPr/>
        <a:lstStyle/>
        <a:p>
          <a:endParaRPr lang="fr-BE"/>
        </a:p>
      </dgm:t>
    </dgm:pt>
    <dgm:pt modelId="{E8A1A846-F047-44F5-8E2F-62BC0BF4184D}">
      <dgm:prSet phldrT="[Texte]" custRadScaleRad="105620" custRadScaleInc="20766"/>
      <dgm:spPr/>
      <dgm:t>
        <a:bodyPr/>
        <a:lstStyle/>
        <a:p>
          <a:endParaRPr lang="fr-BE"/>
        </a:p>
      </dgm:t>
    </dgm:pt>
    <dgm:pt modelId="{33E61785-3B79-4038-873D-36E28F29F767}" type="parTrans" cxnId="{62DEA934-4042-40EF-B18A-30D70F329F58}">
      <dgm:prSet/>
      <dgm:spPr/>
      <dgm:t>
        <a:bodyPr/>
        <a:lstStyle/>
        <a:p>
          <a:endParaRPr lang="fr-BE"/>
        </a:p>
      </dgm:t>
    </dgm:pt>
    <dgm:pt modelId="{D3F4FFF1-1BE4-439F-B6C7-23BBEE8C3EE5}" type="sibTrans" cxnId="{62DEA934-4042-40EF-B18A-30D70F329F58}">
      <dgm:prSet/>
      <dgm:spPr/>
      <dgm:t>
        <a:bodyPr/>
        <a:lstStyle/>
        <a:p>
          <a:endParaRPr lang="fr-BE"/>
        </a:p>
      </dgm:t>
    </dgm:pt>
    <dgm:pt modelId="{3DE37BEC-ECDC-43C6-B14A-E48CAABA9099}">
      <dgm:prSet phldrT="[Texte]" custRadScaleRad="105620" custRadScaleInc="20766"/>
      <dgm:spPr/>
      <dgm:t>
        <a:bodyPr/>
        <a:lstStyle/>
        <a:p>
          <a:endParaRPr lang="fr-BE"/>
        </a:p>
      </dgm:t>
    </dgm:pt>
    <dgm:pt modelId="{E7A04762-9C8E-4F61-B8C9-E3EAF2803210}" type="parTrans" cxnId="{FD51D8F6-96E8-4852-92C7-6EEEF77894BE}">
      <dgm:prSet/>
      <dgm:spPr/>
      <dgm:t>
        <a:bodyPr/>
        <a:lstStyle/>
        <a:p>
          <a:endParaRPr lang="fr-BE"/>
        </a:p>
      </dgm:t>
    </dgm:pt>
    <dgm:pt modelId="{98CC32A5-84D5-47AE-A61B-C10A678F48F6}" type="sibTrans" cxnId="{FD51D8F6-96E8-4852-92C7-6EEEF77894BE}">
      <dgm:prSet/>
      <dgm:spPr/>
      <dgm:t>
        <a:bodyPr/>
        <a:lstStyle/>
        <a:p>
          <a:endParaRPr lang="fr-BE"/>
        </a:p>
      </dgm:t>
    </dgm:pt>
    <dgm:pt modelId="{ED990EEB-0DBD-4A9D-A908-519839D92CA8}">
      <dgm:prSet phldrT="[Texte]" custRadScaleRad="105620" custRadScaleInc="20766"/>
      <dgm:spPr/>
      <dgm:t>
        <a:bodyPr/>
        <a:lstStyle/>
        <a:p>
          <a:endParaRPr lang="fr-BE"/>
        </a:p>
      </dgm:t>
    </dgm:pt>
    <dgm:pt modelId="{479DDBB5-CF31-4CD9-B955-7A1ABB0B4968}" type="parTrans" cxnId="{FCA99103-00FB-4C32-AC99-C9490B36BF70}">
      <dgm:prSet/>
      <dgm:spPr/>
      <dgm:t>
        <a:bodyPr/>
        <a:lstStyle/>
        <a:p>
          <a:endParaRPr lang="fr-BE"/>
        </a:p>
      </dgm:t>
    </dgm:pt>
    <dgm:pt modelId="{9002D86C-7DD8-49A0-A02E-0CEC945C8E14}" type="sibTrans" cxnId="{FCA99103-00FB-4C32-AC99-C9490B36BF70}">
      <dgm:prSet/>
      <dgm:spPr/>
      <dgm:t>
        <a:bodyPr/>
        <a:lstStyle/>
        <a:p>
          <a:endParaRPr lang="fr-BE"/>
        </a:p>
      </dgm:t>
    </dgm:pt>
    <dgm:pt modelId="{ABE7492E-AC1A-444B-A65C-E527ECD769CA}">
      <dgm:prSet phldrT="[Texte]" custRadScaleRad="105620" custRadScaleInc="20766"/>
      <dgm:spPr/>
      <dgm:t>
        <a:bodyPr/>
        <a:lstStyle/>
        <a:p>
          <a:endParaRPr lang="fr-BE"/>
        </a:p>
      </dgm:t>
    </dgm:pt>
    <dgm:pt modelId="{BA6AB0E4-28CE-4E32-97CD-E73984FF0D81}" type="parTrans" cxnId="{BB23BF2C-A63E-4AD6-811B-1F29A5D8B712}">
      <dgm:prSet/>
      <dgm:spPr/>
      <dgm:t>
        <a:bodyPr/>
        <a:lstStyle/>
        <a:p>
          <a:endParaRPr lang="fr-BE"/>
        </a:p>
      </dgm:t>
    </dgm:pt>
    <dgm:pt modelId="{B1A1CF3E-F21B-491E-B689-0C5CDD57F02B}" type="sibTrans" cxnId="{BB23BF2C-A63E-4AD6-811B-1F29A5D8B712}">
      <dgm:prSet/>
      <dgm:spPr/>
      <dgm:t>
        <a:bodyPr/>
        <a:lstStyle/>
        <a:p>
          <a:endParaRPr lang="fr-BE"/>
        </a:p>
      </dgm:t>
    </dgm:pt>
    <dgm:pt modelId="{6863203E-E9A7-46D4-8527-416E9081DC49}">
      <dgm:prSet phldrT="[Texte]" custRadScaleRad="105620" custRadScaleInc="20766"/>
      <dgm:spPr/>
      <dgm:t>
        <a:bodyPr/>
        <a:lstStyle/>
        <a:p>
          <a:endParaRPr lang="fr-BE"/>
        </a:p>
      </dgm:t>
    </dgm:pt>
    <dgm:pt modelId="{A79893E0-4B1B-48E2-BA17-3608ABBB989B}" type="parTrans" cxnId="{73B24E5C-8A4D-40E3-A7CD-04C058295470}">
      <dgm:prSet/>
      <dgm:spPr/>
      <dgm:t>
        <a:bodyPr/>
        <a:lstStyle/>
        <a:p>
          <a:endParaRPr lang="fr-BE"/>
        </a:p>
      </dgm:t>
    </dgm:pt>
    <dgm:pt modelId="{9DB878A7-21BE-4250-816C-C1A3AA2F2830}" type="sibTrans" cxnId="{73B24E5C-8A4D-40E3-A7CD-04C058295470}">
      <dgm:prSet/>
      <dgm:spPr/>
      <dgm:t>
        <a:bodyPr/>
        <a:lstStyle/>
        <a:p>
          <a:endParaRPr lang="fr-BE"/>
        </a:p>
      </dgm:t>
    </dgm:pt>
    <dgm:pt modelId="{97D51B03-A2DE-4B1E-B26E-15CDB8D53EB4}">
      <dgm:prSet phldrT="[Texte]" custRadScaleRad="105620" custRadScaleInc="20766"/>
      <dgm:spPr/>
      <dgm:t>
        <a:bodyPr/>
        <a:lstStyle/>
        <a:p>
          <a:endParaRPr lang="fr-BE"/>
        </a:p>
      </dgm:t>
    </dgm:pt>
    <dgm:pt modelId="{37C443C7-47DE-48E8-BED4-70A5E9CB5A0C}" type="parTrans" cxnId="{84D6B924-7185-4ABD-8B32-C16AFBEC870A}">
      <dgm:prSet/>
      <dgm:spPr/>
      <dgm:t>
        <a:bodyPr/>
        <a:lstStyle/>
        <a:p>
          <a:endParaRPr lang="fr-BE"/>
        </a:p>
      </dgm:t>
    </dgm:pt>
    <dgm:pt modelId="{036C0C20-A08B-4A3F-8100-1A8E403EDB4D}" type="sibTrans" cxnId="{84D6B924-7185-4ABD-8B32-C16AFBEC870A}">
      <dgm:prSet/>
      <dgm:spPr/>
      <dgm:t>
        <a:bodyPr/>
        <a:lstStyle/>
        <a:p>
          <a:endParaRPr lang="fr-BE"/>
        </a:p>
      </dgm:t>
    </dgm:pt>
    <dgm:pt modelId="{A6B1FC60-7E61-424B-87FA-F90215D998AD}">
      <dgm:prSet custRadScaleRad="109593" custRadScaleInc="9124"/>
      <dgm:spPr/>
      <dgm:t>
        <a:bodyPr/>
        <a:lstStyle/>
        <a:p>
          <a:endParaRPr lang="fr-BE"/>
        </a:p>
      </dgm:t>
    </dgm:pt>
    <dgm:pt modelId="{836C3884-917F-4E41-89DF-B2CD26C2364D}" type="parTrans" cxnId="{D5115C24-A584-4BB4-99A0-2B559F636D58}">
      <dgm:prSet/>
      <dgm:spPr/>
      <dgm:t>
        <a:bodyPr/>
        <a:lstStyle/>
        <a:p>
          <a:endParaRPr lang="fr-BE"/>
        </a:p>
      </dgm:t>
    </dgm:pt>
    <dgm:pt modelId="{45AD36E8-23DD-423E-A0DA-96B7AE10E433}" type="sibTrans" cxnId="{D5115C24-A584-4BB4-99A0-2B559F636D58}">
      <dgm:prSet/>
      <dgm:spPr/>
      <dgm:t>
        <a:bodyPr/>
        <a:lstStyle/>
        <a:p>
          <a:endParaRPr lang="fr-BE"/>
        </a:p>
      </dgm:t>
    </dgm:pt>
    <dgm:pt modelId="{B60F4B60-2CCE-4202-B815-7D143132172A}">
      <dgm:prSet custRadScaleRad="109593" custRadScaleInc="9124"/>
      <dgm:spPr/>
      <dgm:t>
        <a:bodyPr/>
        <a:lstStyle/>
        <a:p>
          <a:endParaRPr lang="fr-BE"/>
        </a:p>
      </dgm:t>
    </dgm:pt>
    <dgm:pt modelId="{F4C069CB-4020-477A-BB59-FCB2FE354310}" type="parTrans" cxnId="{BCE0BD30-4831-4286-8411-91A09311E216}">
      <dgm:prSet/>
      <dgm:spPr/>
      <dgm:t>
        <a:bodyPr/>
        <a:lstStyle/>
        <a:p>
          <a:endParaRPr lang="fr-BE"/>
        </a:p>
      </dgm:t>
    </dgm:pt>
    <dgm:pt modelId="{68A24B28-113C-47D5-ABFE-E0723974C5C7}" type="sibTrans" cxnId="{BCE0BD30-4831-4286-8411-91A09311E216}">
      <dgm:prSet/>
      <dgm:spPr/>
      <dgm:t>
        <a:bodyPr/>
        <a:lstStyle/>
        <a:p>
          <a:endParaRPr lang="fr-BE"/>
        </a:p>
      </dgm:t>
    </dgm:pt>
    <dgm:pt modelId="{690E3641-EE9B-4A24-A4C6-322EA36B46C8}">
      <dgm:prSet custRadScaleRad="109593" custRadScaleInc="9124"/>
      <dgm:spPr/>
      <dgm:t>
        <a:bodyPr/>
        <a:lstStyle/>
        <a:p>
          <a:endParaRPr lang="fr-BE"/>
        </a:p>
      </dgm:t>
    </dgm:pt>
    <dgm:pt modelId="{8CFA4B8C-E486-42D4-AB20-6E44C972025D}" type="parTrans" cxnId="{71187C21-E625-40B8-B6C2-4C1C405F19DD}">
      <dgm:prSet/>
      <dgm:spPr/>
      <dgm:t>
        <a:bodyPr/>
        <a:lstStyle/>
        <a:p>
          <a:endParaRPr lang="fr-BE"/>
        </a:p>
      </dgm:t>
    </dgm:pt>
    <dgm:pt modelId="{BAAFB674-DE5C-4943-B6AF-F501759CA382}" type="sibTrans" cxnId="{71187C21-E625-40B8-B6C2-4C1C405F19DD}">
      <dgm:prSet/>
      <dgm:spPr/>
      <dgm:t>
        <a:bodyPr/>
        <a:lstStyle/>
        <a:p>
          <a:endParaRPr lang="fr-BE"/>
        </a:p>
      </dgm:t>
    </dgm:pt>
    <dgm:pt modelId="{5FEC1A58-4BC6-4FB1-8B1E-F9764269EC04}">
      <dgm:prSet custRadScaleRad="109593" custRadScaleInc="9124"/>
      <dgm:spPr/>
      <dgm:t>
        <a:bodyPr/>
        <a:lstStyle/>
        <a:p>
          <a:endParaRPr lang="fr-BE"/>
        </a:p>
      </dgm:t>
    </dgm:pt>
    <dgm:pt modelId="{176A2CBE-7156-40CF-A441-F93687E286C3}" type="parTrans" cxnId="{D04F607D-A18B-490B-B29A-DFA608221D0E}">
      <dgm:prSet/>
      <dgm:spPr/>
      <dgm:t>
        <a:bodyPr/>
        <a:lstStyle/>
        <a:p>
          <a:endParaRPr lang="fr-BE"/>
        </a:p>
      </dgm:t>
    </dgm:pt>
    <dgm:pt modelId="{8569540D-279A-4F52-B991-F76E3AEA3A56}" type="sibTrans" cxnId="{D04F607D-A18B-490B-B29A-DFA608221D0E}">
      <dgm:prSet/>
      <dgm:spPr/>
      <dgm:t>
        <a:bodyPr/>
        <a:lstStyle/>
        <a:p>
          <a:endParaRPr lang="fr-BE"/>
        </a:p>
      </dgm:t>
    </dgm:pt>
    <dgm:pt modelId="{57CCAFF1-2460-4D15-8377-4C2680020B31}" type="pres">
      <dgm:prSet presAssocID="{3A20CFBA-244B-46BD-A556-C4B7774299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1E8C7D-C174-48CF-BE13-47163B6D90E4}" type="pres">
      <dgm:prSet presAssocID="{F404379F-77A1-4E46-9F47-9AB28FE32C32}" presName="centerShape" presStyleLbl="node0" presStyleIdx="0" presStyleCnt="1" custLinFactNeighborX="-5013" custLinFactNeighborY="4623"/>
      <dgm:spPr/>
      <dgm:t>
        <a:bodyPr/>
        <a:lstStyle/>
        <a:p>
          <a:endParaRPr lang="fr-BE"/>
        </a:p>
      </dgm:t>
    </dgm:pt>
    <dgm:pt modelId="{78EB53D5-90AB-4C46-8241-2C80B2FB4A24}" type="pres">
      <dgm:prSet presAssocID="{51ACE295-5170-4349-A001-4FF848130E40}" presName="Name9" presStyleLbl="parChTrans1D2" presStyleIdx="0" presStyleCnt="4"/>
      <dgm:spPr/>
      <dgm:t>
        <a:bodyPr/>
        <a:lstStyle/>
        <a:p>
          <a:endParaRPr lang="fr-BE"/>
        </a:p>
      </dgm:t>
    </dgm:pt>
    <dgm:pt modelId="{0C5B21E1-98F5-4F9F-8135-C8C88F09AFE1}" type="pres">
      <dgm:prSet presAssocID="{51ACE295-5170-4349-A001-4FF848130E40}" presName="connTx" presStyleLbl="parChTrans1D2" presStyleIdx="0" presStyleCnt="4"/>
      <dgm:spPr/>
      <dgm:t>
        <a:bodyPr/>
        <a:lstStyle/>
        <a:p>
          <a:endParaRPr lang="fr-BE"/>
        </a:p>
      </dgm:t>
    </dgm:pt>
    <dgm:pt modelId="{B9963821-4032-429A-9BE4-24A73894929D}" type="pres">
      <dgm:prSet presAssocID="{B03A8C29-DC09-4FA0-9DE1-B5DA312B6967}" presName="node" presStyleLbl="node1" presStyleIdx="0" presStyleCnt="4" custRadScaleRad="85611" custRadScaleInc="1108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F421B7-6DA7-461B-B9B5-32368FFB232C}" type="pres">
      <dgm:prSet presAssocID="{8FEB777C-A858-4F7E-BCB7-F6687838678E}" presName="Name9" presStyleLbl="parChTrans1D2" presStyleIdx="1" presStyleCnt="4"/>
      <dgm:spPr/>
      <dgm:t>
        <a:bodyPr/>
        <a:lstStyle/>
        <a:p>
          <a:endParaRPr lang="fr-BE"/>
        </a:p>
      </dgm:t>
    </dgm:pt>
    <dgm:pt modelId="{A82C195E-31B2-48A7-92D5-FAABDF2E132C}" type="pres">
      <dgm:prSet presAssocID="{8FEB777C-A858-4F7E-BCB7-F6687838678E}" presName="connTx" presStyleLbl="parChTrans1D2" presStyleIdx="1" presStyleCnt="4"/>
      <dgm:spPr/>
      <dgm:t>
        <a:bodyPr/>
        <a:lstStyle/>
        <a:p>
          <a:endParaRPr lang="fr-BE"/>
        </a:p>
      </dgm:t>
    </dgm:pt>
    <dgm:pt modelId="{4D071CA2-8A5C-4700-944D-97F8C8B1405A}" type="pres">
      <dgm:prSet presAssocID="{DE8314EA-D55B-4C1A-B3E9-BEF42A9ABA59}" presName="node" presStyleLbl="node1" presStyleIdx="1" presStyleCnt="4" custScaleX="105409" custScaleY="105412" custRadScaleRad="92482" custRadScaleInc="5315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A41AE9B-71B5-4AB1-8F26-93322950953B}" type="pres">
      <dgm:prSet presAssocID="{73F934BD-F3A6-45CC-9E32-1875FA946A56}" presName="Name9" presStyleLbl="parChTrans1D2" presStyleIdx="2" presStyleCnt="4"/>
      <dgm:spPr/>
      <dgm:t>
        <a:bodyPr/>
        <a:lstStyle/>
        <a:p>
          <a:endParaRPr lang="fr-BE"/>
        </a:p>
      </dgm:t>
    </dgm:pt>
    <dgm:pt modelId="{3BE2EF72-0B4C-4CB6-8172-63C0D5F5C7E0}" type="pres">
      <dgm:prSet presAssocID="{73F934BD-F3A6-45CC-9E32-1875FA946A56}" presName="connTx" presStyleLbl="parChTrans1D2" presStyleIdx="2" presStyleCnt="4"/>
      <dgm:spPr/>
      <dgm:t>
        <a:bodyPr/>
        <a:lstStyle/>
        <a:p>
          <a:endParaRPr lang="fr-BE"/>
        </a:p>
      </dgm:t>
    </dgm:pt>
    <dgm:pt modelId="{D222E5C6-9070-44AF-9CF7-018C9F398191}" type="pres">
      <dgm:prSet presAssocID="{81BD3751-A1A5-4E78-96BD-11D34A3788C7}" presName="node" presStyleLbl="node1" presStyleIdx="2" presStyleCnt="4" custScaleX="10881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5CA2D1A-219E-49D6-A610-95E11CA6B68E}" type="pres">
      <dgm:prSet presAssocID="{515CB6E9-565A-4519-BDFD-1D2DEEF0F93C}" presName="Name9" presStyleLbl="parChTrans1D2" presStyleIdx="3" presStyleCnt="4"/>
      <dgm:spPr/>
      <dgm:t>
        <a:bodyPr/>
        <a:lstStyle/>
        <a:p>
          <a:endParaRPr lang="fr-BE"/>
        </a:p>
      </dgm:t>
    </dgm:pt>
    <dgm:pt modelId="{B65FE1A5-F27C-4E36-BB66-4B6A8446D560}" type="pres">
      <dgm:prSet presAssocID="{515CB6E9-565A-4519-BDFD-1D2DEEF0F93C}" presName="connTx" presStyleLbl="parChTrans1D2" presStyleIdx="3" presStyleCnt="4"/>
      <dgm:spPr/>
      <dgm:t>
        <a:bodyPr/>
        <a:lstStyle/>
        <a:p>
          <a:endParaRPr lang="fr-BE"/>
        </a:p>
      </dgm:t>
    </dgm:pt>
    <dgm:pt modelId="{96C50096-AFA3-4830-85CE-4BACE785B938}" type="pres">
      <dgm:prSet presAssocID="{76901871-B84C-4ABC-B4E3-5C82A4396EC9}" presName="node" presStyleLbl="node1" presStyleIdx="3" presStyleCnt="4" custRadScaleRad="109593" custRadScaleInc="91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3B24E5C-8A4D-40E3-A7CD-04C058295470}" srcId="{3A20CFBA-244B-46BD-A556-C4B7774299CF}" destId="{6863203E-E9A7-46D4-8527-416E9081DC49}" srcOrd="6" destOrd="0" parTransId="{A79893E0-4B1B-48E2-BA17-3608ABBB989B}" sibTransId="{9DB878A7-21BE-4250-816C-C1A3AA2F2830}"/>
    <dgm:cxn modelId="{C58DB029-868E-4891-BCD2-D2A284958427}" type="presOf" srcId="{515CB6E9-565A-4519-BDFD-1D2DEEF0F93C}" destId="{B65FE1A5-F27C-4E36-BB66-4B6A8446D560}" srcOrd="1" destOrd="0" presId="urn:microsoft.com/office/officeart/2005/8/layout/radial1"/>
    <dgm:cxn modelId="{26D37FE5-981A-4086-B655-97FDE75868E1}" type="presOf" srcId="{515CB6E9-565A-4519-BDFD-1D2DEEF0F93C}" destId="{65CA2D1A-219E-49D6-A610-95E11CA6B68E}" srcOrd="0" destOrd="0" presId="urn:microsoft.com/office/officeart/2005/8/layout/radial1"/>
    <dgm:cxn modelId="{2CEFC10D-5C32-4016-AE93-A112A8FE2F45}" type="presOf" srcId="{8FEB777C-A858-4F7E-BCB7-F6687838678E}" destId="{75F421B7-6DA7-461B-B9B5-32368FFB232C}" srcOrd="0" destOrd="0" presId="urn:microsoft.com/office/officeart/2005/8/layout/radial1"/>
    <dgm:cxn modelId="{D04F607D-A18B-490B-B29A-DFA608221D0E}" srcId="{3A20CFBA-244B-46BD-A556-C4B7774299CF}" destId="{5FEC1A58-4BC6-4FB1-8B1E-F9764269EC04}" srcOrd="11" destOrd="0" parTransId="{176A2CBE-7156-40CF-A441-F93687E286C3}" sibTransId="{8569540D-279A-4F52-B991-F76E3AEA3A56}"/>
    <dgm:cxn modelId="{BCE0BD30-4831-4286-8411-91A09311E216}" srcId="{3A20CFBA-244B-46BD-A556-C4B7774299CF}" destId="{B60F4B60-2CCE-4202-B815-7D143132172A}" srcOrd="9" destOrd="0" parTransId="{F4C069CB-4020-477A-BB59-FCB2FE354310}" sibTransId="{68A24B28-113C-47D5-ABFE-E0723974C5C7}"/>
    <dgm:cxn modelId="{8353F8F7-CA23-46AE-B0D5-2E57AD677D5A}" type="presOf" srcId="{73F934BD-F3A6-45CC-9E32-1875FA946A56}" destId="{2A41AE9B-71B5-4AB1-8F26-93322950953B}" srcOrd="0" destOrd="0" presId="urn:microsoft.com/office/officeart/2005/8/layout/radial1"/>
    <dgm:cxn modelId="{9F920246-7589-4EBD-95BD-217178FF300B}" type="presOf" srcId="{8FEB777C-A858-4F7E-BCB7-F6687838678E}" destId="{A82C195E-31B2-48A7-92D5-FAABDF2E132C}" srcOrd="1" destOrd="0" presId="urn:microsoft.com/office/officeart/2005/8/layout/radial1"/>
    <dgm:cxn modelId="{FA7586D3-DFDB-4187-A972-0FE27D2E36ED}" srcId="{3A20CFBA-244B-46BD-A556-C4B7774299CF}" destId="{F404379F-77A1-4E46-9F47-9AB28FE32C32}" srcOrd="0" destOrd="0" parTransId="{4A965C35-40CC-490F-8E0B-37B3456698FF}" sibTransId="{693573A0-4078-460C-BCC0-979A1D70F5BE}"/>
    <dgm:cxn modelId="{B809D647-4616-4937-87DE-1F3055EDC49A}" type="presOf" srcId="{76901871-B84C-4ABC-B4E3-5C82A4396EC9}" destId="{96C50096-AFA3-4830-85CE-4BACE785B938}" srcOrd="0" destOrd="0" presId="urn:microsoft.com/office/officeart/2005/8/layout/radial1"/>
    <dgm:cxn modelId="{D8F6ADC0-F1BD-4C92-9E22-0563371A59B5}" type="presOf" srcId="{51ACE295-5170-4349-A001-4FF848130E40}" destId="{0C5B21E1-98F5-4F9F-8135-C8C88F09AFE1}" srcOrd="1" destOrd="0" presId="urn:microsoft.com/office/officeart/2005/8/layout/radial1"/>
    <dgm:cxn modelId="{FD51D8F6-96E8-4852-92C7-6EEEF77894BE}" srcId="{3A20CFBA-244B-46BD-A556-C4B7774299CF}" destId="{3DE37BEC-ECDC-43C6-B14A-E48CAABA9099}" srcOrd="3" destOrd="0" parTransId="{E7A04762-9C8E-4F61-B8C9-E3EAF2803210}" sibTransId="{98CC32A5-84D5-47AE-A61B-C10A678F48F6}"/>
    <dgm:cxn modelId="{20513B96-F82D-4C77-87C6-845531611251}" type="presOf" srcId="{DE8314EA-D55B-4C1A-B3E9-BEF42A9ABA59}" destId="{4D071CA2-8A5C-4700-944D-97F8C8B1405A}" srcOrd="0" destOrd="0" presId="urn:microsoft.com/office/officeart/2005/8/layout/radial1"/>
    <dgm:cxn modelId="{84D6B924-7185-4ABD-8B32-C16AFBEC870A}" srcId="{3A20CFBA-244B-46BD-A556-C4B7774299CF}" destId="{97D51B03-A2DE-4B1E-B26E-15CDB8D53EB4}" srcOrd="7" destOrd="0" parTransId="{37C443C7-47DE-48E8-BED4-70A5E9CB5A0C}" sibTransId="{036C0C20-A08B-4A3F-8100-1A8E403EDB4D}"/>
    <dgm:cxn modelId="{50E5126C-9B7A-4FCE-BAC2-0FC3DA262C67}" type="presOf" srcId="{81BD3751-A1A5-4E78-96BD-11D34A3788C7}" destId="{D222E5C6-9070-44AF-9CF7-018C9F398191}" srcOrd="0" destOrd="0" presId="urn:microsoft.com/office/officeart/2005/8/layout/radial1"/>
    <dgm:cxn modelId="{62DEA934-4042-40EF-B18A-30D70F329F58}" srcId="{3A20CFBA-244B-46BD-A556-C4B7774299CF}" destId="{E8A1A846-F047-44F5-8E2F-62BC0BF4184D}" srcOrd="2" destOrd="0" parTransId="{33E61785-3B79-4038-873D-36E28F29F767}" sibTransId="{D3F4FFF1-1BE4-439F-B6C7-23BBEE8C3EE5}"/>
    <dgm:cxn modelId="{BB23BF2C-A63E-4AD6-811B-1F29A5D8B712}" srcId="{3A20CFBA-244B-46BD-A556-C4B7774299CF}" destId="{ABE7492E-AC1A-444B-A65C-E527ECD769CA}" srcOrd="5" destOrd="0" parTransId="{BA6AB0E4-28CE-4E32-97CD-E73984FF0D81}" sibTransId="{B1A1CF3E-F21B-491E-B689-0C5CDD57F02B}"/>
    <dgm:cxn modelId="{423E919C-9B93-44F8-9143-40DDB18AE59D}" type="presOf" srcId="{73F934BD-F3A6-45CC-9E32-1875FA946A56}" destId="{3BE2EF72-0B4C-4CB6-8172-63C0D5F5C7E0}" srcOrd="1" destOrd="0" presId="urn:microsoft.com/office/officeart/2005/8/layout/radial1"/>
    <dgm:cxn modelId="{1A3D4EFA-B5EE-4333-B0F4-6883A2807EB8}" srcId="{F404379F-77A1-4E46-9F47-9AB28FE32C32}" destId="{B03A8C29-DC09-4FA0-9DE1-B5DA312B6967}" srcOrd="0" destOrd="0" parTransId="{51ACE295-5170-4349-A001-4FF848130E40}" sibTransId="{1C77826A-28EB-419D-B971-B6803ED6146E}"/>
    <dgm:cxn modelId="{12886238-7BEF-4581-8A6D-63DC48CDE13E}" srcId="{F404379F-77A1-4E46-9F47-9AB28FE32C32}" destId="{76901871-B84C-4ABC-B4E3-5C82A4396EC9}" srcOrd="3" destOrd="0" parTransId="{515CB6E9-565A-4519-BDFD-1D2DEEF0F93C}" sibTransId="{E3764299-1616-4FDF-8526-E57F93E69C6B}"/>
    <dgm:cxn modelId="{098FD5E5-763A-420E-B61B-FE118D966C51}" type="presOf" srcId="{F404379F-77A1-4E46-9F47-9AB28FE32C32}" destId="{571E8C7D-C174-48CF-BE13-47163B6D90E4}" srcOrd="0" destOrd="0" presId="urn:microsoft.com/office/officeart/2005/8/layout/radial1"/>
    <dgm:cxn modelId="{72511F15-14AC-40E2-A6C9-03395159093D}" srcId="{F404379F-77A1-4E46-9F47-9AB28FE32C32}" destId="{81BD3751-A1A5-4E78-96BD-11D34A3788C7}" srcOrd="2" destOrd="0" parTransId="{73F934BD-F3A6-45CC-9E32-1875FA946A56}" sibTransId="{B5D81493-88C7-4F8F-933E-E1C8650BFAF2}"/>
    <dgm:cxn modelId="{B178EA59-57BF-46AB-9F55-8A1F2B1AE726}" type="presOf" srcId="{3A20CFBA-244B-46BD-A556-C4B7774299CF}" destId="{57CCAFF1-2460-4D15-8377-4C2680020B31}" srcOrd="0" destOrd="0" presId="urn:microsoft.com/office/officeart/2005/8/layout/radial1"/>
    <dgm:cxn modelId="{7BC9EAD2-F120-44AB-A181-85242400A7F1}" type="presOf" srcId="{B03A8C29-DC09-4FA0-9DE1-B5DA312B6967}" destId="{B9963821-4032-429A-9BE4-24A73894929D}" srcOrd="0" destOrd="0" presId="urn:microsoft.com/office/officeart/2005/8/layout/radial1"/>
    <dgm:cxn modelId="{07382011-AD24-4BED-8352-B1DDD7AC165A}" srcId="{F404379F-77A1-4E46-9F47-9AB28FE32C32}" destId="{DE8314EA-D55B-4C1A-B3E9-BEF42A9ABA59}" srcOrd="1" destOrd="0" parTransId="{8FEB777C-A858-4F7E-BCB7-F6687838678E}" sibTransId="{D834C3CB-357F-4EA2-B556-945638AD0960}"/>
    <dgm:cxn modelId="{1E26BB68-52AC-48CF-9259-32CD2D9FA8CA}" type="presOf" srcId="{51ACE295-5170-4349-A001-4FF848130E40}" destId="{78EB53D5-90AB-4C46-8241-2C80B2FB4A24}" srcOrd="0" destOrd="0" presId="urn:microsoft.com/office/officeart/2005/8/layout/radial1"/>
    <dgm:cxn modelId="{A34ECA04-ED9E-42D8-9659-6907EA5AA792}" srcId="{3A20CFBA-244B-46BD-A556-C4B7774299CF}" destId="{D40ECA38-3497-4439-9EC0-11D146366E0B}" srcOrd="1" destOrd="0" parTransId="{EE93FF4F-7FF7-4FCB-8FCE-45EC48DE0522}" sibTransId="{84653680-9162-457F-AC3E-4785F6C72AC1}"/>
    <dgm:cxn modelId="{FCA99103-00FB-4C32-AC99-C9490B36BF70}" srcId="{3A20CFBA-244B-46BD-A556-C4B7774299CF}" destId="{ED990EEB-0DBD-4A9D-A908-519839D92CA8}" srcOrd="4" destOrd="0" parTransId="{479DDBB5-CF31-4CD9-B955-7A1ABB0B4968}" sibTransId="{9002D86C-7DD8-49A0-A02E-0CEC945C8E14}"/>
    <dgm:cxn modelId="{71187C21-E625-40B8-B6C2-4C1C405F19DD}" srcId="{3A20CFBA-244B-46BD-A556-C4B7774299CF}" destId="{690E3641-EE9B-4A24-A4C6-322EA36B46C8}" srcOrd="10" destOrd="0" parTransId="{8CFA4B8C-E486-42D4-AB20-6E44C972025D}" sibTransId="{BAAFB674-DE5C-4943-B6AF-F501759CA382}"/>
    <dgm:cxn modelId="{D5115C24-A584-4BB4-99A0-2B559F636D58}" srcId="{3A20CFBA-244B-46BD-A556-C4B7774299CF}" destId="{A6B1FC60-7E61-424B-87FA-F90215D998AD}" srcOrd="8" destOrd="0" parTransId="{836C3884-917F-4E41-89DF-B2CD26C2364D}" sibTransId="{45AD36E8-23DD-423E-A0DA-96B7AE10E433}"/>
    <dgm:cxn modelId="{C4D30031-4C6F-4B1A-8B03-5208F3DFCC25}" type="presParOf" srcId="{57CCAFF1-2460-4D15-8377-4C2680020B31}" destId="{571E8C7D-C174-48CF-BE13-47163B6D90E4}" srcOrd="0" destOrd="0" presId="urn:microsoft.com/office/officeart/2005/8/layout/radial1"/>
    <dgm:cxn modelId="{472DCE92-5C61-4ABB-B7C8-5340B4123EF3}" type="presParOf" srcId="{57CCAFF1-2460-4D15-8377-4C2680020B31}" destId="{78EB53D5-90AB-4C46-8241-2C80B2FB4A24}" srcOrd="1" destOrd="0" presId="urn:microsoft.com/office/officeart/2005/8/layout/radial1"/>
    <dgm:cxn modelId="{BA994514-1819-4589-B664-1C5289EAD7C3}" type="presParOf" srcId="{78EB53D5-90AB-4C46-8241-2C80B2FB4A24}" destId="{0C5B21E1-98F5-4F9F-8135-C8C88F09AFE1}" srcOrd="0" destOrd="0" presId="urn:microsoft.com/office/officeart/2005/8/layout/radial1"/>
    <dgm:cxn modelId="{BACD21A2-1500-42D4-B510-66AC6BE19909}" type="presParOf" srcId="{57CCAFF1-2460-4D15-8377-4C2680020B31}" destId="{B9963821-4032-429A-9BE4-24A73894929D}" srcOrd="2" destOrd="0" presId="urn:microsoft.com/office/officeart/2005/8/layout/radial1"/>
    <dgm:cxn modelId="{344D02CA-031F-45F3-9D10-7313DE9A12AE}" type="presParOf" srcId="{57CCAFF1-2460-4D15-8377-4C2680020B31}" destId="{75F421B7-6DA7-461B-B9B5-32368FFB232C}" srcOrd="3" destOrd="0" presId="urn:microsoft.com/office/officeart/2005/8/layout/radial1"/>
    <dgm:cxn modelId="{006D1EFC-3AED-4CE6-BB38-31608090E2C3}" type="presParOf" srcId="{75F421B7-6DA7-461B-B9B5-32368FFB232C}" destId="{A82C195E-31B2-48A7-92D5-FAABDF2E132C}" srcOrd="0" destOrd="0" presId="urn:microsoft.com/office/officeart/2005/8/layout/radial1"/>
    <dgm:cxn modelId="{16CC0C49-37CD-45E3-A739-9E7A21230298}" type="presParOf" srcId="{57CCAFF1-2460-4D15-8377-4C2680020B31}" destId="{4D071CA2-8A5C-4700-944D-97F8C8B1405A}" srcOrd="4" destOrd="0" presId="urn:microsoft.com/office/officeart/2005/8/layout/radial1"/>
    <dgm:cxn modelId="{BA1C0AD1-5AA1-4FF1-BF97-9CA364A5AAF6}" type="presParOf" srcId="{57CCAFF1-2460-4D15-8377-4C2680020B31}" destId="{2A41AE9B-71B5-4AB1-8F26-93322950953B}" srcOrd="5" destOrd="0" presId="urn:microsoft.com/office/officeart/2005/8/layout/radial1"/>
    <dgm:cxn modelId="{22ED837E-4BB3-4BD4-A0E4-382584381D93}" type="presParOf" srcId="{2A41AE9B-71B5-4AB1-8F26-93322950953B}" destId="{3BE2EF72-0B4C-4CB6-8172-63C0D5F5C7E0}" srcOrd="0" destOrd="0" presId="urn:microsoft.com/office/officeart/2005/8/layout/radial1"/>
    <dgm:cxn modelId="{39E310A1-07E3-4E4E-98F3-8C54180EC483}" type="presParOf" srcId="{57CCAFF1-2460-4D15-8377-4C2680020B31}" destId="{D222E5C6-9070-44AF-9CF7-018C9F398191}" srcOrd="6" destOrd="0" presId="urn:microsoft.com/office/officeart/2005/8/layout/radial1"/>
    <dgm:cxn modelId="{88B28FB4-7B90-4B83-83ED-7AEF55080EF0}" type="presParOf" srcId="{57CCAFF1-2460-4D15-8377-4C2680020B31}" destId="{65CA2D1A-219E-49D6-A610-95E11CA6B68E}" srcOrd="7" destOrd="0" presId="urn:microsoft.com/office/officeart/2005/8/layout/radial1"/>
    <dgm:cxn modelId="{C0CD35CE-136A-4851-9956-3C825C51A100}" type="presParOf" srcId="{65CA2D1A-219E-49D6-A610-95E11CA6B68E}" destId="{B65FE1A5-F27C-4E36-BB66-4B6A8446D560}" srcOrd="0" destOrd="0" presId="urn:microsoft.com/office/officeart/2005/8/layout/radial1"/>
    <dgm:cxn modelId="{96777CCC-2385-4BB9-98DB-C38049F4CCF1}" type="presParOf" srcId="{57CCAFF1-2460-4D15-8377-4C2680020B31}" destId="{96C50096-AFA3-4830-85CE-4BACE785B93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E8C7D-C174-48CF-BE13-47163B6D90E4}">
      <dsp:nvSpPr>
        <dsp:cNvPr id="0" name=""/>
        <dsp:cNvSpPr/>
      </dsp:nvSpPr>
      <dsp:spPr>
        <a:xfrm>
          <a:off x="1674677" y="1428530"/>
          <a:ext cx="1085775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b="1" kern="1200" dirty="0" smtClean="0"/>
            <a:t>Vente à la ferme</a:t>
          </a:r>
          <a:endParaRPr lang="fr-BE" sz="1700" b="1" kern="1200" dirty="0"/>
        </a:p>
      </dsp:txBody>
      <dsp:txXfrm>
        <a:off x="1833685" y="1587538"/>
        <a:ext cx="767759" cy="767759"/>
      </dsp:txXfrm>
    </dsp:sp>
    <dsp:sp modelId="{78EB53D5-90AB-4C46-8241-2C80B2FB4A24}">
      <dsp:nvSpPr>
        <dsp:cNvPr id="0" name=""/>
        <dsp:cNvSpPr/>
      </dsp:nvSpPr>
      <dsp:spPr>
        <a:xfrm rot="16200000">
          <a:off x="2053600" y="1242676"/>
          <a:ext cx="327931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327931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209367" y="1256366"/>
        <a:ext cx="16396" cy="16396"/>
      </dsp:txXfrm>
    </dsp:sp>
    <dsp:sp modelId="{B9963821-4032-429A-9BE4-24A73894929D}">
      <dsp:nvSpPr>
        <dsp:cNvPr id="0" name=""/>
        <dsp:cNvSpPr/>
      </dsp:nvSpPr>
      <dsp:spPr>
        <a:xfrm>
          <a:off x="1674677" y="14823"/>
          <a:ext cx="1085775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Magasin à la ferme</a:t>
          </a:r>
          <a:endParaRPr lang="fr-BE" sz="1200" kern="1200" dirty="0"/>
        </a:p>
      </dsp:txBody>
      <dsp:txXfrm>
        <a:off x="1833685" y="173831"/>
        <a:ext cx="767759" cy="767759"/>
      </dsp:txXfrm>
    </dsp:sp>
    <dsp:sp modelId="{75F421B7-6DA7-461B-B9B5-32368FFB232C}">
      <dsp:nvSpPr>
        <dsp:cNvPr id="0" name=""/>
        <dsp:cNvSpPr/>
      </dsp:nvSpPr>
      <dsp:spPr>
        <a:xfrm rot="1435239">
          <a:off x="2705344" y="2209683"/>
          <a:ext cx="197439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197439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799128" y="2226635"/>
        <a:ext cx="9871" cy="9871"/>
      </dsp:txXfrm>
    </dsp:sp>
    <dsp:sp modelId="{4D071CA2-8A5C-4700-944D-97F8C8B1405A}">
      <dsp:nvSpPr>
        <dsp:cNvPr id="0" name=""/>
        <dsp:cNvSpPr/>
      </dsp:nvSpPr>
      <dsp:spPr>
        <a:xfrm>
          <a:off x="2840439" y="1958652"/>
          <a:ext cx="1144504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Restauration à la ferme</a:t>
          </a:r>
          <a:endParaRPr lang="fr-BE" sz="1200" kern="1200" dirty="0"/>
        </a:p>
      </dsp:txBody>
      <dsp:txXfrm>
        <a:off x="3008048" y="2117660"/>
        <a:ext cx="809286" cy="767759"/>
      </dsp:txXfrm>
    </dsp:sp>
    <dsp:sp modelId="{2A41AE9B-71B5-4AB1-8F26-93322950953B}">
      <dsp:nvSpPr>
        <dsp:cNvPr id="0" name=""/>
        <dsp:cNvSpPr/>
      </dsp:nvSpPr>
      <dsp:spPr>
        <a:xfrm rot="5400000">
          <a:off x="2053600" y="2656383"/>
          <a:ext cx="327931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327931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209367" y="2670072"/>
        <a:ext cx="16396" cy="16396"/>
      </dsp:txXfrm>
    </dsp:sp>
    <dsp:sp modelId="{D222E5C6-9070-44AF-9CF7-018C9F398191}">
      <dsp:nvSpPr>
        <dsp:cNvPr id="0" name=""/>
        <dsp:cNvSpPr/>
      </dsp:nvSpPr>
      <dsp:spPr>
        <a:xfrm>
          <a:off x="1674677" y="2842236"/>
          <a:ext cx="1085775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Événement organisé à la ferme</a:t>
          </a:r>
          <a:endParaRPr lang="fr-BE" sz="1200" kern="1200" dirty="0"/>
        </a:p>
      </dsp:txBody>
      <dsp:txXfrm>
        <a:off x="1833685" y="3001244"/>
        <a:ext cx="767759" cy="767759"/>
      </dsp:txXfrm>
    </dsp:sp>
    <dsp:sp modelId="{65CA2D1A-219E-49D6-A610-95E11CA6B68E}">
      <dsp:nvSpPr>
        <dsp:cNvPr id="0" name=""/>
        <dsp:cNvSpPr/>
      </dsp:nvSpPr>
      <dsp:spPr>
        <a:xfrm rot="11723805">
          <a:off x="1281040" y="1749548"/>
          <a:ext cx="420670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420670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 rot="10800000">
        <a:off x="1480858" y="1760919"/>
        <a:ext cx="21033" cy="21033"/>
      </dsp:txXfrm>
    </dsp:sp>
    <dsp:sp modelId="{96C50096-AFA3-4830-85CE-4BACE785B938}">
      <dsp:nvSpPr>
        <dsp:cNvPr id="0" name=""/>
        <dsp:cNvSpPr/>
      </dsp:nvSpPr>
      <dsp:spPr>
        <a:xfrm>
          <a:off x="222298" y="1028566"/>
          <a:ext cx="1085775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Marché à la ferme</a:t>
          </a:r>
          <a:endParaRPr lang="fr-BE" sz="1200" kern="1200" dirty="0"/>
        </a:p>
      </dsp:txBody>
      <dsp:txXfrm>
        <a:off x="381306" y="1187574"/>
        <a:ext cx="767759" cy="767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E8C7D-C174-48CF-BE13-47163B6D90E4}">
      <dsp:nvSpPr>
        <dsp:cNvPr id="0" name=""/>
        <dsp:cNvSpPr/>
      </dsp:nvSpPr>
      <dsp:spPr>
        <a:xfrm>
          <a:off x="2121530" y="1428652"/>
          <a:ext cx="1085531" cy="10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Vente en dehors de la ferme</a:t>
          </a:r>
          <a:endParaRPr lang="fr-BE" sz="1400" b="1" kern="1200" dirty="0"/>
        </a:p>
      </dsp:txBody>
      <dsp:txXfrm>
        <a:off x="2280502" y="1587624"/>
        <a:ext cx="767587" cy="767587"/>
      </dsp:txXfrm>
    </dsp:sp>
    <dsp:sp modelId="{78EB53D5-90AB-4C46-8241-2C80B2FB4A24}">
      <dsp:nvSpPr>
        <dsp:cNvPr id="0" name=""/>
        <dsp:cNvSpPr/>
      </dsp:nvSpPr>
      <dsp:spPr>
        <a:xfrm rot="16378032">
          <a:off x="2528802" y="1238757"/>
          <a:ext cx="345039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345039" y="18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692696" y="1248465"/>
        <a:ext cx="17251" cy="17251"/>
      </dsp:txXfrm>
    </dsp:sp>
    <dsp:sp modelId="{B9963821-4032-429A-9BE4-24A73894929D}">
      <dsp:nvSpPr>
        <dsp:cNvPr id="0" name=""/>
        <dsp:cNvSpPr/>
      </dsp:nvSpPr>
      <dsp:spPr>
        <a:xfrm>
          <a:off x="2195582" y="0"/>
          <a:ext cx="1085531" cy="10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Réseaux solidaires producteur-consommateurs</a:t>
          </a:r>
          <a:endParaRPr lang="fr-BE" sz="1200" kern="1200" dirty="0"/>
        </a:p>
      </dsp:txBody>
      <dsp:txXfrm>
        <a:off x="2354554" y="158972"/>
        <a:ext cx="767587" cy="767587"/>
      </dsp:txXfrm>
    </dsp:sp>
    <dsp:sp modelId="{75F421B7-6DA7-461B-B9B5-32368FFB232C}">
      <dsp:nvSpPr>
        <dsp:cNvPr id="0" name=""/>
        <dsp:cNvSpPr/>
      </dsp:nvSpPr>
      <dsp:spPr>
        <a:xfrm rot="21300030">
          <a:off x="3203417" y="1869607"/>
          <a:ext cx="830211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830211" y="18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97767" y="1867187"/>
        <a:ext cx="41510" cy="41510"/>
      </dsp:txXfrm>
    </dsp:sp>
    <dsp:sp modelId="{4D071CA2-8A5C-4700-944D-97F8C8B1405A}">
      <dsp:nvSpPr>
        <dsp:cNvPr id="0" name=""/>
        <dsp:cNvSpPr/>
      </dsp:nvSpPr>
      <dsp:spPr>
        <a:xfrm>
          <a:off x="4029984" y="1261701"/>
          <a:ext cx="1085531" cy="10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Tournées </a:t>
          </a:r>
          <a:endParaRPr lang="fr-BE" sz="1200" kern="1200" dirty="0"/>
        </a:p>
      </dsp:txBody>
      <dsp:txXfrm>
        <a:off x="4188956" y="1420673"/>
        <a:ext cx="767587" cy="767587"/>
      </dsp:txXfrm>
    </dsp:sp>
    <dsp:sp modelId="{2A41AE9B-71B5-4AB1-8F26-93322950953B}">
      <dsp:nvSpPr>
        <dsp:cNvPr id="0" name=""/>
        <dsp:cNvSpPr/>
      </dsp:nvSpPr>
      <dsp:spPr>
        <a:xfrm rot="5863180">
          <a:off x="2390061" y="2666806"/>
          <a:ext cx="354971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354971" y="18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 rot="10800000">
        <a:off x="2558673" y="2676267"/>
        <a:ext cx="17748" cy="17748"/>
      </dsp:txXfrm>
    </dsp:sp>
    <dsp:sp modelId="{D222E5C6-9070-44AF-9CF7-018C9F398191}">
      <dsp:nvSpPr>
        <dsp:cNvPr id="0" name=""/>
        <dsp:cNvSpPr/>
      </dsp:nvSpPr>
      <dsp:spPr>
        <a:xfrm>
          <a:off x="1844924" y="2857304"/>
          <a:ext cx="1251421" cy="10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kern="1200" dirty="0" smtClean="0"/>
            <a:t>Vente démonstration chez le particulier </a:t>
          </a:r>
          <a:endParaRPr lang="fr-BE" sz="1050" kern="1200" dirty="0"/>
        </a:p>
      </dsp:txBody>
      <dsp:txXfrm>
        <a:off x="2028190" y="3016276"/>
        <a:ext cx="884889" cy="767587"/>
      </dsp:txXfrm>
    </dsp:sp>
    <dsp:sp modelId="{65CA2D1A-219E-49D6-A610-95E11CA6B68E}">
      <dsp:nvSpPr>
        <dsp:cNvPr id="0" name=""/>
        <dsp:cNvSpPr/>
      </dsp:nvSpPr>
      <dsp:spPr>
        <a:xfrm rot="11069082">
          <a:off x="1392620" y="1882036"/>
          <a:ext cx="731692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731692" y="18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 rot="10800000">
        <a:off x="1740174" y="1882078"/>
        <a:ext cx="36584" cy="36584"/>
      </dsp:txXfrm>
    </dsp:sp>
    <dsp:sp modelId="{96C50096-AFA3-4830-85CE-4BACE785B938}">
      <dsp:nvSpPr>
        <dsp:cNvPr id="0" name=""/>
        <dsp:cNvSpPr/>
      </dsp:nvSpPr>
      <dsp:spPr>
        <a:xfrm>
          <a:off x="309871" y="1286558"/>
          <a:ext cx="1085531" cy="10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Paniers </a:t>
          </a:r>
          <a:endParaRPr lang="fr-BE" sz="1200" kern="1200" dirty="0"/>
        </a:p>
      </dsp:txBody>
      <dsp:txXfrm>
        <a:off x="468843" y="1445530"/>
        <a:ext cx="767587" cy="767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E8C7D-C174-48CF-BE13-47163B6D90E4}">
      <dsp:nvSpPr>
        <dsp:cNvPr id="0" name=""/>
        <dsp:cNvSpPr/>
      </dsp:nvSpPr>
      <dsp:spPr>
        <a:xfrm>
          <a:off x="1532939" y="1559241"/>
          <a:ext cx="1085775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b="1" kern="1200" dirty="0" smtClean="0"/>
            <a:t>Autres circuits courts</a:t>
          </a:r>
          <a:endParaRPr lang="fr-BE" sz="1700" b="1" kern="1200" dirty="0"/>
        </a:p>
      </dsp:txBody>
      <dsp:txXfrm>
        <a:off x="1691947" y="1718249"/>
        <a:ext cx="767759" cy="767759"/>
      </dsp:txXfrm>
    </dsp:sp>
    <dsp:sp modelId="{78EB53D5-90AB-4C46-8241-2C80B2FB4A24}">
      <dsp:nvSpPr>
        <dsp:cNvPr id="0" name=""/>
        <dsp:cNvSpPr/>
      </dsp:nvSpPr>
      <dsp:spPr>
        <a:xfrm rot="16828101">
          <a:off x="2062658" y="1412031"/>
          <a:ext cx="273265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273265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192459" y="1427087"/>
        <a:ext cx="13663" cy="13663"/>
      </dsp:txXfrm>
    </dsp:sp>
    <dsp:sp modelId="{B9963821-4032-429A-9BE4-24A73894929D}">
      <dsp:nvSpPr>
        <dsp:cNvPr id="0" name=""/>
        <dsp:cNvSpPr/>
      </dsp:nvSpPr>
      <dsp:spPr>
        <a:xfrm>
          <a:off x="1779866" y="222821"/>
          <a:ext cx="1085775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Commerces</a:t>
          </a:r>
          <a:endParaRPr lang="fr-BE" sz="1200" kern="1200" dirty="0"/>
        </a:p>
      </dsp:txBody>
      <dsp:txXfrm>
        <a:off x="1938874" y="381829"/>
        <a:ext cx="767759" cy="767759"/>
      </dsp:txXfrm>
    </dsp:sp>
    <dsp:sp modelId="{75F421B7-6DA7-461B-B9B5-32368FFB232C}">
      <dsp:nvSpPr>
        <dsp:cNvPr id="0" name=""/>
        <dsp:cNvSpPr/>
      </dsp:nvSpPr>
      <dsp:spPr>
        <a:xfrm rot="998065">
          <a:off x="2590134" y="2275743"/>
          <a:ext cx="280113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280113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723188" y="2290628"/>
        <a:ext cx="14005" cy="14005"/>
      </dsp:txXfrm>
    </dsp:sp>
    <dsp:sp modelId="{4D071CA2-8A5C-4700-944D-97F8C8B1405A}">
      <dsp:nvSpPr>
        <dsp:cNvPr id="0" name=""/>
        <dsp:cNvSpPr/>
      </dsp:nvSpPr>
      <dsp:spPr>
        <a:xfrm>
          <a:off x="2840439" y="1929271"/>
          <a:ext cx="1144504" cy="1144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Réseaux de promotion des produits du terroir </a:t>
          </a:r>
          <a:endParaRPr lang="fr-BE" sz="1200" kern="1200" dirty="0"/>
        </a:p>
      </dsp:txBody>
      <dsp:txXfrm>
        <a:off x="3008048" y="2096885"/>
        <a:ext cx="809286" cy="809309"/>
      </dsp:txXfrm>
    </dsp:sp>
    <dsp:sp modelId="{2A41AE9B-71B5-4AB1-8F26-93322950953B}">
      <dsp:nvSpPr>
        <dsp:cNvPr id="0" name=""/>
        <dsp:cNvSpPr/>
      </dsp:nvSpPr>
      <dsp:spPr>
        <a:xfrm rot="5021751">
          <a:off x="2044410" y="2721485"/>
          <a:ext cx="204515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204515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141555" y="2738260"/>
        <a:ext cx="10225" cy="10225"/>
      </dsp:txXfrm>
    </dsp:sp>
    <dsp:sp modelId="{D222E5C6-9070-44AF-9CF7-018C9F398191}">
      <dsp:nvSpPr>
        <dsp:cNvPr id="0" name=""/>
        <dsp:cNvSpPr/>
      </dsp:nvSpPr>
      <dsp:spPr>
        <a:xfrm>
          <a:off x="1626816" y="2842236"/>
          <a:ext cx="1181497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Restauration privée</a:t>
          </a:r>
          <a:endParaRPr lang="fr-BE" sz="1200" kern="1200" dirty="0"/>
        </a:p>
      </dsp:txBody>
      <dsp:txXfrm>
        <a:off x="1799842" y="3001244"/>
        <a:ext cx="835445" cy="767759"/>
      </dsp:txXfrm>
    </dsp:sp>
    <dsp:sp modelId="{65CA2D1A-219E-49D6-A610-95E11CA6B68E}">
      <dsp:nvSpPr>
        <dsp:cNvPr id="0" name=""/>
        <dsp:cNvSpPr/>
      </dsp:nvSpPr>
      <dsp:spPr>
        <a:xfrm rot="11386085">
          <a:off x="1204782" y="1959420"/>
          <a:ext cx="338481" cy="43776"/>
        </a:xfrm>
        <a:custGeom>
          <a:avLst/>
          <a:gdLst/>
          <a:ahLst/>
          <a:cxnLst/>
          <a:rect l="0" t="0" r="0" b="0"/>
          <a:pathLst>
            <a:path>
              <a:moveTo>
                <a:pt x="0" y="21888"/>
              </a:moveTo>
              <a:lnTo>
                <a:pt x="338481" y="2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 rot="10800000">
        <a:off x="1365560" y="1972847"/>
        <a:ext cx="16924" cy="16924"/>
      </dsp:txXfrm>
    </dsp:sp>
    <dsp:sp modelId="{96C50096-AFA3-4830-85CE-4BACE785B938}">
      <dsp:nvSpPr>
        <dsp:cNvPr id="0" name=""/>
        <dsp:cNvSpPr/>
      </dsp:nvSpPr>
      <dsp:spPr>
        <a:xfrm>
          <a:off x="129330" y="1317601"/>
          <a:ext cx="1085775" cy="108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Vente via un autre producteur</a:t>
          </a:r>
          <a:endParaRPr lang="fr-BE" sz="1200" kern="1200" dirty="0"/>
        </a:p>
      </dsp:txBody>
      <dsp:txXfrm>
        <a:off x="288338" y="1476609"/>
        <a:ext cx="767759" cy="76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0.33633</cdr:x>
      <cdr:y>0.45557</cdr:y>
    </cdr:from>
    <cdr:to>
      <cdr:x>0.40575</cdr:x>
      <cdr:y>0.81041</cdr:y>
    </cdr:to>
    <cdr:sp macro="" textlink="">
      <cdr:nvSpPr>
        <cdr:cNvPr id="2" name="Accolade fermant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144623" y="1570789"/>
          <a:ext cx="236256" cy="1223487"/>
        </a:xfrm>
        <a:prstGeom xmlns:a="http://schemas.openxmlformats.org/drawingml/2006/main" prst="rightBrace">
          <a:avLst/>
        </a:prstGeom>
        <a:ln xmlns:a="http://schemas.openxmlformats.org/drawingml/2006/main" w="2222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3837AB-7398-475A-9D77-B996C1660177}" type="datetimeFigureOut">
              <a:rPr lang="nl-BE"/>
              <a:pPr>
                <a:defRPr/>
              </a:pPr>
              <a:t>27/07/17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1330E9-CAC9-4D8F-9179-57BFFC84F92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377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513AD-3D73-4C25-9800-4785C51C7141}" type="datetimeFigureOut">
              <a:rPr lang="nl-BE"/>
              <a:pPr>
                <a:defRPr/>
              </a:pPr>
              <a:t>27/07/17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pPr lvl="0"/>
            <a:endParaRPr lang="nl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nl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CBCAA2-E173-48ED-B2E6-EE03C7BC317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2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04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615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88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38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57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3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9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7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769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582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60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2847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70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0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658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901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99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1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335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Oui, mais pas de manière inconditionnelle 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BA9E5-5371-4A54-8DDD-34DEF59491B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598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481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Oui, mais pas de manière inconditionnelle 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BA9E5-5371-4A54-8DDD-34DEF59491B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46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Oui, mais pas de manière inconditionnelle 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BA9E5-5371-4A54-8DDD-34DEF59491B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442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11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40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84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74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95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apparaît aussi que beaucoup de producteurs et de consommateurs utilisent </a:t>
            </a:r>
            <a:r>
              <a:rPr lang="fr-FR" sz="1200" i="1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plusieurs types de circuits courts </a:t>
            </a:r>
            <a:r>
              <a:rPr lang="fr-FR" sz="12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(par exemple : point de vente à la ferme et marché) afin d’optimiser leurs échanges. Les circuits courts peuvent même s’appuyer sur </a:t>
            </a:r>
            <a:r>
              <a:rPr lang="fr-FR" sz="1200" i="1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certains circuits longs </a:t>
            </a:r>
            <a:r>
              <a:rPr lang="fr-FR" sz="12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place pour se développer, comme l’illustre l’apparition de produits fermiers locaux dans les grandes surfaces. Circuits courts et circuits longs ne sont pas destinés à s’opposer mais à </a:t>
            </a:r>
            <a:r>
              <a:rPr lang="fr-FR" sz="1200" i="1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coopérer pour optimiser la satisfaction</a:t>
            </a:r>
            <a:r>
              <a:rPr lang="fr-FR" sz="12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consommateurs et des producteurs, avec leurs </a:t>
            </a:r>
            <a:r>
              <a:rPr lang="fr-FR" sz="1200" i="1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préoccupations économiques, écologiques et sociales</a:t>
            </a:r>
            <a:r>
              <a:rPr lang="fr-FR" sz="12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fr-BE" sz="1200" i="1" dirty="0" smtClean="0">
              <a:solidFill>
                <a:srgbClr val="083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518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Oui, mais pas de manière inconditionnelle 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BA9E5-5371-4A54-8DDD-34DEF59491B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6140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34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96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96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1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495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existe une réelle attente des Belges au niveau des circuits-courts. En effet, plus d’1 Belge sur 2 (54%) estime qu’il est important de consommer des produits avec un minimum d’intermédiaires et s’y emploient le plus souvent possible. Quant aux plus jeunes (18-24 ans), 16% d’entre eux affirment même qu’ils consomment uniquement des produits issus des circuits-courts. Il n’y a pas de profil type. Les circuits-courts s’adressent à tous.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7179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Parmi les raisons qui poussent le Belge à consommer en circuits-courts, il y a avant tout sa propre santé (45%), le respect de l’environnement (31%)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solidarité (12%)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73980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les circuits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courts que les Belges connaissent et ceux via lesquels ils achètent, le taux de réalisation de l’achat est variable. Ainsi, près de 9 Belges sur 10 connaissent les marchés locaux (86%) y achètent effectivement des produits. Ce taux est de 80% pour la vente en supermarché, 65% pour les magasins de proximité, 61% pour la vente directe à la ferme et 29% pour la cueillette à la ferme.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5631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Moins d’1 Belge sur 10 a connaissance de la vente de produits issus des circuits-courts via des plateformes en ligne tandis que 2 sur 10 connaissent la vente directe via le site Internet du producteur. 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136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Près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9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Belges sur 10 (88%) ne souhaitent pas commander leurs produits en circuits-courts à l’avance et ils sont aussi nombreux (85%) à préférer aller chercher eux-mêmes leurs produits alimentaires dans un point de vente ou de collecte.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2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positionnement géographique d’un point de vente est essentiel. En effet, plus de 6 Belges sur 10 consommant en circuits-courts parcourent moins de 5 kilomètres (61%) pour trouver leurs produits. 2 Belges sur 10 parcourent entre 6 et 10 km.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2043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7 Belges sur 10 (75%) préfèrent acheter des produits alimentaires de différents producteurs en un seul endroit comme c’est le cas dans les coopératives ou les points de collecte. 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6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Belges consommant en circuits-courts placent le prix (65%) en tête des critères pouvant les inciter à acheter davantage en circuits-courts. Suivent le côté naturel (46%), la proximité du point de vente (44%), le respect de la saisonnalité (41%) et le lieu d’origine du produit (40%).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72736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top 3 des produits préférés des Belges achetant en circuit-courts sont les légumes (84%), les fruits (83%), et les pommes de terre (47%).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444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022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Parmi les produits alimentaires dont le Belge souhaite disposer, les fromages (53%) s’insèrent dans le top 3 aux côtés des fruits (56%), des légumes (53%) et suivi par les pommes de terre (43%).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70498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59492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102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/>
              <a:pPr>
                <a:defRPr/>
              </a:pPr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41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99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4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80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3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empty speechbubb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11" y="1862270"/>
            <a:ext cx="563893" cy="512555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881199" y="2120899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nl-BE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882128" y="2630041"/>
            <a:ext cx="4248472" cy="3082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Si souhaité : Nom de l’orateur</a:t>
            </a:r>
            <a:endParaRPr lang="nl-BE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1353884" y="1945366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n°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295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co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16386" name="Picture 2" descr="B:\KBC\TBWA\02KBC0055-00 - Grafische huisstijl 2013\50. Studio\PDF HiRes\FOR PPT\PNG _ Bulles 1 to 10\KBC-PPT_Bulle_Blan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3" y="205894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2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co bol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B:\KBC\TBWA\02KBC0055-00 - Grafische huisstijl 2013\50. Studio\PDF HiRes\FOR PPT\PNG _ Bulles 1 to 10\KBC-PPT_Bulle_Blan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3" y="205894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7" name="Picture 6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pic>
        <p:nvPicPr>
          <p:cNvPr id="18434" name="Picture 2" descr="B:\KBC\TBWA\02KBC0055-00 - Grafische huisstijl 2013\50. Studio\PDF HiRes\FOR PPT\PNG _ Bulles 1 to 10\KBC-PPT_Bulle_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8" y="197677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5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1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699326" y="1170813"/>
            <a:ext cx="7730300" cy="34091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B:\KBC\TBWA\02KBC0055-00 - Grafische huisstijl 2013\50. Studio\PDF HiRes\FOR PPT\PNG _ Bulles 1 to 10\KBC-PPT_Bulle_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8" y="197677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8" name="Picture 7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1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:\KBC\TBWA\02KBC0055-00 - Grafische huisstijl 2013\50. Studio\PDF HiRes\FOR PPT\PNG _ Bulles 1 to 10\KBC-PPT_Bulle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5613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3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2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:\KBC\TBWA\02KBC0055-00 - Grafische huisstijl 2013\50. Studio\PDF HiRes\FOR PPT\PNG _ Bulles 1 to 10\KBC-PPT_Bulle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5613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:\KBC\TBWA\02KBC0055-00 - Grafische huisstijl 2013\50. Studio\PDF HiRes\FOR PPT\PNG _ Bulles 1 to 10\KBC-PPT_Bulle_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3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:\KBC\TBWA\02KBC0055-00 - Grafische huisstijl 2013\50. Studio\PDF HiRes\FOR PPT\PNG _ Bulles 1 to 10\KBC-PPT_Bulle_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:\KBC\TBWA\02KBC0055-00 - Grafische huisstijl 2013\50. Studio\PDF HiRes\FOR PPT\PNG _ Bulles 1 to 10\KBC-PPT_Bulle_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202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4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:\KBC\TBWA\02KBC0055-00 - Grafische huisstijl 2013\50. Studio\PDF HiRes\FOR PPT\PNG _ Bulles 1 to 10\KBC-PPT_Bulle_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202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:\KBC\TBWA\02KBC0055-00 - Grafische huisstijl 2013\50. Studio\PDF HiRes\FOR PPT\PNG _ Bulles 1 to 10\KBC-PPT_Bulle_0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0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5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:\KBC\TBWA\02KBC0055-00 - Grafische huisstijl 2013\50. Studio\PDF HiRes\FOR PPT\PNG _ Bulles 1 to 10\KBC-PPT_Bulle_0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:\KBC\TBWA\02KBC0055-00 - Grafische huisstijl 2013\50. Studio\PDF HiRes\FOR PPT\PNG _ Bulles 1 to 10\KBC-PPT_Bulle_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0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6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:\KBC\TBWA\02KBC0055-00 - Grafische huisstijl 2013\50. Studio\PDF HiRes\FOR PPT\PNG _ Bulles 1 to 10\KBC-PPT_Bulle_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4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:\KBC\TBWA\02KBC0055-00 - Grafische huisstijl 2013\50. Studio\PDF HiRes\FOR PPT\PNG _ Bulles 1 to 10\KBC-PPT_Bulle_0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3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7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:\KBC\TBWA\02KBC0055-00 - Grafische huisstijl 2013\50. Studio\PDF HiRes\FOR PPT\PNG _ Bulles 1 to 10\KBC-PPT_Bulle_0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8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:\KBC\TBWA\02KBC0055-00 - Grafische huisstijl 2013\50. Studio\PDF HiRes\FOR PPT\PNG _ Bulles 1 to 10\KBC-PPT_Bulle_0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0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8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:\KBC\TBWA\02KBC0055-00 - Grafische huisstijl 2013\50. Studio\PDF HiRes\FOR PPT\PNG _ Bulles 1 to 10\KBC-PPT_Bulle_0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:\KBC\TBWA\02KBC0055-00 - Grafische huisstijl 2013\50. Studio\PDF HiRes\FOR PPT\PNG _ Bulles 1 to 10\KBC-PPT_Bulle_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8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9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:\KBC\TBWA\02KBC0055-00 - Grafische huisstijl 2013\50. Studio\PDF HiRes\FOR PPT\PNG _ Bulles 1 to 10\KBC-PPT_Bulle_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821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:\KBC\TBWA\02KBC0055-00 - Grafische huisstijl 2013\50. Studio\PDF HiRes\FOR PPT\PNG _ Bulles 1 to 10\KBC-PPT_Bulle_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7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ofdstuk 10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:\KBC\TBWA\02KBC0055-00 - Grafische huisstijl 2013\50. Studio\PDF HiRes\FOR PPT\PNG _ Bulles 1 to 10\KBC-PPT_Bulle_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7" y="197550"/>
            <a:ext cx="4782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0" name="Picture 9" descr="CBC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6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4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050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269" y="240950"/>
            <a:ext cx="797946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9546" y="1364416"/>
            <a:ext cx="7664907" cy="317627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6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general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7" name="Picture 6" descr="CBC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349636"/>
            <a:ext cx="6443790" cy="87855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BE" noProof="0"/>
              <a:t>Click to add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265316"/>
            <a:ext cx="8007705" cy="3228592"/>
          </a:xfrm>
          <a:prstGeom prst="rect">
            <a:avLst/>
          </a:prstGeo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647225" indent="0">
              <a:buClr>
                <a:srgbClr val="003366"/>
              </a:buClr>
              <a:buNone/>
              <a:defRPr/>
            </a:lvl4pPr>
            <a:lvl5pPr marL="887255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/>
              <a:t>Click to add text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4"/>
            <a:endParaRPr lang="nl-BE" noProof="0"/>
          </a:p>
        </p:txBody>
      </p:sp>
      <p:sp>
        <p:nvSpPr>
          <p:cNvPr id="4" name="Tekstvak 3"/>
          <p:cNvSpPr txBox="1"/>
          <p:nvPr/>
        </p:nvSpPr>
        <p:spPr>
          <a:xfrm>
            <a:off x="7113604" y="5259398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2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4808296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95333" y="4896838"/>
            <a:ext cx="421536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ene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4781550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EF6DCB9-4EBA-BD4E-8B20-4733501D875E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149226" y="4783797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C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BC </a:t>
            </a:r>
            <a:r>
              <a:rPr lang="en-US" sz="1000" dirty="0" err="1" smtClean="0">
                <a:solidFill>
                  <a:srgbClr val="00AEE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 </a:t>
            </a:r>
            <a:r>
              <a:rPr lang="en-US" sz="1000" dirty="0">
                <a:solidFill>
                  <a:srgbClr val="00AEEF"/>
                </a:solidFill>
                <a:latin typeface="Verdana" charset="0"/>
                <a:cs typeface="Verdana" charset="0"/>
              </a:rPr>
              <a:t>&amp; </a:t>
            </a:r>
            <a:r>
              <a:rPr lang="en-US" sz="1000" dirty="0" smtClean="0">
                <a:solidFill>
                  <a:srgbClr val="00AEEF"/>
                </a:solidFill>
                <a:latin typeface="Verdana" charset="0"/>
                <a:cs typeface="Verdana" charset="0"/>
              </a:rPr>
              <a:t>Assurance</a:t>
            </a:r>
            <a:endParaRPr lang="en-US" sz="1000" dirty="0">
              <a:solidFill>
                <a:srgbClr val="00AEEF"/>
              </a:solidFill>
              <a:latin typeface="Verdana" charset="0"/>
              <a:cs typeface="Verdana" charset="0"/>
            </a:endParaRPr>
          </a:p>
          <a:p>
            <a:pPr defTabSz="457200"/>
            <a:endParaRPr lang="en-US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eneral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6150" y="396705"/>
            <a:ext cx="7733475" cy="6286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99325" y="1170814"/>
            <a:ext cx="7718425" cy="3409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BE" noProof="0" dirty="0" smtClean="0"/>
              <a:t>Click to edit Master text styles</a:t>
            </a:r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smtClean="0"/>
              <a:t>Third level</a:t>
            </a:r>
          </a:p>
          <a:p>
            <a:pPr lvl="3"/>
            <a:r>
              <a:rPr lang="nl-BE" noProof="0" dirty="0" smtClean="0"/>
              <a:t>Fourth level</a:t>
            </a:r>
          </a:p>
          <a:p>
            <a:pPr lvl="4"/>
            <a:r>
              <a:rPr lang="nl-BE" noProof="0" dirty="0" smtClean="0"/>
              <a:t>Fifth level</a:t>
            </a:r>
            <a:endParaRPr lang="en-US" noProof="0" dirty="0" smtClean="0"/>
          </a:p>
          <a:p>
            <a:pPr lvl="0"/>
            <a:endParaRPr lang="nl-BE" noProof="0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775" y="4773613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defTabSz="457200">
              <a:defRPr/>
            </a:pPr>
            <a:fld id="{4F49721C-1EE6-1246-A35D-7BBE25F35245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7" name="Picture 6" descr="CBC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617223"/>
            <a:ext cx="460991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6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2.xml"/><Relationship Id="rId26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26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0" r:id="rId2"/>
    <p:sldLayoutId id="2147483774" r:id="rId3"/>
    <p:sldLayoutId id="2147483772" r:id="rId4"/>
    <p:sldLayoutId id="2147483804" r:id="rId5"/>
    <p:sldLayoutId id="2147483806" r:id="rId6"/>
    <p:sldLayoutId id="214748380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97738" y="386586"/>
            <a:ext cx="7731887" cy="6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7738" y="1170814"/>
            <a:ext cx="7731887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868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5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>
          <a:solidFill>
            <a:srgbClr val="00AEEF"/>
          </a:solidFill>
          <a:latin typeface="ITC Lubalin Graph Std Book" pitchFamily="18" charset="0"/>
          <a:ea typeface="ＭＳ Ｐゴシック" charset="0"/>
          <a:cs typeface="Verdana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03665"/>
        </a:buClr>
        <a:buFont typeface="Arial" charset="0"/>
        <a:buChar char="•"/>
        <a:defRPr sz="1800" kern="1200">
          <a:solidFill>
            <a:srgbClr val="003665"/>
          </a:solidFill>
          <a:latin typeface="Verdana"/>
          <a:ea typeface="ＭＳ Ｐゴシック" charset="0"/>
          <a:cs typeface="Verdana"/>
        </a:defRPr>
      </a:lvl1pPr>
      <a:lvl2pPr marL="623888" indent="-268288" algn="l" defTabSz="457200" rtl="0" fontAlgn="base">
        <a:spcBef>
          <a:spcPct val="20000"/>
        </a:spcBef>
        <a:spcAft>
          <a:spcPct val="0"/>
        </a:spcAft>
        <a:buClr>
          <a:srgbClr val="003665"/>
        </a:buClr>
        <a:buFont typeface="Arial" charset="0"/>
        <a:buChar char="–"/>
        <a:defRPr sz="1600" kern="1200">
          <a:solidFill>
            <a:srgbClr val="003665"/>
          </a:solidFill>
          <a:latin typeface="Verdana"/>
          <a:ea typeface="ＭＳ Ｐゴシック" charset="0"/>
          <a:cs typeface="Verdana"/>
        </a:defRPr>
      </a:lvl2pPr>
      <a:lvl3pPr marL="808038" indent="-179388" algn="l" defTabSz="457200" rtl="0" fontAlgn="base">
        <a:spcBef>
          <a:spcPct val="20000"/>
        </a:spcBef>
        <a:spcAft>
          <a:spcPct val="0"/>
        </a:spcAft>
        <a:buClr>
          <a:srgbClr val="003665"/>
        </a:buClr>
        <a:buFont typeface="Arial" charset="0"/>
        <a:buChar char="•"/>
        <a:defRPr sz="1400" kern="1200">
          <a:solidFill>
            <a:srgbClr val="003665"/>
          </a:solidFill>
          <a:latin typeface="Verdana"/>
          <a:ea typeface="ＭＳ Ｐゴシック" charset="0"/>
          <a:cs typeface="Verdana"/>
        </a:defRPr>
      </a:lvl3pPr>
      <a:lvl4pPr marL="985838" indent="-177800" algn="l" defTabSz="457200" rtl="0" fontAlgn="base">
        <a:spcBef>
          <a:spcPct val="20000"/>
        </a:spcBef>
        <a:spcAft>
          <a:spcPct val="0"/>
        </a:spcAft>
        <a:buClr>
          <a:srgbClr val="003665"/>
        </a:buClr>
        <a:buFont typeface="Arial" charset="0"/>
        <a:buChar char="–"/>
        <a:defRPr sz="1200" kern="1200">
          <a:solidFill>
            <a:srgbClr val="003665"/>
          </a:solidFill>
          <a:latin typeface="Verdana"/>
          <a:ea typeface="ＭＳ Ｐゴシック" charset="0"/>
          <a:cs typeface="Verdana"/>
        </a:defRPr>
      </a:lvl4pPr>
      <a:lvl5pPr marL="1163638" indent="-177800" algn="l" defTabSz="457200" rtl="0" fontAlgn="base">
        <a:spcBef>
          <a:spcPct val="20000"/>
        </a:spcBef>
        <a:spcAft>
          <a:spcPct val="0"/>
        </a:spcAft>
        <a:buClr>
          <a:srgbClr val="003665"/>
        </a:buClr>
        <a:buFont typeface="Arial" charset="0"/>
        <a:buChar char="»"/>
        <a:defRPr sz="1000" kern="1200">
          <a:solidFill>
            <a:srgbClr val="003665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7.jp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-92546"/>
            <a:ext cx="9505056" cy="5256584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4298950"/>
            <a:ext cx="723900" cy="558800"/>
          </a:xfrm>
          <a:prstGeom prst="rect">
            <a:avLst/>
          </a:prstGeom>
        </p:spPr>
      </p:pic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229032" y="4236155"/>
            <a:ext cx="5708650" cy="4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Caroline Devillers, Responsable Segment </a:t>
            </a:r>
            <a:r>
              <a:rPr lang="fr-B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Agri-Business</a:t>
            </a:r>
            <a:endParaRPr lang="fr-BE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sz="11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Bernard Keppenne, </a:t>
            </a:r>
            <a:r>
              <a:rPr lang="fr-BE" sz="11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</a:t>
            </a:r>
            <a:r>
              <a:rPr lang="fr-BE" sz="11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1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Economist</a:t>
            </a:r>
            <a:endParaRPr lang="fr-BE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</a:t>
            </a:r>
            <a:r>
              <a:rPr lang="fr-B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fr-B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uillet </a:t>
            </a:r>
            <a:r>
              <a:rPr lang="fr-BE" sz="11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1</a:t>
            </a:fld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7534"/>
            <a:ext cx="3600400" cy="327906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31840" y="1275606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FFFFFF"/>
                </a:solidFill>
                <a:latin typeface="ITC Lubalin Graph Std" panose="02060703020205020404" pitchFamily="18" charset="0"/>
              </a:rPr>
              <a:t>Les </a:t>
            </a:r>
            <a:r>
              <a:rPr lang="fr-FR" sz="2200" dirty="0" smtClean="0">
                <a:solidFill>
                  <a:srgbClr val="FFFFFF"/>
                </a:solidFill>
                <a:latin typeface="ITC Lubalin Graph Std" panose="02060703020205020404" pitchFamily="18" charset="0"/>
              </a:rPr>
              <a:t>circuits courts</a:t>
            </a:r>
            <a:r>
              <a:rPr lang="fr-FR" sz="2200" dirty="0">
                <a:solidFill>
                  <a:srgbClr val="FFFFFF"/>
                </a:solidFill>
                <a:latin typeface="ITC Lubalin Graph Std" panose="02060703020205020404" pitchFamily="18" charset="0"/>
              </a:rPr>
              <a:t>, </a:t>
            </a:r>
            <a:r>
              <a:rPr lang="fr-FR" sz="2200" dirty="0" smtClean="0">
                <a:solidFill>
                  <a:srgbClr val="FFFFFF"/>
                </a:solidFill>
                <a:latin typeface="ITC Lubalin Graph Std" panose="02060703020205020404" pitchFamily="18" charset="0"/>
              </a:rPr>
              <a:t>une solution face à la fluctuation des matières        premières?</a:t>
            </a:r>
            <a:endParaRPr lang="nl-BE" sz="2200" dirty="0">
              <a:solidFill>
                <a:srgbClr val="FFFFFF"/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blé : l’impact du change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10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70164" y="3431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1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TextBox 37"/>
          <p:cNvSpPr txBox="1"/>
          <p:nvPr/>
        </p:nvSpPr>
        <p:spPr>
          <a:xfrm>
            <a:off x="755576" y="771550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</a:t>
            </a:r>
            <a:endParaRPr lang="fr-FR" sz="14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Le cas de l’Australie. </a:t>
            </a:r>
          </a:p>
          <a:p>
            <a:endParaRPr lang="fr-FR" sz="14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en-GB" sz="14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9" name="TextBox 37"/>
          <p:cNvSpPr txBox="1"/>
          <p:nvPr/>
        </p:nvSpPr>
        <p:spPr>
          <a:xfrm>
            <a:off x="1763688" y="4613531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ThomsonReuters</a:t>
            </a:r>
            <a:endParaRPr lang="en-GB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63773"/>
            <a:ext cx="5628820" cy="30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blé : les derniers soubresauts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70164" y="3431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1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TextBox 37"/>
          <p:cNvSpPr txBox="1"/>
          <p:nvPr/>
        </p:nvSpPr>
        <p:spPr>
          <a:xfrm>
            <a:off x="755576" y="891461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</a:t>
            </a:r>
            <a:endParaRPr lang="en-GB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84" y="1078935"/>
            <a:ext cx="5944254" cy="3324569"/>
          </a:xfrm>
          <a:prstGeom prst="rect">
            <a:avLst/>
          </a:prstGeom>
        </p:spPr>
      </p:pic>
      <p:sp>
        <p:nvSpPr>
          <p:cNvPr id="9" name="TextBox 37"/>
          <p:cNvSpPr txBox="1"/>
          <p:nvPr/>
        </p:nvSpPr>
        <p:spPr>
          <a:xfrm>
            <a:off x="1505784" y="4466824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ThomsonReuters</a:t>
            </a:r>
            <a:endParaRPr lang="en-GB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blé : les derniers soubresauts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12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75" y="915566"/>
            <a:ext cx="5616624" cy="3528393"/>
          </a:xfrm>
          <a:prstGeom prst="rect">
            <a:avLst/>
          </a:prstGeom>
        </p:spPr>
      </p:pic>
      <p:sp>
        <p:nvSpPr>
          <p:cNvPr id="8" name="TextBox 37"/>
          <p:cNvSpPr txBox="1"/>
          <p:nvPr/>
        </p:nvSpPr>
        <p:spPr>
          <a:xfrm>
            <a:off x="1754575" y="4495501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ThomsonReuters</a:t>
            </a:r>
            <a:endParaRPr lang="en-GB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Le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maïs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13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7" y="334594"/>
            <a:ext cx="471834" cy="4254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70164" y="3431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11668"/>
          <a:stretch/>
        </p:blipFill>
        <p:spPr>
          <a:xfrm>
            <a:off x="0" y="-20538"/>
            <a:ext cx="9144000" cy="5184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b="1" dirty="0" smtClean="0">
                <a:latin typeface="ITC Lubalin Graph Std" panose="02060703020205020404" pitchFamily="18" charset="0"/>
              </a:rPr>
              <a:t>Le mais : les tendances </a:t>
            </a:r>
            <a:endParaRPr lang="fr-BE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14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755576" y="1025355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Hausse de la production attendue aux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Etats-Unis, en Chine et au Brésil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 lien avec l’évolution de la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 d’aliments pour animaux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(60% en 2025)</a:t>
            </a:r>
          </a:p>
          <a:p>
            <a:endParaRPr lang="fr-FR" sz="11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en-GB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971600" y="4754025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Perspectives agricoles de l’OCDE et de la FAO 2017-2026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Le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sucre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15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7" y="334594"/>
            <a:ext cx="471834" cy="4254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70164" y="3431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3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 r="-400" b="2464"/>
          <a:stretch/>
        </p:blipFill>
        <p:spPr>
          <a:xfrm>
            <a:off x="1166" y="-20538"/>
            <a:ext cx="9179346" cy="5184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456" y="386622"/>
            <a:ext cx="7733475" cy="628650"/>
          </a:xfrm>
        </p:spPr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sucre : l’évolution des prix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16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37"/>
          <p:cNvSpPr txBox="1"/>
          <p:nvPr/>
        </p:nvSpPr>
        <p:spPr>
          <a:xfrm>
            <a:off x="1643881" y="4783611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Indice FAO juin 2017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015272"/>
            <a:ext cx="5620999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sucre : les perspectives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17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37"/>
          <p:cNvSpPr txBox="1"/>
          <p:nvPr/>
        </p:nvSpPr>
        <p:spPr>
          <a:xfrm>
            <a:off x="1465873" y="4632538"/>
            <a:ext cx="5688632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Propres prévisions sur base des Perspectives agricoles de l’OCDE et de la FAO 2017-2026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873" y="982159"/>
            <a:ext cx="591443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sucre : les tendances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18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755576" y="1045142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</a:t>
            </a:r>
            <a:endParaRPr lang="fr-FR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Hausse de la production attendue au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Brésil, et dans l’UE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Risques de fluctuation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liés à l’abandon du TPP (Partenariat transpacifique)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Risques liés à des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changements de politique </a:t>
            </a:r>
          </a:p>
          <a:p>
            <a:endParaRPr lang="fr-FR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fr-FR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fr-FR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971600" y="4754025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Perspectives agricoles de l’OCDE et de la FAO 2017-2026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La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viande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19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7" y="334594"/>
            <a:ext cx="471834" cy="4254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70164" y="3431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"/>
          <a:stretch/>
        </p:blipFill>
        <p:spPr>
          <a:xfrm>
            <a:off x="-36512" y="0"/>
            <a:ext cx="9187445" cy="5164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43" y="-20538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ITC Lubalin Graph Std" panose="02060703020205020404" pitchFamily="18" charset="0"/>
              </a:rPr>
              <a:t>Sommaire</a:t>
            </a:r>
            <a:endParaRPr lang="fr-BE" dirty="0">
              <a:latin typeface="ITC Lubalin Graph Std" panose="02060703020205020404" pitchFamily="18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99325" y="987574"/>
            <a:ext cx="7718425" cy="3409124"/>
          </a:xfrm>
        </p:spPr>
        <p:txBody>
          <a:bodyPr>
            <a:normAutofit fontScale="85000" lnSpcReduction="10000"/>
          </a:bodyPr>
          <a:lstStyle/>
          <a:p>
            <a:pPr marL="0" indent="0" defTabSz="269875"/>
            <a:endParaRPr lang="fr-FR" sz="2400" dirty="0">
              <a:latin typeface="Verdana"/>
              <a:cs typeface="Verdana"/>
            </a:endParaRPr>
          </a:p>
          <a:p>
            <a:pPr defTabSz="269875">
              <a:buFont typeface="+mj-lt"/>
              <a:buAutoNum type="arabicPeriod"/>
            </a:pPr>
            <a:r>
              <a:rPr lang="fr-FR" dirty="0" smtClean="0">
                <a:latin typeface="Verdana"/>
                <a:cs typeface="Verdana"/>
              </a:rPr>
              <a:t>Introduction sur les perspectives </a:t>
            </a:r>
            <a:r>
              <a:rPr lang="fr-FR" dirty="0">
                <a:latin typeface="Verdana"/>
                <a:cs typeface="Verdana"/>
              </a:rPr>
              <a:t>d’évolution des prix </a:t>
            </a:r>
            <a:r>
              <a:rPr lang="fr-FR" dirty="0" smtClean="0">
                <a:latin typeface="Verdana"/>
                <a:cs typeface="Verdana"/>
              </a:rPr>
              <a:t>des </a:t>
            </a:r>
            <a:r>
              <a:rPr lang="fr-FR" dirty="0" smtClean="0">
                <a:solidFill>
                  <a:schemeClr val="bg2"/>
                </a:solidFill>
                <a:latin typeface="Verdana"/>
                <a:cs typeface="Verdana"/>
              </a:rPr>
              <a:t>matières premières agricoles </a:t>
            </a:r>
            <a:r>
              <a:rPr lang="fr-FR" dirty="0" smtClean="0">
                <a:latin typeface="Verdana"/>
                <a:cs typeface="Verdana"/>
              </a:rPr>
              <a:t>par Bernard Keppenne, Chief Economist CBC Banque</a:t>
            </a:r>
            <a:r>
              <a:rPr lang="fr-FR" dirty="0">
                <a:latin typeface="Verdana"/>
                <a:cs typeface="Verdana"/>
              </a:rPr>
              <a:t/>
            </a:r>
            <a:br>
              <a:rPr lang="fr-FR" dirty="0">
                <a:latin typeface="Verdana"/>
                <a:cs typeface="Verdana"/>
              </a:rPr>
            </a:br>
            <a:endParaRPr lang="fr-FR" sz="2000" dirty="0">
              <a:latin typeface="Verdana"/>
              <a:cs typeface="Verdana"/>
            </a:endParaRPr>
          </a:p>
          <a:p>
            <a:pPr defTabSz="269875">
              <a:buFont typeface="+mj-lt"/>
              <a:buAutoNum type="arabicPeriod"/>
            </a:pPr>
            <a:r>
              <a:rPr lang="fr-FR" dirty="0" smtClean="0">
                <a:latin typeface="Verdana"/>
                <a:cs typeface="Verdana"/>
              </a:rPr>
              <a:t>Un œil sur la </a:t>
            </a:r>
            <a:r>
              <a:rPr lang="fr-FR" dirty="0" smtClean="0">
                <a:solidFill>
                  <a:schemeClr val="bg2"/>
                </a:solidFill>
                <a:latin typeface="Verdana"/>
                <a:cs typeface="Verdana"/>
              </a:rPr>
              <a:t>définition et l’utilisation des circuits courts </a:t>
            </a:r>
            <a:r>
              <a:rPr lang="fr-FR" dirty="0" smtClean="0">
                <a:latin typeface="Verdana"/>
                <a:cs typeface="Verdana"/>
              </a:rPr>
              <a:t>par les agriculteurs belges par Bernard Keppenne</a:t>
            </a:r>
            <a:br>
              <a:rPr lang="fr-FR" dirty="0" smtClean="0">
                <a:latin typeface="Verdana"/>
                <a:cs typeface="Verdana"/>
              </a:rPr>
            </a:br>
            <a:endParaRPr lang="fr-FR" dirty="0" smtClean="0">
              <a:latin typeface="Verdana"/>
              <a:cs typeface="Verdana"/>
            </a:endParaRPr>
          </a:p>
          <a:p>
            <a:pPr defTabSz="269875">
              <a:buFont typeface="+mj-lt"/>
              <a:buAutoNum type="arabicPeriod"/>
            </a:pPr>
            <a:r>
              <a:rPr lang="fr-FR" dirty="0" smtClean="0">
                <a:solidFill>
                  <a:schemeClr val="bg2"/>
                </a:solidFill>
                <a:latin typeface="Verdana"/>
                <a:cs typeface="Verdana"/>
              </a:rPr>
              <a:t>Tendances des consommateurs autour des circuits courts </a:t>
            </a:r>
            <a:r>
              <a:rPr lang="fr-FR" dirty="0" smtClean="0">
                <a:latin typeface="Verdana"/>
                <a:cs typeface="Verdana"/>
              </a:rPr>
              <a:t>par </a:t>
            </a:r>
            <a:r>
              <a:rPr lang="fr-FR" dirty="0">
                <a:latin typeface="Verdana"/>
                <a:cs typeface="Verdana"/>
              </a:rPr>
              <a:t>Caroline Devillers, Responsable du segment </a:t>
            </a:r>
            <a:r>
              <a:rPr lang="fr-FR" dirty="0" smtClean="0">
                <a:latin typeface="Verdana"/>
                <a:cs typeface="Verdana"/>
              </a:rPr>
              <a:t>Agri-Business </a:t>
            </a:r>
            <a:r>
              <a:rPr lang="fr-FR" dirty="0">
                <a:latin typeface="Verdana"/>
                <a:cs typeface="Verdana"/>
              </a:rPr>
              <a:t>de CBC </a:t>
            </a:r>
            <a:r>
              <a:rPr lang="fr-FR" dirty="0" smtClean="0">
                <a:latin typeface="Verdana"/>
                <a:cs typeface="Verdana"/>
              </a:rPr>
              <a:t>Banque</a:t>
            </a:r>
          </a:p>
          <a:p>
            <a:pPr defTabSz="269875">
              <a:buFont typeface="+mj-lt"/>
              <a:buAutoNum type="arabicPeriod"/>
            </a:pPr>
            <a:endParaRPr lang="fr-FR" dirty="0" smtClean="0">
              <a:latin typeface="Verdana"/>
              <a:cs typeface="Verdana"/>
            </a:endParaRPr>
          </a:p>
          <a:p>
            <a:pPr defTabSz="269875">
              <a:buFont typeface="+mj-lt"/>
              <a:buAutoNum type="arabicPeriod"/>
            </a:pPr>
            <a:r>
              <a:rPr lang="fr-FR" dirty="0" smtClean="0"/>
              <a:t>Conclusion et présentation des « </a:t>
            </a:r>
            <a:r>
              <a:rPr lang="fr-FR" dirty="0" smtClean="0">
                <a:solidFill>
                  <a:schemeClr val="bg2"/>
                </a:solidFill>
              </a:rPr>
              <a:t>5 recommandations aux producteurs belges</a:t>
            </a:r>
            <a:r>
              <a:rPr lang="fr-FR" dirty="0" smtClean="0"/>
              <a:t> » par Caroline Devillers</a:t>
            </a:r>
            <a:r>
              <a:rPr lang="fr-FR" dirty="0" smtClean="0">
                <a:latin typeface="Verdana"/>
                <a:cs typeface="Verdana"/>
              </a:rPr>
              <a:t/>
            </a:r>
            <a:br>
              <a:rPr lang="fr-FR" dirty="0" smtClean="0">
                <a:latin typeface="Verdana"/>
                <a:cs typeface="Verdana"/>
              </a:rPr>
            </a:br>
            <a:endParaRPr lang="fr-FR" i="1" dirty="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3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La viande : l’évolution des prix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20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37"/>
          <p:cNvSpPr txBox="1"/>
          <p:nvPr/>
        </p:nvSpPr>
        <p:spPr>
          <a:xfrm>
            <a:off x="1619672" y="4667463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Indice FAO juin 2017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74955"/>
            <a:ext cx="527959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La viande : l’augmentation de la production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21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37"/>
          <p:cNvSpPr txBox="1"/>
          <p:nvPr/>
        </p:nvSpPr>
        <p:spPr>
          <a:xfrm>
            <a:off x="1726167" y="4719929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Perspectives agricoles de l’OCDE et de la FAO 2016-2025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827584" y="982913"/>
            <a:ext cx="739898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Pays contribuant le plus à l’augmentation de la production de viande (entre 2015 et 2025)</a:t>
            </a:r>
            <a:endParaRPr lang="en-GB" sz="14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556"/>
            <a:ext cx="6480720" cy="34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La </a:t>
            </a:r>
            <a:r>
              <a:rPr lang="fr-FR" sz="2400" b="1" dirty="0" smtClean="0">
                <a:solidFill>
                  <a:srgbClr val="00AEEF"/>
                </a:solidFill>
                <a:latin typeface="ITC Lubalin Graph Std" panose="02060703020205020404" pitchFamily="18" charset="0"/>
              </a:rPr>
              <a:t>viande : </a:t>
            </a:r>
            <a:r>
              <a:rPr lang="fr-FR" sz="2400" b="1" dirty="0">
                <a:solidFill>
                  <a:srgbClr val="00AEEF"/>
                </a:solidFill>
                <a:latin typeface="ITC Lubalin Graph Std" panose="02060703020205020404" pitchFamily="18" charset="0"/>
              </a:rPr>
              <a:t>les tendances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22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800944" y="893599"/>
            <a:ext cx="7182958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</a:t>
            </a:r>
            <a:endParaRPr lang="fr-FR" sz="11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Viande bovine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hausse de la production qui va peser sur les prix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Viande porcine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très faible augmentation des prix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Volaille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faible variation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Viande ovine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faible variation également 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971600" y="4754025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rgbClr val="00AEEF"/>
                </a:solidFill>
                <a:latin typeface="ITC Lubalin Graph Std" panose="02060703020205020404" pitchFamily="18" charset="0"/>
              </a:rPr>
              <a:t>Source : Perspectives agricoles de l’OCDE et de la FAO 2017-2026</a:t>
            </a:r>
            <a:endParaRPr lang="fr-BE" sz="825" dirty="0">
              <a:solidFill>
                <a:srgbClr val="00AEEF"/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Le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lait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23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7" y="334594"/>
            <a:ext cx="471834" cy="4254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70164" y="3431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" b="-400"/>
          <a:stretch/>
        </p:blipFill>
        <p:spPr>
          <a:xfrm>
            <a:off x="-36512" y="0"/>
            <a:ext cx="9217024" cy="5164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lait : l’évolution des prix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24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37"/>
          <p:cNvSpPr txBox="1"/>
          <p:nvPr/>
        </p:nvSpPr>
        <p:spPr>
          <a:xfrm>
            <a:off x="1763688" y="4722810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Indice FAO juin 2017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22246"/>
            <a:ext cx="5401524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rgbClr val="00AEEF"/>
                </a:solidFill>
                <a:latin typeface="ITC Lubalin Graph Std" panose="02060703020205020404" pitchFamily="18" charset="0"/>
                <a:ea typeface="ＭＳ Ｐゴシック" charset="0"/>
                <a:cs typeface="Verdana"/>
              </a:rPr>
              <a:t>Le lait : les perspectives</a:t>
            </a:r>
            <a:endParaRPr lang="fr-FR" sz="2400" b="1" dirty="0">
              <a:solidFill>
                <a:srgbClr val="00AEEF"/>
              </a:solidFill>
              <a:latin typeface="ITC Lubalin Graph Std" panose="02060703020205020404" pitchFamily="18" charset="0"/>
              <a:ea typeface="ＭＳ Ｐゴシック" charset="0"/>
              <a:cs typeface="Verdan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25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37"/>
          <p:cNvSpPr txBox="1"/>
          <p:nvPr/>
        </p:nvSpPr>
        <p:spPr>
          <a:xfrm>
            <a:off x="1187624" y="4603380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rgbClr val="00AEEF"/>
                </a:solidFill>
                <a:latin typeface="ITC Lubalin Graph Std" panose="02060703020205020404" pitchFamily="18" charset="0"/>
              </a:rPr>
              <a:t>Source : Perspectives agricoles de l’OCDE et de la FAO 2017-2026</a:t>
            </a:r>
            <a:endParaRPr lang="fr-BE" sz="825" dirty="0">
              <a:solidFill>
                <a:srgbClr val="00AEEF"/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02110"/>
            <a:ext cx="6425741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lait : les tendances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26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899592" y="893798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r-FR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Augmentation de la demande des pays émergents dont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l’Arabie Saoudite, l’Egypte, l’Iran et l’Indonésie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Augmentation de la production qui devrait venir aussi des pays émergents :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 et Pakistan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Hausse des prix modérée mais avec des risques de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fortes volatilités</a:t>
            </a:r>
          </a:p>
          <a:p>
            <a:endParaRPr lang="fr-FR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fr-FR" sz="11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en-GB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971600" y="4754025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rgbClr val="00AEEF"/>
                </a:solidFill>
                <a:latin typeface="ITC Lubalin Graph Std" panose="02060703020205020404" pitchFamily="18" charset="0"/>
              </a:rPr>
              <a:t>Source : Perspectives agricoles de l’OCDE et de la FAO 2017-2026</a:t>
            </a:r>
            <a:endParaRPr lang="fr-BE" sz="825" dirty="0">
              <a:solidFill>
                <a:srgbClr val="00AEEF"/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lait : hausse de la production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27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2699792" y="987574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Production laitière des principaux pays </a:t>
            </a:r>
          </a:p>
          <a:p>
            <a:endParaRPr lang="fr-FR" sz="14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fr-FR" sz="14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en-GB" sz="14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971600" y="4754025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Perspectives agricoles de l’OCDE et de la FAO 2016-2025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03598"/>
            <a:ext cx="6192688" cy="33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0" y="627534"/>
            <a:ext cx="4057854" cy="3695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1967810"/>
            <a:ext cx="3415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300" dirty="0" smtClean="0">
                <a:solidFill>
                  <a:schemeClr val="bg1"/>
                </a:solidFill>
                <a:latin typeface="ITC Lubalin Graph Std Demi"/>
                <a:cs typeface="ITC Lubalin Graph Std Demi"/>
              </a:rPr>
              <a:t>Les tendances générales</a:t>
            </a:r>
            <a:endParaRPr lang="fr-FR" sz="3300" dirty="0">
              <a:solidFill>
                <a:schemeClr val="bg1"/>
              </a:solidFill>
              <a:latin typeface="ITC Lubalin Graph Std Demi"/>
              <a:cs typeface="ITC Lubalin Graph Std Demi"/>
            </a:endParaRPr>
          </a:p>
        </p:txBody>
      </p:sp>
    </p:spTree>
    <p:extLst>
      <p:ext uri="{BB962C8B-B14F-4D97-AF65-F5344CB8AC3E}">
        <p14:creationId xmlns:p14="http://schemas.microsoft.com/office/powerpoint/2010/main" val="27646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rgbClr val="00AEEF"/>
                </a:solidFill>
                <a:latin typeface="ITC Lubalin Graph Std" panose="02060703020205020404" pitchFamily="18" charset="0"/>
              </a:rPr>
              <a:t>Conclusions sur les matières premières </a:t>
            </a:r>
            <a:endParaRPr lang="fr-FR" sz="2400" b="1" dirty="0">
              <a:solidFill>
                <a:srgbClr val="00AEEF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29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800944" y="1059582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dirty="0" smtClean="0">
                <a:solidFill>
                  <a:srgbClr val="002060"/>
                </a:solidFill>
                <a:latin typeface="ITC Lubalin Graph Std" panose="02060703020205020404" pitchFamily="18" charset="0"/>
              </a:rPr>
              <a:t> </a:t>
            </a:r>
            <a:endParaRPr lang="fr-FR" sz="2000" dirty="0">
              <a:solidFill>
                <a:srgbClr val="002060"/>
              </a:solidFill>
              <a:latin typeface="ITC Lubalin Graph Std" panose="020607030202050204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prix vont encore connaitre pas mal de </a:t>
            </a:r>
            <a:r>
              <a:rPr lang="fr-FR" sz="1600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fluctuations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contexte protectionniste pourrait augmenter cette </a:t>
            </a:r>
            <a:r>
              <a:rPr lang="fr-FR" sz="1600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volatilité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sz="1600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changements climatiques </a:t>
            </a:r>
            <a:r>
              <a:rPr lang="fr-F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deviennent un facteur qui augmentera cette volatilité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prix ne devraient plus baisser mais faible </a:t>
            </a:r>
            <a:r>
              <a:rPr lang="fr-FR" sz="1600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potentiel de hausse </a:t>
            </a:r>
          </a:p>
          <a:p>
            <a:endParaRPr lang="fr-FR" sz="1100" dirty="0">
              <a:solidFill>
                <a:srgbClr val="002060"/>
              </a:solidFill>
              <a:latin typeface="ITC Lubalin Graph Std" panose="02060703020205020404" pitchFamily="18" charset="0"/>
            </a:endParaRPr>
          </a:p>
          <a:p>
            <a:endParaRPr lang="fr-FR" sz="1100" dirty="0">
              <a:solidFill>
                <a:srgbClr val="002060"/>
              </a:solidFill>
              <a:latin typeface="ITC Lubalin Graph Std" panose="02060703020205020404" pitchFamily="18" charset="0"/>
            </a:endParaRPr>
          </a:p>
          <a:p>
            <a:endParaRPr lang="en-GB" sz="1100" dirty="0" smtClean="0">
              <a:solidFill>
                <a:srgbClr val="002060"/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0528" y="-20538"/>
            <a:ext cx="9505056" cy="5256584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prstClr val="white"/>
              </a:solidFill>
            </a:endParaRPr>
          </a:p>
        </p:txBody>
      </p:sp>
      <p:pic>
        <p:nvPicPr>
          <p:cNvPr id="9" name="Picture 15" descr="empty speechbubb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75" y="1870308"/>
            <a:ext cx="563893" cy="51255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1199" y="2120899"/>
            <a:ext cx="6919901" cy="540060"/>
          </a:xfrm>
        </p:spPr>
        <p:txBody>
          <a:bodyPr/>
          <a:lstStyle/>
          <a:p>
            <a:pPr defTabSz="269875"/>
            <a:r>
              <a:rPr lang="fr-FR" dirty="0" smtClean="0">
                <a:latin typeface="Verdana"/>
                <a:cs typeface="Verdana"/>
              </a:rPr>
              <a:t>Perspectives d’évolution des prix des matières premières agricoles  </a:t>
            </a:r>
            <a:endParaRPr lang="fr-FR" dirty="0">
              <a:latin typeface="Verdana"/>
              <a:cs typeface="Verdana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0"/>
          </p:nvPr>
        </p:nvSpPr>
        <p:spPr>
          <a:xfrm>
            <a:off x="1335875" y="1953403"/>
            <a:ext cx="515719" cy="308261"/>
          </a:xfrm>
        </p:spPr>
        <p:txBody>
          <a:bodyPr/>
          <a:lstStyle/>
          <a:p>
            <a:r>
              <a:rPr lang="fr-BE" sz="2000" dirty="0" smtClean="0"/>
              <a:t>1</a:t>
            </a:r>
            <a:endParaRPr lang="fr-BE" sz="20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050" y="212893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B0F0"/>
                </a:solidFill>
                <a:latin typeface="ITC Lubalin Graph Std Book" pitchFamily="18" charset="0"/>
                <a:ea typeface="+mj-ea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1259632" y="1953404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>
              <a:solidFill>
                <a:prstClr val="white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324351"/>
            <a:ext cx="723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0528" y="-20538"/>
            <a:ext cx="9505056" cy="5256584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prstClr val="white"/>
              </a:solidFill>
            </a:endParaRPr>
          </a:p>
        </p:txBody>
      </p:sp>
      <p:pic>
        <p:nvPicPr>
          <p:cNvPr id="9" name="Picture 15" descr="empty speechbubb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75" y="1870308"/>
            <a:ext cx="563893" cy="51255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1199" y="2120899"/>
            <a:ext cx="6363209" cy="540060"/>
          </a:xfrm>
        </p:spPr>
        <p:txBody>
          <a:bodyPr/>
          <a:lstStyle/>
          <a:p>
            <a:r>
              <a:rPr lang="fr-BE" dirty="0" smtClean="0"/>
              <a:t>L’utilisation des circuits courts par les agriculteurs en Belgique 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0"/>
          </p:nvPr>
        </p:nvSpPr>
        <p:spPr>
          <a:xfrm>
            <a:off x="1331640" y="1945366"/>
            <a:ext cx="515719" cy="308261"/>
          </a:xfrm>
        </p:spPr>
        <p:txBody>
          <a:bodyPr/>
          <a:lstStyle/>
          <a:p>
            <a:r>
              <a:rPr lang="fr-BE" sz="2000" dirty="0" smtClean="0"/>
              <a:t>2</a:t>
            </a:r>
            <a:endParaRPr lang="fr-BE" sz="20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050" y="212893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B0F0"/>
                </a:solidFill>
                <a:latin typeface="ITC Lubalin Graph Std Book" pitchFamily="18" charset="0"/>
                <a:ea typeface="+mj-ea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1259632" y="1953404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>
              <a:solidFill>
                <a:prstClr val="white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324351"/>
            <a:ext cx="723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0" y="627534"/>
            <a:ext cx="4057854" cy="3695687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2668329" y="1748012"/>
            <a:ext cx="3415839" cy="161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300" dirty="0" smtClean="0">
                <a:solidFill>
                  <a:schemeClr val="bg1"/>
                </a:solidFill>
                <a:latin typeface="ITC Lubalin Graph Std Demi"/>
                <a:cs typeface="ITC Lubalin Graph Std Demi"/>
              </a:rPr>
              <a:t>Définition </a:t>
            </a:r>
          </a:p>
          <a:p>
            <a:pPr algn="ctr"/>
            <a:r>
              <a:rPr lang="fr-FR" sz="3300" dirty="0" smtClean="0">
                <a:solidFill>
                  <a:schemeClr val="bg1"/>
                </a:solidFill>
                <a:latin typeface="ITC Lubalin Graph Std Demi"/>
                <a:cs typeface="ITC Lubalin Graph Std Demi"/>
              </a:rPr>
              <a:t>et grands principes</a:t>
            </a:r>
            <a:endParaRPr lang="fr-FR" sz="3300" dirty="0">
              <a:solidFill>
                <a:schemeClr val="bg1"/>
              </a:solidFill>
              <a:latin typeface="ITC Lubalin Graph Std Demi"/>
              <a:cs typeface="ITC Lubalin Graph Std Demi"/>
            </a:endParaRPr>
          </a:p>
        </p:txBody>
      </p:sp>
    </p:spTree>
    <p:extLst>
      <p:ext uri="{BB962C8B-B14F-4D97-AF65-F5344CB8AC3E}">
        <p14:creationId xmlns:p14="http://schemas.microsoft.com/office/powerpoint/2010/main" val="32682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325" y="355902"/>
            <a:ext cx="7733475" cy="628650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Les principes des circuits courts</a:t>
            </a:r>
            <a:r>
              <a:rPr lang="fr-FR" sz="2400" b="1" dirty="0" smtClean="0">
                <a:latin typeface="ITC Lubalin Graph Std" panose="02060703020205020404" pitchFamily="18" charset="0"/>
              </a:rPr>
              <a:t/>
            </a:r>
            <a:br>
              <a:rPr lang="fr-FR" sz="2400" b="1" dirty="0" smtClean="0">
                <a:latin typeface="ITC Lubalin Graph Std" panose="02060703020205020404" pitchFamily="18" charset="0"/>
              </a:rPr>
            </a:br>
            <a:r>
              <a:rPr lang="fr-FR" sz="2400" b="1" dirty="0" smtClean="0">
                <a:latin typeface="ITC Lubalin Graph Std" panose="02060703020205020404" pitchFamily="18" charset="0"/>
              </a:rPr>
              <a:t/>
            </a:r>
            <a:br>
              <a:rPr lang="fr-FR" sz="2400" b="1" dirty="0" smtClean="0">
                <a:latin typeface="ITC Lubalin Graph Std" panose="02060703020205020404" pitchFamily="18" charset="0"/>
              </a:rPr>
            </a:br>
            <a:r>
              <a:rPr lang="fr-FR" sz="2400" b="1" dirty="0" smtClean="0">
                <a:latin typeface="ITC Lubalin Graph Std" panose="02060703020205020404" pitchFamily="18" charset="0"/>
              </a:rPr>
              <a:t/>
            </a:r>
            <a:br>
              <a:rPr lang="fr-FR" sz="2400" b="1" dirty="0" smtClean="0">
                <a:latin typeface="ITC Lubalin Graph Std" panose="02060703020205020404" pitchFamily="18" charset="0"/>
              </a:rPr>
            </a:br>
            <a:r>
              <a:rPr lang="fr-FR" sz="2400" b="1" dirty="0" smtClean="0">
                <a:latin typeface="ITC Lubalin Graph Std" panose="02060703020205020404" pitchFamily="18" charset="0"/>
              </a:rPr>
              <a:t/>
            </a:r>
            <a:br>
              <a:rPr lang="fr-FR" sz="2400" b="1" dirty="0" smtClean="0">
                <a:latin typeface="ITC Lubalin Graph Std" panose="02060703020205020404" pitchFamily="18" charset="0"/>
              </a:rPr>
            </a:b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92873" y="843558"/>
            <a:ext cx="7718425" cy="3777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BE" sz="1400" dirty="0" smtClean="0"/>
              <a:t>Un circuit court est un mode de commercialisation de produits agricoles ou horticoles, qu’ils soient bruts ou transformés, dans lequel </a:t>
            </a:r>
            <a:r>
              <a:rPr lang="fr-BE" sz="1400" dirty="0" smtClean="0">
                <a:solidFill>
                  <a:srgbClr val="14B2EC"/>
                </a:solidFill>
              </a:rPr>
              <a:t>au maximum un intermédiaire</a:t>
            </a:r>
            <a:r>
              <a:rPr lang="fr-BE" sz="1400" dirty="0" smtClean="0"/>
              <a:t> intervient entre le producteur et le consommateur.  </a:t>
            </a:r>
          </a:p>
          <a:p>
            <a:pPr>
              <a:lnSpc>
                <a:spcPct val="120000"/>
              </a:lnSpc>
            </a:pPr>
            <a:endParaRPr lang="fr-BE" sz="1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BE" sz="1400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BE" sz="1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BE" sz="1400" dirty="0" smtClean="0"/>
          </a:p>
          <a:p>
            <a:pPr marL="0" indent="0">
              <a:lnSpc>
                <a:spcPct val="120000"/>
              </a:lnSpc>
              <a:buNone/>
            </a:pPr>
            <a:endParaRPr lang="fr-BE" sz="1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BE" sz="1400" dirty="0" smtClean="0"/>
              <a:t>Pas de notion de </a:t>
            </a:r>
            <a:r>
              <a:rPr lang="fr-BE" sz="1400" dirty="0" smtClean="0">
                <a:solidFill>
                  <a:srgbClr val="14B2EC"/>
                </a:solidFill>
              </a:rPr>
              <a:t>distance</a:t>
            </a:r>
            <a:r>
              <a:rPr lang="fr-BE" sz="1400" dirty="0" smtClean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14B2EC"/>
                </a:solidFill>
              </a:rPr>
              <a:t>Proximité</a:t>
            </a:r>
            <a:r>
              <a:rPr lang="fr-BE" sz="1400" dirty="0" smtClean="0"/>
              <a:t> relationnelle </a:t>
            </a:r>
            <a:endParaRPr lang="fr-BE" sz="1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14B2EC"/>
                </a:solidFill>
              </a:rPr>
              <a:t>Vente directe</a:t>
            </a:r>
            <a:r>
              <a:rPr lang="fr-BE" sz="1400" dirty="0" smtClean="0"/>
              <a:t>:  - vente à la ferme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BE" sz="1400" dirty="0"/>
              <a:t> </a:t>
            </a:r>
            <a:r>
              <a:rPr lang="fr-BE" sz="1400" dirty="0" smtClean="0"/>
              <a:t>                           - vente en dehors de la ferme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BE" sz="1400" dirty="0" smtClean="0"/>
              <a:t>Autres circuits courts       </a:t>
            </a:r>
          </a:p>
          <a:p>
            <a:pPr marL="0" indent="0">
              <a:lnSpc>
                <a:spcPct val="120000"/>
              </a:lnSpc>
            </a:pPr>
            <a:endParaRPr lang="fr-BE" sz="1400" dirty="0" smtClean="0"/>
          </a:p>
          <a:p>
            <a:pPr marL="0" indent="0">
              <a:lnSpc>
                <a:spcPct val="120000"/>
              </a:lnSpc>
            </a:pPr>
            <a:endParaRPr lang="fr-BE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32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1" descr="http://www.wallonie.be/sites/wallonie/files/actualites/circuits_courts_a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7654"/>
            <a:ext cx="3810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6017" y="256791"/>
            <a:ext cx="7733475" cy="62865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Les canaux de vente à la ferme </a:t>
            </a:r>
            <a:endParaRPr lang="fr-FR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33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860032" y="1308370"/>
            <a:ext cx="1119303" cy="1024882"/>
            <a:chOff x="2488348" y="1472348"/>
            <a:chExt cx="1119303" cy="1119303"/>
          </a:xfrm>
        </p:grpSpPr>
        <p:sp>
          <p:nvSpPr>
            <p:cNvPr id="14" name="Ellipse 13"/>
            <p:cNvSpPr/>
            <p:nvPr/>
          </p:nvSpPr>
          <p:spPr>
            <a:xfrm>
              <a:off x="2488348" y="1472348"/>
              <a:ext cx="1119303" cy="11193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sz="1400" dirty="0"/>
            </a:p>
            <a:p>
              <a:r>
                <a:rPr lang="fr-BE" sz="1200" dirty="0" smtClean="0"/>
                <a:t>cueillette</a:t>
              </a:r>
              <a:endParaRPr lang="fr-BE" sz="1200" dirty="0"/>
            </a:p>
          </p:txBody>
        </p:sp>
        <p:sp>
          <p:nvSpPr>
            <p:cNvPr id="15" name="Ellipse 4"/>
            <p:cNvSpPr/>
            <p:nvPr/>
          </p:nvSpPr>
          <p:spPr>
            <a:xfrm>
              <a:off x="2652266" y="1636266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2100" kern="1200"/>
            </a:p>
          </p:txBody>
        </p:sp>
      </p:grp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572498640"/>
              </p:ext>
            </p:extLst>
          </p:nvPr>
        </p:nvGraphicFramePr>
        <p:xfrm>
          <a:off x="1979712" y="717146"/>
          <a:ext cx="4464496" cy="394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9" name="Connecteur droit 38"/>
          <p:cNvCxnSpPr/>
          <p:nvPr/>
        </p:nvCxnSpPr>
        <p:spPr>
          <a:xfrm flipH="1">
            <a:off x="4644008" y="2093869"/>
            <a:ext cx="305618" cy="2393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465334" y="2968677"/>
            <a:ext cx="1085775" cy="1085775"/>
            <a:chOff x="2736303" y="8"/>
            <a:chExt cx="1085775" cy="1085775"/>
          </a:xfrm>
        </p:grpSpPr>
        <p:sp>
          <p:nvSpPr>
            <p:cNvPr id="58" name="Ellipse 57"/>
            <p:cNvSpPr/>
            <p:nvPr/>
          </p:nvSpPr>
          <p:spPr>
            <a:xfrm>
              <a:off x="2736303" y="8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Ellipse 4"/>
            <p:cNvSpPr/>
            <p:nvPr/>
          </p:nvSpPr>
          <p:spPr>
            <a:xfrm>
              <a:off x="2854516" y="179145"/>
              <a:ext cx="836325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Distributeur automatique de produits fermiers </a:t>
              </a:r>
              <a:endParaRPr lang="fr-BE" sz="1200" kern="1200" dirty="0"/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>
            <a:off x="3527341" y="3003798"/>
            <a:ext cx="318015" cy="252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37"/>
          <p:cNvSpPr txBox="1"/>
          <p:nvPr/>
        </p:nvSpPr>
        <p:spPr>
          <a:xfrm>
            <a:off x="971600" y="4754025"/>
            <a:ext cx="6552728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Essai de typologie des modes de commercialisation des produits fermiers en circuits courts – Vincent Leonard – Observatoire de la consommation alimentaire – ULG –Gembloux ABT 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457" y="243429"/>
            <a:ext cx="7733475" cy="62865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Les canaux de vente en dehors de la ferme </a:t>
            </a:r>
            <a:endParaRPr lang="fr-FR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34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860032" y="1308370"/>
            <a:ext cx="1119303" cy="1024882"/>
            <a:chOff x="2488348" y="1472348"/>
            <a:chExt cx="1119303" cy="1119303"/>
          </a:xfrm>
        </p:grpSpPr>
        <p:sp>
          <p:nvSpPr>
            <p:cNvPr id="14" name="Ellipse 13"/>
            <p:cNvSpPr/>
            <p:nvPr/>
          </p:nvSpPr>
          <p:spPr>
            <a:xfrm>
              <a:off x="2488348" y="1472348"/>
              <a:ext cx="1119303" cy="11193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sz="1600" dirty="0"/>
            </a:p>
            <a:p>
              <a:r>
                <a:rPr lang="fr-BE" sz="1400" dirty="0" smtClean="0"/>
                <a:t>cueillette</a:t>
              </a:r>
              <a:endParaRPr lang="fr-BE" sz="1400" dirty="0"/>
            </a:p>
          </p:txBody>
        </p:sp>
        <p:sp>
          <p:nvSpPr>
            <p:cNvPr id="15" name="Ellipse 4"/>
            <p:cNvSpPr/>
            <p:nvPr/>
          </p:nvSpPr>
          <p:spPr>
            <a:xfrm>
              <a:off x="2652266" y="1636266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2400" kern="1200"/>
            </a:p>
          </p:txBody>
        </p:sp>
      </p:grp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665511617"/>
              </p:ext>
            </p:extLst>
          </p:nvPr>
        </p:nvGraphicFramePr>
        <p:xfrm>
          <a:off x="1763688" y="646225"/>
          <a:ext cx="5328592" cy="394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9" name="Connecteur droit 38"/>
          <p:cNvCxnSpPr/>
          <p:nvPr/>
        </p:nvCxnSpPr>
        <p:spPr>
          <a:xfrm flipH="1">
            <a:off x="4788024" y="2093869"/>
            <a:ext cx="161603" cy="117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580962" y="3714516"/>
            <a:ext cx="1085775" cy="1085775"/>
            <a:chOff x="2736303" y="8"/>
            <a:chExt cx="1085775" cy="1085775"/>
          </a:xfrm>
        </p:grpSpPr>
        <p:sp>
          <p:nvSpPr>
            <p:cNvPr id="58" name="Ellipse 57"/>
            <p:cNvSpPr/>
            <p:nvPr/>
          </p:nvSpPr>
          <p:spPr>
            <a:xfrm>
              <a:off x="2736303" y="8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Ellipse 4"/>
            <p:cNvSpPr/>
            <p:nvPr/>
          </p:nvSpPr>
          <p:spPr>
            <a:xfrm>
              <a:off x="2748595" y="159016"/>
              <a:ext cx="971565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kern="1200" dirty="0" smtClean="0"/>
                <a:t>Vente par correspondance et internet  </a:t>
              </a:r>
              <a:endParaRPr lang="fr-BE" sz="1100" kern="1200" dirty="0"/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>
            <a:off x="2813807" y="2830209"/>
            <a:ext cx="1118432" cy="404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4878141" y="1273989"/>
            <a:ext cx="1085775" cy="1085775"/>
            <a:chOff x="2736303" y="8"/>
            <a:chExt cx="1085775" cy="1085775"/>
          </a:xfrm>
        </p:grpSpPr>
        <p:sp>
          <p:nvSpPr>
            <p:cNvPr id="19" name="Ellipse 18"/>
            <p:cNvSpPr/>
            <p:nvPr/>
          </p:nvSpPr>
          <p:spPr>
            <a:xfrm>
              <a:off x="2736303" y="8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lipse 4"/>
            <p:cNvSpPr/>
            <p:nvPr/>
          </p:nvSpPr>
          <p:spPr>
            <a:xfrm>
              <a:off x="2895311" y="159016"/>
              <a:ext cx="767759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Bordure de route</a:t>
              </a:r>
              <a:endParaRPr lang="fr-BE" sz="1200" kern="12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788024" y="3475285"/>
            <a:ext cx="1085775" cy="1085775"/>
            <a:chOff x="2736303" y="8"/>
            <a:chExt cx="1085775" cy="1085775"/>
          </a:xfrm>
        </p:grpSpPr>
        <p:sp>
          <p:nvSpPr>
            <p:cNvPr id="22" name="Ellipse 21"/>
            <p:cNvSpPr/>
            <p:nvPr/>
          </p:nvSpPr>
          <p:spPr>
            <a:xfrm>
              <a:off x="2736303" y="8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2895311" y="159016"/>
              <a:ext cx="767759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Livraison avec pré-commande </a:t>
              </a:r>
              <a:endParaRPr lang="fr-BE" sz="1200" kern="12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794456" y="2961434"/>
            <a:ext cx="1085775" cy="1085775"/>
            <a:chOff x="2736303" y="8"/>
            <a:chExt cx="1085775" cy="1085775"/>
          </a:xfrm>
        </p:grpSpPr>
        <p:sp>
          <p:nvSpPr>
            <p:cNvPr id="25" name="Ellipse 24"/>
            <p:cNvSpPr/>
            <p:nvPr/>
          </p:nvSpPr>
          <p:spPr>
            <a:xfrm>
              <a:off x="2736303" y="8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lipse 4"/>
            <p:cNvSpPr/>
            <p:nvPr/>
          </p:nvSpPr>
          <p:spPr>
            <a:xfrm>
              <a:off x="2895311" y="159016"/>
              <a:ext cx="767759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Foires et salons </a:t>
              </a:r>
              <a:endParaRPr lang="fr-BE" sz="1200" kern="12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806716" y="876920"/>
            <a:ext cx="1085775" cy="1085775"/>
            <a:chOff x="2736137" y="65415"/>
            <a:chExt cx="1085775" cy="1085775"/>
          </a:xfrm>
        </p:grpSpPr>
        <p:sp>
          <p:nvSpPr>
            <p:cNvPr id="28" name="Ellipse 27"/>
            <p:cNvSpPr/>
            <p:nvPr/>
          </p:nvSpPr>
          <p:spPr>
            <a:xfrm>
              <a:off x="2736137" y="65415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e 4"/>
            <p:cNvSpPr/>
            <p:nvPr/>
          </p:nvSpPr>
          <p:spPr>
            <a:xfrm>
              <a:off x="2840206" y="246420"/>
              <a:ext cx="908802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Distributeur automatique de produits fermiers </a:t>
              </a:r>
              <a:endParaRPr lang="fr-BE" sz="1200" kern="12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892491" y="810452"/>
            <a:ext cx="1085775" cy="1085775"/>
            <a:chOff x="2736303" y="8"/>
            <a:chExt cx="1085775" cy="1085775"/>
          </a:xfrm>
        </p:grpSpPr>
        <p:sp>
          <p:nvSpPr>
            <p:cNvPr id="31" name="Ellipse 30"/>
            <p:cNvSpPr/>
            <p:nvPr/>
          </p:nvSpPr>
          <p:spPr>
            <a:xfrm>
              <a:off x="2736303" y="8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lipse 4"/>
            <p:cNvSpPr/>
            <p:nvPr/>
          </p:nvSpPr>
          <p:spPr>
            <a:xfrm>
              <a:off x="2895311" y="159016"/>
              <a:ext cx="767759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Points de vente collectifs</a:t>
              </a:r>
              <a:endParaRPr lang="fr-BE" sz="1200" kern="1200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H="1">
            <a:off x="3347865" y="3009943"/>
            <a:ext cx="770652" cy="713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endCxn id="28" idx="5"/>
          </p:cNvCxnSpPr>
          <p:nvPr/>
        </p:nvCxnSpPr>
        <p:spPr>
          <a:xfrm flipH="1" flipV="1">
            <a:off x="2733483" y="1803687"/>
            <a:ext cx="1226674" cy="687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02891" y="3105496"/>
            <a:ext cx="254953" cy="534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3637560" y="1867911"/>
            <a:ext cx="460972" cy="343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37"/>
          <p:cNvSpPr txBox="1"/>
          <p:nvPr/>
        </p:nvSpPr>
        <p:spPr>
          <a:xfrm>
            <a:off x="971600" y="4815336"/>
            <a:ext cx="6552728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Essai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de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typologie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des modes de commercialisation des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produits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fermiers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en circuits courts – Vincent Leonard –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Observatoire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de la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consommation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alimentaire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–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ULG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–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Gembloux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ABT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endParaRPr lang="en-GB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5781568" y="3005367"/>
            <a:ext cx="1085775" cy="1085775"/>
            <a:chOff x="3129869" y="1719513"/>
            <a:chExt cx="1085775" cy="1085775"/>
          </a:xfrm>
        </p:grpSpPr>
        <p:sp>
          <p:nvSpPr>
            <p:cNvPr id="38" name="Ellipse 37"/>
            <p:cNvSpPr/>
            <p:nvPr/>
          </p:nvSpPr>
          <p:spPr>
            <a:xfrm>
              <a:off x="3129869" y="1719513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lipse 4"/>
            <p:cNvSpPr/>
            <p:nvPr/>
          </p:nvSpPr>
          <p:spPr>
            <a:xfrm>
              <a:off x="3288877" y="1878521"/>
              <a:ext cx="767759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Marchés</a:t>
              </a:r>
              <a:endParaRPr lang="fr-BE" sz="1200" kern="1200" dirty="0"/>
            </a:p>
          </p:txBody>
        </p:sp>
      </p:grpSp>
      <p:cxnSp>
        <p:nvCxnSpPr>
          <p:cNvPr id="42" name="Connecteur droit 41"/>
          <p:cNvCxnSpPr/>
          <p:nvPr/>
        </p:nvCxnSpPr>
        <p:spPr>
          <a:xfrm>
            <a:off x="4889169" y="2859690"/>
            <a:ext cx="912906" cy="491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Les autres circuits courts </a:t>
            </a:r>
            <a:endParaRPr lang="fr-BE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35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860032" y="1308370"/>
            <a:ext cx="1119303" cy="1024882"/>
            <a:chOff x="2488348" y="1472348"/>
            <a:chExt cx="1119303" cy="1119303"/>
          </a:xfrm>
        </p:grpSpPr>
        <p:sp>
          <p:nvSpPr>
            <p:cNvPr id="14" name="Ellipse 13"/>
            <p:cNvSpPr/>
            <p:nvPr/>
          </p:nvSpPr>
          <p:spPr>
            <a:xfrm>
              <a:off x="2488348" y="1472348"/>
              <a:ext cx="1119303" cy="11193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sz="1400" dirty="0"/>
            </a:p>
            <a:p>
              <a:r>
                <a:rPr lang="fr-BE" sz="1200" dirty="0" smtClean="0"/>
                <a:t>cueillette</a:t>
              </a:r>
              <a:endParaRPr lang="fr-BE" sz="1200" dirty="0"/>
            </a:p>
          </p:txBody>
        </p:sp>
        <p:sp>
          <p:nvSpPr>
            <p:cNvPr id="15" name="Ellipse 4"/>
            <p:cNvSpPr/>
            <p:nvPr/>
          </p:nvSpPr>
          <p:spPr>
            <a:xfrm>
              <a:off x="2652266" y="1636266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2100" kern="1200"/>
            </a:p>
          </p:txBody>
        </p:sp>
      </p:grp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2015629066"/>
              </p:ext>
            </p:extLst>
          </p:nvPr>
        </p:nvGraphicFramePr>
        <p:xfrm>
          <a:off x="1979712" y="611702"/>
          <a:ext cx="4464496" cy="394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9" name="Connecteur droit 38"/>
          <p:cNvCxnSpPr/>
          <p:nvPr/>
        </p:nvCxnSpPr>
        <p:spPr>
          <a:xfrm flipH="1">
            <a:off x="4559077" y="2093869"/>
            <a:ext cx="390549" cy="333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336800" y="2968677"/>
            <a:ext cx="1214309" cy="1085775"/>
            <a:chOff x="2736303" y="8"/>
            <a:chExt cx="1085775" cy="1085775"/>
          </a:xfrm>
        </p:grpSpPr>
        <p:sp>
          <p:nvSpPr>
            <p:cNvPr id="58" name="Ellipse 57"/>
            <p:cNvSpPr/>
            <p:nvPr/>
          </p:nvSpPr>
          <p:spPr>
            <a:xfrm>
              <a:off x="2736303" y="8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Ellipse 4"/>
            <p:cNvSpPr/>
            <p:nvPr/>
          </p:nvSpPr>
          <p:spPr>
            <a:xfrm>
              <a:off x="2895311" y="159016"/>
              <a:ext cx="767759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Restauration collective </a:t>
              </a:r>
              <a:endParaRPr lang="fr-BE" sz="1200" kern="1200" dirty="0"/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>
            <a:off x="3471606" y="3075806"/>
            <a:ext cx="238511" cy="161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2624343" y="1008094"/>
            <a:ext cx="1187940" cy="1085775"/>
            <a:chOff x="216018" y="1186081"/>
            <a:chExt cx="1085775" cy="1085775"/>
          </a:xfrm>
        </p:grpSpPr>
        <p:sp>
          <p:nvSpPr>
            <p:cNvPr id="22" name="Ellipse 21"/>
            <p:cNvSpPr/>
            <p:nvPr/>
          </p:nvSpPr>
          <p:spPr>
            <a:xfrm>
              <a:off x="216018" y="1186081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375026" y="1345089"/>
              <a:ext cx="824602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Comités d’entreprise et groupements d’achat  </a:t>
              </a:r>
              <a:endParaRPr lang="fr-BE" sz="1200" kern="12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876795" y="1267043"/>
            <a:ext cx="1185338" cy="1085775"/>
            <a:chOff x="216018" y="1186081"/>
            <a:chExt cx="1085775" cy="1085775"/>
          </a:xfrm>
        </p:grpSpPr>
        <p:sp>
          <p:nvSpPr>
            <p:cNvPr id="25" name="Ellipse 24"/>
            <p:cNvSpPr/>
            <p:nvPr/>
          </p:nvSpPr>
          <p:spPr>
            <a:xfrm>
              <a:off x="216018" y="1186081"/>
              <a:ext cx="1085775" cy="1085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lipse 4"/>
            <p:cNvSpPr/>
            <p:nvPr/>
          </p:nvSpPr>
          <p:spPr>
            <a:xfrm>
              <a:off x="288849" y="1345089"/>
              <a:ext cx="940115" cy="7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Représentation</a:t>
              </a:r>
              <a:endParaRPr lang="fr-BE" sz="1200" kern="1200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>
            <a:off x="3546133" y="2016753"/>
            <a:ext cx="163984" cy="292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7"/>
          <p:cNvSpPr txBox="1"/>
          <p:nvPr/>
        </p:nvSpPr>
        <p:spPr>
          <a:xfrm>
            <a:off x="971600" y="4754025"/>
            <a:ext cx="6552728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Essai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de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typologie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des modes de commercialisation des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produits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fermiers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en circuits courts – Vincent Leonard –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Observatoire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de la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consommation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alimentaire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–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ULG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–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Gembloux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82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ABT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 </a:t>
            </a:r>
            <a:endParaRPr lang="en-GB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Avantages et contraintes pour le producteur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36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Ellipse 4"/>
          <p:cNvSpPr/>
          <p:nvPr/>
        </p:nvSpPr>
        <p:spPr>
          <a:xfrm>
            <a:off x="2885515" y="1167102"/>
            <a:ext cx="824602" cy="767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100" kern="1200" dirty="0" smtClean="0"/>
              <a:t>Comités d’entreprise et groupements d’chat  </a:t>
            </a:r>
            <a:endParaRPr lang="fr-BE" sz="1100" kern="1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61808"/>
              </p:ext>
            </p:extLst>
          </p:nvPr>
        </p:nvGraphicFramePr>
        <p:xfrm>
          <a:off x="1331640" y="1044943"/>
          <a:ext cx="6096000" cy="343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9341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Avantages 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Contraintes </a:t>
                      </a:r>
                      <a:endParaRPr lang="fr-BE" sz="1200" dirty="0"/>
                    </a:p>
                  </a:txBody>
                  <a:tcPr/>
                </a:tc>
              </a:tr>
              <a:tr h="27249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Marge bénéficiaire plus importante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Constitution</a:t>
                      </a:r>
                      <a:r>
                        <a:rPr lang="fr-BE" sz="1200" baseline="0" dirty="0" smtClean="0"/>
                        <a:t> et fidélisation de la clientèle</a:t>
                      </a:r>
                      <a:endParaRPr lang="fr-BE" sz="1200" dirty="0"/>
                    </a:p>
                  </a:txBody>
                  <a:tcPr/>
                </a:tc>
              </a:tr>
              <a:tr h="286206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Contact</a:t>
                      </a:r>
                      <a:r>
                        <a:rPr lang="fr-BE" sz="1200" baseline="0" dirty="0" smtClean="0"/>
                        <a:t> direct avec le consommateur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Prospection</a:t>
                      </a:r>
                      <a:r>
                        <a:rPr lang="fr-BE" sz="1200" baseline="0" dirty="0" smtClean="0"/>
                        <a:t> du marché</a:t>
                      </a:r>
                      <a:endParaRPr lang="fr-BE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Plus d’autonomie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Temps à</a:t>
                      </a:r>
                      <a:r>
                        <a:rPr lang="fr-BE" sz="1200" baseline="0" dirty="0" smtClean="0"/>
                        <a:t> consacrer à la vente, horaire à adapter pour la clientèle</a:t>
                      </a:r>
                      <a:endParaRPr lang="fr-BE" sz="1200" dirty="0"/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Promotion</a:t>
                      </a:r>
                      <a:r>
                        <a:rPr lang="fr-BE" sz="1200" baseline="0" dirty="0" smtClean="0"/>
                        <a:t> d’une agriculture durable et paysanne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Accueil et dialogue avec la clientèle</a:t>
                      </a:r>
                      <a:r>
                        <a:rPr lang="fr-BE" sz="1200" baseline="0" dirty="0" smtClean="0"/>
                        <a:t> </a:t>
                      </a:r>
                      <a:endParaRPr lang="fr-BE" sz="1200" dirty="0"/>
                    </a:p>
                  </a:txBody>
                  <a:tcPr/>
                </a:tc>
              </a:tr>
              <a:tr h="23772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Valorisation</a:t>
                      </a:r>
                      <a:r>
                        <a:rPr lang="fr-BE" sz="1200" baseline="0" dirty="0" smtClean="0"/>
                        <a:t> de la main d’œuvre-familiale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Organisation</a:t>
                      </a:r>
                      <a:r>
                        <a:rPr lang="fr-BE" sz="1200" baseline="0" dirty="0" smtClean="0"/>
                        <a:t> combinée d’activités multiples </a:t>
                      </a:r>
                      <a:endParaRPr lang="fr-BE" sz="1200" dirty="0"/>
                    </a:p>
                  </a:txBody>
                  <a:tcPr/>
                </a:tc>
              </a:tr>
              <a:tr h="293410">
                <a:tc>
                  <a:txBody>
                    <a:bodyPr/>
                    <a:lstStyle/>
                    <a:p>
                      <a:r>
                        <a:rPr lang="fr-BE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Maintien ou acquisition de nouveaux savoir-faire, notamment pour la transformation des produits fermiers</a:t>
                      </a:r>
                      <a:endParaRPr lang="fr-BE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Normes sanitaires à respecter </a:t>
                      </a:r>
                      <a:endParaRPr lang="fr-BE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3410">
                <a:tc>
                  <a:txBody>
                    <a:bodyPr/>
                    <a:lstStyle/>
                    <a:p>
                      <a:r>
                        <a:rPr lang="fr-BE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Promotion possible d’autres activités développées par le producteur</a:t>
                      </a:r>
                      <a:endParaRPr lang="fr-BE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Investissements pouvant être importantes (point de vente, atelier, frigos,…)</a:t>
                      </a:r>
                      <a:endParaRPr lang="fr-BE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3410">
                <a:tc>
                  <a:txBody>
                    <a:bodyPr/>
                    <a:lstStyle/>
                    <a:p>
                      <a:r>
                        <a:rPr lang="fr-BE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Création d’emploi en milieu rural</a:t>
                      </a:r>
                      <a:endParaRPr lang="fr-BE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Accès de la ferme au public</a:t>
                      </a:r>
                      <a:endParaRPr lang="fr-BE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37"/>
          <p:cNvSpPr txBox="1"/>
          <p:nvPr/>
        </p:nvSpPr>
        <p:spPr>
          <a:xfrm>
            <a:off x="971600" y="4754025"/>
            <a:ext cx="6552728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Essai de typologie des modes de commercialisation des produits fermiers en circuits courts – Vincent Leonard – Observatoire de la consommation alimentaire – ULG –Gembloux ABT 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Une opportunité pour les producteurs </a:t>
            </a:r>
            <a:endParaRPr lang="fr-FR" sz="18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37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Ellipse 4"/>
          <p:cNvSpPr/>
          <p:nvPr/>
        </p:nvSpPr>
        <p:spPr>
          <a:xfrm>
            <a:off x="2885515" y="1167102"/>
            <a:ext cx="824602" cy="767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100" kern="1200" dirty="0" smtClean="0"/>
              <a:t>Comités d’entreprise et groupements d’chat  </a:t>
            </a:r>
            <a:endParaRPr lang="fr-BE" sz="1100" kern="1200" dirty="0"/>
          </a:p>
        </p:txBody>
      </p:sp>
      <p:sp>
        <p:nvSpPr>
          <p:cNvPr id="28" name="TextBox 37"/>
          <p:cNvSpPr txBox="1"/>
          <p:nvPr/>
        </p:nvSpPr>
        <p:spPr>
          <a:xfrm>
            <a:off x="755576" y="4579464"/>
            <a:ext cx="6552728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Essai de typologie des modes de commercialisation des produits fermiers en circuits courts – Vincent Leonard – Observatoire de la consommation alimentaire – ULG –Gembloux ABT 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150" y="1252931"/>
            <a:ext cx="73893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Possibilité d’utiliser </a:t>
            </a:r>
            <a:r>
              <a:rPr lang="fr-FR" sz="1500" i="1" dirty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plusieurs types de circuits courts </a:t>
            </a: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afin </a:t>
            </a:r>
            <a:r>
              <a:rPr lang="fr-FR" sz="1500" i="1" dirty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d’optimiser </a:t>
            </a: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échanges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Recours à </a:t>
            </a:r>
            <a:r>
              <a:rPr lang="fr-FR" sz="1500" i="1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certains </a:t>
            </a:r>
            <a:r>
              <a:rPr lang="fr-FR" sz="1500" i="1" dirty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circuits longs </a:t>
            </a:r>
            <a:r>
              <a:rPr lang="fr-FR" sz="1500" i="1" dirty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place </a:t>
            </a: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les faire </a:t>
            </a:r>
            <a:r>
              <a:rPr lang="fr-FR" sz="1500" i="1" dirty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coopérer pour optimiser la satisfaction</a:t>
            </a:r>
            <a:r>
              <a:rPr lang="fr-FR" sz="1500" i="1" dirty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consommateurs et des </a:t>
            </a: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producteurs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Répondre à des </a:t>
            </a:r>
            <a:r>
              <a:rPr lang="fr-FR" sz="1500" i="1" dirty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préoccupations économiques, écologiques et </a:t>
            </a:r>
            <a:r>
              <a:rPr lang="fr-FR" sz="1500" i="1" dirty="0" smtClean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sociales</a:t>
            </a:r>
            <a:r>
              <a:rPr lang="fr-FR" sz="1500" i="1" dirty="0" smtClean="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BE" sz="1500" i="1" dirty="0">
              <a:solidFill>
                <a:srgbClr val="083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0" y="627534"/>
            <a:ext cx="4057854" cy="3695687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2699792" y="1748012"/>
            <a:ext cx="3415839" cy="161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300" dirty="0" smtClean="0">
                <a:solidFill>
                  <a:schemeClr val="bg1"/>
                </a:solidFill>
                <a:latin typeface="ITC Lubalin Graph Std Demi"/>
                <a:cs typeface="ITC Lubalin Graph Std Demi"/>
              </a:rPr>
              <a:t>Une marge de progression importante</a:t>
            </a:r>
            <a:endParaRPr lang="fr-FR" sz="3300" dirty="0">
              <a:solidFill>
                <a:schemeClr val="bg1"/>
              </a:solidFill>
              <a:latin typeface="ITC Lubalin Graph Std Demi"/>
              <a:cs typeface="ITC Lubalin Graph Std Demi"/>
            </a:endParaRPr>
          </a:p>
        </p:txBody>
      </p:sp>
    </p:spTree>
    <p:extLst>
      <p:ext uri="{BB962C8B-B14F-4D97-AF65-F5344CB8AC3E}">
        <p14:creationId xmlns:p14="http://schemas.microsoft.com/office/powerpoint/2010/main" val="36518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Faible représentation chez nous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39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37"/>
          <p:cNvSpPr txBox="1"/>
          <p:nvPr/>
        </p:nvSpPr>
        <p:spPr>
          <a:xfrm>
            <a:off x="1835696" y="4492784"/>
            <a:ext cx="302433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Recensement agricole de mai 2013 – SPF Economie 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915566"/>
            <a:ext cx="5256584" cy="34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0" y="627534"/>
            <a:ext cx="4057854" cy="3695687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2668329" y="1758807"/>
            <a:ext cx="3415839" cy="161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300" dirty="0" smtClean="0">
                <a:solidFill>
                  <a:schemeClr val="bg1"/>
                </a:solidFill>
                <a:latin typeface="ITC Lubalin Graph Std Demi"/>
                <a:cs typeface="ITC Lubalin Graph Std Demi"/>
              </a:rPr>
              <a:t>Focus sur les matières premières</a:t>
            </a:r>
            <a:endParaRPr lang="fr-FR" sz="3300" dirty="0">
              <a:solidFill>
                <a:schemeClr val="bg1"/>
              </a:solidFill>
              <a:latin typeface="ITC Lubalin Graph Std Demi"/>
              <a:cs typeface="ITC Lubalin Graph Std Demi"/>
            </a:endParaRPr>
          </a:p>
        </p:txBody>
      </p:sp>
    </p:spTree>
    <p:extLst>
      <p:ext uri="{BB962C8B-B14F-4D97-AF65-F5344CB8AC3E}">
        <p14:creationId xmlns:p14="http://schemas.microsoft.com/office/powerpoint/2010/main" val="11744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fr-FR" sz="2400" b="1" dirty="0">
                <a:solidFill>
                  <a:srgbClr val="00AEEF"/>
                </a:solidFill>
                <a:latin typeface="ITC Lubalin Graph Std" panose="02060703020205020404" pitchFamily="18" charset="0"/>
                <a:ea typeface="ＭＳ Ｐゴシック" charset="0"/>
                <a:cs typeface="Verdana"/>
              </a:rPr>
              <a:t>Différences par province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40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37"/>
          <p:cNvSpPr txBox="1"/>
          <p:nvPr/>
        </p:nvSpPr>
        <p:spPr>
          <a:xfrm>
            <a:off x="1763688" y="4438628"/>
            <a:ext cx="302433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Recensement agricole de mai 2013 – SPF Economie 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15566"/>
            <a:ext cx="5400600" cy="34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fr-FR" sz="2400" b="1" dirty="0">
                <a:solidFill>
                  <a:srgbClr val="00AEEF"/>
                </a:solidFill>
                <a:latin typeface="ITC Lubalin Graph Std" panose="02060703020205020404" pitchFamily="18" charset="0"/>
                <a:ea typeface="ＭＳ Ｐゴシック" charset="0"/>
                <a:cs typeface="Verdana"/>
              </a:rPr>
              <a:t>Le cas de la France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41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3" y="478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7" y="480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37"/>
          <p:cNvSpPr txBox="1"/>
          <p:nvPr/>
        </p:nvSpPr>
        <p:spPr>
          <a:xfrm>
            <a:off x="1896958" y="4458388"/>
            <a:ext cx="302433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Recensement agricole de 2010 – Agreste</a:t>
            </a:r>
            <a:endParaRPr lang="fr-FR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915566"/>
            <a:ext cx="5762944" cy="34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0528" y="0"/>
            <a:ext cx="9505056" cy="5256584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15" descr="empty speechbub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74" y="1870307"/>
            <a:ext cx="563893" cy="51255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1199" y="2120899"/>
            <a:ext cx="7083289" cy="540060"/>
          </a:xfrm>
        </p:spPr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endances des consommateurs </a:t>
            </a:r>
            <a:br>
              <a:rPr lang="fr-FR" dirty="0" smtClean="0"/>
            </a:br>
            <a:r>
              <a:rPr lang="fr-FR" dirty="0" smtClean="0"/>
              <a:t>autour </a:t>
            </a:r>
            <a:r>
              <a:rPr lang="fr-FR" dirty="0"/>
              <a:t>des </a:t>
            </a:r>
            <a:r>
              <a:rPr lang="fr-FR" dirty="0" smtClean="0"/>
              <a:t>circuits courts </a:t>
            </a:r>
            <a:r>
              <a:rPr lang="fr-FR" dirty="0"/>
              <a:t>en Belgique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0"/>
          </p:nvPr>
        </p:nvSpPr>
        <p:spPr>
          <a:xfrm>
            <a:off x="1319977" y="1945366"/>
            <a:ext cx="515719" cy="308261"/>
          </a:xfrm>
        </p:spPr>
        <p:txBody>
          <a:bodyPr/>
          <a:lstStyle/>
          <a:p>
            <a:r>
              <a:rPr lang="fr-BE" sz="2000" dirty="0"/>
              <a:t>3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050" y="212893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B0F0"/>
                </a:solidFill>
                <a:latin typeface="ITC Lubalin Graph Std Book" pitchFamily="18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4324350"/>
            <a:ext cx="723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2051720" y="1592752"/>
            <a:ext cx="4977690" cy="2203134"/>
            <a:chOff x="2051720" y="1592752"/>
            <a:chExt cx="4977690" cy="2203134"/>
          </a:xfrm>
        </p:grpSpPr>
        <p:sp>
          <p:nvSpPr>
            <p:cNvPr id="79" name="Text Placeholder 11"/>
            <p:cNvSpPr txBox="1">
              <a:spLocks/>
            </p:cNvSpPr>
            <p:nvPr/>
          </p:nvSpPr>
          <p:spPr>
            <a:xfrm>
              <a:off x="3319854" y="1592752"/>
              <a:ext cx="1176949" cy="2203133"/>
            </a:xfrm>
            <a:prstGeom prst="rect">
              <a:avLst/>
            </a:prstGeom>
            <a:noFill/>
            <a:ln cap="sq">
              <a:solidFill>
                <a:srgbClr val="003366"/>
              </a:solidFill>
              <a:miter lim="800000"/>
            </a:ln>
          </p:spPr>
          <p:txBody>
            <a:bodyPr anchor="ctr" anchorCtr="0"/>
            <a:lstStyle>
              <a:defPPr>
                <a:defRPr lang="en-US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cap="all" baseline="0">
                  <a:solidFill>
                    <a:srgbClr val="FFFFFF"/>
                  </a:solidFill>
                </a:defRPr>
              </a:lvl1pPr>
              <a:lvl2pPr marL="4763" indent="0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2pPr>
              <a:lvl3pPr marL="363538" indent="-274638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3pPr>
              <a:lvl4pPr marL="725488" indent="-280988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4pPr>
              <a:lvl5pPr marL="1074738" indent="-350838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5pPr>
              <a:lvl6pPr marL="373694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6pPr>
              <a:lvl7pPr marL="441639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7pPr>
              <a:lvl8pPr marL="509583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8pPr>
              <a:lvl9pPr marL="577528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9pPr>
            </a:lstStyle>
            <a:p>
              <a:pPr defTabSz="822960" fontAlgn="auto">
                <a:spcAft>
                  <a:spcPts val="0"/>
                </a:spcAft>
                <a:defRPr/>
              </a:pPr>
              <a:endParaRPr lang="fr-BE" sz="1080" kern="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100615" y="2208450"/>
              <a:ext cx="1563126" cy="7571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BE" b="1" dirty="0">
                  <a:solidFill>
                    <a:srgbClr val="505050"/>
                  </a:solidFill>
                </a:rPr>
                <a:t>N=2003</a:t>
              </a:r>
            </a:p>
            <a:p>
              <a:pPr algn="ctr"/>
              <a:r>
                <a:rPr lang="fr-BE" sz="1260" b="1" dirty="0" smtClean="0">
                  <a:solidFill>
                    <a:srgbClr val="505050"/>
                  </a:solidFill>
                </a:rPr>
                <a:t>Répondants représentatifs</a:t>
              </a:r>
              <a:endParaRPr lang="fr-BE" sz="1260" dirty="0">
                <a:solidFill>
                  <a:srgbClr val="505050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661465" y="3043919"/>
              <a:ext cx="493727" cy="566532"/>
              <a:chOff x="2158114" y="2960195"/>
              <a:chExt cx="548585" cy="629480"/>
            </a:xfrm>
          </p:grpSpPr>
          <p:sp>
            <p:nvSpPr>
              <p:cNvPr id="81" name="Freeform 19"/>
              <p:cNvSpPr>
                <a:spLocks noEditPoints="1"/>
              </p:cNvSpPr>
              <p:nvPr/>
            </p:nvSpPr>
            <p:spPr bwMode="auto">
              <a:xfrm>
                <a:off x="2158114" y="2960195"/>
                <a:ext cx="302278" cy="629480"/>
              </a:xfrm>
              <a:custGeom>
                <a:avLst/>
                <a:gdLst>
                  <a:gd name="T0" fmla="*/ 1483 w 3099"/>
                  <a:gd name="T1" fmla="*/ 5881 h 6317"/>
                  <a:gd name="T2" fmla="*/ 1535 w 3099"/>
                  <a:gd name="T3" fmla="*/ 5906 h 6317"/>
                  <a:gd name="T4" fmla="*/ 1591 w 3099"/>
                  <a:gd name="T5" fmla="*/ 5898 h 6317"/>
                  <a:gd name="T6" fmla="*/ 2366 w 3099"/>
                  <a:gd name="T7" fmla="*/ 5197 h 6317"/>
                  <a:gd name="T8" fmla="*/ 507 w 3099"/>
                  <a:gd name="T9" fmla="*/ 409 h 6317"/>
                  <a:gd name="T10" fmla="*/ 449 w 3099"/>
                  <a:gd name="T11" fmla="*/ 428 h 6317"/>
                  <a:gd name="T12" fmla="*/ 415 w 3099"/>
                  <a:gd name="T13" fmla="*/ 476 h 6317"/>
                  <a:gd name="T14" fmla="*/ 409 w 3099"/>
                  <a:gd name="T15" fmla="*/ 4788 h 6317"/>
                  <a:gd name="T16" fmla="*/ 2690 w 3099"/>
                  <a:gd name="T17" fmla="*/ 507 h 6317"/>
                  <a:gd name="T18" fmla="*/ 2671 w 3099"/>
                  <a:gd name="T19" fmla="*/ 449 h 6317"/>
                  <a:gd name="T20" fmla="*/ 2623 w 3099"/>
                  <a:gd name="T21" fmla="*/ 413 h 6317"/>
                  <a:gd name="T22" fmla="*/ 507 w 3099"/>
                  <a:gd name="T23" fmla="*/ 409 h 6317"/>
                  <a:gd name="T24" fmla="*/ 2592 w 3099"/>
                  <a:gd name="T25" fmla="*/ 0 h 6317"/>
                  <a:gd name="T26" fmla="*/ 2738 w 3099"/>
                  <a:gd name="T27" fmla="*/ 21 h 6317"/>
                  <a:gd name="T28" fmla="*/ 2869 w 3099"/>
                  <a:gd name="T29" fmla="*/ 81 h 6317"/>
                  <a:gd name="T30" fmla="*/ 2974 w 3099"/>
                  <a:gd name="T31" fmla="*/ 175 h 6317"/>
                  <a:gd name="T32" fmla="*/ 3051 w 3099"/>
                  <a:gd name="T33" fmla="*/ 294 h 6317"/>
                  <a:gd name="T34" fmla="*/ 3093 w 3099"/>
                  <a:gd name="T35" fmla="*/ 432 h 6317"/>
                  <a:gd name="T36" fmla="*/ 3099 w 3099"/>
                  <a:gd name="T37" fmla="*/ 4991 h 6317"/>
                  <a:gd name="T38" fmla="*/ 3082 w 3099"/>
                  <a:gd name="T39" fmla="*/ 5074 h 6317"/>
                  <a:gd name="T40" fmla="*/ 3032 w 3099"/>
                  <a:gd name="T41" fmla="*/ 5143 h 6317"/>
                  <a:gd name="T42" fmla="*/ 1842 w 3099"/>
                  <a:gd name="T43" fmla="*/ 6223 h 6317"/>
                  <a:gd name="T44" fmla="*/ 1733 w 3099"/>
                  <a:gd name="T45" fmla="*/ 6282 h 6317"/>
                  <a:gd name="T46" fmla="*/ 1612 w 3099"/>
                  <a:gd name="T47" fmla="*/ 6313 h 6317"/>
                  <a:gd name="T48" fmla="*/ 1487 w 3099"/>
                  <a:gd name="T49" fmla="*/ 6313 h 6317"/>
                  <a:gd name="T50" fmla="*/ 1366 w 3099"/>
                  <a:gd name="T51" fmla="*/ 6282 h 6317"/>
                  <a:gd name="T52" fmla="*/ 1257 w 3099"/>
                  <a:gd name="T53" fmla="*/ 6223 h 6317"/>
                  <a:gd name="T54" fmla="*/ 67 w 3099"/>
                  <a:gd name="T55" fmla="*/ 5143 h 6317"/>
                  <a:gd name="T56" fmla="*/ 17 w 3099"/>
                  <a:gd name="T57" fmla="*/ 5074 h 6317"/>
                  <a:gd name="T58" fmla="*/ 0 w 3099"/>
                  <a:gd name="T59" fmla="*/ 4991 h 6317"/>
                  <a:gd name="T60" fmla="*/ 6 w 3099"/>
                  <a:gd name="T61" fmla="*/ 432 h 6317"/>
                  <a:gd name="T62" fmla="*/ 48 w 3099"/>
                  <a:gd name="T63" fmla="*/ 294 h 6317"/>
                  <a:gd name="T64" fmla="*/ 125 w 3099"/>
                  <a:gd name="T65" fmla="*/ 175 h 6317"/>
                  <a:gd name="T66" fmla="*/ 232 w 3099"/>
                  <a:gd name="T67" fmla="*/ 81 h 6317"/>
                  <a:gd name="T68" fmla="*/ 361 w 3099"/>
                  <a:gd name="T69" fmla="*/ 21 h 6317"/>
                  <a:gd name="T70" fmla="*/ 507 w 3099"/>
                  <a:gd name="T71" fmla="*/ 0 h 6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99" h="6317">
                    <a:moveTo>
                      <a:pt x="733" y="5197"/>
                    </a:moveTo>
                    <a:lnTo>
                      <a:pt x="1483" y="5881"/>
                    </a:lnTo>
                    <a:lnTo>
                      <a:pt x="1508" y="5898"/>
                    </a:lnTo>
                    <a:lnTo>
                      <a:pt x="1535" y="5906"/>
                    </a:lnTo>
                    <a:lnTo>
                      <a:pt x="1564" y="5906"/>
                    </a:lnTo>
                    <a:lnTo>
                      <a:pt x="1591" y="5898"/>
                    </a:lnTo>
                    <a:lnTo>
                      <a:pt x="1616" y="5881"/>
                    </a:lnTo>
                    <a:lnTo>
                      <a:pt x="2366" y="5197"/>
                    </a:lnTo>
                    <a:lnTo>
                      <a:pt x="733" y="5197"/>
                    </a:lnTo>
                    <a:close/>
                    <a:moveTo>
                      <a:pt x="507" y="409"/>
                    </a:moveTo>
                    <a:lnTo>
                      <a:pt x="476" y="413"/>
                    </a:lnTo>
                    <a:lnTo>
                      <a:pt x="449" y="428"/>
                    </a:lnTo>
                    <a:lnTo>
                      <a:pt x="428" y="449"/>
                    </a:lnTo>
                    <a:lnTo>
                      <a:pt x="415" y="476"/>
                    </a:lnTo>
                    <a:lnTo>
                      <a:pt x="409" y="507"/>
                    </a:lnTo>
                    <a:lnTo>
                      <a:pt x="409" y="4788"/>
                    </a:lnTo>
                    <a:lnTo>
                      <a:pt x="2690" y="4788"/>
                    </a:lnTo>
                    <a:lnTo>
                      <a:pt x="2690" y="507"/>
                    </a:lnTo>
                    <a:lnTo>
                      <a:pt x="2685" y="476"/>
                    </a:lnTo>
                    <a:lnTo>
                      <a:pt x="2671" y="449"/>
                    </a:lnTo>
                    <a:lnTo>
                      <a:pt x="2650" y="428"/>
                    </a:lnTo>
                    <a:lnTo>
                      <a:pt x="2623" y="413"/>
                    </a:lnTo>
                    <a:lnTo>
                      <a:pt x="2592" y="409"/>
                    </a:lnTo>
                    <a:lnTo>
                      <a:pt x="507" y="409"/>
                    </a:lnTo>
                    <a:close/>
                    <a:moveTo>
                      <a:pt x="507" y="0"/>
                    </a:moveTo>
                    <a:lnTo>
                      <a:pt x="2592" y="0"/>
                    </a:lnTo>
                    <a:lnTo>
                      <a:pt x="2667" y="6"/>
                    </a:lnTo>
                    <a:lnTo>
                      <a:pt x="2738" y="21"/>
                    </a:lnTo>
                    <a:lnTo>
                      <a:pt x="2805" y="46"/>
                    </a:lnTo>
                    <a:lnTo>
                      <a:pt x="2869" y="81"/>
                    </a:lnTo>
                    <a:lnTo>
                      <a:pt x="2924" y="125"/>
                    </a:lnTo>
                    <a:lnTo>
                      <a:pt x="2974" y="175"/>
                    </a:lnTo>
                    <a:lnTo>
                      <a:pt x="3017" y="230"/>
                    </a:lnTo>
                    <a:lnTo>
                      <a:pt x="3051" y="294"/>
                    </a:lnTo>
                    <a:lnTo>
                      <a:pt x="3078" y="361"/>
                    </a:lnTo>
                    <a:lnTo>
                      <a:pt x="3093" y="432"/>
                    </a:lnTo>
                    <a:lnTo>
                      <a:pt x="3099" y="507"/>
                    </a:lnTo>
                    <a:lnTo>
                      <a:pt x="3099" y="4991"/>
                    </a:lnTo>
                    <a:lnTo>
                      <a:pt x="3093" y="5034"/>
                    </a:lnTo>
                    <a:lnTo>
                      <a:pt x="3082" y="5074"/>
                    </a:lnTo>
                    <a:lnTo>
                      <a:pt x="3061" y="5111"/>
                    </a:lnTo>
                    <a:lnTo>
                      <a:pt x="3032" y="5143"/>
                    </a:lnTo>
                    <a:lnTo>
                      <a:pt x="1890" y="6184"/>
                    </a:lnTo>
                    <a:lnTo>
                      <a:pt x="1842" y="6223"/>
                    </a:lnTo>
                    <a:lnTo>
                      <a:pt x="1788" y="6255"/>
                    </a:lnTo>
                    <a:lnTo>
                      <a:pt x="1733" y="6282"/>
                    </a:lnTo>
                    <a:lnTo>
                      <a:pt x="1673" y="6301"/>
                    </a:lnTo>
                    <a:lnTo>
                      <a:pt x="1612" y="6313"/>
                    </a:lnTo>
                    <a:lnTo>
                      <a:pt x="1549" y="6317"/>
                    </a:lnTo>
                    <a:lnTo>
                      <a:pt x="1487" y="6313"/>
                    </a:lnTo>
                    <a:lnTo>
                      <a:pt x="1426" y="6301"/>
                    </a:lnTo>
                    <a:lnTo>
                      <a:pt x="1366" y="6282"/>
                    </a:lnTo>
                    <a:lnTo>
                      <a:pt x="1311" y="6255"/>
                    </a:lnTo>
                    <a:lnTo>
                      <a:pt x="1257" y="6223"/>
                    </a:lnTo>
                    <a:lnTo>
                      <a:pt x="1209" y="6184"/>
                    </a:lnTo>
                    <a:lnTo>
                      <a:pt x="67" y="5143"/>
                    </a:lnTo>
                    <a:lnTo>
                      <a:pt x="38" y="5111"/>
                    </a:lnTo>
                    <a:lnTo>
                      <a:pt x="17" y="5074"/>
                    </a:lnTo>
                    <a:lnTo>
                      <a:pt x="6" y="5034"/>
                    </a:lnTo>
                    <a:lnTo>
                      <a:pt x="0" y="4991"/>
                    </a:lnTo>
                    <a:lnTo>
                      <a:pt x="0" y="507"/>
                    </a:lnTo>
                    <a:lnTo>
                      <a:pt x="6" y="432"/>
                    </a:lnTo>
                    <a:lnTo>
                      <a:pt x="23" y="361"/>
                    </a:lnTo>
                    <a:lnTo>
                      <a:pt x="48" y="294"/>
                    </a:lnTo>
                    <a:lnTo>
                      <a:pt x="83" y="230"/>
                    </a:lnTo>
                    <a:lnTo>
                      <a:pt x="125" y="175"/>
                    </a:lnTo>
                    <a:lnTo>
                      <a:pt x="175" y="125"/>
                    </a:lnTo>
                    <a:lnTo>
                      <a:pt x="232" y="81"/>
                    </a:lnTo>
                    <a:lnTo>
                      <a:pt x="294" y="46"/>
                    </a:lnTo>
                    <a:lnTo>
                      <a:pt x="361" y="21"/>
                    </a:lnTo>
                    <a:lnTo>
                      <a:pt x="432" y="6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auto">
              <a:xfrm>
                <a:off x="2506221" y="3050690"/>
                <a:ext cx="200478" cy="449087"/>
              </a:xfrm>
              <a:custGeom>
                <a:avLst/>
                <a:gdLst>
                  <a:gd name="T0" fmla="*/ 1123 w 2057"/>
                  <a:gd name="T1" fmla="*/ 0 h 4506"/>
                  <a:gd name="T2" fmla="*/ 1806 w 2057"/>
                  <a:gd name="T3" fmla="*/ 400 h 4506"/>
                  <a:gd name="T4" fmla="*/ 1861 w 2057"/>
                  <a:gd name="T5" fmla="*/ 436 h 4506"/>
                  <a:gd name="T6" fmla="*/ 1911 w 2057"/>
                  <a:gd name="T7" fmla="*/ 480 h 4506"/>
                  <a:gd name="T8" fmla="*/ 1954 w 2057"/>
                  <a:gd name="T9" fmla="*/ 530 h 4506"/>
                  <a:gd name="T10" fmla="*/ 1990 w 2057"/>
                  <a:gd name="T11" fmla="*/ 584 h 4506"/>
                  <a:gd name="T12" fmla="*/ 2019 w 2057"/>
                  <a:gd name="T13" fmla="*/ 644 h 4506"/>
                  <a:gd name="T14" fmla="*/ 2040 w 2057"/>
                  <a:gd name="T15" fmla="*/ 707 h 4506"/>
                  <a:gd name="T16" fmla="*/ 2053 w 2057"/>
                  <a:gd name="T17" fmla="*/ 772 h 4506"/>
                  <a:gd name="T18" fmla="*/ 2057 w 2057"/>
                  <a:gd name="T19" fmla="*/ 840 h 4506"/>
                  <a:gd name="T20" fmla="*/ 2053 w 2057"/>
                  <a:gd name="T21" fmla="*/ 905 h 4506"/>
                  <a:gd name="T22" fmla="*/ 2040 w 2057"/>
                  <a:gd name="T23" fmla="*/ 970 h 4506"/>
                  <a:gd name="T24" fmla="*/ 2019 w 2057"/>
                  <a:gd name="T25" fmla="*/ 1032 h 4506"/>
                  <a:gd name="T26" fmla="*/ 1988 w 2057"/>
                  <a:gd name="T27" fmla="*/ 1091 h 4506"/>
                  <a:gd name="T28" fmla="*/ 0 w 2057"/>
                  <a:gd name="T29" fmla="*/ 4506 h 4506"/>
                  <a:gd name="T30" fmla="*/ 372 w 2057"/>
                  <a:gd name="T31" fmla="*/ 3056 h 4506"/>
                  <a:gd name="T32" fmla="*/ 1635 w 2057"/>
                  <a:gd name="T33" fmla="*/ 886 h 4506"/>
                  <a:gd name="T34" fmla="*/ 1647 w 2057"/>
                  <a:gd name="T35" fmla="*/ 857 h 4506"/>
                  <a:gd name="T36" fmla="*/ 1648 w 2057"/>
                  <a:gd name="T37" fmla="*/ 830 h 4506"/>
                  <a:gd name="T38" fmla="*/ 1645 w 2057"/>
                  <a:gd name="T39" fmla="*/ 813 h 4506"/>
                  <a:gd name="T40" fmla="*/ 1641 w 2057"/>
                  <a:gd name="T41" fmla="*/ 799 h 4506"/>
                  <a:gd name="T42" fmla="*/ 1633 w 2057"/>
                  <a:gd name="T43" fmla="*/ 784 h 4506"/>
                  <a:gd name="T44" fmla="*/ 1620 w 2057"/>
                  <a:gd name="T45" fmla="*/ 767 h 4506"/>
                  <a:gd name="T46" fmla="*/ 1600 w 2057"/>
                  <a:gd name="T47" fmla="*/ 753 h 4506"/>
                  <a:gd name="T48" fmla="*/ 1046 w 2057"/>
                  <a:gd name="T49" fmla="*/ 429 h 4506"/>
                  <a:gd name="T50" fmla="*/ 1100 w 2057"/>
                  <a:gd name="T51" fmla="*/ 215 h 4506"/>
                  <a:gd name="T52" fmla="*/ 1113 w 2057"/>
                  <a:gd name="T53" fmla="*/ 142 h 4506"/>
                  <a:gd name="T54" fmla="*/ 1121 w 2057"/>
                  <a:gd name="T55" fmla="*/ 71 h 4506"/>
                  <a:gd name="T56" fmla="*/ 1123 w 2057"/>
                  <a:gd name="T57" fmla="*/ 0 h 4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57" h="4506">
                    <a:moveTo>
                      <a:pt x="1123" y="0"/>
                    </a:moveTo>
                    <a:lnTo>
                      <a:pt x="1806" y="400"/>
                    </a:lnTo>
                    <a:lnTo>
                      <a:pt x="1861" y="436"/>
                    </a:lnTo>
                    <a:lnTo>
                      <a:pt x="1911" y="480"/>
                    </a:lnTo>
                    <a:lnTo>
                      <a:pt x="1954" y="530"/>
                    </a:lnTo>
                    <a:lnTo>
                      <a:pt x="1990" y="584"/>
                    </a:lnTo>
                    <a:lnTo>
                      <a:pt x="2019" y="644"/>
                    </a:lnTo>
                    <a:lnTo>
                      <a:pt x="2040" y="707"/>
                    </a:lnTo>
                    <a:lnTo>
                      <a:pt x="2053" y="772"/>
                    </a:lnTo>
                    <a:lnTo>
                      <a:pt x="2057" y="840"/>
                    </a:lnTo>
                    <a:lnTo>
                      <a:pt x="2053" y="905"/>
                    </a:lnTo>
                    <a:lnTo>
                      <a:pt x="2040" y="970"/>
                    </a:lnTo>
                    <a:lnTo>
                      <a:pt x="2019" y="1032"/>
                    </a:lnTo>
                    <a:lnTo>
                      <a:pt x="1988" y="1091"/>
                    </a:lnTo>
                    <a:lnTo>
                      <a:pt x="0" y="4506"/>
                    </a:lnTo>
                    <a:lnTo>
                      <a:pt x="372" y="3056"/>
                    </a:lnTo>
                    <a:lnTo>
                      <a:pt x="1635" y="886"/>
                    </a:lnTo>
                    <a:lnTo>
                      <a:pt x="1647" y="857"/>
                    </a:lnTo>
                    <a:lnTo>
                      <a:pt x="1648" y="830"/>
                    </a:lnTo>
                    <a:lnTo>
                      <a:pt x="1645" y="813"/>
                    </a:lnTo>
                    <a:lnTo>
                      <a:pt x="1641" y="799"/>
                    </a:lnTo>
                    <a:lnTo>
                      <a:pt x="1633" y="784"/>
                    </a:lnTo>
                    <a:lnTo>
                      <a:pt x="1620" y="767"/>
                    </a:lnTo>
                    <a:lnTo>
                      <a:pt x="1600" y="753"/>
                    </a:lnTo>
                    <a:lnTo>
                      <a:pt x="1046" y="429"/>
                    </a:lnTo>
                    <a:lnTo>
                      <a:pt x="1100" y="215"/>
                    </a:lnTo>
                    <a:lnTo>
                      <a:pt x="1113" y="142"/>
                    </a:lnTo>
                    <a:lnTo>
                      <a:pt x="1121" y="71"/>
                    </a:lnTo>
                    <a:lnTo>
                      <a:pt x="1123" y="0"/>
                    </a:lnTo>
                    <a:close/>
                  </a:path>
                </a:pathLst>
              </a:cu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2486134" y="2986506"/>
                <a:ext cx="99849" cy="454070"/>
              </a:xfrm>
              <a:custGeom>
                <a:avLst/>
                <a:gdLst>
                  <a:gd name="T0" fmla="*/ 0 w 1025"/>
                  <a:gd name="T1" fmla="*/ 0 h 4556"/>
                  <a:gd name="T2" fmla="*/ 643 w 1025"/>
                  <a:gd name="T3" fmla="*/ 165 h 4556"/>
                  <a:gd name="T4" fmla="*/ 708 w 1025"/>
                  <a:gd name="T5" fmla="*/ 186 h 4556"/>
                  <a:gd name="T6" fmla="*/ 769 w 1025"/>
                  <a:gd name="T7" fmla="*/ 217 h 4556"/>
                  <a:gd name="T8" fmla="*/ 825 w 1025"/>
                  <a:gd name="T9" fmla="*/ 253 h 4556"/>
                  <a:gd name="T10" fmla="*/ 873 w 1025"/>
                  <a:gd name="T11" fmla="*/ 296 h 4556"/>
                  <a:gd name="T12" fmla="*/ 917 w 1025"/>
                  <a:gd name="T13" fmla="*/ 344 h 4556"/>
                  <a:gd name="T14" fmla="*/ 954 w 1025"/>
                  <a:gd name="T15" fmla="*/ 397 h 4556"/>
                  <a:gd name="T16" fmla="*/ 982 w 1025"/>
                  <a:gd name="T17" fmla="*/ 455 h 4556"/>
                  <a:gd name="T18" fmla="*/ 1003 w 1025"/>
                  <a:gd name="T19" fmla="*/ 517 h 4556"/>
                  <a:gd name="T20" fmla="*/ 1019 w 1025"/>
                  <a:gd name="T21" fmla="*/ 582 h 4556"/>
                  <a:gd name="T22" fmla="*/ 1025 w 1025"/>
                  <a:gd name="T23" fmla="*/ 647 h 4556"/>
                  <a:gd name="T24" fmla="*/ 1021 w 1025"/>
                  <a:gd name="T25" fmla="*/ 714 h 4556"/>
                  <a:gd name="T26" fmla="*/ 1007 w 1025"/>
                  <a:gd name="T27" fmla="*/ 782 h 4556"/>
                  <a:gd name="T28" fmla="*/ 42 w 1025"/>
                  <a:gd name="T29" fmla="*/ 4556 h 4556"/>
                  <a:gd name="T30" fmla="*/ 42 w 1025"/>
                  <a:gd name="T31" fmla="*/ 2910 h 4556"/>
                  <a:gd name="T32" fmla="*/ 612 w 1025"/>
                  <a:gd name="T33" fmla="*/ 680 h 4556"/>
                  <a:gd name="T34" fmla="*/ 616 w 1025"/>
                  <a:gd name="T35" fmla="*/ 649 h 4556"/>
                  <a:gd name="T36" fmla="*/ 608 w 1025"/>
                  <a:gd name="T37" fmla="*/ 620 h 4556"/>
                  <a:gd name="T38" fmla="*/ 593 w 1025"/>
                  <a:gd name="T39" fmla="*/ 593 h 4556"/>
                  <a:gd name="T40" fmla="*/ 570 w 1025"/>
                  <a:gd name="T41" fmla="*/ 574 h 4556"/>
                  <a:gd name="T42" fmla="*/ 543 w 1025"/>
                  <a:gd name="T43" fmla="*/ 561 h 4556"/>
                  <a:gd name="T44" fmla="*/ 42 w 1025"/>
                  <a:gd name="T45" fmla="*/ 432 h 4556"/>
                  <a:gd name="T46" fmla="*/ 42 w 1025"/>
                  <a:gd name="T47" fmla="*/ 242 h 4556"/>
                  <a:gd name="T48" fmla="*/ 36 w 1025"/>
                  <a:gd name="T49" fmla="*/ 159 h 4556"/>
                  <a:gd name="T50" fmla="*/ 21 w 1025"/>
                  <a:gd name="T51" fmla="*/ 79 h 4556"/>
                  <a:gd name="T52" fmla="*/ 0 w 1025"/>
                  <a:gd name="T53" fmla="*/ 0 h 4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5" h="4556">
                    <a:moveTo>
                      <a:pt x="0" y="0"/>
                    </a:moveTo>
                    <a:lnTo>
                      <a:pt x="643" y="165"/>
                    </a:lnTo>
                    <a:lnTo>
                      <a:pt x="708" y="186"/>
                    </a:lnTo>
                    <a:lnTo>
                      <a:pt x="769" y="217"/>
                    </a:lnTo>
                    <a:lnTo>
                      <a:pt x="825" y="253"/>
                    </a:lnTo>
                    <a:lnTo>
                      <a:pt x="873" y="296"/>
                    </a:lnTo>
                    <a:lnTo>
                      <a:pt x="917" y="344"/>
                    </a:lnTo>
                    <a:lnTo>
                      <a:pt x="954" y="397"/>
                    </a:lnTo>
                    <a:lnTo>
                      <a:pt x="982" y="455"/>
                    </a:lnTo>
                    <a:lnTo>
                      <a:pt x="1003" y="517"/>
                    </a:lnTo>
                    <a:lnTo>
                      <a:pt x="1019" y="582"/>
                    </a:lnTo>
                    <a:lnTo>
                      <a:pt x="1025" y="647"/>
                    </a:lnTo>
                    <a:lnTo>
                      <a:pt x="1021" y="714"/>
                    </a:lnTo>
                    <a:lnTo>
                      <a:pt x="1007" y="782"/>
                    </a:lnTo>
                    <a:lnTo>
                      <a:pt x="42" y="4556"/>
                    </a:lnTo>
                    <a:lnTo>
                      <a:pt x="42" y="2910"/>
                    </a:lnTo>
                    <a:lnTo>
                      <a:pt x="612" y="680"/>
                    </a:lnTo>
                    <a:lnTo>
                      <a:pt x="616" y="649"/>
                    </a:lnTo>
                    <a:lnTo>
                      <a:pt x="608" y="620"/>
                    </a:lnTo>
                    <a:lnTo>
                      <a:pt x="593" y="593"/>
                    </a:lnTo>
                    <a:lnTo>
                      <a:pt x="570" y="574"/>
                    </a:lnTo>
                    <a:lnTo>
                      <a:pt x="543" y="561"/>
                    </a:lnTo>
                    <a:lnTo>
                      <a:pt x="42" y="432"/>
                    </a:lnTo>
                    <a:lnTo>
                      <a:pt x="42" y="242"/>
                    </a:lnTo>
                    <a:lnTo>
                      <a:pt x="36" y="159"/>
                    </a:lnTo>
                    <a:lnTo>
                      <a:pt x="21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2230003" y="3035309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2329462" y="3035309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2230003" y="3137166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2329462" y="3137166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2230003" y="3239022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329462" y="3239022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2230003" y="3340879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2329462" y="3340879"/>
                <a:ext cx="61200" cy="61200"/>
              </a:xfrm>
              <a:prstGeom prst="roundRect">
                <a:avLst>
                  <a:gd name="adj" fmla="val 50000"/>
                </a:avLst>
              </a:prstGeom>
              <a:solidFill>
                <a:srgbClr val="4E505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3" name="Text Placeholder 11"/>
            <p:cNvSpPr txBox="1">
              <a:spLocks/>
            </p:cNvSpPr>
            <p:nvPr/>
          </p:nvSpPr>
          <p:spPr>
            <a:xfrm>
              <a:off x="3320268" y="1596914"/>
              <a:ext cx="1176120" cy="460247"/>
            </a:xfrm>
            <a:prstGeom prst="rect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txBody>
            <a:bodyPr anchor="ctr" anchorCtr="0"/>
            <a:lstStyle>
              <a:lvl1pPr marL="0" indent="0" algn="l" defTabSz="135889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400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763" indent="0" algn="l" defTabSz="135889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3538" indent="-274638" algn="l" defTabSz="135889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5488" indent="-280988" algn="l" defTabSz="1358890" rtl="0" eaLnBrk="1" latinLnBrk="0" hangingPunct="1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74738" indent="-350838" algn="l" defTabSz="135889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736947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16392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95837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75282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23001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TAILLE DE L'échantillon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95604" y="2057161"/>
              <a:ext cx="1173148" cy="173872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57175" indent="-97200" defTabSz="82296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fr-BE" sz="1080" kern="0" dirty="0">
                <a:solidFill>
                  <a:srgbClr val="F79646"/>
                </a:solidFill>
              </a:endParaRPr>
            </a:p>
          </p:txBody>
        </p:sp>
        <p:sp>
          <p:nvSpPr>
            <p:cNvPr id="107" name="Text Placeholder 11"/>
            <p:cNvSpPr txBox="1">
              <a:spLocks/>
            </p:cNvSpPr>
            <p:nvPr/>
          </p:nvSpPr>
          <p:spPr>
            <a:xfrm>
              <a:off x="5857591" y="1592752"/>
              <a:ext cx="1167521" cy="2202275"/>
            </a:xfrm>
            <a:prstGeom prst="rect">
              <a:avLst/>
            </a:prstGeom>
            <a:noFill/>
            <a:ln cap="sq">
              <a:solidFill>
                <a:srgbClr val="003366"/>
              </a:solidFill>
              <a:miter lim="800000"/>
            </a:ln>
          </p:spPr>
          <p:txBody>
            <a:bodyPr anchor="ctr" anchorCtr="0"/>
            <a:lstStyle>
              <a:defPPr>
                <a:defRPr lang="en-US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cap="all" baseline="0">
                  <a:solidFill>
                    <a:srgbClr val="FFFFFF"/>
                  </a:solidFill>
                </a:defRPr>
              </a:lvl1pPr>
              <a:lvl2pPr marL="4763" indent="0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2pPr>
              <a:lvl3pPr marL="363538" indent="-274638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3pPr>
              <a:lvl4pPr marL="725488" indent="-280988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4pPr>
              <a:lvl5pPr marL="1074738" indent="-350838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5pPr>
              <a:lvl6pPr marL="373694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6pPr>
              <a:lvl7pPr marL="441639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7pPr>
              <a:lvl8pPr marL="509583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8pPr>
              <a:lvl9pPr marL="577528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9pPr>
            </a:lstStyle>
            <a:p>
              <a:pPr defTabSz="822960" fontAlgn="auto">
                <a:spcAft>
                  <a:spcPts val="0"/>
                </a:spcAft>
                <a:defRPr/>
              </a:pPr>
              <a:endParaRPr lang="fr-BE" sz="1080" kern="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862794" y="2326699"/>
              <a:ext cx="1157115" cy="40857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4287"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080" b="1" kern="0" dirty="0">
                  <a:solidFill>
                    <a:srgbClr val="505050"/>
                  </a:solidFill>
                </a:rPr>
                <a:t>DU: 23/06/2017 </a:t>
              </a:r>
            </a:p>
            <a:p>
              <a:pPr marL="4287"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080" b="1" kern="0" dirty="0">
                  <a:solidFill>
                    <a:srgbClr val="505050"/>
                  </a:solidFill>
                </a:rPr>
                <a:t>AU: 03/07/2017</a:t>
              </a:r>
              <a:endParaRPr lang="fr-BE" sz="3600" b="1" kern="0" dirty="0">
                <a:solidFill>
                  <a:srgbClr val="505050"/>
                </a:solidFill>
              </a:endParaRPr>
            </a:p>
          </p:txBody>
        </p:sp>
        <p:sp>
          <p:nvSpPr>
            <p:cNvPr id="109" name="Text Placeholder 11"/>
            <p:cNvSpPr txBox="1">
              <a:spLocks/>
            </p:cNvSpPr>
            <p:nvPr/>
          </p:nvSpPr>
          <p:spPr>
            <a:xfrm>
              <a:off x="5853290" y="1596914"/>
              <a:ext cx="1176120" cy="460247"/>
            </a:xfrm>
            <a:prstGeom prst="rect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cap="all" baseline="0">
                  <a:solidFill>
                    <a:srgbClr val="FFFFFF"/>
                  </a:solidFill>
                </a:defRPr>
              </a:lvl1pPr>
              <a:lvl2pPr marL="4763" indent="0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2pPr>
              <a:lvl3pPr marL="363538" indent="-274638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3pPr>
              <a:lvl4pPr marL="725488" indent="-280988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4pPr>
              <a:lvl5pPr marL="1074738" indent="-350838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5pPr>
              <a:lvl6pPr marL="373694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6pPr>
              <a:lvl7pPr marL="441639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7pPr>
              <a:lvl8pPr marL="509583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8pPr>
              <a:lvl9pPr marL="577528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9pPr>
            </a:lstStyle>
            <a:p>
              <a:pPr defTabSz="822960" fontAlgn="auto">
                <a:spcAft>
                  <a:spcPts val="0"/>
                </a:spcAft>
                <a:defRPr/>
              </a:pPr>
              <a:r>
                <a:rPr lang="fr-BE" sz="900" b="1" kern="0" dirty="0"/>
                <a:t>DATES DU TERRAIN</a:t>
              </a: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153836" y="3037284"/>
              <a:ext cx="575028" cy="569573"/>
              <a:chOff x="7918173" y="2952823"/>
              <a:chExt cx="638920" cy="632859"/>
            </a:xfrm>
            <a:solidFill>
              <a:srgbClr val="4E5055"/>
            </a:solidFill>
          </p:grpSpPr>
          <p:sp>
            <p:nvSpPr>
              <p:cNvPr id="111" name="Freeform 6"/>
              <p:cNvSpPr>
                <a:spLocks noEditPoints="1"/>
              </p:cNvSpPr>
              <p:nvPr/>
            </p:nvSpPr>
            <p:spPr bwMode="auto">
              <a:xfrm>
                <a:off x="7918173" y="2952823"/>
                <a:ext cx="638920" cy="632859"/>
              </a:xfrm>
              <a:custGeom>
                <a:avLst/>
                <a:gdLst>
                  <a:gd name="T0" fmla="*/ 277 w 3798"/>
                  <a:gd name="T1" fmla="*/ 599 h 3762"/>
                  <a:gd name="T2" fmla="*/ 240 w 3798"/>
                  <a:gd name="T3" fmla="*/ 644 h 3762"/>
                  <a:gd name="T4" fmla="*/ 240 w 3798"/>
                  <a:gd name="T5" fmla="*/ 3469 h 3762"/>
                  <a:gd name="T6" fmla="*/ 277 w 3798"/>
                  <a:gd name="T7" fmla="*/ 3516 h 3762"/>
                  <a:gd name="T8" fmla="*/ 3482 w 3798"/>
                  <a:gd name="T9" fmla="*/ 3527 h 3762"/>
                  <a:gd name="T10" fmla="*/ 3537 w 3798"/>
                  <a:gd name="T11" fmla="*/ 3504 h 3762"/>
                  <a:gd name="T12" fmla="*/ 3560 w 3798"/>
                  <a:gd name="T13" fmla="*/ 3448 h 3762"/>
                  <a:gd name="T14" fmla="*/ 3550 w 3798"/>
                  <a:gd name="T15" fmla="*/ 626 h 3762"/>
                  <a:gd name="T16" fmla="*/ 3503 w 3798"/>
                  <a:gd name="T17" fmla="*/ 590 h 3762"/>
                  <a:gd name="T18" fmla="*/ 2967 w 3798"/>
                  <a:gd name="T19" fmla="*/ 824 h 3762"/>
                  <a:gd name="T20" fmla="*/ 2941 w 3798"/>
                  <a:gd name="T21" fmla="*/ 896 h 3762"/>
                  <a:gd name="T22" fmla="*/ 2875 w 3798"/>
                  <a:gd name="T23" fmla="*/ 937 h 3762"/>
                  <a:gd name="T24" fmla="*/ 2796 w 3798"/>
                  <a:gd name="T25" fmla="*/ 928 h 3762"/>
                  <a:gd name="T26" fmla="*/ 2742 w 3798"/>
                  <a:gd name="T27" fmla="*/ 874 h 3762"/>
                  <a:gd name="T28" fmla="*/ 2729 w 3798"/>
                  <a:gd name="T29" fmla="*/ 588 h 3762"/>
                  <a:gd name="T30" fmla="*/ 2015 w 3798"/>
                  <a:gd name="T31" fmla="*/ 850 h 3762"/>
                  <a:gd name="T32" fmla="*/ 1973 w 3798"/>
                  <a:gd name="T33" fmla="*/ 915 h 3762"/>
                  <a:gd name="T34" fmla="*/ 1899 w 3798"/>
                  <a:gd name="T35" fmla="*/ 940 h 3762"/>
                  <a:gd name="T36" fmla="*/ 1824 w 3798"/>
                  <a:gd name="T37" fmla="*/ 915 h 3762"/>
                  <a:gd name="T38" fmla="*/ 1783 w 3798"/>
                  <a:gd name="T39" fmla="*/ 850 h 3762"/>
                  <a:gd name="T40" fmla="*/ 1068 w 3798"/>
                  <a:gd name="T41" fmla="*/ 588 h 3762"/>
                  <a:gd name="T42" fmla="*/ 1056 w 3798"/>
                  <a:gd name="T43" fmla="*/ 874 h 3762"/>
                  <a:gd name="T44" fmla="*/ 1001 w 3798"/>
                  <a:gd name="T45" fmla="*/ 928 h 3762"/>
                  <a:gd name="T46" fmla="*/ 922 w 3798"/>
                  <a:gd name="T47" fmla="*/ 937 h 3762"/>
                  <a:gd name="T48" fmla="*/ 857 w 3798"/>
                  <a:gd name="T49" fmla="*/ 896 h 3762"/>
                  <a:gd name="T50" fmla="*/ 831 w 3798"/>
                  <a:gd name="T51" fmla="*/ 824 h 3762"/>
                  <a:gd name="T52" fmla="*/ 949 w 3798"/>
                  <a:gd name="T53" fmla="*/ 0 h 3762"/>
                  <a:gd name="T54" fmla="*/ 1023 w 3798"/>
                  <a:gd name="T55" fmla="*/ 25 h 3762"/>
                  <a:gd name="T56" fmla="*/ 1064 w 3798"/>
                  <a:gd name="T57" fmla="*/ 90 h 3762"/>
                  <a:gd name="T58" fmla="*/ 1780 w 3798"/>
                  <a:gd name="T59" fmla="*/ 352 h 3762"/>
                  <a:gd name="T60" fmla="*/ 1792 w 3798"/>
                  <a:gd name="T61" fmla="*/ 66 h 3762"/>
                  <a:gd name="T62" fmla="*/ 1847 w 3798"/>
                  <a:gd name="T63" fmla="*/ 12 h 3762"/>
                  <a:gd name="T64" fmla="*/ 1926 w 3798"/>
                  <a:gd name="T65" fmla="*/ 2 h 3762"/>
                  <a:gd name="T66" fmla="*/ 1992 w 3798"/>
                  <a:gd name="T67" fmla="*/ 44 h 3762"/>
                  <a:gd name="T68" fmla="*/ 2018 w 3798"/>
                  <a:gd name="T69" fmla="*/ 118 h 3762"/>
                  <a:gd name="T70" fmla="*/ 2729 w 3798"/>
                  <a:gd name="T71" fmla="*/ 118 h 3762"/>
                  <a:gd name="T72" fmla="*/ 2755 w 3798"/>
                  <a:gd name="T73" fmla="*/ 44 h 3762"/>
                  <a:gd name="T74" fmla="*/ 2820 w 3798"/>
                  <a:gd name="T75" fmla="*/ 2 h 3762"/>
                  <a:gd name="T76" fmla="*/ 2901 w 3798"/>
                  <a:gd name="T77" fmla="*/ 12 h 3762"/>
                  <a:gd name="T78" fmla="*/ 2955 w 3798"/>
                  <a:gd name="T79" fmla="*/ 66 h 3762"/>
                  <a:gd name="T80" fmla="*/ 2967 w 3798"/>
                  <a:gd name="T81" fmla="*/ 352 h 3762"/>
                  <a:gd name="T82" fmla="*/ 3573 w 3798"/>
                  <a:gd name="T83" fmla="*/ 365 h 3762"/>
                  <a:gd name="T84" fmla="*/ 3688 w 3798"/>
                  <a:gd name="T85" fmla="*/ 429 h 3762"/>
                  <a:gd name="T86" fmla="*/ 3768 w 3798"/>
                  <a:gd name="T87" fmla="*/ 534 h 3762"/>
                  <a:gd name="T88" fmla="*/ 3798 w 3798"/>
                  <a:gd name="T89" fmla="*/ 666 h 3762"/>
                  <a:gd name="T90" fmla="*/ 3784 w 3798"/>
                  <a:gd name="T91" fmla="*/ 3539 h 3762"/>
                  <a:gd name="T92" fmla="*/ 3720 w 3798"/>
                  <a:gd name="T93" fmla="*/ 3654 h 3762"/>
                  <a:gd name="T94" fmla="*/ 3614 w 3798"/>
                  <a:gd name="T95" fmla="*/ 3733 h 3762"/>
                  <a:gd name="T96" fmla="*/ 3482 w 3798"/>
                  <a:gd name="T97" fmla="*/ 3762 h 3762"/>
                  <a:gd name="T98" fmla="*/ 226 w 3798"/>
                  <a:gd name="T99" fmla="*/ 3749 h 3762"/>
                  <a:gd name="T100" fmla="*/ 109 w 3798"/>
                  <a:gd name="T101" fmla="*/ 3685 h 3762"/>
                  <a:gd name="T102" fmla="*/ 29 w 3798"/>
                  <a:gd name="T103" fmla="*/ 3581 h 3762"/>
                  <a:gd name="T104" fmla="*/ 0 w 3798"/>
                  <a:gd name="T105" fmla="*/ 3448 h 3762"/>
                  <a:gd name="T106" fmla="*/ 13 w 3798"/>
                  <a:gd name="T107" fmla="*/ 575 h 3762"/>
                  <a:gd name="T108" fmla="*/ 77 w 3798"/>
                  <a:gd name="T109" fmla="*/ 460 h 3762"/>
                  <a:gd name="T110" fmla="*/ 183 w 3798"/>
                  <a:gd name="T111" fmla="*/ 381 h 3762"/>
                  <a:gd name="T112" fmla="*/ 317 w 3798"/>
                  <a:gd name="T113" fmla="*/ 352 h 3762"/>
                  <a:gd name="T114" fmla="*/ 834 w 3798"/>
                  <a:gd name="T115" fmla="*/ 90 h 3762"/>
                  <a:gd name="T116" fmla="*/ 875 w 3798"/>
                  <a:gd name="T117" fmla="*/ 25 h 3762"/>
                  <a:gd name="T118" fmla="*/ 949 w 3798"/>
                  <a:gd name="T119" fmla="*/ 0 h 3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98" h="3762">
                    <a:moveTo>
                      <a:pt x="317" y="588"/>
                    </a:moveTo>
                    <a:lnTo>
                      <a:pt x="296" y="590"/>
                    </a:lnTo>
                    <a:lnTo>
                      <a:pt x="277" y="599"/>
                    </a:lnTo>
                    <a:lnTo>
                      <a:pt x="261" y="611"/>
                    </a:lnTo>
                    <a:lnTo>
                      <a:pt x="249" y="626"/>
                    </a:lnTo>
                    <a:lnTo>
                      <a:pt x="240" y="644"/>
                    </a:lnTo>
                    <a:lnTo>
                      <a:pt x="238" y="666"/>
                    </a:lnTo>
                    <a:lnTo>
                      <a:pt x="238" y="3448"/>
                    </a:lnTo>
                    <a:lnTo>
                      <a:pt x="240" y="3469"/>
                    </a:lnTo>
                    <a:lnTo>
                      <a:pt x="249" y="3488"/>
                    </a:lnTo>
                    <a:lnTo>
                      <a:pt x="261" y="3504"/>
                    </a:lnTo>
                    <a:lnTo>
                      <a:pt x="277" y="3516"/>
                    </a:lnTo>
                    <a:lnTo>
                      <a:pt x="296" y="3524"/>
                    </a:lnTo>
                    <a:lnTo>
                      <a:pt x="317" y="3527"/>
                    </a:lnTo>
                    <a:lnTo>
                      <a:pt x="3482" y="3527"/>
                    </a:lnTo>
                    <a:lnTo>
                      <a:pt x="3503" y="3524"/>
                    </a:lnTo>
                    <a:lnTo>
                      <a:pt x="3521" y="3516"/>
                    </a:lnTo>
                    <a:lnTo>
                      <a:pt x="3537" y="3504"/>
                    </a:lnTo>
                    <a:lnTo>
                      <a:pt x="3550" y="3488"/>
                    </a:lnTo>
                    <a:lnTo>
                      <a:pt x="3557" y="3469"/>
                    </a:lnTo>
                    <a:lnTo>
                      <a:pt x="3560" y="3448"/>
                    </a:lnTo>
                    <a:lnTo>
                      <a:pt x="3560" y="666"/>
                    </a:lnTo>
                    <a:lnTo>
                      <a:pt x="3557" y="644"/>
                    </a:lnTo>
                    <a:lnTo>
                      <a:pt x="3550" y="626"/>
                    </a:lnTo>
                    <a:lnTo>
                      <a:pt x="3537" y="611"/>
                    </a:lnTo>
                    <a:lnTo>
                      <a:pt x="3521" y="599"/>
                    </a:lnTo>
                    <a:lnTo>
                      <a:pt x="3503" y="590"/>
                    </a:lnTo>
                    <a:lnTo>
                      <a:pt x="3482" y="588"/>
                    </a:lnTo>
                    <a:lnTo>
                      <a:pt x="2967" y="588"/>
                    </a:lnTo>
                    <a:lnTo>
                      <a:pt x="2967" y="824"/>
                    </a:lnTo>
                    <a:lnTo>
                      <a:pt x="2964" y="850"/>
                    </a:lnTo>
                    <a:lnTo>
                      <a:pt x="2955" y="874"/>
                    </a:lnTo>
                    <a:lnTo>
                      <a:pt x="2941" y="896"/>
                    </a:lnTo>
                    <a:lnTo>
                      <a:pt x="2922" y="915"/>
                    </a:lnTo>
                    <a:lnTo>
                      <a:pt x="2901" y="928"/>
                    </a:lnTo>
                    <a:lnTo>
                      <a:pt x="2875" y="937"/>
                    </a:lnTo>
                    <a:lnTo>
                      <a:pt x="2848" y="940"/>
                    </a:lnTo>
                    <a:lnTo>
                      <a:pt x="2820" y="937"/>
                    </a:lnTo>
                    <a:lnTo>
                      <a:pt x="2796" y="928"/>
                    </a:lnTo>
                    <a:lnTo>
                      <a:pt x="2773" y="915"/>
                    </a:lnTo>
                    <a:lnTo>
                      <a:pt x="2755" y="896"/>
                    </a:lnTo>
                    <a:lnTo>
                      <a:pt x="2742" y="874"/>
                    </a:lnTo>
                    <a:lnTo>
                      <a:pt x="2732" y="850"/>
                    </a:lnTo>
                    <a:lnTo>
                      <a:pt x="2729" y="824"/>
                    </a:lnTo>
                    <a:lnTo>
                      <a:pt x="2729" y="588"/>
                    </a:lnTo>
                    <a:lnTo>
                      <a:pt x="2018" y="588"/>
                    </a:lnTo>
                    <a:lnTo>
                      <a:pt x="2018" y="824"/>
                    </a:lnTo>
                    <a:lnTo>
                      <a:pt x="2015" y="850"/>
                    </a:lnTo>
                    <a:lnTo>
                      <a:pt x="2006" y="874"/>
                    </a:lnTo>
                    <a:lnTo>
                      <a:pt x="1992" y="896"/>
                    </a:lnTo>
                    <a:lnTo>
                      <a:pt x="1973" y="915"/>
                    </a:lnTo>
                    <a:lnTo>
                      <a:pt x="1951" y="928"/>
                    </a:lnTo>
                    <a:lnTo>
                      <a:pt x="1926" y="937"/>
                    </a:lnTo>
                    <a:lnTo>
                      <a:pt x="1899" y="940"/>
                    </a:lnTo>
                    <a:lnTo>
                      <a:pt x="1871" y="937"/>
                    </a:lnTo>
                    <a:lnTo>
                      <a:pt x="1847" y="928"/>
                    </a:lnTo>
                    <a:lnTo>
                      <a:pt x="1824" y="915"/>
                    </a:lnTo>
                    <a:lnTo>
                      <a:pt x="1806" y="896"/>
                    </a:lnTo>
                    <a:lnTo>
                      <a:pt x="1792" y="874"/>
                    </a:lnTo>
                    <a:lnTo>
                      <a:pt x="1783" y="850"/>
                    </a:lnTo>
                    <a:lnTo>
                      <a:pt x="1780" y="824"/>
                    </a:lnTo>
                    <a:lnTo>
                      <a:pt x="1780" y="588"/>
                    </a:lnTo>
                    <a:lnTo>
                      <a:pt x="1068" y="588"/>
                    </a:lnTo>
                    <a:lnTo>
                      <a:pt x="1068" y="824"/>
                    </a:lnTo>
                    <a:lnTo>
                      <a:pt x="1064" y="850"/>
                    </a:lnTo>
                    <a:lnTo>
                      <a:pt x="1056" y="874"/>
                    </a:lnTo>
                    <a:lnTo>
                      <a:pt x="1041" y="896"/>
                    </a:lnTo>
                    <a:lnTo>
                      <a:pt x="1023" y="915"/>
                    </a:lnTo>
                    <a:lnTo>
                      <a:pt x="1001" y="928"/>
                    </a:lnTo>
                    <a:lnTo>
                      <a:pt x="977" y="937"/>
                    </a:lnTo>
                    <a:lnTo>
                      <a:pt x="949" y="940"/>
                    </a:lnTo>
                    <a:lnTo>
                      <a:pt x="922" y="937"/>
                    </a:lnTo>
                    <a:lnTo>
                      <a:pt x="897" y="928"/>
                    </a:lnTo>
                    <a:lnTo>
                      <a:pt x="875" y="915"/>
                    </a:lnTo>
                    <a:lnTo>
                      <a:pt x="857" y="896"/>
                    </a:lnTo>
                    <a:lnTo>
                      <a:pt x="843" y="874"/>
                    </a:lnTo>
                    <a:lnTo>
                      <a:pt x="834" y="850"/>
                    </a:lnTo>
                    <a:lnTo>
                      <a:pt x="831" y="824"/>
                    </a:lnTo>
                    <a:lnTo>
                      <a:pt x="831" y="588"/>
                    </a:lnTo>
                    <a:lnTo>
                      <a:pt x="317" y="588"/>
                    </a:lnTo>
                    <a:close/>
                    <a:moveTo>
                      <a:pt x="949" y="0"/>
                    </a:moveTo>
                    <a:lnTo>
                      <a:pt x="977" y="2"/>
                    </a:lnTo>
                    <a:lnTo>
                      <a:pt x="1001" y="12"/>
                    </a:lnTo>
                    <a:lnTo>
                      <a:pt x="1023" y="25"/>
                    </a:lnTo>
                    <a:lnTo>
                      <a:pt x="1041" y="44"/>
                    </a:lnTo>
                    <a:lnTo>
                      <a:pt x="1056" y="66"/>
                    </a:lnTo>
                    <a:lnTo>
                      <a:pt x="1064" y="90"/>
                    </a:lnTo>
                    <a:lnTo>
                      <a:pt x="1068" y="118"/>
                    </a:lnTo>
                    <a:lnTo>
                      <a:pt x="1068" y="352"/>
                    </a:lnTo>
                    <a:lnTo>
                      <a:pt x="1780" y="352"/>
                    </a:lnTo>
                    <a:lnTo>
                      <a:pt x="1780" y="118"/>
                    </a:lnTo>
                    <a:lnTo>
                      <a:pt x="1783" y="90"/>
                    </a:lnTo>
                    <a:lnTo>
                      <a:pt x="1792" y="66"/>
                    </a:lnTo>
                    <a:lnTo>
                      <a:pt x="1806" y="44"/>
                    </a:lnTo>
                    <a:lnTo>
                      <a:pt x="1824" y="25"/>
                    </a:lnTo>
                    <a:lnTo>
                      <a:pt x="1847" y="12"/>
                    </a:lnTo>
                    <a:lnTo>
                      <a:pt x="1871" y="2"/>
                    </a:lnTo>
                    <a:lnTo>
                      <a:pt x="1899" y="0"/>
                    </a:lnTo>
                    <a:lnTo>
                      <a:pt x="1926" y="2"/>
                    </a:lnTo>
                    <a:lnTo>
                      <a:pt x="1951" y="12"/>
                    </a:lnTo>
                    <a:lnTo>
                      <a:pt x="1973" y="25"/>
                    </a:lnTo>
                    <a:lnTo>
                      <a:pt x="1992" y="44"/>
                    </a:lnTo>
                    <a:lnTo>
                      <a:pt x="2006" y="66"/>
                    </a:lnTo>
                    <a:lnTo>
                      <a:pt x="2015" y="90"/>
                    </a:lnTo>
                    <a:lnTo>
                      <a:pt x="2018" y="118"/>
                    </a:lnTo>
                    <a:lnTo>
                      <a:pt x="2018" y="352"/>
                    </a:lnTo>
                    <a:lnTo>
                      <a:pt x="2729" y="352"/>
                    </a:lnTo>
                    <a:lnTo>
                      <a:pt x="2729" y="118"/>
                    </a:lnTo>
                    <a:lnTo>
                      <a:pt x="2732" y="90"/>
                    </a:lnTo>
                    <a:lnTo>
                      <a:pt x="2742" y="66"/>
                    </a:lnTo>
                    <a:lnTo>
                      <a:pt x="2755" y="44"/>
                    </a:lnTo>
                    <a:lnTo>
                      <a:pt x="2773" y="25"/>
                    </a:lnTo>
                    <a:lnTo>
                      <a:pt x="2796" y="12"/>
                    </a:lnTo>
                    <a:lnTo>
                      <a:pt x="2820" y="2"/>
                    </a:lnTo>
                    <a:lnTo>
                      <a:pt x="2848" y="0"/>
                    </a:lnTo>
                    <a:lnTo>
                      <a:pt x="2875" y="2"/>
                    </a:lnTo>
                    <a:lnTo>
                      <a:pt x="2901" y="12"/>
                    </a:lnTo>
                    <a:lnTo>
                      <a:pt x="2922" y="25"/>
                    </a:lnTo>
                    <a:lnTo>
                      <a:pt x="2941" y="44"/>
                    </a:lnTo>
                    <a:lnTo>
                      <a:pt x="2955" y="66"/>
                    </a:lnTo>
                    <a:lnTo>
                      <a:pt x="2964" y="90"/>
                    </a:lnTo>
                    <a:lnTo>
                      <a:pt x="2967" y="118"/>
                    </a:lnTo>
                    <a:lnTo>
                      <a:pt x="2967" y="352"/>
                    </a:lnTo>
                    <a:lnTo>
                      <a:pt x="3482" y="352"/>
                    </a:lnTo>
                    <a:lnTo>
                      <a:pt x="3528" y="356"/>
                    </a:lnTo>
                    <a:lnTo>
                      <a:pt x="3573" y="365"/>
                    </a:lnTo>
                    <a:lnTo>
                      <a:pt x="3614" y="381"/>
                    </a:lnTo>
                    <a:lnTo>
                      <a:pt x="3653" y="403"/>
                    </a:lnTo>
                    <a:lnTo>
                      <a:pt x="3688" y="429"/>
                    </a:lnTo>
                    <a:lnTo>
                      <a:pt x="3720" y="460"/>
                    </a:lnTo>
                    <a:lnTo>
                      <a:pt x="3747" y="495"/>
                    </a:lnTo>
                    <a:lnTo>
                      <a:pt x="3768" y="534"/>
                    </a:lnTo>
                    <a:lnTo>
                      <a:pt x="3784" y="575"/>
                    </a:lnTo>
                    <a:lnTo>
                      <a:pt x="3794" y="619"/>
                    </a:lnTo>
                    <a:lnTo>
                      <a:pt x="3798" y="666"/>
                    </a:lnTo>
                    <a:lnTo>
                      <a:pt x="3798" y="3448"/>
                    </a:lnTo>
                    <a:lnTo>
                      <a:pt x="3794" y="3494"/>
                    </a:lnTo>
                    <a:lnTo>
                      <a:pt x="3784" y="3539"/>
                    </a:lnTo>
                    <a:lnTo>
                      <a:pt x="3768" y="3581"/>
                    </a:lnTo>
                    <a:lnTo>
                      <a:pt x="3747" y="3619"/>
                    </a:lnTo>
                    <a:lnTo>
                      <a:pt x="3720" y="3654"/>
                    </a:lnTo>
                    <a:lnTo>
                      <a:pt x="3688" y="3685"/>
                    </a:lnTo>
                    <a:lnTo>
                      <a:pt x="3653" y="3712"/>
                    </a:lnTo>
                    <a:lnTo>
                      <a:pt x="3614" y="3733"/>
                    </a:lnTo>
                    <a:lnTo>
                      <a:pt x="3573" y="3749"/>
                    </a:lnTo>
                    <a:lnTo>
                      <a:pt x="3528" y="3759"/>
                    </a:lnTo>
                    <a:lnTo>
                      <a:pt x="3482" y="3762"/>
                    </a:lnTo>
                    <a:lnTo>
                      <a:pt x="317" y="3762"/>
                    </a:lnTo>
                    <a:lnTo>
                      <a:pt x="269" y="3759"/>
                    </a:lnTo>
                    <a:lnTo>
                      <a:pt x="226" y="3749"/>
                    </a:lnTo>
                    <a:lnTo>
                      <a:pt x="183" y="3733"/>
                    </a:lnTo>
                    <a:lnTo>
                      <a:pt x="144" y="3712"/>
                    </a:lnTo>
                    <a:lnTo>
                      <a:pt x="109" y="3685"/>
                    </a:lnTo>
                    <a:lnTo>
                      <a:pt x="77" y="3654"/>
                    </a:lnTo>
                    <a:lnTo>
                      <a:pt x="51" y="3619"/>
                    </a:lnTo>
                    <a:lnTo>
                      <a:pt x="29" y="3581"/>
                    </a:lnTo>
                    <a:lnTo>
                      <a:pt x="13" y="3539"/>
                    </a:lnTo>
                    <a:lnTo>
                      <a:pt x="3" y="3494"/>
                    </a:lnTo>
                    <a:lnTo>
                      <a:pt x="0" y="3448"/>
                    </a:lnTo>
                    <a:lnTo>
                      <a:pt x="0" y="666"/>
                    </a:lnTo>
                    <a:lnTo>
                      <a:pt x="3" y="619"/>
                    </a:lnTo>
                    <a:lnTo>
                      <a:pt x="13" y="575"/>
                    </a:lnTo>
                    <a:lnTo>
                      <a:pt x="29" y="534"/>
                    </a:lnTo>
                    <a:lnTo>
                      <a:pt x="51" y="495"/>
                    </a:lnTo>
                    <a:lnTo>
                      <a:pt x="77" y="460"/>
                    </a:lnTo>
                    <a:lnTo>
                      <a:pt x="109" y="429"/>
                    </a:lnTo>
                    <a:lnTo>
                      <a:pt x="144" y="403"/>
                    </a:lnTo>
                    <a:lnTo>
                      <a:pt x="183" y="381"/>
                    </a:lnTo>
                    <a:lnTo>
                      <a:pt x="226" y="365"/>
                    </a:lnTo>
                    <a:lnTo>
                      <a:pt x="269" y="356"/>
                    </a:lnTo>
                    <a:lnTo>
                      <a:pt x="317" y="352"/>
                    </a:lnTo>
                    <a:lnTo>
                      <a:pt x="831" y="352"/>
                    </a:lnTo>
                    <a:lnTo>
                      <a:pt x="831" y="118"/>
                    </a:lnTo>
                    <a:lnTo>
                      <a:pt x="834" y="90"/>
                    </a:lnTo>
                    <a:lnTo>
                      <a:pt x="843" y="66"/>
                    </a:lnTo>
                    <a:lnTo>
                      <a:pt x="857" y="44"/>
                    </a:lnTo>
                    <a:lnTo>
                      <a:pt x="875" y="25"/>
                    </a:lnTo>
                    <a:lnTo>
                      <a:pt x="897" y="12"/>
                    </a:lnTo>
                    <a:lnTo>
                      <a:pt x="922" y="2"/>
                    </a:lnTo>
                    <a:lnTo>
                      <a:pt x="9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Rectangle 7"/>
              <p:cNvSpPr>
                <a:spLocks noChangeArrowheads="1"/>
              </p:cNvSpPr>
              <p:nvPr/>
            </p:nvSpPr>
            <p:spPr bwMode="auto">
              <a:xfrm>
                <a:off x="8046436" y="3189808"/>
                <a:ext cx="61200" cy="59920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Rectangle 8"/>
              <p:cNvSpPr>
                <a:spLocks noChangeArrowheads="1"/>
              </p:cNvSpPr>
              <p:nvPr/>
            </p:nvSpPr>
            <p:spPr bwMode="auto">
              <a:xfrm>
                <a:off x="8046436" y="3288777"/>
                <a:ext cx="61200" cy="59246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Rectangle 9"/>
              <p:cNvSpPr>
                <a:spLocks noChangeArrowheads="1"/>
              </p:cNvSpPr>
              <p:nvPr/>
            </p:nvSpPr>
            <p:spPr bwMode="auto">
              <a:xfrm>
                <a:off x="8046436" y="3387745"/>
                <a:ext cx="61200" cy="59246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Rectangle 10"/>
              <p:cNvSpPr>
                <a:spLocks noChangeArrowheads="1"/>
              </p:cNvSpPr>
              <p:nvPr/>
            </p:nvSpPr>
            <p:spPr bwMode="auto">
              <a:xfrm>
                <a:off x="8207098" y="3387745"/>
                <a:ext cx="61200" cy="59246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Rectangle 11"/>
              <p:cNvSpPr>
                <a:spLocks noChangeArrowheads="1"/>
              </p:cNvSpPr>
              <p:nvPr/>
            </p:nvSpPr>
            <p:spPr bwMode="auto">
              <a:xfrm>
                <a:off x="8207098" y="3288777"/>
                <a:ext cx="61200" cy="59246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Rectangle 12"/>
              <p:cNvSpPr>
                <a:spLocks noChangeArrowheads="1"/>
              </p:cNvSpPr>
              <p:nvPr/>
            </p:nvSpPr>
            <p:spPr bwMode="auto">
              <a:xfrm>
                <a:off x="8207098" y="3189808"/>
                <a:ext cx="61200" cy="59920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Rectangle 13"/>
              <p:cNvSpPr>
                <a:spLocks noChangeArrowheads="1"/>
              </p:cNvSpPr>
              <p:nvPr/>
            </p:nvSpPr>
            <p:spPr bwMode="auto">
              <a:xfrm>
                <a:off x="8365426" y="3387745"/>
                <a:ext cx="61200" cy="59246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Rectangle 14"/>
              <p:cNvSpPr>
                <a:spLocks noChangeArrowheads="1"/>
              </p:cNvSpPr>
              <p:nvPr/>
            </p:nvSpPr>
            <p:spPr bwMode="auto">
              <a:xfrm>
                <a:off x="8365426" y="3288777"/>
                <a:ext cx="61200" cy="5924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Rectangle 15"/>
              <p:cNvSpPr>
                <a:spLocks noChangeArrowheads="1"/>
              </p:cNvSpPr>
              <p:nvPr/>
            </p:nvSpPr>
            <p:spPr bwMode="auto">
              <a:xfrm>
                <a:off x="8365426" y="3189808"/>
                <a:ext cx="61200" cy="59920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6" name="Text Placeholder 11"/>
            <p:cNvSpPr txBox="1">
              <a:spLocks/>
            </p:cNvSpPr>
            <p:nvPr/>
          </p:nvSpPr>
          <p:spPr>
            <a:xfrm>
              <a:off x="4589691" y="1592752"/>
              <a:ext cx="1168704" cy="2203133"/>
            </a:xfrm>
            <a:prstGeom prst="rect">
              <a:avLst/>
            </a:prstGeom>
            <a:noFill/>
            <a:ln cap="sq">
              <a:solidFill>
                <a:srgbClr val="003366"/>
              </a:solidFill>
              <a:miter lim="800000"/>
            </a:ln>
          </p:spPr>
          <p:txBody>
            <a:bodyPr anchor="ctr" anchorCtr="0"/>
            <a:lstStyle>
              <a:defPPr>
                <a:defRPr lang="en-US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cap="all" baseline="0">
                  <a:solidFill>
                    <a:srgbClr val="FFFFFF"/>
                  </a:solidFill>
                </a:defRPr>
              </a:lvl1pPr>
              <a:lvl2pPr marL="4763" indent="0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2pPr>
              <a:lvl3pPr marL="363538" indent="-274638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3pPr>
              <a:lvl4pPr marL="725488" indent="-280988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4pPr>
              <a:lvl5pPr marL="1074738" indent="-350838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5pPr>
              <a:lvl6pPr marL="373694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6pPr>
              <a:lvl7pPr marL="441639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7pPr>
              <a:lvl8pPr marL="509583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8pPr>
              <a:lvl9pPr marL="577528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9pPr>
            </a:lstStyle>
            <a:p>
              <a:pPr defTabSz="822960" fontAlgn="auto">
                <a:spcAft>
                  <a:spcPts val="0"/>
                </a:spcAft>
                <a:defRPr/>
              </a:pPr>
              <a:endParaRPr lang="fr-BE" sz="1080" kern="0" dirty="0"/>
            </a:p>
          </p:txBody>
        </p:sp>
        <p:sp>
          <p:nvSpPr>
            <p:cNvPr id="78" name="Text Placeholder 11"/>
            <p:cNvSpPr txBox="1">
              <a:spLocks/>
            </p:cNvSpPr>
            <p:nvPr/>
          </p:nvSpPr>
          <p:spPr>
            <a:xfrm>
              <a:off x="4585983" y="1596914"/>
              <a:ext cx="1176120" cy="460247"/>
            </a:xfrm>
            <a:prstGeom prst="rect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cap="all" baseline="0">
                  <a:solidFill>
                    <a:srgbClr val="FFFFFF"/>
                  </a:solidFill>
                </a:defRPr>
              </a:lvl1pPr>
              <a:lvl2pPr marL="4763" indent="0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2pPr>
              <a:lvl3pPr marL="363538" indent="-274638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3pPr>
              <a:lvl4pPr marL="725488" indent="-280988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4pPr>
              <a:lvl5pPr marL="1074738" indent="-350838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5pPr>
              <a:lvl6pPr marL="373694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6pPr>
              <a:lvl7pPr marL="441639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7pPr>
              <a:lvl8pPr marL="509583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8pPr>
              <a:lvl9pPr marL="577528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9pPr>
            </a:lstStyle>
            <a:p>
              <a:pPr defTabSz="822960" fontAlgn="auto">
                <a:spcAft>
                  <a:spcPts val="0"/>
                </a:spcAft>
                <a:defRPr/>
              </a:pPr>
              <a:r>
                <a:rPr lang="fr-BE" sz="900" b="1" kern="0" dirty="0"/>
                <a:t>COLLECTE DES DONNÉES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99903" y="2364787"/>
              <a:ext cx="11482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dirty="0" smtClean="0">
                  <a:solidFill>
                    <a:srgbClr val="505050"/>
                  </a:solidFill>
                </a:rPr>
                <a:t>Online</a:t>
              </a:r>
              <a:endParaRPr lang="fr-BE" b="1" kern="0" dirty="0">
                <a:solidFill>
                  <a:srgbClr val="505050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 rot="19477412">
              <a:off x="5039103" y="3118852"/>
              <a:ext cx="269881" cy="411263"/>
              <a:chOff x="4370177" y="3829879"/>
              <a:chExt cx="399125" cy="608213"/>
            </a:xfrm>
            <a:solidFill>
              <a:schemeClr val="bg1"/>
            </a:solidFill>
          </p:grpSpPr>
          <p:sp>
            <p:nvSpPr>
              <p:cNvPr id="124" name="Freeform 50"/>
              <p:cNvSpPr/>
              <p:nvPr/>
            </p:nvSpPr>
            <p:spPr>
              <a:xfrm>
                <a:off x="4370177" y="3829879"/>
                <a:ext cx="191071" cy="221113"/>
              </a:xfrm>
              <a:custGeom>
                <a:avLst/>
                <a:gdLst>
                  <a:gd name="connsiteX0" fmla="*/ 191071 w 191071"/>
                  <a:gd name="connsiteY0" fmla="*/ 0 h 221113"/>
                  <a:gd name="connsiteX1" fmla="*/ 191071 w 191071"/>
                  <a:gd name="connsiteY1" fmla="*/ 221113 h 221113"/>
                  <a:gd name="connsiteX2" fmla="*/ 0 w 191071"/>
                  <a:gd name="connsiteY2" fmla="*/ 221113 h 221113"/>
                  <a:gd name="connsiteX3" fmla="*/ 0 w 191071"/>
                  <a:gd name="connsiteY3" fmla="*/ 196837 h 221113"/>
                  <a:gd name="connsiteX4" fmla="*/ 157683 w 191071"/>
                  <a:gd name="connsiteY4" fmla="*/ 3366 h 221113"/>
                  <a:gd name="connsiteX5" fmla="*/ 191071 w 191071"/>
                  <a:gd name="connsiteY5" fmla="*/ 0 h 22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071" h="221113">
                    <a:moveTo>
                      <a:pt x="191071" y="0"/>
                    </a:moveTo>
                    <a:lnTo>
                      <a:pt x="191071" y="221113"/>
                    </a:lnTo>
                    <a:lnTo>
                      <a:pt x="0" y="221113"/>
                    </a:lnTo>
                    <a:lnTo>
                      <a:pt x="0" y="196837"/>
                    </a:lnTo>
                    <a:cubicBezTo>
                      <a:pt x="0" y="101404"/>
                      <a:pt x="67694" y="21781"/>
                      <a:pt x="157683" y="3366"/>
                    </a:cubicBezTo>
                    <a:lnTo>
                      <a:pt x="191071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26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49"/>
              <p:cNvSpPr/>
              <p:nvPr/>
            </p:nvSpPr>
            <p:spPr>
              <a:xfrm>
                <a:off x="4579248" y="3829982"/>
                <a:ext cx="190054" cy="221010"/>
              </a:xfrm>
              <a:custGeom>
                <a:avLst/>
                <a:gdLst>
                  <a:gd name="connsiteX0" fmla="*/ 0 w 190054"/>
                  <a:gd name="connsiteY0" fmla="*/ 0 h 221010"/>
                  <a:gd name="connsiteX1" fmla="*/ 32371 w 190054"/>
                  <a:gd name="connsiteY1" fmla="*/ 3263 h 221010"/>
                  <a:gd name="connsiteX2" fmla="*/ 190054 w 190054"/>
                  <a:gd name="connsiteY2" fmla="*/ 196734 h 221010"/>
                  <a:gd name="connsiteX3" fmla="*/ 190054 w 190054"/>
                  <a:gd name="connsiteY3" fmla="*/ 221010 h 221010"/>
                  <a:gd name="connsiteX4" fmla="*/ 0 w 190054"/>
                  <a:gd name="connsiteY4" fmla="*/ 221010 h 221010"/>
                  <a:gd name="connsiteX5" fmla="*/ 0 w 190054"/>
                  <a:gd name="connsiteY5" fmla="*/ 0 h 22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054" h="221010">
                    <a:moveTo>
                      <a:pt x="0" y="0"/>
                    </a:moveTo>
                    <a:lnTo>
                      <a:pt x="32371" y="3263"/>
                    </a:lnTo>
                    <a:cubicBezTo>
                      <a:pt x="122361" y="21678"/>
                      <a:pt x="190054" y="101301"/>
                      <a:pt x="190054" y="196734"/>
                    </a:cubicBezTo>
                    <a:lnTo>
                      <a:pt x="190054" y="221010"/>
                    </a:lnTo>
                    <a:lnTo>
                      <a:pt x="0" y="221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505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26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48"/>
              <p:cNvSpPr/>
              <p:nvPr/>
            </p:nvSpPr>
            <p:spPr>
              <a:xfrm>
                <a:off x="4370177" y="4068992"/>
                <a:ext cx="399125" cy="369100"/>
              </a:xfrm>
              <a:custGeom>
                <a:avLst/>
                <a:gdLst>
                  <a:gd name="connsiteX0" fmla="*/ 0 w 399125"/>
                  <a:gd name="connsiteY0" fmla="*/ 0 h 369100"/>
                  <a:gd name="connsiteX1" fmla="*/ 399125 w 399125"/>
                  <a:gd name="connsiteY1" fmla="*/ 0 h 369100"/>
                  <a:gd name="connsiteX2" fmla="*/ 399125 w 399125"/>
                  <a:gd name="connsiteY2" fmla="*/ 171617 h 369100"/>
                  <a:gd name="connsiteX3" fmla="*/ 201642 w 399125"/>
                  <a:gd name="connsiteY3" fmla="*/ 369100 h 369100"/>
                  <a:gd name="connsiteX4" fmla="*/ 197483 w 399125"/>
                  <a:gd name="connsiteY4" fmla="*/ 369100 h 369100"/>
                  <a:gd name="connsiteX5" fmla="*/ 0 w 399125"/>
                  <a:gd name="connsiteY5" fmla="*/ 171617 h 369100"/>
                  <a:gd name="connsiteX6" fmla="*/ 0 w 399125"/>
                  <a:gd name="connsiteY6" fmla="*/ 0 h 36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125" h="369100">
                    <a:moveTo>
                      <a:pt x="0" y="0"/>
                    </a:moveTo>
                    <a:lnTo>
                      <a:pt x="399125" y="0"/>
                    </a:lnTo>
                    <a:lnTo>
                      <a:pt x="399125" y="171617"/>
                    </a:lnTo>
                    <a:cubicBezTo>
                      <a:pt x="399125" y="280684"/>
                      <a:pt x="310709" y="369100"/>
                      <a:pt x="201642" y="369100"/>
                    </a:cubicBezTo>
                    <a:lnTo>
                      <a:pt x="197483" y="369100"/>
                    </a:lnTo>
                    <a:cubicBezTo>
                      <a:pt x="88416" y="369100"/>
                      <a:pt x="0" y="280684"/>
                      <a:pt x="0" y="1716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505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26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7" name="Freeform 61"/>
            <p:cNvSpPr/>
            <p:nvPr/>
          </p:nvSpPr>
          <p:spPr>
            <a:xfrm>
              <a:off x="4883092" y="3045067"/>
              <a:ext cx="581905" cy="569819"/>
            </a:xfrm>
            <a:custGeom>
              <a:avLst/>
              <a:gdLst>
                <a:gd name="connsiteX0" fmla="*/ 430287 w 860573"/>
                <a:gd name="connsiteY0" fmla="*/ 0 h 842699"/>
                <a:gd name="connsiteX1" fmla="*/ 457454 w 860573"/>
                <a:gd name="connsiteY1" fmla="*/ 814 h 842699"/>
                <a:gd name="connsiteX2" fmla="*/ 484073 w 860573"/>
                <a:gd name="connsiteY2" fmla="*/ 3254 h 842699"/>
                <a:gd name="connsiteX3" fmla="*/ 510417 w 860573"/>
                <a:gd name="connsiteY3" fmla="*/ 7321 h 842699"/>
                <a:gd name="connsiteX4" fmla="*/ 536212 w 860573"/>
                <a:gd name="connsiteY4" fmla="*/ 12744 h 842699"/>
                <a:gd name="connsiteX5" fmla="*/ 561184 w 860573"/>
                <a:gd name="connsiteY5" fmla="*/ 20064 h 842699"/>
                <a:gd name="connsiteX6" fmla="*/ 585607 w 860573"/>
                <a:gd name="connsiteY6" fmla="*/ 28470 h 842699"/>
                <a:gd name="connsiteX7" fmla="*/ 609481 w 860573"/>
                <a:gd name="connsiteY7" fmla="*/ 38231 h 842699"/>
                <a:gd name="connsiteX8" fmla="*/ 632532 w 860573"/>
                <a:gd name="connsiteY8" fmla="*/ 49619 h 842699"/>
                <a:gd name="connsiteX9" fmla="*/ 654760 w 860573"/>
                <a:gd name="connsiteY9" fmla="*/ 61820 h 842699"/>
                <a:gd name="connsiteX10" fmla="*/ 675890 w 860573"/>
                <a:gd name="connsiteY10" fmla="*/ 75648 h 842699"/>
                <a:gd name="connsiteX11" fmla="*/ 696472 w 860573"/>
                <a:gd name="connsiteY11" fmla="*/ 90560 h 842699"/>
                <a:gd name="connsiteX12" fmla="*/ 715955 w 860573"/>
                <a:gd name="connsiteY12" fmla="*/ 106558 h 842699"/>
                <a:gd name="connsiteX13" fmla="*/ 734616 w 860573"/>
                <a:gd name="connsiteY13" fmla="*/ 123368 h 842699"/>
                <a:gd name="connsiteX14" fmla="*/ 751904 w 860573"/>
                <a:gd name="connsiteY14" fmla="*/ 141806 h 842699"/>
                <a:gd name="connsiteX15" fmla="*/ 768369 w 860573"/>
                <a:gd name="connsiteY15" fmla="*/ 160514 h 842699"/>
                <a:gd name="connsiteX16" fmla="*/ 783462 w 860573"/>
                <a:gd name="connsiteY16" fmla="*/ 180850 h 842699"/>
                <a:gd name="connsiteX17" fmla="*/ 797457 w 860573"/>
                <a:gd name="connsiteY17" fmla="*/ 201727 h 842699"/>
                <a:gd name="connsiteX18" fmla="*/ 810080 w 860573"/>
                <a:gd name="connsiteY18" fmla="*/ 223147 h 842699"/>
                <a:gd name="connsiteX19" fmla="*/ 821332 w 860573"/>
                <a:gd name="connsiteY19" fmla="*/ 245923 h 842699"/>
                <a:gd name="connsiteX20" fmla="*/ 831485 w 860573"/>
                <a:gd name="connsiteY20" fmla="*/ 269241 h 842699"/>
                <a:gd name="connsiteX21" fmla="*/ 840266 w 860573"/>
                <a:gd name="connsiteY21" fmla="*/ 293101 h 842699"/>
                <a:gd name="connsiteX22" fmla="*/ 847401 w 860573"/>
                <a:gd name="connsiteY22" fmla="*/ 317775 h 842699"/>
                <a:gd name="connsiteX23" fmla="*/ 853164 w 860573"/>
                <a:gd name="connsiteY23" fmla="*/ 342719 h 842699"/>
                <a:gd name="connsiteX24" fmla="*/ 857280 w 860573"/>
                <a:gd name="connsiteY24" fmla="*/ 368478 h 842699"/>
                <a:gd name="connsiteX25" fmla="*/ 859750 w 860573"/>
                <a:gd name="connsiteY25" fmla="*/ 394778 h 842699"/>
                <a:gd name="connsiteX26" fmla="*/ 860573 w 860573"/>
                <a:gd name="connsiteY26" fmla="*/ 421350 h 842699"/>
                <a:gd name="connsiteX27" fmla="*/ 859750 w 860573"/>
                <a:gd name="connsiteY27" fmla="*/ 447921 h 842699"/>
                <a:gd name="connsiteX28" fmla="*/ 857280 w 860573"/>
                <a:gd name="connsiteY28" fmla="*/ 474222 h 842699"/>
                <a:gd name="connsiteX29" fmla="*/ 853164 w 860573"/>
                <a:gd name="connsiteY29" fmla="*/ 499980 h 842699"/>
                <a:gd name="connsiteX30" fmla="*/ 847401 w 860573"/>
                <a:gd name="connsiteY30" fmla="*/ 525196 h 842699"/>
                <a:gd name="connsiteX31" fmla="*/ 840266 w 860573"/>
                <a:gd name="connsiteY31" fmla="*/ 549327 h 842699"/>
                <a:gd name="connsiteX32" fmla="*/ 831485 w 860573"/>
                <a:gd name="connsiteY32" fmla="*/ 573459 h 842699"/>
                <a:gd name="connsiteX33" fmla="*/ 821332 w 860573"/>
                <a:gd name="connsiteY33" fmla="*/ 596776 h 842699"/>
                <a:gd name="connsiteX34" fmla="*/ 810080 w 860573"/>
                <a:gd name="connsiteY34" fmla="*/ 619281 h 842699"/>
                <a:gd name="connsiteX35" fmla="*/ 797457 w 860573"/>
                <a:gd name="connsiteY35" fmla="*/ 640972 h 842699"/>
                <a:gd name="connsiteX36" fmla="*/ 783462 w 860573"/>
                <a:gd name="connsiteY36" fmla="*/ 661850 h 842699"/>
                <a:gd name="connsiteX37" fmla="*/ 768369 w 860573"/>
                <a:gd name="connsiteY37" fmla="*/ 681914 h 842699"/>
                <a:gd name="connsiteX38" fmla="*/ 751904 w 860573"/>
                <a:gd name="connsiteY38" fmla="*/ 700894 h 842699"/>
                <a:gd name="connsiteX39" fmla="*/ 734616 w 860573"/>
                <a:gd name="connsiteY39" fmla="*/ 719060 h 842699"/>
                <a:gd name="connsiteX40" fmla="*/ 715955 w 860573"/>
                <a:gd name="connsiteY40" fmla="*/ 736413 h 842699"/>
                <a:gd name="connsiteX41" fmla="*/ 696472 w 860573"/>
                <a:gd name="connsiteY41" fmla="*/ 752139 h 842699"/>
                <a:gd name="connsiteX42" fmla="*/ 675890 w 860573"/>
                <a:gd name="connsiteY42" fmla="*/ 767323 h 842699"/>
                <a:gd name="connsiteX43" fmla="*/ 654760 w 860573"/>
                <a:gd name="connsiteY43" fmla="*/ 780880 h 842699"/>
                <a:gd name="connsiteX44" fmla="*/ 632532 w 860573"/>
                <a:gd name="connsiteY44" fmla="*/ 793081 h 842699"/>
                <a:gd name="connsiteX45" fmla="*/ 609481 w 860573"/>
                <a:gd name="connsiteY45" fmla="*/ 804469 h 842699"/>
                <a:gd name="connsiteX46" fmla="*/ 585607 w 860573"/>
                <a:gd name="connsiteY46" fmla="*/ 814230 h 842699"/>
                <a:gd name="connsiteX47" fmla="*/ 561184 w 860573"/>
                <a:gd name="connsiteY47" fmla="*/ 822635 h 842699"/>
                <a:gd name="connsiteX48" fmla="*/ 536212 w 860573"/>
                <a:gd name="connsiteY48" fmla="*/ 829956 h 842699"/>
                <a:gd name="connsiteX49" fmla="*/ 510417 w 860573"/>
                <a:gd name="connsiteY49" fmla="*/ 835379 h 842699"/>
                <a:gd name="connsiteX50" fmla="*/ 484073 w 860573"/>
                <a:gd name="connsiteY50" fmla="*/ 839446 h 842699"/>
                <a:gd name="connsiteX51" fmla="*/ 457454 w 860573"/>
                <a:gd name="connsiteY51" fmla="*/ 841886 h 842699"/>
                <a:gd name="connsiteX52" fmla="*/ 430287 w 860573"/>
                <a:gd name="connsiteY52" fmla="*/ 842699 h 842699"/>
                <a:gd name="connsiteX53" fmla="*/ 403119 w 860573"/>
                <a:gd name="connsiteY53" fmla="*/ 841886 h 842699"/>
                <a:gd name="connsiteX54" fmla="*/ 376227 w 860573"/>
                <a:gd name="connsiteY54" fmla="*/ 839446 h 842699"/>
                <a:gd name="connsiteX55" fmla="*/ 350157 w 860573"/>
                <a:gd name="connsiteY55" fmla="*/ 835379 h 842699"/>
                <a:gd name="connsiteX56" fmla="*/ 324362 w 860573"/>
                <a:gd name="connsiteY56" fmla="*/ 829956 h 842699"/>
                <a:gd name="connsiteX57" fmla="*/ 299390 w 860573"/>
                <a:gd name="connsiteY57" fmla="*/ 822635 h 842699"/>
                <a:gd name="connsiteX58" fmla="*/ 274966 w 860573"/>
                <a:gd name="connsiteY58" fmla="*/ 814230 h 842699"/>
                <a:gd name="connsiteX59" fmla="*/ 251092 w 860573"/>
                <a:gd name="connsiteY59" fmla="*/ 804469 h 842699"/>
                <a:gd name="connsiteX60" fmla="*/ 228316 w 860573"/>
                <a:gd name="connsiteY60" fmla="*/ 793081 h 842699"/>
                <a:gd name="connsiteX61" fmla="*/ 205813 w 860573"/>
                <a:gd name="connsiteY61" fmla="*/ 780880 h 842699"/>
                <a:gd name="connsiteX62" fmla="*/ 184683 w 860573"/>
                <a:gd name="connsiteY62" fmla="*/ 767323 h 842699"/>
                <a:gd name="connsiteX63" fmla="*/ 164376 w 860573"/>
                <a:gd name="connsiteY63" fmla="*/ 752139 h 842699"/>
                <a:gd name="connsiteX64" fmla="*/ 144618 w 860573"/>
                <a:gd name="connsiteY64" fmla="*/ 736413 h 842699"/>
                <a:gd name="connsiteX65" fmla="*/ 126232 w 860573"/>
                <a:gd name="connsiteY65" fmla="*/ 719060 h 842699"/>
                <a:gd name="connsiteX66" fmla="*/ 108670 w 860573"/>
                <a:gd name="connsiteY66" fmla="*/ 700894 h 842699"/>
                <a:gd name="connsiteX67" fmla="*/ 92479 w 860573"/>
                <a:gd name="connsiteY67" fmla="*/ 681914 h 842699"/>
                <a:gd name="connsiteX68" fmla="*/ 77112 w 860573"/>
                <a:gd name="connsiteY68" fmla="*/ 661850 h 842699"/>
                <a:gd name="connsiteX69" fmla="*/ 63116 w 860573"/>
                <a:gd name="connsiteY69" fmla="*/ 640701 h 842699"/>
                <a:gd name="connsiteX70" fmla="*/ 50493 w 860573"/>
                <a:gd name="connsiteY70" fmla="*/ 619281 h 842699"/>
                <a:gd name="connsiteX71" fmla="*/ 38967 w 860573"/>
                <a:gd name="connsiteY71" fmla="*/ 596776 h 842699"/>
                <a:gd name="connsiteX72" fmla="*/ 29088 w 860573"/>
                <a:gd name="connsiteY72" fmla="*/ 573459 h 842699"/>
                <a:gd name="connsiteX73" fmla="*/ 20307 w 860573"/>
                <a:gd name="connsiteY73" fmla="*/ 549327 h 842699"/>
                <a:gd name="connsiteX74" fmla="*/ 13172 w 860573"/>
                <a:gd name="connsiteY74" fmla="*/ 524925 h 842699"/>
                <a:gd name="connsiteX75" fmla="*/ 7409 w 860573"/>
                <a:gd name="connsiteY75" fmla="*/ 499709 h 842699"/>
                <a:gd name="connsiteX76" fmla="*/ 3293 w 860573"/>
                <a:gd name="connsiteY76" fmla="*/ 473951 h 842699"/>
                <a:gd name="connsiteX77" fmla="*/ 823 w 860573"/>
                <a:gd name="connsiteY77" fmla="*/ 447921 h 842699"/>
                <a:gd name="connsiteX78" fmla="*/ 0 w 860573"/>
                <a:gd name="connsiteY78" fmla="*/ 421079 h 842699"/>
                <a:gd name="connsiteX79" fmla="*/ 549 w 860573"/>
                <a:gd name="connsiteY79" fmla="*/ 406708 h 842699"/>
                <a:gd name="connsiteX80" fmla="*/ 1647 w 860573"/>
                <a:gd name="connsiteY80" fmla="*/ 391253 h 842699"/>
                <a:gd name="connsiteX81" fmla="*/ 3568 w 860573"/>
                <a:gd name="connsiteY81" fmla="*/ 376069 h 842699"/>
                <a:gd name="connsiteX82" fmla="*/ 6312 w 860573"/>
                <a:gd name="connsiteY82" fmla="*/ 360343 h 842699"/>
                <a:gd name="connsiteX83" fmla="*/ 10428 w 860573"/>
                <a:gd name="connsiteY83" fmla="*/ 344889 h 842699"/>
                <a:gd name="connsiteX84" fmla="*/ 14819 w 860573"/>
                <a:gd name="connsiteY84" fmla="*/ 329162 h 842699"/>
                <a:gd name="connsiteX85" fmla="*/ 20033 w 860573"/>
                <a:gd name="connsiteY85" fmla="*/ 313436 h 842699"/>
                <a:gd name="connsiteX86" fmla="*/ 26619 w 860573"/>
                <a:gd name="connsiteY86" fmla="*/ 297982 h 842699"/>
                <a:gd name="connsiteX87" fmla="*/ 33753 w 860573"/>
                <a:gd name="connsiteY87" fmla="*/ 282527 h 842699"/>
                <a:gd name="connsiteX88" fmla="*/ 41986 w 860573"/>
                <a:gd name="connsiteY88" fmla="*/ 267885 h 842699"/>
                <a:gd name="connsiteX89" fmla="*/ 50767 w 860573"/>
                <a:gd name="connsiteY89" fmla="*/ 253244 h 842699"/>
                <a:gd name="connsiteX90" fmla="*/ 60646 w 860573"/>
                <a:gd name="connsiteY90" fmla="*/ 239416 h 842699"/>
                <a:gd name="connsiteX91" fmla="*/ 71623 w 860573"/>
                <a:gd name="connsiteY91" fmla="*/ 226130 h 842699"/>
                <a:gd name="connsiteX92" fmla="*/ 83149 w 860573"/>
                <a:gd name="connsiteY92" fmla="*/ 213115 h 842699"/>
                <a:gd name="connsiteX93" fmla="*/ 96046 w 860573"/>
                <a:gd name="connsiteY93" fmla="*/ 201185 h 842699"/>
                <a:gd name="connsiteX94" fmla="*/ 109767 w 860573"/>
                <a:gd name="connsiteY94" fmla="*/ 189797 h 842699"/>
                <a:gd name="connsiteX95" fmla="*/ 124311 w 860573"/>
                <a:gd name="connsiteY95" fmla="*/ 179765 h 842699"/>
                <a:gd name="connsiteX96" fmla="*/ 139953 w 860573"/>
                <a:gd name="connsiteY96" fmla="*/ 170546 h 842699"/>
                <a:gd name="connsiteX97" fmla="*/ 148734 w 860573"/>
                <a:gd name="connsiteY97" fmla="*/ 166208 h 842699"/>
                <a:gd name="connsiteX98" fmla="*/ 157790 w 860573"/>
                <a:gd name="connsiteY98" fmla="*/ 161599 h 842699"/>
                <a:gd name="connsiteX99" fmla="*/ 167669 w 860573"/>
                <a:gd name="connsiteY99" fmla="*/ 157803 h 842699"/>
                <a:gd name="connsiteX100" fmla="*/ 178097 w 860573"/>
                <a:gd name="connsiteY100" fmla="*/ 154007 h 842699"/>
                <a:gd name="connsiteX101" fmla="*/ 189074 w 860573"/>
                <a:gd name="connsiteY101" fmla="*/ 150753 h 842699"/>
                <a:gd name="connsiteX102" fmla="*/ 200599 w 860573"/>
                <a:gd name="connsiteY102" fmla="*/ 148042 h 842699"/>
                <a:gd name="connsiteX103" fmla="*/ 212674 w 860573"/>
                <a:gd name="connsiteY103" fmla="*/ 145873 h 842699"/>
                <a:gd name="connsiteX104" fmla="*/ 225297 w 860573"/>
                <a:gd name="connsiteY104" fmla="*/ 144246 h 842699"/>
                <a:gd name="connsiteX105" fmla="*/ 238195 w 860573"/>
                <a:gd name="connsiteY105" fmla="*/ 143161 h 842699"/>
                <a:gd name="connsiteX106" fmla="*/ 251915 w 860573"/>
                <a:gd name="connsiteY106" fmla="*/ 143161 h 842699"/>
                <a:gd name="connsiteX107" fmla="*/ 265911 w 860573"/>
                <a:gd name="connsiteY107" fmla="*/ 143704 h 842699"/>
                <a:gd name="connsiteX108" fmla="*/ 280729 w 860573"/>
                <a:gd name="connsiteY108" fmla="*/ 145330 h 842699"/>
                <a:gd name="connsiteX109" fmla="*/ 295822 w 860573"/>
                <a:gd name="connsiteY109" fmla="*/ 147771 h 842699"/>
                <a:gd name="connsiteX110" fmla="*/ 296225 w 860573"/>
                <a:gd name="connsiteY110" fmla="*/ 147862 h 842699"/>
                <a:gd name="connsiteX111" fmla="*/ 272059 w 860573"/>
                <a:gd name="connsiteY111" fmla="*/ 160979 h 842699"/>
                <a:gd name="connsiteX112" fmla="*/ 227974 w 860573"/>
                <a:gd name="connsiteY112" fmla="*/ 197352 h 842699"/>
                <a:gd name="connsiteX113" fmla="*/ 227218 w 860573"/>
                <a:gd name="connsiteY113" fmla="*/ 197389 h 842699"/>
                <a:gd name="connsiteX114" fmla="*/ 211027 w 860573"/>
                <a:gd name="connsiteY114" fmla="*/ 199829 h 842699"/>
                <a:gd name="connsiteX115" fmla="*/ 195385 w 860573"/>
                <a:gd name="connsiteY115" fmla="*/ 203625 h 842699"/>
                <a:gd name="connsiteX116" fmla="*/ 180292 w 860573"/>
                <a:gd name="connsiteY116" fmla="*/ 209048 h 842699"/>
                <a:gd name="connsiteX117" fmla="*/ 165748 w 860573"/>
                <a:gd name="connsiteY117" fmla="*/ 215827 h 842699"/>
                <a:gd name="connsiteX118" fmla="*/ 151753 w 860573"/>
                <a:gd name="connsiteY118" fmla="*/ 224503 h 842699"/>
                <a:gd name="connsiteX119" fmla="*/ 138581 w 860573"/>
                <a:gd name="connsiteY119" fmla="*/ 234264 h 842699"/>
                <a:gd name="connsiteX120" fmla="*/ 125958 w 860573"/>
                <a:gd name="connsiteY120" fmla="*/ 245110 h 842699"/>
                <a:gd name="connsiteX121" fmla="*/ 114158 w 860573"/>
                <a:gd name="connsiteY121" fmla="*/ 257582 h 842699"/>
                <a:gd name="connsiteX122" fmla="*/ 103456 w 860573"/>
                <a:gd name="connsiteY122" fmla="*/ 270868 h 842699"/>
                <a:gd name="connsiteX123" fmla="*/ 93577 w 860573"/>
                <a:gd name="connsiteY123" fmla="*/ 285238 h 842699"/>
                <a:gd name="connsiteX124" fmla="*/ 84521 w 860573"/>
                <a:gd name="connsiteY124" fmla="*/ 300151 h 842699"/>
                <a:gd name="connsiteX125" fmla="*/ 76563 w 860573"/>
                <a:gd name="connsiteY125" fmla="*/ 316148 h 842699"/>
                <a:gd name="connsiteX126" fmla="*/ 69428 w 860573"/>
                <a:gd name="connsiteY126" fmla="*/ 332687 h 842699"/>
                <a:gd name="connsiteX127" fmla="*/ 63939 w 860573"/>
                <a:gd name="connsiteY127" fmla="*/ 349769 h 842699"/>
                <a:gd name="connsiteX128" fmla="*/ 59274 w 860573"/>
                <a:gd name="connsiteY128" fmla="*/ 367122 h 842699"/>
                <a:gd name="connsiteX129" fmla="*/ 55981 w 860573"/>
                <a:gd name="connsiteY129" fmla="*/ 385017 h 842699"/>
                <a:gd name="connsiteX130" fmla="*/ 53786 w 860573"/>
                <a:gd name="connsiteY130" fmla="*/ 402912 h 842699"/>
                <a:gd name="connsiteX131" fmla="*/ 52963 w 860573"/>
                <a:gd name="connsiteY131" fmla="*/ 421350 h 842699"/>
                <a:gd name="connsiteX132" fmla="*/ 53786 w 860573"/>
                <a:gd name="connsiteY132" fmla="*/ 446566 h 842699"/>
                <a:gd name="connsiteX133" fmla="*/ 56805 w 860573"/>
                <a:gd name="connsiteY133" fmla="*/ 471510 h 842699"/>
                <a:gd name="connsiteX134" fmla="*/ 60921 w 860573"/>
                <a:gd name="connsiteY134" fmla="*/ 495913 h 842699"/>
                <a:gd name="connsiteX135" fmla="*/ 66684 w 860573"/>
                <a:gd name="connsiteY135" fmla="*/ 519231 h 842699"/>
                <a:gd name="connsiteX136" fmla="*/ 74093 w 860573"/>
                <a:gd name="connsiteY136" fmla="*/ 542549 h 842699"/>
                <a:gd name="connsiteX137" fmla="*/ 82600 w 860573"/>
                <a:gd name="connsiteY137" fmla="*/ 565053 h 842699"/>
                <a:gd name="connsiteX138" fmla="*/ 93028 w 860573"/>
                <a:gd name="connsiteY138" fmla="*/ 586744 h 842699"/>
                <a:gd name="connsiteX139" fmla="*/ 104828 w 860573"/>
                <a:gd name="connsiteY139" fmla="*/ 607622 h 842699"/>
                <a:gd name="connsiteX140" fmla="*/ 117725 w 860573"/>
                <a:gd name="connsiteY140" fmla="*/ 627686 h 842699"/>
                <a:gd name="connsiteX141" fmla="*/ 131721 w 860573"/>
                <a:gd name="connsiteY141" fmla="*/ 646937 h 842699"/>
                <a:gd name="connsiteX142" fmla="*/ 147088 w 860573"/>
                <a:gd name="connsiteY142" fmla="*/ 665103 h 842699"/>
                <a:gd name="connsiteX143" fmla="*/ 163827 w 860573"/>
                <a:gd name="connsiteY143" fmla="*/ 682456 h 842699"/>
                <a:gd name="connsiteX144" fmla="*/ 181390 w 860573"/>
                <a:gd name="connsiteY144" fmla="*/ 698453 h 842699"/>
                <a:gd name="connsiteX145" fmla="*/ 200051 w 860573"/>
                <a:gd name="connsiteY145" fmla="*/ 713637 h 842699"/>
                <a:gd name="connsiteX146" fmla="*/ 219534 w 860573"/>
                <a:gd name="connsiteY146" fmla="*/ 727465 h 842699"/>
                <a:gd name="connsiteX147" fmla="*/ 240115 w 860573"/>
                <a:gd name="connsiteY147" fmla="*/ 740209 h 842699"/>
                <a:gd name="connsiteX148" fmla="*/ 261520 w 860573"/>
                <a:gd name="connsiteY148" fmla="*/ 751597 h 842699"/>
                <a:gd name="connsiteX149" fmla="*/ 283473 w 860573"/>
                <a:gd name="connsiteY149" fmla="*/ 761629 h 842699"/>
                <a:gd name="connsiteX150" fmla="*/ 306524 w 860573"/>
                <a:gd name="connsiteY150" fmla="*/ 770305 h 842699"/>
                <a:gd name="connsiteX151" fmla="*/ 330124 w 860573"/>
                <a:gd name="connsiteY151" fmla="*/ 777355 h 842699"/>
                <a:gd name="connsiteX152" fmla="*/ 354273 w 860573"/>
                <a:gd name="connsiteY152" fmla="*/ 783049 h 842699"/>
                <a:gd name="connsiteX153" fmla="*/ 379245 w 860573"/>
                <a:gd name="connsiteY153" fmla="*/ 787116 h 842699"/>
                <a:gd name="connsiteX154" fmla="*/ 404491 w 860573"/>
                <a:gd name="connsiteY154" fmla="*/ 789827 h 842699"/>
                <a:gd name="connsiteX155" fmla="*/ 430287 w 860573"/>
                <a:gd name="connsiteY155" fmla="*/ 790641 h 842699"/>
                <a:gd name="connsiteX156" fmla="*/ 456082 w 860573"/>
                <a:gd name="connsiteY156" fmla="*/ 789827 h 842699"/>
                <a:gd name="connsiteX157" fmla="*/ 481328 w 860573"/>
                <a:gd name="connsiteY157" fmla="*/ 787116 h 842699"/>
                <a:gd name="connsiteX158" fmla="*/ 506300 w 860573"/>
                <a:gd name="connsiteY158" fmla="*/ 783049 h 842699"/>
                <a:gd name="connsiteX159" fmla="*/ 530449 w 860573"/>
                <a:gd name="connsiteY159" fmla="*/ 777355 h 842699"/>
                <a:gd name="connsiteX160" fmla="*/ 554049 w 860573"/>
                <a:gd name="connsiteY160" fmla="*/ 770305 h 842699"/>
                <a:gd name="connsiteX161" fmla="*/ 576826 w 860573"/>
                <a:gd name="connsiteY161" fmla="*/ 761629 h 842699"/>
                <a:gd name="connsiteX162" fmla="*/ 599053 w 860573"/>
                <a:gd name="connsiteY162" fmla="*/ 751597 h 842699"/>
                <a:gd name="connsiteX163" fmla="*/ 620458 w 860573"/>
                <a:gd name="connsiteY163" fmla="*/ 740209 h 842699"/>
                <a:gd name="connsiteX164" fmla="*/ 641039 w 860573"/>
                <a:gd name="connsiteY164" fmla="*/ 727465 h 842699"/>
                <a:gd name="connsiteX165" fmla="*/ 660797 w 860573"/>
                <a:gd name="connsiteY165" fmla="*/ 713637 h 842699"/>
                <a:gd name="connsiteX166" fmla="*/ 679183 w 860573"/>
                <a:gd name="connsiteY166" fmla="*/ 698453 h 842699"/>
                <a:gd name="connsiteX167" fmla="*/ 696746 w 860573"/>
                <a:gd name="connsiteY167" fmla="*/ 682456 h 842699"/>
                <a:gd name="connsiteX168" fmla="*/ 713211 w 860573"/>
                <a:gd name="connsiteY168" fmla="*/ 665103 h 842699"/>
                <a:gd name="connsiteX169" fmla="*/ 728578 w 860573"/>
                <a:gd name="connsiteY169" fmla="*/ 646937 h 842699"/>
                <a:gd name="connsiteX170" fmla="*/ 742848 w 860573"/>
                <a:gd name="connsiteY170" fmla="*/ 627686 h 842699"/>
                <a:gd name="connsiteX171" fmla="*/ 755746 w 860573"/>
                <a:gd name="connsiteY171" fmla="*/ 607622 h 842699"/>
                <a:gd name="connsiteX172" fmla="*/ 767546 w 860573"/>
                <a:gd name="connsiteY172" fmla="*/ 586744 h 842699"/>
                <a:gd name="connsiteX173" fmla="*/ 777974 w 860573"/>
                <a:gd name="connsiteY173" fmla="*/ 565053 h 842699"/>
                <a:gd name="connsiteX174" fmla="*/ 786481 w 860573"/>
                <a:gd name="connsiteY174" fmla="*/ 542549 h 842699"/>
                <a:gd name="connsiteX175" fmla="*/ 794164 w 860573"/>
                <a:gd name="connsiteY175" fmla="*/ 519231 h 842699"/>
                <a:gd name="connsiteX176" fmla="*/ 799653 w 860573"/>
                <a:gd name="connsiteY176" fmla="*/ 495913 h 842699"/>
                <a:gd name="connsiteX177" fmla="*/ 804043 w 860573"/>
                <a:gd name="connsiteY177" fmla="*/ 471510 h 842699"/>
                <a:gd name="connsiteX178" fmla="*/ 806513 w 860573"/>
                <a:gd name="connsiteY178" fmla="*/ 446566 h 842699"/>
                <a:gd name="connsiteX179" fmla="*/ 807611 w 860573"/>
                <a:gd name="connsiteY179" fmla="*/ 421350 h 842699"/>
                <a:gd name="connsiteX180" fmla="*/ 806513 w 860573"/>
                <a:gd name="connsiteY180" fmla="*/ 396134 h 842699"/>
                <a:gd name="connsiteX181" fmla="*/ 804043 w 860573"/>
                <a:gd name="connsiteY181" fmla="*/ 371189 h 842699"/>
                <a:gd name="connsiteX182" fmla="*/ 799653 w 860573"/>
                <a:gd name="connsiteY182" fmla="*/ 347058 h 842699"/>
                <a:gd name="connsiteX183" fmla="*/ 794164 w 860573"/>
                <a:gd name="connsiteY183" fmla="*/ 323197 h 842699"/>
                <a:gd name="connsiteX184" fmla="*/ 786481 w 860573"/>
                <a:gd name="connsiteY184" fmla="*/ 300151 h 842699"/>
                <a:gd name="connsiteX185" fmla="*/ 777974 w 860573"/>
                <a:gd name="connsiteY185" fmla="*/ 277646 h 842699"/>
                <a:gd name="connsiteX186" fmla="*/ 767546 w 860573"/>
                <a:gd name="connsiteY186" fmla="*/ 255955 h 842699"/>
                <a:gd name="connsiteX187" fmla="*/ 755746 w 860573"/>
                <a:gd name="connsiteY187" fmla="*/ 235077 h 842699"/>
                <a:gd name="connsiteX188" fmla="*/ 742848 w 860573"/>
                <a:gd name="connsiteY188" fmla="*/ 215013 h 842699"/>
                <a:gd name="connsiteX189" fmla="*/ 728578 w 860573"/>
                <a:gd name="connsiteY189" fmla="*/ 195762 h 842699"/>
                <a:gd name="connsiteX190" fmla="*/ 713211 w 860573"/>
                <a:gd name="connsiteY190" fmla="*/ 177596 h 842699"/>
                <a:gd name="connsiteX191" fmla="*/ 696746 w 860573"/>
                <a:gd name="connsiteY191" fmla="*/ 160243 h 842699"/>
                <a:gd name="connsiteX192" fmla="*/ 679183 w 860573"/>
                <a:gd name="connsiteY192" fmla="*/ 143975 h 842699"/>
                <a:gd name="connsiteX193" fmla="*/ 660797 w 860573"/>
                <a:gd name="connsiteY193" fmla="*/ 128791 h 842699"/>
                <a:gd name="connsiteX194" fmla="*/ 641039 w 860573"/>
                <a:gd name="connsiteY194" fmla="*/ 115234 h 842699"/>
                <a:gd name="connsiteX195" fmla="*/ 620458 w 860573"/>
                <a:gd name="connsiteY195" fmla="*/ 102219 h 842699"/>
                <a:gd name="connsiteX196" fmla="*/ 599053 w 860573"/>
                <a:gd name="connsiteY196" fmla="*/ 91103 h 842699"/>
                <a:gd name="connsiteX197" fmla="*/ 576826 w 860573"/>
                <a:gd name="connsiteY197" fmla="*/ 81071 h 842699"/>
                <a:gd name="connsiteX198" fmla="*/ 554049 w 860573"/>
                <a:gd name="connsiteY198" fmla="*/ 72123 h 842699"/>
                <a:gd name="connsiteX199" fmla="*/ 530449 w 860573"/>
                <a:gd name="connsiteY199" fmla="*/ 65073 h 842699"/>
                <a:gd name="connsiteX200" fmla="*/ 506300 w 860573"/>
                <a:gd name="connsiteY200" fmla="*/ 59380 h 842699"/>
                <a:gd name="connsiteX201" fmla="*/ 481328 w 860573"/>
                <a:gd name="connsiteY201" fmla="*/ 55312 h 842699"/>
                <a:gd name="connsiteX202" fmla="*/ 456082 w 860573"/>
                <a:gd name="connsiteY202" fmla="*/ 52872 h 842699"/>
                <a:gd name="connsiteX203" fmla="*/ 430287 w 860573"/>
                <a:gd name="connsiteY203" fmla="*/ 52059 h 842699"/>
                <a:gd name="connsiteX204" fmla="*/ 424250 w 860573"/>
                <a:gd name="connsiteY204" fmla="*/ 51245 h 842699"/>
                <a:gd name="connsiteX205" fmla="*/ 418487 w 860573"/>
                <a:gd name="connsiteY205" fmla="*/ 49347 h 842699"/>
                <a:gd name="connsiteX206" fmla="*/ 413822 w 860573"/>
                <a:gd name="connsiteY206" fmla="*/ 46365 h 842699"/>
                <a:gd name="connsiteX207" fmla="*/ 409705 w 860573"/>
                <a:gd name="connsiteY207" fmla="*/ 42027 h 842699"/>
                <a:gd name="connsiteX208" fmla="*/ 406412 w 860573"/>
                <a:gd name="connsiteY208" fmla="*/ 37417 h 842699"/>
                <a:gd name="connsiteX209" fmla="*/ 404491 w 860573"/>
                <a:gd name="connsiteY209" fmla="*/ 31995 h 842699"/>
                <a:gd name="connsiteX210" fmla="*/ 403668 w 860573"/>
                <a:gd name="connsiteY210" fmla="*/ 26029 h 842699"/>
                <a:gd name="connsiteX211" fmla="*/ 404491 w 860573"/>
                <a:gd name="connsiteY211" fmla="*/ 20064 h 842699"/>
                <a:gd name="connsiteX212" fmla="*/ 406412 w 860573"/>
                <a:gd name="connsiteY212" fmla="*/ 14642 h 842699"/>
                <a:gd name="connsiteX213" fmla="*/ 409705 w 860573"/>
                <a:gd name="connsiteY213" fmla="*/ 9490 h 842699"/>
                <a:gd name="connsiteX214" fmla="*/ 413822 w 860573"/>
                <a:gd name="connsiteY214" fmla="*/ 5694 h 842699"/>
                <a:gd name="connsiteX215" fmla="*/ 418487 w 860573"/>
                <a:gd name="connsiteY215" fmla="*/ 2712 h 842699"/>
                <a:gd name="connsiteX216" fmla="*/ 424250 w 860573"/>
                <a:gd name="connsiteY216" fmla="*/ 542 h 842699"/>
                <a:gd name="connsiteX217" fmla="*/ 430287 w 860573"/>
                <a:gd name="connsiteY217" fmla="*/ 0 h 84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860573" h="842699">
                  <a:moveTo>
                    <a:pt x="430287" y="0"/>
                  </a:moveTo>
                  <a:lnTo>
                    <a:pt x="457454" y="814"/>
                  </a:lnTo>
                  <a:lnTo>
                    <a:pt x="484073" y="3254"/>
                  </a:lnTo>
                  <a:lnTo>
                    <a:pt x="510417" y="7321"/>
                  </a:lnTo>
                  <a:lnTo>
                    <a:pt x="536212" y="12744"/>
                  </a:lnTo>
                  <a:lnTo>
                    <a:pt x="561184" y="20064"/>
                  </a:lnTo>
                  <a:lnTo>
                    <a:pt x="585607" y="28470"/>
                  </a:lnTo>
                  <a:lnTo>
                    <a:pt x="609481" y="38231"/>
                  </a:lnTo>
                  <a:lnTo>
                    <a:pt x="632532" y="49619"/>
                  </a:lnTo>
                  <a:lnTo>
                    <a:pt x="654760" y="61820"/>
                  </a:lnTo>
                  <a:lnTo>
                    <a:pt x="675890" y="75648"/>
                  </a:lnTo>
                  <a:lnTo>
                    <a:pt x="696472" y="90560"/>
                  </a:lnTo>
                  <a:lnTo>
                    <a:pt x="715955" y="106558"/>
                  </a:lnTo>
                  <a:lnTo>
                    <a:pt x="734616" y="123368"/>
                  </a:lnTo>
                  <a:lnTo>
                    <a:pt x="751904" y="141806"/>
                  </a:lnTo>
                  <a:lnTo>
                    <a:pt x="768369" y="160514"/>
                  </a:lnTo>
                  <a:lnTo>
                    <a:pt x="783462" y="180850"/>
                  </a:lnTo>
                  <a:lnTo>
                    <a:pt x="797457" y="201727"/>
                  </a:lnTo>
                  <a:lnTo>
                    <a:pt x="810080" y="223147"/>
                  </a:lnTo>
                  <a:lnTo>
                    <a:pt x="821332" y="245923"/>
                  </a:lnTo>
                  <a:lnTo>
                    <a:pt x="831485" y="269241"/>
                  </a:lnTo>
                  <a:lnTo>
                    <a:pt x="840266" y="293101"/>
                  </a:lnTo>
                  <a:lnTo>
                    <a:pt x="847401" y="317775"/>
                  </a:lnTo>
                  <a:lnTo>
                    <a:pt x="853164" y="342719"/>
                  </a:lnTo>
                  <a:lnTo>
                    <a:pt x="857280" y="368478"/>
                  </a:lnTo>
                  <a:lnTo>
                    <a:pt x="859750" y="394778"/>
                  </a:lnTo>
                  <a:lnTo>
                    <a:pt x="860573" y="421350"/>
                  </a:lnTo>
                  <a:lnTo>
                    <a:pt x="859750" y="447921"/>
                  </a:lnTo>
                  <a:lnTo>
                    <a:pt x="857280" y="474222"/>
                  </a:lnTo>
                  <a:lnTo>
                    <a:pt x="853164" y="499980"/>
                  </a:lnTo>
                  <a:lnTo>
                    <a:pt x="847401" y="525196"/>
                  </a:lnTo>
                  <a:lnTo>
                    <a:pt x="840266" y="549327"/>
                  </a:lnTo>
                  <a:lnTo>
                    <a:pt x="831485" y="573459"/>
                  </a:lnTo>
                  <a:lnTo>
                    <a:pt x="821332" y="596776"/>
                  </a:lnTo>
                  <a:lnTo>
                    <a:pt x="810080" y="619281"/>
                  </a:lnTo>
                  <a:lnTo>
                    <a:pt x="797457" y="640972"/>
                  </a:lnTo>
                  <a:lnTo>
                    <a:pt x="783462" y="661850"/>
                  </a:lnTo>
                  <a:lnTo>
                    <a:pt x="768369" y="681914"/>
                  </a:lnTo>
                  <a:lnTo>
                    <a:pt x="751904" y="700894"/>
                  </a:lnTo>
                  <a:lnTo>
                    <a:pt x="734616" y="719060"/>
                  </a:lnTo>
                  <a:lnTo>
                    <a:pt x="715955" y="736413"/>
                  </a:lnTo>
                  <a:lnTo>
                    <a:pt x="696472" y="752139"/>
                  </a:lnTo>
                  <a:lnTo>
                    <a:pt x="675890" y="767323"/>
                  </a:lnTo>
                  <a:lnTo>
                    <a:pt x="654760" y="780880"/>
                  </a:lnTo>
                  <a:lnTo>
                    <a:pt x="632532" y="793081"/>
                  </a:lnTo>
                  <a:lnTo>
                    <a:pt x="609481" y="804469"/>
                  </a:lnTo>
                  <a:lnTo>
                    <a:pt x="585607" y="814230"/>
                  </a:lnTo>
                  <a:lnTo>
                    <a:pt x="561184" y="822635"/>
                  </a:lnTo>
                  <a:lnTo>
                    <a:pt x="536212" y="829956"/>
                  </a:lnTo>
                  <a:lnTo>
                    <a:pt x="510417" y="835379"/>
                  </a:lnTo>
                  <a:lnTo>
                    <a:pt x="484073" y="839446"/>
                  </a:lnTo>
                  <a:lnTo>
                    <a:pt x="457454" y="841886"/>
                  </a:lnTo>
                  <a:lnTo>
                    <a:pt x="430287" y="842699"/>
                  </a:lnTo>
                  <a:lnTo>
                    <a:pt x="403119" y="841886"/>
                  </a:lnTo>
                  <a:lnTo>
                    <a:pt x="376227" y="839446"/>
                  </a:lnTo>
                  <a:lnTo>
                    <a:pt x="350157" y="835379"/>
                  </a:lnTo>
                  <a:lnTo>
                    <a:pt x="324362" y="829956"/>
                  </a:lnTo>
                  <a:lnTo>
                    <a:pt x="299390" y="822635"/>
                  </a:lnTo>
                  <a:lnTo>
                    <a:pt x="274966" y="814230"/>
                  </a:lnTo>
                  <a:lnTo>
                    <a:pt x="251092" y="804469"/>
                  </a:lnTo>
                  <a:lnTo>
                    <a:pt x="228316" y="793081"/>
                  </a:lnTo>
                  <a:lnTo>
                    <a:pt x="205813" y="780880"/>
                  </a:lnTo>
                  <a:lnTo>
                    <a:pt x="184683" y="767323"/>
                  </a:lnTo>
                  <a:lnTo>
                    <a:pt x="164376" y="752139"/>
                  </a:lnTo>
                  <a:lnTo>
                    <a:pt x="144618" y="736413"/>
                  </a:lnTo>
                  <a:lnTo>
                    <a:pt x="126232" y="719060"/>
                  </a:lnTo>
                  <a:lnTo>
                    <a:pt x="108670" y="700894"/>
                  </a:lnTo>
                  <a:lnTo>
                    <a:pt x="92479" y="681914"/>
                  </a:lnTo>
                  <a:lnTo>
                    <a:pt x="77112" y="661850"/>
                  </a:lnTo>
                  <a:lnTo>
                    <a:pt x="63116" y="640701"/>
                  </a:lnTo>
                  <a:lnTo>
                    <a:pt x="50493" y="619281"/>
                  </a:lnTo>
                  <a:lnTo>
                    <a:pt x="38967" y="596776"/>
                  </a:lnTo>
                  <a:lnTo>
                    <a:pt x="29088" y="573459"/>
                  </a:lnTo>
                  <a:lnTo>
                    <a:pt x="20307" y="549327"/>
                  </a:lnTo>
                  <a:lnTo>
                    <a:pt x="13172" y="524925"/>
                  </a:lnTo>
                  <a:lnTo>
                    <a:pt x="7409" y="499709"/>
                  </a:lnTo>
                  <a:lnTo>
                    <a:pt x="3293" y="473951"/>
                  </a:lnTo>
                  <a:lnTo>
                    <a:pt x="823" y="447921"/>
                  </a:lnTo>
                  <a:lnTo>
                    <a:pt x="0" y="421079"/>
                  </a:lnTo>
                  <a:lnTo>
                    <a:pt x="549" y="406708"/>
                  </a:lnTo>
                  <a:lnTo>
                    <a:pt x="1647" y="391253"/>
                  </a:lnTo>
                  <a:lnTo>
                    <a:pt x="3568" y="376069"/>
                  </a:lnTo>
                  <a:lnTo>
                    <a:pt x="6312" y="360343"/>
                  </a:lnTo>
                  <a:lnTo>
                    <a:pt x="10428" y="344889"/>
                  </a:lnTo>
                  <a:lnTo>
                    <a:pt x="14819" y="329162"/>
                  </a:lnTo>
                  <a:lnTo>
                    <a:pt x="20033" y="313436"/>
                  </a:lnTo>
                  <a:lnTo>
                    <a:pt x="26619" y="297982"/>
                  </a:lnTo>
                  <a:lnTo>
                    <a:pt x="33753" y="282527"/>
                  </a:lnTo>
                  <a:lnTo>
                    <a:pt x="41986" y="267885"/>
                  </a:lnTo>
                  <a:lnTo>
                    <a:pt x="50767" y="253244"/>
                  </a:lnTo>
                  <a:lnTo>
                    <a:pt x="60646" y="239416"/>
                  </a:lnTo>
                  <a:lnTo>
                    <a:pt x="71623" y="226130"/>
                  </a:lnTo>
                  <a:lnTo>
                    <a:pt x="83149" y="213115"/>
                  </a:lnTo>
                  <a:lnTo>
                    <a:pt x="96046" y="201185"/>
                  </a:lnTo>
                  <a:lnTo>
                    <a:pt x="109767" y="189797"/>
                  </a:lnTo>
                  <a:lnTo>
                    <a:pt x="124311" y="179765"/>
                  </a:lnTo>
                  <a:lnTo>
                    <a:pt x="139953" y="170546"/>
                  </a:lnTo>
                  <a:lnTo>
                    <a:pt x="148734" y="166208"/>
                  </a:lnTo>
                  <a:lnTo>
                    <a:pt x="157790" y="161599"/>
                  </a:lnTo>
                  <a:lnTo>
                    <a:pt x="167669" y="157803"/>
                  </a:lnTo>
                  <a:lnTo>
                    <a:pt x="178097" y="154007"/>
                  </a:lnTo>
                  <a:lnTo>
                    <a:pt x="189074" y="150753"/>
                  </a:lnTo>
                  <a:lnTo>
                    <a:pt x="200599" y="148042"/>
                  </a:lnTo>
                  <a:lnTo>
                    <a:pt x="212674" y="145873"/>
                  </a:lnTo>
                  <a:lnTo>
                    <a:pt x="225297" y="144246"/>
                  </a:lnTo>
                  <a:lnTo>
                    <a:pt x="238195" y="143161"/>
                  </a:lnTo>
                  <a:lnTo>
                    <a:pt x="251915" y="143161"/>
                  </a:lnTo>
                  <a:lnTo>
                    <a:pt x="265911" y="143704"/>
                  </a:lnTo>
                  <a:lnTo>
                    <a:pt x="280729" y="145330"/>
                  </a:lnTo>
                  <a:lnTo>
                    <a:pt x="295822" y="147771"/>
                  </a:lnTo>
                  <a:lnTo>
                    <a:pt x="296225" y="147862"/>
                  </a:lnTo>
                  <a:lnTo>
                    <a:pt x="272059" y="160979"/>
                  </a:lnTo>
                  <a:lnTo>
                    <a:pt x="227974" y="197352"/>
                  </a:lnTo>
                  <a:lnTo>
                    <a:pt x="227218" y="197389"/>
                  </a:lnTo>
                  <a:lnTo>
                    <a:pt x="211027" y="199829"/>
                  </a:lnTo>
                  <a:lnTo>
                    <a:pt x="195385" y="203625"/>
                  </a:lnTo>
                  <a:lnTo>
                    <a:pt x="180292" y="209048"/>
                  </a:lnTo>
                  <a:lnTo>
                    <a:pt x="165748" y="215827"/>
                  </a:lnTo>
                  <a:lnTo>
                    <a:pt x="151753" y="224503"/>
                  </a:lnTo>
                  <a:lnTo>
                    <a:pt x="138581" y="234264"/>
                  </a:lnTo>
                  <a:lnTo>
                    <a:pt x="125958" y="245110"/>
                  </a:lnTo>
                  <a:lnTo>
                    <a:pt x="114158" y="257582"/>
                  </a:lnTo>
                  <a:lnTo>
                    <a:pt x="103456" y="270868"/>
                  </a:lnTo>
                  <a:lnTo>
                    <a:pt x="93577" y="285238"/>
                  </a:lnTo>
                  <a:lnTo>
                    <a:pt x="84521" y="300151"/>
                  </a:lnTo>
                  <a:lnTo>
                    <a:pt x="76563" y="316148"/>
                  </a:lnTo>
                  <a:lnTo>
                    <a:pt x="69428" y="332687"/>
                  </a:lnTo>
                  <a:lnTo>
                    <a:pt x="63939" y="349769"/>
                  </a:lnTo>
                  <a:lnTo>
                    <a:pt x="59274" y="367122"/>
                  </a:lnTo>
                  <a:lnTo>
                    <a:pt x="55981" y="385017"/>
                  </a:lnTo>
                  <a:lnTo>
                    <a:pt x="53786" y="402912"/>
                  </a:lnTo>
                  <a:lnTo>
                    <a:pt x="52963" y="421350"/>
                  </a:lnTo>
                  <a:lnTo>
                    <a:pt x="53786" y="446566"/>
                  </a:lnTo>
                  <a:lnTo>
                    <a:pt x="56805" y="471510"/>
                  </a:lnTo>
                  <a:lnTo>
                    <a:pt x="60921" y="495913"/>
                  </a:lnTo>
                  <a:lnTo>
                    <a:pt x="66684" y="519231"/>
                  </a:lnTo>
                  <a:lnTo>
                    <a:pt x="74093" y="542549"/>
                  </a:lnTo>
                  <a:lnTo>
                    <a:pt x="82600" y="565053"/>
                  </a:lnTo>
                  <a:lnTo>
                    <a:pt x="93028" y="586744"/>
                  </a:lnTo>
                  <a:lnTo>
                    <a:pt x="104828" y="607622"/>
                  </a:lnTo>
                  <a:lnTo>
                    <a:pt x="117725" y="627686"/>
                  </a:lnTo>
                  <a:lnTo>
                    <a:pt x="131721" y="646937"/>
                  </a:lnTo>
                  <a:lnTo>
                    <a:pt x="147088" y="665103"/>
                  </a:lnTo>
                  <a:lnTo>
                    <a:pt x="163827" y="682456"/>
                  </a:lnTo>
                  <a:lnTo>
                    <a:pt x="181390" y="698453"/>
                  </a:lnTo>
                  <a:lnTo>
                    <a:pt x="200051" y="713637"/>
                  </a:lnTo>
                  <a:lnTo>
                    <a:pt x="219534" y="727465"/>
                  </a:lnTo>
                  <a:lnTo>
                    <a:pt x="240115" y="740209"/>
                  </a:lnTo>
                  <a:lnTo>
                    <a:pt x="261520" y="751597"/>
                  </a:lnTo>
                  <a:lnTo>
                    <a:pt x="283473" y="761629"/>
                  </a:lnTo>
                  <a:lnTo>
                    <a:pt x="306524" y="770305"/>
                  </a:lnTo>
                  <a:lnTo>
                    <a:pt x="330124" y="777355"/>
                  </a:lnTo>
                  <a:lnTo>
                    <a:pt x="354273" y="783049"/>
                  </a:lnTo>
                  <a:lnTo>
                    <a:pt x="379245" y="787116"/>
                  </a:lnTo>
                  <a:lnTo>
                    <a:pt x="404491" y="789827"/>
                  </a:lnTo>
                  <a:lnTo>
                    <a:pt x="430287" y="790641"/>
                  </a:lnTo>
                  <a:lnTo>
                    <a:pt x="456082" y="789827"/>
                  </a:lnTo>
                  <a:lnTo>
                    <a:pt x="481328" y="787116"/>
                  </a:lnTo>
                  <a:lnTo>
                    <a:pt x="506300" y="783049"/>
                  </a:lnTo>
                  <a:lnTo>
                    <a:pt x="530449" y="777355"/>
                  </a:lnTo>
                  <a:lnTo>
                    <a:pt x="554049" y="770305"/>
                  </a:lnTo>
                  <a:lnTo>
                    <a:pt x="576826" y="761629"/>
                  </a:lnTo>
                  <a:lnTo>
                    <a:pt x="599053" y="751597"/>
                  </a:lnTo>
                  <a:lnTo>
                    <a:pt x="620458" y="740209"/>
                  </a:lnTo>
                  <a:lnTo>
                    <a:pt x="641039" y="727465"/>
                  </a:lnTo>
                  <a:lnTo>
                    <a:pt x="660797" y="713637"/>
                  </a:lnTo>
                  <a:lnTo>
                    <a:pt x="679183" y="698453"/>
                  </a:lnTo>
                  <a:lnTo>
                    <a:pt x="696746" y="682456"/>
                  </a:lnTo>
                  <a:lnTo>
                    <a:pt x="713211" y="665103"/>
                  </a:lnTo>
                  <a:lnTo>
                    <a:pt x="728578" y="646937"/>
                  </a:lnTo>
                  <a:lnTo>
                    <a:pt x="742848" y="627686"/>
                  </a:lnTo>
                  <a:lnTo>
                    <a:pt x="755746" y="607622"/>
                  </a:lnTo>
                  <a:lnTo>
                    <a:pt x="767546" y="586744"/>
                  </a:lnTo>
                  <a:lnTo>
                    <a:pt x="777974" y="565053"/>
                  </a:lnTo>
                  <a:lnTo>
                    <a:pt x="786481" y="542549"/>
                  </a:lnTo>
                  <a:lnTo>
                    <a:pt x="794164" y="519231"/>
                  </a:lnTo>
                  <a:lnTo>
                    <a:pt x="799653" y="495913"/>
                  </a:lnTo>
                  <a:lnTo>
                    <a:pt x="804043" y="471510"/>
                  </a:lnTo>
                  <a:lnTo>
                    <a:pt x="806513" y="446566"/>
                  </a:lnTo>
                  <a:lnTo>
                    <a:pt x="807611" y="421350"/>
                  </a:lnTo>
                  <a:lnTo>
                    <a:pt x="806513" y="396134"/>
                  </a:lnTo>
                  <a:lnTo>
                    <a:pt x="804043" y="371189"/>
                  </a:lnTo>
                  <a:lnTo>
                    <a:pt x="799653" y="347058"/>
                  </a:lnTo>
                  <a:lnTo>
                    <a:pt x="794164" y="323197"/>
                  </a:lnTo>
                  <a:lnTo>
                    <a:pt x="786481" y="300151"/>
                  </a:lnTo>
                  <a:lnTo>
                    <a:pt x="777974" y="277646"/>
                  </a:lnTo>
                  <a:lnTo>
                    <a:pt x="767546" y="255955"/>
                  </a:lnTo>
                  <a:lnTo>
                    <a:pt x="755746" y="235077"/>
                  </a:lnTo>
                  <a:lnTo>
                    <a:pt x="742848" y="215013"/>
                  </a:lnTo>
                  <a:lnTo>
                    <a:pt x="728578" y="195762"/>
                  </a:lnTo>
                  <a:lnTo>
                    <a:pt x="713211" y="177596"/>
                  </a:lnTo>
                  <a:lnTo>
                    <a:pt x="696746" y="160243"/>
                  </a:lnTo>
                  <a:lnTo>
                    <a:pt x="679183" y="143975"/>
                  </a:lnTo>
                  <a:lnTo>
                    <a:pt x="660797" y="128791"/>
                  </a:lnTo>
                  <a:lnTo>
                    <a:pt x="641039" y="115234"/>
                  </a:lnTo>
                  <a:lnTo>
                    <a:pt x="620458" y="102219"/>
                  </a:lnTo>
                  <a:lnTo>
                    <a:pt x="599053" y="91103"/>
                  </a:lnTo>
                  <a:lnTo>
                    <a:pt x="576826" y="81071"/>
                  </a:lnTo>
                  <a:lnTo>
                    <a:pt x="554049" y="72123"/>
                  </a:lnTo>
                  <a:lnTo>
                    <a:pt x="530449" y="65073"/>
                  </a:lnTo>
                  <a:lnTo>
                    <a:pt x="506300" y="59380"/>
                  </a:lnTo>
                  <a:lnTo>
                    <a:pt x="481328" y="55312"/>
                  </a:lnTo>
                  <a:lnTo>
                    <a:pt x="456082" y="52872"/>
                  </a:lnTo>
                  <a:lnTo>
                    <a:pt x="430287" y="52059"/>
                  </a:lnTo>
                  <a:lnTo>
                    <a:pt x="424250" y="51245"/>
                  </a:lnTo>
                  <a:lnTo>
                    <a:pt x="418487" y="49347"/>
                  </a:lnTo>
                  <a:lnTo>
                    <a:pt x="413822" y="46365"/>
                  </a:lnTo>
                  <a:lnTo>
                    <a:pt x="409705" y="42027"/>
                  </a:lnTo>
                  <a:lnTo>
                    <a:pt x="406412" y="37417"/>
                  </a:lnTo>
                  <a:lnTo>
                    <a:pt x="404491" y="31995"/>
                  </a:lnTo>
                  <a:lnTo>
                    <a:pt x="403668" y="26029"/>
                  </a:lnTo>
                  <a:lnTo>
                    <a:pt x="404491" y="20064"/>
                  </a:lnTo>
                  <a:lnTo>
                    <a:pt x="406412" y="14642"/>
                  </a:lnTo>
                  <a:lnTo>
                    <a:pt x="409705" y="9490"/>
                  </a:lnTo>
                  <a:lnTo>
                    <a:pt x="413822" y="5694"/>
                  </a:lnTo>
                  <a:lnTo>
                    <a:pt x="418487" y="2712"/>
                  </a:lnTo>
                  <a:lnTo>
                    <a:pt x="424250" y="542"/>
                  </a:lnTo>
                  <a:lnTo>
                    <a:pt x="430287" y="0"/>
                  </a:lnTo>
                  <a:close/>
                </a:path>
              </a:pathLst>
            </a:custGeom>
            <a:solidFill>
              <a:srgbClr val="4E50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26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 Placeholder 11"/>
            <p:cNvSpPr txBox="1">
              <a:spLocks/>
            </p:cNvSpPr>
            <p:nvPr/>
          </p:nvSpPr>
          <p:spPr>
            <a:xfrm>
              <a:off x="2051720" y="1592752"/>
              <a:ext cx="1176949" cy="2203133"/>
            </a:xfrm>
            <a:prstGeom prst="rect">
              <a:avLst/>
            </a:prstGeom>
            <a:noFill/>
            <a:ln cap="sq">
              <a:solidFill>
                <a:srgbClr val="003366"/>
              </a:solidFill>
              <a:miter lim="800000"/>
            </a:ln>
          </p:spPr>
          <p:txBody>
            <a:bodyPr anchor="ctr" anchorCtr="0"/>
            <a:lstStyle>
              <a:defPPr>
                <a:defRPr lang="en-US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cap="all" baseline="0">
                  <a:solidFill>
                    <a:srgbClr val="FFFFFF"/>
                  </a:solidFill>
                </a:defRPr>
              </a:lvl1pPr>
              <a:lvl2pPr marL="4763" indent="0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2pPr>
              <a:lvl3pPr marL="363538" indent="-274638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3pPr>
              <a:lvl4pPr marL="725488" indent="-280988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4pPr>
              <a:lvl5pPr marL="1074738" indent="-350838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5pPr>
              <a:lvl6pPr marL="373694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6pPr>
              <a:lvl7pPr marL="441639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7pPr>
              <a:lvl8pPr marL="5095837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8pPr>
              <a:lvl9pPr marL="5775282" indent="-339722">
                <a:spcBef>
                  <a:spcPct val="20000"/>
                </a:spcBef>
                <a:buFont typeface="Arial" panose="020B0604020202020204" pitchFamily="34" charset="0"/>
                <a:buChar char="•"/>
                <a:defRPr sz="3000"/>
              </a:lvl9pPr>
            </a:lstStyle>
            <a:p>
              <a:pPr defTabSz="822960" fontAlgn="auto">
                <a:spcAft>
                  <a:spcPts val="0"/>
                </a:spcAft>
                <a:defRPr/>
              </a:pPr>
              <a:endParaRPr lang="fr-BE" sz="1080" kern="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51720" y="2057161"/>
              <a:ext cx="1176949" cy="173872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80" kern="0" dirty="0">
                <a:solidFill>
                  <a:srgbClr val="F79646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55843" y="2306475"/>
              <a:ext cx="1168703" cy="449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lvl="0" algn="ctr">
                <a:defRPr/>
              </a:pPr>
              <a:r>
                <a:rPr lang="fr-BE" sz="1080" b="1" kern="0" dirty="0" smtClean="0">
                  <a:solidFill>
                    <a:srgbClr val="505050"/>
                  </a:solidFill>
                </a:rPr>
                <a:t>Belges responsables </a:t>
              </a:r>
            </a:p>
            <a:p>
              <a:pPr lvl="0" algn="ctr">
                <a:defRPr/>
              </a:pPr>
              <a:r>
                <a:rPr lang="fr-BE" sz="1080" b="1" kern="0" dirty="0" smtClean="0">
                  <a:solidFill>
                    <a:srgbClr val="505050"/>
                  </a:solidFill>
                </a:rPr>
                <a:t>des achats</a:t>
              </a:r>
            </a:p>
            <a:p>
              <a:pPr lvl="0" algn="ctr">
                <a:defRPr/>
              </a:pPr>
              <a:r>
                <a:rPr lang="fr-BE" sz="1080" b="1" kern="0" dirty="0" smtClean="0">
                  <a:solidFill>
                    <a:srgbClr val="505050"/>
                  </a:solidFill>
                </a:rPr>
                <a:t>âgés de </a:t>
              </a:r>
            </a:p>
            <a:p>
              <a:pPr lvl="0" algn="ctr">
                <a:defRPr/>
              </a:pPr>
              <a:r>
                <a:rPr lang="fr-BE" sz="1080" b="1" kern="0" dirty="0" smtClean="0">
                  <a:solidFill>
                    <a:srgbClr val="505050"/>
                  </a:solidFill>
                </a:rPr>
                <a:t>18 ans et +</a:t>
              </a:r>
              <a:endParaRPr lang="fr-BE" sz="1080" b="1" kern="0" dirty="0">
                <a:solidFill>
                  <a:srgbClr val="505050"/>
                </a:solidFill>
              </a:endParaRPr>
            </a:p>
          </p:txBody>
        </p:sp>
        <p:sp>
          <p:nvSpPr>
            <p:cNvPr id="75" name="Text Placeholder 11"/>
            <p:cNvSpPr txBox="1">
              <a:spLocks/>
            </p:cNvSpPr>
            <p:nvPr/>
          </p:nvSpPr>
          <p:spPr>
            <a:xfrm>
              <a:off x="2052133" y="1596914"/>
              <a:ext cx="1176120" cy="460247"/>
            </a:xfrm>
            <a:prstGeom prst="rect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txBody>
            <a:bodyPr anchor="ctr" anchorCtr="0"/>
            <a:lstStyle>
              <a:lvl1pPr marL="0" indent="0" algn="l" defTabSz="135889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400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763" indent="0" algn="l" defTabSz="135889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3538" indent="-274638" algn="l" defTabSz="135889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5488" indent="-280988" algn="l" defTabSz="1358890" rtl="0" eaLnBrk="1" latinLnBrk="0" hangingPunct="1">
                <a:lnSpc>
                  <a:spcPct val="95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74738" indent="-350838" algn="l" defTabSz="135889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736947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16392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95837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75282" indent="-339722" algn="l" defTabSz="13588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fr-BE" sz="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314495" y="3032541"/>
              <a:ext cx="651398" cy="624039"/>
              <a:chOff x="513375" y="2947553"/>
              <a:chExt cx="723775" cy="693377"/>
            </a:xfrm>
          </p:grpSpPr>
          <p:sp>
            <p:nvSpPr>
              <p:cNvPr id="129" name="Freeform 20"/>
              <p:cNvSpPr>
                <a:spLocks noEditPoints="1"/>
              </p:cNvSpPr>
              <p:nvPr/>
            </p:nvSpPr>
            <p:spPr bwMode="auto">
              <a:xfrm>
                <a:off x="513375" y="3054403"/>
                <a:ext cx="350735" cy="429698"/>
              </a:xfrm>
              <a:custGeom>
                <a:avLst/>
                <a:gdLst>
                  <a:gd name="T0" fmla="*/ 1027 w 2632"/>
                  <a:gd name="T1" fmla="*/ 156 h 3456"/>
                  <a:gd name="T2" fmla="*/ 811 w 2632"/>
                  <a:gd name="T3" fmla="*/ 312 h 3456"/>
                  <a:gd name="T4" fmla="*/ 744 w 2632"/>
                  <a:gd name="T5" fmla="*/ 497 h 3456"/>
                  <a:gd name="T6" fmla="*/ 744 w 2632"/>
                  <a:gd name="T7" fmla="*/ 576 h 3456"/>
                  <a:gd name="T8" fmla="*/ 687 w 2632"/>
                  <a:gd name="T9" fmla="*/ 1037 h 3456"/>
                  <a:gd name="T10" fmla="*/ 740 w 2632"/>
                  <a:gd name="T11" fmla="*/ 1364 h 3456"/>
                  <a:gd name="T12" fmla="*/ 822 w 2632"/>
                  <a:gd name="T13" fmla="*/ 1571 h 3456"/>
                  <a:gd name="T14" fmla="*/ 921 w 2632"/>
                  <a:gd name="T15" fmla="*/ 1752 h 3456"/>
                  <a:gd name="T16" fmla="*/ 973 w 2632"/>
                  <a:gd name="T17" fmla="*/ 1822 h 3456"/>
                  <a:gd name="T18" fmla="*/ 916 w 2632"/>
                  <a:gd name="T19" fmla="*/ 2219 h 3456"/>
                  <a:gd name="T20" fmla="*/ 253 w 2632"/>
                  <a:gd name="T21" fmla="*/ 2619 h 3456"/>
                  <a:gd name="T22" fmla="*/ 124 w 2632"/>
                  <a:gd name="T23" fmla="*/ 2837 h 3456"/>
                  <a:gd name="T24" fmla="*/ 144 w 2632"/>
                  <a:gd name="T25" fmla="*/ 3150 h 3456"/>
                  <a:gd name="T26" fmla="*/ 366 w 2632"/>
                  <a:gd name="T27" fmla="*/ 3240 h 3456"/>
                  <a:gd name="T28" fmla="*/ 800 w 2632"/>
                  <a:gd name="T29" fmla="*/ 3316 h 3456"/>
                  <a:gd name="T30" fmla="*/ 1431 w 2632"/>
                  <a:gd name="T31" fmla="*/ 3340 h 3456"/>
                  <a:gd name="T32" fmla="*/ 2000 w 2632"/>
                  <a:gd name="T33" fmla="*/ 3295 h 3456"/>
                  <a:gd name="T34" fmla="*/ 2365 w 2632"/>
                  <a:gd name="T35" fmla="*/ 3210 h 3456"/>
                  <a:gd name="T36" fmla="*/ 2515 w 2632"/>
                  <a:gd name="T37" fmla="*/ 3123 h 3456"/>
                  <a:gd name="T38" fmla="*/ 2479 w 2632"/>
                  <a:gd name="T39" fmla="*/ 2761 h 3456"/>
                  <a:gd name="T40" fmla="*/ 2296 w 2632"/>
                  <a:gd name="T41" fmla="*/ 2573 h 3456"/>
                  <a:gd name="T42" fmla="*/ 1625 w 2632"/>
                  <a:gd name="T43" fmla="*/ 2168 h 3456"/>
                  <a:gd name="T44" fmla="*/ 1631 w 2632"/>
                  <a:gd name="T45" fmla="*/ 1787 h 3456"/>
                  <a:gd name="T46" fmla="*/ 1802 w 2632"/>
                  <a:gd name="T47" fmla="*/ 1485 h 3456"/>
                  <a:gd name="T48" fmla="*/ 1924 w 2632"/>
                  <a:gd name="T49" fmla="*/ 1335 h 3456"/>
                  <a:gd name="T50" fmla="*/ 1936 w 2632"/>
                  <a:gd name="T51" fmla="*/ 991 h 3456"/>
                  <a:gd name="T52" fmla="*/ 1890 w 2632"/>
                  <a:gd name="T53" fmla="*/ 555 h 3456"/>
                  <a:gd name="T54" fmla="*/ 1870 w 2632"/>
                  <a:gd name="T55" fmla="*/ 409 h 3456"/>
                  <a:gd name="T56" fmla="*/ 1731 w 2632"/>
                  <a:gd name="T57" fmla="*/ 220 h 3456"/>
                  <a:gd name="T58" fmla="*/ 1443 w 2632"/>
                  <a:gd name="T59" fmla="*/ 121 h 3456"/>
                  <a:gd name="T60" fmla="*/ 1513 w 2632"/>
                  <a:gd name="T61" fmla="*/ 16 h 3456"/>
                  <a:gd name="T62" fmla="*/ 1813 w 2632"/>
                  <a:gd name="T63" fmla="*/ 136 h 3456"/>
                  <a:gd name="T64" fmla="*/ 1976 w 2632"/>
                  <a:gd name="T65" fmla="*/ 362 h 3456"/>
                  <a:gd name="T66" fmla="*/ 2005 w 2632"/>
                  <a:gd name="T67" fmla="*/ 551 h 3456"/>
                  <a:gd name="T68" fmla="*/ 2051 w 2632"/>
                  <a:gd name="T69" fmla="*/ 972 h 3456"/>
                  <a:gd name="T70" fmla="*/ 2039 w 2632"/>
                  <a:gd name="T71" fmla="*/ 1364 h 3456"/>
                  <a:gd name="T72" fmla="*/ 1900 w 2632"/>
                  <a:gd name="T73" fmla="*/ 1547 h 3456"/>
                  <a:gd name="T74" fmla="*/ 1717 w 2632"/>
                  <a:gd name="T75" fmla="*/ 1864 h 3456"/>
                  <a:gd name="T76" fmla="*/ 1776 w 2632"/>
                  <a:gd name="T77" fmla="*/ 2180 h 3456"/>
                  <a:gd name="T78" fmla="*/ 2511 w 2632"/>
                  <a:gd name="T79" fmla="*/ 2599 h 3456"/>
                  <a:gd name="T80" fmla="*/ 2630 w 2632"/>
                  <a:gd name="T81" fmla="*/ 2882 h 3456"/>
                  <a:gd name="T82" fmla="*/ 2584 w 2632"/>
                  <a:gd name="T83" fmla="*/ 3215 h 3456"/>
                  <a:gd name="T84" fmla="*/ 2361 w 2632"/>
                  <a:gd name="T85" fmla="*/ 3332 h 3456"/>
                  <a:gd name="T86" fmla="*/ 2026 w 2632"/>
                  <a:gd name="T87" fmla="*/ 3406 h 3456"/>
                  <a:gd name="T88" fmla="*/ 1652 w 2632"/>
                  <a:gd name="T89" fmla="*/ 3444 h 3456"/>
                  <a:gd name="T90" fmla="*/ 1316 w 2632"/>
                  <a:gd name="T91" fmla="*/ 3456 h 3456"/>
                  <a:gd name="T92" fmla="*/ 980 w 2632"/>
                  <a:gd name="T93" fmla="*/ 3444 h 3456"/>
                  <a:gd name="T94" fmla="*/ 608 w 2632"/>
                  <a:gd name="T95" fmla="*/ 3406 h 3456"/>
                  <a:gd name="T96" fmla="*/ 272 w 2632"/>
                  <a:gd name="T97" fmla="*/ 3332 h 3456"/>
                  <a:gd name="T98" fmla="*/ 49 w 2632"/>
                  <a:gd name="T99" fmla="*/ 3215 h 3456"/>
                  <a:gd name="T100" fmla="*/ 3 w 2632"/>
                  <a:gd name="T101" fmla="*/ 2873 h 3456"/>
                  <a:gd name="T102" fmla="*/ 115 w 2632"/>
                  <a:gd name="T103" fmla="*/ 2597 h 3456"/>
                  <a:gd name="T104" fmla="*/ 802 w 2632"/>
                  <a:gd name="T105" fmla="*/ 2172 h 3456"/>
                  <a:gd name="T106" fmla="*/ 858 w 2632"/>
                  <a:gd name="T107" fmla="*/ 1863 h 3456"/>
                  <a:gd name="T108" fmla="*/ 764 w 2632"/>
                  <a:gd name="T109" fmla="*/ 1714 h 3456"/>
                  <a:gd name="T110" fmla="*/ 659 w 2632"/>
                  <a:gd name="T111" fmla="*/ 1446 h 3456"/>
                  <a:gd name="T112" fmla="*/ 572 w 2632"/>
                  <a:gd name="T113" fmla="*/ 1267 h 3456"/>
                  <a:gd name="T114" fmla="*/ 629 w 2632"/>
                  <a:gd name="T115" fmla="*/ 886 h 3456"/>
                  <a:gd name="T116" fmla="*/ 632 w 2632"/>
                  <a:gd name="T117" fmla="*/ 471 h 3456"/>
                  <a:gd name="T118" fmla="*/ 718 w 2632"/>
                  <a:gd name="T119" fmla="*/ 243 h 3456"/>
                  <a:gd name="T120" fmla="*/ 954 w 2632"/>
                  <a:gd name="T121" fmla="*/ 61 h 3456"/>
                  <a:gd name="T122" fmla="*/ 1316 w 2632"/>
                  <a:gd name="T123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32" h="3456">
                    <a:moveTo>
                      <a:pt x="1316" y="115"/>
                    </a:moveTo>
                    <a:lnTo>
                      <a:pt x="1251" y="117"/>
                    </a:lnTo>
                    <a:lnTo>
                      <a:pt x="1189" y="121"/>
                    </a:lnTo>
                    <a:lnTo>
                      <a:pt x="1131" y="130"/>
                    </a:lnTo>
                    <a:lnTo>
                      <a:pt x="1078" y="141"/>
                    </a:lnTo>
                    <a:lnTo>
                      <a:pt x="1027" y="156"/>
                    </a:lnTo>
                    <a:lnTo>
                      <a:pt x="981" y="175"/>
                    </a:lnTo>
                    <a:lnTo>
                      <a:pt x="938" y="196"/>
                    </a:lnTo>
                    <a:lnTo>
                      <a:pt x="900" y="220"/>
                    </a:lnTo>
                    <a:lnTo>
                      <a:pt x="866" y="248"/>
                    </a:lnTo>
                    <a:lnTo>
                      <a:pt x="835" y="280"/>
                    </a:lnTo>
                    <a:lnTo>
                      <a:pt x="811" y="312"/>
                    </a:lnTo>
                    <a:lnTo>
                      <a:pt x="790" y="345"/>
                    </a:lnTo>
                    <a:lnTo>
                      <a:pt x="774" y="378"/>
                    </a:lnTo>
                    <a:lnTo>
                      <a:pt x="762" y="411"/>
                    </a:lnTo>
                    <a:lnTo>
                      <a:pt x="753" y="442"/>
                    </a:lnTo>
                    <a:lnTo>
                      <a:pt x="748" y="471"/>
                    </a:lnTo>
                    <a:lnTo>
                      <a:pt x="744" y="497"/>
                    </a:lnTo>
                    <a:lnTo>
                      <a:pt x="743" y="522"/>
                    </a:lnTo>
                    <a:lnTo>
                      <a:pt x="742" y="540"/>
                    </a:lnTo>
                    <a:lnTo>
                      <a:pt x="743" y="555"/>
                    </a:lnTo>
                    <a:lnTo>
                      <a:pt x="743" y="564"/>
                    </a:lnTo>
                    <a:lnTo>
                      <a:pt x="744" y="569"/>
                    </a:lnTo>
                    <a:lnTo>
                      <a:pt x="744" y="576"/>
                    </a:lnTo>
                    <a:lnTo>
                      <a:pt x="744" y="934"/>
                    </a:lnTo>
                    <a:lnTo>
                      <a:pt x="725" y="952"/>
                    </a:lnTo>
                    <a:lnTo>
                      <a:pt x="709" y="970"/>
                    </a:lnTo>
                    <a:lnTo>
                      <a:pt x="697" y="991"/>
                    </a:lnTo>
                    <a:lnTo>
                      <a:pt x="690" y="1013"/>
                    </a:lnTo>
                    <a:lnTo>
                      <a:pt x="687" y="1037"/>
                    </a:lnTo>
                    <a:lnTo>
                      <a:pt x="687" y="1267"/>
                    </a:lnTo>
                    <a:lnTo>
                      <a:pt x="689" y="1290"/>
                    </a:lnTo>
                    <a:lnTo>
                      <a:pt x="696" y="1312"/>
                    </a:lnTo>
                    <a:lnTo>
                      <a:pt x="706" y="1332"/>
                    </a:lnTo>
                    <a:lnTo>
                      <a:pt x="721" y="1349"/>
                    </a:lnTo>
                    <a:lnTo>
                      <a:pt x="740" y="1364"/>
                    </a:lnTo>
                    <a:lnTo>
                      <a:pt x="760" y="1376"/>
                    </a:lnTo>
                    <a:lnTo>
                      <a:pt x="765" y="1399"/>
                    </a:lnTo>
                    <a:lnTo>
                      <a:pt x="776" y="1445"/>
                    </a:lnTo>
                    <a:lnTo>
                      <a:pt x="790" y="1489"/>
                    </a:lnTo>
                    <a:lnTo>
                      <a:pt x="805" y="1531"/>
                    </a:lnTo>
                    <a:lnTo>
                      <a:pt x="822" y="1571"/>
                    </a:lnTo>
                    <a:lnTo>
                      <a:pt x="839" y="1609"/>
                    </a:lnTo>
                    <a:lnTo>
                      <a:pt x="856" y="1643"/>
                    </a:lnTo>
                    <a:lnTo>
                      <a:pt x="873" y="1676"/>
                    </a:lnTo>
                    <a:lnTo>
                      <a:pt x="890" y="1704"/>
                    </a:lnTo>
                    <a:lnTo>
                      <a:pt x="906" y="1730"/>
                    </a:lnTo>
                    <a:lnTo>
                      <a:pt x="921" y="1752"/>
                    </a:lnTo>
                    <a:lnTo>
                      <a:pt x="933" y="1771"/>
                    </a:lnTo>
                    <a:lnTo>
                      <a:pt x="944" y="1786"/>
                    </a:lnTo>
                    <a:lnTo>
                      <a:pt x="952" y="1797"/>
                    </a:lnTo>
                    <a:lnTo>
                      <a:pt x="957" y="1803"/>
                    </a:lnTo>
                    <a:lnTo>
                      <a:pt x="959" y="1807"/>
                    </a:lnTo>
                    <a:lnTo>
                      <a:pt x="973" y="1822"/>
                    </a:lnTo>
                    <a:lnTo>
                      <a:pt x="973" y="2054"/>
                    </a:lnTo>
                    <a:lnTo>
                      <a:pt x="971" y="2090"/>
                    </a:lnTo>
                    <a:lnTo>
                      <a:pt x="963" y="2125"/>
                    </a:lnTo>
                    <a:lnTo>
                      <a:pt x="952" y="2158"/>
                    </a:lnTo>
                    <a:lnTo>
                      <a:pt x="935" y="2190"/>
                    </a:lnTo>
                    <a:lnTo>
                      <a:pt x="916" y="2219"/>
                    </a:lnTo>
                    <a:lnTo>
                      <a:pt x="893" y="2245"/>
                    </a:lnTo>
                    <a:lnTo>
                      <a:pt x="865" y="2269"/>
                    </a:lnTo>
                    <a:lnTo>
                      <a:pt x="834" y="2288"/>
                    </a:lnTo>
                    <a:lnTo>
                      <a:pt x="324" y="2569"/>
                    </a:lnTo>
                    <a:lnTo>
                      <a:pt x="287" y="2592"/>
                    </a:lnTo>
                    <a:lnTo>
                      <a:pt x="253" y="2619"/>
                    </a:lnTo>
                    <a:lnTo>
                      <a:pt x="222" y="2649"/>
                    </a:lnTo>
                    <a:lnTo>
                      <a:pt x="195" y="2682"/>
                    </a:lnTo>
                    <a:lnTo>
                      <a:pt x="171" y="2718"/>
                    </a:lnTo>
                    <a:lnTo>
                      <a:pt x="151" y="2755"/>
                    </a:lnTo>
                    <a:lnTo>
                      <a:pt x="135" y="2795"/>
                    </a:lnTo>
                    <a:lnTo>
                      <a:pt x="124" y="2837"/>
                    </a:lnTo>
                    <a:lnTo>
                      <a:pt x="118" y="2880"/>
                    </a:lnTo>
                    <a:lnTo>
                      <a:pt x="114" y="2924"/>
                    </a:lnTo>
                    <a:lnTo>
                      <a:pt x="114" y="3110"/>
                    </a:lnTo>
                    <a:lnTo>
                      <a:pt x="118" y="3123"/>
                    </a:lnTo>
                    <a:lnTo>
                      <a:pt x="127" y="3136"/>
                    </a:lnTo>
                    <a:lnTo>
                      <a:pt x="144" y="3150"/>
                    </a:lnTo>
                    <a:lnTo>
                      <a:pt x="165" y="3164"/>
                    </a:lnTo>
                    <a:lnTo>
                      <a:pt x="193" y="3180"/>
                    </a:lnTo>
                    <a:lnTo>
                      <a:pt x="227" y="3194"/>
                    </a:lnTo>
                    <a:lnTo>
                      <a:pt x="267" y="3210"/>
                    </a:lnTo>
                    <a:lnTo>
                      <a:pt x="314" y="3226"/>
                    </a:lnTo>
                    <a:lnTo>
                      <a:pt x="366" y="3240"/>
                    </a:lnTo>
                    <a:lnTo>
                      <a:pt x="423" y="3255"/>
                    </a:lnTo>
                    <a:lnTo>
                      <a:pt x="488" y="3269"/>
                    </a:lnTo>
                    <a:lnTo>
                      <a:pt x="558" y="3282"/>
                    </a:lnTo>
                    <a:lnTo>
                      <a:pt x="633" y="3295"/>
                    </a:lnTo>
                    <a:lnTo>
                      <a:pt x="714" y="3305"/>
                    </a:lnTo>
                    <a:lnTo>
                      <a:pt x="800" y="3316"/>
                    </a:lnTo>
                    <a:lnTo>
                      <a:pt x="893" y="3324"/>
                    </a:lnTo>
                    <a:lnTo>
                      <a:pt x="991" y="3331"/>
                    </a:lnTo>
                    <a:lnTo>
                      <a:pt x="1094" y="3337"/>
                    </a:lnTo>
                    <a:lnTo>
                      <a:pt x="1202" y="3340"/>
                    </a:lnTo>
                    <a:lnTo>
                      <a:pt x="1316" y="3341"/>
                    </a:lnTo>
                    <a:lnTo>
                      <a:pt x="1431" y="3340"/>
                    </a:lnTo>
                    <a:lnTo>
                      <a:pt x="1539" y="3337"/>
                    </a:lnTo>
                    <a:lnTo>
                      <a:pt x="1642" y="3331"/>
                    </a:lnTo>
                    <a:lnTo>
                      <a:pt x="1740" y="3324"/>
                    </a:lnTo>
                    <a:lnTo>
                      <a:pt x="1832" y="3316"/>
                    </a:lnTo>
                    <a:lnTo>
                      <a:pt x="1919" y="3305"/>
                    </a:lnTo>
                    <a:lnTo>
                      <a:pt x="2000" y="3295"/>
                    </a:lnTo>
                    <a:lnTo>
                      <a:pt x="2075" y="3282"/>
                    </a:lnTo>
                    <a:lnTo>
                      <a:pt x="2144" y="3269"/>
                    </a:lnTo>
                    <a:lnTo>
                      <a:pt x="2209" y="3255"/>
                    </a:lnTo>
                    <a:lnTo>
                      <a:pt x="2267" y="3240"/>
                    </a:lnTo>
                    <a:lnTo>
                      <a:pt x="2319" y="3226"/>
                    </a:lnTo>
                    <a:lnTo>
                      <a:pt x="2365" y="3210"/>
                    </a:lnTo>
                    <a:lnTo>
                      <a:pt x="2406" y="3194"/>
                    </a:lnTo>
                    <a:lnTo>
                      <a:pt x="2440" y="3180"/>
                    </a:lnTo>
                    <a:lnTo>
                      <a:pt x="2468" y="3164"/>
                    </a:lnTo>
                    <a:lnTo>
                      <a:pt x="2490" y="3150"/>
                    </a:lnTo>
                    <a:lnTo>
                      <a:pt x="2505" y="3136"/>
                    </a:lnTo>
                    <a:lnTo>
                      <a:pt x="2515" y="3123"/>
                    </a:lnTo>
                    <a:lnTo>
                      <a:pt x="2518" y="3110"/>
                    </a:lnTo>
                    <a:lnTo>
                      <a:pt x="2518" y="2936"/>
                    </a:lnTo>
                    <a:lnTo>
                      <a:pt x="2516" y="2889"/>
                    </a:lnTo>
                    <a:lnTo>
                      <a:pt x="2509" y="2845"/>
                    </a:lnTo>
                    <a:lnTo>
                      <a:pt x="2496" y="2803"/>
                    </a:lnTo>
                    <a:lnTo>
                      <a:pt x="2479" y="2761"/>
                    </a:lnTo>
                    <a:lnTo>
                      <a:pt x="2459" y="2722"/>
                    </a:lnTo>
                    <a:lnTo>
                      <a:pt x="2434" y="2686"/>
                    </a:lnTo>
                    <a:lnTo>
                      <a:pt x="2405" y="2653"/>
                    </a:lnTo>
                    <a:lnTo>
                      <a:pt x="2371" y="2622"/>
                    </a:lnTo>
                    <a:lnTo>
                      <a:pt x="2336" y="2596"/>
                    </a:lnTo>
                    <a:lnTo>
                      <a:pt x="2296" y="2573"/>
                    </a:lnTo>
                    <a:lnTo>
                      <a:pt x="1749" y="2299"/>
                    </a:lnTo>
                    <a:lnTo>
                      <a:pt x="1717" y="2279"/>
                    </a:lnTo>
                    <a:lnTo>
                      <a:pt x="1689" y="2256"/>
                    </a:lnTo>
                    <a:lnTo>
                      <a:pt x="1663" y="2230"/>
                    </a:lnTo>
                    <a:lnTo>
                      <a:pt x="1642" y="2200"/>
                    </a:lnTo>
                    <a:lnTo>
                      <a:pt x="1625" y="2168"/>
                    </a:lnTo>
                    <a:lnTo>
                      <a:pt x="1613" y="2133"/>
                    </a:lnTo>
                    <a:lnTo>
                      <a:pt x="1604" y="2097"/>
                    </a:lnTo>
                    <a:lnTo>
                      <a:pt x="1602" y="2059"/>
                    </a:lnTo>
                    <a:lnTo>
                      <a:pt x="1602" y="1821"/>
                    </a:lnTo>
                    <a:lnTo>
                      <a:pt x="1617" y="1805"/>
                    </a:lnTo>
                    <a:lnTo>
                      <a:pt x="1631" y="1787"/>
                    </a:lnTo>
                    <a:lnTo>
                      <a:pt x="1648" y="1766"/>
                    </a:lnTo>
                    <a:lnTo>
                      <a:pt x="1665" y="1743"/>
                    </a:lnTo>
                    <a:lnTo>
                      <a:pt x="1704" y="1682"/>
                    </a:lnTo>
                    <a:lnTo>
                      <a:pt x="1741" y="1619"/>
                    </a:lnTo>
                    <a:lnTo>
                      <a:pt x="1773" y="1553"/>
                    </a:lnTo>
                    <a:lnTo>
                      <a:pt x="1802" y="1485"/>
                    </a:lnTo>
                    <a:lnTo>
                      <a:pt x="1827" y="1414"/>
                    </a:lnTo>
                    <a:lnTo>
                      <a:pt x="1836" y="1386"/>
                    </a:lnTo>
                    <a:lnTo>
                      <a:pt x="1865" y="1377"/>
                    </a:lnTo>
                    <a:lnTo>
                      <a:pt x="1887" y="1367"/>
                    </a:lnTo>
                    <a:lnTo>
                      <a:pt x="1907" y="1353"/>
                    </a:lnTo>
                    <a:lnTo>
                      <a:pt x="1924" y="1335"/>
                    </a:lnTo>
                    <a:lnTo>
                      <a:pt x="1935" y="1314"/>
                    </a:lnTo>
                    <a:lnTo>
                      <a:pt x="1944" y="1291"/>
                    </a:lnTo>
                    <a:lnTo>
                      <a:pt x="1946" y="1267"/>
                    </a:lnTo>
                    <a:lnTo>
                      <a:pt x="1946" y="1037"/>
                    </a:lnTo>
                    <a:lnTo>
                      <a:pt x="1944" y="1013"/>
                    </a:lnTo>
                    <a:lnTo>
                      <a:pt x="1936" y="991"/>
                    </a:lnTo>
                    <a:lnTo>
                      <a:pt x="1924" y="970"/>
                    </a:lnTo>
                    <a:lnTo>
                      <a:pt x="1907" y="952"/>
                    </a:lnTo>
                    <a:lnTo>
                      <a:pt x="1888" y="934"/>
                    </a:lnTo>
                    <a:lnTo>
                      <a:pt x="1890" y="569"/>
                    </a:lnTo>
                    <a:lnTo>
                      <a:pt x="1890" y="564"/>
                    </a:lnTo>
                    <a:lnTo>
                      <a:pt x="1890" y="555"/>
                    </a:lnTo>
                    <a:lnTo>
                      <a:pt x="1891" y="540"/>
                    </a:lnTo>
                    <a:lnTo>
                      <a:pt x="1890" y="520"/>
                    </a:lnTo>
                    <a:lnTo>
                      <a:pt x="1888" y="497"/>
                    </a:lnTo>
                    <a:lnTo>
                      <a:pt x="1884" y="470"/>
                    </a:lnTo>
                    <a:lnTo>
                      <a:pt x="1879" y="441"/>
                    </a:lnTo>
                    <a:lnTo>
                      <a:pt x="1870" y="409"/>
                    </a:lnTo>
                    <a:lnTo>
                      <a:pt x="1858" y="377"/>
                    </a:lnTo>
                    <a:lnTo>
                      <a:pt x="1842" y="344"/>
                    </a:lnTo>
                    <a:lnTo>
                      <a:pt x="1822" y="310"/>
                    </a:lnTo>
                    <a:lnTo>
                      <a:pt x="1796" y="279"/>
                    </a:lnTo>
                    <a:lnTo>
                      <a:pt x="1766" y="247"/>
                    </a:lnTo>
                    <a:lnTo>
                      <a:pt x="1731" y="220"/>
                    </a:lnTo>
                    <a:lnTo>
                      <a:pt x="1693" y="195"/>
                    </a:lnTo>
                    <a:lnTo>
                      <a:pt x="1650" y="174"/>
                    </a:lnTo>
                    <a:lnTo>
                      <a:pt x="1604" y="156"/>
                    </a:lnTo>
                    <a:lnTo>
                      <a:pt x="1554" y="141"/>
                    </a:lnTo>
                    <a:lnTo>
                      <a:pt x="1500" y="130"/>
                    </a:lnTo>
                    <a:lnTo>
                      <a:pt x="1443" y="121"/>
                    </a:lnTo>
                    <a:lnTo>
                      <a:pt x="1382" y="117"/>
                    </a:lnTo>
                    <a:lnTo>
                      <a:pt x="1316" y="115"/>
                    </a:lnTo>
                    <a:close/>
                    <a:moveTo>
                      <a:pt x="1316" y="0"/>
                    </a:moveTo>
                    <a:lnTo>
                      <a:pt x="1385" y="2"/>
                    </a:lnTo>
                    <a:lnTo>
                      <a:pt x="1450" y="6"/>
                    </a:lnTo>
                    <a:lnTo>
                      <a:pt x="1513" y="16"/>
                    </a:lnTo>
                    <a:lnTo>
                      <a:pt x="1571" y="27"/>
                    </a:lnTo>
                    <a:lnTo>
                      <a:pt x="1626" y="42"/>
                    </a:lnTo>
                    <a:lnTo>
                      <a:pt x="1678" y="61"/>
                    </a:lnTo>
                    <a:lnTo>
                      <a:pt x="1726" y="83"/>
                    </a:lnTo>
                    <a:lnTo>
                      <a:pt x="1771" y="108"/>
                    </a:lnTo>
                    <a:lnTo>
                      <a:pt x="1813" y="136"/>
                    </a:lnTo>
                    <a:lnTo>
                      <a:pt x="1850" y="169"/>
                    </a:lnTo>
                    <a:lnTo>
                      <a:pt x="1883" y="203"/>
                    </a:lnTo>
                    <a:lnTo>
                      <a:pt x="1914" y="243"/>
                    </a:lnTo>
                    <a:lnTo>
                      <a:pt x="1939" y="283"/>
                    </a:lnTo>
                    <a:lnTo>
                      <a:pt x="1960" y="324"/>
                    </a:lnTo>
                    <a:lnTo>
                      <a:pt x="1976" y="362"/>
                    </a:lnTo>
                    <a:lnTo>
                      <a:pt x="1987" y="401"/>
                    </a:lnTo>
                    <a:lnTo>
                      <a:pt x="1996" y="438"/>
                    </a:lnTo>
                    <a:lnTo>
                      <a:pt x="2001" y="471"/>
                    </a:lnTo>
                    <a:lnTo>
                      <a:pt x="2004" y="503"/>
                    </a:lnTo>
                    <a:lnTo>
                      <a:pt x="2005" y="529"/>
                    </a:lnTo>
                    <a:lnTo>
                      <a:pt x="2005" y="551"/>
                    </a:lnTo>
                    <a:lnTo>
                      <a:pt x="2004" y="568"/>
                    </a:lnTo>
                    <a:lnTo>
                      <a:pt x="2003" y="579"/>
                    </a:lnTo>
                    <a:lnTo>
                      <a:pt x="2003" y="886"/>
                    </a:lnTo>
                    <a:lnTo>
                      <a:pt x="2023" y="912"/>
                    </a:lnTo>
                    <a:lnTo>
                      <a:pt x="2039" y="941"/>
                    </a:lnTo>
                    <a:lnTo>
                      <a:pt x="2051" y="972"/>
                    </a:lnTo>
                    <a:lnTo>
                      <a:pt x="2058" y="1003"/>
                    </a:lnTo>
                    <a:lnTo>
                      <a:pt x="2060" y="1037"/>
                    </a:lnTo>
                    <a:lnTo>
                      <a:pt x="2060" y="1267"/>
                    </a:lnTo>
                    <a:lnTo>
                      <a:pt x="2058" y="1301"/>
                    </a:lnTo>
                    <a:lnTo>
                      <a:pt x="2051" y="1333"/>
                    </a:lnTo>
                    <a:lnTo>
                      <a:pt x="2039" y="1364"/>
                    </a:lnTo>
                    <a:lnTo>
                      <a:pt x="2024" y="1392"/>
                    </a:lnTo>
                    <a:lnTo>
                      <a:pt x="2005" y="1417"/>
                    </a:lnTo>
                    <a:lnTo>
                      <a:pt x="1982" y="1440"/>
                    </a:lnTo>
                    <a:lnTo>
                      <a:pt x="1956" y="1460"/>
                    </a:lnTo>
                    <a:lnTo>
                      <a:pt x="1927" y="1476"/>
                    </a:lnTo>
                    <a:lnTo>
                      <a:pt x="1900" y="1547"/>
                    </a:lnTo>
                    <a:lnTo>
                      <a:pt x="1870" y="1616"/>
                    </a:lnTo>
                    <a:lnTo>
                      <a:pt x="1836" y="1683"/>
                    </a:lnTo>
                    <a:lnTo>
                      <a:pt x="1799" y="1748"/>
                    </a:lnTo>
                    <a:lnTo>
                      <a:pt x="1758" y="1810"/>
                    </a:lnTo>
                    <a:lnTo>
                      <a:pt x="1737" y="1838"/>
                    </a:lnTo>
                    <a:lnTo>
                      <a:pt x="1717" y="1864"/>
                    </a:lnTo>
                    <a:lnTo>
                      <a:pt x="1717" y="2059"/>
                    </a:lnTo>
                    <a:lnTo>
                      <a:pt x="1720" y="2087"/>
                    </a:lnTo>
                    <a:lnTo>
                      <a:pt x="1727" y="2114"/>
                    </a:lnTo>
                    <a:lnTo>
                      <a:pt x="1740" y="2140"/>
                    </a:lnTo>
                    <a:lnTo>
                      <a:pt x="1756" y="2162"/>
                    </a:lnTo>
                    <a:lnTo>
                      <a:pt x="1776" y="2180"/>
                    </a:lnTo>
                    <a:lnTo>
                      <a:pt x="1800" y="2195"/>
                    </a:lnTo>
                    <a:lnTo>
                      <a:pt x="2347" y="2471"/>
                    </a:lnTo>
                    <a:lnTo>
                      <a:pt x="2393" y="2497"/>
                    </a:lnTo>
                    <a:lnTo>
                      <a:pt x="2437" y="2527"/>
                    </a:lnTo>
                    <a:lnTo>
                      <a:pt x="2475" y="2562"/>
                    </a:lnTo>
                    <a:lnTo>
                      <a:pt x="2511" y="2599"/>
                    </a:lnTo>
                    <a:lnTo>
                      <a:pt x="2542" y="2640"/>
                    </a:lnTo>
                    <a:lnTo>
                      <a:pt x="2569" y="2684"/>
                    </a:lnTo>
                    <a:lnTo>
                      <a:pt x="2591" y="2730"/>
                    </a:lnTo>
                    <a:lnTo>
                      <a:pt x="2610" y="2779"/>
                    </a:lnTo>
                    <a:lnTo>
                      <a:pt x="2622" y="2830"/>
                    </a:lnTo>
                    <a:lnTo>
                      <a:pt x="2630" y="2882"/>
                    </a:lnTo>
                    <a:lnTo>
                      <a:pt x="2632" y="2936"/>
                    </a:lnTo>
                    <a:lnTo>
                      <a:pt x="2632" y="3110"/>
                    </a:lnTo>
                    <a:lnTo>
                      <a:pt x="2629" y="3139"/>
                    </a:lnTo>
                    <a:lnTo>
                      <a:pt x="2620" y="3166"/>
                    </a:lnTo>
                    <a:lnTo>
                      <a:pt x="2604" y="3191"/>
                    </a:lnTo>
                    <a:lnTo>
                      <a:pt x="2584" y="3215"/>
                    </a:lnTo>
                    <a:lnTo>
                      <a:pt x="2558" y="3238"/>
                    </a:lnTo>
                    <a:lnTo>
                      <a:pt x="2526" y="3260"/>
                    </a:lnTo>
                    <a:lnTo>
                      <a:pt x="2491" y="3280"/>
                    </a:lnTo>
                    <a:lnTo>
                      <a:pt x="2451" y="3299"/>
                    </a:lnTo>
                    <a:lnTo>
                      <a:pt x="2408" y="3316"/>
                    </a:lnTo>
                    <a:lnTo>
                      <a:pt x="2361" y="3332"/>
                    </a:lnTo>
                    <a:lnTo>
                      <a:pt x="2311" y="3347"/>
                    </a:lnTo>
                    <a:lnTo>
                      <a:pt x="2258" y="3361"/>
                    </a:lnTo>
                    <a:lnTo>
                      <a:pt x="2203" y="3374"/>
                    </a:lnTo>
                    <a:lnTo>
                      <a:pt x="2145" y="3386"/>
                    </a:lnTo>
                    <a:lnTo>
                      <a:pt x="2086" y="3396"/>
                    </a:lnTo>
                    <a:lnTo>
                      <a:pt x="2026" y="3406"/>
                    </a:lnTo>
                    <a:lnTo>
                      <a:pt x="1964" y="3415"/>
                    </a:lnTo>
                    <a:lnTo>
                      <a:pt x="1902" y="3422"/>
                    </a:lnTo>
                    <a:lnTo>
                      <a:pt x="1839" y="3430"/>
                    </a:lnTo>
                    <a:lnTo>
                      <a:pt x="1776" y="3435"/>
                    </a:lnTo>
                    <a:lnTo>
                      <a:pt x="1714" y="3440"/>
                    </a:lnTo>
                    <a:lnTo>
                      <a:pt x="1652" y="3444"/>
                    </a:lnTo>
                    <a:lnTo>
                      <a:pt x="1592" y="3449"/>
                    </a:lnTo>
                    <a:lnTo>
                      <a:pt x="1533" y="3451"/>
                    </a:lnTo>
                    <a:lnTo>
                      <a:pt x="1475" y="3453"/>
                    </a:lnTo>
                    <a:lnTo>
                      <a:pt x="1419" y="3455"/>
                    </a:lnTo>
                    <a:lnTo>
                      <a:pt x="1366" y="3456"/>
                    </a:lnTo>
                    <a:lnTo>
                      <a:pt x="1316" y="3456"/>
                    </a:lnTo>
                    <a:lnTo>
                      <a:pt x="1266" y="3456"/>
                    </a:lnTo>
                    <a:lnTo>
                      <a:pt x="1213" y="3455"/>
                    </a:lnTo>
                    <a:lnTo>
                      <a:pt x="1157" y="3453"/>
                    </a:lnTo>
                    <a:lnTo>
                      <a:pt x="1100" y="3451"/>
                    </a:lnTo>
                    <a:lnTo>
                      <a:pt x="1040" y="3449"/>
                    </a:lnTo>
                    <a:lnTo>
                      <a:pt x="980" y="3444"/>
                    </a:lnTo>
                    <a:lnTo>
                      <a:pt x="919" y="3440"/>
                    </a:lnTo>
                    <a:lnTo>
                      <a:pt x="856" y="3435"/>
                    </a:lnTo>
                    <a:lnTo>
                      <a:pt x="794" y="3430"/>
                    </a:lnTo>
                    <a:lnTo>
                      <a:pt x="731" y="3422"/>
                    </a:lnTo>
                    <a:lnTo>
                      <a:pt x="669" y="3415"/>
                    </a:lnTo>
                    <a:lnTo>
                      <a:pt x="608" y="3406"/>
                    </a:lnTo>
                    <a:lnTo>
                      <a:pt x="546" y="3396"/>
                    </a:lnTo>
                    <a:lnTo>
                      <a:pt x="488" y="3386"/>
                    </a:lnTo>
                    <a:lnTo>
                      <a:pt x="430" y="3374"/>
                    </a:lnTo>
                    <a:lnTo>
                      <a:pt x="375" y="3361"/>
                    </a:lnTo>
                    <a:lnTo>
                      <a:pt x="321" y="3347"/>
                    </a:lnTo>
                    <a:lnTo>
                      <a:pt x="272" y="3332"/>
                    </a:lnTo>
                    <a:lnTo>
                      <a:pt x="225" y="3316"/>
                    </a:lnTo>
                    <a:lnTo>
                      <a:pt x="181" y="3299"/>
                    </a:lnTo>
                    <a:lnTo>
                      <a:pt x="141" y="3280"/>
                    </a:lnTo>
                    <a:lnTo>
                      <a:pt x="106" y="3260"/>
                    </a:lnTo>
                    <a:lnTo>
                      <a:pt x="75" y="3238"/>
                    </a:lnTo>
                    <a:lnTo>
                      <a:pt x="49" y="3215"/>
                    </a:lnTo>
                    <a:lnTo>
                      <a:pt x="28" y="3191"/>
                    </a:lnTo>
                    <a:lnTo>
                      <a:pt x="12" y="3166"/>
                    </a:lnTo>
                    <a:lnTo>
                      <a:pt x="3" y="3139"/>
                    </a:lnTo>
                    <a:lnTo>
                      <a:pt x="0" y="3110"/>
                    </a:lnTo>
                    <a:lnTo>
                      <a:pt x="0" y="2924"/>
                    </a:lnTo>
                    <a:lnTo>
                      <a:pt x="3" y="2873"/>
                    </a:lnTo>
                    <a:lnTo>
                      <a:pt x="10" y="2822"/>
                    </a:lnTo>
                    <a:lnTo>
                      <a:pt x="22" y="2773"/>
                    </a:lnTo>
                    <a:lnTo>
                      <a:pt x="39" y="2726"/>
                    </a:lnTo>
                    <a:lnTo>
                      <a:pt x="60" y="2680"/>
                    </a:lnTo>
                    <a:lnTo>
                      <a:pt x="85" y="2637"/>
                    </a:lnTo>
                    <a:lnTo>
                      <a:pt x="115" y="2597"/>
                    </a:lnTo>
                    <a:lnTo>
                      <a:pt x="148" y="2560"/>
                    </a:lnTo>
                    <a:lnTo>
                      <a:pt x="185" y="2525"/>
                    </a:lnTo>
                    <a:lnTo>
                      <a:pt x="226" y="2495"/>
                    </a:lnTo>
                    <a:lnTo>
                      <a:pt x="269" y="2467"/>
                    </a:lnTo>
                    <a:lnTo>
                      <a:pt x="779" y="2188"/>
                    </a:lnTo>
                    <a:lnTo>
                      <a:pt x="802" y="2172"/>
                    </a:lnTo>
                    <a:lnTo>
                      <a:pt x="822" y="2153"/>
                    </a:lnTo>
                    <a:lnTo>
                      <a:pt x="838" y="2131"/>
                    </a:lnTo>
                    <a:lnTo>
                      <a:pt x="849" y="2107"/>
                    </a:lnTo>
                    <a:lnTo>
                      <a:pt x="856" y="2081"/>
                    </a:lnTo>
                    <a:lnTo>
                      <a:pt x="858" y="2054"/>
                    </a:lnTo>
                    <a:lnTo>
                      <a:pt x="858" y="1863"/>
                    </a:lnTo>
                    <a:lnTo>
                      <a:pt x="848" y="1848"/>
                    </a:lnTo>
                    <a:lnTo>
                      <a:pt x="834" y="1830"/>
                    </a:lnTo>
                    <a:lnTo>
                      <a:pt x="819" y="1807"/>
                    </a:lnTo>
                    <a:lnTo>
                      <a:pt x="801" y="1779"/>
                    </a:lnTo>
                    <a:lnTo>
                      <a:pt x="782" y="1748"/>
                    </a:lnTo>
                    <a:lnTo>
                      <a:pt x="764" y="1714"/>
                    </a:lnTo>
                    <a:lnTo>
                      <a:pt x="744" y="1677"/>
                    </a:lnTo>
                    <a:lnTo>
                      <a:pt x="725" y="1636"/>
                    </a:lnTo>
                    <a:lnTo>
                      <a:pt x="706" y="1593"/>
                    </a:lnTo>
                    <a:lnTo>
                      <a:pt x="689" y="1546"/>
                    </a:lnTo>
                    <a:lnTo>
                      <a:pt x="672" y="1498"/>
                    </a:lnTo>
                    <a:lnTo>
                      <a:pt x="659" y="1446"/>
                    </a:lnTo>
                    <a:lnTo>
                      <a:pt x="633" y="1422"/>
                    </a:lnTo>
                    <a:lnTo>
                      <a:pt x="612" y="1396"/>
                    </a:lnTo>
                    <a:lnTo>
                      <a:pt x="595" y="1367"/>
                    </a:lnTo>
                    <a:lnTo>
                      <a:pt x="583" y="1335"/>
                    </a:lnTo>
                    <a:lnTo>
                      <a:pt x="575" y="1302"/>
                    </a:lnTo>
                    <a:lnTo>
                      <a:pt x="572" y="1267"/>
                    </a:lnTo>
                    <a:lnTo>
                      <a:pt x="572" y="1037"/>
                    </a:lnTo>
                    <a:lnTo>
                      <a:pt x="574" y="1003"/>
                    </a:lnTo>
                    <a:lnTo>
                      <a:pt x="582" y="972"/>
                    </a:lnTo>
                    <a:lnTo>
                      <a:pt x="594" y="941"/>
                    </a:lnTo>
                    <a:lnTo>
                      <a:pt x="610" y="912"/>
                    </a:lnTo>
                    <a:lnTo>
                      <a:pt x="629" y="886"/>
                    </a:lnTo>
                    <a:lnTo>
                      <a:pt x="629" y="579"/>
                    </a:lnTo>
                    <a:lnTo>
                      <a:pt x="628" y="568"/>
                    </a:lnTo>
                    <a:lnTo>
                      <a:pt x="628" y="551"/>
                    </a:lnTo>
                    <a:lnTo>
                      <a:pt x="627" y="529"/>
                    </a:lnTo>
                    <a:lnTo>
                      <a:pt x="629" y="503"/>
                    </a:lnTo>
                    <a:lnTo>
                      <a:pt x="632" y="471"/>
                    </a:lnTo>
                    <a:lnTo>
                      <a:pt x="638" y="438"/>
                    </a:lnTo>
                    <a:lnTo>
                      <a:pt x="646" y="401"/>
                    </a:lnTo>
                    <a:lnTo>
                      <a:pt x="658" y="362"/>
                    </a:lnTo>
                    <a:lnTo>
                      <a:pt x="673" y="324"/>
                    </a:lnTo>
                    <a:lnTo>
                      <a:pt x="693" y="283"/>
                    </a:lnTo>
                    <a:lnTo>
                      <a:pt x="718" y="243"/>
                    </a:lnTo>
                    <a:lnTo>
                      <a:pt x="749" y="203"/>
                    </a:lnTo>
                    <a:lnTo>
                      <a:pt x="783" y="169"/>
                    </a:lnTo>
                    <a:lnTo>
                      <a:pt x="821" y="136"/>
                    </a:lnTo>
                    <a:lnTo>
                      <a:pt x="861" y="108"/>
                    </a:lnTo>
                    <a:lnTo>
                      <a:pt x="906" y="83"/>
                    </a:lnTo>
                    <a:lnTo>
                      <a:pt x="954" y="61"/>
                    </a:lnTo>
                    <a:lnTo>
                      <a:pt x="1006" y="42"/>
                    </a:lnTo>
                    <a:lnTo>
                      <a:pt x="1061" y="27"/>
                    </a:lnTo>
                    <a:lnTo>
                      <a:pt x="1120" y="16"/>
                    </a:lnTo>
                    <a:lnTo>
                      <a:pt x="1182" y="6"/>
                    </a:lnTo>
                    <a:lnTo>
                      <a:pt x="1248" y="2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98266" y="3352785"/>
                <a:ext cx="287668" cy="2881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20"/>
              <p:cNvSpPr>
                <a:spLocks noEditPoints="1"/>
              </p:cNvSpPr>
              <p:nvPr/>
            </p:nvSpPr>
            <p:spPr bwMode="auto">
              <a:xfrm>
                <a:off x="723639" y="2947553"/>
                <a:ext cx="513511" cy="629122"/>
              </a:xfrm>
              <a:custGeom>
                <a:avLst/>
                <a:gdLst>
                  <a:gd name="T0" fmla="*/ 1027 w 2632"/>
                  <a:gd name="T1" fmla="*/ 156 h 3456"/>
                  <a:gd name="T2" fmla="*/ 811 w 2632"/>
                  <a:gd name="T3" fmla="*/ 312 h 3456"/>
                  <a:gd name="T4" fmla="*/ 744 w 2632"/>
                  <a:gd name="T5" fmla="*/ 497 h 3456"/>
                  <a:gd name="T6" fmla="*/ 744 w 2632"/>
                  <a:gd name="T7" fmla="*/ 576 h 3456"/>
                  <a:gd name="T8" fmla="*/ 687 w 2632"/>
                  <a:gd name="T9" fmla="*/ 1037 h 3456"/>
                  <a:gd name="T10" fmla="*/ 740 w 2632"/>
                  <a:gd name="T11" fmla="*/ 1364 h 3456"/>
                  <a:gd name="T12" fmla="*/ 822 w 2632"/>
                  <a:gd name="T13" fmla="*/ 1571 h 3456"/>
                  <a:gd name="T14" fmla="*/ 921 w 2632"/>
                  <a:gd name="T15" fmla="*/ 1752 h 3456"/>
                  <a:gd name="T16" fmla="*/ 973 w 2632"/>
                  <a:gd name="T17" fmla="*/ 1822 h 3456"/>
                  <a:gd name="T18" fmla="*/ 916 w 2632"/>
                  <a:gd name="T19" fmla="*/ 2219 h 3456"/>
                  <a:gd name="T20" fmla="*/ 253 w 2632"/>
                  <a:gd name="T21" fmla="*/ 2619 h 3456"/>
                  <a:gd name="T22" fmla="*/ 124 w 2632"/>
                  <a:gd name="T23" fmla="*/ 2837 h 3456"/>
                  <a:gd name="T24" fmla="*/ 144 w 2632"/>
                  <a:gd name="T25" fmla="*/ 3150 h 3456"/>
                  <a:gd name="T26" fmla="*/ 366 w 2632"/>
                  <a:gd name="T27" fmla="*/ 3240 h 3456"/>
                  <a:gd name="T28" fmla="*/ 800 w 2632"/>
                  <a:gd name="T29" fmla="*/ 3316 h 3456"/>
                  <a:gd name="T30" fmla="*/ 1431 w 2632"/>
                  <a:gd name="T31" fmla="*/ 3340 h 3456"/>
                  <a:gd name="T32" fmla="*/ 2000 w 2632"/>
                  <a:gd name="T33" fmla="*/ 3295 h 3456"/>
                  <a:gd name="T34" fmla="*/ 2365 w 2632"/>
                  <a:gd name="T35" fmla="*/ 3210 h 3456"/>
                  <a:gd name="T36" fmla="*/ 2515 w 2632"/>
                  <a:gd name="T37" fmla="*/ 3123 h 3456"/>
                  <a:gd name="T38" fmla="*/ 2479 w 2632"/>
                  <a:gd name="T39" fmla="*/ 2761 h 3456"/>
                  <a:gd name="T40" fmla="*/ 2296 w 2632"/>
                  <a:gd name="T41" fmla="*/ 2573 h 3456"/>
                  <a:gd name="T42" fmla="*/ 1625 w 2632"/>
                  <a:gd name="T43" fmla="*/ 2168 h 3456"/>
                  <a:gd name="T44" fmla="*/ 1631 w 2632"/>
                  <a:gd name="T45" fmla="*/ 1787 h 3456"/>
                  <a:gd name="T46" fmla="*/ 1802 w 2632"/>
                  <a:gd name="T47" fmla="*/ 1485 h 3456"/>
                  <a:gd name="T48" fmla="*/ 1924 w 2632"/>
                  <a:gd name="T49" fmla="*/ 1335 h 3456"/>
                  <a:gd name="T50" fmla="*/ 1936 w 2632"/>
                  <a:gd name="T51" fmla="*/ 991 h 3456"/>
                  <a:gd name="T52" fmla="*/ 1890 w 2632"/>
                  <a:gd name="T53" fmla="*/ 555 h 3456"/>
                  <a:gd name="T54" fmla="*/ 1870 w 2632"/>
                  <a:gd name="T55" fmla="*/ 409 h 3456"/>
                  <a:gd name="T56" fmla="*/ 1731 w 2632"/>
                  <a:gd name="T57" fmla="*/ 220 h 3456"/>
                  <a:gd name="T58" fmla="*/ 1443 w 2632"/>
                  <a:gd name="T59" fmla="*/ 121 h 3456"/>
                  <a:gd name="T60" fmla="*/ 1513 w 2632"/>
                  <a:gd name="T61" fmla="*/ 16 h 3456"/>
                  <a:gd name="T62" fmla="*/ 1813 w 2632"/>
                  <a:gd name="T63" fmla="*/ 136 h 3456"/>
                  <a:gd name="T64" fmla="*/ 1976 w 2632"/>
                  <a:gd name="T65" fmla="*/ 362 h 3456"/>
                  <a:gd name="T66" fmla="*/ 2005 w 2632"/>
                  <a:gd name="T67" fmla="*/ 551 h 3456"/>
                  <a:gd name="T68" fmla="*/ 2051 w 2632"/>
                  <a:gd name="T69" fmla="*/ 972 h 3456"/>
                  <a:gd name="T70" fmla="*/ 2039 w 2632"/>
                  <a:gd name="T71" fmla="*/ 1364 h 3456"/>
                  <a:gd name="T72" fmla="*/ 1900 w 2632"/>
                  <a:gd name="T73" fmla="*/ 1547 h 3456"/>
                  <a:gd name="T74" fmla="*/ 1717 w 2632"/>
                  <a:gd name="T75" fmla="*/ 1864 h 3456"/>
                  <a:gd name="T76" fmla="*/ 1776 w 2632"/>
                  <a:gd name="T77" fmla="*/ 2180 h 3456"/>
                  <a:gd name="T78" fmla="*/ 2511 w 2632"/>
                  <a:gd name="T79" fmla="*/ 2599 h 3456"/>
                  <a:gd name="T80" fmla="*/ 2630 w 2632"/>
                  <a:gd name="T81" fmla="*/ 2882 h 3456"/>
                  <a:gd name="T82" fmla="*/ 2584 w 2632"/>
                  <a:gd name="T83" fmla="*/ 3215 h 3456"/>
                  <a:gd name="T84" fmla="*/ 2361 w 2632"/>
                  <a:gd name="T85" fmla="*/ 3332 h 3456"/>
                  <a:gd name="T86" fmla="*/ 2026 w 2632"/>
                  <a:gd name="T87" fmla="*/ 3406 h 3456"/>
                  <a:gd name="T88" fmla="*/ 1652 w 2632"/>
                  <a:gd name="T89" fmla="*/ 3444 h 3456"/>
                  <a:gd name="T90" fmla="*/ 1316 w 2632"/>
                  <a:gd name="T91" fmla="*/ 3456 h 3456"/>
                  <a:gd name="T92" fmla="*/ 980 w 2632"/>
                  <a:gd name="T93" fmla="*/ 3444 h 3456"/>
                  <a:gd name="T94" fmla="*/ 608 w 2632"/>
                  <a:gd name="T95" fmla="*/ 3406 h 3456"/>
                  <a:gd name="T96" fmla="*/ 272 w 2632"/>
                  <a:gd name="T97" fmla="*/ 3332 h 3456"/>
                  <a:gd name="T98" fmla="*/ 49 w 2632"/>
                  <a:gd name="T99" fmla="*/ 3215 h 3456"/>
                  <a:gd name="T100" fmla="*/ 3 w 2632"/>
                  <a:gd name="T101" fmla="*/ 2873 h 3456"/>
                  <a:gd name="T102" fmla="*/ 115 w 2632"/>
                  <a:gd name="T103" fmla="*/ 2597 h 3456"/>
                  <a:gd name="T104" fmla="*/ 802 w 2632"/>
                  <a:gd name="T105" fmla="*/ 2172 h 3456"/>
                  <a:gd name="T106" fmla="*/ 858 w 2632"/>
                  <a:gd name="T107" fmla="*/ 1863 h 3456"/>
                  <a:gd name="T108" fmla="*/ 764 w 2632"/>
                  <a:gd name="T109" fmla="*/ 1714 h 3456"/>
                  <a:gd name="T110" fmla="*/ 659 w 2632"/>
                  <a:gd name="T111" fmla="*/ 1446 h 3456"/>
                  <a:gd name="T112" fmla="*/ 572 w 2632"/>
                  <a:gd name="T113" fmla="*/ 1267 h 3456"/>
                  <a:gd name="T114" fmla="*/ 629 w 2632"/>
                  <a:gd name="T115" fmla="*/ 886 h 3456"/>
                  <a:gd name="T116" fmla="*/ 632 w 2632"/>
                  <a:gd name="T117" fmla="*/ 471 h 3456"/>
                  <a:gd name="T118" fmla="*/ 718 w 2632"/>
                  <a:gd name="T119" fmla="*/ 243 h 3456"/>
                  <a:gd name="T120" fmla="*/ 954 w 2632"/>
                  <a:gd name="T121" fmla="*/ 61 h 3456"/>
                  <a:gd name="T122" fmla="*/ 1316 w 2632"/>
                  <a:gd name="T123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32" h="3456">
                    <a:moveTo>
                      <a:pt x="1316" y="115"/>
                    </a:moveTo>
                    <a:lnTo>
                      <a:pt x="1251" y="117"/>
                    </a:lnTo>
                    <a:lnTo>
                      <a:pt x="1189" y="121"/>
                    </a:lnTo>
                    <a:lnTo>
                      <a:pt x="1131" y="130"/>
                    </a:lnTo>
                    <a:lnTo>
                      <a:pt x="1078" y="141"/>
                    </a:lnTo>
                    <a:lnTo>
                      <a:pt x="1027" y="156"/>
                    </a:lnTo>
                    <a:lnTo>
                      <a:pt x="981" y="175"/>
                    </a:lnTo>
                    <a:lnTo>
                      <a:pt x="938" y="196"/>
                    </a:lnTo>
                    <a:lnTo>
                      <a:pt x="900" y="220"/>
                    </a:lnTo>
                    <a:lnTo>
                      <a:pt x="866" y="248"/>
                    </a:lnTo>
                    <a:lnTo>
                      <a:pt x="835" y="280"/>
                    </a:lnTo>
                    <a:lnTo>
                      <a:pt x="811" y="312"/>
                    </a:lnTo>
                    <a:lnTo>
                      <a:pt x="790" y="345"/>
                    </a:lnTo>
                    <a:lnTo>
                      <a:pt x="774" y="378"/>
                    </a:lnTo>
                    <a:lnTo>
                      <a:pt x="762" y="411"/>
                    </a:lnTo>
                    <a:lnTo>
                      <a:pt x="753" y="442"/>
                    </a:lnTo>
                    <a:lnTo>
                      <a:pt x="748" y="471"/>
                    </a:lnTo>
                    <a:lnTo>
                      <a:pt x="744" y="497"/>
                    </a:lnTo>
                    <a:lnTo>
                      <a:pt x="743" y="522"/>
                    </a:lnTo>
                    <a:lnTo>
                      <a:pt x="742" y="540"/>
                    </a:lnTo>
                    <a:lnTo>
                      <a:pt x="743" y="555"/>
                    </a:lnTo>
                    <a:lnTo>
                      <a:pt x="743" y="564"/>
                    </a:lnTo>
                    <a:lnTo>
                      <a:pt x="744" y="569"/>
                    </a:lnTo>
                    <a:lnTo>
                      <a:pt x="744" y="576"/>
                    </a:lnTo>
                    <a:lnTo>
                      <a:pt x="744" y="934"/>
                    </a:lnTo>
                    <a:lnTo>
                      <a:pt x="725" y="952"/>
                    </a:lnTo>
                    <a:lnTo>
                      <a:pt x="709" y="970"/>
                    </a:lnTo>
                    <a:lnTo>
                      <a:pt x="697" y="991"/>
                    </a:lnTo>
                    <a:lnTo>
                      <a:pt x="690" y="1013"/>
                    </a:lnTo>
                    <a:lnTo>
                      <a:pt x="687" y="1037"/>
                    </a:lnTo>
                    <a:lnTo>
                      <a:pt x="687" y="1267"/>
                    </a:lnTo>
                    <a:lnTo>
                      <a:pt x="689" y="1290"/>
                    </a:lnTo>
                    <a:lnTo>
                      <a:pt x="696" y="1312"/>
                    </a:lnTo>
                    <a:lnTo>
                      <a:pt x="706" y="1332"/>
                    </a:lnTo>
                    <a:lnTo>
                      <a:pt x="721" y="1349"/>
                    </a:lnTo>
                    <a:lnTo>
                      <a:pt x="740" y="1364"/>
                    </a:lnTo>
                    <a:lnTo>
                      <a:pt x="760" y="1376"/>
                    </a:lnTo>
                    <a:lnTo>
                      <a:pt x="765" y="1399"/>
                    </a:lnTo>
                    <a:lnTo>
                      <a:pt x="776" y="1445"/>
                    </a:lnTo>
                    <a:lnTo>
                      <a:pt x="790" y="1489"/>
                    </a:lnTo>
                    <a:lnTo>
                      <a:pt x="805" y="1531"/>
                    </a:lnTo>
                    <a:lnTo>
                      <a:pt x="822" y="1571"/>
                    </a:lnTo>
                    <a:lnTo>
                      <a:pt x="839" y="1609"/>
                    </a:lnTo>
                    <a:lnTo>
                      <a:pt x="856" y="1643"/>
                    </a:lnTo>
                    <a:lnTo>
                      <a:pt x="873" y="1676"/>
                    </a:lnTo>
                    <a:lnTo>
                      <a:pt x="890" y="1704"/>
                    </a:lnTo>
                    <a:lnTo>
                      <a:pt x="906" y="1730"/>
                    </a:lnTo>
                    <a:lnTo>
                      <a:pt x="921" y="1752"/>
                    </a:lnTo>
                    <a:lnTo>
                      <a:pt x="933" y="1771"/>
                    </a:lnTo>
                    <a:lnTo>
                      <a:pt x="944" y="1786"/>
                    </a:lnTo>
                    <a:lnTo>
                      <a:pt x="952" y="1797"/>
                    </a:lnTo>
                    <a:lnTo>
                      <a:pt x="957" y="1803"/>
                    </a:lnTo>
                    <a:lnTo>
                      <a:pt x="959" y="1807"/>
                    </a:lnTo>
                    <a:lnTo>
                      <a:pt x="973" y="1822"/>
                    </a:lnTo>
                    <a:lnTo>
                      <a:pt x="973" y="2054"/>
                    </a:lnTo>
                    <a:lnTo>
                      <a:pt x="971" y="2090"/>
                    </a:lnTo>
                    <a:lnTo>
                      <a:pt x="963" y="2125"/>
                    </a:lnTo>
                    <a:lnTo>
                      <a:pt x="952" y="2158"/>
                    </a:lnTo>
                    <a:lnTo>
                      <a:pt x="935" y="2190"/>
                    </a:lnTo>
                    <a:lnTo>
                      <a:pt x="916" y="2219"/>
                    </a:lnTo>
                    <a:lnTo>
                      <a:pt x="893" y="2245"/>
                    </a:lnTo>
                    <a:lnTo>
                      <a:pt x="865" y="2269"/>
                    </a:lnTo>
                    <a:lnTo>
                      <a:pt x="834" y="2288"/>
                    </a:lnTo>
                    <a:lnTo>
                      <a:pt x="324" y="2569"/>
                    </a:lnTo>
                    <a:lnTo>
                      <a:pt x="287" y="2592"/>
                    </a:lnTo>
                    <a:lnTo>
                      <a:pt x="253" y="2619"/>
                    </a:lnTo>
                    <a:lnTo>
                      <a:pt x="222" y="2649"/>
                    </a:lnTo>
                    <a:lnTo>
                      <a:pt x="195" y="2682"/>
                    </a:lnTo>
                    <a:lnTo>
                      <a:pt x="171" y="2718"/>
                    </a:lnTo>
                    <a:lnTo>
                      <a:pt x="151" y="2755"/>
                    </a:lnTo>
                    <a:lnTo>
                      <a:pt x="135" y="2795"/>
                    </a:lnTo>
                    <a:lnTo>
                      <a:pt x="124" y="2837"/>
                    </a:lnTo>
                    <a:lnTo>
                      <a:pt x="118" y="2880"/>
                    </a:lnTo>
                    <a:lnTo>
                      <a:pt x="114" y="2924"/>
                    </a:lnTo>
                    <a:lnTo>
                      <a:pt x="114" y="3110"/>
                    </a:lnTo>
                    <a:lnTo>
                      <a:pt x="118" y="3123"/>
                    </a:lnTo>
                    <a:lnTo>
                      <a:pt x="127" y="3136"/>
                    </a:lnTo>
                    <a:lnTo>
                      <a:pt x="144" y="3150"/>
                    </a:lnTo>
                    <a:lnTo>
                      <a:pt x="165" y="3164"/>
                    </a:lnTo>
                    <a:lnTo>
                      <a:pt x="193" y="3180"/>
                    </a:lnTo>
                    <a:lnTo>
                      <a:pt x="227" y="3194"/>
                    </a:lnTo>
                    <a:lnTo>
                      <a:pt x="267" y="3210"/>
                    </a:lnTo>
                    <a:lnTo>
                      <a:pt x="314" y="3226"/>
                    </a:lnTo>
                    <a:lnTo>
                      <a:pt x="366" y="3240"/>
                    </a:lnTo>
                    <a:lnTo>
                      <a:pt x="423" y="3255"/>
                    </a:lnTo>
                    <a:lnTo>
                      <a:pt x="488" y="3269"/>
                    </a:lnTo>
                    <a:lnTo>
                      <a:pt x="558" y="3282"/>
                    </a:lnTo>
                    <a:lnTo>
                      <a:pt x="633" y="3295"/>
                    </a:lnTo>
                    <a:lnTo>
                      <a:pt x="714" y="3305"/>
                    </a:lnTo>
                    <a:lnTo>
                      <a:pt x="800" y="3316"/>
                    </a:lnTo>
                    <a:lnTo>
                      <a:pt x="893" y="3324"/>
                    </a:lnTo>
                    <a:lnTo>
                      <a:pt x="991" y="3331"/>
                    </a:lnTo>
                    <a:lnTo>
                      <a:pt x="1094" y="3337"/>
                    </a:lnTo>
                    <a:lnTo>
                      <a:pt x="1202" y="3340"/>
                    </a:lnTo>
                    <a:lnTo>
                      <a:pt x="1316" y="3341"/>
                    </a:lnTo>
                    <a:lnTo>
                      <a:pt x="1431" y="3340"/>
                    </a:lnTo>
                    <a:lnTo>
                      <a:pt x="1539" y="3337"/>
                    </a:lnTo>
                    <a:lnTo>
                      <a:pt x="1642" y="3331"/>
                    </a:lnTo>
                    <a:lnTo>
                      <a:pt x="1740" y="3324"/>
                    </a:lnTo>
                    <a:lnTo>
                      <a:pt x="1832" y="3316"/>
                    </a:lnTo>
                    <a:lnTo>
                      <a:pt x="1919" y="3305"/>
                    </a:lnTo>
                    <a:lnTo>
                      <a:pt x="2000" y="3295"/>
                    </a:lnTo>
                    <a:lnTo>
                      <a:pt x="2075" y="3282"/>
                    </a:lnTo>
                    <a:lnTo>
                      <a:pt x="2144" y="3269"/>
                    </a:lnTo>
                    <a:lnTo>
                      <a:pt x="2209" y="3255"/>
                    </a:lnTo>
                    <a:lnTo>
                      <a:pt x="2267" y="3240"/>
                    </a:lnTo>
                    <a:lnTo>
                      <a:pt x="2319" y="3226"/>
                    </a:lnTo>
                    <a:lnTo>
                      <a:pt x="2365" y="3210"/>
                    </a:lnTo>
                    <a:lnTo>
                      <a:pt x="2406" y="3194"/>
                    </a:lnTo>
                    <a:lnTo>
                      <a:pt x="2440" y="3180"/>
                    </a:lnTo>
                    <a:lnTo>
                      <a:pt x="2468" y="3164"/>
                    </a:lnTo>
                    <a:lnTo>
                      <a:pt x="2490" y="3150"/>
                    </a:lnTo>
                    <a:lnTo>
                      <a:pt x="2505" y="3136"/>
                    </a:lnTo>
                    <a:lnTo>
                      <a:pt x="2515" y="3123"/>
                    </a:lnTo>
                    <a:lnTo>
                      <a:pt x="2518" y="3110"/>
                    </a:lnTo>
                    <a:lnTo>
                      <a:pt x="2518" y="2936"/>
                    </a:lnTo>
                    <a:lnTo>
                      <a:pt x="2516" y="2889"/>
                    </a:lnTo>
                    <a:lnTo>
                      <a:pt x="2509" y="2845"/>
                    </a:lnTo>
                    <a:lnTo>
                      <a:pt x="2496" y="2803"/>
                    </a:lnTo>
                    <a:lnTo>
                      <a:pt x="2479" y="2761"/>
                    </a:lnTo>
                    <a:lnTo>
                      <a:pt x="2459" y="2722"/>
                    </a:lnTo>
                    <a:lnTo>
                      <a:pt x="2434" y="2686"/>
                    </a:lnTo>
                    <a:lnTo>
                      <a:pt x="2405" y="2653"/>
                    </a:lnTo>
                    <a:lnTo>
                      <a:pt x="2371" y="2622"/>
                    </a:lnTo>
                    <a:lnTo>
                      <a:pt x="2336" y="2596"/>
                    </a:lnTo>
                    <a:lnTo>
                      <a:pt x="2296" y="2573"/>
                    </a:lnTo>
                    <a:lnTo>
                      <a:pt x="1749" y="2299"/>
                    </a:lnTo>
                    <a:lnTo>
                      <a:pt x="1717" y="2279"/>
                    </a:lnTo>
                    <a:lnTo>
                      <a:pt x="1689" y="2256"/>
                    </a:lnTo>
                    <a:lnTo>
                      <a:pt x="1663" y="2230"/>
                    </a:lnTo>
                    <a:lnTo>
                      <a:pt x="1642" y="2200"/>
                    </a:lnTo>
                    <a:lnTo>
                      <a:pt x="1625" y="2168"/>
                    </a:lnTo>
                    <a:lnTo>
                      <a:pt x="1613" y="2133"/>
                    </a:lnTo>
                    <a:lnTo>
                      <a:pt x="1604" y="2097"/>
                    </a:lnTo>
                    <a:lnTo>
                      <a:pt x="1602" y="2059"/>
                    </a:lnTo>
                    <a:lnTo>
                      <a:pt x="1602" y="1821"/>
                    </a:lnTo>
                    <a:lnTo>
                      <a:pt x="1617" y="1805"/>
                    </a:lnTo>
                    <a:lnTo>
                      <a:pt x="1631" y="1787"/>
                    </a:lnTo>
                    <a:lnTo>
                      <a:pt x="1648" y="1766"/>
                    </a:lnTo>
                    <a:lnTo>
                      <a:pt x="1665" y="1743"/>
                    </a:lnTo>
                    <a:lnTo>
                      <a:pt x="1704" y="1682"/>
                    </a:lnTo>
                    <a:lnTo>
                      <a:pt x="1741" y="1619"/>
                    </a:lnTo>
                    <a:lnTo>
                      <a:pt x="1773" y="1553"/>
                    </a:lnTo>
                    <a:lnTo>
                      <a:pt x="1802" y="1485"/>
                    </a:lnTo>
                    <a:lnTo>
                      <a:pt x="1827" y="1414"/>
                    </a:lnTo>
                    <a:lnTo>
                      <a:pt x="1836" y="1386"/>
                    </a:lnTo>
                    <a:lnTo>
                      <a:pt x="1865" y="1377"/>
                    </a:lnTo>
                    <a:lnTo>
                      <a:pt x="1887" y="1367"/>
                    </a:lnTo>
                    <a:lnTo>
                      <a:pt x="1907" y="1353"/>
                    </a:lnTo>
                    <a:lnTo>
                      <a:pt x="1924" y="1335"/>
                    </a:lnTo>
                    <a:lnTo>
                      <a:pt x="1935" y="1314"/>
                    </a:lnTo>
                    <a:lnTo>
                      <a:pt x="1944" y="1291"/>
                    </a:lnTo>
                    <a:lnTo>
                      <a:pt x="1946" y="1267"/>
                    </a:lnTo>
                    <a:lnTo>
                      <a:pt x="1946" y="1037"/>
                    </a:lnTo>
                    <a:lnTo>
                      <a:pt x="1944" y="1013"/>
                    </a:lnTo>
                    <a:lnTo>
                      <a:pt x="1936" y="991"/>
                    </a:lnTo>
                    <a:lnTo>
                      <a:pt x="1924" y="970"/>
                    </a:lnTo>
                    <a:lnTo>
                      <a:pt x="1907" y="952"/>
                    </a:lnTo>
                    <a:lnTo>
                      <a:pt x="1888" y="934"/>
                    </a:lnTo>
                    <a:lnTo>
                      <a:pt x="1890" y="569"/>
                    </a:lnTo>
                    <a:lnTo>
                      <a:pt x="1890" y="564"/>
                    </a:lnTo>
                    <a:lnTo>
                      <a:pt x="1890" y="555"/>
                    </a:lnTo>
                    <a:lnTo>
                      <a:pt x="1891" y="540"/>
                    </a:lnTo>
                    <a:lnTo>
                      <a:pt x="1890" y="520"/>
                    </a:lnTo>
                    <a:lnTo>
                      <a:pt x="1888" y="497"/>
                    </a:lnTo>
                    <a:lnTo>
                      <a:pt x="1884" y="470"/>
                    </a:lnTo>
                    <a:lnTo>
                      <a:pt x="1879" y="441"/>
                    </a:lnTo>
                    <a:lnTo>
                      <a:pt x="1870" y="409"/>
                    </a:lnTo>
                    <a:lnTo>
                      <a:pt x="1858" y="377"/>
                    </a:lnTo>
                    <a:lnTo>
                      <a:pt x="1842" y="344"/>
                    </a:lnTo>
                    <a:lnTo>
                      <a:pt x="1822" y="310"/>
                    </a:lnTo>
                    <a:lnTo>
                      <a:pt x="1796" y="279"/>
                    </a:lnTo>
                    <a:lnTo>
                      <a:pt x="1766" y="247"/>
                    </a:lnTo>
                    <a:lnTo>
                      <a:pt x="1731" y="220"/>
                    </a:lnTo>
                    <a:lnTo>
                      <a:pt x="1693" y="195"/>
                    </a:lnTo>
                    <a:lnTo>
                      <a:pt x="1650" y="174"/>
                    </a:lnTo>
                    <a:lnTo>
                      <a:pt x="1604" y="156"/>
                    </a:lnTo>
                    <a:lnTo>
                      <a:pt x="1554" y="141"/>
                    </a:lnTo>
                    <a:lnTo>
                      <a:pt x="1500" y="130"/>
                    </a:lnTo>
                    <a:lnTo>
                      <a:pt x="1443" y="121"/>
                    </a:lnTo>
                    <a:lnTo>
                      <a:pt x="1382" y="117"/>
                    </a:lnTo>
                    <a:lnTo>
                      <a:pt x="1316" y="115"/>
                    </a:lnTo>
                    <a:close/>
                    <a:moveTo>
                      <a:pt x="1316" y="0"/>
                    </a:moveTo>
                    <a:lnTo>
                      <a:pt x="1385" y="2"/>
                    </a:lnTo>
                    <a:lnTo>
                      <a:pt x="1450" y="6"/>
                    </a:lnTo>
                    <a:lnTo>
                      <a:pt x="1513" y="16"/>
                    </a:lnTo>
                    <a:lnTo>
                      <a:pt x="1571" y="27"/>
                    </a:lnTo>
                    <a:lnTo>
                      <a:pt x="1626" y="42"/>
                    </a:lnTo>
                    <a:lnTo>
                      <a:pt x="1678" y="61"/>
                    </a:lnTo>
                    <a:lnTo>
                      <a:pt x="1726" y="83"/>
                    </a:lnTo>
                    <a:lnTo>
                      <a:pt x="1771" y="108"/>
                    </a:lnTo>
                    <a:lnTo>
                      <a:pt x="1813" y="136"/>
                    </a:lnTo>
                    <a:lnTo>
                      <a:pt x="1850" y="169"/>
                    </a:lnTo>
                    <a:lnTo>
                      <a:pt x="1883" y="203"/>
                    </a:lnTo>
                    <a:lnTo>
                      <a:pt x="1914" y="243"/>
                    </a:lnTo>
                    <a:lnTo>
                      <a:pt x="1939" y="283"/>
                    </a:lnTo>
                    <a:lnTo>
                      <a:pt x="1960" y="324"/>
                    </a:lnTo>
                    <a:lnTo>
                      <a:pt x="1976" y="362"/>
                    </a:lnTo>
                    <a:lnTo>
                      <a:pt x="1987" y="401"/>
                    </a:lnTo>
                    <a:lnTo>
                      <a:pt x="1996" y="438"/>
                    </a:lnTo>
                    <a:lnTo>
                      <a:pt x="2001" y="471"/>
                    </a:lnTo>
                    <a:lnTo>
                      <a:pt x="2004" y="503"/>
                    </a:lnTo>
                    <a:lnTo>
                      <a:pt x="2005" y="529"/>
                    </a:lnTo>
                    <a:lnTo>
                      <a:pt x="2005" y="551"/>
                    </a:lnTo>
                    <a:lnTo>
                      <a:pt x="2004" y="568"/>
                    </a:lnTo>
                    <a:lnTo>
                      <a:pt x="2003" y="579"/>
                    </a:lnTo>
                    <a:lnTo>
                      <a:pt x="2003" y="886"/>
                    </a:lnTo>
                    <a:lnTo>
                      <a:pt x="2023" y="912"/>
                    </a:lnTo>
                    <a:lnTo>
                      <a:pt x="2039" y="941"/>
                    </a:lnTo>
                    <a:lnTo>
                      <a:pt x="2051" y="972"/>
                    </a:lnTo>
                    <a:lnTo>
                      <a:pt x="2058" y="1003"/>
                    </a:lnTo>
                    <a:lnTo>
                      <a:pt x="2060" y="1037"/>
                    </a:lnTo>
                    <a:lnTo>
                      <a:pt x="2060" y="1267"/>
                    </a:lnTo>
                    <a:lnTo>
                      <a:pt x="2058" y="1301"/>
                    </a:lnTo>
                    <a:lnTo>
                      <a:pt x="2051" y="1333"/>
                    </a:lnTo>
                    <a:lnTo>
                      <a:pt x="2039" y="1364"/>
                    </a:lnTo>
                    <a:lnTo>
                      <a:pt x="2024" y="1392"/>
                    </a:lnTo>
                    <a:lnTo>
                      <a:pt x="2005" y="1417"/>
                    </a:lnTo>
                    <a:lnTo>
                      <a:pt x="1982" y="1440"/>
                    </a:lnTo>
                    <a:lnTo>
                      <a:pt x="1956" y="1460"/>
                    </a:lnTo>
                    <a:lnTo>
                      <a:pt x="1927" y="1476"/>
                    </a:lnTo>
                    <a:lnTo>
                      <a:pt x="1900" y="1547"/>
                    </a:lnTo>
                    <a:lnTo>
                      <a:pt x="1870" y="1616"/>
                    </a:lnTo>
                    <a:lnTo>
                      <a:pt x="1836" y="1683"/>
                    </a:lnTo>
                    <a:lnTo>
                      <a:pt x="1799" y="1748"/>
                    </a:lnTo>
                    <a:lnTo>
                      <a:pt x="1758" y="1810"/>
                    </a:lnTo>
                    <a:lnTo>
                      <a:pt x="1737" y="1838"/>
                    </a:lnTo>
                    <a:lnTo>
                      <a:pt x="1717" y="1864"/>
                    </a:lnTo>
                    <a:lnTo>
                      <a:pt x="1717" y="2059"/>
                    </a:lnTo>
                    <a:lnTo>
                      <a:pt x="1720" y="2087"/>
                    </a:lnTo>
                    <a:lnTo>
                      <a:pt x="1727" y="2114"/>
                    </a:lnTo>
                    <a:lnTo>
                      <a:pt x="1740" y="2140"/>
                    </a:lnTo>
                    <a:lnTo>
                      <a:pt x="1756" y="2162"/>
                    </a:lnTo>
                    <a:lnTo>
                      <a:pt x="1776" y="2180"/>
                    </a:lnTo>
                    <a:lnTo>
                      <a:pt x="1800" y="2195"/>
                    </a:lnTo>
                    <a:lnTo>
                      <a:pt x="2347" y="2471"/>
                    </a:lnTo>
                    <a:lnTo>
                      <a:pt x="2393" y="2497"/>
                    </a:lnTo>
                    <a:lnTo>
                      <a:pt x="2437" y="2527"/>
                    </a:lnTo>
                    <a:lnTo>
                      <a:pt x="2475" y="2562"/>
                    </a:lnTo>
                    <a:lnTo>
                      <a:pt x="2511" y="2599"/>
                    </a:lnTo>
                    <a:lnTo>
                      <a:pt x="2542" y="2640"/>
                    </a:lnTo>
                    <a:lnTo>
                      <a:pt x="2569" y="2684"/>
                    </a:lnTo>
                    <a:lnTo>
                      <a:pt x="2591" y="2730"/>
                    </a:lnTo>
                    <a:lnTo>
                      <a:pt x="2610" y="2779"/>
                    </a:lnTo>
                    <a:lnTo>
                      <a:pt x="2622" y="2830"/>
                    </a:lnTo>
                    <a:lnTo>
                      <a:pt x="2630" y="2882"/>
                    </a:lnTo>
                    <a:lnTo>
                      <a:pt x="2632" y="2936"/>
                    </a:lnTo>
                    <a:lnTo>
                      <a:pt x="2632" y="3110"/>
                    </a:lnTo>
                    <a:lnTo>
                      <a:pt x="2629" y="3139"/>
                    </a:lnTo>
                    <a:lnTo>
                      <a:pt x="2620" y="3166"/>
                    </a:lnTo>
                    <a:lnTo>
                      <a:pt x="2604" y="3191"/>
                    </a:lnTo>
                    <a:lnTo>
                      <a:pt x="2584" y="3215"/>
                    </a:lnTo>
                    <a:lnTo>
                      <a:pt x="2558" y="3238"/>
                    </a:lnTo>
                    <a:lnTo>
                      <a:pt x="2526" y="3260"/>
                    </a:lnTo>
                    <a:lnTo>
                      <a:pt x="2491" y="3280"/>
                    </a:lnTo>
                    <a:lnTo>
                      <a:pt x="2451" y="3299"/>
                    </a:lnTo>
                    <a:lnTo>
                      <a:pt x="2408" y="3316"/>
                    </a:lnTo>
                    <a:lnTo>
                      <a:pt x="2361" y="3332"/>
                    </a:lnTo>
                    <a:lnTo>
                      <a:pt x="2311" y="3347"/>
                    </a:lnTo>
                    <a:lnTo>
                      <a:pt x="2258" y="3361"/>
                    </a:lnTo>
                    <a:lnTo>
                      <a:pt x="2203" y="3374"/>
                    </a:lnTo>
                    <a:lnTo>
                      <a:pt x="2145" y="3386"/>
                    </a:lnTo>
                    <a:lnTo>
                      <a:pt x="2086" y="3396"/>
                    </a:lnTo>
                    <a:lnTo>
                      <a:pt x="2026" y="3406"/>
                    </a:lnTo>
                    <a:lnTo>
                      <a:pt x="1964" y="3415"/>
                    </a:lnTo>
                    <a:lnTo>
                      <a:pt x="1902" y="3422"/>
                    </a:lnTo>
                    <a:lnTo>
                      <a:pt x="1839" y="3430"/>
                    </a:lnTo>
                    <a:lnTo>
                      <a:pt x="1776" y="3435"/>
                    </a:lnTo>
                    <a:lnTo>
                      <a:pt x="1714" y="3440"/>
                    </a:lnTo>
                    <a:lnTo>
                      <a:pt x="1652" y="3444"/>
                    </a:lnTo>
                    <a:lnTo>
                      <a:pt x="1592" y="3449"/>
                    </a:lnTo>
                    <a:lnTo>
                      <a:pt x="1533" y="3451"/>
                    </a:lnTo>
                    <a:lnTo>
                      <a:pt x="1475" y="3453"/>
                    </a:lnTo>
                    <a:lnTo>
                      <a:pt x="1419" y="3455"/>
                    </a:lnTo>
                    <a:lnTo>
                      <a:pt x="1366" y="3456"/>
                    </a:lnTo>
                    <a:lnTo>
                      <a:pt x="1316" y="3456"/>
                    </a:lnTo>
                    <a:lnTo>
                      <a:pt x="1266" y="3456"/>
                    </a:lnTo>
                    <a:lnTo>
                      <a:pt x="1213" y="3455"/>
                    </a:lnTo>
                    <a:lnTo>
                      <a:pt x="1157" y="3453"/>
                    </a:lnTo>
                    <a:lnTo>
                      <a:pt x="1100" y="3451"/>
                    </a:lnTo>
                    <a:lnTo>
                      <a:pt x="1040" y="3449"/>
                    </a:lnTo>
                    <a:lnTo>
                      <a:pt x="980" y="3444"/>
                    </a:lnTo>
                    <a:lnTo>
                      <a:pt x="919" y="3440"/>
                    </a:lnTo>
                    <a:lnTo>
                      <a:pt x="856" y="3435"/>
                    </a:lnTo>
                    <a:lnTo>
                      <a:pt x="794" y="3430"/>
                    </a:lnTo>
                    <a:lnTo>
                      <a:pt x="731" y="3422"/>
                    </a:lnTo>
                    <a:lnTo>
                      <a:pt x="669" y="3415"/>
                    </a:lnTo>
                    <a:lnTo>
                      <a:pt x="608" y="3406"/>
                    </a:lnTo>
                    <a:lnTo>
                      <a:pt x="546" y="3396"/>
                    </a:lnTo>
                    <a:lnTo>
                      <a:pt x="488" y="3386"/>
                    </a:lnTo>
                    <a:lnTo>
                      <a:pt x="430" y="3374"/>
                    </a:lnTo>
                    <a:lnTo>
                      <a:pt x="375" y="3361"/>
                    </a:lnTo>
                    <a:lnTo>
                      <a:pt x="321" y="3347"/>
                    </a:lnTo>
                    <a:lnTo>
                      <a:pt x="272" y="3332"/>
                    </a:lnTo>
                    <a:lnTo>
                      <a:pt x="225" y="3316"/>
                    </a:lnTo>
                    <a:lnTo>
                      <a:pt x="181" y="3299"/>
                    </a:lnTo>
                    <a:lnTo>
                      <a:pt x="141" y="3280"/>
                    </a:lnTo>
                    <a:lnTo>
                      <a:pt x="106" y="3260"/>
                    </a:lnTo>
                    <a:lnTo>
                      <a:pt x="75" y="3238"/>
                    </a:lnTo>
                    <a:lnTo>
                      <a:pt x="49" y="3215"/>
                    </a:lnTo>
                    <a:lnTo>
                      <a:pt x="28" y="3191"/>
                    </a:lnTo>
                    <a:lnTo>
                      <a:pt x="12" y="3166"/>
                    </a:lnTo>
                    <a:lnTo>
                      <a:pt x="3" y="3139"/>
                    </a:lnTo>
                    <a:lnTo>
                      <a:pt x="0" y="3110"/>
                    </a:lnTo>
                    <a:lnTo>
                      <a:pt x="0" y="2924"/>
                    </a:lnTo>
                    <a:lnTo>
                      <a:pt x="3" y="2873"/>
                    </a:lnTo>
                    <a:lnTo>
                      <a:pt x="10" y="2822"/>
                    </a:lnTo>
                    <a:lnTo>
                      <a:pt x="22" y="2773"/>
                    </a:lnTo>
                    <a:lnTo>
                      <a:pt x="39" y="2726"/>
                    </a:lnTo>
                    <a:lnTo>
                      <a:pt x="60" y="2680"/>
                    </a:lnTo>
                    <a:lnTo>
                      <a:pt x="85" y="2637"/>
                    </a:lnTo>
                    <a:lnTo>
                      <a:pt x="115" y="2597"/>
                    </a:lnTo>
                    <a:lnTo>
                      <a:pt x="148" y="2560"/>
                    </a:lnTo>
                    <a:lnTo>
                      <a:pt x="185" y="2525"/>
                    </a:lnTo>
                    <a:lnTo>
                      <a:pt x="226" y="2495"/>
                    </a:lnTo>
                    <a:lnTo>
                      <a:pt x="269" y="2467"/>
                    </a:lnTo>
                    <a:lnTo>
                      <a:pt x="779" y="2188"/>
                    </a:lnTo>
                    <a:lnTo>
                      <a:pt x="802" y="2172"/>
                    </a:lnTo>
                    <a:lnTo>
                      <a:pt x="822" y="2153"/>
                    </a:lnTo>
                    <a:lnTo>
                      <a:pt x="838" y="2131"/>
                    </a:lnTo>
                    <a:lnTo>
                      <a:pt x="849" y="2107"/>
                    </a:lnTo>
                    <a:lnTo>
                      <a:pt x="856" y="2081"/>
                    </a:lnTo>
                    <a:lnTo>
                      <a:pt x="858" y="2054"/>
                    </a:lnTo>
                    <a:lnTo>
                      <a:pt x="858" y="1863"/>
                    </a:lnTo>
                    <a:lnTo>
                      <a:pt x="848" y="1848"/>
                    </a:lnTo>
                    <a:lnTo>
                      <a:pt x="834" y="1830"/>
                    </a:lnTo>
                    <a:lnTo>
                      <a:pt x="819" y="1807"/>
                    </a:lnTo>
                    <a:lnTo>
                      <a:pt x="801" y="1779"/>
                    </a:lnTo>
                    <a:lnTo>
                      <a:pt x="782" y="1748"/>
                    </a:lnTo>
                    <a:lnTo>
                      <a:pt x="764" y="1714"/>
                    </a:lnTo>
                    <a:lnTo>
                      <a:pt x="744" y="1677"/>
                    </a:lnTo>
                    <a:lnTo>
                      <a:pt x="725" y="1636"/>
                    </a:lnTo>
                    <a:lnTo>
                      <a:pt x="706" y="1593"/>
                    </a:lnTo>
                    <a:lnTo>
                      <a:pt x="689" y="1546"/>
                    </a:lnTo>
                    <a:lnTo>
                      <a:pt x="672" y="1498"/>
                    </a:lnTo>
                    <a:lnTo>
                      <a:pt x="659" y="1446"/>
                    </a:lnTo>
                    <a:lnTo>
                      <a:pt x="633" y="1422"/>
                    </a:lnTo>
                    <a:lnTo>
                      <a:pt x="612" y="1396"/>
                    </a:lnTo>
                    <a:lnTo>
                      <a:pt x="595" y="1367"/>
                    </a:lnTo>
                    <a:lnTo>
                      <a:pt x="583" y="1335"/>
                    </a:lnTo>
                    <a:lnTo>
                      <a:pt x="575" y="1302"/>
                    </a:lnTo>
                    <a:lnTo>
                      <a:pt x="572" y="1267"/>
                    </a:lnTo>
                    <a:lnTo>
                      <a:pt x="572" y="1037"/>
                    </a:lnTo>
                    <a:lnTo>
                      <a:pt x="574" y="1003"/>
                    </a:lnTo>
                    <a:lnTo>
                      <a:pt x="582" y="972"/>
                    </a:lnTo>
                    <a:lnTo>
                      <a:pt x="594" y="941"/>
                    </a:lnTo>
                    <a:lnTo>
                      <a:pt x="610" y="912"/>
                    </a:lnTo>
                    <a:lnTo>
                      <a:pt x="629" y="886"/>
                    </a:lnTo>
                    <a:lnTo>
                      <a:pt x="629" y="579"/>
                    </a:lnTo>
                    <a:lnTo>
                      <a:pt x="628" y="568"/>
                    </a:lnTo>
                    <a:lnTo>
                      <a:pt x="628" y="551"/>
                    </a:lnTo>
                    <a:lnTo>
                      <a:pt x="627" y="529"/>
                    </a:lnTo>
                    <a:lnTo>
                      <a:pt x="629" y="503"/>
                    </a:lnTo>
                    <a:lnTo>
                      <a:pt x="632" y="471"/>
                    </a:lnTo>
                    <a:lnTo>
                      <a:pt x="638" y="438"/>
                    </a:lnTo>
                    <a:lnTo>
                      <a:pt x="646" y="401"/>
                    </a:lnTo>
                    <a:lnTo>
                      <a:pt x="658" y="362"/>
                    </a:lnTo>
                    <a:lnTo>
                      <a:pt x="673" y="324"/>
                    </a:lnTo>
                    <a:lnTo>
                      <a:pt x="693" y="283"/>
                    </a:lnTo>
                    <a:lnTo>
                      <a:pt x="718" y="243"/>
                    </a:lnTo>
                    <a:lnTo>
                      <a:pt x="749" y="203"/>
                    </a:lnTo>
                    <a:lnTo>
                      <a:pt x="783" y="169"/>
                    </a:lnTo>
                    <a:lnTo>
                      <a:pt x="821" y="136"/>
                    </a:lnTo>
                    <a:lnTo>
                      <a:pt x="861" y="108"/>
                    </a:lnTo>
                    <a:lnTo>
                      <a:pt x="906" y="83"/>
                    </a:lnTo>
                    <a:lnTo>
                      <a:pt x="954" y="61"/>
                    </a:lnTo>
                    <a:lnTo>
                      <a:pt x="1006" y="42"/>
                    </a:lnTo>
                    <a:lnTo>
                      <a:pt x="1061" y="27"/>
                    </a:lnTo>
                    <a:lnTo>
                      <a:pt x="1120" y="16"/>
                    </a:lnTo>
                    <a:lnTo>
                      <a:pt x="1182" y="6"/>
                    </a:lnTo>
                    <a:lnTo>
                      <a:pt x="1248" y="2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4E5055"/>
              </a:solidFill>
              <a:ln w="12700">
                <a:solidFill>
                  <a:srgbClr val="4E505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62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40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43</a:t>
            </a:fld>
            <a:endParaRPr lang="fr-BE" dirty="0">
              <a:latin typeface="+mn-lt"/>
            </a:endParaRPr>
          </a:p>
        </p:txBody>
      </p:sp>
      <p:sp>
        <p:nvSpPr>
          <p:cNvPr id="92" name="Title 2"/>
          <p:cNvSpPr txBox="1">
            <a:spLocks/>
          </p:cNvSpPr>
          <p:nvPr/>
        </p:nvSpPr>
        <p:spPr>
          <a:xfrm>
            <a:off x="395536" y="375506"/>
            <a:ext cx="770485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latin typeface="ITC Lubalin Graph Std" panose="02060703020205020404" pitchFamily="18" charset="0"/>
              </a:rPr>
              <a:t>Etude réalisée en partenariat avec le bureau d’étude IPSOS</a:t>
            </a:r>
            <a:endParaRPr lang="fr-FR" sz="2400" dirty="0">
              <a:latin typeface="ITC Lubalin Graph Std" panose="02060703020205020404" pitchFamily="18" charset="0"/>
            </a:endParaRPr>
          </a:p>
        </p:txBody>
      </p:sp>
      <p:pic>
        <p:nvPicPr>
          <p:cNvPr id="101" name="Picture 6" descr="https://pbs.twimg.com/profile_images/2236530999/ipsos_HD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876125" cy="7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44</a:t>
            </a:fld>
            <a:endParaRPr lang="fr-BE" dirty="0">
              <a:latin typeface="+mn-lt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780097" y="4684259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</a:rPr>
              <a:t>Base:	</a:t>
            </a:r>
            <a:r>
              <a:rPr lang="fr-BE" sz="1000" dirty="0" smtClean="0">
                <a:solidFill>
                  <a:srgbClr val="0A3365"/>
                </a:solidFill>
              </a:rPr>
              <a:t>Echantillon total </a:t>
            </a:r>
            <a:r>
              <a:rPr lang="fr-BE" sz="1000" dirty="0">
                <a:solidFill>
                  <a:srgbClr val="0A3365"/>
                </a:solidFill>
              </a:rPr>
              <a:t>(n=2003)</a:t>
            </a:r>
          </a:p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</a:rPr>
              <a:t>Question:	Q3. Pour vous, consommer en circuit court c’est… 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987745770"/>
              </p:ext>
            </p:extLst>
          </p:nvPr>
        </p:nvGraphicFramePr>
        <p:xfrm>
          <a:off x="1944166" y="1190733"/>
          <a:ext cx="6363251" cy="326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395536" y="221577"/>
            <a:ext cx="844247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>
                <a:latin typeface="ITC Lubalin Graph Std" panose="02060703020205020404" pitchFamily="18" charset="0"/>
              </a:rPr>
              <a:t>1</a:t>
            </a:r>
            <a:r>
              <a:rPr lang="fr-FR" sz="2400" dirty="0" smtClean="0">
                <a:latin typeface="ITC Lubalin Graph Std" panose="02060703020205020404" pitchFamily="18" charset="0"/>
              </a:rPr>
              <a:t>. Plus d’1 Belge sur 2 accorde de l’importance à une alimentation en circuits courts</a:t>
            </a:r>
            <a:endParaRPr lang="fr-FR" sz="2400" dirty="0"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en-US">
                <a:latin typeface="+mn-lt"/>
              </a:rPr>
              <a:pPr/>
              <a:t>45</a:t>
            </a:fld>
            <a:endParaRPr lang="en-US">
              <a:latin typeface="+mn-lt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80097" y="4684259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</a:rPr>
              <a:t>Base:	</a:t>
            </a:r>
            <a:r>
              <a:rPr lang="fr-FR" sz="1000" dirty="0">
                <a:solidFill>
                  <a:srgbClr val="0A3365"/>
                </a:solidFill>
              </a:rPr>
              <a:t>Ceux qui ont déjà acheté via circuits courts</a:t>
            </a:r>
            <a:r>
              <a:rPr lang="fr-BE" sz="1000" dirty="0">
                <a:solidFill>
                  <a:srgbClr val="0A3365"/>
                </a:solidFill>
              </a:rPr>
              <a:t> (n=1754)</a:t>
            </a:r>
          </a:p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Question:	Q15. </a:t>
            </a:r>
            <a:r>
              <a:rPr lang="fr-FR" sz="1000" dirty="0">
                <a:solidFill>
                  <a:srgbClr val="0A3365"/>
                </a:solidFill>
              </a:rPr>
              <a:t>Pour vous, consommer en circuit court répond à quelle envie principale ? </a:t>
            </a:r>
            <a:endParaRPr lang="fr-BE" sz="1000" dirty="0">
              <a:solidFill>
                <a:srgbClr val="0A3365"/>
              </a:solidFill>
              <a:latin typeface="Calibri"/>
            </a:endParaRPr>
          </a:p>
        </p:txBody>
      </p:sp>
      <p:graphicFrame>
        <p:nvGraphicFramePr>
          <p:cNvPr id="2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99524"/>
              </p:ext>
            </p:extLst>
          </p:nvPr>
        </p:nvGraphicFramePr>
        <p:xfrm>
          <a:off x="832766" y="1082428"/>
          <a:ext cx="5749667" cy="3371315"/>
        </p:xfrm>
        <a:graphic>
          <a:graphicData uri="http://schemas.openxmlformats.org/drawingml/2006/table">
            <a:tbl>
              <a:tblPr firstRow="1" bandRow="1"/>
              <a:tblGrid>
                <a:gridCol w="5749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3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kern="1200" dirty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L'envie de prendre soin de soi, meilleurs pour la santé</a:t>
                      </a:r>
                    </a:p>
                  </a:txBody>
                  <a:tcPr marL="162000" marR="8573" marT="8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kern="1200" dirty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L'envie de s'assurer de ce que l’on mange</a:t>
                      </a:r>
                    </a:p>
                  </a:txBody>
                  <a:tcPr marL="162000" marR="8573" marT="8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L'envie d'un retour à la nature, aux choses essentielles</a:t>
                      </a:r>
                    </a:p>
                  </a:txBody>
                  <a:tcPr marL="162000" marR="8573" marT="8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L'envie de manger des produits qui sont produits près de chez soi</a:t>
                      </a:r>
                    </a:p>
                  </a:txBody>
                  <a:tcPr marL="162000" marR="8573" marT="8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L'envie de réduire son impact sur l'environnement</a:t>
                      </a:r>
                    </a:p>
                  </a:txBody>
                  <a:tcPr marL="162000" marR="8573" marT="8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1422176"/>
                  </a:ext>
                </a:extLst>
              </a:tr>
              <a:tr h="453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L'envie de suivre la saisonnalité des produits</a:t>
                      </a:r>
                    </a:p>
                  </a:txBody>
                  <a:tcPr marL="162000" marR="8573" marT="8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1785955"/>
                  </a:ext>
                </a:extLst>
              </a:tr>
              <a:tr h="453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u="none" strike="noStrike" kern="120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dirty="0" smtClean="0">
                          <a:solidFill>
                            <a:srgbClr val="F2CD2E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L'envie d'être solidaire avec les producteurs</a:t>
                      </a:r>
                    </a:p>
                    <a:p>
                      <a:pPr algn="l" fontAlgn="ctr"/>
                      <a:endParaRPr lang="fr-FR" sz="1400" b="1" i="0" u="none" strike="noStrike" kern="120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000" marR="8573" marT="8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4159822"/>
                  </a:ext>
                </a:extLst>
              </a:tr>
            </a:tbl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07270"/>
              </p:ext>
            </p:extLst>
          </p:nvPr>
        </p:nvGraphicFramePr>
        <p:xfrm>
          <a:off x="5812725" y="987574"/>
          <a:ext cx="3403283" cy="344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Freeform: Shape 19"/>
          <p:cNvSpPr/>
          <p:nvPr/>
        </p:nvSpPr>
        <p:spPr>
          <a:xfrm>
            <a:off x="766371" y="2163302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60" b="0" i="0" u="none" strike="noStrike" kern="0" cap="none" spc="0" normalizeH="0" baseline="0" noProof="0" dirty="0" err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0"/>
          <p:cNvSpPr/>
          <p:nvPr/>
        </p:nvSpPr>
        <p:spPr>
          <a:xfrm>
            <a:off x="757509" y="3071613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92D05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60" b="0" i="0" u="none" strike="noStrike" kern="0" cap="none" spc="0" normalizeH="0" baseline="0" noProof="0" dirty="0" err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1"/>
          <p:cNvSpPr/>
          <p:nvPr/>
        </p:nvSpPr>
        <p:spPr>
          <a:xfrm>
            <a:off x="757510" y="3548084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92D05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60" b="0" i="0" u="none" strike="noStrike" kern="0" cap="none" spc="0" normalizeH="0" baseline="0" noProof="0" dirty="0" err="1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/>
          <p:cNvSpPr/>
          <p:nvPr/>
        </p:nvSpPr>
        <p:spPr>
          <a:xfrm>
            <a:off x="760758" y="172199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60" b="0" i="0" u="none" strike="noStrike" kern="0" cap="none" spc="0" normalizeH="0" baseline="0" noProof="0" dirty="0" err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760758" y="4102447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60" b="0" i="0" u="none" strike="noStrike" kern="0" cap="none" spc="0" normalizeH="0" baseline="0" noProof="0" dirty="0" err="1" smtClean="0">
              <a:ln>
                <a:noFill/>
              </a:ln>
              <a:solidFill>
                <a:srgbClr val="F2CD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755576" y="258608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92D05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60" b="0" i="0" u="none" strike="noStrike" kern="0" cap="none" spc="0" normalizeH="0" baseline="0" noProof="0" dirty="0" err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ccolade fermante 29"/>
          <p:cNvSpPr>
            <a:spLocks noChangeAspect="1"/>
          </p:cNvSpPr>
          <p:nvPr/>
        </p:nvSpPr>
        <p:spPr>
          <a:xfrm>
            <a:off x="6957348" y="1164666"/>
            <a:ext cx="236229" cy="1240134"/>
          </a:xfrm>
          <a:prstGeom prst="rightBrace">
            <a:avLst/>
          </a:prstGeom>
          <a:noFill/>
          <a:ln w="2222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ccolade fermante 30"/>
          <p:cNvSpPr>
            <a:spLocks noChangeAspect="1"/>
          </p:cNvSpPr>
          <p:nvPr/>
        </p:nvSpPr>
        <p:spPr>
          <a:xfrm>
            <a:off x="6961094" y="3885424"/>
            <a:ext cx="265655" cy="386553"/>
          </a:xfrm>
          <a:prstGeom prst="rightBrace">
            <a:avLst/>
          </a:prstGeom>
          <a:noFill/>
          <a:ln w="22225" cap="flat" cmpd="sng" algn="ctr">
            <a:solidFill>
              <a:srgbClr val="F2CD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193577" y="1623150"/>
            <a:ext cx="11745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500" b="1" dirty="0">
                <a:solidFill>
                  <a:srgbClr val="00B0F0"/>
                </a:solidFill>
                <a:latin typeface="Calibri" panose="020F0502020204030204"/>
              </a:rPr>
              <a:t>Santé: 45%</a:t>
            </a:r>
            <a:endParaRPr lang="en-US" sz="1500" b="1" dirty="0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304319" y="3900576"/>
            <a:ext cx="1444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500" b="1" dirty="0">
                <a:solidFill>
                  <a:srgbClr val="F2CD2E"/>
                </a:solidFill>
                <a:latin typeface="Calibri" panose="020F0502020204030204"/>
              </a:rPr>
              <a:t>Solidarité: 12%</a:t>
            </a:r>
            <a:endParaRPr lang="en-US" sz="1500" b="1" dirty="0">
              <a:solidFill>
                <a:srgbClr val="F2CD2E"/>
              </a:solidFill>
              <a:latin typeface="Calibri" panose="020F0502020204030204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190249" y="2985968"/>
            <a:ext cx="18417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500" b="1" dirty="0">
                <a:solidFill>
                  <a:srgbClr val="92D050"/>
                </a:solidFill>
                <a:latin typeface="Calibri" panose="020F0502020204030204"/>
              </a:rPr>
              <a:t>Environment: </a:t>
            </a:r>
            <a:r>
              <a:rPr lang="nl-BE" sz="1500" b="1" dirty="0" smtClean="0">
                <a:solidFill>
                  <a:srgbClr val="92D050"/>
                </a:solidFill>
                <a:latin typeface="Calibri" panose="020F0502020204030204"/>
              </a:rPr>
              <a:t>31%</a:t>
            </a:r>
            <a:endParaRPr lang="en-US" sz="1500" b="1" dirty="0">
              <a:solidFill>
                <a:srgbClr val="92D050"/>
              </a:solidFill>
              <a:latin typeface="Calibri" panose="020F0502020204030204"/>
            </a:endParaRPr>
          </a:p>
        </p:txBody>
      </p:sp>
      <p:sp>
        <p:nvSpPr>
          <p:cNvPr id="35" name="Freeform: Shape 25"/>
          <p:cNvSpPr/>
          <p:nvPr/>
        </p:nvSpPr>
        <p:spPr>
          <a:xfrm>
            <a:off x="760758" y="1271413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60" b="0" i="0" u="none" strike="noStrike" kern="0" cap="none" spc="0" normalizeH="0" baseline="0" noProof="0" dirty="0" err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325352" y="207890"/>
            <a:ext cx="844247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latin typeface="ITC Lubalin Graph Std" panose="02060703020205020404" pitchFamily="18" charset="0"/>
              </a:rPr>
              <a:t>2. Les circuits courts sont privilégiés pour prendre soin de soi et de sa santé</a:t>
            </a:r>
            <a:endParaRPr lang="fr-FR" sz="2400" dirty="0"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entagon 40"/>
          <p:cNvSpPr/>
          <p:nvPr/>
        </p:nvSpPr>
        <p:spPr>
          <a:xfrm>
            <a:off x="6650792" y="1048806"/>
            <a:ext cx="1814400" cy="226800"/>
          </a:xfrm>
          <a:prstGeom prst="homePlat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"/>
            <a:r>
              <a:rPr lang="fr-BE" sz="1200" b="1" dirty="0">
                <a:solidFill>
                  <a:schemeClr val="bg1"/>
                </a:solidFill>
              </a:rPr>
              <a:t>Taux de </a:t>
            </a:r>
            <a:r>
              <a:rPr lang="fr-BE" sz="1200" b="1" dirty="0" smtClean="0">
                <a:solidFill>
                  <a:schemeClr val="bg1"/>
                </a:solidFill>
              </a:rPr>
              <a:t>réalisation (%)</a:t>
            </a:r>
            <a:endParaRPr lang="fr-BE" sz="1200" b="1" dirty="0">
              <a:solidFill>
                <a:schemeClr val="bg1"/>
              </a:solidFill>
            </a:endParaRPr>
          </a:p>
        </p:txBody>
      </p:sp>
      <p:sp>
        <p:nvSpPr>
          <p:cNvPr id="74" name="Pentagon 40"/>
          <p:cNvSpPr/>
          <p:nvPr/>
        </p:nvSpPr>
        <p:spPr>
          <a:xfrm>
            <a:off x="4943006" y="1048806"/>
            <a:ext cx="1814400" cy="226800"/>
          </a:xfrm>
          <a:prstGeom prst="homePlat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"/>
            <a:r>
              <a:rPr lang="fr-BE" sz="1200" b="1" dirty="0">
                <a:solidFill>
                  <a:schemeClr val="bg1"/>
                </a:solidFill>
              </a:rPr>
              <a:t>*Déjà acheté à</a:t>
            </a:r>
          </a:p>
        </p:txBody>
      </p:sp>
      <p:sp>
        <p:nvSpPr>
          <p:cNvPr id="59" name="Pentagon 40"/>
          <p:cNvSpPr/>
          <p:nvPr/>
        </p:nvSpPr>
        <p:spPr>
          <a:xfrm>
            <a:off x="3241549" y="1048806"/>
            <a:ext cx="1814400" cy="226800"/>
          </a:xfrm>
          <a:prstGeom prst="homePlate">
            <a:avLst/>
          </a:prstGeom>
          <a:solidFill>
            <a:srgbClr val="083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200" b="1">
                <a:solidFill>
                  <a:schemeClr val="bg1"/>
                </a:solidFill>
              </a:rPr>
              <a:t>Notoriété</a:t>
            </a:r>
            <a:endParaRPr lang="fr-BE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17025"/>
              </p:ext>
            </p:extLst>
          </p:nvPr>
        </p:nvGraphicFramePr>
        <p:xfrm>
          <a:off x="3241549" y="1070899"/>
          <a:ext cx="5119200" cy="339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00">
                  <a:extLst>
                    <a:ext uri="{9D8B030D-6E8A-4147-A177-3AD203B41FA5}">
                      <a16:colId xmlns="" xmlns:a16="http://schemas.microsoft.com/office/drawing/2014/main" val="3510389749"/>
                    </a:ext>
                  </a:extLst>
                </a:gridCol>
                <a:gridCol w="1706400">
                  <a:extLst>
                    <a:ext uri="{9D8B030D-6E8A-4147-A177-3AD203B41FA5}">
                      <a16:colId xmlns="" xmlns:a16="http://schemas.microsoft.com/office/drawing/2014/main" val="3646202977"/>
                    </a:ext>
                  </a:extLst>
                </a:gridCol>
                <a:gridCol w="1706400">
                  <a:extLst>
                    <a:ext uri="{9D8B030D-6E8A-4147-A177-3AD203B41FA5}">
                      <a16:colId xmlns="" xmlns:a16="http://schemas.microsoft.com/office/drawing/2014/main" val="2450349188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pPr algn="ctr" fontAlgn="b"/>
                      <a:endParaRPr lang="fr-B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8716290"/>
                  </a:ext>
                </a:extLst>
              </a:tr>
              <a:tr h="3061800">
                <a:tc>
                  <a:txBody>
                    <a:bodyPr/>
                    <a:lstStyle/>
                    <a:p>
                      <a:pPr algn="ctr" fontAlgn="b"/>
                      <a:endParaRPr lang="fr-BE" sz="900" b="0" i="0" u="none" strike="noStrike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900" b="0" i="0" u="none" strike="noStrike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900" b="0" i="0" u="none" strike="noStrike" dirty="0">
                        <a:solidFill>
                          <a:srgbClr val="505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1242052"/>
                  </a:ext>
                </a:extLst>
              </a:tr>
            </a:tbl>
          </a:graphicData>
        </a:graphic>
      </p:graphicFrame>
      <p:sp>
        <p:nvSpPr>
          <p:cNvPr id="43" name="Text Placeholder 3"/>
          <p:cNvSpPr txBox="1">
            <a:spLocks/>
          </p:cNvSpPr>
          <p:nvPr/>
        </p:nvSpPr>
        <p:spPr>
          <a:xfrm>
            <a:off x="780097" y="4659982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Base:	Total (n=2003) / *</a:t>
            </a:r>
            <a:r>
              <a:rPr lang="fr-FR" sz="1000" dirty="0">
                <a:solidFill>
                  <a:srgbClr val="0A3365"/>
                </a:solidFill>
              </a:rPr>
              <a:t>Ceux qui connaissent au moins un circuit court </a:t>
            </a:r>
            <a:r>
              <a:rPr lang="fr-BE" sz="1000" dirty="0">
                <a:solidFill>
                  <a:srgbClr val="0A3365"/>
                </a:solidFill>
              </a:rPr>
              <a:t>(n=1886)</a:t>
            </a:r>
            <a:endParaRPr lang="fr-BE" sz="1000" dirty="0">
              <a:solidFill>
                <a:srgbClr val="0A3365"/>
              </a:solidFill>
              <a:latin typeface="Calibri"/>
            </a:endParaRPr>
          </a:p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Question:	</a:t>
            </a:r>
            <a:r>
              <a:rPr lang="fr-BE" sz="1000" dirty="0">
                <a:solidFill>
                  <a:srgbClr val="0A3365"/>
                </a:solidFill>
              </a:rPr>
              <a:t>Q4. Parmi les différents circuits courts suivants, lesquels connaissez-vous (que vous ayez ou non acheté un produit via ces </a:t>
            </a:r>
            <a:r>
              <a:rPr lang="fr-BE" sz="1000" dirty="0" smtClean="0">
                <a:solidFill>
                  <a:srgbClr val="0A3365"/>
                </a:solidFill>
              </a:rPr>
              <a:t>	circuits</a:t>
            </a:r>
            <a:r>
              <a:rPr lang="fr-BE" sz="1000" dirty="0">
                <a:solidFill>
                  <a:srgbClr val="0A3365"/>
                </a:solidFill>
              </a:rPr>
              <a:t>)? / Q5. </a:t>
            </a:r>
            <a:r>
              <a:rPr lang="fr-FR" sz="1000" dirty="0">
                <a:solidFill>
                  <a:srgbClr val="0A3365"/>
                </a:solidFill>
              </a:rPr>
              <a:t>Via quels circuits courts </a:t>
            </a:r>
            <a:r>
              <a:rPr lang="fr-FR" sz="1000" dirty="0" smtClean="0">
                <a:solidFill>
                  <a:srgbClr val="0A3365"/>
                </a:solidFill>
              </a:rPr>
              <a:t>achetez-vous/avez-vous </a:t>
            </a:r>
            <a:r>
              <a:rPr lang="fr-FR" sz="1000" dirty="0">
                <a:solidFill>
                  <a:srgbClr val="0A3365"/>
                </a:solidFill>
              </a:rPr>
              <a:t>déjà acheté des produits alimentaires? </a:t>
            </a:r>
            <a:endParaRPr lang="fr-BE" sz="1000" dirty="0">
              <a:solidFill>
                <a:srgbClr val="0A3365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46</a:t>
            </a:fld>
            <a:endParaRPr lang="fr-BE" dirty="0"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78277"/>
              </p:ext>
            </p:extLst>
          </p:nvPr>
        </p:nvGraphicFramePr>
        <p:xfrm>
          <a:off x="396639" y="1384508"/>
          <a:ext cx="7581600" cy="307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Les marchés ou </a:t>
                      </a:r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marchés</a:t>
                      </a:r>
                      <a:r>
                        <a:rPr lang="fr-FR" sz="1100" b="1" i="0" u="none" strike="noStrike" kern="1200" baseline="0" noProof="0" dirty="0" smtClean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 locaux</a:t>
                      </a:r>
                      <a:endParaRPr lang="fr-FR" sz="1100" b="1" i="0" u="none" strike="noStrike" kern="1200" noProof="0" dirty="0">
                        <a:solidFill>
                          <a:srgbClr val="0A3365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La vente dans</a:t>
                      </a:r>
                      <a:r>
                        <a:rPr lang="fr-FR" sz="1100" b="1" i="0" u="none" strike="noStrike" kern="1200" baseline="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les supermarchés/hypermarchés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1121420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Les magasins de </a:t>
                      </a:r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proximité</a:t>
                      </a:r>
                      <a:endParaRPr lang="fr-FR" sz="1100" b="1" i="0" u="none" strike="noStrike" kern="1200" noProof="0" dirty="0">
                        <a:solidFill>
                          <a:srgbClr val="0A3365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6043336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La vente directe à la ferme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247010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Les distributeurs automatiques de produits fermiers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Les foires et salons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La cueillette à la ferme ou dans des champs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La vente directe via le site internet du producteur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1422176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Les points relais de livraison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1785955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La vente via des plateformes en ligne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4159822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Les paniers collectifs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7844491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Le point de vente collectif</a:t>
                      </a:r>
                      <a:endParaRPr lang="fr-FR" sz="1100" b="1" i="0" u="none" strike="noStrike" kern="1200" noProof="0" dirty="0">
                        <a:solidFill>
                          <a:srgbClr val="0A3365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6445612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 smtClean="0">
                          <a:solidFill>
                            <a:srgbClr val="0A3365"/>
                          </a:solidFill>
                          <a:latin typeface="+mn-lt"/>
                          <a:ea typeface="+mn-ea"/>
                          <a:cs typeface="+mn-cs"/>
                        </a:rPr>
                        <a:t>La vente en tournée à domicile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3798637"/>
                  </a:ext>
                </a:extLst>
              </a:tr>
              <a:tr h="219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Aucun de ceux-là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5091704"/>
                  </a:ext>
                </a:extLst>
              </a:tr>
            </a:tbl>
          </a:graphicData>
        </a:graphic>
      </p:graphicFrame>
      <p:graphicFrame>
        <p:nvGraphicFramePr>
          <p:cNvPr id="2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843635"/>
              </p:ext>
            </p:extLst>
          </p:nvPr>
        </p:nvGraphicFramePr>
        <p:xfrm>
          <a:off x="3560513" y="1306059"/>
          <a:ext cx="1684800" cy="32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Freeform: Shape 28"/>
          <p:cNvSpPr/>
          <p:nvPr/>
        </p:nvSpPr>
        <p:spPr>
          <a:xfrm>
            <a:off x="395536" y="1431924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30" name="Freeform: Shape 29"/>
          <p:cNvSpPr/>
          <p:nvPr/>
        </p:nvSpPr>
        <p:spPr>
          <a:xfrm>
            <a:off x="395536" y="1871568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31" name="Freeform: Shape 30"/>
          <p:cNvSpPr/>
          <p:nvPr/>
        </p:nvSpPr>
        <p:spPr>
          <a:xfrm>
            <a:off x="395536" y="231121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32" name="Freeform: Shape 31"/>
          <p:cNvSpPr/>
          <p:nvPr/>
        </p:nvSpPr>
        <p:spPr>
          <a:xfrm>
            <a:off x="395536" y="2750853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5" name="Freeform: Shape 44"/>
          <p:cNvSpPr/>
          <p:nvPr/>
        </p:nvSpPr>
        <p:spPr>
          <a:xfrm>
            <a:off x="395536" y="2970675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6" name="Freeform: Shape 45"/>
          <p:cNvSpPr/>
          <p:nvPr/>
        </p:nvSpPr>
        <p:spPr>
          <a:xfrm>
            <a:off x="395536" y="31904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7" name="Freeform: Shape 46"/>
          <p:cNvSpPr/>
          <p:nvPr/>
        </p:nvSpPr>
        <p:spPr>
          <a:xfrm>
            <a:off x="395536" y="3410317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8" name="Freeform: Shape 47"/>
          <p:cNvSpPr/>
          <p:nvPr/>
        </p:nvSpPr>
        <p:spPr>
          <a:xfrm>
            <a:off x="395536" y="3630138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9" name="Freeform: Shape 48"/>
          <p:cNvSpPr/>
          <p:nvPr/>
        </p:nvSpPr>
        <p:spPr>
          <a:xfrm>
            <a:off x="395536" y="384996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50" name="Freeform: Shape 49"/>
          <p:cNvSpPr/>
          <p:nvPr/>
        </p:nvSpPr>
        <p:spPr>
          <a:xfrm>
            <a:off x="395536" y="4069782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51" name="Freeform: Shape 50"/>
          <p:cNvSpPr/>
          <p:nvPr/>
        </p:nvSpPr>
        <p:spPr>
          <a:xfrm>
            <a:off x="396351" y="4289608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20" name="Freeform: Shape 19"/>
          <p:cNvSpPr/>
          <p:nvPr/>
        </p:nvSpPr>
        <p:spPr>
          <a:xfrm>
            <a:off x="395536" y="165174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21" name="Freeform: Shape 20"/>
          <p:cNvSpPr/>
          <p:nvPr/>
        </p:nvSpPr>
        <p:spPr>
          <a:xfrm>
            <a:off x="395536" y="2091389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22" name="Freeform: Shape 21"/>
          <p:cNvSpPr/>
          <p:nvPr/>
        </p:nvSpPr>
        <p:spPr>
          <a:xfrm>
            <a:off x="395536" y="2531031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graphicFrame>
        <p:nvGraphicFramePr>
          <p:cNvPr id="7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890738"/>
              </p:ext>
            </p:extLst>
          </p:nvPr>
        </p:nvGraphicFramePr>
        <p:xfrm>
          <a:off x="5263464" y="1306059"/>
          <a:ext cx="1684800" cy="32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94872"/>
              </p:ext>
            </p:extLst>
          </p:nvPr>
        </p:nvGraphicFramePr>
        <p:xfrm>
          <a:off x="7243667" y="1400041"/>
          <a:ext cx="628650" cy="2859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50"/>
              </a:tblGrid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87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1" i="0" u="none" strike="noStrike" dirty="0" smtClean="0">
                          <a:solidFill>
                            <a:srgbClr val="00AEEF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65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1" i="0" u="none" strike="noStrike" dirty="0" smtClean="0">
                          <a:solidFill>
                            <a:srgbClr val="00AEEF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47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38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30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1" i="0" u="none" strike="noStrike" dirty="0" smtClean="0">
                          <a:solidFill>
                            <a:srgbClr val="00AEEF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29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29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26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25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AEEF"/>
                          </a:solidFill>
                          <a:effectLst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rgbClr val="00AEE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noFill/>
                  </a:tcPr>
                </a:tc>
              </a:tr>
            </a:tbl>
          </a:graphicData>
        </a:graphic>
      </p:graphicFrame>
      <p:sp>
        <p:nvSpPr>
          <p:cNvPr id="28" name="Title 2"/>
          <p:cNvSpPr txBox="1">
            <a:spLocks/>
          </p:cNvSpPr>
          <p:nvPr/>
        </p:nvSpPr>
        <p:spPr>
          <a:xfrm>
            <a:off x="326886" y="195486"/>
            <a:ext cx="8709609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>
                <a:latin typeface="ITC Lubalin Graph Std" panose="02060703020205020404" pitchFamily="18" charset="0"/>
              </a:rPr>
              <a:t>3</a:t>
            </a:r>
            <a:r>
              <a:rPr lang="fr-FR" sz="2400" dirty="0" smtClean="0">
                <a:latin typeface="ITC Lubalin Graph Std" panose="02060703020205020404" pitchFamily="18" charset="0"/>
              </a:rPr>
              <a:t>. Les consommateurs en circuits courts achètent principalement sur les marchés</a:t>
            </a:r>
            <a:endParaRPr lang="fr-FR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164289" y="1354055"/>
            <a:ext cx="787820" cy="2905296"/>
          </a:xfrm>
          <a:prstGeom prst="roundRect">
            <a:avLst/>
          </a:prstGeom>
          <a:noFill/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Graphic spid="27" grpId="0">
        <p:bldAsOne/>
      </p:bldGraphic>
      <p:bldP spid="29" grpId="0" animBg="1"/>
      <p:bldP spid="30" grpId="0" animBg="1"/>
      <p:bldP spid="31" grpId="0" animBg="1"/>
      <p:bldP spid="3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20" grpId="0" animBg="1"/>
      <p:bldP spid="21" grpId="0" animBg="1"/>
      <p:bldP spid="22" grpId="0" animBg="1"/>
      <p:bldGraphic spid="76" grpId="0">
        <p:bldAsOne/>
      </p:bldGraphic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"/>
          <p:cNvSpPr txBox="1">
            <a:spLocks/>
          </p:cNvSpPr>
          <p:nvPr/>
        </p:nvSpPr>
        <p:spPr>
          <a:xfrm>
            <a:off x="780097" y="4684259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1854">
              <a:lnSpc>
                <a:spcPts val="720"/>
              </a:lnSpc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Base:                       Total (n=2003)</a:t>
            </a:r>
          </a:p>
          <a:p>
            <a:pPr lvl="0">
              <a:defRPr/>
            </a:pPr>
            <a:r>
              <a:rPr lang="fr-BE" sz="1000" dirty="0" smtClean="0">
                <a:solidFill>
                  <a:srgbClr val="0A3365"/>
                </a:solidFill>
                <a:latin typeface="Calibri"/>
              </a:rPr>
              <a:t>Question:               </a:t>
            </a:r>
            <a:r>
              <a:rPr lang="fr-BE" sz="1000" dirty="0" smtClean="0">
                <a:solidFill>
                  <a:srgbClr val="0A3365"/>
                </a:solidFill>
              </a:rPr>
              <a:t>Q4</a:t>
            </a:r>
            <a:r>
              <a:rPr lang="fr-BE" sz="1000" dirty="0">
                <a:solidFill>
                  <a:srgbClr val="0A3365"/>
                </a:solidFill>
              </a:rPr>
              <a:t>. Parmi les différents circuits courts suivants, lesquels connaissez-vous (que vous ayez ou non acheté un produit via ces </a:t>
            </a:r>
            <a:r>
              <a:rPr lang="fr-BE" sz="1000" dirty="0" smtClean="0">
                <a:solidFill>
                  <a:srgbClr val="0A3365"/>
                </a:solidFill>
              </a:rPr>
              <a:t> 	circuits</a:t>
            </a:r>
            <a:r>
              <a:rPr lang="fr-BE" sz="1000" dirty="0">
                <a:solidFill>
                  <a:srgbClr val="0A3365"/>
                </a:solidFill>
              </a:rPr>
              <a:t>)?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47</a:t>
            </a:fld>
            <a:endParaRPr lang="fr-BE" dirty="0"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98438"/>
              </p:ext>
            </p:extLst>
          </p:nvPr>
        </p:nvGraphicFramePr>
        <p:xfrm>
          <a:off x="780098" y="1393372"/>
          <a:ext cx="7581600" cy="246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33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La vente directe via le site internet du producteur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1785955"/>
                  </a:ext>
                </a:extLst>
              </a:tr>
              <a:tr h="1233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La vente via des plateformes en ligne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3798637"/>
                  </a:ext>
                </a:extLst>
              </a:tr>
            </a:tbl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51522"/>
              </p:ext>
            </p:extLst>
          </p:nvPr>
        </p:nvGraphicFramePr>
        <p:xfrm>
          <a:off x="5148064" y="1271070"/>
          <a:ext cx="3462718" cy="271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467544" y="339502"/>
            <a:ext cx="8568952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>
                <a:latin typeface="ITC Lubalin Graph Std" panose="02060703020205020404" pitchFamily="18" charset="0"/>
              </a:rPr>
              <a:t>4</a:t>
            </a:r>
            <a:r>
              <a:rPr lang="fr-FR" sz="2400" dirty="0" smtClean="0">
                <a:latin typeface="ITC Lubalin Graph Std" panose="02060703020205020404" pitchFamily="18" charset="0"/>
              </a:rPr>
              <a:t>. </a:t>
            </a:r>
            <a:r>
              <a:rPr lang="fr-FR" sz="2400" dirty="0">
                <a:latin typeface="ITC Lubalin Graph Std" panose="02060703020205020404" pitchFamily="18" charset="0"/>
              </a:rPr>
              <a:t>Les </a:t>
            </a:r>
            <a:r>
              <a:rPr lang="fr-FR" sz="2400" dirty="0" smtClean="0">
                <a:latin typeface="ITC Lubalin Graph Std" panose="02060703020205020404" pitchFamily="18" charset="0"/>
              </a:rPr>
              <a:t>circuits courts </a:t>
            </a:r>
            <a:r>
              <a:rPr lang="fr-FR" sz="2400" dirty="0">
                <a:latin typeface="ITC Lubalin Graph Std" panose="02060703020205020404" pitchFamily="18" charset="0"/>
              </a:rPr>
              <a:t>en ligne sont moins connus des consommateurs</a:t>
            </a:r>
          </a:p>
        </p:txBody>
      </p:sp>
    </p:spTree>
    <p:extLst>
      <p:ext uri="{BB962C8B-B14F-4D97-AF65-F5344CB8AC3E}">
        <p14:creationId xmlns:p14="http://schemas.microsoft.com/office/powerpoint/2010/main" val="42538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en-US">
                <a:latin typeface="+mn-lt"/>
              </a:rPr>
              <a:pPr/>
              <a:t>48</a:t>
            </a:fld>
            <a:endParaRPr lang="en-US">
              <a:latin typeface="+mn-lt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80097" y="4684259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Base:	</a:t>
            </a:r>
            <a:r>
              <a:rPr lang="fr-FR" sz="1000" dirty="0">
                <a:solidFill>
                  <a:srgbClr val="0A3365"/>
                </a:solidFill>
              </a:rPr>
              <a:t>Ceux qui ont déjà acheté via circuits courts</a:t>
            </a:r>
            <a:r>
              <a:rPr lang="fr-BE" sz="1000" dirty="0">
                <a:solidFill>
                  <a:srgbClr val="0A3365"/>
                </a:solidFill>
                <a:latin typeface="Calibri"/>
              </a:rPr>
              <a:t> (n=1754)</a:t>
            </a:r>
          </a:p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Question:	Q13. </a:t>
            </a:r>
            <a:r>
              <a:rPr lang="fr-FR" sz="1000" dirty="0">
                <a:solidFill>
                  <a:srgbClr val="0A3365"/>
                </a:solidFill>
              </a:rPr>
              <a:t>Parmi les affirmations ci-dessous concernant vos achats via les circuits courts, laquelle vous correspond le mieux?</a:t>
            </a:r>
            <a:r>
              <a:rPr lang="nl-BE" sz="1000" dirty="0">
                <a:solidFill>
                  <a:srgbClr val="0A3365"/>
                </a:solidFill>
              </a:rPr>
              <a:t> </a:t>
            </a:r>
            <a:endParaRPr lang="fr-FR" sz="1000" dirty="0">
              <a:solidFill>
                <a:srgbClr val="0A3365"/>
              </a:solidFill>
            </a:endParaRPr>
          </a:p>
        </p:txBody>
      </p:sp>
      <p:graphicFrame>
        <p:nvGraphicFramePr>
          <p:cNvPr id="21" name="Graphique 20"/>
          <p:cNvGraphicFramePr/>
          <p:nvPr>
            <p:extLst>
              <p:ext uri="{D42A27DB-BD31-4B8C-83A1-F6EECF244321}">
                <p14:modId xmlns:p14="http://schemas.microsoft.com/office/powerpoint/2010/main" val="4124681134"/>
              </p:ext>
            </p:extLst>
          </p:nvPr>
        </p:nvGraphicFramePr>
        <p:xfrm>
          <a:off x="785052" y="1321976"/>
          <a:ext cx="3286685" cy="30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475216693"/>
              </p:ext>
            </p:extLst>
          </p:nvPr>
        </p:nvGraphicFramePr>
        <p:xfrm>
          <a:off x="4976981" y="1250305"/>
          <a:ext cx="3286685" cy="30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23"/>
          <p:cNvSpPr/>
          <p:nvPr/>
        </p:nvSpPr>
        <p:spPr>
          <a:xfrm>
            <a:off x="960134" y="1258832"/>
            <a:ext cx="2199400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fr-FR" sz="1200" b="1" dirty="0">
                <a:solidFill>
                  <a:srgbClr val="00AEEF"/>
                </a:solidFill>
              </a:rPr>
              <a:t>Je préfère choisir mes produits alimentaires dans un point de collecte/de vente</a:t>
            </a:r>
            <a:endParaRPr lang="fr-BE" sz="1200" b="1" dirty="0">
              <a:solidFill>
                <a:srgbClr val="00AEE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1856" y="1258833"/>
            <a:ext cx="2917428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1" algn="ctr"/>
            <a:r>
              <a:rPr lang="fr-FR" sz="1200" b="1" dirty="0">
                <a:solidFill>
                  <a:srgbClr val="00AEEF"/>
                </a:solidFill>
              </a:rPr>
              <a:t>Je préfère aller chercher mes produits alimentaires dans un point de collecte/de vente</a:t>
            </a:r>
            <a:endParaRPr lang="fr-BE" sz="1200" b="1" dirty="0">
              <a:solidFill>
                <a:srgbClr val="00AEE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73290" y="3632812"/>
            <a:ext cx="186357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FR" sz="1200" b="1" dirty="0">
                <a:solidFill>
                  <a:srgbClr val="003665"/>
                </a:solidFill>
              </a:rPr>
              <a:t>Je préfère commander à l’avance</a:t>
            </a:r>
            <a:endParaRPr lang="fr-BE" sz="1200" b="1" dirty="0">
              <a:solidFill>
                <a:srgbClr val="003665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86112" y="3540480"/>
            <a:ext cx="2617673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FR" sz="1200" b="1" dirty="0">
                <a:solidFill>
                  <a:srgbClr val="003665"/>
                </a:solidFill>
              </a:rPr>
              <a:t>Je préfère que mes produits alimentaires soient livrés à domicile</a:t>
            </a:r>
            <a:endParaRPr lang="fr-BE" sz="1200" b="1" dirty="0">
              <a:solidFill>
                <a:srgbClr val="003665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67544" y="316822"/>
            <a:ext cx="844247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latin typeface="ITC Lubalin Graph Std" panose="02060703020205020404" pitchFamily="18" charset="0"/>
              </a:rPr>
              <a:t>5. </a:t>
            </a:r>
            <a:r>
              <a:rPr lang="fr-FR" sz="2400" dirty="0">
                <a:latin typeface="ITC Lubalin Graph Std" panose="02060703020205020404" pitchFamily="18" charset="0"/>
              </a:rPr>
              <a:t>Les consommateurs en </a:t>
            </a:r>
            <a:r>
              <a:rPr lang="fr-FR" sz="2400" dirty="0" smtClean="0">
                <a:latin typeface="ITC Lubalin Graph Std" panose="02060703020205020404" pitchFamily="18" charset="0"/>
              </a:rPr>
              <a:t>circuits courts </a:t>
            </a:r>
            <a:r>
              <a:rPr lang="fr-FR" sz="2400" dirty="0">
                <a:latin typeface="ITC Lubalin Graph Std" panose="02060703020205020404" pitchFamily="18" charset="0"/>
              </a:rPr>
              <a:t>veulent voir les produits </a:t>
            </a:r>
            <a:r>
              <a:rPr lang="fr-FR" sz="2400" dirty="0" smtClean="0">
                <a:latin typeface="ITC Lubalin Graph Std" panose="02060703020205020404" pitchFamily="18" charset="0"/>
              </a:rPr>
              <a:t>qu’ils </a:t>
            </a:r>
            <a:r>
              <a:rPr lang="fr-FR" sz="2400" dirty="0">
                <a:latin typeface="ITC Lubalin Graph Std" panose="02060703020205020404" pitchFamily="18" charset="0"/>
              </a:rPr>
              <a:t>achètent </a:t>
            </a:r>
          </a:p>
        </p:txBody>
      </p:sp>
    </p:spTree>
    <p:extLst>
      <p:ext uri="{BB962C8B-B14F-4D97-AF65-F5344CB8AC3E}">
        <p14:creationId xmlns:p14="http://schemas.microsoft.com/office/powerpoint/2010/main" val="1587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02736"/>
              </p:ext>
            </p:extLst>
          </p:nvPr>
        </p:nvGraphicFramePr>
        <p:xfrm>
          <a:off x="1880658" y="1149934"/>
          <a:ext cx="4614272" cy="30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2 km et moins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Entre 3 et 5 km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1121420"/>
                  </a:ext>
                </a:extLst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Entre 6 et 10 km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6043336"/>
                  </a:ext>
                </a:extLst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Entre 11 et 15 km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247010"/>
                  </a:ext>
                </a:extLst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Entre 16 et 20 km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Plus de 20 km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Je me fais livrer mes produits </a:t>
                      </a:r>
                    </a:p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alimentaires issus des circuits courts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Ne se prononce pas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1422176"/>
                  </a:ext>
                </a:extLst>
              </a:tr>
            </a:tbl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07090"/>
              </p:ext>
            </p:extLst>
          </p:nvPr>
        </p:nvGraphicFramePr>
        <p:xfrm>
          <a:off x="4844700" y="1060834"/>
          <a:ext cx="3462718" cy="32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 Placeholder 3"/>
          <p:cNvSpPr txBox="1">
            <a:spLocks/>
          </p:cNvSpPr>
          <p:nvPr/>
        </p:nvSpPr>
        <p:spPr>
          <a:xfrm>
            <a:off x="683568" y="4570533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Base:	</a:t>
            </a:r>
            <a:r>
              <a:rPr lang="fr-FR" sz="1000" dirty="0">
                <a:solidFill>
                  <a:srgbClr val="0A3365"/>
                </a:solidFill>
              </a:rPr>
              <a:t>Ceux qui ont déjà acheté via circuits courts (n=1754)</a:t>
            </a:r>
          </a:p>
          <a:p>
            <a:pPr lvl="0">
              <a:defRPr/>
            </a:pPr>
            <a:r>
              <a:rPr lang="fr-FR" sz="1000" dirty="0" smtClean="0">
                <a:solidFill>
                  <a:srgbClr val="0A3365"/>
                </a:solidFill>
              </a:rPr>
              <a:t>Question</a:t>
            </a:r>
            <a:r>
              <a:rPr lang="fr-FR" sz="1000" dirty="0">
                <a:solidFill>
                  <a:srgbClr val="0A3365"/>
                </a:solidFill>
              </a:rPr>
              <a:t>:	Q11. En règle générale, combien de kilomètres parcourez-vous pour vous rendre dans les lieux de vente de produits </a:t>
            </a:r>
            <a:r>
              <a:rPr lang="fr-FR" sz="1000" dirty="0" smtClean="0">
                <a:solidFill>
                  <a:srgbClr val="0A3365"/>
                </a:solidFill>
              </a:rPr>
              <a:t>	alimentaires </a:t>
            </a:r>
            <a:r>
              <a:rPr lang="fr-FR" sz="1000" dirty="0">
                <a:solidFill>
                  <a:srgbClr val="0A3365"/>
                </a:solidFill>
              </a:rPr>
              <a:t>issus des </a:t>
            </a:r>
            <a:r>
              <a:rPr lang="fr-FR" sz="1000" dirty="0" smtClean="0">
                <a:solidFill>
                  <a:srgbClr val="0A3365"/>
                </a:solidFill>
              </a:rPr>
              <a:t>circuits </a:t>
            </a:r>
            <a:r>
              <a:rPr lang="fr-FR" sz="1000" dirty="0">
                <a:solidFill>
                  <a:srgbClr val="0A3365"/>
                </a:solidFill>
              </a:rPr>
              <a:t>courts? </a:t>
            </a:r>
            <a:r>
              <a:rPr lang="fr-FR" sz="1000" dirty="0" smtClean="0">
                <a:solidFill>
                  <a:srgbClr val="0A3365"/>
                </a:solidFill>
              </a:rPr>
              <a:t> Veuillez </a:t>
            </a:r>
            <a:r>
              <a:rPr lang="fr-FR" sz="1000" dirty="0">
                <a:solidFill>
                  <a:srgbClr val="0A3365"/>
                </a:solidFill>
              </a:rPr>
              <a:t>répondre en vous basant sur un trajet aller</a:t>
            </a:r>
            <a:r>
              <a:rPr lang="fr-FR" sz="1000" dirty="0" smtClean="0">
                <a:solidFill>
                  <a:srgbClr val="0A3365"/>
                </a:solidFill>
              </a:rPr>
              <a:t>.</a:t>
            </a:r>
            <a:endParaRPr lang="fr-FR" sz="1000" dirty="0">
              <a:solidFill>
                <a:srgbClr val="0A3365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49</a:t>
            </a:fld>
            <a:endParaRPr lang="fr-BE" dirty="0">
              <a:latin typeface="+mn-lt"/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1890444" y="126932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36" name="Freeform: Shape 35"/>
          <p:cNvSpPr/>
          <p:nvPr/>
        </p:nvSpPr>
        <p:spPr>
          <a:xfrm>
            <a:off x="1890444" y="1653954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37" name="Freeform: Shape 36"/>
          <p:cNvSpPr/>
          <p:nvPr/>
        </p:nvSpPr>
        <p:spPr>
          <a:xfrm>
            <a:off x="1890444" y="2038588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38" name="Freeform: Shape 37"/>
          <p:cNvSpPr/>
          <p:nvPr/>
        </p:nvSpPr>
        <p:spPr>
          <a:xfrm>
            <a:off x="1890444" y="2423221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39" name="Freeform: Shape 38"/>
          <p:cNvSpPr/>
          <p:nvPr/>
        </p:nvSpPr>
        <p:spPr>
          <a:xfrm>
            <a:off x="1890444" y="2807855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40" name="Freeform: Shape 39"/>
          <p:cNvSpPr/>
          <p:nvPr/>
        </p:nvSpPr>
        <p:spPr>
          <a:xfrm>
            <a:off x="1890444" y="319249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41" name="Freeform: Shape 40"/>
          <p:cNvSpPr/>
          <p:nvPr/>
        </p:nvSpPr>
        <p:spPr>
          <a:xfrm>
            <a:off x="1890444" y="3577123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42" name="Freeform: Shape 41"/>
          <p:cNvSpPr/>
          <p:nvPr/>
        </p:nvSpPr>
        <p:spPr>
          <a:xfrm>
            <a:off x="1890444" y="396176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 err="1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67544" y="267494"/>
            <a:ext cx="844247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>
                <a:latin typeface="ITC Lubalin Graph Std" panose="02060703020205020404" pitchFamily="18" charset="0"/>
              </a:rPr>
              <a:t>6</a:t>
            </a:r>
            <a:r>
              <a:rPr lang="fr-FR" sz="2400" dirty="0" smtClean="0">
                <a:latin typeface="ITC Lubalin Graph Std" panose="02060703020205020404" pitchFamily="18" charset="0"/>
              </a:rPr>
              <a:t>. </a:t>
            </a:r>
            <a:r>
              <a:rPr lang="fr-FR" sz="2400" dirty="0">
                <a:latin typeface="ITC Lubalin Graph Std" panose="02060703020205020404" pitchFamily="18" charset="0"/>
              </a:rPr>
              <a:t>Acheter en </a:t>
            </a:r>
            <a:r>
              <a:rPr lang="fr-FR" sz="2400" dirty="0" smtClean="0">
                <a:latin typeface="ITC Lubalin Graph Std" panose="02060703020205020404" pitchFamily="18" charset="0"/>
              </a:rPr>
              <a:t>circuits courts </a:t>
            </a:r>
            <a:r>
              <a:rPr lang="fr-FR" sz="2400" dirty="0">
                <a:latin typeface="ITC Lubalin Graph Std" panose="02060703020205020404" pitchFamily="18" charset="0"/>
              </a:rPr>
              <a:t>rime avec courte distance à parcourir</a:t>
            </a:r>
          </a:p>
        </p:txBody>
      </p:sp>
    </p:spTree>
    <p:extLst>
      <p:ext uri="{BB962C8B-B14F-4D97-AF65-F5344CB8AC3E}">
        <p14:creationId xmlns:p14="http://schemas.microsoft.com/office/powerpoint/2010/main" val="26809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ITC Lubalin Graph Std" panose="02060703020205020404" pitchFamily="18" charset="0"/>
              </a:rPr>
              <a:t>Perspectives pour les céréales</a:t>
            </a:r>
            <a:endParaRPr lang="fr-BE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1674346" y="4354510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8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Maïs : prix </a:t>
            </a:r>
            <a:r>
              <a:rPr lang="fr-FR" sz="800" dirty="0">
                <a:solidFill>
                  <a:srgbClr val="00B0F0"/>
                </a:solidFill>
                <a:latin typeface="ITC Lubalin Graph Std" panose="02060703020205020404" pitchFamily="18" charset="0"/>
              </a:rPr>
              <a:t>à l'exportation FAB du maïs jaune de catégorie No.2, aux ports des États-Unis (Sept/Août).</a:t>
            </a:r>
          </a:p>
          <a:p>
            <a:r>
              <a:rPr lang="fr-FR" sz="8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Blé : prix FAB </a:t>
            </a:r>
            <a:r>
              <a:rPr lang="fr-FR" sz="800" dirty="0">
                <a:solidFill>
                  <a:srgbClr val="00B0F0"/>
                </a:solidFill>
                <a:latin typeface="ITC Lubalin Graph Std" panose="02060703020205020404" pitchFamily="18" charset="0"/>
              </a:rPr>
              <a:t>du blé rouge d'hiver de catégorie No.2, protéine ordinaire, ports des États-Unis (juin/mai</a:t>
            </a:r>
            <a:r>
              <a:rPr lang="fr-FR" sz="8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)</a:t>
            </a:r>
            <a:endParaRPr lang="en-GB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1646760" y="4722810"/>
            <a:ext cx="558953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Perspectives agricoles de l’OCDE (Organisation de coopération et de développement économique) et de la FAO (Organisation des Nations Unies pour l’alimentation et l’agriculture)  2017-2026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96" y="1040986"/>
            <a:ext cx="5535648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en-US">
                <a:latin typeface="+mn-lt"/>
              </a:rPr>
              <a:pPr/>
              <a:t>50</a:t>
            </a:fld>
            <a:endParaRPr lang="en-US" dirty="0">
              <a:latin typeface="+mn-lt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80097" y="4684259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Base:	</a:t>
            </a:r>
            <a:r>
              <a:rPr lang="fr-FR" sz="1000" dirty="0">
                <a:solidFill>
                  <a:srgbClr val="0A3365"/>
                </a:solidFill>
              </a:rPr>
              <a:t>Ceux qui ont déjà acheté via circuits courts</a:t>
            </a:r>
            <a:r>
              <a:rPr lang="fr-BE" sz="1000" dirty="0">
                <a:solidFill>
                  <a:srgbClr val="0A3365"/>
                </a:solidFill>
                <a:latin typeface="Calibri"/>
              </a:rPr>
              <a:t> (n=1754)</a:t>
            </a:r>
          </a:p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Question:	Q13. </a:t>
            </a:r>
            <a:r>
              <a:rPr lang="fr-FR" sz="1000" dirty="0">
                <a:solidFill>
                  <a:srgbClr val="0A3365"/>
                </a:solidFill>
              </a:rPr>
              <a:t>Parmi les affirmations ci-dessous concernant vos achats via les circuits courts, laquelle vous correspond le mieux?</a:t>
            </a:r>
            <a:r>
              <a:rPr lang="nl-BE" sz="1000" dirty="0">
                <a:solidFill>
                  <a:srgbClr val="0A3365"/>
                </a:solidFill>
              </a:rPr>
              <a:t> </a:t>
            </a:r>
            <a:endParaRPr lang="fr-FR" sz="1000" dirty="0">
              <a:solidFill>
                <a:srgbClr val="0A3365"/>
              </a:solidFill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114047194"/>
              </p:ext>
            </p:extLst>
          </p:nvPr>
        </p:nvGraphicFramePr>
        <p:xfrm>
          <a:off x="2641830" y="1274085"/>
          <a:ext cx="3286685" cy="30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477891" y="1478203"/>
            <a:ext cx="232787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BE" sz="1400" b="1" dirty="0">
                <a:solidFill>
                  <a:srgbClr val="00B0F0"/>
                </a:solidFill>
              </a:rPr>
              <a:t>Je préfère acheter à plusieurs producteurs à un seul endroit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80112" y="3009626"/>
            <a:ext cx="2553512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fr-FR" sz="1400" b="1" dirty="0">
                <a:solidFill>
                  <a:srgbClr val="003665"/>
                </a:solidFill>
              </a:rPr>
              <a:t>Je préfère acheter à différents producteurs quitte à me rendre à différents endroits</a:t>
            </a:r>
            <a:endParaRPr lang="fr-BE" sz="1400" b="1" dirty="0">
              <a:solidFill>
                <a:srgbClr val="003665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5536" y="279173"/>
            <a:ext cx="844247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latin typeface="ITC Lubalin Graph Std" panose="02060703020205020404" pitchFamily="18" charset="0"/>
              </a:rPr>
              <a:t>7. </a:t>
            </a:r>
            <a:r>
              <a:rPr lang="fr-FR" sz="2400" dirty="0">
                <a:latin typeface="ITC Lubalin Graph Std" panose="02060703020205020404" pitchFamily="18" charset="0"/>
              </a:rPr>
              <a:t>La disponibilité en un seul lieu des produits issus des </a:t>
            </a:r>
            <a:r>
              <a:rPr lang="fr-FR" sz="2400" dirty="0" smtClean="0">
                <a:latin typeface="ITC Lubalin Graph Std" panose="02060703020205020404" pitchFamily="18" charset="0"/>
              </a:rPr>
              <a:t>circuits courts </a:t>
            </a:r>
            <a:r>
              <a:rPr lang="fr-FR" sz="2400" dirty="0">
                <a:latin typeface="ITC Lubalin Graph Std" panose="02060703020205020404" pitchFamily="18" charset="0"/>
              </a:rPr>
              <a:t>est essentielle</a:t>
            </a:r>
          </a:p>
        </p:txBody>
      </p:sp>
    </p:spTree>
    <p:extLst>
      <p:ext uri="{BB962C8B-B14F-4D97-AF65-F5344CB8AC3E}">
        <p14:creationId xmlns:p14="http://schemas.microsoft.com/office/powerpoint/2010/main" val="197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en-US">
                <a:latin typeface="+mn-lt"/>
              </a:rPr>
              <a:pPr/>
              <a:t>51</a:t>
            </a:fld>
            <a:endParaRPr lang="en-US">
              <a:latin typeface="+mn-lt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80097" y="4684259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</a:rPr>
              <a:t>Base:	</a:t>
            </a:r>
            <a:r>
              <a:rPr lang="fr-FR" sz="1000" dirty="0">
                <a:solidFill>
                  <a:srgbClr val="0A3365"/>
                </a:solidFill>
              </a:rPr>
              <a:t>Ceux qui ont déjà acheté via circuits courts</a:t>
            </a:r>
            <a:r>
              <a:rPr lang="fr-BE" sz="1000" dirty="0">
                <a:solidFill>
                  <a:srgbClr val="0A3365"/>
                </a:solidFill>
              </a:rPr>
              <a:t> (n=1754)</a:t>
            </a:r>
          </a:p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Question:	Q12. </a:t>
            </a:r>
            <a:r>
              <a:rPr lang="fr-FR" sz="1000" dirty="0">
                <a:solidFill>
                  <a:srgbClr val="0A3365"/>
                </a:solidFill>
              </a:rPr>
              <a:t>Parmi les éléments suivants, quels sont ceux qui pourraient vous inciter à acheter (davantage) des produits en circuits </a:t>
            </a:r>
            <a:r>
              <a:rPr lang="fr-FR" sz="1000" dirty="0" smtClean="0">
                <a:solidFill>
                  <a:srgbClr val="0A3365"/>
                </a:solidFill>
              </a:rPr>
              <a:t>	courts </a:t>
            </a:r>
            <a:r>
              <a:rPr lang="fr-FR" sz="1000" dirty="0">
                <a:solidFill>
                  <a:srgbClr val="0A3365"/>
                </a:solidFill>
              </a:rPr>
              <a:t>?</a:t>
            </a:r>
            <a:endParaRPr lang="fr-BE" sz="1000" dirty="0">
              <a:solidFill>
                <a:srgbClr val="0A3365"/>
              </a:solidFill>
              <a:latin typeface="Calibri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326887" y="195486"/>
            <a:ext cx="844247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>
                <a:latin typeface="ITC Lubalin Graph Std" panose="02060703020205020404" pitchFamily="18" charset="0"/>
              </a:rPr>
              <a:t>8</a:t>
            </a:r>
            <a:r>
              <a:rPr lang="fr-FR" sz="2400" dirty="0" smtClean="0">
                <a:latin typeface="ITC Lubalin Graph Std" panose="02060703020205020404" pitchFamily="18" charset="0"/>
              </a:rPr>
              <a:t>. </a:t>
            </a:r>
            <a:r>
              <a:rPr lang="fr-FR" sz="2400" dirty="0">
                <a:latin typeface="ITC Lubalin Graph Std" panose="02060703020205020404" pitchFamily="18" charset="0"/>
              </a:rPr>
              <a:t>Le prix est </a:t>
            </a:r>
            <a:r>
              <a:rPr lang="fr-FR" sz="2400" dirty="0" smtClean="0">
                <a:latin typeface="ITC Lubalin Graph Std" panose="02060703020205020404" pitchFamily="18" charset="0"/>
              </a:rPr>
              <a:t>un incitant majeur à acheter  davantage en circuits courts</a:t>
            </a:r>
            <a:endParaRPr lang="fr-FR" sz="2400" dirty="0">
              <a:latin typeface="ITC Lubalin Graph Std" panose="02060703020205020404" pitchFamily="18" charset="0"/>
            </a:endParaRPr>
          </a:p>
        </p:txBody>
      </p:sp>
      <p:sp>
        <p:nvSpPr>
          <p:cNvPr id="22" name="Ellipse 8"/>
          <p:cNvSpPr/>
          <p:nvPr/>
        </p:nvSpPr>
        <p:spPr bwMode="gray">
          <a:xfrm>
            <a:off x="3779912" y="1635646"/>
            <a:ext cx="2736304" cy="2520280"/>
          </a:xfrm>
          <a:prstGeom prst="ellipse">
            <a:avLst/>
          </a:prstGeom>
          <a:solidFill>
            <a:srgbClr val="003665"/>
          </a:solidFill>
          <a:ln w="28575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7200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65%</a:t>
            </a:r>
          </a:p>
          <a:p>
            <a:pPr algn="ctr">
              <a:spcBef>
                <a:spcPts val="300"/>
              </a:spcBef>
            </a:pPr>
            <a:r>
              <a:rPr lang="nl-B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nl-B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entionnent</a:t>
            </a:r>
          </a:p>
          <a:p>
            <a:pPr algn="ctr">
              <a:spcBef>
                <a:spcPts val="300"/>
              </a:spcBef>
            </a:pPr>
            <a:r>
              <a:rPr lang="nl-BE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nl-BE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nl-BE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prix</a:t>
            </a:r>
          </a:p>
        </p:txBody>
      </p:sp>
      <p:sp>
        <p:nvSpPr>
          <p:cNvPr id="23" name="Ellipse 8"/>
          <p:cNvSpPr/>
          <p:nvPr/>
        </p:nvSpPr>
        <p:spPr bwMode="gray">
          <a:xfrm>
            <a:off x="2411760" y="1489137"/>
            <a:ext cx="1800201" cy="1712588"/>
          </a:xfrm>
          <a:prstGeom prst="ellipse">
            <a:avLst/>
          </a:prstGeom>
          <a:solidFill>
            <a:srgbClr val="00AEEF"/>
          </a:solidFill>
          <a:ln w="28575">
            <a:solidFill>
              <a:srgbClr val="003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7200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nl-BE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Incitant</a:t>
            </a:r>
            <a:endParaRPr lang="nl-BE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"/>
          <p:cNvSpPr txBox="1">
            <a:spLocks/>
          </p:cNvSpPr>
          <p:nvPr/>
        </p:nvSpPr>
        <p:spPr>
          <a:xfrm>
            <a:off x="780097" y="4684259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Base:	</a:t>
            </a:r>
            <a:r>
              <a:rPr lang="fr-FR" sz="1000" dirty="0">
                <a:solidFill>
                  <a:srgbClr val="0A3365"/>
                </a:solidFill>
              </a:rPr>
              <a:t>Ceux qui ont déjà acheté via circuits courts (n=1754)</a:t>
            </a:r>
          </a:p>
          <a:p>
            <a:pPr lvl="0">
              <a:defRPr/>
            </a:pPr>
            <a:r>
              <a:rPr lang="fr-FR" sz="1000" dirty="0">
                <a:solidFill>
                  <a:srgbClr val="0A3365"/>
                </a:solidFill>
              </a:rPr>
              <a:t>Question:	Q7. Quel(s) produit(s) alimentaire(s) achetez-vous/avez-vous déjà acheté(s) via ces circuits courts?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52</a:t>
            </a:fld>
            <a:endParaRPr lang="fr-BE" dirty="0"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49888"/>
              </p:ext>
            </p:extLst>
          </p:nvPr>
        </p:nvGraphicFramePr>
        <p:xfrm>
          <a:off x="2267744" y="1266716"/>
          <a:ext cx="3887955" cy="30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Légumes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Fruits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3338262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Pommes de terre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5498867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Produits laitiers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1121420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Œufs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6043336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Viande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247010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Boulangerie-Pâtisseries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Produits transformés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Volaille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162000" marR="0" marT="0" marB="0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1422176"/>
                  </a:ext>
                </a:extLst>
              </a:tr>
            </a:tbl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24392"/>
              </p:ext>
            </p:extLst>
          </p:nvPr>
        </p:nvGraphicFramePr>
        <p:xfrm>
          <a:off x="4299901" y="1202471"/>
          <a:ext cx="3069728" cy="32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Freeform: Shape 28"/>
          <p:cNvSpPr/>
          <p:nvPr/>
        </p:nvSpPr>
        <p:spPr>
          <a:xfrm>
            <a:off x="2267744" y="13373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36" name="Freeform: Shape 35"/>
          <p:cNvSpPr/>
          <p:nvPr/>
        </p:nvSpPr>
        <p:spPr>
          <a:xfrm>
            <a:off x="2267744" y="16451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37" name="Freeform: Shape 36"/>
          <p:cNvSpPr/>
          <p:nvPr/>
        </p:nvSpPr>
        <p:spPr>
          <a:xfrm>
            <a:off x="2267744" y="19529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38" name="Freeform: Shape 37"/>
          <p:cNvSpPr/>
          <p:nvPr/>
        </p:nvSpPr>
        <p:spPr>
          <a:xfrm>
            <a:off x="2267744" y="25685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39" name="Freeform: Shape 38"/>
          <p:cNvSpPr/>
          <p:nvPr/>
        </p:nvSpPr>
        <p:spPr>
          <a:xfrm>
            <a:off x="2267744" y="31841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0" name="Freeform: Shape 39"/>
          <p:cNvSpPr/>
          <p:nvPr/>
        </p:nvSpPr>
        <p:spPr>
          <a:xfrm>
            <a:off x="2267744" y="34919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1" name="Freeform: Shape 40"/>
          <p:cNvSpPr/>
          <p:nvPr/>
        </p:nvSpPr>
        <p:spPr>
          <a:xfrm>
            <a:off x="2267744" y="37997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2" name="Freeform: Shape 41"/>
          <p:cNvSpPr/>
          <p:nvPr/>
        </p:nvSpPr>
        <p:spPr>
          <a:xfrm>
            <a:off x="2267744" y="41075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5" name="Freeform: Shape 44"/>
          <p:cNvSpPr/>
          <p:nvPr/>
        </p:nvSpPr>
        <p:spPr>
          <a:xfrm>
            <a:off x="2267744" y="22607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6" name="Freeform: Shape 45"/>
          <p:cNvSpPr/>
          <p:nvPr/>
        </p:nvSpPr>
        <p:spPr>
          <a:xfrm>
            <a:off x="2267744" y="287639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67544" y="303498"/>
            <a:ext cx="8442476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latin typeface="ITC Lubalin Graph Std" panose="02060703020205020404" pitchFamily="18" charset="0"/>
              </a:rPr>
              <a:t>9</a:t>
            </a:r>
            <a:r>
              <a:rPr lang="fr-FR" sz="2400" dirty="0">
                <a:latin typeface="ITC Lubalin Graph Std" panose="02060703020205020404" pitchFamily="18" charset="0"/>
              </a:rPr>
              <a:t>. Les Belges consommant en </a:t>
            </a:r>
            <a:r>
              <a:rPr lang="fr-FR" sz="2400" dirty="0" smtClean="0">
                <a:latin typeface="ITC Lubalin Graph Std" panose="02060703020205020404" pitchFamily="18" charset="0"/>
              </a:rPr>
              <a:t>circuits courts </a:t>
            </a:r>
            <a:r>
              <a:rPr lang="fr-FR" sz="2400" dirty="0">
                <a:latin typeface="ITC Lubalin Graph Std" panose="02060703020205020404" pitchFamily="18" charset="0"/>
              </a:rPr>
              <a:t>cherchent avant tout des produits de base</a:t>
            </a:r>
          </a:p>
        </p:txBody>
      </p:sp>
    </p:spTree>
    <p:extLst>
      <p:ext uri="{BB962C8B-B14F-4D97-AF65-F5344CB8AC3E}">
        <p14:creationId xmlns:p14="http://schemas.microsoft.com/office/powerpoint/2010/main" val="13500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"/>
          <p:cNvSpPr txBox="1">
            <a:spLocks/>
          </p:cNvSpPr>
          <p:nvPr/>
        </p:nvSpPr>
        <p:spPr>
          <a:xfrm>
            <a:off x="853628" y="4777420"/>
            <a:ext cx="7453790" cy="2864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1000" dirty="0">
                <a:solidFill>
                  <a:srgbClr val="0A3365"/>
                </a:solidFill>
                <a:latin typeface="Calibri"/>
              </a:rPr>
              <a:t>Base:	</a:t>
            </a:r>
            <a:r>
              <a:rPr lang="fr-FR" sz="1000" dirty="0">
                <a:solidFill>
                  <a:srgbClr val="0A3365"/>
                </a:solidFill>
              </a:rPr>
              <a:t>Ceux qui ont déjà acheté via circuits courts (n=1754)</a:t>
            </a:r>
          </a:p>
          <a:p>
            <a:pPr lvl="0">
              <a:defRPr/>
            </a:pPr>
            <a:r>
              <a:rPr lang="fr-FR" sz="1000" dirty="0">
                <a:solidFill>
                  <a:srgbClr val="0A3365"/>
                </a:solidFill>
              </a:rPr>
              <a:t>Question:	Q9. Quels (autres) produits alimentaires auriez-vous envie d’acheter via ces circuits courts?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53</a:t>
            </a:fld>
            <a:endParaRPr lang="fr-BE" dirty="0"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54259"/>
              </p:ext>
            </p:extLst>
          </p:nvPr>
        </p:nvGraphicFramePr>
        <p:xfrm>
          <a:off x="2000710" y="879743"/>
          <a:ext cx="4530719" cy="363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Fruits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Légumes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1121420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Fromages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247010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Pommes de terre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Œufs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Viande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1422176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Lait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1785955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Volaille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4159822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Miel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7844491"/>
                  </a:ext>
                </a:extLst>
              </a:tr>
              <a:tr h="330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noProof="0" dirty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Charcuterie</a:t>
                      </a:r>
                    </a:p>
                  </a:txBody>
                  <a:tcPr marL="162000" marR="0" marT="0" marB="0" anchor="b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6445612"/>
                  </a:ext>
                </a:extLst>
              </a:tr>
            </a:tbl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64723"/>
              </p:ext>
            </p:extLst>
          </p:nvPr>
        </p:nvGraphicFramePr>
        <p:xfrm>
          <a:off x="3757854" y="879743"/>
          <a:ext cx="3886800" cy="373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Freeform: Shape 28"/>
          <p:cNvSpPr/>
          <p:nvPr/>
        </p:nvSpPr>
        <p:spPr>
          <a:xfrm>
            <a:off x="1969254" y="1043482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6" name="Freeform: Shape 35"/>
          <p:cNvSpPr/>
          <p:nvPr/>
        </p:nvSpPr>
        <p:spPr>
          <a:xfrm>
            <a:off x="1969254" y="1351282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7" name="Freeform: Shape 36"/>
          <p:cNvSpPr/>
          <p:nvPr/>
        </p:nvSpPr>
        <p:spPr>
          <a:xfrm>
            <a:off x="1958368" y="1669967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8" name="Freeform: Shape 37"/>
          <p:cNvSpPr/>
          <p:nvPr/>
        </p:nvSpPr>
        <p:spPr>
          <a:xfrm>
            <a:off x="1958368" y="2361766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49" name="Freeform: Shape 38"/>
          <p:cNvSpPr/>
          <p:nvPr/>
        </p:nvSpPr>
        <p:spPr>
          <a:xfrm>
            <a:off x="1958368" y="3031793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50" name="Freeform: Shape 39"/>
          <p:cNvSpPr/>
          <p:nvPr/>
        </p:nvSpPr>
        <p:spPr>
          <a:xfrm>
            <a:off x="1958368" y="3339593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51" name="Freeform: Shape 40"/>
          <p:cNvSpPr/>
          <p:nvPr/>
        </p:nvSpPr>
        <p:spPr>
          <a:xfrm>
            <a:off x="1958368" y="368005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64" name="Freeform: Shape 41"/>
          <p:cNvSpPr/>
          <p:nvPr/>
        </p:nvSpPr>
        <p:spPr>
          <a:xfrm>
            <a:off x="1958368" y="398785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65" name="Freeform: Shape 44"/>
          <p:cNvSpPr/>
          <p:nvPr/>
        </p:nvSpPr>
        <p:spPr>
          <a:xfrm>
            <a:off x="1958368" y="2010424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66" name="Freeform: Shape 45"/>
          <p:cNvSpPr/>
          <p:nvPr/>
        </p:nvSpPr>
        <p:spPr>
          <a:xfrm>
            <a:off x="1958368" y="2680451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67" name="Freeform: Shape 41"/>
          <p:cNvSpPr/>
          <p:nvPr/>
        </p:nvSpPr>
        <p:spPr>
          <a:xfrm>
            <a:off x="1963812" y="4319860"/>
            <a:ext cx="66395" cy="125487"/>
          </a:xfrm>
          <a:custGeom>
            <a:avLst/>
            <a:gdLst>
              <a:gd name="connsiteX0" fmla="*/ 19165 w 108009"/>
              <a:gd name="connsiteY0" fmla="*/ 38 h 204139"/>
              <a:gd name="connsiteX1" fmla="*/ 31525 w 108009"/>
              <a:gd name="connsiteY1" fmla="*/ 6123 h 204139"/>
              <a:gd name="connsiteX2" fmla="*/ 102790 w 108009"/>
              <a:gd name="connsiteY2" fmla="*/ 87272 h 204139"/>
              <a:gd name="connsiteX3" fmla="*/ 107228 w 108009"/>
              <a:gd name="connsiteY3" fmla="*/ 100315 h 204139"/>
              <a:gd name="connsiteX4" fmla="*/ 106671 w 108009"/>
              <a:gd name="connsiteY4" fmla="*/ 101448 h 204139"/>
              <a:gd name="connsiteX5" fmla="*/ 107975 w 108009"/>
              <a:gd name="connsiteY5" fmla="*/ 104120 h 204139"/>
              <a:gd name="connsiteX6" fmla="*/ 103494 w 108009"/>
              <a:gd name="connsiteY6" fmla="*/ 117147 h 204139"/>
              <a:gd name="connsiteX7" fmla="*/ 31961 w 108009"/>
              <a:gd name="connsiteY7" fmla="*/ 198061 h 204139"/>
              <a:gd name="connsiteX8" fmla="*/ 6553 w 108009"/>
              <a:gd name="connsiteY8" fmla="*/ 199624 h 204139"/>
              <a:gd name="connsiteX9" fmla="*/ 4990 w 108009"/>
              <a:gd name="connsiteY9" fmla="*/ 174217 h 204139"/>
              <a:gd name="connsiteX10" fmla="*/ 68322 w 108009"/>
              <a:gd name="connsiteY10" fmla="*/ 102580 h 204139"/>
              <a:gd name="connsiteX11" fmla="*/ 4476 w 108009"/>
              <a:gd name="connsiteY11" fmla="*/ 29878 h 204139"/>
              <a:gd name="connsiteX12" fmla="*/ 6123 w 108009"/>
              <a:gd name="connsiteY12" fmla="*/ 4476 h 204139"/>
              <a:gd name="connsiteX13" fmla="*/ 19165 w 108009"/>
              <a:gd name="connsiteY13" fmla="*/ 38 h 2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09" h="204139">
                <a:moveTo>
                  <a:pt x="19165" y="38"/>
                </a:moveTo>
                <a:cubicBezTo>
                  <a:pt x="23762" y="336"/>
                  <a:pt x="28246" y="2388"/>
                  <a:pt x="31525" y="6123"/>
                </a:cubicBezTo>
                <a:lnTo>
                  <a:pt x="102790" y="87272"/>
                </a:lnTo>
                <a:cubicBezTo>
                  <a:pt x="106071" y="91007"/>
                  <a:pt x="107526" y="95718"/>
                  <a:pt x="107228" y="100315"/>
                </a:cubicBezTo>
                <a:lnTo>
                  <a:pt x="106671" y="101448"/>
                </a:lnTo>
                <a:lnTo>
                  <a:pt x="107975" y="104120"/>
                </a:lnTo>
                <a:cubicBezTo>
                  <a:pt x="108258" y="108717"/>
                  <a:pt x="106787" y="113423"/>
                  <a:pt x="103494" y="117147"/>
                </a:cubicBezTo>
                <a:lnTo>
                  <a:pt x="31961" y="198061"/>
                </a:lnTo>
                <a:cubicBezTo>
                  <a:pt x="25377" y="205509"/>
                  <a:pt x="14001" y="206209"/>
                  <a:pt x="6553" y="199624"/>
                </a:cubicBezTo>
                <a:cubicBezTo>
                  <a:pt x="-894" y="193040"/>
                  <a:pt x="-1594" y="181664"/>
                  <a:pt x="4990" y="174217"/>
                </a:cubicBezTo>
                <a:lnTo>
                  <a:pt x="68322" y="102580"/>
                </a:lnTo>
                <a:lnTo>
                  <a:pt x="4476" y="29878"/>
                </a:lnTo>
                <a:cubicBezTo>
                  <a:pt x="-2084" y="22409"/>
                  <a:pt x="-1346" y="11035"/>
                  <a:pt x="6123" y="4476"/>
                </a:cubicBezTo>
                <a:cubicBezTo>
                  <a:pt x="9858" y="1196"/>
                  <a:pt x="14568" y="-260"/>
                  <a:pt x="19165" y="38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260" dirty="0" err="1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59284" y="123478"/>
            <a:ext cx="8533195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latin typeface="ITC Lubalin Graph Std" panose="02060703020205020404" pitchFamily="18" charset="0"/>
              </a:rPr>
              <a:t>10</a:t>
            </a:r>
            <a:r>
              <a:rPr lang="fr-FR" sz="2400" dirty="0">
                <a:latin typeface="ITC Lubalin Graph Std" panose="02060703020205020404" pitchFamily="18" charset="0"/>
              </a:rPr>
              <a:t>. </a:t>
            </a:r>
            <a:r>
              <a:rPr lang="fr-FR" sz="2400" dirty="0" smtClean="0">
                <a:latin typeface="ITC Lubalin Graph Std" panose="02060703020205020404" pitchFamily="18" charset="0"/>
              </a:rPr>
              <a:t>Plus spécifiquement, le </a:t>
            </a:r>
            <a:r>
              <a:rPr lang="fr-FR" sz="2400" dirty="0">
                <a:latin typeface="ITC Lubalin Graph Std" panose="02060703020205020404" pitchFamily="18" charset="0"/>
              </a:rPr>
              <a:t>fromage </a:t>
            </a:r>
            <a:r>
              <a:rPr lang="fr-FR" sz="2400" dirty="0" smtClean="0">
                <a:latin typeface="ITC Lubalin Graph Std" panose="02060703020205020404" pitchFamily="18" charset="0"/>
              </a:rPr>
              <a:t>et le pain font </a:t>
            </a:r>
            <a:r>
              <a:rPr lang="fr-FR" sz="2400" dirty="0">
                <a:latin typeface="ITC Lubalin Graph Std" panose="02060703020205020404" pitchFamily="18" charset="0"/>
              </a:rPr>
              <a:t>l’objet d’une forte demande en </a:t>
            </a:r>
            <a:r>
              <a:rPr lang="fr-FR" sz="2400" dirty="0" smtClean="0">
                <a:latin typeface="ITC Lubalin Graph Std" panose="02060703020205020404" pitchFamily="18" charset="0"/>
              </a:rPr>
              <a:t>circuits courts</a:t>
            </a:r>
            <a:endParaRPr lang="fr-FR" sz="2400" dirty="0"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0528" y="0"/>
            <a:ext cx="9505056" cy="5256584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15" descr="empty speechbub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74" y="1870307"/>
            <a:ext cx="563893" cy="51255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1199" y="2120899"/>
            <a:ext cx="7083289" cy="540060"/>
          </a:xfrm>
        </p:spPr>
        <p:txBody>
          <a:bodyPr/>
          <a:lstStyle/>
          <a:p>
            <a:r>
              <a:rPr lang="fr-FR" dirty="0" smtClean="0"/>
              <a:t>5 recommandations à destination </a:t>
            </a:r>
            <a:br>
              <a:rPr lang="fr-FR" dirty="0" smtClean="0"/>
            </a:br>
            <a:r>
              <a:rPr lang="fr-FR" dirty="0" smtClean="0"/>
              <a:t>des producteurs belges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0"/>
          </p:nvPr>
        </p:nvSpPr>
        <p:spPr>
          <a:xfrm>
            <a:off x="1331640" y="1945366"/>
            <a:ext cx="515719" cy="308261"/>
          </a:xfrm>
        </p:spPr>
        <p:txBody>
          <a:bodyPr/>
          <a:lstStyle/>
          <a:p>
            <a:r>
              <a:rPr lang="fr-BE" sz="2000" dirty="0"/>
              <a:t>4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050" y="212893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B0F0"/>
                </a:solidFill>
                <a:latin typeface="ITC Lubalin Graph Std Book" pitchFamily="18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4324350"/>
            <a:ext cx="723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fld id="{BE7BFF24-2C35-3444-B615-6A3C0CF587B2}" type="slidenum">
              <a:rPr lang="fr-BE" smtClean="0">
                <a:latin typeface="+mn-lt"/>
              </a:rPr>
              <a:pPr/>
              <a:t>55</a:t>
            </a:fld>
            <a:endParaRPr lang="fr-BE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1575" y="1059582"/>
            <a:ext cx="7072833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fr-BE" sz="2400" b="1" dirty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Développez vos ventes en circuits courts </a:t>
            </a:r>
            <a:r>
              <a:rPr lang="fr-BE" sz="2400" b="1" dirty="0" smtClean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BE" sz="2400" b="1" dirty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si votre business s’y prête)</a:t>
            </a:r>
            <a:endParaRPr lang="en-US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fr-BE" sz="2400" b="1" dirty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Allez à la rencontre des consommateurs</a:t>
            </a:r>
            <a:endParaRPr lang="en-US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fr-BE" sz="2400" b="1" dirty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Privilégiez les marchés locaux mais ne boudez pas la grande distribution</a:t>
            </a:r>
            <a:endParaRPr lang="en-US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fr-BE" sz="2400" b="1" dirty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Unissez vos forces </a:t>
            </a:r>
            <a:endParaRPr lang="en-US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fr-BE" sz="2400" b="1" dirty="0">
                <a:solidFill>
                  <a:srgbClr val="00B0F0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Soyez fiers de vos produits et valorisez-les</a:t>
            </a:r>
            <a:endParaRPr lang="en-US" sz="2400" b="1" dirty="0">
              <a:solidFill>
                <a:srgbClr val="00B0F0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27584" y="699542"/>
            <a:ext cx="7416824" cy="3816424"/>
          </a:xfrm>
          <a:prstGeom prst="roundRect">
            <a:avLst/>
          </a:prstGeom>
          <a:noFill/>
          <a:ln w="57150">
            <a:solidFill>
              <a:srgbClr val="0036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-80838"/>
            <a:ext cx="9505056" cy="5256584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4298950"/>
            <a:ext cx="723900" cy="5588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56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02" y="866580"/>
            <a:ext cx="3769822" cy="3433362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812345" y="2283718"/>
            <a:ext cx="3415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300" dirty="0" smtClean="0">
                <a:solidFill>
                  <a:schemeClr val="bg1"/>
                </a:solidFill>
                <a:latin typeface="ITC Lubalin Graph Std Demi"/>
                <a:cs typeface="ITC Lubalin Graph Std Demi"/>
              </a:rPr>
              <a:t>Questions ?</a:t>
            </a:r>
            <a:endParaRPr lang="fr-FR" sz="3300" dirty="0">
              <a:solidFill>
                <a:schemeClr val="bg1"/>
              </a:solidFill>
              <a:latin typeface="ITC Lubalin Graph Std Demi"/>
              <a:cs typeface="ITC Lubalin Graph Std Demi"/>
            </a:endParaRPr>
          </a:p>
        </p:txBody>
      </p:sp>
    </p:spTree>
    <p:extLst>
      <p:ext uri="{BB962C8B-B14F-4D97-AF65-F5344CB8AC3E}">
        <p14:creationId xmlns:p14="http://schemas.microsoft.com/office/powerpoint/2010/main" val="40386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Le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blé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7" y="334594"/>
            <a:ext cx="471834" cy="4254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70164" y="3431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0"/>
          <a:stretch/>
        </p:blipFill>
        <p:spPr>
          <a:xfrm>
            <a:off x="-11038" y="-20538"/>
            <a:ext cx="9155038" cy="516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blé : l’évolution de la production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7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37"/>
          <p:cNvSpPr txBox="1"/>
          <p:nvPr/>
        </p:nvSpPr>
        <p:spPr>
          <a:xfrm>
            <a:off x="1691680" y="4590906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Perspectives agricoles de l’OCDE et de la FAO 2017-2026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25355"/>
            <a:ext cx="5773412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blé : les grandes tendances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37"/>
          <p:cNvSpPr txBox="1"/>
          <p:nvPr/>
        </p:nvSpPr>
        <p:spPr>
          <a:xfrm>
            <a:off x="783743" y="987574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</a:t>
            </a:r>
            <a:endParaRPr lang="fr-FR" sz="11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Augmentation de la part des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pays en développement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la production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Hausse de la production attendue en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Inde, Chine et Argentine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Difficulté de la prévision vu l’extrême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volatilité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observée ces dernières années en particulier en Australie, et en Ukraine à cause des </a:t>
            </a: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climatiques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du change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 peut fondamentalement bouleverser les prévisions </a:t>
            </a:r>
          </a:p>
          <a:p>
            <a:endParaRPr lang="fr-FR" sz="11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en-GB" sz="11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971600" y="4754025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Perspectives agricoles de l’OCDE et de la FAO 2017-2026</a:t>
            </a:r>
            <a:endParaRPr lang="fr-BE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ITC Lubalin Graph Std" panose="02060703020205020404" pitchFamily="18" charset="0"/>
              </a:rPr>
              <a:t>Le blé : l’impact du change </a:t>
            </a:r>
            <a:endParaRPr lang="fr-FR" sz="2400" b="1" dirty="0">
              <a:latin typeface="ITC Lubalin Graph Std" panose="020607030202050204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9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702792" y="478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566" y="480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20111"/>
            <a:ext cx="5400600" cy="3168351"/>
          </a:xfrm>
          <a:prstGeom prst="rect">
            <a:avLst/>
          </a:prstGeom>
        </p:spPr>
      </p:pic>
      <p:sp>
        <p:nvSpPr>
          <p:cNvPr id="8" name="TextBox 37"/>
          <p:cNvSpPr txBox="1"/>
          <p:nvPr/>
        </p:nvSpPr>
        <p:spPr>
          <a:xfrm>
            <a:off x="755576" y="771550"/>
            <a:ext cx="6697202" cy="652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</a:t>
            </a:r>
            <a:endParaRPr lang="fr-FR" sz="14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B0F0"/>
                </a:solidFill>
                <a:latin typeface="ITC Lubalin Graph Std" panose="02060703020205020404" pitchFamily="18" charset="0"/>
              </a:rPr>
              <a:t> Le cas de l’Australie. </a:t>
            </a:r>
          </a:p>
          <a:p>
            <a:endParaRPr lang="fr-FR" sz="1400" dirty="0">
              <a:solidFill>
                <a:srgbClr val="00B0F0"/>
              </a:solidFill>
              <a:latin typeface="ITC Lubalin Graph Std" panose="02060703020205020404" pitchFamily="18" charset="0"/>
            </a:endParaRPr>
          </a:p>
          <a:p>
            <a:endParaRPr lang="en-GB" sz="1400" dirty="0" smtClean="0">
              <a:solidFill>
                <a:srgbClr val="00B0F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9" name="TextBox 37"/>
          <p:cNvSpPr txBox="1"/>
          <p:nvPr/>
        </p:nvSpPr>
        <p:spPr>
          <a:xfrm>
            <a:off x="1619672" y="4722810"/>
            <a:ext cx="3744416" cy="24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</a:t>
            </a:r>
            <a:r>
              <a:rPr lang="en-GB" sz="8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ThomsonReuters</a:t>
            </a:r>
            <a:endParaRPr lang="en-GB" sz="825" dirty="0">
              <a:solidFill>
                <a:schemeClr val="tx1">
                  <a:lumMod val="50000"/>
                  <a:lumOff val="50000"/>
                </a:schemeClr>
              </a:solidFill>
              <a:latin typeface="ITC Lubalin Graph Std" panose="02060703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s hoofdstukken - titel 1 regel">
  <a:themeElements>
    <a:clrScheme name="KBC kleuren">
      <a:dk1>
        <a:srgbClr val="003665"/>
      </a:dk1>
      <a:lt1>
        <a:srgbClr val="FFFFFF"/>
      </a:lt1>
      <a:dk2>
        <a:srgbClr val="003665"/>
      </a:dk2>
      <a:lt2>
        <a:srgbClr val="00AEEF"/>
      </a:lt2>
      <a:accent1>
        <a:srgbClr val="003665"/>
      </a:accent1>
      <a:accent2>
        <a:srgbClr val="00AEEF"/>
      </a:accent2>
      <a:accent3>
        <a:srgbClr val="80C342"/>
      </a:accent3>
      <a:accent4>
        <a:srgbClr val="00AB95"/>
      </a:accent4>
      <a:accent5>
        <a:srgbClr val="C41442"/>
      </a:accent5>
      <a:accent6>
        <a:srgbClr val="F99D1C"/>
      </a:accent6>
      <a:hlink>
        <a:srgbClr val="B2B4B6"/>
      </a:hlink>
      <a:folHlink>
        <a:srgbClr val="00AEE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BC MKI Doc" ma:contentTypeID="0x010100A400EE85A122DF4D90724F9CFC6FD8F90700784858C8C49524449E148A636F7114E9" ma:contentTypeVersion="18" ma:contentTypeDescription="" ma:contentTypeScope="" ma:versionID="dc2f40344d311d542ca2dd11b2016f7f">
  <xsd:schema xmlns:xsd="http://www.w3.org/2001/XMLSchema" xmlns:xs="http://www.w3.org/2001/XMLSchema" xmlns:p="http://schemas.microsoft.com/office/2006/metadata/properties" xmlns:ns1="http://schemas.microsoft.com/sharepoint/v3" xmlns:ns2="b75f3a2f-fac8-4ede-b2c0-7122d74ab546" targetNamespace="http://schemas.microsoft.com/office/2006/metadata/properties" ma:root="true" ma:fieldsID="fe923daab9fe0dfab1aa31bcf46dc881" ns1:_="" ns2:_="">
    <xsd:import namespace="http://schemas.microsoft.com/sharepoint/v3"/>
    <xsd:import namespace="b75f3a2f-fac8-4ede-b2c0-7122d74ab546"/>
    <xsd:element name="properties">
      <xsd:complexType>
        <xsd:sequence>
          <xsd:element name="documentManagement">
            <xsd:complexType>
              <xsd:all>
                <xsd:element ref="ns2:KBC_x0020_Contact_x0020_person"/>
                <xsd:element ref="ns2:KbcContactDepartment" minOccurs="0"/>
                <xsd:element ref="ns2:KbcTelContact" minOccurs="0"/>
                <xsd:element ref="ns2:KbcFunctionalMailbox" minOccurs="0"/>
                <xsd:element ref="ns2:KBC_x0020_Content_x0020_Responsible"/>
                <xsd:element ref="ns2:KBC_x0020_Information_x0020_Classification" minOccurs="0"/>
                <xsd:element ref="ns2:KBCArchiving" minOccurs="0"/>
                <xsd:element ref="ns2:KBCLocator" minOccurs="0"/>
                <xsd:element ref="ns2:KbcLanguage" minOccurs="0"/>
                <xsd:element ref="ns1:PublishingStartDate" minOccurs="0"/>
                <xsd:element ref="ns1:PublishingExpirationDate" minOccurs="0"/>
                <xsd:element ref="ns2:HideFromMKIIndexPage" minOccurs="0"/>
                <xsd:element ref="ns1:PublishingIsFurlPage" minOccurs="0"/>
                <xsd:element ref="ns2:ChronicleID" minOccurs="0"/>
                <xsd:element ref="ns2:TaxCatchAll" minOccurs="0"/>
                <xsd:element ref="ns2:TaxCatchAllLabel" minOccurs="0"/>
                <xsd:element ref="ns2:cb4edb7bbb0e4e3fbb948b98aad92c84" minOccurs="0"/>
                <xsd:element ref="ns2:KBC_x0020_In_x0020_The_x0020_Picture" minOccurs="0"/>
                <xsd:element ref="ns2:k7a964a466de43239602387017eb9f8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PublishingIsFurlPage" ma:index="15" nillable="true" ma:displayName="Hide physical URLs from search" ma:description="If checked, the physical URL of this page will not appear in search results. Friendly URLs assigned to this page will always appear." ma:internalName="PublishingIsFurlPag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f3a2f-fac8-4ede-b2c0-7122d74ab546" elementFormDefault="qualified">
    <xsd:import namespace="http://schemas.microsoft.com/office/2006/documentManagement/types"/>
    <xsd:import namespace="http://schemas.microsoft.com/office/infopath/2007/PartnerControls"/>
    <xsd:element name="KBC_x0020_Contact_x0020_person" ma:index="2" ma:displayName="KBC Contact person" ma:list="UserInfo" ma:SharePointGroup="0" ma:internalName="KBC_x0020_Contact_x0020_person" ma:readOnly="false" ma:showField="NameWithPictureAndDetail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bcContactDepartment" ma:index="3" nillable="true" ma:displayName="KBC Contact Description" ma:internalName="KbcContactDepartment">
      <xsd:simpleType>
        <xsd:restriction base="dms:Text">
          <xsd:maxLength value="255"/>
        </xsd:restriction>
      </xsd:simpleType>
    </xsd:element>
    <xsd:element name="KbcTelContact" ma:index="4" nillable="true" ma:displayName="KBC Contact by Phone" ma:internalName="KbcTelContact">
      <xsd:simpleType>
        <xsd:restriction base="dms:Text">
          <xsd:maxLength value="255"/>
        </xsd:restriction>
      </xsd:simpleType>
    </xsd:element>
    <xsd:element name="KbcFunctionalMailbox" ma:index="5" nillable="true" ma:displayName="KBC Functional Mailbox" ma:internalName="KbcFunctionalMailbox" ma:readOnly="false">
      <xsd:simpleType>
        <xsd:restriction base="dms:Text">
          <xsd:maxLength value="255"/>
        </xsd:restriction>
      </xsd:simpleType>
    </xsd:element>
    <xsd:element name="KBC_x0020_Content_x0020_Responsible" ma:index="6" ma:displayName="KBC Content Responsible" ma:list="UserInfo" ma:SharePointGroup="0" ma:internalName="KBC_x0020_Content_x0020_Responsible" ma:readOnly="false" ma:showField="NameWithPictureAndDetail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BC_x0020_Information_x0020_Classification" ma:index="8" nillable="true" ma:displayName="KBC Information Classification" ma:default="Internal" ma:format="Dropdown" ma:internalName="KBC_x0020_Information_x0020_Classification" ma:readOnly="false">
      <xsd:simpleType>
        <xsd:restriction base="dms:Choice">
          <xsd:enumeration value="Internal"/>
          <xsd:enumeration value="Public"/>
          <xsd:enumeration value="Confidential"/>
          <xsd:enumeration value="Strictly confidential"/>
        </xsd:restriction>
      </xsd:simpleType>
    </xsd:element>
    <xsd:element name="KBCArchiving" ma:index="9" nillable="true" ma:displayName="KBC Archiving" ma:default="Live" ma:description="Archiving state" ma:format="RadioButtons" ma:hidden="true" ma:internalName="KBCArchiving" ma:readOnly="false">
      <xsd:simpleType>
        <xsd:restriction base="dms:Choice">
          <xsd:enumeration value="Live"/>
          <xsd:enumeration value="Archived"/>
        </xsd:restriction>
      </xsd:simpleType>
    </xsd:element>
    <xsd:element name="KBCLocator" ma:index="10" nillable="true" ma:displayName="KBC Locator" ma:description="Unique identifier used to link to the KnowledgeBase page or document from other applications." ma:internalName="KBCLocator">
      <xsd:simpleType>
        <xsd:restriction base="dms:Note">
          <xsd:maxLength value="255"/>
        </xsd:restriction>
      </xsd:simpleType>
    </xsd:element>
    <xsd:element name="KbcLanguage" ma:index="11" nillable="true" ma:displayName="KBC Language" ma:hidden="true" ma:internalName="KbcLanguage" ma:readOnly="false">
      <xsd:simpleType>
        <xsd:restriction base="dms:Text">
          <xsd:maxLength value="2"/>
        </xsd:restriction>
      </xsd:simpleType>
    </xsd:element>
    <xsd:element name="HideFromMKIIndexPage" ma:index="14" nillable="true" ma:displayName="Hide From MKI Index Page" ma:default="0" ma:description="Hide form search query 'pages by label' and derivates on indexpages." ma:internalName="HideFromMKIIndexPage">
      <xsd:simpleType>
        <xsd:restriction base="dms:Boolean"/>
      </xsd:simpleType>
    </xsd:element>
    <xsd:element name="ChronicleID" ma:index="16" nillable="true" ma:displayName="ChronicleID" ma:description="Chronicle id from the Documentum Knowledgebase" ma:internalName="ChronicleID">
      <xsd:simpleType>
        <xsd:restriction base="dms:Text">
          <xsd:maxLength value="255"/>
        </xsd:restriction>
      </xsd:simpleType>
    </xsd:element>
    <xsd:element name="TaxCatchAll" ma:index="17" nillable="true" ma:displayName="Taxonomy Catch All Column" ma:description="" ma:hidden="true" ma:list="{ee6b437c-f676-4f03-81e2-ddbc6f6e7cde}" ma:internalName="TaxCatchAll" ma:showField="CatchAllData" ma:web="34470084-c9c7-4b55-8325-d4aa401d0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ee6b437c-f676-4f03-81e2-ddbc6f6e7cde}" ma:internalName="TaxCatchAllLabel" ma:readOnly="true" ma:showField="CatchAllDataLabel" ma:web="34470084-c9c7-4b55-8325-d4aa401d0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b4edb7bbb0e4e3fbb948b98aad92c84" ma:index="23" nillable="true" ma:taxonomy="true" ma:internalName="cb4edb7bbb0e4e3fbb948b98aad92c84" ma:taxonomyFieldName="KBC_x0020_Domeinen" ma:displayName="KBC Domains" ma:default="" ma:fieldId="{cb4edb7b-bb0e-4e3f-bb94-8b98aad92c84}" ma:taxonomyMulti="true" ma:sspId="5dd2a442-b5ac-41d7-a9d3-5c9eaa3193fa" ma:termSetId="fcbe1039-485d-4984-9e7b-c60a52052c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_x0020_In_x0020_The_x0020_Picture" ma:index="24" nillable="true" ma:displayName="KBC In The Picture" ma:default="0" ma:internalName="KBC_x0020_In_x0020_The_x0020_Picture">
      <xsd:simpleType>
        <xsd:restriction base="dms:Boolean"/>
      </xsd:simpleType>
    </xsd:element>
    <xsd:element name="k7a964a466de43239602387017eb9f8a" ma:index="27" nillable="true" ma:taxonomy="true" ma:internalName="k7a964a466de43239602387017eb9f8a" ma:taxonomyFieldName="Target_x0020_audience_x0020_knowledge_x0020__x0026__x0020_info" ma:displayName="KBC Target Audience Knowledge &amp; Info" ma:readOnly="false" ma:default="" ma:fieldId="{47a964a4-66de-4323-9602-387017eb9f8a}" ma:taxonomyMulti="true" ma:sspId="5dd2a442-b5ac-41d7-a9d3-5c9eaa3193fa" ma:termSetId="1d332ee1-f901-4e83-bc73-0e5fb5e1fe7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dd2a442-b5ac-41d7-a9d3-5c9eaa3193fa" ContentTypeId="0x010100A400EE85A122DF4D90724F9CFC6FD8F907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KbcContactDepartment xmlns="b75f3a2f-fac8-4ede-b2c0-7122d74ab546" xsi:nil="true"/>
    <k7a964a466de43239602387017eb9f8a xmlns="b75f3a2f-fac8-4ede-b2c0-7122d74ab546">
      <Terms xmlns="http://schemas.microsoft.com/office/infopath/2007/PartnerControls"/>
    </k7a964a466de43239602387017eb9f8a>
    <HideFromMKIIndexPage xmlns="b75f3a2f-fac8-4ede-b2c0-7122d74ab546">true</HideFromMKIIndexPage>
    <KbcTelContact xmlns="b75f3a2f-fac8-4ede-b2c0-7122d74ab546" xsi:nil="true"/>
    <TaxCatchAll xmlns="b75f3a2f-fac8-4ede-b2c0-7122d74ab546">
      <Value>32</Value>
    </TaxCatchAll>
    <KBC_x0020_Information_x0020_Classification xmlns="b75f3a2f-fac8-4ede-b2c0-7122d74ab546" xsi:nil="true"/>
    <ChronicleID xmlns="b75f3a2f-fac8-4ede-b2c0-7122d74ab546" xsi:nil="true"/>
    <KbcFunctionalMailbox xmlns="b75f3a2f-fac8-4ede-b2c0-7122d74ab546" xsi:nil="true"/>
    <KBC_x0020_In_x0020_The_x0020_Picture xmlns="b75f3a2f-fac8-4ede-b2c0-7122d74ab546">false</KBC_x0020_In_x0020_The_x0020_Picture>
    <KBC_x0020_Content_x0020_Responsible xmlns="b75f3a2f-fac8-4ede-b2c0-7122d74ab546">
      <UserInfo>
        <DisplayName>Carole Biesemans</DisplayName>
        <AccountId>42</AccountId>
        <AccountType/>
      </UserInfo>
    </KBC_x0020_Content_x0020_Responsible>
    <PublishingIsFurlPage xmlns="http://schemas.microsoft.com/sharepoint/v3">false</PublishingIsFurlPage>
    <cb4edb7bbb0e4e3fbb948b98aad92c84 xmlns="b75f3a2f-fac8-4ede-b2c0-7122d74a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et Communication</TermName>
          <TermId xmlns="http://schemas.microsoft.com/office/infopath/2007/PartnerControls">77680888-12b1-4e03-9df7-6c8412f839ca</TermId>
        </TermInfo>
      </Terms>
    </cb4edb7bbb0e4e3fbb948b98aad92c84>
    <KBC_x0020_Contact_x0020_person xmlns="b75f3a2f-fac8-4ede-b2c0-7122d74ab546">
      <UserInfo>
        <DisplayName>Carole Biesemans</DisplayName>
        <AccountId>42</AccountId>
        <AccountType/>
      </UserInfo>
    </KBC_x0020_Contact_x0020_person>
    <KBCLocator xmlns="b75f3a2f-fac8-4ede-b2c0-7122d74ab546" xsi:nil="true"/>
    <KbcLanguage xmlns="b75f3a2f-fac8-4ede-b2c0-7122d74ab546" xsi:nil="true"/>
    <KBCArchiving xmlns="b75f3a2f-fac8-4ede-b2c0-7122d74ab546">Live</KBCArchiving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504338-7446-445F-B084-1A1354CF4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5f3a2f-fac8-4ede-b2c0-7122d74ab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F4694F-8D97-4B27-A66F-D389915C84A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7529703-B242-4736-8D58-20BB181E5A03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b75f3a2f-fac8-4ede-b2c0-7122d74ab546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49EE471-01FD-42D8-B436-1C56F46F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16-9.thmx</Template>
  <TotalTime>0</TotalTime>
  <Words>2671</Words>
  <Application>Microsoft Macintosh PowerPoint</Application>
  <PresentationFormat>On-screen Show (16:9)</PresentationFormat>
  <Paragraphs>516</Paragraphs>
  <Slides>56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ITC Lubalin Graph Std</vt:lpstr>
      <vt:lpstr>Wingdings</vt:lpstr>
      <vt:lpstr>Arial</vt:lpstr>
      <vt:lpstr>Calibri</vt:lpstr>
      <vt:lpstr>ITC Lubalin Graph Std Demi</vt:lpstr>
      <vt:lpstr>ＭＳ Ｐゴシック</vt:lpstr>
      <vt:lpstr>ITC Lubalin Graph Std Book</vt:lpstr>
      <vt:lpstr>Verdana</vt:lpstr>
      <vt:lpstr>16-9</vt:lpstr>
      <vt:lpstr>Slides hoofdstukken - titel 1 regel</vt:lpstr>
      <vt:lpstr>PowerPoint Presentation</vt:lpstr>
      <vt:lpstr>Sommaire</vt:lpstr>
      <vt:lpstr>Perspectives d’évolution des prix des matières premières agricoles  </vt:lpstr>
      <vt:lpstr>PowerPoint Presentation</vt:lpstr>
      <vt:lpstr>Perspectives pour les céréales</vt:lpstr>
      <vt:lpstr>Le blé</vt:lpstr>
      <vt:lpstr>Le blé : l’évolution de la production</vt:lpstr>
      <vt:lpstr>Le blé : les grandes tendances </vt:lpstr>
      <vt:lpstr>Le blé : l’impact du change </vt:lpstr>
      <vt:lpstr>Le blé : l’impact du change </vt:lpstr>
      <vt:lpstr>Le blé : les derniers soubresauts </vt:lpstr>
      <vt:lpstr>Le blé : les derniers soubresauts </vt:lpstr>
      <vt:lpstr>Le maïs</vt:lpstr>
      <vt:lpstr>Le mais : les tendances </vt:lpstr>
      <vt:lpstr>Le sucre</vt:lpstr>
      <vt:lpstr>Le sucre : l’évolution des prix </vt:lpstr>
      <vt:lpstr>Le sucre : les perspectives</vt:lpstr>
      <vt:lpstr>Le sucre : les tendances</vt:lpstr>
      <vt:lpstr>La viande </vt:lpstr>
      <vt:lpstr>La viande : l’évolution des prix </vt:lpstr>
      <vt:lpstr>La viande : l’augmentation de la production </vt:lpstr>
      <vt:lpstr>La viande : les tendances</vt:lpstr>
      <vt:lpstr>Le lait </vt:lpstr>
      <vt:lpstr>Le lait : l’évolution des prix </vt:lpstr>
      <vt:lpstr>Le lait : les perspectives</vt:lpstr>
      <vt:lpstr>Le lait : les tendances</vt:lpstr>
      <vt:lpstr>Le lait : hausse de la production </vt:lpstr>
      <vt:lpstr>PowerPoint Presentation</vt:lpstr>
      <vt:lpstr>Conclusions sur les matières premières </vt:lpstr>
      <vt:lpstr>L’utilisation des circuits courts par les agriculteurs en Belgique </vt:lpstr>
      <vt:lpstr>PowerPoint Presentation</vt:lpstr>
      <vt:lpstr>Les principes des circuits courts    </vt:lpstr>
      <vt:lpstr>Les canaux de vente à la ferme </vt:lpstr>
      <vt:lpstr>Les canaux de vente en dehors de la ferme </vt:lpstr>
      <vt:lpstr>Les autres circuits courts </vt:lpstr>
      <vt:lpstr>Avantages et contraintes pour le producteur </vt:lpstr>
      <vt:lpstr>Une opportunité pour les producteurs </vt:lpstr>
      <vt:lpstr>PowerPoint Presentation</vt:lpstr>
      <vt:lpstr>Faible représentation chez nous </vt:lpstr>
      <vt:lpstr>Différences par province </vt:lpstr>
      <vt:lpstr>Le cas de la France </vt:lpstr>
      <vt:lpstr>Tendances des consommateurs  autour des circuits courts en Belgique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recommandations à destination  des producteurs belges</vt:lpstr>
      <vt:lpstr>PowerPoint Presentation</vt:lpstr>
      <vt:lpstr>PowerPoint Presentation</vt:lpstr>
    </vt:vector>
  </TitlesOfParts>
  <Company>KBC Group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jd07540</dc:creator>
  <cp:lastModifiedBy>Microsoft Office User</cp:lastModifiedBy>
  <cp:revision>1271</cp:revision>
  <cp:lastPrinted>2017-07-04T11:49:02Z</cp:lastPrinted>
  <dcterms:created xsi:type="dcterms:W3CDTF">2014-08-05T14:54:02Z</dcterms:created>
  <dcterms:modified xsi:type="dcterms:W3CDTF">2017-07-27T14:27:55Z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0x010100A400EE85A122DF4D90724F9CFC6FD8F90700784858C8C49524449E148A636F7114E9</vt:lpwstr>
  </property>
  <property fmtid="{D5CDD505-2E9C-101B-9397-08002B2CF9AE}" pid="4" name="KBC Domeinen">
    <vt:lpwstr>32;#Marketing et Communication|77680888-12b1-4e03-9df7-6c8412f839ca</vt:lpwstr>
  </property>
  <property fmtid="{D5CDD505-2E9C-101B-9397-08002B2CF9AE}" pid="5" name="Target audience knowledge &amp; info">
    <vt:lpwstr/>
  </property>
</Properties>
</file>