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4.xml" ContentType="application/vnd.openxmlformats-officedocument.themeOverr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32"/>
  </p:notesMasterIdLst>
  <p:handoutMasterIdLst>
    <p:handoutMasterId r:id="rId33"/>
  </p:handoutMasterIdLst>
  <p:sldIdLst>
    <p:sldId id="257" r:id="rId3"/>
    <p:sldId id="295" r:id="rId4"/>
    <p:sldId id="258" r:id="rId5"/>
    <p:sldId id="259" r:id="rId6"/>
    <p:sldId id="292" r:id="rId7"/>
    <p:sldId id="293" r:id="rId8"/>
    <p:sldId id="294" r:id="rId9"/>
    <p:sldId id="261" r:id="rId10"/>
    <p:sldId id="264" r:id="rId11"/>
    <p:sldId id="297" r:id="rId12"/>
    <p:sldId id="298" r:id="rId13"/>
    <p:sldId id="299" r:id="rId14"/>
    <p:sldId id="300" r:id="rId15"/>
    <p:sldId id="301" r:id="rId16"/>
    <p:sldId id="302" r:id="rId17"/>
    <p:sldId id="303" r:id="rId18"/>
    <p:sldId id="304" r:id="rId19"/>
    <p:sldId id="305" r:id="rId20"/>
    <p:sldId id="306" r:id="rId21"/>
    <p:sldId id="307" r:id="rId22"/>
    <p:sldId id="278" r:id="rId23"/>
    <p:sldId id="285" r:id="rId24"/>
    <p:sldId id="286" r:id="rId25"/>
    <p:sldId id="287" r:id="rId26"/>
    <p:sldId id="291" r:id="rId27"/>
    <p:sldId id="290" r:id="rId28"/>
    <p:sldId id="289" r:id="rId29"/>
    <p:sldId id="296" r:id="rId30"/>
    <p:sldId id="277" r:id="rId31"/>
  </p:sldIdLst>
  <p:sldSz cx="12192000" cy="6858000"/>
  <p:notesSz cx="6718300" cy="9855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885" autoAdjust="0"/>
  </p:normalViewPr>
  <p:slideViewPr>
    <p:cSldViewPr snapToGrid="0">
      <p:cViewPr varScale="1">
        <p:scale>
          <a:sx n="77" d="100"/>
          <a:sy n="77" d="100"/>
        </p:scale>
        <p:origin x="-1304"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1475"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05238" y="0"/>
            <a:ext cx="2911475" cy="493713"/>
          </a:xfrm>
          <a:prstGeom prst="rect">
            <a:avLst/>
          </a:prstGeom>
        </p:spPr>
        <p:txBody>
          <a:bodyPr vert="horz" lIns="91440" tIns="45720" rIns="91440" bIns="45720" rtlCol="0"/>
          <a:lstStyle>
            <a:lvl1pPr algn="r">
              <a:defRPr sz="1200"/>
            </a:lvl1pPr>
          </a:lstStyle>
          <a:p>
            <a:fld id="{1CFD7B81-0F81-4288-B944-1F72614B3A5C}" type="datetimeFigureOut">
              <a:rPr lang="fr-FR" smtClean="0"/>
              <a:t>14/06/16</a:t>
            </a:fld>
            <a:endParaRPr lang="fr-FR"/>
          </a:p>
        </p:txBody>
      </p:sp>
      <p:sp>
        <p:nvSpPr>
          <p:cNvPr id="4" name="Espace réservé du pied de page 3"/>
          <p:cNvSpPr>
            <a:spLocks noGrp="1"/>
          </p:cNvSpPr>
          <p:nvPr>
            <p:ph type="ftr" sz="quarter" idx="2"/>
          </p:nvPr>
        </p:nvSpPr>
        <p:spPr>
          <a:xfrm>
            <a:off x="0" y="9361488"/>
            <a:ext cx="2911475" cy="49371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05238" y="9361488"/>
            <a:ext cx="2911475" cy="493712"/>
          </a:xfrm>
          <a:prstGeom prst="rect">
            <a:avLst/>
          </a:prstGeom>
        </p:spPr>
        <p:txBody>
          <a:bodyPr vert="horz" lIns="91440" tIns="45720" rIns="91440" bIns="45720" rtlCol="0" anchor="b"/>
          <a:lstStyle>
            <a:lvl1pPr algn="r">
              <a:defRPr sz="1200"/>
            </a:lvl1pPr>
          </a:lstStyle>
          <a:p>
            <a:fld id="{9AF9306E-BE95-4FE1-AB3D-3E15839FE9E3}" type="slidenum">
              <a:rPr lang="fr-FR" smtClean="0"/>
              <a:t>‹#›</a:t>
            </a:fld>
            <a:endParaRPr lang="fr-FR"/>
          </a:p>
        </p:txBody>
      </p:sp>
    </p:spTree>
    <p:extLst>
      <p:ext uri="{BB962C8B-B14F-4D97-AF65-F5344CB8AC3E}">
        <p14:creationId xmlns:p14="http://schemas.microsoft.com/office/powerpoint/2010/main" val="2243150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1263" cy="49447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05482" y="0"/>
            <a:ext cx="2911263" cy="494472"/>
          </a:xfrm>
          <a:prstGeom prst="rect">
            <a:avLst/>
          </a:prstGeom>
        </p:spPr>
        <p:txBody>
          <a:bodyPr vert="horz" lIns="91440" tIns="45720" rIns="91440" bIns="45720" rtlCol="0"/>
          <a:lstStyle>
            <a:lvl1pPr algn="r">
              <a:defRPr sz="1200"/>
            </a:lvl1pPr>
          </a:lstStyle>
          <a:p>
            <a:fld id="{8DE11972-6627-4AF5-9CE5-15DEA55EEC38}" type="datetimeFigureOut">
              <a:rPr lang="fr-FR" smtClean="0"/>
              <a:t>14/06/16</a:t>
            </a:fld>
            <a:endParaRPr lang="fr-FR"/>
          </a:p>
        </p:txBody>
      </p:sp>
      <p:sp>
        <p:nvSpPr>
          <p:cNvPr id="4" name="Espace réservé de l'image des diapositives 3"/>
          <p:cNvSpPr>
            <a:spLocks noGrp="1" noRot="1" noChangeAspect="1"/>
          </p:cNvSpPr>
          <p:nvPr>
            <p:ph type="sldImg" idx="2"/>
          </p:nvPr>
        </p:nvSpPr>
        <p:spPr>
          <a:xfrm>
            <a:off x="403225" y="1231900"/>
            <a:ext cx="5911850" cy="33258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1830" y="4742815"/>
            <a:ext cx="5374640" cy="388048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60730"/>
            <a:ext cx="2911263" cy="49447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05482" y="9360730"/>
            <a:ext cx="2911263" cy="494470"/>
          </a:xfrm>
          <a:prstGeom prst="rect">
            <a:avLst/>
          </a:prstGeom>
        </p:spPr>
        <p:txBody>
          <a:bodyPr vert="horz" lIns="91440" tIns="45720" rIns="91440" bIns="45720" rtlCol="0" anchor="b"/>
          <a:lstStyle>
            <a:lvl1pPr algn="r">
              <a:defRPr sz="1200"/>
            </a:lvl1pPr>
          </a:lstStyle>
          <a:p>
            <a:fld id="{288E6CA7-68F5-460F-9EAB-AF9F12115F5C}" type="slidenum">
              <a:rPr lang="fr-FR" smtClean="0"/>
              <a:t>‹#›</a:t>
            </a:fld>
            <a:endParaRPr lang="fr-FR"/>
          </a:p>
        </p:txBody>
      </p:sp>
    </p:spTree>
    <p:extLst>
      <p:ext uri="{BB962C8B-B14F-4D97-AF65-F5344CB8AC3E}">
        <p14:creationId xmlns:p14="http://schemas.microsoft.com/office/powerpoint/2010/main" val="246927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solidFill>
                  <a:prstClr val="black"/>
                </a:solidFill>
              </a:rPr>
              <a:pPr>
                <a:defRPr/>
              </a:pPr>
              <a:t>1</a:t>
            </a:fld>
            <a:endParaRPr lang="nl-BE">
              <a:solidFill>
                <a:prstClr val="black"/>
              </a:solidFill>
            </a:endParaRPr>
          </a:p>
        </p:txBody>
      </p:sp>
    </p:spTree>
    <p:extLst>
      <p:ext uri="{BB962C8B-B14F-4D97-AF65-F5344CB8AC3E}">
        <p14:creationId xmlns:p14="http://schemas.microsoft.com/office/powerpoint/2010/main" val="554365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FR" dirty="0" smtClean="0"/>
              <a:t>- Entreprise privée, autonome dans sa gestion </a:t>
            </a:r>
          </a:p>
          <a:p>
            <a:pPr marL="0" indent="0">
              <a:buFontTx/>
              <a:buNone/>
            </a:pPr>
            <a:r>
              <a:rPr lang="fr-FR" dirty="0" smtClean="0"/>
              <a:t>- Poursuivent</a:t>
            </a:r>
            <a:r>
              <a:rPr lang="fr-FR" baseline="0" dirty="0" smtClean="0"/>
              <a:t> de manière prioritaire une finalité sociale </a:t>
            </a:r>
          </a:p>
          <a:p>
            <a:pPr marL="0" indent="0">
              <a:buFontTx/>
              <a:buNone/>
            </a:pPr>
            <a:r>
              <a:rPr lang="fr-FR" baseline="0" dirty="0" smtClean="0"/>
              <a:t>- Mais elles exercent une activité économique viable</a:t>
            </a:r>
            <a:endParaRPr lang="fr-FR" dirty="0" smtClean="0"/>
          </a:p>
          <a:p>
            <a:r>
              <a:rPr lang="fr-FR" dirty="0" smtClean="0"/>
              <a:t>- Actives dans différents</a:t>
            </a:r>
            <a:r>
              <a:rPr lang="fr-FR" baseline="0" dirty="0" smtClean="0"/>
              <a:t> secteurs (culture, énergie renouvelable, recyclage, médico-social, ..)</a:t>
            </a:r>
            <a:endParaRPr lang="fr-FR" dirty="0" smtClean="0"/>
          </a:p>
          <a:p>
            <a:r>
              <a:rPr lang="fr-FR" dirty="0" smtClean="0"/>
              <a:t>- Répondent à des enjeux de société </a:t>
            </a:r>
          </a:p>
          <a:p>
            <a:r>
              <a:rPr lang="fr-FR" dirty="0" smtClean="0"/>
              <a:t>- Les entreprises sociales prennent des formes juridiques qui donnent</a:t>
            </a:r>
            <a:r>
              <a:rPr lang="fr-FR" baseline="0" dirty="0" smtClean="0"/>
              <a:t> souvent la priorité à leur finalité social (ASBL</a:t>
            </a:r>
            <a:r>
              <a:rPr lang="fr-FR" dirty="0" smtClean="0"/>
              <a:t>, la </a:t>
            </a:r>
            <a:r>
              <a:rPr lang="fr-FR" dirty="0" err="1" smtClean="0"/>
              <a:t>SCoopérative</a:t>
            </a:r>
            <a:r>
              <a:rPr lang="fr-FR" dirty="0" smtClean="0"/>
              <a:t>, la SFS) </a:t>
            </a:r>
            <a:endParaRPr lang="fr-FR" dirty="0"/>
          </a:p>
        </p:txBody>
      </p:sp>
      <p:sp>
        <p:nvSpPr>
          <p:cNvPr id="4" name="Espace réservé du numéro de diapositive 3"/>
          <p:cNvSpPr>
            <a:spLocks noGrp="1"/>
          </p:cNvSpPr>
          <p:nvPr>
            <p:ph type="sldNum" sz="quarter" idx="10"/>
          </p:nvPr>
        </p:nvSpPr>
        <p:spPr/>
        <p:txBody>
          <a:bodyPr/>
          <a:lstStyle/>
          <a:p>
            <a:fld id="{E8DF6737-7FAA-164D-AC7A-5F12B04D2D21}" type="slidenum">
              <a:rPr lang="fr-FR" smtClean="0"/>
              <a:t>10</a:t>
            </a:fld>
            <a:endParaRPr lang="fr-FR"/>
          </a:p>
        </p:txBody>
      </p:sp>
    </p:spTree>
    <p:extLst>
      <p:ext uri="{BB962C8B-B14F-4D97-AF65-F5344CB8AC3E}">
        <p14:creationId xmlns:p14="http://schemas.microsoft.com/office/powerpoint/2010/main" val="1381082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smtClean="0"/>
              <a:t>La structure du baromètre</a:t>
            </a:r>
            <a:r>
              <a:rPr lang="fr-FR" baseline="0" dirty="0" smtClean="0"/>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baseline="0" dirty="0" smtClean="0"/>
              <a:t>Partie statistique : </a:t>
            </a:r>
            <a:r>
              <a:rPr lang="fr-FR" sz="1200" kern="1200" dirty="0" smtClean="0">
                <a:solidFill>
                  <a:schemeClr val="tx1"/>
                </a:solidFill>
                <a:effectLst/>
                <a:latin typeface="+mn-lt"/>
                <a:ea typeface="+mn-ea"/>
                <a:cs typeface="+mn-cs"/>
              </a:rPr>
              <a:t>Les statistiques que nous présentons s’appuient sur un périmètre qui inclut les entités employeurs adoptant les formes juridiques suivantes : les associations sans but lucratif, les sociétés à finalité sociale, les coopératives agréées pour le CNC, les fondations et les mutuelles. Les chiffres portent sur l’entièreté de la Belgique et concerne l’année 2013 (chiffres les plus récents disponibles). Ces statistiques sont présentées dans le Baromètre sous la forme de neuf questions, dont je reprends ici les éléments principaux.</a:t>
            </a:r>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E8DF6737-7FAA-164D-AC7A-5F12B04D2D21}" type="slidenum">
              <a:rPr lang="fr-FR" smtClean="0"/>
              <a:t>11</a:t>
            </a:fld>
            <a:endParaRPr lang="fr-FR"/>
          </a:p>
        </p:txBody>
      </p:sp>
    </p:spTree>
    <p:extLst>
      <p:ext uri="{BB962C8B-B14F-4D97-AF65-F5344CB8AC3E}">
        <p14:creationId xmlns:p14="http://schemas.microsoft.com/office/powerpoint/2010/main" val="2337344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smtClean="0"/>
              <a:t>En 2014, on compte 18.074 entreprises sociales </a:t>
            </a:r>
          </a:p>
          <a:p>
            <a:pPr marL="171450" indent="-171450">
              <a:buFontTx/>
              <a:buChar char="-"/>
            </a:pPr>
            <a:r>
              <a:rPr lang="fr-FR" dirty="0" smtClean="0"/>
              <a:t>En terme d‘emploi salarié, ceci représente 371.478 équivalents temps plein </a:t>
            </a:r>
          </a:p>
          <a:p>
            <a:pPr marL="171450" indent="-171450">
              <a:buFontTx/>
              <a:buChar char="-"/>
            </a:pPr>
            <a:r>
              <a:rPr lang="fr-FR" dirty="0" smtClean="0"/>
              <a:t>Croissance à mettre en regard avec le secteur public</a:t>
            </a:r>
            <a:r>
              <a:rPr lang="fr-FR" baseline="0" dirty="0" smtClean="0"/>
              <a:t> et privé </a:t>
            </a:r>
          </a:p>
          <a:p>
            <a:pPr marL="171450" indent="-171450">
              <a:buFontTx/>
              <a:buChar char="-"/>
            </a:pPr>
            <a:r>
              <a:rPr lang="fr-FR" baseline="0" dirty="0" smtClean="0"/>
              <a:t>De 2008 à 2014, l’emploi dans les entreprises sociales a donc connu une croissance de 11,5 %</a:t>
            </a:r>
          </a:p>
          <a:p>
            <a:pPr marL="171450" indent="-171450">
              <a:buFontTx/>
              <a:buChar char="-"/>
            </a:pPr>
            <a:r>
              <a:rPr lang="fr-FR" baseline="0" dirty="0" smtClean="0"/>
              <a:t>Il est vraiment intéressant de comparer cette croissance à la croissance du secteur privé et public </a:t>
            </a:r>
          </a:p>
          <a:p>
            <a:pPr marL="171450" indent="-171450">
              <a:buFontTx/>
              <a:buChar char="-"/>
            </a:pPr>
            <a:r>
              <a:rPr lang="fr-FR" baseline="0" dirty="0" smtClean="0"/>
              <a:t>Sur la même période, le secteur privé connaît une décroissance de 0,5% </a:t>
            </a:r>
          </a:p>
          <a:p>
            <a:pPr marL="171450" indent="-171450">
              <a:buFontTx/>
              <a:buChar char="-"/>
            </a:pPr>
            <a:r>
              <a:rPr lang="fr-FR" baseline="0" dirty="0" smtClean="0"/>
              <a:t>Le secteur public quant à lui connaît une décroissance de 4% </a:t>
            </a:r>
          </a:p>
          <a:p>
            <a:pPr marL="171450" indent="-171450">
              <a:buFontTx/>
              <a:buChar char="-"/>
            </a:pPr>
            <a:r>
              <a:rPr lang="fr-FR" dirty="0" smtClean="0"/>
              <a:t>En terme</a:t>
            </a:r>
            <a:r>
              <a:rPr lang="fr-FR" baseline="0" dirty="0" smtClean="0"/>
              <a:t> de répartition de l’emploi, les entreprises sociales représentent 11,9 %, soit un salarié sur 8 travaille dans une entreprise sociale. </a:t>
            </a:r>
            <a:endParaRPr lang="fr-FR" dirty="0"/>
          </a:p>
        </p:txBody>
      </p:sp>
      <p:sp>
        <p:nvSpPr>
          <p:cNvPr id="4" name="Espace réservé du numéro de diapositive 3"/>
          <p:cNvSpPr>
            <a:spLocks noGrp="1"/>
          </p:cNvSpPr>
          <p:nvPr>
            <p:ph type="sldNum" sz="quarter" idx="10"/>
          </p:nvPr>
        </p:nvSpPr>
        <p:spPr/>
        <p:txBody>
          <a:bodyPr/>
          <a:lstStyle/>
          <a:p>
            <a:fld id="{E8DF6737-7FAA-164D-AC7A-5F12B04D2D21}" type="slidenum">
              <a:rPr lang="fr-FR" smtClean="0"/>
              <a:t>12</a:t>
            </a:fld>
            <a:endParaRPr lang="fr-FR"/>
          </a:p>
        </p:txBody>
      </p:sp>
    </p:spTree>
    <p:extLst>
      <p:ext uri="{BB962C8B-B14F-4D97-AF65-F5344CB8AC3E}">
        <p14:creationId xmlns:p14="http://schemas.microsoft.com/office/powerpoint/2010/main" val="202968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smtClean="0"/>
              <a:t>Les</a:t>
            </a:r>
            <a:r>
              <a:rPr lang="fr-FR" baseline="0" dirty="0" smtClean="0"/>
              <a:t> secteurs d’activités dans lesquels opèrent les entreprises sociales sont divers et variés </a:t>
            </a:r>
          </a:p>
          <a:p>
            <a:pPr marL="171450" indent="-171450">
              <a:buFontTx/>
              <a:buChar char="-"/>
            </a:pPr>
            <a:r>
              <a:rPr lang="fr-FR" baseline="0" dirty="0" smtClean="0"/>
              <a:t>Une prédominance pour le secteur de la santé et du médico-social </a:t>
            </a:r>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E8DF6737-7FAA-164D-AC7A-5F12B04D2D21}" type="slidenum">
              <a:rPr lang="fr-FR" smtClean="0"/>
              <a:t>13</a:t>
            </a:fld>
            <a:endParaRPr lang="fr-FR"/>
          </a:p>
        </p:txBody>
      </p:sp>
    </p:spTree>
    <p:extLst>
      <p:ext uri="{BB962C8B-B14F-4D97-AF65-F5344CB8AC3E}">
        <p14:creationId xmlns:p14="http://schemas.microsoft.com/office/powerpoint/2010/main" val="2605030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smtClean="0"/>
              <a:t>Autrement</a:t>
            </a:r>
            <a:r>
              <a:rPr lang="fr-FR" baseline="0" dirty="0" smtClean="0"/>
              <a:t> dit, plus la taille de l’entreprise est grande, plus les entre</a:t>
            </a:r>
          </a:p>
          <a:p>
            <a:pPr marL="171450" indent="-171450">
              <a:buFontTx/>
              <a:buChar char="-"/>
            </a:pPr>
            <a:r>
              <a:rPr lang="fr-FR" baseline="0" dirty="0" smtClean="0"/>
              <a:t>Ceci est notamment dû aux hôpitaux établis en </a:t>
            </a:r>
            <a:r>
              <a:rPr lang="fr-FR" baseline="0" dirty="0" err="1" smtClean="0"/>
              <a:t>asbl</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E8DF6737-7FAA-164D-AC7A-5F12B04D2D21}" type="slidenum">
              <a:rPr lang="fr-FR" smtClean="0"/>
              <a:t>14</a:t>
            </a:fld>
            <a:endParaRPr lang="fr-FR"/>
          </a:p>
        </p:txBody>
      </p:sp>
    </p:spTree>
    <p:extLst>
      <p:ext uri="{BB962C8B-B14F-4D97-AF65-F5344CB8AC3E}">
        <p14:creationId xmlns:p14="http://schemas.microsoft.com/office/powerpoint/2010/main" val="1161249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smtClean="0"/>
              <a:t>Le focus</a:t>
            </a:r>
            <a:r>
              <a:rPr lang="fr-FR" baseline="0" dirty="0" smtClean="0"/>
              <a:t> du baromètre s’intéresse à l’investissement direct dans les ES, soit l’investissement dans une entreprise sans passer par un intermédiaire financier, à l’ISR (investissement socialement responsable) et au label </a:t>
            </a:r>
            <a:r>
              <a:rPr lang="fr-FR" baseline="0" dirty="0" err="1" smtClean="0"/>
              <a:t>financité</a:t>
            </a:r>
            <a:r>
              <a:rPr lang="fr-FR" baseline="0" dirty="0" smtClean="0"/>
              <a:t> et </a:t>
            </a:r>
            <a:r>
              <a:rPr lang="fr-FR" baseline="0" dirty="0" err="1" smtClean="0"/>
              <a:t>fairfin</a:t>
            </a:r>
            <a:r>
              <a:rPr lang="fr-FR" baseline="0" dirty="0" smtClean="0"/>
              <a:t/>
            </a:r>
            <a:br>
              <a:rPr lang="fr-FR" baseline="0" dirty="0" smtClean="0"/>
            </a:br>
            <a:r>
              <a:rPr lang="fr-FR" baseline="0" dirty="0" smtClean="0"/>
              <a:t>- Ici, je retiens quelques éléments </a:t>
            </a:r>
          </a:p>
          <a:p>
            <a:pPr marL="171450" indent="-171450">
              <a:buFontTx/>
              <a:buChar char="-"/>
            </a:pPr>
            <a:r>
              <a:rPr lang="fr-FR" baseline="0" dirty="0" smtClean="0"/>
              <a:t>Depuis la crise financière, </a:t>
            </a:r>
            <a:r>
              <a:rPr lang="fr-FR" baseline="0" dirty="0" err="1" smtClean="0"/>
              <a:t>Financité</a:t>
            </a:r>
            <a:r>
              <a:rPr lang="fr-FR" baseline="0" dirty="0" smtClean="0"/>
              <a:t> constate que de plus en plus de citoyens (épargnants ou investisseurs) souhaitent investir localement, dans des projets qui correspondent à leurs valeurs </a:t>
            </a:r>
          </a:p>
          <a:p>
            <a:pPr marL="171450" indent="-171450">
              <a:buFontTx/>
              <a:buChar char="-"/>
            </a:pPr>
            <a:r>
              <a:rPr lang="fr-FR" dirty="0" smtClean="0"/>
              <a:t>De manière chiffrée, cela se traduit par un encours de 13,92</a:t>
            </a:r>
            <a:r>
              <a:rPr lang="fr-FR" baseline="0" dirty="0" smtClean="0"/>
              <a:t> milliards d’€ placé en ISR en 2014</a:t>
            </a:r>
          </a:p>
          <a:p>
            <a:pPr marL="171450" indent="-171450">
              <a:buFontTx/>
              <a:buChar char="-"/>
            </a:pPr>
            <a:r>
              <a:rPr lang="fr-FR" baseline="0" dirty="0" smtClean="0"/>
              <a:t>C’est une croissance de 13% par rapport à l’année 2013</a:t>
            </a:r>
          </a:p>
          <a:p>
            <a:pPr marL="171450" indent="-171450">
              <a:buFontTx/>
              <a:buChar char="-"/>
            </a:pPr>
            <a:r>
              <a:rPr lang="fr-FR" baseline="0" dirty="0" smtClean="0"/>
              <a:t>Augmentation logique de la PDM de 2,4 à 2,6% </a:t>
            </a:r>
          </a:p>
          <a:p>
            <a:pPr marL="171450" indent="-171450">
              <a:buFontTx/>
              <a:buChar char="-"/>
            </a:pPr>
            <a:r>
              <a:rPr lang="fr-FR" baseline="0" dirty="0" smtClean="0"/>
              <a:t>Mais cet engouement peut être mesuré par l’émulation existante autour de différents projets</a:t>
            </a:r>
          </a:p>
          <a:p>
            <a:pPr marL="171450" indent="-171450">
              <a:buFontTx/>
              <a:buChar char="-"/>
            </a:pPr>
            <a:r>
              <a:rPr lang="fr-FR" baseline="0" dirty="0" smtClean="0"/>
              <a:t>Exemple : appel à obligation de l’</a:t>
            </a:r>
            <a:r>
              <a:rPr lang="fr-FR" baseline="0" dirty="0" err="1" smtClean="0"/>
              <a:t>asbl</a:t>
            </a:r>
            <a:r>
              <a:rPr lang="fr-FR" baseline="0" dirty="0" smtClean="0"/>
              <a:t> les </a:t>
            </a:r>
            <a:r>
              <a:rPr lang="fr-FR" baseline="0" dirty="0" err="1" smtClean="0"/>
              <a:t>grignoux</a:t>
            </a:r>
            <a:r>
              <a:rPr lang="fr-FR" baseline="0" dirty="0" smtClean="0"/>
              <a:t>, appel public à l’épargne citoyenne, qui a permis à l’entreprise de récolter 650.000 € pour financer ses projets d’expansion à Namur</a:t>
            </a:r>
          </a:p>
          <a:p>
            <a:pPr marL="171450" indent="-171450">
              <a:buFontTx/>
              <a:buChar char="-"/>
            </a:pPr>
            <a:r>
              <a:rPr lang="fr-FR" baseline="0" dirty="0" smtClean="0"/>
              <a:t>Exemple : new-b (plus de 40.000 coopérateurs), </a:t>
            </a:r>
            <a:r>
              <a:rPr lang="fr-FR" baseline="0" dirty="0" err="1" smtClean="0"/>
              <a:t>credal</a:t>
            </a:r>
            <a:r>
              <a:rPr lang="fr-FR" baseline="0" dirty="0" smtClean="0"/>
              <a:t> (augmentation K de 18%) </a:t>
            </a:r>
          </a:p>
          <a:p>
            <a:pPr marL="171450" indent="-171450">
              <a:buFontTx/>
              <a:buChar char="-"/>
            </a:pPr>
            <a:r>
              <a:rPr lang="fr-FR" baseline="0" dirty="0" smtClean="0"/>
              <a:t>Malgré tout cet attrait pour ces nouvelles formes d’investissements, plusieurs freins mentionnés à l’utilisation des outils qui permettent de découler sur des besoins : </a:t>
            </a:r>
          </a:p>
          <a:p>
            <a:pPr marL="171450" indent="-171450">
              <a:buFontTx/>
              <a:buChar char="-"/>
            </a:pPr>
            <a:r>
              <a:rPr lang="fr-FR" baseline="0" dirty="0" smtClean="0"/>
              <a:t>Moyens, connaissance financière, surcharge de travail des formalités </a:t>
            </a:r>
          </a:p>
          <a:p>
            <a:pPr marL="171450" indent="-171450">
              <a:buFontTx/>
              <a:buChar char="-"/>
            </a:pPr>
            <a:r>
              <a:rPr lang="fr-FR" baseline="0" dirty="0" smtClean="0"/>
              <a:t>Plus gros besoin identifié : coopératives et ASBL ont besoin : soutien et d’expertise, mais aussi de prospection et de communication. </a:t>
            </a:r>
          </a:p>
          <a:p>
            <a:pPr marL="171450" indent="-171450">
              <a:buFontTx/>
              <a:buChar char="-"/>
            </a:pPr>
            <a:r>
              <a:rPr lang="fr-FR" baseline="0" dirty="0" smtClean="0"/>
              <a:t>Seul une partie du grand public connaît les différents possibilités d’investissement direct </a:t>
            </a:r>
            <a:endParaRPr lang="fr-FR" dirty="0"/>
          </a:p>
        </p:txBody>
      </p:sp>
      <p:sp>
        <p:nvSpPr>
          <p:cNvPr id="4" name="Espace réservé du numéro de diapositive 3"/>
          <p:cNvSpPr>
            <a:spLocks noGrp="1"/>
          </p:cNvSpPr>
          <p:nvPr>
            <p:ph type="sldNum" sz="quarter" idx="10"/>
          </p:nvPr>
        </p:nvSpPr>
        <p:spPr/>
        <p:txBody>
          <a:bodyPr/>
          <a:lstStyle/>
          <a:p>
            <a:fld id="{E8DF6737-7FAA-164D-AC7A-5F12B04D2D21}" type="slidenum">
              <a:rPr lang="fr-FR" smtClean="0"/>
              <a:t>15</a:t>
            </a:fld>
            <a:endParaRPr lang="fr-FR"/>
          </a:p>
        </p:txBody>
      </p:sp>
    </p:spTree>
    <p:extLst>
      <p:ext uri="{BB962C8B-B14F-4D97-AF65-F5344CB8AC3E}">
        <p14:creationId xmlns:p14="http://schemas.microsoft.com/office/powerpoint/2010/main" val="2798160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smtClean="0"/>
              <a:t>Lorsqu’on s’intéresse à l’impact des entreprises sociales, on</a:t>
            </a:r>
            <a:r>
              <a:rPr lang="fr-FR" baseline="0" dirty="0" smtClean="0"/>
              <a:t> </a:t>
            </a:r>
            <a:r>
              <a:rPr lang="fr-FR" i="0" baseline="0" dirty="0" smtClean="0"/>
              <a:t>cherche à </a:t>
            </a:r>
            <a:r>
              <a:rPr lang="fr-FR" sz="1200" i="0" kern="1200" dirty="0" smtClean="0">
                <a:solidFill>
                  <a:schemeClr val="tx1"/>
                </a:solidFill>
                <a:effectLst/>
                <a:latin typeface="+mn-lt"/>
                <a:ea typeface="+mn-ea"/>
                <a:cs typeface="+mn-cs"/>
              </a:rPr>
              <a:t>déterminer si leurs pratiques conduisent effectivement à de meilleurs effets sur leurs parties prenantes et sur la société dans son ensemble </a:t>
            </a:r>
          </a:p>
          <a:p>
            <a:pPr marL="171450" indent="-171450">
              <a:buFontTx/>
              <a:buChar char="-"/>
            </a:pPr>
            <a:r>
              <a:rPr lang="fr-FR" sz="1200" i="0" kern="1200" dirty="0" smtClean="0">
                <a:solidFill>
                  <a:schemeClr val="tx1"/>
                </a:solidFill>
                <a:effectLst/>
                <a:latin typeface="+mn-lt"/>
                <a:ea typeface="+mn-ea"/>
                <a:cs typeface="+mn-cs"/>
              </a:rPr>
              <a:t>S’intéresser à l’évaluation des entreprises sociales et à l’évaluation de leur impact, c’est aussi travailler à une source d’attractivité </a:t>
            </a:r>
          </a:p>
          <a:p>
            <a:pPr marL="171450" indent="-171450">
              <a:buFontTx/>
              <a:buChar char="-"/>
            </a:pPr>
            <a:r>
              <a:rPr lang="fr-FR" sz="1200" i="0" kern="1200" dirty="0" smtClean="0">
                <a:solidFill>
                  <a:schemeClr val="tx1"/>
                </a:solidFill>
                <a:effectLst/>
                <a:latin typeface="+mn-lt"/>
                <a:ea typeface="+mn-ea"/>
                <a:cs typeface="+mn-cs"/>
              </a:rPr>
              <a:t>Nécessité</a:t>
            </a:r>
            <a:r>
              <a:rPr lang="fr-FR" sz="1200" i="0" kern="1200" baseline="0" dirty="0" smtClean="0">
                <a:solidFill>
                  <a:schemeClr val="tx1"/>
                </a:solidFill>
                <a:effectLst/>
                <a:latin typeface="+mn-lt"/>
                <a:ea typeface="+mn-ea"/>
                <a:cs typeface="+mn-cs"/>
              </a:rPr>
              <a:t> pour les entreprises sociales de pouvoir démontrer leur plus-value dans les réponses innovantes qu’elles apportent à des besoins sociaux non </a:t>
            </a:r>
            <a:r>
              <a:rPr lang="fr-FR" sz="1200" i="0" kern="1200" baseline="0" dirty="0" err="1" smtClean="0">
                <a:solidFill>
                  <a:schemeClr val="tx1"/>
                </a:solidFill>
                <a:effectLst/>
                <a:latin typeface="+mn-lt"/>
                <a:ea typeface="+mn-ea"/>
                <a:cs typeface="+mn-cs"/>
              </a:rPr>
              <a:t>satsifaits</a:t>
            </a:r>
            <a:r>
              <a:rPr lang="fr-FR" sz="1200" i="0" kern="1200" baseline="0" dirty="0" smtClean="0">
                <a:solidFill>
                  <a:schemeClr val="tx1"/>
                </a:solidFill>
                <a:effectLst/>
                <a:latin typeface="+mn-lt"/>
                <a:ea typeface="+mn-ea"/>
                <a:cs typeface="+mn-cs"/>
              </a:rPr>
              <a:t> ou mal satisfaits par des acteurs économiques</a:t>
            </a:r>
            <a:endParaRPr lang="fr-FR" sz="1200" i="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sz="1200" i="0" kern="1200" dirty="0" smtClean="0">
                <a:solidFill>
                  <a:schemeClr val="tx1"/>
                </a:solidFill>
                <a:effectLst/>
                <a:latin typeface="+mn-lt"/>
                <a:ea typeface="+mn-ea"/>
                <a:cs typeface="+mn-cs"/>
              </a:rPr>
              <a:t>Cette question est ensuite intimement liée à leur capacité à aller chercher des ressources publiques ou privées; et aussi à leur capacité à attirer des talents; ou des épargnants (ISR). </a:t>
            </a:r>
          </a:p>
        </p:txBody>
      </p:sp>
      <p:sp>
        <p:nvSpPr>
          <p:cNvPr id="4" name="Espace réservé du numéro de diapositive 3"/>
          <p:cNvSpPr>
            <a:spLocks noGrp="1"/>
          </p:cNvSpPr>
          <p:nvPr>
            <p:ph type="sldNum" sz="quarter" idx="10"/>
          </p:nvPr>
        </p:nvSpPr>
        <p:spPr/>
        <p:txBody>
          <a:bodyPr/>
          <a:lstStyle/>
          <a:p>
            <a:fld id="{E8DF6737-7FAA-164D-AC7A-5F12B04D2D21}" type="slidenum">
              <a:rPr lang="fr-FR" smtClean="0"/>
              <a:t>16</a:t>
            </a:fld>
            <a:endParaRPr lang="fr-FR"/>
          </a:p>
        </p:txBody>
      </p:sp>
    </p:spTree>
    <p:extLst>
      <p:ext uri="{BB962C8B-B14F-4D97-AF65-F5344CB8AC3E}">
        <p14:creationId xmlns:p14="http://schemas.microsoft.com/office/powerpoint/2010/main" val="2403069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smtClean="0"/>
              <a:t>Dans cet article, nous nous intéressons au choix de la forme juridique pour les projets</a:t>
            </a:r>
            <a:r>
              <a:rPr lang="fr-FR" baseline="0" dirty="0" smtClean="0"/>
              <a:t> d’entreprises sociales</a:t>
            </a:r>
          </a:p>
          <a:p>
            <a:pPr marL="171450" indent="-171450">
              <a:buFontTx/>
              <a:buChar char="-"/>
            </a:pPr>
            <a:r>
              <a:rPr lang="fr-FR" baseline="0" dirty="0" smtClean="0"/>
              <a:t>S’intéresser à cette question est un réel enjeux pour les entreprises sociales car on se rend vite compte qu’il existe un déficit de visibilité des formes juridiques qui conviennent à ce type de démarches entrepreneuriales</a:t>
            </a:r>
          </a:p>
          <a:p>
            <a:pPr marL="171450" indent="-171450">
              <a:buFontTx/>
              <a:buChar char="-"/>
            </a:pPr>
            <a:r>
              <a:rPr lang="fr-FR" baseline="0" dirty="0" smtClean="0"/>
              <a:t>C’est d’ailleurs dans ce sens que démarre l’article de </a:t>
            </a:r>
            <a:r>
              <a:rPr lang="fr-FR" baseline="0" dirty="0" err="1" smtClean="0"/>
              <a:t>Frederic</a:t>
            </a:r>
            <a:r>
              <a:rPr lang="fr-FR" baseline="0" dirty="0" smtClean="0"/>
              <a:t> </a:t>
            </a:r>
            <a:r>
              <a:rPr lang="fr-FR" baseline="0" dirty="0" err="1" smtClean="0"/>
              <a:t>Dufays</a:t>
            </a:r>
            <a:r>
              <a:rPr lang="fr-FR" baseline="0" dirty="0" smtClean="0"/>
              <a:t> en expliquant que la part belle et souvent faite aux formes juridiques les plus courantes </a:t>
            </a:r>
          </a:p>
          <a:p>
            <a:pPr marL="171450" indent="-171450">
              <a:buFontTx/>
              <a:buChar char="-"/>
            </a:pPr>
            <a:r>
              <a:rPr lang="fr-FR" baseline="0" dirty="0" smtClean="0"/>
              <a:t>L’article expose les motivations et le processus décisionnel qui pousse un entrepreneur en devenir à choisir une forme juridique plutôt qu’une autre</a:t>
            </a:r>
          </a:p>
          <a:p>
            <a:pPr marL="171450" indent="-171450">
              <a:buFontTx/>
              <a:buChar char="-"/>
            </a:pPr>
            <a:r>
              <a:rPr lang="fr-FR" baseline="0" dirty="0" smtClean="0"/>
              <a:t>L’article s’intéresse plus particulièrement à la forme coopérative</a:t>
            </a:r>
          </a:p>
          <a:p>
            <a:pPr marL="171450" indent="-171450">
              <a:buFontTx/>
              <a:buChar char="-"/>
            </a:pPr>
            <a:r>
              <a:rPr lang="fr-FR" baseline="0" dirty="0" smtClean="0"/>
              <a:t>En réalité, la conclusion est intéressante car elle permet de rendre compte que le choix de la forme juridique </a:t>
            </a:r>
          </a:p>
          <a:p>
            <a:pPr marL="0" indent="0">
              <a:buFontTx/>
              <a:buNone/>
            </a:pPr>
            <a:endParaRPr lang="fr-FR" baseline="0" dirty="0" smtClean="0"/>
          </a:p>
          <a:p>
            <a:pPr marL="171450" indent="-171450">
              <a:buFontTx/>
              <a:buChar char="-"/>
            </a:pPr>
            <a:endParaRPr lang="fr-FR" baseline="0" dirty="0" smtClean="0"/>
          </a:p>
          <a:p>
            <a:pPr marL="171450" indent="-171450">
              <a:buFontTx/>
              <a:buChar char="-"/>
            </a:pPr>
            <a:endParaRPr lang="fr-FR" baseline="0" dirty="0" smtClean="0"/>
          </a:p>
          <a:p>
            <a:pPr marL="171450" indent="-171450">
              <a:buFontTx/>
              <a:buChar char="-"/>
            </a:pPr>
            <a:endParaRPr lang="fr-FR" baseline="0" dirty="0" smtClean="0"/>
          </a:p>
          <a:p>
            <a:pPr marL="171450" indent="-171450">
              <a:buFontTx/>
              <a:buChar char="-"/>
            </a:pPr>
            <a:r>
              <a:rPr lang="fr-FR" dirty="0" smtClean="0"/>
              <a:t>Sur ce graphique, on voit que 90</a:t>
            </a:r>
            <a:r>
              <a:rPr lang="fr-FR" baseline="0" dirty="0" smtClean="0"/>
              <a:t> % des entreprises sociales prennent la forme d’une ASBL </a:t>
            </a:r>
          </a:p>
          <a:p>
            <a:pPr marL="171450" indent="-171450">
              <a:buFontTx/>
              <a:buChar char="-"/>
            </a:pPr>
            <a:r>
              <a:rPr lang="fr-FR" baseline="0" dirty="0" smtClean="0"/>
              <a:t>Dans l’article de Fred </a:t>
            </a:r>
            <a:r>
              <a:rPr lang="fr-FR" baseline="0" dirty="0" err="1" smtClean="0"/>
              <a:t>Dufays</a:t>
            </a:r>
            <a:r>
              <a:rPr lang="fr-FR" baseline="0" dirty="0" smtClean="0"/>
              <a:t>, il s’intéresse aux motivations que les entrepreneurs ont lorsqu’ils effectuent le choix d’une forme juridique pour leur entreprise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sz="1200" i="1" kern="1200" dirty="0" smtClean="0">
                <a:solidFill>
                  <a:schemeClr val="tx1"/>
                </a:solidFill>
                <a:effectLst/>
                <a:latin typeface="+mn-lt"/>
                <a:ea typeface="+mn-ea"/>
                <a:cs typeface="+mn-cs"/>
              </a:rPr>
              <a:t>S’intéresser à la question du choix de la forme juridique pour les projets d’entreprises sociale permet de prendre la mesure du déficit de visibilité des formes juridiques qui conviennent bien à ce type de démarche. Cela révèle que globalement les gens ignorent qu’il est possible (et même prévu par des formes juridiques adaptées) d’entreprendre autrement, avec une autre finalité et d’autres modalités (de prise de décision, ou d’affectation des profits).</a:t>
            </a:r>
            <a:endParaRPr lang="fr-FR" sz="1200" kern="1200" dirty="0" smtClean="0">
              <a:solidFill>
                <a:schemeClr val="tx1"/>
              </a:solidFill>
              <a:effectLst/>
              <a:latin typeface="+mn-lt"/>
              <a:ea typeface="+mn-ea"/>
              <a:cs typeface="+mn-cs"/>
            </a:endParaRPr>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E8DF6737-7FAA-164D-AC7A-5F12B04D2D21}" type="slidenum">
              <a:rPr lang="fr-FR" smtClean="0"/>
              <a:t>17</a:t>
            </a:fld>
            <a:endParaRPr lang="fr-FR"/>
          </a:p>
        </p:txBody>
      </p:sp>
    </p:spTree>
    <p:extLst>
      <p:ext uri="{BB962C8B-B14F-4D97-AF65-F5344CB8AC3E}">
        <p14:creationId xmlns:p14="http://schemas.microsoft.com/office/powerpoint/2010/main" val="1667957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smtClean="0"/>
              <a:t>Autre article</a:t>
            </a:r>
            <a:r>
              <a:rPr lang="fr-FR" baseline="0" dirty="0" smtClean="0"/>
              <a:t> qui souligne de l’attractivité du secteur : celui sur le bénévolat </a:t>
            </a:r>
          </a:p>
          <a:p>
            <a:pPr marL="171450" indent="-171450">
              <a:buFontTx/>
              <a:buChar char="-"/>
            </a:pPr>
            <a:r>
              <a:rPr lang="fr-FR" baseline="0" dirty="0" smtClean="0"/>
              <a:t>Par d’un rapport de la fondation roi Baudouin et présente une synthèse descriptive de l’état </a:t>
            </a:r>
          </a:p>
          <a:p>
            <a:pPr marL="171450" indent="-171450">
              <a:buFontTx/>
              <a:buChar char="-"/>
            </a:pPr>
            <a:r>
              <a:rPr lang="fr-FR" baseline="0" dirty="0" smtClean="0"/>
              <a:t>Quelques chiffres clés : 1.166.000 bénévoles selon la loi belge (soit 12,5% de la population) </a:t>
            </a:r>
          </a:p>
          <a:p>
            <a:pPr marL="171450" indent="-171450">
              <a:buFontTx/>
              <a:buChar char="-"/>
            </a:pPr>
            <a:r>
              <a:rPr lang="fr-FR" baseline="0" dirty="0" smtClean="0"/>
              <a:t>190 heures prestées sur l’année par bénévole</a:t>
            </a:r>
          </a:p>
          <a:p>
            <a:pPr marL="171450" indent="-171450">
              <a:buFontTx/>
              <a:buChar char="-"/>
            </a:pPr>
            <a:r>
              <a:rPr lang="fr-FR" baseline="0" dirty="0" smtClean="0"/>
              <a:t>Ce qui représente 221,2 millions d’heures prestées par an (soit 4,1 du volume de travail) </a:t>
            </a:r>
          </a:p>
          <a:p>
            <a:pPr marL="171450" indent="-171450">
              <a:buFontTx/>
              <a:buChar char="-"/>
            </a:pPr>
            <a:r>
              <a:rPr lang="fr-FR" baseline="0" dirty="0" smtClean="0"/>
              <a:t>Une question qu’on peut se poser : Où travaillent tous ces bénévoles? </a:t>
            </a:r>
          </a:p>
          <a:p>
            <a:pPr marL="171450" indent="-171450">
              <a:buFontTx/>
              <a:buChar char="-"/>
            </a:pPr>
            <a:r>
              <a:rPr lang="fr-FR" baseline="0" dirty="0" smtClean="0"/>
              <a:t>83,3% des activités prestées le sont dans le secteur associatif (et encore, 9 % dans l’associatif indirect, le privé ne mobilise quasiment pas de ressources bénévoles) </a:t>
            </a:r>
          </a:p>
          <a:p>
            <a:pPr marL="171450" indent="-171450">
              <a:buFontTx/>
              <a:buChar char="-"/>
            </a:pPr>
            <a:r>
              <a:rPr lang="fr-FR" baseline="0" dirty="0" smtClean="0"/>
              <a:t>Une autre question : Pourquoi ces bénévoles travaillent-ils dans des structures associatives? </a:t>
            </a:r>
          </a:p>
          <a:p>
            <a:pPr marL="171450" indent="-171450">
              <a:buFontTx/>
              <a:buChar char="-"/>
            </a:pPr>
            <a:r>
              <a:rPr lang="fr-FR" baseline="0" dirty="0" smtClean="0"/>
              <a:t>Majoritairement parce que ces structures offrent aux bénévoles la possibilité de travailler pour un boulot qui a plus de sens, qui correspond plus à leurs valeurs </a:t>
            </a:r>
          </a:p>
        </p:txBody>
      </p:sp>
      <p:sp>
        <p:nvSpPr>
          <p:cNvPr id="4" name="Espace réservé du numéro de diapositive 3"/>
          <p:cNvSpPr>
            <a:spLocks noGrp="1"/>
          </p:cNvSpPr>
          <p:nvPr>
            <p:ph type="sldNum" sz="quarter" idx="10"/>
          </p:nvPr>
        </p:nvSpPr>
        <p:spPr/>
        <p:txBody>
          <a:bodyPr/>
          <a:lstStyle/>
          <a:p>
            <a:fld id="{E8DF6737-7FAA-164D-AC7A-5F12B04D2D21}" type="slidenum">
              <a:rPr lang="fr-FR" smtClean="0"/>
              <a:t>18</a:t>
            </a:fld>
            <a:endParaRPr lang="fr-FR"/>
          </a:p>
        </p:txBody>
      </p:sp>
    </p:spTree>
    <p:extLst>
      <p:ext uri="{BB962C8B-B14F-4D97-AF65-F5344CB8AC3E}">
        <p14:creationId xmlns:p14="http://schemas.microsoft.com/office/powerpoint/2010/main" val="1932660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Opinions : </a:t>
            </a:r>
          </a:p>
          <a:p>
            <a:pPr marL="171450" indent="-171450">
              <a:buFontTx/>
              <a:buChar char="-"/>
            </a:pPr>
            <a:r>
              <a:rPr lang="fr-FR" dirty="0" smtClean="0"/>
              <a:t>Sentiment d’une prise de conscience générale – valeurs, question du sens (lié aux</a:t>
            </a:r>
            <a:r>
              <a:rPr lang="fr-FR" baseline="0" dirty="0" smtClean="0"/>
              <a:t> multiples crises que nous connaissons)</a:t>
            </a:r>
          </a:p>
          <a:p>
            <a:pPr marL="171450" indent="-171450">
              <a:buFontTx/>
              <a:buChar char="-"/>
            </a:pPr>
            <a:r>
              <a:rPr lang="fr-FR" baseline="0" dirty="0" smtClean="0"/>
              <a:t>ES est mal compris Besoin de mobiliser</a:t>
            </a:r>
          </a:p>
          <a:p>
            <a:pPr marL="171450" indent="-171450">
              <a:buFontTx/>
              <a:buChar char="-"/>
            </a:pPr>
            <a:r>
              <a:rPr lang="fr-FR" baseline="0" dirty="0" smtClean="0"/>
              <a:t>Vers une communication plus inspirante (film demain) </a:t>
            </a:r>
          </a:p>
          <a:p>
            <a:pPr marL="171450" indent="-171450">
              <a:buFontTx/>
              <a:buChar char="-"/>
            </a:pPr>
            <a:r>
              <a:rPr lang="fr-FR" baseline="0" dirty="0" smtClean="0"/>
              <a:t>ES comme vecteur de transition </a:t>
            </a:r>
          </a:p>
          <a:p>
            <a:pPr marL="171450" indent="-171450">
              <a:buFontTx/>
              <a:buChar char="-"/>
            </a:pP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E8DF6737-7FAA-164D-AC7A-5F12B04D2D21}" type="slidenum">
              <a:rPr lang="fr-FR" smtClean="0"/>
              <a:t>19</a:t>
            </a:fld>
            <a:endParaRPr lang="fr-FR"/>
          </a:p>
        </p:txBody>
      </p:sp>
    </p:spTree>
    <p:extLst>
      <p:ext uri="{BB962C8B-B14F-4D97-AF65-F5344CB8AC3E}">
        <p14:creationId xmlns:p14="http://schemas.microsoft.com/office/powerpoint/2010/main" val="379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Bienvenue</a:t>
            </a:r>
            <a:endParaRPr lang="en-US" dirty="0" smtClean="0"/>
          </a:p>
          <a:p>
            <a:r>
              <a:rPr lang="en-US" dirty="0" err="1" smtClean="0"/>
              <a:t>Ferme</a:t>
            </a:r>
            <a:r>
              <a:rPr lang="en-US" dirty="0" smtClean="0"/>
              <a:t> </a:t>
            </a:r>
            <a:r>
              <a:rPr lang="en-US" dirty="0" err="1" smtClean="0"/>
              <a:t>Nos</a:t>
            </a:r>
            <a:r>
              <a:rPr lang="en-US" dirty="0" smtClean="0"/>
              <a:t> </a:t>
            </a:r>
            <a:r>
              <a:rPr lang="en-US" dirty="0" err="1" smtClean="0"/>
              <a:t>pilifs</a:t>
            </a:r>
            <a:endParaRPr lang="en-US" dirty="0" smtClean="0"/>
          </a:p>
          <a:p>
            <a:r>
              <a:rPr lang="en-US" dirty="0" err="1" smtClean="0"/>
              <a:t>Entreprise</a:t>
            </a:r>
            <a:r>
              <a:rPr lang="en-US" dirty="0" smtClean="0"/>
              <a:t> de travail </a:t>
            </a:r>
            <a:r>
              <a:rPr lang="en-US" dirty="0" err="1" smtClean="0"/>
              <a:t>adapté</a:t>
            </a:r>
            <a:endParaRPr lang="en-US" dirty="0" smtClean="0"/>
          </a:p>
          <a:p>
            <a:r>
              <a:rPr lang="en-US" dirty="0" err="1" smtClean="0"/>
              <a:t>Entreprise</a:t>
            </a:r>
            <a:r>
              <a:rPr lang="en-US" dirty="0" smtClean="0"/>
              <a:t> </a:t>
            </a:r>
            <a:r>
              <a:rPr lang="en-US" dirty="0" err="1" smtClean="0"/>
              <a:t>particulièrement</a:t>
            </a:r>
            <a:r>
              <a:rPr lang="en-US" baseline="0" dirty="0" smtClean="0"/>
              <a:t> </a:t>
            </a:r>
            <a:r>
              <a:rPr lang="en-US" baseline="0" dirty="0" err="1" smtClean="0"/>
              <a:t>dynnamique</a:t>
            </a:r>
            <a:endParaRPr lang="en-US" dirty="0"/>
          </a:p>
        </p:txBody>
      </p:sp>
      <p:sp>
        <p:nvSpPr>
          <p:cNvPr id="4" name="Slide Number Placeholder 3"/>
          <p:cNvSpPr>
            <a:spLocks noGrp="1"/>
          </p:cNvSpPr>
          <p:nvPr>
            <p:ph type="sldNum" sz="quarter" idx="10"/>
          </p:nvPr>
        </p:nvSpPr>
        <p:spPr/>
        <p:txBody>
          <a:bodyPr/>
          <a:lstStyle/>
          <a:p>
            <a:fld id="{97844788-9A11-467A-8087-AD0B426A9AD6}" type="slidenum">
              <a:rPr lang="fr-FR" smtClean="0"/>
              <a:t>2</a:t>
            </a:fld>
            <a:endParaRPr lang="fr-FR"/>
          </a:p>
        </p:txBody>
      </p:sp>
    </p:spTree>
    <p:extLst>
      <p:ext uri="{BB962C8B-B14F-4D97-AF65-F5344CB8AC3E}">
        <p14:creationId xmlns:p14="http://schemas.microsoft.com/office/powerpoint/2010/main" val="940890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smtClean="0"/>
              <a:t>En filigrane</a:t>
            </a:r>
            <a:r>
              <a:rPr lang="fr-FR" baseline="0" dirty="0" smtClean="0"/>
              <a:t> </a:t>
            </a:r>
            <a:r>
              <a:rPr lang="fr-FR" baseline="0" dirty="0" err="1" smtClean="0"/>
              <a:t>dasn</a:t>
            </a:r>
            <a:r>
              <a:rPr lang="fr-FR" baseline="0" dirty="0" smtClean="0"/>
              <a:t> tout le baromètre </a:t>
            </a:r>
          </a:p>
          <a:p>
            <a:pPr marL="171450" indent="-171450">
              <a:buFontTx/>
              <a:buChar char="-"/>
            </a:pPr>
            <a:r>
              <a:rPr lang="fr-FR" baseline="0" dirty="0" smtClean="0"/>
              <a:t>Aujourd’hui, les entreprises sociales ont un potentiel d’attraction fort </a:t>
            </a:r>
          </a:p>
          <a:p>
            <a:pPr marL="171450" indent="-171450">
              <a:buFontTx/>
              <a:buChar char="-"/>
            </a:pPr>
            <a:r>
              <a:rPr lang="fr-FR" baseline="0" dirty="0" smtClean="0"/>
              <a:t>Vu à travers la partie statistiques, les enjeux, et les opinions</a:t>
            </a:r>
          </a:p>
          <a:p>
            <a:pPr marL="171450" indent="-171450">
              <a:buFontTx/>
              <a:buChar char="-"/>
            </a:pPr>
            <a:r>
              <a:rPr lang="fr-FR" baseline="0" dirty="0" smtClean="0"/>
              <a:t>Cependant, manque toujours de légitimité </a:t>
            </a:r>
          </a:p>
          <a:p>
            <a:pPr marL="171450" indent="-171450">
              <a:buFontTx/>
              <a:buChar char="-"/>
            </a:pPr>
            <a:r>
              <a:rPr lang="fr-FR" baseline="0" dirty="0" smtClean="0"/>
              <a:t>Encore mal comprises </a:t>
            </a:r>
          </a:p>
          <a:p>
            <a:pPr marL="171450" indent="-171450">
              <a:buFontTx/>
              <a:buChar char="-"/>
            </a:pPr>
            <a:r>
              <a:rPr lang="fr-FR" baseline="0" dirty="0" smtClean="0"/>
              <a:t>Manque toujours de visibilité </a:t>
            </a:r>
          </a:p>
          <a:p>
            <a:pPr marL="171450" indent="-171450">
              <a:buFontTx/>
              <a:buChar char="-"/>
            </a:pPr>
            <a:r>
              <a:rPr lang="fr-FR" dirty="0" smtClean="0"/>
              <a:t>Objectif du</a:t>
            </a:r>
            <a:r>
              <a:rPr lang="fr-FR" baseline="0" dirty="0" smtClean="0"/>
              <a:t> baromètre : renforcer la connaissance de ces entreprises auprès du public et diffuser leurs modèles </a:t>
            </a:r>
            <a:endParaRPr lang="fr-FR" dirty="0"/>
          </a:p>
        </p:txBody>
      </p:sp>
      <p:sp>
        <p:nvSpPr>
          <p:cNvPr id="4" name="Espace réservé du numéro de diapositive 3"/>
          <p:cNvSpPr>
            <a:spLocks noGrp="1"/>
          </p:cNvSpPr>
          <p:nvPr>
            <p:ph type="sldNum" sz="quarter" idx="10"/>
          </p:nvPr>
        </p:nvSpPr>
        <p:spPr/>
        <p:txBody>
          <a:bodyPr/>
          <a:lstStyle/>
          <a:p>
            <a:fld id="{E8DF6737-7FAA-164D-AC7A-5F12B04D2D21}" type="slidenum">
              <a:rPr lang="fr-FR" smtClean="0"/>
              <a:t>20</a:t>
            </a:fld>
            <a:endParaRPr lang="fr-FR"/>
          </a:p>
        </p:txBody>
      </p:sp>
    </p:spTree>
    <p:extLst>
      <p:ext uri="{BB962C8B-B14F-4D97-AF65-F5344CB8AC3E}">
        <p14:creationId xmlns:p14="http://schemas.microsoft.com/office/powerpoint/2010/main" val="2493427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solidFill>
                  <a:prstClr val="black"/>
                </a:solidFill>
              </a:rPr>
              <a:pPr>
                <a:defRPr/>
              </a:pPr>
              <a:t>21</a:t>
            </a:fld>
            <a:endParaRPr lang="nl-BE">
              <a:solidFill>
                <a:prstClr val="black"/>
              </a:solidFill>
            </a:endParaRPr>
          </a:p>
        </p:txBody>
      </p:sp>
    </p:spTree>
    <p:extLst>
      <p:ext uri="{BB962C8B-B14F-4D97-AF65-F5344CB8AC3E}">
        <p14:creationId xmlns:p14="http://schemas.microsoft.com/office/powerpoint/2010/main" val="1689334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r>
              <a:rPr lang="nl-BE" dirty="0" smtClean="0"/>
              <a:t>En </a:t>
            </a:r>
            <a:r>
              <a:rPr lang="nl-BE" dirty="0" err="1" smtClean="0"/>
              <a:t>parrallèle</a:t>
            </a:r>
            <a:r>
              <a:rPr lang="nl-BE" dirty="0" smtClean="0"/>
              <a:t> </a:t>
            </a:r>
            <a:r>
              <a:rPr lang="nl-BE" dirty="0" err="1" smtClean="0"/>
              <a:t>aux</a:t>
            </a:r>
            <a:r>
              <a:rPr lang="nl-BE" dirty="0" smtClean="0"/>
              <a:t> </a:t>
            </a:r>
            <a:r>
              <a:rPr lang="nl-BE" dirty="0" err="1" smtClean="0"/>
              <a:t>résultats</a:t>
            </a:r>
            <a:r>
              <a:rPr lang="nl-BE" dirty="0" smtClean="0"/>
              <a:t>, </a:t>
            </a:r>
            <a:r>
              <a:rPr lang="nl-BE" dirty="0" err="1" smtClean="0"/>
              <a:t>nous</a:t>
            </a:r>
            <a:r>
              <a:rPr lang="nl-BE" dirty="0" smtClean="0"/>
              <a:t> </a:t>
            </a:r>
            <a:r>
              <a:rPr lang="nl-BE" dirty="0" err="1" smtClean="0"/>
              <a:t>avons</a:t>
            </a:r>
            <a:r>
              <a:rPr lang="nl-BE" dirty="0" smtClean="0"/>
              <a:t> </a:t>
            </a:r>
            <a:r>
              <a:rPr lang="nl-BE" dirty="0" err="1" smtClean="0"/>
              <a:t>voulu</a:t>
            </a:r>
            <a:r>
              <a:rPr lang="nl-BE" dirty="0" smtClean="0"/>
              <a:t> </a:t>
            </a:r>
            <a:r>
              <a:rPr lang="nl-BE" dirty="0" err="1" smtClean="0"/>
              <a:t>sonder</a:t>
            </a:r>
            <a:r>
              <a:rPr lang="nl-BE" dirty="0" smtClean="0"/>
              <a:t> la </a:t>
            </a:r>
            <a:r>
              <a:rPr lang="nl-BE" dirty="0" err="1" smtClean="0"/>
              <a:t>perception</a:t>
            </a:r>
            <a:r>
              <a:rPr lang="nl-BE" dirty="0" smtClean="0"/>
              <a:t> </a:t>
            </a:r>
            <a:r>
              <a:rPr lang="nl-BE" dirty="0" err="1" smtClean="0"/>
              <a:t>qu’ont</a:t>
            </a:r>
            <a:r>
              <a:rPr lang="nl-BE" dirty="0" smtClean="0"/>
              <a:t> les</a:t>
            </a:r>
            <a:r>
              <a:rPr lang="nl-BE" baseline="0" dirty="0" smtClean="0"/>
              <a:t> </a:t>
            </a:r>
            <a:r>
              <a:rPr lang="nl-BE" baseline="0" dirty="0" err="1" smtClean="0"/>
              <a:t>Belges</a:t>
            </a:r>
            <a:r>
              <a:rPr lang="nl-BE" baseline="0" dirty="0" smtClean="0"/>
              <a:t> de </a:t>
            </a:r>
            <a:r>
              <a:rPr lang="nl-BE" baseline="0" dirty="0" err="1" smtClean="0"/>
              <a:t>l’entrepreneuriat</a:t>
            </a:r>
            <a:r>
              <a:rPr lang="nl-BE" baseline="0" dirty="0" smtClean="0"/>
              <a:t> </a:t>
            </a:r>
            <a:r>
              <a:rPr lang="nl-BE" baseline="0" dirty="0" err="1" smtClean="0"/>
              <a:t>social</a:t>
            </a:r>
            <a:r>
              <a:rPr lang="nl-BE" baseline="0" dirty="0" smtClean="0"/>
              <a:t>. </a:t>
            </a:r>
          </a:p>
          <a:p>
            <a:pPr marL="0" indent="0"/>
            <a:r>
              <a:rPr lang="nl-BE" baseline="0" dirty="0" err="1" smtClean="0"/>
              <a:t>Vous</a:t>
            </a:r>
            <a:r>
              <a:rPr lang="nl-BE" baseline="0" dirty="0" smtClean="0"/>
              <a:t> </a:t>
            </a:r>
            <a:r>
              <a:rPr lang="nl-BE" baseline="0" dirty="0" err="1" smtClean="0"/>
              <a:t>allez</a:t>
            </a:r>
            <a:r>
              <a:rPr lang="nl-BE" baseline="0" dirty="0" smtClean="0"/>
              <a:t> </a:t>
            </a:r>
            <a:r>
              <a:rPr lang="nl-BE" baseline="0" dirty="0" err="1" smtClean="0"/>
              <a:t>voir</a:t>
            </a:r>
            <a:r>
              <a:rPr lang="nl-BE" baseline="0" dirty="0" smtClean="0"/>
              <a:t> </a:t>
            </a:r>
            <a:r>
              <a:rPr lang="nl-BE" baseline="0" dirty="0" err="1" smtClean="0"/>
              <a:t>qu’il</a:t>
            </a:r>
            <a:r>
              <a:rPr lang="nl-BE" baseline="0" dirty="0" smtClean="0"/>
              <a:t> y a des </a:t>
            </a:r>
            <a:r>
              <a:rPr lang="nl-BE" baseline="0" dirty="0" err="1" smtClean="0"/>
              <a:t>résultats</a:t>
            </a:r>
            <a:r>
              <a:rPr lang="nl-BE" baseline="0" dirty="0" smtClean="0"/>
              <a:t> </a:t>
            </a:r>
            <a:r>
              <a:rPr lang="nl-BE" baseline="0" dirty="0" err="1" smtClean="0"/>
              <a:t>étonnants</a:t>
            </a:r>
            <a:r>
              <a:rPr lang="nl-BE" baseline="0" dirty="0" smtClean="0"/>
              <a:t> </a:t>
            </a:r>
            <a:r>
              <a:rPr lang="nl-BE" baseline="0" dirty="0" err="1" smtClean="0"/>
              <a:t>qui</a:t>
            </a:r>
            <a:r>
              <a:rPr lang="nl-BE" baseline="0" dirty="0" smtClean="0"/>
              <a:t> </a:t>
            </a:r>
            <a:r>
              <a:rPr lang="nl-BE" baseline="0" dirty="0" err="1" smtClean="0"/>
              <a:t>démontre</a:t>
            </a:r>
            <a:r>
              <a:rPr lang="nl-BE" baseline="0" dirty="0" smtClean="0"/>
              <a:t> que les </a:t>
            </a:r>
            <a:r>
              <a:rPr lang="nl-BE" baseline="0" dirty="0" err="1" smtClean="0"/>
              <a:t>secteur</a:t>
            </a:r>
            <a:r>
              <a:rPr lang="nl-BE" baseline="0" dirty="0" smtClean="0"/>
              <a:t> </a:t>
            </a:r>
            <a:r>
              <a:rPr lang="nl-BE" baseline="0" dirty="0" err="1" smtClean="0"/>
              <a:t>mérite</a:t>
            </a:r>
            <a:r>
              <a:rPr lang="nl-BE" baseline="0" dirty="0" smtClean="0"/>
              <a:t> que </a:t>
            </a:r>
            <a:r>
              <a:rPr lang="nl-BE" baseline="0" dirty="0" err="1" smtClean="0"/>
              <a:t>le</a:t>
            </a:r>
            <a:r>
              <a:rPr lang="nl-BE" baseline="0" dirty="0" smtClean="0"/>
              <a:t> public </a:t>
            </a:r>
            <a:r>
              <a:rPr lang="nl-BE" baseline="0" dirty="0" err="1" smtClean="0"/>
              <a:t>le</a:t>
            </a:r>
            <a:r>
              <a:rPr lang="nl-BE" baseline="0" dirty="0" smtClean="0"/>
              <a:t> </a:t>
            </a:r>
            <a:r>
              <a:rPr lang="nl-BE" baseline="0" dirty="0" err="1" smtClean="0"/>
              <a:t>connaisse</a:t>
            </a:r>
            <a:r>
              <a:rPr lang="nl-BE" baseline="0" dirty="0" smtClean="0"/>
              <a:t> </a:t>
            </a:r>
            <a:r>
              <a:rPr lang="nl-BE" baseline="0" dirty="0" err="1" smtClean="0"/>
              <a:t>mieux</a:t>
            </a:r>
            <a:r>
              <a:rPr lang="nl-BE" baseline="0" dirty="0" smtClean="0"/>
              <a:t> et </a:t>
            </a:r>
            <a:r>
              <a:rPr lang="nl-BE" baseline="0" dirty="0" err="1" smtClean="0"/>
              <a:t>qu’on</a:t>
            </a:r>
            <a:r>
              <a:rPr lang="nl-BE" baseline="0" dirty="0" smtClean="0"/>
              <a:t> en </a:t>
            </a:r>
            <a:r>
              <a:rPr lang="nl-BE" baseline="0" dirty="0" err="1" smtClean="0"/>
              <a:t>parle</a:t>
            </a:r>
            <a:r>
              <a:rPr lang="nl-BE" baseline="0" dirty="0" smtClean="0"/>
              <a:t>. </a:t>
            </a:r>
            <a:endParaRPr lang="nl-BE" dirty="0" smtClean="0"/>
          </a:p>
          <a:p>
            <a:endParaRPr lang="fr-FR" dirty="0"/>
          </a:p>
        </p:txBody>
      </p:sp>
      <p:sp>
        <p:nvSpPr>
          <p:cNvPr id="4" name="Espace réservé du numéro de diapositive 3"/>
          <p:cNvSpPr>
            <a:spLocks noGrp="1"/>
          </p:cNvSpPr>
          <p:nvPr>
            <p:ph type="sldNum" sz="quarter" idx="10"/>
          </p:nvPr>
        </p:nvSpPr>
        <p:spPr/>
        <p:txBody>
          <a:bodyPr/>
          <a:lstStyle/>
          <a:p>
            <a:fld id="{97844788-9A11-467A-8087-AD0B426A9AD6}"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1134561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Connaissance limitée d’entreprises à finalité sociale. Connaissance plus élevée parmi les Belges de 55+ ans.</a:t>
            </a:r>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Tout âge, sexe et région con</a:t>
            </a:r>
          </a:p>
          <a:p>
            <a:endParaRPr lang="fr-FR" dirty="0"/>
          </a:p>
        </p:txBody>
      </p:sp>
      <p:sp>
        <p:nvSpPr>
          <p:cNvPr id="4" name="Espace réservé du numéro de diapositive 3"/>
          <p:cNvSpPr>
            <a:spLocks noGrp="1"/>
          </p:cNvSpPr>
          <p:nvPr>
            <p:ph type="sldNum" sz="quarter" idx="10"/>
          </p:nvPr>
        </p:nvSpPr>
        <p:spPr/>
        <p:txBody>
          <a:bodyPr/>
          <a:lstStyle/>
          <a:p>
            <a:fld id="{97844788-9A11-467A-8087-AD0B426A9AD6}"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965341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smtClean="0"/>
              <a:t>Si on pose la question sous</a:t>
            </a:r>
            <a:r>
              <a:rPr lang="fr-BE" sz="1200" baseline="0" dirty="0" smtClean="0"/>
              <a:t> l’angle de la </a:t>
            </a:r>
            <a:r>
              <a:rPr lang="fr-BE" sz="1200" baseline="0" dirty="0" err="1" smtClean="0"/>
              <a:t>consomation</a:t>
            </a:r>
            <a:endParaRPr lang="fr-B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smtClean="0"/>
              <a:t>1 personne sur 2 est capable d’indiquer la définition correcte d’une entreprise à finalité sociale, c.-à-d. une entreprise qui place en priorité son impact social. 3/10 pensent cependant qu’il s’agit d’une entreprise qui se consacre majoritairement à l’assistance aux personnes.</a:t>
            </a:r>
          </a:p>
          <a:p>
            <a:endParaRPr lang="fr-FR" dirty="0"/>
          </a:p>
        </p:txBody>
      </p:sp>
      <p:sp>
        <p:nvSpPr>
          <p:cNvPr id="4" name="Espace réservé du numéro de diapositive 3"/>
          <p:cNvSpPr>
            <a:spLocks noGrp="1"/>
          </p:cNvSpPr>
          <p:nvPr>
            <p:ph type="sldNum" sz="quarter" idx="10"/>
          </p:nvPr>
        </p:nvSpPr>
        <p:spPr/>
        <p:txBody>
          <a:bodyPr/>
          <a:lstStyle/>
          <a:p>
            <a:fld id="{97844788-9A11-467A-8087-AD0B426A9AD6}"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2739027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1 Belge sur 5 a</a:t>
            </a:r>
            <a:r>
              <a:rPr lang="fr-BE" baseline="0" dirty="0" smtClean="0"/>
              <a:t> conscience de consommer des produit et services issus d’entreprises sociales</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Précisons toutefois que si on regarde plus largement, 100% des belges consomment du social via les </a:t>
            </a:r>
            <a:r>
              <a:rPr lang="fr-BE" baseline="0" dirty="0" err="1" smtClean="0"/>
              <a:t>hopitaux</a:t>
            </a:r>
            <a:r>
              <a:rPr lang="fr-BE" baseline="0" dirty="0" smtClean="0"/>
              <a:t>, etc. Question de périmètre</a:t>
            </a:r>
            <a:endParaRPr lang="fr-FR" dirty="0"/>
          </a:p>
        </p:txBody>
      </p:sp>
      <p:sp>
        <p:nvSpPr>
          <p:cNvPr id="4" name="Espace réservé du numéro de diapositive 3"/>
          <p:cNvSpPr>
            <a:spLocks noGrp="1"/>
          </p:cNvSpPr>
          <p:nvPr>
            <p:ph type="sldNum" sz="quarter" idx="10"/>
          </p:nvPr>
        </p:nvSpPr>
        <p:spPr/>
        <p:txBody>
          <a:bodyPr/>
          <a:lstStyle/>
          <a:p>
            <a:fld id="{97844788-9A11-467A-8087-AD0B426A9AD6}"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1368046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smtClean="0"/>
              <a:t>Seulement 1/3 sait que les entreprises à finalité sociale créent des emplois. Environ 70% d’entre eux pense qu’il s’agit de plus de 150.000 emplois.</a:t>
            </a:r>
          </a:p>
          <a:p>
            <a:endParaRPr lang="fr-FR" dirty="0"/>
          </a:p>
        </p:txBody>
      </p:sp>
      <p:sp>
        <p:nvSpPr>
          <p:cNvPr id="4" name="Espace réservé du numéro de diapositive 3"/>
          <p:cNvSpPr>
            <a:spLocks noGrp="1"/>
          </p:cNvSpPr>
          <p:nvPr>
            <p:ph type="sldNum" sz="quarter" idx="10"/>
          </p:nvPr>
        </p:nvSpPr>
        <p:spPr/>
        <p:txBody>
          <a:bodyPr/>
          <a:lstStyle/>
          <a:p>
            <a:fld id="{97844788-9A11-467A-8087-AD0B426A9AD6}"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1853596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Pour ce que</a:t>
            </a:r>
            <a:r>
              <a:rPr lang="fr-BE" baseline="0" dirty="0" smtClean="0"/>
              <a:t> le public pense être l’entrepreneuriat social, l</a:t>
            </a:r>
            <a:r>
              <a:rPr lang="fr-BE" dirty="0" smtClean="0"/>
              <a:t>a grande majorité est prête à travailler dans une entreprise à finalité sociale. Parmi les 55+ ans, il y a un peu plus de rejet.</a:t>
            </a:r>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Les gens sont sensibles aux enjeux</a:t>
            </a:r>
            <a:r>
              <a:rPr lang="fr-BE" baseline="0" dirty="0" smtClean="0"/>
              <a:t> sociétaux aujourd’hui</a:t>
            </a:r>
            <a:endParaRPr lang="fr-BE" dirty="0" smtClean="0"/>
          </a:p>
          <a:p>
            <a:endParaRPr lang="fr-FR" dirty="0"/>
          </a:p>
        </p:txBody>
      </p:sp>
      <p:sp>
        <p:nvSpPr>
          <p:cNvPr id="4" name="Espace réservé du numéro de diapositive 3"/>
          <p:cNvSpPr>
            <a:spLocks noGrp="1"/>
          </p:cNvSpPr>
          <p:nvPr>
            <p:ph type="sldNum" sz="quarter" idx="10"/>
          </p:nvPr>
        </p:nvSpPr>
        <p:spPr/>
        <p:txBody>
          <a:bodyPr/>
          <a:lstStyle/>
          <a:p>
            <a:fld id="{97844788-9A11-467A-8087-AD0B426A9AD6}"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1062590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solidFill>
                  <a:prstClr val="black"/>
                </a:solidFill>
              </a:rPr>
              <a:pPr>
                <a:defRPr/>
              </a:pPr>
              <a:t>29</a:t>
            </a:fld>
            <a:endParaRPr lang="nl-BE">
              <a:solidFill>
                <a:prstClr val="black"/>
              </a:solidFill>
            </a:endParaRPr>
          </a:p>
        </p:txBody>
      </p:sp>
    </p:spTree>
    <p:extLst>
      <p:ext uri="{BB962C8B-B14F-4D97-AF65-F5344CB8AC3E}">
        <p14:creationId xmlns:p14="http://schemas.microsoft.com/office/powerpoint/2010/main" val="3284483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44788-9A11-467A-8087-AD0B426A9AD6}"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297633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solidFill>
                  <a:prstClr val="black"/>
                </a:solidFill>
              </a:rPr>
              <a:pPr>
                <a:defRPr/>
              </a:pPr>
              <a:t>4</a:t>
            </a:fld>
            <a:endParaRPr lang="nl-BE">
              <a:solidFill>
                <a:prstClr val="black"/>
              </a:solidFill>
            </a:endParaRPr>
          </a:p>
        </p:txBody>
      </p:sp>
    </p:spTree>
    <p:extLst>
      <p:ext uri="{BB962C8B-B14F-4D97-AF65-F5344CB8AC3E}">
        <p14:creationId xmlns:p14="http://schemas.microsoft.com/office/powerpoint/2010/main" val="2932518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Présentation</a:t>
            </a:r>
            <a:r>
              <a:rPr lang="en-US" baseline="0" dirty="0" smtClean="0"/>
              <a:t> </a:t>
            </a:r>
            <a:r>
              <a:rPr lang="en-US" baseline="0" dirty="0" err="1" smtClean="0"/>
              <a:t>classique</a:t>
            </a:r>
            <a:r>
              <a:rPr lang="en-US" baseline="0" dirty="0" smtClean="0"/>
              <a:t> de la </a:t>
            </a:r>
            <a:r>
              <a:rPr lang="en-US" baseline="0" dirty="0" err="1" smtClean="0"/>
              <a:t>banque</a:t>
            </a:r>
            <a:r>
              <a:rPr lang="en-US" baseline="0" dirty="0" smtClean="0"/>
              <a:t> (</a:t>
            </a:r>
            <a:r>
              <a:rPr lang="en-US" baseline="0" dirty="0" err="1" smtClean="0"/>
              <a:t>voir</a:t>
            </a:r>
            <a:r>
              <a:rPr lang="en-US" baseline="0" dirty="0" smtClean="0"/>
              <a:t> dossier de </a:t>
            </a:r>
            <a:r>
              <a:rPr lang="en-US" baseline="0" dirty="0" err="1" smtClean="0"/>
              <a:t>presse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a:solidFill>
                  <a:prstClr val="black"/>
                </a:solidFill>
              </a:rPr>
              <a:pPr>
                <a:defRPr/>
              </a:pPr>
              <a:t>5</a:t>
            </a:fld>
            <a:endParaRPr lang="nl-BE">
              <a:solidFill>
                <a:prstClr val="black"/>
              </a:solidFill>
            </a:endParaRPr>
          </a:p>
        </p:txBody>
      </p:sp>
    </p:spTree>
    <p:extLst>
      <p:ext uri="{BB962C8B-B14F-4D97-AF65-F5344CB8AC3E}">
        <p14:creationId xmlns:p14="http://schemas.microsoft.com/office/powerpoint/2010/main" val="103807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nl-BE" dirty="0" smtClean="0"/>
              <a:t>Ce</a:t>
            </a:r>
            <a:r>
              <a:rPr lang="nl-BE" baseline="0" dirty="0" smtClean="0"/>
              <a:t> </a:t>
            </a:r>
            <a:r>
              <a:rPr lang="nl-BE" baseline="0" dirty="0" err="1" smtClean="0"/>
              <a:t>qui</a:t>
            </a:r>
            <a:r>
              <a:rPr lang="nl-BE" baseline="0" dirty="0" smtClean="0"/>
              <a:t> </a:t>
            </a:r>
            <a:r>
              <a:rPr lang="nl-BE" baseline="0" dirty="0" err="1" smtClean="0"/>
              <a:t>nous</a:t>
            </a:r>
            <a:r>
              <a:rPr lang="nl-BE" baseline="0" dirty="0" smtClean="0"/>
              <a:t> </a:t>
            </a:r>
            <a:r>
              <a:rPr lang="nl-BE" baseline="0" dirty="0" err="1" smtClean="0"/>
              <a:t>intéresse</a:t>
            </a:r>
            <a:r>
              <a:rPr lang="nl-BE" baseline="0" dirty="0" smtClean="0"/>
              <a:t> </a:t>
            </a:r>
            <a:r>
              <a:rPr lang="nl-BE" baseline="0" dirty="0" err="1" smtClean="0"/>
              <a:t>aujurd’hui</a:t>
            </a:r>
            <a:r>
              <a:rPr lang="nl-BE" baseline="0" dirty="0" smtClean="0"/>
              <a:t>, </a:t>
            </a:r>
            <a:r>
              <a:rPr lang="nl-BE" baseline="0" dirty="0" err="1" smtClean="0"/>
              <a:t>c’est</a:t>
            </a:r>
            <a:r>
              <a:rPr lang="nl-BE" baseline="0" dirty="0" smtClean="0"/>
              <a:t> </a:t>
            </a:r>
            <a:r>
              <a:rPr lang="fr-FR" baseline="0" dirty="0" smtClean="0"/>
              <a:t>notre </a:t>
            </a:r>
            <a:r>
              <a:rPr lang="fr-FR" baseline="0" dirty="0" err="1" smtClean="0"/>
              <a:t>impilication</a:t>
            </a:r>
            <a:r>
              <a:rPr lang="fr-FR" baseline="0" dirty="0" smtClean="0"/>
              <a:t> dans le </a:t>
            </a:r>
            <a:r>
              <a:rPr lang="en-US" dirty="0" err="1" smtClean="0">
                <a:solidFill>
                  <a:srgbClr val="00B0F0"/>
                </a:solidFill>
                <a:latin typeface="ITC Lubalin Graph Std" panose="02060703020205020404" pitchFamily="18" charset="0"/>
              </a:rPr>
              <a:t>marché</a:t>
            </a:r>
            <a:r>
              <a:rPr lang="en-US" dirty="0" smtClean="0">
                <a:solidFill>
                  <a:srgbClr val="00B0F0"/>
                </a:solidFill>
                <a:latin typeface="ITC Lubalin Graph Std" panose="02060703020205020404" pitchFamily="18" charset="0"/>
              </a:rPr>
              <a:t> des </a:t>
            </a:r>
            <a:r>
              <a:rPr lang="en-US" dirty="0" err="1" smtClean="0">
                <a:solidFill>
                  <a:srgbClr val="00B0F0"/>
                </a:solidFill>
                <a:latin typeface="ITC Lubalin Graph Std" panose="02060703020205020404" pitchFamily="18" charset="0"/>
              </a:rPr>
              <a:t>professionnels</a:t>
            </a:r>
            <a:r>
              <a:rPr lang="en-US" dirty="0" smtClean="0">
                <a:solidFill>
                  <a:srgbClr val="00B0F0"/>
                </a:solidFill>
                <a:latin typeface="ITC Lubalin Graph Std" panose="02060703020205020404" pitchFamily="18" charset="0"/>
              </a:rPr>
              <a:t> &amp; </a:t>
            </a:r>
            <a:r>
              <a:rPr lang="en-US" dirty="0" err="1" smtClean="0">
                <a:solidFill>
                  <a:srgbClr val="00B0F0"/>
                </a:solidFill>
                <a:latin typeface="ITC Lubalin Graph Std" panose="02060703020205020404" pitchFamily="18" charset="0"/>
              </a:rPr>
              <a:t>Entreprises</a:t>
            </a:r>
            <a:endParaRPr lang="nl-BE" baseline="0" dirty="0" smtClean="0"/>
          </a:p>
        </p:txBody>
      </p:sp>
      <p:sp>
        <p:nvSpPr>
          <p:cNvPr id="4" name="Espace réservé du numéro de diapositive 3"/>
          <p:cNvSpPr>
            <a:spLocks noGrp="1"/>
          </p:cNvSpPr>
          <p:nvPr>
            <p:ph type="sldNum" sz="quarter" idx="10"/>
          </p:nvPr>
        </p:nvSpPr>
        <p:spPr/>
        <p:txBody>
          <a:bodyPr/>
          <a:lstStyle/>
          <a:p>
            <a:fld id="{487BA9E5-5371-4A54-8DDD-34DEF59491B9}"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280401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nl-BE" dirty="0" smtClean="0"/>
              <a:t>12 </a:t>
            </a:r>
            <a:r>
              <a:rPr lang="nl-BE" dirty="0" err="1" smtClean="0"/>
              <a:t>engamennts</a:t>
            </a:r>
            <a:r>
              <a:rPr lang="nl-BE" baseline="0" dirty="0" smtClean="0"/>
              <a:t> </a:t>
            </a:r>
            <a:r>
              <a:rPr lang="nl-BE" baseline="0" dirty="0" err="1" smtClean="0"/>
              <a:t>pris</a:t>
            </a:r>
            <a:r>
              <a:rPr lang="nl-BE" baseline="0" dirty="0" smtClean="0"/>
              <a:t> </a:t>
            </a:r>
            <a:r>
              <a:rPr lang="nl-BE" baseline="0" dirty="0" err="1" smtClean="0"/>
              <a:t>envers</a:t>
            </a:r>
            <a:r>
              <a:rPr lang="nl-BE" baseline="0" dirty="0" smtClean="0"/>
              <a:t> des </a:t>
            </a:r>
            <a:r>
              <a:rPr lang="nl-BE" baseline="0" dirty="0" err="1" smtClean="0"/>
              <a:t>professionnels</a:t>
            </a:r>
            <a:r>
              <a:rPr lang="nl-BE" baseline="0" dirty="0" smtClean="0"/>
              <a:t> et </a:t>
            </a:r>
            <a:r>
              <a:rPr lang="nl-BE" baseline="0" dirty="0" err="1" smtClean="0"/>
              <a:t>entreprises</a:t>
            </a:r>
            <a:r>
              <a:rPr lang="nl-BE" baseline="0" dirty="0" smtClean="0"/>
              <a:t> pour les </a:t>
            </a:r>
            <a:r>
              <a:rPr lang="nl-BE" baseline="0" dirty="0" err="1" smtClean="0"/>
              <a:t>accompagner</a:t>
            </a:r>
            <a:r>
              <a:rPr lang="nl-BE" baseline="0" dirty="0" smtClean="0"/>
              <a:t> et les </a:t>
            </a:r>
            <a:r>
              <a:rPr lang="nl-BE" baseline="0" dirty="0" err="1" smtClean="0"/>
              <a:t>aider</a:t>
            </a:r>
            <a:r>
              <a:rPr lang="nl-BE" baseline="0" dirty="0" smtClean="0"/>
              <a:t> à </a:t>
            </a:r>
            <a:r>
              <a:rPr lang="nl-BE" baseline="0" dirty="0" err="1" smtClean="0"/>
              <a:t>avancer</a:t>
            </a:r>
            <a:r>
              <a:rPr lang="nl-BE" baseline="0" dirty="0" smtClean="0"/>
              <a:t>. </a:t>
            </a:r>
          </a:p>
          <a:p>
            <a:r>
              <a:rPr lang="nl-BE" baseline="0" dirty="0" err="1" smtClean="0"/>
              <a:t>Nous</a:t>
            </a:r>
            <a:r>
              <a:rPr lang="nl-BE" baseline="0" dirty="0" smtClean="0"/>
              <a:t> </a:t>
            </a:r>
            <a:r>
              <a:rPr lang="nl-BE" baseline="0" dirty="0" err="1" smtClean="0"/>
              <a:t>sommes</a:t>
            </a:r>
            <a:r>
              <a:rPr lang="nl-BE" baseline="0" dirty="0" smtClean="0"/>
              <a:t> </a:t>
            </a:r>
            <a:r>
              <a:rPr lang="nl-BE" baseline="0" dirty="0" err="1" smtClean="0"/>
              <a:t>proches</a:t>
            </a:r>
            <a:r>
              <a:rPr lang="nl-BE" baseline="0" dirty="0" smtClean="0"/>
              <a:t> de </a:t>
            </a:r>
            <a:r>
              <a:rPr lang="nl-BE" baseline="0" dirty="0" err="1" smtClean="0"/>
              <a:t>ceux</a:t>
            </a:r>
            <a:r>
              <a:rPr lang="nl-BE" baseline="0" dirty="0" smtClean="0"/>
              <a:t> </a:t>
            </a:r>
            <a:r>
              <a:rPr lang="nl-BE" baseline="0" dirty="0" err="1" smtClean="0"/>
              <a:t>qui</a:t>
            </a:r>
            <a:r>
              <a:rPr lang="nl-BE" baseline="0" dirty="0" smtClean="0"/>
              <a:t> </a:t>
            </a:r>
            <a:r>
              <a:rPr lang="nl-BE" baseline="0" dirty="0" err="1" smtClean="0"/>
              <a:t>investissent</a:t>
            </a:r>
            <a:r>
              <a:rPr lang="nl-BE" baseline="0" dirty="0" smtClean="0"/>
              <a:t>. </a:t>
            </a:r>
            <a:endParaRPr lang="fr-FR" dirty="0"/>
          </a:p>
        </p:txBody>
      </p:sp>
      <p:sp>
        <p:nvSpPr>
          <p:cNvPr id="4" name="Espace réservé du numéro de diapositive 3"/>
          <p:cNvSpPr>
            <a:spLocks noGrp="1"/>
          </p:cNvSpPr>
          <p:nvPr>
            <p:ph type="sldNum" sz="quarter" idx="10"/>
          </p:nvPr>
        </p:nvSpPr>
        <p:spPr/>
        <p:txBody>
          <a:bodyPr/>
          <a:lstStyle/>
          <a:p>
            <a:fld id="{487BA9E5-5371-4A54-8DDD-34DEF59491B9}"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1646378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Lien</a:t>
            </a:r>
            <a:r>
              <a:rPr lang="en-US" baseline="0" dirty="0" smtClean="0"/>
              <a:t> avec les </a:t>
            </a:r>
            <a:r>
              <a:rPr lang="en-US" baseline="0" dirty="0" err="1" smtClean="0"/>
              <a:t>fonds</a:t>
            </a:r>
            <a:r>
              <a:rPr lang="en-US" baseline="0" dirty="0" smtClean="0"/>
              <a:t> pour lancer Maxime… </a:t>
            </a:r>
          </a:p>
          <a:p>
            <a:r>
              <a:rPr lang="en-US" baseline="0" dirty="0" smtClean="0"/>
              <a:t>Le </a:t>
            </a:r>
            <a:r>
              <a:rPr lang="en-US" baseline="0" dirty="0" err="1" smtClean="0"/>
              <a:t>Baromètre</a:t>
            </a:r>
            <a:r>
              <a:rPr lang="en-US" baseline="0" dirty="0" smtClean="0"/>
              <a:t> </a:t>
            </a:r>
            <a:r>
              <a:rPr lang="en-US" baseline="0" dirty="0" err="1" smtClean="0"/>
              <a:t>montre</a:t>
            </a:r>
            <a:r>
              <a:rPr lang="en-US" baseline="0" dirty="0" smtClean="0"/>
              <a:t> </a:t>
            </a:r>
            <a:r>
              <a:rPr lang="en-US" baseline="0" dirty="0" err="1" smtClean="0"/>
              <a:t>que</a:t>
            </a:r>
            <a:r>
              <a:rPr lang="en-US" baseline="0" dirty="0" smtClean="0"/>
              <a:t> le </a:t>
            </a:r>
            <a:r>
              <a:rPr lang="en-US" baseline="0" dirty="0" err="1" smtClean="0"/>
              <a:t>Belge</a:t>
            </a:r>
            <a:r>
              <a:rPr lang="en-US" baseline="0" dirty="0" smtClean="0"/>
              <a:t> </a:t>
            </a:r>
            <a:r>
              <a:rPr lang="en-US" baseline="0" dirty="0" err="1" smtClean="0"/>
              <a:t>investit</a:t>
            </a:r>
            <a:r>
              <a:rPr lang="en-US" baseline="0" dirty="0" smtClean="0"/>
              <a:t> de plus en plus </a:t>
            </a:r>
            <a:r>
              <a:rPr lang="en-US" baseline="0" dirty="0" err="1" smtClean="0"/>
              <a:t>durablement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7844788-9A11-467A-8087-AD0B426A9AD6}"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1121107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solidFill>
                  <a:prstClr val="black"/>
                </a:solidFill>
              </a:rPr>
              <a:pPr>
                <a:defRPr/>
              </a:pPr>
              <a:t>9</a:t>
            </a:fld>
            <a:endParaRPr lang="nl-BE">
              <a:solidFill>
                <a:prstClr val="black"/>
              </a:solidFill>
            </a:endParaRPr>
          </a:p>
        </p:txBody>
      </p:sp>
    </p:spTree>
    <p:extLst>
      <p:ext uri="{BB962C8B-B14F-4D97-AF65-F5344CB8AC3E}">
        <p14:creationId xmlns:p14="http://schemas.microsoft.com/office/powerpoint/2010/main" val="1823383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 Id="rId3" Type="http://schemas.openxmlformats.org/officeDocument/2006/relationships/image" Target="../media/image2.gi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 Id="rId3" Type="http://schemas.openxmlformats.org/officeDocument/2006/relationships/image" Target="../media/image2.gi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99EA670-6388-4718-BA65-8AF0B7787A74}" type="datetimeFigureOut">
              <a:rPr lang="fr-FR" smtClean="0">
                <a:solidFill>
                  <a:prstClr val="black">
                    <a:tint val="75000"/>
                  </a:prstClr>
                </a:solidFill>
              </a:rPr>
              <a:pPr/>
              <a:t>14/06/16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B87EB37-417D-410B-95A3-5EE735093EE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5831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99EA670-6388-4718-BA65-8AF0B7787A74}" type="datetimeFigureOut">
              <a:rPr lang="fr-FR" smtClean="0">
                <a:solidFill>
                  <a:prstClr val="black">
                    <a:tint val="75000"/>
                  </a:prstClr>
                </a:solidFill>
              </a:rPr>
              <a:pPr/>
              <a:t>14/06/16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B87EB37-417D-410B-95A3-5EE735093EE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0463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99EA670-6388-4718-BA65-8AF0B7787A74}" type="datetimeFigureOut">
              <a:rPr lang="fr-FR" smtClean="0">
                <a:solidFill>
                  <a:prstClr val="black">
                    <a:tint val="75000"/>
                  </a:prstClr>
                </a:solidFill>
              </a:rPr>
              <a:pPr/>
              <a:t>14/06/16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B87EB37-417D-410B-95A3-5EE735093EE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47119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lvl1pPr>
              <a:defRPr sz="1867">
                <a:solidFill>
                  <a:srgbClr val="003766"/>
                </a:solidFill>
              </a:defRPr>
            </a:lvl1pPr>
          </a:lstStyle>
          <a:p>
            <a:pPr>
              <a:defRPr/>
            </a:pPr>
            <a:fld id="{08D1B679-EFAA-C845-BD0D-46BF814A8732}" type="slidenum">
              <a:rPr lang="nl-BE" smtClean="0"/>
              <a:pPr>
                <a:defRPr/>
              </a:pPr>
              <a:t>‹#›</a:t>
            </a:fld>
            <a:endParaRPr lang="nl-BE" dirty="0"/>
          </a:p>
        </p:txBody>
      </p:sp>
    </p:spTree>
    <p:extLst>
      <p:ext uri="{BB962C8B-B14F-4D97-AF65-F5344CB8AC3E}">
        <p14:creationId xmlns:p14="http://schemas.microsoft.com/office/powerpoint/2010/main" val="3161523198"/>
      </p:ext>
    </p:extLst>
  </p:cSld>
  <p:clrMapOvr>
    <a:masterClrMapping/>
  </p:clrMapOvr>
  <p:timing>
    <p:tnLst>
      <p:par>
        <p:cTn xmlns:p14="http://schemas.microsoft.com/office/powerpoint/2010/mai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sp>
        <p:nvSpPr>
          <p:cNvPr id="17" name="Titre 1"/>
          <p:cNvSpPr>
            <a:spLocks noGrp="1"/>
          </p:cNvSpPr>
          <p:nvPr>
            <p:ph type="title" hasCustomPrompt="1"/>
          </p:nvPr>
        </p:nvSpPr>
        <p:spPr>
          <a:xfrm>
            <a:off x="691819" y="500675"/>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3457246581"/>
      </p:ext>
    </p:extLst>
  </p:cSld>
  <p:clrMapOvr>
    <a:masterClrMapping/>
  </p:clrMapOvr>
  <p:timing>
    <p:tnLst>
      <p:par>
        <p:cTn xmlns:p14="http://schemas.microsoft.com/office/powerpoint/2010/mai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2960051573"/>
      </p:ext>
    </p:extLst>
  </p:cSld>
  <p:clrMapOvr>
    <a:masterClrMapping/>
  </p:clrMapOvr>
  <p:timing>
    <p:tnLst>
      <p:par>
        <p:cTn xmlns:p14="http://schemas.microsoft.com/office/powerpoint/2010/mai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8463" y="1409266"/>
            <a:ext cx="10355072" cy="369332"/>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181948" y="4178848"/>
            <a:ext cx="982810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9643E43-6073-43D1-B87C-DE416E8AC687}" type="datetime1">
              <a:rPr lang="en-US" smtClean="0">
                <a:solidFill>
                  <a:prstClr val="black">
                    <a:tint val="75000"/>
                  </a:prstClr>
                </a:solidFill>
              </a:rPr>
              <a:pPr/>
              <a:t>14/06/16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58320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76359" y="321267"/>
            <a:ext cx="10639280" cy="492443"/>
          </a:xfrm>
        </p:spPr>
        <p:txBody>
          <a:bodyPr lIns="0" tIns="0" rIns="0" bIns="0"/>
          <a:lstStyle>
            <a:lvl1pPr>
              <a:defRPr sz="3200" b="0" i="0">
                <a:solidFill>
                  <a:srgbClr val="00AFE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0B70805-57CF-406E-98BA-675B9DCA62C3}" type="datetime1">
              <a:rPr lang="en-US" smtClean="0">
                <a:solidFill>
                  <a:prstClr val="black">
                    <a:tint val="75000"/>
                  </a:prstClr>
                </a:solidFill>
              </a:rPr>
              <a:pPr/>
              <a:t>14/06/16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13884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76359" y="321267"/>
            <a:ext cx="10639280" cy="492443"/>
          </a:xfrm>
        </p:spPr>
        <p:txBody>
          <a:bodyPr lIns="0" tIns="0" rIns="0" bIns="0"/>
          <a:lstStyle>
            <a:lvl1pPr>
              <a:defRPr sz="3200" b="0" i="0">
                <a:solidFill>
                  <a:srgbClr val="00AFEF"/>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6A3DF19-2ACE-4720-811D-1346AFAFA545}" type="datetime1">
              <a:rPr lang="en-US" smtClean="0">
                <a:solidFill>
                  <a:prstClr val="black">
                    <a:tint val="75000"/>
                  </a:prstClr>
                </a:solidFill>
              </a:rPr>
              <a:pPr/>
              <a:t>14/06/16</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11426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76359" y="321267"/>
            <a:ext cx="10639280" cy="492443"/>
          </a:xfrm>
        </p:spPr>
        <p:txBody>
          <a:bodyPr lIns="0" tIns="0" rIns="0" bIns="0"/>
          <a:lstStyle>
            <a:lvl1pPr>
              <a:defRPr sz="3200" b="0" i="0">
                <a:solidFill>
                  <a:srgbClr val="00AFE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2E4C058-BEBC-4747-86B9-2F3348541965}" type="datetime1">
              <a:rPr lang="en-US" smtClean="0">
                <a:solidFill>
                  <a:prstClr val="black">
                    <a:tint val="75000"/>
                  </a:prstClr>
                </a:solidFill>
              </a:rPr>
              <a:pPr/>
              <a:t>14/06/16</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29294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79E2981-52C5-46FC-8FF3-8F2346AF20D4}" type="datetime1">
              <a:rPr lang="en-US" smtClean="0">
                <a:solidFill>
                  <a:prstClr val="black">
                    <a:tint val="75000"/>
                  </a:prstClr>
                </a:solidFill>
              </a:rPr>
              <a:pPr/>
              <a:t>14/06/16</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78602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99EA670-6388-4718-BA65-8AF0B7787A74}" type="datetimeFigureOut">
              <a:rPr lang="fr-FR" smtClean="0">
                <a:solidFill>
                  <a:prstClr val="black">
                    <a:tint val="75000"/>
                  </a:prstClr>
                </a:solidFill>
              </a:rPr>
              <a:pPr/>
              <a:t>14/06/16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B87EB37-417D-410B-95A3-5EE735093EE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72707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a:xfrm>
            <a:off x="8778240" y="6377940"/>
            <a:ext cx="2804160" cy="287259"/>
          </a:xfrm>
        </p:spPr>
        <p:txBody>
          <a:bodyPr/>
          <a:lstStyle>
            <a:lvl1pPr>
              <a:defRPr sz="1867">
                <a:solidFill>
                  <a:srgbClr val="003766"/>
                </a:solidFill>
              </a:defRPr>
            </a:lvl1pPr>
          </a:lstStyle>
          <a:p>
            <a:pPr>
              <a:defRPr/>
            </a:pPr>
            <a:fld id="{08D1B679-EFAA-C845-BD0D-46BF814A8732}" type="slidenum">
              <a:rPr lang="nl-BE" smtClean="0"/>
              <a:pPr>
                <a:defRPr/>
              </a:pPr>
              <a:t>‹#›</a:t>
            </a:fld>
            <a:endParaRPr lang="nl-BE" dirty="0"/>
          </a:p>
        </p:txBody>
      </p:sp>
    </p:spTree>
    <p:extLst>
      <p:ext uri="{BB962C8B-B14F-4D97-AF65-F5344CB8AC3E}">
        <p14:creationId xmlns:p14="http://schemas.microsoft.com/office/powerpoint/2010/main" val="648919576"/>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sp>
        <p:nvSpPr>
          <p:cNvPr id="17" name="Titre 1"/>
          <p:cNvSpPr>
            <a:spLocks noGrp="1"/>
          </p:cNvSpPr>
          <p:nvPr>
            <p:ph type="title" hasCustomPrompt="1"/>
          </p:nvPr>
        </p:nvSpPr>
        <p:spPr>
          <a:xfrm>
            <a:off x="691819" y="500675"/>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2"/>
            <a:ext cx="828576" cy="287259"/>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2138227032"/>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1" y="501807"/>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pic>
        <p:nvPicPr>
          <p:cNvPr id="16" name="Imag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8861" y="5798278"/>
            <a:ext cx="1022147" cy="796199"/>
          </a:xfrm>
          <a:prstGeom prst="rect">
            <a:avLst/>
          </a:prstGeom>
        </p:spPr>
      </p:pic>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287323"/>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3073182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623392" y="448733"/>
            <a:ext cx="629112" cy="567267"/>
          </a:xfrm>
          <a:prstGeom prst="rect">
            <a:avLst/>
          </a:prstGeom>
        </p:spPr>
      </p:pic>
      <p:sp>
        <p:nvSpPr>
          <p:cNvPr id="15" name="Espace réservé du contenu 2"/>
          <p:cNvSpPr>
            <a:spLocks noGrp="1"/>
          </p:cNvSpPr>
          <p:nvPr>
            <p:ph idx="10" hasCustomPrompt="1"/>
          </p:nvPr>
        </p:nvSpPr>
        <p:spPr>
          <a:xfrm>
            <a:off x="569922" y="501809"/>
            <a:ext cx="687625" cy="411015"/>
          </a:xfrm>
          <a:prstGeom prst="rect">
            <a:avLst/>
          </a:prstGeom>
        </p:spPr>
        <p:txBody>
          <a:bodyPr>
            <a:noAutofit/>
          </a:bodyPr>
          <a:lstStyle>
            <a:lvl1pPr algn="ctr">
              <a:buNone/>
              <a:defRPr sz="24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pic>
        <p:nvPicPr>
          <p:cNvPr id="16" name="Imag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98861" y="5798279"/>
            <a:ext cx="1022147" cy="796199"/>
          </a:xfrm>
          <a:prstGeom prst="rect">
            <a:avLst/>
          </a:prstGeom>
        </p:spPr>
      </p:pic>
      <p:sp>
        <p:nvSpPr>
          <p:cNvPr id="17" name="Titre 1"/>
          <p:cNvSpPr>
            <a:spLocks noGrp="1"/>
          </p:cNvSpPr>
          <p:nvPr>
            <p:ph type="title" hasCustomPrompt="1"/>
          </p:nvPr>
        </p:nvSpPr>
        <p:spPr>
          <a:xfrm>
            <a:off x="1176069" y="740701"/>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2"/>
            <a:ext cx="828576" cy="287259"/>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250505410"/>
      </p:ext>
    </p:extLst>
  </p:cSld>
  <p:clrMapOvr>
    <a:masterClrMapping/>
  </p:clrMapOvr>
  <p:timing>
    <p:tnLst>
      <p:par>
        <p:cTn xmlns:p14="http://schemas.microsoft.com/office/powerpoint/2010/mai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3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3200" cy="369332"/>
          </a:xfrm>
          <a:prstGeom prst="rect">
            <a:avLst/>
          </a:prstGeom>
        </p:spPr>
        <p:txBody>
          <a:bodyPr/>
          <a:lstStyle/>
          <a:p>
            <a:r>
              <a:rPr lang="fr-FR" dirty="0" smtClean="0"/>
              <a:t>Cliquez pour modifier le style du titre</a:t>
            </a:r>
            <a:endParaRPr lang="fr-BE" dirty="0"/>
          </a:p>
        </p:txBody>
      </p:sp>
      <p:sp>
        <p:nvSpPr>
          <p:cNvPr id="3" name="Sous-titre 2"/>
          <p:cNvSpPr>
            <a:spLocks noGrp="1"/>
          </p:cNvSpPr>
          <p:nvPr>
            <p:ph type="subTitle" idx="1"/>
          </p:nvPr>
        </p:nvSpPr>
        <p:spPr>
          <a:xfrm>
            <a:off x="1828800" y="3886201"/>
            <a:ext cx="8534400" cy="276999"/>
          </a:xfrm>
          <a:prstGeom prst="rect">
            <a:avLst/>
          </a:prstGeo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dirty="0" smtClean="0"/>
              <a:t>Cliquez pour modifier le style des sous-titres du masque</a:t>
            </a:r>
            <a:endParaRPr lang="fr-BE" dirty="0"/>
          </a:p>
        </p:txBody>
      </p:sp>
      <p:sp>
        <p:nvSpPr>
          <p:cNvPr id="4" name="Espace réservé de la date 3"/>
          <p:cNvSpPr>
            <a:spLocks noGrp="1"/>
          </p:cNvSpPr>
          <p:nvPr>
            <p:ph type="dt" sz="half" idx="10"/>
          </p:nvPr>
        </p:nvSpPr>
        <p:spPr>
          <a:xfrm>
            <a:off x="9322859" y="6490657"/>
            <a:ext cx="2844800" cy="184665"/>
          </a:xfrm>
          <a:prstGeom prst="rect">
            <a:avLst/>
          </a:prstGeom>
        </p:spPr>
        <p:txBody>
          <a:bodyPr/>
          <a:lstStyle>
            <a:lvl1pPr algn="r">
              <a:defRPr sz="1200">
                <a:solidFill>
                  <a:schemeClr val="tx1">
                    <a:lumMod val="50000"/>
                    <a:lumOff val="50000"/>
                  </a:schemeClr>
                </a:solidFill>
              </a:defRPr>
            </a:lvl1pPr>
          </a:lstStyle>
          <a:p>
            <a:endParaRPr lang="fr-BE" dirty="0">
              <a:solidFill>
                <a:prstClr val="black">
                  <a:lumMod val="50000"/>
                  <a:lumOff val="50000"/>
                </a:prstClr>
              </a:solidFill>
            </a:endParaRPr>
          </a:p>
        </p:txBody>
      </p:sp>
      <p:pic>
        <p:nvPicPr>
          <p:cNvPr id="10" name="Image 9" descr="Sans-titre---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61248"/>
            <a:ext cx="12192000" cy="1207008"/>
          </a:xfrm>
          <a:prstGeom prst="rect">
            <a:avLst/>
          </a:prstGeom>
        </p:spPr>
      </p:pic>
      <p:pic>
        <p:nvPicPr>
          <p:cNvPr id="11" name="Image 10" descr="Sans-titre---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274637"/>
            <a:ext cx="3556000" cy="584515"/>
          </a:xfrm>
          <a:prstGeom prst="rect">
            <a:avLst/>
          </a:prstGeom>
        </p:spPr>
      </p:pic>
    </p:spTree>
    <p:extLst>
      <p:ext uri="{BB962C8B-B14F-4D97-AF65-F5344CB8AC3E}">
        <p14:creationId xmlns:p14="http://schemas.microsoft.com/office/powerpoint/2010/main" val="222408000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99EA670-6388-4718-BA65-8AF0B7787A74}" type="datetimeFigureOut">
              <a:rPr lang="fr-FR" smtClean="0">
                <a:solidFill>
                  <a:prstClr val="black">
                    <a:tint val="75000"/>
                  </a:prstClr>
                </a:solidFill>
              </a:rPr>
              <a:pPr/>
              <a:t>14/06/16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B87EB37-417D-410B-95A3-5EE735093EE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4870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99EA670-6388-4718-BA65-8AF0B7787A74}" type="datetimeFigureOut">
              <a:rPr lang="fr-FR" smtClean="0">
                <a:solidFill>
                  <a:prstClr val="black">
                    <a:tint val="75000"/>
                  </a:prstClr>
                </a:solidFill>
              </a:rPr>
              <a:pPr/>
              <a:t>14/06/16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B87EB37-417D-410B-95A3-5EE735093EE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8775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99EA670-6388-4718-BA65-8AF0B7787A74}" type="datetimeFigureOut">
              <a:rPr lang="fr-FR" smtClean="0">
                <a:solidFill>
                  <a:prstClr val="black">
                    <a:tint val="75000"/>
                  </a:prstClr>
                </a:solidFill>
              </a:rPr>
              <a:pPr/>
              <a:t>14/06/16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9B87EB37-417D-410B-95A3-5EE735093EE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2200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99EA670-6388-4718-BA65-8AF0B7787A74}" type="datetimeFigureOut">
              <a:rPr lang="fr-FR" smtClean="0">
                <a:solidFill>
                  <a:prstClr val="black">
                    <a:tint val="75000"/>
                  </a:prstClr>
                </a:solidFill>
              </a:rPr>
              <a:pPr/>
              <a:t>14/06/16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9B87EB37-417D-410B-95A3-5EE735093EE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75133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99EA670-6388-4718-BA65-8AF0B7787A74}" type="datetimeFigureOut">
              <a:rPr lang="fr-FR" smtClean="0">
                <a:solidFill>
                  <a:prstClr val="black">
                    <a:tint val="75000"/>
                  </a:prstClr>
                </a:solidFill>
              </a:rPr>
              <a:pPr/>
              <a:t>14/06/16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9B87EB37-417D-410B-95A3-5EE735093EE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9290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99EA670-6388-4718-BA65-8AF0B7787A74}" type="datetimeFigureOut">
              <a:rPr lang="fr-FR" smtClean="0">
                <a:solidFill>
                  <a:prstClr val="black">
                    <a:tint val="75000"/>
                  </a:prstClr>
                </a:solidFill>
              </a:rPr>
              <a:pPr/>
              <a:t>14/06/16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B87EB37-417D-410B-95A3-5EE735093EE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36194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99EA670-6388-4718-BA65-8AF0B7787A74}" type="datetimeFigureOut">
              <a:rPr lang="fr-FR" smtClean="0">
                <a:solidFill>
                  <a:prstClr val="black">
                    <a:tint val="75000"/>
                  </a:prstClr>
                </a:solidFill>
              </a:rPr>
              <a:pPr/>
              <a:t>14/06/16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B87EB37-417D-410B-95A3-5EE735093EE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633098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 Id="rId11"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EA670-6388-4718-BA65-8AF0B7787A74}" type="datetimeFigureOut">
              <a:rPr lang="fr-FR" smtClean="0">
                <a:solidFill>
                  <a:prstClr val="black">
                    <a:tint val="75000"/>
                  </a:prstClr>
                </a:solidFill>
              </a:rPr>
              <a:pPr/>
              <a:t>14/06/16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7EB37-417D-410B-95A3-5EE735093EE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77390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510573" y="6158815"/>
            <a:ext cx="210820" cy="211667"/>
          </a:xfrm>
          <a:custGeom>
            <a:avLst/>
            <a:gdLst/>
            <a:ahLst/>
            <a:cxnLst/>
            <a:rect l="l" t="t" r="r" b="b"/>
            <a:pathLst>
              <a:path w="158115" h="158750">
                <a:moveTo>
                  <a:pt x="87404" y="0"/>
                </a:moveTo>
                <a:lnTo>
                  <a:pt x="42966" y="9847"/>
                </a:lnTo>
                <a:lnTo>
                  <a:pt x="12557" y="36489"/>
                </a:lnTo>
                <a:lnTo>
                  <a:pt x="0" y="74400"/>
                </a:lnTo>
                <a:lnTo>
                  <a:pt x="1210" y="89825"/>
                </a:lnTo>
                <a:lnTo>
                  <a:pt x="18147" y="128780"/>
                </a:lnTo>
                <a:lnTo>
                  <a:pt x="50496" y="152928"/>
                </a:lnTo>
                <a:lnTo>
                  <a:pt x="79361" y="158390"/>
                </a:lnTo>
                <a:lnTo>
                  <a:pt x="93871" y="157062"/>
                </a:lnTo>
                <a:lnTo>
                  <a:pt x="131225" y="139054"/>
                </a:lnTo>
                <a:lnTo>
                  <a:pt x="154348" y="105015"/>
                </a:lnTo>
                <a:lnTo>
                  <a:pt x="157789" y="91220"/>
                </a:lnTo>
                <a:lnTo>
                  <a:pt x="156928" y="74365"/>
                </a:lnTo>
                <a:lnTo>
                  <a:pt x="141988" y="32864"/>
                </a:lnTo>
                <a:lnTo>
                  <a:pt x="112539" y="7091"/>
                </a:lnTo>
                <a:lnTo>
                  <a:pt x="87404" y="0"/>
                </a:lnTo>
                <a:close/>
              </a:path>
            </a:pathLst>
          </a:custGeom>
          <a:solidFill>
            <a:srgbClr val="1CB6EF"/>
          </a:solidFill>
        </p:spPr>
        <p:txBody>
          <a:bodyPr wrap="square" lIns="0" tIns="0" rIns="0" bIns="0" rtlCol="0"/>
          <a:lstStyle/>
          <a:p>
            <a:endParaRPr sz="2400">
              <a:solidFill>
                <a:prstClr val="black"/>
              </a:solidFill>
            </a:endParaRPr>
          </a:p>
        </p:txBody>
      </p:sp>
      <p:sp>
        <p:nvSpPr>
          <p:cNvPr id="17" name="bk object 17"/>
          <p:cNvSpPr/>
          <p:nvPr/>
        </p:nvSpPr>
        <p:spPr>
          <a:xfrm>
            <a:off x="11306048" y="6344018"/>
            <a:ext cx="613833" cy="97367"/>
          </a:xfrm>
          <a:custGeom>
            <a:avLst/>
            <a:gdLst/>
            <a:ahLst/>
            <a:cxnLst/>
            <a:rect l="l" t="t" r="r" b="b"/>
            <a:pathLst>
              <a:path w="460375" h="73025">
                <a:moveTo>
                  <a:pt x="158781" y="20670"/>
                </a:moveTo>
                <a:lnTo>
                  <a:pt x="116188" y="23039"/>
                </a:lnTo>
                <a:lnTo>
                  <a:pt x="62607" y="28047"/>
                </a:lnTo>
                <a:lnTo>
                  <a:pt x="23916" y="33198"/>
                </a:lnTo>
                <a:lnTo>
                  <a:pt x="0" y="72418"/>
                </a:lnTo>
                <a:lnTo>
                  <a:pt x="460156" y="72297"/>
                </a:lnTo>
                <a:lnTo>
                  <a:pt x="460156" y="36825"/>
                </a:lnTo>
                <a:lnTo>
                  <a:pt x="223350" y="36825"/>
                </a:lnTo>
                <a:lnTo>
                  <a:pt x="206833" y="36122"/>
                </a:lnTo>
                <a:lnTo>
                  <a:pt x="192219" y="33881"/>
                </a:lnTo>
                <a:lnTo>
                  <a:pt x="179406" y="30376"/>
                </a:lnTo>
                <a:lnTo>
                  <a:pt x="168293" y="25881"/>
                </a:lnTo>
                <a:lnTo>
                  <a:pt x="158781" y="20670"/>
                </a:lnTo>
                <a:close/>
              </a:path>
              <a:path w="460375" h="73025">
                <a:moveTo>
                  <a:pt x="448897" y="0"/>
                </a:moveTo>
                <a:lnTo>
                  <a:pt x="389307" y="726"/>
                </a:lnTo>
                <a:lnTo>
                  <a:pt x="336661" y="2248"/>
                </a:lnTo>
                <a:lnTo>
                  <a:pt x="291313" y="4274"/>
                </a:lnTo>
                <a:lnTo>
                  <a:pt x="283567" y="11769"/>
                </a:lnTo>
                <a:lnTo>
                  <a:pt x="274265" y="18909"/>
                </a:lnTo>
                <a:lnTo>
                  <a:pt x="263500" y="25339"/>
                </a:lnTo>
                <a:lnTo>
                  <a:pt x="251364" y="30705"/>
                </a:lnTo>
                <a:lnTo>
                  <a:pt x="237950" y="34652"/>
                </a:lnTo>
                <a:lnTo>
                  <a:pt x="223350" y="36825"/>
                </a:lnTo>
                <a:lnTo>
                  <a:pt x="460156" y="36825"/>
                </a:lnTo>
                <a:lnTo>
                  <a:pt x="460156" y="8"/>
                </a:lnTo>
                <a:lnTo>
                  <a:pt x="448897" y="0"/>
                </a:lnTo>
                <a:close/>
              </a:path>
            </a:pathLst>
          </a:custGeom>
          <a:solidFill>
            <a:srgbClr val="1CB6EF"/>
          </a:solidFill>
        </p:spPr>
        <p:txBody>
          <a:bodyPr wrap="square" lIns="0" tIns="0" rIns="0" bIns="0" rtlCol="0"/>
          <a:lstStyle/>
          <a:p>
            <a:endParaRPr sz="2400">
              <a:solidFill>
                <a:prstClr val="black"/>
              </a:solidFill>
            </a:endParaRPr>
          </a:p>
        </p:txBody>
      </p:sp>
      <p:sp>
        <p:nvSpPr>
          <p:cNvPr id="18" name="bk object 18"/>
          <p:cNvSpPr/>
          <p:nvPr/>
        </p:nvSpPr>
        <p:spPr>
          <a:xfrm>
            <a:off x="11734551" y="6479632"/>
            <a:ext cx="185420" cy="157480"/>
          </a:xfrm>
          <a:custGeom>
            <a:avLst/>
            <a:gdLst/>
            <a:ahLst/>
            <a:cxnLst/>
            <a:rect l="l" t="t" r="r" b="b"/>
            <a:pathLst>
              <a:path w="139065" h="118110">
                <a:moveTo>
                  <a:pt x="78864" y="0"/>
                </a:moveTo>
                <a:lnTo>
                  <a:pt x="33559" y="9852"/>
                </a:lnTo>
                <a:lnTo>
                  <a:pt x="1462" y="47328"/>
                </a:lnTo>
                <a:lnTo>
                  <a:pt x="0" y="61617"/>
                </a:lnTo>
                <a:lnTo>
                  <a:pt x="2126" y="74486"/>
                </a:lnTo>
                <a:lnTo>
                  <a:pt x="35239" y="107962"/>
                </a:lnTo>
                <a:lnTo>
                  <a:pt x="82118" y="117012"/>
                </a:lnTo>
                <a:lnTo>
                  <a:pt x="101220" y="117513"/>
                </a:lnTo>
                <a:lnTo>
                  <a:pt x="114354" y="116361"/>
                </a:lnTo>
                <a:lnTo>
                  <a:pt x="127138" y="114272"/>
                </a:lnTo>
                <a:lnTo>
                  <a:pt x="138778" y="111373"/>
                </a:lnTo>
                <a:lnTo>
                  <a:pt x="137097" y="82848"/>
                </a:lnTo>
                <a:lnTo>
                  <a:pt x="99271" y="82848"/>
                </a:lnTo>
                <a:lnTo>
                  <a:pt x="85280" y="80509"/>
                </a:lnTo>
                <a:lnTo>
                  <a:pt x="73489" y="74542"/>
                </a:lnTo>
                <a:lnTo>
                  <a:pt x="65697" y="64747"/>
                </a:lnTo>
                <a:lnTo>
                  <a:pt x="63704" y="50927"/>
                </a:lnTo>
                <a:lnTo>
                  <a:pt x="72512" y="42201"/>
                </a:lnTo>
                <a:lnTo>
                  <a:pt x="86084" y="36506"/>
                </a:lnTo>
                <a:lnTo>
                  <a:pt x="102110" y="34469"/>
                </a:lnTo>
                <a:lnTo>
                  <a:pt x="136844" y="34469"/>
                </a:lnTo>
                <a:lnTo>
                  <a:pt x="131589" y="3914"/>
                </a:lnTo>
                <a:lnTo>
                  <a:pt x="120863" y="1949"/>
                </a:lnTo>
                <a:lnTo>
                  <a:pt x="108665" y="683"/>
                </a:lnTo>
                <a:lnTo>
                  <a:pt x="94748" y="55"/>
                </a:lnTo>
                <a:lnTo>
                  <a:pt x="78864" y="0"/>
                </a:lnTo>
                <a:close/>
              </a:path>
              <a:path w="139065" h="118110">
                <a:moveTo>
                  <a:pt x="136554" y="73630"/>
                </a:moveTo>
                <a:lnTo>
                  <a:pt x="126094" y="78497"/>
                </a:lnTo>
                <a:lnTo>
                  <a:pt x="114058" y="81713"/>
                </a:lnTo>
                <a:lnTo>
                  <a:pt x="99271" y="82848"/>
                </a:lnTo>
                <a:lnTo>
                  <a:pt x="137097" y="82848"/>
                </a:lnTo>
                <a:lnTo>
                  <a:pt x="136554" y="73630"/>
                </a:lnTo>
                <a:close/>
              </a:path>
              <a:path w="139065" h="118110">
                <a:moveTo>
                  <a:pt x="136844" y="34469"/>
                </a:moveTo>
                <a:lnTo>
                  <a:pt x="102110" y="34469"/>
                </a:lnTo>
                <a:lnTo>
                  <a:pt x="116019" y="35789"/>
                </a:lnTo>
                <a:lnTo>
                  <a:pt x="127859" y="39424"/>
                </a:lnTo>
                <a:lnTo>
                  <a:pt x="138665" y="45055"/>
                </a:lnTo>
                <a:lnTo>
                  <a:pt x="136844" y="34469"/>
                </a:lnTo>
                <a:close/>
              </a:path>
            </a:pathLst>
          </a:custGeom>
          <a:solidFill>
            <a:srgbClr val="123662"/>
          </a:solidFill>
        </p:spPr>
        <p:txBody>
          <a:bodyPr wrap="square" lIns="0" tIns="0" rIns="0" bIns="0" rtlCol="0"/>
          <a:lstStyle/>
          <a:p>
            <a:endParaRPr sz="2400">
              <a:solidFill>
                <a:prstClr val="black"/>
              </a:solidFill>
            </a:endParaRPr>
          </a:p>
        </p:txBody>
      </p:sp>
      <p:sp>
        <p:nvSpPr>
          <p:cNvPr id="19" name="bk object 19"/>
          <p:cNvSpPr/>
          <p:nvPr/>
        </p:nvSpPr>
        <p:spPr>
          <a:xfrm>
            <a:off x="11306190" y="6479617"/>
            <a:ext cx="185420" cy="157480"/>
          </a:xfrm>
          <a:custGeom>
            <a:avLst/>
            <a:gdLst/>
            <a:ahLst/>
            <a:cxnLst/>
            <a:rect l="l" t="t" r="r" b="b"/>
            <a:pathLst>
              <a:path w="139065" h="118110">
                <a:moveTo>
                  <a:pt x="78956" y="0"/>
                </a:moveTo>
                <a:lnTo>
                  <a:pt x="33583" y="9815"/>
                </a:lnTo>
                <a:lnTo>
                  <a:pt x="1463" y="47249"/>
                </a:lnTo>
                <a:lnTo>
                  <a:pt x="0" y="61524"/>
                </a:lnTo>
                <a:lnTo>
                  <a:pt x="2103" y="74418"/>
                </a:lnTo>
                <a:lnTo>
                  <a:pt x="35134" y="107956"/>
                </a:lnTo>
                <a:lnTo>
                  <a:pt x="81998" y="117022"/>
                </a:lnTo>
                <a:lnTo>
                  <a:pt x="101112" y="117524"/>
                </a:lnTo>
                <a:lnTo>
                  <a:pt x="114244" y="116372"/>
                </a:lnTo>
                <a:lnTo>
                  <a:pt x="127030" y="114283"/>
                </a:lnTo>
                <a:lnTo>
                  <a:pt x="138674" y="111384"/>
                </a:lnTo>
                <a:lnTo>
                  <a:pt x="136982" y="82859"/>
                </a:lnTo>
                <a:lnTo>
                  <a:pt x="99151" y="82859"/>
                </a:lnTo>
                <a:lnTo>
                  <a:pt x="85165" y="80520"/>
                </a:lnTo>
                <a:lnTo>
                  <a:pt x="73374" y="74552"/>
                </a:lnTo>
                <a:lnTo>
                  <a:pt x="65582" y="64757"/>
                </a:lnTo>
                <a:lnTo>
                  <a:pt x="63588" y="50935"/>
                </a:lnTo>
                <a:lnTo>
                  <a:pt x="72397" y="42211"/>
                </a:lnTo>
                <a:lnTo>
                  <a:pt x="85971" y="36517"/>
                </a:lnTo>
                <a:lnTo>
                  <a:pt x="101999" y="34480"/>
                </a:lnTo>
                <a:lnTo>
                  <a:pt x="136766" y="34480"/>
                </a:lnTo>
                <a:lnTo>
                  <a:pt x="131614" y="3956"/>
                </a:lnTo>
                <a:lnTo>
                  <a:pt x="120874" y="1975"/>
                </a:lnTo>
                <a:lnTo>
                  <a:pt x="108676" y="699"/>
                </a:lnTo>
                <a:lnTo>
                  <a:pt x="94783" y="61"/>
                </a:lnTo>
                <a:lnTo>
                  <a:pt x="78956" y="0"/>
                </a:lnTo>
                <a:close/>
              </a:path>
              <a:path w="139065" h="118110">
                <a:moveTo>
                  <a:pt x="136435" y="73644"/>
                </a:moveTo>
                <a:lnTo>
                  <a:pt x="125977" y="78510"/>
                </a:lnTo>
                <a:lnTo>
                  <a:pt x="113944" y="81724"/>
                </a:lnTo>
                <a:lnTo>
                  <a:pt x="99151" y="82859"/>
                </a:lnTo>
                <a:lnTo>
                  <a:pt x="136982" y="82859"/>
                </a:lnTo>
                <a:lnTo>
                  <a:pt x="136435" y="73644"/>
                </a:lnTo>
                <a:close/>
              </a:path>
              <a:path w="139065" h="118110">
                <a:moveTo>
                  <a:pt x="136766" y="34480"/>
                </a:moveTo>
                <a:lnTo>
                  <a:pt x="101999" y="34480"/>
                </a:lnTo>
                <a:lnTo>
                  <a:pt x="115904" y="35801"/>
                </a:lnTo>
                <a:lnTo>
                  <a:pt x="127744" y="39435"/>
                </a:lnTo>
                <a:lnTo>
                  <a:pt x="138552" y="45066"/>
                </a:lnTo>
                <a:lnTo>
                  <a:pt x="136766" y="34480"/>
                </a:lnTo>
                <a:close/>
              </a:path>
            </a:pathLst>
          </a:custGeom>
          <a:solidFill>
            <a:srgbClr val="123662"/>
          </a:solidFill>
        </p:spPr>
        <p:txBody>
          <a:bodyPr wrap="square" lIns="0" tIns="0" rIns="0" bIns="0" rtlCol="0"/>
          <a:lstStyle/>
          <a:p>
            <a:endParaRPr sz="2400">
              <a:solidFill>
                <a:prstClr val="black"/>
              </a:solidFill>
            </a:endParaRPr>
          </a:p>
        </p:txBody>
      </p:sp>
      <p:sp>
        <p:nvSpPr>
          <p:cNvPr id="20" name="bk object 20"/>
          <p:cNvSpPr/>
          <p:nvPr/>
        </p:nvSpPr>
        <p:spPr>
          <a:xfrm>
            <a:off x="11521603" y="6482759"/>
            <a:ext cx="198120" cy="152400"/>
          </a:xfrm>
          <a:custGeom>
            <a:avLst/>
            <a:gdLst/>
            <a:ahLst/>
            <a:cxnLst/>
            <a:rect l="l" t="t" r="r" b="b"/>
            <a:pathLst>
              <a:path w="148590" h="114300">
                <a:moveTo>
                  <a:pt x="110419" y="0"/>
                </a:moveTo>
                <a:lnTo>
                  <a:pt x="0" y="0"/>
                </a:lnTo>
                <a:lnTo>
                  <a:pt x="0" y="113774"/>
                </a:lnTo>
                <a:lnTo>
                  <a:pt x="118220" y="113245"/>
                </a:lnTo>
                <a:lnTo>
                  <a:pt x="133125" y="109089"/>
                </a:lnTo>
                <a:lnTo>
                  <a:pt x="142605" y="101108"/>
                </a:lnTo>
                <a:lnTo>
                  <a:pt x="147013" y="90654"/>
                </a:lnTo>
                <a:lnTo>
                  <a:pt x="54652" y="90654"/>
                </a:lnTo>
                <a:lnTo>
                  <a:pt x="54652" y="68386"/>
                </a:lnTo>
                <a:lnTo>
                  <a:pt x="143695" y="68386"/>
                </a:lnTo>
                <a:lnTo>
                  <a:pt x="140903" y="64351"/>
                </a:lnTo>
                <a:lnTo>
                  <a:pt x="128445" y="59454"/>
                </a:lnTo>
                <a:lnTo>
                  <a:pt x="113340" y="57677"/>
                </a:lnTo>
                <a:lnTo>
                  <a:pt x="115482" y="57159"/>
                </a:lnTo>
                <a:lnTo>
                  <a:pt x="127835" y="54458"/>
                </a:lnTo>
                <a:lnTo>
                  <a:pt x="137809" y="48187"/>
                </a:lnTo>
                <a:lnTo>
                  <a:pt x="54652" y="48187"/>
                </a:lnTo>
                <a:lnTo>
                  <a:pt x="54652" y="26161"/>
                </a:lnTo>
                <a:lnTo>
                  <a:pt x="146458" y="26161"/>
                </a:lnTo>
                <a:lnTo>
                  <a:pt x="147325" y="18877"/>
                </a:lnTo>
                <a:lnTo>
                  <a:pt x="141400" y="8751"/>
                </a:lnTo>
                <a:lnTo>
                  <a:pt x="129477" y="2278"/>
                </a:lnTo>
                <a:lnTo>
                  <a:pt x="110419" y="0"/>
                </a:lnTo>
                <a:close/>
              </a:path>
              <a:path w="148590" h="114300">
                <a:moveTo>
                  <a:pt x="143695" y="68386"/>
                </a:moveTo>
                <a:lnTo>
                  <a:pt x="93739" y="68386"/>
                </a:lnTo>
                <a:lnTo>
                  <a:pt x="97390" y="73132"/>
                </a:lnTo>
                <a:lnTo>
                  <a:pt x="97390" y="86152"/>
                </a:lnTo>
                <a:lnTo>
                  <a:pt x="93853" y="90654"/>
                </a:lnTo>
                <a:lnTo>
                  <a:pt x="147013" y="90654"/>
                </a:lnTo>
                <a:lnTo>
                  <a:pt x="147428" y="89668"/>
                </a:lnTo>
                <a:lnTo>
                  <a:pt x="148365" y="75133"/>
                </a:lnTo>
                <a:lnTo>
                  <a:pt x="143695" y="68386"/>
                </a:lnTo>
                <a:close/>
              </a:path>
              <a:path w="148590" h="114300">
                <a:moveTo>
                  <a:pt x="146458" y="26161"/>
                </a:moveTo>
                <a:lnTo>
                  <a:pt x="92279" y="26161"/>
                </a:lnTo>
                <a:lnTo>
                  <a:pt x="96530" y="29934"/>
                </a:lnTo>
                <a:lnTo>
                  <a:pt x="96530" y="43927"/>
                </a:lnTo>
                <a:lnTo>
                  <a:pt x="92393" y="48187"/>
                </a:lnTo>
                <a:lnTo>
                  <a:pt x="137809" y="48187"/>
                </a:lnTo>
                <a:lnTo>
                  <a:pt x="138247" y="47911"/>
                </a:lnTo>
                <a:lnTo>
                  <a:pt x="145238" y="36416"/>
                </a:lnTo>
                <a:lnTo>
                  <a:pt x="146458" y="26161"/>
                </a:lnTo>
                <a:close/>
              </a:path>
            </a:pathLst>
          </a:custGeom>
          <a:solidFill>
            <a:srgbClr val="123662"/>
          </a:solidFill>
        </p:spPr>
        <p:txBody>
          <a:bodyPr wrap="square" lIns="0" tIns="0" rIns="0" bIns="0" rtlCol="0"/>
          <a:lstStyle/>
          <a:p>
            <a:endParaRPr sz="2400">
              <a:solidFill>
                <a:prstClr val="black"/>
              </a:solidFill>
            </a:endParaRPr>
          </a:p>
        </p:txBody>
      </p:sp>
      <p:sp>
        <p:nvSpPr>
          <p:cNvPr id="2" name="Holder 2"/>
          <p:cNvSpPr>
            <a:spLocks noGrp="1"/>
          </p:cNvSpPr>
          <p:nvPr>
            <p:ph type="title"/>
          </p:nvPr>
        </p:nvSpPr>
        <p:spPr>
          <a:xfrm>
            <a:off x="776359" y="321267"/>
            <a:ext cx="10639280" cy="369332"/>
          </a:xfrm>
          <a:prstGeom prst="rect">
            <a:avLst/>
          </a:prstGeom>
        </p:spPr>
        <p:txBody>
          <a:bodyPr wrap="square" lIns="0" tIns="0" rIns="0" bIns="0">
            <a:spAutoFit/>
          </a:bodyPr>
          <a:lstStyle>
            <a:lvl1pPr>
              <a:defRPr sz="2400" b="0" i="0">
                <a:solidFill>
                  <a:srgbClr val="00AFEF"/>
                </a:solidFill>
                <a:latin typeface="Arial"/>
                <a:cs typeface="Arial"/>
              </a:defRPr>
            </a:lvl1pPr>
          </a:lstStyle>
          <a:p>
            <a:endParaRPr/>
          </a:p>
        </p:txBody>
      </p:sp>
      <p:sp>
        <p:nvSpPr>
          <p:cNvPr id="3" name="Holder 3"/>
          <p:cNvSpPr>
            <a:spLocks noGrp="1"/>
          </p:cNvSpPr>
          <p:nvPr>
            <p:ph type="body" idx="1"/>
          </p:nvPr>
        </p:nvSpPr>
        <p:spPr>
          <a:xfrm>
            <a:off x="986062" y="1819221"/>
            <a:ext cx="10219876"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1" y="6377941"/>
            <a:ext cx="3901439"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7FFA16CE-5315-4D95-8C3D-19CC68CD3519}" type="datetime1">
              <a:rPr lang="en-US" smtClean="0">
                <a:solidFill>
                  <a:prstClr val="black">
                    <a:tint val="75000"/>
                  </a:prstClr>
                </a:solidFill>
              </a:rPr>
              <a:pPr/>
              <a:t>14/06/16</a:t>
            </a:fld>
            <a:endParaRPr lang="en-US">
              <a:solidFill>
                <a:prstClr val="black">
                  <a:tint val="75000"/>
                </a:prstClr>
              </a:solidFill>
            </a:endParaRPr>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669464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hdr="0" ftr="0" dt="0"/>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1.jpeg"/><Relationship Id="rId5" Type="http://schemas.openxmlformats.org/officeDocument/2006/relationships/image" Target="../media/image5.emf"/><Relationship Id="rId6" Type="http://schemas.openxmlformats.org/officeDocument/2006/relationships/image" Target="../media/image7.jpe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5.emf"/><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emf"/><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5.emf"/><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5.emf"/><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5.emf"/><Relationship Id="rId5" Type="http://schemas.openxmlformats.org/officeDocument/2006/relationships/image" Target="../media/image7.jpeg"/><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6.jpg"/><Relationship Id="rId5" Type="http://schemas.openxmlformats.org/officeDocument/2006/relationships/image" Target="../media/image5.emf"/><Relationship Id="rId6" Type="http://schemas.openxmlformats.org/officeDocument/2006/relationships/image" Target="../media/image7.jpeg"/><Relationship Id="rId1" Type="http://schemas.openxmlformats.org/officeDocument/2006/relationships/themeOverride" Target="../theme/themeOverride3.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5.emf"/><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eg"/><Relationship Id="rId5" Type="http://schemas.microsoft.com/office/2007/relationships/hdphoto" Target="../media/hdphoto1.wdp"/><Relationship Id="rId6" Type="http://schemas.openxmlformats.org/officeDocument/2006/relationships/image" Target="../media/image5.emf"/><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7.jpeg"/><Relationship Id="rId5" Type="http://schemas.openxmlformats.org/officeDocument/2006/relationships/image" Target="../media/image5.emf"/><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7.jpeg"/><Relationship Id="rId5" Type="http://schemas.openxmlformats.org/officeDocument/2006/relationships/image" Target="../media/image5.emf"/><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7.jpeg"/><Relationship Id="rId5" Type="http://schemas.openxmlformats.org/officeDocument/2006/relationships/image" Target="../media/image5.emf"/><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7.jpeg"/><Relationship Id="rId5" Type="http://schemas.openxmlformats.org/officeDocument/2006/relationships/image" Target="../media/image5.emf"/><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7.jpeg"/><Relationship Id="rId5" Type="http://schemas.openxmlformats.org/officeDocument/2006/relationships/image" Target="../media/image5.emf"/><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7.jpeg"/><Relationship Id="rId5" Type="http://schemas.openxmlformats.org/officeDocument/2006/relationships/image" Target="../media/image5.emf"/><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emf"/><Relationship Id="rId1" Type="http://schemas.openxmlformats.org/officeDocument/2006/relationships/themeOverride" Target="../theme/themeOverride4.xml"/><Relationship Id="rId2"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5.emf"/><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7.jpeg"/><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emf"/><Relationship Id="rId5" Type="http://schemas.openxmlformats.org/officeDocument/2006/relationships/image" Target="../media/image7.jpeg"/><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04" y="0"/>
            <a:ext cx="12673408" cy="7008779"/>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2400">
              <a:solidFill>
                <a:prstClr val="white"/>
              </a:solidFill>
            </a:endParaRPr>
          </a:p>
        </p:txBody>
      </p:sp>
      <p:pic>
        <p:nvPicPr>
          <p:cNvPr id="9" name="Image 8"/>
          <p:cNvPicPr>
            <a:picLocks noChangeAspect="1"/>
          </p:cNvPicPr>
          <p:nvPr/>
        </p:nvPicPr>
        <p:blipFill>
          <a:blip r:embed="rId3"/>
          <a:stretch>
            <a:fillRect/>
          </a:stretch>
        </p:blipFill>
        <p:spPr>
          <a:xfrm>
            <a:off x="3860800" y="1176867"/>
            <a:ext cx="4995333" cy="4504267"/>
          </a:xfrm>
          <a:prstGeom prst="rect">
            <a:avLst/>
          </a:prstGeom>
        </p:spPr>
      </p:pic>
      <p:sp>
        <p:nvSpPr>
          <p:cNvPr id="11" name="ZoneTexte 10"/>
          <p:cNvSpPr txBox="1"/>
          <p:nvPr/>
        </p:nvSpPr>
        <p:spPr>
          <a:xfrm>
            <a:off x="3962400" y="2439292"/>
            <a:ext cx="4267200" cy="2513509"/>
          </a:xfrm>
          <a:prstGeom prst="rect">
            <a:avLst/>
          </a:prstGeom>
          <a:noFill/>
        </p:spPr>
        <p:txBody>
          <a:bodyPr wrap="square" rtlCol="0">
            <a:spAutoFit/>
          </a:bodyPr>
          <a:lstStyle/>
          <a:p>
            <a:pPr algn="ctr">
              <a:spcAft>
                <a:spcPts val="800"/>
              </a:spcAft>
            </a:pPr>
            <a:r>
              <a:rPr lang="nl-BE" sz="3600" dirty="0" err="1" smtClean="0">
                <a:solidFill>
                  <a:prstClr val="white"/>
                </a:solidFill>
                <a:latin typeface="ITC Lubalin Graph Std Book" panose="02060502020205020404" pitchFamily="18" charset="0"/>
                <a:cs typeface="Verdana"/>
              </a:rPr>
              <a:t>Baromètre</a:t>
            </a:r>
            <a:r>
              <a:rPr lang="nl-BE" sz="3600" dirty="0" smtClean="0">
                <a:solidFill>
                  <a:prstClr val="white"/>
                </a:solidFill>
                <a:latin typeface="ITC Lubalin Graph Std Book" panose="02060502020205020404" pitchFamily="18" charset="0"/>
                <a:cs typeface="Verdana"/>
              </a:rPr>
              <a:t> 2016</a:t>
            </a:r>
          </a:p>
          <a:p>
            <a:pPr algn="ctr">
              <a:spcAft>
                <a:spcPts val="800"/>
              </a:spcAft>
            </a:pPr>
            <a:r>
              <a:rPr lang="nl-BE" sz="3600" dirty="0" smtClean="0">
                <a:solidFill>
                  <a:prstClr val="white"/>
                </a:solidFill>
                <a:latin typeface="ITC Lubalin Graph Std Book" panose="02060502020205020404" pitchFamily="18" charset="0"/>
                <a:cs typeface="Verdana"/>
              </a:rPr>
              <a:t>des </a:t>
            </a:r>
            <a:r>
              <a:rPr lang="nl-BE" sz="3600" dirty="0" err="1" smtClean="0">
                <a:solidFill>
                  <a:prstClr val="white"/>
                </a:solidFill>
                <a:latin typeface="ITC Lubalin Graph Std Book" panose="02060502020205020404" pitchFamily="18" charset="0"/>
                <a:cs typeface="Verdana"/>
              </a:rPr>
              <a:t>entreprises</a:t>
            </a:r>
            <a:r>
              <a:rPr lang="nl-BE" sz="3600" dirty="0" smtClean="0">
                <a:solidFill>
                  <a:prstClr val="white"/>
                </a:solidFill>
                <a:latin typeface="ITC Lubalin Graph Std Book" panose="02060502020205020404" pitchFamily="18" charset="0"/>
                <a:cs typeface="Verdana"/>
              </a:rPr>
              <a:t> </a:t>
            </a:r>
            <a:r>
              <a:rPr lang="nl-BE" sz="3600" dirty="0" err="1" smtClean="0">
                <a:solidFill>
                  <a:prstClr val="white"/>
                </a:solidFill>
                <a:latin typeface="ITC Lubalin Graph Std Book" panose="02060502020205020404" pitchFamily="18" charset="0"/>
                <a:cs typeface="Verdana"/>
              </a:rPr>
              <a:t>sociales</a:t>
            </a:r>
            <a:r>
              <a:rPr lang="nl-BE" sz="3600" dirty="0" smtClean="0">
                <a:solidFill>
                  <a:prstClr val="white"/>
                </a:solidFill>
                <a:latin typeface="ITC Lubalin Graph Std Book" panose="02060502020205020404" pitchFamily="18" charset="0"/>
                <a:cs typeface="Verdana"/>
              </a:rPr>
              <a:t> </a:t>
            </a:r>
          </a:p>
          <a:p>
            <a:pPr algn="ctr">
              <a:spcAft>
                <a:spcPts val="800"/>
              </a:spcAft>
            </a:pPr>
            <a:r>
              <a:rPr lang="nl-BE" sz="3600" dirty="0" smtClean="0">
                <a:solidFill>
                  <a:prstClr val="white"/>
                </a:solidFill>
                <a:latin typeface="ITC Lubalin Graph Std Book" panose="02060502020205020404" pitchFamily="18" charset="0"/>
                <a:cs typeface="Verdana"/>
              </a:rPr>
              <a:t>en </a:t>
            </a:r>
            <a:r>
              <a:rPr lang="nl-BE" sz="3600" dirty="0" err="1" smtClean="0">
                <a:solidFill>
                  <a:prstClr val="white"/>
                </a:solidFill>
                <a:latin typeface="ITC Lubalin Graph Std Book" panose="02060502020205020404" pitchFamily="18" charset="0"/>
                <a:cs typeface="Verdana"/>
              </a:rPr>
              <a:t>Belgique</a:t>
            </a:r>
            <a:r>
              <a:rPr lang="nl-BE" sz="3600" dirty="0" smtClean="0">
                <a:solidFill>
                  <a:prstClr val="white"/>
                </a:solidFill>
                <a:latin typeface="ITC Lubalin Graph Std Book" panose="02060502020205020404" pitchFamily="18" charset="0"/>
                <a:cs typeface="Verdana"/>
              </a:rPr>
              <a:t> </a:t>
            </a:r>
          </a:p>
        </p:txBody>
      </p:sp>
      <p:sp>
        <p:nvSpPr>
          <p:cNvPr id="8" name="Espace réservé du contenu 1"/>
          <p:cNvSpPr>
            <a:spLocks noGrp="1"/>
          </p:cNvSpPr>
          <p:nvPr/>
        </p:nvSpPr>
        <p:spPr bwMode="auto">
          <a:xfrm>
            <a:off x="335360" y="5541235"/>
            <a:ext cx="7611533" cy="103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920" tIns="60960" rIns="121920" bIns="6096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BE" sz="2400" dirty="0">
                <a:solidFill>
                  <a:prstClr val="white"/>
                </a:solidFill>
                <a:latin typeface="Verdana" panose="020B0604030504040204" pitchFamily="34" charset="0"/>
                <a:ea typeface="Verdana" panose="020B0604030504040204" pitchFamily="34" charset="0"/>
                <a:cs typeface="Verdana" panose="020B0604030504040204" pitchFamily="34" charset="0"/>
              </a:rPr>
              <a:t>Conférence de presse</a:t>
            </a:r>
          </a:p>
          <a:p>
            <a:r>
              <a:rPr lang="fr-BE" sz="1467" dirty="0" smtClean="0">
                <a:solidFill>
                  <a:prstClr val="white"/>
                </a:solidFill>
                <a:latin typeface="Verdana" panose="020B0604030504040204" pitchFamily="34" charset="0"/>
                <a:ea typeface="Verdana" panose="020B0604030504040204" pitchFamily="34" charset="0"/>
                <a:cs typeface="Verdana" panose="020B0604030504040204" pitchFamily="34" charset="0"/>
              </a:rPr>
              <a:t>15 juin 2016</a:t>
            </a:r>
            <a:r>
              <a:rPr lang="fr-BE" sz="1333"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endParaRPr lang="fr-BE" sz="1333"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83398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L’entreprise sociale </a:t>
            </a:r>
          </a:p>
        </p:txBody>
      </p:sp>
      <p:sp>
        <p:nvSpPr>
          <p:cNvPr id="3" name="Espace réservé du contenu 2"/>
          <p:cNvSpPr>
            <a:spLocks noGrp="1"/>
          </p:cNvSpPr>
          <p:nvPr>
            <p:ph idx="1"/>
          </p:nvPr>
        </p:nvSpPr>
        <p:spPr/>
        <p:txBody>
          <a:bodyPr>
            <a:normAutofit/>
          </a:bodyPr>
          <a:lstStyle/>
          <a:p>
            <a:r>
              <a:rPr lang="fr-FR" sz="1800" dirty="0" smtClean="0">
                <a:latin typeface="Verdana" panose="020B0604030504040204" pitchFamily="34" charset="0"/>
                <a:ea typeface="Verdana" panose="020B0604030504040204" pitchFamily="34" charset="0"/>
                <a:cs typeface="Verdana" panose="020B0604030504040204" pitchFamily="34" charset="0"/>
              </a:rPr>
              <a:t>Qu’est-ce qu’une entreprise sociale? </a:t>
            </a:r>
            <a:endParaRPr lang="fr-FR"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Image 3" descr="Finalité sociétale Dernie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9539" y="2323972"/>
            <a:ext cx="5946177" cy="3599688"/>
          </a:xfrm>
          <a:prstGeom prst="rect">
            <a:avLst/>
          </a:prstGeom>
        </p:spPr>
      </p:pic>
      <p:sp>
        <p:nvSpPr>
          <p:cNvPr id="5" name="ZoneTexte 4"/>
          <p:cNvSpPr txBox="1"/>
          <p:nvPr/>
        </p:nvSpPr>
        <p:spPr>
          <a:xfrm>
            <a:off x="1793069" y="3104622"/>
            <a:ext cx="3164341" cy="1754326"/>
          </a:xfrm>
          <a:prstGeom prst="rect">
            <a:avLst/>
          </a:prstGeom>
          <a:noFill/>
        </p:spPr>
        <p:txBody>
          <a:bodyPr wrap="square" rtlCol="0">
            <a:spAutoFit/>
          </a:bodyPr>
          <a:lstStyle/>
          <a:p>
            <a:pPr marL="285750" indent="-285750">
              <a:buFont typeface="Arial"/>
              <a:buChar char="•"/>
            </a:pPr>
            <a:r>
              <a:rPr lang="fr-FR" dirty="0">
                <a:latin typeface="Verdana" panose="020B0604030504040204" pitchFamily="34" charset="0"/>
                <a:ea typeface="Verdana" panose="020B0604030504040204" pitchFamily="34" charset="0"/>
                <a:cs typeface="Verdana" panose="020B0604030504040204" pitchFamily="34" charset="0"/>
              </a:rPr>
              <a:t>Entreprise privée </a:t>
            </a:r>
          </a:p>
          <a:p>
            <a:pPr marL="285750" indent="-285750">
              <a:buFont typeface="Arial"/>
              <a:buChar char="•"/>
            </a:pPr>
            <a:r>
              <a:rPr lang="fr-FR" dirty="0">
                <a:latin typeface="Verdana" panose="020B0604030504040204" pitchFamily="34" charset="0"/>
                <a:ea typeface="Verdana" panose="020B0604030504040204" pitchFamily="34" charset="0"/>
                <a:cs typeface="Verdana" panose="020B0604030504040204" pitchFamily="34" charset="0"/>
              </a:rPr>
              <a:t>Finalité sociétale</a:t>
            </a:r>
          </a:p>
          <a:p>
            <a:pPr marL="285750" indent="-285750">
              <a:buFont typeface="Arial"/>
              <a:buChar char="•"/>
            </a:pPr>
            <a:r>
              <a:rPr lang="fr-FR" dirty="0">
                <a:latin typeface="Verdana" panose="020B0604030504040204" pitchFamily="34" charset="0"/>
                <a:ea typeface="Verdana" panose="020B0604030504040204" pitchFamily="34" charset="0"/>
                <a:cs typeface="Verdana" panose="020B0604030504040204" pitchFamily="34" charset="0"/>
              </a:rPr>
              <a:t>Activité économique viable</a:t>
            </a:r>
          </a:p>
          <a:p>
            <a:pPr marL="285750" indent="-285750">
              <a:buFont typeface="Arial"/>
              <a:buChar char="•"/>
            </a:pPr>
            <a:r>
              <a:rPr lang="fr-FR" dirty="0">
                <a:latin typeface="Verdana" panose="020B0604030504040204" pitchFamily="34" charset="0"/>
                <a:ea typeface="Verdana" panose="020B0604030504040204" pitchFamily="34" charset="0"/>
                <a:cs typeface="Verdana" panose="020B0604030504040204" pitchFamily="34" charset="0"/>
              </a:rPr>
              <a:t>Pratiques originales de gouvernance</a:t>
            </a:r>
          </a:p>
        </p:txBody>
      </p:sp>
      <p:pic>
        <p:nvPicPr>
          <p:cNvPr id="6" name="Picture 8" descr="CBC_RGB.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spTree>
    <p:extLst>
      <p:ext uri="{BB962C8B-B14F-4D97-AF65-F5344CB8AC3E}">
        <p14:creationId xmlns:p14="http://schemas.microsoft.com/office/powerpoint/2010/main" val="404614795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6-06-13 à 16.26.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780" y="2257907"/>
            <a:ext cx="3433411" cy="3422004"/>
          </a:xfrm>
          <a:prstGeom prst="rect">
            <a:avLst/>
          </a:prstGeom>
        </p:spPr>
      </p:pic>
      <p:sp>
        <p:nvSpPr>
          <p:cNvPr id="5" name="Ellipse 4"/>
          <p:cNvSpPr/>
          <p:nvPr/>
        </p:nvSpPr>
        <p:spPr>
          <a:xfrm>
            <a:off x="7842100" y="672097"/>
            <a:ext cx="1724544" cy="169343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t>ENJEUX</a:t>
            </a:r>
          </a:p>
        </p:txBody>
      </p:sp>
      <p:sp>
        <p:nvSpPr>
          <p:cNvPr id="6" name="Ellipse 5"/>
          <p:cNvSpPr/>
          <p:nvPr/>
        </p:nvSpPr>
        <p:spPr>
          <a:xfrm>
            <a:off x="2558727" y="486077"/>
            <a:ext cx="1917053" cy="180105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600" dirty="0"/>
              <a:t>STATISTIQUES</a:t>
            </a:r>
          </a:p>
        </p:txBody>
      </p:sp>
      <p:sp>
        <p:nvSpPr>
          <p:cNvPr id="7" name="Ellipse 6"/>
          <p:cNvSpPr/>
          <p:nvPr/>
        </p:nvSpPr>
        <p:spPr>
          <a:xfrm>
            <a:off x="2104075" y="3079142"/>
            <a:ext cx="1755899" cy="167775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a:t>FOCUS</a:t>
            </a:r>
          </a:p>
        </p:txBody>
      </p:sp>
      <p:cxnSp>
        <p:nvCxnSpPr>
          <p:cNvPr id="9" name="Connecteur droit 8"/>
          <p:cNvCxnSpPr>
            <a:endCxn id="6" idx="5"/>
          </p:cNvCxnSpPr>
          <p:nvPr/>
        </p:nvCxnSpPr>
        <p:spPr>
          <a:xfrm flipH="1" flipV="1">
            <a:off x="4195033" y="2023369"/>
            <a:ext cx="1138640" cy="26375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a:stCxn id="6" idx="3"/>
            <a:endCxn id="7" idx="0"/>
          </p:cNvCxnSpPr>
          <p:nvPr/>
        </p:nvCxnSpPr>
        <p:spPr>
          <a:xfrm>
            <a:off x="2839472" y="2023370"/>
            <a:ext cx="142552" cy="105577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a:stCxn id="4" idx="0"/>
            <a:endCxn id="5" idx="2"/>
          </p:cNvCxnSpPr>
          <p:nvPr/>
        </p:nvCxnSpPr>
        <p:spPr>
          <a:xfrm flipV="1">
            <a:off x="6192486" y="1518813"/>
            <a:ext cx="1649615" cy="739095"/>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4" name="Ellipse 13"/>
          <p:cNvSpPr/>
          <p:nvPr/>
        </p:nvSpPr>
        <p:spPr>
          <a:xfrm>
            <a:off x="8422178" y="4145373"/>
            <a:ext cx="1755899" cy="171891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a:t>OPINIONS</a:t>
            </a:r>
          </a:p>
        </p:txBody>
      </p:sp>
      <p:cxnSp>
        <p:nvCxnSpPr>
          <p:cNvPr id="16" name="Connecteur droit 15"/>
          <p:cNvCxnSpPr>
            <a:stCxn id="4" idx="3"/>
            <a:endCxn id="14" idx="1"/>
          </p:cNvCxnSpPr>
          <p:nvPr/>
        </p:nvCxnSpPr>
        <p:spPr>
          <a:xfrm>
            <a:off x="7909190" y="3968910"/>
            <a:ext cx="770132" cy="42819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12" name="Picture 8"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15" name="Imag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spTree>
    <p:extLst>
      <p:ext uri="{BB962C8B-B14F-4D97-AF65-F5344CB8AC3E}">
        <p14:creationId xmlns:p14="http://schemas.microsoft.com/office/powerpoint/2010/main" val="36666889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b="1" dirty="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Statistiques : </a:t>
            </a:r>
            <a:r>
              <a:rPr lang="fr-FR" sz="2800" b="1" dirty="0" smtClean="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que </a:t>
            </a:r>
            <a:r>
              <a:rPr lang="fr-FR" sz="2800" b="1" dirty="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représentent les entreprises sociales en Belgique, en terme de nombre d’entreprises? </a:t>
            </a:r>
          </a:p>
        </p:txBody>
      </p:sp>
      <p:sp>
        <p:nvSpPr>
          <p:cNvPr id="3" name="Espace réservé du contenu 2"/>
          <p:cNvSpPr>
            <a:spLocks noGrp="1"/>
          </p:cNvSpPr>
          <p:nvPr>
            <p:ph idx="1"/>
          </p:nvPr>
        </p:nvSpPr>
        <p:spPr>
          <a:xfrm>
            <a:off x="1981200" y="1925321"/>
            <a:ext cx="8229600" cy="2366817"/>
          </a:xfrm>
        </p:spPr>
        <p:txBody>
          <a:bodyPr>
            <a:normAutofit/>
          </a:bodyPr>
          <a:lstStyle/>
          <a:p>
            <a:r>
              <a:rPr lang="fr-FR" sz="1800" dirty="0">
                <a:latin typeface="Verdana" panose="020B0604030504040204" pitchFamily="34" charset="0"/>
                <a:ea typeface="Verdana" panose="020B0604030504040204" pitchFamily="34" charset="0"/>
                <a:cs typeface="Verdana" panose="020B0604030504040204" pitchFamily="34" charset="0"/>
              </a:rPr>
              <a:t>18.074 entreprises sociales en Belgique </a:t>
            </a:r>
          </a:p>
          <a:p>
            <a:r>
              <a:rPr lang="fr-FR" sz="1800" dirty="0">
                <a:latin typeface="Verdana" panose="020B0604030504040204" pitchFamily="34" charset="0"/>
                <a:ea typeface="Verdana" panose="020B0604030504040204" pitchFamily="34" charset="0"/>
                <a:cs typeface="Verdana" panose="020B0604030504040204" pitchFamily="34" charset="0"/>
              </a:rPr>
              <a:t>371.478 équivalents temps plein (ETP) </a:t>
            </a:r>
          </a:p>
          <a:p>
            <a:r>
              <a:rPr lang="fr-FR" sz="1800" dirty="0">
                <a:latin typeface="Verdana" panose="020B0604030504040204" pitchFamily="34" charset="0"/>
                <a:ea typeface="Verdana" panose="020B0604030504040204" pitchFamily="34" charset="0"/>
                <a:cs typeface="Verdana" panose="020B0604030504040204" pitchFamily="34" charset="0"/>
              </a:rPr>
              <a:t>11,5 % de croissance de 2008 à 2014 </a:t>
            </a:r>
          </a:p>
          <a:p>
            <a:r>
              <a:rPr lang="fr-FR" sz="1800" dirty="0">
                <a:latin typeface="Verdana" panose="020B0604030504040204" pitchFamily="34" charset="0"/>
                <a:ea typeface="Verdana" panose="020B0604030504040204" pitchFamily="34" charset="0"/>
                <a:cs typeface="Verdana" panose="020B0604030504040204" pitchFamily="34" charset="0"/>
              </a:rPr>
              <a:t>1 salarié sur 8 travaille dans l’ES</a:t>
            </a:r>
          </a:p>
        </p:txBody>
      </p:sp>
      <p:pic>
        <p:nvPicPr>
          <p:cNvPr id="4" name="Image 3" descr="Capture d’écran 2016-06-13 à 16.19.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454" y="3967017"/>
            <a:ext cx="8686800" cy="1888852"/>
          </a:xfrm>
          <a:prstGeom prst="rect">
            <a:avLst/>
          </a:prstGeom>
        </p:spPr>
      </p:pic>
      <p:pic>
        <p:nvPicPr>
          <p:cNvPr id="5" name="Picture 8"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spTree>
    <p:extLst>
      <p:ext uri="{BB962C8B-B14F-4D97-AF65-F5344CB8AC3E}">
        <p14:creationId xmlns:p14="http://schemas.microsoft.com/office/powerpoint/2010/main" val="2605233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Statistiques : </a:t>
            </a:r>
            <a:r>
              <a:rPr lang="fr-FR" sz="2800" b="1" dirty="0" smtClean="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dans </a:t>
            </a:r>
            <a:r>
              <a:rPr lang="fr-FR" sz="2800" b="1" dirty="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quels secteurs d’activités les ES opèrent-elles?</a:t>
            </a:r>
          </a:p>
        </p:txBody>
      </p:sp>
      <p:pic>
        <p:nvPicPr>
          <p:cNvPr id="4" name="Image 3" descr="Capture d’écran 2016-06-13 à 16.30.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917" y="1909933"/>
            <a:ext cx="7556637" cy="4424548"/>
          </a:xfrm>
          <a:prstGeom prst="rect">
            <a:avLst/>
          </a:prstGeom>
        </p:spPr>
      </p:pic>
      <p:pic>
        <p:nvPicPr>
          <p:cNvPr id="5" name="Picture 8"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spTree>
    <p:extLst>
      <p:ext uri="{BB962C8B-B14F-4D97-AF65-F5344CB8AC3E}">
        <p14:creationId xmlns:p14="http://schemas.microsoft.com/office/powerpoint/2010/main" val="16739227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b="1" dirty="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Statistiques : </a:t>
            </a:r>
            <a:r>
              <a:rPr lang="fr-FR" sz="2800" b="1" dirty="0" smtClean="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quel </a:t>
            </a:r>
            <a:r>
              <a:rPr lang="fr-FR" sz="2800" b="1" dirty="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est le poids des ES dans le secteur privé, par classe de travailleurs (en ETP)? </a:t>
            </a:r>
          </a:p>
        </p:txBody>
      </p:sp>
      <p:pic>
        <p:nvPicPr>
          <p:cNvPr id="6" name="Espace réservé du contenu 5" descr="Capture d’écran 2016-06-13 à 19.57.01.png"/>
          <p:cNvPicPr>
            <a:picLocks noGrp="1" noChangeAspect="1"/>
          </p:cNvPicPr>
          <p:nvPr>
            <p:ph idx="1"/>
          </p:nvPr>
        </p:nvPicPr>
        <p:blipFill>
          <a:blip r:embed="rId3">
            <a:extLst>
              <a:ext uri="{28A0092B-C50C-407E-A947-70E740481C1C}">
                <a14:useLocalDpi xmlns:a14="http://schemas.microsoft.com/office/drawing/2010/main" val="0"/>
              </a:ext>
            </a:extLst>
          </a:blip>
          <a:srcRect t="-703" b="-703"/>
          <a:stretch>
            <a:fillRect/>
          </a:stretch>
        </p:blipFill>
        <p:spPr/>
      </p:pic>
      <p:pic>
        <p:nvPicPr>
          <p:cNvPr id="4" name="Picture 8"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spTree>
    <p:extLst>
      <p:ext uri="{BB962C8B-B14F-4D97-AF65-F5344CB8AC3E}">
        <p14:creationId xmlns:p14="http://schemas.microsoft.com/office/powerpoint/2010/main" val="38138867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Focus : </a:t>
            </a:r>
            <a:r>
              <a:rPr lang="fr-FR" sz="2800" b="1" dirty="0" smtClean="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investissement </a:t>
            </a:r>
            <a:r>
              <a:rPr lang="fr-FR" sz="2800" b="1" dirty="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direct dans les entreprises sociales et ISR</a:t>
            </a:r>
          </a:p>
        </p:txBody>
      </p:sp>
      <p:sp>
        <p:nvSpPr>
          <p:cNvPr id="3" name="Espace réservé du contenu 2"/>
          <p:cNvSpPr>
            <a:spLocks noGrp="1"/>
          </p:cNvSpPr>
          <p:nvPr>
            <p:ph idx="1"/>
          </p:nvPr>
        </p:nvSpPr>
        <p:spPr/>
        <p:txBody>
          <a:bodyPr>
            <a:normAutofit/>
          </a:bodyPr>
          <a:lstStyle/>
          <a:p>
            <a:endParaRPr lang="fr-FR" dirty="0" smtClean="0"/>
          </a:p>
          <a:p>
            <a:r>
              <a:rPr lang="fr-FR" sz="1800" dirty="0" smtClean="0">
                <a:latin typeface="Verdana" panose="020B0604030504040204" pitchFamily="34" charset="0"/>
                <a:ea typeface="Verdana" panose="020B0604030504040204" pitchFamily="34" charset="0"/>
                <a:cs typeface="Verdana" panose="020B0604030504040204" pitchFamily="34" charset="0"/>
              </a:rPr>
              <a:t>Volonté d’investir localement </a:t>
            </a:r>
          </a:p>
          <a:p>
            <a:r>
              <a:rPr lang="fr-FR" sz="1800" dirty="0" smtClean="0">
                <a:latin typeface="Verdana" panose="020B0604030504040204" pitchFamily="34" charset="0"/>
                <a:ea typeface="Verdana" panose="020B0604030504040204" pitchFamily="34" charset="0"/>
                <a:cs typeface="Verdana" panose="020B0604030504040204" pitchFamily="34" charset="0"/>
              </a:rPr>
              <a:t>13,92 milliards placés en ISR en 2014</a:t>
            </a:r>
          </a:p>
          <a:p>
            <a:r>
              <a:rPr lang="fr-FR" sz="1800" dirty="0" smtClean="0">
                <a:latin typeface="Verdana" panose="020B0604030504040204" pitchFamily="34" charset="0"/>
                <a:ea typeface="Verdana" panose="020B0604030504040204" pitchFamily="34" charset="0"/>
                <a:cs typeface="Verdana" panose="020B0604030504040204" pitchFamily="34" charset="0"/>
              </a:rPr>
              <a:t>13 % de croissance (2013)</a:t>
            </a:r>
          </a:p>
          <a:p>
            <a:r>
              <a:rPr lang="fr-FR" sz="1800" dirty="0" smtClean="0">
                <a:latin typeface="Verdana" panose="020B0604030504040204" pitchFamily="34" charset="0"/>
                <a:ea typeface="Verdana" panose="020B0604030504040204" pitchFamily="34" charset="0"/>
                <a:cs typeface="Verdana" panose="020B0604030504040204" pitchFamily="34" charset="0"/>
              </a:rPr>
              <a:t>Plusieurs projets à succès </a:t>
            </a:r>
          </a:p>
          <a:p>
            <a:r>
              <a:rPr lang="fr-FR" sz="1800" dirty="0" smtClean="0">
                <a:latin typeface="Verdana" panose="020B0604030504040204" pitchFamily="34" charset="0"/>
                <a:ea typeface="Verdana" panose="020B0604030504040204" pitchFamily="34" charset="0"/>
                <a:cs typeface="Verdana" panose="020B0604030504040204" pitchFamily="34" charset="0"/>
              </a:rPr>
              <a:t>Freins </a:t>
            </a:r>
          </a:p>
          <a:p>
            <a:pPr marL="0" indent="0">
              <a:buNone/>
            </a:pPr>
            <a:endParaRPr lang="fr-FR" dirty="0" smtClean="0"/>
          </a:p>
        </p:txBody>
      </p:sp>
      <p:pic>
        <p:nvPicPr>
          <p:cNvPr id="4" name="Picture 8"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spTree>
    <p:extLst>
      <p:ext uri="{BB962C8B-B14F-4D97-AF65-F5344CB8AC3E}">
        <p14:creationId xmlns:p14="http://schemas.microsoft.com/office/powerpoint/2010/main" val="415292308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Enjeux : </a:t>
            </a:r>
            <a:r>
              <a:rPr lang="fr-FR" sz="2800" b="1" dirty="0" smtClean="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l’impact </a:t>
            </a:r>
            <a:r>
              <a:rPr lang="fr-FR" sz="2800" b="1" dirty="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social, quelle définition?</a:t>
            </a:r>
          </a:p>
        </p:txBody>
      </p:sp>
      <p:pic>
        <p:nvPicPr>
          <p:cNvPr id="4" name="Image 3" descr="socimpact-1024x4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9978" y="2074333"/>
            <a:ext cx="8217285" cy="3530865"/>
          </a:xfrm>
          <a:prstGeom prst="rect">
            <a:avLst/>
          </a:prstGeom>
        </p:spPr>
      </p:pic>
      <p:pic>
        <p:nvPicPr>
          <p:cNvPr id="5" name="Picture 8" descr="CBC_RGB.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spTree>
    <p:extLst>
      <p:ext uri="{BB962C8B-B14F-4D97-AF65-F5344CB8AC3E}">
        <p14:creationId xmlns:p14="http://schemas.microsoft.com/office/powerpoint/2010/main" val="160780443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Enjeux : </a:t>
            </a:r>
            <a:r>
              <a:rPr lang="fr-FR" sz="2800" b="1" dirty="0" smtClean="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choisir </a:t>
            </a:r>
            <a:r>
              <a:rPr lang="fr-FR" sz="2800" b="1" dirty="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la forme coopérative pour son entreprise  </a:t>
            </a:r>
          </a:p>
        </p:txBody>
      </p:sp>
      <p:pic>
        <p:nvPicPr>
          <p:cNvPr id="4" name="Espace réservé du contenu 3" descr="Capture d’écran 2016-06-13 à 16.25.16.png"/>
          <p:cNvPicPr>
            <a:picLocks noGrp="1" noChangeAspect="1"/>
          </p:cNvPicPr>
          <p:nvPr>
            <p:ph idx="1"/>
          </p:nvPr>
        </p:nvPicPr>
        <p:blipFill>
          <a:blip r:embed="rId3">
            <a:extLst>
              <a:ext uri="{28A0092B-C50C-407E-A947-70E740481C1C}">
                <a14:useLocalDpi xmlns:a14="http://schemas.microsoft.com/office/drawing/2010/main" val="0"/>
              </a:ext>
            </a:extLst>
          </a:blip>
          <a:srcRect t="-5860" b="-5860"/>
          <a:stretch>
            <a:fillRect/>
          </a:stretch>
        </p:blipFill>
        <p:spPr>
          <a:xfrm>
            <a:off x="2310439" y="1600201"/>
            <a:ext cx="7632477" cy="4197568"/>
          </a:xfrm>
        </p:spPr>
      </p:pic>
      <p:pic>
        <p:nvPicPr>
          <p:cNvPr id="5" name="Picture 8"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spTree>
    <p:extLst>
      <p:ext uri="{BB962C8B-B14F-4D97-AF65-F5344CB8AC3E}">
        <p14:creationId xmlns:p14="http://schemas.microsoft.com/office/powerpoint/2010/main" val="4982913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Enjeux : </a:t>
            </a:r>
            <a:r>
              <a:rPr lang="fr-FR" sz="2800" b="1" dirty="0" smtClean="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le </a:t>
            </a:r>
            <a:r>
              <a:rPr lang="fr-FR" sz="2800" b="1" dirty="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bénévolat en Belgique, quelques chiffres</a:t>
            </a:r>
          </a:p>
        </p:txBody>
      </p:sp>
      <p:sp>
        <p:nvSpPr>
          <p:cNvPr id="3" name="Espace réservé du contenu 2"/>
          <p:cNvSpPr>
            <a:spLocks noGrp="1"/>
          </p:cNvSpPr>
          <p:nvPr>
            <p:ph idx="1"/>
          </p:nvPr>
        </p:nvSpPr>
        <p:spPr/>
        <p:txBody>
          <a:bodyPr>
            <a:normAutofit/>
          </a:bodyPr>
          <a:lstStyle/>
          <a:p>
            <a:endParaRPr lang="fr-FR" dirty="0"/>
          </a:p>
          <a:p>
            <a:r>
              <a:rPr lang="fr-FR" dirty="0"/>
              <a:t>1.166.000 bénévoles en Belgique (12,5 % de la population)</a:t>
            </a:r>
          </a:p>
          <a:p>
            <a:r>
              <a:rPr lang="fr-FR" dirty="0"/>
              <a:t>190 heures prestées sur l’année par bénévole</a:t>
            </a:r>
          </a:p>
          <a:p>
            <a:r>
              <a:rPr lang="fr-FR" dirty="0"/>
              <a:t>221,2 millions d’heures prestées par an (4,1 % du volume de travail salarié annuel en Belgique)  </a:t>
            </a:r>
          </a:p>
          <a:p>
            <a:r>
              <a:rPr lang="fr-FR" dirty="0"/>
              <a:t>83,3 % activités prestées dans le secteur associatif</a:t>
            </a:r>
          </a:p>
          <a:p>
            <a:endParaRPr lang="fr-FR" dirty="0"/>
          </a:p>
          <a:p>
            <a:pPr marL="0" indent="0">
              <a:buNone/>
            </a:pPr>
            <a:endParaRPr lang="fr-FR" dirty="0"/>
          </a:p>
        </p:txBody>
      </p:sp>
      <p:pic>
        <p:nvPicPr>
          <p:cNvPr id="4"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spTree>
    <p:extLst>
      <p:ext uri="{BB962C8B-B14F-4D97-AF65-F5344CB8AC3E}">
        <p14:creationId xmlns:p14="http://schemas.microsoft.com/office/powerpoint/2010/main" val="42861169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b="1" dirty="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Opinions : </a:t>
            </a:r>
            <a:r>
              <a:rPr lang="fr-FR" sz="2800" b="1" dirty="0" smtClean="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quel </a:t>
            </a:r>
            <a:r>
              <a:rPr lang="fr-FR" sz="2800" b="1" dirty="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regard porte la jeune génération sur le système économique?   </a:t>
            </a:r>
          </a:p>
        </p:txBody>
      </p:sp>
      <p:pic>
        <p:nvPicPr>
          <p:cNvPr id="4" name="Espace réservé du contenu 3" descr="Clarisse_Van_Tichelen.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38" t="13492" r="-154"/>
          <a:stretch/>
        </p:blipFill>
        <p:spPr>
          <a:xfrm>
            <a:off x="6421119" y="2163586"/>
            <a:ext cx="2659513" cy="3459266"/>
          </a:xfrm>
        </p:spPr>
      </p:pic>
      <p:pic>
        <p:nvPicPr>
          <p:cNvPr id="5" name="Image 4" descr="Aurélie_Soetens.JPG"/>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8424" t="11432"/>
          <a:stretch/>
        </p:blipFill>
        <p:spPr>
          <a:xfrm>
            <a:off x="3643033" y="2163586"/>
            <a:ext cx="2319381" cy="3439779"/>
          </a:xfrm>
          <a:prstGeom prst="rect">
            <a:avLst/>
          </a:prstGeom>
        </p:spPr>
      </p:pic>
      <p:pic>
        <p:nvPicPr>
          <p:cNvPr id="6" name="Picture 8" descr="CBC_RGB.ep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spTree>
    <p:extLst>
      <p:ext uri="{BB962C8B-B14F-4D97-AF65-F5344CB8AC3E}">
        <p14:creationId xmlns:p14="http://schemas.microsoft.com/office/powerpoint/2010/main" val="2891713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603722" y="6375482"/>
            <a:ext cx="184731" cy="461665"/>
          </a:xfrm>
          <a:prstGeom prst="rect">
            <a:avLst/>
          </a:prstGeom>
          <a:noFill/>
        </p:spPr>
        <p:txBody>
          <a:bodyPr wrap="none" rtlCol="0">
            <a:spAutoFit/>
          </a:bodyPr>
          <a:lstStyle/>
          <a:p>
            <a:endParaRPr lang="en-US" sz="2400" dirty="0"/>
          </a:p>
        </p:txBody>
      </p:sp>
      <p:sp>
        <p:nvSpPr>
          <p:cNvPr id="7" name="TextBox 6"/>
          <p:cNvSpPr txBox="1"/>
          <p:nvPr/>
        </p:nvSpPr>
        <p:spPr>
          <a:xfrm>
            <a:off x="10968754" y="6400386"/>
            <a:ext cx="184731" cy="461665"/>
          </a:xfrm>
          <a:prstGeom prst="rect">
            <a:avLst/>
          </a:prstGeom>
          <a:noFill/>
        </p:spPr>
        <p:txBody>
          <a:bodyPr wrap="none" rtlCol="0">
            <a:spAutoFit/>
          </a:bodyPr>
          <a:lstStyle/>
          <a:p>
            <a:endParaRPr lang="en-US" sz="2400" dirty="0"/>
          </a:p>
        </p:txBody>
      </p:sp>
      <p:pic>
        <p:nvPicPr>
          <p:cNvPr id="9"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10" name="Picture 9" descr="Screen Shot 2016-02-02 at 10.39.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0664" y="472214"/>
            <a:ext cx="8902700" cy="6134100"/>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spTree>
    <p:extLst>
      <p:ext uri="{BB962C8B-B14F-4D97-AF65-F5344CB8AC3E}">
        <p14:creationId xmlns:p14="http://schemas.microsoft.com/office/powerpoint/2010/main" val="16258106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a:solidFill>
                  <a:srgbClr val="00B0F0"/>
                </a:solidFill>
                <a:latin typeface="ITC Lubalin Graph Std Book" panose="02060502020205020404" pitchFamily="18" charset="0"/>
                <a:ea typeface="Verdana" panose="020B0604030504040204" pitchFamily="34" charset="0"/>
                <a:cs typeface="Verdana" panose="020B0604030504040204" pitchFamily="34" charset="0"/>
              </a:rPr>
              <a:t>Conclusion</a:t>
            </a:r>
            <a:r>
              <a:rPr lang="fr-FR" dirty="0" smtClean="0"/>
              <a:t> </a:t>
            </a:r>
            <a:endParaRPr lang="fr-FR" dirty="0"/>
          </a:p>
        </p:txBody>
      </p:sp>
      <p:sp>
        <p:nvSpPr>
          <p:cNvPr id="4" name="ZoneTexte 3"/>
          <p:cNvSpPr txBox="1"/>
          <p:nvPr/>
        </p:nvSpPr>
        <p:spPr>
          <a:xfrm>
            <a:off x="2997700" y="2179508"/>
            <a:ext cx="7568699" cy="830997"/>
          </a:xfrm>
          <a:prstGeom prst="rect">
            <a:avLst/>
          </a:prstGeom>
          <a:noFill/>
        </p:spPr>
        <p:txBody>
          <a:bodyPr wrap="square" rtlCol="0">
            <a:spAutoFit/>
          </a:bodyPr>
          <a:lstStyle/>
          <a:p>
            <a:r>
              <a:rPr lang="fr-FR" sz="4800" dirty="0">
                <a:latin typeface="Verdana" panose="020B0604030504040204" pitchFamily="34" charset="0"/>
                <a:ea typeface="Verdana" panose="020B0604030504040204" pitchFamily="34" charset="0"/>
                <a:cs typeface="Verdana" panose="020B0604030504040204" pitchFamily="34" charset="0"/>
              </a:rPr>
              <a:t>Attractivité et légitimité </a:t>
            </a:r>
          </a:p>
        </p:txBody>
      </p:sp>
      <p:pic>
        <p:nvPicPr>
          <p:cNvPr id="5"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spTree>
    <p:extLst>
      <p:ext uri="{BB962C8B-B14F-4D97-AF65-F5344CB8AC3E}">
        <p14:creationId xmlns:p14="http://schemas.microsoft.com/office/powerpoint/2010/main" val="30477944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224" y="-71120"/>
            <a:ext cx="12673408" cy="7008779"/>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2400" dirty="0" smtClean="0">
                <a:solidFill>
                  <a:prstClr val="white"/>
                </a:solidFill>
              </a:rPr>
              <a:t> </a:t>
            </a:r>
            <a:endParaRPr lang="fr-BE" sz="2400" dirty="0">
              <a:solidFill>
                <a:prstClr val="white"/>
              </a:solidFill>
            </a:endParaRPr>
          </a:p>
        </p:txBody>
      </p:sp>
      <p:pic>
        <p:nvPicPr>
          <p:cNvPr id="9" name="Image 8"/>
          <p:cNvPicPr>
            <a:picLocks noChangeAspect="1"/>
          </p:cNvPicPr>
          <p:nvPr/>
        </p:nvPicPr>
        <p:blipFill>
          <a:blip r:embed="rId3"/>
          <a:stretch>
            <a:fillRect/>
          </a:stretch>
        </p:blipFill>
        <p:spPr>
          <a:xfrm>
            <a:off x="3860800" y="1176867"/>
            <a:ext cx="4995333" cy="4504267"/>
          </a:xfrm>
          <a:prstGeom prst="rect">
            <a:avLst/>
          </a:prstGeom>
        </p:spPr>
      </p:pic>
      <p:sp>
        <p:nvSpPr>
          <p:cNvPr id="11" name="ZoneTexte 10"/>
          <p:cNvSpPr txBox="1"/>
          <p:nvPr/>
        </p:nvSpPr>
        <p:spPr>
          <a:xfrm>
            <a:off x="3983765" y="2684551"/>
            <a:ext cx="4267200" cy="1938992"/>
          </a:xfrm>
          <a:prstGeom prst="rect">
            <a:avLst/>
          </a:prstGeom>
          <a:noFill/>
        </p:spPr>
        <p:txBody>
          <a:bodyPr wrap="square" rtlCol="0">
            <a:spAutoFit/>
          </a:bodyPr>
          <a:lstStyle/>
          <a:p>
            <a:pPr algn="ctr">
              <a:spcAft>
                <a:spcPts val="800"/>
              </a:spcAft>
            </a:pPr>
            <a:r>
              <a:rPr lang="nl-BE" sz="4000" dirty="0" smtClean="0">
                <a:solidFill>
                  <a:prstClr val="white"/>
                </a:solidFill>
                <a:latin typeface="ITC Lubalin Graph Std Book" panose="02060502020205020404" pitchFamily="18" charset="0"/>
                <a:cs typeface="Rockwell"/>
              </a:rPr>
              <a:t>La </a:t>
            </a:r>
            <a:r>
              <a:rPr lang="nl-BE" sz="4000" dirty="0" err="1" smtClean="0">
                <a:solidFill>
                  <a:prstClr val="white"/>
                </a:solidFill>
                <a:latin typeface="ITC Lubalin Graph Std Book" panose="02060502020205020404" pitchFamily="18" charset="0"/>
                <a:cs typeface="Rockwell"/>
              </a:rPr>
              <a:t>perception</a:t>
            </a:r>
            <a:r>
              <a:rPr lang="nl-BE" sz="4000" dirty="0" smtClean="0">
                <a:solidFill>
                  <a:prstClr val="white"/>
                </a:solidFill>
                <a:latin typeface="ITC Lubalin Graph Std Book" panose="02060502020205020404" pitchFamily="18" charset="0"/>
                <a:cs typeface="Rockwell"/>
              </a:rPr>
              <a:t> du </a:t>
            </a:r>
            <a:r>
              <a:rPr lang="nl-BE" sz="4000" dirty="0" err="1" smtClean="0">
                <a:solidFill>
                  <a:prstClr val="white"/>
                </a:solidFill>
                <a:latin typeface="ITC Lubalin Graph Std Book" panose="02060502020205020404" pitchFamily="18" charset="0"/>
                <a:cs typeface="Rockwell"/>
              </a:rPr>
              <a:t>secteur</a:t>
            </a:r>
            <a:r>
              <a:rPr lang="nl-BE" sz="4000" dirty="0" smtClean="0">
                <a:solidFill>
                  <a:prstClr val="white"/>
                </a:solidFill>
                <a:latin typeface="ITC Lubalin Graph Std Book" panose="02060502020205020404" pitchFamily="18" charset="0"/>
                <a:cs typeface="Rockwell"/>
              </a:rPr>
              <a:t> en </a:t>
            </a:r>
            <a:r>
              <a:rPr lang="nl-BE" sz="4000" dirty="0" err="1" smtClean="0">
                <a:solidFill>
                  <a:prstClr val="white"/>
                </a:solidFill>
                <a:latin typeface="ITC Lubalin Graph Std Book" panose="02060502020205020404" pitchFamily="18" charset="0"/>
                <a:cs typeface="Rockwell"/>
              </a:rPr>
              <a:t>Belgique</a:t>
            </a:r>
            <a:endParaRPr lang="fr-FR" sz="4000" dirty="0">
              <a:solidFill>
                <a:prstClr val="white"/>
              </a:solidFill>
              <a:latin typeface="ITC Lubalin Graph Std Book" panose="02060502020205020404" pitchFamily="18" charset="0"/>
              <a:cs typeface="Rockwell"/>
            </a:endParaRPr>
          </a:p>
        </p:txBody>
      </p:sp>
      <p:sp>
        <p:nvSpPr>
          <p:cNvPr id="8" name="Espace réservé du contenu 1"/>
          <p:cNvSpPr>
            <a:spLocks noGrp="1"/>
          </p:cNvSpPr>
          <p:nvPr/>
        </p:nvSpPr>
        <p:spPr bwMode="auto">
          <a:xfrm>
            <a:off x="0" y="5615709"/>
            <a:ext cx="7946893" cy="103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920" tIns="60960" rIns="121920" bIns="6096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1333" dirty="0">
              <a:solidFill>
                <a:prstClr val="white"/>
              </a:solidFill>
            </a:endParaRPr>
          </a:p>
          <a:p>
            <a:endParaRPr lang="fr-FR" sz="1333" dirty="0" smtClean="0">
              <a:solidFill>
                <a:prstClr val="white"/>
              </a:solidFill>
            </a:endParaRPr>
          </a:p>
          <a:p>
            <a:r>
              <a:rPr lang="fr-FR" sz="1333" dirty="0" smtClean="0">
                <a:solidFill>
                  <a:prstClr val="white"/>
                </a:solidFill>
              </a:rPr>
              <a:t>Bruno </a:t>
            </a:r>
            <a:r>
              <a:rPr lang="fr-FR" sz="1333" dirty="0">
                <a:solidFill>
                  <a:prstClr val="white"/>
                </a:solidFill>
              </a:rPr>
              <a:t>Menu, Directeur du Centre Public et Non-Marchand de CBC</a:t>
            </a:r>
          </a:p>
          <a:p>
            <a:endParaRPr lang="fr-BE" sz="1333" dirty="0">
              <a:solidFill>
                <a:prstClr val="white"/>
              </a:solidFill>
            </a:endParaRPr>
          </a:p>
        </p:txBody>
      </p:sp>
    </p:spTree>
    <p:extLst>
      <p:ext uri="{BB962C8B-B14F-4D97-AF65-F5344CB8AC3E}">
        <p14:creationId xmlns:p14="http://schemas.microsoft.com/office/powerpoint/2010/main" val="42803809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21925" y="679646"/>
            <a:ext cx="10972800" cy="720080"/>
          </a:xfrm>
        </p:spPr>
        <p:txBody>
          <a:bodyPr/>
          <a:lstStyle/>
          <a:p>
            <a:r>
              <a:rPr lang="fr-BE" sz="2800" dirty="0" smtClean="0">
                <a:latin typeface="ITC Lubalin Graph Std Book" panose="02060502020205020404" pitchFamily="18" charset="0"/>
              </a:rPr>
              <a:t>Comment les Belges perçoivent l’entrepreneuriat social? </a:t>
            </a:r>
            <a:r>
              <a:rPr lang="en-US" sz="2800" dirty="0">
                <a:latin typeface="+mn-lt"/>
              </a:rPr>
              <a:t/>
            </a:r>
            <a:br>
              <a:rPr lang="en-US" sz="2800" dirty="0">
                <a:latin typeface="+mn-lt"/>
              </a:rPr>
            </a:br>
            <a:endParaRPr lang="fr-FR" sz="2800" dirty="0">
              <a:latin typeface="+mn-lt"/>
            </a:endParaRPr>
          </a:p>
        </p:txBody>
      </p:sp>
      <p:pic>
        <p:nvPicPr>
          <p:cNvPr id="3" name="Image 2"/>
          <p:cNvPicPr>
            <a:picLocks noChangeAspect="1"/>
          </p:cNvPicPr>
          <p:nvPr/>
        </p:nvPicPr>
        <p:blipFill>
          <a:blip r:embed="rId3"/>
          <a:stretch>
            <a:fillRect/>
          </a:stretch>
        </p:blipFill>
        <p:spPr>
          <a:xfrm>
            <a:off x="923027" y="1531190"/>
            <a:ext cx="10285102" cy="3965629"/>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pic>
        <p:nvPicPr>
          <p:cNvPr id="7" name="Picture 8" descr="CBC_RGB.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spTree>
    <p:extLst>
      <p:ext uri="{BB962C8B-B14F-4D97-AF65-F5344CB8AC3E}">
        <p14:creationId xmlns:p14="http://schemas.microsoft.com/office/powerpoint/2010/main" val="19318577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21925" y="679646"/>
            <a:ext cx="10972800" cy="720080"/>
          </a:xfrm>
        </p:spPr>
        <p:txBody>
          <a:bodyPr/>
          <a:lstStyle/>
          <a:p>
            <a:r>
              <a:rPr lang="fr-BE" sz="2800" dirty="0" smtClean="0">
                <a:latin typeface="ITC Lubalin Graph Std Book" panose="02060502020205020404" pitchFamily="18" charset="0"/>
              </a:rPr>
              <a:t>Une connaissance limitée du </a:t>
            </a:r>
            <a:r>
              <a:rPr lang="fr-BE" sz="2800" dirty="0">
                <a:latin typeface="ITC Lubalin Graph Std Book" panose="02060502020205020404" pitchFamily="18" charset="0"/>
              </a:rPr>
              <a:t>secteur</a:t>
            </a:r>
            <a:r>
              <a:rPr lang="en-US" sz="2800" dirty="0">
                <a:latin typeface="+mn-lt"/>
              </a:rPr>
              <a:t/>
            </a:r>
            <a:br>
              <a:rPr lang="en-US" sz="2800" dirty="0">
                <a:latin typeface="+mn-lt"/>
              </a:rPr>
            </a:br>
            <a:endParaRPr lang="fr-FR" sz="2800" dirty="0">
              <a:latin typeface="+mn-lt"/>
            </a:endParaRPr>
          </a:p>
        </p:txBody>
      </p:sp>
      <p:pic>
        <p:nvPicPr>
          <p:cNvPr id="2" name="Image 1"/>
          <p:cNvPicPr>
            <a:picLocks noChangeAspect="1"/>
          </p:cNvPicPr>
          <p:nvPr/>
        </p:nvPicPr>
        <p:blipFill>
          <a:blip r:embed="rId3"/>
          <a:stretch>
            <a:fillRect/>
          </a:stretch>
        </p:blipFill>
        <p:spPr>
          <a:xfrm>
            <a:off x="685200" y="1261594"/>
            <a:ext cx="11246250" cy="4708358"/>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pic>
        <p:nvPicPr>
          <p:cNvPr id="7" name="Picture 8" descr="CBC_RGB.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spTree>
    <p:extLst>
      <p:ext uri="{BB962C8B-B14F-4D97-AF65-F5344CB8AC3E}">
        <p14:creationId xmlns:p14="http://schemas.microsoft.com/office/powerpoint/2010/main" val="12654436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21925" y="679646"/>
            <a:ext cx="10972800" cy="720080"/>
          </a:xfrm>
        </p:spPr>
        <p:txBody>
          <a:bodyPr/>
          <a:lstStyle/>
          <a:p>
            <a:r>
              <a:rPr lang="fr-BE" sz="2800" dirty="0" smtClean="0">
                <a:latin typeface="ITC Lubalin Graph Std Book" panose="02060502020205020404" pitchFamily="18" charset="0"/>
              </a:rPr>
              <a:t>Un secteur complexe </a:t>
            </a:r>
            <a:r>
              <a:rPr lang="nl-BE" sz="2800" dirty="0" smtClean="0">
                <a:latin typeface="ITC Lubalin Graph Std Book" panose="02060502020205020404" pitchFamily="18" charset="0"/>
              </a:rPr>
              <a:t>à </a:t>
            </a:r>
            <a:r>
              <a:rPr lang="nl-BE" sz="2800" dirty="0" err="1" smtClean="0">
                <a:latin typeface="ITC Lubalin Graph Std Book" panose="02060502020205020404" pitchFamily="18" charset="0"/>
              </a:rPr>
              <a:t>définir</a:t>
            </a:r>
            <a:endParaRPr lang="fr-FR" sz="2800" dirty="0">
              <a:latin typeface="ITC Lubalin Graph Std Book" panose="02060502020205020404" pitchFamily="18" charset="0"/>
            </a:endParaRPr>
          </a:p>
        </p:txBody>
      </p:sp>
      <p:pic>
        <p:nvPicPr>
          <p:cNvPr id="2" name="Image 1"/>
          <p:cNvPicPr>
            <a:picLocks noChangeAspect="1"/>
          </p:cNvPicPr>
          <p:nvPr/>
        </p:nvPicPr>
        <p:blipFill>
          <a:blip r:embed="rId3"/>
          <a:stretch>
            <a:fillRect/>
          </a:stretch>
        </p:blipFill>
        <p:spPr>
          <a:xfrm>
            <a:off x="543661" y="1285336"/>
            <a:ext cx="10428420" cy="4353373"/>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pic>
        <p:nvPicPr>
          <p:cNvPr id="7" name="Picture 8" descr="CBC_RGB.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spTree>
    <p:extLst>
      <p:ext uri="{BB962C8B-B14F-4D97-AF65-F5344CB8AC3E}">
        <p14:creationId xmlns:p14="http://schemas.microsoft.com/office/powerpoint/2010/main" val="5123904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21925" y="679646"/>
            <a:ext cx="10972800" cy="720080"/>
          </a:xfrm>
        </p:spPr>
        <p:txBody>
          <a:bodyPr/>
          <a:lstStyle/>
          <a:p>
            <a:r>
              <a:rPr lang="fr-BE" sz="2800" dirty="0" smtClean="0">
                <a:latin typeface="ITC Lubalin Graph Std Book" panose="02060502020205020404" pitchFamily="18" charset="0"/>
              </a:rPr>
              <a:t>Idée de leur consommation de produits et services issus du secteur </a:t>
            </a:r>
            <a:r>
              <a:rPr lang="en-US" sz="2800" dirty="0">
                <a:latin typeface="+mn-lt"/>
              </a:rPr>
              <a:t/>
            </a:r>
            <a:br>
              <a:rPr lang="en-US" sz="2800" dirty="0">
                <a:latin typeface="+mn-lt"/>
              </a:rPr>
            </a:br>
            <a:endParaRPr lang="fr-FR" sz="2800" dirty="0">
              <a:latin typeface="+mn-lt"/>
            </a:endParaRPr>
          </a:p>
        </p:txBody>
      </p:sp>
      <p:pic>
        <p:nvPicPr>
          <p:cNvPr id="2" name="Image 1"/>
          <p:cNvPicPr>
            <a:picLocks noChangeAspect="1"/>
          </p:cNvPicPr>
          <p:nvPr/>
        </p:nvPicPr>
        <p:blipFill>
          <a:blip r:embed="rId3"/>
          <a:stretch>
            <a:fillRect/>
          </a:stretch>
        </p:blipFill>
        <p:spPr>
          <a:xfrm>
            <a:off x="821925" y="1211052"/>
            <a:ext cx="11117662" cy="4675398"/>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pic>
        <p:nvPicPr>
          <p:cNvPr id="6" name="Picture 8" descr="CBC_RGB.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spTree>
    <p:extLst>
      <p:ext uri="{BB962C8B-B14F-4D97-AF65-F5344CB8AC3E}">
        <p14:creationId xmlns:p14="http://schemas.microsoft.com/office/powerpoint/2010/main" val="24866098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21925" y="679646"/>
            <a:ext cx="10972800" cy="720080"/>
          </a:xfrm>
        </p:spPr>
        <p:txBody>
          <a:bodyPr/>
          <a:lstStyle/>
          <a:p>
            <a:r>
              <a:rPr lang="fr-BE" sz="2800" dirty="0" smtClean="0">
                <a:latin typeface="ITC Lubalin Graph Std Book" panose="02060502020205020404" pitchFamily="18" charset="0"/>
              </a:rPr>
              <a:t>Sous-estimation du poids de l’emploi dans le secteur</a:t>
            </a:r>
            <a:r>
              <a:rPr lang="en-US" sz="2800" dirty="0">
                <a:latin typeface="+mn-lt"/>
              </a:rPr>
              <a:t/>
            </a:r>
            <a:br>
              <a:rPr lang="en-US" sz="2800" dirty="0">
                <a:latin typeface="+mn-lt"/>
              </a:rPr>
            </a:br>
            <a:endParaRPr lang="fr-FR" sz="2800" dirty="0">
              <a:latin typeface="+mn-lt"/>
            </a:endParaRPr>
          </a:p>
        </p:txBody>
      </p:sp>
      <p:pic>
        <p:nvPicPr>
          <p:cNvPr id="2" name="Image 1"/>
          <p:cNvPicPr>
            <a:picLocks noChangeAspect="1"/>
          </p:cNvPicPr>
          <p:nvPr/>
        </p:nvPicPr>
        <p:blipFill>
          <a:blip r:embed="rId3"/>
          <a:stretch>
            <a:fillRect/>
          </a:stretch>
        </p:blipFill>
        <p:spPr>
          <a:xfrm>
            <a:off x="914400" y="1274233"/>
            <a:ext cx="11010900" cy="4578879"/>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pic>
        <p:nvPicPr>
          <p:cNvPr id="6" name="Picture 8" descr="CBC_RGB.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spTree>
    <p:extLst>
      <p:ext uri="{BB962C8B-B14F-4D97-AF65-F5344CB8AC3E}">
        <p14:creationId xmlns:p14="http://schemas.microsoft.com/office/powerpoint/2010/main" val="10424177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21925" y="679646"/>
            <a:ext cx="10972800" cy="720080"/>
          </a:xfrm>
        </p:spPr>
        <p:txBody>
          <a:bodyPr/>
          <a:lstStyle/>
          <a:p>
            <a:r>
              <a:rPr lang="fr-BE" sz="2800" dirty="0" smtClean="0">
                <a:latin typeface="ITC Lubalin Graph Std Book" panose="02060502020205020404" pitchFamily="18" charset="0"/>
              </a:rPr>
              <a:t>Engouement à travailler dans l’entrepreneuriat social</a:t>
            </a:r>
            <a:r>
              <a:rPr lang="en-US" sz="2800" dirty="0">
                <a:latin typeface="+mn-lt"/>
              </a:rPr>
              <a:t/>
            </a:r>
            <a:br>
              <a:rPr lang="en-US" sz="2800" dirty="0">
                <a:latin typeface="+mn-lt"/>
              </a:rPr>
            </a:br>
            <a:endParaRPr lang="fr-FR" sz="2800" dirty="0">
              <a:latin typeface="+mn-lt"/>
            </a:endParaRPr>
          </a:p>
        </p:txBody>
      </p:sp>
      <p:pic>
        <p:nvPicPr>
          <p:cNvPr id="3" name="Image 2"/>
          <p:cNvPicPr>
            <a:picLocks noChangeAspect="1"/>
          </p:cNvPicPr>
          <p:nvPr/>
        </p:nvPicPr>
        <p:blipFill>
          <a:blip r:embed="rId3"/>
          <a:stretch>
            <a:fillRect/>
          </a:stretch>
        </p:blipFill>
        <p:spPr>
          <a:xfrm>
            <a:off x="472275" y="1203090"/>
            <a:ext cx="11322450" cy="4778609"/>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pic>
        <p:nvPicPr>
          <p:cNvPr id="7" name="Picture 8" descr="CBC_RGB.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spTree>
    <p:extLst>
      <p:ext uri="{BB962C8B-B14F-4D97-AF65-F5344CB8AC3E}">
        <p14:creationId xmlns:p14="http://schemas.microsoft.com/office/powerpoint/2010/main" val="2399052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contenu 1"/>
          <p:cNvSpPr>
            <a:spLocks noGrp="1"/>
          </p:cNvSpPr>
          <p:nvPr>
            <p:ph idx="13"/>
          </p:nvPr>
        </p:nvSpPr>
        <p:spPr>
          <a:xfrm>
            <a:off x="947168" y="1605511"/>
            <a:ext cx="10972800" cy="4521365"/>
          </a:xfrm>
        </p:spPr>
        <p:txBody>
          <a:bodyPr/>
          <a:lstStyle/>
          <a:p>
            <a:pPr marL="285750" indent="-285750">
              <a:buFont typeface="Arial" panose="020B0604020202020204" pitchFamily="34" charset="0"/>
              <a:buChar char="•"/>
            </a:pPr>
            <a:r>
              <a:rPr lang="nl-BE" sz="1800" dirty="0" smtClean="0"/>
              <a:t>Le </a:t>
            </a:r>
            <a:r>
              <a:rPr lang="nl-BE" sz="1800" dirty="0" err="1" smtClean="0"/>
              <a:t>Baromètre</a:t>
            </a:r>
            <a:r>
              <a:rPr lang="nl-BE" sz="1800" dirty="0" smtClean="0"/>
              <a:t> </a:t>
            </a:r>
            <a:r>
              <a:rPr lang="nl-BE" sz="1800" dirty="0" err="1" smtClean="0"/>
              <a:t>confirme</a:t>
            </a:r>
            <a:r>
              <a:rPr lang="nl-BE" sz="1800" dirty="0" smtClean="0"/>
              <a:t> </a:t>
            </a:r>
            <a:r>
              <a:rPr lang="nl-BE" sz="1800" dirty="0" err="1" smtClean="0"/>
              <a:t>le</a:t>
            </a:r>
            <a:r>
              <a:rPr lang="nl-BE" sz="1800" dirty="0" smtClean="0"/>
              <a:t> dynamisme du </a:t>
            </a:r>
            <a:r>
              <a:rPr lang="nl-BE" sz="1800" dirty="0" err="1" smtClean="0"/>
              <a:t>secteur</a:t>
            </a:r>
            <a:endParaRPr lang="nl-BE" sz="1800" dirty="0" smtClean="0"/>
          </a:p>
          <a:p>
            <a:pPr marL="285750" indent="-285750">
              <a:buFont typeface="Arial" panose="020B0604020202020204" pitchFamily="34" charset="0"/>
              <a:buChar char="•"/>
            </a:pPr>
            <a:endParaRPr lang="nl-BE" sz="1800" dirty="0" smtClean="0"/>
          </a:p>
          <a:p>
            <a:pPr marL="285750" indent="-285750">
              <a:buFont typeface="Arial" panose="020B0604020202020204" pitchFamily="34" charset="0"/>
              <a:buChar char="•"/>
            </a:pPr>
            <a:r>
              <a:rPr lang="nl-BE" sz="1800" dirty="0" err="1" smtClean="0"/>
              <a:t>Meconnaissance</a:t>
            </a:r>
            <a:r>
              <a:rPr lang="nl-BE" sz="1800" dirty="0" smtClean="0"/>
              <a:t> du grand public de </a:t>
            </a:r>
            <a:r>
              <a:rPr lang="nl-BE" sz="1800" dirty="0" err="1" smtClean="0"/>
              <a:t>l’entrepreneuriat</a:t>
            </a:r>
            <a:r>
              <a:rPr lang="nl-BE" sz="1800" dirty="0" smtClean="0"/>
              <a:t> </a:t>
            </a:r>
            <a:r>
              <a:rPr lang="nl-BE" sz="1800" dirty="0" err="1" smtClean="0"/>
              <a:t>social</a:t>
            </a:r>
            <a:r>
              <a:rPr lang="nl-BE" sz="1800" dirty="0" smtClean="0"/>
              <a:t> (</a:t>
            </a:r>
            <a:r>
              <a:rPr lang="nl-BE" sz="1800" dirty="0" err="1" smtClean="0"/>
              <a:t>domaines</a:t>
            </a:r>
            <a:r>
              <a:rPr lang="nl-BE" sz="1800" dirty="0" smtClean="0"/>
              <a:t> </a:t>
            </a:r>
            <a:r>
              <a:rPr lang="nl-BE" sz="1800" dirty="0" err="1" smtClean="0"/>
              <a:t>d’activités</a:t>
            </a:r>
            <a:r>
              <a:rPr lang="nl-BE" sz="1800" dirty="0"/>
              <a:t> </a:t>
            </a:r>
            <a:r>
              <a:rPr lang="nl-BE" sz="1800" dirty="0" smtClean="0"/>
              <a:t>et volume </a:t>
            </a:r>
            <a:r>
              <a:rPr lang="nl-BE" sz="1800" dirty="0" err="1" smtClean="0"/>
              <a:t>d’emplois</a:t>
            </a:r>
            <a:r>
              <a:rPr lang="nl-BE" sz="1800" dirty="0" smtClean="0"/>
              <a:t>)</a:t>
            </a:r>
          </a:p>
          <a:p>
            <a:pPr marL="285750" indent="-285750">
              <a:buFont typeface="Arial" panose="020B0604020202020204" pitchFamily="34" charset="0"/>
              <a:buChar char="•"/>
            </a:pPr>
            <a:endParaRPr lang="nl-BE" sz="1800" dirty="0"/>
          </a:p>
          <a:p>
            <a:pPr marL="285750" indent="-285750">
              <a:buFont typeface="Arial" panose="020B0604020202020204" pitchFamily="34" charset="0"/>
              <a:buChar char="•"/>
            </a:pPr>
            <a:r>
              <a:rPr lang="nl-BE" sz="1800" dirty="0" smtClean="0"/>
              <a:t>Au travers de </a:t>
            </a:r>
            <a:r>
              <a:rPr lang="nl-BE" sz="1800" dirty="0" err="1" smtClean="0"/>
              <a:t>l’emploi</a:t>
            </a:r>
            <a:r>
              <a:rPr lang="nl-BE" sz="1800" dirty="0" smtClean="0"/>
              <a:t> et des ISR, </a:t>
            </a:r>
            <a:r>
              <a:rPr lang="nl-BE" sz="1800" dirty="0" err="1" smtClean="0"/>
              <a:t>constat</a:t>
            </a:r>
            <a:r>
              <a:rPr lang="nl-BE" sz="1800" dirty="0" smtClean="0"/>
              <a:t> de </a:t>
            </a:r>
            <a:r>
              <a:rPr lang="nl-BE" sz="1800" dirty="0" err="1" smtClean="0"/>
              <a:t>l’attractivité</a:t>
            </a:r>
            <a:r>
              <a:rPr lang="nl-BE" sz="1800" dirty="0" smtClean="0"/>
              <a:t> du </a:t>
            </a:r>
            <a:r>
              <a:rPr lang="nl-BE" sz="1800" dirty="0" err="1" smtClean="0"/>
              <a:t>secteur</a:t>
            </a:r>
            <a:endParaRPr lang="nl-BE" sz="1800" dirty="0" smtClean="0"/>
          </a:p>
          <a:p>
            <a:pPr marL="285750" indent="-285750">
              <a:buFont typeface="Arial" panose="020B0604020202020204" pitchFamily="34" charset="0"/>
              <a:buChar char="•"/>
            </a:pPr>
            <a:endParaRPr lang="nl-BE" sz="1800" dirty="0"/>
          </a:p>
          <a:p>
            <a:pPr marL="285750" indent="-285750">
              <a:buFont typeface="Arial" panose="020B0604020202020204" pitchFamily="34" charset="0"/>
              <a:buChar char="•"/>
            </a:pPr>
            <a:r>
              <a:rPr lang="nl-BE" sz="1800" dirty="0" err="1" smtClean="0"/>
              <a:t>Vision</a:t>
            </a:r>
            <a:r>
              <a:rPr lang="nl-BE" sz="1800" dirty="0" smtClean="0"/>
              <a:t> </a:t>
            </a:r>
            <a:r>
              <a:rPr lang="nl-BE" sz="1800" dirty="0" err="1" smtClean="0"/>
              <a:t>positive</a:t>
            </a:r>
            <a:r>
              <a:rPr lang="nl-BE" sz="1800" dirty="0" smtClean="0"/>
              <a:t> </a:t>
            </a:r>
            <a:r>
              <a:rPr lang="nl-BE" sz="1800" dirty="0" err="1" smtClean="0"/>
              <a:t>partagée</a:t>
            </a:r>
            <a:r>
              <a:rPr lang="nl-BE" sz="1800" dirty="0" smtClean="0"/>
              <a:t> </a:t>
            </a:r>
            <a:r>
              <a:rPr lang="nl-BE" sz="1800" dirty="0" err="1" smtClean="0"/>
              <a:t>tant</a:t>
            </a:r>
            <a:r>
              <a:rPr lang="nl-BE" sz="1800" dirty="0" smtClean="0"/>
              <a:t> par les </a:t>
            </a:r>
            <a:r>
              <a:rPr lang="nl-BE" sz="1800" dirty="0" err="1" smtClean="0"/>
              <a:t>entreprises</a:t>
            </a:r>
            <a:r>
              <a:rPr lang="nl-BE" sz="1800" dirty="0" smtClean="0"/>
              <a:t> que par </a:t>
            </a:r>
            <a:r>
              <a:rPr lang="nl-BE" sz="1800" dirty="0" err="1" smtClean="0"/>
              <a:t>le</a:t>
            </a:r>
            <a:r>
              <a:rPr lang="nl-BE" sz="1800" dirty="0" smtClean="0"/>
              <a:t> </a:t>
            </a:r>
            <a:r>
              <a:rPr lang="nl-BE" sz="1800" dirty="0" err="1" smtClean="0"/>
              <a:t>citoyen</a:t>
            </a:r>
            <a:endParaRPr lang="nl-BE" sz="1800" dirty="0" smtClean="0"/>
          </a:p>
          <a:p>
            <a:pPr marL="285750" indent="-285750">
              <a:buFont typeface="Arial" panose="020B0604020202020204" pitchFamily="34" charset="0"/>
              <a:buChar char="•"/>
            </a:pPr>
            <a:endParaRPr lang="nl-BE" sz="1800" dirty="0"/>
          </a:p>
          <a:p>
            <a:pPr marL="285750" indent="-285750">
              <a:buFont typeface="Arial" panose="020B0604020202020204" pitchFamily="34" charset="0"/>
              <a:buChar char="•"/>
            </a:pPr>
            <a:r>
              <a:rPr lang="nl-BE" sz="1800" dirty="0" err="1" smtClean="0"/>
              <a:t>Travail</a:t>
            </a:r>
            <a:r>
              <a:rPr lang="nl-BE" sz="1800" dirty="0" smtClean="0"/>
              <a:t> </a:t>
            </a:r>
            <a:r>
              <a:rPr lang="nl-BE" sz="1800" dirty="0" err="1" smtClean="0"/>
              <a:t>d’éducation</a:t>
            </a:r>
            <a:r>
              <a:rPr lang="nl-BE" sz="1800" dirty="0" smtClean="0"/>
              <a:t> et </a:t>
            </a:r>
            <a:r>
              <a:rPr lang="nl-BE" sz="1800" dirty="0" err="1" smtClean="0"/>
              <a:t>d’information</a:t>
            </a:r>
            <a:endParaRPr lang="nl-BE" sz="1800" dirty="0" smtClean="0"/>
          </a:p>
          <a:p>
            <a:pPr marL="342900" indent="-342900">
              <a:buFontTx/>
              <a:buChar char="-"/>
            </a:pPr>
            <a:endParaRPr lang="fr-FR" dirty="0"/>
          </a:p>
        </p:txBody>
      </p:sp>
      <p:sp>
        <p:nvSpPr>
          <p:cNvPr id="3" name="Titre 2"/>
          <p:cNvSpPr>
            <a:spLocks noGrp="1"/>
          </p:cNvSpPr>
          <p:nvPr>
            <p:ph type="title"/>
          </p:nvPr>
        </p:nvSpPr>
        <p:spPr>
          <a:xfrm>
            <a:off x="852758" y="609366"/>
            <a:ext cx="10972800" cy="720080"/>
          </a:xfrm>
        </p:spPr>
        <p:txBody>
          <a:bodyPr/>
          <a:lstStyle/>
          <a:p>
            <a:r>
              <a:rPr lang="fr-FR" sz="2800" dirty="0">
                <a:latin typeface="ITC Lubalin Graph Std Book" panose="02060502020205020404" pitchFamily="18" charset="0"/>
              </a:rPr>
              <a:t>Le secteur continue d’avancer mais mérite plus de visibilité</a:t>
            </a:r>
          </a:p>
        </p:txBody>
      </p:sp>
      <p:sp>
        <p:nvSpPr>
          <p:cNvPr id="4" name="Espace réservé du numéro de diapositive 3"/>
          <p:cNvSpPr>
            <a:spLocks noGrp="1"/>
          </p:cNvSpPr>
          <p:nvPr>
            <p:ph type="sldNum" sz="quarter" idx="4"/>
          </p:nvPr>
        </p:nvSpPr>
        <p:spPr/>
        <p:txBody>
          <a:bodyPr/>
          <a:lstStyle/>
          <a:p>
            <a:pPr>
              <a:defRPr/>
            </a:pPr>
            <a:fld id="{85A7CF98-E399-477B-BE0D-02BDC82360BB}" type="slidenum">
              <a:rPr lang="nl-BE" smtClean="0">
                <a:solidFill>
                  <a:prstClr val="black">
                    <a:lumMod val="50000"/>
                    <a:lumOff val="50000"/>
                  </a:prstClr>
                </a:solidFill>
              </a:rPr>
              <a:pPr>
                <a:defRPr/>
              </a:pPr>
              <a:t>28</a:t>
            </a:fld>
            <a:endParaRPr lang="nl-BE" dirty="0">
              <a:solidFill>
                <a:prstClr val="black">
                  <a:lumMod val="50000"/>
                  <a:lumOff val="50000"/>
                </a:prstClr>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pic>
        <p:nvPicPr>
          <p:cNvPr id="6" name="Picture 8"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spTree>
    <p:extLst>
      <p:ext uri="{BB962C8B-B14F-4D97-AF65-F5344CB8AC3E}">
        <p14:creationId xmlns:p14="http://schemas.microsoft.com/office/powerpoint/2010/main" val="1849188850"/>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04" y="0"/>
            <a:ext cx="12673408" cy="7008779"/>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2400">
              <a:solidFill>
                <a:prstClr val="white"/>
              </a:solidFill>
            </a:endParaRPr>
          </a:p>
        </p:txBody>
      </p:sp>
      <p:pic>
        <p:nvPicPr>
          <p:cNvPr id="9" name="Image 8"/>
          <p:cNvPicPr>
            <a:picLocks noChangeAspect="1"/>
          </p:cNvPicPr>
          <p:nvPr/>
        </p:nvPicPr>
        <p:blipFill>
          <a:blip r:embed="rId3"/>
          <a:stretch>
            <a:fillRect/>
          </a:stretch>
        </p:blipFill>
        <p:spPr>
          <a:xfrm>
            <a:off x="3860800" y="1176867"/>
            <a:ext cx="4995333" cy="4504267"/>
          </a:xfrm>
          <a:prstGeom prst="rect">
            <a:avLst/>
          </a:prstGeom>
        </p:spPr>
      </p:pic>
      <p:sp>
        <p:nvSpPr>
          <p:cNvPr id="11" name="ZoneTexte 10"/>
          <p:cNvSpPr txBox="1"/>
          <p:nvPr/>
        </p:nvSpPr>
        <p:spPr>
          <a:xfrm>
            <a:off x="3983765" y="2630330"/>
            <a:ext cx="4267200" cy="1508233"/>
          </a:xfrm>
          <a:prstGeom prst="rect">
            <a:avLst/>
          </a:prstGeom>
          <a:noFill/>
        </p:spPr>
        <p:txBody>
          <a:bodyPr wrap="square" rtlCol="0">
            <a:spAutoFit/>
          </a:bodyPr>
          <a:lstStyle/>
          <a:p>
            <a:pPr algn="ctr">
              <a:spcAft>
                <a:spcPts val="800"/>
              </a:spcAft>
            </a:pPr>
            <a:r>
              <a:rPr lang="fr-FR" sz="4267" dirty="0">
                <a:solidFill>
                  <a:prstClr val="white"/>
                </a:solidFill>
                <a:latin typeface="Rockwell" panose="02060603020205020403" pitchFamily="18" charset="0"/>
                <a:cs typeface="Verdana"/>
              </a:rPr>
              <a:t>Avez-vous </a:t>
            </a:r>
          </a:p>
          <a:p>
            <a:pPr algn="ctr">
              <a:spcAft>
                <a:spcPts val="800"/>
              </a:spcAft>
            </a:pPr>
            <a:r>
              <a:rPr lang="fr-FR" sz="4267" dirty="0">
                <a:solidFill>
                  <a:prstClr val="white"/>
                </a:solidFill>
                <a:latin typeface="Rockwell" panose="02060603020205020403" pitchFamily="18" charset="0"/>
                <a:cs typeface="Verdana"/>
              </a:rPr>
              <a:t>des questions?</a:t>
            </a:r>
          </a:p>
        </p:txBody>
      </p:sp>
      <p:sp>
        <p:nvSpPr>
          <p:cNvPr id="8" name="Espace réservé du contenu 1"/>
          <p:cNvSpPr>
            <a:spLocks noGrp="1"/>
          </p:cNvSpPr>
          <p:nvPr/>
        </p:nvSpPr>
        <p:spPr bwMode="auto">
          <a:xfrm>
            <a:off x="335360" y="5541235"/>
            <a:ext cx="7611533" cy="103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920" tIns="60960" rIns="121920" bIns="6096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BE" sz="1333"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670216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normAutofit/>
          </a:bodyPr>
          <a:lstStyle/>
          <a:p>
            <a:pPr marL="457200" indent="-457200">
              <a:buAutoNum type="arabicPeriod"/>
            </a:pPr>
            <a:r>
              <a:rPr lang="fr-FR" sz="1800" dirty="0" smtClean="0"/>
              <a:t>Introduction par Bruno Menu </a:t>
            </a:r>
            <a:r>
              <a:rPr lang="fr-FR" sz="1800" dirty="0"/>
              <a:t>– </a:t>
            </a:r>
            <a:r>
              <a:rPr lang="fr-FR" sz="1800" dirty="0" smtClean="0"/>
              <a:t>Directeur du Centre Public et Non-Marchand de </a:t>
            </a:r>
            <a:r>
              <a:rPr lang="fr-FR" sz="1800" dirty="0"/>
              <a:t>CBC Banque</a:t>
            </a:r>
            <a:br>
              <a:rPr lang="fr-FR" sz="1800" dirty="0"/>
            </a:br>
            <a:endParaRPr lang="fr-FR" sz="1800" dirty="0"/>
          </a:p>
          <a:p>
            <a:pPr marL="457200" indent="-457200">
              <a:buAutoNum type="arabicPeriod"/>
            </a:pPr>
            <a:r>
              <a:rPr lang="fr-FR" sz="1800" dirty="0" smtClean="0"/>
              <a:t>Baromètre des Entreprises Sociales par Maxime Bouchat, Coordinateur de l’Académie des entrepreneurs </a:t>
            </a:r>
            <a:r>
              <a:rPr lang="fr-FR" sz="1800" dirty="0"/>
              <a:t>sociaux </a:t>
            </a:r>
            <a:r>
              <a:rPr lang="fr-FR" sz="1800" dirty="0" smtClean="0"/>
              <a:t>(HEC-</a:t>
            </a:r>
            <a:r>
              <a:rPr lang="fr-FR" sz="1800" dirty="0" err="1" smtClean="0"/>
              <a:t>Ulg</a:t>
            </a:r>
            <a:r>
              <a:rPr lang="fr-FR" sz="1800" dirty="0" smtClean="0"/>
              <a:t>)</a:t>
            </a:r>
            <a:br>
              <a:rPr lang="fr-FR" sz="1800" dirty="0" smtClean="0"/>
            </a:br>
            <a:endParaRPr lang="fr-BE" sz="1800" dirty="0" smtClean="0"/>
          </a:p>
          <a:p>
            <a:pPr marL="457200" indent="-457200">
              <a:buAutoNum type="arabicPeriod"/>
            </a:pPr>
            <a:r>
              <a:rPr lang="fr-BE" sz="1800" dirty="0"/>
              <a:t>R</a:t>
            </a:r>
            <a:r>
              <a:rPr lang="fr-BE" sz="1800" dirty="0" smtClean="0"/>
              <a:t>ésultats de l’enquête Ipsos « les Belges et l’entrepreneuriat social  » par Bruno Menu</a:t>
            </a:r>
            <a:r>
              <a:rPr lang="fr-FR" sz="1800" dirty="0"/>
              <a:t/>
            </a:r>
            <a:br>
              <a:rPr lang="fr-FR" sz="1800" dirty="0"/>
            </a:br>
            <a:endParaRPr lang="fr-BE" sz="1800" dirty="0" smtClean="0"/>
          </a:p>
          <a:p>
            <a:pPr marL="457200" indent="-457200">
              <a:buAutoNum type="arabicPeriod"/>
            </a:pPr>
            <a:r>
              <a:rPr lang="fr-BE" sz="1800" dirty="0" smtClean="0"/>
              <a:t>Questions/Réponses en présence de Sybille Mertens, Professeur HEC Liège</a:t>
            </a:r>
            <a:endParaRPr lang="fr-BE" sz="1800" dirty="0"/>
          </a:p>
          <a:p>
            <a:pPr>
              <a:buAutoNum type="arabicPeriod"/>
            </a:pPr>
            <a:endParaRPr lang="fr-BE" dirty="0" smtClean="0"/>
          </a:p>
          <a:p>
            <a:pPr marL="0" indent="0"/>
            <a:endParaRPr lang="en-US" dirty="0"/>
          </a:p>
        </p:txBody>
      </p:sp>
      <p:sp>
        <p:nvSpPr>
          <p:cNvPr id="3" name="Title 2"/>
          <p:cNvSpPr>
            <a:spLocks noGrp="1"/>
          </p:cNvSpPr>
          <p:nvPr>
            <p:ph type="title"/>
          </p:nvPr>
        </p:nvSpPr>
        <p:spPr/>
        <p:txBody>
          <a:bodyPr/>
          <a:lstStyle/>
          <a:p>
            <a:r>
              <a:rPr lang="fr-BE" sz="2800" dirty="0" smtClean="0">
                <a:latin typeface="+mn-lt"/>
              </a:rPr>
              <a:t>Agenda</a:t>
            </a:r>
            <a:endParaRPr lang="fr-BE" sz="2800" dirty="0">
              <a:latin typeface="+mn-lt"/>
            </a:endParaRPr>
          </a:p>
        </p:txBody>
      </p:sp>
      <p:sp>
        <p:nvSpPr>
          <p:cNvPr id="5" name="TextBox 4"/>
          <p:cNvSpPr txBox="1"/>
          <p:nvPr/>
        </p:nvSpPr>
        <p:spPr>
          <a:xfrm>
            <a:off x="11603722" y="6375482"/>
            <a:ext cx="184731" cy="461665"/>
          </a:xfrm>
          <a:prstGeom prst="rect">
            <a:avLst/>
          </a:prstGeom>
          <a:noFill/>
        </p:spPr>
        <p:txBody>
          <a:bodyPr wrap="none" rtlCol="0">
            <a:spAutoFit/>
          </a:bodyPr>
          <a:lstStyle/>
          <a:p>
            <a:endParaRPr lang="en-US" sz="2400" dirty="0">
              <a:solidFill>
                <a:prstClr val="black"/>
              </a:solidFill>
            </a:endParaRPr>
          </a:p>
        </p:txBody>
      </p:sp>
      <p:sp>
        <p:nvSpPr>
          <p:cNvPr id="7" name="TextBox 6"/>
          <p:cNvSpPr txBox="1"/>
          <p:nvPr/>
        </p:nvSpPr>
        <p:spPr>
          <a:xfrm>
            <a:off x="10968754" y="6400386"/>
            <a:ext cx="184731" cy="461665"/>
          </a:xfrm>
          <a:prstGeom prst="rect">
            <a:avLst/>
          </a:prstGeom>
          <a:noFill/>
        </p:spPr>
        <p:txBody>
          <a:bodyPr wrap="none" rtlCol="0">
            <a:spAutoFit/>
          </a:bodyPr>
          <a:lstStyle/>
          <a:p>
            <a:endParaRPr lang="en-US" sz="2400" dirty="0">
              <a:solidFill>
                <a:prstClr val="black"/>
              </a:solidFill>
            </a:endParaRPr>
          </a:p>
        </p:txBody>
      </p:sp>
      <p:pic>
        <p:nvPicPr>
          <p:cNvPr id="9"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spTree>
    <p:extLst>
      <p:ext uri="{BB962C8B-B14F-4D97-AF65-F5344CB8AC3E}">
        <p14:creationId xmlns:p14="http://schemas.microsoft.com/office/powerpoint/2010/main" val="31197661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04" y="0"/>
            <a:ext cx="12673408" cy="7008779"/>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2400">
              <a:solidFill>
                <a:prstClr val="white"/>
              </a:solidFill>
            </a:endParaRPr>
          </a:p>
        </p:txBody>
      </p:sp>
      <p:pic>
        <p:nvPicPr>
          <p:cNvPr id="9" name="Image 8"/>
          <p:cNvPicPr>
            <a:picLocks noChangeAspect="1"/>
          </p:cNvPicPr>
          <p:nvPr/>
        </p:nvPicPr>
        <p:blipFill>
          <a:blip r:embed="rId3"/>
          <a:stretch>
            <a:fillRect/>
          </a:stretch>
        </p:blipFill>
        <p:spPr>
          <a:xfrm>
            <a:off x="3860800" y="1176867"/>
            <a:ext cx="4995333" cy="4504267"/>
          </a:xfrm>
          <a:prstGeom prst="rect">
            <a:avLst/>
          </a:prstGeom>
        </p:spPr>
      </p:pic>
      <p:sp>
        <p:nvSpPr>
          <p:cNvPr id="11" name="ZoneTexte 10"/>
          <p:cNvSpPr txBox="1"/>
          <p:nvPr/>
        </p:nvSpPr>
        <p:spPr>
          <a:xfrm>
            <a:off x="4019262" y="3053548"/>
            <a:ext cx="4267200" cy="584776"/>
          </a:xfrm>
          <a:prstGeom prst="rect">
            <a:avLst/>
          </a:prstGeom>
          <a:noFill/>
        </p:spPr>
        <p:txBody>
          <a:bodyPr wrap="square" rtlCol="0">
            <a:spAutoFit/>
          </a:bodyPr>
          <a:lstStyle/>
          <a:p>
            <a:pPr algn="ctr">
              <a:spcAft>
                <a:spcPts val="800"/>
              </a:spcAft>
            </a:pPr>
            <a:r>
              <a:rPr lang="fr-FR" sz="3200" dirty="0">
                <a:solidFill>
                  <a:prstClr val="white"/>
                </a:solidFill>
                <a:latin typeface="Rockwell" panose="02060603020205020403" pitchFamily="18" charset="0"/>
                <a:cs typeface="Verdana"/>
              </a:rPr>
              <a:t>Introduction</a:t>
            </a:r>
          </a:p>
        </p:txBody>
      </p:sp>
      <p:sp>
        <p:nvSpPr>
          <p:cNvPr id="8" name="Espace réservé du contenu 1"/>
          <p:cNvSpPr>
            <a:spLocks noGrp="1"/>
          </p:cNvSpPr>
          <p:nvPr/>
        </p:nvSpPr>
        <p:spPr bwMode="auto">
          <a:xfrm>
            <a:off x="335360" y="5541235"/>
            <a:ext cx="7611533" cy="103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920" tIns="60960" rIns="121920" bIns="6096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BE" sz="1467" dirty="0" smtClean="0">
                <a:solidFill>
                  <a:prstClr val="white"/>
                </a:solidFill>
                <a:latin typeface="Verdana" panose="020B0604030504040204" pitchFamily="34" charset="0"/>
                <a:ea typeface="Verdana" panose="020B0604030504040204" pitchFamily="34" charset="0"/>
                <a:cs typeface="Verdana" panose="020B0604030504040204" pitchFamily="34" charset="0"/>
              </a:rPr>
              <a:t>Bruno Menu, Directeur du Centre Public et Non-Marchand de CBC</a:t>
            </a:r>
            <a:endParaRPr lang="fr-BE" sz="1333"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75924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3277" t="19282" r="33446" b="21613"/>
          <a:stretch/>
        </p:blipFill>
        <p:spPr>
          <a:xfrm>
            <a:off x="301701" y="2130627"/>
            <a:ext cx="870292" cy="869395"/>
          </a:xfrm>
          <a:prstGeom prst="rect">
            <a:avLst/>
          </a:prstGeom>
        </p:spPr>
      </p:pic>
      <p:sp>
        <p:nvSpPr>
          <p:cNvPr id="2" name="Titre 1"/>
          <p:cNvSpPr>
            <a:spLocks noGrp="1"/>
          </p:cNvSpPr>
          <p:nvPr>
            <p:ph type="title" idx="4294967295"/>
          </p:nvPr>
        </p:nvSpPr>
        <p:spPr>
          <a:xfrm>
            <a:off x="636014" y="502146"/>
            <a:ext cx="7863513" cy="738664"/>
          </a:xfrm>
        </p:spPr>
        <p:txBody>
          <a:bodyPr/>
          <a:lstStyle/>
          <a:p>
            <a:r>
              <a:rPr lang="fr-BE" dirty="0" smtClean="0">
                <a:latin typeface="ITC Lubalin Graph Std" panose="02060703020205020404" pitchFamily="18" charset="0"/>
              </a:rPr>
              <a:t>CBC, une banque de premier </a:t>
            </a:r>
            <a:br>
              <a:rPr lang="fr-BE" dirty="0" smtClean="0">
                <a:latin typeface="ITC Lubalin Graph Std" panose="02060703020205020404" pitchFamily="18" charset="0"/>
              </a:rPr>
            </a:br>
            <a:r>
              <a:rPr lang="fr-BE" dirty="0" smtClean="0">
                <a:latin typeface="ITC Lubalin Graph Std" panose="02060703020205020404" pitchFamily="18" charset="0"/>
              </a:rPr>
              <a:t>plan en Wallonie</a:t>
            </a:r>
            <a:endParaRPr lang="fr-BE" dirty="0">
              <a:latin typeface="ITC Lubalin Graph Std" panose="02060703020205020404" pitchFamily="18" charset="0"/>
            </a:endParaRPr>
          </a:p>
        </p:txBody>
      </p:sp>
      <p:sp>
        <p:nvSpPr>
          <p:cNvPr id="18" name="object 3"/>
          <p:cNvSpPr txBox="1"/>
          <p:nvPr/>
        </p:nvSpPr>
        <p:spPr>
          <a:xfrm>
            <a:off x="1726589" y="6334445"/>
            <a:ext cx="9256372" cy="471796"/>
          </a:xfrm>
          <a:prstGeom prst="rect">
            <a:avLst/>
          </a:prstGeom>
        </p:spPr>
        <p:txBody>
          <a:bodyPr vert="horz" wrap="square" lIns="0" tIns="0" rIns="0" bIns="0" rtlCol="0">
            <a:spAutoFit/>
          </a:bodyPr>
          <a:lstStyle/>
          <a:p>
            <a:pPr marL="16933"/>
            <a:r>
              <a:rPr lang="nl-BE" sz="933" spc="-7" dirty="0" err="1">
                <a:solidFill>
                  <a:srgbClr val="002060"/>
                </a:solidFill>
                <a:latin typeface="Verdana"/>
                <a:cs typeface="Verdana"/>
              </a:rPr>
              <a:t>Données</a:t>
            </a:r>
            <a:r>
              <a:rPr sz="933" spc="13" dirty="0">
                <a:solidFill>
                  <a:srgbClr val="002060"/>
                </a:solidFill>
                <a:latin typeface="Verdana"/>
                <a:cs typeface="Verdana"/>
              </a:rPr>
              <a:t> </a:t>
            </a:r>
            <a:r>
              <a:rPr sz="933" spc="-7" dirty="0">
                <a:solidFill>
                  <a:srgbClr val="002060"/>
                </a:solidFill>
                <a:latin typeface="Verdana"/>
                <a:cs typeface="Verdana"/>
              </a:rPr>
              <a:t>au</a:t>
            </a:r>
            <a:r>
              <a:rPr sz="933" spc="7" dirty="0">
                <a:solidFill>
                  <a:srgbClr val="002060"/>
                </a:solidFill>
                <a:latin typeface="Verdana"/>
                <a:cs typeface="Verdana"/>
              </a:rPr>
              <a:t> </a:t>
            </a:r>
            <a:r>
              <a:rPr sz="933" spc="-7" dirty="0">
                <a:solidFill>
                  <a:srgbClr val="002060"/>
                </a:solidFill>
                <a:latin typeface="Verdana"/>
                <a:cs typeface="Verdana"/>
              </a:rPr>
              <a:t>31</a:t>
            </a:r>
            <a:r>
              <a:rPr sz="933" spc="-13" dirty="0">
                <a:solidFill>
                  <a:srgbClr val="002060"/>
                </a:solidFill>
                <a:latin typeface="Verdana"/>
                <a:cs typeface="Verdana"/>
              </a:rPr>
              <a:t>/</a:t>
            </a:r>
            <a:r>
              <a:rPr sz="933" spc="-7" dirty="0">
                <a:solidFill>
                  <a:srgbClr val="002060"/>
                </a:solidFill>
                <a:latin typeface="Verdana"/>
                <a:cs typeface="Verdana"/>
              </a:rPr>
              <a:t>12</a:t>
            </a:r>
            <a:r>
              <a:rPr sz="933" spc="-13" dirty="0">
                <a:solidFill>
                  <a:srgbClr val="002060"/>
                </a:solidFill>
                <a:latin typeface="Verdana"/>
                <a:cs typeface="Verdana"/>
              </a:rPr>
              <a:t>/</a:t>
            </a:r>
            <a:r>
              <a:rPr sz="933" spc="-7" dirty="0">
                <a:solidFill>
                  <a:srgbClr val="002060"/>
                </a:solidFill>
                <a:latin typeface="Verdana"/>
                <a:cs typeface="Verdana"/>
              </a:rPr>
              <a:t>2015</a:t>
            </a:r>
            <a:r>
              <a:rPr sz="933" spc="73" dirty="0">
                <a:solidFill>
                  <a:srgbClr val="002060"/>
                </a:solidFill>
                <a:latin typeface="Verdana"/>
                <a:cs typeface="Verdana"/>
              </a:rPr>
              <a:t> </a:t>
            </a:r>
            <a:r>
              <a:rPr sz="933" spc="-13" dirty="0">
                <a:solidFill>
                  <a:srgbClr val="002060"/>
                </a:solidFill>
                <a:latin typeface="Verdana"/>
                <a:cs typeface="Verdana"/>
              </a:rPr>
              <a:t>co</a:t>
            </a:r>
            <a:r>
              <a:rPr sz="933" spc="-7" dirty="0">
                <a:solidFill>
                  <a:srgbClr val="002060"/>
                </a:solidFill>
                <a:latin typeface="Verdana"/>
                <a:cs typeface="Verdana"/>
              </a:rPr>
              <a:t>n</a:t>
            </a:r>
            <a:r>
              <a:rPr sz="933" spc="-13" dirty="0">
                <a:solidFill>
                  <a:srgbClr val="002060"/>
                </a:solidFill>
                <a:latin typeface="Verdana"/>
                <a:cs typeface="Verdana"/>
              </a:rPr>
              <a:t>c</a:t>
            </a:r>
            <a:r>
              <a:rPr sz="933" spc="-7" dirty="0">
                <a:solidFill>
                  <a:srgbClr val="002060"/>
                </a:solidFill>
                <a:latin typeface="Verdana"/>
                <a:cs typeface="Verdana"/>
              </a:rPr>
              <a:t>ernant </a:t>
            </a:r>
            <a:r>
              <a:rPr sz="933" dirty="0">
                <a:solidFill>
                  <a:srgbClr val="002060"/>
                </a:solidFill>
                <a:latin typeface="Verdana"/>
                <a:cs typeface="Verdana"/>
              </a:rPr>
              <a:t>C</a:t>
            </a:r>
            <a:r>
              <a:rPr sz="933" spc="-7" dirty="0">
                <a:solidFill>
                  <a:srgbClr val="002060"/>
                </a:solidFill>
                <a:latin typeface="Verdana"/>
                <a:cs typeface="Verdana"/>
              </a:rPr>
              <a:t>BC</a:t>
            </a:r>
            <a:r>
              <a:rPr sz="933" spc="-20" dirty="0">
                <a:solidFill>
                  <a:srgbClr val="002060"/>
                </a:solidFill>
                <a:latin typeface="Verdana"/>
                <a:cs typeface="Verdana"/>
              </a:rPr>
              <a:t> </a:t>
            </a:r>
            <a:r>
              <a:rPr sz="933" spc="-7" dirty="0">
                <a:solidFill>
                  <a:srgbClr val="002060"/>
                </a:solidFill>
                <a:latin typeface="Verdana"/>
                <a:cs typeface="Verdana"/>
              </a:rPr>
              <a:t>Banque</a:t>
            </a:r>
            <a:r>
              <a:rPr sz="933" dirty="0">
                <a:solidFill>
                  <a:srgbClr val="002060"/>
                </a:solidFill>
                <a:latin typeface="Verdana"/>
                <a:cs typeface="Verdana"/>
              </a:rPr>
              <a:t> </a:t>
            </a:r>
            <a:r>
              <a:rPr sz="933" spc="-7" dirty="0">
                <a:solidFill>
                  <a:srgbClr val="002060"/>
                </a:solidFill>
                <a:latin typeface="Verdana"/>
                <a:cs typeface="Verdana"/>
              </a:rPr>
              <a:t>et </a:t>
            </a:r>
            <a:r>
              <a:rPr sz="933" dirty="0">
                <a:solidFill>
                  <a:srgbClr val="002060"/>
                </a:solidFill>
                <a:latin typeface="Verdana"/>
                <a:cs typeface="Verdana"/>
              </a:rPr>
              <a:t>C</a:t>
            </a:r>
            <a:r>
              <a:rPr sz="933" spc="-7" dirty="0">
                <a:solidFill>
                  <a:srgbClr val="002060"/>
                </a:solidFill>
                <a:latin typeface="Verdana"/>
                <a:cs typeface="Verdana"/>
              </a:rPr>
              <a:t>BC A</a:t>
            </a:r>
            <a:r>
              <a:rPr sz="933" spc="-13" dirty="0">
                <a:solidFill>
                  <a:srgbClr val="002060"/>
                </a:solidFill>
                <a:latin typeface="Verdana"/>
                <a:cs typeface="Verdana"/>
              </a:rPr>
              <a:t>ss</a:t>
            </a:r>
            <a:r>
              <a:rPr sz="933" spc="-7" dirty="0">
                <a:solidFill>
                  <a:srgbClr val="002060"/>
                </a:solidFill>
                <a:latin typeface="Verdana"/>
                <a:cs typeface="Verdana"/>
              </a:rPr>
              <a:t>uran</a:t>
            </a:r>
            <a:r>
              <a:rPr sz="933" spc="-13" dirty="0">
                <a:solidFill>
                  <a:srgbClr val="002060"/>
                </a:solidFill>
                <a:latin typeface="Verdana"/>
                <a:cs typeface="Verdana"/>
              </a:rPr>
              <a:t>c</a:t>
            </a:r>
            <a:r>
              <a:rPr sz="933" spc="-7" dirty="0">
                <a:solidFill>
                  <a:srgbClr val="002060"/>
                </a:solidFill>
                <a:latin typeface="Verdana"/>
                <a:cs typeface="Verdana"/>
              </a:rPr>
              <a:t>es</a:t>
            </a:r>
            <a:r>
              <a:rPr sz="933" spc="-13" dirty="0">
                <a:solidFill>
                  <a:srgbClr val="002060"/>
                </a:solidFill>
                <a:latin typeface="Verdana"/>
                <a:cs typeface="Verdana"/>
              </a:rPr>
              <a:t> </a:t>
            </a:r>
            <a:r>
              <a:rPr sz="933" spc="-7" dirty="0">
                <a:solidFill>
                  <a:srgbClr val="002060"/>
                </a:solidFill>
                <a:latin typeface="Verdana"/>
                <a:cs typeface="Verdana"/>
              </a:rPr>
              <a:t>p</a:t>
            </a:r>
            <a:r>
              <a:rPr sz="933" spc="-13" dirty="0">
                <a:solidFill>
                  <a:srgbClr val="002060"/>
                </a:solidFill>
                <a:latin typeface="Verdana"/>
                <a:cs typeface="Verdana"/>
              </a:rPr>
              <a:t>o</a:t>
            </a:r>
            <a:r>
              <a:rPr sz="933" spc="-7" dirty="0">
                <a:solidFill>
                  <a:srgbClr val="002060"/>
                </a:solidFill>
                <a:latin typeface="Verdana"/>
                <a:cs typeface="Verdana"/>
              </a:rPr>
              <a:t>ur</a:t>
            </a:r>
            <a:r>
              <a:rPr sz="933" spc="7" dirty="0">
                <a:solidFill>
                  <a:srgbClr val="002060"/>
                </a:solidFill>
                <a:latin typeface="Verdana"/>
                <a:cs typeface="Verdana"/>
              </a:rPr>
              <a:t> </a:t>
            </a:r>
            <a:r>
              <a:rPr sz="933" spc="-27" dirty="0">
                <a:solidFill>
                  <a:srgbClr val="002060"/>
                </a:solidFill>
                <a:latin typeface="Verdana"/>
                <a:cs typeface="Verdana"/>
              </a:rPr>
              <a:t>l</a:t>
            </a:r>
            <a:r>
              <a:rPr sz="933" spc="-7" dirty="0">
                <a:solidFill>
                  <a:srgbClr val="002060"/>
                </a:solidFill>
                <a:latin typeface="Verdana"/>
                <a:cs typeface="Verdana"/>
              </a:rPr>
              <a:t>eurs</a:t>
            </a:r>
            <a:r>
              <a:rPr sz="933" spc="-13" dirty="0">
                <a:solidFill>
                  <a:srgbClr val="002060"/>
                </a:solidFill>
                <a:latin typeface="Verdana"/>
                <a:cs typeface="Verdana"/>
              </a:rPr>
              <a:t> </a:t>
            </a:r>
            <a:r>
              <a:rPr sz="933" spc="-7" dirty="0">
                <a:solidFill>
                  <a:srgbClr val="002060"/>
                </a:solidFill>
                <a:latin typeface="Verdana"/>
                <a:cs typeface="Verdana"/>
              </a:rPr>
              <a:t>act</a:t>
            </a:r>
            <a:r>
              <a:rPr sz="933" spc="-27" dirty="0">
                <a:solidFill>
                  <a:srgbClr val="002060"/>
                </a:solidFill>
                <a:latin typeface="Verdana"/>
                <a:cs typeface="Verdana"/>
              </a:rPr>
              <a:t>i</a:t>
            </a:r>
            <a:r>
              <a:rPr sz="933" spc="-13" dirty="0">
                <a:solidFill>
                  <a:srgbClr val="002060"/>
                </a:solidFill>
                <a:latin typeface="Verdana"/>
                <a:cs typeface="Verdana"/>
              </a:rPr>
              <a:t>v</a:t>
            </a:r>
            <a:r>
              <a:rPr sz="933" spc="-27" dirty="0">
                <a:solidFill>
                  <a:srgbClr val="002060"/>
                </a:solidFill>
                <a:latin typeface="Verdana"/>
                <a:cs typeface="Verdana"/>
              </a:rPr>
              <a:t>i</a:t>
            </a:r>
            <a:r>
              <a:rPr sz="933" spc="-7" dirty="0">
                <a:solidFill>
                  <a:srgbClr val="002060"/>
                </a:solidFill>
                <a:latin typeface="Verdana"/>
                <a:cs typeface="Verdana"/>
              </a:rPr>
              <a:t>t</a:t>
            </a:r>
            <a:r>
              <a:rPr sz="933" dirty="0">
                <a:solidFill>
                  <a:srgbClr val="002060"/>
                </a:solidFill>
                <a:latin typeface="Verdana"/>
                <a:cs typeface="Verdana"/>
              </a:rPr>
              <a:t>é</a:t>
            </a:r>
            <a:r>
              <a:rPr sz="933" spc="-7" dirty="0">
                <a:solidFill>
                  <a:srgbClr val="002060"/>
                </a:solidFill>
                <a:latin typeface="Verdana"/>
                <a:cs typeface="Verdana"/>
              </a:rPr>
              <a:t>s</a:t>
            </a:r>
            <a:r>
              <a:rPr sz="933" spc="33" dirty="0">
                <a:solidFill>
                  <a:srgbClr val="002060"/>
                </a:solidFill>
                <a:latin typeface="Verdana"/>
                <a:cs typeface="Verdana"/>
              </a:rPr>
              <a:t> </a:t>
            </a:r>
            <a:r>
              <a:rPr sz="933" spc="-7" dirty="0">
                <a:solidFill>
                  <a:srgbClr val="002060"/>
                </a:solidFill>
                <a:latin typeface="Verdana"/>
                <a:cs typeface="Verdana"/>
              </a:rPr>
              <a:t>en </a:t>
            </a:r>
            <a:r>
              <a:rPr sz="933" spc="-13" dirty="0" err="1">
                <a:solidFill>
                  <a:srgbClr val="002060"/>
                </a:solidFill>
                <a:latin typeface="Verdana"/>
                <a:cs typeface="Verdana"/>
              </a:rPr>
              <a:t>W</a:t>
            </a:r>
            <a:r>
              <a:rPr sz="933" spc="-7" dirty="0" err="1">
                <a:solidFill>
                  <a:srgbClr val="002060"/>
                </a:solidFill>
                <a:latin typeface="Verdana"/>
                <a:cs typeface="Verdana"/>
              </a:rPr>
              <a:t>a</a:t>
            </a:r>
            <a:r>
              <a:rPr sz="933" spc="-20" dirty="0" err="1">
                <a:solidFill>
                  <a:srgbClr val="002060"/>
                </a:solidFill>
                <a:latin typeface="Verdana"/>
                <a:cs typeface="Verdana"/>
              </a:rPr>
              <a:t>l</a:t>
            </a:r>
            <a:r>
              <a:rPr sz="933" spc="-27" dirty="0" err="1">
                <a:solidFill>
                  <a:srgbClr val="002060"/>
                </a:solidFill>
                <a:latin typeface="Verdana"/>
                <a:cs typeface="Verdana"/>
              </a:rPr>
              <a:t>l</a:t>
            </a:r>
            <a:r>
              <a:rPr sz="933" spc="-13" dirty="0" err="1">
                <a:solidFill>
                  <a:srgbClr val="002060"/>
                </a:solidFill>
                <a:latin typeface="Verdana"/>
                <a:cs typeface="Verdana"/>
              </a:rPr>
              <a:t>o</a:t>
            </a:r>
            <a:r>
              <a:rPr sz="933" spc="-7" dirty="0" err="1">
                <a:solidFill>
                  <a:srgbClr val="002060"/>
                </a:solidFill>
                <a:latin typeface="Verdana"/>
                <a:cs typeface="Verdana"/>
              </a:rPr>
              <a:t>n</a:t>
            </a:r>
            <a:r>
              <a:rPr sz="933" spc="-27" dirty="0" err="1">
                <a:solidFill>
                  <a:srgbClr val="002060"/>
                </a:solidFill>
                <a:latin typeface="Verdana"/>
                <a:cs typeface="Verdana"/>
              </a:rPr>
              <a:t>i</a:t>
            </a:r>
            <a:r>
              <a:rPr sz="933" spc="-7" dirty="0" err="1">
                <a:solidFill>
                  <a:srgbClr val="002060"/>
                </a:solidFill>
                <a:latin typeface="Verdana"/>
                <a:cs typeface="Verdana"/>
              </a:rPr>
              <a:t>e</a:t>
            </a:r>
            <a:endParaRPr lang="nl-BE" sz="933" spc="-7" dirty="0">
              <a:solidFill>
                <a:srgbClr val="002060"/>
              </a:solidFill>
              <a:latin typeface="Verdana"/>
              <a:cs typeface="Verdana"/>
            </a:endParaRPr>
          </a:p>
          <a:p>
            <a:pPr marL="16933"/>
            <a:r>
              <a:rPr lang="fr-FR" sz="667" spc="-7" dirty="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Bénéfice =</a:t>
            </a:r>
            <a:r>
              <a:rPr lang="fr-FR" sz="933" spc="13"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933" spc="-13" dirty="0">
                <a:solidFill>
                  <a:srgbClr val="002060"/>
                </a:solidFill>
                <a:latin typeface="Verdana" panose="020B0604030504040204" pitchFamily="34" charset="0"/>
                <a:ea typeface="Verdana" panose="020B0604030504040204" pitchFamily="34" charset="0"/>
                <a:cs typeface="Verdana" panose="020B0604030504040204" pitchFamily="34" charset="0"/>
              </a:rPr>
              <a:t>bénéfice </a:t>
            </a:r>
            <a:r>
              <a:rPr lang="fr-FR" sz="933" spc="-20" dirty="0">
                <a:solidFill>
                  <a:srgbClr val="002060"/>
                </a:solidFill>
                <a:latin typeface="Verdana" panose="020B0604030504040204" pitchFamily="34" charset="0"/>
                <a:ea typeface="Verdana" panose="020B0604030504040204" pitchFamily="34" charset="0"/>
                <a:cs typeface="Verdana" panose="020B0604030504040204" pitchFamily="34" charset="0"/>
              </a:rPr>
              <a:t>p</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erç</a:t>
            </a:r>
            <a:r>
              <a:rPr lang="fr-FR" sz="933" spc="-20" dirty="0">
                <a:solidFill>
                  <a:srgbClr val="002060"/>
                </a:solidFill>
                <a:latin typeface="Verdana" panose="020B0604030504040204" pitchFamily="34" charset="0"/>
                <a:ea typeface="Verdana" panose="020B0604030504040204" pitchFamily="34" charset="0"/>
                <a:cs typeface="Verdana" panose="020B0604030504040204" pitchFamily="34" charset="0"/>
              </a:rPr>
              <a:t>u</a:t>
            </a:r>
            <a:r>
              <a:rPr lang="fr-FR" sz="933" spc="27"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933" spc="-20" dirty="0">
                <a:solidFill>
                  <a:srgbClr val="002060"/>
                </a:solidFill>
                <a:latin typeface="Verdana" panose="020B0604030504040204" pitchFamily="34" charset="0"/>
                <a:ea typeface="Verdana" panose="020B0604030504040204" pitchFamily="34" charset="0"/>
                <a:cs typeface="Verdana" panose="020B0604030504040204" pitchFamily="34" charset="0"/>
              </a:rPr>
              <a:t>p</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ar</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933" spc="-13" dirty="0">
                <a:solidFill>
                  <a:srgbClr val="002060"/>
                </a:solidFill>
                <a:latin typeface="Verdana" panose="020B0604030504040204" pitchFamily="34" charset="0"/>
                <a:ea typeface="Verdana" panose="020B0604030504040204" pitchFamily="34" charset="0"/>
                <a:cs typeface="Verdana" panose="020B0604030504040204" pitchFamily="34" charset="0"/>
              </a:rPr>
              <a:t>C</a:t>
            </a:r>
            <a:r>
              <a:rPr lang="fr-FR" sz="933" dirty="0">
                <a:solidFill>
                  <a:srgbClr val="002060"/>
                </a:solidFill>
                <a:latin typeface="Verdana" panose="020B0604030504040204" pitchFamily="34" charset="0"/>
                <a:ea typeface="Verdana" panose="020B0604030504040204" pitchFamily="34" charset="0"/>
                <a:cs typeface="Verdana" panose="020B0604030504040204" pitchFamily="34" charset="0"/>
              </a:rPr>
              <a:t>B</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C</a:t>
            </a:r>
            <a:r>
              <a:rPr lang="fr-FR" sz="933" spc="13"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933" dirty="0">
                <a:solidFill>
                  <a:srgbClr val="002060"/>
                </a:solidFill>
                <a:latin typeface="Verdana" panose="020B0604030504040204" pitchFamily="34" charset="0"/>
                <a:ea typeface="Verdana" panose="020B0604030504040204" pitchFamily="34" charset="0"/>
                <a:cs typeface="Verdana" panose="020B0604030504040204" pitchFamily="34" charset="0"/>
              </a:rPr>
              <a:t>B</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a</a:t>
            </a:r>
            <a:r>
              <a:rPr lang="fr-FR" sz="933" spc="-20" dirty="0">
                <a:solidFill>
                  <a:srgbClr val="002060"/>
                </a:solidFill>
                <a:latin typeface="Verdana" panose="020B0604030504040204" pitchFamily="34" charset="0"/>
                <a:ea typeface="Verdana" panose="020B0604030504040204" pitchFamily="34" charset="0"/>
                <a:cs typeface="Verdana" panose="020B0604030504040204" pitchFamily="34" charset="0"/>
              </a:rPr>
              <a:t>nqu</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e SA</a:t>
            </a:r>
            <a:r>
              <a:rPr lang="fr-FR" sz="933"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933" spc="-2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933" spc="-13" dirty="0">
                <a:solidFill>
                  <a:srgbClr val="002060"/>
                </a:solidFill>
                <a:latin typeface="Verdana" panose="020B0604030504040204" pitchFamily="34" charset="0"/>
                <a:ea typeface="Verdana" panose="020B0604030504040204" pitchFamily="34" charset="0"/>
                <a:cs typeface="Verdana" panose="020B0604030504040204" pitchFamily="34" charset="0"/>
              </a:rPr>
              <a:t>bénéfice</a:t>
            </a:r>
            <a:r>
              <a:rPr lang="fr-FR" sz="933" spc="47"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a</a:t>
            </a:r>
            <a:r>
              <a:rPr lang="fr-FR" sz="933" spc="-13" dirty="0">
                <a:solidFill>
                  <a:srgbClr val="002060"/>
                </a:solidFill>
                <a:latin typeface="Verdana" panose="020B0604030504040204" pitchFamily="34" charset="0"/>
                <a:ea typeface="Verdana" panose="020B0604030504040204" pitchFamily="34" charset="0"/>
                <a:cs typeface="Verdana" panose="020B0604030504040204" pitchFamily="34" charset="0"/>
              </a:rPr>
              <a:t>ttri</a:t>
            </a:r>
            <a:r>
              <a:rPr lang="fr-FR" sz="933" spc="-20" dirty="0">
                <a:solidFill>
                  <a:srgbClr val="002060"/>
                </a:solidFill>
                <a:latin typeface="Verdana" panose="020B0604030504040204" pitchFamily="34" charset="0"/>
                <a:ea typeface="Verdana" panose="020B0604030504040204" pitchFamily="34" charset="0"/>
                <a:cs typeface="Verdana" panose="020B0604030504040204" pitchFamily="34" charset="0"/>
              </a:rPr>
              <a:t>bu</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é</a:t>
            </a:r>
            <a:r>
              <a:rPr lang="fr-FR" sz="933" spc="67"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a</a:t>
            </a:r>
            <a:r>
              <a:rPr lang="fr-FR" sz="933" spc="-20" dirty="0">
                <a:solidFill>
                  <a:srgbClr val="002060"/>
                </a:solidFill>
                <a:latin typeface="Verdana" panose="020B0604030504040204" pitchFamily="34" charset="0"/>
                <a:ea typeface="Verdana" panose="020B0604030504040204" pitchFamily="34" charset="0"/>
                <a:cs typeface="Verdana" panose="020B0604030504040204" pitchFamily="34" charset="0"/>
              </a:rPr>
              <a:t>n</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a</a:t>
            </a:r>
            <a:r>
              <a:rPr lang="fr-FR" sz="933" spc="-13" dirty="0">
                <a:solidFill>
                  <a:srgbClr val="002060"/>
                </a:solidFill>
                <a:latin typeface="Verdana" panose="020B0604030504040204" pitchFamily="34" charset="0"/>
                <a:ea typeface="Verdana" panose="020B0604030504040204" pitchFamily="34" charset="0"/>
                <a:cs typeface="Verdana" panose="020B0604030504040204" pitchFamily="34" charset="0"/>
              </a:rPr>
              <a:t>lyti</a:t>
            </a:r>
            <a:r>
              <a:rPr lang="fr-FR" sz="933" spc="-20" dirty="0">
                <a:solidFill>
                  <a:srgbClr val="002060"/>
                </a:solidFill>
                <a:latin typeface="Verdana" panose="020B0604030504040204" pitchFamily="34" charset="0"/>
                <a:ea typeface="Verdana" panose="020B0604030504040204" pitchFamily="34" charset="0"/>
                <a:cs typeface="Verdana" panose="020B0604030504040204" pitchFamily="34" charset="0"/>
              </a:rPr>
              <a:t>qu</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e</a:t>
            </a:r>
            <a:r>
              <a:rPr lang="fr-FR" sz="933" spc="-13" dirty="0">
                <a:solidFill>
                  <a:srgbClr val="002060"/>
                </a:solidFill>
                <a:latin typeface="Verdana" panose="020B0604030504040204" pitchFamily="34" charset="0"/>
                <a:ea typeface="Verdana" panose="020B0604030504040204" pitchFamily="34" charset="0"/>
                <a:cs typeface="Verdana" panose="020B0604030504040204" pitchFamily="34" charset="0"/>
              </a:rPr>
              <a:t>m</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e</a:t>
            </a:r>
            <a:r>
              <a:rPr lang="fr-FR" sz="933" spc="-13" dirty="0">
                <a:solidFill>
                  <a:srgbClr val="002060"/>
                </a:solidFill>
                <a:latin typeface="Verdana" panose="020B0604030504040204" pitchFamily="34" charset="0"/>
                <a:ea typeface="Verdana" panose="020B0604030504040204" pitchFamily="34" charset="0"/>
                <a:cs typeface="Verdana" panose="020B0604030504040204" pitchFamily="34" charset="0"/>
              </a:rPr>
              <a:t>n</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t</a:t>
            </a:r>
            <a:r>
              <a:rPr lang="fr-FR" sz="933" spc="67"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933" spc="-20" dirty="0">
                <a:solidFill>
                  <a:srgbClr val="002060"/>
                </a:solidFill>
                <a:latin typeface="Verdana" panose="020B0604030504040204" pitchFamily="34" charset="0"/>
                <a:ea typeface="Verdana" panose="020B0604030504040204" pitchFamily="34" charset="0"/>
                <a:cs typeface="Verdana" panose="020B0604030504040204" pitchFamily="34" charset="0"/>
              </a:rPr>
              <a:t>p</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o</a:t>
            </a:r>
            <a:r>
              <a:rPr lang="fr-FR" sz="933" spc="-20" dirty="0">
                <a:solidFill>
                  <a:srgbClr val="002060"/>
                </a:solidFill>
                <a:latin typeface="Verdana" panose="020B0604030504040204" pitchFamily="34" charset="0"/>
                <a:ea typeface="Verdana" panose="020B0604030504040204" pitchFamily="34" charset="0"/>
                <a:cs typeface="Verdana" panose="020B0604030504040204" pitchFamily="34" charset="0"/>
              </a:rPr>
              <a:t>u</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r</a:t>
            </a:r>
            <a:r>
              <a:rPr lang="fr-FR" sz="933" spc="2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sa</a:t>
            </a:r>
            <a:r>
              <a:rPr lang="fr-FR" sz="933" spc="13"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933" dirty="0">
                <a:solidFill>
                  <a:srgbClr val="002060"/>
                </a:solidFill>
                <a:latin typeface="Verdana" panose="020B0604030504040204" pitchFamily="34" charset="0"/>
                <a:ea typeface="Verdana" panose="020B0604030504040204" pitchFamily="34" charset="0"/>
                <a:cs typeface="Verdana" panose="020B0604030504040204" pitchFamily="34" charset="0"/>
              </a:rPr>
              <a:t>c</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o</a:t>
            </a:r>
            <a:r>
              <a:rPr lang="fr-FR" sz="933" spc="-20" dirty="0">
                <a:solidFill>
                  <a:srgbClr val="002060"/>
                </a:solidFill>
                <a:latin typeface="Verdana" panose="020B0604030504040204" pitchFamily="34" charset="0"/>
                <a:ea typeface="Verdana" panose="020B0604030504040204" pitchFamily="34" charset="0"/>
                <a:cs typeface="Verdana" panose="020B0604030504040204" pitchFamily="34" charset="0"/>
              </a:rPr>
              <a:t>n</a:t>
            </a:r>
            <a:r>
              <a:rPr lang="fr-FR" sz="933" spc="-13" dirty="0">
                <a:solidFill>
                  <a:srgbClr val="002060"/>
                </a:solidFill>
                <a:latin typeface="Verdana" panose="020B0604030504040204" pitchFamily="34" charset="0"/>
                <a:ea typeface="Verdana" panose="020B0604030504040204" pitchFamily="34" charset="0"/>
                <a:cs typeface="Verdana" panose="020B0604030504040204" pitchFamily="34" charset="0"/>
              </a:rPr>
              <a:t>tri</a:t>
            </a:r>
            <a:r>
              <a:rPr lang="fr-FR" sz="933" spc="-20" dirty="0">
                <a:solidFill>
                  <a:srgbClr val="002060"/>
                </a:solidFill>
                <a:latin typeface="Verdana" panose="020B0604030504040204" pitchFamily="34" charset="0"/>
                <a:ea typeface="Verdana" panose="020B0604030504040204" pitchFamily="34" charset="0"/>
                <a:cs typeface="Verdana" panose="020B0604030504040204" pitchFamily="34" charset="0"/>
              </a:rPr>
              <a:t>bu</a:t>
            </a:r>
            <a:r>
              <a:rPr lang="fr-FR" sz="933" spc="-13" dirty="0">
                <a:solidFill>
                  <a:srgbClr val="002060"/>
                </a:solidFill>
                <a:latin typeface="Verdana" panose="020B0604030504040204" pitchFamily="34" charset="0"/>
                <a:ea typeface="Verdana" panose="020B0604030504040204" pitchFamily="34" charset="0"/>
                <a:cs typeface="Verdana" panose="020B0604030504040204" pitchFamily="34" charset="0"/>
              </a:rPr>
              <a:t>ti</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on</a:t>
            </a:r>
            <a:r>
              <a:rPr lang="fr-FR" sz="933" spc="67"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au</a:t>
            </a:r>
            <a:r>
              <a:rPr lang="fr-FR" sz="933"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933" spc="-13" dirty="0">
                <a:solidFill>
                  <a:srgbClr val="002060"/>
                </a:solidFill>
                <a:latin typeface="Verdana" panose="020B0604030504040204" pitchFamily="34" charset="0"/>
                <a:ea typeface="Verdana" panose="020B0604030504040204" pitchFamily="34" charset="0"/>
                <a:cs typeface="Verdana" panose="020B0604030504040204" pitchFamily="34" charset="0"/>
              </a:rPr>
              <a:t>bénéfice</a:t>
            </a:r>
            <a:r>
              <a:rPr lang="fr-FR" sz="933" spc="20" dirty="0">
                <a:solidFill>
                  <a:srgbClr val="002060"/>
                </a:solidFill>
                <a:latin typeface="Verdana" panose="020B0604030504040204" pitchFamily="34" charset="0"/>
                <a:ea typeface="Verdana" panose="020B0604030504040204" pitchFamily="34" charset="0"/>
                <a:cs typeface="Verdana" panose="020B0604030504040204" pitchFamily="34" charset="0"/>
              </a:rPr>
              <a:t> commercial </a:t>
            </a:r>
            <a:r>
              <a:rPr lang="fr-FR" sz="933" spc="-20" dirty="0">
                <a:solidFill>
                  <a:srgbClr val="002060"/>
                </a:solidFill>
                <a:latin typeface="Verdana" panose="020B0604030504040204" pitchFamily="34" charset="0"/>
                <a:ea typeface="Verdana" panose="020B0604030504040204" pitchFamily="34" charset="0"/>
                <a:cs typeface="Verdana" panose="020B0604030504040204" pitchFamily="34" charset="0"/>
              </a:rPr>
              <a:t>d</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u</a:t>
            </a:r>
            <a:r>
              <a:rPr lang="fr-FR" sz="933"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933" spc="-13" dirty="0">
                <a:solidFill>
                  <a:srgbClr val="002060"/>
                </a:solidFill>
                <a:latin typeface="Verdana" panose="020B0604030504040204" pitchFamily="34" charset="0"/>
                <a:ea typeface="Verdana" panose="020B0604030504040204" pitchFamily="34" charset="0"/>
                <a:cs typeface="Verdana" panose="020B0604030504040204" pitchFamily="34" charset="0"/>
              </a:rPr>
              <a:t>gr</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o</a:t>
            </a:r>
            <a:r>
              <a:rPr lang="fr-FR" sz="933" spc="-20" dirty="0">
                <a:solidFill>
                  <a:srgbClr val="002060"/>
                </a:solidFill>
                <a:latin typeface="Verdana" panose="020B0604030504040204" pitchFamily="34" charset="0"/>
                <a:ea typeface="Verdana" panose="020B0604030504040204" pitchFamily="34" charset="0"/>
                <a:cs typeface="Verdana" panose="020B0604030504040204" pitchFamily="34" charset="0"/>
              </a:rPr>
              <a:t>up</a:t>
            </a:r>
            <a:r>
              <a:rPr lang="fr-FR" sz="933" spc="-7" dirty="0">
                <a:solidFill>
                  <a:srgbClr val="002060"/>
                </a:solidFill>
                <a:latin typeface="Verdana" panose="020B0604030504040204" pitchFamily="34" charset="0"/>
                <a:ea typeface="Verdana" panose="020B0604030504040204" pitchFamily="34" charset="0"/>
                <a:cs typeface="Verdana" panose="020B0604030504040204" pitchFamily="34" charset="0"/>
              </a:rPr>
              <a:t>e</a:t>
            </a:r>
            <a:endParaRPr lang="fr-FR" sz="933"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16933"/>
            <a:endParaRPr sz="1200" dirty="0">
              <a:solidFill>
                <a:srgbClr val="FF0000"/>
              </a:solidFill>
              <a:latin typeface="Verdana"/>
              <a:cs typeface="Verdana"/>
            </a:endParaRPr>
          </a:p>
        </p:txBody>
      </p:sp>
      <p:pic>
        <p:nvPicPr>
          <p:cNvPr id="20" name="Picture 8"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5314" y="6156299"/>
            <a:ext cx="614655" cy="480469"/>
          </a:xfrm>
          <a:prstGeom prst="rect">
            <a:avLst/>
          </a:prstGeom>
        </p:spPr>
      </p:pic>
      <p:graphicFrame>
        <p:nvGraphicFramePr>
          <p:cNvPr id="10" name="Table 6"/>
          <p:cNvGraphicFramePr>
            <a:graphicFrameLocks noGrp="1"/>
          </p:cNvGraphicFramePr>
          <p:nvPr>
            <p:extLst/>
          </p:nvPr>
        </p:nvGraphicFramePr>
        <p:xfrm>
          <a:off x="5293300" y="3118415"/>
          <a:ext cx="3709997" cy="1963481"/>
        </p:xfrm>
        <a:graphic>
          <a:graphicData uri="http://schemas.openxmlformats.org/drawingml/2006/table">
            <a:tbl>
              <a:tblPr>
                <a:tableStyleId>{9D7B26C5-4107-4FEC-AEDC-1716B250A1EF}</a:tableStyleId>
              </a:tblPr>
              <a:tblGrid>
                <a:gridCol w="2225100"/>
                <a:gridCol w="1484897"/>
              </a:tblGrid>
              <a:tr h="344287">
                <a:tc>
                  <a:txBody>
                    <a:bodyPr/>
                    <a:lstStyle/>
                    <a:p>
                      <a:r>
                        <a:rPr lang="en-US" sz="1400" b="0" i="0" dirty="0" smtClean="0">
                          <a:solidFill>
                            <a:srgbClr val="083060"/>
                          </a:solidFill>
                          <a:latin typeface="ITC Lubalin Graph Std" panose="02060703020205020404"/>
                          <a:cs typeface="ITC Lubalin Graph Std Demi"/>
                        </a:rPr>
                        <a:t>RESULTATS</a:t>
                      </a:r>
                      <a:endParaRPr lang="en-US" sz="1400" b="0" i="0" dirty="0">
                        <a:solidFill>
                          <a:srgbClr val="083060"/>
                        </a:solidFill>
                        <a:latin typeface="ITC Lubalin Graph Std" panose="02060703020205020404"/>
                        <a:cs typeface="ITC Lubalin Graph Std Demi"/>
                      </a:endParaRPr>
                    </a:p>
                  </a:txBody>
                  <a:tcPr marL="121920" marR="121920" marT="60960" marB="60960">
                    <a:lnT w="12700" cmpd="sng">
                      <a:noFill/>
                    </a:lnT>
                    <a:lnB w="12700" cap="flat" cmpd="sng" algn="ctr">
                      <a:noFill/>
                      <a:prstDash val="solid"/>
                      <a:round/>
                      <a:headEnd type="none" w="med" len="med"/>
                      <a:tailEnd type="none" w="med" len="med"/>
                    </a:lnB>
                  </a:tcPr>
                </a:tc>
                <a:tc>
                  <a:txBody>
                    <a:bodyPr/>
                    <a:lstStyle/>
                    <a:p>
                      <a:endParaRPr lang="en-US" sz="1400" b="0" i="0" dirty="0">
                        <a:solidFill>
                          <a:srgbClr val="083060"/>
                        </a:solidFill>
                        <a:latin typeface="ITC Lubalin Graph Std" panose="02060703020205020404"/>
                        <a:cs typeface="ITC Lubalin Graph Std Book"/>
                      </a:endParaRPr>
                    </a:p>
                  </a:txBody>
                  <a:tcPr marL="121920" marR="121920" marT="60960" marB="60960">
                    <a:lnT w="12700" cmpd="sng">
                      <a:noFill/>
                    </a:lnT>
                    <a:lnB w="12700" cap="flat" cmpd="sng" algn="ctr">
                      <a:noFill/>
                      <a:prstDash val="solid"/>
                      <a:round/>
                      <a:headEnd type="none" w="med" len="med"/>
                      <a:tailEnd type="none" w="med" len="med"/>
                    </a:lnB>
                  </a:tcPr>
                </a:tc>
              </a:tr>
              <a:tr h="372699">
                <a:tc>
                  <a:txBody>
                    <a:bodyPr/>
                    <a:lstStyle/>
                    <a:p>
                      <a:r>
                        <a:rPr lang="en-US" sz="1400" b="0" i="0" dirty="0" err="1" smtClean="0">
                          <a:solidFill>
                            <a:srgbClr val="083060"/>
                          </a:solidFill>
                          <a:latin typeface="ITC Lubalin Graph Std" panose="02060703020205020404"/>
                          <a:cs typeface="ITC Lubalin Graph Std Book"/>
                        </a:rPr>
                        <a:t>Crédits</a:t>
                      </a:r>
                      <a:r>
                        <a:rPr lang="en-US" sz="1400" b="0" i="0" baseline="0" dirty="0" smtClean="0">
                          <a:solidFill>
                            <a:srgbClr val="083060"/>
                          </a:solidFill>
                          <a:latin typeface="ITC Lubalin Graph Std" panose="02060703020205020404"/>
                          <a:cs typeface="ITC Lubalin Graph Std Book"/>
                        </a:rPr>
                        <a:t> </a:t>
                      </a:r>
                      <a:r>
                        <a:rPr lang="en-US" sz="1400" b="0" i="0" baseline="0" dirty="0" err="1" smtClean="0">
                          <a:solidFill>
                            <a:srgbClr val="083060"/>
                          </a:solidFill>
                          <a:latin typeface="ITC Lubalin Graph Std" panose="02060703020205020404"/>
                          <a:cs typeface="ITC Lubalin Graph Std Book"/>
                        </a:rPr>
                        <a:t>hypothécaires</a:t>
                      </a:r>
                      <a:endParaRPr lang="en-US" sz="1400" b="0" i="0" dirty="0">
                        <a:solidFill>
                          <a:srgbClr val="083060"/>
                        </a:solidFill>
                        <a:latin typeface="ITC Lubalin Graph Std" panose="02060703020205020404"/>
                        <a:cs typeface="ITC Lubalin Graph Std Book"/>
                      </a:endParaRPr>
                    </a:p>
                  </a:txBody>
                  <a:tcPr marL="121920" marR="121920" marT="60960" marB="60960">
                    <a:lnL>
                      <a:noFill/>
                    </a:lnL>
                    <a:lnR>
                      <a:noFill/>
                    </a:lnR>
                    <a:lnT w="12700" cap="flat" cmpd="sng" algn="ctr">
                      <a:noFill/>
                      <a:prstDash val="solid"/>
                      <a:round/>
                      <a:headEnd type="none" w="med" len="med"/>
                      <a:tailEnd type="none" w="med" len="med"/>
                    </a:lnT>
                    <a:lnB w="12700" cap="flat" cmpd="sng" algn="ctr">
                      <a:solidFill>
                        <a:srgbClr val="083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b="0" i="0" dirty="0" smtClean="0">
                          <a:solidFill>
                            <a:srgbClr val="00AEEF"/>
                          </a:solidFill>
                          <a:latin typeface="ITC Lubalin Graph Std" panose="02060703020205020404"/>
                          <a:cs typeface="ITC Lubalin Graph Std Book"/>
                        </a:rPr>
                        <a:t>3</a:t>
                      </a:r>
                      <a:r>
                        <a:rPr lang="en-US" sz="1400" b="0" i="0" baseline="0" dirty="0" smtClean="0">
                          <a:solidFill>
                            <a:srgbClr val="00AEEF"/>
                          </a:solidFill>
                          <a:latin typeface="ITC Lubalin Graph Std" panose="02060703020205020404"/>
                          <a:cs typeface="ITC Lubalin Graph Std Book"/>
                        </a:rPr>
                        <a:t> milliards</a:t>
                      </a:r>
                    </a:p>
                  </a:txBody>
                  <a:tcPr marL="121920" marR="121920" marT="60960" marB="60960">
                    <a:lnL>
                      <a:noFill/>
                    </a:lnL>
                    <a:lnR>
                      <a:noFill/>
                    </a:lnR>
                    <a:lnT w="12700" cap="flat" cmpd="sng" algn="ctr">
                      <a:noFill/>
                      <a:prstDash val="solid"/>
                      <a:round/>
                      <a:headEnd type="none" w="med" len="med"/>
                      <a:tailEnd type="none" w="med" len="med"/>
                    </a:lnT>
                    <a:lnB w="12700" cap="flat" cmpd="sng" algn="ctr">
                      <a:solidFill>
                        <a:srgbClr val="083060"/>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r>
                        <a:rPr lang="en-US" sz="1400" b="0" i="0" dirty="0" err="1" smtClean="0">
                          <a:solidFill>
                            <a:srgbClr val="002060"/>
                          </a:solidFill>
                          <a:latin typeface="ITC Lubalin Graph Std" panose="02060703020205020404"/>
                          <a:cs typeface="ITC Lubalin Graph Std Book"/>
                        </a:rPr>
                        <a:t>Crédits</a:t>
                      </a:r>
                      <a:r>
                        <a:rPr lang="en-US" sz="1400" b="0" i="0" dirty="0" smtClean="0">
                          <a:solidFill>
                            <a:srgbClr val="002060"/>
                          </a:solidFill>
                          <a:latin typeface="ITC Lubalin Graph Std" panose="02060703020205020404"/>
                          <a:cs typeface="ITC Lubalin Graph Std Book"/>
                        </a:rPr>
                        <a:t> aux </a:t>
                      </a:r>
                      <a:r>
                        <a:rPr lang="en-US" sz="1400" b="0" i="0" baseline="0" dirty="0" err="1" smtClean="0">
                          <a:solidFill>
                            <a:srgbClr val="002060"/>
                          </a:solidFill>
                          <a:latin typeface="ITC Lubalin Graph Std" panose="02060703020205020404"/>
                          <a:cs typeface="ITC Lubalin Graph Std Book"/>
                        </a:rPr>
                        <a:t>entreprises</a:t>
                      </a:r>
                      <a:endParaRPr lang="en-US" sz="1400" b="0" i="0" dirty="0">
                        <a:solidFill>
                          <a:srgbClr val="002060"/>
                        </a:solidFill>
                        <a:latin typeface="ITC Lubalin Graph Std" panose="02060703020205020404"/>
                        <a:cs typeface="ITC Lubalin Graph Std Book"/>
                      </a:endParaRPr>
                    </a:p>
                  </a:txBody>
                  <a:tcPr marL="121920" marR="121920" marT="60960" marB="60960">
                    <a:lnL>
                      <a:noFill/>
                    </a:lnL>
                    <a:lnR>
                      <a:noFill/>
                    </a:lnR>
                    <a:lnT w="12700" cap="flat" cmpd="sng" algn="ctr">
                      <a:solidFill>
                        <a:srgbClr val="083060"/>
                      </a:solidFill>
                      <a:prstDash val="solid"/>
                      <a:round/>
                      <a:headEnd type="none" w="med" len="med"/>
                      <a:tailEnd type="none" w="med" len="med"/>
                    </a:lnT>
                    <a:lnB w="12700" cap="flat" cmpd="sng" algn="ctr">
                      <a:solidFill>
                        <a:srgbClr val="083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b="0" i="0" baseline="0" dirty="0" smtClean="0">
                          <a:solidFill>
                            <a:srgbClr val="00AEEF"/>
                          </a:solidFill>
                          <a:latin typeface="ITC Lubalin Graph Std" panose="02060703020205020404"/>
                          <a:cs typeface="ITC Lubalin Graph Std Book"/>
                        </a:rPr>
                        <a:t>4 milliards</a:t>
                      </a:r>
                    </a:p>
                  </a:txBody>
                  <a:tcPr marL="121920" marR="121920" marT="60960" marB="60960">
                    <a:lnL>
                      <a:noFill/>
                    </a:lnL>
                    <a:lnR>
                      <a:noFill/>
                    </a:lnR>
                    <a:lnT w="12700" cap="flat" cmpd="sng" algn="ctr">
                      <a:solidFill>
                        <a:srgbClr val="083060"/>
                      </a:solidFill>
                      <a:prstDash val="solid"/>
                      <a:round/>
                      <a:headEnd type="none" w="med" len="med"/>
                      <a:tailEnd type="none" w="med" len="med"/>
                    </a:lnT>
                    <a:lnB w="12700" cap="flat" cmpd="sng" algn="ctr">
                      <a:solidFill>
                        <a:srgbClr val="083060"/>
                      </a:solidFill>
                      <a:prstDash val="solid"/>
                      <a:round/>
                      <a:headEnd type="none" w="med" len="med"/>
                      <a:tailEnd type="none" w="med" len="med"/>
                    </a:lnB>
                    <a:lnTlToBr w="12700" cmpd="sng">
                      <a:noFill/>
                      <a:prstDash val="solid"/>
                    </a:lnTlToBr>
                    <a:lnBlToTr w="12700" cmpd="sng">
                      <a:noFill/>
                      <a:prstDash val="solid"/>
                    </a:lnBlToTr>
                  </a:tcPr>
                </a:tc>
              </a:tr>
              <a:tr h="335280">
                <a:tc>
                  <a:txBody>
                    <a:bodyPr/>
                    <a:lstStyle/>
                    <a:p>
                      <a:r>
                        <a:rPr lang="en-US" sz="1400" b="0" i="0" dirty="0" err="1" smtClean="0">
                          <a:solidFill>
                            <a:srgbClr val="002060"/>
                          </a:solidFill>
                          <a:latin typeface="ITC Lubalin Graph Std" panose="02060703020205020404"/>
                          <a:cs typeface="ITC Lubalin Graph Std Book"/>
                        </a:rPr>
                        <a:t>Avoirs</a:t>
                      </a:r>
                      <a:r>
                        <a:rPr lang="en-US" sz="1400" b="0" i="0" dirty="0" smtClean="0">
                          <a:solidFill>
                            <a:srgbClr val="002060"/>
                          </a:solidFill>
                          <a:latin typeface="ITC Lubalin Graph Std" panose="02060703020205020404"/>
                          <a:cs typeface="ITC Lubalin Graph Std Book"/>
                        </a:rPr>
                        <a:t> en </a:t>
                      </a:r>
                      <a:r>
                        <a:rPr lang="en-US" sz="1400" b="0" i="0" dirty="0" err="1" smtClean="0">
                          <a:solidFill>
                            <a:srgbClr val="002060"/>
                          </a:solidFill>
                          <a:latin typeface="ITC Lubalin Graph Std" panose="02060703020205020404"/>
                          <a:cs typeface="ITC Lubalin Graph Std Book"/>
                        </a:rPr>
                        <a:t>gestion</a:t>
                      </a:r>
                      <a:endParaRPr lang="en-US" sz="1400" b="0" i="0" dirty="0">
                        <a:solidFill>
                          <a:srgbClr val="002060"/>
                        </a:solidFill>
                        <a:latin typeface="ITC Lubalin Graph Std" panose="02060703020205020404"/>
                        <a:cs typeface="ITC Lubalin Graph Std Book"/>
                      </a:endParaRPr>
                    </a:p>
                  </a:txBody>
                  <a:tcPr marL="121920" marR="121920" marT="60960" marB="60960">
                    <a:lnL>
                      <a:noFill/>
                    </a:lnL>
                    <a:lnR>
                      <a:noFill/>
                    </a:lnR>
                    <a:lnT w="12700" cap="flat" cmpd="sng" algn="ctr">
                      <a:solidFill>
                        <a:srgbClr val="083060"/>
                      </a:solidFill>
                      <a:prstDash val="solid"/>
                      <a:round/>
                      <a:headEnd type="none" w="med" len="med"/>
                      <a:tailEnd type="none" w="med" len="med"/>
                    </a:lnT>
                    <a:lnB w="12700" cap="flat" cmpd="sng" algn="ctr">
                      <a:solidFill>
                        <a:srgbClr val="083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b="0" i="0" baseline="0" dirty="0" smtClean="0">
                          <a:solidFill>
                            <a:srgbClr val="00AEEF"/>
                          </a:solidFill>
                          <a:latin typeface="ITC Lubalin Graph Std" panose="02060703020205020404"/>
                          <a:cs typeface="ITC Lubalin Graph Std Book"/>
                        </a:rPr>
                        <a:t>15 milliards</a:t>
                      </a:r>
                    </a:p>
                  </a:txBody>
                  <a:tcPr marL="121920" marR="121920" marT="60960" marB="60960">
                    <a:lnL>
                      <a:noFill/>
                    </a:lnL>
                    <a:lnR>
                      <a:noFill/>
                    </a:lnR>
                    <a:lnT w="12700" cap="flat" cmpd="sng" algn="ctr">
                      <a:solidFill>
                        <a:srgbClr val="083060"/>
                      </a:solidFill>
                      <a:prstDash val="solid"/>
                      <a:round/>
                      <a:headEnd type="none" w="med" len="med"/>
                      <a:tailEnd type="none" w="med" len="med"/>
                    </a:lnT>
                    <a:lnB w="12700" cap="flat" cmpd="sng" algn="ctr">
                      <a:solidFill>
                        <a:srgbClr val="083060"/>
                      </a:solidFill>
                      <a:prstDash val="solid"/>
                      <a:round/>
                      <a:headEnd type="none" w="med" len="med"/>
                      <a:tailEnd type="none" w="med" len="med"/>
                    </a:lnB>
                    <a:lnTlToBr w="12700" cmpd="sng">
                      <a:noFill/>
                      <a:prstDash val="solid"/>
                    </a:lnTlToBr>
                    <a:lnBlToTr w="12700" cmpd="sng">
                      <a:noFill/>
                      <a:prstDash val="solid"/>
                    </a:lnBlToTr>
                  </a:tcPr>
                </a:tc>
              </a:tr>
              <a:tr h="362575">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0" i="0" dirty="0" err="1" smtClean="0">
                          <a:solidFill>
                            <a:srgbClr val="083060"/>
                          </a:solidFill>
                          <a:latin typeface="ITC Lubalin Graph Std" panose="02060703020205020404"/>
                          <a:cs typeface="ITC Lubalin Graph Std Book"/>
                        </a:rPr>
                        <a:t>Bénéfice</a:t>
                      </a:r>
                      <a:r>
                        <a:rPr lang="en-US" sz="1400" b="0" i="0" baseline="0" dirty="0" smtClean="0">
                          <a:solidFill>
                            <a:srgbClr val="083060"/>
                          </a:solidFill>
                          <a:latin typeface="ITC Lubalin Graph Std" panose="02060703020205020404"/>
                          <a:cs typeface="ITC Lubalin Graph Std Book"/>
                        </a:rPr>
                        <a:t> net 2015</a:t>
                      </a:r>
                      <a:r>
                        <a:rPr lang="en-US" sz="1400" b="0" i="0" baseline="0" dirty="0" smtClean="0">
                          <a:solidFill>
                            <a:srgbClr val="002060"/>
                          </a:solidFill>
                          <a:latin typeface="ITC Lubalin Graph Std" panose="02060703020205020404"/>
                          <a:cs typeface="ITC Lubalin Graph Std Book"/>
                        </a:rPr>
                        <a:t>*</a:t>
                      </a:r>
                      <a:endParaRPr lang="en-US" sz="1400" b="0" i="0" dirty="0" smtClean="0">
                        <a:solidFill>
                          <a:srgbClr val="002060"/>
                        </a:solidFill>
                        <a:latin typeface="ITC Lubalin Graph Std" panose="02060703020205020404"/>
                        <a:cs typeface="ITC Lubalin Graph Std Book"/>
                      </a:endParaRPr>
                    </a:p>
                  </a:txBody>
                  <a:tcPr marL="121920" marR="121920" marT="60960" marB="60960" anchor="b">
                    <a:lnL>
                      <a:noFill/>
                    </a:lnL>
                    <a:lnR>
                      <a:noFill/>
                    </a:lnR>
                    <a:lnT w="12700" cap="flat" cmpd="sng" algn="ctr">
                      <a:solidFill>
                        <a:srgbClr val="083060"/>
                      </a:solidFill>
                      <a:prstDash val="solid"/>
                      <a:round/>
                      <a:headEnd type="none" w="med" len="med"/>
                      <a:tailEnd type="none" w="med" len="med"/>
                    </a:lnT>
                    <a:lnB w="12700" cap="flat" cmpd="sng" algn="ctr">
                      <a:solidFill>
                        <a:srgbClr val="083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en-US" sz="1400" b="0" i="0" kern="1200" dirty="0" smtClean="0">
                          <a:solidFill>
                            <a:srgbClr val="00AEEF"/>
                          </a:solidFill>
                          <a:latin typeface="ITC Lubalin Graph Std" panose="02060703020205020404"/>
                          <a:ea typeface="+mn-ea"/>
                          <a:cs typeface="ITC Lubalin Graph Std Book"/>
                        </a:rPr>
                        <a:t>100 millions</a:t>
                      </a:r>
                    </a:p>
                  </a:txBody>
                  <a:tcPr marL="121920" marR="121920" marT="60960" marB="60960" anchor="b">
                    <a:lnL>
                      <a:noFill/>
                    </a:lnL>
                    <a:lnR>
                      <a:noFill/>
                    </a:lnR>
                    <a:lnT w="12700" cap="flat" cmpd="sng" algn="ctr">
                      <a:solidFill>
                        <a:srgbClr val="083060"/>
                      </a:solidFill>
                      <a:prstDash val="solid"/>
                      <a:round/>
                      <a:headEnd type="none" w="med" len="med"/>
                      <a:tailEnd type="none" w="med" len="med"/>
                    </a:lnT>
                    <a:lnB w="12700" cap="flat" cmpd="sng" algn="ctr">
                      <a:solidFill>
                        <a:srgbClr val="08306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6" name="Table 6"/>
          <p:cNvGraphicFramePr>
            <a:graphicFrameLocks noGrp="1"/>
          </p:cNvGraphicFramePr>
          <p:nvPr>
            <p:extLst/>
          </p:nvPr>
        </p:nvGraphicFramePr>
        <p:xfrm>
          <a:off x="1114707" y="4813041"/>
          <a:ext cx="3618117" cy="1075564"/>
        </p:xfrm>
        <a:graphic>
          <a:graphicData uri="http://schemas.openxmlformats.org/drawingml/2006/table">
            <a:tbl>
              <a:tblPr firstRow="1" bandRow="1">
                <a:tableStyleId>{2D5ABB26-0587-4C30-8999-92F81FD0307C}</a:tableStyleId>
              </a:tblPr>
              <a:tblGrid>
                <a:gridCol w="3126884"/>
                <a:gridCol w="491233"/>
              </a:tblGrid>
              <a:tr h="74168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0" i="0" dirty="0" smtClean="0">
                          <a:solidFill>
                            <a:srgbClr val="083060"/>
                          </a:solidFill>
                          <a:latin typeface="ITC Lubalin Graph Std" panose="02060703020205020404"/>
                          <a:cs typeface="ITC Lubalin Graph Std Demi"/>
                        </a:rPr>
                        <a:t>RESEAU</a:t>
                      </a:r>
                    </a:p>
                    <a:p>
                      <a:pPr marL="0" marR="0" indent="0" defTabSz="914400" eaLnBrk="1" fontAlgn="auto" latinLnBrk="0" hangingPunct="1">
                        <a:lnSpc>
                          <a:spcPct val="100000"/>
                        </a:lnSpc>
                        <a:spcBef>
                          <a:spcPts val="0"/>
                        </a:spcBef>
                        <a:spcAft>
                          <a:spcPts val="0"/>
                        </a:spcAft>
                        <a:buClrTx/>
                        <a:buSzTx/>
                        <a:buFontTx/>
                        <a:buNone/>
                        <a:tabLst/>
                        <a:defRPr/>
                      </a:pPr>
                      <a:endParaRPr lang="en-US" sz="1300" baseline="0" dirty="0" smtClean="0">
                        <a:solidFill>
                          <a:srgbClr val="083060"/>
                        </a:solidFill>
                        <a:latin typeface="ITC Lubalin Graph Std" panose="02060703020205020404"/>
                      </a:endParaRPr>
                    </a:p>
                    <a:p>
                      <a:r>
                        <a:rPr lang="en-US" sz="1300" baseline="0" dirty="0" err="1" smtClean="0">
                          <a:solidFill>
                            <a:srgbClr val="083060"/>
                          </a:solidFill>
                          <a:latin typeface="ITC Lubalin Graph Std" panose="02060703020205020404"/>
                        </a:rPr>
                        <a:t>Agences</a:t>
                      </a:r>
                      <a:r>
                        <a:rPr lang="en-US" sz="1300" baseline="0" dirty="0" smtClean="0">
                          <a:solidFill>
                            <a:srgbClr val="083060"/>
                          </a:solidFill>
                          <a:latin typeface="ITC Lubalin Graph Std" panose="02060703020205020404"/>
                        </a:rPr>
                        <a:t> </a:t>
                      </a:r>
                      <a:r>
                        <a:rPr lang="en-US" sz="1300" baseline="0" dirty="0" err="1" smtClean="0">
                          <a:solidFill>
                            <a:srgbClr val="083060"/>
                          </a:solidFill>
                          <a:latin typeface="ITC Lubalin Graph Std" panose="02060703020205020404"/>
                        </a:rPr>
                        <a:t>bancaires</a:t>
                      </a:r>
                      <a:endParaRPr lang="en-US" sz="1300" baseline="0" dirty="0">
                        <a:solidFill>
                          <a:srgbClr val="083060"/>
                        </a:solidFill>
                        <a:latin typeface="ITC Lubalin Graph Std" panose="02060703020205020404"/>
                      </a:endParaRPr>
                    </a:p>
                  </a:txBody>
                  <a:tcPr marL="121920" marR="121920" marT="60960" marB="60960">
                    <a:lnB w="12700" cap="flat" cmpd="sng" algn="ctr">
                      <a:solidFill>
                        <a:srgbClr val="003665"/>
                      </a:solidFill>
                      <a:prstDash val="solid"/>
                      <a:round/>
                      <a:headEnd type="none" w="med" len="med"/>
                      <a:tailEnd type="none" w="med" len="med"/>
                    </a:lnB>
                  </a:tcPr>
                </a:tc>
                <a:tc>
                  <a:txBody>
                    <a:bodyPr/>
                    <a:lstStyle/>
                    <a:p>
                      <a:pPr algn="r"/>
                      <a:endParaRPr lang="en-US" sz="1300" dirty="0" smtClean="0">
                        <a:solidFill>
                          <a:srgbClr val="00AEEF"/>
                        </a:solidFill>
                        <a:latin typeface="ITC Lubalin Graph Std" panose="02060703020205020404"/>
                      </a:endParaRPr>
                    </a:p>
                    <a:p>
                      <a:pPr algn="r"/>
                      <a:endParaRPr lang="en-US" sz="1300" dirty="0" smtClean="0">
                        <a:solidFill>
                          <a:srgbClr val="00AEEF"/>
                        </a:solidFill>
                        <a:latin typeface="ITC Lubalin Graph Std" panose="02060703020205020404"/>
                      </a:endParaRPr>
                    </a:p>
                    <a:p>
                      <a:pPr algn="r"/>
                      <a:r>
                        <a:rPr lang="en-US" sz="1300" dirty="0" smtClean="0">
                          <a:solidFill>
                            <a:srgbClr val="00AEEF"/>
                          </a:solidFill>
                          <a:latin typeface="ITC Lubalin Graph Std" panose="02060703020205020404"/>
                        </a:rPr>
                        <a:t>88</a:t>
                      </a:r>
                      <a:endParaRPr lang="en-US" sz="1300" dirty="0">
                        <a:solidFill>
                          <a:srgbClr val="00AEEF"/>
                        </a:solidFill>
                        <a:latin typeface="ITC Lubalin Graph Std" panose="02060703020205020404"/>
                      </a:endParaRPr>
                    </a:p>
                  </a:txBody>
                  <a:tcPr marL="121920" marR="121920" marT="60960" marB="60960">
                    <a:lnB w="12700" cap="flat" cmpd="sng" algn="ctr">
                      <a:solidFill>
                        <a:scrgbClr r="0" g="0" b="0"/>
                      </a:solidFill>
                      <a:prstDash val="solid"/>
                      <a:round/>
                      <a:headEnd type="none" w="med" len="med"/>
                      <a:tailEnd type="none" w="med" len="med"/>
                    </a:lnB>
                  </a:tcPr>
                </a:tc>
              </a:tr>
              <a:tr h="333884">
                <a:tc>
                  <a:txBody>
                    <a:bodyPr/>
                    <a:lstStyle/>
                    <a:p>
                      <a:r>
                        <a:rPr lang="en-US" sz="1300" baseline="0" dirty="0" err="1" smtClean="0">
                          <a:solidFill>
                            <a:srgbClr val="083060"/>
                          </a:solidFill>
                          <a:latin typeface="ITC Lubalin Graph Std" panose="02060703020205020404"/>
                        </a:rPr>
                        <a:t>Bureaux</a:t>
                      </a:r>
                      <a:r>
                        <a:rPr lang="en-US" sz="1300" baseline="0" dirty="0" smtClean="0">
                          <a:solidFill>
                            <a:srgbClr val="083060"/>
                          </a:solidFill>
                          <a:latin typeface="ITC Lubalin Graph Std" panose="02060703020205020404"/>
                        </a:rPr>
                        <a:t> </a:t>
                      </a:r>
                      <a:r>
                        <a:rPr lang="en-US" sz="1300" baseline="0" dirty="0" err="1" smtClean="0">
                          <a:solidFill>
                            <a:srgbClr val="083060"/>
                          </a:solidFill>
                          <a:latin typeface="ITC Lubalin Graph Std" panose="02060703020205020404"/>
                        </a:rPr>
                        <a:t>d’assurances</a:t>
                      </a:r>
                      <a:endParaRPr lang="en-US" sz="1300" baseline="0" dirty="0">
                        <a:solidFill>
                          <a:srgbClr val="083060"/>
                        </a:solidFill>
                        <a:latin typeface="ITC Lubalin Graph Std" panose="02060703020205020404"/>
                      </a:endParaRPr>
                    </a:p>
                  </a:txBody>
                  <a:tcPr marL="121920" marR="121920" marT="60960" marB="60960">
                    <a:lnT w="12700" cap="flat" cmpd="sng" algn="ctr">
                      <a:solidFill>
                        <a:srgbClr val="003665"/>
                      </a:solidFill>
                      <a:prstDash val="solid"/>
                      <a:round/>
                      <a:headEnd type="none" w="med" len="med"/>
                      <a:tailEnd type="none" w="med" len="med"/>
                    </a:lnT>
                    <a:lnB w="12700" cap="flat" cmpd="sng" algn="ctr">
                      <a:solidFill>
                        <a:srgbClr val="003665"/>
                      </a:solidFill>
                      <a:prstDash val="solid"/>
                      <a:round/>
                      <a:headEnd type="none" w="med" len="med"/>
                      <a:tailEnd type="none" w="med" len="med"/>
                    </a:lnB>
                  </a:tcPr>
                </a:tc>
                <a:tc>
                  <a:txBody>
                    <a:bodyPr/>
                    <a:lstStyle/>
                    <a:p>
                      <a:pPr algn="r"/>
                      <a:r>
                        <a:rPr lang="en-US" sz="1300" dirty="0" smtClean="0">
                          <a:solidFill>
                            <a:srgbClr val="00AEEF"/>
                          </a:solidFill>
                          <a:latin typeface="ITC Lubalin Graph Std" panose="02060703020205020404"/>
                        </a:rPr>
                        <a:t>72</a:t>
                      </a:r>
                      <a:endParaRPr lang="en-US" sz="1300" dirty="0">
                        <a:solidFill>
                          <a:srgbClr val="00AEEF"/>
                        </a:solidFill>
                        <a:latin typeface="ITC Lubalin Graph Std" panose="02060703020205020404"/>
                      </a:endParaRPr>
                    </a:p>
                  </a:txBody>
                  <a:tcPr marL="121920" marR="121920" marT="60960" marB="60960">
                    <a:lnT w="12700" cap="flat" cmpd="sng" algn="ctr">
                      <a:solidFill>
                        <a:scrgbClr r="0" g="0" b="0"/>
                      </a:solidFill>
                      <a:prstDash val="solid"/>
                      <a:round/>
                      <a:headEnd type="none" w="med" len="med"/>
                      <a:tailEnd type="none" w="med" len="med"/>
                    </a:lnT>
                    <a:lnB w="12700" cap="flat" cmpd="sng" algn="ctr">
                      <a:solidFill>
                        <a:srgbClr val="003665"/>
                      </a:solidFill>
                      <a:prstDash val="solid"/>
                      <a:round/>
                      <a:headEnd type="none" w="med" len="med"/>
                      <a:tailEnd type="none" w="med" len="med"/>
                    </a:lnB>
                  </a:tcPr>
                </a:tc>
              </a:tr>
            </a:tbl>
          </a:graphicData>
        </a:graphic>
      </p:graphicFrame>
      <p:graphicFrame>
        <p:nvGraphicFramePr>
          <p:cNvPr id="17" name="Table 3"/>
          <p:cNvGraphicFramePr>
            <a:graphicFrameLocks noGrp="1"/>
          </p:cNvGraphicFramePr>
          <p:nvPr>
            <p:extLst/>
          </p:nvPr>
        </p:nvGraphicFramePr>
        <p:xfrm>
          <a:off x="1114707" y="3290276"/>
          <a:ext cx="2652163" cy="1016000"/>
        </p:xfrm>
        <a:graphic>
          <a:graphicData uri="http://schemas.openxmlformats.org/drawingml/2006/table">
            <a:tbl>
              <a:tblPr>
                <a:tableStyleId>{9D7B26C5-4107-4FEC-AEDC-1716B250A1EF}</a:tableStyleId>
              </a:tblPr>
              <a:tblGrid>
                <a:gridCol w="1562124"/>
                <a:gridCol w="1090039"/>
              </a:tblGrid>
              <a:tr h="365760">
                <a:tc>
                  <a:txBody>
                    <a:bodyPr/>
                    <a:lstStyle/>
                    <a:p>
                      <a:r>
                        <a:rPr lang="en-US" sz="1400" b="0" i="0" dirty="0" smtClean="0">
                          <a:solidFill>
                            <a:srgbClr val="083060"/>
                          </a:solidFill>
                          <a:latin typeface="ITC Lubalin Graph Std" panose="02060703020205020404"/>
                          <a:cs typeface="ITC Lubalin Graph Std Demi"/>
                        </a:rPr>
                        <a:t>PERSONNEL</a:t>
                      </a:r>
                      <a:endParaRPr lang="en-US" sz="1400" b="0" i="0" dirty="0">
                        <a:solidFill>
                          <a:srgbClr val="083060"/>
                        </a:solidFill>
                        <a:latin typeface="ITC Lubalin Graph Std" panose="02060703020205020404"/>
                        <a:cs typeface="ITC Lubalin Graph Std Demi"/>
                      </a:endParaRPr>
                    </a:p>
                  </a:txBody>
                  <a:tcPr marL="121920" marR="121920" marT="60960" marB="60960">
                    <a:lnT w="12700" cmpd="sng">
                      <a:noFill/>
                    </a:lnT>
                    <a:lnB w="12700" cap="flat" cmpd="sng" algn="ctr">
                      <a:solidFill>
                        <a:srgbClr val="FFFFFF"/>
                      </a:solidFill>
                      <a:prstDash val="solid"/>
                      <a:round/>
                      <a:headEnd type="none" w="med" len="med"/>
                      <a:tailEnd type="none" w="med" len="med"/>
                    </a:lnB>
                  </a:tcPr>
                </a:tc>
                <a:tc>
                  <a:txBody>
                    <a:bodyPr/>
                    <a:lstStyle/>
                    <a:p>
                      <a:endParaRPr lang="en-US" sz="1600" b="0" i="0" dirty="0">
                        <a:solidFill>
                          <a:srgbClr val="083060"/>
                        </a:solidFill>
                        <a:latin typeface="ITC Lubalin Graph Std" panose="02060703020205020404"/>
                        <a:cs typeface="ITC Lubalin Graph Std Book"/>
                      </a:endParaRPr>
                    </a:p>
                  </a:txBody>
                  <a:tcPr marL="121920" marR="121920" marT="60960" marB="60960">
                    <a:lnT w="12700" cmpd="sng">
                      <a:noFill/>
                    </a:lnT>
                    <a:lnB w="12700" cap="flat" cmpd="sng" algn="ctr">
                      <a:solidFill>
                        <a:srgbClr val="FFFFFF"/>
                      </a:solidFill>
                      <a:prstDash val="solid"/>
                      <a:round/>
                      <a:headEnd type="none" w="med" len="med"/>
                      <a:tailEnd type="none" w="med" len="med"/>
                    </a:lnB>
                  </a:tcPr>
                </a:tc>
              </a:tr>
              <a:tr h="325120">
                <a:tc>
                  <a:txBody>
                    <a:bodyPr/>
                    <a:lstStyle/>
                    <a:p>
                      <a:r>
                        <a:rPr lang="en-US" sz="1300" b="0" i="0" dirty="0" err="1" smtClean="0">
                          <a:solidFill>
                            <a:srgbClr val="083060"/>
                          </a:solidFill>
                          <a:latin typeface="ITC Lubalin Graph Std" panose="02060703020205020404"/>
                          <a:cs typeface="ITC Lubalin Graph Std Book"/>
                        </a:rPr>
                        <a:t>Banque</a:t>
                      </a:r>
                      <a:endParaRPr lang="en-US" sz="1300" b="0" i="0" dirty="0">
                        <a:solidFill>
                          <a:srgbClr val="083060"/>
                        </a:solidFill>
                        <a:latin typeface="ITC Lubalin Graph Std" panose="02060703020205020404"/>
                        <a:cs typeface="ITC Lubalin Graph Std Book"/>
                      </a:endParaRPr>
                    </a:p>
                  </a:txBody>
                  <a:tcPr marL="121920" marR="121920" marT="60960" marB="60960">
                    <a:lnT w="12700" cap="flat" cmpd="sng" algn="ctr">
                      <a:solidFill>
                        <a:srgbClr val="FFFFFF"/>
                      </a:solidFill>
                      <a:prstDash val="solid"/>
                      <a:round/>
                      <a:headEnd type="none" w="med" len="med"/>
                      <a:tailEnd type="none" w="med" len="med"/>
                    </a:lnT>
                    <a:lnB w="12700" cap="flat" cmpd="sng" algn="ctr">
                      <a:solidFill>
                        <a:srgbClr val="003665"/>
                      </a:solidFill>
                      <a:prstDash val="solid"/>
                      <a:round/>
                      <a:headEnd type="none" w="med" len="med"/>
                      <a:tailEnd type="none" w="med" len="med"/>
                    </a:lnB>
                  </a:tcPr>
                </a:tc>
                <a:tc>
                  <a:txBody>
                    <a:bodyPr/>
                    <a:lstStyle/>
                    <a:p>
                      <a:pPr algn="r"/>
                      <a:r>
                        <a:rPr lang="en-US" sz="1300" b="0" i="0" dirty="0" smtClean="0">
                          <a:solidFill>
                            <a:srgbClr val="00AEEF"/>
                          </a:solidFill>
                          <a:latin typeface="ITC Lubalin Graph Std" panose="02060703020205020404"/>
                          <a:cs typeface="ITC Lubalin Graph Std Book"/>
                        </a:rPr>
                        <a:t>1.266 </a:t>
                      </a:r>
                      <a:endParaRPr lang="en-US" sz="1300" b="0" i="0" dirty="0">
                        <a:solidFill>
                          <a:srgbClr val="00AEEF"/>
                        </a:solidFill>
                        <a:latin typeface="ITC Lubalin Graph Std" panose="02060703020205020404"/>
                        <a:cs typeface="ITC Lubalin Graph Std Book"/>
                      </a:endParaRPr>
                    </a:p>
                  </a:txBody>
                  <a:tcPr marL="121920" marR="121920" marT="60960" marB="60960">
                    <a:lnT w="12700" cap="flat" cmpd="sng" algn="ctr">
                      <a:solidFill>
                        <a:srgbClr val="FFFFFF"/>
                      </a:solidFill>
                      <a:prstDash val="solid"/>
                      <a:round/>
                      <a:headEnd type="none" w="med" len="med"/>
                      <a:tailEnd type="none" w="med" len="med"/>
                    </a:lnT>
                    <a:lnB w="12700" cap="flat" cmpd="sng" algn="ctr">
                      <a:solidFill>
                        <a:srgbClr val="003665"/>
                      </a:solidFill>
                      <a:prstDash val="solid"/>
                      <a:round/>
                      <a:headEnd type="none" w="med" len="med"/>
                      <a:tailEnd type="none" w="med" len="med"/>
                    </a:lnB>
                  </a:tcPr>
                </a:tc>
              </a:tr>
              <a:tr h="325120">
                <a:tc>
                  <a:txBody>
                    <a:bodyPr/>
                    <a:lstStyle/>
                    <a:p>
                      <a:r>
                        <a:rPr lang="en-US" sz="1300" b="0" i="0" dirty="0" smtClean="0">
                          <a:solidFill>
                            <a:srgbClr val="083060"/>
                          </a:solidFill>
                          <a:latin typeface="ITC Lubalin Graph Std" panose="02060703020205020404"/>
                          <a:cs typeface="ITC Lubalin Graph Std Book"/>
                        </a:rPr>
                        <a:t>Assurances</a:t>
                      </a:r>
                      <a:endParaRPr lang="en-US" sz="1300" b="0" i="0" dirty="0">
                        <a:solidFill>
                          <a:srgbClr val="083060"/>
                        </a:solidFill>
                        <a:latin typeface="ITC Lubalin Graph Std" panose="02060703020205020404"/>
                        <a:cs typeface="ITC Lubalin Graph Std Book"/>
                      </a:endParaRPr>
                    </a:p>
                  </a:txBody>
                  <a:tcPr marL="121920" marR="121920" marT="60960" marB="60960">
                    <a:lnT w="12700" cap="flat" cmpd="sng" algn="ctr">
                      <a:solidFill>
                        <a:srgbClr val="003665"/>
                      </a:solidFill>
                      <a:prstDash val="solid"/>
                      <a:round/>
                      <a:headEnd type="none" w="med" len="med"/>
                      <a:tailEnd type="none" w="med" len="med"/>
                    </a:lnT>
                  </a:tcPr>
                </a:tc>
                <a:tc>
                  <a:txBody>
                    <a:bodyPr/>
                    <a:lstStyle/>
                    <a:p>
                      <a:pPr algn="r"/>
                      <a:r>
                        <a:rPr lang="en-US" sz="1300" b="0" i="0" dirty="0" smtClean="0">
                          <a:solidFill>
                            <a:srgbClr val="00AEEF"/>
                          </a:solidFill>
                          <a:latin typeface="ITC Lubalin Graph Std" panose="02060703020205020404"/>
                          <a:cs typeface="ITC Lubalin Graph Std Book"/>
                        </a:rPr>
                        <a:t>194</a:t>
                      </a:r>
                      <a:endParaRPr lang="en-US" sz="1300" b="0" i="0" dirty="0">
                        <a:solidFill>
                          <a:srgbClr val="00AEEF"/>
                        </a:solidFill>
                        <a:latin typeface="ITC Lubalin Graph Std" panose="02060703020205020404"/>
                        <a:cs typeface="ITC Lubalin Graph Std Book"/>
                      </a:endParaRPr>
                    </a:p>
                  </a:txBody>
                  <a:tcPr marL="121920" marR="121920" marT="60960" marB="60960">
                    <a:lnT w="12700" cap="flat" cmpd="sng" algn="ctr">
                      <a:solidFill>
                        <a:srgbClr val="003665"/>
                      </a:solidFill>
                      <a:prstDash val="solid"/>
                      <a:round/>
                      <a:headEnd type="none" w="med" len="med"/>
                      <a:tailEnd type="none" w="med" len="med"/>
                    </a:lnT>
                  </a:tcPr>
                </a:tc>
              </a:tr>
            </a:tbl>
          </a:graphicData>
        </a:graphic>
      </p:graphicFrame>
      <p:graphicFrame>
        <p:nvGraphicFramePr>
          <p:cNvPr id="13" name="Table 6"/>
          <p:cNvGraphicFramePr>
            <a:graphicFrameLocks noGrp="1"/>
          </p:cNvGraphicFramePr>
          <p:nvPr>
            <p:extLst/>
          </p:nvPr>
        </p:nvGraphicFramePr>
        <p:xfrm>
          <a:off x="1145948" y="2153922"/>
          <a:ext cx="2652162" cy="1089977"/>
        </p:xfrm>
        <a:graphic>
          <a:graphicData uri="http://schemas.openxmlformats.org/drawingml/2006/table">
            <a:tbl>
              <a:tblPr>
                <a:tableStyleId>{9D7B26C5-4107-4FEC-AEDC-1716B250A1EF}</a:tableStyleId>
              </a:tblPr>
              <a:tblGrid>
                <a:gridCol w="1326081"/>
                <a:gridCol w="1326081"/>
              </a:tblGrid>
              <a:tr h="335280">
                <a:tc>
                  <a:txBody>
                    <a:bodyPr/>
                    <a:lstStyle/>
                    <a:p>
                      <a:r>
                        <a:rPr lang="en-US" sz="1400" b="0" i="0" dirty="0" smtClean="0">
                          <a:solidFill>
                            <a:srgbClr val="083060"/>
                          </a:solidFill>
                          <a:latin typeface="ITC Lubalin Graph Std" panose="02060703020205020404"/>
                          <a:cs typeface="ITC Lubalin Graph Std Demi"/>
                        </a:rPr>
                        <a:t>CLIENTS</a:t>
                      </a:r>
                      <a:endParaRPr lang="en-US" sz="1400" b="0" i="0" dirty="0">
                        <a:solidFill>
                          <a:srgbClr val="083060"/>
                        </a:solidFill>
                        <a:latin typeface="ITC Lubalin Graph Std" panose="02060703020205020404"/>
                        <a:cs typeface="ITC Lubalin Graph Std Demi"/>
                      </a:endParaRPr>
                    </a:p>
                  </a:txBody>
                  <a:tcPr marL="121920" marR="121920" marT="60960" marB="60960">
                    <a:lnT w="12700" cmpd="sng">
                      <a:noFill/>
                    </a:lnT>
                    <a:lnB w="12700" cap="flat" cmpd="sng" algn="ctr">
                      <a:noFill/>
                      <a:prstDash val="solid"/>
                      <a:round/>
                      <a:headEnd type="none" w="med" len="med"/>
                      <a:tailEnd type="none" w="med" len="med"/>
                    </a:lnB>
                  </a:tcPr>
                </a:tc>
                <a:tc>
                  <a:txBody>
                    <a:bodyPr/>
                    <a:lstStyle/>
                    <a:p>
                      <a:endParaRPr lang="en-US" sz="1300" b="0" i="0" dirty="0">
                        <a:solidFill>
                          <a:srgbClr val="083060"/>
                        </a:solidFill>
                        <a:latin typeface="ITC Lubalin Graph Std" panose="02060703020205020404"/>
                        <a:cs typeface="ITC Lubalin Graph Std Book"/>
                      </a:endParaRPr>
                    </a:p>
                  </a:txBody>
                  <a:tcPr marL="121920" marR="121920" marT="60960" marB="60960">
                    <a:lnT w="12700" cmpd="sng">
                      <a:noFill/>
                    </a:lnT>
                    <a:lnB w="12700" cap="flat" cmpd="sng" algn="ctr">
                      <a:noFill/>
                      <a:prstDash val="solid"/>
                      <a:round/>
                      <a:headEnd type="none" w="med" len="med"/>
                      <a:tailEnd type="none" w="med" len="med"/>
                    </a:lnB>
                  </a:tcPr>
                </a:tc>
              </a:tr>
              <a:tr h="325120">
                <a:tc>
                  <a:txBody>
                    <a:bodyPr/>
                    <a:lstStyle/>
                    <a:p>
                      <a:r>
                        <a:rPr lang="en-US" sz="1300" b="0" i="0" dirty="0" err="1" smtClean="0">
                          <a:solidFill>
                            <a:srgbClr val="083060"/>
                          </a:solidFill>
                          <a:latin typeface="ITC Lubalin Graph Std" panose="02060703020205020404"/>
                          <a:cs typeface="ITC Lubalin Graph Std Book"/>
                        </a:rPr>
                        <a:t>Banque</a:t>
                      </a:r>
                      <a:endParaRPr lang="en-US" sz="1300" b="0" i="0" dirty="0">
                        <a:solidFill>
                          <a:srgbClr val="083060"/>
                        </a:solidFill>
                        <a:latin typeface="ITC Lubalin Graph Std" panose="02060703020205020404"/>
                        <a:cs typeface="ITC Lubalin Graph Std Book"/>
                      </a:endParaRPr>
                    </a:p>
                  </a:txBody>
                  <a:tcPr marL="121920" marR="121920" marT="60960" marB="60960">
                    <a:lnL>
                      <a:noFill/>
                    </a:lnL>
                    <a:lnR>
                      <a:noFill/>
                    </a:lnR>
                    <a:lnT w="12700" cap="flat" cmpd="sng" algn="ctr">
                      <a:noFill/>
                      <a:prstDash val="solid"/>
                      <a:round/>
                      <a:headEnd type="none" w="med" len="med"/>
                      <a:tailEnd type="none" w="med" len="med"/>
                    </a:lnT>
                    <a:lnB w="12700" cap="flat" cmpd="sng" algn="ctr">
                      <a:solidFill>
                        <a:srgbClr val="083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300" b="0" i="0" kern="1200" dirty="0" smtClean="0">
                          <a:solidFill>
                            <a:srgbClr val="00AEEF"/>
                          </a:solidFill>
                          <a:latin typeface="ITC Lubalin Graph Std" panose="02060703020205020404"/>
                          <a:ea typeface="+mn-ea"/>
                          <a:cs typeface="ITC Lubalin Graph Std Book"/>
                        </a:rPr>
                        <a:t>290.000</a:t>
                      </a:r>
                      <a:endParaRPr lang="en-US" sz="1300" b="0" i="0" kern="1200" dirty="0">
                        <a:solidFill>
                          <a:srgbClr val="00AEEF"/>
                        </a:solidFill>
                        <a:latin typeface="ITC Lubalin Graph Std" panose="02060703020205020404"/>
                        <a:ea typeface="+mn-ea"/>
                        <a:cs typeface="ITC Lubalin Graph Std Book"/>
                      </a:endParaRPr>
                    </a:p>
                  </a:txBody>
                  <a:tcPr marL="121920" marR="121920" marT="60960" marB="60960">
                    <a:lnL>
                      <a:noFill/>
                    </a:lnL>
                    <a:lnR>
                      <a:noFill/>
                    </a:lnR>
                    <a:lnT w="12700" cap="flat" cmpd="sng" algn="ctr">
                      <a:noFill/>
                      <a:prstDash val="solid"/>
                      <a:round/>
                      <a:headEnd type="none" w="med" len="med"/>
                      <a:tailEnd type="none" w="med" len="med"/>
                    </a:lnT>
                    <a:lnB w="12700" cap="flat" cmpd="sng" algn="ctr">
                      <a:solidFill>
                        <a:srgbClr val="083060"/>
                      </a:solidFill>
                      <a:prstDash val="solid"/>
                      <a:round/>
                      <a:headEnd type="none" w="med" len="med"/>
                      <a:tailEnd type="none" w="med" len="med"/>
                    </a:lnB>
                    <a:lnTlToBr w="12700" cmpd="sng">
                      <a:noFill/>
                      <a:prstDash val="solid"/>
                    </a:lnTlToBr>
                    <a:lnBlToTr w="12700" cmpd="sng">
                      <a:noFill/>
                      <a:prstDash val="solid"/>
                    </a:lnBlToTr>
                  </a:tcPr>
                </a:tc>
              </a:tr>
              <a:tr h="429577">
                <a:tc>
                  <a:txBody>
                    <a:bodyPr/>
                    <a:lstStyle/>
                    <a:p>
                      <a:r>
                        <a:rPr lang="en-US" sz="1300" b="0" i="0" dirty="0" smtClean="0">
                          <a:solidFill>
                            <a:srgbClr val="083060"/>
                          </a:solidFill>
                          <a:latin typeface="ITC Lubalin Graph Std" panose="02060703020205020404"/>
                          <a:cs typeface="ITC Lubalin Graph Std Book"/>
                        </a:rPr>
                        <a:t>Assurances</a:t>
                      </a:r>
                      <a:endParaRPr lang="en-US" sz="1300" b="0" i="0" dirty="0">
                        <a:solidFill>
                          <a:srgbClr val="083060"/>
                        </a:solidFill>
                        <a:latin typeface="ITC Lubalin Graph Std" panose="02060703020205020404"/>
                        <a:cs typeface="ITC Lubalin Graph Std Book"/>
                      </a:endParaRPr>
                    </a:p>
                  </a:txBody>
                  <a:tcPr marL="121920" marR="121920" marT="60960" marB="60960">
                    <a:lnL>
                      <a:noFill/>
                    </a:lnL>
                    <a:lnR>
                      <a:noFill/>
                    </a:lnR>
                    <a:lnT w="12700" cap="flat" cmpd="sng" algn="ctr">
                      <a:solidFill>
                        <a:srgbClr val="083060"/>
                      </a:solidFill>
                      <a:prstDash val="solid"/>
                      <a:round/>
                      <a:headEnd type="none" w="med" len="med"/>
                      <a:tailEnd type="none" w="med" len="med"/>
                    </a:lnT>
                    <a:lnB w="12700" cap="flat" cmpd="sng" algn="ctr">
                      <a:solidFill>
                        <a:srgbClr val="083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300" b="0" i="0" dirty="0" smtClean="0">
                          <a:solidFill>
                            <a:srgbClr val="00AEEF"/>
                          </a:solidFill>
                          <a:latin typeface="ITC Lubalin Graph Std" panose="02060703020205020404"/>
                          <a:cs typeface="ITC Lubalin Graph Std Book"/>
                        </a:rPr>
                        <a:t>70.000</a:t>
                      </a:r>
                      <a:endParaRPr lang="en-US" sz="1300" b="0" i="0" dirty="0">
                        <a:solidFill>
                          <a:srgbClr val="00AEEF"/>
                        </a:solidFill>
                        <a:latin typeface="ITC Lubalin Graph Std" panose="02060703020205020404"/>
                        <a:cs typeface="ITC Lubalin Graph Std Book"/>
                      </a:endParaRPr>
                    </a:p>
                  </a:txBody>
                  <a:tcPr marL="121920" marR="121920" marT="60960" marB="60960">
                    <a:lnL>
                      <a:noFill/>
                    </a:lnL>
                    <a:lnR>
                      <a:noFill/>
                    </a:lnR>
                    <a:lnT w="12700" cap="flat" cmpd="sng" algn="ctr">
                      <a:solidFill>
                        <a:srgbClr val="083060"/>
                      </a:solidFill>
                      <a:prstDash val="solid"/>
                      <a:round/>
                      <a:headEnd type="none" w="med" len="med"/>
                      <a:tailEnd type="none" w="med" len="med"/>
                    </a:lnT>
                    <a:lnB w="12700" cap="flat" cmpd="sng" algn="ctr">
                      <a:solidFill>
                        <a:srgbClr val="08306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5" name="Picture 1" descr="ppt_cbc13.jpg"/>
          <p:cNvPicPr>
            <a:picLocks noChangeAspect="1"/>
          </p:cNvPicPr>
          <p:nvPr/>
        </p:nvPicPr>
        <p:blipFill rotWithShape="1">
          <a:blip r:embed="rId5" cstate="print">
            <a:extLst>
              <a:ext uri="{28A0092B-C50C-407E-A947-70E740481C1C}">
                <a14:useLocalDpi xmlns:a14="http://schemas.microsoft.com/office/drawing/2010/main" val="0"/>
              </a:ext>
            </a:extLst>
          </a:blip>
          <a:srcRect l="35139" t="22225" r="34861" b="22768"/>
          <a:stretch/>
        </p:blipFill>
        <p:spPr>
          <a:xfrm>
            <a:off x="506025" y="4813041"/>
            <a:ext cx="604308" cy="623196"/>
          </a:xfrm>
          <a:prstGeom prst="rect">
            <a:avLst/>
          </a:prstGeom>
        </p:spPr>
      </p:pic>
      <p:sp>
        <p:nvSpPr>
          <p:cNvPr id="4" name="ZoneTexte 3"/>
          <p:cNvSpPr txBox="1"/>
          <p:nvPr/>
        </p:nvSpPr>
        <p:spPr>
          <a:xfrm>
            <a:off x="4743975" y="3000021"/>
            <a:ext cx="609600" cy="748988"/>
          </a:xfrm>
          <a:prstGeom prst="rect">
            <a:avLst/>
          </a:prstGeom>
          <a:noFill/>
        </p:spPr>
        <p:txBody>
          <a:bodyPr wrap="square" rtlCol="0">
            <a:spAutoFit/>
          </a:bodyPr>
          <a:lstStyle/>
          <a:p>
            <a:r>
              <a:rPr lang="fr-FR" sz="4267" dirty="0">
                <a:solidFill>
                  <a:srgbClr val="00B0F0"/>
                </a:solidFill>
                <a:latin typeface="Helvetica" pitchFamily="34" charset="0"/>
              </a:rPr>
              <a:t>€</a:t>
            </a:r>
          </a:p>
        </p:txBody>
      </p:sp>
      <p:sp>
        <p:nvSpPr>
          <p:cNvPr id="21" name="Espace réservé du numéro de diapositive 3"/>
          <p:cNvSpPr txBox="1">
            <a:spLocks/>
          </p:cNvSpPr>
          <p:nvPr/>
        </p:nvSpPr>
        <p:spPr>
          <a:xfrm>
            <a:off x="0" y="6334445"/>
            <a:ext cx="828576" cy="287259"/>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nl-BE" sz="2400" dirty="0">
              <a:solidFill>
                <a:prstClr val="black"/>
              </a:solidFill>
            </a:endParaRPr>
          </a:p>
        </p:txBody>
      </p:sp>
      <p:pic>
        <p:nvPicPr>
          <p:cNvPr id="19" name="Picture 2" descr="image001"/>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174" t="7183"/>
          <a:stretch/>
        </p:blipFill>
        <p:spPr bwMode="auto">
          <a:xfrm>
            <a:off x="6189633" y="427937"/>
            <a:ext cx="6102840" cy="387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spTree>
    <p:extLst>
      <p:ext uri="{BB962C8B-B14F-4D97-AF65-F5344CB8AC3E}">
        <p14:creationId xmlns:p14="http://schemas.microsoft.com/office/powerpoint/2010/main" val="1791335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58239" y="772840"/>
            <a:ext cx="10447075" cy="492443"/>
          </a:xfrm>
        </p:spPr>
        <p:txBody>
          <a:bodyPr>
            <a:noAutofit/>
          </a:bodyPr>
          <a:lstStyle/>
          <a:p>
            <a:r>
              <a:rPr lang="en-US" dirty="0" err="1" smtClean="0">
                <a:solidFill>
                  <a:srgbClr val="00B0F0"/>
                </a:solidFill>
                <a:latin typeface="ITC Lubalin Graph Std" panose="02060703020205020404" pitchFamily="18" charset="0"/>
              </a:rPr>
              <a:t>Une</a:t>
            </a:r>
            <a:r>
              <a:rPr lang="en-US" dirty="0" smtClean="0">
                <a:solidFill>
                  <a:srgbClr val="00B0F0"/>
                </a:solidFill>
                <a:latin typeface="ITC Lubalin Graph Std" panose="02060703020205020404" pitchFamily="18" charset="0"/>
              </a:rPr>
              <a:t> </a:t>
            </a:r>
            <a:r>
              <a:rPr lang="en-US" dirty="0" err="1" smtClean="0">
                <a:solidFill>
                  <a:srgbClr val="00B0F0"/>
                </a:solidFill>
                <a:latin typeface="ITC Lubalin Graph Std" panose="02060703020205020404" pitchFamily="18" charset="0"/>
              </a:rPr>
              <a:t>banque</a:t>
            </a:r>
            <a:r>
              <a:rPr lang="en-US" dirty="0" smtClean="0">
                <a:solidFill>
                  <a:srgbClr val="00B0F0"/>
                </a:solidFill>
                <a:latin typeface="ITC Lubalin Graph Std" panose="02060703020205020404" pitchFamily="18" charset="0"/>
              </a:rPr>
              <a:t> de reference </a:t>
            </a:r>
            <a:r>
              <a:rPr lang="en-US" dirty="0" err="1" smtClean="0">
                <a:solidFill>
                  <a:srgbClr val="00B0F0"/>
                </a:solidFill>
                <a:latin typeface="ITC Lubalin Graph Std" panose="02060703020205020404" pitchFamily="18" charset="0"/>
              </a:rPr>
              <a:t>sur</a:t>
            </a:r>
            <a:r>
              <a:rPr lang="en-US" dirty="0" smtClean="0">
                <a:solidFill>
                  <a:srgbClr val="00B0F0"/>
                </a:solidFill>
                <a:latin typeface="ITC Lubalin Graph Std" panose="02060703020205020404" pitchFamily="18" charset="0"/>
              </a:rPr>
              <a:t> le </a:t>
            </a:r>
            <a:r>
              <a:rPr lang="en-US" dirty="0" err="1" smtClean="0">
                <a:solidFill>
                  <a:srgbClr val="00B0F0"/>
                </a:solidFill>
                <a:latin typeface="ITC Lubalin Graph Std" panose="02060703020205020404" pitchFamily="18" charset="0"/>
              </a:rPr>
              <a:t>marché</a:t>
            </a:r>
            <a:r>
              <a:rPr lang="en-US" dirty="0" smtClean="0">
                <a:solidFill>
                  <a:srgbClr val="00B0F0"/>
                </a:solidFill>
                <a:latin typeface="ITC Lubalin Graph Std" panose="02060703020205020404" pitchFamily="18" charset="0"/>
              </a:rPr>
              <a:t> des </a:t>
            </a:r>
            <a:r>
              <a:rPr lang="en-US" dirty="0" err="1" smtClean="0">
                <a:solidFill>
                  <a:srgbClr val="00B0F0"/>
                </a:solidFill>
                <a:latin typeface="ITC Lubalin Graph Std" panose="02060703020205020404" pitchFamily="18" charset="0"/>
              </a:rPr>
              <a:t>professionnels</a:t>
            </a:r>
            <a:r>
              <a:rPr lang="en-US" dirty="0" smtClean="0">
                <a:solidFill>
                  <a:srgbClr val="00B0F0"/>
                </a:solidFill>
                <a:latin typeface="ITC Lubalin Graph Std" panose="02060703020205020404" pitchFamily="18" charset="0"/>
              </a:rPr>
              <a:t> &amp; </a:t>
            </a:r>
            <a:r>
              <a:rPr lang="en-US" dirty="0" err="1">
                <a:solidFill>
                  <a:srgbClr val="00B0F0"/>
                </a:solidFill>
                <a:latin typeface="ITC Lubalin Graph Std" panose="02060703020205020404" pitchFamily="18" charset="0"/>
              </a:rPr>
              <a:t>e</a:t>
            </a:r>
            <a:r>
              <a:rPr lang="en-US" dirty="0" err="1" smtClean="0">
                <a:solidFill>
                  <a:srgbClr val="00B0F0"/>
                </a:solidFill>
                <a:latin typeface="ITC Lubalin Graph Std" panose="02060703020205020404" pitchFamily="18" charset="0"/>
              </a:rPr>
              <a:t>ntreprises</a:t>
            </a:r>
            <a:r>
              <a:rPr lang="en-US" dirty="0" smtClean="0">
                <a:solidFill>
                  <a:srgbClr val="00B0F0"/>
                </a:solidFill>
                <a:latin typeface="ITC Lubalin Graph Std" panose="02060703020205020404" pitchFamily="18" charset="0"/>
              </a:rPr>
              <a:t> (</a:t>
            </a:r>
            <a:r>
              <a:rPr lang="en-US" dirty="0" err="1" smtClean="0">
                <a:solidFill>
                  <a:srgbClr val="00B0F0"/>
                </a:solidFill>
                <a:latin typeface="ITC Lubalin Graph Std" panose="02060703020205020404" pitchFamily="18" charset="0"/>
              </a:rPr>
              <a:t>taux</a:t>
            </a:r>
            <a:r>
              <a:rPr lang="en-US" dirty="0" smtClean="0">
                <a:solidFill>
                  <a:srgbClr val="00B0F0"/>
                </a:solidFill>
                <a:latin typeface="ITC Lubalin Graph Std" panose="02060703020205020404" pitchFamily="18" charset="0"/>
              </a:rPr>
              <a:t> </a:t>
            </a:r>
            <a:r>
              <a:rPr lang="en-US" dirty="0">
                <a:solidFill>
                  <a:srgbClr val="00B0F0"/>
                </a:solidFill>
                <a:latin typeface="ITC Lubalin Graph Std" panose="02060703020205020404" pitchFamily="18" charset="0"/>
              </a:rPr>
              <a:t>de </a:t>
            </a:r>
            <a:r>
              <a:rPr lang="en-US" dirty="0" err="1">
                <a:solidFill>
                  <a:srgbClr val="00B0F0"/>
                </a:solidFill>
                <a:latin typeface="ITC Lubalin Graph Std" panose="02060703020205020404" pitchFamily="18" charset="0"/>
              </a:rPr>
              <a:t>pénétration</a:t>
            </a:r>
            <a:r>
              <a:rPr lang="en-US" dirty="0">
                <a:solidFill>
                  <a:srgbClr val="00B0F0"/>
                </a:solidFill>
                <a:latin typeface="ITC Lubalin Graph Std" panose="02060703020205020404" pitchFamily="18" charset="0"/>
              </a:rPr>
              <a:t>)</a:t>
            </a:r>
          </a:p>
        </p:txBody>
      </p:sp>
      <p:sp>
        <p:nvSpPr>
          <p:cNvPr id="39" name="object 32"/>
          <p:cNvSpPr txBox="1"/>
          <p:nvPr/>
        </p:nvSpPr>
        <p:spPr>
          <a:xfrm>
            <a:off x="1739113" y="6548489"/>
            <a:ext cx="3737187" cy="143565"/>
          </a:xfrm>
          <a:prstGeom prst="rect">
            <a:avLst/>
          </a:prstGeom>
        </p:spPr>
        <p:txBody>
          <a:bodyPr vert="horz" wrap="square" lIns="0" tIns="0" rIns="0" bIns="0" rtlCol="0">
            <a:spAutoFit/>
          </a:bodyPr>
          <a:lstStyle/>
          <a:p>
            <a:pPr marL="16933"/>
            <a:r>
              <a:rPr sz="933" spc="-7" dirty="0">
                <a:solidFill>
                  <a:srgbClr val="002060"/>
                </a:solidFill>
                <a:latin typeface="Verdana"/>
                <a:cs typeface="Verdana"/>
              </a:rPr>
              <a:t>E</a:t>
            </a:r>
            <a:r>
              <a:rPr sz="933" spc="-13" dirty="0">
                <a:solidFill>
                  <a:srgbClr val="002060"/>
                </a:solidFill>
                <a:latin typeface="Verdana"/>
                <a:cs typeface="Verdana"/>
              </a:rPr>
              <a:t>s</a:t>
            </a:r>
            <a:r>
              <a:rPr sz="933" spc="-7" dirty="0">
                <a:solidFill>
                  <a:srgbClr val="002060"/>
                </a:solidFill>
                <a:latin typeface="Verdana"/>
                <a:cs typeface="Verdana"/>
              </a:rPr>
              <a:t>t</a:t>
            </a:r>
            <a:r>
              <a:rPr sz="933" spc="-20" dirty="0">
                <a:solidFill>
                  <a:srgbClr val="002060"/>
                </a:solidFill>
                <a:latin typeface="Verdana"/>
                <a:cs typeface="Verdana"/>
              </a:rPr>
              <a:t>i</a:t>
            </a:r>
            <a:r>
              <a:rPr sz="933" spc="-13" dirty="0">
                <a:solidFill>
                  <a:srgbClr val="002060"/>
                </a:solidFill>
                <a:latin typeface="Verdana"/>
                <a:cs typeface="Verdana"/>
              </a:rPr>
              <a:t>m</a:t>
            </a:r>
            <a:r>
              <a:rPr sz="933" spc="-7" dirty="0">
                <a:solidFill>
                  <a:srgbClr val="002060"/>
                </a:solidFill>
                <a:latin typeface="Verdana"/>
                <a:cs typeface="Verdana"/>
              </a:rPr>
              <a:t>at</a:t>
            </a:r>
            <a:r>
              <a:rPr sz="933" spc="-27" dirty="0">
                <a:solidFill>
                  <a:srgbClr val="002060"/>
                </a:solidFill>
                <a:latin typeface="Verdana"/>
                <a:cs typeface="Verdana"/>
              </a:rPr>
              <a:t>i</a:t>
            </a:r>
            <a:r>
              <a:rPr sz="933" spc="-13" dirty="0">
                <a:solidFill>
                  <a:srgbClr val="002060"/>
                </a:solidFill>
                <a:latin typeface="Verdana"/>
                <a:cs typeface="Verdana"/>
              </a:rPr>
              <a:t>o</a:t>
            </a:r>
            <a:r>
              <a:rPr sz="933" spc="-7" dirty="0">
                <a:solidFill>
                  <a:srgbClr val="002060"/>
                </a:solidFill>
                <a:latin typeface="Verdana"/>
                <a:cs typeface="Verdana"/>
              </a:rPr>
              <a:t>ns</a:t>
            </a:r>
            <a:r>
              <a:rPr lang="nl-BE" sz="933" spc="-7" dirty="0">
                <a:solidFill>
                  <a:srgbClr val="002060"/>
                </a:solidFill>
                <a:latin typeface="Verdana"/>
                <a:cs typeface="Verdana"/>
              </a:rPr>
              <a:t> des </a:t>
            </a:r>
            <a:r>
              <a:rPr lang="nl-BE" sz="933" spc="-7" dirty="0" err="1">
                <a:solidFill>
                  <a:srgbClr val="002060"/>
                </a:solidFill>
                <a:latin typeface="Verdana"/>
                <a:cs typeface="Verdana"/>
              </a:rPr>
              <a:t>taux</a:t>
            </a:r>
            <a:r>
              <a:rPr lang="nl-BE" sz="933" spc="-7" dirty="0">
                <a:solidFill>
                  <a:srgbClr val="002060"/>
                </a:solidFill>
                <a:latin typeface="Verdana"/>
                <a:cs typeface="Verdana"/>
              </a:rPr>
              <a:t> de </a:t>
            </a:r>
            <a:r>
              <a:rPr lang="nl-BE" sz="933" spc="-7" dirty="0" err="1">
                <a:solidFill>
                  <a:srgbClr val="002060"/>
                </a:solidFill>
                <a:latin typeface="Verdana"/>
                <a:cs typeface="Verdana"/>
              </a:rPr>
              <a:t>pénétration</a:t>
            </a:r>
            <a:r>
              <a:rPr lang="nl-BE" sz="933" spc="-7" dirty="0">
                <a:solidFill>
                  <a:srgbClr val="002060"/>
                </a:solidFill>
                <a:latin typeface="Verdana"/>
                <a:cs typeface="Verdana"/>
              </a:rPr>
              <a:t> </a:t>
            </a:r>
            <a:r>
              <a:rPr lang="nl-BE" sz="933" spc="-7" dirty="0" err="1">
                <a:solidFill>
                  <a:srgbClr val="002060"/>
                </a:solidFill>
                <a:latin typeface="Verdana"/>
                <a:cs typeface="Verdana"/>
              </a:rPr>
              <a:t>sur</a:t>
            </a:r>
            <a:r>
              <a:rPr lang="nl-BE" sz="933" spc="-7" dirty="0">
                <a:solidFill>
                  <a:srgbClr val="002060"/>
                </a:solidFill>
                <a:latin typeface="Verdana"/>
                <a:cs typeface="Verdana"/>
              </a:rPr>
              <a:t> base de </a:t>
            </a:r>
            <a:r>
              <a:rPr lang="nl-BE" sz="933" spc="-7" dirty="0" err="1">
                <a:solidFill>
                  <a:srgbClr val="002060"/>
                </a:solidFill>
                <a:latin typeface="Verdana"/>
                <a:cs typeface="Verdana"/>
              </a:rPr>
              <a:t>données</a:t>
            </a:r>
            <a:r>
              <a:rPr sz="933" spc="13" dirty="0">
                <a:solidFill>
                  <a:srgbClr val="002060"/>
                </a:solidFill>
                <a:latin typeface="Verdana"/>
                <a:cs typeface="Verdana"/>
              </a:rPr>
              <a:t> </a:t>
            </a:r>
            <a:r>
              <a:rPr sz="933" spc="-7" dirty="0">
                <a:solidFill>
                  <a:srgbClr val="002060"/>
                </a:solidFill>
                <a:latin typeface="Verdana"/>
                <a:cs typeface="Verdana"/>
              </a:rPr>
              <a:t>201</a:t>
            </a:r>
            <a:r>
              <a:rPr lang="nl-BE" sz="933" spc="-7" dirty="0">
                <a:solidFill>
                  <a:srgbClr val="002060"/>
                </a:solidFill>
                <a:latin typeface="Verdana"/>
                <a:cs typeface="Verdana"/>
              </a:rPr>
              <a:t>5</a:t>
            </a:r>
            <a:endParaRPr sz="933" dirty="0">
              <a:solidFill>
                <a:srgbClr val="002060"/>
              </a:solidFill>
              <a:latin typeface="Verdana"/>
              <a:cs typeface="Verdana"/>
            </a:endParaRPr>
          </a:p>
        </p:txBody>
      </p:sp>
      <p:cxnSp>
        <p:nvCxnSpPr>
          <p:cNvPr id="40" name="Straight Connector 5"/>
          <p:cNvCxnSpPr/>
          <p:nvPr/>
        </p:nvCxnSpPr>
        <p:spPr>
          <a:xfrm flipV="1">
            <a:off x="779504" y="5367705"/>
            <a:ext cx="2880320" cy="3043"/>
          </a:xfrm>
          <a:prstGeom prst="line">
            <a:avLst/>
          </a:prstGeom>
        </p:spPr>
        <p:style>
          <a:lnRef idx="1">
            <a:schemeClr val="accent1"/>
          </a:lnRef>
          <a:fillRef idx="0">
            <a:schemeClr val="accent1"/>
          </a:fillRef>
          <a:effectRef idx="0">
            <a:schemeClr val="accent1"/>
          </a:effectRef>
          <a:fontRef idx="minor">
            <a:schemeClr val="tx1"/>
          </a:fontRef>
        </p:style>
      </p:cxnSp>
      <p:sp>
        <p:nvSpPr>
          <p:cNvPr id="41" name="Rounded Rectangle 7"/>
          <p:cNvSpPr/>
          <p:nvPr/>
        </p:nvSpPr>
        <p:spPr>
          <a:xfrm>
            <a:off x="940461" y="4804245"/>
            <a:ext cx="580495" cy="536720"/>
          </a:xfrm>
          <a:prstGeom prst="roundRect">
            <a:avLst/>
          </a:prstGeom>
          <a:solidFill>
            <a:srgbClr val="00B0F0"/>
          </a:solidFill>
          <a:ln>
            <a:solidFill>
              <a:srgbClr val="00206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200" b="1" dirty="0">
                <a:solidFill>
                  <a:prstClr val="white"/>
                </a:solidFill>
              </a:rPr>
              <a:t>6%</a:t>
            </a:r>
          </a:p>
        </p:txBody>
      </p:sp>
      <p:sp>
        <p:nvSpPr>
          <p:cNvPr id="42" name="Rounded Rectangle 10"/>
          <p:cNvSpPr/>
          <p:nvPr/>
        </p:nvSpPr>
        <p:spPr>
          <a:xfrm>
            <a:off x="1900566" y="4696943"/>
            <a:ext cx="580497" cy="635824"/>
          </a:xfrm>
          <a:prstGeom prst="roundRect">
            <a:avLst/>
          </a:prstGeom>
          <a:solidFill>
            <a:srgbClr val="002060"/>
          </a:solidFill>
          <a:ln>
            <a:solidFill>
              <a:srgbClr val="00206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200" b="1" dirty="0">
                <a:solidFill>
                  <a:prstClr val="white"/>
                </a:solidFill>
              </a:rPr>
              <a:t>9%</a:t>
            </a:r>
          </a:p>
        </p:txBody>
      </p:sp>
      <p:sp>
        <p:nvSpPr>
          <p:cNvPr id="43" name="Rounded Rectangle 11"/>
          <p:cNvSpPr/>
          <p:nvPr/>
        </p:nvSpPr>
        <p:spPr>
          <a:xfrm>
            <a:off x="2860672" y="4408911"/>
            <a:ext cx="580499" cy="920813"/>
          </a:xfrm>
          <a:prstGeom prst="roundRect">
            <a:avLst/>
          </a:prstGeom>
          <a:solidFill>
            <a:srgbClr val="002060"/>
          </a:solidFill>
          <a:ln>
            <a:solidFill>
              <a:srgbClr val="00206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200" b="1" dirty="0">
                <a:solidFill>
                  <a:prstClr val="white"/>
                </a:solidFill>
              </a:rPr>
              <a:t>16%</a:t>
            </a:r>
          </a:p>
        </p:txBody>
      </p:sp>
      <p:sp>
        <p:nvSpPr>
          <p:cNvPr id="44" name="TextBox 14"/>
          <p:cNvSpPr txBox="1"/>
          <p:nvPr/>
        </p:nvSpPr>
        <p:spPr>
          <a:xfrm>
            <a:off x="779505" y="5373899"/>
            <a:ext cx="824265" cy="256545"/>
          </a:xfrm>
          <a:prstGeom prst="rect">
            <a:avLst/>
          </a:prstGeom>
          <a:noFill/>
        </p:spPr>
        <p:txBody>
          <a:bodyPr wrap="none" rtlCol="0">
            <a:spAutoFit/>
          </a:bodyPr>
          <a:lstStyle/>
          <a:p>
            <a:r>
              <a:rPr lang="nl-BE" sz="1067" b="1" dirty="0">
                <a:solidFill>
                  <a:prstClr val="black"/>
                </a:solidFill>
              </a:rPr>
              <a:t>Particuliers</a:t>
            </a:r>
          </a:p>
        </p:txBody>
      </p:sp>
      <p:sp>
        <p:nvSpPr>
          <p:cNvPr id="45" name="TextBox 15"/>
          <p:cNvSpPr txBox="1"/>
          <p:nvPr/>
        </p:nvSpPr>
        <p:spPr>
          <a:xfrm>
            <a:off x="1814721" y="5376942"/>
            <a:ext cx="676788" cy="256545"/>
          </a:xfrm>
          <a:prstGeom prst="rect">
            <a:avLst/>
          </a:prstGeom>
          <a:noFill/>
        </p:spPr>
        <p:txBody>
          <a:bodyPr wrap="none" rtlCol="0">
            <a:spAutoFit/>
          </a:bodyPr>
          <a:lstStyle/>
          <a:p>
            <a:r>
              <a:rPr lang="nl-BE" sz="1067" b="1" dirty="0">
                <a:solidFill>
                  <a:prstClr val="black"/>
                </a:solidFill>
              </a:rPr>
              <a:t>Personal</a:t>
            </a:r>
          </a:p>
        </p:txBody>
      </p:sp>
      <p:sp>
        <p:nvSpPr>
          <p:cNvPr id="46" name="TextBox 16"/>
          <p:cNvSpPr txBox="1"/>
          <p:nvPr/>
        </p:nvSpPr>
        <p:spPr>
          <a:xfrm>
            <a:off x="2824679" y="5376942"/>
            <a:ext cx="587020" cy="256545"/>
          </a:xfrm>
          <a:prstGeom prst="rect">
            <a:avLst/>
          </a:prstGeom>
          <a:noFill/>
        </p:spPr>
        <p:txBody>
          <a:bodyPr wrap="none" rtlCol="0">
            <a:spAutoFit/>
          </a:bodyPr>
          <a:lstStyle/>
          <a:p>
            <a:r>
              <a:rPr lang="nl-BE" sz="1067" b="1" dirty="0">
                <a:solidFill>
                  <a:prstClr val="black"/>
                </a:solidFill>
              </a:rPr>
              <a:t>Private</a:t>
            </a:r>
          </a:p>
        </p:txBody>
      </p:sp>
      <p:sp>
        <p:nvSpPr>
          <p:cNvPr id="47" name="Rounded Rectangle 18"/>
          <p:cNvSpPr/>
          <p:nvPr/>
        </p:nvSpPr>
        <p:spPr>
          <a:xfrm>
            <a:off x="5969503" y="4422728"/>
            <a:ext cx="663004" cy="880061"/>
          </a:xfrm>
          <a:prstGeom prst="roundRect">
            <a:avLst/>
          </a:prstGeom>
          <a:solidFill>
            <a:srgbClr val="00B0F0"/>
          </a:solidFill>
          <a:ln>
            <a:solidFill>
              <a:srgbClr val="00206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200" b="1" dirty="0">
                <a:solidFill>
                  <a:prstClr val="white"/>
                </a:solidFill>
              </a:rPr>
              <a:t>12%</a:t>
            </a:r>
          </a:p>
        </p:txBody>
      </p:sp>
      <p:sp>
        <p:nvSpPr>
          <p:cNvPr id="48" name="Rounded Rectangle 19"/>
          <p:cNvSpPr/>
          <p:nvPr/>
        </p:nvSpPr>
        <p:spPr>
          <a:xfrm>
            <a:off x="6990532" y="4456880"/>
            <a:ext cx="580497" cy="845909"/>
          </a:xfrm>
          <a:prstGeom prst="roundRect">
            <a:avLst/>
          </a:prstGeom>
          <a:solidFill>
            <a:srgbClr val="002060"/>
          </a:solidFill>
          <a:ln>
            <a:solidFill>
              <a:srgbClr val="00206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200" b="1" dirty="0">
                <a:solidFill>
                  <a:prstClr val="white"/>
                </a:solidFill>
              </a:rPr>
              <a:t>10%</a:t>
            </a:r>
          </a:p>
        </p:txBody>
      </p:sp>
      <p:sp>
        <p:nvSpPr>
          <p:cNvPr id="49" name="Rounded Rectangle 20"/>
          <p:cNvSpPr/>
          <p:nvPr/>
        </p:nvSpPr>
        <p:spPr>
          <a:xfrm>
            <a:off x="7807004" y="4422728"/>
            <a:ext cx="580499" cy="887813"/>
          </a:xfrm>
          <a:prstGeom prst="roundRect">
            <a:avLst/>
          </a:prstGeom>
          <a:solidFill>
            <a:srgbClr val="002060"/>
          </a:solidFill>
          <a:ln>
            <a:solidFill>
              <a:srgbClr val="00206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200" b="1" dirty="0">
                <a:solidFill>
                  <a:prstClr val="white"/>
                </a:solidFill>
              </a:rPr>
              <a:t>12%</a:t>
            </a:r>
          </a:p>
        </p:txBody>
      </p:sp>
      <p:sp>
        <p:nvSpPr>
          <p:cNvPr id="50" name="TextBox 22"/>
          <p:cNvSpPr txBox="1"/>
          <p:nvPr/>
        </p:nvSpPr>
        <p:spPr>
          <a:xfrm>
            <a:off x="6906309" y="5367429"/>
            <a:ext cx="671979" cy="256545"/>
          </a:xfrm>
          <a:prstGeom prst="rect">
            <a:avLst/>
          </a:prstGeom>
          <a:noFill/>
        </p:spPr>
        <p:txBody>
          <a:bodyPr wrap="none" rtlCol="0">
            <a:spAutoFit/>
          </a:bodyPr>
          <a:lstStyle/>
          <a:p>
            <a:r>
              <a:rPr lang="nl-BE" sz="1067" b="1" dirty="0">
                <a:solidFill>
                  <a:prstClr val="black"/>
                </a:solidFill>
              </a:rPr>
              <a:t>Ind./TPE</a:t>
            </a:r>
          </a:p>
        </p:txBody>
      </p:sp>
      <p:sp>
        <p:nvSpPr>
          <p:cNvPr id="51" name="TextBox 23"/>
          <p:cNvSpPr txBox="1"/>
          <p:nvPr/>
        </p:nvSpPr>
        <p:spPr>
          <a:xfrm>
            <a:off x="7701826" y="5367429"/>
            <a:ext cx="691215" cy="256545"/>
          </a:xfrm>
          <a:prstGeom prst="rect">
            <a:avLst/>
          </a:prstGeom>
          <a:noFill/>
        </p:spPr>
        <p:txBody>
          <a:bodyPr wrap="none" rtlCol="0">
            <a:spAutoFit/>
          </a:bodyPr>
          <a:lstStyle/>
          <a:p>
            <a:r>
              <a:rPr lang="nl-BE" sz="1067" b="1" dirty="0">
                <a:solidFill>
                  <a:prstClr val="black"/>
                </a:solidFill>
              </a:rPr>
              <a:t>Prof. Lib.</a:t>
            </a:r>
          </a:p>
        </p:txBody>
      </p:sp>
      <p:sp>
        <p:nvSpPr>
          <p:cNvPr id="52" name="TextBox 24"/>
          <p:cNvSpPr txBox="1"/>
          <p:nvPr/>
        </p:nvSpPr>
        <p:spPr>
          <a:xfrm>
            <a:off x="10390124" y="5345635"/>
            <a:ext cx="450764" cy="256545"/>
          </a:xfrm>
          <a:prstGeom prst="rect">
            <a:avLst/>
          </a:prstGeom>
          <a:noFill/>
        </p:spPr>
        <p:txBody>
          <a:bodyPr wrap="none" rtlCol="0">
            <a:spAutoFit/>
          </a:bodyPr>
          <a:lstStyle/>
          <a:p>
            <a:r>
              <a:rPr lang="nl-BE" sz="1067" b="1" dirty="0" err="1">
                <a:solidFill>
                  <a:prstClr val="black"/>
                </a:solidFill>
              </a:rPr>
              <a:t>Agri</a:t>
            </a:r>
            <a:r>
              <a:rPr lang="nl-BE" sz="1067" b="1" dirty="0">
                <a:solidFill>
                  <a:prstClr val="black"/>
                </a:solidFill>
              </a:rPr>
              <a:t>.</a:t>
            </a:r>
          </a:p>
        </p:txBody>
      </p:sp>
      <p:sp>
        <p:nvSpPr>
          <p:cNvPr id="53" name="TextBox 25"/>
          <p:cNvSpPr txBox="1"/>
          <p:nvPr/>
        </p:nvSpPr>
        <p:spPr>
          <a:xfrm>
            <a:off x="8643698" y="5367429"/>
            <a:ext cx="444352" cy="256545"/>
          </a:xfrm>
          <a:prstGeom prst="rect">
            <a:avLst/>
          </a:prstGeom>
          <a:noFill/>
        </p:spPr>
        <p:txBody>
          <a:bodyPr wrap="none" rtlCol="0">
            <a:spAutoFit/>
          </a:bodyPr>
          <a:lstStyle/>
          <a:p>
            <a:r>
              <a:rPr lang="nl-BE" sz="1067" b="1" dirty="0">
                <a:solidFill>
                  <a:prstClr val="black"/>
                </a:solidFill>
              </a:rPr>
              <a:t>PME</a:t>
            </a:r>
          </a:p>
        </p:txBody>
      </p:sp>
      <p:sp>
        <p:nvSpPr>
          <p:cNvPr id="54" name="TextBox 26"/>
          <p:cNvSpPr txBox="1"/>
          <p:nvPr/>
        </p:nvSpPr>
        <p:spPr>
          <a:xfrm>
            <a:off x="9379450" y="5340965"/>
            <a:ext cx="841897" cy="420756"/>
          </a:xfrm>
          <a:prstGeom prst="rect">
            <a:avLst/>
          </a:prstGeom>
          <a:noFill/>
        </p:spPr>
        <p:txBody>
          <a:bodyPr wrap="none" rtlCol="0">
            <a:spAutoFit/>
          </a:bodyPr>
          <a:lstStyle/>
          <a:p>
            <a:r>
              <a:rPr lang="nl-BE" sz="1067" b="1" dirty="0" err="1">
                <a:solidFill>
                  <a:prstClr val="black"/>
                </a:solidFill>
              </a:rPr>
              <a:t>Publ</a:t>
            </a:r>
            <a:r>
              <a:rPr lang="nl-BE" sz="1067" b="1" dirty="0">
                <a:solidFill>
                  <a:prstClr val="black"/>
                </a:solidFill>
              </a:rPr>
              <a:t>. &amp; </a:t>
            </a:r>
            <a:br>
              <a:rPr lang="nl-BE" sz="1067" b="1" dirty="0">
                <a:solidFill>
                  <a:prstClr val="black"/>
                </a:solidFill>
              </a:rPr>
            </a:br>
            <a:r>
              <a:rPr lang="nl-BE" sz="1067" b="1" dirty="0">
                <a:solidFill>
                  <a:prstClr val="black"/>
                </a:solidFill>
              </a:rPr>
              <a:t>non-</a:t>
            </a:r>
            <a:r>
              <a:rPr lang="nl-BE" sz="1067" b="1" dirty="0" err="1">
                <a:solidFill>
                  <a:prstClr val="black"/>
                </a:solidFill>
              </a:rPr>
              <a:t>march</a:t>
            </a:r>
            <a:r>
              <a:rPr lang="nl-BE" sz="1067" b="1" dirty="0">
                <a:solidFill>
                  <a:prstClr val="black"/>
                </a:solidFill>
              </a:rPr>
              <a:t>.</a:t>
            </a:r>
          </a:p>
        </p:txBody>
      </p:sp>
      <p:sp>
        <p:nvSpPr>
          <p:cNvPr id="55" name="Rounded Rectangle 29"/>
          <p:cNvSpPr/>
          <p:nvPr/>
        </p:nvSpPr>
        <p:spPr>
          <a:xfrm>
            <a:off x="8629992" y="3649632"/>
            <a:ext cx="580499" cy="1662601"/>
          </a:xfrm>
          <a:prstGeom prst="roundRect">
            <a:avLst/>
          </a:prstGeom>
          <a:solidFill>
            <a:srgbClr val="002060"/>
          </a:solidFill>
          <a:ln>
            <a:solidFill>
              <a:srgbClr val="00206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200" b="1" dirty="0">
                <a:solidFill>
                  <a:prstClr val="white"/>
                </a:solidFill>
              </a:rPr>
              <a:t>23%</a:t>
            </a:r>
          </a:p>
        </p:txBody>
      </p:sp>
      <p:sp>
        <p:nvSpPr>
          <p:cNvPr id="56" name="Rounded Rectangle 30"/>
          <p:cNvSpPr/>
          <p:nvPr/>
        </p:nvSpPr>
        <p:spPr>
          <a:xfrm>
            <a:off x="10356255" y="2924504"/>
            <a:ext cx="580499" cy="2395139"/>
          </a:xfrm>
          <a:prstGeom prst="roundRect">
            <a:avLst/>
          </a:prstGeom>
          <a:solidFill>
            <a:srgbClr val="002060"/>
          </a:solidFill>
          <a:ln>
            <a:solidFill>
              <a:srgbClr val="00206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200" b="1" dirty="0">
                <a:solidFill>
                  <a:prstClr val="white"/>
                </a:solidFill>
              </a:rPr>
              <a:t>37%</a:t>
            </a:r>
          </a:p>
        </p:txBody>
      </p:sp>
      <p:sp>
        <p:nvSpPr>
          <p:cNvPr id="57" name="Rounded Rectangle 31"/>
          <p:cNvSpPr/>
          <p:nvPr/>
        </p:nvSpPr>
        <p:spPr>
          <a:xfrm>
            <a:off x="9488845" y="3416652"/>
            <a:ext cx="580499" cy="1899459"/>
          </a:xfrm>
          <a:prstGeom prst="roundRect">
            <a:avLst/>
          </a:prstGeom>
          <a:solidFill>
            <a:srgbClr val="002060"/>
          </a:solidFill>
          <a:ln>
            <a:solidFill>
              <a:srgbClr val="00206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200" b="1" dirty="0">
                <a:solidFill>
                  <a:prstClr val="white"/>
                </a:solidFill>
              </a:rPr>
              <a:t>33%</a:t>
            </a:r>
          </a:p>
        </p:txBody>
      </p:sp>
      <p:sp>
        <p:nvSpPr>
          <p:cNvPr id="58" name="TextBox 35"/>
          <p:cNvSpPr txBox="1"/>
          <p:nvPr/>
        </p:nvSpPr>
        <p:spPr>
          <a:xfrm>
            <a:off x="11177208" y="5359401"/>
            <a:ext cx="660758" cy="256545"/>
          </a:xfrm>
          <a:prstGeom prst="rect">
            <a:avLst/>
          </a:prstGeom>
          <a:noFill/>
        </p:spPr>
        <p:txBody>
          <a:bodyPr wrap="none" rtlCol="0">
            <a:spAutoFit/>
          </a:bodyPr>
          <a:lstStyle/>
          <a:p>
            <a:r>
              <a:rPr lang="nl-BE" sz="1067" b="1" dirty="0">
                <a:solidFill>
                  <a:prstClr val="black"/>
                </a:solidFill>
              </a:rPr>
              <a:t>Gr. </a:t>
            </a:r>
            <a:r>
              <a:rPr lang="nl-BE" sz="1067" b="1" dirty="0" err="1">
                <a:solidFill>
                  <a:prstClr val="black"/>
                </a:solidFill>
              </a:rPr>
              <a:t>Entr</a:t>
            </a:r>
            <a:r>
              <a:rPr lang="nl-BE" sz="1067" b="1" dirty="0">
                <a:solidFill>
                  <a:prstClr val="black"/>
                </a:solidFill>
              </a:rPr>
              <a:t>.</a:t>
            </a:r>
          </a:p>
        </p:txBody>
      </p:sp>
      <p:sp>
        <p:nvSpPr>
          <p:cNvPr id="59" name="Rounded Rectangle 44"/>
          <p:cNvSpPr/>
          <p:nvPr/>
        </p:nvSpPr>
        <p:spPr>
          <a:xfrm>
            <a:off x="11205101" y="2841902"/>
            <a:ext cx="580499" cy="2472719"/>
          </a:xfrm>
          <a:prstGeom prst="roundRect">
            <a:avLst/>
          </a:prstGeom>
          <a:solidFill>
            <a:srgbClr val="002060"/>
          </a:solidFill>
          <a:ln>
            <a:solidFill>
              <a:srgbClr val="00206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200" b="1" dirty="0">
                <a:solidFill>
                  <a:prstClr val="white"/>
                </a:solidFill>
              </a:rPr>
              <a:t>38%</a:t>
            </a:r>
          </a:p>
        </p:txBody>
      </p:sp>
      <p:pic>
        <p:nvPicPr>
          <p:cNvPr id="60"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4" y="6156299"/>
            <a:ext cx="614655" cy="480469"/>
          </a:xfrm>
          <a:prstGeom prst="rect">
            <a:avLst/>
          </a:prstGeom>
        </p:spPr>
      </p:pic>
      <p:sp>
        <p:nvSpPr>
          <p:cNvPr id="8" name="ZoneTexte 7"/>
          <p:cNvSpPr txBox="1"/>
          <p:nvPr/>
        </p:nvSpPr>
        <p:spPr>
          <a:xfrm>
            <a:off x="1427699" y="4909378"/>
            <a:ext cx="622829" cy="235898"/>
          </a:xfrm>
          <a:prstGeom prst="rect">
            <a:avLst/>
          </a:prstGeom>
          <a:noFill/>
        </p:spPr>
        <p:txBody>
          <a:bodyPr wrap="square" rtlCol="0">
            <a:spAutoFit/>
          </a:bodyPr>
          <a:lstStyle/>
          <a:p>
            <a:r>
              <a:rPr lang="fr-FR" sz="933" dirty="0">
                <a:solidFill>
                  <a:prstClr val="black"/>
                </a:solidFill>
              </a:rPr>
              <a:t>Dont :</a:t>
            </a:r>
          </a:p>
        </p:txBody>
      </p:sp>
      <p:sp>
        <p:nvSpPr>
          <p:cNvPr id="61" name="ZoneTexte 60"/>
          <p:cNvSpPr txBox="1"/>
          <p:nvPr/>
        </p:nvSpPr>
        <p:spPr>
          <a:xfrm>
            <a:off x="6546316" y="4746465"/>
            <a:ext cx="622829" cy="235898"/>
          </a:xfrm>
          <a:prstGeom prst="rect">
            <a:avLst/>
          </a:prstGeom>
          <a:noFill/>
        </p:spPr>
        <p:txBody>
          <a:bodyPr wrap="square" rtlCol="0">
            <a:spAutoFit/>
          </a:bodyPr>
          <a:lstStyle/>
          <a:p>
            <a:r>
              <a:rPr lang="fr-FR" sz="933" dirty="0">
                <a:solidFill>
                  <a:prstClr val="black"/>
                </a:solidFill>
              </a:rPr>
              <a:t>Dont :</a:t>
            </a:r>
          </a:p>
        </p:txBody>
      </p:sp>
      <p:pic>
        <p:nvPicPr>
          <p:cNvPr id="62" name="Image 61"/>
          <p:cNvPicPr>
            <a:picLocks noChangeAspect="1"/>
          </p:cNvPicPr>
          <p:nvPr/>
        </p:nvPicPr>
        <p:blipFill>
          <a:blip r:embed="rId4" cstate="print"/>
          <a:stretch>
            <a:fillRect/>
          </a:stretch>
        </p:blipFill>
        <p:spPr>
          <a:xfrm>
            <a:off x="291482" y="2490270"/>
            <a:ext cx="2163301" cy="1950639"/>
          </a:xfrm>
          <a:prstGeom prst="rect">
            <a:avLst/>
          </a:prstGeom>
        </p:spPr>
      </p:pic>
      <p:sp>
        <p:nvSpPr>
          <p:cNvPr id="2" name="ZoneTexte 1"/>
          <p:cNvSpPr txBox="1"/>
          <p:nvPr/>
        </p:nvSpPr>
        <p:spPr>
          <a:xfrm>
            <a:off x="212873" y="3069187"/>
            <a:ext cx="2022823" cy="666977"/>
          </a:xfrm>
          <a:prstGeom prst="rect">
            <a:avLst/>
          </a:prstGeom>
          <a:noFill/>
        </p:spPr>
        <p:txBody>
          <a:bodyPr wrap="square" rtlCol="0">
            <a:spAutoFit/>
          </a:bodyPr>
          <a:lstStyle/>
          <a:p>
            <a:pPr algn="ctr"/>
            <a:r>
              <a:rPr lang="fr-FR" sz="1867" dirty="0">
                <a:solidFill>
                  <a:prstClr val="white"/>
                </a:solidFill>
                <a:latin typeface="ITC Lubalin Graph Std" panose="02060703020205020404"/>
              </a:rPr>
              <a:t>Marché des Particuliers</a:t>
            </a:r>
          </a:p>
        </p:txBody>
      </p:sp>
      <p:pic>
        <p:nvPicPr>
          <p:cNvPr id="63" name="Image 62"/>
          <p:cNvPicPr>
            <a:picLocks noChangeAspect="1"/>
          </p:cNvPicPr>
          <p:nvPr/>
        </p:nvPicPr>
        <p:blipFill>
          <a:blip r:embed="rId4" cstate="print"/>
          <a:stretch>
            <a:fillRect/>
          </a:stretch>
        </p:blipFill>
        <p:spPr>
          <a:xfrm>
            <a:off x="6130844" y="2096477"/>
            <a:ext cx="2163301" cy="1950639"/>
          </a:xfrm>
          <a:prstGeom prst="rect">
            <a:avLst/>
          </a:prstGeom>
        </p:spPr>
      </p:pic>
      <p:sp>
        <p:nvSpPr>
          <p:cNvPr id="38" name="ZoneTexte 37"/>
          <p:cNvSpPr txBox="1"/>
          <p:nvPr/>
        </p:nvSpPr>
        <p:spPr>
          <a:xfrm>
            <a:off x="6151708" y="2576744"/>
            <a:ext cx="1884299" cy="954300"/>
          </a:xfrm>
          <a:prstGeom prst="rect">
            <a:avLst/>
          </a:prstGeom>
          <a:noFill/>
        </p:spPr>
        <p:txBody>
          <a:bodyPr wrap="square" rtlCol="0">
            <a:spAutoFit/>
          </a:bodyPr>
          <a:lstStyle/>
          <a:p>
            <a:pPr algn="ctr"/>
            <a:r>
              <a:rPr lang="fr-FR" sz="1867" dirty="0">
                <a:solidFill>
                  <a:prstClr val="white"/>
                </a:solidFill>
                <a:latin typeface="ITC Lubalin Graph Std" panose="02060703020205020404"/>
              </a:rPr>
              <a:t>Marché des Professionnels &amp; Entreprises</a:t>
            </a:r>
          </a:p>
        </p:txBody>
      </p:sp>
      <p:cxnSp>
        <p:nvCxnSpPr>
          <p:cNvPr id="64" name="Straight Connector 5"/>
          <p:cNvCxnSpPr/>
          <p:nvPr/>
        </p:nvCxnSpPr>
        <p:spPr>
          <a:xfrm flipV="1">
            <a:off x="5897701" y="5350471"/>
            <a:ext cx="6022267" cy="3043"/>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22"/>
          <p:cNvSpPr txBox="1"/>
          <p:nvPr/>
        </p:nvSpPr>
        <p:spPr>
          <a:xfrm>
            <a:off x="5925813" y="5365345"/>
            <a:ext cx="846707" cy="256545"/>
          </a:xfrm>
          <a:prstGeom prst="rect">
            <a:avLst/>
          </a:prstGeom>
          <a:noFill/>
        </p:spPr>
        <p:txBody>
          <a:bodyPr wrap="none" rtlCol="0">
            <a:spAutoFit/>
          </a:bodyPr>
          <a:lstStyle/>
          <a:p>
            <a:r>
              <a:rPr lang="nl-BE" sz="1067" b="1" dirty="0">
                <a:solidFill>
                  <a:prstClr val="black"/>
                </a:solidFill>
              </a:rPr>
              <a:t>Pro. &amp; </a:t>
            </a:r>
            <a:r>
              <a:rPr lang="nl-BE" sz="1067" b="1" dirty="0" err="1">
                <a:solidFill>
                  <a:prstClr val="black"/>
                </a:solidFill>
              </a:rPr>
              <a:t>Entr</a:t>
            </a:r>
            <a:r>
              <a:rPr lang="nl-BE" sz="1067" b="1" dirty="0">
                <a:solidFill>
                  <a:prstClr val="black"/>
                </a:solidFill>
              </a:rPr>
              <a:t>.</a:t>
            </a:r>
          </a:p>
        </p:txBody>
      </p:sp>
      <p:pic>
        <p:nvPicPr>
          <p:cNvPr id="34" name="Imag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spTree>
    <p:extLst>
      <p:ext uri="{BB962C8B-B14F-4D97-AF65-F5344CB8AC3E}">
        <p14:creationId xmlns:p14="http://schemas.microsoft.com/office/powerpoint/2010/main" val="4061255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835595" y="798031"/>
            <a:ext cx="10950005" cy="430887"/>
          </a:xfrm>
          <a:prstGeom prst="rect">
            <a:avLst/>
          </a:prstGeom>
        </p:spPr>
        <p:txBody>
          <a:bodyPr vert="horz" wrap="square" lIns="0" tIns="0" rIns="0" bIns="0" rtlCol="0">
            <a:spAutoFit/>
          </a:bodyPr>
          <a:lstStyle/>
          <a:p>
            <a:pPr marL="16933"/>
            <a:r>
              <a:rPr lang="nl-BE" sz="2800" b="1" dirty="0" smtClean="0">
                <a:latin typeface="ITC Lubalin Graph Std" panose="02060703020205020404"/>
              </a:rPr>
              <a:t>CBC, </a:t>
            </a:r>
            <a:r>
              <a:rPr lang="nl-BE" sz="2800" b="1" dirty="0" err="1" smtClean="0">
                <a:latin typeface="ITC Lubalin Graph Std" panose="02060703020205020404"/>
              </a:rPr>
              <a:t>une</a:t>
            </a:r>
            <a:r>
              <a:rPr lang="nl-BE" sz="2800" b="1" dirty="0" smtClean="0">
                <a:latin typeface="ITC Lubalin Graph Std" panose="02060703020205020404"/>
              </a:rPr>
              <a:t> </a:t>
            </a:r>
            <a:r>
              <a:rPr lang="nl-BE" sz="2800" b="1" dirty="0" err="1" smtClean="0">
                <a:latin typeface="ITC Lubalin Graph Std" panose="02060703020205020404"/>
              </a:rPr>
              <a:t>banque</a:t>
            </a:r>
            <a:r>
              <a:rPr lang="nl-BE" sz="2800" b="1" dirty="0" smtClean="0">
                <a:latin typeface="ITC Lubalin Graph Std" panose="02060703020205020404"/>
              </a:rPr>
              <a:t> </a:t>
            </a:r>
            <a:r>
              <a:rPr lang="nl-BE" sz="2800" b="1" dirty="0" err="1" smtClean="0">
                <a:latin typeface="ITC Lubalin Graph Std" panose="02060703020205020404"/>
              </a:rPr>
              <a:t>qui</a:t>
            </a:r>
            <a:r>
              <a:rPr lang="nl-BE" sz="2800" b="1" dirty="0" smtClean="0">
                <a:latin typeface="ITC Lubalin Graph Std" panose="02060703020205020404"/>
              </a:rPr>
              <a:t> </a:t>
            </a:r>
            <a:r>
              <a:rPr lang="nl-BE" sz="2800" b="1" dirty="0" err="1" smtClean="0">
                <a:latin typeface="ITC Lubalin Graph Std" panose="02060703020205020404"/>
              </a:rPr>
              <a:t>soutient</a:t>
            </a:r>
            <a:r>
              <a:rPr lang="nl-BE" sz="2800" b="1" dirty="0" smtClean="0">
                <a:latin typeface="ITC Lubalin Graph Std" panose="02060703020205020404"/>
              </a:rPr>
              <a:t> </a:t>
            </a:r>
            <a:r>
              <a:rPr lang="nl-BE" sz="2800" b="1" dirty="0" err="1" smtClean="0">
                <a:latin typeface="ITC Lubalin Graph Std" panose="02060703020205020404"/>
              </a:rPr>
              <a:t>l’économie</a:t>
            </a:r>
            <a:r>
              <a:rPr lang="nl-BE" sz="2800" b="1" dirty="0" smtClean="0">
                <a:latin typeface="ITC Lubalin Graph Std" panose="02060703020205020404"/>
              </a:rPr>
              <a:t> </a:t>
            </a:r>
            <a:r>
              <a:rPr lang="nl-BE" sz="2800" b="1" dirty="0" err="1" smtClean="0">
                <a:latin typeface="ITC Lubalin Graph Std" panose="02060703020205020404"/>
              </a:rPr>
              <a:t>réelle</a:t>
            </a:r>
            <a:endParaRPr sz="2800" b="1" dirty="0">
              <a:latin typeface="ITC Lubalin Graph Std" panose="02060703020205020404"/>
            </a:endParaRPr>
          </a:p>
        </p:txBody>
      </p:sp>
      <p:sp>
        <p:nvSpPr>
          <p:cNvPr id="11" name="object 11"/>
          <p:cNvSpPr txBox="1"/>
          <p:nvPr/>
        </p:nvSpPr>
        <p:spPr>
          <a:xfrm>
            <a:off x="9325741" y="2308596"/>
            <a:ext cx="1110825" cy="287323"/>
          </a:xfrm>
          <a:prstGeom prst="rect">
            <a:avLst/>
          </a:prstGeom>
        </p:spPr>
        <p:txBody>
          <a:bodyPr vert="horz" wrap="square" lIns="0" tIns="0" rIns="0" bIns="0" rtlCol="0">
            <a:spAutoFit/>
          </a:bodyPr>
          <a:lstStyle/>
          <a:p>
            <a:pPr marL="16933"/>
            <a:r>
              <a:rPr sz="1867" spc="-7" dirty="0">
                <a:solidFill>
                  <a:srgbClr val="FFFFFF"/>
                </a:solidFill>
                <a:latin typeface="ITC Lubalin Graph Std" panose="02060703020205020404" pitchFamily="18" charset="0"/>
                <a:cs typeface="Arial"/>
              </a:rPr>
              <a:t>+</a:t>
            </a:r>
            <a:r>
              <a:rPr sz="1867" spc="13" dirty="0">
                <a:solidFill>
                  <a:srgbClr val="FFFFFF"/>
                </a:solidFill>
                <a:latin typeface="ITC Lubalin Graph Std" panose="02060703020205020404" pitchFamily="18" charset="0"/>
                <a:cs typeface="Arial"/>
              </a:rPr>
              <a:t> </a:t>
            </a:r>
            <a:r>
              <a:rPr sz="1867" spc="-7" dirty="0">
                <a:solidFill>
                  <a:srgbClr val="FFFFFF"/>
                </a:solidFill>
                <a:latin typeface="ITC Lubalin Graph Std" panose="02060703020205020404" pitchFamily="18" charset="0"/>
                <a:cs typeface="Arial"/>
              </a:rPr>
              <a:t>14,5 %</a:t>
            </a:r>
            <a:endParaRPr sz="1867" dirty="0">
              <a:solidFill>
                <a:prstClr val="black"/>
              </a:solidFill>
              <a:latin typeface="ITC Lubalin Graph Std" panose="02060703020205020404" pitchFamily="18" charset="0"/>
              <a:cs typeface="Arial"/>
            </a:endParaRPr>
          </a:p>
        </p:txBody>
      </p:sp>
      <p:sp>
        <p:nvSpPr>
          <p:cNvPr id="4" name="object 2"/>
          <p:cNvSpPr txBox="1"/>
          <p:nvPr/>
        </p:nvSpPr>
        <p:spPr>
          <a:xfrm>
            <a:off x="101600" y="1518414"/>
            <a:ext cx="4876800" cy="3200876"/>
          </a:xfrm>
          <a:prstGeom prst="rect">
            <a:avLst/>
          </a:prstGeom>
        </p:spPr>
        <p:txBody>
          <a:bodyPr vert="horz" wrap="square" lIns="0" tIns="0" rIns="0" bIns="0" rtlCol="0">
            <a:spAutoFit/>
          </a:bodyPr>
          <a:lstStyle/>
          <a:p>
            <a:pPr marL="16933"/>
            <a:endPar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endParaRPr>
          </a:p>
          <a:p>
            <a:pPr marL="16933"/>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Près </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d</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e</a:t>
            </a:r>
            <a:endParaRPr lang="fr-FR"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6933"/>
            <a:r>
              <a:rPr sz="12800" dirty="0">
                <a:solidFill>
                  <a:srgbClr val="00B0F0"/>
                </a:solidFill>
                <a:latin typeface="ITC Lubalin Graph Std" panose="02060703020205020404"/>
                <a:cs typeface="Arial"/>
              </a:rPr>
              <a:t>100%</a:t>
            </a:r>
            <a:endParaRPr lang="nl-BE" sz="12800" dirty="0">
              <a:solidFill>
                <a:srgbClr val="00B0F0"/>
              </a:solidFill>
              <a:latin typeface="ITC Lubalin Graph Std" panose="02060703020205020404"/>
              <a:cs typeface="Arial"/>
            </a:endParaRPr>
          </a:p>
          <a:p>
            <a:pPr marL="16933"/>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de</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 </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l’</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é</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p</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a</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rg</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n</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e</a:t>
            </a:r>
            <a:r>
              <a:rPr lang="fr-FR" sz="1600" spc="40" dirty="0">
                <a:solidFill>
                  <a:srgbClr val="005595"/>
                </a:solidFill>
                <a:latin typeface="Verdana" panose="020B0604030504040204" pitchFamily="34" charset="0"/>
                <a:ea typeface="Verdana" panose="020B0604030504040204" pitchFamily="34" charset="0"/>
                <a:cs typeface="Verdana" panose="020B0604030504040204" pitchFamily="34" charset="0"/>
              </a:rPr>
              <a:t> </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de</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 </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n</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o</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s cli</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e</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nts ré</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i</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nv</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e</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stie</a:t>
            </a:r>
            <a:r>
              <a:rPr lang="fr-FR" sz="1600" spc="7" dirty="0">
                <a:solidFill>
                  <a:srgbClr val="005595"/>
                </a:solidFill>
                <a:latin typeface="Verdana" panose="020B0604030504040204" pitchFamily="34" charset="0"/>
                <a:ea typeface="Verdana" panose="020B0604030504040204" pitchFamily="34" charset="0"/>
                <a:cs typeface="Verdana" panose="020B0604030504040204" pitchFamily="34" charset="0"/>
              </a:rPr>
              <a:t> </a:t>
            </a:r>
          </a:p>
          <a:p>
            <a:pPr marL="16933"/>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d</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a</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ns</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 </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l</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éc</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o</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n</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o</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mie</a:t>
            </a:r>
            <a:r>
              <a:rPr lang="fr-FR" sz="1600" spc="27" dirty="0">
                <a:solidFill>
                  <a:srgbClr val="005595"/>
                </a:solidFill>
                <a:latin typeface="Verdana" panose="020B0604030504040204" pitchFamily="34" charset="0"/>
                <a:ea typeface="Verdana" panose="020B0604030504040204" pitchFamily="34" charset="0"/>
                <a:cs typeface="Verdana" panose="020B0604030504040204" pitchFamily="34" charset="0"/>
              </a:rPr>
              <a:t> </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ré</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e</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l</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l</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e </a:t>
            </a:r>
            <a:r>
              <a:rPr lang="fr-FR" sz="1600" dirty="0" smtClean="0">
                <a:solidFill>
                  <a:srgbClr val="005595"/>
                </a:solidFill>
                <a:latin typeface="Verdana" panose="020B0604030504040204" pitchFamily="34" charset="0"/>
                <a:ea typeface="Verdana" panose="020B0604030504040204" pitchFamily="34" charset="0"/>
                <a:cs typeface="Verdana" panose="020B0604030504040204" pitchFamily="34" charset="0"/>
              </a:rPr>
              <a:t>via</a:t>
            </a:r>
            <a:r>
              <a:rPr lang="fr-FR" sz="1600" spc="-13" dirty="0" smtClean="0">
                <a:solidFill>
                  <a:srgbClr val="005595"/>
                </a:solidFill>
                <a:latin typeface="Verdana" panose="020B0604030504040204" pitchFamily="34" charset="0"/>
                <a:ea typeface="Verdana" panose="020B0604030504040204" pitchFamily="34" charset="0"/>
                <a:cs typeface="Verdana" panose="020B0604030504040204" pitchFamily="34" charset="0"/>
              </a:rPr>
              <a:t> </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d</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e</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s</a:t>
            </a:r>
            <a:r>
              <a:rPr lang="fr-FR" sz="1600" spc="20" dirty="0">
                <a:solidFill>
                  <a:srgbClr val="005595"/>
                </a:solidFill>
                <a:latin typeface="Verdana" panose="020B0604030504040204" pitchFamily="34" charset="0"/>
                <a:ea typeface="Verdana" panose="020B0604030504040204" pitchFamily="34" charset="0"/>
                <a:cs typeface="Verdana" panose="020B0604030504040204" pitchFamily="34" charset="0"/>
              </a:rPr>
              <a:t> </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cré</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d</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its a</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u</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x cl</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i</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e</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n</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ts</a:t>
            </a:r>
            <a:r>
              <a:rPr lang="fr-FR" sz="1600" spc="20" dirty="0">
                <a:solidFill>
                  <a:srgbClr val="005595"/>
                </a:solidFill>
                <a:latin typeface="Verdana" panose="020B0604030504040204" pitchFamily="34" charset="0"/>
                <a:ea typeface="Verdana" panose="020B0604030504040204" pitchFamily="34" charset="0"/>
                <a:cs typeface="Verdana" panose="020B0604030504040204" pitchFamily="34" charset="0"/>
              </a:rPr>
              <a:t> </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pr</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i</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vés</a:t>
            </a:r>
            <a:r>
              <a:rPr lang="fr-FR" sz="1600" spc="7" dirty="0">
                <a:solidFill>
                  <a:srgbClr val="005595"/>
                </a:solidFill>
                <a:latin typeface="Verdana" panose="020B0604030504040204" pitchFamily="34" charset="0"/>
                <a:ea typeface="Verdana" panose="020B0604030504040204" pitchFamily="34" charset="0"/>
                <a:cs typeface="Verdana" panose="020B0604030504040204" pitchFamily="34" charset="0"/>
              </a:rPr>
              <a:t> </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et</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 </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pr</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o</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fessi</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o</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n</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n</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e</a:t>
            </a: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l</a:t>
            </a:r>
            <a:r>
              <a:rPr lang="fr-FR" sz="1600" dirty="0">
                <a:solidFill>
                  <a:srgbClr val="005595"/>
                </a:solidFill>
                <a:latin typeface="Verdana" panose="020B0604030504040204" pitchFamily="34" charset="0"/>
                <a:ea typeface="Verdana" panose="020B0604030504040204" pitchFamily="34" charset="0"/>
                <a:cs typeface="Verdana" panose="020B0604030504040204" pitchFamily="34" charset="0"/>
              </a:rPr>
              <a:t>s</a:t>
            </a:r>
            <a:endParaRPr sz="26533"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6" name="object 8"/>
          <p:cNvSpPr txBox="1"/>
          <p:nvPr/>
        </p:nvSpPr>
        <p:spPr>
          <a:xfrm>
            <a:off x="2245360" y="6095664"/>
            <a:ext cx="3396568" cy="492443"/>
          </a:xfrm>
          <a:prstGeom prst="rect">
            <a:avLst/>
          </a:prstGeom>
        </p:spPr>
        <p:txBody>
          <a:bodyPr vert="horz" wrap="square" lIns="0" tIns="0" rIns="0" bIns="0" rtlCol="0">
            <a:spAutoFit/>
          </a:bodyPr>
          <a:lstStyle/>
          <a:p>
            <a:pPr marL="16933"/>
            <a:r>
              <a:rP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des décisions en matière de </a:t>
            </a:r>
            <a:r>
              <a:rPr sz="1600" spc="-13" dirty="0" err="1">
                <a:solidFill>
                  <a:srgbClr val="005595"/>
                </a:solidFill>
                <a:latin typeface="Verdana" panose="020B0604030504040204" pitchFamily="34" charset="0"/>
                <a:ea typeface="Verdana" panose="020B0604030504040204" pitchFamily="34" charset="0"/>
                <a:cs typeface="Verdana" panose="020B0604030504040204" pitchFamily="34" charset="0"/>
              </a:rPr>
              <a:t>crédit</a:t>
            </a:r>
            <a:r>
              <a:rPr lang="nl-BE"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s</a:t>
            </a:r>
            <a:r>
              <a:rP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 prises localement</a:t>
            </a:r>
          </a:p>
        </p:txBody>
      </p:sp>
      <p:sp>
        <p:nvSpPr>
          <p:cNvPr id="7" name="object 2"/>
          <p:cNvSpPr txBox="1"/>
          <p:nvPr/>
        </p:nvSpPr>
        <p:spPr>
          <a:xfrm>
            <a:off x="5384800" y="2666848"/>
            <a:ext cx="6533931" cy="2215991"/>
          </a:xfrm>
          <a:prstGeom prst="rect">
            <a:avLst/>
          </a:prstGeom>
        </p:spPr>
        <p:txBody>
          <a:bodyPr vert="horz" wrap="square" lIns="0" tIns="0" rIns="0" bIns="0" rtlCol="0">
            <a:spAutoFit/>
          </a:bodyPr>
          <a:lstStyle/>
          <a:p>
            <a:pPr marL="16933"/>
            <a:r>
              <a:rPr sz="12800" dirty="0">
                <a:solidFill>
                  <a:srgbClr val="22B5F1"/>
                </a:solidFill>
                <a:latin typeface="ITC Lubalin Graph Std" panose="02060703020205020404"/>
                <a:cs typeface="Arial"/>
              </a:rPr>
              <a:t>1</a:t>
            </a:r>
            <a:r>
              <a:rPr lang="nl-BE" sz="12800" dirty="0" err="1">
                <a:solidFill>
                  <a:srgbClr val="22B5F1"/>
                </a:solidFill>
                <a:latin typeface="ITC Lubalin Graph Std" panose="02060703020205020404"/>
                <a:cs typeface="Arial"/>
              </a:rPr>
              <a:t>M</a:t>
            </a:r>
            <a:r>
              <a:rPr lang="nl-BE" sz="9600" dirty="0" err="1">
                <a:solidFill>
                  <a:srgbClr val="22B5F1"/>
                </a:solidFill>
                <a:latin typeface="ITC Lubalin Graph Std" panose="02060703020205020404"/>
                <a:cs typeface="Arial"/>
              </a:rPr>
              <a:t>illiard</a:t>
            </a:r>
            <a:r>
              <a:rPr lang="nl-BE" sz="9600" dirty="0">
                <a:solidFill>
                  <a:prstClr val="black"/>
                </a:solidFill>
                <a:latin typeface="ITC Lubalin Graph Std" panose="02060703020205020404"/>
                <a:cs typeface="Arial"/>
              </a:rPr>
              <a:t/>
            </a:r>
            <a:br>
              <a:rPr lang="nl-BE" sz="9600" dirty="0">
                <a:solidFill>
                  <a:prstClr val="black"/>
                </a:solidFill>
                <a:latin typeface="ITC Lubalin Graph Std" panose="02060703020205020404"/>
                <a:cs typeface="Arial"/>
              </a:rPr>
            </a:br>
            <a:r>
              <a:rPr lang="fr-FR" sz="1600" spc="-13" dirty="0">
                <a:solidFill>
                  <a:srgbClr val="005595"/>
                </a:solidFill>
                <a:latin typeface="Verdana" panose="020B0604030504040204" pitchFamily="34" charset="0"/>
                <a:ea typeface="Verdana" panose="020B0604030504040204" pitchFamily="34" charset="0"/>
                <a:cs typeface="Verdana" panose="020B0604030504040204" pitchFamily="34" charset="0"/>
              </a:rPr>
              <a:t>de crédits professionnels octroyés aux entrepreneurs en 2016</a:t>
            </a:r>
            <a:endParaRPr sz="1600" spc="-13" dirty="0">
              <a:solidFill>
                <a:srgbClr val="005595"/>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2072640" y="4436752"/>
            <a:ext cx="4310968" cy="2062103"/>
          </a:xfrm>
          <a:prstGeom prst="rect">
            <a:avLst/>
          </a:prstGeom>
        </p:spPr>
        <p:txBody>
          <a:bodyPr wrap="square">
            <a:spAutoFit/>
          </a:bodyPr>
          <a:lstStyle/>
          <a:p>
            <a:pPr marL="16933"/>
            <a:r>
              <a:rPr lang="fr-FR" sz="12800" dirty="0">
                <a:solidFill>
                  <a:srgbClr val="00B0F0"/>
                </a:solidFill>
                <a:latin typeface="ITC Lubalin Graph Std" panose="02060703020205020404"/>
                <a:cs typeface="Arial"/>
              </a:rPr>
              <a:t>90%</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spTree>
    <p:extLst>
      <p:ext uri="{BB962C8B-B14F-4D97-AF65-F5344CB8AC3E}">
        <p14:creationId xmlns:p14="http://schemas.microsoft.com/office/powerpoint/2010/main" val="7235638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normAutofit/>
          </a:bodyPr>
          <a:lstStyle/>
          <a:p>
            <a:pPr marL="342900" indent="-342900">
              <a:buFont typeface="Arial"/>
              <a:buChar char="•"/>
            </a:pPr>
            <a:r>
              <a:rPr lang="fr-BE" sz="1800" dirty="0"/>
              <a:t>1 entreprise sociale sur 3 nous fait confiance (3000)</a:t>
            </a:r>
            <a:endParaRPr lang="en-US" sz="1800" dirty="0"/>
          </a:p>
          <a:p>
            <a:pPr marL="342900" lvl="0" indent="-342900">
              <a:buFont typeface="Arial"/>
              <a:buChar char="•"/>
            </a:pPr>
            <a:endParaRPr lang="fr-BE" sz="1800" dirty="0" smtClean="0"/>
          </a:p>
          <a:p>
            <a:pPr marL="342900" lvl="0" indent="-342900">
              <a:buFont typeface="Arial"/>
              <a:buChar char="•"/>
            </a:pPr>
            <a:r>
              <a:rPr lang="fr-BE" sz="1800" dirty="0" smtClean="0"/>
              <a:t>Partenaire bancaire de près de 7 écoles sur 10 </a:t>
            </a:r>
          </a:p>
          <a:p>
            <a:pPr marL="342900" lvl="0" indent="-342900">
              <a:buFont typeface="Arial"/>
              <a:buChar char="•"/>
            </a:pPr>
            <a:endParaRPr lang="en-US" sz="1800" dirty="0"/>
          </a:p>
          <a:p>
            <a:pPr marL="342900" lvl="0" indent="-342900">
              <a:buFont typeface="Arial"/>
              <a:buChar char="•"/>
            </a:pPr>
            <a:r>
              <a:rPr lang="fr-BE" sz="1800" dirty="0"/>
              <a:t> Financement de 8 hôpitaux sur 10 en Wallonie et à Bruxelles (plus de 18.000 lits</a:t>
            </a:r>
            <a:r>
              <a:rPr lang="fr-BE" sz="1800" dirty="0" smtClean="0"/>
              <a:t>)</a:t>
            </a:r>
          </a:p>
          <a:p>
            <a:pPr marL="342900" lvl="0" indent="-342900">
              <a:buFont typeface="Arial"/>
              <a:buChar char="•"/>
            </a:pPr>
            <a:endParaRPr lang="en-US" sz="1800" dirty="0"/>
          </a:p>
          <a:p>
            <a:pPr marL="342900" lvl="0" indent="-342900">
              <a:buFont typeface="Arial"/>
              <a:buChar char="•"/>
            </a:pPr>
            <a:r>
              <a:rPr lang="fr-BE" sz="1800" dirty="0"/>
              <a:t> 8 des 10 plus grosses ONG actives en Belgique francophone sont clientes </a:t>
            </a:r>
            <a:r>
              <a:rPr lang="fr-BE" sz="1800" dirty="0" smtClean="0"/>
              <a:t>CBC</a:t>
            </a:r>
          </a:p>
          <a:p>
            <a:pPr marL="342900" lvl="0" indent="-342900">
              <a:buFont typeface="Arial"/>
              <a:buChar char="•"/>
            </a:pPr>
            <a:endParaRPr lang="fr-BE" sz="1800" dirty="0" smtClean="0"/>
          </a:p>
          <a:p>
            <a:pPr marL="342900" lvl="0" indent="-342900">
              <a:buFont typeface="Arial"/>
              <a:buChar char="•"/>
            </a:pPr>
            <a:r>
              <a:rPr lang="fr-FR" sz="1800" dirty="0" smtClean="0"/>
              <a:t>En </a:t>
            </a:r>
            <a:r>
              <a:rPr lang="fr-FR" sz="1800" dirty="0"/>
              <a:t>1992, lancement du premier fond d’investissement </a:t>
            </a:r>
            <a:r>
              <a:rPr lang="fr-FR" sz="1800" dirty="0" smtClean="0"/>
              <a:t>durable (SRI) </a:t>
            </a:r>
            <a:r>
              <a:rPr lang="fr-FR" sz="1800" dirty="0"/>
              <a:t>et en 2014 lancement du 1er fond d’investissement à impact social (KBC Group)</a:t>
            </a:r>
          </a:p>
          <a:p>
            <a:pPr marL="0" indent="0"/>
            <a:endParaRPr lang="fr-BE" sz="1800" dirty="0" smtClean="0"/>
          </a:p>
          <a:p>
            <a:pPr marL="0" indent="0"/>
            <a:endParaRPr lang="en-US" sz="1800" dirty="0"/>
          </a:p>
        </p:txBody>
      </p:sp>
      <p:sp>
        <p:nvSpPr>
          <p:cNvPr id="3" name="Title 2"/>
          <p:cNvSpPr>
            <a:spLocks noGrp="1"/>
          </p:cNvSpPr>
          <p:nvPr>
            <p:ph type="title"/>
          </p:nvPr>
        </p:nvSpPr>
        <p:spPr>
          <a:xfrm>
            <a:off x="691819" y="1175035"/>
            <a:ext cx="10972800" cy="45719"/>
          </a:xfrm>
        </p:spPr>
        <p:txBody>
          <a:bodyPr/>
          <a:lstStyle/>
          <a:p>
            <a:r>
              <a:rPr lang="fr-BE" sz="2800" dirty="0">
                <a:latin typeface="ITC Lubalin Graph Std Book" panose="02060502020205020404" pitchFamily="18" charset="0"/>
              </a:rPr>
              <a:t>CBC fait partie intégrante de l’écosystème de tout entrepreneur social</a:t>
            </a:r>
            <a:r>
              <a:rPr lang="en-US" sz="2800" dirty="0">
                <a:latin typeface="ITC Lubalin Graph Std Book" panose="02060502020205020404" pitchFamily="18" charset="0"/>
              </a:rPr>
              <a:t/>
            </a:r>
            <a:br>
              <a:rPr lang="en-US" sz="2800" dirty="0">
                <a:latin typeface="ITC Lubalin Graph Std Book" panose="02060502020205020404" pitchFamily="18" charset="0"/>
              </a:rPr>
            </a:br>
            <a:r>
              <a:rPr lang="en-US" dirty="0"/>
              <a:t/>
            </a:r>
            <a:br>
              <a:rPr lang="en-US" dirty="0"/>
            </a:br>
            <a:endParaRPr lang="fr-BE" dirty="0"/>
          </a:p>
        </p:txBody>
      </p:sp>
      <p:sp>
        <p:nvSpPr>
          <p:cNvPr id="5" name="TextBox 4"/>
          <p:cNvSpPr txBox="1"/>
          <p:nvPr/>
        </p:nvSpPr>
        <p:spPr>
          <a:xfrm>
            <a:off x="11603722" y="6375482"/>
            <a:ext cx="184731" cy="461665"/>
          </a:xfrm>
          <a:prstGeom prst="rect">
            <a:avLst/>
          </a:prstGeom>
          <a:noFill/>
        </p:spPr>
        <p:txBody>
          <a:bodyPr wrap="none" rtlCol="0">
            <a:spAutoFit/>
          </a:bodyPr>
          <a:lstStyle/>
          <a:p>
            <a:endParaRPr lang="en-US" sz="2400" dirty="0">
              <a:solidFill>
                <a:prstClr val="black"/>
              </a:solidFill>
            </a:endParaRPr>
          </a:p>
        </p:txBody>
      </p:sp>
      <p:sp>
        <p:nvSpPr>
          <p:cNvPr id="7" name="TextBox 6"/>
          <p:cNvSpPr txBox="1"/>
          <p:nvPr/>
        </p:nvSpPr>
        <p:spPr>
          <a:xfrm>
            <a:off x="10968754" y="6400386"/>
            <a:ext cx="184731" cy="461665"/>
          </a:xfrm>
          <a:prstGeom prst="rect">
            <a:avLst/>
          </a:prstGeom>
          <a:noFill/>
        </p:spPr>
        <p:txBody>
          <a:bodyPr wrap="none" rtlCol="0">
            <a:spAutoFit/>
          </a:bodyPr>
          <a:lstStyle/>
          <a:p>
            <a:endParaRPr lang="en-US" sz="2400" dirty="0">
              <a:solidFill>
                <a:prstClr val="black"/>
              </a:solidFill>
            </a:endParaRPr>
          </a:p>
        </p:txBody>
      </p:sp>
      <p:pic>
        <p:nvPicPr>
          <p:cNvPr id="9"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18" y="6216317"/>
            <a:ext cx="1478280" cy="475737"/>
          </a:xfrm>
          <a:prstGeom prst="rect">
            <a:avLst/>
          </a:prstGeom>
        </p:spPr>
      </p:pic>
    </p:spTree>
    <p:extLst>
      <p:ext uri="{BB962C8B-B14F-4D97-AF65-F5344CB8AC3E}">
        <p14:creationId xmlns:p14="http://schemas.microsoft.com/office/powerpoint/2010/main" val="24086641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04" y="0"/>
            <a:ext cx="12673408" cy="7008779"/>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2400" dirty="0" smtClean="0">
                <a:solidFill>
                  <a:prstClr val="white"/>
                </a:solidFill>
              </a:rPr>
              <a:t> </a:t>
            </a:r>
            <a:endParaRPr lang="fr-BE" sz="2400" dirty="0">
              <a:solidFill>
                <a:prstClr val="white"/>
              </a:solidFill>
            </a:endParaRPr>
          </a:p>
        </p:txBody>
      </p:sp>
      <p:pic>
        <p:nvPicPr>
          <p:cNvPr id="9" name="Image 8"/>
          <p:cNvPicPr>
            <a:picLocks noChangeAspect="1"/>
          </p:cNvPicPr>
          <p:nvPr/>
        </p:nvPicPr>
        <p:blipFill>
          <a:blip r:embed="rId3"/>
          <a:stretch>
            <a:fillRect/>
          </a:stretch>
        </p:blipFill>
        <p:spPr>
          <a:xfrm>
            <a:off x="3860800" y="1176867"/>
            <a:ext cx="4995333" cy="4504267"/>
          </a:xfrm>
          <a:prstGeom prst="rect">
            <a:avLst/>
          </a:prstGeom>
        </p:spPr>
      </p:pic>
      <p:sp>
        <p:nvSpPr>
          <p:cNvPr id="11" name="ZoneTexte 10"/>
          <p:cNvSpPr txBox="1"/>
          <p:nvPr/>
        </p:nvSpPr>
        <p:spPr>
          <a:xfrm>
            <a:off x="3983765" y="2684551"/>
            <a:ext cx="4267200" cy="1446550"/>
          </a:xfrm>
          <a:prstGeom prst="rect">
            <a:avLst/>
          </a:prstGeom>
          <a:noFill/>
        </p:spPr>
        <p:txBody>
          <a:bodyPr wrap="square" rtlCol="0">
            <a:spAutoFit/>
          </a:bodyPr>
          <a:lstStyle/>
          <a:p>
            <a:pPr algn="ctr">
              <a:spcAft>
                <a:spcPts val="800"/>
              </a:spcAft>
            </a:pPr>
            <a:r>
              <a:rPr lang="fr-FR" sz="4400" dirty="0" smtClean="0">
                <a:solidFill>
                  <a:prstClr val="white"/>
                </a:solidFill>
                <a:latin typeface="ITC Lubalin Graph Std Book" panose="02060502020205020404" pitchFamily="18" charset="0"/>
                <a:cs typeface="Rockwell"/>
              </a:rPr>
              <a:t>Le Baromètre 2016 </a:t>
            </a:r>
            <a:endParaRPr lang="fr-FR" sz="4400" dirty="0">
              <a:solidFill>
                <a:prstClr val="white"/>
              </a:solidFill>
              <a:latin typeface="ITC Lubalin Graph Std Book" panose="02060502020205020404" pitchFamily="18" charset="0"/>
              <a:cs typeface="Rockwell"/>
            </a:endParaRPr>
          </a:p>
        </p:txBody>
      </p:sp>
      <p:sp>
        <p:nvSpPr>
          <p:cNvPr id="8" name="Espace réservé du contenu 1"/>
          <p:cNvSpPr>
            <a:spLocks noGrp="1"/>
          </p:cNvSpPr>
          <p:nvPr/>
        </p:nvSpPr>
        <p:spPr bwMode="auto">
          <a:xfrm>
            <a:off x="0" y="5541235"/>
            <a:ext cx="7946893" cy="103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920" tIns="60960" rIns="121920" bIns="6096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333" dirty="0" smtClean="0">
                <a:solidFill>
                  <a:prstClr val="white"/>
                </a:solidFill>
              </a:rPr>
              <a:t>Maxime </a:t>
            </a:r>
            <a:r>
              <a:rPr lang="fr-FR" sz="1333" dirty="0">
                <a:solidFill>
                  <a:prstClr val="white"/>
                </a:solidFill>
              </a:rPr>
              <a:t>Bouchat, Coordinateur de l’Académie des entrepreneurs sociaux (HEC-</a:t>
            </a:r>
            <a:r>
              <a:rPr lang="fr-FR" sz="1333" dirty="0" err="1">
                <a:solidFill>
                  <a:prstClr val="white"/>
                </a:solidFill>
              </a:rPr>
              <a:t>Ulg</a:t>
            </a:r>
            <a:r>
              <a:rPr lang="fr-FR" sz="1333" dirty="0">
                <a:solidFill>
                  <a:prstClr val="white"/>
                </a:solidFill>
              </a:rPr>
              <a:t>)</a:t>
            </a:r>
            <a:endParaRPr lang="fr-BE" sz="1333" dirty="0">
              <a:solidFill>
                <a:prstClr val="white"/>
              </a:solidFill>
            </a:endParaRPr>
          </a:p>
        </p:txBody>
      </p:sp>
    </p:spTree>
    <p:extLst>
      <p:ext uri="{BB962C8B-B14F-4D97-AF65-F5344CB8AC3E}">
        <p14:creationId xmlns:p14="http://schemas.microsoft.com/office/powerpoint/2010/main" val="26605228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TotalTime>
  <Words>1998</Words>
  <Application>Microsoft Macintosh PowerPoint</Application>
  <PresentationFormat>Custom</PresentationFormat>
  <Paragraphs>270</Paragraphs>
  <Slides>29</Slides>
  <Notes>28</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1_Thème Office</vt:lpstr>
      <vt:lpstr>Office Theme</vt:lpstr>
      <vt:lpstr>PowerPoint Presentation</vt:lpstr>
      <vt:lpstr>PowerPoint Presentation</vt:lpstr>
      <vt:lpstr>Agenda</vt:lpstr>
      <vt:lpstr>PowerPoint Presentation</vt:lpstr>
      <vt:lpstr>CBC, une banque de premier  plan en Wallonie</vt:lpstr>
      <vt:lpstr>Une banque de reference sur le marché des professionnels &amp; entreprises (taux de pénétration)</vt:lpstr>
      <vt:lpstr>CBC, une banque qui soutient l’économie réelle</vt:lpstr>
      <vt:lpstr>CBC fait partie intégrante de l’écosystème de tout entrepreneur social  </vt:lpstr>
      <vt:lpstr>PowerPoint Presentation</vt:lpstr>
      <vt:lpstr>L’entreprise sociale </vt:lpstr>
      <vt:lpstr>PowerPoint Presentation</vt:lpstr>
      <vt:lpstr>Statistiques : que représentent les entreprises sociales en Belgique, en terme de nombre d’entreprises? </vt:lpstr>
      <vt:lpstr>Statistiques : dans quels secteurs d’activités les ES opèrent-elles?</vt:lpstr>
      <vt:lpstr>Statistiques : quel est le poids des ES dans le secteur privé, par classe de travailleurs (en ETP)? </vt:lpstr>
      <vt:lpstr>Focus : investissement direct dans les entreprises sociales et ISR</vt:lpstr>
      <vt:lpstr>Enjeux : l’impact social, quelle définition?</vt:lpstr>
      <vt:lpstr>Enjeux : choisir la forme coopérative pour son entreprise  </vt:lpstr>
      <vt:lpstr>Enjeux : le bénévolat en Belgique, quelques chiffres</vt:lpstr>
      <vt:lpstr>Opinions : quel regard porte la jeune génération sur le système économique?   </vt:lpstr>
      <vt:lpstr>Conclusion </vt:lpstr>
      <vt:lpstr>PowerPoint Presentation</vt:lpstr>
      <vt:lpstr>Comment les Belges perçoivent l’entrepreneuriat social?  </vt:lpstr>
      <vt:lpstr>Une connaissance limitée du secteur </vt:lpstr>
      <vt:lpstr>Un secteur complexe à définir</vt:lpstr>
      <vt:lpstr>Idée de leur consommation de produits et services issus du secteur  </vt:lpstr>
      <vt:lpstr>Sous-estimation du poids de l’emploi dans le secteur </vt:lpstr>
      <vt:lpstr>Engouement à travailler dans l’entrepreneuriat social </vt:lpstr>
      <vt:lpstr>Le secteur continue d’avancer mais mérite plus de visibilité</vt:lpstr>
      <vt:lpstr>PowerPoint Presentation</vt:lpstr>
    </vt:vector>
  </TitlesOfParts>
  <Company>KBC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Tyteca Fabien</dc:creator>
  <cp:lastModifiedBy>Guest User</cp:lastModifiedBy>
  <cp:revision>25</cp:revision>
  <cp:lastPrinted>2016-06-14T10:42:58Z</cp:lastPrinted>
  <dcterms:created xsi:type="dcterms:W3CDTF">2016-06-10T07:34:28Z</dcterms:created>
  <dcterms:modified xsi:type="dcterms:W3CDTF">2016-06-14T12:19:54Z</dcterms:modified>
</cp:coreProperties>
</file>