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0" r:id="rId2"/>
  </p:sldMasterIdLst>
  <p:notesMasterIdLst>
    <p:notesMasterId r:id="rId40"/>
  </p:notesMasterIdLst>
  <p:handoutMasterIdLst>
    <p:handoutMasterId r:id="rId41"/>
  </p:handoutMasterIdLst>
  <p:sldIdLst>
    <p:sldId id="304" r:id="rId3"/>
    <p:sldId id="305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43" r:id="rId24"/>
    <p:sldId id="327" r:id="rId25"/>
    <p:sldId id="328" r:id="rId26"/>
    <p:sldId id="329" r:id="rId27"/>
    <p:sldId id="332" r:id="rId28"/>
    <p:sldId id="334" r:id="rId29"/>
    <p:sldId id="333" r:id="rId30"/>
    <p:sldId id="335" r:id="rId31"/>
    <p:sldId id="336" r:id="rId32"/>
    <p:sldId id="337" r:id="rId33"/>
    <p:sldId id="338" r:id="rId34"/>
    <p:sldId id="339" r:id="rId35"/>
    <p:sldId id="341" r:id="rId36"/>
    <p:sldId id="340" r:id="rId37"/>
    <p:sldId id="342" r:id="rId38"/>
    <p:sldId id="344" r:id="rId3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/>
  <p:clrMru>
    <a:srgbClr val="008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Stijl, licht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9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0A85-D78A-B146-9031-BD4397FB7CC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36304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fr-FR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fr-FR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F726E-AD8A-A141-93A5-45FADE89619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68271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F726E-AD8A-A141-93A5-45FADE89619F}" type="slidenum">
              <a:rPr lang="fr-FR" smtClean="0"/>
              <a:t>1</a:t>
            </a:fld>
            <a:endParaRPr lang="fr-FR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833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 bwMode="auto">
          <a:xfrm>
            <a:off x="1070472" y="0"/>
            <a:ext cx="230280" cy="6425952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e verbindingslijn 25"/>
          <p:cNvSpPr>
            <a:spLocks noChangeShapeType="1"/>
          </p:cNvSpPr>
          <p:nvPr/>
        </p:nvSpPr>
        <p:spPr bwMode="auto">
          <a:xfrm>
            <a:off x="35496" y="0"/>
            <a:ext cx="0" cy="6425952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 verbindingslijn 26"/>
          <p:cNvSpPr>
            <a:spLocks noChangeShapeType="1"/>
          </p:cNvSpPr>
          <p:nvPr/>
        </p:nvSpPr>
        <p:spPr bwMode="auto">
          <a:xfrm>
            <a:off x="1655792" y="0"/>
            <a:ext cx="0" cy="6425952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1009328" y="0"/>
            <a:ext cx="0" cy="6425952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echthoek 28"/>
          <p:cNvSpPr/>
          <p:nvPr/>
        </p:nvSpPr>
        <p:spPr bwMode="auto">
          <a:xfrm>
            <a:off x="1148352" y="0"/>
            <a:ext cx="76200" cy="6425952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chthoek 22"/>
          <p:cNvSpPr/>
          <p:nvPr/>
        </p:nvSpPr>
        <p:spPr bwMode="auto">
          <a:xfrm>
            <a:off x="310152" y="0"/>
            <a:ext cx="609600" cy="6425952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e verbindingslijn 29"/>
          <p:cNvSpPr>
            <a:spLocks noChangeShapeType="1"/>
          </p:cNvSpPr>
          <p:nvPr/>
        </p:nvSpPr>
        <p:spPr bwMode="auto">
          <a:xfrm>
            <a:off x="783264" y="0"/>
            <a:ext cx="0" cy="6425952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Rechthoek 23"/>
          <p:cNvSpPr/>
          <p:nvPr/>
        </p:nvSpPr>
        <p:spPr bwMode="auto">
          <a:xfrm>
            <a:off x="205488" y="0"/>
            <a:ext cx="104664" cy="6425952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dirty="0" smtClean="0"/>
              <a:t>Module &lt;1&gt;: &lt;titel&gt;</a:t>
            </a:r>
            <a:endParaRPr lang="nl-BE" dirty="0"/>
          </a:p>
        </p:txBody>
      </p:sp>
      <p:sp>
        <p:nvSpPr>
          <p:cNvPr id="19" name="Tekstvak 18"/>
          <p:cNvSpPr txBox="1"/>
          <p:nvPr/>
        </p:nvSpPr>
        <p:spPr>
          <a:xfrm>
            <a:off x="6660232" y="413978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000" dirty="0" smtClean="0">
                <a:solidFill>
                  <a:schemeClr val="tx2"/>
                </a:solidFill>
              </a:rPr>
              <a:t>Dr. C.</a:t>
            </a:r>
            <a:r>
              <a:rPr lang="nl-BE" sz="2000" baseline="0" dirty="0" smtClean="0">
                <a:solidFill>
                  <a:schemeClr val="tx2"/>
                </a:solidFill>
              </a:rPr>
              <a:t> </a:t>
            </a:r>
            <a:r>
              <a:rPr lang="nl-BE" sz="2000" baseline="0" dirty="0" err="1" smtClean="0">
                <a:solidFill>
                  <a:schemeClr val="tx2"/>
                </a:solidFill>
              </a:rPr>
              <a:t>Carchon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211960" y="4725144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1600" dirty="0" smtClean="0">
                <a:solidFill>
                  <a:schemeClr val="bg1">
                    <a:lumMod val="50000"/>
                  </a:schemeClr>
                </a:solidFill>
              </a:rPr>
              <a:t>Arts - voedingsdeskundige</a:t>
            </a:r>
          </a:p>
          <a:p>
            <a:pPr algn="r"/>
            <a:r>
              <a:rPr lang="nl-BE" sz="1600" dirty="0" smtClean="0">
                <a:solidFill>
                  <a:schemeClr val="bg1">
                    <a:lumMod val="50000"/>
                  </a:schemeClr>
                </a:solidFill>
              </a:rPr>
              <a:t>Functionele geneeskunde</a:t>
            </a:r>
          </a:p>
          <a:p>
            <a:pPr algn="r"/>
            <a:r>
              <a:rPr lang="nl-BE" sz="1600" dirty="0" smtClean="0">
                <a:solidFill>
                  <a:schemeClr val="bg1">
                    <a:lumMod val="50000"/>
                  </a:schemeClr>
                </a:solidFill>
              </a:rPr>
              <a:t>Morfologie en </a:t>
            </a:r>
            <a:r>
              <a:rPr lang="nl-BE" sz="1600" dirty="0" err="1" smtClean="0">
                <a:solidFill>
                  <a:schemeClr val="bg1">
                    <a:lumMod val="50000"/>
                  </a:schemeClr>
                </a:solidFill>
              </a:rPr>
              <a:t>anti-aging</a:t>
            </a:r>
            <a:endParaRPr lang="nl-BE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nl-BE" sz="1600" dirty="0" smtClean="0">
                <a:solidFill>
                  <a:schemeClr val="bg1">
                    <a:lumMod val="50000"/>
                  </a:schemeClr>
                </a:solidFill>
              </a:rPr>
              <a:t>Gediplomeerd in </a:t>
            </a:r>
            <a:r>
              <a:rPr lang="nl-BE" sz="1600" dirty="0" err="1" smtClean="0">
                <a:solidFill>
                  <a:schemeClr val="bg1">
                    <a:lumMod val="50000"/>
                  </a:schemeClr>
                </a:solidFill>
              </a:rPr>
              <a:t>Neuro-Voeding</a:t>
            </a:r>
            <a:r>
              <a:rPr lang="nl-BE" sz="1600" dirty="0" smtClean="0">
                <a:solidFill>
                  <a:schemeClr val="bg1">
                    <a:lumMod val="50000"/>
                  </a:schemeClr>
                </a:solidFill>
              </a:rPr>
              <a:t> (SIIN)</a:t>
            </a:r>
            <a:endParaRPr lang="nl-B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ankwoord N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331640" y="-27384"/>
            <a:ext cx="1728192" cy="6453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4283968" y="696753"/>
            <a:ext cx="3888432" cy="5324535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nl-BE" sz="3200" dirty="0" smtClean="0">
                <a:solidFill>
                  <a:schemeClr val="accent1"/>
                </a:solidFill>
                <a:latin typeface="+mj-lt"/>
              </a:rPr>
              <a:t>MEDICAL DIET CENTER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na Bar" pitchFamily="2" charset="0"/>
              </a:rPr>
              <a:t>Dr. C. </a:t>
            </a:r>
            <a:r>
              <a:rPr lang="nl-BE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una Bar" pitchFamily="2" charset="0"/>
              </a:rPr>
              <a:t>Carchon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Arts - voedingsdeskundige</a:t>
            </a: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Functionele geneeskunde</a:t>
            </a: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Morfologie en </a:t>
            </a:r>
            <a:r>
              <a:rPr lang="nl-B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anti-aging</a:t>
            </a:r>
            <a:endParaRPr lang="nl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Gediplomeerd in </a:t>
            </a:r>
            <a:r>
              <a:rPr lang="nl-B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Neuro-Voeding</a:t>
            </a:r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(SIIN)</a:t>
            </a:r>
            <a:b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J.B. De </a:t>
            </a:r>
            <a:r>
              <a:rPr lang="nl-B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Greeflaan</a:t>
            </a:r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34</a:t>
            </a: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1731 </a:t>
            </a:r>
            <a:r>
              <a:rPr lang="nl-B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Zellik</a:t>
            </a:r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Tel: 02/466 45 04      Fax: 02/ 466 47 43</a:t>
            </a:r>
            <a:b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info@</a:t>
            </a:r>
            <a:r>
              <a:rPr lang="nl-B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medicaldietcenter.be</a:t>
            </a:r>
            <a:endParaRPr lang="nl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www.medicaldietcenter.be</a:t>
            </a:r>
            <a:endParaRPr lang="nl-BE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6" name="Rechthoek 5"/>
          <p:cNvSpPr/>
          <p:nvPr/>
        </p:nvSpPr>
        <p:spPr bwMode="auto">
          <a:xfrm>
            <a:off x="1502768" y="0"/>
            <a:ext cx="76200" cy="6425952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259632" y="0"/>
            <a:ext cx="0" cy="6425952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ankwoord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1331640" y="-27384"/>
            <a:ext cx="1152128" cy="64533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kstvak 8"/>
          <p:cNvSpPr txBox="1"/>
          <p:nvPr/>
        </p:nvSpPr>
        <p:spPr>
          <a:xfrm>
            <a:off x="4283968" y="696753"/>
            <a:ext cx="3888432" cy="5324535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nl-BE" sz="3200" dirty="0" smtClean="0">
                <a:solidFill>
                  <a:schemeClr val="accent1"/>
                </a:solidFill>
                <a:latin typeface="+mj-lt"/>
              </a:rPr>
              <a:t>MEDICAL DIET CENTER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Luna Bar" pitchFamily="2" charset="0"/>
              </a:rPr>
              <a:t>Dr. C. </a:t>
            </a:r>
            <a:r>
              <a:rPr lang="nl-BE" sz="20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Luna Bar" pitchFamily="2" charset="0"/>
              </a:rPr>
              <a:t>Carchon</a:t>
            </a:r>
            <a: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nl-B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Médecin</a:t>
            </a:r>
            <a:r>
              <a:rPr lang="nl-B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BE" sz="16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nutritionniste</a:t>
            </a:r>
            <a:endPara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nl-BE" sz="16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Médecine</a:t>
            </a:r>
            <a:r>
              <a:rPr lang="nl-B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BE" sz="16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fonctionnelle</a:t>
            </a:r>
            <a:endPara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nl-BE" sz="16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Médecine</a:t>
            </a:r>
            <a:r>
              <a:rPr lang="nl-B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nl-BE" sz="16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morphologique</a:t>
            </a:r>
            <a:r>
              <a:rPr lang="nl-B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et </a:t>
            </a:r>
            <a:r>
              <a:rPr lang="nl-BE" sz="16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anti-âge</a:t>
            </a:r>
            <a:endParaRPr lang="nl-BE" sz="16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nl-BE" sz="16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Diplômée</a:t>
            </a:r>
            <a:r>
              <a:rPr lang="nl-B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en </a:t>
            </a:r>
            <a:r>
              <a:rPr lang="nl-BE" sz="1600" kern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Neuro-Nutrition</a:t>
            </a:r>
            <a:r>
              <a:rPr lang="nl-BE" sz="16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(SIIN) </a:t>
            </a:r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J.B. De </a:t>
            </a:r>
            <a:r>
              <a:rPr lang="nl-B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Greeflaan</a:t>
            </a:r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34</a:t>
            </a: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1731 </a:t>
            </a:r>
            <a:r>
              <a:rPr lang="nl-B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Zellik</a:t>
            </a:r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/>
            </a:r>
            <a:b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Tel: 02/466 45 04      Fax: 02/ 466 47 43</a:t>
            </a:r>
            <a:b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endParaRPr lang="nl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info@</a:t>
            </a:r>
            <a:r>
              <a:rPr lang="nl-BE" sz="16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medicaldietcenter.be</a:t>
            </a:r>
            <a:endParaRPr lang="nl-BE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www.medicaldietcenter.be</a:t>
            </a:r>
            <a:endParaRPr lang="nl-BE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algn="ctr"/>
            <a:r>
              <a:rPr lang="nl-BE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</a:p>
        </p:txBody>
      </p:sp>
      <p:sp>
        <p:nvSpPr>
          <p:cNvPr id="6" name="Rechthoek 5"/>
          <p:cNvSpPr/>
          <p:nvPr/>
        </p:nvSpPr>
        <p:spPr bwMode="auto">
          <a:xfrm>
            <a:off x="1502768" y="0"/>
            <a:ext cx="76200" cy="6425952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259632" y="0"/>
            <a:ext cx="0" cy="6425952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08B2C4-95BE-8B40-92FA-FC9D59907917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6011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0E68B5-2C0B-EF46-B497-1D552EADD10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21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CB412-C464-F649-8BBE-5BCE7DD0529D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900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'image de la bibliothèque 2"/>
          <p:cNvSpPr>
            <a:spLocks noGrp="1"/>
          </p:cNvSpPr>
          <p:nvPr>
            <p:ph type="clipArt" sz="half" idx="1"/>
          </p:nvPr>
        </p:nvSpPr>
        <p:spPr>
          <a:xfrm>
            <a:off x="1370013" y="1827213"/>
            <a:ext cx="3579812" cy="4114800"/>
          </a:xfrm>
        </p:spPr>
        <p:txBody>
          <a:bodyPr>
            <a:normAutofit/>
          </a:bodyPr>
          <a:lstStyle/>
          <a:p>
            <a:pPr lvl="0"/>
            <a:endParaRPr lang="fr-BE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13"/>
          <p:cNvSpPr>
            <a:spLocks noGrp="1"/>
          </p:cNvSpPr>
          <p:nvPr>
            <p:ph type="dt" sz="half" idx="10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3B7835-3600-EF40-B29D-FD23DBF8CD34}" type="slidenum">
              <a:rPr lang="fr-FR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89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9C1CD-C9E6-C44F-92E8-1402D1DB05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099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29D13D-79B8-DB43-83C7-3B31B49D59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2623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D4551B-831E-8A4A-AB64-170D74285E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470998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C294E-B35C-AA42-82A6-FF5C6E4AD5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6427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hoek 24"/>
          <p:cNvSpPr/>
          <p:nvPr/>
        </p:nvSpPr>
        <p:spPr bwMode="auto">
          <a:xfrm>
            <a:off x="1070472" y="0"/>
            <a:ext cx="230280" cy="6425952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hte verbindingslijn 25"/>
          <p:cNvSpPr>
            <a:spLocks noChangeShapeType="1"/>
          </p:cNvSpPr>
          <p:nvPr/>
        </p:nvSpPr>
        <p:spPr bwMode="auto">
          <a:xfrm>
            <a:off x="35496" y="0"/>
            <a:ext cx="0" cy="6425952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hte verbindingslijn 26"/>
          <p:cNvSpPr>
            <a:spLocks noChangeShapeType="1"/>
          </p:cNvSpPr>
          <p:nvPr/>
        </p:nvSpPr>
        <p:spPr bwMode="auto">
          <a:xfrm>
            <a:off x="1655792" y="0"/>
            <a:ext cx="0" cy="6425952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8" name="Rechte verbindingslijn 27"/>
          <p:cNvSpPr>
            <a:spLocks noChangeShapeType="1"/>
          </p:cNvSpPr>
          <p:nvPr/>
        </p:nvSpPr>
        <p:spPr bwMode="auto">
          <a:xfrm>
            <a:off x="1009328" y="0"/>
            <a:ext cx="0" cy="6425952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echthoek 28"/>
          <p:cNvSpPr/>
          <p:nvPr/>
        </p:nvSpPr>
        <p:spPr bwMode="auto">
          <a:xfrm>
            <a:off x="1148352" y="0"/>
            <a:ext cx="76200" cy="6425952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Rechthoek 22"/>
          <p:cNvSpPr/>
          <p:nvPr/>
        </p:nvSpPr>
        <p:spPr bwMode="auto">
          <a:xfrm>
            <a:off x="310152" y="0"/>
            <a:ext cx="609600" cy="6425952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hte verbindingslijn 29"/>
          <p:cNvSpPr>
            <a:spLocks noChangeShapeType="1"/>
          </p:cNvSpPr>
          <p:nvPr/>
        </p:nvSpPr>
        <p:spPr bwMode="auto">
          <a:xfrm>
            <a:off x="783264" y="0"/>
            <a:ext cx="0" cy="6425952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Rechthoek 23"/>
          <p:cNvSpPr/>
          <p:nvPr/>
        </p:nvSpPr>
        <p:spPr bwMode="auto">
          <a:xfrm>
            <a:off x="205488" y="0"/>
            <a:ext cx="104664" cy="6425952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nl-NL" dirty="0" smtClean="0"/>
              <a:t>Module &lt;1&gt;: &lt;</a:t>
            </a:r>
            <a:r>
              <a:rPr lang="nl-NL" dirty="0" err="1" smtClean="0"/>
              <a:t>titre</a:t>
            </a:r>
            <a:r>
              <a:rPr lang="nl-NL" dirty="0" smtClean="0"/>
              <a:t>&gt;</a:t>
            </a:r>
            <a:endParaRPr lang="nl-BE" dirty="0"/>
          </a:p>
        </p:txBody>
      </p:sp>
      <p:sp>
        <p:nvSpPr>
          <p:cNvPr id="19" name="Tekstvak 18"/>
          <p:cNvSpPr txBox="1"/>
          <p:nvPr/>
        </p:nvSpPr>
        <p:spPr>
          <a:xfrm>
            <a:off x="6660232" y="413978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000" dirty="0" smtClean="0">
                <a:solidFill>
                  <a:schemeClr val="tx2"/>
                </a:solidFill>
              </a:rPr>
              <a:t>Dr. C.</a:t>
            </a:r>
            <a:r>
              <a:rPr lang="nl-BE" sz="2000" baseline="0" dirty="0" smtClean="0">
                <a:solidFill>
                  <a:schemeClr val="tx2"/>
                </a:solidFill>
              </a:rPr>
              <a:t> </a:t>
            </a:r>
            <a:r>
              <a:rPr lang="nl-BE" sz="2000" baseline="0" dirty="0" err="1" smtClean="0">
                <a:solidFill>
                  <a:schemeClr val="tx2"/>
                </a:solidFill>
              </a:rPr>
              <a:t>Carchon</a:t>
            </a:r>
            <a:endParaRPr lang="nl-BE" sz="2000" dirty="0">
              <a:solidFill>
                <a:schemeClr val="tx2"/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4211960" y="4725144"/>
            <a:ext cx="4248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Médecin nutritionniste</a:t>
            </a:r>
          </a:p>
          <a:p>
            <a:pPr algn="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Médecine fonctionnelle</a:t>
            </a:r>
          </a:p>
          <a:p>
            <a:pPr algn="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Médecine morphologique et anti-âge</a:t>
            </a:r>
          </a:p>
          <a:p>
            <a:pPr algn="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Diplômée en </a:t>
            </a:r>
            <a:r>
              <a:rPr lang="fr-FR" sz="1600" dirty="0" err="1" smtClean="0">
                <a:solidFill>
                  <a:schemeClr val="bg1">
                    <a:lumMod val="50000"/>
                  </a:schemeClr>
                </a:solidFill>
              </a:rPr>
              <a:t>Neuro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</a:rPr>
              <a:t>-Nutrition (SIIN)</a:t>
            </a:r>
            <a:endParaRPr lang="nl-BE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3590B-3C0C-4E48-BD62-213B32D63EB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4722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5ADE3-D2B3-9F47-8833-1A10C6C262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8439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1BEE6-A3D1-C448-AD54-F531394DFD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18265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3A504-4C8B-264A-82D2-E56B91BAC8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81815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E7600-F3DE-CD4F-BE69-D712D3566B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6918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4D0FA9-FDAF-794C-995B-7B00C067CC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71565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6C9A7-4FF4-184F-B4DE-636CF24E4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42813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slide w/o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50812"/>
            <a:ext cx="8259011" cy="63181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3158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Titelstijl van model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Titelstijl van model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7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BE" dirty="0"/>
          </a:p>
        </p:txBody>
      </p:sp>
      <p:sp>
        <p:nvSpPr>
          <p:cNvPr id="8" name="Rechthoek 7"/>
          <p:cNvSpPr/>
          <p:nvPr userDrawn="1"/>
        </p:nvSpPr>
        <p:spPr>
          <a:xfrm>
            <a:off x="0" y="6425952"/>
            <a:ext cx="9144000" cy="4320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25" name="Rechthoek 24"/>
          <p:cNvSpPr/>
          <p:nvPr userDrawn="1"/>
        </p:nvSpPr>
        <p:spPr bwMode="auto">
          <a:xfrm>
            <a:off x="8991600" y="0"/>
            <a:ext cx="76200" cy="6425952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8" name="Rechte verbindingslijn 27"/>
          <p:cNvSpPr>
            <a:spLocks noChangeShapeType="1"/>
          </p:cNvSpPr>
          <p:nvPr userDrawn="1"/>
        </p:nvSpPr>
        <p:spPr bwMode="auto">
          <a:xfrm>
            <a:off x="8748464" y="0"/>
            <a:ext cx="0" cy="6425952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5" r:id="rId13"/>
    <p:sldLayoutId id="2147483676" r:id="rId14"/>
    <p:sldLayoutId id="2147483678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‐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Times" charset="0"/>
                <a:ea typeface="MS PGothic" pitchFamily="34" charset="-128"/>
                <a:cs typeface="+mn-cs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Times" charset="0"/>
                <a:ea typeface="MS PGothic" pitchFamily="34" charset="-128"/>
                <a:cs typeface="+mn-cs"/>
              </a:defRPr>
            </a:lvl1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8F232E6E-CCB5-4D4F-8DA6-2FF018F4AAEF}" type="slidenum">
              <a:rPr lang="en-US" smtClean="0">
                <a:latin typeface="Times" charset="0"/>
                <a:ea typeface="MS PGothic" charset="0"/>
                <a:cs typeface="MS PGothic" charset="0"/>
              </a:rPr>
              <a:pPr algn="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latin typeface="Times" charset="0"/>
              <a:ea typeface="MS PGothic" charset="0"/>
              <a:cs typeface="MS PGothic" charset="0"/>
            </a:endParaRPr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2133600"/>
            <a:ext cx="1368425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9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6273" y="2231222"/>
            <a:ext cx="7772400" cy="1470025"/>
          </a:xfrm>
        </p:spPr>
        <p:txBody>
          <a:bodyPr/>
          <a:lstStyle/>
          <a:p>
            <a:r>
              <a:rPr lang="fr-FR" dirty="0" err="1" smtClean="0"/>
              <a:t>Zwangerschap</a:t>
            </a:r>
            <a:r>
              <a:rPr lang="fr-FR" dirty="0" smtClean="0"/>
              <a:t> en </a:t>
            </a:r>
            <a:r>
              <a:rPr lang="fr-FR" dirty="0" err="1" smtClean="0"/>
              <a:t>voeding</a:t>
            </a:r>
            <a:r>
              <a:rPr lang="fr-FR" dirty="0" smtClean="0"/>
              <a:t>:</a:t>
            </a:r>
            <a:br>
              <a:rPr lang="fr-FR" dirty="0" smtClean="0"/>
            </a:br>
            <a:r>
              <a:rPr lang="fr-FR" dirty="0" err="1" smtClean="0"/>
              <a:t>Deel</a:t>
            </a:r>
            <a:r>
              <a:rPr lang="fr-FR" dirty="0" smtClean="0"/>
              <a:t> I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4747119" y="4687077"/>
            <a:ext cx="377155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Arts –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voedingskundige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Functionele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geneeskunde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Morfologie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en anti-aging</a:t>
            </a:r>
          </a:p>
          <a:p>
            <a:pPr algn="r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Gediplomeerd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Neuro-Voeding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(SIIN)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Afbeelding 9" descr="m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9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Ontwikkeling van de hersenen</a:t>
            </a:r>
            <a:endParaRPr lang="fr-BE" dirty="0"/>
          </a:p>
        </p:txBody>
      </p:sp>
      <p:pic>
        <p:nvPicPr>
          <p:cNvPr id="3" name="Picture 4" descr="img0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419" y="1484784"/>
            <a:ext cx="7777163" cy="4535487"/>
          </a:xfrm>
          <a:prstGeom prst="rect">
            <a:avLst/>
          </a:prstGeom>
        </p:spPr>
      </p:pic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80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Functionele</a:t>
            </a:r>
            <a:r>
              <a:rPr lang="fr-FR" dirty="0" smtClean="0"/>
              <a:t> </a:t>
            </a:r>
            <a:r>
              <a:rPr lang="fr-FR" dirty="0" err="1" smtClean="0"/>
              <a:t>rol</a:t>
            </a:r>
            <a:r>
              <a:rPr lang="fr-FR" dirty="0" smtClean="0"/>
              <a:t>: </a:t>
            </a:r>
            <a:r>
              <a:rPr lang="fr-FR" dirty="0" err="1" smtClean="0"/>
              <a:t>voorkomt</a:t>
            </a:r>
            <a:r>
              <a:rPr lang="fr-FR" dirty="0" smtClean="0"/>
              <a:t> </a:t>
            </a:r>
            <a:r>
              <a:rPr lang="fr-FR" dirty="0" err="1" smtClean="0"/>
              <a:t>prematuriteit</a:t>
            </a:r>
            <a:r>
              <a:rPr lang="fr-FR" dirty="0" smtClean="0"/>
              <a:t> en </a:t>
            </a:r>
            <a:r>
              <a:rPr lang="fr-FR" dirty="0" err="1" smtClean="0"/>
              <a:t>eclampsie</a:t>
            </a:r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648" y="2909238"/>
            <a:ext cx="5056705" cy="321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Afbeelding 9" descr="m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64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Functie</a:t>
            </a:r>
            <a:r>
              <a:rPr lang="fr-FR" dirty="0" smtClean="0"/>
              <a:t> </a:t>
            </a:r>
            <a:r>
              <a:rPr lang="el-GR" dirty="0" smtClean="0"/>
              <a:t>Ω3</a:t>
            </a:r>
            <a:r>
              <a:rPr lang="fr-FR" dirty="0" smtClean="0"/>
              <a:t> type DHA : </a:t>
            </a:r>
            <a:r>
              <a:rPr lang="fr-FR" dirty="0">
                <a:latin typeface="Wingdings 3" charset="2"/>
                <a:cs typeface="Wingdings 3" charset="2"/>
              </a:rPr>
              <a:t>k</a:t>
            </a:r>
            <a:r>
              <a:rPr lang="fr-FR" dirty="0" smtClean="0"/>
              <a:t> </a:t>
            </a:r>
            <a:r>
              <a:rPr lang="fr-FR" dirty="0" err="1" smtClean="0"/>
              <a:t>vloeibaarheid</a:t>
            </a:r>
            <a:r>
              <a:rPr lang="fr-FR" dirty="0" smtClean="0"/>
              <a:t> </a:t>
            </a:r>
            <a:r>
              <a:rPr lang="fr-FR" dirty="0" err="1" smtClean="0"/>
              <a:t>membraam</a:t>
            </a:r>
            <a:r>
              <a:rPr lang="fr-FR" dirty="0" smtClean="0"/>
              <a:t>, </a:t>
            </a:r>
            <a:r>
              <a:rPr lang="fr-FR" dirty="0" err="1"/>
              <a:t>o</a:t>
            </a:r>
            <a:r>
              <a:rPr lang="fr-FR" dirty="0" err="1" smtClean="0"/>
              <a:t>ntwikkeling</a:t>
            </a:r>
            <a:r>
              <a:rPr lang="fr-FR" dirty="0" smtClean="0"/>
              <a:t> van de </a:t>
            </a:r>
            <a:r>
              <a:rPr lang="fr-FR" dirty="0" err="1" smtClean="0"/>
              <a:t>hersenen</a:t>
            </a:r>
            <a:r>
              <a:rPr lang="fr-FR" dirty="0" smtClean="0"/>
              <a:t> en </a:t>
            </a:r>
            <a:r>
              <a:rPr lang="fr-FR" dirty="0" err="1" smtClean="0"/>
              <a:t>hersenvlies</a:t>
            </a:r>
            <a:r>
              <a:rPr lang="fr-FR" dirty="0" smtClean="0"/>
              <a:t> </a:t>
            </a:r>
          </a:p>
          <a:p>
            <a:r>
              <a:rPr lang="fr-FR" dirty="0" err="1"/>
              <a:t>T</a:t>
            </a:r>
            <a:r>
              <a:rPr lang="fr-FR" dirty="0" err="1" smtClean="0"/>
              <a:t>ekort</a:t>
            </a:r>
            <a:r>
              <a:rPr lang="fr-FR" dirty="0" smtClean="0"/>
              <a:t> </a:t>
            </a:r>
            <a:r>
              <a:rPr lang="el-GR" dirty="0" smtClean="0"/>
              <a:t>Ω3</a:t>
            </a:r>
            <a:r>
              <a:rPr lang="fr-FR" dirty="0" smtClean="0"/>
              <a:t> (</a:t>
            </a:r>
            <a:r>
              <a:rPr lang="fr-FR" dirty="0" err="1" smtClean="0"/>
              <a:t>vette</a:t>
            </a:r>
            <a:r>
              <a:rPr lang="fr-FR" dirty="0" smtClean="0"/>
              <a:t> vis: </a:t>
            </a:r>
            <a:r>
              <a:rPr lang="fr-FR" dirty="0" err="1" smtClean="0"/>
              <a:t>zalm</a:t>
            </a:r>
            <a:r>
              <a:rPr lang="fr-FR" dirty="0" smtClean="0"/>
              <a:t>, </a:t>
            </a:r>
            <a:r>
              <a:rPr lang="fr-FR" dirty="0" err="1" smtClean="0"/>
              <a:t>haring</a:t>
            </a:r>
            <a:r>
              <a:rPr lang="fr-FR" dirty="0" smtClean="0"/>
              <a:t>, </a:t>
            </a:r>
            <a:r>
              <a:rPr lang="fr-FR" dirty="0" err="1" smtClean="0"/>
              <a:t>sardienen</a:t>
            </a:r>
            <a:r>
              <a:rPr lang="fr-FR" dirty="0" smtClean="0"/>
              <a:t>, </a:t>
            </a:r>
            <a:r>
              <a:rPr lang="fr-FR" dirty="0" err="1" smtClean="0"/>
              <a:t>ansjovis</a:t>
            </a:r>
            <a:r>
              <a:rPr lang="fr-FR" dirty="0" smtClean="0"/>
              <a:t>) en </a:t>
            </a:r>
            <a:r>
              <a:rPr lang="fr-FR" dirty="0" err="1" smtClean="0"/>
              <a:t>teveel</a:t>
            </a:r>
            <a:r>
              <a:rPr lang="fr-FR" dirty="0" smtClean="0"/>
              <a:t> </a:t>
            </a:r>
            <a:r>
              <a:rPr lang="el-GR" dirty="0" smtClean="0"/>
              <a:t>Ω6</a:t>
            </a:r>
            <a:r>
              <a:rPr lang="fr-FR" dirty="0" smtClean="0"/>
              <a:t> (</a:t>
            </a:r>
            <a:r>
              <a:rPr lang="fr-FR" dirty="0" err="1" smtClean="0"/>
              <a:t>eieren</a:t>
            </a:r>
            <a:r>
              <a:rPr lang="fr-FR" dirty="0" smtClean="0"/>
              <a:t>, </a:t>
            </a:r>
            <a:r>
              <a:rPr lang="fr-FR" dirty="0" err="1" smtClean="0"/>
              <a:t>melk</a:t>
            </a:r>
            <a:r>
              <a:rPr lang="fr-FR" dirty="0" smtClean="0"/>
              <a:t>, </a:t>
            </a:r>
            <a:r>
              <a:rPr lang="fr-FR" dirty="0" err="1" smtClean="0"/>
              <a:t>vlees</a:t>
            </a:r>
            <a:r>
              <a:rPr lang="fr-FR" dirty="0" smtClean="0"/>
              <a:t>): </a:t>
            </a:r>
            <a:r>
              <a:rPr lang="fr-FR" dirty="0" err="1" smtClean="0"/>
              <a:t>ontstekingen</a:t>
            </a:r>
            <a:r>
              <a:rPr lang="fr-FR" dirty="0" smtClean="0"/>
              <a:t> en </a:t>
            </a:r>
            <a:r>
              <a:rPr lang="fr-FR" dirty="0" err="1" smtClean="0"/>
              <a:t>risico</a:t>
            </a:r>
            <a:r>
              <a:rPr lang="fr-FR" dirty="0" smtClean="0"/>
              <a:t> op </a:t>
            </a:r>
            <a:r>
              <a:rPr lang="fr-FR" dirty="0" err="1" smtClean="0"/>
              <a:t>vroeggeboorte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Juiste</a:t>
            </a:r>
            <a:r>
              <a:rPr lang="fr-FR" dirty="0" smtClean="0"/>
              <a:t> </a:t>
            </a:r>
            <a:r>
              <a:rPr lang="fr-FR" dirty="0" err="1" smtClean="0"/>
              <a:t>hersenontwikkeling</a:t>
            </a:r>
            <a:r>
              <a:rPr lang="fr-FR" dirty="0" smtClean="0"/>
              <a:t> </a:t>
            </a:r>
            <a:r>
              <a:rPr lang="fr-FR" dirty="0" err="1" smtClean="0"/>
              <a:t>garandeert</a:t>
            </a:r>
            <a:r>
              <a:rPr lang="fr-FR" dirty="0" smtClean="0"/>
              <a:t> de </a:t>
            </a:r>
            <a:r>
              <a:rPr lang="fr-FR" dirty="0" err="1" smtClean="0"/>
              <a:t>slaapkwaliteit</a:t>
            </a:r>
            <a:r>
              <a:rPr lang="fr-FR" dirty="0" smtClean="0"/>
              <a:t> van de fœtus en van de </a:t>
            </a:r>
            <a:r>
              <a:rPr lang="fr-FR" dirty="0" err="1" smtClean="0"/>
              <a:t>toekomstige</a:t>
            </a:r>
            <a:r>
              <a:rPr lang="fr-FR" dirty="0" smtClean="0"/>
              <a:t> baby </a:t>
            </a:r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77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/>
              <a:t>Tekort</a:t>
            </a:r>
            <a:r>
              <a:rPr lang="fr-FR" dirty="0" smtClean="0"/>
              <a:t> </a:t>
            </a:r>
            <a:r>
              <a:rPr lang="fr-FR" dirty="0" err="1" smtClean="0"/>
              <a:t>aan</a:t>
            </a:r>
            <a:r>
              <a:rPr lang="fr-FR" dirty="0" smtClean="0"/>
              <a:t> </a:t>
            </a:r>
            <a:r>
              <a:rPr lang="el-GR" dirty="0" smtClean="0"/>
              <a:t>Ω3</a:t>
            </a:r>
            <a:r>
              <a:rPr lang="fr-FR" dirty="0" smtClean="0"/>
              <a:t> </a:t>
            </a:r>
            <a:r>
              <a:rPr lang="fr-FR" dirty="0" err="1" smtClean="0"/>
              <a:t>heeft</a:t>
            </a:r>
            <a:r>
              <a:rPr lang="fr-FR" dirty="0" smtClean="0"/>
              <a:t> </a:t>
            </a:r>
            <a:r>
              <a:rPr lang="fr-FR" dirty="0" err="1" smtClean="0"/>
              <a:t>een</a:t>
            </a:r>
            <a:r>
              <a:rPr lang="fr-FR" dirty="0" smtClean="0"/>
              <a:t> directe impact op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gewicht</a:t>
            </a:r>
            <a:r>
              <a:rPr lang="fr-FR" dirty="0" smtClean="0"/>
              <a:t> van de placenta (</a:t>
            </a:r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</a:t>
            </a:r>
            <a:r>
              <a:rPr lang="fr-FR" dirty="0" err="1" smtClean="0"/>
              <a:t>goede</a:t>
            </a:r>
            <a:r>
              <a:rPr lang="fr-FR" dirty="0" smtClean="0"/>
              <a:t> </a:t>
            </a:r>
            <a:r>
              <a:rPr lang="fr-FR" dirty="0" err="1" smtClean="0"/>
              <a:t>connectie</a:t>
            </a:r>
            <a:r>
              <a:rPr lang="fr-FR" dirty="0" smtClean="0"/>
              <a:t> </a:t>
            </a:r>
            <a:r>
              <a:rPr lang="fr-FR" dirty="0" err="1" smtClean="0"/>
              <a:t>tussen</a:t>
            </a:r>
            <a:r>
              <a:rPr lang="fr-FR" dirty="0" smtClean="0"/>
              <a:t> </a:t>
            </a:r>
            <a:r>
              <a:rPr lang="fr-FR" dirty="0" err="1" smtClean="0"/>
              <a:t>moeder</a:t>
            </a:r>
            <a:r>
              <a:rPr lang="fr-FR" dirty="0" smtClean="0"/>
              <a:t> en fœtus, </a:t>
            </a:r>
            <a:r>
              <a:rPr lang="fr-FR" dirty="0" err="1" smtClean="0"/>
              <a:t>wat</a:t>
            </a:r>
            <a:r>
              <a:rPr lang="fr-FR" dirty="0" smtClean="0"/>
              <a:t> </a:t>
            </a:r>
            <a:r>
              <a:rPr lang="fr-FR" dirty="0" err="1" smtClean="0"/>
              <a:t>bepaalde</a:t>
            </a:r>
            <a:r>
              <a:rPr lang="fr-FR" dirty="0" smtClean="0"/>
              <a:t> mentale </a:t>
            </a:r>
            <a:r>
              <a:rPr lang="fr-FR" dirty="0" err="1" smtClean="0"/>
              <a:t>achterstanden</a:t>
            </a:r>
            <a:r>
              <a:rPr lang="fr-FR" dirty="0" smtClean="0"/>
              <a:t> </a:t>
            </a:r>
            <a:r>
              <a:rPr lang="fr-FR" dirty="0" err="1" smtClean="0"/>
              <a:t>verklaart</a:t>
            </a:r>
            <a:r>
              <a:rPr lang="fr-FR" dirty="0" smtClean="0"/>
              <a:t>)</a:t>
            </a:r>
          </a:p>
          <a:p>
            <a:r>
              <a:rPr lang="el-GR" dirty="0" smtClean="0"/>
              <a:t>Ω3</a:t>
            </a:r>
            <a:r>
              <a:rPr lang="fr-FR" dirty="0" smtClean="0"/>
              <a:t> </a:t>
            </a:r>
            <a:r>
              <a:rPr lang="fr-FR" dirty="0" err="1" smtClean="0"/>
              <a:t>supplementen</a:t>
            </a:r>
            <a:r>
              <a:rPr lang="fr-FR" dirty="0" smtClean="0"/>
              <a:t> </a:t>
            </a:r>
            <a:r>
              <a:rPr lang="fr-FR" dirty="0" err="1" smtClean="0"/>
              <a:t>tijdens</a:t>
            </a:r>
            <a:r>
              <a:rPr lang="fr-FR" dirty="0" smtClean="0"/>
              <a:t> de </a:t>
            </a:r>
            <a:r>
              <a:rPr lang="fr-FR" dirty="0" err="1" smtClean="0"/>
              <a:t>zwangerschap</a:t>
            </a:r>
            <a:r>
              <a:rPr lang="fr-FR" dirty="0" smtClean="0"/>
              <a:t> en </a:t>
            </a:r>
            <a:r>
              <a:rPr lang="fr-FR" dirty="0" err="1" smtClean="0"/>
              <a:t>borstvoeding</a:t>
            </a:r>
            <a:r>
              <a:rPr lang="fr-FR" dirty="0" smtClean="0"/>
              <a:t> (</a:t>
            </a:r>
            <a:r>
              <a:rPr lang="fr-FR" dirty="0" err="1" smtClean="0"/>
              <a:t>voor</a:t>
            </a:r>
            <a:r>
              <a:rPr lang="fr-FR" dirty="0" smtClean="0"/>
              <a:t> </a:t>
            </a:r>
            <a:r>
              <a:rPr lang="fr-FR" dirty="0" err="1" smtClean="0"/>
              <a:t>moeders</a:t>
            </a:r>
            <a:r>
              <a:rPr lang="fr-FR" dirty="0" smtClean="0"/>
              <a:t> met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tekort</a:t>
            </a:r>
            <a:r>
              <a:rPr lang="fr-FR" dirty="0" smtClean="0"/>
              <a:t>) </a:t>
            </a:r>
            <a:r>
              <a:rPr lang="fr-FR" dirty="0" err="1" smtClean="0"/>
              <a:t>zorgen</a:t>
            </a:r>
            <a:r>
              <a:rPr lang="fr-FR" dirty="0" smtClean="0"/>
              <a:t> </a:t>
            </a:r>
            <a:r>
              <a:rPr lang="fr-FR" dirty="0" err="1" smtClean="0"/>
              <a:t>voor</a:t>
            </a:r>
            <a:r>
              <a:rPr lang="fr-FR" dirty="0" smtClean="0"/>
              <a:t> </a:t>
            </a:r>
            <a:r>
              <a:rPr lang="fr-FR" dirty="0" smtClean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</a:t>
            </a:r>
            <a:r>
              <a:rPr lang="fr-FR" dirty="0" err="1" smtClean="0"/>
              <a:t>allergieën</a:t>
            </a:r>
            <a:r>
              <a:rPr lang="fr-FR" dirty="0" smtClean="0"/>
              <a:t> </a:t>
            </a:r>
            <a:r>
              <a:rPr lang="fr-FR" dirty="0" err="1" smtClean="0"/>
              <a:t>bij</a:t>
            </a:r>
            <a:r>
              <a:rPr lang="fr-FR" dirty="0" smtClean="0"/>
              <a:t>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kind</a:t>
            </a:r>
            <a:endParaRPr lang="fr-FR" dirty="0" smtClean="0"/>
          </a:p>
          <a:p>
            <a:r>
              <a:rPr lang="fr-FR" dirty="0" err="1" smtClean="0"/>
              <a:t>Teveel</a:t>
            </a:r>
            <a:r>
              <a:rPr lang="fr-FR" dirty="0" smtClean="0"/>
              <a:t> </a:t>
            </a:r>
            <a:r>
              <a:rPr lang="fr-FR" dirty="0" err="1" smtClean="0"/>
              <a:t>aan</a:t>
            </a:r>
            <a:r>
              <a:rPr lang="fr-FR" dirty="0" smtClean="0"/>
              <a:t> </a:t>
            </a:r>
            <a:r>
              <a:rPr lang="el-GR" dirty="0" smtClean="0"/>
              <a:t>Ω6</a:t>
            </a:r>
            <a:r>
              <a:rPr lang="fr-FR" dirty="0" smtClean="0"/>
              <a:t> </a:t>
            </a:r>
            <a:r>
              <a:rPr lang="fr-FR" dirty="0" err="1" smtClean="0"/>
              <a:t>veroorzaakt</a:t>
            </a:r>
            <a:r>
              <a:rPr lang="fr-FR" dirty="0" smtClean="0"/>
              <a:t> </a:t>
            </a:r>
            <a:r>
              <a:rPr lang="fr-FR" dirty="0" err="1" smtClean="0"/>
              <a:t>ontstekingen</a:t>
            </a:r>
            <a:r>
              <a:rPr lang="fr-FR" dirty="0" smtClean="0"/>
              <a:t>:</a:t>
            </a:r>
            <a:endParaRPr lang="fr-FR" dirty="0"/>
          </a:p>
          <a:p>
            <a:pPr lvl="1"/>
            <a:r>
              <a:rPr lang="fr-FR" dirty="0">
                <a:latin typeface="Wingdings 3" charset="2"/>
                <a:cs typeface="Wingdings 3" charset="2"/>
              </a:rPr>
              <a:t>k</a:t>
            </a:r>
            <a:r>
              <a:rPr lang="fr-FR" dirty="0" smtClean="0"/>
              <a:t> </a:t>
            </a:r>
            <a:r>
              <a:rPr lang="fr-FR" dirty="0" err="1" smtClean="0"/>
              <a:t>oxidatieve</a:t>
            </a:r>
            <a:r>
              <a:rPr lang="fr-FR" dirty="0" smtClean="0"/>
              <a:t> stress en </a:t>
            </a:r>
            <a:r>
              <a:rPr lang="fr-FR" dirty="0" err="1" smtClean="0"/>
              <a:t>vaatvernauwing</a:t>
            </a:r>
            <a:r>
              <a:rPr lang="fr-FR" dirty="0" smtClean="0"/>
              <a:t>, dus </a:t>
            </a:r>
            <a:r>
              <a:rPr lang="fr-FR" dirty="0" err="1" smtClean="0"/>
              <a:t>risico</a:t>
            </a:r>
            <a:r>
              <a:rPr lang="fr-FR" dirty="0" smtClean="0"/>
              <a:t> op </a:t>
            </a:r>
            <a:r>
              <a:rPr lang="fr-FR" dirty="0" err="1" smtClean="0"/>
              <a:t>eclampsie</a:t>
            </a:r>
            <a:r>
              <a:rPr lang="fr-FR" dirty="0" smtClean="0"/>
              <a:t> </a:t>
            </a:r>
          </a:p>
          <a:p>
            <a:pPr lvl="1"/>
            <a:r>
              <a:rPr lang="fr-FR" dirty="0" smtClean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</a:t>
            </a:r>
            <a:r>
              <a:rPr lang="fr-FR" dirty="0" err="1" smtClean="0"/>
              <a:t>serotonine</a:t>
            </a:r>
            <a:r>
              <a:rPr lang="fr-FR" dirty="0" smtClean="0"/>
              <a:t> </a:t>
            </a:r>
            <a:r>
              <a:rPr lang="fr-FR" dirty="0">
                <a:latin typeface="Wingdings 3" charset="2"/>
                <a:cs typeface="Wingdings 3" charset="2"/>
              </a:rPr>
              <a:t>¨</a:t>
            </a:r>
            <a:r>
              <a:rPr lang="fr-FR" dirty="0" smtClean="0"/>
              <a:t> </a:t>
            </a:r>
            <a:r>
              <a:rPr lang="fr-FR" dirty="0" err="1" smtClean="0"/>
              <a:t>pre</a:t>
            </a:r>
            <a:r>
              <a:rPr lang="fr-FR" dirty="0" smtClean="0"/>
              <a:t>- en postnatale </a:t>
            </a:r>
            <a:r>
              <a:rPr lang="fr-FR" dirty="0" err="1" smtClean="0"/>
              <a:t>depressie</a:t>
            </a:r>
            <a:r>
              <a:rPr lang="fr-FR" dirty="0" smtClean="0"/>
              <a:t>, </a:t>
            </a:r>
            <a:r>
              <a:rPr lang="fr-FR" dirty="0" err="1" smtClean="0"/>
              <a:t>slaapproblemen</a:t>
            </a:r>
            <a:endParaRPr lang="fr-FR" dirty="0" smtClean="0"/>
          </a:p>
          <a:p>
            <a:pPr lvl="1"/>
            <a:r>
              <a:rPr lang="fr-FR" dirty="0" err="1" smtClean="0"/>
              <a:t>Opletten</a:t>
            </a:r>
            <a:r>
              <a:rPr lang="fr-FR" dirty="0" smtClean="0"/>
              <a:t> met </a:t>
            </a:r>
            <a:r>
              <a:rPr lang="fr-FR" dirty="0" err="1" smtClean="0"/>
              <a:t>vegetarisch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r>
              <a:rPr lang="fr-FR" dirty="0" smtClean="0"/>
              <a:t> (</a:t>
            </a:r>
            <a:r>
              <a:rPr lang="fr-FR" dirty="0" err="1" smtClean="0"/>
              <a:t>teveel</a:t>
            </a:r>
            <a:r>
              <a:rPr lang="fr-FR" dirty="0" smtClean="0"/>
              <a:t> </a:t>
            </a:r>
            <a:r>
              <a:rPr lang="el-GR" dirty="0" smtClean="0"/>
              <a:t>Ω6</a:t>
            </a:r>
            <a:r>
              <a:rPr lang="fr-FR" dirty="0" smtClean="0"/>
              <a:t>)</a:t>
            </a:r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421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Toxiciteit van vis en visolie</a:t>
            </a:r>
            <a:endParaRPr lang="nl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Zware</a:t>
            </a:r>
            <a:r>
              <a:rPr lang="fr-FR" dirty="0" smtClean="0"/>
              <a:t> </a:t>
            </a:r>
            <a:r>
              <a:rPr lang="fr-FR" dirty="0" err="1" smtClean="0"/>
              <a:t>metalen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Antibiotica</a:t>
            </a:r>
            <a:endParaRPr lang="fr-FR" dirty="0" smtClean="0"/>
          </a:p>
          <a:p>
            <a:r>
              <a:rPr lang="fr-FR" dirty="0" err="1" smtClean="0"/>
              <a:t>Andere</a:t>
            </a:r>
            <a:r>
              <a:rPr lang="fr-FR" dirty="0" smtClean="0"/>
              <a:t> </a:t>
            </a:r>
            <a:r>
              <a:rPr lang="fr-FR" dirty="0" err="1" smtClean="0"/>
              <a:t>schadelijke</a:t>
            </a:r>
            <a:r>
              <a:rPr lang="fr-FR" dirty="0" smtClean="0"/>
              <a:t> </a:t>
            </a:r>
            <a:r>
              <a:rPr lang="fr-FR" dirty="0" err="1" smtClean="0"/>
              <a:t>producten</a:t>
            </a:r>
            <a:endParaRPr lang="fr-FR" dirty="0" smtClean="0"/>
          </a:p>
          <a:p>
            <a:r>
              <a:rPr lang="fr-FR" dirty="0" err="1" smtClean="0"/>
              <a:t>Hoeveelheid</a:t>
            </a:r>
            <a:r>
              <a:rPr lang="fr-FR" dirty="0" smtClean="0"/>
              <a:t> per capsule</a:t>
            </a:r>
          </a:p>
          <a:p>
            <a:r>
              <a:rPr lang="fr-FR" dirty="0" err="1" smtClean="0"/>
              <a:t>Plantaardige</a:t>
            </a:r>
            <a:r>
              <a:rPr lang="fr-FR" dirty="0" smtClean="0"/>
              <a:t> </a:t>
            </a:r>
            <a:r>
              <a:rPr lang="fr-FR" dirty="0" err="1" smtClean="0"/>
              <a:t>coating</a:t>
            </a:r>
            <a:r>
              <a:rPr lang="fr-FR" dirty="0" smtClean="0"/>
              <a:t> van de capsule </a:t>
            </a:r>
          </a:p>
        </p:txBody>
      </p:sp>
      <p:pic>
        <p:nvPicPr>
          <p:cNvPr id="3" name="Picture 5" descr="toxic_chemical_stor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8552" y="4424493"/>
            <a:ext cx="2106680" cy="1949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9" descr="m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34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Verzadigde</a:t>
            </a:r>
            <a:r>
              <a:rPr lang="fr-FR" dirty="0" smtClean="0"/>
              <a:t> </a:t>
            </a:r>
            <a:r>
              <a:rPr lang="fr-FR" dirty="0" err="1" smtClean="0"/>
              <a:t>vetzuren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err="1" smtClean="0"/>
              <a:t>Belangrijkste</a:t>
            </a:r>
            <a:r>
              <a:rPr lang="fr-FR" dirty="0" smtClean="0"/>
              <a:t> </a:t>
            </a:r>
            <a:r>
              <a:rPr lang="fr-FR" dirty="0" err="1" smtClean="0"/>
              <a:t>bronnen</a:t>
            </a:r>
            <a:endParaRPr lang="fr-FR" dirty="0" smtClean="0"/>
          </a:p>
          <a:p>
            <a:pPr lvl="1"/>
            <a:r>
              <a:rPr lang="fr-FR" dirty="0" err="1"/>
              <a:t>Plantaardige</a:t>
            </a:r>
            <a:r>
              <a:rPr lang="fr-FR" dirty="0"/>
              <a:t> </a:t>
            </a:r>
            <a:r>
              <a:rPr lang="fr-FR" dirty="0" err="1"/>
              <a:t>oliën</a:t>
            </a:r>
            <a:r>
              <a:rPr lang="fr-FR" dirty="0"/>
              <a:t> en </a:t>
            </a:r>
            <a:r>
              <a:rPr lang="fr-FR" dirty="0" err="1"/>
              <a:t>dierlijke</a:t>
            </a:r>
            <a:r>
              <a:rPr lang="fr-FR" dirty="0"/>
              <a:t> </a:t>
            </a:r>
            <a:r>
              <a:rPr lang="fr-FR" dirty="0" err="1" smtClean="0"/>
              <a:t>vetten</a:t>
            </a:r>
            <a:endParaRPr lang="fr-FR" dirty="0" smtClean="0"/>
          </a:p>
          <a:p>
            <a:pPr lvl="1"/>
            <a:r>
              <a:rPr lang="fr-FR" dirty="0" err="1" smtClean="0"/>
              <a:t>Boter</a:t>
            </a:r>
            <a:r>
              <a:rPr lang="fr-FR" dirty="0" smtClean="0"/>
              <a:t>, room</a:t>
            </a:r>
          </a:p>
          <a:p>
            <a:endParaRPr lang="fr-FR" dirty="0"/>
          </a:p>
          <a:p>
            <a:r>
              <a:rPr lang="fr-FR" dirty="0" err="1" smtClean="0"/>
              <a:t>Opletten</a:t>
            </a:r>
            <a:r>
              <a:rPr lang="fr-FR" dirty="0" smtClean="0"/>
              <a:t> </a:t>
            </a:r>
            <a:r>
              <a:rPr lang="fr-FR" dirty="0" err="1" smtClean="0"/>
              <a:t>voor</a:t>
            </a:r>
            <a:r>
              <a:rPr lang="fr-FR" dirty="0" smtClean="0"/>
              <a:t> </a:t>
            </a:r>
            <a:r>
              <a:rPr lang="fr-FR" dirty="0" err="1" smtClean="0"/>
              <a:t>palmitinezuren</a:t>
            </a:r>
            <a:endParaRPr lang="fr-FR" dirty="0" smtClean="0"/>
          </a:p>
          <a:p>
            <a:pPr lvl="1"/>
            <a:r>
              <a:rPr lang="nl-BE" dirty="0">
                <a:sym typeface="Wingdings 3"/>
              </a:rPr>
              <a:t> </a:t>
            </a:r>
            <a:r>
              <a:rPr lang="nl-BE" dirty="0" smtClean="0">
                <a:sym typeface="Wingdings 3"/>
              </a:rPr>
              <a:t>Honger</a:t>
            </a:r>
            <a:endParaRPr lang="nl-BE" dirty="0"/>
          </a:p>
          <a:p>
            <a:pPr lvl="1"/>
            <a:r>
              <a:rPr lang="nl-BE" dirty="0">
                <a:sym typeface="Wingdings 3"/>
              </a:rPr>
              <a:t> </a:t>
            </a:r>
            <a:r>
              <a:rPr lang="nl-BE" dirty="0" smtClean="0"/>
              <a:t>Ontstekingen </a:t>
            </a:r>
            <a:r>
              <a:rPr lang="nl-BE" dirty="0"/>
              <a:t>(</a:t>
            </a:r>
            <a:r>
              <a:rPr lang="nl-BE" dirty="0">
                <a:sym typeface="Wingdings 3"/>
              </a:rPr>
              <a:t></a:t>
            </a:r>
            <a:r>
              <a:rPr lang="nl-BE" dirty="0"/>
              <a:t>IKK)</a:t>
            </a:r>
          </a:p>
          <a:p>
            <a:pPr lvl="1"/>
            <a:r>
              <a:rPr lang="nl-BE" dirty="0">
                <a:sym typeface="Wingdings 3"/>
              </a:rPr>
              <a:t> </a:t>
            </a:r>
            <a:r>
              <a:rPr lang="nl-BE" dirty="0" smtClean="0"/>
              <a:t>Oxidatie LDL (Low-density lipoproteïnen)</a:t>
            </a:r>
          </a:p>
          <a:p>
            <a:pPr lvl="1"/>
            <a:r>
              <a:rPr lang="nl-BE" dirty="0" smtClean="0"/>
              <a:t>Bronnen</a:t>
            </a:r>
          </a:p>
          <a:p>
            <a:pPr lvl="2"/>
            <a:r>
              <a:rPr lang="nl-BE" dirty="0" smtClean="0"/>
              <a:t>Koekjes, crackers, brood, ontbijtgranen, chocoladerepen, kant en klare maaltijden, ingrediëntenlijst met vermelding "plantaardig vet”</a:t>
            </a:r>
          </a:p>
          <a:p>
            <a:pPr lvl="2"/>
            <a:r>
              <a:rPr lang="nl-BE" dirty="0" smtClean="0"/>
              <a:t>Rundvlees</a:t>
            </a:r>
            <a:r>
              <a:rPr lang="nl-BE" dirty="0"/>
              <a:t>, melk, kaas, </a:t>
            </a:r>
            <a:r>
              <a:rPr lang="nl-BE" dirty="0" smtClean="0"/>
              <a:t>boter</a:t>
            </a:r>
          </a:p>
          <a:p>
            <a:pPr lvl="2"/>
            <a:r>
              <a:rPr lang="nl-BE" dirty="0" smtClean="0"/>
              <a:t>Salami, paté, worst, spek</a:t>
            </a:r>
          </a:p>
          <a:p>
            <a:pPr lvl="2"/>
            <a:r>
              <a:rPr lang="nl-BE" dirty="0" smtClean="0"/>
              <a:t>Palm- en kokosolie strikt verboden: zeer ontstekings- en kankeropwekkend</a:t>
            </a:r>
          </a:p>
          <a:p>
            <a:pPr lvl="1"/>
            <a:endParaRPr lang="nl-BE" dirty="0" smtClean="0"/>
          </a:p>
          <a:p>
            <a:r>
              <a:rPr lang="nl-BE" dirty="0" smtClean="0"/>
              <a:t>Niet te veel verzadigde vetzuren: komen tussen bij de communicatie tussen cellen (tegen allergieën, asthma, depressie, diabetes, etc.)</a:t>
            </a:r>
            <a:endParaRPr lang="nl-BE" dirty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27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Transvetzuren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Zo</a:t>
            </a:r>
            <a:r>
              <a:rPr lang="fr-FR" dirty="0" smtClean="0"/>
              <a:t> </a:t>
            </a:r>
            <a:r>
              <a:rPr lang="fr-FR" dirty="0" err="1" smtClean="0"/>
              <a:t>weinig</a:t>
            </a:r>
            <a:r>
              <a:rPr lang="fr-FR" dirty="0" smtClean="0"/>
              <a:t> </a:t>
            </a:r>
            <a:r>
              <a:rPr lang="fr-FR" dirty="0" err="1" smtClean="0"/>
              <a:t>mogelijk</a:t>
            </a:r>
            <a:endParaRPr lang="fr-FR" dirty="0" smtClean="0"/>
          </a:p>
          <a:p>
            <a:r>
              <a:rPr lang="fr-FR" dirty="0" smtClean="0">
                <a:latin typeface="Wingdings 3" charset="2"/>
                <a:cs typeface="Wingdings 3" charset="2"/>
              </a:rPr>
              <a:t>k</a:t>
            </a:r>
            <a:r>
              <a:rPr lang="fr-FR" dirty="0" smtClean="0"/>
              <a:t> </a:t>
            </a:r>
            <a:r>
              <a:rPr lang="fr-FR" dirty="0" err="1" smtClean="0"/>
              <a:t>vermoeidheid</a:t>
            </a:r>
            <a:r>
              <a:rPr lang="fr-FR" dirty="0" smtClean="0"/>
              <a:t>, </a:t>
            </a:r>
            <a:r>
              <a:rPr lang="fr-FR" dirty="0" err="1" smtClean="0"/>
              <a:t>kanker</a:t>
            </a:r>
            <a:r>
              <a:rPr lang="fr-FR" dirty="0" smtClean="0"/>
              <a:t>, </a:t>
            </a:r>
            <a:r>
              <a:rPr lang="fr-FR" dirty="0" err="1" smtClean="0"/>
              <a:t>verhindert</a:t>
            </a:r>
            <a:r>
              <a:rPr lang="fr-FR" dirty="0" smtClean="0"/>
              <a:t> de </a:t>
            </a:r>
            <a:r>
              <a:rPr lang="fr-FR" dirty="0" err="1" smtClean="0"/>
              <a:t>opname</a:t>
            </a:r>
            <a:r>
              <a:rPr lang="fr-FR" dirty="0" smtClean="0"/>
              <a:t> van </a:t>
            </a:r>
            <a:r>
              <a:rPr lang="el-GR" dirty="0" smtClean="0"/>
              <a:t>Ω3</a:t>
            </a:r>
            <a:endParaRPr lang="fr-FR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1315" y="3975882"/>
            <a:ext cx="34766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253" y="4184400"/>
            <a:ext cx="3283720" cy="218914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60" y="4184400"/>
            <a:ext cx="3048000" cy="2032000"/>
          </a:xfrm>
          <a:prstGeom prst="rect">
            <a:avLst/>
          </a:prstGeom>
        </p:spPr>
      </p:pic>
      <p:pic>
        <p:nvPicPr>
          <p:cNvPr id="8" name="Afbeelding 9" descr="mdc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06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Essentiële</a:t>
            </a:r>
            <a:r>
              <a:rPr lang="fr-FR" dirty="0" smtClean="0"/>
              <a:t> </a:t>
            </a:r>
            <a:r>
              <a:rPr lang="fr-FR" dirty="0" err="1" smtClean="0"/>
              <a:t>enkelvoudig</a:t>
            </a:r>
            <a:r>
              <a:rPr lang="fr-FR" dirty="0" smtClean="0"/>
              <a:t> </a:t>
            </a:r>
            <a:r>
              <a:rPr lang="fr-FR" dirty="0" err="1" smtClean="0"/>
              <a:t>onverzadigde</a:t>
            </a:r>
            <a:r>
              <a:rPr lang="fr-FR" dirty="0" smtClean="0"/>
              <a:t> </a:t>
            </a:r>
            <a:r>
              <a:rPr lang="fr-FR" dirty="0" err="1" smtClean="0"/>
              <a:t>vetzuren</a:t>
            </a:r>
            <a:r>
              <a:rPr lang="fr-FR" dirty="0" smtClean="0"/>
              <a:t> </a:t>
            </a:r>
            <a:r>
              <a:rPr lang="el-GR" dirty="0" smtClean="0"/>
              <a:t>Ω9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/>
              <a:t>Bronnen</a:t>
            </a:r>
            <a:r>
              <a:rPr lang="fr-FR" dirty="0" smtClean="0"/>
              <a:t>:</a:t>
            </a:r>
          </a:p>
          <a:p>
            <a:pPr lvl="1"/>
            <a:r>
              <a:rPr lang="fr-BE" dirty="0" smtClean="0"/>
              <a:t>Oliën</a:t>
            </a:r>
            <a:endParaRPr lang="fr-BE" dirty="0"/>
          </a:p>
          <a:p>
            <a:pPr lvl="2"/>
            <a:r>
              <a:rPr lang="fr-BE" dirty="0" smtClean="0"/>
              <a:t>Olijf </a:t>
            </a:r>
            <a:r>
              <a:rPr lang="fr-BE" dirty="0"/>
              <a:t>: 74%</a:t>
            </a:r>
          </a:p>
          <a:p>
            <a:pPr lvl="2"/>
            <a:r>
              <a:rPr lang="fr-BE" dirty="0" smtClean="0"/>
              <a:t>Pinda: </a:t>
            </a:r>
            <a:r>
              <a:rPr lang="fr-BE" dirty="0"/>
              <a:t>49%</a:t>
            </a:r>
          </a:p>
          <a:p>
            <a:pPr lvl="2"/>
            <a:r>
              <a:rPr lang="fr-BE" dirty="0" smtClean="0"/>
              <a:t>Sesam: </a:t>
            </a:r>
            <a:r>
              <a:rPr lang="fr-BE" dirty="0"/>
              <a:t>41%</a:t>
            </a:r>
          </a:p>
          <a:p>
            <a:pPr lvl="2"/>
            <a:r>
              <a:rPr lang="fr-BE" dirty="0"/>
              <a:t>Soja: 44% </a:t>
            </a:r>
          </a:p>
          <a:p>
            <a:pPr lvl="1"/>
            <a:r>
              <a:rPr lang="fr-BE" dirty="0" smtClean="0"/>
              <a:t>Noten</a:t>
            </a:r>
            <a:endParaRPr lang="fr-BE" dirty="0"/>
          </a:p>
          <a:p>
            <a:pPr lvl="2"/>
            <a:r>
              <a:rPr lang="fr-BE" dirty="0"/>
              <a:t>Macadamia: 77%</a:t>
            </a:r>
          </a:p>
          <a:p>
            <a:pPr lvl="2"/>
            <a:r>
              <a:rPr lang="fr-BE" dirty="0" smtClean="0"/>
              <a:t>Hazelnoot: </a:t>
            </a:r>
            <a:r>
              <a:rPr lang="fr-BE" dirty="0"/>
              <a:t>75%</a:t>
            </a:r>
          </a:p>
          <a:p>
            <a:pPr lvl="2"/>
            <a:r>
              <a:rPr lang="fr-BE" dirty="0" smtClean="0"/>
              <a:t>Amandel: </a:t>
            </a:r>
            <a:r>
              <a:rPr lang="fr-BE" dirty="0"/>
              <a:t>63%</a:t>
            </a:r>
          </a:p>
          <a:p>
            <a:pPr lvl="2"/>
            <a:r>
              <a:rPr lang="fr-BE" dirty="0"/>
              <a:t>Pistache: 52%</a:t>
            </a:r>
          </a:p>
          <a:p>
            <a:pPr lvl="2"/>
            <a:r>
              <a:rPr lang="fr-BE" dirty="0" smtClean="0"/>
              <a:t>Pinda: </a:t>
            </a:r>
            <a:r>
              <a:rPr lang="fr-BE" dirty="0"/>
              <a:t>50%</a:t>
            </a:r>
          </a:p>
          <a:p>
            <a:pPr lvl="1"/>
            <a:r>
              <a:rPr lang="fr-BE" dirty="0" smtClean="0"/>
              <a:t>Fruit</a:t>
            </a:r>
            <a:endParaRPr lang="fr-BE" dirty="0"/>
          </a:p>
          <a:p>
            <a:pPr lvl="2"/>
            <a:r>
              <a:rPr lang="fr-BE" dirty="0" smtClean="0"/>
              <a:t>Olijf: </a:t>
            </a:r>
            <a:r>
              <a:rPr lang="fr-BE" dirty="0"/>
              <a:t>73%</a:t>
            </a:r>
          </a:p>
          <a:p>
            <a:pPr lvl="2"/>
            <a:r>
              <a:rPr lang="fr-BE" dirty="0" smtClean="0"/>
              <a:t>Avocado: </a:t>
            </a:r>
            <a:r>
              <a:rPr lang="fr-BE" dirty="0"/>
              <a:t>63</a:t>
            </a:r>
            <a:r>
              <a:rPr lang="fr-BE" dirty="0" smtClean="0"/>
              <a:t>%</a:t>
            </a:r>
            <a:endParaRPr lang="fr-BE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err="1" smtClean="0"/>
              <a:t>Gebruik</a:t>
            </a:r>
            <a:r>
              <a:rPr lang="fr-FR" dirty="0" smtClean="0"/>
              <a:t> 2 à 3 </a:t>
            </a:r>
            <a:r>
              <a:rPr lang="fr-FR" dirty="0" err="1" smtClean="0"/>
              <a:t>lepels</a:t>
            </a:r>
            <a:r>
              <a:rPr lang="fr-FR" dirty="0" smtClean="0"/>
              <a:t>/dag</a:t>
            </a:r>
          </a:p>
          <a:p>
            <a:pPr lvl="1"/>
            <a:r>
              <a:rPr lang="fr-FR" dirty="0" err="1" smtClean="0"/>
              <a:t>Olie</a:t>
            </a:r>
            <a:r>
              <a:rPr lang="fr-FR" dirty="0" smtClean="0"/>
              <a:t> van 1</a:t>
            </a:r>
            <a:r>
              <a:rPr lang="fr-FR" baseline="30000" dirty="0" smtClean="0"/>
              <a:t>e</a:t>
            </a:r>
            <a:r>
              <a:rPr lang="fr-FR" dirty="0" smtClean="0"/>
              <a:t> </a:t>
            </a:r>
            <a:r>
              <a:rPr lang="fr-FR" dirty="0" err="1" smtClean="0"/>
              <a:t>persing</a:t>
            </a:r>
            <a:endParaRPr lang="fr-FR" dirty="0" smtClean="0"/>
          </a:p>
          <a:p>
            <a:pPr lvl="1"/>
            <a:r>
              <a:rPr lang="fr-FR" dirty="0" err="1" smtClean="0"/>
              <a:t>Verplicht</a:t>
            </a:r>
            <a:r>
              <a:rPr lang="fr-FR" dirty="0" smtClean="0"/>
              <a:t> in </a:t>
            </a:r>
            <a:r>
              <a:rPr lang="fr-FR" dirty="0" err="1" smtClean="0"/>
              <a:t>donkere</a:t>
            </a:r>
            <a:r>
              <a:rPr lang="fr-FR" dirty="0" smtClean="0"/>
              <a:t> </a:t>
            </a:r>
            <a:r>
              <a:rPr lang="fr-FR" dirty="0" err="1" smtClean="0"/>
              <a:t>glazen</a:t>
            </a:r>
            <a:r>
              <a:rPr lang="fr-FR" dirty="0" smtClean="0"/>
              <a:t> </a:t>
            </a:r>
            <a:r>
              <a:rPr lang="fr-FR" dirty="0" err="1" smtClean="0"/>
              <a:t>fles</a:t>
            </a:r>
            <a:endParaRPr lang="fr-FR" dirty="0" smtClean="0"/>
          </a:p>
          <a:p>
            <a:pPr lvl="1"/>
            <a:r>
              <a:rPr lang="fr-FR" dirty="0" err="1" smtClean="0"/>
              <a:t>Liefst</a:t>
            </a:r>
            <a:r>
              <a:rPr lang="fr-FR" dirty="0" smtClean="0"/>
              <a:t> van bio origine</a:t>
            </a:r>
            <a:endParaRPr lang="fr-FR" dirty="0"/>
          </a:p>
        </p:txBody>
      </p:sp>
      <p:pic>
        <p:nvPicPr>
          <p:cNvPr id="5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1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Groenten</a:t>
            </a:r>
            <a:r>
              <a:rPr lang="fr-FR" dirty="0" smtClean="0"/>
              <a:t> en fruit?</a:t>
            </a:r>
            <a:endParaRPr lang="fr-FR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57199" y="1600200"/>
            <a:ext cx="4466955" cy="4525963"/>
          </a:xfrm>
        </p:spPr>
        <p:txBody>
          <a:bodyPr/>
          <a:lstStyle/>
          <a:p>
            <a:r>
              <a:rPr lang="fr-FR" dirty="0" err="1" smtClean="0"/>
              <a:t>Idealiter</a:t>
            </a:r>
            <a:r>
              <a:rPr lang="fr-FR" dirty="0" smtClean="0"/>
              <a:t> = ¾ van </a:t>
            </a:r>
            <a:r>
              <a:rPr lang="fr-FR" dirty="0" err="1" smtClean="0"/>
              <a:t>ons</a:t>
            </a:r>
            <a:r>
              <a:rPr lang="fr-FR" dirty="0" smtClean="0"/>
              <a:t> bord</a:t>
            </a:r>
          </a:p>
          <a:p>
            <a:pPr marL="0" indent="0">
              <a:buNone/>
            </a:pPr>
            <a:r>
              <a:rPr lang="fr-FR" dirty="0" smtClean="0"/>
              <a:t>= </a:t>
            </a:r>
            <a:r>
              <a:rPr lang="fr-FR" dirty="0" err="1" smtClean="0"/>
              <a:t>Negatieve</a:t>
            </a:r>
            <a:r>
              <a:rPr lang="fr-FR" dirty="0" smtClean="0"/>
              <a:t> PRAL </a:t>
            </a:r>
            <a:r>
              <a:rPr lang="fr-FR" dirty="0" err="1" smtClean="0"/>
              <a:t>waarde</a:t>
            </a:r>
            <a:r>
              <a:rPr lang="fr-FR" dirty="0" smtClean="0"/>
              <a:t> (mate van </a:t>
            </a:r>
            <a:r>
              <a:rPr lang="fr-FR" dirty="0" err="1" smtClean="0"/>
              <a:t>verzuring</a:t>
            </a:r>
            <a:r>
              <a:rPr lang="fr-FR" dirty="0" smtClean="0"/>
              <a:t>)</a:t>
            </a:r>
            <a:br>
              <a:rPr lang="fr-FR" dirty="0" smtClean="0"/>
            </a:br>
            <a:r>
              <a:rPr lang="fr-FR" dirty="0" smtClean="0"/>
              <a:t> </a:t>
            </a:r>
            <a:r>
              <a:rPr lang="fr-FR" dirty="0">
                <a:latin typeface="Wingdings 3" charset="2"/>
                <a:cs typeface="Wingdings 3" charset="2"/>
              </a:rPr>
              <a:t>¨</a:t>
            </a:r>
            <a:r>
              <a:rPr lang="fr-FR" dirty="0" smtClean="0"/>
              <a:t> </a:t>
            </a:r>
            <a:r>
              <a:rPr lang="fr-FR" dirty="0" err="1" smtClean="0"/>
              <a:t>basisch</a:t>
            </a:r>
            <a:endParaRPr lang="fr-FR" dirty="0"/>
          </a:p>
        </p:txBody>
      </p:sp>
      <p:pic>
        <p:nvPicPr>
          <p:cNvPr id="7" name="Afbeelding 6" descr="2015-05-13 13-41-19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060560" y="2712437"/>
            <a:ext cx="3489835" cy="3762645"/>
          </a:xfrm>
          <a:prstGeom prst="rect">
            <a:avLst/>
          </a:prstGeom>
        </p:spPr>
      </p:pic>
      <p:pic>
        <p:nvPicPr>
          <p:cNvPr id="8" name="Afbeelding 9" descr="m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9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904699"/>
            <a:ext cx="8229600" cy="4525963"/>
          </a:xfrm>
        </p:spPr>
        <p:txBody>
          <a:bodyPr/>
          <a:lstStyle/>
          <a:p>
            <a:r>
              <a:rPr lang="fr-FR" dirty="0" smtClean="0"/>
              <a:t>Fruit met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hoge</a:t>
            </a:r>
            <a:r>
              <a:rPr lang="fr-FR" dirty="0" smtClean="0"/>
              <a:t> </a:t>
            </a:r>
            <a:r>
              <a:rPr lang="fr-FR" dirty="0" err="1" smtClean="0"/>
              <a:t>glycemische</a:t>
            </a:r>
            <a:r>
              <a:rPr lang="fr-FR" dirty="0" smtClean="0"/>
              <a:t> index: </a:t>
            </a:r>
            <a:r>
              <a:rPr lang="fr-FR" dirty="0" err="1" smtClean="0"/>
              <a:t>druiven</a:t>
            </a:r>
            <a:r>
              <a:rPr lang="fr-FR" dirty="0" smtClean="0"/>
              <a:t>, </a:t>
            </a:r>
            <a:r>
              <a:rPr lang="fr-FR" dirty="0" err="1" smtClean="0"/>
              <a:t>bananen</a:t>
            </a:r>
            <a:r>
              <a:rPr lang="fr-FR" dirty="0" smtClean="0"/>
              <a:t>, </a:t>
            </a:r>
            <a:r>
              <a:rPr lang="fr-FR" dirty="0" err="1" smtClean="0"/>
              <a:t>pruimen</a:t>
            </a:r>
            <a:r>
              <a:rPr lang="fr-FR" dirty="0" smtClean="0"/>
              <a:t>, </a:t>
            </a:r>
            <a:r>
              <a:rPr lang="fr-FR" dirty="0" err="1" smtClean="0"/>
              <a:t>gedroogde</a:t>
            </a:r>
            <a:r>
              <a:rPr lang="fr-FR" dirty="0" smtClean="0"/>
              <a:t> </a:t>
            </a:r>
            <a:r>
              <a:rPr lang="fr-FR" dirty="0" err="1" smtClean="0"/>
              <a:t>vruchten</a:t>
            </a:r>
            <a:r>
              <a:rPr lang="fr-FR" dirty="0" smtClean="0"/>
              <a:t> </a:t>
            </a:r>
            <a:r>
              <a:rPr lang="fr-FR" dirty="0" smtClean="0">
                <a:latin typeface="Wingdings 3" charset="2"/>
                <a:cs typeface="Wingdings 3" charset="2"/>
              </a:rPr>
              <a:t>¨</a:t>
            </a:r>
            <a:r>
              <a:rPr lang="fr-FR" dirty="0" smtClean="0"/>
              <a:t> niet te </a:t>
            </a:r>
            <a:r>
              <a:rPr lang="fr-FR" dirty="0" err="1" smtClean="0"/>
              <a:t>veel</a:t>
            </a:r>
            <a:endParaRPr lang="fr-FR" dirty="0" smtClean="0"/>
          </a:p>
          <a:p>
            <a:r>
              <a:rPr lang="fr-FR" dirty="0" smtClean="0"/>
              <a:t>Rode </a:t>
            </a:r>
            <a:r>
              <a:rPr lang="fr-FR" dirty="0" err="1" smtClean="0"/>
              <a:t>vruchten</a:t>
            </a:r>
            <a:r>
              <a:rPr lang="fr-FR" dirty="0" smtClean="0"/>
              <a:t>: anti-</a:t>
            </a:r>
            <a:r>
              <a:rPr lang="fr-FR" dirty="0" err="1" smtClean="0"/>
              <a:t>oxidanten</a:t>
            </a:r>
            <a:r>
              <a:rPr lang="fr-FR" dirty="0" smtClean="0"/>
              <a:t> +++ (</a:t>
            </a:r>
            <a:r>
              <a:rPr lang="fr-FR" dirty="0" err="1" smtClean="0"/>
              <a:t>frambosen</a:t>
            </a:r>
            <a:r>
              <a:rPr lang="fr-FR" dirty="0" smtClean="0"/>
              <a:t>, rode en </a:t>
            </a:r>
            <a:r>
              <a:rPr lang="fr-FR" dirty="0" err="1" smtClean="0"/>
              <a:t>zwarte</a:t>
            </a:r>
            <a:r>
              <a:rPr lang="fr-FR" dirty="0" smtClean="0"/>
              <a:t> </a:t>
            </a:r>
            <a:r>
              <a:rPr lang="fr-FR" dirty="0" err="1" smtClean="0"/>
              <a:t>bessen</a:t>
            </a:r>
            <a:r>
              <a:rPr lang="fr-FR" dirty="0" smtClean="0"/>
              <a:t>, etc.) </a:t>
            </a:r>
            <a:r>
              <a:rPr lang="fr-FR" dirty="0">
                <a:latin typeface="Wingdings 3" charset="2"/>
                <a:cs typeface="Wingdings 3" charset="2"/>
              </a:rPr>
              <a:t>¨</a:t>
            </a:r>
            <a:r>
              <a:rPr lang="fr-FR" dirty="0" smtClean="0"/>
              <a:t> </a:t>
            </a:r>
            <a:r>
              <a:rPr lang="fr-FR" dirty="0" err="1" smtClean="0"/>
              <a:t>aangeraden</a:t>
            </a:r>
            <a:endParaRPr lang="fr-FR" dirty="0" smtClean="0"/>
          </a:p>
          <a:p>
            <a:r>
              <a:rPr lang="fr-FR" dirty="0" err="1" smtClean="0"/>
              <a:t>Goed</a:t>
            </a:r>
            <a:r>
              <a:rPr lang="fr-FR" dirty="0" smtClean="0"/>
              <a:t> </a:t>
            </a:r>
            <a:r>
              <a:rPr lang="fr-FR" dirty="0" err="1" smtClean="0"/>
              <a:t>wassen</a:t>
            </a:r>
            <a:r>
              <a:rPr lang="fr-FR" dirty="0" smtClean="0"/>
              <a:t>!!! En </a:t>
            </a:r>
            <a:r>
              <a:rPr lang="fr-FR" dirty="0" err="1" smtClean="0"/>
              <a:t>kwaliteit</a:t>
            </a:r>
            <a:r>
              <a:rPr lang="fr-FR" dirty="0" smtClean="0"/>
              <a:t> </a:t>
            </a:r>
            <a:r>
              <a:rPr lang="fr-FR" dirty="0" err="1" smtClean="0"/>
              <a:t>kopen</a:t>
            </a:r>
            <a:r>
              <a:rPr lang="fr-FR" dirty="0" smtClean="0"/>
              <a:t> (</a:t>
            </a:r>
            <a:r>
              <a:rPr lang="fr-FR" dirty="0" err="1" smtClean="0"/>
              <a:t>bevatten</a:t>
            </a:r>
            <a:r>
              <a:rPr lang="fr-FR" dirty="0" smtClean="0"/>
              <a:t> </a:t>
            </a:r>
            <a:r>
              <a:rPr lang="fr-FR" dirty="0" err="1" smtClean="0"/>
              <a:t>meer</a:t>
            </a:r>
            <a:r>
              <a:rPr lang="fr-FR" dirty="0" smtClean="0"/>
              <a:t> </a:t>
            </a:r>
            <a:r>
              <a:rPr lang="fr-FR" dirty="0" err="1" smtClean="0"/>
              <a:t>smaak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11034" y="4463190"/>
            <a:ext cx="2599430" cy="1828010"/>
          </a:xfrm>
          <a:prstGeom prst="rect">
            <a:avLst/>
          </a:prstGeom>
        </p:spPr>
      </p:pic>
      <p:pic>
        <p:nvPicPr>
          <p:cNvPr id="5" name="Afbeelding 9" descr="m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79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Modern </a:t>
            </a:r>
            <a:r>
              <a:rPr lang="fr-FR" dirty="0" err="1" smtClean="0"/>
              <a:t>voedingspatroon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3530385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Veel</a:t>
            </a:r>
            <a:r>
              <a:rPr lang="fr-FR" dirty="0" smtClean="0"/>
              <a:t> </a:t>
            </a:r>
            <a:r>
              <a:rPr lang="fr-FR" dirty="0" err="1" smtClean="0"/>
              <a:t>geraffineerde</a:t>
            </a:r>
            <a:r>
              <a:rPr lang="fr-FR" dirty="0" smtClean="0"/>
              <a:t> </a:t>
            </a:r>
            <a:r>
              <a:rPr lang="fr-FR" dirty="0" err="1" smtClean="0"/>
              <a:t>producten</a:t>
            </a:r>
            <a:r>
              <a:rPr lang="fr-FR" dirty="0" smtClean="0"/>
              <a:t>, te </a:t>
            </a:r>
            <a:r>
              <a:rPr lang="fr-FR" dirty="0" err="1" smtClean="0"/>
              <a:t>veel</a:t>
            </a:r>
            <a:r>
              <a:rPr lang="fr-FR" dirty="0" smtClean="0"/>
              <a:t> </a:t>
            </a:r>
            <a:r>
              <a:rPr lang="fr-FR" dirty="0" err="1" smtClean="0"/>
              <a:t>suikers</a:t>
            </a:r>
            <a:endParaRPr lang="fr-FR" dirty="0" smtClean="0"/>
          </a:p>
          <a:p>
            <a:r>
              <a:rPr lang="fr-FR" dirty="0" err="1" smtClean="0"/>
              <a:t>Weinig</a:t>
            </a:r>
            <a:r>
              <a:rPr lang="fr-FR" dirty="0" smtClean="0"/>
              <a:t> </a:t>
            </a:r>
            <a:r>
              <a:rPr lang="fr-FR" dirty="0" err="1" smtClean="0"/>
              <a:t>groenten</a:t>
            </a:r>
            <a:r>
              <a:rPr lang="fr-FR" dirty="0" smtClean="0"/>
              <a:t> en fruit</a:t>
            </a:r>
          </a:p>
          <a:p>
            <a:r>
              <a:rPr lang="fr-FR" dirty="0" smtClean="0"/>
              <a:t>«</a:t>
            </a:r>
            <a:r>
              <a:rPr lang="fr-FR" dirty="0" err="1" smtClean="0"/>
              <a:t>Zacht</a:t>
            </a:r>
            <a:r>
              <a:rPr lang="fr-FR" dirty="0" smtClean="0"/>
              <a:t>» </a:t>
            </a:r>
            <a:r>
              <a:rPr lang="fr-FR" dirty="0" err="1" smtClean="0"/>
              <a:t>voedsel</a:t>
            </a:r>
            <a:r>
              <a:rPr lang="fr-FR" dirty="0" smtClean="0"/>
              <a:t> </a:t>
            </a:r>
            <a:r>
              <a:rPr lang="fr-FR" dirty="0" smtClean="0">
                <a:latin typeface="Wingdings 3" charset="2"/>
                <a:cs typeface="Wingdings 3" charset="2"/>
              </a:rPr>
              <a:t>g</a:t>
            </a:r>
            <a:r>
              <a:rPr lang="fr-FR" dirty="0" smtClean="0"/>
              <a:t> </a:t>
            </a:r>
            <a:r>
              <a:rPr lang="fr-FR" dirty="0" err="1" smtClean="0"/>
              <a:t>kauwen</a:t>
            </a:r>
            <a:r>
              <a:rPr lang="fr-FR" dirty="0" smtClean="0"/>
              <a:t> </a:t>
            </a:r>
            <a:r>
              <a:rPr lang="fr-FR" dirty="0" smtClean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? </a:t>
            </a:r>
          </a:p>
          <a:p>
            <a:r>
              <a:rPr lang="fr-FR" dirty="0" err="1" smtClean="0"/>
              <a:t>Veroorzaakt</a:t>
            </a:r>
            <a:r>
              <a:rPr lang="fr-FR" dirty="0" smtClean="0"/>
              <a:t> </a:t>
            </a:r>
            <a:r>
              <a:rPr lang="fr-FR" dirty="0" err="1" smtClean="0"/>
              <a:t>ontstekingen</a:t>
            </a:r>
            <a:r>
              <a:rPr lang="fr-FR" dirty="0" smtClean="0"/>
              <a:t>: Ω6 / </a:t>
            </a:r>
            <a:r>
              <a:rPr lang="el-GR" dirty="0" smtClean="0"/>
              <a:t>Ω3</a:t>
            </a:r>
            <a:r>
              <a:rPr lang="fr-FR" dirty="0" smtClean="0"/>
              <a:t> (AA / EPA + DHA)</a:t>
            </a:r>
          </a:p>
          <a:p>
            <a:r>
              <a:rPr lang="fr-FR" dirty="0" err="1" smtClean="0"/>
              <a:t>Geen</a:t>
            </a:r>
            <a:r>
              <a:rPr lang="fr-FR" dirty="0" smtClean="0"/>
              <a:t> </a:t>
            </a:r>
            <a:r>
              <a:rPr lang="fr-FR" dirty="0" err="1" smtClean="0"/>
              <a:t>tijd</a:t>
            </a:r>
            <a:r>
              <a:rPr lang="fr-FR" dirty="0" smtClean="0"/>
              <a:t> om te </a:t>
            </a:r>
            <a:r>
              <a:rPr lang="fr-FR" dirty="0" err="1" smtClean="0"/>
              <a:t>koken</a:t>
            </a:r>
            <a:endParaRPr lang="fr-FR" dirty="0" smtClean="0"/>
          </a:p>
          <a:p>
            <a:r>
              <a:rPr lang="fr-FR" dirty="0" smtClean="0"/>
              <a:t>Men </a:t>
            </a:r>
            <a:r>
              <a:rPr lang="fr-FR" dirty="0" err="1" smtClean="0"/>
              <a:t>verkiest</a:t>
            </a:r>
            <a:r>
              <a:rPr lang="fr-FR" dirty="0" smtClean="0"/>
              <a:t> </a:t>
            </a:r>
            <a:r>
              <a:rPr lang="fr-FR" dirty="0" err="1" smtClean="0"/>
              <a:t>voorgesneden</a:t>
            </a:r>
            <a:r>
              <a:rPr lang="fr-FR" dirty="0" smtClean="0"/>
              <a:t>, </a:t>
            </a:r>
            <a:r>
              <a:rPr lang="fr-FR" dirty="0" err="1" smtClean="0"/>
              <a:t>voorbereid</a:t>
            </a:r>
            <a:r>
              <a:rPr lang="fr-FR" dirty="0" smtClean="0"/>
              <a:t>, </a:t>
            </a:r>
            <a:r>
              <a:rPr lang="fr-FR" dirty="0" err="1" smtClean="0"/>
              <a:t>overgoten</a:t>
            </a:r>
            <a:r>
              <a:rPr lang="fr-FR" dirty="0" smtClean="0"/>
              <a:t> met </a:t>
            </a:r>
            <a:r>
              <a:rPr lang="fr-FR" dirty="0" err="1" smtClean="0"/>
              <a:t>saus</a:t>
            </a:r>
            <a:r>
              <a:rPr lang="fr-FR" dirty="0" smtClean="0"/>
              <a:t>, etc.</a:t>
            </a:r>
          </a:p>
          <a:p>
            <a:r>
              <a:rPr lang="fr-FR" dirty="0" err="1" smtClean="0"/>
              <a:t>Verstoord</a:t>
            </a:r>
            <a:r>
              <a:rPr lang="fr-FR" dirty="0" smtClean="0"/>
              <a:t> </a:t>
            </a:r>
            <a:r>
              <a:rPr lang="fr-FR" dirty="0" err="1" smtClean="0"/>
              <a:t>zuur</a:t>
            </a:r>
            <a:r>
              <a:rPr lang="fr-FR" dirty="0" smtClean="0"/>
              <a:t>-base milieu: te </a:t>
            </a:r>
            <a:r>
              <a:rPr lang="fr-FR" dirty="0" err="1" smtClean="0"/>
              <a:t>veel</a:t>
            </a:r>
            <a:r>
              <a:rPr lang="fr-FR" dirty="0" smtClean="0"/>
              <a:t> </a:t>
            </a:r>
            <a:r>
              <a:rPr lang="fr-FR" dirty="0" err="1" smtClean="0"/>
              <a:t>proteïnen</a:t>
            </a:r>
            <a:r>
              <a:rPr lang="fr-FR" dirty="0" smtClean="0"/>
              <a:t>, </a:t>
            </a:r>
            <a:r>
              <a:rPr lang="fr-FR" dirty="0" err="1" smtClean="0"/>
              <a:t>weinig</a:t>
            </a:r>
            <a:r>
              <a:rPr lang="fr-FR" dirty="0" smtClean="0"/>
              <a:t> </a:t>
            </a:r>
            <a:r>
              <a:rPr lang="fr-FR" dirty="0" err="1" smtClean="0"/>
              <a:t>vezels</a:t>
            </a:r>
            <a:r>
              <a:rPr lang="fr-FR" dirty="0" smtClean="0"/>
              <a:t>, te </a:t>
            </a:r>
            <a:r>
              <a:rPr lang="fr-FR" dirty="0" err="1" smtClean="0"/>
              <a:t>veel</a:t>
            </a:r>
            <a:r>
              <a:rPr lang="fr-FR" dirty="0" smtClean="0"/>
              <a:t> soda</a:t>
            </a:r>
            <a:endParaRPr lang="fr-FR" dirty="0"/>
          </a:p>
        </p:txBody>
      </p:sp>
      <p:sp>
        <p:nvSpPr>
          <p:cNvPr id="4" name="Tekstvak 3"/>
          <p:cNvSpPr txBox="1"/>
          <p:nvPr/>
        </p:nvSpPr>
        <p:spPr>
          <a:xfrm>
            <a:off x="2058737" y="4970257"/>
            <a:ext cx="5329030" cy="120032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err="1" smtClean="0"/>
              <a:t>Diabetes</a:t>
            </a:r>
            <a:r>
              <a:rPr lang="fr-FR" sz="2400" dirty="0" smtClean="0"/>
              <a:t>, </a:t>
            </a:r>
            <a:r>
              <a:rPr lang="fr-FR" sz="2400" dirty="0" err="1" smtClean="0"/>
              <a:t>overgewicht</a:t>
            </a:r>
            <a:r>
              <a:rPr lang="fr-FR" sz="2400" dirty="0" smtClean="0"/>
              <a:t>, </a:t>
            </a:r>
            <a:r>
              <a:rPr lang="fr-FR" sz="2400" dirty="0" err="1" smtClean="0"/>
              <a:t>obesitas</a:t>
            </a:r>
            <a:r>
              <a:rPr lang="fr-FR" sz="2400" dirty="0" smtClean="0"/>
              <a:t>, </a:t>
            </a:r>
            <a:r>
              <a:rPr lang="fr-FR" sz="2400" dirty="0" err="1" smtClean="0"/>
              <a:t>kanker</a:t>
            </a:r>
            <a:r>
              <a:rPr lang="fr-FR" sz="2400" dirty="0" smtClean="0"/>
              <a:t>, </a:t>
            </a:r>
            <a:r>
              <a:rPr lang="fr-FR" sz="2400" dirty="0" err="1" smtClean="0"/>
              <a:t>artritis</a:t>
            </a:r>
            <a:r>
              <a:rPr lang="fr-FR" sz="2400" dirty="0" smtClean="0"/>
              <a:t>, auto-</a:t>
            </a:r>
            <a:r>
              <a:rPr lang="fr-FR" sz="2400" dirty="0" err="1" smtClean="0"/>
              <a:t>immuunziektes</a:t>
            </a:r>
            <a:r>
              <a:rPr lang="fr-FR" sz="2400" dirty="0" smtClean="0"/>
              <a:t>, allergie, psoriasis, </a:t>
            </a:r>
            <a:r>
              <a:rPr lang="fr-FR" sz="2400" dirty="0" err="1" smtClean="0"/>
              <a:t>depressie</a:t>
            </a:r>
            <a:r>
              <a:rPr lang="fr-FR" sz="2400" dirty="0" smtClean="0"/>
              <a:t>, etc.</a:t>
            </a:r>
            <a:endParaRPr lang="fr-FR" sz="2400" dirty="0"/>
          </a:p>
        </p:txBody>
      </p:sp>
      <p:sp>
        <p:nvSpPr>
          <p:cNvPr id="5" name="Pijl links 4"/>
          <p:cNvSpPr/>
          <p:nvPr/>
        </p:nvSpPr>
        <p:spPr>
          <a:xfrm>
            <a:off x="1283364" y="5319251"/>
            <a:ext cx="614948" cy="52136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81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Foliumzuur</a:t>
            </a:r>
            <a:r>
              <a:rPr lang="fr-FR" dirty="0" smtClean="0"/>
              <a:t> (B9) en </a:t>
            </a:r>
            <a:r>
              <a:rPr lang="fr-FR" dirty="0" err="1" smtClean="0"/>
              <a:t>zwangerschap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0620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B9: </a:t>
            </a:r>
            <a:r>
              <a:rPr lang="fr-FR" dirty="0" err="1" smtClean="0"/>
              <a:t>enige</a:t>
            </a:r>
            <a:r>
              <a:rPr lang="fr-FR" dirty="0" smtClean="0"/>
              <a:t> vitamine </a:t>
            </a:r>
            <a:r>
              <a:rPr lang="fr-FR" dirty="0" err="1" smtClean="0"/>
              <a:t>waarvan</a:t>
            </a:r>
            <a:r>
              <a:rPr lang="fr-FR" dirty="0" smtClean="0"/>
              <a:t> de </a:t>
            </a:r>
            <a:r>
              <a:rPr lang="fr-FR" dirty="0" err="1" smtClean="0"/>
              <a:t>behoefte</a:t>
            </a:r>
            <a:r>
              <a:rPr lang="fr-FR" dirty="0" smtClean="0"/>
              <a:t> 2x </a:t>
            </a:r>
            <a:r>
              <a:rPr lang="fr-FR" dirty="0" err="1" smtClean="0"/>
              <a:t>hoger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tijdens</a:t>
            </a:r>
            <a:r>
              <a:rPr lang="fr-FR" dirty="0" smtClean="0"/>
              <a:t> </a:t>
            </a:r>
            <a:r>
              <a:rPr lang="fr-FR" dirty="0" err="1" smtClean="0"/>
              <a:t>zwangerschap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Tekort</a:t>
            </a:r>
            <a:r>
              <a:rPr lang="fr-FR" dirty="0" smtClean="0"/>
              <a:t> </a:t>
            </a:r>
            <a:r>
              <a:rPr lang="fr-FR" dirty="0">
                <a:latin typeface="Wingdings 3" charset="2"/>
                <a:cs typeface="Wingdings 3" charset="2"/>
              </a:rPr>
              <a:t>¨</a:t>
            </a:r>
            <a:r>
              <a:rPr lang="fr-FR" dirty="0" smtClean="0"/>
              <a:t> 3x </a:t>
            </a:r>
            <a:r>
              <a:rPr lang="fr-FR" dirty="0" err="1" smtClean="0"/>
              <a:t>meer</a:t>
            </a:r>
            <a:r>
              <a:rPr lang="fr-FR" dirty="0" smtClean="0"/>
              <a:t> </a:t>
            </a:r>
            <a:r>
              <a:rPr lang="fr-FR" dirty="0" err="1" smtClean="0"/>
              <a:t>risico</a:t>
            </a:r>
            <a:r>
              <a:rPr lang="fr-FR" dirty="0" smtClean="0"/>
              <a:t> op:</a:t>
            </a:r>
          </a:p>
          <a:p>
            <a:pPr lvl="1"/>
            <a:r>
              <a:rPr lang="fr-FR" dirty="0" err="1" smtClean="0"/>
              <a:t>Miskraam</a:t>
            </a:r>
            <a:endParaRPr lang="fr-FR" dirty="0" smtClean="0"/>
          </a:p>
          <a:p>
            <a:pPr lvl="1"/>
            <a:r>
              <a:rPr lang="fr-FR" dirty="0" err="1" smtClean="0"/>
              <a:t>Laag</a:t>
            </a:r>
            <a:r>
              <a:rPr lang="fr-FR" dirty="0" smtClean="0"/>
              <a:t> </a:t>
            </a:r>
            <a:r>
              <a:rPr lang="fr-FR" dirty="0" err="1" smtClean="0"/>
              <a:t>geboortegewicht</a:t>
            </a:r>
            <a:endParaRPr lang="fr-FR" dirty="0" smtClean="0"/>
          </a:p>
          <a:p>
            <a:pPr lvl="1"/>
            <a:r>
              <a:rPr lang="fr-FR" dirty="0" err="1" smtClean="0"/>
              <a:t>Groeivertraging</a:t>
            </a:r>
            <a:r>
              <a:rPr lang="fr-FR" dirty="0" smtClean="0"/>
              <a:t> </a:t>
            </a:r>
            <a:r>
              <a:rPr lang="fr-FR" dirty="0" err="1" smtClean="0"/>
              <a:t>bij</a:t>
            </a:r>
            <a:r>
              <a:rPr lang="fr-FR" dirty="0" smtClean="0"/>
              <a:t> de fœtus (</a:t>
            </a:r>
            <a:r>
              <a:rPr lang="fr-FR" dirty="0" err="1" smtClean="0"/>
              <a:t>zeker</a:t>
            </a:r>
            <a:r>
              <a:rPr lang="fr-FR" dirty="0" smtClean="0"/>
              <a:t> in 3</a:t>
            </a:r>
            <a:r>
              <a:rPr lang="fr-FR" baseline="30000" dirty="0" smtClean="0"/>
              <a:t>e</a:t>
            </a:r>
            <a:r>
              <a:rPr lang="fr-FR" dirty="0" smtClean="0"/>
              <a:t> </a:t>
            </a:r>
            <a:r>
              <a:rPr lang="fr-FR" dirty="0" err="1" smtClean="0"/>
              <a:t>trimester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Prematuriteit</a:t>
            </a:r>
            <a:endParaRPr lang="fr-FR" dirty="0" smtClean="0"/>
          </a:p>
          <a:p>
            <a:pPr lvl="1"/>
            <a:r>
              <a:rPr lang="fr-FR" dirty="0" smtClean="0"/>
              <a:t>Spina bifida (</a:t>
            </a:r>
            <a:r>
              <a:rPr lang="fr-FR" dirty="0" err="1" smtClean="0"/>
              <a:t>zeker</a:t>
            </a:r>
            <a:r>
              <a:rPr lang="fr-FR" dirty="0" smtClean="0"/>
              <a:t> in 1</a:t>
            </a:r>
            <a:r>
              <a:rPr lang="fr-FR" baseline="30000" dirty="0" smtClean="0"/>
              <a:t>e</a:t>
            </a:r>
            <a:r>
              <a:rPr lang="fr-FR" dirty="0" smtClean="0"/>
              <a:t> </a:t>
            </a:r>
            <a:r>
              <a:rPr lang="fr-FR" dirty="0" err="1" smtClean="0"/>
              <a:t>trimester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Aantasting</a:t>
            </a:r>
            <a:r>
              <a:rPr lang="fr-FR" dirty="0" smtClean="0"/>
              <a:t> DNA (B9 </a:t>
            </a:r>
            <a:r>
              <a:rPr lang="fr-FR" dirty="0" err="1" smtClean="0"/>
              <a:t>voorloper</a:t>
            </a:r>
            <a:r>
              <a:rPr lang="fr-FR" dirty="0" smtClean="0"/>
              <a:t> van purine base-</a:t>
            </a:r>
            <a:r>
              <a:rPr lang="fr-FR" dirty="0" err="1" smtClean="0"/>
              <a:t>elementen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60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B9 </a:t>
            </a:r>
            <a:r>
              <a:rPr lang="fr-FR" dirty="0" err="1" smtClean="0"/>
              <a:t>waar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50x </a:t>
            </a:r>
            <a:r>
              <a:rPr lang="fr-FR" dirty="0" err="1" smtClean="0"/>
              <a:t>meer</a:t>
            </a:r>
            <a:r>
              <a:rPr lang="fr-FR" dirty="0" smtClean="0"/>
              <a:t> in </a:t>
            </a:r>
            <a:r>
              <a:rPr lang="fr-FR" dirty="0" err="1" smtClean="0"/>
              <a:t>eigeel</a:t>
            </a:r>
            <a:r>
              <a:rPr lang="fr-FR" dirty="0" smtClean="0"/>
              <a:t> dan in </a:t>
            </a:r>
            <a:r>
              <a:rPr lang="fr-FR" dirty="0" err="1" smtClean="0"/>
              <a:t>groenten</a:t>
            </a:r>
            <a:endParaRPr lang="fr-FR" dirty="0" smtClean="0"/>
          </a:p>
          <a:p>
            <a:r>
              <a:rPr lang="fr-FR" dirty="0" err="1" smtClean="0"/>
              <a:t>Verkies</a:t>
            </a:r>
            <a:r>
              <a:rPr lang="fr-FR" dirty="0" smtClean="0"/>
              <a:t> </a:t>
            </a:r>
            <a:r>
              <a:rPr lang="el-GR" dirty="0" smtClean="0"/>
              <a:t>Ω3</a:t>
            </a:r>
            <a:r>
              <a:rPr lang="nl-BE" dirty="0" smtClean="0"/>
              <a:t> eieren</a:t>
            </a:r>
            <a:r>
              <a:rPr lang="fr-FR" dirty="0" smtClean="0"/>
              <a:t>! (1 </a:t>
            </a:r>
            <a:r>
              <a:rPr lang="fr-FR" dirty="0" err="1" smtClean="0"/>
              <a:t>ei</a:t>
            </a:r>
            <a:r>
              <a:rPr lang="fr-FR" dirty="0" smtClean="0"/>
              <a:t> = 30% ADH </a:t>
            </a:r>
            <a:r>
              <a:rPr lang="el-GR" dirty="0" smtClean="0"/>
              <a:t>Ω3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06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Probiotica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944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Van </a:t>
            </a:r>
            <a:r>
              <a:rPr lang="fr-FR" dirty="0" err="1" smtClean="0"/>
              <a:t>primair</a:t>
            </a:r>
            <a:r>
              <a:rPr lang="fr-FR" dirty="0" smtClean="0"/>
              <a:t> </a:t>
            </a:r>
            <a:r>
              <a:rPr lang="fr-FR" dirty="0" err="1" smtClean="0"/>
              <a:t>belang</a:t>
            </a:r>
            <a:r>
              <a:rPr lang="fr-FR" dirty="0" smtClean="0"/>
              <a:t>!</a:t>
            </a:r>
          </a:p>
          <a:p>
            <a:r>
              <a:rPr lang="fr-FR" dirty="0" err="1" smtClean="0"/>
              <a:t>Rol</a:t>
            </a:r>
            <a:r>
              <a:rPr lang="fr-FR" dirty="0" smtClean="0"/>
              <a:t> in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immuunsysteem</a:t>
            </a:r>
            <a:r>
              <a:rPr lang="fr-FR" dirty="0" smtClean="0"/>
              <a:t> van </a:t>
            </a:r>
            <a:r>
              <a:rPr lang="fr-FR" dirty="0" err="1" smtClean="0"/>
              <a:t>mama</a:t>
            </a:r>
            <a:r>
              <a:rPr lang="fr-FR" dirty="0" smtClean="0"/>
              <a:t> en de fœtus (via </a:t>
            </a:r>
            <a:r>
              <a:rPr lang="fr-FR" dirty="0" err="1" smtClean="0"/>
              <a:t>Leaky</a:t>
            </a:r>
            <a:r>
              <a:rPr lang="fr-FR" dirty="0" smtClean="0"/>
              <a:t> </a:t>
            </a:r>
            <a:r>
              <a:rPr lang="fr-FR" dirty="0" err="1" smtClean="0"/>
              <a:t>gut</a:t>
            </a:r>
            <a:r>
              <a:rPr lang="fr-FR" dirty="0" smtClean="0"/>
              <a:t> </a:t>
            </a:r>
            <a:r>
              <a:rPr lang="fr-FR" dirty="0" err="1" smtClean="0"/>
              <a:t>syndroom</a:t>
            </a:r>
            <a:r>
              <a:rPr lang="fr-FR" dirty="0" smtClean="0"/>
              <a:t>)</a:t>
            </a:r>
          </a:p>
          <a:p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</a:t>
            </a:r>
            <a:r>
              <a:rPr lang="fr-FR" dirty="0" err="1" smtClean="0"/>
              <a:t>allergieën</a:t>
            </a:r>
            <a:r>
              <a:rPr lang="fr-FR" dirty="0" smtClean="0"/>
              <a:t> en </a:t>
            </a:r>
            <a:r>
              <a:rPr lang="fr-FR" dirty="0" err="1" smtClean="0"/>
              <a:t>astma</a:t>
            </a:r>
            <a:r>
              <a:rPr lang="fr-FR" dirty="0" smtClean="0"/>
              <a:t> </a:t>
            </a:r>
            <a:r>
              <a:rPr lang="fr-FR" dirty="0" err="1" smtClean="0"/>
              <a:t>bij</a:t>
            </a:r>
            <a:r>
              <a:rPr lang="fr-FR" dirty="0" smtClean="0"/>
              <a:t> fœtus, </a:t>
            </a:r>
            <a:r>
              <a:rPr lang="fr-FR" dirty="0" err="1" smtClean="0"/>
              <a:t>kind</a:t>
            </a:r>
            <a:r>
              <a:rPr lang="fr-FR" dirty="0" smtClean="0"/>
              <a:t> en </a:t>
            </a:r>
            <a:r>
              <a:rPr lang="fr-FR" dirty="0" err="1" smtClean="0"/>
              <a:t>moeder</a:t>
            </a:r>
            <a:endParaRPr lang="fr-FR" dirty="0" smtClean="0"/>
          </a:p>
          <a:p>
            <a:r>
              <a:rPr lang="fr-FR" dirty="0" err="1" smtClean="0"/>
              <a:t>Rol</a:t>
            </a:r>
            <a:r>
              <a:rPr lang="fr-FR" dirty="0" smtClean="0"/>
              <a:t> </a:t>
            </a:r>
            <a:r>
              <a:rPr lang="fr-FR" dirty="0" err="1" smtClean="0"/>
              <a:t>bij</a:t>
            </a:r>
            <a:r>
              <a:rPr lang="fr-FR" dirty="0" smtClean="0"/>
              <a:t> </a:t>
            </a:r>
            <a:r>
              <a:rPr lang="fr-FR" dirty="0" err="1" smtClean="0"/>
              <a:t>constipatie</a:t>
            </a:r>
            <a:r>
              <a:rPr lang="fr-FR" dirty="0" smtClean="0"/>
              <a:t> in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algemeen</a:t>
            </a:r>
            <a:endParaRPr lang="fr-FR" dirty="0" smtClean="0"/>
          </a:p>
          <a:p>
            <a:r>
              <a:rPr lang="fr-FR" dirty="0" err="1" smtClean="0"/>
              <a:t>Rol</a:t>
            </a:r>
            <a:r>
              <a:rPr lang="fr-FR" dirty="0" smtClean="0"/>
              <a:t> </a:t>
            </a:r>
            <a:r>
              <a:rPr lang="fr-FR" dirty="0" err="1" smtClean="0"/>
              <a:t>bij</a:t>
            </a:r>
            <a:r>
              <a:rPr lang="fr-FR" dirty="0" smtClean="0"/>
              <a:t> </a:t>
            </a:r>
            <a:r>
              <a:rPr lang="fr-FR" dirty="0" err="1" smtClean="0"/>
              <a:t>fysiologische</a:t>
            </a:r>
            <a:r>
              <a:rPr lang="fr-FR" dirty="0" smtClean="0"/>
              <a:t> </a:t>
            </a:r>
            <a:r>
              <a:rPr lang="fr-FR" dirty="0" err="1" smtClean="0"/>
              <a:t>constipatie</a:t>
            </a:r>
            <a:r>
              <a:rPr lang="fr-FR" dirty="0" smtClean="0"/>
              <a:t> </a:t>
            </a:r>
            <a:r>
              <a:rPr lang="fr-FR" dirty="0" err="1" smtClean="0"/>
              <a:t>tijdens</a:t>
            </a:r>
            <a:r>
              <a:rPr lang="fr-FR" dirty="0" smtClean="0"/>
              <a:t> de </a:t>
            </a:r>
            <a:r>
              <a:rPr lang="fr-FR" dirty="0" err="1" smtClean="0"/>
              <a:t>zwangerschap</a:t>
            </a:r>
            <a:endParaRPr lang="fr-FR" dirty="0" smtClean="0"/>
          </a:p>
          <a:p>
            <a:r>
              <a:rPr lang="fr-FR" dirty="0" err="1" smtClean="0"/>
              <a:t>Rol</a:t>
            </a:r>
            <a:r>
              <a:rPr lang="fr-FR" dirty="0" smtClean="0"/>
              <a:t> </a:t>
            </a:r>
            <a:r>
              <a:rPr lang="fr-FR" dirty="0" err="1" smtClean="0"/>
              <a:t>bij</a:t>
            </a:r>
            <a:r>
              <a:rPr lang="fr-FR" dirty="0" smtClean="0"/>
              <a:t> </a:t>
            </a:r>
            <a:r>
              <a:rPr lang="fr-FR" dirty="0" err="1" smtClean="0"/>
              <a:t>gewichtstoename</a:t>
            </a:r>
            <a:r>
              <a:rPr lang="fr-FR" dirty="0" smtClean="0"/>
              <a:t> (</a:t>
            </a:r>
            <a:r>
              <a:rPr lang="fr-FR" dirty="0" err="1" smtClean="0"/>
              <a:t>tijdens</a:t>
            </a:r>
            <a:r>
              <a:rPr lang="fr-FR" dirty="0" smtClean="0"/>
              <a:t> </a:t>
            </a:r>
            <a:r>
              <a:rPr lang="fr-FR" dirty="0" err="1" smtClean="0"/>
              <a:t>zwangerschap</a:t>
            </a:r>
            <a:r>
              <a:rPr lang="fr-FR" dirty="0" smtClean="0"/>
              <a:t> en in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algemeen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595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Noten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516139" cy="4525963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Ja</a:t>
            </a:r>
            <a:r>
              <a:rPr lang="fr-FR" dirty="0" smtClean="0"/>
              <a:t> maar… </a:t>
            </a:r>
            <a:r>
              <a:rPr lang="fr-FR" dirty="0" err="1" smtClean="0"/>
              <a:t>bevat</a:t>
            </a:r>
            <a:r>
              <a:rPr lang="fr-FR" dirty="0" smtClean="0"/>
              <a:t> </a:t>
            </a:r>
            <a:r>
              <a:rPr lang="fr-FR" dirty="0" err="1" smtClean="0"/>
              <a:t>veel</a:t>
            </a:r>
            <a:r>
              <a:rPr lang="fr-FR" dirty="0" smtClean="0"/>
              <a:t> </a:t>
            </a:r>
            <a:r>
              <a:rPr lang="fr-FR" dirty="0" err="1" smtClean="0"/>
              <a:t>calorieën</a:t>
            </a:r>
            <a:r>
              <a:rPr lang="fr-FR" dirty="0" smtClean="0"/>
              <a:t>!</a:t>
            </a:r>
          </a:p>
          <a:p>
            <a:pPr lvl="1"/>
            <a:r>
              <a:rPr lang="fr-FR" dirty="0" smtClean="0"/>
              <a:t>Let op </a:t>
            </a:r>
            <a:r>
              <a:rPr lang="fr-FR" dirty="0" err="1" smtClean="0"/>
              <a:t>gewicht</a:t>
            </a:r>
            <a:r>
              <a:rPr lang="fr-FR" dirty="0" smtClean="0"/>
              <a:t>!</a:t>
            </a:r>
          </a:p>
          <a:p>
            <a:r>
              <a:rPr lang="fr-FR" dirty="0" err="1" smtClean="0"/>
              <a:t>Behalve</a:t>
            </a:r>
            <a:r>
              <a:rPr lang="fr-FR" dirty="0" smtClean="0"/>
              <a:t> </a:t>
            </a:r>
            <a:r>
              <a:rPr lang="fr-FR" dirty="0" err="1" smtClean="0"/>
              <a:t>pindanoten</a:t>
            </a:r>
            <a:r>
              <a:rPr lang="fr-FR" dirty="0" smtClean="0"/>
              <a:t>: </a:t>
            </a:r>
            <a:r>
              <a:rPr lang="fr-FR" dirty="0" err="1" smtClean="0"/>
              <a:t>geen</a:t>
            </a:r>
            <a:r>
              <a:rPr lang="fr-FR" dirty="0" smtClean="0"/>
              <a:t> </a:t>
            </a:r>
            <a:r>
              <a:rPr lang="fr-FR" dirty="0" err="1" smtClean="0"/>
              <a:t>enkele</a:t>
            </a:r>
            <a:r>
              <a:rPr lang="fr-FR" dirty="0" smtClean="0"/>
              <a:t> </a:t>
            </a:r>
            <a:r>
              <a:rPr lang="fr-FR" dirty="0" err="1" smtClean="0"/>
              <a:t>voedingswaarde</a:t>
            </a:r>
            <a:endParaRPr lang="fr-FR" dirty="0" smtClean="0"/>
          </a:p>
          <a:p>
            <a:r>
              <a:rPr lang="fr-FR" dirty="0" smtClean="0"/>
              <a:t>Ex. :</a:t>
            </a:r>
          </a:p>
          <a:p>
            <a:pPr lvl="1"/>
            <a:r>
              <a:rPr lang="fr-FR" dirty="0" err="1" smtClean="0"/>
              <a:t>cajounoten</a:t>
            </a:r>
            <a:r>
              <a:rPr lang="fr-FR" dirty="0" smtClean="0"/>
              <a:t>: </a:t>
            </a:r>
            <a:r>
              <a:rPr lang="fr-FR" dirty="0" err="1" smtClean="0"/>
              <a:t>antidepressiva</a:t>
            </a:r>
            <a:endParaRPr lang="fr-FR" dirty="0" smtClean="0"/>
          </a:p>
          <a:p>
            <a:pPr lvl="1"/>
            <a:r>
              <a:rPr lang="fr-FR" dirty="0" err="1" smtClean="0"/>
              <a:t>Paranoten</a:t>
            </a:r>
            <a:r>
              <a:rPr lang="fr-FR" dirty="0" smtClean="0"/>
              <a:t>: </a:t>
            </a:r>
            <a:r>
              <a:rPr lang="fr-FR" dirty="0" err="1" smtClean="0"/>
              <a:t>rijk</a:t>
            </a:r>
            <a:r>
              <a:rPr lang="fr-FR" dirty="0" smtClean="0"/>
              <a:t> </a:t>
            </a:r>
            <a:r>
              <a:rPr lang="fr-FR" dirty="0" err="1" smtClean="0"/>
              <a:t>aan</a:t>
            </a:r>
            <a:r>
              <a:rPr lang="fr-FR" dirty="0" smtClean="0"/>
              <a:t> Mg en Se</a:t>
            </a:r>
          </a:p>
          <a:p>
            <a:r>
              <a:rPr lang="fr-FR" dirty="0" err="1" smtClean="0"/>
              <a:t>Hoeveel</a:t>
            </a:r>
            <a:r>
              <a:rPr lang="fr-FR" dirty="0" smtClean="0"/>
              <a:t>? 1 </a:t>
            </a:r>
            <a:r>
              <a:rPr lang="fr-FR" dirty="0" err="1" smtClean="0"/>
              <a:t>portie</a:t>
            </a:r>
            <a:r>
              <a:rPr lang="fr-FR" dirty="0" smtClean="0"/>
              <a:t>/dag (</a:t>
            </a:r>
            <a:r>
              <a:rPr lang="fr-FR" dirty="0"/>
              <a:t>± </a:t>
            </a:r>
            <a:r>
              <a:rPr lang="fr-FR" dirty="0" smtClean="0"/>
              <a:t>10 </a:t>
            </a:r>
            <a:r>
              <a:rPr lang="fr-FR" dirty="0" err="1" smtClean="0"/>
              <a:t>stuks</a:t>
            </a:r>
            <a:r>
              <a:rPr lang="fr-FR" dirty="0" smtClean="0"/>
              <a:t>)</a:t>
            </a:r>
          </a:p>
          <a:p>
            <a:endParaRPr lang="fr-FR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426" y="3780202"/>
            <a:ext cx="3516074" cy="2595197"/>
          </a:xfrm>
          <a:prstGeom prst="rect">
            <a:avLst/>
          </a:prstGeom>
        </p:spPr>
      </p:pic>
      <p:pic>
        <p:nvPicPr>
          <p:cNvPr id="5" name="Afbeelding 9" descr="m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643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Ijzer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 smtClean="0"/>
              <a:t>Functie</a:t>
            </a:r>
            <a:r>
              <a:rPr lang="fr-FR" dirty="0" smtClean="0"/>
              <a:t>:</a:t>
            </a:r>
            <a:endParaRPr lang="fr-FR" dirty="0"/>
          </a:p>
          <a:p>
            <a:pPr lvl="1"/>
            <a:r>
              <a:rPr lang="fr-FR" dirty="0" err="1" smtClean="0"/>
              <a:t>Zuurstoftransport</a:t>
            </a:r>
            <a:r>
              <a:rPr lang="fr-FR" dirty="0" smtClean="0"/>
              <a:t> </a:t>
            </a:r>
            <a:r>
              <a:rPr lang="fr-FR" dirty="0"/>
              <a:t>(via </a:t>
            </a:r>
            <a:r>
              <a:rPr lang="fr-FR" dirty="0" err="1" smtClean="0"/>
              <a:t>heem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 err="1" smtClean="0"/>
              <a:t>Cytochromen</a:t>
            </a:r>
            <a:r>
              <a:rPr lang="fr-FR" dirty="0" smtClean="0"/>
              <a:t> </a:t>
            </a:r>
            <a:r>
              <a:rPr lang="fr-FR" dirty="0"/>
              <a:t>P450: </a:t>
            </a:r>
            <a:r>
              <a:rPr lang="fr-FR" dirty="0" err="1" smtClean="0"/>
              <a:t>Bloedontgifting</a:t>
            </a:r>
            <a:endParaRPr lang="fr-FR" dirty="0" smtClean="0"/>
          </a:p>
          <a:p>
            <a:pPr lvl="1"/>
            <a:r>
              <a:rPr lang="fr-FR" dirty="0" err="1" smtClean="0"/>
              <a:t>Vorming</a:t>
            </a:r>
            <a:r>
              <a:rPr lang="fr-FR" dirty="0" smtClean="0"/>
              <a:t> van </a:t>
            </a:r>
            <a:r>
              <a:rPr lang="fr-FR" dirty="0" err="1" smtClean="0"/>
              <a:t>neurotransmitters</a:t>
            </a:r>
            <a:r>
              <a:rPr lang="fr-FR" dirty="0" smtClean="0"/>
              <a:t> (dopamine, </a:t>
            </a:r>
            <a:r>
              <a:rPr lang="fr-FR" dirty="0" err="1" smtClean="0"/>
              <a:t>serotonine</a:t>
            </a:r>
            <a:r>
              <a:rPr lang="fr-FR" dirty="0" smtClean="0"/>
              <a:t>, </a:t>
            </a:r>
            <a:r>
              <a:rPr lang="fr-FR" dirty="0" err="1" smtClean="0"/>
              <a:t>noradrenaline</a:t>
            </a:r>
            <a:r>
              <a:rPr lang="fr-FR" dirty="0" smtClean="0"/>
              <a:t>) en </a:t>
            </a:r>
            <a:r>
              <a:rPr lang="fr-FR" dirty="0" err="1" smtClean="0"/>
              <a:t>melatonine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Direct </a:t>
            </a:r>
            <a:r>
              <a:rPr lang="fr-FR" dirty="0" err="1" smtClean="0"/>
              <a:t>effect</a:t>
            </a:r>
            <a:r>
              <a:rPr lang="fr-FR" dirty="0" smtClean="0"/>
              <a:t> op: </a:t>
            </a:r>
            <a:r>
              <a:rPr lang="fr-FR" dirty="0" err="1" smtClean="0"/>
              <a:t>slaap</a:t>
            </a:r>
            <a:r>
              <a:rPr lang="fr-FR" dirty="0" smtClean="0"/>
              <a:t>, </a:t>
            </a:r>
            <a:r>
              <a:rPr lang="fr-FR" dirty="0" err="1" smtClean="0"/>
              <a:t>depressie</a:t>
            </a:r>
            <a:r>
              <a:rPr lang="fr-FR" dirty="0" smtClean="0"/>
              <a:t>, </a:t>
            </a:r>
            <a:r>
              <a:rPr lang="fr-FR" dirty="0" err="1" smtClean="0"/>
              <a:t>vitaliteit</a:t>
            </a:r>
            <a:r>
              <a:rPr lang="fr-FR" dirty="0" smtClean="0"/>
              <a:t>, </a:t>
            </a:r>
            <a:r>
              <a:rPr lang="fr-FR" dirty="0" err="1" smtClean="0"/>
              <a:t>schildklier</a:t>
            </a:r>
            <a:endParaRPr lang="fr-FR" dirty="0" smtClean="0"/>
          </a:p>
          <a:p>
            <a:pPr lvl="1"/>
            <a:r>
              <a:rPr lang="fr-FR" dirty="0" err="1" smtClean="0"/>
              <a:t>Belangrijke</a:t>
            </a:r>
            <a:r>
              <a:rPr lang="fr-FR" dirty="0" smtClean="0"/>
              <a:t> </a:t>
            </a:r>
            <a:r>
              <a:rPr lang="fr-FR" dirty="0" err="1" smtClean="0"/>
              <a:t>rol</a:t>
            </a:r>
            <a:r>
              <a:rPr lang="fr-FR" dirty="0" smtClean="0"/>
              <a:t> </a:t>
            </a:r>
            <a:r>
              <a:rPr lang="fr-FR" dirty="0" err="1" smtClean="0"/>
              <a:t>voor</a:t>
            </a:r>
            <a:r>
              <a:rPr lang="fr-FR" dirty="0" smtClean="0"/>
              <a:t> de KNO (</a:t>
            </a:r>
            <a:r>
              <a:rPr lang="fr-FR" dirty="0" err="1" smtClean="0"/>
              <a:t>keel</a:t>
            </a:r>
            <a:r>
              <a:rPr lang="fr-FR" dirty="0" smtClean="0"/>
              <a:t>, </a:t>
            </a:r>
            <a:r>
              <a:rPr lang="fr-FR" dirty="0" err="1" smtClean="0"/>
              <a:t>neus</a:t>
            </a:r>
            <a:r>
              <a:rPr lang="fr-FR" dirty="0" smtClean="0"/>
              <a:t>, </a:t>
            </a:r>
            <a:r>
              <a:rPr lang="fr-FR" dirty="0" err="1" smtClean="0"/>
              <a:t>oren</a:t>
            </a:r>
            <a:r>
              <a:rPr lang="fr-FR" dirty="0" smtClean="0"/>
              <a:t>)</a:t>
            </a:r>
          </a:p>
          <a:p>
            <a:pPr marL="457200" lvl="1" indent="0">
              <a:buNone/>
            </a:pPr>
            <a:endParaRPr lang="fr-FR" dirty="0"/>
          </a:p>
          <a:p>
            <a:r>
              <a:rPr lang="fr-FR" dirty="0" err="1" smtClean="0"/>
              <a:t>Behoefte</a:t>
            </a:r>
            <a:r>
              <a:rPr lang="fr-FR" dirty="0" smtClean="0"/>
              <a:t> </a:t>
            </a:r>
            <a:r>
              <a:rPr lang="fr-FR" dirty="0" err="1" smtClean="0"/>
              <a:t>aan</a:t>
            </a:r>
            <a:r>
              <a:rPr lang="fr-FR" dirty="0" smtClean="0"/>
              <a:t> </a:t>
            </a:r>
            <a:r>
              <a:rPr lang="fr-FR" dirty="0" err="1" smtClean="0"/>
              <a:t>ijzer</a:t>
            </a:r>
            <a:endParaRPr lang="fr-FR" dirty="0" smtClean="0"/>
          </a:p>
          <a:p>
            <a:pPr lvl="1"/>
            <a:r>
              <a:rPr lang="fr-FR" dirty="0" smtClean="0">
                <a:latin typeface="Wingdings 3" charset="2"/>
                <a:cs typeface="Wingdings 3" charset="2"/>
              </a:rPr>
              <a:t>k</a:t>
            </a:r>
            <a:r>
              <a:rPr lang="fr-FR" dirty="0" smtClean="0"/>
              <a:t> </a:t>
            </a:r>
            <a:r>
              <a:rPr lang="fr-FR" dirty="0" err="1" smtClean="0"/>
              <a:t>zeker</a:t>
            </a:r>
            <a:r>
              <a:rPr lang="fr-FR" dirty="0" smtClean="0"/>
              <a:t> in 3</a:t>
            </a:r>
            <a:r>
              <a:rPr lang="fr-FR" baseline="30000" dirty="0" smtClean="0"/>
              <a:t>e</a:t>
            </a:r>
            <a:r>
              <a:rPr lang="fr-FR" dirty="0" smtClean="0"/>
              <a:t> </a:t>
            </a:r>
            <a:r>
              <a:rPr lang="fr-FR" dirty="0" err="1" smtClean="0"/>
              <a:t>trimester</a:t>
            </a:r>
            <a:endParaRPr lang="fr-FR" dirty="0" smtClean="0"/>
          </a:p>
          <a:p>
            <a:pPr lvl="1"/>
            <a:endParaRPr lang="fr-FR" dirty="0" smtClean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6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Heemijzer</a:t>
            </a:r>
            <a:r>
              <a:rPr lang="fr-FR" dirty="0" smtClean="0"/>
              <a:t>? Non-</a:t>
            </a:r>
            <a:r>
              <a:rPr lang="fr-FR" dirty="0" err="1" smtClean="0"/>
              <a:t>heemijzer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468661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Heemijzer</a:t>
            </a:r>
            <a:endParaRPr lang="fr-FR" dirty="0" smtClean="0"/>
          </a:p>
          <a:p>
            <a:pPr lvl="1"/>
            <a:r>
              <a:rPr lang="fr-FR" dirty="0" err="1" smtClean="0"/>
              <a:t>Opname</a:t>
            </a:r>
            <a:r>
              <a:rPr lang="fr-FR" dirty="0" smtClean="0"/>
              <a:t> 20-30%</a:t>
            </a:r>
          </a:p>
          <a:p>
            <a:pPr lvl="1"/>
            <a:r>
              <a:rPr lang="fr-FR" dirty="0" err="1" smtClean="0"/>
              <a:t>Zonder</a:t>
            </a:r>
            <a:r>
              <a:rPr lang="fr-FR" dirty="0" smtClean="0"/>
              <a:t> </a:t>
            </a:r>
            <a:r>
              <a:rPr lang="fr-FR" dirty="0"/>
              <a:t>intestinale </a:t>
            </a:r>
            <a:r>
              <a:rPr lang="fr-FR" dirty="0" err="1"/>
              <a:t>membraanreceptor</a:t>
            </a:r>
            <a:r>
              <a:rPr lang="fr-FR" dirty="0"/>
              <a:t> </a:t>
            </a:r>
            <a:endParaRPr lang="fr-FR" dirty="0" smtClean="0"/>
          </a:p>
          <a:p>
            <a:pPr lvl="1"/>
            <a:r>
              <a:rPr lang="fr-FR" dirty="0" err="1" smtClean="0"/>
              <a:t>Zonder</a:t>
            </a:r>
            <a:r>
              <a:rPr lang="fr-FR" dirty="0" smtClean="0"/>
              <a:t> </a:t>
            </a:r>
            <a:r>
              <a:rPr lang="fr-FR" dirty="0" err="1" smtClean="0"/>
              <a:t>zuur</a:t>
            </a:r>
            <a:r>
              <a:rPr lang="fr-FR" dirty="0" smtClean="0"/>
              <a:t> milieu</a:t>
            </a:r>
          </a:p>
          <a:p>
            <a:r>
              <a:rPr lang="fr-FR" dirty="0" smtClean="0"/>
              <a:t>Non-</a:t>
            </a:r>
            <a:r>
              <a:rPr lang="fr-FR" dirty="0" err="1" smtClean="0"/>
              <a:t>heemijzer</a:t>
            </a:r>
            <a:endParaRPr lang="fr-FR" dirty="0" smtClean="0"/>
          </a:p>
          <a:p>
            <a:pPr lvl="1"/>
            <a:r>
              <a:rPr lang="fr-FR" dirty="0" err="1" smtClean="0"/>
              <a:t>Opname</a:t>
            </a:r>
            <a:r>
              <a:rPr lang="fr-FR" dirty="0" smtClean="0"/>
              <a:t> 2-10%</a:t>
            </a:r>
          </a:p>
          <a:p>
            <a:pPr lvl="1"/>
            <a:r>
              <a:rPr lang="fr-FR" dirty="0" err="1" smtClean="0"/>
              <a:t>Door</a:t>
            </a:r>
            <a:r>
              <a:rPr lang="fr-FR" dirty="0" smtClean="0"/>
              <a:t> de intestinale </a:t>
            </a:r>
            <a:r>
              <a:rPr lang="fr-FR" dirty="0" err="1" smtClean="0"/>
              <a:t>membraanreceptor</a:t>
            </a:r>
            <a:r>
              <a:rPr lang="fr-FR" dirty="0" smtClean="0"/>
              <a:t> (DMT1: idem Se, Mg, Co, etc.)</a:t>
            </a:r>
          </a:p>
          <a:p>
            <a:pPr lvl="1"/>
            <a:r>
              <a:rPr lang="fr-FR" dirty="0" smtClean="0"/>
              <a:t>In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/>
              <a:t>zuur</a:t>
            </a:r>
            <a:r>
              <a:rPr lang="fr-FR" dirty="0"/>
              <a:t> </a:t>
            </a:r>
            <a:r>
              <a:rPr lang="fr-FR" dirty="0" smtClean="0"/>
              <a:t>milieu (let op </a:t>
            </a:r>
            <a:r>
              <a:rPr lang="fr-FR" dirty="0" err="1" smtClean="0"/>
              <a:t>voor</a:t>
            </a:r>
            <a:r>
              <a:rPr lang="fr-FR" dirty="0"/>
              <a:t> </a:t>
            </a:r>
            <a:r>
              <a:rPr lang="fr-FR" dirty="0" err="1" smtClean="0"/>
              <a:t>geneemiddelen</a:t>
            </a:r>
            <a:r>
              <a:rPr lang="fr-FR" dirty="0" smtClean="0"/>
              <a:t> met anti-</a:t>
            </a:r>
            <a:r>
              <a:rPr lang="fr-FR" dirty="0" err="1" smtClean="0"/>
              <a:t>zuren</a:t>
            </a:r>
            <a:r>
              <a:rPr lang="fr-FR" dirty="0" smtClean="0"/>
              <a:t>!)</a:t>
            </a:r>
            <a:endParaRPr lang="fr-FR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6817" y="1734403"/>
            <a:ext cx="2742872" cy="138881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8121" y="3857813"/>
            <a:ext cx="3238679" cy="1982321"/>
          </a:xfrm>
          <a:prstGeom prst="rect">
            <a:avLst/>
          </a:prstGeom>
        </p:spPr>
      </p:pic>
      <p:pic>
        <p:nvPicPr>
          <p:cNvPr id="7" name="Afbeelding 9" descr="mdc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37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Zink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85% van de </a:t>
            </a:r>
            <a:r>
              <a:rPr lang="fr-FR" dirty="0" err="1" smtClean="0"/>
              <a:t>bevolking</a:t>
            </a:r>
            <a:r>
              <a:rPr lang="fr-FR" dirty="0" smtClean="0"/>
              <a:t> </a:t>
            </a:r>
            <a:r>
              <a:rPr lang="fr-FR" dirty="0" err="1" smtClean="0"/>
              <a:t>heeft</a:t>
            </a:r>
            <a:r>
              <a:rPr lang="fr-FR" dirty="0" smtClean="0"/>
              <a:t>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tekort</a:t>
            </a:r>
            <a:endParaRPr lang="fr-FR" dirty="0" smtClean="0"/>
          </a:p>
          <a:p>
            <a:r>
              <a:rPr lang="fr-FR" dirty="0" err="1" smtClean="0"/>
              <a:t>Komt</a:t>
            </a:r>
            <a:r>
              <a:rPr lang="fr-FR" dirty="0" smtClean="0"/>
              <a:t> </a:t>
            </a:r>
            <a:r>
              <a:rPr lang="fr-FR" dirty="0" err="1" smtClean="0"/>
              <a:t>tussen</a:t>
            </a:r>
            <a:r>
              <a:rPr lang="fr-FR" dirty="0" smtClean="0"/>
              <a:t> </a:t>
            </a:r>
            <a:r>
              <a:rPr lang="fr-FR" dirty="0" err="1" smtClean="0"/>
              <a:t>bij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Goede</a:t>
            </a:r>
            <a:r>
              <a:rPr lang="fr-FR" dirty="0" smtClean="0"/>
              <a:t> </a:t>
            </a:r>
            <a:r>
              <a:rPr lang="fr-FR" dirty="0" err="1" smtClean="0"/>
              <a:t>werking</a:t>
            </a:r>
            <a:r>
              <a:rPr lang="fr-FR" dirty="0" smtClean="0"/>
              <a:t> </a:t>
            </a:r>
            <a:r>
              <a:rPr lang="fr-FR" dirty="0" err="1" smtClean="0"/>
              <a:t>immuunsysteem</a:t>
            </a:r>
            <a:endParaRPr lang="fr-FR" dirty="0" smtClean="0"/>
          </a:p>
          <a:p>
            <a:pPr lvl="1"/>
            <a:r>
              <a:rPr lang="fr-FR" dirty="0" err="1" smtClean="0"/>
              <a:t>Genezing</a:t>
            </a:r>
            <a:r>
              <a:rPr lang="fr-FR" dirty="0" smtClean="0"/>
              <a:t> van blessures en </a:t>
            </a:r>
            <a:r>
              <a:rPr lang="fr-FR" dirty="0" err="1" smtClean="0"/>
              <a:t>littekens</a:t>
            </a:r>
            <a:endParaRPr lang="fr-FR" dirty="0" smtClean="0"/>
          </a:p>
          <a:p>
            <a:pPr lvl="1"/>
            <a:r>
              <a:rPr lang="fr-FR" dirty="0" err="1" smtClean="0"/>
              <a:t>Smaak</a:t>
            </a:r>
            <a:r>
              <a:rPr lang="fr-FR" dirty="0" smtClean="0"/>
              <a:t>, </a:t>
            </a:r>
            <a:r>
              <a:rPr lang="fr-FR" dirty="0" err="1" smtClean="0"/>
              <a:t>geur</a:t>
            </a:r>
            <a:endParaRPr lang="fr-FR" dirty="0" smtClean="0"/>
          </a:p>
          <a:p>
            <a:pPr lvl="1"/>
            <a:r>
              <a:rPr lang="fr-FR" dirty="0" smtClean="0"/>
              <a:t>DNA </a:t>
            </a:r>
            <a:r>
              <a:rPr lang="fr-FR" dirty="0" err="1" smtClean="0"/>
              <a:t>synthese</a:t>
            </a:r>
            <a:endParaRPr lang="fr-FR" dirty="0" smtClean="0"/>
          </a:p>
          <a:p>
            <a:pPr lvl="1"/>
            <a:r>
              <a:rPr lang="fr-FR" dirty="0" smtClean="0"/>
              <a:t>Normale </a:t>
            </a:r>
            <a:r>
              <a:rPr lang="fr-FR" dirty="0" err="1" smtClean="0"/>
              <a:t>ontwikkeling</a:t>
            </a:r>
            <a:r>
              <a:rPr lang="fr-FR" dirty="0" smtClean="0"/>
              <a:t> en </a:t>
            </a:r>
            <a:r>
              <a:rPr lang="fr-FR" dirty="0" err="1" smtClean="0"/>
              <a:t>groei</a:t>
            </a:r>
            <a:r>
              <a:rPr lang="fr-FR" dirty="0" smtClean="0"/>
              <a:t> van de fœtus, </a:t>
            </a:r>
            <a:r>
              <a:rPr lang="fr-FR" dirty="0" err="1" smtClean="0"/>
              <a:t>kind</a:t>
            </a:r>
            <a:r>
              <a:rPr lang="fr-FR" dirty="0" smtClean="0"/>
              <a:t> en adolescent </a:t>
            </a:r>
            <a:endParaRPr lang="fr-FR" dirty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718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Zink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err="1" smtClean="0"/>
              <a:t>Bij</a:t>
            </a:r>
            <a:r>
              <a:rPr lang="fr-FR" dirty="0" smtClean="0"/>
              <a:t> </a:t>
            </a:r>
            <a:r>
              <a:rPr lang="fr-FR" dirty="0" err="1" smtClean="0"/>
              <a:t>gebrek</a:t>
            </a:r>
            <a:r>
              <a:rPr lang="fr-FR" dirty="0" smtClean="0"/>
              <a:t>:</a:t>
            </a:r>
          </a:p>
          <a:p>
            <a:pPr lvl="1"/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</a:t>
            </a:r>
            <a:r>
              <a:rPr lang="fr-FR" dirty="0" err="1" smtClean="0"/>
              <a:t>Geboortegewicht</a:t>
            </a:r>
            <a:endParaRPr lang="fr-FR" dirty="0" smtClean="0"/>
          </a:p>
          <a:p>
            <a:pPr lvl="1"/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</a:t>
            </a:r>
            <a:r>
              <a:rPr lang="fr-FR" dirty="0" err="1" smtClean="0"/>
              <a:t>Grootte</a:t>
            </a:r>
            <a:endParaRPr lang="fr-FR" dirty="0" smtClean="0"/>
          </a:p>
          <a:p>
            <a:pPr lvl="1"/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IQ</a:t>
            </a:r>
          </a:p>
          <a:p>
            <a:pPr lvl="1"/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</a:t>
            </a:r>
            <a:r>
              <a:rPr lang="fr-FR" dirty="0" err="1" smtClean="0"/>
              <a:t>immuniteit</a:t>
            </a:r>
            <a:endParaRPr lang="fr-FR" dirty="0" smtClean="0"/>
          </a:p>
          <a:p>
            <a:pPr lvl="1"/>
            <a:r>
              <a:rPr lang="fr-FR" dirty="0" smtClean="0"/>
              <a:t>3X </a:t>
            </a:r>
            <a:r>
              <a:rPr lang="fr-FR" dirty="0" err="1" smtClean="0"/>
              <a:t>meer</a:t>
            </a:r>
            <a:r>
              <a:rPr lang="fr-FR" dirty="0" smtClean="0"/>
              <a:t> </a:t>
            </a:r>
            <a:r>
              <a:rPr lang="fr-FR" dirty="0" err="1" smtClean="0"/>
              <a:t>risico</a:t>
            </a:r>
            <a:r>
              <a:rPr lang="fr-FR" dirty="0" smtClean="0"/>
              <a:t> op </a:t>
            </a:r>
            <a:r>
              <a:rPr lang="fr-FR" dirty="0" err="1" smtClean="0"/>
              <a:t>vroegtijdige</a:t>
            </a:r>
            <a:r>
              <a:rPr lang="fr-FR" dirty="0" smtClean="0"/>
              <a:t> </a:t>
            </a:r>
            <a:r>
              <a:rPr lang="fr-FR" dirty="0" err="1" smtClean="0"/>
              <a:t>bevalling</a:t>
            </a:r>
            <a:endParaRPr lang="fr-FR" dirty="0" smtClean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err="1" smtClean="0"/>
              <a:t>Bronnen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Vlees</a:t>
            </a:r>
            <a:endParaRPr lang="fr-FR" dirty="0" smtClean="0"/>
          </a:p>
          <a:p>
            <a:pPr lvl="1"/>
            <a:r>
              <a:rPr lang="fr-FR" dirty="0" smtClean="0"/>
              <a:t>Vis</a:t>
            </a:r>
          </a:p>
          <a:p>
            <a:pPr lvl="1"/>
            <a:r>
              <a:rPr lang="fr-FR" dirty="0" err="1" smtClean="0"/>
              <a:t>Zeevruchten</a:t>
            </a:r>
            <a:r>
              <a:rPr lang="fr-FR" dirty="0" smtClean="0"/>
              <a:t>, </a:t>
            </a:r>
            <a:r>
              <a:rPr lang="fr-FR" dirty="0" err="1" smtClean="0"/>
              <a:t>oesters</a:t>
            </a:r>
            <a:r>
              <a:rPr lang="fr-FR" dirty="0" smtClean="0"/>
              <a:t> (niet </a:t>
            </a:r>
            <a:r>
              <a:rPr lang="fr-FR" dirty="0" err="1" smtClean="0"/>
              <a:t>aangeraden</a:t>
            </a:r>
            <a:r>
              <a:rPr lang="fr-FR" dirty="0" smtClean="0"/>
              <a:t> </a:t>
            </a:r>
            <a:r>
              <a:rPr lang="fr-FR" dirty="0" err="1" smtClean="0"/>
              <a:t>tijdens</a:t>
            </a:r>
            <a:r>
              <a:rPr lang="fr-FR" dirty="0" smtClean="0"/>
              <a:t> </a:t>
            </a:r>
            <a:r>
              <a:rPr lang="fr-FR" dirty="0" err="1" smtClean="0"/>
              <a:t>zwangerschap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Linzen</a:t>
            </a:r>
            <a:r>
              <a:rPr lang="fr-FR" dirty="0" smtClean="0"/>
              <a:t>, quinoa</a:t>
            </a:r>
          </a:p>
          <a:p>
            <a:pPr lvl="1"/>
            <a:r>
              <a:rPr lang="fr-FR" dirty="0" err="1" smtClean="0"/>
              <a:t>Volkoren</a:t>
            </a:r>
            <a:r>
              <a:rPr lang="fr-FR" dirty="0" smtClean="0"/>
              <a:t> </a:t>
            </a:r>
            <a:r>
              <a:rPr lang="fr-FR" dirty="0" err="1" smtClean="0"/>
              <a:t>granen</a:t>
            </a:r>
            <a:r>
              <a:rPr lang="fr-FR" dirty="0" smtClean="0"/>
              <a:t> (haver, </a:t>
            </a:r>
            <a:r>
              <a:rPr lang="fr-FR" dirty="0" err="1" smtClean="0"/>
              <a:t>rogge</a:t>
            </a:r>
            <a:r>
              <a:rPr lang="fr-FR" dirty="0" smtClean="0"/>
              <a:t>)</a:t>
            </a:r>
          </a:p>
        </p:txBody>
      </p:sp>
      <p:pic>
        <p:nvPicPr>
          <p:cNvPr id="5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00541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22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Calcium 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63524" cy="4525963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Calcium </a:t>
            </a:r>
            <a:r>
              <a:rPr lang="fr-FR" dirty="0" err="1" smtClean="0"/>
              <a:t>zonder</a:t>
            </a:r>
            <a:r>
              <a:rPr lang="fr-FR" dirty="0" smtClean="0"/>
              <a:t> vitamine D </a:t>
            </a:r>
            <a:r>
              <a:rPr lang="fr-FR" dirty="0" err="1" smtClean="0"/>
              <a:t>geven</a:t>
            </a:r>
            <a:r>
              <a:rPr lang="fr-FR" dirty="0" smtClean="0"/>
              <a:t> = </a:t>
            </a:r>
            <a:r>
              <a:rPr lang="fr-FR" dirty="0" err="1" smtClean="0"/>
              <a:t>geen</a:t>
            </a:r>
            <a:r>
              <a:rPr lang="fr-FR" dirty="0" smtClean="0"/>
              <a:t> </a:t>
            </a:r>
            <a:r>
              <a:rPr lang="fr-FR" dirty="0" err="1" smtClean="0"/>
              <a:t>nut</a:t>
            </a:r>
            <a:r>
              <a:rPr lang="fr-FR" dirty="0" smtClean="0"/>
              <a:t>, </a:t>
            </a:r>
            <a:r>
              <a:rPr lang="fr-FR" dirty="0" err="1" smtClean="0"/>
              <a:t>want</a:t>
            </a:r>
            <a:r>
              <a:rPr lang="fr-FR" dirty="0" smtClean="0"/>
              <a:t> </a:t>
            </a:r>
            <a:r>
              <a:rPr lang="fr-FR" dirty="0" err="1" smtClean="0"/>
              <a:t>wordt</a:t>
            </a:r>
            <a:r>
              <a:rPr lang="fr-FR" dirty="0" smtClean="0"/>
              <a:t> niet </a:t>
            </a:r>
            <a:r>
              <a:rPr lang="fr-FR" dirty="0" err="1" smtClean="0"/>
              <a:t>opgenomen</a:t>
            </a:r>
            <a:endParaRPr lang="fr-FR" dirty="0" smtClean="0"/>
          </a:p>
          <a:p>
            <a:r>
              <a:rPr lang="fr-FR" dirty="0" err="1" smtClean="0"/>
              <a:t>Laag</a:t>
            </a:r>
            <a:r>
              <a:rPr lang="fr-FR" dirty="0" smtClean="0"/>
              <a:t> </a:t>
            </a:r>
            <a:r>
              <a:rPr lang="fr-FR" dirty="0" err="1" smtClean="0"/>
              <a:t>calciumniveau</a:t>
            </a:r>
            <a:r>
              <a:rPr lang="fr-FR" dirty="0" smtClean="0"/>
              <a:t> =&gt; </a:t>
            </a:r>
            <a:r>
              <a:rPr lang="fr-FR" dirty="0">
                <a:latin typeface="Wingdings 3" charset="2"/>
                <a:cs typeface="Wingdings 3" charset="2"/>
              </a:rPr>
              <a:t>k</a:t>
            </a:r>
            <a:r>
              <a:rPr lang="fr-FR" dirty="0"/>
              <a:t> </a:t>
            </a:r>
            <a:r>
              <a:rPr lang="fr-FR" dirty="0" err="1" smtClean="0"/>
              <a:t>vaatvernauwing</a:t>
            </a:r>
            <a:r>
              <a:rPr lang="fr-FR" dirty="0" smtClean="0"/>
              <a:t> =&gt; </a:t>
            </a:r>
            <a:r>
              <a:rPr lang="fr-FR" dirty="0" smtClean="0">
                <a:latin typeface="Wingdings 3" charset="2"/>
                <a:cs typeface="Wingdings 3" charset="2"/>
              </a:rPr>
              <a:t>k</a:t>
            </a:r>
            <a:r>
              <a:rPr lang="fr-FR" dirty="0" smtClean="0"/>
              <a:t> </a:t>
            </a:r>
            <a:r>
              <a:rPr lang="fr-FR" dirty="0" err="1" smtClean="0"/>
              <a:t>pre-eclampsie</a:t>
            </a:r>
            <a:r>
              <a:rPr lang="fr-FR" dirty="0" smtClean="0"/>
              <a:t> (</a:t>
            </a:r>
            <a:r>
              <a:rPr lang="fr-FR" dirty="0" err="1" smtClean="0"/>
              <a:t>zwangerschapsvergiftiging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Geen</a:t>
            </a:r>
            <a:r>
              <a:rPr lang="fr-FR" dirty="0" smtClean="0"/>
              <a:t> </a:t>
            </a:r>
            <a:r>
              <a:rPr lang="fr-FR" dirty="0" err="1" smtClean="0"/>
              <a:t>enkel</a:t>
            </a:r>
            <a:r>
              <a:rPr lang="fr-FR" dirty="0" smtClean="0"/>
              <a:t> </a:t>
            </a:r>
            <a:r>
              <a:rPr lang="fr-FR" dirty="0" err="1" smtClean="0"/>
              <a:t>risico</a:t>
            </a:r>
            <a:r>
              <a:rPr lang="fr-FR" dirty="0" smtClean="0"/>
              <a:t> om 1,5g/dag in te </a:t>
            </a:r>
            <a:r>
              <a:rPr lang="fr-FR" dirty="0" err="1" smtClean="0"/>
              <a:t>nemen</a:t>
            </a:r>
            <a:r>
              <a:rPr lang="fr-FR" dirty="0" smtClean="0"/>
              <a:t> (+ vitamine D)</a:t>
            </a:r>
          </a:p>
          <a:p>
            <a:r>
              <a:rPr lang="fr-FR" dirty="0" err="1" smtClean="0"/>
              <a:t>Prebiotica</a:t>
            </a:r>
            <a:r>
              <a:rPr lang="fr-FR" dirty="0" smtClean="0"/>
              <a:t> (ex.: bifidus, FOS) </a:t>
            </a:r>
            <a:r>
              <a:rPr lang="fr-FR" dirty="0">
                <a:latin typeface="Wingdings 3" charset="2"/>
                <a:cs typeface="Wingdings 3" charset="2"/>
              </a:rPr>
              <a:t>k</a:t>
            </a:r>
            <a:r>
              <a:rPr lang="fr-FR" dirty="0" smtClean="0"/>
              <a:t> </a:t>
            </a:r>
            <a:r>
              <a:rPr lang="fr-FR" dirty="0" err="1" smtClean="0"/>
              <a:t>opname</a:t>
            </a:r>
            <a:r>
              <a:rPr lang="fr-FR" dirty="0" smtClean="0"/>
              <a:t> calcium op </a:t>
            </a:r>
            <a:r>
              <a:rPr lang="fr-FR" dirty="0" err="1" smtClean="0"/>
              <a:t>darmniveau</a:t>
            </a:r>
            <a:r>
              <a:rPr lang="fr-FR" dirty="0" smtClean="0"/>
              <a:t> (calcium </a:t>
            </a:r>
            <a:r>
              <a:rPr lang="fr-FR" dirty="0" err="1" smtClean="0"/>
              <a:t>kanaal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Zuivel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geen</a:t>
            </a:r>
            <a:r>
              <a:rPr lang="fr-FR" dirty="0" smtClean="0"/>
              <a:t> </a:t>
            </a:r>
            <a:r>
              <a:rPr lang="fr-FR" dirty="0" err="1" smtClean="0"/>
              <a:t>verplichting</a:t>
            </a:r>
            <a:r>
              <a:rPr lang="fr-FR" dirty="0" smtClean="0"/>
              <a:t>, calcium </a:t>
            </a:r>
            <a:r>
              <a:rPr lang="fr-FR" dirty="0" err="1" smtClean="0"/>
              <a:t>uit</a:t>
            </a:r>
            <a:r>
              <a:rPr lang="fr-FR" dirty="0" smtClean="0"/>
              <a:t> </a:t>
            </a:r>
            <a:r>
              <a:rPr lang="fr-FR" dirty="0" err="1" smtClean="0"/>
              <a:t>planten</a:t>
            </a:r>
            <a:r>
              <a:rPr lang="fr-FR" dirty="0" smtClean="0"/>
              <a:t> </a:t>
            </a:r>
            <a:r>
              <a:rPr lang="fr-FR" dirty="0" err="1" smtClean="0"/>
              <a:t>wordt</a:t>
            </a:r>
            <a:r>
              <a:rPr lang="fr-FR" dirty="0" smtClean="0"/>
              <a:t> </a:t>
            </a:r>
            <a:r>
              <a:rPr lang="fr-FR" dirty="0" err="1" smtClean="0"/>
              <a:t>zelfs</a:t>
            </a:r>
            <a:r>
              <a:rPr lang="fr-FR" dirty="0" smtClean="0"/>
              <a:t> </a:t>
            </a:r>
            <a:r>
              <a:rPr lang="fr-FR" dirty="0" err="1" smtClean="0"/>
              <a:t>beter</a:t>
            </a:r>
            <a:r>
              <a:rPr lang="fr-FR" dirty="0" smtClean="0"/>
              <a:t> </a:t>
            </a:r>
            <a:r>
              <a:rPr lang="fr-FR" dirty="0" err="1" smtClean="0"/>
              <a:t>opgenomen</a:t>
            </a:r>
            <a:r>
              <a:rPr lang="fr-FR" dirty="0" smtClean="0"/>
              <a:t>, </a:t>
            </a:r>
            <a:r>
              <a:rPr lang="fr-FR" dirty="0" err="1"/>
              <a:t>e</a:t>
            </a:r>
            <a:r>
              <a:rPr lang="fr-FR" dirty="0" err="1" smtClean="0"/>
              <a:t>quivalent</a:t>
            </a:r>
            <a:r>
              <a:rPr lang="fr-FR" dirty="0" smtClean="0"/>
              <a:t> van </a:t>
            </a:r>
            <a:r>
              <a:rPr lang="fr-FR" dirty="0" err="1" smtClean="0"/>
              <a:t>een</a:t>
            </a:r>
            <a:r>
              <a:rPr lang="fr-FR" dirty="0" smtClean="0"/>
              <a:t> glas </a:t>
            </a:r>
            <a:r>
              <a:rPr lang="fr-FR" dirty="0" err="1" smtClean="0"/>
              <a:t>melk</a:t>
            </a:r>
            <a:r>
              <a:rPr lang="fr-FR" dirty="0" smtClean="0"/>
              <a:t> = 84g </a:t>
            </a:r>
            <a:r>
              <a:rPr lang="fr-FR" dirty="0" err="1" smtClean="0"/>
              <a:t>chinese</a:t>
            </a:r>
            <a:r>
              <a:rPr lang="fr-FR" dirty="0" smtClean="0"/>
              <a:t> </a:t>
            </a:r>
            <a:r>
              <a:rPr lang="fr-FR" dirty="0" err="1" smtClean="0"/>
              <a:t>kool</a:t>
            </a:r>
            <a:r>
              <a:rPr lang="fr-FR" dirty="0" smtClean="0"/>
              <a:t> = 2,5 </a:t>
            </a:r>
            <a:r>
              <a:rPr lang="fr-FR" dirty="0" err="1" smtClean="0"/>
              <a:t>glazen</a:t>
            </a:r>
            <a:r>
              <a:rPr lang="fr-FR" dirty="0" smtClean="0"/>
              <a:t> </a:t>
            </a:r>
            <a:r>
              <a:rPr lang="fr-FR" dirty="0" err="1" smtClean="0"/>
              <a:t>Hépar</a:t>
            </a:r>
            <a:r>
              <a:rPr lang="fr-FR" dirty="0" smtClean="0"/>
              <a:t> (water </a:t>
            </a:r>
            <a:r>
              <a:rPr lang="fr-FR" dirty="0" err="1" smtClean="0"/>
              <a:t>rijk</a:t>
            </a:r>
            <a:r>
              <a:rPr lang="fr-FR" dirty="0" smtClean="0"/>
              <a:t> </a:t>
            </a:r>
            <a:r>
              <a:rPr lang="fr-FR" dirty="0" err="1" smtClean="0"/>
              <a:t>aan</a:t>
            </a:r>
            <a:r>
              <a:rPr lang="fr-FR" dirty="0" smtClean="0"/>
              <a:t> Mg en Ca)</a:t>
            </a:r>
            <a:endParaRPr lang="fr-FR" dirty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8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Vitamine D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95% van de </a:t>
            </a:r>
            <a:r>
              <a:rPr lang="fr-FR" dirty="0" err="1" smtClean="0"/>
              <a:t>bevolking</a:t>
            </a:r>
            <a:r>
              <a:rPr lang="fr-FR" dirty="0" smtClean="0"/>
              <a:t> </a:t>
            </a:r>
            <a:r>
              <a:rPr lang="fr-FR" dirty="0" err="1" smtClean="0"/>
              <a:t>heeft</a:t>
            </a:r>
            <a:r>
              <a:rPr lang="fr-FR" dirty="0" smtClean="0"/>
              <a:t> </a:t>
            </a:r>
            <a:r>
              <a:rPr lang="fr-FR" dirty="0" err="1" smtClean="0"/>
              <a:t>tekort</a:t>
            </a:r>
            <a:r>
              <a:rPr lang="fr-FR" dirty="0" smtClean="0"/>
              <a:t>!</a:t>
            </a:r>
          </a:p>
          <a:p>
            <a:r>
              <a:rPr lang="fr-FR" dirty="0" err="1" smtClean="0"/>
              <a:t>Tekort</a:t>
            </a:r>
            <a:r>
              <a:rPr lang="fr-FR" dirty="0" smtClean="0"/>
              <a:t> </a:t>
            </a:r>
            <a:r>
              <a:rPr lang="fr-FR" dirty="0" err="1" smtClean="0"/>
              <a:t>veroorzaakt</a:t>
            </a:r>
            <a:r>
              <a:rPr lang="fr-FR" dirty="0" smtClean="0"/>
              <a:t>:</a:t>
            </a:r>
          </a:p>
          <a:p>
            <a:pPr lvl="1"/>
            <a:r>
              <a:rPr lang="fr-FR" dirty="0">
                <a:latin typeface="Wingdings 3" charset="2"/>
                <a:cs typeface="Wingdings 3" charset="2"/>
              </a:rPr>
              <a:t>k</a:t>
            </a:r>
            <a:r>
              <a:rPr lang="fr-FR" dirty="0" smtClean="0"/>
              <a:t> </a:t>
            </a:r>
            <a:r>
              <a:rPr lang="fr-FR" dirty="0" err="1" smtClean="0"/>
              <a:t>risico</a:t>
            </a:r>
            <a:r>
              <a:rPr lang="fr-FR" dirty="0" smtClean="0"/>
              <a:t> op </a:t>
            </a:r>
            <a:r>
              <a:rPr lang="fr-FR" dirty="0" err="1" smtClean="0"/>
              <a:t>slechte</a:t>
            </a:r>
            <a:r>
              <a:rPr lang="fr-FR" dirty="0" smtClean="0"/>
              <a:t> </a:t>
            </a:r>
            <a:r>
              <a:rPr lang="fr-FR" dirty="0" err="1" smtClean="0"/>
              <a:t>beenderen</a:t>
            </a:r>
            <a:r>
              <a:rPr lang="fr-FR" dirty="0" smtClean="0"/>
              <a:t> van de baby</a:t>
            </a:r>
          </a:p>
          <a:p>
            <a:pPr lvl="1"/>
            <a:r>
              <a:rPr lang="fr-FR" dirty="0" smtClean="0">
                <a:latin typeface="Wingdings 3" charset="2"/>
                <a:cs typeface="Wingdings 3" charset="2"/>
              </a:rPr>
              <a:t>k</a:t>
            </a:r>
            <a:r>
              <a:rPr lang="fr-FR" dirty="0" smtClean="0"/>
              <a:t> </a:t>
            </a:r>
            <a:r>
              <a:rPr lang="fr-FR" dirty="0" err="1" smtClean="0"/>
              <a:t>risico</a:t>
            </a:r>
            <a:r>
              <a:rPr lang="fr-FR" dirty="0" smtClean="0"/>
              <a:t> op </a:t>
            </a:r>
            <a:r>
              <a:rPr lang="fr-FR" dirty="0" err="1" smtClean="0"/>
              <a:t>fracturen</a:t>
            </a:r>
            <a:r>
              <a:rPr lang="fr-FR" dirty="0" smtClean="0"/>
              <a:t> </a:t>
            </a:r>
            <a:r>
              <a:rPr lang="fr-FR" dirty="0" err="1" smtClean="0"/>
              <a:t>bij</a:t>
            </a:r>
            <a:r>
              <a:rPr lang="fr-FR" dirty="0" smtClean="0"/>
              <a:t> de </a:t>
            </a:r>
            <a:r>
              <a:rPr lang="fr-FR" dirty="0" err="1" smtClean="0"/>
              <a:t>moeder</a:t>
            </a:r>
            <a:endParaRPr lang="fr-FR" dirty="0" smtClean="0"/>
          </a:p>
          <a:p>
            <a:pPr lvl="1"/>
            <a:r>
              <a:rPr lang="fr-FR" dirty="0" err="1" smtClean="0"/>
              <a:t>Slechte</a:t>
            </a:r>
            <a:r>
              <a:rPr lang="fr-FR" dirty="0" smtClean="0"/>
              <a:t> </a:t>
            </a:r>
            <a:r>
              <a:rPr lang="fr-FR" dirty="0" err="1" smtClean="0"/>
              <a:t>spierwerking</a:t>
            </a:r>
            <a:r>
              <a:rPr lang="fr-FR" dirty="0" smtClean="0"/>
              <a:t> </a:t>
            </a:r>
            <a:r>
              <a:rPr lang="fr-FR" dirty="0" err="1" smtClean="0"/>
              <a:t>bij</a:t>
            </a:r>
            <a:r>
              <a:rPr lang="fr-FR" dirty="0" smtClean="0"/>
              <a:t> de </a:t>
            </a:r>
            <a:r>
              <a:rPr lang="fr-FR" dirty="0" err="1" smtClean="0"/>
              <a:t>moeder</a:t>
            </a:r>
            <a:r>
              <a:rPr lang="fr-FR" dirty="0" smtClean="0"/>
              <a:t> =&gt; </a:t>
            </a:r>
            <a:r>
              <a:rPr lang="fr-FR" dirty="0" err="1" smtClean="0"/>
              <a:t>moeilijkere</a:t>
            </a:r>
            <a:r>
              <a:rPr lang="fr-FR" dirty="0" smtClean="0"/>
              <a:t> </a:t>
            </a:r>
            <a:r>
              <a:rPr lang="fr-FR" dirty="0" err="1" smtClean="0"/>
              <a:t>bevalling</a:t>
            </a:r>
            <a:r>
              <a:rPr lang="fr-FR" dirty="0" smtClean="0"/>
              <a:t> en </a:t>
            </a:r>
            <a:r>
              <a:rPr lang="fr-FR" dirty="0" err="1" smtClean="0"/>
              <a:t>verhoogd</a:t>
            </a:r>
            <a:r>
              <a:rPr lang="fr-FR" dirty="0" smtClean="0"/>
              <a:t> </a:t>
            </a:r>
            <a:r>
              <a:rPr lang="fr-FR" dirty="0" err="1" smtClean="0"/>
              <a:t>risico</a:t>
            </a:r>
            <a:r>
              <a:rPr lang="fr-FR" dirty="0" smtClean="0"/>
              <a:t> op </a:t>
            </a:r>
            <a:r>
              <a:rPr lang="fr-FR" dirty="0" err="1" smtClean="0"/>
              <a:t>keizersnede</a:t>
            </a:r>
            <a:endParaRPr lang="fr-FR" dirty="0" smtClean="0"/>
          </a:p>
          <a:p>
            <a:pPr lvl="1"/>
            <a:r>
              <a:rPr lang="fr-FR" dirty="0">
                <a:latin typeface="Wingdings 3" charset="2"/>
                <a:cs typeface="Wingdings 3" charset="2"/>
              </a:rPr>
              <a:t>k</a:t>
            </a:r>
            <a:r>
              <a:rPr lang="fr-FR" dirty="0" smtClean="0"/>
              <a:t> </a:t>
            </a:r>
            <a:r>
              <a:rPr lang="fr-FR" dirty="0" err="1" smtClean="0"/>
              <a:t>risico</a:t>
            </a:r>
            <a:r>
              <a:rPr lang="fr-FR" dirty="0" smtClean="0"/>
              <a:t> op </a:t>
            </a:r>
            <a:r>
              <a:rPr lang="fr-FR" dirty="0" err="1" smtClean="0"/>
              <a:t>pre-eclampsie</a:t>
            </a:r>
            <a:r>
              <a:rPr lang="fr-FR" dirty="0" smtClean="0"/>
              <a:t> (</a:t>
            </a:r>
            <a:r>
              <a:rPr lang="fr-FR" dirty="0" err="1" smtClean="0"/>
              <a:t>zwangerschapsvergiftiging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5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Zwangerschap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 </a:t>
            </a:r>
            <a:r>
              <a:rPr lang="fr-FR" dirty="0" err="1" smtClean="0"/>
              <a:t>meest</a:t>
            </a:r>
            <a:r>
              <a:rPr lang="fr-FR" dirty="0" smtClean="0"/>
              <a:t> </a:t>
            </a:r>
            <a:r>
              <a:rPr lang="fr-FR" dirty="0" err="1" smtClean="0"/>
              <a:t>bijzondere</a:t>
            </a:r>
            <a:r>
              <a:rPr lang="fr-FR" dirty="0" smtClean="0"/>
              <a:t> </a:t>
            </a:r>
            <a:r>
              <a:rPr lang="fr-FR" dirty="0" err="1" smtClean="0"/>
              <a:t>gebeurtenis</a:t>
            </a:r>
            <a:r>
              <a:rPr lang="fr-FR" dirty="0" smtClean="0"/>
              <a:t>…</a:t>
            </a:r>
          </a:p>
          <a:p>
            <a:r>
              <a:rPr lang="fr-FR" dirty="0" err="1" smtClean="0"/>
              <a:t>Voeding</a:t>
            </a:r>
            <a:r>
              <a:rPr lang="fr-FR" dirty="0" smtClean="0"/>
              <a:t> </a:t>
            </a:r>
            <a:r>
              <a:rPr lang="fr-FR" dirty="0" err="1" smtClean="0"/>
              <a:t>voor</a:t>
            </a:r>
            <a:r>
              <a:rPr lang="fr-FR" dirty="0" smtClean="0"/>
              <a:t> de fœtus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enorm</a:t>
            </a:r>
            <a:r>
              <a:rPr lang="fr-FR" dirty="0" smtClean="0"/>
              <a:t> </a:t>
            </a:r>
            <a:r>
              <a:rPr lang="fr-FR" dirty="0" err="1" smtClean="0"/>
              <a:t>belangrijk</a:t>
            </a:r>
            <a:endParaRPr lang="fr-FR" dirty="0" smtClean="0"/>
          </a:p>
          <a:p>
            <a:r>
              <a:rPr lang="fr-FR" dirty="0" err="1" smtClean="0"/>
              <a:t>Belang</a:t>
            </a:r>
            <a:r>
              <a:rPr lang="fr-FR" dirty="0" smtClean="0"/>
              <a:t> van </a:t>
            </a:r>
            <a:r>
              <a:rPr lang="fr-FR" dirty="0" err="1" smtClean="0"/>
              <a:t>voedingsstatuut</a:t>
            </a:r>
            <a:r>
              <a:rPr lang="fr-FR" dirty="0" smtClean="0"/>
              <a:t> en </a:t>
            </a:r>
            <a:r>
              <a:rPr lang="fr-FR" dirty="0" err="1" smtClean="0"/>
              <a:t>voedingswaarde</a:t>
            </a:r>
            <a:r>
              <a:rPr lang="fr-FR" dirty="0" smtClean="0"/>
              <a:t> </a:t>
            </a:r>
            <a:r>
              <a:rPr lang="fr-FR" dirty="0" err="1" smtClean="0"/>
              <a:t>pre-conceptie</a:t>
            </a:r>
            <a:endParaRPr lang="fr-FR" dirty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9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Alcohol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Zo</a:t>
            </a:r>
            <a:r>
              <a:rPr lang="fr-FR" dirty="0" smtClean="0"/>
              <a:t> </a:t>
            </a:r>
            <a:r>
              <a:rPr lang="fr-FR" dirty="0" err="1" smtClean="0"/>
              <a:t>weinig</a:t>
            </a:r>
            <a:r>
              <a:rPr lang="fr-FR" dirty="0" smtClean="0"/>
              <a:t> </a:t>
            </a:r>
            <a:r>
              <a:rPr lang="fr-FR" dirty="0" err="1" smtClean="0"/>
              <a:t>mogelijk</a:t>
            </a:r>
            <a:endParaRPr lang="fr-FR" dirty="0" smtClean="0"/>
          </a:p>
          <a:p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</a:t>
            </a:r>
            <a:r>
              <a:rPr lang="fr-FR" dirty="0" err="1" smtClean="0"/>
              <a:t>gewicht</a:t>
            </a:r>
            <a:r>
              <a:rPr lang="fr-FR" dirty="0" smtClean="0"/>
              <a:t> van de </a:t>
            </a:r>
            <a:r>
              <a:rPr lang="fr-FR" dirty="0" err="1" smtClean="0"/>
              <a:t>hersenen</a:t>
            </a:r>
            <a:r>
              <a:rPr lang="fr-FR" dirty="0" smtClean="0"/>
              <a:t> van de fœtus </a:t>
            </a:r>
          </a:p>
          <a:p>
            <a:r>
              <a:rPr lang="fr-FR" dirty="0" err="1" smtClean="0"/>
              <a:t>Risico</a:t>
            </a:r>
            <a:r>
              <a:rPr lang="fr-FR" dirty="0" smtClean="0"/>
              <a:t> </a:t>
            </a:r>
            <a:r>
              <a:rPr lang="fr-FR" dirty="0" err="1" smtClean="0"/>
              <a:t>dat</a:t>
            </a:r>
            <a:r>
              <a:rPr lang="fr-FR" dirty="0" smtClean="0"/>
              <a:t> de </a:t>
            </a:r>
            <a:r>
              <a:rPr lang="fr-FR" dirty="0" err="1" smtClean="0"/>
              <a:t>toekomstige</a:t>
            </a:r>
            <a:r>
              <a:rPr lang="fr-FR" dirty="0" smtClean="0"/>
              <a:t> </a:t>
            </a:r>
            <a:r>
              <a:rPr lang="fr-FR" dirty="0" err="1" smtClean="0"/>
              <a:t>mama</a:t>
            </a:r>
            <a:r>
              <a:rPr lang="fr-FR" dirty="0" smtClean="0"/>
              <a:t> </a:t>
            </a:r>
            <a:r>
              <a:rPr lang="fr-FR" dirty="0" err="1" smtClean="0"/>
              <a:t>valt</a:t>
            </a:r>
            <a:r>
              <a:rPr lang="fr-FR" dirty="0" smtClean="0"/>
              <a:t> </a:t>
            </a:r>
          </a:p>
          <a:p>
            <a:r>
              <a:rPr lang="fr-FR" dirty="0" smtClean="0"/>
              <a:t>Maximum </a:t>
            </a:r>
            <a:r>
              <a:rPr lang="fr-FR" dirty="0" err="1" smtClean="0"/>
              <a:t>één</a:t>
            </a:r>
            <a:r>
              <a:rPr lang="fr-FR" dirty="0" smtClean="0"/>
              <a:t> glas </a:t>
            </a:r>
            <a:r>
              <a:rPr lang="fr-FR" dirty="0" err="1" smtClean="0"/>
              <a:t>wijn</a:t>
            </a:r>
            <a:r>
              <a:rPr lang="fr-FR" dirty="0" smtClean="0"/>
              <a:t>, 2x per </a:t>
            </a:r>
            <a:r>
              <a:rPr lang="fr-FR" dirty="0" err="1" smtClean="0"/>
              <a:t>week</a:t>
            </a:r>
            <a:endParaRPr lang="fr-FR" dirty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013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Kruiden</a:t>
            </a:r>
            <a:r>
              <a:rPr lang="fr-FR" dirty="0" smtClean="0"/>
              <a:t> en </a:t>
            </a:r>
            <a:r>
              <a:rPr lang="fr-FR" dirty="0" err="1" smtClean="0"/>
              <a:t>specerijen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Ja</a:t>
            </a:r>
            <a:r>
              <a:rPr lang="fr-FR" dirty="0" smtClean="0"/>
              <a:t> maar…</a:t>
            </a:r>
          </a:p>
          <a:p>
            <a:pPr lvl="1"/>
            <a:r>
              <a:rPr lang="fr-FR" dirty="0" smtClean="0"/>
              <a:t>Niet te </a:t>
            </a:r>
            <a:r>
              <a:rPr lang="fr-FR" dirty="0" err="1" smtClean="0"/>
              <a:t>veel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kan </a:t>
            </a:r>
            <a:r>
              <a:rPr lang="fr-FR" dirty="0" err="1" smtClean="0"/>
              <a:t>maagzuur</a:t>
            </a:r>
            <a:r>
              <a:rPr lang="fr-FR" dirty="0" smtClean="0"/>
              <a:t> en «</a:t>
            </a:r>
            <a:r>
              <a:rPr lang="fr-FR" dirty="0" err="1" smtClean="0"/>
              <a:t>Leaky</a:t>
            </a:r>
            <a:r>
              <a:rPr lang="fr-FR" dirty="0" smtClean="0"/>
              <a:t> </a:t>
            </a:r>
            <a:r>
              <a:rPr lang="fr-FR" dirty="0" err="1" smtClean="0"/>
              <a:t>gut</a:t>
            </a:r>
            <a:r>
              <a:rPr lang="fr-FR" dirty="0" smtClean="0"/>
              <a:t> » </a:t>
            </a:r>
            <a:r>
              <a:rPr lang="fr-FR" dirty="0" err="1" smtClean="0"/>
              <a:t>veroorzaken</a:t>
            </a:r>
            <a:r>
              <a:rPr lang="fr-FR" dirty="0" smtClean="0"/>
              <a:t> </a:t>
            </a:r>
          </a:p>
          <a:p>
            <a:pPr marL="457200" lvl="1" indent="0">
              <a:buNone/>
            </a:pPr>
            <a:r>
              <a:rPr lang="fr-FR" dirty="0" smtClean="0">
                <a:sym typeface="Wingdings"/>
              </a:rPr>
              <a:t> Maar je </a:t>
            </a:r>
            <a:r>
              <a:rPr lang="fr-FR" dirty="0" err="1" smtClean="0">
                <a:sym typeface="Wingdings"/>
              </a:rPr>
              <a:t>mag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natuurlijk</a:t>
            </a:r>
            <a:r>
              <a:rPr lang="fr-FR" dirty="0" smtClean="0">
                <a:sym typeface="Wingdings"/>
              </a:rPr>
              <a:t> je </a:t>
            </a:r>
            <a:r>
              <a:rPr lang="fr-FR" dirty="0" err="1" smtClean="0">
                <a:sym typeface="Wingdings"/>
              </a:rPr>
              <a:t>eten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wel</a:t>
            </a:r>
            <a:r>
              <a:rPr lang="fr-FR" dirty="0" smtClean="0">
                <a:sym typeface="Wingdings"/>
              </a:rPr>
              <a:t> op </a:t>
            </a:r>
            <a:r>
              <a:rPr lang="fr-FR" dirty="0" err="1" smtClean="0">
                <a:sym typeface="Wingdings"/>
              </a:rPr>
              <a:t>smaak</a:t>
            </a:r>
            <a:r>
              <a:rPr lang="fr-FR" dirty="0" smtClean="0">
                <a:sym typeface="Wingdings"/>
              </a:rPr>
              <a:t> </a:t>
            </a:r>
            <a:r>
              <a:rPr lang="fr-FR" dirty="0" err="1" smtClean="0">
                <a:sym typeface="Wingdings"/>
              </a:rPr>
              <a:t>brengen</a:t>
            </a:r>
            <a:endParaRPr lang="fr-FR" dirty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52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Vlees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Ja</a:t>
            </a:r>
            <a:r>
              <a:rPr lang="fr-FR" dirty="0" smtClean="0"/>
              <a:t>!</a:t>
            </a:r>
          </a:p>
          <a:p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keer</a:t>
            </a:r>
            <a:r>
              <a:rPr lang="fr-FR" dirty="0" smtClean="0"/>
              <a:t> per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rood</a:t>
            </a:r>
            <a:r>
              <a:rPr lang="fr-FR" dirty="0" smtClean="0"/>
              <a:t> </a:t>
            </a:r>
            <a:r>
              <a:rPr lang="fr-FR" dirty="0" err="1" smtClean="0"/>
              <a:t>vlees</a:t>
            </a:r>
            <a:r>
              <a:rPr lang="fr-FR" dirty="0" smtClean="0"/>
              <a:t> (</a:t>
            </a:r>
            <a:r>
              <a:rPr lang="fr-FR" dirty="0" err="1" smtClean="0"/>
              <a:t>bevat</a:t>
            </a:r>
            <a:r>
              <a:rPr lang="fr-FR" dirty="0" smtClean="0"/>
              <a:t> </a:t>
            </a:r>
            <a:r>
              <a:rPr lang="fr-FR" dirty="0" err="1" smtClean="0"/>
              <a:t>ijzer</a:t>
            </a:r>
            <a:r>
              <a:rPr lang="fr-FR" dirty="0" smtClean="0"/>
              <a:t>)</a:t>
            </a:r>
          </a:p>
          <a:p>
            <a:r>
              <a:rPr lang="fr-FR" dirty="0" smtClean="0"/>
              <a:t>Niet te </a:t>
            </a:r>
            <a:r>
              <a:rPr lang="fr-FR" dirty="0" err="1" smtClean="0"/>
              <a:t>veel</a:t>
            </a:r>
            <a:r>
              <a:rPr lang="fr-FR" dirty="0" smtClean="0"/>
              <a:t> </a:t>
            </a:r>
            <a:r>
              <a:rPr lang="fr-FR" dirty="0" err="1" smtClean="0"/>
              <a:t>vlees</a:t>
            </a:r>
            <a:r>
              <a:rPr lang="fr-FR" dirty="0" smtClean="0"/>
              <a:t> (150g per </a:t>
            </a:r>
            <a:r>
              <a:rPr lang="fr-FR" dirty="0" err="1" smtClean="0"/>
              <a:t>portie</a:t>
            </a:r>
            <a:r>
              <a:rPr lang="fr-FR" dirty="0" smtClean="0"/>
              <a:t>) </a:t>
            </a:r>
            <a:r>
              <a:rPr lang="fr-FR" dirty="0"/>
              <a:t>3</a:t>
            </a:r>
            <a:r>
              <a:rPr lang="fr-FR" dirty="0" smtClean="0"/>
              <a:t> </a:t>
            </a:r>
            <a:r>
              <a:rPr lang="fr-FR" dirty="0" err="1" smtClean="0"/>
              <a:t>keer</a:t>
            </a:r>
            <a:r>
              <a:rPr lang="fr-FR" dirty="0" smtClean="0"/>
              <a:t> per </a:t>
            </a:r>
            <a:r>
              <a:rPr lang="fr-FR" dirty="0" err="1" smtClean="0"/>
              <a:t>week</a:t>
            </a:r>
            <a:endParaRPr lang="fr-FR" dirty="0" smtClean="0"/>
          </a:p>
          <a:p>
            <a:r>
              <a:rPr lang="fr-FR" dirty="0" smtClean="0"/>
              <a:t>Kip / </a:t>
            </a:r>
            <a:r>
              <a:rPr lang="fr-FR" dirty="0" err="1" smtClean="0"/>
              <a:t>gevogelte</a:t>
            </a:r>
            <a:r>
              <a:rPr lang="fr-FR" dirty="0" smtClean="0"/>
              <a:t> : </a:t>
            </a:r>
          </a:p>
          <a:p>
            <a:pPr lvl="1"/>
            <a:r>
              <a:rPr lang="fr-FR" dirty="0" err="1" smtClean="0"/>
              <a:t>Alleen</a:t>
            </a:r>
            <a:r>
              <a:rPr lang="fr-FR" dirty="0" smtClean="0"/>
              <a:t> </a:t>
            </a:r>
            <a:r>
              <a:rPr lang="fr-FR" dirty="0" err="1" smtClean="0"/>
              <a:t>als</a:t>
            </a:r>
            <a:r>
              <a:rPr lang="fr-FR" dirty="0" smtClean="0"/>
              <a:t> je de </a:t>
            </a:r>
            <a:r>
              <a:rPr lang="fr-FR" dirty="0" err="1" smtClean="0"/>
              <a:t>herkomst</a:t>
            </a:r>
            <a:r>
              <a:rPr lang="fr-FR" dirty="0" smtClean="0"/>
              <a:t> </a:t>
            </a:r>
            <a:r>
              <a:rPr lang="fr-FR" dirty="0" err="1" smtClean="0"/>
              <a:t>kent</a:t>
            </a:r>
            <a:endParaRPr lang="fr-FR" dirty="0" smtClean="0"/>
          </a:p>
          <a:p>
            <a:pPr lvl="1"/>
            <a:r>
              <a:rPr lang="fr-FR" dirty="0" smtClean="0"/>
              <a:t>Charcuterie: pas op </a:t>
            </a:r>
            <a:r>
              <a:rPr lang="fr-FR" dirty="0" err="1" smtClean="0"/>
              <a:t>voor</a:t>
            </a:r>
            <a:r>
              <a:rPr lang="fr-FR" dirty="0" smtClean="0"/>
              <a:t> niet </a:t>
            </a:r>
            <a:r>
              <a:rPr lang="fr-FR" dirty="0" smtClean="0"/>
              <a:t>te </a:t>
            </a:r>
            <a:r>
              <a:rPr lang="fr-FR" dirty="0" err="1" smtClean="0"/>
              <a:t>veel</a:t>
            </a:r>
            <a:r>
              <a:rPr lang="fr-FR" dirty="0" smtClean="0"/>
              <a:t> </a:t>
            </a:r>
            <a:r>
              <a:rPr lang="fr-FR" dirty="0" err="1" smtClean="0"/>
              <a:t>zout</a:t>
            </a:r>
            <a:endParaRPr lang="fr-FR" dirty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1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Water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 smtClean="0"/>
              <a:t>Filters</a:t>
            </a:r>
            <a:r>
              <a:rPr lang="fr-FR" dirty="0" smtClean="0"/>
              <a:t> </a:t>
            </a:r>
            <a:r>
              <a:rPr lang="fr-FR" dirty="0" err="1" smtClean="0"/>
              <a:t>filteren</a:t>
            </a:r>
            <a:r>
              <a:rPr lang="fr-FR" dirty="0" smtClean="0"/>
              <a:t> niet </a:t>
            </a:r>
            <a:r>
              <a:rPr lang="fr-FR" dirty="0" err="1" smtClean="0"/>
              <a:t>alles</a:t>
            </a:r>
            <a:r>
              <a:rPr lang="fr-FR" dirty="0" smtClean="0"/>
              <a:t>!</a:t>
            </a:r>
          </a:p>
          <a:p>
            <a:r>
              <a:rPr lang="fr-FR" dirty="0" err="1" smtClean="0"/>
              <a:t>Aangeraden</a:t>
            </a:r>
            <a:r>
              <a:rPr lang="fr-FR" dirty="0" smtClean="0"/>
              <a:t> om </a:t>
            </a:r>
            <a:r>
              <a:rPr lang="fr-FR" dirty="0" err="1" smtClean="0"/>
              <a:t>bronwater</a:t>
            </a:r>
            <a:r>
              <a:rPr lang="fr-FR" dirty="0" smtClean="0"/>
              <a:t> te </a:t>
            </a:r>
            <a:r>
              <a:rPr lang="fr-FR" dirty="0" err="1" smtClean="0"/>
              <a:t>drinken</a:t>
            </a:r>
            <a:endParaRPr lang="fr-FR" dirty="0" smtClean="0"/>
          </a:p>
          <a:p>
            <a:r>
              <a:rPr lang="fr-FR" dirty="0" smtClean="0"/>
              <a:t>1,5l </a:t>
            </a:r>
            <a:r>
              <a:rPr lang="fr-FR" dirty="0"/>
              <a:t>à</a:t>
            </a:r>
            <a:r>
              <a:rPr lang="fr-FR" dirty="0" smtClean="0"/>
              <a:t> 2l per dag</a:t>
            </a:r>
          </a:p>
          <a:p>
            <a:r>
              <a:rPr lang="fr-FR" dirty="0" err="1" smtClean="0"/>
              <a:t>Inhoud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200mg Ca min. per liter</a:t>
            </a:r>
          </a:p>
          <a:p>
            <a:pPr lvl="1"/>
            <a:r>
              <a:rPr lang="fr-FR" dirty="0" smtClean="0"/>
              <a:t>80mg Mg per liter</a:t>
            </a:r>
          </a:p>
          <a:p>
            <a:pPr lvl="1"/>
            <a:r>
              <a:rPr lang="fr-FR" dirty="0" smtClean="0"/>
              <a:t>400mg </a:t>
            </a:r>
            <a:r>
              <a:rPr lang="fr-FR" dirty="0" err="1" smtClean="0"/>
              <a:t>chloor</a:t>
            </a:r>
            <a:r>
              <a:rPr lang="fr-FR" dirty="0" smtClean="0"/>
              <a:t> max</a:t>
            </a:r>
          </a:p>
          <a:p>
            <a:pPr lvl="1"/>
            <a:r>
              <a:rPr lang="fr-FR" dirty="0" smtClean="0"/>
              <a:t>5mg </a:t>
            </a:r>
            <a:r>
              <a:rPr lang="fr-FR" dirty="0" err="1" smtClean="0"/>
              <a:t>nitraten</a:t>
            </a:r>
            <a:r>
              <a:rPr lang="fr-FR" dirty="0" smtClean="0"/>
              <a:t> max</a:t>
            </a:r>
          </a:p>
          <a:p>
            <a:pPr lvl="1"/>
            <a:r>
              <a:rPr lang="fr-FR" dirty="0" smtClean="0"/>
              <a:t>2,5mg fluor max</a:t>
            </a:r>
          </a:p>
          <a:p>
            <a:r>
              <a:rPr lang="fr-FR" dirty="0" err="1" smtClean="0"/>
              <a:t>Kies</a:t>
            </a:r>
            <a:r>
              <a:rPr lang="fr-FR" dirty="0" smtClean="0"/>
              <a:t> </a:t>
            </a:r>
            <a:r>
              <a:rPr lang="fr-FR" dirty="0" err="1" smtClean="0"/>
              <a:t>voor</a:t>
            </a:r>
            <a:r>
              <a:rPr lang="fr-FR" dirty="0" smtClean="0"/>
              <a:t> water met </a:t>
            </a:r>
            <a:r>
              <a:rPr lang="fr-FR" dirty="0" err="1" smtClean="0"/>
              <a:t>hoog</a:t>
            </a:r>
            <a:r>
              <a:rPr lang="fr-FR" dirty="0" smtClean="0"/>
              <a:t> Mg en Ca </a:t>
            </a:r>
            <a:r>
              <a:rPr lang="fr-FR" dirty="0" err="1" smtClean="0"/>
              <a:t>gehalte</a:t>
            </a:r>
            <a:endParaRPr lang="fr-FR" dirty="0" smtClean="0"/>
          </a:p>
          <a:p>
            <a:r>
              <a:rPr lang="fr-FR" dirty="0" err="1" smtClean="0"/>
              <a:t>Studies</a:t>
            </a:r>
            <a:r>
              <a:rPr lang="fr-FR" dirty="0" smtClean="0"/>
              <a:t> </a:t>
            </a:r>
            <a:r>
              <a:rPr lang="fr-FR" dirty="0" err="1" smtClean="0"/>
              <a:t>hebben</a:t>
            </a:r>
            <a:r>
              <a:rPr lang="fr-FR" dirty="0" smtClean="0"/>
              <a:t> </a:t>
            </a:r>
            <a:r>
              <a:rPr lang="fr-FR" dirty="0" err="1" smtClean="0"/>
              <a:t>aangetoond</a:t>
            </a:r>
            <a:r>
              <a:rPr lang="fr-FR" dirty="0" smtClean="0"/>
              <a:t> </a:t>
            </a:r>
            <a:r>
              <a:rPr lang="fr-FR" dirty="0" err="1" smtClean="0"/>
              <a:t>dat</a:t>
            </a:r>
            <a:r>
              <a:rPr lang="fr-FR" dirty="0" smtClean="0"/>
              <a:t> Mg </a:t>
            </a:r>
            <a:r>
              <a:rPr lang="fr-FR" dirty="0" err="1" smtClean="0"/>
              <a:t>veel</a:t>
            </a:r>
            <a:r>
              <a:rPr lang="fr-FR" dirty="0" smtClean="0"/>
              <a:t> </a:t>
            </a:r>
            <a:r>
              <a:rPr lang="fr-FR" dirty="0" err="1" smtClean="0"/>
              <a:t>beter</a:t>
            </a:r>
            <a:r>
              <a:rPr lang="fr-FR" dirty="0" smtClean="0"/>
              <a:t> </a:t>
            </a:r>
            <a:r>
              <a:rPr lang="fr-FR" dirty="0" err="1" smtClean="0"/>
              <a:t>wordt</a:t>
            </a:r>
            <a:r>
              <a:rPr lang="fr-FR" dirty="0" smtClean="0"/>
              <a:t> </a:t>
            </a:r>
            <a:r>
              <a:rPr lang="fr-FR" dirty="0" err="1" smtClean="0"/>
              <a:t>opgenomen</a:t>
            </a:r>
            <a:r>
              <a:rPr lang="fr-FR" dirty="0" smtClean="0"/>
              <a:t> </a:t>
            </a:r>
            <a:r>
              <a:rPr lang="fr-FR" dirty="0" err="1" smtClean="0"/>
              <a:t>uit</a:t>
            </a:r>
            <a:r>
              <a:rPr lang="fr-FR" dirty="0" smtClean="0"/>
              <a:t> water dan </a:t>
            </a:r>
            <a:r>
              <a:rPr lang="fr-FR" dirty="0" err="1" smtClean="0"/>
              <a:t>uit</a:t>
            </a:r>
            <a:r>
              <a:rPr lang="fr-FR" dirty="0" smtClean="0"/>
              <a:t> </a:t>
            </a:r>
            <a:r>
              <a:rPr lang="fr-FR" dirty="0" err="1" smtClean="0"/>
              <a:t>vast</a:t>
            </a:r>
            <a:r>
              <a:rPr lang="fr-FR" dirty="0" smtClean="0"/>
              <a:t> </a:t>
            </a:r>
            <a:r>
              <a:rPr lang="fr-FR" dirty="0" err="1" smtClean="0"/>
              <a:t>voedsel</a:t>
            </a:r>
            <a:endParaRPr lang="fr-FR" dirty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591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Magnesium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Functie</a:t>
            </a:r>
            <a:r>
              <a:rPr lang="fr-FR" dirty="0" smtClean="0"/>
              <a:t>:</a:t>
            </a:r>
          </a:p>
          <a:p>
            <a:pPr lvl="1"/>
            <a:r>
              <a:rPr lang="fr-FR" dirty="0" err="1" smtClean="0"/>
              <a:t>Spiersamentrekking</a:t>
            </a:r>
            <a:r>
              <a:rPr lang="fr-FR" dirty="0" smtClean="0"/>
              <a:t> en </a:t>
            </a:r>
            <a:r>
              <a:rPr lang="fr-FR" dirty="0" err="1" smtClean="0"/>
              <a:t>spierkracht</a:t>
            </a:r>
            <a:endParaRPr lang="fr-FR" dirty="0" smtClean="0"/>
          </a:p>
          <a:p>
            <a:pPr lvl="1"/>
            <a:r>
              <a:rPr lang="fr-FR" dirty="0" err="1" smtClean="0"/>
              <a:t>Tegen</a:t>
            </a:r>
            <a:r>
              <a:rPr lang="fr-FR" dirty="0" smtClean="0"/>
              <a:t> </a:t>
            </a:r>
            <a:r>
              <a:rPr lang="fr-FR" dirty="0" err="1" smtClean="0"/>
              <a:t>vermoeidheid</a:t>
            </a:r>
            <a:endParaRPr lang="fr-FR" dirty="0" smtClean="0"/>
          </a:p>
          <a:p>
            <a:pPr lvl="1"/>
            <a:r>
              <a:rPr lang="fr-FR" dirty="0" err="1" smtClean="0"/>
              <a:t>Tegen</a:t>
            </a:r>
            <a:r>
              <a:rPr lang="fr-FR" dirty="0" smtClean="0"/>
              <a:t> </a:t>
            </a:r>
            <a:r>
              <a:rPr lang="fr-FR" dirty="0" err="1" smtClean="0"/>
              <a:t>constipatie</a:t>
            </a:r>
            <a:endParaRPr lang="fr-FR" dirty="0" smtClean="0"/>
          </a:p>
          <a:p>
            <a:pPr lvl="1"/>
            <a:r>
              <a:rPr lang="fr-FR" dirty="0" err="1" smtClean="0"/>
              <a:t>Vorming</a:t>
            </a:r>
            <a:r>
              <a:rPr lang="fr-FR" dirty="0" smtClean="0"/>
              <a:t> van </a:t>
            </a:r>
            <a:r>
              <a:rPr lang="fr-FR" dirty="0" err="1" smtClean="0"/>
              <a:t>neurotransmitters</a:t>
            </a:r>
            <a:r>
              <a:rPr lang="fr-FR" dirty="0" smtClean="0"/>
              <a:t> (dopamine, </a:t>
            </a:r>
            <a:r>
              <a:rPr lang="fr-FR" dirty="0" err="1" smtClean="0"/>
              <a:t>Nad</a:t>
            </a:r>
            <a:r>
              <a:rPr lang="fr-FR" dirty="0" smtClean="0"/>
              <a:t>, </a:t>
            </a:r>
            <a:r>
              <a:rPr lang="fr-FR" dirty="0" err="1" smtClean="0"/>
              <a:t>serotonine</a:t>
            </a:r>
            <a:r>
              <a:rPr lang="fr-FR" dirty="0" smtClean="0"/>
              <a:t>)</a:t>
            </a:r>
          </a:p>
          <a:p>
            <a:pPr lvl="1"/>
            <a:r>
              <a:rPr lang="fr-FR" dirty="0" err="1" smtClean="0"/>
              <a:t>Slaapkwaliteit</a:t>
            </a:r>
            <a:endParaRPr lang="fr-FR" dirty="0" smtClean="0"/>
          </a:p>
          <a:p>
            <a:pPr lvl="1"/>
            <a:r>
              <a:rPr lang="fr-FR" dirty="0" err="1" smtClean="0"/>
              <a:t>Fysieke</a:t>
            </a:r>
            <a:r>
              <a:rPr lang="fr-FR" dirty="0" smtClean="0"/>
              <a:t> en mentale </a:t>
            </a:r>
            <a:r>
              <a:rPr lang="fr-FR" dirty="0" err="1" smtClean="0"/>
              <a:t>prestaties</a:t>
            </a:r>
            <a:endParaRPr lang="fr-FR" dirty="0" smtClean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8320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Thee</a:t>
            </a:r>
            <a:r>
              <a:rPr lang="fr-FR" dirty="0" smtClean="0"/>
              <a:t> of </a:t>
            </a:r>
            <a:r>
              <a:rPr lang="fr-FR" dirty="0" err="1" smtClean="0"/>
              <a:t>koffie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Liefst</a:t>
            </a:r>
            <a:r>
              <a:rPr lang="fr-FR" dirty="0" smtClean="0"/>
              <a:t> </a:t>
            </a:r>
            <a:r>
              <a:rPr lang="fr-FR" dirty="0" err="1" smtClean="0"/>
              <a:t>groene</a:t>
            </a:r>
            <a:r>
              <a:rPr lang="fr-FR" dirty="0" smtClean="0"/>
              <a:t> of </a:t>
            </a:r>
            <a:r>
              <a:rPr lang="fr-FR" dirty="0" err="1" smtClean="0"/>
              <a:t>zwarte</a:t>
            </a:r>
            <a:r>
              <a:rPr lang="fr-FR" dirty="0" smtClean="0"/>
              <a:t> </a:t>
            </a:r>
            <a:r>
              <a:rPr lang="fr-FR" dirty="0" err="1" smtClean="0"/>
              <a:t>thee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Koffie</a:t>
            </a:r>
            <a:r>
              <a:rPr lang="fr-FR" dirty="0" smtClean="0"/>
              <a:t>: max 2 </a:t>
            </a:r>
            <a:r>
              <a:rPr lang="fr-FR" dirty="0" err="1" smtClean="0"/>
              <a:t>tassen</a:t>
            </a:r>
            <a:r>
              <a:rPr lang="fr-FR" dirty="0" smtClean="0"/>
              <a:t>/dag</a:t>
            </a:r>
            <a:endParaRPr lang="fr-FR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5" y="3773783"/>
            <a:ext cx="3816424" cy="2535537"/>
          </a:xfrm>
          <a:prstGeom prst="rect">
            <a:avLst/>
          </a:prstGeom>
        </p:spPr>
      </p:pic>
      <p:pic>
        <p:nvPicPr>
          <p:cNvPr id="6" name="Afbeelding 9" descr="mdc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059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Zetmeelproducten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Aardappelen</a:t>
            </a:r>
            <a:r>
              <a:rPr lang="fr-FR" dirty="0" smtClean="0"/>
              <a:t>: </a:t>
            </a:r>
            <a:r>
              <a:rPr lang="fr-FR" dirty="0" err="1" smtClean="0"/>
              <a:t>hoog</a:t>
            </a:r>
            <a:r>
              <a:rPr lang="fr-FR" dirty="0" smtClean="0"/>
              <a:t> , in « </a:t>
            </a:r>
            <a:r>
              <a:rPr lang="fr-FR" dirty="0" err="1" smtClean="0"/>
              <a:t>eenvoudige</a:t>
            </a:r>
            <a:r>
              <a:rPr lang="fr-FR" dirty="0" smtClean="0"/>
              <a:t> » </a:t>
            </a:r>
            <a:r>
              <a:rPr lang="fr-FR" dirty="0" err="1" smtClean="0"/>
              <a:t>vorm</a:t>
            </a:r>
            <a:r>
              <a:rPr lang="fr-FR" dirty="0" smtClean="0"/>
              <a:t> </a:t>
            </a:r>
            <a:r>
              <a:rPr lang="fr-FR" dirty="0" err="1" smtClean="0"/>
              <a:t>eten</a:t>
            </a:r>
            <a:r>
              <a:rPr lang="fr-FR" dirty="0" smtClean="0"/>
              <a:t> (ex.: </a:t>
            </a:r>
            <a:r>
              <a:rPr lang="fr-FR" dirty="0" err="1" smtClean="0"/>
              <a:t>gestoomd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Rijst</a:t>
            </a:r>
            <a:r>
              <a:rPr lang="fr-FR" dirty="0" smtClean="0"/>
              <a:t> en </a:t>
            </a:r>
            <a:r>
              <a:rPr lang="fr-FR" dirty="0" err="1" smtClean="0"/>
              <a:t>pasta</a:t>
            </a:r>
            <a:r>
              <a:rPr lang="fr-FR" dirty="0" smtClean="0"/>
              <a:t>: al dente</a:t>
            </a:r>
            <a:endParaRPr lang="fr-FR" dirty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181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05-21 at 08.49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725" y="908049"/>
            <a:ext cx="3835400" cy="482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Ontwikkeling</a:t>
            </a:r>
            <a:r>
              <a:rPr lang="fr-FR" dirty="0" smtClean="0"/>
              <a:t> van de </a:t>
            </a:r>
            <a:r>
              <a:rPr lang="fr-FR" dirty="0" err="1" smtClean="0"/>
              <a:t>foetus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Dag </a:t>
            </a:r>
            <a:r>
              <a:rPr lang="fr-FR" dirty="0"/>
              <a:t>1 </a:t>
            </a:r>
            <a:r>
              <a:rPr lang="fr-FR" dirty="0" smtClean="0"/>
              <a:t>= 0,15mm</a:t>
            </a:r>
            <a:endParaRPr lang="fr-BE" dirty="0"/>
          </a:p>
          <a:p>
            <a:r>
              <a:rPr lang="fr-FR" dirty="0" err="1" smtClean="0"/>
              <a:t>Week</a:t>
            </a:r>
            <a:r>
              <a:rPr lang="fr-FR" dirty="0" smtClean="0"/>
              <a:t> 8 = 1,2 cm = 1,5g</a:t>
            </a:r>
            <a:endParaRPr lang="fr-BE" dirty="0"/>
          </a:p>
          <a:p>
            <a:r>
              <a:rPr lang="fr-FR" dirty="0" err="1"/>
              <a:t>Week</a:t>
            </a:r>
            <a:r>
              <a:rPr lang="fr-FR" dirty="0"/>
              <a:t> </a:t>
            </a:r>
            <a:r>
              <a:rPr lang="fr-FR" dirty="0" smtClean="0"/>
              <a:t>20 = 20 cm = 240g</a:t>
            </a:r>
            <a:endParaRPr lang="fr-BE" dirty="0"/>
          </a:p>
          <a:p>
            <a:r>
              <a:rPr lang="fr-FR" dirty="0" err="1"/>
              <a:t>Week</a:t>
            </a:r>
            <a:r>
              <a:rPr lang="fr-FR" dirty="0"/>
              <a:t> </a:t>
            </a:r>
            <a:r>
              <a:rPr lang="fr-FR" dirty="0" smtClean="0"/>
              <a:t>28 = 33cm = 870g</a:t>
            </a:r>
            <a:endParaRPr lang="fr-BE" dirty="0"/>
          </a:p>
          <a:p>
            <a:r>
              <a:rPr lang="fr-FR" dirty="0" err="1"/>
              <a:t>Week</a:t>
            </a:r>
            <a:r>
              <a:rPr lang="fr-FR" dirty="0"/>
              <a:t> </a:t>
            </a:r>
            <a:r>
              <a:rPr lang="fr-FR" dirty="0" smtClean="0"/>
              <a:t>36 = 43 cm = 2,2kg</a:t>
            </a:r>
            <a:endParaRPr lang="fr-BE" dirty="0"/>
          </a:p>
          <a:p>
            <a:r>
              <a:rPr lang="fr-FR" dirty="0" err="1"/>
              <a:t>Week</a:t>
            </a:r>
            <a:r>
              <a:rPr lang="fr-FR" dirty="0"/>
              <a:t> </a:t>
            </a:r>
            <a:r>
              <a:rPr lang="fr-FR" dirty="0" smtClean="0"/>
              <a:t>40 = 50 cm = 3,3kg</a:t>
            </a:r>
          </a:p>
          <a:p>
            <a:endParaRPr lang="fr-BE" dirty="0"/>
          </a:p>
          <a:p>
            <a:r>
              <a:rPr lang="fr-FR" dirty="0"/>
              <a:t>Impact </a:t>
            </a:r>
            <a:r>
              <a:rPr lang="fr-FR" dirty="0" smtClean="0"/>
              <a:t>van </a:t>
            </a:r>
            <a:r>
              <a:rPr lang="fr-FR" dirty="0" err="1" smtClean="0"/>
              <a:t>tabak</a:t>
            </a:r>
            <a:r>
              <a:rPr lang="fr-FR" dirty="0" smtClean="0"/>
              <a:t>:</a:t>
            </a:r>
            <a:r>
              <a:rPr lang="fr-FR" i="1" dirty="0" smtClean="0"/>
              <a:t> </a:t>
            </a:r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</a:t>
            </a:r>
            <a:r>
              <a:rPr lang="fr-FR" dirty="0"/>
              <a:t>10% </a:t>
            </a:r>
            <a:r>
              <a:rPr lang="fr-FR" dirty="0" err="1" smtClean="0"/>
              <a:t>lichaamsgewicht</a:t>
            </a:r>
            <a:r>
              <a:rPr lang="fr-FR" dirty="0" smtClean="0"/>
              <a:t> fœtus en </a:t>
            </a:r>
            <a:r>
              <a:rPr lang="fr-FR" dirty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</a:t>
            </a:r>
            <a:r>
              <a:rPr lang="fr-FR" dirty="0" err="1" smtClean="0"/>
              <a:t>ontwikkeling</a:t>
            </a:r>
            <a:r>
              <a:rPr lang="fr-FR" dirty="0" smtClean="0"/>
              <a:t> </a:t>
            </a:r>
            <a:r>
              <a:rPr lang="fr-FR" dirty="0" err="1" smtClean="0"/>
              <a:t>hersenen</a:t>
            </a:r>
            <a:endParaRPr lang="fr-BE" dirty="0"/>
          </a:p>
          <a:p>
            <a:endParaRPr lang="fr-FR" dirty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672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2204026" y="2736503"/>
            <a:ext cx="4735948" cy="18158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dirty="0" err="1" smtClean="0"/>
              <a:t>Preventieve</a:t>
            </a:r>
            <a:r>
              <a:rPr lang="fr-FR" sz="2800" dirty="0" smtClean="0"/>
              <a:t> </a:t>
            </a:r>
            <a:r>
              <a:rPr lang="fr-FR" sz="2800" dirty="0" err="1" smtClean="0"/>
              <a:t>geneeskunde</a:t>
            </a:r>
            <a:r>
              <a:rPr lang="fr-FR" sz="2800" dirty="0" smtClean="0"/>
              <a:t>= Optimale </a:t>
            </a:r>
            <a:r>
              <a:rPr lang="fr-FR" sz="2800" dirty="0" err="1" smtClean="0"/>
              <a:t>ontwikkeling</a:t>
            </a:r>
            <a:r>
              <a:rPr lang="fr-FR" sz="2800" dirty="0" smtClean="0"/>
              <a:t> van de fœtus = </a:t>
            </a:r>
            <a:r>
              <a:rPr lang="fr-FR" sz="2800" dirty="0"/>
              <a:t>impact </a:t>
            </a:r>
            <a:r>
              <a:rPr lang="fr-FR" sz="2800" dirty="0" smtClean="0"/>
              <a:t>op </a:t>
            </a:r>
            <a:r>
              <a:rPr lang="fr-FR" sz="2800" dirty="0" err="1" smtClean="0"/>
              <a:t>heel</a:t>
            </a:r>
            <a:r>
              <a:rPr lang="fr-FR" sz="2800" dirty="0" smtClean="0"/>
              <a:t> </a:t>
            </a:r>
            <a:r>
              <a:rPr lang="fr-FR" sz="2800" dirty="0" err="1" smtClean="0"/>
              <a:t>zijn</a:t>
            </a:r>
            <a:r>
              <a:rPr lang="fr-FR" sz="2800" dirty="0" smtClean="0"/>
              <a:t>/</a:t>
            </a:r>
            <a:r>
              <a:rPr lang="fr-FR" sz="2800" dirty="0" err="1" smtClean="0"/>
              <a:t>haar</a:t>
            </a:r>
            <a:r>
              <a:rPr lang="fr-FR" sz="2800" dirty="0" smtClean="0"/>
              <a:t> </a:t>
            </a:r>
            <a:r>
              <a:rPr lang="fr-FR" sz="2800" dirty="0" err="1" smtClean="0"/>
              <a:t>leven</a:t>
            </a:r>
            <a:endParaRPr lang="fr-BE" sz="2800" dirty="0"/>
          </a:p>
        </p:txBody>
      </p:sp>
      <p:pic>
        <p:nvPicPr>
          <p:cNvPr id="3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39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dirty="0" err="1" smtClean="0"/>
              <a:t>Fysieke</a:t>
            </a:r>
            <a:r>
              <a:rPr lang="fr-FR" sz="3600" dirty="0" smtClean="0"/>
              <a:t> </a:t>
            </a:r>
            <a:r>
              <a:rPr lang="fr-FR" sz="3600" dirty="0" err="1" smtClean="0"/>
              <a:t>veranderingen</a:t>
            </a:r>
            <a:r>
              <a:rPr lang="fr-FR" sz="3600" dirty="0" smtClean="0"/>
              <a:t> </a:t>
            </a:r>
            <a:r>
              <a:rPr lang="fr-FR" sz="3600" dirty="0" err="1" smtClean="0"/>
              <a:t>tijdens</a:t>
            </a:r>
            <a:r>
              <a:rPr lang="fr-FR" sz="3600" dirty="0" smtClean="0"/>
              <a:t> de </a:t>
            </a:r>
            <a:r>
              <a:rPr lang="fr-FR" sz="3600" dirty="0" err="1" smtClean="0"/>
              <a:t>zwangerschap</a:t>
            </a:r>
            <a:endParaRPr lang="fr-FR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dirty="0" err="1" smtClean="0"/>
              <a:t>Cardiovasculair</a:t>
            </a:r>
            <a:r>
              <a:rPr lang="fr-FR" dirty="0" smtClean="0"/>
              <a:t> </a:t>
            </a:r>
            <a:r>
              <a:rPr lang="fr-FR" dirty="0" err="1" smtClean="0"/>
              <a:t>systeem</a:t>
            </a:r>
            <a:r>
              <a:rPr lang="fr-FR" dirty="0" smtClean="0"/>
              <a:t>: </a:t>
            </a:r>
            <a:r>
              <a:rPr lang="fr-FR" dirty="0" err="1" smtClean="0"/>
              <a:t>Hartvolume</a:t>
            </a:r>
            <a:r>
              <a:rPr lang="fr-FR" smtClean="0"/>
              <a:t> </a:t>
            </a:r>
            <a:r>
              <a:rPr lang="fr-FR">
                <a:latin typeface="Wingdings 3" charset="2"/>
                <a:cs typeface="Wingdings 3" charset="2"/>
              </a:rPr>
              <a:t>k</a:t>
            </a:r>
            <a:r>
              <a:rPr lang="fr-FR" smtClean="0"/>
              <a:t> </a:t>
            </a:r>
            <a:r>
              <a:rPr lang="fr-FR" dirty="0"/>
              <a:t>30 à </a:t>
            </a:r>
            <a:r>
              <a:rPr lang="fr-FR" dirty="0" smtClean="0"/>
              <a:t>50% </a:t>
            </a:r>
            <a:r>
              <a:rPr lang="fr-FR" dirty="0" err="1" smtClean="0"/>
              <a:t>als</a:t>
            </a:r>
            <a:r>
              <a:rPr lang="fr-FR" dirty="0" smtClean="0"/>
              <a:t> de </a:t>
            </a:r>
            <a:r>
              <a:rPr lang="fr-FR" dirty="0" err="1" smtClean="0"/>
              <a:t>moeder</a:t>
            </a:r>
            <a:r>
              <a:rPr lang="fr-FR" dirty="0" smtClean="0"/>
              <a:t> </a:t>
            </a:r>
            <a:r>
              <a:rPr lang="fr-FR" dirty="0" err="1" smtClean="0"/>
              <a:t>vegetariër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, L</a:t>
            </a:r>
            <a:r>
              <a:rPr lang="fr-FR" dirty="0"/>
              <a:t>-</a:t>
            </a:r>
            <a:r>
              <a:rPr lang="fr-FR" dirty="0" err="1"/>
              <a:t>carnitine</a:t>
            </a:r>
            <a:r>
              <a:rPr lang="fr-FR" dirty="0"/>
              <a:t> </a:t>
            </a:r>
            <a:r>
              <a:rPr lang="fr-FR" dirty="0" err="1" smtClean="0"/>
              <a:t>geven</a:t>
            </a:r>
            <a:r>
              <a:rPr lang="fr-FR" dirty="0" smtClean="0"/>
              <a:t> </a:t>
            </a:r>
            <a:r>
              <a:rPr lang="fr-FR" dirty="0" err="1" smtClean="0"/>
              <a:t>voor</a:t>
            </a:r>
            <a:r>
              <a:rPr lang="fr-FR" dirty="0" smtClean="0"/>
              <a:t> de </a:t>
            </a:r>
            <a:r>
              <a:rPr lang="fr-FR" dirty="0" err="1" smtClean="0"/>
              <a:t>ontwikkeling</a:t>
            </a:r>
            <a:r>
              <a:rPr lang="fr-FR" dirty="0" smtClean="0"/>
              <a:t> van </a:t>
            </a:r>
            <a:r>
              <a:rPr lang="fr-FR" dirty="0" err="1" smtClean="0"/>
              <a:t>het</a:t>
            </a:r>
            <a:r>
              <a:rPr lang="fr-FR" dirty="0" smtClean="0"/>
              <a:t> hart van de baby</a:t>
            </a:r>
            <a:endParaRPr lang="fr-BE" dirty="0" smtClean="0"/>
          </a:p>
          <a:p>
            <a:r>
              <a:rPr lang="fr-FR" dirty="0" err="1" smtClean="0"/>
              <a:t>Zenuwstelstel</a:t>
            </a:r>
            <a:r>
              <a:rPr lang="fr-FR" dirty="0" smtClean="0"/>
              <a:t>: de </a:t>
            </a:r>
            <a:r>
              <a:rPr lang="fr-FR" dirty="0" err="1" smtClean="0"/>
              <a:t>progesteron</a:t>
            </a:r>
            <a:r>
              <a:rPr lang="fr-FR" dirty="0" smtClean="0"/>
              <a:t> </a:t>
            </a:r>
            <a:r>
              <a:rPr lang="fr-FR" dirty="0" err="1" smtClean="0"/>
              <a:t>zal</a:t>
            </a:r>
            <a:r>
              <a:rPr lang="fr-FR" dirty="0" smtClean="0"/>
              <a:t>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zenuwstelstel</a:t>
            </a:r>
            <a:r>
              <a:rPr lang="fr-FR" dirty="0" smtClean="0"/>
              <a:t> en </a:t>
            </a:r>
            <a:r>
              <a:rPr lang="fr-FR" dirty="0" err="1" smtClean="0"/>
              <a:t>emotiecircuit</a:t>
            </a:r>
            <a:r>
              <a:rPr lang="fr-FR" dirty="0" smtClean="0"/>
              <a:t> </a:t>
            </a:r>
            <a:r>
              <a:rPr lang="fr-FR" dirty="0" err="1" smtClean="0"/>
              <a:t>ontspannen</a:t>
            </a:r>
            <a:r>
              <a:rPr lang="fr-FR" dirty="0" smtClean="0"/>
              <a:t>:</a:t>
            </a:r>
            <a:endParaRPr lang="fr-BE" dirty="0" smtClean="0"/>
          </a:p>
          <a:p>
            <a:pPr lvl="1"/>
            <a:r>
              <a:rPr lang="nl-BE" dirty="0" smtClean="0"/>
              <a:t>Men is </a:t>
            </a:r>
            <a:r>
              <a:rPr lang="fr-FR" dirty="0" smtClean="0"/>
              <a:t>«zen» </a:t>
            </a:r>
            <a:r>
              <a:rPr lang="fr-FR" dirty="0" err="1" smtClean="0"/>
              <a:t>tijdens</a:t>
            </a:r>
            <a:r>
              <a:rPr lang="fr-FR" dirty="0" smtClean="0"/>
              <a:t> de </a:t>
            </a:r>
            <a:r>
              <a:rPr lang="fr-FR" dirty="0" err="1" smtClean="0"/>
              <a:t>zwangerschap</a:t>
            </a:r>
            <a:r>
              <a:rPr lang="fr-FR" dirty="0" smtClean="0"/>
              <a:t> </a:t>
            </a:r>
            <a:r>
              <a:rPr lang="fr-FR" dirty="0" err="1" smtClean="0"/>
              <a:t>tenzij</a:t>
            </a:r>
            <a:r>
              <a:rPr lang="fr-FR" dirty="0" smtClean="0"/>
              <a:t> er </a:t>
            </a:r>
            <a:r>
              <a:rPr lang="fr-FR" dirty="0" err="1" smtClean="0"/>
              <a:t>zich</a:t>
            </a:r>
            <a:r>
              <a:rPr lang="fr-FR" dirty="0" smtClean="0"/>
              <a:t> </a:t>
            </a:r>
            <a:r>
              <a:rPr lang="fr-FR" dirty="0" err="1" smtClean="0"/>
              <a:t>ontstekingen</a:t>
            </a:r>
            <a:r>
              <a:rPr lang="fr-FR" dirty="0" smtClean="0"/>
              <a:t> </a:t>
            </a:r>
            <a:r>
              <a:rPr lang="fr-FR" dirty="0" err="1" smtClean="0"/>
              <a:t>voordoen</a:t>
            </a:r>
            <a:r>
              <a:rPr lang="fr-FR" dirty="0" smtClean="0"/>
              <a:t> (</a:t>
            </a:r>
            <a:r>
              <a:rPr lang="fr-FR" dirty="0" err="1" smtClean="0"/>
              <a:t>zie</a:t>
            </a:r>
            <a:r>
              <a:rPr lang="fr-FR" dirty="0" smtClean="0"/>
              <a:t> rapport </a:t>
            </a:r>
            <a:r>
              <a:rPr lang="el-GR" dirty="0" smtClean="0"/>
              <a:t>Ω3</a:t>
            </a:r>
            <a:r>
              <a:rPr lang="fr-FR" dirty="0" smtClean="0"/>
              <a:t>/</a:t>
            </a:r>
            <a:r>
              <a:rPr lang="el-GR" dirty="0" smtClean="0"/>
              <a:t>Ω6</a:t>
            </a:r>
            <a:r>
              <a:rPr lang="fr-FR" dirty="0" smtClean="0"/>
              <a:t>)</a:t>
            </a:r>
            <a:endParaRPr lang="fr-BE" dirty="0"/>
          </a:p>
          <a:p>
            <a:r>
              <a:rPr lang="fr-FR" dirty="0" err="1" smtClean="0"/>
              <a:t>Maagdarmsysteem</a:t>
            </a:r>
            <a:r>
              <a:rPr lang="fr-FR" dirty="0" smtClean="0"/>
              <a:t> en </a:t>
            </a:r>
            <a:r>
              <a:rPr lang="fr-FR" dirty="0" err="1" smtClean="0"/>
              <a:t>galfunctie</a:t>
            </a:r>
            <a:r>
              <a:rPr lang="fr-FR" dirty="0" smtClean="0"/>
              <a:t>: </a:t>
            </a:r>
            <a:r>
              <a:rPr lang="fr-FR" dirty="0" err="1" smtClean="0"/>
              <a:t>versoepeling</a:t>
            </a:r>
            <a:r>
              <a:rPr lang="fr-FR" dirty="0" smtClean="0"/>
              <a:t> van de </a:t>
            </a:r>
            <a:r>
              <a:rPr lang="fr-FR" dirty="0" err="1" smtClean="0"/>
              <a:t>maagmond</a:t>
            </a:r>
            <a:r>
              <a:rPr lang="fr-FR" i="1" dirty="0" smtClean="0"/>
              <a:t> </a:t>
            </a:r>
            <a:r>
              <a:rPr lang="fr-FR" dirty="0">
                <a:latin typeface="Wingdings 3" charset="2"/>
                <a:cs typeface="Wingdings 3" charset="2"/>
              </a:rPr>
              <a:t>g</a:t>
            </a:r>
            <a:r>
              <a:rPr lang="fr-FR" i="1" dirty="0" smtClean="0"/>
              <a:t> </a:t>
            </a:r>
            <a:r>
              <a:rPr lang="fr-FR" dirty="0" smtClean="0"/>
              <a:t>Reflux,</a:t>
            </a:r>
            <a:r>
              <a:rPr lang="fr-BE" dirty="0" smtClean="0"/>
              <a:t> </a:t>
            </a:r>
            <a:r>
              <a:rPr lang="fr-FR" dirty="0" err="1" smtClean="0"/>
              <a:t>geen</a:t>
            </a:r>
            <a:r>
              <a:rPr lang="fr-FR" dirty="0" smtClean="0"/>
              <a:t> anti-</a:t>
            </a:r>
            <a:r>
              <a:rPr lang="fr-FR" dirty="0" err="1" smtClean="0"/>
              <a:t>aciden</a:t>
            </a:r>
            <a:r>
              <a:rPr lang="fr-FR" dirty="0" smtClean="0"/>
              <a:t> </a:t>
            </a:r>
            <a:r>
              <a:rPr lang="fr-FR" dirty="0" err="1" smtClean="0"/>
              <a:t>geven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</a:t>
            </a:r>
            <a:r>
              <a:rPr lang="fr-FR" dirty="0" smtClean="0">
                <a:latin typeface="Wingdings 3" charset="2"/>
                <a:cs typeface="Wingdings 3" charset="2"/>
              </a:rPr>
              <a:t>(</a:t>
            </a:r>
            <a:r>
              <a:rPr lang="fr-FR" dirty="0" smtClean="0"/>
              <a:t> </a:t>
            </a:r>
            <a:r>
              <a:rPr lang="fr-FR" dirty="0" err="1" smtClean="0"/>
              <a:t>ijzerniveau</a:t>
            </a:r>
            <a:endParaRPr lang="fr-BE" dirty="0"/>
          </a:p>
          <a:p>
            <a:r>
              <a:rPr lang="fr-FR" dirty="0" err="1" smtClean="0"/>
              <a:t>Constipatie</a:t>
            </a:r>
            <a:r>
              <a:rPr lang="fr-FR" dirty="0" smtClean="0"/>
              <a:t> </a:t>
            </a:r>
            <a:r>
              <a:rPr lang="fr-FR" dirty="0" err="1" smtClean="0"/>
              <a:t>komt</a:t>
            </a:r>
            <a:r>
              <a:rPr lang="fr-FR" dirty="0" smtClean="0"/>
              <a:t> </a:t>
            </a:r>
            <a:r>
              <a:rPr lang="fr-FR" dirty="0" err="1" smtClean="0"/>
              <a:t>door</a:t>
            </a:r>
            <a:r>
              <a:rPr lang="fr-FR" dirty="0" smtClean="0"/>
              <a:t> de </a:t>
            </a:r>
            <a:r>
              <a:rPr lang="fr-FR" dirty="0" err="1" smtClean="0"/>
              <a:t>progesteron</a:t>
            </a:r>
            <a:r>
              <a:rPr lang="fr-FR" dirty="0" smtClean="0"/>
              <a:t> (die de </a:t>
            </a:r>
            <a:r>
              <a:rPr lang="fr-FR" dirty="0" err="1" smtClean="0"/>
              <a:t>spieren</a:t>
            </a:r>
            <a:r>
              <a:rPr lang="fr-FR" dirty="0" smtClean="0"/>
              <a:t> </a:t>
            </a:r>
            <a:r>
              <a:rPr lang="fr-FR" dirty="0" err="1" smtClean="0"/>
              <a:t>relaxeert</a:t>
            </a:r>
            <a:r>
              <a:rPr lang="fr-FR" dirty="0" smtClean="0"/>
              <a:t>) </a:t>
            </a:r>
            <a:r>
              <a:rPr lang="fr-FR" dirty="0">
                <a:latin typeface="Wingdings 3" charset="2"/>
                <a:cs typeface="Wingdings 3" charset="2"/>
              </a:rPr>
              <a:t>g</a:t>
            </a:r>
            <a:r>
              <a:rPr lang="fr-FR" dirty="0" smtClean="0"/>
              <a:t> </a:t>
            </a:r>
            <a:r>
              <a:rPr lang="fr-FR" dirty="0" err="1" smtClean="0"/>
              <a:t>ontsteking</a:t>
            </a:r>
            <a:r>
              <a:rPr lang="fr-FR" dirty="0" smtClean="0"/>
              <a:t> van de </a:t>
            </a:r>
            <a:r>
              <a:rPr lang="fr-FR" dirty="0" err="1" smtClean="0"/>
              <a:t>darmen</a:t>
            </a:r>
            <a:r>
              <a:rPr lang="fr-FR" dirty="0" smtClean="0"/>
              <a:t> (« </a:t>
            </a:r>
            <a:r>
              <a:rPr lang="fr-FR" dirty="0" err="1" smtClean="0"/>
              <a:t>leaky</a:t>
            </a:r>
            <a:r>
              <a:rPr lang="fr-FR" dirty="0" smtClean="0"/>
              <a:t> </a:t>
            </a:r>
            <a:r>
              <a:rPr lang="fr-FR" dirty="0" err="1" smtClean="0"/>
              <a:t>gut</a:t>
            </a:r>
            <a:r>
              <a:rPr lang="fr-FR" dirty="0" smtClean="0"/>
              <a:t> »), </a:t>
            </a:r>
            <a:r>
              <a:rPr lang="fr-FR" dirty="0" err="1" smtClean="0"/>
              <a:t>dat</a:t>
            </a:r>
            <a:r>
              <a:rPr lang="fr-FR" dirty="0" smtClean="0"/>
              <a:t>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nemen</a:t>
            </a:r>
            <a:r>
              <a:rPr lang="fr-FR" dirty="0" smtClean="0"/>
              <a:t> van </a:t>
            </a:r>
            <a:r>
              <a:rPr lang="fr-FR" dirty="0" err="1" smtClean="0"/>
              <a:t>probiotica</a:t>
            </a:r>
            <a:r>
              <a:rPr lang="fr-FR" dirty="0" smtClean="0"/>
              <a:t> </a:t>
            </a:r>
            <a:r>
              <a:rPr lang="fr-FR" dirty="0" err="1" smtClean="0"/>
              <a:t>tijdens</a:t>
            </a:r>
            <a:r>
              <a:rPr lang="fr-FR" dirty="0" smtClean="0"/>
              <a:t> de </a:t>
            </a:r>
            <a:r>
              <a:rPr lang="fr-FR" dirty="0" err="1" smtClean="0"/>
              <a:t>zwangerschap</a:t>
            </a:r>
            <a:r>
              <a:rPr lang="fr-FR" dirty="0" smtClean="0"/>
              <a:t> </a:t>
            </a:r>
            <a:r>
              <a:rPr lang="fr-FR" dirty="0" err="1" smtClean="0"/>
              <a:t>rechtvaardigt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Nooit</a:t>
            </a:r>
            <a:r>
              <a:rPr lang="fr-FR" dirty="0" smtClean="0"/>
              <a:t> </a:t>
            </a:r>
            <a:r>
              <a:rPr lang="fr-FR" dirty="0" err="1" smtClean="0"/>
              <a:t>gaan</a:t>
            </a:r>
            <a:r>
              <a:rPr lang="fr-FR" dirty="0" smtClean="0"/>
              <a:t> </a:t>
            </a:r>
            <a:r>
              <a:rPr lang="fr-FR" dirty="0" err="1" smtClean="0"/>
              <a:t>liggen</a:t>
            </a:r>
            <a:r>
              <a:rPr lang="fr-FR" dirty="0" smtClean="0"/>
              <a:t> na de </a:t>
            </a:r>
            <a:r>
              <a:rPr lang="fr-FR" dirty="0" err="1" smtClean="0"/>
              <a:t>maaltijd</a:t>
            </a:r>
            <a:r>
              <a:rPr lang="fr-FR" dirty="0" smtClean="0"/>
              <a:t> en </a:t>
            </a:r>
            <a:r>
              <a:rPr lang="fr-FR" dirty="0" err="1" smtClean="0"/>
              <a:t>tevreden</a:t>
            </a:r>
            <a:r>
              <a:rPr lang="fr-FR" dirty="0" smtClean="0"/>
              <a:t> </a:t>
            </a:r>
            <a:r>
              <a:rPr lang="fr-FR" dirty="0" err="1" smtClean="0"/>
              <a:t>zijn</a:t>
            </a:r>
            <a:r>
              <a:rPr lang="fr-FR" dirty="0" smtClean="0"/>
              <a:t> met </a:t>
            </a:r>
            <a:r>
              <a:rPr lang="fr-FR" dirty="0" err="1" smtClean="0"/>
              <a:t>kleine</a:t>
            </a:r>
            <a:r>
              <a:rPr lang="fr-FR" dirty="0" smtClean="0"/>
              <a:t> en </a:t>
            </a:r>
            <a:r>
              <a:rPr lang="fr-FR" dirty="0" err="1" smtClean="0"/>
              <a:t>goed</a:t>
            </a:r>
            <a:r>
              <a:rPr lang="fr-FR" dirty="0" smtClean="0"/>
              <a:t> </a:t>
            </a:r>
            <a:r>
              <a:rPr lang="fr-FR" dirty="0" err="1" smtClean="0"/>
              <a:t>gekauwde</a:t>
            </a:r>
            <a:r>
              <a:rPr lang="fr-FR" dirty="0" smtClean="0"/>
              <a:t> </a:t>
            </a:r>
            <a:r>
              <a:rPr lang="fr-FR" dirty="0" err="1" smtClean="0"/>
              <a:t>porties</a:t>
            </a:r>
            <a:r>
              <a:rPr lang="fr-FR" dirty="0" smtClean="0"/>
              <a:t> </a:t>
            </a:r>
          </a:p>
          <a:p>
            <a:r>
              <a:rPr lang="fr-FR" dirty="0" smtClean="0"/>
              <a:t>De lever kan </a:t>
            </a:r>
            <a:r>
              <a:rPr lang="fr-FR" dirty="0" err="1" smtClean="0"/>
              <a:t>overwerkt</a:t>
            </a:r>
            <a:r>
              <a:rPr lang="fr-FR" dirty="0" smtClean="0"/>
              <a:t> </a:t>
            </a:r>
            <a:r>
              <a:rPr lang="fr-FR" dirty="0" err="1" smtClean="0"/>
              <a:t>zijn</a:t>
            </a:r>
            <a:r>
              <a:rPr lang="fr-FR" dirty="0" smtClean="0"/>
              <a:t> </a:t>
            </a:r>
            <a:r>
              <a:rPr lang="fr-FR" dirty="0" err="1" smtClean="0"/>
              <a:t>door</a:t>
            </a:r>
            <a:r>
              <a:rPr lang="fr-FR" dirty="0" smtClean="0"/>
              <a:t> </a:t>
            </a:r>
            <a:r>
              <a:rPr lang="fr-FR" dirty="0" err="1" smtClean="0"/>
              <a:t>verhoogde</a:t>
            </a:r>
            <a:r>
              <a:rPr lang="fr-FR" dirty="0" smtClean="0"/>
              <a:t> </a:t>
            </a:r>
            <a:r>
              <a:rPr lang="fr-FR" dirty="0" err="1" smtClean="0"/>
              <a:t>ontgifting</a:t>
            </a:r>
            <a:r>
              <a:rPr lang="fr-FR" dirty="0" smtClean="0"/>
              <a:t> </a:t>
            </a:r>
            <a:r>
              <a:rPr lang="fr-FR" dirty="0" smtClean="0">
                <a:latin typeface="Wingdings 3" charset="2"/>
                <a:cs typeface="Wingdings 3" charset="2"/>
              </a:rPr>
              <a:t>g</a:t>
            </a:r>
            <a:r>
              <a:rPr lang="fr-FR" i="1" dirty="0" smtClean="0"/>
              <a:t> </a:t>
            </a:r>
            <a:r>
              <a:rPr lang="fr-FR" dirty="0" smtClean="0"/>
              <a:t>kans op </a:t>
            </a:r>
            <a:r>
              <a:rPr lang="fr-FR" dirty="0" err="1" smtClean="0"/>
              <a:t>galstenen</a:t>
            </a:r>
            <a:r>
              <a:rPr lang="fr-FR" dirty="0" smtClean="0"/>
              <a:t> </a:t>
            </a:r>
            <a:r>
              <a:rPr lang="fr-FR" dirty="0" smtClean="0">
                <a:latin typeface="Wingdings 3" charset="2"/>
                <a:cs typeface="Wingdings 3" charset="2"/>
              </a:rPr>
              <a:t>g</a:t>
            </a:r>
            <a:r>
              <a:rPr lang="fr-FR" dirty="0" smtClean="0"/>
              <a:t> </a:t>
            </a:r>
            <a:r>
              <a:rPr lang="fr-FR" dirty="0" err="1" smtClean="0"/>
              <a:t>groene</a:t>
            </a:r>
            <a:r>
              <a:rPr lang="fr-FR" dirty="0" smtClean="0"/>
              <a:t> </a:t>
            </a:r>
            <a:r>
              <a:rPr lang="fr-FR" dirty="0" err="1" smtClean="0"/>
              <a:t>thee</a:t>
            </a:r>
            <a:r>
              <a:rPr lang="fr-FR" dirty="0" smtClean="0"/>
              <a:t> </a:t>
            </a:r>
            <a:r>
              <a:rPr lang="fr-FR" dirty="0" err="1" smtClean="0"/>
              <a:t>geven</a:t>
            </a:r>
            <a:endParaRPr lang="fr-FR" dirty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56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Energieke</a:t>
            </a:r>
            <a:r>
              <a:rPr lang="fr-FR" dirty="0" smtClean="0"/>
              <a:t> « </a:t>
            </a:r>
            <a:r>
              <a:rPr lang="fr-FR" dirty="0" err="1" smtClean="0"/>
              <a:t>kost</a:t>
            </a:r>
            <a:r>
              <a:rPr lang="fr-FR" dirty="0" smtClean="0"/>
              <a:t> » van de </a:t>
            </a:r>
            <a:r>
              <a:rPr lang="fr-FR" dirty="0" err="1" smtClean="0"/>
              <a:t>zwangerschap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240 Kcal per dag </a:t>
            </a:r>
            <a:r>
              <a:rPr lang="fr-FR" dirty="0" err="1" smtClean="0"/>
              <a:t>voor</a:t>
            </a:r>
            <a:r>
              <a:rPr lang="fr-FR" dirty="0" smtClean="0"/>
              <a:t> de </a:t>
            </a:r>
            <a:r>
              <a:rPr lang="fr-FR" dirty="0" err="1" smtClean="0"/>
              <a:t>moeder</a:t>
            </a:r>
            <a:endParaRPr lang="fr-BE" dirty="0"/>
          </a:p>
          <a:p>
            <a:r>
              <a:rPr lang="fr-FR" dirty="0" err="1" smtClean="0">
                <a:solidFill>
                  <a:schemeClr val="accent2"/>
                </a:solidFill>
              </a:rPr>
              <a:t>Geen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enkel</a:t>
            </a:r>
            <a:r>
              <a:rPr lang="fr-FR" dirty="0" smtClean="0">
                <a:solidFill>
                  <a:schemeClr val="accent2"/>
                </a:solidFill>
              </a:rPr>
              <a:t> </a:t>
            </a:r>
            <a:r>
              <a:rPr lang="fr-FR" dirty="0" err="1" smtClean="0">
                <a:solidFill>
                  <a:schemeClr val="accent2"/>
                </a:solidFill>
              </a:rPr>
              <a:t>nut</a:t>
            </a:r>
            <a:r>
              <a:rPr lang="fr-FR" dirty="0" smtClean="0">
                <a:solidFill>
                  <a:schemeClr val="accent2"/>
                </a:solidFill>
              </a:rPr>
              <a:t> om de </a:t>
            </a:r>
            <a:r>
              <a:rPr lang="fr-FR" dirty="0" err="1" smtClean="0">
                <a:solidFill>
                  <a:schemeClr val="accent2"/>
                </a:solidFill>
              </a:rPr>
              <a:t>energieke</a:t>
            </a:r>
            <a:r>
              <a:rPr lang="fr-FR" dirty="0" smtClean="0">
                <a:solidFill>
                  <a:schemeClr val="accent2"/>
                </a:solidFill>
              </a:rPr>
              <a:t> ratio te </a:t>
            </a:r>
            <a:r>
              <a:rPr lang="fr-FR" dirty="0" err="1" smtClean="0">
                <a:solidFill>
                  <a:schemeClr val="accent2"/>
                </a:solidFill>
              </a:rPr>
              <a:t>verdubbelen</a:t>
            </a:r>
            <a:endParaRPr lang="fr-FR" dirty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35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Belang</a:t>
            </a:r>
            <a:r>
              <a:rPr lang="fr-FR" dirty="0" smtClean="0"/>
              <a:t> van </a:t>
            </a:r>
            <a:r>
              <a:rPr lang="fr-FR" dirty="0" err="1" smtClean="0"/>
              <a:t>bepaalde</a:t>
            </a:r>
            <a:r>
              <a:rPr lang="fr-FR" dirty="0" smtClean="0"/>
              <a:t> </a:t>
            </a:r>
            <a:r>
              <a:rPr lang="fr-FR" dirty="0" err="1" smtClean="0"/>
              <a:t>voedingsstoffen</a:t>
            </a:r>
            <a:r>
              <a:rPr lang="fr-FR" dirty="0" smtClean="0"/>
              <a:t> </a:t>
            </a:r>
            <a:r>
              <a:rPr lang="fr-FR" dirty="0" err="1" smtClean="0"/>
              <a:t>tijdens</a:t>
            </a:r>
            <a:r>
              <a:rPr lang="fr-FR" dirty="0" smtClean="0"/>
              <a:t> de </a:t>
            </a:r>
            <a:r>
              <a:rPr lang="fr-FR" dirty="0" err="1" smtClean="0"/>
              <a:t>zwangerschap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err="1" smtClean="0"/>
              <a:t>Essentiële</a:t>
            </a:r>
            <a:r>
              <a:rPr lang="fr-FR" dirty="0" smtClean="0"/>
              <a:t> (</a:t>
            </a:r>
            <a:r>
              <a:rPr lang="el-GR" dirty="0" smtClean="0"/>
              <a:t>Ω3</a:t>
            </a:r>
            <a:r>
              <a:rPr lang="fr-FR" dirty="0" smtClean="0"/>
              <a:t>, </a:t>
            </a:r>
            <a:r>
              <a:rPr lang="el-GR" dirty="0" smtClean="0"/>
              <a:t>Ω6</a:t>
            </a:r>
            <a:r>
              <a:rPr lang="fr-FR" dirty="0" smtClean="0"/>
              <a:t>) en niet-</a:t>
            </a:r>
            <a:r>
              <a:rPr lang="fr-FR" dirty="0" err="1" smtClean="0"/>
              <a:t>essentiële</a:t>
            </a:r>
            <a:r>
              <a:rPr lang="fr-FR" dirty="0" smtClean="0"/>
              <a:t> </a:t>
            </a:r>
            <a:r>
              <a:rPr lang="fr-FR" dirty="0" err="1" smtClean="0"/>
              <a:t>vetzuren</a:t>
            </a:r>
            <a:r>
              <a:rPr lang="fr-FR" dirty="0" smtClean="0"/>
              <a:t> (</a:t>
            </a:r>
            <a:r>
              <a:rPr lang="el-GR" dirty="0" smtClean="0"/>
              <a:t>Ω7</a:t>
            </a:r>
            <a:r>
              <a:rPr lang="fr-FR" dirty="0" smtClean="0"/>
              <a:t>, </a:t>
            </a:r>
            <a:r>
              <a:rPr lang="el-GR" dirty="0" smtClean="0"/>
              <a:t>Ω9</a:t>
            </a:r>
            <a:r>
              <a:rPr lang="fr-FR" dirty="0" smtClean="0"/>
              <a:t>)</a:t>
            </a:r>
            <a:endParaRPr lang="fr-BE" dirty="0"/>
          </a:p>
          <a:p>
            <a:r>
              <a:rPr lang="fr-FR" dirty="0" err="1" smtClean="0"/>
              <a:t>Verzadigde</a:t>
            </a:r>
            <a:r>
              <a:rPr lang="fr-FR" dirty="0" smtClean="0"/>
              <a:t> </a:t>
            </a:r>
            <a:r>
              <a:rPr lang="fr-FR" dirty="0" err="1" smtClean="0"/>
              <a:t>vetzuren</a:t>
            </a:r>
            <a:r>
              <a:rPr lang="fr-FR" dirty="0" smtClean="0"/>
              <a:t>: niet te </a:t>
            </a:r>
            <a:r>
              <a:rPr lang="fr-FR" dirty="0" err="1" smtClean="0"/>
              <a:t>veel</a:t>
            </a:r>
            <a:r>
              <a:rPr lang="fr-FR" dirty="0" smtClean="0"/>
              <a:t>!</a:t>
            </a:r>
            <a:endParaRPr lang="fr-BE" dirty="0"/>
          </a:p>
          <a:p>
            <a:r>
              <a:rPr lang="nl-BE" dirty="0" smtClean="0"/>
              <a:t>Transvetzuren vermijden</a:t>
            </a:r>
            <a:endParaRPr lang="fr-BE" dirty="0"/>
          </a:p>
          <a:p>
            <a:r>
              <a:rPr lang="fr-FR" dirty="0" err="1" smtClean="0"/>
              <a:t>Foliumzuur</a:t>
            </a:r>
            <a:r>
              <a:rPr lang="fr-FR" dirty="0" smtClean="0"/>
              <a:t> (</a:t>
            </a:r>
            <a:r>
              <a:rPr lang="fr-FR" dirty="0"/>
              <a:t>B9</a:t>
            </a:r>
            <a:r>
              <a:rPr lang="fr-FR" dirty="0" smtClean="0"/>
              <a:t>) : </a:t>
            </a:r>
            <a:r>
              <a:rPr lang="fr-FR" dirty="0" err="1" smtClean="0"/>
              <a:t>verlaagt</a:t>
            </a:r>
            <a:r>
              <a:rPr lang="fr-FR" dirty="0" smtClean="0"/>
              <a:t> </a:t>
            </a:r>
            <a:r>
              <a:rPr lang="fr-FR" dirty="0" err="1" smtClean="0"/>
              <a:t>homocysteïnegehalte</a:t>
            </a:r>
            <a:r>
              <a:rPr lang="fr-FR" dirty="0" smtClean="0"/>
              <a:t> in </a:t>
            </a:r>
            <a:r>
              <a:rPr lang="fr-FR" dirty="0" err="1" smtClean="0"/>
              <a:t>het</a:t>
            </a:r>
            <a:r>
              <a:rPr lang="fr-FR" dirty="0" smtClean="0"/>
              <a:t> </a:t>
            </a:r>
            <a:r>
              <a:rPr lang="fr-FR" dirty="0" err="1" smtClean="0"/>
              <a:t>bloed</a:t>
            </a:r>
            <a:r>
              <a:rPr lang="fr-FR" dirty="0" smtClean="0"/>
              <a:t>, </a:t>
            </a:r>
            <a:r>
              <a:rPr lang="fr-FR" dirty="0" err="1" smtClean="0"/>
              <a:t>synthese</a:t>
            </a:r>
            <a:r>
              <a:rPr lang="fr-FR" dirty="0" smtClean="0"/>
              <a:t> van </a:t>
            </a:r>
            <a:r>
              <a:rPr lang="fr-FR" dirty="0" err="1" smtClean="0"/>
              <a:t>het</a:t>
            </a:r>
            <a:r>
              <a:rPr lang="fr-FR" dirty="0" smtClean="0"/>
              <a:t> DNA</a:t>
            </a:r>
            <a:endParaRPr lang="fr-BE" dirty="0"/>
          </a:p>
          <a:p>
            <a:r>
              <a:rPr lang="fr-FR" dirty="0" smtClean="0"/>
              <a:t>Spina </a:t>
            </a:r>
            <a:r>
              <a:rPr lang="fr-FR" dirty="0"/>
              <a:t>Bifida </a:t>
            </a:r>
            <a:r>
              <a:rPr lang="nl-BE" dirty="0" smtClean="0"/>
              <a:t>en de slaapkwaliteit</a:t>
            </a:r>
            <a:endParaRPr lang="fr-BE" dirty="0"/>
          </a:p>
          <a:p>
            <a:r>
              <a:rPr lang="fr-FR" dirty="0" err="1" smtClean="0"/>
              <a:t>Ijzer</a:t>
            </a:r>
            <a:endParaRPr lang="fr-BE" dirty="0"/>
          </a:p>
          <a:p>
            <a:r>
              <a:rPr lang="fr-BE" dirty="0"/>
              <a:t>J</a:t>
            </a:r>
            <a:r>
              <a:rPr lang="fr-FR" dirty="0" err="1" smtClean="0"/>
              <a:t>odium</a:t>
            </a:r>
            <a:endParaRPr lang="fr-BE" dirty="0"/>
          </a:p>
          <a:p>
            <a:r>
              <a:rPr lang="fr-FR" dirty="0" err="1" smtClean="0"/>
              <a:t>Zink</a:t>
            </a:r>
            <a:endParaRPr lang="fr-BE" dirty="0"/>
          </a:p>
          <a:p>
            <a:r>
              <a:rPr lang="fr-FR" dirty="0" smtClean="0"/>
              <a:t>Calcium en Vitamine D</a:t>
            </a:r>
          </a:p>
          <a:p>
            <a:r>
              <a:rPr lang="fr-FR" dirty="0" smtClean="0"/>
              <a:t>Etc.</a:t>
            </a:r>
            <a:endParaRPr lang="fr-BE" dirty="0"/>
          </a:p>
          <a:p>
            <a:endParaRPr lang="fr-FR" dirty="0"/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6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Meervoudig</a:t>
            </a:r>
            <a:r>
              <a:rPr lang="fr-FR" dirty="0" smtClean="0"/>
              <a:t> </a:t>
            </a:r>
            <a:r>
              <a:rPr lang="fr-FR" dirty="0" err="1" smtClean="0"/>
              <a:t>onverzadigde</a:t>
            </a:r>
            <a:r>
              <a:rPr lang="fr-FR" dirty="0" smtClean="0"/>
              <a:t> </a:t>
            </a:r>
            <a:r>
              <a:rPr lang="fr-FR" dirty="0" err="1" smtClean="0"/>
              <a:t>vetzuren</a:t>
            </a:r>
            <a:r>
              <a:rPr lang="fr-FR" dirty="0" smtClean="0"/>
              <a:t>(</a:t>
            </a:r>
            <a:r>
              <a:rPr lang="el-GR" dirty="0" smtClean="0"/>
              <a:t>Ω3</a:t>
            </a:r>
            <a:r>
              <a:rPr lang="fr-FR" dirty="0" smtClean="0"/>
              <a:t> – </a:t>
            </a:r>
            <a:r>
              <a:rPr lang="el-GR" dirty="0" smtClean="0"/>
              <a:t>Ω6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Structurele</a:t>
            </a:r>
            <a:r>
              <a:rPr lang="fr-FR" dirty="0" smtClean="0"/>
              <a:t> </a:t>
            </a:r>
            <a:r>
              <a:rPr lang="fr-FR" dirty="0" err="1" smtClean="0"/>
              <a:t>rol</a:t>
            </a:r>
            <a:r>
              <a:rPr lang="fr-FR" dirty="0" smtClean="0"/>
              <a:t>: </a:t>
            </a:r>
            <a:r>
              <a:rPr lang="fr-FR" dirty="0" err="1" smtClean="0"/>
              <a:t>hersenen</a:t>
            </a:r>
            <a:r>
              <a:rPr lang="fr-FR" dirty="0" smtClean="0"/>
              <a:t> en </a:t>
            </a:r>
            <a:r>
              <a:rPr lang="fr-FR" dirty="0" err="1" smtClean="0"/>
              <a:t>groei</a:t>
            </a:r>
            <a:r>
              <a:rPr lang="fr-FR" dirty="0" smtClean="0"/>
              <a:t> van de fœtus </a:t>
            </a:r>
          </a:p>
          <a:p>
            <a:pPr lvl="1"/>
            <a:r>
              <a:rPr lang="fr-FR" dirty="0" err="1" smtClean="0"/>
              <a:t>Gewicht</a:t>
            </a:r>
            <a:r>
              <a:rPr lang="fr-FR" dirty="0" smtClean="0"/>
              <a:t> van de </a:t>
            </a:r>
            <a:r>
              <a:rPr lang="fr-FR" dirty="0" err="1" smtClean="0"/>
              <a:t>hersenen</a:t>
            </a:r>
            <a:r>
              <a:rPr lang="fr-FR" dirty="0" smtClean="0"/>
              <a:t> </a:t>
            </a:r>
            <a:r>
              <a:rPr lang="fr-FR" dirty="0" err="1" smtClean="0"/>
              <a:t>bij</a:t>
            </a:r>
            <a:r>
              <a:rPr lang="fr-FR" dirty="0" smtClean="0"/>
              <a:t> de </a:t>
            </a:r>
            <a:r>
              <a:rPr lang="fr-FR" dirty="0" err="1" smtClean="0"/>
              <a:t>geboorte</a:t>
            </a:r>
            <a:r>
              <a:rPr lang="fr-FR" dirty="0" smtClean="0"/>
              <a:t> = 16% van </a:t>
            </a:r>
            <a:r>
              <a:rPr lang="fr-FR" dirty="0" err="1" smtClean="0"/>
              <a:t>het</a:t>
            </a:r>
            <a:r>
              <a:rPr lang="fr-FR" dirty="0" smtClean="0"/>
              <a:t> totale </a:t>
            </a:r>
            <a:r>
              <a:rPr lang="fr-FR" dirty="0" err="1" smtClean="0"/>
              <a:t>gewicht</a:t>
            </a:r>
            <a:r>
              <a:rPr lang="fr-FR" dirty="0" smtClean="0"/>
              <a:t> </a:t>
            </a:r>
          </a:p>
          <a:p>
            <a:pPr lvl="1"/>
            <a:r>
              <a:rPr lang="fr-FR" dirty="0" err="1" smtClean="0"/>
              <a:t>Gewicht</a:t>
            </a:r>
            <a:r>
              <a:rPr lang="fr-FR" dirty="0" smtClean="0"/>
              <a:t> van de </a:t>
            </a:r>
            <a:r>
              <a:rPr lang="fr-FR" dirty="0" err="1" smtClean="0"/>
              <a:t>hersenen</a:t>
            </a:r>
            <a:r>
              <a:rPr lang="fr-FR" dirty="0" smtClean="0"/>
              <a:t> </a:t>
            </a:r>
            <a:r>
              <a:rPr lang="fr-FR" dirty="0" err="1" smtClean="0"/>
              <a:t>bij</a:t>
            </a:r>
            <a:r>
              <a:rPr lang="fr-FR" dirty="0" smtClean="0"/>
              <a:t> </a:t>
            </a:r>
            <a:r>
              <a:rPr lang="fr-FR" dirty="0" err="1" smtClean="0"/>
              <a:t>een</a:t>
            </a:r>
            <a:r>
              <a:rPr lang="fr-FR" dirty="0" smtClean="0"/>
              <a:t> </a:t>
            </a:r>
            <a:r>
              <a:rPr lang="fr-FR" dirty="0" err="1" smtClean="0"/>
              <a:t>volwassene</a:t>
            </a:r>
            <a:r>
              <a:rPr lang="fr-FR" dirty="0" smtClean="0"/>
              <a:t> = 2% </a:t>
            </a:r>
            <a:r>
              <a:rPr lang="fr-FR" dirty="0"/>
              <a:t>van </a:t>
            </a:r>
            <a:r>
              <a:rPr lang="fr-FR" dirty="0" err="1"/>
              <a:t>het</a:t>
            </a:r>
            <a:r>
              <a:rPr lang="fr-FR" dirty="0"/>
              <a:t> totale </a:t>
            </a:r>
            <a:r>
              <a:rPr lang="fr-FR" dirty="0" err="1"/>
              <a:t>gewicht</a:t>
            </a:r>
            <a:r>
              <a:rPr lang="fr-FR" dirty="0"/>
              <a:t> </a:t>
            </a:r>
          </a:p>
        </p:txBody>
      </p:sp>
      <p:pic>
        <p:nvPicPr>
          <p:cNvPr id="4" name="Afbeelding 9" descr="md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62"/>
          <a:stretch>
            <a:fillRect/>
          </a:stretch>
        </p:blipFill>
        <p:spPr>
          <a:xfrm>
            <a:off x="0" y="6410865"/>
            <a:ext cx="1008112" cy="4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6968"/>
      </p:ext>
    </p:extLst>
  </p:cSld>
  <p:clrMapOvr>
    <a:masterClrMapping/>
  </p:clrMapOvr>
</p:sld>
</file>

<file path=ppt/theme/theme1.xml><?xml version="1.0" encoding="utf-8"?>
<a:theme xmlns:a="http://schemas.openxmlformats.org/drawingml/2006/main" name="MDC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MDCTHEMA.thmx</Template>
  <TotalTime>2029</TotalTime>
  <Words>1550</Words>
  <Application>Microsoft Macintosh PowerPoint</Application>
  <PresentationFormat>On-screen Show (4:3)</PresentationFormat>
  <Paragraphs>238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MDCTHEMA</vt:lpstr>
      <vt:lpstr>4_Conception personnalisée</vt:lpstr>
      <vt:lpstr>Zwangerschap en voeding: Deel I</vt:lpstr>
      <vt:lpstr>Modern voedingspatroon</vt:lpstr>
      <vt:lpstr>Zwangerschap</vt:lpstr>
      <vt:lpstr>Ontwikkeling van de foetus</vt:lpstr>
      <vt:lpstr>PowerPoint Presentation</vt:lpstr>
      <vt:lpstr>Fysieke veranderingen tijdens de zwangerschap</vt:lpstr>
      <vt:lpstr>Energieke « kost » van de zwangerschap</vt:lpstr>
      <vt:lpstr>Belang van bepaalde voedingsstoffen tijdens de zwangerschap</vt:lpstr>
      <vt:lpstr>Meervoudig onverzadigde vetzuren(Ω3 – Ω6)</vt:lpstr>
      <vt:lpstr>Ontwikkeling van de hersenen</vt:lpstr>
      <vt:lpstr>PowerPoint Presentation</vt:lpstr>
      <vt:lpstr>PowerPoint Presentation</vt:lpstr>
      <vt:lpstr>PowerPoint Presentation</vt:lpstr>
      <vt:lpstr>Toxiciteit van vis en visolie</vt:lpstr>
      <vt:lpstr>Verzadigde vetzuren</vt:lpstr>
      <vt:lpstr>Transvetzuren</vt:lpstr>
      <vt:lpstr>Essentiële enkelvoudig onverzadigde vetzuren Ω9</vt:lpstr>
      <vt:lpstr>Groenten en fruit?</vt:lpstr>
      <vt:lpstr>PowerPoint Presentation</vt:lpstr>
      <vt:lpstr>Foliumzuur (B9) en zwangerschap</vt:lpstr>
      <vt:lpstr>B9 waar?</vt:lpstr>
      <vt:lpstr>Probiotica?</vt:lpstr>
      <vt:lpstr>Noten?</vt:lpstr>
      <vt:lpstr>Ijzer </vt:lpstr>
      <vt:lpstr>Heemijzer? Non-heemijzer?</vt:lpstr>
      <vt:lpstr>Zink </vt:lpstr>
      <vt:lpstr>Zink </vt:lpstr>
      <vt:lpstr>Calcium </vt:lpstr>
      <vt:lpstr>Vitamine D</vt:lpstr>
      <vt:lpstr>Alcohol?</vt:lpstr>
      <vt:lpstr>Kruiden en specerijen</vt:lpstr>
      <vt:lpstr>Vlees</vt:lpstr>
      <vt:lpstr>Water</vt:lpstr>
      <vt:lpstr>Magnesium</vt:lpstr>
      <vt:lpstr>Thee of koffie</vt:lpstr>
      <vt:lpstr>Zetmeelproducten</vt:lpstr>
      <vt:lpstr>PowerPoint Presentation</vt:lpstr>
    </vt:vector>
  </TitlesOfParts>
  <Company>dJust 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Rôles du fer, magnésium et probiotiques dans notre capital santé</dc:title>
  <dc:creator>Stijn Van Renterghem</dc:creator>
  <cp:lastModifiedBy>Katrien de Raijmaeker</cp:lastModifiedBy>
  <cp:revision>120</cp:revision>
  <cp:lastPrinted>2015-05-13T13:52:34Z</cp:lastPrinted>
  <dcterms:created xsi:type="dcterms:W3CDTF">2015-01-14T19:02:04Z</dcterms:created>
  <dcterms:modified xsi:type="dcterms:W3CDTF">2015-05-21T06:50:54Z</dcterms:modified>
</cp:coreProperties>
</file>