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5.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notesSlides/notesSlide6.xml" ContentType="application/vnd.openxmlformats-officedocument.presentationml.notesSl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style3.xml" ContentType="application/vnd.ms-office.chartstyle+xml"/>
  <Override PartName="/ppt/charts/colors3.xml" ContentType="application/vnd.ms-office.chartcolorstyle+xml"/>
  <Override PartName="/ppt/charts/chart2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notesSlides/notesSlide8.xml" ContentType="application/vnd.openxmlformats-officedocument.presentationml.notesSlide+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notesSlides/notesSlide9.xml" ContentType="application/vnd.openxmlformats-officedocument.presentationml.notesSlide+xml"/>
  <Override PartName="/ppt/charts/chart39.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1086" r:id="rId5"/>
    <p:sldId id="570" r:id="rId6"/>
    <p:sldId id="1148" r:id="rId7"/>
    <p:sldId id="560" r:id="rId8"/>
    <p:sldId id="1313" r:id="rId9"/>
    <p:sldId id="1289" r:id="rId10"/>
    <p:sldId id="1312" r:id="rId11"/>
    <p:sldId id="1314" r:id="rId12"/>
    <p:sldId id="5503" r:id="rId13"/>
    <p:sldId id="1311" r:id="rId14"/>
    <p:sldId id="1315" r:id="rId15"/>
    <p:sldId id="1318" r:id="rId16"/>
    <p:sldId id="1292" r:id="rId17"/>
    <p:sldId id="1293" r:id="rId18"/>
    <p:sldId id="1327" r:id="rId19"/>
    <p:sldId id="1320" r:id="rId20"/>
    <p:sldId id="1317" r:id="rId21"/>
    <p:sldId id="1323" r:id="rId22"/>
    <p:sldId id="1325" r:id="rId23"/>
    <p:sldId id="1324" r:id="rId24"/>
    <p:sldId id="1326" r:id="rId25"/>
    <p:sldId id="1332" r:id="rId26"/>
    <p:sldId id="1331" r:id="rId27"/>
    <p:sldId id="5506" r:id="rId28"/>
    <p:sldId id="556" r:id="rId29"/>
    <p:sldId id="270" r:id="rId30"/>
    <p:sldId id="407" r:id="rId31"/>
  </p:sldIdLst>
  <p:sldSz cx="12192000" cy="6858000"/>
  <p:notesSz cx="6858000" cy="9144000"/>
  <p:custDataLst>
    <p:tags r:id="rId34"/>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2457" userDrawn="1">
          <p15:clr>
            <a:srgbClr val="A4A3A4"/>
          </p15:clr>
        </p15:guide>
        <p15:guide id="7" orient="horz" pos="2319" userDrawn="1">
          <p15:clr>
            <a:srgbClr val="A4A3A4"/>
          </p15:clr>
        </p15:guide>
        <p15:guide id="8" pos="3840" userDrawn="1">
          <p15:clr>
            <a:srgbClr val="A4A3A4"/>
          </p15:clr>
        </p15:guide>
        <p15:guide id="9" pos="6289" userDrawn="1">
          <p15:clr>
            <a:srgbClr val="A4A3A4"/>
          </p15:clr>
        </p15:guide>
        <p15:guide id="10" orient="horz" pos="3181" userDrawn="1">
          <p15:clr>
            <a:srgbClr val="A4A3A4"/>
          </p15:clr>
        </p15:guide>
        <p15:guide id="11" orient="horz" pos="1094" userDrawn="1">
          <p15:clr>
            <a:srgbClr val="A4A3A4"/>
          </p15:clr>
        </p15:guide>
        <p15:guide id="12" pos="597" userDrawn="1">
          <p15:clr>
            <a:srgbClr val="A4A3A4"/>
          </p15:clr>
        </p15:guide>
        <p15:guide id="13" orient="horz" pos="34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ttias Meul" initials="MM" lastIdx="18" clrIdx="6">
    <p:extLst>
      <p:ext uri="{19B8F6BF-5375-455C-9EA6-DF929625EA0E}">
        <p15:presenceInfo xmlns:p15="http://schemas.microsoft.com/office/powerpoint/2012/main" userId="S::Mattias.Meul@Ipsos.com::c44b63c8-504e-4cb7-b102-b829b2681110" providerId="AD"/>
      </p:ext>
    </p:extLst>
  </p:cmAuthor>
  <p:cmAuthor id="1" name="Romain Carette" initials="RC" lastIdx="1" clrIdx="0">
    <p:extLst>
      <p:ext uri="{19B8F6BF-5375-455C-9EA6-DF929625EA0E}">
        <p15:presenceInfo xmlns:p15="http://schemas.microsoft.com/office/powerpoint/2012/main" userId="f5b5fcd6593eb51e" providerId="Windows Live"/>
      </p:ext>
    </p:extLst>
  </p:cmAuthor>
  <p:cmAuthor id="2" name="Anne Dehaen" initials="AD" lastIdx="26" clrIdx="1">
    <p:extLst>
      <p:ext uri="{19B8F6BF-5375-455C-9EA6-DF929625EA0E}">
        <p15:presenceInfo xmlns:p15="http://schemas.microsoft.com/office/powerpoint/2012/main" userId="S::Anne.Dehaen@ipsos.com::7b23fd3e-10d0-48a3-8369-f235ce578d25" providerId="AD"/>
      </p:ext>
    </p:extLst>
  </p:cmAuthor>
  <p:cmAuthor id="3" name="Caroline Van Borm" initials="CVB" lastIdx="85" clrIdx="2">
    <p:extLst>
      <p:ext uri="{19B8F6BF-5375-455C-9EA6-DF929625EA0E}">
        <p15:presenceInfo xmlns:p15="http://schemas.microsoft.com/office/powerpoint/2012/main" userId="S::Caroline.VanBorm@ipsos.com::a8e29aa5-9b7d-4045-98dd-08980a78c8ee" providerId="AD"/>
      </p:ext>
    </p:extLst>
  </p:cmAuthor>
  <p:cmAuthor id="4" name="Glenn Hendrickx" initials="GH" lastIdx="10" clrIdx="3">
    <p:extLst>
      <p:ext uri="{19B8F6BF-5375-455C-9EA6-DF929625EA0E}">
        <p15:presenceInfo xmlns:p15="http://schemas.microsoft.com/office/powerpoint/2012/main" userId="S::Glenn.Hendrickx@ipsos.com::599bd1a4-37d0-46aa-a52d-ec77f637209f" providerId="AD"/>
      </p:ext>
    </p:extLst>
  </p:cmAuthor>
  <p:cmAuthor id="5" name="Lisa Maerten" initials="LM" lastIdx="1" clrIdx="4">
    <p:extLst>
      <p:ext uri="{19B8F6BF-5375-455C-9EA6-DF929625EA0E}">
        <p15:presenceInfo xmlns:p15="http://schemas.microsoft.com/office/powerpoint/2012/main" userId="S::Lisa.Maerten@ipsos.com::d534fc49-f51a-4d4a-bd81-349b1c06ebd3" providerId="AD"/>
      </p:ext>
    </p:extLst>
  </p:cmAuthor>
  <p:cmAuthor id="6" name="Joke Vranken" initials="JV" lastIdx="16" clrIdx="5">
    <p:extLst>
      <p:ext uri="{19B8F6BF-5375-455C-9EA6-DF929625EA0E}">
        <p15:presenceInfo xmlns:p15="http://schemas.microsoft.com/office/powerpoint/2012/main" userId="S::Joke.Vranken@ipsos.com::80e24b44-14aa-4fec-b6a4-32a8cf0df85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DBFF"/>
    <a:srgbClr val="66C4C4"/>
    <a:srgbClr val="000000"/>
    <a:srgbClr val="002554"/>
    <a:srgbClr val="7FCECD"/>
    <a:srgbClr val="D26464"/>
    <a:srgbClr val="E4C7EC"/>
    <a:srgbClr val="C43A3A"/>
    <a:srgbClr val="C94747"/>
    <a:srgbClr val="AD3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94" autoAdjust="0"/>
    <p:restoredTop sz="94249" autoAdjust="0"/>
  </p:normalViewPr>
  <p:slideViewPr>
    <p:cSldViewPr snapToGrid="0" showGuides="1">
      <p:cViewPr varScale="1">
        <p:scale>
          <a:sx n="72" d="100"/>
          <a:sy n="72" d="100"/>
        </p:scale>
        <p:origin x="750" y="66"/>
      </p:cViewPr>
      <p:guideLst>
        <p:guide pos="2457"/>
        <p:guide orient="horz" pos="2319"/>
        <p:guide pos="3840"/>
        <p:guide pos="6289"/>
        <p:guide orient="horz" pos="3181"/>
        <p:guide orient="horz" pos="1094"/>
        <p:guide pos="597"/>
        <p:guide orient="horz" pos="3430"/>
      </p:guideLst>
    </p:cSldViewPr>
  </p:slideViewPr>
  <p:notesTextViewPr>
    <p:cViewPr>
      <p:scale>
        <a:sx n="3" d="2"/>
        <a:sy n="3" d="2"/>
      </p:scale>
      <p:origin x="0" y="0"/>
    </p:cViewPr>
  </p:notesTextViewPr>
  <p:sorterViewPr>
    <p:cViewPr varScale="1">
      <p:scale>
        <a:sx n="1" d="1"/>
        <a:sy n="1" d="1"/>
      </p:scale>
      <p:origin x="0" y="-4104"/>
    </p:cViewPr>
  </p:sorterViewPr>
  <p:notesViewPr>
    <p:cSldViewPr snapToGrid="0" showGuides="1">
      <p:cViewPr>
        <p:scale>
          <a:sx n="75" d="100"/>
          <a:sy n="75" d="100"/>
        </p:scale>
        <p:origin x="5928" y="13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xml"/><Relationship Id="rId1" Type="http://schemas.microsoft.com/office/2011/relationships/chartStyle" Target="style3.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4.xml"/><Relationship Id="rId1" Type="http://schemas.microsoft.com/office/2011/relationships/chartStyle" Target="style4.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8.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1"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763287596822852E-2"/>
          <c:w val="1"/>
          <c:h val="0.68096608130173331"/>
        </c:manualLayout>
      </c:layout>
      <c:barChart>
        <c:barDir val="col"/>
        <c:grouping val="clustered"/>
        <c:varyColors val="0"/>
        <c:ser>
          <c:idx val="0"/>
          <c:order val="0"/>
          <c:tx>
            <c:strRef>
              <c:f>Sheet1!$A$5</c:f>
              <c:strCache>
                <c:ptCount val="1"/>
                <c:pt idx="0">
                  <c:v>%</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lgn="ctr">
                  <a:defRPr sz="16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Groupe 1
(n=100)
(A)</c:v>
                </c:pt>
                <c:pt idx="1">
                  <c:v>Groupe 2
(n=150)
(B)</c:v>
                </c:pt>
                <c:pt idx="2">
                  <c:v>Groupe 3
(n=150)
(C)</c:v>
                </c:pt>
              </c:strCache>
            </c:strRef>
          </c:cat>
          <c:val>
            <c:numRef>
              <c:f>Sheet1!$B$5:$D$5</c:f>
              <c:numCache>
                <c:formatCode>0.00</c:formatCode>
                <c:ptCount val="3"/>
                <c:pt idx="0">
                  <c:v>54</c:v>
                </c:pt>
                <c:pt idx="1">
                  <c:v>70</c:v>
                </c:pt>
                <c:pt idx="2">
                  <c:v>58</c:v>
                </c:pt>
              </c:numCache>
            </c:numRef>
          </c:val>
          <c:extLst>
            <c:ext xmlns:c16="http://schemas.microsoft.com/office/drawing/2014/chart" uri="{C3380CC4-5D6E-409C-BE32-E72D297353CC}">
              <c16:uniqueId val="{00000000-61D1-4B44-9780-D9D0837DCD9E}"/>
            </c:ext>
          </c:extLst>
        </c:ser>
        <c:dLbls>
          <c:dLblPos val="outEnd"/>
          <c:showLegendKey val="0"/>
          <c:showVal val="1"/>
          <c:showCatName val="0"/>
          <c:showSerName val="0"/>
          <c:showPercent val="0"/>
          <c:showBubbleSize val="0"/>
        </c:dLbls>
        <c:gapWidth val="200"/>
        <c:axId val="528539336"/>
        <c:axId val="528539008"/>
      </c:barChart>
      <c:catAx>
        <c:axId val="528539336"/>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l-BE"/>
          </a:p>
        </c:txPr>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latin typeface="+mn-lt"/>
        </a:defRPr>
      </a:pPr>
      <a:endParaRPr lang="nl-BE"/>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6FAD-43BA-888E-CA2F3B5E0BAC}"/>
              </c:ext>
            </c:extLst>
          </c:dPt>
          <c:dPt>
            <c:idx val="1"/>
            <c:bubble3D val="0"/>
            <c:spPr>
              <a:solidFill>
                <a:schemeClr val="accent5"/>
              </a:solidFill>
              <a:ln w="19050">
                <a:noFill/>
              </a:ln>
              <a:effectLst/>
            </c:spPr>
            <c:extLst>
              <c:ext xmlns:c16="http://schemas.microsoft.com/office/drawing/2014/chart" uri="{C3380CC4-5D6E-409C-BE32-E72D297353CC}">
                <c16:uniqueId val="{00000003-6FAD-43BA-888E-CA2F3B5E0BAC}"/>
              </c:ext>
            </c:extLst>
          </c:dPt>
          <c:dPt>
            <c:idx val="2"/>
            <c:bubble3D val="0"/>
            <c:spPr>
              <a:solidFill>
                <a:schemeClr val="accent6"/>
              </a:solidFill>
              <a:ln w="19050">
                <a:noFill/>
              </a:ln>
              <a:effectLst/>
            </c:spPr>
            <c:extLst>
              <c:ext xmlns:c16="http://schemas.microsoft.com/office/drawing/2014/chart" uri="{C3380CC4-5D6E-409C-BE32-E72D297353CC}">
                <c16:uniqueId val="{00000005-6FAD-43BA-888E-CA2F3B5E0BAC}"/>
              </c:ext>
            </c:extLst>
          </c:dPt>
          <c:dPt>
            <c:idx val="3"/>
            <c:bubble3D val="0"/>
            <c:spPr>
              <a:solidFill>
                <a:schemeClr val="accent4"/>
              </a:solidFill>
              <a:ln w="19050">
                <a:noFill/>
              </a:ln>
              <a:effectLst/>
            </c:spPr>
            <c:extLst>
              <c:ext xmlns:c16="http://schemas.microsoft.com/office/drawing/2014/chart" uri="{C3380CC4-5D6E-409C-BE32-E72D297353CC}">
                <c16:uniqueId val="{00000007-6FAD-43BA-888E-CA2F3B5E0BAC}"/>
              </c:ext>
            </c:extLst>
          </c:dPt>
          <c:dPt>
            <c:idx val="4"/>
            <c:bubble3D val="0"/>
            <c:spPr>
              <a:solidFill>
                <a:schemeClr val="accent2"/>
              </a:solidFill>
              <a:ln w="19050">
                <a:noFill/>
              </a:ln>
              <a:effectLst/>
            </c:spPr>
            <c:extLst>
              <c:ext xmlns:c16="http://schemas.microsoft.com/office/drawing/2014/chart" uri="{C3380CC4-5D6E-409C-BE32-E72D297353CC}">
                <c16:uniqueId val="{00000009-6FAD-43BA-888E-CA2F3B5E0BAC}"/>
              </c:ext>
            </c:extLst>
          </c:dPt>
          <c:dPt>
            <c:idx val="5"/>
            <c:bubble3D val="0"/>
            <c:spPr>
              <a:solidFill>
                <a:schemeClr val="accent3"/>
              </a:solidFill>
              <a:ln w="19050">
                <a:noFill/>
              </a:ln>
              <a:effectLst/>
            </c:spPr>
            <c:extLst>
              <c:ext xmlns:c16="http://schemas.microsoft.com/office/drawing/2014/chart" uri="{C3380CC4-5D6E-409C-BE32-E72D297353CC}">
                <c16:uniqueId val="{0000000B-6FAD-43BA-888E-CA2F3B5E0BAC}"/>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83.14</c:v>
                </c:pt>
                <c:pt idx="1">
                  <c:v>16.04</c:v>
                </c:pt>
                <c:pt idx="2">
                  <c:v>0.82</c:v>
                </c:pt>
              </c:numCache>
            </c:numRef>
          </c:val>
          <c:extLst>
            <c:ext xmlns:c16="http://schemas.microsoft.com/office/drawing/2014/chart" uri="{C3380CC4-5D6E-409C-BE32-E72D297353CC}">
              <c16:uniqueId val="{0000000C-6FAD-43BA-888E-CA2F3B5E0BAC}"/>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35.61</c:v>
                </c:pt>
                <c:pt idx="1">
                  <c:v>32.64</c:v>
                </c:pt>
                <c:pt idx="2">
                  <c:v>26.37</c:v>
                </c:pt>
                <c:pt idx="3">
                  <c:v>24.69</c:v>
                </c:pt>
                <c:pt idx="4">
                  <c:v>21.82</c:v>
                </c:pt>
                <c:pt idx="5">
                  <c:v>21.46</c:v>
                </c:pt>
                <c:pt idx="6">
                  <c:v>18.48</c:v>
                </c:pt>
                <c:pt idx="7">
                  <c:v>17.8</c:v>
                </c:pt>
                <c:pt idx="8">
                  <c:v>16.32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38.92</c:v>
                </c:pt>
                <c:pt idx="1">
                  <c:v>21.86</c:v>
                </c:pt>
                <c:pt idx="2">
                  <c:v>20.5</c:v>
                </c:pt>
                <c:pt idx="3">
                  <c:v>21.78</c:v>
                </c:pt>
                <c:pt idx="4">
                  <c:v>0</c:v>
                </c:pt>
                <c:pt idx="5">
                  <c:v>18.48</c:v>
                </c:pt>
                <c:pt idx="6">
                  <c:v>25.86</c:v>
                </c:pt>
                <c:pt idx="7">
                  <c:v>16.760000000000002</c:v>
                </c:pt>
                <c:pt idx="8">
                  <c:v>13.52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c:v>2.42</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Sheet1!$B$2:$B$11</c:f>
              <c:numCache>
                <c:formatCode>0.00</c:formatCode>
                <c:ptCount val="10"/>
                <c:pt idx="0">
                  <c:v>32.590000000000003</c:v>
                </c:pt>
                <c:pt idx="1">
                  <c:v>42.44</c:v>
                </c:pt>
                <c:pt idx="2">
                  <c:v>31.71</c:v>
                </c:pt>
                <c:pt idx="3">
                  <c:v>27.35</c:v>
                </c:pt>
                <c:pt idx="4">
                  <c:v>41.67</c:v>
                </c:pt>
                <c:pt idx="5">
                  <c:v>24.17</c:v>
                </c:pt>
                <c:pt idx="6">
                  <c:v>11.77</c:v>
                </c:pt>
                <c:pt idx="7">
                  <c:v>18.75</c:v>
                </c:pt>
                <c:pt idx="8">
                  <c:v>18.86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Sheet1!$C$2:$C$11</c:f>
              <c:numCache>
                <c:formatCode>General</c:formatCode>
                <c:ptCount val="10"/>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Dit is beter voor de gezondheid van de kat (minder kans op tumoren, minder kans op kattenziektes)</c:v>
                </c:pt>
                <c:pt idx="1">
                  <c:v>Dit maakt de kat rustiger (bv. tijdens paringstijd, minder nachtelijk miauwen, minder zwerven, etc.)</c:v>
                </c:pt>
                <c:pt idx="2">
                  <c:v>Asielen zitten al vol met katten en ik wil niet bijdragen aan het probleem van de overvolle asielen</c:v>
                </c:pt>
                <c:pt idx="3">
                  <c:v>Dit is verplicht</c:v>
                </c:pt>
                <c:pt idx="4">
                  <c:v>Anders gaat een kater ‘sproeien’</c:v>
                </c:pt>
                <c:pt idx="5">
                  <c:v>Om de overvloed aan (zwerf/straat)katten tegen te gaan</c:v>
                </c:pt>
                <c:pt idx="6">
                  <c:v>{@} was al gesteriliseerd/gecastreerd bij aankoop/bij adoptie/ toen ik deze kreeg/ toen deze bij me toe kwam</c:v>
                </c:pt>
                <c:pt idx="7">
                  <c:v>Mijn dierenarts heeft dit aangeraden</c:v>
                </c:pt>
                <c:pt idx="8">
                  <c:v>Ik wil geen nestje (veroorzaken)</c:v>
                </c:pt>
                <c:pt idx="9">
                  <c:v>Andere:</c:v>
                </c:pt>
              </c:strCache>
            </c:strRef>
          </c:cat>
          <c:val>
            <c:numRef>
              <c:f>Sheet1!$D$2:$D$11</c:f>
              <c:numCache>
                <c:formatCode>General</c:formatCode>
                <c:ptCount val="10"/>
                <c:pt idx="9"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Sheet1!$B$2:$B$15</c:f>
              <c:numCache>
                <c:formatCode>0.00</c:formatCode>
                <c:ptCount val="14"/>
                <c:pt idx="1">
                  <c:v>25.69</c:v>
                </c:pt>
                <c:pt idx="2">
                  <c:v>32.18</c:v>
                </c:pt>
                <c:pt idx="3">
                  <c:v>42.13</c:v>
                </c:pt>
                <c:pt idx="5">
                  <c:v>40.81</c:v>
                </c:pt>
                <c:pt idx="6">
                  <c:v>38.9</c:v>
                </c:pt>
                <c:pt idx="7">
                  <c:v>14.46</c:v>
                </c:pt>
                <c:pt idx="8">
                  <c:v>12.65</c:v>
                </c:pt>
                <c:pt idx="9">
                  <c:v>12.21</c:v>
                </c:pt>
                <c:pt idx="10">
                  <c:v>10.17</c:v>
                </c:pt>
                <c:pt idx="11">
                  <c:v>9.6199999999999992</c:v>
                </c:pt>
                <c:pt idx="12">
                  <c:v>5.62</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Sheet1!$C$2:$C$15</c:f>
              <c:numCache>
                <c:formatCode>General</c:formatCode>
                <c:ptCount val="14"/>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Sheet1!$A$2:$A$15</c:f>
              <c:strCache>
                <c:ptCount val="14"/>
                <c:pt idx="1">
                  <c:v>Ja, ik heb concrete plannen</c:v>
                </c:pt>
                <c:pt idx="2">
                  <c:v>Ja, maar ik heb nog geen concrete plannen</c:v>
                </c:pt>
                <c:pt idx="3">
                  <c:v>Neen</c:v>
                </c:pt>
                <c:pt idx="5">
                  <c:v>Mijn kat komt niet (vrij) buiten</c:v>
                </c:pt>
                <c:pt idx="6">
                  <c:v>Te duur</c:v>
                </c:pt>
                <c:pt idx="7">
                  <c:v>Ik vind het niet nodig</c:v>
                </c:pt>
                <c:pt idx="8">
                  <c:v>Ik wil graag een nestje</c:v>
                </c:pt>
                <c:pt idx="9">
                  <c:v>Ik vind dit niet nodig omdat ik een kater heb</c:v>
                </c:pt>
                <c:pt idx="10">
                  <c:v>Geen tijd gehad om naar dierenarts te gaan</c:v>
                </c:pt>
                <c:pt idx="11">
                  <c:v>Mijn kat is nog te jong</c:v>
                </c:pt>
                <c:pt idx="12">
                  <c:v>Slecht voor de gezondheid van de kat</c:v>
                </c:pt>
                <c:pt idx="13">
                  <c:v>Weet niet</c:v>
                </c:pt>
              </c:strCache>
            </c:strRef>
          </c:cat>
          <c:val>
            <c:numRef>
              <c:f>Sheet1!$D$2:$D$15</c:f>
              <c:numCache>
                <c:formatCode>General</c:formatCode>
                <c:ptCount val="14"/>
                <c:pt idx="13" formatCode="0.00">
                  <c:v>11.87</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15.950000000000001</c:v>
                </c:pt>
                <c:pt idx="1">
                  <c:v>18.73</c:v>
                </c:pt>
                <c:pt idx="2">
                  <c:v>30.169999999999998</c:v>
                </c:pt>
                <c:pt idx="3">
                  <c:v>35.15</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41.8</c:v>
                </c:pt>
                <c:pt idx="1">
                  <c:v>4.32</c:v>
                </c:pt>
                <c:pt idx="2">
                  <c:v>53.88</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Sheet1!$B$2:$B$9</c:f>
              <c:numCache>
                <c:formatCode>0.00</c:formatCode>
                <c:ptCount val="8"/>
                <c:pt idx="0">
                  <c:v>50.64</c:v>
                </c:pt>
                <c:pt idx="1">
                  <c:v>23.74</c:v>
                </c:pt>
                <c:pt idx="2">
                  <c:v>9.6199999999999992</c:v>
                </c:pt>
                <c:pt idx="3">
                  <c:v>6.06</c:v>
                </c:pt>
                <c:pt idx="4">
                  <c:v>3.03</c:v>
                </c:pt>
                <c:pt idx="5">
                  <c:v>3.03</c:v>
                </c:pt>
                <c:pt idx="6">
                  <c:v>2.59</c:v>
                </c:pt>
                <c:pt idx="7">
                  <c:v>1.3</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Sheet1!$C$2:$C$9</c:f>
              <c:numCache>
                <c:formatCode>General</c:formatCode>
                <c:ptCount val="8"/>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Sheet1!$A$2:$A$9</c:f>
              <c:strCache>
                <c:ptCount val="8"/>
                <c:pt idx="0">
                  <c:v>Vrienden</c:v>
                </c:pt>
                <c:pt idx="1">
                  <c:v>Dierenwinkel</c:v>
                </c:pt>
                <c:pt idx="2">
                  <c:v>{@} kwam als zwerfkat in mijn tuin en is niet meer weggegaan</c:v>
                </c:pt>
                <c:pt idx="3">
                  <c:v>Niet-erkende fokker</c:v>
                </c:pt>
                <c:pt idx="4">
                  <c:v>Gevonden op straat</c:v>
                </c:pt>
                <c:pt idx="5">
                  <c:v>Uit een nestje van mijn andere kat</c:v>
                </c:pt>
                <c:pt idx="6">
                  <c:v>Via dierenarts</c:v>
                </c:pt>
                <c:pt idx="7">
                  <c:v>Uit een nestje dat ik gevonden heb (bv in de tuin, op straat, etc.)</c:v>
                </c:pt>
              </c:strCache>
            </c:strRef>
          </c:cat>
          <c:val>
            <c:numRef>
              <c:f>Sheet1!$D$2:$D$9</c:f>
              <c:numCache>
                <c:formatCode>General</c:formatCode>
                <c:ptCount val="8"/>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6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Oui</c:v>
                </c:pt>
                <c:pt idx="1">
                  <c:v>Non</c:v>
                </c:pt>
              </c:strCache>
            </c:strRef>
          </c:cat>
          <c:val>
            <c:numRef>
              <c:f>Sheet1!$B$2:$B$3</c:f>
              <c:numCache>
                <c:formatCode>0.00</c:formatCode>
                <c:ptCount val="2"/>
                <c:pt idx="0">
                  <c:v>44.13</c:v>
                </c:pt>
                <c:pt idx="1">
                  <c:v>55.87</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formatCode="0.00">
                  <c:v>17.2</c:v>
                </c:pt>
                <c:pt idx="1">
                  <c:v>27.1</c:v>
                </c:pt>
                <c:pt idx="2">
                  <c:v>42.22</c:v>
                </c:pt>
                <c:pt idx="3">
                  <c:v>3.76</c:v>
                </c:pt>
                <c:pt idx="4">
                  <c:v>9.73</c:v>
                </c:pt>
              </c:numCache>
            </c:numRef>
          </c:val>
          <c:extLst>
            <c:ext xmlns:c16="http://schemas.microsoft.com/office/drawing/2014/chart" uri="{C3380CC4-5D6E-409C-BE32-E72D297353CC}">
              <c16:uniqueId val="{00000000-2C7A-4890-9E1E-D78B1197C4B0}"/>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15.49</c:v>
                </c:pt>
                <c:pt idx="1">
                  <c:v>26.48</c:v>
                </c:pt>
                <c:pt idx="2">
                  <c:v>22.57</c:v>
                </c:pt>
                <c:pt idx="3">
                  <c:v>19.22</c:v>
                </c:pt>
                <c:pt idx="4">
                  <c:v>16.239999999999998</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38.47</c:v>
                </c:pt>
                <c:pt idx="1">
                  <c:v>51.17</c:v>
                </c:pt>
                <c:pt idx="2">
                  <c:v>4.3899999999999997</c:v>
                </c:pt>
                <c:pt idx="3">
                  <c:v>5.97</c:v>
                </c:pt>
                <c:pt idx="4">
                  <c:v>0</c:v>
                </c:pt>
                <c:pt idx="5" formatCode="General">
                  <c:v>0</c:v>
                </c:pt>
              </c:numCache>
            </c:numRef>
          </c:val>
          <c:extLst>
            <c:ext xmlns:c16="http://schemas.microsoft.com/office/drawing/2014/chart" uri="{C3380CC4-5D6E-409C-BE32-E72D297353CC}">
              <c16:uniqueId val="{00000000-01EC-40C3-BA89-E00DB9C40E52}"/>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4F3D-4FF2-A47F-1EB76025D497}"/>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4F3D-4FF2-A47F-1EB76025D497}"/>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0</c:v>
                </c:pt>
                <c:pt idx="1">
                  <c:v>25.2</c:v>
                </c:pt>
                <c:pt idx="2">
                  <c:v>10.36</c:v>
                </c:pt>
                <c:pt idx="3">
                  <c:v>8.1499999999999986</c:v>
                </c:pt>
                <c:pt idx="4">
                  <c:v>56.31</c:v>
                </c:pt>
                <c:pt idx="5">
                  <c:v>0</c:v>
                </c:pt>
                <c:pt idx="6">
                  <c:v>0</c:v>
                </c:pt>
              </c:numCache>
            </c:numRef>
          </c:val>
          <c:extLst>
            <c:ext xmlns:c16="http://schemas.microsoft.com/office/drawing/2014/chart" uri="{C3380CC4-5D6E-409C-BE32-E72D297353CC}">
              <c16:uniqueId val="{00000002-4F3D-4FF2-A47F-1EB76025D497}"/>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7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 5 personnes</c:v>
                </c:pt>
              </c:strCache>
            </c:strRef>
          </c:cat>
          <c:val>
            <c:numRef>
              <c:f>Sheet1!$B$2:$B$7</c:f>
              <c:numCache>
                <c:formatCode>0.00</c:formatCode>
                <c:ptCount val="6"/>
                <c:pt idx="0">
                  <c:v>5.97</c:v>
                </c:pt>
                <c:pt idx="1">
                  <c:v>25.2</c:v>
                </c:pt>
                <c:pt idx="2">
                  <c:v>29.73</c:v>
                </c:pt>
                <c:pt idx="3">
                  <c:v>39.1</c:v>
                </c:pt>
                <c:pt idx="4">
                  <c:v>0</c:v>
                </c:pt>
                <c:pt idx="5">
                  <c:v>0</c:v>
                </c:pt>
              </c:numCache>
            </c:numRef>
          </c:val>
          <c:extLst>
            <c:ext xmlns:c16="http://schemas.microsoft.com/office/drawing/2014/chart" uri="{C3380CC4-5D6E-409C-BE32-E72D297353CC}">
              <c16:uniqueId val="{00000000-7380-482B-AF2D-7CE87A8510EC}"/>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849417211680143E-2"/>
          <c:w val="0.99987839741737805"/>
          <c:h val="0.83505379105091715"/>
        </c:manualLayout>
      </c:layout>
      <c:barChart>
        <c:barDir val="col"/>
        <c:grouping val="stacked"/>
        <c:varyColors val="0"/>
        <c:ser>
          <c:idx val="0"/>
          <c:order val="0"/>
          <c:tx>
            <c:strRef>
              <c:f>Sheet1!$A$5</c:f>
              <c:strCache>
                <c:ptCount val="1"/>
                <c:pt idx="0">
                  <c:v>Helemaal akkoord</c:v>
                </c:pt>
              </c:strCache>
            </c:strRef>
          </c:tx>
          <c:spPr>
            <a:solidFill>
              <a:schemeClr val="tx2">
                <a:lumMod val="75000"/>
              </a:schemeClr>
            </a:solidFill>
            <a:ln>
              <a:noFill/>
            </a:ln>
            <a:effectLst/>
          </c:spPr>
          <c:invertIfNegative val="0"/>
          <c:dLbls>
            <c:numFmt formatCode="0;0;" sourceLinked="0"/>
            <c:spPr>
              <a:noFill/>
              <a:ln>
                <a:noFill/>
              </a:ln>
              <a:effectLst/>
            </c:spPr>
            <c:txPr>
              <a:bodyPr rot="0" vertOverflow="overflow" horzOverflow="overflow" vert="horz" wrap="none">
                <a:spAutoFit/>
              </a:bodyPr>
              <a:lstStyle/>
              <a:p>
                <a:pPr>
                  <a:defRPr sz="1200" b="1">
                    <a:solidFill>
                      <a:schemeClr val="bg1"/>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Sheet1!$B$5:$B$5</c:f>
              <c:numCache>
                <c:formatCode>0.00</c:formatCode>
                <c:ptCount val="1"/>
                <c:pt idx="0">
                  <c:v>24.53</c:v>
                </c:pt>
              </c:numCache>
            </c:numRef>
          </c:val>
          <c:extLst>
            <c:ext xmlns:c16="http://schemas.microsoft.com/office/drawing/2014/chart" uri="{C3380CC4-5D6E-409C-BE32-E72D297353CC}">
              <c16:uniqueId val="{00000000-2DBE-45AE-9BB9-3CD1900DED98}"/>
            </c:ext>
          </c:extLst>
        </c:ser>
        <c:ser>
          <c:idx val="1"/>
          <c:order val="1"/>
          <c:tx>
            <c:strRef>
              <c:f>Sheet1!$A$6</c:f>
              <c:strCache>
                <c:ptCount val="1"/>
                <c:pt idx="0">
                  <c:v>Een beetje akkoord</c:v>
                </c:pt>
              </c:strCache>
            </c:strRef>
          </c:tx>
          <c:spPr>
            <a:solidFill>
              <a:schemeClr val="tx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Sheet1!$B$6:$B$6</c:f>
              <c:numCache>
                <c:formatCode>0.00</c:formatCode>
                <c:ptCount val="1"/>
                <c:pt idx="0">
                  <c:v>11.29</c:v>
                </c:pt>
              </c:numCache>
            </c:numRef>
          </c:val>
          <c:extLst>
            <c:ext xmlns:c16="http://schemas.microsoft.com/office/drawing/2014/chart" uri="{C3380CC4-5D6E-409C-BE32-E72D297353CC}">
              <c16:uniqueId val="{00000001-2DBE-45AE-9BB9-3CD1900DED98}"/>
            </c:ext>
          </c:extLst>
        </c:ser>
        <c:ser>
          <c:idx val="2"/>
          <c:order val="2"/>
          <c:tx>
            <c:strRef>
              <c:f>Sheet1!$A$7</c:f>
              <c:strCache>
                <c:ptCount val="1"/>
                <c:pt idx="0">
                  <c:v>Neutraal</c:v>
                </c:pt>
              </c:strCache>
            </c:strRef>
          </c:tx>
          <c:spPr>
            <a:solidFill>
              <a:schemeClr val="accent2"/>
            </a:solidFill>
            <a:ln>
              <a:noFill/>
            </a:ln>
            <a:effectLst/>
          </c:spPr>
          <c:invertIfNegative val="0"/>
          <c:dLbls>
            <c:numFmt formatCode="0;0;" sourceLinked="0"/>
            <c:spPr>
              <a:noFill/>
              <a:ln>
                <a:noFill/>
              </a:ln>
              <a:effectLst/>
            </c:spPr>
            <c:txPr>
              <a:bodyPr rot="0" vertOverflow="overflow" horzOverflow="overflow" vert="horz"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Sheet1!$B$1:$B$1</c:f>
              <c:strCache>
                <c:ptCount val="1"/>
                <c:pt idx="0">
                  <c:v>(n=1000)
</c:v>
                </c:pt>
              </c:strCache>
            </c:strRef>
          </c:cat>
          <c:val>
            <c:numRef>
              <c:f>Sheet1!$B$7:$B$7</c:f>
              <c:numCache>
                <c:formatCode>0.00</c:formatCode>
                <c:ptCount val="1"/>
                <c:pt idx="0">
                  <c:v>41.55</c:v>
                </c:pt>
              </c:numCache>
            </c:numRef>
          </c:val>
          <c:extLst>
            <c:ext xmlns:c16="http://schemas.microsoft.com/office/drawing/2014/chart" uri="{C3380CC4-5D6E-409C-BE32-E72D297353CC}">
              <c16:uniqueId val="{00000002-2DBE-45AE-9BB9-3CD1900DED98}"/>
            </c:ext>
          </c:extLst>
        </c:ser>
        <c:ser>
          <c:idx val="3"/>
          <c:order val="3"/>
          <c:tx>
            <c:strRef>
              <c:f>Sheet1!$A$8</c:f>
              <c:strCache>
                <c:ptCount val="1"/>
                <c:pt idx="0">
                  <c:v>Een beetje niet akkoord</c:v>
                </c:pt>
              </c:strCache>
            </c:strRef>
          </c:tx>
          <c:spPr>
            <a:solidFill>
              <a:schemeClr val="accent3"/>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Sheet1!$B$1:$B$1</c:f>
              <c:strCache>
                <c:ptCount val="1"/>
                <c:pt idx="0">
                  <c:v>(n=1000)
</c:v>
                </c:pt>
              </c:strCache>
            </c:strRef>
          </c:cat>
          <c:val>
            <c:numRef>
              <c:f>Sheet1!$B$8:$B$8</c:f>
              <c:numCache>
                <c:formatCode>0.00</c:formatCode>
                <c:ptCount val="1"/>
                <c:pt idx="0">
                  <c:v>7.18</c:v>
                </c:pt>
              </c:numCache>
            </c:numRef>
          </c:val>
          <c:extLst>
            <c:ext xmlns:c16="http://schemas.microsoft.com/office/drawing/2014/chart" uri="{C3380CC4-5D6E-409C-BE32-E72D297353CC}">
              <c16:uniqueId val="{00000003-2DBE-45AE-9BB9-3CD1900DED98}"/>
            </c:ext>
          </c:extLst>
        </c:ser>
        <c:ser>
          <c:idx val="4"/>
          <c:order val="4"/>
          <c:tx>
            <c:strRef>
              <c:f>Sheet1!$A$9</c:f>
              <c:strCache>
                <c:ptCount val="1"/>
                <c:pt idx="0">
                  <c:v>Helemaal niet akkoord</c:v>
                </c:pt>
              </c:strCache>
            </c:strRef>
          </c:tx>
          <c:spPr>
            <a:solidFill>
              <a:schemeClr val="accent5"/>
            </a:solidFill>
          </c:spPr>
          <c:invertIfNegative val="0"/>
          <c:dLbls>
            <c:numFmt formatCode="0;0;" sourceLinked="0"/>
            <c:spPr>
              <a:noFill/>
              <a:ln>
                <a:noFill/>
              </a:ln>
              <a:effectLst/>
            </c:spPr>
            <c:txPr>
              <a:bodyPr vertOverflow="overflow" horzOverflow="overflow" wrap="none" anchorCtr="0">
                <a:spAutoFit/>
              </a:bodyPr>
              <a:lstStyle/>
              <a:p>
                <a:pPr algn="ctr">
                  <a:defRPr lang="nl-BE" sz="12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ext>
            </c:extLst>
          </c:dLbls>
          <c:cat>
            <c:strRef>
              <c:f>Sheet1!$B$1:$B$1</c:f>
              <c:strCache>
                <c:ptCount val="1"/>
                <c:pt idx="0">
                  <c:v>(n=1000)
</c:v>
                </c:pt>
              </c:strCache>
            </c:strRef>
          </c:cat>
          <c:val>
            <c:numRef>
              <c:f>Sheet1!$B$9:$B$9</c:f>
              <c:numCache>
                <c:formatCode>0.00</c:formatCode>
                <c:ptCount val="1"/>
                <c:pt idx="0">
                  <c:v>15.44</c:v>
                </c:pt>
              </c:numCache>
            </c:numRef>
          </c:val>
          <c:extLst>
            <c:ext xmlns:c16="http://schemas.microsoft.com/office/drawing/2014/chart" uri="{C3380CC4-5D6E-409C-BE32-E72D297353CC}">
              <c16:uniqueId val="{00000004-2DBE-45AE-9BB9-3CD1900DED98}"/>
            </c:ext>
          </c:extLst>
        </c:ser>
        <c:dLbls>
          <c:showLegendKey val="0"/>
          <c:showVal val="1"/>
          <c:showCatName val="0"/>
          <c:showSerName val="0"/>
          <c:showPercent val="0"/>
          <c:showBubbleSize val="0"/>
        </c:dLbls>
        <c:gapWidth val="130"/>
        <c:overlap val="10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max"/>
        <c:auto val="1"/>
        <c:lblAlgn val="ctr"/>
        <c:lblOffset val="0"/>
        <c:noMultiLvlLbl val="0"/>
      </c:catAx>
      <c:valAx>
        <c:axId val="528539008"/>
        <c:scaling>
          <c:orientation val="maxMin"/>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General</c:formatCode>
                <c:ptCount val="4"/>
                <c:pt idx="0">
                  <c:v>34.26</c:v>
                </c:pt>
                <c:pt idx="1">
                  <c:v>37.080000000000005</c:v>
                </c:pt>
                <c:pt idx="2">
                  <c:v>20.41</c:v>
                </c:pt>
                <c:pt idx="3">
                  <c:v>8.2600000000000016</c:v>
                </c:pt>
              </c:numCache>
            </c:numRef>
          </c:val>
          <c:extLst>
            <c:ext xmlns:c16="http://schemas.microsoft.com/office/drawing/2014/chart" uri="{C3380CC4-5D6E-409C-BE32-E72D297353CC}">
              <c16:uniqueId val="{00000000-5AC5-42C8-ABAE-DAD3A39ACD53}"/>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Oui</c:v>
                </c:pt>
                <c:pt idx="1">
                  <c:v>Non</c:v>
                </c:pt>
              </c:strCache>
            </c:strRef>
          </c:cat>
          <c:val>
            <c:numRef>
              <c:f>Sheet1!$B$2:$B$3</c:f>
              <c:numCache>
                <c:formatCode>0.00</c:formatCode>
                <c:ptCount val="2"/>
                <c:pt idx="0">
                  <c:v>36.130000000000003</c:v>
                </c:pt>
                <c:pt idx="1">
                  <c:v>63.87</c:v>
                </c:pt>
              </c:numCache>
            </c:numRef>
          </c:val>
          <c:extLst>
            <c:ext xmlns:c16="http://schemas.microsoft.com/office/drawing/2014/chart" uri="{C3380CC4-5D6E-409C-BE32-E72D297353CC}">
              <c16:uniqueId val="{00000000-0BBF-4176-9F32-D4AF51D77BA3}"/>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0.507950471121386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48.59</c:v>
                </c:pt>
                <c:pt idx="1">
                  <c:v>24.95</c:v>
                </c:pt>
                <c:pt idx="2">
                  <c:v>26.46</c:v>
                </c:pt>
              </c:numCache>
            </c:numRef>
          </c:val>
          <c:extLst>
            <c:ext xmlns:c16="http://schemas.microsoft.com/office/drawing/2014/chart" uri="{C3380CC4-5D6E-409C-BE32-E72D297353CC}">
              <c16:uniqueId val="{00000000-C143-4C26-8864-FC69E4E844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41254433414959796"/>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Sheet1!$B$2:$B$11</c:f>
              <c:numCache>
                <c:formatCode>0.00</c:formatCode>
                <c:ptCount val="10"/>
                <c:pt idx="0">
                  <c:v>33.26</c:v>
                </c:pt>
                <c:pt idx="1">
                  <c:v>18.05</c:v>
                </c:pt>
                <c:pt idx="2">
                  <c:v>12.47</c:v>
                </c:pt>
                <c:pt idx="3">
                  <c:v>9.7899999999999991</c:v>
                </c:pt>
                <c:pt idx="4">
                  <c:v>9.4499999999999993</c:v>
                </c:pt>
                <c:pt idx="5">
                  <c:v>7.02</c:v>
                </c:pt>
                <c:pt idx="6">
                  <c:v>4.92</c:v>
                </c:pt>
                <c:pt idx="7">
                  <c:v>2.97</c:v>
                </c:pt>
                <c:pt idx="8">
                  <c:v>0.85</c:v>
                </c:pt>
                <c:pt idx="9">
                  <c:v>0.85</c:v>
                </c:pt>
              </c:numCache>
            </c:numRef>
          </c:val>
          <c:extLst>
            <c:ext xmlns:c16="http://schemas.microsoft.com/office/drawing/2014/chart" uri="{C3380CC4-5D6E-409C-BE32-E72D297353CC}">
              <c16:uniqueId val="{00000000-8F74-4E91-8D0E-E81BC86BB1E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Sheet1!$C$2:$C$11</c:f>
              <c:numCache>
                <c:formatCode>General</c:formatCode>
                <c:ptCount val="10"/>
              </c:numCache>
            </c:numRef>
          </c:val>
          <c:extLst>
            <c:ext xmlns:c16="http://schemas.microsoft.com/office/drawing/2014/chart" uri="{C3380CC4-5D6E-409C-BE32-E72D297353CC}">
              <c16:uniqueId val="{00000001-8F74-4E91-8D0E-E81BC86BB1E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Sheet1!$A$2:$A$11</c:f>
              <c:strCache>
                <c:ptCount val="10"/>
                <c:pt idx="0">
                  <c:v>Vrienden</c:v>
                </c:pt>
                <c:pt idx="1">
                  <c:v>Asiel</c:v>
                </c:pt>
                <c:pt idx="2">
                  <c:v>Erkende fokker</c:v>
                </c:pt>
                <c:pt idx="3">
                  <c:v>Uit een nestje van mijn andere kat</c:v>
                </c:pt>
                <c:pt idx="4">
                  <c:v>{@} kwam als zwerfkat in mijn tuin en is niet meer weggegaan</c:v>
                </c:pt>
                <c:pt idx="5">
                  <c:v>Uit een nestje dat ik gevonden heb (bv in de tuin, op straat, etc.)</c:v>
                </c:pt>
                <c:pt idx="6">
                  <c:v>Gevonden op straat</c:v>
                </c:pt>
                <c:pt idx="7">
                  <c:v>Online (bv tweedehands.be, groep op facebook, fora, etc.)</c:v>
                </c:pt>
                <c:pt idx="8">
                  <c:v>Niet-erkende fokker</c:v>
                </c:pt>
                <c:pt idx="9">
                  <c:v>Dierenwinkel</c:v>
                </c:pt>
              </c:strCache>
            </c:strRef>
          </c:cat>
          <c:val>
            <c:numRef>
              <c:f>Sheet1!$D$2:$D$11</c:f>
              <c:numCache>
                <c:formatCode>General</c:formatCode>
                <c:ptCount val="10"/>
              </c:numCache>
            </c:numRef>
          </c:val>
          <c:extLst>
            <c:ext xmlns:c16="http://schemas.microsoft.com/office/drawing/2014/chart" uri="{C3380CC4-5D6E-409C-BE32-E72D297353CC}">
              <c16:uniqueId val="{00000002-8F74-4E91-8D0E-E81BC86BB1E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B3CE-4CE5-AB02-47FEFB5C7BAF}"/>
              </c:ext>
            </c:extLst>
          </c:dPt>
          <c:dPt>
            <c:idx val="1"/>
            <c:bubble3D val="0"/>
            <c:spPr>
              <a:solidFill>
                <a:schemeClr val="accent5"/>
              </a:solidFill>
              <a:ln w="19050">
                <a:noFill/>
              </a:ln>
              <a:effectLst/>
            </c:spPr>
            <c:extLst>
              <c:ext xmlns:c16="http://schemas.microsoft.com/office/drawing/2014/chart" uri="{C3380CC4-5D6E-409C-BE32-E72D297353CC}">
                <c16:uniqueId val="{00000003-B3CE-4CE5-AB02-47FEFB5C7BAF}"/>
              </c:ext>
            </c:extLst>
          </c:dPt>
          <c:dPt>
            <c:idx val="2"/>
            <c:bubble3D val="0"/>
            <c:spPr>
              <a:solidFill>
                <a:schemeClr val="accent6"/>
              </a:solidFill>
              <a:ln w="19050">
                <a:noFill/>
              </a:ln>
              <a:effectLst/>
            </c:spPr>
            <c:extLst>
              <c:ext xmlns:c16="http://schemas.microsoft.com/office/drawing/2014/chart" uri="{C3380CC4-5D6E-409C-BE32-E72D297353CC}">
                <c16:uniqueId val="{00000005-B3CE-4CE5-AB02-47FEFB5C7BAF}"/>
              </c:ext>
            </c:extLst>
          </c:dPt>
          <c:dPt>
            <c:idx val="3"/>
            <c:bubble3D val="0"/>
            <c:spPr>
              <a:solidFill>
                <a:schemeClr val="accent4"/>
              </a:solidFill>
              <a:ln w="19050">
                <a:noFill/>
              </a:ln>
              <a:effectLst/>
            </c:spPr>
            <c:extLst>
              <c:ext xmlns:c16="http://schemas.microsoft.com/office/drawing/2014/chart" uri="{C3380CC4-5D6E-409C-BE32-E72D297353CC}">
                <c16:uniqueId val="{00000007-B3CE-4CE5-AB02-47FEFB5C7BAF}"/>
              </c:ext>
            </c:extLst>
          </c:dPt>
          <c:dPt>
            <c:idx val="4"/>
            <c:bubble3D val="0"/>
            <c:spPr>
              <a:solidFill>
                <a:schemeClr val="accent2"/>
              </a:solidFill>
              <a:ln w="19050">
                <a:noFill/>
              </a:ln>
              <a:effectLst/>
            </c:spPr>
            <c:extLst>
              <c:ext xmlns:c16="http://schemas.microsoft.com/office/drawing/2014/chart" uri="{C3380CC4-5D6E-409C-BE32-E72D297353CC}">
                <c16:uniqueId val="{00000009-B3CE-4CE5-AB02-47FEFB5C7BAF}"/>
              </c:ext>
            </c:extLst>
          </c:dPt>
          <c:dPt>
            <c:idx val="5"/>
            <c:bubble3D val="0"/>
            <c:spPr>
              <a:solidFill>
                <a:schemeClr val="accent3"/>
              </a:solidFill>
              <a:ln w="19050">
                <a:noFill/>
              </a:ln>
              <a:effectLst/>
            </c:spPr>
            <c:extLst>
              <c:ext xmlns:c16="http://schemas.microsoft.com/office/drawing/2014/chart" uri="{C3380CC4-5D6E-409C-BE32-E72D297353CC}">
                <c16:uniqueId val="{0000000B-B3CE-4CE5-AB02-47FEFB5C7BAF}"/>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57.07</c:v>
                </c:pt>
                <c:pt idx="1">
                  <c:v>38.409999999999997</c:v>
                </c:pt>
                <c:pt idx="2">
                  <c:v>4.5199999999999996</c:v>
                </c:pt>
              </c:numCache>
            </c:numRef>
          </c:val>
          <c:extLst>
            <c:ext xmlns:c16="http://schemas.microsoft.com/office/drawing/2014/chart" uri="{C3380CC4-5D6E-409C-BE32-E72D297353CC}">
              <c16:uniqueId val="{0000000C-B3CE-4CE5-AB02-47FEFB5C7BAF}"/>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04106280193237E-2"/>
          <c:y val="8.704106280193237E-2"/>
          <c:w val="0.82591787439613529"/>
          <c:h val="0.82591787439613529"/>
        </c:manualLayout>
      </c:layout>
      <c:doughnutChart>
        <c:varyColors val="1"/>
        <c:ser>
          <c:idx val="0"/>
          <c:order val="0"/>
          <c:tx>
            <c:strRef>
              <c:f>Sheet1!$B$1</c:f>
              <c:strCache>
                <c:ptCount val="1"/>
                <c:pt idx="0">
                  <c:v>Data</c:v>
                </c:pt>
              </c:strCache>
            </c:strRef>
          </c:tx>
          <c:spPr>
            <a:ln>
              <a:noFill/>
            </a:ln>
          </c:spPr>
          <c:dPt>
            <c:idx val="0"/>
            <c:bubble3D val="0"/>
            <c:spPr>
              <a:solidFill>
                <a:schemeClr val="tx2">
                  <a:lumMod val="75000"/>
                </a:schemeClr>
              </a:solidFill>
              <a:ln w="19050">
                <a:noFill/>
              </a:ln>
              <a:effectLst/>
            </c:spPr>
            <c:extLst>
              <c:ext xmlns:c16="http://schemas.microsoft.com/office/drawing/2014/chart" uri="{C3380CC4-5D6E-409C-BE32-E72D297353CC}">
                <c16:uniqueId val="{00000001-2492-48BC-8509-4499E67F4317}"/>
              </c:ext>
            </c:extLst>
          </c:dPt>
          <c:dPt>
            <c:idx val="1"/>
            <c:bubble3D val="0"/>
            <c:spPr>
              <a:solidFill>
                <a:schemeClr val="accent5"/>
              </a:solidFill>
              <a:ln w="19050">
                <a:noFill/>
              </a:ln>
              <a:effectLst/>
            </c:spPr>
            <c:extLst>
              <c:ext xmlns:c16="http://schemas.microsoft.com/office/drawing/2014/chart" uri="{C3380CC4-5D6E-409C-BE32-E72D297353CC}">
                <c16:uniqueId val="{00000003-2492-48BC-8509-4499E67F4317}"/>
              </c:ext>
            </c:extLst>
          </c:dPt>
          <c:dPt>
            <c:idx val="2"/>
            <c:bubble3D val="0"/>
            <c:spPr>
              <a:solidFill>
                <a:schemeClr val="accent6"/>
              </a:solidFill>
              <a:ln w="19050">
                <a:noFill/>
              </a:ln>
              <a:effectLst/>
            </c:spPr>
            <c:extLst>
              <c:ext xmlns:c16="http://schemas.microsoft.com/office/drawing/2014/chart" uri="{C3380CC4-5D6E-409C-BE32-E72D297353CC}">
                <c16:uniqueId val="{00000005-2492-48BC-8509-4499E67F4317}"/>
              </c:ext>
            </c:extLst>
          </c:dPt>
          <c:dPt>
            <c:idx val="3"/>
            <c:bubble3D val="0"/>
            <c:spPr>
              <a:solidFill>
                <a:schemeClr val="accent4"/>
              </a:solidFill>
              <a:ln w="19050">
                <a:noFill/>
              </a:ln>
              <a:effectLst/>
            </c:spPr>
            <c:extLst>
              <c:ext xmlns:c16="http://schemas.microsoft.com/office/drawing/2014/chart" uri="{C3380CC4-5D6E-409C-BE32-E72D297353CC}">
                <c16:uniqueId val="{00000007-2492-48BC-8509-4499E67F4317}"/>
              </c:ext>
            </c:extLst>
          </c:dPt>
          <c:dPt>
            <c:idx val="4"/>
            <c:bubble3D val="0"/>
            <c:spPr>
              <a:solidFill>
                <a:schemeClr val="accent2"/>
              </a:solidFill>
              <a:ln w="19050">
                <a:noFill/>
              </a:ln>
              <a:effectLst/>
            </c:spPr>
            <c:extLst>
              <c:ext xmlns:c16="http://schemas.microsoft.com/office/drawing/2014/chart" uri="{C3380CC4-5D6E-409C-BE32-E72D297353CC}">
                <c16:uniqueId val="{00000009-2492-48BC-8509-4499E67F4317}"/>
              </c:ext>
            </c:extLst>
          </c:dPt>
          <c:dPt>
            <c:idx val="5"/>
            <c:bubble3D val="0"/>
            <c:spPr>
              <a:solidFill>
                <a:schemeClr val="accent3"/>
              </a:solidFill>
              <a:ln w="19050">
                <a:noFill/>
              </a:ln>
              <a:effectLst/>
            </c:spPr>
            <c:extLst>
              <c:ext xmlns:c16="http://schemas.microsoft.com/office/drawing/2014/chart" uri="{C3380CC4-5D6E-409C-BE32-E72D297353CC}">
                <c16:uniqueId val="{0000000B-2492-48BC-8509-4499E67F4317}"/>
              </c:ext>
            </c:extLst>
          </c:dPt>
          <c:dLbls>
            <c:numFmt formatCode="0;0;" sourceLinked="0"/>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mn-lt"/>
                    <a:ea typeface="+mn-ea"/>
                    <a:cs typeface="+mn-cs"/>
                  </a:defRPr>
                </a:pPr>
                <a:endParaRPr lang="nl-B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Ja</c:v>
                </c:pt>
                <c:pt idx="1">
                  <c:v>Neen</c:v>
                </c:pt>
                <c:pt idx="2">
                  <c:v>Weet niet</c:v>
                </c:pt>
              </c:strCache>
            </c:strRef>
          </c:cat>
          <c:val>
            <c:numRef>
              <c:f>Sheet1!$B$2:$B$4</c:f>
              <c:numCache>
                <c:formatCode>0.00</c:formatCode>
                <c:ptCount val="3"/>
                <c:pt idx="0">
                  <c:v>76.930000000000007</c:v>
                </c:pt>
                <c:pt idx="1">
                  <c:v>3.55</c:v>
                </c:pt>
                <c:pt idx="2">
                  <c:v>19.52</c:v>
                </c:pt>
              </c:numCache>
            </c:numRef>
          </c:val>
          <c:extLst>
            <c:ext xmlns:c16="http://schemas.microsoft.com/office/drawing/2014/chart" uri="{C3380CC4-5D6E-409C-BE32-E72D297353CC}">
              <c16:uniqueId val="{0000000C-2492-48BC-8509-4499E67F4317}"/>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2.9142951232219567E-2"/>
          <c:w val="0.41772889601339752"/>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Pt>
            <c:idx val="6"/>
            <c:invertIfNegative val="0"/>
            <c:bubble3D val="0"/>
            <c:spPr>
              <a:solidFill>
                <a:schemeClr val="accent6"/>
              </a:solidFill>
            </c:spPr>
            <c:extLst>
              <c:ext xmlns:c16="http://schemas.microsoft.com/office/drawing/2014/chart" uri="{C3380CC4-5D6E-409C-BE32-E72D297353CC}">
                <c16:uniqueId val="{00000001-F19A-4AF4-A065-051564ADAE05}"/>
              </c:ext>
            </c:extLst>
          </c:dPt>
          <c:dLbls>
            <c:dLbl>
              <c:idx val="6"/>
              <c:numFmt formatCode="0" sourceLinked="0"/>
              <c:spPr>
                <a:noFill/>
                <a:ln>
                  <a:noFill/>
                </a:ln>
                <a:effectLst/>
              </c:spPr>
              <c:txPr>
                <a:bodyPr/>
                <a:lstStyle/>
                <a:p>
                  <a:pPr>
                    <a:defRPr sz="1200" b="1">
                      <a:solidFill>
                        <a:schemeClr val="accent6"/>
                      </a:solidFill>
                    </a:defRPr>
                  </a:pPr>
                  <a:endParaRPr lang="nl-BE"/>
                </a:p>
              </c:txPr>
              <c:dLblPos val="outEnd"/>
              <c:showLegendKey val="0"/>
              <c:showVal val="1"/>
              <c:showCatName val="0"/>
              <c:showSerName val="0"/>
              <c:showPercent val="0"/>
              <c:showBubbleSize val="0"/>
              <c:extLst>
                <c:ext xmlns:c16="http://schemas.microsoft.com/office/drawing/2014/chart" uri="{C3380CC4-5D6E-409C-BE32-E72D297353CC}">
                  <c16:uniqueId val="{00000001-F19A-4AF4-A065-051564ADAE05}"/>
                </c:ext>
              </c:extLst>
            </c:dLbl>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5.09</c:v>
                </c:pt>
                <c:pt idx="1">
                  <c:v>23.7</c:v>
                </c:pt>
                <c:pt idx="2">
                  <c:v>16.25</c:v>
                </c:pt>
                <c:pt idx="3">
                  <c:v>21.560000000000002</c:v>
                </c:pt>
                <c:pt idx="4">
                  <c:v>20.36</c:v>
                </c:pt>
                <c:pt idx="5">
                  <c:v>5.1099999999999994</c:v>
                </c:pt>
                <c:pt idx="6">
                  <c:v>7.94</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90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18-24</c:v>
                </c:pt>
                <c:pt idx="1">
                  <c:v>25-34</c:v>
                </c:pt>
                <c:pt idx="2">
                  <c:v>35-44</c:v>
                </c:pt>
                <c:pt idx="3">
                  <c:v>45-54</c:v>
                </c:pt>
                <c:pt idx="4">
                  <c:v>55-65</c:v>
                </c:pt>
              </c:strCache>
            </c:strRef>
          </c:cat>
          <c:val>
            <c:numRef>
              <c:f>Sheet1!$B$3:$F$3</c:f>
              <c:numCache>
                <c:formatCode>General</c:formatCode>
                <c:ptCount val="5"/>
                <c:pt idx="0">
                  <c:v>21.380000000000003</c:v>
                </c:pt>
                <c:pt idx="1">
                  <c:v>31.76</c:v>
                </c:pt>
                <c:pt idx="2">
                  <c:v>11.66</c:v>
                </c:pt>
                <c:pt idx="3">
                  <c:v>10.729999999999999</c:v>
                </c:pt>
                <c:pt idx="4">
                  <c:v>24.490000000000002</c:v>
                </c:pt>
              </c:numCache>
            </c:numRef>
          </c:val>
          <c:extLst>
            <c:ext xmlns:c16="http://schemas.microsoft.com/office/drawing/2014/chart" uri="{C3380CC4-5D6E-409C-BE32-E72D297353CC}">
              <c16:uniqueId val="{00000000-AE70-4F9C-8522-0DE2D18E854B}"/>
            </c:ext>
          </c:extLst>
        </c:ser>
        <c:ser>
          <c:idx val="1"/>
          <c:order val="1"/>
          <c:tx>
            <c:strRef>
              <c:f>Sheet1!$A$4</c:f>
              <c:strCache>
                <c:ptCount val="1"/>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2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Sheet1!$B$1:$F$1</c:f>
              <c:strCache>
                <c:ptCount val="5"/>
                <c:pt idx="0">
                  <c:v>18-24</c:v>
                </c:pt>
                <c:pt idx="1">
                  <c:v>25-34</c:v>
                </c:pt>
                <c:pt idx="2">
                  <c:v>35-44</c:v>
                </c:pt>
                <c:pt idx="3">
                  <c:v>45-54</c:v>
                </c:pt>
                <c:pt idx="4">
                  <c:v>55-65</c:v>
                </c:pt>
              </c:strCache>
            </c:strRef>
          </c:cat>
          <c:val>
            <c:numRef>
              <c:f>Sheet1!$B$4:$F$4</c:f>
              <c:numCache>
                <c:formatCode>General</c:formatCode>
                <c:ptCount val="5"/>
                <c:pt idx="0">
                  <c:v>7</c:v>
                </c:pt>
                <c:pt idx="1">
                  <c:v>18.18</c:v>
                </c:pt>
                <c:pt idx="2">
                  <c:v>37</c:v>
                </c:pt>
                <c:pt idx="3">
                  <c:v>8.7100000000000009</c:v>
                </c:pt>
                <c:pt idx="4">
                  <c:v>29.070000000000004</c:v>
                </c:pt>
              </c:numCache>
            </c:numRef>
          </c:val>
          <c:extLst>
            <c:ext xmlns:c16="http://schemas.microsoft.com/office/drawing/2014/chart" uri="{C3380CC4-5D6E-409C-BE32-E72D297353CC}">
              <c16:uniqueId val="{00000000-58AB-4455-8033-5112C4A35D97}"/>
            </c:ext>
          </c:extLst>
        </c:ser>
        <c:dLbls>
          <c:showLegendKey val="0"/>
          <c:showVal val="1"/>
          <c:showCatName val="0"/>
          <c:showSerName val="0"/>
          <c:showPercent val="0"/>
          <c:showBubbleSize val="0"/>
        </c:dLbls>
        <c:gapWidth val="100"/>
        <c:overlap val="-1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General"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8227110398660253"/>
          <c:y val="3.1501763963870784E-2"/>
          <c:w val="0.41772889601339752"/>
          <c:h val="0.92428109197121"/>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0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Sheet1!$B$2:$B$8</c:f>
              <c:numCache>
                <c:formatCode>General</c:formatCode>
                <c:ptCount val="7"/>
                <c:pt idx="0">
                  <c:v>3.78</c:v>
                </c:pt>
                <c:pt idx="1">
                  <c:v>23.32</c:v>
                </c:pt>
                <c:pt idx="2">
                  <c:v>19.18</c:v>
                </c:pt>
                <c:pt idx="3">
                  <c:v>23.72</c:v>
                </c:pt>
                <c:pt idx="4">
                  <c:v>16.12</c:v>
                </c:pt>
                <c:pt idx="5">
                  <c:v>6.59</c:v>
                </c:pt>
                <c:pt idx="6">
                  <c:v>7.29</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spAutoFit/>
              </a:bodyPr>
              <a:lstStyle/>
              <a:p>
                <a:pPr>
                  <a:defRPr sz="900" b="1">
                    <a:solidFill>
                      <a:schemeClr val="accent3"/>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&lt; € 999</c:v>
                </c:pt>
                <c:pt idx="1">
                  <c:v>€ 1.000 - € 1.499</c:v>
                </c:pt>
                <c:pt idx="2">
                  <c:v>€ 1.500 - € 2.199</c:v>
                </c:pt>
                <c:pt idx="3">
                  <c:v>€ 2.200 - € 3.199</c:v>
                </c:pt>
                <c:pt idx="4">
                  <c:v>€ 3.200 - € 4.499</c:v>
                </c:pt>
                <c:pt idx="5">
                  <c:v>&gt; € 4.500</c:v>
                </c:pt>
                <c:pt idx="6">
                  <c:v>Je préfère ne pas répondre</c:v>
                </c:pt>
              </c:strCache>
            </c:strRef>
          </c:cat>
          <c:val>
            <c:numRef>
              <c:f>Sheet1!$C$2:$C$8</c:f>
              <c:numCache>
                <c:formatCode>General</c:formatCode>
                <c:ptCount val="7"/>
                <c:pt idx="0">
                  <c:v>7</c:v>
                </c:pt>
                <c:pt idx="1">
                  <c:v>23.950000000000003</c:v>
                </c:pt>
                <c:pt idx="2">
                  <c:v>13.059999999999999</c:v>
                </c:pt>
                <c:pt idx="3">
                  <c:v>21.41</c:v>
                </c:pt>
                <c:pt idx="4">
                  <c:v>23.5</c:v>
                </c:pt>
                <c:pt idx="5">
                  <c:v>2.42</c:v>
                </c:pt>
                <c:pt idx="6">
                  <c:v>8.64</c:v>
                </c:pt>
              </c:numCache>
            </c:numRef>
          </c:val>
          <c:extLst>
            <c:ext xmlns:c16="http://schemas.microsoft.com/office/drawing/2014/chart" uri="{C3380CC4-5D6E-409C-BE32-E72D297353CC}">
              <c16:uniqueId val="{00000000-0209-471B-88FE-48F658BBBCA8}"/>
            </c:ext>
          </c:extLst>
        </c:ser>
        <c:dLbls>
          <c:showLegendKey val="0"/>
          <c:showVal val="1"/>
          <c:showCatName val="0"/>
          <c:showSerName val="0"/>
          <c:showPercent val="0"/>
          <c:showBubbleSize val="0"/>
        </c:dLbls>
        <c:gapWidth val="73"/>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50">
                <a:solidFill>
                  <a:schemeClr val="tx1"/>
                </a:solidFill>
              </a:defRPr>
            </a:pPr>
            <a:endParaRPr lang="nl-BE"/>
          </a:p>
        </c:txPr>
        <c:crossAx val="184919936"/>
        <c:crosses val="autoZero"/>
        <c:auto val="1"/>
        <c:lblAlgn val="ctr"/>
        <c:lblOffset val="100"/>
        <c:noMultiLvlLbl val="0"/>
      </c:catAx>
      <c:valAx>
        <c:axId val="184919936"/>
        <c:scaling>
          <c:orientation val="minMax"/>
          <c:max val="60"/>
          <c:min val="0"/>
        </c:scaling>
        <c:delete val="1"/>
        <c:axPos val="t"/>
        <c:numFmt formatCode="General" sourceLinked="1"/>
        <c:majorTickMark val="out"/>
        <c:minorTickMark val="none"/>
        <c:tickLblPos val="none"/>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63.82</c:v>
                </c:pt>
                <c:pt idx="1">
                  <c:v>30.44</c:v>
                </c:pt>
                <c:pt idx="2">
                  <c:v>3.79</c:v>
                </c:pt>
                <c:pt idx="3">
                  <c:v>1.48</c:v>
                </c:pt>
                <c:pt idx="4">
                  <c:v>0.47</c:v>
                </c:pt>
                <c:pt idx="5" formatCode="General">
                  <c:v>0</c:v>
                </c:pt>
              </c:numCache>
            </c:numRef>
          </c:val>
          <c:extLst>
            <c:ext xmlns:c16="http://schemas.microsoft.com/office/drawing/2014/chart" uri="{C3380CC4-5D6E-409C-BE32-E72D297353CC}">
              <c16:uniqueId val="{00000000-F19A-4AF4-A065-051564ADAE05}"/>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chat</c:v>
                </c:pt>
                <c:pt idx="1">
                  <c:v>2 chats</c:v>
                </c:pt>
                <c:pt idx="2">
                  <c:v>3 chats</c:v>
                </c:pt>
                <c:pt idx="3">
                  <c:v>4 chats</c:v>
                </c:pt>
                <c:pt idx="4">
                  <c:v>5 chats</c:v>
                </c:pt>
                <c:pt idx="5">
                  <c:v>&gt; 5 chats</c:v>
                </c:pt>
              </c:strCache>
            </c:strRef>
          </c:cat>
          <c:val>
            <c:numRef>
              <c:f>Sheet1!$C$2:$C$7</c:f>
              <c:numCache>
                <c:formatCode>0.00</c:formatCode>
                <c:ptCount val="6"/>
                <c:pt idx="0">
                  <c:v>53.03</c:v>
                </c:pt>
                <c:pt idx="1">
                  <c:v>37.1</c:v>
                </c:pt>
                <c:pt idx="2">
                  <c:v>4.45</c:v>
                </c:pt>
                <c:pt idx="3">
                  <c:v>5.43</c:v>
                </c:pt>
                <c:pt idx="4">
                  <c:v>0</c:v>
                </c:pt>
                <c:pt idx="5">
                  <c:v>0</c:v>
                </c:pt>
              </c:numCache>
            </c:numRef>
          </c:val>
          <c:extLst>
            <c:ext xmlns:c16="http://schemas.microsoft.com/office/drawing/2014/chart" uri="{C3380CC4-5D6E-409C-BE32-E72D297353CC}">
              <c16:uniqueId val="{00000000-92E2-4A33-8AE9-FE55D60DD7E9}"/>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bg2"/>
            </a:solidFill>
          </c:spPr>
          <c:invertIfNegative val="0"/>
          <c:dLbls>
            <c:numFmt formatCode="0" sourceLinked="0"/>
            <c:spPr>
              <a:noFill/>
              <a:ln>
                <a:noFill/>
              </a:ln>
              <a:effectLst/>
            </c:spPr>
            <c:txPr>
              <a:bodyPr/>
              <a:lstStyle/>
              <a:p>
                <a:pPr>
                  <a:defRPr sz="1100" b="1">
                    <a:solidFill>
                      <a:schemeClr val="bg2"/>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&gt;5 personnes</c:v>
                </c:pt>
              </c:strCache>
            </c:strRef>
          </c:cat>
          <c:val>
            <c:numRef>
              <c:f>Sheet1!$B$2:$B$7</c:f>
              <c:numCache>
                <c:formatCode>0.00</c:formatCode>
                <c:ptCount val="6"/>
                <c:pt idx="0">
                  <c:v>20.71</c:v>
                </c:pt>
                <c:pt idx="1">
                  <c:v>34.119999999999997</c:v>
                </c:pt>
                <c:pt idx="2">
                  <c:v>34.19</c:v>
                </c:pt>
                <c:pt idx="3">
                  <c:v>8.81</c:v>
                </c:pt>
                <c:pt idx="4">
                  <c:v>2.17</c:v>
                </c:pt>
                <c:pt idx="5" formatCode="0%">
                  <c:v>0</c:v>
                </c:pt>
              </c:numCache>
            </c:numRef>
          </c:val>
          <c:extLst>
            <c:ext xmlns:c16="http://schemas.microsoft.com/office/drawing/2014/chart" uri="{C3380CC4-5D6E-409C-BE32-E72D297353CC}">
              <c16:uniqueId val="{00000000-3B24-4BCA-8D55-4E637D0FCF7A}"/>
            </c:ext>
          </c:extLst>
        </c:ser>
        <c:ser>
          <c:idx val="1"/>
          <c:order val="1"/>
          <c:tx>
            <c:strRef>
              <c:f>Sheet1!$C$1</c:f>
              <c:strCache>
                <c:ptCount val="1"/>
                <c:pt idx="0">
                  <c:v>Column2</c:v>
                </c:pt>
              </c:strCache>
            </c:strRef>
          </c:tx>
          <c:spPr>
            <a:solidFill>
              <a:schemeClr val="accent3"/>
            </a:solidFill>
          </c:spPr>
          <c:invertIfNegative val="0"/>
          <c:dLbls>
            <c:numFmt formatCode="#,##0" sourceLinked="0"/>
            <c:spPr>
              <a:noFill/>
              <a:ln>
                <a:noFill/>
              </a:ln>
              <a:effectLst/>
            </c:spPr>
            <c:txPr>
              <a:bodyPr wrap="square" lIns="38100" tIns="19050" rIns="38100" bIns="19050" anchor="ctr" anchorCtr="0">
                <a:spAutoFit/>
              </a:bodyPr>
              <a:lstStyle/>
              <a:p>
                <a:pPr algn="ctr">
                  <a:defRPr lang="en-US" sz="1100" b="1" i="0" u="none" strike="noStrike" kern="1200" baseline="0">
                    <a:solidFill>
                      <a:schemeClr val="accent3"/>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1 personne</c:v>
                </c:pt>
                <c:pt idx="1">
                  <c:v>2 personnes</c:v>
                </c:pt>
                <c:pt idx="2">
                  <c:v>3 personnes</c:v>
                </c:pt>
                <c:pt idx="3">
                  <c:v>4 personnes</c:v>
                </c:pt>
                <c:pt idx="4">
                  <c:v>5 personnes</c:v>
                </c:pt>
                <c:pt idx="5">
                  <c:v>&gt;5 personnes</c:v>
                </c:pt>
              </c:strCache>
            </c:strRef>
          </c:cat>
          <c:val>
            <c:numRef>
              <c:f>Sheet1!$C$2:$C$7</c:f>
              <c:numCache>
                <c:formatCode>0.00</c:formatCode>
                <c:ptCount val="6"/>
                <c:pt idx="0">
                  <c:v>22.74</c:v>
                </c:pt>
                <c:pt idx="1">
                  <c:v>28.2</c:v>
                </c:pt>
                <c:pt idx="2">
                  <c:v>25.43</c:v>
                </c:pt>
                <c:pt idx="3">
                  <c:v>14.2</c:v>
                </c:pt>
                <c:pt idx="4">
                  <c:v>9.43</c:v>
                </c:pt>
                <c:pt idx="5" formatCode="General">
                  <c:v>0</c:v>
                </c:pt>
              </c:numCache>
            </c:numRef>
          </c:val>
          <c:extLst>
            <c:ext xmlns:c16="http://schemas.microsoft.com/office/drawing/2014/chart" uri="{C3380CC4-5D6E-409C-BE32-E72D297353CC}">
              <c16:uniqueId val="{00000001-3B24-4BCA-8D55-4E637D0FCF7A}"/>
            </c:ext>
          </c:extLst>
        </c:ser>
        <c:dLbls>
          <c:showLegendKey val="0"/>
          <c:showVal val="1"/>
          <c:showCatName val="0"/>
          <c:showSerName val="0"/>
          <c:showPercent val="0"/>
          <c:showBubbleSize val="0"/>
        </c:dLbls>
        <c:gapWidth val="74"/>
        <c:overlap val="-15"/>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5C69-48EF-8F0F-64B500EA7223}"/>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5C69-48EF-8F0F-64B500EA7223}"/>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5C69-48EF-8F0F-64B500EA7223}"/>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5C69-48EF-8F0F-64B500EA7223}"/>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Sheet1!$B$2:$B$13</c:f>
              <c:numCache>
                <c:formatCode>0.00</c:formatCode>
                <c:ptCount val="12"/>
                <c:pt idx="1">
                  <c:v>57.07</c:v>
                </c:pt>
                <c:pt idx="2">
                  <c:v>38.409999999999997</c:v>
                </c:pt>
                <c:pt idx="3">
                  <c:v>4.5199999999999996</c:v>
                </c:pt>
                <c:pt idx="5">
                  <c:v>40.76</c:v>
                </c:pt>
                <c:pt idx="6">
                  <c:v>32.57</c:v>
                </c:pt>
                <c:pt idx="7">
                  <c:v>31.44</c:v>
                </c:pt>
                <c:pt idx="8">
                  <c:v>24.06</c:v>
                </c:pt>
                <c:pt idx="9">
                  <c:v>7.39</c:v>
                </c:pt>
                <c:pt idx="10">
                  <c:v>1.58</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Om het voer van mijn kat te kunnen regelen</c:v>
                </c:pt>
                <c:pt idx="10">
                  <c:v>Zodat ik mijn kattenluik kan afsluiten voor andere katten </c:v>
                </c:pt>
                <c:pt idx="11">
                  <c:v>Andere</c:v>
                </c:pt>
              </c:strCache>
            </c:strRef>
          </c:cat>
          <c:val>
            <c:numRef>
              <c:f>Sheet1!$D$2:$D$13</c:f>
              <c:numCache>
                <c:formatCode>General</c:formatCode>
                <c:ptCount val="12"/>
                <c:pt idx="11">
                  <c:v>1.1599999999999999</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A63-4499-81A0-5AD8DBD64EEC}"/>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A63-4499-81A0-5AD8DBD64EEC}"/>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A63-4499-81A0-5AD8DBD64EEC}"/>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A63-4499-81A0-5AD8DBD64EEC}"/>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25.65</c:v>
                </c:pt>
                <c:pt idx="2">
                  <c:v>71.53</c:v>
                </c:pt>
                <c:pt idx="3">
                  <c:v>2.82</c:v>
                </c:pt>
                <c:pt idx="5">
                  <c:v>78.92</c:v>
                </c:pt>
                <c:pt idx="6">
                  <c:v>21.08</c:v>
                </c:pt>
                <c:pt idx="7">
                  <c:v>0</c:v>
                </c:pt>
                <c:pt idx="8">
                  <c:v>33.340000000000003</c:v>
                </c:pt>
                <c:pt idx="9">
                  <c:v>0</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3.38</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89C7-4FC1-AB7A-624372FB8B90}"/>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89C7-4FC1-AB7A-624372FB8B90}"/>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89C7-4FC1-AB7A-624372FB8B90}"/>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89C7-4FC1-AB7A-624372FB8B90}"/>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50.77</c:v>
                </c:pt>
                <c:pt idx="2">
                  <c:v>49.23</c:v>
                </c:pt>
                <c:pt idx="3">
                  <c:v>0</c:v>
                </c:pt>
                <c:pt idx="5">
                  <c:v>28.62</c:v>
                </c:pt>
                <c:pt idx="6">
                  <c:v>38.75</c:v>
                </c:pt>
                <c:pt idx="7">
                  <c:v>63.89</c:v>
                </c:pt>
                <c:pt idx="8">
                  <c:v>17.98</c:v>
                </c:pt>
                <c:pt idx="9">
                  <c:v>0</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62F2-46BF-AF95-FECE8C88770A}"/>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62F2-46BF-AF95-FECE8C88770A}"/>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62F2-46BF-AF95-FECE8C88770A}"/>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2F2-46BF-AF95-FECE8C88770A}"/>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75.11</c:v>
                </c:pt>
                <c:pt idx="2">
                  <c:v>24.89</c:v>
                </c:pt>
                <c:pt idx="3">
                  <c:v>0</c:v>
                </c:pt>
                <c:pt idx="5">
                  <c:v>47.29</c:v>
                </c:pt>
                <c:pt idx="6">
                  <c:v>32.71</c:v>
                </c:pt>
                <c:pt idx="7">
                  <c:v>27.81</c:v>
                </c:pt>
                <c:pt idx="8">
                  <c:v>13.57</c:v>
                </c:pt>
                <c:pt idx="9">
                  <c:v>10.62</c:v>
                </c:pt>
                <c:pt idx="10">
                  <c:v>4.55</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3.33</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spPr>
              <a:solidFill>
                <a:schemeClr val="tx2"/>
              </a:solidFill>
              <a:ln>
                <a:noFill/>
              </a:ln>
              <a:effectLst/>
            </c:spPr>
            <c:extLst>
              <c:ext xmlns:c16="http://schemas.microsoft.com/office/drawing/2014/chart" uri="{C3380CC4-5D6E-409C-BE32-E72D297353CC}">
                <c16:uniqueId val="{00000001-2365-4C3C-B877-EEDA2ACF8ABD}"/>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2365-4C3C-B877-EEDA2ACF8ABD}"/>
              </c:ext>
            </c:extLst>
          </c:dPt>
          <c:dLbls>
            <c:dLbl>
              <c:idx val="1"/>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tx2"/>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2365-4C3C-B877-EEDA2ACF8ABD}"/>
                </c:ext>
              </c:extLst>
            </c:dLbl>
            <c:dLbl>
              <c:idx val="2"/>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5"/>
                      </a:solidFill>
                      <a:latin typeface="+mn-lt"/>
                      <a:ea typeface="+mn-ea"/>
                      <a:cs typeface="+mn-cs"/>
                    </a:defRPr>
                  </a:pPr>
                  <a:endParaRPr lang="nl-BE"/>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2365-4C3C-B877-EEDA2ACF8ABD}"/>
                </c:ext>
              </c:extLst>
            </c:dLbl>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Sheet1!$B$2:$B$13</c:f>
              <c:numCache>
                <c:formatCode>0.00</c:formatCode>
                <c:ptCount val="12"/>
                <c:pt idx="1">
                  <c:v>65.55</c:v>
                </c:pt>
                <c:pt idx="2">
                  <c:v>20.010000000000002</c:v>
                </c:pt>
                <c:pt idx="3">
                  <c:v>14.44</c:v>
                </c:pt>
                <c:pt idx="5">
                  <c:v>39.72</c:v>
                </c:pt>
                <c:pt idx="6">
                  <c:v>37.89</c:v>
                </c:pt>
                <c:pt idx="7">
                  <c:v>29.8</c:v>
                </c:pt>
                <c:pt idx="8">
                  <c:v>32.299999999999997</c:v>
                </c:pt>
                <c:pt idx="9">
                  <c:v>1.1399999999999999</c:v>
                </c:pt>
                <c:pt idx="10">
                  <c:v>0</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Sheet1!$C$2:$C$13</c:f>
              <c:numCache>
                <c:formatCode>General</c:formatCode>
                <c:ptCount val="12"/>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Sheet1!$A$2:$A$13</c:f>
              <c:strCache>
                <c:ptCount val="12"/>
                <c:pt idx="0">
                  <c:v>IS UW KAT GECHIPT?</c:v>
                </c:pt>
                <c:pt idx="1">
                  <c:v>Ja</c:v>
                </c:pt>
                <c:pt idx="2">
                  <c:v>Nee</c:v>
                </c:pt>
                <c:pt idx="3">
                  <c:v>Weet niet </c:v>
                </c:pt>
                <c:pt idx="4">
                  <c:v>WAAROM GEKOZEN OM KAT TE CHIPPEN?</c:v>
                </c:pt>
                <c:pt idx="5">
                  <c:v>Zodat ik mijn kat kan terugvinden als ze verloren is</c:v>
                </c:pt>
                <c:pt idx="6">
                  <c:v>Dit is verplicht</c:v>
                </c:pt>
                <c:pt idx="7">
                  <c:v>Was al gechipt bij aankoop/adoptie/toen ik deze kreeg</c:v>
                </c:pt>
                <c:pt idx="8">
                  <c:v>Mijn dierenarts heeft dit aangeraden</c:v>
                </c:pt>
                <c:pt idx="9">
                  <c:v>Zodat ik mijn kattenluik kan afsluiten voor andere katten</c:v>
                </c:pt>
                <c:pt idx="10">
                  <c:v>Om het voer van mijn kat te kunnen regelen</c:v>
                </c:pt>
                <c:pt idx="11">
                  <c:v>Andere </c:v>
                </c:pt>
              </c:strCache>
            </c:strRef>
          </c:cat>
          <c:val>
            <c:numRef>
              <c:f>Sheet1!$D$2:$D$13</c:f>
              <c:numCache>
                <c:formatCode>General</c:formatCode>
                <c:ptCount val="12"/>
                <c:pt idx="11" formatCode="0.00">
                  <c:v>0</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Pt>
            <c:idx val="1"/>
            <c:invertIfNegative val="0"/>
            <c:bubble3D val="0"/>
            <c:extLst>
              <c:ext xmlns:c16="http://schemas.microsoft.com/office/drawing/2014/chart" uri="{C3380CC4-5D6E-409C-BE32-E72D297353CC}">
                <c16:uniqueId val="{00000000-2055-4F3D-A191-83E9539EFD29}"/>
              </c:ext>
            </c:extLst>
          </c:dPt>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Sheet1!$B$2:$B$16</c:f>
              <c:numCache>
                <c:formatCode>0.00</c:formatCode>
                <c:ptCount val="15"/>
                <c:pt idx="1">
                  <c:v>5.51</c:v>
                </c:pt>
                <c:pt idx="2">
                  <c:v>19.59</c:v>
                </c:pt>
                <c:pt idx="3">
                  <c:v>74.900000000000006</c:v>
                </c:pt>
                <c:pt idx="5">
                  <c:v>38.200000000000003</c:v>
                </c:pt>
                <c:pt idx="6">
                  <c:v>37.82</c:v>
                </c:pt>
                <c:pt idx="7">
                  <c:v>32.14</c:v>
                </c:pt>
                <c:pt idx="8">
                  <c:v>10.97</c:v>
                </c:pt>
                <c:pt idx="9">
                  <c:v>6.76</c:v>
                </c:pt>
                <c:pt idx="10">
                  <c:v>4.79</c:v>
                </c:pt>
                <c:pt idx="11">
                  <c:v>4.1500000000000004</c:v>
                </c:pt>
                <c:pt idx="12">
                  <c:v>4.0199999999999996</c:v>
                </c:pt>
              </c:numCache>
            </c:numRef>
          </c:val>
          <c:extLst>
            <c:ext xmlns:c16="http://schemas.microsoft.com/office/drawing/2014/chart" uri="{C3380CC4-5D6E-409C-BE32-E72D297353CC}">
              <c16:uniqueId val="{00000000-CC7F-47E9-A484-E2CF8F8C95F2}"/>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Sheet1!$C$2:$C$16</c:f>
              <c:numCache>
                <c:formatCode>General</c:formatCode>
                <c:ptCount val="15"/>
              </c:numCache>
            </c:numRef>
          </c:val>
          <c:extLst>
            <c:ext xmlns:c16="http://schemas.microsoft.com/office/drawing/2014/chart" uri="{C3380CC4-5D6E-409C-BE32-E72D297353CC}">
              <c16:uniqueId val="{00000001-CC7F-47E9-A484-E2CF8F8C95F2}"/>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Sheet1!$A$2:$A$16</c:f>
              <c:strCache>
                <c:ptCount val="15"/>
                <c:pt idx="1">
                  <c:v>Ja </c:v>
                </c:pt>
                <c:pt idx="2">
                  <c:v>Ja </c:v>
                </c:pt>
                <c:pt idx="3">
                  <c:v>nee</c:v>
                </c:pt>
                <c:pt idx="4">
                  <c:v>WAAROM NOG NIET LATEN CHIPPEN?</c:v>
                </c:pt>
                <c:pt idx="5">
                  <c:v>Ik vind dit niet nodig</c:v>
                </c:pt>
                <c:pt idx="6">
                  <c:v>Mijn kat komt niet (vrij) buiten</c:v>
                </c:pt>
                <c:pt idx="7">
                  <c:v>Te duur</c:v>
                </c:pt>
                <c:pt idx="8">
                  <c:v>Geen tijd gehad om naar dierenarts te gaan</c:v>
                </c:pt>
                <c:pt idx="9">
                  <c:v>Het inplanten van de chip is onnatuurlijk</c:v>
                </c:pt>
                <c:pt idx="10">
                  <c:v>Kat is te oud</c:v>
                </c:pt>
                <c:pt idx="11">
                  <c:v>Mijn dierenarts heeft dit afgeraden</c:v>
                </c:pt>
                <c:pt idx="12">
                  <c:v>Mijn kat is nog te jong </c:v>
                </c:pt>
                <c:pt idx="14">
                  <c:v>weet niet</c:v>
                </c:pt>
              </c:strCache>
            </c:strRef>
          </c:cat>
          <c:val>
            <c:numRef>
              <c:f>Sheet1!$D$2:$D$16</c:f>
              <c:numCache>
                <c:formatCode>General</c:formatCode>
                <c:ptCount val="15"/>
                <c:pt idx="13" formatCode="0.00">
                  <c:v>5.73</c:v>
                </c:pt>
                <c:pt idx="14" formatCode="0.00">
                  <c:v>1.71</c:v>
                </c:pt>
              </c:numCache>
            </c:numRef>
          </c:val>
          <c:extLst>
            <c:ext xmlns:c16="http://schemas.microsoft.com/office/drawing/2014/chart" uri="{C3380CC4-5D6E-409C-BE32-E72D297353CC}">
              <c16:uniqueId val="{00000002-CC7F-47E9-A484-E2CF8F8C95F2}"/>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100"/>
          <c:min val="0"/>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chat</c:v>
                </c:pt>
                <c:pt idx="1">
                  <c:v>2 chats</c:v>
                </c:pt>
                <c:pt idx="2">
                  <c:v>3 chats</c:v>
                </c:pt>
                <c:pt idx="3">
                  <c:v>4 chats</c:v>
                </c:pt>
                <c:pt idx="4">
                  <c:v>5 chats</c:v>
                </c:pt>
                <c:pt idx="5">
                  <c:v>&gt; 5 chats</c:v>
                </c:pt>
              </c:strCache>
            </c:strRef>
          </c:cat>
          <c:val>
            <c:numRef>
              <c:f>Sheet1!$B$2:$B$7</c:f>
              <c:numCache>
                <c:formatCode>0.00</c:formatCode>
                <c:ptCount val="6"/>
                <c:pt idx="0">
                  <c:v>62.68</c:v>
                </c:pt>
                <c:pt idx="1">
                  <c:v>31.51</c:v>
                </c:pt>
                <c:pt idx="2">
                  <c:v>3.43</c:v>
                </c:pt>
                <c:pt idx="3">
                  <c:v>2.09</c:v>
                </c:pt>
                <c:pt idx="4">
                  <c:v>0.28999999999999998</c:v>
                </c:pt>
                <c:pt idx="5" formatCode="General">
                  <c:v>0</c:v>
                </c:pt>
              </c:numCache>
            </c:numRef>
          </c:val>
          <c:extLst>
            <c:ext xmlns:c16="http://schemas.microsoft.com/office/drawing/2014/chart" uri="{C3380CC4-5D6E-409C-BE32-E72D297353CC}">
              <c16:uniqueId val="{00000000-DC9B-431D-8F04-785946662F4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65069511858962836"/>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1 personne</c:v>
                </c:pt>
                <c:pt idx="1">
                  <c:v>2 personnes</c:v>
                </c:pt>
                <c:pt idx="2">
                  <c:v>3 personnes</c:v>
                </c:pt>
                <c:pt idx="3">
                  <c:v>4 personnes</c:v>
                </c:pt>
                <c:pt idx="4">
                  <c:v>5 personnes</c:v>
                </c:pt>
                <c:pt idx="5">
                  <c:v>&gt; 5 personnes</c:v>
                </c:pt>
              </c:strCache>
            </c:strRef>
          </c:cat>
          <c:val>
            <c:numRef>
              <c:f>Sheet1!$B$2:$B$7</c:f>
              <c:numCache>
                <c:formatCode>General</c:formatCode>
                <c:ptCount val="6"/>
                <c:pt idx="0">
                  <c:v>20.93</c:v>
                </c:pt>
                <c:pt idx="1">
                  <c:v>30.07</c:v>
                </c:pt>
                <c:pt idx="2">
                  <c:v>32.6</c:v>
                </c:pt>
                <c:pt idx="3">
                  <c:v>11.39</c:v>
                </c:pt>
                <c:pt idx="4">
                  <c:v>5.01</c:v>
                </c:pt>
                <c:pt idx="5">
                  <c:v>0</c:v>
                </c:pt>
              </c:numCache>
            </c:numRef>
          </c:val>
          <c:extLst>
            <c:ext xmlns:c16="http://schemas.microsoft.com/office/drawing/2014/chart" uri="{C3380CC4-5D6E-409C-BE32-E72D297353CC}">
              <c16:uniqueId val="{00000000-B51C-4287-A35A-85D700BCFA74}"/>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General"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6.345649377559863E-2"/>
          <c:w val="0.99987839741737805"/>
          <c:h val="0.90086003478505772"/>
        </c:manualLayout>
      </c:layout>
      <c:barChart>
        <c:barDir val="col"/>
        <c:grouping val="clustered"/>
        <c:varyColors val="0"/>
        <c:ser>
          <c:idx val="0"/>
          <c:order val="0"/>
          <c:tx>
            <c:strRef>
              <c:f>Sheet1!$A$3</c:f>
              <c:strCache>
                <c:ptCount val="1"/>
                <c:pt idx="0">
                  <c:v>Group 1</c:v>
                </c:pt>
              </c:strCache>
            </c:strRef>
          </c:tx>
          <c:spPr>
            <a:solidFill>
              <a:schemeClr val="bg2"/>
            </a:solidFill>
            <a:ln>
              <a:noFill/>
            </a:ln>
            <a:effectLst/>
          </c:spPr>
          <c:invertIfNegative val="0"/>
          <c:dLbls>
            <c:numFmt formatCode="0" sourceLinked="0"/>
            <c:spPr>
              <a:noFill/>
              <a:ln>
                <a:noFill/>
              </a:ln>
              <a:effectLst/>
            </c:spPr>
            <c:txPr>
              <a:bodyPr rot="0" vertOverflow="overflow" horzOverflow="overflow" vert="horz" wrap="none">
                <a:spAutoFit/>
              </a:bodyPr>
              <a:lstStyle/>
              <a:p>
                <a:pPr>
                  <a:defRPr sz="1200" b="1">
                    <a:solidFill>
                      <a:schemeClr val="bg2"/>
                    </a:solidFill>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0-3</c:v>
                </c:pt>
                <c:pt idx="1">
                  <c:v>4-6</c:v>
                </c:pt>
                <c:pt idx="2">
                  <c:v>7-10</c:v>
                </c:pt>
                <c:pt idx="3">
                  <c:v> meer 10</c:v>
                </c:pt>
              </c:strCache>
            </c:strRef>
          </c:cat>
          <c:val>
            <c:numRef>
              <c:f>Sheet1!$B$3:$E$3</c:f>
              <c:numCache>
                <c:formatCode>0.00</c:formatCode>
                <c:ptCount val="4"/>
                <c:pt idx="0">
                  <c:v>30.020000000000003</c:v>
                </c:pt>
                <c:pt idx="1">
                  <c:v>28.35</c:v>
                </c:pt>
                <c:pt idx="2">
                  <c:v>23.09</c:v>
                </c:pt>
                <c:pt idx="3">
                  <c:v>18.520000000000003</c:v>
                </c:pt>
              </c:numCache>
            </c:numRef>
          </c:val>
          <c:extLst>
            <c:ext xmlns:c16="http://schemas.microsoft.com/office/drawing/2014/chart" uri="{C3380CC4-5D6E-409C-BE32-E72D297353CC}">
              <c16:uniqueId val="{00000000-AE70-4F9C-8522-0DE2D18E854B}"/>
            </c:ext>
          </c:extLst>
        </c:ser>
        <c:dLbls>
          <c:showLegendKey val="0"/>
          <c:showVal val="1"/>
          <c:showCatName val="0"/>
          <c:showSerName val="0"/>
          <c:showPercent val="0"/>
          <c:showBubbleSize val="0"/>
        </c:dLbls>
        <c:gapWidth val="100"/>
        <c:overlap val="-30"/>
        <c:axId val="528539336"/>
        <c:axId val="528539008"/>
      </c:barChart>
      <c:catAx>
        <c:axId val="528539336"/>
        <c:scaling>
          <c:orientation val="minMax"/>
        </c:scaling>
        <c:delete val="1"/>
        <c:axPos val="b"/>
        <c:numFmt formatCode="General" sourceLinked="1"/>
        <c:majorTickMark val="none"/>
        <c:minorTickMark val="none"/>
        <c:tickLblPos val="nextTo"/>
        <c:crossAx val="528539008"/>
        <c:crosses val="autoZero"/>
        <c:auto val="1"/>
        <c:lblAlgn val="ctr"/>
        <c:lblOffset val="0"/>
        <c:noMultiLvlLbl val="0"/>
      </c:catAx>
      <c:valAx>
        <c:axId val="528539008"/>
        <c:scaling>
          <c:orientation val="minMax"/>
          <c:max val="100"/>
          <c:min val="0"/>
        </c:scaling>
        <c:delete val="0"/>
        <c:axPos val="l"/>
        <c:numFmt formatCode="0.00" sourceLinked="1"/>
        <c:majorTickMark val="none"/>
        <c:minorTickMark val="none"/>
        <c:tickLblPos val="none"/>
        <c:spPr>
          <a:noFill/>
          <a:ln>
            <a:noFill/>
          </a:ln>
          <a:effectLst/>
        </c:spPr>
        <c:txPr>
          <a:bodyPr rot="-60000000" vert="horz"/>
          <a:lstStyle/>
          <a:p>
            <a:pPr>
              <a:defRPr/>
            </a:pPr>
            <a:endParaRPr lang="nl-BE"/>
          </a:p>
        </c:txPr>
        <c:crossAx val="528539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defRPr>
      </a:pPr>
      <a:endParaRPr lang="nl-B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30432724473662"/>
          <c:y val="2.9142951232219567E-2"/>
          <c:w val="0.53711814556832538"/>
          <c:h val="0.94386906868383025"/>
        </c:manualLayout>
      </c:layout>
      <c:barChart>
        <c:barDir val="bar"/>
        <c:grouping val="clustered"/>
        <c:varyColors val="0"/>
        <c:ser>
          <c:idx val="0"/>
          <c:order val="0"/>
          <c:tx>
            <c:strRef>
              <c:f>Sheet1!$B$1</c:f>
              <c:strCache>
                <c:ptCount val="1"/>
                <c:pt idx="0">
                  <c:v>Column1</c:v>
                </c:pt>
              </c:strCache>
            </c:strRef>
          </c:tx>
          <c:spPr>
            <a:solidFill>
              <a:srgbClr val="002554"/>
            </a:solidFill>
          </c:spPr>
          <c:invertIfNegative val="0"/>
          <c:dLbls>
            <c:numFmt formatCode="0" sourceLinked="0"/>
            <c:spPr>
              <a:noFill/>
              <a:ln>
                <a:noFill/>
              </a:ln>
              <a:effectLst/>
            </c:spPr>
            <c:txPr>
              <a:bodyPr/>
              <a:lstStyle/>
              <a:p>
                <a:pPr>
                  <a:defRPr sz="1200" b="1">
                    <a:solidFill>
                      <a:srgbClr val="002554"/>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Oui</c:v>
                </c:pt>
                <c:pt idx="1">
                  <c:v>Non</c:v>
                </c:pt>
              </c:strCache>
            </c:strRef>
          </c:cat>
          <c:val>
            <c:numRef>
              <c:f>Sheet1!$B$2:$B$3</c:f>
              <c:numCache>
                <c:formatCode>0.00</c:formatCode>
                <c:ptCount val="2"/>
                <c:pt idx="0">
                  <c:v>31.58</c:v>
                </c:pt>
                <c:pt idx="1">
                  <c:v>68.42</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0"/>
        <c:axPos val="l"/>
        <c:numFmt formatCode="#,##0" sourceLinked="0"/>
        <c:majorTickMark val="out"/>
        <c:minorTickMark val="none"/>
        <c:tickLblPos val="nextTo"/>
        <c:spPr>
          <a:ln>
            <a:noFill/>
          </a:ln>
        </c:spPr>
        <c:txPr>
          <a:bodyPr/>
          <a:lstStyle/>
          <a:p>
            <a:pPr>
              <a:defRPr sz="1000">
                <a:solidFill>
                  <a:schemeClr val="tx1"/>
                </a:solidFill>
              </a:defRPr>
            </a:pPr>
            <a:endParaRPr lang="nl-BE"/>
          </a:p>
        </c:txPr>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142951232219567E-2"/>
          <c:w val="1"/>
          <c:h val="0.94386906868383025"/>
        </c:manualLayout>
      </c:layout>
      <c:barChart>
        <c:barDir val="bar"/>
        <c:grouping val="clustered"/>
        <c:varyColors val="0"/>
        <c:ser>
          <c:idx val="0"/>
          <c:order val="0"/>
          <c:tx>
            <c:strRef>
              <c:f>Sheet1!$B$1</c:f>
              <c:strCache>
                <c:ptCount val="1"/>
                <c:pt idx="0">
                  <c:v>Column1</c:v>
                </c:pt>
              </c:strCache>
            </c:strRef>
          </c:tx>
          <c:spPr>
            <a:solidFill>
              <a:schemeClr val="accent1"/>
            </a:solidFill>
          </c:spPr>
          <c:invertIfNegative val="0"/>
          <c:dLbls>
            <c:numFmt formatCode="0" sourceLinked="0"/>
            <c:spPr>
              <a:noFill/>
              <a:ln>
                <a:noFill/>
              </a:ln>
              <a:effectLst/>
            </c:spPr>
            <c:txPr>
              <a:bodyPr/>
              <a:lstStyle/>
              <a:p>
                <a:pPr>
                  <a:defRPr sz="1200" b="1">
                    <a:solidFill>
                      <a:schemeClr val="accent1"/>
                    </a:solidFill>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Ja, vrij buiten</c:v>
                </c:pt>
                <c:pt idx="1">
                  <c:v>Ja, maar enkel aan de leiband, onder strikt toezicht of in een afgesloten tuin/terras</c:v>
                </c:pt>
                <c:pt idx="2">
                  <c:v>Neen</c:v>
                </c:pt>
              </c:strCache>
            </c:strRef>
          </c:cat>
          <c:val>
            <c:numRef>
              <c:f>Sheet1!$B$2:$B$4</c:f>
              <c:numCache>
                <c:formatCode>0.00</c:formatCode>
                <c:ptCount val="3"/>
                <c:pt idx="0">
                  <c:v>43.08</c:v>
                </c:pt>
                <c:pt idx="1">
                  <c:v>20.420000000000002</c:v>
                </c:pt>
                <c:pt idx="2">
                  <c:v>36.5</c:v>
                </c:pt>
              </c:numCache>
            </c:numRef>
          </c:val>
          <c:extLst>
            <c:ext xmlns:c16="http://schemas.microsoft.com/office/drawing/2014/chart" uri="{C3380CC4-5D6E-409C-BE32-E72D297353CC}">
              <c16:uniqueId val="{00000000-F19A-4AF4-A065-051564ADAE05}"/>
            </c:ext>
          </c:extLst>
        </c:ser>
        <c:dLbls>
          <c:showLegendKey val="0"/>
          <c:showVal val="1"/>
          <c:showCatName val="0"/>
          <c:showSerName val="0"/>
          <c:showPercent val="0"/>
          <c:showBubbleSize val="0"/>
        </c:dLbls>
        <c:gapWidth val="60"/>
        <c:axId val="184859648"/>
        <c:axId val="184919936"/>
      </c:barChart>
      <c:catAx>
        <c:axId val="184859648"/>
        <c:scaling>
          <c:orientation val="maxMin"/>
        </c:scaling>
        <c:delete val="1"/>
        <c:axPos val="l"/>
        <c:numFmt formatCode="#,##0" sourceLinked="0"/>
        <c:majorTickMark val="out"/>
        <c:minorTickMark val="none"/>
        <c:tickLblPos val="nextTo"/>
        <c:crossAx val="184919936"/>
        <c:crosses val="autoZero"/>
        <c:auto val="1"/>
        <c:lblAlgn val="ctr"/>
        <c:lblOffset val="100"/>
        <c:noMultiLvlLbl val="0"/>
      </c:catAx>
      <c:valAx>
        <c:axId val="184919936"/>
        <c:scaling>
          <c:orientation val="minMax"/>
          <c:max val="100"/>
          <c:min val="0"/>
        </c:scaling>
        <c:delete val="1"/>
        <c:axPos val="t"/>
        <c:numFmt formatCode="0.00" sourceLinked="1"/>
        <c:majorTickMark val="out"/>
        <c:minorTickMark val="none"/>
        <c:tickLblPos val="nextTo"/>
        <c:crossAx val="184859648"/>
        <c:crosses val="autoZero"/>
        <c:crossBetween val="between"/>
        <c:majorUnit val="20"/>
        <c:minorUnit val="4"/>
      </c:valAx>
    </c:plotArea>
    <c:plotVisOnly val="1"/>
    <c:dispBlanksAs val="gap"/>
    <c:showDLblsOverMax val="0"/>
  </c:chart>
  <c:txPr>
    <a:bodyPr/>
    <a:lstStyle/>
    <a:p>
      <a:pPr>
        <a:defRPr sz="1800"/>
      </a:pPr>
      <a:endParaRPr lang="nl-B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70286176642839E-2"/>
          <c:y val="0"/>
          <c:w val="0.82744541343669231"/>
          <c:h val="1"/>
        </c:manualLayout>
      </c:layout>
      <c:barChart>
        <c:barDir val="bar"/>
        <c:grouping val="clustered"/>
        <c:varyColors val="0"/>
        <c:ser>
          <c:idx val="0"/>
          <c:order val="0"/>
          <c:tx>
            <c:strRef>
              <c:f>Sheet1!$B$1</c:f>
              <c:strCache>
                <c:ptCount val="1"/>
                <c:pt idx="0">
                  <c:v>% Item</c:v>
                </c:pt>
              </c:strCache>
            </c:strRef>
          </c:tx>
          <c:spPr>
            <a:solidFill>
              <a:schemeClr val="bg2"/>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bg2"/>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Sheet1!$B$2:$B$14</c:f>
              <c:numCache>
                <c:formatCode>0.00</c:formatCode>
                <c:ptCount val="13"/>
                <c:pt idx="0">
                  <c:v>31.85</c:v>
                </c:pt>
                <c:pt idx="1">
                  <c:v>21.44</c:v>
                </c:pt>
                <c:pt idx="2">
                  <c:v>7.35</c:v>
                </c:pt>
                <c:pt idx="3">
                  <c:v>7.12</c:v>
                </c:pt>
                <c:pt idx="4">
                  <c:v>6.61</c:v>
                </c:pt>
                <c:pt idx="5">
                  <c:v>6.56</c:v>
                </c:pt>
                <c:pt idx="6">
                  <c:v>5.6</c:v>
                </c:pt>
                <c:pt idx="7">
                  <c:v>4.75</c:v>
                </c:pt>
                <c:pt idx="8">
                  <c:v>3.22</c:v>
                </c:pt>
                <c:pt idx="9">
                  <c:v>2.12</c:v>
                </c:pt>
                <c:pt idx="10">
                  <c:v>1.35</c:v>
                </c:pt>
                <c:pt idx="11">
                  <c:v>0.66</c:v>
                </c:pt>
              </c:numCache>
            </c:numRef>
          </c:val>
          <c:extLst>
            <c:ext xmlns:c16="http://schemas.microsoft.com/office/drawing/2014/chart" uri="{C3380CC4-5D6E-409C-BE32-E72D297353CC}">
              <c16:uniqueId val="{00000000-14DB-4BC5-BAE0-C73313E36BDC}"/>
            </c:ext>
          </c:extLst>
        </c:ser>
        <c:ser>
          <c:idx val="1"/>
          <c:order val="1"/>
          <c:tx>
            <c:strRef>
              <c:f>Sheet1!$C$1</c:f>
              <c:strCache>
                <c:ptCount val="1"/>
                <c:pt idx="0">
                  <c:v>% Net</c:v>
                </c:pt>
              </c:strCache>
            </c:strRef>
          </c:tx>
          <c:spPr>
            <a:solidFill>
              <a:schemeClr val="accent1"/>
            </a:solidFill>
            <a:ln>
              <a:noFill/>
            </a:ln>
            <a:effectLst/>
          </c:spPr>
          <c:invertIfNegative val="0"/>
          <c:dLbls>
            <c:numFmt formatCode="0" sourceLinked="0"/>
            <c:spPr>
              <a:noFill/>
              <a:ln>
                <a:noFill/>
              </a:ln>
              <a:effectLst/>
            </c:spPr>
            <c:txPr>
              <a:bodyPr rot="0" spcFirstLastPara="1" vertOverflow="overflow" horzOverflow="overflow" vert="horz" wrap="none" lIns="36000" tIns="0" rIns="36000" bIns="0" anchor="ctr" anchorCtr="1">
                <a:spAutoFit/>
              </a:bodyPr>
              <a:lstStyle/>
              <a:p>
                <a:pPr>
                  <a:defRPr sz="1100" b="1" i="0" u="none" strike="noStrike" kern="1200" baseline="0">
                    <a:solidFill>
                      <a:schemeClr val="accent1"/>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Sheet1!$C$2:$C$14</c:f>
              <c:numCache>
                <c:formatCode>General</c:formatCode>
                <c:ptCount val="13"/>
              </c:numCache>
            </c:numRef>
          </c:val>
          <c:extLst>
            <c:ext xmlns:c16="http://schemas.microsoft.com/office/drawing/2014/chart" uri="{C3380CC4-5D6E-409C-BE32-E72D297353CC}">
              <c16:uniqueId val="{00000001-14DB-4BC5-BAE0-C73313E36BDC}"/>
            </c:ext>
          </c:extLst>
        </c:ser>
        <c:ser>
          <c:idx val="2"/>
          <c:order val="2"/>
          <c:tx>
            <c:strRef>
              <c:f>Sheet1!$D$1</c:f>
              <c:strCache>
                <c:ptCount val="1"/>
                <c:pt idx="0">
                  <c:v>% DK/NA</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none" lIns="36000" tIns="0" rIns="36000" bIns="0" anchor="ctr" anchorCtr="1">
                <a:spAutoFit/>
              </a:bodyPr>
              <a:lstStyle/>
              <a:p>
                <a:pPr algn="ctr">
                  <a:defRPr lang="nl-BE" sz="1100" b="1" i="0" u="none" strike="noStrike" kern="1200" baseline="0">
                    <a:solidFill>
                      <a:schemeClr val="bg1">
                        <a:lumMod val="7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strRef>
              <c:f>Sheet1!$A$2:$A$14</c:f>
              <c:strCache>
                <c:ptCount val="13"/>
                <c:pt idx="0">
                  <c:v>Vrienden</c:v>
                </c:pt>
                <c:pt idx="1">
                  <c:v>Asiel</c:v>
                </c:pt>
                <c:pt idx="2">
                  <c:v>Online (bv tweedehands.be, groep op facebook, fora, etc.)</c:v>
                </c:pt>
                <c:pt idx="3">
                  <c:v>Erkende fokker</c:v>
                </c:pt>
                <c:pt idx="4">
                  <c:v>Dierenwinkel</c:v>
                </c:pt>
                <c:pt idx="5">
                  <c:v>Niet-erkende fokker</c:v>
                </c:pt>
                <c:pt idx="6">
                  <c:v>{@} kwam als zwerfkat in mijn tuin en is niet meer weggegaan</c:v>
                </c:pt>
                <c:pt idx="7">
                  <c:v>Gevonden op straat</c:v>
                </c:pt>
                <c:pt idx="8">
                  <c:v>Uit een nestje dat ik gevonden heb (bv in de tuin, op straat, etc.)</c:v>
                </c:pt>
                <c:pt idx="9">
                  <c:v>Uit een nestje van mijn andere kat</c:v>
                </c:pt>
                <c:pt idx="10">
                  <c:v>Via dierenarts</c:v>
                </c:pt>
                <c:pt idx="11">
                  <c:v>Van een boerderij</c:v>
                </c:pt>
                <c:pt idx="12">
                  <c:v>Andere:</c:v>
                </c:pt>
              </c:strCache>
            </c:strRef>
          </c:cat>
          <c:val>
            <c:numRef>
              <c:f>Sheet1!$D$2:$D$14</c:f>
              <c:numCache>
                <c:formatCode>General</c:formatCode>
                <c:ptCount val="13"/>
                <c:pt idx="12" formatCode="0.00">
                  <c:v>1.38</c:v>
                </c:pt>
              </c:numCache>
            </c:numRef>
          </c:val>
          <c:extLst>
            <c:ext xmlns:c16="http://schemas.microsoft.com/office/drawing/2014/chart" uri="{C3380CC4-5D6E-409C-BE32-E72D297353CC}">
              <c16:uniqueId val="{00000002-14DB-4BC5-BAE0-C73313E36BDC}"/>
            </c:ext>
          </c:extLst>
        </c:ser>
        <c:dLbls>
          <c:dLblPos val="outEnd"/>
          <c:showLegendKey val="0"/>
          <c:showVal val="1"/>
          <c:showCatName val="0"/>
          <c:showSerName val="0"/>
          <c:showPercent val="0"/>
          <c:showBubbleSize val="0"/>
        </c:dLbls>
        <c:gapWidth val="100"/>
        <c:overlap val="100"/>
        <c:axId val="791364904"/>
        <c:axId val="791347192"/>
      </c:barChart>
      <c:catAx>
        <c:axId val="791364904"/>
        <c:scaling>
          <c:orientation val="maxMin"/>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l-BE"/>
          </a:p>
        </c:txPr>
        <c:crossAx val="791347192"/>
        <c:crosses val="autoZero"/>
        <c:auto val="1"/>
        <c:lblAlgn val="ctr"/>
        <c:lblOffset val="100"/>
        <c:noMultiLvlLbl val="0"/>
      </c:catAx>
      <c:valAx>
        <c:axId val="791347192"/>
        <c:scaling>
          <c:orientation val="minMax"/>
          <c:max val="50"/>
          <c:min val="0"/>
        </c:scaling>
        <c:delete val="1"/>
        <c:axPos val="t"/>
        <c:numFmt formatCode="0.00" sourceLinked="1"/>
        <c:majorTickMark val="out"/>
        <c:minorTickMark val="none"/>
        <c:tickLblPos val="nextTo"/>
        <c:crossAx val="791364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lumMod val="75000"/>
              <a:lumOff val="25000"/>
            </a:schemeClr>
          </a:solidFill>
        </a:defRPr>
      </a:pPr>
      <a:endParaRPr lang="nl-BE"/>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drawing1.xml><?xml version="1.0" encoding="utf-8"?>
<c:userShapes xmlns:c="http://schemas.openxmlformats.org/drawingml/2006/chart">
  <cdr:relSizeAnchor xmlns:cdr="http://schemas.openxmlformats.org/drawingml/2006/chartDrawing">
    <cdr:from>
      <cdr:x>0.54061</cdr:x>
      <cdr:y>0.19134</cdr:y>
    </cdr:from>
    <cdr:to>
      <cdr:x>0.59663</cdr:x>
      <cdr:y>0.27366</cdr:y>
    </cdr:to>
    <cdr:sp macro="" textlink="">
      <cdr:nvSpPr>
        <cdr:cNvPr id="2" name="TextBox 115">
          <a:extLst xmlns:a="http://schemas.openxmlformats.org/drawingml/2006/main">
            <a:ext uri="{FF2B5EF4-FFF2-40B4-BE49-F238E27FC236}">
              <a16:creationId xmlns:a16="http://schemas.microsoft.com/office/drawing/2014/main" id="{5296589B-5099-4672-B891-606C816BD477}"/>
            </a:ext>
          </a:extLst>
        </cdr:cNvPr>
        <cdr:cNvSpPr txBox="1"/>
      </cdr:nvSpPr>
      <cdr:spPr>
        <a:xfrm xmlns:a="http://schemas.openxmlformats.org/drawingml/2006/main">
          <a:off x="2413317" y="500751"/>
          <a:ext cx="250068" cy="215444"/>
        </a:xfrm>
        <a:prstGeom xmlns:a="http://schemas.openxmlformats.org/drawingml/2006/main" prst="rect">
          <a:avLst/>
        </a:prstGeom>
        <a:noFill xmlns:a="http://schemas.openxmlformats.org/drawingml/2006/main"/>
      </cdr:spPr>
      <cdr:txBody>
        <a:bodyPr xmlns:a="http://schemas.openxmlformats.org/drawingml/2006/main" wrap="none" lIns="0" tIns="0" rIns="0" bIns="0"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l"/>
          <a:r>
            <a:rPr lang="nl-BE" sz="1400" dirty="0">
              <a:solidFill>
                <a:schemeClr val="bg2"/>
              </a:solidFill>
            </a:rPr>
            <a:t>AC</a:t>
          </a:r>
        </a:p>
      </cdr:txBody>
    </cdr:sp>
  </cdr:relSizeAnchor>
</c:userShapes>
</file>

<file path=ppt/handoutMasters/_rels/handout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758CD453-6651-4F5D-AF0E-943113B7BA3E}"/>
              </a:ext>
            </a:extLst>
          </p:cNvPr>
          <p:cNvSpPr>
            <a:spLocks noGrp="1"/>
          </p:cNvSpPr>
          <p:nvPr>
            <p:ph type="sldNum" sz="quarter" idx="3"/>
          </p:nvPr>
        </p:nvSpPr>
        <p:spPr>
          <a:xfrm>
            <a:off x="1943100" y="8685213"/>
            <a:ext cx="2971800" cy="458787"/>
          </a:xfrm>
          <a:prstGeom prst="rect">
            <a:avLst/>
          </a:prstGeom>
        </p:spPr>
        <p:txBody>
          <a:bodyPr vert="horz" lIns="91440" tIns="45720" rIns="91440" bIns="45720" rtlCol="0" anchor="b"/>
          <a:lstStyle>
            <a:lvl1pPr algn="r">
              <a:defRPr sz="1200"/>
            </a:lvl1pPr>
          </a:lstStyle>
          <a:p>
            <a:pPr algn="ctr"/>
            <a:fld id="{4AFB3F6D-27DE-421A-80DD-C4F1B28388AB}" type="slidenum">
              <a:rPr lang="en-GB" smtClean="0">
                <a:latin typeface="Arial" panose="020B0604020202020204" pitchFamily="34" charset="0"/>
              </a:rPr>
              <a:pPr algn="ctr"/>
              <a:t>‹#›</a:t>
            </a:fld>
            <a:endParaRPr lang="en-GB" dirty="0">
              <a:latin typeface="Arial" panose="020B0604020202020204" pitchFamily="34" charset="0"/>
            </a:endParaRPr>
          </a:p>
        </p:txBody>
      </p:sp>
      <p:pic>
        <p:nvPicPr>
          <p:cNvPr id="6" name="Graphique 5">
            <a:extLst>
              <a:ext uri="{FF2B5EF4-FFF2-40B4-BE49-F238E27FC236}">
                <a16:creationId xmlns:a16="http://schemas.microsoft.com/office/drawing/2014/main" id="{D0451719-3070-4E08-B8C6-FC356491DB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1143950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
        <p:nvSpPr>
          <p:cNvPr id="7" name="Espace réservé du numéro de diapositive 6"/>
          <p:cNvSpPr>
            <a:spLocks noGrp="1"/>
          </p:cNvSpPr>
          <p:nvPr>
            <p:ph type="sldNum" sz="quarter" idx="5"/>
          </p:nvPr>
        </p:nvSpPr>
        <p:spPr>
          <a:xfrm>
            <a:off x="1943100" y="8685213"/>
            <a:ext cx="2971800" cy="458787"/>
          </a:xfrm>
          <a:prstGeom prst="rect">
            <a:avLst/>
          </a:prstGeom>
        </p:spPr>
        <p:txBody>
          <a:bodyPr vert="horz" lIns="91440" tIns="45720" rIns="91440" bIns="45720" rtlCol="0" anchor="b"/>
          <a:lstStyle>
            <a:lvl1pPr algn="ctr">
              <a:defRPr sz="1200">
                <a:latin typeface="Arial" panose="020B0604020202020204" pitchFamily="34" charset="0"/>
              </a:defRPr>
            </a:lvl1pPr>
          </a:lstStyle>
          <a:p>
            <a:fld id="{3B8578AD-0529-46A5-84EB-6338160D5A7D}" type="slidenum">
              <a:rPr lang="en-GB" smtClean="0"/>
              <a:pPr/>
              <a:t>‹#›</a:t>
            </a:fld>
            <a:endParaRPr lang="en-GB" dirty="0"/>
          </a:p>
        </p:txBody>
      </p:sp>
      <p:pic>
        <p:nvPicPr>
          <p:cNvPr id="8" name="Graphique 7">
            <a:extLst>
              <a:ext uri="{FF2B5EF4-FFF2-40B4-BE49-F238E27FC236}">
                <a16:creationId xmlns:a16="http://schemas.microsoft.com/office/drawing/2014/main" id="{6C287C20-68EB-44AA-A066-A744AB8D45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1445" y="222059"/>
            <a:ext cx="715110" cy="644908"/>
          </a:xfrm>
          <a:prstGeom prst="rect">
            <a:avLst/>
          </a:prstGeom>
        </p:spPr>
      </p:pic>
    </p:spTree>
    <p:extLst>
      <p:ext uri="{BB962C8B-B14F-4D97-AF65-F5344CB8AC3E}">
        <p14:creationId xmlns:p14="http://schemas.microsoft.com/office/powerpoint/2010/main" val="424219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a:t>
            </a:fld>
            <a:endParaRPr lang="en-GB" dirty="0"/>
          </a:p>
        </p:txBody>
      </p:sp>
    </p:spTree>
    <p:extLst>
      <p:ext uri="{BB962C8B-B14F-4D97-AF65-F5344CB8AC3E}">
        <p14:creationId xmlns:p14="http://schemas.microsoft.com/office/powerpoint/2010/main" val="6767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23</a:t>
            </a:fld>
            <a:endParaRPr lang="en-GB" dirty="0"/>
          </a:p>
        </p:txBody>
      </p:sp>
    </p:spTree>
    <p:extLst>
      <p:ext uri="{BB962C8B-B14F-4D97-AF65-F5344CB8AC3E}">
        <p14:creationId xmlns:p14="http://schemas.microsoft.com/office/powerpoint/2010/main" val="1042999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24</a:t>
            </a:fld>
            <a:endParaRPr lang="en-GB" dirty="0"/>
          </a:p>
        </p:txBody>
      </p:sp>
    </p:spTree>
    <p:extLst>
      <p:ext uri="{BB962C8B-B14F-4D97-AF65-F5344CB8AC3E}">
        <p14:creationId xmlns:p14="http://schemas.microsoft.com/office/powerpoint/2010/main" val="16012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7</a:t>
            </a:fld>
            <a:endParaRPr lang="en-GB" dirty="0"/>
          </a:p>
        </p:txBody>
      </p:sp>
    </p:spTree>
    <p:extLst>
      <p:ext uri="{BB962C8B-B14F-4D97-AF65-F5344CB8AC3E}">
        <p14:creationId xmlns:p14="http://schemas.microsoft.com/office/powerpoint/2010/main" val="24575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9</a:t>
            </a:fld>
            <a:endParaRPr lang="en-GB" dirty="0"/>
          </a:p>
        </p:txBody>
      </p:sp>
    </p:spTree>
    <p:extLst>
      <p:ext uri="{BB962C8B-B14F-4D97-AF65-F5344CB8AC3E}">
        <p14:creationId xmlns:p14="http://schemas.microsoft.com/office/powerpoint/2010/main" val="3867712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13</a:t>
            </a:fld>
            <a:endParaRPr lang="en-GB" dirty="0"/>
          </a:p>
        </p:txBody>
      </p:sp>
    </p:spTree>
    <p:extLst>
      <p:ext uri="{BB962C8B-B14F-4D97-AF65-F5344CB8AC3E}">
        <p14:creationId xmlns:p14="http://schemas.microsoft.com/office/powerpoint/2010/main" val="193647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15</a:t>
            </a:fld>
            <a:endParaRPr lang="en-GB" dirty="0"/>
          </a:p>
        </p:txBody>
      </p:sp>
    </p:spTree>
    <p:extLst>
      <p:ext uri="{BB962C8B-B14F-4D97-AF65-F5344CB8AC3E}">
        <p14:creationId xmlns:p14="http://schemas.microsoft.com/office/powerpoint/2010/main" val="340935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18</a:t>
            </a:fld>
            <a:endParaRPr lang="en-GB" dirty="0"/>
          </a:p>
        </p:txBody>
      </p:sp>
    </p:spTree>
    <p:extLst>
      <p:ext uri="{BB962C8B-B14F-4D97-AF65-F5344CB8AC3E}">
        <p14:creationId xmlns:p14="http://schemas.microsoft.com/office/powerpoint/2010/main" val="2231282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19</a:t>
            </a:fld>
            <a:endParaRPr lang="en-GB" dirty="0"/>
          </a:p>
        </p:txBody>
      </p:sp>
    </p:spTree>
    <p:extLst>
      <p:ext uri="{BB962C8B-B14F-4D97-AF65-F5344CB8AC3E}">
        <p14:creationId xmlns:p14="http://schemas.microsoft.com/office/powerpoint/2010/main" val="201240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20</a:t>
            </a:fld>
            <a:endParaRPr lang="en-GB" dirty="0"/>
          </a:p>
        </p:txBody>
      </p:sp>
    </p:spTree>
    <p:extLst>
      <p:ext uri="{BB962C8B-B14F-4D97-AF65-F5344CB8AC3E}">
        <p14:creationId xmlns:p14="http://schemas.microsoft.com/office/powerpoint/2010/main" val="154073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3B8578AD-0529-46A5-84EB-6338160D5A7D}" type="slidenum">
              <a:rPr lang="en-GB" smtClean="0"/>
              <a:pPr/>
              <a:t>21</a:t>
            </a:fld>
            <a:endParaRPr lang="en-GB" dirty="0"/>
          </a:p>
        </p:txBody>
      </p:sp>
    </p:spTree>
    <p:extLst>
      <p:ext uri="{BB962C8B-B14F-4D97-AF65-F5344CB8AC3E}">
        <p14:creationId xmlns:p14="http://schemas.microsoft.com/office/powerpoint/2010/main" val="3255654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4" name="Angled stripes">
            <a:extLst>
              <a:ext uri="{FF2B5EF4-FFF2-40B4-BE49-F238E27FC236}">
                <a16:creationId xmlns:a16="http://schemas.microsoft.com/office/drawing/2014/main" id="{A8EA68A2-B3CB-46BE-94E3-EBB01F4103C8}"/>
              </a:ext>
            </a:extLst>
          </p:cNvPr>
          <p:cNvGrpSpPr/>
          <p:nvPr userDrawn="1"/>
        </p:nvGrpSpPr>
        <p:grpSpPr>
          <a:xfrm>
            <a:off x="3254052" y="0"/>
            <a:ext cx="8937949" cy="6858001"/>
            <a:chOff x="3254052" y="0"/>
            <a:chExt cx="8937949" cy="6858001"/>
          </a:xfrm>
        </p:grpSpPr>
        <p:sp>
          <p:nvSpPr>
            <p:cNvPr id="18" name="Angled stripe 1">
              <a:extLst>
                <a:ext uri="{FF2B5EF4-FFF2-40B4-BE49-F238E27FC236}">
                  <a16:creationId xmlns:a16="http://schemas.microsoft.com/office/drawing/2014/main" id="{C012E8E7-7252-4438-A68B-CADE1F561D2D}"/>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Angled stripe 2">
              <a:extLst>
                <a:ext uri="{FF2B5EF4-FFF2-40B4-BE49-F238E27FC236}">
                  <a16:creationId xmlns:a16="http://schemas.microsoft.com/office/drawing/2014/main" id="{27B5733E-7515-4407-8570-8EB72A299589}"/>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cxnSp>
        <p:nvCxnSpPr>
          <p:cNvPr id="17" name="Connecteur droit 16">
            <a:extLst>
              <a:ext uri="{FF2B5EF4-FFF2-40B4-BE49-F238E27FC236}">
                <a16:creationId xmlns:a16="http://schemas.microsoft.com/office/drawing/2014/main" id="{79935D5E-B7ED-4F9D-A894-6B0811A25EEF}"/>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itre 1">
            <a:extLst>
              <a:ext uri="{FF2B5EF4-FFF2-40B4-BE49-F238E27FC236}">
                <a16:creationId xmlns:a16="http://schemas.microsoft.com/office/drawing/2014/main" id="{0720AE2E-312C-4683-8989-D798355BADAA}"/>
              </a:ext>
            </a:extLst>
          </p:cNvPr>
          <p:cNvSpPr>
            <a:spLocks noGrp="1"/>
          </p:cNvSpPr>
          <p:nvPr>
            <p:ph type="ctrTitle" hasCustomPrompt="1"/>
          </p:nvPr>
        </p:nvSpPr>
        <p:spPr>
          <a:xfrm>
            <a:off x="407368" y="521852"/>
            <a:ext cx="7551997" cy="2479650"/>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4" name="Sous-titre 2">
            <a:extLst>
              <a:ext uri="{FF2B5EF4-FFF2-40B4-BE49-F238E27FC236}">
                <a16:creationId xmlns:a16="http://schemas.microsoft.com/office/drawing/2014/main" id="{65680EBE-7995-4156-B622-28E72E20628F}"/>
              </a:ext>
            </a:extLst>
          </p:cNvPr>
          <p:cNvSpPr>
            <a:spLocks noGrp="1"/>
          </p:cNvSpPr>
          <p:nvPr>
            <p:ph type="subTitle" idx="1" hasCustomPrompt="1"/>
          </p:nvPr>
        </p:nvSpPr>
        <p:spPr>
          <a:xfrm>
            <a:off x="40736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16" name="Espace réservé du texte 8">
            <a:extLst>
              <a:ext uri="{FF2B5EF4-FFF2-40B4-BE49-F238E27FC236}">
                <a16:creationId xmlns:a16="http://schemas.microsoft.com/office/drawing/2014/main" id="{E6E47F53-A22F-4C3B-A907-D28F75530F2B}"/>
              </a:ext>
            </a:extLst>
          </p:cNvPr>
          <p:cNvSpPr>
            <a:spLocks noGrp="1"/>
          </p:cNvSpPr>
          <p:nvPr>
            <p:ph type="body" sz="quarter" idx="12" hasCustomPrompt="1"/>
          </p:nvPr>
        </p:nvSpPr>
        <p:spPr>
          <a:xfrm>
            <a:off x="40736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sp>
        <p:nvSpPr>
          <p:cNvPr id="35" name="Game Changers">
            <a:extLst>
              <a:ext uri="{FF2B5EF4-FFF2-40B4-BE49-F238E27FC236}">
                <a16:creationId xmlns:a16="http://schemas.microsoft.com/office/drawing/2014/main" id="{EB66571D-7053-4674-B8FB-39C28B00D88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1" name="Graphique 12">
            <a:extLst>
              <a:ext uri="{FF2B5EF4-FFF2-40B4-BE49-F238E27FC236}">
                <a16:creationId xmlns:a16="http://schemas.microsoft.com/office/drawing/2014/main" id="{E01017A4-D304-441E-9D3A-D03E5A1B93E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1869501016"/>
      </p:ext>
    </p:extLst>
  </p:cSld>
  <p:clrMapOvr>
    <a:masterClrMapping/>
  </p:clrMapOvr>
  <p:extLst>
    <p:ext uri="{DCECCB84-F9BA-43D5-87BE-67443E8EF086}">
      <p15:sldGuideLst xmlns:p15="http://schemas.microsoft.com/office/powerpoint/2012/main">
        <p15:guide id="1" orient="horz" pos="323" userDrawn="1">
          <p15:clr>
            <a:srgbClr val="FBAE40"/>
          </p15:clr>
        </p15:guide>
        <p15:guide id="2" orient="horz" pos="1888" userDrawn="1">
          <p15:clr>
            <a:srgbClr val="FBAE40"/>
          </p15:clr>
        </p15:guide>
        <p15:guide id="4" orient="horz" pos="3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Photo">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 name="Picture Placeholder 4">
            <a:extLst>
              <a:ext uri="{FF2B5EF4-FFF2-40B4-BE49-F238E27FC236}">
                <a16:creationId xmlns:a16="http://schemas.microsoft.com/office/drawing/2014/main" id="{464F111C-F2CE-409B-81CA-DA64A4FE4F74}"/>
              </a:ext>
            </a:extLst>
          </p:cNvPr>
          <p:cNvSpPr>
            <a:spLocks noGrp="1"/>
          </p:cNvSpPr>
          <p:nvPr>
            <p:ph type="pic" sz="quarter" idx="15"/>
          </p:nvPr>
        </p:nvSpPr>
        <p:spPr>
          <a:xfrm>
            <a:off x="0" y="0"/>
            <a:ext cx="12192000" cy="4500563"/>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476925236"/>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_Photo">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Picture Placeholder 4">
            <a:extLst>
              <a:ext uri="{FF2B5EF4-FFF2-40B4-BE49-F238E27FC236}">
                <a16:creationId xmlns:a16="http://schemas.microsoft.com/office/drawing/2014/main" id="{5FA53FC1-6779-4EFF-968A-438AB9422C06}"/>
              </a:ext>
            </a:extLst>
          </p:cNvPr>
          <p:cNvSpPr>
            <a:spLocks noGrp="1"/>
          </p:cNvSpPr>
          <p:nvPr>
            <p:ph type="pic" sz="quarter" idx="15"/>
          </p:nvPr>
        </p:nvSpPr>
        <p:spPr>
          <a:xfrm>
            <a:off x="0" y="1"/>
            <a:ext cx="12192000" cy="3428998"/>
          </a:xfrm>
          <a:solidFill>
            <a:schemeClr val="bg1">
              <a:lumMod val="75000"/>
            </a:schemeClr>
          </a:solidFill>
        </p:spPr>
        <p:txBody>
          <a:bodyPr anchor="ctr"/>
          <a:lstStyle>
            <a:lvl1pPr algn="ctr">
              <a:defRPr/>
            </a:lvl1pPr>
          </a:lstStyle>
          <a:p>
            <a:r>
              <a:rPr lang="en-US" noProof="0"/>
              <a:t>Click icon to add picture</a:t>
            </a:r>
            <a:endParaRPr lang="en-US" noProof="0" dirty="0"/>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2452685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hapter_Blue-Bg">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A134F88B-81D1-4561-899C-8B7B398059EB}"/>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AFBC13EB-0E3E-4829-B8A9-F0348843A43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157402CB-1C5C-42E9-9418-B285250D4D2C}"/>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0E3AF183-7529-45AE-BA6C-FCFD64D46F2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FE900502-0372-498A-8D71-AC3148D4088E}"/>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A84A220-3693-41A4-88AB-7A010CD4D1A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C161AD07-223F-45B9-B7EA-00D1AC02D6FA}"/>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86523215-4708-494B-BA9C-1324D9A730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3386586534"/>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1133029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_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95651411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hapter_Teal-Bg">
    <p:bg>
      <p:bgPr>
        <a:gradFill>
          <a:gsLst>
            <a:gs pos="0">
              <a:schemeClr val="tx2"/>
            </a:gs>
            <a:gs pos="100000">
              <a:schemeClr val="tx2">
                <a:lumMod val="5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58E352CC-E2DF-4CB8-9509-70258E90D1A3}"/>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257EC01D-610A-4C18-AA53-D21A858AE25C}"/>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D0D902F0-F2E2-41CA-BE3D-34200C5D79F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E15AB4B8-00AD-4664-A57E-9CD9FD4BE87B}"/>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B1AA3A5F-68B2-4F54-A8B3-48220ECB1C12}"/>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7F64D87-2D1F-4B1D-8CC4-637E1704F85A}"/>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Espace réservé du texte 11">
            <a:extLst>
              <a:ext uri="{FF2B5EF4-FFF2-40B4-BE49-F238E27FC236}">
                <a16:creationId xmlns:a16="http://schemas.microsoft.com/office/drawing/2014/main" id="{A44B8640-0097-49FD-843B-67DFAA250E2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0F7049A3-9A6E-4810-B270-6C4F2D060CC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3915990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 Chapter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2845281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section_Teal-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tx2"/>
              </a:gs>
              <a:gs pos="100000">
                <a:schemeClr val="tx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0.0 Section Title</a:t>
            </a:r>
            <a:endParaRPr lang="en-US" dirty="0"/>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59433338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pter_Dark-Blue-Bg">
    <p:bg>
      <p:bgPr>
        <a:gradFill>
          <a:gsLst>
            <a:gs pos="0">
              <a:schemeClr val="accent1"/>
            </a:gs>
            <a:gs pos="100000">
              <a:schemeClr val="accent6">
                <a:lumMod val="10000"/>
              </a:schemeClr>
            </a:gs>
          </a:gsLst>
          <a:lin ang="2700000" scaled="0"/>
        </a:gradFill>
        <a:effectLst/>
      </p:bgPr>
    </p:bg>
    <p:spTree>
      <p:nvGrpSpPr>
        <p:cNvPr id="1" name=""/>
        <p:cNvGrpSpPr/>
        <p:nvPr/>
      </p:nvGrpSpPr>
      <p:grpSpPr>
        <a:xfrm>
          <a:off x="0" y="0"/>
          <a:ext cx="0" cy="0"/>
          <a:chOff x="0" y="0"/>
          <a:chExt cx="0" cy="0"/>
        </a:xfrm>
      </p:grpSpPr>
      <p:grpSp>
        <p:nvGrpSpPr>
          <p:cNvPr id="21" name="Angled stripes">
            <a:extLst>
              <a:ext uri="{FF2B5EF4-FFF2-40B4-BE49-F238E27FC236}">
                <a16:creationId xmlns:a16="http://schemas.microsoft.com/office/drawing/2014/main" id="{7BC2DA58-A64A-4949-B395-B06BC7F10FF1}"/>
              </a:ext>
            </a:extLst>
          </p:cNvPr>
          <p:cNvGrpSpPr/>
          <p:nvPr userDrawn="1"/>
        </p:nvGrpSpPr>
        <p:grpSpPr>
          <a:xfrm>
            <a:off x="3254052" y="0"/>
            <a:ext cx="8937949" cy="6858001"/>
            <a:chOff x="3254052" y="0"/>
            <a:chExt cx="8937949" cy="6858001"/>
          </a:xfrm>
        </p:grpSpPr>
        <p:sp>
          <p:nvSpPr>
            <p:cNvPr id="22" name="Angled stripe 1">
              <a:extLst>
                <a:ext uri="{FF2B5EF4-FFF2-40B4-BE49-F238E27FC236}">
                  <a16:creationId xmlns:a16="http://schemas.microsoft.com/office/drawing/2014/main" id="{909719A4-8170-41D4-B58A-C5B39528DF6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3" name="Angled stripe 2">
              <a:extLst>
                <a:ext uri="{FF2B5EF4-FFF2-40B4-BE49-F238E27FC236}">
                  <a16:creationId xmlns:a16="http://schemas.microsoft.com/office/drawing/2014/main" id="{3AD54AD0-0FE8-4219-B7AE-A4436C30AAFB}"/>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16" name="TextBox 15">
            <a:extLst>
              <a:ext uri="{FF2B5EF4-FFF2-40B4-BE49-F238E27FC236}">
                <a16:creationId xmlns:a16="http://schemas.microsoft.com/office/drawing/2014/main" id="{A207640A-1C2E-4FD2-B2B2-CA642538871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0" name="Straight Connector 19">
            <a:extLst>
              <a:ext uri="{FF2B5EF4-FFF2-40B4-BE49-F238E27FC236}">
                <a16:creationId xmlns:a16="http://schemas.microsoft.com/office/drawing/2014/main" id="{EB4A2E35-CDCB-4039-A178-E7208C506F38}"/>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17FD762-7621-4D72-959C-E91D4446EEA0}"/>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8" name="Espace réservé du texte 11">
            <a:extLst>
              <a:ext uri="{FF2B5EF4-FFF2-40B4-BE49-F238E27FC236}">
                <a16:creationId xmlns:a16="http://schemas.microsoft.com/office/drawing/2014/main" id="{77B58897-4D75-42BF-982E-7C85D3D6B7F4}"/>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C59E4F79-FFB1-4E04-BB16-63A79C612F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667041826"/>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10310541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Photo">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EC11655-880F-43AF-AA97-11A750EA2FF7}"/>
              </a:ext>
            </a:extLst>
          </p:cNvPr>
          <p:cNvSpPr/>
          <p:nvPr userDrawn="1"/>
        </p:nvSpPr>
        <p:spPr>
          <a:xfrm>
            <a:off x="407988" y="3812870"/>
            <a:ext cx="896937" cy="201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 name="Rectangle 2">
            <a:extLst>
              <a:ext uri="{FF2B5EF4-FFF2-40B4-BE49-F238E27FC236}">
                <a16:creationId xmlns:a16="http://schemas.microsoft.com/office/drawing/2014/main" id="{38CE37B0-312D-4CA7-8F0F-248DA45AFA43}"/>
              </a:ext>
            </a:extLst>
          </p:cNvPr>
          <p:cNvSpPr/>
          <p:nvPr userDrawn="1"/>
        </p:nvSpPr>
        <p:spPr>
          <a:xfrm>
            <a:off x="7315200" y="4905375"/>
            <a:ext cx="4876800" cy="195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2" name="Picture Placeholder">
            <a:extLst>
              <a:ext uri="{FF2B5EF4-FFF2-40B4-BE49-F238E27FC236}">
                <a16:creationId xmlns:a16="http://schemas.microsoft.com/office/drawing/2014/main" id="{CA3FC745-F193-4157-848D-3DCF42D82335}"/>
              </a:ext>
            </a:extLst>
          </p:cNvPr>
          <p:cNvSpPr>
            <a:spLocks noGrp="1"/>
          </p:cNvSpPr>
          <p:nvPr>
            <p:ph type="pic" sz="quarter" idx="13"/>
          </p:nvPr>
        </p:nvSpPr>
        <p:spPr>
          <a:xfrm>
            <a:off x="0" y="0"/>
            <a:ext cx="12192000" cy="6858000"/>
          </a:xfrm>
          <a:custGeom>
            <a:avLst/>
            <a:gdLst>
              <a:gd name="connsiteX0" fmla="*/ 9241634 w 12192000"/>
              <a:gd name="connsiteY0" fmla="*/ 5848905 h 6858000"/>
              <a:gd name="connsiteX1" fmla="*/ 9268904 w 12192000"/>
              <a:gd name="connsiteY1" fmla="*/ 5928225 h 6858000"/>
              <a:gd name="connsiteX2" fmla="*/ 9213492 w 12192000"/>
              <a:gd name="connsiteY2" fmla="*/ 5928225 h 6858000"/>
              <a:gd name="connsiteX3" fmla="*/ 8032300 w 12192000"/>
              <a:gd name="connsiteY3" fmla="*/ 5848905 h 6858000"/>
              <a:gd name="connsiteX4" fmla="*/ 8059570 w 12192000"/>
              <a:gd name="connsiteY4" fmla="*/ 5928225 h 6858000"/>
              <a:gd name="connsiteX5" fmla="*/ 8003536 w 12192000"/>
              <a:gd name="connsiteY5" fmla="*/ 5928225 h 6858000"/>
              <a:gd name="connsiteX6" fmla="*/ 10063464 w 12192000"/>
              <a:gd name="connsiteY6" fmla="*/ 5832591 h 6858000"/>
              <a:gd name="connsiteX7" fmla="*/ 10115389 w 12192000"/>
              <a:gd name="connsiteY7" fmla="*/ 5832591 h 6858000"/>
              <a:gd name="connsiteX8" fmla="*/ 10148137 w 12192000"/>
              <a:gd name="connsiteY8" fmla="*/ 5862602 h 6858000"/>
              <a:gd name="connsiteX9" fmla="*/ 10115389 w 12192000"/>
              <a:gd name="connsiteY9" fmla="*/ 5893483 h 6858000"/>
              <a:gd name="connsiteX10" fmla="*/ 10063464 w 12192000"/>
              <a:gd name="connsiteY10" fmla="*/ 5893483 h 6858000"/>
              <a:gd name="connsiteX11" fmla="*/ 10136682 w 12192000"/>
              <a:gd name="connsiteY11" fmla="*/ 5796232 h 6858000"/>
              <a:gd name="connsiteX12" fmla="*/ 10132448 w 12192000"/>
              <a:gd name="connsiteY12" fmla="*/ 5796356 h 6858000"/>
              <a:gd name="connsiteX13" fmla="*/ 10015897 w 12192000"/>
              <a:gd name="connsiteY13" fmla="*/ 5796356 h 6858000"/>
              <a:gd name="connsiteX14" fmla="*/ 10015897 w 12192000"/>
              <a:gd name="connsiteY14" fmla="*/ 6011653 h 6858000"/>
              <a:gd name="connsiteX15" fmla="*/ 10063464 w 12192000"/>
              <a:gd name="connsiteY15" fmla="*/ 6011653 h 6858000"/>
              <a:gd name="connsiteX16" fmla="*/ 10063464 w 12192000"/>
              <a:gd name="connsiteY16" fmla="*/ 5927352 h 6858000"/>
              <a:gd name="connsiteX17" fmla="*/ 10110906 w 12192000"/>
              <a:gd name="connsiteY17" fmla="*/ 5927352 h 6858000"/>
              <a:gd name="connsiteX18" fmla="*/ 10146891 w 12192000"/>
              <a:gd name="connsiteY18" fmla="*/ 5959976 h 6858000"/>
              <a:gd name="connsiteX19" fmla="*/ 10154487 w 12192000"/>
              <a:gd name="connsiteY19" fmla="*/ 6011653 h 6858000"/>
              <a:gd name="connsiteX20" fmla="*/ 10201929 w 12192000"/>
              <a:gd name="connsiteY20" fmla="*/ 6011653 h 6858000"/>
              <a:gd name="connsiteX21" fmla="*/ 10192840 w 12192000"/>
              <a:gd name="connsiteY21" fmla="*/ 5960599 h 6858000"/>
              <a:gd name="connsiteX22" fmla="*/ 10161460 w 12192000"/>
              <a:gd name="connsiteY22" fmla="*/ 5910044 h 6858000"/>
              <a:gd name="connsiteX23" fmla="*/ 10195579 w 12192000"/>
              <a:gd name="connsiteY23" fmla="*/ 5855878 h 6858000"/>
              <a:gd name="connsiteX24" fmla="*/ 10136682 w 12192000"/>
              <a:gd name="connsiteY24" fmla="*/ 5796232 h 6858000"/>
              <a:gd name="connsiteX25" fmla="*/ 9366154 w 12192000"/>
              <a:gd name="connsiteY25" fmla="*/ 5795735 h 6858000"/>
              <a:gd name="connsiteX26" fmla="*/ 9366154 w 12192000"/>
              <a:gd name="connsiteY26" fmla="*/ 6011653 h 6858000"/>
              <a:gd name="connsiteX27" fmla="*/ 9410608 w 12192000"/>
              <a:gd name="connsiteY27" fmla="*/ 6011653 h 6858000"/>
              <a:gd name="connsiteX28" fmla="*/ 9410608 w 12192000"/>
              <a:gd name="connsiteY28" fmla="*/ 5867084 h 6858000"/>
              <a:gd name="connsiteX29" fmla="*/ 9411230 w 12192000"/>
              <a:gd name="connsiteY29" fmla="*/ 5867084 h 6858000"/>
              <a:gd name="connsiteX30" fmla="*/ 9501134 w 12192000"/>
              <a:gd name="connsiteY30" fmla="*/ 6011653 h 6858000"/>
              <a:gd name="connsiteX31" fmla="*/ 9548576 w 12192000"/>
              <a:gd name="connsiteY31" fmla="*/ 6011653 h 6858000"/>
              <a:gd name="connsiteX32" fmla="*/ 9548576 w 12192000"/>
              <a:gd name="connsiteY32" fmla="*/ 5795735 h 6858000"/>
              <a:gd name="connsiteX33" fmla="*/ 9504122 w 12192000"/>
              <a:gd name="connsiteY33" fmla="*/ 5795735 h 6858000"/>
              <a:gd name="connsiteX34" fmla="*/ 9504122 w 12192000"/>
              <a:gd name="connsiteY34" fmla="*/ 5940552 h 6858000"/>
              <a:gd name="connsiteX35" fmla="*/ 9503500 w 12192000"/>
              <a:gd name="connsiteY35" fmla="*/ 5940552 h 6858000"/>
              <a:gd name="connsiteX36" fmla="*/ 9413346 w 12192000"/>
              <a:gd name="connsiteY36" fmla="*/ 5795735 h 6858000"/>
              <a:gd name="connsiteX37" fmla="*/ 8934569 w 12192000"/>
              <a:gd name="connsiteY37" fmla="*/ 5795735 h 6858000"/>
              <a:gd name="connsiteX38" fmla="*/ 8934942 w 12192000"/>
              <a:gd name="connsiteY38" fmla="*/ 6011653 h 6858000"/>
              <a:gd name="connsiteX39" fmla="*/ 8982510 w 12192000"/>
              <a:gd name="connsiteY39" fmla="*/ 6011653 h 6858000"/>
              <a:gd name="connsiteX40" fmla="*/ 8982510 w 12192000"/>
              <a:gd name="connsiteY40" fmla="*/ 5918511 h 6858000"/>
              <a:gd name="connsiteX41" fmla="*/ 9069672 w 12192000"/>
              <a:gd name="connsiteY41" fmla="*/ 5918511 h 6858000"/>
              <a:gd name="connsiteX42" fmla="*/ 9069672 w 12192000"/>
              <a:gd name="connsiteY42" fmla="*/ 6011653 h 6858000"/>
              <a:gd name="connsiteX43" fmla="*/ 9117115 w 12192000"/>
              <a:gd name="connsiteY43" fmla="*/ 6011653 h 6858000"/>
              <a:gd name="connsiteX44" fmla="*/ 9117115 w 12192000"/>
              <a:gd name="connsiteY44" fmla="*/ 5795735 h 6858000"/>
              <a:gd name="connsiteX45" fmla="*/ 9069672 w 12192000"/>
              <a:gd name="connsiteY45" fmla="*/ 5795735 h 6858000"/>
              <a:gd name="connsiteX46" fmla="*/ 9069672 w 12192000"/>
              <a:gd name="connsiteY46" fmla="*/ 5878540 h 6858000"/>
              <a:gd name="connsiteX47" fmla="*/ 8982510 w 12192000"/>
              <a:gd name="connsiteY47" fmla="*/ 5878540 h 6858000"/>
              <a:gd name="connsiteX48" fmla="*/ 8982510 w 12192000"/>
              <a:gd name="connsiteY48" fmla="*/ 5795735 h 6858000"/>
              <a:gd name="connsiteX49" fmla="*/ 8157193 w 12192000"/>
              <a:gd name="connsiteY49" fmla="*/ 5795735 h 6858000"/>
              <a:gd name="connsiteX50" fmla="*/ 8156820 w 12192000"/>
              <a:gd name="connsiteY50" fmla="*/ 6011653 h 6858000"/>
              <a:gd name="connsiteX51" fmla="*/ 8201274 w 12192000"/>
              <a:gd name="connsiteY51" fmla="*/ 6011653 h 6858000"/>
              <a:gd name="connsiteX52" fmla="*/ 8201274 w 12192000"/>
              <a:gd name="connsiteY52" fmla="*/ 5860110 h 6858000"/>
              <a:gd name="connsiteX53" fmla="*/ 8254194 w 12192000"/>
              <a:gd name="connsiteY53" fmla="*/ 6011653 h 6858000"/>
              <a:gd name="connsiteX54" fmla="*/ 8290804 w 12192000"/>
              <a:gd name="connsiteY54" fmla="*/ 6011653 h 6858000"/>
              <a:gd name="connsiteX55" fmla="*/ 8343848 w 12192000"/>
              <a:gd name="connsiteY55" fmla="*/ 5858617 h 6858000"/>
              <a:gd name="connsiteX56" fmla="*/ 8343848 w 12192000"/>
              <a:gd name="connsiteY56" fmla="*/ 6011653 h 6858000"/>
              <a:gd name="connsiteX57" fmla="*/ 8388302 w 12192000"/>
              <a:gd name="connsiteY57" fmla="*/ 6011653 h 6858000"/>
              <a:gd name="connsiteX58" fmla="*/ 8388302 w 12192000"/>
              <a:gd name="connsiteY58" fmla="*/ 5795735 h 6858000"/>
              <a:gd name="connsiteX59" fmla="*/ 8321559 w 12192000"/>
              <a:gd name="connsiteY59" fmla="*/ 5795735 h 6858000"/>
              <a:gd name="connsiteX60" fmla="*/ 8274616 w 12192000"/>
              <a:gd name="connsiteY60" fmla="*/ 5944287 h 6858000"/>
              <a:gd name="connsiteX61" fmla="*/ 8224061 w 12192000"/>
              <a:gd name="connsiteY61" fmla="*/ 5795735 h 6858000"/>
              <a:gd name="connsiteX62" fmla="*/ 8008019 w 12192000"/>
              <a:gd name="connsiteY62" fmla="*/ 5795735 h 6858000"/>
              <a:gd name="connsiteX63" fmla="*/ 7925961 w 12192000"/>
              <a:gd name="connsiteY63" fmla="*/ 6011653 h 6858000"/>
              <a:gd name="connsiteX64" fmla="*/ 7974024 w 12192000"/>
              <a:gd name="connsiteY64" fmla="*/ 6011653 h 6858000"/>
              <a:gd name="connsiteX65" fmla="*/ 7991085 w 12192000"/>
              <a:gd name="connsiteY65" fmla="*/ 5963214 h 6858000"/>
              <a:gd name="connsiteX66" fmla="*/ 8071897 w 12192000"/>
              <a:gd name="connsiteY66" fmla="*/ 5963214 h 6858000"/>
              <a:gd name="connsiteX67" fmla="*/ 8087836 w 12192000"/>
              <a:gd name="connsiteY67" fmla="*/ 6011653 h 6858000"/>
              <a:gd name="connsiteX68" fmla="*/ 8137644 w 12192000"/>
              <a:gd name="connsiteY68" fmla="*/ 6011653 h 6858000"/>
              <a:gd name="connsiteX69" fmla="*/ 8056705 w 12192000"/>
              <a:gd name="connsiteY69" fmla="*/ 5795735 h 6858000"/>
              <a:gd name="connsiteX70" fmla="*/ 9819530 w 12192000"/>
              <a:gd name="connsiteY70" fmla="*/ 5795360 h 6858000"/>
              <a:gd name="connsiteX71" fmla="*/ 9819904 w 12192000"/>
              <a:gd name="connsiteY71" fmla="*/ 6011653 h 6858000"/>
              <a:gd name="connsiteX72" fmla="*/ 9983896 w 12192000"/>
              <a:gd name="connsiteY72" fmla="*/ 6011653 h 6858000"/>
              <a:gd name="connsiteX73" fmla="*/ 9983896 w 12192000"/>
              <a:gd name="connsiteY73" fmla="*/ 5971806 h 6858000"/>
              <a:gd name="connsiteX74" fmla="*/ 9867470 w 12192000"/>
              <a:gd name="connsiteY74" fmla="*/ 5971806 h 6858000"/>
              <a:gd name="connsiteX75" fmla="*/ 9867470 w 12192000"/>
              <a:gd name="connsiteY75" fmla="*/ 5918884 h 6858000"/>
              <a:gd name="connsiteX76" fmla="*/ 9972066 w 12192000"/>
              <a:gd name="connsiteY76" fmla="*/ 5918884 h 6858000"/>
              <a:gd name="connsiteX77" fmla="*/ 9972066 w 12192000"/>
              <a:gd name="connsiteY77" fmla="*/ 5881529 h 6858000"/>
              <a:gd name="connsiteX78" fmla="*/ 9867470 w 12192000"/>
              <a:gd name="connsiteY78" fmla="*/ 5881529 h 6858000"/>
              <a:gd name="connsiteX79" fmla="*/ 9867470 w 12192000"/>
              <a:gd name="connsiteY79" fmla="*/ 5835206 h 6858000"/>
              <a:gd name="connsiteX80" fmla="*/ 9981405 w 12192000"/>
              <a:gd name="connsiteY80" fmla="*/ 5835206 h 6858000"/>
              <a:gd name="connsiteX81" fmla="*/ 9981405 w 12192000"/>
              <a:gd name="connsiteY81" fmla="*/ 5795360 h 6858000"/>
              <a:gd name="connsiteX82" fmla="*/ 9218473 w 12192000"/>
              <a:gd name="connsiteY82" fmla="*/ 5795360 h 6858000"/>
              <a:gd name="connsiteX83" fmla="*/ 9136167 w 12192000"/>
              <a:gd name="connsiteY83" fmla="*/ 6011653 h 6858000"/>
              <a:gd name="connsiteX84" fmla="*/ 9183608 w 12192000"/>
              <a:gd name="connsiteY84" fmla="*/ 6011653 h 6858000"/>
              <a:gd name="connsiteX85" fmla="*/ 9201041 w 12192000"/>
              <a:gd name="connsiteY85" fmla="*/ 5963214 h 6858000"/>
              <a:gd name="connsiteX86" fmla="*/ 9281854 w 12192000"/>
              <a:gd name="connsiteY86" fmla="*/ 5963214 h 6858000"/>
              <a:gd name="connsiteX87" fmla="*/ 9298166 w 12192000"/>
              <a:gd name="connsiteY87" fmla="*/ 6011279 h 6858000"/>
              <a:gd name="connsiteX88" fmla="*/ 9347974 w 12192000"/>
              <a:gd name="connsiteY88" fmla="*/ 6011279 h 6858000"/>
              <a:gd name="connsiteX89" fmla="*/ 9267161 w 12192000"/>
              <a:gd name="connsiteY89" fmla="*/ 5795360 h 6858000"/>
              <a:gd name="connsiteX90" fmla="*/ 8430389 w 12192000"/>
              <a:gd name="connsiteY90" fmla="*/ 5795360 h 6858000"/>
              <a:gd name="connsiteX91" fmla="*/ 8430763 w 12192000"/>
              <a:gd name="connsiteY91" fmla="*/ 6011653 h 6858000"/>
              <a:gd name="connsiteX92" fmla="*/ 8594631 w 12192000"/>
              <a:gd name="connsiteY92" fmla="*/ 6011653 h 6858000"/>
              <a:gd name="connsiteX93" fmla="*/ 8594631 w 12192000"/>
              <a:gd name="connsiteY93" fmla="*/ 5971806 h 6858000"/>
              <a:gd name="connsiteX94" fmla="*/ 8478205 w 12192000"/>
              <a:gd name="connsiteY94" fmla="*/ 5971806 h 6858000"/>
              <a:gd name="connsiteX95" fmla="*/ 8478205 w 12192000"/>
              <a:gd name="connsiteY95" fmla="*/ 5918884 h 6858000"/>
              <a:gd name="connsiteX96" fmla="*/ 8582925 w 12192000"/>
              <a:gd name="connsiteY96" fmla="*/ 5918884 h 6858000"/>
              <a:gd name="connsiteX97" fmla="*/ 8582925 w 12192000"/>
              <a:gd name="connsiteY97" fmla="*/ 5881529 h 6858000"/>
              <a:gd name="connsiteX98" fmla="*/ 8478205 w 12192000"/>
              <a:gd name="connsiteY98" fmla="*/ 5881529 h 6858000"/>
              <a:gd name="connsiteX99" fmla="*/ 8478205 w 12192000"/>
              <a:gd name="connsiteY99" fmla="*/ 5835206 h 6858000"/>
              <a:gd name="connsiteX100" fmla="*/ 8592264 w 12192000"/>
              <a:gd name="connsiteY100" fmla="*/ 5835206 h 6858000"/>
              <a:gd name="connsiteX101" fmla="*/ 8592264 w 12192000"/>
              <a:gd name="connsiteY101" fmla="*/ 5795360 h 6858000"/>
              <a:gd name="connsiteX102" fmla="*/ 9686916 w 12192000"/>
              <a:gd name="connsiteY102" fmla="*/ 5790505 h 6858000"/>
              <a:gd name="connsiteX103" fmla="*/ 9580701 w 12192000"/>
              <a:gd name="connsiteY103" fmla="*/ 5904564 h 6858000"/>
              <a:gd name="connsiteX104" fmla="*/ 9686916 w 12192000"/>
              <a:gd name="connsiteY104" fmla="*/ 6016634 h 6858000"/>
              <a:gd name="connsiteX105" fmla="*/ 9746188 w 12192000"/>
              <a:gd name="connsiteY105" fmla="*/ 5986873 h 6858000"/>
              <a:gd name="connsiteX106" fmla="*/ 9751293 w 12192000"/>
              <a:gd name="connsiteY106" fmla="*/ 6011653 h 6858000"/>
              <a:gd name="connsiteX107" fmla="*/ 9781303 w 12192000"/>
              <a:gd name="connsiteY107" fmla="*/ 6011653 h 6858000"/>
              <a:gd name="connsiteX108" fmla="*/ 9781303 w 12192000"/>
              <a:gd name="connsiteY108" fmla="*/ 5894976 h 6858000"/>
              <a:gd name="connsiteX109" fmla="*/ 9690528 w 12192000"/>
              <a:gd name="connsiteY109" fmla="*/ 5894976 h 6858000"/>
              <a:gd name="connsiteX110" fmla="*/ 9690528 w 12192000"/>
              <a:gd name="connsiteY110" fmla="*/ 5930341 h 6858000"/>
              <a:gd name="connsiteX111" fmla="*/ 9738343 w 12192000"/>
              <a:gd name="connsiteY111" fmla="*/ 5930341 h 6858000"/>
              <a:gd name="connsiteX112" fmla="*/ 9691499 w 12192000"/>
              <a:gd name="connsiteY112" fmla="*/ 5977135 h 6858000"/>
              <a:gd name="connsiteX113" fmla="*/ 9686916 w 12192000"/>
              <a:gd name="connsiteY113" fmla="*/ 5976911 h 6858000"/>
              <a:gd name="connsiteX114" fmla="*/ 9628143 w 12192000"/>
              <a:gd name="connsiteY114" fmla="*/ 5904564 h 6858000"/>
              <a:gd name="connsiteX115" fmla="*/ 9686916 w 12192000"/>
              <a:gd name="connsiteY115" fmla="*/ 5830475 h 6858000"/>
              <a:gd name="connsiteX116" fmla="*/ 9732616 w 12192000"/>
              <a:gd name="connsiteY116" fmla="*/ 5866836 h 6858000"/>
              <a:gd name="connsiteX117" fmla="*/ 9777940 w 12192000"/>
              <a:gd name="connsiteY117" fmla="*/ 5866836 h 6858000"/>
              <a:gd name="connsiteX118" fmla="*/ 9686916 w 12192000"/>
              <a:gd name="connsiteY118" fmla="*/ 5790505 h 6858000"/>
              <a:gd name="connsiteX119" fmla="*/ 8807683 w 12192000"/>
              <a:gd name="connsiteY119" fmla="*/ 5790505 h 6858000"/>
              <a:gd name="connsiteX120" fmla="*/ 8701468 w 12192000"/>
              <a:gd name="connsiteY120" fmla="*/ 5904564 h 6858000"/>
              <a:gd name="connsiteX121" fmla="*/ 8807683 w 12192000"/>
              <a:gd name="connsiteY121" fmla="*/ 6016634 h 6858000"/>
              <a:gd name="connsiteX122" fmla="*/ 8902568 w 12192000"/>
              <a:gd name="connsiteY122" fmla="*/ 5928225 h 6858000"/>
              <a:gd name="connsiteX123" fmla="*/ 8856620 w 12192000"/>
              <a:gd name="connsiteY123" fmla="*/ 5928225 h 6858000"/>
              <a:gd name="connsiteX124" fmla="*/ 8807683 w 12192000"/>
              <a:gd name="connsiteY124" fmla="*/ 5976662 h 6858000"/>
              <a:gd name="connsiteX125" fmla="*/ 8748910 w 12192000"/>
              <a:gd name="connsiteY125" fmla="*/ 5904317 h 6858000"/>
              <a:gd name="connsiteX126" fmla="*/ 8807683 w 12192000"/>
              <a:gd name="connsiteY126" fmla="*/ 5830226 h 6858000"/>
              <a:gd name="connsiteX127" fmla="*/ 8854752 w 12192000"/>
              <a:gd name="connsiteY127" fmla="*/ 5867582 h 6858000"/>
              <a:gd name="connsiteX128" fmla="*/ 8900825 w 12192000"/>
              <a:gd name="connsiteY128" fmla="*/ 5868329 h 6858000"/>
              <a:gd name="connsiteX129" fmla="*/ 8807683 w 12192000"/>
              <a:gd name="connsiteY129" fmla="*/ 5790505 h 6858000"/>
              <a:gd name="connsiteX130" fmla="*/ 7810034 w 12192000"/>
              <a:gd name="connsiteY130" fmla="*/ 5790505 h 6858000"/>
              <a:gd name="connsiteX131" fmla="*/ 7703818 w 12192000"/>
              <a:gd name="connsiteY131" fmla="*/ 5904564 h 6858000"/>
              <a:gd name="connsiteX132" fmla="*/ 7810034 w 12192000"/>
              <a:gd name="connsiteY132" fmla="*/ 6016634 h 6858000"/>
              <a:gd name="connsiteX133" fmla="*/ 7869304 w 12192000"/>
              <a:gd name="connsiteY133" fmla="*/ 5986873 h 6858000"/>
              <a:gd name="connsiteX134" fmla="*/ 7874285 w 12192000"/>
              <a:gd name="connsiteY134" fmla="*/ 6011653 h 6858000"/>
              <a:gd name="connsiteX135" fmla="*/ 7904543 w 12192000"/>
              <a:gd name="connsiteY135" fmla="*/ 6011653 h 6858000"/>
              <a:gd name="connsiteX136" fmla="*/ 7904543 w 12192000"/>
              <a:gd name="connsiteY136" fmla="*/ 5894976 h 6858000"/>
              <a:gd name="connsiteX137" fmla="*/ 7813893 w 12192000"/>
              <a:gd name="connsiteY137" fmla="*/ 5894976 h 6858000"/>
              <a:gd name="connsiteX138" fmla="*/ 7813893 w 12192000"/>
              <a:gd name="connsiteY138" fmla="*/ 5930341 h 6858000"/>
              <a:gd name="connsiteX139" fmla="*/ 7861708 w 12192000"/>
              <a:gd name="connsiteY139" fmla="*/ 5930341 h 6858000"/>
              <a:gd name="connsiteX140" fmla="*/ 7814867 w 12192000"/>
              <a:gd name="connsiteY140" fmla="*/ 5977135 h 6858000"/>
              <a:gd name="connsiteX141" fmla="*/ 7810281 w 12192000"/>
              <a:gd name="connsiteY141" fmla="*/ 5976911 h 6858000"/>
              <a:gd name="connsiteX142" fmla="*/ 7751634 w 12192000"/>
              <a:gd name="connsiteY142" fmla="*/ 5904564 h 6858000"/>
              <a:gd name="connsiteX143" fmla="*/ 7810281 w 12192000"/>
              <a:gd name="connsiteY143" fmla="*/ 5830475 h 6858000"/>
              <a:gd name="connsiteX144" fmla="*/ 7855981 w 12192000"/>
              <a:gd name="connsiteY144" fmla="*/ 5866836 h 6858000"/>
              <a:gd name="connsiteX145" fmla="*/ 7901057 w 12192000"/>
              <a:gd name="connsiteY145" fmla="*/ 5866836 h 6858000"/>
              <a:gd name="connsiteX146" fmla="*/ 7810034 w 12192000"/>
              <a:gd name="connsiteY146" fmla="*/ 5790505 h 6858000"/>
              <a:gd name="connsiteX147" fmla="*/ 10308768 w 12192000"/>
              <a:gd name="connsiteY147" fmla="*/ 5790131 h 6858000"/>
              <a:gd name="connsiteX148" fmla="*/ 10227955 w 12192000"/>
              <a:gd name="connsiteY148" fmla="*/ 5855505 h 6858000"/>
              <a:gd name="connsiteX149" fmla="*/ 10292332 w 12192000"/>
              <a:gd name="connsiteY149" fmla="*/ 5916892 h 6858000"/>
              <a:gd name="connsiteX150" fmla="*/ 10356583 w 12192000"/>
              <a:gd name="connsiteY150" fmla="*/ 5952630 h 6858000"/>
              <a:gd name="connsiteX151" fmla="*/ 10314495 w 12192000"/>
              <a:gd name="connsiteY151" fmla="*/ 5979526 h 6858000"/>
              <a:gd name="connsiteX152" fmla="*/ 10266680 w 12192000"/>
              <a:gd name="connsiteY152" fmla="*/ 5939680 h 6858000"/>
              <a:gd name="connsiteX153" fmla="*/ 10220732 w 12192000"/>
              <a:gd name="connsiteY153" fmla="*/ 5940053 h 6858000"/>
              <a:gd name="connsiteX154" fmla="*/ 10312628 w 12192000"/>
              <a:gd name="connsiteY154" fmla="*/ 6016883 h 6858000"/>
              <a:gd name="connsiteX155" fmla="*/ 10402532 w 12192000"/>
              <a:gd name="connsiteY155" fmla="*/ 5947525 h 6858000"/>
              <a:gd name="connsiteX156" fmla="*/ 10338403 w 12192000"/>
              <a:gd name="connsiteY156" fmla="*/ 5884641 h 6858000"/>
              <a:gd name="connsiteX157" fmla="*/ 10273902 w 12192000"/>
              <a:gd name="connsiteY157" fmla="*/ 5852017 h 6858000"/>
              <a:gd name="connsiteX158" fmla="*/ 10306651 w 12192000"/>
              <a:gd name="connsiteY158" fmla="*/ 5827113 h 6858000"/>
              <a:gd name="connsiteX159" fmla="*/ 10349236 w 12192000"/>
              <a:gd name="connsiteY159" fmla="*/ 5859737 h 6858000"/>
              <a:gd name="connsiteX160" fmla="*/ 10395184 w 12192000"/>
              <a:gd name="connsiteY160" fmla="*/ 5859737 h 6858000"/>
              <a:gd name="connsiteX161" fmla="*/ 10308768 w 12192000"/>
              <a:gd name="connsiteY161" fmla="*/ 5790131 h 6858000"/>
              <a:gd name="connsiteX162" fmla="*/ 10730261 w 12192000"/>
              <a:gd name="connsiteY162" fmla="*/ 5358931 h 6858000"/>
              <a:gd name="connsiteX163" fmla="*/ 10730261 w 12192000"/>
              <a:gd name="connsiteY163" fmla="*/ 6010827 h 6858000"/>
              <a:gd name="connsiteX164" fmla="*/ 10730261 w 12192000"/>
              <a:gd name="connsiteY164" fmla="*/ 6148387 h 6858000"/>
              <a:gd name="connsiteX165" fmla="*/ 11488607 w 12192000"/>
              <a:gd name="connsiteY165" fmla="*/ 6148387 h 6858000"/>
              <a:gd name="connsiteX166" fmla="*/ 11551819 w 12192000"/>
              <a:gd name="connsiteY166" fmla="*/ 5946883 h 6858000"/>
              <a:gd name="connsiteX167" fmla="*/ 11572315 w 12192000"/>
              <a:gd name="connsiteY167" fmla="*/ 5358931 h 6858000"/>
              <a:gd name="connsiteX168" fmla="*/ 10730261 w 12192000"/>
              <a:gd name="connsiteY168" fmla="*/ 5358931 h 6858000"/>
              <a:gd name="connsiteX169" fmla="*/ 492295 w 12192000"/>
              <a:gd name="connsiteY169" fmla="*/ 3931468 h 6858000"/>
              <a:gd name="connsiteX170" fmla="*/ 492295 w 12192000"/>
              <a:gd name="connsiteY170" fmla="*/ 3937818 h 6858000"/>
              <a:gd name="connsiteX171" fmla="*/ 1156255 w 12192000"/>
              <a:gd name="connsiteY171" fmla="*/ 3937818 h 6858000"/>
              <a:gd name="connsiteX172" fmla="*/ 1156255 w 12192000"/>
              <a:gd name="connsiteY172" fmla="*/ 3931468 h 6858000"/>
              <a:gd name="connsiteX173" fmla="*/ 0 w 12192000"/>
              <a:gd name="connsiteY173" fmla="*/ 0 h 6858000"/>
              <a:gd name="connsiteX174" fmla="*/ 12192000 w 12192000"/>
              <a:gd name="connsiteY174" fmla="*/ 0 h 6858000"/>
              <a:gd name="connsiteX175" fmla="*/ 12192000 w 12192000"/>
              <a:gd name="connsiteY175" fmla="*/ 6858000 h 6858000"/>
              <a:gd name="connsiteX176" fmla="*/ 0 w 12192000"/>
              <a:gd name="connsiteY176" fmla="*/ 6858000 h 6858000"/>
              <a:gd name="connsiteX177" fmla="*/ 0 w 12192000"/>
              <a:gd name="connsiteY177" fmla="*/ 3763147 h 6858000"/>
              <a:gd name="connsiteX178" fmla="*/ 3834808 w 12192000"/>
              <a:gd name="connsiteY178" fmla="*/ 1 h 6858000"/>
              <a:gd name="connsiteX179" fmla="*/ 3077457 w 12192000"/>
              <a:gd name="connsiteY179" fmla="*/ 1 h 6858000"/>
              <a:gd name="connsiteX180" fmla="*/ 0 w 12192000"/>
              <a:gd name="connsiteY180" fmla="*/ 3019948 h 6858000"/>
              <a:gd name="connsiteX181" fmla="*/ 0 w 12192000"/>
              <a:gd name="connsiteY181" fmla="*/ 2688191 h 6858000"/>
              <a:gd name="connsiteX182" fmla="*/ 2739382 w 12192000"/>
              <a:gd name="connsiteY182" fmla="*/ 1 h 6858000"/>
              <a:gd name="connsiteX183" fmla="*/ 1982031 w 12192000"/>
              <a:gd name="connsiteY183" fmla="*/ 1 h 6858000"/>
              <a:gd name="connsiteX184" fmla="*/ 0 w 12192000"/>
              <a:gd name="connsiteY184"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12192000" h="6858000">
                <a:moveTo>
                  <a:pt x="9241634" y="5848905"/>
                </a:moveTo>
                <a:lnTo>
                  <a:pt x="9268904" y="5928225"/>
                </a:lnTo>
                <a:lnTo>
                  <a:pt x="9213492" y="5928225"/>
                </a:lnTo>
                <a:close/>
                <a:moveTo>
                  <a:pt x="8032300" y="5848905"/>
                </a:moveTo>
                <a:lnTo>
                  <a:pt x="8059570" y="5928225"/>
                </a:lnTo>
                <a:lnTo>
                  <a:pt x="8003536" y="5928225"/>
                </a:lnTo>
                <a:close/>
                <a:moveTo>
                  <a:pt x="10063464" y="5832591"/>
                </a:moveTo>
                <a:lnTo>
                  <a:pt x="10115389" y="5832591"/>
                </a:lnTo>
                <a:cubicBezTo>
                  <a:pt x="10136682" y="5832591"/>
                  <a:pt x="10148137" y="5841682"/>
                  <a:pt x="10148137" y="5862602"/>
                </a:cubicBezTo>
                <a:cubicBezTo>
                  <a:pt x="10148137" y="5883521"/>
                  <a:pt x="10136682" y="5893483"/>
                  <a:pt x="10115389" y="5893483"/>
                </a:cubicBezTo>
                <a:lnTo>
                  <a:pt x="10063464" y="5893483"/>
                </a:lnTo>
                <a:close/>
                <a:moveTo>
                  <a:pt x="10136682" y="5796232"/>
                </a:moveTo>
                <a:cubicBezTo>
                  <a:pt x="10135274" y="5796220"/>
                  <a:pt x="10133855" y="5796270"/>
                  <a:pt x="10132448" y="5796356"/>
                </a:cubicBezTo>
                <a:lnTo>
                  <a:pt x="10015897" y="5796356"/>
                </a:lnTo>
                <a:lnTo>
                  <a:pt x="10015897" y="6011653"/>
                </a:lnTo>
                <a:lnTo>
                  <a:pt x="10063464" y="6011653"/>
                </a:lnTo>
                <a:lnTo>
                  <a:pt x="10063464" y="5927352"/>
                </a:lnTo>
                <a:lnTo>
                  <a:pt x="10110906" y="5927352"/>
                </a:lnTo>
                <a:cubicBezTo>
                  <a:pt x="10134813" y="5927352"/>
                  <a:pt x="10143529" y="5937314"/>
                  <a:pt x="10146891" y="5959976"/>
                </a:cubicBezTo>
                <a:cubicBezTo>
                  <a:pt x="10147514" y="5977435"/>
                  <a:pt x="10150055" y="5994756"/>
                  <a:pt x="10154487" y="6011653"/>
                </a:cubicBezTo>
                <a:lnTo>
                  <a:pt x="10201929" y="6011653"/>
                </a:lnTo>
                <a:cubicBezTo>
                  <a:pt x="10193463" y="5999200"/>
                  <a:pt x="10193836" y="5974296"/>
                  <a:pt x="10192840" y="5960599"/>
                </a:cubicBezTo>
                <a:cubicBezTo>
                  <a:pt x="10191345" y="5938807"/>
                  <a:pt x="10184747" y="5916145"/>
                  <a:pt x="10161460" y="5910044"/>
                </a:cubicBezTo>
                <a:cubicBezTo>
                  <a:pt x="10183675" y="5901664"/>
                  <a:pt x="10197609" y="5879536"/>
                  <a:pt x="10195579" y="5855878"/>
                </a:cubicBezTo>
                <a:cubicBezTo>
                  <a:pt x="10195791" y="5823141"/>
                  <a:pt x="10169418" y="5796444"/>
                  <a:pt x="10136682" y="5796232"/>
                </a:cubicBezTo>
                <a:close/>
                <a:moveTo>
                  <a:pt x="9366154" y="5795735"/>
                </a:moveTo>
                <a:lnTo>
                  <a:pt x="9366154" y="6011653"/>
                </a:lnTo>
                <a:lnTo>
                  <a:pt x="9410608" y="6011653"/>
                </a:lnTo>
                <a:lnTo>
                  <a:pt x="9410608" y="5867084"/>
                </a:lnTo>
                <a:lnTo>
                  <a:pt x="9411230" y="5867084"/>
                </a:lnTo>
                <a:lnTo>
                  <a:pt x="9501134" y="6011653"/>
                </a:lnTo>
                <a:lnTo>
                  <a:pt x="9548576" y="6011653"/>
                </a:lnTo>
                <a:lnTo>
                  <a:pt x="9548576" y="5795735"/>
                </a:lnTo>
                <a:lnTo>
                  <a:pt x="9504122" y="5795735"/>
                </a:lnTo>
                <a:lnTo>
                  <a:pt x="9504122" y="5940552"/>
                </a:lnTo>
                <a:lnTo>
                  <a:pt x="9503500" y="5940552"/>
                </a:lnTo>
                <a:lnTo>
                  <a:pt x="9413346" y="5795735"/>
                </a:lnTo>
                <a:close/>
                <a:moveTo>
                  <a:pt x="8934569" y="5795735"/>
                </a:moveTo>
                <a:lnTo>
                  <a:pt x="8934942" y="6011653"/>
                </a:lnTo>
                <a:lnTo>
                  <a:pt x="8982510" y="6011653"/>
                </a:lnTo>
                <a:lnTo>
                  <a:pt x="8982510" y="5918511"/>
                </a:lnTo>
                <a:lnTo>
                  <a:pt x="9069672" y="5918511"/>
                </a:lnTo>
                <a:lnTo>
                  <a:pt x="9069672" y="6011653"/>
                </a:lnTo>
                <a:lnTo>
                  <a:pt x="9117115" y="6011653"/>
                </a:lnTo>
                <a:lnTo>
                  <a:pt x="9117115" y="5795735"/>
                </a:lnTo>
                <a:lnTo>
                  <a:pt x="9069672" y="5795735"/>
                </a:lnTo>
                <a:lnTo>
                  <a:pt x="9069672" y="5878540"/>
                </a:lnTo>
                <a:lnTo>
                  <a:pt x="8982510" y="5878540"/>
                </a:lnTo>
                <a:lnTo>
                  <a:pt x="8982510" y="5795735"/>
                </a:lnTo>
                <a:close/>
                <a:moveTo>
                  <a:pt x="8157193" y="5795735"/>
                </a:moveTo>
                <a:lnTo>
                  <a:pt x="8156820" y="6011653"/>
                </a:lnTo>
                <a:lnTo>
                  <a:pt x="8201274" y="6011653"/>
                </a:lnTo>
                <a:lnTo>
                  <a:pt x="8201274" y="5860110"/>
                </a:lnTo>
                <a:lnTo>
                  <a:pt x="8254194" y="6011653"/>
                </a:lnTo>
                <a:lnTo>
                  <a:pt x="8290804" y="6011653"/>
                </a:lnTo>
                <a:lnTo>
                  <a:pt x="8343848" y="5858617"/>
                </a:lnTo>
                <a:lnTo>
                  <a:pt x="8343848" y="6011653"/>
                </a:lnTo>
                <a:lnTo>
                  <a:pt x="8388302" y="6011653"/>
                </a:lnTo>
                <a:lnTo>
                  <a:pt x="8388302" y="5795735"/>
                </a:lnTo>
                <a:lnTo>
                  <a:pt x="8321559" y="5795735"/>
                </a:lnTo>
                <a:lnTo>
                  <a:pt x="8274616" y="5944287"/>
                </a:lnTo>
                <a:lnTo>
                  <a:pt x="8224061" y="5795735"/>
                </a:lnTo>
                <a:close/>
                <a:moveTo>
                  <a:pt x="8008019" y="5795735"/>
                </a:moveTo>
                <a:lnTo>
                  <a:pt x="7925961" y="6011653"/>
                </a:lnTo>
                <a:lnTo>
                  <a:pt x="7974024" y="6011653"/>
                </a:lnTo>
                <a:lnTo>
                  <a:pt x="7991085" y="5963214"/>
                </a:lnTo>
                <a:lnTo>
                  <a:pt x="8071897" y="5963214"/>
                </a:lnTo>
                <a:lnTo>
                  <a:pt x="8087836" y="6011653"/>
                </a:lnTo>
                <a:lnTo>
                  <a:pt x="8137644" y="6011653"/>
                </a:lnTo>
                <a:lnTo>
                  <a:pt x="8056705" y="5795735"/>
                </a:lnTo>
                <a:close/>
                <a:moveTo>
                  <a:pt x="9819530" y="5795360"/>
                </a:moveTo>
                <a:lnTo>
                  <a:pt x="9819904" y="6011653"/>
                </a:lnTo>
                <a:lnTo>
                  <a:pt x="9983896" y="6011653"/>
                </a:lnTo>
                <a:lnTo>
                  <a:pt x="9983896" y="5971806"/>
                </a:lnTo>
                <a:lnTo>
                  <a:pt x="9867470" y="5971806"/>
                </a:lnTo>
                <a:lnTo>
                  <a:pt x="9867470" y="5918884"/>
                </a:lnTo>
                <a:lnTo>
                  <a:pt x="9972066" y="5918884"/>
                </a:lnTo>
                <a:lnTo>
                  <a:pt x="9972066" y="5881529"/>
                </a:lnTo>
                <a:lnTo>
                  <a:pt x="9867470" y="5881529"/>
                </a:lnTo>
                <a:lnTo>
                  <a:pt x="9867470" y="5835206"/>
                </a:lnTo>
                <a:lnTo>
                  <a:pt x="9981405" y="5835206"/>
                </a:lnTo>
                <a:lnTo>
                  <a:pt x="9981405" y="5795360"/>
                </a:lnTo>
                <a:close/>
                <a:moveTo>
                  <a:pt x="9218473" y="5795360"/>
                </a:moveTo>
                <a:lnTo>
                  <a:pt x="9136167" y="6011653"/>
                </a:lnTo>
                <a:lnTo>
                  <a:pt x="9183608" y="6011653"/>
                </a:lnTo>
                <a:lnTo>
                  <a:pt x="9201041" y="5963214"/>
                </a:lnTo>
                <a:lnTo>
                  <a:pt x="9281854" y="5963214"/>
                </a:lnTo>
                <a:lnTo>
                  <a:pt x="9298166" y="6011279"/>
                </a:lnTo>
                <a:lnTo>
                  <a:pt x="9347974" y="6011279"/>
                </a:lnTo>
                <a:lnTo>
                  <a:pt x="9267161" y="5795360"/>
                </a:lnTo>
                <a:close/>
                <a:moveTo>
                  <a:pt x="8430389" y="5795360"/>
                </a:moveTo>
                <a:lnTo>
                  <a:pt x="8430763" y="6011653"/>
                </a:lnTo>
                <a:lnTo>
                  <a:pt x="8594631" y="6011653"/>
                </a:lnTo>
                <a:lnTo>
                  <a:pt x="8594631" y="5971806"/>
                </a:lnTo>
                <a:lnTo>
                  <a:pt x="8478205" y="5971806"/>
                </a:lnTo>
                <a:lnTo>
                  <a:pt x="8478205" y="5918884"/>
                </a:lnTo>
                <a:lnTo>
                  <a:pt x="8582925" y="5918884"/>
                </a:lnTo>
                <a:lnTo>
                  <a:pt x="8582925" y="5881529"/>
                </a:lnTo>
                <a:lnTo>
                  <a:pt x="8478205" y="5881529"/>
                </a:lnTo>
                <a:lnTo>
                  <a:pt x="8478205" y="5835206"/>
                </a:lnTo>
                <a:lnTo>
                  <a:pt x="8592264" y="5835206"/>
                </a:lnTo>
                <a:lnTo>
                  <a:pt x="8592264" y="5795360"/>
                </a:lnTo>
                <a:close/>
                <a:moveTo>
                  <a:pt x="9686916" y="5790505"/>
                </a:moveTo>
                <a:cubicBezTo>
                  <a:pt x="9620050" y="5790505"/>
                  <a:pt x="9580701" y="5840313"/>
                  <a:pt x="9580701" y="5904564"/>
                </a:cubicBezTo>
                <a:cubicBezTo>
                  <a:pt x="9580701" y="5968818"/>
                  <a:pt x="9620050" y="6016634"/>
                  <a:pt x="9686916" y="6016634"/>
                </a:cubicBezTo>
                <a:cubicBezTo>
                  <a:pt x="9710289" y="6016745"/>
                  <a:pt x="9732316" y="6005688"/>
                  <a:pt x="9746188" y="5986873"/>
                </a:cubicBezTo>
                <a:lnTo>
                  <a:pt x="9751293" y="6011653"/>
                </a:lnTo>
                <a:lnTo>
                  <a:pt x="9781303" y="6011653"/>
                </a:lnTo>
                <a:lnTo>
                  <a:pt x="9781303" y="5894976"/>
                </a:lnTo>
                <a:lnTo>
                  <a:pt x="9690528" y="5894976"/>
                </a:lnTo>
                <a:lnTo>
                  <a:pt x="9690528" y="5930341"/>
                </a:lnTo>
                <a:lnTo>
                  <a:pt x="9738343" y="5930341"/>
                </a:lnTo>
                <a:cubicBezTo>
                  <a:pt x="9738330" y="5956203"/>
                  <a:pt x="9717362" y="5977148"/>
                  <a:pt x="9691499" y="5977135"/>
                </a:cubicBezTo>
                <a:cubicBezTo>
                  <a:pt x="9689968" y="5977135"/>
                  <a:pt x="9688436" y="5977060"/>
                  <a:pt x="9686916" y="5976911"/>
                </a:cubicBezTo>
                <a:cubicBezTo>
                  <a:pt x="9644207" y="5976911"/>
                  <a:pt x="9628143" y="5940552"/>
                  <a:pt x="9628143" y="5904564"/>
                </a:cubicBezTo>
                <a:cubicBezTo>
                  <a:pt x="9628143" y="5868579"/>
                  <a:pt x="9644207" y="5830475"/>
                  <a:pt x="9686916" y="5830475"/>
                </a:cubicBezTo>
                <a:cubicBezTo>
                  <a:pt x="9709094" y="5829491"/>
                  <a:pt x="9728593" y="5845006"/>
                  <a:pt x="9732616" y="5866836"/>
                </a:cubicBezTo>
                <a:lnTo>
                  <a:pt x="9777940" y="5866836"/>
                </a:lnTo>
                <a:cubicBezTo>
                  <a:pt x="9772835" y="5817774"/>
                  <a:pt x="9730997" y="5790505"/>
                  <a:pt x="9686916" y="5790505"/>
                </a:cubicBezTo>
                <a:close/>
                <a:moveTo>
                  <a:pt x="8807683" y="5790505"/>
                </a:moveTo>
                <a:cubicBezTo>
                  <a:pt x="8740817" y="5790505"/>
                  <a:pt x="8701468" y="5840313"/>
                  <a:pt x="8701468" y="5904564"/>
                </a:cubicBezTo>
                <a:cubicBezTo>
                  <a:pt x="8701468" y="5968818"/>
                  <a:pt x="8740817" y="6016634"/>
                  <a:pt x="8807683" y="6016634"/>
                </a:cubicBezTo>
                <a:cubicBezTo>
                  <a:pt x="8860605" y="6016634"/>
                  <a:pt x="8897711" y="5982141"/>
                  <a:pt x="8902568" y="5928225"/>
                </a:cubicBezTo>
                <a:lnTo>
                  <a:pt x="8856620" y="5928225"/>
                </a:lnTo>
                <a:cubicBezTo>
                  <a:pt x="8853009" y="5956738"/>
                  <a:pt x="8836697" y="5976662"/>
                  <a:pt x="8807683" y="5976662"/>
                </a:cubicBezTo>
                <a:cubicBezTo>
                  <a:pt x="8764974" y="5976662"/>
                  <a:pt x="8748910" y="5940302"/>
                  <a:pt x="8748910" y="5904317"/>
                </a:cubicBezTo>
                <a:cubicBezTo>
                  <a:pt x="8748910" y="5868329"/>
                  <a:pt x="8764974" y="5830226"/>
                  <a:pt x="8807683" y="5830226"/>
                </a:cubicBezTo>
                <a:cubicBezTo>
                  <a:pt x="8830383" y="5829542"/>
                  <a:pt x="8850269" y="5845319"/>
                  <a:pt x="8854752" y="5867582"/>
                </a:cubicBezTo>
                <a:lnTo>
                  <a:pt x="8900825" y="5868329"/>
                </a:lnTo>
                <a:cubicBezTo>
                  <a:pt x="8895097" y="5818521"/>
                  <a:pt x="8855126" y="5790505"/>
                  <a:pt x="8807683" y="5790505"/>
                </a:cubicBezTo>
                <a:close/>
                <a:moveTo>
                  <a:pt x="7810034" y="5790505"/>
                </a:moveTo>
                <a:cubicBezTo>
                  <a:pt x="7743166" y="5790505"/>
                  <a:pt x="7703818" y="5840313"/>
                  <a:pt x="7703818" y="5904564"/>
                </a:cubicBezTo>
                <a:cubicBezTo>
                  <a:pt x="7703818" y="5968818"/>
                  <a:pt x="7743166" y="6016634"/>
                  <a:pt x="7810034" y="6016634"/>
                </a:cubicBezTo>
                <a:cubicBezTo>
                  <a:pt x="7833417" y="6016783"/>
                  <a:pt x="7855458" y="6005713"/>
                  <a:pt x="7869304" y="5986873"/>
                </a:cubicBezTo>
                <a:lnTo>
                  <a:pt x="7874285" y="6011653"/>
                </a:lnTo>
                <a:lnTo>
                  <a:pt x="7904543" y="6011653"/>
                </a:lnTo>
                <a:lnTo>
                  <a:pt x="7904543" y="5894976"/>
                </a:lnTo>
                <a:lnTo>
                  <a:pt x="7813893" y="5894976"/>
                </a:lnTo>
                <a:lnTo>
                  <a:pt x="7813893" y="5930341"/>
                </a:lnTo>
                <a:lnTo>
                  <a:pt x="7861708" y="5930341"/>
                </a:lnTo>
                <a:cubicBezTo>
                  <a:pt x="7861696" y="5956203"/>
                  <a:pt x="7840725" y="5977148"/>
                  <a:pt x="7814867" y="5977135"/>
                </a:cubicBezTo>
                <a:cubicBezTo>
                  <a:pt x="7813336" y="5977135"/>
                  <a:pt x="7811806" y="5977060"/>
                  <a:pt x="7810281" y="5976911"/>
                </a:cubicBezTo>
                <a:cubicBezTo>
                  <a:pt x="7767572" y="5976911"/>
                  <a:pt x="7751634" y="5940552"/>
                  <a:pt x="7751634" y="5904564"/>
                </a:cubicBezTo>
                <a:cubicBezTo>
                  <a:pt x="7751634" y="5868579"/>
                  <a:pt x="7767572" y="5830475"/>
                  <a:pt x="7810281" y="5830475"/>
                </a:cubicBezTo>
                <a:cubicBezTo>
                  <a:pt x="7832474" y="5829429"/>
                  <a:pt x="7852012" y="5844981"/>
                  <a:pt x="7855981" y="5866836"/>
                </a:cubicBezTo>
                <a:lnTo>
                  <a:pt x="7901057" y="5866836"/>
                </a:lnTo>
                <a:cubicBezTo>
                  <a:pt x="7895951" y="5817774"/>
                  <a:pt x="7854238" y="5790505"/>
                  <a:pt x="7810034" y="5790505"/>
                </a:cubicBezTo>
                <a:close/>
                <a:moveTo>
                  <a:pt x="10308768" y="5790131"/>
                </a:moveTo>
                <a:cubicBezTo>
                  <a:pt x="10269668" y="5790131"/>
                  <a:pt x="10227955" y="5811424"/>
                  <a:pt x="10227955" y="5855505"/>
                </a:cubicBezTo>
                <a:cubicBezTo>
                  <a:pt x="10227955" y="5896098"/>
                  <a:pt x="10260329" y="5908425"/>
                  <a:pt x="10292332" y="5916892"/>
                </a:cubicBezTo>
                <a:cubicBezTo>
                  <a:pt x="10324332" y="5925360"/>
                  <a:pt x="10356583" y="5929345"/>
                  <a:pt x="10356583" y="5952630"/>
                </a:cubicBezTo>
                <a:cubicBezTo>
                  <a:pt x="10356583" y="5975915"/>
                  <a:pt x="10331056" y="5979526"/>
                  <a:pt x="10314495" y="5979526"/>
                </a:cubicBezTo>
                <a:cubicBezTo>
                  <a:pt x="10289591" y="5979526"/>
                  <a:pt x="10266680" y="5968319"/>
                  <a:pt x="10266680" y="5939680"/>
                </a:cubicBezTo>
                <a:lnTo>
                  <a:pt x="10220732" y="5940053"/>
                </a:lnTo>
                <a:cubicBezTo>
                  <a:pt x="10220110" y="5993223"/>
                  <a:pt x="10264812" y="6016883"/>
                  <a:pt x="10312628" y="6016883"/>
                </a:cubicBezTo>
                <a:cubicBezTo>
                  <a:pt x="10371401" y="6016883"/>
                  <a:pt x="10402532" y="5987122"/>
                  <a:pt x="10402532" y="5947525"/>
                </a:cubicBezTo>
                <a:cubicBezTo>
                  <a:pt x="10402532" y="5898587"/>
                  <a:pt x="10354093" y="5888626"/>
                  <a:pt x="10338403" y="5884641"/>
                </a:cubicBezTo>
                <a:cubicBezTo>
                  <a:pt x="10284237" y="5870695"/>
                  <a:pt x="10273902" y="5868579"/>
                  <a:pt x="10273902" y="5852017"/>
                </a:cubicBezTo>
                <a:cubicBezTo>
                  <a:pt x="10273902" y="5835456"/>
                  <a:pt x="10291459" y="5827113"/>
                  <a:pt x="10306651" y="5827113"/>
                </a:cubicBezTo>
                <a:cubicBezTo>
                  <a:pt x="10329313" y="5827113"/>
                  <a:pt x="10347742" y="5833713"/>
                  <a:pt x="10349236" y="5859737"/>
                </a:cubicBezTo>
                <a:lnTo>
                  <a:pt x="10395184" y="5859737"/>
                </a:lnTo>
                <a:cubicBezTo>
                  <a:pt x="10395184" y="5809929"/>
                  <a:pt x="10353844" y="5790131"/>
                  <a:pt x="10308768" y="5790131"/>
                </a:cubicBezTo>
                <a:close/>
                <a:moveTo>
                  <a:pt x="10730261" y="5358931"/>
                </a:moveTo>
                <a:cubicBezTo>
                  <a:pt x="10730261" y="5358931"/>
                  <a:pt x="10730261" y="5358931"/>
                  <a:pt x="10730261" y="6010827"/>
                </a:cubicBezTo>
                <a:lnTo>
                  <a:pt x="10730261" y="6148387"/>
                </a:lnTo>
                <a:lnTo>
                  <a:pt x="11488607" y="6148387"/>
                </a:lnTo>
                <a:lnTo>
                  <a:pt x="11551819" y="5946883"/>
                </a:lnTo>
                <a:cubicBezTo>
                  <a:pt x="11599433" y="5747310"/>
                  <a:pt x="11600551" y="5556815"/>
                  <a:pt x="11572315" y="5358931"/>
                </a:cubicBezTo>
                <a:cubicBezTo>
                  <a:pt x="11572315" y="5358931"/>
                  <a:pt x="11572315" y="5358931"/>
                  <a:pt x="10730261" y="5358931"/>
                </a:cubicBezTo>
                <a:close/>
                <a:moveTo>
                  <a:pt x="492295" y="3931468"/>
                </a:moveTo>
                <a:lnTo>
                  <a:pt x="492295" y="3937818"/>
                </a:lnTo>
                <a:lnTo>
                  <a:pt x="1156255" y="3937818"/>
                </a:lnTo>
                <a:lnTo>
                  <a:pt x="1156255" y="3931468"/>
                </a:lnTo>
                <a:close/>
                <a:moveTo>
                  <a:pt x="0" y="0"/>
                </a:moveTo>
                <a:lnTo>
                  <a:pt x="12192000" y="0"/>
                </a:lnTo>
                <a:lnTo>
                  <a:pt x="12192000"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407988" y="3001503"/>
            <a:ext cx="7551997" cy="811367"/>
          </a:xfrm>
        </p:spPr>
        <p:txBody>
          <a:bodyPr wrap="square" lIns="72000" tIns="36000" rIns="72000" bIns="36000">
            <a:noAutofit/>
          </a:bodyPr>
          <a:lstStyle>
            <a:lvl1pPr marL="0" indent="0" algn="l">
              <a:spcBef>
                <a:spcPts val="0"/>
              </a:spcBef>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407988" y="521852"/>
            <a:ext cx="7551997" cy="2475348"/>
          </a:xfrm>
        </p:spPr>
        <p:txBody>
          <a:bodyPr lIns="72000" rIns="72000" anchor="t">
            <a:noAutofit/>
          </a:bodyPr>
          <a:lstStyle>
            <a:lvl1pPr algn="l">
              <a:lnSpc>
                <a:spcPct val="80000"/>
              </a:lnSpc>
              <a:defRPr sz="6000" b="1" cap="all" spc="-200" baseline="0">
                <a:solidFill>
                  <a:schemeClr val="bg1"/>
                </a:solidFill>
                <a:latin typeface="+mj-lt"/>
              </a:defRPr>
            </a:lvl1pPr>
          </a:lstStyle>
          <a:p>
            <a:r>
              <a:rPr lang="en-US" noProof="0"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407988" y="4014515"/>
            <a:ext cx="3600000" cy="349702"/>
          </a:xfrm>
        </p:spPr>
        <p:txBody>
          <a:bodyPr wrap="square" lIns="72000" tIns="36000" rIns="72000" bIns="36000">
            <a:noAutofit/>
          </a:bodyPr>
          <a:lstStyle>
            <a:lvl1pPr marL="0" indent="0">
              <a:spcBef>
                <a:spcPts val="0"/>
              </a:spcBef>
              <a:buNone/>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492295" y="3933056"/>
            <a:ext cx="6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8" name="Ipsos Logo">
            <a:extLst>
              <a:ext uri="{FF2B5EF4-FFF2-40B4-BE49-F238E27FC236}">
                <a16:creationId xmlns:a16="http://schemas.microsoft.com/office/drawing/2014/main" id="{F6B28205-A4BA-4684-BCF0-CEAB02D80D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813527460"/>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section_Dark-Blu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1"/>
              </a:gs>
              <a:gs pos="100000">
                <a:schemeClr val="accent6">
                  <a:lumMod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1342323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hapter_Purple-Bg">
    <p:bg>
      <p:bgPr>
        <a:gradFill>
          <a:gsLst>
            <a:gs pos="0">
              <a:schemeClr val="accent4"/>
            </a:gs>
            <a:gs pos="100000">
              <a:schemeClr val="accent4">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A0FD9A31-3B57-4E64-9A25-74C1F66819BC}"/>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0ECAA9D5-D309-43D3-917A-9B4F3AF3E508}"/>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6" name="Angled stripe 2">
              <a:extLst>
                <a:ext uri="{FF2B5EF4-FFF2-40B4-BE49-F238E27FC236}">
                  <a16:creationId xmlns:a16="http://schemas.microsoft.com/office/drawing/2014/main" id="{DE3686A9-EBE0-4639-9051-31EC987AA075}"/>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a:t>TITLE OF THE CHAPTER</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of the chapter</a:t>
            </a:r>
          </a:p>
        </p:txBody>
      </p:sp>
      <p:sp>
        <p:nvSpPr>
          <p:cNvPr id="2" name="Slide Number Placeholder 1">
            <a:extLst>
              <a:ext uri="{FF2B5EF4-FFF2-40B4-BE49-F238E27FC236}">
                <a16:creationId xmlns:a16="http://schemas.microsoft.com/office/drawing/2014/main" id="{52670095-27C6-473E-A80D-301F4F557DEB}"/>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16" name="TextBox 15">
            <a:extLst>
              <a:ext uri="{FF2B5EF4-FFF2-40B4-BE49-F238E27FC236}">
                <a16:creationId xmlns:a16="http://schemas.microsoft.com/office/drawing/2014/main" id="{2D2330DD-2034-4107-9E6E-20F0C3CA9719}"/>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8" name="Straight Connector 17">
            <a:extLst>
              <a:ext uri="{FF2B5EF4-FFF2-40B4-BE49-F238E27FC236}">
                <a16:creationId xmlns:a16="http://schemas.microsoft.com/office/drawing/2014/main" id="{92E181BD-EBEE-47F3-9A85-BAC07DB2C780}"/>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Espace réservé du texte 11">
            <a:extLst>
              <a:ext uri="{FF2B5EF4-FFF2-40B4-BE49-F238E27FC236}">
                <a16:creationId xmlns:a16="http://schemas.microsoft.com/office/drawing/2014/main" id="{338A27D8-3971-4694-A006-C67BD5F424E3}"/>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a:t>0</a:t>
            </a:r>
            <a:endParaRPr lang="en-US" dirty="0"/>
          </a:p>
        </p:txBody>
      </p:sp>
      <p:pic>
        <p:nvPicPr>
          <p:cNvPr id="12" name="Graphique 8">
            <a:extLst>
              <a:ext uri="{FF2B5EF4-FFF2-40B4-BE49-F238E27FC236}">
                <a16:creationId xmlns:a16="http://schemas.microsoft.com/office/drawing/2014/main" id="{36C9F6C1-D89C-4446-9248-A41D7AC009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49063650"/>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a:t>TITLE OF THE 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a:t>0.0</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849134483"/>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section_Purple-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accent4"/>
              </a:gs>
              <a:gs pos="100000">
                <a:schemeClr val="accent4">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lvl="0"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bg1">
              <a:alpha val="1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a:t>TITLE OF THE SubSection</a:t>
            </a:r>
            <a:endParaRPr lang="en-US"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a:t>a</a:t>
            </a:r>
            <a:endParaRPr lang="en-US" dirty="0"/>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19193578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F880F3A8-E255-439C-855F-3431D2A9AD1D}"/>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3387174204"/>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amp; Tex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846000"/>
            <a:ext cx="11376023" cy="349702"/>
          </a:xfrm>
          <a:noFill/>
        </p:spPr>
        <p:txBody>
          <a:bodyPr wrap="square" lIns="0" tIns="36000" rIns="0" bIns="36000" anchor="b">
            <a:noAutofit/>
          </a:bodyPr>
          <a:lstStyle>
            <a:lvl1pPr marL="0" indent="0">
              <a:spcBef>
                <a:spcPts val="0"/>
              </a:spcBef>
              <a:buNone/>
              <a:defRPr sz="1800">
                <a:solidFill>
                  <a:schemeClr val="tx2"/>
                </a:solidFill>
              </a:defRPr>
            </a:lvl1pPr>
          </a:lstStyle>
          <a:p>
            <a:pPr lvl="0"/>
            <a:r>
              <a:rPr lang="en-US" dirty="0"/>
              <a:t>Subtitle of the slide – One line</a:t>
            </a: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4" name="Title 3">
            <a:extLst>
              <a:ext uri="{FF2B5EF4-FFF2-40B4-BE49-F238E27FC236}">
                <a16:creationId xmlns:a16="http://schemas.microsoft.com/office/drawing/2014/main" id="{28896B27-1A15-4FDF-9DC5-297A56AF7E1C}"/>
              </a:ext>
            </a:extLst>
          </p:cNvPr>
          <p:cNvSpPr>
            <a:spLocks noGrp="1"/>
          </p:cNvSpPr>
          <p:nvPr>
            <p:ph type="title" hasCustomPrompt="1"/>
          </p:nvPr>
        </p:nvSpPr>
        <p:spPr/>
        <p:txBody>
          <a:bodyPr/>
          <a:lstStyle>
            <a:lvl1pPr>
              <a:defRPr/>
            </a:lvl1pPr>
          </a:lstStyle>
          <a:p>
            <a:r>
              <a:rPr lang="en-US" dirty="0"/>
              <a:t>TITLE OF THE SLIDE – one line</a:t>
            </a:r>
          </a:p>
        </p:txBody>
      </p:sp>
      <p:sp>
        <p:nvSpPr>
          <p:cNvPr id="7" name="Text Placeholder 6">
            <a:extLst>
              <a:ext uri="{FF2B5EF4-FFF2-40B4-BE49-F238E27FC236}">
                <a16:creationId xmlns:a16="http://schemas.microsoft.com/office/drawing/2014/main" id="{56CEC2CB-400F-4AB5-B2CB-F5CD847AB4AB}"/>
              </a:ext>
            </a:extLst>
          </p:cNvPr>
          <p:cNvSpPr>
            <a:spLocks noGrp="1"/>
          </p:cNvSpPr>
          <p:nvPr>
            <p:ph type="body" sz="quarter" idx="19"/>
          </p:nvPr>
        </p:nvSpPr>
        <p:spPr>
          <a:xfrm>
            <a:off x="407987" y="1484313"/>
            <a:ext cx="11376025"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3695246"/>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userDrawn="1">
          <p15:clr>
            <a:srgbClr val="FBAE40"/>
          </p15:clr>
        </p15:guide>
        <p15:guide id="9" orient="horz" pos="93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itle 2">
            <a:extLst>
              <a:ext uri="{FF2B5EF4-FFF2-40B4-BE49-F238E27FC236}">
                <a16:creationId xmlns:a16="http://schemas.microsoft.com/office/drawing/2014/main" id="{19BC349C-BDD0-4820-9A79-533085E18AE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80115390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3" name="Text Placeholder 2">
            <a:extLst>
              <a:ext uri="{FF2B5EF4-FFF2-40B4-BE49-F238E27FC236}">
                <a16:creationId xmlns:a16="http://schemas.microsoft.com/office/drawing/2014/main" id="{7D27530B-B982-466D-AAAE-1BB2BE1FA1CC}"/>
              </a:ext>
            </a:extLst>
          </p:cNvPr>
          <p:cNvSpPr>
            <a:spLocks noGrp="1"/>
          </p:cNvSpPr>
          <p:nvPr>
            <p:ph type="body" sz="quarter" idx="19"/>
          </p:nvPr>
        </p:nvSpPr>
        <p:spPr>
          <a:xfrm>
            <a:off x="407988" y="1196975"/>
            <a:ext cx="11376025" cy="47164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67CD7DEC-0498-4527-AE9A-37F2F59C581F}"/>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501790898"/>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Footer">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2BFC839B-8CF0-4FE4-BE39-64E2208DEEB7}"/>
              </a:ext>
            </a:extLst>
          </p:cNvPr>
          <p:cNvSpPr>
            <a:spLocks noGrp="1"/>
          </p:cNvSpPr>
          <p:nvPr>
            <p:ph type="title" hasCustomPrompt="1"/>
          </p:nvPr>
        </p:nvSpPr>
        <p:spPr/>
        <p:txBody>
          <a:bodyPr/>
          <a:lstStyle>
            <a:lvl1pPr>
              <a:defRPr/>
            </a:lvl1pPr>
          </a:lstStyle>
          <a:p>
            <a:r>
              <a:rPr lang="en-US" dirty="0"/>
              <a:t>TITLE OF THE SLIDE – one line</a:t>
            </a:r>
          </a:p>
        </p:txBody>
      </p:sp>
    </p:spTree>
    <p:extLst>
      <p:ext uri="{BB962C8B-B14F-4D97-AF65-F5344CB8AC3E}">
        <p14:creationId xmlns:p14="http://schemas.microsoft.com/office/powerpoint/2010/main" val="192508165"/>
      </p:ext>
    </p:extLst>
  </p:cSld>
  <p:clrMapOvr>
    <a:masterClrMapping/>
  </p:clrMapOvr>
  <p:extLst>
    <p:ext uri="{DCECCB84-F9BA-43D5-87BE-67443E8EF086}">
      <p15:sldGuideLst xmlns:p15="http://schemas.microsoft.com/office/powerpoint/2012/main">
        <p15:guide id="5" orient="horz" pos="754" userDrawn="1">
          <p15:clr>
            <a:srgbClr val="FBAE40"/>
          </p15:clr>
        </p15:guide>
        <p15:guide id="8" orient="horz" pos="3725">
          <p15:clr>
            <a:srgbClr val="FBAE40"/>
          </p15:clr>
        </p15:guide>
        <p15:guide id="9" orient="horz" pos="1117" userDrawn="1">
          <p15:clr>
            <a:srgbClr val="FBAE40"/>
          </p15:clr>
        </p15:guide>
        <p15:guide id="10" orient="horz" pos="1344" userDrawn="1">
          <p15:clr>
            <a:srgbClr val="FBAE40"/>
          </p15:clr>
        </p15:guide>
        <p15:guide id="11" orient="horz" pos="1434" userDrawn="1">
          <p15:clr>
            <a:srgbClr val="FBAE40"/>
          </p15:clr>
        </p15:guide>
        <p15:guide id="12" orient="horz" pos="3543" userDrawn="1">
          <p15:clr>
            <a:srgbClr val="FBAE40"/>
          </p15:clr>
        </p15:guide>
        <p15:guide id="13" pos="1572" userDrawn="1">
          <p15:clr>
            <a:srgbClr val="FBAE40"/>
          </p15:clr>
        </p15:guide>
        <p15:guide id="14" pos="6108"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clusion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765175"/>
            <a:ext cx="11376025" cy="719138"/>
          </a:xfrm>
          <a:noFill/>
        </p:spPr>
        <p:txBody>
          <a:bodyPr wrap="square" lIns="0" tIns="3600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2" name="Title 1">
            <a:extLst>
              <a:ext uri="{FF2B5EF4-FFF2-40B4-BE49-F238E27FC236}">
                <a16:creationId xmlns:a16="http://schemas.microsoft.com/office/drawing/2014/main" id="{1B271E15-A032-4BDE-BAF8-DCFCAEF4F2C2}"/>
              </a:ext>
            </a:extLst>
          </p:cNvPr>
          <p:cNvSpPr>
            <a:spLocks noGrp="1"/>
          </p:cNvSpPr>
          <p:nvPr>
            <p:ph type="title" hasCustomPrompt="1"/>
          </p:nvPr>
        </p:nvSpPr>
        <p:spPr/>
        <p:txBody>
          <a:bodyPr/>
          <a:lstStyle>
            <a:lvl1pPr>
              <a:defRPr/>
            </a:lvl1pPr>
          </a:lstStyle>
          <a:p>
            <a:r>
              <a:rPr lang="en-US"/>
              <a:t>TITLE OF THE SLIDE – one line</a:t>
            </a:r>
            <a:endParaRPr lang="en-US" dirty="0"/>
          </a:p>
        </p:txBody>
      </p:sp>
    </p:spTree>
    <p:extLst>
      <p:ext uri="{BB962C8B-B14F-4D97-AF65-F5344CB8AC3E}">
        <p14:creationId xmlns:p14="http://schemas.microsoft.com/office/powerpoint/2010/main" val="628297886"/>
      </p:ext>
    </p:extLst>
  </p:cSld>
  <p:clrMapOvr>
    <a:masterClrMapping/>
  </p:clrMapOvr>
  <p:extLst>
    <p:ext uri="{DCECCB84-F9BA-43D5-87BE-67443E8EF086}">
      <p15:sldGuideLst xmlns:p15="http://schemas.microsoft.com/office/powerpoint/2012/main">
        <p15:guide id="5" orient="horz" pos="935" userDrawn="1">
          <p15:clr>
            <a:srgbClr val="FBAE40"/>
          </p15:clr>
        </p15:guide>
        <p15:guide id="6" orient="horz" pos="3725" userDrawn="1">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6108" userDrawn="1">
          <p15:clr>
            <a:srgbClr val="FBAE40"/>
          </p15:clr>
        </p15:guide>
        <p15:guide id="12" pos="157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Photo_Side">
    <p:bg>
      <p:bgPr>
        <a:solidFill>
          <a:schemeClr val="bg2"/>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99B631-D4E4-40AE-8B17-25099B2DFED2}"/>
              </a:ext>
            </a:extLst>
          </p:cNvPr>
          <p:cNvSpPr/>
          <p:nvPr userDrawn="1"/>
        </p:nvSpPr>
        <p:spPr>
          <a:xfrm>
            <a:off x="5123892" y="0"/>
            <a:ext cx="70681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0" name="Picture Placeholder 19">
            <a:extLst>
              <a:ext uri="{FF2B5EF4-FFF2-40B4-BE49-F238E27FC236}">
                <a16:creationId xmlns:a16="http://schemas.microsoft.com/office/drawing/2014/main" id="{5AA16183-5A93-412C-A78C-718A5A8B238E}"/>
              </a:ext>
            </a:extLst>
          </p:cNvPr>
          <p:cNvSpPr>
            <a:spLocks noGrp="1"/>
          </p:cNvSpPr>
          <p:nvPr>
            <p:ph type="pic" sz="quarter" idx="13"/>
          </p:nvPr>
        </p:nvSpPr>
        <p:spPr>
          <a:xfrm>
            <a:off x="0" y="0"/>
            <a:ext cx="5123892"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txBody>
          <a:bodyPr wrap="square" anchor="ctr">
            <a:noAutofit/>
          </a:bodyPr>
          <a:lstStyle>
            <a:lvl1pPr algn="ctr">
              <a:defRPr/>
            </a:lvl1pPr>
          </a:lstStyle>
          <a:p>
            <a:r>
              <a:rPr lang="en-US"/>
              <a:t>Click icon to add picture</a:t>
            </a:r>
            <a:endParaRPr lang="en-US" dirty="0"/>
          </a:p>
        </p:txBody>
      </p:sp>
      <p:grpSp>
        <p:nvGrpSpPr>
          <p:cNvPr id="43" name="Angled stripes">
            <a:extLst>
              <a:ext uri="{FF2B5EF4-FFF2-40B4-BE49-F238E27FC236}">
                <a16:creationId xmlns:a16="http://schemas.microsoft.com/office/drawing/2014/main" id="{E8AA77F0-8C67-4782-A8AE-E8E7179B587B}"/>
              </a:ext>
            </a:extLst>
          </p:cNvPr>
          <p:cNvGrpSpPr/>
          <p:nvPr userDrawn="1"/>
        </p:nvGrpSpPr>
        <p:grpSpPr>
          <a:xfrm>
            <a:off x="0" y="1"/>
            <a:ext cx="3834809" cy="3763146"/>
            <a:chOff x="0" y="1"/>
            <a:chExt cx="3834809" cy="3763146"/>
          </a:xfrm>
        </p:grpSpPr>
        <p:sp>
          <p:nvSpPr>
            <p:cNvPr id="44" name="Angled stripe 2">
              <a:extLst>
                <a:ext uri="{FF2B5EF4-FFF2-40B4-BE49-F238E27FC236}">
                  <a16:creationId xmlns:a16="http://schemas.microsoft.com/office/drawing/2014/main" id="{6BE24D41-1204-45D8-AD16-F7F8FB6A4588}"/>
                </a:ext>
              </a:extLst>
            </p:cNvPr>
            <p:cNvSpPr/>
            <p:nvPr userDrawn="1"/>
          </p:nvSpPr>
          <p:spPr>
            <a:xfrm>
              <a:off x="0" y="1"/>
              <a:ext cx="3834809" cy="3763146"/>
            </a:xfrm>
            <a:custGeom>
              <a:avLst/>
              <a:gdLst>
                <a:gd name="connsiteX0" fmla="*/ 3077457 w 3834809"/>
                <a:gd name="connsiteY0" fmla="*/ 0 h 3763146"/>
                <a:gd name="connsiteX1" fmla="*/ 3834809 w 3834809"/>
                <a:gd name="connsiteY1" fmla="*/ 0 h 3763146"/>
                <a:gd name="connsiteX2" fmla="*/ 1 w 3834809"/>
                <a:gd name="connsiteY2" fmla="*/ 3763146 h 3763146"/>
                <a:gd name="connsiteX3" fmla="*/ 0 w 3834809"/>
                <a:gd name="connsiteY3" fmla="*/ 3019948 h 3763146"/>
              </a:gdLst>
              <a:ahLst/>
              <a:cxnLst>
                <a:cxn ang="0">
                  <a:pos x="connsiteX0" y="connsiteY0"/>
                </a:cxn>
                <a:cxn ang="0">
                  <a:pos x="connsiteX1" y="connsiteY1"/>
                </a:cxn>
                <a:cxn ang="0">
                  <a:pos x="connsiteX2" y="connsiteY2"/>
                </a:cxn>
                <a:cxn ang="0">
                  <a:pos x="connsiteX3" y="connsiteY3"/>
                </a:cxn>
              </a:cxnLst>
              <a:rect l="l" t="t" r="r" b="b"/>
              <a:pathLst>
                <a:path w="3834809" h="3763146">
                  <a:moveTo>
                    <a:pt x="3077457" y="0"/>
                  </a:moveTo>
                  <a:lnTo>
                    <a:pt x="3834809" y="0"/>
                  </a:lnTo>
                  <a:lnTo>
                    <a:pt x="1" y="3763146"/>
                  </a:lnTo>
                  <a:lnTo>
                    <a:pt x="0" y="301994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Angled stripe 1">
              <a:extLst>
                <a:ext uri="{FF2B5EF4-FFF2-40B4-BE49-F238E27FC236}">
                  <a16:creationId xmlns:a16="http://schemas.microsoft.com/office/drawing/2014/main" id="{2F54C7D9-5067-465E-B620-75BE874F8D9E}"/>
                </a:ext>
              </a:extLst>
            </p:cNvPr>
            <p:cNvSpPr/>
            <p:nvPr userDrawn="1"/>
          </p:nvSpPr>
          <p:spPr>
            <a:xfrm>
              <a:off x="0" y="1"/>
              <a:ext cx="2739382" cy="2688191"/>
            </a:xfrm>
            <a:custGeom>
              <a:avLst/>
              <a:gdLst>
                <a:gd name="connsiteX0" fmla="*/ 1982030 w 2739382"/>
                <a:gd name="connsiteY0" fmla="*/ 0 h 2688191"/>
                <a:gd name="connsiteX1" fmla="*/ 2739382 w 2739382"/>
                <a:gd name="connsiteY1" fmla="*/ 0 h 2688191"/>
                <a:gd name="connsiteX2" fmla="*/ 0 w 2739382"/>
                <a:gd name="connsiteY2" fmla="*/ 2688191 h 2688191"/>
                <a:gd name="connsiteX3" fmla="*/ 0 w 2739382"/>
                <a:gd name="connsiteY3" fmla="*/ 1944992 h 2688191"/>
              </a:gdLst>
              <a:ahLst/>
              <a:cxnLst>
                <a:cxn ang="0">
                  <a:pos x="connsiteX0" y="connsiteY0"/>
                </a:cxn>
                <a:cxn ang="0">
                  <a:pos x="connsiteX1" y="connsiteY1"/>
                </a:cxn>
                <a:cxn ang="0">
                  <a:pos x="connsiteX2" y="connsiteY2"/>
                </a:cxn>
                <a:cxn ang="0">
                  <a:pos x="connsiteX3" y="connsiteY3"/>
                </a:cxn>
              </a:cxnLst>
              <a:rect l="l" t="t" r="r" b="b"/>
              <a:pathLst>
                <a:path w="2739382" h="2688191">
                  <a:moveTo>
                    <a:pt x="1982030" y="0"/>
                  </a:moveTo>
                  <a:lnTo>
                    <a:pt x="2739382" y="0"/>
                  </a:lnTo>
                  <a:lnTo>
                    <a:pt x="0" y="2688191"/>
                  </a:lnTo>
                  <a:lnTo>
                    <a:pt x="0" y="194499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3" name="Sous-titre 2">
            <a:extLst>
              <a:ext uri="{FF2B5EF4-FFF2-40B4-BE49-F238E27FC236}">
                <a16:creationId xmlns:a16="http://schemas.microsoft.com/office/drawing/2014/main" id="{E9CCE011-2916-434D-A5D2-7A96A56EDFB2}"/>
              </a:ext>
            </a:extLst>
          </p:cNvPr>
          <p:cNvSpPr>
            <a:spLocks noGrp="1"/>
          </p:cNvSpPr>
          <p:nvPr>
            <p:ph type="subTitle" idx="1" hasCustomPrompt="1"/>
          </p:nvPr>
        </p:nvSpPr>
        <p:spPr>
          <a:xfrm>
            <a:off x="5414156" y="3001503"/>
            <a:ext cx="6369857" cy="811367"/>
          </a:xfrm>
        </p:spPr>
        <p:txBody>
          <a:bodyPr wrap="square" lIns="72000" tIns="36000" rIns="72000" bIns="36000">
            <a:noAutofit/>
          </a:bodyPr>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a:t>
            </a:r>
          </a:p>
        </p:txBody>
      </p:sp>
      <p:sp>
        <p:nvSpPr>
          <p:cNvPr id="24" name="Titre 1">
            <a:extLst>
              <a:ext uri="{FF2B5EF4-FFF2-40B4-BE49-F238E27FC236}">
                <a16:creationId xmlns:a16="http://schemas.microsoft.com/office/drawing/2014/main" id="{282677E1-E7D7-461C-9F6D-B1708372F571}"/>
              </a:ext>
            </a:extLst>
          </p:cNvPr>
          <p:cNvSpPr>
            <a:spLocks noGrp="1"/>
          </p:cNvSpPr>
          <p:nvPr>
            <p:ph type="ctrTitle" hasCustomPrompt="1"/>
          </p:nvPr>
        </p:nvSpPr>
        <p:spPr>
          <a:xfrm>
            <a:off x="5414156" y="521852"/>
            <a:ext cx="6369857" cy="2475348"/>
          </a:xfrm>
        </p:spPr>
        <p:txBody>
          <a:bodyPr lIns="72000" rIns="72000" anchor="t">
            <a:noAutofit/>
          </a:bodyPr>
          <a:lstStyle>
            <a:lvl1pPr algn="l">
              <a:lnSpc>
                <a:spcPct val="80000"/>
              </a:lnSpc>
              <a:defRPr sz="5400" b="1" cap="all" spc="-200" baseline="0">
                <a:solidFill>
                  <a:schemeClr val="bg2"/>
                </a:solidFill>
                <a:latin typeface="+mj-lt"/>
              </a:defRPr>
            </a:lvl1pPr>
          </a:lstStyle>
          <a:p>
            <a:r>
              <a:rPr lang="en-US" dirty="0"/>
              <a:t>TITLE OF THE presentation</a:t>
            </a:r>
          </a:p>
        </p:txBody>
      </p:sp>
      <p:sp>
        <p:nvSpPr>
          <p:cNvPr id="26" name="Espace réservé du texte 8">
            <a:extLst>
              <a:ext uri="{FF2B5EF4-FFF2-40B4-BE49-F238E27FC236}">
                <a16:creationId xmlns:a16="http://schemas.microsoft.com/office/drawing/2014/main" id="{0BD763C4-0BC2-41C5-BDBA-5850D945CFF6}"/>
              </a:ext>
            </a:extLst>
          </p:cNvPr>
          <p:cNvSpPr>
            <a:spLocks noGrp="1"/>
          </p:cNvSpPr>
          <p:nvPr>
            <p:ph type="body" sz="quarter" idx="12" hasCustomPrompt="1"/>
          </p:nvPr>
        </p:nvSpPr>
        <p:spPr>
          <a:xfrm>
            <a:off x="5414156" y="4014515"/>
            <a:ext cx="1363688" cy="349702"/>
          </a:xfrm>
        </p:spPr>
        <p:txBody>
          <a:bodyPr wrap="none" lIns="72000" tIns="36000" rIns="72000" bIns="36000">
            <a:spAutoFit/>
          </a:bodyPr>
          <a:lstStyle>
            <a:lvl1pPr marL="0" indent="0">
              <a:spcBef>
                <a:spcPts val="0"/>
              </a:spcBef>
              <a:buNone/>
              <a:defRPr sz="18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Month 20##</a:t>
            </a:r>
          </a:p>
        </p:txBody>
      </p:sp>
      <p:cxnSp>
        <p:nvCxnSpPr>
          <p:cNvPr id="15" name="Connecteur droit 16">
            <a:extLst>
              <a:ext uri="{FF2B5EF4-FFF2-40B4-BE49-F238E27FC236}">
                <a16:creationId xmlns:a16="http://schemas.microsoft.com/office/drawing/2014/main" id="{CED59184-1FCB-491C-B108-0C922F0CD544}"/>
              </a:ext>
            </a:extLst>
          </p:cNvPr>
          <p:cNvCxnSpPr>
            <a:cxnSpLocks/>
          </p:cNvCxnSpPr>
          <p:nvPr userDrawn="1"/>
        </p:nvCxnSpPr>
        <p:spPr>
          <a:xfrm>
            <a:off x="5498463" y="3933056"/>
            <a:ext cx="6639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Game Changers">
            <a:extLst>
              <a:ext uri="{FF2B5EF4-FFF2-40B4-BE49-F238E27FC236}">
                <a16:creationId xmlns:a16="http://schemas.microsoft.com/office/drawing/2014/main" id="{4D27559E-4DCE-4CAF-A5DB-CC352B6B54E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2"/>
          </a:solidFill>
          <a:ln w="7921" cap="flat">
            <a:noFill/>
            <a:prstDash val="solid"/>
            <a:miter/>
          </a:ln>
        </p:spPr>
        <p:txBody>
          <a:bodyPr rtlCol="0" anchor="ctr"/>
          <a:lstStyle/>
          <a:p>
            <a:endParaRPr lang="en-US" noProof="0" dirty="0"/>
          </a:p>
        </p:txBody>
      </p:sp>
      <p:sp>
        <p:nvSpPr>
          <p:cNvPr id="38" name="Logo shape cutout" hidden="1">
            <a:extLst>
              <a:ext uri="{FF2B5EF4-FFF2-40B4-BE49-F238E27FC236}">
                <a16:creationId xmlns:a16="http://schemas.microsoft.com/office/drawing/2014/main" id="{CF3EF6B3-6446-4F99-A7F5-2442D70F7A87}"/>
              </a:ext>
            </a:extLst>
          </p:cNvPr>
          <p:cNvSpPr>
            <a:spLocks/>
          </p:cNvSpPr>
          <p:nvPr userDrawn="1"/>
        </p:nvSpPr>
        <p:spPr bwMode="auto">
          <a:xfrm>
            <a:off x="10730262" y="5358931"/>
            <a:ext cx="860833" cy="789456"/>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40" name="Line cutout" hidden="1">
            <a:extLst>
              <a:ext uri="{FF2B5EF4-FFF2-40B4-BE49-F238E27FC236}">
                <a16:creationId xmlns:a16="http://schemas.microsoft.com/office/drawing/2014/main" id="{F21AA64B-DEC4-4592-A269-011EE51DD4AB}"/>
              </a:ext>
            </a:extLst>
          </p:cNvPr>
          <p:cNvSpPr/>
          <p:nvPr userDrawn="1"/>
        </p:nvSpPr>
        <p:spPr>
          <a:xfrm>
            <a:off x="492295" y="3931468"/>
            <a:ext cx="663960" cy="6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16" name="Ipsos Logo">
            <a:extLst>
              <a:ext uri="{FF2B5EF4-FFF2-40B4-BE49-F238E27FC236}">
                <a16:creationId xmlns:a16="http://schemas.microsoft.com/office/drawing/2014/main" id="{C1B8EB55-E36D-488C-9A31-C0FE08E681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536964595"/>
      </p:ext>
    </p:extLst>
  </p:cSld>
  <p:clrMapOvr>
    <a:masterClrMapping/>
  </p:clrMapOvr>
  <p:extLst>
    <p:ext uri="{DCECCB84-F9BA-43D5-87BE-67443E8EF086}">
      <p15:sldGuideLst xmlns:p15="http://schemas.microsoft.com/office/powerpoint/2012/main">
        <p15:guide id="3" orient="horz" pos="323">
          <p15:clr>
            <a:srgbClr val="FBAE40"/>
          </p15:clr>
        </p15:guide>
        <p15:guide id="4" orient="horz" pos="1888">
          <p15:clr>
            <a:srgbClr val="FBAE40"/>
          </p15:clr>
        </p15:guide>
        <p15:guide id="5" orient="horz" pos="3317">
          <p15:clr>
            <a:srgbClr val="FBAE40"/>
          </p15:clr>
        </p15:guide>
        <p15:guide id="6" pos="340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 Title &amp; Footer">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1400">
                <a:solidFill>
                  <a:schemeClr val="tx2"/>
                </a:solidFill>
              </a:defRPr>
            </a:lvl1pPr>
          </a:lstStyle>
          <a:p>
            <a:pPr lvl="0"/>
            <a:r>
              <a:rPr lang="en-US" dirty="0"/>
              <a:t>Conclusion.</a:t>
            </a:r>
          </a:p>
          <a:p>
            <a:pPr lvl="0"/>
            <a:r>
              <a:rPr lang="en-US" dirty="0"/>
              <a:t>Conclusion.</a:t>
            </a:r>
          </a:p>
          <a:p>
            <a:pPr lvl="0"/>
            <a:r>
              <a:rPr lang="en-US" dirty="0"/>
              <a:t>Conclusion.</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anchor="t">
            <a:noAutofit/>
          </a:bodyPr>
          <a:lstStyle>
            <a:lvl1pPr>
              <a:defRPr sz="2400"/>
            </a:lvl1pPr>
          </a:lstStyle>
          <a:p>
            <a:r>
              <a:rPr lang="en-US" dirty="0"/>
              <a:t>TITLE OF THE SLIDE – one line</a:t>
            </a:r>
          </a:p>
        </p:txBody>
      </p:sp>
    </p:spTree>
    <p:extLst>
      <p:ext uri="{BB962C8B-B14F-4D97-AF65-F5344CB8AC3E}">
        <p14:creationId xmlns:p14="http://schemas.microsoft.com/office/powerpoint/2010/main" val="1691899289"/>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 Title &amp; Footer - Presentation Styl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7735C07-2264-401E-9223-98C1CA429B7F}"/>
              </a:ext>
            </a:extLst>
          </p:cNvPr>
          <p:cNvSpPr>
            <a:spLocks noGrp="1"/>
          </p:cNvSpPr>
          <p:nvPr>
            <p:ph type="body" sz="quarter" idx="15" hasCustomPrompt="1"/>
          </p:nvPr>
        </p:nvSpPr>
        <p:spPr>
          <a:xfrm>
            <a:off x="407987" y="377377"/>
            <a:ext cx="11376025" cy="719138"/>
          </a:xfrm>
          <a:noFill/>
        </p:spPr>
        <p:txBody>
          <a:bodyPr wrap="square" lIns="0" tIns="0" rIns="0" bIns="0">
            <a:noAutofit/>
          </a:bodyPr>
          <a:lstStyle>
            <a:lvl1pPr marL="0" indent="0">
              <a:spcBef>
                <a:spcPts val="0"/>
              </a:spcBef>
              <a:buNone/>
              <a:defRPr sz="2000">
                <a:solidFill>
                  <a:schemeClr val="tx2"/>
                </a:solidFill>
              </a:defRPr>
            </a:lvl1pPr>
          </a:lstStyle>
          <a:p>
            <a:pPr lvl="0"/>
            <a:r>
              <a:rPr lang="en-US" dirty="0"/>
              <a:t>Large conclusion (presentation style).</a:t>
            </a:r>
          </a:p>
          <a:p>
            <a:pPr lvl="0"/>
            <a:r>
              <a:rPr lang="en-US" dirty="0"/>
              <a:t>Two lines max.</a:t>
            </a:r>
          </a:p>
        </p:txBody>
      </p:sp>
      <p:sp>
        <p:nvSpPr>
          <p:cNvPr id="10" name="Text Placeholder 8">
            <a:extLst>
              <a:ext uri="{FF2B5EF4-FFF2-40B4-BE49-F238E27FC236}">
                <a16:creationId xmlns:a16="http://schemas.microsoft.com/office/drawing/2014/main" id="{A72C4E26-BE79-4277-9CB6-37B313081844}"/>
              </a:ext>
            </a:extLst>
          </p:cNvPr>
          <p:cNvSpPr>
            <a:spLocks noGrp="1"/>
          </p:cNvSpPr>
          <p:nvPr>
            <p:ph type="body" sz="quarter" idx="17" hasCustomPrompt="1"/>
          </p:nvPr>
        </p:nvSpPr>
        <p:spPr>
          <a:xfrm>
            <a:off x="950887" y="6200775"/>
            <a:ext cx="10080000" cy="369332"/>
          </a:xfrm>
        </p:spPr>
        <p:txBody>
          <a:bodyPr wrap="square" lIns="0" tIns="0" bIns="0" anchor="t" anchorCtr="0">
            <a:spAutoFit/>
          </a:bodyPr>
          <a:lstStyle>
            <a:lvl1pPr marL="0" indent="0" defTabSz="541338">
              <a:spcBef>
                <a:spcPts val="0"/>
              </a:spcBef>
              <a:buNone/>
              <a:defRPr sz="800" b="0" i="1">
                <a:solidFill>
                  <a:schemeClr val="bg1">
                    <a:lumMod val="50000"/>
                  </a:schemeClr>
                </a:solidFill>
              </a:defRPr>
            </a:lvl1pPr>
            <a:lvl2pPr marL="133350" indent="0">
              <a:buNone/>
              <a:defRPr/>
            </a:lvl2pPr>
            <a:lvl3pPr marL="542925" indent="0">
              <a:buNone/>
              <a:defRPr/>
            </a:lvl3pPr>
            <a:lvl4pPr marL="758825" indent="0">
              <a:buNone/>
              <a:defRPr/>
            </a:lvl4pPr>
            <a:lvl5pPr marL="1033463" indent="0">
              <a:buNone/>
              <a:defRPr/>
            </a:lvl5pPr>
          </a:lstStyle>
          <a:p>
            <a:pPr lvl="0"/>
            <a:r>
              <a:rPr lang="en-US"/>
              <a:t>Base:	Xxx</a:t>
            </a:r>
          </a:p>
          <a:p>
            <a:pPr lvl="0"/>
            <a:r>
              <a:rPr lang="en-US"/>
              <a:t>Question:	Xxx</a:t>
            </a:r>
          </a:p>
          <a:p>
            <a:pPr lvl="0"/>
            <a:r>
              <a:rPr lang="en-US"/>
              <a:t>	Xxx</a:t>
            </a:r>
            <a:endParaRPr lang="en-US" dirty="0"/>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1096515"/>
            <a:ext cx="11376024" cy="387798"/>
          </a:xfrm>
        </p:spPr>
        <p:txBody>
          <a:bodyPr bIns="79200" anchor="b">
            <a:noAutofit/>
          </a:bodyPr>
          <a:lstStyle>
            <a:lvl1pPr>
              <a:defRPr sz="1600"/>
            </a:lvl1pPr>
          </a:lstStyle>
          <a:p>
            <a:r>
              <a:rPr lang="en-US" dirty="0"/>
              <a:t>TITLE OF THE SLIDE – one line</a:t>
            </a:r>
          </a:p>
        </p:txBody>
      </p:sp>
    </p:spTree>
    <p:extLst>
      <p:ext uri="{BB962C8B-B14F-4D97-AF65-F5344CB8AC3E}">
        <p14:creationId xmlns:p14="http://schemas.microsoft.com/office/powerpoint/2010/main" val="3089867524"/>
      </p:ext>
    </p:extLst>
  </p:cSld>
  <p:clrMapOvr>
    <a:masterClrMapping/>
  </p:clrMapOvr>
  <p:extLst>
    <p:ext uri="{DCECCB84-F9BA-43D5-87BE-67443E8EF086}">
      <p15:sldGuideLst xmlns:p15="http://schemas.microsoft.com/office/powerpoint/2012/main">
        <p15:guide id="5" orient="horz" pos="935">
          <p15:clr>
            <a:srgbClr val="FBAE40"/>
          </p15:clr>
        </p15:guide>
        <p15:guide id="6" orient="horz" pos="3725">
          <p15:clr>
            <a:srgbClr val="FBAE40"/>
          </p15:clr>
        </p15:guide>
        <p15:guide id="7" orient="horz" pos="1117" userDrawn="1">
          <p15:clr>
            <a:srgbClr val="FBAE40"/>
          </p15:clr>
        </p15:guide>
        <p15:guide id="8" orient="horz" pos="1344" userDrawn="1">
          <p15:clr>
            <a:srgbClr val="FBAE40"/>
          </p15:clr>
        </p15:guide>
        <p15:guide id="9" orient="horz" pos="1434" userDrawn="1">
          <p15:clr>
            <a:srgbClr val="FBAE40"/>
          </p15:clr>
        </p15:guide>
        <p15:guide id="10" orient="horz" pos="3543" userDrawn="1">
          <p15:clr>
            <a:srgbClr val="FBAE40"/>
          </p15:clr>
        </p15:guide>
        <p15:guide id="11" pos="1572" userDrawn="1">
          <p15:clr>
            <a:srgbClr val="FBAE40"/>
          </p15:clr>
        </p15:guide>
        <p15:guide id="12" pos="610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mp; Visua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E15B9A7-20FC-4F46-8387-4CCC79717A8A}"/>
              </a:ext>
            </a:extLst>
          </p:cNvPr>
          <p:cNvSpPr/>
          <p:nvPr userDrawn="1"/>
        </p:nvSpPr>
        <p:spPr>
          <a:xfrm>
            <a:off x="11049001" y="5913438"/>
            <a:ext cx="1143000" cy="9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2" name="Slide Number Placeholder 11">
            <a:extLst>
              <a:ext uri="{FF2B5EF4-FFF2-40B4-BE49-F238E27FC236}">
                <a16:creationId xmlns:a16="http://schemas.microsoft.com/office/drawing/2014/main" id="{73C69CB8-664A-417E-8F0C-5E682496DFF5}"/>
              </a:ext>
            </a:extLst>
          </p:cNvPr>
          <p:cNvSpPr>
            <a:spLocks noGrp="1"/>
          </p:cNvSpPr>
          <p:nvPr>
            <p:ph type="sldNum" sz="quarter" idx="18"/>
          </p:nvPr>
        </p:nvSpPr>
        <p:spPr/>
        <p:txBody>
          <a:bodyPr/>
          <a:lstStyle/>
          <a:p>
            <a:fld id="{D61AABEC-672F-4B68-B914-690DA978312C}" type="slidenum">
              <a:rPr lang="en-US" smtClean="0"/>
              <a:pPr/>
              <a:t>‹#›</a:t>
            </a:fld>
            <a:r>
              <a:rPr lang="en-US" dirty="0"/>
              <a:t> </a:t>
            </a:r>
          </a:p>
        </p:txBody>
      </p:sp>
      <p:sp>
        <p:nvSpPr>
          <p:cNvPr id="14" name="Title 13">
            <a:extLst>
              <a:ext uri="{FF2B5EF4-FFF2-40B4-BE49-F238E27FC236}">
                <a16:creationId xmlns:a16="http://schemas.microsoft.com/office/drawing/2014/main" id="{21A0FE89-9A67-46B3-9866-696E972BECDF}"/>
              </a:ext>
            </a:extLst>
          </p:cNvPr>
          <p:cNvSpPr>
            <a:spLocks noGrp="1"/>
          </p:cNvSpPr>
          <p:nvPr>
            <p:ph type="title" hasCustomPrompt="1"/>
          </p:nvPr>
        </p:nvSpPr>
        <p:spPr>
          <a:xfrm>
            <a:off x="407988" y="368300"/>
            <a:ext cx="4428000" cy="997196"/>
          </a:xfrm>
        </p:spPr>
        <p:txBody>
          <a:bodyPr>
            <a:noAutofit/>
          </a:bodyPr>
          <a:lstStyle>
            <a:lvl1pPr>
              <a:defRPr/>
            </a:lvl1pPr>
          </a:lstStyle>
          <a:p>
            <a:r>
              <a:rPr lang="en-US" dirty="0"/>
              <a:t>TITLE OF THE SLIDE</a:t>
            </a:r>
            <a:br>
              <a:rPr lang="en-US" dirty="0"/>
            </a:br>
            <a:r>
              <a:rPr lang="en-US" dirty="0"/>
              <a:t>Two lines</a:t>
            </a:r>
            <a:br>
              <a:rPr lang="en-US" dirty="0"/>
            </a:br>
            <a:r>
              <a:rPr lang="en-US" dirty="0"/>
              <a:t>or three</a:t>
            </a:r>
          </a:p>
        </p:txBody>
      </p:sp>
      <p:sp>
        <p:nvSpPr>
          <p:cNvPr id="4" name="Text Placeholder 3">
            <a:extLst>
              <a:ext uri="{FF2B5EF4-FFF2-40B4-BE49-F238E27FC236}">
                <a16:creationId xmlns:a16="http://schemas.microsoft.com/office/drawing/2014/main" id="{03D849C8-1851-477A-A9B5-6673877887DA}"/>
              </a:ext>
            </a:extLst>
          </p:cNvPr>
          <p:cNvSpPr>
            <a:spLocks noGrp="1"/>
          </p:cNvSpPr>
          <p:nvPr>
            <p:ph type="body" sz="quarter" idx="19"/>
          </p:nvPr>
        </p:nvSpPr>
        <p:spPr>
          <a:xfrm>
            <a:off x="407988" y="1484313"/>
            <a:ext cx="4428000" cy="442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8B5427F0-1F6E-43BD-B5FB-29417006F77C}"/>
              </a:ext>
            </a:extLst>
          </p:cNvPr>
          <p:cNvSpPr>
            <a:spLocks noGrp="1"/>
          </p:cNvSpPr>
          <p:nvPr>
            <p:ph type="pic" sz="quarter" idx="15"/>
          </p:nvPr>
        </p:nvSpPr>
        <p:spPr>
          <a:xfrm>
            <a:off x="5123891" y="1"/>
            <a:ext cx="7068110" cy="6858000"/>
          </a:xfrm>
          <a:custGeom>
            <a:avLst/>
            <a:gdLst>
              <a:gd name="connsiteX0" fmla="*/ 6518675 w 7068110"/>
              <a:gd name="connsiteY0" fmla="*/ 6696375 h 6858000"/>
              <a:gd name="connsiteX1" fmla="*/ 6531093 w 7068110"/>
              <a:gd name="connsiteY1" fmla="*/ 6702043 h 6858000"/>
              <a:gd name="connsiteX2" fmla="*/ 6536088 w 7068110"/>
              <a:gd name="connsiteY2" fmla="*/ 6718710 h 6858000"/>
              <a:gd name="connsiteX3" fmla="*/ 6531121 w 7068110"/>
              <a:gd name="connsiteY3" fmla="*/ 6736075 h 6858000"/>
              <a:gd name="connsiteX4" fmla="*/ 6518675 w 7068110"/>
              <a:gd name="connsiteY4" fmla="*/ 6741770 h 6858000"/>
              <a:gd name="connsiteX5" fmla="*/ 6506173 w 7068110"/>
              <a:gd name="connsiteY5" fmla="*/ 6736103 h 6858000"/>
              <a:gd name="connsiteX6" fmla="*/ 6501206 w 7068110"/>
              <a:gd name="connsiteY6" fmla="*/ 6719045 h 6858000"/>
              <a:gd name="connsiteX7" fmla="*/ 6506173 w 7068110"/>
              <a:gd name="connsiteY7" fmla="*/ 6702015 h 6858000"/>
              <a:gd name="connsiteX8" fmla="*/ 6518675 w 7068110"/>
              <a:gd name="connsiteY8" fmla="*/ 6696375 h 6858000"/>
              <a:gd name="connsiteX9" fmla="*/ 6398569 w 7068110"/>
              <a:gd name="connsiteY9" fmla="*/ 6695928 h 6858000"/>
              <a:gd name="connsiteX10" fmla="*/ 6409703 w 7068110"/>
              <a:gd name="connsiteY10" fmla="*/ 6701568 h 6858000"/>
              <a:gd name="connsiteX11" fmla="*/ 6414364 w 7068110"/>
              <a:gd name="connsiteY11" fmla="*/ 6718543 h 6858000"/>
              <a:gd name="connsiteX12" fmla="*/ 6409592 w 7068110"/>
              <a:gd name="connsiteY12" fmla="*/ 6736103 h 6858000"/>
              <a:gd name="connsiteX13" fmla="*/ 6398123 w 7068110"/>
              <a:gd name="connsiteY13" fmla="*/ 6741770 h 6858000"/>
              <a:gd name="connsiteX14" fmla="*/ 6386905 w 7068110"/>
              <a:gd name="connsiteY14" fmla="*/ 6736298 h 6858000"/>
              <a:gd name="connsiteX15" fmla="*/ 6382273 w 7068110"/>
              <a:gd name="connsiteY15" fmla="*/ 6719380 h 6858000"/>
              <a:gd name="connsiteX16" fmla="*/ 6387212 w 7068110"/>
              <a:gd name="connsiteY16" fmla="*/ 6701931 h 6858000"/>
              <a:gd name="connsiteX17" fmla="*/ 6398569 w 7068110"/>
              <a:gd name="connsiteY17" fmla="*/ 6695928 h 6858000"/>
              <a:gd name="connsiteX18" fmla="*/ 6580773 w 7068110"/>
              <a:gd name="connsiteY18" fmla="*/ 6688056 h 6858000"/>
              <a:gd name="connsiteX19" fmla="*/ 6572095 w 7068110"/>
              <a:gd name="connsiteY19" fmla="*/ 6689256 h 6858000"/>
              <a:gd name="connsiteX20" fmla="*/ 6565704 w 7068110"/>
              <a:gd name="connsiteY20" fmla="*/ 6692187 h 6858000"/>
              <a:gd name="connsiteX21" fmla="*/ 6560765 w 7068110"/>
              <a:gd name="connsiteY21" fmla="*/ 6697799 h 6858000"/>
              <a:gd name="connsiteX22" fmla="*/ 6558951 w 7068110"/>
              <a:gd name="connsiteY22" fmla="*/ 6705141 h 6858000"/>
              <a:gd name="connsiteX23" fmla="*/ 6561156 w 7068110"/>
              <a:gd name="connsiteY23" fmla="*/ 6713098 h 6858000"/>
              <a:gd name="connsiteX24" fmla="*/ 6567630 w 7068110"/>
              <a:gd name="connsiteY24" fmla="*/ 6718738 h 6858000"/>
              <a:gd name="connsiteX25" fmla="*/ 6582950 w 7068110"/>
              <a:gd name="connsiteY25" fmla="*/ 6723568 h 6858000"/>
              <a:gd name="connsiteX26" fmla="*/ 6593219 w 7068110"/>
              <a:gd name="connsiteY26" fmla="*/ 6726974 h 6858000"/>
              <a:gd name="connsiteX27" fmla="*/ 6596177 w 7068110"/>
              <a:gd name="connsiteY27" fmla="*/ 6732334 h 6858000"/>
              <a:gd name="connsiteX28" fmla="*/ 6592828 w 7068110"/>
              <a:gd name="connsiteY28" fmla="*/ 6738950 h 6858000"/>
              <a:gd name="connsiteX29" fmla="*/ 6582559 w 7068110"/>
              <a:gd name="connsiteY29" fmla="*/ 6741770 h 6858000"/>
              <a:gd name="connsiteX30" fmla="*/ 6571872 w 7068110"/>
              <a:gd name="connsiteY30" fmla="*/ 6738588 h 6858000"/>
              <a:gd name="connsiteX31" fmla="*/ 6567211 w 7068110"/>
              <a:gd name="connsiteY31" fmla="*/ 6729431 h 6858000"/>
              <a:gd name="connsiteX32" fmla="*/ 6557277 w 7068110"/>
              <a:gd name="connsiteY32" fmla="*/ 6730993 h 6858000"/>
              <a:gd name="connsiteX33" fmla="*/ 6565007 w 7068110"/>
              <a:gd name="connsiteY33" fmla="*/ 6745232 h 6858000"/>
              <a:gd name="connsiteX34" fmla="*/ 6582615 w 7068110"/>
              <a:gd name="connsiteY34" fmla="*/ 6750034 h 6858000"/>
              <a:gd name="connsiteX35" fmla="*/ 6595117 w 7068110"/>
              <a:gd name="connsiteY35" fmla="*/ 6747605 h 6858000"/>
              <a:gd name="connsiteX36" fmla="*/ 6603572 w 7068110"/>
              <a:gd name="connsiteY36" fmla="*/ 6740737 h 6858000"/>
              <a:gd name="connsiteX37" fmla="*/ 6606502 w 7068110"/>
              <a:gd name="connsiteY37" fmla="*/ 6731273 h 6858000"/>
              <a:gd name="connsiteX38" fmla="*/ 6604102 w 7068110"/>
              <a:gd name="connsiteY38" fmla="*/ 6722675 h 6858000"/>
              <a:gd name="connsiteX39" fmla="*/ 6597489 w 7068110"/>
              <a:gd name="connsiteY39" fmla="*/ 6717397 h 6858000"/>
              <a:gd name="connsiteX40" fmla="*/ 6582615 w 7068110"/>
              <a:gd name="connsiteY40" fmla="*/ 6712735 h 6858000"/>
              <a:gd name="connsiteX41" fmla="*/ 6573741 w 7068110"/>
              <a:gd name="connsiteY41" fmla="*/ 6710167 h 6858000"/>
              <a:gd name="connsiteX42" fmla="*/ 6569890 w 7068110"/>
              <a:gd name="connsiteY42" fmla="*/ 6707487 h 6858000"/>
              <a:gd name="connsiteX43" fmla="*/ 6568662 w 7068110"/>
              <a:gd name="connsiteY43" fmla="*/ 6703969 h 6858000"/>
              <a:gd name="connsiteX44" fmla="*/ 6571620 w 7068110"/>
              <a:gd name="connsiteY44" fmla="*/ 6698608 h 6858000"/>
              <a:gd name="connsiteX45" fmla="*/ 6581499 w 7068110"/>
              <a:gd name="connsiteY45" fmla="*/ 6696319 h 6858000"/>
              <a:gd name="connsiteX46" fmla="*/ 6590568 w 7068110"/>
              <a:gd name="connsiteY46" fmla="*/ 6698888 h 6858000"/>
              <a:gd name="connsiteX47" fmla="*/ 6594447 w 7068110"/>
              <a:gd name="connsiteY47" fmla="*/ 6706035 h 6858000"/>
              <a:gd name="connsiteX48" fmla="*/ 6604270 w 7068110"/>
              <a:gd name="connsiteY48" fmla="*/ 6704695 h 6858000"/>
              <a:gd name="connsiteX49" fmla="*/ 6600809 w 7068110"/>
              <a:gd name="connsiteY49" fmla="*/ 6695510 h 6858000"/>
              <a:gd name="connsiteX50" fmla="*/ 6593024 w 7068110"/>
              <a:gd name="connsiteY50" fmla="*/ 6690065 h 6858000"/>
              <a:gd name="connsiteX51" fmla="*/ 6580773 w 7068110"/>
              <a:gd name="connsiteY51" fmla="*/ 6688056 h 6858000"/>
              <a:gd name="connsiteX52" fmla="*/ 6518675 w 7068110"/>
              <a:gd name="connsiteY52" fmla="*/ 6688056 h 6858000"/>
              <a:gd name="connsiteX53" fmla="*/ 6500034 w 7068110"/>
              <a:gd name="connsiteY53" fmla="*/ 6694645 h 6858000"/>
              <a:gd name="connsiteX54" fmla="*/ 6490881 w 7068110"/>
              <a:gd name="connsiteY54" fmla="*/ 6719045 h 6858000"/>
              <a:gd name="connsiteX55" fmla="*/ 6498555 w 7068110"/>
              <a:gd name="connsiteY55" fmla="*/ 6742050 h 6858000"/>
              <a:gd name="connsiteX56" fmla="*/ 6518675 w 7068110"/>
              <a:gd name="connsiteY56" fmla="*/ 6750034 h 6858000"/>
              <a:gd name="connsiteX57" fmla="*/ 6532990 w 7068110"/>
              <a:gd name="connsiteY57" fmla="*/ 6746405 h 6858000"/>
              <a:gd name="connsiteX58" fmla="*/ 6542980 w 7068110"/>
              <a:gd name="connsiteY58" fmla="*/ 6736215 h 6858000"/>
              <a:gd name="connsiteX59" fmla="*/ 6546413 w 7068110"/>
              <a:gd name="connsiteY59" fmla="*/ 6718208 h 6858000"/>
              <a:gd name="connsiteX60" fmla="*/ 6538655 w 7068110"/>
              <a:gd name="connsiteY60" fmla="*/ 6696068 h 6858000"/>
              <a:gd name="connsiteX61" fmla="*/ 6518675 w 7068110"/>
              <a:gd name="connsiteY61" fmla="*/ 6688056 h 6858000"/>
              <a:gd name="connsiteX62" fmla="*/ 6456947 w 7068110"/>
              <a:gd name="connsiteY62" fmla="*/ 6688056 h 6858000"/>
              <a:gd name="connsiteX63" fmla="*/ 6448269 w 7068110"/>
              <a:gd name="connsiteY63" fmla="*/ 6689256 h 6858000"/>
              <a:gd name="connsiteX64" fmla="*/ 6441878 w 7068110"/>
              <a:gd name="connsiteY64" fmla="*/ 6692187 h 6858000"/>
              <a:gd name="connsiteX65" fmla="*/ 6436939 w 7068110"/>
              <a:gd name="connsiteY65" fmla="*/ 6697799 h 6858000"/>
              <a:gd name="connsiteX66" fmla="*/ 6435125 w 7068110"/>
              <a:gd name="connsiteY66" fmla="*/ 6705141 h 6858000"/>
              <a:gd name="connsiteX67" fmla="*/ 6437330 w 7068110"/>
              <a:gd name="connsiteY67" fmla="*/ 6713098 h 6858000"/>
              <a:gd name="connsiteX68" fmla="*/ 6443804 w 7068110"/>
              <a:gd name="connsiteY68" fmla="*/ 6718738 h 6858000"/>
              <a:gd name="connsiteX69" fmla="*/ 6459124 w 7068110"/>
              <a:gd name="connsiteY69" fmla="*/ 6723568 h 6858000"/>
              <a:gd name="connsiteX70" fmla="*/ 6469393 w 7068110"/>
              <a:gd name="connsiteY70" fmla="*/ 6726974 h 6858000"/>
              <a:gd name="connsiteX71" fmla="*/ 6472351 w 7068110"/>
              <a:gd name="connsiteY71" fmla="*/ 6732334 h 6858000"/>
              <a:gd name="connsiteX72" fmla="*/ 6469002 w 7068110"/>
              <a:gd name="connsiteY72" fmla="*/ 6738950 h 6858000"/>
              <a:gd name="connsiteX73" fmla="*/ 6458733 w 7068110"/>
              <a:gd name="connsiteY73" fmla="*/ 6741770 h 6858000"/>
              <a:gd name="connsiteX74" fmla="*/ 6448046 w 7068110"/>
              <a:gd name="connsiteY74" fmla="*/ 6738588 h 6858000"/>
              <a:gd name="connsiteX75" fmla="*/ 6443385 w 7068110"/>
              <a:gd name="connsiteY75" fmla="*/ 6729431 h 6858000"/>
              <a:gd name="connsiteX76" fmla="*/ 6433451 w 7068110"/>
              <a:gd name="connsiteY76" fmla="*/ 6730993 h 6858000"/>
              <a:gd name="connsiteX77" fmla="*/ 6441181 w 7068110"/>
              <a:gd name="connsiteY77" fmla="*/ 6745232 h 6858000"/>
              <a:gd name="connsiteX78" fmla="*/ 6458789 w 7068110"/>
              <a:gd name="connsiteY78" fmla="*/ 6750034 h 6858000"/>
              <a:gd name="connsiteX79" fmla="*/ 6471291 w 7068110"/>
              <a:gd name="connsiteY79" fmla="*/ 6747605 h 6858000"/>
              <a:gd name="connsiteX80" fmla="*/ 6479746 w 7068110"/>
              <a:gd name="connsiteY80" fmla="*/ 6740737 h 6858000"/>
              <a:gd name="connsiteX81" fmla="*/ 6482676 w 7068110"/>
              <a:gd name="connsiteY81" fmla="*/ 6731273 h 6858000"/>
              <a:gd name="connsiteX82" fmla="*/ 6480276 w 7068110"/>
              <a:gd name="connsiteY82" fmla="*/ 6722675 h 6858000"/>
              <a:gd name="connsiteX83" fmla="*/ 6473663 w 7068110"/>
              <a:gd name="connsiteY83" fmla="*/ 6717397 h 6858000"/>
              <a:gd name="connsiteX84" fmla="*/ 6458789 w 7068110"/>
              <a:gd name="connsiteY84" fmla="*/ 6712735 h 6858000"/>
              <a:gd name="connsiteX85" fmla="*/ 6449915 w 7068110"/>
              <a:gd name="connsiteY85" fmla="*/ 6710167 h 6858000"/>
              <a:gd name="connsiteX86" fmla="*/ 6446064 w 7068110"/>
              <a:gd name="connsiteY86" fmla="*/ 6707487 h 6858000"/>
              <a:gd name="connsiteX87" fmla="*/ 6444836 w 7068110"/>
              <a:gd name="connsiteY87" fmla="*/ 6703969 h 6858000"/>
              <a:gd name="connsiteX88" fmla="*/ 6447794 w 7068110"/>
              <a:gd name="connsiteY88" fmla="*/ 6698608 h 6858000"/>
              <a:gd name="connsiteX89" fmla="*/ 6457673 w 7068110"/>
              <a:gd name="connsiteY89" fmla="*/ 6696319 h 6858000"/>
              <a:gd name="connsiteX90" fmla="*/ 6466742 w 7068110"/>
              <a:gd name="connsiteY90" fmla="*/ 6698888 h 6858000"/>
              <a:gd name="connsiteX91" fmla="*/ 6470621 w 7068110"/>
              <a:gd name="connsiteY91" fmla="*/ 6706035 h 6858000"/>
              <a:gd name="connsiteX92" fmla="*/ 6480444 w 7068110"/>
              <a:gd name="connsiteY92" fmla="*/ 6704695 h 6858000"/>
              <a:gd name="connsiteX93" fmla="*/ 6476983 w 7068110"/>
              <a:gd name="connsiteY93" fmla="*/ 6695510 h 6858000"/>
              <a:gd name="connsiteX94" fmla="*/ 6469198 w 7068110"/>
              <a:gd name="connsiteY94" fmla="*/ 6690065 h 6858000"/>
              <a:gd name="connsiteX95" fmla="*/ 6456947 w 7068110"/>
              <a:gd name="connsiteY95" fmla="*/ 6688056 h 6858000"/>
              <a:gd name="connsiteX96" fmla="*/ 6399518 w 7068110"/>
              <a:gd name="connsiteY96" fmla="*/ 6688056 h 6858000"/>
              <a:gd name="connsiteX97" fmla="*/ 6389640 w 7068110"/>
              <a:gd name="connsiteY97" fmla="*/ 6690317 h 6858000"/>
              <a:gd name="connsiteX98" fmla="*/ 6382328 w 7068110"/>
              <a:gd name="connsiteY98" fmla="*/ 6697101 h 6858000"/>
              <a:gd name="connsiteX99" fmla="*/ 6382328 w 7068110"/>
              <a:gd name="connsiteY99" fmla="*/ 6689395 h 6858000"/>
              <a:gd name="connsiteX100" fmla="*/ 6373175 w 7068110"/>
              <a:gd name="connsiteY100" fmla="*/ 6689395 h 6858000"/>
              <a:gd name="connsiteX101" fmla="*/ 6373175 w 7068110"/>
              <a:gd name="connsiteY101" fmla="*/ 6771419 h 6858000"/>
              <a:gd name="connsiteX102" fmla="*/ 6383221 w 7068110"/>
              <a:gd name="connsiteY102" fmla="*/ 6771419 h 6858000"/>
              <a:gd name="connsiteX103" fmla="*/ 6383221 w 7068110"/>
              <a:gd name="connsiteY103" fmla="*/ 6742552 h 6858000"/>
              <a:gd name="connsiteX104" fmla="*/ 6389779 w 7068110"/>
              <a:gd name="connsiteY104" fmla="*/ 6747912 h 6858000"/>
              <a:gd name="connsiteX105" fmla="*/ 6398792 w 7068110"/>
              <a:gd name="connsiteY105" fmla="*/ 6750034 h 6858000"/>
              <a:gd name="connsiteX106" fmla="*/ 6411880 w 7068110"/>
              <a:gd name="connsiteY106" fmla="*/ 6746153 h 6858000"/>
              <a:gd name="connsiteX107" fmla="*/ 6421368 w 7068110"/>
              <a:gd name="connsiteY107" fmla="*/ 6734986 h 6858000"/>
              <a:gd name="connsiteX108" fmla="*/ 6424633 w 7068110"/>
              <a:gd name="connsiteY108" fmla="*/ 6718598 h 6858000"/>
              <a:gd name="connsiteX109" fmla="*/ 6421675 w 7068110"/>
              <a:gd name="connsiteY109" fmla="*/ 6702991 h 6858000"/>
              <a:gd name="connsiteX110" fmla="*/ 6412913 w 7068110"/>
              <a:gd name="connsiteY110" fmla="*/ 6691964 h 6858000"/>
              <a:gd name="connsiteX111" fmla="*/ 6399518 w 7068110"/>
              <a:gd name="connsiteY111" fmla="*/ 6688056 h 6858000"/>
              <a:gd name="connsiteX112" fmla="*/ 6263192 w 7068110"/>
              <a:gd name="connsiteY112" fmla="*/ 6681542 h 6858000"/>
              <a:gd name="connsiteX113" fmla="*/ 6251388 w 7068110"/>
              <a:gd name="connsiteY113" fmla="*/ 6684306 h 6858000"/>
              <a:gd name="connsiteX114" fmla="*/ 6243435 w 7068110"/>
              <a:gd name="connsiteY114" fmla="*/ 6692514 h 6858000"/>
              <a:gd name="connsiteX115" fmla="*/ 6240644 w 7068110"/>
              <a:gd name="connsiteY115" fmla="*/ 6705328 h 6858000"/>
              <a:gd name="connsiteX116" fmla="*/ 6246783 w 7068110"/>
              <a:gd name="connsiteY116" fmla="*/ 6722972 h 6858000"/>
              <a:gd name="connsiteX117" fmla="*/ 6262745 w 7068110"/>
              <a:gd name="connsiteY117" fmla="*/ 6729338 h 6858000"/>
              <a:gd name="connsiteX118" fmla="*/ 6275944 w 7068110"/>
              <a:gd name="connsiteY118" fmla="*/ 6725178 h 6858000"/>
              <a:gd name="connsiteX119" fmla="*/ 6283060 w 7068110"/>
              <a:gd name="connsiteY119" fmla="*/ 6714039 h 6858000"/>
              <a:gd name="connsiteX120" fmla="*/ 6276196 w 7068110"/>
              <a:gd name="connsiteY120" fmla="*/ 6712029 h 6858000"/>
              <a:gd name="connsiteX121" fmla="*/ 6271173 w 7068110"/>
              <a:gd name="connsiteY121" fmla="*/ 6719901 h 6858000"/>
              <a:gd name="connsiteX122" fmla="*/ 6262355 w 7068110"/>
              <a:gd name="connsiteY122" fmla="*/ 6722805 h 6858000"/>
              <a:gd name="connsiteX123" fmla="*/ 6252169 w 7068110"/>
              <a:gd name="connsiteY123" fmla="*/ 6718422 h 6858000"/>
              <a:gd name="connsiteX124" fmla="*/ 6248234 w 7068110"/>
              <a:gd name="connsiteY124" fmla="*/ 6705496 h 6858000"/>
              <a:gd name="connsiteX125" fmla="*/ 6252392 w 7068110"/>
              <a:gd name="connsiteY125" fmla="*/ 6692374 h 6858000"/>
              <a:gd name="connsiteX126" fmla="*/ 6262968 w 7068110"/>
              <a:gd name="connsiteY126" fmla="*/ 6687795 h 6858000"/>
              <a:gd name="connsiteX127" fmla="*/ 6270642 w 7068110"/>
              <a:gd name="connsiteY127" fmla="*/ 6690000 h 6858000"/>
              <a:gd name="connsiteX128" fmla="*/ 6275582 w 7068110"/>
              <a:gd name="connsiteY128" fmla="*/ 6696338 h 6858000"/>
              <a:gd name="connsiteX129" fmla="*/ 6282223 w 7068110"/>
              <a:gd name="connsiteY129" fmla="*/ 6694719 h 6858000"/>
              <a:gd name="connsiteX130" fmla="*/ 6275526 w 7068110"/>
              <a:gd name="connsiteY130" fmla="*/ 6685087 h 6858000"/>
              <a:gd name="connsiteX131" fmla="*/ 6263192 w 7068110"/>
              <a:gd name="connsiteY131" fmla="*/ 6681542 h 6858000"/>
              <a:gd name="connsiteX132" fmla="*/ 6262689 w 7068110"/>
              <a:gd name="connsiteY132" fmla="*/ 6672421 h 6858000"/>
              <a:gd name="connsiteX133" fmla="*/ 6279935 w 7068110"/>
              <a:gd name="connsiteY133" fmla="*/ 6676972 h 6858000"/>
              <a:gd name="connsiteX134" fmla="*/ 6293078 w 7068110"/>
              <a:gd name="connsiteY134" fmla="*/ 6689981 h 6858000"/>
              <a:gd name="connsiteX135" fmla="*/ 6297794 w 7068110"/>
              <a:gd name="connsiteY135" fmla="*/ 6707599 h 6858000"/>
              <a:gd name="connsiteX136" fmla="*/ 6293162 w 7068110"/>
              <a:gd name="connsiteY136" fmla="*/ 6725047 h 6858000"/>
              <a:gd name="connsiteX137" fmla="*/ 6280158 w 7068110"/>
              <a:gd name="connsiteY137" fmla="*/ 6738057 h 6858000"/>
              <a:gd name="connsiteX138" fmla="*/ 6262689 w 7068110"/>
              <a:gd name="connsiteY138" fmla="*/ 6742720 h 6858000"/>
              <a:gd name="connsiteX139" fmla="*/ 6245221 w 7068110"/>
              <a:gd name="connsiteY139" fmla="*/ 6738057 h 6858000"/>
              <a:gd name="connsiteX140" fmla="*/ 6232189 w 7068110"/>
              <a:gd name="connsiteY140" fmla="*/ 6725047 h 6858000"/>
              <a:gd name="connsiteX141" fmla="*/ 6227529 w 7068110"/>
              <a:gd name="connsiteY141" fmla="*/ 6707599 h 6858000"/>
              <a:gd name="connsiteX142" fmla="*/ 6232273 w 7068110"/>
              <a:gd name="connsiteY142" fmla="*/ 6689981 h 6858000"/>
              <a:gd name="connsiteX143" fmla="*/ 6245416 w 7068110"/>
              <a:gd name="connsiteY143" fmla="*/ 6676972 h 6858000"/>
              <a:gd name="connsiteX144" fmla="*/ 6262689 w 7068110"/>
              <a:gd name="connsiteY144" fmla="*/ 6672421 h 6858000"/>
              <a:gd name="connsiteX145" fmla="*/ 6345345 w 7068110"/>
              <a:gd name="connsiteY145" fmla="*/ 6666838 h 6858000"/>
              <a:gd name="connsiteX146" fmla="*/ 6345345 w 7068110"/>
              <a:gd name="connsiteY146" fmla="*/ 6748694 h 6858000"/>
              <a:gd name="connsiteX147" fmla="*/ 6356172 w 7068110"/>
              <a:gd name="connsiteY147" fmla="*/ 6748694 h 6858000"/>
              <a:gd name="connsiteX148" fmla="*/ 6356172 w 7068110"/>
              <a:gd name="connsiteY148" fmla="*/ 6666838 h 6858000"/>
              <a:gd name="connsiteX149" fmla="*/ 6262689 w 7068110"/>
              <a:gd name="connsiteY149" fmla="*/ 6665442 h 6858000"/>
              <a:gd name="connsiteX150" fmla="*/ 6241984 w 7068110"/>
              <a:gd name="connsiteY150" fmla="*/ 6670886 h 6858000"/>
              <a:gd name="connsiteX151" fmla="*/ 6226217 w 7068110"/>
              <a:gd name="connsiteY151" fmla="*/ 6686464 h 6858000"/>
              <a:gd name="connsiteX152" fmla="*/ 6220552 w 7068110"/>
              <a:gd name="connsiteY152" fmla="*/ 6707599 h 6858000"/>
              <a:gd name="connsiteX153" fmla="*/ 6226133 w 7068110"/>
              <a:gd name="connsiteY153" fmla="*/ 6728537 h 6858000"/>
              <a:gd name="connsiteX154" fmla="*/ 6241733 w 7068110"/>
              <a:gd name="connsiteY154" fmla="*/ 6744144 h 6858000"/>
              <a:gd name="connsiteX155" fmla="*/ 6262689 w 7068110"/>
              <a:gd name="connsiteY155" fmla="*/ 6749699 h 6858000"/>
              <a:gd name="connsiteX156" fmla="*/ 6283646 w 7068110"/>
              <a:gd name="connsiteY156" fmla="*/ 6744144 h 6858000"/>
              <a:gd name="connsiteX157" fmla="*/ 6299217 w 7068110"/>
              <a:gd name="connsiteY157" fmla="*/ 6728537 h 6858000"/>
              <a:gd name="connsiteX158" fmla="*/ 6304771 w 7068110"/>
              <a:gd name="connsiteY158" fmla="*/ 6707599 h 6858000"/>
              <a:gd name="connsiteX159" fmla="*/ 6299134 w 7068110"/>
              <a:gd name="connsiteY159" fmla="*/ 6686464 h 6858000"/>
              <a:gd name="connsiteX160" fmla="*/ 6283395 w 7068110"/>
              <a:gd name="connsiteY160" fmla="*/ 6670886 h 6858000"/>
              <a:gd name="connsiteX161" fmla="*/ 6262689 w 7068110"/>
              <a:gd name="connsiteY161" fmla="*/ 6665442 h 6858000"/>
              <a:gd name="connsiteX162" fmla="*/ 6220386 w 7068110"/>
              <a:gd name="connsiteY162" fmla="*/ 6199510 h 6858000"/>
              <a:gd name="connsiteX163" fmla="*/ 6220386 w 7068110"/>
              <a:gd name="connsiteY163" fmla="*/ 6537672 h 6858000"/>
              <a:gd name="connsiteX164" fmla="*/ 6220386 w 7068110"/>
              <a:gd name="connsiteY164" fmla="*/ 6609029 h 6858000"/>
              <a:gd name="connsiteX165" fmla="*/ 6613618 w 7068110"/>
              <a:gd name="connsiteY165" fmla="*/ 6609029 h 6858000"/>
              <a:gd name="connsiteX166" fmla="*/ 6631966 w 7068110"/>
              <a:gd name="connsiteY166" fmla="*/ 6556697 h 6858000"/>
              <a:gd name="connsiteX167" fmla="*/ 6656987 w 7068110"/>
              <a:gd name="connsiteY167" fmla="*/ 6199510 h 6858000"/>
              <a:gd name="connsiteX168" fmla="*/ 6220386 w 7068110"/>
              <a:gd name="connsiteY168" fmla="*/ 6199510 h 6858000"/>
              <a:gd name="connsiteX169" fmla="*/ 0 w 7068110"/>
              <a:gd name="connsiteY169" fmla="*/ 0 h 6858000"/>
              <a:gd name="connsiteX170" fmla="*/ 7068110 w 7068110"/>
              <a:gd name="connsiteY170" fmla="*/ 0 h 6858000"/>
              <a:gd name="connsiteX171" fmla="*/ 7068110 w 7068110"/>
              <a:gd name="connsiteY171" fmla="*/ 6858000 h 6858000"/>
              <a:gd name="connsiteX172" fmla="*/ 0 w 7068110"/>
              <a:gd name="connsiteY17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068110" h="6858000">
                <a:moveTo>
                  <a:pt x="6518675" y="6696375"/>
                </a:moveTo>
                <a:cubicBezTo>
                  <a:pt x="6523623" y="6696375"/>
                  <a:pt x="6527763" y="6698264"/>
                  <a:pt x="6531093" y="6702043"/>
                </a:cubicBezTo>
                <a:cubicBezTo>
                  <a:pt x="6534423" y="6705821"/>
                  <a:pt x="6536088" y="6711376"/>
                  <a:pt x="6536088" y="6718710"/>
                </a:cubicBezTo>
                <a:cubicBezTo>
                  <a:pt x="6536088" y="6726489"/>
                  <a:pt x="6534432" y="6732278"/>
                  <a:pt x="6531121" y="6736075"/>
                </a:cubicBezTo>
                <a:cubicBezTo>
                  <a:pt x="6527809" y="6739872"/>
                  <a:pt x="6523660" y="6741770"/>
                  <a:pt x="6518675" y="6741770"/>
                </a:cubicBezTo>
                <a:cubicBezTo>
                  <a:pt x="6513652" y="6741770"/>
                  <a:pt x="6509485" y="6739881"/>
                  <a:pt x="6506173" y="6736103"/>
                </a:cubicBezTo>
                <a:cubicBezTo>
                  <a:pt x="6502862" y="6732324"/>
                  <a:pt x="6501206" y="6726638"/>
                  <a:pt x="6501206" y="6719045"/>
                </a:cubicBezTo>
                <a:cubicBezTo>
                  <a:pt x="6501206" y="6711451"/>
                  <a:pt x="6502862" y="6705775"/>
                  <a:pt x="6506173" y="6702015"/>
                </a:cubicBezTo>
                <a:cubicBezTo>
                  <a:pt x="6509485" y="6698255"/>
                  <a:pt x="6513652" y="6696375"/>
                  <a:pt x="6518675" y="6696375"/>
                </a:cubicBezTo>
                <a:close/>
                <a:moveTo>
                  <a:pt x="6398569" y="6695928"/>
                </a:moveTo>
                <a:cubicBezTo>
                  <a:pt x="6402885" y="6695928"/>
                  <a:pt x="6406597" y="6697808"/>
                  <a:pt x="6409703" y="6701568"/>
                </a:cubicBezTo>
                <a:cubicBezTo>
                  <a:pt x="6412810" y="6705328"/>
                  <a:pt x="6414364" y="6710986"/>
                  <a:pt x="6414364" y="6718543"/>
                </a:cubicBezTo>
                <a:cubicBezTo>
                  <a:pt x="6414364" y="6726471"/>
                  <a:pt x="6412773" y="6732324"/>
                  <a:pt x="6409592" y="6736103"/>
                </a:cubicBezTo>
                <a:cubicBezTo>
                  <a:pt x="6406411" y="6739881"/>
                  <a:pt x="6402588" y="6741770"/>
                  <a:pt x="6398123" y="6741770"/>
                </a:cubicBezTo>
                <a:cubicBezTo>
                  <a:pt x="6393732" y="6741770"/>
                  <a:pt x="6389993" y="6739947"/>
                  <a:pt x="6386905" y="6736298"/>
                </a:cubicBezTo>
                <a:cubicBezTo>
                  <a:pt x="6383817" y="6732650"/>
                  <a:pt x="6382273" y="6727011"/>
                  <a:pt x="6382273" y="6719380"/>
                </a:cubicBezTo>
                <a:cubicBezTo>
                  <a:pt x="6382273" y="6711749"/>
                  <a:pt x="6383919" y="6705933"/>
                  <a:pt x="6387212" y="6701931"/>
                </a:cubicBezTo>
                <a:cubicBezTo>
                  <a:pt x="6390505" y="6697929"/>
                  <a:pt x="6394290" y="6695928"/>
                  <a:pt x="6398569" y="6695928"/>
                </a:cubicBezTo>
                <a:close/>
                <a:moveTo>
                  <a:pt x="6580773" y="6688056"/>
                </a:moveTo>
                <a:cubicBezTo>
                  <a:pt x="6577685" y="6688056"/>
                  <a:pt x="6574792" y="6688456"/>
                  <a:pt x="6572095" y="6689256"/>
                </a:cubicBezTo>
                <a:cubicBezTo>
                  <a:pt x="6569397" y="6690056"/>
                  <a:pt x="6567267" y="6691034"/>
                  <a:pt x="6565704" y="6692187"/>
                </a:cubicBezTo>
                <a:cubicBezTo>
                  <a:pt x="6563621" y="6693676"/>
                  <a:pt x="6561974" y="6695547"/>
                  <a:pt x="6560765" y="6697799"/>
                </a:cubicBezTo>
                <a:cubicBezTo>
                  <a:pt x="6559556" y="6700051"/>
                  <a:pt x="6558951" y="6702498"/>
                  <a:pt x="6558951" y="6705141"/>
                </a:cubicBezTo>
                <a:cubicBezTo>
                  <a:pt x="6558951" y="6708045"/>
                  <a:pt x="6559686" y="6710697"/>
                  <a:pt x="6561156" y="6713098"/>
                </a:cubicBezTo>
                <a:cubicBezTo>
                  <a:pt x="6562626" y="6715499"/>
                  <a:pt x="6564784" y="6717379"/>
                  <a:pt x="6567630" y="6718738"/>
                </a:cubicBezTo>
                <a:cubicBezTo>
                  <a:pt x="6570476" y="6720096"/>
                  <a:pt x="6575583" y="6721706"/>
                  <a:pt x="6582950" y="6723568"/>
                </a:cubicBezTo>
                <a:cubicBezTo>
                  <a:pt x="6588419" y="6724945"/>
                  <a:pt x="6591842" y="6726080"/>
                  <a:pt x="6593219" y="6726974"/>
                </a:cubicBezTo>
                <a:cubicBezTo>
                  <a:pt x="6595191" y="6728276"/>
                  <a:pt x="6596177" y="6730063"/>
                  <a:pt x="6596177" y="6732334"/>
                </a:cubicBezTo>
                <a:cubicBezTo>
                  <a:pt x="6596177" y="6734865"/>
                  <a:pt x="6595061" y="6737070"/>
                  <a:pt x="6592828" y="6738950"/>
                </a:cubicBezTo>
                <a:cubicBezTo>
                  <a:pt x="6590596" y="6740830"/>
                  <a:pt x="6587173" y="6741770"/>
                  <a:pt x="6582559" y="6741770"/>
                </a:cubicBezTo>
                <a:cubicBezTo>
                  <a:pt x="6577983" y="6741770"/>
                  <a:pt x="6574420" y="6740709"/>
                  <a:pt x="6571872" y="6738588"/>
                </a:cubicBezTo>
                <a:cubicBezTo>
                  <a:pt x="6569323" y="6736466"/>
                  <a:pt x="6567769" y="6733414"/>
                  <a:pt x="6567211" y="6729431"/>
                </a:cubicBezTo>
                <a:lnTo>
                  <a:pt x="6557277" y="6730993"/>
                </a:lnTo>
                <a:cubicBezTo>
                  <a:pt x="6558393" y="6737284"/>
                  <a:pt x="6560970" y="6742031"/>
                  <a:pt x="6565007" y="6745232"/>
                </a:cubicBezTo>
                <a:cubicBezTo>
                  <a:pt x="6569044" y="6748434"/>
                  <a:pt x="6574913" y="6750034"/>
                  <a:pt x="6582615" y="6750034"/>
                </a:cubicBezTo>
                <a:cubicBezTo>
                  <a:pt x="6587266" y="6750034"/>
                  <a:pt x="6591433" y="6749224"/>
                  <a:pt x="6595117" y="6747605"/>
                </a:cubicBezTo>
                <a:cubicBezTo>
                  <a:pt x="6598800" y="6745985"/>
                  <a:pt x="6601619" y="6743696"/>
                  <a:pt x="6603572" y="6740737"/>
                </a:cubicBezTo>
                <a:cubicBezTo>
                  <a:pt x="6605525" y="6737778"/>
                  <a:pt x="6606502" y="6734623"/>
                  <a:pt x="6606502" y="6731273"/>
                </a:cubicBezTo>
                <a:cubicBezTo>
                  <a:pt x="6606502" y="6727848"/>
                  <a:pt x="6605702" y="6724982"/>
                  <a:pt x="6604102" y="6722675"/>
                </a:cubicBezTo>
                <a:cubicBezTo>
                  <a:pt x="6602502" y="6720367"/>
                  <a:pt x="6600298" y="6718608"/>
                  <a:pt x="6597489" y="6717397"/>
                </a:cubicBezTo>
                <a:cubicBezTo>
                  <a:pt x="6594679" y="6716188"/>
                  <a:pt x="6589722" y="6714634"/>
                  <a:pt x="6582615" y="6712735"/>
                </a:cubicBezTo>
                <a:cubicBezTo>
                  <a:pt x="6577704" y="6711395"/>
                  <a:pt x="6574746" y="6710539"/>
                  <a:pt x="6573741" y="6710167"/>
                </a:cubicBezTo>
                <a:cubicBezTo>
                  <a:pt x="6571992" y="6709459"/>
                  <a:pt x="6570709" y="6708566"/>
                  <a:pt x="6569890" y="6707487"/>
                </a:cubicBezTo>
                <a:cubicBezTo>
                  <a:pt x="6569072" y="6706444"/>
                  <a:pt x="6568662" y="6705272"/>
                  <a:pt x="6568662" y="6703969"/>
                </a:cubicBezTo>
                <a:cubicBezTo>
                  <a:pt x="6568662" y="6701922"/>
                  <a:pt x="6569648" y="6700135"/>
                  <a:pt x="6571620" y="6698608"/>
                </a:cubicBezTo>
                <a:cubicBezTo>
                  <a:pt x="6573592" y="6697083"/>
                  <a:pt x="6576885" y="6696319"/>
                  <a:pt x="6581499" y="6696319"/>
                </a:cubicBezTo>
                <a:cubicBezTo>
                  <a:pt x="6585406" y="6696319"/>
                  <a:pt x="6588429" y="6697176"/>
                  <a:pt x="6590568" y="6698888"/>
                </a:cubicBezTo>
                <a:cubicBezTo>
                  <a:pt x="6592707" y="6700600"/>
                  <a:pt x="6594000" y="6702982"/>
                  <a:pt x="6594447" y="6706035"/>
                </a:cubicBezTo>
                <a:lnTo>
                  <a:pt x="6604270" y="6704695"/>
                </a:lnTo>
                <a:cubicBezTo>
                  <a:pt x="6603637" y="6700860"/>
                  <a:pt x="6602484" y="6697799"/>
                  <a:pt x="6600809" y="6695510"/>
                </a:cubicBezTo>
                <a:cubicBezTo>
                  <a:pt x="6599135" y="6693220"/>
                  <a:pt x="6596540" y="6691406"/>
                  <a:pt x="6593024" y="6690065"/>
                </a:cubicBezTo>
                <a:cubicBezTo>
                  <a:pt x="6589508" y="6688726"/>
                  <a:pt x="6585424" y="6688056"/>
                  <a:pt x="6580773" y="6688056"/>
                </a:cubicBezTo>
                <a:close/>
                <a:moveTo>
                  <a:pt x="6518675" y="6688056"/>
                </a:moveTo>
                <a:cubicBezTo>
                  <a:pt x="6511345" y="6688056"/>
                  <a:pt x="6505131" y="6690252"/>
                  <a:pt x="6500034" y="6694645"/>
                </a:cubicBezTo>
                <a:cubicBezTo>
                  <a:pt x="6493932" y="6699930"/>
                  <a:pt x="6490881" y="6708064"/>
                  <a:pt x="6490881" y="6719045"/>
                </a:cubicBezTo>
                <a:cubicBezTo>
                  <a:pt x="6490881" y="6729059"/>
                  <a:pt x="6493439" y="6736726"/>
                  <a:pt x="6498555" y="6742050"/>
                </a:cubicBezTo>
                <a:cubicBezTo>
                  <a:pt x="6503671" y="6747372"/>
                  <a:pt x="6510378" y="6750034"/>
                  <a:pt x="6518675" y="6750034"/>
                </a:cubicBezTo>
                <a:cubicBezTo>
                  <a:pt x="6523847" y="6750034"/>
                  <a:pt x="6528618" y="6748824"/>
                  <a:pt x="6532990" y="6746405"/>
                </a:cubicBezTo>
                <a:cubicBezTo>
                  <a:pt x="6537362" y="6743985"/>
                  <a:pt x="6540692" y="6740588"/>
                  <a:pt x="6542980" y="6736215"/>
                </a:cubicBezTo>
                <a:cubicBezTo>
                  <a:pt x="6545268" y="6731841"/>
                  <a:pt x="6546413" y="6725838"/>
                  <a:pt x="6546413" y="6718208"/>
                </a:cubicBezTo>
                <a:cubicBezTo>
                  <a:pt x="6546413" y="6708789"/>
                  <a:pt x="6543827" y="6701410"/>
                  <a:pt x="6538655" y="6696068"/>
                </a:cubicBezTo>
                <a:cubicBezTo>
                  <a:pt x="6533483" y="6690727"/>
                  <a:pt x="6526823" y="6688056"/>
                  <a:pt x="6518675" y="6688056"/>
                </a:cubicBezTo>
                <a:close/>
                <a:moveTo>
                  <a:pt x="6456947" y="6688056"/>
                </a:moveTo>
                <a:cubicBezTo>
                  <a:pt x="6453859" y="6688056"/>
                  <a:pt x="6450966" y="6688456"/>
                  <a:pt x="6448269" y="6689256"/>
                </a:cubicBezTo>
                <a:cubicBezTo>
                  <a:pt x="6445571" y="6690056"/>
                  <a:pt x="6443441" y="6691034"/>
                  <a:pt x="6441878" y="6692187"/>
                </a:cubicBezTo>
                <a:cubicBezTo>
                  <a:pt x="6439795" y="6693676"/>
                  <a:pt x="6438148" y="6695547"/>
                  <a:pt x="6436939" y="6697799"/>
                </a:cubicBezTo>
                <a:cubicBezTo>
                  <a:pt x="6435730" y="6700051"/>
                  <a:pt x="6435125" y="6702498"/>
                  <a:pt x="6435125" y="6705141"/>
                </a:cubicBezTo>
                <a:cubicBezTo>
                  <a:pt x="6435125" y="6708045"/>
                  <a:pt x="6435860" y="6710697"/>
                  <a:pt x="6437330" y="6713098"/>
                </a:cubicBezTo>
                <a:cubicBezTo>
                  <a:pt x="6438800" y="6715499"/>
                  <a:pt x="6440958" y="6717379"/>
                  <a:pt x="6443804" y="6718738"/>
                </a:cubicBezTo>
                <a:cubicBezTo>
                  <a:pt x="6446650" y="6720096"/>
                  <a:pt x="6451757" y="6721706"/>
                  <a:pt x="6459124" y="6723568"/>
                </a:cubicBezTo>
                <a:cubicBezTo>
                  <a:pt x="6464593" y="6724945"/>
                  <a:pt x="6468016" y="6726080"/>
                  <a:pt x="6469393" y="6726974"/>
                </a:cubicBezTo>
                <a:cubicBezTo>
                  <a:pt x="6471365" y="6728276"/>
                  <a:pt x="6472351" y="6730063"/>
                  <a:pt x="6472351" y="6732334"/>
                </a:cubicBezTo>
                <a:cubicBezTo>
                  <a:pt x="6472351" y="6734865"/>
                  <a:pt x="6471235" y="6737070"/>
                  <a:pt x="6469002" y="6738950"/>
                </a:cubicBezTo>
                <a:cubicBezTo>
                  <a:pt x="6466770" y="6740830"/>
                  <a:pt x="6463347" y="6741770"/>
                  <a:pt x="6458733" y="6741770"/>
                </a:cubicBezTo>
                <a:cubicBezTo>
                  <a:pt x="6454157" y="6741770"/>
                  <a:pt x="6450594" y="6740709"/>
                  <a:pt x="6448046" y="6738588"/>
                </a:cubicBezTo>
                <a:cubicBezTo>
                  <a:pt x="6445497" y="6736466"/>
                  <a:pt x="6443943" y="6733414"/>
                  <a:pt x="6443385" y="6729431"/>
                </a:cubicBezTo>
                <a:lnTo>
                  <a:pt x="6433451" y="6730993"/>
                </a:lnTo>
                <a:cubicBezTo>
                  <a:pt x="6434567" y="6737284"/>
                  <a:pt x="6437144" y="6742031"/>
                  <a:pt x="6441181" y="6745232"/>
                </a:cubicBezTo>
                <a:cubicBezTo>
                  <a:pt x="6445218" y="6748434"/>
                  <a:pt x="6451087" y="6750034"/>
                  <a:pt x="6458789" y="6750034"/>
                </a:cubicBezTo>
                <a:cubicBezTo>
                  <a:pt x="6463440" y="6750034"/>
                  <a:pt x="6467607" y="6749224"/>
                  <a:pt x="6471291" y="6747605"/>
                </a:cubicBezTo>
                <a:cubicBezTo>
                  <a:pt x="6474974" y="6745985"/>
                  <a:pt x="6477793" y="6743696"/>
                  <a:pt x="6479746" y="6740737"/>
                </a:cubicBezTo>
                <a:cubicBezTo>
                  <a:pt x="6481699" y="6737778"/>
                  <a:pt x="6482676" y="6734623"/>
                  <a:pt x="6482676" y="6731273"/>
                </a:cubicBezTo>
                <a:cubicBezTo>
                  <a:pt x="6482676" y="6727848"/>
                  <a:pt x="6481876" y="6724982"/>
                  <a:pt x="6480276" y="6722675"/>
                </a:cubicBezTo>
                <a:cubicBezTo>
                  <a:pt x="6478676" y="6720367"/>
                  <a:pt x="6476472" y="6718608"/>
                  <a:pt x="6473663" y="6717397"/>
                </a:cubicBezTo>
                <a:cubicBezTo>
                  <a:pt x="6470853" y="6716188"/>
                  <a:pt x="6465896" y="6714634"/>
                  <a:pt x="6458789" y="6712735"/>
                </a:cubicBezTo>
                <a:cubicBezTo>
                  <a:pt x="6453878" y="6711395"/>
                  <a:pt x="6450920" y="6710539"/>
                  <a:pt x="6449915" y="6710167"/>
                </a:cubicBezTo>
                <a:cubicBezTo>
                  <a:pt x="6448166" y="6709459"/>
                  <a:pt x="6446883" y="6708566"/>
                  <a:pt x="6446064" y="6707487"/>
                </a:cubicBezTo>
                <a:cubicBezTo>
                  <a:pt x="6445246" y="6706444"/>
                  <a:pt x="6444836" y="6705272"/>
                  <a:pt x="6444836" y="6703969"/>
                </a:cubicBezTo>
                <a:cubicBezTo>
                  <a:pt x="6444836" y="6701922"/>
                  <a:pt x="6445822" y="6700135"/>
                  <a:pt x="6447794" y="6698608"/>
                </a:cubicBezTo>
                <a:cubicBezTo>
                  <a:pt x="6449766" y="6697083"/>
                  <a:pt x="6453059" y="6696319"/>
                  <a:pt x="6457673" y="6696319"/>
                </a:cubicBezTo>
                <a:cubicBezTo>
                  <a:pt x="6461580" y="6696319"/>
                  <a:pt x="6464603" y="6697176"/>
                  <a:pt x="6466742" y="6698888"/>
                </a:cubicBezTo>
                <a:cubicBezTo>
                  <a:pt x="6468881" y="6700600"/>
                  <a:pt x="6470174" y="6702982"/>
                  <a:pt x="6470621" y="6706035"/>
                </a:cubicBezTo>
                <a:lnTo>
                  <a:pt x="6480444" y="6704695"/>
                </a:lnTo>
                <a:cubicBezTo>
                  <a:pt x="6479811" y="6700860"/>
                  <a:pt x="6478658" y="6697799"/>
                  <a:pt x="6476983" y="6695510"/>
                </a:cubicBezTo>
                <a:cubicBezTo>
                  <a:pt x="6475309" y="6693220"/>
                  <a:pt x="6472714" y="6691406"/>
                  <a:pt x="6469198" y="6690065"/>
                </a:cubicBezTo>
                <a:cubicBezTo>
                  <a:pt x="6465682" y="6688726"/>
                  <a:pt x="6461598" y="6688056"/>
                  <a:pt x="6456947" y="6688056"/>
                </a:cubicBezTo>
                <a:close/>
                <a:moveTo>
                  <a:pt x="6399518" y="6688056"/>
                </a:moveTo>
                <a:cubicBezTo>
                  <a:pt x="6395648" y="6688056"/>
                  <a:pt x="6392356" y="6688809"/>
                  <a:pt x="6389640" y="6690317"/>
                </a:cubicBezTo>
                <a:cubicBezTo>
                  <a:pt x="6386923" y="6691824"/>
                  <a:pt x="6384486" y="6694086"/>
                  <a:pt x="6382328" y="6697101"/>
                </a:cubicBezTo>
                <a:lnTo>
                  <a:pt x="6382328" y="6689395"/>
                </a:lnTo>
                <a:lnTo>
                  <a:pt x="6373175" y="6689395"/>
                </a:lnTo>
                <a:lnTo>
                  <a:pt x="6373175" y="6771419"/>
                </a:lnTo>
                <a:lnTo>
                  <a:pt x="6383221" y="6771419"/>
                </a:lnTo>
                <a:lnTo>
                  <a:pt x="6383221" y="6742552"/>
                </a:lnTo>
                <a:cubicBezTo>
                  <a:pt x="6384933" y="6744711"/>
                  <a:pt x="6387119" y="6746498"/>
                  <a:pt x="6389779" y="6747912"/>
                </a:cubicBezTo>
                <a:cubicBezTo>
                  <a:pt x="6392439" y="6749327"/>
                  <a:pt x="6395444" y="6750034"/>
                  <a:pt x="6398792" y="6750034"/>
                </a:cubicBezTo>
                <a:cubicBezTo>
                  <a:pt x="6403369" y="6750034"/>
                  <a:pt x="6407731" y="6748741"/>
                  <a:pt x="6411880" y="6746153"/>
                </a:cubicBezTo>
                <a:cubicBezTo>
                  <a:pt x="6416029" y="6743566"/>
                  <a:pt x="6419191" y="6739844"/>
                  <a:pt x="6421368" y="6734986"/>
                </a:cubicBezTo>
                <a:cubicBezTo>
                  <a:pt x="6423544" y="6730128"/>
                  <a:pt x="6424633" y="6724666"/>
                  <a:pt x="6424633" y="6718598"/>
                </a:cubicBezTo>
                <a:cubicBezTo>
                  <a:pt x="6424633" y="6712940"/>
                  <a:pt x="6423647" y="6707738"/>
                  <a:pt x="6421675" y="6702991"/>
                </a:cubicBezTo>
                <a:cubicBezTo>
                  <a:pt x="6419703" y="6698245"/>
                  <a:pt x="6416782" y="6694570"/>
                  <a:pt x="6412913" y="6691964"/>
                </a:cubicBezTo>
                <a:cubicBezTo>
                  <a:pt x="6409043" y="6689358"/>
                  <a:pt x="6404578" y="6688056"/>
                  <a:pt x="6399518" y="6688056"/>
                </a:cubicBezTo>
                <a:close/>
                <a:moveTo>
                  <a:pt x="6263192" y="6681542"/>
                </a:moveTo>
                <a:cubicBezTo>
                  <a:pt x="6258764" y="6681542"/>
                  <a:pt x="6254829" y="6682463"/>
                  <a:pt x="6251388" y="6684306"/>
                </a:cubicBezTo>
                <a:cubicBezTo>
                  <a:pt x="6247946" y="6686148"/>
                  <a:pt x="6245295" y="6688884"/>
                  <a:pt x="6243435" y="6692514"/>
                </a:cubicBezTo>
                <a:cubicBezTo>
                  <a:pt x="6241574" y="6696142"/>
                  <a:pt x="6240644" y="6700414"/>
                  <a:pt x="6240644" y="6705328"/>
                </a:cubicBezTo>
                <a:cubicBezTo>
                  <a:pt x="6240644" y="6712847"/>
                  <a:pt x="6242691" y="6718729"/>
                  <a:pt x="6246783" y="6722972"/>
                </a:cubicBezTo>
                <a:cubicBezTo>
                  <a:pt x="6250876" y="6727216"/>
                  <a:pt x="6256197" y="6729338"/>
                  <a:pt x="6262745" y="6729338"/>
                </a:cubicBezTo>
                <a:cubicBezTo>
                  <a:pt x="6267917" y="6729338"/>
                  <a:pt x="6272317" y="6727951"/>
                  <a:pt x="6275944" y="6725178"/>
                </a:cubicBezTo>
                <a:cubicBezTo>
                  <a:pt x="6279572" y="6722404"/>
                  <a:pt x="6281944" y="6718692"/>
                  <a:pt x="6283060" y="6714039"/>
                </a:cubicBezTo>
                <a:lnTo>
                  <a:pt x="6276196" y="6712029"/>
                </a:lnTo>
                <a:cubicBezTo>
                  <a:pt x="6275377" y="6715341"/>
                  <a:pt x="6273703" y="6717965"/>
                  <a:pt x="6271173" y="6719901"/>
                </a:cubicBezTo>
                <a:cubicBezTo>
                  <a:pt x="6268643" y="6721837"/>
                  <a:pt x="6265703" y="6722805"/>
                  <a:pt x="6262355" y="6722805"/>
                </a:cubicBezTo>
                <a:cubicBezTo>
                  <a:pt x="6258187" y="6722805"/>
                  <a:pt x="6254792" y="6721344"/>
                  <a:pt x="6252169" y="6718422"/>
                </a:cubicBezTo>
                <a:cubicBezTo>
                  <a:pt x="6249546" y="6715499"/>
                  <a:pt x="6248234" y="6711190"/>
                  <a:pt x="6248234" y="6705496"/>
                </a:cubicBezTo>
                <a:cubicBezTo>
                  <a:pt x="6248234" y="6699800"/>
                  <a:pt x="6249620" y="6695426"/>
                  <a:pt x="6252392" y="6692374"/>
                </a:cubicBezTo>
                <a:cubicBezTo>
                  <a:pt x="6255164" y="6689321"/>
                  <a:pt x="6258690" y="6687795"/>
                  <a:pt x="6262968" y="6687795"/>
                </a:cubicBezTo>
                <a:cubicBezTo>
                  <a:pt x="6265908" y="6687795"/>
                  <a:pt x="6268466" y="6688531"/>
                  <a:pt x="6270642" y="6690000"/>
                </a:cubicBezTo>
                <a:cubicBezTo>
                  <a:pt x="6272819" y="6691471"/>
                  <a:pt x="6274465" y="6693583"/>
                  <a:pt x="6275582" y="6696338"/>
                </a:cubicBezTo>
                <a:lnTo>
                  <a:pt x="6282223" y="6694719"/>
                </a:lnTo>
                <a:cubicBezTo>
                  <a:pt x="6281032" y="6690662"/>
                  <a:pt x="6278800" y="6687451"/>
                  <a:pt x="6275526" y="6685087"/>
                </a:cubicBezTo>
                <a:cubicBezTo>
                  <a:pt x="6272252" y="6682723"/>
                  <a:pt x="6268140" y="6681542"/>
                  <a:pt x="6263192" y="6681542"/>
                </a:cubicBezTo>
                <a:close/>
                <a:moveTo>
                  <a:pt x="6262689" y="6672421"/>
                </a:moveTo>
                <a:cubicBezTo>
                  <a:pt x="6268568" y="6672421"/>
                  <a:pt x="6274317" y="6673938"/>
                  <a:pt x="6279935" y="6676972"/>
                </a:cubicBezTo>
                <a:cubicBezTo>
                  <a:pt x="6285553" y="6680006"/>
                  <a:pt x="6289934" y="6684343"/>
                  <a:pt x="6293078" y="6689981"/>
                </a:cubicBezTo>
                <a:cubicBezTo>
                  <a:pt x="6296222" y="6695621"/>
                  <a:pt x="6297794" y="6701494"/>
                  <a:pt x="6297794" y="6707599"/>
                </a:cubicBezTo>
                <a:cubicBezTo>
                  <a:pt x="6297794" y="6713665"/>
                  <a:pt x="6296250" y="6719482"/>
                  <a:pt x="6293162" y="6725047"/>
                </a:cubicBezTo>
                <a:cubicBezTo>
                  <a:pt x="6290074" y="6730612"/>
                  <a:pt x="6285739" y="6734949"/>
                  <a:pt x="6280158" y="6738057"/>
                </a:cubicBezTo>
                <a:cubicBezTo>
                  <a:pt x="6274577" y="6741165"/>
                  <a:pt x="6268754" y="6742720"/>
                  <a:pt x="6262689" y="6742720"/>
                </a:cubicBezTo>
                <a:cubicBezTo>
                  <a:pt x="6256625" y="6742720"/>
                  <a:pt x="6250802" y="6741165"/>
                  <a:pt x="6245221" y="6738057"/>
                </a:cubicBezTo>
                <a:cubicBezTo>
                  <a:pt x="6239640" y="6734949"/>
                  <a:pt x="6235296" y="6730612"/>
                  <a:pt x="6232189" y="6725047"/>
                </a:cubicBezTo>
                <a:cubicBezTo>
                  <a:pt x="6229082" y="6719482"/>
                  <a:pt x="6227529" y="6713665"/>
                  <a:pt x="6227529" y="6707599"/>
                </a:cubicBezTo>
                <a:cubicBezTo>
                  <a:pt x="6227529" y="6701494"/>
                  <a:pt x="6229110" y="6695621"/>
                  <a:pt x="6232273" y="6689981"/>
                </a:cubicBezTo>
                <a:cubicBezTo>
                  <a:pt x="6235435" y="6684343"/>
                  <a:pt x="6239816" y="6680006"/>
                  <a:pt x="6245416" y="6676972"/>
                </a:cubicBezTo>
                <a:cubicBezTo>
                  <a:pt x="6251016" y="6673938"/>
                  <a:pt x="6256773" y="6672421"/>
                  <a:pt x="6262689" y="6672421"/>
                </a:cubicBezTo>
                <a:close/>
                <a:moveTo>
                  <a:pt x="6345345" y="6666838"/>
                </a:moveTo>
                <a:lnTo>
                  <a:pt x="6345345" y="6748694"/>
                </a:lnTo>
                <a:lnTo>
                  <a:pt x="6356172" y="6748694"/>
                </a:lnTo>
                <a:lnTo>
                  <a:pt x="6356172" y="6666838"/>
                </a:lnTo>
                <a:close/>
                <a:moveTo>
                  <a:pt x="6262689" y="6665442"/>
                </a:moveTo>
                <a:cubicBezTo>
                  <a:pt x="6255620" y="6665442"/>
                  <a:pt x="6248718" y="6667257"/>
                  <a:pt x="6241984" y="6670886"/>
                </a:cubicBezTo>
                <a:cubicBezTo>
                  <a:pt x="6235249" y="6674515"/>
                  <a:pt x="6229994" y="6679708"/>
                  <a:pt x="6226217" y="6686464"/>
                </a:cubicBezTo>
                <a:cubicBezTo>
                  <a:pt x="6222441" y="6693220"/>
                  <a:pt x="6220552" y="6700265"/>
                  <a:pt x="6220552" y="6707599"/>
                </a:cubicBezTo>
                <a:cubicBezTo>
                  <a:pt x="6220552" y="6714857"/>
                  <a:pt x="6222413" y="6721836"/>
                  <a:pt x="6226133" y="6728537"/>
                </a:cubicBezTo>
                <a:cubicBezTo>
                  <a:pt x="6229854" y="6735237"/>
                  <a:pt x="6235054" y="6740440"/>
                  <a:pt x="6241733" y="6744144"/>
                </a:cubicBezTo>
                <a:cubicBezTo>
                  <a:pt x="6248411" y="6747847"/>
                  <a:pt x="6255397" y="6749699"/>
                  <a:pt x="6262689" y="6749699"/>
                </a:cubicBezTo>
                <a:cubicBezTo>
                  <a:pt x="6269982" y="6749699"/>
                  <a:pt x="6276968" y="6747847"/>
                  <a:pt x="6283646" y="6744144"/>
                </a:cubicBezTo>
                <a:cubicBezTo>
                  <a:pt x="6290325" y="6740440"/>
                  <a:pt x="6295515" y="6735237"/>
                  <a:pt x="6299217" y="6728537"/>
                </a:cubicBezTo>
                <a:cubicBezTo>
                  <a:pt x="6302920" y="6721836"/>
                  <a:pt x="6304771" y="6714857"/>
                  <a:pt x="6304771" y="6707599"/>
                </a:cubicBezTo>
                <a:cubicBezTo>
                  <a:pt x="6304771" y="6700265"/>
                  <a:pt x="6302892" y="6693220"/>
                  <a:pt x="6299134" y="6686464"/>
                </a:cubicBezTo>
                <a:cubicBezTo>
                  <a:pt x="6295376" y="6679708"/>
                  <a:pt x="6290130" y="6674515"/>
                  <a:pt x="6283395" y="6670886"/>
                </a:cubicBezTo>
                <a:cubicBezTo>
                  <a:pt x="6276661" y="6667257"/>
                  <a:pt x="6269759" y="6665442"/>
                  <a:pt x="6262689" y="6665442"/>
                </a:cubicBezTo>
                <a:close/>
                <a:moveTo>
                  <a:pt x="6220386" y="6199510"/>
                </a:moveTo>
                <a:cubicBezTo>
                  <a:pt x="6220386" y="6199510"/>
                  <a:pt x="6220386" y="6199510"/>
                  <a:pt x="6220386" y="6537672"/>
                </a:cubicBezTo>
                <a:lnTo>
                  <a:pt x="6220386" y="6609029"/>
                </a:lnTo>
                <a:lnTo>
                  <a:pt x="6613618" y="6609029"/>
                </a:lnTo>
                <a:lnTo>
                  <a:pt x="6631966" y="6556697"/>
                </a:lnTo>
                <a:cubicBezTo>
                  <a:pt x="6670432" y="6433809"/>
                  <a:pt x="6674067" y="6319269"/>
                  <a:pt x="6656987" y="6199510"/>
                </a:cubicBezTo>
                <a:cubicBezTo>
                  <a:pt x="6656987" y="6199510"/>
                  <a:pt x="6656987" y="6199510"/>
                  <a:pt x="6220386" y="6199510"/>
                </a:cubicBezTo>
                <a:close/>
                <a:moveTo>
                  <a:pt x="0" y="0"/>
                </a:moveTo>
                <a:lnTo>
                  <a:pt x="7068110" y="0"/>
                </a:lnTo>
                <a:lnTo>
                  <a:pt x="7068110" y="6858000"/>
                </a:lnTo>
                <a:lnTo>
                  <a:pt x="0" y="6858000"/>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8" name="(c) Ipsos">
            <a:extLst>
              <a:ext uri="{FF2B5EF4-FFF2-40B4-BE49-F238E27FC236}">
                <a16:creationId xmlns:a16="http://schemas.microsoft.com/office/drawing/2014/main" id="{ECE8CBAC-27A7-4383-856B-688CFFFC8A96}"/>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pic>
        <p:nvPicPr>
          <p:cNvPr id="11" name="Graphique 8">
            <a:extLst>
              <a:ext uri="{FF2B5EF4-FFF2-40B4-BE49-F238E27FC236}">
                <a16:creationId xmlns:a16="http://schemas.microsoft.com/office/drawing/2014/main" id="{9E956FF5-0F31-4EAB-B081-67F36B6062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9021"/>
            <a:ext cx="446881" cy="409329"/>
          </a:xfrm>
          <a:prstGeom prst="rect">
            <a:avLst/>
          </a:prstGeom>
        </p:spPr>
      </p:pic>
    </p:spTree>
    <p:extLst>
      <p:ext uri="{BB962C8B-B14F-4D97-AF65-F5344CB8AC3E}">
        <p14:creationId xmlns:p14="http://schemas.microsoft.com/office/powerpoint/2010/main" val="2494874931"/>
      </p:ext>
    </p:extLst>
  </p:cSld>
  <p:clrMapOvr>
    <a:masterClrMapping/>
  </p:clrMapOvr>
  <p:extLst>
    <p:ext uri="{DCECCB84-F9BA-43D5-87BE-67443E8EF086}">
      <p15:sldGuideLst xmlns:p15="http://schemas.microsoft.com/office/powerpoint/2012/main">
        <p15:guide id="5" orient="horz" pos="935">
          <p15:clr>
            <a:srgbClr val="FBAE40"/>
          </p15:clr>
        </p15:guide>
        <p15:guide id="8" orient="horz" pos="37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30CA53-698F-485C-95DE-2FF6E6AF579C}"/>
              </a:ext>
            </a:extLst>
          </p:cNvPr>
          <p:cNvSpPr>
            <a:spLocks noGrp="1"/>
          </p:cNvSpPr>
          <p:nvPr>
            <p:ph type="sldNum" sz="quarter" idx="10"/>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3079198075"/>
      </p:ext>
    </p:extLst>
  </p:cSld>
  <p:clrMapOvr>
    <a:masterClrMapping/>
  </p:clrMapOvr>
  <p:extLst>
    <p:ext uri="{DCECCB84-F9BA-43D5-87BE-67443E8EF086}">
      <p15:sldGuideLst xmlns:p15="http://schemas.microsoft.com/office/powerpoint/2012/main">
        <p15:guide id="1" orient="horz" pos="3906" userDrawn="1">
          <p15:clr>
            <a:srgbClr val="F26B43"/>
          </p15:clr>
        </p15:guide>
        <p15:guide id="2" orient="horz" pos="4156" userDrawn="1">
          <p15:clr>
            <a:srgbClr val="F26B43"/>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1)">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ZoneTexte 9">
            <a:extLst>
              <a:ext uri="{FF2B5EF4-FFF2-40B4-BE49-F238E27FC236}">
                <a16:creationId xmlns:a16="http://schemas.microsoft.com/office/drawing/2014/main" id="{601BBF54-2EA0-4535-B5C7-3E533B5AB9A4}"/>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47" name="ZoneTexte 19">
            <a:extLst>
              <a:ext uri="{FF2B5EF4-FFF2-40B4-BE49-F238E27FC236}">
                <a16:creationId xmlns:a16="http://schemas.microsoft.com/office/drawing/2014/main" id="{D0D4156D-3B20-4A9F-8188-B689789B85AD}"/>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sp>
        <p:nvSpPr>
          <p:cNvPr id="27" name="Game Changers">
            <a:extLst>
              <a:ext uri="{FF2B5EF4-FFF2-40B4-BE49-F238E27FC236}">
                <a16:creationId xmlns:a16="http://schemas.microsoft.com/office/drawing/2014/main" id="{FB7FEBB2-1ED6-4A73-9FD0-14F04828ED4B}"/>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28" name="Graphique 12">
            <a:extLst>
              <a:ext uri="{FF2B5EF4-FFF2-40B4-BE49-F238E27FC236}">
                <a16:creationId xmlns:a16="http://schemas.microsoft.com/office/drawing/2014/main" id="{766306CE-117B-4980-B6FE-E25BE04BF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4183269078"/>
      </p:ext>
    </p:extLst>
  </p:cSld>
  <p:clrMapOvr>
    <a:masterClrMapping/>
  </p:clrMapOvr>
  <p:extLst>
    <p:ext uri="{DCECCB84-F9BA-43D5-87BE-67443E8EF086}">
      <p15:sldGuideLst xmlns:p15="http://schemas.microsoft.com/office/powerpoint/2012/main">
        <p15:guide id="1" pos="39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2)">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4043586"/>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37267F19-9CAB-43F8-851E-7B2B1419C481}"/>
              </a:ext>
            </a:extLst>
          </p:cNvPr>
          <p:cNvSpPr txBox="1"/>
          <p:nvPr userDrawn="1"/>
        </p:nvSpPr>
        <p:spPr>
          <a:xfrm>
            <a:off x="631150" y="534745"/>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6C81E08B-3C93-4F63-802B-6D62B4905D6E}"/>
              </a:ext>
            </a:extLst>
          </p:cNvPr>
          <p:cNvSpPr txBox="1"/>
          <p:nvPr userDrawn="1"/>
        </p:nvSpPr>
        <p:spPr>
          <a:xfrm>
            <a:off x="631150" y="1605008"/>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2C7D02DF-E40B-48DB-A58C-ADE211B36244}"/>
              </a:ext>
            </a:extLst>
          </p:cNvPr>
          <p:cNvGrpSpPr/>
          <p:nvPr userDrawn="1"/>
        </p:nvGrpSpPr>
        <p:grpSpPr>
          <a:xfrm>
            <a:off x="631150" y="4043586"/>
            <a:ext cx="464690" cy="562031"/>
            <a:chOff x="698818" y="3436355"/>
            <a:chExt cx="464690" cy="562031"/>
          </a:xfrm>
        </p:grpSpPr>
        <p:cxnSp>
          <p:nvCxnSpPr>
            <p:cNvPr id="139" name="Straight Connector 138">
              <a:extLst>
                <a:ext uri="{FF2B5EF4-FFF2-40B4-BE49-F238E27FC236}">
                  <a16:creationId xmlns:a16="http://schemas.microsoft.com/office/drawing/2014/main" id="{F9951622-9DCB-4EDE-AB06-074072E00F89}"/>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046E5E11-DA76-4BF9-BB1E-D012E1C45F4A}"/>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704E232E-2D88-4FA0-8D7C-847AB2B049A4}"/>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8E8604C7-3C6A-44CD-8D0C-4D5FDC00209D}"/>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A1251870-40E2-4515-A610-BF01C39E829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4C4A893C-D6DC-4344-B313-868E83D22170}"/>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99334B6-F29A-4A81-907E-E6D193F4900F}"/>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5CFB9EFF-3059-4F2C-B758-010039D4BF75}"/>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8220BC8E-FDC7-4EE7-8700-6A81DF6C710E}"/>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7957A88D-0B53-4533-B4C3-F852FD44E0F4}"/>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46123D2C-3CE7-418B-86E8-B94232A4B2F5}"/>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E7108A6A-3513-4C31-8E9D-0D113FC55EF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5D067D68-68ED-45AE-81B5-EC33DF7DF4F7}"/>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DD24D061-0E07-469E-939B-7D83B25A057A}"/>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CA6EDA0F-2CDC-4422-81EB-FBC0023609D5}"/>
              </a:ext>
            </a:extLst>
          </p:cNvPr>
          <p:cNvSpPr>
            <a:spLocks noGrp="1"/>
          </p:cNvSpPr>
          <p:nvPr>
            <p:ph type="body" sz="quarter" idx="10" hasCustomPrompt="1"/>
          </p:nvPr>
        </p:nvSpPr>
        <p:spPr>
          <a:xfrm>
            <a:off x="631150" y="3475694"/>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F43C5EB0-96D8-4896-92BB-154617B4019D}"/>
              </a:ext>
            </a:extLst>
          </p:cNvPr>
          <p:cNvSpPr>
            <a:spLocks noGrp="1"/>
          </p:cNvSpPr>
          <p:nvPr>
            <p:ph type="body" sz="quarter" idx="11" hasCustomPrompt="1"/>
          </p:nvPr>
        </p:nvSpPr>
        <p:spPr>
          <a:xfrm>
            <a:off x="631150" y="3715634"/>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BCB534B6-09EA-44D3-BFF9-551B320259F0}"/>
              </a:ext>
            </a:extLst>
          </p:cNvPr>
          <p:cNvSpPr>
            <a:spLocks noGrp="1"/>
          </p:cNvSpPr>
          <p:nvPr>
            <p:ph type="body" sz="quarter" idx="12" hasCustomPrompt="1"/>
          </p:nvPr>
        </p:nvSpPr>
        <p:spPr>
          <a:xfrm>
            <a:off x="900707" y="415976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888684B9-CD4A-4886-8509-C2567DBF6773}"/>
              </a:ext>
            </a:extLst>
          </p:cNvPr>
          <p:cNvSpPr>
            <a:spLocks noGrp="1"/>
          </p:cNvSpPr>
          <p:nvPr>
            <p:ph type="body" sz="quarter" idx="13" hasCustomPrompt="1"/>
          </p:nvPr>
        </p:nvSpPr>
        <p:spPr>
          <a:xfrm>
            <a:off x="900707" y="4417541"/>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46" name="Game Changers">
            <a:extLst>
              <a:ext uri="{FF2B5EF4-FFF2-40B4-BE49-F238E27FC236}">
                <a16:creationId xmlns:a16="http://schemas.microsoft.com/office/drawing/2014/main" id="{49822BB1-F991-479E-97CA-6AB22B537D92}"/>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47" name="Graphique 12">
            <a:extLst>
              <a:ext uri="{FF2B5EF4-FFF2-40B4-BE49-F238E27FC236}">
                <a16:creationId xmlns:a16="http://schemas.microsoft.com/office/drawing/2014/main" id="{D28102F3-F52E-4202-95F9-FC55796CDD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65069937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3)">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8" name="Group 97">
            <a:extLst>
              <a:ext uri="{FF2B5EF4-FFF2-40B4-BE49-F238E27FC236}">
                <a16:creationId xmlns:a16="http://schemas.microsoft.com/office/drawing/2014/main" id="{3679E569-0047-4049-9164-B3DB42B8D3C5}"/>
              </a:ext>
            </a:extLst>
          </p:cNvPr>
          <p:cNvGrpSpPr/>
          <p:nvPr userDrawn="1"/>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ZoneTexte 9">
            <a:extLst>
              <a:ext uri="{FF2B5EF4-FFF2-40B4-BE49-F238E27FC236}">
                <a16:creationId xmlns:a16="http://schemas.microsoft.com/office/drawing/2014/main" id="{C0820950-AE2F-4837-88D3-A2C0A532DA63}"/>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137" name="ZoneTexte 19">
            <a:extLst>
              <a:ext uri="{FF2B5EF4-FFF2-40B4-BE49-F238E27FC236}">
                <a16:creationId xmlns:a16="http://schemas.microsoft.com/office/drawing/2014/main" id="{DDDC6352-A020-4B44-92AD-FF8486AAAF22}"/>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grpSp>
        <p:nvGrpSpPr>
          <p:cNvPr id="138" name="Group 137">
            <a:extLst>
              <a:ext uri="{FF2B5EF4-FFF2-40B4-BE49-F238E27FC236}">
                <a16:creationId xmlns:a16="http://schemas.microsoft.com/office/drawing/2014/main" id="{82077939-F3AE-457B-9031-96D6DFC5DF36}"/>
              </a:ext>
            </a:extLst>
          </p:cNvPr>
          <p:cNvGrpSpPr/>
          <p:nvPr userDrawn="1"/>
        </p:nvGrpSpPr>
        <p:grpSpPr>
          <a:xfrm>
            <a:off x="631150" y="3436355"/>
            <a:ext cx="464690" cy="562031"/>
            <a:chOff x="698818" y="3436355"/>
            <a:chExt cx="464690" cy="562031"/>
          </a:xfrm>
        </p:grpSpPr>
        <p:cxnSp>
          <p:nvCxnSpPr>
            <p:cNvPr id="139" name="Straight Connector 138">
              <a:extLst>
                <a:ext uri="{FF2B5EF4-FFF2-40B4-BE49-F238E27FC236}">
                  <a16:creationId xmlns:a16="http://schemas.microsoft.com/office/drawing/2014/main" id="{0506130A-E866-45E7-8740-F6715833B244}"/>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0F456CA-99EF-4F02-A0DB-F45C36D76352}"/>
                </a:ext>
              </a:extLst>
            </p:cNvPr>
            <p:cNvGrpSpPr>
              <a:grpSpLocks noChangeAspect="1"/>
            </p:cNvGrpSpPr>
            <p:nvPr/>
          </p:nvGrpSpPr>
          <p:grpSpPr>
            <a:xfrm>
              <a:off x="698818" y="3555334"/>
              <a:ext cx="180000" cy="180000"/>
              <a:chOff x="2703390" y="3158472"/>
              <a:chExt cx="960114" cy="960114"/>
            </a:xfrm>
          </p:grpSpPr>
          <p:sp>
            <p:nvSpPr>
              <p:cNvPr id="148" name="Ellipse 125">
                <a:extLst>
                  <a:ext uri="{FF2B5EF4-FFF2-40B4-BE49-F238E27FC236}">
                    <a16:creationId xmlns:a16="http://schemas.microsoft.com/office/drawing/2014/main" id="{E09CAA28-9F30-44B0-92F1-A84DDAC4C96E}"/>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9" name="Group 4">
                <a:extLst>
                  <a:ext uri="{FF2B5EF4-FFF2-40B4-BE49-F238E27FC236}">
                    <a16:creationId xmlns:a16="http://schemas.microsoft.com/office/drawing/2014/main" id="{AA9AA898-AD4C-44E8-A6DB-64DAED10B836}"/>
                  </a:ext>
                </a:extLst>
              </p:cNvPr>
              <p:cNvGrpSpPr>
                <a:grpSpLocks noChangeAspect="1"/>
              </p:cNvGrpSpPr>
              <p:nvPr/>
            </p:nvGrpSpPr>
            <p:grpSpPr bwMode="auto">
              <a:xfrm>
                <a:off x="2912386" y="3366720"/>
                <a:ext cx="542122" cy="543618"/>
                <a:chOff x="2638" y="958"/>
                <a:chExt cx="1087" cy="1090"/>
              </a:xfrm>
              <a:noFill/>
            </p:grpSpPr>
            <p:sp>
              <p:nvSpPr>
                <p:cNvPr id="150" name="Freeform 5">
                  <a:extLst>
                    <a:ext uri="{FF2B5EF4-FFF2-40B4-BE49-F238E27FC236}">
                      <a16:creationId xmlns:a16="http://schemas.microsoft.com/office/drawing/2014/main" id="{710F57FA-00E3-437E-8D9A-DB883BE2C0CF}"/>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Freeform 6">
                  <a:extLst>
                    <a:ext uri="{FF2B5EF4-FFF2-40B4-BE49-F238E27FC236}">
                      <a16:creationId xmlns:a16="http://schemas.microsoft.com/office/drawing/2014/main" id="{248867DA-01F5-4865-8B41-024D09C46AA9}"/>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Freeform 7">
                  <a:extLst>
                    <a:ext uri="{FF2B5EF4-FFF2-40B4-BE49-F238E27FC236}">
                      <a16:creationId xmlns:a16="http://schemas.microsoft.com/office/drawing/2014/main" id="{375EFFFB-43DF-43AD-8963-59962829E862}"/>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41" name="Group 140">
              <a:extLst>
                <a:ext uri="{FF2B5EF4-FFF2-40B4-BE49-F238E27FC236}">
                  <a16:creationId xmlns:a16="http://schemas.microsoft.com/office/drawing/2014/main" id="{0F800784-E13F-4329-A287-B49831C51A33}"/>
                </a:ext>
              </a:extLst>
            </p:cNvPr>
            <p:cNvGrpSpPr>
              <a:grpSpLocks noChangeAspect="1"/>
            </p:cNvGrpSpPr>
            <p:nvPr/>
          </p:nvGrpSpPr>
          <p:grpSpPr>
            <a:xfrm>
              <a:off x="698818" y="3818386"/>
              <a:ext cx="180000" cy="180000"/>
              <a:chOff x="2703390" y="4365085"/>
              <a:chExt cx="960114" cy="960114"/>
            </a:xfrm>
          </p:grpSpPr>
          <p:sp>
            <p:nvSpPr>
              <p:cNvPr id="142" name="Ellipse 125">
                <a:extLst>
                  <a:ext uri="{FF2B5EF4-FFF2-40B4-BE49-F238E27FC236}">
                    <a16:creationId xmlns:a16="http://schemas.microsoft.com/office/drawing/2014/main" id="{6F3B19A5-A4E5-4197-957F-86096366DB3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43" name="Group 142">
                <a:extLst>
                  <a:ext uri="{FF2B5EF4-FFF2-40B4-BE49-F238E27FC236}">
                    <a16:creationId xmlns:a16="http://schemas.microsoft.com/office/drawing/2014/main" id="{95B638D7-6D24-4825-8680-83501D60A4EA}"/>
                  </a:ext>
                </a:extLst>
              </p:cNvPr>
              <p:cNvGrpSpPr>
                <a:grpSpLocks noChangeAspect="1"/>
              </p:cNvGrpSpPr>
              <p:nvPr/>
            </p:nvGrpSpPr>
            <p:grpSpPr>
              <a:xfrm>
                <a:off x="2886170" y="4635603"/>
                <a:ext cx="594554" cy="419078"/>
                <a:chOff x="4562584" y="4650255"/>
                <a:chExt cx="457200" cy="322263"/>
              </a:xfrm>
            </p:grpSpPr>
            <p:sp>
              <p:nvSpPr>
                <p:cNvPr id="144" name="Line 20">
                  <a:extLst>
                    <a:ext uri="{FF2B5EF4-FFF2-40B4-BE49-F238E27FC236}">
                      <a16:creationId xmlns:a16="http://schemas.microsoft.com/office/drawing/2014/main" id="{3C7E8667-89DC-4ED6-955F-BB44E6E816E2}"/>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21">
                  <a:extLst>
                    <a:ext uri="{FF2B5EF4-FFF2-40B4-BE49-F238E27FC236}">
                      <a16:creationId xmlns:a16="http://schemas.microsoft.com/office/drawing/2014/main" id="{94A407AD-8727-41A7-9768-12481BFA8FB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22">
                  <a:extLst>
                    <a:ext uri="{FF2B5EF4-FFF2-40B4-BE49-F238E27FC236}">
                      <a16:creationId xmlns:a16="http://schemas.microsoft.com/office/drawing/2014/main" id="{7BF2CEF8-BADC-4EF3-964B-F1333E5D218A}"/>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7" name="Line 23">
                  <a:extLst>
                    <a:ext uri="{FF2B5EF4-FFF2-40B4-BE49-F238E27FC236}">
                      <a16:creationId xmlns:a16="http://schemas.microsoft.com/office/drawing/2014/main" id="{B72661CF-427E-4038-BA8F-FD5BC3429560}"/>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53" name="Text Placeholder 2">
            <a:extLst>
              <a:ext uri="{FF2B5EF4-FFF2-40B4-BE49-F238E27FC236}">
                <a16:creationId xmlns:a16="http://schemas.microsoft.com/office/drawing/2014/main" id="{6A56365E-6103-456B-A0C6-AF68A11F2681}"/>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54" name="Text Placeholder 2">
            <a:extLst>
              <a:ext uri="{FF2B5EF4-FFF2-40B4-BE49-F238E27FC236}">
                <a16:creationId xmlns:a16="http://schemas.microsoft.com/office/drawing/2014/main" id="{07EA7E61-68A1-462F-9E99-AC12B23E410A}"/>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55" name="Text Placeholder 2">
            <a:extLst>
              <a:ext uri="{FF2B5EF4-FFF2-40B4-BE49-F238E27FC236}">
                <a16:creationId xmlns:a16="http://schemas.microsoft.com/office/drawing/2014/main" id="{2AA1FCD4-1A03-40A1-A4FF-9990DB030765}"/>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56" name="Text Placeholder 2">
            <a:extLst>
              <a:ext uri="{FF2B5EF4-FFF2-40B4-BE49-F238E27FC236}">
                <a16:creationId xmlns:a16="http://schemas.microsoft.com/office/drawing/2014/main" id="{D6CD883F-FDB1-43D7-9AC5-C646AD9E6F6A}"/>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57" name="Group 156">
            <a:extLst>
              <a:ext uri="{FF2B5EF4-FFF2-40B4-BE49-F238E27FC236}">
                <a16:creationId xmlns:a16="http://schemas.microsoft.com/office/drawing/2014/main" id="{C0065377-01AA-4FDF-B142-2108B9FC508C}"/>
              </a:ext>
            </a:extLst>
          </p:cNvPr>
          <p:cNvGrpSpPr/>
          <p:nvPr userDrawn="1"/>
        </p:nvGrpSpPr>
        <p:grpSpPr>
          <a:xfrm>
            <a:off x="631150" y="4875303"/>
            <a:ext cx="464690" cy="562031"/>
            <a:chOff x="698818" y="3436355"/>
            <a:chExt cx="464690" cy="562031"/>
          </a:xfrm>
        </p:grpSpPr>
        <p:cxnSp>
          <p:nvCxnSpPr>
            <p:cNvPr id="158" name="Straight Connector 157">
              <a:extLst>
                <a:ext uri="{FF2B5EF4-FFF2-40B4-BE49-F238E27FC236}">
                  <a16:creationId xmlns:a16="http://schemas.microsoft.com/office/drawing/2014/main" id="{C38F80E9-94A4-4F88-9B00-59332AC509F1}"/>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9" name="Group 158">
              <a:extLst>
                <a:ext uri="{FF2B5EF4-FFF2-40B4-BE49-F238E27FC236}">
                  <a16:creationId xmlns:a16="http://schemas.microsoft.com/office/drawing/2014/main" id="{B2908D38-FC42-412D-8D4F-DEB6F3C2E0F3}"/>
                </a:ext>
              </a:extLst>
            </p:cNvPr>
            <p:cNvGrpSpPr>
              <a:grpSpLocks noChangeAspect="1"/>
            </p:cNvGrpSpPr>
            <p:nvPr/>
          </p:nvGrpSpPr>
          <p:grpSpPr>
            <a:xfrm>
              <a:off x="698818" y="3555334"/>
              <a:ext cx="180000" cy="180000"/>
              <a:chOff x="2703390" y="3158472"/>
              <a:chExt cx="960114" cy="960114"/>
            </a:xfrm>
          </p:grpSpPr>
          <p:sp>
            <p:nvSpPr>
              <p:cNvPr id="167" name="Ellipse 125">
                <a:extLst>
                  <a:ext uri="{FF2B5EF4-FFF2-40B4-BE49-F238E27FC236}">
                    <a16:creationId xmlns:a16="http://schemas.microsoft.com/office/drawing/2014/main" id="{16EFEBC7-AB45-450C-886B-A613467CC3A2}"/>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8" name="Group 4">
                <a:extLst>
                  <a:ext uri="{FF2B5EF4-FFF2-40B4-BE49-F238E27FC236}">
                    <a16:creationId xmlns:a16="http://schemas.microsoft.com/office/drawing/2014/main" id="{2F4ED14B-864B-4C19-BB37-BDE38D543AF7}"/>
                  </a:ext>
                </a:extLst>
              </p:cNvPr>
              <p:cNvGrpSpPr>
                <a:grpSpLocks noChangeAspect="1"/>
              </p:cNvGrpSpPr>
              <p:nvPr/>
            </p:nvGrpSpPr>
            <p:grpSpPr bwMode="auto">
              <a:xfrm>
                <a:off x="2912386" y="3366720"/>
                <a:ext cx="542122" cy="543618"/>
                <a:chOff x="2638" y="958"/>
                <a:chExt cx="1087" cy="1090"/>
              </a:xfrm>
              <a:noFill/>
            </p:grpSpPr>
            <p:sp>
              <p:nvSpPr>
                <p:cNvPr id="169" name="Freeform 5">
                  <a:extLst>
                    <a:ext uri="{FF2B5EF4-FFF2-40B4-BE49-F238E27FC236}">
                      <a16:creationId xmlns:a16="http://schemas.microsoft.com/office/drawing/2014/main" id="{D0D9428F-337F-4318-99CB-B27ADB9410A0}"/>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0" name="Freeform 6">
                  <a:extLst>
                    <a:ext uri="{FF2B5EF4-FFF2-40B4-BE49-F238E27FC236}">
                      <a16:creationId xmlns:a16="http://schemas.microsoft.com/office/drawing/2014/main" id="{3725F957-55DB-417A-B51E-0FEC09A2A695}"/>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71" name="Freeform 7">
                  <a:extLst>
                    <a:ext uri="{FF2B5EF4-FFF2-40B4-BE49-F238E27FC236}">
                      <a16:creationId xmlns:a16="http://schemas.microsoft.com/office/drawing/2014/main" id="{E7E60D3B-16A5-4D5C-A056-9C0BCD74F298}"/>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60" name="Group 159">
              <a:extLst>
                <a:ext uri="{FF2B5EF4-FFF2-40B4-BE49-F238E27FC236}">
                  <a16:creationId xmlns:a16="http://schemas.microsoft.com/office/drawing/2014/main" id="{487FAC66-AC67-443C-B7A3-00EEAE15530F}"/>
                </a:ext>
              </a:extLst>
            </p:cNvPr>
            <p:cNvGrpSpPr>
              <a:grpSpLocks noChangeAspect="1"/>
            </p:cNvGrpSpPr>
            <p:nvPr/>
          </p:nvGrpSpPr>
          <p:grpSpPr>
            <a:xfrm>
              <a:off x="698818" y="3818386"/>
              <a:ext cx="180000" cy="180000"/>
              <a:chOff x="2703390" y="4365085"/>
              <a:chExt cx="960114" cy="960114"/>
            </a:xfrm>
          </p:grpSpPr>
          <p:sp>
            <p:nvSpPr>
              <p:cNvPr id="161" name="Ellipse 125">
                <a:extLst>
                  <a:ext uri="{FF2B5EF4-FFF2-40B4-BE49-F238E27FC236}">
                    <a16:creationId xmlns:a16="http://schemas.microsoft.com/office/drawing/2014/main" id="{D70D3A2C-1E46-428F-96D7-3572FD0EB415}"/>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2" name="Group 161">
                <a:extLst>
                  <a:ext uri="{FF2B5EF4-FFF2-40B4-BE49-F238E27FC236}">
                    <a16:creationId xmlns:a16="http://schemas.microsoft.com/office/drawing/2014/main" id="{20403322-9100-4068-9773-E2BCE0F951DA}"/>
                  </a:ext>
                </a:extLst>
              </p:cNvPr>
              <p:cNvGrpSpPr>
                <a:grpSpLocks noChangeAspect="1"/>
              </p:cNvGrpSpPr>
              <p:nvPr/>
            </p:nvGrpSpPr>
            <p:grpSpPr>
              <a:xfrm>
                <a:off x="2886170" y="4635603"/>
                <a:ext cx="594554" cy="419078"/>
                <a:chOff x="4562584" y="4650255"/>
                <a:chExt cx="457200" cy="322263"/>
              </a:xfrm>
            </p:grpSpPr>
            <p:sp>
              <p:nvSpPr>
                <p:cNvPr id="163" name="Line 20">
                  <a:extLst>
                    <a:ext uri="{FF2B5EF4-FFF2-40B4-BE49-F238E27FC236}">
                      <a16:creationId xmlns:a16="http://schemas.microsoft.com/office/drawing/2014/main" id="{C8FF751A-7984-451B-83DB-41E441A8F9FA}"/>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21">
                  <a:extLst>
                    <a:ext uri="{FF2B5EF4-FFF2-40B4-BE49-F238E27FC236}">
                      <a16:creationId xmlns:a16="http://schemas.microsoft.com/office/drawing/2014/main" id="{53A38D7C-6B34-4022-934E-A77F31C39063}"/>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22">
                  <a:extLst>
                    <a:ext uri="{FF2B5EF4-FFF2-40B4-BE49-F238E27FC236}">
                      <a16:creationId xmlns:a16="http://schemas.microsoft.com/office/drawing/2014/main" id="{F7C74C7F-967F-4AFA-9D51-320DBAF2C5AF}"/>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6" name="Line 23">
                  <a:extLst>
                    <a:ext uri="{FF2B5EF4-FFF2-40B4-BE49-F238E27FC236}">
                      <a16:creationId xmlns:a16="http://schemas.microsoft.com/office/drawing/2014/main" id="{AD69D6C4-07B8-4B55-A0EB-5BEACD1EFBFC}"/>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72" name="Text Placeholder 2">
            <a:extLst>
              <a:ext uri="{FF2B5EF4-FFF2-40B4-BE49-F238E27FC236}">
                <a16:creationId xmlns:a16="http://schemas.microsoft.com/office/drawing/2014/main" id="{BF7F8AC7-713B-463B-A8DE-13AFC6634F28}"/>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73" name="Text Placeholder 2">
            <a:extLst>
              <a:ext uri="{FF2B5EF4-FFF2-40B4-BE49-F238E27FC236}">
                <a16:creationId xmlns:a16="http://schemas.microsoft.com/office/drawing/2014/main" id="{5CA11264-4FBD-42B2-9B21-657574229D2C}"/>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74" name="Text Placeholder 2">
            <a:extLst>
              <a:ext uri="{FF2B5EF4-FFF2-40B4-BE49-F238E27FC236}">
                <a16:creationId xmlns:a16="http://schemas.microsoft.com/office/drawing/2014/main" id="{29B02A23-3D56-4CFD-A325-2D86DAC86C92}"/>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75" name="Text Placeholder 2">
            <a:extLst>
              <a:ext uri="{FF2B5EF4-FFF2-40B4-BE49-F238E27FC236}">
                <a16:creationId xmlns:a16="http://schemas.microsoft.com/office/drawing/2014/main" id="{7E58BCA5-934B-4829-9A78-F4088349FD4A}"/>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65" name="Game Changers">
            <a:extLst>
              <a:ext uri="{FF2B5EF4-FFF2-40B4-BE49-F238E27FC236}">
                <a16:creationId xmlns:a16="http://schemas.microsoft.com/office/drawing/2014/main" id="{8EFF522E-0527-4A06-8096-C6C3E6DD8908}"/>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66" name="Graphique 12">
            <a:extLst>
              <a:ext uri="{FF2B5EF4-FFF2-40B4-BE49-F238E27FC236}">
                <a16:creationId xmlns:a16="http://schemas.microsoft.com/office/drawing/2014/main" id="{D5B53D5F-9D9C-4970-A4A4-988D889523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630574720"/>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s &amp; Contacts (4)">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ZoneTexte 9">
            <a:extLst>
              <a:ext uri="{FF2B5EF4-FFF2-40B4-BE49-F238E27FC236}">
                <a16:creationId xmlns:a16="http://schemas.microsoft.com/office/drawing/2014/main" id="{49609CCC-3FF7-4974-A488-4E7DB86664C2}"/>
              </a:ext>
            </a:extLst>
          </p:cNvPr>
          <p:cNvSpPr txBox="1"/>
          <p:nvPr userDrawn="1"/>
        </p:nvSpPr>
        <p:spPr>
          <a:xfrm>
            <a:off x="631150" y="156304"/>
            <a:ext cx="3231654" cy="1107996"/>
          </a:xfrm>
          <a:prstGeom prst="rect">
            <a:avLst/>
          </a:prstGeom>
          <a:noFill/>
        </p:spPr>
        <p:txBody>
          <a:bodyPr wrap="none" lIns="0" tIns="0" rIns="0" bIns="0" rtlCol="0">
            <a:spAutoFit/>
          </a:bodyPr>
          <a:lstStyle/>
          <a:p>
            <a:r>
              <a:rPr lang="en-US" sz="7200" b="1" dirty="0">
                <a:solidFill>
                  <a:schemeClr val="bg1"/>
                </a:solidFill>
                <a:latin typeface="+mn-lt"/>
              </a:rPr>
              <a:t>THANK</a:t>
            </a:r>
          </a:p>
        </p:txBody>
      </p:sp>
      <p:sp>
        <p:nvSpPr>
          <p:cNvPr id="8" name="ZoneTexte 19">
            <a:extLst>
              <a:ext uri="{FF2B5EF4-FFF2-40B4-BE49-F238E27FC236}">
                <a16:creationId xmlns:a16="http://schemas.microsoft.com/office/drawing/2014/main" id="{C9E510FC-2D66-46E7-A884-C3851CF79417}"/>
              </a:ext>
            </a:extLst>
          </p:cNvPr>
          <p:cNvSpPr txBox="1"/>
          <p:nvPr userDrawn="1"/>
        </p:nvSpPr>
        <p:spPr>
          <a:xfrm>
            <a:off x="631150" y="1226567"/>
            <a:ext cx="3232800" cy="1090066"/>
          </a:xfrm>
          <a:prstGeom prst="rect">
            <a:avLst/>
          </a:prstGeom>
          <a:solidFill>
            <a:schemeClr val="tx2"/>
          </a:solidFill>
        </p:spPr>
        <p:txBody>
          <a:bodyPr wrap="square" lIns="0" tIns="0" rIns="0" bIns="0" rtlCol="0" anchor="ctr">
            <a:noAutofit/>
          </a:bodyPr>
          <a:lstStyle/>
          <a:p>
            <a:pPr algn="ctr"/>
            <a:r>
              <a:rPr lang="en-US" sz="7200" b="1" dirty="0">
                <a:solidFill>
                  <a:schemeClr val="bg1"/>
                </a:solidFill>
                <a:latin typeface="+mn-lt"/>
              </a:rPr>
              <a:t>YOU!</a:t>
            </a:r>
          </a:p>
        </p:txBody>
      </p:sp>
      <p:cxnSp>
        <p:nvCxnSpPr>
          <p:cNvPr id="12" name="Straight Connector 11">
            <a:extLst>
              <a:ext uri="{FF2B5EF4-FFF2-40B4-BE49-F238E27FC236}">
                <a16:creationId xmlns:a16="http://schemas.microsoft.com/office/drawing/2014/main" id="{903425C8-86C3-4AA7-8727-AC08CE1E7962}"/>
              </a:ext>
            </a:extLst>
          </p:cNvPr>
          <p:cNvCxnSpPr>
            <a:cxnSpLocks/>
          </p:cNvCxnSpPr>
          <p:nvPr/>
        </p:nvCxnSpPr>
        <p:spPr>
          <a:xfrm>
            <a:off x="631150"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Ellipse 125">
            <a:extLst>
              <a:ext uri="{FF2B5EF4-FFF2-40B4-BE49-F238E27FC236}">
                <a16:creationId xmlns:a16="http://schemas.microsoft.com/office/drawing/2014/main" id="{E4F10A16-CACA-4A04-8C10-649AD67BCBE5}"/>
              </a:ext>
            </a:extLst>
          </p:cNvPr>
          <p:cNvSpPr/>
          <p:nvPr/>
        </p:nvSpPr>
        <p:spPr>
          <a:xfrm>
            <a:off x="631150" y="3555334"/>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22" name="Group 4">
            <a:extLst>
              <a:ext uri="{FF2B5EF4-FFF2-40B4-BE49-F238E27FC236}">
                <a16:creationId xmlns:a16="http://schemas.microsoft.com/office/drawing/2014/main" id="{DC18A30F-B552-450D-9E82-2B8D8688206E}"/>
              </a:ext>
            </a:extLst>
          </p:cNvPr>
          <p:cNvGrpSpPr>
            <a:grpSpLocks noChangeAspect="1"/>
          </p:cNvGrpSpPr>
          <p:nvPr/>
        </p:nvGrpSpPr>
        <p:grpSpPr bwMode="auto">
          <a:xfrm>
            <a:off x="670332" y="3594376"/>
            <a:ext cx="101636" cy="101916"/>
            <a:chOff x="2638" y="958"/>
            <a:chExt cx="1087" cy="1090"/>
          </a:xfrm>
          <a:noFill/>
        </p:grpSpPr>
        <p:sp>
          <p:nvSpPr>
            <p:cNvPr id="23" name="Freeform 5">
              <a:extLst>
                <a:ext uri="{FF2B5EF4-FFF2-40B4-BE49-F238E27FC236}">
                  <a16:creationId xmlns:a16="http://schemas.microsoft.com/office/drawing/2014/main" id="{C27D943E-A5F4-4F15-9F91-EDF358593427}"/>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Freeform 6">
              <a:extLst>
                <a:ext uri="{FF2B5EF4-FFF2-40B4-BE49-F238E27FC236}">
                  <a16:creationId xmlns:a16="http://schemas.microsoft.com/office/drawing/2014/main" id="{6134B46B-CEBD-48BA-B0C9-E898BA1CB688}"/>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 name="Freeform 7">
              <a:extLst>
                <a:ext uri="{FF2B5EF4-FFF2-40B4-BE49-F238E27FC236}">
                  <a16:creationId xmlns:a16="http://schemas.microsoft.com/office/drawing/2014/main" id="{94982FE8-D91F-43E7-B73A-A64B4235D8DB}"/>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15" name="Ellipse 125">
            <a:extLst>
              <a:ext uri="{FF2B5EF4-FFF2-40B4-BE49-F238E27FC236}">
                <a16:creationId xmlns:a16="http://schemas.microsoft.com/office/drawing/2014/main" id="{CC019F07-4A0D-4708-9002-903956904576}"/>
              </a:ext>
            </a:extLst>
          </p:cNvPr>
          <p:cNvSpPr/>
          <p:nvPr/>
        </p:nvSpPr>
        <p:spPr>
          <a:xfrm>
            <a:off x="631150" y="3818386"/>
            <a:ext cx="180000" cy="180000"/>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6" name="Group 15">
            <a:extLst>
              <a:ext uri="{FF2B5EF4-FFF2-40B4-BE49-F238E27FC236}">
                <a16:creationId xmlns:a16="http://schemas.microsoft.com/office/drawing/2014/main" id="{B7388DE1-121D-41FC-BAF6-F8AEA45EED5A}"/>
              </a:ext>
            </a:extLst>
          </p:cNvPr>
          <p:cNvGrpSpPr>
            <a:grpSpLocks noChangeAspect="1"/>
          </p:cNvGrpSpPr>
          <p:nvPr/>
        </p:nvGrpSpPr>
        <p:grpSpPr>
          <a:xfrm>
            <a:off x="665417" y="3869102"/>
            <a:ext cx="111466" cy="78568"/>
            <a:chOff x="4562584" y="4650255"/>
            <a:chExt cx="457200" cy="322263"/>
          </a:xfrm>
        </p:grpSpPr>
        <p:sp>
          <p:nvSpPr>
            <p:cNvPr id="17" name="Line 20">
              <a:extLst>
                <a:ext uri="{FF2B5EF4-FFF2-40B4-BE49-F238E27FC236}">
                  <a16:creationId xmlns:a16="http://schemas.microsoft.com/office/drawing/2014/main" id="{2785C6F4-5549-4110-AE54-D1D61C1EF7BD}"/>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1">
              <a:extLst>
                <a:ext uri="{FF2B5EF4-FFF2-40B4-BE49-F238E27FC236}">
                  <a16:creationId xmlns:a16="http://schemas.microsoft.com/office/drawing/2014/main" id="{B7FD20A5-2E61-489F-83E6-9B9759277494}"/>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2">
              <a:extLst>
                <a:ext uri="{FF2B5EF4-FFF2-40B4-BE49-F238E27FC236}">
                  <a16:creationId xmlns:a16="http://schemas.microsoft.com/office/drawing/2014/main" id="{0F10D857-76C9-46EB-8D3E-D6822160F773}"/>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3">
              <a:extLst>
                <a:ext uri="{FF2B5EF4-FFF2-40B4-BE49-F238E27FC236}">
                  <a16:creationId xmlns:a16="http://schemas.microsoft.com/office/drawing/2014/main" id="{059718CA-A50B-423B-B7BE-411056C4CF62}"/>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2">
            <a:extLst>
              <a:ext uri="{FF2B5EF4-FFF2-40B4-BE49-F238E27FC236}">
                <a16:creationId xmlns:a16="http://schemas.microsoft.com/office/drawing/2014/main" id="{E5618524-7E19-453E-B6E5-CED030DAA0E3}"/>
              </a:ext>
            </a:extLst>
          </p:cNvPr>
          <p:cNvSpPr>
            <a:spLocks noGrp="1"/>
          </p:cNvSpPr>
          <p:nvPr>
            <p:ph type="body" sz="quarter" idx="10" hasCustomPrompt="1"/>
          </p:nvPr>
        </p:nvSpPr>
        <p:spPr>
          <a:xfrm>
            <a:off x="631150"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76" name="Text Placeholder 2">
            <a:extLst>
              <a:ext uri="{FF2B5EF4-FFF2-40B4-BE49-F238E27FC236}">
                <a16:creationId xmlns:a16="http://schemas.microsoft.com/office/drawing/2014/main" id="{19FF9332-15F2-4821-B822-44000397DC51}"/>
              </a:ext>
            </a:extLst>
          </p:cNvPr>
          <p:cNvSpPr>
            <a:spLocks noGrp="1"/>
          </p:cNvSpPr>
          <p:nvPr>
            <p:ph type="body" sz="quarter" idx="11" hasCustomPrompt="1"/>
          </p:nvPr>
        </p:nvSpPr>
        <p:spPr>
          <a:xfrm>
            <a:off x="631150"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77" name="Text Placeholder 2">
            <a:extLst>
              <a:ext uri="{FF2B5EF4-FFF2-40B4-BE49-F238E27FC236}">
                <a16:creationId xmlns:a16="http://schemas.microsoft.com/office/drawing/2014/main" id="{D75B95EB-B11E-4A94-ACBB-C77CACD85517}"/>
              </a:ext>
            </a:extLst>
          </p:cNvPr>
          <p:cNvSpPr>
            <a:spLocks noGrp="1"/>
          </p:cNvSpPr>
          <p:nvPr>
            <p:ph type="body" sz="quarter" idx="12" hasCustomPrompt="1"/>
          </p:nvPr>
        </p:nvSpPr>
        <p:spPr>
          <a:xfrm>
            <a:off x="900707"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78" name="Text Placeholder 2">
            <a:extLst>
              <a:ext uri="{FF2B5EF4-FFF2-40B4-BE49-F238E27FC236}">
                <a16:creationId xmlns:a16="http://schemas.microsoft.com/office/drawing/2014/main" id="{5497ECF1-4DCF-4CD1-AE49-C6FDC9DB1BC8}"/>
              </a:ext>
            </a:extLst>
          </p:cNvPr>
          <p:cNvSpPr>
            <a:spLocks noGrp="1"/>
          </p:cNvSpPr>
          <p:nvPr>
            <p:ph type="body" sz="quarter" idx="13" hasCustomPrompt="1"/>
          </p:nvPr>
        </p:nvSpPr>
        <p:spPr>
          <a:xfrm>
            <a:off x="900707"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79" name="Group 78">
            <a:extLst>
              <a:ext uri="{FF2B5EF4-FFF2-40B4-BE49-F238E27FC236}">
                <a16:creationId xmlns:a16="http://schemas.microsoft.com/office/drawing/2014/main" id="{630CB303-F8F7-461A-97EA-80BF97A81380}"/>
              </a:ext>
            </a:extLst>
          </p:cNvPr>
          <p:cNvGrpSpPr/>
          <p:nvPr/>
        </p:nvGrpSpPr>
        <p:grpSpPr>
          <a:xfrm>
            <a:off x="631150" y="4875303"/>
            <a:ext cx="464690" cy="562031"/>
            <a:chOff x="698818" y="3436355"/>
            <a:chExt cx="464690" cy="562031"/>
          </a:xfrm>
        </p:grpSpPr>
        <p:cxnSp>
          <p:nvCxnSpPr>
            <p:cNvPr id="80" name="Straight Connector 79">
              <a:extLst>
                <a:ext uri="{FF2B5EF4-FFF2-40B4-BE49-F238E27FC236}">
                  <a16:creationId xmlns:a16="http://schemas.microsoft.com/office/drawing/2014/main" id="{2C46C1D2-3A73-4D56-9031-E6DD71DA9FBA}"/>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2014C176-D61E-4F69-AB38-609BDAACC350}"/>
                </a:ext>
              </a:extLst>
            </p:cNvPr>
            <p:cNvGrpSpPr>
              <a:grpSpLocks noChangeAspect="1"/>
            </p:cNvGrpSpPr>
            <p:nvPr/>
          </p:nvGrpSpPr>
          <p:grpSpPr>
            <a:xfrm>
              <a:off x="698818" y="3555334"/>
              <a:ext cx="180000" cy="180000"/>
              <a:chOff x="2703390" y="3158472"/>
              <a:chExt cx="960114" cy="960114"/>
            </a:xfrm>
          </p:grpSpPr>
          <p:sp>
            <p:nvSpPr>
              <p:cNvPr id="89" name="Ellipse 125">
                <a:extLst>
                  <a:ext uri="{FF2B5EF4-FFF2-40B4-BE49-F238E27FC236}">
                    <a16:creationId xmlns:a16="http://schemas.microsoft.com/office/drawing/2014/main" id="{86F70EE5-3D63-4A39-900B-9A4875B7AEDA}"/>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90" name="Group 4">
                <a:extLst>
                  <a:ext uri="{FF2B5EF4-FFF2-40B4-BE49-F238E27FC236}">
                    <a16:creationId xmlns:a16="http://schemas.microsoft.com/office/drawing/2014/main" id="{8CCD749E-8FA2-4BA4-B0CC-A4A74117C7DB}"/>
                  </a:ext>
                </a:extLst>
              </p:cNvPr>
              <p:cNvGrpSpPr>
                <a:grpSpLocks noChangeAspect="1"/>
              </p:cNvGrpSpPr>
              <p:nvPr/>
            </p:nvGrpSpPr>
            <p:grpSpPr bwMode="auto">
              <a:xfrm>
                <a:off x="2912386" y="3366720"/>
                <a:ext cx="542122" cy="543618"/>
                <a:chOff x="2638" y="958"/>
                <a:chExt cx="1087" cy="1090"/>
              </a:xfrm>
              <a:noFill/>
            </p:grpSpPr>
            <p:sp>
              <p:nvSpPr>
                <p:cNvPr id="91" name="Freeform 5">
                  <a:extLst>
                    <a:ext uri="{FF2B5EF4-FFF2-40B4-BE49-F238E27FC236}">
                      <a16:creationId xmlns:a16="http://schemas.microsoft.com/office/drawing/2014/main" id="{C12A205A-C7B7-4DD9-A579-02BDC5C81CDD}"/>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2" name="Freeform 6">
                  <a:extLst>
                    <a:ext uri="{FF2B5EF4-FFF2-40B4-BE49-F238E27FC236}">
                      <a16:creationId xmlns:a16="http://schemas.microsoft.com/office/drawing/2014/main" id="{CBC4A8D9-E9B1-44AD-BC48-C97DC9E54FCD}"/>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93" name="Freeform 7">
                  <a:extLst>
                    <a:ext uri="{FF2B5EF4-FFF2-40B4-BE49-F238E27FC236}">
                      <a16:creationId xmlns:a16="http://schemas.microsoft.com/office/drawing/2014/main" id="{D29AD437-2A40-4F2C-A711-D855BA2820B3}"/>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82" name="Group 81">
              <a:extLst>
                <a:ext uri="{FF2B5EF4-FFF2-40B4-BE49-F238E27FC236}">
                  <a16:creationId xmlns:a16="http://schemas.microsoft.com/office/drawing/2014/main" id="{D57C8B08-D9C8-4390-9176-59D88565C141}"/>
                </a:ext>
              </a:extLst>
            </p:cNvPr>
            <p:cNvGrpSpPr>
              <a:grpSpLocks noChangeAspect="1"/>
            </p:cNvGrpSpPr>
            <p:nvPr/>
          </p:nvGrpSpPr>
          <p:grpSpPr>
            <a:xfrm>
              <a:off x="698818" y="3818386"/>
              <a:ext cx="180000" cy="180000"/>
              <a:chOff x="2703390" y="4365085"/>
              <a:chExt cx="960114" cy="960114"/>
            </a:xfrm>
          </p:grpSpPr>
          <p:sp>
            <p:nvSpPr>
              <p:cNvPr id="83" name="Ellipse 125">
                <a:extLst>
                  <a:ext uri="{FF2B5EF4-FFF2-40B4-BE49-F238E27FC236}">
                    <a16:creationId xmlns:a16="http://schemas.microsoft.com/office/drawing/2014/main" id="{7A9CA8E2-FEEE-4D89-9721-6BA551CEC23C}"/>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84" name="Group 83">
                <a:extLst>
                  <a:ext uri="{FF2B5EF4-FFF2-40B4-BE49-F238E27FC236}">
                    <a16:creationId xmlns:a16="http://schemas.microsoft.com/office/drawing/2014/main" id="{11B25C58-92C7-4591-8C5C-4910E413948A}"/>
                  </a:ext>
                </a:extLst>
              </p:cNvPr>
              <p:cNvGrpSpPr>
                <a:grpSpLocks noChangeAspect="1"/>
              </p:cNvGrpSpPr>
              <p:nvPr/>
            </p:nvGrpSpPr>
            <p:grpSpPr>
              <a:xfrm>
                <a:off x="2886170" y="4635603"/>
                <a:ext cx="594554" cy="419078"/>
                <a:chOff x="4562584" y="4650255"/>
                <a:chExt cx="457200" cy="322263"/>
              </a:xfrm>
            </p:grpSpPr>
            <p:sp>
              <p:nvSpPr>
                <p:cNvPr id="85" name="Line 20">
                  <a:extLst>
                    <a:ext uri="{FF2B5EF4-FFF2-40B4-BE49-F238E27FC236}">
                      <a16:creationId xmlns:a16="http://schemas.microsoft.com/office/drawing/2014/main" id="{38FB819D-897A-4719-A05C-19DA6D739EDF}"/>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21">
                  <a:extLst>
                    <a:ext uri="{FF2B5EF4-FFF2-40B4-BE49-F238E27FC236}">
                      <a16:creationId xmlns:a16="http://schemas.microsoft.com/office/drawing/2014/main" id="{B3C20AE1-9C99-415B-BE68-EB5A086DBEC1}"/>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2">
                  <a:extLst>
                    <a:ext uri="{FF2B5EF4-FFF2-40B4-BE49-F238E27FC236}">
                      <a16:creationId xmlns:a16="http://schemas.microsoft.com/office/drawing/2014/main" id="{61999F00-4195-4B70-83B4-60E3329F0831}"/>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23">
                  <a:extLst>
                    <a:ext uri="{FF2B5EF4-FFF2-40B4-BE49-F238E27FC236}">
                      <a16:creationId xmlns:a16="http://schemas.microsoft.com/office/drawing/2014/main" id="{8934B8EB-EBA6-4878-976D-45F9D52B04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94" name="Text Placeholder 2">
            <a:extLst>
              <a:ext uri="{FF2B5EF4-FFF2-40B4-BE49-F238E27FC236}">
                <a16:creationId xmlns:a16="http://schemas.microsoft.com/office/drawing/2014/main" id="{D7F6C252-5A50-4565-AA12-467F635AF46D}"/>
              </a:ext>
            </a:extLst>
          </p:cNvPr>
          <p:cNvSpPr>
            <a:spLocks noGrp="1"/>
          </p:cNvSpPr>
          <p:nvPr>
            <p:ph type="body" sz="quarter" idx="14" hasCustomPrompt="1"/>
          </p:nvPr>
        </p:nvSpPr>
        <p:spPr>
          <a:xfrm>
            <a:off x="631150"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95" name="Text Placeholder 2">
            <a:extLst>
              <a:ext uri="{FF2B5EF4-FFF2-40B4-BE49-F238E27FC236}">
                <a16:creationId xmlns:a16="http://schemas.microsoft.com/office/drawing/2014/main" id="{BC55E0CB-4D93-439D-8324-924D0DF808D8}"/>
              </a:ext>
            </a:extLst>
          </p:cNvPr>
          <p:cNvSpPr>
            <a:spLocks noGrp="1"/>
          </p:cNvSpPr>
          <p:nvPr>
            <p:ph type="body" sz="quarter" idx="15" hasCustomPrompt="1"/>
          </p:nvPr>
        </p:nvSpPr>
        <p:spPr>
          <a:xfrm>
            <a:off x="631150"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96" name="Text Placeholder 2">
            <a:extLst>
              <a:ext uri="{FF2B5EF4-FFF2-40B4-BE49-F238E27FC236}">
                <a16:creationId xmlns:a16="http://schemas.microsoft.com/office/drawing/2014/main" id="{98FF47C6-847A-4FBF-94C5-A44644DAF6BC}"/>
              </a:ext>
            </a:extLst>
          </p:cNvPr>
          <p:cNvSpPr>
            <a:spLocks noGrp="1"/>
          </p:cNvSpPr>
          <p:nvPr>
            <p:ph type="body" sz="quarter" idx="16" hasCustomPrompt="1"/>
          </p:nvPr>
        </p:nvSpPr>
        <p:spPr>
          <a:xfrm>
            <a:off x="900707"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97" name="Text Placeholder 2">
            <a:extLst>
              <a:ext uri="{FF2B5EF4-FFF2-40B4-BE49-F238E27FC236}">
                <a16:creationId xmlns:a16="http://schemas.microsoft.com/office/drawing/2014/main" id="{01F365FD-15B6-4DF7-90CE-9448A5AF4B34}"/>
              </a:ext>
            </a:extLst>
          </p:cNvPr>
          <p:cNvSpPr>
            <a:spLocks noGrp="1"/>
          </p:cNvSpPr>
          <p:nvPr>
            <p:ph type="body" sz="quarter" idx="17" hasCustomPrompt="1"/>
          </p:nvPr>
        </p:nvSpPr>
        <p:spPr>
          <a:xfrm>
            <a:off x="900707"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98" name="Group 97">
            <a:extLst>
              <a:ext uri="{FF2B5EF4-FFF2-40B4-BE49-F238E27FC236}">
                <a16:creationId xmlns:a16="http://schemas.microsoft.com/office/drawing/2014/main" id="{3679E569-0047-4049-9164-B3DB42B8D3C5}"/>
              </a:ext>
            </a:extLst>
          </p:cNvPr>
          <p:cNvGrpSpPr/>
          <p:nvPr/>
        </p:nvGrpSpPr>
        <p:grpSpPr>
          <a:xfrm>
            <a:off x="5267422" y="3436355"/>
            <a:ext cx="464690" cy="562031"/>
            <a:chOff x="698818" y="3436355"/>
            <a:chExt cx="464690" cy="562031"/>
          </a:xfrm>
        </p:grpSpPr>
        <p:cxnSp>
          <p:nvCxnSpPr>
            <p:cNvPr id="99" name="Straight Connector 98">
              <a:extLst>
                <a:ext uri="{FF2B5EF4-FFF2-40B4-BE49-F238E27FC236}">
                  <a16:creationId xmlns:a16="http://schemas.microsoft.com/office/drawing/2014/main" id="{F8E42532-D76D-4406-B008-BE572A5C17ED}"/>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206DD568-B9DC-4D81-9106-BD12C2CDF721}"/>
                </a:ext>
              </a:extLst>
            </p:cNvPr>
            <p:cNvGrpSpPr>
              <a:grpSpLocks noChangeAspect="1"/>
            </p:cNvGrpSpPr>
            <p:nvPr/>
          </p:nvGrpSpPr>
          <p:grpSpPr>
            <a:xfrm>
              <a:off x="698818" y="3555334"/>
              <a:ext cx="180000" cy="180000"/>
              <a:chOff x="2703390" y="3158472"/>
              <a:chExt cx="960114" cy="960114"/>
            </a:xfrm>
          </p:grpSpPr>
          <p:sp>
            <p:nvSpPr>
              <p:cNvPr id="108" name="Ellipse 125">
                <a:extLst>
                  <a:ext uri="{FF2B5EF4-FFF2-40B4-BE49-F238E27FC236}">
                    <a16:creationId xmlns:a16="http://schemas.microsoft.com/office/drawing/2014/main" id="{7E3FFC1A-7187-4625-8CBE-DCDE2AAF1F60}"/>
                  </a:ext>
                </a:extLst>
              </p:cNvPr>
              <p:cNvSpPr/>
              <p:nvPr/>
            </p:nvSpPr>
            <p:spPr>
              <a:xfrm>
                <a:off x="2703390" y="3158472"/>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9" name="Group 4">
                <a:extLst>
                  <a:ext uri="{FF2B5EF4-FFF2-40B4-BE49-F238E27FC236}">
                    <a16:creationId xmlns:a16="http://schemas.microsoft.com/office/drawing/2014/main" id="{A71E269C-5B9A-455D-AB2B-214C05CF2914}"/>
                  </a:ext>
                </a:extLst>
              </p:cNvPr>
              <p:cNvGrpSpPr>
                <a:grpSpLocks noChangeAspect="1"/>
              </p:cNvGrpSpPr>
              <p:nvPr/>
            </p:nvGrpSpPr>
            <p:grpSpPr bwMode="auto">
              <a:xfrm>
                <a:off x="2912386" y="3366720"/>
                <a:ext cx="542122" cy="543618"/>
                <a:chOff x="2638" y="958"/>
                <a:chExt cx="1087" cy="1090"/>
              </a:xfrm>
              <a:noFill/>
            </p:grpSpPr>
            <p:sp>
              <p:nvSpPr>
                <p:cNvPr id="110" name="Freeform 5">
                  <a:extLst>
                    <a:ext uri="{FF2B5EF4-FFF2-40B4-BE49-F238E27FC236}">
                      <a16:creationId xmlns:a16="http://schemas.microsoft.com/office/drawing/2014/main" id="{33CABAD9-C910-4C24-9965-1AC0D685EFD4}"/>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Freeform 6">
                  <a:extLst>
                    <a:ext uri="{FF2B5EF4-FFF2-40B4-BE49-F238E27FC236}">
                      <a16:creationId xmlns:a16="http://schemas.microsoft.com/office/drawing/2014/main" id="{5D525717-118A-4958-8F91-8EF857E66DBC}"/>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2" name="Freeform 7">
                  <a:extLst>
                    <a:ext uri="{FF2B5EF4-FFF2-40B4-BE49-F238E27FC236}">
                      <a16:creationId xmlns:a16="http://schemas.microsoft.com/office/drawing/2014/main" id="{895F3650-AACF-4A4E-A43B-2883C02C9DCD}"/>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01" name="Group 100">
              <a:extLst>
                <a:ext uri="{FF2B5EF4-FFF2-40B4-BE49-F238E27FC236}">
                  <a16:creationId xmlns:a16="http://schemas.microsoft.com/office/drawing/2014/main" id="{09D1F827-C4B2-4410-98B3-AF48E975C64A}"/>
                </a:ext>
              </a:extLst>
            </p:cNvPr>
            <p:cNvGrpSpPr>
              <a:grpSpLocks noChangeAspect="1"/>
            </p:cNvGrpSpPr>
            <p:nvPr/>
          </p:nvGrpSpPr>
          <p:grpSpPr>
            <a:xfrm>
              <a:off x="698818" y="3818386"/>
              <a:ext cx="180000" cy="180000"/>
              <a:chOff x="2703390" y="4365085"/>
              <a:chExt cx="960114" cy="960114"/>
            </a:xfrm>
          </p:grpSpPr>
          <p:sp>
            <p:nvSpPr>
              <p:cNvPr id="102" name="Ellipse 125">
                <a:extLst>
                  <a:ext uri="{FF2B5EF4-FFF2-40B4-BE49-F238E27FC236}">
                    <a16:creationId xmlns:a16="http://schemas.microsoft.com/office/drawing/2014/main" id="{95F3D1DA-0A03-4AF4-952E-59748AE25E06}"/>
                  </a:ext>
                </a:extLst>
              </p:cNvPr>
              <p:cNvSpPr/>
              <p:nvPr/>
            </p:nvSpPr>
            <p:spPr>
              <a:xfrm>
                <a:off x="2703390" y="4365085"/>
                <a:ext cx="960114" cy="960114"/>
              </a:xfrm>
              <a:prstGeom prst="ellipse">
                <a:avLst/>
              </a:prstGeom>
              <a:solidFill>
                <a:schemeClr val="tx2"/>
              </a:solidFill>
              <a:ln w="635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03" name="Group 102">
                <a:extLst>
                  <a:ext uri="{FF2B5EF4-FFF2-40B4-BE49-F238E27FC236}">
                    <a16:creationId xmlns:a16="http://schemas.microsoft.com/office/drawing/2014/main" id="{CE4F2DCC-422A-4066-BEE3-2E87841256CD}"/>
                  </a:ext>
                </a:extLst>
              </p:cNvPr>
              <p:cNvGrpSpPr>
                <a:grpSpLocks noChangeAspect="1"/>
              </p:cNvGrpSpPr>
              <p:nvPr/>
            </p:nvGrpSpPr>
            <p:grpSpPr>
              <a:xfrm>
                <a:off x="2886170" y="4635603"/>
                <a:ext cx="594554" cy="419078"/>
                <a:chOff x="4562584" y="4650255"/>
                <a:chExt cx="457200" cy="322263"/>
              </a:xfrm>
            </p:grpSpPr>
            <p:sp>
              <p:nvSpPr>
                <p:cNvPr id="104" name="Line 20">
                  <a:extLst>
                    <a:ext uri="{FF2B5EF4-FFF2-40B4-BE49-F238E27FC236}">
                      <a16:creationId xmlns:a16="http://schemas.microsoft.com/office/drawing/2014/main" id="{AA8A5E72-8262-4687-9E3F-DA10E9CB5F78}"/>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21">
                  <a:extLst>
                    <a:ext uri="{FF2B5EF4-FFF2-40B4-BE49-F238E27FC236}">
                      <a16:creationId xmlns:a16="http://schemas.microsoft.com/office/drawing/2014/main" id="{28A7B842-BC68-428A-8367-7FB0B83756B0}"/>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22">
                  <a:extLst>
                    <a:ext uri="{FF2B5EF4-FFF2-40B4-BE49-F238E27FC236}">
                      <a16:creationId xmlns:a16="http://schemas.microsoft.com/office/drawing/2014/main" id="{07E8C1AB-3C29-4DE9-B1BB-E4A7F35E3C62}"/>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7" name="Line 23">
                  <a:extLst>
                    <a:ext uri="{FF2B5EF4-FFF2-40B4-BE49-F238E27FC236}">
                      <a16:creationId xmlns:a16="http://schemas.microsoft.com/office/drawing/2014/main" id="{BF92A8A0-3F14-4CEC-815A-90C541ABB6D4}"/>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13" name="Text Placeholder 2">
            <a:extLst>
              <a:ext uri="{FF2B5EF4-FFF2-40B4-BE49-F238E27FC236}">
                <a16:creationId xmlns:a16="http://schemas.microsoft.com/office/drawing/2014/main" id="{55D7FADF-7F6E-435C-B6DE-FAB87D24809D}"/>
              </a:ext>
            </a:extLst>
          </p:cNvPr>
          <p:cNvSpPr>
            <a:spLocks noGrp="1"/>
          </p:cNvSpPr>
          <p:nvPr>
            <p:ph type="body" sz="quarter" idx="18" hasCustomPrompt="1"/>
          </p:nvPr>
        </p:nvSpPr>
        <p:spPr>
          <a:xfrm>
            <a:off x="5267422" y="2868463"/>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14" name="Text Placeholder 2">
            <a:extLst>
              <a:ext uri="{FF2B5EF4-FFF2-40B4-BE49-F238E27FC236}">
                <a16:creationId xmlns:a16="http://schemas.microsoft.com/office/drawing/2014/main" id="{EA39D3C2-9F1C-4899-89C7-124EFA45C1A8}"/>
              </a:ext>
            </a:extLst>
          </p:cNvPr>
          <p:cNvSpPr>
            <a:spLocks noGrp="1"/>
          </p:cNvSpPr>
          <p:nvPr>
            <p:ph type="body" sz="quarter" idx="19" hasCustomPrompt="1"/>
          </p:nvPr>
        </p:nvSpPr>
        <p:spPr>
          <a:xfrm>
            <a:off x="5267422" y="3108403"/>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15" name="Text Placeholder 2">
            <a:extLst>
              <a:ext uri="{FF2B5EF4-FFF2-40B4-BE49-F238E27FC236}">
                <a16:creationId xmlns:a16="http://schemas.microsoft.com/office/drawing/2014/main" id="{7AB01C7A-B359-4DEB-A383-F9EC6C4AC2AA}"/>
              </a:ext>
            </a:extLst>
          </p:cNvPr>
          <p:cNvSpPr>
            <a:spLocks noGrp="1"/>
          </p:cNvSpPr>
          <p:nvPr>
            <p:ph type="body" sz="quarter" idx="20" hasCustomPrompt="1"/>
          </p:nvPr>
        </p:nvSpPr>
        <p:spPr>
          <a:xfrm>
            <a:off x="5536979" y="3552529"/>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16" name="Text Placeholder 2">
            <a:extLst>
              <a:ext uri="{FF2B5EF4-FFF2-40B4-BE49-F238E27FC236}">
                <a16:creationId xmlns:a16="http://schemas.microsoft.com/office/drawing/2014/main" id="{11C50017-020E-4849-8689-BFE63697476C}"/>
              </a:ext>
            </a:extLst>
          </p:cNvPr>
          <p:cNvSpPr>
            <a:spLocks noGrp="1"/>
          </p:cNvSpPr>
          <p:nvPr>
            <p:ph type="body" sz="quarter" idx="21" hasCustomPrompt="1"/>
          </p:nvPr>
        </p:nvSpPr>
        <p:spPr>
          <a:xfrm>
            <a:off x="5536979" y="3810310"/>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grpSp>
        <p:nvGrpSpPr>
          <p:cNvPr id="117" name="Group 116">
            <a:extLst>
              <a:ext uri="{FF2B5EF4-FFF2-40B4-BE49-F238E27FC236}">
                <a16:creationId xmlns:a16="http://schemas.microsoft.com/office/drawing/2014/main" id="{24DED4ED-1147-4096-AC8D-DC8A43DB5B50}"/>
              </a:ext>
            </a:extLst>
          </p:cNvPr>
          <p:cNvGrpSpPr/>
          <p:nvPr/>
        </p:nvGrpSpPr>
        <p:grpSpPr>
          <a:xfrm>
            <a:off x="5267422" y="4875303"/>
            <a:ext cx="464690" cy="562031"/>
            <a:chOff x="698818" y="3436355"/>
            <a:chExt cx="464690" cy="562031"/>
          </a:xfrm>
        </p:grpSpPr>
        <p:cxnSp>
          <p:nvCxnSpPr>
            <p:cNvPr id="118" name="Straight Connector 117">
              <a:extLst>
                <a:ext uri="{FF2B5EF4-FFF2-40B4-BE49-F238E27FC236}">
                  <a16:creationId xmlns:a16="http://schemas.microsoft.com/office/drawing/2014/main" id="{12E853E8-AF9C-46C2-B0D3-0F9C2B8916EE}"/>
                </a:ext>
              </a:extLst>
            </p:cNvPr>
            <p:cNvCxnSpPr>
              <a:cxnSpLocks/>
            </p:cNvCxnSpPr>
            <p:nvPr/>
          </p:nvCxnSpPr>
          <p:spPr>
            <a:xfrm>
              <a:off x="698818" y="3436355"/>
              <a:ext cx="46469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FF0987F-68F5-4471-B6BD-1457294E1A5E}"/>
                </a:ext>
              </a:extLst>
            </p:cNvPr>
            <p:cNvGrpSpPr>
              <a:grpSpLocks noChangeAspect="1"/>
            </p:cNvGrpSpPr>
            <p:nvPr/>
          </p:nvGrpSpPr>
          <p:grpSpPr>
            <a:xfrm>
              <a:off x="698818" y="3555334"/>
              <a:ext cx="180000" cy="180000"/>
              <a:chOff x="2703390" y="3158472"/>
              <a:chExt cx="960114" cy="960114"/>
            </a:xfrm>
          </p:grpSpPr>
          <p:sp>
            <p:nvSpPr>
              <p:cNvPr id="127" name="Ellipse 125">
                <a:extLst>
                  <a:ext uri="{FF2B5EF4-FFF2-40B4-BE49-F238E27FC236}">
                    <a16:creationId xmlns:a16="http://schemas.microsoft.com/office/drawing/2014/main" id="{442D6799-9E4F-4A00-9932-6AC6B555E840}"/>
                  </a:ext>
                </a:extLst>
              </p:cNvPr>
              <p:cNvSpPr/>
              <p:nvPr/>
            </p:nvSpPr>
            <p:spPr>
              <a:xfrm>
                <a:off x="2703390" y="3158472"/>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8" name="Group 4">
                <a:extLst>
                  <a:ext uri="{FF2B5EF4-FFF2-40B4-BE49-F238E27FC236}">
                    <a16:creationId xmlns:a16="http://schemas.microsoft.com/office/drawing/2014/main" id="{D8D59D39-0AA9-437D-91F3-639B431E26D8}"/>
                  </a:ext>
                </a:extLst>
              </p:cNvPr>
              <p:cNvGrpSpPr>
                <a:grpSpLocks noChangeAspect="1"/>
              </p:cNvGrpSpPr>
              <p:nvPr/>
            </p:nvGrpSpPr>
            <p:grpSpPr bwMode="auto">
              <a:xfrm>
                <a:off x="2912386" y="3366720"/>
                <a:ext cx="542122" cy="543618"/>
                <a:chOff x="2638" y="958"/>
                <a:chExt cx="1087" cy="1090"/>
              </a:xfrm>
              <a:noFill/>
            </p:grpSpPr>
            <p:sp>
              <p:nvSpPr>
                <p:cNvPr id="129" name="Freeform 5">
                  <a:extLst>
                    <a:ext uri="{FF2B5EF4-FFF2-40B4-BE49-F238E27FC236}">
                      <a16:creationId xmlns:a16="http://schemas.microsoft.com/office/drawing/2014/main" id="{B43F8980-7343-4767-BD78-968DC1BACC63}"/>
                    </a:ext>
                  </a:extLst>
                </p:cNvPr>
                <p:cNvSpPr>
                  <a:spLocks/>
                </p:cNvSpPr>
                <p:nvPr/>
              </p:nvSpPr>
              <p:spPr bwMode="auto">
                <a:xfrm>
                  <a:off x="2638" y="958"/>
                  <a:ext cx="1087" cy="1090"/>
                </a:xfrm>
                <a:custGeom>
                  <a:avLst/>
                  <a:gdLst>
                    <a:gd name="T0" fmla="*/ 8 w 886"/>
                    <a:gd name="T1" fmla="*/ 49 h 887"/>
                    <a:gd name="T2" fmla="*/ 5 w 886"/>
                    <a:gd name="T3" fmla="*/ 101 h 887"/>
                    <a:gd name="T4" fmla="*/ 273 w 886"/>
                    <a:gd name="T5" fmla="*/ 616 h 887"/>
                    <a:gd name="T6" fmla="*/ 786 w 886"/>
                    <a:gd name="T7" fmla="*/ 883 h 887"/>
                    <a:gd name="T8" fmla="*/ 839 w 886"/>
                    <a:gd name="T9" fmla="*/ 879 h 887"/>
                    <a:gd name="T10" fmla="*/ 851 w 886"/>
                    <a:gd name="T11" fmla="*/ 863 h 887"/>
                    <a:gd name="T12" fmla="*/ 883 w 886"/>
                    <a:gd name="T13" fmla="*/ 721 h 887"/>
                    <a:gd name="T14" fmla="*/ 871 w 886"/>
                    <a:gd name="T15" fmla="*/ 686 h 887"/>
                    <a:gd name="T16" fmla="*/ 708 w 886"/>
                    <a:gd name="T17" fmla="*/ 617 h 887"/>
                    <a:gd name="T18" fmla="*/ 652 w 886"/>
                    <a:gd name="T19" fmla="*/ 630 h 887"/>
                    <a:gd name="T20" fmla="*/ 632 w 886"/>
                    <a:gd name="T21" fmla="*/ 664 h 887"/>
                    <a:gd name="T22" fmla="*/ 601 w 886"/>
                    <a:gd name="T23" fmla="*/ 687 h 887"/>
                    <a:gd name="T24" fmla="*/ 363 w 886"/>
                    <a:gd name="T25" fmla="*/ 524 h 887"/>
                    <a:gd name="T26" fmla="*/ 194 w 886"/>
                    <a:gd name="T27" fmla="*/ 281 h 887"/>
                    <a:gd name="T28" fmla="*/ 217 w 886"/>
                    <a:gd name="T29" fmla="*/ 250 h 887"/>
                    <a:gd name="T30" fmla="*/ 251 w 886"/>
                    <a:gd name="T31" fmla="*/ 231 h 887"/>
                    <a:gd name="T32" fmla="*/ 264 w 886"/>
                    <a:gd name="T33" fmla="*/ 175 h 887"/>
                    <a:gd name="T34" fmla="*/ 215 w 886"/>
                    <a:gd name="T35" fmla="*/ 38 h 887"/>
                    <a:gd name="T36" fmla="*/ 167 w 886"/>
                    <a:gd name="T37" fmla="*/ 4 h 887"/>
                    <a:gd name="T38" fmla="*/ 24 w 886"/>
                    <a:gd name="T39" fmla="*/ 36 h 887"/>
                    <a:gd name="T40" fmla="*/ 8 w 886"/>
                    <a:gd name="T41" fmla="*/ 49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86" h="887">
                      <a:moveTo>
                        <a:pt x="8" y="49"/>
                      </a:moveTo>
                      <a:cubicBezTo>
                        <a:pt x="0" y="62"/>
                        <a:pt x="1" y="82"/>
                        <a:pt x="5" y="101"/>
                      </a:cubicBezTo>
                      <a:cubicBezTo>
                        <a:pt x="40" y="301"/>
                        <a:pt x="137" y="480"/>
                        <a:pt x="273" y="616"/>
                      </a:cubicBezTo>
                      <a:cubicBezTo>
                        <a:pt x="409" y="752"/>
                        <a:pt x="593" y="854"/>
                        <a:pt x="786" y="883"/>
                      </a:cubicBezTo>
                      <a:cubicBezTo>
                        <a:pt x="806" y="886"/>
                        <a:pt x="825" y="887"/>
                        <a:pt x="839" y="879"/>
                      </a:cubicBezTo>
                      <a:cubicBezTo>
                        <a:pt x="844" y="876"/>
                        <a:pt x="850" y="871"/>
                        <a:pt x="851" y="863"/>
                      </a:cubicBezTo>
                      <a:cubicBezTo>
                        <a:pt x="883" y="721"/>
                        <a:pt x="883" y="721"/>
                        <a:pt x="883" y="721"/>
                      </a:cubicBezTo>
                      <a:cubicBezTo>
                        <a:pt x="886" y="709"/>
                        <a:pt x="881" y="696"/>
                        <a:pt x="871" y="686"/>
                      </a:cubicBezTo>
                      <a:cubicBezTo>
                        <a:pt x="866" y="681"/>
                        <a:pt x="759" y="642"/>
                        <a:pt x="708" y="617"/>
                      </a:cubicBezTo>
                      <a:cubicBezTo>
                        <a:pt x="687" y="607"/>
                        <a:pt x="662" y="613"/>
                        <a:pt x="652" y="630"/>
                      </a:cubicBezTo>
                      <a:cubicBezTo>
                        <a:pt x="632" y="664"/>
                        <a:pt x="632" y="664"/>
                        <a:pt x="632" y="664"/>
                      </a:cubicBezTo>
                      <a:cubicBezTo>
                        <a:pt x="625" y="676"/>
                        <a:pt x="614" y="684"/>
                        <a:pt x="601" y="687"/>
                      </a:cubicBezTo>
                      <a:cubicBezTo>
                        <a:pt x="551" y="700"/>
                        <a:pt x="397" y="558"/>
                        <a:pt x="363" y="524"/>
                      </a:cubicBezTo>
                      <a:cubicBezTo>
                        <a:pt x="328" y="489"/>
                        <a:pt x="181" y="331"/>
                        <a:pt x="194" y="281"/>
                      </a:cubicBezTo>
                      <a:cubicBezTo>
                        <a:pt x="197" y="268"/>
                        <a:pt x="206" y="257"/>
                        <a:pt x="217" y="250"/>
                      </a:cubicBezTo>
                      <a:cubicBezTo>
                        <a:pt x="247" y="233"/>
                        <a:pt x="239" y="238"/>
                        <a:pt x="251" y="231"/>
                      </a:cubicBezTo>
                      <a:cubicBezTo>
                        <a:pt x="269" y="220"/>
                        <a:pt x="275" y="196"/>
                        <a:pt x="264" y="175"/>
                      </a:cubicBezTo>
                      <a:cubicBezTo>
                        <a:pt x="242" y="129"/>
                        <a:pt x="229" y="87"/>
                        <a:pt x="215" y="38"/>
                      </a:cubicBezTo>
                      <a:cubicBezTo>
                        <a:pt x="208" y="17"/>
                        <a:pt x="188" y="0"/>
                        <a:pt x="167" y="4"/>
                      </a:cubicBezTo>
                      <a:cubicBezTo>
                        <a:pt x="167" y="4"/>
                        <a:pt x="165" y="5"/>
                        <a:pt x="24" y="36"/>
                      </a:cubicBezTo>
                      <a:cubicBezTo>
                        <a:pt x="16" y="38"/>
                        <a:pt x="11" y="44"/>
                        <a:pt x="8" y="49"/>
                      </a:cubicBezTo>
                      <a:close/>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6">
                  <a:extLst>
                    <a:ext uri="{FF2B5EF4-FFF2-40B4-BE49-F238E27FC236}">
                      <a16:creationId xmlns:a16="http://schemas.microsoft.com/office/drawing/2014/main" id="{60259312-891E-4B8B-9FCA-CBCDB2DB6C4B}"/>
                    </a:ext>
                  </a:extLst>
                </p:cNvPr>
                <p:cNvSpPr>
                  <a:spLocks/>
                </p:cNvSpPr>
                <p:nvPr/>
              </p:nvSpPr>
              <p:spPr bwMode="auto">
                <a:xfrm>
                  <a:off x="3182" y="1108"/>
                  <a:ext cx="344" cy="345"/>
                </a:xfrm>
                <a:custGeom>
                  <a:avLst/>
                  <a:gdLst>
                    <a:gd name="T0" fmla="*/ 0 w 281"/>
                    <a:gd name="T1" fmla="*/ 0 h 281"/>
                    <a:gd name="T2" fmla="*/ 281 w 281"/>
                    <a:gd name="T3" fmla="*/ 281 h 281"/>
                  </a:gdLst>
                  <a:ahLst/>
                  <a:cxnLst>
                    <a:cxn ang="0">
                      <a:pos x="T0" y="T1"/>
                    </a:cxn>
                    <a:cxn ang="0">
                      <a:pos x="T2" y="T3"/>
                    </a:cxn>
                  </a:cxnLst>
                  <a:rect l="0" t="0" r="r" b="b"/>
                  <a:pathLst>
                    <a:path w="281" h="281">
                      <a:moveTo>
                        <a:pt x="0" y="0"/>
                      </a:moveTo>
                      <a:cubicBezTo>
                        <a:pt x="155" y="0"/>
                        <a:pt x="281" y="126"/>
                        <a:pt x="281" y="28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1" name="Freeform 7">
                  <a:extLst>
                    <a:ext uri="{FF2B5EF4-FFF2-40B4-BE49-F238E27FC236}">
                      <a16:creationId xmlns:a16="http://schemas.microsoft.com/office/drawing/2014/main" id="{A4BD0DF3-B090-4C91-93CE-11B2F88C5899}"/>
                    </a:ext>
                  </a:extLst>
                </p:cNvPr>
                <p:cNvSpPr>
                  <a:spLocks/>
                </p:cNvSpPr>
                <p:nvPr/>
              </p:nvSpPr>
              <p:spPr bwMode="auto">
                <a:xfrm>
                  <a:off x="3182" y="961"/>
                  <a:ext cx="491" cy="492"/>
                </a:xfrm>
                <a:custGeom>
                  <a:avLst/>
                  <a:gdLst>
                    <a:gd name="T0" fmla="*/ 0 w 400"/>
                    <a:gd name="T1" fmla="*/ 0 h 401"/>
                    <a:gd name="T2" fmla="*/ 400 w 400"/>
                    <a:gd name="T3" fmla="*/ 401 h 401"/>
                  </a:gdLst>
                  <a:ahLst/>
                  <a:cxnLst>
                    <a:cxn ang="0">
                      <a:pos x="T0" y="T1"/>
                    </a:cxn>
                    <a:cxn ang="0">
                      <a:pos x="T2" y="T3"/>
                    </a:cxn>
                  </a:cxnLst>
                  <a:rect l="0" t="0" r="r" b="b"/>
                  <a:pathLst>
                    <a:path w="400" h="401">
                      <a:moveTo>
                        <a:pt x="0" y="0"/>
                      </a:moveTo>
                      <a:cubicBezTo>
                        <a:pt x="221" y="0"/>
                        <a:pt x="400" y="180"/>
                        <a:pt x="400" y="401"/>
                      </a:cubicBezTo>
                    </a:path>
                  </a:pathLst>
                </a:custGeom>
                <a:grpFill/>
                <a:ln w="63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grpSp>
        </p:grpSp>
        <p:grpSp>
          <p:nvGrpSpPr>
            <p:cNvPr id="120" name="Group 119">
              <a:extLst>
                <a:ext uri="{FF2B5EF4-FFF2-40B4-BE49-F238E27FC236}">
                  <a16:creationId xmlns:a16="http://schemas.microsoft.com/office/drawing/2014/main" id="{F43FBB3B-9731-4C7C-89CB-946ADE53C501}"/>
                </a:ext>
              </a:extLst>
            </p:cNvPr>
            <p:cNvGrpSpPr>
              <a:grpSpLocks noChangeAspect="1"/>
            </p:cNvGrpSpPr>
            <p:nvPr/>
          </p:nvGrpSpPr>
          <p:grpSpPr>
            <a:xfrm>
              <a:off x="698818" y="3818386"/>
              <a:ext cx="180000" cy="180000"/>
              <a:chOff x="2703390" y="4365085"/>
              <a:chExt cx="960114" cy="960114"/>
            </a:xfrm>
          </p:grpSpPr>
          <p:sp>
            <p:nvSpPr>
              <p:cNvPr id="121" name="Ellipse 125">
                <a:extLst>
                  <a:ext uri="{FF2B5EF4-FFF2-40B4-BE49-F238E27FC236}">
                    <a16:creationId xmlns:a16="http://schemas.microsoft.com/office/drawing/2014/main" id="{09F294C8-1677-409C-BEE0-3AA7590EC72E}"/>
                  </a:ext>
                </a:extLst>
              </p:cNvPr>
              <p:cNvSpPr/>
              <p:nvPr/>
            </p:nvSpPr>
            <p:spPr>
              <a:xfrm>
                <a:off x="2703390" y="4365085"/>
                <a:ext cx="960114" cy="960114"/>
              </a:xfrm>
              <a:prstGeom prst="ellipse">
                <a:avLst/>
              </a:prstGeom>
              <a:solidFill>
                <a:schemeClr val="accent1"/>
              </a:solidFill>
              <a:ln w="635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122" name="Group 121">
                <a:extLst>
                  <a:ext uri="{FF2B5EF4-FFF2-40B4-BE49-F238E27FC236}">
                    <a16:creationId xmlns:a16="http://schemas.microsoft.com/office/drawing/2014/main" id="{0D91FC3F-ACC6-432A-8ECE-AC47647F5931}"/>
                  </a:ext>
                </a:extLst>
              </p:cNvPr>
              <p:cNvGrpSpPr>
                <a:grpSpLocks noChangeAspect="1"/>
              </p:cNvGrpSpPr>
              <p:nvPr/>
            </p:nvGrpSpPr>
            <p:grpSpPr>
              <a:xfrm>
                <a:off x="2886170" y="4635603"/>
                <a:ext cx="594554" cy="419078"/>
                <a:chOff x="4562584" y="4650255"/>
                <a:chExt cx="457200" cy="322263"/>
              </a:xfrm>
            </p:grpSpPr>
            <p:sp>
              <p:nvSpPr>
                <p:cNvPr id="123" name="Line 20">
                  <a:extLst>
                    <a:ext uri="{FF2B5EF4-FFF2-40B4-BE49-F238E27FC236}">
                      <a16:creationId xmlns:a16="http://schemas.microsoft.com/office/drawing/2014/main" id="{0956BF74-C85D-4E50-BEBC-8CF62806607C}"/>
                    </a:ext>
                  </a:extLst>
                </p:cNvPr>
                <p:cNvSpPr>
                  <a:spLocks noChangeShapeType="1"/>
                </p:cNvSpPr>
                <p:nvPr/>
              </p:nvSpPr>
              <p:spPr bwMode="auto">
                <a:xfrm>
                  <a:off x="4867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21">
                  <a:extLst>
                    <a:ext uri="{FF2B5EF4-FFF2-40B4-BE49-F238E27FC236}">
                      <a16:creationId xmlns:a16="http://schemas.microsoft.com/office/drawing/2014/main" id="{7F308AA5-A3B3-416B-9B3A-6C6BCC770A0A}"/>
                    </a:ext>
                  </a:extLst>
                </p:cNvPr>
                <p:cNvSpPr>
                  <a:spLocks/>
                </p:cNvSpPr>
                <p:nvPr/>
              </p:nvSpPr>
              <p:spPr bwMode="auto">
                <a:xfrm>
                  <a:off x="4562584" y="4650255"/>
                  <a:ext cx="457200" cy="322263"/>
                </a:xfrm>
                <a:custGeom>
                  <a:avLst/>
                  <a:gdLst>
                    <a:gd name="T0" fmla="*/ 0 w 108"/>
                    <a:gd name="T1" fmla="*/ 40 h 76"/>
                    <a:gd name="T2" fmla="*/ 0 w 108"/>
                    <a:gd name="T3" fmla="*/ 8 h 76"/>
                    <a:gd name="T4" fmla="*/ 8 w 108"/>
                    <a:gd name="T5" fmla="*/ 0 h 76"/>
                    <a:gd name="T6" fmla="*/ 100 w 108"/>
                    <a:gd name="T7" fmla="*/ 0 h 76"/>
                    <a:gd name="T8" fmla="*/ 108 w 108"/>
                    <a:gd name="T9" fmla="*/ 8 h 76"/>
                    <a:gd name="T10" fmla="*/ 108 w 108"/>
                    <a:gd name="T11" fmla="*/ 68 h 76"/>
                    <a:gd name="T12" fmla="*/ 100 w 108"/>
                    <a:gd name="T13" fmla="*/ 76 h 76"/>
                    <a:gd name="T14" fmla="*/ 8 w 108"/>
                    <a:gd name="T15" fmla="*/ 76 h 76"/>
                    <a:gd name="T16" fmla="*/ 0 w 108"/>
                    <a:gd name="T17" fmla="*/ 68 h 76"/>
                    <a:gd name="T18" fmla="*/ 0 w 108"/>
                    <a:gd name="T19" fmla="*/ 52 h 76"/>
                    <a:gd name="connsiteX0" fmla="*/ 0 w 10000"/>
                    <a:gd name="connsiteY0" fmla="*/ 5263 h 10000"/>
                    <a:gd name="connsiteX1" fmla="*/ 0 w 10000"/>
                    <a:gd name="connsiteY1" fmla="*/ 1053 h 10000"/>
                    <a:gd name="connsiteX2" fmla="*/ 741 w 10000"/>
                    <a:gd name="connsiteY2" fmla="*/ 0 h 10000"/>
                    <a:gd name="connsiteX3" fmla="*/ 9259 w 10000"/>
                    <a:gd name="connsiteY3" fmla="*/ 0 h 10000"/>
                    <a:gd name="connsiteX4" fmla="*/ 10000 w 10000"/>
                    <a:gd name="connsiteY4" fmla="*/ 1053 h 10000"/>
                    <a:gd name="connsiteX5" fmla="*/ 10000 w 10000"/>
                    <a:gd name="connsiteY5" fmla="*/ 8947 h 10000"/>
                    <a:gd name="connsiteX6" fmla="*/ 9259 w 10000"/>
                    <a:gd name="connsiteY6" fmla="*/ 10000 h 10000"/>
                    <a:gd name="connsiteX7" fmla="*/ 741 w 10000"/>
                    <a:gd name="connsiteY7" fmla="*/ 10000 h 10000"/>
                    <a:gd name="connsiteX8" fmla="*/ 0 w 10000"/>
                    <a:gd name="connsiteY8" fmla="*/ 8947 h 10000"/>
                    <a:gd name="connsiteX9" fmla="*/ 0 w 10000"/>
                    <a:gd name="connsiteY9" fmla="*/ 6842 h 10000"/>
                    <a:gd name="connsiteX10" fmla="*/ 0 w 10000"/>
                    <a:gd name="connsiteY10" fmla="*/ 526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00">
                      <a:moveTo>
                        <a:pt x="0" y="5263"/>
                      </a:moveTo>
                      <a:lnTo>
                        <a:pt x="0" y="1053"/>
                      </a:lnTo>
                      <a:cubicBezTo>
                        <a:pt x="0" y="526"/>
                        <a:pt x="370" y="0"/>
                        <a:pt x="741" y="0"/>
                      </a:cubicBezTo>
                      <a:lnTo>
                        <a:pt x="9259" y="0"/>
                      </a:lnTo>
                      <a:cubicBezTo>
                        <a:pt x="9630" y="0"/>
                        <a:pt x="10000" y="526"/>
                        <a:pt x="10000" y="1053"/>
                      </a:cubicBezTo>
                      <a:lnTo>
                        <a:pt x="10000" y="8947"/>
                      </a:lnTo>
                      <a:cubicBezTo>
                        <a:pt x="10000" y="9474"/>
                        <a:pt x="9630" y="10000"/>
                        <a:pt x="9259" y="10000"/>
                      </a:cubicBezTo>
                      <a:lnTo>
                        <a:pt x="741" y="10000"/>
                      </a:lnTo>
                      <a:cubicBezTo>
                        <a:pt x="370" y="10000"/>
                        <a:pt x="0" y="9474"/>
                        <a:pt x="0" y="8947"/>
                      </a:cubicBezTo>
                      <a:lnTo>
                        <a:pt x="0" y="6842"/>
                      </a:lnTo>
                      <a:lnTo>
                        <a:pt x="0" y="5263"/>
                      </a:lnTo>
                      <a:close/>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22">
                  <a:extLst>
                    <a:ext uri="{FF2B5EF4-FFF2-40B4-BE49-F238E27FC236}">
                      <a16:creationId xmlns:a16="http://schemas.microsoft.com/office/drawing/2014/main" id="{0B9D8E9E-953C-48D1-97B9-9D105EE13DF8}"/>
                    </a:ext>
                  </a:extLst>
                </p:cNvPr>
                <p:cNvSpPr>
                  <a:spLocks/>
                </p:cNvSpPr>
                <p:nvPr/>
              </p:nvSpPr>
              <p:spPr bwMode="auto">
                <a:xfrm>
                  <a:off x="4613384" y="4701055"/>
                  <a:ext cx="355600" cy="152400"/>
                </a:xfrm>
                <a:custGeom>
                  <a:avLst/>
                  <a:gdLst>
                    <a:gd name="T0" fmla="*/ 0 w 84"/>
                    <a:gd name="T1" fmla="*/ 0 h 36"/>
                    <a:gd name="T2" fmla="*/ 32 w 84"/>
                    <a:gd name="T3" fmla="*/ 32 h 36"/>
                    <a:gd name="T4" fmla="*/ 52 w 84"/>
                    <a:gd name="T5" fmla="*/ 32 h 36"/>
                    <a:gd name="T6" fmla="*/ 84 w 84"/>
                    <a:gd name="T7" fmla="*/ 0 h 36"/>
                  </a:gdLst>
                  <a:ahLst/>
                  <a:cxnLst>
                    <a:cxn ang="0">
                      <a:pos x="T0" y="T1"/>
                    </a:cxn>
                    <a:cxn ang="0">
                      <a:pos x="T2" y="T3"/>
                    </a:cxn>
                    <a:cxn ang="0">
                      <a:pos x="T4" y="T5"/>
                    </a:cxn>
                    <a:cxn ang="0">
                      <a:pos x="T6" y="T7"/>
                    </a:cxn>
                  </a:cxnLst>
                  <a:rect l="0" t="0" r="r" b="b"/>
                  <a:pathLst>
                    <a:path w="84" h="36">
                      <a:moveTo>
                        <a:pt x="0" y="0"/>
                      </a:moveTo>
                      <a:cubicBezTo>
                        <a:pt x="32" y="32"/>
                        <a:pt x="32" y="32"/>
                        <a:pt x="32" y="32"/>
                      </a:cubicBezTo>
                      <a:cubicBezTo>
                        <a:pt x="37" y="36"/>
                        <a:pt x="47" y="36"/>
                        <a:pt x="52" y="32"/>
                      </a:cubicBezTo>
                      <a:cubicBezTo>
                        <a:pt x="84" y="0"/>
                        <a:pt x="84" y="0"/>
                        <a:pt x="84" y="0"/>
                      </a:cubicBezTo>
                    </a:path>
                  </a:pathLst>
                </a:custGeom>
                <a:noFill/>
                <a:ln w="63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6" name="Line 23">
                  <a:extLst>
                    <a:ext uri="{FF2B5EF4-FFF2-40B4-BE49-F238E27FC236}">
                      <a16:creationId xmlns:a16="http://schemas.microsoft.com/office/drawing/2014/main" id="{34C0CC6A-9E5D-42BA-9B2A-7E9D94ABDF1F}"/>
                    </a:ext>
                  </a:extLst>
                </p:cNvPr>
                <p:cNvSpPr>
                  <a:spLocks noChangeShapeType="1"/>
                </p:cNvSpPr>
                <p:nvPr/>
              </p:nvSpPr>
              <p:spPr bwMode="auto">
                <a:xfrm flipH="1">
                  <a:off x="4613384" y="4820118"/>
                  <a:ext cx="101600" cy="101600"/>
                </a:xfrm>
                <a:prstGeom prst="line">
                  <a:avLst/>
                </a:prstGeom>
                <a:noFill/>
                <a:ln w="63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sp>
        <p:nvSpPr>
          <p:cNvPr id="132" name="Text Placeholder 2">
            <a:extLst>
              <a:ext uri="{FF2B5EF4-FFF2-40B4-BE49-F238E27FC236}">
                <a16:creationId xmlns:a16="http://schemas.microsoft.com/office/drawing/2014/main" id="{9E456CB6-2F96-4E49-B433-C8D0416ED548}"/>
              </a:ext>
            </a:extLst>
          </p:cNvPr>
          <p:cNvSpPr>
            <a:spLocks noGrp="1"/>
          </p:cNvSpPr>
          <p:nvPr>
            <p:ph type="body" sz="quarter" idx="22" hasCustomPrompt="1"/>
          </p:nvPr>
        </p:nvSpPr>
        <p:spPr>
          <a:xfrm>
            <a:off x="5267422" y="4307411"/>
            <a:ext cx="4320000" cy="246221"/>
          </a:xfrm>
        </p:spPr>
        <p:txBody>
          <a:bodyPr>
            <a:noAutofit/>
          </a:bodyPr>
          <a:lstStyle>
            <a:lvl1pPr>
              <a:spcBef>
                <a:spcPts val="0"/>
              </a:spcBef>
              <a:defRPr cap="all" baseline="0">
                <a:solidFill>
                  <a:schemeClr val="bg1"/>
                </a:solidFill>
                <a:latin typeface="+mj-lt"/>
              </a:defRPr>
            </a:lvl1pPr>
          </a:lstStyle>
          <a:p>
            <a:pPr lvl="0"/>
            <a:r>
              <a:rPr lang="en-US"/>
              <a:t>Firstname Lastname</a:t>
            </a:r>
            <a:endParaRPr lang="en-US" dirty="0"/>
          </a:p>
        </p:txBody>
      </p:sp>
      <p:sp>
        <p:nvSpPr>
          <p:cNvPr id="133" name="Text Placeholder 2">
            <a:extLst>
              <a:ext uri="{FF2B5EF4-FFF2-40B4-BE49-F238E27FC236}">
                <a16:creationId xmlns:a16="http://schemas.microsoft.com/office/drawing/2014/main" id="{B47165A2-D1ED-4D23-8098-A23269F255D7}"/>
              </a:ext>
            </a:extLst>
          </p:cNvPr>
          <p:cNvSpPr>
            <a:spLocks noGrp="1"/>
          </p:cNvSpPr>
          <p:nvPr>
            <p:ph type="body" sz="quarter" idx="23" hasCustomPrompt="1"/>
          </p:nvPr>
        </p:nvSpPr>
        <p:spPr>
          <a:xfrm>
            <a:off x="5267422" y="4547351"/>
            <a:ext cx="4320000" cy="246221"/>
          </a:xfrm>
        </p:spPr>
        <p:txBody>
          <a:bodyPr>
            <a:noAutofit/>
          </a:bodyPr>
          <a:lstStyle>
            <a:lvl1pPr>
              <a:spcBef>
                <a:spcPts val="0"/>
              </a:spcBef>
              <a:defRPr sz="1200" cap="none" baseline="0">
                <a:solidFill>
                  <a:schemeClr val="bg1">
                    <a:alpha val="50000"/>
                  </a:schemeClr>
                </a:solidFill>
                <a:latin typeface="+mn-lt"/>
              </a:defRPr>
            </a:lvl1pPr>
          </a:lstStyle>
          <a:p>
            <a:pPr lvl="0"/>
            <a:r>
              <a:rPr lang="en-US"/>
              <a:t>Function Title</a:t>
            </a:r>
            <a:endParaRPr lang="en-US" dirty="0"/>
          </a:p>
        </p:txBody>
      </p:sp>
      <p:sp>
        <p:nvSpPr>
          <p:cNvPr id="134" name="Text Placeholder 2">
            <a:extLst>
              <a:ext uri="{FF2B5EF4-FFF2-40B4-BE49-F238E27FC236}">
                <a16:creationId xmlns:a16="http://schemas.microsoft.com/office/drawing/2014/main" id="{915DACD7-2E2A-40A6-A8D3-0E6633BFE538}"/>
              </a:ext>
            </a:extLst>
          </p:cNvPr>
          <p:cNvSpPr>
            <a:spLocks noGrp="1"/>
          </p:cNvSpPr>
          <p:nvPr>
            <p:ph type="body" sz="quarter" idx="24" hasCustomPrompt="1"/>
          </p:nvPr>
        </p:nvSpPr>
        <p:spPr>
          <a:xfrm>
            <a:off x="5536979" y="4991477"/>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+32 # ### ## ##</a:t>
            </a:r>
            <a:endParaRPr lang="en-US" dirty="0"/>
          </a:p>
        </p:txBody>
      </p:sp>
      <p:sp>
        <p:nvSpPr>
          <p:cNvPr id="135" name="Text Placeholder 2">
            <a:extLst>
              <a:ext uri="{FF2B5EF4-FFF2-40B4-BE49-F238E27FC236}">
                <a16:creationId xmlns:a16="http://schemas.microsoft.com/office/drawing/2014/main" id="{84DD6640-1F56-472C-BA5F-1C0CFDFCF6BE}"/>
              </a:ext>
            </a:extLst>
          </p:cNvPr>
          <p:cNvSpPr>
            <a:spLocks noGrp="1"/>
          </p:cNvSpPr>
          <p:nvPr>
            <p:ph type="body" sz="quarter" idx="25" hasCustomPrompt="1"/>
          </p:nvPr>
        </p:nvSpPr>
        <p:spPr>
          <a:xfrm>
            <a:off x="5536979" y="5249258"/>
            <a:ext cx="4050443" cy="246221"/>
          </a:xfrm>
        </p:spPr>
        <p:txBody>
          <a:bodyPr>
            <a:noAutofit/>
          </a:bodyPr>
          <a:lstStyle>
            <a:lvl1pPr>
              <a:spcBef>
                <a:spcPts val="0"/>
              </a:spcBef>
              <a:defRPr sz="1200" cap="none" baseline="0">
                <a:solidFill>
                  <a:schemeClr val="bg1"/>
                </a:solidFill>
                <a:latin typeface="+mn-lt"/>
              </a:defRPr>
            </a:lvl1pPr>
          </a:lstStyle>
          <a:p>
            <a:pPr lvl="0"/>
            <a:r>
              <a:rPr lang="en-US" sz="1200">
                <a:solidFill>
                  <a:schemeClr val="bg1"/>
                </a:solidFill>
              </a:rPr>
              <a:t>firstname.lastname@ipsos.com</a:t>
            </a:r>
            <a:endParaRPr lang="en-US" dirty="0"/>
          </a:p>
        </p:txBody>
      </p:sp>
      <p:sp>
        <p:nvSpPr>
          <p:cNvPr id="136" name="Game Changers">
            <a:extLst>
              <a:ext uri="{FF2B5EF4-FFF2-40B4-BE49-F238E27FC236}">
                <a16:creationId xmlns:a16="http://schemas.microsoft.com/office/drawing/2014/main" id="{079CD7CC-1EDD-48EF-87A3-66D7140A7704}"/>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137" name="Graphique 12">
            <a:extLst>
              <a:ext uri="{FF2B5EF4-FFF2-40B4-BE49-F238E27FC236}">
                <a16:creationId xmlns:a16="http://schemas.microsoft.com/office/drawing/2014/main" id="{0FD0A825-F3B5-49C7-ACBA-3EFBACF2A5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3076585023"/>
      </p:ext>
    </p:extLst>
  </p:cSld>
  <p:clrMapOvr>
    <a:masterClrMapping/>
  </p:clrMapOvr>
  <p:extLst>
    <p:ext uri="{DCECCB84-F9BA-43D5-87BE-67443E8EF086}">
      <p15:sldGuideLst xmlns:p15="http://schemas.microsoft.com/office/powerpoint/2012/main">
        <p15:guide id="1" pos="3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sp>
        <p:nvSpPr>
          <p:cNvPr id="29" name="Forme libre : forme 28">
            <a:extLst>
              <a:ext uri="{FF2B5EF4-FFF2-40B4-BE49-F238E27FC236}">
                <a16:creationId xmlns:a16="http://schemas.microsoft.com/office/drawing/2014/main" id="{7F299C1D-1251-47CF-8DC0-0B896E12FCE0}"/>
              </a:ext>
            </a:extLst>
          </p:cNvPr>
          <p:cNvSpPr/>
          <p:nvPr userDrawn="1"/>
        </p:nvSpPr>
        <p:spPr>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orme libre : forme 30">
            <a:extLst>
              <a:ext uri="{FF2B5EF4-FFF2-40B4-BE49-F238E27FC236}">
                <a16:creationId xmlns:a16="http://schemas.microsoft.com/office/drawing/2014/main" id="{C687F725-9BAA-4FDE-BF5B-B39EF6EA033C}"/>
              </a:ext>
            </a:extLst>
          </p:cNvPr>
          <p:cNvSpPr/>
          <p:nvPr userDrawn="1"/>
        </p:nvSpPr>
        <p:spPr>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ame Changers">
            <a:extLst>
              <a:ext uri="{FF2B5EF4-FFF2-40B4-BE49-F238E27FC236}">
                <a16:creationId xmlns:a16="http://schemas.microsoft.com/office/drawing/2014/main" id="{3D33A9C6-E08C-4E2A-A3E2-BD1335D4E683}"/>
              </a:ext>
            </a:extLst>
          </p:cNvPr>
          <p:cNvSpPr/>
          <p:nvPr userDrawn="1"/>
        </p:nvSpPr>
        <p:spPr>
          <a:xfrm>
            <a:off x="7696051" y="5782364"/>
            <a:ext cx="2702074" cy="236588"/>
          </a:xfrm>
          <a:custGeom>
            <a:avLst/>
            <a:gdLst>
              <a:gd name="connsiteX0" fmla="*/ 1609358 w 1722437"/>
              <a:gd name="connsiteY0" fmla="*/ 100518 h 150812"/>
              <a:gd name="connsiteX1" fmla="*/ 1667937 w 1722437"/>
              <a:gd name="connsiteY1" fmla="*/ 149493 h 150812"/>
              <a:gd name="connsiteX2" fmla="*/ 1725246 w 1722437"/>
              <a:gd name="connsiteY2" fmla="*/ 105281 h 150812"/>
              <a:gd name="connsiteX3" fmla="*/ 1684367 w 1722437"/>
              <a:gd name="connsiteY3" fmla="*/ 65196 h 150812"/>
              <a:gd name="connsiteX4" fmla="*/ 1643251 w 1722437"/>
              <a:gd name="connsiteY4" fmla="*/ 44400 h 150812"/>
              <a:gd name="connsiteX5" fmla="*/ 1664127 w 1722437"/>
              <a:gd name="connsiteY5" fmla="*/ 28525 h 150812"/>
              <a:gd name="connsiteX6" fmla="*/ 1691273 w 1722437"/>
              <a:gd name="connsiteY6" fmla="*/ 49321 h 150812"/>
              <a:gd name="connsiteX7" fmla="*/ 1720562 w 1722437"/>
              <a:gd name="connsiteY7" fmla="*/ 49321 h 150812"/>
              <a:gd name="connsiteX8" fmla="*/ 1665476 w 1722437"/>
              <a:gd name="connsiteY8" fmla="*/ 4951 h 150812"/>
              <a:gd name="connsiteX9" fmla="*/ 1613962 w 1722437"/>
              <a:gd name="connsiteY9" fmla="*/ 46623 h 150812"/>
              <a:gd name="connsiteX10" fmla="*/ 1654999 w 1722437"/>
              <a:gd name="connsiteY10" fmla="*/ 85754 h 150812"/>
              <a:gd name="connsiteX11" fmla="*/ 1695956 w 1722437"/>
              <a:gd name="connsiteY11" fmla="*/ 108535 h 150812"/>
              <a:gd name="connsiteX12" fmla="*/ 1669127 w 1722437"/>
              <a:gd name="connsiteY12" fmla="*/ 125680 h 150812"/>
              <a:gd name="connsiteX13" fmla="*/ 1638647 w 1722437"/>
              <a:gd name="connsiteY13" fmla="*/ 100280 h 150812"/>
              <a:gd name="connsiteX14" fmla="*/ 1509107 w 1722437"/>
              <a:gd name="connsiteY14" fmla="*/ 32017 h 150812"/>
              <a:gd name="connsiteX15" fmla="*/ 1542207 w 1722437"/>
              <a:gd name="connsiteY15" fmla="*/ 32017 h 150812"/>
              <a:gd name="connsiteX16" fmla="*/ 1563082 w 1722437"/>
              <a:gd name="connsiteY16" fmla="*/ 51147 h 150812"/>
              <a:gd name="connsiteX17" fmla="*/ 1542207 w 1722437"/>
              <a:gd name="connsiteY17" fmla="*/ 70832 h 150812"/>
              <a:gd name="connsiteX18" fmla="*/ 1509107 w 1722437"/>
              <a:gd name="connsiteY18" fmla="*/ 70832 h 150812"/>
              <a:gd name="connsiteX19" fmla="*/ 1478786 w 1722437"/>
              <a:gd name="connsiteY19" fmla="*/ 146159 h 150812"/>
              <a:gd name="connsiteX20" fmla="*/ 1509107 w 1722437"/>
              <a:gd name="connsiteY20" fmla="*/ 146159 h 150812"/>
              <a:gd name="connsiteX21" fmla="*/ 1509107 w 1722437"/>
              <a:gd name="connsiteY21" fmla="*/ 92422 h 150812"/>
              <a:gd name="connsiteX22" fmla="*/ 1539349 w 1722437"/>
              <a:gd name="connsiteY22" fmla="*/ 92422 h 150812"/>
              <a:gd name="connsiteX23" fmla="*/ 1562288 w 1722437"/>
              <a:gd name="connsiteY23" fmla="*/ 113218 h 150812"/>
              <a:gd name="connsiteX24" fmla="*/ 1567130 w 1722437"/>
              <a:gd name="connsiteY24" fmla="*/ 146159 h 150812"/>
              <a:gd name="connsiteX25" fmla="*/ 1597372 w 1722437"/>
              <a:gd name="connsiteY25" fmla="*/ 146159 h 150812"/>
              <a:gd name="connsiteX26" fmla="*/ 1591578 w 1722437"/>
              <a:gd name="connsiteY26" fmla="*/ 113615 h 150812"/>
              <a:gd name="connsiteX27" fmla="*/ 1571575 w 1722437"/>
              <a:gd name="connsiteY27" fmla="*/ 81389 h 150812"/>
              <a:gd name="connsiteX28" fmla="*/ 1571575 w 1722437"/>
              <a:gd name="connsiteY28" fmla="*/ 81389 h 150812"/>
              <a:gd name="connsiteX29" fmla="*/ 1593324 w 1722437"/>
              <a:gd name="connsiteY29" fmla="*/ 46861 h 150812"/>
              <a:gd name="connsiteX30" fmla="*/ 1555780 w 1722437"/>
              <a:gd name="connsiteY30" fmla="*/ 8840 h 150812"/>
              <a:gd name="connsiteX31" fmla="*/ 1553081 w 1722437"/>
              <a:gd name="connsiteY31" fmla="*/ 8919 h 150812"/>
              <a:gd name="connsiteX32" fmla="*/ 1478786 w 1722437"/>
              <a:gd name="connsiteY32" fmla="*/ 8919 h 150812"/>
              <a:gd name="connsiteX33" fmla="*/ 1353850 w 1722437"/>
              <a:gd name="connsiteY33" fmla="*/ 146159 h 150812"/>
              <a:gd name="connsiteX34" fmla="*/ 1458387 w 1722437"/>
              <a:gd name="connsiteY34" fmla="*/ 146159 h 150812"/>
              <a:gd name="connsiteX35" fmla="*/ 1458387 w 1722437"/>
              <a:gd name="connsiteY35" fmla="*/ 120759 h 150812"/>
              <a:gd name="connsiteX36" fmla="*/ 1384171 w 1722437"/>
              <a:gd name="connsiteY36" fmla="*/ 120759 h 150812"/>
              <a:gd name="connsiteX37" fmla="*/ 1384171 w 1722437"/>
              <a:gd name="connsiteY37" fmla="*/ 87024 h 150812"/>
              <a:gd name="connsiteX38" fmla="*/ 1450846 w 1722437"/>
              <a:gd name="connsiteY38" fmla="*/ 87024 h 150812"/>
              <a:gd name="connsiteX39" fmla="*/ 1450846 w 1722437"/>
              <a:gd name="connsiteY39" fmla="*/ 63212 h 150812"/>
              <a:gd name="connsiteX40" fmla="*/ 1384171 w 1722437"/>
              <a:gd name="connsiteY40" fmla="*/ 63212 h 150812"/>
              <a:gd name="connsiteX41" fmla="*/ 1384171 w 1722437"/>
              <a:gd name="connsiteY41" fmla="*/ 33684 h 150812"/>
              <a:gd name="connsiteX42" fmla="*/ 1456799 w 1722437"/>
              <a:gd name="connsiteY42" fmla="*/ 33684 h 150812"/>
              <a:gd name="connsiteX43" fmla="*/ 1456799 w 1722437"/>
              <a:gd name="connsiteY43" fmla="*/ 8284 h 150812"/>
              <a:gd name="connsiteX44" fmla="*/ 1353612 w 1722437"/>
              <a:gd name="connsiteY44" fmla="*/ 8284 h 150812"/>
              <a:gd name="connsiteX45" fmla="*/ 1310114 w 1722437"/>
              <a:gd name="connsiteY45" fmla="*/ 146159 h 150812"/>
              <a:gd name="connsiteX46" fmla="*/ 1329244 w 1722437"/>
              <a:gd name="connsiteY46" fmla="*/ 146159 h 150812"/>
              <a:gd name="connsiteX47" fmla="*/ 1329244 w 1722437"/>
              <a:gd name="connsiteY47" fmla="*/ 71784 h 150812"/>
              <a:gd name="connsiteX48" fmla="*/ 1271379 w 1722437"/>
              <a:gd name="connsiteY48" fmla="*/ 71784 h 150812"/>
              <a:gd name="connsiteX49" fmla="*/ 1271379 w 1722437"/>
              <a:gd name="connsiteY49" fmla="*/ 94327 h 150812"/>
              <a:gd name="connsiteX50" fmla="*/ 1301859 w 1722437"/>
              <a:gd name="connsiteY50" fmla="*/ 94327 h 150812"/>
              <a:gd name="connsiteX51" fmla="*/ 1271998 w 1722437"/>
              <a:gd name="connsiteY51" fmla="*/ 124156 h 150812"/>
              <a:gd name="connsiteX52" fmla="*/ 1269077 w 1722437"/>
              <a:gd name="connsiteY52" fmla="*/ 124013 h 150812"/>
              <a:gd name="connsiteX53" fmla="*/ 1231612 w 1722437"/>
              <a:gd name="connsiteY53" fmla="*/ 77896 h 150812"/>
              <a:gd name="connsiteX54" fmla="*/ 1269077 w 1722437"/>
              <a:gd name="connsiteY54" fmla="*/ 30668 h 150812"/>
              <a:gd name="connsiteX55" fmla="*/ 1298208 w 1722437"/>
              <a:gd name="connsiteY55" fmla="*/ 53846 h 150812"/>
              <a:gd name="connsiteX56" fmla="*/ 1327100 w 1722437"/>
              <a:gd name="connsiteY56" fmla="*/ 53846 h 150812"/>
              <a:gd name="connsiteX57" fmla="*/ 1269077 w 1722437"/>
              <a:gd name="connsiteY57" fmla="*/ 5189 h 150812"/>
              <a:gd name="connsiteX58" fmla="*/ 1201370 w 1722437"/>
              <a:gd name="connsiteY58" fmla="*/ 77896 h 150812"/>
              <a:gd name="connsiteX59" fmla="*/ 1269077 w 1722437"/>
              <a:gd name="connsiteY59" fmla="*/ 149334 h 150812"/>
              <a:gd name="connsiteX60" fmla="*/ 1306860 w 1722437"/>
              <a:gd name="connsiteY60" fmla="*/ 130363 h 150812"/>
              <a:gd name="connsiteX61" fmla="*/ 1064607 w 1722437"/>
              <a:gd name="connsiteY61" fmla="*/ 146159 h 150812"/>
              <a:gd name="connsiteX62" fmla="*/ 1092944 w 1722437"/>
              <a:gd name="connsiteY62" fmla="*/ 146159 h 150812"/>
              <a:gd name="connsiteX63" fmla="*/ 1092944 w 1722437"/>
              <a:gd name="connsiteY63" fmla="*/ 54004 h 150812"/>
              <a:gd name="connsiteX64" fmla="*/ 1093341 w 1722437"/>
              <a:gd name="connsiteY64" fmla="*/ 54004 h 150812"/>
              <a:gd name="connsiteX65" fmla="*/ 1150650 w 1722437"/>
              <a:gd name="connsiteY65" fmla="*/ 146159 h 150812"/>
              <a:gd name="connsiteX66" fmla="*/ 1180892 w 1722437"/>
              <a:gd name="connsiteY66" fmla="*/ 146159 h 150812"/>
              <a:gd name="connsiteX67" fmla="*/ 1180892 w 1722437"/>
              <a:gd name="connsiteY67" fmla="*/ 8523 h 150812"/>
              <a:gd name="connsiteX68" fmla="*/ 1152555 w 1722437"/>
              <a:gd name="connsiteY68" fmla="*/ 8523 h 150812"/>
              <a:gd name="connsiteX69" fmla="*/ 1152555 w 1722437"/>
              <a:gd name="connsiteY69" fmla="*/ 100836 h 150812"/>
              <a:gd name="connsiteX70" fmla="*/ 1152158 w 1722437"/>
              <a:gd name="connsiteY70" fmla="*/ 100836 h 150812"/>
              <a:gd name="connsiteX71" fmla="*/ 1094690 w 1722437"/>
              <a:gd name="connsiteY71" fmla="*/ 8523 h 150812"/>
              <a:gd name="connsiteX72" fmla="*/ 1064607 w 1722437"/>
              <a:gd name="connsiteY72" fmla="*/ 8523 h 150812"/>
              <a:gd name="connsiteX73" fmla="*/ 985232 w 1722437"/>
              <a:gd name="connsiteY73" fmla="*/ 42416 h 150812"/>
              <a:gd name="connsiteX74" fmla="*/ 985232 w 1722437"/>
              <a:gd name="connsiteY74" fmla="*/ 42416 h 150812"/>
              <a:gd name="connsiteX75" fmla="*/ 1002615 w 1722437"/>
              <a:gd name="connsiteY75" fmla="*/ 92978 h 150812"/>
              <a:gd name="connsiteX76" fmla="*/ 967293 w 1722437"/>
              <a:gd name="connsiteY76" fmla="*/ 92978 h 150812"/>
              <a:gd name="connsiteX77" fmla="*/ 918002 w 1722437"/>
              <a:gd name="connsiteY77" fmla="*/ 146159 h 150812"/>
              <a:gd name="connsiteX78" fmla="*/ 948243 w 1722437"/>
              <a:gd name="connsiteY78" fmla="*/ 146159 h 150812"/>
              <a:gd name="connsiteX79" fmla="*/ 959356 w 1722437"/>
              <a:gd name="connsiteY79" fmla="*/ 115282 h 150812"/>
              <a:gd name="connsiteX80" fmla="*/ 1010870 w 1722437"/>
              <a:gd name="connsiteY80" fmla="*/ 115282 h 150812"/>
              <a:gd name="connsiteX81" fmla="*/ 1021268 w 1722437"/>
              <a:gd name="connsiteY81" fmla="*/ 145921 h 150812"/>
              <a:gd name="connsiteX82" fmla="*/ 1053018 w 1722437"/>
              <a:gd name="connsiteY82" fmla="*/ 145921 h 150812"/>
              <a:gd name="connsiteX83" fmla="*/ 1001504 w 1722437"/>
              <a:gd name="connsiteY83" fmla="*/ 8284 h 150812"/>
              <a:gd name="connsiteX84" fmla="*/ 970468 w 1722437"/>
              <a:gd name="connsiteY84" fmla="*/ 8284 h 150812"/>
              <a:gd name="connsiteX85" fmla="*/ 789731 w 1722437"/>
              <a:gd name="connsiteY85" fmla="*/ 146159 h 150812"/>
              <a:gd name="connsiteX86" fmla="*/ 820053 w 1722437"/>
              <a:gd name="connsiteY86" fmla="*/ 146159 h 150812"/>
              <a:gd name="connsiteX87" fmla="*/ 820053 w 1722437"/>
              <a:gd name="connsiteY87" fmla="*/ 86786 h 150812"/>
              <a:gd name="connsiteX88" fmla="*/ 875615 w 1722437"/>
              <a:gd name="connsiteY88" fmla="*/ 86786 h 150812"/>
              <a:gd name="connsiteX89" fmla="*/ 875615 w 1722437"/>
              <a:gd name="connsiteY89" fmla="*/ 146159 h 150812"/>
              <a:gd name="connsiteX90" fmla="*/ 905857 w 1722437"/>
              <a:gd name="connsiteY90" fmla="*/ 146159 h 150812"/>
              <a:gd name="connsiteX91" fmla="*/ 905857 w 1722437"/>
              <a:gd name="connsiteY91" fmla="*/ 8523 h 150812"/>
              <a:gd name="connsiteX92" fmla="*/ 875615 w 1722437"/>
              <a:gd name="connsiteY92" fmla="*/ 8523 h 150812"/>
              <a:gd name="connsiteX93" fmla="*/ 875615 w 1722437"/>
              <a:gd name="connsiteY93" fmla="*/ 61307 h 150812"/>
              <a:gd name="connsiteX94" fmla="*/ 820053 w 1722437"/>
              <a:gd name="connsiteY94" fmla="*/ 61307 h 150812"/>
              <a:gd name="connsiteX95" fmla="*/ 820053 w 1722437"/>
              <a:gd name="connsiteY95" fmla="*/ 8523 h 150812"/>
              <a:gd name="connsiteX96" fmla="*/ 789493 w 1722437"/>
              <a:gd name="connsiteY96" fmla="*/ 8523 h 150812"/>
              <a:gd name="connsiteX97" fmla="*/ 767983 w 1722437"/>
              <a:gd name="connsiteY97" fmla="*/ 54798 h 150812"/>
              <a:gd name="connsiteX98" fmla="*/ 708610 w 1722437"/>
              <a:gd name="connsiteY98" fmla="*/ 5189 h 150812"/>
              <a:gd name="connsiteX99" fmla="*/ 640903 w 1722437"/>
              <a:gd name="connsiteY99" fmla="*/ 77896 h 150812"/>
              <a:gd name="connsiteX100" fmla="*/ 708610 w 1722437"/>
              <a:gd name="connsiteY100" fmla="*/ 149334 h 150812"/>
              <a:gd name="connsiteX101" fmla="*/ 769094 w 1722437"/>
              <a:gd name="connsiteY101" fmla="*/ 92978 h 150812"/>
              <a:gd name="connsiteX102" fmla="*/ 739805 w 1722437"/>
              <a:gd name="connsiteY102" fmla="*/ 92978 h 150812"/>
              <a:gd name="connsiteX103" fmla="*/ 708610 w 1722437"/>
              <a:gd name="connsiteY103" fmla="*/ 123854 h 150812"/>
              <a:gd name="connsiteX104" fmla="*/ 671145 w 1722437"/>
              <a:gd name="connsiteY104" fmla="*/ 77738 h 150812"/>
              <a:gd name="connsiteX105" fmla="*/ 708610 w 1722437"/>
              <a:gd name="connsiteY105" fmla="*/ 30509 h 150812"/>
              <a:gd name="connsiteX106" fmla="*/ 738614 w 1722437"/>
              <a:gd name="connsiteY106" fmla="*/ 54322 h 150812"/>
              <a:gd name="connsiteX107" fmla="*/ 468342 w 1722437"/>
              <a:gd name="connsiteY107" fmla="*/ 146159 h 150812"/>
              <a:gd name="connsiteX108" fmla="*/ 572800 w 1722437"/>
              <a:gd name="connsiteY108" fmla="*/ 146159 h 150812"/>
              <a:gd name="connsiteX109" fmla="*/ 572800 w 1722437"/>
              <a:gd name="connsiteY109" fmla="*/ 120759 h 150812"/>
              <a:gd name="connsiteX110" fmla="*/ 498584 w 1722437"/>
              <a:gd name="connsiteY110" fmla="*/ 120759 h 150812"/>
              <a:gd name="connsiteX111" fmla="*/ 498584 w 1722437"/>
              <a:gd name="connsiteY111" fmla="*/ 87024 h 150812"/>
              <a:gd name="connsiteX112" fmla="*/ 565338 w 1722437"/>
              <a:gd name="connsiteY112" fmla="*/ 87024 h 150812"/>
              <a:gd name="connsiteX113" fmla="*/ 565338 w 1722437"/>
              <a:gd name="connsiteY113" fmla="*/ 63212 h 150812"/>
              <a:gd name="connsiteX114" fmla="*/ 498584 w 1722437"/>
              <a:gd name="connsiteY114" fmla="*/ 63212 h 150812"/>
              <a:gd name="connsiteX115" fmla="*/ 498584 w 1722437"/>
              <a:gd name="connsiteY115" fmla="*/ 33684 h 150812"/>
              <a:gd name="connsiteX116" fmla="*/ 571291 w 1722437"/>
              <a:gd name="connsiteY116" fmla="*/ 33684 h 150812"/>
              <a:gd name="connsiteX117" fmla="*/ 571291 w 1722437"/>
              <a:gd name="connsiteY117" fmla="*/ 8284 h 150812"/>
              <a:gd name="connsiteX118" fmla="*/ 468104 w 1722437"/>
              <a:gd name="connsiteY118" fmla="*/ 8284 h 150812"/>
              <a:gd name="connsiteX119" fmla="*/ 293717 w 1722437"/>
              <a:gd name="connsiteY119" fmla="*/ 146159 h 150812"/>
              <a:gd name="connsiteX120" fmla="*/ 322054 w 1722437"/>
              <a:gd name="connsiteY120" fmla="*/ 146159 h 150812"/>
              <a:gd name="connsiteX121" fmla="*/ 322054 w 1722437"/>
              <a:gd name="connsiteY121" fmla="*/ 49559 h 150812"/>
              <a:gd name="connsiteX122" fmla="*/ 322054 w 1722437"/>
              <a:gd name="connsiteY122" fmla="*/ 49559 h 150812"/>
              <a:gd name="connsiteX123" fmla="*/ 355788 w 1722437"/>
              <a:gd name="connsiteY123" fmla="*/ 146159 h 150812"/>
              <a:gd name="connsiteX124" fmla="*/ 379125 w 1722437"/>
              <a:gd name="connsiteY124" fmla="*/ 146159 h 150812"/>
              <a:gd name="connsiteX125" fmla="*/ 412938 w 1722437"/>
              <a:gd name="connsiteY125" fmla="*/ 48607 h 150812"/>
              <a:gd name="connsiteX126" fmla="*/ 412938 w 1722437"/>
              <a:gd name="connsiteY126" fmla="*/ 48607 h 150812"/>
              <a:gd name="connsiteX127" fmla="*/ 412938 w 1722437"/>
              <a:gd name="connsiteY127" fmla="*/ 146159 h 150812"/>
              <a:gd name="connsiteX128" fmla="*/ 441275 w 1722437"/>
              <a:gd name="connsiteY128" fmla="*/ 146159 h 150812"/>
              <a:gd name="connsiteX129" fmla="*/ 441275 w 1722437"/>
              <a:gd name="connsiteY129" fmla="*/ 8523 h 150812"/>
              <a:gd name="connsiteX130" fmla="*/ 398730 w 1722437"/>
              <a:gd name="connsiteY130" fmla="*/ 8523 h 150812"/>
              <a:gd name="connsiteX131" fmla="*/ 368806 w 1722437"/>
              <a:gd name="connsiteY131" fmla="*/ 103217 h 150812"/>
              <a:gd name="connsiteX132" fmla="*/ 368806 w 1722437"/>
              <a:gd name="connsiteY132" fmla="*/ 103217 h 150812"/>
              <a:gd name="connsiteX133" fmla="*/ 336580 w 1722437"/>
              <a:gd name="connsiteY133" fmla="*/ 8523 h 150812"/>
              <a:gd name="connsiteX134" fmla="*/ 293955 w 1722437"/>
              <a:gd name="connsiteY134" fmla="*/ 8523 h 150812"/>
              <a:gd name="connsiteX135" fmla="*/ 214342 w 1722437"/>
              <a:gd name="connsiteY135" fmla="*/ 42416 h 150812"/>
              <a:gd name="connsiteX136" fmla="*/ 214342 w 1722437"/>
              <a:gd name="connsiteY136" fmla="*/ 42416 h 150812"/>
              <a:gd name="connsiteX137" fmla="*/ 231725 w 1722437"/>
              <a:gd name="connsiteY137" fmla="*/ 92978 h 150812"/>
              <a:gd name="connsiteX138" fmla="*/ 196006 w 1722437"/>
              <a:gd name="connsiteY138" fmla="*/ 92978 h 150812"/>
              <a:gd name="connsiteX139" fmla="*/ 146556 w 1722437"/>
              <a:gd name="connsiteY139" fmla="*/ 146159 h 150812"/>
              <a:gd name="connsiteX140" fmla="*/ 177194 w 1722437"/>
              <a:gd name="connsiteY140" fmla="*/ 146159 h 150812"/>
              <a:gd name="connsiteX141" fmla="*/ 188069 w 1722437"/>
              <a:gd name="connsiteY141" fmla="*/ 115282 h 150812"/>
              <a:gd name="connsiteX142" fmla="*/ 239583 w 1722437"/>
              <a:gd name="connsiteY142" fmla="*/ 115282 h 150812"/>
              <a:gd name="connsiteX143" fmla="*/ 249743 w 1722437"/>
              <a:gd name="connsiteY143" fmla="*/ 146159 h 150812"/>
              <a:gd name="connsiteX144" fmla="*/ 281493 w 1722437"/>
              <a:gd name="connsiteY144" fmla="*/ 146159 h 150812"/>
              <a:gd name="connsiteX145" fmla="*/ 229899 w 1722437"/>
              <a:gd name="connsiteY145" fmla="*/ 8523 h 150812"/>
              <a:gd name="connsiteX146" fmla="*/ 198864 w 1722437"/>
              <a:gd name="connsiteY146" fmla="*/ 8523 h 150812"/>
              <a:gd name="connsiteX147" fmla="*/ 113615 w 1722437"/>
              <a:gd name="connsiteY147" fmla="*/ 146159 h 150812"/>
              <a:gd name="connsiteX148" fmla="*/ 132903 w 1722437"/>
              <a:gd name="connsiteY148" fmla="*/ 146159 h 150812"/>
              <a:gd name="connsiteX149" fmla="*/ 132903 w 1722437"/>
              <a:gd name="connsiteY149" fmla="*/ 71784 h 150812"/>
              <a:gd name="connsiteX150" fmla="*/ 75118 w 1722437"/>
              <a:gd name="connsiteY150" fmla="*/ 71784 h 150812"/>
              <a:gd name="connsiteX151" fmla="*/ 75118 w 1722437"/>
              <a:gd name="connsiteY151" fmla="*/ 94327 h 150812"/>
              <a:gd name="connsiteX152" fmla="*/ 105598 w 1722437"/>
              <a:gd name="connsiteY152" fmla="*/ 94327 h 150812"/>
              <a:gd name="connsiteX153" fmla="*/ 75739 w 1722437"/>
              <a:gd name="connsiteY153" fmla="*/ 124156 h 150812"/>
              <a:gd name="connsiteX154" fmla="*/ 72816 w 1722437"/>
              <a:gd name="connsiteY154" fmla="*/ 124013 h 150812"/>
              <a:gd name="connsiteX155" fmla="*/ 35431 w 1722437"/>
              <a:gd name="connsiteY155" fmla="*/ 77896 h 150812"/>
              <a:gd name="connsiteX156" fmla="*/ 72816 w 1722437"/>
              <a:gd name="connsiteY156" fmla="*/ 30668 h 150812"/>
              <a:gd name="connsiteX157" fmla="*/ 101947 w 1722437"/>
              <a:gd name="connsiteY157" fmla="*/ 53846 h 150812"/>
              <a:gd name="connsiteX158" fmla="*/ 130681 w 1722437"/>
              <a:gd name="connsiteY158" fmla="*/ 53846 h 150812"/>
              <a:gd name="connsiteX159" fmla="*/ 72658 w 1722437"/>
              <a:gd name="connsiteY159" fmla="*/ 5189 h 150812"/>
              <a:gd name="connsiteX160" fmla="*/ 4951 w 1722437"/>
              <a:gd name="connsiteY160" fmla="*/ 77896 h 150812"/>
              <a:gd name="connsiteX161" fmla="*/ 72658 w 1722437"/>
              <a:gd name="connsiteY161" fmla="*/ 149334 h 150812"/>
              <a:gd name="connsiteX162" fmla="*/ 110440 w 1722437"/>
              <a:gd name="connsiteY162" fmla="*/ 130363 h 1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22437" h="150812">
                <a:moveTo>
                  <a:pt x="1609358" y="100518"/>
                </a:moveTo>
                <a:cubicBezTo>
                  <a:pt x="1608961" y="134411"/>
                  <a:pt x="1637457" y="149493"/>
                  <a:pt x="1667937" y="149493"/>
                </a:cubicBezTo>
                <a:cubicBezTo>
                  <a:pt x="1705402" y="149493"/>
                  <a:pt x="1725246" y="130522"/>
                  <a:pt x="1725246" y="105281"/>
                </a:cubicBezTo>
                <a:cubicBezTo>
                  <a:pt x="1725246" y="74086"/>
                  <a:pt x="1694369" y="67736"/>
                  <a:pt x="1684367" y="65196"/>
                </a:cubicBezTo>
                <a:cubicBezTo>
                  <a:pt x="1649839" y="56306"/>
                  <a:pt x="1643251" y="54957"/>
                  <a:pt x="1643251" y="44400"/>
                </a:cubicBezTo>
                <a:cubicBezTo>
                  <a:pt x="1643251" y="33843"/>
                  <a:pt x="1654443" y="28525"/>
                  <a:pt x="1664127" y="28525"/>
                </a:cubicBezTo>
                <a:cubicBezTo>
                  <a:pt x="1678573" y="28525"/>
                  <a:pt x="1690320" y="32732"/>
                  <a:pt x="1691273" y="49321"/>
                </a:cubicBezTo>
                <a:lnTo>
                  <a:pt x="1720562" y="49321"/>
                </a:lnTo>
                <a:cubicBezTo>
                  <a:pt x="1720562" y="17571"/>
                  <a:pt x="1694210" y="4951"/>
                  <a:pt x="1665476" y="4951"/>
                </a:cubicBezTo>
                <a:cubicBezTo>
                  <a:pt x="1640552" y="4951"/>
                  <a:pt x="1613962" y="18524"/>
                  <a:pt x="1613962" y="46623"/>
                </a:cubicBezTo>
                <a:cubicBezTo>
                  <a:pt x="1613962" y="72499"/>
                  <a:pt x="1634599" y="80357"/>
                  <a:pt x="1654999" y="85754"/>
                </a:cubicBezTo>
                <a:cubicBezTo>
                  <a:pt x="1675398" y="91152"/>
                  <a:pt x="1695956" y="93692"/>
                  <a:pt x="1695956" y="108535"/>
                </a:cubicBezTo>
                <a:cubicBezTo>
                  <a:pt x="1695956" y="123378"/>
                  <a:pt x="1679684" y="125680"/>
                  <a:pt x="1669127" y="125680"/>
                </a:cubicBezTo>
                <a:cubicBezTo>
                  <a:pt x="1653252" y="125680"/>
                  <a:pt x="1638647" y="118536"/>
                  <a:pt x="1638647" y="100280"/>
                </a:cubicBezTo>
                <a:close/>
                <a:moveTo>
                  <a:pt x="1509107" y="32017"/>
                </a:moveTo>
                <a:lnTo>
                  <a:pt x="1542207" y="32017"/>
                </a:lnTo>
                <a:cubicBezTo>
                  <a:pt x="1555780" y="32017"/>
                  <a:pt x="1563082" y="37812"/>
                  <a:pt x="1563082" y="51147"/>
                </a:cubicBezTo>
                <a:cubicBezTo>
                  <a:pt x="1563082" y="64482"/>
                  <a:pt x="1555780" y="70832"/>
                  <a:pt x="1542207" y="70832"/>
                </a:cubicBezTo>
                <a:lnTo>
                  <a:pt x="1509107" y="70832"/>
                </a:lnTo>
                <a:close/>
                <a:moveTo>
                  <a:pt x="1478786" y="146159"/>
                </a:moveTo>
                <a:lnTo>
                  <a:pt x="1509107" y="146159"/>
                </a:lnTo>
                <a:lnTo>
                  <a:pt x="1509107" y="92422"/>
                </a:lnTo>
                <a:lnTo>
                  <a:pt x="1539349" y="92422"/>
                </a:lnTo>
                <a:cubicBezTo>
                  <a:pt x="1554589" y="92422"/>
                  <a:pt x="1560145" y="98772"/>
                  <a:pt x="1562288" y="113218"/>
                </a:cubicBezTo>
                <a:cubicBezTo>
                  <a:pt x="1562685" y="124347"/>
                  <a:pt x="1564305" y="135388"/>
                  <a:pt x="1567130" y="146159"/>
                </a:cubicBezTo>
                <a:lnTo>
                  <a:pt x="1597372" y="146159"/>
                </a:lnTo>
                <a:cubicBezTo>
                  <a:pt x="1591975" y="138221"/>
                  <a:pt x="1592213" y="122346"/>
                  <a:pt x="1591578" y="113615"/>
                </a:cubicBezTo>
                <a:cubicBezTo>
                  <a:pt x="1590625" y="99724"/>
                  <a:pt x="1586419" y="85278"/>
                  <a:pt x="1571575" y="81389"/>
                </a:cubicBezTo>
                <a:lnTo>
                  <a:pt x="1571575" y="81389"/>
                </a:lnTo>
                <a:cubicBezTo>
                  <a:pt x="1585736" y="76047"/>
                  <a:pt x="1594618" y="61942"/>
                  <a:pt x="1593324" y="46861"/>
                </a:cubicBezTo>
                <a:cubicBezTo>
                  <a:pt x="1593459" y="25993"/>
                  <a:pt x="1576648" y="8975"/>
                  <a:pt x="1555780" y="8840"/>
                </a:cubicBezTo>
                <a:cubicBezTo>
                  <a:pt x="1554883" y="8832"/>
                  <a:pt x="1553978" y="8864"/>
                  <a:pt x="1553081" y="8919"/>
                </a:cubicBezTo>
                <a:lnTo>
                  <a:pt x="1478786" y="8919"/>
                </a:lnTo>
                <a:close/>
                <a:moveTo>
                  <a:pt x="1353850" y="146159"/>
                </a:moveTo>
                <a:lnTo>
                  <a:pt x="1458387" y="146159"/>
                </a:lnTo>
                <a:lnTo>
                  <a:pt x="1458387" y="120759"/>
                </a:lnTo>
                <a:lnTo>
                  <a:pt x="1384171" y="120759"/>
                </a:lnTo>
                <a:lnTo>
                  <a:pt x="1384171" y="87024"/>
                </a:lnTo>
                <a:lnTo>
                  <a:pt x="1450846" y="87024"/>
                </a:lnTo>
                <a:lnTo>
                  <a:pt x="1450846" y="63212"/>
                </a:lnTo>
                <a:lnTo>
                  <a:pt x="1384171" y="63212"/>
                </a:lnTo>
                <a:lnTo>
                  <a:pt x="1384171" y="33684"/>
                </a:lnTo>
                <a:lnTo>
                  <a:pt x="1456799" y="33684"/>
                </a:lnTo>
                <a:lnTo>
                  <a:pt x="1456799" y="8284"/>
                </a:lnTo>
                <a:lnTo>
                  <a:pt x="1353612" y="8284"/>
                </a:lnTo>
                <a:close/>
                <a:moveTo>
                  <a:pt x="1310114" y="146159"/>
                </a:moveTo>
                <a:lnTo>
                  <a:pt x="1329244" y="146159"/>
                </a:lnTo>
                <a:lnTo>
                  <a:pt x="1329244" y="71784"/>
                </a:lnTo>
                <a:lnTo>
                  <a:pt x="1271379" y="71784"/>
                </a:lnTo>
                <a:lnTo>
                  <a:pt x="1271379" y="94327"/>
                </a:lnTo>
                <a:lnTo>
                  <a:pt x="1301859" y="94327"/>
                </a:lnTo>
                <a:cubicBezTo>
                  <a:pt x="1301851" y="110813"/>
                  <a:pt x="1288485" y="124164"/>
                  <a:pt x="1271998" y="124156"/>
                </a:cubicBezTo>
                <a:cubicBezTo>
                  <a:pt x="1271022" y="124156"/>
                  <a:pt x="1270046" y="124108"/>
                  <a:pt x="1269077" y="124013"/>
                </a:cubicBezTo>
                <a:cubicBezTo>
                  <a:pt x="1241852" y="124013"/>
                  <a:pt x="1231612" y="100836"/>
                  <a:pt x="1231612" y="77896"/>
                </a:cubicBezTo>
                <a:cubicBezTo>
                  <a:pt x="1231612" y="54957"/>
                  <a:pt x="1241852" y="30668"/>
                  <a:pt x="1269077" y="30668"/>
                </a:cubicBezTo>
                <a:cubicBezTo>
                  <a:pt x="1283214" y="30041"/>
                  <a:pt x="1295644" y="39931"/>
                  <a:pt x="1298208" y="53846"/>
                </a:cubicBezTo>
                <a:lnTo>
                  <a:pt x="1327100" y="53846"/>
                </a:lnTo>
                <a:cubicBezTo>
                  <a:pt x="1323846" y="22572"/>
                  <a:pt x="1297176" y="5189"/>
                  <a:pt x="1269077" y="5189"/>
                </a:cubicBezTo>
                <a:cubicBezTo>
                  <a:pt x="1226453" y="5189"/>
                  <a:pt x="1201370" y="36939"/>
                  <a:pt x="1201370" y="77896"/>
                </a:cubicBezTo>
                <a:cubicBezTo>
                  <a:pt x="1201370" y="118854"/>
                  <a:pt x="1226453" y="149334"/>
                  <a:pt x="1269077" y="149334"/>
                </a:cubicBezTo>
                <a:cubicBezTo>
                  <a:pt x="1283976" y="149405"/>
                  <a:pt x="1298017" y="142357"/>
                  <a:pt x="1306860" y="130363"/>
                </a:cubicBezTo>
                <a:close/>
                <a:moveTo>
                  <a:pt x="1064607" y="146159"/>
                </a:moveTo>
                <a:lnTo>
                  <a:pt x="1092944" y="146159"/>
                </a:lnTo>
                <a:lnTo>
                  <a:pt x="1092944" y="54004"/>
                </a:lnTo>
                <a:lnTo>
                  <a:pt x="1093341" y="54004"/>
                </a:lnTo>
                <a:lnTo>
                  <a:pt x="1150650" y="146159"/>
                </a:lnTo>
                <a:lnTo>
                  <a:pt x="1180892" y="146159"/>
                </a:lnTo>
                <a:lnTo>
                  <a:pt x="1180892" y="8523"/>
                </a:lnTo>
                <a:lnTo>
                  <a:pt x="1152555" y="8523"/>
                </a:lnTo>
                <a:lnTo>
                  <a:pt x="1152555" y="100836"/>
                </a:lnTo>
                <a:lnTo>
                  <a:pt x="1152158" y="100836"/>
                </a:lnTo>
                <a:lnTo>
                  <a:pt x="1094690" y="8523"/>
                </a:lnTo>
                <a:lnTo>
                  <a:pt x="1064607" y="8523"/>
                </a:lnTo>
                <a:close/>
                <a:moveTo>
                  <a:pt x="985232" y="42416"/>
                </a:moveTo>
                <a:lnTo>
                  <a:pt x="985232" y="42416"/>
                </a:lnTo>
                <a:lnTo>
                  <a:pt x="1002615" y="92978"/>
                </a:lnTo>
                <a:lnTo>
                  <a:pt x="967293" y="92978"/>
                </a:lnTo>
                <a:close/>
                <a:moveTo>
                  <a:pt x="918002" y="146159"/>
                </a:moveTo>
                <a:lnTo>
                  <a:pt x="948243" y="146159"/>
                </a:lnTo>
                <a:lnTo>
                  <a:pt x="959356" y="115282"/>
                </a:lnTo>
                <a:lnTo>
                  <a:pt x="1010870" y="115282"/>
                </a:lnTo>
                <a:lnTo>
                  <a:pt x="1021268" y="145921"/>
                </a:lnTo>
                <a:lnTo>
                  <a:pt x="1053018" y="145921"/>
                </a:lnTo>
                <a:lnTo>
                  <a:pt x="1001504" y="8284"/>
                </a:lnTo>
                <a:lnTo>
                  <a:pt x="970468" y="8284"/>
                </a:lnTo>
                <a:close/>
                <a:moveTo>
                  <a:pt x="789731" y="146159"/>
                </a:moveTo>
                <a:lnTo>
                  <a:pt x="820053" y="146159"/>
                </a:lnTo>
                <a:lnTo>
                  <a:pt x="820053" y="86786"/>
                </a:lnTo>
                <a:lnTo>
                  <a:pt x="875615" y="86786"/>
                </a:lnTo>
                <a:lnTo>
                  <a:pt x="875615" y="146159"/>
                </a:lnTo>
                <a:lnTo>
                  <a:pt x="905857" y="146159"/>
                </a:lnTo>
                <a:lnTo>
                  <a:pt x="905857" y="8523"/>
                </a:lnTo>
                <a:lnTo>
                  <a:pt x="875615" y="8523"/>
                </a:lnTo>
                <a:lnTo>
                  <a:pt x="875615" y="61307"/>
                </a:lnTo>
                <a:lnTo>
                  <a:pt x="820053" y="61307"/>
                </a:lnTo>
                <a:lnTo>
                  <a:pt x="820053" y="8523"/>
                </a:lnTo>
                <a:lnTo>
                  <a:pt x="789493" y="8523"/>
                </a:lnTo>
                <a:close/>
                <a:moveTo>
                  <a:pt x="767983" y="54798"/>
                </a:moveTo>
                <a:cubicBezTo>
                  <a:pt x="764332" y="23048"/>
                  <a:pt x="738852" y="5189"/>
                  <a:pt x="708610" y="5189"/>
                </a:cubicBezTo>
                <a:cubicBezTo>
                  <a:pt x="665986" y="5189"/>
                  <a:pt x="640903" y="36939"/>
                  <a:pt x="640903" y="77896"/>
                </a:cubicBezTo>
                <a:cubicBezTo>
                  <a:pt x="640903" y="118854"/>
                  <a:pt x="665986" y="149334"/>
                  <a:pt x="708610" y="149334"/>
                </a:cubicBezTo>
                <a:cubicBezTo>
                  <a:pt x="742345" y="149334"/>
                  <a:pt x="765998" y="127347"/>
                  <a:pt x="769094" y="92978"/>
                </a:cubicBezTo>
                <a:lnTo>
                  <a:pt x="739805" y="92978"/>
                </a:lnTo>
                <a:cubicBezTo>
                  <a:pt x="737503" y="111154"/>
                  <a:pt x="727105" y="123854"/>
                  <a:pt x="708610" y="123854"/>
                </a:cubicBezTo>
                <a:cubicBezTo>
                  <a:pt x="681385" y="123854"/>
                  <a:pt x="671145" y="100677"/>
                  <a:pt x="671145" y="77738"/>
                </a:cubicBezTo>
                <a:cubicBezTo>
                  <a:pt x="671145" y="54798"/>
                  <a:pt x="681385" y="30509"/>
                  <a:pt x="708610" y="30509"/>
                </a:cubicBezTo>
                <a:cubicBezTo>
                  <a:pt x="723080" y="30073"/>
                  <a:pt x="735756" y="40130"/>
                  <a:pt x="738614" y="54322"/>
                </a:cubicBezTo>
                <a:close/>
                <a:moveTo>
                  <a:pt x="468342" y="146159"/>
                </a:moveTo>
                <a:lnTo>
                  <a:pt x="572800" y="146159"/>
                </a:lnTo>
                <a:lnTo>
                  <a:pt x="572800" y="120759"/>
                </a:lnTo>
                <a:lnTo>
                  <a:pt x="498584" y="120759"/>
                </a:lnTo>
                <a:lnTo>
                  <a:pt x="498584" y="87024"/>
                </a:lnTo>
                <a:lnTo>
                  <a:pt x="565338" y="87024"/>
                </a:lnTo>
                <a:lnTo>
                  <a:pt x="565338" y="63212"/>
                </a:lnTo>
                <a:lnTo>
                  <a:pt x="498584" y="63212"/>
                </a:lnTo>
                <a:lnTo>
                  <a:pt x="498584" y="33684"/>
                </a:lnTo>
                <a:lnTo>
                  <a:pt x="571291" y="33684"/>
                </a:lnTo>
                <a:lnTo>
                  <a:pt x="571291" y="8284"/>
                </a:lnTo>
                <a:lnTo>
                  <a:pt x="468104" y="8284"/>
                </a:lnTo>
                <a:close/>
                <a:moveTo>
                  <a:pt x="293717" y="146159"/>
                </a:moveTo>
                <a:lnTo>
                  <a:pt x="322054" y="146159"/>
                </a:lnTo>
                <a:lnTo>
                  <a:pt x="322054" y="49559"/>
                </a:lnTo>
                <a:lnTo>
                  <a:pt x="322054" y="49559"/>
                </a:lnTo>
                <a:lnTo>
                  <a:pt x="355788" y="146159"/>
                </a:lnTo>
                <a:lnTo>
                  <a:pt x="379125" y="146159"/>
                </a:lnTo>
                <a:lnTo>
                  <a:pt x="412938" y="48607"/>
                </a:lnTo>
                <a:lnTo>
                  <a:pt x="412938" y="48607"/>
                </a:lnTo>
                <a:lnTo>
                  <a:pt x="412938" y="146159"/>
                </a:lnTo>
                <a:lnTo>
                  <a:pt x="441275" y="146159"/>
                </a:lnTo>
                <a:lnTo>
                  <a:pt x="441275" y="8523"/>
                </a:lnTo>
                <a:lnTo>
                  <a:pt x="398730" y="8523"/>
                </a:lnTo>
                <a:lnTo>
                  <a:pt x="368806" y="103217"/>
                </a:lnTo>
                <a:lnTo>
                  <a:pt x="368806" y="103217"/>
                </a:lnTo>
                <a:lnTo>
                  <a:pt x="336580" y="8523"/>
                </a:lnTo>
                <a:lnTo>
                  <a:pt x="293955" y="8523"/>
                </a:lnTo>
                <a:close/>
                <a:moveTo>
                  <a:pt x="214342" y="42416"/>
                </a:moveTo>
                <a:lnTo>
                  <a:pt x="214342" y="42416"/>
                </a:lnTo>
                <a:lnTo>
                  <a:pt x="231725" y="92978"/>
                </a:lnTo>
                <a:lnTo>
                  <a:pt x="196006" y="92978"/>
                </a:lnTo>
                <a:close/>
                <a:moveTo>
                  <a:pt x="146556" y="146159"/>
                </a:moveTo>
                <a:lnTo>
                  <a:pt x="177194" y="146159"/>
                </a:lnTo>
                <a:lnTo>
                  <a:pt x="188069" y="115282"/>
                </a:lnTo>
                <a:lnTo>
                  <a:pt x="239583" y="115282"/>
                </a:lnTo>
                <a:lnTo>
                  <a:pt x="249743" y="146159"/>
                </a:lnTo>
                <a:lnTo>
                  <a:pt x="281493" y="146159"/>
                </a:lnTo>
                <a:lnTo>
                  <a:pt x="229899" y="8523"/>
                </a:lnTo>
                <a:lnTo>
                  <a:pt x="198864" y="8523"/>
                </a:lnTo>
                <a:close/>
                <a:moveTo>
                  <a:pt x="113615" y="146159"/>
                </a:moveTo>
                <a:lnTo>
                  <a:pt x="132903" y="146159"/>
                </a:lnTo>
                <a:lnTo>
                  <a:pt x="132903" y="71784"/>
                </a:lnTo>
                <a:lnTo>
                  <a:pt x="75118" y="71784"/>
                </a:lnTo>
                <a:lnTo>
                  <a:pt x="75118" y="94327"/>
                </a:lnTo>
                <a:lnTo>
                  <a:pt x="105598" y="94327"/>
                </a:lnTo>
                <a:cubicBezTo>
                  <a:pt x="105590" y="110813"/>
                  <a:pt x="92222" y="124164"/>
                  <a:pt x="75739" y="124156"/>
                </a:cubicBezTo>
                <a:cubicBezTo>
                  <a:pt x="74763" y="124156"/>
                  <a:pt x="73788" y="124108"/>
                  <a:pt x="72816" y="124013"/>
                </a:cubicBezTo>
                <a:cubicBezTo>
                  <a:pt x="45591" y="124013"/>
                  <a:pt x="35431" y="100836"/>
                  <a:pt x="35431" y="77896"/>
                </a:cubicBezTo>
                <a:cubicBezTo>
                  <a:pt x="35431" y="54957"/>
                  <a:pt x="45591" y="30668"/>
                  <a:pt x="72816" y="30668"/>
                </a:cubicBezTo>
                <a:cubicBezTo>
                  <a:pt x="86963" y="30001"/>
                  <a:pt x="99417" y="39915"/>
                  <a:pt x="101947" y="53846"/>
                </a:cubicBezTo>
                <a:lnTo>
                  <a:pt x="130681" y="53846"/>
                </a:lnTo>
                <a:cubicBezTo>
                  <a:pt x="127426" y="22572"/>
                  <a:pt x="100836" y="5189"/>
                  <a:pt x="72658" y="5189"/>
                </a:cubicBezTo>
                <a:cubicBezTo>
                  <a:pt x="30033" y="5189"/>
                  <a:pt x="4951" y="36939"/>
                  <a:pt x="4951" y="77896"/>
                </a:cubicBezTo>
                <a:cubicBezTo>
                  <a:pt x="4951" y="118854"/>
                  <a:pt x="30033" y="149334"/>
                  <a:pt x="72658" y="149334"/>
                </a:cubicBezTo>
                <a:cubicBezTo>
                  <a:pt x="87564" y="149429"/>
                  <a:pt x="101614" y="142373"/>
                  <a:pt x="110440" y="130363"/>
                </a:cubicBezTo>
                <a:close/>
              </a:path>
            </a:pathLst>
          </a:custGeom>
          <a:solidFill>
            <a:schemeClr val="bg1"/>
          </a:solidFill>
          <a:ln w="7921" cap="flat">
            <a:noFill/>
            <a:prstDash val="solid"/>
            <a:miter/>
          </a:ln>
        </p:spPr>
        <p:txBody>
          <a:bodyPr rtlCol="0" anchor="ctr"/>
          <a:lstStyle/>
          <a:p>
            <a:endParaRPr lang="en-US" noProof="0" dirty="0"/>
          </a:p>
        </p:txBody>
      </p:sp>
      <p:pic>
        <p:nvPicPr>
          <p:cNvPr id="8" name="Graphique 12">
            <a:extLst>
              <a:ext uri="{FF2B5EF4-FFF2-40B4-BE49-F238E27FC236}">
                <a16:creationId xmlns:a16="http://schemas.microsoft.com/office/drawing/2014/main" id="{30F7194B-00C6-45F1-8FEE-354B117F16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0260" y="5358931"/>
            <a:ext cx="863743" cy="791160"/>
          </a:xfrm>
          <a:prstGeom prst="rect">
            <a:avLst/>
          </a:prstGeom>
        </p:spPr>
      </p:pic>
    </p:spTree>
    <p:extLst>
      <p:ext uri="{BB962C8B-B14F-4D97-AF65-F5344CB8AC3E}">
        <p14:creationId xmlns:p14="http://schemas.microsoft.com/office/powerpoint/2010/main" val="20153815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bout Ips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6595BE-8670-4A5F-B6E3-C00B54377605}"/>
              </a:ext>
            </a:extLst>
          </p:cNvPr>
          <p:cNvSpPr/>
          <p:nvPr userDrawn="1"/>
        </p:nvSpPr>
        <p:spPr>
          <a:xfrm>
            <a:off x="-1"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47F634C5-9F96-45B9-BD58-344CAD7F5456}"/>
              </a:ext>
            </a:extLst>
          </p:cNvPr>
          <p:cNvSpPr>
            <a:spLocks noGrp="1"/>
          </p:cNvSpPr>
          <p:nvPr>
            <p:ph type="sldNum" sz="quarter" idx="10"/>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0" name="Straight Connector 9">
            <a:extLst>
              <a:ext uri="{FF2B5EF4-FFF2-40B4-BE49-F238E27FC236}">
                <a16:creationId xmlns:a16="http://schemas.microsoft.com/office/drawing/2014/main" id="{ACCC9E81-92EB-4F8F-AC7F-CECE11C1EAFB}"/>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38946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ummary">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1"/>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bg1"/>
                </a:solidFill>
                <a:latin typeface="+mn-lt"/>
              </a:defRPr>
            </a:lvl1pPr>
            <a:lvl2pPr marL="447675" indent="-314325">
              <a:lnSpc>
                <a:spcPct val="100000"/>
              </a:lnSpc>
              <a:buFont typeface="Arial" panose="020B0604020202020204" pitchFamily="34" charset="0"/>
              <a:buChar char=" "/>
              <a:defRPr sz="1600">
                <a:solidFill>
                  <a:schemeClr val="bg1"/>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11" name="TextBox 10">
            <a:extLst>
              <a:ext uri="{FF2B5EF4-FFF2-40B4-BE49-F238E27FC236}">
                <a16:creationId xmlns:a16="http://schemas.microsoft.com/office/drawing/2014/main" id="{7AEAB7C8-BAE9-490C-8CDE-6086AED3C2D8}"/>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sp>
        <p:nvSpPr>
          <p:cNvPr id="5" name="Slide Number Placeholder 4">
            <a:extLst>
              <a:ext uri="{FF2B5EF4-FFF2-40B4-BE49-F238E27FC236}">
                <a16:creationId xmlns:a16="http://schemas.microsoft.com/office/drawing/2014/main" id="{C40E1B82-472D-4CFA-8D33-C8ED1F0493D8}"/>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cxnSp>
        <p:nvCxnSpPr>
          <p:cNvPr id="16" name="Straight Connector 15">
            <a:extLst>
              <a:ext uri="{FF2B5EF4-FFF2-40B4-BE49-F238E27FC236}">
                <a16:creationId xmlns:a16="http://schemas.microsoft.com/office/drawing/2014/main" id="{F50FD98E-C0A3-443F-BCC3-E123AE6EAEB5}"/>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que 8">
            <a:extLst>
              <a:ext uri="{FF2B5EF4-FFF2-40B4-BE49-F238E27FC236}">
                <a16:creationId xmlns:a16="http://schemas.microsoft.com/office/drawing/2014/main" id="{8BDD45A3-2B3A-4A98-BCDC-1A4B4A86DB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566412616"/>
      </p:ext>
    </p:extLst>
  </p:cSld>
  <p:clrMapOvr>
    <a:masterClrMapping/>
  </p:clrMapOvr>
  <p:extLst>
    <p:ext uri="{DCECCB84-F9BA-43D5-87BE-67443E8EF086}">
      <p15:sldGuideLst xmlns:p15="http://schemas.microsoft.com/office/powerpoint/2012/main">
        <p15:guide id="1" orient="horz" pos="32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_Light">
    <p:spTree>
      <p:nvGrpSpPr>
        <p:cNvPr id="1" name=""/>
        <p:cNvGrpSpPr/>
        <p:nvPr/>
      </p:nvGrpSpPr>
      <p:grpSpPr>
        <a:xfrm>
          <a:off x="0" y="0"/>
          <a:ext cx="0" cy="0"/>
          <a:chOff x="0" y="0"/>
          <a:chExt cx="0" cy="0"/>
        </a:xfrm>
      </p:grpSpPr>
      <p:grpSp>
        <p:nvGrpSpPr>
          <p:cNvPr id="24" name="Angled stripes">
            <a:extLst>
              <a:ext uri="{FF2B5EF4-FFF2-40B4-BE49-F238E27FC236}">
                <a16:creationId xmlns:a16="http://schemas.microsoft.com/office/drawing/2014/main" id="{B54D0A87-510C-4422-B002-B30C04A1C896}"/>
              </a:ext>
            </a:extLst>
          </p:cNvPr>
          <p:cNvGrpSpPr/>
          <p:nvPr userDrawn="1"/>
        </p:nvGrpSpPr>
        <p:grpSpPr>
          <a:xfrm>
            <a:off x="3254052" y="0"/>
            <a:ext cx="8937949" cy="6858001"/>
            <a:chOff x="3254052" y="0"/>
            <a:chExt cx="8937949" cy="6858001"/>
          </a:xfrm>
          <a:solidFill>
            <a:schemeClr val="bg1">
              <a:lumMod val="95000"/>
            </a:schemeClr>
          </a:solidFill>
        </p:grpSpPr>
        <p:sp>
          <p:nvSpPr>
            <p:cNvPr id="25" name="Angled stripe 1">
              <a:extLst>
                <a:ext uri="{FF2B5EF4-FFF2-40B4-BE49-F238E27FC236}">
                  <a16:creationId xmlns:a16="http://schemas.microsoft.com/office/drawing/2014/main" id="{6EEF63EE-081E-49F2-A2F0-A289035E6BA6}"/>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6" name="Angled stripe 2">
              <a:extLst>
                <a:ext uri="{FF2B5EF4-FFF2-40B4-BE49-F238E27FC236}">
                  <a16:creationId xmlns:a16="http://schemas.microsoft.com/office/drawing/2014/main" id="{0229A645-67DD-44BA-AA0E-4A08B3B79B23}"/>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2" name="Title 1">
            <a:extLst>
              <a:ext uri="{FF2B5EF4-FFF2-40B4-BE49-F238E27FC236}">
                <a16:creationId xmlns:a16="http://schemas.microsoft.com/office/drawing/2014/main" id="{F68F1563-018F-44B3-B1BA-431C2F106E20}"/>
              </a:ext>
            </a:extLst>
          </p:cNvPr>
          <p:cNvSpPr>
            <a:spLocks noGrp="1"/>
          </p:cNvSpPr>
          <p:nvPr>
            <p:ph type="title" hasCustomPrompt="1"/>
          </p:nvPr>
        </p:nvSpPr>
        <p:spPr>
          <a:xfrm>
            <a:off x="408692" y="512763"/>
            <a:ext cx="7551996" cy="738664"/>
          </a:xfrm>
        </p:spPr>
        <p:txBody>
          <a:bodyPr lIns="0" anchor="b">
            <a:noAutofit/>
          </a:bodyPr>
          <a:lstStyle>
            <a:lvl1pPr>
              <a:lnSpc>
                <a:spcPct val="80000"/>
              </a:lnSpc>
              <a:defRPr sz="6000" spc="-200" baseline="0">
                <a:solidFill>
                  <a:schemeClr val="bg2"/>
                </a:solidFill>
              </a:defRPr>
            </a:lvl1pPr>
          </a:lstStyle>
          <a:p>
            <a:r>
              <a:rPr lang="en-US" noProof="0" dirty="0"/>
              <a:t>SUMMARY</a:t>
            </a:r>
          </a:p>
        </p:txBody>
      </p:sp>
      <p:sp>
        <p:nvSpPr>
          <p:cNvPr id="9" name="Espace réservé du texte 8">
            <a:extLst>
              <a:ext uri="{FF2B5EF4-FFF2-40B4-BE49-F238E27FC236}">
                <a16:creationId xmlns:a16="http://schemas.microsoft.com/office/drawing/2014/main" id="{A137A81A-F5D3-4438-B99F-AC1EABFB6631}"/>
              </a:ext>
            </a:extLst>
          </p:cNvPr>
          <p:cNvSpPr>
            <a:spLocks noGrp="1"/>
          </p:cNvSpPr>
          <p:nvPr>
            <p:ph type="body" sz="quarter" idx="13" hasCustomPrompt="1"/>
          </p:nvPr>
        </p:nvSpPr>
        <p:spPr>
          <a:xfrm>
            <a:off x="414473" y="1593561"/>
            <a:ext cx="7546216" cy="569387"/>
          </a:xfrm>
        </p:spPr>
        <p:txBody>
          <a:bodyPr wrap="square" lIns="0" rIns="0">
            <a:spAutoFit/>
          </a:bodyPr>
          <a:lstStyle>
            <a:lvl1pPr marL="450850" indent="-450850">
              <a:lnSpc>
                <a:spcPct val="100000"/>
              </a:lnSpc>
              <a:spcBef>
                <a:spcPts val="1800"/>
              </a:spcBef>
              <a:buSzPct val="100000"/>
              <a:buFont typeface="+mj-lt"/>
              <a:buAutoNum type="arabicPeriod"/>
              <a:defRPr sz="1600" b="1">
                <a:solidFill>
                  <a:schemeClr val="tx2"/>
                </a:solidFill>
                <a:latin typeface="+mn-lt"/>
              </a:defRPr>
            </a:lvl1pPr>
            <a:lvl2pPr marL="447675" indent="-314325">
              <a:lnSpc>
                <a:spcPct val="100000"/>
              </a:lnSpc>
              <a:buFont typeface="Arial" panose="020B0604020202020204" pitchFamily="34" charset="0"/>
              <a:buChar char=" "/>
              <a:defRPr sz="1600">
                <a:solidFill>
                  <a:schemeClr val="tx2"/>
                </a:solidFill>
              </a:defRPr>
            </a:lvl2pPr>
            <a:lvl3pPr marL="542925" indent="0">
              <a:buNone/>
              <a:defRPr>
                <a:solidFill>
                  <a:schemeClr val="bg1"/>
                </a:solidFill>
              </a:defRPr>
            </a:lvl3pPr>
            <a:lvl4pPr>
              <a:defRPr>
                <a:solidFill>
                  <a:schemeClr val="bg1"/>
                </a:solidFill>
              </a:defRPr>
            </a:lvl4pPr>
            <a:lvl5pPr>
              <a:defRPr>
                <a:solidFill>
                  <a:schemeClr val="bg1"/>
                </a:solidFill>
              </a:defRPr>
            </a:lvl5pPr>
          </a:lstStyle>
          <a:p>
            <a:pPr lvl="0"/>
            <a:r>
              <a:rPr lang="en-US" noProof="0" dirty="0"/>
              <a:t>YOUR TEXT HERE</a:t>
            </a:r>
          </a:p>
          <a:p>
            <a:pPr lvl="1"/>
            <a:r>
              <a:rPr lang="en-US" noProof="0" dirty="0"/>
              <a:t>Text level 2</a:t>
            </a:r>
          </a:p>
        </p:txBody>
      </p:sp>
      <p:sp>
        <p:nvSpPr>
          <p:cNvPr id="3" name="Slide Number Placeholder 2">
            <a:extLst>
              <a:ext uri="{FF2B5EF4-FFF2-40B4-BE49-F238E27FC236}">
                <a16:creationId xmlns:a16="http://schemas.microsoft.com/office/drawing/2014/main" id="{130E4126-5247-46D6-AA2C-63AA262DD9CA}"/>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906195979"/>
      </p:ext>
    </p:extLst>
  </p:cSld>
  <p:clrMapOvr>
    <a:masterClrMapping/>
  </p:clrMapOvr>
  <p:extLst>
    <p:ext uri="{DCECCB84-F9BA-43D5-87BE-67443E8EF086}">
      <p15:sldGuideLst xmlns:p15="http://schemas.microsoft.com/office/powerpoint/2012/main">
        <p15:guide id="1" orient="horz" pos="3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ter_Default">
    <p:bg>
      <p:bgPr>
        <a:gradFill>
          <a:gsLst>
            <a:gs pos="0">
              <a:schemeClr val="bg2"/>
            </a:gs>
            <a:gs pos="100000">
              <a:schemeClr val="bg2">
                <a:lumMod val="50000"/>
              </a:schemeClr>
            </a:gs>
          </a:gsLst>
          <a:lin ang="2700000" scaled="0"/>
        </a:gradFill>
        <a:effectLst/>
      </p:bgPr>
    </p:bg>
    <p:spTree>
      <p:nvGrpSpPr>
        <p:cNvPr id="1" name=""/>
        <p:cNvGrpSpPr/>
        <p:nvPr/>
      </p:nvGrpSpPr>
      <p:grpSpPr>
        <a:xfrm>
          <a:off x="0" y="0"/>
          <a:ext cx="0" cy="0"/>
          <a:chOff x="0" y="0"/>
          <a:chExt cx="0" cy="0"/>
        </a:xfrm>
      </p:grpSpPr>
      <p:grpSp>
        <p:nvGrpSpPr>
          <p:cNvPr id="16" name="Angled stripes">
            <a:extLst>
              <a:ext uri="{FF2B5EF4-FFF2-40B4-BE49-F238E27FC236}">
                <a16:creationId xmlns:a16="http://schemas.microsoft.com/office/drawing/2014/main" id="{2C4B8BAF-AE5A-4D99-B44E-CE24F999213A}"/>
              </a:ext>
            </a:extLst>
          </p:cNvPr>
          <p:cNvGrpSpPr/>
          <p:nvPr userDrawn="1"/>
        </p:nvGrpSpPr>
        <p:grpSpPr>
          <a:xfrm>
            <a:off x="3254052" y="0"/>
            <a:ext cx="8937949" cy="6858001"/>
            <a:chOff x="3254052" y="0"/>
            <a:chExt cx="8937949" cy="6858001"/>
          </a:xfrm>
        </p:grpSpPr>
        <p:sp>
          <p:nvSpPr>
            <p:cNvPr id="17" name="Angled stripe 1">
              <a:extLst>
                <a:ext uri="{FF2B5EF4-FFF2-40B4-BE49-F238E27FC236}">
                  <a16:creationId xmlns:a16="http://schemas.microsoft.com/office/drawing/2014/main" id="{85C70DEE-01A2-4BB4-AF39-A9D287892963}"/>
                </a:ext>
              </a:extLst>
            </p:cNvPr>
            <p:cNvSpPr/>
            <p:nvPr userDrawn="1"/>
          </p:nvSpPr>
          <p:spPr>
            <a:xfrm>
              <a:off x="3254052" y="0"/>
              <a:ext cx="8724042" cy="6858000"/>
            </a:xfrm>
            <a:custGeom>
              <a:avLst/>
              <a:gdLst>
                <a:gd name="connsiteX0" fmla="*/ 6988598 w 8724042"/>
                <a:gd name="connsiteY0" fmla="*/ 0 h 6858000"/>
                <a:gd name="connsiteX1" fmla="*/ 8724042 w 8724042"/>
                <a:gd name="connsiteY1" fmla="*/ 0 h 6858000"/>
                <a:gd name="connsiteX2" fmla="*/ 1735445 w 8724042"/>
                <a:gd name="connsiteY2" fmla="*/ 6858000 h 6858000"/>
                <a:gd name="connsiteX3" fmla="*/ 0 w 8724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724042" h="6858000">
                  <a:moveTo>
                    <a:pt x="6988598" y="0"/>
                  </a:moveTo>
                  <a:lnTo>
                    <a:pt x="8724042" y="0"/>
                  </a:lnTo>
                  <a:lnTo>
                    <a:pt x="1735445"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8" name="Angled stripe 2">
              <a:extLst>
                <a:ext uri="{FF2B5EF4-FFF2-40B4-BE49-F238E27FC236}">
                  <a16:creationId xmlns:a16="http://schemas.microsoft.com/office/drawing/2014/main" id="{7C56B406-5C6C-42AB-952E-A67FF85931D1}"/>
                </a:ext>
              </a:extLst>
            </p:cNvPr>
            <p:cNvSpPr/>
            <p:nvPr userDrawn="1"/>
          </p:nvSpPr>
          <p:spPr>
            <a:xfrm>
              <a:off x="5623056" y="411812"/>
              <a:ext cx="6568945" cy="6446189"/>
            </a:xfrm>
            <a:custGeom>
              <a:avLst/>
              <a:gdLst>
                <a:gd name="connsiteX0" fmla="*/ 6568944 w 6568945"/>
                <a:gd name="connsiteY0" fmla="*/ 0 h 6446189"/>
                <a:gd name="connsiteX1" fmla="*/ 6568945 w 6568945"/>
                <a:gd name="connsiteY1" fmla="*/ 1703013 h 6446189"/>
                <a:gd name="connsiteX2" fmla="*/ 1735444 w 6568945"/>
                <a:gd name="connsiteY2" fmla="*/ 6446189 h 6446189"/>
                <a:gd name="connsiteX3" fmla="*/ 0 w 6568945"/>
                <a:gd name="connsiteY3" fmla="*/ 6446189 h 6446189"/>
              </a:gdLst>
              <a:ahLst/>
              <a:cxnLst>
                <a:cxn ang="0">
                  <a:pos x="connsiteX0" y="connsiteY0"/>
                </a:cxn>
                <a:cxn ang="0">
                  <a:pos x="connsiteX1" y="connsiteY1"/>
                </a:cxn>
                <a:cxn ang="0">
                  <a:pos x="connsiteX2" y="connsiteY2"/>
                </a:cxn>
                <a:cxn ang="0">
                  <a:pos x="connsiteX3" y="connsiteY3"/>
                </a:cxn>
              </a:cxnLst>
              <a:rect l="l" t="t" r="r" b="b"/>
              <a:pathLst>
                <a:path w="6568945" h="6446189">
                  <a:moveTo>
                    <a:pt x="6568944" y="0"/>
                  </a:moveTo>
                  <a:lnTo>
                    <a:pt x="6568945" y="1703013"/>
                  </a:lnTo>
                  <a:lnTo>
                    <a:pt x="1735444" y="6446189"/>
                  </a:lnTo>
                  <a:lnTo>
                    <a:pt x="0" y="6446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12" name="Espace réservé du texte 11">
            <a:extLst>
              <a:ext uri="{FF2B5EF4-FFF2-40B4-BE49-F238E27FC236}">
                <a16:creationId xmlns:a16="http://schemas.microsoft.com/office/drawing/2014/main" id="{EBE94776-9B87-471E-83E1-9924DF80A377}"/>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677104"/>
          </a:xfrm>
        </p:spPr>
        <p:txBody>
          <a:bodyPr lIns="72000" tIns="180000" rIns="72000" bIns="0" anchor="t">
            <a:spAutoFit/>
          </a:bodyPr>
          <a:lstStyle>
            <a:lvl1pPr>
              <a:lnSpc>
                <a:spcPct val="80000"/>
              </a:lnSpc>
              <a:defRPr sz="6000">
                <a:solidFill>
                  <a:schemeClr val="bg1"/>
                </a:solidFill>
                <a:latin typeface="+mj-lt"/>
              </a:defRPr>
            </a:lvl1pPr>
          </a:lstStyle>
          <a:p>
            <a:r>
              <a:rPr lang="en-US" noProof="0" dirty="0"/>
              <a:t>TITLE OF THE </a:t>
            </a:r>
            <a:r>
              <a:rPr lang="en-US" noProof="0" dirty="0" err="1"/>
              <a:t>CHapter</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2" name="Slide Number Placeholder 1">
            <a:extLst>
              <a:ext uri="{FF2B5EF4-FFF2-40B4-BE49-F238E27FC236}">
                <a16:creationId xmlns:a16="http://schemas.microsoft.com/office/drawing/2014/main" id="{FB118F43-5A71-4406-A46A-98998AD722B4}"/>
              </a:ext>
            </a:extLst>
          </p:cNvPr>
          <p:cNvSpPr>
            <a:spLocks noGrp="1"/>
          </p:cNvSpPr>
          <p:nvPr>
            <p:ph type="sldNum" sz="quarter" idx="14"/>
          </p:nvPr>
        </p:nvSpPr>
        <p:spPr/>
        <p:txBody>
          <a:bodyPr/>
          <a:lstStyle>
            <a:lvl1pPr>
              <a:defRPr>
                <a:solidFill>
                  <a:schemeClr val="bg1"/>
                </a:solidFill>
              </a:defRPr>
            </a:lvl1pPr>
          </a:lstStyle>
          <a:p>
            <a:fld id="{D61AABEC-672F-4B68-B914-690DA978312C}" type="slidenum">
              <a:rPr lang="en-US" smtClean="0"/>
              <a:pPr/>
              <a:t>‹#›</a:t>
            </a:fld>
            <a:r>
              <a:rPr lang="en-US" dirty="0"/>
              <a:t> </a:t>
            </a:r>
          </a:p>
        </p:txBody>
      </p:sp>
      <p:sp>
        <p:nvSpPr>
          <p:cNvPr id="20" name="TextBox 19">
            <a:extLst>
              <a:ext uri="{FF2B5EF4-FFF2-40B4-BE49-F238E27FC236}">
                <a16:creationId xmlns:a16="http://schemas.microsoft.com/office/drawing/2014/main" id="{CFE675CD-A586-4D36-9E02-4FB267583B9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22" name="Straight Connector 21">
            <a:extLst>
              <a:ext uri="{FF2B5EF4-FFF2-40B4-BE49-F238E27FC236}">
                <a16:creationId xmlns:a16="http://schemas.microsoft.com/office/drawing/2014/main" id="{8F97C3CD-7788-44F6-A410-986B00DD6249}"/>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phique 8">
            <a:extLst>
              <a:ext uri="{FF2B5EF4-FFF2-40B4-BE49-F238E27FC236}">
                <a16:creationId xmlns:a16="http://schemas.microsoft.com/office/drawing/2014/main" id="{61F9706F-5333-46C4-B539-E29F7BDE8D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197409800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4500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0" name="Freeform: Shape 29">
            <a:extLst>
              <a:ext uri="{FF2B5EF4-FFF2-40B4-BE49-F238E27FC236}">
                <a16:creationId xmlns:a16="http://schemas.microsoft.com/office/drawing/2014/main" id="{E1D58DA2-AFA4-4B01-B349-A26BF2586172}"/>
              </a:ext>
            </a:extLst>
          </p:cNvPr>
          <p:cNvSpPr/>
          <p:nvPr userDrawn="1"/>
        </p:nvSpPr>
        <p:spPr>
          <a:xfrm>
            <a:off x="8025960" y="411812"/>
            <a:ext cx="4166040" cy="4088189"/>
          </a:xfrm>
          <a:custGeom>
            <a:avLst/>
            <a:gdLst>
              <a:gd name="connsiteX0" fmla="*/ 4166040 w 4166040"/>
              <a:gd name="connsiteY0" fmla="*/ 0 h 4088189"/>
              <a:gd name="connsiteX1" fmla="*/ 4166040 w 4166040"/>
              <a:gd name="connsiteY1" fmla="*/ 1703013 h 4088189"/>
              <a:gd name="connsiteX2" fmla="*/ 1735443 w 4166040"/>
              <a:gd name="connsiteY2" fmla="*/ 4088189 h 4088189"/>
              <a:gd name="connsiteX3" fmla="*/ 0 w 4166040"/>
              <a:gd name="connsiteY3" fmla="*/ 4088189 h 4088189"/>
            </a:gdLst>
            <a:ahLst/>
            <a:cxnLst>
              <a:cxn ang="0">
                <a:pos x="connsiteX0" y="connsiteY0"/>
              </a:cxn>
              <a:cxn ang="0">
                <a:pos x="connsiteX1" y="connsiteY1"/>
              </a:cxn>
              <a:cxn ang="0">
                <a:pos x="connsiteX2" y="connsiteY2"/>
              </a:cxn>
              <a:cxn ang="0">
                <a:pos x="connsiteX3" y="connsiteY3"/>
              </a:cxn>
            </a:cxnLst>
            <a:rect l="l" t="t" r="r" b="b"/>
            <a:pathLst>
              <a:path w="4166040" h="4088189">
                <a:moveTo>
                  <a:pt x="4166040" y="0"/>
                </a:moveTo>
                <a:lnTo>
                  <a:pt x="4166040" y="1703013"/>
                </a:lnTo>
                <a:lnTo>
                  <a:pt x="1735443" y="4088189"/>
                </a:lnTo>
                <a:lnTo>
                  <a:pt x="0" y="408818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4" name="Freeform: Shape 33">
            <a:extLst>
              <a:ext uri="{FF2B5EF4-FFF2-40B4-BE49-F238E27FC236}">
                <a16:creationId xmlns:a16="http://schemas.microsoft.com/office/drawing/2014/main" id="{D7851122-3EA1-4F0F-A515-3AA3F946820D}"/>
              </a:ext>
            </a:extLst>
          </p:cNvPr>
          <p:cNvSpPr/>
          <p:nvPr userDrawn="1"/>
        </p:nvSpPr>
        <p:spPr>
          <a:xfrm>
            <a:off x="5656958" y="0"/>
            <a:ext cx="6321138" cy="4500000"/>
          </a:xfrm>
          <a:custGeom>
            <a:avLst/>
            <a:gdLst>
              <a:gd name="connsiteX0" fmla="*/ 4585694 w 6321138"/>
              <a:gd name="connsiteY0" fmla="*/ 0 h 4500000"/>
              <a:gd name="connsiteX1" fmla="*/ 6321138 w 6321138"/>
              <a:gd name="connsiteY1" fmla="*/ 0 h 4500000"/>
              <a:gd name="connsiteX2" fmla="*/ 1735444 w 6321138"/>
              <a:gd name="connsiteY2" fmla="*/ 4500000 h 4500000"/>
              <a:gd name="connsiteX3" fmla="*/ 0 w 6321138"/>
              <a:gd name="connsiteY3" fmla="*/ 4500000 h 4500000"/>
            </a:gdLst>
            <a:ahLst/>
            <a:cxnLst>
              <a:cxn ang="0">
                <a:pos x="connsiteX0" y="connsiteY0"/>
              </a:cxn>
              <a:cxn ang="0">
                <a:pos x="connsiteX1" y="connsiteY1"/>
              </a:cxn>
              <a:cxn ang="0">
                <a:pos x="connsiteX2" y="connsiteY2"/>
              </a:cxn>
              <a:cxn ang="0">
                <a:pos x="connsiteX3" y="connsiteY3"/>
              </a:cxn>
            </a:cxnLst>
            <a:rect l="l" t="t" r="r" b="b"/>
            <a:pathLst>
              <a:path w="6321138" h="4500000">
                <a:moveTo>
                  <a:pt x="4585694" y="0"/>
                </a:moveTo>
                <a:lnTo>
                  <a:pt x="6321138" y="0"/>
                </a:lnTo>
                <a:lnTo>
                  <a:pt x="1735444" y="4500000"/>
                </a:lnTo>
                <a:lnTo>
                  <a:pt x="0" y="4500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5" name="Freeform: Shape 34">
            <a:extLst>
              <a:ext uri="{FF2B5EF4-FFF2-40B4-BE49-F238E27FC236}">
                <a16:creationId xmlns:a16="http://schemas.microsoft.com/office/drawing/2014/main" id="{6396010A-4D2D-4B8D-8AB2-F6A9DC9658D2}"/>
              </a:ext>
            </a:extLst>
          </p:cNvPr>
          <p:cNvSpPr/>
          <p:nvPr userDrawn="1"/>
        </p:nvSpPr>
        <p:spPr>
          <a:xfrm>
            <a:off x="3254052" y="4500000"/>
            <a:ext cx="4138348" cy="2358000"/>
          </a:xfrm>
          <a:custGeom>
            <a:avLst/>
            <a:gdLst>
              <a:gd name="connsiteX0" fmla="*/ 2402904 w 4138348"/>
              <a:gd name="connsiteY0" fmla="*/ 0 h 2358000"/>
              <a:gd name="connsiteX1" fmla="*/ 4138348 w 4138348"/>
              <a:gd name="connsiteY1" fmla="*/ 0 h 2358000"/>
              <a:gd name="connsiteX2" fmla="*/ 1735445 w 4138348"/>
              <a:gd name="connsiteY2" fmla="*/ 2358000 h 2358000"/>
              <a:gd name="connsiteX3" fmla="*/ 0 w 4138348"/>
              <a:gd name="connsiteY3" fmla="*/ 2358000 h 2358000"/>
            </a:gdLst>
            <a:ahLst/>
            <a:cxnLst>
              <a:cxn ang="0">
                <a:pos x="connsiteX0" y="connsiteY0"/>
              </a:cxn>
              <a:cxn ang="0">
                <a:pos x="connsiteX1" y="connsiteY1"/>
              </a:cxn>
              <a:cxn ang="0">
                <a:pos x="connsiteX2" y="connsiteY2"/>
              </a:cxn>
              <a:cxn ang="0">
                <a:pos x="connsiteX3" y="connsiteY3"/>
              </a:cxn>
            </a:cxnLst>
            <a:rect l="l" t="t" r="r" b="b"/>
            <a:pathLst>
              <a:path w="4138348" h="2358000">
                <a:moveTo>
                  <a:pt x="2402904" y="0"/>
                </a:moveTo>
                <a:lnTo>
                  <a:pt x="4138348" y="0"/>
                </a:lnTo>
                <a:lnTo>
                  <a:pt x="1735445" y="2358000"/>
                </a:lnTo>
                <a:lnTo>
                  <a:pt x="0" y="2358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37" name="Freeform: Shape 36">
            <a:extLst>
              <a:ext uri="{FF2B5EF4-FFF2-40B4-BE49-F238E27FC236}">
                <a16:creationId xmlns:a16="http://schemas.microsoft.com/office/drawing/2014/main" id="{EFAFACA6-1FBB-4102-A9B1-68C6D7939BFE}"/>
              </a:ext>
            </a:extLst>
          </p:cNvPr>
          <p:cNvSpPr/>
          <p:nvPr userDrawn="1"/>
        </p:nvSpPr>
        <p:spPr>
          <a:xfrm>
            <a:off x="5623056" y="4500002"/>
            <a:ext cx="4138348" cy="2358001"/>
          </a:xfrm>
          <a:custGeom>
            <a:avLst/>
            <a:gdLst>
              <a:gd name="connsiteX0" fmla="*/ 2402904 w 4138348"/>
              <a:gd name="connsiteY0" fmla="*/ 0 h 2358001"/>
              <a:gd name="connsiteX1" fmla="*/ 4138348 w 4138348"/>
              <a:gd name="connsiteY1" fmla="*/ 0 h 2358001"/>
              <a:gd name="connsiteX2" fmla="*/ 1735444 w 4138348"/>
              <a:gd name="connsiteY2" fmla="*/ 2358000 h 2358001"/>
              <a:gd name="connsiteX3" fmla="*/ 0 w 4138348"/>
              <a:gd name="connsiteY3" fmla="*/ 2358001 h 2358001"/>
            </a:gdLst>
            <a:ahLst/>
            <a:cxnLst>
              <a:cxn ang="0">
                <a:pos x="connsiteX0" y="connsiteY0"/>
              </a:cxn>
              <a:cxn ang="0">
                <a:pos x="connsiteX1" y="connsiteY1"/>
              </a:cxn>
              <a:cxn ang="0">
                <a:pos x="connsiteX2" y="connsiteY2"/>
              </a:cxn>
              <a:cxn ang="0">
                <a:pos x="connsiteX3" y="connsiteY3"/>
              </a:cxn>
            </a:cxnLst>
            <a:rect l="l" t="t" r="r" b="b"/>
            <a:pathLst>
              <a:path w="4138348" h="2358001">
                <a:moveTo>
                  <a:pt x="2402904" y="0"/>
                </a:moveTo>
                <a:lnTo>
                  <a:pt x="4138348" y="0"/>
                </a:lnTo>
                <a:lnTo>
                  <a:pt x="1735444" y="2358000"/>
                </a:lnTo>
                <a:lnTo>
                  <a:pt x="0" y="235800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8300"/>
            <a:ext cx="7551996" cy="1527575"/>
          </a:xfrm>
        </p:spPr>
        <p:txBody>
          <a:bodyPr lIns="72000" tIns="180000" rIns="72000" bIns="0" anchor="t">
            <a:spAutoFit/>
          </a:bodyPr>
          <a:lstStyle>
            <a:lvl1pPr>
              <a:lnSpc>
                <a:spcPct val="80000"/>
              </a:lnSpc>
              <a:defRPr sz="5400">
                <a:solidFill>
                  <a:schemeClr val="bg1"/>
                </a:solidFill>
                <a:latin typeface="+mj-lt"/>
              </a:defRPr>
            </a:lvl1pPr>
          </a:lstStyle>
          <a:p>
            <a:r>
              <a:rPr lang="en-US" noProof="0" dirty="0"/>
              <a:t>TITLE OF THE Section</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4906800"/>
            <a:ext cx="7551996" cy="565146"/>
          </a:xfrm>
        </p:spPr>
        <p:txBody>
          <a:bodyPr lIns="72000" tIns="36000" rIns="72000" bIns="36000">
            <a:noAutofit/>
          </a:bodyPr>
          <a:lstStyle>
            <a:lvl1pPr marL="0" indent="0">
              <a:spcBef>
                <a:spcPts val="0"/>
              </a:spcBef>
              <a:buNone/>
              <a:defRPr sz="32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 Chapter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8621691" y="3287"/>
            <a:ext cx="3155329" cy="3231654"/>
          </a:xfrm>
        </p:spPr>
        <p:txBody>
          <a:bodyPr wrap="none" rIns="180000">
            <a:spAutoFit/>
          </a:bodyPr>
          <a:lstStyle>
            <a:lvl1pPr marL="0" indent="0" algn="r">
              <a:spcBef>
                <a:spcPts val="0"/>
              </a:spcBef>
              <a:buNone/>
              <a:defRPr sz="21000" b="1" spc="-2000" baseline="0">
                <a:solidFill>
                  <a:schemeClr val="bg1"/>
                </a:solidFill>
              </a:defRPr>
            </a:lvl1pPr>
          </a:lstStyle>
          <a:p>
            <a:pPr lvl="0"/>
            <a:r>
              <a:rPr lang="en-US" noProof="0" dirty="0"/>
              <a:t>0.0</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406390949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_Defaul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68877B-4E34-40D2-9479-043B1A9E3B8A}"/>
              </a:ext>
            </a:extLst>
          </p:cNvPr>
          <p:cNvSpPr/>
          <p:nvPr userDrawn="1"/>
        </p:nvSpPr>
        <p:spPr>
          <a:xfrm>
            <a:off x="0" y="0"/>
            <a:ext cx="12192000" cy="3429000"/>
          </a:xfrm>
          <a:prstGeom prst="rect">
            <a:avLst/>
          </a:prstGeom>
          <a:gradFill>
            <a:gsLst>
              <a:gs pos="0">
                <a:schemeClr val="bg2"/>
              </a:gs>
              <a:gs pos="100000">
                <a:schemeClr val="bg2">
                  <a:lumMod val="5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5" name="Freeform: Shape 24">
            <a:extLst>
              <a:ext uri="{FF2B5EF4-FFF2-40B4-BE49-F238E27FC236}">
                <a16:creationId xmlns:a16="http://schemas.microsoft.com/office/drawing/2014/main" id="{FAF3FAF0-F8F9-4561-8BC9-F145ED75CC84}"/>
              </a:ext>
            </a:extLst>
          </p:cNvPr>
          <p:cNvSpPr/>
          <p:nvPr userDrawn="1"/>
        </p:nvSpPr>
        <p:spPr>
          <a:xfrm>
            <a:off x="3254052" y="3429000"/>
            <a:ext cx="5229744" cy="3429000"/>
          </a:xfrm>
          <a:custGeom>
            <a:avLst/>
            <a:gdLst>
              <a:gd name="connsiteX0" fmla="*/ 3494299 w 5229744"/>
              <a:gd name="connsiteY0" fmla="*/ 0 h 3429000"/>
              <a:gd name="connsiteX1" fmla="*/ 5229744 w 5229744"/>
              <a:gd name="connsiteY1" fmla="*/ 0 h 3429000"/>
              <a:gd name="connsiteX2" fmla="*/ 1735445 w 5229744"/>
              <a:gd name="connsiteY2" fmla="*/ 3429000 h 3429000"/>
              <a:gd name="connsiteX3" fmla="*/ 0 w 5229744"/>
              <a:gd name="connsiteY3" fmla="*/ 3429000 h 3429000"/>
              <a:gd name="connsiteX4" fmla="*/ 3494299 w 5229744"/>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0">
                <a:moveTo>
                  <a:pt x="3494299" y="0"/>
                </a:moveTo>
                <a:lnTo>
                  <a:pt x="5229744" y="0"/>
                </a:lnTo>
                <a:lnTo>
                  <a:pt x="1735445" y="3429000"/>
                </a:lnTo>
                <a:lnTo>
                  <a:pt x="0" y="3429000"/>
                </a:lnTo>
                <a:lnTo>
                  <a:pt x="3494299"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4" name="Freeform: Shape 23">
            <a:extLst>
              <a:ext uri="{FF2B5EF4-FFF2-40B4-BE49-F238E27FC236}">
                <a16:creationId xmlns:a16="http://schemas.microsoft.com/office/drawing/2014/main" id="{3A00425D-52A8-4523-91A0-313A3192EDB6}"/>
              </a:ext>
            </a:extLst>
          </p:cNvPr>
          <p:cNvSpPr/>
          <p:nvPr userDrawn="1"/>
        </p:nvSpPr>
        <p:spPr>
          <a:xfrm>
            <a:off x="5623056" y="3429001"/>
            <a:ext cx="5229744" cy="3429001"/>
          </a:xfrm>
          <a:custGeom>
            <a:avLst/>
            <a:gdLst>
              <a:gd name="connsiteX0" fmla="*/ 3494300 w 5229744"/>
              <a:gd name="connsiteY0" fmla="*/ 0 h 3429001"/>
              <a:gd name="connsiteX1" fmla="*/ 5229744 w 5229744"/>
              <a:gd name="connsiteY1" fmla="*/ 0 h 3429001"/>
              <a:gd name="connsiteX2" fmla="*/ 1735444 w 5229744"/>
              <a:gd name="connsiteY2" fmla="*/ 3429001 h 3429001"/>
              <a:gd name="connsiteX3" fmla="*/ 0 w 5229744"/>
              <a:gd name="connsiteY3" fmla="*/ 3429001 h 3429001"/>
              <a:gd name="connsiteX4" fmla="*/ 3494300 w 5229744"/>
              <a:gd name="connsiteY4" fmla="*/ 0 h 342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4" h="3429001">
                <a:moveTo>
                  <a:pt x="3494300" y="0"/>
                </a:moveTo>
                <a:lnTo>
                  <a:pt x="5229744" y="0"/>
                </a:lnTo>
                <a:lnTo>
                  <a:pt x="1735444" y="3429001"/>
                </a:lnTo>
                <a:lnTo>
                  <a:pt x="0" y="3429001"/>
                </a:lnTo>
                <a:lnTo>
                  <a:pt x="349430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3" name="Freeform: Shape 22">
            <a:extLst>
              <a:ext uri="{FF2B5EF4-FFF2-40B4-BE49-F238E27FC236}">
                <a16:creationId xmlns:a16="http://schemas.microsoft.com/office/drawing/2014/main" id="{49A032F3-EAA1-44E5-93DD-6A8E7315D1A1}"/>
              </a:ext>
            </a:extLst>
          </p:cNvPr>
          <p:cNvSpPr/>
          <p:nvPr userDrawn="1"/>
        </p:nvSpPr>
        <p:spPr>
          <a:xfrm>
            <a:off x="6748352" y="0"/>
            <a:ext cx="5229743" cy="3429000"/>
          </a:xfrm>
          <a:custGeom>
            <a:avLst/>
            <a:gdLst>
              <a:gd name="connsiteX0" fmla="*/ 3494299 w 5229743"/>
              <a:gd name="connsiteY0" fmla="*/ 0 h 3429000"/>
              <a:gd name="connsiteX1" fmla="*/ 5229743 w 5229743"/>
              <a:gd name="connsiteY1" fmla="*/ 0 h 3429000"/>
              <a:gd name="connsiteX2" fmla="*/ 1735445 w 5229743"/>
              <a:gd name="connsiteY2" fmla="*/ 3429000 h 3429000"/>
              <a:gd name="connsiteX3" fmla="*/ 0 w 5229743"/>
              <a:gd name="connsiteY3" fmla="*/ 3429000 h 3429000"/>
              <a:gd name="connsiteX4" fmla="*/ 3494299 w 5229743"/>
              <a:gd name="connsiteY4" fmla="*/ 0 h 3429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9743" h="3429000">
                <a:moveTo>
                  <a:pt x="3494299" y="0"/>
                </a:moveTo>
                <a:lnTo>
                  <a:pt x="5229743" y="0"/>
                </a:lnTo>
                <a:lnTo>
                  <a:pt x="1735445" y="3429000"/>
                </a:lnTo>
                <a:lnTo>
                  <a:pt x="0" y="3429000"/>
                </a:lnTo>
                <a:lnTo>
                  <a:pt x="3494299"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22" name="Freeform: Shape 21">
            <a:extLst>
              <a:ext uri="{FF2B5EF4-FFF2-40B4-BE49-F238E27FC236}">
                <a16:creationId xmlns:a16="http://schemas.microsoft.com/office/drawing/2014/main" id="{57AA1789-300C-40C0-AB9A-07961F7D8704}"/>
              </a:ext>
            </a:extLst>
          </p:cNvPr>
          <p:cNvSpPr/>
          <p:nvPr userDrawn="1"/>
        </p:nvSpPr>
        <p:spPr>
          <a:xfrm>
            <a:off x="9117357" y="411812"/>
            <a:ext cx="3074645" cy="3017188"/>
          </a:xfrm>
          <a:custGeom>
            <a:avLst/>
            <a:gdLst>
              <a:gd name="connsiteX0" fmla="*/ 3074644 w 3074645"/>
              <a:gd name="connsiteY0" fmla="*/ 0 h 3017188"/>
              <a:gd name="connsiteX1" fmla="*/ 3074645 w 3074645"/>
              <a:gd name="connsiteY1" fmla="*/ 1703013 h 3017188"/>
              <a:gd name="connsiteX2" fmla="*/ 1735444 w 3074645"/>
              <a:gd name="connsiteY2" fmla="*/ 3017188 h 3017188"/>
              <a:gd name="connsiteX3" fmla="*/ 0 w 3074645"/>
              <a:gd name="connsiteY3" fmla="*/ 3017188 h 3017188"/>
              <a:gd name="connsiteX4" fmla="*/ 3074644 w 3074645"/>
              <a:gd name="connsiteY4" fmla="*/ 0 h 3017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645" h="3017188">
                <a:moveTo>
                  <a:pt x="3074644" y="0"/>
                </a:moveTo>
                <a:lnTo>
                  <a:pt x="3074645" y="1703013"/>
                </a:lnTo>
                <a:lnTo>
                  <a:pt x="1735444" y="3017188"/>
                </a:lnTo>
                <a:lnTo>
                  <a:pt x="0" y="3017188"/>
                </a:lnTo>
                <a:lnTo>
                  <a:pt x="3074644"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14980" y="367200"/>
            <a:ext cx="7551996" cy="1378047"/>
          </a:xfrm>
        </p:spPr>
        <p:txBody>
          <a:bodyPr lIns="72000" tIns="180000" rIns="72000" bIns="0" anchor="t">
            <a:spAutoFit/>
          </a:bodyPr>
          <a:lstStyle>
            <a:lvl1pPr>
              <a:lnSpc>
                <a:spcPct val="80000"/>
              </a:lnSpc>
              <a:defRPr sz="4800">
                <a:solidFill>
                  <a:schemeClr val="bg1"/>
                </a:solidFill>
                <a:latin typeface="+mj-lt"/>
              </a:defRPr>
            </a:lvl1pPr>
          </a:lstStyle>
          <a:p>
            <a:r>
              <a:rPr lang="en-US" noProof="0" dirty="0"/>
              <a:t>TITLE OF THE </a:t>
            </a:r>
            <a:r>
              <a:rPr lang="en-US" noProof="0" dirty="0" err="1"/>
              <a:t>SubSection</a:t>
            </a:r>
            <a:endParaRPr lang="en-US" noProof="0" dirty="0"/>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07988" y="3835800"/>
            <a:ext cx="7551996" cy="503590"/>
          </a:xfrm>
        </p:spPr>
        <p:txBody>
          <a:bodyPr lIns="72000" tIns="36000" rIns="72000" bIns="36000">
            <a:noAutofit/>
          </a:bodyPr>
          <a:lstStyle>
            <a:lvl1pPr marL="0" indent="0">
              <a:spcBef>
                <a:spcPts val="0"/>
              </a:spcBef>
              <a:buNone/>
              <a:defRPr sz="2800" b="1">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0.0 Section Title</a:t>
            </a:r>
          </a:p>
        </p:txBody>
      </p:sp>
      <p:sp>
        <p:nvSpPr>
          <p:cNvPr id="11" name="Espace réservé du texte 11">
            <a:extLst>
              <a:ext uri="{FF2B5EF4-FFF2-40B4-BE49-F238E27FC236}">
                <a16:creationId xmlns:a16="http://schemas.microsoft.com/office/drawing/2014/main" id="{52E22E82-639B-4694-8F16-733C8475D37A}"/>
              </a:ext>
            </a:extLst>
          </p:cNvPr>
          <p:cNvSpPr>
            <a:spLocks noGrp="1"/>
          </p:cNvSpPr>
          <p:nvPr>
            <p:ph type="body" sz="quarter" idx="13" hasCustomPrompt="1"/>
          </p:nvPr>
        </p:nvSpPr>
        <p:spPr>
          <a:xfrm>
            <a:off x="10455577" y="3287"/>
            <a:ext cx="1321443" cy="2693045"/>
          </a:xfrm>
        </p:spPr>
        <p:txBody>
          <a:bodyPr wrap="none" rIns="72000">
            <a:spAutoFit/>
          </a:bodyPr>
          <a:lstStyle>
            <a:lvl1pPr marL="0" indent="0" algn="r">
              <a:spcBef>
                <a:spcPts val="0"/>
              </a:spcBef>
              <a:buNone/>
              <a:defRPr sz="17500" b="1" spc="0" baseline="0">
                <a:solidFill>
                  <a:schemeClr val="bg1"/>
                </a:solidFill>
              </a:defRPr>
            </a:lvl1pPr>
          </a:lstStyle>
          <a:p>
            <a:pPr lvl="0"/>
            <a:r>
              <a:rPr lang="en-US" noProof="0" dirty="0"/>
              <a:t>a</a:t>
            </a:r>
          </a:p>
        </p:txBody>
      </p:sp>
      <p:sp>
        <p:nvSpPr>
          <p:cNvPr id="4" name="Slide Number Placeholder 3">
            <a:extLst>
              <a:ext uri="{FF2B5EF4-FFF2-40B4-BE49-F238E27FC236}">
                <a16:creationId xmlns:a16="http://schemas.microsoft.com/office/drawing/2014/main" id="{2F3C842C-BE0F-4679-AE28-4B135605A0E2}"/>
              </a:ext>
            </a:extLst>
          </p:cNvPr>
          <p:cNvSpPr>
            <a:spLocks noGrp="1"/>
          </p:cNvSpPr>
          <p:nvPr>
            <p:ph type="sldNum" sz="quarter" idx="14"/>
          </p:nvPr>
        </p:nvSpPr>
        <p:spPr/>
        <p:txBody>
          <a:bodyPr/>
          <a:lstStyle/>
          <a:p>
            <a:fld id="{D61AABEC-672F-4B68-B914-690DA978312C}" type="slidenum">
              <a:rPr lang="en-US" smtClean="0"/>
              <a:pPr/>
              <a:t>‹#›</a:t>
            </a:fld>
            <a:r>
              <a:rPr lang="en-US" dirty="0"/>
              <a:t> </a:t>
            </a:r>
          </a:p>
        </p:txBody>
      </p:sp>
    </p:spTree>
    <p:extLst>
      <p:ext uri="{BB962C8B-B14F-4D97-AF65-F5344CB8AC3E}">
        <p14:creationId xmlns:p14="http://schemas.microsoft.com/office/powerpoint/2010/main" val="236106620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ter_Photo">
    <p:spTree>
      <p:nvGrpSpPr>
        <p:cNvPr id="1" name=""/>
        <p:cNvGrpSpPr/>
        <p:nvPr/>
      </p:nvGrpSpPr>
      <p:grpSpPr>
        <a:xfrm>
          <a:off x="0" y="0"/>
          <a:ext cx="0" cy="0"/>
          <a:chOff x="0" y="0"/>
          <a:chExt cx="0" cy="0"/>
        </a:xfrm>
      </p:grpSpPr>
      <p:sp>
        <p:nvSpPr>
          <p:cNvPr id="57" name="Picture Placeholder">
            <a:extLst>
              <a:ext uri="{FF2B5EF4-FFF2-40B4-BE49-F238E27FC236}">
                <a16:creationId xmlns:a16="http://schemas.microsoft.com/office/drawing/2014/main" id="{E18947DC-1E0A-470C-8A8F-054822CACC1F}"/>
              </a:ext>
            </a:extLst>
          </p:cNvPr>
          <p:cNvSpPr>
            <a:spLocks noGrp="1"/>
          </p:cNvSpPr>
          <p:nvPr>
            <p:ph type="pic" sz="quarter" idx="15"/>
          </p:nvPr>
        </p:nvSpPr>
        <p:spPr>
          <a:xfrm>
            <a:off x="2" y="1"/>
            <a:ext cx="12191999" cy="6858000"/>
          </a:xfrm>
          <a:custGeom>
            <a:avLst/>
            <a:gdLst>
              <a:gd name="connsiteX0" fmla="*/ 11642564 w 12191999"/>
              <a:gd name="connsiteY0" fmla="*/ 6693274 h 6854824"/>
              <a:gd name="connsiteX1" fmla="*/ 11654982 w 12191999"/>
              <a:gd name="connsiteY1" fmla="*/ 6698939 h 6854824"/>
              <a:gd name="connsiteX2" fmla="*/ 11659977 w 12191999"/>
              <a:gd name="connsiteY2" fmla="*/ 6715598 h 6854824"/>
              <a:gd name="connsiteX3" fmla="*/ 11655010 w 12191999"/>
              <a:gd name="connsiteY3" fmla="*/ 6732955 h 6854824"/>
              <a:gd name="connsiteX4" fmla="*/ 11642564 w 12191999"/>
              <a:gd name="connsiteY4" fmla="*/ 6738648 h 6854824"/>
              <a:gd name="connsiteX5" fmla="*/ 11630062 w 12191999"/>
              <a:gd name="connsiteY5" fmla="*/ 6732983 h 6854824"/>
              <a:gd name="connsiteX6" fmla="*/ 11625095 w 12191999"/>
              <a:gd name="connsiteY6" fmla="*/ 6715933 h 6854824"/>
              <a:gd name="connsiteX7" fmla="*/ 11630062 w 12191999"/>
              <a:gd name="connsiteY7" fmla="*/ 6698911 h 6854824"/>
              <a:gd name="connsiteX8" fmla="*/ 11642564 w 12191999"/>
              <a:gd name="connsiteY8" fmla="*/ 6693274 h 6854824"/>
              <a:gd name="connsiteX9" fmla="*/ 11522458 w 12191999"/>
              <a:gd name="connsiteY9" fmla="*/ 6692827 h 6854824"/>
              <a:gd name="connsiteX10" fmla="*/ 11533592 w 12191999"/>
              <a:gd name="connsiteY10" fmla="*/ 6698464 h 6854824"/>
              <a:gd name="connsiteX11" fmla="*/ 11538253 w 12191999"/>
              <a:gd name="connsiteY11" fmla="*/ 6715431 h 6854824"/>
              <a:gd name="connsiteX12" fmla="*/ 11533481 w 12191999"/>
              <a:gd name="connsiteY12" fmla="*/ 6732983 h 6854824"/>
              <a:gd name="connsiteX13" fmla="*/ 11522012 w 12191999"/>
              <a:gd name="connsiteY13" fmla="*/ 6738648 h 6854824"/>
              <a:gd name="connsiteX14" fmla="*/ 11510794 w 12191999"/>
              <a:gd name="connsiteY14" fmla="*/ 6733178 h 6854824"/>
              <a:gd name="connsiteX15" fmla="*/ 11506162 w 12191999"/>
              <a:gd name="connsiteY15" fmla="*/ 6716268 h 6854824"/>
              <a:gd name="connsiteX16" fmla="*/ 11511101 w 12191999"/>
              <a:gd name="connsiteY16" fmla="*/ 6698827 h 6854824"/>
              <a:gd name="connsiteX17" fmla="*/ 11522458 w 12191999"/>
              <a:gd name="connsiteY17" fmla="*/ 6692827 h 6854824"/>
              <a:gd name="connsiteX18" fmla="*/ 11704662 w 12191999"/>
              <a:gd name="connsiteY18" fmla="*/ 6684958 h 6854824"/>
              <a:gd name="connsiteX19" fmla="*/ 11695984 w 12191999"/>
              <a:gd name="connsiteY19" fmla="*/ 6686158 h 6854824"/>
              <a:gd name="connsiteX20" fmla="*/ 11689593 w 12191999"/>
              <a:gd name="connsiteY20" fmla="*/ 6689088 h 6854824"/>
              <a:gd name="connsiteX21" fmla="*/ 11684654 w 12191999"/>
              <a:gd name="connsiteY21" fmla="*/ 6694697 h 6854824"/>
              <a:gd name="connsiteX22" fmla="*/ 11682840 w 12191999"/>
              <a:gd name="connsiteY22" fmla="*/ 6702036 h 6854824"/>
              <a:gd name="connsiteX23" fmla="*/ 11685045 w 12191999"/>
              <a:gd name="connsiteY23" fmla="*/ 6709989 h 6854824"/>
              <a:gd name="connsiteX24" fmla="*/ 11691519 w 12191999"/>
              <a:gd name="connsiteY24" fmla="*/ 6715626 h 6854824"/>
              <a:gd name="connsiteX25" fmla="*/ 11706839 w 12191999"/>
              <a:gd name="connsiteY25" fmla="*/ 6720454 h 6854824"/>
              <a:gd name="connsiteX26" fmla="*/ 11717108 w 12191999"/>
              <a:gd name="connsiteY26" fmla="*/ 6723858 h 6854824"/>
              <a:gd name="connsiteX27" fmla="*/ 11720066 w 12191999"/>
              <a:gd name="connsiteY27" fmla="*/ 6729216 h 6854824"/>
              <a:gd name="connsiteX28" fmla="*/ 11716717 w 12191999"/>
              <a:gd name="connsiteY28" fmla="*/ 6735829 h 6854824"/>
              <a:gd name="connsiteX29" fmla="*/ 11706448 w 12191999"/>
              <a:gd name="connsiteY29" fmla="*/ 6738648 h 6854824"/>
              <a:gd name="connsiteX30" fmla="*/ 11695761 w 12191999"/>
              <a:gd name="connsiteY30" fmla="*/ 6735467 h 6854824"/>
              <a:gd name="connsiteX31" fmla="*/ 11691100 w 12191999"/>
              <a:gd name="connsiteY31" fmla="*/ 6726314 h 6854824"/>
              <a:gd name="connsiteX32" fmla="*/ 11681166 w 12191999"/>
              <a:gd name="connsiteY32" fmla="*/ 6727876 h 6854824"/>
              <a:gd name="connsiteX33" fmla="*/ 11688896 w 12191999"/>
              <a:gd name="connsiteY33" fmla="*/ 6742108 h 6854824"/>
              <a:gd name="connsiteX34" fmla="*/ 11706504 w 12191999"/>
              <a:gd name="connsiteY34" fmla="*/ 6746908 h 6854824"/>
              <a:gd name="connsiteX35" fmla="*/ 11719006 w 12191999"/>
              <a:gd name="connsiteY35" fmla="*/ 6744480 h 6854824"/>
              <a:gd name="connsiteX36" fmla="*/ 11727461 w 12191999"/>
              <a:gd name="connsiteY36" fmla="*/ 6737615 h 6854824"/>
              <a:gd name="connsiteX37" fmla="*/ 11730391 w 12191999"/>
              <a:gd name="connsiteY37" fmla="*/ 6728155 h 6854824"/>
              <a:gd name="connsiteX38" fmla="*/ 11727991 w 12191999"/>
              <a:gd name="connsiteY38" fmla="*/ 6719561 h 6854824"/>
              <a:gd name="connsiteX39" fmla="*/ 11721378 w 12191999"/>
              <a:gd name="connsiteY39" fmla="*/ 6714286 h 6854824"/>
              <a:gd name="connsiteX40" fmla="*/ 11706504 w 12191999"/>
              <a:gd name="connsiteY40" fmla="*/ 6709626 h 6854824"/>
              <a:gd name="connsiteX41" fmla="*/ 11697630 w 12191999"/>
              <a:gd name="connsiteY41" fmla="*/ 6707059 h 6854824"/>
              <a:gd name="connsiteX42" fmla="*/ 11693779 w 12191999"/>
              <a:gd name="connsiteY42" fmla="*/ 6704380 h 6854824"/>
              <a:gd name="connsiteX43" fmla="*/ 11692551 w 12191999"/>
              <a:gd name="connsiteY43" fmla="*/ 6700864 h 6854824"/>
              <a:gd name="connsiteX44" fmla="*/ 11695509 w 12191999"/>
              <a:gd name="connsiteY44" fmla="*/ 6695506 h 6854824"/>
              <a:gd name="connsiteX45" fmla="*/ 11705388 w 12191999"/>
              <a:gd name="connsiteY45" fmla="*/ 6693218 h 6854824"/>
              <a:gd name="connsiteX46" fmla="*/ 11714457 w 12191999"/>
              <a:gd name="connsiteY46" fmla="*/ 6695785 h 6854824"/>
              <a:gd name="connsiteX47" fmla="*/ 11718336 w 12191999"/>
              <a:gd name="connsiteY47" fmla="*/ 6702929 h 6854824"/>
              <a:gd name="connsiteX48" fmla="*/ 11728159 w 12191999"/>
              <a:gd name="connsiteY48" fmla="*/ 6701590 h 6854824"/>
              <a:gd name="connsiteX49" fmla="*/ 11724698 w 12191999"/>
              <a:gd name="connsiteY49" fmla="*/ 6692409 h 6854824"/>
              <a:gd name="connsiteX50" fmla="*/ 11716913 w 12191999"/>
              <a:gd name="connsiteY50" fmla="*/ 6686967 h 6854824"/>
              <a:gd name="connsiteX51" fmla="*/ 11704662 w 12191999"/>
              <a:gd name="connsiteY51" fmla="*/ 6684958 h 6854824"/>
              <a:gd name="connsiteX52" fmla="*/ 11642564 w 12191999"/>
              <a:gd name="connsiteY52" fmla="*/ 6684958 h 6854824"/>
              <a:gd name="connsiteX53" fmla="*/ 11623923 w 12191999"/>
              <a:gd name="connsiteY53" fmla="*/ 6691544 h 6854824"/>
              <a:gd name="connsiteX54" fmla="*/ 11614770 w 12191999"/>
              <a:gd name="connsiteY54" fmla="*/ 6715933 h 6854824"/>
              <a:gd name="connsiteX55" fmla="*/ 11622444 w 12191999"/>
              <a:gd name="connsiteY55" fmla="*/ 6738927 h 6854824"/>
              <a:gd name="connsiteX56" fmla="*/ 11642564 w 12191999"/>
              <a:gd name="connsiteY56" fmla="*/ 6746908 h 6854824"/>
              <a:gd name="connsiteX57" fmla="*/ 11656879 w 12191999"/>
              <a:gd name="connsiteY57" fmla="*/ 6743280 h 6854824"/>
              <a:gd name="connsiteX58" fmla="*/ 11666869 w 12191999"/>
              <a:gd name="connsiteY58" fmla="*/ 6733095 h 6854824"/>
              <a:gd name="connsiteX59" fmla="*/ 11670302 w 12191999"/>
              <a:gd name="connsiteY59" fmla="*/ 6715096 h 6854824"/>
              <a:gd name="connsiteX60" fmla="*/ 11662544 w 12191999"/>
              <a:gd name="connsiteY60" fmla="*/ 6692967 h 6854824"/>
              <a:gd name="connsiteX61" fmla="*/ 11642564 w 12191999"/>
              <a:gd name="connsiteY61" fmla="*/ 6684958 h 6854824"/>
              <a:gd name="connsiteX62" fmla="*/ 11580836 w 12191999"/>
              <a:gd name="connsiteY62" fmla="*/ 6684958 h 6854824"/>
              <a:gd name="connsiteX63" fmla="*/ 11572158 w 12191999"/>
              <a:gd name="connsiteY63" fmla="*/ 6686158 h 6854824"/>
              <a:gd name="connsiteX64" fmla="*/ 11565767 w 12191999"/>
              <a:gd name="connsiteY64" fmla="*/ 6689088 h 6854824"/>
              <a:gd name="connsiteX65" fmla="*/ 11560828 w 12191999"/>
              <a:gd name="connsiteY65" fmla="*/ 6694697 h 6854824"/>
              <a:gd name="connsiteX66" fmla="*/ 11559014 w 12191999"/>
              <a:gd name="connsiteY66" fmla="*/ 6702036 h 6854824"/>
              <a:gd name="connsiteX67" fmla="*/ 11561219 w 12191999"/>
              <a:gd name="connsiteY67" fmla="*/ 6709989 h 6854824"/>
              <a:gd name="connsiteX68" fmla="*/ 11567693 w 12191999"/>
              <a:gd name="connsiteY68" fmla="*/ 6715626 h 6854824"/>
              <a:gd name="connsiteX69" fmla="*/ 11583013 w 12191999"/>
              <a:gd name="connsiteY69" fmla="*/ 6720454 h 6854824"/>
              <a:gd name="connsiteX70" fmla="*/ 11593282 w 12191999"/>
              <a:gd name="connsiteY70" fmla="*/ 6723858 h 6854824"/>
              <a:gd name="connsiteX71" fmla="*/ 11596240 w 12191999"/>
              <a:gd name="connsiteY71" fmla="*/ 6729216 h 6854824"/>
              <a:gd name="connsiteX72" fmla="*/ 11592891 w 12191999"/>
              <a:gd name="connsiteY72" fmla="*/ 6735829 h 6854824"/>
              <a:gd name="connsiteX73" fmla="*/ 11582622 w 12191999"/>
              <a:gd name="connsiteY73" fmla="*/ 6738648 h 6854824"/>
              <a:gd name="connsiteX74" fmla="*/ 11571935 w 12191999"/>
              <a:gd name="connsiteY74" fmla="*/ 6735467 h 6854824"/>
              <a:gd name="connsiteX75" fmla="*/ 11567274 w 12191999"/>
              <a:gd name="connsiteY75" fmla="*/ 6726314 h 6854824"/>
              <a:gd name="connsiteX76" fmla="*/ 11557340 w 12191999"/>
              <a:gd name="connsiteY76" fmla="*/ 6727876 h 6854824"/>
              <a:gd name="connsiteX77" fmla="*/ 11565070 w 12191999"/>
              <a:gd name="connsiteY77" fmla="*/ 6742108 h 6854824"/>
              <a:gd name="connsiteX78" fmla="*/ 11582678 w 12191999"/>
              <a:gd name="connsiteY78" fmla="*/ 6746908 h 6854824"/>
              <a:gd name="connsiteX79" fmla="*/ 11595180 w 12191999"/>
              <a:gd name="connsiteY79" fmla="*/ 6744480 h 6854824"/>
              <a:gd name="connsiteX80" fmla="*/ 11603635 w 12191999"/>
              <a:gd name="connsiteY80" fmla="*/ 6737615 h 6854824"/>
              <a:gd name="connsiteX81" fmla="*/ 11606565 w 12191999"/>
              <a:gd name="connsiteY81" fmla="*/ 6728155 h 6854824"/>
              <a:gd name="connsiteX82" fmla="*/ 11604165 w 12191999"/>
              <a:gd name="connsiteY82" fmla="*/ 6719561 h 6854824"/>
              <a:gd name="connsiteX83" fmla="*/ 11597552 w 12191999"/>
              <a:gd name="connsiteY83" fmla="*/ 6714286 h 6854824"/>
              <a:gd name="connsiteX84" fmla="*/ 11582678 w 12191999"/>
              <a:gd name="connsiteY84" fmla="*/ 6709626 h 6854824"/>
              <a:gd name="connsiteX85" fmla="*/ 11573804 w 12191999"/>
              <a:gd name="connsiteY85" fmla="*/ 6707059 h 6854824"/>
              <a:gd name="connsiteX86" fmla="*/ 11569953 w 12191999"/>
              <a:gd name="connsiteY86" fmla="*/ 6704380 h 6854824"/>
              <a:gd name="connsiteX87" fmla="*/ 11568725 w 12191999"/>
              <a:gd name="connsiteY87" fmla="*/ 6700864 h 6854824"/>
              <a:gd name="connsiteX88" fmla="*/ 11571683 w 12191999"/>
              <a:gd name="connsiteY88" fmla="*/ 6695506 h 6854824"/>
              <a:gd name="connsiteX89" fmla="*/ 11581562 w 12191999"/>
              <a:gd name="connsiteY89" fmla="*/ 6693218 h 6854824"/>
              <a:gd name="connsiteX90" fmla="*/ 11590631 w 12191999"/>
              <a:gd name="connsiteY90" fmla="*/ 6695785 h 6854824"/>
              <a:gd name="connsiteX91" fmla="*/ 11594510 w 12191999"/>
              <a:gd name="connsiteY91" fmla="*/ 6702929 h 6854824"/>
              <a:gd name="connsiteX92" fmla="*/ 11604333 w 12191999"/>
              <a:gd name="connsiteY92" fmla="*/ 6701590 h 6854824"/>
              <a:gd name="connsiteX93" fmla="*/ 11600872 w 12191999"/>
              <a:gd name="connsiteY93" fmla="*/ 6692409 h 6854824"/>
              <a:gd name="connsiteX94" fmla="*/ 11593087 w 12191999"/>
              <a:gd name="connsiteY94" fmla="*/ 6686967 h 6854824"/>
              <a:gd name="connsiteX95" fmla="*/ 11580836 w 12191999"/>
              <a:gd name="connsiteY95" fmla="*/ 6684958 h 6854824"/>
              <a:gd name="connsiteX96" fmla="*/ 11523407 w 12191999"/>
              <a:gd name="connsiteY96" fmla="*/ 6684958 h 6854824"/>
              <a:gd name="connsiteX97" fmla="*/ 11513529 w 12191999"/>
              <a:gd name="connsiteY97" fmla="*/ 6687218 h 6854824"/>
              <a:gd name="connsiteX98" fmla="*/ 11506217 w 12191999"/>
              <a:gd name="connsiteY98" fmla="*/ 6693999 h 6854824"/>
              <a:gd name="connsiteX99" fmla="*/ 11506217 w 12191999"/>
              <a:gd name="connsiteY99" fmla="*/ 6686297 h 6854824"/>
              <a:gd name="connsiteX100" fmla="*/ 11497064 w 12191999"/>
              <a:gd name="connsiteY100" fmla="*/ 6686297 h 6854824"/>
              <a:gd name="connsiteX101" fmla="*/ 11497064 w 12191999"/>
              <a:gd name="connsiteY101" fmla="*/ 6768283 h 6854824"/>
              <a:gd name="connsiteX102" fmla="*/ 11507110 w 12191999"/>
              <a:gd name="connsiteY102" fmla="*/ 6768283 h 6854824"/>
              <a:gd name="connsiteX103" fmla="*/ 11507110 w 12191999"/>
              <a:gd name="connsiteY103" fmla="*/ 6739429 h 6854824"/>
              <a:gd name="connsiteX104" fmla="*/ 11513668 w 12191999"/>
              <a:gd name="connsiteY104" fmla="*/ 6744787 h 6854824"/>
              <a:gd name="connsiteX105" fmla="*/ 11522681 w 12191999"/>
              <a:gd name="connsiteY105" fmla="*/ 6746908 h 6854824"/>
              <a:gd name="connsiteX106" fmla="*/ 11535769 w 12191999"/>
              <a:gd name="connsiteY106" fmla="*/ 6743029 h 6854824"/>
              <a:gd name="connsiteX107" fmla="*/ 11545257 w 12191999"/>
              <a:gd name="connsiteY107" fmla="*/ 6731867 h 6854824"/>
              <a:gd name="connsiteX108" fmla="*/ 11548522 w 12191999"/>
              <a:gd name="connsiteY108" fmla="*/ 6715486 h 6854824"/>
              <a:gd name="connsiteX109" fmla="*/ 11545564 w 12191999"/>
              <a:gd name="connsiteY109" fmla="*/ 6699887 h 6854824"/>
              <a:gd name="connsiteX110" fmla="*/ 11536802 w 12191999"/>
              <a:gd name="connsiteY110" fmla="*/ 6688865 h 6854824"/>
              <a:gd name="connsiteX111" fmla="*/ 11523407 w 12191999"/>
              <a:gd name="connsiteY111" fmla="*/ 6684958 h 6854824"/>
              <a:gd name="connsiteX112" fmla="*/ 11387081 w 12191999"/>
              <a:gd name="connsiteY112" fmla="*/ 6678447 h 6854824"/>
              <a:gd name="connsiteX113" fmla="*/ 11375277 w 12191999"/>
              <a:gd name="connsiteY113" fmla="*/ 6681210 h 6854824"/>
              <a:gd name="connsiteX114" fmla="*/ 11367324 w 12191999"/>
              <a:gd name="connsiteY114" fmla="*/ 6689414 h 6854824"/>
              <a:gd name="connsiteX115" fmla="*/ 11364533 w 12191999"/>
              <a:gd name="connsiteY115" fmla="*/ 6702222 h 6854824"/>
              <a:gd name="connsiteX116" fmla="*/ 11370672 w 12191999"/>
              <a:gd name="connsiteY116" fmla="*/ 6719858 h 6854824"/>
              <a:gd name="connsiteX117" fmla="*/ 11386634 w 12191999"/>
              <a:gd name="connsiteY117" fmla="*/ 6726221 h 6854824"/>
              <a:gd name="connsiteX118" fmla="*/ 11399833 w 12191999"/>
              <a:gd name="connsiteY118" fmla="*/ 6722063 h 6854824"/>
              <a:gd name="connsiteX119" fmla="*/ 11406949 w 12191999"/>
              <a:gd name="connsiteY119" fmla="*/ 6710929 h 6854824"/>
              <a:gd name="connsiteX120" fmla="*/ 11400085 w 12191999"/>
              <a:gd name="connsiteY120" fmla="*/ 6708920 h 6854824"/>
              <a:gd name="connsiteX121" fmla="*/ 11395062 w 12191999"/>
              <a:gd name="connsiteY121" fmla="*/ 6716789 h 6854824"/>
              <a:gd name="connsiteX122" fmla="*/ 11386244 w 12191999"/>
              <a:gd name="connsiteY122" fmla="*/ 6719691 h 6854824"/>
              <a:gd name="connsiteX123" fmla="*/ 11376058 w 12191999"/>
              <a:gd name="connsiteY123" fmla="*/ 6715310 h 6854824"/>
              <a:gd name="connsiteX124" fmla="*/ 11372123 w 12191999"/>
              <a:gd name="connsiteY124" fmla="*/ 6702390 h 6854824"/>
              <a:gd name="connsiteX125" fmla="*/ 11376281 w 12191999"/>
              <a:gd name="connsiteY125" fmla="*/ 6689274 h 6854824"/>
              <a:gd name="connsiteX126" fmla="*/ 11386857 w 12191999"/>
              <a:gd name="connsiteY126" fmla="*/ 6684698 h 6854824"/>
              <a:gd name="connsiteX127" fmla="*/ 11394531 w 12191999"/>
              <a:gd name="connsiteY127" fmla="*/ 6686902 h 6854824"/>
              <a:gd name="connsiteX128" fmla="*/ 11399471 w 12191999"/>
              <a:gd name="connsiteY128" fmla="*/ 6693237 h 6854824"/>
              <a:gd name="connsiteX129" fmla="*/ 11406112 w 12191999"/>
              <a:gd name="connsiteY129" fmla="*/ 6691618 h 6854824"/>
              <a:gd name="connsiteX130" fmla="*/ 11399415 w 12191999"/>
              <a:gd name="connsiteY130" fmla="*/ 6681991 h 6854824"/>
              <a:gd name="connsiteX131" fmla="*/ 11387081 w 12191999"/>
              <a:gd name="connsiteY131" fmla="*/ 6678447 h 6854824"/>
              <a:gd name="connsiteX132" fmla="*/ 11386578 w 12191999"/>
              <a:gd name="connsiteY132" fmla="*/ 6669331 h 6854824"/>
              <a:gd name="connsiteX133" fmla="*/ 11403824 w 12191999"/>
              <a:gd name="connsiteY133" fmla="*/ 6673880 h 6854824"/>
              <a:gd name="connsiteX134" fmla="*/ 11416967 w 12191999"/>
              <a:gd name="connsiteY134" fmla="*/ 6686883 h 6854824"/>
              <a:gd name="connsiteX135" fmla="*/ 11421683 w 12191999"/>
              <a:gd name="connsiteY135" fmla="*/ 6704492 h 6854824"/>
              <a:gd name="connsiteX136" fmla="*/ 11417051 w 12191999"/>
              <a:gd name="connsiteY136" fmla="*/ 6721932 h 6854824"/>
              <a:gd name="connsiteX137" fmla="*/ 11404047 w 12191999"/>
              <a:gd name="connsiteY137" fmla="*/ 6734936 h 6854824"/>
              <a:gd name="connsiteX138" fmla="*/ 11386578 w 12191999"/>
              <a:gd name="connsiteY138" fmla="*/ 6739597 h 6854824"/>
              <a:gd name="connsiteX139" fmla="*/ 11369110 w 12191999"/>
              <a:gd name="connsiteY139" fmla="*/ 6734936 h 6854824"/>
              <a:gd name="connsiteX140" fmla="*/ 11356078 w 12191999"/>
              <a:gd name="connsiteY140" fmla="*/ 6721932 h 6854824"/>
              <a:gd name="connsiteX141" fmla="*/ 11351418 w 12191999"/>
              <a:gd name="connsiteY141" fmla="*/ 6704492 h 6854824"/>
              <a:gd name="connsiteX142" fmla="*/ 11356162 w 12191999"/>
              <a:gd name="connsiteY142" fmla="*/ 6686883 h 6854824"/>
              <a:gd name="connsiteX143" fmla="*/ 11369305 w 12191999"/>
              <a:gd name="connsiteY143" fmla="*/ 6673880 h 6854824"/>
              <a:gd name="connsiteX144" fmla="*/ 11386578 w 12191999"/>
              <a:gd name="connsiteY144" fmla="*/ 6669331 h 6854824"/>
              <a:gd name="connsiteX145" fmla="*/ 11469234 w 12191999"/>
              <a:gd name="connsiteY145" fmla="*/ 6663750 h 6854824"/>
              <a:gd name="connsiteX146" fmla="*/ 11469234 w 12191999"/>
              <a:gd name="connsiteY146" fmla="*/ 6745568 h 6854824"/>
              <a:gd name="connsiteX147" fmla="*/ 11480061 w 12191999"/>
              <a:gd name="connsiteY147" fmla="*/ 6745568 h 6854824"/>
              <a:gd name="connsiteX148" fmla="*/ 11480061 w 12191999"/>
              <a:gd name="connsiteY148" fmla="*/ 6663750 h 6854824"/>
              <a:gd name="connsiteX149" fmla="*/ 11386578 w 12191999"/>
              <a:gd name="connsiteY149" fmla="*/ 6662355 h 6854824"/>
              <a:gd name="connsiteX150" fmla="*/ 11365873 w 12191999"/>
              <a:gd name="connsiteY150" fmla="*/ 6667796 h 6854824"/>
              <a:gd name="connsiteX151" fmla="*/ 11350106 w 12191999"/>
              <a:gd name="connsiteY151" fmla="*/ 6683367 h 6854824"/>
              <a:gd name="connsiteX152" fmla="*/ 11344441 w 12191999"/>
              <a:gd name="connsiteY152" fmla="*/ 6704492 h 6854824"/>
              <a:gd name="connsiteX153" fmla="*/ 11350022 w 12191999"/>
              <a:gd name="connsiteY153" fmla="*/ 6725421 h 6854824"/>
              <a:gd name="connsiteX154" fmla="*/ 11365622 w 12191999"/>
              <a:gd name="connsiteY154" fmla="*/ 6741020 h 6854824"/>
              <a:gd name="connsiteX155" fmla="*/ 11386578 w 12191999"/>
              <a:gd name="connsiteY155" fmla="*/ 6746573 h 6854824"/>
              <a:gd name="connsiteX156" fmla="*/ 11407535 w 12191999"/>
              <a:gd name="connsiteY156" fmla="*/ 6741020 h 6854824"/>
              <a:gd name="connsiteX157" fmla="*/ 11423106 w 12191999"/>
              <a:gd name="connsiteY157" fmla="*/ 6725421 h 6854824"/>
              <a:gd name="connsiteX158" fmla="*/ 11428660 w 12191999"/>
              <a:gd name="connsiteY158" fmla="*/ 6704492 h 6854824"/>
              <a:gd name="connsiteX159" fmla="*/ 11423023 w 12191999"/>
              <a:gd name="connsiteY159" fmla="*/ 6683367 h 6854824"/>
              <a:gd name="connsiteX160" fmla="*/ 11407284 w 12191999"/>
              <a:gd name="connsiteY160" fmla="*/ 6667796 h 6854824"/>
              <a:gd name="connsiteX161" fmla="*/ 11386578 w 12191999"/>
              <a:gd name="connsiteY161" fmla="*/ 6662355 h 6854824"/>
              <a:gd name="connsiteX162" fmla="*/ 818352 w 12191999"/>
              <a:gd name="connsiteY162" fmla="*/ 6201649 h 6854824"/>
              <a:gd name="connsiteX163" fmla="*/ 818352 w 12191999"/>
              <a:gd name="connsiteY163" fmla="*/ 6597649 h 6854824"/>
              <a:gd name="connsiteX164" fmla="*/ 824702 w 12191999"/>
              <a:gd name="connsiteY164" fmla="*/ 6597649 h 6854824"/>
              <a:gd name="connsiteX165" fmla="*/ 824702 w 12191999"/>
              <a:gd name="connsiteY165" fmla="*/ 6201649 h 6854824"/>
              <a:gd name="connsiteX166" fmla="*/ 11344275 w 12191999"/>
              <a:gd name="connsiteY166" fmla="*/ 6196639 h 6854824"/>
              <a:gd name="connsiteX167" fmla="*/ 11344275 w 12191999"/>
              <a:gd name="connsiteY167" fmla="*/ 6534644 h 6854824"/>
              <a:gd name="connsiteX168" fmla="*/ 11344275 w 12191999"/>
              <a:gd name="connsiteY168" fmla="*/ 6605968 h 6854824"/>
              <a:gd name="connsiteX169" fmla="*/ 11737507 w 12191999"/>
              <a:gd name="connsiteY169" fmla="*/ 6605968 h 6854824"/>
              <a:gd name="connsiteX170" fmla="*/ 11755855 w 12191999"/>
              <a:gd name="connsiteY170" fmla="*/ 6553660 h 6854824"/>
              <a:gd name="connsiteX171" fmla="*/ 11780876 w 12191999"/>
              <a:gd name="connsiteY171" fmla="*/ 6196639 h 6854824"/>
              <a:gd name="connsiteX172" fmla="*/ 11344275 w 12191999"/>
              <a:gd name="connsiteY172" fmla="*/ 6196639 h 6854824"/>
              <a:gd name="connsiteX173" fmla="*/ 0 w 12191999"/>
              <a:gd name="connsiteY173" fmla="*/ 0 h 6854824"/>
              <a:gd name="connsiteX174" fmla="*/ 12191999 w 12191999"/>
              <a:gd name="connsiteY174" fmla="*/ 0 h 6854824"/>
              <a:gd name="connsiteX175" fmla="*/ 12191999 w 12191999"/>
              <a:gd name="connsiteY175" fmla="*/ 6854824 h 6854824"/>
              <a:gd name="connsiteX176" fmla="*/ 0 w 12191999"/>
              <a:gd name="connsiteY176" fmla="*/ 6854824 h 685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2191999" h="6854824">
                <a:moveTo>
                  <a:pt x="11642564" y="6693274"/>
                </a:moveTo>
                <a:cubicBezTo>
                  <a:pt x="11647512" y="6693274"/>
                  <a:pt x="11651652" y="6695162"/>
                  <a:pt x="11654982" y="6698939"/>
                </a:cubicBezTo>
                <a:cubicBezTo>
                  <a:pt x="11658312" y="6702715"/>
                  <a:pt x="11659977" y="6708268"/>
                  <a:pt x="11659977" y="6715598"/>
                </a:cubicBezTo>
                <a:cubicBezTo>
                  <a:pt x="11659977" y="6723374"/>
                  <a:pt x="11658321" y="6729160"/>
                  <a:pt x="11655010" y="6732955"/>
                </a:cubicBezTo>
                <a:cubicBezTo>
                  <a:pt x="11651698" y="6736750"/>
                  <a:pt x="11647549" y="6738648"/>
                  <a:pt x="11642564" y="6738648"/>
                </a:cubicBezTo>
                <a:cubicBezTo>
                  <a:pt x="11637541" y="6738648"/>
                  <a:pt x="11633374" y="6736759"/>
                  <a:pt x="11630062" y="6732983"/>
                </a:cubicBezTo>
                <a:cubicBezTo>
                  <a:pt x="11626751" y="6729206"/>
                  <a:pt x="11625095" y="6723523"/>
                  <a:pt x="11625095" y="6715933"/>
                </a:cubicBezTo>
                <a:cubicBezTo>
                  <a:pt x="11625095" y="6708343"/>
                  <a:pt x="11626751" y="6702669"/>
                  <a:pt x="11630062" y="6698911"/>
                </a:cubicBezTo>
                <a:cubicBezTo>
                  <a:pt x="11633374" y="6695153"/>
                  <a:pt x="11637541" y="6693274"/>
                  <a:pt x="11642564" y="6693274"/>
                </a:cubicBezTo>
                <a:close/>
                <a:moveTo>
                  <a:pt x="11522458" y="6692827"/>
                </a:moveTo>
                <a:cubicBezTo>
                  <a:pt x="11526774" y="6692827"/>
                  <a:pt x="11530486" y="6694706"/>
                  <a:pt x="11533592" y="6698464"/>
                </a:cubicBezTo>
                <a:cubicBezTo>
                  <a:pt x="11536699" y="6702222"/>
                  <a:pt x="11538253" y="6707878"/>
                  <a:pt x="11538253" y="6715431"/>
                </a:cubicBezTo>
                <a:cubicBezTo>
                  <a:pt x="11538253" y="6723356"/>
                  <a:pt x="11536662" y="6729206"/>
                  <a:pt x="11533481" y="6732983"/>
                </a:cubicBezTo>
                <a:cubicBezTo>
                  <a:pt x="11530300" y="6736759"/>
                  <a:pt x="11526477" y="6738648"/>
                  <a:pt x="11522012" y="6738648"/>
                </a:cubicBezTo>
                <a:cubicBezTo>
                  <a:pt x="11517621" y="6738648"/>
                  <a:pt x="11513882" y="6736825"/>
                  <a:pt x="11510794" y="6733178"/>
                </a:cubicBezTo>
                <a:cubicBezTo>
                  <a:pt x="11507706" y="6729532"/>
                  <a:pt x="11506162" y="6723895"/>
                  <a:pt x="11506162" y="6716268"/>
                </a:cubicBezTo>
                <a:cubicBezTo>
                  <a:pt x="11506162" y="6708640"/>
                  <a:pt x="11507808" y="6702827"/>
                  <a:pt x="11511101" y="6698827"/>
                </a:cubicBezTo>
                <a:cubicBezTo>
                  <a:pt x="11514394" y="6694827"/>
                  <a:pt x="11518179" y="6692827"/>
                  <a:pt x="11522458" y="6692827"/>
                </a:cubicBezTo>
                <a:close/>
                <a:moveTo>
                  <a:pt x="11704662" y="6684958"/>
                </a:moveTo>
                <a:cubicBezTo>
                  <a:pt x="11701574" y="6684958"/>
                  <a:pt x="11698681" y="6685358"/>
                  <a:pt x="11695984" y="6686158"/>
                </a:cubicBezTo>
                <a:cubicBezTo>
                  <a:pt x="11693286" y="6686958"/>
                  <a:pt x="11691156" y="6687935"/>
                  <a:pt x="11689593" y="6689088"/>
                </a:cubicBezTo>
                <a:cubicBezTo>
                  <a:pt x="11687510" y="6690576"/>
                  <a:pt x="11685863" y="6692446"/>
                  <a:pt x="11684654" y="6694697"/>
                </a:cubicBezTo>
                <a:cubicBezTo>
                  <a:pt x="11683445" y="6696948"/>
                  <a:pt x="11682840" y="6699394"/>
                  <a:pt x="11682840" y="6702036"/>
                </a:cubicBezTo>
                <a:cubicBezTo>
                  <a:pt x="11682840" y="6704938"/>
                  <a:pt x="11683575" y="6707589"/>
                  <a:pt x="11685045" y="6709989"/>
                </a:cubicBezTo>
                <a:cubicBezTo>
                  <a:pt x="11686515" y="6712389"/>
                  <a:pt x="11688673" y="6714268"/>
                  <a:pt x="11691519" y="6715626"/>
                </a:cubicBezTo>
                <a:cubicBezTo>
                  <a:pt x="11694365" y="6716984"/>
                  <a:pt x="11699472" y="6718593"/>
                  <a:pt x="11706839" y="6720454"/>
                </a:cubicBezTo>
                <a:cubicBezTo>
                  <a:pt x="11712308" y="6721830"/>
                  <a:pt x="11715731" y="6722965"/>
                  <a:pt x="11717108" y="6723858"/>
                </a:cubicBezTo>
                <a:cubicBezTo>
                  <a:pt x="11719080" y="6725160"/>
                  <a:pt x="11720066" y="6726946"/>
                  <a:pt x="11720066" y="6729216"/>
                </a:cubicBezTo>
                <a:cubicBezTo>
                  <a:pt x="11720066" y="6731746"/>
                  <a:pt x="11718950" y="6733950"/>
                  <a:pt x="11716717" y="6735829"/>
                </a:cubicBezTo>
                <a:cubicBezTo>
                  <a:pt x="11714485" y="6737708"/>
                  <a:pt x="11711062" y="6738648"/>
                  <a:pt x="11706448" y="6738648"/>
                </a:cubicBezTo>
                <a:cubicBezTo>
                  <a:pt x="11701872" y="6738648"/>
                  <a:pt x="11698309" y="6737587"/>
                  <a:pt x="11695761" y="6735467"/>
                </a:cubicBezTo>
                <a:cubicBezTo>
                  <a:pt x="11693212" y="6733346"/>
                  <a:pt x="11691658" y="6730295"/>
                  <a:pt x="11691100" y="6726314"/>
                </a:cubicBezTo>
                <a:lnTo>
                  <a:pt x="11681166" y="6727876"/>
                </a:lnTo>
                <a:cubicBezTo>
                  <a:pt x="11682282" y="6734164"/>
                  <a:pt x="11684859" y="6738908"/>
                  <a:pt x="11688896" y="6742108"/>
                </a:cubicBezTo>
                <a:cubicBezTo>
                  <a:pt x="11692933" y="6745308"/>
                  <a:pt x="11698802" y="6746908"/>
                  <a:pt x="11706504" y="6746908"/>
                </a:cubicBezTo>
                <a:cubicBezTo>
                  <a:pt x="11711155" y="6746908"/>
                  <a:pt x="11715322" y="6746098"/>
                  <a:pt x="11719006" y="6744480"/>
                </a:cubicBezTo>
                <a:cubicBezTo>
                  <a:pt x="11722689" y="6742861"/>
                  <a:pt x="11725508" y="6740573"/>
                  <a:pt x="11727461" y="6737615"/>
                </a:cubicBezTo>
                <a:cubicBezTo>
                  <a:pt x="11729414" y="6734657"/>
                  <a:pt x="11730391" y="6731504"/>
                  <a:pt x="11730391" y="6728155"/>
                </a:cubicBezTo>
                <a:cubicBezTo>
                  <a:pt x="11730391" y="6724732"/>
                  <a:pt x="11729591" y="6721867"/>
                  <a:pt x="11727991" y="6719561"/>
                </a:cubicBezTo>
                <a:cubicBezTo>
                  <a:pt x="11726391" y="6717254"/>
                  <a:pt x="11724187" y="6715496"/>
                  <a:pt x="11721378" y="6714286"/>
                </a:cubicBezTo>
                <a:cubicBezTo>
                  <a:pt x="11718568" y="6713077"/>
                  <a:pt x="11713611" y="6711524"/>
                  <a:pt x="11706504" y="6709626"/>
                </a:cubicBezTo>
                <a:cubicBezTo>
                  <a:pt x="11701593" y="6708287"/>
                  <a:pt x="11698635" y="6707431"/>
                  <a:pt x="11697630" y="6707059"/>
                </a:cubicBezTo>
                <a:cubicBezTo>
                  <a:pt x="11695881" y="6706352"/>
                  <a:pt x="11694598" y="6705459"/>
                  <a:pt x="11693779" y="6704380"/>
                </a:cubicBezTo>
                <a:cubicBezTo>
                  <a:pt x="11692961" y="6703338"/>
                  <a:pt x="11692551" y="6702166"/>
                  <a:pt x="11692551" y="6700864"/>
                </a:cubicBezTo>
                <a:cubicBezTo>
                  <a:pt x="11692551" y="6698818"/>
                  <a:pt x="11693537" y="6697032"/>
                  <a:pt x="11695509" y="6695506"/>
                </a:cubicBezTo>
                <a:cubicBezTo>
                  <a:pt x="11697481" y="6693981"/>
                  <a:pt x="11700774" y="6693218"/>
                  <a:pt x="11705388" y="6693218"/>
                </a:cubicBezTo>
                <a:cubicBezTo>
                  <a:pt x="11709295" y="6693218"/>
                  <a:pt x="11712318" y="6694074"/>
                  <a:pt x="11714457" y="6695785"/>
                </a:cubicBezTo>
                <a:cubicBezTo>
                  <a:pt x="11716596" y="6697497"/>
                  <a:pt x="11717889" y="6699878"/>
                  <a:pt x="11718336" y="6702929"/>
                </a:cubicBezTo>
                <a:lnTo>
                  <a:pt x="11728159" y="6701590"/>
                </a:lnTo>
                <a:cubicBezTo>
                  <a:pt x="11727526" y="6697757"/>
                  <a:pt x="11726373" y="6694697"/>
                  <a:pt x="11724698" y="6692409"/>
                </a:cubicBezTo>
                <a:cubicBezTo>
                  <a:pt x="11723024" y="6690120"/>
                  <a:pt x="11720429" y="6688307"/>
                  <a:pt x="11716913" y="6686967"/>
                </a:cubicBezTo>
                <a:cubicBezTo>
                  <a:pt x="11713397" y="6685628"/>
                  <a:pt x="11709313" y="6684958"/>
                  <a:pt x="11704662" y="6684958"/>
                </a:cubicBezTo>
                <a:close/>
                <a:moveTo>
                  <a:pt x="11642564" y="6684958"/>
                </a:moveTo>
                <a:cubicBezTo>
                  <a:pt x="11635234" y="6684958"/>
                  <a:pt x="11629020" y="6687153"/>
                  <a:pt x="11623923" y="6691544"/>
                </a:cubicBezTo>
                <a:cubicBezTo>
                  <a:pt x="11617821" y="6696827"/>
                  <a:pt x="11614770" y="6704957"/>
                  <a:pt x="11614770" y="6715933"/>
                </a:cubicBezTo>
                <a:cubicBezTo>
                  <a:pt x="11614770" y="6725942"/>
                  <a:pt x="11617328" y="6733606"/>
                  <a:pt x="11622444" y="6738927"/>
                </a:cubicBezTo>
                <a:cubicBezTo>
                  <a:pt x="11627560" y="6744247"/>
                  <a:pt x="11634267" y="6746908"/>
                  <a:pt x="11642564" y="6746908"/>
                </a:cubicBezTo>
                <a:cubicBezTo>
                  <a:pt x="11647736" y="6746908"/>
                  <a:pt x="11652507" y="6745698"/>
                  <a:pt x="11656879" y="6743280"/>
                </a:cubicBezTo>
                <a:cubicBezTo>
                  <a:pt x="11661251" y="6740862"/>
                  <a:pt x="11664581" y="6737466"/>
                  <a:pt x="11666869" y="6733095"/>
                </a:cubicBezTo>
                <a:cubicBezTo>
                  <a:pt x="11669157" y="6728723"/>
                  <a:pt x="11670302" y="6722723"/>
                  <a:pt x="11670302" y="6715096"/>
                </a:cubicBezTo>
                <a:cubicBezTo>
                  <a:pt x="11670302" y="6705682"/>
                  <a:pt x="11667716" y="6698306"/>
                  <a:pt x="11662544" y="6692967"/>
                </a:cubicBezTo>
                <a:cubicBezTo>
                  <a:pt x="11657372" y="6687628"/>
                  <a:pt x="11650712" y="6684958"/>
                  <a:pt x="11642564" y="6684958"/>
                </a:cubicBezTo>
                <a:close/>
                <a:moveTo>
                  <a:pt x="11580836" y="6684958"/>
                </a:moveTo>
                <a:cubicBezTo>
                  <a:pt x="11577748" y="6684958"/>
                  <a:pt x="11574855" y="6685358"/>
                  <a:pt x="11572158" y="6686158"/>
                </a:cubicBezTo>
                <a:cubicBezTo>
                  <a:pt x="11569460" y="6686958"/>
                  <a:pt x="11567330" y="6687935"/>
                  <a:pt x="11565767" y="6689088"/>
                </a:cubicBezTo>
                <a:cubicBezTo>
                  <a:pt x="11563684" y="6690576"/>
                  <a:pt x="11562037" y="6692446"/>
                  <a:pt x="11560828" y="6694697"/>
                </a:cubicBezTo>
                <a:cubicBezTo>
                  <a:pt x="11559619" y="6696948"/>
                  <a:pt x="11559014" y="6699394"/>
                  <a:pt x="11559014" y="6702036"/>
                </a:cubicBezTo>
                <a:cubicBezTo>
                  <a:pt x="11559014" y="6704938"/>
                  <a:pt x="11559749" y="6707589"/>
                  <a:pt x="11561219" y="6709989"/>
                </a:cubicBezTo>
                <a:cubicBezTo>
                  <a:pt x="11562689" y="6712389"/>
                  <a:pt x="11564847" y="6714268"/>
                  <a:pt x="11567693" y="6715626"/>
                </a:cubicBezTo>
                <a:cubicBezTo>
                  <a:pt x="11570539" y="6716984"/>
                  <a:pt x="11575646" y="6718593"/>
                  <a:pt x="11583013" y="6720454"/>
                </a:cubicBezTo>
                <a:cubicBezTo>
                  <a:pt x="11588482" y="6721830"/>
                  <a:pt x="11591905" y="6722965"/>
                  <a:pt x="11593282" y="6723858"/>
                </a:cubicBezTo>
                <a:cubicBezTo>
                  <a:pt x="11595254" y="6725160"/>
                  <a:pt x="11596240" y="6726946"/>
                  <a:pt x="11596240" y="6729216"/>
                </a:cubicBezTo>
                <a:cubicBezTo>
                  <a:pt x="11596240" y="6731746"/>
                  <a:pt x="11595124" y="6733950"/>
                  <a:pt x="11592891" y="6735829"/>
                </a:cubicBezTo>
                <a:cubicBezTo>
                  <a:pt x="11590659" y="6737708"/>
                  <a:pt x="11587236" y="6738648"/>
                  <a:pt x="11582622" y="6738648"/>
                </a:cubicBezTo>
                <a:cubicBezTo>
                  <a:pt x="11578046" y="6738648"/>
                  <a:pt x="11574483" y="6737587"/>
                  <a:pt x="11571935" y="6735467"/>
                </a:cubicBezTo>
                <a:cubicBezTo>
                  <a:pt x="11569386" y="6733346"/>
                  <a:pt x="11567832" y="6730295"/>
                  <a:pt x="11567274" y="6726314"/>
                </a:cubicBezTo>
                <a:lnTo>
                  <a:pt x="11557340" y="6727876"/>
                </a:lnTo>
                <a:cubicBezTo>
                  <a:pt x="11558456" y="6734164"/>
                  <a:pt x="11561033" y="6738908"/>
                  <a:pt x="11565070" y="6742108"/>
                </a:cubicBezTo>
                <a:cubicBezTo>
                  <a:pt x="11569107" y="6745308"/>
                  <a:pt x="11574976" y="6746908"/>
                  <a:pt x="11582678" y="6746908"/>
                </a:cubicBezTo>
                <a:cubicBezTo>
                  <a:pt x="11587329" y="6746908"/>
                  <a:pt x="11591496" y="6746098"/>
                  <a:pt x="11595180" y="6744480"/>
                </a:cubicBezTo>
                <a:cubicBezTo>
                  <a:pt x="11598863" y="6742861"/>
                  <a:pt x="11601682" y="6740573"/>
                  <a:pt x="11603635" y="6737615"/>
                </a:cubicBezTo>
                <a:cubicBezTo>
                  <a:pt x="11605588" y="6734657"/>
                  <a:pt x="11606565" y="6731504"/>
                  <a:pt x="11606565" y="6728155"/>
                </a:cubicBezTo>
                <a:cubicBezTo>
                  <a:pt x="11606565" y="6724732"/>
                  <a:pt x="11605765" y="6721867"/>
                  <a:pt x="11604165" y="6719561"/>
                </a:cubicBezTo>
                <a:cubicBezTo>
                  <a:pt x="11602565" y="6717254"/>
                  <a:pt x="11600361" y="6715496"/>
                  <a:pt x="11597552" y="6714286"/>
                </a:cubicBezTo>
                <a:cubicBezTo>
                  <a:pt x="11594742" y="6713077"/>
                  <a:pt x="11589785" y="6711524"/>
                  <a:pt x="11582678" y="6709626"/>
                </a:cubicBezTo>
                <a:cubicBezTo>
                  <a:pt x="11577767" y="6708287"/>
                  <a:pt x="11574809" y="6707431"/>
                  <a:pt x="11573804" y="6707059"/>
                </a:cubicBezTo>
                <a:cubicBezTo>
                  <a:pt x="11572055" y="6706352"/>
                  <a:pt x="11570772" y="6705459"/>
                  <a:pt x="11569953" y="6704380"/>
                </a:cubicBezTo>
                <a:cubicBezTo>
                  <a:pt x="11569135" y="6703338"/>
                  <a:pt x="11568725" y="6702166"/>
                  <a:pt x="11568725" y="6700864"/>
                </a:cubicBezTo>
                <a:cubicBezTo>
                  <a:pt x="11568725" y="6698818"/>
                  <a:pt x="11569711" y="6697032"/>
                  <a:pt x="11571683" y="6695506"/>
                </a:cubicBezTo>
                <a:cubicBezTo>
                  <a:pt x="11573655" y="6693981"/>
                  <a:pt x="11576948" y="6693218"/>
                  <a:pt x="11581562" y="6693218"/>
                </a:cubicBezTo>
                <a:cubicBezTo>
                  <a:pt x="11585469" y="6693218"/>
                  <a:pt x="11588492" y="6694074"/>
                  <a:pt x="11590631" y="6695785"/>
                </a:cubicBezTo>
                <a:cubicBezTo>
                  <a:pt x="11592770" y="6697497"/>
                  <a:pt x="11594063" y="6699878"/>
                  <a:pt x="11594510" y="6702929"/>
                </a:cubicBezTo>
                <a:lnTo>
                  <a:pt x="11604333" y="6701590"/>
                </a:lnTo>
                <a:cubicBezTo>
                  <a:pt x="11603700" y="6697757"/>
                  <a:pt x="11602547" y="6694697"/>
                  <a:pt x="11600872" y="6692409"/>
                </a:cubicBezTo>
                <a:cubicBezTo>
                  <a:pt x="11599198" y="6690120"/>
                  <a:pt x="11596603" y="6688307"/>
                  <a:pt x="11593087" y="6686967"/>
                </a:cubicBezTo>
                <a:cubicBezTo>
                  <a:pt x="11589571" y="6685628"/>
                  <a:pt x="11585487" y="6684958"/>
                  <a:pt x="11580836" y="6684958"/>
                </a:cubicBezTo>
                <a:close/>
                <a:moveTo>
                  <a:pt x="11523407" y="6684958"/>
                </a:moveTo>
                <a:cubicBezTo>
                  <a:pt x="11519537" y="6684958"/>
                  <a:pt x="11516245" y="6685711"/>
                  <a:pt x="11513529" y="6687218"/>
                </a:cubicBezTo>
                <a:cubicBezTo>
                  <a:pt x="11510812" y="6688725"/>
                  <a:pt x="11508375" y="6690986"/>
                  <a:pt x="11506217" y="6693999"/>
                </a:cubicBezTo>
                <a:lnTo>
                  <a:pt x="11506217" y="6686297"/>
                </a:lnTo>
                <a:lnTo>
                  <a:pt x="11497064" y="6686297"/>
                </a:lnTo>
                <a:lnTo>
                  <a:pt x="11497064" y="6768283"/>
                </a:lnTo>
                <a:lnTo>
                  <a:pt x="11507110" y="6768283"/>
                </a:lnTo>
                <a:lnTo>
                  <a:pt x="11507110" y="6739429"/>
                </a:lnTo>
                <a:cubicBezTo>
                  <a:pt x="11508822" y="6741587"/>
                  <a:pt x="11511008" y="6743373"/>
                  <a:pt x="11513668" y="6744787"/>
                </a:cubicBezTo>
                <a:cubicBezTo>
                  <a:pt x="11516328" y="6746201"/>
                  <a:pt x="11519333" y="6746908"/>
                  <a:pt x="11522681" y="6746908"/>
                </a:cubicBezTo>
                <a:cubicBezTo>
                  <a:pt x="11527258" y="6746908"/>
                  <a:pt x="11531620" y="6745615"/>
                  <a:pt x="11535769" y="6743029"/>
                </a:cubicBezTo>
                <a:cubicBezTo>
                  <a:pt x="11539918" y="6740443"/>
                  <a:pt x="11543080" y="6736722"/>
                  <a:pt x="11545257" y="6731867"/>
                </a:cubicBezTo>
                <a:cubicBezTo>
                  <a:pt x="11547433" y="6727011"/>
                  <a:pt x="11548522" y="6721551"/>
                  <a:pt x="11548522" y="6715486"/>
                </a:cubicBezTo>
                <a:cubicBezTo>
                  <a:pt x="11548522" y="6709831"/>
                  <a:pt x="11547536" y="6704631"/>
                  <a:pt x="11545564" y="6699887"/>
                </a:cubicBezTo>
                <a:cubicBezTo>
                  <a:pt x="11543592" y="6695143"/>
                  <a:pt x="11540671" y="6691469"/>
                  <a:pt x="11536802" y="6688865"/>
                </a:cubicBezTo>
                <a:cubicBezTo>
                  <a:pt x="11532932" y="6686260"/>
                  <a:pt x="11528467" y="6684958"/>
                  <a:pt x="11523407" y="6684958"/>
                </a:cubicBezTo>
                <a:close/>
                <a:moveTo>
                  <a:pt x="11387081" y="6678447"/>
                </a:moveTo>
                <a:cubicBezTo>
                  <a:pt x="11382653" y="6678447"/>
                  <a:pt x="11378718" y="6679368"/>
                  <a:pt x="11375277" y="6681210"/>
                </a:cubicBezTo>
                <a:cubicBezTo>
                  <a:pt x="11371835" y="6683051"/>
                  <a:pt x="11369184" y="6685786"/>
                  <a:pt x="11367324" y="6689414"/>
                </a:cubicBezTo>
                <a:cubicBezTo>
                  <a:pt x="11365463" y="6693041"/>
                  <a:pt x="11364533" y="6697311"/>
                  <a:pt x="11364533" y="6702222"/>
                </a:cubicBezTo>
                <a:cubicBezTo>
                  <a:pt x="11364533" y="6709738"/>
                  <a:pt x="11366580" y="6715617"/>
                  <a:pt x="11370672" y="6719858"/>
                </a:cubicBezTo>
                <a:cubicBezTo>
                  <a:pt x="11374765" y="6724100"/>
                  <a:pt x="11380086" y="6726221"/>
                  <a:pt x="11386634" y="6726221"/>
                </a:cubicBezTo>
                <a:cubicBezTo>
                  <a:pt x="11391806" y="6726221"/>
                  <a:pt x="11396206" y="6724835"/>
                  <a:pt x="11399833" y="6722063"/>
                </a:cubicBezTo>
                <a:cubicBezTo>
                  <a:pt x="11403461" y="6719291"/>
                  <a:pt x="11405833" y="6715580"/>
                  <a:pt x="11406949" y="6710929"/>
                </a:cubicBezTo>
                <a:lnTo>
                  <a:pt x="11400085" y="6708920"/>
                </a:lnTo>
                <a:cubicBezTo>
                  <a:pt x="11399266" y="6712231"/>
                  <a:pt x="11397592" y="6714854"/>
                  <a:pt x="11395062" y="6716789"/>
                </a:cubicBezTo>
                <a:cubicBezTo>
                  <a:pt x="11392532" y="6718724"/>
                  <a:pt x="11389592" y="6719691"/>
                  <a:pt x="11386244" y="6719691"/>
                </a:cubicBezTo>
                <a:cubicBezTo>
                  <a:pt x="11382076" y="6719691"/>
                  <a:pt x="11378681" y="6718231"/>
                  <a:pt x="11376058" y="6715310"/>
                </a:cubicBezTo>
                <a:cubicBezTo>
                  <a:pt x="11373435" y="6712389"/>
                  <a:pt x="11372123" y="6708082"/>
                  <a:pt x="11372123" y="6702390"/>
                </a:cubicBezTo>
                <a:cubicBezTo>
                  <a:pt x="11372123" y="6696697"/>
                  <a:pt x="11373509" y="6692325"/>
                  <a:pt x="11376281" y="6689274"/>
                </a:cubicBezTo>
                <a:cubicBezTo>
                  <a:pt x="11379053" y="6686223"/>
                  <a:pt x="11382579" y="6684698"/>
                  <a:pt x="11386857" y="6684698"/>
                </a:cubicBezTo>
                <a:cubicBezTo>
                  <a:pt x="11389797" y="6684698"/>
                  <a:pt x="11392355" y="6685433"/>
                  <a:pt x="11394531" y="6686902"/>
                </a:cubicBezTo>
                <a:cubicBezTo>
                  <a:pt x="11396708" y="6688372"/>
                  <a:pt x="11398354" y="6690483"/>
                  <a:pt x="11399471" y="6693237"/>
                </a:cubicBezTo>
                <a:lnTo>
                  <a:pt x="11406112" y="6691618"/>
                </a:lnTo>
                <a:cubicBezTo>
                  <a:pt x="11404921" y="6687563"/>
                  <a:pt x="11402689" y="6684354"/>
                  <a:pt x="11399415" y="6681991"/>
                </a:cubicBezTo>
                <a:cubicBezTo>
                  <a:pt x="11396141" y="6679628"/>
                  <a:pt x="11392029" y="6678447"/>
                  <a:pt x="11387081" y="6678447"/>
                </a:cubicBezTo>
                <a:close/>
                <a:moveTo>
                  <a:pt x="11386578" y="6669331"/>
                </a:moveTo>
                <a:cubicBezTo>
                  <a:pt x="11392457" y="6669331"/>
                  <a:pt x="11398206" y="6670847"/>
                  <a:pt x="11403824" y="6673880"/>
                </a:cubicBezTo>
                <a:cubicBezTo>
                  <a:pt x="11409442" y="6676912"/>
                  <a:pt x="11413823" y="6681247"/>
                  <a:pt x="11416967" y="6686883"/>
                </a:cubicBezTo>
                <a:cubicBezTo>
                  <a:pt x="11420111" y="6692520"/>
                  <a:pt x="11421683" y="6698390"/>
                  <a:pt x="11421683" y="6704492"/>
                </a:cubicBezTo>
                <a:cubicBezTo>
                  <a:pt x="11421683" y="6710556"/>
                  <a:pt x="11420139" y="6716370"/>
                  <a:pt x="11417051" y="6721932"/>
                </a:cubicBezTo>
                <a:cubicBezTo>
                  <a:pt x="11413963" y="6727495"/>
                  <a:pt x="11409628" y="6731830"/>
                  <a:pt x="11404047" y="6734936"/>
                </a:cubicBezTo>
                <a:cubicBezTo>
                  <a:pt x="11398466" y="6738043"/>
                  <a:pt x="11392643" y="6739597"/>
                  <a:pt x="11386578" y="6739597"/>
                </a:cubicBezTo>
                <a:cubicBezTo>
                  <a:pt x="11380514" y="6739597"/>
                  <a:pt x="11374691" y="6738043"/>
                  <a:pt x="11369110" y="6734936"/>
                </a:cubicBezTo>
                <a:cubicBezTo>
                  <a:pt x="11363529" y="6731830"/>
                  <a:pt x="11359185" y="6727495"/>
                  <a:pt x="11356078" y="6721932"/>
                </a:cubicBezTo>
                <a:cubicBezTo>
                  <a:pt x="11352971" y="6716370"/>
                  <a:pt x="11351418" y="6710556"/>
                  <a:pt x="11351418" y="6704492"/>
                </a:cubicBezTo>
                <a:cubicBezTo>
                  <a:pt x="11351418" y="6698390"/>
                  <a:pt x="11352999" y="6692520"/>
                  <a:pt x="11356162" y="6686883"/>
                </a:cubicBezTo>
                <a:cubicBezTo>
                  <a:pt x="11359324" y="6681247"/>
                  <a:pt x="11363705" y="6676912"/>
                  <a:pt x="11369305" y="6673880"/>
                </a:cubicBezTo>
                <a:cubicBezTo>
                  <a:pt x="11374905" y="6670847"/>
                  <a:pt x="11380662" y="6669331"/>
                  <a:pt x="11386578" y="6669331"/>
                </a:cubicBezTo>
                <a:close/>
                <a:moveTo>
                  <a:pt x="11469234" y="6663750"/>
                </a:moveTo>
                <a:lnTo>
                  <a:pt x="11469234" y="6745568"/>
                </a:lnTo>
                <a:lnTo>
                  <a:pt x="11480061" y="6745568"/>
                </a:lnTo>
                <a:lnTo>
                  <a:pt x="11480061" y="6663750"/>
                </a:lnTo>
                <a:close/>
                <a:moveTo>
                  <a:pt x="11386578" y="6662355"/>
                </a:moveTo>
                <a:cubicBezTo>
                  <a:pt x="11379509" y="6662355"/>
                  <a:pt x="11372607" y="6664169"/>
                  <a:pt x="11365873" y="6667796"/>
                </a:cubicBezTo>
                <a:cubicBezTo>
                  <a:pt x="11359138" y="6671424"/>
                  <a:pt x="11353883" y="6676614"/>
                  <a:pt x="11350106" y="6683367"/>
                </a:cubicBezTo>
                <a:cubicBezTo>
                  <a:pt x="11346330" y="6690120"/>
                  <a:pt x="11344441" y="6697162"/>
                  <a:pt x="11344441" y="6704492"/>
                </a:cubicBezTo>
                <a:cubicBezTo>
                  <a:pt x="11344441" y="6711747"/>
                  <a:pt x="11346302" y="6718723"/>
                  <a:pt x="11350022" y="6725421"/>
                </a:cubicBezTo>
                <a:cubicBezTo>
                  <a:pt x="11353743" y="6732118"/>
                  <a:pt x="11358943" y="6737318"/>
                  <a:pt x="11365622" y="6741020"/>
                </a:cubicBezTo>
                <a:cubicBezTo>
                  <a:pt x="11372300" y="6744722"/>
                  <a:pt x="11379286" y="6746573"/>
                  <a:pt x="11386578" y="6746573"/>
                </a:cubicBezTo>
                <a:cubicBezTo>
                  <a:pt x="11393871" y="6746573"/>
                  <a:pt x="11400857" y="6744722"/>
                  <a:pt x="11407535" y="6741020"/>
                </a:cubicBezTo>
                <a:cubicBezTo>
                  <a:pt x="11414214" y="6737318"/>
                  <a:pt x="11419404" y="6732118"/>
                  <a:pt x="11423106" y="6725421"/>
                </a:cubicBezTo>
                <a:cubicBezTo>
                  <a:pt x="11426809" y="6718723"/>
                  <a:pt x="11428660" y="6711747"/>
                  <a:pt x="11428660" y="6704492"/>
                </a:cubicBezTo>
                <a:cubicBezTo>
                  <a:pt x="11428660" y="6697162"/>
                  <a:pt x="11426781" y="6690120"/>
                  <a:pt x="11423023" y="6683367"/>
                </a:cubicBezTo>
                <a:cubicBezTo>
                  <a:pt x="11419265" y="6676614"/>
                  <a:pt x="11414019" y="6671424"/>
                  <a:pt x="11407284" y="6667796"/>
                </a:cubicBezTo>
                <a:cubicBezTo>
                  <a:pt x="11400550" y="6664169"/>
                  <a:pt x="11393648" y="6662355"/>
                  <a:pt x="11386578" y="6662355"/>
                </a:cubicBezTo>
                <a:close/>
                <a:moveTo>
                  <a:pt x="818352" y="6201649"/>
                </a:moveTo>
                <a:lnTo>
                  <a:pt x="818352" y="6597649"/>
                </a:lnTo>
                <a:lnTo>
                  <a:pt x="824702" y="6597649"/>
                </a:lnTo>
                <a:lnTo>
                  <a:pt x="824702" y="6201649"/>
                </a:lnTo>
                <a:close/>
                <a:moveTo>
                  <a:pt x="11344275" y="6196639"/>
                </a:moveTo>
                <a:cubicBezTo>
                  <a:pt x="11344275" y="6196639"/>
                  <a:pt x="11344275" y="6196639"/>
                  <a:pt x="11344275" y="6534644"/>
                </a:cubicBezTo>
                <a:lnTo>
                  <a:pt x="11344275" y="6605968"/>
                </a:lnTo>
                <a:lnTo>
                  <a:pt x="11737507" y="6605968"/>
                </a:lnTo>
                <a:lnTo>
                  <a:pt x="11755855" y="6553660"/>
                </a:lnTo>
                <a:cubicBezTo>
                  <a:pt x="11794321" y="6430829"/>
                  <a:pt x="11797956" y="6316342"/>
                  <a:pt x="11780876" y="6196639"/>
                </a:cubicBezTo>
                <a:cubicBezTo>
                  <a:pt x="11780876" y="6196639"/>
                  <a:pt x="11780876" y="6196639"/>
                  <a:pt x="11344275" y="6196639"/>
                </a:cubicBezTo>
                <a:close/>
                <a:moveTo>
                  <a:pt x="0" y="0"/>
                </a:moveTo>
                <a:lnTo>
                  <a:pt x="12191999" y="0"/>
                </a:lnTo>
                <a:lnTo>
                  <a:pt x="12191999" y="6854824"/>
                </a:lnTo>
                <a:lnTo>
                  <a:pt x="0" y="6854824"/>
                </a:lnTo>
                <a:close/>
              </a:path>
            </a:pathLst>
          </a:custGeom>
          <a:solidFill>
            <a:schemeClr val="bg1">
              <a:lumMod val="75000"/>
            </a:schemeClr>
          </a:solidFill>
        </p:spPr>
        <p:txBody>
          <a:bodyPr wrap="square" anchor="ctr">
            <a:noAutofit/>
          </a:bodyPr>
          <a:lstStyle>
            <a:lvl1pPr algn="ctr">
              <a:defRPr/>
            </a:lvl1pPr>
          </a:lstStyle>
          <a:p>
            <a:r>
              <a:rPr lang="en-US" noProof="0"/>
              <a:t>Click icon to add picture</a:t>
            </a:r>
            <a:endParaRPr lang="en-US" noProof="0" dirty="0"/>
          </a:p>
        </p:txBody>
      </p:sp>
      <p:sp>
        <p:nvSpPr>
          <p:cNvPr id="18" name="Title 1">
            <a:extLst>
              <a:ext uri="{FF2B5EF4-FFF2-40B4-BE49-F238E27FC236}">
                <a16:creationId xmlns:a16="http://schemas.microsoft.com/office/drawing/2014/main" id="{A7CC7BB1-2504-412F-9361-BB77A4C0663B}"/>
              </a:ext>
            </a:extLst>
          </p:cNvPr>
          <p:cNvSpPr>
            <a:spLocks noGrp="1"/>
          </p:cNvSpPr>
          <p:nvPr>
            <p:ph type="title" hasCustomPrompt="1"/>
          </p:nvPr>
        </p:nvSpPr>
        <p:spPr>
          <a:xfrm>
            <a:off x="414980" y="367200"/>
            <a:ext cx="7551996" cy="1677104"/>
          </a:xfrm>
        </p:spPr>
        <p:txBody>
          <a:bodyPr lIns="72000" tIns="180000" rIns="72000" anchor="t">
            <a:spAutoFit/>
          </a:bodyPr>
          <a:lstStyle>
            <a:lvl1pPr>
              <a:lnSpc>
                <a:spcPct val="80000"/>
              </a:lnSpc>
              <a:defRPr sz="6000">
                <a:solidFill>
                  <a:schemeClr val="bg1"/>
                </a:solidFill>
                <a:latin typeface="+mj-lt"/>
              </a:defRPr>
            </a:lvl1pPr>
          </a:lstStyle>
          <a:p>
            <a:r>
              <a:rPr lang="en-US" noProof="0" dirty="0"/>
              <a:t>TITLE OF THE CHAPTER</a:t>
            </a:r>
          </a:p>
        </p:txBody>
      </p:sp>
      <p:sp>
        <p:nvSpPr>
          <p:cNvPr id="19" name="Espace réservé du texte 2">
            <a:extLst>
              <a:ext uri="{FF2B5EF4-FFF2-40B4-BE49-F238E27FC236}">
                <a16:creationId xmlns:a16="http://schemas.microsoft.com/office/drawing/2014/main" id="{C8046952-CF6F-4606-B04F-66EE0742EF9E}"/>
              </a:ext>
            </a:extLst>
          </p:cNvPr>
          <p:cNvSpPr>
            <a:spLocks noGrp="1"/>
          </p:cNvSpPr>
          <p:nvPr>
            <p:ph type="body" idx="1" hasCustomPrompt="1"/>
          </p:nvPr>
        </p:nvSpPr>
        <p:spPr>
          <a:xfrm>
            <a:off x="407988" y="2816932"/>
            <a:ext cx="7551996" cy="442035"/>
          </a:xfrm>
        </p:spPr>
        <p:txBody>
          <a:bodyPr lIns="72000" tIns="36000" rIns="72000" bIns="36000">
            <a:noAutofit/>
          </a:bodyPr>
          <a:lstStyle>
            <a:lvl1pPr marL="0" indent="0">
              <a:spcBef>
                <a:spcPts val="600"/>
              </a:spcBef>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a:t>Subtitle of the chapter</a:t>
            </a:r>
          </a:p>
        </p:txBody>
      </p:sp>
      <p:sp>
        <p:nvSpPr>
          <p:cNvPr id="55" name="Espace réservé du texte 11">
            <a:extLst>
              <a:ext uri="{FF2B5EF4-FFF2-40B4-BE49-F238E27FC236}">
                <a16:creationId xmlns:a16="http://schemas.microsoft.com/office/drawing/2014/main" id="{38472B28-83B1-4129-ADF5-082593885F2F}"/>
              </a:ext>
            </a:extLst>
          </p:cNvPr>
          <p:cNvSpPr>
            <a:spLocks noGrp="1"/>
          </p:cNvSpPr>
          <p:nvPr>
            <p:ph type="body" sz="quarter" idx="13" hasCustomPrompt="1"/>
          </p:nvPr>
        </p:nvSpPr>
        <p:spPr>
          <a:xfrm>
            <a:off x="9804707" y="3287"/>
            <a:ext cx="1972313" cy="4416594"/>
          </a:xfrm>
        </p:spPr>
        <p:txBody>
          <a:bodyPr wrap="none" rIns="180000">
            <a:spAutoFit/>
          </a:bodyPr>
          <a:lstStyle>
            <a:lvl1pPr marL="0" indent="0" algn="r">
              <a:spcBef>
                <a:spcPts val="0"/>
              </a:spcBef>
              <a:buNone/>
              <a:defRPr sz="28700" b="1" spc="-2000" baseline="0">
                <a:solidFill>
                  <a:schemeClr val="bg1"/>
                </a:solidFill>
              </a:defRPr>
            </a:lvl1pPr>
          </a:lstStyle>
          <a:p>
            <a:pPr lvl="0"/>
            <a:r>
              <a:rPr lang="en-US" noProof="0" dirty="0"/>
              <a:t>0</a:t>
            </a:r>
          </a:p>
        </p:txBody>
      </p:sp>
      <p:sp>
        <p:nvSpPr>
          <p:cNvPr id="13" name="(c) Ipsos">
            <a:extLst>
              <a:ext uri="{FF2B5EF4-FFF2-40B4-BE49-F238E27FC236}">
                <a16:creationId xmlns:a16="http://schemas.microsoft.com/office/drawing/2014/main" id="{03AB80D6-18F7-4D93-942E-F3F63CB8C8C4}"/>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1"/>
                </a:solidFill>
              </a:rPr>
              <a:t>© Ipsos</a:t>
            </a:r>
          </a:p>
        </p:txBody>
      </p:sp>
      <p:cxnSp>
        <p:nvCxnSpPr>
          <p:cNvPr id="16" name="Straight Connector 15">
            <a:extLst>
              <a:ext uri="{FF2B5EF4-FFF2-40B4-BE49-F238E27FC236}">
                <a16:creationId xmlns:a16="http://schemas.microsoft.com/office/drawing/2014/main" id="{6AA612DE-4EA7-42A2-B8BA-634FFB30C3C7}"/>
              </a:ext>
            </a:extLst>
          </p:cNvPr>
          <p:cNvCxnSpPr/>
          <p:nvPr userDrawn="1"/>
        </p:nvCxnSpPr>
        <p:spPr>
          <a:xfrm>
            <a:off x="821531" y="6200775"/>
            <a:ext cx="0" cy="3968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FA4C842B-27DD-4F5E-87E3-6EBC0097FD43}"/>
              </a:ext>
            </a:extLst>
          </p:cNvPr>
          <p:cNvSpPr>
            <a:spLocks noGrp="1"/>
          </p:cNvSpPr>
          <p:nvPr>
            <p:ph type="sldNum" sz="quarter" idx="14"/>
          </p:nvPr>
        </p:nvSpPr>
        <p:spPr>
          <a:xfrm>
            <a:off x="407988" y="6200775"/>
            <a:ext cx="413538" cy="396875"/>
          </a:xfrm>
        </p:spPr>
        <p:txBody>
          <a:bodyPr/>
          <a:lstStyle>
            <a:lvl1pPr>
              <a:defRPr>
                <a:solidFill>
                  <a:schemeClr val="bg1"/>
                </a:solidFill>
              </a:defRPr>
            </a:lvl1pPr>
          </a:lstStyle>
          <a:p>
            <a:fld id="{D61AABEC-672F-4B68-B914-690DA978312C}" type="slidenum">
              <a:rPr lang="en-US" noProof="0" smtClean="0"/>
              <a:pPr/>
              <a:t>‹#›</a:t>
            </a:fld>
            <a:r>
              <a:rPr lang="en-US" noProof="0" dirty="0"/>
              <a:t> </a:t>
            </a:r>
          </a:p>
        </p:txBody>
      </p:sp>
      <p:grpSp>
        <p:nvGrpSpPr>
          <p:cNvPr id="44" name="(c) Ipsos cutout" hidden="1">
            <a:extLst>
              <a:ext uri="{FF2B5EF4-FFF2-40B4-BE49-F238E27FC236}">
                <a16:creationId xmlns:a16="http://schemas.microsoft.com/office/drawing/2014/main" id="{0E42189F-7BBA-4D6E-BA81-CEE0BF050273}"/>
              </a:ext>
            </a:extLst>
          </p:cNvPr>
          <p:cNvGrpSpPr/>
          <p:nvPr userDrawn="1"/>
        </p:nvGrpSpPr>
        <p:grpSpPr>
          <a:xfrm>
            <a:off x="11344442" y="6662356"/>
            <a:ext cx="385950" cy="105928"/>
            <a:chOff x="11344442" y="6662356"/>
            <a:chExt cx="385950" cy="105928"/>
          </a:xfrm>
        </p:grpSpPr>
        <p:sp>
          <p:nvSpPr>
            <p:cNvPr id="45" name="Freeform: Shape 44">
              <a:extLst>
                <a:ext uri="{FF2B5EF4-FFF2-40B4-BE49-F238E27FC236}">
                  <a16:creationId xmlns:a16="http://schemas.microsoft.com/office/drawing/2014/main" id="{FD843A2F-F2BC-4D5B-A0E3-ACBDFDC0016F}"/>
                </a:ext>
              </a:extLst>
            </p:cNvPr>
            <p:cNvSpPr/>
            <p:nvPr userDrawn="1"/>
          </p:nvSpPr>
          <p:spPr>
            <a:xfrm>
              <a:off x="11344442" y="6662356"/>
              <a:ext cx="84219" cy="84218"/>
            </a:xfrm>
            <a:custGeom>
              <a:avLst/>
              <a:gdLst/>
              <a:ahLst/>
              <a:cxnLst/>
              <a:rect l="l" t="t" r="r" b="b"/>
              <a:pathLst>
                <a:path w="84219" h="84218">
                  <a:moveTo>
                    <a:pt x="42137" y="0"/>
                  </a:moveTo>
                  <a:cubicBezTo>
                    <a:pt x="49207" y="0"/>
                    <a:pt x="56109" y="1814"/>
                    <a:pt x="62843" y="5441"/>
                  </a:cubicBezTo>
                  <a:cubicBezTo>
                    <a:pt x="69578" y="9069"/>
                    <a:pt x="74824" y="14259"/>
                    <a:pt x="78582" y="21012"/>
                  </a:cubicBezTo>
                  <a:cubicBezTo>
                    <a:pt x="82340" y="27765"/>
                    <a:pt x="84219" y="34807"/>
                    <a:pt x="84219" y="42137"/>
                  </a:cubicBezTo>
                  <a:cubicBezTo>
                    <a:pt x="84219" y="49392"/>
                    <a:pt x="82368" y="56368"/>
                    <a:pt x="78665" y="63066"/>
                  </a:cubicBezTo>
                  <a:cubicBezTo>
                    <a:pt x="74963" y="69763"/>
                    <a:pt x="69773" y="74963"/>
                    <a:pt x="63094" y="78665"/>
                  </a:cubicBezTo>
                  <a:cubicBezTo>
                    <a:pt x="56416" y="82367"/>
                    <a:pt x="49430" y="84218"/>
                    <a:pt x="42137" y="84218"/>
                  </a:cubicBezTo>
                  <a:cubicBezTo>
                    <a:pt x="34845" y="84218"/>
                    <a:pt x="27859" y="82367"/>
                    <a:pt x="21181" y="78665"/>
                  </a:cubicBezTo>
                  <a:cubicBezTo>
                    <a:pt x="14502" y="74963"/>
                    <a:pt x="9302" y="69763"/>
                    <a:pt x="5581" y="63066"/>
                  </a:cubicBezTo>
                  <a:cubicBezTo>
                    <a:pt x="1861" y="56368"/>
                    <a:pt x="0" y="49392"/>
                    <a:pt x="0" y="42137"/>
                  </a:cubicBezTo>
                  <a:cubicBezTo>
                    <a:pt x="0" y="34807"/>
                    <a:pt x="1889" y="27765"/>
                    <a:pt x="5665" y="21012"/>
                  </a:cubicBezTo>
                  <a:cubicBezTo>
                    <a:pt x="9442" y="14259"/>
                    <a:pt x="14697" y="9069"/>
                    <a:pt x="21432" y="5441"/>
                  </a:cubicBezTo>
                  <a:cubicBezTo>
                    <a:pt x="28166" y="1814"/>
                    <a:pt x="35068" y="0"/>
                    <a:pt x="42137" y="0"/>
                  </a:cubicBezTo>
                  <a:close/>
                  <a:moveTo>
                    <a:pt x="42137" y="6976"/>
                  </a:moveTo>
                  <a:cubicBezTo>
                    <a:pt x="36221" y="6976"/>
                    <a:pt x="30464" y="8492"/>
                    <a:pt x="24864" y="11525"/>
                  </a:cubicBezTo>
                  <a:cubicBezTo>
                    <a:pt x="19264" y="14557"/>
                    <a:pt x="14883" y="18892"/>
                    <a:pt x="11721" y="24528"/>
                  </a:cubicBezTo>
                  <a:cubicBezTo>
                    <a:pt x="8558" y="30165"/>
                    <a:pt x="6977" y="36035"/>
                    <a:pt x="6977" y="42137"/>
                  </a:cubicBezTo>
                  <a:cubicBezTo>
                    <a:pt x="6977" y="48201"/>
                    <a:pt x="8530" y="54015"/>
                    <a:pt x="11637" y="59577"/>
                  </a:cubicBezTo>
                  <a:cubicBezTo>
                    <a:pt x="14744" y="65140"/>
                    <a:pt x="19088" y="69475"/>
                    <a:pt x="24669" y="72581"/>
                  </a:cubicBezTo>
                  <a:cubicBezTo>
                    <a:pt x="30250" y="75688"/>
                    <a:pt x="36073" y="77242"/>
                    <a:pt x="42137" y="77242"/>
                  </a:cubicBezTo>
                  <a:cubicBezTo>
                    <a:pt x="48202" y="77242"/>
                    <a:pt x="54025" y="75688"/>
                    <a:pt x="59606" y="72581"/>
                  </a:cubicBezTo>
                  <a:cubicBezTo>
                    <a:pt x="65187" y="69475"/>
                    <a:pt x="69522" y="65140"/>
                    <a:pt x="72610" y="59577"/>
                  </a:cubicBezTo>
                  <a:cubicBezTo>
                    <a:pt x="75698" y="54015"/>
                    <a:pt x="77242" y="48201"/>
                    <a:pt x="77242" y="42137"/>
                  </a:cubicBezTo>
                  <a:cubicBezTo>
                    <a:pt x="77242" y="36035"/>
                    <a:pt x="75670" y="30165"/>
                    <a:pt x="72526" y="24528"/>
                  </a:cubicBezTo>
                  <a:cubicBezTo>
                    <a:pt x="69382" y="18892"/>
                    <a:pt x="65001" y="14557"/>
                    <a:pt x="59383" y="11525"/>
                  </a:cubicBezTo>
                  <a:cubicBezTo>
                    <a:pt x="53765" y="8492"/>
                    <a:pt x="48016" y="6976"/>
                    <a:pt x="42137" y="697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6" name="Freeform: Shape 45">
              <a:extLst>
                <a:ext uri="{FF2B5EF4-FFF2-40B4-BE49-F238E27FC236}">
                  <a16:creationId xmlns:a16="http://schemas.microsoft.com/office/drawing/2014/main" id="{E67FD06E-22DF-4522-8A29-F144FF6904A9}"/>
                </a:ext>
              </a:extLst>
            </p:cNvPr>
            <p:cNvSpPr/>
            <p:nvPr userDrawn="1"/>
          </p:nvSpPr>
          <p:spPr>
            <a:xfrm>
              <a:off x="11469235" y="6663751"/>
              <a:ext cx="10827" cy="81818"/>
            </a:xfrm>
            <a:custGeom>
              <a:avLst/>
              <a:gdLst/>
              <a:ahLst/>
              <a:cxnLst/>
              <a:rect l="l" t="t" r="r" b="b"/>
              <a:pathLst>
                <a:path w="10827" h="81818">
                  <a:moveTo>
                    <a:pt x="0" y="0"/>
                  </a:moveTo>
                  <a:lnTo>
                    <a:pt x="10827" y="0"/>
                  </a:lnTo>
                  <a:lnTo>
                    <a:pt x="10827" y="81818"/>
                  </a:lnTo>
                  <a:lnTo>
                    <a:pt x="0" y="81818"/>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7" name="Freeform: Shape 46">
              <a:extLst>
                <a:ext uri="{FF2B5EF4-FFF2-40B4-BE49-F238E27FC236}">
                  <a16:creationId xmlns:a16="http://schemas.microsoft.com/office/drawing/2014/main" id="{A5467A32-28C1-437D-B6BB-5BEC023E5EBB}"/>
                </a:ext>
              </a:extLst>
            </p:cNvPr>
            <p:cNvSpPr/>
            <p:nvPr userDrawn="1"/>
          </p:nvSpPr>
          <p:spPr>
            <a:xfrm>
              <a:off x="11364534" y="6678448"/>
              <a:ext cx="42416" cy="47774"/>
            </a:xfrm>
            <a:custGeom>
              <a:avLst/>
              <a:gdLst/>
              <a:ahLst/>
              <a:cxnLst/>
              <a:rect l="l" t="t" r="r" b="b"/>
              <a:pathLst>
                <a:path w="42416" h="47774">
                  <a:moveTo>
                    <a:pt x="22548" y="0"/>
                  </a:moveTo>
                  <a:cubicBezTo>
                    <a:pt x="27496" y="0"/>
                    <a:pt x="31608" y="1181"/>
                    <a:pt x="34882" y="3544"/>
                  </a:cubicBezTo>
                  <a:cubicBezTo>
                    <a:pt x="38156" y="5907"/>
                    <a:pt x="40388" y="9116"/>
                    <a:pt x="41579" y="13171"/>
                  </a:cubicBezTo>
                  <a:lnTo>
                    <a:pt x="34938" y="14790"/>
                  </a:lnTo>
                  <a:cubicBezTo>
                    <a:pt x="33821" y="12036"/>
                    <a:pt x="32175" y="9925"/>
                    <a:pt x="29998" y="8455"/>
                  </a:cubicBezTo>
                  <a:cubicBezTo>
                    <a:pt x="27822" y="6986"/>
                    <a:pt x="25264" y="6251"/>
                    <a:pt x="22324" y="6251"/>
                  </a:cubicBezTo>
                  <a:cubicBezTo>
                    <a:pt x="18046" y="6251"/>
                    <a:pt x="14520" y="7776"/>
                    <a:pt x="11748" y="10827"/>
                  </a:cubicBezTo>
                  <a:cubicBezTo>
                    <a:pt x="8976" y="13878"/>
                    <a:pt x="7590" y="18250"/>
                    <a:pt x="7590" y="23943"/>
                  </a:cubicBezTo>
                  <a:cubicBezTo>
                    <a:pt x="7590" y="29635"/>
                    <a:pt x="8902" y="33942"/>
                    <a:pt x="11525" y="36863"/>
                  </a:cubicBezTo>
                  <a:cubicBezTo>
                    <a:pt x="14148" y="39784"/>
                    <a:pt x="17543" y="41244"/>
                    <a:pt x="21711" y="41244"/>
                  </a:cubicBezTo>
                  <a:cubicBezTo>
                    <a:pt x="25059" y="41244"/>
                    <a:pt x="27999" y="40277"/>
                    <a:pt x="30529" y="38342"/>
                  </a:cubicBezTo>
                  <a:cubicBezTo>
                    <a:pt x="33059" y="36407"/>
                    <a:pt x="34733" y="33784"/>
                    <a:pt x="35552" y="30473"/>
                  </a:cubicBezTo>
                  <a:lnTo>
                    <a:pt x="42416" y="32482"/>
                  </a:lnTo>
                  <a:cubicBezTo>
                    <a:pt x="41300" y="37133"/>
                    <a:pt x="38928" y="40844"/>
                    <a:pt x="35300" y="43616"/>
                  </a:cubicBezTo>
                  <a:cubicBezTo>
                    <a:pt x="31673" y="46388"/>
                    <a:pt x="27273" y="47774"/>
                    <a:pt x="22101" y="47774"/>
                  </a:cubicBezTo>
                  <a:cubicBezTo>
                    <a:pt x="15553" y="47774"/>
                    <a:pt x="10232" y="45653"/>
                    <a:pt x="6139" y="41411"/>
                  </a:cubicBezTo>
                  <a:cubicBezTo>
                    <a:pt x="2047" y="37170"/>
                    <a:pt x="0" y="31291"/>
                    <a:pt x="0" y="23775"/>
                  </a:cubicBezTo>
                  <a:cubicBezTo>
                    <a:pt x="0" y="18864"/>
                    <a:pt x="930" y="14594"/>
                    <a:pt x="2791" y="10967"/>
                  </a:cubicBezTo>
                  <a:cubicBezTo>
                    <a:pt x="4651" y="7339"/>
                    <a:pt x="7302" y="4604"/>
                    <a:pt x="10744" y="2763"/>
                  </a:cubicBezTo>
                  <a:cubicBezTo>
                    <a:pt x="14185" y="921"/>
                    <a:pt x="18120" y="0"/>
                    <a:pt x="22548"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8" name="Freeform: Shape 47">
              <a:extLst>
                <a:ext uri="{FF2B5EF4-FFF2-40B4-BE49-F238E27FC236}">
                  <a16:creationId xmlns:a16="http://schemas.microsoft.com/office/drawing/2014/main" id="{36B0E33D-E4BE-47AA-AF1E-B18A001F15F5}"/>
                </a:ext>
              </a:extLst>
            </p:cNvPr>
            <p:cNvSpPr/>
            <p:nvPr userDrawn="1"/>
          </p:nvSpPr>
          <p:spPr>
            <a:xfrm>
              <a:off x="11497065" y="6684959"/>
              <a:ext cx="51458" cy="83325"/>
            </a:xfrm>
            <a:custGeom>
              <a:avLst/>
              <a:gdLst/>
              <a:ahLst/>
              <a:cxnLst/>
              <a:rect l="l" t="t" r="r" b="b"/>
              <a:pathLst>
                <a:path w="51458" h="83325">
                  <a:moveTo>
                    <a:pt x="26343" y="0"/>
                  </a:moveTo>
                  <a:cubicBezTo>
                    <a:pt x="31403" y="0"/>
                    <a:pt x="35868" y="1302"/>
                    <a:pt x="39738" y="3907"/>
                  </a:cubicBezTo>
                  <a:cubicBezTo>
                    <a:pt x="43607" y="6511"/>
                    <a:pt x="46528" y="10185"/>
                    <a:pt x="48500" y="14929"/>
                  </a:cubicBezTo>
                  <a:cubicBezTo>
                    <a:pt x="50472" y="19673"/>
                    <a:pt x="51458" y="24873"/>
                    <a:pt x="51458" y="30528"/>
                  </a:cubicBezTo>
                  <a:cubicBezTo>
                    <a:pt x="51458" y="36593"/>
                    <a:pt x="50369" y="42053"/>
                    <a:pt x="48193" y="46909"/>
                  </a:cubicBezTo>
                  <a:cubicBezTo>
                    <a:pt x="46016" y="51764"/>
                    <a:pt x="42854" y="55485"/>
                    <a:pt x="38705" y="58071"/>
                  </a:cubicBezTo>
                  <a:cubicBezTo>
                    <a:pt x="34556" y="60657"/>
                    <a:pt x="30194" y="61950"/>
                    <a:pt x="25617" y="61950"/>
                  </a:cubicBezTo>
                  <a:cubicBezTo>
                    <a:pt x="22269" y="61950"/>
                    <a:pt x="19264" y="61243"/>
                    <a:pt x="16604" y="59829"/>
                  </a:cubicBezTo>
                  <a:cubicBezTo>
                    <a:pt x="13944" y="58415"/>
                    <a:pt x="11758" y="56629"/>
                    <a:pt x="10046" y="54471"/>
                  </a:cubicBezTo>
                  <a:lnTo>
                    <a:pt x="10046" y="83325"/>
                  </a:lnTo>
                  <a:lnTo>
                    <a:pt x="0" y="83325"/>
                  </a:lnTo>
                  <a:lnTo>
                    <a:pt x="0" y="1339"/>
                  </a:lnTo>
                  <a:lnTo>
                    <a:pt x="9153" y="1339"/>
                  </a:lnTo>
                  <a:lnTo>
                    <a:pt x="9153" y="9041"/>
                  </a:lnTo>
                  <a:cubicBezTo>
                    <a:pt x="11311" y="6028"/>
                    <a:pt x="13748" y="3767"/>
                    <a:pt x="16465" y="2260"/>
                  </a:cubicBezTo>
                  <a:cubicBezTo>
                    <a:pt x="19181" y="753"/>
                    <a:pt x="22473" y="0"/>
                    <a:pt x="26343" y="0"/>
                  </a:cubicBezTo>
                  <a:close/>
                  <a:moveTo>
                    <a:pt x="25394" y="7869"/>
                  </a:moveTo>
                  <a:cubicBezTo>
                    <a:pt x="21115" y="7869"/>
                    <a:pt x="17330" y="9869"/>
                    <a:pt x="14037" y="13869"/>
                  </a:cubicBezTo>
                  <a:cubicBezTo>
                    <a:pt x="10744" y="17869"/>
                    <a:pt x="9098" y="23682"/>
                    <a:pt x="9098" y="31310"/>
                  </a:cubicBezTo>
                  <a:cubicBezTo>
                    <a:pt x="9098" y="38937"/>
                    <a:pt x="10642" y="44574"/>
                    <a:pt x="13730" y="48220"/>
                  </a:cubicBezTo>
                  <a:cubicBezTo>
                    <a:pt x="16818" y="51867"/>
                    <a:pt x="20557" y="53690"/>
                    <a:pt x="24948" y="53690"/>
                  </a:cubicBezTo>
                  <a:cubicBezTo>
                    <a:pt x="29413" y="53690"/>
                    <a:pt x="33236" y="51801"/>
                    <a:pt x="36417" y="48025"/>
                  </a:cubicBezTo>
                  <a:cubicBezTo>
                    <a:pt x="39598" y="44248"/>
                    <a:pt x="41189" y="38398"/>
                    <a:pt x="41189" y="30473"/>
                  </a:cubicBezTo>
                  <a:cubicBezTo>
                    <a:pt x="41189" y="22920"/>
                    <a:pt x="39635" y="17264"/>
                    <a:pt x="36528" y="13506"/>
                  </a:cubicBezTo>
                  <a:cubicBezTo>
                    <a:pt x="33422" y="9748"/>
                    <a:pt x="29710" y="7869"/>
                    <a:pt x="25394" y="7869"/>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49" name="Freeform: Shape 48">
              <a:extLst>
                <a:ext uri="{FF2B5EF4-FFF2-40B4-BE49-F238E27FC236}">
                  <a16:creationId xmlns:a16="http://schemas.microsoft.com/office/drawing/2014/main" id="{73EB7E36-506C-4D0A-94E7-59405FE2BB09}"/>
                </a:ext>
              </a:extLst>
            </p:cNvPr>
            <p:cNvSpPr/>
            <p:nvPr userDrawn="1"/>
          </p:nvSpPr>
          <p:spPr>
            <a:xfrm>
              <a:off x="11557341"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0" name="Freeform: Shape 49">
              <a:extLst>
                <a:ext uri="{FF2B5EF4-FFF2-40B4-BE49-F238E27FC236}">
                  <a16:creationId xmlns:a16="http://schemas.microsoft.com/office/drawing/2014/main" id="{F614AAA0-7179-4F00-B7D6-9FA582B3E437}"/>
                </a:ext>
              </a:extLst>
            </p:cNvPr>
            <p:cNvSpPr/>
            <p:nvPr userDrawn="1"/>
          </p:nvSpPr>
          <p:spPr>
            <a:xfrm>
              <a:off x="11614771" y="6684959"/>
              <a:ext cx="55532" cy="61950"/>
            </a:xfrm>
            <a:custGeom>
              <a:avLst/>
              <a:gdLst/>
              <a:ahLst/>
              <a:cxnLst/>
              <a:rect l="l" t="t" r="r" b="b"/>
              <a:pathLst>
                <a:path w="55532" h="61950">
                  <a:moveTo>
                    <a:pt x="27794" y="0"/>
                  </a:moveTo>
                  <a:cubicBezTo>
                    <a:pt x="35942" y="0"/>
                    <a:pt x="42602" y="2670"/>
                    <a:pt x="47774" y="8009"/>
                  </a:cubicBezTo>
                  <a:cubicBezTo>
                    <a:pt x="52946" y="13348"/>
                    <a:pt x="55532" y="20724"/>
                    <a:pt x="55532" y="30138"/>
                  </a:cubicBezTo>
                  <a:cubicBezTo>
                    <a:pt x="55532" y="37765"/>
                    <a:pt x="54387" y="43765"/>
                    <a:pt x="52099" y="48137"/>
                  </a:cubicBezTo>
                  <a:cubicBezTo>
                    <a:pt x="49811" y="52508"/>
                    <a:pt x="46481" y="55904"/>
                    <a:pt x="42109" y="58322"/>
                  </a:cubicBezTo>
                  <a:cubicBezTo>
                    <a:pt x="37737" y="60740"/>
                    <a:pt x="32966" y="61950"/>
                    <a:pt x="27794" y="61950"/>
                  </a:cubicBezTo>
                  <a:cubicBezTo>
                    <a:pt x="19497" y="61950"/>
                    <a:pt x="12790" y="59289"/>
                    <a:pt x="7674" y="53969"/>
                  </a:cubicBezTo>
                  <a:cubicBezTo>
                    <a:pt x="2558" y="48648"/>
                    <a:pt x="0" y="40984"/>
                    <a:pt x="0" y="30975"/>
                  </a:cubicBezTo>
                  <a:cubicBezTo>
                    <a:pt x="0" y="19999"/>
                    <a:pt x="3051" y="11869"/>
                    <a:pt x="9153" y="6586"/>
                  </a:cubicBezTo>
                  <a:cubicBezTo>
                    <a:pt x="14250" y="2195"/>
                    <a:pt x="20464" y="0"/>
                    <a:pt x="27794" y="0"/>
                  </a:cubicBezTo>
                  <a:close/>
                  <a:moveTo>
                    <a:pt x="27794" y="8316"/>
                  </a:moveTo>
                  <a:cubicBezTo>
                    <a:pt x="22771" y="8316"/>
                    <a:pt x="18604" y="10195"/>
                    <a:pt x="15292" y="13953"/>
                  </a:cubicBezTo>
                  <a:cubicBezTo>
                    <a:pt x="11981" y="17711"/>
                    <a:pt x="10325" y="23385"/>
                    <a:pt x="10325" y="30975"/>
                  </a:cubicBezTo>
                  <a:cubicBezTo>
                    <a:pt x="10325" y="38565"/>
                    <a:pt x="11981" y="44248"/>
                    <a:pt x="15292" y="48025"/>
                  </a:cubicBezTo>
                  <a:cubicBezTo>
                    <a:pt x="18604" y="51801"/>
                    <a:pt x="22771" y="53690"/>
                    <a:pt x="27794" y="53690"/>
                  </a:cubicBezTo>
                  <a:cubicBezTo>
                    <a:pt x="32779" y="53690"/>
                    <a:pt x="36928" y="51792"/>
                    <a:pt x="40240" y="47997"/>
                  </a:cubicBezTo>
                  <a:cubicBezTo>
                    <a:pt x="43551" y="44202"/>
                    <a:pt x="45207" y="38416"/>
                    <a:pt x="45207" y="30640"/>
                  </a:cubicBezTo>
                  <a:cubicBezTo>
                    <a:pt x="45207" y="23310"/>
                    <a:pt x="43542" y="17757"/>
                    <a:pt x="40212" y="13981"/>
                  </a:cubicBezTo>
                  <a:cubicBezTo>
                    <a:pt x="36882" y="10204"/>
                    <a:pt x="32742" y="8316"/>
                    <a:pt x="27794" y="8316"/>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sp>
          <p:nvSpPr>
            <p:cNvPr id="51" name="Freeform: Shape 50">
              <a:extLst>
                <a:ext uri="{FF2B5EF4-FFF2-40B4-BE49-F238E27FC236}">
                  <a16:creationId xmlns:a16="http://schemas.microsoft.com/office/drawing/2014/main" id="{BBF84D52-5F14-4C29-9119-B378FB71813D}"/>
                </a:ext>
              </a:extLst>
            </p:cNvPr>
            <p:cNvSpPr/>
            <p:nvPr userDrawn="1"/>
          </p:nvSpPr>
          <p:spPr>
            <a:xfrm>
              <a:off x="11681167" y="6684959"/>
              <a:ext cx="49225" cy="61950"/>
            </a:xfrm>
            <a:custGeom>
              <a:avLst/>
              <a:gdLst/>
              <a:ahLst/>
              <a:cxnLst/>
              <a:rect l="l" t="t" r="r" b="b"/>
              <a:pathLst>
                <a:path w="49225" h="61950">
                  <a:moveTo>
                    <a:pt x="23496" y="0"/>
                  </a:moveTo>
                  <a:cubicBezTo>
                    <a:pt x="28147" y="0"/>
                    <a:pt x="32231" y="670"/>
                    <a:pt x="35747" y="2009"/>
                  </a:cubicBezTo>
                  <a:cubicBezTo>
                    <a:pt x="39263" y="3349"/>
                    <a:pt x="41858" y="5162"/>
                    <a:pt x="43532" y="7451"/>
                  </a:cubicBezTo>
                  <a:cubicBezTo>
                    <a:pt x="45207" y="9739"/>
                    <a:pt x="46360" y="12799"/>
                    <a:pt x="46993" y="16632"/>
                  </a:cubicBezTo>
                  <a:lnTo>
                    <a:pt x="37170" y="17971"/>
                  </a:lnTo>
                  <a:cubicBezTo>
                    <a:pt x="36723" y="14920"/>
                    <a:pt x="35430" y="12539"/>
                    <a:pt x="33291" y="10827"/>
                  </a:cubicBezTo>
                  <a:cubicBezTo>
                    <a:pt x="31152" y="9116"/>
                    <a:pt x="28129" y="8260"/>
                    <a:pt x="24222" y="8260"/>
                  </a:cubicBezTo>
                  <a:cubicBezTo>
                    <a:pt x="19608" y="8260"/>
                    <a:pt x="16315" y="9023"/>
                    <a:pt x="14343" y="10548"/>
                  </a:cubicBezTo>
                  <a:cubicBezTo>
                    <a:pt x="12371" y="12074"/>
                    <a:pt x="11385" y="13860"/>
                    <a:pt x="11385" y="15906"/>
                  </a:cubicBezTo>
                  <a:cubicBezTo>
                    <a:pt x="11385" y="17208"/>
                    <a:pt x="11795" y="18380"/>
                    <a:pt x="12613" y="19422"/>
                  </a:cubicBezTo>
                  <a:cubicBezTo>
                    <a:pt x="13432" y="20501"/>
                    <a:pt x="14715" y="21394"/>
                    <a:pt x="16464" y="22101"/>
                  </a:cubicBezTo>
                  <a:cubicBezTo>
                    <a:pt x="17469" y="22473"/>
                    <a:pt x="20427" y="23329"/>
                    <a:pt x="25338" y="24668"/>
                  </a:cubicBezTo>
                  <a:cubicBezTo>
                    <a:pt x="32445" y="26566"/>
                    <a:pt x="37402" y="28119"/>
                    <a:pt x="40212" y="29328"/>
                  </a:cubicBezTo>
                  <a:cubicBezTo>
                    <a:pt x="43021" y="30538"/>
                    <a:pt x="45225" y="32296"/>
                    <a:pt x="46825" y="34603"/>
                  </a:cubicBezTo>
                  <a:cubicBezTo>
                    <a:pt x="48425" y="36909"/>
                    <a:pt x="49225" y="39774"/>
                    <a:pt x="49225" y="43197"/>
                  </a:cubicBezTo>
                  <a:cubicBezTo>
                    <a:pt x="49225" y="46546"/>
                    <a:pt x="48248" y="49699"/>
                    <a:pt x="46295" y="52657"/>
                  </a:cubicBezTo>
                  <a:cubicBezTo>
                    <a:pt x="44342" y="55615"/>
                    <a:pt x="41523" y="57903"/>
                    <a:pt x="37840" y="59522"/>
                  </a:cubicBezTo>
                  <a:cubicBezTo>
                    <a:pt x="34156" y="61140"/>
                    <a:pt x="29989" y="61950"/>
                    <a:pt x="25338" y="61950"/>
                  </a:cubicBezTo>
                  <a:cubicBezTo>
                    <a:pt x="17636" y="61950"/>
                    <a:pt x="11767" y="60350"/>
                    <a:pt x="7730" y="57150"/>
                  </a:cubicBezTo>
                  <a:cubicBezTo>
                    <a:pt x="3693" y="53950"/>
                    <a:pt x="1116" y="49206"/>
                    <a:pt x="0" y="42918"/>
                  </a:cubicBezTo>
                  <a:lnTo>
                    <a:pt x="9934" y="41356"/>
                  </a:lnTo>
                  <a:cubicBezTo>
                    <a:pt x="10492" y="45337"/>
                    <a:pt x="12046" y="48388"/>
                    <a:pt x="14595" y="50509"/>
                  </a:cubicBezTo>
                  <a:cubicBezTo>
                    <a:pt x="17143" y="52629"/>
                    <a:pt x="20706" y="53690"/>
                    <a:pt x="25282" y="53690"/>
                  </a:cubicBezTo>
                  <a:cubicBezTo>
                    <a:pt x="29896" y="53690"/>
                    <a:pt x="33319" y="52750"/>
                    <a:pt x="35551" y="50871"/>
                  </a:cubicBezTo>
                  <a:cubicBezTo>
                    <a:pt x="37784" y="48992"/>
                    <a:pt x="38900" y="46788"/>
                    <a:pt x="38900" y="44258"/>
                  </a:cubicBezTo>
                  <a:cubicBezTo>
                    <a:pt x="38900" y="41988"/>
                    <a:pt x="37914" y="40202"/>
                    <a:pt x="35942" y="38900"/>
                  </a:cubicBezTo>
                  <a:cubicBezTo>
                    <a:pt x="34565" y="38007"/>
                    <a:pt x="31142" y="36872"/>
                    <a:pt x="25673" y="35496"/>
                  </a:cubicBezTo>
                  <a:cubicBezTo>
                    <a:pt x="18306" y="33635"/>
                    <a:pt x="13199" y="32026"/>
                    <a:pt x="10353" y="30668"/>
                  </a:cubicBezTo>
                  <a:cubicBezTo>
                    <a:pt x="7507" y="29310"/>
                    <a:pt x="5349" y="27431"/>
                    <a:pt x="3879" y="25031"/>
                  </a:cubicBezTo>
                  <a:cubicBezTo>
                    <a:pt x="2409" y="22631"/>
                    <a:pt x="1674" y="19980"/>
                    <a:pt x="1674" y="17078"/>
                  </a:cubicBezTo>
                  <a:cubicBezTo>
                    <a:pt x="1674" y="14436"/>
                    <a:pt x="2279" y="11990"/>
                    <a:pt x="3488" y="9739"/>
                  </a:cubicBezTo>
                  <a:cubicBezTo>
                    <a:pt x="4697" y="7488"/>
                    <a:pt x="6344" y="5618"/>
                    <a:pt x="8427" y="4130"/>
                  </a:cubicBezTo>
                  <a:cubicBezTo>
                    <a:pt x="9990" y="2977"/>
                    <a:pt x="12120" y="2000"/>
                    <a:pt x="14818" y="1200"/>
                  </a:cubicBezTo>
                  <a:cubicBezTo>
                    <a:pt x="17515" y="400"/>
                    <a:pt x="20408" y="0"/>
                    <a:pt x="23496"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3" name="Logo shape cutout" hidden="1">
            <a:extLst>
              <a:ext uri="{FF2B5EF4-FFF2-40B4-BE49-F238E27FC236}">
                <a16:creationId xmlns:a16="http://schemas.microsoft.com/office/drawing/2014/main" id="{07B5C8FF-30B3-4ED3-865D-0966557F2896}"/>
              </a:ext>
            </a:extLst>
          </p:cNvPr>
          <p:cNvSpPr>
            <a:spLocks/>
          </p:cNvSpPr>
          <p:nvPr userDrawn="1"/>
        </p:nvSpPr>
        <p:spPr bwMode="auto">
          <a:xfrm>
            <a:off x="11344276" y="6196640"/>
            <a:ext cx="446338" cy="409329"/>
          </a:xfrm>
          <a:custGeom>
            <a:avLst/>
            <a:gdLst>
              <a:gd name="connsiteX0" fmla="*/ 0 w 860833"/>
              <a:gd name="connsiteY0" fmla="*/ 0 h 789456"/>
              <a:gd name="connsiteX1" fmla="*/ 842054 w 860833"/>
              <a:gd name="connsiteY1" fmla="*/ 0 h 789456"/>
              <a:gd name="connsiteX2" fmla="*/ 793797 w 860833"/>
              <a:gd name="connsiteY2" fmla="*/ 688571 h 789456"/>
              <a:gd name="connsiteX3" fmla="*/ 758409 w 860833"/>
              <a:gd name="connsiteY3" fmla="*/ 789456 h 789456"/>
              <a:gd name="connsiteX4" fmla="*/ 0 w 860833"/>
              <a:gd name="connsiteY4" fmla="*/ 789456 h 789456"/>
              <a:gd name="connsiteX5" fmla="*/ 0 w 860833"/>
              <a:gd name="connsiteY5" fmla="*/ 651896 h 789456"/>
              <a:gd name="connsiteX6" fmla="*/ 0 w 860833"/>
              <a:gd name="connsiteY6" fmla="*/ 0 h 78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33" h="789456">
                <a:moveTo>
                  <a:pt x="0" y="0"/>
                </a:moveTo>
                <a:cubicBezTo>
                  <a:pt x="842054" y="0"/>
                  <a:pt x="842054" y="0"/>
                  <a:pt x="842054" y="0"/>
                </a:cubicBezTo>
                <a:cubicBezTo>
                  <a:pt x="874996" y="230865"/>
                  <a:pt x="867984" y="451672"/>
                  <a:pt x="793797" y="688571"/>
                </a:cubicBezTo>
                <a:lnTo>
                  <a:pt x="758409" y="789456"/>
                </a:lnTo>
                <a:lnTo>
                  <a:pt x="0" y="789456"/>
                </a:lnTo>
                <a:lnTo>
                  <a:pt x="0" y="651896"/>
                </a:lnTo>
                <a:cubicBezTo>
                  <a:pt x="0" y="0"/>
                  <a:pt x="0" y="0"/>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noProof="0" dirty="0"/>
          </a:p>
        </p:txBody>
      </p:sp>
      <p:sp>
        <p:nvSpPr>
          <p:cNvPr id="56" name="Line cutout">
            <a:extLst>
              <a:ext uri="{FF2B5EF4-FFF2-40B4-BE49-F238E27FC236}">
                <a16:creationId xmlns:a16="http://schemas.microsoft.com/office/drawing/2014/main" id="{08308E15-7231-4058-A330-6E17FED2D367}"/>
              </a:ext>
            </a:extLst>
          </p:cNvPr>
          <p:cNvSpPr/>
          <p:nvPr userDrawn="1"/>
        </p:nvSpPr>
        <p:spPr>
          <a:xfrm>
            <a:off x="818354" y="6201650"/>
            <a:ext cx="6350"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pic>
        <p:nvPicPr>
          <p:cNvPr id="20" name="Graphique 8">
            <a:extLst>
              <a:ext uri="{FF2B5EF4-FFF2-40B4-BE49-F238E27FC236}">
                <a16:creationId xmlns:a16="http://schemas.microsoft.com/office/drawing/2014/main" id="{BDDC34AF-9BFB-4CFB-8025-0331A178D8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spTree>
    <p:extLst>
      <p:ext uri="{BB962C8B-B14F-4D97-AF65-F5344CB8AC3E}">
        <p14:creationId xmlns:p14="http://schemas.microsoft.com/office/powerpoint/2010/main" val="222068404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45" Type="http://schemas.openxmlformats.org/officeDocument/2006/relationships/image" Target="../media/image5.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1F5451-CC20-46A2-802F-F9D60C2A61E7}"/>
              </a:ext>
            </a:extLst>
          </p:cNvPr>
          <p:cNvSpPr>
            <a:spLocks noGrp="1"/>
          </p:cNvSpPr>
          <p:nvPr>
            <p:ph type="title"/>
          </p:nvPr>
        </p:nvSpPr>
        <p:spPr>
          <a:xfrm>
            <a:off x="407988" y="368300"/>
            <a:ext cx="11376023" cy="387798"/>
          </a:xfrm>
          <a:prstGeom prst="rect">
            <a:avLst/>
          </a:prstGeom>
        </p:spPr>
        <p:txBody>
          <a:bodyPr vert="horz" wrap="square" lIns="0" tIns="0" rIns="0" bIns="0" rtlCol="0" anchor="t">
            <a:noAutofit/>
          </a:bodyPr>
          <a:lstStyle/>
          <a:p>
            <a:r>
              <a:rPr lang="en-US" noProof="0" dirty="0"/>
              <a:t>TITLE OF THE SLIDE – one line</a:t>
            </a:r>
          </a:p>
        </p:txBody>
      </p:sp>
      <p:sp>
        <p:nvSpPr>
          <p:cNvPr id="3" name="Espace réservé du texte 2">
            <a:extLst>
              <a:ext uri="{FF2B5EF4-FFF2-40B4-BE49-F238E27FC236}">
                <a16:creationId xmlns:a16="http://schemas.microsoft.com/office/drawing/2014/main" id="{41F54BE0-878D-4EDE-9290-206FC15489D4}"/>
              </a:ext>
            </a:extLst>
          </p:cNvPr>
          <p:cNvSpPr>
            <a:spLocks noGrp="1"/>
          </p:cNvSpPr>
          <p:nvPr>
            <p:ph type="body" idx="1"/>
          </p:nvPr>
        </p:nvSpPr>
        <p:spPr>
          <a:xfrm>
            <a:off x="411892" y="1196975"/>
            <a:ext cx="11372119" cy="4662805"/>
          </a:xfrm>
          <a:prstGeom prst="rect">
            <a:avLst/>
          </a:prstGeom>
        </p:spPr>
        <p:txBody>
          <a:bodyPr vert="horz" lIns="0" tIns="0" rIns="0" bIns="0" rtlCol="0">
            <a:noAutofit/>
          </a:bodyPr>
          <a:lstStyle/>
          <a:p>
            <a:pPr lvl="0"/>
            <a:r>
              <a:rPr lang="en-US" noProof="0" dirty="0"/>
              <a:t>Click to change the text styles on the slide master</a:t>
            </a:r>
          </a:p>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Espace réservé du numéro de diapositive 5">
            <a:extLst>
              <a:ext uri="{FF2B5EF4-FFF2-40B4-BE49-F238E27FC236}">
                <a16:creationId xmlns:a16="http://schemas.microsoft.com/office/drawing/2014/main" id="{82FC3E58-D3FF-4715-9A44-E12BDE0AE046}"/>
              </a:ext>
            </a:extLst>
          </p:cNvPr>
          <p:cNvSpPr>
            <a:spLocks noGrp="1"/>
          </p:cNvSpPr>
          <p:nvPr>
            <p:ph type="sldNum" sz="quarter" idx="4"/>
          </p:nvPr>
        </p:nvSpPr>
        <p:spPr>
          <a:xfrm>
            <a:off x="407988" y="6200775"/>
            <a:ext cx="413543" cy="396875"/>
          </a:xfrm>
          <a:prstGeom prst="rect">
            <a:avLst/>
          </a:prstGeom>
        </p:spPr>
        <p:txBody>
          <a:bodyPr vert="horz" lIns="0" tIns="0" rIns="108000" bIns="0" rtlCol="0" anchor="ctr"/>
          <a:lstStyle>
            <a:lvl1pPr algn="r">
              <a:defRPr sz="900" b="1">
                <a:solidFill>
                  <a:schemeClr val="bg2">
                    <a:lumMod val="75000"/>
                  </a:schemeClr>
                </a:solidFill>
                <a:latin typeface="+mj-lt"/>
              </a:defRPr>
            </a:lvl1pPr>
          </a:lstStyle>
          <a:p>
            <a:fld id="{D61AABEC-672F-4B68-B914-690DA978312C}" type="slidenum">
              <a:rPr lang="en-US" smtClean="0"/>
              <a:pPr/>
              <a:t>‹#›</a:t>
            </a:fld>
            <a:r>
              <a:rPr lang="en-US" dirty="0"/>
              <a:t> </a:t>
            </a:r>
          </a:p>
        </p:txBody>
      </p:sp>
      <p:sp>
        <p:nvSpPr>
          <p:cNvPr id="5" name="(c) Ipsos">
            <a:extLst>
              <a:ext uri="{FF2B5EF4-FFF2-40B4-BE49-F238E27FC236}">
                <a16:creationId xmlns:a16="http://schemas.microsoft.com/office/drawing/2014/main" id="{6ECE0C9D-E763-459F-AAF6-674D699E3022}"/>
              </a:ext>
            </a:extLst>
          </p:cNvPr>
          <p:cNvSpPr txBox="1"/>
          <p:nvPr userDrawn="1"/>
        </p:nvSpPr>
        <p:spPr>
          <a:xfrm>
            <a:off x="11344275" y="6597650"/>
            <a:ext cx="392736" cy="174851"/>
          </a:xfrm>
          <a:prstGeom prst="rect">
            <a:avLst/>
          </a:prstGeom>
          <a:noFill/>
        </p:spPr>
        <p:txBody>
          <a:bodyPr wrap="none" lIns="0" tIns="36000" rIns="0" bIns="0" rtlCol="0">
            <a:spAutoFit/>
          </a:bodyPr>
          <a:lstStyle/>
          <a:p>
            <a:r>
              <a:rPr lang="en-US" sz="900" dirty="0">
                <a:solidFill>
                  <a:schemeClr val="bg2">
                    <a:lumMod val="75000"/>
                  </a:schemeClr>
                </a:solidFill>
              </a:rPr>
              <a:t>© Ipsos</a:t>
            </a:r>
          </a:p>
        </p:txBody>
      </p:sp>
      <p:cxnSp>
        <p:nvCxnSpPr>
          <p:cNvPr id="9" name="Straight Connector 8">
            <a:extLst>
              <a:ext uri="{FF2B5EF4-FFF2-40B4-BE49-F238E27FC236}">
                <a16:creationId xmlns:a16="http://schemas.microsoft.com/office/drawing/2014/main" id="{C7DC0234-AE1D-4E4F-9B36-FF599DB26CBB}"/>
              </a:ext>
            </a:extLst>
          </p:cNvPr>
          <p:cNvCxnSpPr/>
          <p:nvPr userDrawn="1"/>
        </p:nvCxnSpPr>
        <p:spPr>
          <a:xfrm>
            <a:off x="821531" y="6200775"/>
            <a:ext cx="0" cy="39687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Graphique 8">
            <a:extLst>
              <a:ext uri="{FF2B5EF4-FFF2-40B4-BE49-F238E27FC236}">
                <a16:creationId xmlns:a16="http://schemas.microsoft.com/office/drawing/2014/main" id="{3A546AA0-C6B3-42C0-8186-4347A8A4C660}"/>
              </a:ext>
            </a:extLst>
          </p:cNvPr>
          <p:cNvPicPr>
            <a:picLocks noChangeAspect="1"/>
          </p:cNvPicPr>
          <p:nvPr userDrawn="1"/>
        </p:nvPicPr>
        <p:blipFill>
          <a:blip r:embed="rId41">
            <a:extLst>
              <a:ext uri="{28A0092B-C50C-407E-A947-70E740481C1C}">
                <a14:useLocalDpi xmlns:a14="http://schemas.microsoft.com/office/drawing/2010/main" val="0"/>
              </a:ext>
            </a:extLst>
          </a:blip>
          <a:srcRect/>
          <a:stretch/>
        </p:blipFill>
        <p:spPr>
          <a:xfrm>
            <a:off x="11344275" y="6196640"/>
            <a:ext cx="446881" cy="409329"/>
          </a:xfrm>
          <a:prstGeom prst="rect">
            <a:avLst/>
          </a:prstGeom>
        </p:spPr>
      </p:pic>
      <p:pic>
        <p:nvPicPr>
          <p:cNvPr id="10" name="Revision_img_OK" descr="Imagen que contiene objeto, reloj&#10;&#10;Descripción generada automáticamente" hidden="1">
            <a:extLst>
              <a:ext uri="{FF2B5EF4-FFF2-40B4-BE49-F238E27FC236}">
                <a16:creationId xmlns:a16="http://schemas.microsoft.com/office/drawing/2014/main" id="{55C577F2-1C36-4CAD-88F4-64742B23664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1" name="Revision_img_REV" descr="Imagen que contiene objeto, reloj&#10;&#10;Descripción generada automáticamente" hidden="1">
            <a:extLst>
              <a:ext uri="{FF2B5EF4-FFF2-40B4-BE49-F238E27FC236}">
                <a16:creationId xmlns:a16="http://schemas.microsoft.com/office/drawing/2014/main" id="{7F441891-B2CA-4E4F-ADF4-668566AFA7E0}"/>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pic>
        <p:nvPicPr>
          <p:cNvPr id="12" name="Revision_img_PEND" descr="Imagen que contiene objeto, reloj, naranja, rojo&#10;&#10;Descripción generada automáticamente" hidden="1">
            <a:extLst>
              <a:ext uri="{FF2B5EF4-FFF2-40B4-BE49-F238E27FC236}">
                <a16:creationId xmlns:a16="http://schemas.microsoft.com/office/drawing/2014/main" id="{5BA7F3AD-F884-43CC-BE58-7B8F4CE3E4DD}"/>
              </a:ext>
            </a:extLst>
          </p:cNvPr>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0922000" y="127000"/>
            <a:ext cx="1032011" cy="1032011"/>
          </a:xfrm>
          <a:prstGeom prst="rect">
            <a:avLst/>
          </a:prstGeom>
        </p:spPr>
      </p:pic>
      <p:sp>
        <p:nvSpPr>
          <p:cNvPr id="14" name="strVersion" hidden="1">
            <a:extLst>
              <a:ext uri="{FF2B5EF4-FFF2-40B4-BE49-F238E27FC236}">
                <a16:creationId xmlns:a16="http://schemas.microsoft.com/office/drawing/2014/main" id="{0A9555C8-BBE0-4755-B53A-AA4D731412DA}"/>
              </a:ext>
            </a:extLst>
          </p:cNvPr>
          <p:cNvSpPr txBox="1"/>
          <p:nvPr userDrawn="1"/>
        </p:nvSpPr>
        <p:spPr>
          <a:xfrm>
            <a:off x="12192000" y="-359807"/>
            <a:ext cx="771525" cy="369332"/>
          </a:xfrm>
          <a:prstGeom prst="rect">
            <a:avLst/>
          </a:prstGeom>
          <a:noFill/>
        </p:spPr>
        <p:txBody>
          <a:bodyPr wrap="square" rtlCol="0">
            <a:spAutoFit/>
          </a:bodyPr>
          <a:lstStyle/>
          <a:p>
            <a:r>
              <a:rPr lang="es-ES" dirty="0"/>
              <a:t>V2</a:t>
            </a:r>
          </a:p>
        </p:txBody>
      </p:sp>
    </p:spTree>
    <p:extLst>
      <p:ext uri="{BB962C8B-B14F-4D97-AF65-F5344CB8AC3E}">
        <p14:creationId xmlns:p14="http://schemas.microsoft.com/office/powerpoint/2010/main" val="2089693720"/>
      </p:ext>
    </p:extLst>
  </p:cSld>
  <p:clrMap bg1="lt1" tx1="dk1" bg2="lt2" tx2="dk2" accent1="accent1" accent2="accent2" accent3="accent3" accent4="accent4" accent5="accent5" accent6="accent6" hlink="hlink" folHlink="folHlink"/>
  <p:sldLayoutIdLst>
    <p:sldLayoutId id="2147483649" r:id="rId1"/>
    <p:sldLayoutId id="2147483766" r:id="rId2"/>
    <p:sldLayoutId id="2147483787" r:id="rId3"/>
    <p:sldLayoutId id="2147483664" r:id="rId4"/>
    <p:sldLayoutId id="2147483776" r:id="rId5"/>
    <p:sldLayoutId id="2147483651" r:id="rId6"/>
    <p:sldLayoutId id="2147483771" r:id="rId7"/>
    <p:sldLayoutId id="2147483772" r:id="rId8"/>
    <p:sldLayoutId id="2147483767" r:id="rId9"/>
    <p:sldLayoutId id="2147483788" r:id="rId10"/>
    <p:sldLayoutId id="2147483789" r:id="rId11"/>
    <p:sldLayoutId id="2147483683" r:id="rId12"/>
    <p:sldLayoutId id="2147483790" r:id="rId13"/>
    <p:sldLayoutId id="2147483791" r:id="rId14"/>
    <p:sldLayoutId id="2147483684" r:id="rId15"/>
    <p:sldLayoutId id="2147483792" r:id="rId16"/>
    <p:sldLayoutId id="2147483793" r:id="rId17"/>
    <p:sldLayoutId id="2147483707" r:id="rId18"/>
    <p:sldLayoutId id="2147483794" r:id="rId19"/>
    <p:sldLayoutId id="2147483795" r:id="rId20"/>
    <p:sldLayoutId id="2147483685" r:id="rId21"/>
    <p:sldLayoutId id="2147483796" r:id="rId22"/>
    <p:sldLayoutId id="2147483797" r:id="rId23"/>
    <p:sldLayoutId id="2147483764" r:id="rId24"/>
    <p:sldLayoutId id="2147483650" r:id="rId25"/>
    <p:sldLayoutId id="2147483784" r:id="rId26"/>
    <p:sldLayoutId id="2147483783" r:id="rId27"/>
    <p:sldLayoutId id="2147483765" r:id="rId28"/>
    <p:sldLayoutId id="2147483763" r:id="rId29"/>
    <p:sldLayoutId id="2147483782" r:id="rId30"/>
    <p:sldLayoutId id="2147483798" r:id="rId31"/>
    <p:sldLayoutId id="2147483786" r:id="rId32"/>
    <p:sldLayoutId id="2147483655" r:id="rId33"/>
    <p:sldLayoutId id="2147483781" r:id="rId34"/>
    <p:sldLayoutId id="2147483779" r:id="rId35"/>
    <p:sldLayoutId id="2147483780" r:id="rId36"/>
    <p:sldLayoutId id="2147483778" r:id="rId37"/>
    <p:sldLayoutId id="2147483777" r:id="rId38"/>
    <p:sldLayoutId id="2147483720" r:id="rId39"/>
  </p:sldLayoutIdLst>
  <p:hf hdr="0" ftr="0" dt="0"/>
  <p:txStyles>
    <p:titleStyle>
      <a:lvl1pPr algn="l" defTabSz="914400" rtl="0" eaLnBrk="1" latinLnBrk="0" hangingPunct="1">
        <a:lnSpc>
          <a:spcPct val="90000"/>
        </a:lnSpc>
        <a:spcBef>
          <a:spcPct val="0"/>
        </a:spcBef>
        <a:buNone/>
        <a:defRPr sz="2400" b="0" kern="1200" cap="all" spc="0" baseline="0">
          <a:solidFill>
            <a:schemeClr val="bg2"/>
          </a:solidFill>
          <a:latin typeface="+mn-lt"/>
          <a:ea typeface="+mj-ea"/>
          <a:cs typeface="+mj-cs"/>
        </a:defRPr>
      </a:lvl1pPr>
    </p:titleStyle>
    <p:body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45"/>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BAE40"/>
          </p15:clr>
        </p15:guide>
        <p15:guide id="3" pos="257" userDrawn="1">
          <p15:clr>
            <a:srgbClr val="F26B43"/>
          </p15:clr>
        </p15:guide>
        <p15:guide id="4" pos="7423" userDrawn="1">
          <p15:clr>
            <a:srgbClr val="F26B43"/>
          </p15:clr>
        </p15:guide>
        <p15:guide id="5" orient="horz" pos="3906" userDrawn="1">
          <p15:clr>
            <a:srgbClr val="F26B43"/>
          </p15:clr>
        </p15:guide>
        <p15:guide id="6" orient="horz" pos="4156" userDrawn="1">
          <p15:clr>
            <a:srgbClr val="F26B43"/>
          </p15:clr>
        </p15:guide>
        <p15:guide id="7" orient="horz" pos="3861" userDrawn="1">
          <p15:clr>
            <a:srgbClr val="F26B43"/>
          </p15:clr>
        </p15:guide>
        <p15:guide id="8"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tags" Target="../tags/tag3.xml"/><Relationship Id="rId7" Type="http://schemas.openxmlformats.org/officeDocument/2006/relationships/image" Target="../media/image9.jpeg"/><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9.xml"/><Relationship Id="rId5" Type="http://schemas.openxmlformats.org/officeDocument/2006/relationships/image" Target="../media/image21.jpg"/><Relationship Id="rId4"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chart" Target="../charts/chart13.xml"/><Relationship Id="rId4" Type="http://schemas.openxmlformats.org/officeDocument/2006/relationships/chart" Target="../charts/chart12.xml"/></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9.xml"/><Relationship Id="rId6" Type="http://schemas.openxmlformats.org/officeDocument/2006/relationships/chart" Target="../charts/chart18.xml"/><Relationship Id="rId5" Type="http://schemas.openxmlformats.org/officeDocument/2006/relationships/chart" Target="../charts/chart17.xml"/><Relationship Id="rId4" Type="http://schemas.openxmlformats.org/officeDocument/2006/relationships/chart" Target="../charts/chart16.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chart" Target="../charts/chart23.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chart" Target="../charts/chart28.xml"/><Relationship Id="rId3" Type="http://schemas.openxmlformats.org/officeDocument/2006/relationships/hyperlink" Target="https://www.catid.be/fr/faq" TargetMode="External"/><Relationship Id="rId7" Type="http://schemas.openxmlformats.org/officeDocument/2006/relationships/chart" Target="../charts/chart27.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chart" Target="../charts/chart24.xml"/><Relationship Id="rId9" Type="http://schemas.openxmlformats.org/officeDocument/2006/relationships/chart" Target="../charts/chart29.xml"/></Relationships>
</file>

<file path=ppt/slides/_rels/slide19.xml.rels><?xml version="1.0" encoding="UTF-8" standalone="yes"?>
<Relationships xmlns="http://schemas.openxmlformats.org/package/2006/relationships"><Relationship Id="rId3" Type="http://schemas.openxmlformats.org/officeDocument/2006/relationships/chart" Target="../charts/chart30.xml"/><Relationship Id="rId7"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34.xml"/><Relationship Id="rId7" Type="http://schemas.openxmlformats.org/officeDocument/2006/relationships/chart" Target="../charts/chart38.xml"/><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chart" Target="../charts/chart35.xml"/></Relationships>
</file>

<file path=ppt/slides/_rels/slide2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8.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hyperlink" Target="https://www.ipsos.com/"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emf"/><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chart" Target="../charts/chart2.xml"/><Relationship Id="rId7"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chart" Target="../charts/chart9.xml"/><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t 13" hidden="1">
            <a:extLst>
              <a:ext uri="{FF2B5EF4-FFF2-40B4-BE49-F238E27FC236}">
                <a16:creationId xmlns:a16="http://schemas.microsoft.com/office/drawing/2014/main" id="{01438F2B-C68D-460E-A732-A0E79CE79EB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282" name="Diapositive think-cell" r:id="rId5" imgW="532" imgH="530" progId="TCLayout.ActiveDocument.1">
                  <p:embed/>
                </p:oleObj>
              </mc:Choice>
              <mc:Fallback>
                <p:oleObj name="Diapositive think-cell" r:id="rId5" imgW="532" imgH="530" progId="TCLayout.ActiveDocument.1">
                  <p:embed/>
                  <p:pic>
                    <p:nvPicPr>
                      <p:cNvPr id="14" name="Objet 13" hidden="1">
                        <a:extLst>
                          <a:ext uri="{FF2B5EF4-FFF2-40B4-BE49-F238E27FC236}">
                            <a16:creationId xmlns:a16="http://schemas.microsoft.com/office/drawing/2014/main" id="{01438F2B-C68D-460E-A732-A0E79CE79E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CB7D21F6-C489-4FF2-8896-9E0856F584F7}"/>
              </a:ext>
            </a:extLst>
          </p:cNvPr>
          <p:cNvSpPr/>
          <p:nvPr>
            <p:custDataLst>
              <p:tags r:id="rId3"/>
            </p:custDataLst>
          </p:nvPr>
        </p:nvSpPr>
        <p:spPr>
          <a:xfrm>
            <a:off x="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6000" b="1" dirty="0">
              <a:latin typeface="Arial Black" panose="020B0A04020102020204" pitchFamily="34" charset="0"/>
              <a:ea typeface="+mj-ea"/>
              <a:cs typeface="+mj-cs"/>
              <a:sym typeface="Arial Black" panose="020B0A04020102020204" pitchFamily="34" charset="0"/>
            </a:endParaRPr>
          </a:p>
        </p:txBody>
      </p:sp>
      <p:sp>
        <p:nvSpPr>
          <p:cNvPr id="3" name="Sous-titre 2">
            <a:extLst>
              <a:ext uri="{FF2B5EF4-FFF2-40B4-BE49-F238E27FC236}">
                <a16:creationId xmlns:a16="http://schemas.microsoft.com/office/drawing/2014/main" id="{793AF41A-F565-440C-9DDF-052CCC5D3545}"/>
              </a:ext>
            </a:extLst>
          </p:cNvPr>
          <p:cNvSpPr>
            <a:spLocks noGrp="1"/>
          </p:cNvSpPr>
          <p:nvPr>
            <p:ph type="subTitle" idx="1"/>
          </p:nvPr>
        </p:nvSpPr>
        <p:spPr>
          <a:xfrm>
            <a:off x="5414156" y="3316192"/>
            <a:ext cx="6369857" cy="811367"/>
          </a:xfrm>
        </p:spPr>
        <p:txBody>
          <a:bodyPr/>
          <a:lstStyle/>
          <a:p>
            <a:r>
              <a:rPr lang="fr-BE" dirty="0"/>
              <a:t>Région de Bruxelles-Capitale</a:t>
            </a:r>
          </a:p>
        </p:txBody>
      </p:sp>
      <p:sp>
        <p:nvSpPr>
          <p:cNvPr id="2" name="Titre 1">
            <a:extLst>
              <a:ext uri="{FF2B5EF4-FFF2-40B4-BE49-F238E27FC236}">
                <a16:creationId xmlns:a16="http://schemas.microsoft.com/office/drawing/2014/main" id="{03B6F63B-3C5A-4F3A-8067-2C69A669D3CD}"/>
              </a:ext>
            </a:extLst>
          </p:cNvPr>
          <p:cNvSpPr>
            <a:spLocks noGrp="1"/>
          </p:cNvSpPr>
          <p:nvPr>
            <p:ph type="ctrTitle"/>
          </p:nvPr>
        </p:nvSpPr>
        <p:spPr>
          <a:xfrm>
            <a:off x="5414156" y="338968"/>
            <a:ext cx="6369857" cy="2475348"/>
          </a:xfrm>
        </p:spPr>
        <p:txBody>
          <a:bodyPr/>
          <a:lstStyle/>
          <a:p>
            <a:r>
              <a:rPr lang="fr-BE" sz="4400" dirty="0"/>
              <a:t>SONDAGE D’OPINION STÉRILISATION,</a:t>
            </a:r>
            <a:r>
              <a:rPr lang="nl-BE" sz="4400" dirty="0"/>
              <a:t> </a:t>
            </a:r>
            <a:r>
              <a:rPr lang="fr-BE" sz="4400" dirty="0"/>
              <a:t>Identification</a:t>
            </a:r>
            <a:r>
              <a:rPr lang="nl-BE" sz="4400" dirty="0"/>
              <a:t> et </a:t>
            </a:r>
            <a:r>
              <a:rPr lang="fr-BE" sz="4400" dirty="0"/>
              <a:t>enregistrement </a:t>
            </a:r>
            <a:br>
              <a:rPr lang="fr-BE" sz="4400" dirty="0"/>
            </a:br>
            <a:r>
              <a:rPr lang="fr-BE" sz="4400" dirty="0"/>
              <a:t>DE CHATS</a:t>
            </a:r>
          </a:p>
        </p:txBody>
      </p:sp>
      <p:sp>
        <p:nvSpPr>
          <p:cNvPr id="12" name="Espace réservé du texte 11">
            <a:extLst>
              <a:ext uri="{FF2B5EF4-FFF2-40B4-BE49-F238E27FC236}">
                <a16:creationId xmlns:a16="http://schemas.microsoft.com/office/drawing/2014/main" id="{96874D33-B97E-47F0-88D7-FC47A5C52349}"/>
              </a:ext>
            </a:extLst>
          </p:cNvPr>
          <p:cNvSpPr>
            <a:spLocks noGrp="1"/>
          </p:cNvSpPr>
          <p:nvPr>
            <p:ph type="body" sz="quarter" idx="12"/>
          </p:nvPr>
        </p:nvSpPr>
        <p:spPr>
          <a:xfrm>
            <a:off x="5414156" y="4090016"/>
            <a:ext cx="1094384" cy="349702"/>
          </a:xfrm>
        </p:spPr>
        <p:txBody>
          <a:bodyPr/>
          <a:lstStyle/>
          <a:p>
            <a:r>
              <a:rPr lang="fr-BE" dirty="0"/>
              <a:t>Mai 2020</a:t>
            </a:r>
          </a:p>
        </p:txBody>
      </p:sp>
      <p:pic>
        <p:nvPicPr>
          <p:cNvPr id="128084" name="Picture 84" descr="GAIA (@GAIABrussels) | Twitter">
            <a:extLst>
              <a:ext uri="{FF2B5EF4-FFF2-40B4-BE49-F238E27FC236}">
                <a16:creationId xmlns:a16="http://schemas.microsoft.com/office/drawing/2014/main" id="{06BE61B8-7368-4D85-8EBD-8A0E477DD1E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040" t="17360" r="9120" b="17670"/>
          <a:stretch/>
        </p:blipFill>
        <p:spPr bwMode="auto">
          <a:xfrm>
            <a:off x="5753667" y="5265737"/>
            <a:ext cx="1177831" cy="935037"/>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4">
            <a:extLst>
              <a:ext uri="{FF2B5EF4-FFF2-40B4-BE49-F238E27FC236}">
                <a16:creationId xmlns:a16="http://schemas.microsoft.com/office/drawing/2014/main" id="{240680C0-C6E4-41CB-8E74-26767244EF42}"/>
              </a:ext>
            </a:extLst>
          </p:cNvPr>
          <p:cNvSpPr>
            <a:spLocks noGrp="1"/>
          </p:cNvSpPr>
          <p:nvPr>
            <p:ph type="pic" sz="quarter" idx="13"/>
          </p:nvPr>
        </p:nvSpPr>
        <p:spPr/>
      </p:sp>
      <p:pic>
        <p:nvPicPr>
          <p:cNvPr id="11" name="Picture Placeholder 8" descr="A cat that is looking at the camera&#10;&#10;Description automatically generated">
            <a:extLst>
              <a:ext uri="{FF2B5EF4-FFF2-40B4-BE49-F238E27FC236}">
                <a16:creationId xmlns:a16="http://schemas.microsoft.com/office/drawing/2014/main" id="{2C04DF66-5FFD-4FB8-934A-9B162C7B671C}"/>
              </a:ext>
            </a:extLst>
          </p:cNvPr>
          <p:cNvPicPr>
            <a:picLocks noChangeAspect="1"/>
          </p:cNvPicPr>
          <p:nvPr/>
        </p:nvPicPr>
        <p:blipFill rotWithShape="1">
          <a:blip r:embed="rId8"/>
          <a:srcRect l="35498" r="15380"/>
          <a:stretch/>
        </p:blipFill>
        <p:spPr>
          <a:xfrm>
            <a:off x="0" y="0"/>
            <a:ext cx="5126635" cy="6858000"/>
          </a:xfrm>
          <a:custGeom>
            <a:avLst/>
            <a:gdLst>
              <a:gd name="connsiteX0" fmla="*/ 0 w 5123892"/>
              <a:gd name="connsiteY0" fmla="*/ 0 h 6858000"/>
              <a:gd name="connsiteX1" fmla="*/ 5123892 w 5123892"/>
              <a:gd name="connsiteY1" fmla="*/ 0 h 6858000"/>
              <a:gd name="connsiteX2" fmla="*/ 5123892 w 5123892"/>
              <a:gd name="connsiteY2" fmla="*/ 6858000 h 6858000"/>
              <a:gd name="connsiteX3" fmla="*/ 0 w 5123892"/>
              <a:gd name="connsiteY3" fmla="*/ 6858000 h 6858000"/>
              <a:gd name="connsiteX4" fmla="*/ 0 w 5123892"/>
              <a:gd name="connsiteY4" fmla="*/ 3763147 h 6858000"/>
              <a:gd name="connsiteX5" fmla="*/ 3834808 w 5123892"/>
              <a:gd name="connsiteY5" fmla="*/ 1 h 6858000"/>
              <a:gd name="connsiteX6" fmla="*/ 3077457 w 5123892"/>
              <a:gd name="connsiteY6" fmla="*/ 1 h 6858000"/>
              <a:gd name="connsiteX7" fmla="*/ 0 w 5123892"/>
              <a:gd name="connsiteY7" fmla="*/ 3019948 h 6858000"/>
              <a:gd name="connsiteX8" fmla="*/ 0 w 5123892"/>
              <a:gd name="connsiteY8" fmla="*/ 2688191 h 6858000"/>
              <a:gd name="connsiteX9" fmla="*/ 2739382 w 5123892"/>
              <a:gd name="connsiteY9" fmla="*/ 1 h 6858000"/>
              <a:gd name="connsiteX10" fmla="*/ 1982031 w 5123892"/>
              <a:gd name="connsiteY10" fmla="*/ 1 h 6858000"/>
              <a:gd name="connsiteX11" fmla="*/ 0 w 5123892"/>
              <a:gd name="connsiteY11" fmla="*/ 1944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23892" h="6858000">
                <a:moveTo>
                  <a:pt x="0" y="0"/>
                </a:moveTo>
                <a:lnTo>
                  <a:pt x="5123892" y="0"/>
                </a:lnTo>
                <a:lnTo>
                  <a:pt x="5123892" y="6858000"/>
                </a:lnTo>
                <a:lnTo>
                  <a:pt x="0" y="6858000"/>
                </a:lnTo>
                <a:lnTo>
                  <a:pt x="0" y="3763147"/>
                </a:lnTo>
                <a:lnTo>
                  <a:pt x="3834808" y="1"/>
                </a:lnTo>
                <a:lnTo>
                  <a:pt x="3077457" y="1"/>
                </a:lnTo>
                <a:lnTo>
                  <a:pt x="0" y="3019948"/>
                </a:lnTo>
                <a:lnTo>
                  <a:pt x="0" y="2688191"/>
                </a:lnTo>
                <a:lnTo>
                  <a:pt x="2739382" y="1"/>
                </a:lnTo>
                <a:lnTo>
                  <a:pt x="1982031" y="1"/>
                </a:lnTo>
                <a:lnTo>
                  <a:pt x="0" y="1944992"/>
                </a:lnTo>
                <a:close/>
              </a:path>
            </a:pathLst>
          </a:custGeom>
          <a:solidFill>
            <a:schemeClr val="bg1">
              <a:lumMod val="75000"/>
            </a:schemeClr>
          </a:solidFill>
        </p:spPr>
      </p:pic>
    </p:spTree>
    <p:extLst>
      <p:ext uri="{BB962C8B-B14F-4D97-AF65-F5344CB8AC3E}">
        <p14:creationId xmlns:p14="http://schemas.microsoft.com/office/powerpoint/2010/main" val="346477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erson holding a cat&#10;&#10;Description automatically generated">
            <a:extLst>
              <a:ext uri="{FF2B5EF4-FFF2-40B4-BE49-F238E27FC236}">
                <a16:creationId xmlns:a16="http://schemas.microsoft.com/office/drawing/2014/main" id="{5D37839A-A313-4A0E-8F5D-BB8593F6D46C}"/>
              </a:ext>
            </a:extLst>
          </p:cNvPr>
          <p:cNvPicPr>
            <a:picLocks noGrp="1" noChangeAspect="1"/>
          </p:cNvPicPr>
          <p:nvPr>
            <p:ph type="pic" sz="quarter" idx="15"/>
          </p:nvPr>
        </p:nvPicPr>
        <p:blipFill>
          <a:blip r:embed="rId2">
            <a:alphaModFix amt="70000"/>
          </a:blip>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fr-BE" sz="5400"/>
              <a:t>Résultats de la recherche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fr-BE"/>
              <a:t>2</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fr-BE" smtClean="0"/>
              <a:pPr/>
              <a:t>10</a:t>
            </a:fld>
            <a:r>
              <a:rPr lang="fr-BE"/>
              <a:t> </a:t>
            </a:r>
          </a:p>
        </p:txBody>
      </p:sp>
    </p:spTree>
    <p:extLst>
      <p:ext uri="{BB962C8B-B14F-4D97-AF65-F5344CB8AC3E}">
        <p14:creationId xmlns:p14="http://schemas.microsoft.com/office/powerpoint/2010/main" val="131856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21">
            <a:extLst>
              <a:ext uri="{FF2B5EF4-FFF2-40B4-BE49-F238E27FC236}">
                <a16:creationId xmlns:a16="http://schemas.microsoft.com/office/drawing/2014/main" id="{C20A7D03-56B2-40B6-B3FE-91CFD5B040C3}"/>
              </a:ext>
            </a:extLst>
          </p:cNvPr>
          <p:cNvPicPr>
            <a:picLocks noChangeAspect="1"/>
          </p:cNvPicPr>
          <p:nvPr/>
        </p:nvPicPr>
        <p:blipFill rotWithShape="1">
          <a:blip r:embed="rId2"/>
          <a:srcRect t="16578" b="29761"/>
          <a:stretch/>
        </p:blipFill>
        <p:spPr>
          <a:xfrm>
            <a:off x="0" y="0"/>
            <a:ext cx="12192000" cy="4906800"/>
          </a:xfrm>
          <a:prstGeom prst="rect">
            <a:avLst/>
          </a:prstGeom>
          <a:solidFill>
            <a:schemeClr val="bg1">
              <a:lumMod val="75000"/>
            </a:schemeClr>
          </a:solidFill>
        </p:spPr>
      </p:pic>
      <p:sp>
        <p:nvSpPr>
          <p:cNvPr id="3" name="Title 2">
            <a:extLst>
              <a:ext uri="{FF2B5EF4-FFF2-40B4-BE49-F238E27FC236}">
                <a16:creationId xmlns:a16="http://schemas.microsoft.com/office/drawing/2014/main" id="{093026D1-C23C-4A4C-BE2D-7781A41CC69B}"/>
              </a:ext>
            </a:extLst>
          </p:cNvPr>
          <p:cNvSpPr>
            <a:spLocks noGrp="1"/>
          </p:cNvSpPr>
          <p:nvPr>
            <p:ph type="title"/>
          </p:nvPr>
        </p:nvSpPr>
        <p:spPr>
          <a:xfrm>
            <a:off x="414980" y="368300"/>
            <a:ext cx="7551996" cy="1527575"/>
          </a:xfrm>
        </p:spPr>
        <p:txBody>
          <a:bodyPr/>
          <a:lstStyle/>
          <a:p>
            <a:br>
              <a:rPr lang="nl-BE" dirty="0">
                <a:solidFill>
                  <a:schemeClr val="tx1"/>
                </a:solidFill>
              </a:rPr>
            </a:br>
            <a:r>
              <a:rPr lang="nl-BE" dirty="0">
                <a:solidFill>
                  <a:schemeClr val="tx1"/>
                </a:solidFill>
              </a:rPr>
              <a:t> </a:t>
            </a:r>
          </a:p>
        </p:txBody>
      </p:sp>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8" y="4906800"/>
            <a:ext cx="11170868" cy="565146"/>
          </a:xfrm>
        </p:spPr>
        <p:txBody>
          <a:bodyPr/>
          <a:lstStyle/>
          <a:p>
            <a:r>
              <a:rPr lang="fr-FR" dirty="0">
                <a:solidFill>
                  <a:schemeClr val="tx1"/>
                </a:solidFill>
              </a:rPr>
              <a:t>Dans quelle mesure respecte-t-on l'obligation de stérilisation à Bruxelles </a:t>
            </a:r>
            <a:r>
              <a:rPr lang="nl-BE" dirty="0">
                <a:solidFill>
                  <a:schemeClr val="tx1"/>
                </a:solidFill>
              </a:rPr>
              <a:t>?</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2.1</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11</a:t>
            </a:fld>
            <a:r>
              <a:rPr lang="en-US"/>
              <a:t> </a:t>
            </a:r>
            <a:endParaRPr lang="en-US" dirty="0"/>
          </a:p>
        </p:txBody>
      </p:sp>
    </p:spTree>
    <p:extLst>
      <p:ext uri="{BB962C8B-B14F-4D97-AF65-F5344CB8AC3E}">
        <p14:creationId xmlns:p14="http://schemas.microsoft.com/office/powerpoint/2010/main" val="92538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Graphic 3">
            <a:extLst>
              <a:ext uri="{FF2B5EF4-FFF2-40B4-BE49-F238E27FC236}">
                <a16:creationId xmlns:a16="http://schemas.microsoft.com/office/drawing/2014/main" id="{BDC47354-7914-48FE-949B-27CB1A081630}"/>
              </a:ext>
            </a:extLst>
          </p:cNvPr>
          <p:cNvSpPr/>
          <p:nvPr/>
        </p:nvSpPr>
        <p:spPr>
          <a:xfrm flipH="1">
            <a:off x="1123663" y="2667711"/>
            <a:ext cx="998142" cy="119964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tx1"/>
          </a:solidFill>
          <a:ln w="9525" cap="flat">
            <a:noFill/>
            <a:prstDash val="solid"/>
            <a:miter/>
          </a:ln>
        </p:spPr>
        <p:txBody>
          <a:bodyPr rtlCol="0" anchor="ctr"/>
          <a:lstStyle/>
          <a:p>
            <a:endParaRPr lang="en-US"/>
          </a:p>
        </p:txBody>
      </p:sp>
      <p:grpSp>
        <p:nvGrpSpPr>
          <p:cNvPr id="12" name="Group 11">
            <a:extLst>
              <a:ext uri="{FF2B5EF4-FFF2-40B4-BE49-F238E27FC236}">
                <a16:creationId xmlns:a16="http://schemas.microsoft.com/office/drawing/2014/main" id="{D9498B73-82F3-4964-8178-E06BBC775CA8}"/>
              </a:ext>
            </a:extLst>
          </p:cNvPr>
          <p:cNvGrpSpPr/>
          <p:nvPr/>
        </p:nvGrpSpPr>
        <p:grpSpPr>
          <a:xfrm rot="20974182">
            <a:off x="5579068" y="2263412"/>
            <a:ext cx="438633" cy="323456"/>
            <a:chOff x="-3251352" y="562199"/>
            <a:chExt cx="4352925" cy="3209925"/>
          </a:xfrm>
        </p:grpSpPr>
        <p:pic>
          <p:nvPicPr>
            <p:cNvPr id="9" name="Graphic 8">
              <a:extLst>
                <a:ext uri="{FF2B5EF4-FFF2-40B4-BE49-F238E27FC236}">
                  <a16:creationId xmlns:a16="http://schemas.microsoft.com/office/drawing/2014/main" id="{6DA50B44-E943-40CD-8A7A-88E677E9C9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 name="Oval 10">
              <a:extLst>
                <a:ext uri="{FF2B5EF4-FFF2-40B4-BE49-F238E27FC236}">
                  <a16:creationId xmlns:a16="http://schemas.microsoft.com/office/drawing/2014/main" id="{ADE597C6-3643-430E-B9A8-6B5725CB0FE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sp>
        <p:nvSpPr>
          <p:cNvPr id="56" name="Rectangle 55">
            <a:extLst>
              <a:ext uri="{FF2B5EF4-FFF2-40B4-BE49-F238E27FC236}">
                <a16:creationId xmlns:a16="http://schemas.microsoft.com/office/drawing/2014/main" id="{4491F72A-8F3C-4B4D-A79B-9AA0DCEB65D6}"/>
              </a:ext>
            </a:extLst>
          </p:cNvPr>
          <p:cNvSpPr/>
          <p:nvPr/>
        </p:nvSpPr>
        <p:spPr>
          <a:xfrm>
            <a:off x="407987" y="1493390"/>
            <a:ext cx="2868823" cy="442004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600" dirty="0">
                <a:solidFill>
                  <a:schemeClr val="bg2"/>
                </a:solidFill>
              </a:rPr>
              <a:t>STÉRILISATION</a:t>
            </a:r>
            <a:r>
              <a:rPr lang="en-US" sz="1200" dirty="0">
                <a:solidFill>
                  <a:schemeClr val="bg2"/>
                </a:solidFill>
              </a:rPr>
              <a:t> </a:t>
            </a:r>
          </a:p>
        </p:txBody>
      </p:sp>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83 % des chats à Bruxelles sont stérilisés. Les chats de plus de 10 ans et les chats provenant d’un refuge sont plus souvent stérilisés.</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246221"/>
          </a:xfrm>
        </p:spPr>
        <p:txBody>
          <a:bodyPr/>
          <a:lstStyle/>
          <a:p>
            <a:r>
              <a:rPr lang="nl-BE" dirty="0"/>
              <a:t>Base :	</a:t>
            </a:r>
            <a:r>
              <a:rPr lang="nl-BE" dirty="0" err="1"/>
              <a:t>Échantillon</a:t>
            </a:r>
            <a:r>
              <a:rPr lang="nl-BE" dirty="0"/>
              <a:t> </a:t>
            </a:r>
            <a:r>
              <a:rPr lang="nl-BE" dirty="0" err="1"/>
              <a:t>total</a:t>
            </a:r>
            <a:r>
              <a:rPr lang="nl-BE" dirty="0"/>
              <a:t> chats Bruxelles (n=140)</a:t>
            </a:r>
          </a:p>
          <a:p>
            <a:r>
              <a:rPr lang="nl-BE" dirty="0"/>
              <a:t>Question :	Q7. </a:t>
            </a:r>
            <a:r>
              <a:rPr lang="fr-FR" dirty="0"/>
              <a:t>Votre chat(te) est-il castré/elle stérilisée ?</a:t>
            </a:r>
            <a:r>
              <a:rPr lang="nl-BE" dirty="0"/>
              <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12</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err="1"/>
              <a:t>Stérilisation</a:t>
            </a:r>
            <a:endParaRPr lang="nl-BE" dirty="0"/>
          </a:p>
        </p:txBody>
      </p:sp>
      <p:sp>
        <p:nvSpPr>
          <p:cNvPr id="50" name="Rectangle 49">
            <a:extLst>
              <a:ext uri="{FF2B5EF4-FFF2-40B4-BE49-F238E27FC236}">
                <a16:creationId xmlns:a16="http://schemas.microsoft.com/office/drawing/2014/main" id="{194A6B9A-786F-4EF1-92E0-5E2E7CBD655F}"/>
              </a:ext>
            </a:extLst>
          </p:cNvPr>
          <p:cNvSpPr/>
          <p:nvPr/>
        </p:nvSpPr>
        <p:spPr>
          <a:xfrm>
            <a:off x="5501054" y="4034680"/>
            <a:ext cx="371455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ÂGE CHAT</a:t>
            </a:r>
          </a:p>
        </p:txBody>
      </p:sp>
      <p:sp>
        <p:nvSpPr>
          <p:cNvPr id="52" name="Rectangle 51">
            <a:extLst>
              <a:ext uri="{FF2B5EF4-FFF2-40B4-BE49-F238E27FC236}">
                <a16:creationId xmlns:a16="http://schemas.microsoft.com/office/drawing/2014/main" id="{FB407596-949A-4341-B40E-C4B13ECF4095}"/>
              </a:ext>
            </a:extLst>
          </p:cNvPr>
          <p:cNvSpPr/>
          <p:nvPr/>
        </p:nvSpPr>
        <p:spPr>
          <a:xfrm>
            <a:off x="3360551" y="2005409"/>
            <a:ext cx="1976411"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SEXE CHAT</a:t>
            </a:r>
          </a:p>
        </p:txBody>
      </p:sp>
      <p:sp>
        <p:nvSpPr>
          <p:cNvPr id="53" name="Rectangle 52">
            <a:extLst>
              <a:ext uri="{FF2B5EF4-FFF2-40B4-BE49-F238E27FC236}">
                <a16:creationId xmlns:a16="http://schemas.microsoft.com/office/drawing/2014/main" id="{D0FA7A83-00A6-4777-82E1-047B70F45268}"/>
              </a:ext>
            </a:extLst>
          </p:cNvPr>
          <p:cNvSpPr/>
          <p:nvPr/>
        </p:nvSpPr>
        <p:spPr>
          <a:xfrm>
            <a:off x="5490453" y="2002451"/>
            <a:ext cx="3315922"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200" dirty="0">
                <a:solidFill>
                  <a:schemeClr val="bg2"/>
                </a:solidFill>
              </a:rPr>
              <a:t>PROVENANCE CHAT</a:t>
            </a:r>
          </a:p>
        </p:txBody>
      </p:sp>
      <p:graphicFrame>
        <p:nvGraphicFramePr>
          <p:cNvPr id="57" name="Chart 56">
            <a:extLst>
              <a:ext uri="{FF2B5EF4-FFF2-40B4-BE49-F238E27FC236}">
                <a16:creationId xmlns:a16="http://schemas.microsoft.com/office/drawing/2014/main" id="{70905AEE-CAC1-42E9-AC52-A0FCEBF6D658}"/>
              </a:ext>
            </a:extLst>
          </p:cNvPr>
          <p:cNvGraphicFramePr/>
          <p:nvPr>
            <p:extLst>
              <p:ext uri="{D42A27DB-BD31-4B8C-83A1-F6EECF244321}">
                <p14:modId xmlns:p14="http://schemas.microsoft.com/office/powerpoint/2010/main" val="1301919699"/>
              </p:ext>
            </p:extLst>
          </p:nvPr>
        </p:nvGraphicFramePr>
        <p:xfrm>
          <a:off x="407987" y="1770611"/>
          <a:ext cx="2868823" cy="273471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8" name="Table 57">
            <a:extLst>
              <a:ext uri="{FF2B5EF4-FFF2-40B4-BE49-F238E27FC236}">
                <a16:creationId xmlns:a16="http://schemas.microsoft.com/office/drawing/2014/main" id="{D76BB799-7FFD-4E2A-ABB7-931BF535CD00}"/>
              </a:ext>
            </a:extLst>
          </p:cNvPr>
          <p:cNvGraphicFramePr>
            <a:graphicFrameLocks noGrp="1"/>
          </p:cNvGraphicFramePr>
          <p:nvPr>
            <p:extLst>
              <p:ext uri="{D42A27DB-BD31-4B8C-83A1-F6EECF244321}">
                <p14:modId xmlns:p14="http://schemas.microsoft.com/office/powerpoint/2010/main" val="2986774351"/>
              </p:ext>
            </p:extLst>
          </p:nvPr>
        </p:nvGraphicFramePr>
        <p:xfrm>
          <a:off x="1123663" y="4610845"/>
          <a:ext cx="1437469" cy="1057256"/>
        </p:xfrm>
        <a:graphic>
          <a:graphicData uri="http://schemas.openxmlformats.org/drawingml/2006/table">
            <a:tbl>
              <a:tblPr>
                <a:tableStyleId>{2D5ABB26-0587-4C30-8999-92F81FD0307C}</a:tableStyleId>
              </a:tblPr>
              <a:tblGrid>
                <a:gridCol w="321469">
                  <a:extLst>
                    <a:ext uri="{9D8B030D-6E8A-4147-A177-3AD203B41FA5}">
                      <a16:colId xmlns:a16="http://schemas.microsoft.com/office/drawing/2014/main" val="2354454430"/>
                    </a:ext>
                  </a:extLst>
                </a:gridCol>
                <a:gridCol w="1116000">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err="1">
                          <a:solidFill>
                            <a:schemeClr val="tx1"/>
                          </a:solidFill>
                          <a:latin typeface="+mn-lt"/>
                        </a:rPr>
                        <a:t>Oui</a:t>
                      </a:r>
                      <a:endParaRPr lang="nl-BE" sz="1400" noProof="0" dirty="0">
                        <a:solidFill>
                          <a:schemeClr val="tx1"/>
                        </a:solidFill>
                        <a:latin typeface="+mn-lt"/>
                      </a:endParaRP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Je ne </a:t>
                      </a:r>
                      <a:r>
                        <a:rPr lang="nl-BE" sz="1400" noProof="0" dirty="0" err="1">
                          <a:solidFill>
                            <a:schemeClr val="tx1"/>
                          </a:solidFill>
                          <a:latin typeface="+mn-lt"/>
                        </a:rPr>
                        <a:t>sais</a:t>
                      </a:r>
                      <a:r>
                        <a:rPr lang="nl-BE" sz="1400" noProof="0" dirty="0">
                          <a:solidFill>
                            <a:schemeClr val="tx1"/>
                          </a:solidFill>
                          <a:latin typeface="+mn-lt"/>
                        </a:rPr>
                        <a:t> pas</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59" name="Table 58">
            <a:extLst>
              <a:ext uri="{FF2B5EF4-FFF2-40B4-BE49-F238E27FC236}">
                <a16:creationId xmlns:a16="http://schemas.microsoft.com/office/drawing/2014/main" id="{4A56BCAB-1A96-495E-A816-FD54B77CDDEB}"/>
              </a:ext>
            </a:extLst>
          </p:cNvPr>
          <p:cNvGraphicFramePr>
            <a:graphicFrameLocks noGrp="1"/>
          </p:cNvGraphicFramePr>
          <p:nvPr>
            <p:extLst>
              <p:ext uri="{D42A27DB-BD31-4B8C-83A1-F6EECF244321}">
                <p14:modId xmlns:p14="http://schemas.microsoft.com/office/powerpoint/2010/main" val="2216198125"/>
              </p:ext>
            </p:extLst>
          </p:nvPr>
        </p:nvGraphicFramePr>
        <p:xfrm>
          <a:off x="5652122" y="2378427"/>
          <a:ext cx="2996509" cy="1246825"/>
        </p:xfrm>
        <a:graphic>
          <a:graphicData uri="http://schemas.openxmlformats.org/drawingml/2006/table">
            <a:tbl>
              <a:tblPr firstRow="1" bandRow="1">
                <a:tableStyleId>{5C22544A-7EE6-4342-B048-85BDC9FD1C3A}</a:tableStyleId>
              </a:tblPr>
              <a:tblGrid>
                <a:gridCol w="998837">
                  <a:extLst>
                    <a:ext uri="{9D8B030D-6E8A-4147-A177-3AD203B41FA5}">
                      <a16:colId xmlns:a16="http://schemas.microsoft.com/office/drawing/2014/main" val="20000"/>
                    </a:ext>
                  </a:extLst>
                </a:gridCol>
                <a:gridCol w="998835">
                  <a:extLst>
                    <a:ext uri="{9D8B030D-6E8A-4147-A177-3AD203B41FA5}">
                      <a16:colId xmlns:a16="http://schemas.microsoft.com/office/drawing/2014/main" val="3040034148"/>
                    </a:ext>
                  </a:extLst>
                </a:gridCol>
                <a:gridCol w="998837">
                  <a:extLst>
                    <a:ext uri="{9D8B030D-6E8A-4147-A177-3AD203B41FA5}">
                      <a16:colId xmlns:a16="http://schemas.microsoft.com/office/drawing/2014/main" val="3506317244"/>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AMIS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n=41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REFUGE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n=30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TROUVÉ</a:t>
                      </a:r>
                    </a:p>
                    <a:p>
                      <a:pPr marL="0" algn="ctr" defTabSz="914400" rtl="0" eaLnBrk="1" latinLnBrk="0" hangingPunct="1"/>
                      <a:r>
                        <a:rPr lang="en-GB" sz="900" b="0" kern="1200" dirty="0">
                          <a:solidFill>
                            <a:schemeClr val="bg1"/>
                          </a:solidFill>
                          <a:latin typeface="+mn-lt"/>
                          <a:ea typeface="+mn-ea"/>
                          <a:cs typeface="+mn-cs"/>
                        </a:rPr>
                        <a:t>n=20</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72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kern="1200" dirty="0">
                          <a:solidFill>
                            <a:schemeClr val="tx2"/>
                          </a:solidFill>
                          <a:latin typeface="+mn-lt"/>
                          <a:ea typeface="+mn-ea"/>
                          <a:cs typeface="+mn-cs"/>
                        </a:rPr>
                        <a:t>100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76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60" name="Rectangle 59">
            <a:extLst>
              <a:ext uri="{FF2B5EF4-FFF2-40B4-BE49-F238E27FC236}">
                <a16:creationId xmlns:a16="http://schemas.microsoft.com/office/drawing/2014/main" id="{B10418AB-8CCD-427E-AAAB-443551CC956D}"/>
              </a:ext>
            </a:extLst>
          </p:cNvPr>
          <p:cNvSpPr/>
          <p:nvPr/>
        </p:nvSpPr>
        <p:spPr>
          <a:xfrm>
            <a:off x="3376830" y="4034680"/>
            <a:ext cx="1975097" cy="18787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DE RACE</a:t>
            </a:r>
          </a:p>
        </p:txBody>
      </p:sp>
      <p:sp>
        <p:nvSpPr>
          <p:cNvPr id="61" name="Rectangle 60">
            <a:extLst>
              <a:ext uri="{FF2B5EF4-FFF2-40B4-BE49-F238E27FC236}">
                <a16:creationId xmlns:a16="http://schemas.microsoft.com/office/drawing/2014/main" id="{BD6C455F-D73E-4628-9B70-D466ED69852D}"/>
              </a:ext>
            </a:extLst>
          </p:cNvPr>
          <p:cNvSpPr/>
          <p:nvPr/>
        </p:nvSpPr>
        <p:spPr>
          <a:xfrm>
            <a:off x="9364732" y="4034680"/>
            <a:ext cx="2425786" cy="18787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en-US" sz="1200" dirty="0">
                <a:solidFill>
                  <a:schemeClr val="bg2"/>
                </a:solidFill>
              </a:rPr>
              <a:t>CHAT PEUT SORTIR</a:t>
            </a:r>
          </a:p>
        </p:txBody>
      </p:sp>
      <p:grpSp>
        <p:nvGrpSpPr>
          <p:cNvPr id="97" name="Group 96">
            <a:extLst>
              <a:ext uri="{FF2B5EF4-FFF2-40B4-BE49-F238E27FC236}">
                <a16:creationId xmlns:a16="http://schemas.microsoft.com/office/drawing/2014/main" id="{F4A080D8-ADEB-47F4-93EE-838A758B2BEE}"/>
              </a:ext>
            </a:extLst>
          </p:cNvPr>
          <p:cNvGrpSpPr/>
          <p:nvPr/>
        </p:nvGrpSpPr>
        <p:grpSpPr>
          <a:xfrm rot="20974182">
            <a:off x="3440988" y="2294307"/>
            <a:ext cx="438633" cy="323456"/>
            <a:chOff x="-3251352" y="562199"/>
            <a:chExt cx="4352925" cy="3209925"/>
          </a:xfrm>
        </p:grpSpPr>
        <p:pic>
          <p:nvPicPr>
            <p:cNvPr id="98" name="Graphic 97">
              <a:extLst>
                <a:ext uri="{FF2B5EF4-FFF2-40B4-BE49-F238E27FC236}">
                  <a16:creationId xmlns:a16="http://schemas.microsoft.com/office/drawing/2014/main" id="{A71C8CF1-78A6-4CEB-8082-45886822F3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99" name="Oval 98">
              <a:extLst>
                <a:ext uri="{FF2B5EF4-FFF2-40B4-BE49-F238E27FC236}">
                  <a16:creationId xmlns:a16="http://schemas.microsoft.com/office/drawing/2014/main" id="{6554BEC2-A25A-480F-AA14-0CAF1E0B34CA}"/>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0" name="Table 99">
            <a:extLst>
              <a:ext uri="{FF2B5EF4-FFF2-40B4-BE49-F238E27FC236}">
                <a16:creationId xmlns:a16="http://schemas.microsoft.com/office/drawing/2014/main" id="{764A6985-FCD9-4121-8639-2556D039D8AE}"/>
              </a:ext>
            </a:extLst>
          </p:cNvPr>
          <p:cNvGraphicFramePr>
            <a:graphicFrameLocks noGrp="1"/>
          </p:cNvGraphicFramePr>
          <p:nvPr>
            <p:extLst>
              <p:ext uri="{D42A27DB-BD31-4B8C-83A1-F6EECF244321}">
                <p14:modId xmlns:p14="http://schemas.microsoft.com/office/powerpoint/2010/main" val="4083331525"/>
              </p:ext>
            </p:extLst>
          </p:nvPr>
        </p:nvGraphicFramePr>
        <p:xfrm>
          <a:off x="3514041" y="2409322"/>
          <a:ext cx="1657870" cy="1246825"/>
        </p:xfrm>
        <a:graphic>
          <a:graphicData uri="http://schemas.openxmlformats.org/drawingml/2006/table">
            <a:tbl>
              <a:tblPr firstRow="1" bandRow="1">
                <a:tableStyleId>{5C22544A-7EE6-4342-B048-85BDC9FD1C3A}</a:tableStyleId>
              </a:tblPr>
              <a:tblGrid>
                <a:gridCol w="828935">
                  <a:extLst>
                    <a:ext uri="{9D8B030D-6E8A-4147-A177-3AD203B41FA5}">
                      <a16:colId xmlns:a16="http://schemas.microsoft.com/office/drawing/2014/main" val="20000"/>
                    </a:ext>
                  </a:extLst>
                </a:gridCol>
                <a:gridCol w="828935">
                  <a:extLst>
                    <a:ext uri="{9D8B030D-6E8A-4147-A177-3AD203B41FA5}">
                      <a16:colId xmlns:a16="http://schemas.microsoft.com/office/drawing/2014/main" val="1403337103"/>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MÂLE</a:t>
                      </a:r>
                    </a:p>
                    <a:p>
                      <a:pPr marL="0" algn="ctr" defTabSz="914400" rtl="0" eaLnBrk="1" latinLnBrk="0" hangingPunct="1"/>
                      <a:r>
                        <a:rPr lang="en-GB" sz="900" b="0" kern="1200" dirty="0">
                          <a:solidFill>
                            <a:schemeClr val="bg1"/>
                          </a:solidFill>
                          <a:latin typeface="+mn-lt"/>
                          <a:ea typeface="+mn-ea"/>
                          <a:cs typeface="+mn-cs"/>
                        </a:rPr>
                        <a:t>n=73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FEMELLE</a:t>
                      </a:r>
                    </a:p>
                    <a:p>
                      <a:pPr marL="0" algn="ctr" defTabSz="914400" rtl="0" eaLnBrk="1" latinLnBrk="0" hangingPunct="1"/>
                      <a:r>
                        <a:rPr lang="en-GB" sz="900" b="0" kern="1200" dirty="0">
                          <a:solidFill>
                            <a:schemeClr val="bg1"/>
                          </a:solidFill>
                          <a:latin typeface="+mn-lt"/>
                          <a:ea typeface="+mn-ea"/>
                          <a:cs typeface="+mn-cs"/>
                        </a:rPr>
                        <a:t>n=67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88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78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1" name="Group 100">
            <a:extLst>
              <a:ext uri="{FF2B5EF4-FFF2-40B4-BE49-F238E27FC236}">
                <a16:creationId xmlns:a16="http://schemas.microsoft.com/office/drawing/2014/main" id="{2575D057-692C-43B4-933D-5C3448565436}"/>
              </a:ext>
            </a:extLst>
          </p:cNvPr>
          <p:cNvGrpSpPr/>
          <p:nvPr/>
        </p:nvGrpSpPr>
        <p:grpSpPr>
          <a:xfrm rot="20974182">
            <a:off x="3457727" y="4323578"/>
            <a:ext cx="438633" cy="323456"/>
            <a:chOff x="-3251352" y="562199"/>
            <a:chExt cx="4352925" cy="3209925"/>
          </a:xfrm>
        </p:grpSpPr>
        <p:pic>
          <p:nvPicPr>
            <p:cNvPr id="102" name="Graphic 101">
              <a:extLst>
                <a:ext uri="{FF2B5EF4-FFF2-40B4-BE49-F238E27FC236}">
                  <a16:creationId xmlns:a16="http://schemas.microsoft.com/office/drawing/2014/main" id="{E71B3D54-42BB-46D4-BC46-1A3A3AB199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3" name="Oval 102">
              <a:extLst>
                <a:ext uri="{FF2B5EF4-FFF2-40B4-BE49-F238E27FC236}">
                  <a16:creationId xmlns:a16="http://schemas.microsoft.com/office/drawing/2014/main" id="{C73A5C03-06ED-41B3-8B22-4210CA0A8B12}"/>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4" name="Table 103">
            <a:extLst>
              <a:ext uri="{FF2B5EF4-FFF2-40B4-BE49-F238E27FC236}">
                <a16:creationId xmlns:a16="http://schemas.microsoft.com/office/drawing/2014/main" id="{4B128CFE-860F-4BEA-9C92-F97A900CC041}"/>
              </a:ext>
            </a:extLst>
          </p:cNvPr>
          <p:cNvGraphicFramePr>
            <a:graphicFrameLocks noGrp="1"/>
          </p:cNvGraphicFramePr>
          <p:nvPr>
            <p:extLst>
              <p:ext uri="{D42A27DB-BD31-4B8C-83A1-F6EECF244321}">
                <p14:modId xmlns:p14="http://schemas.microsoft.com/office/powerpoint/2010/main" val="2411474852"/>
              </p:ext>
            </p:extLst>
          </p:nvPr>
        </p:nvGraphicFramePr>
        <p:xfrm>
          <a:off x="3530780" y="4438594"/>
          <a:ext cx="1656766" cy="1245812"/>
        </p:xfrm>
        <a:graphic>
          <a:graphicData uri="http://schemas.openxmlformats.org/drawingml/2006/table">
            <a:tbl>
              <a:tblPr firstRow="1" bandRow="1">
                <a:tableStyleId>{5C22544A-7EE6-4342-B048-85BDC9FD1C3A}</a:tableStyleId>
              </a:tblPr>
              <a:tblGrid>
                <a:gridCol w="828383">
                  <a:extLst>
                    <a:ext uri="{9D8B030D-6E8A-4147-A177-3AD203B41FA5}">
                      <a16:colId xmlns:a16="http://schemas.microsoft.com/office/drawing/2014/main" val="20000"/>
                    </a:ext>
                  </a:extLst>
                </a:gridCol>
                <a:gridCol w="828383">
                  <a:extLst>
                    <a:ext uri="{9D8B030D-6E8A-4147-A177-3AD203B41FA5}">
                      <a16:colId xmlns:a16="http://schemas.microsoft.com/office/drawing/2014/main" val="1403337103"/>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n=37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n=103 (B)</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78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r>
                        <a:rPr lang="en-GB" sz="2000" b="0" kern="1200" dirty="0">
                          <a:solidFill>
                            <a:schemeClr val="tx2"/>
                          </a:solidFill>
                          <a:latin typeface="+mn-lt"/>
                          <a:ea typeface="+mn-ea"/>
                          <a:cs typeface="+mn-cs"/>
                        </a:rPr>
                        <a:t>86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grpSp>
        <p:nvGrpSpPr>
          <p:cNvPr id="105" name="Group 104">
            <a:extLst>
              <a:ext uri="{FF2B5EF4-FFF2-40B4-BE49-F238E27FC236}">
                <a16:creationId xmlns:a16="http://schemas.microsoft.com/office/drawing/2014/main" id="{AC856DDB-DEEF-4835-857C-99A1D35690A0}"/>
              </a:ext>
            </a:extLst>
          </p:cNvPr>
          <p:cNvGrpSpPr/>
          <p:nvPr/>
        </p:nvGrpSpPr>
        <p:grpSpPr>
          <a:xfrm rot="20974182">
            <a:off x="9459783" y="4323578"/>
            <a:ext cx="438633" cy="323456"/>
            <a:chOff x="-3251352" y="562199"/>
            <a:chExt cx="4352925" cy="3209925"/>
          </a:xfrm>
        </p:grpSpPr>
        <p:pic>
          <p:nvPicPr>
            <p:cNvPr id="106" name="Graphic 105">
              <a:extLst>
                <a:ext uri="{FF2B5EF4-FFF2-40B4-BE49-F238E27FC236}">
                  <a16:creationId xmlns:a16="http://schemas.microsoft.com/office/drawing/2014/main" id="{5C73236D-F737-43B6-8B65-A330C0A1E1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07" name="Oval 106">
              <a:extLst>
                <a:ext uri="{FF2B5EF4-FFF2-40B4-BE49-F238E27FC236}">
                  <a16:creationId xmlns:a16="http://schemas.microsoft.com/office/drawing/2014/main" id="{A837A26E-D54A-41ED-AE20-EC4EFD72C468}"/>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08" name="Table 107">
            <a:extLst>
              <a:ext uri="{FF2B5EF4-FFF2-40B4-BE49-F238E27FC236}">
                <a16:creationId xmlns:a16="http://schemas.microsoft.com/office/drawing/2014/main" id="{4AC117C5-AE79-49F0-ACC7-49DD3DAFBCA3}"/>
              </a:ext>
            </a:extLst>
          </p:cNvPr>
          <p:cNvGraphicFramePr>
            <a:graphicFrameLocks noGrp="1"/>
          </p:cNvGraphicFramePr>
          <p:nvPr>
            <p:extLst>
              <p:ext uri="{D42A27DB-BD31-4B8C-83A1-F6EECF244321}">
                <p14:modId xmlns:p14="http://schemas.microsoft.com/office/powerpoint/2010/main" val="957856713"/>
              </p:ext>
            </p:extLst>
          </p:nvPr>
        </p:nvGraphicFramePr>
        <p:xfrm>
          <a:off x="9532836" y="4438593"/>
          <a:ext cx="2070987" cy="1380282"/>
        </p:xfrm>
        <a:graphic>
          <a:graphicData uri="http://schemas.openxmlformats.org/drawingml/2006/table">
            <a:tbl>
              <a:tblPr firstRow="1" bandRow="1">
                <a:tableStyleId>{5C22544A-7EE6-4342-B048-85BDC9FD1C3A}</a:tableStyleId>
              </a:tblPr>
              <a:tblGrid>
                <a:gridCol w="690329">
                  <a:extLst>
                    <a:ext uri="{9D8B030D-6E8A-4147-A177-3AD203B41FA5}">
                      <a16:colId xmlns:a16="http://schemas.microsoft.com/office/drawing/2014/main" val="20000"/>
                    </a:ext>
                  </a:extLst>
                </a:gridCol>
                <a:gridCol w="690329">
                  <a:extLst>
                    <a:ext uri="{9D8B030D-6E8A-4147-A177-3AD203B41FA5}">
                      <a16:colId xmlns:a16="http://schemas.microsoft.com/office/drawing/2014/main" val="1403337103"/>
                    </a:ext>
                  </a:extLst>
                </a:gridCol>
                <a:gridCol w="690329">
                  <a:extLst>
                    <a:ext uri="{9D8B030D-6E8A-4147-A177-3AD203B41FA5}">
                      <a16:colId xmlns:a16="http://schemas.microsoft.com/office/drawing/2014/main" val="2703906687"/>
                    </a:ext>
                  </a:extLst>
                </a:gridCol>
              </a:tblGrid>
              <a:tr h="487183">
                <a:tc>
                  <a:txBody>
                    <a:bodyPr/>
                    <a:lstStyle/>
                    <a:p>
                      <a:pPr marL="0" algn="ctr" defTabSz="914400" rtl="0" eaLnBrk="1" latinLnBrk="0" hangingPunct="1"/>
                      <a:r>
                        <a:rPr lang="en-GB" sz="900" b="1" kern="1200" dirty="0">
                          <a:solidFill>
                            <a:schemeClr val="bg1"/>
                          </a:solidFill>
                          <a:latin typeface="+mn-lt"/>
                          <a:ea typeface="+mn-ea"/>
                          <a:cs typeface="+mn-cs"/>
                        </a:rPr>
                        <a:t>OUI</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n=61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OUI, SOUS SURVEIL-LANCE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n=27</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n=52 (C)</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2">
                <a:tc>
                  <a:txBody>
                    <a:bodyPr/>
                    <a:lstStyle/>
                    <a:p>
                      <a:pPr marL="0" algn="ctr" defTabSz="914400" rtl="0" eaLnBrk="1" latinLnBrk="0" hangingPunct="1"/>
                      <a:r>
                        <a:rPr lang="en-GB" sz="2000" b="0" kern="1200" dirty="0">
                          <a:solidFill>
                            <a:schemeClr val="tx2"/>
                          </a:solidFill>
                          <a:latin typeface="+mn-lt"/>
                          <a:ea typeface="+mn-ea"/>
                          <a:cs typeface="+mn-cs"/>
                        </a:rPr>
                        <a:t>83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97 </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76 </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34747944"/>
                  </a:ext>
                </a:extLst>
              </a:tr>
            </a:tbl>
          </a:graphicData>
        </a:graphic>
      </p:graphicFrame>
      <p:grpSp>
        <p:nvGrpSpPr>
          <p:cNvPr id="109" name="Group 108">
            <a:extLst>
              <a:ext uri="{FF2B5EF4-FFF2-40B4-BE49-F238E27FC236}">
                <a16:creationId xmlns:a16="http://schemas.microsoft.com/office/drawing/2014/main" id="{FDBE2369-29AB-44F2-B155-25B51C5CA6C2}"/>
              </a:ext>
            </a:extLst>
          </p:cNvPr>
          <p:cNvGrpSpPr/>
          <p:nvPr/>
        </p:nvGrpSpPr>
        <p:grpSpPr>
          <a:xfrm rot="20974182">
            <a:off x="5569955" y="4323579"/>
            <a:ext cx="438633" cy="323456"/>
            <a:chOff x="-3251352" y="562199"/>
            <a:chExt cx="4352925" cy="3209925"/>
          </a:xfrm>
        </p:grpSpPr>
        <p:pic>
          <p:nvPicPr>
            <p:cNvPr id="110" name="Graphic 109">
              <a:extLst>
                <a:ext uri="{FF2B5EF4-FFF2-40B4-BE49-F238E27FC236}">
                  <a16:creationId xmlns:a16="http://schemas.microsoft.com/office/drawing/2014/main" id="{A4C8524C-5262-4513-BB1C-C53FE4A333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51352" y="562199"/>
              <a:ext cx="4352925" cy="3209925"/>
            </a:xfrm>
            <a:prstGeom prst="rect">
              <a:avLst/>
            </a:prstGeom>
          </p:spPr>
        </p:pic>
        <p:sp>
          <p:nvSpPr>
            <p:cNvPr id="111" name="Oval 110">
              <a:extLst>
                <a:ext uri="{FF2B5EF4-FFF2-40B4-BE49-F238E27FC236}">
                  <a16:creationId xmlns:a16="http://schemas.microsoft.com/office/drawing/2014/main" id="{48AF580F-437E-4324-8663-2DFD60BD123E}"/>
                </a:ext>
              </a:extLst>
            </p:cNvPr>
            <p:cNvSpPr/>
            <p:nvPr/>
          </p:nvSpPr>
          <p:spPr>
            <a:xfrm>
              <a:off x="-2758575" y="1641774"/>
              <a:ext cx="3361531" cy="200312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200" dirty="0">
                <a:solidFill>
                  <a:schemeClr val="bg1"/>
                </a:solidFill>
              </a:endParaRPr>
            </a:p>
          </p:txBody>
        </p:sp>
      </p:grpSp>
      <p:graphicFrame>
        <p:nvGraphicFramePr>
          <p:cNvPr id="112" name="Table 111">
            <a:extLst>
              <a:ext uri="{FF2B5EF4-FFF2-40B4-BE49-F238E27FC236}">
                <a16:creationId xmlns:a16="http://schemas.microsoft.com/office/drawing/2014/main" id="{5A37C76A-83FA-44E0-9E31-CEDCA365DBD2}"/>
              </a:ext>
            </a:extLst>
          </p:cNvPr>
          <p:cNvGraphicFramePr>
            <a:graphicFrameLocks noGrp="1"/>
          </p:cNvGraphicFramePr>
          <p:nvPr>
            <p:extLst>
              <p:ext uri="{D42A27DB-BD31-4B8C-83A1-F6EECF244321}">
                <p14:modId xmlns:p14="http://schemas.microsoft.com/office/powerpoint/2010/main" val="1506356481"/>
              </p:ext>
            </p:extLst>
          </p:nvPr>
        </p:nvGraphicFramePr>
        <p:xfrm>
          <a:off x="5643009" y="4438595"/>
          <a:ext cx="3378844" cy="1245812"/>
        </p:xfrm>
        <a:graphic>
          <a:graphicData uri="http://schemas.openxmlformats.org/drawingml/2006/table">
            <a:tbl>
              <a:tblPr firstRow="1" bandRow="1">
                <a:tableStyleId>{5C22544A-7EE6-4342-B048-85BDC9FD1C3A}</a:tableStyleId>
              </a:tblPr>
              <a:tblGrid>
                <a:gridCol w="844711">
                  <a:extLst>
                    <a:ext uri="{9D8B030D-6E8A-4147-A177-3AD203B41FA5}">
                      <a16:colId xmlns:a16="http://schemas.microsoft.com/office/drawing/2014/main" val="20000"/>
                    </a:ext>
                  </a:extLst>
                </a:gridCol>
                <a:gridCol w="844711">
                  <a:extLst>
                    <a:ext uri="{9D8B030D-6E8A-4147-A177-3AD203B41FA5}">
                      <a16:colId xmlns:a16="http://schemas.microsoft.com/office/drawing/2014/main" val="1933854197"/>
                    </a:ext>
                  </a:extLst>
                </a:gridCol>
                <a:gridCol w="844711">
                  <a:extLst>
                    <a:ext uri="{9D8B030D-6E8A-4147-A177-3AD203B41FA5}">
                      <a16:colId xmlns:a16="http://schemas.microsoft.com/office/drawing/2014/main" val="1403337103"/>
                    </a:ext>
                  </a:extLst>
                </a:gridCol>
                <a:gridCol w="844711">
                  <a:extLst>
                    <a:ext uri="{9D8B030D-6E8A-4147-A177-3AD203B41FA5}">
                      <a16:colId xmlns:a16="http://schemas.microsoft.com/office/drawing/2014/main" val="4187813637"/>
                    </a:ext>
                  </a:extLst>
                </a:gridCol>
              </a:tblGrid>
              <a:tr h="486171">
                <a:tc>
                  <a:txBody>
                    <a:bodyPr/>
                    <a:lstStyle/>
                    <a:p>
                      <a:pPr marL="0" algn="ctr" defTabSz="914400" rtl="0" eaLnBrk="1" latinLnBrk="0" hangingPunct="1"/>
                      <a:r>
                        <a:rPr lang="en-GB" sz="900" b="1" kern="1200" dirty="0">
                          <a:solidFill>
                            <a:schemeClr val="bg1"/>
                          </a:solidFill>
                          <a:latin typeface="+mn-lt"/>
                          <a:ea typeface="+mn-ea"/>
                          <a:cs typeface="+mn-cs"/>
                        </a:rPr>
                        <a:t>0-3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n=39  (A)</a:t>
                      </a:r>
                    </a:p>
                  </a:txBody>
                  <a:tcPr marL="36000" marR="36000" marT="36000" marB="36000" anchor="ctr">
                    <a:lnL w="12700" cap="flat" cmpd="sng" algn="ctr">
                      <a:solidFill>
                        <a:schemeClr val="bg2"/>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4-6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n=36  (B)</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900" b="1" kern="1200" dirty="0">
                          <a:solidFill>
                            <a:schemeClr val="bg1"/>
                          </a:solidFill>
                          <a:latin typeface="+mn-lt"/>
                          <a:ea typeface="+mn-ea"/>
                          <a:cs typeface="+mn-cs"/>
                        </a:rPr>
                        <a:t>7-10 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kern="1200" dirty="0">
                          <a:solidFill>
                            <a:schemeClr val="bg1"/>
                          </a:solidFill>
                          <a:latin typeface="+mn-lt"/>
                          <a:ea typeface="+mn-ea"/>
                          <a:cs typeface="+mn-cs"/>
                        </a:rPr>
                        <a:t> n=27</a:t>
                      </a:r>
                      <a:r>
                        <a:rPr lang="en-GB" sz="900" b="0" kern="1200" dirty="0">
                          <a:solidFill>
                            <a:srgbClr val="C00000"/>
                          </a:solidFill>
                          <a:latin typeface="+mn-lt"/>
                          <a:ea typeface="+mn-ea"/>
                          <a:cs typeface="+mn-cs"/>
                        </a:rPr>
                        <a:t>*</a:t>
                      </a:r>
                      <a:r>
                        <a:rPr lang="en-GB" sz="900" b="0" kern="1200" dirty="0">
                          <a:solidFill>
                            <a:schemeClr val="bg1"/>
                          </a:solidFill>
                          <a:latin typeface="+mn-lt"/>
                          <a:ea typeface="+mn-ea"/>
                          <a:cs typeface="+mn-cs"/>
                        </a:rPr>
                        <a:t> (C)</a:t>
                      </a:r>
                    </a:p>
                  </a:txBody>
                  <a:tcPr marL="36000" marR="36000" marT="36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171450" indent="-171450" algn="ctr" defTabSz="914400" rtl="0" eaLnBrk="1" latinLnBrk="0" hangingPunct="1">
                        <a:buFont typeface="Wingdings" panose="05000000000000000000" pitchFamily="2" charset="2"/>
                        <a:buChar char="Ø"/>
                      </a:pPr>
                      <a:r>
                        <a:rPr lang="en-GB" sz="900" b="1" kern="1200" dirty="0">
                          <a:solidFill>
                            <a:schemeClr val="bg1"/>
                          </a:solidFill>
                          <a:latin typeface="+mn-lt"/>
                          <a:ea typeface="+mn-ea"/>
                          <a:cs typeface="+mn-cs"/>
                        </a:rPr>
                        <a:t>10 ANS</a:t>
                      </a:r>
                    </a:p>
                    <a:p>
                      <a:pPr marL="0" indent="0" algn="ctr" defTabSz="914400" rtl="0" eaLnBrk="1" latinLnBrk="0" hangingPunct="1">
                        <a:buFont typeface="Wingdings" panose="05000000000000000000" pitchFamily="2" charset="2"/>
                        <a:buNone/>
                      </a:pPr>
                      <a:r>
                        <a:rPr lang="en-GB" sz="900" b="0" kern="1200" dirty="0">
                          <a:solidFill>
                            <a:schemeClr val="bg1"/>
                          </a:solidFill>
                          <a:latin typeface="+mn-lt"/>
                          <a:ea typeface="+mn-ea"/>
                          <a:cs typeface="+mn-cs"/>
                        </a:rPr>
                        <a:t>n=30 (D)</a:t>
                      </a:r>
                    </a:p>
                  </a:txBody>
                  <a:tcPr marL="36000" marR="36000" marT="36000" marB="36000" anchor="ctr">
                    <a:lnL w="19050" cap="flat" cmpd="sng" algn="ctr">
                      <a:solidFill>
                        <a:schemeClr val="bg1"/>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759641">
                <a:tc>
                  <a:txBody>
                    <a:bodyPr/>
                    <a:lstStyle/>
                    <a:p>
                      <a:pPr marL="0" algn="ctr" defTabSz="914400" rtl="0" eaLnBrk="1" latinLnBrk="0" hangingPunct="1"/>
                      <a:r>
                        <a:rPr lang="en-GB" sz="2000" b="0" kern="1200" dirty="0">
                          <a:solidFill>
                            <a:schemeClr val="tx2"/>
                          </a:solidFill>
                          <a:latin typeface="+mn-lt"/>
                          <a:ea typeface="+mn-ea"/>
                          <a:cs typeface="+mn-cs"/>
                        </a:rPr>
                        <a:t>77 </a:t>
                      </a:r>
                      <a:r>
                        <a:rPr lang="en-GB" sz="1600" b="0" kern="1200" dirty="0">
                          <a:solidFill>
                            <a:schemeClr val="tx2"/>
                          </a:solidFill>
                          <a:latin typeface="+mn-lt"/>
                          <a:ea typeface="+mn-ea"/>
                          <a:cs typeface="+mn-cs"/>
                        </a:rPr>
                        <a:t>%</a:t>
                      </a:r>
                      <a:endParaRPr lang="en-GB" sz="2000" b="0" kern="1200" dirty="0">
                        <a:solidFill>
                          <a:schemeClr val="tx2"/>
                        </a:solidFill>
                        <a:latin typeface="+mn-lt"/>
                        <a:ea typeface="+mn-ea"/>
                        <a:cs typeface="+mn-cs"/>
                      </a:endParaRPr>
                    </a:p>
                  </a:txBody>
                  <a:tcPr marL="0" marR="0" marT="0" marB="0" anchor="ctr">
                    <a:lnL w="3810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86 </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76 </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2"/>
                          </a:solidFill>
                          <a:effectLst/>
                          <a:uLnTx/>
                          <a:uFillTx/>
                          <a:latin typeface="Arial"/>
                          <a:ea typeface="+mn-ea"/>
                          <a:cs typeface="+mn-cs"/>
                        </a:rPr>
                        <a:t>98 </a:t>
                      </a:r>
                      <a:r>
                        <a:rPr kumimoji="0" lang="en-GB" sz="1600" b="0" i="0" u="none" strike="noStrike" kern="1200" cap="none" spc="0" normalizeH="0" baseline="0" noProof="0" dirty="0">
                          <a:ln>
                            <a:noFill/>
                          </a:ln>
                          <a:solidFill>
                            <a:schemeClr val="tx2"/>
                          </a:solidFill>
                          <a:effectLst/>
                          <a:uLnTx/>
                          <a:uFillTx/>
                          <a:latin typeface="Arial"/>
                          <a:ea typeface="+mn-ea"/>
                          <a:cs typeface="+mn-cs"/>
                        </a:rPr>
                        <a:t>%</a:t>
                      </a:r>
                      <a:endParaRPr kumimoji="0" lang="en-GB" sz="2000" b="0" i="0" u="none" strike="noStrike" kern="1200" cap="none" spc="0" normalizeH="0" baseline="0" noProof="0" dirty="0">
                        <a:ln>
                          <a:noFill/>
                        </a:ln>
                        <a:solidFill>
                          <a:schemeClr val="tx2"/>
                        </a:solidFill>
                        <a:effectLst/>
                        <a:uLnTx/>
                        <a:uFillTx/>
                        <a:latin typeface="Arial"/>
                        <a:ea typeface="+mn-ea"/>
                        <a:cs typeface="+mn-cs"/>
                      </a:endParaRPr>
                    </a:p>
                  </a:txBody>
                  <a:tcPr marL="0" marR="0" marT="0"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34747944"/>
                  </a:ext>
                </a:extLst>
              </a:tr>
            </a:tbl>
          </a:graphicData>
        </a:graphic>
      </p:graphicFrame>
      <p:sp>
        <p:nvSpPr>
          <p:cNvPr id="43" name="Rectangle 42">
            <a:extLst>
              <a:ext uri="{FF2B5EF4-FFF2-40B4-BE49-F238E27FC236}">
                <a16:creationId xmlns:a16="http://schemas.microsoft.com/office/drawing/2014/main" id="{77B9D82A-16E1-4824-BB6B-CC5D65545271}"/>
              </a:ext>
            </a:extLst>
          </p:cNvPr>
          <p:cNvSpPr/>
          <p:nvPr/>
        </p:nvSpPr>
        <p:spPr>
          <a:xfrm>
            <a:off x="3378595" y="1523136"/>
            <a:ext cx="8408493" cy="365091"/>
          </a:xfrm>
          <a:prstGeom prst="rect">
            <a:avLst/>
          </a:prstGeom>
          <a:solidFill>
            <a:schemeClr val="tx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rtlCol="0" anchor="t"/>
          <a:lstStyle/>
          <a:p>
            <a:pPr algn="ctr"/>
            <a:r>
              <a:rPr lang="en-US" sz="1600" b="1" dirty="0">
                <a:solidFill>
                  <a:schemeClr val="bg1"/>
                </a:solidFill>
              </a:rPr>
              <a:t>POURCENTAGE STÉRILISÉ</a:t>
            </a:r>
          </a:p>
        </p:txBody>
      </p:sp>
      <p:pic>
        <p:nvPicPr>
          <p:cNvPr id="7" name="Picture 6" descr="A cat sitting next to a window&#10;&#10;Description automatically generated">
            <a:extLst>
              <a:ext uri="{FF2B5EF4-FFF2-40B4-BE49-F238E27FC236}">
                <a16:creationId xmlns:a16="http://schemas.microsoft.com/office/drawing/2014/main" id="{D156669A-8FC4-442F-8BB9-AD5076C3E96B}"/>
              </a:ext>
            </a:extLst>
          </p:cNvPr>
          <p:cNvPicPr>
            <a:picLocks noChangeAspect="1"/>
          </p:cNvPicPr>
          <p:nvPr/>
        </p:nvPicPr>
        <p:blipFill rotWithShape="1">
          <a:blip r:embed="rId5"/>
          <a:srcRect t="15958" r="15234"/>
          <a:stretch/>
        </p:blipFill>
        <p:spPr>
          <a:xfrm>
            <a:off x="8959866" y="2010198"/>
            <a:ext cx="2830652" cy="1871010"/>
          </a:xfrm>
          <a:prstGeom prst="rect">
            <a:avLst/>
          </a:prstGeom>
        </p:spPr>
      </p:pic>
      <p:sp>
        <p:nvSpPr>
          <p:cNvPr id="42" name="TextBox 41">
            <a:extLst>
              <a:ext uri="{FF2B5EF4-FFF2-40B4-BE49-F238E27FC236}">
                <a16:creationId xmlns:a16="http://schemas.microsoft.com/office/drawing/2014/main" id="{93C41D8B-55B5-4332-899C-2E4076D2CC98}"/>
              </a:ext>
            </a:extLst>
          </p:cNvPr>
          <p:cNvSpPr txBox="1"/>
          <p:nvPr/>
        </p:nvSpPr>
        <p:spPr>
          <a:xfrm>
            <a:off x="10580104" y="5949402"/>
            <a:ext cx="1226298" cy="169277"/>
          </a:xfrm>
          <a:prstGeom prst="rect">
            <a:avLst/>
          </a:prstGeom>
        </p:spPr>
        <p:txBody>
          <a:bodyPr vert="horz" wrap="none" lIns="0" tIns="0" rIns="0" bIns="0" rtlCol="0" anchor="b">
            <a:spAutoFit/>
          </a:bodyPr>
          <a:lstStyle/>
          <a:p>
            <a:pPr algn="r"/>
            <a:r>
              <a:rPr lang="en-US" sz="1100" b="1" dirty="0">
                <a:solidFill>
                  <a:schemeClr val="accent5"/>
                </a:solidFill>
              </a:rPr>
              <a:t>*Petit </a:t>
            </a:r>
            <a:r>
              <a:rPr lang="en-US" sz="1100" b="1" dirty="0" err="1">
                <a:solidFill>
                  <a:schemeClr val="accent5"/>
                </a:solidFill>
              </a:rPr>
              <a:t>échantillon</a:t>
            </a:r>
            <a:r>
              <a:rPr lang="en-US" sz="1100" b="1" dirty="0">
                <a:solidFill>
                  <a:schemeClr val="accent5"/>
                </a:solidFill>
              </a:rPr>
              <a:t> !</a:t>
            </a:r>
          </a:p>
        </p:txBody>
      </p:sp>
    </p:spTree>
    <p:extLst>
      <p:ext uri="{BB962C8B-B14F-4D97-AF65-F5344CB8AC3E}">
        <p14:creationId xmlns:p14="http://schemas.microsoft.com/office/powerpoint/2010/main" val="2707215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67595903"/>
              </p:ext>
            </p:extLst>
          </p:nvPr>
        </p:nvGraphicFramePr>
        <p:xfrm>
          <a:off x="245759" y="2133599"/>
          <a:ext cx="11376000" cy="4199070"/>
        </p:xfrm>
        <a:graphic>
          <a:graphicData uri="http://schemas.openxmlformats.org/drawingml/2006/table">
            <a:tbl>
              <a:tblPr firstRow="1" bandRow="1">
                <a:tableStyleId>{2D5ABB26-0587-4C30-8999-92F81FD0307C}</a:tableStyleId>
              </a:tblPr>
              <a:tblGrid>
                <a:gridCol w="3276000">
                  <a:extLst>
                    <a:ext uri="{9D8B030D-6E8A-4147-A177-3AD203B41FA5}">
                      <a16:colId xmlns:a16="http://schemas.microsoft.com/office/drawing/2014/main" val="2457120873"/>
                    </a:ext>
                  </a:extLst>
                </a:gridCol>
                <a:gridCol w="2700000">
                  <a:extLst>
                    <a:ext uri="{9D8B030D-6E8A-4147-A177-3AD203B41FA5}">
                      <a16:colId xmlns:a16="http://schemas.microsoft.com/office/drawing/2014/main" val="943016155"/>
                    </a:ext>
                  </a:extLst>
                </a:gridCol>
                <a:gridCol w="2700000">
                  <a:extLst>
                    <a:ext uri="{9D8B030D-6E8A-4147-A177-3AD203B41FA5}">
                      <a16:colId xmlns:a16="http://schemas.microsoft.com/office/drawing/2014/main" val="2434802137"/>
                    </a:ext>
                  </a:extLst>
                </a:gridCol>
                <a:gridCol w="2700000">
                  <a:extLst>
                    <a:ext uri="{9D8B030D-6E8A-4147-A177-3AD203B41FA5}">
                      <a16:colId xmlns:a16="http://schemas.microsoft.com/office/drawing/2014/main" val="3401884954"/>
                    </a:ext>
                  </a:extLst>
                </a:gridCol>
              </a:tblGrid>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C’est mieux pour la santé du chat </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Cela rend le chat plus calme </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Il y a déjà plein de chats dans les refuges et je ne veux pas contribuer au problème des refuges pleins</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C’est obligatoire</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02910583"/>
                  </a:ext>
                </a:extLst>
              </a:tr>
              <a:tr h="374187">
                <a:tc>
                  <a:txBody>
                    <a:bodyPr/>
                    <a:lstStyle/>
                    <a:p>
                      <a:pPr marL="0" algn="r" defTabSz="914400" rtl="0" eaLnBrk="1" fontAlgn="b" latinLnBrk="0" hangingPunct="1"/>
                      <a:r>
                        <a:rPr lang="fr-BE" sz="1000" b="0" kern="1200" dirty="0">
                          <a:solidFill>
                            <a:schemeClr val="tx1"/>
                          </a:solidFill>
                          <a:latin typeface="+mn-lt"/>
                          <a:ea typeface="+mn-ea"/>
                          <a:cs typeface="+mn-cs"/>
                        </a:rPr>
                        <a:t>Sinon le chat commence à émettre des jets d’urine </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Pour prévenir l’abondance de chats (errants/de rue)</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Était déjà stérilisé(e)/castré lors de l’achat/de l'adoption/lorsque je l'ai reçu(e)/lorsqu’il/elle est arrivé(e) chez moi</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74187">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Mon vétérinaire me l’a conseillé</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74187">
                <a:tc>
                  <a:txBody>
                    <a:bodyPr/>
                    <a:lstStyle/>
                    <a:p>
                      <a:pPr marL="0" algn="r" defTabSz="914400" rtl="0" eaLnBrk="1" fontAlgn="b" latinLnBrk="0" hangingPunct="1"/>
                      <a:r>
                        <a:rPr lang="fr-BE" sz="1000" b="0" kern="1200" dirty="0">
                          <a:solidFill>
                            <a:schemeClr val="tx1"/>
                          </a:solidFill>
                          <a:latin typeface="+mn-lt"/>
                          <a:ea typeface="+mn-ea"/>
                          <a:cs typeface="+mn-cs"/>
                        </a:rPr>
                        <a:t>Je ne veux pas avoir/causer de portée de chatons</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74187">
                <a:tc>
                  <a:txBody>
                    <a:bodyPr/>
                    <a:lstStyle/>
                    <a:p>
                      <a:pPr marL="0" algn="r" defTabSz="914400" rtl="0" eaLnBrk="1" fontAlgn="b" latinLnBrk="0" hangingPunct="1"/>
                      <a:r>
                        <a:rPr lang="nl-BE" sz="1000" b="0" kern="1200" dirty="0" err="1">
                          <a:solidFill>
                            <a:schemeClr val="tx1"/>
                          </a:solidFill>
                          <a:latin typeface="+mn-lt"/>
                          <a:ea typeface="+mn-ea"/>
                          <a:cs typeface="+mn-cs"/>
                        </a:rPr>
                        <a:t>Autre</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374187">
                <a:tc>
                  <a:txBody>
                    <a:bodyPr/>
                    <a:lstStyle/>
                    <a:p>
                      <a:pPr marL="0" algn="r" defTabSz="914400" rtl="0" eaLnBrk="1" fontAlgn="b" latinLnBrk="0" hangingPunct="1"/>
                      <a:r>
                        <a:rPr lang="nl-BE" sz="1000" b="0" i="1" kern="1200" dirty="0" err="1">
                          <a:solidFill>
                            <a:schemeClr val="bg2"/>
                          </a:solidFill>
                          <a:latin typeface="+mn-lt"/>
                          <a:ea typeface="+mn-ea"/>
                          <a:cs typeface="+mn-cs"/>
                        </a:rPr>
                        <a:t>Nombre</a:t>
                      </a:r>
                      <a:r>
                        <a:rPr lang="nl-BE" sz="1000" b="0" i="1" kern="1200" dirty="0">
                          <a:solidFill>
                            <a:schemeClr val="bg2"/>
                          </a:solidFill>
                          <a:latin typeface="+mn-lt"/>
                          <a:ea typeface="+mn-ea"/>
                          <a:cs typeface="+mn-cs"/>
                        </a:rPr>
                        <a:t> </a:t>
                      </a:r>
                      <a:r>
                        <a:rPr lang="nl-BE" sz="1000" b="0" i="1" kern="1200" dirty="0" err="1">
                          <a:solidFill>
                            <a:schemeClr val="bg2"/>
                          </a:solidFill>
                          <a:latin typeface="+mn-lt"/>
                          <a:ea typeface="+mn-ea"/>
                          <a:cs typeface="+mn-cs"/>
                        </a:rPr>
                        <a:t>moyen</a:t>
                      </a:r>
                      <a:r>
                        <a:rPr lang="nl-BE" sz="1000" b="0" i="1" kern="1200" dirty="0">
                          <a:solidFill>
                            <a:schemeClr val="bg2"/>
                          </a:solidFill>
                          <a:latin typeface="+mn-lt"/>
                          <a:ea typeface="+mn-ea"/>
                          <a:cs typeface="+mn-cs"/>
                        </a:rPr>
                        <a:t> de </a:t>
                      </a:r>
                      <a:r>
                        <a:rPr lang="nl-BE" sz="1000" b="0" i="1" kern="1200" dirty="0" err="1">
                          <a:solidFill>
                            <a:schemeClr val="bg2"/>
                          </a:solidFill>
                          <a:latin typeface="+mn-lt"/>
                          <a:ea typeface="+mn-ea"/>
                          <a:cs typeface="+mn-cs"/>
                        </a:rPr>
                        <a:t>réponses</a:t>
                      </a:r>
                      <a:endParaRPr lang="nl-BE" sz="1000" b="0" i="1" kern="1200" dirty="0">
                        <a:solidFill>
                          <a:schemeClr val="bg2"/>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5647769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4196139609"/>
              </p:ext>
            </p:extLst>
          </p:nvPr>
        </p:nvGraphicFramePr>
        <p:xfrm>
          <a:off x="3684096" y="2133600"/>
          <a:ext cx="2697653"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376026" cy="719138"/>
          </a:xfrm>
        </p:spPr>
        <p:txBody>
          <a:bodyPr/>
          <a:lstStyle/>
          <a:p>
            <a:r>
              <a:rPr lang="nl-BE" dirty="0"/>
              <a:t>25% </a:t>
            </a:r>
            <a:r>
              <a:rPr lang="fr-BE" dirty="0"/>
              <a:t>des chats à Bruxelles sont stérilisés en raison de l’obligation légale</a:t>
            </a:r>
            <a:r>
              <a:rPr lang="nl-BE" dirty="0"/>
              <a:t>. </a:t>
            </a:r>
            <a:r>
              <a:rPr lang="fr-BE" dirty="0"/>
              <a:t>Les principales raisons de faire stériliser un chat sont que c’est mieux pour la santé du chat et que cela rend le chat plus calme. L’aspect plus calme du chat est une raison relativement plus importante pour les mâles, tout comme éviter l’émission de jets d’urine.</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Chats stérilisés </a:t>
            </a:r>
            <a:r>
              <a:rPr lang="nl-BE" dirty="0"/>
              <a:t>Bruxelles </a:t>
            </a:r>
            <a:r>
              <a:rPr lang="fr-BE" dirty="0"/>
              <a:t>(n=124)</a:t>
            </a:r>
          </a:p>
          <a:p>
            <a:r>
              <a:rPr lang="fr-BE" dirty="0"/>
              <a:t>Question :	Q9. Pourquoi avez-vous choisi de faire stériliser/castrer votre chat(te) ?</a:t>
            </a:r>
          </a:p>
          <a:p>
            <a:r>
              <a:rPr lang="fr-BE" dirty="0"/>
              <a:t>ABCD:	Niveau de fiabilité 95 % </a:t>
            </a:r>
          </a:p>
          <a:p>
            <a:r>
              <a:rPr lang="nl-NL" dirty="0"/>
              <a:t>*	</a:t>
            </a:r>
            <a:r>
              <a:rPr lang="fr-BE" dirty="0"/>
              <a:t>Estimation sur la base de 251 571 chats stérilisés à Bruxelles</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13</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Leviers stérilisation</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685110715"/>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2539282">
                  <a:extLst>
                    <a:ext uri="{9D8B030D-6E8A-4147-A177-3AD203B41FA5}">
                      <a16:colId xmlns:a16="http://schemas.microsoft.com/office/drawing/2014/main" val="2820400169"/>
                    </a:ext>
                  </a:extLst>
                </a:gridCol>
                <a:gridCol w="2860718">
                  <a:extLst>
                    <a:ext uri="{9D8B030D-6E8A-4147-A177-3AD203B41FA5}">
                      <a16:colId xmlns:a16="http://schemas.microsoft.com/office/drawing/2014/main" val="3982777495"/>
                    </a:ext>
                  </a:extLst>
                </a:gridCol>
                <a:gridCol w="2700000">
                  <a:extLst>
                    <a:ext uri="{9D8B030D-6E8A-4147-A177-3AD203B41FA5}">
                      <a16:colId xmlns:a16="http://schemas.microsoft.com/office/drawing/2014/main" val="1442247664"/>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algn="l" defTabSz="914400" rtl="0" eaLnBrk="1" latinLnBrk="0" hangingPunct="1"/>
                      <a:r>
                        <a:rPr lang="en-US" sz="1200" b="0" kern="1200" dirty="0">
                          <a:solidFill>
                            <a:schemeClr val="bg1"/>
                          </a:solidFill>
                          <a:latin typeface="+mj-lt"/>
                          <a:ea typeface="+mn-ea"/>
                          <a:cs typeface="+mn-cs"/>
                        </a:rPr>
                        <a:t>SEXE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ctr"/>
                      <a:endParaRPr lang="en-US" sz="1600" dirty="0">
                        <a:latin typeface="+mj-lt"/>
                      </a:endParaRPr>
                    </a:p>
                  </a:txBody>
                  <a:tcPr marL="0" marR="0" marT="0" marB="0" anchor="ct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MÂLE</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latin typeface="+mn-lt"/>
                        </a:rPr>
                        <a:t>FEMELLE</a:t>
                      </a:r>
                      <a:endParaRPr lang="en-US" sz="1200" b="1" kern="1200" dirty="0">
                        <a:solidFill>
                          <a:schemeClr val="accent1"/>
                        </a:solidFill>
                        <a:latin typeface="+mn-lt"/>
                        <a:ea typeface="+mn-ea"/>
                        <a:cs typeface="+mn-cs"/>
                      </a:endParaRP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(n=124)</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(n=65)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lumMod val="50000"/>
                              <a:lumOff val="50000"/>
                            </a:schemeClr>
                          </a:solidFill>
                          <a:latin typeface="+mn-lt"/>
                        </a:rPr>
                        <a:t>(n=59) – (B)</a:t>
                      </a:r>
                      <a:endParaRPr lang="en-US" sz="1000" b="0" kern="1200" dirty="0">
                        <a:solidFill>
                          <a:schemeClr val="tx1">
                            <a:lumMod val="50000"/>
                            <a:lumOff val="50000"/>
                          </a:schemeClr>
                        </a:solidFill>
                        <a:latin typeface="+mn-lt"/>
                        <a:ea typeface="+mn-ea"/>
                        <a:cs typeface="+mn-cs"/>
                      </a:endParaRP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graphicFrame>
        <p:nvGraphicFramePr>
          <p:cNvPr id="16" name="Chart 15">
            <a:extLst>
              <a:ext uri="{FF2B5EF4-FFF2-40B4-BE49-F238E27FC236}">
                <a16:creationId xmlns:a16="http://schemas.microsoft.com/office/drawing/2014/main" id="{10455FB4-6BEA-497D-884B-33E170F9F47E}"/>
              </a:ext>
            </a:extLst>
          </p:cNvPr>
          <p:cNvGraphicFramePr/>
          <p:nvPr>
            <p:extLst>
              <p:ext uri="{D42A27DB-BD31-4B8C-83A1-F6EECF244321}">
                <p14:modId xmlns:p14="http://schemas.microsoft.com/office/powerpoint/2010/main" val="113701293"/>
              </p:ext>
            </p:extLst>
          </p:nvPr>
        </p:nvGraphicFramePr>
        <p:xfrm>
          <a:off x="9086334" y="2133600"/>
          <a:ext cx="2697653"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2DF1AA51-FB19-4BEB-AC9B-A810D6346650}"/>
              </a:ext>
            </a:extLst>
          </p:cNvPr>
          <p:cNvGraphicFramePr/>
          <p:nvPr>
            <p:extLst>
              <p:ext uri="{D42A27DB-BD31-4B8C-83A1-F6EECF244321}">
                <p14:modId xmlns:p14="http://schemas.microsoft.com/office/powerpoint/2010/main" val="1750555010"/>
              </p:ext>
            </p:extLst>
          </p:nvPr>
        </p:nvGraphicFramePr>
        <p:xfrm>
          <a:off x="6385215" y="2133600"/>
          <a:ext cx="2697653" cy="3778944"/>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a:extLst>
              <a:ext uri="{FF2B5EF4-FFF2-40B4-BE49-F238E27FC236}">
                <a16:creationId xmlns:a16="http://schemas.microsoft.com/office/drawing/2014/main" id="{5ECEA367-0FE3-4F0A-B64C-5F1441F3D105}"/>
              </a:ext>
            </a:extLst>
          </p:cNvPr>
          <p:cNvSpPr txBox="1"/>
          <p:nvPr/>
        </p:nvSpPr>
        <p:spPr>
          <a:xfrm>
            <a:off x="6853449" y="5948493"/>
            <a:ext cx="102592" cy="169277"/>
          </a:xfrm>
          <a:prstGeom prst="rect">
            <a:avLst/>
          </a:prstGeom>
        </p:spPr>
        <p:txBody>
          <a:bodyPr vert="horz" wrap="none" lIns="0" tIns="0" rIns="0" bIns="0" rtlCol="0">
            <a:spAutoFit/>
          </a:bodyPr>
          <a:lstStyle/>
          <a:p>
            <a:pPr algn="l"/>
            <a:r>
              <a:rPr lang="fr-BE" sz="1100" b="1" dirty="0">
                <a:solidFill>
                  <a:schemeClr val="bg2"/>
                </a:solidFill>
              </a:rPr>
              <a:t>B</a:t>
            </a:r>
          </a:p>
        </p:txBody>
      </p:sp>
      <p:sp>
        <p:nvSpPr>
          <p:cNvPr id="27" name="TextBox 26">
            <a:extLst>
              <a:ext uri="{FF2B5EF4-FFF2-40B4-BE49-F238E27FC236}">
                <a16:creationId xmlns:a16="http://schemas.microsoft.com/office/drawing/2014/main" id="{F74FD68C-11A4-4617-A3ED-D67BDFEF9E5B}"/>
              </a:ext>
            </a:extLst>
          </p:cNvPr>
          <p:cNvSpPr txBox="1"/>
          <p:nvPr/>
        </p:nvSpPr>
        <p:spPr>
          <a:xfrm>
            <a:off x="7668677" y="2612286"/>
            <a:ext cx="102592" cy="169277"/>
          </a:xfrm>
          <a:prstGeom prst="rect">
            <a:avLst/>
          </a:prstGeom>
        </p:spPr>
        <p:txBody>
          <a:bodyPr vert="horz" wrap="none" lIns="0" tIns="0" rIns="0" bIns="0" rtlCol="0">
            <a:spAutoFit/>
          </a:bodyPr>
          <a:lstStyle/>
          <a:p>
            <a:pPr algn="l"/>
            <a:r>
              <a:rPr lang="fr-BE" sz="1100" b="1" dirty="0">
                <a:solidFill>
                  <a:schemeClr val="bg2"/>
                </a:solidFill>
              </a:rPr>
              <a:t>B</a:t>
            </a:r>
          </a:p>
        </p:txBody>
      </p:sp>
      <p:sp>
        <p:nvSpPr>
          <p:cNvPr id="35" name="Rectangle 34">
            <a:extLst>
              <a:ext uri="{FF2B5EF4-FFF2-40B4-BE49-F238E27FC236}">
                <a16:creationId xmlns:a16="http://schemas.microsoft.com/office/drawing/2014/main" id="{547F0545-6B21-4067-BC1E-27E09F1F576E}"/>
              </a:ext>
            </a:extLst>
          </p:cNvPr>
          <p:cNvSpPr>
            <a:spLocks/>
          </p:cNvSpPr>
          <p:nvPr/>
        </p:nvSpPr>
        <p:spPr>
          <a:xfrm>
            <a:off x="3680630"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2,2</a:t>
            </a:r>
          </a:p>
        </p:txBody>
      </p:sp>
      <p:sp>
        <p:nvSpPr>
          <p:cNvPr id="36" name="Rectangle 35">
            <a:extLst>
              <a:ext uri="{FF2B5EF4-FFF2-40B4-BE49-F238E27FC236}">
                <a16:creationId xmlns:a16="http://schemas.microsoft.com/office/drawing/2014/main" id="{D7196EBF-3B0C-488A-A22D-825272EBB5E0}"/>
              </a:ext>
            </a:extLst>
          </p:cNvPr>
          <p:cNvSpPr>
            <a:spLocks/>
          </p:cNvSpPr>
          <p:nvPr/>
        </p:nvSpPr>
        <p:spPr>
          <a:xfrm>
            <a:off x="6381749"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2,5</a:t>
            </a:r>
          </a:p>
        </p:txBody>
      </p:sp>
      <p:sp>
        <p:nvSpPr>
          <p:cNvPr id="37" name="Rectangle 36">
            <a:extLst>
              <a:ext uri="{FF2B5EF4-FFF2-40B4-BE49-F238E27FC236}">
                <a16:creationId xmlns:a16="http://schemas.microsoft.com/office/drawing/2014/main" id="{B6A840E4-A515-453C-BA7C-8E308026539A}"/>
              </a:ext>
            </a:extLst>
          </p:cNvPr>
          <p:cNvSpPr>
            <a:spLocks/>
          </p:cNvSpPr>
          <p:nvPr/>
        </p:nvSpPr>
        <p:spPr>
          <a:xfrm>
            <a:off x="9066604" y="5930826"/>
            <a:ext cx="342000" cy="234000"/>
          </a:xfrm>
          <a:prstGeom prst="rect">
            <a:avLst/>
          </a:prstGeom>
          <a:gradFill>
            <a:gsLst>
              <a:gs pos="37000">
                <a:srgbClr val="BEDBFF"/>
              </a:gs>
              <a:gs pos="20354">
                <a:schemeClr val="bg1"/>
              </a:gs>
              <a:gs pos="50000">
                <a:srgbClr val="66C4C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solidFill>
                  <a:schemeClr val="bg2"/>
                </a:solidFill>
              </a:rPr>
              <a:t>1,8</a:t>
            </a:r>
          </a:p>
        </p:txBody>
      </p:sp>
      <p:sp>
        <p:nvSpPr>
          <p:cNvPr id="18" name="TextBox 17">
            <a:extLst>
              <a:ext uri="{FF2B5EF4-FFF2-40B4-BE49-F238E27FC236}">
                <a16:creationId xmlns:a16="http://schemas.microsoft.com/office/drawing/2014/main" id="{A31CB755-3F13-4962-8481-A17C32E74051}"/>
              </a:ext>
            </a:extLst>
          </p:cNvPr>
          <p:cNvSpPr txBox="1"/>
          <p:nvPr/>
        </p:nvSpPr>
        <p:spPr>
          <a:xfrm>
            <a:off x="7682745" y="3741251"/>
            <a:ext cx="102592" cy="169277"/>
          </a:xfrm>
          <a:prstGeom prst="rect">
            <a:avLst/>
          </a:prstGeom>
        </p:spPr>
        <p:txBody>
          <a:bodyPr vert="horz" wrap="none" lIns="0" tIns="0" rIns="0" bIns="0" rtlCol="0">
            <a:spAutoFit/>
          </a:bodyPr>
          <a:lstStyle/>
          <a:p>
            <a:pPr algn="l"/>
            <a:r>
              <a:rPr lang="fr-BE" sz="1100" b="1" dirty="0">
                <a:solidFill>
                  <a:schemeClr val="bg2"/>
                </a:solidFill>
              </a:rPr>
              <a:t>B</a:t>
            </a:r>
          </a:p>
        </p:txBody>
      </p:sp>
      <p:graphicFrame>
        <p:nvGraphicFramePr>
          <p:cNvPr id="19" name="Table 6">
            <a:extLst>
              <a:ext uri="{FF2B5EF4-FFF2-40B4-BE49-F238E27FC236}">
                <a16:creationId xmlns:a16="http://schemas.microsoft.com/office/drawing/2014/main" id="{46ABFE12-7C99-47F4-9B57-9AE91A16C878}"/>
              </a:ext>
            </a:extLst>
          </p:cNvPr>
          <p:cNvGraphicFramePr>
            <a:graphicFrameLocks noGrp="1"/>
          </p:cNvGraphicFramePr>
          <p:nvPr>
            <p:extLst>
              <p:ext uri="{D42A27DB-BD31-4B8C-83A1-F6EECF244321}">
                <p14:modId xmlns:p14="http://schemas.microsoft.com/office/powerpoint/2010/main" val="1707001176"/>
              </p:ext>
            </p:extLst>
          </p:nvPr>
        </p:nvGraphicFramePr>
        <p:xfrm>
          <a:off x="5090034" y="2115318"/>
          <a:ext cx="894080" cy="3354084"/>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72676">
                <a:tc>
                  <a:txBody>
                    <a:bodyPr/>
                    <a:lstStyle/>
                    <a:p>
                      <a:pPr algn="ctr" fontAlgn="b"/>
                      <a:r>
                        <a:rPr lang="nl-BE" sz="1100" b="0" i="0" u="none" strike="noStrike">
                          <a:solidFill>
                            <a:srgbClr val="000000"/>
                          </a:solidFill>
                          <a:effectLst/>
                          <a:latin typeface="+mn-lt"/>
                        </a:rPr>
                        <a:t>89584</a:t>
                      </a:r>
                    </a:p>
                  </a:txBody>
                  <a:tcPr marL="9525" marR="9525" marT="9525" marB="0" anchor="ctr"/>
                </a:tc>
                <a:extLst>
                  <a:ext uri="{0D108BD9-81ED-4DB2-BD59-A6C34878D82A}">
                    <a16:rowId xmlns:a16="http://schemas.microsoft.com/office/drawing/2014/main" val="2609975273"/>
                  </a:ext>
                </a:extLst>
              </a:tr>
              <a:tr h="372676">
                <a:tc>
                  <a:txBody>
                    <a:bodyPr/>
                    <a:lstStyle/>
                    <a:p>
                      <a:pPr algn="ctr" fontAlgn="b"/>
                      <a:r>
                        <a:rPr lang="nl-BE" sz="1100" b="0" i="0" u="none" strike="noStrike">
                          <a:solidFill>
                            <a:srgbClr val="000000"/>
                          </a:solidFill>
                          <a:effectLst/>
                          <a:latin typeface="+mn-lt"/>
                        </a:rPr>
                        <a:t>82113</a:t>
                      </a:r>
                    </a:p>
                  </a:txBody>
                  <a:tcPr marL="9525" marR="9525" marT="9525" marB="0" anchor="ctr"/>
                </a:tc>
                <a:extLst>
                  <a:ext uri="{0D108BD9-81ED-4DB2-BD59-A6C34878D82A}">
                    <a16:rowId xmlns:a16="http://schemas.microsoft.com/office/drawing/2014/main" val="967239476"/>
                  </a:ext>
                </a:extLst>
              </a:tr>
              <a:tr h="372676">
                <a:tc>
                  <a:txBody>
                    <a:bodyPr/>
                    <a:lstStyle/>
                    <a:p>
                      <a:pPr algn="ctr" fontAlgn="b"/>
                      <a:r>
                        <a:rPr lang="nl-BE" sz="1100" b="0" i="0" u="none" strike="noStrike">
                          <a:solidFill>
                            <a:srgbClr val="000000"/>
                          </a:solidFill>
                          <a:effectLst/>
                          <a:latin typeface="+mn-lt"/>
                        </a:rPr>
                        <a:t>66339</a:t>
                      </a:r>
                    </a:p>
                  </a:txBody>
                  <a:tcPr marL="9525" marR="9525" marT="9525" marB="0" anchor="ctr"/>
                </a:tc>
                <a:extLst>
                  <a:ext uri="{0D108BD9-81ED-4DB2-BD59-A6C34878D82A}">
                    <a16:rowId xmlns:a16="http://schemas.microsoft.com/office/drawing/2014/main" val="3273778852"/>
                  </a:ext>
                </a:extLst>
              </a:tr>
              <a:tr h="372676">
                <a:tc>
                  <a:txBody>
                    <a:bodyPr/>
                    <a:lstStyle/>
                    <a:p>
                      <a:pPr algn="ctr" fontAlgn="b"/>
                      <a:r>
                        <a:rPr lang="nl-BE" sz="1100" b="0" i="0" u="none" strike="noStrike">
                          <a:solidFill>
                            <a:srgbClr val="000000"/>
                          </a:solidFill>
                          <a:effectLst/>
                          <a:latin typeface="+mn-lt"/>
                        </a:rPr>
                        <a:t>62113</a:t>
                      </a:r>
                    </a:p>
                  </a:txBody>
                  <a:tcPr marL="9525" marR="9525" marT="9525" marB="0" anchor="ctr"/>
                </a:tc>
                <a:extLst>
                  <a:ext uri="{0D108BD9-81ED-4DB2-BD59-A6C34878D82A}">
                    <a16:rowId xmlns:a16="http://schemas.microsoft.com/office/drawing/2014/main" val="497980917"/>
                  </a:ext>
                </a:extLst>
              </a:tr>
              <a:tr h="372676">
                <a:tc>
                  <a:txBody>
                    <a:bodyPr/>
                    <a:lstStyle/>
                    <a:p>
                      <a:pPr algn="ctr" fontAlgn="b"/>
                      <a:r>
                        <a:rPr lang="nl-BE" sz="1100" b="0" i="0" u="none" strike="noStrike">
                          <a:solidFill>
                            <a:srgbClr val="000000"/>
                          </a:solidFill>
                          <a:effectLst/>
                          <a:latin typeface="+mn-lt"/>
                        </a:rPr>
                        <a:t>54893</a:t>
                      </a:r>
                    </a:p>
                  </a:txBody>
                  <a:tcPr marL="9525" marR="9525" marT="9525" marB="0" anchor="ctr"/>
                </a:tc>
                <a:extLst>
                  <a:ext uri="{0D108BD9-81ED-4DB2-BD59-A6C34878D82A}">
                    <a16:rowId xmlns:a16="http://schemas.microsoft.com/office/drawing/2014/main" val="1650267003"/>
                  </a:ext>
                </a:extLst>
              </a:tr>
              <a:tr h="372676">
                <a:tc>
                  <a:txBody>
                    <a:bodyPr/>
                    <a:lstStyle/>
                    <a:p>
                      <a:pPr algn="ctr" fontAlgn="b"/>
                      <a:r>
                        <a:rPr lang="nl-BE" sz="1100" b="0" i="0" u="none" strike="noStrike">
                          <a:solidFill>
                            <a:srgbClr val="000000"/>
                          </a:solidFill>
                          <a:effectLst/>
                          <a:latin typeface="+mn-lt"/>
                        </a:rPr>
                        <a:t>53987</a:t>
                      </a:r>
                    </a:p>
                  </a:txBody>
                  <a:tcPr marL="9525" marR="9525" marT="9525" marB="0" anchor="ctr"/>
                </a:tc>
                <a:extLst>
                  <a:ext uri="{0D108BD9-81ED-4DB2-BD59-A6C34878D82A}">
                    <a16:rowId xmlns:a16="http://schemas.microsoft.com/office/drawing/2014/main" val="4187809548"/>
                  </a:ext>
                </a:extLst>
              </a:tr>
              <a:tr h="372676">
                <a:tc>
                  <a:txBody>
                    <a:bodyPr/>
                    <a:lstStyle/>
                    <a:p>
                      <a:pPr algn="ctr" fontAlgn="b"/>
                      <a:r>
                        <a:rPr lang="nl-BE" sz="1100" b="0" i="0" u="none" strike="noStrike">
                          <a:solidFill>
                            <a:srgbClr val="000000"/>
                          </a:solidFill>
                          <a:effectLst/>
                          <a:latin typeface="+mn-lt"/>
                        </a:rPr>
                        <a:t>46490</a:t>
                      </a:r>
                    </a:p>
                  </a:txBody>
                  <a:tcPr marL="9525" marR="9525" marT="9525" marB="0" anchor="ctr"/>
                </a:tc>
                <a:extLst>
                  <a:ext uri="{0D108BD9-81ED-4DB2-BD59-A6C34878D82A}">
                    <a16:rowId xmlns:a16="http://schemas.microsoft.com/office/drawing/2014/main" val="2812105334"/>
                  </a:ext>
                </a:extLst>
              </a:tr>
              <a:tr h="372676">
                <a:tc>
                  <a:txBody>
                    <a:bodyPr/>
                    <a:lstStyle/>
                    <a:p>
                      <a:pPr algn="ctr" fontAlgn="b"/>
                      <a:r>
                        <a:rPr lang="nl-BE" sz="1100" b="0" i="0" u="none" strike="noStrike">
                          <a:solidFill>
                            <a:srgbClr val="000000"/>
                          </a:solidFill>
                          <a:effectLst/>
                          <a:latin typeface="+mn-lt"/>
                        </a:rPr>
                        <a:t>44780</a:t>
                      </a:r>
                    </a:p>
                  </a:txBody>
                  <a:tcPr marL="9525" marR="9525" marT="9525" marB="0" anchor="ctr"/>
                </a:tc>
                <a:extLst>
                  <a:ext uri="{0D108BD9-81ED-4DB2-BD59-A6C34878D82A}">
                    <a16:rowId xmlns:a16="http://schemas.microsoft.com/office/drawing/2014/main" val="3234184077"/>
                  </a:ext>
                </a:extLst>
              </a:tr>
              <a:tr h="372676">
                <a:tc>
                  <a:txBody>
                    <a:bodyPr/>
                    <a:lstStyle/>
                    <a:p>
                      <a:pPr algn="ctr" fontAlgn="b"/>
                      <a:r>
                        <a:rPr lang="nl-BE" sz="1100" b="0" i="0" u="none" strike="noStrike" dirty="0">
                          <a:solidFill>
                            <a:srgbClr val="000000"/>
                          </a:solidFill>
                          <a:effectLst/>
                          <a:latin typeface="+mn-lt"/>
                        </a:rPr>
                        <a:t>41056</a:t>
                      </a:r>
                    </a:p>
                  </a:txBody>
                  <a:tcPr marL="9525" marR="9525" marT="9525" marB="0" anchor="ctr"/>
                </a:tc>
                <a:extLst>
                  <a:ext uri="{0D108BD9-81ED-4DB2-BD59-A6C34878D82A}">
                    <a16:rowId xmlns:a16="http://schemas.microsoft.com/office/drawing/2014/main" val="533944637"/>
                  </a:ext>
                </a:extLst>
              </a:tr>
            </a:tbl>
          </a:graphicData>
        </a:graphic>
      </p:graphicFrame>
      <p:sp>
        <p:nvSpPr>
          <p:cNvPr id="20" name="TextBox 19">
            <a:extLst>
              <a:ext uri="{FF2B5EF4-FFF2-40B4-BE49-F238E27FC236}">
                <a16:creationId xmlns:a16="http://schemas.microsoft.com/office/drawing/2014/main" id="{053FF010-A3D7-44A2-9BD1-B5112BFF7416}"/>
              </a:ext>
            </a:extLst>
          </p:cNvPr>
          <p:cNvSpPr txBox="1"/>
          <p:nvPr/>
        </p:nvSpPr>
        <p:spPr>
          <a:xfrm>
            <a:off x="4957993" y="1760628"/>
            <a:ext cx="1235915" cy="369332"/>
          </a:xfrm>
          <a:prstGeom prst="rect">
            <a:avLst/>
          </a:prstGeom>
        </p:spPr>
        <p:txBody>
          <a:bodyPr vert="horz" wrap="none" lIns="0" tIns="0" rIns="0" bIns="0" rtlCol="0">
            <a:spAutoFit/>
          </a:bodyPr>
          <a:lstStyle/>
          <a:p>
            <a:pPr algn="ctr"/>
            <a:r>
              <a:rPr lang="fr-BE" sz="1200" dirty="0"/>
              <a:t>Nombres absolus </a:t>
            </a:r>
            <a:br>
              <a:rPr lang="fr-BE" sz="1200" dirty="0"/>
            </a:br>
            <a:r>
              <a:rPr lang="fr-BE" sz="1200" dirty="0"/>
              <a:t>de chats*</a:t>
            </a:r>
          </a:p>
        </p:txBody>
      </p:sp>
    </p:spTree>
    <p:extLst>
      <p:ext uri="{BB962C8B-B14F-4D97-AF65-F5344CB8AC3E}">
        <p14:creationId xmlns:p14="http://schemas.microsoft.com/office/powerpoint/2010/main" val="1317598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 CHAT</a:t>
            </a:r>
          </a:p>
        </p:txBody>
      </p:sp>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4205054121"/>
              </p:ext>
            </p:extLst>
          </p:nvPr>
        </p:nvGraphicFramePr>
        <p:xfrm>
          <a:off x="380526" y="1724026"/>
          <a:ext cx="5211462" cy="4171372"/>
        </p:xfrm>
        <a:graphic>
          <a:graphicData uri="http://schemas.openxmlformats.org/drawingml/2006/table">
            <a:tbl>
              <a:tblPr firstRow="1" bandRow="1">
                <a:tableStyleId>{2D5ABB26-0587-4C30-8999-92F81FD0307C}</a:tableStyleId>
              </a:tblPr>
              <a:tblGrid>
                <a:gridCol w="2922110">
                  <a:extLst>
                    <a:ext uri="{9D8B030D-6E8A-4147-A177-3AD203B41FA5}">
                      <a16:colId xmlns:a16="http://schemas.microsoft.com/office/drawing/2014/main" val="2457120873"/>
                    </a:ext>
                  </a:extLst>
                </a:gridCol>
                <a:gridCol w="2289352">
                  <a:extLst>
                    <a:ext uri="{9D8B030D-6E8A-4147-A177-3AD203B41FA5}">
                      <a16:colId xmlns:a16="http://schemas.microsoft.com/office/drawing/2014/main" val="376077822"/>
                    </a:ext>
                  </a:extLst>
                </a:gridCol>
              </a:tblGrid>
              <a:tr h="295084">
                <a:tc gridSpan="2">
                  <a:txBody>
                    <a:bodyPr/>
                    <a:lstStyle/>
                    <a:p>
                      <a:pPr algn="l"/>
                      <a:r>
                        <a:rPr lang="nl-BE" sz="1100" b="1" noProof="0" dirty="0">
                          <a:solidFill>
                            <a:schemeClr val="tx1"/>
                          </a:solidFill>
                        </a:rPr>
                        <a:t>INTENTION DE FAIRE STÉRILISER VOTRE CHAT(TE) ?</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3437572506"/>
                  </a:ext>
                </a:extLst>
              </a:tr>
              <a:tr h="295084">
                <a:tc>
                  <a:txBody>
                    <a:bodyPr/>
                    <a:lstStyle/>
                    <a:p>
                      <a:pPr algn="r"/>
                      <a:r>
                        <a:rPr lang="fr-BE" sz="1100" b="0" kern="1200" dirty="0">
                          <a:solidFill>
                            <a:schemeClr val="tx1"/>
                          </a:solidFill>
                          <a:latin typeface="+mn-lt"/>
                          <a:ea typeface="+mn-ea"/>
                          <a:cs typeface="+mn-cs"/>
                        </a:rPr>
                        <a:t>Oui, j’ai des projets concrets</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295084">
                <a:tc>
                  <a:txBody>
                    <a:bodyPr/>
                    <a:lstStyle/>
                    <a:p>
                      <a:pPr algn="r"/>
                      <a:r>
                        <a:rPr lang="fr-BE" sz="1100" b="0" kern="1200" dirty="0">
                          <a:solidFill>
                            <a:schemeClr val="tx1"/>
                          </a:solidFill>
                          <a:latin typeface="+mn-lt"/>
                          <a:ea typeface="+mn-ea"/>
                          <a:cs typeface="+mn-cs"/>
                        </a:rPr>
                        <a:t>Oui, mais je n’ai pas encore de projets concrets</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Non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95084">
                <a:tc gridSpan="2">
                  <a:txBody>
                    <a:bodyPr/>
                    <a:lstStyle/>
                    <a:p>
                      <a:pPr algn="l"/>
                      <a:r>
                        <a:rPr lang="nl-BE" sz="1100" b="1" noProof="0" dirty="0">
                          <a:solidFill>
                            <a:schemeClr val="tx1"/>
                          </a:solidFill>
                        </a:rPr>
                        <a:t>RAISON CHAT(TE) PAS (ENCORE) STÉRILISÉ(E) ?</a:t>
                      </a:r>
                    </a:p>
                  </a:txBody>
                  <a:tcPr marL="36000" marR="0" marT="0" marB="0" anchor="ctr">
                    <a:lnL w="12700" cap="flat" cmpd="sng" algn="ctr">
                      <a:noFill/>
                      <a:prstDash val="solid"/>
                      <a:round/>
                      <a:headEnd type="none" w="med" len="med"/>
                      <a:tailEnd type="none" w="med" len="med"/>
                    </a:lnL>
                    <a:lnR>
                      <a:noFill/>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6164851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Mon chat ne va pas à l’extérieur (librement)</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Trop cher</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Je ne trouve pas que c’est nécessaire</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Je voudrais avoir une portée de chatons </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95084">
                <a:tc>
                  <a:txBody>
                    <a:bodyPr/>
                    <a:lstStyle/>
                    <a:p>
                      <a:pPr algn="r"/>
                      <a:r>
                        <a:rPr lang="fr-BE" sz="1100" b="0" kern="1200" dirty="0">
                          <a:solidFill>
                            <a:schemeClr val="tx1"/>
                          </a:solidFill>
                          <a:latin typeface="+mn-lt"/>
                          <a:ea typeface="+mn-ea"/>
                          <a:cs typeface="+mn-cs"/>
                        </a:rPr>
                        <a:t>Pas nécessaire parce que j’ai un chat (mâle)</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29508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Pas encore eu le temps d'aller chez le </a:t>
                      </a:r>
                      <a:r>
                        <a:rPr lang="fr-BE" sz="1100" b="0" kern="1200" dirty="0" err="1">
                          <a:solidFill>
                            <a:schemeClr val="tx1"/>
                          </a:solidFill>
                          <a:latin typeface="+mn-lt"/>
                          <a:ea typeface="+mn-ea"/>
                          <a:cs typeface="+mn-cs"/>
                        </a:rPr>
                        <a:t>vét</a:t>
                      </a:r>
                      <a:r>
                        <a:rPr lang="fr-BE" sz="1100" b="0" kern="1200" dirty="0">
                          <a:solidFill>
                            <a:schemeClr val="tx1"/>
                          </a:solidFill>
                          <a:latin typeface="+mn-lt"/>
                          <a:ea typeface="+mn-ea"/>
                          <a:cs typeface="+mn-cs"/>
                        </a:rPr>
                        <a:t>.</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95084">
                <a:tc>
                  <a:txBody>
                    <a:bodyPr/>
                    <a:lstStyle/>
                    <a:p>
                      <a:pPr algn="r"/>
                      <a:r>
                        <a:rPr lang="nl-BE" sz="1100" b="0" kern="1200" noProof="0" dirty="0">
                          <a:solidFill>
                            <a:schemeClr val="tx1"/>
                          </a:solidFill>
                          <a:latin typeface="+mn-lt"/>
                          <a:ea typeface="+mn-ea"/>
                          <a:cs typeface="+mn-cs"/>
                        </a:rPr>
                        <a:t>Mon chat/ ma chatte </a:t>
                      </a:r>
                      <a:r>
                        <a:rPr lang="fr-BE" sz="1100" b="0" kern="1200" dirty="0">
                          <a:solidFill>
                            <a:schemeClr val="tx1"/>
                          </a:solidFill>
                          <a:latin typeface="+mn-lt"/>
                          <a:ea typeface="+mn-ea"/>
                          <a:cs typeface="+mn-cs"/>
                        </a:rPr>
                        <a:t>est encore trop jeune</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951012052"/>
                  </a:ext>
                </a:extLst>
              </a:tr>
              <a:tr h="295084">
                <a:tc>
                  <a:txBody>
                    <a:bodyPr/>
                    <a:lstStyle/>
                    <a:p>
                      <a:pPr algn="r"/>
                      <a:r>
                        <a:rPr lang="fr-BE" sz="1100" b="0" kern="1200" dirty="0">
                          <a:solidFill>
                            <a:schemeClr val="tx1"/>
                          </a:solidFill>
                          <a:latin typeface="+mn-lt"/>
                          <a:ea typeface="+mn-ea"/>
                          <a:cs typeface="+mn-cs"/>
                        </a:rPr>
                        <a:t>C’est mauvais pour la santé du chat </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325689814"/>
                  </a:ext>
                </a:extLst>
              </a:tr>
              <a:tr h="295084">
                <a:tc>
                  <a:txBody>
                    <a:bodyPr/>
                    <a:lstStyle/>
                    <a:p>
                      <a:pPr algn="r"/>
                      <a:r>
                        <a:rPr lang="nl-BE" sz="1100" b="0" kern="1200" noProof="0" dirty="0">
                          <a:solidFill>
                            <a:schemeClr val="tx1"/>
                          </a:solidFill>
                          <a:latin typeface="+mn-lt"/>
                          <a:ea typeface="+mn-ea"/>
                          <a:cs typeface="+mn-cs"/>
                        </a:rPr>
                        <a:t>Je ne </a:t>
                      </a:r>
                      <a:r>
                        <a:rPr lang="nl-BE" sz="1100" b="0" kern="1200" noProof="0" dirty="0" err="1">
                          <a:solidFill>
                            <a:schemeClr val="tx1"/>
                          </a:solidFill>
                          <a:latin typeface="+mn-lt"/>
                          <a:ea typeface="+mn-ea"/>
                          <a:cs typeface="+mn-cs"/>
                        </a:rPr>
                        <a:t>sais</a:t>
                      </a:r>
                      <a:r>
                        <a:rPr lang="nl-BE" sz="1100" b="0" kern="1200" noProof="0" dirty="0">
                          <a:solidFill>
                            <a:schemeClr val="tx1"/>
                          </a:solidFill>
                          <a:latin typeface="+mn-lt"/>
                          <a:ea typeface="+mn-ea"/>
                          <a:cs typeface="+mn-cs"/>
                        </a:rPr>
                        <a:t> pas</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endParaRPr lang="nl-BE" sz="1100" b="0" noProof="0" dirty="0">
                        <a:solidFill>
                          <a:schemeClr val="tx1"/>
                        </a:solidFill>
                      </a:endParaRPr>
                    </a:p>
                  </a:txBody>
                  <a:tcPr marL="36000" marR="36000" marT="0" marB="0" anchor="ctr">
                    <a:lnL w="12700" cap="flat" cmpd="sng" algn="ctr">
                      <a:noFill/>
                      <a:prstDash val="solid"/>
                      <a:round/>
                      <a:headEnd type="none" w="med" len="med"/>
                      <a:tailEnd type="none" w="med" len="med"/>
                    </a:lnL>
                    <a:lnR>
                      <a:noFill/>
                    </a:lnR>
                    <a:lnT w="317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94333707"/>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282718988"/>
              </p:ext>
            </p:extLst>
          </p:nvPr>
        </p:nvGraphicFramePr>
        <p:xfrm>
          <a:off x="3417544" y="1724023"/>
          <a:ext cx="2174005" cy="4131174"/>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765175"/>
            <a:ext cx="11547452" cy="719138"/>
          </a:xfrm>
        </p:spPr>
        <p:txBody>
          <a:bodyPr/>
          <a:lstStyle/>
          <a:p>
            <a:r>
              <a:rPr lang="fr-BE" dirty="0"/>
              <a:t>Pour près de la moitié des chats non-stérilisés </a:t>
            </a:r>
            <a:r>
              <a:rPr lang="nl-BE" dirty="0"/>
              <a:t>à Bruxelles</a:t>
            </a:r>
            <a:r>
              <a:rPr lang="fr-BE" dirty="0"/>
              <a:t>, les maîtres ont l’intention de les faire stériliser. Le fait que le chat ne sorte pas et le prix de la stérilisation sont les principales barrières à la stérilisation.</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Chats non-stérilisés </a:t>
            </a:r>
            <a:r>
              <a:rPr lang="nl-BE" dirty="0"/>
              <a:t>Bruxelles </a:t>
            </a:r>
            <a:r>
              <a:rPr lang="fr-BE" dirty="0"/>
              <a:t>(n=15*)</a:t>
            </a:r>
          </a:p>
          <a:p>
            <a:pPr marL="534988" indent="-534988"/>
            <a:r>
              <a:rPr lang="fr-BE" dirty="0"/>
              <a:t>Question :	Q8. </a:t>
            </a:r>
            <a:r>
              <a:rPr lang="fr-FR" dirty="0"/>
              <a:t>Avez-vous l’intention de faire stériliser votre chat(te) dans un avenir proche ?</a:t>
            </a:r>
            <a:r>
              <a:rPr lang="fr-BE" dirty="0"/>
              <a:t> / Q10. </a:t>
            </a:r>
            <a:r>
              <a:rPr lang="fr-FR" dirty="0"/>
              <a:t>Pourquoi avez-vous choisi de ne pas (encore) faire stériliser/castrer votre chat(te) ?</a:t>
            </a:r>
            <a:r>
              <a:rPr lang="fr-BE" dirty="0"/>
              <a:t> Q5. Votre chat(te) est-il/elle un chat de race ? / Q2 </a:t>
            </a:r>
            <a:r>
              <a:rPr lang="fr-FR" dirty="0"/>
              <a:t>Quel est le sexe de votre chat(te) ?</a:t>
            </a:r>
            <a:r>
              <a:rPr lang="fr-BE" dirty="0"/>
              <a:t> /  Q6. </a:t>
            </a:r>
            <a:r>
              <a:rPr lang="fr-FR" dirty="0"/>
              <a:t>Votre chat(te) peut-il/elle aller à l’extérieur </a:t>
            </a:r>
            <a:r>
              <a:rPr lang="fr-BE" dirty="0"/>
              <a:t>? /  Quel âge a votre chat(te) ? / Q4. Où vous êtes-vous procuré(e) votre chat(te) ? </a:t>
            </a:r>
          </a:p>
          <a:p>
            <a:pPr marL="534988" indent="-534988"/>
            <a:r>
              <a:rPr lang="nl-BE" dirty="0"/>
              <a:t>*	</a:t>
            </a:r>
            <a:r>
              <a:rPr lang="nl-NL" dirty="0" err="1"/>
              <a:t>Estimation</a:t>
            </a:r>
            <a:r>
              <a:rPr lang="nl-NL" dirty="0"/>
              <a:t> </a:t>
            </a:r>
            <a:r>
              <a:rPr lang="nl-NL" dirty="0" err="1"/>
              <a:t>sur</a:t>
            </a:r>
            <a:r>
              <a:rPr lang="nl-NL" dirty="0"/>
              <a:t> la base de 50 870 chats non-</a:t>
            </a:r>
            <a:r>
              <a:rPr lang="nl-NL" dirty="0" err="1"/>
              <a:t>stérilisés</a:t>
            </a:r>
            <a:r>
              <a:rPr lang="nl-NL" dirty="0"/>
              <a:t> à Bruxelles</a:t>
            </a:r>
            <a:endParaRPr lang="nl-BE" dirty="0"/>
          </a:p>
          <a:p>
            <a:pPr marL="534988" indent="-534988"/>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14</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Barrières stérilisation + profil chat non-stérilisé</a:t>
            </a:r>
          </a:p>
        </p:txBody>
      </p:sp>
      <p:grpSp>
        <p:nvGrpSpPr>
          <p:cNvPr id="20" name="Group 19">
            <a:extLst>
              <a:ext uri="{FF2B5EF4-FFF2-40B4-BE49-F238E27FC236}">
                <a16:creationId xmlns:a16="http://schemas.microsoft.com/office/drawing/2014/main" id="{677052F5-122B-4A2F-BE97-3E670F29523B}"/>
              </a:ext>
            </a:extLst>
          </p:cNvPr>
          <p:cNvGrpSpPr/>
          <p:nvPr/>
        </p:nvGrpSpPr>
        <p:grpSpPr>
          <a:xfrm>
            <a:off x="391569" y="5785808"/>
            <a:ext cx="3308233" cy="363290"/>
            <a:chOff x="3380245" y="5377292"/>
            <a:chExt cx="3308233" cy="527971"/>
          </a:xfrm>
        </p:grpSpPr>
        <p:sp>
          <p:nvSpPr>
            <p:cNvPr id="21" name="Rectangle 20">
              <a:extLst>
                <a:ext uri="{FF2B5EF4-FFF2-40B4-BE49-F238E27FC236}">
                  <a16:creationId xmlns:a16="http://schemas.microsoft.com/office/drawing/2014/main" id="{BF94DC62-15A2-4F72-9A88-73240249CBA6}"/>
                </a:ext>
              </a:extLst>
            </p:cNvPr>
            <p:cNvSpPr/>
            <p:nvPr/>
          </p:nvSpPr>
          <p:spPr>
            <a:xfrm>
              <a:off x="3466955" y="5524783"/>
              <a:ext cx="3221523" cy="38048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fr-FR" sz="1000" dirty="0">
                  <a:solidFill>
                    <a:schemeClr val="bg1">
                      <a:lumMod val="50000"/>
                    </a:schemeClr>
                  </a:solidFill>
                </a:rPr>
                <a:t>Remarque : les items &lt; 4 % ne sont pas représentés </a:t>
              </a:r>
              <a:r>
                <a:rPr lang="fr-BE" sz="1000" dirty="0">
                  <a:solidFill>
                    <a:schemeClr val="bg1">
                      <a:lumMod val="50000"/>
                    </a:schemeClr>
                  </a:solidFill>
                </a:rPr>
                <a:t>.</a:t>
              </a:r>
            </a:p>
          </p:txBody>
        </p:sp>
        <p:grpSp>
          <p:nvGrpSpPr>
            <p:cNvPr id="22" name="Group 21">
              <a:extLst>
                <a:ext uri="{FF2B5EF4-FFF2-40B4-BE49-F238E27FC236}">
                  <a16:creationId xmlns:a16="http://schemas.microsoft.com/office/drawing/2014/main" id="{E8C64895-EFC2-497A-A6FA-96302E1B4B57}"/>
                </a:ext>
              </a:extLst>
            </p:cNvPr>
            <p:cNvGrpSpPr/>
            <p:nvPr/>
          </p:nvGrpSpPr>
          <p:grpSpPr>
            <a:xfrm>
              <a:off x="3380245" y="5377292"/>
              <a:ext cx="180000" cy="180000"/>
              <a:chOff x="3084430" y="5376985"/>
              <a:chExt cx="180000" cy="180000"/>
            </a:xfrm>
            <a:effectLst>
              <a:outerShdw dist="25400" dir="2700000" algn="tl" rotWithShape="0">
                <a:schemeClr val="tx1">
                  <a:alpha val="40000"/>
                </a:schemeClr>
              </a:outerShdw>
            </a:effectLst>
          </p:grpSpPr>
          <p:sp>
            <p:nvSpPr>
              <p:cNvPr id="23" name="Ellipse 87">
                <a:extLst>
                  <a:ext uri="{FF2B5EF4-FFF2-40B4-BE49-F238E27FC236}">
                    <a16:creationId xmlns:a16="http://schemas.microsoft.com/office/drawing/2014/main" id="{8EC05D0B-D310-47A3-BD6A-EF8C9C94CE63}"/>
                  </a:ext>
                </a:extLst>
              </p:cNvPr>
              <p:cNvSpPr/>
              <p:nvPr/>
            </p:nvSpPr>
            <p:spPr>
              <a:xfrm>
                <a:off x="3084430" y="5376985"/>
                <a:ext cx="180000"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4" name="Group 23">
                <a:extLst>
                  <a:ext uri="{FF2B5EF4-FFF2-40B4-BE49-F238E27FC236}">
                    <a16:creationId xmlns:a16="http://schemas.microsoft.com/office/drawing/2014/main" id="{5DD23833-8251-4C43-A1BA-701A6B815853}"/>
                  </a:ext>
                </a:extLst>
              </p:cNvPr>
              <p:cNvGrpSpPr/>
              <p:nvPr/>
            </p:nvGrpSpPr>
            <p:grpSpPr>
              <a:xfrm>
                <a:off x="3172630" y="5420532"/>
                <a:ext cx="3600" cy="92906"/>
                <a:chOff x="3172630" y="5421189"/>
                <a:chExt cx="3600" cy="92906"/>
              </a:xfrm>
            </p:grpSpPr>
            <p:sp>
              <p:nvSpPr>
                <p:cNvPr id="25" name="Line 37">
                  <a:extLst>
                    <a:ext uri="{FF2B5EF4-FFF2-40B4-BE49-F238E27FC236}">
                      <a16:creationId xmlns:a16="http://schemas.microsoft.com/office/drawing/2014/main" id="{E4085086-69DF-4F95-B819-441B9F309562}"/>
                    </a:ext>
                  </a:extLst>
                </p:cNvPr>
                <p:cNvSpPr>
                  <a:spLocks noChangeShapeType="1"/>
                </p:cNvSpPr>
                <p:nvPr/>
              </p:nvSpPr>
              <p:spPr bwMode="auto">
                <a:xfrm>
                  <a:off x="3174430" y="5454747"/>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6" name="Oval 38">
                  <a:extLst>
                    <a:ext uri="{FF2B5EF4-FFF2-40B4-BE49-F238E27FC236}">
                      <a16:creationId xmlns:a16="http://schemas.microsoft.com/office/drawing/2014/main" id="{90CCC38E-7B64-4D33-8A82-1AB3681C6886}"/>
                    </a:ext>
                  </a:extLst>
                </p:cNvPr>
                <p:cNvSpPr>
                  <a:spLocks noChangeAspect="1" noChangeArrowheads="1"/>
                </p:cNvSpPr>
                <p:nvPr/>
              </p:nvSpPr>
              <p:spPr bwMode="auto">
                <a:xfrm>
                  <a:off x="3172630" y="5421189"/>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 CHAT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PROVENANCE CHAT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771854814"/>
              </p:ext>
            </p:extLst>
          </p:nvPr>
        </p:nvGraphicFramePr>
        <p:xfrm>
          <a:off x="7535156" y="2155706"/>
          <a:ext cx="2007322" cy="8417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2617276815"/>
              </p:ext>
            </p:extLst>
          </p:nvPr>
        </p:nvGraphicFramePr>
        <p:xfrm>
          <a:off x="7528769" y="3056388"/>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DE RACE?</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PEUT SORTIR?</a:t>
            </a:r>
          </a:p>
        </p:txBody>
      </p:sp>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151667672"/>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3" name="Table 42">
            <a:extLst>
              <a:ext uri="{FF2B5EF4-FFF2-40B4-BE49-F238E27FC236}">
                <a16:creationId xmlns:a16="http://schemas.microsoft.com/office/drawing/2014/main" id="{9A5DB970-FB7A-4A31-9BEB-FA4136E5EE7D}"/>
              </a:ext>
            </a:extLst>
          </p:cNvPr>
          <p:cNvGraphicFramePr>
            <a:graphicFrameLocks noGrp="1"/>
          </p:cNvGraphicFramePr>
          <p:nvPr>
            <p:extLst>
              <p:ext uri="{D42A27DB-BD31-4B8C-83A1-F6EECF244321}">
                <p14:modId xmlns:p14="http://schemas.microsoft.com/office/powerpoint/2010/main" val="3361524618"/>
              </p:ext>
            </p:extLst>
          </p:nvPr>
        </p:nvGraphicFramePr>
        <p:xfrm>
          <a:off x="7436087" y="4030967"/>
          <a:ext cx="1003319" cy="1739506"/>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526853">
                <a:tc>
                  <a:txBody>
                    <a:bodyPr/>
                    <a:lstStyle/>
                    <a:p>
                      <a:pPr algn="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librement à l’extérieur</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2685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en laisse, sous surveillance stricte/dans un jardin/une terrasse clôturé(e)</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26853">
                <a:tc>
                  <a:txBody>
                    <a:bodyPr/>
                    <a:lstStyle/>
                    <a:p>
                      <a:pPr algn="r"/>
                      <a:r>
                        <a:rPr lang="nl-BE" sz="900" b="1" noProof="0" dirty="0">
                          <a:solidFill>
                            <a:schemeClr val="tx1"/>
                          </a:solidFill>
                        </a:rPr>
                        <a:t>Non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929519777"/>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2342129179"/>
              </p:ext>
            </p:extLst>
          </p:nvPr>
        </p:nvGraphicFramePr>
        <p:xfrm>
          <a:off x="9707591" y="2059957"/>
          <a:ext cx="1020094" cy="3697720"/>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462215">
                <a:tc>
                  <a:txBody>
                    <a:bodyPr/>
                    <a:lstStyle/>
                    <a:p>
                      <a:pPr marL="0" algn="r" defTabSz="914400" rtl="0" eaLnBrk="1" fontAlgn="b" latinLnBrk="0" hangingPunct="1"/>
                      <a:r>
                        <a:rPr lang="fr-BE" sz="900" b="0" kern="1200" noProof="0">
                          <a:solidFill>
                            <a:schemeClr val="tx1"/>
                          </a:solidFill>
                          <a:latin typeface="+mn-lt"/>
                          <a:ea typeface="+mn-ea"/>
                          <a:cs typeface="+mn-cs"/>
                        </a:rPr>
                        <a:t>Amis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Magasin d’animaux</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Chat errant dans mon jardin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Éleveur non-reconnu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426120"/>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Trouvé dans la rue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de mon autre chat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a:solidFill>
                            <a:schemeClr val="tx1"/>
                          </a:solidFill>
                          <a:latin typeface="+mn-lt"/>
                          <a:ea typeface="+mn-ea"/>
                          <a:cs typeface="+mn-cs"/>
                        </a:rPr>
                        <a:t>Via vétérinaire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3902747"/>
                  </a:ext>
                </a:extLst>
              </a:tr>
              <a:tr h="46221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trouvée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bl>
          </a:graphicData>
        </a:graphic>
      </p:graphicFrame>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2737542033"/>
              </p:ext>
            </p:extLst>
          </p:nvPr>
        </p:nvGraphicFramePr>
        <p:xfrm>
          <a:off x="5681549" y="4110243"/>
          <a:ext cx="1495699" cy="1580560"/>
        </p:xfrm>
        <a:graphic>
          <a:graphicData uri="http://schemas.openxmlformats.org/drawingml/2006/chart">
            <c:chart xmlns:c="http://schemas.openxmlformats.org/drawingml/2006/chart" xmlns:r="http://schemas.openxmlformats.org/officeDocument/2006/relationships" r:id="rId6"/>
          </a:graphicData>
        </a:graphic>
      </p:graphicFrame>
      <p:grpSp>
        <p:nvGrpSpPr>
          <p:cNvPr id="7" name="Group 6">
            <a:extLst>
              <a:ext uri="{FF2B5EF4-FFF2-40B4-BE49-F238E27FC236}">
                <a16:creationId xmlns:a16="http://schemas.microsoft.com/office/drawing/2014/main" id="{97DFDE3E-A888-4CC7-9B2E-34E044ECC7D9}"/>
              </a:ext>
            </a:extLst>
          </p:cNvPr>
          <p:cNvGrpSpPr/>
          <p:nvPr/>
        </p:nvGrpSpPr>
        <p:grpSpPr>
          <a:xfrm>
            <a:off x="5798275" y="1993638"/>
            <a:ext cx="1378973" cy="1395467"/>
            <a:chOff x="5798275" y="1993638"/>
            <a:chExt cx="1378973" cy="1395467"/>
          </a:xfrm>
        </p:grpSpPr>
        <p:grpSp>
          <p:nvGrpSpPr>
            <p:cNvPr id="10" name="Group 9">
              <a:extLst>
                <a:ext uri="{FF2B5EF4-FFF2-40B4-BE49-F238E27FC236}">
                  <a16:creationId xmlns:a16="http://schemas.microsoft.com/office/drawing/2014/main" id="{98D9E78D-6459-4C46-BEA4-317B10FCA767}"/>
                </a:ext>
              </a:extLst>
            </p:cNvPr>
            <p:cNvGrpSpPr/>
            <p:nvPr/>
          </p:nvGrpSpPr>
          <p:grpSpPr>
            <a:xfrm>
              <a:off x="5806022" y="2262814"/>
              <a:ext cx="1371226" cy="1126291"/>
              <a:chOff x="5793322" y="2269164"/>
              <a:chExt cx="1371226" cy="1126291"/>
            </a:xfrm>
          </p:grpSpPr>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36 %</a:t>
                </a:r>
              </a:p>
            </p:txBody>
          </p:sp>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64 %</a:t>
                </a:r>
              </a:p>
            </p:txBody>
          </p:sp>
          <p:sp>
            <p:nvSpPr>
              <p:cNvPr id="49" name="Freeform: Shape 48">
                <a:extLst>
                  <a:ext uri="{FF2B5EF4-FFF2-40B4-BE49-F238E27FC236}">
                    <a16:creationId xmlns:a16="http://schemas.microsoft.com/office/drawing/2014/main" id="{B020DEB1-57DF-4520-BDAA-B64C8C1725A8}"/>
                  </a:ext>
                </a:extLst>
              </p:cNvPr>
              <p:cNvSpPr/>
              <p:nvPr/>
            </p:nvSpPr>
            <p:spPr>
              <a:xfrm>
                <a:off x="6004424" y="2459932"/>
                <a:ext cx="62380" cy="62379"/>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fr-BE" dirty="0"/>
              </a:p>
            </p:txBody>
          </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fr-BE" dirty="0"/>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fr-BE" dirty="0"/>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fr-BE" dirty="0">
                      <a:solidFill>
                        <a:schemeClr val="accent5"/>
                      </a:solidFill>
                    </a:endParaRPr>
                  </a:p>
                </p:txBody>
              </p:sp>
            </p:grpSp>
          </p:grpSp>
        </p:grpSp>
        <p:sp>
          <p:nvSpPr>
            <p:cNvPr id="56" name="Graphic 3">
              <a:extLst>
                <a:ext uri="{FF2B5EF4-FFF2-40B4-BE49-F238E27FC236}">
                  <a16:creationId xmlns:a16="http://schemas.microsoft.com/office/drawing/2014/main" id="{E3F6D931-E41A-43DE-9714-51F9E1817777}"/>
                </a:ext>
              </a:extLst>
            </p:cNvPr>
            <p:cNvSpPr/>
            <p:nvPr/>
          </p:nvSpPr>
          <p:spPr>
            <a:xfrm flipH="1">
              <a:off x="5798275" y="1993638"/>
              <a:ext cx="545358" cy="655453"/>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dirty="0"/>
            </a:p>
          </p:txBody>
        </p:sp>
      </p:grpSp>
      <p:sp>
        <p:nvSpPr>
          <p:cNvPr id="57" name="Freeform: Shape 56">
            <a:extLst>
              <a:ext uri="{FF2B5EF4-FFF2-40B4-BE49-F238E27FC236}">
                <a16:creationId xmlns:a16="http://schemas.microsoft.com/office/drawing/2014/main" id="{D040149C-DA99-48D6-B489-24D011A3F795}"/>
              </a:ext>
            </a:extLst>
          </p:cNvPr>
          <p:cNvSpPr/>
          <p:nvPr/>
        </p:nvSpPr>
        <p:spPr>
          <a:xfrm>
            <a:off x="5994212" y="2396300"/>
            <a:ext cx="199899" cy="194227"/>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fr-BE" dirty="0"/>
          </a:p>
        </p:txBody>
      </p:sp>
      <p:sp>
        <p:nvSpPr>
          <p:cNvPr id="46" name="TextBox 45">
            <a:extLst>
              <a:ext uri="{FF2B5EF4-FFF2-40B4-BE49-F238E27FC236}">
                <a16:creationId xmlns:a16="http://schemas.microsoft.com/office/drawing/2014/main" id="{41ADE430-F61A-484D-BEC8-E5A8333F83D2}"/>
              </a:ext>
            </a:extLst>
          </p:cNvPr>
          <p:cNvSpPr txBox="1"/>
          <p:nvPr/>
        </p:nvSpPr>
        <p:spPr>
          <a:xfrm>
            <a:off x="10224291" y="5948706"/>
            <a:ext cx="1559722" cy="215444"/>
          </a:xfrm>
          <a:prstGeom prst="rect">
            <a:avLst/>
          </a:prstGeom>
        </p:spPr>
        <p:txBody>
          <a:bodyPr vert="horz" wrap="none" lIns="0" tIns="0" rIns="0" bIns="0" rtlCol="0" anchor="b">
            <a:spAutoFit/>
          </a:bodyPr>
          <a:lstStyle/>
          <a:p>
            <a:pPr algn="r"/>
            <a:r>
              <a:rPr lang="fr-BE" sz="1400" b="1" dirty="0">
                <a:solidFill>
                  <a:schemeClr val="accent5"/>
                </a:solidFill>
              </a:rPr>
              <a:t>*Petit échantillon !</a:t>
            </a:r>
          </a:p>
        </p:txBody>
      </p:sp>
      <p:graphicFrame>
        <p:nvGraphicFramePr>
          <p:cNvPr id="47" name="Table 6">
            <a:extLst>
              <a:ext uri="{FF2B5EF4-FFF2-40B4-BE49-F238E27FC236}">
                <a16:creationId xmlns:a16="http://schemas.microsoft.com/office/drawing/2014/main" id="{C16D552F-97F3-4C98-98A4-D4ABFB4459D1}"/>
              </a:ext>
            </a:extLst>
          </p:cNvPr>
          <p:cNvGraphicFramePr>
            <a:graphicFrameLocks noGrp="1"/>
          </p:cNvGraphicFramePr>
          <p:nvPr>
            <p:extLst>
              <p:ext uri="{D42A27DB-BD31-4B8C-83A1-F6EECF244321}">
                <p14:modId xmlns:p14="http://schemas.microsoft.com/office/powerpoint/2010/main" val="2832153462"/>
              </p:ext>
            </p:extLst>
          </p:nvPr>
        </p:nvGraphicFramePr>
        <p:xfrm>
          <a:off x="4439721" y="3217192"/>
          <a:ext cx="894080" cy="2412840"/>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01605">
                <a:tc>
                  <a:txBody>
                    <a:bodyPr/>
                    <a:lstStyle/>
                    <a:p>
                      <a:pPr algn="ctr" fontAlgn="b"/>
                      <a:r>
                        <a:rPr lang="nl-BE" sz="1050" b="0" i="0" u="none" strike="noStrike">
                          <a:solidFill>
                            <a:srgbClr val="000000"/>
                          </a:solidFill>
                          <a:effectLst/>
                          <a:latin typeface="+mn-lt"/>
                        </a:rPr>
                        <a:t>20760</a:t>
                      </a:r>
                    </a:p>
                  </a:txBody>
                  <a:tcPr marL="9525" marR="9525" marT="9525" marB="0" anchor="ctr"/>
                </a:tc>
                <a:extLst>
                  <a:ext uri="{0D108BD9-81ED-4DB2-BD59-A6C34878D82A}">
                    <a16:rowId xmlns:a16="http://schemas.microsoft.com/office/drawing/2014/main" val="2609975273"/>
                  </a:ext>
                </a:extLst>
              </a:tr>
              <a:tr h="301605">
                <a:tc>
                  <a:txBody>
                    <a:bodyPr/>
                    <a:lstStyle/>
                    <a:p>
                      <a:pPr algn="ctr" fontAlgn="b"/>
                      <a:r>
                        <a:rPr lang="nl-BE" sz="1050" b="0" i="0" u="none" strike="noStrike">
                          <a:solidFill>
                            <a:srgbClr val="000000"/>
                          </a:solidFill>
                          <a:effectLst/>
                          <a:latin typeface="+mn-lt"/>
                        </a:rPr>
                        <a:t>19788</a:t>
                      </a:r>
                    </a:p>
                  </a:txBody>
                  <a:tcPr marL="9525" marR="9525" marT="9525" marB="0" anchor="ctr"/>
                </a:tc>
                <a:extLst>
                  <a:ext uri="{0D108BD9-81ED-4DB2-BD59-A6C34878D82A}">
                    <a16:rowId xmlns:a16="http://schemas.microsoft.com/office/drawing/2014/main" val="967239476"/>
                  </a:ext>
                </a:extLst>
              </a:tr>
              <a:tr h="301605">
                <a:tc>
                  <a:txBody>
                    <a:bodyPr/>
                    <a:lstStyle/>
                    <a:p>
                      <a:pPr algn="ctr" fontAlgn="b"/>
                      <a:r>
                        <a:rPr lang="nl-BE" sz="1050" b="0" i="0" u="none" strike="noStrike">
                          <a:solidFill>
                            <a:srgbClr val="000000"/>
                          </a:solidFill>
                          <a:effectLst/>
                          <a:latin typeface="+mn-lt"/>
                        </a:rPr>
                        <a:t>7356</a:t>
                      </a:r>
                    </a:p>
                  </a:txBody>
                  <a:tcPr marL="9525" marR="9525" marT="9525" marB="0" anchor="ctr"/>
                </a:tc>
                <a:extLst>
                  <a:ext uri="{0D108BD9-81ED-4DB2-BD59-A6C34878D82A}">
                    <a16:rowId xmlns:a16="http://schemas.microsoft.com/office/drawing/2014/main" val="3273778852"/>
                  </a:ext>
                </a:extLst>
              </a:tr>
              <a:tr h="301605">
                <a:tc>
                  <a:txBody>
                    <a:bodyPr/>
                    <a:lstStyle/>
                    <a:p>
                      <a:pPr algn="ctr" fontAlgn="b"/>
                      <a:r>
                        <a:rPr lang="nl-BE" sz="1050" b="0" i="0" u="none" strike="noStrike">
                          <a:solidFill>
                            <a:srgbClr val="000000"/>
                          </a:solidFill>
                          <a:effectLst/>
                          <a:latin typeface="+mn-lt"/>
                        </a:rPr>
                        <a:t>6435</a:t>
                      </a:r>
                    </a:p>
                  </a:txBody>
                  <a:tcPr marL="9525" marR="9525" marT="9525" marB="0" anchor="ctr"/>
                </a:tc>
                <a:extLst>
                  <a:ext uri="{0D108BD9-81ED-4DB2-BD59-A6C34878D82A}">
                    <a16:rowId xmlns:a16="http://schemas.microsoft.com/office/drawing/2014/main" val="497980917"/>
                  </a:ext>
                </a:extLst>
              </a:tr>
              <a:tr h="301605">
                <a:tc>
                  <a:txBody>
                    <a:bodyPr/>
                    <a:lstStyle/>
                    <a:p>
                      <a:pPr algn="ctr" fontAlgn="b"/>
                      <a:r>
                        <a:rPr lang="nl-BE" sz="1050" b="0" i="0" u="none" strike="noStrike">
                          <a:solidFill>
                            <a:srgbClr val="000000"/>
                          </a:solidFill>
                          <a:effectLst/>
                          <a:latin typeface="+mn-lt"/>
                        </a:rPr>
                        <a:t>6211</a:t>
                      </a:r>
                    </a:p>
                  </a:txBody>
                  <a:tcPr marL="9525" marR="9525" marT="9525" marB="0" anchor="ctr"/>
                </a:tc>
                <a:extLst>
                  <a:ext uri="{0D108BD9-81ED-4DB2-BD59-A6C34878D82A}">
                    <a16:rowId xmlns:a16="http://schemas.microsoft.com/office/drawing/2014/main" val="1650267003"/>
                  </a:ext>
                </a:extLst>
              </a:tr>
              <a:tr h="301605">
                <a:tc>
                  <a:txBody>
                    <a:bodyPr/>
                    <a:lstStyle/>
                    <a:p>
                      <a:pPr algn="ctr" fontAlgn="b"/>
                      <a:r>
                        <a:rPr lang="nl-BE" sz="1050" b="0" i="0" u="none" strike="noStrike">
                          <a:solidFill>
                            <a:srgbClr val="000000"/>
                          </a:solidFill>
                          <a:effectLst/>
                          <a:latin typeface="+mn-lt"/>
                        </a:rPr>
                        <a:t>5173</a:t>
                      </a:r>
                    </a:p>
                  </a:txBody>
                  <a:tcPr marL="9525" marR="9525" marT="9525" marB="0" anchor="ctr"/>
                </a:tc>
                <a:extLst>
                  <a:ext uri="{0D108BD9-81ED-4DB2-BD59-A6C34878D82A}">
                    <a16:rowId xmlns:a16="http://schemas.microsoft.com/office/drawing/2014/main" val="4187809548"/>
                  </a:ext>
                </a:extLst>
              </a:tr>
              <a:tr h="301605">
                <a:tc>
                  <a:txBody>
                    <a:bodyPr/>
                    <a:lstStyle/>
                    <a:p>
                      <a:pPr algn="ctr" fontAlgn="b"/>
                      <a:r>
                        <a:rPr lang="nl-BE" sz="1050" b="0" i="0" u="none" strike="noStrike">
                          <a:solidFill>
                            <a:srgbClr val="000000"/>
                          </a:solidFill>
                          <a:effectLst/>
                          <a:latin typeface="+mn-lt"/>
                        </a:rPr>
                        <a:t>4894</a:t>
                      </a:r>
                    </a:p>
                  </a:txBody>
                  <a:tcPr marL="9525" marR="9525" marT="9525" marB="0" anchor="ctr"/>
                </a:tc>
                <a:extLst>
                  <a:ext uri="{0D108BD9-81ED-4DB2-BD59-A6C34878D82A}">
                    <a16:rowId xmlns:a16="http://schemas.microsoft.com/office/drawing/2014/main" val="844176001"/>
                  </a:ext>
                </a:extLst>
              </a:tr>
              <a:tr h="301605">
                <a:tc>
                  <a:txBody>
                    <a:bodyPr/>
                    <a:lstStyle/>
                    <a:p>
                      <a:pPr algn="ctr" fontAlgn="b"/>
                      <a:r>
                        <a:rPr lang="nl-BE" sz="1050" b="0" i="0" u="none" strike="noStrike" dirty="0">
                          <a:solidFill>
                            <a:srgbClr val="000000"/>
                          </a:solidFill>
                          <a:effectLst/>
                          <a:latin typeface="+mn-lt"/>
                        </a:rPr>
                        <a:t>2859</a:t>
                      </a:r>
                    </a:p>
                  </a:txBody>
                  <a:tcPr marL="9525" marR="9525" marT="9525" marB="0" anchor="ctr"/>
                </a:tc>
                <a:extLst>
                  <a:ext uri="{0D108BD9-81ED-4DB2-BD59-A6C34878D82A}">
                    <a16:rowId xmlns:a16="http://schemas.microsoft.com/office/drawing/2014/main" val="879791983"/>
                  </a:ext>
                </a:extLst>
              </a:tr>
            </a:tbl>
          </a:graphicData>
        </a:graphic>
      </p:graphicFrame>
      <p:sp>
        <p:nvSpPr>
          <p:cNvPr id="48" name="TextBox 47">
            <a:extLst>
              <a:ext uri="{FF2B5EF4-FFF2-40B4-BE49-F238E27FC236}">
                <a16:creationId xmlns:a16="http://schemas.microsoft.com/office/drawing/2014/main" id="{4765E753-DF83-473A-ACB2-5F20C18CBC79}"/>
              </a:ext>
            </a:extLst>
          </p:cNvPr>
          <p:cNvSpPr txBox="1"/>
          <p:nvPr/>
        </p:nvSpPr>
        <p:spPr>
          <a:xfrm>
            <a:off x="4030992" y="2922922"/>
            <a:ext cx="1744381" cy="338554"/>
          </a:xfrm>
          <a:prstGeom prst="rect">
            <a:avLst/>
          </a:prstGeom>
        </p:spPr>
        <p:txBody>
          <a:bodyPr vert="horz" wrap="square" lIns="0" tIns="0" rIns="0" bIns="0" rtlCol="0">
            <a:spAutoFit/>
          </a:bodyPr>
          <a:lstStyle/>
          <a:p>
            <a:pPr algn="ctr"/>
            <a:r>
              <a:rPr lang="fr-BE" sz="1100" dirty="0"/>
              <a:t>Nombres absolus </a:t>
            </a:r>
            <a:br>
              <a:rPr lang="fr-BE" sz="1100" dirty="0"/>
            </a:br>
            <a:r>
              <a:rPr lang="fr-BE" sz="1100" dirty="0"/>
              <a:t>de chats*</a:t>
            </a:r>
          </a:p>
        </p:txBody>
      </p:sp>
    </p:spTree>
    <p:extLst>
      <p:ext uri="{BB962C8B-B14F-4D97-AF65-F5344CB8AC3E}">
        <p14:creationId xmlns:p14="http://schemas.microsoft.com/office/powerpoint/2010/main" val="348955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fr-BE" dirty="0"/>
              <a:t>Base :	</a:t>
            </a:r>
            <a:r>
              <a:rPr lang="fr-FR" dirty="0"/>
              <a:t>Maîtres bruxellois d'au moins 1 chat non-stérilisé</a:t>
            </a:r>
            <a:r>
              <a:rPr lang="fr-BE" dirty="0"/>
              <a:t> (n=12*)</a:t>
            </a:r>
          </a:p>
          <a:p>
            <a:r>
              <a:rPr lang="fr-BE" dirty="0"/>
              <a:t>Question :	Sexe / Âge / / HHCMP10. Combien de personnes habitent ou logent à votre adresse actuelle ? / BE01INC. Revenus MENSUELS NETS du foyer / S2. Combien de chats domestiques avez-vous ?</a:t>
            </a:r>
          </a:p>
          <a:p>
            <a:r>
              <a:rPr lang="fr-BE" dirty="0"/>
              <a:t>	</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15</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781752"/>
            <a:ext cx="11376023" cy="387798"/>
          </a:xfrm>
        </p:spPr>
        <p:txBody>
          <a:bodyPr/>
          <a:lstStyle/>
          <a:p>
            <a:r>
              <a:rPr lang="fr-BE" dirty="0"/>
              <a:t>MAÎTRES bruxellois de chats non-stérilisés</a:t>
            </a:r>
            <a:r>
              <a:rPr lang="fr-BE" dirty="0">
                <a:solidFill>
                  <a:srgbClr val="C00000"/>
                </a:solidFill>
              </a:rPr>
              <a:t>*</a:t>
            </a:r>
          </a:p>
        </p:txBody>
      </p:sp>
      <p:sp>
        <p:nvSpPr>
          <p:cNvPr id="66" name="Rectangle 65">
            <a:extLst>
              <a:ext uri="{FF2B5EF4-FFF2-40B4-BE49-F238E27FC236}">
                <a16:creationId xmlns:a16="http://schemas.microsoft.com/office/drawing/2014/main" id="{1C1A0B62-3740-4E21-97B5-64F02E1E7E53}"/>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a:t>
            </a:r>
          </a:p>
        </p:txBody>
      </p:sp>
      <p:sp>
        <p:nvSpPr>
          <p:cNvPr id="67" name="Rectangle 66">
            <a:extLst>
              <a:ext uri="{FF2B5EF4-FFF2-40B4-BE49-F238E27FC236}">
                <a16:creationId xmlns:a16="http://schemas.microsoft.com/office/drawing/2014/main" id="{C44EA1D6-1109-447E-BF5D-A09E2EA60561}"/>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38 %</a:t>
            </a:r>
          </a:p>
        </p:txBody>
      </p:sp>
      <p:sp>
        <p:nvSpPr>
          <p:cNvPr id="68" name="Rectangle 67">
            <a:extLst>
              <a:ext uri="{FF2B5EF4-FFF2-40B4-BE49-F238E27FC236}">
                <a16:creationId xmlns:a16="http://schemas.microsoft.com/office/drawing/2014/main" id="{4752162C-FC1B-4650-87DA-CAE888600215}"/>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a:t>
            </a:r>
          </a:p>
        </p:txBody>
      </p:sp>
      <p:sp>
        <p:nvSpPr>
          <p:cNvPr id="73" name="Rectangle 72">
            <a:extLst>
              <a:ext uri="{FF2B5EF4-FFF2-40B4-BE49-F238E27FC236}">
                <a16:creationId xmlns:a16="http://schemas.microsoft.com/office/drawing/2014/main" id="{A3B0861C-FC38-425A-B327-C6712A5D0FFC}"/>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62 %</a:t>
            </a:r>
          </a:p>
        </p:txBody>
      </p:sp>
      <p:grpSp>
        <p:nvGrpSpPr>
          <p:cNvPr id="74" name="Group 51">
            <a:extLst>
              <a:ext uri="{FF2B5EF4-FFF2-40B4-BE49-F238E27FC236}">
                <a16:creationId xmlns:a16="http://schemas.microsoft.com/office/drawing/2014/main" id="{D4449558-9C2F-4F83-8166-BE7E8573CBF5}"/>
              </a:ext>
            </a:extLst>
          </p:cNvPr>
          <p:cNvGrpSpPr>
            <a:grpSpLocks/>
          </p:cNvGrpSpPr>
          <p:nvPr/>
        </p:nvGrpSpPr>
        <p:grpSpPr bwMode="auto">
          <a:xfrm>
            <a:off x="519729" y="1796750"/>
            <a:ext cx="742867" cy="863836"/>
            <a:chOff x="2123" y="1662"/>
            <a:chExt cx="871" cy="1014"/>
          </a:xfrm>
          <a:solidFill>
            <a:schemeClr val="bg1"/>
          </a:solidFill>
        </p:grpSpPr>
        <p:sp>
          <p:nvSpPr>
            <p:cNvPr id="75" name="Freeform 53">
              <a:extLst>
                <a:ext uri="{FF2B5EF4-FFF2-40B4-BE49-F238E27FC236}">
                  <a16:creationId xmlns:a16="http://schemas.microsoft.com/office/drawing/2014/main" id="{7DCA5246-0CED-4D51-8315-9BBB1E4101A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6" name="Freeform 54">
              <a:extLst>
                <a:ext uri="{FF2B5EF4-FFF2-40B4-BE49-F238E27FC236}">
                  <a16:creationId xmlns:a16="http://schemas.microsoft.com/office/drawing/2014/main" id="{1BE32581-6F6F-43C9-BA92-DE84B1FA57C9}"/>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7" name="Freeform 55">
              <a:extLst>
                <a:ext uri="{FF2B5EF4-FFF2-40B4-BE49-F238E27FC236}">
                  <a16:creationId xmlns:a16="http://schemas.microsoft.com/office/drawing/2014/main" id="{E1CBF151-435F-42CB-BF8B-87C6D7275EAD}"/>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8" name="Freeform 56">
              <a:extLst>
                <a:ext uri="{FF2B5EF4-FFF2-40B4-BE49-F238E27FC236}">
                  <a16:creationId xmlns:a16="http://schemas.microsoft.com/office/drawing/2014/main" id="{1A8D5B9C-5037-4800-B534-068FF2846722}"/>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79" name="Line 57">
              <a:extLst>
                <a:ext uri="{FF2B5EF4-FFF2-40B4-BE49-F238E27FC236}">
                  <a16:creationId xmlns:a16="http://schemas.microsoft.com/office/drawing/2014/main" id="{BCBD919C-2325-4A13-8327-B165F3661F08}"/>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0" name="Freeform 52">
              <a:extLst>
                <a:ext uri="{FF2B5EF4-FFF2-40B4-BE49-F238E27FC236}">
                  <a16:creationId xmlns:a16="http://schemas.microsoft.com/office/drawing/2014/main" id="{4EB34B63-9577-4201-AE4D-D1613040300B}"/>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81" name="Group 104">
            <a:extLst>
              <a:ext uri="{FF2B5EF4-FFF2-40B4-BE49-F238E27FC236}">
                <a16:creationId xmlns:a16="http://schemas.microsoft.com/office/drawing/2014/main" id="{50BC810F-995F-4C1E-9D6A-995DAE0B5395}"/>
              </a:ext>
            </a:extLst>
          </p:cNvPr>
          <p:cNvGrpSpPr>
            <a:grpSpLocks/>
          </p:cNvGrpSpPr>
          <p:nvPr/>
        </p:nvGrpSpPr>
        <p:grpSpPr bwMode="auto">
          <a:xfrm>
            <a:off x="519729" y="2801964"/>
            <a:ext cx="742867" cy="863836"/>
            <a:chOff x="3403" y="1654"/>
            <a:chExt cx="872" cy="1014"/>
          </a:xfrm>
          <a:solidFill>
            <a:schemeClr val="bg1"/>
          </a:solidFill>
        </p:grpSpPr>
        <p:sp>
          <p:nvSpPr>
            <p:cNvPr id="82" name="Freeform 109">
              <a:extLst>
                <a:ext uri="{FF2B5EF4-FFF2-40B4-BE49-F238E27FC236}">
                  <a16:creationId xmlns:a16="http://schemas.microsoft.com/office/drawing/2014/main" id="{068F73B8-6D32-45DF-9C37-A50D29E6E2C0}"/>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3" name="Freeform 110">
              <a:extLst>
                <a:ext uri="{FF2B5EF4-FFF2-40B4-BE49-F238E27FC236}">
                  <a16:creationId xmlns:a16="http://schemas.microsoft.com/office/drawing/2014/main" id="{0976D0BC-0BB4-4916-A4E8-DA60BAB79DDF}"/>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4" name="Freeform 105">
              <a:extLst>
                <a:ext uri="{FF2B5EF4-FFF2-40B4-BE49-F238E27FC236}">
                  <a16:creationId xmlns:a16="http://schemas.microsoft.com/office/drawing/2014/main" id="{00B68085-1D11-4A8C-AA7E-5679DE478D11}"/>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5" name="Freeform 107">
              <a:extLst>
                <a:ext uri="{FF2B5EF4-FFF2-40B4-BE49-F238E27FC236}">
                  <a16:creationId xmlns:a16="http://schemas.microsoft.com/office/drawing/2014/main" id="{6299BEF2-C45B-4974-9DDD-E042AA1148B7}"/>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6" name="Freeform 108">
              <a:extLst>
                <a:ext uri="{FF2B5EF4-FFF2-40B4-BE49-F238E27FC236}">
                  <a16:creationId xmlns:a16="http://schemas.microsoft.com/office/drawing/2014/main" id="{528C665F-2E13-48B5-A603-F061598E125F}"/>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87" name="Freeform 106">
              <a:extLst>
                <a:ext uri="{FF2B5EF4-FFF2-40B4-BE49-F238E27FC236}">
                  <a16:creationId xmlns:a16="http://schemas.microsoft.com/office/drawing/2014/main" id="{A7404EA8-6ABE-405C-8CC0-3C2EDAD25E48}"/>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88" name="Chart 87">
            <a:extLst>
              <a:ext uri="{FF2B5EF4-FFF2-40B4-BE49-F238E27FC236}">
                <a16:creationId xmlns:a16="http://schemas.microsoft.com/office/drawing/2014/main" id="{18FF0CC4-CC4B-43F6-A65E-01B47B73AFBF}"/>
              </a:ext>
            </a:extLst>
          </p:cNvPr>
          <p:cNvGraphicFramePr/>
          <p:nvPr>
            <p:extLst>
              <p:ext uri="{D42A27DB-BD31-4B8C-83A1-F6EECF244321}">
                <p14:modId xmlns:p14="http://schemas.microsoft.com/office/powerpoint/2010/main" val="1696205080"/>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9" name="Table 88">
            <a:extLst>
              <a:ext uri="{FF2B5EF4-FFF2-40B4-BE49-F238E27FC236}">
                <a16:creationId xmlns:a16="http://schemas.microsoft.com/office/drawing/2014/main" id="{9073BF1A-DEC0-4904-85F5-626033396DEC}"/>
              </a:ext>
            </a:extLst>
          </p:cNvPr>
          <p:cNvGraphicFramePr>
            <a:graphicFrameLocks noGrp="1"/>
          </p:cNvGraphicFramePr>
          <p:nvPr>
            <p:extLst>
              <p:ext uri="{D42A27DB-BD31-4B8C-83A1-F6EECF244321}">
                <p14:modId xmlns:p14="http://schemas.microsoft.com/office/powerpoint/2010/main" val="3026097057"/>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122" name="Rectangle 121">
            <a:extLst>
              <a:ext uri="{FF2B5EF4-FFF2-40B4-BE49-F238E27FC236}">
                <a16:creationId xmlns:a16="http://schemas.microsoft.com/office/drawing/2014/main" id="{6FACAEE7-A3E6-4777-9C2D-773318E726B8}"/>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TAILLE DU FOYER</a:t>
            </a:r>
          </a:p>
        </p:txBody>
      </p:sp>
      <p:sp>
        <p:nvSpPr>
          <p:cNvPr id="132" name="Rectangle 131">
            <a:extLst>
              <a:ext uri="{FF2B5EF4-FFF2-40B4-BE49-F238E27FC236}">
                <a16:creationId xmlns:a16="http://schemas.microsoft.com/office/drawing/2014/main" id="{78F2F686-003C-4A75-8E6A-F4E5C1B00AC2}"/>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REVENUS MENSUELS DU FOYER</a:t>
            </a:r>
          </a:p>
        </p:txBody>
      </p:sp>
      <p:grpSp>
        <p:nvGrpSpPr>
          <p:cNvPr id="137" name="Group 5">
            <a:extLst>
              <a:ext uri="{FF2B5EF4-FFF2-40B4-BE49-F238E27FC236}">
                <a16:creationId xmlns:a16="http://schemas.microsoft.com/office/drawing/2014/main" id="{84B906AD-AED2-46F7-8BA8-7557799D17EF}"/>
              </a:ext>
            </a:extLst>
          </p:cNvPr>
          <p:cNvGrpSpPr>
            <a:grpSpLocks noChangeAspect="1"/>
          </p:cNvGrpSpPr>
          <p:nvPr/>
        </p:nvGrpSpPr>
        <p:grpSpPr bwMode="auto">
          <a:xfrm>
            <a:off x="7286645" y="5407855"/>
            <a:ext cx="445707" cy="421122"/>
            <a:chOff x="796" y="2098"/>
            <a:chExt cx="417" cy="394"/>
          </a:xfrm>
          <a:noFill/>
        </p:grpSpPr>
        <p:sp>
          <p:nvSpPr>
            <p:cNvPr id="140" name="Oval 6">
              <a:extLst>
                <a:ext uri="{FF2B5EF4-FFF2-40B4-BE49-F238E27FC236}">
                  <a16:creationId xmlns:a16="http://schemas.microsoft.com/office/drawing/2014/main" id="{B8AFE850-F1A3-461C-9B15-248CC84E391F}"/>
                </a:ext>
              </a:extLst>
            </p:cNvPr>
            <p:cNvSpPr>
              <a:spLocks noChangeArrowheads="1"/>
            </p:cNvSpPr>
            <p:nvPr/>
          </p:nvSpPr>
          <p:spPr bwMode="auto">
            <a:xfrm>
              <a:off x="1062" y="2208"/>
              <a:ext cx="91"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2" name="Oval 7">
              <a:extLst>
                <a:ext uri="{FF2B5EF4-FFF2-40B4-BE49-F238E27FC236}">
                  <a16:creationId xmlns:a16="http://schemas.microsoft.com/office/drawing/2014/main" id="{FDED17E3-83AE-4DF7-B433-E43DCF9275CF}"/>
                </a:ext>
              </a:extLst>
            </p:cNvPr>
            <p:cNvSpPr>
              <a:spLocks noChangeArrowheads="1"/>
            </p:cNvSpPr>
            <p:nvPr/>
          </p:nvSpPr>
          <p:spPr bwMode="auto">
            <a:xfrm>
              <a:off x="915" y="2098"/>
              <a:ext cx="92" cy="92"/>
            </a:xfrm>
            <a:prstGeom prst="ellips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3" name="Freeform 8">
              <a:extLst>
                <a:ext uri="{FF2B5EF4-FFF2-40B4-BE49-F238E27FC236}">
                  <a16:creationId xmlns:a16="http://schemas.microsoft.com/office/drawing/2014/main" id="{FC60AFDC-2312-46AF-9C38-F7947668B833}"/>
                </a:ext>
              </a:extLst>
            </p:cNvPr>
            <p:cNvSpPr>
              <a:spLocks/>
            </p:cNvSpPr>
            <p:nvPr/>
          </p:nvSpPr>
          <p:spPr bwMode="auto">
            <a:xfrm>
              <a:off x="796" y="2291"/>
              <a:ext cx="417" cy="201"/>
            </a:xfrm>
            <a:custGeom>
              <a:avLst/>
              <a:gdLst>
                <a:gd name="T0" fmla="*/ 56 w 91"/>
                <a:gd name="T1" fmla="*/ 24 h 44"/>
                <a:gd name="T2" fmla="*/ 79 w 91"/>
                <a:gd name="T3" fmla="*/ 16 h 44"/>
                <a:gd name="T4" fmla="*/ 89 w 91"/>
                <a:gd name="T5" fmla="*/ 19 h 44"/>
                <a:gd name="T6" fmla="*/ 88 w 91"/>
                <a:gd name="T7" fmla="*/ 26 h 44"/>
                <a:gd name="T8" fmla="*/ 40 w 91"/>
                <a:gd name="T9" fmla="*/ 43 h 44"/>
                <a:gd name="T10" fmla="*/ 30 w 91"/>
                <a:gd name="T11" fmla="*/ 42 h 44"/>
                <a:gd name="T12" fmla="*/ 2 w 91"/>
                <a:gd name="T13" fmla="*/ 29 h 44"/>
                <a:gd name="T14" fmla="*/ 0 w 91"/>
                <a:gd name="T15" fmla="*/ 26 h 44"/>
                <a:gd name="T16" fmla="*/ 0 w 91"/>
                <a:gd name="T17" fmla="*/ 4 h 44"/>
                <a:gd name="T18" fmla="*/ 4 w 91"/>
                <a:gd name="T19" fmla="*/ 0 h 44"/>
                <a:gd name="T20" fmla="*/ 24 w 91"/>
                <a:gd name="T21" fmla="*/ 8 h 44"/>
                <a:gd name="T22" fmla="*/ 25 w 91"/>
                <a:gd name="T23" fmla="*/ 8 h 44"/>
                <a:gd name="T24" fmla="*/ 41 w 91"/>
                <a:gd name="T25" fmla="*/ 8 h 44"/>
                <a:gd name="T26" fmla="*/ 56 w 91"/>
                <a:gd name="T27" fmla="*/ 24 h 44"/>
                <a:gd name="T28" fmla="*/ 55 w 91"/>
                <a:gd name="T29" fmla="*/ 24 h 44"/>
                <a:gd name="T30" fmla="*/ 24 w 91"/>
                <a:gd name="T3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44">
                  <a:moveTo>
                    <a:pt x="56" y="24"/>
                  </a:moveTo>
                  <a:cubicBezTo>
                    <a:pt x="56" y="24"/>
                    <a:pt x="73" y="17"/>
                    <a:pt x="79" y="16"/>
                  </a:cubicBezTo>
                  <a:cubicBezTo>
                    <a:pt x="84" y="15"/>
                    <a:pt x="87" y="17"/>
                    <a:pt x="89" y="19"/>
                  </a:cubicBezTo>
                  <a:cubicBezTo>
                    <a:pt x="91" y="21"/>
                    <a:pt x="91" y="25"/>
                    <a:pt x="88" y="26"/>
                  </a:cubicBezTo>
                  <a:cubicBezTo>
                    <a:pt x="40" y="43"/>
                    <a:pt x="40" y="43"/>
                    <a:pt x="40" y="43"/>
                  </a:cubicBezTo>
                  <a:cubicBezTo>
                    <a:pt x="37" y="44"/>
                    <a:pt x="33" y="44"/>
                    <a:pt x="30" y="42"/>
                  </a:cubicBezTo>
                  <a:cubicBezTo>
                    <a:pt x="2" y="29"/>
                    <a:pt x="2" y="29"/>
                    <a:pt x="2" y="29"/>
                  </a:cubicBezTo>
                  <a:cubicBezTo>
                    <a:pt x="1" y="29"/>
                    <a:pt x="0" y="27"/>
                    <a:pt x="0" y="26"/>
                  </a:cubicBezTo>
                  <a:cubicBezTo>
                    <a:pt x="0" y="4"/>
                    <a:pt x="0" y="4"/>
                    <a:pt x="0" y="4"/>
                  </a:cubicBezTo>
                  <a:cubicBezTo>
                    <a:pt x="0" y="2"/>
                    <a:pt x="2" y="0"/>
                    <a:pt x="4" y="0"/>
                  </a:cubicBezTo>
                  <a:cubicBezTo>
                    <a:pt x="9" y="1"/>
                    <a:pt x="15" y="2"/>
                    <a:pt x="24" y="8"/>
                  </a:cubicBezTo>
                  <a:cubicBezTo>
                    <a:pt x="25" y="8"/>
                    <a:pt x="25" y="8"/>
                    <a:pt x="25" y="8"/>
                  </a:cubicBezTo>
                  <a:cubicBezTo>
                    <a:pt x="41" y="8"/>
                    <a:pt x="41" y="8"/>
                    <a:pt x="41" y="8"/>
                  </a:cubicBezTo>
                  <a:cubicBezTo>
                    <a:pt x="51" y="8"/>
                    <a:pt x="56" y="15"/>
                    <a:pt x="56" y="24"/>
                  </a:cubicBezTo>
                  <a:cubicBezTo>
                    <a:pt x="55" y="24"/>
                    <a:pt x="55" y="24"/>
                    <a:pt x="55" y="24"/>
                  </a:cubicBezTo>
                  <a:cubicBezTo>
                    <a:pt x="24" y="24"/>
                    <a:pt x="24" y="24"/>
                    <a:pt x="24" y="24"/>
                  </a:cubicBez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44" name="Rectangle 143">
            <a:extLst>
              <a:ext uri="{FF2B5EF4-FFF2-40B4-BE49-F238E27FC236}">
                <a16:creationId xmlns:a16="http://schemas.microsoft.com/office/drawing/2014/main" id="{8DA2E57A-6BCF-4280-9410-29D5C3A6905C}"/>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NOMBRE DE CHATS</a:t>
            </a:r>
          </a:p>
        </p:txBody>
      </p:sp>
      <p:graphicFrame>
        <p:nvGraphicFramePr>
          <p:cNvPr id="145" name="Chart 144">
            <a:extLst>
              <a:ext uri="{FF2B5EF4-FFF2-40B4-BE49-F238E27FC236}">
                <a16:creationId xmlns:a16="http://schemas.microsoft.com/office/drawing/2014/main" id="{F1050894-DFDB-4A7C-A469-3EAB401BB863}"/>
              </a:ext>
            </a:extLst>
          </p:cNvPr>
          <p:cNvGraphicFramePr/>
          <p:nvPr>
            <p:extLst>
              <p:ext uri="{D42A27DB-BD31-4B8C-83A1-F6EECF244321}">
                <p14:modId xmlns:p14="http://schemas.microsoft.com/office/powerpoint/2010/main" val="1541556297"/>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4"/>
          </a:graphicData>
        </a:graphic>
      </p:graphicFrame>
      <p:sp>
        <p:nvSpPr>
          <p:cNvPr id="146" name="Rounded Rectangle 79">
            <a:extLst>
              <a:ext uri="{FF2B5EF4-FFF2-40B4-BE49-F238E27FC236}">
                <a16:creationId xmlns:a16="http://schemas.microsoft.com/office/drawing/2014/main" id="{968D2E76-FD38-4E35-BB28-7B2641D97E3B}"/>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fr-BE" sz="1000" i="1" dirty="0">
                <a:solidFill>
                  <a:schemeClr val="accent1"/>
                </a:solidFill>
                <a:latin typeface="+mj-lt"/>
              </a:rPr>
              <a:t>Nombre moyen de chats :</a:t>
            </a:r>
            <a:br>
              <a:rPr lang="fr-BE" sz="1000" i="1" dirty="0">
                <a:solidFill>
                  <a:schemeClr val="accent1"/>
                </a:solidFill>
                <a:latin typeface="+mj-lt"/>
              </a:rPr>
            </a:br>
            <a:r>
              <a:rPr lang="fr-BE" sz="1000" i="1" dirty="0">
                <a:solidFill>
                  <a:schemeClr val="accent1"/>
                </a:solidFill>
                <a:latin typeface="+mj-lt"/>
              </a:rPr>
              <a:t>1,8</a:t>
            </a:r>
            <a:endParaRPr lang="fr-BE" sz="1050" i="1" dirty="0">
              <a:solidFill>
                <a:schemeClr val="accent1"/>
              </a:solidFill>
              <a:latin typeface="+mj-lt"/>
            </a:endParaRPr>
          </a:p>
        </p:txBody>
      </p:sp>
      <p:grpSp>
        <p:nvGrpSpPr>
          <p:cNvPr id="147" name="Graphic 149">
            <a:extLst>
              <a:ext uri="{FF2B5EF4-FFF2-40B4-BE49-F238E27FC236}">
                <a16:creationId xmlns:a16="http://schemas.microsoft.com/office/drawing/2014/main" id="{DCEB4717-E77D-4639-B2A3-ECE63EA55BB3}"/>
              </a:ext>
            </a:extLst>
          </p:cNvPr>
          <p:cNvGrpSpPr/>
          <p:nvPr/>
        </p:nvGrpSpPr>
        <p:grpSpPr>
          <a:xfrm flipH="1">
            <a:off x="10913286" y="5532822"/>
            <a:ext cx="255584" cy="307181"/>
            <a:chOff x="4062412" y="990600"/>
            <a:chExt cx="4057650" cy="4876800"/>
          </a:xfrm>
          <a:solidFill>
            <a:schemeClr val="accent1"/>
          </a:solidFill>
        </p:grpSpPr>
        <p:sp>
          <p:nvSpPr>
            <p:cNvPr id="148" name="Freeform: Shape 147">
              <a:extLst>
                <a:ext uri="{FF2B5EF4-FFF2-40B4-BE49-F238E27FC236}">
                  <a16:creationId xmlns:a16="http://schemas.microsoft.com/office/drawing/2014/main" id="{4F347057-1E6E-4186-8FAA-283E63DC32DD}"/>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fr-BE" dirty="0"/>
            </a:p>
          </p:txBody>
        </p:sp>
        <p:sp>
          <p:nvSpPr>
            <p:cNvPr id="149" name="Freeform: Shape 148">
              <a:extLst>
                <a:ext uri="{FF2B5EF4-FFF2-40B4-BE49-F238E27FC236}">
                  <a16:creationId xmlns:a16="http://schemas.microsoft.com/office/drawing/2014/main" id="{712B7801-B727-4A6A-9C9A-9E75B9334439}"/>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fr-BE" dirty="0"/>
            </a:p>
          </p:txBody>
        </p:sp>
      </p:grpSp>
      <p:graphicFrame>
        <p:nvGraphicFramePr>
          <p:cNvPr id="150" name="Chart 149">
            <a:extLst>
              <a:ext uri="{FF2B5EF4-FFF2-40B4-BE49-F238E27FC236}">
                <a16:creationId xmlns:a16="http://schemas.microsoft.com/office/drawing/2014/main" id="{22AE83ED-DAF7-4100-B309-3DC6921FF373}"/>
              </a:ext>
            </a:extLst>
          </p:cNvPr>
          <p:cNvGraphicFramePr/>
          <p:nvPr>
            <p:extLst>
              <p:ext uri="{D42A27DB-BD31-4B8C-83A1-F6EECF244321}">
                <p14:modId xmlns:p14="http://schemas.microsoft.com/office/powerpoint/2010/main" val="1762628817"/>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4" name="Chart 123">
            <a:extLst>
              <a:ext uri="{FF2B5EF4-FFF2-40B4-BE49-F238E27FC236}">
                <a16:creationId xmlns:a16="http://schemas.microsoft.com/office/drawing/2014/main" id="{F6BAD276-80B8-4AD6-9657-3C30ADD394E3}"/>
              </a:ext>
            </a:extLst>
          </p:cNvPr>
          <p:cNvGraphicFramePr/>
          <p:nvPr>
            <p:extLst>
              <p:ext uri="{D42A27DB-BD31-4B8C-83A1-F6EECF244321}">
                <p14:modId xmlns:p14="http://schemas.microsoft.com/office/powerpoint/2010/main" val="1116942444"/>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6"/>
          </a:graphicData>
        </a:graphic>
      </p:graphicFrame>
      <p:grpSp>
        <p:nvGrpSpPr>
          <p:cNvPr id="64" name="Group 63">
            <a:extLst>
              <a:ext uri="{FF2B5EF4-FFF2-40B4-BE49-F238E27FC236}">
                <a16:creationId xmlns:a16="http://schemas.microsoft.com/office/drawing/2014/main" id="{E6202F91-D62D-48CA-BF34-BB59D23AB401}"/>
              </a:ext>
            </a:extLst>
          </p:cNvPr>
          <p:cNvGrpSpPr/>
          <p:nvPr/>
        </p:nvGrpSpPr>
        <p:grpSpPr>
          <a:xfrm>
            <a:off x="8202098" y="1860451"/>
            <a:ext cx="3349848" cy="1962276"/>
            <a:chOff x="2062347" y="2221954"/>
            <a:chExt cx="2893617" cy="1695025"/>
          </a:xfrm>
        </p:grpSpPr>
        <p:sp>
          <p:nvSpPr>
            <p:cNvPr id="65" name="TextBox 64">
              <a:extLst>
                <a:ext uri="{FF2B5EF4-FFF2-40B4-BE49-F238E27FC236}">
                  <a16:creationId xmlns:a16="http://schemas.microsoft.com/office/drawing/2014/main" id="{6166E8E1-AD1B-4C1F-8116-5CE4C53924A9}"/>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West </a:t>
              </a:r>
              <a:r>
                <a:rPr lang="fr-BE" sz="800" b="1" dirty="0" err="1">
                  <a:solidFill>
                    <a:schemeClr val="bg1"/>
                  </a:solidFill>
                </a:rPr>
                <a:t>Flanders</a:t>
              </a:r>
              <a:endParaRPr lang="fr-BE" sz="800" b="1" dirty="0">
                <a:solidFill>
                  <a:schemeClr val="bg1"/>
                </a:solidFill>
              </a:endParaRPr>
            </a:p>
          </p:txBody>
        </p:sp>
        <p:sp>
          <p:nvSpPr>
            <p:cNvPr id="90" name="TextBox 89">
              <a:extLst>
                <a:ext uri="{FF2B5EF4-FFF2-40B4-BE49-F238E27FC236}">
                  <a16:creationId xmlns:a16="http://schemas.microsoft.com/office/drawing/2014/main" id="{DC72B076-CF05-4846-A0E4-4339815EEAA0}"/>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East </a:t>
              </a:r>
              <a:r>
                <a:rPr lang="fr-BE" sz="800" b="1" dirty="0" err="1">
                  <a:solidFill>
                    <a:schemeClr val="bg1"/>
                  </a:solidFill>
                </a:rPr>
                <a:t>Flanders</a:t>
              </a:r>
              <a:endParaRPr lang="fr-BE" sz="800" b="1" dirty="0">
                <a:solidFill>
                  <a:schemeClr val="bg1"/>
                </a:solidFill>
              </a:endParaRPr>
            </a:p>
          </p:txBody>
        </p:sp>
        <p:sp>
          <p:nvSpPr>
            <p:cNvPr id="92" name="TextBox 91">
              <a:extLst>
                <a:ext uri="{FF2B5EF4-FFF2-40B4-BE49-F238E27FC236}">
                  <a16:creationId xmlns:a16="http://schemas.microsoft.com/office/drawing/2014/main" id="{F1F4F7F9-00A6-4CA5-81D3-94538093215F}"/>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Antwerp</a:t>
              </a:r>
              <a:endParaRPr lang="fr-BE" sz="800" b="1" dirty="0">
                <a:solidFill>
                  <a:schemeClr val="bg1"/>
                </a:solidFill>
              </a:endParaRPr>
            </a:p>
          </p:txBody>
        </p:sp>
        <p:sp>
          <p:nvSpPr>
            <p:cNvPr id="93" name="TextBox 92">
              <a:extLst>
                <a:ext uri="{FF2B5EF4-FFF2-40B4-BE49-F238E27FC236}">
                  <a16:creationId xmlns:a16="http://schemas.microsoft.com/office/drawing/2014/main" id="{1A9D48DD-D977-4F13-9F47-C9BB88D979AA}"/>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Limburg</a:t>
              </a:r>
            </a:p>
          </p:txBody>
        </p:sp>
        <p:sp>
          <p:nvSpPr>
            <p:cNvPr id="94" name="TextBox 93">
              <a:extLst>
                <a:ext uri="{FF2B5EF4-FFF2-40B4-BE49-F238E27FC236}">
                  <a16:creationId xmlns:a16="http://schemas.microsoft.com/office/drawing/2014/main" id="{C2CC9A66-20A8-4C24-A97E-AAEBCF2361A1}"/>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Liege</a:t>
              </a:r>
              <a:endParaRPr lang="fr-BE" sz="800" b="1" dirty="0">
                <a:solidFill>
                  <a:schemeClr val="bg1"/>
                </a:solidFill>
              </a:endParaRPr>
            </a:p>
          </p:txBody>
        </p:sp>
        <p:sp>
          <p:nvSpPr>
            <p:cNvPr id="95" name="TextBox 94">
              <a:extLst>
                <a:ext uri="{FF2B5EF4-FFF2-40B4-BE49-F238E27FC236}">
                  <a16:creationId xmlns:a16="http://schemas.microsoft.com/office/drawing/2014/main" id="{DEF3B499-D48F-4CFC-95AC-0EBB3AFCC0AD}"/>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Luxembourg</a:t>
              </a:r>
            </a:p>
          </p:txBody>
        </p:sp>
        <p:sp>
          <p:nvSpPr>
            <p:cNvPr id="96" name="TextBox 95">
              <a:extLst>
                <a:ext uri="{FF2B5EF4-FFF2-40B4-BE49-F238E27FC236}">
                  <a16:creationId xmlns:a16="http://schemas.microsoft.com/office/drawing/2014/main" id="{D4450057-1C4C-46A7-9528-63053A67373C}"/>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Namur</a:t>
              </a:r>
            </a:p>
          </p:txBody>
        </p:sp>
        <p:sp>
          <p:nvSpPr>
            <p:cNvPr id="103" name="TextBox 102">
              <a:extLst>
                <a:ext uri="{FF2B5EF4-FFF2-40B4-BE49-F238E27FC236}">
                  <a16:creationId xmlns:a16="http://schemas.microsoft.com/office/drawing/2014/main" id="{CC7DBC9C-A0D0-457B-B476-87AB2F1C5670}"/>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Hainaut</a:t>
              </a:r>
            </a:p>
          </p:txBody>
        </p:sp>
        <p:sp>
          <p:nvSpPr>
            <p:cNvPr id="104" name="TextBox 103">
              <a:extLst>
                <a:ext uri="{FF2B5EF4-FFF2-40B4-BE49-F238E27FC236}">
                  <a16:creationId xmlns:a16="http://schemas.microsoft.com/office/drawing/2014/main" id="{2CEF878E-5FA3-4CF5-ACA4-FB8F63A0CB9F}"/>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Walloon</a:t>
              </a:r>
              <a:r>
                <a:rPr lang="fr-BE" sz="800" b="1" dirty="0">
                  <a:solidFill>
                    <a:schemeClr val="bg1"/>
                  </a:solidFill>
                </a:rPr>
                <a:t> Brabant</a:t>
              </a:r>
            </a:p>
          </p:txBody>
        </p:sp>
        <p:sp>
          <p:nvSpPr>
            <p:cNvPr id="105" name="TextBox 104">
              <a:extLst>
                <a:ext uri="{FF2B5EF4-FFF2-40B4-BE49-F238E27FC236}">
                  <a16:creationId xmlns:a16="http://schemas.microsoft.com/office/drawing/2014/main" id="{D99EDB65-44CC-4A27-840E-47D50F8BC7B2}"/>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Flemish</a:t>
              </a:r>
              <a:r>
                <a:rPr lang="fr-BE" sz="800" b="1" dirty="0">
                  <a:solidFill>
                    <a:schemeClr val="bg1"/>
                  </a:solidFill>
                </a:rPr>
                <a:t> Brabant</a:t>
              </a:r>
            </a:p>
          </p:txBody>
        </p:sp>
        <p:sp>
          <p:nvSpPr>
            <p:cNvPr id="106" name="TextBox 105">
              <a:extLst>
                <a:ext uri="{FF2B5EF4-FFF2-40B4-BE49-F238E27FC236}">
                  <a16:creationId xmlns:a16="http://schemas.microsoft.com/office/drawing/2014/main" id="{1D967375-B9B5-439B-93AC-99DC6D210C6D}"/>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14%</a:t>
              </a:r>
            </a:p>
          </p:txBody>
        </p:sp>
        <p:sp>
          <p:nvSpPr>
            <p:cNvPr id="112" name="TextBox 111">
              <a:extLst>
                <a:ext uri="{FF2B5EF4-FFF2-40B4-BE49-F238E27FC236}">
                  <a16:creationId xmlns:a16="http://schemas.microsoft.com/office/drawing/2014/main" id="{3C3F76B2-15D0-432F-939C-0DA5B83F225E}"/>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113" name="TextBox 112">
              <a:extLst>
                <a:ext uri="{FF2B5EF4-FFF2-40B4-BE49-F238E27FC236}">
                  <a16:creationId xmlns:a16="http://schemas.microsoft.com/office/drawing/2014/main" id="{3D13993E-EC89-4CA2-89A9-FBC169706A78}"/>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18%</a:t>
              </a:r>
            </a:p>
          </p:txBody>
        </p:sp>
        <p:sp>
          <p:nvSpPr>
            <p:cNvPr id="114" name="TextBox 113">
              <a:extLst>
                <a:ext uri="{FF2B5EF4-FFF2-40B4-BE49-F238E27FC236}">
                  <a16:creationId xmlns:a16="http://schemas.microsoft.com/office/drawing/2014/main" id="{88E7A37B-C19F-409C-8F5D-66AB17536A38}"/>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8%</a:t>
              </a:r>
            </a:p>
          </p:txBody>
        </p:sp>
        <p:sp>
          <p:nvSpPr>
            <p:cNvPr id="115" name="TextBox 114">
              <a:extLst>
                <a:ext uri="{FF2B5EF4-FFF2-40B4-BE49-F238E27FC236}">
                  <a16:creationId xmlns:a16="http://schemas.microsoft.com/office/drawing/2014/main" id="{B0201E62-FB22-4AE3-B84F-8EC62F351068}"/>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10%</a:t>
              </a:r>
            </a:p>
          </p:txBody>
        </p:sp>
        <p:sp>
          <p:nvSpPr>
            <p:cNvPr id="117" name="TextBox 116">
              <a:extLst>
                <a:ext uri="{FF2B5EF4-FFF2-40B4-BE49-F238E27FC236}">
                  <a16:creationId xmlns:a16="http://schemas.microsoft.com/office/drawing/2014/main" id="{493498C1-5ECD-4124-8906-C4F22A6B838B}"/>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7%</a:t>
              </a:r>
            </a:p>
          </p:txBody>
        </p:sp>
        <p:sp>
          <p:nvSpPr>
            <p:cNvPr id="123" name="TextBox 122">
              <a:extLst>
                <a:ext uri="{FF2B5EF4-FFF2-40B4-BE49-F238E27FC236}">
                  <a16:creationId xmlns:a16="http://schemas.microsoft.com/office/drawing/2014/main" id="{CE62956F-FFBB-4C5E-A71A-18E1C7207E9C}"/>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5%</a:t>
              </a:r>
            </a:p>
          </p:txBody>
        </p:sp>
        <p:sp>
          <p:nvSpPr>
            <p:cNvPr id="125" name="TextBox 124">
              <a:extLst>
                <a:ext uri="{FF2B5EF4-FFF2-40B4-BE49-F238E27FC236}">
                  <a16:creationId xmlns:a16="http://schemas.microsoft.com/office/drawing/2014/main" id="{0C77CFBF-D77D-4F5E-8CF8-B9A8648B1FE7}"/>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126" name="TextBox 125">
              <a:extLst>
                <a:ext uri="{FF2B5EF4-FFF2-40B4-BE49-F238E27FC236}">
                  <a16:creationId xmlns:a16="http://schemas.microsoft.com/office/drawing/2014/main" id="{DA1C0979-B67A-47D1-8A69-B8D227986DD7}"/>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4%</a:t>
              </a:r>
            </a:p>
          </p:txBody>
        </p:sp>
      </p:grpSp>
      <p:pic>
        <p:nvPicPr>
          <p:cNvPr id="127" name="Picture 126" descr="A picture containing person, outdoor, woman, cellphone&#10;&#10;Description automatically generated">
            <a:extLst>
              <a:ext uri="{FF2B5EF4-FFF2-40B4-BE49-F238E27FC236}">
                <a16:creationId xmlns:a16="http://schemas.microsoft.com/office/drawing/2014/main" id="{24FB3624-A512-4EDB-8255-AA896C3133C7}"/>
              </a:ext>
            </a:extLst>
          </p:cNvPr>
          <p:cNvPicPr>
            <a:picLocks noChangeAspect="1"/>
          </p:cNvPicPr>
          <p:nvPr/>
        </p:nvPicPr>
        <p:blipFill rotWithShape="1">
          <a:blip r:embed="rId7"/>
          <a:srcRect l="14327" t="27292" r="33127" b="23855"/>
          <a:stretch/>
        </p:blipFill>
        <p:spPr>
          <a:xfrm>
            <a:off x="8054051" y="1476847"/>
            <a:ext cx="3753444" cy="2326305"/>
          </a:xfrm>
          <a:prstGeom prst="rect">
            <a:avLst/>
          </a:prstGeom>
        </p:spPr>
      </p:pic>
      <p:sp>
        <p:nvSpPr>
          <p:cNvPr id="128" name="Rectangle 127">
            <a:extLst>
              <a:ext uri="{FF2B5EF4-FFF2-40B4-BE49-F238E27FC236}">
                <a16:creationId xmlns:a16="http://schemas.microsoft.com/office/drawing/2014/main" id="{21250205-19B1-4219-A3BE-FA0F3330A3CD}"/>
              </a:ext>
            </a:extLst>
          </p:cNvPr>
          <p:cNvSpPr/>
          <p:nvPr/>
        </p:nvSpPr>
        <p:spPr>
          <a:xfrm>
            <a:off x="8061106" y="1426416"/>
            <a:ext cx="3753444" cy="238252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9" name="Rounded Rectangle 79">
            <a:extLst>
              <a:ext uri="{FF2B5EF4-FFF2-40B4-BE49-F238E27FC236}">
                <a16:creationId xmlns:a16="http://schemas.microsoft.com/office/drawing/2014/main" id="{6C4DA837-074F-4BB0-A805-9C6B333F30D2}"/>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fr-BE" sz="1400" dirty="0">
                <a:solidFill>
                  <a:schemeClr val="bg2"/>
                </a:solidFill>
                <a:latin typeface="+mj-lt"/>
              </a:rPr>
              <a:t>Bruxelles</a:t>
            </a:r>
            <a:endParaRPr lang="fr-BE" dirty="0">
              <a:solidFill>
                <a:schemeClr val="bg2"/>
              </a:solidFill>
              <a:latin typeface="+mj-lt"/>
            </a:endParaRPr>
          </a:p>
        </p:txBody>
      </p:sp>
      <p:sp>
        <p:nvSpPr>
          <p:cNvPr id="130" name="Freeform 46">
            <a:extLst>
              <a:ext uri="{FF2B5EF4-FFF2-40B4-BE49-F238E27FC236}">
                <a16:creationId xmlns:a16="http://schemas.microsoft.com/office/drawing/2014/main" id="{D8EDF197-E9EC-4306-9066-F43F430A3EDD}"/>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fr-BE" sz="1200" dirty="0">
              <a:solidFill>
                <a:srgbClr val="1F497D"/>
              </a:solidFill>
            </a:endParaRPr>
          </a:p>
        </p:txBody>
      </p:sp>
      <p:sp>
        <p:nvSpPr>
          <p:cNvPr id="131" name="TextBox 130">
            <a:extLst>
              <a:ext uri="{FF2B5EF4-FFF2-40B4-BE49-F238E27FC236}">
                <a16:creationId xmlns:a16="http://schemas.microsoft.com/office/drawing/2014/main" id="{766D96E2-2706-45D6-A2A1-4E7A375CA401}"/>
              </a:ext>
            </a:extLst>
          </p:cNvPr>
          <p:cNvSpPr txBox="1"/>
          <p:nvPr/>
        </p:nvSpPr>
        <p:spPr>
          <a:xfrm>
            <a:off x="10224291" y="5948706"/>
            <a:ext cx="1559722" cy="215444"/>
          </a:xfrm>
          <a:prstGeom prst="rect">
            <a:avLst/>
          </a:prstGeom>
        </p:spPr>
        <p:txBody>
          <a:bodyPr vert="horz" wrap="none" lIns="0" tIns="0" rIns="0" bIns="0" rtlCol="0" anchor="b">
            <a:spAutoFit/>
          </a:bodyPr>
          <a:lstStyle/>
          <a:p>
            <a:pPr algn="r"/>
            <a:r>
              <a:rPr lang="fr-BE" sz="1400" b="1" dirty="0">
                <a:solidFill>
                  <a:schemeClr val="accent5"/>
                </a:solidFill>
              </a:rPr>
              <a:t>*Petit échantillon !</a:t>
            </a:r>
          </a:p>
        </p:txBody>
      </p:sp>
    </p:spTree>
    <p:extLst>
      <p:ext uri="{BB962C8B-B14F-4D97-AF65-F5344CB8AC3E}">
        <p14:creationId xmlns:p14="http://schemas.microsoft.com/office/powerpoint/2010/main" val="1220429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hart 46">
            <a:extLst>
              <a:ext uri="{FF2B5EF4-FFF2-40B4-BE49-F238E27FC236}">
                <a16:creationId xmlns:a16="http://schemas.microsoft.com/office/drawing/2014/main" id="{5BF8F159-030A-4428-A14A-C3C1D77E7797}"/>
              </a:ext>
            </a:extLst>
          </p:cNvPr>
          <p:cNvGraphicFramePr/>
          <p:nvPr>
            <p:extLst>
              <p:ext uri="{D42A27DB-BD31-4B8C-83A1-F6EECF244321}">
                <p14:modId xmlns:p14="http://schemas.microsoft.com/office/powerpoint/2010/main" val="384770413"/>
              </p:ext>
            </p:extLst>
          </p:nvPr>
        </p:nvGraphicFramePr>
        <p:xfrm>
          <a:off x="407988" y="2133599"/>
          <a:ext cx="3492499" cy="3995739"/>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a:xfrm>
            <a:off x="407987" y="990262"/>
            <a:ext cx="11376025" cy="719138"/>
          </a:xfrm>
        </p:spPr>
        <p:txBody>
          <a:bodyPr/>
          <a:lstStyle/>
          <a:p>
            <a:r>
              <a:rPr lang="fr-BE" dirty="0"/>
              <a:t>36 % des </a:t>
            </a:r>
            <a:r>
              <a:rPr lang="nl-BE" dirty="0"/>
              <a:t>maîtres </a:t>
            </a:r>
            <a:r>
              <a:rPr lang="fr-BE" dirty="0"/>
              <a:t>bruxellois de chats sont d’accord avec l’affirmation qu’une chatte doit avoir une portée de chatons au moins une fois dans sa vie.</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fr-BE" dirty="0"/>
              <a:t>Base :	Échantillon total </a:t>
            </a:r>
            <a:r>
              <a:rPr lang="nl-BE" dirty="0"/>
              <a:t>Bruxelles </a:t>
            </a:r>
            <a:r>
              <a:rPr lang="fr-BE" dirty="0"/>
              <a:t>(n=96)</a:t>
            </a:r>
          </a:p>
          <a:p>
            <a:r>
              <a:rPr lang="fr-BE" dirty="0"/>
              <a:t>Question :	Q10b. Dans quelle mesure êtes-vous d'accord avec l’affirmation : </a:t>
            </a:r>
          </a:p>
          <a:p>
            <a:r>
              <a:rPr lang="fr-BE" dirty="0"/>
              <a:t>	 « il vaut mieux pour une chatte d’avoir une portée de chatons une fois dans sa vie et de la faire stériliser après » ?</a:t>
            </a:r>
            <a:br>
              <a:rPr lang="fr-BE" dirty="0"/>
            </a:br>
            <a:r>
              <a:rPr lang="fr-BE" dirty="0"/>
              <a:t>ABCD:	Niveau de fiabilité 95 %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16</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368300"/>
            <a:ext cx="11376023" cy="387798"/>
          </a:xfrm>
        </p:spPr>
        <p:txBody>
          <a:bodyPr/>
          <a:lstStyle/>
          <a:p>
            <a:r>
              <a:rPr lang="fr-BE" cap="none" dirty="0"/>
              <a:t>Affirmation ‘une chatte doit avoir une portée de chatons au moins une fois dans sa vie’</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2065202205"/>
              </p:ext>
            </p:extLst>
          </p:nvPr>
        </p:nvGraphicFramePr>
        <p:xfrm>
          <a:off x="407986" y="1559334"/>
          <a:ext cx="3492501" cy="647964"/>
        </p:xfrm>
        <a:graphic>
          <a:graphicData uri="http://schemas.openxmlformats.org/drawingml/2006/table">
            <a:tbl>
              <a:tblPr firstRow="1" bandRow="1">
                <a:tableStyleId>{2D5ABB26-0587-4C30-8999-92F81FD0307C}</a:tableStyleId>
              </a:tblPr>
              <a:tblGrid>
                <a:gridCol w="3492501">
                  <a:extLst>
                    <a:ext uri="{9D8B030D-6E8A-4147-A177-3AD203B41FA5}">
                      <a16:colId xmlns:a16="http://schemas.microsoft.com/office/drawing/2014/main" val="2820400169"/>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endParaRPr lang="en-US" sz="1000" b="0" dirty="0">
                        <a:solidFill>
                          <a:schemeClr val="tx1">
                            <a:lumMod val="50000"/>
                            <a:lumOff val="50000"/>
                          </a:schemeClr>
                        </a:solidFill>
                        <a:latin typeface="+mn-lt"/>
                      </a:endParaRPr>
                    </a:p>
                  </a:txBody>
                  <a:tcPr marL="72000" marR="0" marT="0" marB="0" anchor="ctr">
                    <a:lnL>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36" name="Rectangle 35">
            <a:extLst>
              <a:ext uri="{FF2B5EF4-FFF2-40B4-BE49-F238E27FC236}">
                <a16:creationId xmlns:a16="http://schemas.microsoft.com/office/drawing/2014/main" id="{B5729F6D-F3D8-4479-B798-112E57CC0AB5}"/>
              </a:ext>
            </a:extLst>
          </p:cNvPr>
          <p:cNvSpPr>
            <a:spLocks/>
          </p:cNvSpPr>
          <p:nvPr/>
        </p:nvSpPr>
        <p:spPr>
          <a:xfrm>
            <a:off x="3182415" y="2289501"/>
            <a:ext cx="342000"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36</a:t>
            </a:r>
          </a:p>
        </p:txBody>
      </p:sp>
      <p:sp>
        <p:nvSpPr>
          <p:cNvPr id="43" name="Rectangle 42">
            <a:extLst>
              <a:ext uri="{FF2B5EF4-FFF2-40B4-BE49-F238E27FC236}">
                <a16:creationId xmlns:a16="http://schemas.microsoft.com/office/drawing/2014/main" id="{58AD2D09-9C4A-4D5E-916D-B79E47DF636E}"/>
              </a:ext>
            </a:extLst>
          </p:cNvPr>
          <p:cNvSpPr>
            <a:spLocks/>
          </p:cNvSpPr>
          <p:nvPr/>
        </p:nvSpPr>
        <p:spPr>
          <a:xfrm>
            <a:off x="3182415" y="5390513"/>
            <a:ext cx="342000"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fr-BE" sz="1200" b="1" dirty="0"/>
              <a:t>23</a:t>
            </a:r>
          </a:p>
        </p:txBody>
      </p:sp>
      <p:graphicFrame>
        <p:nvGraphicFramePr>
          <p:cNvPr id="65" name="Table 64">
            <a:extLst>
              <a:ext uri="{FF2B5EF4-FFF2-40B4-BE49-F238E27FC236}">
                <a16:creationId xmlns:a16="http://schemas.microsoft.com/office/drawing/2014/main" id="{2C49A876-E06A-4BC8-AC9B-4705B6A3B314}"/>
              </a:ext>
            </a:extLst>
          </p:cNvPr>
          <p:cNvGraphicFramePr>
            <a:graphicFrameLocks noGrp="1"/>
          </p:cNvGraphicFramePr>
          <p:nvPr>
            <p:extLst>
              <p:ext uri="{D42A27DB-BD31-4B8C-83A1-F6EECF244321}">
                <p14:modId xmlns:p14="http://schemas.microsoft.com/office/powerpoint/2010/main" val="1230501831"/>
              </p:ext>
            </p:extLst>
          </p:nvPr>
        </p:nvGraphicFramePr>
        <p:xfrm>
          <a:off x="3760922" y="2840200"/>
          <a:ext cx="2735699" cy="2209805"/>
        </p:xfrm>
        <a:graphic>
          <a:graphicData uri="http://schemas.openxmlformats.org/drawingml/2006/table">
            <a:tbl>
              <a:tblPr>
                <a:tableStyleId>{2D5ABB26-0587-4C30-8999-92F81FD0307C}</a:tableStyleId>
              </a:tblPr>
              <a:tblGrid>
                <a:gridCol w="377338">
                  <a:extLst>
                    <a:ext uri="{9D8B030D-6E8A-4147-A177-3AD203B41FA5}">
                      <a16:colId xmlns:a16="http://schemas.microsoft.com/office/drawing/2014/main" val="2354454430"/>
                    </a:ext>
                  </a:extLst>
                </a:gridCol>
                <a:gridCol w="2358361">
                  <a:extLst>
                    <a:ext uri="{9D8B030D-6E8A-4147-A177-3AD203B41FA5}">
                      <a16:colId xmlns:a16="http://schemas.microsoft.com/office/drawing/2014/main" val="2015932734"/>
                    </a:ext>
                  </a:extLst>
                </a:gridCol>
              </a:tblGrid>
              <a:tr h="441961">
                <a:tc>
                  <a:txBody>
                    <a:bodyPr/>
                    <a:lstStyle/>
                    <a:p>
                      <a:pPr algn="r"/>
                      <a:r>
                        <a:rPr lang="fr-BE" sz="1200" noProof="0">
                          <a:solidFill>
                            <a:schemeClr val="tx2">
                              <a:lumMod val="75000"/>
                            </a:schemeClr>
                          </a:solidFill>
                          <a:latin typeface="+mn-lt"/>
                          <a:sym typeface="Wingdings 2" panose="05020102010507070707" pitchFamily="18" charset="2"/>
                        </a:rPr>
                        <a:t></a:t>
                      </a:r>
                      <a:endParaRPr lang="fr-BE" sz="1200" noProof="0">
                        <a:solidFill>
                          <a:schemeClr val="tx2">
                            <a:lumMod val="75000"/>
                          </a:schemeClr>
                        </a:solidFill>
                        <a:latin typeface="+mn-lt"/>
                      </a:endParaRPr>
                    </a:p>
                  </a:txBody>
                  <a:tcPr marL="36000" marR="36000" marT="0" marB="0" anchor="ctr">
                    <a:noFill/>
                  </a:tcPr>
                </a:tc>
                <a:tc>
                  <a:txBody>
                    <a:bodyPr/>
                    <a:lstStyle/>
                    <a:p>
                      <a:r>
                        <a:rPr lang="fr-BE" sz="1200" noProof="0">
                          <a:latin typeface="+mn-lt"/>
                        </a:rPr>
                        <a:t>Tout à fait d'accord</a:t>
                      </a:r>
                    </a:p>
                  </a:txBody>
                  <a:tcPr marL="36000" marR="36000" marT="0" marB="0" anchor="ctr">
                    <a:noFill/>
                  </a:tcPr>
                </a:tc>
                <a:extLst>
                  <a:ext uri="{0D108BD9-81ED-4DB2-BD59-A6C34878D82A}">
                    <a16:rowId xmlns:a16="http://schemas.microsoft.com/office/drawing/2014/main" val="2049083711"/>
                  </a:ext>
                </a:extLst>
              </a:tr>
              <a:tr h="441961">
                <a:tc>
                  <a:txBody>
                    <a:bodyPr/>
                    <a:lstStyle/>
                    <a:p>
                      <a:pPr algn="r"/>
                      <a:r>
                        <a:rPr lang="fr-BE" sz="1200" noProof="0">
                          <a:solidFill>
                            <a:schemeClr val="tx2"/>
                          </a:solidFill>
                          <a:latin typeface="+mn-lt"/>
                          <a:sym typeface="Wingdings 2" panose="05020102010507070707" pitchFamily="18" charset="2"/>
                        </a:rPr>
                        <a:t></a:t>
                      </a:r>
                      <a:endParaRPr lang="fr-BE" sz="1200" noProof="0">
                        <a:solidFill>
                          <a:schemeClr val="tx2"/>
                        </a:solidFill>
                        <a:latin typeface="+mn-lt"/>
                      </a:endParaRPr>
                    </a:p>
                  </a:txBody>
                  <a:tcPr marL="36000" marR="36000" marT="0" marB="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200" b="0" i="0" u="none" strike="noStrike" kern="1200" cap="none" spc="0" normalizeH="0" baseline="0" noProof="0">
                          <a:ln>
                            <a:noFill/>
                          </a:ln>
                          <a:solidFill>
                            <a:srgbClr val="38373A"/>
                          </a:solidFill>
                          <a:effectLst/>
                          <a:uLnTx/>
                          <a:uFillTx/>
                          <a:latin typeface="+mn-lt"/>
                          <a:ea typeface="+mn-ea"/>
                          <a:cs typeface="+mn-cs"/>
                        </a:rPr>
                        <a:t>Un peu d’accord</a:t>
                      </a:r>
                    </a:p>
                  </a:txBody>
                  <a:tcPr marL="36000" marR="36000" marT="0" marB="0" anchor="ctr">
                    <a:noFill/>
                  </a:tcPr>
                </a:tc>
                <a:extLst>
                  <a:ext uri="{0D108BD9-81ED-4DB2-BD59-A6C34878D82A}">
                    <a16:rowId xmlns:a16="http://schemas.microsoft.com/office/drawing/2014/main" val="2428566398"/>
                  </a:ext>
                </a:extLst>
              </a:tr>
              <a:tr h="441961">
                <a:tc>
                  <a:txBody>
                    <a:bodyPr/>
                    <a:lstStyle/>
                    <a:p>
                      <a:pPr algn="r"/>
                      <a:r>
                        <a:rPr lang="fr-BE" sz="1200" noProof="0">
                          <a:solidFill>
                            <a:schemeClr val="accent2"/>
                          </a:solidFill>
                          <a:latin typeface="+mn-lt"/>
                          <a:sym typeface="Wingdings 2" panose="05020102010507070707" pitchFamily="18" charset="2"/>
                        </a:rPr>
                        <a:t></a:t>
                      </a:r>
                      <a:endParaRPr lang="fr-BE" sz="1200" noProof="0">
                        <a:solidFill>
                          <a:schemeClr val="accent2"/>
                        </a:solidFill>
                        <a:latin typeface="+mn-lt"/>
                      </a:endParaRPr>
                    </a:p>
                  </a:txBody>
                  <a:tcPr marL="36000" marR="36000" marT="0" marB="0" anchor="ctr">
                    <a:noFill/>
                  </a:tcPr>
                </a:tc>
                <a:tc>
                  <a:txBody>
                    <a:bodyPr/>
                    <a:lstStyle/>
                    <a:p>
                      <a:r>
                        <a:rPr lang="fr-BE" sz="1200" noProof="0">
                          <a:latin typeface="+mn-lt"/>
                        </a:rPr>
                        <a:t>Neutre</a:t>
                      </a:r>
                    </a:p>
                  </a:txBody>
                  <a:tcPr marL="36000" marR="36000" marT="0" marB="0" anchor="ctr">
                    <a:noFill/>
                  </a:tcPr>
                </a:tc>
                <a:extLst>
                  <a:ext uri="{0D108BD9-81ED-4DB2-BD59-A6C34878D82A}">
                    <a16:rowId xmlns:a16="http://schemas.microsoft.com/office/drawing/2014/main" val="2426978870"/>
                  </a:ext>
                </a:extLst>
              </a:tr>
              <a:tr h="441961">
                <a:tc>
                  <a:txBody>
                    <a:bodyPr/>
                    <a:lstStyle/>
                    <a:p>
                      <a:pPr algn="r"/>
                      <a:r>
                        <a:rPr lang="fr-BE" sz="1200" noProof="0">
                          <a:solidFill>
                            <a:schemeClr val="accent3"/>
                          </a:solidFill>
                          <a:latin typeface="+mn-lt"/>
                          <a:sym typeface="Wingdings 2" panose="05020102010507070707" pitchFamily="18" charset="2"/>
                        </a:rPr>
                        <a:t></a:t>
                      </a:r>
                      <a:endParaRPr lang="fr-BE" sz="1200" noProof="0">
                        <a:solidFill>
                          <a:schemeClr val="accent3"/>
                        </a:solidFill>
                        <a:latin typeface="+mn-lt"/>
                      </a:endParaRPr>
                    </a:p>
                  </a:txBody>
                  <a:tcPr marL="36000" marR="36000" marT="0" marB="0" anchor="ctr">
                    <a:noFill/>
                  </a:tcPr>
                </a:tc>
                <a:tc>
                  <a:txBody>
                    <a:bodyPr/>
                    <a:lstStyle/>
                    <a:p>
                      <a:r>
                        <a:rPr lang="fr-BE" sz="1200" noProof="0">
                          <a:latin typeface="+mn-lt"/>
                        </a:rPr>
                        <a:t>Un peu pas d’accord</a:t>
                      </a:r>
                    </a:p>
                  </a:txBody>
                  <a:tcPr marL="36000" marR="36000" marT="0" marB="0" anchor="ctr">
                    <a:noFill/>
                  </a:tcPr>
                </a:tc>
                <a:extLst>
                  <a:ext uri="{0D108BD9-81ED-4DB2-BD59-A6C34878D82A}">
                    <a16:rowId xmlns:a16="http://schemas.microsoft.com/office/drawing/2014/main" val="15591479"/>
                  </a:ext>
                </a:extLst>
              </a:tr>
              <a:tr h="441961">
                <a:tc>
                  <a:txBody>
                    <a:bodyPr/>
                    <a:lstStyle/>
                    <a:p>
                      <a:pPr algn="r"/>
                      <a:r>
                        <a:rPr lang="fr-BE" sz="1200" noProof="0">
                          <a:solidFill>
                            <a:schemeClr val="accent5"/>
                          </a:solidFill>
                          <a:latin typeface="+mn-lt"/>
                          <a:sym typeface="Wingdings 2" panose="05020102010507070707" pitchFamily="18" charset="2"/>
                        </a:rPr>
                        <a:t></a:t>
                      </a:r>
                      <a:endParaRPr lang="fr-BE" sz="1200" noProof="0">
                        <a:solidFill>
                          <a:schemeClr val="accent5"/>
                        </a:solidFill>
                        <a:latin typeface="+mn-lt"/>
                      </a:endParaRPr>
                    </a:p>
                  </a:txBody>
                  <a:tcPr marL="36000" marR="36000" marT="0" marB="0" anchor="ctr">
                    <a:noFill/>
                  </a:tcPr>
                </a:tc>
                <a:tc>
                  <a:txBody>
                    <a:bodyPr/>
                    <a:lstStyle/>
                    <a:p>
                      <a:r>
                        <a:rPr lang="fr-BE" sz="1200" noProof="0" dirty="0">
                          <a:latin typeface="+mn-lt"/>
                        </a:rPr>
                        <a:t>Pas du tout d’accord</a:t>
                      </a:r>
                    </a:p>
                  </a:txBody>
                  <a:tcPr marL="36000" marR="36000" marT="0" marB="0" anchor="ctr">
                    <a:noFill/>
                  </a:tcPr>
                </a:tc>
                <a:extLst>
                  <a:ext uri="{0D108BD9-81ED-4DB2-BD59-A6C34878D82A}">
                    <a16:rowId xmlns:a16="http://schemas.microsoft.com/office/drawing/2014/main" val="2161268009"/>
                  </a:ext>
                </a:extLst>
              </a:tr>
            </a:tbl>
          </a:graphicData>
        </a:graphic>
      </p:graphicFrame>
      <p:sp>
        <p:nvSpPr>
          <p:cNvPr id="66" name="Rectangle 65">
            <a:extLst>
              <a:ext uri="{FF2B5EF4-FFF2-40B4-BE49-F238E27FC236}">
                <a16:creationId xmlns:a16="http://schemas.microsoft.com/office/drawing/2014/main" id="{1C7EA431-6994-4F21-A845-B2DC39FFB73C}"/>
              </a:ext>
            </a:extLst>
          </p:cNvPr>
          <p:cNvSpPr>
            <a:spLocks/>
          </p:cNvSpPr>
          <p:nvPr/>
        </p:nvSpPr>
        <p:spPr>
          <a:xfrm>
            <a:off x="3980842" y="2289501"/>
            <a:ext cx="1135181" cy="234000"/>
          </a:xfrm>
          <a:prstGeom prst="rect">
            <a:avLst/>
          </a:prstGeom>
          <a:gradFill>
            <a:gsLst>
              <a:gs pos="50000">
                <a:schemeClr val="tx2">
                  <a:lumMod val="75000"/>
                </a:schemeClr>
              </a:gs>
              <a:gs pos="50000">
                <a:schemeClr val="tx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TOP 2</a:t>
            </a:r>
          </a:p>
        </p:txBody>
      </p:sp>
      <p:sp>
        <p:nvSpPr>
          <p:cNvPr id="67" name="Rectangle 66">
            <a:extLst>
              <a:ext uri="{FF2B5EF4-FFF2-40B4-BE49-F238E27FC236}">
                <a16:creationId xmlns:a16="http://schemas.microsoft.com/office/drawing/2014/main" id="{70710D5E-745F-4223-8E20-AAA8EB74D665}"/>
              </a:ext>
            </a:extLst>
          </p:cNvPr>
          <p:cNvSpPr>
            <a:spLocks/>
          </p:cNvSpPr>
          <p:nvPr/>
        </p:nvSpPr>
        <p:spPr>
          <a:xfrm>
            <a:off x="3980842" y="5390513"/>
            <a:ext cx="1135181" cy="234000"/>
          </a:xfrm>
          <a:prstGeom prst="rect">
            <a:avLst/>
          </a:prstGeom>
          <a:gradFill>
            <a:gsLst>
              <a:gs pos="50000">
                <a:schemeClr val="accent5"/>
              </a:gs>
              <a:gs pos="5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defRPr lang="nl-BE" sz="1200" b="1" i="0" u="none" strike="noStrike" kern="1200" baseline="0">
                <a:solidFill>
                  <a:schemeClr val="bg1"/>
                </a:solidFill>
                <a:latin typeface="+mn-lt"/>
                <a:ea typeface="+mn-ea"/>
                <a:cs typeface="+mn-cs"/>
              </a:defRPr>
            </a:pPr>
            <a:r>
              <a:rPr lang="fr-BE" sz="1200" b="1" dirty="0">
                <a:solidFill>
                  <a:schemeClr val="bg1"/>
                </a:solidFill>
              </a:rPr>
              <a:t>BOT 2</a:t>
            </a:r>
          </a:p>
        </p:txBody>
      </p:sp>
      <p:pic>
        <p:nvPicPr>
          <p:cNvPr id="9" name="Picture 8" descr="A close up of a cat&#10;&#10;Description automatically generated">
            <a:extLst>
              <a:ext uri="{FF2B5EF4-FFF2-40B4-BE49-F238E27FC236}">
                <a16:creationId xmlns:a16="http://schemas.microsoft.com/office/drawing/2014/main" id="{922F1967-C70A-40CD-94C5-8525BF50B435}"/>
              </a:ext>
            </a:extLst>
          </p:cNvPr>
          <p:cNvPicPr>
            <a:picLocks noChangeAspect="1"/>
          </p:cNvPicPr>
          <p:nvPr/>
        </p:nvPicPr>
        <p:blipFill rotWithShape="1">
          <a:blip r:embed="rId3"/>
          <a:srcRect l="1538" r="1"/>
          <a:stretch/>
        </p:blipFill>
        <p:spPr>
          <a:xfrm>
            <a:off x="6096000" y="1773238"/>
            <a:ext cx="5688013" cy="3851275"/>
          </a:xfrm>
          <a:prstGeom prst="rect">
            <a:avLst/>
          </a:prstGeom>
        </p:spPr>
      </p:pic>
      <p:sp>
        <p:nvSpPr>
          <p:cNvPr id="10" name="Rectangle 9">
            <a:extLst>
              <a:ext uri="{FF2B5EF4-FFF2-40B4-BE49-F238E27FC236}">
                <a16:creationId xmlns:a16="http://schemas.microsoft.com/office/drawing/2014/main" id="{C43DA1F4-4D56-4A33-B075-FF39AAC4EF17}"/>
              </a:ext>
            </a:extLst>
          </p:cNvPr>
          <p:cNvSpPr/>
          <p:nvPr/>
        </p:nvSpPr>
        <p:spPr>
          <a:xfrm>
            <a:off x="5950424" y="1773238"/>
            <a:ext cx="5833589" cy="3851275"/>
          </a:xfrm>
          <a:prstGeom prst="rect">
            <a:avLst/>
          </a:prstGeom>
          <a:gradFill flip="none" rotWithShape="1">
            <a:gsLst>
              <a:gs pos="22124">
                <a:schemeClr val="bg1">
                  <a:alpha val="60000"/>
                </a:schemeClr>
              </a:gs>
              <a:gs pos="87000">
                <a:schemeClr val="bg1">
                  <a:alpha val="34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Tree>
    <p:extLst>
      <p:ext uri="{BB962C8B-B14F-4D97-AF65-F5344CB8AC3E}">
        <p14:creationId xmlns:p14="http://schemas.microsoft.com/office/powerpoint/2010/main" val="375646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lying on a bed&#10;&#10;Description automatically generated">
            <a:extLst>
              <a:ext uri="{FF2B5EF4-FFF2-40B4-BE49-F238E27FC236}">
                <a16:creationId xmlns:a16="http://schemas.microsoft.com/office/drawing/2014/main" id="{BE4FDB16-3DB1-4EF0-929A-4E41F7159F5E}"/>
              </a:ext>
            </a:extLst>
          </p:cNvPr>
          <p:cNvPicPr>
            <a:picLocks noGrp="1" noChangeAspect="1"/>
          </p:cNvPicPr>
          <p:nvPr>
            <p:ph type="pic" sz="quarter" idx="15"/>
          </p:nvPr>
        </p:nvPicPr>
        <p:blipFill>
          <a:blip r:embed="rId2">
            <a:alphaModFix amt="70000"/>
          </a:blip>
          <a:srcRect t="22314" b="22314"/>
          <a:stretch>
            <a:fillRect/>
          </a:stretch>
        </p:blipFill>
        <p:spPr>
          <a:xfrm>
            <a:off x="0" y="0"/>
            <a:ext cx="12192000" cy="4500563"/>
          </a:xfrm>
        </p:spPr>
      </p:pic>
      <p:sp>
        <p:nvSpPr>
          <p:cNvPr id="4" name="Text Placeholder 3">
            <a:extLst>
              <a:ext uri="{FF2B5EF4-FFF2-40B4-BE49-F238E27FC236}">
                <a16:creationId xmlns:a16="http://schemas.microsoft.com/office/drawing/2014/main" id="{EBA0693D-C89A-492E-88BD-4CBFF3B9ACFB}"/>
              </a:ext>
            </a:extLst>
          </p:cNvPr>
          <p:cNvSpPr>
            <a:spLocks noGrp="1"/>
          </p:cNvSpPr>
          <p:nvPr>
            <p:ph type="body" idx="1"/>
          </p:nvPr>
        </p:nvSpPr>
        <p:spPr>
          <a:xfrm>
            <a:off x="407987" y="4906800"/>
            <a:ext cx="11532375" cy="565146"/>
          </a:xfrm>
        </p:spPr>
        <p:txBody>
          <a:bodyPr/>
          <a:lstStyle/>
          <a:p>
            <a:r>
              <a:rPr lang="fr-FR" dirty="0">
                <a:solidFill>
                  <a:schemeClr val="tx1"/>
                </a:solidFill>
              </a:rPr>
              <a:t>Dans quelle mesure respecte-t-on l'obligation d'enregistrement (faire </a:t>
            </a:r>
            <a:r>
              <a:rPr lang="fr-FR" dirty="0" err="1">
                <a:solidFill>
                  <a:schemeClr val="tx1"/>
                </a:solidFill>
              </a:rPr>
              <a:t>pucer</a:t>
            </a:r>
            <a:r>
              <a:rPr lang="fr-FR" dirty="0">
                <a:solidFill>
                  <a:schemeClr val="tx1"/>
                </a:solidFill>
              </a:rPr>
              <a:t>) à Bruxelles </a:t>
            </a:r>
            <a:r>
              <a:rPr lang="nl-BE" dirty="0">
                <a:solidFill>
                  <a:schemeClr val="tx1"/>
                </a:solidFill>
              </a:rPr>
              <a:t>?</a:t>
            </a:r>
            <a:endParaRPr lang="en-US" dirty="0"/>
          </a:p>
        </p:txBody>
      </p:sp>
      <p:sp>
        <p:nvSpPr>
          <p:cNvPr id="5" name="Text Placeholder 4">
            <a:extLst>
              <a:ext uri="{FF2B5EF4-FFF2-40B4-BE49-F238E27FC236}">
                <a16:creationId xmlns:a16="http://schemas.microsoft.com/office/drawing/2014/main" id="{651FC9CE-5618-4208-993C-BC98B841E379}"/>
              </a:ext>
            </a:extLst>
          </p:cNvPr>
          <p:cNvSpPr>
            <a:spLocks noGrp="1"/>
          </p:cNvSpPr>
          <p:nvPr>
            <p:ph type="body" sz="quarter" idx="13"/>
          </p:nvPr>
        </p:nvSpPr>
        <p:spPr>
          <a:xfrm>
            <a:off x="8621691" y="3287"/>
            <a:ext cx="3155329" cy="3231654"/>
          </a:xfrm>
        </p:spPr>
        <p:txBody>
          <a:bodyPr/>
          <a:lstStyle/>
          <a:p>
            <a:r>
              <a:rPr lang="en-US" dirty="0"/>
              <a:t>2.2</a:t>
            </a:r>
          </a:p>
        </p:txBody>
      </p:sp>
      <p:sp>
        <p:nvSpPr>
          <p:cNvPr id="6" name="Slide Number Placeholder 5">
            <a:extLst>
              <a:ext uri="{FF2B5EF4-FFF2-40B4-BE49-F238E27FC236}">
                <a16:creationId xmlns:a16="http://schemas.microsoft.com/office/drawing/2014/main" id="{5024EE0F-C6DB-4BBE-A775-D8C15ADC8662}"/>
              </a:ext>
            </a:extLst>
          </p:cNvPr>
          <p:cNvSpPr>
            <a:spLocks noGrp="1"/>
          </p:cNvSpPr>
          <p:nvPr>
            <p:ph type="sldNum" sz="quarter" idx="14"/>
          </p:nvPr>
        </p:nvSpPr>
        <p:spPr/>
        <p:txBody>
          <a:bodyPr/>
          <a:lstStyle/>
          <a:p>
            <a:fld id="{D61AABEC-672F-4B68-B914-690DA978312C}" type="slidenum">
              <a:rPr lang="en-US" smtClean="0"/>
              <a:pPr/>
              <a:t>17</a:t>
            </a:fld>
            <a:r>
              <a:rPr lang="en-US"/>
              <a:t> </a:t>
            </a:r>
            <a:endParaRPr lang="en-US" dirty="0"/>
          </a:p>
        </p:txBody>
      </p:sp>
    </p:spTree>
    <p:extLst>
      <p:ext uri="{BB962C8B-B14F-4D97-AF65-F5344CB8AC3E}">
        <p14:creationId xmlns:p14="http://schemas.microsoft.com/office/powerpoint/2010/main" val="285400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421658394"/>
              </p:ext>
            </p:extLst>
          </p:nvPr>
        </p:nvGraphicFramePr>
        <p:xfrm>
          <a:off x="407988" y="1712356"/>
          <a:ext cx="5174930" cy="4220456"/>
        </p:xfrm>
        <a:graphic>
          <a:graphicData uri="http://schemas.openxmlformats.org/drawingml/2006/table">
            <a:tbl>
              <a:tblPr firstRow="1" bandRow="1">
                <a:tableStyleId>{2D5ABB26-0587-4C30-8999-92F81FD0307C}</a:tableStyleId>
              </a:tblPr>
              <a:tblGrid>
                <a:gridCol w="5174930">
                  <a:extLst>
                    <a:ext uri="{9D8B030D-6E8A-4147-A177-3AD203B41FA5}">
                      <a16:colId xmlns:a16="http://schemas.microsoft.com/office/drawing/2014/main" val="2457120873"/>
                    </a:ext>
                  </a:extLst>
                </a:gridCol>
              </a:tblGrid>
              <a:tr h="304008">
                <a:tc>
                  <a:txBody>
                    <a:bodyPr/>
                    <a:lstStyle/>
                    <a:p>
                      <a:pPr algn="l"/>
                      <a:r>
                        <a:rPr lang="fr-FR" sz="1100" b="1" noProof="0" dirty="0">
                          <a:solidFill>
                            <a:schemeClr val="tx1"/>
                          </a:solidFill>
                        </a:rPr>
                        <a:t>VOTRE CHAT(TE) EST-IL/ELLE PUCÉ(E) ?</a:t>
                      </a:r>
                      <a:r>
                        <a:rPr lang="nl-BE" sz="1100" b="1" noProof="0" dirty="0">
                          <a:solidFill>
                            <a:schemeClr val="tx1"/>
                          </a:solidFill>
                        </a:rPr>
                        <a:t> </a:t>
                      </a:r>
                      <a:endParaRPr lang="nl-BE" sz="900" kern="1200" noProof="0" dirty="0">
                        <a:solidFill>
                          <a:schemeClr val="tx1">
                            <a:lumMod val="75000"/>
                            <a:lumOff val="25000"/>
                          </a:schemeClr>
                        </a:solidFill>
                        <a:latin typeface="+mn-lt"/>
                        <a:ea typeface="+mn-ea"/>
                        <a:cs typeface="+mn-cs"/>
                      </a:endParaRP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3437572506"/>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164916576"/>
                  </a:ext>
                </a:extLst>
              </a:tr>
              <a:tr h="304008">
                <a:tc>
                  <a:txBody>
                    <a:bodyPr/>
                    <a:lstStyle/>
                    <a:p>
                      <a:pPr algn="l"/>
                      <a:r>
                        <a:rPr lang="fr-BE" sz="1100" b="1" kern="1200" dirty="0">
                          <a:solidFill>
                            <a:schemeClr val="tx1"/>
                          </a:solidFill>
                          <a:latin typeface="+mn-lt"/>
                          <a:ea typeface="+mn-ea"/>
                          <a:cs typeface="+mn-cs"/>
                        </a:rPr>
                        <a:t>APRÈS L'IMPLANTATION DE LA PUCE, CHAT ENREGISTRÉ DANS BASE DE DONNÉES </a:t>
                      </a:r>
                      <a:r>
                        <a:rPr lang="nl-BE" sz="1100" b="1" kern="1200" noProof="0" dirty="0">
                          <a:solidFill>
                            <a:schemeClr val="tx1"/>
                          </a:solidFill>
                          <a:latin typeface="+mn-lt"/>
                          <a:ea typeface="+mn-ea"/>
                          <a:cs typeface="+mn-cs"/>
                        </a:rPr>
                        <a:t>? </a:t>
                      </a:r>
                    </a:p>
                  </a:txBody>
                  <a:tcPr marL="36000" marR="0" marT="0" marB="0" anchor="ctr">
                    <a:lnL w="12700"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noFill/>
                  </a:tcPr>
                </a:tc>
                <a:extLst>
                  <a:ext uri="{0D108BD9-81ED-4DB2-BD59-A6C34878D82A}">
                    <a16:rowId xmlns:a16="http://schemas.microsoft.com/office/drawing/2014/main" val="1616485104"/>
                  </a:ext>
                </a:extLst>
              </a:tr>
              <a:tr h="1790584">
                <a:tc>
                  <a:txBody>
                    <a:bodyPr/>
                    <a:lstStyle/>
                    <a:p>
                      <a:pPr algn="r"/>
                      <a:endParaRPr lang="nl-BE" sz="1100" b="0" noProof="0" dirty="0">
                        <a:solidFill>
                          <a:schemeClr val="tx1"/>
                        </a:solidFill>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256020304"/>
                  </a:ext>
                </a:extLst>
              </a:tr>
            </a:tbl>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À Bruxelles, un peu plus de la moitié des chats sont </a:t>
            </a:r>
            <a:r>
              <a:rPr lang="fr-BE" dirty="0" err="1"/>
              <a:t>pucés</a:t>
            </a:r>
            <a:r>
              <a:rPr lang="fr-BE" dirty="0"/>
              <a:t>. Après l’implantation de la puce, près de 8 chats sur 10 sont également enregistrés dans la base de données nationale. Les chats de moins de 7 ans et les chats provenant d’un refuge sont relativement plus souvent </a:t>
            </a:r>
            <a:r>
              <a:rPr lang="fr-BE" dirty="0" err="1"/>
              <a:t>pucés</a:t>
            </a:r>
            <a:r>
              <a:rPr lang="fr-BE" dirty="0"/>
              <a:t>.</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867589" y="5956441"/>
            <a:ext cx="5953569" cy="861774"/>
          </a:xfrm>
        </p:spPr>
        <p:txBody>
          <a:bodyPr/>
          <a:lstStyle/>
          <a:p>
            <a:r>
              <a:rPr lang="fr-BE" dirty="0"/>
              <a:t>Base :	Échantillon total chats </a:t>
            </a:r>
            <a:r>
              <a:rPr lang="nl-BE" dirty="0"/>
              <a:t>Bruxelles </a:t>
            </a:r>
            <a:r>
              <a:rPr lang="fr-BE" dirty="0"/>
              <a:t>(n=854) | Chats </a:t>
            </a:r>
            <a:r>
              <a:rPr lang="fr-BE" dirty="0" err="1"/>
              <a:t>pucés</a:t>
            </a:r>
            <a:r>
              <a:rPr lang="fr-BE" dirty="0"/>
              <a:t> </a:t>
            </a:r>
            <a:r>
              <a:rPr lang="nl-BE" dirty="0"/>
              <a:t>Bruxelles</a:t>
            </a:r>
            <a:r>
              <a:rPr lang="fr-BE" dirty="0"/>
              <a:t> (n=140)</a:t>
            </a:r>
          </a:p>
          <a:p>
            <a:pPr marL="534988" indent="-534988"/>
            <a:r>
              <a:rPr lang="fr-BE" dirty="0"/>
              <a:t>Question :	Q11. Votre chat(te) est-il/elle </a:t>
            </a:r>
            <a:r>
              <a:rPr lang="fr-BE" dirty="0" err="1"/>
              <a:t>pucé</a:t>
            </a:r>
            <a:r>
              <a:rPr lang="fr-BE" dirty="0"/>
              <a:t>(e) ? / Q13b. Après l'implantation de la puce électronique, votre chat a-t-il été enregistré dans la base de données nationale ? / Q5. Votre chat(te) est-il/</a:t>
            </a:r>
            <a:r>
              <a:rPr lang="fr-BE" dirty="0" err="1"/>
              <a:t>ellle</a:t>
            </a:r>
            <a:r>
              <a:rPr lang="fr-BE" dirty="0"/>
              <a:t> un chat de race ? / Q2 Quel est le sexe de votre chat ? /  Q6. </a:t>
            </a:r>
            <a:r>
              <a:rPr lang="fr-FR" dirty="0"/>
              <a:t>Votre chat(te) peut-il/elle aller à l’extérieur </a:t>
            </a:r>
            <a:r>
              <a:rPr lang="fr-BE" dirty="0"/>
              <a:t>? /  Quel âge a votre chat(te) ? / Q4. Où vous êtes-vous procuré(e) votre chat(te) ? </a:t>
            </a:r>
          </a:p>
          <a:p>
            <a:r>
              <a:rPr lang="fr-BE" dirty="0"/>
              <a:t>* 	Source : </a:t>
            </a:r>
            <a:r>
              <a:rPr lang="fr-BE" dirty="0">
                <a:hlinkClick r:id="rId3"/>
              </a:rPr>
              <a:t>https://www.catid.be/fr/faq</a:t>
            </a:r>
            <a:endParaRPr lang="fr-BE" dirty="0"/>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18</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FAIRE PUCER + </a:t>
            </a:r>
            <a:r>
              <a:rPr lang="fr-BE" dirty="0" err="1"/>
              <a:t>ProfiL</a:t>
            </a:r>
            <a:r>
              <a:rPr lang="fr-BE" dirty="0"/>
              <a:t> CHAT PUCÉ</a:t>
            </a:r>
          </a:p>
        </p:txBody>
      </p:sp>
      <p:sp>
        <p:nvSpPr>
          <p:cNvPr id="27" name="Rectangle 26">
            <a:extLst>
              <a:ext uri="{FF2B5EF4-FFF2-40B4-BE49-F238E27FC236}">
                <a16:creationId xmlns:a16="http://schemas.microsoft.com/office/drawing/2014/main" id="{C5941FF3-52B9-49C6-B55E-803BEB9DB33B}"/>
              </a:ext>
            </a:extLst>
          </p:cNvPr>
          <p:cNvSpPr/>
          <p:nvPr/>
        </p:nvSpPr>
        <p:spPr>
          <a:xfrm>
            <a:off x="5683122" y="1724022"/>
            <a:ext cx="1665416" cy="185326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 CHAT</a:t>
            </a:r>
          </a:p>
        </p:txBody>
      </p:sp>
      <p:sp>
        <p:nvSpPr>
          <p:cNvPr id="33" name="Rectangle 32">
            <a:extLst>
              <a:ext uri="{FF2B5EF4-FFF2-40B4-BE49-F238E27FC236}">
                <a16:creationId xmlns:a16="http://schemas.microsoft.com/office/drawing/2014/main" id="{9DA0DAA6-5485-42F7-98BA-DDF0CDE8D7AE}"/>
              </a:ext>
            </a:extLst>
          </p:cNvPr>
          <p:cNvSpPr/>
          <p:nvPr/>
        </p:nvSpPr>
        <p:spPr>
          <a:xfrm>
            <a:off x="7436525" y="1727428"/>
            <a:ext cx="2174006" cy="18498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 CHAT</a:t>
            </a:r>
          </a:p>
        </p:txBody>
      </p:sp>
      <p:sp>
        <p:nvSpPr>
          <p:cNvPr id="34" name="Rectangle 33">
            <a:extLst>
              <a:ext uri="{FF2B5EF4-FFF2-40B4-BE49-F238E27FC236}">
                <a16:creationId xmlns:a16="http://schemas.microsoft.com/office/drawing/2014/main" id="{5567C1D6-D4AA-44E0-B768-F749575A35E6}"/>
              </a:ext>
            </a:extLst>
          </p:cNvPr>
          <p:cNvSpPr/>
          <p:nvPr/>
        </p:nvSpPr>
        <p:spPr>
          <a:xfrm>
            <a:off x="9709162" y="1724022"/>
            <a:ext cx="2074849" cy="4189184"/>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PROVENANCE CHAT</a:t>
            </a:r>
          </a:p>
        </p:txBody>
      </p:sp>
      <p:graphicFrame>
        <p:nvGraphicFramePr>
          <p:cNvPr id="36" name="Chart 35">
            <a:extLst>
              <a:ext uri="{FF2B5EF4-FFF2-40B4-BE49-F238E27FC236}">
                <a16:creationId xmlns:a16="http://schemas.microsoft.com/office/drawing/2014/main" id="{4D9AA2F9-E382-4D6C-8B37-4EB91F01FA05}"/>
              </a:ext>
            </a:extLst>
          </p:cNvPr>
          <p:cNvGraphicFramePr/>
          <p:nvPr>
            <p:extLst>
              <p:ext uri="{D42A27DB-BD31-4B8C-83A1-F6EECF244321}">
                <p14:modId xmlns:p14="http://schemas.microsoft.com/office/powerpoint/2010/main" val="3247846451"/>
              </p:ext>
            </p:extLst>
          </p:nvPr>
        </p:nvGraphicFramePr>
        <p:xfrm>
          <a:off x="7535156" y="1915997"/>
          <a:ext cx="2007322" cy="10707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Table 36">
            <a:extLst>
              <a:ext uri="{FF2B5EF4-FFF2-40B4-BE49-F238E27FC236}">
                <a16:creationId xmlns:a16="http://schemas.microsoft.com/office/drawing/2014/main" id="{42076078-3159-4587-B345-78D74869D828}"/>
              </a:ext>
            </a:extLst>
          </p:cNvPr>
          <p:cNvGraphicFramePr>
            <a:graphicFrameLocks noGrp="1"/>
          </p:cNvGraphicFramePr>
          <p:nvPr>
            <p:extLst>
              <p:ext uri="{D42A27DB-BD31-4B8C-83A1-F6EECF244321}">
                <p14:modId xmlns:p14="http://schemas.microsoft.com/office/powerpoint/2010/main" val="1317252468"/>
              </p:ext>
            </p:extLst>
          </p:nvPr>
        </p:nvGraphicFramePr>
        <p:xfrm>
          <a:off x="7528769" y="3045636"/>
          <a:ext cx="2013708" cy="407280"/>
        </p:xfrm>
        <a:graphic>
          <a:graphicData uri="http://schemas.openxmlformats.org/drawingml/2006/table">
            <a:tbl>
              <a:tblPr firstRow="1" bandRow="1">
                <a:tableStyleId>{5C22544A-7EE6-4342-B048-85BDC9FD1C3A}</a:tableStyleId>
              </a:tblPr>
              <a:tblGrid>
                <a:gridCol w="503427">
                  <a:extLst>
                    <a:ext uri="{9D8B030D-6E8A-4147-A177-3AD203B41FA5}">
                      <a16:colId xmlns:a16="http://schemas.microsoft.com/office/drawing/2014/main" val="20000"/>
                    </a:ext>
                  </a:extLst>
                </a:gridCol>
                <a:gridCol w="503427">
                  <a:extLst>
                    <a:ext uri="{9D8B030D-6E8A-4147-A177-3AD203B41FA5}">
                      <a16:colId xmlns:a16="http://schemas.microsoft.com/office/drawing/2014/main" val="20001"/>
                    </a:ext>
                  </a:extLst>
                </a:gridCol>
                <a:gridCol w="503427">
                  <a:extLst>
                    <a:ext uri="{9D8B030D-6E8A-4147-A177-3AD203B41FA5}">
                      <a16:colId xmlns:a16="http://schemas.microsoft.com/office/drawing/2014/main" val="20002"/>
                    </a:ext>
                  </a:extLst>
                </a:gridCol>
                <a:gridCol w="503427">
                  <a:extLst>
                    <a:ext uri="{9D8B030D-6E8A-4147-A177-3AD203B41FA5}">
                      <a16:colId xmlns:a16="http://schemas.microsoft.com/office/drawing/2014/main" val="20003"/>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0-3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36000" marR="36000" marT="36000" marB="36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39" name="Rectangle 38">
            <a:extLst>
              <a:ext uri="{FF2B5EF4-FFF2-40B4-BE49-F238E27FC236}">
                <a16:creationId xmlns:a16="http://schemas.microsoft.com/office/drawing/2014/main" id="{D474A6B6-48FC-4E75-97BC-AA7EBB92A3FD}"/>
              </a:ext>
            </a:extLst>
          </p:cNvPr>
          <p:cNvSpPr/>
          <p:nvPr/>
        </p:nvSpPr>
        <p:spPr>
          <a:xfrm>
            <a:off x="5681549" y="3655727"/>
            <a:ext cx="166541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DE RACE?</a:t>
            </a:r>
          </a:p>
        </p:txBody>
      </p:sp>
      <p:sp>
        <p:nvSpPr>
          <p:cNvPr id="40" name="Rectangle 39">
            <a:extLst>
              <a:ext uri="{FF2B5EF4-FFF2-40B4-BE49-F238E27FC236}">
                <a16:creationId xmlns:a16="http://schemas.microsoft.com/office/drawing/2014/main" id="{CAE8AF2E-19FA-481D-8652-667E427E9F24}"/>
              </a:ext>
            </a:extLst>
          </p:cNvPr>
          <p:cNvSpPr/>
          <p:nvPr/>
        </p:nvSpPr>
        <p:spPr>
          <a:xfrm>
            <a:off x="7436526" y="3655493"/>
            <a:ext cx="2174006" cy="2257713"/>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PEUT SORTIR?</a:t>
            </a:r>
          </a:p>
        </p:txBody>
      </p:sp>
      <p:graphicFrame>
        <p:nvGraphicFramePr>
          <p:cNvPr id="41" name="Chart 40">
            <a:extLst>
              <a:ext uri="{FF2B5EF4-FFF2-40B4-BE49-F238E27FC236}">
                <a16:creationId xmlns:a16="http://schemas.microsoft.com/office/drawing/2014/main" id="{C0A6EE3D-486A-4FB6-B975-B754E4356391}"/>
              </a:ext>
            </a:extLst>
          </p:cNvPr>
          <p:cNvGraphicFramePr/>
          <p:nvPr>
            <p:extLst>
              <p:ext uri="{D42A27DB-BD31-4B8C-83A1-F6EECF244321}">
                <p14:modId xmlns:p14="http://schemas.microsoft.com/office/powerpoint/2010/main" val="795470105"/>
              </p:ext>
            </p:extLst>
          </p:nvPr>
        </p:nvGraphicFramePr>
        <p:xfrm>
          <a:off x="5681549" y="4110243"/>
          <a:ext cx="1665416"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Chart 41">
            <a:extLst>
              <a:ext uri="{FF2B5EF4-FFF2-40B4-BE49-F238E27FC236}">
                <a16:creationId xmlns:a16="http://schemas.microsoft.com/office/drawing/2014/main" id="{AE6E99DE-5DBA-4DC4-8B11-8758C94B8B92}"/>
              </a:ext>
            </a:extLst>
          </p:cNvPr>
          <p:cNvGraphicFramePr/>
          <p:nvPr>
            <p:extLst>
              <p:ext uri="{D42A27DB-BD31-4B8C-83A1-F6EECF244321}">
                <p14:modId xmlns:p14="http://schemas.microsoft.com/office/powerpoint/2010/main" val="1652992029"/>
              </p:ext>
            </p:extLst>
          </p:nvPr>
        </p:nvGraphicFramePr>
        <p:xfrm>
          <a:off x="8528528" y="4073170"/>
          <a:ext cx="1574435" cy="168450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86B5F480-9F07-45BE-8B66-021273F6AFA7}"/>
              </a:ext>
            </a:extLst>
          </p:cNvPr>
          <p:cNvGraphicFramePr/>
          <p:nvPr>
            <p:extLst>
              <p:ext uri="{D42A27DB-BD31-4B8C-83A1-F6EECF244321}">
                <p14:modId xmlns:p14="http://schemas.microsoft.com/office/powerpoint/2010/main" val="1738448372"/>
              </p:ext>
            </p:extLst>
          </p:nvPr>
        </p:nvGraphicFramePr>
        <p:xfrm>
          <a:off x="10798459" y="2059957"/>
          <a:ext cx="1393541" cy="370913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5" name="Table 44">
            <a:extLst>
              <a:ext uri="{FF2B5EF4-FFF2-40B4-BE49-F238E27FC236}">
                <a16:creationId xmlns:a16="http://schemas.microsoft.com/office/drawing/2014/main" id="{3354A8A6-C71A-42A6-AE12-E5A7AD7F1F34}"/>
              </a:ext>
            </a:extLst>
          </p:cNvPr>
          <p:cNvGraphicFramePr>
            <a:graphicFrameLocks noGrp="1"/>
          </p:cNvGraphicFramePr>
          <p:nvPr>
            <p:extLst>
              <p:ext uri="{D42A27DB-BD31-4B8C-83A1-F6EECF244321}">
                <p14:modId xmlns:p14="http://schemas.microsoft.com/office/powerpoint/2010/main" val="2620801456"/>
              </p:ext>
            </p:extLst>
          </p:nvPr>
        </p:nvGraphicFramePr>
        <p:xfrm>
          <a:off x="9707591" y="2059957"/>
          <a:ext cx="1020094" cy="3749706"/>
        </p:xfrm>
        <a:graphic>
          <a:graphicData uri="http://schemas.openxmlformats.org/drawingml/2006/table">
            <a:tbl>
              <a:tblPr firstRow="1" bandRow="1">
                <a:tableStyleId>{2D5ABB26-0587-4C30-8999-92F81FD0307C}</a:tableStyleId>
              </a:tblPr>
              <a:tblGrid>
                <a:gridCol w="1020094">
                  <a:extLst>
                    <a:ext uri="{9D8B030D-6E8A-4147-A177-3AD203B41FA5}">
                      <a16:colId xmlns:a16="http://schemas.microsoft.com/office/drawing/2014/main" val="2069625335"/>
                    </a:ext>
                  </a:extLst>
                </a:gridCol>
              </a:tblGrid>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Refuge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Amis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70914">
                <a:tc>
                  <a:txBody>
                    <a:bodyPr/>
                    <a:lstStyle/>
                    <a:p>
                      <a:pPr marL="0" algn="r" defTabSz="914400" rtl="0" eaLnBrk="1" fontAlgn="b" latinLnBrk="0" hangingPunct="1"/>
                      <a:r>
                        <a:rPr lang="fr-BE" sz="900" b="0" kern="1200" noProof="0" dirty="0">
                          <a:solidFill>
                            <a:schemeClr val="tx1"/>
                          </a:solidFill>
                          <a:latin typeface="+mn-lt"/>
                          <a:ea typeface="+mn-ea"/>
                          <a:cs typeface="+mn-cs"/>
                        </a:rPr>
                        <a:t>Éleveur 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Éleveur non-reconnu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En ligne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7456598"/>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Chat errant dans mon jardin</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Magasin d’animaux</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trouvée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Trouvé dans la rue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370914">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900" b="0" kern="1200" noProof="0" dirty="0">
                          <a:solidFill>
                            <a:schemeClr val="tx1"/>
                          </a:solidFill>
                          <a:latin typeface="+mn-lt"/>
                          <a:ea typeface="+mn-ea"/>
                          <a:cs typeface="+mn-cs"/>
                        </a:rPr>
                        <a:t>Portée de mon autre chat</a:t>
                      </a:r>
                    </a:p>
                    <a:p>
                      <a:pPr marL="0" algn="r" defTabSz="914400" rtl="0" eaLnBrk="1" fontAlgn="b" latinLnBrk="0" hangingPunct="1"/>
                      <a:endParaRPr lang="fr-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bl>
          </a:graphicData>
        </a:graphic>
      </p:graphicFrame>
      <p:grpSp>
        <p:nvGrpSpPr>
          <p:cNvPr id="10" name="Group 9">
            <a:extLst>
              <a:ext uri="{FF2B5EF4-FFF2-40B4-BE49-F238E27FC236}">
                <a16:creationId xmlns:a16="http://schemas.microsoft.com/office/drawing/2014/main" id="{98D9E78D-6459-4C46-BEA4-317B10FCA767}"/>
              </a:ext>
            </a:extLst>
          </p:cNvPr>
          <p:cNvGrpSpPr/>
          <p:nvPr/>
        </p:nvGrpSpPr>
        <p:grpSpPr>
          <a:xfrm>
            <a:off x="5806022" y="2002807"/>
            <a:ext cx="1371226" cy="1386298"/>
            <a:chOff x="5793322" y="2009157"/>
            <a:chExt cx="1371226" cy="1386298"/>
          </a:xfrm>
        </p:grpSpPr>
        <p:sp>
          <p:nvSpPr>
            <p:cNvPr id="28" name="Rectangle 27">
              <a:extLst>
                <a:ext uri="{FF2B5EF4-FFF2-40B4-BE49-F238E27FC236}">
                  <a16:creationId xmlns:a16="http://schemas.microsoft.com/office/drawing/2014/main" id="{3889EA58-2031-4E65-9552-0C7E87903A30}"/>
                </a:ext>
              </a:extLst>
            </p:cNvPr>
            <p:cNvSpPr/>
            <p:nvPr/>
          </p:nvSpPr>
          <p:spPr>
            <a:xfrm>
              <a:off x="6229957" y="3000275"/>
              <a:ext cx="934591" cy="395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46 %</a:t>
              </a:r>
            </a:p>
          </p:txBody>
        </p:sp>
        <p:sp>
          <p:nvSpPr>
            <p:cNvPr id="32" name="Rectangle 31">
              <a:extLst>
                <a:ext uri="{FF2B5EF4-FFF2-40B4-BE49-F238E27FC236}">
                  <a16:creationId xmlns:a16="http://schemas.microsoft.com/office/drawing/2014/main" id="{2DFD1115-D965-461F-9CAE-6BFD874FF481}"/>
                </a:ext>
              </a:extLst>
            </p:cNvPr>
            <p:cNvSpPr/>
            <p:nvPr/>
          </p:nvSpPr>
          <p:spPr>
            <a:xfrm>
              <a:off x="6229957" y="2269164"/>
              <a:ext cx="934591" cy="39518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54 %</a:t>
              </a:r>
            </a:p>
          </p:txBody>
        </p:sp>
        <p:grpSp>
          <p:nvGrpSpPr>
            <p:cNvPr id="46" name="Group 45">
              <a:extLst>
                <a:ext uri="{FF2B5EF4-FFF2-40B4-BE49-F238E27FC236}">
                  <a16:creationId xmlns:a16="http://schemas.microsoft.com/office/drawing/2014/main" id="{1188218F-DD84-4A51-ABA9-6CB5E0F710AF}"/>
                </a:ext>
              </a:extLst>
            </p:cNvPr>
            <p:cNvGrpSpPr/>
            <p:nvPr/>
          </p:nvGrpSpPr>
          <p:grpSpPr>
            <a:xfrm>
              <a:off x="5793322" y="2009157"/>
              <a:ext cx="545358" cy="655453"/>
              <a:chOff x="454528" y="1782821"/>
              <a:chExt cx="728010" cy="874978"/>
            </a:xfrm>
          </p:grpSpPr>
          <p:sp>
            <p:nvSpPr>
              <p:cNvPr id="47" name="Graphic 3">
                <a:extLst>
                  <a:ext uri="{FF2B5EF4-FFF2-40B4-BE49-F238E27FC236}">
                    <a16:creationId xmlns:a16="http://schemas.microsoft.com/office/drawing/2014/main" id="{F4715E55-BE2C-4AD3-B65A-626FBD3BBD94}"/>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dirty="0"/>
              </a:p>
            </p:txBody>
          </p:sp>
          <p:grpSp>
            <p:nvGrpSpPr>
              <p:cNvPr id="48" name="Group 47">
                <a:extLst>
                  <a:ext uri="{FF2B5EF4-FFF2-40B4-BE49-F238E27FC236}">
                    <a16:creationId xmlns:a16="http://schemas.microsoft.com/office/drawing/2014/main" id="{D51F4DCF-580A-4D8F-81E0-D98785E4CAFF}"/>
                  </a:ext>
                </a:extLst>
              </p:cNvPr>
              <p:cNvGrpSpPr/>
              <p:nvPr/>
            </p:nvGrpSpPr>
            <p:grpSpPr>
              <a:xfrm>
                <a:off x="705747" y="2308103"/>
                <a:ext cx="266849" cy="259278"/>
                <a:chOff x="1551239" y="2361527"/>
                <a:chExt cx="748918" cy="727671"/>
              </a:xfrm>
            </p:grpSpPr>
            <p:sp>
              <p:nvSpPr>
                <p:cNvPr id="49" name="Freeform: Shape 48">
                  <a:extLst>
                    <a:ext uri="{FF2B5EF4-FFF2-40B4-BE49-F238E27FC236}">
                      <a16:creationId xmlns:a16="http://schemas.microsoft.com/office/drawing/2014/main" id="{B020DEB1-57DF-4520-BDAA-B64C8C1725A8}"/>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fr-BE" dirty="0"/>
                </a:p>
              </p:txBody>
            </p:sp>
            <p:sp>
              <p:nvSpPr>
                <p:cNvPr id="50" name="Freeform: Shape 49">
                  <a:extLst>
                    <a:ext uri="{FF2B5EF4-FFF2-40B4-BE49-F238E27FC236}">
                      <a16:creationId xmlns:a16="http://schemas.microsoft.com/office/drawing/2014/main" id="{268FBF27-CCAA-427F-9F96-59CB0BE168B0}"/>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fr-BE" dirty="0"/>
                </a:p>
              </p:txBody>
            </p:sp>
          </p:grpSp>
        </p:grpSp>
        <p:grpSp>
          <p:nvGrpSpPr>
            <p:cNvPr id="51" name="Group 50">
              <a:extLst>
                <a:ext uri="{FF2B5EF4-FFF2-40B4-BE49-F238E27FC236}">
                  <a16:creationId xmlns:a16="http://schemas.microsoft.com/office/drawing/2014/main" id="{6D4650E7-EC97-4AEB-A3CE-F0C2E575A942}"/>
                </a:ext>
              </a:extLst>
            </p:cNvPr>
            <p:cNvGrpSpPr/>
            <p:nvPr/>
          </p:nvGrpSpPr>
          <p:grpSpPr>
            <a:xfrm>
              <a:off x="5793322" y="2740002"/>
              <a:ext cx="545358" cy="655453"/>
              <a:chOff x="454528" y="2787769"/>
              <a:chExt cx="728010" cy="874978"/>
            </a:xfrm>
          </p:grpSpPr>
          <p:sp>
            <p:nvSpPr>
              <p:cNvPr id="52" name="Graphic 3">
                <a:extLst>
                  <a:ext uri="{FF2B5EF4-FFF2-40B4-BE49-F238E27FC236}">
                    <a16:creationId xmlns:a16="http://schemas.microsoft.com/office/drawing/2014/main" id="{2D819410-D47E-49D6-953F-8F298F9C4637}"/>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fr-BE" dirty="0"/>
              </a:p>
            </p:txBody>
          </p:sp>
          <p:grpSp>
            <p:nvGrpSpPr>
              <p:cNvPr id="53" name="Group 52">
                <a:extLst>
                  <a:ext uri="{FF2B5EF4-FFF2-40B4-BE49-F238E27FC236}">
                    <a16:creationId xmlns:a16="http://schemas.microsoft.com/office/drawing/2014/main" id="{FEA7BF34-6D4A-469D-BAE8-1DBF9D718D7A}"/>
                  </a:ext>
                </a:extLst>
              </p:cNvPr>
              <p:cNvGrpSpPr/>
              <p:nvPr/>
            </p:nvGrpSpPr>
            <p:grpSpPr>
              <a:xfrm>
                <a:off x="741715" y="3287773"/>
                <a:ext cx="213859" cy="312270"/>
                <a:chOff x="946070" y="2164076"/>
                <a:chExt cx="600197" cy="876393"/>
              </a:xfrm>
              <a:solidFill>
                <a:schemeClr val="accent4"/>
              </a:solidFill>
            </p:grpSpPr>
            <p:sp>
              <p:nvSpPr>
                <p:cNvPr id="54" name="Freeform: Shape 53">
                  <a:extLst>
                    <a:ext uri="{FF2B5EF4-FFF2-40B4-BE49-F238E27FC236}">
                      <a16:creationId xmlns:a16="http://schemas.microsoft.com/office/drawing/2014/main" id="{5974532D-4D86-431E-A4F4-4027608F328C}"/>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fr-BE" dirty="0"/>
                </a:p>
              </p:txBody>
            </p:sp>
            <p:sp>
              <p:nvSpPr>
                <p:cNvPr id="55" name="Freeform: Shape 54">
                  <a:extLst>
                    <a:ext uri="{FF2B5EF4-FFF2-40B4-BE49-F238E27FC236}">
                      <a16:creationId xmlns:a16="http://schemas.microsoft.com/office/drawing/2014/main" id="{5248CBF5-01B2-4D29-B3EF-622EF4E24139}"/>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fr-BE" dirty="0">
                    <a:solidFill>
                      <a:schemeClr val="accent5"/>
                    </a:solidFill>
                  </a:endParaRPr>
                </a:p>
              </p:txBody>
            </p:sp>
          </p:grpSp>
        </p:grpSp>
      </p:grpSp>
      <p:graphicFrame>
        <p:nvGraphicFramePr>
          <p:cNvPr id="63" name="Table 62">
            <a:extLst>
              <a:ext uri="{FF2B5EF4-FFF2-40B4-BE49-F238E27FC236}">
                <a16:creationId xmlns:a16="http://schemas.microsoft.com/office/drawing/2014/main" id="{DB457A19-F7BC-4D0D-9CE5-FDC86FCC6A3C}"/>
              </a:ext>
            </a:extLst>
          </p:cNvPr>
          <p:cNvGraphicFramePr>
            <a:graphicFrameLocks noGrp="1"/>
          </p:cNvGraphicFramePr>
          <p:nvPr>
            <p:extLst>
              <p:ext uri="{D42A27DB-BD31-4B8C-83A1-F6EECF244321}">
                <p14:modId xmlns:p14="http://schemas.microsoft.com/office/powerpoint/2010/main" val="3444292268"/>
              </p:ext>
            </p:extLst>
          </p:nvPr>
        </p:nvGraphicFramePr>
        <p:xfrm>
          <a:off x="2562196" y="4449743"/>
          <a:ext cx="1690195" cy="945804"/>
        </p:xfrm>
        <a:graphic>
          <a:graphicData uri="http://schemas.openxmlformats.org/drawingml/2006/table">
            <a:tbl>
              <a:tblPr>
                <a:tableStyleId>{2D5ABB26-0587-4C30-8999-92F81FD0307C}</a:tableStyleId>
              </a:tblPr>
              <a:tblGrid>
                <a:gridCol w="377987">
                  <a:extLst>
                    <a:ext uri="{9D8B030D-6E8A-4147-A177-3AD203B41FA5}">
                      <a16:colId xmlns:a16="http://schemas.microsoft.com/office/drawing/2014/main" val="2354454430"/>
                    </a:ext>
                  </a:extLst>
                </a:gridCol>
                <a:gridCol w="1312208">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err="1">
                          <a:solidFill>
                            <a:schemeClr val="tx1"/>
                          </a:solidFill>
                          <a:latin typeface="+mn-lt"/>
                        </a:rPr>
                        <a:t>Oui</a:t>
                      </a:r>
                      <a:endParaRPr lang="nl-BE" sz="1400" noProof="0" dirty="0">
                        <a:solidFill>
                          <a:schemeClr val="tx1"/>
                        </a:solidFill>
                        <a:latin typeface="+mn-lt"/>
                      </a:endParaRP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Je ne </a:t>
                      </a:r>
                      <a:r>
                        <a:rPr lang="nl-BE" sz="1400" noProof="0" dirty="0" err="1">
                          <a:solidFill>
                            <a:schemeClr val="tx1"/>
                          </a:solidFill>
                          <a:latin typeface="+mn-lt"/>
                        </a:rPr>
                        <a:t>sais</a:t>
                      </a:r>
                      <a:r>
                        <a:rPr lang="nl-BE" sz="1400" noProof="0" dirty="0">
                          <a:solidFill>
                            <a:schemeClr val="tx1"/>
                          </a:solidFill>
                          <a:latin typeface="+mn-lt"/>
                        </a:rPr>
                        <a:t> pas</a:t>
                      </a:r>
                    </a:p>
                  </a:txBody>
                  <a:tcPr marL="36000" marR="36000" marT="0" marB="0" anchor="ctr">
                    <a:noFill/>
                  </a:tcPr>
                </a:tc>
                <a:extLst>
                  <a:ext uri="{0D108BD9-81ED-4DB2-BD59-A6C34878D82A}">
                    <a16:rowId xmlns:a16="http://schemas.microsoft.com/office/drawing/2014/main" val="2426978870"/>
                  </a:ext>
                </a:extLst>
              </a:tr>
            </a:tbl>
          </a:graphicData>
        </a:graphic>
      </p:graphicFrame>
      <p:graphicFrame>
        <p:nvGraphicFramePr>
          <p:cNvPr id="60" name="Chart 59">
            <a:extLst>
              <a:ext uri="{FF2B5EF4-FFF2-40B4-BE49-F238E27FC236}">
                <a16:creationId xmlns:a16="http://schemas.microsoft.com/office/drawing/2014/main" id="{AFB2CB6F-2C62-4C43-AA09-93D56DFFB90B}"/>
              </a:ext>
            </a:extLst>
          </p:cNvPr>
          <p:cNvGraphicFramePr/>
          <p:nvPr>
            <p:extLst>
              <p:ext uri="{D42A27DB-BD31-4B8C-83A1-F6EECF244321}">
                <p14:modId xmlns:p14="http://schemas.microsoft.com/office/powerpoint/2010/main" val="3562670197"/>
              </p:ext>
            </p:extLst>
          </p:nvPr>
        </p:nvGraphicFramePr>
        <p:xfrm>
          <a:off x="0" y="2015995"/>
          <a:ext cx="2868823" cy="164941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1" name="Table 60">
            <a:extLst>
              <a:ext uri="{FF2B5EF4-FFF2-40B4-BE49-F238E27FC236}">
                <a16:creationId xmlns:a16="http://schemas.microsoft.com/office/drawing/2014/main" id="{65879268-7DF6-4209-8CFA-8EFBE5DABC24}"/>
              </a:ext>
            </a:extLst>
          </p:cNvPr>
          <p:cNvGraphicFramePr>
            <a:graphicFrameLocks noGrp="1"/>
          </p:cNvGraphicFramePr>
          <p:nvPr>
            <p:extLst>
              <p:ext uri="{D42A27DB-BD31-4B8C-83A1-F6EECF244321}">
                <p14:modId xmlns:p14="http://schemas.microsoft.com/office/powerpoint/2010/main" val="2400822719"/>
              </p:ext>
            </p:extLst>
          </p:nvPr>
        </p:nvGraphicFramePr>
        <p:xfrm>
          <a:off x="2563023" y="2344291"/>
          <a:ext cx="1690195" cy="945804"/>
        </p:xfrm>
        <a:graphic>
          <a:graphicData uri="http://schemas.openxmlformats.org/drawingml/2006/table">
            <a:tbl>
              <a:tblPr>
                <a:tableStyleId>{2D5ABB26-0587-4C30-8999-92F81FD0307C}</a:tableStyleId>
              </a:tblPr>
              <a:tblGrid>
                <a:gridCol w="377987">
                  <a:extLst>
                    <a:ext uri="{9D8B030D-6E8A-4147-A177-3AD203B41FA5}">
                      <a16:colId xmlns:a16="http://schemas.microsoft.com/office/drawing/2014/main" val="2354454430"/>
                    </a:ext>
                  </a:extLst>
                </a:gridCol>
                <a:gridCol w="1312208">
                  <a:extLst>
                    <a:ext uri="{9D8B030D-6E8A-4147-A177-3AD203B41FA5}">
                      <a16:colId xmlns:a16="http://schemas.microsoft.com/office/drawing/2014/main" val="2015932734"/>
                    </a:ext>
                  </a:extLst>
                </a:gridCol>
              </a:tblGrid>
              <a:tr h="315268">
                <a:tc>
                  <a:txBody>
                    <a:bodyPr/>
                    <a:lstStyle/>
                    <a:p>
                      <a:pPr algn="r"/>
                      <a:r>
                        <a:rPr lang="nl-BE" sz="1400" noProof="0" dirty="0">
                          <a:solidFill>
                            <a:schemeClr val="tx2">
                              <a:lumMod val="75000"/>
                            </a:schemeClr>
                          </a:solidFill>
                          <a:latin typeface="+mn-lt"/>
                          <a:sym typeface="Wingdings 2" panose="05020102010507070707" pitchFamily="18" charset="2"/>
                        </a:rPr>
                        <a:t></a:t>
                      </a:r>
                      <a:endParaRPr lang="nl-BE" sz="1400" noProof="0" dirty="0">
                        <a:solidFill>
                          <a:schemeClr val="tx2">
                            <a:lumMod val="75000"/>
                          </a:schemeClr>
                        </a:solidFill>
                        <a:latin typeface="+mn-lt"/>
                      </a:endParaRPr>
                    </a:p>
                  </a:txBody>
                  <a:tcPr marL="36000" marR="36000" marT="0" marB="0" anchor="ctr">
                    <a:noFill/>
                  </a:tcPr>
                </a:tc>
                <a:tc>
                  <a:txBody>
                    <a:bodyPr/>
                    <a:lstStyle/>
                    <a:p>
                      <a:r>
                        <a:rPr lang="nl-BE" sz="1400" noProof="0" dirty="0" err="1">
                          <a:solidFill>
                            <a:schemeClr val="tx1"/>
                          </a:solidFill>
                          <a:latin typeface="+mn-lt"/>
                        </a:rPr>
                        <a:t>Oui</a:t>
                      </a:r>
                      <a:endParaRPr lang="nl-BE" sz="1400" noProof="0" dirty="0">
                        <a:solidFill>
                          <a:schemeClr val="tx1"/>
                        </a:solidFill>
                        <a:latin typeface="+mn-lt"/>
                      </a:endParaRPr>
                    </a:p>
                  </a:txBody>
                  <a:tcPr marL="36000" marR="36000" marT="0" marB="0" anchor="ctr">
                    <a:noFill/>
                  </a:tcPr>
                </a:tc>
                <a:extLst>
                  <a:ext uri="{0D108BD9-81ED-4DB2-BD59-A6C34878D82A}">
                    <a16:rowId xmlns:a16="http://schemas.microsoft.com/office/drawing/2014/main" val="2049083711"/>
                  </a:ext>
                </a:extLst>
              </a:tr>
              <a:tr h="315268">
                <a:tc>
                  <a:txBody>
                    <a:bodyPr/>
                    <a:lstStyle/>
                    <a:p>
                      <a:pPr algn="r"/>
                      <a:r>
                        <a:rPr lang="nl-BE" sz="1400" noProof="0" dirty="0">
                          <a:solidFill>
                            <a:schemeClr val="accent5"/>
                          </a:solidFill>
                          <a:latin typeface="+mn-lt"/>
                          <a:sym typeface="Wingdings 2" panose="05020102010507070707" pitchFamily="18" charset="2"/>
                        </a:rPr>
                        <a:t></a:t>
                      </a:r>
                      <a:endParaRPr lang="nl-BE" sz="1400" noProof="0" dirty="0">
                        <a:solidFill>
                          <a:schemeClr val="accent5"/>
                        </a:solidFill>
                        <a:latin typeface="+mn-lt"/>
                      </a:endParaRPr>
                    </a:p>
                  </a:txBody>
                  <a:tcPr marL="36000" marR="36000" marT="0" marB="0" anchor="ctr">
                    <a:noFill/>
                  </a:tcPr>
                </a:tc>
                <a:tc>
                  <a:txBody>
                    <a:bodyPr/>
                    <a:lstStyle/>
                    <a:p>
                      <a:r>
                        <a:rPr lang="nl-BE" sz="1400" noProof="0" dirty="0">
                          <a:solidFill>
                            <a:schemeClr val="tx1"/>
                          </a:solidFill>
                          <a:latin typeface="+mn-lt"/>
                        </a:rPr>
                        <a:t>Non</a:t>
                      </a:r>
                    </a:p>
                  </a:txBody>
                  <a:tcPr marL="36000" marR="36000" marT="0" marB="0" anchor="ctr">
                    <a:noFill/>
                  </a:tcPr>
                </a:tc>
                <a:extLst>
                  <a:ext uri="{0D108BD9-81ED-4DB2-BD59-A6C34878D82A}">
                    <a16:rowId xmlns:a16="http://schemas.microsoft.com/office/drawing/2014/main" val="2428566398"/>
                  </a:ext>
                </a:extLst>
              </a:tr>
              <a:tr h="315268">
                <a:tc>
                  <a:txBody>
                    <a:bodyPr/>
                    <a:lstStyle/>
                    <a:p>
                      <a:pPr algn="r"/>
                      <a:r>
                        <a:rPr lang="nl-BE" sz="1400" noProof="0" dirty="0">
                          <a:solidFill>
                            <a:schemeClr val="accent6"/>
                          </a:solidFill>
                          <a:latin typeface="+mn-lt"/>
                          <a:sym typeface="Wingdings 2" panose="05020102010507070707" pitchFamily="18" charset="2"/>
                        </a:rPr>
                        <a:t></a:t>
                      </a:r>
                      <a:endParaRPr lang="nl-BE" sz="1400" noProof="0" dirty="0">
                        <a:solidFill>
                          <a:schemeClr val="accent6"/>
                        </a:solidFill>
                        <a:latin typeface="+mn-lt"/>
                      </a:endParaRPr>
                    </a:p>
                  </a:txBody>
                  <a:tcPr marL="36000" marR="36000" marT="0" marB="0" anchor="ctr">
                    <a:noFill/>
                  </a:tcPr>
                </a:tc>
                <a:tc>
                  <a:txBody>
                    <a:bodyPr/>
                    <a:lstStyle/>
                    <a:p>
                      <a:r>
                        <a:rPr lang="nl-BE" sz="1400" noProof="0" dirty="0">
                          <a:solidFill>
                            <a:schemeClr val="tx1"/>
                          </a:solidFill>
                          <a:latin typeface="+mn-lt"/>
                        </a:rPr>
                        <a:t>Je ne </a:t>
                      </a:r>
                      <a:r>
                        <a:rPr lang="nl-BE" sz="1400" noProof="0" dirty="0" err="1">
                          <a:solidFill>
                            <a:schemeClr val="tx1"/>
                          </a:solidFill>
                          <a:latin typeface="+mn-lt"/>
                        </a:rPr>
                        <a:t>sais</a:t>
                      </a:r>
                      <a:r>
                        <a:rPr lang="nl-BE" sz="1400" noProof="0" dirty="0">
                          <a:solidFill>
                            <a:schemeClr val="tx1"/>
                          </a:solidFill>
                          <a:latin typeface="+mn-lt"/>
                        </a:rPr>
                        <a:t> pas</a:t>
                      </a:r>
                    </a:p>
                  </a:txBody>
                  <a:tcPr marL="36000" marR="36000" marT="0" marB="0" anchor="ctr">
                    <a:noFill/>
                  </a:tcPr>
                </a:tc>
                <a:extLst>
                  <a:ext uri="{0D108BD9-81ED-4DB2-BD59-A6C34878D82A}">
                    <a16:rowId xmlns:a16="http://schemas.microsoft.com/office/drawing/2014/main" val="2426978870"/>
                  </a:ext>
                </a:extLst>
              </a:tr>
            </a:tbl>
          </a:graphicData>
        </a:graphic>
      </p:graphicFrame>
      <p:sp>
        <p:nvSpPr>
          <p:cNvPr id="66" name="TextBox 65">
            <a:extLst>
              <a:ext uri="{FF2B5EF4-FFF2-40B4-BE49-F238E27FC236}">
                <a16:creationId xmlns:a16="http://schemas.microsoft.com/office/drawing/2014/main" id="{91FAC758-DA09-446C-8F94-E9FE07355240}"/>
              </a:ext>
            </a:extLst>
          </p:cNvPr>
          <p:cNvSpPr txBox="1"/>
          <p:nvPr/>
        </p:nvSpPr>
        <p:spPr>
          <a:xfrm>
            <a:off x="412131" y="1945135"/>
            <a:ext cx="445449" cy="138499"/>
          </a:xfrm>
          <a:prstGeom prst="rect">
            <a:avLst/>
          </a:prstGeom>
        </p:spPr>
        <p:txBody>
          <a:bodyPr vert="horz" wrap="square" lIns="0" tIns="0" rIns="0" bIns="0" rtlCol="0">
            <a:spAutoFit/>
          </a:bodyPr>
          <a:lstStyle/>
          <a:p>
            <a:pPr algn="ctr"/>
            <a:r>
              <a:rPr lang="fr-BE" sz="900" dirty="0">
                <a:solidFill>
                  <a:schemeClr val="tx1">
                    <a:lumMod val="75000"/>
                    <a:lumOff val="25000"/>
                  </a:schemeClr>
                </a:solidFill>
              </a:rPr>
              <a:t>(n=140)</a:t>
            </a:r>
          </a:p>
        </p:txBody>
      </p:sp>
      <p:sp>
        <p:nvSpPr>
          <p:cNvPr id="67" name="TextBox 66">
            <a:extLst>
              <a:ext uri="{FF2B5EF4-FFF2-40B4-BE49-F238E27FC236}">
                <a16:creationId xmlns:a16="http://schemas.microsoft.com/office/drawing/2014/main" id="{1A6723F9-0578-4032-B884-5DE7FA38FAE2}"/>
              </a:ext>
            </a:extLst>
          </p:cNvPr>
          <p:cNvSpPr txBox="1"/>
          <p:nvPr/>
        </p:nvSpPr>
        <p:spPr>
          <a:xfrm>
            <a:off x="357539" y="4131893"/>
            <a:ext cx="445449" cy="138499"/>
          </a:xfrm>
          <a:prstGeom prst="rect">
            <a:avLst/>
          </a:prstGeom>
        </p:spPr>
        <p:txBody>
          <a:bodyPr vert="horz" wrap="square" lIns="0" tIns="0" rIns="0" bIns="0" rtlCol="0">
            <a:spAutoFit/>
          </a:bodyPr>
          <a:lstStyle/>
          <a:p>
            <a:pPr algn="ctr"/>
            <a:r>
              <a:rPr lang="fr-BE" sz="900" dirty="0">
                <a:solidFill>
                  <a:schemeClr val="tx1">
                    <a:lumMod val="75000"/>
                    <a:lumOff val="25000"/>
                  </a:schemeClr>
                </a:solidFill>
              </a:rPr>
              <a:t>(n=83)</a:t>
            </a:r>
          </a:p>
        </p:txBody>
      </p:sp>
      <p:graphicFrame>
        <p:nvGraphicFramePr>
          <p:cNvPr id="76" name="Table 75">
            <a:extLst>
              <a:ext uri="{FF2B5EF4-FFF2-40B4-BE49-F238E27FC236}">
                <a16:creationId xmlns:a16="http://schemas.microsoft.com/office/drawing/2014/main" id="{808C935B-01F1-4C5A-BEB2-CA9A1F1C7745}"/>
              </a:ext>
            </a:extLst>
          </p:cNvPr>
          <p:cNvGraphicFramePr>
            <a:graphicFrameLocks noGrp="1"/>
          </p:cNvGraphicFramePr>
          <p:nvPr>
            <p:extLst>
              <p:ext uri="{D42A27DB-BD31-4B8C-83A1-F6EECF244321}">
                <p14:modId xmlns:p14="http://schemas.microsoft.com/office/powerpoint/2010/main" val="2715670599"/>
              </p:ext>
            </p:extLst>
          </p:nvPr>
        </p:nvGraphicFramePr>
        <p:xfrm>
          <a:off x="7436087" y="4073170"/>
          <a:ext cx="1003319" cy="1675295"/>
        </p:xfrm>
        <a:graphic>
          <a:graphicData uri="http://schemas.openxmlformats.org/drawingml/2006/table">
            <a:tbl>
              <a:tblPr firstRow="1" bandRow="1">
                <a:tableStyleId>{2D5ABB26-0587-4C30-8999-92F81FD0307C}</a:tableStyleId>
              </a:tblPr>
              <a:tblGrid>
                <a:gridCol w="1003319">
                  <a:extLst>
                    <a:ext uri="{9D8B030D-6E8A-4147-A177-3AD203B41FA5}">
                      <a16:colId xmlns:a16="http://schemas.microsoft.com/office/drawing/2014/main" val="2069625335"/>
                    </a:ext>
                  </a:extLst>
                </a:gridCol>
              </a:tblGrid>
              <a:tr h="482356">
                <a:tc>
                  <a:txBody>
                    <a:bodyPr/>
                    <a:lstStyle/>
                    <a:p>
                      <a:pPr algn="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librement à l’extérieur</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710583">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900" b="1" kern="1200" dirty="0">
                          <a:solidFill>
                            <a:schemeClr val="tx1"/>
                          </a:solidFill>
                          <a:latin typeface="+mn-lt"/>
                          <a:ea typeface="+mn-ea"/>
                          <a:cs typeface="+mn-cs"/>
                        </a:rPr>
                        <a:t>Oui</a:t>
                      </a:r>
                      <a:r>
                        <a:rPr lang="fr-BE" sz="900" b="0" kern="1200" dirty="0">
                          <a:solidFill>
                            <a:schemeClr val="tx1"/>
                          </a:solidFill>
                          <a:latin typeface="+mn-lt"/>
                          <a:ea typeface="+mn-ea"/>
                          <a:cs typeface="+mn-cs"/>
                        </a:rPr>
                        <a:t>, en laisse, sous surveillance stricte/dans un jardin/une terrasse clôturé(e)</a:t>
                      </a:r>
                      <a:endParaRPr lang="nl-BE" sz="9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482356">
                <a:tc>
                  <a:txBody>
                    <a:bodyPr/>
                    <a:lstStyle/>
                    <a:p>
                      <a:pPr algn="r"/>
                      <a:r>
                        <a:rPr lang="nl-BE" sz="900" b="1" noProof="0" dirty="0">
                          <a:solidFill>
                            <a:schemeClr val="tx1"/>
                          </a:solidFill>
                        </a:rPr>
                        <a:t>Non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pSp>
        <p:nvGrpSpPr>
          <p:cNvPr id="90" name="Group 89">
            <a:extLst>
              <a:ext uri="{FF2B5EF4-FFF2-40B4-BE49-F238E27FC236}">
                <a16:creationId xmlns:a16="http://schemas.microsoft.com/office/drawing/2014/main" id="{2B297FBA-049D-4ED9-A54C-A02D2462B622}"/>
              </a:ext>
            </a:extLst>
          </p:cNvPr>
          <p:cNvGrpSpPr/>
          <p:nvPr/>
        </p:nvGrpSpPr>
        <p:grpSpPr>
          <a:xfrm>
            <a:off x="6724456" y="5976794"/>
            <a:ext cx="5168500" cy="694913"/>
            <a:chOff x="4012086" y="5469031"/>
            <a:chExt cx="5765120" cy="694913"/>
          </a:xfrm>
        </p:grpSpPr>
        <p:sp>
          <p:nvSpPr>
            <p:cNvPr id="91" name="Rectangle 90">
              <a:extLst>
                <a:ext uri="{FF2B5EF4-FFF2-40B4-BE49-F238E27FC236}">
                  <a16:creationId xmlns:a16="http://schemas.microsoft.com/office/drawing/2014/main" id="{86068D90-935E-4A04-8FCB-C01CC355C437}"/>
                </a:ext>
              </a:extLst>
            </p:cNvPr>
            <p:cNvSpPr/>
            <p:nvPr/>
          </p:nvSpPr>
          <p:spPr>
            <a:xfrm>
              <a:off x="4112475" y="5537243"/>
              <a:ext cx="5664731" cy="626701"/>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36000" rIns="108000" bIns="36000" rtlCol="0" anchor="t">
              <a:spAutoFit/>
            </a:bodyPr>
            <a:lstStyle/>
            <a:p>
              <a:r>
                <a:rPr lang="fr-BE" sz="900" dirty="0">
                  <a:solidFill>
                    <a:schemeClr val="tx1"/>
                  </a:solidFill>
                </a:rPr>
                <a:t>À compter du 1</a:t>
              </a:r>
              <a:r>
                <a:rPr lang="fr-BE" sz="900" baseline="30000" dirty="0">
                  <a:solidFill>
                    <a:schemeClr val="tx1"/>
                  </a:solidFill>
                </a:rPr>
                <a:t>er</a:t>
              </a:r>
              <a:r>
                <a:rPr lang="fr-BE" sz="900" dirty="0">
                  <a:solidFill>
                    <a:schemeClr val="tx1"/>
                  </a:solidFill>
                </a:rPr>
                <a:t> septembre 2014, tout responsable qui veut commercialiser des chats, doit au préalable les faire stériliser, identifier et enregistrer selon l’AR du 3/8/2012. Si un responsable a acheté, reçu ou adopté un chat après le 1</a:t>
              </a:r>
              <a:r>
                <a:rPr lang="fr-BE" sz="900" baseline="30000" dirty="0">
                  <a:solidFill>
                    <a:schemeClr val="tx1"/>
                  </a:solidFill>
                </a:rPr>
                <a:t>er</a:t>
              </a:r>
              <a:r>
                <a:rPr lang="fr-BE" sz="900" dirty="0">
                  <a:solidFill>
                    <a:schemeClr val="tx1"/>
                  </a:solidFill>
                </a:rPr>
                <a:t> septembre 2014, celui-ci doit être stérilisé, identifié et enregistré.*</a:t>
              </a:r>
            </a:p>
          </p:txBody>
        </p:sp>
        <p:grpSp>
          <p:nvGrpSpPr>
            <p:cNvPr id="92" name="Group 91">
              <a:extLst>
                <a:ext uri="{FF2B5EF4-FFF2-40B4-BE49-F238E27FC236}">
                  <a16:creationId xmlns:a16="http://schemas.microsoft.com/office/drawing/2014/main" id="{4C087F2D-7F48-4165-8459-7B65C6299A79}"/>
                </a:ext>
              </a:extLst>
            </p:cNvPr>
            <p:cNvGrpSpPr/>
            <p:nvPr/>
          </p:nvGrpSpPr>
          <p:grpSpPr>
            <a:xfrm>
              <a:off x="4012086" y="5469031"/>
              <a:ext cx="200778" cy="180000"/>
              <a:chOff x="3716271" y="5468724"/>
              <a:chExt cx="200778" cy="180000"/>
            </a:xfrm>
            <a:effectLst>
              <a:outerShdw dist="25400" dir="2700000" algn="tl" rotWithShape="0">
                <a:schemeClr val="tx1">
                  <a:alpha val="40000"/>
                </a:schemeClr>
              </a:outerShdw>
            </a:effectLst>
          </p:grpSpPr>
          <p:sp>
            <p:nvSpPr>
              <p:cNvPr id="93" name="Ellipse 87">
                <a:extLst>
                  <a:ext uri="{FF2B5EF4-FFF2-40B4-BE49-F238E27FC236}">
                    <a16:creationId xmlns:a16="http://schemas.microsoft.com/office/drawing/2014/main" id="{94995521-D945-483C-8BA6-5C9424D5D401}"/>
                  </a:ext>
                </a:extLst>
              </p:cNvPr>
              <p:cNvSpPr/>
              <p:nvPr/>
            </p:nvSpPr>
            <p:spPr>
              <a:xfrm>
                <a:off x="3716271" y="5468724"/>
                <a:ext cx="200778" cy="180000"/>
              </a:xfrm>
              <a:prstGeom prst="ellipse">
                <a:avLst/>
              </a:prstGeom>
              <a:solidFill>
                <a:schemeClr val="tx2"/>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schemeClr val="tx1"/>
                  </a:solidFill>
                  <a:effectLst/>
                  <a:uLnTx/>
                  <a:uFillTx/>
                  <a:latin typeface="Arial"/>
                  <a:ea typeface="+mn-ea"/>
                  <a:cs typeface="+mn-cs"/>
                </a:endParaRPr>
              </a:p>
            </p:txBody>
          </p:sp>
          <p:grpSp>
            <p:nvGrpSpPr>
              <p:cNvPr id="94" name="Group 93">
                <a:extLst>
                  <a:ext uri="{FF2B5EF4-FFF2-40B4-BE49-F238E27FC236}">
                    <a16:creationId xmlns:a16="http://schemas.microsoft.com/office/drawing/2014/main" id="{AEF36601-6391-4B2B-ACC1-6ACE176BD204}"/>
                  </a:ext>
                </a:extLst>
              </p:cNvPr>
              <p:cNvGrpSpPr/>
              <p:nvPr/>
            </p:nvGrpSpPr>
            <p:grpSpPr>
              <a:xfrm>
                <a:off x="3816749" y="5490263"/>
                <a:ext cx="7386" cy="127809"/>
                <a:chOff x="3816749" y="5490920"/>
                <a:chExt cx="7386" cy="127809"/>
              </a:xfrm>
            </p:grpSpPr>
            <p:sp>
              <p:nvSpPr>
                <p:cNvPr id="95" name="Line 37">
                  <a:extLst>
                    <a:ext uri="{FF2B5EF4-FFF2-40B4-BE49-F238E27FC236}">
                      <a16:creationId xmlns:a16="http://schemas.microsoft.com/office/drawing/2014/main" id="{7E1C4C26-79F3-4ACF-9700-B330FC0809B9}"/>
                    </a:ext>
                  </a:extLst>
                </p:cNvPr>
                <p:cNvSpPr>
                  <a:spLocks noChangeShapeType="1"/>
                </p:cNvSpPr>
                <p:nvPr/>
              </p:nvSpPr>
              <p:spPr bwMode="auto">
                <a:xfrm>
                  <a:off x="3824135" y="5559381"/>
                  <a:ext cx="0" cy="59348"/>
                </a:xfrm>
                <a:prstGeom prst="lin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effectLst/>
                    <a:uLnTx/>
                    <a:uFillTx/>
                    <a:latin typeface="Arial"/>
                    <a:ea typeface="+mn-ea"/>
                    <a:cs typeface="+mn-cs"/>
                  </a:endParaRPr>
                </a:p>
              </p:txBody>
            </p:sp>
            <p:sp>
              <p:nvSpPr>
                <p:cNvPr id="96" name="Oval 38">
                  <a:extLst>
                    <a:ext uri="{FF2B5EF4-FFF2-40B4-BE49-F238E27FC236}">
                      <a16:creationId xmlns:a16="http://schemas.microsoft.com/office/drawing/2014/main" id="{6423C253-C82A-419D-86E0-C4A5342A33A6}"/>
                    </a:ext>
                  </a:extLst>
                </p:cNvPr>
                <p:cNvSpPr>
                  <a:spLocks noChangeAspect="1" noChangeArrowheads="1"/>
                </p:cNvSpPr>
                <p:nvPr/>
              </p:nvSpPr>
              <p:spPr bwMode="auto">
                <a:xfrm>
                  <a:off x="3816749" y="5490920"/>
                  <a:ext cx="3600" cy="3600"/>
                </a:xfrm>
                <a:prstGeom prst="ellipse">
                  <a:avLst/>
                </a:pr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effectLst/>
                    <a:uLnTx/>
                    <a:uFillTx/>
                    <a:latin typeface="Arial"/>
                    <a:ea typeface="+mn-ea"/>
                    <a:cs typeface="+mn-cs"/>
                  </a:endParaRPr>
                </a:p>
              </p:txBody>
            </p:sp>
          </p:grpSp>
        </p:grpSp>
      </p:grpSp>
      <p:graphicFrame>
        <p:nvGraphicFramePr>
          <p:cNvPr id="56" name="Chart 55">
            <a:extLst>
              <a:ext uri="{FF2B5EF4-FFF2-40B4-BE49-F238E27FC236}">
                <a16:creationId xmlns:a16="http://schemas.microsoft.com/office/drawing/2014/main" id="{1DD5BFE0-ED5F-495F-88F6-F3522950720F}"/>
              </a:ext>
            </a:extLst>
          </p:cNvPr>
          <p:cNvGraphicFramePr/>
          <p:nvPr>
            <p:extLst>
              <p:ext uri="{D42A27DB-BD31-4B8C-83A1-F6EECF244321}">
                <p14:modId xmlns:p14="http://schemas.microsoft.com/office/powerpoint/2010/main" val="4218501553"/>
              </p:ext>
            </p:extLst>
          </p:nvPr>
        </p:nvGraphicFramePr>
        <p:xfrm>
          <a:off x="26905" y="4063260"/>
          <a:ext cx="2868823" cy="164941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426779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685359"/>
            <a:ext cx="1833784"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fr-BE" dirty="0"/>
              <a:t>Base :	Maîtres bruxellois </a:t>
            </a:r>
            <a:r>
              <a:rPr lang="fr-FR" dirty="0"/>
              <a:t>d'au moins 1 chat </a:t>
            </a:r>
            <a:r>
              <a:rPr lang="fr-FR" dirty="0" err="1"/>
              <a:t>pucé</a:t>
            </a:r>
            <a:r>
              <a:rPr lang="fr-FR" dirty="0"/>
              <a:t> </a:t>
            </a:r>
            <a:r>
              <a:rPr lang="fr-BE" dirty="0"/>
              <a:t>(n=62) / M</a:t>
            </a:r>
            <a:r>
              <a:rPr lang="nl-BE" dirty="0" err="1"/>
              <a:t>aîtres</a:t>
            </a:r>
            <a:r>
              <a:rPr lang="nl-BE" dirty="0"/>
              <a:t> </a:t>
            </a:r>
            <a:r>
              <a:rPr lang="nl-BE" dirty="0" err="1"/>
              <a:t>bruxellois</a:t>
            </a:r>
            <a:r>
              <a:rPr lang="nl-BE" dirty="0"/>
              <a:t> </a:t>
            </a:r>
            <a:r>
              <a:rPr lang="fr-FR" dirty="0"/>
              <a:t>d'au moins 1 chat non-</a:t>
            </a:r>
            <a:r>
              <a:rPr lang="fr-FR" dirty="0" err="1"/>
              <a:t>pucé</a:t>
            </a:r>
            <a:r>
              <a:rPr lang="fr-FR" dirty="0"/>
              <a:t> </a:t>
            </a:r>
            <a:r>
              <a:rPr lang="fr-BE" dirty="0"/>
              <a:t>(n=38)</a:t>
            </a:r>
          </a:p>
          <a:p>
            <a:r>
              <a:rPr lang="fr-BE" dirty="0"/>
              <a:t>Question :	Sexe / Âge /  HHCMP10. Combien de personnes habitent ou logent à votre adresse actuelle ? / BE01INC. Revenus MENSUELS NETS du foyer / S2. Combien de chats domestiques avez-vous ?</a:t>
            </a:r>
          </a:p>
          <a:p>
            <a:r>
              <a:rPr lang="fr-BE" dirty="0"/>
              <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19</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804115"/>
            <a:ext cx="11376023" cy="387798"/>
          </a:xfrm>
        </p:spPr>
        <p:txBody>
          <a:bodyPr/>
          <a:lstStyle/>
          <a:p>
            <a:r>
              <a:rPr lang="fr-BE" dirty="0"/>
              <a:t>MAÎTRES bruxellois CHATS PUCÉS VS CHATS NON-PUCÉS</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685359"/>
            <a:ext cx="5652000" cy="2123580"/>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1781327740"/>
              </p:ext>
            </p:extLst>
          </p:nvPr>
        </p:nvGraphicFramePr>
        <p:xfrm>
          <a:off x="2412282" y="1842493"/>
          <a:ext cx="5502719" cy="1460117"/>
        </p:xfrm>
        <a:graphic>
          <a:graphicData uri="http://schemas.openxmlformats.org/drawingml/2006/chart">
            <c:chart xmlns:c="http://schemas.openxmlformats.org/drawingml/2006/chart" xmlns:r="http://schemas.openxmlformats.org/officeDocument/2006/relationships" r:id="rId3"/>
          </a:graphicData>
        </a:graphic>
      </p:graphicFrame>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TAILLE DU FOYER</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REVENUS MENSUELS DU FOYER</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2201078458"/>
              </p:ext>
            </p:extLst>
          </p:nvPr>
        </p:nvGraphicFramePr>
        <p:xfrm>
          <a:off x="3812728" y="4223310"/>
          <a:ext cx="4047009" cy="1627017"/>
        </p:xfrm>
        <a:graphic>
          <a:graphicData uri="http://schemas.openxmlformats.org/drawingml/2006/chart">
            <c:chart xmlns:c="http://schemas.openxmlformats.org/drawingml/2006/chart" xmlns:r="http://schemas.openxmlformats.org/officeDocument/2006/relationships" r:id="rId4"/>
          </a:graphicData>
        </a:graphic>
      </p:graphicFrame>
      <p:sp>
        <p:nvSpPr>
          <p:cNvPr id="138" name="Rectangle 137">
            <a:extLst>
              <a:ext uri="{FF2B5EF4-FFF2-40B4-BE49-F238E27FC236}">
                <a16:creationId xmlns:a16="http://schemas.microsoft.com/office/drawing/2014/main" id="{D28F7C23-2A2D-4868-9A3C-BD7BECC4638F}"/>
              </a:ext>
            </a:extLst>
          </p:cNvPr>
          <p:cNvSpPr/>
          <p:nvPr/>
        </p:nvSpPr>
        <p:spPr>
          <a:xfrm>
            <a:off x="8054051"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NOMBRE DE CHATS</a:t>
            </a:r>
          </a:p>
        </p:txBody>
      </p:sp>
      <p:graphicFrame>
        <p:nvGraphicFramePr>
          <p:cNvPr id="139" name="Chart 138">
            <a:extLst>
              <a:ext uri="{FF2B5EF4-FFF2-40B4-BE49-F238E27FC236}">
                <a16:creationId xmlns:a16="http://schemas.microsoft.com/office/drawing/2014/main" id="{2B1C9327-F3B5-4470-BBDD-61054570C038}"/>
              </a:ext>
            </a:extLst>
          </p:cNvPr>
          <p:cNvGraphicFramePr/>
          <p:nvPr>
            <p:extLst>
              <p:ext uri="{D42A27DB-BD31-4B8C-83A1-F6EECF244321}">
                <p14:modId xmlns:p14="http://schemas.microsoft.com/office/powerpoint/2010/main" val="3653783073"/>
              </p:ext>
            </p:extLst>
          </p:nvPr>
        </p:nvGraphicFramePr>
        <p:xfrm>
          <a:off x="8164391" y="4223312"/>
          <a:ext cx="3060808" cy="15805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Table 3">
            <a:extLst>
              <a:ext uri="{FF2B5EF4-FFF2-40B4-BE49-F238E27FC236}">
                <a16:creationId xmlns:a16="http://schemas.microsoft.com/office/drawing/2014/main" id="{116E5F9A-E713-4ADF-915A-D4D078FE78E4}"/>
              </a:ext>
            </a:extLst>
          </p:cNvPr>
          <p:cNvGraphicFramePr>
            <a:graphicFrameLocks noGrp="1"/>
          </p:cNvGraphicFramePr>
          <p:nvPr>
            <p:extLst>
              <p:ext uri="{D42A27DB-BD31-4B8C-83A1-F6EECF244321}">
                <p14:modId xmlns:p14="http://schemas.microsoft.com/office/powerpoint/2010/main" val="3572983123"/>
              </p:ext>
            </p:extLst>
          </p:nvPr>
        </p:nvGraphicFramePr>
        <p:xfrm>
          <a:off x="49580" y="1470113"/>
          <a:ext cx="6153587" cy="217371"/>
        </p:xfrm>
        <a:graphic>
          <a:graphicData uri="http://schemas.openxmlformats.org/drawingml/2006/table">
            <a:tbl>
              <a:tblPr firstRow="1" bandRow="1">
                <a:tableStyleId>{2D5ABB26-0587-4C30-8999-92F81FD0307C}</a:tableStyleId>
              </a:tblPr>
              <a:tblGrid>
                <a:gridCol w="501221">
                  <a:extLst>
                    <a:ext uri="{9D8B030D-6E8A-4147-A177-3AD203B41FA5}">
                      <a16:colId xmlns:a16="http://schemas.microsoft.com/office/drawing/2014/main" val="763369862"/>
                    </a:ext>
                  </a:extLst>
                </a:gridCol>
                <a:gridCol w="2406749">
                  <a:extLst>
                    <a:ext uri="{9D8B030D-6E8A-4147-A177-3AD203B41FA5}">
                      <a16:colId xmlns:a16="http://schemas.microsoft.com/office/drawing/2014/main" val="2827154325"/>
                    </a:ext>
                  </a:extLst>
                </a:gridCol>
                <a:gridCol w="492369">
                  <a:extLst>
                    <a:ext uri="{9D8B030D-6E8A-4147-A177-3AD203B41FA5}">
                      <a16:colId xmlns:a16="http://schemas.microsoft.com/office/drawing/2014/main" val="3369712649"/>
                    </a:ext>
                  </a:extLst>
                </a:gridCol>
                <a:gridCol w="2753248">
                  <a:extLst>
                    <a:ext uri="{9D8B030D-6E8A-4147-A177-3AD203B41FA5}">
                      <a16:colId xmlns:a16="http://schemas.microsoft.com/office/drawing/2014/main" val="447172312"/>
                    </a:ext>
                  </a:extLst>
                </a:gridCol>
              </a:tblGrid>
              <a:tr h="217371">
                <a:tc>
                  <a:txBody>
                    <a:bodyPr/>
                    <a:lstStyle/>
                    <a:p>
                      <a:pPr marL="0" algn="r" defTabSz="914400" rtl="0" eaLnBrk="1" fontAlgn="b" latinLnBrk="0" hangingPunct="1"/>
                      <a:r>
                        <a:rPr lang="nl-NL" sz="1000" b="0" kern="1200" dirty="0">
                          <a:solidFill>
                            <a:schemeClr val="bg2"/>
                          </a:solidFill>
                          <a:latin typeface="+mn-lt"/>
                          <a:ea typeface="+mn-ea"/>
                          <a:cs typeface="+mn-cs"/>
                          <a:sym typeface="Wingdings 2" panose="05020102010507070707" pitchFamily="18" charset="2"/>
                        </a:rPr>
                        <a:t></a:t>
                      </a:r>
                      <a:endParaRPr lang="nl-NL" sz="1000" b="0" kern="1200" dirty="0">
                        <a:solidFill>
                          <a:schemeClr val="bg2"/>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r>
                        <a:rPr lang="nl-NL" sz="1000" b="0" kern="1200" dirty="0">
                          <a:solidFill>
                            <a:schemeClr val="tx1"/>
                          </a:solidFill>
                          <a:latin typeface="+mn-lt"/>
                          <a:ea typeface="+mn-ea"/>
                          <a:cs typeface="+mn-cs"/>
                        </a:rPr>
                        <a:t>Maîtres </a:t>
                      </a:r>
                      <a:r>
                        <a:rPr lang="nl-NL" sz="1000" b="0" kern="1200" dirty="0" err="1">
                          <a:solidFill>
                            <a:schemeClr val="tx1"/>
                          </a:solidFill>
                          <a:latin typeface="+mn-lt"/>
                          <a:ea typeface="+mn-ea"/>
                          <a:cs typeface="+mn-cs"/>
                        </a:rPr>
                        <a:t>d’au</a:t>
                      </a:r>
                      <a:r>
                        <a:rPr lang="nl-NL" sz="1000" b="0" kern="1200" dirty="0">
                          <a:solidFill>
                            <a:schemeClr val="tx1"/>
                          </a:solidFill>
                          <a:latin typeface="+mn-lt"/>
                          <a:ea typeface="+mn-ea"/>
                          <a:cs typeface="+mn-cs"/>
                        </a:rPr>
                        <a:t> </a:t>
                      </a:r>
                      <a:r>
                        <a:rPr lang="nl-NL" sz="1000" b="0" kern="1200" dirty="0" err="1">
                          <a:solidFill>
                            <a:schemeClr val="tx1"/>
                          </a:solidFill>
                          <a:latin typeface="+mn-lt"/>
                          <a:ea typeface="+mn-ea"/>
                          <a:cs typeface="+mn-cs"/>
                        </a:rPr>
                        <a:t>moins</a:t>
                      </a:r>
                      <a:r>
                        <a:rPr lang="nl-NL" sz="1000" b="0" kern="1200" dirty="0">
                          <a:solidFill>
                            <a:schemeClr val="tx1"/>
                          </a:solidFill>
                          <a:latin typeface="+mn-lt"/>
                          <a:ea typeface="+mn-ea"/>
                          <a:cs typeface="+mn-cs"/>
                        </a:rPr>
                        <a:t> 1 chat </a:t>
                      </a:r>
                      <a:r>
                        <a:rPr lang="nl-NL" sz="1000" b="0" kern="1200" dirty="0" err="1">
                          <a:solidFill>
                            <a:schemeClr val="tx1"/>
                          </a:solidFill>
                          <a:latin typeface="+mn-lt"/>
                          <a:ea typeface="+mn-ea"/>
                          <a:cs typeface="+mn-cs"/>
                        </a:rPr>
                        <a:t>pucé</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b" latinLnBrk="0" hangingPunct="1"/>
                      <a:r>
                        <a:rPr lang="nl-NL" sz="1000" b="0" kern="1200" dirty="0">
                          <a:solidFill>
                            <a:schemeClr val="accent3"/>
                          </a:solidFill>
                          <a:latin typeface="+mn-lt"/>
                          <a:ea typeface="+mn-ea"/>
                          <a:cs typeface="+mn-cs"/>
                          <a:sym typeface="Wingdings 2" panose="05020102010507070707" pitchFamily="18" charset="2"/>
                        </a:rPr>
                        <a:t></a:t>
                      </a:r>
                      <a:endParaRPr lang="nl-NL" sz="1000" b="0" kern="1200" dirty="0">
                        <a:solidFill>
                          <a:schemeClr val="accent3"/>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nl-NL" sz="1000" b="0" kern="1200" dirty="0">
                          <a:solidFill>
                            <a:schemeClr val="tx1"/>
                          </a:solidFill>
                          <a:latin typeface="+mn-lt"/>
                          <a:ea typeface="+mn-ea"/>
                          <a:cs typeface="+mn-cs"/>
                        </a:rPr>
                        <a:t>Maîtres </a:t>
                      </a:r>
                      <a:r>
                        <a:rPr lang="nl-NL" sz="1000" b="0" kern="1200" dirty="0" err="1">
                          <a:solidFill>
                            <a:schemeClr val="tx1"/>
                          </a:solidFill>
                          <a:latin typeface="+mn-lt"/>
                          <a:ea typeface="+mn-ea"/>
                          <a:cs typeface="+mn-cs"/>
                        </a:rPr>
                        <a:t>d’au</a:t>
                      </a:r>
                      <a:r>
                        <a:rPr lang="nl-NL" sz="1000" b="0" kern="1200" dirty="0">
                          <a:solidFill>
                            <a:schemeClr val="tx1"/>
                          </a:solidFill>
                          <a:latin typeface="+mn-lt"/>
                          <a:ea typeface="+mn-ea"/>
                          <a:cs typeface="+mn-cs"/>
                        </a:rPr>
                        <a:t> </a:t>
                      </a:r>
                      <a:r>
                        <a:rPr lang="nl-NL" sz="1000" b="0" kern="1200" dirty="0" err="1">
                          <a:solidFill>
                            <a:schemeClr val="tx1"/>
                          </a:solidFill>
                          <a:latin typeface="+mn-lt"/>
                          <a:ea typeface="+mn-ea"/>
                          <a:cs typeface="+mn-cs"/>
                        </a:rPr>
                        <a:t>moins</a:t>
                      </a:r>
                      <a:r>
                        <a:rPr lang="nl-NL" sz="1000" b="0" kern="1200" dirty="0">
                          <a:solidFill>
                            <a:schemeClr val="tx1"/>
                          </a:solidFill>
                          <a:latin typeface="+mn-lt"/>
                          <a:ea typeface="+mn-ea"/>
                          <a:cs typeface="+mn-cs"/>
                        </a:rPr>
                        <a:t> 1 chat non-</a:t>
                      </a:r>
                      <a:r>
                        <a:rPr lang="nl-NL" sz="1000" b="0" kern="1200" dirty="0" err="1">
                          <a:solidFill>
                            <a:schemeClr val="tx1"/>
                          </a:solidFill>
                          <a:latin typeface="+mn-lt"/>
                          <a:ea typeface="+mn-ea"/>
                          <a:cs typeface="+mn-cs"/>
                        </a:rPr>
                        <a:t>pucé</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9223934"/>
                  </a:ext>
                </a:extLst>
              </a:tr>
            </a:tbl>
          </a:graphicData>
        </a:graphic>
      </p:graphicFrame>
      <p:grpSp>
        <p:nvGrpSpPr>
          <p:cNvPr id="7" name="Group 6">
            <a:extLst>
              <a:ext uri="{FF2B5EF4-FFF2-40B4-BE49-F238E27FC236}">
                <a16:creationId xmlns:a16="http://schemas.microsoft.com/office/drawing/2014/main" id="{8CDA2CCA-A4A0-4501-94E8-18B62AEE1152}"/>
              </a:ext>
            </a:extLst>
          </p:cNvPr>
          <p:cNvGrpSpPr/>
          <p:nvPr/>
        </p:nvGrpSpPr>
        <p:grpSpPr>
          <a:xfrm>
            <a:off x="10788649" y="5172640"/>
            <a:ext cx="961556" cy="709674"/>
            <a:chOff x="10788649" y="5172640"/>
            <a:chExt cx="961556" cy="709674"/>
          </a:xfrm>
        </p:grpSpPr>
        <p:sp>
          <p:nvSpPr>
            <p:cNvPr id="141" name="Rounded Rectangle 79">
              <a:extLst>
                <a:ext uri="{FF2B5EF4-FFF2-40B4-BE49-F238E27FC236}">
                  <a16:creationId xmlns:a16="http://schemas.microsoft.com/office/drawing/2014/main" id="{F5015582-51C1-4251-A35E-936B510CEFDD}"/>
                </a:ext>
              </a:extLst>
            </p:cNvPr>
            <p:cNvSpPr/>
            <p:nvPr/>
          </p:nvSpPr>
          <p:spPr bwMode="auto">
            <a:xfrm>
              <a:off x="10887180" y="5172640"/>
              <a:ext cx="863025" cy="703493"/>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lIns="36000" rIns="36000" anchor="t" anchorCtr="0"/>
            <a:lstStyle/>
            <a:p>
              <a:pPr algn="ctr">
                <a:defRPr/>
              </a:pPr>
              <a:r>
                <a:rPr lang="fr-BE" sz="1000" i="1" dirty="0">
                  <a:solidFill>
                    <a:schemeClr val="accent3"/>
                  </a:solidFill>
                  <a:latin typeface="+mj-lt"/>
                </a:rPr>
                <a:t>Nombre moyen chats :</a:t>
              </a:r>
              <a:br>
                <a:rPr lang="fr-BE" sz="1000" i="1" dirty="0">
                  <a:solidFill>
                    <a:schemeClr val="accent3"/>
                  </a:solidFill>
                  <a:latin typeface="+mj-lt"/>
                </a:rPr>
              </a:br>
              <a:r>
                <a:rPr lang="fr-BE" sz="1000" i="1" dirty="0">
                  <a:solidFill>
                    <a:schemeClr val="accent3"/>
                  </a:solidFill>
                  <a:latin typeface="+mj-lt"/>
                </a:rPr>
                <a:t>1,6</a:t>
              </a:r>
              <a:endParaRPr lang="fr-BE" sz="1050" i="1" dirty="0">
                <a:solidFill>
                  <a:schemeClr val="accent3"/>
                </a:solidFill>
                <a:latin typeface="+mj-lt"/>
              </a:endParaRPr>
            </a:p>
          </p:txBody>
        </p:sp>
        <p:sp>
          <p:nvSpPr>
            <p:cNvPr id="66" name="Graphic 3">
              <a:extLst>
                <a:ext uri="{FF2B5EF4-FFF2-40B4-BE49-F238E27FC236}">
                  <a16:creationId xmlns:a16="http://schemas.microsoft.com/office/drawing/2014/main" id="{0FF7B5A2-5160-4E87-8D27-FD8F4CF7A19B}"/>
                </a:ext>
              </a:extLst>
            </p:cNvPr>
            <p:cNvSpPr/>
            <p:nvPr/>
          </p:nvSpPr>
          <p:spPr>
            <a:xfrm>
              <a:off x="10788649"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3"/>
              </a:solidFill>
              <a:prstDash val="solid"/>
              <a:miter/>
            </a:ln>
          </p:spPr>
          <p:txBody>
            <a:bodyPr rtlCol="0" anchor="ctr"/>
            <a:lstStyle/>
            <a:p>
              <a:endParaRPr lang="fr-BE" dirty="0"/>
            </a:p>
          </p:txBody>
        </p:sp>
      </p:grpSp>
      <p:grpSp>
        <p:nvGrpSpPr>
          <p:cNvPr id="68" name="Group 67">
            <a:extLst>
              <a:ext uri="{FF2B5EF4-FFF2-40B4-BE49-F238E27FC236}">
                <a16:creationId xmlns:a16="http://schemas.microsoft.com/office/drawing/2014/main" id="{A6F7DA3C-D8FF-4005-82DA-F3EFC3B934EC}"/>
              </a:ext>
            </a:extLst>
          </p:cNvPr>
          <p:cNvGrpSpPr/>
          <p:nvPr/>
        </p:nvGrpSpPr>
        <p:grpSpPr>
          <a:xfrm>
            <a:off x="10788650" y="4373409"/>
            <a:ext cx="961555" cy="709674"/>
            <a:chOff x="10788650" y="5172640"/>
            <a:chExt cx="961555" cy="709674"/>
          </a:xfrm>
        </p:grpSpPr>
        <p:sp>
          <p:nvSpPr>
            <p:cNvPr id="69" name="Rounded Rectangle 79">
              <a:extLst>
                <a:ext uri="{FF2B5EF4-FFF2-40B4-BE49-F238E27FC236}">
                  <a16:creationId xmlns:a16="http://schemas.microsoft.com/office/drawing/2014/main" id="{E0D04275-A97A-4955-8BC5-56636714C6D2}"/>
                </a:ext>
              </a:extLst>
            </p:cNvPr>
            <p:cNvSpPr/>
            <p:nvPr/>
          </p:nvSpPr>
          <p:spPr bwMode="auto">
            <a:xfrm>
              <a:off x="10887180" y="5172640"/>
              <a:ext cx="863025" cy="70349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36000" rIns="36000" anchor="t" anchorCtr="0"/>
            <a:lstStyle/>
            <a:p>
              <a:pPr algn="ctr">
                <a:defRPr/>
              </a:pPr>
              <a:r>
                <a:rPr lang="fr-BE" sz="1000" i="1" dirty="0">
                  <a:solidFill>
                    <a:schemeClr val="bg2"/>
                  </a:solidFill>
                  <a:latin typeface="+mj-lt"/>
                </a:rPr>
                <a:t>Nombre moyen chats :</a:t>
              </a:r>
              <a:br>
                <a:rPr lang="fr-BE" sz="1000" i="1" dirty="0">
                  <a:solidFill>
                    <a:schemeClr val="bg2"/>
                  </a:solidFill>
                  <a:latin typeface="+mj-lt"/>
                </a:rPr>
              </a:br>
              <a:r>
                <a:rPr lang="fr-BE" sz="1000" i="1" dirty="0">
                  <a:solidFill>
                    <a:schemeClr val="bg2"/>
                  </a:solidFill>
                  <a:latin typeface="+mj-lt"/>
                </a:rPr>
                <a:t>1,4</a:t>
              </a:r>
              <a:endParaRPr lang="fr-BE" sz="1050" i="1" dirty="0">
                <a:solidFill>
                  <a:schemeClr val="bg2"/>
                </a:solidFill>
                <a:latin typeface="+mj-lt"/>
              </a:endParaRPr>
            </a:p>
          </p:txBody>
        </p:sp>
        <p:sp>
          <p:nvSpPr>
            <p:cNvPr id="70" name="Graphic 3">
              <a:extLst>
                <a:ext uri="{FF2B5EF4-FFF2-40B4-BE49-F238E27FC236}">
                  <a16:creationId xmlns:a16="http://schemas.microsoft.com/office/drawing/2014/main" id="{A20410CE-FAB2-4F14-B362-90C87AF7C85E}"/>
                </a:ext>
              </a:extLst>
            </p:cNvPr>
            <p:cNvSpPr/>
            <p:nvPr/>
          </p:nvSpPr>
          <p:spPr>
            <a:xfrm>
              <a:off x="10788650" y="5591175"/>
              <a:ext cx="242237" cy="291139"/>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dirty="0"/>
            </a:p>
          </p:txBody>
        </p:sp>
      </p:grpSp>
      <p:grpSp>
        <p:nvGrpSpPr>
          <p:cNvPr id="19" name="Group 18">
            <a:extLst>
              <a:ext uri="{FF2B5EF4-FFF2-40B4-BE49-F238E27FC236}">
                <a16:creationId xmlns:a16="http://schemas.microsoft.com/office/drawing/2014/main" id="{FD1A8087-4B37-4FA1-B63F-CC4D86A22D18}"/>
              </a:ext>
            </a:extLst>
          </p:cNvPr>
          <p:cNvGrpSpPr/>
          <p:nvPr/>
        </p:nvGrpSpPr>
        <p:grpSpPr>
          <a:xfrm>
            <a:off x="601162" y="2020590"/>
            <a:ext cx="1446030" cy="684555"/>
            <a:chOff x="601162" y="2020590"/>
            <a:chExt cx="1446030" cy="684555"/>
          </a:xfrm>
        </p:grpSpPr>
        <p:grpSp>
          <p:nvGrpSpPr>
            <p:cNvPr id="16" name="Group 15">
              <a:extLst>
                <a:ext uri="{FF2B5EF4-FFF2-40B4-BE49-F238E27FC236}">
                  <a16:creationId xmlns:a16="http://schemas.microsoft.com/office/drawing/2014/main" id="{1728BD45-A59C-42ED-B1BD-C84BA1F7C034}"/>
                </a:ext>
              </a:extLst>
            </p:cNvPr>
            <p:cNvGrpSpPr/>
            <p:nvPr/>
          </p:nvGrpSpPr>
          <p:grpSpPr>
            <a:xfrm>
              <a:off x="601162" y="2020590"/>
              <a:ext cx="671445" cy="684555"/>
              <a:chOff x="622347" y="2219923"/>
              <a:chExt cx="671445" cy="684555"/>
            </a:xfrm>
          </p:grpSpPr>
          <p:sp>
            <p:nvSpPr>
              <p:cNvPr id="27" name="Rectangle 26">
                <a:extLst>
                  <a:ext uri="{FF2B5EF4-FFF2-40B4-BE49-F238E27FC236}">
                    <a16:creationId xmlns:a16="http://schemas.microsoft.com/office/drawing/2014/main" id="{C6570993-A6DA-4BFE-93DA-85874922A530}"/>
                  </a:ext>
                </a:extLst>
              </p:cNvPr>
              <p:cNvSpPr/>
              <p:nvPr/>
            </p:nvSpPr>
            <p:spPr>
              <a:xfrm>
                <a:off x="622347" y="2514148"/>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fr-BE" sz="1400" dirty="0">
                    <a:solidFill>
                      <a:schemeClr val="bg1"/>
                    </a:solidFill>
                    <a:latin typeface="+mj-lt"/>
                  </a:rPr>
                  <a:t>51 %</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744006" y="2219923"/>
                <a:ext cx="406185" cy="472329"/>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17" name="Group 16">
              <a:extLst>
                <a:ext uri="{FF2B5EF4-FFF2-40B4-BE49-F238E27FC236}">
                  <a16:creationId xmlns:a16="http://schemas.microsoft.com/office/drawing/2014/main" id="{E67EE288-05C1-4187-B562-1AA56C4572C0}"/>
                </a:ext>
              </a:extLst>
            </p:cNvPr>
            <p:cNvGrpSpPr/>
            <p:nvPr/>
          </p:nvGrpSpPr>
          <p:grpSpPr>
            <a:xfrm>
              <a:off x="1375747" y="2020590"/>
              <a:ext cx="671445" cy="684555"/>
              <a:chOff x="1338035" y="2020590"/>
              <a:chExt cx="671445" cy="684555"/>
            </a:xfrm>
          </p:grpSpPr>
          <p:sp>
            <p:nvSpPr>
              <p:cNvPr id="175" name="Rectangle 174">
                <a:extLst>
                  <a:ext uri="{FF2B5EF4-FFF2-40B4-BE49-F238E27FC236}">
                    <a16:creationId xmlns:a16="http://schemas.microsoft.com/office/drawing/2014/main" id="{F262F1C6-FD54-412D-AEAD-5B60E1EE8809}"/>
                  </a:ext>
                </a:extLst>
              </p:cNvPr>
              <p:cNvSpPr/>
              <p:nvPr/>
            </p:nvSpPr>
            <p:spPr>
              <a:xfrm>
                <a:off x="1338035" y="2314815"/>
                <a:ext cx="671445" cy="39033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fr-BE" sz="1400" dirty="0">
                    <a:solidFill>
                      <a:schemeClr val="bg1"/>
                    </a:solidFill>
                    <a:latin typeface="+mj-lt"/>
                  </a:rPr>
                  <a:t>49 %</a:t>
                </a:r>
              </a:p>
            </p:txBody>
          </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1472480" y="2020590"/>
                <a:ext cx="406185" cy="472328"/>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grpSp>
        <p:nvGrpSpPr>
          <p:cNvPr id="18" name="Group 17">
            <a:extLst>
              <a:ext uri="{FF2B5EF4-FFF2-40B4-BE49-F238E27FC236}">
                <a16:creationId xmlns:a16="http://schemas.microsoft.com/office/drawing/2014/main" id="{6CB59684-B33B-47AC-B672-FCF6AFAD7C36}"/>
              </a:ext>
            </a:extLst>
          </p:cNvPr>
          <p:cNvGrpSpPr/>
          <p:nvPr/>
        </p:nvGrpSpPr>
        <p:grpSpPr>
          <a:xfrm>
            <a:off x="601162" y="2848278"/>
            <a:ext cx="1446030" cy="684555"/>
            <a:chOff x="601162" y="2848278"/>
            <a:chExt cx="1446030" cy="684555"/>
          </a:xfrm>
        </p:grpSpPr>
        <p:sp>
          <p:nvSpPr>
            <p:cNvPr id="202" name="Rectangle 201">
              <a:extLst>
                <a:ext uri="{FF2B5EF4-FFF2-40B4-BE49-F238E27FC236}">
                  <a16:creationId xmlns:a16="http://schemas.microsoft.com/office/drawing/2014/main" id="{BF1AD8E3-CD3C-4068-BA22-42D528FBDC24}"/>
                </a:ext>
              </a:extLst>
            </p:cNvPr>
            <p:cNvSpPr/>
            <p:nvPr/>
          </p:nvSpPr>
          <p:spPr>
            <a:xfrm>
              <a:off x="601162"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fr-BE" sz="1400" dirty="0">
                  <a:solidFill>
                    <a:schemeClr val="bg1"/>
                  </a:solidFill>
                  <a:latin typeface="+mj-lt"/>
                </a:rPr>
                <a:t>42 %</a:t>
              </a:r>
            </a:p>
          </p:txBody>
        </p:sp>
        <p:grpSp>
          <p:nvGrpSpPr>
            <p:cNvPr id="203" name="Group 51">
              <a:extLst>
                <a:ext uri="{FF2B5EF4-FFF2-40B4-BE49-F238E27FC236}">
                  <a16:creationId xmlns:a16="http://schemas.microsoft.com/office/drawing/2014/main" id="{3C0BBF75-BBAA-4166-9B9D-A46D71FD47B3}"/>
                </a:ext>
              </a:extLst>
            </p:cNvPr>
            <p:cNvGrpSpPr>
              <a:grpSpLocks/>
            </p:cNvGrpSpPr>
            <p:nvPr/>
          </p:nvGrpSpPr>
          <p:grpSpPr bwMode="auto">
            <a:xfrm>
              <a:off x="722821" y="2848278"/>
              <a:ext cx="406185" cy="472329"/>
              <a:chOff x="2123" y="1662"/>
              <a:chExt cx="871" cy="1014"/>
            </a:xfrm>
            <a:solidFill>
              <a:schemeClr val="bg1"/>
            </a:solidFill>
          </p:grpSpPr>
          <p:sp>
            <p:nvSpPr>
              <p:cNvPr id="204" name="Freeform 53">
                <a:extLst>
                  <a:ext uri="{FF2B5EF4-FFF2-40B4-BE49-F238E27FC236}">
                    <a16:creationId xmlns:a16="http://schemas.microsoft.com/office/drawing/2014/main" id="{12BAA239-096D-4559-ADA8-5A401F969403}"/>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5" name="Freeform 54">
                <a:extLst>
                  <a:ext uri="{FF2B5EF4-FFF2-40B4-BE49-F238E27FC236}">
                    <a16:creationId xmlns:a16="http://schemas.microsoft.com/office/drawing/2014/main" id="{01049F8D-FC0C-4B36-A3AC-DE6DF2C6371E}"/>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6" name="Freeform 55">
                <a:extLst>
                  <a:ext uri="{FF2B5EF4-FFF2-40B4-BE49-F238E27FC236}">
                    <a16:creationId xmlns:a16="http://schemas.microsoft.com/office/drawing/2014/main" id="{FAE31B5D-C85E-4D6B-9CFD-FB3AE112F2C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7" name="Freeform 56">
                <a:extLst>
                  <a:ext uri="{FF2B5EF4-FFF2-40B4-BE49-F238E27FC236}">
                    <a16:creationId xmlns:a16="http://schemas.microsoft.com/office/drawing/2014/main" id="{793449D0-BDFD-4D95-9A3B-CE0DFBE0292C}"/>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8" name="Line 57">
                <a:extLst>
                  <a:ext uri="{FF2B5EF4-FFF2-40B4-BE49-F238E27FC236}">
                    <a16:creationId xmlns:a16="http://schemas.microsoft.com/office/drawing/2014/main" id="{1D427C58-0724-4D5B-9BA8-351E307238C2}"/>
                  </a:ext>
                </a:extLst>
              </p:cNvPr>
              <p:cNvSpPr>
                <a:spLocks noChangeShapeType="1"/>
              </p:cNvSpPr>
              <p:nvPr/>
            </p:nvSpPr>
            <p:spPr bwMode="auto">
              <a:xfrm flipV="1">
                <a:off x="2744" y="2460"/>
                <a:ext cx="132" cy="25"/>
              </a:xfrm>
              <a:prstGeom prst="line">
                <a:avLst/>
              </a:pr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9" name="Freeform 52">
                <a:extLst>
                  <a:ext uri="{FF2B5EF4-FFF2-40B4-BE49-F238E27FC236}">
                    <a16:creationId xmlns:a16="http://schemas.microsoft.com/office/drawing/2014/main" id="{D2788DAD-9BA8-439B-82D9-7D761A60A938}"/>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211" name="Rectangle 210">
              <a:extLst>
                <a:ext uri="{FF2B5EF4-FFF2-40B4-BE49-F238E27FC236}">
                  <a16:creationId xmlns:a16="http://schemas.microsoft.com/office/drawing/2014/main" id="{68BFDBE1-3118-414E-AEAE-8C8FD852F259}"/>
                </a:ext>
              </a:extLst>
            </p:cNvPr>
            <p:cNvSpPr/>
            <p:nvPr/>
          </p:nvSpPr>
          <p:spPr>
            <a:xfrm>
              <a:off x="1375747" y="3142503"/>
              <a:ext cx="671445" cy="39033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b"/>
            <a:lstStyle/>
            <a:p>
              <a:pPr algn="ctr"/>
              <a:r>
                <a:rPr lang="fr-BE" sz="1400" dirty="0">
                  <a:solidFill>
                    <a:schemeClr val="bg1"/>
                  </a:solidFill>
                  <a:latin typeface="+mj-lt"/>
                </a:rPr>
                <a:t>58 %</a:t>
              </a:r>
            </a:p>
          </p:txBody>
        </p:sp>
        <p:grpSp>
          <p:nvGrpSpPr>
            <p:cNvPr id="212" name="Group 104">
              <a:extLst>
                <a:ext uri="{FF2B5EF4-FFF2-40B4-BE49-F238E27FC236}">
                  <a16:creationId xmlns:a16="http://schemas.microsoft.com/office/drawing/2014/main" id="{77028E5B-E92B-4F40-B479-F7CBE480AF58}"/>
                </a:ext>
              </a:extLst>
            </p:cNvPr>
            <p:cNvGrpSpPr>
              <a:grpSpLocks/>
            </p:cNvGrpSpPr>
            <p:nvPr/>
          </p:nvGrpSpPr>
          <p:grpSpPr bwMode="auto">
            <a:xfrm>
              <a:off x="1510192" y="2848278"/>
              <a:ext cx="406185" cy="472328"/>
              <a:chOff x="3403" y="1654"/>
              <a:chExt cx="872" cy="1014"/>
            </a:xfrm>
            <a:solidFill>
              <a:schemeClr val="bg1"/>
            </a:solidFill>
          </p:grpSpPr>
          <p:sp>
            <p:nvSpPr>
              <p:cNvPr id="213" name="Freeform 109">
                <a:extLst>
                  <a:ext uri="{FF2B5EF4-FFF2-40B4-BE49-F238E27FC236}">
                    <a16:creationId xmlns:a16="http://schemas.microsoft.com/office/drawing/2014/main" id="{9D23252C-54C8-4C0E-B7AA-17A52941B938}"/>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14" name="Freeform 110">
                <a:extLst>
                  <a:ext uri="{FF2B5EF4-FFF2-40B4-BE49-F238E27FC236}">
                    <a16:creationId xmlns:a16="http://schemas.microsoft.com/office/drawing/2014/main" id="{E1A28D28-3739-4A90-B491-AF9C79863791}"/>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15" name="Freeform 105">
                <a:extLst>
                  <a:ext uri="{FF2B5EF4-FFF2-40B4-BE49-F238E27FC236}">
                    <a16:creationId xmlns:a16="http://schemas.microsoft.com/office/drawing/2014/main" id="{3C4E2211-185A-4ADE-8A4E-F2CF5FB5421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16" name="Freeform 107">
                <a:extLst>
                  <a:ext uri="{FF2B5EF4-FFF2-40B4-BE49-F238E27FC236}">
                    <a16:creationId xmlns:a16="http://schemas.microsoft.com/office/drawing/2014/main" id="{83788085-C7F5-4E59-A817-E01E2978E97B}"/>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17" name="Freeform 108">
                <a:extLst>
                  <a:ext uri="{FF2B5EF4-FFF2-40B4-BE49-F238E27FC236}">
                    <a16:creationId xmlns:a16="http://schemas.microsoft.com/office/drawing/2014/main" id="{940E6388-4389-4589-91A6-3D517A375DE5}"/>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3"/>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18" name="Freeform 106">
                <a:extLst>
                  <a:ext uri="{FF2B5EF4-FFF2-40B4-BE49-F238E27FC236}">
                    <a16:creationId xmlns:a16="http://schemas.microsoft.com/office/drawing/2014/main" id="{83962759-E3FD-4286-B507-245C4C639345}"/>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aphicFrame>
        <p:nvGraphicFramePr>
          <p:cNvPr id="237" name="Table 236">
            <a:extLst>
              <a:ext uri="{FF2B5EF4-FFF2-40B4-BE49-F238E27FC236}">
                <a16:creationId xmlns:a16="http://schemas.microsoft.com/office/drawing/2014/main" id="{399396E3-3B7C-4177-9A94-38AE9BB772C1}"/>
              </a:ext>
            </a:extLst>
          </p:cNvPr>
          <p:cNvGraphicFramePr>
            <a:graphicFrameLocks noGrp="1"/>
          </p:cNvGraphicFramePr>
          <p:nvPr>
            <p:extLst>
              <p:ext uri="{D42A27DB-BD31-4B8C-83A1-F6EECF244321}">
                <p14:modId xmlns:p14="http://schemas.microsoft.com/office/powerpoint/2010/main" val="608852161"/>
              </p:ext>
            </p:extLst>
          </p:nvPr>
        </p:nvGraphicFramePr>
        <p:xfrm>
          <a:off x="2405896" y="3392747"/>
          <a:ext cx="5484700" cy="217371"/>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17371">
                <a:tc>
                  <a:txBody>
                    <a:bodyPr/>
                    <a:lstStyle/>
                    <a:p>
                      <a:pPr marL="0" algn="ctr" defTabSz="914400" rtl="0" eaLnBrk="1" latinLnBrk="0" hangingPunct="1"/>
                      <a:r>
                        <a:rPr lang="en-GB" sz="1100" b="0" kern="1200" dirty="0">
                          <a:solidFill>
                            <a:schemeClr val="bg1"/>
                          </a:solidFill>
                          <a:latin typeface="+mn-lt"/>
                          <a:ea typeface="+mn-ea"/>
                          <a:cs typeface="+mn-cs"/>
                        </a:rPr>
                        <a:t>18-24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25-34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35-44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GB" sz="1100" b="0" kern="1200" dirty="0">
                          <a:solidFill>
                            <a:schemeClr val="bg1"/>
                          </a:solidFill>
                          <a:latin typeface="+mn-lt"/>
                          <a:ea typeface="+mn-ea"/>
                          <a:cs typeface="+mn-cs"/>
                        </a:rPr>
                        <a:t>45-54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55 - 65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bl>
          </a:graphicData>
        </a:graphic>
      </p:graphicFrame>
      <p:graphicFrame>
        <p:nvGraphicFramePr>
          <p:cNvPr id="172" name="Chart 171">
            <a:extLst>
              <a:ext uri="{FF2B5EF4-FFF2-40B4-BE49-F238E27FC236}">
                <a16:creationId xmlns:a16="http://schemas.microsoft.com/office/drawing/2014/main" id="{21CB4E0B-69B5-4C8C-9784-D3F2886F4700}"/>
              </a:ext>
            </a:extLst>
          </p:cNvPr>
          <p:cNvGraphicFramePr/>
          <p:nvPr>
            <p:extLst>
              <p:ext uri="{D42A27DB-BD31-4B8C-83A1-F6EECF244321}">
                <p14:modId xmlns:p14="http://schemas.microsoft.com/office/powerpoint/2010/main" val="1218984504"/>
              </p:ext>
            </p:extLst>
          </p:nvPr>
        </p:nvGraphicFramePr>
        <p:xfrm>
          <a:off x="590275" y="4142044"/>
          <a:ext cx="3060808" cy="1653093"/>
        </p:xfrm>
        <a:graphic>
          <a:graphicData uri="http://schemas.openxmlformats.org/drawingml/2006/chart">
            <c:chart xmlns:c="http://schemas.openxmlformats.org/drawingml/2006/chart" xmlns:r="http://schemas.openxmlformats.org/officeDocument/2006/relationships" r:id="rId6"/>
          </a:graphicData>
        </a:graphic>
      </p:graphicFrame>
      <p:grpSp>
        <p:nvGrpSpPr>
          <p:cNvPr id="89" name="Group 88">
            <a:extLst>
              <a:ext uri="{FF2B5EF4-FFF2-40B4-BE49-F238E27FC236}">
                <a16:creationId xmlns:a16="http://schemas.microsoft.com/office/drawing/2014/main" id="{F8E0CE46-318C-4545-A538-41BB40FC5D52}"/>
              </a:ext>
            </a:extLst>
          </p:cNvPr>
          <p:cNvGrpSpPr/>
          <p:nvPr/>
        </p:nvGrpSpPr>
        <p:grpSpPr>
          <a:xfrm>
            <a:off x="8202098" y="1860451"/>
            <a:ext cx="3349848" cy="1962276"/>
            <a:chOff x="2062347" y="2221954"/>
            <a:chExt cx="2893617" cy="1695025"/>
          </a:xfrm>
        </p:grpSpPr>
        <p:sp>
          <p:nvSpPr>
            <p:cNvPr id="90" name="TextBox 89">
              <a:extLst>
                <a:ext uri="{FF2B5EF4-FFF2-40B4-BE49-F238E27FC236}">
                  <a16:creationId xmlns:a16="http://schemas.microsoft.com/office/drawing/2014/main" id="{D9A7637E-DABD-4411-8B7A-94FF3478DAB0}"/>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West </a:t>
              </a:r>
              <a:r>
                <a:rPr lang="fr-BE" sz="800" b="1" dirty="0" err="1">
                  <a:solidFill>
                    <a:schemeClr val="bg1"/>
                  </a:solidFill>
                </a:rPr>
                <a:t>Flanders</a:t>
              </a:r>
              <a:endParaRPr lang="fr-BE" sz="800" b="1" dirty="0">
                <a:solidFill>
                  <a:schemeClr val="bg1"/>
                </a:solidFill>
              </a:endParaRPr>
            </a:p>
          </p:txBody>
        </p:sp>
        <p:sp>
          <p:nvSpPr>
            <p:cNvPr id="91" name="TextBox 90">
              <a:extLst>
                <a:ext uri="{FF2B5EF4-FFF2-40B4-BE49-F238E27FC236}">
                  <a16:creationId xmlns:a16="http://schemas.microsoft.com/office/drawing/2014/main" id="{645C9749-645E-41BC-A94E-527A717E85DB}"/>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East </a:t>
              </a:r>
              <a:r>
                <a:rPr lang="fr-BE" sz="800" b="1" dirty="0" err="1">
                  <a:solidFill>
                    <a:schemeClr val="bg1"/>
                  </a:solidFill>
                </a:rPr>
                <a:t>Flanders</a:t>
              </a:r>
              <a:endParaRPr lang="fr-BE" sz="800" b="1" dirty="0">
                <a:solidFill>
                  <a:schemeClr val="bg1"/>
                </a:solidFill>
              </a:endParaRPr>
            </a:p>
          </p:txBody>
        </p:sp>
        <p:sp>
          <p:nvSpPr>
            <p:cNvPr id="97" name="TextBox 96">
              <a:extLst>
                <a:ext uri="{FF2B5EF4-FFF2-40B4-BE49-F238E27FC236}">
                  <a16:creationId xmlns:a16="http://schemas.microsoft.com/office/drawing/2014/main" id="{82965B73-671B-4A75-95E0-1C09A7BDF2CB}"/>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Antwerp</a:t>
              </a:r>
              <a:endParaRPr lang="fr-BE" sz="800" b="1" dirty="0">
                <a:solidFill>
                  <a:schemeClr val="bg1"/>
                </a:solidFill>
              </a:endParaRPr>
            </a:p>
          </p:txBody>
        </p:sp>
        <p:sp>
          <p:nvSpPr>
            <p:cNvPr id="98" name="TextBox 97">
              <a:extLst>
                <a:ext uri="{FF2B5EF4-FFF2-40B4-BE49-F238E27FC236}">
                  <a16:creationId xmlns:a16="http://schemas.microsoft.com/office/drawing/2014/main" id="{D0AAD80C-8116-4211-812D-92179BABE830}"/>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Limburg</a:t>
              </a:r>
            </a:p>
          </p:txBody>
        </p:sp>
        <p:sp>
          <p:nvSpPr>
            <p:cNvPr id="99" name="TextBox 98">
              <a:extLst>
                <a:ext uri="{FF2B5EF4-FFF2-40B4-BE49-F238E27FC236}">
                  <a16:creationId xmlns:a16="http://schemas.microsoft.com/office/drawing/2014/main" id="{414A8099-E20C-4D76-A43C-535F39F5DECC}"/>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Liege</a:t>
              </a:r>
              <a:endParaRPr lang="fr-BE" sz="800" b="1" dirty="0">
                <a:solidFill>
                  <a:schemeClr val="bg1"/>
                </a:solidFill>
              </a:endParaRPr>
            </a:p>
          </p:txBody>
        </p:sp>
        <p:sp>
          <p:nvSpPr>
            <p:cNvPr id="100" name="TextBox 99">
              <a:extLst>
                <a:ext uri="{FF2B5EF4-FFF2-40B4-BE49-F238E27FC236}">
                  <a16:creationId xmlns:a16="http://schemas.microsoft.com/office/drawing/2014/main" id="{0639AC2C-3C90-447D-91AA-852A957469A1}"/>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Luxembourg</a:t>
              </a:r>
            </a:p>
          </p:txBody>
        </p:sp>
        <p:sp>
          <p:nvSpPr>
            <p:cNvPr id="101" name="TextBox 100">
              <a:extLst>
                <a:ext uri="{FF2B5EF4-FFF2-40B4-BE49-F238E27FC236}">
                  <a16:creationId xmlns:a16="http://schemas.microsoft.com/office/drawing/2014/main" id="{4BED55D2-22C6-40A1-82ED-5ED109A360BE}"/>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Namur</a:t>
              </a:r>
            </a:p>
          </p:txBody>
        </p:sp>
        <p:sp>
          <p:nvSpPr>
            <p:cNvPr id="102" name="TextBox 101">
              <a:extLst>
                <a:ext uri="{FF2B5EF4-FFF2-40B4-BE49-F238E27FC236}">
                  <a16:creationId xmlns:a16="http://schemas.microsoft.com/office/drawing/2014/main" id="{775FC709-1D39-4385-B4EE-63691BFE88AB}"/>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Hainaut</a:t>
              </a:r>
            </a:p>
          </p:txBody>
        </p:sp>
        <p:sp>
          <p:nvSpPr>
            <p:cNvPr id="103" name="TextBox 102">
              <a:extLst>
                <a:ext uri="{FF2B5EF4-FFF2-40B4-BE49-F238E27FC236}">
                  <a16:creationId xmlns:a16="http://schemas.microsoft.com/office/drawing/2014/main" id="{A6CC3DE0-152E-4B14-AD99-66E6599EC624}"/>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Walloon</a:t>
              </a:r>
              <a:r>
                <a:rPr lang="fr-BE" sz="800" b="1" dirty="0">
                  <a:solidFill>
                    <a:schemeClr val="bg1"/>
                  </a:solidFill>
                </a:rPr>
                <a:t> Brabant</a:t>
              </a:r>
            </a:p>
          </p:txBody>
        </p:sp>
        <p:sp>
          <p:nvSpPr>
            <p:cNvPr id="104" name="TextBox 103">
              <a:extLst>
                <a:ext uri="{FF2B5EF4-FFF2-40B4-BE49-F238E27FC236}">
                  <a16:creationId xmlns:a16="http://schemas.microsoft.com/office/drawing/2014/main" id="{63B88386-B6CC-4C1E-ABD9-696F502A85D7}"/>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Flemish</a:t>
              </a:r>
              <a:r>
                <a:rPr lang="fr-BE" sz="800" b="1" dirty="0">
                  <a:solidFill>
                    <a:schemeClr val="bg1"/>
                  </a:solidFill>
                </a:rPr>
                <a:t> Brabant</a:t>
              </a:r>
            </a:p>
          </p:txBody>
        </p:sp>
        <p:sp>
          <p:nvSpPr>
            <p:cNvPr id="105" name="TextBox 104">
              <a:extLst>
                <a:ext uri="{FF2B5EF4-FFF2-40B4-BE49-F238E27FC236}">
                  <a16:creationId xmlns:a16="http://schemas.microsoft.com/office/drawing/2014/main" id="{7713D8E2-937F-4765-A468-2EA54DD1EB0F}"/>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14%</a:t>
              </a:r>
            </a:p>
          </p:txBody>
        </p:sp>
        <p:sp>
          <p:nvSpPr>
            <p:cNvPr id="106" name="TextBox 105">
              <a:extLst>
                <a:ext uri="{FF2B5EF4-FFF2-40B4-BE49-F238E27FC236}">
                  <a16:creationId xmlns:a16="http://schemas.microsoft.com/office/drawing/2014/main" id="{0EFDC14C-E0AE-407F-92EF-B7EE14C87719}"/>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107" name="TextBox 106">
              <a:extLst>
                <a:ext uri="{FF2B5EF4-FFF2-40B4-BE49-F238E27FC236}">
                  <a16:creationId xmlns:a16="http://schemas.microsoft.com/office/drawing/2014/main" id="{DC7BECC0-D232-412C-864F-D01DC2525360}"/>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18%</a:t>
              </a:r>
            </a:p>
          </p:txBody>
        </p:sp>
        <p:sp>
          <p:nvSpPr>
            <p:cNvPr id="108" name="TextBox 107">
              <a:extLst>
                <a:ext uri="{FF2B5EF4-FFF2-40B4-BE49-F238E27FC236}">
                  <a16:creationId xmlns:a16="http://schemas.microsoft.com/office/drawing/2014/main" id="{F4272F59-523B-4DAE-A197-29D8B66405A4}"/>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8%</a:t>
              </a:r>
            </a:p>
          </p:txBody>
        </p:sp>
        <p:sp>
          <p:nvSpPr>
            <p:cNvPr id="109" name="TextBox 108">
              <a:extLst>
                <a:ext uri="{FF2B5EF4-FFF2-40B4-BE49-F238E27FC236}">
                  <a16:creationId xmlns:a16="http://schemas.microsoft.com/office/drawing/2014/main" id="{19918545-FC46-48F6-92A2-01C7074C83D3}"/>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10%</a:t>
              </a:r>
            </a:p>
          </p:txBody>
        </p:sp>
        <p:sp>
          <p:nvSpPr>
            <p:cNvPr id="110" name="TextBox 109">
              <a:extLst>
                <a:ext uri="{FF2B5EF4-FFF2-40B4-BE49-F238E27FC236}">
                  <a16:creationId xmlns:a16="http://schemas.microsoft.com/office/drawing/2014/main" id="{EE6B8D19-EDB3-4E61-AF58-566D15994832}"/>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7%</a:t>
              </a:r>
            </a:p>
          </p:txBody>
        </p:sp>
        <p:sp>
          <p:nvSpPr>
            <p:cNvPr id="111" name="TextBox 110">
              <a:extLst>
                <a:ext uri="{FF2B5EF4-FFF2-40B4-BE49-F238E27FC236}">
                  <a16:creationId xmlns:a16="http://schemas.microsoft.com/office/drawing/2014/main" id="{D0FE8087-13B5-4737-84C5-861F0E2754C5}"/>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5%</a:t>
              </a:r>
            </a:p>
          </p:txBody>
        </p:sp>
        <p:sp>
          <p:nvSpPr>
            <p:cNvPr id="112" name="TextBox 111">
              <a:extLst>
                <a:ext uri="{FF2B5EF4-FFF2-40B4-BE49-F238E27FC236}">
                  <a16:creationId xmlns:a16="http://schemas.microsoft.com/office/drawing/2014/main" id="{17096CE6-07DF-4706-8171-BB6068AD7664}"/>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118" name="TextBox 117">
              <a:extLst>
                <a:ext uri="{FF2B5EF4-FFF2-40B4-BE49-F238E27FC236}">
                  <a16:creationId xmlns:a16="http://schemas.microsoft.com/office/drawing/2014/main" id="{6B30732B-AA0F-4B2D-8AEB-1C60FA45F8CD}"/>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4%</a:t>
              </a:r>
            </a:p>
          </p:txBody>
        </p:sp>
      </p:grpSp>
      <p:pic>
        <p:nvPicPr>
          <p:cNvPr id="119" name="Picture 118" descr="A picture containing person, outdoor, woman, cellphone&#10;&#10;Description automatically generated">
            <a:extLst>
              <a:ext uri="{FF2B5EF4-FFF2-40B4-BE49-F238E27FC236}">
                <a16:creationId xmlns:a16="http://schemas.microsoft.com/office/drawing/2014/main" id="{C4D3C156-E20B-464E-A3AC-9BDE05583F0B}"/>
              </a:ext>
            </a:extLst>
          </p:cNvPr>
          <p:cNvPicPr>
            <a:picLocks noChangeAspect="1"/>
          </p:cNvPicPr>
          <p:nvPr/>
        </p:nvPicPr>
        <p:blipFill rotWithShape="1">
          <a:blip r:embed="rId7"/>
          <a:srcRect l="14665" t="25584" r="33127" b="29531"/>
          <a:stretch/>
        </p:blipFill>
        <p:spPr>
          <a:xfrm>
            <a:off x="8066073" y="1685359"/>
            <a:ext cx="3729292" cy="2137368"/>
          </a:xfrm>
          <a:prstGeom prst="rect">
            <a:avLst/>
          </a:prstGeom>
        </p:spPr>
      </p:pic>
      <p:sp>
        <p:nvSpPr>
          <p:cNvPr id="120" name="Rectangle 119">
            <a:extLst>
              <a:ext uri="{FF2B5EF4-FFF2-40B4-BE49-F238E27FC236}">
                <a16:creationId xmlns:a16="http://schemas.microsoft.com/office/drawing/2014/main" id="{59027981-91D8-4426-B2B7-6D5F8EC912FE}"/>
              </a:ext>
            </a:extLst>
          </p:cNvPr>
          <p:cNvSpPr/>
          <p:nvPr/>
        </p:nvSpPr>
        <p:spPr>
          <a:xfrm>
            <a:off x="8064282" y="1645039"/>
            <a:ext cx="3753444" cy="2192671"/>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121" name="Rounded Rectangle 79">
            <a:extLst>
              <a:ext uri="{FF2B5EF4-FFF2-40B4-BE49-F238E27FC236}">
                <a16:creationId xmlns:a16="http://schemas.microsoft.com/office/drawing/2014/main" id="{1E7FB5AC-E4ED-4F89-821C-4FEAE8210376}"/>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fr-BE" sz="1400" dirty="0">
                <a:solidFill>
                  <a:schemeClr val="bg2"/>
                </a:solidFill>
                <a:latin typeface="+mj-lt"/>
              </a:rPr>
              <a:t>Bruxelles</a:t>
            </a:r>
            <a:endParaRPr lang="fr-BE" dirty="0">
              <a:solidFill>
                <a:schemeClr val="bg2"/>
              </a:solidFill>
              <a:latin typeface="+mj-lt"/>
            </a:endParaRPr>
          </a:p>
        </p:txBody>
      </p:sp>
      <p:sp>
        <p:nvSpPr>
          <p:cNvPr id="122" name="Freeform 46">
            <a:extLst>
              <a:ext uri="{FF2B5EF4-FFF2-40B4-BE49-F238E27FC236}">
                <a16:creationId xmlns:a16="http://schemas.microsoft.com/office/drawing/2014/main" id="{2D5DC53C-09F8-4B88-82A8-57D7FCBCFEAD}"/>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fr-BE" sz="1200" dirty="0">
              <a:solidFill>
                <a:srgbClr val="1F497D"/>
              </a:solidFill>
            </a:endParaRPr>
          </a:p>
        </p:txBody>
      </p:sp>
    </p:spTree>
    <p:extLst>
      <p:ext uri="{BB962C8B-B14F-4D97-AF65-F5344CB8AC3E}">
        <p14:creationId xmlns:p14="http://schemas.microsoft.com/office/powerpoint/2010/main" val="315508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774D9AC-7D89-4721-8B30-6A90B6F3DE9E}"/>
              </a:ext>
            </a:extLst>
          </p:cNvPr>
          <p:cNvSpPr>
            <a:spLocks noGrp="1"/>
          </p:cNvSpPr>
          <p:nvPr>
            <p:ph type="title"/>
          </p:nvPr>
        </p:nvSpPr>
        <p:spPr/>
        <p:txBody>
          <a:bodyPr/>
          <a:lstStyle/>
          <a:p>
            <a:r>
              <a:rPr lang="fr-BE"/>
              <a:t>APERçu</a:t>
            </a:r>
          </a:p>
        </p:txBody>
      </p:sp>
      <p:graphicFrame>
        <p:nvGraphicFramePr>
          <p:cNvPr id="7" name="Tableau 66">
            <a:extLst>
              <a:ext uri="{FF2B5EF4-FFF2-40B4-BE49-F238E27FC236}">
                <a16:creationId xmlns:a16="http://schemas.microsoft.com/office/drawing/2014/main" id="{F99C557B-2280-4686-AA8A-5849E2E45379}"/>
              </a:ext>
            </a:extLst>
          </p:cNvPr>
          <p:cNvGraphicFramePr>
            <a:graphicFrameLocks noGrp="1"/>
          </p:cNvGraphicFramePr>
          <p:nvPr>
            <p:extLst>
              <p:ext uri="{D42A27DB-BD31-4B8C-83A1-F6EECF244321}">
                <p14:modId xmlns:p14="http://schemas.microsoft.com/office/powerpoint/2010/main" val="3962647523"/>
              </p:ext>
            </p:extLst>
          </p:nvPr>
        </p:nvGraphicFramePr>
        <p:xfrm>
          <a:off x="407987" y="1327146"/>
          <a:ext cx="8682849" cy="4608000"/>
        </p:xfrm>
        <a:graphic>
          <a:graphicData uri="http://schemas.openxmlformats.org/drawingml/2006/table">
            <a:tbl>
              <a:tblPr firstRow="1" lastRow="1">
                <a:tableStyleId>{5C22544A-7EE6-4342-B048-85BDC9FD1C3A}</a:tableStyleId>
              </a:tblPr>
              <a:tblGrid>
                <a:gridCol w="1165632">
                  <a:extLst>
                    <a:ext uri="{9D8B030D-6E8A-4147-A177-3AD203B41FA5}">
                      <a16:colId xmlns:a16="http://schemas.microsoft.com/office/drawing/2014/main" val="310438399"/>
                    </a:ext>
                  </a:extLst>
                </a:gridCol>
                <a:gridCol w="7517217">
                  <a:extLst>
                    <a:ext uri="{9D8B030D-6E8A-4147-A177-3AD203B41FA5}">
                      <a16:colId xmlns:a16="http://schemas.microsoft.com/office/drawing/2014/main" val="2994831520"/>
                    </a:ext>
                  </a:extLst>
                </a:gridCol>
              </a:tblGrid>
              <a:tr h="921600">
                <a:tc>
                  <a:txBody>
                    <a:bodyPr/>
                    <a:lstStyle/>
                    <a:p>
                      <a:pPr algn="ctr"/>
                      <a:r>
                        <a:rPr lang="fr-BE" sz="5400" b="1" noProof="0">
                          <a:solidFill>
                            <a:schemeClr val="tx2"/>
                          </a:solidFill>
                          <a:latin typeface="+mj-lt"/>
                        </a:rPr>
                        <a:t>1</a:t>
                      </a: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1" noProof="0">
                          <a:solidFill>
                            <a:schemeClr val="tx2"/>
                          </a:solidFill>
                        </a:rPr>
                        <a:t>Méthodologie de la recherche</a:t>
                      </a:r>
                      <a:endParaRPr lang="fr-BE" sz="1600" b="0" noProof="0">
                        <a:solidFill>
                          <a:schemeClr val="tx2"/>
                        </a:solidFill>
                      </a:endParaRP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r h="921600">
                <a:tc>
                  <a:txBody>
                    <a:bodyPr/>
                    <a:lstStyle/>
                    <a:p>
                      <a:pPr algn="ctr"/>
                      <a:r>
                        <a:rPr lang="fr-BE" sz="5400" b="1" noProof="0">
                          <a:solidFill>
                            <a:schemeClr val="tx2"/>
                          </a:solidFill>
                          <a:latin typeface="+mj-lt"/>
                        </a:rPr>
                        <a:t>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1" noProof="0" dirty="0">
                          <a:solidFill>
                            <a:schemeClr val="tx2"/>
                          </a:solidFill>
                          <a:latin typeface="+mn-lt"/>
                        </a:rPr>
                        <a:t>Résultats de la recherche à Bruxelles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2094801"/>
                  </a:ext>
                </a:extLst>
              </a:tr>
              <a:tr h="921600">
                <a:tc>
                  <a:txBody>
                    <a:bodyPr/>
                    <a:lstStyle/>
                    <a:p>
                      <a:pPr algn="r"/>
                      <a:r>
                        <a:rPr lang="fr-BE" sz="3600" b="1" noProof="0">
                          <a:solidFill>
                            <a:schemeClr val="tx2"/>
                          </a:solidFill>
                          <a:latin typeface="+mj-lt"/>
                        </a:rPr>
                        <a:t>2.1</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a:r>
                        <a:rPr lang="fr-BE" sz="1600" b="0" noProof="0" dirty="0">
                          <a:solidFill>
                            <a:schemeClr val="tx2"/>
                          </a:solidFill>
                          <a:latin typeface="+mn-lt"/>
                        </a:rPr>
                        <a:t>Dans quelle mesure respecte-t-on l'obligation de stérilisation à Bruxelles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5537441"/>
                  </a:ext>
                </a:extLst>
              </a:tr>
              <a:tr h="9216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3600" b="1" kern="1200" noProof="0">
                          <a:solidFill>
                            <a:schemeClr val="tx2"/>
                          </a:solidFill>
                          <a:latin typeface="+mj-lt"/>
                          <a:ea typeface="+mn-ea"/>
                          <a:cs typeface="+mn-cs"/>
                        </a:rPr>
                        <a:t>2.2</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lang="fr-BE" sz="1600" b="0" noProof="0" dirty="0">
                          <a:solidFill>
                            <a:schemeClr val="tx2"/>
                          </a:solidFill>
                          <a:latin typeface="+mn-lt"/>
                        </a:rPr>
                        <a:t>Dans quelle mesure respecte-t-on l'obligation d'enregistrement (faire </a:t>
                      </a:r>
                      <a:r>
                        <a:rPr lang="fr-BE" sz="1600" b="0" noProof="0" dirty="0" err="1">
                          <a:solidFill>
                            <a:schemeClr val="tx2"/>
                          </a:solidFill>
                          <a:latin typeface="+mn-lt"/>
                        </a:rPr>
                        <a:t>pucer</a:t>
                      </a:r>
                      <a:r>
                        <a:rPr lang="fr-BE" sz="1600" b="0" noProof="0" dirty="0">
                          <a:solidFill>
                            <a:schemeClr val="tx2"/>
                          </a:solidFill>
                          <a:latin typeface="+mn-lt"/>
                        </a:rPr>
                        <a:t>) à Bruxelles ?</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921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a:ln>
                            <a:noFill/>
                          </a:ln>
                          <a:solidFill>
                            <a:schemeClr val="tx2"/>
                          </a:solidFill>
                          <a:effectLst/>
                          <a:uLnTx/>
                          <a:uFillTx/>
                          <a:latin typeface="+mj-lt"/>
                          <a:ea typeface="+mn-ea"/>
                          <a:cs typeface="+mn-cs"/>
                        </a:rPr>
                        <a:t>3</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chemeClr val="tx2"/>
                          </a:solidFill>
                          <a:effectLst/>
                          <a:uLnTx/>
                          <a:uFillTx/>
                          <a:latin typeface="+mn-lt"/>
                          <a:ea typeface="+mn-ea"/>
                          <a:cs typeface="+mn-cs"/>
                        </a:rPr>
                        <a:t>Conclusions</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7190790"/>
                  </a:ext>
                </a:extLst>
              </a:tr>
            </a:tbl>
          </a:graphicData>
        </a:graphic>
      </p:graphicFrame>
      <p:sp>
        <p:nvSpPr>
          <p:cNvPr id="2" name="Slide Number Placeholder 1">
            <a:extLst>
              <a:ext uri="{FF2B5EF4-FFF2-40B4-BE49-F238E27FC236}">
                <a16:creationId xmlns:a16="http://schemas.microsoft.com/office/drawing/2014/main" id="{38AE2BC4-6B2F-47FC-B4C3-29ED2124B925}"/>
              </a:ext>
            </a:extLst>
          </p:cNvPr>
          <p:cNvSpPr>
            <a:spLocks noGrp="1"/>
          </p:cNvSpPr>
          <p:nvPr>
            <p:ph type="sldNum" sz="quarter" idx="14"/>
          </p:nvPr>
        </p:nvSpPr>
        <p:spPr/>
        <p:txBody>
          <a:bodyPr/>
          <a:lstStyle/>
          <a:p>
            <a:fld id="{D61AABEC-672F-4B68-B914-690DA978312C}" type="slidenum">
              <a:rPr lang="fr-BE" smtClean="0"/>
              <a:pPr/>
              <a:t>2</a:t>
            </a:fld>
            <a:r>
              <a:rPr lang="fr-BE"/>
              <a:t> </a:t>
            </a:r>
          </a:p>
        </p:txBody>
      </p:sp>
    </p:spTree>
    <p:extLst>
      <p:ext uri="{BB962C8B-B14F-4D97-AF65-F5344CB8AC3E}">
        <p14:creationId xmlns:p14="http://schemas.microsoft.com/office/powerpoint/2010/main" val="3792564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1208867400"/>
              </p:ext>
            </p:extLst>
          </p:nvPr>
        </p:nvGraphicFramePr>
        <p:xfrm>
          <a:off x="407987" y="2133600"/>
          <a:ext cx="11357600" cy="3803172"/>
        </p:xfrm>
        <a:graphic>
          <a:graphicData uri="http://schemas.openxmlformats.org/drawingml/2006/table">
            <a:tbl>
              <a:tblPr firstRow="1" bandRow="1">
                <a:tableStyleId>{2D5ABB26-0587-4C30-8999-92F81FD0307C}</a:tableStyleId>
              </a:tblPr>
              <a:tblGrid>
                <a:gridCol w="3257600">
                  <a:extLst>
                    <a:ext uri="{9D8B030D-6E8A-4147-A177-3AD203B41FA5}">
                      <a16:colId xmlns:a16="http://schemas.microsoft.com/office/drawing/2014/main" val="2457120873"/>
                    </a:ext>
                  </a:extLst>
                </a:gridCol>
                <a:gridCol w="1620000">
                  <a:extLst>
                    <a:ext uri="{9D8B030D-6E8A-4147-A177-3AD203B41FA5}">
                      <a16:colId xmlns:a16="http://schemas.microsoft.com/office/drawing/2014/main" val="943016155"/>
                    </a:ext>
                  </a:extLst>
                </a:gridCol>
                <a:gridCol w="1620000">
                  <a:extLst>
                    <a:ext uri="{9D8B030D-6E8A-4147-A177-3AD203B41FA5}">
                      <a16:colId xmlns:a16="http://schemas.microsoft.com/office/drawing/2014/main" val="2434802137"/>
                    </a:ext>
                  </a:extLst>
                </a:gridCol>
                <a:gridCol w="1620000">
                  <a:extLst>
                    <a:ext uri="{9D8B030D-6E8A-4147-A177-3AD203B41FA5}">
                      <a16:colId xmlns:a16="http://schemas.microsoft.com/office/drawing/2014/main" val="3785208166"/>
                    </a:ext>
                  </a:extLst>
                </a:gridCol>
                <a:gridCol w="1620000">
                  <a:extLst>
                    <a:ext uri="{9D8B030D-6E8A-4147-A177-3AD203B41FA5}">
                      <a16:colId xmlns:a16="http://schemas.microsoft.com/office/drawing/2014/main" val="3401884954"/>
                    </a:ext>
                  </a:extLst>
                </a:gridCol>
                <a:gridCol w="1620000">
                  <a:extLst>
                    <a:ext uri="{9D8B030D-6E8A-4147-A177-3AD203B41FA5}">
                      <a16:colId xmlns:a16="http://schemas.microsoft.com/office/drawing/2014/main" val="1663972642"/>
                    </a:ext>
                  </a:extLst>
                </a:gridCol>
              </a:tblGrid>
              <a:tr h="316931">
                <a:tc>
                  <a:txBody>
                    <a:bodyPr/>
                    <a:lstStyle/>
                    <a:p>
                      <a:pPr marL="0" algn="r" defTabSz="914400" rtl="0" eaLnBrk="1" fontAlgn="b" latinLnBrk="0" hangingPunct="1"/>
                      <a:r>
                        <a:rPr lang="fr-FR" sz="1000" b="1" kern="1200" dirty="0">
                          <a:solidFill>
                            <a:schemeClr val="tx1"/>
                          </a:solidFill>
                          <a:latin typeface="+mn-lt"/>
                          <a:ea typeface="+mn-ea"/>
                          <a:cs typeface="+mn-cs"/>
                        </a:rPr>
                        <a:t>VOTRE CHAT(TE) EST-IL/ELLE PUCÉ(E) ?</a:t>
                      </a:r>
                      <a:endParaRPr lang="nl-NL" sz="1000" b="0" kern="1200" dirty="0">
                        <a:solidFill>
                          <a:schemeClr val="bg1">
                            <a:lumMod val="50000"/>
                          </a:schemeClr>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12700"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37572506"/>
                  </a:ext>
                </a:extLst>
              </a:tr>
              <a:tr h="316931">
                <a:tc>
                  <a:txBody>
                    <a:bodyPr/>
                    <a:lstStyle/>
                    <a:p>
                      <a:pPr marL="0" algn="r" defTabSz="914400" rtl="0" eaLnBrk="1" fontAlgn="b" latinLnBrk="0" hangingPunct="1"/>
                      <a:r>
                        <a:rPr lang="nl-NL" sz="1000" b="0" kern="1200" dirty="0" err="1">
                          <a:solidFill>
                            <a:schemeClr val="tx1"/>
                          </a:solidFill>
                          <a:latin typeface="+mn-lt"/>
                          <a:ea typeface="+mn-ea"/>
                          <a:cs typeface="+mn-cs"/>
                        </a:rPr>
                        <a:t>Oui</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164916576"/>
                  </a:ext>
                </a:extLst>
              </a:tr>
              <a:tr h="316931">
                <a:tc>
                  <a:txBody>
                    <a:bodyPr/>
                    <a:lstStyle/>
                    <a:p>
                      <a:pPr marL="0" algn="r" defTabSz="914400" rtl="0" eaLnBrk="1" fontAlgn="b" latinLnBrk="0" hangingPunct="1"/>
                      <a:r>
                        <a:rPr lang="nl-BE" sz="1000" b="0" kern="1200" dirty="0">
                          <a:solidFill>
                            <a:schemeClr val="tx1"/>
                          </a:solidFill>
                          <a:latin typeface="+mn-lt"/>
                          <a:ea typeface="+mn-ea"/>
                          <a:cs typeface="+mn-cs"/>
                        </a:rPr>
                        <a:t>Non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316931">
                <a:tc>
                  <a:txBody>
                    <a:bodyPr/>
                    <a:lstStyle/>
                    <a:p>
                      <a:pPr marL="0" algn="r" defTabSz="914400" rtl="0" eaLnBrk="1" fontAlgn="b" latinLnBrk="0" hangingPunct="1"/>
                      <a:r>
                        <a:rPr lang="nl-NL" sz="1000" b="0" kern="1200" dirty="0">
                          <a:solidFill>
                            <a:schemeClr val="tx1"/>
                          </a:solidFill>
                          <a:latin typeface="+mn-lt"/>
                          <a:ea typeface="+mn-ea"/>
                          <a:cs typeface="+mn-cs"/>
                        </a:rPr>
                        <a:t>Je ne </a:t>
                      </a:r>
                      <a:r>
                        <a:rPr lang="nl-NL" sz="1000" b="0" kern="1200" dirty="0" err="1">
                          <a:solidFill>
                            <a:schemeClr val="tx1"/>
                          </a:solidFill>
                          <a:latin typeface="+mn-lt"/>
                          <a:ea typeface="+mn-ea"/>
                          <a:cs typeface="+mn-cs"/>
                        </a:rPr>
                        <a:t>sais</a:t>
                      </a:r>
                      <a:r>
                        <a:rPr lang="nl-NL" sz="1000" b="0" kern="1200" dirty="0">
                          <a:solidFill>
                            <a:schemeClr val="tx1"/>
                          </a:solidFill>
                          <a:latin typeface="+mn-lt"/>
                          <a:ea typeface="+mn-ea"/>
                          <a:cs typeface="+mn-cs"/>
                        </a:rPr>
                        <a:t> pas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316931">
                <a:tc>
                  <a:txBody>
                    <a:bodyPr/>
                    <a:lstStyle/>
                    <a:p>
                      <a:pPr marL="0" algn="r" defTabSz="914400" rtl="0" eaLnBrk="1" fontAlgn="b" latinLnBrk="0" hangingPunct="1"/>
                      <a:r>
                        <a:rPr lang="nl-NL" sz="1000" b="1" kern="1200" dirty="0">
                          <a:solidFill>
                            <a:schemeClr val="tx1"/>
                          </a:solidFill>
                          <a:latin typeface="+mn-lt"/>
                          <a:ea typeface="+mn-ea"/>
                          <a:cs typeface="+mn-cs"/>
                        </a:rPr>
                        <a:t>POURQUOI CHOISI DE FAIRE PUCER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(n=83)</a:t>
                      </a: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r>
                        <a:rPr lang="en-US" sz="1000" b="0" dirty="0">
                          <a:solidFill>
                            <a:schemeClr val="tx1">
                              <a:lumMod val="50000"/>
                              <a:lumOff val="50000"/>
                            </a:schemeClr>
                          </a:solidFill>
                          <a:latin typeface="+mn-lt"/>
                        </a:rPr>
                        <a:t>(n=28*) – (A)</a:t>
                      </a: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(n=29*) – (B)</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(n=16*) – (C)</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(n=8*) – (D)</a:t>
                      </a: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316931">
                <a:tc>
                  <a:txBody>
                    <a:bodyPr/>
                    <a:lstStyle/>
                    <a:p>
                      <a:pPr marL="0" algn="r" defTabSz="914400" rtl="0" eaLnBrk="1" fontAlgn="b" latinLnBrk="0" hangingPunct="1"/>
                      <a:r>
                        <a:rPr lang="fr-BE" sz="1000" b="0" kern="1200" dirty="0">
                          <a:solidFill>
                            <a:schemeClr val="tx1"/>
                          </a:solidFill>
                          <a:latin typeface="+mn-lt"/>
                          <a:ea typeface="+mn-ea"/>
                          <a:cs typeface="+mn-cs"/>
                        </a:rPr>
                        <a:t>Pour pouvoir facilement retrouver mon chat lorsqu’il est perdu</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Était déjà </a:t>
                      </a:r>
                      <a:r>
                        <a:rPr lang="fr-BE" sz="1000" b="0" kern="1200" dirty="0" err="1">
                          <a:solidFill>
                            <a:schemeClr val="tx1"/>
                          </a:solidFill>
                          <a:latin typeface="+mn-lt"/>
                          <a:ea typeface="+mn-ea"/>
                          <a:cs typeface="+mn-cs"/>
                        </a:rPr>
                        <a:t>pucé</a:t>
                      </a:r>
                      <a:r>
                        <a:rPr lang="fr-BE" sz="1000" b="0" kern="1200" dirty="0">
                          <a:solidFill>
                            <a:schemeClr val="tx1"/>
                          </a:solidFill>
                          <a:latin typeface="+mn-lt"/>
                          <a:ea typeface="+mn-ea"/>
                          <a:cs typeface="+mn-cs"/>
                        </a:rPr>
                        <a:t>(e) lors de l’achat/de l'adoption/lorsque je l'ai reçu(e)/lorsqu’il/elle est arrivé(e) chez moi</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C’est obligatoire</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316931">
                <a:tc>
                  <a:txBody>
                    <a:bodyPr/>
                    <a:lstStyle/>
                    <a:p>
                      <a:pPr marL="0" algn="r" defTabSz="914400" rtl="0" eaLnBrk="1" fontAlgn="b" latinLnBrk="0" hangingPunct="1"/>
                      <a:r>
                        <a:rPr lang="fr-BE" sz="1000" b="0" kern="1200" dirty="0">
                          <a:solidFill>
                            <a:schemeClr val="tx1"/>
                          </a:solidFill>
                          <a:latin typeface="+mn-lt"/>
                          <a:ea typeface="+mn-ea"/>
                          <a:cs typeface="+mn-cs"/>
                        </a:rPr>
                        <a:t>Mon vétérinaire me l’a conseillé</a:t>
                      </a:r>
                      <a:endParaRPr lang="nl-NL"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Pour pouvoir fermer ma chatière pour d’autres chats</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693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Pour pouvoir régler la nourriture de mon chat </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316931">
                <a:tc>
                  <a:txBody>
                    <a:bodyPr/>
                    <a:lstStyle/>
                    <a:p>
                      <a:pPr marL="0" algn="r" defTabSz="914400" rtl="0" eaLnBrk="1" fontAlgn="b" latinLnBrk="0" hangingPunct="1"/>
                      <a:r>
                        <a:rPr lang="nl-BE" sz="1000" b="0" kern="1200" dirty="0" err="1">
                          <a:solidFill>
                            <a:schemeClr val="tx1"/>
                          </a:solidFill>
                          <a:latin typeface="+mn-lt"/>
                          <a:ea typeface="+mn-ea"/>
                          <a:cs typeface="+mn-cs"/>
                        </a:rPr>
                        <a:t>Autre</a:t>
                      </a:r>
                      <a:r>
                        <a:rPr lang="nl-BE" sz="1000" b="0" kern="1200" dirty="0">
                          <a:solidFill>
                            <a:schemeClr val="tx1"/>
                          </a:solidFill>
                          <a:latin typeface="+mn-lt"/>
                          <a:ea typeface="+mn-ea"/>
                          <a:cs typeface="+mn-cs"/>
                        </a:rPr>
                        <a:t> raison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73992525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2961268174"/>
              </p:ext>
            </p:extLst>
          </p:nvPr>
        </p:nvGraphicFramePr>
        <p:xfrm>
          <a:off x="3684097" y="2133600"/>
          <a:ext cx="1618154" cy="37789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nl-BE" dirty="0"/>
              <a:t>31% </a:t>
            </a:r>
            <a:r>
              <a:rPr lang="fr-BE" dirty="0"/>
              <a:t>des chats à Bruxelles sont </a:t>
            </a:r>
            <a:r>
              <a:rPr lang="fr-BE" dirty="0" err="1"/>
              <a:t>pucés</a:t>
            </a:r>
            <a:r>
              <a:rPr lang="fr-BE" dirty="0"/>
              <a:t> en raison de l’obligation légale</a:t>
            </a:r>
            <a:r>
              <a:rPr lang="nl-BE" dirty="0"/>
              <a:t>. </a:t>
            </a:r>
            <a:r>
              <a:rPr lang="fr-BE" dirty="0"/>
              <a:t>Les chats de moins de 7 ans sont plus souvent </a:t>
            </a:r>
            <a:r>
              <a:rPr lang="fr-BE" dirty="0" err="1"/>
              <a:t>pucés</a:t>
            </a:r>
            <a:r>
              <a:rPr lang="fr-BE" dirty="0"/>
              <a:t>. Les principales raisons de faire </a:t>
            </a:r>
            <a:r>
              <a:rPr lang="fr-BE" dirty="0" err="1"/>
              <a:t>pucer</a:t>
            </a:r>
            <a:r>
              <a:rPr lang="fr-BE" dirty="0"/>
              <a:t> des chats sont la possibilité de retrouver le chat lorsqu’il est perdu, le fait d’avoir déjà été </a:t>
            </a:r>
            <a:r>
              <a:rPr lang="fr-BE" dirty="0" err="1"/>
              <a:t>pucé</a:t>
            </a:r>
            <a:r>
              <a:rPr lang="fr-BE" dirty="0"/>
              <a:t> et l’obligation.</a:t>
            </a:r>
          </a:p>
          <a:p>
            <a:endParaRPr lang="fr-BE" dirty="0"/>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fr-BE" dirty="0"/>
              <a:t>Base :	Échantillon total chats</a:t>
            </a:r>
            <a:r>
              <a:rPr lang="nl-BE" dirty="0"/>
              <a:t> Bruxelles</a:t>
            </a:r>
            <a:r>
              <a:rPr lang="fr-BE" dirty="0"/>
              <a:t> (n=140)</a:t>
            </a:r>
          </a:p>
          <a:p>
            <a:r>
              <a:rPr lang="fr-BE" dirty="0"/>
              <a:t>Question :	Q11. Votre chat(te) est-il/elle </a:t>
            </a:r>
            <a:r>
              <a:rPr lang="fr-BE" dirty="0" err="1"/>
              <a:t>pucé</a:t>
            </a:r>
            <a:r>
              <a:rPr lang="fr-BE" dirty="0"/>
              <a:t>(e) ? / Q13. Pourquoi avez-vous choisi de faire </a:t>
            </a:r>
            <a:r>
              <a:rPr lang="fr-BE" dirty="0" err="1"/>
              <a:t>pucer</a:t>
            </a:r>
            <a:r>
              <a:rPr lang="fr-BE" dirty="0"/>
              <a:t> votre chat(te) ?</a:t>
            </a:r>
            <a:br>
              <a:rPr lang="fr-BE" dirty="0"/>
            </a:br>
            <a:r>
              <a:rPr lang="fr-BE" dirty="0"/>
              <a:t>ABCD:	Niveau de fiabilité 95 % </a:t>
            </a:r>
          </a:p>
          <a:p>
            <a:r>
              <a:rPr lang="nl-NL" dirty="0"/>
              <a:t>*	</a:t>
            </a:r>
            <a:r>
              <a:rPr lang="fr-BE" dirty="0"/>
              <a:t>Estimation sur la base de 172 603 chats </a:t>
            </a:r>
            <a:r>
              <a:rPr lang="fr-BE" dirty="0" err="1"/>
              <a:t>pucés</a:t>
            </a:r>
            <a:r>
              <a:rPr lang="fr-BE" dirty="0"/>
              <a:t> à Bruxelles</a:t>
            </a:r>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20</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fr-BE" dirty="0"/>
              <a:t>LEVIERS FAIRE PUCER</a:t>
            </a:r>
          </a:p>
        </p:txBody>
      </p:sp>
      <p:graphicFrame>
        <p:nvGraphicFramePr>
          <p:cNvPr id="34" name="Chart 33">
            <a:extLst>
              <a:ext uri="{FF2B5EF4-FFF2-40B4-BE49-F238E27FC236}">
                <a16:creationId xmlns:a16="http://schemas.microsoft.com/office/drawing/2014/main" id="{295D0462-4FB9-4DF0-91E3-D21786904757}"/>
              </a:ext>
            </a:extLst>
          </p:cNvPr>
          <p:cNvGraphicFramePr/>
          <p:nvPr>
            <p:extLst>
              <p:ext uri="{D42A27DB-BD31-4B8C-83A1-F6EECF244321}">
                <p14:modId xmlns:p14="http://schemas.microsoft.com/office/powerpoint/2010/main" val="3748951644"/>
              </p:ext>
            </p:extLst>
          </p:nvPr>
        </p:nvGraphicFramePr>
        <p:xfrm>
          <a:off x="10165833" y="2133600"/>
          <a:ext cx="1618154" cy="37789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008F52EE-C03B-4902-8806-F8A1374DD989}"/>
              </a:ext>
            </a:extLst>
          </p:cNvPr>
          <p:cNvGraphicFramePr/>
          <p:nvPr>
            <p:extLst>
              <p:ext uri="{D42A27DB-BD31-4B8C-83A1-F6EECF244321}">
                <p14:modId xmlns:p14="http://schemas.microsoft.com/office/powerpoint/2010/main" val="3088319645"/>
              </p:ext>
            </p:extLst>
          </p:nvPr>
        </p:nvGraphicFramePr>
        <p:xfrm>
          <a:off x="8545399" y="2133600"/>
          <a:ext cx="1618154" cy="37789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Chart 38">
            <a:extLst>
              <a:ext uri="{FF2B5EF4-FFF2-40B4-BE49-F238E27FC236}">
                <a16:creationId xmlns:a16="http://schemas.microsoft.com/office/drawing/2014/main" id="{0E382B6E-9D89-4C14-8581-50EA199BB69D}"/>
              </a:ext>
            </a:extLst>
          </p:cNvPr>
          <p:cNvGraphicFramePr/>
          <p:nvPr>
            <p:extLst>
              <p:ext uri="{D42A27DB-BD31-4B8C-83A1-F6EECF244321}">
                <p14:modId xmlns:p14="http://schemas.microsoft.com/office/powerpoint/2010/main" val="1139781285"/>
              </p:ext>
            </p:extLst>
          </p:nvPr>
        </p:nvGraphicFramePr>
        <p:xfrm>
          <a:off x="6924965" y="2133600"/>
          <a:ext cx="1618154" cy="377894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0" name="Chart 39">
            <a:extLst>
              <a:ext uri="{FF2B5EF4-FFF2-40B4-BE49-F238E27FC236}">
                <a16:creationId xmlns:a16="http://schemas.microsoft.com/office/drawing/2014/main" id="{8242DA66-0082-4223-B2CE-B0C202035B48}"/>
              </a:ext>
            </a:extLst>
          </p:cNvPr>
          <p:cNvGraphicFramePr/>
          <p:nvPr>
            <p:extLst>
              <p:ext uri="{D42A27DB-BD31-4B8C-83A1-F6EECF244321}">
                <p14:modId xmlns:p14="http://schemas.microsoft.com/office/powerpoint/2010/main" val="812879330"/>
              </p:ext>
            </p:extLst>
          </p:nvPr>
        </p:nvGraphicFramePr>
        <p:xfrm>
          <a:off x="5304531" y="2133600"/>
          <a:ext cx="1618154" cy="3778944"/>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2173008352"/>
              </p:ext>
            </p:extLst>
          </p:nvPr>
        </p:nvGraphicFramePr>
        <p:xfrm>
          <a:off x="3684097" y="1484313"/>
          <a:ext cx="8100000" cy="647964"/>
        </p:xfrm>
        <a:graphic>
          <a:graphicData uri="http://schemas.openxmlformats.org/drawingml/2006/table">
            <a:tbl>
              <a:tblPr firstRow="1" bandRow="1">
                <a:tableStyleId>{2D5ABB26-0587-4C30-8999-92F81FD0307C}</a:tableStyleId>
              </a:tblPr>
              <a:tblGrid>
                <a:gridCol w="1620000">
                  <a:extLst>
                    <a:ext uri="{9D8B030D-6E8A-4147-A177-3AD203B41FA5}">
                      <a16:colId xmlns:a16="http://schemas.microsoft.com/office/drawing/2014/main" val="2820400169"/>
                    </a:ext>
                  </a:extLst>
                </a:gridCol>
                <a:gridCol w="1620000">
                  <a:extLst>
                    <a:ext uri="{9D8B030D-6E8A-4147-A177-3AD203B41FA5}">
                      <a16:colId xmlns:a16="http://schemas.microsoft.com/office/drawing/2014/main" val="3982777495"/>
                    </a:ext>
                  </a:extLst>
                </a:gridCol>
                <a:gridCol w="1620000">
                  <a:extLst>
                    <a:ext uri="{9D8B030D-6E8A-4147-A177-3AD203B41FA5}">
                      <a16:colId xmlns:a16="http://schemas.microsoft.com/office/drawing/2014/main" val="891174114"/>
                    </a:ext>
                  </a:extLst>
                </a:gridCol>
                <a:gridCol w="1620000">
                  <a:extLst>
                    <a:ext uri="{9D8B030D-6E8A-4147-A177-3AD203B41FA5}">
                      <a16:colId xmlns:a16="http://schemas.microsoft.com/office/drawing/2014/main" val="1442247664"/>
                    </a:ext>
                  </a:extLst>
                </a:gridCol>
                <a:gridCol w="1620000">
                  <a:extLst>
                    <a:ext uri="{9D8B030D-6E8A-4147-A177-3AD203B41FA5}">
                      <a16:colId xmlns:a16="http://schemas.microsoft.com/office/drawing/2014/main" val="1884447997"/>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4">
                  <a:txBody>
                    <a:bodyPr/>
                    <a:lstStyle/>
                    <a:p>
                      <a:pPr marL="0" algn="l" defTabSz="914400" rtl="0" eaLnBrk="1" latinLnBrk="0" hangingPunct="1"/>
                      <a:r>
                        <a:rPr lang="en-US" sz="1200" b="0" kern="1200" dirty="0">
                          <a:solidFill>
                            <a:schemeClr val="bg1"/>
                          </a:solidFill>
                          <a:latin typeface="+mj-lt"/>
                          <a:ea typeface="+mn-ea"/>
                          <a:cs typeface="+mn-cs"/>
                        </a:rPr>
                        <a:t>ÂGE CHAT</a:t>
                      </a: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algn="l" defTabSz="914400" rtl="0" eaLnBrk="1" latinLnBrk="0" hangingPunct="1"/>
                      <a:endParaRPr lang="en-US" sz="1200" b="0" kern="1200" dirty="0">
                        <a:solidFill>
                          <a:schemeClr val="bg1"/>
                        </a:solidFill>
                        <a:latin typeface="+mj-lt"/>
                        <a:ea typeface="+mn-ea"/>
                        <a:cs typeface="+mn-cs"/>
                      </a:endParaRPr>
                    </a:p>
                  </a:txBody>
                  <a:tcPr marL="7200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33982">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solidFill>
                        <a:schemeClr val="bg1">
                          <a:lumMod val="75000"/>
                        </a:schemeClr>
                      </a:solid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0-3 ANS</a:t>
                      </a:r>
                    </a:p>
                  </a:txBody>
                  <a:tcPr marL="72000" marR="0" marT="0" marB="0" anchor="ctr">
                    <a:lnL w="9525" cap="flat" cmpd="sng" algn="ctr">
                      <a:solidFill>
                        <a:schemeClr val="bg1">
                          <a:lumMod val="75000"/>
                        </a:schemeClr>
                      </a:solid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200" b="1" dirty="0">
                          <a:solidFill>
                            <a:schemeClr val="accent1"/>
                          </a:solidFill>
                          <a:latin typeface="+mn-lt"/>
                        </a:rPr>
                        <a:t>4-6 ANS</a:t>
                      </a:r>
                    </a:p>
                  </a:txBody>
                  <a:tcPr marL="72000" marR="0" marT="0" marB="0" anchor="ctr">
                    <a:lnL w="9525" cap="flat" cmpd="sng" algn="ctr">
                      <a:noFill/>
                      <a:prstDash val="solid"/>
                      <a:round/>
                      <a:headEnd type="none" w="med" len="med"/>
                      <a:tailEnd type="none" w="med" len="med"/>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7-10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accent1"/>
                          </a:solidFill>
                          <a:latin typeface="+mn-lt"/>
                          <a:ea typeface="+mn-ea"/>
                          <a:cs typeface="+mn-cs"/>
                        </a:rPr>
                        <a:t>10+ ANS</a:t>
                      </a:r>
                    </a:p>
                  </a:txBody>
                  <a:tcPr marL="72000" marR="0" marT="0" marB="0" anchor="ctr">
                    <a:lnL>
                      <a:noFill/>
                    </a:lnL>
                    <a:lnR>
                      <a:noFill/>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180000">
                <a:tc>
                  <a:txBody>
                    <a:bodyPr/>
                    <a:lstStyle/>
                    <a:p>
                      <a:pPr algn="l"/>
                      <a:r>
                        <a:rPr lang="en-US" sz="1000" b="0" dirty="0">
                          <a:solidFill>
                            <a:schemeClr val="tx1">
                              <a:lumMod val="50000"/>
                              <a:lumOff val="50000"/>
                            </a:schemeClr>
                          </a:solidFill>
                          <a:latin typeface="+mn-lt"/>
                        </a:rPr>
                        <a:t>(n=140)</a:t>
                      </a:r>
                    </a:p>
                  </a:txBody>
                  <a:tcPr marL="72000" marR="0" marT="0" marB="0" anchor="ctr">
                    <a:lnL>
                      <a:noFill/>
                    </a:lnL>
                    <a:lnR w="9525"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dirty="0">
                          <a:solidFill>
                            <a:schemeClr val="tx1">
                              <a:lumMod val="50000"/>
                              <a:lumOff val="50000"/>
                            </a:schemeClr>
                          </a:solidFill>
                          <a:latin typeface="+mn-lt"/>
                        </a:rPr>
                        <a:t>(n=39) – (A)</a:t>
                      </a:r>
                    </a:p>
                  </a:txBody>
                  <a:tcPr marL="72000" marR="0" marT="0" marB="0" anchor="ctr">
                    <a:lnL w="9525" cap="flat" cmpd="sng" algn="ctr">
                      <a:solidFill>
                        <a:schemeClr val="bg1">
                          <a:lumMod val="75000"/>
                        </a:schemeClr>
                      </a:solid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(n=36) – (B)</a:t>
                      </a:r>
                    </a:p>
                  </a:txBody>
                  <a:tcPr marL="72000" marR="0" marT="0" marB="0" anchor="ctr">
                    <a:lnL w="9525" cap="flat" cmpd="sng" algn="ctr">
                      <a:noFill/>
                      <a:prstDash val="solid"/>
                      <a:round/>
                      <a:headEnd type="none" w="med" len="med"/>
                      <a:tailEnd type="none" w="med" len="med"/>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(n=27*) – (C)</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rPr>
                        <a:t>(n=30) – (D)</a:t>
                      </a:r>
                    </a:p>
                  </a:txBody>
                  <a:tcPr marL="72000" marR="0" marT="0" marB="0"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8023055"/>
                  </a:ext>
                </a:extLst>
              </a:tr>
            </a:tbl>
          </a:graphicData>
        </a:graphic>
      </p:graphicFrame>
      <p:sp>
        <p:nvSpPr>
          <p:cNvPr id="23" name="TextBox 22">
            <a:extLst>
              <a:ext uri="{FF2B5EF4-FFF2-40B4-BE49-F238E27FC236}">
                <a16:creationId xmlns:a16="http://schemas.microsoft.com/office/drawing/2014/main" id="{D5BD28FF-12E6-4318-A43A-7DF70496A775}"/>
              </a:ext>
            </a:extLst>
          </p:cNvPr>
          <p:cNvSpPr txBox="1"/>
          <p:nvPr/>
        </p:nvSpPr>
        <p:spPr>
          <a:xfrm>
            <a:off x="9610464" y="6363795"/>
            <a:ext cx="1559722" cy="215444"/>
          </a:xfrm>
          <a:prstGeom prst="rect">
            <a:avLst/>
          </a:prstGeom>
        </p:spPr>
        <p:txBody>
          <a:bodyPr vert="horz" wrap="none" lIns="0" tIns="0" rIns="0" bIns="0" rtlCol="0" anchor="b">
            <a:spAutoFit/>
          </a:bodyPr>
          <a:lstStyle/>
          <a:p>
            <a:pPr algn="r"/>
            <a:r>
              <a:rPr lang="fr-BE" sz="1400" b="1" dirty="0">
                <a:solidFill>
                  <a:schemeClr val="accent5"/>
                </a:solidFill>
              </a:rPr>
              <a:t>*Petit échantillon !</a:t>
            </a:r>
          </a:p>
        </p:txBody>
      </p:sp>
      <p:graphicFrame>
        <p:nvGraphicFramePr>
          <p:cNvPr id="14" name="Table 6">
            <a:extLst>
              <a:ext uri="{FF2B5EF4-FFF2-40B4-BE49-F238E27FC236}">
                <a16:creationId xmlns:a16="http://schemas.microsoft.com/office/drawing/2014/main" id="{B2A9E149-8918-4B79-ABA5-44C7960E4184}"/>
              </a:ext>
            </a:extLst>
          </p:cNvPr>
          <p:cNvGraphicFramePr>
            <a:graphicFrameLocks noGrp="1"/>
          </p:cNvGraphicFramePr>
          <p:nvPr>
            <p:extLst>
              <p:ext uri="{D42A27DB-BD31-4B8C-83A1-F6EECF244321}">
                <p14:modId xmlns:p14="http://schemas.microsoft.com/office/powerpoint/2010/main" val="4027543243"/>
              </p:ext>
            </p:extLst>
          </p:nvPr>
        </p:nvGraphicFramePr>
        <p:xfrm>
          <a:off x="4363767" y="3719701"/>
          <a:ext cx="894080" cy="189904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316508">
                <a:tc>
                  <a:txBody>
                    <a:bodyPr/>
                    <a:lstStyle/>
                    <a:p>
                      <a:pPr algn="ctr" fontAlgn="b"/>
                      <a:r>
                        <a:rPr lang="nl-BE" sz="1000" b="0" i="0" u="none" strike="noStrike">
                          <a:solidFill>
                            <a:srgbClr val="000000"/>
                          </a:solidFill>
                          <a:effectLst/>
                          <a:latin typeface="+mn-lt"/>
                        </a:rPr>
                        <a:t>70353</a:t>
                      </a:r>
                    </a:p>
                  </a:txBody>
                  <a:tcPr marL="9525" marR="9525" marT="9525" marB="0" anchor="ctr"/>
                </a:tc>
                <a:extLst>
                  <a:ext uri="{0D108BD9-81ED-4DB2-BD59-A6C34878D82A}">
                    <a16:rowId xmlns:a16="http://schemas.microsoft.com/office/drawing/2014/main" val="2609975273"/>
                  </a:ext>
                </a:extLst>
              </a:tr>
              <a:tr h="316508">
                <a:tc>
                  <a:txBody>
                    <a:bodyPr/>
                    <a:lstStyle/>
                    <a:p>
                      <a:pPr algn="ctr" fontAlgn="b"/>
                      <a:r>
                        <a:rPr lang="nl-BE" sz="1000" b="0" i="0" u="none" strike="noStrike">
                          <a:solidFill>
                            <a:srgbClr val="000000"/>
                          </a:solidFill>
                          <a:effectLst/>
                          <a:latin typeface="+mn-lt"/>
                        </a:rPr>
                        <a:t>56217</a:t>
                      </a:r>
                    </a:p>
                  </a:txBody>
                  <a:tcPr marL="9525" marR="9525" marT="9525" marB="0" anchor="ctr"/>
                </a:tc>
                <a:extLst>
                  <a:ext uri="{0D108BD9-81ED-4DB2-BD59-A6C34878D82A}">
                    <a16:rowId xmlns:a16="http://schemas.microsoft.com/office/drawing/2014/main" val="967239476"/>
                  </a:ext>
                </a:extLst>
              </a:tr>
              <a:tr h="316508">
                <a:tc>
                  <a:txBody>
                    <a:bodyPr/>
                    <a:lstStyle/>
                    <a:p>
                      <a:pPr algn="ctr" fontAlgn="b"/>
                      <a:r>
                        <a:rPr lang="nl-BE" sz="1000" b="0" i="0" u="none" strike="noStrike" dirty="0">
                          <a:solidFill>
                            <a:srgbClr val="000000"/>
                          </a:solidFill>
                          <a:effectLst/>
                          <a:latin typeface="+mn-lt"/>
                        </a:rPr>
                        <a:t>54266</a:t>
                      </a:r>
                    </a:p>
                  </a:txBody>
                  <a:tcPr marL="9525" marR="9525" marT="9525" marB="0" anchor="ctr"/>
                </a:tc>
                <a:extLst>
                  <a:ext uri="{0D108BD9-81ED-4DB2-BD59-A6C34878D82A}">
                    <a16:rowId xmlns:a16="http://schemas.microsoft.com/office/drawing/2014/main" val="3273778852"/>
                  </a:ext>
                </a:extLst>
              </a:tr>
              <a:tr h="316508">
                <a:tc>
                  <a:txBody>
                    <a:bodyPr/>
                    <a:lstStyle/>
                    <a:p>
                      <a:pPr algn="ctr" fontAlgn="b"/>
                      <a:r>
                        <a:rPr lang="nl-BE" sz="1000" b="0" i="0" u="none" strike="noStrike">
                          <a:solidFill>
                            <a:srgbClr val="000000"/>
                          </a:solidFill>
                          <a:effectLst/>
                          <a:latin typeface="+mn-lt"/>
                        </a:rPr>
                        <a:t>41528</a:t>
                      </a:r>
                    </a:p>
                  </a:txBody>
                  <a:tcPr marL="9525" marR="9525" marT="9525" marB="0" anchor="ctr"/>
                </a:tc>
                <a:extLst>
                  <a:ext uri="{0D108BD9-81ED-4DB2-BD59-A6C34878D82A}">
                    <a16:rowId xmlns:a16="http://schemas.microsoft.com/office/drawing/2014/main" val="497980917"/>
                  </a:ext>
                </a:extLst>
              </a:tr>
              <a:tr h="316508">
                <a:tc>
                  <a:txBody>
                    <a:bodyPr/>
                    <a:lstStyle/>
                    <a:p>
                      <a:pPr algn="ctr" fontAlgn="b"/>
                      <a:r>
                        <a:rPr lang="nl-BE" sz="1000" b="0" i="0" u="none" strike="noStrike">
                          <a:solidFill>
                            <a:srgbClr val="000000"/>
                          </a:solidFill>
                          <a:effectLst/>
                          <a:latin typeface="+mn-lt"/>
                        </a:rPr>
                        <a:t>12755</a:t>
                      </a:r>
                    </a:p>
                  </a:txBody>
                  <a:tcPr marL="9525" marR="9525" marT="9525" marB="0" anchor="ctr"/>
                </a:tc>
                <a:extLst>
                  <a:ext uri="{0D108BD9-81ED-4DB2-BD59-A6C34878D82A}">
                    <a16:rowId xmlns:a16="http://schemas.microsoft.com/office/drawing/2014/main" val="1650267003"/>
                  </a:ext>
                </a:extLst>
              </a:tr>
              <a:tr h="316508">
                <a:tc>
                  <a:txBody>
                    <a:bodyPr/>
                    <a:lstStyle/>
                    <a:p>
                      <a:pPr algn="ctr" fontAlgn="b"/>
                      <a:r>
                        <a:rPr lang="nl-BE" sz="1000" b="0" i="0" u="none" strike="noStrike" dirty="0">
                          <a:solidFill>
                            <a:srgbClr val="000000"/>
                          </a:solidFill>
                          <a:effectLst/>
                          <a:latin typeface="+mn-lt"/>
                        </a:rPr>
                        <a:t>2727</a:t>
                      </a:r>
                    </a:p>
                  </a:txBody>
                  <a:tcPr marL="9525" marR="9525" marT="9525" marB="0" anchor="ctr"/>
                </a:tc>
                <a:extLst>
                  <a:ext uri="{0D108BD9-81ED-4DB2-BD59-A6C34878D82A}">
                    <a16:rowId xmlns:a16="http://schemas.microsoft.com/office/drawing/2014/main" val="4187809548"/>
                  </a:ext>
                </a:extLst>
              </a:tr>
            </a:tbl>
          </a:graphicData>
        </a:graphic>
      </p:graphicFrame>
      <p:sp>
        <p:nvSpPr>
          <p:cNvPr id="15" name="TextBox 14">
            <a:extLst>
              <a:ext uri="{FF2B5EF4-FFF2-40B4-BE49-F238E27FC236}">
                <a16:creationId xmlns:a16="http://schemas.microsoft.com/office/drawing/2014/main" id="{00393910-FBB2-4CD7-87F2-9A78E8D3EBC6}"/>
              </a:ext>
            </a:extLst>
          </p:cNvPr>
          <p:cNvSpPr txBox="1"/>
          <p:nvPr/>
        </p:nvSpPr>
        <p:spPr>
          <a:xfrm>
            <a:off x="3938616" y="3441379"/>
            <a:ext cx="1744381" cy="276999"/>
          </a:xfrm>
          <a:prstGeom prst="rect">
            <a:avLst/>
          </a:prstGeom>
        </p:spPr>
        <p:txBody>
          <a:bodyPr vert="horz" wrap="square" lIns="0" tIns="0" rIns="0" bIns="0" rtlCol="0">
            <a:spAutoFit/>
          </a:bodyPr>
          <a:lstStyle/>
          <a:p>
            <a:pPr algn="ctr"/>
            <a:r>
              <a:rPr lang="fr-BE" sz="900" dirty="0"/>
              <a:t>Nombres absolus </a:t>
            </a:r>
            <a:br>
              <a:rPr lang="fr-BE" sz="900" dirty="0"/>
            </a:br>
            <a:r>
              <a:rPr lang="fr-BE" sz="900" dirty="0"/>
              <a:t>de chats*</a:t>
            </a:r>
          </a:p>
        </p:txBody>
      </p:sp>
    </p:spTree>
    <p:extLst>
      <p:ext uri="{BB962C8B-B14F-4D97-AF65-F5344CB8AC3E}">
        <p14:creationId xmlns:p14="http://schemas.microsoft.com/office/powerpoint/2010/main" val="3625788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B8961722-FC82-444D-BC7B-1DDA95EE5253}"/>
              </a:ext>
            </a:extLst>
          </p:cNvPr>
          <p:cNvGraphicFramePr>
            <a:graphicFrameLocks noGrp="1"/>
          </p:cNvGraphicFramePr>
          <p:nvPr>
            <p:extLst>
              <p:ext uri="{D42A27DB-BD31-4B8C-83A1-F6EECF244321}">
                <p14:modId xmlns:p14="http://schemas.microsoft.com/office/powerpoint/2010/main" val="885185917"/>
              </p:ext>
            </p:extLst>
          </p:nvPr>
        </p:nvGraphicFramePr>
        <p:xfrm>
          <a:off x="407987" y="2133601"/>
          <a:ext cx="7500242" cy="4089126"/>
        </p:xfrm>
        <a:graphic>
          <a:graphicData uri="http://schemas.openxmlformats.org/drawingml/2006/table">
            <a:tbl>
              <a:tblPr firstRow="1" bandRow="1">
                <a:tableStyleId>{2D5ABB26-0587-4C30-8999-92F81FD0307C}</a:tableStyleId>
              </a:tblPr>
              <a:tblGrid>
                <a:gridCol w="3116147">
                  <a:extLst>
                    <a:ext uri="{9D8B030D-6E8A-4147-A177-3AD203B41FA5}">
                      <a16:colId xmlns:a16="http://schemas.microsoft.com/office/drawing/2014/main" val="2457120873"/>
                    </a:ext>
                  </a:extLst>
                </a:gridCol>
                <a:gridCol w="97400">
                  <a:extLst>
                    <a:ext uri="{9D8B030D-6E8A-4147-A177-3AD203B41FA5}">
                      <a16:colId xmlns:a16="http://schemas.microsoft.com/office/drawing/2014/main" val="943016155"/>
                    </a:ext>
                  </a:extLst>
                </a:gridCol>
                <a:gridCol w="1063306">
                  <a:extLst>
                    <a:ext uri="{9D8B030D-6E8A-4147-A177-3AD203B41FA5}">
                      <a16:colId xmlns:a16="http://schemas.microsoft.com/office/drawing/2014/main" val="2434802137"/>
                    </a:ext>
                  </a:extLst>
                </a:gridCol>
                <a:gridCol w="1063306">
                  <a:extLst>
                    <a:ext uri="{9D8B030D-6E8A-4147-A177-3AD203B41FA5}">
                      <a16:colId xmlns:a16="http://schemas.microsoft.com/office/drawing/2014/main" val="3785208166"/>
                    </a:ext>
                  </a:extLst>
                </a:gridCol>
                <a:gridCol w="97400">
                  <a:extLst>
                    <a:ext uri="{9D8B030D-6E8A-4147-A177-3AD203B41FA5}">
                      <a16:colId xmlns:a16="http://schemas.microsoft.com/office/drawing/2014/main" val="3401884954"/>
                    </a:ext>
                  </a:extLst>
                </a:gridCol>
                <a:gridCol w="2062683">
                  <a:extLst>
                    <a:ext uri="{9D8B030D-6E8A-4147-A177-3AD203B41FA5}">
                      <a16:colId xmlns:a16="http://schemas.microsoft.com/office/drawing/2014/main" val="1663972642"/>
                    </a:ext>
                  </a:extLst>
                </a:gridCol>
              </a:tblGrid>
              <a:tr h="284394">
                <a:tc>
                  <a:txBody>
                    <a:bodyPr/>
                    <a:lstStyle/>
                    <a:p>
                      <a:pPr marL="0" algn="r" defTabSz="914400" rtl="0" eaLnBrk="1" fontAlgn="b" latinLnBrk="0" hangingPunct="1"/>
                      <a:r>
                        <a:rPr lang="nl-BE" sz="1000" b="1" kern="1200" dirty="0">
                          <a:solidFill>
                            <a:schemeClr val="tx1"/>
                          </a:solidFill>
                          <a:latin typeface="+mn-lt"/>
                          <a:ea typeface="+mn-ea"/>
                          <a:cs typeface="+mn-cs"/>
                        </a:rPr>
                        <a:t>INTENTION DE FAIRE PUCER CHAT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endParaRPr lang="nl-BE" dirty="0"/>
                    </a:p>
                  </a:txBody>
                  <a:tcPr marL="72000" marR="0" marT="0" marB="0" anchor="ct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406554435"/>
                  </a:ext>
                </a:extLst>
              </a:tr>
              <a:tr h="261181">
                <a:tc>
                  <a:txBody>
                    <a:bodyPr/>
                    <a:lstStyle/>
                    <a:p>
                      <a:pPr algn="r"/>
                      <a:r>
                        <a:rPr lang="fr-BE" sz="1100" b="0" kern="1200" dirty="0">
                          <a:solidFill>
                            <a:schemeClr val="tx1"/>
                          </a:solidFill>
                          <a:latin typeface="+mn-lt"/>
                          <a:ea typeface="+mn-ea"/>
                          <a:cs typeface="+mn-cs"/>
                        </a:rPr>
                        <a:t>Oui, j’ai des projets concrets</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836245122"/>
                  </a:ext>
                </a:extLst>
              </a:tr>
              <a:tr h="261181">
                <a:tc>
                  <a:txBody>
                    <a:bodyPr/>
                    <a:lstStyle/>
                    <a:p>
                      <a:pPr algn="r"/>
                      <a:r>
                        <a:rPr lang="fr-BE" sz="1100" b="0" kern="1200" dirty="0">
                          <a:solidFill>
                            <a:schemeClr val="tx1"/>
                          </a:solidFill>
                          <a:latin typeface="+mn-lt"/>
                          <a:ea typeface="+mn-ea"/>
                          <a:cs typeface="+mn-cs"/>
                        </a:rPr>
                        <a:t>Oui, mais je n’ai pas encore de projets concrets</a:t>
                      </a:r>
                      <a:endParaRPr lang="nl-BE" sz="1100" b="0" kern="1200" noProof="0" dirty="0">
                        <a:solidFill>
                          <a:schemeClr val="tx1"/>
                        </a:solidFill>
                        <a:latin typeface="+mn-lt"/>
                        <a:ea typeface="+mn-ea"/>
                        <a:cs typeface="+mn-cs"/>
                      </a:endParaRP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30892835"/>
                  </a:ext>
                </a:extLst>
              </a:tr>
              <a:tr h="26118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1100" b="0" noProof="0" dirty="0">
                          <a:solidFill>
                            <a:schemeClr val="tx1"/>
                          </a:solidFill>
                        </a:rPr>
                        <a:t>Non </a:t>
                      </a:r>
                    </a:p>
                  </a:txBody>
                  <a:tcPr marL="144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9525"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02910583"/>
                  </a:ext>
                </a:extLst>
              </a:tr>
              <a:tr h="261181">
                <a:tc>
                  <a:txBody>
                    <a:bodyPr/>
                    <a:lstStyle/>
                    <a:p>
                      <a:pPr marL="0" algn="r" defTabSz="914400" rtl="0" eaLnBrk="1" fontAlgn="b" latinLnBrk="0" hangingPunct="1"/>
                      <a:r>
                        <a:rPr lang="nl-NL" sz="1000" b="1" kern="1200" dirty="0">
                          <a:solidFill>
                            <a:schemeClr val="tx1"/>
                          </a:solidFill>
                          <a:latin typeface="+mn-lt"/>
                          <a:ea typeface="+mn-ea"/>
                          <a:cs typeface="+mn-cs"/>
                        </a:rPr>
                        <a:t>POURQUOI PAS ENCORE FAIT PUCER ?</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l"/>
                      <a:endParaRPr lang="en-US" sz="1000" b="0" dirty="0">
                        <a:solidFill>
                          <a:schemeClr val="tx1">
                            <a:lumMod val="50000"/>
                            <a:lumOff val="50000"/>
                          </a:schemeClr>
                        </a:solidFill>
                        <a:latin typeface="+mn-lt"/>
                      </a:endParaRPr>
                    </a:p>
                  </a:txBody>
                  <a:tcPr marL="72000" marR="0" marT="0" marB="0" anchor="b">
                    <a:lnL w="9525" cap="flat" cmpd="sng" algn="ctr">
                      <a:solidFill>
                        <a:schemeClr val="bg1">
                          <a:lumMod val="75000"/>
                        </a:schemeClr>
                      </a:solidFill>
                      <a:prstDash val="solid"/>
                      <a:round/>
                      <a:headEnd type="none" w="med" len="med"/>
                      <a:tailEnd type="none" w="med" len="med"/>
                    </a:lnL>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282828">
                            <a:lumMod val="50000"/>
                            <a:lumOff val="50000"/>
                          </a:srgbClr>
                        </a:solidFill>
                        <a:effectLst/>
                        <a:uLnTx/>
                        <a:uFillTx/>
                        <a:latin typeface="Arial"/>
                        <a:ea typeface="+mn-ea"/>
                        <a:cs typeface="+mn-cs"/>
                      </a:endParaRPr>
                    </a:p>
                  </a:txBody>
                  <a:tcPr marL="72000" marR="0" marT="0" marB="0" anchor="b">
                    <a:lnT w="9525" cap="flat" cmpd="sng" algn="ctr">
                      <a:solidFill>
                        <a:schemeClr val="bg2"/>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616485104"/>
                  </a:ext>
                </a:extLst>
              </a:tr>
              <a:tr h="261181">
                <a:tc>
                  <a:txBody>
                    <a:bodyPr/>
                    <a:lstStyle/>
                    <a:p>
                      <a:pPr marL="0" algn="r" defTabSz="914400" rtl="0" eaLnBrk="1" fontAlgn="b" latinLnBrk="0" hangingPunct="1"/>
                      <a:r>
                        <a:rPr lang="fr-BE" sz="1100" b="0" kern="1200" dirty="0">
                          <a:solidFill>
                            <a:schemeClr val="tx1"/>
                          </a:solidFill>
                          <a:latin typeface="+mn-lt"/>
                          <a:ea typeface="+mn-ea"/>
                          <a:cs typeface="+mn-cs"/>
                        </a:rPr>
                        <a:t>Je ne trouve pas que c’est nécessaire</a:t>
                      </a:r>
                      <a:endParaRPr lang="nl-NL"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56020304"/>
                  </a:ext>
                </a:extLst>
              </a:tr>
              <a:tr h="261181">
                <a:tc>
                  <a:txBody>
                    <a:bodyPr/>
                    <a:lstStyle/>
                    <a:p>
                      <a:pPr marL="0" algn="r" defTabSz="914400" rtl="0" eaLnBrk="1" fontAlgn="b" latinLnBrk="0" hangingPunct="1"/>
                      <a:r>
                        <a:rPr lang="fr-BE" sz="1100" b="0" kern="1200" dirty="0">
                          <a:solidFill>
                            <a:schemeClr val="tx1"/>
                          </a:solidFill>
                          <a:latin typeface="+mn-lt"/>
                          <a:ea typeface="+mn-ea"/>
                          <a:cs typeface="+mn-cs"/>
                        </a:rPr>
                        <a:t>Mon chat ne va pas à l’extérieur (librement)</a:t>
                      </a:r>
                      <a:endParaRPr lang="nl-NL"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77930575"/>
                  </a:ext>
                </a:extLst>
              </a:tr>
              <a:tr h="261181">
                <a:tc>
                  <a:txBody>
                    <a:bodyPr/>
                    <a:lstStyle/>
                    <a:p>
                      <a:pPr marL="0" algn="r" defTabSz="914400" rtl="0" eaLnBrk="1" fontAlgn="b" latinLnBrk="0" hangingPunct="1"/>
                      <a:r>
                        <a:rPr lang="fr-BE" sz="1100" b="0" kern="1200" dirty="0">
                          <a:solidFill>
                            <a:schemeClr val="tx1"/>
                          </a:solidFill>
                          <a:latin typeface="+mn-lt"/>
                          <a:ea typeface="+mn-ea"/>
                          <a:cs typeface="+mn-cs"/>
                        </a:rPr>
                        <a:t>Trop cher</a:t>
                      </a:r>
                      <a:endParaRPr lang="nl-NL"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1"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270321914"/>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L'implantation d'une puce électronique n’est pas naturelle </a:t>
                      </a:r>
                      <a:endParaRPr lang="nl-BE"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17154741"/>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100" b="0" kern="1200" dirty="0">
                          <a:solidFill>
                            <a:schemeClr val="tx1"/>
                          </a:solidFill>
                          <a:latin typeface="+mn-lt"/>
                          <a:ea typeface="+mn-ea"/>
                          <a:cs typeface="+mn-cs"/>
                        </a:rPr>
                        <a:t>Mon chat </a:t>
                      </a:r>
                      <a:r>
                        <a:rPr lang="fr-BE" sz="1100" b="0" kern="1200" dirty="0">
                          <a:solidFill>
                            <a:schemeClr val="tx1"/>
                          </a:solidFill>
                          <a:latin typeface="+mn-lt"/>
                          <a:ea typeface="+mn-ea"/>
                          <a:cs typeface="+mn-cs"/>
                        </a:rPr>
                        <a:t>est encore trop jeune</a:t>
                      </a:r>
                      <a:endParaRPr lang="nl-BE"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750362379"/>
                  </a:ext>
                </a:extLst>
              </a:tr>
              <a:tr h="31599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100" b="0" kern="1200" dirty="0">
                          <a:solidFill>
                            <a:schemeClr val="tx1"/>
                          </a:solidFill>
                          <a:latin typeface="+mn-lt"/>
                          <a:ea typeface="+mn-ea"/>
                          <a:cs typeface="+mn-cs"/>
                        </a:rPr>
                        <a:t>Je n’ai pas encore eu le temps d'aller chez le vétérinaire</a:t>
                      </a:r>
                      <a:endParaRPr lang="nl-BE" sz="11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384960584"/>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nl-BE" sz="1000" b="0" kern="1200" dirty="0">
                          <a:solidFill>
                            <a:schemeClr val="tx1"/>
                          </a:solidFill>
                          <a:latin typeface="+mn-lt"/>
                          <a:ea typeface="+mn-ea"/>
                          <a:cs typeface="+mn-cs"/>
                        </a:rPr>
                        <a:t>Mon chat </a:t>
                      </a:r>
                      <a:r>
                        <a:rPr lang="nl-BE" sz="1000" b="0" kern="1200" dirty="0" err="1">
                          <a:solidFill>
                            <a:schemeClr val="tx1"/>
                          </a:solidFill>
                          <a:latin typeface="+mn-lt"/>
                          <a:ea typeface="+mn-ea"/>
                          <a:cs typeface="+mn-cs"/>
                        </a:rPr>
                        <a:t>est</a:t>
                      </a:r>
                      <a:r>
                        <a:rPr lang="nl-BE" sz="1000" b="0" kern="1200" dirty="0">
                          <a:solidFill>
                            <a:schemeClr val="tx1"/>
                          </a:solidFill>
                          <a:latin typeface="+mn-lt"/>
                          <a:ea typeface="+mn-ea"/>
                          <a:cs typeface="+mn-cs"/>
                        </a:rPr>
                        <a:t> </a:t>
                      </a:r>
                      <a:r>
                        <a:rPr lang="nl-BE" sz="1000" b="0" kern="1200" dirty="0" err="1">
                          <a:solidFill>
                            <a:schemeClr val="tx1"/>
                          </a:solidFill>
                          <a:latin typeface="+mn-lt"/>
                          <a:ea typeface="+mn-ea"/>
                          <a:cs typeface="+mn-cs"/>
                        </a:rPr>
                        <a:t>trop</a:t>
                      </a:r>
                      <a:r>
                        <a:rPr lang="nl-BE" sz="1000" b="0" kern="1200" dirty="0">
                          <a:solidFill>
                            <a:schemeClr val="tx1"/>
                          </a:solidFill>
                          <a:latin typeface="+mn-lt"/>
                          <a:ea typeface="+mn-ea"/>
                          <a:cs typeface="+mn-cs"/>
                        </a:rPr>
                        <a:t> vieux</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22730880"/>
                  </a:ext>
                </a:extLst>
              </a:tr>
              <a:tr h="26118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dirty="0">
                          <a:solidFill>
                            <a:schemeClr val="tx1"/>
                          </a:solidFill>
                          <a:latin typeface="+mn-lt"/>
                          <a:ea typeface="+mn-ea"/>
                          <a:cs typeface="+mn-cs"/>
                        </a:rPr>
                        <a:t>Mon vétérinaire me l’a déconseillé</a:t>
                      </a:r>
                      <a:endParaRPr lang="nl-BE" sz="1000" b="0" kern="1200" dirty="0">
                        <a:solidFill>
                          <a:schemeClr val="tx1"/>
                        </a:solidFill>
                        <a:latin typeface="+mn-lt"/>
                        <a:ea typeface="+mn-ea"/>
                        <a:cs typeface="+mn-cs"/>
                      </a:endParaRP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995164660"/>
                  </a:ext>
                </a:extLst>
              </a:tr>
              <a:tr h="261181">
                <a:tc>
                  <a:txBody>
                    <a:bodyPr/>
                    <a:lstStyle/>
                    <a:p>
                      <a:pPr marL="0" algn="r" defTabSz="914400" rtl="0" eaLnBrk="1" fontAlgn="b" latinLnBrk="0" hangingPunct="1"/>
                      <a:r>
                        <a:rPr lang="nl-BE" sz="1000" b="0" kern="1200" dirty="0" err="1">
                          <a:solidFill>
                            <a:schemeClr val="tx1"/>
                          </a:solidFill>
                          <a:latin typeface="+mn-lt"/>
                          <a:ea typeface="+mn-ea"/>
                          <a:cs typeface="+mn-cs"/>
                        </a:rPr>
                        <a:t>Autre</a:t>
                      </a:r>
                      <a:r>
                        <a:rPr lang="nl-BE" sz="1000" b="0" kern="1200" dirty="0">
                          <a:solidFill>
                            <a:schemeClr val="tx1"/>
                          </a:solidFill>
                          <a:latin typeface="+mn-lt"/>
                          <a:ea typeface="+mn-ea"/>
                          <a:cs typeface="+mn-cs"/>
                        </a:rPr>
                        <a:t> raison</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02616778"/>
                  </a:ext>
                </a:extLst>
              </a:tr>
              <a:tr h="261181">
                <a:tc>
                  <a:txBody>
                    <a:bodyPr/>
                    <a:lstStyle/>
                    <a:p>
                      <a:pPr marL="0" algn="r" defTabSz="914400" rtl="0" eaLnBrk="1" fontAlgn="b" latinLnBrk="0" hangingPunct="1"/>
                      <a:r>
                        <a:rPr lang="nl-BE" sz="1000" b="0" kern="1200" dirty="0">
                          <a:solidFill>
                            <a:schemeClr val="tx1"/>
                          </a:solidFill>
                          <a:latin typeface="+mn-lt"/>
                          <a:ea typeface="+mn-ea"/>
                          <a:cs typeface="+mn-cs"/>
                        </a:rPr>
                        <a:t>Je ne </a:t>
                      </a:r>
                      <a:r>
                        <a:rPr lang="nl-BE" sz="1000" b="0" kern="1200" dirty="0" err="1">
                          <a:solidFill>
                            <a:schemeClr val="tx1"/>
                          </a:solidFill>
                          <a:latin typeface="+mn-lt"/>
                          <a:ea typeface="+mn-ea"/>
                          <a:cs typeface="+mn-cs"/>
                        </a:rPr>
                        <a:t>sais</a:t>
                      </a:r>
                      <a:r>
                        <a:rPr lang="nl-BE" sz="1000" b="0" kern="1200" dirty="0">
                          <a:solidFill>
                            <a:schemeClr val="tx1"/>
                          </a:solidFill>
                          <a:latin typeface="+mn-lt"/>
                          <a:ea typeface="+mn-ea"/>
                          <a:cs typeface="+mn-cs"/>
                        </a:rPr>
                        <a:t> pas</a:t>
                      </a:r>
                    </a:p>
                  </a:txBody>
                  <a:tcPr marL="72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12700" cap="flat" cmpd="sng" algn="ctr">
                      <a:no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L w="9525" cap="flat" cmpd="sng" algn="ctr">
                      <a:solidFill>
                        <a:schemeClr val="bg1">
                          <a:lumMod val="75000"/>
                        </a:schemeClr>
                      </a:solidFill>
                      <a:prstDash val="solid"/>
                      <a:round/>
                      <a:headEnd type="none" w="med" len="med"/>
                      <a:tailEnd type="none" w="med" len="med"/>
                    </a:lnL>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tc>
                  <a:txBody>
                    <a:bodyPr/>
                    <a:lstStyle/>
                    <a:p>
                      <a:pPr algn="ctr"/>
                      <a:endParaRPr lang="en-US" sz="1100" b="0" noProof="0" dirty="0">
                        <a:solidFill>
                          <a:schemeClr val="tx1"/>
                        </a:solidFill>
                      </a:endParaRPr>
                    </a:p>
                  </a:txBody>
                  <a:tcPr marL="36000" marR="36000" marT="0" marB="0" anchor="ct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639169981"/>
                  </a:ext>
                </a:extLst>
              </a:tr>
            </a:tbl>
          </a:graphicData>
        </a:graphic>
      </p:graphicFrame>
      <p:graphicFrame>
        <p:nvGraphicFramePr>
          <p:cNvPr id="30" name="Chart 29">
            <a:extLst>
              <a:ext uri="{FF2B5EF4-FFF2-40B4-BE49-F238E27FC236}">
                <a16:creationId xmlns:a16="http://schemas.microsoft.com/office/drawing/2014/main" id="{82D8054B-D503-4CF5-801A-66AC938F88DF}"/>
              </a:ext>
            </a:extLst>
          </p:cNvPr>
          <p:cNvGraphicFramePr/>
          <p:nvPr>
            <p:extLst>
              <p:ext uri="{D42A27DB-BD31-4B8C-83A1-F6EECF244321}">
                <p14:modId xmlns:p14="http://schemas.microsoft.com/office/powerpoint/2010/main" val="1070059137"/>
              </p:ext>
            </p:extLst>
          </p:nvPr>
        </p:nvGraphicFramePr>
        <p:xfrm>
          <a:off x="3884723" y="2133600"/>
          <a:ext cx="3990036" cy="406717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 Placeholder 1">
            <a:extLst>
              <a:ext uri="{FF2B5EF4-FFF2-40B4-BE49-F238E27FC236}">
                <a16:creationId xmlns:a16="http://schemas.microsoft.com/office/drawing/2014/main" id="{86786A0C-7427-416E-8B7D-6717C813FFA2}"/>
              </a:ext>
            </a:extLst>
          </p:cNvPr>
          <p:cNvSpPr>
            <a:spLocks noGrp="1"/>
          </p:cNvSpPr>
          <p:nvPr>
            <p:ph type="body" sz="quarter" idx="15"/>
          </p:nvPr>
        </p:nvSpPr>
        <p:spPr/>
        <p:txBody>
          <a:bodyPr/>
          <a:lstStyle/>
          <a:p>
            <a:r>
              <a:rPr lang="fr-BE" dirty="0"/>
              <a:t>Pour 3 chats non-</a:t>
            </a:r>
            <a:r>
              <a:rPr lang="fr-BE" dirty="0" err="1"/>
              <a:t>pucés</a:t>
            </a:r>
            <a:r>
              <a:rPr lang="fr-BE" dirty="0"/>
              <a:t> sur 4 </a:t>
            </a:r>
            <a:r>
              <a:rPr lang="nl-BE" dirty="0"/>
              <a:t>à Bruxelles </a:t>
            </a:r>
            <a:r>
              <a:rPr lang="fr-BE" dirty="0"/>
              <a:t>, on n’a pas l’intention de les faire </a:t>
            </a:r>
            <a:r>
              <a:rPr lang="fr-BE" dirty="0" err="1"/>
              <a:t>pucer</a:t>
            </a:r>
            <a:r>
              <a:rPr lang="fr-BE" dirty="0"/>
              <a:t> à l’avenir.</a:t>
            </a:r>
          </a:p>
          <a:p>
            <a:r>
              <a:rPr lang="fr-BE" dirty="0"/>
              <a:t>Les principales barrières pour faire </a:t>
            </a:r>
            <a:r>
              <a:rPr lang="fr-BE" dirty="0" err="1"/>
              <a:t>pucer</a:t>
            </a:r>
            <a:r>
              <a:rPr lang="fr-BE" dirty="0"/>
              <a:t> des chats, sont que les maîtres estiment que ce n’est pas nécessaire, que le chat ne sort pas (librement) et le prix.</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615553"/>
          </a:xfrm>
        </p:spPr>
        <p:txBody>
          <a:bodyPr/>
          <a:lstStyle/>
          <a:p>
            <a:r>
              <a:rPr lang="nl-BE" dirty="0"/>
              <a:t>Base :	Chats non-</a:t>
            </a:r>
            <a:r>
              <a:rPr lang="nl-BE" dirty="0" err="1"/>
              <a:t>pucés</a:t>
            </a:r>
            <a:r>
              <a:rPr lang="nl-BE" dirty="0"/>
              <a:t> Bruxelles (n=52)</a:t>
            </a:r>
          </a:p>
          <a:p>
            <a:r>
              <a:rPr lang="nl-BE" dirty="0"/>
              <a:t>Question :	</a:t>
            </a:r>
            <a:r>
              <a:rPr lang="nl-NL" dirty="0"/>
              <a:t>Q12. </a:t>
            </a:r>
            <a:r>
              <a:rPr lang="fr-BE" dirty="0"/>
              <a:t>Avez-vous l’intention de faire </a:t>
            </a:r>
            <a:r>
              <a:rPr lang="fr-BE" dirty="0" err="1"/>
              <a:t>pucer</a:t>
            </a:r>
            <a:r>
              <a:rPr lang="fr-BE" dirty="0"/>
              <a:t> votre chat(te) dans l'avenir proche </a:t>
            </a:r>
            <a:r>
              <a:rPr lang="nl-NL" dirty="0"/>
              <a:t>? / Q14. </a:t>
            </a:r>
            <a:r>
              <a:rPr lang="fr-BE" dirty="0"/>
              <a:t>Pourquoi avez-vous choisi de ne pas (encore) faire </a:t>
            </a:r>
            <a:r>
              <a:rPr lang="fr-BE" dirty="0" err="1"/>
              <a:t>pucer</a:t>
            </a:r>
            <a:r>
              <a:rPr lang="fr-BE" dirty="0"/>
              <a:t> votre chat(te) </a:t>
            </a:r>
            <a:r>
              <a:rPr lang="nl-NL" dirty="0"/>
              <a:t>?</a:t>
            </a:r>
            <a:br>
              <a:rPr lang="nl-NL" dirty="0"/>
            </a:br>
            <a:r>
              <a:rPr lang="nl-NL" dirty="0"/>
              <a:t>ABCD:	Niveau de </a:t>
            </a:r>
            <a:r>
              <a:rPr lang="nl-NL" dirty="0" err="1"/>
              <a:t>fiabilité</a:t>
            </a:r>
            <a:r>
              <a:rPr lang="nl-NL" dirty="0"/>
              <a:t> 95 % </a:t>
            </a:r>
          </a:p>
          <a:p>
            <a:r>
              <a:rPr lang="nl-NL" dirty="0"/>
              <a:t>*	</a:t>
            </a:r>
            <a:r>
              <a:rPr lang="fr-BE" dirty="0"/>
              <a:t>Estimation sur la base de 129 838 chats non-</a:t>
            </a:r>
            <a:r>
              <a:rPr lang="fr-BE" dirty="0" err="1"/>
              <a:t>pucés</a:t>
            </a:r>
            <a:r>
              <a:rPr lang="fr-BE" dirty="0"/>
              <a:t> à Bruxelles</a:t>
            </a:r>
          </a:p>
          <a:p>
            <a:endParaRPr lang="nl-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en-US" smtClean="0"/>
              <a:pPr/>
              <a:t>21</a:t>
            </a:fld>
            <a:r>
              <a:rPr lang="en-US"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p:txBody>
          <a:bodyPr/>
          <a:lstStyle/>
          <a:p>
            <a:r>
              <a:rPr lang="nl-BE" dirty="0"/>
              <a:t>BARRIÈRES FAIRE PUCER</a:t>
            </a:r>
          </a:p>
        </p:txBody>
      </p:sp>
      <p:graphicFrame>
        <p:nvGraphicFramePr>
          <p:cNvPr id="31" name="Table 30">
            <a:extLst>
              <a:ext uri="{FF2B5EF4-FFF2-40B4-BE49-F238E27FC236}">
                <a16:creationId xmlns:a16="http://schemas.microsoft.com/office/drawing/2014/main" id="{B27EC866-9B20-4965-A47C-6A0A0A6EE999}"/>
              </a:ext>
            </a:extLst>
          </p:cNvPr>
          <p:cNvGraphicFramePr>
            <a:graphicFrameLocks noGrp="1"/>
          </p:cNvGraphicFramePr>
          <p:nvPr>
            <p:extLst>
              <p:ext uri="{D42A27DB-BD31-4B8C-83A1-F6EECF244321}">
                <p14:modId xmlns:p14="http://schemas.microsoft.com/office/powerpoint/2010/main" val="1674933377"/>
              </p:ext>
            </p:extLst>
          </p:nvPr>
        </p:nvGraphicFramePr>
        <p:xfrm>
          <a:off x="3884723" y="1493390"/>
          <a:ext cx="3990036" cy="670060"/>
        </p:xfrm>
        <a:graphic>
          <a:graphicData uri="http://schemas.openxmlformats.org/drawingml/2006/table">
            <a:tbl>
              <a:tblPr firstRow="1" bandRow="1">
                <a:tableStyleId>{2D5ABB26-0587-4C30-8999-92F81FD0307C}</a:tableStyleId>
              </a:tblPr>
              <a:tblGrid>
                <a:gridCol w="3990036">
                  <a:extLst>
                    <a:ext uri="{9D8B030D-6E8A-4147-A177-3AD203B41FA5}">
                      <a16:colId xmlns:a16="http://schemas.microsoft.com/office/drawing/2014/main" val="2820400169"/>
                    </a:ext>
                  </a:extLst>
                </a:gridCol>
              </a:tblGrid>
              <a:tr h="233982">
                <a:tc>
                  <a:txBody>
                    <a:bodyPr/>
                    <a:lstStyle/>
                    <a:p>
                      <a:pPr marL="0" algn="l" defTabSz="914400" rtl="0" eaLnBrk="1" latinLnBrk="0" hangingPunct="1"/>
                      <a:r>
                        <a:rPr lang="en-US" sz="1200" b="0" kern="1200" dirty="0">
                          <a:solidFill>
                            <a:schemeClr val="bg1"/>
                          </a:solidFill>
                          <a:latin typeface="+mj-lt"/>
                          <a:ea typeface="+mn-ea"/>
                          <a:cs typeface="+mn-cs"/>
                        </a:rPr>
                        <a:t>TOTAL</a:t>
                      </a:r>
                    </a:p>
                  </a:txBody>
                  <a:tcPr marL="72000" marR="0" marT="0" marB="0" anchor="ct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74601840"/>
                  </a:ext>
                </a:extLst>
              </a:tr>
              <a:tr h="202096">
                <a:tc>
                  <a:txBody>
                    <a:bodyPr/>
                    <a:lstStyle/>
                    <a:p>
                      <a:pPr algn="l"/>
                      <a:endParaRPr lang="en-US" sz="1200" b="1" dirty="0">
                        <a:solidFill>
                          <a:schemeClr val="tx1">
                            <a:lumMod val="75000"/>
                            <a:lumOff val="25000"/>
                          </a:schemeClr>
                        </a:solidFill>
                        <a:latin typeface="+mn-lt"/>
                      </a:endParaRP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8667595"/>
                  </a:ext>
                </a:extLst>
              </a:tr>
              <a:tr h="233982">
                <a:tc>
                  <a:txBody>
                    <a:bodyPr/>
                    <a:lstStyle/>
                    <a:p>
                      <a:pPr algn="l"/>
                      <a:r>
                        <a:rPr lang="en-US" sz="1000" b="0" dirty="0">
                          <a:solidFill>
                            <a:schemeClr val="tx1">
                              <a:lumMod val="50000"/>
                              <a:lumOff val="50000"/>
                            </a:schemeClr>
                          </a:solidFill>
                          <a:latin typeface="+mn-lt"/>
                        </a:rPr>
                        <a:t>(n=52)</a:t>
                      </a:r>
                    </a:p>
                  </a:txBody>
                  <a:tcPr marL="72000" marR="0" marT="0" marB="0" anchor="ctr">
                    <a:lnL>
                      <a:noFill/>
                    </a:lnL>
                    <a:lnR w="9525" cap="flat" cmpd="sng" algn="ctr">
                      <a:noFill/>
                      <a:prstDash val="solid"/>
                      <a:round/>
                      <a:headEnd type="none" w="med" len="med"/>
                      <a:tailEnd type="none" w="med" len="med"/>
                    </a:lnR>
                    <a:lnT w="762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3126987"/>
                  </a:ext>
                </a:extLst>
              </a:tr>
            </a:tbl>
          </a:graphicData>
        </a:graphic>
      </p:graphicFrame>
      <p:pic>
        <p:nvPicPr>
          <p:cNvPr id="7" name="Picture 6" descr="A cat sitting on a ledge&#10;&#10;Description automatically generated">
            <a:extLst>
              <a:ext uri="{FF2B5EF4-FFF2-40B4-BE49-F238E27FC236}">
                <a16:creationId xmlns:a16="http://schemas.microsoft.com/office/drawing/2014/main" id="{04A4E417-3AFE-4F0A-97FE-7BED89113A29}"/>
              </a:ext>
            </a:extLst>
          </p:cNvPr>
          <p:cNvPicPr>
            <a:picLocks noChangeAspect="1"/>
          </p:cNvPicPr>
          <p:nvPr/>
        </p:nvPicPr>
        <p:blipFill rotWithShape="1">
          <a:blip r:embed="rId4"/>
          <a:srcRect l="10004" t="16528" b="9445"/>
          <a:stretch/>
        </p:blipFill>
        <p:spPr>
          <a:xfrm>
            <a:off x="8270543" y="2276475"/>
            <a:ext cx="3513467" cy="3852866"/>
          </a:xfrm>
          <a:prstGeom prst="rect">
            <a:avLst/>
          </a:prstGeom>
        </p:spPr>
      </p:pic>
      <p:sp>
        <p:nvSpPr>
          <p:cNvPr id="8" name="Rectangle 7">
            <a:extLst>
              <a:ext uri="{FF2B5EF4-FFF2-40B4-BE49-F238E27FC236}">
                <a16:creationId xmlns:a16="http://schemas.microsoft.com/office/drawing/2014/main" id="{AA724FA2-72CE-483D-B060-CDAA1E1EF858}"/>
              </a:ext>
            </a:extLst>
          </p:cNvPr>
          <p:cNvSpPr/>
          <p:nvPr/>
        </p:nvSpPr>
        <p:spPr>
          <a:xfrm>
            <a:off x="8270543" y="2276475"/>
            <a:ext cx="3513467" cy="38163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nl-BE" sz="1200" dirty="0">
              <a:solidFill>
                <a:schemeClr val="bg1"/>
              </a:solidFill>
            </a:endParaRPr>
          </a:p>
        </p:txBody>
      </p:sp>
      <p:graphicFrame>
        <p:nvGraphicFramePr>
          <p:cNvPr id="11" name="Table 6">
            <a:extLst>
              <a:ext uri="{FF2B5EF4-FFF2-40B4-BE49-F238E27FC236}">
                <a16:creationId xmlns:a16="http://schemas.microsoft.com/office/drawing/2014/main" id="{0341BDDB-C255-4E86-AF89-B65FE28CC265}"/>
              </a:ext>
            </a:extLst>
          </p:cNvPr>
          <p:cNvGraphicFramePr>
            <a:graphicFrameLocks noGrp="1"/>
          </p:cNvGraphicFramePr>
          <p:nvPr>
            <p:extLst>
              <p:ext uri="{D42A27DB-BD31-4B8C-83A1-F6EECF244321}">
                <p14:modId xmlns:p14="http://schemas.microsoft.com/office/powerpoint/2010/main" val="1882621634"/>
              </p:ext>
            </p:extLst>
          </p:nvPr>
        </p:nvGraphicFramePr>
        <p:xfrm>
          <a:off x="7030884" y="3438903"/>
          <a:ext cx="894080" cy="2181968"/>
        </p:xfrm>
        <a:graphic>
          <a:graphicData uri="http://schemas.openxmlformats.org/drawingml/2006/table">
            <a:tbl>
              <a:tblPr firstRow="1" bandRow="1">
                <a:tableStyleId>{2D5ABB26-0587-4C30-8999-92F81FD0307C}</a:tableStyleId>
              </a:tblPr>
              <a:tblGrid>
                <a:gridCol w="894080">
                  <a:extLst>
                    <a:ext uri="{9D8B030D-6E8A-4147-A177-3AD203B41FA5}">
                      <a16:colId xmlns:a16="http://schemas.microsoft.com/office/drawing/2014/main" val="4020351549"/>
                    </a:ext>
                  </a:extLst>
                </a:gridCol>
              </a:tblGrid>
              <a:tr h="272746">
                <a:tc>
                  <a:txBody>
                    <a:bodyPr/>
                    <a:lstStyle/>
                    <a:p>
                      <a:pPr algn="ctr" fontAlgn="b"/>
                      <a:r>
                        <a:rPr lang="nl-BE" sz="1100" b="0" i="0" u="none" strike="noStrike">
                          <a:solidFill>
                            <a:srgbClr val="000000"/>
                          </a:solidFill>
                          <a:effectLst/>
                          <a:latin typeface="+mn-lt"/>
                        </a:rPr>
                        <a:t>49598</a:t>
                      </a:r>
                    </a:p>
                  </a:txBody>
                  <a:tcPr marL="9525" marR="9525" marT="9525" marB="0" anchor="ctr"/>
                </a:tc>
                <a:extLst>
                  <a:ext uri="{0D108BD9-81ED-4DB2-BD59-A6C34878D82A}">
                    <a16:rowId xmlns:a16="http://schemas.microsoft.com/office/drawing/2014/main" val="2609975273"/>
                  </a:ext>
                </a:extLst>
              </a:tr>
              <a:tr h="272746">
                <a:tc>
                  <a:txBody>
                    <a:bodyPr/>
                    <a:lstStyle/>
                    <a:p>
                      <a:pPr algn="ctr" fontAlgn="b"/>
                      <a:r>
                        <a:rPr lang="nl-BE" sz="1100" b="0" i="0" u="none" strike="noStrike">
                          <a:solidFill>
                            <a:srgbClr val="000000"/>
                          </a:solidFill>
                          <a:effectLst/>
                          <a:latin typeface="+mn-lt"/>
                        </a:rPr>
                        <a:t>49105</a:t>
                      </a:r>
                    </a:p>
                  </a:txBody>
                  <a:tcPr marL="9525" marR="9525" marT="9525" marB="0" anchor="ctr"/>
                </a:tc>
                <a:extLst>
                  <a:ext uri="{0D108BD9-81ED-4DB2-BD59-A6C34878D82A}">
                    <a16:rowId xmlns:a16="http://schemas.microsoft.com/office/drawing/2014/main" val="967239476"/>
                  </a:ext>
                </a:extLst>
              </a:tr>
              <a:tr h="272746">
                <a:tc>
                  <a:txBody>
                    <a:bodyPr/>
                    <a:lstStyle/>
                    <a:p>
                      <a:pPr algn="ctr" fontAlgn="b"/>
                      <a:r>
                        <a:rPr lang="nl-BE" sz="1100" b="0" i="0" u="none" strike="noStrike">
                          <a:solidFill>
                            <a:srgbClr val="000000"/>
                          </a:solidFill>
                          <a:effectLst/>
                          <a:latin typeface="+mn-lt"/>
                        </a:rPr>
                        <a:t>41730</a:t>
                      </a:r>
                    </a:p>
                  </a:txBody>
                  <a:tcPr marL="9525" marR="9525" marT="9525" marB="0" anchor="ctr"/>
                </a:tc>
                <a:extLst>
                  <a:ext uri="{0D108BD9-81ED-4DB2-BD59-A6C34878D82A}">
                    <a16:rowId xmlns:a16="http://schemas.microsoft.com/office/drawing/2014/main" val="3273778852"/>
                  </a:ext>
                </a:extLst>
              </a:tr>
              <a:tr h="272746">
                <a:tc>
                  <a:txBody>
                    <a:bodyPr/>
                    <a:lstStyle/>
                    <a:p>
                      <a:pPr algn="ctr" fontAlgn="b"/>
                      <a:r>
                        <a:rPr lang="nl-BE" sz="1100" b="0" i="0" u="none" strike="noStrike">
                          <a:solidFill>
                            <a:srgbClr val="000000"/>
                          </a:solidFill>
                          <a:effectLst/>
                          <a:latin typeface="+mn-lt"/>
                        </a:rPr>
                        <a:t>14243</a:t>
                      </a:r>
                    </a:p>
                  </a:txBody>
                  <a:tcPr marL="9525" marR="9525" marT="9525" marB="0" anchor="ctr"/>
                </a:tc>
                <a:extLst>
                  <a:ext uri="{0D108BD9-81ED-4DB2-BD59-A6C34878D82A}">
                    <a16:rowId xmlns:a16="http://schemas.microsoft.com/office/drawing/2014/main" val="497980917"/>
                  </a:ext>
                </a:extLst>
              </a:tr>
              <a:tr h="272746">
                <a:tc>
                  <a:txBody>
                    <a:bodyPr/>
                    <a:lstStyle/>
                    <a:p>
                      <a:pPr algn="ctr" fontAlgn="b"/>
                      <a:r>
                        <a:rPr lang="nl-BE" sz="1100" b="0" i="0" u="none" strike="noStrike">
                          <a:solidFill>
                            <a:srgbClr val="000000"/>
                          </a:solidFill>
                          <a:effectLst/>
                          <a:latin typeface="+mn-lt"/>
                        </a:rPr>
                        <a:t>8777</a:t>
                      </a:r>
                    </a:p>
                  </a:txBody>
                  <a:tcPr marL="9525" marR="9525" marT="9525" marB="0" anchor="ctr"/>
                </a:tc>
                <a:extLst>
                  <a:ext uri="{0D108BD9-81ED-4DB2-BD59-A6C34878D82A}">
                    <a16:rowId xmlns:a16="http://schemas.microsoft.com/office/drawing/2014/main" val="1650267003"/>
                  </a:ext>
                </a:extLst>
              </a:tr>
              <a:tr h="272746">
                <a:tc>
                  <a:txBody>
                    <a:bodyPr/>
                    <a:lstStyle/>
                    <a:p>
                      <a:pPr algn="ctr" fontAlgn="b"/>
                      <a:r>
                        <a:rPr lang="nl-BE" sz="1100" b="0" i="0" u="none" strike="noStrike">
                          <a:solidFill>
                            <a:srgbClr val="000000"/>
                          </a:solidFill>
                          <a:effectLst/>
                          <a:latin typeface="+mn-lt"/>
                        </a:rPr>
                        <a:t>6219</a:t>
                      </a:r>
                    </a:p>
                  </a:txBody>
                  <a:tcPr marL="9525" marR="9525" marT="9525" marB="0" anchor="ctr"/>
                </a:tc>
                <a:extLst>
                  <a:ext uri="{0D108BD9-81ED-4DB2-BD59-A6C34878D82A}">
                    <a16:rowId xmlns:a16="http://schemas.microsoft.com/office/drawing/2014/main" val="4187809548"/>
                  </a:ext>
                </a:extLst>
              </a:tr>
              <a:tr h="272746">
                <a:tc>
                  <a:txBody>
                    <a:bodyPr/>
                    <a:lstStyle/>
                    <a:p>
                      <a:pPr algn="ctr" fontAlgn="b"/>
                      <a:r>
                        <a:rPr lang="nl-BE" sz="1100" b="0" i="0" u="none" strike="noStrike">
                          <a:solidFill>
                            <a:srgbClr val="000000"/>
                          </a:solidFill>
                          <a:effectLst/>
                          <a:latin typeface="+mn-lt"/>
                        </a:rPr>
                        <a:t>5388</a:t>
                      </a:r>
                    </a:p>
                  </a:txBody>
                  <a:tcPr marL="9525" marR="9525" marT="9525" marB="0" anchor="ctr"/>
                </a:tc>
                <a:extLst>
                  <a:ext uri="{0D108BD9-81ED-4DB2-BD59-A6C34878D82A}">
                    <a16:rowId xmlns:a16="http://schemas.microsoft.com/office/drawing/2014/main" val="3545552400"/>
                  </a:ext>
                </a:extLst>
              </a:tr>
              <a:tr h="272746">
                <a:tc>
                  <a:txBody>
                    <a:bodyPr/>
                    <a:lstStyle/>
                    <a:p>
                      <a:pPr algn="ctr" fontAlgn="b"/>
                      <a:r>
                        <a:rPr lang="nl-BE" sz="1100" b="0" i="0" u="none" strike="noStrike" dirty="0">
                          <a:solidFill>
                            <a:srgbClr val="000000"/>
                          </a:solidFill>
                          <a:effectLst/>
                          <a:latin typeface="+mn-lt"/>
                        </a:rPr>
                        <a:t>5219</a:t>
                      </a:r>
                    </a:p>
                  </a:txBody>
                  <a:tcPr marL="9525" marR="9525" marT="9525" marB="0" anchor="ctr"/>
                </a:tc>
                <a:extLst>
                  <a:ext uri="{0D108BD9-81ED-4DB2-BD59-A6C34878D82A}">
                    <a16:rowId xmlns:a16="http://schemas.microsoft.com/office/drawing/2014/main" val="4292717075"/>
                  </a:ext>
                </a:extLst>
              </a:tr>
            </a:tbl>
          </a:graphicData>
        </a:graphic>
      </p:graphicFrame>
      <p:sp>
        <p:nvSpPr>
          <p:cNvPr id="12" name="TextBox 11">
            <a:extLst>
              <a:ext uri="{FF2B5EF4-FFF2-40B4-BE49-F238E27FC236}">
                <a16:creationId xmlns:a16="http://schemas.microsoft.com/office/drawing/2014/main" id="{5B9B0D38-17BA-4710-A56E-EFB4F6BBCC16}"/>
              </a:ext>
            </a:extLst>
          </p:cNvPr>
          <p:cNvSpPr txBox="1"/>
          <p:nvPr/>
        </p:nvSpPr>
        <p:spPr>
          <a:xfrm>
            <a:off x="6653709" y="3197764"/>
            <a:ext cx="1744381" cy="276999"/>
          </a:xfrm>
          <a:prstGeom prst="rect">
            <a:avLst/>
          </a:prstGeom>
        </p:spPr>
        <p:txBody>
          <a:bodyPr vert="horz" wrap="square" lIns="0" tIns="0" rIns="0" bIns="0" rtlCol="0">
            <a:spAutoFit/>
          </a:bodyPr>
          <a:lstStyle/>
          <a:p>
            <a:pPr algn="ctr"/>
            <a:r>
              <a:rPr lang="fr-BE" sz="900" dirty="0"/>
              <a:t>Nombres absolus </a:t>
            </a:r>
            <a:br>
              <a:rPr lang="fr-BE" sz="900" dirty="0"/>
            </a:br>
            <a:r>
              <a:rPr lang="fr-BE" sz="900" dirty="0"/>
              <a:t>de chats*</a:t>
            </a:r>
          </a:p>
        </p:txBody>
      </p:sp>
    </p:spTree>
    <p:extLst>
      <p:ext uri="{BB962C8B-B14F-4D97-AF65-F5344CB8AC3E}">
        <p14:creationId xmlns:p14="http://schemas.microsoft.com/office/powerpoint/2010/main" val="1311570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cat sitting on top of a wooden chair&#10;&#10;Description automatically generated">
            <a:extLst>
              <a:ext uri="{FF2B5EF4-FFF2-40B4-BE49-F238E27FC236}">
                <a16:creationId xmlns:a16="http://schemas.microsoft.com/office/drawing/2014/main" id="{097B862D-90CC-4877-ABD6-74EB9D7C55A7}"/>
              </a:ext>
            </a:extLst>
          </p:cNvPr>
          <p:cNvPicPr>
            <a:picLocks noGrp="1" noChangeAspect="1"/>
          </p:cNvPicPr>
          <p:nvPr>
            <p:ph type="pic" sz="quarter" idx="15"/>
          </p:nvPr>
        </p:nvPicPr>
        <p:blipFill>
          <a:blip r:embed="rId2"/>
          <a:srcRect t="7813" b="7813"/>
          <a:stretch>
            <a:fillRect/>
          </a:stretch>
        </p:blipFill>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862778"/>
          </a:xfrm>
        </p:spPr>
        <p:txBody>
          <a:bodyPr/>
          <a:lstStyle/>
          <a:p>
            <a:r>
              <a:rPr lang="nl-BE" sz="5400" dirty="0" err="1"/>
              <a:t>Conclusions</a:t>
            </a:r>
            <a:endParaRPr lang="nl-BE" sz="5400" dirty="0"/>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a:xfrm>
            <a:off x="9804707" y="3287"/>
            <a:ext cx="1972313" cy="4416594"/>
          </a:xfrm>
        </p:spPr>
        <p:txBody>
          <a:bodyPr/>
          <a:lstStyle/>
          <a:p>
            <a:r>
              <a:rPr lang="en-US" dirty="0"/>
              <a:t>3</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22</a:t>
            </a:fld>
            <a:r>
              <a:rPr lang="en-US"/>
              <a:t> </a:t>
            </a:r>
            <a:endParaRPr lang="en-US" dirty="0"/>
          </a:p>
        </p:txBody>
      </p:sp>
    </p:spTree>
    <p:extLst>
      <p:ext uri="{BB962C8B-B14F-4D97-AF65-F5344CB8AC3E}">
        <p14:creationId xmlns:p14="http://schemas.microsoft.com/office/powerpoint/2010/main" val="3353522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dirty="0" err="1"/>
              <a:t>ConclusiONs</a:t>
            </a:r>
            <a:r>
              <a:rPr lang="fr-BE" dirty="0"/>
              <a:t> (1/2)</a:t>
            </a:r>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29020082"/>
              </p:ext>
            </p:extLst>
          </p:nvPr>
        </p:nvGraphicFramePr>
        <p:xfrm>
          <a:off x="407988" y="650869"/>
          <a:ext cx="11376000" cy="5074068"/>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691356">
                <a:tc>
                  <a:txBody>
                    <a:bodyPr/>
                    <a:lstStyle/>
                    <a:p>
                      <a:pPr algn="ctr"/>
                      <a:r>
                        <a:rPr lang="fr-BE" sz="5400" b="1" noProof="0">
                          <a:solidFill>
                            <a:schemeClr val="tx2"/>
                          </a:solidFill>
                          <a:latin typeface="+mj-lt"/>
                        </a:rPr>
                        <a:t>1</a:t>
                      </a:r>
                      <a:endParaRPr lang="fr-BE" sz="5400" b="1" noProof="0" dirty="0">
                        <a:solidFill>
                          <a:schemeClr val="tx2"/>
                        </a:solidFill>
                        <a:latin typeface="+mj-lt"/>
                      </a:endParaRPr>
                    </a:p>
                  </a:txBody>
                  <a:tcPr marL="0" marR="0" marT="0" marB="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À BRUXELLES, 83 % DES CHATS SONT STÉRILISÉS ET, SELON LES ESTIMATIONS, 50 870 CHATS* PAS ENCORE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dirty="0">
                          <a:ln>
                            <a:noFill/>
                          </a:ln>
                          <a:solidFill>
                            <a:srgbClr val="282828"/>
                          </a:solidFill>
                          <a:effectLst/>
                          <a:uLnTx/>
                          <a:uFillTx/>
                          <a:latin typeface="+mn-lt"/>
                          <a:ea typeface="+mn-ea"/>
                          <a:cs typeface="+mn-cs"/>
                        </a:rPr>
                        <a:t>Les chats provenant d’amis et les chats de plus de 7 ans sont plus souvent non-stérilisés. </a:t>
                      </a:r>
                    </a:p>
                  </a:txBody>
                  <a:tcPr marL="72000" marR="72000" marT="36000" marB="36000" anchor="ctr">
                    <a:lnL w="12700" cmpd="sng">
                      <a:noFill/>
                    </a:lnL>
                    <a:lnR w="12700" cmpd="sng">
                      <a:noFill/>
                    </a:lnR>
                    <a:lnT w="12700" cmpd="sng">
                      <a:noFill/>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3750770"/>
                  </a:ext>
                </a:extLst>
              </a:tr>
              <a:tr h="1691356">
                <a:tc>
                  <a:txBody>
                    <a:bodyPr/>
                    <a:lstStyle/>
                    <a:p>
                      <a:pPr algn="ctr"/>
                      <a:r>
                        <a:rPr lang="fr-BE" sz="5400" b="1" noProof="0">
                          <a:solidFill>
                            <a:schemeClr val="tx2"/>
                          </a:solidFill>
                          <a:latin typeface="+mj-lt"/>
                        </a:rPr>
                        <a:t>2</a:t>
                      </a:r>
                      <a:endParaRPr lang="fr-BE" sz="5400" b="1" noProof="0" dirty="0">
                        <a:solidFill>
                          <a:schemeClr val="tx2"/>
                        </a:solidFill>
                        <a:latin typeface="+mj-lt"/>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LA SANTÉ DU CHAT ET UN COMPORTEMENT CALME SONT LES PRINCIPALES RAISONS DE STÉRILISATION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dirty="0"/>
                        <a:t>25% </a:t>
                      </a:r>
                      <a:r>
                        <a:rPr lang="fr-BE" sz="1400" noProof="0" dirty="0"/>
                        <a:t>des chats à Bruxelles sont stérilisés en raison de l’obligation légale</a:t>
                      </a:r>
                      <a:r>
                        <a:rPr lang="nl-BE" sz="1400" dirty="0"/>
                        <a:t>. </a:t>
                      </a:r>
                      <a:r>
                        <a:rPr kumimoji="0" lang="fr-BE" sz="1400" b="0" i="0" u="none" strike="noStrike" kern="1200" cap="none" spc="0" normalizeH="0" baseline="0" noProof="0" dirty="0">
                          <a:ln>
                            <a:noFill/>
                          </a:ln>
                          <a:solidFill>
                            <a:srgbClr val="282828"/>
                          </a:solidFill>
                          <a:effectLst/>
                          <a:uLnTx/>
                          <a:uFillTx/>
                          <a:latin typeface="+mn-lt"/>
                          <a:ea typeface="+mn-ea"/>
                          <a:cs typeface="+mn-cs"/>
                        </a:rPr>
                        <a:t>Un chat plus calme est un aspect plus important pour les mâles, tout comme éviter l’émission de jets d’urine.</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8849227"/>
                  </a:ext>
                </a:extLst>
              </a:tr>
              <a:tr h="1691356">
                <a:tc>
                  <a:txBody>
                    <a:bodyPr/>
                    <a:lstStyle/>
                    <a:p>
                      <a:pPr algn="ctr"/>
                      <a:r>
                        <a:rPr lang="fr-BE" sz="5400" b="1" noProof="0">
                          <a:solidFill>
                            <a:schemeClr val="tx2"/>
                          </a:solidFill>
                          <a:latin typeface="+mj-lt"/>
                        </a:rPr>
                        <a:t>3</a:t>
                      </a:r>
                      <a:endParaRPr lang="fr-BE" sz="5400" b="1" noProof="0" dirty="0">
                        <a:solidFill>
                          <a:schemeClr val="tx2"/>
                        </a:solidFill>
                        <a:latin typeface="+mj-lt"/>
                      </a:endParaRP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NE PAS SORTIR LIBREMENT ET LE PRIX SONT DES BARRIÈRES IMPORTANTES À LA STÉRILISATION</a:t>
                      </a:r>
                    </a:p>
                    <a:p>
                      <a:r>
                        <a:rPr lang="fr-BE" sz="1400" b="0" dirty="0">
                          <a:solidFill>
                            <a:schemeClr val="tx1"/>
                          </a:solidFill>
                        </a:rPr>
                        <a:t>Pour 26 % des chats non-stérilisés les maîtres ont des projets de stérilisation concrets. Le chat qui ne sort pas librement et le prix sont les principales barrières à la stérilisation.</a:t>
                      </a: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68522"/>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fr-BE" smtClean="0"/>
              <a:pPr/>
              <a:t>23</a:t>
            </a:fld>
            <a:r>
              <a:rPr lang="fr-BE"/>
              <a:t> </a:t>
            </a:r>
          </a:p>
        </p:txBody>
      </p:sp>
      <p:sp>
        <p:nvSpPr>
          <p:cNvPr id="5" name="Rectangle 4">
            <a:extLst>
              <a:ext uri="{FF2B5EF4-FFF2-40B4-BE49-F238E27FC236}">
                <a16:creationId xmlns:a16="http://schemas.microsoft.com/office/drawing/2014/main" id="{35125687-3656-489C-9ECE-E4B064013B0E}"/>
              </a:ext>
            </a:extLst>
          </p:cNvPr>
          <p:cNvSpPr/>
          <p:nvPr/>
        </p:nvSpPr>
        <p:spPr>
          <a:xfrm>
            <a:off x="1165412" y="6200775"/>
            <a:ext cx="7654693" cy="415498"/>
          </a:xfrm>
          <a:prstGeom prst="rect">
            <a:avLst/>
          </a:prstGeom>
        </p:spPr>
        <p:txBody>
          <a:bodyPr wrap="square">
            <a:spAutoFit/>
          </a:bodyPr>
          <a:lstStyle/>
          <a:p>
            <a:r>
              <a:rPr lang="fr-BE" sz="1050" b="1" dirty="0">
                <a:solidFill>
                  <a:srgbClr val="2F469C"/>
                </a:solidFill>
              </a:rPr>
              <a:t>*On peut dire avec une certitude de 95% qu’il y a 47 706 à 54 034 chats non-stérilisés à Bruxelles.</a:t>
            </a:r>
          </a:p>
          <a:p>
            <a:r>
              <a:rPr lang="fr-BE" sz="1050" b="1" dirty="0">
                <a:solidFill>
                  <a:srgbClr val="2F469C"/>
                </a:solidFill>
              </a:rPr>
              <a:t>La marge d’erreur statistique est de 6,22%.</a:t>
            </a:r>
            <a:endParaRPr lang="fr-BE" sz="1050" dirty="0"/>
          </a:p>
        </p:txBody>
      </p:sp>
    </p:spTree>
    <p:extLst>
      <p:ext uri="{BB962C8B-B14F-4D97-AF65-F5344CB8AC3E}">
        <p14:creationId xmlns:p14="http://schemas.microsoft.com/office/powerpoint/2010/main" val="25610536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0B97CD-DA92-46C9-8A37-4D7F85E5C5A2}"/>
              </a:ext>
            </a:extLst>
          </p:cNvPr>
          <p:cNvSpPr>
            <a:spLocks noGrp="1"/>
          </p:cNvSpPr>
          <p:nvPr>
            <p:ph type="title"/>
          </p:nvPr>
        </p:nvSpPr>
        <p:spPr>
          <a:xfrm>
            <a:off x="407988" y="368300"/>
            <a:ext cx="11376024" cy="332399"/>
          </a:xfrm>
        </p:spPr>
        <p:txBody>
          <a:bodyPr/>
          <a:lstStyle/>
          <a:p>
            <a:r>
              <a:rPr lang="fr-BE" dirty="0" err="1"/>
              <a:t>ConclusiONs</a:t>
            </a:r>
            <a:r>
              <a:rPr lang="fr-BE" dirty="0"/>
              <a:t> (2/2)</a:t>
            </a:r>
          </a:p>
        </p:txBody>
      </p:sp>
      <p:graphicFrame>
        <p:nvGraphicFramePr>
          <p:cNvPr id="6" name="Tableau 66">
            <a:extLst>
              <a:ext uri="{FF2B5EF4-FFF2-40B4-BE49-F238E27FC236}">
                <a16:creationId xmlns:a16="http://schemas.microsoft.com/office/drawing/2014/main" id="{C15231F9-7271-4874-A2D7-C95FC00AECF5}"/>
              </a:ext>
            </a:extLst>
          </p:cNvPr>
          <p:cNvGraphicFramePr>
            <a:graphicFrameLocks noGrp="1"/>
          </p:cNvGraphicFramePr>
          <p:nvPr>
            <p:extLst>
              <p:ext uri="{D42A27DB-BD31-4B8C-83A1-F6EECF244321}">
                <p14:modId xmlns:p14="http://schemas.microsoft.com/office/powerpoint/2010/main" val="2998933668"/>
              </p:ext>
            </p:extLst>
          </p:nvPr>
        </p:nvGraphicFramePr>
        <p:xfrm>
          <a:off x="407988" y="648465"/>
          <a:ext cx="11376000" cy="3780453"/>
        </p:xfrm>
        <a:graphic>
          <a:graphicData uri="http://schemas.openxmlformats.org/drawingml/2006/table">
            <a:tbl>
              <a:tblPr firstRow="1" lastRow="1">
                <a:tableStyleId>{5C22544A-7EE6-4342-B048-85BDC9FD1C3A}</a:tableStyleId>
              </a:tblPr>
              <a:tblGrid>
                <a:gridCol w="936000">
                  <a:extLst>
                    <a:ext uri="{9D8B030D-6E8A-4147-A177-3AD203B41FA5}">
                      <a16:colId xmlns:a16="http://schemas.microsoft.com/office/drawing/2014/main" val="310438399"/>
                    </a:ext>
                  </a:extLst>
                </a:gridCol>
                <a:gridCol w="10440000">
                  <a:extLst>
                    <a:ext uri="{9D8B030D-6E8A-4147-A177-3AD203B41FA5}">
                      <a16:colId xmlns:a16="http://schemas.microsoft.com/office/drawing/2014/main" val="2994831520"/>
                    </a:ext>
                  </a:extLst>
                </a:gridCol>
              </a:tblGrid>
              <a:tr h="19172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dirty="0">
                          <a:ln>
                            <a:noFill/>
                          </a:ln>
                          <a:solidFill>
                            <a:schemeClr val="tx2"/>
                          </a:solidFill>
                          <a:effectLst/>
                          <a:uLnTx/>
                          <a:uFillTx/>
                          <a:latin typeface="+mj-lt"/>
                          <a:ea typeface="+mn-ea"/>
                          <a:cs typeface="+mn-cs"/>
                        </a:rPr>
                        <a:t>4</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L’OBLIGATION DE FAIRE PUCER LES CHATS EST MAL RESPECTÉE À BRUXELLES AVEC SEULEMENT 57 % DE CHATS PUCÉS</a:t>
                      </a:r>
                    </a:p>
                    <a:p>
                      <a:pPr marL="0" marR="0" lvl="0" indent="0" algn="l" defTabSz="914400" rtl="0" eaLnBrk="1" fontAlgn="auto" latinLnBrk="0" hangingPunct="1">
                        <a:lnSpc>
                          <a:spcPct val="100000"/>
                        </a:lnSpc>
                        <a:spcBef>
                          <a:spcPts val="0"/>
                        </a:spcBef>
                        <a:spcAft>
                          <a:spcPts val="0"/>
                        </a:spcAft>
                        <a:buClrTx/>
                        <a:buSzTx/>
                        <a:buFontTx/>
                        <a:buNone/>
                        <a:tabLst/>
                        <a:defRPr/>
                      </a:pPr>
                      <a:r>
                        <a:rPr lang="fr-BE" sz="1400" b="0" dirty="0">
                          <a:solidFill>
                            <a:schemeClr val="tx1"/>
                          </a:solidFill>
                        </a:rPr>
                        <a:t>Après avoir été </a:t>
                      </a:r>
                      <a:r>
                        <a:rPr lang="fr-BE" sz="1400" b="0" dirty="0" err="1">
                          <a:solidFill>
                            <a:schemeClr val="tx1"/>
                          </a:solidFill>
                        </a:rPr>
                        <a:t>pucés</a:t>
                      </a:r>
                      <a:r>
                        <a:rPr lang="fr-BE" sz="1400" b="0" dirty="0">
                          <a:solidFill>
                            <a:schemeClr val="tx1"/>
                          </a:solidFill>
                        </a:rPr>
                        <a:t>, près de 8 chats sur 10 sont également enregistrés dans la base de données nationale. </a:t>
                      </a:r>
                      <a:r>
                        <a:rPr lang="nl-BE" sz="1400" b="0" dirty="0">
                          <a:solidFill>
                            <a:schemeClr val="tx1"/>
                          </a:solidFill>
                        </a:rPr>
                        <a:t>31% </a:t>
                      </a:r>
                      <a:r>
                        <a:rPr lang="fr-BE" sz="1400" b="0" noProof="0" dirty="0">
                          <a:solidFill>
                            <a:schemeClr val="tx1"/>
                          </a:solidFill>
                        </a:rPr>
                        <a:t>des chats à Bruxelles sont </a:t>
                      </a:r>
                      <a:r>
                        <a:rPr lang="fr-BE" sz="1400" b="0" noProof="0" dirty="0" err="1">
                          <a:solidFill>
                            <a:schemeClr val="tx1"/>
                          </a:solidFill>
                        </a:rPr>
                        <a:t>pucés</a:t>
                      </a:r>
                      <a:r>
                        <a:rPr lang="fr-BE" sz="1400" b="0" noProof="0" dirty="0">
                          <a:solidFill>
                            <a:schemeClr val="tx1"/>
                          </a:solidFill>
                        </a:rPr>
                        <a:t> en raison de l’obligation légale</a:t>
                      </a:r>
                      <a:r>
                        <a:rPr lang="nl-BE" sz="1400" b="0" dirty="0">
                          <a:solidFill>
                            <a:schemeClr val="tx1"/>
                          </a:solidFill>
                        </a:rPr>
                        <a:t>. </a:t>
                      </a:r>
                      <a:r>
                        <a:rPr lang="fr-BE" sz="1400" b="0" dirty="0">
                          <a:solidFill>
                            <a:schemeClr val="tx1"/>
                          </a:solidFill>
                        </a:rPr>
                        <a:t>Les chats de plus de 10 ans et les chats provenant d’amis sont moins souvent </a:t>
                      </a:r>
                      <a:r>
                        <a:rPr lang="fr-BE" sz="1400" b="0" dirty="0" err="1">
                          <a:solidFill>
                            <a:schemeClr val="tx1"/>
                          </a:solidFill>
                        </a:rPr>
                        <a:t>pucés</a:t>
                      </a:r>
                      <a:r>
                        <a:rPr lang="fr-BE" sz="1400" b="0" dirty="0">
                          <a:solidFill>
                            <a:schemeClr val="tx1"/>
                          </a:solidFill>
                        </a:rPr>
                        <a:t>. Les principales raisons de faire </a:t>
                      </a:r>
                      <a:r>
                        <a:rPr lang="fr-BE" sz="1400" b="0" dirty="0" err="1">
                          <a:solidFill>
                            <a:schemeClr val="tx1"/>
                          </a:solidFill>
                        </a:rPr>
                        <a:t>pucer</a:t>
                      </a:r>
                      <a:r>
                        <a:rPr lang="fr-BE" sz="1400" b="0" dirty="0">
                          <a:solidFill>
                            <a:schemeClr val="tx1"/>
                          </a:solidFill>
                        </a:rPr>
                        <a:t> des </a:t>
                      </a:r>
                      <a:r>
                        <a:rPr lang="fr-BE" sz="1400" b="0" kern="1200" dirty="0">
                          <a:solidFill>
                            <a:schemeClr val="tx1"/>
                          </a:solidFill>
                          <a:latin typeface="+mn-lt"/>
                          <a:ea typeface="+mn-ea"/>
                          <a:cs typeface="+mn-cs"/>
                        </a:rPr>
                        <a:t>chats sont la possibilité de retrouver le chat lorsqu’il est perdu, le fait d’avoir déjà été </a:t>
                      </a:r>
                      <a:r>
                        <a:rPr lang="fr-BE" sz="1400" b="0" kern="1200" dirty="0" err="1">
                          <a:solidFill>
                            <a:schemeClr val="tx1"/>
                          </a:solidFill>
                          <a:latin typeface="+mn-lt"/>
                          <a:ea typeface="+mn-ea"/>
                          <a:cs typeface="+mn-cs"/>
                        </a:rPr>
                        <a:t>pucé</a:t>
                      </a:r>
                      <a:r>
                        <a:rPr lang="fr-BE" sz="1400" b="0" kern="1200" dirty="0">
                          <a:solidFill>
                            <a:schemeClr val="tx1"/>
                          </a:solidFill>
                          <a:latin typeface="+mn-lt"/>
                          <a:ea typeface="+mn-ea"/>
                          <a:cs typeface="+mn-cs"/>
                        </a:rPr>
                        <a:t> et l’obligation</a:t>
                      </a:r>
                      <a:r>
                        <a:rPr lang="fr-BE" sz="1400" b="0" dirty="0">
                          <a:solidFill>
                            <a:schemeClr val="tx1"/>
                          </a:solidFill>
                        </a:rPr>
                        <a:t>.</a:t>
                      </a:r>
                      <a:endParaRPr kumimoji="0" lang="fr-BE" sz="1400" b="0" i="0" u="none" strike="noStrike" kern="1200" cap="none" spc="0" normalizeH="0" baseline="0" noProof="0" dirty="0">
                        <a:ln>
                          <a:noFill/>
                        </a:ln>
                        <a:solidFill>
                          <a:schemeClr val="tx1"/>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6784945"/>
                  </a:ext>
                </a:extLst>
              </a:tr>
              <a:tr h="18632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5400" b="1" i="0" u="none" strike="noStrike" kern="1200" cap="none" spc="0" normalizeH="0" baseline="0" noProof="0" dirty="0">
                          <a:ln>
                            <a:noFill/>
                          </a:ln>
                          <a:solidFill>
                            <a:schemeClr val="tx2"/>
                          </a:solidFill>
                          <a:effectLst/>
                          <a:uLnTx/>
                          <a:uFillTx/>
                          <a:latin typeface="+mj-lt"/>
                          <a:ea typeface="+mn-ea"/>
                          <a:cs typeface="+mn-cs"/>
                        </a:rPr>
                        <a:t>5</a:t>
                      </a:r>
                    </a:p>
                  </a:txBody>
                  <a:tcPr marL="0" marR="0" marT="0" marB="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600" b="1" i="0" u="none" strike="noStrike" kern="1200" cap="none" spc="0" normalizeH="0" baseline="0" noProof="0" dirty="0">
                          <a:ln>
                            <a:noFill/>
                          </a:ln>
                          <a:solidFill>
                            <a:srgbClr val="2F469C"/>
                          </a:solidFill>
                          <a:effectLst/>
                          <a:uLnTx/>
                          <a:uFillTx/>
                          <a:latin typeface="+mn-lt"/>
                          <a:ea typeface="+mn-ea"/>
                          <a:cs typeface="+mn-cs"/>
                        </a:rPr>
                        <a:t>POUR 75 % DES CHATS À BRUXELLES NON-PUCÉS ON N’A NULLEMENT L’INTENTION DE LES FAIRE PUCER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dirty="0">
                          <a:ln>
                            <a:noFill/>
                          </a:ln>
                          <a:solidFill>
                            <a:srgbClr val="282828"/>
                          </a:solidFill>
                          <a:effectLst/>
                          <a:uLnTx/>
                          <a:uFillTx/>
                          <a:latin typeface="+mn-lt"/>
                          <a:ea typeface="+mn-ea"/>
                          <a:cs typeface="+mn-cs"/>
                        </a:rPr>
                        <a:t>Les principales barrières pour faire </a:t>
                      </a:r>
                      <a:r>
                        <a:rPr kumimoji="0" lang="fr-BE" sz="1400" b="0" i="0" u="none" strike="noStrike" kern="1200" cap="none" spc="0" normalizeH="0" baseline="0" dirty="0" err="1">
                          <a:ln>
                            <a:noFill/>
                          </a:ln>
                          <a:solidFill>
                            <a:srgbClr val="282828"/>
                          </a:solidFill>
                          <a:effectLst/>
                          <a:uLnTx/>
                          <a:uFillTx/>
                          <a:latin typeface="+mn-lt"/>
                          <a:ea typeface="+mn-ea"/>
                          <a:cs typeface="+mn-cs"/>
                        </a:rPr>
                        <a:t>pucer</a:t>
                      </a:r>
                      <a:r>
                        <a:rPr kumimoji="0" lang="fr-BE" sz="1400" b="0" i="0" u="none" strike="noStrike" kern="1200" cap="none" spc="0" normalizeH="0" baseline="0" dirty="0">
                          <a:ln>
                            <a:noFill/>
                          </a:ln>
                          <a:solidFill>
                            <a:srgbClr val="282828"/>
                          </a:solidFill>
                          <a:effectLst/>
                          <a:uLnTx/>
                          <a:uFillTx/>
                          <a:latin typeface="+mn-lt"/>
                          <a:ea typeface="+mn-ea"/>
                          <a:cs typeface="+mn-cs"/>
                        </a:rPr>
                        <a:t> des chats, sont que les maîtres estiment que ce n’est pas nécessaire, que le chat ne sort pas librement et le prix.</a:t>
                      </a:r>
                      <a:endParaRPr kumimoji="0" lang="fr-BE" sz="1400" b="0" i="0" u="none" strike="noStrike" kern="1200" cap="none" spc="0" normalizeH="0" baseline="0" noProof="0" dirty="0">
                        <a:ln>
                          <a:noFill/>
                        </a:ln>
                        <a:solidFill>
                          <a:srgbClr val="282828"/>
                        </a:solidFill>
                        <a:effectLst/>
                        <a:uLnTx/>
                        <a:uFillTx/>
                        <a:latin typeface="+mn-lt"/>
                        <a:ea typeface="+mn-ea"/>
                        <a:cs typeface="+mn-cs"/>
                      </a:endParaRPr>
                    </a:p>
                  </a:txBody>
                  <a:tcPr marL="72000" marR="72000" marT="36000" marB="36000" anchor="ctr">
                    <a:lnL w="12700" cmpd="sng">
                      <a:noFill/>
                    </a:lnL>
                    <a:lnR w="12700" cmpd="sng">
                      <a:noFill/>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2428173"/>
                  </a:ext>
                </a:extLst>
              </a:tr>
            </a:tbl>
          </a:graphicData>
        </a:graphic>
      </p:graphicFrame>
      <p:sp>
        <p:nvSpPr>
          <p:cNvPr id="2" name="Slide Number Placeholder 1">
            <a:extLst>
              <a:ext uri="{FF2B5EF4-FFF2-40B4-BE49-F238E27FC236}">
                <a16:creationId xmlns:a16="http://schemas.microsoft.com/office/drawing/2014/main" id="{469E7CF7-74D0-422B-AFA3-908F60DE8599}"/>
              </a:ext>
            </a:extLst>
          </p:cNvPr>
          <p:cNvSpPr>
            <a:spLocks noGrp="1"/>
          </p:cNvSpPr>
          <p:nvPr>
            <p:ph type="sldNum" sz="quarter" idx="18"/>
          </p:nvPr>
        </p:nvSpPr>
        <p:spPr/>
        <p:txBody>
          <a:bodyPr/>
          <a:lstStyle/>
          <a:p>
            <a:fld id="{D61AABEC-672F-4B68-B914-690DA978312C}" type="slidenum">
              <a:rPr lang="fr-BE" smtClean="0"/>
              <a:pPr/>
              <a:t>24</a:t>
            </a:fld>
            <a:r>
              <a:rPr lang="fr-BE"/>
              <a:t> </a:t>
            </a:r>
          </a:p>
        </p:txBody>
      </p:sp>
    </p:spTree>
    <p:extLst>
      <p:ext uri="{BB962C8B-B14F-4D97-AF65-F5344CB8AC3E}">
        <p14:creationId xmlns:p14="http://schemas.microsoft.com/office/powerpoint/2010/main" val="352409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E3CF161D-9559-49C2-B096-9599E6445F32}"/>
              </a:ext>
            </a:extLst>
          </p:cNvPr>
          <p:cNvSpPr>
            <a:spLocks noGrp="1"/>
          </p:cNvSpPr>
          <p:nvPr>
            <p:ph type="body" sz="quarter" idx="18"/>
          </p:nvPr>
        </p:nvSpPr>
        <p:spPr/>
        <p:txBody>
          <a:bodyPr/>
          <a:lstStyle/>
          <a:p>
            <a:r>
              <a:rPr lang="en-US" dirty="0"/>
              <a:t>Jasper </a:t>
            </a:r>
            <a:r>
              <a:rPr lang="en-US" dirty="0" err="1"/>
              <a:t>claes</a:t>
            </a:r>
            <a:endParaRPr lang="en-US" dirty="0"/>
          </a:p>
        </p:txBody>
      </p:sp>
      <p:sp>
        <p:nvSpPr>
          <p:cNvPr id="76" name="Text Placeholder 75">
            <a:extLst>
              <a:ext uri="{FF2B5EF4-FFF2-40B4-BE49-F238E27FC236}">
                <a16:creationId xmlns:a16="http://schemas.microsoft.com/office/drawing/2014/main" id="{0B547243-4A61-44D0-8F03-407AFDCD92EC}"/>
              </a:ext>
            </a:extLst>
          </p:cNvPr>
          <p:cNvSpPr>
            <a:spLocks noGrp="1"/>
          </p:cNvSpPr>
          <p:nvPr>
            <p:ph type="body" sz="quarter" idx="19"/>
          </p:nvPr>
        </p:nvSpPr>
        <p:spPr/>
        <p:txBody>
          <a:bodyPr/>
          <a:lstStyle/>
          <a:p>
            <a:r>
              <a:rPr lang="en-US" dirty="0"/>
              <a:t>Research Consultant</a:t>
            </a:r>
          </a:p>
        </p:txBody>
      </p:sp>
      <p:sp>
        <p:nvSpPr>
          <p:cNvPr id="77" name="Text Placeholder 76">
            <a:extLst>
              <a:ext uri="{FF2B5EF4-FFF2-40B4-BE49-F238E27FC236}">
                <a16:creationId xmlns:a16="http://schemas.microsoft.com/office/drawing/2014/main" id="{ACFEEFF4-7312-402B-88C5-32B54E790794}"/>
              </a:ext>
            </a:extLst>
          </p:cNvPr>
          <p:cNvSpPr>
            <a:spLocks noGrp="1"/>
          </p:cNvSpPr>
          <p:nvPr>
            <p:ph type="body" sz="quarter" idx="20"/>
          </p:nvPr>
        </p:nvSpPr>
        <p:spPr/>
        <p:txBody>
          <a:bodyPr/>
          <a:lstStyle/>
          <a:p>
            <a:r>
              <a:rPr lang="en-US" dirty="0"/>
              <a:t>+32 9 216 22 06</a:t>
            </a:r>
          </a:p>
        </p:txBody>
      </p:sp>
      <p:sp>
        <p:nvSpPr>
          <p:cNvPr id="78" name="Text Placeholder 77">
            <a:extLst>
              <a:ext uri="{FF2B5EF4-FFF2-40B4-BE49-F238E27FC236}">
                <a16:creationId xmlns:a16="http://schemas.microsoft.com/office/drawing/2014/main" id="{C08B0435-AE82-417E-A618-F31DDC77DAB2}"/>
              </a:ext>
            </a:extLst>
          </p:cNvPr>
          <p:cNvSpPr>
            <a:spLocks noGrp="1"/>
          </p:cNvSpPr>
          <p:nvPr>
            <p:ph type="body" sz="quarter" idx="21"/>
          </p:nvPr>
        </p:nvSpPr>
        <p:spPr/>
        <p:txBody>
          <a:bodyPr/>
          <a:lstStyle/>
          <a:p>
            <a:r>
              <a:rPr lang="en-US" dirty="0"/>
              <a:t>Jasper.Claes@ipsos.com</a:t>
            </a:r>
          </a:p>
        </p:txBody>
      </p:sp>
      <p:sp>
        <p:nvSpPr>
          <p:cNvPr id="2" name="Text Placeholder 1">
            <a:extLst>
              <a:ext uri="{FF2B5EF4-FFF2-40B4-BE49-F238E27FC236}">
                <a16:creationId xmlns:a16="http://schemas.microsoft.com/office/drawing/2014/main" id="{1D3C217F-BB40-4B3A-B52F-8A1A230C2560}"/>
              </a:ext>
            </a:extLst>
          </p:cNvPr>
          <p:cNvSpPr>
            <a:spLocks noGrp="1"/>
          </p:cNvSpPr>
          <p:nvPr>
            <p:ph type="body" sz="quarter" idx="10"/>
          </p:nvPr>
        </p:nvSpPr>
        <p:spPr/>
        <p:txBody>
          <a:bodyPr/>
          <a:lstStyle/>
          <a:p>
            <a:r>
              <a:rPr lang="en-US" dirty="0"/>
              <a:t>Aline Celen</a:t>
            </a:r>
          </a:p>
        </p:txBody>
      </p:sp>
      <p:sp>
        <p:nvSpPr>
          <p:cNvPr id="51" name="Text Placeholder 50">
            <a:extLst>
              <a:ext uri="{FF2B5EF4-FFF2-40B4-BE49-F238E27FC236}">
                <a16:creationId xmlns:a16="http://schemas.microsoft.com/office/drawing/2014/main" id="{EBB31F4E-57CF-40D8-8B52-672E49B4EC6D}"/>
              </a:ext>
            </a:extLst>
          </p:cNvPr>
          <p:cNvSpPr>
            <a:spLocks noGrp="1"/>
          </p:cNvSpPr>
          <p:nvPr>
            <p:ph type="body" sz="quarter" idx="11"/>
          </p:nvPr>
        </p:nvSpPr>
        <p:spPr/>
        <p:txBody>
          <a:bodyPr/>
          <a:lstStyle/>
          <a:p>
            <a:r>
              <a:rPr lang="en-US" dirty="0"/>
              <a:t>Senior Research Executive</a:t>
            </a:r>
          </a:p>
        </p:txBody>
      </p:sp>
      <p:sp>
        <p:nvSpPr>
          <p:cNvPr id="71" name="Text Placeholder 70">
            <a:extLst>
              <a:ext uri="{FF2B5EF4-FFF2-40B4-BE49-F238E27FC236}">
                <a16:creationId xmlns:a16="http://schemas.microsoft.com/office/drawing/2014/main" id="{782D92F1-DDE9-42A1-A7B2-8F5B606F688F}"/>
              </a:ext>
            </a:extLst>
          </p:cNvPr>
          <p:cNvSpPr>
            <a:spLocks noGrp="1"/>
          </p:cNvSpPr>
          <p:nvPr>
            <p:ph type="body" sz="quarter" idx="12"/>
          </p:nvPr>
        </p:nvSpPr>
        <p:spPr/>
        <p:txBody>
          <a:bodyPr/>
          <a:lstStyle/>
          <a:p>
            <a:r>
              <a:rPr lang="en-US" dirty="0"/>
              <a:t>+32 9 216 22 36</a:t>
            </a:r>
          </a:p>
        </p:txBody>
      </p:sp>
      <p:sp>
        <p:nvSpPr>
          <p:cNvPr id="72" name="Text Placeholder 71">
            <a:extLst>
              <a:ext uri="{FF2B5EF4-FFF2-40B4-BE49-F238E27FC236}">
                <a16:creationId xmlns:a16="http://schemas.microsoft.com/office/drawing/2014/main" id="{CFDB09F8-BCFC-4720-A3B2-E836F5277BBB}"/>
              </a:ext>
            </a:extLst>
          </p:cNvPr>
          <p:cNvSpPr>
            <a:spLocks noGrp="1"/>
          </p:cNvSpPr>
          <p:nvPr>
            <p:ph type="body" sz="quarter" idx="13"/>
          </p:nvPr>
        </p:nvSpPr>
        <p:spPr/>
        <p:txBody>
          <a:bodyPr/>
          <a:lstStyle/>
          <a:p>
            <a:r>
              <a:rPr lang="en-US" dirty="0"/>
              <a:t>Aline.Celen@ipsos.com</a:t>
            </a:r>
          </a:p>
        </p:txBody>
      </p:sp>
      <p:sp>
        <p:nvSpPr>
          <p:cNvPr id="54" name="Text Placeholder 53">
            <a:extLst>
              <a:ext uri="{FF2B5EF4-FFF2-40B4-BE49-F238E27FC236}">
                <a16:creationId xmlns:a16="http://schemas.microsoft.com/office/drawing/2014/main" id="{B413F927-B7E6-460F-89B9-3A1C336FF972}"/>
              </a:ext>
            </a:extLst>
          </p:cNvPr>
          <p:cNvSpPr>
            <a:spLocks noGrp="1"/>
          </p:cNvSpPr>
          <p:nvPr>
            <p:ph type="body" sz="quarter" idx="14"/>
          </p:nvPr>
        </p:nvSpPr>
        <p:spPr/>
        <p:txBody>
          <a:bodyPr/>
          <a:lstStyle/>
          <a:p>
            <a:r>
              <a:rPr lang="en-US" dirty="0"/>
              <a:t>Geert </a:t>
            </a:r>
            <a:r>
              <a:rPr lang="en-US" dirty="0" err="1"/>
              <a:t>francken</a:t>
            </a:r>
            <a:endParaRPr lang="en-US" dirty="0"/>
          </a:p>
        </p:txBody>
      </p:sp>
      <p:sp>
        <p:nvSpPr>
          <p:cNvPr id="73" name="Text Placeholder 72">
            <a:extLst>
              <a:ext uri="{FF2B5EF4-FFF2-40B4-BE49-F238E27FC236}">
                <a16:creationId xmlns:a16="http://schemas.microsoft.com/office/drawing/2014/main" id="{8070223D-5ECE-49CC-99F0-F33E2DEB0706}"/>
              </a:ext>
            </a:extLst>
          </p:cNvPr>
          <p:cNvSpPr>
            <a:spLocks noGrp="1"/>
          </p:cNvSpPr>
          <p:nvPr>
            <p:ph type="body" sz="quarter" idx="15"/>
          </p:nvPr>
        </p:nvSpPr>
        <p:spPr/>
        <p:txBody>
          <a:bodyPr/>
          <a:lstStyle/>
          <a:p>
            <a:r>
              <a:rPr lang="en-US" dirty="0"/>
              <a:t>Service Line leader</a:t>
            </a:r>
          </a:p>
        </p:txBody>
      </p:sp>
      <p:sp>
        <p:nvSpPr>
          <p:cNvPr id="74" name="Text Placeholder 73">
            <a:extLst>
              <a:ext uri="{FF2B5EF4-FFF2-40B4-BE49-F238E27FC236}">
                <a16:creationId xmlns:a16="http://schemas.microsoft.com/office/drawing/2014/main" id="{4CD056B5-A620-4461-BD11-146C8EE68D87}"/>
              </a:ext>
            </a:extLst>
          </p:cNvPr>
          <p:cNvSpPr>
            <a:spLocks noGrp="1"/>
          </p:cNvSpPr>
          <p:nvPr>
            <p:ph type="body" sz="quarter" idx="16"/>
          </p:nvPr>
        </p:nvSpPr>
        <p:spPr/>
        <p:txBody>
          <a:bodyPr/>
          <a:lstStyle/>
          <a:p>
            <a:r>
              <a:rPr lang="en-US" dirty="0"/>
              <a:t>+32 3 613 00 57</a:t>
            </a:r>
          </a:p>
        </p:txBody>
      </p:sp>
      <p:sp>
        <p:nvSpPr>
          <p:cNvPr id="75" name="Text Placeholder 74">
            <a:extLst>
              <a:ext uri="{FF2B5EF4-FFF2-40B4-BE49-F238E27FC236}">
                <a16:creationId xmlns:a16="http://schemas.microsoft.com/office/drawing/2014/main" id="{D9BB63E1-AF53-418A-B693-07F5E0572DF5}"/>
              </a:ext>
            </a:extLst>
          </p:cNvPr>
          <p:cNvSpPr>
            <a:spLocks noGrp="1"/>
          </p:cNvSpPr>
          <p:nvPr>
            <p:ph type="body" sz="quarter" idx="17"/>
          </p:nvPr>
        </p:nvSpPr>
        <p:spPr/>
        <p:txBody>
          <a:bodyPr/>
          <a:lstStyle/>
          <a:p>
            <a:r>
              <a:rPr lang="en-US" dirty="0"/>
              <a:t>Geert.Francken@ipsos.com</a:t>
            </a:r>
          </a:p>
        </p:txBody>
      </p:sp>
    </p:spTree>
    <p:extLst>
      <p:ext uri="{BB962C8B-B14F-4D97-AF65-F5344CB8AC3E}">
        <p14:creationId xmlns:p14="http://schemas.microsoft.com/office/powerpoint/2010/main" val="2467373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t 7" hidden="1">
            <a:extLst>
              <a:ext uri="{FF2B5EF4-FFF2-40B4-BE49-F238E27FC236}">
                <a16:creationId xmlns:a16="http://schemas.microsoft.com/office/drawing/2014/main" id="{CE47490D-5533-47BF-9285-A06CBB5648C0}"/>
              </a:ext>
            </a:extLst>
          </p:cNvPr>
          <p:cNvGraphicFramePr>
            <a:graphicFrameLocks noChangeAspect="1"/>
          </p:cNvGraphicFramePr>
          <p:nvPr>
            <p:custDataLst>
              <p:tags r:id="rId2"/>
            </p:custDataLst>
            <p:extLst>
              <p:ext uri="{D42A27DB-BD31-4B8C-83A1-F6EECF244321}">
                <p14:modId xmlns:p14="http://schemas.microsoft.com/office/powerpoint/2010/main" val="41668831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171" name="Diapositive think-cell" r:id="rId4" imgW="532" imgH="530" progId="TCLayout.ActiveDocument.1">
                  <p:embed/>
                </p:oleObj>
              </mc:Choice>
              <mc:Fallback>
                <p:oleObj name="Diapositive think-cell" r:id="rId4" imgW="532" imgH="530" progId="TCLayout.ActiveDocument.1">
                  <p:embed/>
                  <p:pic>
                    <p:nvPicPr>
                      <p:cNvPr id="8" name="Objet 7" hidden="1">
                        <a:extLst>
                          <a:ext uri="{FF2B5EF4-FFF2-40B4-BE49-F238E27FC236}">
                            <a16:creationId xmlns:a16="http://schemas.microsoft.com/office/drawing/2014/main" id="{CE47490D-5533-47BF-9285-A06CBB5648C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grpSp>
        <p:nvGrpSpPr>
          <p:cNvPr id="13" name="Group 9">
            <a:extLst>
              <a:ext uri="{FF2B5EF4-FFF2-40B4-BE49-F238E27FC236}">
                <a16:creationId xmlns:a16="http://schemas.microsoft.com/office/drawing/2014/main" id="{0D725A26-5E6A-4EE1-83FA-8EE0BCAE7BB6}"/>
              </a:ext>
            </a:extLst>
          </p:cNvPr>
          <p:cNvGrpSpPr>
            <a:grpSpLocks noChangeAspect="1"/>
          </p:cNvGrpSpPr>
          <p:nvPr/>
        </p:nvGrpSpPr>
        <p:grpSpPr bwMode="auto">
          <a:xfrm>
            <a:off x="694330" y="857250"/>
            <a:ext cx="4400306" cy="3420000"/>
            <a:chOff x="440" y="1843"/>
            <a:chExt cx="2186" cy="1699"/>
          </a:xfrm>
        </p:grpSpPr>
        <p:sp>
          <p:nvSpPr>
            <p:cNvPr id="15" name="Freeform 10">
              <a:extLst>
                <a:ext uri="{FF2B5EF4-FFF2-40B4-BE49-F238E27FC236}">
                  <a16:creationId xmlns:a16="http://schemas.microsoft.com/office/drawing/2014/main" id="{EB0D1795-48D5-438E-95B7-02150C1D96B8}"/>
                </a:ext>
              </a:extLst>
            </p:cNvPr>
            <p:cNvSpPr>
              <a:spLocks noEditPoints="1"/>
            </p:cNvSpPr>
            <p:nvPr/>
          </p:nvSpPr>
          <p:spPr bwMode="auto">
            <a:xfrm>
              <a:off x="440" y="2706"/>
              <a:ext cx="2186" cy="836"/>
            </a:xfrm>
            <a:custGeom>
              <a:avLst/>
              <a:gdLst>
                <a:gd name="T0" fmla="*/ 608 w 1611"/>
                <a:gd name="T1" fmla="*/ 383 h 614"/>
                <a:gd name="T2" fmla="*/ 561 w 1611"/>
                <a:gd name="T3" fmla="*/ 325 h 614"/>
                <a:gd name="T4" fmla="*/ 578 w 1611"/>
                <a:gd name="T5" fmla="*/ 559 h 614"/>
                <a:gd name="T6" fmla="*/ 723 w 1611"/>
                <a:gd name="T7" fmla="*/ 608 h 614"/>
                <a:gd name="T8" fmla="*/ 317 w 1611"/>
                <a:gd name="T9" fmla="*/ 325 h 614"/>
                <a:gd name="T10" fmla="*/ 281 w 1611"/>
                <a:gd name="T11" fmla="*/ 608 h 614"/>
                <a:gd name="T12" fmla="*/ 321 w 1611"/>
                <a:gd name="T13" fmla="*/ 608 h 614"/>
                <a:gd name="T14" fmla="*/ 414 w 1611"/>
                <a:gd name="T15" fmla="*/ 397 h 614"/>
                <a:gd name="T16" fmla="*/ 483 w 1611"/>
                <a:gd name="T17" fmla="*/ 325 h 614"/>
                <a:gd name="T18" fmla="*/ 347 w 1611"/>
                <a:gd name="T19" fmla="*/ 493 h 614"/>
                <a:gd name="T20" fmla="*/ 1 w 1611"/>
                <a:gd name="T21" fmla="*/ 524 h 614"/>
                <a:gd name="T22" fmla="*/ 196 w 1611"/>
                <a:gd name="T23" fmla="*/ 526 h 614"/>
                <a:gd name="T24" fmla="*/ 119 w 1611"/>
                <a:gd name="T25" fmla="*/ 400 h 614"/>
                <a:gd name="T26" fmla="*/ 97 w 1611"/>
                <a:gd name="T27" fmla="*/ 320 h 614"/>
                <a:gd name="T28" fmla="*/ 96 w 1611"/>
                <a:gd name="T29" fmla="*/ 564 h 614"/>
                <a:gd name="T30" fmla="*/ 95 w 1611"/>
                <a:gd name="T31" fmla="*/ 184 h 614"/>
                <a:gd name="T32" fmla="*/ 136 w 1611"/>
                <a:gd name="T33" fmla="*/ 184 h 614"/>
                <a:gd name="T34" fmla="*/ 0 w 1611"/>
                <a:gd name="T35" fmla="*/ 289 h 614"/>
                <a:gd name="T36" fmla="*/ 145 w 1611"/>
                <a:gd name="T37" fmla="*/ 239 h 614"/>
                <a:gd name="T38" fmla="*/ 162 w 1611"/>
                <a:gd name="T39" fmla="*/ 6 h 614"/>
                <a:gd name="T40" fmla="*/ 421 w 1611"/>
                <a:gd name="T41" fmla="*/ 175 h 614"/>
                <a:gd name="T42" fmla="*/ 302 w 1611"/>
                <a:gd name="T43" fmla="*/ 147 h 614"/>
                <a:gd name="T44" fmla="*/ 348 w 1611"/>
                <a:gd name="T45" fmla="*/ 107 h 614"/>
                <a:gd name="T46" fmla="*/ 327 w 1611"/>
                <a:gd name="T47" fmla="*/ 0 h 614"/>
                <a:gd name="T48" fmla="*/ 421 w 1611"/>
                <a:gd name="T49" fmla="*/ 196 h 614"/>
                <a:gd name="T50" fmla="*/ 428 w 1611"/>
                <a:gd name="T51" fmla="*/ 68 h 614"/>
                <a:gd name="T52" fmla="*/ 557 w 1611"/>
                <a:gd name="T53" fmla="*/ 289 h 614"/>
                <a:gd name="T54" fmla="*/ 613 w 1611"/>
                <a:gd name="T55" fmla="*/ 6 h 614"/>
                <a:gd name="T56" fmla="*/ 804 w 1611"/>
                <a:gd name="T57" fmla="*/ 445 h 614"/>
                <a:gd name="T58" fmla="*/ 849 w 1611"/>
                <a:gd name="T59" fmla="*/ 411 h 614"/>
                <a:gd name="T60" fmla="*/ 933 w 1611"/>
                <a:gd name="T61" fmla="*/ 604 h 614"/>
                <a:gd name="T62" fmla="*/ 921 w 1611"/>
                <a:gd name="T63" fmla="*/ 532 h 614"/>
                <a:gd name="T64" fmla="*/ 923 w 1611"/>
                <a:gd name="T65" fmla="*/ 400 h 614"/>
                <a:gd name="T66" fmla="*/ 730 w 1611"/>
                <a:gd name="T67" fmla="*/ 608 h 614"/>
                <a:gd name="T68" fmla="*/ 823 w 1611"/>
                <a:gd name="T69" fmla="*/ 495 h 614"/>
                <a:gd name="T70" fmla="*/ 854 w 1611"/>
                <a:gd name="T71" fmla="*/ 608 h 614"/>
                <a:gd name="T72" fmla="*/ 1119 w 1611"/>
                <a:gd name="T73" fmla="*/ 325 h 614"/>
                <a:gd name="T74" fmla="*/ 990 w 1611"/>
                <a:gd name="T75" fmla="*/ 388 h 614"/>
                <a:gd name="T76" fmla="*/ 1064 w 1611"/>
                <a:gd name="T77" fmla="*/ 388 h 614"/>
                <a:gd name="T78" fmla="*/ 1302 w 1611"/>
                <a:gd name="T79" fmla="*/ 548 h 614"/>
                <a:gd name="T80" fmla="*/ 1293 w 1611"/>
                <a:gd name="T81" fmla="*/ 492 h 614"/>
                <a:gd name="T82" fmla="*/ 1205 w 1611"/>
                <a:gd name="T83" fmla="*/ 385 h 614"/>
                <a:gd name="T84" fmla="*/ 1131 w 1611"/>
                <a:gd name="T85" fmla="*/ 325 h 614"/>
                <a:gd name="T86" fmla="*/ 1411 w 1611"/>
                <a:gd name="T87" fmla="*/ 445 h 614"/>
                <a:gd name="T88" fmla="*/ 1411 w 1611"/>
                <a:gd name="T89" fmla="*/ 378 h 614"/>
                <a:gd name="T90" fmla="*/ 1526 w 1611"/>
                <a:gd name="T91" fmla="*/ 608 h 614"/>
                <a:gd name="T92" fmla="*/ 1514 w 1611"/>
                <a:gd name="T93" fmla="*/ 556 h 614"/>
                <a:gd name="T94" fmla="*/ 1467 w 1611"/>
                <a:gd name="T95" fmla="*/ 468 h 614"/>
                <a:gd name="T96" fmla="*/ 1323 w 1611"/>
                <a:gd name="T97" fmla="*/ 325 h 614"/>
                <a:gd name="T98" fmla="*/ 1396 w 1611"/>
                <a:gd name="T99" fmla="*/ 495 h 614"/>
                <a:gd name="T100" fmla="*/ 1440 w 1611"/>
                <a:gd name="T101" fmla="*/ 554 h 614"/>
                <a:gd name="T102" fmla="*/ 1545 w 1611"/>
                <a:gd name="T103" fmla="*/ 530 h 614"/>
                <a:gd name="T104" fmla="*/ 1611 w 1611"/>
                <a:gd name="T105" fmla="*/ 53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11" h="614">
                  <a:moveTo>
                    <a:pt x="587" y="503"/>
                  </a:moveTo>
                  <a:cubicBezTo>
                    <a:pt x="607" y="383"/>
                    <a:pt x="607" y="383"/>
                    <a:pt x="607" y="383"/>
                  </a:cubicBezTo>
                  <a:cubicBezTo>
                    <a:pt x="608" y="383"/>
                    <a:pt x="608" y="383"/>
                    <a:pt x="608" y="383"/>
                  </a:cubicBezTo>
                  <a:cubicBezTo>
                    <a:pt x="628" y="503"/>
                    <a:pt x="628" y="503"/>
                    <a:pt x="628" y="503"/>
                  </a:cubicBezTo>
                  <a:lnTo>
                    <a:pt x="587" y="503"/>
                  </a:lnTo>
                  <a:close/>
                  <a:moveTo>
                    <a:pt x="561" y="325"/>
                  </a:moveTo>
                  <a:cubicBezTo>
                    <a:pt x="492" y="608"/>
                    <a:pt x="492" y="608"/>
                    <a:pt x="492" y="608"/>
                  </a:cubicBezTo>
                  <a:cubicBezTo>
                    <a:pt x="570" y="608"/>
                    <a:pt x="570" y="608"/>
                    <a:pt x="570" y="608"/>
                  </a:cubicBezTo>
                  <a:cubicBezTo>
                    <a:pt x="578" y="559"/>
                    <a:pt x="578" y="559"/>
                    <a:pt x="578" y="559"/>
                  </a:cubicBezTo>
                  <a:cubicBezTo>
                    <a:pt x="637" y="559"/>
                    <a:pt x="637" y="559"/>
                    <a:pt x="637" y="559"/>
                  </a:cubicBezTo>
                  <a:cubicBezTo>
                    <a:pt x="644" y="608"/>
                    <a:pt x="644" y="608"/>
                    <a:pt x="644" y="608"/>
                  </a:cubicBezTo>
                  <a:cubicBezTo>
                    <a:pt x="723" y="608"/>
                    <a:pt x="723" y="608"/>
                    <a:pt x="723" y="608"/>
                  </a:cubicBezTo>
                  <a:cubicBezTo>
                    <a:pt x="654" y="325"/>
                    <a:pt x="654" y="325"/>
                    <a:pt x="654" y="325"/>
                  </a:cubicBezTo>
                  <a:lnTo>
                    <a:pt x="561" y="325"/>
                  </a:lnTo>
                  <a:close/>
                  <a:moveTo>
                    <a:pt x="317" y="325"/>
                  </a:moveTo>
                  <a:cubicBezTo>
                    <a:pt x="212" y="325"/>
                    <a:pt x="212" y="325"/>
                    <a:pt x="212" y="325"/>
                  </a:cubicBezTo>
                  <a:cubicBezTo>
                    <a:pt x="212" y="608"/>
                    <a:pt x="212" y="608"/>
                    <a:pt x="212" y="608"/>
                  </a:cubicBezTo>
                  <a:cubicBezTo>
                    <a:pt x="281" y="608"/>
                    <a:pt x="281" y="608"/>
                    <a:pt x="281" y="608"/>
                  </a:cubicBezTo>
                  <a:cubicBezTo>
                    <a:pt x="281" y="397"/>
                    <a:pt x="281" y="397"/>
                    <a:pt x="281" y="397"/>
                  </a:cubicBezTo>
                  <a:cubicBezTo>
                    <a:pt x="281" y="397"/>
                    <a:pt x="281" y="397"/>
                    <a:pt x="281" y="397"/>
                  </a:cubicBezTo>
                  <a:cubicBezTo>
                    <a:pt x="321" y="608"/>
                    <a:pt x="321" y="608"/>
                    <a:pt x="321" y="608"/>
                  </a:cubicBezTo>
                  <a:cubicBezTo>
                    <a:pt x="374" y="608"/>
                    <a:pt x="374" y="608"/>
                    <a:pt x="374" y="608"/>
                  </a:cubicBezTo>
                  <a:cubicBezTo>
                    <a:pt x="413" y="397"/>
                    <a:pt x="413" y="397"/>
                    <a:pt x="413" y="397"/>
                  </a:cubicBezTo>
                  <a:cubicBezTo>
                    <a:pt x="414" y="397"/>
                    <a:pt x="414" y="397"/>
                    <a:pt x="414" y="397"/>
                  </a:cubicBezTo>
                  <a:cubicBezTo>
                    <a:pt x="414" y="608"/>
                    <a:pt x="414" y="608"/>
                    <a:pt x="414" y="608"/>
                  </a:cubicBezTo>
                  <a:cubicBezTo>
                    <a:pt x="483" y="608"/>
                    <a:pt x="483" y="608"/>
                    <a:pt x="483" y="608"/>
                  </a:cubicBezTo>
                  <a:cubicBezTo>
                    <a:pt x="483" y="325"/>
                    <a:pt x="483" y="325"/>
                    <a:pt x="483" y="325"/>
                  </a:cubicBezTo>
                  <a:cubicBezTo>
                    <a:pt x="377" y="325"/>
                    <a:pt x="377" y="325"/>
                    <a:pt x="377" y="325"/>
                  </a:cubicBezTo>
                  <a:cubicBezTo>
                    <a:pt x="347" y="493"/>
                    <a:pt x="347" y="493"/>
                    <a:pt x="347" y="493"/>
                  </a:cubicBezTo>
                  <a:cubicBezTo>
                    <a:pt x="347" y="493"/>
                    <a:pt x="347" y="493"/>
                    <a:pt x="347" y="493"/>
                  </a:cubicBezTo>
                  <a:lnTo>
                    <a:pt x="317" y="325"/>
                  </a:lnTo>
                  <a:close/>
                  <a:moveTo>
                    <a:pt x="72" y="524"/>
                  </a:moveTo>
                  <a:cubicBezTo>
                    <a:pt x="1" y="524"/>
                    <a:pt x="1" y="524"/>
                    <a:pt x="1" y="524"/>
                  </a:cubicBezTo>
                  <a:cubicBezTo>
                    <a:pt x="1" y="534"/>
                    <a:pt x="1" y="534"/>
                    <a:pt x="1" y="534"/>
                  </a:cubicBezTo>
                  <a:cubicBezTo>
                    <a:pt x="1" y="593"/>
                    <a:pt x="35" y="614"/>
                    <a:pt x="96" y="614"/>
                  </a:cubicBezTo>
                  <a:cubicBezTo>
                    <a:pt x="161" y="614"/>
                    <a:pt x="196" y="587"/>
                    <a:pt x="196" y="526"/>
                  </a:cubicBezTo>
                  <a:cubicBezTo>
                    <a:pt x="196" y="423"/>
                    <a:pt x="75" y="450"/>
                    <a:pt x="75" y="394"/>
                  </a:cubicBezTo>
                  <a:cubicBezTo>
                    <a:pt x="75" y="382"/>
                    <a:pt x="83" y="370"/>
                    <a:pt x="98" y="370"/>
                  </a:cubicBezTo>
                  <a:cubicBezTo>
                    <a:pt x="113" y="370"/>
                    <a:pt x="119" y="383"/>
                    <a:pt x="119" y="400"/>
                  </a:cubicBezTo>
                  <a:cubicBezTo>
                    <a:pt x="119" y="407"/>
                    <a:pt x="119" y="407"/>
                    <a:pt x="119" y="407"/>
                  </a:cubicBezTo>
                  <a:cubicBezTo>
                    <a:pt x="188" y="407"/>
                    <a:pt x="188" y="407"/>
                    <a:pt x="188" y="407"/>
                  </a:cubicBezTo>
                  <a:cubicBezTo>
                    <a:pt x="188" y="346"/>
                    <a:pt x="161" y="320"/>
                    <a:pt x="97" y="320"/>
                  </a:cubicBezTo>
                  <a:cubicBezTo>
                    <a:pt x="35" y="320"/>
                    <a:pt x="4" y="351"/>
                    <a:pt x="4" y="408"/>
                  </a:cubicBezTo>
                  <a:cubicBezTo>
                    <a:pt x="4" y="508"/>
                    <a:pt x="120" y="481"/>
                    <a:pt x="120" y="536"/>
                  </a:cubicBezTo>
                  <a:cubicBezTo>
                    <a:pt x="120" y="552"/>
                    <a:pt x="111" y="564"/>
                    <a:pt x="96" y="564"/>
                  </a:cubicBezTo>
                  <a:cubicBezTo>
                    <a:pt x="82" y="564"/>
                    <a:pt x="72" y="555"/>
                    <a:pt x="72" y="531"/>
                  </a:cubicBezTo>
                  <a:lnTo>
                    <a:pt x="72" y="524"/>
                  </a:lnTo>
                  <a:close/>
                  <a:moveTo>
                    <a:pt x="95" y="184"/>
                  </a:moveTo>
                  <a:cubicBezTo>
                    <a:pt x="115" y="63"/>
                    <a:pt x="115" y="63"/>
                    <a:pt x="115" y="63"/>
                  </a:cubicBezTo>
                  <a:cubicBezTo>
                    <a:pt x="116" y="63"/>
                    <a:pt x="116" y="63"/>
                    <a:pt x="116" y="63"/>
                  </a:cubicBezTo>
                  <a:cubicBezTo>
                    <a:pt x="136" y="184"/>
                    <a:pt x="136" y="184"/>
                    <a:pt x="136" y="184"/>
                  </a:cubicBezTo>
                  <a:lnTo>
                    <a:pt x="95" y="184"/>
                  </a:lnTo>
                  <a:close/>
                  <a:moveTo>
                    <a:pt x="69" y="6"/>
                  </a:moveTo>
                  <a:cubicBezTo>
                    <a:pt x="0" y="289"/>
                    <a:pt x="0" y="289"/>
                    <a:pt x="0" y="289"/>
                  </a:cubicBezTo>
                  <a:cubicBezTo>
                    <a:pt x="79" y="289"/>
                    <a:pt x="79" y="289"/>
                    <a:pt x="79" y="289"/>
                  </a:cubicBezTo>
                  <a:cubicBezTo>
                    <a:pt x="86" y="239"/>
                    <a:pt x="86" y="239"/>
                    <a:pt x="86" y="239"/>
                  </a:cubicBezTo>
                  <a:cubicBezTo>
                    <a:pt x="145" y="239"/>
                    <a:pt x="145" y="239"/>
                    <a:pt x="145" y="239"/>
                  </a:cubicBezTo>
                  <a:cubicBezTo>
                    <a:pt x="152" y="289"/>
                    <a:pt x="152" y="289"/>
                    <a:pt x="152" y="289"/>
                  </a:cubicBezTo>
                  <a:cubicBezTo>
                    <a:pt x="231" y="289"/>
                    <a:pt x="231" y="289"/>
                    <a:pt x="231" y="289"/>
                  </a:cubicBezTo>
                  <a:cubicBezTo>
                    <a:pt x="162" y="6"/>
                    <a:pt x="162" y="6"/>
                    <a:pt x="162" y="6"/>
                  </a:cubicBezTo>
                  <a:lnTo>
                    <a:pt x="69" y="6"/>
                  </a:lnTo>
                  <a:close/>
                  <a:moveTo>
                    <a:pt x="421" y="196"/>
                  </a:moveTo>
                  <a:cubicBezTo>
                    <a:pt x="421" y="175"/>
                    <a:pt x="421" y="175"/>
                    <a:pt x="421" y="175"/>
                  </a:cubicBezTo>
                  <a:cubicBezTo>
                    <a:pt x="350" y="175"/>
                    <a:pt x="350" y="175"/>
                    <a:pt x="350" y="175"/>
                  </a:cubicBezTo>
                  <a:cubicBezTo>
                    <a:pt x="350" y="228"/>
                    <a:pt x="346" y="244"/>
                    <a:pt x="327" y="244"/>
                  </a:cubicBezTo>
                  <a:cubicBezTo>
                    <a:pt x="305" y="244"/>
                    <a:pt x="302" y="224"/>
                    <a:pt x="302" y="147"/>
                  </a:cubicBezTo>
                  <a:cubicBezTo>
                    <a:pt x="302" y="71"/>
                    <a:pt x="305" y="50"/>
                    <a:pt x="327" y="50"/>
                  </a:cubicBezTo>
                  <a:cubicBezTo>
                    <a:pt x="342" y="50"/>
                    <a:pt x="348" y="59"/>
                    <a:pt x="348" y="92"/>
                  </a:cubicBezTo>
                  <a:cubicBezTo>
                    <a:pt x="348" y="107"/>
                    <a:pt x="348" y="107"/>
                    <a:pt x="348" y="107"/>
                  </a:cubicBezTo>
                  <a:cubicBezTo>
                    <a:pt x="419" y="107"/>
                    <a:pt x="419" y="107"/>
                    <a:pt x="419" y="107"/>
                  </a:cubicBezTo>
                  <a:cubicBezTo>
                    <a:pt x="419" y="90"/>
                    <a:pt x="419" y="90"/>
                    <a:pt x="419" y="90"/>
                  </a:cubicBezTo>
                  <a:cubicBezTo>
                    <a:pt x="419" y="35"/>
                    <a:pt x="394" y="0"/>
                    <a:pt x="327" y="0"/>
                  </a:cubicBezTo>
                  <a:cubicBezTo>
                    <a:pt x="251" y="0"/>
                    <a:pt x="226" y="39"/>
                    <a:pt x="226" y="147"/>
                  </a:cubicBezTo>
                  <a:cubicBezTo>
                    <a:pt x="226" y="253"/>
                    <a:pt x="245" y="294"/>
                    <a:pt x="327" y="294"/>
                  </a:cubicBezTo>
                  <a:cubicBezTo>
                    <a:pt x="375" y="294"/>
                    <a:pt x="421" y="275"/>
                    <a:pt x="421" y="196"/>
                  </a:cubicBezTo>
                  <a:moveTo>
                    <a:pt x="613" y="6"/>
                  </a:moveTo>
                  <a:cubicBezTo>
                    <a:pt x="428" y="6"/>
                    <a:pt x="428" y="6"/>
                    <a:pt x="428" y="6"/>
                  </a:cubicBezTo>
                  <a:cubicBezTo>
                    <a:pt x="428" y="68"/>
                    <a:pt x="428" y="68"/>
                    <a:pt x="428" y="68"/>
                  </a:cubicBezTo>
                  <a:cubicBezTo>
                    <a:pt x="483" y="68"/>
                    <a:pt x="483" y="68"/>
                    <a:pt x="483" y="68"/>
                  </a:cubicBezTo>
                  <a:cubicBezTo>
                    <a:pt x="483" y="289"/>
                    <a:pt x="483" y="289"/>
                    <a:pt x="483" y="289"/>
                  </a:cubicBezTo>
                  <a:cubicBezTo>
                    <a:pt x="557" y="289"/>
                    <a:pt x="557" y="289"/>
                    <a:pt x="557" y="289"/>
                  </a:cubicBezTo>
                  <a:cubicBezTo>
                    <a:pt x="557" y="68"/>
                    <a:pt x="557" y="68"/>
                    <a:pt x="557" y="68"/>
                  </a:cubicBezTo>
                  <a:cubicBezTo>
                    <a:pt x="613" y="68"/>
                    <a:pt x="613" y="68"/>
                    <a:pt x="613" y="68"/>
                  </a:cubicBezTo>
                  <a:lnTo>
                    <a:pt x="613" y="6"/>
                  </a:lnTo>
                  <a:close/>
                  <a:moveTo>
                    <a:pt x="849" y="411"/>
                  </a:moveTo>
                  <a:cubicBezTo>
                    <a:pt x="849" y="431"/>
                    <a:pt x="839" y="445"/>
                    <a:pt x="818" y="445"/>
                  </a:cubicBezTo>
                  <a:cubicBezTo>
                    <a:pt x="804" y="445"/>
                    <a:pt x="804" y="445"/>
                    <a:pt x="804" y="445"/>
                  </a:cubicBezTo>
                  <a:cubicBezTo>
                    <a:pt x="804" y="378"/>
                    <a:pt x="804" y="378"/>
                    <a:pt x="804" y="378"/>
                  </a:cubicBezTo>
                  <a:cubicBezTo>
                    <a:pt x="818" y="378"/>
                    <a:pt x="818" y="378"/>
                    <a:pt x="818" y="378"/>
                  </a:cubicBezTo>
                  <a:cubicBezTo>
                    <a:pt x="840" y="378"/>
                    <a:pt x="849" y="388"/>
                    <a:pt x="849" y="411"/>
                  </a:cubicBezTo>
                  <a:moveTo>
                    <a:pt x="854" y="608"/>
                  </a:moveTo>
                  <a:cubicBezTo>
                    <a:pt x="933" y="608"/>
                    <a:pt x="933" y="608"/>
                    <a:pt x="933" y="608"/>
                  </a:cubicBezTo>
                  <a:cubicBezTo>
                    <a:pt x="933" y="604"/>
                    <a:pt x="933" y="604"/>
                    <a:pt x="933" y="604"/>
                  </a:cubicBezTo>
                  <a:cubicBezTo>
                    <a:pt x="928" y="602"/>
                    <a:pt x="926" y="599"/>
                    <a:pt x="924" y="595"/>
                  </a:cubicBezTo>
                  <a:cubicBezTo>
                    <a:pt x="921" y="590"/>
                    <a:pt x="921" y="571"/>
                    <a:pt x="921" y="556"/>
                  </a:cubicBezTo>
                  <a:cubicBezTo>
                    <a:pt x="921" y="532"/>
                    <a:pt x="921" y="532"/>
                    <a:pt x="921" y="532"/>
                  </a:cubicBezTo>
                  <a:cubicBezTo>
                    <a:pt x="921" y="494"/>
                    <a:pt x="910" y="472"/>
                    <a:pt x="875" y="469"/>
                  </a:cubicBezTo>
                  <a:cubicBezTo>
                    <a:pt x="875" y="468"/>
                    <a:pt x="875" y="468"/>
                    <a:pt x="875" y="468"/>
                  </a:cubicBezTo>
                  <a:cubicBezTo>
                    <a:pt x="908" y="463"/>
                    <a:pt x="923" y="438"/>
                    <a:pt x="923" y="400"/>
                  </a:cubicBezTo>
                  <a:cubicBezTo>
                    <a:pt x="923" y="357"/>
                    <a:pt x="901" y="325"/>
                    <a:pt x="845" y="325"/>
                  </a:cubicBezTo>
                  <a:cubicBezTo>
                    <a:pt x="730" y="325"/>
                    <a:pt x="730" y="325"/>
                    <a:pt x="730" y="325"/>
                  </a:cubicBezTo>
                  <a:cubicBezTo>
                    <a:pt x="730" y="608"/>
                    <a:pt x="730" y="608"/>
                    <a:pt x="730" y="608"/>
                  </a:cubicBezTo>
                  <a:cubicBezTo>
                    <a:pt x="804" y="608"/>
                    <a:pt x="804" y="608"/>
                    <a:pt x="804" y="608"/>
                  </a:cubicBezTo>
                  <a:cubicBezTo>
                    <a:pt x="804" y="495"/>
                    <a:pt x="804" y="495"/>
                    <a:pt x="804" y="495"/>
                  </a:cubicBezTo>
                  <a:cubicBezTo>
                    <a:pt x="823" y="495"/>
                    <a:pt x="823" y="495"/>
                    <a:pt x="823" y="495"/>
                  </a:cubicBezTo>
                  <a:cubicBezTo>
                    <a:pt x="841" y="495"/>
                    <a:pt x="847" y="503"/>
                    <a:pt x="847" y="535"/>
                  </a:cubicBezTo>
                  <a:cubicBezTo>
                    <a:pt x="847" y="554"/>
                    <a:pt x="847" y="554"/>
                    <a:pt x="847" y="554"/>
                  </a:cubicBezTo>
                  <a:cubicBezTo>
                    <a:pt x="847" y="566"/>
                    <a:pt x="847" y="593"/>
                    <a:pt x="854" y="608"/>
                  </a:cubicBezTo>
                  <a:moveTo>
                    <a:pt x="1064" y="388"/>
                  </a:moveTo>
                  <a:cubicBezTo>
                    <a:pt x="1119" y="388"/>
                    <a:pt x="1119" y="388"/>
                    <a:pt x="1119" y="388"/>
                  </a:cubicBezTo>
                  <a:cubicBezTo>
                    <a:pt x="1119" y="325"/>
                    <a:pt x="1119" y="325"/>
                    <a:pt x="1119" y="325"/>
                  </a:cubicBezTo>
                  <a:cubicBezTo>
                    <a:pt x="935" y="325"/>
                    <a:pt x="935" y="325"/>
                    <a:pt x="935" y="325"/>
                  </a:cubicBezTo>
                  <a:cubicBezTo>
                    <a:pt x="935" y="388"/>
                    <a:pt x="935" y="388"/>
                    <a:pt x="935" y="388"/>
                  </a:cubicBezTo>
                  <a:cubicBezTo>
                    <a:pt x="990" y="388"/>
                    <a:pt x="990" y="388"/>
                    <a:pt x="990" y="388"/>
                  </a:cubicBezTo>
                  <a:cubicBezTo>
                    <a:pt x="990" y="608"/>
                    <a:pt x="990" y="608"/>
                    <a:pt x="990" y="608"/>
                  </a:cubicBezTo>
                  <a:cubicBezTo>
                    <a:pt x="1064" y="608"/>
                    <a:pt x="1064" y="608"/>
                    <a:pt x="1064" y="608"/>
                  </a:cubicBezTo>
                  <a:lnTo>
                    <a:pt x="1064" y="388"/>
                  </a:lnTo>
                  <a:close/>
                  <a:moveTo>
                    <a:pt x="1131" y="608"/>
                  </a:moveTo>
                  <a:cubicBezTo>
                    <a:pt x="1302" y="608"/>
                    <a:pt x="1302" y="608"/>
                    <a:pt x="1302" y="608"/>
                  </a:cubicBezTo>
                  <a:cubicBezTo>
                    <a:pt x="1302" y="548"/>
                    <a:pt x="1302" y="548"/>
                    <a:pt x="1302" y="548"/>
                  </a:cubicBezTo>
                  <a:cubicBezTo>
                    <a:pt x="1205" y="548"/>
                    <a:pt x="1205" y="548"/>
                    <a:pt x="1205" y="548"/>
                  </a:cubicBezTo>
                  <a:cubicBezTo>
                    <a:pt x="1205" y="492"/>
                    <a:pt x="1205" y="492"/>
                    <a:pt x="1205" y="492"/>
                  </a:cubicBezTo>
                  <a:cubicBezTo>
                    <a:pt x="1293" y="492"/>
                    <a:pt x="1293" y="492"/>
                    <a:pt x="1293" y="492"/>
                  </a:cubicBezTo>
                  <a:cubicBezTo>
                    <a:pt x="1293" y="434"/>
                    <a:pt x="1293" y="434"/>
                    <a:pt x="1293" y="434"/>
                  </a:cubicBezTo>
                  <a:cubicBezTo>
                    <a:pt x="1205" y="434"/>
                    <a:pt x="1205" y="434"/>
                    <a:pt x="1205" y="434"/>
                  </a:cubicBezTo>
                  <a:cubicBezTo>
                    <a:pt x="1205" y="385"/>
                    <a:pt x="1205" y="385"/>
                    <a:pt x="1205" y="385"/>
                  </a:cubicBezTo>
                  <a:cubicBezTo>
                    <a:pt x="1299" y="385"/>
                    <a:pt x="1299" y="385"/>
                    <a:pt x="1299" y="385"/>
                  </a:cubicBezTo>
                  <a:cubicBezTo>
                    <a:pt x="1299" y="325"/>
                    <a:pt x="1299" y="325"/>
                    <a:pt x="1299" y="325"/>
                  </a:cubicBezTo>
                  <a:cubicBezTo>
                    <a:pt x="1131" y="325"/>
                    <a:pt x="1131" y="325"/>
                    <a:pt x="1131" y="325"/>
                  </a:cubicBezTo>
                  <a:lnTo>
                    <a:pt x="1131" y="608"/>
                  </a:lnTo>
                  <a:close/>
                  <a:moveTo>
                    <a:pt x="1442" y="411"/>
                  </a:moveTo>
                  <a:cubicBezTo>
                    <a:pt x="1442" y="431"/>
                    <a:pt x="1432" y="445"/>
                    <a:pt x="1411" y="445"/>
                  </a:cubicBezTo>
                  <a:cubicBezTo>
                    <a:pt x="1396" y="445"/>
                    <a:pt x="1396" y="445"/>
                    <a:pt x="1396" y="445"/>
                  </a:cubicBezTo>
                  <a:cubicBezTo>
                    <a:pt x="1396" y="378"/>
                    <a:pt x="1396" y="378"/>
                    <a:pt x="1396" y="378"/>
                  </a:cubicBezTo>
                  <a:cubicBezTo>
                    <a:pt x="1411" y="378"/>
                    <a:pt x="1411" y="378"/>
                    <a:pt x="1411" y="378"/>
                  </a:cubicBezTo>
                  <a:cubicBezTo>
                    <a:pt x="1433" y="378"/>
                    <a:pt x="1442" y="388"/>
                    <a:pt x="1442" y="411"/>
                  </a:cubicBezTo>
                  <a:moveTo>
                    <a:pt x="1447" y="608"/>
                  </a:moveTo>
                  <a:cubicBezTo>
                    <a:pt x="1526" y="608"/>
                    <a:pt x="1526" y="608"/>
                    <a:pt x="1526" y="608"/>
                  </a:cubicBezTo>
                  <a:cubicBezTo>
                    <a:pt x="1526" y="604"/>
                    <a:pt x="1526" y="604"/>
                    <a:pt x="1526" y="604"/>
                  </a:cubicBezTo>
                  <a:cubicBezTo>
                    <a:pt x="1521" y="602"/>
                    <a:pt x="1519" y="599"/>
                    <a:pt x="1517" y="595"/>
                  </a:cubicBezTo>
                  <a:cubicBezTo>
                    <a:pt x="1514" y="590"/>
                    <a:pt x="1514" y="571"/>
                    <a:pt x="1514" y="556"/>
                  </a:cubicBezTo>
                  <a:cubicBezTo>
                    <a:pt x="1514" y="532"/>
                    <a:pt x="1514" y="532"/>
                    <a:pt x="1514" y="532"/>
                  </a:cubicBezTo>
                  <a:cubicBezTo>
                    <a:pt x="1514" y="494"/>
                    <a:pt x="1503" y="472"/>
                    <a:pt x="1467" y="469"/>
                  </a:cubicBezTo>
                  <a:cubicBezTo>
                    <a:pt x="1467" y="468"/>
                    <a:pt x="1467" y="468"/>
                    <a:pt x="1467" y="468"/>
                  </a:cubicBezTo>
                  <a:cubicBezTo>
                    <a:pt x="1501" y="463"/>
                    <a:pt x="1516" y="438"/>
                    <a:pt x="1516" y="400"/>
                  </a:cubicBezTo>
                  <a:cubicBezTo>
                    <a:pt x="1516" y="357"/>
                    <a:pt x="1494" y="325"/>
                    <a:pt x="1438" y="325"/>
                  </a:cubicBezTo>
                  <a:cubicBezTo>
                    <a:pt x="1323" y="325"/>
                    <a:pt x="1323" y="325"/>
                    <a:pt x="1323" y="325"/>
                  </a:cubicBezTo>
                  <a:cubicBezTo>
                    <a:pt x="1323" y="608"/>
                    <a:pt x="1323" y="608"/>
                    <a:pt x="1323" y="608"/>
                  </a:cubicBezTo>
                  <a:cubicBezTo>
                    <a:pt x="1396" y="608"/>
                    <a:pt x="1396" y="608"/>
                    <a:pt x="1396" y="608"/>
                  </a:cubicBezTo>
                  <a:cubicBezTo>
                    <a:pt x="1396" y="495"/>
                    <a:pt x="1396" y="495"/>
                    <a:pt x="1396" y="495"/>
                  </a:cubicBezTo>
                  <a:cubicBezTo>
                    <a:pt x="1416" y="495"/>
                    <a:pt x="1416" y="495"/>
                    <a:pt x="1416" y="495"/>
                  </a:cubicBezTo>
                  <a:cubicBezTo>
                    <a:pt x="1434" y="495"/>
                    <a:pt x="1440" y="503"/>
                    <a:pt x="1440" y="535"/>
                  </a:cubicBezTo>
                  <a:cubicBezTo>
                    <a:pt x="1440" y="554"/>
                    <a:pt x="1440" y="554"/>
                    <a:pt x="1440" y="554"/>
                  </a:cubicBezTo>
                  <a:cubicBezTo>
                    <a:pt x="1440" y="566"/>
                    <a:pt x="1440" y="593"/>
                    <a:pt x="1447" y="608"/>
                  </a:cubicBezTo>
                  <a:moveTo>
                    <a:pt x="1611" y="530"/>
                  </a:moveTo>
                  <a:cubicBezTo>
                    <a:pt x="1545" y="530"/>
                    <a:pt x="1545" y="530"/>
                    <a:pt x="1545" y="530"/>
                  </a:cubicBezTo>
                  <a:cubicBezTo>
                    <a:pt x="1545" y="608"/>
                    <a:pt x="1545" y="608"/>
                    <a:pt x="1545" y="608"/>
                  </a:cubicBezTo>
                  <a:cubicBezTo>
                    <a:pt x="1611" y="608"/>
                    <a:pt x="1611" y="608"/>
                    <a:pt x="1611" y="608"/>
                  </a:cubicBezTo>
                  <a:lnTo>
                    <a:pt x="1611" y="5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F76BF59E-E88E-4CDB-AC20-176616F696DA}"/>
                </a:ext>
              </a:extLst>
            </p:cNvPr>
            <p:cNvSpPr>
              <a:spLocks noEditPoints="1"/>
            </p:cNvSpPr>
            <p:nvPr/>
          </p:nvSpPr>
          <p:spPr bwMode="auto">
            <a:xfrm>
              <a:off x="442" y="1843"/>
              <a:ext cx="1230" cy="829"/>
            </a:xfrm>
            <a:custGeom>
              <a:avLst/>
              <a:gdLst>
                <a:gd name="T0" fmla="*/ 96 w 907"/>
                <a:gd name="T1" fmla="*/ 559 h 609"/>
                <a:gd name="T2" fmla="*/ 71 w 907"/>
                <a:gd name="T3" fmla="*/ 519 h 609"/>
                <a:gd name="T4" fmla="*/ 0 w 907"/>
                <a:gd name="T5" fmla="*/ 529 h 609"/>
                <a:gd name="T6" fmla="*/ 195 w 907"/>
                <a:gd name="T7" fmla="*/ 521 h 609"/>
                <a:gd name="T8" fmla="*/ 98 w 907"/>
                <a:gd name="T9" fmla="*/ 364 h 609"/>
                <a:gd name="T10" fmla="*/ 119 w 907"/>
                <a:gd name="T11" fmla="*/ 402 h 609"/>
                <a:gd name="T12" fmla="*/ 96 w 907"/>
                <a:gd name="T13" fmla="*/ 314 h 609"/>
                <a:gd name="T14" fmla="*/ 119 w 907"/>
                <a:gd name="T15" fmla="*/ 531 h 609"/>
                <a:gd name="T16" fmla="*/ 94 w 907"/>
                <a:gd name="T17" fmla="*/ 230 h 609"/>
                <a:gd name="T18" fmla="*/ 74 w 907"/>
                <a:gd name="T19" fmla="*/ 161 h 609"/>
                <a:gd name="T20" fmla="*/ 120 w 907"/>
                <a:gd name="T21" fmla="*/ 195 h 609"/>
                <a:gd name="T22" fmla="*/ 91 w 907"/>
                <a:gd name="T23" fmla="*/ 111 h 609"/>
                <a:gd name="T24" fmla="*/ 74 w 907"/>
                <a:gd name="T25" fmla="*/ 54 h 609"/>
                <a:gd name="T26" fmla="*/ 115 w 907"/>
                <a:gd name="T27" fmla="*/ 83 h 609"/>
                <a:gd name="T28" fmla="*/ 144 w 907"/>
                <a:gd name="T29" fmla="*/ 134 h 609"/>
                <a:gd name="T30" fmla="*/ 111 w 907"/>
                <a:gd name="T31" fmla="*/ 0 h 609"/>
                <a:gd name="T32" fmla="*/ 0 w 907"/>
                <a:gd name="T33" fmla="*/ 283 h 609"/>
                <a:gd name="T34" fmla="*/ 196 w 907"/>
                <a:gd name="T35" fmla="*/ 200 h 609"/>
                <a:gd name="T36" fmla="*/ 215 w 907"/>
                <a:gd name="T37" fmla="*/ 283 h 609"/>
                <a:gd name="T38" fmla="*/ 386 w 907"/>
                <a:gd name="T39" fmla="*/ 223 h 609"/>
                <a:gd name="T40" fmla="*/ 289 w 907"/>
                <a:gd name="T41" fmla="*/ 167 h 609"/>
                <a:gd name="T42" fmla="*/ 377 w 907"/>
                <a:gd name="T43" fmla="*/ 109 h 609"/>
                <a:gd name="T44" fmla="*/ 289 w 907"/>
                <a:gd name="T45" fmla="*/ 61 h 609"/>
                <a:gd name="T46" fmla="*/ 383 w 907"/>
                <a:gd name="T47" fmla="*/ 0 h 609"/>
                <a:gd name="T48" fmla="*/ 215 w 907"/>
                <a:gd name="T49" fmla="*/ 283 h 609"/>
                <a:gd name="T50" fmla="*/ 402 w 907"/>
                <a:gd name="T51" fmla="*/ 320 h 609"/>
                <a:gd name="T52" fmla="*/ 328 w 907"/>
                <a:gd name="T53" fmla="*/ 524 h 609"/>
                <a:gd name="T54" fmla="*/ 284 w 907"/>
                <a:gd name="T55" fmla="*/ 524 h 609"/>
                <a:gd name="T56" fmla="*/ 210 w 907"/>
                <a:gd name="T57" fmla="*/ 320 h 609"/>
                <a:gd name="T58" fmla="*/ 306 w 907"/>
                <a:gd name="T59" fmla="*/ 609 h 609"/>
                <a:gd name="T60" fmla="*/ 546 w 907"/>
                <a:gd name="T61" fmla="*/ 406 h 609"/>
                <a:gd name="T62" fmla="*/ 501 w 907"/>
                <a:gd name="T63" fmla="*/ 440 h 609"/>
                <a:gd name="T64" fmla="*/ 515 w 907"/>
                <a:gd name="T65" fmla="*/ 373 h 609"/>
                <a:gd name="T66" fmla="*/ 552 w 907"/>
                <a:gd name="T67" fmla="*/ 603 h 609"/>
                <a:gd name="T68" fmla="*/ 630 w 907"/>
                <a:gd name="T69" fmla="*/ 599 h 609"/>
                <a:gd name="T70" fmla="*/ 618 w 907"/>
                <a:gd name="T71" fmla="*/ 551 h 609"/>
                <a:gd name="T72" fmla="*/ 572 w 907"/>
                <a:gd name="T73" fmla="*/ 463 h 609"/>
                <a:gd name="T74" fmla="*/ 620 w 907"/>
                <a:gd name="T75" fmla="*/ 395 h 609"/>
                <a:gd name="T76" fmla="*/ 427 w 907"/>
                <a:gd name="T77" fmla="*/ 320 h 609"/>
                <a:gd name="T78" fmla="*/ 501 w 907"/>
                <a:gd name="T79" fmla="*/ 603 h 609"/>
                <a:gd name="T80" fmla="*/ 520 w 907"/>
                <a:gd name="T81" fmla="*/ 490 h 609"/>
                <a:gd name="T82" fmla="*/ 544 w 907"/>
                <a:gd name="T83" fmla="*/ 549 h 609"/>
                <a:gd name="T84" fmla="*/ 645 w 907"/>
                <a:gd name="T85" fmla="*/ 603 h 609"/>
                <a:gd name="T86" fmla="*/ 817 w 907"/>
                <a:gd name="T87" fmla="*/ 543 h 609"/>
                <a:gd name="T88" fmla="*/ 719 w 907"/>
                <a:gd name="T89" fmla="*/ 486 h 609"/>
                <a:gd name="T90" fmla="*/ 807 w 907"/>
                <a:gd name="T91" fmla="*/ 429 h 609"/>
                <a:gd name="T92" fmla="*/ 719 w 907"/>
                <a:gd name="T93" fmla="*/ 380 h 609"/>
                <a:gd name="T94" fmla="*/ 813 w 907"/>
                <a:gd name="T95" fmla="*/ 320 h 609"/>
                <a:gd name="T96" fmla="*/ 645 w 907"/>
                <a:gd name="T97" fmla="*/ 603 h 609"/>
                <a:gd name="T98" fmla="*/ 907 w 907"/>
                <a:gd name="T99" fmla="*/ 603 h 609"/>
                <a:gd name="T100" fmla="*/ 840 w 907"/>
                <a:gd name="T101" fmla="*/ 525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07" h="609">
                  <a:moveTo>
                    <a:pt x="119" y="531"/>
                  </a:moveTo>
                  <a:cubicBezTo>
                    <a:pt x="119" y="547"/>
                    <a:pt x="111" y="559"/>
                    <a:pt x="96" y="559"/>
                  </a:cubicBezTo>
                  <a:cubicBezTo>
                    <a:pt x="81" y="559"/>
                    <a:pt x="71" y="550"/>
                    <a:pt x="71" y="526"/>
                  </a:cubicBezTo>
                  <a:cubicBezTo>
                    <a:pt x="71" y="519"/>
                    <a:pt x="71" y="519"/>
                    <a:pt x="71" y="519"/>
                  </a:cubicBezTo>
                  <a:cubicBezTo>
                    <a:pt x="0" y="519"/>
                    <a:pt x="0" y="519"/>
                    <a:pt x="0" y="519"/>
                  </a:cubicBezTo>
                  <a:cubicBezTo>
                    <a:pt x="0" y="529"/>
                    <a:pt x="0" y="529"/>
                    <a:pt x="0" y="529"/>
                  </a:cubicBezTo>
                  <a:cubicBezTo>
                    <a:pt x="0" y="588"/>
                    <a:pt x="34" y="609"/>
                    <a:pt x="95" y="609"/>
                  </a:cubicBezTo>
                  <a:cubicBezTo>
                    <a:pt x="160" y="609"/>
                    <a:pt x="195" y="582"/>
                    <a:pt x="195" y="521"/>
                  </a:cubicBezTo>
                  <a:cubicBezTo>
                    <a:pt x="195" y="418"/>
                    <a:pt x="75" y="445"/>
                    <a:pt x="75" y="389"/>
                  </a:cubicBezTo>
                  <a:cubicBezTo>
                    <a:pt x="75" y="377"/>
                    <a:pt x="82" y="364"/>
                    <a:pt x="98" y="364"/>
                  </a:cubicBezTo>
                  <a:cubicBezTo>
                    <a:pt x="112" y="364"/>
                    <a:pt x="119" y="378"/>
                    <a:pt x="119" y="395"/>
                  </a:cubicBezTo>
                  <a:cubicBezTo>
                    <a:pt x="119" y="402"/>
                    <a:pt x="119" y="402"/>
                    <a:pt x="119" y="402"/>
                  </a:cubicBezTo>
                  <a:cubicBezTo>
                    <a:pt x="188" y="402"/>
                    <a:pt x="188" y="402"/>
                    <a:pt x="188" y="402"/>
                  </a:cubicBezTo>
                  <a:cubicBezTo>
                    <a:pt x="188" y="341"/>
                    <a:pt x="161" y="314"/>
                    <a:pt x="96" y="314"/>
                  </a:cubicBezTo>
                  <a:cubicBezTo>
                    <a:pt x="34" y="314"/>
                    <a:pt x="4" y="346"/>
                    <a:pt x="4" y="403"/>
                  </a:cubicBezTo>
                  <a:cubicBezTo>
                    <a:pt x="4" y="503"/>
                    <a:pt x="119" y="475"/>
                    <a:pt x="119" y="531"/>
                  </a:cubicBezTo>
                  <a:moveTo>
                    <a:pt x="120" y="195"/>
                  </a:moveTo>
                  <a:cubicBezTo>
                    <a:pt x="120" y="218"/>
                    <a:pt x="108" y="230"/>
                    <a:pt x="94" y="230"/>
                  </a:cubicBezTo>
                  <a:cubicBezTo>
                    <a:pt x="74" y="230"/>
                    <a:pt x="74" y="230"/>
                    <a:pt x="74" y="230"/>
                  </a:cubicBezTo>
                  <a:cubicBezTo>
                    <a:pt x="74" y="161"/>
                    <a:pt x="74" y="161"/>
                    <a:pt x="74" y="161"/>
                  </a:cubicBezTo>
                  <a:cubicBezTo>
                    <a:pt x="94" y="161"/>
                    <a:pt x="94" y="161"/>
                    <a:pt x="94" y="161"/>
                  </a:cubicBezTo>
                  <a:cubicBezTo>
                    <a:pt x="108" y="161"/>
                    <a:pt x="120" y="174"/>
                    <a:pt x="120" y="195"/>
                  </a:cubicBezTo>
                  <a:moveTo>
                    <a:pt x="115" y="83"/>
                  </a:moveTo>
                  <a:cubicBezTo>
                    <a:pt x="115" y="98"/>
                    <a:pt x="106" y="111"/>
                    <a:pt x="91" y="111"/>
                  </a:cubicBezTo>
                  <a:cubicBezTo>
                    <a:pt x="74" y="111"/>
                    <a:pt x="74" y="111"/>
                    <a:pt x="74" y="111"/>
                  </a:cubicBezTo>
                  <a:cubicBezTo>
                    <a:pt x="74" y="54"/>
                    <a:pt x="74" y="54"/>
                    <a:pt x="74" y="54"/>
                  </a:cubicBezTo>
                  <a:cubicBezTo>
                    <a:pt x="91" y="54"/>
                    <a:pt x="91" y="54"/>
                    <a:pt x="91" y="54"/>
                  </a:cubicBezTo>
                  <a:cubicBezTo>
                    <a:pt x="106" y="54"/>
                    <a:pt x="115" y="67"/>
                    <a:pt x="115" y="83"/>
                  </a:cubicBezTo>
                  <a:moveTo>
                    <a:pt x="144" y="135"/>
                  </a:moveTo>
                  <a:cubicBezTo>
                    <a:pt x="144" y="134"/>
                    <a:pt x="144" y="134"/>
                    <a:pt x="144" y="134"/>
                  </a:cubicBezTo>
                  <a:cubicBezTo>
                    <a:pt x="175" y="128"/>
                    <a:pt x="189" y="101"/>
                    <a:pt x="189" y="71"/>
                  </a:cubicBezTo>
                  <a:cubicBezTo>
                    <a:pt x="189" y="29"/>
                    <a:pt x="164" y="0"/>
                    <a:pt x="111" y="0"/>
                  </a:cubicBezTo>
                  <a:cubicBezTo>
                    <a:pt x="0" y="0"/>
                    <a:pt x="0" y="0"/>
                    <a:pt x="0" y="0"/>
                  </a:cubicBezTo>
                  <a:cubicBezTo>
                    <a:pt x="0" y="283"/>
                    <a:pt x="0" y="283"/>
                    <a:pt x="0" y="283"/>
                  </a:cubicBezTo>
                  <a:cubicBezTo>
                    <a:pt x="111" y="283"/>
                    <a:pt x="111" y="283"/>
                    <a:pt x="111" y="283"/>
                  </a:cubicBezTo>
                  <a:cubicBezTo>
                    <a:pt x="173" y="283"/>
                    <a:pt x="196" y="249"/>
                    <a:pt x="196" y="200"/>
                  </a:cubicBezTo>
                  <a:cubicBezTo>
                    <a:pt x="196" y="170"/>
                    <a:pt x="181" y="139"/>
                    <a:pt x="144" y="135"/>
                  </a:cubicBezTo>
                  <a:moveTo>
                    <a:pt x="215" y="283"/>
                  </a:moveTo>
                  <a:cubicBezTo>
                    <a:pt x="386" y="283"/>
                    <a:pt x="386" y="283"/>
                    <a:pt x="386" y="283"/>
                  </a:cubicBezTo>
                  <a:cubicBezTo>
                    <a:pt x="386" y="223"/>
                    <a:pt x="386" y="223"/>
                    <a:pt x="386" y="223"/>
                  </a:cubicBezTo>
                  <a:cubicBezTo>
                    <a:pt x="289" y="223"/>
                    <a:pt x="289" y="223"/>
                    <a:pt x="289" y="223"/>
                  </a:cubicBezTo>
                  <a:cubicBezTo>
                    <a:pt x="289" y="167"/>
                    <a:pt x="289" y="167"/>
                    <a:pt x="289" y="167"/>
                  </a:cubicBezTo>
                  <a:cubicBezTo>
                    <a:pt x="377" y="167"/>
                    <a:pt x="377" y="167"/>
                    <a:pt x="377" y="167"/>
                  </a:cubicBezTo>
                  <a:cubicBezTo>
                    <a:pt x="377" y="109"/>
                    <a:pt x="377" y="109"/>
                    <a:pt x="377" y="109"/>
                  </a:cubicBezTo>
                  <a:cubicBezTo>
                    <a:pt x="289" y="109"/>
                    <a:pt x="289" y="109"/>
                    <a:pt x="289" y="109"/>
                  </a:cubicBezTo>
                  <a:cubicBezTo>
                    <a:pt x="289" y="61"/>
                    <a:pt x="289" y="61"/>
                    <a:pt x="289" y="61"/>
                  </a:cubicBezTo>
                  <a:cubicBezTo>
                    <a:pt x="383" y="61"/>
                    <a:pt x="383" y="61"/>
                    <a:pt x="383" y="61"/>
                  </a:cubicBezTo>
                  <a:cubicBezTo>
                    <a:pt x="383" y="0"/>
                    <a:pt x="383" y="0"/>
                    <a:pt x="383" y="0"/>
                  </a:cubicBezTo>
                  <a:cubicBezTo>
                    <a:pt x="215" y="0"/>
                    <a:pt x="215" y="0"/>
                    <a:pt x="215" y="0"/>
                  </a:cubicBezTo>
                  <a:lnTo>
                    <a:pt x="215" y="283"/>
                  </a:lnTo>
                  <a:close/>
                  <a:moveTo>
                    <a:pt x="402" y="506"/>
                  </a:moveTo>
                  <a:cubicBezTo>
                    <a:pt x="402" y="320"/>
                    <a:pt x="402" y="320"/>
                    <a:pt x="402" y="320"/>
                  </a:cubicBezTo>
                  <a:cubicBezTo>
                    <a:pt x="328" y="320"/>
                    <a:pt x="328" y="320"/>
                    <a:pt x="328" y="320"/>
                  </a:cubicBezTo>
                  <a:cubicBezTo>
                    <a:pt x="328" y="524"/>
                    <a:pt x="328" y="524"/>
                    <a:pt x="328" y="524"/>
                  </a:cubicBezTo>
                  <a:cubicBezTo>
                    <a:pt x="328" y="551"/>
                    <a:pt x="320" y="559"/>
                    <a:pt x="306" y="559"/>
                  </a:cubicBezTo>
                  <a:cubicBezTo>
                    <a:pt x="292" y="559"/>
                    <a:pt x="284" y="551"/>
                    <a:pt x="284" y="524"/>
                  </a:cubicBezTo>
                  <a:cubicBezTo>
                    <a:pt x="284" y="320"/>
                    <a:pt x="284" y="320"/>
                    <a:pt x="284" y="320"/>
                  </a:cubicBezTo>
                  <a:cubicBezTo>
                    <a:pt x="210" y="320"/>
                    <a:pt x="210" y="320"/>
                    <a:pt x="210" y="320"/>
                  </a:cubicBezTo>
                  <a:cubicBezTo>
                    <a:pt x="210" y="506"/>
                    <a:pt x="210" y="506"/>
                    <a:pt x="210" y="506"/>
                  </a:cubicBezTo>
                  <a:cubicBezTo>
                    <a:pt x="210" y="585"/>
                    <a:pt x="244" y="609"/>
                    <a:pt x="306" y="609"/>
                  </a:cubicBezTo>
                  <a:cubicBezTo>
                    <a:pt x="368" y="609"/>
                    <a:pt x="402" y="585"/>
                    <a:pt x="402" y="506"/>
                  </a:cubicBezTo>
                  <a:moveTo>
                    <a:pt x="546" y="406"/>
                  </a:moveTo>
                  <a:cubicBezTo>
                    <a:pt x="546" y="426"/>
                    <a:pt x="537" y="440"/>
                    <a:pt x="515" y="440"/>
                  </a:cubicBezTo>
                  <a:cubicBezTo>
                    <a:pt x="501" y="440"/>
                    <a:pt x="501" y="440"/>
                    <a:pt x="501" y="440"/>
                  </a:cubicBezTo>
                  <a:cubicBezTo>
                    <a:pt x="501" y="373"/>
                    <a:pt x="501" y="373"/>
                    <a:pt x="501" y="373"/>
                  </a:cubicBezTo>
                  <a:cubicBezTo>
                    <a:pt x="515" y="373"/>
                    <a:pt x="515" y="373"/>
                    <a:pt x="515" y="373"/>
                  </a:cubicBezTo>
                  <a:cubicBezTo>
                    <a:pt x="537" y="373"/>
                    <a:pt x="546" y="383"/>
                    <a:pt x="546" y="406"/>
                  </a:cubicBezTo>
                  <a:moveTo>
                    <a:pt x="552" y="603"/>
                  </a:moveTo>
                  <a:cubicBezTo>
                    <a:pt x="630" y="603"/>
                    <a:pt x="630" y="603"/>
                    <a:pt x="630" y="603"/>
                  </a:cubicBezTo>
                  <a:cubicBezTo>
                    <a:pt x="630" y="599"/>
                    <a:pt x="630" y="599"/>
                    <a:pt x="630" y="599"/>
                  </a:cubicBezTo>
                  <a:cubicBezTo>
                    <a:pt x="625" y="597"/>
                    <a:pt x="624" y="593"/>
                    <a:pt x="622" y="590"/>
                  </a:cubicBezTo>
                  <a:cubicBezTo>
                    <a:pt x="618" y="585"/>
                    <a:pt x="618" y="566"/>
                    <a:pt x="618" y="551"/>
                  </a:cubicBezTo>
                  <a:cubicBezTo>
                    <a:pt x="618" y="527"/>
                    <a:pt x="618" y="527"/>
                    <a:pt x="618" y="527"/>
                  </a:cubicBezTo>
                  <a:cubicBezTo>
                    <a:pt x="618" y="489"/>
                    <a:pt x="607" y="467"/>
                    <a:pt x="572" y="463"/>
                  </a:cubicBezTo>
                  <a:cubicBezTo>
                    <a:pt x="572" y="463"/>
                    <a:pt x="572" y="463"/>
                    <a:pt x="572" y="463"/>
                  </a:cubicBezTo>
                  <a:cubicBezTo>
                    <a:pt x="605" y="458"/>
                    <a:pt x="620" y="433"/>
                    <a:pt x="620" y="395"/>
                  </a:cubicBezTo>
                  <a:cubicBezTo>
                    <a:pt x="620" y="352"/>
                    <a:pt x="599" y="320"/>
                    <a:pt x="542" y="320"/>
                  </a:cubicBezTo>
                  <a:cubicBezTo>
                    <a:pt x="427" y="320"/>
                    <a:pt x="427" y="320"/>
                    <a:pt x="427" y="320"/>
                  </a:cubicBezTo>
                  <a:cubicBezTo>
                    <a:pt x="427" y="603"/>
                    <a:pt x="427" y="603"/>
                    <a:pt x="427" y="603"/>
                  </a:cubicBezTo>
                  <a:cubicBezTo>
                    <a:pt x="501" y="603"/>
                    <a:pt x="501" y="603"/>
                    <a:pt x="501" y="603"/>
                  </a:cubicBezTo>
                  <a:cubicBezTo>
                    <a:pt x="501" y="490"/>
                    <a:pt x="501" y="490"/>
                    <a:pt x="501" y="490"/>
                  </a:cubicBezTo>
                  <a:cubicBezTo>
                    <a:pt x="520" y="490"/>
                    <a:pt x="520" y="490"/>
                    <a:pt x="520" y="490"/>
                  </a:cubicBezTo>
                  <a:cubicBezTo>
                    <a:pt x="538" y="490"/>
                    <a:pt x="544" y="498"/>
                    <a:pt x="544" y="530"/>
                  </a:cubicBezTo>
                  <a:cubicBezTo>
                    <a:pt x="544" y="549"/>
                    <a:pt x="544" y="549"/>
                    <a:pt x="544" y="549"/>
                  </a:cubicBezTo>
                  <a:cubicBezTo>
                    <a:pt x="544" y="561"/>
                    <a:pt x="544" y="588"/>
                    <a:pt x="552" y="603"/>
                  </a:cubicBezTo>
                  <a:moveTo>
                    <a:pt x="645" y="603"/>
                  </a:moveTo>
                  <a:cubicBezTo>
                    <a:pt x="817" y="603"/>
                    <a:pt x="817" y="603"/>
                    <a:pt x="817" y="603"/>
                  </a:cubicBezTo>
                  <a:cubicBezTo>
                    <a:pt x="817" y="543"/>
                    <a:pt x="817" y="543"/>
                    <a:pt x="817" y="543"/>
                  </a:cubicBezTo>
                  <a:cubicBezTo>
                    <a:pt x="719" y="543"/>
                    <a:pt x="719" y="543"/>
                    <a:pt x="719" y="543"/>
                  </a:cubicBezTo>
                  <a:cubicBezTo>
                    <a:pt x="719" y="486"/>
                    <a:pt x="719" y="486"/>
                    <a:pt x="719" y="486"/>
                  </a:cubicBezTo>
                  <a:cubicBezTo>
                    <a:pt x="807" y="486"/>
                    <a:pt x="807" y="486"/>
                    <a:pt x="807" y="486"/>
                  </a:cubicBezTo>
                  <a:cubicBezTo>
                    <a:pt x="807" y="429"/>
                    <a:pt x="807" y="429"/>
                    <a:pt x="807" y="429"/>
                  </a:cubicBezTo>
                  <a:cubicBezTo>
                    <a:pt x="719" y="429"/>
                    <a:pt x="719" y="429"/>
                    <a:pt x="719" y="429"/>
                  </a:cubicBezTo>
                  <a:cubicBezTo>
                    <a:pt x="719" y="380"/>
                    <a:pt x="719" y="380"/>
                    <a:pt x="719" y="380"/>
                  </a:cubicBezTo>
                  <a:cubicBezTo>
                    <a:pt x="813" y="380"/>
                    <a:pt x="813" y="380"/>
                    <a:pt x="813" y="380"/>
                  </a:cubicBezTo>
                  <a:cubicBezTo>
                    <a:pt x="813" y="320"/>
                    <a:pt x="813" y="320"/>
                    <a:pt x="813" y="320"/>
                  </a:cubicBezTo>
                  <a:cubicBezTo>
                    <a:pt x="645" y="320"/>
                    <a:pt x="645" y="320"/>
                    <a:pt x="645" y="320"/>
                  </a:cubicBezTo>
                  <a:lnTo>
                    <a:pt x="645" y="603"/>
                  </a:lnTo>
                  <a:close/>
                  <a:moveTo>
                    <a:pt x="840" y="603"/>
                  </a:moveTo>
                  <a:cubicBezTo>
                    <a:pt x="907" y="603"/>
                    <a:pt x="907" y="603"/>
                    <a:pt x="907" y="603"/>
                  </a:cubicBezTo>
                  <a:cubicBezTo>
                    <a:pt x="907" y="525"/>
                    <a:pt x="907" y="525"/>
                    <a:pt x="907" y="525"/>
                  </a:cubicBezTo>
                  <a:cubicBezTo>
                    <a:pt x="840" y="525"/>
                    <a:pt x="840" y="525"/>
                    <a:pt x="840" y="525"/>
                  </a:cubicBezTo>
                  <a:lnTo>
                    <a:pt x="840" y="6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5540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1662AB-0023-4FFC-B9DA-817BF81AB37B}"/>
              </a:ext>
            </a:extLst>
          </p:cNvPr>
          <p:cNvGrpSpPr/>
          <p:nvPr/>
        </p:nvGrpSpPr>
        <p:grpSpPr>
          <a:xfrm>
            <a:off x="6911514" y="765175"/>
            <a:ext cx="4464972" cy="4245728"/>
            <a:chOff x="6708068" y="765175"/>
            <a:chExt cx="4464972" cy="4245728"/>
          </a:xfrm>
        </p:grpSpPr>
        <p:sp>
          <p:nvSpPr>
            <p:cNvPr id="21" name="ZoneTexte 20">
              <a:extLst>
                <a:ext uri="{FF2B5EF4-FFF2-40B4-BE49-F238E27FC236}">
                  <a16:creationId xmlns:a16="http://schemas.microsoft.com/office/drawing/2014/main" id="{D89FBBE5-D1FA-4410-B71A-108B0858767A}"/>
                </a:ext>
              </a:extLst>
            </p:cNvPr>
            <p:cNvSpPr txBox="1"/>
            <p:nvPr/>
          </p:nvSpPr>
          <p:spPr>
            <a:xfrm>
              <a:off x="6708068" y="765175"/>
              <a:ext cx="4253509" cy="523220"/>
            </a:xfrm>
            <a:prstGeom prst="rect">
              <a:avLst/>
            </a:prstGeom>
            <a:noFill/>
          </p:spPr>
          <p:txBody>
            <a:bodyPr wrap="square" rtlCol="0">
              <a:spAutoFit/>
            </a:bodyPr>
            <a:lstStyle/>
            <a:p>
              <a:r>
                <a:rPr lang="en-US" sz="2800" b="1" dirty="0">
                  <a:solidFill>
                    <a:schemeClr val="bg2"/>
                  </a:solidFill>
                </a:rPr>
                <a:t>GAME CHANGERS</a:t>
              </a:r>
            </a:p>
          </p:txBody>
        </p:sp>
        <p:sp>
          <p:nvSpPr>
            <p:cNvPr id="22" name="ZoneTexte 21">
              <a:extLst>
                <a:ext uri="{FF2B5EF4-FFF2-40B4-BE49-F238E27FC236}">
                  <a16:creationId xmlns:a16="http://schemas.microsoft.com/office/drawing/2014/main" id="{301C559C-1139-4318-9106-2EC1DBA54D80}"/>
                </a:ext>
              </a:extLst>
            </p:cNvPr>
            <p:cNvSpPr txBox="1"/>
            <p:nvPr/>
          </p:nvSpPr>
          <p:spPr>
            <a:xfrm>
              <a:off x="6708068" y="1594583"/>
              <a:ext cx="4464972" cy="3416320"/>
            </a:xfrm>
            <a:prstGeom prst="rect">
              <a:avLst/>
            </a:prstGeom>
            <a:noFill/>
          </p:spPr>
          <p:txBody>
            <a:bodyPr wrap="square" rtlCol="0">
              <a:spAutoFit/>
            </a:bodyPr>
            <a:lstStyle/>
            <a:p>
              <a:r>
                <a:rPr lang="en-US" sz="1200" dirty="0"/>
                <a:t>In our world of rapid change, the need for reliable information</a:t>
              </a:r>
              <a:br>
                <a:rPr lang="en-US" sz="1200" dirty="0"/>
              </a:br>
              <a:r>
                <a:rPr lang="en-US" sz="1200" dirty="0"/>
                <a:t>to make confident decisions has never been greater. </a:t>
              </a:r>
            </a:p>
            <a:p>
              <a:endParaRPr lang="en-US" sz="1200" dirty="0"/>
            </a:p>
            <a:p>
              <a:r>
                <a:rPr lang="en-US" sz="1200" dirty="0"/>
                <a:t>At Ipsos we believe our clients need more than a data supplier, they need a partner who can produce accurate and relevant information and turn it into actionable truth.  </a:t>
              </a:r>
            </a:p>
            <a:p>
              <a:endParaRPr lang="en-US" sz="1200" dirty="0"/>
            </a:p>
            <a:p>
              <a:r>
                <a:rPr lang="en-US" sz="1200" dirty="0"/>
                <a:t>This is why our passionately curious experts not only provide the most precise measurement, but shape it to provide True Understanding of Society, Markets and People. </a:t>
              </a:r>
            </a:p>
            <a:p>
              <a:endParaRPr lang="en-US" sz="1200" dirty="0"/>
            </a:p>
            <a:p>
              <a:r>
                <a:rPr lang="en-US" sz="1200" dirty="0"/>
                <a:t>To do this we use the best of science, technology</a:t>
              </a:r>
              <a:br>
                <a:rPr lang="en-US" sz="1200" dirty="0"/>
              </a:br>
              <a:r>
                <a:rPr lang="en-US" sz="1200" dirty="0"/>
                <a:t>and know-how and apply the principles of security, simplicity, speed and substance to everything we do.  </a:t>
              </a:r>
            </a:p>
            <a:p>
              <a:endParaRPr lang="en-US" sz="1200" dirty="0"/>
            </a:p>
            <a:p>
              <a:r>
                <a:rPr lang="en-US" sz="1200" dirty="0"/>
                <a:t>So that our clients can act faster, smarter and bolder. </a:t>
              </a:r>
            </a:p>
            <a:p>
              <a:r>
                <a:rPr lang="en-US" sz="1200" dirty="0"/>
                <a:t>Ultimately, success comes down to a simple truth:  </a:t>
              </a:r>
            </a:p>
            <a:p>
              <a:r>
                <a:rPr lang="en-US" sz="1200" b="1" dirty="0"/>
                <a:t>You act better when you are sure.</a:t>
              </a:r>
            </a:p>
          </p:txBody>
        </p:sp>
        <p:cxnSp>
          <p:nvCxnSpPr>
            <p:cNvPr id="14" name="Straight Connector 43">
              <a:extLst>
                <a:ext uri="{FF2B5EF4-FFF2-40B4-BE49-F238E27FC236}">
                  <a16:creationId xmlns:a16="http://schemas.microsoft.com/office/drawing/2014/main" id="{F1A3D135-64D9-4691-9BE9-11E9EBA78490}"/>
                </a:ext>
              </a:extLst>
            </p:cNvPr>
            <p:cNvCxnSpPr>
              <a:cxnSpLocks/>
            </p:cNvCxnSpPr>
            <p:nvPr/>
          </p:nvCxnSpPr>
          <p:spPr>
            <a:xfrm>
              <a:off x="6708068" y="1397947"/>
              <a:ext cx="4176464" cy="0"/>
            </a:xfrm>
            <a:prstGeom prst="line">
              <a:avLst/>
            </a:prstGeom>
            <a:ln w="12700">
              <a:gradFill flip="none" rotWithShape="1">
                <a:gsLst>
                  <a:gs pos="0">
                    <a:schemeClr val="bg2"/>
                  </a:gs>
                  <a:gs pos="100000">
                    <a:schemeClr val="bg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9" name="ZoneTexte 18">
            <a:extLst>
              <a:ext uri="{FF2B5EF4-FFF2-40B4-BE49-F238E27FC236}">
                <a16:creationId xmlns:a16="http://schemas.microsoft.com/office/drawing/2014/main" id="{0E136943-8177-4DA9-8B48-8C1D088B10FB}"/>
              </a:ext>
            </a:extLst>
          </p:cNvPr>
          <p:cNvSpPr txBox="1"/>
          <p:nvPr/>
        </p:nvSpPr>
        <p:spPr>
          <a:xfrm>
            <a:off x="830670" y="765175"/>
            <a:ext cx="3024329" cy="523220"/>
          </a:xfrm>
          <a:prstGeom prst="rect">
            <a:avLst/>
          </a:prstGeom>
          <a:noFill/>
        </p:spPr>
        <p:txBody>
          <a:bodyPr wrap="square" rtlCol="0">
            <a:spAutoFit/>
          </a:bodyPr>
          <a:lstStyle/>
          <a:p>
            <a:r>
              <a:rPr lang="en-US" sz="2800" b="1" dirty="0">
                <a:solidFill>
                  <a:schemeClr val="bg1"/>
                </a:solidFill>
              </a:rPr>
              <a:t>ABOUT IPSOS</a:t>
            </a:r>
          </a:p>
        </p:txBody>
      </p:sp>
      <p:sp>
        <p:nvSpPr>
          <p:cNvPr id="20" name="ZoneTexte 19">
            <a:extLst>
              <a:ext uri="{FF2B5EF4-FFF2-40B4-BE49-F238E27FC236}">
                <a16:creationId xmlns:a16="http://schemas.microsoft.com/office/drawing/2014/main" id="{E5CD3CC3-D6A9-4843-BAA5-63B9D755CE94}"/>
              </a:ext>
            </a:extLst>
          </p:cNvPr>
          <p:cNvSpPr txBox="1"/>
          <p:nvPr/>
        </p:nvSpPr>
        <p:spPr>
          <a:xfrm>
            <a:off x="815514" y="1594583"/>
            <a:ext cx="4464972" cy="4339650"/>
          </a:xfrm>
          <a:prstGeom prst="rect">
            <a:avLst/>
          </a:prstGeom>
          <a:noFill/>
        </p:spPr>
        <p:txBody>
          <a:bodyPr wrap="square" rtlCol="0">
            <a:spAutoFit/>
          </a:bodyPr>
          <a:lstStyle/>
          <a:p>
            <a:r>
              <a:rPr lang="en-US" sz="1200" dirty="0">
                <a:solidFill>
                  <a:schemeClr val="bg1"/>
                </a:solidFill>
              </a:rPr>
              <a:t>Ipsos is the third largest market research company in the world, present in 90 markets and employing more than 18,000 people.</a:t>
            </a:r>
          </a:p>
          <a:p>
            <a:r>
              <a:rPr lang="en-US" sz="1200" dirty="0">
                <a:solidFill>
                  <a:schemeClr val="bg1"/>
                </a:solidFill>
              </a:rPr>
              <a:t> </a:t>
            </a:r>
          </a:p>
          <a:p>
            <a:r>
              <a:rPr lang="en-US" sz="1200" dirty="0">
                <a:solidFill>
                  <a:schemeClr val="bg1"/>
                </a:solidFill>
              </a:rPr>
              <a:t>Our research professionals, analysts and scientists have built unique multi-specialist capabilities that provide powerful insights into the actions, opinions and motivations of citizens, consumers, patients, customers or employees. Our 75 business solutions are based on primary data coming from our surveys, social media monitoring, and qualitative or observational techniques.</a:t>
            </a:r>
          </a:p>
          <a:p>
            <a:r>
              <a:rPr lang="en-US" sz="1200" dirty="0">
                <a:solidFill>
                  <a:schemeClr val="bg1"/>
                </a:solidFill>
              </a:rPr>
              <a:t> </a:t>
            </a:r>
          </a:p>
          <a:p>
            <a:r>
              <a:rPr lang="en-US" sz="1200" dirty="0">
                <a:solidFill>
                  <a:schemeClr val="bg1"/>
                </a:solidFill>
              </a:rPr>
              <a:t>“Game Changers” – our tagline – summarizes our ambition to help our 5,000 clients to navigate more easily in our deeply changing world.</a:t>
            </a:r>
          </a:p>
          <a:p>
            <a:r>
              <a:rPr lang="en-US" sz="1200" dirty="0">
                <a:solidFill>
                  <a:schemeClr val="bg1"/>
                </a:solidFill>
              </a:rPr>
              <a:t> </a:t>
            </a:r>
          </a:p>
          <a:p>
            <a:r>
              <a:rPr lang="en-US" sz="1200" dirty="0">
                <a:solidFill>
                  <a:schemeClr val="bg1"/>
                </a:solidFill>
              </a:rPr>
              <a:t>Founded in France in 1975, Ipsos is listed on the Euronext Paris since July 1st, 1999. The company is part of the SBF 120 and the Mid-60 index and is eligible for the Deferred Settlement Service (SRD).</a:t>
            </a:r>
          </a:p>
          <a:p>
            <a:br>
              <a:rPr lang="en-US" sz="1200" dirty="0">
                <a:solidFill>
                  <a:schemeClr val="bg1"/>
                </a:solidFill>
              </a:rPr>
            </a:br>
            <a:r>
              <a:rPr lang="en-US" sz="1200" dirty="0">
                <a:solidFill>
                  <a:schemeClr val="bg1"/>
                </a:solidFill>
              </a:rPr>
              <a:t>ISIN code FR0000073298, Reuters ISOS.PA, </a:t>
            </a:r>
          </a:p>
          <a:p>
            <a:r>
              <a:rPr lang="en-US" sz="1200" dirty="0">
                <a:solidFill>
                  <a:schemeClr val="bg1"/>
                </a:solidFill>
              </a:rPr>
              <a:t>Bloomberg IPS:FP</a:t>
            </a:r>
          </a:p>
          <a:p>
            <a:pPr lvl="0">
              <a:defRPr/>
            </a:pPr>
            <a:r>
              <a:rPr lang="en-US" sz="1200" b="1" dirty="0">
                <a:solidFill>
                  <a:schemeClr val="bg1"/>
                </a:solidFill>
                <a:hlinkClick r:id="rId2">
                  <a:extLst>
                    <a:ext uri="{A12FA001-AC4F-418D-AE19-62706E023703}">
                      <ahyp:hlinkClr xmlns:ahyp="http://schemas.microsoft.com/office/drawing/2018/hyperlinkcolor" val="tx"/>
                    </a:ext>
                  </a:extLst>
                </a:hlinkClick>
              </a:rPr>
              <a:t>www.ipsos.com</a:t>
            </a:r>
            <a:endParaRPr lang="en-US" sz="1200" b="1" dirty="0">
              <a:solidFill>
                <a:schemeClr val="bg1"/>
              </a:solidFill>
            </a:endParaRPr>
          </a:p>
        </p:txBody>
      </p:sp>
      <p:cxnSp>
        <p:nvCxnSpPr>
          <p:cNvPr id="16" name="Straight Connector 43">
            <a:extLst>
              <a:ext uri="{FF2B5EF4-FFF2-40B4-BE49-F238E27FC236}">
                <a16:creationId xmlns:a16="http://schemas.microsoft.com/office/drawing/2014/main" id="{F59AF816-D4BC-4453-8D5D-2A4F36A0CC48}"/>
              </a:ext>
            </a:extLst>
          </p:cNvPr>
          <p:cNvCxnSpPr>
            <a:cxnSpLocks/>
          </p:cNvCxnSpPr>
          <p:nvPr/>
        </p:nvCxnSpPr>
        <p:spPr>
          <a:xfrm>
            <a:off x="815514" y="1397947"/>
            <a:ext cx="4176464" cy="0"/>
          </a:xfrm>
          <a:prstGeom prst="line">
            <a:avLst/>
          </a:prstGeom>
          <a:ln w="12700">
            <a:gradFill flip="none" rotWithShape="1">
              <a:gsLst>
                <a:gs pos="0">
                  <a:schemeClr val="bg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E49E3FA-57DC-41AF-B578-248FEC0DE3E0}"/>
              </a:ext>
            </a:extLst>
          </p:cNvPr>
          <p:cNvSpPr>
            <a:spLocks noGrp="1"/>
          </p:cNvSpPr>
          <p:nvPr>
            <p:ph type="sldNum" sz="quarter" idx="10"/>
          </p:nvPr>
        </p:nvSpPr>
        <p:spPr/>
        <p:txBody>
          <a:bodyPr/>
          <a:lstStyle/>
          <a:p>
            <a:fld id="{D61AABEC-672F-4B68-B914-690DA978312C}" type="slidenum">
              <a:rPr lang="en-US" smtClean="0"/>
              <a:pPr/>
              <a:t>27</a:t>
            </a:fld>
            <a:r>
              <a:rPr lang="en-US" dirty="0"/>
              <a:t> </a:t>
            </a:r>
          </a:p>
        </p:txBody>
      </p:sp>
    </p:spTree>
    <p:extLst>
      <p:ext uri="{BB962C8B-B14F-4D97-AF65-F5344CB8AC3E}">
        <p14:creationId xmlns:p14="http://schemas.microsoft.com/office/powerpoint/2010/main" val="408350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cat sitting on top of a grass covered field&#10;&#10;Description automatically generated">
            <a:extLst>
              <a:ext uri="{FF2B5EF4-FFF2-40B4-BE49-F238E27FC236}">
                <a16:creationId xmlns:a16="http://schemas.microsoft.com/office/drawing/2014/main" id="{877035DD-E3DF-446E-98ED-438557C69147}"/>
              </a:ext>
            </a:extLst>
          </p:cNvPr>
          <p:cNvPicPr>
            <a:picLocks noGrp="1" noChangeAspect="1"/>
          </p:cNvPicPr>
          <p:nvPr>
            <p:ph type="pic" sz="quarter" idx="15"/>
          </p:nvPr>
        </p:nvPicPr>
        <p:blipFill rotWithShape="1">
          <a:blip r:embed="rId2">
            <a:alphaModFix amt="70000"/>
          </a:blip>
          <a:srcRect b="10356"/>
          <a:stretch/>
        </p:blipFill>
        <p:spPr>
          <a:xfrm>
            <a:off x="2" y="1"/>
            <a:ext cx="12191999" cy="6858000"/>
          </a:xfrm>
        </p:spPr>
      </p:pic>
      <p:sp>
        <p:nvSpPr>
          <p:cNvPr id="2" name="Title 1">
            <a:extLst>
              <a:ext uri="{FF2B5EF4-FFF2-40B4-BE49-F238E27FC236}">
                <a16:creationId xmlns:a16="http://schemas.microsoft.com/office/drawing/2014/main" id="{C673EC51-83EC-40FB-B043-31A901929E32}"/>
              </a:ext>
            </a:extLst>
          </p:cNvPr>
          <p:cNvSpPr>
            <a:spLocks noGrp="1"/>
          </p:cNvSpPr>
          <p:nvPr>
            <p:ph type="title"/>
          </p:nvPr>
        </p:nvSpPr>
        <p:spPr>
          <a:xfrm>
            <a:off x="414980" y="367200"/>
            <a:ext cx="7551996" cy="1527575"/>
          </a:xfrm>
        </p:spPr>
        <p:txBody>
          <a:bodyPr/>
          <a:lstStyle/>
          <a:p>
            <a:r>
              <a:rPr lang="fr-BE" sz="5400" dirty="0"/>
              <a:t>Méthodologie de la recherche</a:t>
            </a:r>
          </a:p>
        </p:txBody>
      </p:sp>
      <p:sp>
        <p:nvSpPr>
          <p:cNvPr id="6" name="Text Placeholder 5">
            <a:extLst>
              <a:ext uri="{FF2B5EF4-FFF2-40B4-BE49-F238E27FC236}">
                <a16:creationId xmlns:a16="http://schemas.microsoft.com/office/drawing/2014/main" id="{5977B1E2-65BC-45DA-A273-4D86A3596835}"/>
              </a:ext>
            </a:extLst>
          </p:cNvPr>
          <p:cNvSpPr>
            <a:spLocks noGrp="1"/>
          </p:cNvSpPr>
          <p:nvPr>
            <p:ph type="body" sz="quarter" idx="13"/>
          </p:nvPr>
        </p:nvSpPr>
        <p:spPr/>
        <p:txBody>
          <a:bodyPr/>
          <a:lstStyle/>
          <a:p>
            <a:r>
              <a:rPr lang="en-US" dirty="0"/>
              <a:t>1</a:t>
            </a:r>
          </a:p>
        </p:txBody>
      </p:sp>
      <p:sp>
        <p:nvSpPr>
          <p:cNvPr id="4" name="Slide Number Placeholder 3">
            <a:extLst>
              <a:ext uri="{FF2B5EF4-FFF2-40B4-BE49-F238E27FC236}">
                <a16:creationId xmlns:a16="http://schemas.microsoft.com/office/drawing/2014/main" id="{E853BF6B-A285-4326-8E6D-7A9080A7BC4B}"/>
              </a:ext>
            </a:extLst>
          </p:cNvPr>
          <p:cNvSpPr>
            <a:spLocks noGrp="1"/>
          </p:cNvSpPr>
          <p:nvPr>
            <p:ph type="sldNum" sz="quarter" idx="14"/>
          </p:nvPr>
        </p:nvSpPr>
        <p:spPr/>
        <p:txBody>
          <a:bodyPr/>
          <a:lstStyle/>
          <a:p>
            <a:fld id="{D61AABEC-672F-4B68-B914-690DA978312C}" type="slidenum">
              <a:rPr lang="en-US" smtClean="0"/>
              <a:pPr/>
              <a:t>3</a:t>
            </a:fld>
            <a:r>
              <a:rPr lang="en-US"/>
              <a:t> </a:t>
            </a:r>
            <a:endParaRPr lang="en-US" dirty="0"/>
          </a:p>
        </p:txBody>
      </p:sp>
    </p:spTree>
    <p:extLst>
      <p:ext uri="{BB962C8B-B14F-4D97-AF65-F5344CB8AC3E}">
        <p14:creationId xmlns:p14="http://schemas.microsoft.com/office/powerpoint/2010/main" val="2052424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FF21CDB-C55A-4B97-87E9-55CA08E6BC20}"/>
              </a:ext>
            </a:extLst>
          </p:cNvPr>
          <p:cNvSpPr>
            <a:spLocks noGrp="1"/>
          </p:cNvSpPr>
          <p:nvPr>
            <p:ph type="body" sz="quarter" idx="15"/>
          </p:nvPr>
        </p:nvSpPr>
        <p:spPr>
          <a:xfrm>
            <a:off x="407988" y="1196975"/>
            <a:ext cx="5513842" cy="349702"/>
          </a:xfrm>
        </p:spPr>
        <p:txBody>
          <a:bodyPr/>
          <a:lstStyle/>
          <a:p>
            <a:r>
              <a:rPr lang="fr-BE" b="1">
                <a:solidFill>
                  <a:srgbClr val="2F469C"/>
                </a:solidFill>
              </a:rPr>
              <a:t>CADRE</a:t>
            </a:r>
          </a:p>
        </p:txBody>
      </p:sp>
      <p:sp>
        <p:nvSpPr>
          <p:cNvPr id="2" name="Slide Number Placeholder 1">
            <a:extLst>
              <a:ext uri="{FF2B5EF4-FFF2-40B4-BE49-F238E27FC236}">
                <a16:creationId xmlns:a16="http://schemas.microsoft.com/office/drawing/2014/main" id="{5A214904-EE88-4A7A-970D-B548AE743C12}"/>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fr-BE" sz="900" b="1" i="0" u="none" strike="noStrike" kern="1200" cap="none" spc="0" normalizeH="0" baseline="0" smtClean="0">
                <a:ln>
                  <a:noFill/>
                </a:ln>
                <a:solidFill>
                  <a:srgbClr val="2F469C">
                    <a:lumMod val="75000"/>
                  </a:srgbClr>
                </a:solidFill>
                <a:effectLst/>
                <a:uLnTx/>
                <a:uFillTx/>
                <a:latin typeface="Arial Blac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r>
              <a:rPr kumimoji="0" lang="fr-BE" sz="900" b="1" i="0" u="none" strike="noStrike" kern="1200" cap="none" spc="0" normalizeH="0" baseline="0">
                <a:ln>
                  <a:noFill/>
                </a:ln>
                <a:solidFill>
                  <a:srgbClr val="2F469C">
                    <a:lumMod val="75000"/>
                  </a:srgbClr>
                </a:solidFill>
                <a:effectLst/>
                <a:uLnTx/>
                <a:uFillTx/>
                <a:latin typeface="Arial Black"/>
                <a:ea typeface="+mn-ea"/>
                <a:cs typeface="+mn-cs"/>
              </a:rPr>
              <a:t> </a:t>
            </a:r>
          </a:p>
        </p:txBody>
      </p:sp>
      <p:sp>
        <p:nvSpPr>
          <p:cNvPr id="7" name="Title 6">
            <a:extLst>
              <a:ext uri="{FF2B5EF4-FFF2-40B4-BE49-F238E27FC236}">
                <a16:creationId xmlns:a16="http://schemas.microsoft.com/office/drawing/2014/main" id="{1C0A1656-0823-4E11-9D66-0BE0B1012C4B}"/>
              </a:ext>
            </a:extLst>
          </p:cNvPr>
          <p:cNvSpPr>
            <a:spLocks noGrp="1"/>
          </p:cNvSpPr>
          <p:nvPr>
            <p:ph type="title"/>
          </p:nvPr>
        </p:nvSpPr>
        <p:spPr>
          <a:xfrm>
            <a:off x="407988" y="368300"/>
            <a:ext cx="11376023" cy="387798"/>
          </a:xfrm>
        </p:spPr>
        <p:txBody>
          <a:bodyPr/>
          <a:lstStyle/>
          <a:p>
            <a:r>
              <a:rPr lang="fr-BE"/>
              <a:t>CADRE ET OBJECTIFS</a:t>
            </a:r>
          </a:p>
        </p:txBody>
      </p:sp>
      <p:sp>
        <p:nvSpPr>
          <p:cNvPr id="9" name="Espace réservé du contenu 15">
            <a:extLst>
              <a:ext uri="{FF2B5EF4-FFF2-40B4-BE49-F238E27FC236}">
                <a16:creationId xmlns:a16="http://schemas.microsoft.com/office/drawing/2014/main" id="{CA538BBB-40D7-48BD-BB58-93F7468D6B00}"/>
              </a:ext>
            </a:extLst>
          </p:cNvPr>
          <p:cNvSpPr txBox="1">
            <a:spLocks/>
          </p:cNvSpPr>
          <p:nvPr/>
        </p:nvSpPr>
        <p:spPr>
          <a:xfrm>
            <a:off x="407987" y="1808819"/>
            <a:ext cx="5400000" cy="4391955"/>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100000"/>
              </a:lnSpc>
              <a:spcBef>
                <a:spcPts val="800"/>
              </a:spcBef>
              <a:spcAft>
                <a:spcPts val="0"/>
              </a:spcAft>
              <a:buClrTx/>
              <a:buSzPct val="50000"/>
              <a:buFont typeface="Arial" panose="020B0406020202030204" pitchFamily="34" charset="0"/>
              <a:buNone/>
              <a:tabLst/>
              <a:defRPr/>
            </a:pPr>
            <a:endParaRPr lang="fr-BE">
              <a:solidFill>
                <a:srgbClr val="282828"/>
              </a:solidFill>
              <a:latin typeface="Arial"/>
            </a:endParaRPr>
          </a:p>
        </p:txBody>
      </p:sp>
      <p:sp>
        <p:nvSpPr>
          <p:cNvPr id="11" name="Espace réservé du contenu 15">
            <a:extLst>
              <a:ext uri="{FF2B5EF4-FFF2-40B4-BE49-F238E27FC236}">
                <a16:creationId xmlns:a16="http://schemas.microsoft.com/office/drawing/2014/main" id="{D7F9AF02-3891-4568-9B8F-D6153DDF4ABD}"/>
              </a:ext>
            </a:extLst>
          </p:cNvPr>
          <p:cNvSpPr txBox="1">
            <a:spLocks/>
          </p:cNvSpPr>
          <p:nvPr/>
        </p:nvSpPr>
        <p:spPr>
          <a:xfrm>
            <a:off x="6384009" y="1808819"/>
            <a:ext cx="5513839" cy="4103999"/>
          </a:xfrm>
          <a:prstGeom prst="rect">
            <a:avLst/>
          </a:prstGeom>
        </p:spPr>
        <p:txBody>
          <a:bodyPr vert="horz" lIns="0" tIns="0" rIns="0" bIns="0" rtlCol="0">
            <a:norm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2"/>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sz="1400" dirty="0"/>
              <a:t>Cette étude apporte une réponse aux questions suivantes :</a:t>
            </a:r>
          </a:p>
          <a:p>
            <a:endParaRPr lang="fr-BE" sz="1400" dirty="0"/>
          </a:p>
          <a:p>
            <a:pPr marL="390525" lvl="1" indent="-342900">
              <a:buFont typeface="+mj-lt"/>
              <a:buAutoNum type="arabicPeriod"/>
            </a:pPr>
            <a:r>
              <a:rPr lang="fr-BE" sz="1400" dirty="0"/>
              <a:t>Dans quelle mesure respecte-t-on l'obligation de stérilisation, d’identification et d’enregistrement à Bruxelles ?</a:t>
            </a:r>
          </a:p>
          <a:p>
            <a:pPr marL="390525" lvl="1" indent="-342900">
              <a:buFont typeface="+mj-lt"/>
              <a:buAutoNum type="arabicPeriod"/>
            </a:pPr>
            <a:r>
              <a:rPr lang="fr-BE" sz="1400" dirty="0"/>
              <a:t>Quels sont les leviers et les barrières à la stérilisation ?</a:t>
            </a:r>
          </a:p>
          <a:p>
            <a:pPr marL="390525" lvl="1" indent="-342900">
              <a:buFont typeface="+mj-lt"/>
              <a:buAutoNum type="arabicPeriod"/>
            </a:pPr>
            <a:r>
              <a:rPr lang="fr-BE" sz="1400" dirty="0"/>
              <a:t>Quels sont les leviers et les barrières au placement d’une puce ?</a:t>
            </a:r>
          </a:p>
          <a:p>
            <a:pPr marL="47625" lvl="1" indent="0">
              <a:buNone/>
            </a:pPr>
            <a:endParaRPr lang="fr-BE" sz="1400" dirty="0"/>
          </a:p>
        </p:txBody>
      </p:sp>
      <p:cxnSp>
        <p:nvCxnSpPr>
          <p:cNvPr id="17" name="Straight Connector 35">
            <a:extLst>
              <a:ext uri="{FF2B5EF4-FFF2-40B4-BE49-F238E27FC236}">
                <a16:creationId xmlns:a16="http://schemas.microsoft.com/office/drawing/2014/main" id="{9BCE5158-24DD-4040-8D2B-502E7F8AA12C}"/>
              </a:ext>
            </a:extLst>
          </p:cNvPr>
          <p:cNvCxnSpPr>
            <a:cxnSpLocks/>
          </p:cNvCxnSpPr>
          <p:nvPr/>
        </p:nvCxnSpPr>
        <p:spPr>
          <a:xfrm>
            <a:off x="6096000" y="1808820"/>
            <a:ext cx="0" cy="4104000"/>
          </a:xfrm>
          <a:prstGeom prst="line">
            <a:avLst/>
          </a:prstGeom>
          <a:ln w="12700">
            <a:gradFill>
              <a:gsLst>
                <a:gs pos="50000">
                  <a:schemeClr val="tx2"/>
                </a:gs>
                <a:gs pos="0">
                  <a:schemeClr val="tx2">
                    <a:alpha val="0"/>
                  </a:schemeClr>
                </a:gs>
                <a:gs pos="100000">
                  <a:schemeClr val="tx2">
                    <a:alpha val="0"/>
                  </a:schemeClr>
                </a:gs>
              </a:gsLst>
              <a:lin ang="5400000" scaled="1"/>
            </a:gradFill>
            <a:prstDash val="solid"/>
          </a:ln>
        </p:spPr>
        <p:style>
          <a:lnRef idx="1">
            <a:schemeClr val="accent1"/>
          </a:lnRef>
          <a:fillRef idx="0">
            <a:schemeClr val="accent1"/>
          </a:fillRef>
          <a:effectRef idx="0">
            <a:schemeClr val="accent1"/>
          </a:effectRef>
          <a:fontRef idx="minor">
            <a:schemeClr val="tx1"/>
          </a:fontRef>
        </p:style>
      </p:cxnSp>
      <p:sp>
        <p:nvSpPr>
          <p:cNvPr id="10" name="Text Placeholder 7">
            <a:extLst>
              <a:ext uri="{FF2B5EF4-FFF2-40B4-BE49-F238E27FC236}">
                <a16:creationId xmlns:a16="http://schemas.microsoft.com/office/drawing/2014/main" id="{FF8D3100-B683-4572-AAC4-712E2B39413C}"/>
              </a:ext>
            </a:extLst>
          </p:cNvPr>
          <p:cNvSpPr txBox="1">
            <a:spLocks/>
          </p:cNvSpPr>
          <p:nvPr/>
        </p:nvSpPr>
        <p:spPr>
          <a:xfrm>
            <a:off x="6096000" y="1196975"/>
            <a:ext cx="5513842" cy="349702"/>
          </a:xfrm>
          <a:prstGeom prst="rect">
            <a:avLst/>
          </a:prstGeom>
          <a:noFill/>
        </p:spPr>
        <p:txBody>
          <a:bodyPr vert="horz" wrap="none" lIns="0" tIns="36000" rIns="0" bIns="36000" rtlCol="0" anchor="b">
            <a:noAutofit/>
          </a:bodyPr>
          <a:lstStyle>
            <a:lvl1pPr marL="0" indent="0" algn="l" defTabSz="914400" rtl="0" eaLnBrk="1" latinLnBrk="0" hangingPunct="1">
              <a:lnSpc>
                <a:spcPct val="100000"/>
              </a:lnSpc>
              <a:spcBef>
                <a:spcPts val="0"/>
              </a:spcBef>
              <a:buSzPct val="50000"/>
              <a:buFont typeface="Arial" panose="020B0406020202030204" pitchFamily="34" charset="0"/>
              <a:buNone/>
              <a:defRPr sz="1800" b="0" kern="1200">
                <a:solidFill>
                  <a:schemeClr val="tx2"/>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b="1"/>
              <a:t>OBJECTIFS DE LA RECHERCHE</a:t>
            </a:r>
          </a:p>
        </p:txBody>
      </p:sp>
      <p:sp>
        <p:nvSpPr>
          <p:cNvPr id="13" name="Text Placeholder 5">
            <a:extLst>
              <a:ext uri="{FF2B5EF4-FFF2-40B4-BE49-F238E27FC236}">
                <a16:creationId xmlns:a16="http://schemas.microsoft.com/office/drawing/2014/main" id="{3513D11B-4E27-4597-9558-59DF81685AA7}"/>
              </a:ext>
            </a:extLst>
          </p:cNvPr>
          <p:cNvSpPr txBox="1">
            <a:spLocks/>
          </p:cNvSpPr>
          <p:nvPr/>
        </p:nvSpPr>
        <p:spPr>
          <a:xfrm>
            <a:off x="407987" y="1771649"/>
            <a:ext cx="5574167" cy="4429125"/>
          </a:xfrm>
          <a:prstGeom prst="rect">
            <a:avLst/>
          </a:prstGeom>
        </p:spPr>
        <p:txBody>
          <a:bodyPr/>
          <a:lstStyle>
            <a:lvl1pPr marL="0" indent="0" algn="l" defTabSz="914400" rtl="0" eaLnBrk="1" latinLnBrk="0" hangingPunct="1">
              <a:lnSpc>
                <a:spcPct val="100000"/>
              </a:lnSpc>
              <a:spcBef>
                <a:spcPts val="800"/>
              </a:spcBef>
              <a:buSzPct val="50000"/>
              <a:buFont typeface="Arial" panose="020B0406020202030204" pitchFamily="34" charset="0"/>
              <a:buNone/>
              <a:defRPr sz="1600" b="0" kern="1200">
                <a:solidFill>
                  <a:schemeClr val="tx1"/>
                </a:solidFill>
                <a:latin typeface="+mn-lt"/>
                <a:ea typeface="+mn-ea"/>
                <a:cs typeface="+mn-cs"/>
              </a:defRPr>
            </a:lvl1pPr>
            <a:lvl2pPr marL="266700" indent="-219075" algn="l" defTabSz="898525" rtl="0" eaLnBrk="1" latinLnBrk="0" hangingPunct="1">
              <a:lnSpc>
                <a:spcPct val="100000"/>
              </a:lnSpc>
              <a:spcBef>
                <a:spcPts val="600"/>
              </a:spcBef>
              <a:buSzPct val="80000"/>
              <a:buFontTx/>
              <a:buBlip>
                <a:blip r:embed="rId3"/>
              </a:buBlip>
              <a:tabLst/>
              <a:defRPr sz="1600" kern="1200">
                <a:solidFill>
                  <a:schemeClr val="tx1"/>
                </a:solidFill>
                <a:latin typeface="+mn-lt"/>
                <a:ea typeface="+mn-ea"/>
                <a:cs typeface="+mn-cs"/>
              </a:defRPr>
            </a:lvl2pPr>
            <a:lvl3pPr marL="539750" indent="-180975" algn="l" defTabSz="898525"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808038" indent="-176213" algn="l" defTabSz="898525"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4pPr>
            <a:lvl5pPr marL="996950" indent="-146050" algn="l" defTabSz="898525" rtl="0" eaLnBrk="1" latinLnBrk="0" hangingPunct="1">
              <a:lnSpc>
                <a:spcPct val="90000"/>
              </a:lnSpc>
              <a:spcBef>
                <a:spcPts val="500"/>
              </a:spcBef>
              <a:buFont typeface="Arial" panose="020B0406020202030204" pitchFamily="34" charset="0"/>
              <a:buChar char="−"/>
              <a:tabLst/>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1400" dirty="0"/>
              <a:t>Comme le décrit si bien GAIA dans sa fiche d’information concernant la stérilisation obligatoire des chats domestiques, </a:t>
            </a:r>
            <a:r>
              <a:rPr lang="fr-BE" sz="1400" dirty="0">
                <a:latin typeface="+mj-lt"/>
              </a:rPr>
              <a:t>chez les chats 1 + 1= 6</a:t>
            </a:r>
            <a:r>
              <a:rPr lang="fr-BE" sz="1400" dirty="0"/>
              <a:t>. Les refuges </a:t>
            </a:r>
            <a:r>
              <a:rPr lang="fr-FR" sz="1400" dirty="0"/>
              <a:t>ne peuvent plus faire face à l’afflux massif de chats abandonnés ou trouvés</a:t>
            </a:r>
            <a:r>
              <a:rPr lang="fr-BE" sz="1400" dirty="0"/>
              <a:t>. Chaque année, de nombreux chats doivent être euthanasiés. En outre, les chats errants mènent une vie misérable. </a:t>
            </a:r>
            <a:r>
              <a:rPr lang="fr-BE" sz="1400" dirty="0">
                <a:latin typeface="+mj-lt"/>
              </a:rPr>
              <a:t>La stérilisation obligatoire est la seule mesure pouvant apporter un équilibre  dans la population des chats</a:t>
            </a:r>
            <a:r>
              <a:rPr lang="fr-BE" sz="1400" b="1" dirty="0"/>
              <a:t>.</a:t>
            </a:r>
          </a:p>
          <a:p>
            <a:r>
              <a:rPr lang="fr-BE" sz="1400" dirty="0"/>
              <a:t>Dans ce cadre, depuis quelques années la législation en matière de stérilisation et d’enregistrement des chats a changé en Belgique. Mais malgré la stérilisation et l’enregistrement obligatoires des chats domestiques, les problèmes sont loin d’être résolus.</a:t>
            </a:r>
            <a:endParaRPr lang="fr-BE" sz="1800" dirty="0"/>
          </a:p>
        </p:txBody>
      </p:sp>
    </p:spTree>
    <p:extLst>
      <p:ext uri="{BB962C8B-B14F-4D97-AF65-F5344CB8AC3E}">
        <p14:creationId xmlns:p14="http://schemas.microsoft.com/office/powerpoint/2010/main" val="51876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Picture 85" descr="A close up of a cat looking at the camera&#10;&#10;Description automatically generated">
            <a:extLst>
              <a:ext uri="{FF2B5EF4-FFF2-40B4-BE49-F238E27FC236}">
                <a16:creationId xmlns:a16="http://schemas.microsoft.com/office/drawing/2014/main" id="{9942CA06-3777-45E2-BB18-8073B3A08ED4}"/>
              </a:ext>
            </a:extLst>
          </p:cNvPr>
          <p:cNvPicPr>
            <a:picLocks noChangeAspect="1"/>
          </p:cNvPicPr>
          <p:nvPr/>
        </p:nvPicPr>
        <p:blipFill>
          <a:blip r:embed="rId2"/>
          <a:stretch>
            <a:fillRect/>
          </a:stretch>
        </p:blipFill>
        <p:spPr>
          <a:xfrm>
            <a:off x="6896418" y="4864466"/>
            <a:ext cx="4239582" cy="1993534"/>
          </a:xfrm>
          <a:prstGeom prst="rect">
            <a:avLst/>
          </a:prstGeom>
        </p:spPr>
      </p:pic>
      <p:sp>
        <p:nvSpPr>
          <p:cNvPr id="2" name="Title 1">
            <a:extLst>
              <a:ext uri="{FF2B5EF4-FFF2-40B4-BE49-F238E27FC236}">
                <a16:creationId xmlns:a16="http://schemas.microsoft.com/office/drawing/2014/main" id="{A6396081-F989-499B-85EB-7D7CC9667308}"/>
              </a:ext>
            </a:extLst>
          </p:cNvPr>
          <p:cNvSpPr>
            <a:spLocks noGrp="1"/>
          </p:cNvSpPr>
          <p:nvPr>
            <p:ph type="title"/>
          </p:nvPr>
        </p:nvSpPr>
        <p:spPr/>
        <p:txBody>
          <a:bodyPr/>
          <a:lstStyle/>
          <a:p>
            <a:r>
              <a:rPr lang="fr-BE" dirty="0"/>
              <a:t>Méthodologie de la recherche</a:t>
            </a:r>
          </a:p>
        </p:txBody>
      </p:sp>
      <p:sp>
        <p:nvSpPr>
          <p:cNvPr id="6" name="Rectangle 5">
            <a:extLst>
              <a:ext uri="{FF2B5EF4-FFF2-40B4-BE49-F238E27FC236}">
                <a16:creationId xmlns:a16="http://schemas.microsoft.com/office/drawing/2014/main" id="{EF20A827-01D0-43D6-A001-4DFF8B6DC67A}"/>
              </a:ext>
            </a:extLst>
          </p:cNvPr>
          <p:cNvSpPr/>
          <p:nvPr/>
        </p:nvSpPr>
        <p:spPr>
          <a:xfrm>
            <a:off x="407988"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GROUPE CIBLE</a:t>
            </a:r>
          </a:p>
        </p:txBody>
      </p:sp>
      <p:cxnSp>
        <p:nvCxnSpPr>
          <p:cNvPr id="7" name="Straight Connector 6">
            <a:extLst>
              <a:ext uri="{FF2B5EF4-FFF2-40B4-BE49-F238E27FC236}">
                <a16:creationId xmlns:a16="http://schemas.microsoft.com/office/drawing/2014/main" id="{28E3E57B-32FA-44D0-861A-0743C0812759}"/>
              </a:ext>
            </a:extLst>
          </p:cNvPr>
          <p:cNvCxnSpPr/>
          <p:nvPr/>
        </p:nvCxnSpPr>
        <p:spPr>
          <a:xfrm>
            <a:off x="407988"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7CE816-18E5-4A4F-B3EB-B6E0A26953C9}"/>
              </a:ext>
            </a:extLst>
          </p:cNvPr>
          <p:cNvSpPr txBox="1"/>
          <p:nvPr/>
        </p:nvSpPr>
        <p:spPr>
          <a:xfrm>
            <a:off x="1306152" y="1890261"/>
            <a:ext cx="4141836" cy="246221"/>
          </a:xfrm>
          <a:prstGeom prst="rect">
            <a:avLst/>
          </a:prstGeom>
          <a:noFill/>
        </p:spPr>
        <p:txBody>
          <a:bodyPr wrap="square" lIns="0" tIns="0" rIns="0" bIns="0" rtlCol="0" anchor="ctr">
            <a:spAutoFit/>
          </a:bodyPr>
          <a:lstStyle/>
          <a:p>
            <a:pPr lvl="0">
              <a:buClr>
                <a:srgbClr val="CBA43E"/>
              </a:buClr>
            </a:pPr>
            <a:r>
              <a:rPr lang="fr-BE" sz="1600" dirty="0"/>
              <a:t>Foyers avec au moins 1 chat</a:t>
            </a:r>
          </a:p>
        </p:txBody>
      </p:sp>
      <p:sp>
        <p:nvSpPr>
          <p:cNvPr id="34" name="Rectangle 33">
            <a:extLst>
              <a:ext uri="{FF2B5EF4-FFF2-40B4-BE49-F238E27FC236}">
                <a16:creationId xmlns:a16="http://schemas.microsoft.com/office/drawing/2014/main" id="{440804A8-12FF-415A-A50D-0F5752A55011}"/>
              </a:ext>
            </a:extLst>
          </p:cNvPr>
          <p:cNvSpPr/>
          <p:nvPr/>
        </p:nvSpPr>
        <p:spPr>
          <a:xfrm>
            <a:off x="407988"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TAILLE DE L’ÉCHANTILLON</a:t>
            </a:r>
          </a:p>
        </p:txBody>
      </p:sp>
      <p:cxnSp>
        <p:nvCxnSpPr>
          <p:cNvPr id="35" name="Straight Connector 34">
            <a:extLst>
              <a:ext uri="{FF2B5EF4-FFF2-40B4-BE49-F238E27FC236}">
                <a16:creationId xmlns:a16="http://schemas.microsoft.com/office/drawing/2014/main" id="{285D3951-1D8D-4AD7-BBA6-7B8F6C5A47F3}"/>
              </a:ext>
            </a:extLst>
          </p:cNvPr>
          <p:cNvCxnSpPr/>
          <p:nvPr/>
        </p:nvCxnSpPr>
        <p:spPr>
          <a:xfrm>
            <a:off x="407988"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4FB320-940F-4E6B-92C0-0C9B70AB2429}"/>
              </a:ext>
            </a:extLst>
          </p:cNvPr>
          <p:cNvSpPr txBox="1"/>
          <p:nvPr/>
        </p:nvSpPr>
        <p:spPr>
          <a:xfrm>
            <a:off x="1329117" y="3196757"/>
            <a:ext cx="4141836" cy="615553"/>
          </a:xfrm>
          <a:prstGeom prst="rect">
            <a:avLst/>
          </a:prstGeom>
          <a:noFill/>
        </p:spPr>
        <p:txBody>
          <a:bodyPr wrap="square" lIns="0" tIns="0" rIns="0" bIns="0" rtlCol="0" anchor="ctr">
            <a:spAutoFit/>
          </a:bodyPr>
          <a:lstStyle/>
          <a:p>
            <a:pPr lvl="0">
              <a:buClr>
                <a:srgbClr val="CBA43E"/>
              </a:buClr>
            </a:pPr>
            <a:r>
              <a:rPr lang="fr-BE" sz="2000" dirty="0"/>
              <a:t>n = 96 foyers bruxellois</a:t>
            </a:r>
          </a:p>
          <a:p>
            <a:pPr lvl="0">
              <a:buClr>
                <a:srgbClr val="CBA43E"/>
              </a:buClr>
            </a:pPr>
            <a:r>
              <a:rPr lang="fr-BE" sz="2000" dirty="0"/>
              <a:t>n = 140 chats bruxellois</a:t>
            </a:r>
          </a:p>
        </p:txBody>
      </p:sp>
      <p:sp>
        <p:nvSpPr>
          <p:cNvPr id="42" name="Rectangle 41">
            <a:extLst>
              <a:ext uri="{FF2B5EF4-FFF2-40B4-BE49-F238E27FC236}">
                <a16:creationId xmlns:a16="http://schemas.microsoft.com/office/drawing/2014/main" id="{7577CB46-55CA-47FE-991E-7CDE279857B5}"/>
              </a:ext>
            </a:extLst>
          </p:cNvPr>
          <p:cNvSpPr/>
          <p:nvPr/>
        </p:nvSpPr>
        <p:spPr>
          <a:xfrm>
            <a:off x="407988"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QUOTAS*</a:t>
            </a:r>
          </a:p>
        </p:txBody>
      </p:sp>
      <p:cxnSp>
        <p:nvCxnSpPr>
          <p:cNvPr id="43" name="Straight Connector 42">
            <a:extLst>
              <a:ext uri="{FF2B5EF4-FFF2-40B4-BE49-F238E27FC236}">
                <a16:creationId xmlns:a16="http://schemas.microsoft.com/office/drawing/2014/main" id="{C540E9BE-5520-4886-AF9E-2DDB7CC3FF82}"/>
              </a:ext>
            </a:extLst>
          </p:cNvPr>
          <p:cNvCxnSpPr/>
          <p:nvPr/>
        </p:nvCxnSpPr>
        <p:spPr>
          <a:xfrm>
            <a:off x="407988"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66F45B-3DFA-46F6-8EE7-97576CD48D9F}"/>
              </a:ext>
            </a:extLst>
          </p:cNvPr>
          <p:cNvSpPr txBox="1"/>
          <p:nvPr/>
        </p:nvSpPr>
        <p:spPr>
          <a:xfrm>
            <a:off x="1306152" y="4584656"/>
            <a:ext cx="4141836" cy="1077218"/>
          </a:xfrm>
          <a:prstGeom prst="rect">
            <a:avLst/>
          </a:prstGeom>
        </p:spPr>
        <p:txBody>
          <a:bodyPr vert="horz" wrap="square" lIns="0" tIns="0" rIns="0" bIns="0" rtlCol="0" anchor="ctr">
            <a:spAutoFit/>
          </a:bodyPr>
          <a:lstStyle>
            <a:defPPr>
              <a:defRPr lang="fr-FR"/>
            </a:defPPr>
            <a:lvl1pPr indent="0">
              <a:lnSpc>
                <a:spcPct val="100000"/>
              </a:lnSpc>
              <a:spcBef>
                <a:spcPts val="800"/>
              </a:spcBef>
              <a:buSzPct val="50000"/>
              <a:buFont typeface="Arial" panose="020B0406020202030204" pitchFamily="34" charset="0"/>
              <a:buNone/>
              <a:defRPr sz="1600" b="0"/>
            </a:lvl1pPr>
            <a:lvl2pPr marL="266700" lvl="1" indent="-219075" defTabSz="898525">
              <a:lnSpc>
                <a:spcPct val="100000"/>
              </a:lnSpc>
              <a:spcBef>
                <a:spcPts val="600"/>
              </a:spcBef>
              <a:buSzPct val="80000"/>
              <a:buFontTx/>
              <a:buBlip>
                <a:blip r:embed="rId3"/>
              </a:buBlip>
              <a:tabLst/>
              <a:defRPr sz="1600"/>
            </a:lvl2pPr>
            <a:lvl3pPr marL="539750" lvl="2" indent="-180975" defTabSz="898525">
              <a:lnSpc>
                <a:spcPct val="100000"/>
              </a:lnSpc>
              <a:spcBef>
                <a:spcPts val="600"/>
              </a:spcBef>
              <a:buFont typeface="Arial" panose="020B0604020202020204" pitchFamily="34" charset="0"/>
              <a:buChar char="‒"/>
              <a:defRPr sz="1400"/>
            </a:lvl3pPr>
            <a:lvl4pPr marL="808038" lvl="3" indent="-176213" defTabSz="898525">
              <a:lnSpc>
                <a:spcPct val="90000"/>
              </a:lnSpc>
              <a:spcBef>
                <a:spcPts val="500"/>
              </a:spcBef>
              <a:buFont typeface="Arial" panose="020B0604020202020204" pitchFamily="34" charset="0"/>
              <a:buChar char="‒"/>
              <a:tabLst/>
              <a:defRPr sz="1400"/>
            </a:lvl4pPr>
            <a:lvl5pPr marL="996950" lvl="4" indent="-146050" defTabSz="898525">
              <a:lnSpc>
                <a:spcPct val="90000"/>
              </a:lnSpc>
              <a:spcBef>
                <a:spcPts val="500"/>
              </a:spcBef>
              <a:buFont typeface="Arial" panose="020B0406020202030204" pitchFamily="34" charset="0"/>
              <a:buChar char="−"/>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0"/>
              </a:spcBef>
            </a:pPr>
            <a:r>
              <a:rPr lang="fr-BE" sz="1400" dirty="0"/>
              <a:t>Quotas représentatifs de la population de foyers avec au moins 1 chat :</a:t>
            </a:r>
          </a:p>
          <a:p>
            <a:pPr lvl="1">
              <a:spcBef>
                <a:spcPts val="0"/>
              </a:spcBef>
            </a:pPr>
            <a:r>
              <a:rPr lang="fr-BE" sz="1400" dirty="0"/>
              <a:t>Âge</a:t>
            </a:r>
          </a:p>
          <a:p>
            <a:pPr lvl="1">
              <a:spcBef>
                <a:spcPts val="0"/>
              </a:spcBef>
            </a:pPr>
            <a:r>
              <a:rPr lang="fr-BE" sz="1400" dirty="0"/>
              <a:t>Province</a:t>
            </a:r>
          </a:p>
          <a:p>
            <a:pPr marL="47625" lvl="1" indent="0">
              <a:spcBef>
                <a:spcPts val="0"/>
              </a:spcBef>
              <a:buNone/>
            </a:pPr>
            <a:endParaRPr lang="fr-BE" sz="1400" dirty="0"/>
          </a:p>
        </p:txBody>
      </p:sp>
      <p:sp>
        <p:nvSpPr>
          <p:cNvPr id="50" name="Rectangle 49">
            <a:extLst>
              <a:ext uri="{FF2B5EF4-FFF2-40B4-BE49-F238E27FC236}">
                <a16:creationId xmlns:a16="http://schemas.microsoft.com/office/drawing/2014/main" id="{F8DA8565-7ED0-4130-8068-617E60D21CF8}"/>
              </a:ext>
            </a:extLst>
          </p:cNvPr>
          <p:cNvSpPr/>
          <p:nvPr/>
        </p:nvSpPr>
        <p:spPr>
          <a:xfrm>
            <a:off x="6096000" y="1206500"/>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MÉTHODE DE COLLECTE DES DONNÉES</a:t>
            </a:r>
          </a:p>
        </p:txBody>
      </p:sp>
      <p:cxnSp>
        <p:nvCxnSpPr>
          <p:cNvPr id="51" name="Straight Connector 50">
            <a:extLst>
              <a:ext uri="{FF2B5EF4-FFF2-40B4-BE49-F238E27FC236}">
                <a16:creationId xmlns:a16="http://schemas.microsoft.com/office/drawing/2014/main" id="{345DFD78-25BB-40EC-9DFE-7046AB5698D8}"/>
              </a:ext>
            </a:extLst>
          </p:cNvPr>
          <p:cNvCxnSpPr/>
          <p:nvPr/>
        </p:nvCxnSpPr>
        <p:spPr>
          <a:xfrm>
            <a:off x="6096000" y="1565275"/>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300002E-6B54-4C39-9C1D-C0DC1A62B0C8}"/>
              </a:ext>
            </a:extLst>
          </p:cNvPr>
          <p:cNvSpPr txBox="1"/>
          <p:nvPr/>
        </p:nvSpPr>
        <p:spPr>
          <a:xfrm>
            <a:off x="6994164" y="1828705"/>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dirty="0">
                <a:solidFill>
                  <a:schemeClr val="tx1"/>
                </a:solidFill>
              </a:rPr>
              <a:t>Interviews en ligne</a:t>
            </a:r>
          </a:p>
        </p:txBody>
      </p:sp>
      <p:sp>
        <p:nvSpPr>
          <p:cNvPr id="58" name="Rectangle 57">
            <a:extLst>
              <a:ext uri="{FF2B5EF4-FFF2-40B4-BE49-F238E27FC236}">
                <a16:creationId xmlns:a16="http://schemas.microsoft.com/office/drawing/2014/main" id="{9ED2E5DA-4851-4563-A19B-A14EC8133E30}"/>
              </a:ext>
            </a:extLst>
          </p:cNvPr>
          <p:cNvSpPr/>
          <p:nvPr/>
        </p:nvSpPr>
        <p:spPr>
          <a:xfrm>
            <a:off x="6096000" y="2692428"/>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DURÉE</a:t>
            </a:r>
          </a:p>
        </p:txBody>
      </p:sp>
      <p:cxnSp>
        <p:nvCxnSpPr>
          <p:cNvPr id="59" name="Straight Connector 58">
            <a:extLst>
              <a:ext uri="{FF2B5EF4-FFF2-40B4-BE49-F238E27FC236}">
                <a16:creationId xmlns:a16="http://schemas.microsoft.com/office/drawing/2014/main" id="{0BBE4757-F80F-45B1-8702-9A9E65A9A7A6}"/>
              </a:ext>
            </a:extLst>
          </p:cNvPr>
          <p:cNvCxnSpPr/>
          <p:nvPr/>
        </p:nvCxnSpPr>
        <p:spPr>
          <a:xfrm>
            <a:off x="6096000" y="3051203"/>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1D2B7D2-0B9B-4BE8-8072-B902B37BAB49}"/>
              </a:ext>
            </a:extLst>
          </p:cNvPr>
          <p:cNvSpPr txBox="1"/>
          <p:nvPr/>
        </p:nvSpPr>
        <p:spPr>
          <a:xfrm>
            <a:off x="6994164" y="3317289"/>
            <a:ext cx="4141836" cy="369332"/>
          </a:xfrm>
          <a:prstGeom prst="rect">
            <a:avLst/>
          </a:prstGeom>
          <a:noFill/>
        </p:spPr>
        <p:txBody>
          <a:bodyPr wrap="square" lIns="0" tIns="0" rIns="0" bIns="0" rtlCol="0" anchor="ctr">
            <a:spAutoFit/>
          </a:bodyPr>
          <a:lstStyle>
            <a:defPPr>
              <a:defRPr lang="en-US"/>
            </a:defPPr>
            <a:lvl1pPr lvl="0">
              <a:spcBef>
                <a:spcPts val="1000"/>
              </a:spcBef>
              <a:buClr>
                <a:srgbClr val="CBA43E"/>
              </a:buClr>
              <a:defRPr sz="2400">
                <a:solidFill>
                  <a:srgbClr val="373430"/>
                </a:solidFill>
              </a:defRPr>
            </a:lvl1pPr>
          </a:lstStyle>
          <a:p>
            <a:pPr>
              <a:spcBef>
                <a:spcPts val="0"/>
              </a:spcBef>
            </a:pPr>
            <a:r>
              <a:rPr lang="fr-BE" dirty="0">
                <a:solidFill>
                  <a:schemeClr val="tx1"/>
                </a:solidFill>
              </a:rPr>
              <a:t>8 minutes</a:t>
            </a:r>
          </a:p>
        </p:txBody>
      </p:sp>
      <p:sp>
        <p:nvSpPr>
          <p:cNvPr id="66" name="Rectangle 65">
            <a:extLst>
              <a:ext uri="{FF2B5EF4-FFF2-40B4-BE49-F238E27FC236}">
                <a16:creationId xmlns:a16="http://schemas.microsoft.com/office/drawing/2014/main" id="{FF159DED-5D91-43DF-86DB-639B4594EC3F}"/>
              </a:ext>
            </a:extLst>
          </p:cNvPr>
          <p:cNvSpPr/>
          <p:nvPr/>
        </p:nvSpPr>
        <p:spPr>
          <a:xfrm>
            <a:off x="6096000" y="4178357"/>
            <a:ext cx="5040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b"/>
          <a:lstStyle/>
          <a:p>
            <a:r>
              <a:rPr lang="fr-BE" cap="all" dirty="0">
                <a:solidFill>
                  <a:schemeClr val="bg2"/>
                </a:solidFill>
                <a:latin typeface="+mj-lt"/>
              </a:rPr>
              <a:t>période DU TERRAIN</a:t>
            </a:r>
          </a:p>
        </p:txBody>
      </p:sp>
      <p:cxnSp>
        <p:nvCxnSpPr>
          <p:cNvPr id="67" name="Straight Connector 66">
            <a:extLst>
              <a:ext uri="{FF2B5EF4-FFF2-40B4-BE49-F238E27FC236}">
                <a16:creationId xmlns:a16="http://schemas.microsoft.com/office/drawing/2014/main" id="{1F1E9699-47B7-4CA3-A101-0B843C2C7D04}"/>
              </a:ext>
            </a:extLst>
          </p:cNvPr>
          <p:cNvCxnSpPr/>
          <p:nvPr/>
        </p:nvCxnSpPr>
        <p:spPr>
          <a:xfrm>
            <a:off x="6096000" y="4537132"/>
            <a:ext cx="5040000" cy="0"/>
          </a:xfrm>
          <a:prstGeom prst="line">
            <a:avLst/>
          </a:prstGeom>
          <a:ln w="12700">
            <a:gradFill flip="none" rotWithShape="1">
              <a:gsLst>
                <a:gs pos="0">
                  <a:schemeClr val="tx2"/>
                </a:gs>
                <a:gs pos="100000">
                  <a:schemeClr val="tx2">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B4A5D74A-133B-4E25-84C1-BF84DE9E9FE9}"/>
              </a:ext>
            </a:extLst>
          </p:cNvPr>
          <p:cNvSpPr txBox="1"/>
          <p:nvPr/>
        </p:nvSpPr>
        <p:spPr>
          <a:xfrm>
            <a:off x="6994164" y="4842560"/>
            <a:ext cx="4141836" cy="276999"/>
          </a:xfrm>
          <a:prstGeom prst="rect">
            <a:avLst/>
          </a:prstGeom>
          <a:noFill/>
        </p:spPr>
        <p:txBody>
          <a:bodyPr wrap="square" lIns="0" tIns="0" rIns="0" bIns="0" rtlCol="0" anchor="ctr">
            <a:spAutoFit/>
          </a:bodyPr>
          <a:lstStyle/>
          <a:p>
            <a:pPr lvl="0">
              <a:buClr>
                <a:srgbClr val="CBA43E"/>
              </a:buClr>
            </a:pPr>
            <a:r>
              <a:rPr lang="fr-BE" dirty="0"/>
              <a:t>22/04/2020 –28/04/2020</a:t>
            </a:r>
          </a:p>
        </p:txBody>
      </p:sp>
      <p:grpSp>
        <p:nvGrpSpPr>
          <p:cNvPr id="30" name="Group 29">
            <a:extLst>
              <a:ext uri="{FF2B5EF4-FFF2-40B4-BE49-F238E27FC236}">
                <a16:creationId xmlns:a16="http://schemas.microsoft.com/office/drawing/2014/main" id="{35D0A2A3-7287-4805-AD36-9ABB41D07C32}"/>
              </a:ext>
            </a:extLst>
          </p:cNvPr>
          <p:cNvGrpSpPr/>
          <p:nvPr/>
        </p:nvGrpSpPr>
        <p:grpSpPr>
          <a:xfrm>
            <a:off x="6100509" y="1642748"/>
            <a:ext cx="741246" cy="741246"/>
            <a:chOff x="6100509" y="1642748"/>
            <a:chExt cx="741246" cy="741246"/>
          </a:xfrm>
        </p:grpSpPr>
        <p:sp>
          <p:nvSpPr>
            <p:cNvPr id="227" name="Ellipse 60">
              <a:extLst>
                <a:ext uri="{FF2B5EF4-FFF2-40B4-BE49-F238E27FC236}">
                  <a16:creationId xmlns:a16="http://schemas.microsoft.com/office/drawing/2014/main" id="{C6F0DC23-3119-45DD-8E30-9292571E7868}"/>
                </a:ext>
              </a:extLst>
            </p:cNvPr>
            <p:cNvSpPr/>
            <p:nvPr/>
          </p:nvSpPr>
          <p:spPr>
            <a:xfrm>
              <a:off x="6100509"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228" name="Group 44">
              <a:extLst>
                <a:ext uri="{FF2B5EF4-FFF2-40B4-BE49-F238E27FC236}">
                  <a16:creationId xmlns:a16="http://schemas.microsoft.com/office/drawing/2014/main" id="{38462DFA-8A99-4523-8BB4-0925838B235E}"/>
                </a:ext>
              </a:extLst>
            </p:cNvPr>
            <p:cNvGrpSpPr>
              <a:grpSpLocks noChangeAspect="1"/>
            </p:cNvGrpSpPr>
            <p:nvPr/>
          </p:nvGrpSpPr>
          <p:grpSpPr bwMode="auto">
            <a:xfrm>
              <a:off x="6306900" y="1793374"/>
              <a:ext cx="328464" cy="439995"/>
              <a:chOff x="2996" y="2490"/>
              <a:chExt cx="268" cy="359"/>
            </a:xfrm>
          </p:grpSpPr>
          <p:sp>
            <p:nvSpPr>
              <p:cNvPr id="229" name="Freeform 45">
                <a:extLst>
                  <a:ext uri="{FF2B5EF4-FFF2-40B4-BE49-F238E27FC236}">
                    <a16:creationId xmlns:a16="http://schemas.microsoft.com/office/drawing/2014/main" id="{67CA1BCA-A710-4409-AA17-3A827829AD1E}"/>
                  </a:ext>
                </a:extLst>
              </p:cNvPr>
              <p:cNvSpPr>
                <a:spLocks/>
              </p:cNvSpPr>
              <p:nvPr/>
            </p:nvSpPr>
            <p:spPr bwMode="auto">
              <a:xfrm>
                <a:off x="3059" y="2490"/>
                <a:ext cx="142" cy="47"/>
              </a:xfrm>
              <a:custGeom>
                <a:avLst/>
                <a:gdLst>
                  <a:gd name="T0" fmla="*/ 36 w 36"/>
                  <a:gd name="T1" fmla="*/ 12 h 12"/>
                  <a:gd name="T2" fmla="*/ 0 w 36"/>
                  <a:gd name="T3" fmla="*/ 12 h 12"/>
                  <a:gd name="T4" fmla="*/ 0 w 36"/>
                  <a:gd name="T5" fmla="*/ 8 h 12"/>
                  <a:gd name="T6" fmla="*/ 8 w 36"/>
                  <a:gd name="T7" fmla="*/ 0 h 12"/>
                  <a:gd name="T8" fmla="*/ 28 w 36"/>
                  <a:gd name="T9" fmla="*/ 0 h 12"/>
                  <a:gd name="T10" fmla="*/ 36 w 36"/>
                  <a:gd name="T11" fmla="*/ 8 h 12"/>
                  <a:gd name="T12" fmla="*/ 36 w 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36" h="12">
                    <a:moveTo>
                      <a:pt x="36" y="12"/>
                    </a:moveTo>
                    <a:cubicBezTo>
                      <a:pt x="0" y="12"/>
                      <a:pt x="0" y="12"/>
                      <a:pt x="0" y="12"/>
                    </a:cubicBezTo>
                    <a:cubicBezTo>
                      <a:pt x="0" y="8"/>
                      <a:pt x="0" y="8"/>
                      <a:pt x="0" y="8"/>
                    </a:cubicBezTo>
                    <a:cubicBezTo>
                      <a:pt x="0" y="4"/>
                      <a:pt x="4" y="0"/>
                      <a:pt x="8" y="0"/>
                    </a:cubicBezTo>
                    <a:cubicBezTo>
                      <a:pt x="28" y="0"/>
                      <a:pt x="28" y="0"/>
                      <a:pt x="28" y="0"/>
                    </a:cubicBezTo>
                    <a:cubicBezTo>
                      <a:pt x="32" y="0"/>
                      <a:pt x="36" y="4"/>
                      <a:pt x="36" y="8"/>
                    </a:cubicBezTo>
                    <a:lnTo>
                      <a:pt x="36" y="12"/>
                    </a:lnTo>
                    <a:close/>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0" name="Freeform 46">
                <a:extLst>
                  <a:ext uri="{FF2B5EF4-FFF2-40B4-BE49-F238E27FC236}">
                    <a16:creationId xmlns:a16="http://schemas.microsoft.com/office/drawing/2014/main" id="{ACB7DE73-36CC-40B3-B392-71C0B1A319F4}"/>
                  </a:ext>
                </a:extLst>
              </p:cNvPr>
              <p:cNvSpPr>
                <a:spLocks/>
              </p:cNvSpPr>
              <p:nvPr/>
            </p:nvSpPr>
            <p:spPr bwMode="auto">
              <a:xfrm>
                <a:off x="2996" y="2521"/>
                <a:ext cx="268" cy="328"/>
              </a:xfrm>
              <a:custGeom>
                <a:avLst/>
                <a:gdLst>
                  <a:gd name="T0" fmla="*/ 237 w 268"/>
                  <a:gd name="T1" fmla="*/ 0 h 328"/>
                  <a:gd name="T2" fmla="*/ 268 w 268"/>
                  <a:gd name="T3" fmla="*/ 0 h 328"/>
                  <a:gd name="T4" fmla="*/ 268 w 268"/>
                  <a:gd name="T5" fmla="*/ 328 h 328"/>
                  <a:gd name="T6" fmla="*/ 0 w 268"/>
                  <a:gd name="T7" fmla="*/ 328 h 328"/>
                  <a:gd name="T8" fmla="*/ 0 w 268"/>
                  <a:gd name="T9" fmla="*/ 0 h 328"/>
                  <a:gd name="T10" fmla="*/ 32 w 268"/>
                  <a:gd name="T11" fmla="*/ 0 h 328"/>
                </a:gdLst>
                <a:ahLst/>
                <a:cxnLst>
                  <a:cxn ang="0">
                    <a:pos x="T0" y="T1"/>
                  </a:cxn>
                  <a:cxn ang="0">
                    <a:pos x="T2" y="T3"/>
                  </a:cxn>
                  <a:cxn ang="0">
                    <a:pos x="T4" y="T5"/>
                  </a:cxn>
                  <a:cxn ang="0">
                    <a:pos x="T6" y="T7"/>
                  </a:cxn>
                  <a:cxn ang="0">
                    <a:pos x="T8" y="T9"/>
                  </a:cxn>
                  <a:cxn ang="0">
                    <a:pos x="T10" y="T11"/>
                  </a:cxn>
                </a:cxnLst>
                <a:rect l="0" t="0" r="r" b="b"/>
                <a:pathLst>
                  <a:path w="268" h="328">
                    <a:moveTo>
                      <a:pt x="237" y="0"/>
                    </a:moveTo>
                    <a:lnTo>
                      <a:pt x="268" y="0"/>
                    </a:lnTo>
                    <a:lnTo>
                      <a:pt x="268" y="328"/>
                    </a:lnTo>
                    <a:lnTo>
                      <a:pt x="0" y="328"/>
                    </a:lnTo>
                    <a:lnTo>
                      <a:pt x="0" y="0"/>
                    </a:lnTo>
                    <a:lnTo>
                      <a:pt x="32"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1" name="Freeform 47">
                <a:extLst>
                  <a:ext uri="{FF2B5EF4-FFF2-40B4-BE49-F238E27FC236}">
                    <a16:creationId xmlns:a16="http://schemas.microsoft.com/office/drawing/2014/main" id="{70E465B1-4B03-45F5-A4C9-60A0423BDFDF}"/>
                  </a:ext>
                </a:extLst>
              </p:cNvPr>
              <p:cNvSpPr>
                <a:spLocks/>
              </p:cNvSpPr>
              <p:nvPr/>
            </p:nvSpPr>
            <p:spPr bwMode="auto">
              <a:xfrm>
                <a:off x="3028" y="2615"/>
                <a:ext cx="78" cy="47"/>
              </a:xfrm>
              <a:custGeom>
                <a:avLst/>
                <a:gdLst>
                  <a:gd name="T0" fmla="*/ 0 w 78"/>
                  <a:gd name="T1" fmla="*/ 15 h 47"/>
                  <a:gd name="T2" fmla="*/ 31 w 78"/>
                  <a:gd name="T3" fmla="*/ 47 h 47"/>
                  <a:gd name="T4" fmla="*/ 78 w 78"/>
                  <a:gd name="T5" fmla="*/ 0 h 47"/>
                </a:gdLst>
                <a:ahLst/>
                <a:cxnLst>
                  <a:cxn ang="0">
                    <a:pos x="T0" y="T1"/>
                  </a:cxn>
                  <a:cxn ang="0">
                    <a:pos x="T2" y="T3"/>
                  </a:cxn>
                  <a:cxn ang="0">
                    <a:pos x="T4" y="T5"/>
                  </a:cxn>
                </a:cxnLst>
                <a:rect l="0" t="0" r="r" b="b"/>
                <a:pathLst>
                  <a:path w="78" h="47">
                    <a:moveTo>
                      <a:pt x="0" y="15"/>
                    </a:moveTo>
                    <a:lnTo>
                      <a:pt x="31" y="47"/>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2" name="Line 48">
                <a:extLst>
                  <a:ext uri="{FF2B5EF4-FFF2-40B4-BE49-F238E27FC236}">
                    <a16:creationId xmlns:a16="http://schemas.microsoft.com/office/drawing/2014/main" id="{E1C24694-0EE7-4FE3-8DFE-A05D48E83B89}"/>
                  </a:ext>
                </a:extLst>
              </p:cNvPr>
              <p:cNvSpPr>
                <a:spLocks noChangeShapeType="1"/>
              </p:cNvSpPr>
              <p:nvPr/>
            </p:nvSpPr>
            <p:spPr bwMode="auto">
              <a:xfrm>
                <a:off x="3154" y="2646"/>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3" name="Freeform 49">
                <a:extLst>
                  <a:ext uri="{FF2B5EF4-FFF2-40B4-BE49-F238E27FC236}">
                    <a16:creationId xmlns:a16="http://schemas.microsoft.com/office/drawing/2014/main" id="{211DDAF6-7017-4EA8-B7EE-23E1925BE913}"/>
                  </a:ext>
                </a:extLst>
              </p:cNvPr>
              <p:cNvSpPr>
                <a:spLocks/>
              </p:cNvSpPr>
              <p:nvPr/>
            </p:nvSpPr>
            <p:spPr bwMode="auto">
              <a:xfrm>
                <a:off x="3028" y="2709"/>
                <a:ext cx="78" cy="46"/>
              </a:xfrm>
              <a:custGeom>
                <a:avLst/>
                <a:gdLst>
                  <a:gd name="T0" fmla="*/ 0 w 78"/>
                  <a:gd name="T1" fmla="*/ 15 h 46"/>
                  <a:gd name="T2" fmla="*/ 31 w 78"/>
                  <a:gd name="T3" fmla="*/ 46 h 46"/>
                  <a:gd name="T4" fmla="*/ 78 w 78"/>
                  <a:gd name="T5" fmla="*/ 0 h 46"/>
                </a:gdLst>
                <a:ahLst/>
                <a:cxnLst>
                  <a:cxn ang="0">
                    <a:pos x="T0" y="T1"/>
                  </a:cxn>
                  <a:cxn ang="0">
                    <a:pos x="T2" y="T3"/>
                  </a:cxn>
                  <a:cxn ang="0">
                    <a:pos x="T4" y="T5"/>
                  </a:cxn>
                </a:cxnLst>
                <a:rect l="0" t="0" r="r" b="b"/>
                <a:pathLst>
                  <a:path w="78" h="46">
                    <a:moveTo>
                      <a:pt x="0" y="15"/>
                    </a:moveTo>
                    <a:lnTo>
                      <a:pt x="31" y="46"/>
                    </a:lnTo>
                    <a:lnTo>
                      <a:pt x="78" y="0"/>
                    </a:lnTo>
                  </a:path>
                </a:pathLst>
              </a:cu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34" name="Line 50">
                <a:extLst>
                  <a:ext uri="{FF2B5EF4-FFF2-40B4-BE49-F238E27FC236}">
                    <a16:creationId xmlns:a16="http://schemas.microsoft.com/office/drawing/2014/main" id="{5E36E8DA-31A3-4479-B450-610AA6439EAE}"/>
                  </a:ext>
                </a:extLst>
              </p:cNvPr>
              <p:cNvSpPr>
                <a:spLocks noChangeShapeType="1"/>
              </p:cNvSpPr>
              <p:nvPr/>
            </p:nvSpPr>
            <p:spPr bwMode="auto">
              <a:xfrm>
                <a:off x="3154" y="2740"/>
                <a:ext cx="63"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49" name="Group 248">
            <a:extLst>
              <a:ext uri="{FF2B5EF4-FFF2-40B4-BE49-F238E27FC236}">
                <a16:creationId xmlns:a16="http://schemas.microsoft.com/office/drawing/2014/main" id="{053B2F0A-0BEA-4E29-938A-E83444403BD9}"/>
              </a:ext>
            </a:extLst>
          </p:cNvPr>
          <p:cNvGrpSpPr/>
          <p:nvPr/>
        </p:nvGrpSpPr>
        <p:grpSpPr>
          <a:xfrm>
            <a:off x="6100509" y="3126592"/>
            <a:ext cx="741246" cy="741246"/>
            <a:chOff x="6100509" y="3126592"/>
            <a:chExt cx="741246" cy="741246"/>
          </a:xfrm>
        </p:grpSpPr>
        <p:sp>
          <p:nvSpPr>
            <p:cNvPr id="243" name="Ellipse 60">
              <a:extLst>
                <a:ext uri="{FF2B5EF4-FFF2-40B4-BE49-F238E27FC236}">
                  <a16:creationId xmlns:a16="http://schemas.microsoft.com/office/drawing/2014/main" id="{68B28FE0-1BFC-4801-BC36-B77F0FA1090E}"/>
                </a:ext>
              </a:extLst>
            </p:cNvPr>
            <p:cNvSpPr/>
            <p:nvPr/>
          </p:nvSpPr>
          <p:spPr>
            <a:xfrm>
              <a:off x="6100509"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4" name="Group 106">
              <a:extLst>
                <a:ext uri="{FF2B5EF4-FFF2-40B4-BE49-F238E27FC236}">
                  <a16:creationId xmlns:a16="http://schemas.microsoft.com/office/drawing/2014/main" id="{FC72DB4B-219C-4AAB-A7DB-37260758BC86}"/>
                </a:ext>
              </a:extLst>
            </p:cNvPr>
            <p:cNvGrpSpPr>
              <a:grpSpLocks noChangeAspect="1"/>
            </p:cNvGrpSpPr>
            <p:nvPr/>
          </p:nvGrpSpPr>
          <p:grpSpPr bwMode="auto">
            <a:xfrm>
              <a:off x="6184168" y="3208057"/>
              <a:ext cx="511350" cy="510095"/>
              <a:chOff x="5238" y="2795"/>
              <a:chExt cx="408" cy="407"/>
            </a:xfrm>
          </p:grpSpPr>
          <p:sp>
            <p:nvSpPr>
              <p:cNvPr id="125" name="Oval 107">
                <a:extLst>
                  <a:ext uri="{FF2B5EF4-FFF2-40B4-BE49-F238E27FC236}">
                    <a16:creationId xmlns:a16="http://schemas.microsoft.com/office/drawing/2014/main" id="{47AD4342-6540-43B2-A4A9-F4177BBB80A8}"/>
                  </a:ext>
                </a:extLst>
              </p:cNvPr>
              <p:cNvSpPr>
                <a:spLocks noChangeArrowheads="1"/>
              </p:cNvSpPr>
              <p:nvPr/>
            </p:nvSpPr>
            <p:spPr bwMode="auto">
              <a:xfrm>
                <a:off x="5289" y="2846"/>
                <a:ext cx="357" cy="356"/>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6" name="Freeform 108">
                <a:extLst>
                  <a:ext uri="{FF2B5EF4-FFF2-40B4-BE49-F238E27FC236}">
                    <a16:creationId xmlns:a16="http://schemas.microsoft.com/office/drawing/2014/main" id="{A399C8A2-EBA8-4610-8718-0B94BA9993BE}"/>
                  </a:ext>
                </a:extLst>
              </p:cNvPr>
              <p:cNvSpPr>
                <a:spLocks/>
              </p:cNvSpPr>
              <p:nvPr/>
            </p:nvSpPr>
            <p:spPr bwMode="auto">
              <a:xfrm>
                <a:off x="5440" y="2996"/>
                <a:ext cx="56" cy="56"/>
              </a:xfrm>
              <a:custGeom>
                <a:avLst/>
                <a:gdLst>
                  <a:gd name="T0" fmla="*/ 21 w 26"/>
                  <a:gd name="T1" fmla="*/ 21 h 26"/>
                  <a:gd name="T2" fmla="*/ 5 w 26"/>
                  <a:gd name="T3" fmla="*/ 21 h 26"/>
                  <a:gd name="T4" fmla="*/ 5 w 26"/>
                  <a:gd name="T5" fmla="*/ 5 h 26"/>
                  <a:gd name="T6" fmla="*/ 21 w 26"/>
                  <a:gd name="T7" fmla="*/ 5 h 26"/>
                  <a:gd name="T8" fmla="*/ 21 w 26"/>
                  <a:gd name="T9" fmla="*/ 21 h 26"/>
                </a:gdLst>
                <a:ahLst/>
                <a:cxnLst>
                  <a:cxn ang="0">
                    <a:pos x="T0" y="T1"/>
                  </a:cxn>
                  <a:cxn ang="0">
                    <a:pos x="T2" y="T3"/>
                  </a:cxn>
                  <a:cxn ang="0">
                    <a:pos x="T4" y="T5"/>
                  </a:cxn>
                  <a:cxn ang="0">
                    <a:pos x="T6" y="T7"/>
                  </a:cxn>
                  <a:cxn ang="0">
                    <a:pos x="T8" y="T9"/>
                  </a:cxn>
                </a:cxnLst>
                <a:rect l="0" t="0" r="r" b="b"/>
                <a:pathLst>
                  <a:path w="26" h="26">
                    <a:moveTo>
                      <a:pt x="21" y="21"/>
                    </a:moveTo>
                    <a:cubicBezTo>
                      <a:pt x="17" y="26"/>
                      <a:pt x="9" y="26"/>
                      <a:pt x="5" y="21"/>
                    </a:cubicBezTo>
                    <a:cubicBezTo>
                      <a:pt x="0" y="17"/>
                      <a:pt x="0" y="9"/>
                      <a:pt x="5" y="5"/>
                    </a:cubicBezTo>
                    <a:cubicBezTo>
                      <a:pt x="9" y="0"/>
                      <a:pt x="17" y="0"/>
                      <a:pt x="21" y="5"/>
                    </a:cubicBezTo>
                    <a:cubicBezTo>
                      <a:pt x="26" y="9"/>
                      <a:pt x="26" y="17"/>
                      <a:pt x="21" y="21"/>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7" name="Line 109">
                <a:extLst>
                  <a:ext uri="{FF2B5EF4-FFF2-40B4-BE49-F238E27FC236}">
                    <a16:creationId xmlns:a16="http://schemas.microsoft.com/office/drawing/2014/main" id="{F6DD1C61-9590-4327-9EFB-963BC1C55315}"/>
                  </a:ext>
                </a:extLst>
              </p:cNvPr>
              <p:cNvSpPr>
                <a:spLocks noChangeShapeType="1"/>
              </p:cNvSpPr>
              <p:nvPr/>
            </p:nvSpPr>
            <p:spPr bwMode="auto">
              <a:xfrm>
                <a:off x="5434" y="2795"/>
                <a:ext cx="68"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8" name="Line 110">
                <a:extLst>
                  <a:ext uri="{FF2B5EF4-FFF2-40B4-BE49-F238E27FC236}">
                    <a16:creationId xmlns:a16="http://schemas.microsoft.com/office/drawing/2014/main" id="{C73A823A-59F9-42C4-91EF-3A7F6C5DC2E5}"/>
                  </a:ext>
                </a:extLst>
              </p:cNvPr>
              <p:cNvSpPr>
                <a:spLocks noChangeShapeType="1"/>
              </p:cNvSpPr>
              <p:nvPr/>
            </p:nvSpPr>
            <p:spPr bwMode="auto">
              <a:xfrm>
                <a:off x="5468" y="2795"/>
                <a:ext cx="0" cy="5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9" name="Line 111">
                <a:extLst>
                  <a:ext uri="{FF2B5EF4-FFF2-40B4-BE49-F238E27FC236}">
                    <a16:creationId xmlns:a16="http://schemas.microsoft.com/office/drawing/2014/main" id="{ACB31989-E456-47DA-A804-3569E1D39456}"/>
                  </a:ext>
                </a:extLst>
              </p:cNvPr>
              <p:cNvSpPr>
                <a:spLocks noChangeShapeType="1"/>
              </p:cNvSpPr>
              <p:nvPr/>
            </p:nvSpPr>
            <p:spPr bwMode="auto">
              <a:xfrm>
                <a:off x="5604" y="2846"/>
                <a:ext cx="42" cy="4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0" name="Line 112">
                <a:extLst>
                  <a:ext uri="{FF2B5EF4-FFF2-40B4-BE49-F238E27FC236}">
                    <a16:creationId xmlns:a16="http://schemas.microsoft.com/office/drawing/2014/main" id="{684274CF-7F88-4991-8580-0CB63004E2ED}"/>
                  </a:ext>
                </a:extLst>
              </p:cNvPr>
              <p:cNvSpPr>
                <a:spLocks noChangeShapeType="1"/>
              </p:cNvSpPr>
              <p:nvPr/>
            </p:nvSpPr>
            <p:spPr bwMode="auto">
              <a:xfrm flipH="1">
                <a:off x="5593" y="2867"/>
                <a:ext cx="32" cy="32"/>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1" name="Line 113">
                <a:extLst>
                  <a:ext uri="{FF2B5EF4-FFF2-40B4-BE49-F238E27FC236}">
                    <a16:creationId xmlns:a16="http://schemas.microsoft.com/office/drawing/2014/main" id="{C7215CC8-FAD7-4655-8364-E3F20C3B9DFA}"/>
                  </a:ext>
                </a:extLst>
              </p:cNvPr>
              <p:cNvSpPr>
                <a:spLocks noChangeShapeType="1"/>
              </p:cNvSpPr>
              <p:nvPr/>
            </p:nvSpPr>
            <p:spPr bwMode="auto">
              <a:xfrm flipH="1">
                <a:off x="5425" y="3041"/>
                <a:ext cx="26" cy="26"/>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2" name="Line 114">
                <a:extLst>
                  <a:ext uri="{FF2B5EF4-FFF2-40B4-BE49-F238E27FC236}">
                    <a16:creationId xmlns:a16="http://schemas.microsoft.com/office/drawing/2014/main" id="{6F6A52EB-F6DF-4B12-B1F6-793674EE276F}"/>
                  </a:ext>
                </a:extLst>
              </p:cNvPr>
              <p:cNvSpPr>
                <a:spLocks noChangeShapeType="1"/>
              </p:cNvSpPr>
              <p:nvPr/>
            </p:nvSpPr>
            <p:spPr bwMode="auto">
              <a:xfrm>
                <a:off x="5272" y="2914"/>
                <a:ext cx="94"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3" name="Line 115">
                <a:extLst>
                  <a:ext uri="{FF2B5EF4-FFF2-40B4-BE49-F238E27FC236}">
                    <a16:creationId xmlns:a16="http://schemas.microsoft.com/office/drawing/2014/main" id="{0AE98523-0BAE-472B-BDEB-7C449161DF12}"/>
                  </a:ext>
                </a:extLst>
              </p:cNvPr>
              <p:cNvSpPr>
                <a:spLocks noChangeShapeType="1"/>
              </p:cNvSpPr>
              <p:nvPr/>
            </p:nvSpPr>
            <p:spPr bwMode="auto">
              <a:xfrm>
                <a:off x="5238" y="2990"/>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4" name="Line 116">
                <a:extLst>
                  <a:ext uri="{FF2B5EF4-FFF2-40B4-BE49-F238E27FC236}">
                    <a16:creationId xmlns:a16="http://schemas.microsoft.com/office/drawing/2014/main" id="{B18F8083-1F9A-4AC3-A14D-463BC40FF661}"/>
                  </a:ext>
                </a:extLst>
              </p:cNvPr>
              <p:cNvSpPr>
                <a:spLocks noChangeShapeType="1"/>
              </p:cNvSpPr>
              <p:nvPr/>
            </p:nvSpPr>
            <p:spPr bwMode="auto">
              <a:xfrm>
                <a:off x="5255" y="3084"/>
                <a:ext cx="85"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5" name="Line 117">
                <a:extLst>
                  <a:ext uri="{FF2B5EF4-FFF2-40B4-BE49-F238E27FC236}">
                    <a16:creationId xmlns:a16="http://schemas.microsoft.com/office/drawing/2014/main" id="{2B7E6264-B02E-4F8B-A831-E94D0152BD37}"/>
                  </a:ext>
                </a:extLst>
              </p:cNvPr>
              <p:cNvSpPr>
                <a:spLocks noChangeShapeType="1"/>
              </p:cNvSpPr>
              <p:nvPr/>
            </p:nvSpPr>
            <p:spPr bwMode="auto">
              <a:xfrm>
                <a:off x="5281" y="3118"/>
                <a:ext cx="76" cy="0"/>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6" name="Line 118">
                <a:extLst>
                  <a:ext uri="{FF2B5EF4-FFF2-40B4-BE49-F238E27FC236}">
                    <a16:creationId xmlns:a16="http://schemas.microsoft.com/office/drawing/2014/main" id="{1A7AA234-8F13-4797-814D-BC247789B746}"/>
                  </a:ext>
                </a:extLst>
              </p:cNvPr>
              <p:cNvSpPr>
                <a:spLocks noChangeShapeType="1"/>
              </p:cNvSpPr>
              <p:nvPr/>
            </p:nvSpPr>
            <p:spPr bwMode="auto">
              <a:xfrm flipH="1">
                <a:off x="5485" y="2926"/>
                <a:ext cx="81" cy="81"/>
              </a:xfrm>
              <a:prstGeom prst="line">
                <a:avLst/>
              </a:prstGeom>
              <a:noFill/>
              <a:ln w="190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50" name="Group 249">
            <a:extLst>
              <a:ext uri="{FF2B5EF4-FFF2-40B4-BE49-F238E27FC236}">
                <a16:creationId xmlns:a16="http://schemas.microsoft.com/office/drawing/2014/main" id="{56CE69C4-4F37-4630-840C-6A544B1D1C4A}"/>
              </a:ext>
            </a:extLst>
          </p:cNvPr>
          <p:cNvGrpSpPr/>
          <p:nvPr/>
        </p:nvGrpSpPr>
        <p:grpSpPr>
          <a:xfrm>
            <a:off x="6100509" y="4610436"/>
            <a:ext cx="741246" cy="741246"/>
            <a:chOff x="6100509" y="4610436"/>
            <a:chExt cx="741246" cy="741246"/>
          </a:xfrm>
        </p:grpSpPr>
        <p:sp>
          <p:nvSpPr>
            <p:cNvPr id="244" name="Ellipse 60">
              <a:extLst>
                <a:ext uri="{FF2B5EF4-FFF2-40B4-BE49-F238E27FC236}">
                  <a16:creationId xmlns:a16="http://schemas.microsoft.com/office/drawing/2014/main" id="{4E29BA90-E170-4A4F-87BD-111CC4CFCAA1}"/>
                </a:ext>
              </a:extLst>
            </p:cNvPr>
            <p:cNvSpPr/>
            <p:nvPr/>
          </p:nvSpPr>
          <p:spPr>
            <a:xfrm>
              <a:off x="6100509"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14" name="Group 19">
              <a:extLst>
                <a:ext uri="{FF2B5EF4-FFF2-40B4-BE49-F238E27FC236}">
                  <a16:creationId xmlns:a16="http://schemas.microsoft.com/office/drawing/2014/main" id="{9DF58B0E-B734-43DE-B791-DDC26E110519}"/>
                </a:ext>
              </a:extLst>
            </p:cNvPr>
            <p:cNvGrpSpPr>
              <a:grpSpLocks noChangeAspect="1"/>
            </p:cNvGrpSpPr>
            <p:nvPr/>
          </p:nvGrpSpPr>
          <p:grpSpPr bwMode="auto">
            <a:xfrm>
              <a:off x="6258362" y="4739118"/>
              <a:ext cx="425541" cy="426733"/>
              <a:chOff x="5448" y="2047"/>
              <a:chExt cx="357" cy="358"/>
            </a:xfrm>
          </p:grpSpPr>
          <p:sp>
            <p:nvSpPr>
              <p:cNvPr id="115" name="Freeform 20">
                <a:extLst>
                  <a:ext uri="{FF2B5EF4-FFF2-40B4-BE49-F238E27FC236}">
                    <a16:creationId xmlns:a16="http://schemas.microsoft.com/office/drawing/2014/main" id="{8F7179F3-BAEA-42C4-9BBE-F3EEDE650922}"/>
                  </a:ext>
                </a:extLst>
              </p:cNvPr>
              <p:cNvSpPr>
                <a:spLocks/>
              </p:cNvSpPr>
              <p:nvPr/>
            </p:nvSpPr>
            <p:spPr bwMode="auto">
              <a:xfrm>
                <a:off x="5541" y="2218"/>
                <a:ext cx="78" cy="125"/>
              </a:xfrm>
              <a:custGeom>
                <a:avLst/>
                <a:gdLst>
                  <a:gd name="T0" fmla="*/ 0 w 20"/>
                  <a:gd name="T1" fmla="*/ 24 h 32"/>
                  <a:gd name="T2" fmla="*/ 0 w 20"/>
                  <a:gd name="T3" fmla="*/ 24 h 32"/>
                  <a:gd name="T4" fmla="*/ 8 w 20"/>
                  <a:gd name="T5" fmla="*/ 32 h 32"/>
                  <a:gd name="T6" fmla="*/ 12 w 20"/>
                  <a:gd name="T7" fmla="*/ 32 h 32"/>
                  <a:gd name="T8" fmla="*/ 20 w 20"/>
                  <a:gd name="T9" fmla="*/ 24 h 32"/>
                  <a:gd name="T10" fmla="*/ 20 w 20"/>
                  <a:gd name="T11" fmla="*/ 24 h 32"/>
                  <a:gd name="T12" fmla="*/ 20 w 20"/>
                  <a:gd name="T13" fmla="*/ 24 h 32"/>
                  <a:gd name="T14" fmla="*/ 12 w 20"/>
                  <a:gd name="T15" fmla="*/ 16 h 32"/>
                  <a:gd name="T16" fmla="*/ 8 w 20"/>
                  <a:gd name="T17" fmla="*/ 16 h 32"/>
                  <a:gd name="T18" fmla="*/ 12 w 20"/>
                  <a:gd name="T19" fmla="*/ 16 h 32"/>
                  <a:gd name="T20" fmla="*/ 20 w 20"/>
                  <a:gd name="T21" fmla="*/ 8 h 32"/>
                  <a:gd name="T22" fmla="*/ 20 w 20"/>
                  <a:gd name="T23" fmla="*/ 8 h 32"/>
                  <a:gd name="T24" fmla="*/ 20 w 20"/>
                  <a:gd name="T25" fmla="*/ 8 h 32"/>
                  <a:gd name="T26" fmla="*/ 12 w 20"/>
                  <a:gd name="T27" fmla="*/ 0 h 32"/>
                  <a:gd name="T28" fmla="*/ 8 w 20"/>
                  <a:gd name="T29" fmla="*/ 0 h 32"/>
                  <a:gd name="T30" fmla="*/ 0 w 20"/>
                  <a:gd name="T31" fmla="*/ 8 h 32"/>
                  <a:gd name="T32" fmla="*/ 0 w 20"/>
                  <a:gd name="T33"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32">
                    <a:moveTo>
                      <a:pt x="0" y="24"/>
                    </a:moveTo>
                    <a:cubicBezTo>
                      <a:pt x="0" y="24"/>
                      <a:pt x="0" y="24"/>
                      <a:pt x="0" y="24"/>
                    </a:cubicBezTo>
                    <a:cubicBezTo>
                      <a:pt x="0" y="28"/>
                      <a:pt x="4" y="32"/>
                      <a:pt x="8" y="32"/>
                    </a:cubicBezTo>
                    <a:cubicBezTo>
                      <a:pt x="12" y="32"/>
                      <a:pt x="12" y="32"/>
                      <a:pt x="12" y="32"/>
                    </a:cubicBezTo>
                    <a:cubicBezTo>
                      <a:pt x="16" y="32"/>
                      <a:pt x="20" y="28"/>
                      <a:pt x="20" y="24"/>
                    </a:cubicBezTo>
                    <a:cubicBezTo>
                      <a:pt x="20" y="24"/>
                      <a:pt x="20" y="24"/>
                      <a:pt x="20" y="24"/>
                    </a:cubicBezTo>
                    <a:cubicBezTo>
                      <a:pt x="20" y="24"/>
                      <a:pt x="20" y="24"/>
                      <a:pt x="20" y="24"/>
                    </a:cubicBezTo>
                    <a:cubicBezTo>
                      <a:pt x="20" y="20"/>
                      <a:pt x="16" y="16"/>
                      <a:pt x="12" y="16"/>
                    </a:cubicBezTo>
                    <a:cubicBezTo>
                      <a:pt x="8" y="16"/>
                      <a:pt x="8" y="16"/>
                      <a:pt x="8" y="16"/>
                    </a:cubicBezTo>
                    <a:cubicBezTo>
                      <a:pt x="12" y="16"/>
                      <a:pt x="12" y="16"/>
                      <a:pt x="12" y="16"/>
                    </a:cubicBezTo>
                    <a:cubicBezTo>
                      <a:pt x="16" y="16"/>
                      <a:pt x="20" y="12"/>
                      <a:pt x="20" y="8"/>
                    </a:cubicBezTo>
                    <a:cubicBezTo>
                      <a:pt x="20" y="8"/>
                      <a:pt x="20" y="8"/>
                      <a:pt x="20" y="8"/>
                    </a:cubicBezTo>
                    <a:cubicBezTo>
                      <a:pt x="20" y="8"/>
                      <a:pt x="20" y="8"/>
                      <a:pt x="20" y="8"/>
                    </a:cubicBezTo>
                    <a:cubicBezTo>
                      <a:pt x="20" y="4"/>
                      <a:pt x="16" y="0"/>
                      <a:pt x="12" y="0"/>
                    </a:cubicBezTo>
                    <a:cubicBezTo>
                      <a:pt x="8" y="0"/>
                      <a:pt x="8" y="0"/>
                      <a:pt x="8" y="0"/>
                    </a:cubicBezTo>
                    <a:cubicBezTo>
                      <a:pt x="4" y="0"/>
                      <a:pt x="0" y="4"/>
                      <a:pt x="0" y="8"/>
                    </a:cubicBezTo>
                    <a:cubicBezTo>
                      <a:pt x="0" y="8"/>
                      <a:pt x="0" y="8"/>
                      <a:pt x="0" y="8"/>
                    </a:cubicBez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6" name="Freeform 21">
                <a:extLst>
                  <a:ext uri="{FF2B5EF4-FFF2-40B4-BE49-F238E27FC236}">
                    <a16:creationId xmlns:a16="http://schemas.microsoft.com/office/drawing/2014/main" id="{FC0E18B7-6BD3-42EB-BBE5-22D0B6FF8C0C}"/>
                  </a:ext>
                </a:extLst>
              </p:cNvPr>
              <p:cNvSpPr>
                <a:spLocks/>
              </p:cNvSpPr>
              <p:nvPr/>
            </p:nvSpPr>
            <p:spPr bwMode="auto">
              <a:xfrm>
                <a:off x="5448" y="2094"/>
                <a:ext cx="357" cy="311"/>
              </a:xfrm>
              <a:custGeom>
                <a:avLst/>
                <a:gdLst>
                  <a:gd name="T0" fmla="*/ 88 w 92"/>
                  <a:gd name="T1" fmla="*/ 80 h 80"/>
                  <a:gd name="T2" fmla="*/ 4 w 92"/>
                  <a:gd name="T3" fmla="*/ 80 h 80"/>
                  <a:gd name="T4" fmla="*/ 0 w 92"/>
                  <a:gd name="T5" fmla="*/ 76 h 80"/>
                  <a:gd name="T6" fmla="*/ 0 w 92"/>
                  <a:gd name="T7" fmla="*/ 4 h 80"/>
                  <a:gd name="T8" fmla="*/ 4 w 92"/>
                  <a:gd name="T9" fmla="*/ 0 h 80"/>
                  <a:gd name="T10" fmla="*/ 88 w 92"/>
                  <a:gd name="T11" fmla="*/ 0 h 80"/>
                  <a:gd name="T12" fmla="*/ 92 w 92"/>
                  <a:gd name="T13" fmla="*/ 4 h 80"/>
                  <a:gd name="T14" fmla="*/ 92 w 92"/>
                  <a:gd name="T15" fmla="*/ 76 h 80"/>
                  <a:gd name="T16" fmla="*/ 88 w 92"/>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0">
                    <a:moveTo>
                      <a:pt x="88" y="80"/>
                    </a:moveTo>
                    <a:cubicBezTo>
                      <a:pt x="4" y="80"/>
                      <a:pt x="4" y="80"/>
                      <a:pt x="4" y="80"/>
                    </a:cubicBezTo>
                    <a:cubicBezTo>
                      <a:pt x="2" y="80"/>
                      <a:pt x="0" y="78"/>
                      <a:pt x="0" y="76"/>
                    </a:cubicBezTo>
                    <a:cubicBezTo>
                      <a:pt x="0" y="4"/>
                      <a:pt x="0" y="4"/>
                      <a:pt x="0" y="4"/>
                    </a:cubicBezTo>
                    <a:cubicBezTo>
                      <a:pt x="0" y="2"/>
                      <a:pt x="2" y="0"/>
                      <a:pt x="4" y="0"/>
                    </a:cubicBezTo>
                    <a:cubicBezTo>
                      <a:pt x="88" y="0"/>
                      <a:pt x="88" y="0"/>
                      <a:pt x="88" y="0"/>
                    </a:cubicBezTo>
                    <a:cubicBezTo>
                      <a:pt x="90" y="0"/>
                      <a:pt x="92" y="2"/>
                      <a:pt x="92" y="4"/>
                    </a:cubicBezTo>
                    <a:cubicBezTo>
                      <a:pt x="92" y="76"/>
                      <a:pt x="92" y="76"/>
                      <a:pt x="92" y="76"/>
                    </a:cubicBezTo>
                    <a:cubicBezTo>
                      <a:pt x="92" y="78"/>
                      <a:pt x="90" y="80"/>
                      <a:pt x="88" y="80"/>
                    </a:cubicBez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7" name="Line 22">
                <a:extLst>
                  <a:ext uri="{FF2B5EF4-FFF2-40B4-BE49-F238E27FC236}">
                    <a16:creationId xmlns:a16="http://schemas.microsoft.com/office/drawing/2014/main" id="{F3A640B4-46F0-4409-A73E-B9E81059C66E}"/>
                  </a:ext>
                </a:extLst>
              </p:cNvPr>
              <p:cNvSpPr>
                <a:spLocks noChangeShapeType="1"/>
              </p:cNvSpPr>
              <p:nvPr/>
            </p:nvSpPr>
            <p:spPr bwMode="auto">
              <a:xfrm>
                <a:off x="5448" y="2172"/>
                <a:ext cx="357" cy="0"/>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8" name="Line 23">
                <a:extLst>
                  <a:ext uri="{FF2B5EF4-FFF2-40B4-BE49-F238E27FC236}">
                    <a16:creationId xmlns:a16="http://schemas.microsoft.com/office/drawing/2014/main" id="{E25A87EA-1CFB-4C4A-8E69-B2D4AD89BE41}"/>
                  </a:ext>
                </a:extLst>
              </p:cNvPr>
              <p:cNvSpPr>
                <a:spLocks noChangeShapeType="1"/>
              </p:cNvSpPr>
              <p:nvPr/>
            </p:nvSpPr>
            <p:spPr bwMode="auto">
              <a:xfrm>
                <a:off x="5743"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19" name="Line 24">
                <a:extLst>
                  <a:ext uri="{FF2B5EF4-FFF2-40B4-BE49-F238E27FC236}">
                    <a16:creationId xmlns:a16="http://schemas.microsoft.com/office/drawing/2014/main" id="{43E117CF-B6A4-4128-8A9D-B814D692EB4A}"/>
                  </a:ext>
                </a:extLst>
              </p:cNvPr>
              <p:cNvSpPr>
                <a:spLocks noChangeShapeType="1"/>
              </p:cNvSpPr>
              <p:nvPr/>
            </p:nvSpPr>
            <p:spPr bwMode="auto">
              <a:xfrm>
                <a:off x="5510" y="2047"/>
                <a:ext cx="0" cy="78"/>
              </a:xfrm>
              <a:prstGeom prst="line">
                <a:avLst/>
              </a:pr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0" name="Freeform 25">
                <a:extLst>
                  <a:ext uri="{FF2B5EF4-FFF2-40B4-BE49-F238E27FC236}">
                    <a16:creationId xmlns:a16="http://schemas.microsoft.com/office/drawing/2014/main" id="{D2A52365-6044-4B9E-9706-C7EE8F9C39AF}"/>
                  </a:ext>
                </a:extLst>
              </p:cNvPr>
              <p:cNvSpPr>
                <a:spLocks/>
              </p:cNvSpPr>
              <p:nvPr/>
            </p:nvSpPr>
            <p:spPr bwMode="auto">
              <a:xfrm>
                <a:off x="5665" y="2218"/>
                <a:ext cx="31" cy="125"/>
              </a:xfrm>
              <a:custGeom>
                <a:avLst/>
                <a:gdLst>
                  <a:gd name="T0" fmla="*/ 31 w 31"/>
                  <a:gd name="T1" fmla="*/ 125 h 125"/>
                  <a:gd name="T2" fmla="*/ 31 w 31"/>
                  <a:gd name="T3" fmla="*/ 0 h 125"/>
                  <a:gd name="T4" fmla="*/ 0 w 31"/>
                  <a:gd name="T5" fmla="*/ 31 h 125"/>
                </a:gdLst>
                <a:ahLst/>
                <a:cxnLst>
                  <a:cxn ang="0">
                    <a:pos x="T0" y="T1"/>
                  </a:cxn>
                  <a:cxn ang="0">
                    <a:pos x="T2" y="T3"/>
                  </a:cxn>
                  <a:cxn ang="0">
                    <a:pos x="T4" y="T5"/>
                  </a:cxn>
                </a:cxnLst>
                <a:rect l="0" t="0" r="r" b="b"/>
                <a:pathLst>
                  <a:path w="31" h="125">
                    <a:moveTo>
                      <a:pt x="31" y="125"/>
                    </a:moveTo>
                    <a:lnTo>
                      <a:pt x="31" y="0"/>
                    </a:lnTo>
                    <a:lnTo>
                      <a:pt x="0" y="31"/>
                    </a:lnTo>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8" name="Group 27">
            <a:extLst>
              <a:ext uri="{FF2B5EF4-FFF2-40B4-BE49-F238E27FC236}">
                <a16:creationId xmlns:a16="http://schemas.microsoft.com/office/drawing/2014/main" id="{22D8010E-F780-4324-9F13-54DEF6D18A51}"/>
              </a:ext>
            </a:extLst>
          </p:cNvPr>
          <p:cNvGrpSpPr/>
          <p:nvPr/>
        </p:nvGrpSpPr>
        <p:grpSpPr>
          <a:xfrm>
            <a:off x="407988" y="4610436"/>
            <a:ext cx="741246" cy="741246"/>
            <a:chOff x="407988" y="4610436"/>
            <a:chExt cx="741246" cy="741246"/>
          </a:xfrm>
        </p:grpSpPr>
        <p:sp>
          <p:nvSpPr>
            <p:cNvPr id="247" name="Ellipse 60">
              <a:extLst>
                <a:ext uri="{FF2B5EF4-FFF2-40B4-BE49-F238E27FC236}">
                  <a16:creationId xmlns:a16="http://schemas.microsoft.com/office/drawing/2014/main" id="{75883A40-F435-4FAB-947E-3B335A924667}"/>
                </a:ext>
              </a:extLst>
            </p:cNvPr>
            <p:cNvSpPr/>
            <p:nvPr/>
          </p:nvSpPr>
          <p:spPr>
            <a:xfrm>
              <a:off x="407988" y="4610436"/>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21" name="Group 41">
              <a:extLst>
                <a:ext uri="{FF2B5EF4-FFF2-40B4-BE49-F238E27FC236}">
                  <a16:creationId xmlns:a16="http://schemas.microsoft.com/office/drawing/2014/main" id="{69CE6579-925A-4198-8BD0-781C05B5A776}"/>
                </a:ext>
              </a:extLst>
            </p:cNvPr>
            <p:cNvGrpSpPr>
              <a:grpSpLocks noChangeAspect="1"/>
            </p:cNvGrpSpPr>
            <p:nvPr/>
          </p:nvGrpSpPr>
          <p:grpSpPr bwMode="auto">
            <a:xfrm>
              <a:off x="554238" y="4721694"/>
              <a:ext cx="476524" cy="477122"/>
              <a:chOff x="5380" y="106"/>
              <a:chExt cx="798" cy="799"/>
            </a:xfrm>
          </p:grpSpPr>
          <p:sp>
            <p:nvSpPr>
              <p:cNvPr id="122" name="Freeform 42">
                <a:extLst>
                  <a:ext uri="{FF2B5EF4-FFF2-40B4-BE49-F238E27FC236}">
                    <a16:creationId xmlns:a16="http://schemas.microsoft.com/office/drawing/2014/main" id="{E4060558-67B5-40C3-BBBD-5B72B9760E27}"/>
                  </a:ext>
                </a:extLst>
              </p:cNvPr>
              <p:cNvSpPr>
                <a:spLocks/>
              </p:cNvSpPr>
              <p:nvPr/>
            </p:nvSpPr>
            <p:spPr bwMode="auto">
              <a:xfrm>
                <a:off x="5380" y="208"/>
                <a:ext cx="697" cy="697"/>
              </a:xfrm>
              <a:custGeom>
                <a:avLst/>
                <a:gdLst>
                  <a:gd name="T0" fmla="*/ 173 w 337"/>
                  <a:gd name="T1" fmla="*/ 0 h 337"/>
                  <a:gd name="T2" fmla="*/ 11 w 337"/>
                  <a:gd name="T3" fmla="*/ 182 h 337"/>
                  <a:gd name="T4" fmla="*/ 155 w 337"/>
                  <a:gd name="T5" fmla="*/ 326 h 337"/>
                  <a:gd name="T6" fmla="*/ 337 w 337"/>
                  <a:gd name="T7" fmla="*/ 164 h 337"/>
                  <a:gd name="T8" fmla="*/ 173 w 337"/>
                  <a:gd name="T9" fmla="*/ 164 h 337"/>
                  <a:gd name="T10" fmla="*/ 173 w 337"/>
                  <a:gd name="T11" fmla="*/ 0 h 337"/>
                </a:gdLst>
                <a:ahLst/>
                <a:cxnLst>
                  <a:cxn ang="0">
                    <a:pos x="T0" y="T1"/>
                  </a:cxn>
                  <a:cxn ang="0">
                    <a:pos x="T2" y="T3"/>
                  </a:cxn>
                  <a:cxn ang="0">
                    <a:pos x="T4" y="T5"/>
                  </a:cxn>
                  <a:cxn ang="0">
                    <a:pos x="T6" y="T7"/>
                  </a:cxn>
                  <a:cxn ang="0">
                    <a:pos x="T8" y="T9"/>
                  </a:cxn>
                  <a:cxn ang="0">
                    <a:pos x="T10" y="T11"/>
                  </a:cxn>
                </a:cxnLst>
                <a:rect l="0" t="0" r="r" b="b"/>
                <a:pathLst>
                  <a:path w="337" h="337">
                    <a:moveTo>
                      <a:pt x="173" y="0"/>
                    </a:moveTo>
                    <a:cubicBezTo>
                      <a:pt x="77" y="0"/>
                      <a:pt x="0" y="84"/>
                      <a:pt x="11" y="182"/>
                    </a:cubicBezTo>
                    <a:cubicBezTo>
                      <a:pt x="19" y="257"/>
                      <a:pt x="80" y="318"/>
                      <a:pt x="155" y="326"/>
                    </a:cubicBezTo>
                    <a:cubicBezTo>
                      <a:pt x="253" y="337"/>
                      <a:pt x="337" y="260"/>
                      <a:pt x="337" y="164"/>
                    </a:cubicBezTo>
                    <a:cubicBezTo>
                      <a:pt x="173" y="164"/>
                      <a:pt x="173" y="164"/>
                      <a:pt x="173" y="164"/>
                    </a:cubicBezTo>
                    <a:lnTo>
                      <a:pt x="173" y="0"/>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23" name="Freeform 43">
                <a:extLst>
                  <a:ext uri="{FF2B5EF4-FFF2-40B4-BE49-F238E27FC236}">
                    <a16:creationId xmlns:a16="http://schemas.microsoft.com/office/drawing/2014/main" id="{719CCF36-8D1D-4468-9BEC-8A074132DD22}"/>
                  </a:ext>
                </a:extLst>
              </p:cNvPr>
              <p:cNvSpPr>
                <a:spLocks/>
              </p:cNvSpPr>
              <p:nvPr/>
            </p:nvSpPr>
            <p:spPr bwMode="auto">
              <a:xfrm>
                <a:off x="5841" y="106"/>
                <a:ext cx="337" cy="337"/>
              </a:xfrm>
              <a:custGeom>
                <a:avLst/>
                <a:gdLst>
                  <a:gd name="T0" fmla="*/ 0 w 163"/>
                  <a:gd name="T1" fmla="*/ 163 h 163"/>
                  <a:gd name="T2" fmla="*/ 163 w 163"/>
                  <a:gd name="T3" fmla="*/ 163 h 163"/>
                  <a:gd name="T4" fmla="*/ 0 w 163"/>
                  <a:gd name="T5" fmla="*/ 0 h 163"/>
                  <a:gd name="T6" fmla="*/ 0 w 163"/>
                  <a:gd name="T7" fmla="*/ 163 h 163"/>
                </a:gdLst>
                <a:ahLst/>
                <a:cxnLst>
                  <a:cxn ang="0">
                    <a:pos x="T0" y="T1"/>
                  </a:cxn>
                  <a:cxn ang="0">
                    <a:pos x="T2" y="T3"/>
                  </a:cxn>
                  <a:cxn ang="0">
                    <a:pos x="T4" y="T5"/>
                  </a:cxn>
                  <a:cxn ang="0">
                    <a:pos x="T6" y="T7"/>
                  </a:cxn>
                </a:cxnLst>
                <a:rect l="0" t="0" r="r" b="b"/>
                <a:pathLst>
                  <a:path w="163" h="163">
                    <a:moveTo>
                      <a:pt x="0" y="163"/>
                    </a:moveTo>
                    <a:cubicBezTo>
                      <a:pt x="163" y="163"/>
                      <a:pt x="163" y="163"/>
                      <a:pt x="163" y="163"/>
                    </a:cubicBezTo>
                    <a:cubicBezTo>
                      <a:pt x="163" y="73"/>
                      <a:pt x="90" y="0"/>
                      <a:pt x="0" y="0"/>
                    </a:cubicBezTo>
                    <a:lnTo>
                      <a:pt x="0" y="163"/>
                    </a:lnTo>
                    <a:close/>
                  </a:path>
                </a:pathLst>
              </a:custGeom>
              <a:grp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7" name="Group 26">
            <a:extLst>
              <a:ext uri="{FF2B5EF4-FFF2-40B4-BE49-F238E27FC236}">
                <a16:creationId xmlns:a16="http://schemas.microsoft.com/office/drawing/2014/main" id="{61E2F72B-9B06-47F7-A8C4-36539F88418B}"/>
              </a:ext>
            </a:extLst>
          </p:cNvPr>
          <p:cNvGrpSpPr/>
          <p:nvPr/>
        </p:nvGrpSpPr>
        <p:grpSpPr>
          <a:xfrm>
            <a:off x="407988" y="1642748"/>
            <a:ext cx="741246" cy="741246"/>
            <a:chOff x="407988" y="1642748"/>
            <a:chExt cx="741246" cy="741246"/>
          </a:xfrm>
        </p:grpSpPr>
        <p:sp>
          <p:nvSpPr>
            <p:cNvPr id="245" name="Ellipse 60">
              <a:extLst>
                <a:ext uri="{FF2B5EF4-FFF2-40B4-BE49-F238E27FC236}">
                  <a16:creationId xmlns:a16="http://schemas.microsoft.com/office/drawing/2014/main" id="{ADF6D461-3D47-46A3-99C9-214F03239CF4}"/>
                </a:ext>
              </a:extLst>
            </p:cNvPr>
            <p:cNvSpPr/>
            <p:nvPr/>
          </p:nvSpPr>
          <p:spPr>
            <a:xfrm>
              <a:off x="407988" y="1642748"/>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4" name="Group 3">
              <a:extLst>
                <a:ext uri="{FF2B5EF4-FFF2-40B4-BE49-F238E27FC236}">
                  <a16:creationId xmlns:a16="http://schemas.microsoft.com/office/drawing/2014/main" id="{E1BFED18-9C3D-46FB-903F-1E7BD1D4DC2D}"/>
                </a:ext>
              </a:extLst>
            </p:cNvPr>
            <p:cNvGrpSpPr/>
            <p:nvPr/>
          </p:nvGrpSpPr>
          <p:grpSpPr>
            <a:xfrm>
              <a:off x="536561" y="1777772"/>
              <a:ext cx="467474" cy="471199"/>
              <a:chOff x="-280784" y="1727394"/>
              <a:chExt cx="361897" cy="364781"/>
            </a:xfrm>
          </p:grpSpPr>
          <p:sp>
            <p:nvSpPr>
              <p:cNvPr id="138" name="Freeform 20">
                <a:extLst>
                  <a:ext uri="{FF2B5EF4-FFF2-40B4-BE49-F238E27FC236}">
                    <a16:creationId xmlns:a16="http://schemas.microsoft.com/office/drawing/2014/main" id="{4A5C2860-942A-45BF-9E31-9E94C4DC02BA}"/>
                  </a:ext>
                </a:extLst>
              </p:cNvPr>
              <p:cNvSpPr>
                <a:spLocks/>
              </p:cNvSpPr>
              <p:nvPr/>
            </p:nvSpPr>
            <p:spPr bwMode="auto">
              <a:xfrm>
                <a:off x="-207251" y="1874460"/>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39" name="Oval 21">
                <a:extLst>
                  <a:ext uri="{FF2B5EF4-FFF2-40B4-BE49-F238E27FC236}">
                    <a16:creationId xmlns:a16="http://schemas.microsoft.com/office/drawing/2014/main" id="{00328716-B4A4-4858-A913-579D68E1432B}"/>
                  </a:ext>
                </a:extLst>
              </p:cNvPr>
              <p:cNvSpPr>
                <a:spLocks noChangeArrowheads="1"/>
              </p:cNvSpPr>
              <p:nvPr/>
            </p:nvSpPr>
            <p:spPr bwMode="auto">
              <a:xfrm>
                <a:off x="-280784" y="1727394"/>
                <a:ext cx="269621" cy="269621"/>
              </a:xfrm>
              <a:prstGeom prst="ellipse">
                <a:avLst/>
              </a:pr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0" name="Freeform 22">
                <a:extLst>
                  <a:ext uri="{FF2B5EF4-FFF2-40B4-BE49-F238E27FC236}">
                    <a16:creationId xmlns:a16="http://schemas.microsoft.com/office/drawing/2014/main" id="{63C7EF10-9D29-47CF-B13E-0618202628AB}"/>
                  </a:ext>
                </a:extLst>
              </p:cNvPr>
              <p:cNvSpPr>
                <a:spLocks/>
              </p:cNvSpPr>
              <p:nvPr/>
            </p:nvSpPr>
            <p:spPr bwMode="auto">
              <a:xfrm>
                <a:off x="-182740" y="1776416"/>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49" name="Freeform 31">
                <a:extLst>
                  <a:ext uri="{FF2B5EF4-FFF2-40B4-BE49-F238E27FC236}">
                    <a16:creationId xmlns:a16="http://schemas.microsoft.com/office/drawing/2014/main" id="{D5E00411-A534-44E2-9457-6B5576852470}"/>
                  </a:ext>
                </a:extLst>
              </p:cNvPr>
              <p:cNvSpPr>
                <a:spLocks/>
              </p:cNvSpPr>
              <p:nvPr/>
            </p:nvSpPr>
            <p:spPr bwMode="auto">
              <a:xfrm>
                <a:off x="-76045" y="1936458"/>
                <a:ext cx="157158" cy="155717"/>
              </a:xfrm>
              <a:custGeom>
                <a:avLst/>
                <a:gdLst>
                  <a:gd name="T0" fmla="*/ 14 w 51"/>
                  <a:gd name="T1" fmla="*/ 0 h 51"/>
                  <a:gd name="T2" fmla="*/ 48 w 51"/>
                  <a:gd name="T3" fmla="*/ 34 h 51"/>
                  <a:gd name="T4" fmla="*/ 48 w 51"/>
                  <a:gd name="T5" fmla="*/ 45 h 51"/>
                  <a:gd name="T6" fmla="*/ 45 w 51"/>
                  <a:gd name="T7" fmla="*/ 48 h 51"/>
                  <a:gd name="T8" fmla="*/ 34 w 51"/>
                  <a:gd name="T9" fmla="*/ 48 h 51"/>
                  <a:gd name="T10" fmla="*/ 0 w 51"/>
                  <a:gd name="T11" fmla="*/ 14 h 51"/>
                </a:gdLst>
                <a:ahLst/>
                <a:cxnLst>
                  <a:cxn ang="0">
                    <a:pos x="T0" y="T1"/>
                  </a:cxn>
                  <a:cxn ang="0">
                    <a:pos x="T2" y="T3"/>
                  </a:cxn>
                  <a:cxn ang="0">
                    <a:pos x="T4" y="T5"/>
                  </a:cxn>
                  <a:cxn ang="0">
                    <a:pos x="T6" y="T7"/>
                  </a:cxn>
                  <a:cxn ang="0">
                    <a:pos x="T8" y="T9"/>
                  </a:cxn>
                  <a:cxn ang="0">
                    <a:pos x="T10" y="T11"/>
                  </a:cxn>
                </a:cxnLst>
                <a:rect l="0" t="0" r="r" b="b"/>
                <a:pathLst>
                  <a:path w="51" h="51">
                    <a:moveTo>
                      <a:pt x="14" y="0"/>
                    </a:moveTo>
                    <a:cubicBezTo>
                      <a:pt x="48" y="34"/>
                      <a:pt x="48" y="34"/>
                      <a:pt x="48" y="34"/>
                    </a:cubicBezTo>
                    <a:cubicBezTo>
                      <a:pt x="51" y="37"/>
                      <a:pt x="51" y="42"/>
                      <a:pt x="48" y="45"/>
                    </a:cubicBezTo>
                    <a:cubicBezTo>
                      <a:pt x="45" y="48"/>
                      <a:pt x="45" y="48"/>
                      <a:pt x="45" y="48"/>
                    </a:cubicBezTo>
                    <a:cubicBezTo>
                      <a:pt x="42" y="51"/>
                      <a:pt x="37" y="51"/>
                      <a:pt x="34" y="48"/>
                    </a:cubicBezTo>
                    <a:cubicBezTo>
                      <a:pt x="0" y="14"/>
                      <a:pt x="0" y="14"/>
                      <a:pt x="0" y="1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grpSp>
        <p:nvGrpSpPr>
          <p:cNvPr id="26" name="Group 25">
            <a:extLst>
              <a:ext uri="{FF2B5EF4-FFF2-40B4-BE49-F238E27FC236}">
                <a16:creationId xmlns:a16="http://schemas.microsoft.com/office/drawing/2014/main" id="{7C358D8D-86FD-4864-AB4C-10A7CA6FD1EC}"/>
              </a:ext>
            </a:extLst>
          </p:cNvPr>
          <p:cNvGrpSpPr/>
          <p:nvPr/>
        </p:nvGrpSpPr>
        <p:grpSpPr>
          <a:xfrm>
            <a:off x="407988" y="3126592"/>
            <a:ext cx="741246" cy="741246"/>
            <a:chOff x="-1279867" y="3126592"/>
            <a:chExt cx="741246" cy="741246"/>
          </a:xfrm>
        </p:grpSpPr>
        <p:sp>
          <p:nvSpPr>
            <p:cNvPr id="248" name="Ellipse 60">
              <a:extLst>
                <a:ext uri="{FF2B5EF4-FFF2-40B4-BE49-F238E27FC236}">
                  <a16:creationId xmlns:a16="http://schemas.microsoft.com/office/drawing/2014/main" id="{30B8CB96-42FB-44BC-8587-56C0B1AD110D}"/>
                </a:ext>
              </a:extLst>
            </p:cNvPr>
            <p:cNvSpPr/>
            <p:nvPr/>
          </p:nvSpPr>
          <p:spPr>
            <a:xfrm>
              <a:off x="-1279867" y="3126592"/>
              <a:ext cx="741246" cy="74124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white"/>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FED01553-093A-4B7D-A2D9-1D4A6A17E94D}"/>
                </a:ext>
              </a:extLst>
            </p:cNvPr>
            <p:cNvGrpSpPr/>
            <p:nvPr/>
          </p:nvGrpSpPr>
          <p:grpSpPr>
            <a:xfrm>
              <a:off x="-1151707" y="3266393"/>
              <a:ext cx="484926" cy="461644"/>
              <a:chOff x="-323410" y="4022814"/>
              <a:chExt cx="382143" cy="363797"/>
            </a:xfrm>
          </p:grpSpPr>
          <p:grpSp>
            <p:nvGrpSpPr>
              <p:cNvPr id="8" name="Group 7">
                <a:extLst>
                  <a:ext uri="{FF2B5EF4-FFF2-40B4-BE49-F238E27FC236}">
                    <a16:creationId xmlns:a16="http://schemas.microsoft.com/office/drawing/2014/main" id="{41D52CEF-5EF6-43F3-9432-0740A48ACCCF}"/>
                  </a:ext>
                </a:extLst>
              </p:cNvPr>
              <p:cNvGrpSpPr/>
              <p:nvPr/>
            </p:nvGrpSpPr>
            <p:grpSpPr>
              <a:xfrm>
                <a:off x="-193616" y="4215034"/>
                <a:ext cx="122555" cy="171577"/>
                <a:chOff x="-193616" y="4215034"/>
                <a:chExt cx="122555" cy="171577"/>
              </a:xfrm>
            </p:grpSpPr>
            <p:sp>
              <p:nvSpPr>
                <p:cNvPr id="191" name="Freeform 20">
                  <a:extLst>
                    <a:ext uri="{FF2B5EF4-FFF2-40B4-BE49-F238E27FC236}">
                      <a16:creationId xmlns:a16="http://schemas.microsoft.com/office/drawing/2014/main" id="{8955A99D-1EB6-4AA5-8BFE-6B45425B9B3C}"/>
                    </a:ext>
                  </a:extLst>
                </p:cNvPr>
                <p:cNvSpPr>
                  <a:spLocks/>
                </p:cNvSpPr>
                <p:nvPr/>
              </p:nvSpPr>
              <p:spPr bwMode="auto">
                <a:xfrm>
                  <a:off x="-193616" y="4313078"/>
                  <a:ext cx="122555" cy="73533"/>
                </a:xfrm>
                <a:custGeom>
                  <a:avLst/>
                  <a:gdLst>
                    <a:gd name="T0" fmla="*/ 40 w 40"/>
                    <a:gd name="T1" fmla="*/ 24 h 24"/>
                    <a:gd name="T2" fmla="*/ 40 w 40"/>
                    <a:gd name="T3" fmla="*/ 12 h 24"/>
                    <a:gd name="T4" fmla="*/ 20 w 40"/>
                    <a:gd name="T5" fmla="*/ 0 h 24"/>
                    <a:gd name="T6" fmla="*/ 0 w 40"/>
                    <a:gd name="T7" fmla="*/ 12 h 24"/>
                    <a:gd name="T8" fmla="*/ 0 w 40"/>
                    <a:gd name="T9" fmla="*/ 24 h 24"/>
                  </a:gdLst>
                  <a:ahLst/>
                  <a:cxnLst>
                    <a:cxn ang="0">
                      <a:pos x="T0" y="T1"/>
                    </a:cxn>
                    <a:cxn ang="0">
                      <a:pos x="T2" y="T3"/>
                    </a:cxn>
                    <a:cxn ang="0">
                      <a:pos x="T4" y="T5"/>
                    </a:cxn>
                    <a:cxn ang="0">
                      <a:pos x="T6" y="T7"/>
                    </a:cxn>
                    <a:cxn ang="0">
                      <a:pos x="T8" y="T9"/>
                    </a:cxn>
                  </a:cxnLst>
                  <a:rect l="0" t="0" r="r" b="b"/>
                  <a:pathLst>
                    <a:path w="40" h="24">
                      <a:moveTo>
                        <a:pt x="40" y="24"/>
                      </a:moveTo>
                      <a:cubicBezTo>
                        <a:pt x="40" y="12"/>
                        <a:pt x="40" y="12"/>
                        <a:pt x="40" y="12"/>
                      </a:cubicBez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2" name="Freeform 22">
                  <a:extLst>
                    <a:ext uri="{FF2B5EF4-FFF2-40B4-BE49-F238E27FC236}">
                      <a16:creationId xmlns:a16="http://schemas.microsoft.com/office/drawing/2014/main" id="{C9365944-83F7-450B-8BD8-68A4DEDDAA8C}"/>
                    </a:ext>
                  </a:extLst>
                </p:cNvPr>
                <p:cNvSpPr>
                  <a:spLocks/>
                </p:cNvSpPr>
                <p:nvPr/>
              </p:nvSpPr>
              <p:spPr bwMode="auto">
                <a:xfrm>
                  <a:off x="-169105" y="4215034"/>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2" name="Group 11">
                <a:extLst>
                  <a:ext uri="{FF2B5EF4-FFF2-40B4-BE49-F238E27FC236}">
                    <a16:creationId xmlns:a16="http://schemas.microsoft.com/office/drawing/2014/main" id="{B8D6C0C5-595D-4A67-8A5F-E04B2EBFE295}"/>
                  </a:ext>
                </a:extLst>
              </p:cNvPr>
              <p:cNvGrpSpPr/>
              <p:nvPr/>
            </p:nvGrpSpPr>
            <p:grpSpPr>
              <a:xfrm>
                <a:off x="-323410" y="4158722"/>
                <a:ext cx="122555" cy="173019"/>
                <a:chOff x="-323410" y="4158722"/>
                <a:chExt cx="122555" cy="173019"/>
              </a:xfrm>
            </p:grpSpPr>
            <p:sp>
              <p:nvSpPr>
                <p:cNvPr id="193" name="Freeform 23">
                  <a:extLst>
                    <a:ext uri="{FF2B5EF4-FFF2-40B4-BE49-F238E27FC236}">
                      <a16:creationId xmlns:a16="http://schemas.microsoft.com/office/drawing/2014/main" id="{A9BA327D-88EB-4F23-ACB0-C71EBB94D1C6}"/>
                    </a:ext>
                  </a:extLst>
                </p:cNvPr>
                <p:cNvSpPr>
                  <a:spLocks/>
                </p:cNvSpPr>
                <p:nvPr/>
              </p:nvSpPr>
              <p:spPr bwMode="auto">
                <a:xfrm>
                  <a:off x="-323410" y="4256766"/>
                  <a:ext cx="122555" cy="74975"/>
                </a:xfrm>
                <a:custGeom>
                  <a:avLst/>
                  <a:gdLst>
                    <a:gd name="T0" fmla="*/ 40 w 40"/>
                    <a:gd name="T1" fmla="*/ 12 h 24"/>
                    <a:gd name="T2" fmla="*/ 20 w 40"/>
                    <a:gd name="T3" fmla="*/ 0 h 24"/>
                    <a:gd name="T4" fmla="*/ 0 w 40"/>
                    <a:gd name="T5" fmla="*/ 12 h 24"/>
                    <a:gd name="T6" fmla="*/ 0 w 40"/>
                    <a:gd name="T7" fmla="*/ 24 h 24"/>
                  </a:gdLst>
                  <a:ahLst/>
                  <a:cxnLst>
                    <a:cxn ang="0">
                      <a:pos x="T0" y="T1"/>
                    </a:cxn>
                    <a:cxn ang="0">
                      <a:pos x="T2" y="T3"/>
                    </a:cxn>
                    <a:cxn ang="0">
                      <a:pos x="T4" y="T5"/>
                    </a:cxn>
                    <a:cxn ang="0">
                      <a:pos x="T6" y="T7"/>
                    </a:cxn>
                  </a:cxnLst>
                  <a:rect l="0" t="0" r="r" b="b"/>
                  <a:pathLst>
                    <a:path w="40" h="24">
                      <a:moveTo>
                        <a:pt x="40" y="12"/>
                      </a:moveTo>
                      <a:cubicBezTo>
                        <a:pt x="40" y="7"/>
                        <a:pt x="29" y="0"/>
                        <a:pt x="20" y="0"/>
                      </a:cubicBezTo>
                      <a:cubicBezTo>
                        <a:pt x="11" y="0"/>
                        <a:pt x="0" y="7"/>
                        <a:pt x="0" y="12"/>
                      </a:cubicBezTo>
                      <a:cubicBezTo>
                        <a:pt x="0" y="24"/>
                        <a:pt x="0" y="24"/>
                        <a:pt x="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4" name="Freeform 24">
                  <a:extLst>
                    <a:ext uri="{FF2B5EF4-FFF2-40B4-BE49-F238E27FC236}">
                      <a16:creationId xmlns:a16="http://schemas.microsoft.com/office/drawing/2014/main" id="{6883B98E-11D0-4168-B84E-8AEA8F1B4A41}"/>
                    </a:ext>
                  </a:extLst>
                </p:cNvPr>
                <p:cNvSpPr>
                  <a:spLocks/>
                </p:cNvSpPr>
                <p:nvPr/>
              </p:nvSpPr>
              <p:spPr bwMode="auto">
                <a:xfrm>
                  <a:off x="-298899" y="4158722"/>
                  <a:ext cx="73533" cy="98044"/>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7F7C64DB-3CD9-41DA-BBF9-3A239301597E}"/>
                  </a:ext>
                </a:extLst>
              </p:cNvPr>
              <p:cNvGrpSpPr/>
              <p:nvPr/>
            </p:nvGrpSpPr>
            <p:grpSpPr>
              <a:xfrm>
                <a:off x="-63822" y="4158722"/>
                <a:ext cx="122555" cy="173019"/>
                <a:chOff x="-63822" y="4158722"/>
                <a:chExt cx="122555" cy="173019"/>
              </a:xfrm>
            </p:grpSpPr>
            <p:sp>
              <p:nvSpPr>
                <p:cNvPr id="195" name="Freeform 25">
                  <a:extLst>
                    <a:ext uri="{FF2B5EF4-FFF2-40B4-BE49-F238E27FC236}">
                      <a16:creationId xmlns:a16="http://schemas.microsoft.com/office/drawing/2014/main" id="{E1E857F3-50E5-4477-8617-B1D14F20DE5F}"/>
                    </a:ext>
                  </a:extLst>
                </p:cNvPr>
                <p:cNvSpPr>
                  <a:spLocks/>
                </p:cNvSpPr>
                <p:nvPr/>
              </p:nvSpPr>
              <p:spPr bwMode="auto">
                <a:xfrm>
                  <a:off x="-63822" y="4256766"/>
                  <a:ext cx="122555" cy="74975"/>
                </a:xfrm>
                <a:custGeom>
                  <a:avLst/>
                  <a:gdLst>
                    <a:gd name="T0" fmla="*/ 0 w 40"/>
                    <a:gd name="T1" fmla="*/ 12 h 24"/>
                    <a:gd name="T2" fmla="*/ 20 w 40"/>
                    <a:gd name="T3" fmla="*/ 0 h 24"/>
                    <a:gd name="T4" fmla="*/ 40 w 40"/>
                    <a:gd name="T5" fmla="*/ 12 h 24"/>
                    <a:gd name="T6" fmla="*/ 40 w 40"/>
                    <a:gd name="T7" fmla="*/ 24 h 24"/>
                  </a:gdLst>
                  <a:ahLst/>
                  <a:cxnLst>
                    <a:cxn ang="0">
                      <a:pos x="T0" y="T1"/>
                    </a:cxn>
                    <a:cxn ang="0">
                      <a:pos x="T2" y="T3"/>
                    </a:cxn>
                    <a:cxn ang="0">
                      <a:pos x="T4" y="T5"/>
                    </a:cxn>
                    <a:cxn ang="0">
                      <a:pos x="T6" y="T7"/>
                    </a:cxn>
                  </a:cxnLst>
                  <a:rect l="0" t="0" r="r" b="b"/>
                  <a:pathLst>
                    <a:path w="40" h="24">
                      <a:moveTo>
                        <a:pt x="0" y="12"/>
                      </a:moveTo>
                      <a:cubicBezTo>
                        <a:pt x="0" y="7"/>
                        <a:pt x="11" y="0"/>
                        <a:pt x="20" y="0"/>
                      </a:cubicBezTo>
                      <a:cubicBezTo>
                        <a:pt x="29" y="0"/>
                        <a:pt x="40" y="7"/>
                        <a:pt x="40" y="12"/>
                      </a:cubicBezTo>
                      <a:cubicBezTo>
                        <a:pt x="40" y="24"/>
                        <a:pt x="40" y="24"/>
                        <a:pt x="40" y="24"/>
                      </a:cubicBezTo>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6" name="Freeform 26">
                  <a:extLst>
                    <a:ext uri="{FF2B5EF4-FFF2-40B4-BE49-F238E27FC236}">
                      <a16:creationId xmlns:a16="http://schemas.microsoft.com/office/drawing/2014/main" id="{380B88D4-8E1F-4B5A-821D-EC6D6EABDED5}"/>
                    </a:ext>
                  </a:extLst>
                </p:cNvPr>
                <p:cNvSpPr>
                  <a:spLocks/>
                </p:cNvSpPr>
                <p:nvPr/>
              </p:nvSpPr>
              <p:spPr bwMode="auto">
                <a:xfrm>
                  <a:off x="-39311" y="4158722"/>
                  <a:ext cx="73533" cy="98044"/>
                </a:xfrm>
                <a:custGeom>
                  <a:avLst/>
                  <a:gdLst>
                    <a:gd name="T0" fmla="*/ 12 w 24"/>
                    <a:gd name="T1" fmla="*/ 32 h 32"/>
                    <a:gd name="T2" fmla="*/ 24 w 24"/>
                    <a:gd name="T3" fmla="*/ 18 h 32"/>
                    <a:gd name="T4" fmla="*/ 24 w 24"/>
                    <a:gd name="T5" fmla="*/ 14 h 32"/>
                    <a:gd name="T6" fmla="*/ 12 w 24"/>
                    <a:gd name="T7" fmla="*/ 0 h 32"/>
                    <a:gd name="T8" fmla="*/ 0 w 24"/>
                    <a:gd name="T9" fmla="*/ 14 h 32"/>
                    <a:gd name="T10" fmla="*/ 0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19" y="32"/>
                        <a:pt x="24" y="26"/>
                        <a:pt x="24" y="18"/>
                      </a:cubicBezTo>
                      <a:cubicBezTo>
                        <a:pt x="24" y="14"/>
                        <a:pt x="24" y="14"/>
                        <a:pt x="24" y="14"/>
                      </a:cubicBezTo>
                      <a:cubicBezTo>
                        <a:pt x="24" y="6"/>
                        <a:pt x="19" y="0"/>
                        <a:pt x="12" y="0"/>
                      </a:cubicBezTo>
                      <a:cubicBezTo>
                        <a:pt x="5" y="0"/>
                        <a:pt x="0" y="6"/>
                        <a:pt x="0" y="14"/>
                      </a:cubicBezTo>
                      <a:cubicBezTo>
                        <a:pt x="0" y="18"/>
                        <a:pt x="0" y="18"/>
                        <a:pt x="0" y="18"/>
                      </a:cubicBezTo>
                      <a:cubicBezTo>
                        <a:pt x="0" y="26"/>
                        <a:pt x="5"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sp>
            <p:nvSpPr>
              <p:cNvPr id="197" name="Freeform 22">
                <a:extLst>
                  <a:ext uri="{FF2B5EF4-FFF2-40B4-BE49-F238E27FC236}">
                    <a16:creationId xmlns:a16="http://schemas.microsoft.com/office/drawing/2014/main" id="{58F3A878-74AB-4DD8-BE97-F1BE7AECEE89}"/>
                  </a:ext>
                </a:extLst>
              </p:cNvPr>
              <p:cNvSpPr>
                <a:spLocks/>
              </p:cNvSpPr>
              <p:nvPr/>
            </p:nvSpPr>
            <p:spPr bwMode="auto">
              <a:xfrm>
                <a:off x="-206283"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198" name="Freeform 22">
                <a:extLst>
                  <a:ext uri="{FF2B5EF4-FFF2-40B4-BE49-F238E27FC236}">
                    <a16:creationId xmlns:a16="http://schemas.microsoft.com/office/drawing/2014/main" id="{18B4E1C1-531D-40E4-90BE-D6BAD90037CE}"/>
                  </a:ext>
                </a:extLst>
              </p:cNvPr>
              <p:cNvSpPr>
                <a:spLocks/>
              </p:cNvSpPr>
              <p:nvPr/>
            </p:nvSpPr>
            <p:spPr bwMode="auto">
              <a:xfrm>
                <a:off x="-117225" y="4105275"/>
                <a:ext cx="58831" cy="7844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0" name="Freeform 22">
                <a:extLst>
                  <a:ext uri="{FF2B5EF4-FFF2-40B4-BE49-F238E27FC236}">
                    <a16:creationId xmlns:a16="http://schemas.microsoft.com/office/drawing/2014/main" id="{193C95BD-A8C4-4A2A-902D-5EFAD966E843}"/>
                  </a:ext>
                </a:extLst>
              </p:cNvPr>
              <p:cNvSpPr>
                <a:spLocks/>
              </p:cNvSpPr>
              <p:nvPr/>
            </p:nvSpPr>
            <p:spPr bwMode="auto">
              <a:xfrm>
                <a:off x="-155199" y="4022814"/>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1" name="Freeform 22">
                <a:extLst>
                  <a:ext uri="{FF2B5EF4-FFF2-40B4-BE49-F238E27FC236}">
                    <a16:creationId xmlns:a16="http://schemas.microsoft.com/office/drawing/2014/main" id="{981C8CA4-7303-4F03-941B-4C661B91905F}"/>
                  </a:ext>
                </a:extLst>
              </p:cNvPr>
              <p:cNvSpPr>
                <a:spLocks/>
              </p:cNvSpPr>
              <p:nvPr/>
            </p:nvSpPr>
            <p:spPr bwMode="auto">
              <a:xfrm>
                <a:off x="-273073"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202" name="Freeform 22">
                <a:extLst>
                  <a:ext uri="{FF2B5EF4-FFF2-40B4-BE49-F238E27FC236}">
                    <a16:creationId xmlns:a16="http://schemas.microsoft.com/office/drawing/2014/main" id="{DEF560D7-493E-4433-9E67-72CAF6131294}"/>
                  </a:ext>
                </a:extLst>
              </p:cNvPr>
              <p:cNvSpPr>
                <a:spLocks/>
              </p:cNvSpPr>
              <p:nvPr/>
            </p:nvSpPr>
            <p:spPr bwMode="auto">
              <a:xfrm>
                <a:off x="-37325" y="4057015"/>
                <a:ext cx="45720" cy="60960"/>
              </a:xfrm>
              <a:custGeom>
                <a:avLst/>
                <a:gdLst>
                  <a:gd name="T0" fmla="*/ 12 w 24"/>
                  <a:gd name="T1" fmla="*/ 32 h 32"/>
                  <a:gd name="T2" fmla="*/ 0 w 24"/>
                  <a:gd name="T3" fmla="*/ 18 h 32"/>
                  <a:gd name="T4" fmla="*/ 0 w 24"/>
                  <a:gd name="T5" fmla="*/ 14 h 32"/>
                  <a:gd name="T6" fmla="*/ 12 w 24"/>
                  <a:gd name="T7" fmla="*/ 0 h 32"/>
                  <a:gd name="T8" fmla="*/ 24 w 24"/>
                  <a:gd name="T9" fmla="*/ 14 h 32"/>
                  <a:gd name="T10" fmla="*/ 24 w 24"/>
                  <a:gd name="T11" fmla="*/ 18 h 32"/>
                  <a:gd name="T12" fmla="*/ 12 w 24"/>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2" y="32"/>
                    </a:moveTo>
                    <a:cubicBezTo>
                      <a:pt x="5" y="32"/>
                      <a:pt x="0" y="26"/>
                      <a:pt x="0" y="18"/>
                    </a:cubicBezTo>
                    <a:cubicBezTo>
                      <a:pt x="0" y="14"/>
                      <a:pt x="0" y="14"/>
                      <a:pt x="0" y="14"/>
                    </a:cubicBezTo>
                    <a:cubicBezTo>
                      <a:pt x="0" y="6"/>
                      <a:pt x="5" y="0"/>
                      <a:pt x="12" y="0"/>
                    </a:cubicBezTo>
                    <a:cubicBezTo>
                      <a:pt x="19" y="0"/>
                      <a:pt x="24" y="6"/>
                      <a:pt x="24" y="14"/>
                    </a:cubicBezTo>
                    <a:cubicBezTo>
                      <a:pt x="24" y="18"/>
                      <a:pt x="24" y="18"/>
                      <a:pt x="24" y="18"/>
                    </a:cubicBezTo>
                    <a:cubicBezTo>
                      <a:pt x="24" y="26"/>
                      <a:pt x="19" y="32"/>
                      <a:pt x="12" y="32"/>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sp>
        <p:nvSpPr>
          <p:cNvPr id="3" name="Slide Number Placeholder 2">
            <a:extLst>
              <a:ext uri="{FF2B5EF4-FFF2-40B4-BE49-F238E27FC236}">
                <a16:creationId xmlns:a16="http://schemas.microsoft.com/office/drawing/2014/main" id="{C9255FDF-4E28-43FF-AF0C-ED9704CC0249}"/>
              </a:ext>
            </a:extLst>
          </p:cNvPr>
          <p:cNvSpPr>
            <a:spLocks noGrp="1"/>
          </p:cNvSpPr>
          <p:nvPr>
            <p:ph type="sldNum" sz="quarter" idx="18"/>
          </p:nvPr>
        </p:nvSpPr>
        <p:spPr/>
        <p:txBody>
          <a:bodyPr/>
          <a:lstStyle/>
          <a:p>
            <a:fld id="{D61AABEC-672F-4B68-B914-690DA978312C}" type="slidenum">
              <a:rPr lang="fr-BE" smtClean="0"/>
              <a:pPr/>
              <a:t>5</a:t>
            </a:fld>
            <a:r>
              <a:rPr lang="fr-BE" dirty="0"/>
              <a:t> </a:t>
            </a:r>
          </a:p>
        </p:txBody>
      </p:sp>
      <p:sp>
        <p:nvSpPr>
          <p:cNvPr id="5" name="TextBox 4">
            <a:extLst>
              <a:ext uri="{FF2B5EF4-FFF2-40B4-BE49-F238E27FC236}">
                <a16:creationId xmlns:a16="http://schemas.microsoft.com/office/drawing/2014/main" id="{AE9DE677-039E-4E38-8EC2-22E30AC135B4}"/>
              </a:ext>
            </a:extLst>
          </p:cNvPr>
          <p:cNvSpPr txBox="1"/>
          <p:nvPr/>
        </p:nvSpPr>
        <p:spPr>
          <a:xfrm>
            <a:off x="508607" y="5575657"/>
            <a:ext cx="4786976" cy="553998"/>
          </a:xfrm>
          <a:prstGeom prst="rect">
            <a:avLst/>
          </a:prstGeom>
        </p:spPr>
        <p:txBody>
          <a:bodyPr vert="horz" wrap="square" lIns="0" tIns="0" rIns="0" bIns="0" rtlCol="0">
            <a:spAutoFit/>
          </a:bodyPr>
          <a:lstStyle/>
          <a:p>
            <a:pPr algn="l"/>
            <a:r>
              <a:rPr lang="fr-BE" sz="1200" dirty="0"/>
              <a:t>*Quotas basés sur Ipsos Sprint – étude séparée menée afin de déterminer les quotas de la population de foyers possédant au moins 1 chat </a:t>
            </a:r>
          </a:p>
        </p:txBody>
      </p:sp>
    </p:spTree>
    <p:extLst>
      <p:ext uri="{BB962C8B-B14F-4D97-AF65-F5344CB8AC3E}">
        <p14:creationId xmlns:p14="http://schemas.microsoft.com/office/powerpoint/2010/main" val="4193031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43425BF-2A95-4E72-935F-67CBC9595789}"/>
              </a:ext>
            </a:extLst>
          </p:cNvPr>
          <p:cNvSpPr>
            <a:spLocks noGrp="1"/>
          </p:cNvSpPr>
          <p:nvPr>
            <p:ph type="body" sz="quarter" idx="19"/>
          </p:nvPr>
        </p:nvSpPr>
        <p:spPr/>
        <p:txBody>
          <a:bodyPr/>
          <a:lstStyle/>
          <a:p>
            <a:r>
              <a:rPr lang="fr-BE" dirty="0"/>
              <a:t>Tous les résultats rapportés sont des </a:t>
            </a:r>
            <a:r>
              <a:rPr lang="fr-BE" b="1" dirty="0"/>
              <a:t>pourcentages (%)</a:t>
            </a:r>
            <a:r>
              <a:rPr lang="fr-BE" dirty="0"/>
              <a:t>, sauf mention contraire.</a:t>
            </a:r>
          </a:p>
          <a:p>
            <a:r>
              <a:rPr lang="fr-BE" dirty="0"/>
              <a:t>Les </a:t>
            </a:r>
            <a:r>
              <a:rPr lang="fr-BE" b="1" dirty="0"/>
              <a:t>petites tailles d’échantillon</a:t>
            </a:r>
            <a:r>
              <a:rPr lang="fr-BE" dirty="0"/>
              <a:t>, c.-à-d. n &lt;30, sont indiquées par une astérisque (*).</a:t>
            </a:r>
          </a:p>
          <a:p>
            <a:r>
              <a:rPr lang="fr-BE" dirty="0"/>
              <a:t>Les significativités sont calculées avec un niveau de fiabilité de 95 %. </a:t>
            </a:r>
          </a:p>
          <a:p>
            <a:pPr marL="47625" lvl="1" indent="0">
              <a:buNone/>
            </a:pPr>
            <a:endParaRPr lang="fr-BE" dirty="0"/>
          </a:p>
          <a:p>
            <a:pPr marL="47625" lvl="1" indent="0">
              <a:buNone/>
            </a:pPr>
            <a:r>
              <a:rPr lang="fr-BE" dirty="0"/>
              <a:t>Les différences significatives entre différents groupes sont indiquées par A, B, C, …</a:t>
            </a:r>
          </a:p>
          <a:p>
            <a:pPr lvl="2"/>
            <a:r>
              <a:rPr lang="fr-BE" dirty="0"/>
              <a:t>Les différences sont à chaque fois indiquées auprès du </a:t>
            </a:r>
            <a:r>
              <a:rPr lang="fr-BE" b="1" dirty="0"/>
              <a:t>% le plus élevé </a:t>
            </a:r>
            <a:r>
              <a:rPr lang="fr-BE" dirty="0"/>
              <a:t>de la comparaison. </a:t>
            </a:r>
          </a:p>
          <a:p>
            <a:pPr lvl="2"/>
            <a:r>
              <a:rPr lang="fr-BE" dirty="0"/>
              <a:t>P.ex. l’indication AC pour le groupe 2 indique une différence significative entre 70 % (B) et 54 % (A) et entre 70 % (B) et 58 % (C).</a:t>
            </a:r>
          </a:p>
          <a:p>
            <a:endParaRPr lang="fr-BE" dirty="0"/>
          </a:p>
        </p:txBody>
      </p:sp>
      <p:sp>
        <p:nvSpPr>
          <p:cNvPr id="2" name="Title 1">
            <a:extLst>
              <a:ext uri="{FF2B5EF4-FFF2-40B4-BE49-F238E27FC236}">
                <a16:creationId xmlns:a16="http://schemas.microsoft.com/office/drawing/2014/main" id="{9948D4D4-77E7-4CF1-9479-7BFB5DAA85F1}"/>
              </a:ext>
            </a:extLst>
          </p:cNvPr>
          <p:cNvSpPr>
            <a:spLocks noGrp="1"/>
          </p:cNvSpPr>
          <p:nvPr>
            <p:ph type="title"/>
          </p:nvPr>
        </p:nvSpPr>
        <p:spPr/>
        <p:txBody>
          <a:bodyPr/>
          <a:lstStyle/>
          <a:p>
            <a:r>
              <a:rPr lang="fr-BE" dirty="0"/>
              <a:t>COMMENT LIRE LES RÉSULTATS ?</a:t>
            </a:r>
          </a:p>
        </p:txBody>
      </p:sp>
      <p:grpSp>
        <p:nvGrpSpPr>
          <p:cNvPr id="117" name="Group 116">
            <a:extLst>
              <a:ext uri="{FF2B5EF4-FFF2-40B4-BE49-F238E27FC236}">
                <a16:creationId xmlns:a16="http://schemas.microsoft.com/office/drawing/2014/main" id="{833C3251-1E28-4A8E-B23C-2883AA5AF25C}"/>
              </a:ext>
            </a:extLst>
          </p:cNvPr>
          <p:cNvGrpSpPr/>
          <p:nvPr/>
        </p:nvGrpSpPr>
        <p:grpSpPr>
          <a:xfrm rot="20215358">
            <a:off x="1889999" y="4393665"/>
            <a:ext cx="1277739" cy="1059327"/>
            <a:chOff x="8367820" y="708454"/>
            <a:chExt cx="1033378" cy="856735"/>
          </a:xfrm>
        </p:grpSpPr>
        <p:sp>
          <p:nvSpPr>
            <p:cNvPr id="118" name="Circle: Hollow 117">
              <a:extLst>
                <a:ext uri="{FF2B5EF4-FFF2-40B4-BE49-F238E27FC236}">
                  <a16:creationId xmlns:a16="http://schemas.microsoft.com/office/drawing/2014/main" id="{93479832-38EA-42F1-A944-D5567363078B}"/>
                </a:ext>
              </a:extLst>
            </p:cNvPr>
            <p:cNvSpPr/>
            <p:nvPr/>
          </p:nvSpPr>
          <p:spPr>
            <a:xfrm>
              <a:off x="8456141" y="708454"/>
              <a:ext cx="856735" cy="856735"/>
            </a:xfrm>
            <a:prstGeom prst="donut">
              <a:avLst>
                <a:gd name="adj" fmla="val 16333"/>
              </a:avLst>
            </a:prstGeom>
            <a:noFill/>
            <a:ln w="25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400" dirty="0">
                <a:solidFill>
                  <a:schemeClr val="tx1"/>
                </a:solidFill>
              </a:endParaRPr>
            </a:p>
          </p:txBody>
        </p:sp>
        <p:sp>
          <p:nvSpPr>
            <p:cNvPr id="119" name="Rectangle 118">
              <a:extLst>
                <a:ext uri="{FF2B5EF4-FFF2-40B4-BE49-F238E27FC236}">
                  <a16:creationId xmlns:a16="http://schemas.microsoft.com/office/drawing/2014/main" id="{1CF16B53-281E-4DCB-98A4-8C3FAA746D21}"/>
                </a:ext>
              </a:extLst>
            </p:cNvPr>
            <p:cNvSpPr/>
            <p:nvPr/>
          </p:nvSpPr>
          <p:spPr>
            <a:xfrm>
              <a:off x="8367820" y="1024809"/>
              <a:ext cx="1033378" cy="224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fr-BE" sz="1200" b="1" spc="120" dirty="0">
                  <a:solidFill>
                    <a:schemeClr val="tx2"/>
                  </a:solidFill>
                  <a:latin typeface="+mj-lt"/>
                </a:rPr>
                <a:t>EXEMPLE</a:t>
              </a:r>
              <a:endParaRPr lang="fr-BE" b="1" spc="120" dirty="0">
                <a:solidFill>
                  <a:schemeClr val="tx2"/>
                </a:solidFill>
                <a:latin typeface="+mj-lt"/>
              </a:endParaRPr>
            </a:p>
          </p:txBody>
        </p:sp>
        <p:cxnSp>
          <p:nvCxnSpPr>
            <p:cNvPr id="120" name="Straight Connector 119">
              <a:extLst>
                <a:ext uri="{FF2B5EF4-FFF2-40B4-BE49-F238E27FC236}">
                  <a16:creationId xmlns:a16="http://schemas.microsoft.com/office/drawing/2014/main" id="{046DFA0A-7927-4174-9AB9-86994609D701}"/>
                </a:ext>
              </a:extLst>
            </p:cNvPr>
            <p:cNvCxnSpPr/>
            <p:nvPr/>
          </p:nvCxnSpPr>
          <p:spPr>
            <a:xfrm>
              <a:off x="8390238" y="1018292"/>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9676638-6E55-43F0-8064-60AA1E99BC61}"/>
                </a:ext>
              </a:extLst>
            </p:cNvPr>
            <p:cNvCxnSpPr/>
            <p:nvPr/>
          </p:nvCxnSpPr>
          <p:spPr>
            <a:xfrm>
              <a:off x="8387627" y="1250560"/>
              <a:ext cx="98854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14D23F6D-1597-45D1-8CF1-9FAC2EB3DBC5}"/>
              </a:ext>
            </a:extLst>
          </p:cNvPr>
          <p:cNvSpPr>
            <a:spLocks noGrp="1"/>
          </p:cNvSpPr>
          <p:nvPr>
            <p:ph type="sldNum" sz="quarter" idx="18"/>
          </p:nvPr>
        </p:nvSpPr>
        <p:spPr/>
        <p:txBody>
          <a:bodyPr/>
          <a:lstStyle/>
          <a:p>
            <a:fld id="{D61AABEC-672F-4B68-B914-690DA978312C}" type="slidenum">
              <a:rPr lang="fr-BE" smtClean="0"/>
              <a:pPr/>
              <a:t>6</a:t>
            </a:fld>
            <a:r>
              <a:rPr lang="fr-BE" dirty="0"/>
              <a:t> </a:t>
            </a:r>
          </a:p>
        </p:txBody>
      </p:sp>
      <p:graphicFrame>
        <p:nvGraphicFramePr>
          <p:cNvPr id="13" name="Chart 12">
            <a:extLst>
              <a:ext uri="{FF2B5EF4-FFF2-40B4-BE49-F238E27FC236}">
                <a16:creationId xmlns:a16="http://schemas.microsoft.com/office/drawing/2014/main" id="{DF41C01A-44B1-4256-ACB4-98054CAE7E2B}"/>
              </a:ext>
            </a:extLst>
          </p:cNvPr>
          <p:cNvGraphicFramePr/>
          <p:nvPr>
            <p:extLst>
              <p:ext uri="{D42A27DB-BD31-4B8C-83A1-F6EECF244321}">
                <p14:modId xmlns:p14="http://schemas.microsoft.com/office/powerpoint/2010/main" val="2908024500"/>
              </p:ext>
            </p:extLst>
          </p:nvPr>
        </p:nvGraphicFramePr>
        <p:xfrm>
          <a:off x="3863975" y="3512241"/>
          <a:ext cx="4464050" cy="261709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6264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492443"/>
          </a:xfrm>
        </p:spPr>
        <p:txBody>
          <a:bodyPr/>
          <a:lstStyle/>
          <a:p>
            <a:r>
              <a:rPr lang="fr-BE" dirty="0"/>
              <a:t>Base :	</a:t>
            </a:r>
            <a:r>
              <a:rPr lang="nl-BE" dirty="0"/>
              <a:t>Maîtres </a:t>
            </a:r>
            <a:r>
              <a:rPr lang="fr-FR" dirty="0"/>
              <a:t>de chats panel Sprint Bruxelles</a:t>
            </a:r>
            <a:r>
              <a:rPr lang="fr-BE" dirty="0"/>
              <a:t> (n=51) | * </a:t>
            </a:r>
            <a:r>
              <a:rPr lang="nl-BE" dirty="0"/>
              <a:t>maîtres </a:t>
            </a:r>
            <a:r>
              <a:rPr lang="fr-FR" dirty="0"/>
              <a:t>de chats panel en ligne</a:t>
            </a:r>
            <a:r>
              <a:rPr lang="fr-BE" dirty="0"/>
              <a:t> (n= 96)</a:t>
            </a:r>
          </a:p>
          <a:p>
            <a:r>
              <a:rPr lang="fr-BE" dirty="0"/>
              <a:t>Question :	Sexe / Âge /  HHCMP10. </a:t>
            </a:r>
            <a:r>
              <a:rPr lang="fr-FR" dirty="0"/>
              <a:t>Combien de personnes habitent ou logent à votre adresse actuelle ?</a:t>
            </a:r>
            <a:r>
              <a:rPr lang="fr-BE" dirty="0"/>
              <a:t> / BE01INC. </a:t>
            </a:r>
            <a:r>
              <a:rPr lang="fr-FR" dirty="0"/>
              <a:t>Revenus MENSUELS NETS du foyer </a:t>
            </a:r>
            <a:r>
              <a:rPr lang="fr-BE" dirty="0"/>
              <a:t>/ </a:t>
            </a:r>
          </a:p>
          <a:p>
            <a:r>
              <a:rPr lang="fr-BE" dirty="0"/>
              <a:t>	S2. </a:t>
            </a:r>
            <a:r>
              <a:rPr lang="fr-FR" dirty="0"/>
              <a:t>Combien de chats domestiques avez-vous ?</a:t>
            </a:r>
            <a:endParaRPr lang="fr-BE" dirty="0"/>
          </a:p>
          <a:p>
            <a:endParaRPr lang="fr-BE" dirty="0"/>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7</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80545"/>
            <a:ext cx="11376023" cy="387798"/>
          </a:xfrm>
        </p:spPr>
        <p:txBody>
          <a:bodyPr/>
          <a:lstStyle/>
          <a:p>
            <a:r>
              <a:rPr lang="fr-BE" dirty="0"/>
              <a:t>Profil de l'échantillon : les maîtres</a:t>
            </a:r>
          </a:p>
        </p:txBody>
      </p:sp>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58 %</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25098"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42 %</a:t>
            </a:r>
          </a:p>
        </p:txBody>
      </p:sp>
      <p:grpSp>
        <p:nvGrpSpPr>
          <p:cNvPr id="28" name="Group 51">
            <a:extLst>
              <a:ext uri="{FF2B5EF4-FFF2-40B4-BE49-F238E27FC236}">
                <a16:creationId xmlns:a16="http://schemas.microsoft.com/office/drawing/2014/main" id="{2D210597-8D16-41BE-A49A-7940FE67E081}"/>
              </a:ext>
            </a:extLst>
          </p:cNvPr>
          <p:cNvGrpSpPr>
            <a:grpSpLocks/>
          </p:cNvGrpSpPr>
          <p:nvPr/>
        </p:nvGrpSpPr>
        <p:grpSpPr bwMode="auto">
          <a:xfrm>
            <a:off x="519729" y="1796750"/>
            <a:ext cx="742867" cy="863836"/>
            <a:chOff x="2123" y="1662"/>
            <a:chExt cx="871" cy="1014"/>
          </a:xfrm>
          <a:solidFill>
            <a:schemeClr val="bg1"/>
          </a:solidFill>
        </p:grpSpPr>
        <p:sp>
          <p:nvSpPr>
            <p:cNvPr id="32" name="Freeform 53">
              <a:extLst>
                <a:ext uri="{FF2B5EF4-FFF2-40B4-BE49-F238E27FC236}">
                  <a16:creationId xmlns:a16="http://schemas.microsoft.com/office/drawing/2014/main" id="{2C98671E-9086-47D3-AECE-7EF962E42955}"/>
                </a:ext>
              </a:extLst>
            </p:cNvPr>
            <p:cNvSpPr>
              <a:spLocks/>
            </p:cNvSpPr>
            <p:nvPr/>
          </p:nvSpPr>
          <p:spPr bwMode="auto">
            <a:xfrm>
              <a:off x="2123" y="1898"/>
              <a:ext cx="871" cy="778"/>
            </a:xfrm>
            <a:custGeom>
              <a:avLst/>
              <a:gdLst>
                <a:gd name="T0" fmla="*/ 302 w 414"/>
                <a:gd name="T1" fmla="*/ 0 h 370"/>
                <a:gd name="T2" fmla="*/ 321 w 414"/>
                <a:gd name="T3" fmla="*/ 31 h 370"/>
                <a:gd name="T4" fmla="*/ 300 w 414"/>
                <a:gd name="T5" fmla="*/ 63 h 370"/>
                <a:gd name="T6" fmla="*/ 260 w 414"/>
                <a:gd name="T7" fmla="*/ 125 h 370"/>
                <a:gd name="T8" fmla="*/ 263 w 414"/>
                <a:gd name="T9" fmla="*/ 152 h 370"/>
                <a:gd name="T10" fmla="*/ 269 w 414"/>
                <a:gd name="T11" fmla="*/ 163 h 370"/>
                <a:gd name="T12" fmla="*/ 273 w 414"/>
                <a:gd name="T13" fmla="*/ 165 h 370"/>
                <a:gd name="T14" fmla="*/ 341 w 414"/>
                <a:gd name="T15" fmla="*/ 184 h 370"/>
                <a:gd name="T16" fmla="*/ 368 w 414"/>
                <a:gd name="T17" fmla="*/ 198 h 370"/>
                <a:gd name="T18" fmla="*/ 395 w 414"/>
                <a:gd name="T19" fmla="*/ 243 h 370"/>
                <a:gd name="T20" fmla="*/ 414 w 414"/>
                <a:gd name="T21" fmla="*/ 344 h 370"/>
                <a:gd name="T22" fmla="*/ 207 w 414"/>
                <a:gd name="T23" fmla="*/ 370 h 370"/>
                <a:gd name="T24" fmla="*/ 0 w 414"/>
                <a:gd name="T25" fmla="*/ 344 h 370"/>
                <a:gd name="T26" fmla="*/ 19 w 414"/>
                <a:gd name="T27" fmla="*/ 243 h 370"/>
                <a:gd name="T28" fmla="*/ 46 w 414"/>
                <a:gd name="T29" fmla="*/ 198 h 370"/>
                <a:gd name="T30" fmla="*/ 72 w 414"/>
                <a:gd name="T31" fmla="*/ 184 h 370"/>
                <a:gd name="T32" fmla="*/ 140 w 414"/>
                <a:gd name="T33" fmla="*/ 165 h 370"/>
                <a:gd name="T34" fmla="*/ 144 w 414"/>
                <a:gd name="T35" fmla="*/ 163 h 370"/>
                <a:gd name="T36" fmla="*/ 151 w 414"/>
                <a:gd name="T37" fmla="*/ 152 h 370"/>
                <a:gd name="T38" fmla="*/ 154 w 414"/>
                <a:gd name="T39" fmla="*/ 125 h 370"/>
                <a:gd name="T40" fmla="*/ 114 w 414"/>
                <a:gd name="T41" fmla="*/ 63 h 370"/>
                <a:gd name="T42" fmla="*/ 93 w 414"/>
                <a:gd name="T43" fmla="*/ 31 h 370"/>
                <a:gd name="T44" fmla="*/ 111 w 414"/>
                <a:gd name="T45"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14" h="370">
                  <a:moveTo>
                    <a:pt x="302" y="0"/>
                  </a:moveTo>
                  <a:cubicBezTo>
                    <a:pt x="313" y="3"/>
                    <a:pt x="321" y="16"/>
                    <a:pt x="321" y="31"/>
                  </a:cubicBezTo>
                  <a:cubicBezTo>
                    <a:pt x="321" y="48"/>
                    <a:pt x="312" y="62"/>
                    <a:pt x="300" y="63"/>
                  </a:cubicBezTo>
                  <a:cubicBezTo>
                    <a:pt x="293" y="89"/>
                    <a:pt x="279" y="111"/>
                    <a:pt x="260" y="125"/>
                  </a:cubicBezTo>
                  <a:cubicBezTo>
                    <a:pt x="263" y="152"/>
                    <a:pt x="263" y="152"/>
                    <a:pt x="263" y="152"/>
                  </a:cubicBezTo>
                  <a:cubicBezTo>
                    <a:pt x="263" y="157"/>
                    <a:pt x="266" y="160"/>
                    <a:pt x="269" y="163"/>
                  </a:cubicBezTo>
                  <a:cubicBezTo>
                    <a:pt x="271" y="164"/>
                    <a:pt x="272" y="164"/>
                    <a:pt x="273" y="165"/>
                  </a:cubicBezTo>
                  <a:cubicBezTo>
                    <a:pt x="341" y="184"/>
                    <a:pt x="341" y="184"/>
                    <a:pt x="341" y="184"/>
                  </a:cubicBezTo>
                  <a:cubicBezTo>
                    <a:pt x="350" y="186"/>
                    <a:pt x="359" y="191"/>
                    <a:pt x="368" y="198"/>
                  </a:cubicBezTo>
                  <a:cubicBezTo>
                    <a:pt x="381" y="210"/>
                    <a:pt x="391" y="226"/>
                    <a:pt x="395" y="243"/>
                  </a:cubicBezTo>
                  <a:cubicBezTo>
                    <a:pt x="414" y="344"/>
                    <a:pt x="414" y="344"/>
                    <a:pt x="414" y="344"/>
                  </a:cubicBezTo>
                  <a:cubicBezTo>
                    <a:pt x="414" y="344"/>
                    <a:pt x="317" y="370"/>
                    <a:pt x="207" y="370"/>
                  </a:cubicBezTo>
                  <a:cubicBezTo>
                    <a:pt x="96" y="370"/>
                    <a:pt x="0" y="344"/>
                    <a:pt x="0" y="344"/>
                  </a:cubicBezTo>
                  <a:cubicBezTo>
                    <a:pt x="19" y="243"/>
                    <a:pt x="19" y="243"/>
                    <a:pt x="19" y="243"/>
                  </a:cubicBezTo>
                  <a:cubicBezTo>
                    <a:pt x="23" y="226"/>
                    <a:pt x="32" y="210"/>
                    <a:pt x="46" y="198"/>
                  </a:cubicBezTo>
                  <a:cubicBezTo>
                    <a:pt x="55" y="191"/>
                    <a:pt x="64" y="186"/>
                    <a:pt x="72" y="184"/>
                  </a:cubicBezTo>
                  <a:cubicBezTo>
                    <a:pt x="140" y="165"/>
                    <a:pt x="140" y="165"/>
                    <a:pt x="140" y="165"/>
                  </a:cubicBezTo>
                  <a:cubicBezTo>
                    <a:pt x="142" y="164"/>
                    <a:pt x="143" y="164"/>
                    <a:pt x="144" y="163"/>
                  </a:cubicBezTo>
                  <a:cubicBezTo>
                    <a:pt x="148" y="160"/>
                    <a:pt x="150" y="157"/>
                    <a:pt x="151" y="152"/>
                  </a:cubicBezTo>
                  <a:cubicBezTo>
                    <a:pt x="154" y="125"/>
                    <a:pt x="154" y="125"/>
                    <a:pt x="154" y="125"/>
                  </a:cubicBezTo>
                  <a:cubicBezTo>
                    <a:pt x="135" y="111"/>
                    <a:pt x="121" y="89"/>
                    <a:pt x="114" y="63"/>
                  </a:cubicBezTo>
                  <a:cubicBezTo>
                    <a:pt x="102" y="62"/>
                    <a:pt x="93" y="48"/>
                    <a:pt x="93" y="31"/>
                  </a:cubicBezTo>
                  <a:cubicBezTo>
                    <a:pt x="93" y="16"/>
                    <a:pt x="100" y="3"/>
                    <a:pt x="111" y="0"/>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3" name="Freeform 54">
              <a:extLst>
                <a:ext uri="{FF2B5EF4-FFF2-40B4-BE49-F238E27FC236}">
                  <a16:creationId xmlns:a16="http://schemas.microsoft.com/office/drawing/2014/main" id="{379D6E9A-B6FE-4FDA-B69E-6E94711C9756}"/>
                </a:ext>
              </a:extLst>
            </p:cNvPr>
            <p:cNvSpPr>
              <a:spLocks/>
            </p:cNvSpPr>
            <p:nvPr/>
          </p:nvSpPr>
          <p:spPr bwMode="auto">
            <a:xfrm>
              <a:off x="2346" y="1662"/>
              <a:ext cx="425" cy="236"/>
            </a:xfrm>
            <a:custGeom>
              <a:avLst/>
              <a:gdLst>
                <a:gd name="T0" fmla="*/ 196 w 202"/>
                <a:gd name="T1" fmla="*/ 112 h 112"/>
                <a:gd name="T2" fmla="*/ 101 w 202"/>
                <a:gd name="T3" fmla="*/ 0 h 112"/>
                <a:gd name="T4" fmla="*/ 5 w 202"/>
                <a:gd name="T5" fmla="*/ 112 h 112"/>
              </a:gdLst>
              <a:ahLst/>
              <a:cxnLst>
                <a:cxn ang="0">
                  <a:pos x="T0" y="T1"/>
                </a:cxn>
                <a:cxn ang="0">
                  <a:pos x="T2" y="T3"/>
                </a:cxn>
                <a:cxn ang="0">
                  <a:pos x="T4" y="T5"/>
                </a:cxn>
              </a:cxnLst>
              <a:rect l="0" t="0" r="r" b="b"/>
              <a:pathLst>
                <a:path w="202" h="112">
                  <a:moveTo>
                    <a:pt x="196" y="112"/>
                  </a:moveTo>
                  <a:cubicBezTo>
                    <a:pt x="196" y="112"/>
                    <a:pt x="202" y="0"/>
                    <a:pt x="101" y="0"/>
                  </a:cubicBezTo>
                  <a:cubicBezTo>
                    <a:pt x="0" y="0"/>
                    <a:pt x="5" y="112"/>
                    <a:pt x="5" y="11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4" name="Freeform 55">
              <a:extLst>
                <a:ext uri="{FF2B5EF4-FFF2-40B4-BE49-F238E27FC236}">
                  <a16:creationId xmlns:a16="http://schemas.microsoft.com/office/drawing/2014/main" id="{DACD19E2-E400-42A7-ABCB-DCADD69AF4A4}"/>
                </a:ext>
              </a:extLst>
            </p:cNvPr>
            <p:cNvSpPr>
              <a:spLocks/>
            </p:cNvSpPr>
            <p:nvPr/>
          </p:nvSpPr>
          <p:spPr bwMode="auto">
            <a:xfrm>
              <a:off x="2371" y="1750"/>
              <a:ext cx="373" cy="70"/>
            </a:xfrm>
            <a:custGeom>
              <a:avLst/>
              <a:gdLst>
                <a:gd name="T0" fmla="*/ 0 w 177"/>
                <a:gd name="T1" fmla="*/ 22 h 33"/>
                <a:gd name="T2" fmla="*/ 20 w 177"/>
                <a:gd name="T3" fmla="*/ 5 h 33"/>
                <a:gd name="T4" fmla="*/ 62 w 177"/>
                <a:gd name="T5" fmla="*/ 10 h 33"/>
                <a:gd name="T6" fmla="*/ 120 w 177"/>
                <a:gd name="T7" fmla="*/ 31 h 33"/>
                <a:gd name="T8" fmla="*/ 177 w 177"/>
                <a:gd name="T9" fmla="*/ 22 h 33"/>
              </a:gdLst>
              <a:ahLst/>
              <a:cxnLst>
                <a:cxn ang="0">
                  <a:pos x="T0" y="T1"/>
                </a:cxn>
                <a:cxn ang="0">
                  <a:pos x="T2" y="T3"/>
                </a:cxn>
                <a:cxn ang="0">
                  <a:pos x="T4" y="T5"/>
                </a:cxn>
                <a:cxn ang="0">
                  <a:pos x="T6" y="T7"/>
                </a:cxn>
                <a:cxn ang="0">
                  <a:pos x="T8" y="T9"/>
                </a:cxn>
              </a:cxnLst>
              <a:rect l="0" t="0" r="r" b="b"/>
              <a:pathLst>
                <a:path w="177" h="33">
                  <a:moveTo>
                    <a:pt x="0" y="22"/>
                  </a:moveTo>
                  <a:cubicBezTo>
                    <a:pt x="4" y="14"/>
                    <a:pt x="12" y="8"/>
                    <a:pt x="20" y="5"/>
                  </a:cubicBezTo>
                  <a:cubicBezTo>
                    <a:pt x="34" y="0"/>
                    <a:pt x="49" y="4"/>
                    <a:pt x="62" y="10"/>
                  </a:cubicBezTo>
                  <a:cubicBezTo>
                    <a:pt x="81" y="18"/>
                    <a:pt x="98" y="29"/>
                    <a:pt x="120" y="31"/>
                  </a:cubicBezTo>
                  <a:cubicBezTo>
                    <a:pt x="140" y="33"/>
                    <a:pt x="159" y="31"/>
                    <a:pt x="177" y="22"/>
                  </a:cubicBezTo>
                </a:path>
              </a:pathLst>
            </a:custGeom>
            <a:grpFill/>
            <a:ln w="19050" cap="rnd">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6" name="Freeform 56">
              <a:extLst>
                <a:ext uri="{FF2B5EF4-FFF2-40B4-BE49-F238E27FC236}">
                  <a16:creationId xmlns:a16="http://schemas.microsoft.com/office/drawing/2014/main" id="{9788F615-1B84-4EA6-9596-AE946D4EA425}"/>
                </a:ext>
              </a:extLst>
            </p:cNvPr>
            <p:cNvSpPr>
              <a:spLocks/>
            </p:cNvSpPr>
            <p:nvPr/>
          </p:nvSpPr>
          <p:spPr bwMode="auto">
            <a:xfrm>
              <a:off x="2441" y="2205"/>
              <a:ext cx="233" cy="105"/>
            </a:xfrm>
            <a:custGeom>
              <a:avLst/>
              <a:gdLst>
                <a:gd name="T0" fmla="*/ 233 w 233"/>
                <a:gd name="T1" fmla="*/ 0 h 105"/>
                <a:gd name="T2" fmla="*/ 118 w 233"/>
                <a:gd name="T3" fmla="*/ 105 h 105"/>
                <a:gd name="T4" fmla="*/ 0 w 233"/>
                <a:gd name="T5" fmla="*/ 0 h 105"/>
              </a:gdLst>
              <a:ahLst/>
              <a:cxnLst>
                <a:cxn ang="0">
                  <a:pos x="T0" y="T1"/>
                </a:cxn>
                <a:cxn ang="0">
                  <a:pos x="T2" y="T3"/>
                </a:cxn>
                <a:cxn ang="0">
                  <a:pos x="T4" y="T5"/>
                </a:cxn>
              </a:cxnLst>
              <a:rect l="0" t="0" r="r" b="b"/>
              <a:pathLst>
                <a:path w="233" h="105">
                  <a:moveTo>
                    <a:pt x="233" y="0"/>
                  </a:moveTo>
                  <a:lnTo>
                    <a:pt x="118" y="105"/>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7" name="Line 57">
              <a:extLst>
                <a:ext uri="{FF2B5EF4-FFF2-40B4-BE49-F238E27FC236}">
                  <a16:creationId xmlns:a16="http://schemas.microsoft.com/office/drawing/2014/main" id="{5B789B38-90FE-43F3-813F-034ADFA88ABA}"/>
                </a:ext>
              </a:extLst>
            </p:cNvPr>
            <p:cNvSpPr>
              <a:spLocks noChangeShapeType="1"/>
            </p:cNvSpPr>
            <p:nvPr/>
          </p:nvSpPr>
          <p:spPr bwMode="auto">
            <a:xfrm flipV="1">
              <a:off x="2744" y="2460"/>
              <a:ext cx="132" cy="25"/>
            </a:xfrm>
            <a:prstGeom prst="line">
              <a:avLst/>
            </a:pr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38" name="Freeform 52">
              <a:extLst>
                <a:ext uri="{FF2B5EF4-FFF2-40B4-BE49-F238E27FC236}">
                  <a16:creationId xmlns:a16="http://schemas.microsoft.com/office/drawing/2014/main" id="{9FB6CC03-43E4-472F-AE6A-B8425BCB8D17}"/>
                </a:ext>
              </a:extLst>
            </p:cNvPr>
            <p:cNvSpPr>
              <a:spLocks/>
            </p:cNvSpPr>
            <p:nvPr/>
          </p:nvSpPr>
          <p:spPr bwMode="auto">
            <a:xfrm>
              <a:off x="2470" y="2337"/>
              <a:ext cx="177" cy="78"/>
            </a:xfrm>
            <a:custGeom>
              <a:avLst/>
              <a:gdLst>
                <a:gd name="T0" fmla="*/ 177 w 177"/>
                <a:gd name="T1" fmla="*/ 0 h 78"/>
                <a:gd name="T2" fmla="*/ 89 w 177"/>
                <a:gd name="T3" fmla="*/ 78 h 78"/>
                <a:gd name="T4" fmla="*/ 0 w 177"/>
                <a:gd name="T5" fmla="*/ 0 h 78"/>
              </a:gdLst>
              <a:ahLst/>
              <a:cxnLst>
                <a:cxn ang="0">
                  <a:pos x="T0" y="T1"/>
                </a:cxn>
                <a:cxn ang="0">
                  <a:pos x="T2" y="T3"/>
                </a:cxn>
                <a:cxn ang="0">
                  <a:pos x="T4" y="T5"/>
                </a:cxn>
              </a:cxnLst>
              <a:rect l="0" t="0" r="r" b="b"/>
              <a:pathLst>
                <a:path w="177" h="78">
                  <a:moveTo>
                    <a:pt x="177" y="0"/>
                  </a:moveTo>
                  <a:lnTo>
                    <a:pt x="89" y="78"/>
                  </a:lnTo>
                  <a:lnTo>
                    <a:pt x="0" y="0"/>
                  </a:lnTo>
                </a:path>
              </a:pathLst>
            </a:custGeom>
            <a:grpFill/>
            <a:ln w="19050" cap="rnd">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pSp>
        <p:nvGrpSpPr>
          <p:cNvPr id="39" name="Group 104">
            <a:extLst>
              <a:ext uri="{FF2B5EF4-FFF2-40B4-BE49-F238E27FC236}">
                <a16:creationId xmlns:a16="http://schemas.microsoft.com/office/drawing/2014/main" id="{AB5ECC05-EF63-4170-BB6E-F4771CAD6EAE}"/>
              </a:ext>
            </a:extLst>
          </p:cNvPr>
          <p:cNvGrpSpPr>
            <a:grpSpLocks/>
          </p:cNvGrpSpPr>
          <p:nvPr/>
        </p:nvGrpSpPr>
        <p:grpSpPr bwMode="auto">
          <a:xfrm>
            <a:off x="519729" y="2801964"/>
            <a:ext cx="742867" cy="863836"/>
            <a:chOff x="3403" y="1654"/>
            <a:chExt cx="872" cy="1014"/>
          </a:xfrm>
          <a:solidFill>
            <a:schemeClr val="bg1"/>
          </a:solidFill>
        </p:grpSpPr>
        <p:sp>
          <p:nvSpPr>
            <p:cNvPr id="40" name="Freeform 109">
              <a:extLst>
                <a:ext uri="{FF2B5EF4-FFF2-40B4-BE49-F238E27FC236}">
                  <a16:creationId xmlns:a16="http://schemas.microsoft.com/office/drawing/2014/main" id="{1AE13DC6-BD47-4FEC-B57B-82C0FCC7E44A}"/>
                </a:ext>
              </a:extLst>
            </p:cNvPr>
            <p:cNvSpPr>
              <a:spLocks/>
            </p:cNvSpPr>
            <p:nvPr/>
          </p:nvSpPr>
          <p:spPr bwMode="auto">
            <a:xfrm>
              <a:off x="3839" y="1654"/>
              <a:ext cx="362" cy="551"/>
            </a:xfrm>
            <a:custGeom>
              <a:avLst/>
              <a:gdLst>
                <a:gd name="T0" fmla="*/ 0 w 172"/>
                <a:gd name="T1" fmla="*/ 0 h 262"/>
                <a:gd name="T2" fmla="*/ 99 w 172"/>
                <a:gd name="T3" fmla="*/ 60 h 262"/>
                <a:gd name="T4" fmla="*/ 112 w 172"/>
                <a:gd name="T5" fmla="*/ 113 h 262"/>
                <a:gd name="T6" fmla="*/ 128 w 172"/>
                <a:gd name="T7" fmla="*/ 186 h 262"/>
                <a:gd name="T8" fmla="*/ 172 w 172"/>
                <a:gd name="T9" fmla="*/ 217 h 262"/>
                <a:gd name="T10" fmla="*/ 89 w 172"/>
                <a:gd name="T11" fmla="*/ 252 h 262"/>
              </a:gdLst>
              <a:ahLst/>
              <a:cxnLst>
                <a:cxn ang="0">
                  <a:pos x="T0" y="T1"/>
                </a:cxn>
                <a:cxn ang="0">
                  <a:pos x="T2" y="T3"/>
                </a:cxn>
                <a:cxn ang="0">
                  <a:pos x="T4" y="T5"/>
                </a:cxn>
                <a:cxn ang="0">
                  <a:pos x="T6" y="T7"/>
                </a:cxn>
                <a:cxn ang="0">
                  <a:pos x="T8" y="T9"/>
                </a:cxn>
                <a:cxn ang="0">
                  <a:pos x="T10" y="T11"/>
                </a:cxn>
              </a:cxnLst>
              <a:rect l="0" t="0" r="r" b="b"/>
              <a:pathLst>
                <a:path w="172" h="262">
                  <a:moveTo>
                    <a:pt x="0" y="0"/>
                  </a:moveTo>
                  <a:cubicBezTo>
                    <a:pt x="40" y="0"/>
                    <a:pt x="82" y="22"/>
                    <a:pt x="99" y="60"/>
                  </a:cubicBezTo>
                  <a:cubicBezTo>
                    <a:pt x="107" y="77"/>
                    <a:pt x="110" y="95"/>
                    <a:pt x="112" y="113"/>
                  </a:cubicBezTo>
                  <a:cubicBezTo>
                    <a:pt x="115" y="138"/>
                    <a:pt x="116" y="163"/>
                    <a:pt x="128" y="186"/>
                  </a:cubicBezTo>
                  <a:cubicBezTo>
                    <a:pt x="137" y="202"/>
                    <a:pt x="151" y="214"/>
                    <a:pt x="172" y="217"/>
                  </a:cubicBezTo>
                  <a:cubicBezTo>
                    <a:pt x="172" y="217"/>
                    <a:pt x="146" y="262"/>
                    <a:pt x="89"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1" name="Freeform 110">
              <a:extLst>
                <a:ext uri="{FF2B5EF4-FFF2-40B4-BE49-F238E27FC236}">
                  <a16:creationId xmlns:a16="http://schemas.microsoft.com/office/drawing/2014/main" id="{E5E4F648-431A-4D34-8A64-175EC56FADBA}"/>
                </a:ext>
              </a:extLst>
            </p:cNvPr>
            <p:cNvSpPr>
              <a:spLocks/>
            </p:cNvSpPr>
            <p:nvPr/>
          </p:nvSpPr>
          <p:spPr bwMode="auto">
            <a:xfrm>
              <a:off x="3474" y="1654"/>
              <a:ext cx="365" cy="551"/>
            </a:xfrm>
            <a:custGeom>
              <a:avLst/>
              <a:gdLst>
                <a:gd name="T0" fmla="*/ 173 w 173"/>
                <a:gd name="T1" fmla="*/ 0 h 262"/>
                <a:gd name="T2" fmla="*/ 73 w 173"/>
                <a:gd name="T3" fmla="*/ 60 h 262"/>
                <a:gd name="T4" fmla="*/ 61 w 173"/>
                <a:gd name="T5" fmla="*/ 113 h 262"/>
                <a:gd name="T6" fmla="*/ 44 w 173"/>
                <a:gd name="T7" fmla="*/ 186 h 262"/>
                <a:gd name="T8" fmla="*/ 0 w 173"/>
                <a:gd name="T9" fmla="*/ 217 h 262"/>
                <a:gd name="T10" fmla="*/ 84 w 173"/>
                <a:gd name="T11" fmla="*/ 252 h 262"/>
              </a:gdLst>
              <a:ahLst/>
              <a:cxnLst>
                <a:cxn ang="0">
                  <a:pos x="T0" y="T1"/>
                </a:cxn>
                <a:cxn ang="0">
                  <a:pos x="T2" y="T3"/>
                </a:cxn>
                <a:cxn ang="0">
                  <a:pos x="T4" y="T5"/>
                </a:cxn>
                <a:cxn ang="0">
                  <a:pos x="T6" y="T7"/>
                </a:cxn>
                <a:cxn ang="0">
                  <a:pos x="T8" y="T9"/>
                </a:cxn>
                <a:cxn ang="0">
                  <a:pos x="T10" y="T11"/>
                </a:cxn>
              </a:cxnLst>
              <a:rect l="0" t="0" r="r" b="b"/>
              <a:pathLst>
                <a:path w="173" h="262">
                  <a:moveTo>
                    <a:pt x="173" y="0"/>
                  </a:moveTo>
                  <a:cubicBezTo>
                    <a:pt x="133" y="0"/>
                    <a:pt x="90" y="22"/>
                    <a:pt x="73" y="60"/>
                  </a:cubicBezTo>
                  <a:cubicBezTo>
                    <a:pt x="66" y="77"/>
                    <a:pt x="63" y="95"/>
                    <a:pt x="61" y="113"/>
                  </a:cubicBezTo>
                  <a:cubicBezTo>
                    <a:pt x="58" y="138"/>
                    <a:pt x="57" y="163"/>
                    <a:pt x="44" y="186"/>
                  </a:cubicBezTo>
                  <a:cubicBezTo>
                    <a:pt x="35" y="202"/>
                    <a:pt x="22" y="214"/>
                    <a:pt x="0" y="217"/>
                  </a:cubicBezTo>
                  <a:cubicBezTo>
                    <a:pt x="0" y="217"/>
                    <a:pt x="27" y="262"/>
                    <a:pt x="84" y="252"/>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2" name="Freeform 105">
              <a:extLst>
                <a:ext uri="{FF2B5EF4-FFF2-40B4-BE49-F238E27FC236}">
                  <a16:creationId xmlns:a16="http://schemas.microsoft.com/office/drawing/2014/main" id="{CE3505B3-EBEA-4FAC-BA23-A1C36F29BAC6}"/>
                </a:ext>
              </a:extLst>
            </p:cNvPr>
            <p:cNvSpPr>
              <a:spLocks/>
            </p:cNvSpPr>
            <p:nvPr/>
          </p:nvSpPr>
          <p:spPr bwMode="auto">
            <a:xfrm>
              <a:off x="3403" y="1732"/>
              <a:ext cx="872" cy="936"/>
            </a:xfrm>
            <a:custGeom>
              <a:avLst/>
              <a:gdLst>
                <a:gd name="T0" fmla="*/ 375 w 414"/>
                <a:gd name="T1" fmla="*/ 427 h 445"/>
                <a:gd name="T2" fmla="*/ 414 w 414"/>
                <a:gd name="T3" fmla="*/ 419 h 445"/>
                <a:gd name="T4" fmla="*/ 398 w 414"/>
                <a:gd name="T5" fmla="*/ 339 h 445"/>
                <a:gd name="T6" fmla="*/ 370 w 414"/>
                <a:gd name="T7" fmla="*/ 293 h 445"/>
                <a:gd name="T8" fmla="*/ 344 w 414"/>
                <a:gd name="T9" fmla="*/ 279 h 445"/>
                <a:gd name="T10" fmla="*/ 275 w 414"/>
                <a:gd name="T11" fmla="*/ 259 h 445"/>
                <a:gd name="T12" fmla="*/ 270 w 414"/>
                <a:gd name="T13" fmla="*/ 257 h 445"/>
                <a:gd name="T14" fmla="*/ 264 w 414"/>
                <a:gd name="T15" fmla="*/ 246 h 445"/>
                <a:gd name="T16" fmla="*/ 261 w 414"/>
                <a:gd name="T17" fmla="*/ 219 h 445"/>
                <a:gd name="T18" fmla="*/ 290 w 414"/>
                <a:gd name="T19" fmla="*/ 158 h 445"/>
                <a:gd name="T20" fmla="*/ 275 w 414"/>
                <a:gd name="T21" fmla="*/ 56 h 445"/>
                <a:gd name="T22" fmla="*/ 207 w 414"/>
                <a:gd name="T23" fmla="*/ 3 h 445"/>
                <a:gd name="T24" fmla="*/ 138 w 414"/>
                <a:gd name="T25" fmla="*/ 56 h 445"/>
                <a:gd name="T26" fmla="*/ 124 w 414"/>
                <a:gd name="T27" fmla="*/ 158 h 445"/>
                <a:gd name="T28" fmla="*/ 153 w 414"/>
                <a:gd name="T29" fmla="*/ 219 h 445"/>
                <a:gd name="T30" fmla="*/ 150 w 414"/>
                <a:gd name="T31" fmla="*/ 246 h 445"/>
                <a:gd name="T32" fmla="*/ 143 w 414"/>
                <a:gd name="T33" fmla="*/ 257 h 445"/>
                <a:gd name="T34" fmla="*/ 139 w 414"/>
                <a:gd name="T35" fmla="*/ 259 h 445"/>
                <a:gd name="T36" fmla="*/ 70 w 414"/>
                <a:gd name="T37" fmla="*/ 279 h 445"/>
                <a:gd name="T38" fmla="*/ 43 w 414"/>
                <a:gd name="T39" fmla="*/ 293 h 445"/>
                <a:gd name="T40" fmla="*/ 16 w 414"/>
                <a:gd name="T41" fmla="*/ 339 h 445"/>
                <a:gd name="T42" fmla="*/ 0 w 414"/>
                <a:gd name="T43" fmla="*/ 419 h 445"/>
                <a:gd name="T44" fmla="*/ 39 w 414"/>
                <a:gd name="T45" fmla="*/ 427 h 445"/>
                <a:gd name="T46" fmla="*/ 207 w 414"/>
                <a:gd name="T47" fmla="*/ 445 h 445"/>
                <a:gd name="T48" fmla="*/ 207 w 414"/>
                <a:gd name="T49" fmla="*/ 445 h 445"/>
                <a:gd name="T50" fmla="*/ 375 w 414"/>
                <a:gd name="T51" fmla="*/ 42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4" h="445">
                  <a:moveTo>
                    <a:pt x="375" y="427"/>
                  </a:moveTo>
                  <a:cubicBezTo>
                    <a:pt x="414" y="419"/>
                    <a:pt x="414" y="419"/>
                    <a:pt x="414" y="419"/>
                  </a:cubicBezTo>
                  <a:cubicBezTo>
                    <a:pt x="398" y="339"/>
                    <a:pt x="398" y="339"/>
                    <a:pt x="398" y="339"/>
                  </a:cubicBezTo>
                  <a:cubicBezTo>
                    <a:pt x="394" y="321"/>
                    <a:pt x="384" y="305"/>
                    <a:pt x="370" y="293"/>
                  </a:cubicBezTo>
                  <a:cubicBezTo>
                    <a:pt x="361" y="286"/>
                    <a:pt x="352" y="281"/>
                    <a:pt x="344" y="279"/>
                  </a:cubicBezTo>
                  <a:cubicBezTo>
                    <a:pt x="275" y="259"/>
                    <a:pt x="275" y="259"/>
                    <a:pt x="275" y="259"/>
                  </a:cubicBezTo>
                  <a:cubicBezTo>
                    <a:pt x="273" y="258"/>
                    <a:pt x="272" y="258"/>
                    <a:pt x="270" y="257"/>
                  </a:cubicBezTo>
                  <a:cubicBezTo>
                    <a:pt x="267" y="254"/>
                    <a:pt x="264" y="251"/>
                    <a:pt x="264" y="246"/>
                  </a:cubicBezTo>
                  <a:cubicBezTo>
                    <a:pt x="261" y="219"/>
                    <a:pt x="261" y="219"/>
                    <a:pt x="261" y="219"/>
                  </a:cubicBezTo>
                  <a:cubicBezTo>
                    <a:pt x="282" y="200"/>
                    <a:pt x="289" y="183"/>
                    <a:pt x="290" y="158"/>
                  </a:cubicBezTo>
                  <a:cubicBezTo>
                    <a:pt x="290" y="123"/>
                    <a:pt x="275" y="56"/>
                    <a:pt x="275" y="56"/>
                  </a:cubicBezTo>
                  <a:cubicBezTo>
                    <a:pt x="259" y="0"/>
                    <a:pt x="207" y="3"/>
                    <a:pt x="207" y="3"/>
                  </a:cubicBezTo>
                  <a:cubicBezTo>
                    <a:pt x="207" y="3"/>
                    <a:pt x="155" y="0"/>
                    <a:pt x="138" y="56"/>
                  </a:cubicBezTo>
                  <a:cubicBezTo>
                    <a:pt x="138" y="56"/>
                    <a:pt x="123" y="123"/>
                    <a:pt x="124" y="158"/>
                  </a:cubicBezTo>
                  <a:cubicBezTo>
                    <a:pt x="125" y="183"/>
                    <a:pt x="132" y="200"/>
                    <a:pt x="153" y="219"/>
                  </a:cubicBezTo>
                  <a:cubicBezTo>
                    <a:pt x="150" y="246"/>
                    <a:pt x="150" y="246"/>
                    <a:pt x="150" y="246"/>
                  </a:cubicBezTo>
                  <a:cubicBezTo>
                    <a:pt x="149" y="251"/>
                    <a:pt x="147" y="254"/>
                    <a:pt x="143" y="257"/>
                  </a:cubicBezTo>
                  <a:cubicBezTo>
                    <a:pt x="142" y="258"/>
                    <a:pt x="141" y="258"/>
                    <a:pt x="139" y="259"/>
                  </a:cubicBezTo>
                  <a:cubicBezTo>
                    <a:pt x="70" y="279"/>
                    <a:pt x="70" y="279"/>
                    <a:pt x="70" y="279"/>
                  </a:cubicBezTo>
                  <a:cubicBezTo>
                    <a:pt x="61" y="281"/>
                    <a:pt x="52" y="286"/>
                    <a:pt x="43" y="293"/>
                  </a:cubicBezTo>
                  <a:cubicBezTo>
                    <a:pt x="29" y="305"/>
                    <a:pt x="20" y="321"/>
                    <a:pt x="16" y="339"/>
                  </a:cubicBezTo>
                  <a:cubicBezTo>
                    <a:pt x="0" y="419"/>
                    <a:pt x="0" y="419"/>
                    <a:pt x="0" y="419"/>
                  </a:cubicBezTo>
                  <a:cubicBezTo>
                    <a:pt x="39" y="427"/>
                    <a:pt x="39" y="427"/>
                    <a:pt x="39" y="427"/>
                  </a:cubicBezTo>
                  <a:cubicBezTo>
                    <a:pt x="94" y="439"/>
                    <a:pt x="150" y="445"/>
                    <a:pt x="207" y="445"/>
                  </a:cubicBezTo>
                  <a:cubicBezTo>
                    <a:pt x="207" y="445"/>
                    <a:pt x="207" y="445"/>
                    <a:pt x="207" y="445"/>
                  </a:cubicBezTo>
                  <a:cubicBezTo>
                    <a:pt x="263" y="445"/>
                    <a:pt x="320" y="439"/>
                    <a:pt x="375" y="427"/>
                  </a:cubicBezTo>
                  <a:close/>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3" name="Freeform 107">
              <a:extLst>
                <a:ext uri="{FF2B5EF4-FFF2-40B4-BE49-F238E27FC236}">
                  <a16:creationId xmlns:a16="http://schemas.microsoft.com/office/drawing/2014/main" id="{BD2E16A2-B35A-4657-9ED2-853E9394997A}"/>
                </a:ext>
              </a:extLst>
            </p:cNvPr>
            <p:cNvSpPr>
              <a:spLocks/>
            </p:cNvSpPr>
            <p:nvPr/>
          </p:nvSpPr>
          <p:spPr bwMode="auto">
            <a:xfrm>
              <a:off x="3839" y="2382"/>
              <a:ext cx="160" cy="70"/>
            </a:xfrm>
            <a:custGeom>
              <a:avLst/>
              <a:gdLst>
                <a:gd name="T0" fmla="*/ 76 w 76"/>
                <a:gd name="T1" fmla="*/ 0 h 33"/>
                <a:gd name="T2" fmla="*/ 48 w 76"/>
                <a:gd name="T3" fmla="*/ 27 h 33"/>
                <a:gd name="T4" fmla="*/ 25 w 76"/>
                <a:gd name="T5" fmla="*/ 27 h 33"/>
                <a:gd name="T6" fmla="*/ 0 w 76"/>
                <a:gd name="T7" fmla="*/ 3 h 33"/>
              </a:gdLst>
              <a:ahLst/>
              <a:cxnLst>
                <a:cxn ang="0">
                  <a:pos x="T0" y="T1"/>
                </a:cxn>
                <a:cxn ang="0">
                  <a:pos x="T2" y="T3"/>
                </a:cxn>
                <a:cxn ang="0">
                  <a:pos x="T4" y="T5"/>
                </a:cxn>
                <a:cxn ang="0">
                  <a:pos x="T6" y="T7"/>
                </a:cxn>
              </a:cxnLst>
              <a:rect l="0" t="0" r="r" b="b"/>
              <a:pathLst>
                <a:path w="76" h="33">
                  <a:moveTo>
                    <a:pt x="76" y="0"/>
                  </a:moveTo>
                  <a:cubicBezTo>
                    <a:pt x="48" y="27"/>
                    <a:pt x="48" y="27"/>
                    <a:pt x="48" y="27"/>
                  </a:cubicBezTo>
                  <a:cubicBezTo>
                    <a:pt x="42" y="33"/>
                    <a:pt x="31" y="33"/>
                    <a:pt x="25" y="27"/>
                  </a:cubicBezTo>
                  <a:cubicBezTo>
                    <a:pt x="0" y="3"/>
                    <a:pt x="0" y="3"/>
                    <a:pt x="0"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4" name="Freeform 108">
              <a:extLst>
                <a:ext uri="{FF2B5EF4-FFF2-40B4-BE49-F238E27FC236}">
                  <a16:creationId xmlns:a16="http://schemas.microsoft.com/office/drawing/2014/main" id="{0A3D46C5-60EA-486F-B7C6-7EA2417C3BB0}"/>
                </a:ext>
              </a:extLst>
            </p:cNvPr>
            <p:cNvSpPr>
              <a:spLocks/>
            </p:cNvSpPr>
            <p:nvPr/>
          </p:nvSpPr>
          <p:spPr bwMode="auto">
            <a:xfrm>
              <a:off x="3677" y="2382"/>
              <a:ext cx="162" cy="70"/>
            </a:xfrm>
            <a:custGeom>
              <a:avLst/>
              <a:gdLst>
                <a:gd name="T0" fmla="*/ 0 w 77"/>
                <a:gd name="T1" fmla="*/ 0 h 33"/>
                <a:gd name="T2" fmla="*/ 28 w 77"/>
                <a:gd name="T3" fmla="*/ 27 h 33"/>
                <a:gd name="T4" fmla="*/ 52 w 77"/>
                <a:gd name="T5" fmla="*/ 27 h 33"/>
                <a:gd name="T6" fmla="*/ 77 w 77"/>
                <a:gd name="T7" fmla="*/ 3 h 33"/>
              </a:gdLst>
              <a:ahLst/>
              <a:cxnLst>
                <a:cxn ang="0">
                  <a:pos x="T0" y="T1"/>
                </a:cxn>
                <a:cxn ang="0">
                  <a:pos x="T2" y="T3"/>
                </a:cxn>
                <a:cxn ang="0">
                  <a:pos x="T4" y="T5"/>
                </a:cxn>
                <a:cxn ang="0">
                  <a:pos x="T6" y="T7"/>
                </a:cxn>
              </a:cxnLst>
              <a:rect l="0" t="0" r="r" b="b"/>
              <a:pathLst>
                <a:path w="77" h="33">
                  <a:moveTo>
                    <a:pt x="0" y="0"/>
                  </a:moveTo>
                  <a:cubicBezTo>
                    <a:pt x="28" y="27"/>
                    <a:pt x="28" y="27"/>
                    <a:pt x="28" y="27"/>
                  </a:cubicBezTo>
                  <a:cubicBezTo>
                    <a:pt x="35" y="33"/>
                    <a:pt x="45" y="33"/>
                    <a:pt x="52" y="27"/>
                  </a:cubicBezTo>
                  <a:cubicBezTo>
                    <a:pt x="77" y="3"/>
                    <a:pt x="77" y="3"/>
                    <a:pt x="77" y="3"/>
                  </a:cubicBezTo>
                </a:path>
              </a:pathLst>
            </a:custGeom>
            <a:grpFill/>
            <a:ln w="19050" cap="rnd">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sp>
          <p:nvSpPr>
            <p:cNvPr id="45" name="Freeform 106">
              <a:extLst>
                <a:ext uri="{FF2B5EF4-FFF2-40B4-BE49-F238E27FC236}">
                  <a16:creationId xmlns:a16="http://schemas.microsoft.com/office/drawing/2014/main" id="{5C154911-E3D8-4DCF-BC47-4DC61D3C79CB}"/>
                </a:ext>
              </a:extLst>
            </p:cNvPr>
            <p:cNvSpPr>
              <a:spLocks/>
            </p:cNvSpPr>
            <p:nvPr/>
          </p:nvSpPr>
          <p:spPr bwMode="auto">
            <a:xfrm>
              <a:off x="3721" y="2237"/>
              <a:ext cx="236" cy="105"/>
            </a:xfrm>
            <a:custGeom>
              <a:avLst/>
              <a:gdLst>
                <a:gd name="T0" fmla="*/ 236 w 236"/>
                <a:gd name="T1" fmla="*/ 0 h 105"/>
                <a:gd name="T2" fmla="*/ 118 w 236"/>
                <a:gd name="T3" fmla="*/ 105 h 105"/>
                <a:gd name="T4" fmla="*/ 0 w 236"/>
                <a:gd name="T5" fmla="*/ 0 h 105"/>
              </a:gdLst>
              <a:ahLst/>
              <a:cxnLst>
                <a:cxn ang="0">
                  <a:pos x="T0" y="T1"/>
                </a:cxn>
                <a:cxn ang="0">
                  <a:pos x="T2" y="T3"/>
                </a:cxn>
                <a:cxn ang="0">
                  <a:pos x="T4" y="T5"/>
                </a:cxn>
              </a:cxnLst>
              <a:rect l="0" t="0" r="r" b="b"/>
              <a:pathLst>
                <a:path w="236" h="105">
                  <a:moveTo>
                    <a:pt x="236" y="0"/>
                  </a:moveTo>
                  <a:lnTo>
                    <a:pt x="118" y="105"/>
                  </a:lnTo>
                  <a:lnTo>
                    <a:pt x="0" y="0"/>
                  </a:lnTo>
                </a:path>
              </a:pathLst>
            </a:custGeom>
            <a:grpFill/>
            <a:ln w="19050" cap="rnd">
              <a:solidFill>
                <a:schemeClr val="accent4"/>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dirty="0">
                <a:ln>
                  <a:noFill/>
                </a:ln>
                <a:solidFill>
                  <a:prstClr val="black"/>
                </a:solidFill>
                <a:effectLst/>
                <a:uLnTx/>
                <a:uFillTx/>
                <a:latin typeface="Arial"/>
                <a:ea typeface="+mn-ea"/>
                <a:cs typeface="+mn-cs"/>
              </a:endParaRPr>
            </a:p>
          </p:txBody>
        </p:sp>
      </p:gr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2390268245"/>
              </p:ext>
            </p:extLst>
          </p:nvPr>
        </p:nvGraphicFramePr>
        <p:xfrm>
          <a:off x="2412282" y="1493025"/>
          <a:ext cx="5502719" cy="18149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3843007788"/>
              </p:ext>
            </p:extLst>
          </p:nvPr>
        </p:nvGraphicFramePr>
        <p:xfrm>
          <a:off x="2405896" y="3392748"/>
          <a:ext cx="5484700" cy="202540"/>
        </p:xfrm>
        <a:graphic>
          <a:graphicData uri="http://schemas.openxmlformats.org/drawingml/2006/table">
            <a:tbl>
              <a:tblPr firstRow="1" bandRow="1">
                <a:tableStyleId>{5C22544A-7EE6-4342-B048-85BDC9FD1C3A}</a:tableStyleId>
              </a:tblPr>
              <a:tblGrid>
                <a:gridCol w="1096940">
                  <a:extLst>
                    <a:ext uri="{9D8B030D-6E8A-4147-A177-3AD203B41FA5}">
                      <a16:colId xmlns:a16="http://schemas.microsoft.com/office/drawing/2014/main" val="20000"/>
                    </a:ext>
                  </a:extLst>
                </a:gridCol>
                <a:gridCol w="1096940">
                  <a:extLst>
                    <a:ext uri="{9D8B030D-6E8A-4147-A177-3AD203B41FA5}">
                      <a16:colId xmlns:a16="http://schemas.microsoft.com/office/drawing/2014/main" val="20001"/>
                    </a:ext>
                  </a:extLst>
                </a:gridCol>
                <a:gridCol w="1096940">
                  <a:extLst>
                    <a:ext uri="{9D8B030D-6E8A-4147-A177-3AD203B41FA5}">
                      <a16:colId xmlns:a16="http://schemas.microsoft.com/office/drawing/2014/main" val="20002"/>
                    </a:ext>
                  </a:extLst>
                </a:gridCol>
                <a:gridCol w="1096940">
                  <a:extLst>
                    <a:ext uri="{9D8B030D-6E8A-4147-A177-3AD203B41FA5}">
                      <a16:colId xmlns:a16="http://schemas.microsoft.com/office/drawing/2014/main" val="20003"/>
                    </a:ext>
                  </a:extLst>
                </a:gridCol>
                <a:gridCol w="1096940">
                  <a:extLst>
                    <a:ext uri="{9D8B030D-6E8A-4147-A177-3AD203B41FA5}">
                      <a16:colId xmlns:a16="http://schemas.microsoft.com/office/drawing/2014/main" val="20004"/>
                    </a:ext>
                  </a:extLst>
                </a:gridCol>
              </a:tblGrid>
              <a:tr h="202540">
                <a:tc>
                  <a:txBody>
                    <a:bodyPr/>
                    <a:lstStyle/>
                    <a:p>
                      <a:pPr marL="0" algn="ctr" defTabSz="914400" rtl="0" eaLnBrk="1" latinLnBrk="0" hangingPunct="1"/>
                      <a:r>
                        <a:rPr lang="en-GB" sz="1100" b="0" kern="1200" dirty="0">
                          <a:solidFill>
                            <a:schemeClr val="bg1"/>
                          </a:solidFill>
                          <a:latin typeface="+mn-lt"/>
                          <a:ea typeface="+mn-ea"/>
                          <a:cs typeface="+mn-cs"/>
                        </a:rPr>
                        <a:t>18-24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25-34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35-44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45-54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tabLst>
                          <a:tab pos="85725" algn="l"/>
                        </a:tabLst>
                      </a:pPr>
                      <a:r>
                        <a:rPr lang="en-GB" sz="1100" b="0" kern="1200" dirty="0">
                          <a:solidFill>
                            <a:schemeClr val="bg1"/>
                          </a:solidFill>
                          <a:latin typeface="+mn-lt"/>
                          <a:ea typeface="+mn-ea"/>
                          <a:cs typeface="+mn-cs"/>
                        </a:rPr>
                        <a:t>55-65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pic>
        <p:nvPicPr>
          <p:cNvPr id="10" name="Picture 9" descr="A close up of a sign&#10;&#10;Description automatically generated">
            <a:extLst>
              <a:ext uri="{FF2B5EF4-FFF2-40B4-BE49-F238E27FC236}">
                <a16:creationId xmlns:a16="http://schemas.microsoft.com/office/drawing/2014/main" id="{7B257EFB-830B-4353-BF44-C33722016B61}"/>
              </a:ext>
            </a:extLst>
          </p:cNvPr>
          <p:cNvPicPr>
            <a:picLocks noChangeAspect="1"/>
          </p:cNvPicPr>
          <p:nvPr/>
        </p:nvPicPr>
        <p:blipFill>
          <a:blip r:embed="rId4"/>
          <a:stretch>
            <a:fillRect/>
          </a:stretch>
        </p:blipFill>
        <p:spPr>
          <a:xfrm>
            <a:off x="10287972" y="6200775"/>
            <a:ext cx="953142" cy="573881"/>
          </a:xfrm>
          <a:prstGeom prst="rect">
            <a:avLst/>
          </a:prstGeom>
        </p:spPr>
      </p:pic>
      <p:sp>
        <p:nvSpPr>
          <p:cNvPr id="123" name="Rectangle 122">
            <a:extLst>
              <a:ext uri="{FF2B5EF4-FFF2-40B4-BE49-F238E27FC236}">
                <a16:creationId xmlns:a16="http://schemas.microsoft.com/office/drawing/2014/main" id="{85487211-1051-4E38-A4E9-505A12DA9247}"/>
              </a:ext>
            </a:extLst>
          </p:cNvPr>
          <p:cNvSpPr/>
          <p:nvPr/>
        </p:nvSpPr>
        <p:spPr>
          <a:xfrm>
            <a:off x="407987" y="3887380"/>
            <a:ext cx="3703357"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TAILLE DU FOYER*</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29291"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REVENUS MENSUELS DU FOYER*</a:t>
            </a:r>
          </a:p>
        </p:txBody>
      </p:sp>
      <p:graphicFrame>
        <p:nvGraphicFramePr>
          <p:cNvPr id="133" name="Chart 132">
            <a:extLst>
              <a:ext uri="{FF2B5EF4-FFF2-40B4-BE49-F238E27FC236}">
                <a16:creationId xmlns:a16="http://schemas.microsoft.com/office/drawing/2014/main" id="{EA36DEC1-7767-48C3-9E91-16ED555F60DA}"/>
              </a:ext>
            </a:extLst>
          </p:cNvPr>
          <p:cNvGraphicFramePr/>
          <p:nvPr>
            <p:extLst>
              <p:ext uri="{D42A27DB-BD31-4B8C-83A1-F6EECF244321}">
                <p14:modId xmlns:p14="http://schemas.microsoft.com/office/powerpoint/2010/main" val="2228053151"/>
              </p:ext>
            </p:extLst>
          </p:nvPr>
        </p:nvGraphicFramePr>
        <p:xfrm>
          <a:off x="3812729" y="4223311"/>
          <a:ext cx="3515876" cy="1556236"/>
        </p:xfrm>
        <a:graphic>
          <a:graphicData uri="http://schemas.openxmlformats.org/drawingml/2006/chart">
            <c:chart xmlns:c="http://schemas.openxmlformats.org/drawingml/2006/chart" xmlns:r="http://schemas.openxmlformats.org/officeDocument/2006/relationships" r:id="rId5"/>
          </a:graphicData>
        </a:graphic>
      </p:graphicFrame>
      <p:sp>
        <p:nvSpPr>
          <p:cNvPr id="176" name="Rectangle 175">
            <a:extLst>
              <a:ext uri="{FF2B5EF4-FFF2-40B4-BE49-F238E27FC236}">
                <a16:creationId xmlns:a16="http://schemas.microsoft.com/office/drawing/2014/main" id="{44E474C1-087D-4707-BCED-26645FC8BF33}"/>
              </a:ext>
            </a:extLst>
          </p:cNvPr>
          <p:cNvSpPr/>
          <p:nvPr/>
        </p:nvSpPr>
        <p:spPr>
          <a:xfrm>
            <a:off x="8054051" y="3887381"/>
            <a:ext cx="3729291" cy="2026058"/>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NOMBRE DE CHATS*</a:t>
            </a:r>
          </a:p>
        </p:txBody>
      </p:sp>
      <p:graphicFrame>
        <p:nvGraphicFramePr>
          <p:cNvPr id="177" name="Chart 176">
            <a:extLst>
              <a:ext uri="{FF2B5EF4-FFF2-40B4-BE49-F238E27FC236}">
                <a16:creationId xmlns:a16="http://schemas.microsoft.com/office/drawing/2014/main" id="{DFBE9595-E170-4231-BE70-64B2BE92ED35}"/>
              </a:ext>
            </a:extLst>
          </p:cNvPr>
          <p:cNvGraphicFramePr/>
          <p:nvPr>
            <p:extLst>
              <p:ext uri="{D42A27DB-BD31-4B8C-83A1-F6EECF244321}">
                <p14:modId xmlns:p14="http://schemas.microsoft.com/office/powerpoint/2010/main" val="3526879424"/>
              </p:ext>
            </p:extLst>
          </p:nvPr>
        </p:nvGraphicFramePr>
        <p:xfrm>
          <a:off x="8164391" y="4223312"/>
          <a:ext cx="3515876" cy="1580560"/>
        </p:xfrm>
        <a:graphic>
          <a:graphicData uri="http://schemas.openxmlformats.org/drawingml/2006/chart">
            <c:chart xmlns:c="http://schemas.openxmlformats.org/drawingml/2006/chart" xmlns:r="http://schemas.openxmlformats.org/officeDocument/2006/relationships" r:id="rId6"/>
          </a:graphicData>
        </a:graphic>
      </p:graphicFrame>
      <p:sp>
        <p:nvSpPr>
          <p:cNvPr id="178" name="Rounded Rectangle 79">
            <a:extLst>
              <a:ext uri="{FF2B5EF4-FFF2-40B4-BE49-F238E27FC236}">
                <a16:creationId xmlns:a16="http://schemas.microsoft.com/office/drawing/2014/main" id="{E83A192B-D4E2-4579-85D9-8F4DEE8C2224}"/>
              </a:ext>
            </a:extLst>
          </p:cNvPr>
          <p:cNvSpPr/>
          <p:nvPr/>
        </p:nvSpPr>
        <p:spPr bwMode="auto">
          <a:xfrm>
            <a:off x="10887180" y="4862857"/>
            <a:ext cx="863025" cy="1022802"/>
          </a:xfrm>
          <a:prstGeom prst="rect">
            <a:avLst/>
          </a:prstGeom>
          <a:noFill/>
          <a:ln w="9525" cap="flat" cmpd="sng" algn="ctr">
            <a:solidFill>
              <a:schemeClr val="accent1"/>
            </a:solidFill>
            <a:prstDash val="solid"/>
            <a:round/>
            <a:headEnd type="none" w="med" len="med"/>
            <a:tailEnd type="none" w="med" len="med"/>
          </a:ln>
          <a:effectLst/>
        </p:spPr>
        <p:txBody>
          <a:bodyPr lIns="36000" rIns="36000" anchor="t" anchorCtr="0"/>
          <a:lstStyle/>
          <a:p>
            <a:pPr algn="ctr">
              <a:defRPr/>
            </a:pPr>
            <a:r>
              <a:rPr lang="fr-BE" sz="1000" i="1" dirty="0">
                <a:solidFill>
                  <a:schemeClr val="accent1"/>
                </a:solidFill>
                <a:latin typeface="+mj-lt"/>
              </a:rPr>
              <a:t>Nombre moyen de chats :</a:t>
            </a:r>
            <a:br>
              <a:rPr lang="fr-BE" sz="1000" i="1" dirty="0">
                <a:solidFill>
                  <a:schemeClr val="accent1"/>
                </a:solidFill>
                <a:latin typeface="+mj-lt"/>
              </a:rPr>
            </a:br>
            <a:r>
              <a:rPr lang="fr-BE" sz="1000" i="1" dirty="0">
                <a:solidFill>
                  <a:schemeClr val="accent1"/>
                </a:solidFill>
                <a:latin typeface="+mj-lt"/>
              </a:rPr>
              <a:t>1,5</a:t>
            </a:r>
            <a:endParaRPr lang="fr-BE" sz="1050" i="1" dirty="0">
              <a:solidFill>
                <a:schemeClr val="accent1"/>
              </a:solidFill>
              <a:latin typeface="+mj-lt"/>
            </a:endParaRPr>
          </a:p>
        </p:txBody>
      </p:sp>
      <p:grpSp>
        <p:nvGrpSpPr>
          <p:cNvPr id="179" name="Graphic 149">
            <a:extLst>
              <a:ext uri="{FF2B5EF4-FFF2-40B4-BE49-F238E27FC236}">
                <a16:creationId xmlns:a16="http://schemas.microsoft.com/office/drawing/2014/main" id="{511F905D-8C9D-4296-9960-21AD1CA88DDC}"/>
              </a:ext>
            </a:extLst>
          </p:cNvPr>
          <p:cNvGrpSpPr/>
          <p:nvPr/>
        </p:nvGrpSpPr>
        <p:grpSpPr>
          <a:xfrm flipH="1">
            <a:off x="11222567" y="5532822"/>
            <a:ext cx="255584" cy="307181"/>
            <a:chOff x="4062412" y="990600"/>
            <a:chExt cx="4057650" cy="4876800"/>
          </a:xfrm>
          <a:solidFill>
            <a:schemeClr val="accent1"/>
          </a:solidFill>
        </p:grpSpPr>
        <p:sp>
          <p:nvSpPr>
            <p:cNvPr id="180" name="Freeform: Shape 179">
              <a:extLst>
                <a:ext uri="{FF2B5EF4-FFF2-40B4-BE49-F238E27FC236}">
                  <a16:creationId xmlns:a16="http://schemas.microsoft.com/office/drawing/2014/main" id="{286C03F0-A3C5-4E55-A5F7-4F65F2279DF0}"/>
                </a:ext>
              </a:extLst>
            </p:cNvPr>
            <p:cNvSpPr/>
            <p:nvPr/>
          </p:nvSpPr>
          <p:spPr>
            <a:xfrm>
              <a:off x="4062412" y="990600"/>
              <a:ext cx="4057650" cy="4876800"/>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 name="connsiteX41" fmla="*/ 2336768 w 4057650"/>
                <a:gd name="connsiteY41" fmla="*/ 4673632 h 4876800"/>
                <a:gd name="connsiteX42" fmla="*/ 1422368 w 4057650"/>
                <a:gd name="connsiteY42" fmla="*/ 4673632 h 4876800"/>
                <a:gd name="connsiteX43" fmla="*/ 1422368 w 4057650"/>
                <a:gd name="connsiteY43" fmla="*/ 4572000 h 4876800"/>
                <a:gd name="connsiteX44" fmla="*/ 1524000 w 4057650"/>
                <a:gd name="connsiteY44" fmla="*/ 4470368 h 4876800"/>
                <a:gd name="connsiteX45" fmla="*/ 1727168 w 4057650"/>
                <a:gd name="connsiteY45" fmla="*/ 4470368 h 4876800"/>
                <a:gd name="connsiteX46" fmla="*/ 1820989 w 4057650"/>
                <a:gd name="connsiteY46" fmla="*/ 4407694 h 4876800"/>
                <a:gd name="connsiteX47" fmla="*/ 1798987 w 4057650"/>
                <a:gd name="connsiteY47" fmla="*/ 4296918 h 4876800"/>
                <a:gd name="connsiteX48" fmla="*/ 1595818 w 4057650"/>
                <a:gd name="connsiteY48" fmla="*/ 4093750 h 4876800"/>
                <a:gd name="connsiteX49" fmla="*/ 1451991 w 4057650"/>
                <a:gd name="connsiteY49" fmla="*/ 3575780 h 4876800"/>
                <a:gd name="connsiteX50" fmla="*/ 1930432 w 4057650"/>
                <a:gd name="connsiteY50" fmla="*/ 3251168 h 4876800"/>
                <a:gd name="connsiteX51" fmla="*/ 2032064 w 4057650"/>
                <a:gd name="connsiteY51" fmla="*/ 3149537 h 4876800"/>
                <a:gd name="connsiteX52" fmla="*/ 1930432 w 4057650"/>
                <a:gd name="connsiteY52" fmla="*/ 3048000 h 4876800"/>
                <a:gd name="connsiteX53" fmla="*/ 1264253 w 4057650"/>
                <a:gd name="connsiteY53" fmla="*/ 3498056 h 4876800"/>
                <a:gd name="connsiteX54" fmla="*/ 1452182 w 4057650"/>
                <a:gd name="connsiteY54" fmla="*/ 4237482 h 4876800"/>
                <a:gd name="connsiteX55" fmla="*/ 1484567 w 4057650"/>
                <a:gd name="connsiteY55" fmla="*/ 4269867 h 4876800"/>
                <a:gd name="connsiteX56" fmla="*/ 1219200 w 4057650"/>
                <a:gd name="connsiteY56" fmla="*/ 4572000 h 4876800"/>
                <a:gd name="connsiteX57" fmla="*/ 1219200 w 4057650"/>
                <a:gd name="connsiteY57" fmla="*/ 4673632 h 4876800"/>
                <a:gd name="connsiteX58" fmla="*/ 609600 w 4057650"/>
                <a:gd name="connsiteY58" fmla="*/ 4673632 h 4876800"/>
                <a:gd name="connsiteX59" fmla="*/ 609600 w 4057650"/>
                <a:gd name="connsiteY59" fmla="*/ 4572000 h 4876800"/>
                <a:gd name="connsiteX60" fmla="*/ 711232 w 4057650"/>
                <a:gd name="connsiteY60" fmla="*/ 4470368 h 4876800"/>
                <a:gd name="connsiteX61" fmla="*/ 914400 w 4057650"/>
                <a:gd name="connsiteY61" fmla="*/ 4470368 h 4876800"/>
                <a:gd name="connsiteX62" fmla="*/ 1016032 w 4057650"/>
                <a:gd name="connsiteY62" fmla="*/ 4368737 h 4876800"/>
                <a:gd name="connsiteX63" fmla="*/ 1016032 w 4057650"/>
                <a:gd name="connsiteY63" fmla="*/ 3352800 h 4876800"/>
                <a:gd name="connsiteX64" fmla="*/ 1004507 w 4057650"/>
                <a:gd name="connsiteY64" fmla="*/ 3305747 h 4876800"/>
                <a:gd name="connsiteX65" fmla="*/ 812768 w 4057650"/>
                <a:gd name="connsiteY65" fmla="*/ 2743200 h 4876800"/>
                <a:gd name="connsiteX66" fmla="*/ 931831 w 4057650"/>
                <a:gd name="connsiteY66" fmla="*/ 2280285 h 4876800"/>
                <a:gd name="connsiteX67" fmla="*/ 1015937 w 4057650"/>
                <a:gd name="connsiteY67" fmla="*/ 2032064 h 4876800"/>
                <a:gd name="connsiteX68" fmla="*/ 1015937 w 4057650"/>
                <a:gd name="connsiteY68" fmla="*/ 1980057 h 4876800"/>
                <a:gd name="connsiteX69" fmla="*/ 983171 w 4057650"/>
                <a:gd name="connsiteY69" fmla="*/ 1557147 h 4876800"/>
                <a:gd name="connsiteX70" fmla="*/ 711137 w 4057650"/>
                <a:gd name="connsiteY70" fmla="*/ 1422368 h 4876800"/>
                <a:gd name="connsiteX71" fmla="*/ 203168 w 4057650"/>
                <a:gd name="connsiteY71" fmla="*/ 1117759 h 4876800"/>
                <a:gd name="connsiteX72" fmla="*/ 352425 w 4057650"/>
                <a:gd name="connsiteY72" fmla="*/ 983647 h 4876800"/>
                <a:gd name="connsiteX73" fmla="*/ 478250 w 4057650"/>
                <a:gd name="connsiteY73" fmla="*/ 884587 h 4876800"/>
                <a:gd name="connsiteX74" fmla="*/ 575501 w 4057650"/>
                <a:gd name="connsiteY74" fmla="*/ 756380 h 4876800"/>
                <a:gd name="connsiteX75" fmla="*/ 711232 w 4057650"/>
                <a:gd name="connsiteY75" fmla="*/ 609600 h 4876800"/>
                <a:gd name="connsiteX76" fmla="*/ 1005745 w 4057650"/>
                <a:gd name="connsiteY76" fmla="*/ 223456 h 4876800"/>
                <a:gd name="connsiteX77" fmla="*/ 1222439 w 4057650"/>
                <a:gd name="connsiteY77" fmla="*/ 532829 h 4876800"/>
                <a:gd name="connsiteX78" fmla="*/ 1288161 w 4057650"/>
                <a:gd name="connsiteY78" fmla="*/ 604266 h 4876800"/>
                <a:gd name="connsiteX79" fmla="*/ 1524000 w 4057650"/>
                <a:gd name="connsiteY79" fmla="*/ 914400 h 4876800"/>
                <a:gd name="connsiteX80" fmla="*/ 1524000 w 4057650"/>
                <a:gd name="connsiteY80" fmla="*/ 1930432 h 4876800"/>
                <a:gd name="connsiteX81" fmla="*/ 2080832 w 4057650"/>
                <a:gd name="connsiteY81" fmla="*/ 2645569 h 4876800"/>
                <a:gd name="connsiteX82" fmla="*/ 2264950 w 4057650"/>
                <a:gd name="connsiteY82" fmla="*/ 2815019 h 4876800"/>
                <a:gd name="connsiteX83" fmla="*/ 2391728 w 4057650"/>
                <a:gd name="connsiteY83" fmla="*/ 2931128 h 4876800"/>
                <a:gd name="connsiteX84" fmla="*/ 2844737 w 4057650"/>
                <a:gd name="connsiteY84" fmla="*/ 3759232 h 4876800"/>
                <a:gd name="connsiteX85" fmla="*/ 2844737 w 4057650"/>
                <a:gd name="connsiteY85" fmla="*/ 4165664 h 4876800"/>
                <a:gd name="connsiteX86" fmla="*/ 2336768 w 4057650"/>
                <a:gd name="connsiteY86" fmla="*/ 4673632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moveTo>
                    <a:pt x="2336768" y="4673632"/>
                  </a:moveTo>
                  <a:lnTo>
                    <a:pt x="1422368" y="4673632"/>
                  </a:lnTo>
                  <a:lnTo>
                    <a:pt x="1422368" y="4572000"/>
                  </a:lnTo>
                  <a:cubicBezTo>
                    <a:pt x="1422368" y="4515993"/>
                    <a:pt x="1467993" y="4470368"/>
                    <a:pt x="1524000" y="4470368"/>
                  </a:cubicBezTo>
                  <a:lnTo>
                    <a:pt x="1727168" y="4470368"/>
                  </a:lnTo>
                  <a:cubicBezTo>
                    <a:pt x="1768221" y="4470368"/>
                    <a:pt x="1805368" y="4445604"/>
                    <a:pt x="1820989" y="4407694"/>
                  </a:cubicBezTo>
                  <a:cubicBezTo>
                    <a:pt x="1836611" y="4369784"/>
                    <a:pt x="1827943" y="4325970"/>
                    <a:pt x="1798987" y="4296918"/>
                  </a:cubicBezTo>
                  <a:lnTo>
                    <a:pt x="1595818" y="4093750"/>
                  </a:lnTo>
                  <a:cubicBezTo>
                    <a:pt x="1386459" y="3884200"/>
                    <a:pt x="1401985" y="3696462"/>
                    <a:pt x="1451991" y="3575780"/>
                  </a:cubicBezTo>
                  <a:cubicBezTo>
                    <a:pt x="1528572" y="3390614"/>
                    <a:pt x="1734407" y="3251168"/>
                    <a:pt x="1930432" y="3251168"/>
                  </a:cubicBezTo>
                  <a:cubicBezTo>
                    <a:pt x="1986629" y="3251168"/>
                    <a:pt x="2032064" y="3205734"/>
                    <a:pt x="2032064" y="3149537"/>
                  </a:cubicBezTo>
                  <a:cubicBezTo>
                    <a:pt x="2032064" y="3093339"/>
                    <a:pt x="1986534" y="3048000"/>
                    <a:pt x="1930432" y="3048000"/>
                  </a:cubicBezTo>
                  <a:cubicBezTo>
                    <a:pt x="1652397" y="3048000"/>
                    <a:pt x="1372267" y="3237357"/>
                    <a:pt x="1264253" y="3498056"/>
                  </a:cubicBezTo>
                  <a:cubicBezTo>
                    <a:pt x="1161669" y="3745897"/>
                    <a:pt x="1230154" y="4015359"/>
                    <a:pt x="1452182" y="4237482"/>
                  </a:cubicBezTo>
                  <a:lnTo>
                    <a:pt x="1484567" y="4269867"/>
                  </a:lnTo>
                  <a:cubicBezTo>
                    <a:pt x="1335119" y="4289203"/>
                    <a:pt x="1219200" y="4417409"/>
                    <a:pt x="1219200" y="4572000"/>
                  </a:cubicBezTo>
                  <a:lnTo>
                    <a:pt x="1219200" y="4673632"/>
                  </a:lnTo>
                  <a:lnTo>
                    <a:pt x="609600" y="4673632"/>
                  </a:lnTo>
                  <a:lnTo>
                    <a:pt x="609600" y="4572000"/>
                  </a:lnTo>
                  <a:cubicBezTo>
                    <a:pt x="609600" y="4515993"/>
                    <a:pt x="655225" y="4470368"/>
                    <a:pt x="711232" y="4470368"/>
                  </a:cubicBezTo>
                  <a:lnTo>
                    <a:pt x="914400" y="4470368"/>
                  </a:lnTo>
                  <a:cubicBezTo>
                    <a:pt x="970598" y="4470368"/>
                    <a:pt x="1016032" y="4424934"/>
                    <a:pt x="1016032" y="4368737"/>
                  </a:cubicBezTo>
                  <a:lnTo>
                    <a:pt x="1016032" y="3352800"/>
                  </a:lnTo>
                  <a:cubicBezTo>
                    <a:pt x="1016032" y="3336512"/>
                    <a:pt x="1012031" y="3320224"/>
                    <a:pt x="1004507" y="3305747"/>
                  </a:cubicBezTo>
                  <a:cubicBezTo>
                    <a:pt x="951167" y="3203543"/>
                    <a:pt x="812768" y="2902934"/>
                    <a:pt x="812768" y="2743200"/>
                  </a:cubicBezTo>
                  <a:cubicBezTo>
                    <a:pt x="812768" y="2478691"/>
                    <a:pt x="876110" y="2373344"/>
                    <a:pt x="931831" y="2280285"/>
                  </a:cubicBezTo>
                  <a:cubicBezTo>
                    <a:pt x="973074" y="2211419"/>
                    <a:pt x="1015937" y="2140172"/>
                    <a:pt x="1015937" y="2032064"/>
                  </a:cubicBezTo>
                  <a:lnTo>
                    <a:pt x="1015937" y="1980057"/>
                  </a:lnTo>
                  <a:cubicBezTo>
                    <a:pt x="1016127" y="1752029"/>
                    <a:pt x="1016127" y="1637538"/>
                    <a:pt x="983171" y="1557147"/>
                  </a:cubicBezTo>
                  <a:cubicBezTo>
                    <a:pt x="927830" y="1422368"/>
                    <a:pt x="797433" y="1422368"/>
                    <a:pt x="711137" y="1422368"/>
                  </a:cubicBezTo>
                  <a:cubicBezTo>
                    <a:pt x="551974" y="1422368"/>
                    <a:pt x="203359" y="1345597"/>
                    <a:pt x="203168" y="1117759"/>
                  </a:cubicBezTo>
                  <a:cubicBezTo>
                    <a:pt x="207169" y="1086612"/>
                    <a:pt x="305181" y="1017175"/>
                    <a:pt x="352425" y="983647"/>
                  </a:cubicBezTo>
                  <a:cubicBezTo>
                    <a:pt x="400622" y="949547"/>
                    <a:pt x="446532" y="916400"/>
                    <a:pt x="478250" y="884587"/>
                  </a:cubicBezTo>
                  <a:cubicBezTo>
                    <a:pt x="513779" y="849059"/>
                    <a:pt x="543782" y="804005"/>
                    <a:pt x="575501" y="756380"/>
                  </a:cubicBezTo>
                  <a:cubicBezTo>
                    <a:pt x="614363" y="697897"/>
                    <a:pt x="673322" y="609600"/>
                    <a:pt x="711232" y="609600"/>
                  </a:cubicBezTo>
                  <a:cubicBezTo>
                    <a:pt x="893636" y="609600"/>
                    <a:pt x="978313" y="394907"/>
                    <a:pt x="1005745" y="223456"/>
                  </a:cubicBezTo>
                  <a:cubicBezTo>
                    <a:pt x="1159574" y="294513"/>
                    <a:pt x="1221677" y="530066"/>
                    <a:pt x="1222439" y="532829"/>
                  </a:cubicBezTo>
                  <a:cubicBezTo>
                    <a:pt x="1230821" y="565976"/>
                    <a:pt x="1255967" y="593122"/>
                    <a:pt x="1288161" y="604266"/>
                  </a:cubicBezTo>
                  <a:cubicBezTo>
                    <a:pt x="1297781" y="607600"/>
                    <a:pt x="1524000" y="688562"/>
                    <a:pt x="1524000" y="914400"/>
                  </a:cubicBezTo>
                  <a:lnTo>
                    <a:pt x="1524000" y="1930432"/>
                  </a:lnTo>
                  <a:cubicBezTo>
                    <a:pt x="1524000" y="2132838"/>
                    <a:pt x="1765268" y="2364200"/>
                    <a:pt x="2080832" y="2645569"/>
                  </a:cubicBezTo>
                  <a:cubicBezTo>
                    <a:pt x="2151698" y="2708910"/>
                    <a:pt x="2216563" y="2766632"/>
                    <a:pt x="2264950" y="2815019"/>
                  </a:cubicBezTo>
                  <a:cubicBezTo>
                    <a:pt x="2302288" y="2852357"/>
                    <a:pt x="2345531" y="2890457"/>
                    <a:pt x="2391728" y="2931128"/>
                  </a:cubicBezTo>
                  <a:cubicBezTo>
                    <a:pt x="2604040" y="3117628"/>
                    <a:pt x="2844737" y="3329178"/>
                    <a:pt x="2844737" y="3759232"/>
                  </a:cubicBezTo>
                  <a:lnTo>
                    <a:pt x="2844737" y="4165664"/>
                  </a:lnTo>
                  <a:cubicBezTo>
                    <a:pt x="2844832" y="4445794"/>
                    <a:pt x="2616994" y="4673632"/>
                    <a:pt x="2336768" y="4673632"/>
                  </a:cubicBezTo>
                  <a:close/>
                </a:path>
              </a:pathLst>
            </a:custGeom>
            <a:grpFill/>
            <a:ln w="9525" cap="flat">
              <a:noFill/>
              <a:prstDash val="solid"/>
              <a:miter/>
            </a:ln>
          </p:spPr>
          <p:txBody>
            <a:bodyPr rtlCol="0" anchor="ctr"/>
            <a:lstStyle/>
            <a:p>
              <a:endParaRPr lang="fr-BE" dirty="0"/>
            </a:p>
          </p:txBody>
        </p:sp>
        <p:sp>
          <p:nvSpPr>
            <p:cNvPr id="181" name="Freeform: Shape 180">
              <a:extLst>
                <a:ext uri="{FF2B5EF4-FFF2-40B4-BE49-F238E27FC236}">
                  <a16:creationId xmlns:a16="http://schemas.microsoft.com/office/drawing/2014/main" id="{F1403B6D-7189-4090-8F05-B53FFC42CB2E}"/>
                </a:ext>
              </a:extLst>
            </p:cNvPr>
            <p:cNvSpPr/>
            <p:nvPr/>
          </p:nvSpPr>
          <p:spPr>
            <a:xfrm>
              <a:off x="4672012" y="1803368"/>
              <a:ext cx="304800" cy="200025"/>
            </a:xfrm>
            <a:custGeom>
              <a:avLst/>
              <a:gdLst>
                <a:gd name="connsiteX0" fmla="*/ 203168 w 304800"/>
                <a:gd name="connsiteY0" fmla="*/ 0 h 200025"/>
                <a:gd name="connsiteX1" fmla="*/ 101632 w 304800"/>
                <a:gd name="connsiteY1" fmla="*/ 0 h 200025"/>
                <a:gd name="connsiteX2" fmla="*/ 0 w 304800"/>
                <a:gd name="connsiteY2" fmla="*/ 101632 h 200025"/>
                <a:gd name="connsiteX3" fmla="*/ 101632 w 304800"/>
                <a:gd name="connsiteY3" fmla="*/ 203263 h 200025"/>
                <a:gd name="connsiteX4" fmla="*/ 203263 w 304800"/>
                <a:gd name="connsiteY4" fmla="*/ 203263 h 200025"/>
                <a:gd name="connsiteX5" fmla="*/ 304800 w 304800"/>
                <a:gd name="connsiteY5" fmla="*/ 101632 h 200025"/>
                <a:gd name="connsiteX6" fmla="*/ 203168 w 304800"/>
                <a:gd name="connsiteY6"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4800" h="200025">
                  <a:moveTo>
                    <a:pt x="203168" y="0"/>
                  </a:moveTo>
                  <a:lnTo>
                    <a:pt x="101632" y="0"/>
                  </a:lnTo>
                  <a:cubicBezTo>
                    <a:pt x="45434" y="0"/>
                    <a:pt x="0" y="45434"/>
                    <a:pt x="0" y="101632"/>
                  </a:cubicBezTo>
                  <a:cubicBezTo>
                    <a:pt x="0" y="157829"/>
                    <a:pt x="45434" y="203263"/>
                    <a:pt x="101632" y="203263"/>
                  </a:cubicBezTo>
                  <a:lnTo>
                    <a:pt x="203263" y="203263"/>
                  </a:lnTo>
                  <a:cubicBezTo>
                    <a:pt x="259366" y="203263"/>
                    <a:pt x="304800" y="157829"/>
                    <a:pt x="304800" y="101632"/>
                  </a:cubicBezTo>
                  <a:cubicBezTo>
                    <a:pt x="304800" y="45434"/>
                    <a:pt x="259366" y="0"/>
                    <a:pt x="203168" y="0"/>
                  </a:cubicBezTo>
                  <a:close/>
                </a:path>
              </a:pathLst>
            </a:custGeom>
            <a:grpFill/>
            <a:ln w="9525" cap="flat">
              <a:noFill/>
              <a:prstDash val="solid"/>
              <a:miter/>
            </a:ln>
          </p:spPr>
          <p:txBody>
            <a:bodyPr rtlCol="0" anchor="ctr"/>
            <a:lstStyle/>
            <a:p>
              <a:endParaRPr lang="fr-BE" dirty="0"/>
            </a:p>
          </p:txBody>
        </p:sp>
      </p:grpSp>
      <p:graphicFrame>
        <p:nvGraphicFramePr>
          <p:cNvPr id="77" name="Chart 76">
            <a:extLst>
              <a:ext uri="{FF2B5EF4-FFF2-40B4-BE49-F238E27FC236}">
                <a16:creationId xmlns:a16="http://schemas.microsoft.com/office/drawing/2014/main" id="{AE222273-AAFE-4E7C-84B9-1E2EC9F3BC8B}"/>
              </a:ext>
            </a:extLst>
          </p:cNvPr>
          <p:cNvGraphicFramePr/>
          <p:nvPr>
            <p:extLst>
              <p:ext uri="{D42A27DB-BD31-4B8C-83A1-F6EECF244321}">
                <p14:modId xmlns:p14="http://schemas.microsoft.com/office/powerpoint/2010/main" val="317781022"/>
              </p:ext>
            </p:extLst>
          </p:nvPr>
        </p:nvGraphicFramePr>
        <p:xfrm>
          <a:off x="966643" y="4262142"/>
          <a:ext cx="3515876" cy="1580560"/>
        </p:xfrm>
        <a:graphic>
          <a:graphicData uri="http://schemas.openxmlformats.org/drawingml/2006/chart">
            <c:chart xmlns:c="http://schemas.openxmlformats.org/drawingml/2006/chart" xmlns:r="http://schemas.openxmlformats.org/officeDocument/2006/relationships" r:id="rId7"/>
          </a:graphicData>
        </a:graphic>
      </p:graphicFrame>
      <p:grpSp>
        <p:nvGrpSpPr>
          <p:cNvPr id="58" name="Group 57">
            <a:extLst>
              <a:ext uri="{FF2B5EF4-FFF2-40B4-BE49-F238E27FC236}">
                <a16:creationId xmlns:a16="http://schemas.microsoft.com/office/drawing/2014/main" id="{7DE2C7F1-9B03-40FB-AA72-AF8E8A3ADFD9}"/>
              </a:ext>
            </a:extLst>
          </p:cNvPr>
          <p:cNvGrpSpPr/>
          <p:nvPr/>
        </p:nvGrpSpPr>
        <p:grpSpPr>
          <a:xfrm>
            <a:off x="8202098" y="1860451"/>
            <a:ext cx="3349848" cy="1962276"/>
            <a:chOff x="2062347" y="2221954"/>
            <a:chExt cx="2893617" cy="1695025"/>
          </a:xfrm>
        </p:grpSpPr>
        <p:sp>
          <p:nvSpPr>
            <p:cNvPr id="70" name="TextBox 69">
              <a:extLst>
                <a:ext uri="{FF2B5EF4-FFF2-40B4-BE49-F238E27FC236}">
                  <a16:creationId xmlns:a16="http://schemas.microsoft.com/office/drawing/2014/main" id="{C562065E-2D0F-45EB-97C9-EEC382DACDB4}"/>
                </a:ext>
              </a:extLst>
            </p:cNvPr>
            <p:cNvSpPr txBox="1"/>
            <p:nvPr/>
          </p:nvSpPr>
          <p:spPr>
            <a:xfrm>
              <a:off x="2062347" y="2266873"/>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West </a:t>
              </a:r>
              <a:r>
                <a:rPr lang="fr-BE" sz="800" b="1" dirty="0" err="1">
                  <a:solidFill>
                    <a:schemeClr val="bg1"/>
                  </a:solidFill>
                </a:rPr>
                <a:t>Flanders</a:t>
              </a:r>
              <a:endParaRPr lang="fr-BE" sz="800" b="1" dirty="0">
                <a:solidFill>
                  <a:schemeClr val="bg1"/>
                </a:solidFill>
              </a:endParaRPr>
            </a:p>
          </p:txBody>
        </p:sp>
        <p:sp>
          <p:nvSpPr>
            <p:cNvPr id="71" name="TextBox 70">
              <a:extLst>
                <a:ext uri="{FF2B5EF4-FFF2-40B4-BE49-F238E27FC236}">
                  <a16:creationId xmlns:a16="http://schemas.microsoft.com/office/drawing/2014/main" id="{86CB92DE-BC74-4673-9480-9C31CABC2E68}"/>
                </a:ext>
              </a:extLst>
            </p:cNvPr>
            <p:cNvSpPr txBox="1"/>
            <p:nvPr/>
          </p:nvSpPr>
          <p:spPr>
            <a:xfrm>
              <a:off x="2755222" y="2271037"/>
              <a:ext cx="669881"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East </a:t>
              </a:r>
              <a:r>
                <a:rPr lang="fr-BE" sz="800" b="1" dirty="0" err="1">
                  <a:solidFill>
                    <a:schemeClr val="bg1"/>
                  </a:solidFill>
                </a:rPr>
                <a:t>Flanders</a:t>
              </a:r>
              <a:endParaRPr lang="fr-BE" sz="800" b="1" dirty="0">
                <a:solidFill>
                  <a:schemeClr val="bg1"/>
                </a:solidFill>
              </a:endParaRPr>
            </a:p>
          </p:txBody>
        </p:sp>
        <p:sp>
          <p:nvSpPr>
            <p:cNvPr id="72" name="TextBox 71">
              <a:extLst>
                <a:ext uri="{FF2B5EF4-FFF2-40B4-BE49-F238E27FC236}">
                  <a16:creationId xmlns:a16="http://schemas.microsoft.com/office/drawing/2014/main" id="{477CCEF6-6777-4B31-B782-9F224BC196CF}"/>
                </a:ext>
              </a:extLst>
            </p:cNvPr>
            <p:cNvSpPr txBox="1"/>
            <p:nvPr/>
          </p:nvSpPr>
          <p:spPr>
            <a:xfrm>
              <a:off x="3574810" y="2221954"/>
              <a:ext cx="669881"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Antwerp</a:t>
              </a:r>
              <a:endParaRPr lang="fr-BE" sz="800" b="1" dirty="0">
                <a:solidFill>
                  <a:schemeClr val="bg1"/>
                </a:solidFill>
              </a:endParaRPr>
            </a:p>
          </p:txBody>
        </p:sp>
        <p:sp>
          <p:nvSpPr>
            <p:cNvPr id="73" name="TextBox 72">
              <a:extLst>
                <a:ext uri="{FF2B5EF4-FFF2-40B4-BE49-F238E27FC236}">
                  <a16:creationId xmlns:a16="http://schemas.microsoft.com/office/drawing/2014/main" id="{6F8B5F02-AB79-4AB1-9053-926CD2E032DF}"/>
                </a:ext>
              </a:extLst>
            </p:cNvPr>
            <p:cNvSpPr txBox="1"/>
            <p:nvPr/>
          </p:nvSpPr>
          <p:spPr>
            <a:xfrm>
              <a:off x="4022576" y="2558658"/>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Limburg</a:t>
              </a:r>
            </a:p>
          </p:txBody>
        </p:sp>
        <p:sp>
          <p:nvSpPr>
            <p:cNvPr id="74" name="TextBox 73">
              <a:extLst>
                <a:ext uri="{FF2B5EF4-FFF2-40B4-BE49-F238E27FC236}">
                  <a16:creationId xmlns:a16="http://schemas.microsoft.com/office/drawing/2014/main" id="{3961D795-A5CF-4E80-AAC9-B6CA2E7D442C}"/>
                </a:ext>
              </a:extLst>
            </p:cNvPr>
            <p:cNvSpPr txBox="1"/>
            <p:nvPr/>
          </p:nvSpPr>
          <p:spPr>
            <a:xfrm>
              <a:off x="4110857" y="3155018"/>
              <a:ext cx="845107" cy="78318"/>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Liege</a:t>
              </a:r>
              <a:endParaRPr lang="fr-BE" sz="800" b="1" dirty="0">
                <a:solidFill>
                  <a:schemeClr val="bg1"/>
                </a:solidFill>
              </a:endParaRPr>
            </a:p>
          </p:txBody>
        </p:sp>
        <p:sp>
          <p:nvSpPr>
            <p:cNvPr id="75" name="TextBox 74">
              <a:extLst>
                <a:ext uri="{FF2B5EF4-FFF2-40B4-BE49-F238E27FC236}">
                  <a16:creationId xmlns:a16="http://schemas.microsoft.com/office/drawing/2014/main" id="{0ED729B4-1638-4CB2-BB16-442414B611D9}"/>
                </a:ext>
              </a:extLst>
            </p:cNvPr>
            <p:cNvSpPr txBox="1"/>
            <p:nvPr/>
          </p:nvSpPr>
          <p:spPr>
            <a:xfrm>
              <a:off x="3806327" y="383866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Luxembourg</a:t>
              </a:r>
            </a:p>
          </p:txBody>
        </p:sp>
        <p:sp>
          <p:nvSpPr>
            <p:cNvPr id="76" name="TextBox 75">
              <a:extLst>
                <a:ext uri="{FF2B5EF4-FFF2-40B4-BE49-F238E27FC236}">
                  <a16:creationId xmlns:a16="http://schemas.microsoft.com/office/drawing/2014/main" id="{007330E8-7327-41AF-99A9-BFFA0B41A8D6}"/>
                </a:ext>
              </a:extLst>
            </p:cNvPr>
            <p:cNvSpPr txBox="1"/>
            <p:nvPr/>
          </p:nvSpPr>
          <p:spPr>
            <a:xfrm>
              <a:off x="3418968" y="3342001"/>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Namur</a:t>
              </a:r>
            </a:p>
          </p:txBody>
        </p:sp>
        <p:sp>
          <p:nvSpPr>
            <p:cNvPr id="78" name="TextBox 77">
              <a:extLst>
                <a:ext uri="{FF2B5EF4-FFF2-40B4-BE49-F238E27FC236}">
                  <a16:creationId xmlns:a16="http://schemas.microsoft.com/office/drawing/2014/main" id="{6821A373-E25C-495C-A630-62F8A1837060}"/>
                </a:ext>
              </a:extLst>
            </p:cNvPr>
            <p:cNvSpPr txBox="1"/>
            <p:nvPr/>
          </p:nvSpPr>
          <p:spPr>
            <a:xfrm>
              <a:off x="2669179" y="3020129"/>
              <a:ext cx="845107" cy="78318"/>
            </a:xfrm>
            <a:prstGeom prst="rect">
              <a:avLst/>
            </a:prstGeom>
            <a:noFill/>
            <a:ln>
              <a:noFill/>
            </a:ln>
          </p:spPr>
          <p:txBody>
            <a:bodyPr wrap="square" lIns="0" tIns="0" rIns="0" bIns="0" rtlCol="0">
              <a:spAutoFit/>
            </a:bodyPr>
            <a:lstStyle/>
            <a:p>
              <a:pPr algn="ctr">
                <a:lnSpc>
                  <a:spcPts val="700"/>
                </a:lnSpc>
              </a:pPr>
              <a:r>
                <a:rPr lang="fr-BE" sz="800" b="1" dirty="0">
                  <a:solidFill>
                    <a:schemeClr val="bg1"/>
                  </a:solidFill>
                </a:rPr>
                <a:t>Hainaut</a:t>
              </a:r>
            </a:p>
          </p:txBody>
        </p:sp>
        <p:sp>
          <p:nvSpPr>
            <p:cNvPr id="79" name="TextBox 78">
              <a:extLst>
                <a:ext uri="{FF2B5EF4-FFF2-40B4-BE49-F238E27FC236}">
                  <a16:creationId xmlns:a16="http://schemas.microsoft.com/office/drawing/2014/main" id="{1943C273-63C6-4FFD-A62C-84F3C2020DF1}"/>
                </a:ext>
              </a:extLst>
            </p:cNvPr>
            <p:cNvSpPr txBox="1"/>
            <p:nvPr/>
          </p:nvSpPr>
          <p:spPr>
            <a:xfrm>
              <a:off x="3346013" y="2897373"/>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Walloon</a:t>
              </a:r>
              <a:r>
                <a:rPr lang="fr-BE" sz="800" b="1" dirty="0">
                  <a:solidFill>
                    <a:schemeClr val="bg1"/>
                  </a:solidFill>
                </a:rPr>
                <a:t> Brabant</a:t>
              </a:r>
            </a:p>
          </p:txBody>
        </p:sp>
        <p:sp>
          <p:nvSpPr>
            <p:cNvPr id="80" name="TextBox 79">
              <a:extLst>
                <a:ext uri="{FF2B5EF4-FFF2-40B4-BE49-F238E27FC236}">
                  <a16:creationId xmlns:a16="http://schemas.microsoft.com/office/drawing/2014/main" id="{D339ADC3-16F0-4034-8748-2DC621B3FD0D}"/>
                </a:ext>
              </a:extLst>
            </p:cNvPr>
            <p:cNvSpPr txBox="1"/>
            <p:nvPr/>
          </p:nvSpPr>
          <p:spPr>
            <a:xfrm>
              <a:off x="3610973" y="2589761"/>
              <a:ext cx="419053" cy="155860"/>
            </a:xfrm>
            <a:prstGeom prst="rect">
              <a:avLst/>
            </a:prstGeom>
            <a:noFill/>
            <a:ln>
              <a:noFill/>
            </a:ln>
          </p:spPr>
          <p:txBody>
            <a:bodyPr wrap="square" lIns="0" tIns="0" rIns="0" bIns="0" rtlCol="0">
              <a:spAutoFit/>
            </a:bodyPr>
            <a:lstStyle/>
            <a:p>
              <a:pPr algn="ctr">
                <a:lnSpc>
                  <a:spcPts val="700"/>
                </a:lnSpc>
              </a:pPr>
              <a:r>
                <a:rPr lang="fr-BE" sz="800" b="1" dirty="0" err="1">
                  <a:solidFill>
                    <a:schemeClr val="bg1"/>
                  </a:solidFill>
                </a:rPr>
                <a:t>Flemish</a:t>
              </a:r>
              <a:r>
                <a:rPr lang="fr-BE" sz="800" b="1" dirty="0">
                  <a:solidFill>
                    <a:schemeClr val="bg1"/>
                  </a:solidFill>
                </a:rPr>
                <a:t> Brabant</a:t>
              </a:r>
            </a:p>
          </p:txBody>
        </p:sp>
        <p:sp>
          <p:nvSpPr>
            <p:cNvPr id="81" name="TextBox 80">
              <a:extLst>
                <a:ext uri="{FF2B5EF4-FFF2-40B4-BE49-F238E27FC236}">
                  <a16:creationId xmlns:a16="http://schemas.microsoft.com/office/drawing/2014/main" id="{1A226CD7-CD2E-4B01-85A9-2B27DE8394EB}"/>
                </a:ext>
              </a:extLst>
            </p:cNvPr>
            <p:cNvSpPr txBox="1"/>
            <p:nvPr/>
          </p:nvSpPr>
          <p:spPr>
            <a:xfrm>
              <a:off x="2292861" y="236181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14%</a:t>
              </a:r>
            </a:p>
          </p:txBody>
        </p:sp>
        <p:sp>
          <p:nvSpPr>
            <p:cNvPr id="82" name="TextBox 81">
              <a:extLst>
                <a:ext uri="{FF2B5EF4-FFF2-40B4-BE49-F238E27FC236}">
                  <a16:creationId xmlns:a16="http://schemas.microsoft.com/office/drawing/2014/main" id="{858D189B-26D6-416E-B231-0FF0900B481C}"/>
                </a:ext>
              </a:extLst>
            </p:cNvPr>
            <p:cNvSpPr txBox="1"/>
            <p:nvPr/>
          </p:nvSpPr>
          <p:spPr>
            <a:xfrm>
              <a:off x="2949779" y="2350399"/>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83" name="TextBox 82">
              <a:extLst>
                <a:ext uri="{FF2B5EF4-FFF2-40B4-BE49-F238E27FC236}">
                  <a16:creationId xmlns:a16="http://schemas.microsoft.com/office/drawing/2014/main" id="{25C2562D-CC21-4D40-B3C1-5958BC1DBEEF}"/>
                </a:ext>
              </a:extLst>
            </p:cNvPr>
            <p:cNvSpPr txBox="1"/>
            <p:nvPr/>
          </p:nvSpPr>
          <p:spPr>
            <a:xfrm>
              <a:off x="3791463" y="228609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18%</a:t>
              </a:r>
            </a:p>
          </p:txBody>
        </p:sp>
        <p:sp>
          <p:nvSpPr>
            <p:cNvPr id="84" name="TextBox 83">
              <a:extLst>
                <a:ext uri="{FF2B5EF4-FFF2-40B4-BE49-F238E27FC236}">
                  <a16:creationId xmlns:a16="http://schemas.microsoft.com/office/drawing/2014/main" id="{E3CCED22-1B73-42F2-93E9-7C97E2F55CCE}"/>
                </a:ext>
              </a:extLst>
            </p:cNvPr>
            <p:cNvSpPr txBox="1"/>
            <p:nvPr/>
          </p:nvSpPr>
          <p:spPr>
            <a:xfrm>
              <a:off x="4323810" y="2646311"/>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8%</a:t>
              </a:r>
            </a:p>
          </p:txBody>
        </p:sp>
        <p:sp>
          <p:nvSpPr>
            <p:cNvPr id="85" name="TextBox 84">
              <a:extLst>
                <a:ext uri="{FF2B5EF4-FFF2-40B4-BE49-F238E27FC236}">
                  <a16:creationId xmlns:a16="http://schemas.microsoft.com/office/drawing/2014/main" id="{BABDE137-F741-4358-AC5B-FB53DF86E1E0}"/>
                </a:ext>
              </a:extLst>
            </p:cNvPr>
            <p:cNvSpPr txBox="1"/>
            <p:nvPr/>
          </p:nvSpPr>
          <p:spPr>
            <a:xfrm>
              <a:off x="3847874" y="2722976"/>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10%</a:t>
              </a:r>
            </a:p>
          </p:txBody>
        </p:sp>
        <p:sp>
          <p:nvSpPr>
            <p:cNvPr id="86" name="TextBox 85">
              <a:extLst>
                <a:ext uri="{FF2B5EF4-FFF2-40B4-BE49-F238E27FC236}">
                  <a16:creationId xmlns:a16="http://schemas.microsoft.com/office/drawing/2014/main" id="{2A928D95-10A2-44D5-B68F-2D429CDD7737}"/>
                </a:ext>
              </a:extLst>
            </p:cNvPr>
            <p:cNvSpPr txBox="1"/>
            <p:nvPr/>
          </p:nvSpPr>
          <p:spPr>
            <a:xfrm>
              <a:off x="4446404" y="3237024"/>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7%</a:t>
              </a:r>
            </a:p>
          </p:txBody>
        </p:sp>
        <p:sp>
          <p:nvSpPr>
            <p:cNvPr id="88" name="TextBox 87">
              <a:extLst>
                <a:ext uri="{FF2B5EF4-FFF2-40B4-BE49-F238E27FC236}">
                  <a16:creationId xmlns:a16="http://schemas.microsoft.com/office/drawing/2014/main" id="{2AE1CDC8-3425-48E5-945B-18F6DE50075A}"/>
                </a:ext>
              </a:extLst>
            </p:cNvPr>
            <p:cNvSpPr txBox="1"/>
            <p:nvPr/>
          </p:nvSpPr>
          <p:spPr>
            <a:xfrm>
              <a:off x="3752283" y="3407829"/>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5%</a:t>
              </a:r>
            </a:p>
          </p:txBody>
        </p:sp>
        <p:sp>
          <p:nvSpPr>
            <p:cNvPr id="89" name="TextBox 88">
              <a:extLst>
                <a:ext uri="{FF2B5EF4-FFF2-40B4-BE49-F238E27FC236}">
                  <a16:creationId xmlns:a16="http://schemas.microsoft.com/office/drawing/2014/main" id="{0EC1A5AD-61BA-4812-B750-09A9316E623B}"/>
                </a:ext>
              </a:extLst>
            </p:cNvPr>
            <p:cNvSpPr txBox="1"/>
            <p:nvPr/>
          </p:nvSpPr>
          <p:spPr>
            <a:xfrm>
              <a:off x="2940898" y="3085955"/>
              <a:ext cx="310170"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13%</a:t>
              </a:r>
            </a:p>
          </p:txBody>
        </p:sp>
        <p:sp>
          <p:nvSpPr>
            <p:cNvPr id="90" name="TextBox 89">
              <a:extLst>
                <a:ext uri="{FF2B5EF4-FFF2-40B4-BE49-F238E27FC236}">
                  <a16:creationId xmlns:a16="http://schemas.microsoft.com/office/drawing/2014/main" id="{CE361914-8256-42A4-AA3A-D01613C50B9F}"/>
                </a:ext>
              </a:extLst>
            </p:cNvPr>
            <p:cNvSpPr txBox="1"/>
            <p:nvPr/>
          </p:nvSpPr>
          <p:spPr>
            <a:xfrm>
              <a:off x="3740543" y="2880887"/>
              <a:ext cx="221549" cy="159516"/>
            </a:xfrm>
            <a:prstGeom prst="rect">
              <a:avLst/>
            </a:prstGeom>
            <a:noFill/>
            <a:ln>
              <a:noFill/>
            </a:ln>
          </p:spPr>
          <p:txBody>
            <a:bodyPr wrap="none" lIns="0" tIns="0" rIns="0" bIns="0" rtlCol="0">
              <a:spAutoFit/>
            </a:bodyPr>
            <a:lstStyle/>
            <a:p>
              <a:pPr algn="ctr"/>
              <a:r>
                <a:rPr lang="fr-BE" sz="1200" dirty="0">
                  <a:solidFill>
                    <a:schemeClr val="bg1"/>
                  </a:solidFill>
                  <a:latin typeface="+mj-lt"/>
                </a:rPr>
                <a:t>4%</a:t>
              </a:r>
            </a:p>
          </p:txBody>
        </p:sp>
      </p:grpSp>
      <p:pic>
        <p:nvPicPr>
          <p:cNvPr id="4" name="Picture 3" descr="A picture containing person, outdoor, woman, cellphone&#10;&#10;Description automatically generated">
            <a:extLst>
              <a:ext uri="{FF2B5EF4-FFF2-40B4-BE49-F238E27FC236}">
                <a16:creationId xmlns:a16="http://schemas.microsoft.com/office/drawing/2014/main" id="{5A9C9DB8-C596-4401-B9F2-C161E11B8F07}"/>
              </a:ext>
            </a:extLst>
          </p:cNvPr>
          <p:cNvPicPr>
            <a:picLocks noChangeAspect="1"/>
          </p:cNvPicPr>
          <p:nvPr/>
        </p:nvPicPr>
        <p:blipFill rotWithShape="1">
          <a:blip r:embed="rId8"/>
          <a:srcRect l="14327" t="27292" r="33127" b="23855"/>
          <a:stretch/>
        </p:blipFill>
        <p:spPr>
          <a:xfrm>
            <a:off x="8054051" y="1476847"/>
            <a:ext cx="3753444" cy="2326305"/>
          </a:xfrm>
          <a:prstGeom prst="rect">
            <a:avLst/>
          </a:prstGeom>
        </p:spPr>
      </p:pic>
      <p:sp>
        <p:nvSpPr>
          <p:cNvPr id="7" name="Rectangle 6">
            <a:extLst>
              <a:ext uri="{FF2B5EF4-FFF2-40B4-BE49-F238E27FC236}">
                <a16:creationId xmlns:a16="http://schemas.microsoft.com/office/drawing/2014/main" id="{7872D2A6-B204-4D7F-BDE7-9126778CDA06}"/>
              </a:ext>
            </a:extLst>
          </p:cNvPr>
          <p:cNvSpPr/>
          <p:nvPr/>
        </p:nvSpPr>
        <p:spPr>
          <a:xfrm>
            <a:off x="8061106" y="1426416"/>
            <a:ext cx="3753444" cy="2382523"/>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fr-BE" sz="1200" dirty="0">
              <a:solidFill>
                <a:schemeClr val="bg1"/>
              </a:solidFill>
            </a:endParaRPr>
          </a:p>
        </p:txBody>
      </p:sp>
      <p:sp>
        <p:nvSpPr>
          <p:cNvPr id="25" name="Rounded Rectangle 79">
            <a:extLst>
              <a:ext uri="{FF2B5EF4-FFF2-40B4-BE49-F238E27FC236}">
                <a16:creationId xmlns:a16="http://schemas.microsoft.com/office/drawing/2014/main" id="{6381D662-C0F6-4CB0-81D4-95EE62560499}"/>
              </a:ext>
            </a:extLst>
          </p:cNvPr>
          <p:cNvSpPr/>
          <p:nvPr/>
        </p:nvSpPr>
        <p:spPr bwMode="auto">
          <a:xfrm>
            <a:off x="8165153" y="3277241"/>
            <a:ext cx="1757551" cy="409094"/>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504000" tIns="36000" rIns="0" bIns="36000" anchor="ctr" anchorCtr="0"/>
          <a:lstStyle/>
          <a:p>
            <a:pPr>
              <a:defRPr/>
            </a:pPr>
            <a:r>
              <a:rPr lang="fr-BE" sz="1400" dirty="0">
                <a:solidFill>
                  <a:schemeClr val="bg2"/>
                </a:solidFill>
                <a:latin typeface="+mj-lt"/>
              </a:rPr>
              <a:t>Bruxelles</a:t>
            </a:r>
            <a:endParaRPr lang="fr-BE" dirty="0">
              <a:solidFill>
                <a:schemeClr val="bg2"/>
              </a:solidFill>
              <a:latin typeface="+mj-lt"/>
            </a:endParaRPr>
          </a:p>
        </p:txBody>
      </p:sp>
      <p:sp>
        <p:nvSpPr>
          <p:cNvPr id="57" name="Freeform 46">
            <a:extLst>
              <a:ext uri="{FF2B5EF4-FFF2-40B4-BE49-F238E27FC236}">
                <a16:creationId xmlns:a16="http://schemas.microsoft.com/office/drawing/2014/main" id="{686037B2-6361-478C-9185-26187622E004}"/>
              </a:ext>
            </a:extLst>
          </p:cNvPr>
          <p:cNvSpPr>
            <a:spLocks noChangeAspect="1" noEditPoints="1"/>
          </p:cNvSpPr>
          <p:nvPr/>
        </p:nvSpPr>
        <p:spPr bwMode="auto">
          <a:xfrm>
            <a:off x="8196386" y="3312527"/>
            <a:ext cx="396816" cy="390567"/>
          </a:xfrm>
          <a:custGeom>
            <a:avLst/>
            <a:gdLst>
              <a:gd name="T0" fmla="*/ 2147483647 w 1511"/>
              <a:gd name="T1" fmla="*/ 0 h 1496"/>
              <a:gd name="T2" fmla="*/ 2147483647 w 1511"/>
              <a:gd name="T3" fmla="*/ 2147483647 h 1496"/>
              <a:gd name="T4" fmla="*/ 2147483647 w 1511"/>
              <a:gd name="T5" fmla="*/ 2147483647 h 1496"/>
              <a:gd name="T6" fmla="*/ 2147483647 w 1511"/>
              <a:gd name="T7" fmla="*/ 2147483647 h 1496"/>
              <a:gd name="T8" fmla="*/ 2147483647 w 1511"/>
              <a:gd name="T9" fmla="*/ 2147483647 h 1496"/>
              <a:gd name="T10" fmla="*/ 2147483647 w 1511"/>
              <a:gd name="T11" fmla="*/ 2147483647 h 1496"/>
              <a:gd name="T12" fmla="*/ 2147483647 w 1511"/>
              <a:gd name="T13" fmla="*/ 2147483647 h 1496"/>
              <a:gd name="T14" fmla="*/ 2147483647 w 1511"/>
              <a:gd name="T15" fmla="*/ 2147483647 h 1496"/>
              <a:gd name="T16" fmla="*/ 2147483647 w 1511"/>
              <a:gd name="T17" fmla="*/ 2147483647 h 1496"/>
              <a:gd name="T18" fmla="*/ 2147483647 w 1511"/>
              <a:gd name="T19" fmla="*/ 2147483647 h 1496"/>
              <a:gd name="T20" fmla="*/ 2147483647 w 1511"/>
              <a:gd name="T21" fmla="*/ 2147483647 h 1496"/>
              <a:gd name="T22" fmla="*/ 2147483647 w 1511"/>
              <a:gd name="T23" fmla="*/ 2147483647 h 1496"/>
              <a:gd name="T24" fmla="*/ 2147483647 w 1511"/>
              <a:gd name="T25" fmla="*/ 2147483647 h 1496"/>
              <a:gd name="T26" fmla="*/ 2147483647 w 1511"/>
              <a:gd name="T27" fmla="*/ 2147483647 h 1496"/>
              <a:gd name="T28" fmla="*/ 0 w 1511"/>
              <a:gd name="T29" fmla="*/ 2147483647 h 1496"/>
              <a:gd name="T30" fmla="*/ 2147483647 w 1511"/>
              <a:gd name="T31" fmla="*/ 2147483647 h 1496"/>
              <a:gd name="T32" fmla="*/ 2147483647 w 1511"/>
              <a:gd name="T33" fmla="*/ 2147483647 h 1496"/>
              <a:gd name="T34" fmla="*/ 2147483647 w 1511"/>
              <a:gd name="T35" fmla="*/ 2147483647 h 1496"/>
              <a:gd name="T36" fmla="*/ 2147483647 w 1511"/>
              <a:gd name="T37" fmla="*/ 2147483647 h 1496"/>
              <a:gd name="T38" fmla="*/ 2147483647 w 1511"/>
              <a:gd name="T39" fmla="*/ 2147483647 h 1496"/>
              <a:gd name="T40" fmla="*/ 2147483647 w 1511"/>
              <a:gd name="T41" fmla="*/ 2147483647 h 1496"/>
              <a:gd name="T42" fmla="*/ 2147483647 w 1511"/>
              <a:gd name="T43" fmla="*/ 2147483647 h 1496"/>
              <a:gd name="T44" fmla="*/ 2147483647 w 1511"/>
              <a:gd name="T45" fmla="*/ 2147483647 h 1496"/>
              <a:gd name="T46" fmla="*/ 2147483647 w 1511"/>
              <a:gd name="T47" fmla="*/ 2147483647 h 1496"/>
              <a:gd name="T48" fmla="*/ 2147483647 w 1511"/>
              <a:gd name="T49" fmla="*/ 2147483647 h 1496"/>
              <a:gd name="T50" fmla="*/ 2147483647 w 1511"/>
              <a:gd name="T51" fmla="*/ 2147483647 h 1496"/>
              <a:gd name="T52" fmla="*/ 2147483647 w 1511"/>
              <a:gd name="T53" fmla="*/ 2147483647 h 1496"/>
              <a:gd name="T54" fmla="*/ 2147483647 w 1511"/>
              <a:gd name="T55" fmla="*/ 2147483647 h 1496"/>
              <a:gd name="T56" fmla="*/ 2147483647 w 1511"/>
              <a:gd name="T57" fmla="*/ 2147483647 h 1496"/>
              <a:gd name="T58" fmla="*/ 2147483647 w 1511"/>
              <a:gd name="T59" fmla="*/ 2147483647 h 1496"/>
              <a:gd name="T60" fmla="*/ 2147483647 w 1511"/>
              <a:gd name="T61" fmla="*/ 2147483647 h 1496"/>
              <a:gd name="T62" fmla="*/ 2147483647 w 1511"/>
              <a:gd name="T63" fmla="*/ 2147483647 h 1496"/>
              <a:gd name="T64" fmla="*/ 2147483647 w 1511"/>
              <a:gd name="T65" fmla="*/ 2147483647 h 1496"/>
              <a:gd name="T66" fmla="*/ 2147483647 w 1511"/>
              <a:gd name="T67" fmla="*/ 2147483647 h 1496"/>
              <a:gd name="T68" fmla="*/ 2147483647 w 1511"/>
              <a:gd name="T69" fmla="*/ 2147483647 h 1496"/>
              <a:gd name="T70" fmla="*/ 2147483647 w 1511"/>
              <a:gd name="T71" fmla="*/ 2147483647 h 1496"/>
              <a:gd name="T72" fmla="*/ 2147483647 w 1511"/>
              <a:gd name="T73" fmla="*/ 2147483647 h 1496"/>
              <a:gd name="T74" fmla="*/ 2147483647 w 1511"/>
              <a:gd name="T75" fmla="*/ 2147483647 h 1496"/>
              <a:gd name="T76" fmla="*/ 2147483647 w 1511"/>
              <a:gd name="T77" fmla="*/ 2147483647 h 1496"/>
              <a:gd name="T78" fmla="*/ 2147483647 w 1511"/>
              <a:gd name="T79" fmla="*/ 2147483647 h 1496"/>
              <a:gd name="T80" fmla="*/ 2147483647 w 1511"/>
              <a:gd name="T81" fmla="*/ 2147483647 h 1496"/>
              <a:gd name="T82" fmla="*/ 2147483647 w 1511"/>
              <a:gd name="T83" fmla="*/ 2147483647 h 1496"/>
              <a:gd name="T84" fmla="*/ 2147483647 w 1511"/>
              <a:gd name="T85" fmla="*/ 2147483647 h 1496"/>
              <a:gd name="T86" fmla="*/ 2147483647 w 1511"/>
              <a:gd name="T87" fmla="*/ 2147483647 h 1496"/>
              <a:gd name="T88" fmla="*/ 2147483647 w 1511"/>
              <a:gd name="T89" fmla="*/ 0 h 1496"/>
              <a:gd name="T90" fmla="*/ 2147483647 w 1511"/>
              <a:gd name="T91" fmla="*/ 2147483647 h 1496"/>
              <a:gd name="T92" fmla="*/ 2147483647 w 1511"/>
              <a:gd name="T93" fmla="*/ 2147483647 h 1496"/>
              <a:gd name="T94" fmla="*/ 2147483647 w 1511"/>
              <a:gd name="T95" fmla="*/ 2147483647 h 1496"/>
              <a:gd name="T96" fmla="*/ 2147483647 w 1511"/>
              <a:gd name="T97" fmla="*/ 2147483647 h 14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511"/>
              <a:gd name="T148" fmla="*/ 0 h 1496"/>
              <a:gd name="T149" fmla="*/ 1511 w 1511"/>
              <a:gd name="T150" fmla="*/ 1496 h 14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511" h="1496">
                <a:moveTo>
                  <a:pt x="781" y="0"/>
                </a:moveTo>
                <a:cubicBezTo>
                  <a:pt x="691" y="0"/>
                  <a:pt x="569" y="121"/>
                  <a:pt x="569" y="353"/>
                </a:cubicBezTo>
                <a:cubicBezTo>
                  <a:pt x="569" y="434"/>
                  <a:pt x="588" y="620"/>
                  <a:pt x="589" y="668"/>
                </a:cubicBezTo>
                <a:cubicBezTo>
                  <a:pt x="565" y="598"/>
                  <a:pt x="530" y="406"/>
                  <a:pt x="530" y="313"/>
                </a:cubicBezTo>
                <a:cubicBezTo>
                  <a:pt x="530" y="267"/>
                  <a:pt x="544" y="126"/>
                  <a:pt x="513" y="87"/>
                </a:cubicBezTo>
                <a:cubicBezTo>
                  <a:pt x="457" y="110"/>
                  <a:pt x="433" y="187"/>
                  <a:pt x="433" y="278"/>
                </a:cubicBezTo>
                <a:cubicBezTo>
                  <a:pt x="433" y="408"/>
                  <a:pt x="497" y="545"/>
                  <a:pt x="532" y="624"/>
                </a:cubicBezTo>
                <a:cubicBezTo>
                  <a:pt x="482" y="545"/>
                  <a:pt x="428" y="494"/>
                  <a:pt x="365" y="494"/>
                </a:cubicBezTo>
                <a:cubicBezTo>
                  <a:pt x="281" y="494"/>
                  <a:pt x="228" y="571"/>
                  <a:pt x="248" y="603"/>
                </a:cubicBezTo>
                <a:cubicBezTo>
                  <a:pt x="448" y="632"/>
                  <a:pt x="493" y="695"/>
                  <a:pt x="493" y="864"/>
                </a:cubicBezTo>
                <a:cubicBezTo>
                  <a:pt x="493" y="990"/>
                  <a:pt x="522" y="1031"/>
                  <a:pt x="561" y="1058"/>
                </a:cubicBezTo>
                <a:cubicBezTo>
                  <a:pt x="555" y="1074"/>
                  <a:pt x="550" y="1089"/>
                  <a:pt x="545" y="1104"/>
                </a:cubicBezTo>
                <a:cubicBezTo>
                  <a:pt x="477" y="1078"/>
                  <a:pt x="470" y="1012"/>
                  <a:pt x="454" y="865"/>
                </a:cubicBezTo>
                <a:cubicBezTo>
                  <a:pt x="433" y="663"/>
                  <a:pt x="294" y="640"/>
                  <a:pt x="234" y="640"/>
                </a:cubicBezTo>
                <a:cubicBezTo>
                  <a:pt x="64" y="640"/>
                  <a:pt x="0" y="743"/>
                  <a:pt x="0" y="803"/>
                </a:cubicBezTo>
                <a:cubicBezTo>
                  <a:pt x="0" y="851"/>
                  <a:pt x="43" y="899"/>
                  <a:pt x="96" y="899"/>
                </a:cubicBezTo>
                <a:cubicBezTo>
                  <a:pt x="186" y="899"/>
                  <a:pt x="244" y="798"/>
                  <a:pt x="318" y="798"/>
                </a:cubicBezTo>
                <a:cubicBezTo>
                  <a:pt x="467" y="798"/>
                  <a:pt x="373" y="1127"/>
                  <a:pt x="531" y="1177"/>
                </a:cubicBezTo>
                <a:cubicBezTo>
                  <a:pt x="517" y="1311"/>
                  <a:pt x="567" y="1430"/>
                  <a:pt x="631" y="1467"/>
                </a:cubicBezTo>
                <a:cubicBezTo>
                  <a:pt x="680" y="1496"/>
                  <a:pt x="686" y="1462"/>
                  <a:pt x="686" y="1458"/>
                </a:cubicBezTo>
                <a:cubicBezTo>
                  <a:pt x="686" y="1425"/>
                  <a:pt x="633" y="1434"/>
                  <a:pt x="633" y="1354"/>
                </a:cubicBezTo>
                <a:cubicBezTo>
                  <a:pt x="633" y="1201"/>
                  <a:pt x="730" y="1085"/>
                  <a:pt x="853" y="1085"/>
                </a:cubicBezTo>
                <a:cubicBezTo>
                  <a:pt x="963" y="1085"/>
                  <a:pt x="950" y="1151"/>
                  <a:pt x="1041" y="1151"/>
                </a:cubicBezTo>
                <a:cubicBezTo>
                  <a:pt x="1065" y="1151"/>
                  <a:pt x="1119" y="1142"/>
                  <a:pt x="1119" y="1100"/>
                </a:cubicBezTo>
                <a:cubicBezTo>
                  <a:pt x="1119" y="1026"/>
                  <a:pt x="1016" y="979"/>
                  <a:pt x="916" y="979"/>
                </a:cubicBezTo>
                <a:cubicBezTo>
                  <a:pt x="809" y="979"/>
                  <a:pt x="581" y="1060"/>
                  <a:pt x="591" y="1345"/>
                </a:cubicBezTo>
                <a:cubicBezTo>
                  <a:pt x="580" y="1312"/>
                  <a:pt x="573" y="1275"/>
                  <a:pt x="573" y="1235"/>
                </a:cubicBezTo>
                <a:cubicBezTo>
                  <a:pt x="573" y="1012"/>
                  <a:pt x="786" y="857"/>
                  <a:pt x="1031" y="852"/>
                </a:cubicBezTo>
                <a:cubicBezTo>
                  <a:pt x="1292" y="846"/>
                  <a:pt x="1288" y="1016"/>
                  <a:pt x="1392" y="1016"/>
                </a:cubicBezTo>
                <a:cubicBezTo>
                  <a:pt x="1483" y="1016"/>
                  <a:pt x="1511" y="986"/>
                  <a:pt x="1511" y="943"/>
                </a:cubicBezTo>
                <a:cubicBezTo>
                  <a:pt x="1511" y="877"/>
                  <a:pt x="1423" y="719"/>
                  <a:pt x="1169" y="719"/>
                </a:cubicBezTo>
                <a:cubicBezTo>
                  <a:pt x="1077" y="719"/>
                  <a:pt x="1023" y="724"/>
                  <a:pt x="937" y="751"/>
                </a:cubicBezTo>
                <a:cubicBezTo>
                  <a:pt x="937" y="663"/>
                  <a:pt x="844" y="616"/>
                  <a:pt x="745" y="644"/>
                </a:cubicBezTo>
                <a:cubicBezTo>
                  <a:pt x="824" y="587"/>
                  <a:pt x="1021" y="422"/>
                  <a:pt x="1021" y="274"/>
                </a:cubicBezTo>
                <a:cubicBezTo>
                  <a:pt x="1021" y="205"/>
                  <a:pt x="982" y="160"/>
                  <a:pt x="944" y="160"/>
                </a:cubicBezTo>
                <a:cubicBezTo>
                  <a:pt x="937" y="160"/>
                  <a:pt x="932" y="162"/>
                  <a:pt x="932" y="171"/>
                </a:cubicBezTo>
                <a:cubicBezTo>
                  <a:pt x="931" y="422"/>
                  <a:pt x="787" y="567"/>
                  <a:pt x="690" y="644"/>
                </a:cubicBezTo>
                <a:cubicBezTo>
                  <a:pt x="742" y="584"/>
                  <a:pt x="898" y="358"/>
                  <a:pt x="898" y="162"/>
                </a:cubicBezTo>
                <a:cubicBezTo>
                  <a:pt x="898" y="68"/>
                  <a:pt x="849" y="64"/>
                  <a:pt x="837" y="64"/>
                </a:cubicBezTo>
                <a:cubicBezTo>
                  <a:pt x="813" y="64"/>
                  <a:pt x="801" y="78"/>
                  <a:pt x="793" y="87"/>
                </a:cubicBezTo>
                <a:cubicBezTo>
                  <a:pt x="794" y="94"/>
                  <a:pt x="796" y="108"/>
                  <a:pt x="796" y="133"/>
                </a:cubicBezTo>
                <a:cubicBezTo>
                  <a:pt x="796" y="361"/>
                  <a:pt x="704" y="582"/>
                  <a:pt x="614" y="710"/>
                </a:cubicBezTo>
                <a:cubicBezTo>
                  <a:pt x="638" y="630"/>
                  <a:pt x="662" y="300"/>
                  <a:pt x="688" y="223"/>
                </a:cubicBezTo>
                <a:cubicBezTo>
                  <a:pt x="725" y="111"/>
                  <a:pt x="752" y="84"/>
                  <a:pt x="826" y="16"/>
                </a:cubicBezTo>
                <a:cubicBezTo>
                  <a:pt x="821" y="12"/>
                  <a:pt x="806" y="0"/>
                  <a:pt x="781" y="0"/>
                </a:cubicBezTo>
                <a:close/>
                <a:moveTo>
                  <a:pt x="836" y="788"/>
                </a:moveTo>
                <a:cubicBezTo>
                  <a:pt x="712" y="848"/>
                  <a:pt x="632" y="927"/>
                  <a:pt x="585" y="1010"/>
                </a:cubicBezTo>
                <a:cubicBezTo>
                  <a:pt x="574" y="998"/>
                  <a:pt x="568" y="983"/>
                  <a:pt x="568" y="965"/>
                </a:cubicBezTo>
                <a:cubicBezTo>
                  <a:pt x="568" y="854"/>
                  <a:pt x="703" y="790"/>
                  <a:pt x="836" y="788"/>
                </a:cubicBezTo>
                <a:close/>
              </a:path>
            </a:pathLst>
          </a:custGeom>
          <a:solidFill>
            <a:schemeClr val="bg2"/>
          </a:solidFill>
          <a:ln w="3175">
            <a:noFill/>
            <a:round/>
            <a:headEnd/>
            <a:tailEnd/>
          </a:ln>
        </p:spPr>
        <p:txBody>
          <a:bodyPr/>
          <a:lstStyle/>
          <a:p>
            <a:endParaRPr lang="fr-BE" sz="1200" dirty="0">
              <a:solidFill>
                <a:srgbClr val="1F497D"/>
              </a:solidFill>
            </a:endParaRPr>
          </a:p>
        </p:txBody>
      </p:sp>
    </p:spTree>
    <p:extLst>
      <p:ext uri="{BB962C8B-B14F-4D97-AF65-F5344CB8AC3E}">
        <p14:creationId xmlns:p14="http://schemas.microsoft.com/office/powerpoint/2010/main" val="2757727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F7197A-3CDD-4983-80DF-F69A9F4AA045}"/>
              </a:ext>
            </a:extLst>
          </p:cNvPr>
          <p:cNvSpPr/>
          <p:nvPr/>
        </p:nvSpPr>
        <p:spPr>
          <a:xfrm>
            <a:off x="407988" y="1493390"/>
            <a:ext cx="1833784"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SEXE CHAT</a:t>
            </a:r>
          </a:p>
        </p:txBody>
      </p:sp>
      <p:sp>
        <p:nvSpPr>
          <p:cNvPr id="22" name="Rectangle 21">
            <a:extLst>
              <a:ext uri="{FF2B5EF4-FFF2-40B4-BE49-F238E27FC236}">
                <a16:creationId xmlns:a16="http://schemas.microsoft.com/office/drawing/2014/main" id="{246D07F9-00CC-44D1-A7F9-540176883396}"/>
              </a:ext>
            </a:extLst>
          </p:cNvPr>
          <p:cNvSpPr/>
          <p:nvPr/>
        </p:nvSpPr>
        <p:spPr>
          <a:xfrm>
            <a:off x="891163" y="3138266"/>
            <a:ext cx="1247606" cy="5275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51 %</a:t>
            </a:r>
          </a:p>
        </p:txBody>
      </p:sp>
      <p:sp>
        <p:nvSpPr>
          <p:cNvPr id="27" name="Rectangle 26">
            <a:extLst>
              <a:ext uri="{FF2B5EF4-FFF2-40B4-BE49-F238E27FC236}">
                <a16:creationId xmlns:a16="http://schemas.microsoft.com/office/drawing/2014/main" id="{C6570993-A6DA-4BFE-93DA-85874922A530}"/>
              </a:ext>
            </a:extLst>
          </p:cNvPr>
          <p:cNvSpPr/>
          <p:nvPr/>
        </p:nvSpPr>
        <p:spPr>
          <a:xfrm>
            <a:off x="891163" y="2133052"/>
            <a:ext cx="1247606" cy="5275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pPr algn="r"/>
            <a:r>
              <a:rPr lang="fr-BE" sz="2400" dirty="0">
                <a:solidFill>
                  <a:schemeClr val="bg1"/>
                </a:solidFill>
                <a:latin typeface="+mj-lt"/>
              </a:rPr>
              <a:t>49 %</a:t>
            </a:r>
          </a:p>
        </p:txBody>
      </p:sp>
      <p:sp>
        <p:nvSpPr>
          <p:cNvPr id="3" name="Text Placeholder 2">
            <a:extLst>
              <a:ext uri="{FF2B5EF4-FFF2-40B4-BE49-F238E27FC236}">
                <a16:creationId xmlns:a16="http://schemas.microsoft.com/office/drawing/2014/main" id="{5281DFD9-A549-46A8-9944-C566D00EC967}"/>
              </a:ext>
            </a:extLst>
          </p:cNvPr>
          <p:cNvSpPr>
            <a:spLocks noGrp="1"/>
          </p:cNvSpPr>
          <p:nvPr>
            <p:ph type="body" sz="quarter" idx="17"/>
          </p:nvPr>
        </p:nvSpPr>
        <p:spPr>
          <a:xfrm>
            <a:off x="950887" y="6200775"/>
            <a:ext cx="10080000" cy="369332"/>
          </a:xfrm>
        </p:spPr>
        <p:txBody>
          <a:bodyPr/>
          <a:lstStyle/>
          <a:p>
            <a:r>
              <a:rPr lang="fr-BE" dirty="0"/>
              <a:t>Base :	Échantillon total chats  Bruxelles (n=140)</a:t>
            </a:r>
          </a:p>
          <a:p>
            <a:pPr marL="534988" indent="-534988"/>
            <a:r>
              <a:rPr lang="fr-BE" dirty="0"/>
              <a:t>Question :	Q5. </a:t>
            </a:r>
            <a:r>
              <a:rPr lang="fr-FR" dirty="0"/>
              <a:t>Votre chat(te) est-il/elle un chat de race ?</a:t>
            </a:r>
            <a:r>
              <a:rPr lang="fr-BE" dirty="0"/>
              <a:t> / Q2 </a:t>
            </a:r>
            <a:r>
              <a:rPr lang="fr-FR" dirty="0"/>
              <a:t>Quel est le sexe de votre chat ?</a:t>
            </a:r>
            <a:r>
              <a:rPr lang="fr-BE" dirty="0"/>
              <a:t> /  Q6. </a:t>
            </a:r>
            <a:r>
              <a:rPr lang="fr-FR" dirty="0"/>
              <a:t>Votre chat(te) peut-il/elle aller à l’extérieur ?</a:t>
            </a:r>
            <a:r>
              <a:rPr lang="fr-BE" dirty="0"/>
              <a:t> / Q3. </a:t>
            </a:r>
            <a:r>
              <a:rPr lang="fr-FR" dirty="0"/>
              <a:t>Quel âge a votre chat(te) ?</a:t>
            </a:r>
            <a:r>
              <a:rPr lang="fr-BE" dirty="0"/>
              <a:t> / Q4. </a:t>
            </a:r>
            <a:r>
              <a:rPr lang="fr-FR" dirty="0"/>
              <a:t>Où vous êtes-vous procuré(e) votre chat(te) ?</a:t>
            </a:r>
            <a:r>
              <a:rPr lang="fr-BE" dirty="0"/>
              <a:t> </a:t>
            </a:r>
          </a:p>
        </p:txBody>
      </p:sp>
      <p:sp>
        <p:nvSpPr>
          <p:cNvPr id="6" name="Slide Number Placeholder 5">
            <a:extLst>
              <a:ext uri="{FF2B5EF4-FFF2-40B4-BE49-F238E27FC236}">
                <a16:creationId xmlns:a16="http://schemas.microsoft.com/office/drawing/2014/main" id="{9DDD79E5-E003-4324-8761-165A99E22A9A}"/>
              </a:ext>
            </a:extLst>
          </p:cNvPr>
          <p:cNvSpPr>
            <a:spLocks noGrp="1"/>
          </p:cNvSpPr>
          <p:nvPr>
            <p:ph type="sldNum" sz="quarter" idx="18"/>
          </p:nvPr>
        </p:nvSpPr>
        <p:spPr/>
        <p:txBody>
          <a:bodyPr/>
          <a:lstStyle/>
          <a:p>
            <a:fld id="{D61AABEC-672F-4B68-B914-690DA978312C}" type="slidenum">
              <a:rPr lang="fr-BE" smtClean="0"/>
              <a:pPr/>
              <a:t>8</a:t>
            </a:fld>
            <a:r>
              <a:rPr lang="fr-BE" dirty="0"/>
              <a:t> </a:t>
            </a:r>
          </a:p>
        </p:txBody>
      </p:sp>
      <p:sp>
        <p:nvSpPr>
          <p:cNvPr id="5" name="Title 4">
            <a:extLst>
              <a:ext uri="{FF2B5EF4-FFF2-40B4-BE49-F238E27FC236}">
                <a16:creationId xmlns:a16="http://schemas.microsoft.com/office/drawing/2014/main" id="{E14F78F5-287C-4826-83D6-75F90D4E94FB}"/>
              </a:ext>
            </a:extLst>
          </p:cNvPr>
          <p:cNvSpPr>
            <a:spLocks noGrp="1"/>
          </p:cNvSpPr>
          <p:nvPr>
            <p:ph type="title"/>
          </p:nvPr>
        </p:nvSpPr>
        <p:spPr>
          <a:xfrm>
            <a:off x="407988" y="691028"/>
            <a:ext cx="11376023" cy="387798"/>
          </a:xfrm>
        </p:spPr>
        <p:txBody>
          <a:bodyPr/>
          <a:lstStyle/>
          <a:p>
            <a:r>
              <a:rPr lang="fr-BE" dirty="0"/>
              <a:t>Profil de l'échantillon : LES CHATS</a:t>
            </a:r>
          </a:p>
        </p:txBody>
      </p:sp>
      <p:sp>
        <p:nvSpPr>
          <p:cNvPr id="23" name="Rectangle 22">
            <a:extLst>
              <a:ext uri="{FF2B5EF4-FFF2-40B4-BE49-F238E27FC236}">
                <a16:creationId xmlns:a16="http://schemas.microsoft.com/office/drawing/2014/main" id="{F234BA90-2851-41E1-A7FE-C760F3DA84FF}"/>
              </a:ext>
            </a:extLst>
          </p:cNvPr>
          <p:cNvSpPr/>
          <p:nvPr/>
        </p:nvSpPr>
        <p:spPr>
          <a:xfrm>
            <a:off x="2322246" y="1493390"/>
            <a:ext cx="5652000" cy="231554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ÂGE CHAT</a:t>
            </a:r>
          </a:p>
        </p:txBody>
      </p:sp>
      <p:sp>
        <p:nvSpPr>
          <p:cNvPr id="24" name="Rectangle 23">
            <a:extLst>
              <a:ext uri="{FF2B5EF4-FFF2-40B4-BE49-F238E27FC236}">
                <a16:creationId xmlns:a16="http://schemas.microsoft.com/office/drawing/2014/main" id="{8269CE19-1051-403A-8CF9-E5A43BCC73DE}"/>
              </a:ext>
            </a:extLst>
          </p:cNvPr>
          <p:cNvSpPr/>
          <p:nvPr/>
        </p:nvSpPr>
        <p:spPr>
          <a:xfrm>
            <a:off x="8054719" y="1493390"/>
            <a:ext cx="3729291" cy="442004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PROVENANCE CHAT</a:t>
            </a:r>
          </a:p>
        </p:txBody>
      </p:sp>
      <p:graphicFrame>
        <p:nvGraphicFramePr>
          <p:cNvPr id="46" name="Chart 45">
            <a:extLst>
              <a:ext uri="{FF2B5EF4-FFF2-40B4-BE49-F238E27FC236}">
                <a16:creationId xmlns:a16="http://schemas.microsoft.com/office/drawing/2014/main" id="{882D6529-80FB-4223-96E2-C131893DD511}"/>
              </a:ext>
            </a:extLst>
          </p:cNvPr>
          <p:cNvGraphicFramePr/>
          <p:nvPr>
            <p:extLst>
              <p:ext uri="{D42A27DB-BD31-4B8C-83A1-F6EECF244321}">
                <p14:modId xmlns:p14="http://schemas.microsoft.com/office/powerpoint/2010/main" val="1594160890"/>
              </p:ext>
            </p:extLst>
          </p:nvPr>
        </p:nvGraphicFramePr>
        <p:xfrm>
          <a:off x="2412282" y="1493391"/>
          <a:ext cx="5502719" cy="19082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7" name="Table 46">
            <a:extLst>
              <a:ext uri="{FF2B5EF4-FFF2-40B4-BE49-F238E27FC236}">
                <a16:creationId xmlns:a16="http://schemas.microsoft.com/office/drawing/2014/main" id="{E18A6AFB-5A9B-4750-8606-F3D11B31DF7B}"/>
              </a:ext>
            </a:extLst>
          </p:cNvPr>
          <p:cNvGraphicFramePr>
            <a:graphicFrameLocks noGrp="1"/>
          </p:cNvGraphicFramePr>
          <p:nvPr>
            <p:extLst>
              <p:ext uri="{D42A27DB-BD31-4B8C-83A1-F6EECF244321}">
                <p14:modId xmlns:p14="http://schemas.microsoft.com/office/powerpoint/2010/main" val="4147702487"/>
              </p:ext>
            </p:extLst>
          </p:nvPr>
        </p:nvGraphicFramePr>
        <p:xfrm>
          <a:off x="2405896" y="3439986"/>
          <a:ext cx="5484700" cy="222761"/>
        </p:xfrm>
        <a:graphic>
          <a:graphicData uri="http://schemas.openxmlformats.org/drawingml/2006/table">
            <a:tbl>
              <a:tblPr firstRow="1" bandRow="1">
                <a:tableStyleId>{5C22544A-7EE6-4342-B048-85BDC9FD1C3A}</a:tableStyleId>
              </a:tblPr>
              <a:tblGrid>
                <a:gridCol w="1371175">
                  <a:extLst>
                    <a:ext uri="{9D8B030D-6E8A-4147-A177-3AD203B41FA5}">
                      <a16:colId xmlns:a16="http://schemas.microsoft.com/office/drawing/2014/main" val="20000"/>
                    </a:ext>
                  </a:extLst>
                </a:gridCol>
                <a:gridCol w="1371175">
                  <a:extLst>
                    <a:ext uri="{9D8B030D-6E8A-4147-A177-3AD203B41FA5}">
                      <a16:colId xmlns:a16="http://schemas.microsoft.com/office/drawing/2014/main" val="20001"/>
                    </a:ext>
                  </a:extLst>
                </a:gridCol>
                <a:gridCol w="1371175">
                  <a:extLst>
                    <a:ext uri="{9D8B030D-6E8A-4147-A177-3AD203B41FA5}">
                      <a16:colId xmlns:a16="http://schemas.microsoft.com/office/drawing/2014/main" val="20002"/>
                    </a:ext>
                  </a:extLst>
                </a:gridCol>
                <a:gridCol w="1371175">
                  <a:extLst>
                    <a:ext uri="{9D8B030D-6E8A-4147-A177-3AD203B41FA5}">
                      <a16:colId xmlns:a16="http://schemas.microsoft.com/office/drawing/2014/main" val="20003"/>
                    </a:ext>
                  </a:extLst>
                </a:gridCol>
              </a:tblGrid>
              <a:tr h="222761">
                <a:tc>
                  <a:txBody>
                    <a:bodyPr/>
                    <a:lstStyle/>
                    <a:p>
                      <a:pPr marL="0" algn="ctr" defTabSz="914400" rtl="0" eaLnBrk="1" latinLnBrk="0" hangingPunct="1"/>
                      <a:r>
                        <a:rPr lang="en-GB" sz="1100" b="0" kern="1200" dirty="0">
                          <a:solidFill>
                            <a:schemeClr val="bg1"/>
                          </a:solidFill>
                          <a:latin typeface="+mn-lt"/>
                          <a:ea typeface="+mn-ea"/>
                          <a:cs typeface="+mn-cs"/>
                        </a:rPr>
                        <a:t>0-3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4-6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7-10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latinLnBrk="0" hangingPunct="1"/>
                      <a:r>
                        <a:rPr lang="en-GB" sz="1100" b="0" kern="1200" dirty="0">
                          <a:solidFill>
                            <a:schemeClr val="bg1"/>
                          </a:solidFill>
                          <a:latin typeface="+mn-lt"/>
                          <a:ea typeface="+mn-ea"/>
                          <a:cs typeface="+mn-cs"/>
                        </a:rPr>
                        <a:t>&gt; 10 </a:t>
                      </a:r>
                      <a:r>
                        <a:rPr lang="en-GB" sz="1100" b="0" kern="1200" dirty="0" err="1">
                          <a:solidFill>
                            <a:schemeClr val="bg1"/>
                          </a:solidFill>
                          <a:latin typeface="+mn-lt"/>
                          <a:ea typeface="+mn-ea"/>
                          <a:cs typeface="+mn-cs"/>
                        </a:rPr>
                        <a:t>ans</a:t>
                      </a:r>
                      <a:endParaRPr lang="en-GB" sz="1100" b="0" kern="1200" dirty="0">
                        <a:solidFill>
                          <a:schemeClr val="bg1"/>
                        </a:solidFill>
                        <a:latin typeface="+mn-lt"/>
                        <a:ea typeface="+mn-ea"/>
                        <a:cs typeface="+mn-cs"/>
                      </a:endParaRPr>
                    </a:p>
                  </a:txBody>
                  <a:tcPr marL="0" marR="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49" name="Rounded Rectangle 79">
            <a:extLst>
              <a:ext uri="{FF2B5EF4-FFF2-40B4-BE49-F238E27FC236}">
                <a16:creationId xmlns:a16="http://schemas.microsoft.com/office/drawing/2014/main" id="{25D73AA8-2FB0-4720-B6E7-275BBAB48A37}"/>
              </a:ext>
            </a:extLst>
          </p:cNvPr>
          <p:cNvSpPr/>
          <p:nvPr/>
        </p:nvSpPr>
        <p:spPr bwMode="auto">
          <a:xfrm>
            <a:off x="5895975" y="1576380"/>
            <a:ext cx="1967035" cy="41289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lIns="108000" tIns="36000" rIns="0" bIns="36000" anchor="ctr" anchorCtr="0"/>
          <a:lstStyle/>
          <a:p>
            <a:pPr>
              <a:defRPr/>
            </a:pPr>
            <a:r>
              <a:rPr lang="fr-BE" sz="1000" i="1" dirty="0">
                <a:solidFill>
                  <a:schemeClr val="bg2"/>
                </a:solidFill>
                <a:latin typeface="+mj-lt"/>
              </a:rPr>
              <a:t>Âge moyen chat :</a:t>
            </a:r>
            <a:br>
              <a:rPr lang="fr-BE" sz="1000" i="1" dirty="0">
                <a:solidFill>
                  <a:schemeClr val="bg2"/>
                </a:solidFill>
                <a:latin typeface="+mj-lt"/>
              </a:rPr>
            </a:br>
            <a:r>
              <a:rPr lang="fr-BE" sz="1000" i="1" dirty="0">
                <a:solidFill>
                  <a:schemeClr val="bg2"/>
                </a:solidFill>
                <a:latin typeface="+mj-lt"/>
              </a:rPr>
              <a:t>6,2 ans</a:t>
            </a:r>
            <a:endParaRPr lang="fr-BE" sz="1050" i="1" dirty="0">
              <a:solidFill>
                <a:schemeClr val="bg2"/>
              </a:solidFill>
              <a:latin typeface="+mj-lt"/>
            </a:endParaRPr>
          </a:p>
        </p:txBody>
      </p:sp>
      <p:sp>
        <p:nvSpPr>
          <p:cNvPr id="123" name="Rectangle 122">
            <a:extLst>
              <a:ext uri="{FF2B5EF4-FFF2-40B4-BE49-F238E27FC236}">
                <a16:creationId xmlns:a16="http://schemas.microsoft.com/office/drawing/2014/main" id="{85487211-1051-4E38-A4E9-505A12DA9247}"/>
              </a:ext>
            </a:extLst>
          </p:cNvPr>
          <p:cNvSpPr/>
          <p:nvPr/>
        </p:nvSpPr>
        <p:spPr>
          <a:xfrm>
            <a:off x="2322246" y="3887380"/>
            <a:ext cx="1789098"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DE RACE ?</a:t>
            </a:r>
          </a:p>
        </p:txBody>
      </p:sp>
      <p:sp>
        <p:nvSpPr>
          <p:cNvPr id="126" name="Rectangle 125">
            <a:extLst>
              <a:ext uri="{FF2B5EF4-FFF2-40B4-BE49-F238E27FC236}">
                <a16:creationId xmlns:a16="http://schemas.microsoft.com/office/drawing/2014/main" id="{5435F166-223D-4042-B704-D695A35695EB}"/>
              </a:ext>
            </a:extLst>
          </p:cNvPr>
          <p:cNvSpPr/>
          <p:nvPr/>
        </p:nvSpPr>
        <p:spPr>
          <a:xfrm>
            <a:off x="4218053" y="3887381"/>
            <a:ext cx="3756193" cy="2026058"/>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ctr"/>
            <a:r>
              <a:rPr lang="fr-BE" sz="1200" dirty="0">
                <a:solidFill>
                  <a:schemeClr val="bg2"/>
                </a:solidFill>
              </a:rPr>
              <a:t>CHAT PEUT ALLER À L’EXTÉRIEUR ?</a:t>
            </a:r>
          </a:p>
        </p:txBody>
      </p:sp>
      <p:graphicFrame>
        <p:nvGraphicFramePr>
          <p:cNvPr id="77" name="Chart 76">
            <a:extLst>
              <a:ext uri="{FF2B5EF4-FFF2-40B4-BE49-F238E27FC236}">
                <a16:creationId xmlns:a16="http://schemas.microsoft.com/office/drawing/2014/main" id="{07D15620-E10A-435C-B42F-F8787CA31C99}"/>
              </a:ext>
            </a:extLst>
          </p:cNvPr>
          <p:cNvGraphicFramePr/>
          <p:nvPr>
            <p:extLst>
              <p:ext uri="{D42A27DB-BD31-4B8C-83A1-F6EECF244321}">
                <p14:modId xmlns:p14="http://schemas.microsoft.com/office/powerpoint/2010/main" val="3873660242"/>
              </p:ext>
            </p:extLst>
          </p:nvPr>
        </p:nvGraphicFramePr>
        <p:xfrm>
          <a:off x="2322246" y="4223312"/>
          <a:ext cx="1789098" cy="15805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Chart 80">
            <a:extLst>
              <a:ext uri="{FF2B5EF4-FFF2-40B4-BE49-F238E27FC236}">
                <a16:creationId xmlns:a16="http://schemas.microsoft.com/office/drawing/2014/main" id="{44F04E43-2EB5-41D9-84E7-68D5C77D2CD5}"/>
              </a:ext>
            </a:extLst>
          </p:cNvPr>
          <p:cNvGraphicFramePr/>
          <p:nvPr>
            <p:extLst>
              <p:ext uri="{D42A27DB-BD31-4B8C-83A1-F6EECF244321}">
                <p14:modId xmlns:p14="http://schemas.microsoft.com/office/powerpoint/2010/main" val="4087915255"/>
              </p:ext>
            </p:extLst>
          </p:nvPr>
        </p:nvGraphicFramePr>
        <p:xfrm>
          <a:off x="6272899" y="4223312"/>
          <a:ext cx="1488114" cy="15805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Table 7">
            <a:extLst>
              <a:ext uri="{FF2B5EF4-FFF2-40B4-BE49-F238E27FC236}">
                <a16:creationId xmlns:a16="http://schemas.microsoft.com/office/drawing/2014/main" id="{DD1769C2-3223-4A45-BAB7-D134D79697D4}"/>
              </a:ext>
            </a:extLst>
          </p:cNvPr>
          <p:cNvGraphicFramePr>
            <a:graphicFrameLocks noGrp="1"/>
          </p:cNvGraphicFramePr>
          <p:nvPr>
            <p:extLst>
              <p:ext uri="{D42A27DB-BD31-4B8C-83A1-F6EECF244321}">
                <p14:modId xmlns:p14="http://schemas.microsoft.com/office/powerpoint/2010/main" val="99711650"/>
              </p:ext>
            </p:extLst>
          </p:nvPr>
        </p:nvGraphicFramePr>
        <p:xfrm>
          <a:off x="4261403" y="4223312"/>
          <a:ext cx="1931023" cy="1529757"/>
        </p:xfrm>
        <a:graphic>
          <a:graphicData uri="http://schemas.openxmlformats.org/drawingml/2006/table">
            <a:tbl>
              <a:tblPr firstRow="1" bandRow="1">
                <a:tableStyleId>{2D5ABB26-0587-4C30-8999-92F81FD0307C}</a:tableStyleId>
              </a:tblPr>
              <a:tblGrid>
                <a:gridCol w="1931023">
                  <a:extLst>
                    <a:ext uri="{9D8B030D-6E8A-4147-A177-3AD203B41FA5}">
                      <a16:colId xmlns:a16="http://schemas.microsoft.com/office/drawing/2014/main" val="2069625335"/>
                    </a:ext>
                  </a:extLst>
                </a:gridCol>
              </a:tblGrid>
              <a:tr h="509919">
                <a:tc>
                  <a:txBody>
                    <a:bodyPr/>
                    <a:lstStyle/>
                    <a:p>
                      <a:pPr algn="r"/>
                      <a:r>
                        <a:rPr lang="fr-BE" sz="1200" b="1" kern="1200" dirty="0">
                          <a:solidFill>
                            <a:schemeClr val="tx1"/>
                          </a:solidFill>
                          <a:latin typeface="+mn-lt"/>
                          <a:ea typeface="+mn-ea"/>
                          <a:cs typeface="+mn-cs"/>
                        </a:rPr>
                        <a:t>Oui</a:t>
                      </a:r>
                      <a:r>
                        <a:rPr lang="fr-BE" sz="1000" b="0" kern="1200" dirty="0">
                          <a:solidFill>
                            <a:schemeClr val="tx1"/>
                          </a:solidFill>
                          <a:latin typeface="+mn-lt"/>
                          <a:ea typeface="+mn-ea"/>
                          <a:cs typeface="+mn-cs"/>
                        </a:rPr>
                        <a:t>, librement à l’extérieur</a:t>
                      </a:r>
                      <a:endParaRPr lang="nl-BE" sz="10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50991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BE" sz="1200" b="1" kern="1200" dirty="0">
                          <a:solidFill>
                            <a:schemeClr val="tx1"/>
                          </a:solidFill>
                          <a:latin typeface="+mn-lt"/>
                          <a:ea typeface="+mn-ea"/>
                          <a:cs typeface="+mn-cs"/>
                        </a:rPr>
                        <a:t>Oui</a:t>
                      </a:r>
                      <a:r>
                        <a:rPr lang="fr-BE" sz="1000" b="0" kern="1200" dirty="0">
                          <a:solidFill>
                            <a:schemeClr val="tx1"/>
                          </a:solidFill>
                          <a:latin typeface="+mn-lt"/>
                          <a:ea typeface="+mn-ea"/>
                          <a:cs typeface="+mn-cs"/>
                        </a:rPr>
                        <a:t>, uniquement en laisse, sous surveillance stricte ou dans un jardin/une terrasse clôturé(e)</a:t>
                      </a:r>
                      <a:endParaRPr lang="nl-BE" sz="1000" b="0" kern="1200" noProof="0" dirty="0">
                        <a:solidFill>
                          <a:schemeClr val="tx1"/>
                        </a:solidFill>
                        <a:latin typeface="+mn-lt"/>
                        <a:ea typeface="+mn-ea"/>
                        <a:cs typeface="+mn-cs"/>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5526232"/>
                  </a:ext>
                </a:extLst>
              </a:tr>
              <a:tr h="509919">
                <a:tc>
                  <a:txBody>
                    <a:bodyPr/>
                    <a:lstStyle/>
                    <a:p>
                      <a:pPr algn="r"/>
                      <a:r>
                        <a:rPr lang="nl-BE" sz="1200" b="1" noProof="0" dirty="0">
                          <a:solidFill>
                            <a:schemeClr val="tx1"/>
                          </a:solidFill>
                        </a:rPr>
                        <a:t>Non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5323731"/>
                  </a:ext>
                </a:extLst>
              </a:tr>
            </a:tbl>
          </a:graphicData>
        </a:graphic>
      </p:graphicFrame>
      <p:graphicFrame>
        <p:nvGraphicFramePr>
          <p:cNvPr id="87" name="Chart 86">
            <a:extLst>
              <a:ext uri="{FF2B5EF4-FFF2-40B4-BE49-F238E27FC236}">
                <a16:creationId xmlns:a16="http://schemas.microsoft.com/office/drawing/2014/main" id="{6A40EC74-A627-405D-8711-B0E14FBDC952}"/>
              </a:ext>
            </a:extLst>
          </p:cNvPr>
          <p:cNvGraphicFramePr/>
          <p:nvPr>
            <p:extLst>
              <p:ext uri="{D42A27DB-BD31-4B8C-83A1-F6EECF244321}">
                <p14:modId xmlns:p14="http://schemas.microsoft.com/office/powerpoint/2010/main" val="2323936042"/>
              </p:ext>
            </p:extLst>
          </p:nvPr>
        </p:nvGraphicFramePr>
        <p:xfrm>
          <a:off x="9950228" y="1989275"/>
          <a:ext cx="1754160" cy="370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8" name="Table 87">
            <a:extLst>
              <a:ext uri="{FF2B5EF4-FFF2-40B4-BE49-F238E27FC236}">
                <a16:creationId xmlns:a16="http://schemas.microsoft.com/office/drawing/2014/main" id="{63BD9D77-ACD3-44F2-87B6-38C99DE2EC1A}"/>
              </a:ext>
            </a:extLst>
          </p:cNvPr>
          <p:cNvGraphicFramePr>
            <a:graphicFrameLocks noGrp="1"/>
          </p:cNvGraphicFramePr>
          <p:nvPr>
            <p:extLst>
              <p:ext uri="{D42A27DB-BD31-4B8C-83A1-F6EECF244321}">
                <p14:modId xmlns:p14="http://schemas.microsoft.com/office/powerpoint/2010/main" val="2784367812"/>
              </p:ext>
            </p:extLst>
          </p:nvPr>
        </p:nvGraphicFramePr>
        <p:xfrm>
          <a:off x="8162925" y="1989275"/>
          <a:ext cx="1706830" cy="3754625"/>
        </p:xfrm>
        <a:graphic>
          <a:graphicData uri="http://schemas.openxmlformats.org/drawingml/2006/table">
            <a:tbl>
              <a:tblPr firstRow="1" bandRow="1">
                <a:tableStyleId>{2D5ABB26-0587-4C30-8999-92F81FD0307C}</a:tableStyleId>
              </a:tblPr>
              <a:tblGrid>
                <a:gridCol w="1706830">
                  <a:extLst>
                    <a:ext uri="{9D8B030D-6E8A-4147-A177-3AD203B41FA5}">
                      <a16:colId xmlns:a16="http://schemas.microsoft.com/office/drawing/2014/main" val="2069625335"/>
                    </a:ext>
                  </a:extLst>
                </a:gridCol>
              </a:tblGrid>
              <a:tr h="282053">
                <a:tc>
                  <a:txBody>
                    <a:bodyPr/>
                    <a:lstStyle/>
                    <a:p>
                      <a:pPr marL="0" algn="r" defTabSz="914400" rtl="0" eaLnBrk="1" fontAlgn="b" latinLnBrk="0" hangingPunct="1"/>
                      <a:r>
                        <a:rPr lang="fr-BE" sz="1000" b="0" kern="1200" noProof="0">
                          <a:solidFill>
                            <a:schemeClr val="tx1"/>
                          </a:solidFill>
                          <a:latin typeface="+mn-lt"/>
                          <a:ea typeface="+mn-ea"/>
                          <a:cs typeface="+mn-cs"/>
                        </a:rPr>
                        <a:t>Amis</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5558536"/>
                  </a:ext>
                </a:extLst>
              </a:tr>
              <a:tr h="282053">
                <a:tc>
                  <a:txBody>
                    <a:bodyPr/>
                    <a:lstStyle/>
                    <a:p>
                      <a:pPr marL="0" algn="r" defTabSz="914400" rtl="0" eaLnBrk="1" fontAlgn="b" latinLnBrk="0" hangingPunct="1"/>
                      <a:r>
                        <a:rPr lang="fr-BE" sz="1000" b="0" kern="1200" noProof="0">
                          <a:solidFill>
                            <a:schemeClr val="tx1"/>
                          </a:solidFill>
                          <a:latin typeface="+mn-lt"/>
                          <a:ea typeface="+mn-ea"/>
                          <a:cs typeface="+mn-cs"/>
                        </a:rPr>
                        <a:t>Refuge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6618115"/>
                  </a:ext>
                </a:extLst>
              </a:tr>
              <a:tr h="324491">
                <a:tc>
                  <a:txBody>
                    <a:bodyPr/>
                    <a:lstStyle/>
                    <a:p>
                      <a:pPr marL="0" algn="r" defTabSz="914400" rtl="0" eaLnBrk="1" fontAlgn="b" latinLnBrk="0" hangingPunct="1"/>
                      <a:r>
                        <a:rPr lang="fr-BE" sz="1000" b="0" kern="1200" noProof="0">
                          <a:solidFill>
                            <a:schemeClr val="tx1"/>
                          </a:solidFill>
                          <a:latin typeface="+mn-lt"/>
                          <a:ea typeface="+mn-ea"/>
                          <a:cs typeface="+mn-cs"/>
                        </a:rPr>
                        <a:t> En ligne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048864"/>
                  </a:ext>
                </a:extLst>
              </a:tr>
              <a:tr h="282055">
                <a:tc>
                  <a:txBody>
                    <a:bodyPr/>
                    <a:lstStyle/>
                    <a:p>
                      <a:pPr marL="0" algn="r" defTabSz="914400" rtl="0" eaLnBrk="1" fontAlgn="b" latinLnBrk="0" hangingPunct="1"/>
                      <a:r>
                        <a:rPr lang="fr-BE" sz="1000" b="0" kern="1200" noProof="0">
                          <a:solidFill>
                            <a:schemeClr val="tx1"/>
                          </a:solidFill>
                          <a:latin typeface="+mn-lt"/>
                          <a:ea typeface="+mn-ea"/>
                          <a:cs typeface="+mn-cs"/>
                        </a:rPr>
                        <a:t>Éleveur 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9423604"/>
                  </a:ext>
                </a:extLst>
              </a:tr>
              <a:tr h="282053">
                <a:tc>
                  <a:txBody>
                    <a:bodyPr/>
                    <a:lstStyle/>
                    <a:p>
                      <a:pPr marL="0" algn="r" defTabSz="914400" rtl="0" eaLnBrk="1" fontAlgn="b" latinLnBrk="0" hangingPunct="1"/>
                      <a:r>
                        <a:rPr lang="fr-BE" sz="1000" b="0" kern="1200" noProof="0" dirty="0">
                          <a:solidFill>
                            <a:schemeClr val="tx1"/>
                          </a:solidFill>
                          <a:latin typeface="+mn-lt"/>
                          <a:ea typeface="+mn-ea"/>
                          <a:cs typeface="+mn-cs"/>
                        </a:rPr>
                        <a:t>Magasin d’animaux</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9154586"/>
                  </a:ext>
                </a:extLst>
              </a:tr>
              <a:tr h="282053">
                <a:tc>
                  <a:txBody>
                    <a:bodyPr/>
                    <a:lstStyle/>
                    <a:p>
                      <a:pPr marL="0" algn="r" defTabSz="914400" rtl="0" eaLnBrk="1" fontAlgn="b" latinLnBrk="0" hangingPunct="1"/>
                      <a:r>
                        <a:rPr lang="fr-BE" sz="1000" b="0" kern="1200" noProof="0">
                          <a:solidFill>
                            <a:schemeClr val="tx1"/>
                          </a:solidFill>
                          <a:latin typeface="+mn-lt"/>
                          <a:ea typeface="+mn-ea"/>
                          <a:cs typeface="+mn-cs"/>
                        </a:rPr>
                        <a:t>Éleveur non-reconnu</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4112205"/>
                  </a:ext>
                </a:extLst>
              </a:tr>
              <a:tr h="282053">
                <a:tc>
                  <a:txBody>
                    <a:bodyPr/>
                    <a:lstStyle/>
                    <a:p>
                      <a:pPr marL="0" algn="r" defTabSz="914400" rtl="0" eaLnBrk="1" fontAlgn="b" latinLnBrk="0" hangingPunct="1"/>
                      <a:r>
                        <a:rPr lang="fr-BE" sz="1000" b="0" kern="1200" noProof="0" dirty="0">
                          <a:solidFill>
                            <a:schemeClr val="tx1"/>
                          </a:solidFill>
                          <a:latin typeface="+mn-lt"/>
                          <a:ea typeface="+mn-ea"/>
                          <a:cs typeface="+mn-cs"/>
                        </a:rPr>
                        <a:t>Arrivé dans mon jardin comme chat errant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541572"/>
                  </a:ext>
                </a:extLst>
              </a:tr>
              <a:tr h="282053">
                <a:tc>
                  <a:txBody>
                    <a:bodyPr/>
                    <a:lstStyle/>
                    <a:p>
                      <a:pPr marL="0" algn="r" defTabSz="914400" rtl="0" eaLnBrk="1" fontAlgn="b" latinLnBrk="0" hangingPunct="1"/>
                      <a:r>
                        <a:rPr lang="fr-BE" sz="1000" b="0" kern="1200" noProof="0">
                          <a:solidFill>
                            <a:schemeClr val="tx1"/>
                          </a:solidFill>
                          <a:latin typeface="+mn-lt"/>
                          <a:ea typeface="+mn-ea"/>
                          <a:cs typeface="+mn-cs"/>
                        </a:rPr>
                        <a:t>Trouvé dans la rue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5500800"/>
                  </a:ext>
                </a:extLst>
              </a:tr>
              <a:tr h="282053">
                <a:tc>
                  <a:txBody>
                    <a:bodyPr/>
                    <a:lstStyle/>
                    <a:p>
                      <a:pPr marL="0" algn="r" defTabSz="914400" rtl="0" eaLnBrk="1" fontAlgn="b" latinLnBrk="0" hangingPunct="1"/>
                      <a:r>
                        <a:rPr lang="fr-BE" sz="1000" b="0" kern="1200" noProof="0" dirty="0">
                          <a:solidFill>
                            <a:schemeClr val="tx1"/>
                          </a:solidFill>
                          <a:latin typeface="+mn-lt"/>
                          <a:ea typeface="+mn-ea"/>
                          <a:cs typeface="+mn-cs"/>
                        </a:rPr>
                        <a:t>Une portée que j’ai trouvée </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4702862"/>
                  </a:ext>
                </a:extLst>
              </a:tr>
              <a:tr h="282053">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a:solidFill>
                            <a:schemeClr val="tx1"/>
                          </a:solidFill>
                          <a:latin typeface="+mn-lt"/>
                          <a:ea typeface="+mn-ea"/>
                          <a:cs typeface="+mn-cs"/>
                        </a:rPr>
                        <a:t>Un chaton d’une portée de mon autre chat</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97813192"/>
                  </a:ext>
                </a:extLst>
              </a:tr>
              <a:tr h="282055">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fr-BE" sz="1000" b="0" kern="1200" noProof="0" dirty="0">
                          <a:solidFill>
                            <a:schemeClr val="tx1"/>
                          </a:solidFill>
                          <a:latin typeface="+mn-lt"/>
                          <a:ea typeface="+mn-ea"/>
                          <a:cs typeface="+mn-cs"/>
                        </a:rPr>
                        <a:t>Via le vétérinaire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90788480"/>
                  </a:ext>
                </a:extLst>
              </a:tr>
              <a:tr h="282053">
                <a:tc>
                  <a:txBody>
                    <a:bodyPr/>
                    <a:lstStyle/>
                    <a:p>
                      <a:pPr marL="0" algn="r" defTabSz="914400" rtl="0" eaLnBrk="1" fontAlgn="b" latinLnBrk="0" hangingPunct="1"/>
                      <a:r>
                        <a:rPr lang="fr-BE" sz="1000" b="0" kern="1200" noProof="0" dirty="0">
                          <a:solidFill>
                            <a:schemeClr val="tx1"/>
                          </a:solidFill>
                          <a:latin typeface="+mn-lt"/>
                          <a:ea typeface="+mn-ea"/>
                          <a:cs typeface="+mn-cs"/>
                        </a:rPr>
                        <a:t>Dans une ferme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087071"/>
                  </a:ext>
                </a:extLst>
              </a:tr>
              <a:tr h="282053">
                <a:tc>
                  <a:txBody>
                    <a:bodyPr/>
                    <a:lstStyle/>
                    <a:p>
                      <a:pPr marL="0" algn="r" defTabSz="914400" rtl="0" eaLnBrk="1" fontAlgn="b" latinLnBrk="0" hangingPunct="1"/>
                      <a:r>
                        <a:rPr lang="fr-BE" sz="1000" b="0" kern="1200" noProof="0" dirty="0">
                          <a:solidFill>
                            <a:schemeClr val="tx1"/>
                          </a:solidFill>
                          <a:latin typeface="+mn-lt"/>
                          <a:ea typeface="+mn-ea"/>
                          <a:cs typeface="+mn-cs"/>
                        </a:rPr>
                        <a:t>Autre</a:t>
                      </a: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4404045"/>
                  </a:ext>
                </a:extLst>
              </a:tr>
            </a:tbl>
          </a:graphicData>
        </a:graphic>
      </p:graphicFrame>
      <p:grpSp>
        <p:nvGrpSpPr>
          <p:cNvPr id="16" name="Group 15">
            <a:extLst>
              <a:ext uri="{FF2B5EF4-FFF2-40B4-BE49-F238E27FC236}">
                <a16:creationId xmlns:a16="http://schemas.microsoft.com/office/drawing/2014/main" id="{82D7F9F6-0277-4F48-88D0-0B6C43DE2EE3}"/>
              </a:ext>
            </a:extLst>
          </p:cNvPr>
          <p:cNvGrpSpPr/>
          <p:nvPr/>
        </p:nvGrpSpPr>
        <p:grpSpPr>
          <a:xfrm>
            <a:off x="454528" y="1782821"/>
            <a:ext cx="728010" cy="874978"/>
            <a:chOff x="454528" y="1782821"/>
            <a:chExt cx="728010" cy="874978"/>
          </a:xfrm>
        </p:grpSpPr>
        <p:sp>
          <p:nvSpPr>
            <p:cNvPr id="7" name="Graphic 3">
              <a:extLst>
                <a:ext uri="{FF2B5EF4-FFF2-40B4-BE49-F238E27FC236}">
                  <a16:creationId xmlns:a16="http://schemas.microsoft.com/office/drawing/2014/main" id="{7AA87AF0-DF10-4F12-8CA9-9E8A6F6717B5}"/>
                </a:ext>
              </a:extLst>
            </p:cNvPr>
            <p:cNvSpPr/>
            <p:nvPr/>
          </p:nvSpPr>
          <p:spPr>
            <a:xfrm flipH="1">
              <a:off x="454528" y="1782821"/>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dirty="0"/>
            </a:p>
          </p:txBody>
        </p:sp>
        <p:grpSp>
          <p:nvGrpSpPr>
            <p:cNvPr id="97" name="Group 96">
              <a:extLst>
                <a:ext uri="{FF2B5EF4-FFF2-40B4-BE49-F238E27FC236}">
                  <a16:creationId xmlns:a16="http://schemas.microsoft.com/office/drawing/2014/main" id="{BA804786-64F0-4B1A-85F7-FEDC4A01C954}"/>
                </a:ext>
              </a:extLst>
            </p:cNvPr>
            <p:cNvGrpSpPr/>
            <p:nvPr/>
          </p:nvGrpSpPr>
          <p:grpSpPr>
            <a:xfrm>
              <a:off x="705747" y="2308103"/>
              <a:ext cx="266849" cy="259278"/>
              <a:chOff x="1551239" y="2361527"/>
              <a:chExt cx="748918" cy="727671"/>
            </a:xfrm>
          </p:grpSpPr>
          <p:sp>
            <p:nvSpPr>
              <p:cNvPr id="98" name="Freeform: Shape 97">
                <a:extLst>
                  <a:ext uri="{FF2B5EF4-FFF2-40B4-BE49-F238E27FC236}">
                    <a16:creationId xmlns:a16="http://schemas.microsoft.com/office/drawing/2014/main" id="{75BB8677-DAD6-4678-8567-F6A3108D8B85}"/>
                  </a:ext>
                </a:extLst>
              </p:cNvPr>
              <p:cNvSpPr/>
              <p:nvPr/>
            </p:nvSpPr>
            <p:spPr>
              <a:xfrm>
                <a:off x="1637077" y="2576135"/>
                <a:ext cx="233704" cy="233704"/>
              </a:xfrm>
              <a:custGeom>
                <a:avLst/>
                <a:gdLst>
                  <a:gd name="connsiteX0" fmla="*/ 126845 w 138134"/>
                  <a:gd name="connsiteY0" fmla="*/ 0 h 138134"/>
                  <a:gd name="connsiteX1" fmla="*/ 0 w 138134"/>
                  <a:gd name="connsiteY1" fmla="*/ 126845 h 138134"/>
                  <a:gd name="connsiteX2" fmla="*/ 12683 w 138134"/>
                  <a:gd name="connsiteY2" fmla="*/ 139528 h 138134"/>
                  <a:gd name="connsiteX3" fmla="*/ 25366 w 138134"/>
                  <a:gd name="connsiteY3" fmla="*/ 126845 h 138134"/>
                  <a:gd name="connsiteX4" fmla="*/ 126842 w 138134"/>
                  <a:gd name="connsiteY4" fmla="*/ 25370 h 138134"/>
                  <a:gd name="connsiteX5" fmla="*/ 139525 w 138134"/>
                  <a:gd name="connsiteY5" fmla="*/ 12686 h 138134"/>
                  <a:gd name="connsiteX6" fmla="*/ 126845 w 138134"/>
                  <a:gd name="connsiteY6" fmla="*/ 0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26845" y="0"/>
                    </a:moveTo>
                    <a:cubicBezTo>
                      <a:pt x="56899" y="0"/>
                      <a:pt x="0" y="56899"/>
                      <a:pt x="0" y="126845"/>
                    </a:cubicBezTo>
                    <a:cubicBezTo>
                      <a:pt x="0" y="133849"/>
                      <a:pt x="5679" y="139528"/>
                      <a:pt x="12683" y="139528"/>
                    </a:cubicBezTo>
                    <a:cubicBezTo>
                      <a:pt x="19687" y="139528"/>
                      <a:pt x="25366" y="133849"/>
                      <a:pt x="25366" y="126845"/>
                    </a:cubicBezTo>
                    <a:cubicBezTo>
                      <a:pt x="25366" y="70891"/>
                      <a:pt x="70891" y="25370"/>
                      <a:pt x="126842" y="25370"/>
                    </a:cubicBezTo>
                    <a:cubicBezTo>
                      <a:pt x="133846" y="25370"/>
                      <a:pt x="139525" y="19690"/>
                      <a:pt x="139525" y="12686"/>
                    </a:cubicBezTo>
                    <a:cubicBezTo>
                      <a:pt x="139525" y="5682"/>
                      <a:pt x="133849" y="0"/>
                      <a:pt x="126845" y="0"/>
                    </a:cubicBezTo>
                    <a:close/>
                  </a:path>
                </a:pathLst>
              </a:custGeom>
              <a:solidFill>
                <a:schemeClr val="bg2"/>
              </a:solidFill>
              <a:ln w="3134" cap="flat">
                <a:noFill/>
                <a:prstDash val="solid"/>
                <a:miter/>
              </a:ln>
            </p:spPr>
            <p:txBody>
              <a:bodyPr rtlCol="0" anchor="ctr"/>
              <a:lstStyle/>
              <a:p>
                <a:endParaRPr lang="fr-BE" dirty="0"/>
              </a:p>
            </p:txBody>
          </p:sp>
          <p:sp>
            <p:nvSpPr>
              <p:cNvPr id="99" name="Freeform: Shape 98">
                <a:extLst>
                  <a:ext uri="{FF2B5EF4-FFF2-40B4-BE49-F238E27FC236}">
                    <a16:creationId xmlns:a16="http://schemas.microsoft.com/office/drawing/2014/main" id="{189CD132-0566-4203-8E82-0DBEF171D3C8}"/>
                  </a:ext>
                </a:extLst>
              </p:cNvPr>
              <p:cNvSpPr/>
              <p:nvPr/>
            </p:nvSpPr>
            <p:spPr>
              <a:xfrm>
                <a:off x="1551239" y="2361527"/>
                <a:ext cx="748918" cy="727671"/>
              </a:xfrm>
              <a:custGeom>
                <a:avLst/>
                <a:gdLst>
                  <a:gd name="connsiteX0" fmla="*/ 442978 w 442658"/>
                  <a:gd name="connsiteY0" fmla="*/ 7839 h 430100"/>
                  <a:gd name="connsiteX1" fmla="*/ 436122 w 442658"/>
                  <a:gd name="connsiteY1" fmla="*/ 980 h 430100"/>
                  <a:gd name="connsiteX2" fmla="*/ 431275 w 442658"/>
                  <a:gd name="connsiteY2" fmla="*/ 0 h 430100"/>
                  <a:gd name="connsiteX3" fmla="*/ 304429 w 442658"/>
                  <a:gd name="connsiteY3" fmla="*/ 0 h 430100"/>
                  <a:gd name="connsiteX4" fmla="*/ 291746 w 442658"/>
                  <a:gd name="connsiteY4" fmla="*/ 12683 h 430100"/>
                  <a:gd name="connsiteX5" fmla="*/ 304429 w 442658"/>
                  <a:gd name="connsiteY5" fmla="*/ 25367 h 430100"/>
                  <a:gd name="connsiteX6" fmla="*/ 400653 w 442658"/>
                  <a:gd name="connsiteY6" fmla="*/ 25367 h 430100"/>
                  <a:gd name="connsiteX7" fmla="*/ 301802 w 442658"/>
                  <a:gd name="connsiteY7" fmla="*/ 124217 h 430100"/>
                  <a:gd name="connsiteX8" fmla="*/ 300650 w 442658"/>
                  <a:gd name="connsiteY8" fmla="*/ 125954 h 430100"/>
                  <a:gd name="connsiteX9" fmla="*/ 177584 w 442658"/>
                  <a:gd name="connsiteY9" fmla="*/ 76106 h 430100"/>
                  <a:gd name="connsiteX10" fmla="*/ 0 w 442658"/>
                  <a:gd name="connsiteY10" fmla="*/ 253690 h 430100"/>
                  <a:gd name="connsiteX11" fmla="*/ 177584 w 442658"/>
                  <a:gd name="connsiteY11" fmla="*/ 431275 h 430100"/>
                  <a:gd name="connsiteX12" fmla="*/ 355169 w 442658"/>
                  <a:gd name="connsiteY12" fmla="*/ 253690 h 430100"/>
                  <a:gd name="connsiteX13" fmla="*/ 316965 w 442658"/>
                  <a:gd name="connsiteY13" fmla="*/ 143999 h 430100"/>
                  <a:gd name="connsiteX14" fmla="*/ 319740 w 442658"/>
                  <a:gd name="connsiteY14" fmla="*/ 142156 h 430100"/>
                  <a:gd name="connsiteX15" fmla="*/ 418588 w 442658"/>
                  <a:gd name="connsiteY15" fmla="*/ 43308 h 430100"/>
                  <a:gd name="connsiteX16" fmla="*/ 418588 w 442658"/>
                  <a:gd name="connsiteY16" fmla="*/ 139531 h 430100"/>
                  <a:gd name="connsiteX17" fmla="*/ 431271 w 442658"/>
                  <a:gd name="connsiteY17" fmla="*/ 152215 h 430100"/>
                  <a:gd name="connsiteX18" fmla="*/ 443955 w 442658"/>
                  <a:gd name="connsiteY18" fmla="*/ 139531 h 430100"/>
                  <a:gd name="connsiteX19" fmla="*/ 443955 w 442658"/>
                  <a:gd name="connsiteY19" fmla="*/ 12686 h 430100"/>
                  <a:gd name="connsiteX20" fmla="*/ 442978 w 442658"/>
                  <a:gd name="connsiteY20" fmla="*/ 7839 h 430100"/>
                  <a:gd name="connsiteX21" fmla="*/ 329796 w 442658"/>
                  <a:gd name="connsiteY21" fmla="*/ 253690 h 430100"/>
                  <a:gd name="connsiteX22" fmla="*/ 177581 w 442658"/>
                  <a:gd name="connsiteY22" fmla="*/ 405905 h 430100"/>
                  <a:gd name="connsiteX23" fmla="*/ 25367 w 442658"/>
                  <a:gd name="connsiteY23" fmla="*/ 253690 h 430100"/>
                  <a:gd name="connsiteX24" fmla="*/ 177581 w 442658"/>
                  <a:gd name="connsiteY24" fmla="*/ 101475 h 430100"/>
                  <a:gd name="connsiteX25" fmla="*/ 329796 w 442658"/>
                  <a:gd name="connsiteY25" fmla="*/ 253690 h 4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658" h="430100">
                    <a:moveTo>
                      <a:pt x="442978" y="7839"/>
                    </a:moveTo>
                    <a:cubicBezTo>
                      <a:pt x="441691" y="4737"/>
                      <a:pt x="439220" y="2267"/>
                      <a:pt x="436122" y="980"/>
                    </a:cubicBezTo>
                    <a:cubicBezTo>
                      <a:pt x="434571" y="339"/>
                      <a:pt x="432926" y="0"/>
                      <a:pt x="431275" y="0"/>
                    </a:cubicBezTo>
                    <a:lnTo>
                      <a:pt x="304429" y="0"/>
                    </a:lnTo>
                    <a:cubicBezTo>
                      <a:pt x="297425" y="0"/>
                      <a:pt x="291746" y="5679"/>
                      <a:pt x="291746" y="12683"/>
                    </a:cubicBezTo>
                    <a:cubicBezTo>
                      <a:pt x="291746" y="19687"/>
                      <a:pt x="297425" y="25367"/>
                      <a:pt x="304429" y="25367"/>
                    </a:cubicBezTo>
                    <a:lnTo>
                      <a:pt x="400653" y="25367"/>
                    </a:lnTo>
                    <a:lnTo>
                      <a:pt x="301802" y="124217"/>
                    </a:lnTo>
                    <a:cubicBezTo>
                      <a:pt x="301290" y="124729"/>
                      <a:pt x="301055" y="125382"/>
                      <a:pt x="300650" y="125954"/>
                    </a:cubicBezTo>
                    <a:cubicBezTo>
                      <a:pt x="268700" y="95162"/>
                      <a:pt x="225360" y="76106"/>
                      <a:pt x="177584" y="76106"/>
                    </a:cubicBezTo>
                    <a:cubicBezTo>
                      <a:pt x="79663" y="76106"/>
                      <a:pt x="0" y="155769"/>
                      <a:pt x="0" y="253690"/>
                    </a:cubicBezTo>
                    <a:cubicBezTo>
                      <a:pt x="0" y="351612"/>
                      <a:pt x="79663" y="431275"/>
                      <a:pt x="177584" y="431275"/>
                    </a:cubicBezTo>
                    <a:cubicBezTo>
                      <a:pt x="275506" y="431275"/>
                      <a:pt x="355169" y="351612"/>
                      <a:pt x="355169" y="253690"/>
                    </a:cubicBezTo>
                    <a:cubicBezTo>
                      <a:pt x="355169" y="212284"/>
                      <a:pt x="340809" y="174235"/>
                      <a:pt x="316965" y="143999"/>
                    </a:cubicBezTo>
                    <a:cubicBezTo>
                      <a:pt x="317926" y="143449"/>
                      <a:pt x="318921" y="142975"/>
                      <a:pt x="319740" y="142156"/>
                    </a:cubicBezTo>
                    <a:lnTo>
                      <a:pt x="418588" y="43308"/>
                    </a:lnTo>
                    <a:lnTo>
                      <a:pt x="418588" y="139531"/>
                    </a:lnTo>
                    <a:cubicBezTo>
                      <a:pt x="418588" y="146536"/>
                      <a:pt x="424267" y="152215"/>
                      <a:pt x="431271" y="152215"/>
                    </a:cubicBezTo>
                    <a:cubicBezTo>
                      <a:pt x="438275" y="152215"/>
                      <a:pt x="443955" y="146536"/>
                      <a:pt x="443955" y="139531"/>
                    </a:cubicBezTo>
                    <a:lnTo>
                      <a:pt x="443955" y="12686"/>
                    </a:lnTo>
                    <a:cubicBezTo>
                      <a:pt x="443955" y="11032"/>
                      <a:pt x="443619" y="9387"/>
                      <a:pt x="442978" y="7839"/>
                    </a:cubicBezTo>
                    <a:close/>
                    <a:moveTo>
                      <a:pt x="329796" y="253690"/>
                    </a:moveTo>
                    <a:cubicBezTo>
                      <a:pt x="329796" y="337619"/>
                      <a:pt x="261510" y="405905"/>
                      <a:pt x="177581" y="405905"/>
                    </a:cubicBezTo>
                    <a:cubicBezTo>
                      <a:pt x="93652" y="405905"/>
                      <a:pt x="25367" y="337619"/>
                      <a:pt x="25367" y="253690"/>
                    </a:cubicBezTo>
                    <a:cubicBezTo>
                      <a:pt x="25367" y="169761"/>
                      <a:pt x="93652" y="101475"/>
                      <a:pt x="177581" y="101475"/>
                    </a:cubicBezTo>
                    <a:cubicBezTo>
                      <a:pt x="261510" y="101475"/>
                      <a:pt x="329796" y="169761"/>
                      <a:pt x="329796" y="253690"/>
                    </a:cubicBezTo>
                    <a:close/>
                  </a:path>
                </a:pathLst>
              </a:custGeom>
              <a:solidFill>
                <a:schemeClr val="bg2"/>
              </a:solidFill>
              <a:ln w="3134" cap="flat">
                <a:noFill/>
                <a:prstDash val="solid"/>
                <a:miter/>
              </a:ln>
            </p:spPr>
            <p:txBody>
              <a:bodyPr rtlCol="0" anchor="ctr"/>
              <a:lstStyle/>
              <a:p>
                <a:endParaRPr lang="fr-BE" dirty="0"/>
              </a:p>
            </p:txBody>
          </p:sp>
        </p:grpSp>
      </p:grpSp>
      <p:grpSp>
        <p:nvGrpSpPr>
          <p:cNvPr id="17" name="Group 16">
            <a:extLst>
              <a:ext uri="{FF2B5EF4-FFF2-40B4-BE49-F238E27FC236}">
                <a16:creationId xmlns:a16="http://schemas.microsoft.com/office/drawing/2014/main" id="{17D46DBB-8D03-487F-B32A-F61382529CAB}"/>
              </a:ext>
            </a:extLst>
          </p:cNvPr>
          <p:cNvGrpSpPr/>
          <p:nvPr/>
        </p:nvGrpSpPr>
        <p:grpSpPr>
          <a:xfrm>
            <a:off x="454528" y="2787769"/>
            <a:ext cx="728010" cy="874978"/>
            <a:chOff x="454528" y="2787769"/>
            <a:chExt cx="728010" cy="874978"/>
          </a:xfrm>
        </p:grpSpPr>
        <p:sp>
          <p:nvSpPr>
            <p:cNvPr id="75" name="Graphic 3">
              <a:extLst>
                <a:ext uri="{FF2B5EF4-FFF2-40B4-BE49-F238E27FC236}">
                  <a16:creationId xmlns:a16="http://schemas.microsoft.com/office/drawing/2014/main" id="{AC24E87D-3ADB-4F6C-AC9F-ECD97D7260AA}"/>
                </a:ext>
              </a:extLst>
            </p:cNvPr>
            <p:cNvSpPr/>
            <p:nvPr/>
          </p:nvSpPr>
          <p:spPr>
            <a:xfrm flipH="1">
              <a:off x="454528" y="2787769"/>
              <a:ext cx="728010" cy="874978"/>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accent4"/>
              </a:solidFill>
              <a:prstDash val="solid"/>
              <a:miter/>
            </a:ln>
          </p:spPr>
          <p:txBody>
            <a:bodyPr rtlCol="0" anchor="ctr"/>
            <a:lstStyle/>
            <a:p>
              <a:endParaRPr lang="fr-BE" dirty="0"/>
            </a:p>
          </p:txBody>
        </p:sp>
        <p:grpSp>
          <p:nvGrpSpPr>
            <p:cNvPr id="100" name="Group 99">
              <a:extLst>
                <a:ext uri="{FF2B5EF4-FFF2-40B4-BE49-F238E27FC236}">
                  <a16:creationId xmlns:a16="http://schemas.microsoft.com/office/drawing/2014/main" id="{B5FEDE5C-9026-47CF-BC99-2468204C1A13}"/>
                </a:ext>
              </a:extLst>
            </p:cNvPr>
            <p:cNvGrpSpPr/>
            <p:nvPr/>
          </p:nvGrpSpPr>
          <p:grpSpPr>
            <a:xfrm>
              <a:off x="741715" y="3287773"/>
              <a:ext cx="213859" cy="312270"/>
              <a:chOff x="946070" y="2164076"/>
              <a:chExt cx="600197" cy="876393"/>
            </a:xfrm>
            <a:solidFill>
              <a:schemeClr val="accent4"/>
            </a:solidFill>
          </p:grpSpPr>
          <p:sp>
            <p:nvSpPr>
              <p:cNvPr id="101" name="Freeform: Shape 100">
                <a:extLst>
                  <a:ext uri="{FF2B5EF4-FFF2-40B4-BE49-F238E27FC236}">
                    <a16:creationId xmlns:a16="http://schemas.microsoft.com/office/drawing/2014/main" id="{48629DCA-FA16-4FB5-97C3-019941EDFDA4}"/>
                  </a:ext>
                </a:extLst>
              </p:cNvPr>
              <p:cNvSpPr/>
              <p:nvPr/>
            </p:nvSpPr>
            <p:spPr>
              <a:xfrm>
                <a:off x="1225055" y="2249920"/>
                <a:ext cx="233704" cy="233704"/>
              </a:xfrm>
              <a:custGeom>
                <a:avLst/>
                <a:gdLst>
                  <a:gd name="connsiteX0" fmla="*/ 139528 w 138134"/>
                  <a:gd name="connsiteY0" fmla="*/ 126845 h 138134"/>
                  <a:gd name="connsiteX1" fmla="*/ 12683 w 138134"/>
                  <a:gd name="connsiteY1" fmla="*/ 0 h 138134"/>
                  <a:gd name="connsiteX2" fmla="*/ 0 w 138134"/>
                  <a:gd name="connsiteY2" fmla="*/ 12683 h 138134"/>
                  <a:gd name="connsiteX3" fmla="*/ 12683 w 138134"/>
                  <a:gd name="connsiteY3" fmla="*/ 25367 h 138134"/>
                  <a:gd name="connsiteX4" fmla="*/ 114162 w 138134"/>
                  <a:gd name="connsiteY4" fmla="*/ 126845 h 138134"/>
                  <a:gd name="connsiteX5" fmla="*/ 126845 w 138134"/>
                  <a:gd name="connsiteY5" fmla="*/ 139528 h 138134"/>
                  <a:gd name="connsiteX6" fmla="*/ 139528 w 138134"/>
                  <a:gd name="connsiteY6" fmla="*/ 126845 h 1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34" h="138134">
                    <a:moveTo>
                      <a:pt x="139528" y="126845"/>
                    </a:moveTo>
                    <a:cubicBezTo>
                      <a:pt x="139528" y="56899"/>
                      <a:pt x="82630" y="0"/>
                      <a:pt x="12683" y="0"/>
                    </a:cubicBezTo>
                    <a:cubicBezTo>
                      <a:pt x="5679" y="0"/>
                      <a:pt x="0" y="5679"/>
                      <a:pt x="0" y="12683"/>
                    </a:cubicBezTo>
                    <a:cubicBezTo>
                      <a:pt x="0" y="19687"/>
                      <a:pt x="5679" y="25367"/>
                      <a:pt x="12683" y="25367"/>
                    </a:cubicBezTo>
                    <a:cubicBezTo>
                      <a:pt x="68637" y="25370"/>
                      <a:pt x="114162" y="70894"/>
                      <a:pt x="114162" y="126845"/>
                    </a:cubicBezTo>
                    <a:cubicBezTo>
                      <a:pt x="114162" y="133849"/>
                      <a:pt x="119841" y="139528"/>
                      <a:pt x="126845" y="139528"/>
                    </a:cubicBezTo>
                    <a:cubicBezTo>
                      <a:pt x="133849" y="139528"/>
                      <a:pt x="139528" y="133849"/>
                      <a:pt x="139528" y="126845"/>
                    </a:cubicBezTo>
                    <a:close/>
                  </a:path>
                </a:pathLst>
              </a:custGeom>
              <a:grpFill/>
              <a:ln w="3134" cap="flat">
                <a:noFill/>
                <a:prstDash val="solid"/>
                <a:miter/>
              </a:ln>
            </p:spPr>
            <p:txBody>
              <a:bodyPr rtlCol="0" anchor="ctr"/>
              <a:lstStyle/>
              <a:p>
                <a:endParaRPr lang="fr-BE" dirty="0"/>
              </a:p>
            </p:txBody>
          </p:sp>
          <p:sp>
            <p:nvSpPr>
              <p:cNvPr id="102" name="Freeform: Shape 101">
                <a:extLst>
                  <a:ext uri="{FF2B5EF4-FFF2-40B4-BE49-F238E27FC236}">
                    <a16:creationId xmlns:a16="http://schemas.microsoft.com/office/drawing/2014/main" id="{38CD1AFF-146B-4F53-B584-6095C6656241}"/>
                  </a:ext>
                </a:extLst>
              </p:cNvPr>
              <p:cNvSpPr/>
              <p:nvPr/>
            </p:nvSpPr>
            <p:spPr>
              <a:xfrm>
                <a:off x="946070" y="2164076"/>
                <a:ext cx="600197" cy="876393"/>
              </a:xfrm>
              <a:custGeom>
                <a:avLst/>
                <a:gdLst>
                  <a:gd name="connsiteX0" fmla="*/ 235365 w 354754"/>
                  <a:gd name="connsiteY0" fmla="*/ 443961 h 518004"/>
                  <a:gd name="connsiteX1" fmla="*/ 190268 w 354754"/>
                  <a:gd name="connsiteY1" fmla="*/ 443961 h 518004"/>
                  <a:gd name="connsiteX2" fmla="*/ 190268 w 354754"/>
                  <a:gd name="connsiteY2" fmla="*/ 354525 h 518004"/>
                  <a:gd name="connsiteX3" fmla="*/ 355166 w 354754"/>
                  <a:gd name="connsiteY3" fmla="*/ 177584 h 518004"/>
                  <a:gd name="connsiteX4" fmla="*/ 177581 w 354754"/>
                  <a:gd name="connsiteY4" fmla="*/ 0 h 518004"/>
                  <a:gd name="connsiteX5" fmla="*/ 0 w 354754"/>
                  <a:gd name="connsiteY5" fmla="*/ 177584 h 518004"/>
                  <a:gd name="connsiteX6" fmla="*/ 164898 w 354754"/>
                  <a:gd name="connsiteY6" fmla="*/ 354525 h 518004"/>
                  <a:gd name="connsiteX7" fmla="*/ 164898 w 354754"/>
                  <a:gd name="connsiteY7" fmla="*/ 443961 h 518004"/>
                  <a:gd name="connsiteX8" fmla="*/ 120503 w 354754"/>
                  <a:gd name="connsiteY8" fmla="*/ 443961 h 518004"/>
                  <a:gd name="connsiteX9" fmla="*/ 107820 w 354754"/>
                  <a:gd name="connsiteY9" fmla="*/ 456644 h 518004"/>
                  <a:gd name="connsiteX10" fmla="*/ 120503 w 354754"/>
                  <a:gd name="connsiteY10" fmla="*/ 469327 h 518004"/>
                  <a:gd name="connsiteX11" fmla="*/ 164898 w 354754"/>
                  <a:gd name="connsiteY11" fmla="*/ 469327 h 518004"/>
                  <a:gd name="connsiteX12" fmla="*/ 164898 w 354754"/>
                  <a:gd name="connsiteY12" fmla="*/ 507380 h 518004"/>
                  <a:gd name="connsiteX13" fmla="*/ 177581 w 354754"/>
                  <a:gd name="connsiteY13" fmla="*/ 520064 h 518004"/>
                  <a:gd name="connsiteX14" fmla="*/ 190264 w 354754"/>
                  <a:gd name="connsiteY14" fmla="*/ 507380 h 518004"/>
                  <a:gd name="connsiteX15" fmla="*/ 190264 w 354754"/>
                  <a:gd name="connsiteY15" fmla="*/ 469327 h 518004"/>
                  <a:gd name="connsiteX16" fmla="*/ 235359 w 354754"/>
                  <a:gd name="connsiteY16" fmla="*/ 469327 h 518004"/>
                  <a:gd name="connsiteX17" fmla="*/ 248042 w 354754"/>
                  <a:gd name="connsiteY17" fmla="*/ 456644 h 518004"/>
                  <a:gd name="connsiteX18" fmla="*/ 235365 w 354754"/>
                  <a:gd name="connsiteY18" fmla="*/ 443961 h 518004"/>
                  <a:gd name="connsiteX19" fmla="*/ 177584 w 354754"/>
                  <a:gd name="connsiteY19" fmla="*/ 329799 h 518004"/>
                  <a:gd name="connsiteX20" fmla="*/ 25370 w 354754"/>
                  <a:gd name="connsiteY20" fmla="*/ 177584 h 518004"/>
                  <a:gd name="connsiteX21" fmla="*/ 177584 w 354754"/>
                  <a:gd name="connsiteY21" fmla="*/ 25370 h 518004"/>
                  <a:gd name="connsiteX22" fmla="*/ 329799 w 354754"/>
                  <a:gd name="connsiteY22" fmla="*/ 177584 h 518004"/>
                  <a:gd name="connsiteX23" fmla="*/ 177584 w 354754"/>
                  <a:gd name="connsiteY23" fmla="*/ 329799 h 51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754" h="518004">
                    <a:moveTo>
                      <a:pt x="235365" y="443961"/>
                    </a:moveTo>
                    <a:lnTo>
                      <a:pt x="190268" y="443961"/>
                    </a:lnTo>
                    <a:lnTo>
                      <a:pt x="190268" y="354525"/>
                    </a:lnTo>
                    <a:cubicBezTo>
                      <a:pt x="282268" y="347976"/>
                      <a:pt x="355166" y="271224"/>
                      <a:pt x="355166" y="177584"/>
                    </a:cubicBezTo>
                    <a:cubicBezTo>
                      <a:pt x="355166" y="79663"/>
                      <a:pt x="275503" y="0"/>
                      <a:pt x="177581" y="0"/>
                    </a:cubicBezTo>
                    <a:cubicBezTo>
                      <a:pt x="79660" y="0"/>
                      <a:pt x="0" y="79666"/>
                      <a:pt x="0" y="177584"/>
                    </a:cubicBezTo>
                    <a:cubicBezTo>
                      <a:pt x="0" y="271224"/>
                      <a:pt x="72900" y="347976"/>
                      <a:pt x="164898" y="354525"/>
                    </a:cubicBezTo>
                    <a:lnTo>
                      <a:pt x="164898" y="443961"/>
                    </a:lnTo>
                    <a:lnTo>
                      <a:pt x="120503" y="443961"/>
                    </a:lnTo>
                    <a:cubicBezTo>
                      <a:pt x="113499" y="443961"/>
                      <a:pt x="107820" y="449640"/>
                      <a:pt x="107820" y="456644"/>
                    </a:cubicBezTo>
                    <a:cubicBezTo>
                      <a:pt x="107820" y="463648"/>
                      <a:pt x="113499" y="469327"/>
                      <a:pt x="120503" y="469327"/>
                    </a:cubicBezTo>
                    <a:lnTo>
                      <a:pt x="164898" y="469327"/>
                    </a:lnTo>
                    <a:lnTo>
                      <a:pt x="164898" y="507380"/>
                    </a:lnTo>
                    <a:cubicBezTo>
                      <a:pt x="164898" y="514384"/>
                      <a:pt x="170577" y="520064"/>
                      <a:pt x="177581" y="520064"/>
                    </a:cubicBezTo>
                    <a:cubicBezTo>
                      <a:pt x="184585" y="520064"/>
                      <a:pt x="190264" y="514384"/>
                      <a:pt x="190264" y="507380"/>
                    </a:cubicBezTo>
                    <a:lnTo>
                      <a:pt x="190264" y="469327"/>
                    </a:lnTo>
                    <a:lnTo>
                      <a:pt x="235359" y="469327"/>
                    </a:lnTo>
                    <a:cubicBezTo>
                      <a:pt x="242363" y="469327"/>
                      <a:pt x="248042" y="463648"/>
                      <a:pt x="248042" y="456644"/>
                    </a:cubicBezTo>
                    <a:cubicBezTo>
                      <a:pt x="248042" y="449640"/>
                      <a:pt x="242369" y="443961"/>
                      <a:pt x="235365" y="443961"/>
                    </a:cubicBezTo>
                    <a:close/>
                    <a:moveTo>
                      <a:pt x="177584" y="329799"/>
                    </a:moveTo>
                    <a:cubicBezTo>
                      <a:pt x="93655" y="329799"/>
                      <a:pt x="25370" y="261514"/>
                      <a:pt x="25370" y="177584"/>
                    </a:cubicBezTo>
                    <a:cubicBezTo>
                      <a:pt x="25370" y="93655"/>
                      <a:pt x="93655" y="25370"/>
                      <a:pt x="177584" y="25370"/>
                    </a:cubicBezTo>
                    <a:cubicBezTo>
                      <a:pt x="261514" y="25370"/>
                      <a:pt x="329799" y="93655"/>
                      <a:pt x="329799" y="177584"/>
                    </a:cubicBezTo>
                    <a:cubicBezTo>
                      <a:pt x="329799" y="261514"/>
                      <a:pt x="261514" y="329799"/>
                      <a:pt x="177584" y="329799"/>
                    </a:cubicBezTo>
                    <a:close/>
                  </a:path>
                </a:pathLst>
              </a:custGeom>
              <a:grpFill/>
              <a:ln w="3134" cap="flat">
                <a:noFill/>
                <a:prstDash val="solid"/>
                <a:miter/>
              </a:ln>
            </p:spPr>
            <p:txBody>
              <a:bodyPr rtlCol="0" anchor="ctr"/>
              <a:lstStyle/>
              <a:p>
                <a:endParaRPr lang="fr-BE" dirty="0">
                  <a:solidFill>
                    <a:schemeClr val="accent5"/>
                  </a:solidFill>
                </a:endParaRPr>
              </a:p>
            </p:txBody>
          </p:sp>
        </p:grpSp>
      </p:grpSp>
      <p:pic>
        <p:nvPicPr>
          <p:cNvPr id="19" name="Picture 18" descr="A cat that is lying down and looking at the camera&#10;&#10;Description automatically generated">
            <a:extLst>
              <a:ext uri="{FF2B5EF4-FFF2-40B4-BE49-F238E27FC236}">
                <a16:creationId xmlns:a16="http://schemas.microsoft.com/office/drawing/2014/main" id="{7E700DBF-2359-46A2-A19F-18E2A7CAF516}"/>
              </a:ext>
            </a:extLst>
          </p:cNvPr>
          <p:cNvPicPr>
            <a:picLocks noChangeAspect="1"/>
          </p:cNvPicPr>
          <p:nvPr/>
        </p:nvPicPr>
        <p:blipFill rotWithShape="1">
          <a:blip r:embed="rId6"/>
          <a:srcRect l="41052"/>
          <a:stretch/>
        </p:blipFill>
        <p:spPr>
          <a:xfrm>
            <a:off x="407986" y="3885406"/>
            <a:ext cx="1833785" cy="2073912"/>
          </a:xfrm>
          <a:prstGeom prst="rect">
            <a:avLst/>
          </a:prstGeom>
        </p:spPr>
      </p:pic>
    </p:spTree>
    <p:extLst>
      <p:ext uri="{BB962C8B-B14F-4D97-AF65-F5344CB8AC3E}">
        <p14:creationId xmlns:p14="http://schemas.microsoft.com/office/powerpoint/2010/main" val="3537628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C02651-620A-4983-B3B9-C6953CC08FC5}"/>
              </a:ext>
            </a:extLst>
          </p:cNvPr>
          <p:cNvSpPr>
            <a:spLocks noGrp="1"/>
          </p:cNvSpPr>
          <p:nvPr>
            <p:ph type="sldNum" sz="quarter" idx="18"/>
          </p:nvPr>
        </p:nvSpPr>
        <p:spPr/>
        <p:txBody>
          <a:bodyPr/>
          <a:lstStyle/>
          <a:p>
            <a:fld id="{D61AABEC-672F-4B68-B914-690DA978312C}" type="slidenum">
              <a:rPr lang="fr-BE" smtClean="0"/>
              <a:pPr/>
              <a:t>9</a:t>
            </a:fld>
            <a:r>
              <a:rPr lang="fr-BE"/>
              <a:t> </a:t>
            </a:r>
          </a:p>
        </p:txBody>
      </p:sp>
      <p:sp>
        <p:nvSpPr>
          <p:cNvPr id="4" name="Title 3">
            <a:extLst>
              <a:ext uri="{FF2B5EF4-FFF2-40B4-BE49-F238E27FC236}">
                <a16:creationId xmlns:a16="http://schemas.microsoft.com/office/drawing/2014/main" id="{35E67B40-E155-4D05-A8C2-EF17A9741F6E}"/>
              </a:ext>
            </a:extLst>
          </p:cNvPr>
          <p:cNvSpPr>
            <a:spLocks noGrp="1"/>
          </p:cNvSpPr>
          <p:nvPr>
            <p:ph type="title"/>
          </p:nvPr>
        </p:nvSpPr>
        <p:spPr/>
        <p:txBody>
          <a:bodyPr/>
          <a:lstStyle/>
          <a:p>
            <a:r>
              <a:rPr lang="fr-BE" dirty="0"/>
              <a:t>ESTIMATION NOMBRE DE CHATS DOMESTIQUES À BRUXELLES</a:t>
            </a:r>
          </a:p>
        </p:txBody>
      </p:sp>
      <p:sp>
        <p:nvSpPr>
          <p:cNvPr id="30" name="Text Placeholder 2">
            <a:extLst>
              <a:ext uri="{FF2B5EF4-FFF2-40B4-BE49-F238E27FC236}">
                <a16:creationId xmlns:a16="http://schemas.microsoft.com/office/drawing/2014/main" id="{211B34C5-6734-4425-9985-316858FCDE4A}"/>
              </a:ext>
            </a:extLst>
          </p:cNvPr>
          <p:cNvSpPr txBox="1">
            <a:spLocks/>
          </p:cNvSpPr>
          <p:nvPr/>
        </p:nvSpPr>
        <p:spPr>
          <a:xfrm>
            <a:off x="964535" y="6200775"/>
            <a:ext cx="10080000" cy="246221"/>
          </a:xfrm>
          <a:prstGeom prst="rect">
            <a:avLst/>
          </a:prstGeom>
        </p:spPr>
        <p:txBody>
          <a:bodyPr vert="horz" wrap="square" lIns="0" tIns="0" rIns="0" bIns="0" rtlCol="0" anchor="t" anchorCtr="0">
            <a:spAutoFit/>
          </a:bodyPr>
          <a:lstStyle>
            <a:lvl1pPr indent="0" defTabSz="541338">
              <a:lnSpc>
                <a:spcPct val="100000"/>
              </a:lnSpc>
              <a:spcBef>
                <a:spcPts val="0"/>
              </a:spcBef>
              <a:buSzPct val="50000"/>
              <a:buFont typeface="Arial" panose="020B0406020202030204" pitchFamily="34" charset="0"/>
              <a:buNone/>
              <a:defRPr sz="800" b="0" i="1">
                <a:solidFill>
                  <a:schemeClr val="bg1">
                    <a:lumMod val="50000"/>
                  </a:schemeClr>
                </a:solidFill>
              </a:defRPr>
            </a:lvl1pPr>
            <a:lvl2pPr marL="133350" indent="0" defTabSz="898525">
              <a:lnSpc>
                <a:spcPct val="100000"/>
              </a:lnSpc>
              <a:spcBef>
                <a:spcPts val="600"/>
              </a:spcBef>
              <a:buSzPct val="80000"/>
              <a:buFontTx/>
              <a:buNone/>
              <a:tabLst/>
              <a:defRPr sz="1600"/>
            </a:lvl2pPr>
            <a:lvl3pPr marL="542925" indent="0" defTabSz="898525">
              <a:lnSpc>
                <a:spcPct val="100000"/>
              </a:lnSpc>
              <a:spcBef>
                <a:spcPts val="600"/>
              </a:spcBef>
              <a:buFont typeface="Arial" panose="020B0604020202020204" pitchFamily="34" charset="0"/>
              <a:buNone/>
              <a:defRPr sz="1400"/>
            </a:lvl3pPr>
            <a:lvl4pPr marL="758825" indent="0" defTabSz="898525">
              <a:lnSpc>
                <a:spcPct val="90000"/>
              </a:lnSpc>
              <a:spcBef>
                <a:spcPts val="500"/>
              </a:spcBef>
              <a:buFont typeface="Arial" panose="020B0604020202020204" pitchFamily="34" charset="0"/>
              <a:buNone/>
              <a:tabLst/>
              <a:defRPr sz="1400"/>
            </a:lvl4pPr>
            <a:lvl5pPr marL="1033463" indent="0" defTabSz="898525">
              <a:lnSpc>
                <a:spcPct val="90000"/>
              </a:lnSpc>
              <a:spcBef>
                <a:spcPts val="500"/>
              </a:spcBef>
              <a:buFont typeface="Arial" panose="020B0406020202030204" pitchFamily="34" charset="0"/>
              <a:buNone/>
              <a:tabLst/>
              <a:defRPr sz="12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BE" dirty="0"/>
              <a:t>Calcul basé sur 552 706 foyers à Bruxelles, </a:t>
            </a:r>
          </a:p>
          <a:p>
            <a:r>
              <a:rPr lang="fr-BE" dirty="0"/>
              <a:t>Chiffres des foyers provenant du CIM golden standard. </a:t>
            </a:r>
          </a:p>
        </p:txBody>
      </p:sp>
      <p:grpSp>
        <p:nvGrpSpPr>
          <p:cNvPr id="23" name="Graphic 2">
            <a:extLst>
              <a:ext uri="{FF2B5EF4-FFF2-40B4-BE49-F238E27FC236}">
                <a16:creationId xmlns:a16="http://schemas.microsoft.com/office/drawing/2014/main" id="{FC047272-6826-4BAC-AA87-9C823412C01E}"/>
              </a:ext>
            </a:extLst>
          </p:cNvPr>
          <p:cNvGrpSpPr>
            <a:grpSpLocks noChangeAspect="1"/>
          </p:cNvGrpSpPr>
          <p:nvPr/>
        </p:nvGrpSpPr>
        <p:grpSpPr>
          <a:xfrm>
            <a:off x="1560164" y="1182187"/>
            <a:ext cx="9071669" cy="3995858"/>
            <a:chOff x="3474053" y="1204913"/>
            <a:chExt cx="2400301" cy="1057275"/>
          </a:xfrm>
        </p:grpSpPr>
        <p:sp>
          <p:nvSpPr>
            <p:cNvPr id="28" name="Freeform: Shape 27">
              <a:extLst>
                <a:ext uri="{FF2B5EF4-FFF2-40B4-BE49-F238E27FC236}">
                  <a16:creationId xmlns:a16="http://schemas.microsoft.com/office/drawing/2014/main" id="{E602A93A-280A-42AB-8324-0EADEC67371B}"/>
                </a:ext>
              </a:extLst>
            </p:cNvPr>
            <p:cNvSpPr/>
            <p:nvPr/>
          </p:nvSpPr>
          <p:spPr>
            <a:xfrm>
              <a:off x="4131565" y="1605154"/>
              <a:ext cx="447675" cy="428625"/>
            </a:xfrm>
            <a:custGeom>
              <a:avLst/>
              <a:gdLst>
                <a:gd name="connsiteX0" fmla="*/ 335756 w 447675"/>
                <a:gd name="connsiteY0" fmla="*/ 43720 h 428625"/>
                <a:gd name="connsiteX1" fmla="*/ 343186 w 447675"/>
                <a:gd name="connsiteY1" fmla="*/ 49244 h 428625"/>
                <a:gd name="connsiteX2" fmla="*/ 343186 w 447675"/>
                <a:gd name="connsiteY2" fmla="*/ 49244 h 428625"/>
                <a:gd name="connsiteX3" fmla="*/ 356330 w 447675"/>
                <a:gd name="connsiteY3" fmla="*/ 98774 h 428625"/>
                <a:gd name="connsiteX4" fmla="*/ 329089 w 447675"/>
                <a:gd name="connsiteY4" fmla="*/ 131540 h 428625"/>
                <a:gd name="connsiteX5" fmla="*/ 398240 w 447675"/>
                <a:gd name="connsiteY5" fmla="*/ 177546 h 428625"/>
                <a:gd name="connsiteX6" fmla="*/ 426149 w 447675"/>
                <a:gd name="connsiteY6" fmla="*/ 263271 h 428625"/>
                <a:gd name="connsiteX7" fmla="*/ 381000 w 447675"/>
                <a:gd name="connsiteY7" fmla="*/ 292227 h 428625"/>
                <a:gd name="connsiteX8" fmla="*/ 388239 w 447675"/>
                <a:gd name="connsiteY8" fmla="*/ 312992 h 428625"/>
                <a:gd name="connsiteX9" fmla="*/ 388239 w 447675"/>
                <a:gd name="connsiteY9" fmla="*/ 312992 h 428625"/>
                <a:gd name="connsiteX10" fmla="*/ 417671 w 447675"/>
                <a:gd name="connsiteY10" fmla="*/ 316230 h 428625"/>
                <a:gd name="connsiteX11" fmla="*/ 417671 w 447675"/>
                <a:gd name="connsiteY11" fmla="*/ 316230 h 428625"/>
                <a:gd name="connsiteX12" fmla="*/ 452819 w 447675"/>
                <a:gd name="connsiteY12" fmla="*/ 354235 h 428625"/>
                <a:gd name="connsiteX13" fmla="*/ 426530 w 447675"/>
                <a:gd name="connsiteY13" fmla="*/ 356521 h 428625"/>
                <a:gd name="connsiteX14" fmla="*/ 426530 w 447675"/>
                <a:gd name="connsiteY14" fmla="*/ 356521 h 428625"/>
                <a:gd name="connsiteX15" fmla="*/ 402431 w 447675"/>
                <a:gd name="connsiteY15" fmla="*/ 366808 h 428625"/>
                <a:gd name="connsiteX16" fmla="*/ 402431 w 447675"/>
                <a:gd name="connsiteY16" fmla="*/ 366808 h 428625"/>
                <a:gd name="connsiteX17" fmla="*/ 257556 w 447675"/>
                <a:gd name="connsiteY17" fmla="*/ 434245 h 428625"/>
                <a:gd name="connsiteX18" fmla="*/ 163449 w 447675"/>
                <a:gd name="connsiteY18" fmla="*/ 402717 h 428625"/>
                <a:gd name="connsiteX19" fmla="*/ 111728 w 447675"/>
                <a:gd name="connsiteY19" fmla="*/ 294608 h 428625"/>
                <a:gd name="connsiteX20" fmla="*/ 68580 w 447675"/>
                <a:gd name="connsiteY20" fmla="*/ 307467 h 428625"/>
                <a:gd name="connsiteX21" fmla="*/ 5810 w 447675"/>
                <a:gd name="connsiteY21" fmla="*/ 275844 h 428625"/>
                <a:gd name="connsiteX22" fmla="*/ 5810 w 447675"/>
                <a:gd name="connsiteY22" fmla="*/ 275844 h 428625"/>
                <a:gd name="connsiteX23" fmla="*/ 1143 w 447675"/>
                <a:gd name="connsiteY23" fmla="*/ 280511 h 428625"/>
                <a:gd name="connsiteX24" fmla="*/ 1143 w 447675"/>
                <a:gd name="connsiteY24" fmla="*/ 280511 h 428625"/>
                <a:gd name="connsiteX25" fmla="*/ 0 w 447675"/>
                <a:gd name="connsiteY25" fmla="*/ 276987 h 428625"/>
                <a:gd name="connsiteX26" fmla="*/ 0 w 447675"/>
                <a:gd name="connsiteY26" fmla="*/ 276987 h 428625"/>
                <a:gd name="connsiteX27" fmla="*/ 18764 w 447675"/>
                <a:gd name="connsiteY27" fmla="*/ 252698 h 428625"/>
                <a:gd name="connsiteX28" fmla="*/ 18764 w 447675"/>
                <a:gd name="connsiteY28" fmla="*/ 252698 h 428625"/>
                <a:gd name="connsiteX29" fmla="*/ 24098 w 447675"/>
                <a:gd name="connsiteY29" fmla="*/ 226409 h 428625"/>
                <a:gd name="connsiteX30" fmla="*/ 71723 w 447675"/>
                <a:gd name="connsiteY30" fmla="*/ 224028 h 428625"/>
                <a:gd name="connsiteX31" fmla="*/ 66961 w 447675"/>
                <a:gd name="connsiteY31" fmla="*/ 134207 h 428625"/>
                <a:gd name="connsiteX32" fmla="*/ 98012 w 447675"/>
                <a:gd name="connsiteY32" fmla="*/ 88201 h 428625"/>
                <a:gd name="connsiteX33" fmla="*/ 98012 w 447675"/>
                <a:gd name="connsiteY33" fmla="*/ 88201 h 428625"/>
                <a:gd name="connsiteX34" fmla="*/ 129921 w 447675"/>
                <a:gd name="connsiteY34" fmla="*/ 58674 h 428625"/>
                <a:gd name="connsiteX35" fmla="*/ 129921 w 447675"/>
                <a:gd name="connsiteY35" fmla="*/ 58674 h 428625"/>
                <a:gd name="connsiteX36" fmla="*/ 140113 w 447675"/>
                <a:gd name="connsiteY36" fmla="*/ 52768 h 428625"/>
                <a:gd name="connsiteX37" fmla="*/ 140113 w 447675"/>
                <a:gd name="connsiteY37" fmla="*/ 52768 h 428625"/>
                <a:gd name="connsiteX38" fmla="*/ 166592 w 447675"/>
                <a:gd name="connsiteY38" fmla="*/ 34004 h 428625"/>
                <a:gd name="connsiteX39" fmla="*/ 166592 w 447675"/>
                <a:gd name="connsiteY39" fmla="*/ 34004 h 428625"/>
                <a:gd name="connsiteX40" fmla="*/ 178499 w 447675"/>
                <a:gd name="connsiteY40" fmla="*/ 31433 h 428625"/>
                <a:gd name="connsiteX41" fmla="*/ 178499 w 447675"/>
                <a:gd name="connsiteY41" fmla="*/ 31433 h 428625"/>
                <a:gd name="connsiteX42" fmla="*/ 247364 w 447675"/>
                <a:gd name="connsiteY42" fmla="*/ 44005 h 428625"/>
                <a:gd name="connsiteX43" fmla="*/ 247364 w 447675"/>
                <a:gd name="connsiteY43" fmla="*/ 44005 h 428625"/>
                <a:gd name="connsiteX44" fmla="*/ 286893 w 447675"/>
                <a:gd name="connsiteY44" fmla="*/ 0 h 428625"/>
                <a:gd name="connsiteX45" fmla="*/ 286893 w 447675"/>
                <a:gd name="connsiteY45" fmla="*/ 0 h 428625"/>
                <a:gd name="connsiteX46" fmla="*/ 310896 w 447675"/>
                <a:gd name="connsiteY46" fmla="*/ 17621 h 428625"/>
                <a:gd name="connsiteX47" fmla="*/ 310896 w 447675"/>
                <a:gd name="connsiteY47" fmla="*/ 17621 h 428625"/>
                <a:gd name="connsiteX48" fmla="*/ 329851 w 447675"/>
                <a:gd name="connsiteY48" fmla="*/ 30480 h 428625"/>
                <a:gd name="connsiteX49" fmla="*/ 329851 w 447675"/>
                <a:gd name="connsiteY49" fmla="*/ 3048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7675" h="428625">
                  <a:moveTo>
                    <a:pt x="335756" y="43720"/>
                  </a:moveTo>
                  <a:lnTo>
                    <a:pt x="343186" y="49244"/>
                  </a:lnTo>
                  <a:lnTo>
                    <a:pt x="343186" y="49244"/>
                  </a:lnTo>
                  <a:lnTo>
                    <a:pt x="356330" y="98774"/>
                  </a:lnTo>
                  <a:lnTo>
                    <a:pt x="329089" y="131540"/>
                  </a:lnTo>
                  <a:lnTo>
                    <a:pt x="398240" y="177546"/>
                  </a:lnTo>
                  <a:lnTo>
                    <a:pt x="426149" y="263271"/>
                  </a:lnTo>
                  <a:lnTo>
                    <a:pt x="381000" y="292227"/>
                  </a:lnTo>
                  <a:lnTo>
                    <a:pt x="388239" y="312992"/>
                  </a:lnTo>
                  <a:lnTo>
                    <a:pt x="388239" y="312992"/>
                  </a:lnTo>
                  <a:lnTo>
                    <a:pt x="417671" y="316230"/>
                  </a:lnTo>
                  <a:lnTo>
                    <a:pt x="417671" y="316230"/>
                  </a:lnTo>
                  <a:lnTo>
                    <a:pt x="452819" y="354235"/>
                  </a:lnTo>
                  <a:lnTo>
                    <a:pt x="426530" y="356521"/>
                  </a:lnTo>
                  <a:lnTo>
                    <a:pt x="426530" y="356521"/>
                  </a:lnTo>
                  <a:lnTo>
                    <a:pt x="402431" y="366808"/>
                  </a:lnTo>
                  <a:lnTo>
                    <a:pt x="402431" y="366808"/>
                  </a:lnTo>
                  <a:lnTo>
                    <a:pt x="257556" y="434245"/>
                  </a:lnTo>
                  <a:lnTo>
                    <a:pt x="163449" y="402717"/>
                  </a:lnTo>
                  <a:lnTo>
                    <a:pt x="111728" y="294608"/>
                  </a:lnTo>
                  <a:lnTo>
                    <a:pt x="68580" y="307467"/>
                  </a:lnTo>
                  <a:lnTo>
                    <a:pt x="5810" y="275844"/>
                  </a:lnTo>
                  <a:lnTo>
                    <a:pt x="5810" y="275844"/>
                  </a:lnTo>
                  <a:lnTo>
                    <a:pt x="1143" y="280511"/>
                  </a:lnTo>
                  <a:lnTo>
                    <a:pt x="1143" y="280511"/>
                  </a:lnTo>
                  <a:lnTo>
                    <a:pt x="0" y="276987"/>
                  </a:lnTo>
                  <a:lnTo>
                    <a:pt x="0" y="276987"/>
                  </a:lnTo>
                  <a:lnTo>
                    <a:pt x="18764" y="252698"/>
                  </a:lnTo>
                  <a:lnTo>
                    <a:pt x="18764" y="252698"/>
                  </a:lnTo>
                  <a:lnTo>
                    <a:pt x="24098" y="226409"/>
                  </a:lnTo>
                  <a:lnTo>
                    <a:pt x="71723" y="224028"/>
                  </a:lnTo>
                  <a:lnTo>
                    <a:pt x="66961" y="134207"/>
                  </a:lnTo>
                  <a:lnTo>
                    <a:pt x="98012" y="88201"/>
                  </a:lnTo>
                  <a:lnTo>
                    <a:pt x="98012" y="88201"/>
                  </a:lnTo>
                  <a:lnTo>
                    <a:pt x="129921" y="58674"/>
                  </a:lnTo>
                  <a:lnTo>
                    <a:pt x="129921" y="58674"/>
                  </a:lnTo>
                  <a:lnTo>
                    <a:pt x="140113" y="52768"/>
                  </a:lnTo>
                  <a:lnTo>
                    <a:pt x="140113" y="52768"/>
                  </a:lnTo>
                  <a:lnTo>
                    <a:pt x="166592" y="34004"/>
                  </a:lnTo>
                  <a:lnTo>
                    <a:pt x="166592" y="34004"/>
                  </a:lnTo>
                  <a:lnTo>
                    <a:pt x="178499" y="31433"/>
                  </a:lnTo>
                  <a:lnTo>
                    <a:pt x="178499" y="31433"/>
                  </a:lnTo>
                  <a:lnTo>
                    <a:pt x="247364" y="44005"/>
                  </a:lnTo>
                  <a:lnTo>
                    <a:pt x="247364" y="44005"/>
                  </a:lnTo>
                  <a:lnTo>
                    <a:pt x="286893" y="0"/>
                  </a:lnTo>
                  <a:lnTo>
                    <a:pt x="286893" y="0"/>
                  </a:lnTo>
                  <a:lnTo>
                    <a:pt x="310896" y="17621"/>
                  </a:lnTo>
                  <a:lnTo>
                    <a:pt x="310896" y="17621"/>
                  </a:lnTo>
                  <a:lnTo>
                    <a:pt x="329851" y="30480"/>
                  </a:lnTo>
                  <a:lnTo>
                    <a:pt x="329851" y="30480"/>
                  </a:lnTo>
                  <a:close/>
                </a:path>
              </a:pathLst>
            </a:custGeom>
            <a:solidFill>
              <a:srgbClr val="CCCCCC"/>
            </a:solidFill>
            <a:ln w="4763" cap="flat">
              <a:solidFill>
                <a:srgbClr val="FFFFFF"/>
              </a:solidFill>
              <a:prstDash val="solid"/>
              <a:miter/>
            </a:ln>
          </p:spPr>
          <p:txBody>
            <a:bodyPr rtlCol="0" anchor="ctr"/>
            <a:lstStyle/>
            <a:p>
              <a:endParaRPr lang="fr-BE"/>
            </a:p>
          </p:txBody>
        </p:sp>
        <p:sp>
          <p:nvSpPr>
            <p:cNvPr id="36" name="Freeform: Shape 35">
              <a:extLst>
                <a:ext uri="{FF2B5EF4-FFF2-40B4-BE49-F238E27FC236}">
                  <a16:creationId xmlns:a16="http://schemas.microsoft.com/office/drawing/2014/main" id="{F208D96D-223E-4089-8A05-CDCAA6544300}"/>
                </a:ext>
              </a:extLst>
            </p:cNvPr>
            <p:cNvSpPr/>
            <p:nvPr/>
          </p:nvSpPr>
          <p:spPr>
            <a:xfrm>
              <a:off x="3474053" y="1204913"/>
              <a:ext cx="2400301" cy="1057275"/>
            </a:xfrm>
            <a:custGeom>
              <a:avLst/>
              <a:gdLst>
                <a:gd name="connsiteX0" fmla="*/ 2021777 w 2400300"/>
                <a:gd name="connsiteY0" fmla="*/ 44291 h 1057275"/>
                <a:gd name="connsiteX1" fmla="*/ 2074926 w 2400300"/>
                <a:gd name="connsiteY1" fmla="*/ 30766 h 1057275"/>
                <a:gd name="connsiteX2" fmla="*/ 2099596 w 2400300"/>
                <a:gd name="connsiteY2" fmla="*/ 87725 h 1057275"/>
                <a:gd name="connsiteX3" fmla="*/ 2137601 w 2400300"/>
                <a:gd name="connsiteY3" fmla="*/ 74200 h 1057275"/>
                <a:gd name="connsiteX4" fmla="*/ 2163699 w 2400300"/>
                <a:gd name="connsiteY4" fmla="*/ 103251 h 1057275"/>
                <a:gd name="connsiteX5" fmla="*/ 2210372 w 2400300"/>
                <a:gd name="connsiteY5" fmla="*/ 76771 h 1057275"/>
                <a:gd name="connsiteX6" fmla="*/ 2204276 w 2400300"/>
                <a:gd name="connsiteY6" fmla="*/ 8858 h 1057275"/>
                <a:gd name="connsiteX7" fmla="*/ 2274665 w 2400300"/>
                <a:gd name="connsiteY7" fmla="*/ 0 h 1057275"/>
                <a:gd name="connsiteX8" fmla="*/ 2349341 w 2400300"/>
                <a:gd name="connsiteY8" fmla="*/ 75247 h 1057275"/>
                <a:gd name="connsiteX9" fmla="*/ 2296954 w 2400300"/>
                <a:gd name="connsiteY9" fmla="*/ 100775 h 1057275"/>
                <a:gd name="connsiteX10" fmla="*/ 2293049 w 2400300"/>
                <a:gd name="connsiteY10" fmla="*/ 75533 h 1057275"/>
                <a:gd name="connsiteX11" fmla="*/ 2272665 w 2400300"/>
                <a:gd name="connsiteY11" fmla="*/ 85820 h 1057275"/>
                <a:gd name="connsiteX12" fmla="*/ 2289334 w 2400300"/>
                <a:gd name="connsiteY12" fmla="*/ 154876 h 1057275"/>
                <a:gd name="connsiteX13" fmla="*/ 2204847 w 2400300"/>
                <a:gd name="connsiteY13" fmla="*/ 188309 h 1057275"/>
                <a:gd name="connsiteX14" fmla="*/ 2198751 w 2400300"/>
                <a:gd name="connsiteY14" fmla="*/ 263747 h 1057275"/>
                <a:gd name="connsiteX15" fmla="*/ 2136077 w 2400300"/>
                <a:gd name="connsiteY15" fmla="*/ 314801 h 1057275"/>
                <a:gd name="connsiteX16" fmla="*/ 2176844 w 2400300"/>
                <a:gd name="connsiteY16" fmla="*/ 390430 h 1057275"/>
                <a:gd name="connsiteX17" fmla="*/ 2200752 w 2400300"/>
                <a:gd name="connsiteY17" fmla="*/ 376618 h 1057275"/>
                <a:gd name="connsiteX18" fmla="*/ 2225993 w 2400300"/>
                <a:gd name="connsiteY18" fmla="*/ 413004 h 1057275"/>
                <a:gd name="connsiteX19" fmla="*/ 2264378 w 2400300"/>
                <a:gd name="connsiteY19" fmla="*/ 391287 h 1057275"/>
                <a:gd name="connsiteX20" fmla="*/ 2264378 w 2400300"/>
                <a:gd name="connsiteY20" fmla="*/ 391287 h 1057275"/>
                <a:gd name="connsiteX21" fmla="*/ 2302193 w 2400300"/>
                <a:gd name="connsiteY21" fmla="*/ 376904 h 1057275"/>
                <a:gd name="connsiteX22" fmla="*/ 2302193 w 2400300"/>
                <a:gd name="connsiteY22" fmla="*/ 376904 h 1057275"/>
                <a:gd name="connsiteX23" fmla="*/ 2307908 w 2400300"/>
                <a:gd name="connsiteY23" fmla="*/ 401193 h 1057275"/>
                <a:gd name="connsiteX24" fmla="*/ 2366105 w 2400300"/>
                <a:gd name="connsiteY24" fmla="*/ 399764 h 1057275"/>
                <a:gd name="connsiteX25" fmla="*/ 2401158 w 2400300"/>
                <a:gd name="connsiteY25" fmla="*/ 428816 h 1057275"/>
                <a:gd name="connsiteX26" fmla="*/ 2383917 w 2400300"/>
                <a:gd name="connsiteY26" fmla="*/ 506730 h 1057275"/>
                <a:gd name="connsiteX27" fmla="*/ 2342769 w 2400300"/>
                <a:gd name="connsiteY27" fmla="*/ 501205 h 1057275"/>
                <a:gd name="connsiteX28" fmla="*/ 2308860 w 2400300"/>
                <a:gd name="connsiteY28" fmla="*/ 590550 h 1057275"/>
                <a:gd name="connsiteX29" fmla="*/ 2297526 w 2400300"/>
                <a:gd name="connsiteY29" fmla="*/ 688848 h 1057275"/>
                <a:gd name="connsiteX30" fmla="*/ 2325910 w 2400300"/>
                <a:gd name="connsiteY30" fmla="*/ 704374 h 1057275"/>
                <a:gd name="connsiteX31" fmla="*/ 2325910 w 2400300"/>
                <a:gd name="connsiteY31" fmla="*/ 704374 h 1057275"/>
                <a:gd name="connsiteX32" fmla="*/ 2339054 w 2400300"/>
                <a:gd name="connsiteY32" fmla="*/ 704945 h 1057275"/>
                <a:gd name="connsiteX33" fmla="*/ 2339054 w 2400300"/>
                <a:gd name="connsiteY33" fmla="*/ 704945 h 1057275"/>
                <a:gd name="connsiteX34" fmla="*/ 2260092 w 2400300"/>
                <a:gd name="connsiteY34" fmla="*/ 771049 h 1057275"/>
                <a:gd name="connsiteX35" fmla="*/ 2272475 w 2400300"/>
                <a:gd name="connsiteY35" fmla="*/ 836486 h 1057275"/>
                <a:gd name="connsiteX36" fmla="*/ 2272475 w 2400300"/>
                <a:gd name="connsiteY36" fmla="*/ 836486 h 1057275"/>
                <a:gd name="connsiteX37" fmla="*/ 2257044 w 2400300"/>
                <a:gd name="connsiteY37" fmla="*/ 856393 h 1057275"/>
                <a:gd name="connsiteX38" fmla="*/ 2257044 w 2400300"/>
                <a:gd name="connsiteY38" fmla="*/ 856393 h 1057275"/>
                <a:gd name="connsiteX39" fmla="*/ 2245519 w 2400300"/>
                <a:gd name="connsiteY39" fmla="*/ 902208 h 1057275"/>
                <a:gd name="connsiteX40" fmla="*/ 2279047 w 2400300"/>
                <a:gd name="connsiteY40" fmla="*/ 919448 h 1057275"/>
                <a:gd name="connsiteX41" fmla="*/ 2243328 w 2400300"/>
                <a:gd name="connsiteY41" fmla="*/ 996791 h 1057275"/>
                <a:gd name="connsiteX42" fmla="*/ 2243328 w 2400300"/>
                <a:gd name="connsiteY42" fmla="*/ 996791 h 1057275"/>
                <a:gd name="connsiteX43" fmla="*/ 2185702 w 2400300"/>
                <a:gd name="connsiteY43" fmla="*/ 1002601 h 1057275"/>
                <a:gd name="connsiteX44" fmla="*/ 2138458 w 2400300"/>
                <a:gd name="connsiteY44" fmla="*/ 952691 h 1057275"/>
                <a:gd name="connsiteX45" fmla="*/ 2143125 w 2400300"/>
                <a:gd name="connsiteY45" fmla="*/ 906589 h 1057275"/>
                <a:gd name="connsiteX46" fmla="*/ 2093976 w 2400300"/>
                <a:gd name="connsiteY46" fmla="*/ 876491 h 1057275"/>
                <a:gd name="connsiteX47" fmla="*/ 2093976 w 2400300"/>
                <a:gd name="connsiteY47" fmla="*/ 876491 h 1057275"/>
                <a:gd name="connsiteX48" fmla="*/ 2024539 w 2400300"/>
                <a:gd name="connsiteY48" fmla="*/ 818674 h 1057275"/>
                <a:gd name="connsiteX49" fmla="*/ 1919288 w 2400300"/>
                <a:gd name="connsiteY49" fmla="*/ 897255 h 1057275"/>
                <a:gd name="connsiteX50" fmla="*/ 1884617 w 2400300"/>
                <a:gd name="connsiteY50" fmla="*/ 878014 h 1057275"/>
                <a:gd name="connsiteX51" fmla="*/ 1884807 w 2400300"/>
                <a:gd name="connsiteY51" fmla="*/ 822484 h 1057275"/>
                <a:gd name="connsiteX52" fmla="*/ 1884807 w 2400300"/>
                <a:gd name="connsiteY52" fmla="*/ 822484 h 1057275"/>
                <a:gd name="connsiteX53" fmla="*/ 1870710 w 2400300"/>
                <a:gd name="connsiteY53" fmla="*/ 822484 h 1057275"/>
                <a:gd name="connsiteX54" fmla="*/ 1870710 w 2400300"/>
                <a:gd name="connsiteY54" fmla="*/ 822484 h 1057275"/>
                <a:gd name="connsiteX55" fmla="*/ 1753838 w 2400300"/>
                <a:gd name="connsiteY55" fmla="*/ 839153 h 1057275"/>
                <a:gd name="connsiteX56" fmla="*/ 1753457 w 2400300"/>
                <a:gd name="connsiteY56" fmla="*/ 801719 h 1057275"/>
                <a:gd name="connsiteX57" fmla="*/ 1711357 w 2400300"/>
                <a:gd name="connsiteY57" fmla="*/ 799052 h 1057275"/>
                <a:gd name="connsiteX58" fmla="*/ 1671733 w 2400300"/>
                <a:gd name="connsiteY58" fmla="*/ 735901 h 1057275"/>
                <a:gd name="connsiteX59" fmla="*/ 1613535 w 2400300"/>
                <a:gd name="connsiteY59" fmla="*/ 711613 h 1057275"/>
                <a:gd name="connsiteX60" fmla="*/ 1548098 w 2400300"/>
                <a:gd name="connsiteY60" fmla="*/ 725043 h 1057275"/>
                <a:gd name="connsiteX61" fmla="*/ 1530477 w 2400300"/>
                <a:gd name="connsiteY61" fmla="*/ 763334 h 1057275"/>
                <a:gd name="connsiteX62" fmla="*/ 1523048 w 2400300"/>
                <a:gd name="connsiteY62" fmla="*/ 743426 h 1057275"/>
                <a:gd name="connsiteX63" fmla="*/ 1488377 w 2400300"/>
                <a:gd name="connsiteY63" fmla="*/ 762095 h 1057275"/>
                <a:gd name="connsiteX64" fmla="*/ 1395413 w 2400300"/>
                <a:gd name="connsiteY64" fmla="*/ 733425 h 1057275"/>
                <a:gd name="connsiteX65" fmla="*/ 1385793 w 2400300"/>
                <a:gd name="connsiteY65" fmla="*/ 811721 h 1057275"/>
                <a:gd name="connsiteX66" fmla="*/ 1419130 w 2400300"/>
                <a:gd name="connsiteY66" fmla="*/ 860488 h 1057275"/>
                <a:gd name="connsiteX67" fmla="*/ 1379887 w 2400300"/>
                <a:gd name="connsiteY67" fmla="*/ 898493 h 1057275"/>
                <a:gd name="connsiteX68" fmla="*/ 1323785 w 2400300"/>
                <a:gd name="connsiteY68" fmla="*/ 902875 h 1057275"/>
                <a:gd name="connsiteX69" fmla="*/ 1307878 w 2400300"/>
                <a:gd name="connsiteY69" fmla="*/ 836295 h 1057275"/>
                <a:gd name="connsiteX70" fmla="*/ 1269302 w 2400300"/>
                <a:gd name="connsiteY70" fmla="*/ 885634 h 1057275"/>
                <a:gd name="connsiteX71" fmla="*/ 1178528 w 2400300"/>
                <a:gd name="connsiteY71" fmla="*/ 908971 h 1057275"/>
                <a:gd name="connsiteX72" fmla="*/ 1177195 w 2400300"/>
                <a:gd name="connsiteY72" fmla="*/ 941927 h 1057275"/>
                <a:gd name="connsiteX73" fmla="*/ 1116616 w 2400300"/>
                <a:gd name="connsiteY73" fmla="*/ 898970 h 1057275"/>
                <a:gd name="connsiteX74" fmla="*/ 1118330 w 2400300"/>
                <a:gd name="connsiteY74" fmla="*/ 860679 h 1057275"/>
                <a:gd name="connsiteX75" fmla="*/ 894874 w 2400300"/>
                <a:gd name="connsiteY75" fmla="*/ 938689 h 1057275"/>
                <a:gd name="connsiteX76" fmla="*/ 894874 w 2400300"/>
                <a:gd name="connsiteY76" fmla="*/ 938689 h 1057275"/>
                <a:gd name="connsiteX77" fmla="*/ 894874 w 2400300"/>
                <a:gd name="connsiteY77" fmla="*/ 975170 h 1057275"/>
                <a:gd name="connsiteX78" fmla="*/ 894874 w 2400300"/>
                <a:gd name="connsiteY78" fmla="*/ 975170 h 1057275"/>
                <a:gd name="connsiteX79" fmla="*/ 855059 w 2400300"/>
                <a:gd name="connsiteY79" fmla="*/ 974312 h 1057275"/>
                <a:gd name="connsiteX80" fmla="*/ 824103 w 2400300"/>
                <a:gd name="connsiteY80" fmla="*/ 923544 h 1057275"/>
                <a:gd name="connsiteX81" fmla="*/ 804863 w 2400300"/>
                <a:gd name="connsiteY81" fmla="*/ 941642 h 1057275"/>
                <a:gd name="connsiteX82" fmla="*/ 824294 w 2400300"/>
                <a:gd name="connsiteY82" fmla="*/ 975836 h 1057275"/>
                <a:gd name="connsiteX83" fmla="*/ 785527 w 2400300"/>
                <a:gd name="connsiteY83" fmla="*/ 965645 h 1057275"/>
                <a:gd name="connsiteX84" fmla="*/ 770668 w 2400300"/>
                <a:gd name="connsiteY84" fmla="*/ 1025747 h 1057275"/>
                <a:gd name="connsiteX85" fmla="*/ 688562 w 2400300"/>
                <a:gd name="connsiteY85" fmla="*/ 1025747 h 1057275"/>
                <a:gd name="connsiteX86" fmla="*/ 660940 w 2400300"/>
                <a:gd name="connsiteY86" fmla="*/ 1056418 h 1057275"/>
                <a:gd name="connsiteX87" fmla="*/ 587407 w 2400300"/>
                <a:gd name="connsiteY87" fmla="*/ 999268 h 1057275"/>
                <a:gd name="connsiteX88" fmla="*/ 534924 w 2400300"/>
                <a:gd name="connsiteY88" fmla="*/ 1005078 h 1057275"/>
                <a:gd name="connsiteX89" fmla="*/ 489490 w 2400300"/>
                <a:gd name="connsiteY89" fmla="*/ 935926 h 1057275"/>
                <a:gd name="connsiteX90" fmla="*/ 387763 w 2400300"/>
                <a:gd name="connsiteY90" fmla="*/ 1005364 h 1057275"/>
                <a:gd name="connsiteX91" fmla="*/ 387763 w 2400300"/>
                <a:gd name="connsiteY91" fmla="*/ 1005364 h 1057275"/>
                <a:gd name="connsiteX92" fmla="*/ 361474 w 2400300"/>
                <a:gd name="connsiteY92" fmla="*/ 988981 h 1057275"/>
                <a:gd name="connsiteX93" fmla="*/ 361474 w 2400300"/>
                <a:gd name="connsiteY93" fmla="*/ 988981 h 1057275"/>
                <a:gd name="connsiteX94" fmla="*/ 361474 w 2400300"/>
                <a:gd name="connsiteY94" fmla="*/ 982218 h 1057275"/>
                <a:gd name="connsiteX95" fmla="*/ 361474 w 2400300"/>
                <a:gd name="connsiteY95" fmla="*/ 982218 h 1057275"/>
                <a:gd name="connsiteX96" fmla="*/ 313468 w 2400300"/>
                <a:gd name="connsiteY96" fmla="*/ 1042321 h 1057275"/>
                <a:gd name="connsiteX97" fmla="*/ 297180 w 2400300"/>
                <a:gd name="connsiteY97" fmla="*/ 1021271 h 1057275"/>
                <a:gd name="connsiteX98" fmla="*/ 131731 w 2400300"/>
                <a:gd name="connsiteY98" fmla="*/ 1058037 h 1057275"/>
                <a:gd name="connsiteX99" fmla="*/ 131731 w 2400300"/>
                <a:gd name="connsiteY99" fmla="*/ 1058037 h 1057275"/>
                <a:gd name="connsiteX100" fmla="*/ 119348 w 2400300"/>
                <a:gd name="connsiteY100" fmla="*/ 1058037 h 1057275"/>
                <a:gd name="connsiteX101" fmla="*/ 119348 w 2400300"/>
                <a:gd name="connsiteY101" fmla="*/ 1058037 h 1057275"/>
                <a:gd name="connsiteX102" fmla="*/ 40577 w 2400300"/>
                <a:gd name="connsiteY102" fmla="*/ 1051941 h 1057275"/>
                <a:gd name="connsiteX103" fmla="*/ 0 w 2400300"/>
                <a:gd name="connsiteY103" fmla="*/ 996505 h 1057275"/>
                <a:gd name="connsiteX104" fmla="*/ 10954 w 2400300"/>
                <a:gd name="connsiteY104" fmla="*/ 930497 h 1057275"/>
                <a:gd name="connsiteX105" fmla="*/ 10954 w 2400300"/>
                <a:gd name="connsiteY105" fmla="*/ 930497 h 1057275"/>
                <a:gd name="connsiteX106" fmla="*/ 44672 w 2400300"/>
                <a:gd name="connsiteY106" fmla="*/ 938689 h 1057275"/>
                <a:gd name="connsiteX107" fmla="*/ 44672 w 2400300"/>
                <a:gd name="connsiteY107" fmla="*/ 938689 h 1057275"/>
                <a:gd name="connsiteX108" fmla="*/ 60960 w 2400300"/>
                <a:gd name="connsiteY108" fmla="*/ 939546 h 1057275"/>
                <a:gd name="connsiteX109" fmla="*/ 60960 w 2400300"/>
                <a:gd name="connsiteY109" fmla="*/ 939546 h 1057275"/>
                <a:gd name="connsiteX110" fmla="*/ 114681 w 2400300"/>
                <a:gd name="connsiteY110" fmla="*/ 930497 h 1057275"/>
                <a:gd name="connsiteX111" fmla="*/ 77629 w 2400300"/>
                <a:gd name="connsiteY111" fmla="*/ 853154 h 1057275"/>
                <a:gd name="connsiteX112" fmla="*/ 109538 w 2400300"/>
                <a:gd name="connsiteY112" fmla="*/ 802291 h 1057275"/>
                <a:gd name="connsiteX113" fmla="*/ 177927 w 2400300"/>
                <a:gd name="connsiteY113" fmla="*/ 832390 h 1057275"/>
                <a:gd name="connsiteX114" fmla="*/ 201073 w 2400300"/>
                <a:gd name="connsiteY114" fmla="*/ 796195 h 1057275"/>
                <a:gd name="connsiteX115" fmla="*/ 232601 w 2400300"/>
                <a:gd name="connsiteY115" fmla="*/ 820198 h 1057275"/>
                <a:gd name="connsiteX116" fmla="*/ 318897 w 2400300"/>
                <a:gd name="connsiteY116" fmla="*/ 761714 h 1057275"/>
                <a:gd name="connsiteX117" fmla="*/ 331280 w 2400300"/>
                <a:gd name="connsiteY117" fmla="*/ 629793 h 1057275"/>
                <a:gd name="connsiteX118" fmla="*/ 279940 w 2400300"/>
                <a:gd name="connsiteY118" fmla="*/ 618649 h 1057275"/>
                <a:gd name="connsiteX119" fmla="*/ 359569 w 2400300"/>
                <a:gd name="connsiteY119" fmla="*/ 507968 h 1057275"/>
                <a:gd name="connsiteX120" fmla="*/ 370142 w 2400300"/>
                <a:gd name="connsiteY120" fmla="*/ 469297 h 1057275"/>
                <a:gd name="connsiteX121" fmla="*/ 344234 w 2400300"/>
                <a:gd name="connsiteY121" fmla="*/ 438817 h 1057275"/>
                <a:gd name="connsiteX122" fmla="*/ 388334 w 2400300"/>
                <a:gd name="connsiteY122" fmla="*/ 411575 h 1057275"/>
                <a:gd name="connsiteX123" fmla="*/ 379286 w 2400300"/>
                <a:gd name="connsiteY123" fmla="*/ 342709 h 1057275"/>
                <a:gd name="connsiteX124" fmla="*/ 461010 w 2400300"/>
                <a:gd name="connsiteY124" fmla="*/ 385763 h 1057275"/>
                <a:gd name="connsiteX125" fmla="*/ 505111 w 2400300"/>
                <a:gd name="connsiteY125" fmla="*/ 343853 h 1057275"/>
                <a:gd name="connsiteX126" fmla="*/ 505111 w 2400300"/>
                <a:gd name="connsiteY126" fmla="*/ 343853 h 1057275"/>
                <a:gd name="connsiteX127" fmla="*/ 495681 w 2400300"/>
                <a:gd name="connsiteY127" fmla="*/ 322136 h 1057275"/>
                <a:gd name="connsiteX128" fmla="*/ 495681 w 2400300"/>
                <a:gd name="connsiteY128" fmla="*/ 322136 h 1057275"/>
                <a:gd name="connsiteX129" fmla="*/ 471011 w 2400300"/>
                <a:gd name="connsiteY129" fmla="*/ 238220 h 1057275"/>
                <a:gd name="connsiteX130" fmla="*/ 500063 w 2400300"/>
                <a:gd name="connsiteY130" fmla="*/ 176308 h 1057275"/>
                <a:gd name="connsiteX131" fmla="*/ 549878 w 2400300"/>
                <a:gd name="connsiteY131" fmla="*/ 194500 h 1057275"/>
                <a:gd name="connsiteX132" fmla="*/ 549878 w 2400300"/>
                <a:gd name="connsiteY132" fmla="*/ 194500 h 1057275"/>
                <a:gd name="connsiteX133" fmla="*/ 569881 w 2400300"/>
                <a:gd name="connsiteY133" fmla="*/ 193929 h 1057275"/>
                <a:gd name="connsiteX134" fmla="*/ 569881 w 2400300"/>
                <a:gd name="connsiteY134" fmla="*/ 193929 h 1057275"/>
                <a:gd name="connsiteX135" fmla="*/ 633984 w 2400300"/>
                <a:gd name="connsiteY135" fmla="*/ 140494 h 1057275"/>
                <a:gd name="connsiteX136" fmla="*/ 613791 w 2400300"/>
                <a:gd name="connsiteY136" fmla="*/ 102013 h 1057275"/>
                <a:gd name="connsiteX137" fmla="*/ 640652 w 2400300"/>
                <a:gd name="connsiteY137" fmla="*/ 90583 h 1057275"/>
                <a:gd name="connsiteX138" fmla="*/ 647510 w 2400300"/>
                <a:gd name="connsiteY138" fmla="*/ 35909 h 1057275"/>
                <a:gd name="connsiteX139" fmla="*/ 647510 w 2400300"/>
                <a:gd name="connsiteY139" fmla="*/ 35909 h 1057275"/>
                <a:gd name="connsiteX140" fmla="*/ 723329 w 2400300"/>
                <a:gd name="connsiteY140" fmla="*/ 19145 h 1057275"/>
                <a:gd name="connsiteX141" fmla="*/ 846011 w 2400300"/>
                <a:gd name="connsiteY141" fmla="*/ 66770 h 1057275"/>
                <a:gd name="connsiteX142" fmla="*/ 839914 w 2400300"/>
                <a:gd name="connsiteY142" fmla="*/ 97631 h 1057275"/>
                <a:gd name="connsiteX143" fmla="*/ 907733 w 2400300"/>
                <a:gd name="connsiteY143" fmla="*/ 56197 h 1057275"/>
                <a:gd name="connsiteX144" fmla="*/ 894207 w 2400300"/>
                <a:gd name="connsiteY144" fmla="*/ 104394 h 1057275"/>
                <a:gd name="connsiteX145" fmla="*/ 924592 w 2400300"/>
                <a:gd name="connsiteY145" fmla="*/ 114395 h 1057275"/>
                <a:gd name="connsiteX146" fmla="*/ 935164 w 2400300"/>
                <a:gd name="connsiteY146" fmla="*/ 158782 h 1057275"/>
                <a:gd name="connsiteX147" fmla="*/ 1042035 w 2400300"/>
                <a:gd name="connsiteY147" fmla="*/ 129159 h 1057275"/>
                <a:gd name="connsiteX148" fmla="*/ 1091660 w 2400300"/>
                <a:gd name="connsiteY148" fmla="*/ 170593 h 1057275"/>
                <a:gd name="connsiteX149" fmla="*/ 1111091 w 2400300"/>
                <a:gd name="connsiteY149" fmla="*/ 120396 h 1057275"/>
                <a:gd name="connsiteX150" fmla="*/ 1185005 w 2400300"/>
                <a:gd name="connsiteY150" fmla="*/ 166783 h 1057275"/>
                <a:gd name="connsiteX151" fmla="*/ 1222439 w 2400300"/>
                <a:gd name="connsiteY151" fmla="*/ 132112 h 1057275"/>
                <a:gd name="connsiteX152" fmla="*/ 1283018 w 2400300"/>
                <a:gd name="connsiteY152" fmla="*/ 171736 h 1057275"/>
                <a:gd name="connsiteX153" fmla="*/ 1313021 w 2400300"/>
                <a:gd name="connsiteY153" fmla="*/ 165545 h 1057275"/>
                <a:gd name="connsiteX154" fmla="*/ 1324166 w 2400300"/>
                <a:gd name="connsiteY154" fmla="*/ 114109 h 1057275"/>
                <a:gd name="connsiteX155" fmla="*/ 1469803 w 2400300"/>
                <a:gd name="connsiteY155" fmla="*/ 72104 h 1057275"/>
                <a:gd name="connsiteX156" fmla="*/ 1512570 w 2400300"/>
                <a:gd name="connsiteY156" fmla="*/ 102394 h 1057275"/>
                <a:gd name="connsiteX157" fmla="*/ 1494187 w 2400300"/>
                <a:gd name="connsiteY157" fmla="*/ 148780 h 1057275"/>
                <a:gd name="connsiteX158" fmla="*/ 1560862 w 2400300"/>
                <a:gd name="connsiteY158" fmla="*/ 68580 h 1057275"/>
                <a:gd name="connsiteX159" fmla="*/ 1612202 w 2400300"/>
                <a:gd name="connsiteY159" fmla="*/ 73247 h 1057275"/>
                <a:gd name="connsiteX160" fmla="*/ 1669256 w 2400300"/>
                <a:gd name="connsiteY160" fmla="*/ 31242 h 1057275"/>
                <a:gd name="connsiteX161" fmla="*/ 1717453 w 2400300"/>
                <a:gd name="connsiteY161" fmla="*/ 112871 h 1057275"/>
                <a:gd name="connsiteX162" fmla="*/ 1866233 w 2400300"/>
                <a:gd name="connsiteY162" fmla="*/ 81725 h 1057275"/>
                <a:gd name="connsiteX163" fmla="*/ 1926431 w 2400300"/>
                <a:gd name="connsiteY163" fmla="*/ 37338 h 1057275"/>
                <a:gd name="connsiteX164" fmla="*/ 1926431 w 2400300"/>
                <a:gd name="connsiteY164" fmla="*/ 37338 h 1057275"/>
                <a:gd name="connsiteX165" fmla="*/ 1935099 w 2400300"/>
                <a:gd name="connsiteY165" fmla="*/ 37338 h 1057275"/>
                <a:gd name="connsiteX166" fmla="*/ 1935099 w 2400300"/>
                <a:gd name="connsiteY166" fmla="*/ 37338 h 1057275"/>
                <a:gd name="connsiteX167" fmla="*/ 1992726 w 2400300"/>
                <a:gd name="connsiteY167" fmla="*/ 11811 h 1057275"/>
                <a:gd name="connsiteX168" fmla="*/ 2021777 w 2400300"/>
                <a:gd name="connsiteY168" fmla="*/ 44291 h 1057275"/>
                <a:gd name="connsiteX169" fmla="*/ 836009 w 2400300"/>
                <a:gd name="connsiteY169" fmla="*/ 431673 h 1057275"/>
                <a:gd name="connsiteX170" fmla="*/ 836009 w 2400300"/>
                <a:gd name="connsiteY170" fmla="*/ 431673 h 1057275"/>
                <a:gd name="connsiteX171" fmla="*/ 824103 w 2400300"/>
                <a:gd name="connsiteY171" fmla="*/ 434340 h 1057275"/>
                <a:gd name="connsiteX172" fmla="*/ 824103 w 2400300"/>
                <a:gd name="connsiteY172" fmla="*/ 434340 h 1057275"/>
                <a:gd name="connsiteX173" fmla="*/ 797624 w 2400300"/>
                <a:gd name="connsiteY173" fmla="*/ 453104 h 1057275"/>
                <a:gd name="connsiteX174" fmla="*/ 797624 w 2400300"/>
                <a:gd name="connsiteY174" fmla="*/ 453104 h 1057275"/>
                <a:gd name="connsiteX175" fmla="*/ 787432 w 2400300"/>
                <a:gd name="connsiteY175" fmla="*/ 459010 h 1057275"/>
                <a:gd name="connsiteX176" fmla="*/ 787432 w 2400300"/>
                <a:gd name="connsiteY176" fmla="*/ 459010 h 1057275"/>
                <a:gd name="connsiteX177" fmla="*/ 755523 w 2400300"/>
                <a:gd name="connsiteY177" fmla="*/ 488633 h 1057275"/>
                <a:gd name="connsiteX178" fmla="*/ 755523 w 2400300"/>
                <a:gd name="connsiteY178" fmla="*/ 488633 h 1057275"/>
                <a:gd name="connsiteX179" fmla="*/ 724376 w 2400300"/>
                <a:gd name="connsiteY179" fmla="*/ 534638 h 1057275"/>
                <a:gd name="connsiteX180" fmla="*/ 729234 w 2400300"/>
                <a:gd name="connsiteY180" fmla="*/ 624459 h 1057275"/>
                <a:gd name="connsiteX181" fmla="*/ 681609 w 2400300"/>
                <a:gd name="connsiteY181" fmla="*/ 626840 h 1057275"/>
                <a:gd name="connsiteX182" fmla="*/ 676275 w 2400300"/>
                <a:gd name="connsiteY182" fmla="*/ 653129 h 1057275"/>
                <a:gd name="connsiteX183" fmla="*/ 676275 w 2400300"/>
                <a:gd name="connsiteY183" fmla="*/ 653129 h 1057275"/>
                <a:gd name="connsiteX184" fmla="*/ 657606 w 2400300"/>
                <a:gd name="connsiteY184" fmla="*/ 677418 h 1057275"/>
                <a:gd name="connsiteX185" fmla="*/ 657606 w 2400300"/>
                <a:gd name="connsiteY185" fmla="*/ 677418 h 1057275"/>
                <a:gd name="connsiteX186" fmla="*/ 658749 w 2400300"/>
                <a:gd name="connsiteY186" fmla="*/ 680942 h 1057275"/>
                <a:gd name="connsiteX187" fmla="*/ 658749 w 2400300"/>
                <a:gd name="connsiteY187" fmla="*/ 680942 h 1057275"/>
                <a:gd name="connsiteX188" fmla="*/ 663416 w 2400300"/>
                <a:gd name="connsiteY188" fmla="*/ 676275 h 1057275"/>
                <a:gd name="connsiteX189" fmla="*/ 663416 w 2400300"/>
                <a:gd name="connsiteY189" fmla="*/ 676275 h 1057275"/>
                <a:gd name="connsiteX190" fmla="*/ 726186 w 2400300"/>
                <a:gd name="connsiteY190" fmla="*/ 707898 h 1057275"/>
                <a:gd name="connsiteX191" fmla="*/ 769334 w 2400300"/>
                <a:gd name="connsiteY191" fmla="*/ 695039 h 1057275"/>
                <a:gd name="connsiteX192" fmla="*/ 821055 w 2400300"/>
                <a:gd name="connsiteY192" fmla="*/ 803243 h 1057275"/>
                <a:gd name="connsiteX193" fmla="*/ 915162 w 2400300"/>
                <a:gd name="connsiteY193" fmla="*/ 834771 h 1057275"/>
                <a:gd name="connsiteX194" fmla="*/ 1060037 w 2400300"/>
                <a:gd name="connsiteY194" fmla="*/ 767239 h 1057275"/>
                <a:gd name="connsiteX195" fmla="*/ 1060037 w 2400300"/>
                <a:gd name="connsiteY195" fmla="*/ 767239 h 1057275"/>
                <a:gd name="connsiteX196" fmla="*/ 1084136 w 2400300"/>
                <a:gd name="connsiteY196" fmla="*/ 757047 h 1057275"/>
                <a:gd name="connsiteX197" fmla="*/ 1084136 w 2400300"/>
                <a:gd name="connsiteY197" fmla="*/ 757047 h 1057275"/>
                <a:gd name="connsiteX198" fmla="*/ 1110425 w 2400300"/>
                <a:gd name="connsiteY198" fmla="*/ 754666 h 1057275"/>
                <a:gd name="connsiteX199" fmla="*/ 1075182 w 2400300"/>
                <a:gd name="connsiteY199" fmla="*/ 716661 h 1057275"/>
                <a:gd name="connsiteX200" fmla="*/ 1075182 w 2400300"/>
                <a:gd name="connsiteY200" fmla="*/ 716661 h 1057275"/>
                <a:gd name="connsiteX201" fmla="*/ 1045750 w 2400300"/>
                <a:gd name="connsiteY201" fmla="*/ 713422 h 1057275"/>
                <a:gd name="connsiteX202" fmla="*/ 1045750 w 2400300"/>
                <a:gd name="connsiteY202" fmla="*/ 713422 h 1057275"/>
                <a:gd name="connsiteX203" fmla="*/ 1038511 w 2400300"/>
                <a:gd name="connsiteY203" fmla="*/ 692658 h 1057275"/>
                <a:gd name="connsiteX204" fmla="*/ 1083755 w 2400300"/>
                <a:gd name="connsiteY204" fmla="*/ 663702 h 1057275"/>
                <a:gd name="connsiteX205" fmla="*/ 1055751 w 2400300"/>
                <a:gd name="connsiteY205" fmla="*/ 577977 h 1057275"/>
                <a:gd name="connsiteX206" fmla="*/ 986600 w 2400300"/>
                <a:gd name="connsiteY206" fmla="*/ 531971 h 1057275"/>
                <a:gd name="connsiteX207" fmla="*/ 1013841 w 2400300"/>
                <a:gd name="connsiteY207" fmla="*/ 499205 h 1057275"/>
                <a:gd name="connsiteX208" fmla="*/ 1000697 w 2400300"/>
                <a:gd name="connsiteY208" fmla="*/ 449675 h 1057275"/>
                <a:gd name="connsiteX209" fmla="*/ 1000697 w 2400300"/>
                <a:gd name="connsiteY209" fmla="*/ 449675 h 1057275"/>
                <a:gd name="connsiteX210" fmla="*/ 987362 w 2400300"/>
                <a:gd name="connsiteY210" fmla="*/ 430911 h 1057275"/>
                <a:gd name="connsiteX211" fmla="*/ 987362 w 2400300"/>
                <a:gd name="connsiteY211" fmla="*/ 430911 h 1057275"/>
                <a:gd name="connsiteX212" fmla="*/ 968502 w 2400300"/>
                <a:gd name="connsiteY212" fmla="*/ 418052 h 1057275"/>
                <a:gd name="connsiteX213" fmla="*/ 968502 w 2400300"/>
                <a:gd name="connsiteY213" fmla="*/ 418052 h 1057275"/>
                <a:gd name="connsiteX214" fmla="*/ 944404 w 2400300"/>
                <a:gd name="connsiteY214" fmla="*/ 400431 h 1057275"/>
                <a:gd name="connsiteX215" fmla="*/ 944404 w 2400300"/>
                <a:gd name="connsiteY215" fmla="*/ 400431 h 1057275"/>
                <a:gd name="connsiteX216" fmla="*/ 904970 w 2400300"/>
                <a:gd name="connsiteY216" fmla="*/ 444341 h 1057275"/>
                <a:gd name="connsiteX217" fmla="*/ 836009 w 2400300"/>
                <a:gd name="connsiteY217" fmla="*/ 431673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2400300" h="1057275">
                  <a:moveTo>
                    <a:pt x="2021777" y="44291"/>
                  </a:moveTo>
                  <a:lnTo>
                    <a:pt x="2074926" y="30766"/>
                  </a:lnTo>
                  <a:lnTo>
                    <a:pt x="2099596" y="87725"/>
                  </a:lnTo>
                  <a:lnTo>
                    <a:pt x="2137601" y="74200"/>
                  </a:lnTo>
                  <a:lnTo>
                    <a:pt x="2163699" y="103251"/>
                  </a:lnTo>
                  <a:lnTo>
                    <a:pt x="2210372" y="76771"/>
                  </a:lnTo>
                  <a:lnTo>
                    <a:pt x="2204276" y="8858"/>
                  </a:lnTo>
                  <a:lnTo>
                    <a:pt x="2274665" y="0"/>
                  </a:lnTo>
                  <a:lnTo>
                    <a:pt x="2349341" y="75247"/>
                  </a:lnTo>
                  <a:lnTo>
                    <a:pt x="2296954" y="100775"/>
                  </a:lnTo>
                  <a:lnTo>
                    <a:pt x="2293049" y="75533"/>
                  </a:lnTo>
                  <a:lnTo>
                    <a:pt x="2272665" y="85820"/>
                  </a:lnTo>
                  <a:lnTo>
                    <a:pt x="2289334" y="154876"/>
                  </a:lnTo>
                  <a:lnTo>
                    <a:pt x="2204847" y="188309"/>
                  </a:lnTo>
                  <a:lnTo>
                    <a:pt x="2198751" y="263747"/>
                  </a:lnTo>
                  <a:lnTo>
                    <a:pt x="2136077" y="314801"/>
                  </a:lnTo>
                  <a:lnTo>
                    <a:pt x="2176844" y="390430"/>
                  </a:lnTo>
                  <a:lnTo>
                    <a:pt x="2200752" y="376618"/>
                  </a:lnTo>
                  <a:lnTo>
                    <a:pt x="2225993" y="413004"/>
                  </a:lnTo>
                  <a:lnTo>
                    <a:pt x="2264378" y="391287"/>
                  </a:lnTo>
                  <a:lnTo>
                    <a:pt x="2264378" y="391287"/>
                  </a:lnTo>
                  <a:lnTo>
                    <a:pt x="2302193" y="376904"/>
                  </a:lnTo>
                  <a:lnTo>
                    <a:pt x="2302193" y="376904"/>
                  </a:lnTo>
                  <a:lnTo>
                    <a:pt x="2307908" y="401193"/>
                  </a:lnTo>
                  <a:lnTo>
                    <a:pt x="2366105" y="399764"/>
                  </a:lnTo>
                  <a:lnTo>
                    <a:pt x="2401158" y="428816"/>
                  </a:lnTo>
                  <a:lnTo>
                    <a:pt x="2383917" y="506730"/>
                  </a:lnTo>
                  <a:lnTo>
                    <a:pt x="2342769" y="501205"/>
                  </a:lnTo>
                  <a:lnTo>
                    <a:pt x="2308860" y="590550"/>
                  </a:lnTo>
                  <a:lnTo>
                    <a:pt x="2297526" y="688848"/>
                  </a:lnTo>
                  <a:lnTo>
                    <a:pt x="2325910" y="704374"/>
                  </a:lnTo>
                  <a:lnTo>
                    <a:pt x="2325910" y="704374"/>
                  </a:lnTo>
                  <a:lnTo>
                    <a:pt x="2339054" y="704945"/>
                  </a:lnTo>
                  <a:lnTo>
                    <a:pt x="2339054" y="704945"/>
                  </a:lnTo>
                  <a:lnTo>
                    <a:pt x="2260092" y="771049"/>
                  </a:lnTo>
                  <a:lnTo>
                    <a:pt x="2272475" y="836486"/>
                  </a:lnTo>
                  <a:lnTo>
                    <a:pt x="2272475" y="836486"/>
                  </a:lnTo>
                  <a:lnTo>
                    <a:pt x="2257044" y="856393"/>
                  </a:lnTo>
                  <a:lnTo>
                    <a:pt x="2257044" y="856393"/>
                  </a:lnTo>
                  <a:lnTo>
                    <a:pt x="2245519" y="902208"/>
                  </a:lnTo>
                  <a:lnTo>
                    <a:pt x="2279047" y="919448"/>
                  </a:lnTo>
                  <a:lnTo>
                    <a:pt x="2243328" y="996791"/>
                  </a:lnTo>
                  <a:lnTo>
                    <a:pt x="2243328" y="996791"/>
                  </a:lnTo>
                  <a:lnTo>
                    <a:pt x="2185702" y="1002601"/>
                  </a:lnTo>
                  <a:lnTo>
                    <a:pt x="2138458" y="952691"/>
                  </a:lnTo>
                  <a:lnTo>
                    <a:pt x="2143125" y="906589"/>
                  </a:lnTo>
                  <a:lnTo>
                    <a:pt x="2093976" y="876491"/>
                  </a:lnTo>
                  <a:lnTo>
                    <a:pt x="2093976" y="876491"/>
                  </a:lnTo>
                  <a:lnTo>
                    <a:pt x="2024539" y="818674"/>
                  </a:lnTo>
                  <a:lnTo>
                    <a:pt x="1919288" y="897255"/>
                  </a:lnTo>
                  <a:lnTo>
                    <a:pt x="1884617" y="878014"/>
                  </a:lnTo>
                  <a:lnTo>
                    <a:pt x="1884807" y="822484"/>
                  </a:lnTo>
                  <a:lnTo>
                    <a:pt x="1884807" y="822484"/>
                  </a:lnTo>
                  <a:lnTo>
                    <a:pt x="1870710" y="822484"/>
                  </a:lnTo>
                  <a:lnTo>
                    <a:pt x="1870710" y="822484"/>
                  </a:lnTo>
                  <a:lnTo>
                    <a:pt x="1753838" y="839153"/>
                  </a:lnTo>
                  <a:lnTo>
                    <a:pt x="1753457" y="801719"/>
                  </a:lnTo>
                  <a:lnTo>
                    <a:pt x="1711357" y="799052"/>
                  </a:lnTo>
                  <a:lnTo>
                    <a:pt x="1671733" y="735901"/>
                  </a:lnTo>
                  <a:lnTo>
                    <a:pt x="1613535" y="711613"/>
                  </a:lnTo>
                  <a:lnTo>
                    <a:pt x="1548098" y="725043"/>
                  </a:lnTo>
                  <a:lnTo>
                    <a:pt x="1530477" y="763334"/>
                  </a:lnTo>
                  <a:lnTo>
                    <a:pt x="1523048" y="743426"/>
                  </a:lnTo>
                  <a:lnTo>
                    <a:pt x="1488377" y="762095"/>
                  </a:lnTo>
                  <a:lnTo>
                    <a:pt x="1395413" y="733425"/>
                  </a:lnTo>
                  <a:lnTo>
                    <a:pt x="1385793" y="811721"/>
                  </a:lnTo>
                  <a:lnTo>
                    <a:pt x="1419130" y="860488"/>
                  </a:lnTo>
                  <a:lnTo>
                    <a:pt x="1379887" y="898493"/>
                  </a:lnTo>
                  <a:lnTo>
                    <a:pt x="1323785" y="902875"/>
                  </a:lnTo>
                  <a:lnTo>
                    <a:pt x="1307878" y="836295"/>
                  </a:lnTo>
                  <a:lnTo>
                    <a:pt x="1269302" y="885634"/>
                  </a:lnTo>
                  <a:lnTo>
                    <a:pt x="1178528" y="908971"/>
                  </a:lnTo>
                  <a:lnTo>
                    <a:pt x="1177195" y="941927"/>
                  </a:lnTo>
                  <a:lnTo>
                    <a:pt x="1116616" y="898970"/>
                  </a:lnTo>
                  <a:lnTo>
                    <a:pt x="1118330" y="860679"/>
                  </a:lnTo>
                  <a:lnTo>
                    <a:pt x="894874" y="938689"/>
                  </a:lnTo>
                  <a:lnTo>
                    <a:pt x="894874" y="938689"/>
                  </a:lnTo>
                  <a:lnTo>
                    <a:pt x="894874" y="975170"/>
                  </a:lnTo>
                  <a:lnTo>
                    <a:pt x="894874" y="975170"/>
                  </a:lnTo>
                  <a:lnTo>
                    <a:pt x="855059" y="974312"/>
                  </a:lnTo>
                  <a:lnTo>
                    <a:pt x="824103" y="923544"/>
                  </a:lnTo>
                  <a:lnTo>
                    <a:pt x="804863" y="941642"/>
                  </a:lnTo>
                  <a:lnTo>
                    <a:pt x="824294" y="975836"/>
                  </a:lnTo>
                  <a:lnTo>
                    <a:pt x="785527" y="965645"/>
                  </a:lnTo>
                  <a:lnTo>
                    <a:pt x="770668" y="1025747"/>
                  </a:lnTo>
                  <a:lnTo>
                    <a:pt x="688562" y="1025747"/>
                  </a:lnTo>
                  <a:lnTo>
                    <a:pt x="660940" y="1056418"/>
                  </a:lnTo>
                  <a:lnTo>
                    <a:pt x="587407" y="999268"/>
                  </a:lnTo>
                  <a:lnTo>
                    <a:pt x="534924" y="1005078"/>
                  </a:lnTo>
                  <a:lnTo>
                    <a:pt x="489490" y="935926"/>
                  </a:lnTo>
                  <a:lnTo>
                    <a:pt x="387763" y="1005364"/>
                  </a:lnTo>
                  <a:lnTo>
                    <a:pt x="387763" y="1005364"/>
                  </a:lnTo>
                  <a:lnTo>
                    <a:pt x="361474" y="988981"/>
                  </a:lnTo>
                  <a:lnTo>
                    <a:pt x="361474" y="988981"/>
                  </a:lnTo>
                  <a:lnTo>
                    <a:pt x="361474" y="982218"/>
                  </a:lnTo>
                  <a:lnTo>
                    <a:pt x="361474" y="982218"/>
                  </a:lnTo>
                  <a:lnTo>
                    <a:pt x="313468" y="1042321"/>
                  </a:lnTo>
                  <a:lnTo>
                    <a:pt x="297180" y="1021271"/>
                  </a:lnTo>
                  <a:lnTo>
                    <a:pt x="131731" y="1058037"/>
                  </a:lnTo>
                  <a:lnTo>
                    <a:pt x="131731" y="1058037"/>
                  </a:lnTo>
                  <a:lnTo>
                    <a:pt x="119348" y="1058037"/>
                  </a:lnTo>
                  <a:lnTo>
                    <a:pt x="119348" y="1058037"/>
                  </a:lnTo>
                  <a:lnTo>
                    <a:pt x="40577" y="1051941"/>
                  </a:lnTo>
                  <a:lnTo>
                    <a:pt x="0" y="996505"/>
                  </a:lnTo>
                  <a:lnTo>
                    <a:pt x="10954" y="930497"/>
                  </a:lnTo>
                  <a:lnTo>
                    <a:pt x="10954" y="930497"/>
                  </a:lnTo>
                  <a:lnTo>
                    <a:pt x="44672" y="938689"/>
                  </a:lnTo>
                  <a:lnTo>
                    <a:pt x="44672" y="938689"/>
                  </a:lnTo>
                  <a:lnTo>
                    <a:pt x="60960" y="939546"/>
                  </a:lnTo>
                  <a:lnTo>
                    <a:pt x="60960" y="939546"/>
                  </a:lnTo>
                  <a:lnTo>
                    <a:pt x="114681" y="930497"/>
                  </a:lnTo>
                  <a:lnTo>
                    <a:pt x="77629" y="853154"/>
                  </a:lnTo>
                  <a:lnTo>
                    <a:pt x="109538" y="802291"/>
                  </a:lnTo>
                  <a:lnTo>
                    <a:pt x="177927" y="832390"/>
                  </a:lnTo>
                  <a:lnTo>
                    <a:pt x="201073" y="796195"/>
                  </a:lnTo>
                  <a:lnTo>
                    <a:pt x="232601" y="820198"/>
                  </a:lnTo>
                  <a:lnTo>
                    <a:pt x="318897" y="761714"/>
                  </a:lnTo>
                  <a:lnTo>
                    <a:pt x="331280" y="629793"/>
                  </a:lnTo>
                  <a:lnTo>
                    <a:pt x="279940" y="618649"/>
                  </a:lnTo>
                  <a:lnTo>
                    <a:pt x="359569" y="507968"/>
                  </a:lnTo>
                  <a:lnTo>
                    <a:pt x="370142" y="469297"/>
                  </a:lnTo>
                  <a:lnTo>
                    <a:pt x="344234" y="438817"/>
                  </a:lnTo>
                  <a:lnTo>
                    <a:pt x="388334" y="411575"/>
                  </a:lnTo>
                  <a:lnTo>
                    <a:pt x="379286" y="342709"/>
                  </a:lnTo>
                  <a:lnTo>
                    <a:pt x="461010" y="385763"/>
                  </a:lnTo>
                  <a:lnTo>
                    <a:pt x="505111" y="343853"/>
                  </a:lnTo>
                  <a:lnTo>
                    <a:pt x="505111" y="343853"/>
                  </a:lnTo>
                  <a:lnTo>
                    <a:pt x="495681" y="322136"/>
                  </a:lnTo>
                  <a:lnTo>
                    <a:pt x="495681" y="322136"/>
                  </a:lnTo>
                  <a:lnTo>
                    <a:pt x="471011" y="238220"/>
                  </a:lnTo>
                  <a:lnTo>
                    <a:pt x="500063" y="176308"/>
                  </a:lnTo>
                  <a:lnTo>
                    <a:pt x="549878" y="194500"/>
                  </a:lnTo>
                  <a:lnTo>
                    <a:pt x="549878" y="194500"/>
                  </a:lnTo>
                  <a:lnTo>
                    <a:pt x="569881" y="193929"/>
                  </a:lnTo>
                  <a:lnTo>
                    <a:pt x="569881" y="193929"/>
                  </a:lnTo>
                  <a:lnTo>
                    <a:pt x="633984" y="140494"/>
                  </a:lnTo>
                  <a:lnTo>
                    <a:pt x="613791" y="102013"/>
                  </a:lnTo>
                  <a:lnTo>
                    <a:pt x="640652" y="90583"/>
                  </a:lnTo>
                  <a:lnTo>
                    <a:pt x="647510" y="35909"/>
                  </a:lnTo>
                  <a:lnTo>
                    <a:pt x="647510" y="35909"/>
                  </a:lnTo>
                  <a:lnTo>
                    <a:pt x="723329" y="19145"/>
                  </a:lnTo>
                  <a:lnTo>
                    <a:pt x="846011" y="66770"/>
                  </a:lnTo>
                  <a:lnTo>
                    <a:pt x="839914" y="97631"/>
                  </a:lnTo>
                  <a:lnTo>
                    <a:pt x="907733" y="56197"/>
                  </a:lnTo>
                  <a:lnTo>
                    <a:pt x="894207" y="104394"/>
                  </a:lnTo>
                  <a:lnTo>
                    <a:pt x="924592" y="114395"/>
                  </a:lnTo>
                  <a:lnTo>
                    <a:pt x="935164" y="158782"/>
                  </a:lnTo>
                  <a:lnTo>
                    <a:pt x="1042035" y="129159"/>
                  </a:lnTo>
                  <a:lnTo>
                    <a:pt x="1091660" y="170593"/>
                  </a:lnTo>
                  <a:lnTo>
                    <a:pt x="1111091" y="120396"/>
                  </a:lnTo>
                  <a:lnTo>
                    <a:pt x="1185005" y="166783"/>
                  </a:lnTo>
                  <a:lnTo>
                    <a:pt x="1222439" y="132112"/>
                  </a:lnTo>
                  <a:lnTo>
                    <a:pt x="1283018" y="171736"/>
                  </a:lnTo>
                  <a:lnTo>
                    <a:pt x="1313021" y="165545"/>
                  </a:lnTo>
                  <a:lnTo>
                    <a:pt x="1324166" y="114109"/>
                  </a:lnTo>
                  <a:lnTo>
                    <a:pt x="1469803" y="72104"/>
                  </a:lnTo>
                  <a:lnTo>
                    <a:pt x="1512570" y="102394"/>
                  </a:lnTo>
                  <a:lnTo>
                    <a:pt x="1494187" y="148780"/>
                  </a:lnTo>
                  <a:lnTo>
                    <a:pt x="1560862" y="68580"/>
                  </a:lnTo>
                  <a:lnTo>
                    <a:pt x="1612202" y="73247"/>
                  </a:lnTo>
                  <a:lnTo>
                    <a:pt x="1669256" y="31242"/>
                  </a:lnTo>
                  <a:lnTo>
                    <a:pt x="1717453" y="112871"/>
                  </a:lnTo>
                  <a:lnTo>
                    <a:pt x="1866233" y="81725"/>
                  </a:lnTo>
                  <a:lnTo>
                    <a:pt x="1926431" y="37338"/>
                  </a:lnTo>
                  <a:lnTo>
                    <a:pt x="1926431" y="37338"/>
                  </a:lnTo>
                  <a:lnTo>
                    <a:pt x="1935099" y="37338"/>
                  </a:lnTo>
                  <a:lnTo>
                    <a:pt x="1935099" y="37338"/>
                  </a:lnTo>
                  <a:lnTo>
                    <a:pt x="1992726" y="11811"/>
                  </a:lnTo>
                  <a:lnTo>
                    <a:pt x="2021777" y="44291"/>
                  </a:lnTo>
                  <a:close/>
                  <a:moveTo>
                    <a:pt x="836009" y="431673"/>
                  </a:moveTo>
                  <a:lnTo>
                    <a:pt x="836009" y="431673"/>
                  </a:lnTo>
                  <a:lnTo>
                    <a:pt x="824103" y="434340"/>
                  </a:lnTo>
                  <a:lnTo>
                    <a:pt x="824103" y="434340"/>
                  </a:lnTo>
                  <a:lnTo>
                    <a:pt x="797624" y="453104"/>
                  </a:lnTo>
                  <a:lnTo>
                    <a:pt x="797624" y="453104"/>
                  </a:lnTo>
                  <a:lnTo>
                    <a:pt x="787432" y="459010"/>
                  </a:lnTo>
                  <a:lnTo>
                    <a:pt x="787432" y="459010"/>
                  </a:lnTo>
                  <a:lnTo>
                    <a:pt x="755523" y="488633"/>
                  </a:lnTo>
                  <a:lnTo>
                    <a:pt x="755523" y="488633"/>
                  </a:lnTo>
                  <a:lnTo>
                    <a:pt x="724376" y="534638"/>
                  </a:lnTo>
                  <a:lnTo>
                    <a:pt x="729234" y="624459"/>
                  </a:lnTo>
                  <a:lnTo>
                    <a:pt x="681609" y="626840"/>
                  </a:lnTo>
                  <a:lnTo>
                    <a:pt x="676275" y="653129"/>
                  </a:lnTo>
                  <a:lnTo>
                    <a:pt x="676275" y="653129"/>
                  </a:lnTo>
                  <a:lnTo>
                    <a:pt x="657606" y="677418"/>
                  </a:lnTo>
                  <a:lnTo>
                    <a:pt x="657606" y="677418"/>
                  </a:lnTo>
                  <a:lnTo>
                    <a:pt x="658749" y="680942"/>
                  </a:lnTo>
                  <a:lnTo>
                    <a:pt x="658749" y="680942"/>
                  </a:lnTo>
                  <a:lnTo>
                    <a:pt x="663416" y="676275"/>
                  </a:lnTo>
                  <a:lnTo>
                    <a:pt x="663416" y="676275"/>
                  </a:lnTo>
                  <a:lnTo>
                    <a:pt x="726186" y="707898"/>
                  </a:lnTo>
                  <a:lnTo>
                    <a:pt x="769334" y="695039"/>
                  </a:lnTo>
                  <a:lnTo>
                    <a:pt x="821055" y="803243"/>
                  </a:lnTo>
                  <a:lnTo>
                    <a:pt x="915162" y="834771"/>
                  </a:lnTo>
                  <a:lnTo>
                    <a:pt x="1060037" y="767239"/>
                  </a:lnTo>
                  <a:lnTo>
                    <a:pt x="1060037" y="767239"/>
                  </a:lnTo>
                  <a:lnTo>
                    <a:pt x="1084136" y="757047"/>
                  </a:lnTo>
                  <a:lnTo>
                    <a:pt x="1084136" y="757047"/>
                  </a:lnTo>
                  <a:lnTo>
                    <a:pt x="1110425" y="754666"/>
                  </a:lnTo>
                  <a:lnTo>
                    <a:pt x="1075182" y="716661"/>
                  </a:lnTo>
                  <a:lnTo>
                    <a:pt x="1075182" y="716661"/>
                  </a:lnTo>
                  <a:lnTo>
                    <a:pt x="1045750" y="713422"/>
                  </a:lnTo>
                  <a:lnTo>
                    <a:pt x="1045750" y="713422"/>
                  </a:lnTo>
                  <a:lnTo>
                    <a:pt x="1038511" y="692658"/>
                  </a:lnTo>
                  <a:lnTo>
                    <a:pt x="1083755" y="663702"/>
                  </a:lnTo>
                  <a:lnTo>
                    <a:pt x="1055751" y="577977"/>
                  </a:lnTo>
                  <a:lnTo>
                    <a:pt x="986600" y="531971"/>
                  </a:lnTo>
                  <a:lnTo>
                    <a:pt x="1013841" y="499205"/>
                  </a:lnTo>
                  <a:lnTo>
                    <a:pt x="1000697" y="449675"/>
                  </a:lnTo>
                  <a:lnTo>
                    <a:pt x="1000697" y="449675"/>
                  </a:lnTo>
                  <a:lnTo>
                    <a:pt x="987362" y="430911"/>
                  </a:lnTo>
                  <a:lnTo>
                    <a:pt x="987362" y="430911"/>
                  </a:lnTo>
                  <a:lnTo>
                    <a:pt x="968502" y="418052"/>
                  </a:lnTo>
                  <a:lnTo>
                    <a:pt x="968502" y="418052"/>
                  </a:lnTo>
                  <a:lnTo>
                    <a:pt x="944404" y="400431"/>
                  </a:lnTo>
                  <a:lnTo>
                    <a:pt x="944404" y="400431"/>
                  </a:lnTo>
                  <a:lnTo>
                    <a:pt x="904970" y="444341"/>
                  </a:lnTo>
                  <a:lnTo>
                    <a:pt x="836009" y="431673"/>
                  </a:lnTo>
                  <a:close/>
                </a:path>
              </a:pathLst>
            </a:custGeom>
            <a:solidFill>
              <a:schemeClr val="bg1">
                <a:lumMod val="95000"/>
              </a:schemeClr>
            </a:solidFill>
            <a:ln w="4763" cap="flat">
              <a:solidFill>
                <a:srgbClr val="FFFFFF"/>
              </a:solidFill>
              <a:prstDash val="solid"/>
              <a:miter/>
            </a:ln>
          </p:spPr>
          <p:txBody>
            <a:bodyPr rtlCol="0" anchor="ctr"/>
            <a:lstStyle/>
            <a:p>
              <a:endParaRPr lang="fr-BE"/>
            </a:p>
          </p:txBody>
        </p:sp>
      </p:grpSp>
      <p:sp>
        <p:nvSpPr>
          <p:cNvPr id="24" name="Graphic 3">
            <a:extLst>
              <a:ext uri="{FF2B5EF4-FFF2-40B4-BE49-F238E27FC236}">
                <a16:creationId xmlns:a16="http://schemas.microsoft.com/office/drawing/2014/main" id="{F8ABFD55-8F22-4189-93AC-43BDD10A8AB4}"/>
              </a:ext>
            </a:extLst>
          </p:cNvPr>
          <p:cNvSpPr/>
          <p:nvPr/>
        </p:nvSpPr>
        <p:spPr>
          <a:xfrm flipH="1">
            <a:off x="2603336" y="1934866"/>
            <a:ext cx="1715466" cy="1802112"/>
          </a:xfrm>
          <a:custGeom>
            <a:avLst/>
            <a:gdLst>
              <a:gd name="connsiteX0" fmla="*/ 3962400 w 4057650"/>
              <a:gd name="connsiteY0" fmla="*/ 1828800 h 4876800"/>
              <a:gd name="connsiteX1" fmla="*/ 3251168 w 4057650"/>
              <a:gd name="connsiteY1" fmla="*/ 2641568 h 4876800"/>
              <a:gd name="connsiteX2" fmla="*/ 3452622 w 4057650"/>
              <a:gd name="connsiteY2" fmla="*/ 3285935 h 4876800"/>
              <a:gd name="connsiteX3" fmla="*/ 3657600 w 4057650"/>
              <a:gd name="connsiteY3" fmla="*/ 3962400 h 4876800"/>
              <a:gd name="connsiteX4" fmla="*/ 2946368 w 4057650"/>
              <a:gd name="connsiteY4" fmla="*/ 4673632 h 4876800"/>
              <a:gd name="connsiteX5" fmla="*/ 2832926 w 4057650"/>
              <a:gd name="connsiteY5" fmla="*/ 4673632 h 4876800"/>
              <a:gd name="connsiteX6" fmla="*/ 3048000 w 4057650"/>
              <a:gd name="connsiteY6" fmla="*/ 4165568 h 4876800"/>
              <a:gd name="connsiteX7" fmla="*/ 3048000 w 4057650"/>
              <a:gd name="connsiteY7" fmla="*/ 3759137 h 4876800"/>
              <a:gd name="connsiteX8" fmla="*/ 2525935 w 4057650"/>
              <a:gd name="connsiteY8" fmla="*/ 2778443 h 4876800"/>
              <a:gd name="connsiteX9" fmla="*/ 2408682 w 4057650"/>
              <a:gd name="connsiteY9" fmla="*/ 2671286 h 4876800"/>
              <a:gd name="connsiteX10" fmla="*/ 2216182 w 4057650"/>
              <a:gd name="connsiteY10" fmla="*/ 2493836 h 4876800"/>
              <a:gd name="connsiteX11" fmla="*/ 1727264 w 4057650"/>
              <a:gd name="connsiteY11" fmla="*/ 1930241 h 4876800"/>
              <a:gd name="connsiteX12" fmla="*/ 1727264 w 4057650"/>
              <a:gd name="connsiteY12" fmla="*/ 914400 h 4876800"/>
              <a:gd name="connsiteX13" fmla="*/ 1403985 w 4057650"/>
              <a:gd name="connsiteY13" fmla="*/ 433007 h 4876800"/>
              <a:gd name="connsiteX14" fmla="*/ 914400 w 4057650"/>
              <a:gd name="connsiteY14" fmla="*/ 0 h 4876800"/>
              <a:gd name="connsiteX15" fmla="*/ 812768 w 4057650"/>
              <a:gd name="connsiteY15" fmla="*/ 101632 h 4876800"/>
              <a:gd name="connsiteX16" fmla="*/ 711137 w 4057650"/>
              <a:gd name="connsiteY16" fmla="*/ 406432 h 4876800"/>
              <a:gd name="connsiteX17" fmla="*/ 406337 w 4057650"/>
              <a:gd name="connsiteY17" fmla="*/ 643985 h 4876800"/>
              <a:gd name="connsiteX18" fmla="*/ 334518 w 4057650"/>
              <a:gd name="connsiteY18" fmla="*/ 741045 h 4876800"/>
              <a:gd name="connsiteX19" fmla="*/ 234887 w 4057650"/>
              <a:gd name="connsiteY19" fmla="*/ 818007 h 4876800"/>
              <a:gd name="connsiteX20" fmla="*/ 0 w 4057650"/>
              <a:gd name="connsiteY20" fmla="*/ 1117568 h 4876800"/>
              <a:gd name="connsiteX21" fmla="*/ 711232 w 4057650"/>
              <a:gd name="connsiteY21" fmla="*/ 1625537 h 4876800"/>
              <a:gd name="connsiteX22" fmla="*/ 793147 w 4057650"/>
              <a:gd name="connsiteY22" fmla="*/ 1630109 h 4876800"/>
              <a:gd name="connsiteX23" fmla="*/ 793337 w 4057650"/>
              <a:gd name="connsiteY23" fmla="*/ 1630109 h 4876800"/>
              <a:gd name="connsiteX24" fmla="*/ 812768 w 4057650"/>
              <a:gd name="connsiteY24" fmla="*/ 1979771 h 4876800"/>
              <a:gd name="connsiteX25" fmla="*/ 812768 w 4057650"/>
              <a:gd name="connsiteY25" fmla="*/ 2031968 h 4876800"/>
              <a:gd name="connsiteX26" fmla="*/ 757619 w 4057650"/>
              <a:gd name="connsiteY26" fmla="*/ 2175605 h 4876800"/>
              <a:gd name="connsiteX27" fmla="*/ 609600 w 4057650"/>
              <a:gd name="connsiteY27" fmla="*/ 2743200 h 4876800"/>
              <a:gd name="connsiteX28" fmla="*/ 812768 w 4057650"/>
              <a:gd name="connsiteY28" fmla="*/ 3377184 h 4876800"/>
              <a:gd name="connsiteX29" fmla="*/ 812768 w 4057650"/>
              <a:gd name="connsiteY29" fmla="*/ 4267200 h 4876800"/>
              <a:gd name="connsiteX30" fmla="*/ 711232 w 4057650"/>
              <a:gd name="connsiteY30" fmla="*/ 4267200 h 4876800"/>
              <a:gd name="connsiteX31" fmla="*/ 406432 w 4057650"/>
              <a:gd name="connsiteY31" fmla="*/ 4572000 h 4876800"/>
              <a:gd name="connsiteX32" fmla="*/ 406432 w 4057650"/>
              <a:gd name="connsiteY32" fmla="*/ 4775168 h 4876800"/>
              <a:gd name="connsiteX33" fmla="*/ 508064 w 4057650"/>
              <a:gd name="connsiteY33" fmla="*/ 4876800 h 4876800"/>
              <a:gd name="connsiteX34" fmla="*/ 2946464 w 4057650"/>
              <a:gd name="connsiteY34" fmla="*/ 4876800 h 4876800"/>
              <a:gd name="connsiteX35" fmla="*/ 3860864 w 4057650"/>
              <a:gd name="connsiteY35" fmla="*/ 3962400 h 4876800"/>
              <a:gd name="connsiteX36" fmla="*/ 3631883 w 4057650"/>
              <a:gd name="connsiteY36" fmla="*/ 3190113 h 4876800"/>
              <a:gd name="connsiteX37" fmla="*/ 3454432 w 4057650"/>
              <a:gd name="connsiteY37" fmla="*/ 2641664 h 4876800"/>
              <a:gd name="connsiteX38" fmla="*/ 3962400 w 4057650"/>
              <a:gd name="connsiteY38" fmla="*/ 2032064 h 4876800"/>
              <a:gd name="connsiteX39" fmla="*/ 4064032 w 4057650"/>
              <a:gd name="connsiteY39" fmla="*/ 1930432 h 4876800"/>
              <a:gd name="connsiteX40" fmla="*/ 3962400 w 4057650"/>
              <a:gd name="connsiteY40" fmla="*/ 1828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057650" h="4876800">
                <a:moveTo>
                  <a:pt x="3962400" y="1828800"/>
                </a:moveTo>
                <a:cubicBezTo>
                  <a:pt x="3617690" y="1828800"/>
                  <a:pt x="3251168" y="2113788"/>
                  <a:pt x="3251168" y="2641568"/>
                </a:cubicBezTo>
                <a:cubicBezTo>
                  <a:pt x="3251168" y="2909507"/>
                  <a:pt x="3353562" y="3100769"/>
                  <a:pt x="3452622" y="3285935"/>
                </a:cubicBezTo>
                <a:cubicBezTo>
                  <a:pt x="3557969" y="3483007"/>
                  <a:pt x="3657600" y="3669125"/>
                  <a:pt x="3657600" y="3962400"/>
                </a:cubicBezTo>
                <a:cubicBezTo>
                  <a:pt x="3657600" y="4441031"/>
                  <a:pt x="3424999" y="4673632"/>
                  <a:pt x="2946368" y="4673632"/>
                </a:cubicBezTo>
                <a:lnTo>
                  <a:pt x="2832926" y="4673632"/>
                </a:lnTo>
                <a:cubicBezTo>
                  <a:pt x="2965228" y="4544378"/>
                  <a:pt x="3048000" y="4364641"/>
                  <a:pt x="3048000" y="4165568"/>
                </a:cubicBezTo>
                <a:lnTo>
                  <a:pt x="3048000" y="3759137"/>
                </a:lnTo>
                <a:cubicBezTo>
                  <a:pt x="3048000" y="3237071"/>
                  <a:pt x="2746153" y="2971895"/>
                  <a:pt x="2525935" y="2778443"/>
                </a:cubicBezTo>
                <a:cubicBezTo>
                  <a:pt x="2483263" y="2740914"/>
                  <a:pt x="2443163" y="2705767"/>
                  <a:pt x="2408682" y="2671286"/>
                </a:cubicBezTo>
                <a:cubicBezTo>
                  <a:pt x="2358104" y="2620709"/>
                  <a:pt x="2290191" y="2559939"/>
                  <a:pt x="2216182" y="2493836"/>
                </a:cubicBezTo>
                <a:cubicBezTo>
                  <a:pt x="2033207" y="2330672"/>
                  <a:pt x="1727264" y="2057686"/>
                  <a:pt x="1727264" y="1930241"/>
                </a:cubicBezTo>
                <a:lnTo>
                  <a:pt x="1727264" y="914400"/>
                </a:lnTo>
                <a:cubicBezTo>
                  <a:pt x="1727264" y="621506"/>
                  <a:pt x="1506760" y="481965"/>
                  <a:pt x="1403985" y="433007"/>
                </a:cubicBezTo>
                <a:cubicBezTo>
                  <a:pt x="1361313" y="308610"/>
                  <a:pt x="1224153" y="0"/>
                  <a:pt x="914400" y="0"/>
                </a:cubicBezTo>
                <a:cubicBezTo>
                  <a:pt x="858203" y="0"/>
                  <a:pt x="812768" y="45434"/>
                  <a:pt x="812768" y="101632"/>
                </a:cubicBezTo>
                <a:cubicBezTo>
                  <a:pt x="812768" y="258985"/>
                  <a:pt x="742950" y="406432"/>
                  <a:pt x="711137" y="406432"/>
                </a:cubicBezTo>
                <a:cubicBezTo>
                  <a:pt x="564452" y="406432"/>
                  <a:pt x="476822" y="537972"/>
                  <a:pt x="406337" y="643985"/>
                </a:cubicBezTo>
                <a:cubicBezTo>
                  <a:pt x="380333" y="682847"/>
                  <a:pt x="355759" y="719804"/>
                  <a:pt x="334518" y="741045"/>
                </a:cubicBezTo>
                <a:cubicBezTo>
                  <a:pt x="309467" y="766096"/>
                  <a:pt x="272796" y="791242"/>
                  <a:pt x="234887" y="818007"/>
                </a:cubicBezTo>
                <a:cubicBezTo>
                  <a:pt x="124778" y="895922"/>
                  <a:pt x="0" y="984409"/>
                  <a:pt x="0" y="1117568"/>
                </a:cubicBezTo>
                <a:cubicBezTo>
                  <a:pt x="0" y="1487614"/>
                  <a:pt x="436150" y="1625537"/>
                  <a:pt x="711232" y="1625537"/>
                </a:cubicBezTo>
                <a:cubicBezTo>
                  <a:pt x="772192" y="1625537"/>
                  <a:pt x="790765" y="1630109"/>
                  <a:pt x="793147" y="1630109"/>
                </a:cubicBezTo>
                <a:cubicBezTo>
                  <a:pt x="793147" y="1630109"/>
                  <a:pt x="793147" y="1630109"/>
                  <a:pt x="793337" y="1630109"/>
                </a:cubicBezTo>
                <a:cubicBezTo>
                  <a:pt x="812959" y="1658684"/>
                  <a:pt x="812959" y="1807559"/>
                  <a:pt x="812768" y="1979771"/>
                </a:cubicBezTo>
                <a:lnTo>
                  <a:pt x="812768" y="2031968"/>
                </a:lnTo>
                <a:cubicBezTo>
                  <a:pt x="812768" y="2081593"/>
                  <a:pt x="794861" y="2113502"/>
                  <a:pt x="757619" y="2175605"/>
                </a:cubicBezTo>
                <a:cubicBezTo>
                  <a:pt x="695135" y="2279809"/>
                  <a:pt x="609600" y="2422303"/>
                  <a:pt x="609600" y="2743200"/>
                </a:cubicBezTo>
                <a:cubicBezTo>
                  <a:pt x="609600" y="2957322"/>
                  <a:pt x="765334" y="3282982"/>
                  <a:pt x="812768" y="3377184"/>
                </a:cubicBezTo>
                <a:lnTo>
                  <a:pt x="812768" y="4267200"/>
                </a:lnTo>
                <a:lnTo>
                  <a:pt x="711232" y="4267200"/>
                </a:lnTo>
                <a:cubicBezTo>
                  <a:pt x="543116" y="4267200"/>
                  <a:pt x="406432" y="4403884"/>
                  <a:pt x="406432" y="4572000"/>
                </a:cubicBezTo>
                <a:lnTo>
                  <a:pt x="406432" y="4775168"/>
                </a:lnTo>
                <a:cubicBezTo>
                  <a:pt x="406432" y="4831366"/>
                  <a:pt x="451866" y="4876800"/>
                  <a:pt x="508064" y="4876800"/>
                </a:cubicBezTo>
                <a:lnTo>
                  <a:pt x="2946464" y="4876800"/>
                </a:lnTo>
                <a:cubicBezTo>
                  <a:pt x="3536252" y="4876800"/>
                  <a:pt x="3860864" y="4552188"/>
                  <a:pt x="3860864" y="3962400"/>
                </a:cubicBezTo>
                <a:cubicBezTo>
                  <a:pt x="3860864" y="3618262"/>
                  <a:pt x="3739229" y="3390710"/>
                  <a:pt x="3631883" y="3190113"/>
                </a:cubicBezTo>
                <a:cubicBezTo>
                  <a:pt x="3536633" y="3012091"/>
                  <a:pt x="3454432" y="2858548"/>
                  <a:pt x="3454432" y="2641664"/>
                </a:cubicBezTo>
                <a:cubicBezTo>
                  <a:pt x="3454432" y="2194370"/>
                  <a:pt x="3758279" y="2032064"/>
                  <a:pt x="3962400" y="2032064"/>
                </a:cubicBezTo>
                <a:cubicBezTo>
                  <a:pt x="4018598" y="2032064"/>
                  <a:pt x="4064032" y="1986629"/>
                  <a:pt x="4064032" y="1930432"/>
                </a:cubicBezTo>
                <a:cubicBezTo>
                  <a:pt x="4064032" y="1874234"/>
                  <a:pt x="4018598" y="1828800"/>
                  <a:pt x="3962400" y="1828800"/>
                </a:cubicBezTo>
                <a:close/>
              </a:path>
            </a:pathLst>
          </a:custGeom>
          <a:solidFill>
            <a:schemeClr val="bg1"/>
          </a:solidFill>
          <a:ln w="9525" cap="flat">
            <a:solidFill>
              <a:schemeClr val="bg2"/>
            </a:solidFill>
            <a:prstDash val="solid"/>
            <a:miter/>
          </a:ln>
        </p:spPr>
        <p:txBody>
          <a:bodyPr rtlCol="0" anchor="ctr"/>
          <a:lstStyle/>
          <a:p>
            <a:endParaRPr lang="fr-BE"/>
          </a:p>
        </p:txBody>
      </p:sp>
      <p:sp>
        <p:nvSpPr>
          <p:cNvPr id="16" name="TextBox 15">
            <a:extLst>
              <a:ext uri="{FF2B5EF4-FFF2-40B4-BE49-F238E27FC236}">
                <a16:creationId xmlns:a16="http://schemas.microsoft.com/office/drawing/2014/main" id="{E0F446E0-C2CD-4C2C-805D-30C946178CB9}"/>
              </a:ext>
            </a:extLst>
          </p:cNvPr>
          <p:cNvSpPr txBox="1"/>
          <p:nvPr/>
        </p:nvSpPr>
        <p:spPr>
          <a:xfrm>
            <a:off x="4318802" y="3490757"/>
            <a:ext cx="1710405" cy="492443"/>
          </a:xfrm>
          <a:prstGeom prst="rect">
            <a:avLst/>
          </a:prstGeom>
        </p:spPr>
        <p:txBody>
          <a:bodyPr vert="horz" wrap="none" lIns="0" tIns="0" rIns="0" bIns="0" rtlCol="0">
            <a:spAutoFit/>
          </a:bodyPr>
          <a:lstStyle/>
          <a:p>
            <a:pPr algn="ctr"/>
            <a:r>
              <a:rPr lang="fr-BE" sz="1600" dirty="0"/>
              <a:t>302 441 chats</a:t>
            </a:r>
          </a:p>
          <a:p>
            <a:pPr algn="ctr"/>
            <a:r>
              <a:rPr lang="nl-BE" sz="1600" dirty="0"/>
              <a:t>[247391 – 357490]</a:t>
            </a:r>
            <a:endParaRPr lang="fr-BE" sz="1600" dirty="0"/>
          </a:p>
        </p:txBody>
      </p:sp>
      <p:sp>
        <p:nvSpPr>
          <p:cNvPr id="11" name="TextBox 10">
            <a:extLst>
              <a:ext uri="{FF2B5EF4-FFF2-40B4-BE49-F238E27FC236}">
                <a16:creationId xmlns:a16="http://schemas.microsoft.com/office/drawing/2014/main" id="{4412A743-313E-425D-9DC1-4E6E08C977F8}"/>
              </a:ext>
            </a:extLst>
          </p:cNvPr>
          <p:cNvSpPr txBox="1"/>
          <p:nvPr/>
        </p:nvSpPr>
        <p:spPr>
          <a:xfrm>
            <a:off x="821531" y="5568702"/>
            <a:ext cx="6093015" cy="369332"/>
          </a:xfrm>
          <a:prstGeom prst="rect">
            <a:avLst/>
          </a:prstGeom>
        </p:spPr>
        <p:txBody>
          <a:bodyPr vert="horz" wrap="none" lIns="0" tIns="0" rIns="0" bIns="0" rtlCol="0">
            <a:spAutoFit/>
          </a:bodyPr>
          <a:lstStyle/>
          <a:p>
            <a:pPr algn="l"/>
            <a:r>
              <a:rPr lang="fr-BE" sz="1200" dirty="0"/>
              <a:t>L’intervalle est interprété ainsi :</a:t>
            </a:r>
          </a:p>
          <a:p>
            <a:pPr algn="l"/>
            <a:r>
              <a:rPr lang="fr-BE" sz="1200" dirty="0"/>
              <a:t>“On peut dire avec une certitude de 95% qu’il y a [intervalle] à [intervalle] à Bruxelles.  </a:t>
            </a:r>
          </a:p>
        </p:txBody>
      </p:sp>
    </p:spTree>
    <p:extLst>
      <p:ext uri="{BB962C8B-B14F-4D97-AF65-F5344CB8AC3E}">
        <p14:creationId xmlns:p14="http://schemas.microsoft.com/office/powerpoint/2010/main" val="13574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8kL4RmLAbQcb_GdpkAYr2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PSOS - Classical Template - 16x9">
  <a:themeElements>
    <a:clrScheme name="Ipsos 2019">
      <a:dk1>
        <a:srgbClr val="282828"/>
      </a:dk1>
      <a:lt1>
        <a:sysClr val="window" lastClr="FFFFFF"/>
      </a:lt1>
      <a:dk2>
        <a:srgbClr val="009D9C"/>
      </a:dk2>
      <a:lt2>
        <a:srgbClr val="2F469C"/>
      </a:lt2>
      <a:accent1>
        <a:srgbClr val="002554"/>
      </a:accent1>
      <a:accent2>
        <a:srgbClr val="F1BE48"/>
      </a:accent2>
      <a:accent3>
        <a:srgbClr val="E87722"/>
      </a:accent3>
      <a:accent4>
        <a:srgbClr val="84329B"/>
      </a:accent4>
      <a:accent5>
        <a:srgbClr val="C43A3A"/>
      </a:accent5>
      <a:accent6>
        <a:srgbClr val="8E9696"/>
      </a:accent6>
      <a:hlink>
        <a:srgbClr val="2F469C"/>
      </a:hlink>
      <a:folHlink>
        <a:srgbClr val="009D9C"/>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36000" tIns="36000" rIns="36000" bIns="36000" rtlCol="0" anchor="ctr"/>
      <a:lstStyle>
        <a:defPPr algn="ctr">
          <a:defRPr sz="12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defRPr sz="1600" dirty="0" smtClean="0"/>
        </a:defPPr>
      </a:lstStyle>
    </a:txDef>
  </a:objectDefaults>
  <a:extraClrSchemeLst/>
  <a:extLst>
    <a:ext uri="{05A4C25C-085E-4340-85A3-A5531E510DB2}">
      <thm15:themeFamily xmlns:thm15="http://schemas.microsoft.com/office/thememl/2012/main" name="IPSOS_2019_Template_v0.10.pptx" id="{9DDD4DDC-BF5C-4B9B-9AEE-2D8CF77E27A1}" vid="{4D429BAC-0D76-4745-B84F-A9E4F1E9DE3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75AD9DC4239A47AB6FDC49FCFB618A" ma:contentTypeVersion="6" ma:contentTypeDescription="Create a new document." ma:contentTypeScope="" ma:versionID="5a25462a6051fd44c8b6fecdb0076c96">
  <xsd:schema xmlns:xsd="http://www.w3.org/2001/XMLSchema" xmlns:xs="http://www.w3.org/2001/XMLSchema" xmlns:p="http://schemas.microsoft.com/office/2006/metadata/properties" xmlns:ns2="85c76272-7e4d-4f8f-89d1-3b227e52ef43" xmlns:ns3="a1549414-1dcc-402f-ba9b-44c1b3f5d57c" targetNamespace="http://schemas.microsoft.com/office/2006/metadata/properties" ma:root="true" ma:fieldsID="6936dcceafec7982565e6ff282441213" ns2:_="" ns3:_="">
    <xsd:import namespace="85c76272-7e4d-4f8f-89d1-3b227e52ef43"/>
    <xsd:import namespace="a1549414-1dcc-402f-ba9b-44c1b3f5d57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c76272-7e4d-4f8f-89d1-3b227e52ef4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1549414-1dcc-402f-ba9b-44c1b3f5d57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EAEDD75-BD82-4EC9-85F3-3A986E14B054}">
  <ds:schemaRefs>
    <ds:schemaRef ds:uri="http://schemas.microsoft.com/sharepoint/v3/contenttype/forms"/>
  </ds:schemaRefs>
</ds:datastoreItem>
</file>

<file path=customXml/itemProps2.xml><?xml version="1.0" encoding="utf-8"?>
<ds:datastoreItem xmlns:ds="http://schemas.openxmlformats.org/officeDocument/2006/customXml" ds:itemID="{C28F434E-81C1-4563-8BB2-6E4C7A334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c76272-7e4d-4f8f-89d1-3b227e52ef43"/>
    <ds:schemaRef ds:uri="a1549414-1dcc-402f-ba9b-44c1b3f5d5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9B42295-196D-47F9-B16B-36ECDB7CB2CF}">
  <ds:schemaRefs>
    <ds:schemaRef ds:uri="http://schemas.openxmlformats.org/package/2006/metadata/core-properties"/>
    <ds:schemaRef ds:uri="http://schemas.microsoft.com/office/2006/metadata/properties"/>
    <ds:schemaRef ds:uri="http://purl.org/dc/dcmitype/"/>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a1549414-1dcc-402f-ba9b-44c1b3f5d57c"/>
    <ds:schemaRef ds:uri="85c76272-7e4d-4f8f-89d1-3b227e52ef43"/>
  </ds:schemaRefs>
</ds:datastoreItem>
</file>

<file path=docProps/app.xml><?xml version="1.0" encoding="utf-8"?>
<Properties xmlns="http://schemas.openxmlformats.org/officeDocument/2006/extended-properties" xmlns:vt="http://schemas.openxmlformats.org/officeDocument/2006/docPropsVTypes">
  <Template>IPSOS_Template_2019</Template>
  <TotalTime>5690</TotalTime>
  <Words>2621</Words>
  <Application>Microsoft Office PowerPoint</Application>
  <PresentationFormat>Widescreen</PresentationFormat>
  <Paragraphs>599</Paragraphs>
  <Slides>27</Slides>
  <Notes>11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2" baseType="lpstr">
      <vt:lpstr>Arial</vt:lpstr>
      <vt:lpstr>Arial Black</vt:lpstr>
      <vt:lpstr>Wingdings</vt:lpstr>
      <vt:lpstr>IPSOS - Classical Template - 16x9</vt:lpstr>
      <vt:lpstr>Diapositive think-cell</vt:lpstr>
      <vt:lpstr>SONDAGE D’OPINION STÉRILISATION, Identification et enregistrement  DE CHATS</vt:lpstr>
      <vt:lpstr>APERçu</vt:lpstr>
      <vt:lpstr>Méthodologie de la recherche</vt:lpstr>
      <vt:lpstr>CADRE ET OBJECTIFS</vt:lpstr>
      <vt:lpstr>Méthodologie de la recherche</vt:lpstr>
      <vt:lpstr>COMMENT LIRE LES RÉSULTATS ?</vt:lpstr>
      <vt:lpstr>Profil de l'échantillon : les maîtres</vt:lpstr>
      <vt:lpstr>Profil de l'échantillon : LES CHATS</vt:lpstr>
      <vt:lpstr>ESTIMATION NOMBRE DE CHATS DOMESTIQUES À BRUXELLES</vt:lpstr>
      <vt:lpstr>Résultats de la recherche</vt:lpstr>
      <vt:lpstr>  </vt:lpstr>
      <vt:lpstr>Stérilisation</vt:lpstr>
      <vt:lpstr>Leviers stérilisation</vt:lpstr>
      <vt:lpstr>Barrières stérilisation + profil chat non-stérilisé</vt:lpstr>
      <vt:lpstr>MAÎTRES bruxellois de chats non-stérilisés*</vt:lpstr>
      <vt:lpstr>Affirmation ‘une chatte doit avoir une portée de chatons au moins une fois dans sa vie’</vt:lpstr>
      <vt:lpstr>PowerPoint Presentation</vt:lpstr>
      <vt:lpstr>FAIRE PUCER + ProfiL CHAT PUCÉ</vt:lpstr>
      <vt:lpstr>MAÎTRES bruxellois CHATS PUCÉS VS CHATS NON-PUCÉS</vt:lpstr>
      <vt:lpstr>LEVIERS FAIRE PUCER</vt:lpstr>
      <vt:lpstr>BARRIÈRES FAIRE PUCER</vt:lpstr>
      <vt:lpstr>Conclusions</vt:lpstr>
      <vt:lpstr>ConclusiONs (1/2)</vt:lpstr>
      <vt:lpstr>ConclusiONs (2/2)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Ipsos – Be Sure</dc:title>
  <dc:creator>Aline Celen</dc:creator>
  <cp:lastModifiedBy>Aline Celen</cp:lastModifiedBy>
  <cp:revision>394</cp:revision>
  <dcterms:created xsi:type="dcterms:W3CDTF">2020-04-30T10:49:08Z</dcterms:created>
  <dcterms:modified xsi:type="dcterms:W3CDTF">2020-06-06T09:09:11Z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0x0101003B75AD9DC4239A47AB6FDC49FCFB618A</vt:lpwstr>
  </property>
</Properties>
</file>