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7"/>
  </p:notesMasterIdLst>
  <p:handoutMasterIdLst>
    <p:handoutMasterId r:id="rId38"/>
  </p:handoutMasterIdLst>
  <p:sldIdLst>
    <p:sldId id="361" r:id="rId5"/>
    <p:sldId id="379" r:id="rId6"/>
    <p:sldId id="416" r:id="rId7"/>
    <p:sldId id="389" r:id="rId8"/>
    <p:sldId id="415" r:id="rId9"/>
    <p:sldId id="388" r:id="rId10"/>
    <p:sldId id="396" r:id="rId11"/>
    <p:sldId id="369" r:id="rId12"/>
    <p:sldId id="417" r:id="rId13"/>
    <p:sldId id="418" r:id="rId14"/>
    <p:sldId id="395" r:id="rId15"/>
    <p:sldId id="391" r:id="rId16"/>
    <p:sldId id="419" r:id="rId17"/>
    <p:sldId id="420" r:id="rId18"/>
    <p:sldId id="397" r:id="rId19"/>
    <p:sldId id="393" r:id="rId20"/>
    <p:sldId id="421" r:id="rId21"/>
    <p:sldId id="422" r:id="rId22"/>
    <p:sldId id="398" r:id="rId23"/>
    <p:sldId id="399" r:id="rId24"/>
    <p:sldId id="423" r:id="rId25"/>
    <p:sldId id="427" r:id="rId26"/>
    <p:sldId id="404" r:id="rId27"/>
    <p:sldId id="405" r:id="rId28"/>
    <p:sldId id="402" r:id="rId29"/>
    <p:sldId id="425" r:id="rId30"/>
    <p:sldId id="426" r:id="rId31"/>
    <p:sldId id="381" r:id="rId32"/>
    <p:sldId id="428" r:id="rId33"/>
    <p:sldId id="429" r:id="rId34"/>
    <p:sldId id="380" r:id="rId35"/>
    <p:sldId id="378" r:id="rId36"/>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30" userDrawn="1">
          <p15:clr>
            <a:srgbClr val="A4A3A4"/>
          </p15:clr>
        </p15:guide>
        <p15:guide id="9" pos="7517">
          <p15:clr>
            <a:srgbClr val="A4A3A4"/>
          </p15:clr>
        </p15:guide>
        <p15:guide id="10" orient="horz" pos="1915" userDrawn="1">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4" userDrawn="1">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6" userDrawn="1">
          <p15:clr>
            <a:srgbClr val="A4A3A4"/>
          </p15:clr>
        </p15:guide>
        <p15:guide id="25" orient="horz" pos="1171">
          <p15:clr>
            <a:srgbClr val="A4A3A4"/>
          </p15:clr>
        </p15:guide>
        <p15:guide id="26" orient="horz" pos="1707">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15:clr>
            <a:srgbClr val="A4A3A4"/>
          </p15:clr>
        </p15:guide>
        <p15:guide id="35" pos="3850">
          <p15:clr>
            <a:srgbClr val="A4A3A4"/>
          </p15:clr>
        </p15:guide>
        <p15:guide id="36" pos="3678">
          <p15:clr>
            <a:srgbClr val="A4A3A4"/>
          </p15:clr>
        </p15:guide>
        <p15:guide id="37" pos="1497" userDrawn="1">
          <p15:clr>
            <a:srgbClr val="A4A3A4"/>
          </p15:clr>
        </p15:guide>
        <p15:guide id="38" pos="2308">
          <p15:clr>
            <a:srgbClr val="A4A3A4"/>
          </p15:clr>
        </p15:guide>
        <p15:guide id="39" pos="2859">
          <p15:clr>
            <a:srgbClr val="A4A3A4"/>
          </p15:clr>
        </p15:guide>
        <p15:guide id="40" pos="4228">
          <p15:clr>
            <a:srgbClr val="A4A3A4"/>
          </p15:clr>
        </p15:guide>
        <p15:guide id="41" pos="5046">
          <p15:clr>
            <a:srgbClr val="A4A3A4"/>
          </p15:clr>
        </p15:guide>
        <p15:guide id="42" pos="5602" userDrawn="1">
          <p15:clr>
            <a:srgbClr val="A4A3A4"/>
          </p15:clr>
        </p15:guide>
        <p15:guide id="43" pos="3679">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597" autoAdjust="0"/>
  </p:normalViewPr>
  <p:slideViewPr>
    <p:cSldViewPr snapToGrid="0" showGuides="1">
      <p:cViewPr varScale="1">
        <p:scale>
          <a:sx n="141" d="100"/>
          <a:sy n="141" d="100"/>
        </p:scale>
        <p:origin x="-120" y="-480"/>
      </p:cViewPr>
      <p:guideLst>
        <p:guide orient="horz" pos="2382"/>
        <p:guide orient="horz" pos="230"/>
        <p:guide orient="horz" pos="4534"/>
        <p:guide orient="horz" pos="4286"/>
        <p:guide orient="horz" pos="1915"/>
        <p:guide orient="horz" pos="2216"/>
        <p:guide orient="horz" pos="1596"/>
        <p:guide orient="horz" pos="3059"/>
        <p:guide orient="horz" pos="2501"/>
        <p:guide orient="horz" pos="722"/>
        <p:guide orient="horz" pos="2620"/>
        <p:guide orient="horz" pos="2045"/>
        <p:guide orient="horz" pos="1872"/>
        <p:guide orient="horz" pos="2475"/>
        <p:guide orient="horz" pos="826"/>
        <p:guide orient="horz" pos="1171"/>
        <p:guide orient="horz" pos="1707"/>
        <p:guide orient="horz" pos="2346"/>
        <p:guide pos="4234"/>
        <p:guide pos="237"/>
        <p:guide pos="8229"/>
        <p:guide pos="930"/>
        <p:guide pos="7517"/>
        <p:guide pos="5534"/>
        <p:guide pos="350"/>
        <p:guide pos="83"/>
        <p:guide pos="1110"/>
        <p:guide pos="4171"/>
        <p:guide pos="142"/>
        <p:guide pos="719"/>
        <p:guide pos="5227"/>
        <p:guide pos="614"/>
        <p:guide/>
        <p:guide pos="3850"/>
        <p:guide pos="3678"/>
        <p:guide pos="1497"/>
        <p:guide pos="2308"/>
        <p:guide pos="2859"/>
        <p:guide pos="4228"/>
        <p:guide pos="5046"/>
        <p:guide pos="5602"/>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32.0</c:v>
                </c:pt>
                <c:pt idx="1">
                  <c:v>42.5</c:v>
                </c:pt>
                <c:pt idx="2">
                  <c:v>25.5</c:v>
                </c:pt>
              </c:numCache>
            </c:numRef>
          </c:val>
          <c:extLst xmlns:c16r2="http://schemas.microsoft.com/office/drawing/2015/06/chart">
            <c:ext xmlns:c16="http://schemas.microsoft.com/office/drawing/2014/chart" uri="{C3380CC4-5D6E-409C-BE32-E72D297353CC}">
              <c16:uniqueId val="{00000000-8184-4FE7-BCE4-001AD5E5F103}"/>
            </c:ext>
          </c:extLst>
        </c:ser>
        <c:dLbls>
          <c:showLegendKey val="0"/>
          <c:showVal val="0"/>
          <c:showCatName val="0"/>
          <c:showSerName val="0"/>
          <c:showPercent val="0"/>
          <c:showBubbleSize val="0"/>
        </c:dLbls>
        <c:gapWidth val="90"/>
        <c:axId val="-2105992472"/>
        <c:axId val="-2088609960"/>
      </c:barChart>
      <c:catAx>
        <c:axId val="-2105992472"/>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088609960"/>
        <c:crosses val="autoZero"/>
        <c:auto val="1"/>
        <c:lblAlgn val="ctr"/>
        <c:lblOffset val="100"/>
        <c:noMultiLvlLbl val="0"/>
      </c:catAx>
      <c:valAx>
        <c:axId val="-2088609960"/>
        <c:scaling>
          <c:orientation val="minMax"/>
          <c:max val="100.0"/>
          <c:min val="0.0"/>
        </c:scaling>
        <c:delete val="1"/>
        <c:axPos val="l"/>
        <c:numFmt formatCode="0\%" sourceLinked="1"/>
        <c:majorTickMark val="out"/>
        <c:minorTickMark val="none"/>
        <c:tickLblPos val="nextTo"/>
        <c:crossAx val="-2105992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42.76</c:v>
                </c:pt>
                <c:pt idx="1">
                  <c:v>40.46</c:v>
                </c:pt>
              </c:numCache>
            </c:numRef>
          </c:val>
          <c:extLst xmlns:c16r2="http://schemas.microsoft.com/office/drawing/2015/06/chart">
            <c:ext xmlns:c16="http://schemas.microsoft.com/office/drawing/2014/chart" uri="{C3380CC4-5D6E-409C-BE32-E72D297353CC}">
              <c16:uniqueId val="{00000000-D4E6-421B-B1E4-4DAA27986B3F}"/>
            </c:ext>
          </c:extLst>
        </c:ser>
        <c:dLbls>
          <c:showLegendKey val="0"/>
          <c:showVal val="0"/>
          <c:showCatName val="0"/>
          <c:showSerName val="0"/>
          <c:showPercent val="0"/>
          <c:showBubbleSize val="0"/>
        </c:dLbls>
        <c:gapWidth val="70"/>
        <c:axId val="-2113085528"/>
        <c:axId val="-2113082088"/>
      </c:barChart>
      <c:catAx>
        <c:axId val="-211308552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13082088"/>
        <c:crossesAt val="0.0"/>
        <c:auto val="1"/>
        <c:lblAlgn val="ctr"/>
        <c:lblOffset val="1"/>
        <c:tickLblSkip val="1"/>
        <c:tickMarkSkip val="1"/>
        <c:noMultiLvlLbl val="0"/>
      </c:catAx>
      <c:valAx>
        <c:axId val="-2113082088"/>
        <c:scaling>
          <c:orientation val="minMax"/>
          <c:max val="100.0"/>
          <c:min val="0.0"/>
        </c:scaling>
        <c:delete val="0"/>
        <c:axPos val="r"/>
        <c:numFmt formatCode="0\%" sourceLinked="1"/>
        <c:majorTickMark val="out"/>
        <c:minorTickMark val="none"/>
        <c:tickLblPos val="none"/>
        <c:crossAx val="-211308552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19.72</c:v>
                </c:pt>
                <c:pt idx="1">
                  <c:v>17.72</c:v>
                </c:pt>
              </c:numCache>
            </c:numRef>
          </c:val>
          <c:extLst xmlns:c16r2="http://schemas.microsoft.com/office/drawing/2015/06/chart">
            <c:ext xmlns:c16="http://schemas.microsoft.com/office/drawing/2014/chart" uri="{C3380CC4-5D6E-409C-BE32-E72D297353CC}">
              <c16:uniqueId val="{00000000-775C-4B03-B75B-4D969B7526B0}"/>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26.32</c:v>
                </c:pt>
                <c:pt idx="1">
                  <c:v>25.02</c:v>
                </c:pt>
              </c:numCache>
            </c:numRef>
          </c:val>
          <c:extLst xmlns:c16r2="http://schemas.microsoft.com/office/drawing/2015/06/chart">
            <c:ext xmlns:c16="http://schemas.microsoft.com/office/drawing/2014/chart" uri="{C3380CC4-5D6E-409C-BE32-E72D297353CC}">
              <c16:uniqueId val="{00000001-775C-4B03-B75B-4D969B7526B0}"/>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36.79</c:v>
                </c:pt>
                <c:pt idx="1">
                  <c:v>44.35</c:v>
                </c:pt>
              </c:numCache>
            </c:numRef>
          </c:val>
          <c:extLst xmlns:c16r2="http://schemas.microsoft.com/office/drawing/2015/06/chart">
            <c:ext xmlns:c16="http://schemas.microsoft.com/office/drawing/2014/chart" uri="{C3380CC4-5D6E-409C-BE32-E72D297353CC}">
              <c16:uniqueId val="{00000002-775C-4B03-B75B-4D969B7526B0}"/>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17.17000000000001</c:v>
                </c:pt>
                <c:pt idx="1">
                  <c:v>12.91</c:v>
                </c:pt>
              </c:numCache>
            </c:numRef>
          </c:val>
          <c:extLst xmlns:c16r2="http://schemas.microsoft.com/office/drawing/2015/06/chart">
            <c:ext xmlns:c16="http://schemas.microsoft.com/office/drawing/2014/chart" uri="{C3380CC4-5D6E-409C-BE32-E72D297353CC}">
              <c16:uniqueId val="{00000003-775C-4B03-B75B-4D969B7526B0}"/>
            </c:ext>
          </c:extLst>
        </c:ser>
        <c:dLbls>
          <c:showLegendKey val="0"/>
          <c:showVal val="0"/>
          <c:showCatName val="0"/>
          <c:showSerName val="0"/>
          <c:showPercent val="0"/>
          <c:showBubbleSize val="0"/>
        </c:dLbls>
        <c:gapWidth val="150"/>
        <c:overlap val="100"/>
        <c:axId val="-2108917352"/>
        <c:axId val="-2108925144"/>
      </c:barChart>
      <c:catAx>
        <c:axId val="-2108917352"/>
        <c:scaling>
          <c:orientation val="minMax"/>
        </c:scaling>
        <c:delete val="1"/>
        <c:axPos val="b"/>
        <c:numFmt formatCode="#,##0" sourceLinked="0"/>
        <c:majorTickMark val="out"/>
        <c:minorTickMark val="none"/>
        <c:tickLblPos val="nextTo"/>
        <c:crossAx val="-2108925144"/>
        <c:crosses val="autoZero"/>
        <c:auto val="1"/>
        <c:lblAlgn val="ctr"/>
        <c:lblOffset val="100"/>
        <c:noMultiLvlLbl val="0"/>
      </c:catAx>
      <c:valAx>
        <c:axId val="-2108925144"/>
        <c:scaling>
          <c:orientation val="minMax"/>
          <c:max val="1.0"/>
          <c:min val="0.0"/>
        </c:scaling>
        <c:delete val="1"/>
        <c:axPos val="l"/>
        <c:numFmt formatCode="0%" sourceLinked="0"/>
        <c:majorTickMark val="none"/>
        <c:minorTickMark val="none"/>
        <c:tickLblPos val="none"/>
        <c:crossAx val="-2108917352"/>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13.88</c:v>
                </c:pt>
                <c:pt idx="1">
                  <c:v>12.97</c:v>
                </c:pt>
              </c:numCache>
            </c:numRef>
          </c:val>
          <c:extLst xmlns:c16r2="http://schemas.microsoft.com/office/drawing/2015/06/chart">
            <c:ext xmlns:c16="http://schemas.microsoft.com/office/drawing/2014/chart" uri="{C3380CC4-5D6E-409C-BE32-E72D297353CC}">
              <c16:uniqueId val="{00000000-566F-499A-BCCA-89A6EBDB5E92}"/>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26.42</c:v>
                </c:pt>
                <c:pt idx="1">
                  <c:v>25.4</c:v>
                </c:pt>
              </c:numCache>
            </c:numRef>
          </c:val>
          <c:extLst xmlns:c16r2="http://schemas.microsoft.com/office/drawing/2015/06/chart">
            <c:ext xmlns:c16="http://schemas.microsoft.com/office/drawing/2014/chart" uri="{C3380CC4-5D6E-409C-BE32-E72D297353CC}">
              <c16:uniqueId val="{00000001-566F-499A-BCCA-89A6EBDB5E92}"/>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42.2</c:v>
                </c:pt>
                <c:pt idx="1">
                  <c:v>45.89</c:v>
                </c:pt>
              </c:numCache>
            </c:numRef>
          </c:val>
          <c:extLst xmlns:c16r2="http://schemas.microsoft.com/office/drawing/2015/06/chart">
            <c:ext xmlns:c16="http://schemas.microsoft.com/office/drawing/2014/chart" uri="{C3380CC4-5D6E-409C-BE32-E72D297353CC}">
              <c16:uniqueId val="{00000002-566F-499A-BCCA-89A6EBDB5E92}"/>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17.5</c:v>
                </c:pt>
                <c:pt idx="1">
                  <c:v>15.75</c:v>
                </c:pt>
              </c:numCache>
            </c:numRef>
          </c:val>
          <c:extLst xmlns:c16r2="http://schemas.microsoft.com/office/drawing/2015/06/chart">
            <c:ext xmlns:c16="http://schemas.microsoft.com/office/drawing/2014/chart" uri="{C3380CC4-5D6E-409C-BE32-E72D297353CC}">
              <c16:uniqueId val="{00000003-566F-499A-BCCA-89A6EBDB5E92}"/>
            </c:ext>
          </c:extLst>
        </c:ser>
        <c:dLbls>
          <c:showLegendKey val="0"/>
          <c:showVal val="0"/>
          <c:showCatName val="0"/>
          <c:showSerName val="0"/>
          <c:showPercent val="0"/>
          <c:showBubbleSize val="0"/>
        </c:dLbls>
        <c:gapWidth val="150"/>
        <c:overlap val="100"/>
        <c:axId val="-2108638808"/>
        <c:axId val="-2108622024"/>
      </c:barChart>
      <c:catAx>
        <c:axId val="-2108638808"/>
        <c:scaling>
          <c:orientation val="minMax"/>
        </c:scaling>
        <c:delete val="1"/>
        <c:axPos val="b"/>
        <c:numFmt formatCode="#,##0" sourceLinked="0"/>
        <c:majorTickMark val="out"/>
        <c:minorTickMark val="none"/>
        <c:tickLblPos val="nextTo"/>
        <c:crossAx val="-2108622024"/>
        <c:crosses val="autoZero"/>
        <c:auto val="1"/>
        <c:lblAlgn val="ctr"/>
        <c:lblOffset val="100"/>
        <c:noMultiLvlLbl val="0"/>
      </c:catAx>
      <c:valAx>
        <c:axId val="-2108622024"/>
        <c:scaling>
          <c:orientation val="minMax"/>
          <c:max val="1.0"/>
          <c:min val="0.0"/>
        </c:scaling>
        <c:delete val="1"/>
        <c:axPos val="l"/>
        <c:numFmt formatCode="0%" sourceLinked="0"/>
        <c:majorTickMark val="none"/>
        <c:minorTickMark val="none"/>
        <c:tickLblPos val="none"/>
        <c:crossAx val="-2108638808"/>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40.30000000000001</c:v>
                </c:pt>
                <c:pt idx="1">
                  <c:v>46.03</c:v>
                </c:pt>
                <c:pt idx="2">
                  <c:v>40.7</c:v>
                </c:pt>
                <c:pt idx="3">
                  <c:v>39.93</c:v>
                </c:pt>
                <c:pt idx="4">
                  <c:v>41.02</c:v>
                </c:pt>
                <c:pt idx="5">
                  <c:v>38.59</c:v>
                </c:pt>
                <c:pt idx="6">
                  <c:v>41.36</c:v>
                </c:pt>
                <c:pt idx="7">
                  <c:v>39.01</c:v>
                </c:pt>
                <c:pt idx="8">
                  <c:v>41.77</c:v>
                </c:pt>
                <c:pt idx="9">
                  <c:v>46.39</c:v>
                </c:pt>
                <c:pt idx="10">
                  <c:v>38.22</c:v>
                </c:pt>
                <c:pt idx="11">
                  <c:v>35.96</c:v>
                </c:pt>
                <c:pt idx="12">
                  <c:v>41.49</c:v>
                </c:pt>
                <c:pt idx="13">
                  <c:v>38.12</c:v>
                </c:pt>
              </c:numCache>
            </c:numRef>
          </c:val>
          <c:extLst xmlns:c16r2="http://schemas.microsoft.com/office/drawing/2015/06/chart">
            <c:ext xmlns:c16="http://schemas.microsoft.com/office/drawing/2014/chart" uri="{C3380CC4-5D6E-409C-BE32-E72D297353CC}">
              <c16:uniqueId val="{00000000-DB0D-436A-B327-497358ABF902}"/>
            </c:ext>
          </c:extLst>
        </c:ser>
        <c:dLbls>
          <c:showLegendKey val="0"/>
          <c:showVal val="0"/>
          <c:showCatName val="0"/>
          <c:showSerName val="0"/>
          <c:showPercent val="0"/>
          <c:showBubbleSize val="0"/>
        </c:dLbls>
        <c:gapWidth val="75"/>
        <c:axId val="-2113634520"/>
        <c:axId val="-2113648744"/>
      </c:barChart>
      <c:catAx>
        <c:axId val="-2113634520"/>
        <c:scaling>
          <c:orientation val="minMax"/>
        </c:scaling>
        <c:delete val="1"/>
        <c:axPos val="b"/>
        <c:numFmt formatCode="#,##0" sourceLinked="0"/>
        <c:majorTickMark val="out"/>
        <c:minorTickMark val="none"/>
        <c:tickLblPos val="nextTo"/>
        <c:crossAx val="-2113648744"/>
        <c:crosses val="autoZero"/>
        <c:auto val="1"/>
        <c:lblAlgn val="ctr"/>
        <c:lblOffset val="100"/>
        <c:noMultiLvlLbl val="0"/>
      </c:catAx>
      <c:valAx>
        <c:axId val="-2113648744"/>
        <c:scaling>
          <c:orientation val="minMax"/>
          <c:max val="100.0"/>
          <c:min val="0.0"/>
        </c:scaling>
        <c:delete val="1"/>
        <c:axPos val="l"/>
        <c:numFmt formatCode="General" sourceLinked="0"/>
        <c:majorTickMark val="none"/>
        <c:minorTickMark val="none"/>
        <c:tickLblPos val="none"/>
        <c:crossAx val="-2113634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Namur</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38.37</c:v>
                </c:pt>
                <c:pt idx="1">
                  <c:v>42.74</c:v>
                </c:pt>
                <c:pt idx="2">
                  <c:v>39.44</c:v>
                </c:pt>
                <c:pt idx="3">
                  <c:v>37.38</c:v>
                </c:pt>
                <c:pt idx="4">
                  <c:v>40.33</c:v>
                </c:pt>
                <c:pt idx="5">
                  <c:v>37.63</c:v>
                </c:pt>
                <c:pt idx="6">
                  <c:v>37.65</c:v>
                </c:pt>
                <c:pt idx="7">
                  <c:v>36.08</c:v>
                </c:pt>
                <c:pt idx="8">
                  <c:v>40.97</c:v>
                </c:pt>
                <c:pt idx="9">
                  <c:v>43.27</c:v>
                </c:pt>
                <c:pt idx="10">
                  <c:v>36.84</c:v>
                </c:pt>
                <c:pt idx="11">
                  <c:v>34.65</c:v>
                </c:pt>
                <c:pt idx="12">
                  <c:v>40.75</c:v>
                </c:pt>
                <c:pt idx="13">
                  <c:v>34.0</c:v>
                </c:pt>
              </c:numCache>
            </c:numRef>
          </c:val>
          <c:extLst xmlns:c16r2="http://schemas.microsoft.com/office/drawing/2015/06/chart">
            <c:ext xmlns:c16="http://schemas.microsoft.com/office/drawing/2014/chart" uri="{C3380CC4-5D6E-409C-BE32-E72D297353CC}">
              <c16:uniqueId val="{00000000-4BCE-4578-B942-44EA9CA59039}"/>
            </c:ext>
          </c:extLst>
        </c:ser>
        <c:dLbls>
          <c:showLegendKey val="0"/>
          <c:showVal val="0"/>
          <c:showCatName val="0"/>
          <c:showSerName val="0"/>
          <c:showPercent val="0"/>
          <c:showBubbleSize val="0"/>
        </c:dLbls>
        <c:gapWidth val="75"/>
        <c:axId val="-2109358088"/>
        <c:axId val="-2109359384"/>
      </c:barChart>
      <c:catAx>
        <c:axId val="-2109358088"/>
        <c:scaling>
          <c:orientation val="minMax"/>
        </c:scaling>
        <c:delete val="1"/>
        <c:axPos val="b"/>
        <c:numFmt formatCode="#,##0" sourceLinked="0"/>
        <c:majorTickMark val="out"/>
        <c:minorTickMark val="none"/>
        <c:tickLblPos val="nextTo"/>
        <c:crossAx val="-2109359384"/>
        <c:crosses val="autoZero"/>
        <c:auto val="1"/>
        <c:lblAlgn val="ctr"/>
        <c:lblOffset val="100"/>
        <c:noMultiLvlLbl val="0"/>
      </c:catAx>
      <c:valAx>
        <c:axId val="-2109359384"/>
        <c:scaling>
          <c:orientation val="minMax"/>
          <c:max val="100.0"/>
          <c:min val="0.0"/>
        </c:scaling>
        <c:delete val="1"/>
        <c:axPos val="l"/>
        <c:numFmt formatCode="General" sourceLinked="0"/>
        <c:majorTickMark val="none"/>
        <c:minorTickMark val="none"/>
        <c:tickLblPos val="none"/>
        <c:crossAx val="-2109358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196E-4FBA-A221-74D1816F6E78}"/>
            </c:ext>
          </c:extLst>
        </c:ser>
        <c:dLbls>
          <c:showLegendKey val="0"/>
          <c:showVal val="0"/>
          <c:showCatName val="0"/>
          <c:showSerName val="0"/>
          <c:showPercent val="0"/>
          <c:showBubbleSize val="0"/>
        </c:dLbls>
        <c:gapWidth val="150"/>
        <c:overlap val="100"/>
        <c:axId val="-2113688200"/>
        <c:axId val="-2113685128"/>
      </c:barChart>
      <c:catAx>
        <c:axId val="-2113688200"/>
        <c:scaling>
          <c:orientation val="minMax"/>
        </c:scaling>
        <c:delete val="1"/>
        <c:axPos val="b"/>
        <c:numFmt formatCode="#,##0" sourceLinked="0"/>
        <c:majorTickMark val="out"/>
        <c:minorTickMark val="none"/>
        <c:tickLblPos val="nextTo"/>
        <c:crossAx val="-2113685128"/>
        <c:crosses val="autoZero"/>
        <c:auto val="1"/>
        <c:lblAlgn val="ctr"/>
        <c:lblOffset val="100"/>
        <c:noMultiLvlLbl val="0"/>
      </c:catAx>
      <c:valAx>
        <c:axId val="-2113685128"/>
        <c:scaling>
          <c:orientation val="minMax"/>
          <c:max val="1.0"/>
          <c:min val="0.0"/>
        </c:scaling>
        <c:delete val="1"/>
        <c:axPos val="l"/>
        <c:numFmt formatCode="0%" sourceLinked="0"/>
        <c:majorTickMark val="none"/>
        <c:minorTickMark val="none"/>
        <c:tickLblPos val="none"/>
        <c:crossAx val="-2113688200"/>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9.26</c:v>
                </c:pt>
                <c:pt idx="1">
                  <c:v>8.56</c:v>
                </c:pt>
              </c:numCache>
            </c:numRef>
          </c:val>
          <c:extLst xmlns:c16r2="http://schemas.microsoft.com/office/drawing/2015/06/chart">
            <c:ext xmlns:c16="http://schemas.microsoft.com/office/drawing/2014/chart" uri="{C3380CC4-5D6E-409C-BE32-E72D297353CC}">
              <c16:uniqueId val="{00000000-E468-4419-807A-F00B26BA2E36}"/>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90.74</c:v>
                </c:pt>
                <c:pt idx="1">
                  <c:v>91.44</c:v>
                </c:pt>
              </c:numCache>
            </c:numRef>
          </c:val>
          <c:extLst xmlns:c16r2="http://schemas.microsoft.com/office/drawing/2015/06/chart">
            <c:ext xmlns:c16="http://schemas.microsoft.com/office/drawing/2014/chart" uri="{C3380CC4-5D6E-409C-BE32-E72D297353CC}">
              <c16:uniqueId val="{00000001-E468-4419-807A-F00B26BA2E36}"/>
            </c:ext>
          </c:extLst>
        </c:ser>
        <c:dLbls>
          <c:showLegendKey val="0"/>
          <c:showVal val="0"/>
          <c:showCatName val="0"/>
          <c:showSerName val="0"/>
          <c:showPercent val="0"/>
          <c:showBubbleSize val="0"/>
        </c:dLbls>
        <c:gapWidth val="150"/>
        <c:overlap val="100"/>
        <c:axId val="-2109722488"/>
        <c:axId val="-2109719448"/>
      </c:barChart>
      <c:catAx>
        <c:axId val="-2109722488"/>
        <c:scaling>
          <c:orientation val="minMax"/>
        </c:scaling>
        <c:delete val="1"/>
        <c:axPos val="b"/>
        <c:numFmt formatCode="#,##0" sourceLinked="0"/>
        <c:majorTickMark val="out"/>
        <c:minorTickMark val="none"/>
        <c:tickLblPos val="nextTo"/>
        <c:crossAx val="-2109719448"/>
        <c:crosses val="autoZero"/>
        <c:auto val="1"/>
        <c:lblAlgn val="ctr"/>
        <c:lblOffset val="100"/>
        <c:noMultiLvlLbl val="0"/>
      </c:catAx>
      <c:valAx>
        <c:axId val="-2109719448"/>
        <c:scaling>
          <c:orientation val="minMax"/>
          <c:max val="1.0"/>
          <c:min val="0.0"/>
        </c:scaling>
        <c:delete val="1"/>
        <c:axPos val="l"/>
        <c:numFmt formatCode="0%" sourceLinked="0"/>
        <c:majorTickMark val="none"/>
        <c:minorTickMark val="none"/>
        <c:tickLblPos val="none"/>
        <c:crossAx val="-2109722488"/>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7.6</c:v>
                </c:pt>
                <c:pt idx="1">
                  <c:v>7.27</c:v>
                </c:pt>
              </c:numCache>
            </c:numRef>
          </c:val>
          <c:extLst xmlns:c16r2="http://schemas.microsoft.com/office/drawing/2015/06/chart">
            <c:ext xmlns:c16="http://schemas.microsoft.com/office/drawing/2014/chart" uri="{C3380CC4-5D6E-409C-BE32-E72D297353CC}">
              <c16:uniqueId val="{00000000-472A-4E0B-A2DA-F848514586DD}"/>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92.4</c:v>
                </c:pt>
                <c:pt idx="1">
                  <c:v>92.73</c:v>
                </c:pt>
              </c:numCache>
            </c:numRef>
          </c:val>
          <c:extLst xmlns:c16r2="http://schemas.microsoft.com/office/drawing/2015/06/chart">
            <c:ext xmlns:c16="http://schemas.microsoft.com/office/drawing/2014/chart" uri="{C3380CC4-5D6E-409C-BE32-E72D297353CC}">
              <c16:uniqueId val="{00000001-472A-4E0B-A2DA-F848514586DD}"/>
            </c:ext>
          </c:extLst>
        </c:ser>
        <c:dLbls>
          <c:showLegendKey val="0"/>
          <c:showVal val="0"/>
          <c:showCatName val="0"/>
          <c:showSerName val="0"/>
          <c:showPercent val="0"/>
          <c:showBubbleSize val="0"/>
        </c:dLbls>
        <c:gapWidth val="150"/>
        <c:overlap val="100"/>
        <c:axId val="-2109934280"/>
        <c:axId val="-2109942088"/>
      </c:barChart>
      <c:catAx>
        <c:axId val="-2109934280"/>
        <c:scaling>
          <c:orientation val="minMax"/>
        </c:scaling>
        <c:delete val="1"/>
        <c:axPos val="b"/>
        <c:numFmt formatCode="#,##0" sourceLinked="0"/>
        <c:majorTickMark val="out"/>
        <c:minorTickMark val="none"/>
        <c:tickLblPos val="nextTo"/>
        <c:crossAx val="-2109942088"/>
        <c:crosses val="autoZero"/>
        <c:auto val="1"/>
        <c:lblAlgn val="ctr"/>
        <c:lblOffset val="100"/>
        <c:noMultiLvlLbl val="0"/>
      </c:catAx>
      <c:valAx>
        <c:axId val="-2109942088"/>
        <c:scaling>
          <c:orientation val="minMax"/>
          <c:max val="1.0"/>
          <c:min val="0.0"/>
        </c:scaling>
        <c:delete val="1"/>
        <c:axPos val="l"/>
        <c:numFmt formatCode="0%" sourceLinked="0"/>
        <c:majorTickMark val="none"/>
        <c:minorTickMark val="none"/>
        <c:tickLblPos val="none"/>
        <c:crossAx val="-2109934280"/>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92.4</c:v>
                </c:pt>
                <c:pt idx="1">
                  <c:v>90.74</c:v>
                </c:pt>
                <c:pt idx="2">
                  <c:v>90.8</c:v>
                </c:pt>
                <c:pt idx="3">
                  <c:v>93.89</c:v>
                </c:pt>
                <c:pt idx="4">
                  <c:v>91.43</c:v>
                </c:pt>
                <c:pt idx="5">
                  <c:v>92.51</c:v>
                </c:pt>
                <c:pt idx="6">
                  <c:v>92.99</c:v>
                </c:pt>
                <c:pt idx="7">
                  <c:v>92.93</c:v>
                </c:pt>
                <c:pt idx="8">
                  <c:v>91.81</c:v>
                </c:pt>
                <c:pt idx="9">
                  <c:v>94.98</c:v>
                </c:pt>
                <c:pt idx="10">
                  <c:v>92.87</c:v>
                </c:pt>
                <c:pt idx="11">
                  <c:v>88.63</c:v>
                </c:pt>
                <c:pt idx="12">
                  <c:v>95.56</c:v>
                </c:pt>
                <c:pt idx="13">
                  <c:v>86.61</c:v>
                </c:pt>
              </c:numCache>
            </c:numRef>
          </c:val>
          <c:extLst xmlns:c16r2="http://schemas.microsoft.com/office/drawing/2015/06/chart">
            <c:ext xmlns:c16="http://schemas.microsoft.com/office/drawing/2014/chart" uri="{C3380CC4-5D6E-409C-BE32-E72D297353CC}">
              <c16:uniqueId val="{00000000-ED00-43C3-B6EF-560339BB42E3}"/>
            </c:ext>
          </c:extLst>
        </c:ser>
        <c:dLbls>
          <c:showLegendKey val="0"/>
          <c:showVal val="0"/>
          <c:showCatName val="0"/>
          <c:showSerName val="0"/>
          <c:showPercent val="0"/>
          <c:showBubbleSize val="0"/>
        </c:dLbls>
        <c:gapWidth val="75"/>
        <c:axId val="-2133121512"/>
        <c:axId val="-2133128408"/>
      </c:barChart>
      <c:catAx>
        <c:axId val="-2133121512"/>
        <c:scaling>
          <c:orientation val="minMax"/>
        </c:scaling>
        <c:delete val="1"/>
        <c:axPos val="b"/>
        <c:numFmt formatCode="#,##0" sourceLinked="0"/>
        <c:majorTickMark val="out"/>
        <c:minorTickMark val="none"/>
        <c:tickLblPos val="nextTo"/>
        <c:crossAx val="-2133128408"/>
        <c:crosses val="autoZero"/>
        <c:auto val="1"/>
        <c:lblAlgn val="ctr"/>
        <c:lblOffset val="100"/>
        <c:noMultiLvlLbl val="0"/>
      </c:catAx>
      <c:valAx>
        <c:axId val="-2133128408"/>
        <c:scaling>
          <c:orientation val="minMax"/>
          <c:max val="100.0"/>
          <c:min val="0.0"/>
        </c:scaling>
        <c:delete val="1"/>
        <c:axPos val="l"/>
        <c:numFmt formatCode="#,##0" sourceLinked="0"/>
        <c:majorTickMark val="none"/>
        <c:minorTickMark val="none"/>
        <c:tickLblPos val="none"/>
        <c:crossAx val="-2133121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92.73</c:v>
                </c:pt>
                <c:pt idx="1">
                  <c:v>91.44</c:v>
                </c:pt>
                <c:pt idx="2">
                  <c:v>90.49</c:v>
                </c:pt>
                <c:pt idx="3">
                  <c:v>94.8</c:v>
                </c:pt>
                <c:pt idx="4">
                  <c:v>91.2</c:v>
                </c:pt>
                <c:pt idx="5">
                  <c:v>92.04</c:v>
                </c:pt>
                <c:pt idx="6">
                  <c:v>94.44</c:v>
                </c:pt>
                <c:pt idx="7">
                  <c:v>93.25</c:v>
                </c:pt>
                <c:pt idx="8">
                  <c:v>92.14</c:v>
                </c:pt>
                <c:pt idx="9">
                  <c:v>94.79</c:v>
                </c:pt>
                <c:pt idx="10">
                  <c:v>93.98</c:v>
                </c:pt>
                <c:pt idx="11">
                  <c:v>88.45</c:v>
                </c:pt>
                <c:pt idx="12">
                  <c:v>96.24</c:v>
                </c:pt>
                <c:pt idx="13">
                  <c:v>86.28</c:v>
                </c:pt>
              </c:numCache>
            </c:numRef>
          </c:val>
          <c:extLst xmlns:c16r2="http://schemas.microsoft.com/office/drawing/2015/06/chart">
            <c:ext xmlns:c16="http://schemas.microsoft.com/office/drawing/2014/chart" uri="{C3380CC4-5D6E-409C-BE32-E72D297353CC}">
              <c16:uniqueId val="{00000000-C16A-456D-8BFD-059315931BFD}"/>
            </c:ext>
          </c:extLst>
        </c:ser>
        <c:dLbls>
          <c:showLegendKey val="0"/>
          <c:showVal val="0"/>
          <c:showCatName val="0"/>
          <c:showSerName val="0"/>
          <c:showPercent val="0"/>
          <c:showBubbleSize val="0"/>
        </c:dLbls>
        <c:gapWidth val="75"/>
        <c:axId val="-2110259080"/>
        <c:axId val="-2110256072"/>
      </c:barChart>
      <c:catAx>
        <c:axId val="-2110259080"/>
        <c:scaling>
          <c:orientation val="minMax"/>
        </c:scaling>
        <c:delete val="1"/>
        <c:axPos val="b"/>
        <c:numFmt formatCode="#,##0" sourceLinked="0"/>
        <c:majorTickMark val="out"/>
        <c:minorTickMark val="none"/>
        <c:tickLblPos val="nextTo"/>
        <c:crossAx val="-2110256072"/>
        <c:crosses val="autoZero"/>
        <c:auto val="1"/>
        <c:lblAlgn val="ctr"/>
        <c:lblOffset val="100"/>
        <c:noMultiLvlLbl val="0"/>
      </c:catAx>
      <c:valAx>
        <c:axId val="-2110256072"/>
        <c:scaling>
          <c:orientation val="minMax"/>
          <c:max val="100.0"/>
          <c:min val="0.0"/>
        </c:scaling>
        <c:delete val="1"/>
        <c:axPos val="l"/>
        <c:numFmt formatCode="#,##0" sourceLinked="0"/>
        <c:majorTickMark val="none"/>
        <c:minorTickMark val="none"/>
        <c:tickLblPos val="none"/>
        <c:crossAx val="-2110259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0\%</c:formatCode>
                <c:ptCount val="4"/>
                <c:pt idx="0">
                  <c:v>21.1</c:v>
                </c:pt>
                <c:pt idx="1">
                  <c:v>32.80000000000001</c:v>
                </c:pt>
                <c:pt idx="2">
                  <c:v>18.1</c:v>
                </c:pt>
                <c:pt idx="3">
                  <c:v>28.0</c:v>
                </c:pt>
              </c:numCache>
            </c:numRef>
          </c:val>
          <c:extLst xmlns:c16r2="http://schemas.microsoft.com/office/drawing/2015/06/chart">
            <c:ext xmlns:c16="http://schemas.microsoft.com/office/drawing/2014/chart" uri="{C3380CC4-5D6E-409C-BE32-E72D297353CC}">
              <c16:uniqueId val="{00000000-0D60-4C12-A726-2B14A2A98410}"/>
            </c:ext>
          </c:extLst>
        </c:ser>
        <c:dLbls>
          <c:dLblPos val="outEnd"/>
          <c:showLegendKey val="0"/>
          <c:showVal val="1"/>
          <c:showCatName val="0"/>
          <c:showSerName val="0"/>
          <c:showPercent val="0"/>
          <c:showBubbleSize val="0"/>
        </c:dLbls>
        <c:gapWidth val="70"/>
        <c:axId val="-2105930920"/>
        <c:axId val="-2105922504"/>
      </c:barChart>
      <c:catAx>
        <c:axId val="-2105930920"/>
        <c:scaling>
          <c:orientation val="maxMin"/>
        </c:scaling>
        <c:delete val="1"/>
        <c:axPos val="l"/>
        <c:numFmt formatCode="#,##0" sourceLinked="0"/>
        <c:majorTickMark val="out"/>
        <c:minorTickMark val="none"/>
        <c:tickLblPos val="nextTo"/>
        <c:crossAx val="-2105922504"/>
        <c:crosses val="autoZero"/>
        <c:auto val="1"/>
        <c:lblAlgn val="ctr"/>
        <c:lblOffset val="100"/>
        <c:noMultiLvlLbl val="0"/>
      </c:catAx>
      <c:valAx>
        <c:axId val="-2105922504"/>
        <c:scaling>
          <c:orientation val="minMax"/>
          <c:max val="50.0"/>
          <c:min val="0.0"/>
        </c:scaling>
        <c:delete val="1"/>
        <c:axPos val="t"/>
        <c:numFmt formatCode="0\%" sourceLinked="1"/>
        <c:majorTickMark val="out"/>
        <c:minorTickMark val="none"/>
        <c:tickLblPos val="nextTo"/>
        <c:crossAx val="-210593092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D'accord</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41D4-4511-9F46-538EA113D11A}"/>
            </c:ext>
          </c:extLst>
        </c:ser>
        <c:dLbls>
          <c:showLegendKey val="0"/>
          <c:showVal val="0"/>
          <c:showCatName val="0"/>
          <c:showSerName val="0"/>
          <c:showPercent val="0"/>
          <c:showBubbleSize val="0"/>
        </c:dLbls>
        <c:gapWidth val="150"/>
        <c:overlap val="100"/>
        <c:axId val="-2110237608"/>
        <c:axId val="-2110271768"/>
      </c:barChart>
      <c:catAx>
        <c:axId val="-2110237608"/>
        <c:scaling>
          <c:orientation val="minMax"/>
        </c:scaling>
        <c:delete val="1"/>
        <c:axPos val="b"/>
        <c:numFmt formatCode="#,##0" sourceLinked="0"/>
        <c:majorTickMark val="out"/>
        <c:minorTickMark val="none"/>
        <c:tickLblPos val="nextTo"/>
        <c:crossAx val="-2110271768"/>
        <c:crosses val="autoZero"/>
        <c:auto val="1"/>
        <c:lblAlgn val="ctr"/>
        <c:lblOffset val="100"/>
        <c:noMultiLvlLbl val="0"/>
      </c:catAx>
      <c:valAx>
        <c:axId val="-2110271768"/>
        <c:scaling>
          <c:orientation val="minMax"/>
          <c:max val="1.0"/>
          <c:min val="0.0"/>
        </c:scaling>
        <c:delete val="1"/>
        <c:axPos val="l"/>
        <c:numFmt formatCode="0%" sourceLinked="0"/>
        <c:majorTickMark val="none"/>
        <c:minorTickMark val="none"/>
        <c:tickLblPos val="none"/>
        <c:crossAx val="-2110237608"/>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16.4</c:v>
                </c:pt>
              </c:numCache>
            </c:numRef>
          </c:val>
          <c:extLst xmlns:c16r2="http://schemas.microsoft.com/office/drawing/2015/06/chart">
            <c:ext xmlns:c16="http://schemas.microsoft.com/office/drawing/2014/chart" uri="{C3380CC4-5D6E-409C-BE32-E72D297353CC}">
              <c16:uniqueId val="{00000000-DA48-4FC4-BF19-C6191A2245CE}"/>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6.17</c:v>
                </c:pt>
              </c:numCache>
            </c:numRef>
          </c:val>
          <c:extLst xmlns:c16r2="http://schemas.microsoft.com/office/drawing/2015/06/chart">
            <c:ext xmlns:c16="http://schemas.microsoft.com/office/drawing/2014/chart" uri="{C3380CC4-5D6E-409C-BE32-E72D297353CC}">
              <c16:uniqueId val="{00000001-DA48-4FC4-BF19-C6191A2245CE}"/>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77.43</c:v>
                </c:pt>
              </c:numCache>
            </c:numRef>
          </c:val>
          <c:extLst xmlns:c16r2="http://schemas.microsoft.com/office/drawing/2015/06/chart">
            <c:ext xmlns:c16="http://schemas.microsoft.com/office/drawing/2014/chart" uri="{C3380CC4-5D6E-409C-BE32-E72D297353CC}">
              <c16:uniqueId val="{00000002-DA48-4FC4-BF19-C6191A2245CE}"/>
            </c:ext>
          </c:extLst>
        </c:ser>
        <c:dLbls>
          <c:showLegendKey val="0"/>
          <c:showVal val="0"/>
          <c:showCatName val="0"/>
          <c:showSerName val="0"/>
          <c:showPercent val="0"/>
          <c:showBubbleSize val="0"/>
        </c:dLbls>
        <c:gapWidth val="150"/>
        <c:overlap val="100"/>
        <c:axId val="-2133214136"/>
        <c:axId val="-2133211048"/>
      </c:barChart>
      <c:catAx>
        <c:axId val="-2133214136"/>
        <c:scaling>
          <c:orientation val="minMax"/>
        </c:scaling>
        <c:delete val="1"/>
        <c:axPos val="l"/>
        <c:numFmt formatCode="General" sourceLinked="0"/>
        <c:majorTickMark val="out"/>
        <c:minorTickMark val="none"/>
        <c:tickLblPos val="nextTo"/>
        <c:crossAx val="-2133211048"/>
        <c:crosses val="autoZero"/>
        <c:auto val="1"/>
        <c:lblAlgn val="ctr"/>
        <c:lblOffset val="100"/>
        <c:noMultiLvlLbl val="0"/>
      </c:catAx>
      <c:valAx>
        <c:axId val="-2133211048"/>
        <c:scaling>
          <c:orientation val="minMax"/>
        </c:scaling>
        <c:delete val="1"/>
        <c:axPos val="b"/>
        <c:numFmt formatCode="0%" sourceLinked="1"/>
        <c:majorTickMark val="out"/>
        <c:minorTickMark val="none"/>
        <c:tickLblPos val="nextTo"/>
        <c:crossAx val="-2133214136"/>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18.63</c:v>
                </c:pt>
              </c:numCache>
            </c:numRef>
          </c:val>
          <c:extLst xmlns:c16r2="http://schemas.microsoft.com/office/drawing/2015/06/chart">
            <c:ext xmlns:c16="http://schemas.microsoft.com/office/drawing/2014/chart" uri="{C3380CC4-5D6E-409C-BE32-E72D297353CC}">
              <c16:uniqueId val="{00000000-89C3-43B8-8B9B-B4C12D8421C0}"/>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3.96</c:v>
                </c:pt>
              </c:numCache>
            </c:numRef>
          </c:val>
          <c:extLst xmlns:c16r2="http://schemas.microsoft.com/office/drawing/2015/06/chart">
            <c:ext xmlns:c16="http://schemas.microsoft.com/office/drawing/2014/chart" uri="{C3380CC4-5D6E-409C-BE32-E72D297353CC}">
              <c16:uniqueId val="{00000001-89C3-43B8-8B9B-B4C12D8421C0}"/>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77.42</c:v>
                </c:pt>
              </c:numCache>
            </c:numRef>
          </c:val>
          <c:extLst xmlns:c16r2="http://schemas.microsoft.com/office/drawing/2015/06/chart">
            <c:ext xmlns:c16="http://schemas.microsoft.com/office/drawing/2014/chart" uri="{C3380CC4-5D6E-409C-BE32-E72D297353CC}">
              <c16:uniqueId val="{00000002-89C3-43B8-8B9B-B4C12D8421C0}"/>
            </c:ext>
          </c:extLst>
        </c:ser>
        <c:dLbls>
          <c:showLegendKey val="0"/>
          <c:showVal val="0"/>
          <c:showCatName val="0"/>
          <c:showSerName val="0"/>
          <c:showPercent val="0"/>
          <c:showBubbleSize val="0"/>
        </c:dLbls>
        <c:gapWidth val="150"/>
        <c:overlap val="100"/>
        <c:axId val="-2123519944"/>
        <c:axId val="-2123516856"/>
      </c:barChart>
      <c:catAx>
        <c:axId val="-2123519944"/>
        <c:scaling>
          <c:orientation val="minMax"/>
        </c:scaling>
        <c:delete val="1"/>
        <c:axPos val="l"/>
        <c:numFmt formatCode="General" sourceLinked="0"/>
        <c:majorTickMark val="out"/>
        <c:minorTickMark val="none"/>
        <c:tickLblPos val="nextTo"/>
        <c:crossAx val="-2123516856"/>
        <c:crosses val="autoZero"/>
        <c:auto val="1"/>
        <c:lblAlgn val="ctr"/>
        <c:lblOffset val="100"/>
        <c:noMultiLvlLbl val="0"/>
      </c:catAx>
      <c:valAx>
        <c:axId val="-2123516856"/>
        <c:scaling>
          <c:orientation val="minMax"/>
        </c:scaling>
        <c:delete val="1"/>
        <c:axPos val="b"/>
        <c:numFmt formatCode="0%" sourceLinked="1"/>
        <c:majorTickMark val="out"/>
        <c:minorTickMark val="none"/>
        <c:tickLblPos val="nextTo"/>
        <c:crossAx val="-2123519944"/>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77.42</c:v>
                </c:pt>
                <c:pt idx="1">
                  <c:v>77.43</c:v>
                </c:pt>
                <c:pt idx="2">
                  <c:v>72.19</c:v>
                </c:pt>
                <c:pt idx="3">
                  <c:v>82.26</c:v>
                </c:pt>
                <c:pt idx="4">
                  <c:v>80.97</c:v>
                </c:pt>
                <c:pt idx="5">
                  <c:v>77.78</c:v>
                </c:pt>
                <c:pt idx="6">
                  <c:v>74.56</c:v>
                </c:pt>
                <c:pt idx="7">
                  <c:v>79.09</c:v>
                </c:pt>
                <c:pt idx="8">
                  <c:v>75.51</c:v>
                </c:pt>
                <c:pt idx="9">
                  <c:v>73.97</c:v>
                </c:pt>
                <c:pt idx="10">
                  <c:v>78.66999999999998</c:v>
                </c:pt>
                <c:pt idx="11">
                  <c:v>79.76</c:v>
                </c:pt>
                <c:pt idx="12">
                  <c:v>82.6</c:v>
                </c:pt>
                <c:pt idx="13">
                  <c:v>67.9</c:v>
                </c:pt>
              </c:numCache>
            </c:numRef>
          </c:val>
          <c:extLst xmlns:c16r2="http://schemas.microsoft.com/office/drawing/2015/06/chart">
            <c:ext xmlns:c16="http://schemas.microsoft.com/office/drawing/2014/chart" uri="{C3380CC4-5D6E-409C-BE32-E72D297353CC}">
              <c16:uniqueId val="{00000000-06D8-4DB4-BC8B-4348C0A8F3A4}"/>
            </c:ext>
          </c:extLst>
        </c:ser>
        <c:dLbls>
          <c:showLegendKey val="0"/>
          <c:showVal val="0"/>
          <c:showCatName val="0"/>
          <c:showSerName val="0"/>
          <c:showPercent val="0"/>
          <c:showBubbleSize val="0"/>
        </c:dLbls>
        <c:gapWidth val="75"/>
        <c:axId val="-2123582536"/>
        <c:axId val="-2123579528"/>
      </c:barChart>
      <c:catAx>
        <c:axId val="-2123582536"/>
        <c:scaling>
          <c:orientation val="minMax"/>
        </c:scaling>
        <c:delete val="1"/>
        <c:axPos val="b"/>
        <c:numFmt formatCode="#,##0" sourceLinked="0"/>
        <c:majorTickMark val="out"/>
        <c:minorTickMark val="none"/>
        <c:tickLblPos val="nextTo"/>
        <c:crossAx val="-2123579528"/>
        <c:crosses val="autoZero"/>
        <c:auto val="1"/>
        <c:lblAlgn val="ctr"/>
        <c:lblOffset val="100"/>
        <c:noMultiLvlLbl val="0"/>
      </c:catAx>
      <c:valAx>
        <c:axId val="-2123579528"/>
        <c:scaling>
          <c:orientation val="minMax"/>
          <c:max val="100.0"/>
          <c:min val="0.0"/>
        </c:scaling>
        <c:delete val="1"/>
        <c:axPos val="l"/>
        <c:numFmt formatCode="#,##0" sourceLinked="0"/>
        <c:majorTickMark val="none"/>
        <c:minorTickMark val="none"/>
        <c:tickLblPos val="none"/>
        <c:crossAx val="-2123582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Adoption</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91A1-4B45-B876-1E31109A3A23}"/>
            </c:ext>
          </c:extLst>
        </c:ser>
        <c:dLbls>
          <c:showLegendKey val="0"/>
          <c:showVal val="0"/>
          <c:showCatName val="0"/>
          <c:showSerName val="0"/>
          <c:showPercent val="0"/>
          <c:showBubbleSize val="0"/>
        </c:dLbls>
        <c:gapWidth val="150"/>
        <c:overlap val="100"/>
        <c:axId val="-2131911832"/>
        <c:axId val="-2131917592"/>
      </c:barChart>
      <c:catAx>
        <c:axId val="-2131911832"/>
        <c:scaling>
          <c:orientation val="minMax"/>
        </c:scaling>
        <c:delete val="1"/>
        <c:axPos val="b"/>
        <c:numFmt formatCode="#,##0" sourceLinked="0"/>
        <c:majorTickMark val="out"/>
        <c:minorTickMark val="none"/>
        <c:tickLblPos val="nextTo"/>
        <c:crossAx val="-2131917592"/>
        <c:crosses val="autoZero"/>
        <c:auto val="1"/>
        <c:lblAlgn val="ctr"/>
        <c:lblOffset val="100"/>
        <c:noMultiLvlLbl val="0"/>
      </c:catAx>
      <c:valAx>
        <c:axId val="-2131917592"/>
        <c:scaling>
          <c:orientation val="minMax"/>
          <c:max val="1.0"/>
          <c:min val="0.0"/>
        </c:scaling>
        <c:delete val="1"/>
        <c:axPos val="l"/>
        <c:numFmt formatCode="0%" sourceLinked="0"/>
        <c:majorTickMark val="none"/>
        <c:minorTickMark val="none"/>
        <c:tickLblPos val="none"/>
        <c:crossAx val="-2131911832"/>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56.96</c:v>
                </c:pt>
                <c:pt idx="1">
                  <c:v>59.63</c:v>
                </c:pt>
              </c:numCache>
            </c:numRef>
          </c:val>
          <c:extLst xmlns:c16r2="http://schemas.microsoft.com/office/drawing/2015/06/chart">
            <c:ext xmlns:c16="http://schemas.microsoft.com/office/drawing/2014/chart" uri="{C3380CC4-5D6E-409C-BE32-E72D297353CC}">
              <c16:uniqueId val="{00000000-B659-495C-9A32-C55FA063805F}"/>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43.04</c:v>
                </c:pt>
                <c:pt idx="1">
                  <c:v>40.37</c:v>
                </c:pt>
              </c:numCache>
            </c:numRef>
          </c:val>
          <c:extLst xmlns:c16r2="http://schemas.microsoft.com/office/drawing/2015/06/chart">
            <c:ext xmlns:c16="http://schemas.microsoft.com/office/drawing/2014/chart" uri="{C3380CC4-5D6E-409C-BE32-E72D297353CC}">
              <c16:uniqueId val="{00000001-B659-495C-9A32-C55FA063805F}"/>
            </c:ext>
          </c:extLst>
        </c:ser>
        <c:dLbls>
          <c:showLegendKey val="0"/>
          <c:showVal val="0"/>
          <c:showCatName val="0"/>
          <c:showSerName val="0"/>
          <c:showPercent val="0"/>
          <c:showBubbleSize val="0"/>
        </c:dLbls>
        <c:gapWidth val="150"/>
        <c:overlap val="100"/>
        <c:axId val="-2136156248"/>
        <c:axId val="-2136151944"/>
      </c:barChart>
      <c:catAx>
        <c:axId val="-2136156248"/>
        <c:scaling>
          <c:orientation val="minMax"/>
        </c:scaling>
        <c:delete val="1"/>
        <c:axPos val="b"/>
        <c:numFmt formatCode="#,##0" sourceLinked="0"/>
        <c:majorTickMark val="out"/>
        <c:minorTickMark val="none"/>
        <c:tickLblPos val="nextTo"/>
        <c:crossAx val="-2136151944"/>
        <c:crosses val="autoZero"/>
        <c:auto val="1"/>
        <c:lblAlgn val="ctr"/>
        <c:lblOffset val="100"/>
        <c:noMultiLvlLbl val="0"/>
      </c:catAx>
      <c:valAx>
        <c:axId val="-2136151944"/>
        <c:scaling>
          <c:orientation val="minMax"/>
          <c:max val="1.0"/>
          <c:min val="0.0"/>
        </c:scaling>
        <c:delete val="1"/>
        <c:axPos val="l"/>
        <c:numFmt formatCode="0%" sourceLinked="0"/>
        <c:majorTickMark val="none"/>
        <c:minorTickMark val="none"/>
        <c:tickLblPos val="none"/>
        <c:crossAx val="-2136156248"/>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61.57</c:v>
                </c:pt>
                <c:pt idx="1">
                  <c:v>63.07</c:v>
                </c:pt>
              </c:numCache>
            </c:numRef>
          </c:val>
          <c:extLst xmlns:c16r2="http://schemas.microsoft.com/office/drawing/2015/06/chart">
            <c:ext xmlns:c16="http://schemas.microsoft.com/office/drawing/2014/chart" uri="{C3380CC4-5D6E-409C-BE32-E72D297353CC}">
              <c16:uniqueId val="{00000000-AEF6-4AF5-AEA6-5731573F00DB}"/>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38.43</c:v>
                </c:pt>
                <c:pt idx="1">
                  <c:v>36.93</c:v>
                </c:pt>
              </c:numCache>
            </c:numRef>
          </c:val>
          <c:extLst xmlns:c16r2="http://schemas.microsoft.com/office/drawing/2015/06/chart">
            <c:ext xmlns:c16="http://schemas.microsoft.com/office/drawing/2014/chart" uri="{C3380CC4-5D6E-409C-BE32-E72D297353CC}">
              <c16:uniqueId val="{00000001-AEF6-4AF5-AEA6-5731573F00DB}"/>
            </c:ext>
          </c:extLst>
        </c:ser>
        <c:dLbls>
          <c:showLegendKey val="0"/>
          <c:showVal val="0"/>
          <c:showCatName val="0"/>
          <c:showSerName val="0"/>
          <c:showPercent val="0"/>
          <c:showBubbleSize val="0"/>
        </c:dLbls>
        <c:gapWidth val="150"/>
        <c:overlap val="100"/>
        <c:axId val="-2131074776"/>
        <c:axId val="-2131075720"/>
      </c:barChart>
      <c:catAx>
        <c:axId val="-2131074776"/>
        <c:scaling>
          <c:orientation val="minMax"/>
        </c:scaling>
        <c:delete val="1"/>
        <c:axPos val="b"/>
        <c:numFmt formatCode="#,##0" sourceLinked="0"/>
        <c:majorTickMark val="out"/>
        <c:minorTickMark val="none"/>
        <c:tickLblPos val="nextTo"/>
        <c:crossAx val="-2131075720"/>
        <c:crosses val="autoZero"/>
        <c:auto val="1"/>
        <c:lblAlgn val="ctr"/>
        <c:lblOffset val="100"/>
        <c:noMultiLvlLbl val="0"/>
      </c:catAx>
      <c:valAx>
        <c:axId val="-2131075720"/>
        <c:scaling>
          <c:orientation val="minMax"/>
          <c:max val="1.0"/>
          <c:min val="0.0"/>
        </c:scaling>
        <c:delete val="1"/>
        <c:axPos val="l"/>
        <c:numFmt formatCode="0%" sourceLinked="0"/>
        <c:majorTickMark val="none"/>
        <c:minorTickMark val="none"/>
        <c:tickLblPos val="none"/>
        <c:crossAx val="-2131074776"/>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38.43</c:v>
                </c:pt>
                <c:pt idx="1">
                  <c:v>43.04</c:v>
                </c:pt>
                <c:pt idx="2">
                  <c:v>36.01</c:v>
                </c:pt>
                <c:pt idx="3">
                  <c:v>40.68</c:v>
                </c:pt>
                <c:pt idx="4">
                  <c:v>42.95</c:v>
                </c:pt>
                <c:pt idx="5">
                  <c:v>42.17</c:v>
                </c:pt>
                <c:pt idx="6">
                  <c:v>31.8</c:v>
                </c:pt>
                <c:pt idx="7">
                  <c:v>39.11</c:v>
                </c:pt>
                <c:pt idx="8">
                  <c:v>37.67</c:v>
                </c:pt>
                <c:pt idx="9">
                  <c:v>40.23000000000001</c:v>
                </c:pt>
                <c:pt idx="10">
                  <c:v>38.55</c:v>
                </c:pt>
                <c:pt idx="11">
                  <c:v>36.1</c:v>
                </c:pt>
                <c:pt idx="12">
                  <c:v>48.1</c:v>
                </c:pt>
                <c:pt idx="13">
                  <c:v>20.71</c:v>
                </c:pt>
              </c:numCache>
            </c:numRef>
          </c:val>
          <c:extLst xmlns:c16r2="http://schemas.microsoft.com/office/drawing/2015/06/chart">
            <c:ext xmlns:c16="http://schemas.microsoft.com/office/drawing/2014/chart" uri="{C3380CC4-5D6E-409C-BE32-E72D297353CC}">
              <c16:uniqueId val="{00000000-4D97-4DA1-8BA2-FEE3685089C7}"/>
            </c:ext>
          </c:extLst>
        </c:ser>
        <c:dLbls>
          <c:showLegendKey val="0"/>
          <c:showVal val="0"/>
          <c:showCatName val="0"/>
          <c:showSerName val="0"/>
          <c:showPercent val="0"/>
          <c:showBubbleSize val="0"/>
        </c:dLbls>
        <c:gapWidth val="75"/>
        <c:axId val="-2131303512"/>
        <c:axId val="-2131313176"/>
      </c:barChart>
      <c:catAx>
        <c:axId val="-2131303512"/>
        <c:scaling>
          <c:orientation val="minMax"/>
        </c:scaling>
        <c:delete val="1"/>
        <c:axPos val="b"/>
        <c:numFmt formatCode="#,##0" sourceLinked="0"/>
        <c:majorTickMark val="out"/>
        <c:minorTickMark val="none"/>
        <c:tickLblPos val="nextTo"/>
        <c:crossAx val="-2131313176"/>
        <c:crosses val="autoZero"/>
        <c:auto val="1"/>
        <c:lblAlgn val="ctr"/>
        <c:lblOffset val="100"/>
        <c:noMultiLvlLbl val="0"/>
      </c:catAx>
      <c:valAx>
        <c:axId val="-2131313176"/>
        <c:scaling>
          <c:orientation val="minMax"/>
          <c:max val="100.0"/>
          <c:min val="0.0"/>
        </c:scaling>
        <c:delete val="1"/>
        <c:axPos val="l"/>
        <c:numFmt formatCode="General" sourceLinked="0"/>
        <c:majorTickMark val="none"/>
        <c:minorTickMark val="none"/>
        <c:tickLblPos val="none"/>
        <c:crossAx val="-2131303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Peu</c:v>
                </c:pt>
                <c:pt idx="10">
                  <c:v>Moyenne</c:v>
                </c:pt>
                <c:pt idx="11">
                  <c:v>Haut</c:v>
                </c:pt>
                <c:pt idx="12">
                  <c:v>Ja</c:v>
                </c:pt>
                <c:pt idx="13">
                  <c:v>Nee</c:v>
                </c:pt>
              </c:strCache>
            </c:strRef>
          </c:cat>
          <c:val>
            <c:numRef>
              <c:f>Sheet1!$B$2:$B$15</c:f>
              <c:numCache>
                <c:formatCode>0\%</c:formatCode>
                <c:ptCount val="14"/>
                <c:pt idx="0">
                  <c:v>36.93</c:v>
                </c:pt>
                <c:pt idx="1">
                  <c:v>40.37</c:v>
                </c:pt>
                <c:pt idx="2">
                  <c:v>31.72</c:v>
                </c:pt>
                <c:pt idx="3">
                  <c:v>41.76</c:v>
                </c:pt>
                <c:pt idx="4">
                  <c:v>40.97</c:v>
                </c:pt>
                <c:pt idx="5">
                  <c:v>41.7</c:v>
                </c:pt>
                <c:pt idx="6">
                  <c:v>29.69</c:v>
                </c:pt>
                <c:pt idx="7">
                  <c:v>36.14</c:v>
                </c:pt>
                <c:pt idx="8">
                  <c:v>37.83</c:v>
                </c:pt>
                <c:pt idx="9">
                  <c:v>35.46</c:v>
                </c:pt>
                <c:pt idx="10">
                  <c:v>37.66</c:v>
                </c:pt>
                <c:pt idx="11">
                  <c:v>37.66</c:v>
                </c:pt>
                <c:pt idx="12">
                  <c:v>46.77</c:v>
                </c:pt>
                <c:pt idx="13">
                  <c:v>18.88</c:v>
                </c:pt>
              </c:numCache>
            </c:numRef>
          </c:val>
          <c:extLst xmlns:c16r2="http://schemas.microsoft.com/office/drawing/2015/06/chart">
            <c:ext xmlns:c16="http://schemas.microsoft.com/office/drawing/2014/chart" uri="{C3380CC4-5D6E-409C-BE32-E72D297353CC}">
              <c16:uniqueId val="{00000000-B6FB-4EFC-A783-1DA7CEE3B52D}"/>
            </c:ext>
          </c:extLst>
        </c:ser>
        <c:dLbls>
          <c:showLegendKey val="0"/>
          <c:showVal val="0"/>
          <c:showCatName val="0"/>
          <c:showSerName val="0"/>
          <c:showPercent val="0"/>
          <c:showBubbleSize val="0"/>
        </c:dLbls>
        <c:gapWidth val="75"/>
        <c:axId val="-2088506488"/>
        <c:axId val="-2088365544"/>
      </c:barChart>
      <c:catAx>
        <c:axId val="-2088506488"/>
        <c:scaling>
          <c:orientation val="minMax"/>
        </c:scaling>
        <c:delete val="1"/>
        <c:axPos val="b"/>
        <c:numFmt formatCode="#,##0" sourceLinked="0"/>
        <c:majorTickMark val="out"/>
        <c:minorTickMark val="none"/>
        <c:tickLblPos val="nextTo"/>
        <c:crossAx val="-2088365544"/>
        <c:crosses val="autoZero"/>
        <c:auto val="1"/>
        <c:lblAlgn val="ctr"/>
        <c:lblOffset val="100"/>
        <c:noMultiLvlLbl val="0"/>
      </c:catAx>
      <c:valAx>
        <c:axId val="-2088365544"/>
        <c:scaling>
          <c:orientation val="minMax"/>
          <c:max val="100.0"/>
          <c:min val="0.0"/>
        </c:scaling>
        <c:delete val="1"/>
        <c:axPos val="l"/>
        <c:numFmt formatCode="General" sourceLinked="0"/>
        <c:majorTickMark val="none"/>
        <c:minorTickMark val="none"/>
        <c:tickLblPos val="none"/>
        <c:crossAx val="-2088506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FF8E-4DBD-B992-92F73AC3C2AF}"/>
            </c:ext>
          </c:extLst>
        </c:ser>
        <c:dLbls>
          <c:showLegendKey val="0"/>
          <c:showVal val="0"/>
          <c:showCatName val="0"/>
          <c:showSerName val="0"/>
          <c:showPercent val="0"/>
          <c:showBubbleSize val="0"/>
        </c:dLbls>
        <c:gapWidth val="150"/>
        <c:overlap val="100"/>
        <c:axId val="-2131389432"/>
        <c:axId val="-2131386312"/>
      </c:barChart>
      <c:catAx>
        <c:axId val="-2131389432"/>
        <c:scaling>
          <c:orientation val="minMax"/>
        </c:scaling>
        <c:delete val="1"/>
        <c:axPos val="b"/>
        <c:numFmt formatCode="#,##0" sourceLinked="0"/>
        <c:majorTickMark val="out"/>
        <c:minorTickMark val="none"/>
        <c:tickLblPos val="nextTo"/>
        <c:crossAx val="-2131386312"/>
        <c:crosses val="autoZero"/>
        <c:auto val="1"/>
        <c:lblAlgn val="ctr"/>
        <c:lblOffset val="100"/>
        <c:noMultiLvlLbl val="0"/>
      </c:catAx>
      <c:valAx>
        <c:axId val="-2131386312"/>
        <c:scaling>
          <c:orientation val="minMax"/>
          <c:max val="1.0"/>
          <c:min val="0.0"/>
        </c:scaling>
        <c:delete val="1"/>
        <c:axPos val="l"/>
        <c:numFmt formatCode="0%" sourceLinked="0"/>
        <c:majorTickMark val="none"/>
        <c:minorTickMark val="none"/>
        <c:tickLblPos val="none"/>
        <c:crossAx val="-2131389432"/>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0\%</c:formatCode>
                <c:ptCount val="2"/>
                <c:pt idx="0">
                  <c:v>56.1</c:v>
                </c:pt>
                <c:pt idx="1">
                  <c:v>43.9</c:v>
                </c:pt>
              </c:numCache>
            </c:numRef>
          </c:val>
          <c:extLst xmlns:c16r2="http://schemas.microsoft.com/office/drawing/2015/06/chart">
            <c:ext xmlns:c16="http://schemas.microsoft.com/office/drawing/2014/chart" uri="{C3380CC4-5D6E-409C-BE32-E72D297353CC}">
              <c16:uniqueId val="{00000000-AA55-48A7-988F-0A023574E0B7}"/>
            </c:ext>
          </c:extLst>
        </c:ser>
        <c:dLbls>
          <c:showLegendKey val="0"/>
          <c:showVal val="0"/>
          <c:showCatName val="0"/>
          <c:showSerName val="0"/>
          <c:showPercent val="0"/>
          <c:showBubbleSize val="0"/>
        </c:dLbls>
        <c:gapWidth val="70"/>
        <c:axId val="-2105918216"/>
        <c:axId val="-2105914920"/>
      </c:barChart>
      <c:catAx>
        <c:axId val="-210591821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05914920"/>
        <c:crossesAt val="0.0"/>
        <c:auto val="1"/>
        <c:lblAlgn val="ctr"/>
        <c:lblOffset val="1"/>
        <c:tickLblSkip val="1"/>
        <c:tickMarkSkip val="1"/>
        <c:noMultiLvlLbl val="0"/>
      </c:catAx>
      <c:valAx>
        <c:axId val="-2105914920"/>
        <c:scaling>
          <c:orientation val="minMax"/>
          <c:max val="100.0"/>
          <c:min val="0.0"/>
        </c:scaling>
        <c:delete val="0"/>
        <c:axPos val="r"/>
        <c:numFmt formatCode="0\%" sourceLinked="1"/>
        <c:majorTickMark val="out"/>
        <c:minorTickMark val="none"/>
        <c:tickLblPos val="none"/>
        <c:crossAx val="-210591821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4.08</c:v>
                </c:pt>
              </c:numCache>
            </c:numRef>
          </c:val>
          <c:extLst xmlns:c16r2="http://schemas.microsoft.com/office/drawing/2015/06/chart">
            <c:ext xmlns:c16="http://schemas.microsoft.com/office/drawing/2014/chart" uri="{C3380CC4-5D6E-409C-BE32-E72D297353CC}">
              <c16:uniqueId val="{00000000-41E2-4674-ADC1-5F7D5BEF77D9}"/>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41E2-4674-ADC1-5F7D5BEF77D9}"/>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5.79</c:v>
                </c:pt>
              </c:numCache>
            </c:numRef>
          </c:val>
          <c:extLst xmlns:c16r2="http://schemas.microsoft.com/office/drawing/2015/06/chart">
            <c:ext xmlns:c16="http://schemas.microsoft.com/office/drawing/2014/chart" uri="{C3380CC4-5D6E-409C-BE32-E72D297353CC}">
              <c16:uniqueId val="{00000003-41E2-4674-ADC1-5F7D5BEF77D9}"/>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9.47</c:v>
                </c:pt>
              </c:numCache>
            </c:numRef>
          </c:val>
          <c:extLst xmlns:c16r2="http://schemas.microsoft.com/office/drawing/2015/06/chart">
            <c:ext xmlns:c16="http://schemas.microsoft.com/office/drawing/2014/chart" uri="{C3380CC4-5D6E-409C-BE32-E72D297353CC}">
              <c16:uniqueId val="{00000004-41E2-4674-ADC1-5F7D5BEF77D9}"/>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42.18</c:v>
                </c:pt>
              </c:numCache>
            </c:numRef>
          </c:val>
          <c:extLst xmlns:c16r2="http://schemas.microsoft.com/office/drawing/2015/06/chart">
            <c:ext xmlns:c16="http://schemas.microsoft.com/office/drawing/2014/chart" uri="{C3380CC4-5D6E-409C-BE32-E72D297353CC}">
              <c16:uniqueId val="{00000005-41E2-4674-ADC1-5F7D5BEF77D9}"/>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38.48</c:v>
                </c:pt>
              </c:numCache>
            </c:numRef>
          </c:val>
          <c:extLst xmlns:c16r2="http://schemas.microsoft.com/office/drawing/2015/06/chart">
            <c:ext xmlns:c16="http://schemas.microsoft.com/office/drawing/2014/chart" uri="{C3380CC4-5D6E-409C-BE32-E72D297353CC}">
              <c16:uniqueId val="{00000006-41E2-4674-ADC1-5F7D5BEF77D9}"/>
            </c:ext>
          </c:extLst>
        </c:ser>
        <c:dLbls>
          <c:showLegendKey val="0"/>
          <c:showVal val="0"/>
          <c:showCatName val="0"/>
          <c:showSerName val="0"/>
          <c:showPercent val="0"/>
          <c:showBubbleSize val="0"/>
        </c:dLbls>
        <c:gapWidth val="267"/>
        <c:overlap val="-81"/>
        <c:axId val="-2131613864"/>
        <c:axId val="-2131610856"/>
      </c:barChart>
      <c:catAx>
        <c:axId val="-2131613864"/>
        <c:scaling>
          <c:orientation val="minMax"/>
        </c:scaling>
        <c:delete val="1"/>
        <c:axPos val="b"/>
        <c:numFmt formatCode="General" sourceLinked="0"/>
        <c:majorTickMark val="out"/>
        <c:minorTickMark val="none"/>
        <c:tickLblPos val="nextTo"/>
        <c:crossAx val="-2131610856"/>
        <c:crosses val="autoZero"/>
        <c:auto val="1"/>
        <c:lblAlgn val="ctr"/>
        <c:lblOffset val="100"/>
        <c:noMultiLvlLbl val="0"/>
      </c:catAx>
      <c:valAx>
        <c:axId val="-2131610856"/>
        <c:scaling>
          <c:orientation val="minMax"/>
          <c:max val="50.0"/>
          <c:min val="0.0"/>
        </c:scaling>
        <c:delete val="1"/>
        <c:axPos val="l"/>
        <c:numFmt formatCode="0\%" sourceLinked="1"/>
        <c:majorTickMark val="out"/>
        <c:minorTickMark val="none"/>
        <c:tickLblPos val="nextTo"/>
        <c:crossAx val="-2131613864"/>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3.26</c:v>
                </c:pt>
              </c:numCache>
            </c:numRef>
          </c:val>
          <c:extLst xmlns:c16r2="http://schemas.microsoft.com/office/drawing/2015/06/chart">
            <c:ext xmlns:c16="http://schemas.microsoft.com/office/drawing/2014/chart" uri="{C3380CC4-5D6E-409C-BE32-E72D297353CC}">
              <c16:uniqueId val="{00000000-FBA6-47D2-BC6F-12C31699B246}"/>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FBA6-47D2-BC6F-12C31699B246}"/>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7.189999999999999</c:v>
                </c:pt>
              </c:numCache>
            </c:numRef>
          </c:val>
          <c:extLst xmlns:c16r2="http://schemas.microsoft.com/office/drawing/2015/06/chart">
            <c:ext xmlns:c16="http://schemas.microsoft.com/office/drawing/2014/chart" uri="{C3380CC4-5D6E-409C-BE32-E72D297353CC}">
              <c16:uniqueId val="{00000003-FBA6-47D2-BC6F-12C31699B246}"/>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7.71</c:v>
                </c:pt>
              </c:numCache>
            </c:numRef>
          </c:val>
          <c:extLst xmlns:c16r2="http://schemas.microsoft.com/office/drawing/2015/06/chart">
            <c:ext xmlns:c16="http://schemas.microsoft.com/office/drawing/2014/chart" uri="{C3380CC4-5D6E-409C-BE32-E72D297353CC}">
              <c16:uniqueId val="{00000004-FBA6-47D2-BC6F-12C31699B246}"/>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37.4</c:v>
                </c:pt>
              </c:numCache>
            </c:numRef>
          </c:val>
          <c:extLst xmlns:c16r2="http://schemas.microsoft.com/office/drawing/2015/06/chart">
            <c:ext xmlns:c16="http://schemas.microsoft.com/office/drawing/2014/chart" uri="{C3380CC4-5D6E-409C-BE32-E72D297353CC}">
              <c16:uniqueId val="{00000005-FBA6-47D2-BC6F-12C31699B246}"/>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44.44</c:v>
                </c:pt>
              </c:numCache>
            </c:numRef>
          </c:val>
          <c:extLst xmlns:c16r2="http://schemas.microsoft.com/office/drawing/2015/06/chart">
            <c:ext xmlns:c16="http://schemas.microsoft.com/office/drawing/2014/chart" uri="{C3380CC4-5D6E-409C-BE32-E72D297353CC}">
              <c16:uniqueId val="{00000006-FBA6-47D2-BC6F-12C31699B246}"/>
            </c:ext>
          </c:extLst>
        </c:ser>
        <c:dLbls>
          <c:showLegendKey val="0"/>
          <c:showVal val="0"/>
          <c:showCatName val="0"/>
          <c:showSerName val="0"/>
          <c:showPercent val="0"/>
          <c:showBubbleSize val="0"/>
        </c:dLbls>
        <c:gapWidth val="267"/>
        <c:overlap val="-81"/>
        <c:axId val="-2112413800"/>
        <c:axId val="-2112418584"/>
      </c:barChart>
      <c:catAx>
        <c:axId val="-2112413800"/>
        <c:scaling>
          <c:orientation val="minMax"/>
        </c:scaling>
        <c:delete val="1"/>
        <c:axPos val="b"/>
        <c:numFmt formatCode="General" sourceLinked="0"/>
        <c:majorTickMark val="out"/>
        <c:minorTickMark val="none"/>
        <c:tickLblPos val="nextTo"/>
        <c:crossAx val="-2112418584"/>
        <c:crosses val="autoZero"/>
        <c:auto val="1"/>
        <c:lblAlgn val="ctr"/>
        <c:lblOffset val="100"/>
        <c:noMultiLvlLbl val="0"/>
      </c:catAx>
      <c:valAx>
        <c:axId val="-2112418584"/>
        <c:scaling>
          <c:orientation val="minMax"/>
          <c:max val="50.0"/>
          <c:min val="0.0"/>
        </c:scaling>
        <c:delete val="1"/>
        <c:axPos val="l"/>
        <c:numFmt formatCode="0\%" sourceLinked="1"/>
        <c:majorTickMark val="out"/>
        <c:minorTickMark val="none"/>
        <c:tickLblPos val="nextTo"/>
        <c:crossAx val="-2112413800"/>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Liège</c:v>
                </c:pt>
                <c:pt idx="2">
                  <c:v>Man</c:v>
                </c:pt>
                <c:pt idx="3">
                  <c:v>Vrouw</c:v>
                </c:pt>
                <c:pt idx="4">
                  <c:v>15-34</c:v>
                </c:pt>
                <c:pt idx="5">
                  <c:v>35-54</c:v>
                </c:pt>
                <c:pt idx="6">
                  <c:v>55+</c:v>
                </c:pt>
                <c:pt idx="7">
                  <c:v>Landelijk</c:v>
                </c:pt>
                <c:pt idx="8">
                  <c:v>Stedelijk</c:v>
                </c:pt>
                <c:pt idx="9">
                  <c:v>Inférieur</c:v>
                </c:pt>
                <c:pt idx="10">
                  <c:v>Moyen</c:v>
                </c:pt>
                <c:pt idx="11">
                  <c:v>Supérieur</c:v>
                </c:pt>
                <c:pt idx="12">
                  <c:v>Oui</c:v>
                </c:pt>
                <c:pt idx="13">
                  <c:v>Non</c:v>
                </c:pt>
              </c:strCache>
            </c:strRef>
          </c:cat>
          <c:val>
            <c:numRef>
              <c:f>Sheet1!$B$2:$B$15</c:f>
              <c:numCache>
                <c:formatCode>0\%</c:formatCode>
                <c:ptCount val="14"/>
                <c:pt idx="0">
                  <c:v>44.44</c:v>
                </c:pt>
                <c:pt idx="1">
                  <c:v>38.48</c:v>
                </c:pt>
                <c:pt idx="2">
                  <c:v>38.97</c:v>
                </c:pt>
                <c:pt idx="3">
                  <c:v>49.5</c:v>
                </c:pt>
                <c:pt idx="4">
                  <c:v>38.28</c:v>
                </c:pt>
                <c:pt idx="5">
                  <c:v>47.13</c:v>
                </c:pt>
                <c:pt idx="6">
                  <c:v>46.33</c:v>
                </c:pt>
                <c:pt idx="7">
                  <c:v>44.61</c:v>
                </c:pt>
                <c:pt idx="8">
                  <c:v>44.25</c:v>
                </c:pt>
                <c:pt idx="9">
                  <c:v>51.43</c:v>
                </c:pt>
                <c:pt idx="10">
                  <c:v>44.32</c:v>
                </c:pt>
                <c:pt idx="11">
                  <c:v>36.18</c:v>
                </c:pt>
                <c:pt idx="12">
                  <c:v>48.3</c:v>
                </c:pt>
                <c:pt idx="13">
                  <c:v>37.36</c:v>
                </c:pt>
              </c:numCache>
            </c:numRef>
          </c:val>
          <c:extLst xmlns:c16r2="http://schemas.microsoft.com/office/drawing/2015/06/chart">
            <c:ext xmlns:c16="http://schemas.microsoft.com/office/drawing/2014/chart" uri="{C3380CC4-5D6E-409C-BE32-E72D297353CC}">
              <c16:uniqueId val="{00000000-4FAD-4F76-AE23-BEBF1D76771C}"/>
            </c:ext>
          </c:extLst>
        </c:ser>
        <c:dLbls>
          <c:showLegendKey val="0"/>
          <c:showVal val="0"/>
          <c:showCatName val="0"/>
          <c:showSerName val="0"/>
          <c:showPercent val="0"/>
          <c:showBubbleSize val="0"/>
        </c:dLbls>
        <c:gapWidth val="75"/>
        <c:axId val="-2122671864"/>
        <c:axId val="-2122690840"/>
      </c:barChart>
      <c:catAx>
        <c:axId val="-2122671864"/>
        <c:scaling>
          <c:orientation val="minMax"/>
        </c:scaling>
        <c:delete val="1"/>
        <c:axPos val="b"/>
        <c:numFmt formatCode="#,##0" sourceLinked="0"/>
        <c:majorTickMark val="out"/>
        <c:minorTickMark val="none"/>
        <c:tickLblPos val="nextTo"/>
        <c:crossAx val="-2122690840"/>
        <c:crosses val="autoZero"/>
        <c:auto val="1"/>
        <c:lblAlgn val="ctr"/>
        <c:lblOffset val="100"/>
        <c:noMultiLvlLbl val="0"/>
      </c:catAx>
      <c:valAx>
        <c:axId val="-2122690840"/>
        <c:scaling>
          <c:orientation val="minMax"/>
          <c:max val="100.0"/>
          <c:min val="0.0"/>
        </c:scaling>
        <c:delete val="1"/>
        <c:axPos val="l"/>
        <c:numFmt formatCode="#,##0" sourceLinked="0"/>
        <c:majorTickMark val="none"/>
        <c:minorTickMark val="none"/>
        <c:tickLblPos val="none"/>
        <c:crossAx val="-2122671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03D-4DCA-B265-18958C831AD2}"/>
            </c:ext>
          </c:extLst>
        </c:ser>
        <c:dLbls>
          <c:showLegendKey val="0"/>
          <c:showVal val="0"/>
          <c:showCatName val="0"/>
          <c:showSerName val="0"/>
          <c:showPercent val="0"/>
          <c:showBubbleSize val="0"/>
        </c:dLbls>
        <c:gapWidth val="150"/>
        <c:overlap val="100"/>
        <c:axId val="-2131321064"/>
        <c:axId val="-2122565944"/>
      </c:barChart>
      <c:catAx>
        <c:axId val="-2131321064"/>
        <c:scaling>
          <c:orientation val="minMax"/>
        </c:scaling>
        <c:delete val="1"/>
        <c:axPos val="b"/>
        <c:numFmt formatCode="#,##0" sourceLinked="0"/>
        <c:majorTickMark val="out"/>
        <c:minorTickMark val="none"/>
        <c:tickLblPos val="nextTo"/>
        <c:crossAx val="-2122565944"/>
        <c:crosses val="autoZero"/>
        <c:auto val="1"/>
        <c:lblAlgn val="ctr"/>
        <c:lblOffset val="100"/>
        <c:noMultiLvlLbl val="0"/>
      </c:catAx>
      <c:valAx>
        <c:axId val="-2122565944"/>
        <c:scaling>
          <c:orientation val="minMax"/>
          <c:max val="1.0"/>
          <c:min val="0.0"/>
        </c:scaling>
        <c:delete val="1"/>
        <c:axPos val="l"/>
        <c:numFmt formatCode="0%" sourceLinked="0"/>
        <c:majorTickMark val="none"/>
        <c:minorTickMark val="none"/>
        <c:tickLblPos val="none"/>
        <c:crossAx val="-2131321064"/>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5F5A-436F-88C3-4D31632043B1}"/>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5F5A-436F-88C3-4D31632043B1}"/>
              </c:ext>
            </c:extLst>
          </c:dPt>
          <c:dPt>
            <c:idx val="2"/>
            <c:bubble3D val="0"/>
            <c:extLst xmlns:c16r2="http://schemas.microsoft.com/office/drawing/2015/06/chart">
              <c:ext xmlns:c16="http://schemas.microsoft.com/office/drawing/2014/chart" uri="{C3380CC4-5D6E-409C-BE32-E72D297353CC}">
                <c16:uniqueId val="{00000004-5F5A-436F-88C3-4D31632043B1}"/>
              </c:ext>
            </c:extLst>
          </c:dPt>
          <c:dPt>
            <c:idx val="3"/>
            <c:bubble3D val="0"/>
            <c:extLst xmlns:c16r2="http://schemas.microsoft.com/office/drawing/2015/06/chart">
              <c:ext xmlns:c16="http://schemas.microsoft.com/office/drawing/2014/chart" uri="{C3380CC4-5D6E-409C-BE32-E72D297353CC}">
                <c16:uniqueId val="{00000005-5F5A-436F-88C3-4D31632043B1}"/>
              </c:ext>
            </c:extLst>
          </c:dPt>
          <c:dPt>
            <c:idx val="4"/>
            <c:bubble3D val="0"/>
            <c:extLst xmlns:c16r2="http://schemas.microsoft.com/office/drawing/2015/06/chart">
              <c:ext xmlns:c16="http://schemas.microsoft.com/office/drawing/2014/chart" uri="{C3380CC4-5D6E-409C-BE32-E72D297353CC}">
                <c16:uniqueId val="{00000006-5F5A-436F-88C3-4D31632043B1}"/>
              </c:ext>
            </c:extLst>
          </c:dPt>
          <c:dPt>
            <c:idx val="5"/>
            <c:bubble3D val="0"/>
            <c:extLst xmlns:c16r2="http://schemas.microsoft.com/office/drawing/2015/06/chart">
              <c:ext xmlns:c16="http://schemas.microsoft.com/office/drawing/2014/chart" uri="{C3380CC4-5D6E-409C-BE32-E72D297353CC}">
                <c16:uniqueId val="{00000007-5F5A-436F-88C3-4D31632043B1}"/>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44.71</c:v>
                </c:pt>
                <c:pt idx="1">
                  <c:v>55.29</c:v>
                </c:pt>
              </c:numCache>
            </c:numRef>
          </c:val>
          <c:extLst xmlns:c16r2="http://schemas.microsoft.com/office/drawing/2015/06/chart">
            <c:ext xmlns:c16="http://schemas.microsoft.com/office/drawing/2014/chart" uri="{C3380CC4-5D6E-409C-BE32-E72D297353CC}">
              <c16:uniqueId val="{00000008-5F5A-436F-88C3-4D31632043B1}"/>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42.07</c:v>
                </c:pt>
                <c:pt idx="1">
                  <c:v>39.6</c:v>
                </c:pt>
              </c:numCache>
            </c:numRef>
          </c:val>
          <c:extLst xmlns:c16r2="http://schemas.microsoft.com/office/drawing/2015/06/chart">
            <c:ext xmlns:c16="http://schemas.microsoft.com/office/drawing/2014/chart" uri="{C3380CC4-5D6E-409C-BE32-E72D297353CC}">
              <c16:uniqueId val="{00000000-4199-4B6A-AFFC-0876C89A82DD}"/>
            </c:ext>
          </c:extLst>
        </c:ser>
        <c:dLbls>
          <c:showLegendKey val="0"/>
          <c:showVal val="0"/>
          <c:showCatName val="0"/>
          <c:showSerName val="0"/>
          <c:showPercent val="0"/>
          <c:showBubbleSize val="0"/>
        </c:dLbls>
        <c:gapWidth val="70"/>
        <c:axId val="-2105639096"/>
        <c:axId val="-2105635768"/>
      </c:barChart>
      <c:catAx>
        <c:axId val="-2105639096"/>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5635768"/>
        <c:crossesAt val="0.0"/>
        <c:auto val="1"/>
        <c:lblAlgn val="ctr"/>
        <c:lblOffset val="1"/>
        <c:tickLblSkip val="1"/>
        <c:tickMarkSkip val="1"/>
        <c:noMultiLvlLbl val="0"/>
      </c:catAx>
      <c:valAx>
        <c:axId val="-2105635768"/>
        <c:scaling>
          <c:orientation val="minMax"/>
          <c:max val="100.0"/>
          <c:min val="0.0"/>
        </c:scaling>
        <c:delete val="0"/>
        <c:axPos val="r"/>
        <c:numFmt formatCode="0\%" sourceLinked="1"/>
        <c:majorTickMark val="out"/>
        <c:minorTickMark val="none"/>
        <c:tickLblPos val="none"/>
        <c:crossAx val="-2105639096"/>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33.08</c:v>
                </c:pt>
                <c:pt idx="1">
                  <c:v>39.44</c:v>
                </c:pt>
                <c:pt idx="2">
                  <c:v>27.47</c:v>
                </c:pt>
              </c:numCache>
            </c:numRef>
          </c:val>
          <c:extLst xmlns:c16r2="http://schemas.microsoft.com/office/drawing/2015/06/chart">
            <c:ext xmlns:c16="http://schemas.microsoft.com/office/drawing/2014/chart" uri="{C3380CC4-5D6E-409C-BE32-E72D297353CC}">
              <c16:uniqueId val="{00000000-7E81-44EB-A3EC-E6491C6EFDB0}"/>
            </c:ext>
          </c:extLst>
        </c:ser>
        <c:dLbls>
          <c:showLegendKey val="0"/>
          <c:showVal val="0"/>
          <c:showCatName val="0"/>
          <c:showSerName val="0"/>
          <c:showPercent val="0"/>
          <c:showBubbleSize val="0"/>
        </c:dLbls>
        <c:gapWidth val="90"/>
        <c:axId val="-2105623672"/>
        <c:axId val="-2105620216"/>
      </c:barChart>
      <c:catAx>
        <c:axId val="-2105623672"/>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05620216"/>
        <c:crosses val="autoZero"/>
        <c:auto val="1"/>
        <c:lblAlgn val="ctr"/>
        <c:lblOffset val="100"/>
        <c:noMultiLvlLbl val="0"/>
      </c:catAx>
      <c:valAx>
        <c:axId val="-2105620216"/>
        <c:scaling>
          <c:orientation val="minMax"/>
          <c:max val="100.0"/>
          <c:min val="0.0"/>
        </c:scaling>
        <c:delete val="1"/>
        <c:axPos val="l"/>
        <c:numFmt formatCode="0\%" sourceLinked="1"/>
        <c:majorTickMark val="out"/>
        <c:minorTickMark val="none"/>
        <c:tickLblPos val="nextTo"/>
        <c:crossAx val="-2105623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personne</c:v>
                </c:pt>
                <c:pt idx="1">
                  <c:v>2 personnes</c:v>
                </c:pt>
                <c:pt idx="2">
                  <c:v>3 personnes</c:v>
                </c:pt>
                <c:pt idx="3">
                  <c:v>4+ personnes</c:v>
                </c:pt>
              </c:strCache>
            </c:strRef>
          </c:cat>
          <c:val>
            <c:numRef>
              <c:f>Sheet1!$B$2:$B$5</c:f>
              <c:numCache>
                <c:formatCode>0\%</c:formatCode>
                <c:ptCount val="4"/>
                <c:pt idx="0">
                  <c:v>17.73999999999999</c:v>
                </c:pt>
                <c:pt idx="1">
                  <c:v>33.86</c:v>
                </c:pt>
                <c:pt idx="2">
                  <c:v>18.92</c:v>
                </c:pt>
                <c:pt idx="3">
                  <c:v>29.47</c:v>
                </c:pt>
              </c:numCache>
            </c:numRef>
          </c:val>
          <c:extLst xmlns:c16r2="http://schemas.microsoft.com/office/drawing/2015/06/chart">
            <c:ext xmlns:c16="http://schemas.microsoft.com/office/drawing/2014/chart" uri="{C3380CC4-5D6E-409C-BE32-E72D297353CC}">
              <c16:uniqueId val="{00000000-84F4-4BDD-A8A7-9B1DD01E4BED}"/>
            </c:ext>
          </c:extLst>
        </c:ser>
        <c:dLbls>
          <c:dLblPos val="outEnd"/>
          <c:showLegendKey val="0"/>
          <c:showVal val="1"/>
          <c:showCatName val="0"/>
          <c:showSerName val="0"/>
          <c:showPercent val="0"/>
          <c:showBubbleSize val="0"/>
        </c:dLbls>
        <c:gapWidth val="70"/>
        <c:axId val="-2106618776"/>
        <c:axId val="-2106610504"/>
      </c:barChart>
      <c:catAx>
        <c:axId val="-2106618776"/>
        <c:scaling>
          <c:orientation val="maxMin"/>
        </c:scaling>
        <c:delete val="1"/>
        <c:axPos val="l"/>
        <c:numFmt formatCode="#,##0" sourceLinked="0"/>
        <c:majorTickMark val="out"/>
        <c:minorTickMark val="none"/>
        <c:tickLblPos val="nextTo"/>
        <c:crossAx val="-2106610504"/>
        <c:crosses val="autoZero"/>
        <c:auto val="1"/>
        <c:lblAlgn val="ctr"/>
        <c:lblOffset val="100"/>
        <c:noMultiLvlLbl val="0"/>
      </c:catAx>
      <c:valAx>
        <c:axId val="-2106610504"/>
        <c:scaling>
          <c:orientation val="minMax"/>
          <c:max val="50.0"/>
          <c:min val="0.0"/>
        </c:scaling>
        <c:delete val="1"/>
        <c:axPos val="t"/>
        <c:numFmt formatCode="0\%" sourceLinked="1"/>
        <c:majorTickMark val="out"/>
        <c:minorTickMark val="none"/>
        <c:tickLblPos val="nextTo"/>
        <c:crossAx val="-210661877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0\%</c:formatCode>
                <c:ptCount val="2"/>
                <c:pt idx="0">
                  <c:v>46.84</c:v>
                </c:pt>
                <c:pt idx="1">
                  <c:v>53.16</c:v>
                </c:pt>
              </c:numCache>
            </c:numRef>
          </c:val>
          <c:extLst xmlns:c16r2="http://schemas.microsoft.com/office/drawing/2015/06/chart">
            <c:ext xmlns:c16="http://schemas.microsoft.com/office/drawing/2014/chart" uri="{C3380CC4-5D6E-409C-BE32-E72D297353CC}">
              <c16:uniqueId val="{00000000-5967-41EB-B236-9838716B1FA9}"/>
            </c:ext>
          </c:extLst>
        </c:ser>
        <c:dLbls>
          <c:showLegendKey val="0"/>
          <c:showVal val="0"/>
          <c:showCatName val="0"/>
          <c:showSerName val="0"/>
          <c:showPercent val="0"/>
          <c:showBubbleSize val="0"/>
        </c:dLbls>
        <c:gapWidth val="70"/>
        <c:axId val="-2106560232"/>
        <c:axId val="-2106563608"/>
      </c:barChart>
      <c:catAx>
        <c:axId val="-2106560232"/>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06563608"/>
        <c:crossesAt val="0.0"/>
        <c:auto val="1"/>
        <c:lblAlgn val="ctr"/>
        <c:lblOffset val="1"/>
        <c:tickLblSkip val="1"/>
        <c:tickMarkSkip val="1"/>
        <c:noMultiLvlLbl val="0"/>
      </c:catAx>
      <c:valAx>
        <c:axId val="-2106563608"/>
        <c:scaling>
          <c:orientation val="minMax"/>
          <c:max val="100.0"/>
          <c:min val="0.0"/>
        </c:scaling>
        <c:delete val="0"/>
        <c:axPos val="r"/>
        <c:numFmt formatCode="0\%" sourceLinked="1"/>
        <c:majorTickMark val="out"/>
        <c:minorTickMark val="none"/>
        <c:tickLblPos val="none"/>
        <c:crossAx val="-2106560232"/>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B560-446B-93E1-9F1ADA5CD5C2}"/>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B560-446B-93E1-9F1ADA5CD5C2}"/>
              </c:ext>
            </c:extLst>
          </c:dPt>
          <c:dPt>
            <c:idx val="2"/>
            <c:bubble3D val="0"/>
            <c:extLst xmlns:c16r2="http://schemas.microsoft.com/office/drawing/2015/06/chart">
              <c:ext xmlns:c16="http://schemas.microsoft.com/office/drawing/2014/chart" uri="{C3380CC4-5D6E-409C-BE32-E72D297353CC}">
                <c16:uniqueId val="{00000004-B560-446B-93E1-9F1ADA5CD5C2}"/>
              </c:ext>
            </c:extLst>
          </c:dPt>
          <c:dPt>
            <c:idx val="3"/>
            <c:bubble3D val="0"/>
            <c:extLst xmlns:c16r2="http://schemas.microsoft.com/office/drawing/2015/06/chart">
              <c:ext xmlns:c16="http://schemas.microsoft.com/office/drawing/2014/chart" uri="{C3380CC4-5D6E-409C-BE32-E72D297353CC}">
                <c16:uniqueId val="{00000005-B560-446B-93E1-9F1ADA5CD5C2}"/>
              </c:ext>
            </c:extLst>
          </c:dPt>
          <c:dPt>
            <c:idx val="4"/>
            <c:bubble3D val="0"/>
            <c:extLst xmlns:c16r2="http://schemas.microsoft.com/office/drawing/2015/06/chart">
              <c:ext xmlns:c16="http://schemas.microsoft.com/office/drawing/2014/chart" uri="{C3380CC4-5D6E-409C-BE32-E72D297353CC}">
                <c16:uniqueId val="{00000006-B560-446B-93E1-9F1ADA5CD5C2}"/>
              </c:ext>
            </c:extLst>
          </c:dPt>
          <c:dPt>
            <c:idx val="5"/>
            <c:bubble3D val="0"/>
            <c:extLst xmlns:c16r2="http://schemas.microsoft.com/office/drawing/2015/06/chart">
              <c:ext xmlns:c16="http://schemas.microsoft.com/office/drawing/2014/chart" uri="{C3380CC4-5D6E-409C-BE32-E72D297353CC}">
                <c16:uniqueId val="{00000007-B560-446B-93E1-9F1ADA5CD5C2}"/>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47.16</c:v>
                </c:pt>
                <c:pt idx="1">
                  <c:v>52.84</c:v>
                </c:pt>
              </c:numCache>
            </c:numRef>
          </c:val>
          <c:extLst xmlns:c16r2="http://schemas.microsoft.com/office/drawing/2015/06/chart">
            <c:ext xmlns:c16="http://schemas.microsoft.com/office/drawing/2014/chart" uri="{C3380CC4-5D6E-409C-BE32-E72D297353CC}">
              <c16:uniqueId val="{00000008-B560-446B-93E1-9F1ADA5CD5C2}"/>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51584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345097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 Id="rId3"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13.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2.xml"/><Relationship Id="rId3" Type="http://schemas.openxmlformats.org/officeDocument/2006/relationships/chart" Target="../charts/char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ipso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fr-BE" sz="3200"/>
              <a:t>Expérimentations sur Chiens et Chats  </a:t>
            </a:r>
            <a:endParaRPr lang="fr-BE" sz="3200" dirty="0"/>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fr-BE" dirty="0"/>
              <a:t>Résultats 2016 - Liège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147546" y="3669383"/>
            <a:ext cx="7740591"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147545" y="2433675"/>
            <a:ext cx="7740591" cy="276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9" name="Chart 38"/>
          <p:cNvGraphicFramePr/>
          <p:nvPr>
            <p:extLst>
              <p:ext uri="{D42A27DB-BD31-4B8C-83A1-F6EECF244321}">
                <p14:modId xmlns:p14="http://schemas.microsoft.com/office/powerpoint/2010/main" val="1279469097"/>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3333697760"/>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p:cNvGraphicFramePr/>
          <p:nvPr>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82" name="TextBox 81"/>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83" name="Group 82"/>
          <p:cNvGrpSpPr/>
          <p:nvPr/>
        </p:nvGrpSpPr>
        <p:grpSpPr>
          <a:xfrm>
            <a:off x="6176279" y="1012397"/>
            <a:ext cx="341284" cy="271212"/>
            <a:chOff x="2416972" y="2425189"/>
            <a:chExt cx="4921657" cy="3911149"/>
          </a:xfrm>
          <a:solidFill>
            <a:schemeClr val="bg1"/>
          </a:solidFill>
        </p:grpSpPr>
        <p:sp>
          <p:nvSpPr>
            <p:cNvPr id="84"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85"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86"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87"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88"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5" name="Text Placeholder 3"/>
          <p:cNvSpPr>
            <a:spLocks noGrp="1"/>
          </p:cNvSpPr>
          <p:nvPr>
            <p:ph type="body" sz="quarter" idx="13"/>
          </p:nvPr>
        </p:nvSpPr>
        <p:spPr>
          <a:xfrm>
            <a:off x="224286" y="196565"/>
            <a:ext cx="6403803" cy="946259"/>
          </a:xfrm>
        </p:spPr>
        <p:txBody>
          <a:bodyPr/>
          <a:lstStyle/>
          <a:p>
            <a:r>
              <a:rPr lang="fr-BE" sz="1400"/>
              <a:t>Les personnes ayant un niveau d’éducation inférieur, sont les plus convaincus que des expériences/ expérimentations sont réalisées sur des chiens et/ou des chats. </a:t>
            </a:r>
            <a:endParaRPr lang="fr-BE" sz="1400" dirty="0"/>
          </a:p>
        </p:txBody>
      </p:sp>
      <p:graphicFrame>
        <p:nvGraphicFramePr>
          <p:cNvPr id="51" name="Table 50"/>
          <p:cNvGraphicFramePr>
            <a:graphicFrameLocks noGrp="1"/>
          </p:cNvGraphicFramePr>
          <p:nvPr>
            <p:extLst>
              <p:ext uri="{D42A27DB-BD31-4B8C-83A1-F6EECF244321}">
                <p14:modId xmlns:p14="http://schemas.microsoft.com/office/powerpoint/2010/main" val="3971230181"/>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2" name="Rounded Rectangle 51"/>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53" name="Rounded Rectangle 52"/>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55" name="Rounded Rectangle 54"/>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6" name="Rounded Rectangle 55"/>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57" name="Rounded Rectangle 56"/>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aphicFrame>
        <p:nvGraphicFramePr>
          <p:cNvPr id="58" name="Table 57"/>
          <p:cNvGraphicFramePr>
            <a:graphicFrameLocks noGrp="1"/>
          </p:cNvGraphicFramePr>
          <p:nvPr>
            <p:extLst>
              <p:ext uri="{D42A27DB-BD31-4B8C-83A1-F6EECF244321}">
                <p14:modId xmlns:p14="http://schemas.microsoft.com/office/powerpoint/2010/main" val="1407874600"/>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59" name="Group 58"/>
          <p:cNvGrpSpPr/>
          <p:nvPr/>
        </p:nvGrpSpPr>
        <p:grpSpPr>
          <a:xfrm>
            <a:off x="1127674" y="1556905"/>
            <a:ext cx="409856" cy="276999"/>
            <a:chOff x="1065799" y="1556905"/>
            <a:chExt cx="409856" cy="276999"/>
          </a:xfrm>
        </p:grpSpPr>
        <p:sp>
          <p:nvSpPr>
            <p:cNvPr id="60" name="Rounded Rectangle 59"/>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4" name="Rectangle 63"/>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73" name="Straight Connector 72"/>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4" name="Straight Connector 73"/>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93" name="Group 92"/>
          <p:cNvGrpSpPr/>
          <p:nvPr/>
        </p:nvGrpSpPr>
        <p:grpSpPr>
          <a:xfrm>
            <a:off x="1682677" y="1591280"/>
            <a:ext cx="404278" cy="215444"/>
            <a:chOff x="1068587" y="1591280"/>
            <a:chExt cx="404278" cy="215444"/>
          </a:xfrm>
        </p:grpSpPr>
        <p:sp>
          <p:nvSpPr>
            <p:cNvPr id="94" name="Rounded Rectangle 93"/>
            <p:cNvSpPr/>
            <p:nvPr/>
          </p:nvSpPr>
          <p:spPr>
            <a:xfrm>
              <a:off x="107947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5" name="Rectangle 94"/>
            <p:cNvSpPr/>
            <p:nvPr/>
          </p:nvSpPr>
          <p:spPr>
            <a:xfrm>
              <a:off x="1068587" y="1591280"/>
              <a:ext cx="404278" cy="215444"/>
            </a:xfrm>
            <a:prstGeom prst="rect">
              <a:avLst/>
            </a:prstGeom>
          </p:spPr>
          <p:txBody>
            <a:bodyPr wrap="none">
              <a:spAutoFit/>
            </a:bodyPr>
            <a:lstStyle/>
            <a:p>
              <a:pPr algn="ctr"/>
              <a:r>
                <a:rPr lang="nl-BE" sz="800" b="1" dirty="0">
                  <a:solidFill>
                    <a:schemeClr val="bg1"/>
                  </a:solidFill>
                </a:rPr>
                <a:t>Liège</a:t>
              </a:r>
            </a:p>
          </p:txBody>
        </p:sp>
      </p:grpSp>
      <p:sp>
        <p:nvSpPr>
          <p:cNvPr id="96" name="TextBox 95"/>
          <p:cNvSpPr txBox="1"/>
          <p:nvPr/>
        </p:nvSpPr>
        <p:spPr>
          <a:xfrm>
            <a:off x="6201366" y="2402622"/>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97" name="TextBox 96"/>
          <p:cNvSpPr txBox="1"/>
          <p:nvPr/>
        </p:nvSpPr>
        <p:spPr>
          <a:xfrm>
            <a:off x="6201366" y="3646019"/>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Tree>
    <p:extLst>
      <p:ext uri="{BB962C8B-B14F-4D97-AF65-F5344CB8AC3E}">
        <p14:creationId xmlns:p14="http://schemas.microsoft.com/office/powerpoint/2010/main" val="144089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INTERDICTION DES EXPERIENCES SUR CHIENS ET CHATS</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Liège (n=300)</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273255626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5"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13" name="TextBox 12"/>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LIÈGE</a:t>
            </a:r>
          </a:p>
        </p:txBody>
      </p:sp>
      <p:sp>
        <p:nvSpPr>
          <p:cNvPr id="18" name="Freeform 155"/>
          <p:cNvSpPr>
            <a:spLocks/>
          </p:cNvSpPr>
          <p:nvPr/>
        </p:nvSpPr>
        <p:spPr bwMode="auto">
          <a:xfrm>
            <a:off x="6199158" y="1018754"/>
            <a:ext cx="292955" cy="244927"/>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2" name="Text Placeholder 3"/>
          <p:cNvSpPr>
            <a:spLocks noGrp="1"/>
          </p:cNvSpPr>
          <p:nvPr>
            <p:ph type="body" sz="quarter" idx="13"/>
          </p:nvPr>
        </p:nvSpPr>
        <p:spPr>
          <a:xfrm>
            <a:off x="224287" y="196566"/>
            <a:ext cx="6379078" cy="540000"/>
          </a:xfrm>
        </p:spPr>
        <p:txBody>
          <a:bodyPr/>
          <a:lstStyle/>
          <a:p>
            <a:r>
              <a:rPr lang="fr-BE" sz="1400" dirty="0"/>
              <a:t>91% des Liégeois trouvent que les expériences sur les chiens et les chats doivent être interdites.</a:t>
            </a:r>
            <a:endParaRPr lang="nl-BE" sz="1400" dirty="0"/>
          </a:p>
        </p:txBody>
      </p:sp>
    </p:spTree>
    <p:extLst>
      <p:ext uri="{BB962C8B-B14F-4D97-AF65-F5344CB8AC3E}">
        <p14:creationId xmlns:p14="http://schemas.microsoft.com/office/powerpoint/2010/main" val="373591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aphicFrame>
        <p:nvGraphicFramePr>
          <p:cNvPr id="29" name="Table 28"/>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grpSp>
        <p:nvGrpSpPr>
          <p:cNvPr id="22" name="Group 21"/>
          <p:cNvGrpSpPr/>
          <p:nvPr/>
        </p:nvGrpSpPr>
        <p:grpSpPr>
          <a:xfrm>
            <a:off x="6176279" y="1012397"/>
            <a:ext cx="341284" cy="271212"/>
            <a:chOff x="2416972" y="2425189"/>
            <a:chExt cx="4921657" cy="3911149"/>
          </a:xfrm>
          <a:solidFill>
            <a:schemeClr val="bg1"/>
          </a:solidFill>
        </p:grpSpPr>
        <p:sp>
          <p:nvSpPr>
            <p:cNvPr id="2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Environ 93% des Wallons trouvent que les expériences sur les chiens et les chats doivent être interdites. </a:t>
            </a:r>
          </a:p>
        </p:txBody>
      </p:sp>
    </p:spTree>
    <p:extLst>
      <p:ext uri="{BB962C8B-B14F-4D97-AF65-F5344CB8AC3E}">
        <p14:creationId xmlns:p14="http://schemas.microsoft.com/office/powerpoint/2010/main" val="260087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201783" y="3295212"/>
            <a:ext cx="7686354" cy="637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201783" y="2077507"/>
            <a:ext cx="7686354" cy="633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3062857042"/>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2334479350"/>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Chart 74"/>
          <p:cNvGraphicFramePr/>
          <p:nvPr>
            <p:extLst/>
          </p:nvPr>
        </p:nvGraphicFramePr>
        <p:xfrm>
          <a:off x="7598658" y="1036693"/>
          <a:ext cx="1471962" cy="384312"/>
        </p:xfrm>
        <a:graphic>
          <a:graphicData uri="http://schemas.openxmlformats.org/drawingml/2006/chart">
            <c:chart xmlns:c="http://schemas.openxmlformats.org/drawingml/2006/chart" xmlns:r="http://schemas.openxmlformats.org/officeDocument/2006/relationships" r:id="rId4"/>
          </a:graphicData>
        </a:graphic>
      </p:graphicFrame>
      <p:sp>
        <p:nvSpPr>
          <p:cNvPr id="7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74" name="TextBox 73"/>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8" name="Group 47"/>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7" name="Text Placeholder 3"/>
          <p:cNvSpPr>
            <a:spLocks noGrp="1"/>
          </p:cNvSpPr>
          <p:nvPr>
            <p:ph type="body" sz="quarter" idx="13"/>
          </p:nvPr>
        </p:nvSpPr>
        <p:spPr>
          <a:xfrm>
            <a:off x="224286" y="145593"/>
            <a:ext cx="6403803" cy="777460"/>
          </a:xfrm>
        </p:spPr>
        <p:txBody>
          <a:bodyPr/>
          <a:lstStyle/>
          <a:p>
            <a:r>
              <a:rPr lang="fr-BE" sz="1400" dirty="0"/>
              <a:t>Les personnes ayant un chien ou chat sont les plus en faveur d’une interdiction sur les expérimentations animales. </a:t>
            </a:r>
            <a:r>
              <a:rPr lang="fr-BE" sz="1400"/>
              <a:t>Plus le niveau d’éducation est bas, plus on est d’accord avec une interdiction sur les expérimentations animales.</a:t>
            </a:r>
            <a:endParaRPr lang="fr-BE" sz="1400" dirty="0"/>
          </a:p>
        </p:txBody>
      </p:sp>
      <p:sp>
        <p:nvSpPr>
          <p:cNvPr id="62" name="Rounded Rectangle 61"/>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63" name="Rounded Rectangle 62"/>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65" name="Rounded Rectangle 64"/>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6" name="Rounded Rectangle 65"/>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67" name="Rounded Rectangle 66"/>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76" name="Group 75"/>
          <p:cNvGrpSpPr/>
          <p:nvPr/>
        </p:nvGrpSpPr>
        <p:grpSpPr>
          <a:xfrm>
            <a:off x="1127674" y="1556905"/>
            <a:ext cx="409856" cy="276999"/>
            <a:chOff x="1065799" y="1556905"/>
            <a:chExt cx="409856" cy="276999"/>
          </a:xfrm>
        </p:grpSpPr>
        <p:sp>
          <p:nvSpPr>
            <p:cNvPr id="77" name="Rounded Rectangle 76"/>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8" name="Rectangle 77"/>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79" name="Straight Connector 78"/>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5" name="Straight Connector 94"/>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6" name="Straight Connector 95"/>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8" name="Straight Connector 97"/>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9" name="Straight Connector 98"/>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aphicFrame>
        <p:nvGraphicFramePr>
          <p:cNvPr id="103" name="Table 102"/>
          <p:cNvGraphicFramePr>
            <a:graphicFrameLocks noGrp="1"/>
          </p:cNvGraphicFramePr>
          <p:nvPr>
            <p:extLst>
              <p:ext uri="{D42A27DB-BD31-4B8C-83A1-F6EECF244321}">
                <p14:modId xmlns:p14="http://schemas.microsoft.com/office/powerpoint/2010/main" val="883806279"/>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04" name="Table 103"/>
          <p:cNvGraphicFramePr>
            <a:graphicFrameLocks noGrp="1"/>
          </p:cNvGraphicFramePr>
          <p:nvPr>
            <p:extLst>
              <p:ext uri="{D42A27DB-BD31-4B8C-83A1-F6EECF244321}">
                <p14:modId xmlns:p14="http://schemas.microsoft.com/office/powerpoint/2010/main" val="2213805661"/>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06" name="Rounded Rectangle 105"/>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08" name="TextBox 107"/>
          <p:cNvSpPr txBox="1"/>
          <p:nvPr/>
        </p:nvSpPr>
        <p:spPr>
          <a:xfrm>
            <a:off x="6203476" y="206687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09" name="TextBox 108"/>
          <p:cNvSpPr txBox="1"/>
          <p:nvPr/>
        </p:nvSpPr>
        <p:spPr>
          <a:xfrm>
            <a:off x="6764674" y="207750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10" name="TextBox 109"/>
          <p:cNvSpPr txBox="1"/>
          <p:nvPr/>
        </p:nvSpPr>
        <p:spPr>
          <a:xfrm>
            <a:off x="2849567" y="329521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111" name="TextBox 110"/>
          <p:cNvSpPr txBox="1"/>
          <p:nvPr/>
        </p:nvSpPr>
        <p:spPr>
          <a:xfrm>
            <a:off x="6203478" y="328858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12" name="TextBox 111"/>
          <p:cNvSpPr txBox="1"/>
          <p:nvPr/>
        </p:nvSpPr>
        <p:spPr>
          <a:xfrm>
            <a:off x="6764679" y="329885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13" name="TextBox 112"/>
          <p:cNvSpPr txBox="1"/>
          <p:nvPr/>
        </p:nvSpPr>
        <p:spPr>
          <a:xfrm>
            <a:off x="7877984" y="328096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114" name="TextBox 113"/>
          <p:cNvSpPr txBox="1"/>
          <p:nvPr/>
        </p:nvSpPr>
        <p:spPr>
          <a:xfrm>
            <a:off x="7884514" y="206411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55" name="Rectangle 54"/>
          <p:cNvSpPr/>
          <p:nvPr/>
        </p:nvSpPr>
        <p:spPr>
          <a:xfrm>
            <a:off x="1682677" y="1591280"/>
            <a:ext cx="404278" cy="215444"/>
          </a:xfrm>
          <a:prstGeom prst="rect">
            <a:avLst/>
          </a:prstGeom>
        </p:spPr>
        <p:txBody>
          <a:bodyPr wrap="none">
            <a:spAutoFit/>
          </a:bodyPr>
          <a:lstStyle/>
          <a:p>
            <a:pPr algn="ctr"/>
            <a:r>
              <a:rPr lang="nl-BE" sz="800" b="1" dirty="0">
                <a:solidFill>
                  <a:schemeClr val="bg1"/>
                </a:solidFill>
              </a:rPr>
              <a:t>Liège</a:t>
            </a:r>
          </a:p>
        </p:txBody>
      </p:sp>
    </p:spTree>
    <p:extLst>
      <p:ext uri="{BB962C8B-B14F-4D97-AF65-F5344CB8AC3E}">
        <p14:creationId xmlns:p14="http://schemas.microsoft.com/office/powerpoint/2010/main" val="335343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QUE VAUT-IL MIEUX FAIRE AVEC LE CHIEN OU LE CHAT APRÈS L’EXPÉRIENCE </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Liège (n=300)</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endParaRPr lang="en-GB" sz="700" dirty="0"/>
          </a:p>
        </p:txBody>
      </p:sp>
      <p:graphicFrame>
        <p:nvGraphicFramePr>
          <p:cNvPr id="2" name="Chart 1"/>
          <p:cNvGraphicFramePr/>
          <p:nvPr>
            <p:extLst>
              <p:ext uri="{D42A27DB-BD31-4B8C-83A1-F6EECF244321}">
                <p14:modId xmlns:p14="http://schemas.microsoft.com/office/powerpoint/2010/main" val="2568293015"/>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47"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TextBox 45"/>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sp>
        <p:nvSpPr>
          <p:cNvPr id="40" name="TextBox 39"/>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LIÈGE</a:t>
            </a:r>
          </a:p>
        </p:txBody>
      </p:sp>
      <p:sp>
        <p:nvSpPr>
          <p:cNvPr id="41" name="Freeform 155"/>
          <p:cNvSpPr>
            <a:spLocks/>
          </p:cNvSpPr>
          <p:nvPr/>
        </p:nvSpPr>
        <p:spPr bwMode="auto">
          <a:xfrm>
            <a:off x="6199158" y="1018754"/>
            <a:ext cx="292955" cy="244927"/>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36" name="Text Placeholder 3"/>
          <p:cNvSpPr>
            <a:spLocks noGrp="1"/>
          </p:cNvSpPr>
          <p:nvPr>
            <p:ph type="body" sz="quarter" idx="13"/>
          </p:nvPr>
        </p:nvSpPr>
        <p:spPr>
          <a:xfrm>
            <a:off x="224287" y="196566"/>
            <a:ext cx="6407742" cy="540000"/>
          </a:xfrm>
        </p:spPr>
        <p:txBody>
          <a:bodyPr/>
          <a:lstStyle/>
          <a:p>
            <a:r>
              <a:rPr lang="fr-BE" sz="1400" dirty="0"/>
              <a:t>77% des Liégeois trouvent que l’animal d’expérience doit être proposé à l’adoption, tandis que 16% trouve que l’animal doit être tué.</a:t>
            </a:r>
            <a:endParaRPr lang="nl-BE" sz="1400" dirty="0"/>
          </a:p>
        </p:txBody>
      </p:sp>
    </p:spTree>
    <p:extLst>
      <p:ext uri="{BB962C8B-B14F-4D97-AF65-F5344CB8AC3E}">
        <p14:creationId xmlns:p14="http://schemas.microsoft.com/office/powerpoint/2010/main" val="11556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endParaRPr lang="en-GB" sz="700" dirty="0"/>
          </a:p>
          <a:p>
            <a:pPr>
              <a:spcBef>
                <a:spcPts val="0"/>
              </a:spcBef>
              <a:spcAft>
                <a:spcPts val="0"/>
              </a:spcAft>
            </a:pPr>
            <a:endParaRPr lang="en-GB" sz="700" dirty="0"/>
          </a:p>
        </p:txBody>
      </p:sp>
      <p:graphicFrame>
        <p:nvGraphicFramePr>
          <p:cNvPr id="44" name="Chart 43"/>
          <p:cNvGraphicFramePr/>
          <p:nvPr>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50"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51" name="TextBox 5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0" name="Group 39"/>
          <p:cNvGrpSpPr/>
          <p:nvPr/>
        </p:nvGrpSpPr>
        <p:grpSpPr>
          <a:xfrm>
            <a:off x="6176279" y="1012397"/>
            <a:ext cx="341284" cy="271212"/>
            <a:chOff x="2416972" y="2425189"/>
            <a:chExt cx="4921657" cy="3911149"/>
          </a:xfrm>
          <a:solidFill>
            <a:schemeClr val="bg1"/>
          </a:solidFill>
        </p:grpSpPr>
        <p:sp>
          <p:nvSpPr>
            <p:cNvPr id="4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4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4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4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1" name="Text Placeholder 3"/>
          <p:cNvSpPr>
            <a:spLocks noGrp="1"/>
          </p:cNvSpPr>
          <p:nvPr>
            <p:ph type="body" sz="quarter" idx="13"/>
          </p:nvPr>
        </p:nvSpPr>
        <p:spPr>
          <a:xfrm>
            <a:off x="224286" y="196566"/>
            <a:ext cx="6376211" cy="540000"/>
          </a:xfrm>
        </p:spPr>
        <p:txBody>
          <a:bodyPr/>
          <a:lstStyle/>
          <a:p>
            <a:r>
              <a:rPr lang="fr-BE" sz="1400" dirty="0"/>
              <a:t>77% des Wallons trouvent que l’animal d’expérience doit être proposé à l’adoption, tandis que 19% trouve que l’animal doit être tué</a:t>
            </a:r>
          </a:p>
        </p:txBody>
      </p:sp>
    </p:spTree>
    <p:extLst>
      <p:ext uri="{BB962C8B-B14F-4D97-AF65-F5344CB8AC3E}">
        <p14:creationId xmlns:p14="http://schemas.microsoft.com/office/powerpoint/2010/main" val="65628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83297" y="2457610"/>
            <a:ext cx="7704840" cy="1465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Q4. Les expériences sur les chiens et les chats sont autorisées  en Wallonie. D’après vous, que </a:t>
            </a:r>
            <a:r>
              <a:rPr lang="fr-FR" sz="700" cap="none" dirty="0" err="1"/>
              <a:t>vaut-il</a:t>
            </a:r>
            <a:r>
              <a:rPr lang="fr-FR" sz="700" cap="none" dirty="0"/>
              <a:t> mieux faire avec le chien ou le chat après l’expérience ?</a:t>
            </a:r>
          </a:p>
          <a:p>
            <a:pPr>
              <a:spcBef>
                <a:spcPts val="0"/>
              </a:spcBef>
              <a:spcAft>
                <a:spcPts val="0"/>
              </a:spcAft>
            </a:pPr>
            <a:r>
              <a:rPr lang="en-US" sz="700" cap="none" dirty="0"/>
              <a:t>ABCD:	95% significance level</a:t>
            </a:r>
          </a:p>
        </p:txBody>
      </p:sp>
      <p:graphicFrame>
        <p:nvGraphicFramePr>
          <p:cNvPr id="42" name="Chart 41"/>
          <p:cNvGraphicFramePr/>
          <p:nvPr>
            <p:extLst>
              <p:ext uri="{D42A27DB-BD31-4B8C-83A1-F6EECF244321}">
                <p14:modId xmlns:p14="http://schemas.microsoft.com/office/powerpoint/2010/main" val="3618464893"/>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63" name="Chart 62"/>
          <p:cNvGraphicFramePr/>
          <p:nvPr>
            <p:extLst/>
          </p:nvPr>
        </p:nvGraphicFramePr>
        <p:xfrm>
          <a:off x="762946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86"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EN WALLONIE. D’APRÈS VOUS, QUE VAUT-IL MIEUX FAIRE AVEC LE CHIEN OU LE CHAT APRÈS L’EXPÉRIENCE ?</a:t>
            </a:r>
          </a:p>
        </p:txBody>
      </p:sp>
      <p:sp>
        <p:nvSpPr>
          <p:cNvPr id="87" name="TextBox 8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3" name="Group 42"/>
          <p:cNvGrpSpPr/>
          <p:nvPr/>
        </p:nvGrpSpPr>
        <p:grpSpPr>
          <a:xfrm>
            <a:off x="6176279" y="1012397"/>
            <a:ext cx="341284" cy="271212"/>
            <a:chOff x="2416972" y="2425189"/>
            <a:chExt cx="4921657" cy="3911149"/>
          </a:xfrm>
          <a:solidFill>
            <a:schemeClr val="bg1"/>
          </a:solidFill>
        </p:grpSpPr>
        <p:sp>
          <p:nvSpPr>
            <p:cNvPr id="46"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4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5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40" name="Text Placeholder 3"/>
          <p:cNvSpPr>
            <a:spLocks noGrp="1"/>
          </p:cNvSpPr>
          <p:nvPr>
            <p:ph type="body" sz="quarter" idx="13"/>
          </p:nvPr>
        </p:nvSpPr>
        <p:spPr>
          <a:xfrm>
            <a:off x="224287" y="196566"/>
            <a:ext cx="6403802" cy="929034"/>
          </a:xfrm>
        </p:spPr>
        <p:txBody>
          <a:bodyPr/>
          <a:lstStyle/>
          <a:p>
            <a:r>
              <a:rPr lang="fr-BE" sz="1400" dirty="0"/>
              <a:t>Plus de femmes wallonnes trouvent qu’un animal d’expérience doit être proposé à l’adoption, ainsi que les Wallons ayant un animal de compagnie. Plus jeune on est, plus on est convaincu que l’animal d’expérience doit être proposé à l’adoption.</a:t>
            </a:r>
          </a:p>
        </p:txBody>
      </p:sp>
      <p:sp>
        <p:nvSpPr>
          <p:cNvPr id="39" name="TextBox 38"/>
          <p:cNvSpPr txBox="1"/>
          <p:nvPr/>
        </p:nvSpPr>
        <p:spPr>
          <a:xfrm>
            <a:off x="2844770" y="237507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47" name="TextBox 46"/>
          <p:cNvSpPr txBox="1"/>
          <p:nvPr/>
        </p:nvSpPr>
        <p:spPr>
          <a:xfrm>
            <a:off x="7884518" y="236900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graphicFrame>
        <p:nvGraphicFramePr>
          <p:cNvPr id="53" name="Table 52"/>
          <p:cNvGraphicFramePr>
            <a:graphicFrameLocks noGrp="1"/>
          </p:cNvGraphicFramePr>
          <p:nvPr>
            <p:extLst>
              <p:ext uri="{D42A27DB-BD31-4B8C-83A1-F6EECF244321}">
                <p14:modId xmlns:p14="http://schemas.microsoft.com/office/powerpoint/2010/main" val="1916224195"/>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65" name="Rounded Rectangle 64"/>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66" name="Rounded Rectangle 65"/>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67" name="Rounded Rectangle 66"/>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9" name="Rounded Rectangle 68"/>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71" name="Rounded Rectangle 70"/>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72" name="Group 71"/>
          <p:cNvGrpSpPr/>
          <p:nvPr/>
        </p:nvGrpSpPr>
        <p:grpSpPr>
          <a:xfrm>
            <a:off x="1127674" y="1556905"/>
            <a:ext cx="409856" cy="276999"/>
            <a:chOff x="1065799" y="1556905"/>
            <a:chExt cx="409856" cy="276999"/>
          </a:xfrm>
        </p:grpSpPr>
        <p:sp>
          <p:nvSpPr>
            <p:cNvPr id="73" name="Rounded Rectangle 72"/>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4" name="Rectangle 73"/>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75" name="Straight Connector 74"/>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8" name="Straight Connector 87"/>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3" name="Rounded Rectangle 92"/>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4" name="Rectangle 53"/>
          <p:cNvSpPr/>
          <p:nvPr/>
        </p:nvSpPr>
        <p:spPr>
          <a:xfrm>
            <a:off x="1682677" y="1591280"/>
            <a:ext cx="404278" cy="215444"/>
          </a:xfrm>
          <a:prstGeom prst="rect">
            <a:avLst/>
          </a:prstGeom>
        </p:spPr>
        <p:txBody>
          <a:bodyPr wrap="none">
            <a:spAutoFit/>
          </a:bodyPr>
          <a:lstStyle/>
          <a:p>
            <a:pPr algn="ctr"/>
            <a:r>
              <a:rPr lang="nl-BE" sz="800" b="1" dirty="0">
                <a:solidFill>
                  <a:schemeClr val="bg1"/>
                </a:solidFill>
              </a:rPr>
              <a:t>Liège</a:t>
            </a:r>
          </a:p>
        </p:txBody>
      </p:sp>
    </p:spTree>
    <p:extLst>
      <p:ext uri="{BB962C8B-B14F-4D97-AF65-F5344CB8AC3E}">
        <p14:creationId xmlns:p14="http://schemas.microsoft.com/office/powerpoint/2010/main" val="361926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VOLONTÉ D’ADOPTER UN ANIMAL </a:t>
            </a:r>
            <a:r>
              <a:rPr lang="fr-FR" dirty="0"/>
              <a:t>D’EXPÉRIENCE</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MÉTHODOLOGIE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Liège (n=300)</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les chats sont encore autorisées) ?</a:t>
            </a:r>
            <a:br>
              <a:rPr lang="fr-FR" sz="700" cap="none" dirty="0"/>
            </a:br>
            <a:r>
              <a:rPr lang="en-US" sz="700" cap="none" dirty="0"/>
              <a:t>ABCD:	95% significance level</a:t>
            </a:r>
            <a:endParaRPr lang="en-GB" sz="700" dirty="0"/>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2452653514"/>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2" name="TextBox 11"/>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LIÈGE</a:t>
            </a:r>
          </a:p>
        </p:txBody>
      </p:sp>
      <p:sp>
        <p:nvSpPr>
          <p:cNvPr id="13" name="Freeform 155"/>
          <p:cNvSpPr>
            <a:spLocks/>
          </p:cNvSpPr>
          <p:nvPr/>
        </p:nvSpPr>
        <p:spPr bwMode="auto">
          <a:xfrm>
            <a:off x="6199158" y="1018754"/>
            <a:ext cx="292955" cy="244927"/>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5" name="Text Placeholder 3"/>
          <p:cNvSpPr>
            <a:spLocks noGrp="1"/>
          </p:cNvSpPr>
          <p:nvPr>
            <p:ph type="body" sz="quarter" idx="13"/>
          </p:nvPr>
        </p:nvSpPr>
        <p:spPr>
          <a:xfrm>
            <a:off x="224287" y="196566"/>
            <a:ext cx="6397177" cy="540000"/>
          </a:xfrm>
        </p:spPr>
        <p:txBody>
          <a:bodyPr/>
          <a:lstStyle/>
          <a:p>
            <a:r>
              <a:rPr lang="fr-BE" sz="1400" dirty="0"/>
              <a:t>43% des Liégeois seraient disposés à adopter un chien d’expérience et 40% serait disposé à le faire pour un chat.</a:t>
            </a:r>
            <a:endParaRPr lang="nl-BE" sz="1400" dirty="0"/>
          </a:p>
        </p:txBody>
      </p:sp>
      <p:sp>
        <p:nvSpPr>
          <p:cNvPr id="16"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386601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a:t>
            </a:r>
            <a:r>
              <a:rPr lang="nl-BE" sz="700" cap="none" dirty="0"/>
              <a:t/>
            </a:r>
            <a:br>
              <a:rPr lang="nl-BE" sz="700" cap="none" dirty="0"/>
            </a:br>
            <a:r>
              <a:rPr lang="en-US" sz="700" cap="none" dirty="0"/>
              <a:t>ABCD:	95% significance level</a:t>
            </a:r>
          </a:p>
          <a:p>
            <a:endParaRPr lang="en-GB" sz="700" dirty="0"/>
          </a:p>
        </p:txBody>
      </p:sp>
      <p:graphicFrame>
        <p:nvGraphicFramePr>
          <p:cNvPr id="40" name="Chart 39"/>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Table 31"/>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TextBox 32"/>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9" name="Group 18"/>
          <p:cNvGrpSpPr/>
          <p:nvPr/>
        </p:nvGrpSpPr>
        <p:grpSpPr>
          <a:xfrm>
            <a:off x="6176279" y="1012397"/>
            <a:ext cx="341284" cy="271212"/>
            <a:chOff x="2416972" y="2425189"/>
            <a:chExt cx="4921657" cy="3911149"/>
          </a:xfrm>
          <a:solidFill>
            <a:schemeClr val="bg1"/>
          </a:solidFill>
        </p:grpSpPr>
        <p:sp>
          <p:nvSpPr>
            <p:cNvPr id="2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2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2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2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4"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7" name="Text Placeholder 3"/>
          <p:cNvSpPr>
            <a:spLocks noGrp="1"/>
          </p:cNvSpPr>
          <p:nvPr>
            <p:ph type="body" sz="quarter" idx="13"/>
          </p:nvPr>
        </p:nvSpPr>
        <p:spPr>
          <a:xfrm>
            <a:off x="224287" y="196566"/>
            <a:ext cx="6379078" cy="540000"/>
          </a:xfrm>
        </p:spPr>
        <p:txBody>
          <a:bodyPr/>
          <a:lstStyle/>
          <a:p>
            <a:r>
              <a:rPr lang="fr-BE" sz="1400" dirty="0"/>
              <a:t>38% des Wallons seraient disposés à adopter un chien d’expérience et 37% serait disposé à le faire pour un chat.</a:t>
            </a:r>
          </a:p>
          <a:p>
            <a:r>
              <a:rPr lang="fr-BE" sz="1400" dirty="0"/>
              <a:t>.</a:t>
            </a:r>
          </a:p>
        </p:txBody>
      </p:sp>
      <p:sp>
        <p:nvSpPr>
          <p:cNvPr id="16"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29341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201783" y="3680495"/>
            <a:ext cx="7686354" cy="255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201783" y="2448015"/>
            <a:ext cx="7686353" cy="26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8" name="Chart 37"/>
          <p:cNvGraphicFramePr/>
          <p:nvPr>
            <p:extLst>
              <p:ext uri="{D42A27DB-BD31-4B8C-83A1-F6EECF244321}">
                <p14:modId xmlns:p14="http://schemas.microsoft.com/office/powerpoint/2010/main" val="511807316"/>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p:nvPr>
            <p:extLst>
              <p:ext uri="{D42A27DB-BD31-4B8C-83A1-F6EECF244321}">
                <p14:modId xmlns:p14="http://schemas.microsoft.com/office/powerpoint/2010/main" val="1885159058"/>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Chart 92"/>
          <p:cNvGraphicFramePr/>
          <p:nvPr>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101" name="TextBox 100"/>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9" name="Group 48"/>
          <p:cNvGrpSpPr/>
          <p:nvPr/>
        </p:nvGrpSpPr>
        <p:grpSpPr>
          <a:xfrm>
            <a:off x="6176279" y="1012397"/>
            <a:ext cx="341284" cy="271212"/>
            <a:chOff x="2416972" y="2425189"/>
            <a:chExt cx="4921657" cy="3911149"/>
          </a:xfrm>
          <a:solidFill>
            <a:schemeClr val="bg1"/>
          </a:solidFill>
        </p:grpSpPr>
        <p:sp>
          <p:nvSpPr>
            <p:cNvPr id="50"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51"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52"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53"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6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60" name="Text Placeholder 3"/>
          <p:cNvSpPr>
            <a:spLocks noGrp="1"/>
          </p:cNvSpPr>
          <p:nvPr>
            <p:ph type="body" sz="quarter" idx="13"/>
          </p:nvPr>
        </p:nvSpPr>
        <p:spPr>
          <a:xfrm>
            <a:off x="224286" y="196565"/>
            <a:ext cx="6403803" cy="715579"/>
          </a:xfrm>
        </p:spPr>
        <p:txBody>
          <a:bodyPr/>
          <a:lstStyle/>
          <a:p>
            <a:r>
              <a:rPr lang="fr-BE" sz="1400"/>
              <a:t>En Wallonie, les moins de 55 ans et les personnes ayant un animal de compagnie sont plus disposés à adopter un chien ou un chat d’expérience. </a:t>
            </a:r>
            <a:endParaRPr lang="fr-BE" sz="1400" dirty="0"/>
          </a:p>
        </p:txBody>
      </p:sp>
      <p:sp>
        <p:nvSpPr>
          <p:cNvPr id="45"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graphicFrame>
        <p:nvGraphicFramePr>
          <p:cNvPr id="59" name="Table 58"/>
          <p:cNvGraphicFramePr>
            <a:graphicFrameLocks noGrp="1"/>
          </p:cNvGraphicFramePr>
          <p:nvPr>
            <p:extLst>
              <p:ext uri="{D42A27DB-BD31-4B8C-83A1-F6EECF244321}">
                <p14:modId xmlns:p14="http://schemas.microsoft.com/office/powerpoint/2010/main" val="2830741649"/>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0"/>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3803549840"/>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72" name="Rounded Rectangle 71"/>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73" name="Rounded Rectangle 72"/>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78" name="Rounded Rectangle 77"/>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82" name="Rounded Rectangle 81"/>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84" name="Rounded Rectangle 83"/>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85" name="Group 84"/>
          <p:cNvGrpSpPr/>
          <p:nvPr/>
        </p:nvGrpSpPr>
        <p:grpSpPr>
          <a:xfrm>
            <a:off x="1127674" y="1556905"/>
            <a:ext cx="409856" cy="276999"/>
            <a:chOff x="1065799" y="1556905"/>
            <a:chExt cx="409856" cy="276999"/>
          </a:xfrm>
        </p:grpSpPr>
        <p:sp>
          <p:nvSpPr>
            <p:cNvPr id="86" name="Rounded Rectangle 85"/>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7" name="Rectangle 86"/>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88" name="Straight Connector 87"/>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5" name="Straight Connector 94"/>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6" name="Straight Connector 95"/>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8" name="Straight Connector 97"/>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9" name="Straight Connector 98"/>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2" name="Rounded Rectangle 101"/>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04" name="TextBox 103"/>
          <p:cNvSpPr txBox="1"/>
          <p:nvPr/>
        </p:nvSpPr>
        <p:spPr>
          <a:xfrm>
            <a:off x="3408028" y="241843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5" name="TextBox 104"/>
          <p:cNvSpPr txBox="1"/>
          <p:nvPr/>
        </p:nvSpPr>
        <p:spPr>
          <a:xfrm>
            <a:off x="3965910" y="242829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6" name="TextBox 105"/>
          <p:cNvSpPr txBox="1"/>
          <p:nvPr/>
        </p:nvSpPr>
        <p:spPr>
          <a:xfrm>
            <a:off x="7884520" y="238759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107" name="TextBox 106"/>
          <p:cNvSpPr txBox="1"/>
          <p:nvPr/>
        </p:nvSpPr>
        <p:spPr>
          <a:xfrm>
            <a:off x="3401494" y="36559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8" name="TextBox 107"/>
          <p:cNvSpPr txBox="1"/>
          <p:nvPr/>
        </p:nvSpPr>
        <p:spPr>
          <a:xfrm>
            <a:off x="3965812" y="3648701"/>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09" name="TextBox 108"/>
          <p:cNvSpPr txBox="1"/>
          <p:nvPr/>
        </p:nvSpPr>
        <p:spPr>
          <a:xfrm>
            <a:off x="7884522"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110" name="TextBox 109"/>
          <p:cNvSpPr txBox="1"/>
          <p:nvPr/>
        </p:nvSpPr>
        <p:spPr>
          <a:xfrm>
            <a:off x="2842908" y="3654205"/>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48" name="Rectangle 47"/>
          <p:cNvSpPr/>
          <p:nvPr/>
        </p:nvSpPr>
        <p:spPr>
          <a:xfrm>
            <a:off x="1682677" y="1591280"/>
            <a:ext cx="404278" cy="215444"/>
          </a:xfrm>
          <a:prstGeom prst="rect">
            <a:avLst/>
          </a:prstGeom>
        </p:spPr>
        <p:txBody>
          <a:bodyPr wrap="none">
            <a:spAutoFit/>
          </a:bodyPr>
          <a:lstStyle/>
          <a:p>
            <a:pPr algn="ctr"/>
            <a:r>
              <a:rPr lang="nl-BE" sz="800" b="1" dirty="0">
                <a:solidFill>
                  <a:schemeClr val="bg1"/>
                </a:solidFill>
              </a:rPr>
              <a:t>Liège</a:t>
            </a:r>
          </a:p>
        </p:txBody>
      </p:sp>
    </p:spTree>
    <p:extLst>
      <p:ext uri="{BB962C8B-B14F-4D97-AF65-F5344CB8AC3E}">
        <p14:creationId xmlns:p14="http://schemas.microsoft.com/office/powerpoint/2010/main" val="429435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fr-FR" sz="3200" dirty="0"/>
              <a:t>LA RECHERCHE POUR LES MEDICAMENTS</a:t>
            </a:r>
            <a:r>
              <a:rPr lang="fr-FR" sz="3200" b="1" dirty="0"/>
              <a:t> </a:t>
            </a:r>
            <a:r>
              <a:rPr lang="fr-FR" sz="3200" dirty="0"/>
              <a:t>POUR ANIMAUX</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23</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867400" cy="4832092"/>
          </a:xfrm>
          <a:prstGeom prst="rect">
            <a:avLst/>
          </a:prstGeom>
        </p:spPr>
        <p:txBody>
          <a:bodyPr wrap="square">
            <a:spAutoFit/>
          </a:bodyPr>
          <a:lstStyle/>
          <a:p>
            <a:r>
              <a:rPr lang="fr-FR" sz="2800" b="1" dirty="0">
                <a:solidFill>
                  <a:schemeClr val="bg1"/>
                </a:solidFill>
              </a:rPr>
              <a:t>IL EXISTE AUJOURD’HUI DES PROJETS DE RECHERCHE QUI TESTENT DE NOUVEAUX MÉDICAMENTS POUR ANIMAUX SUR DES CHIENS ET DES CHATS SOUFFRANT D’UNE AFFECTION. CERTAINES PERSONNES LAISSENT PARTICIPER LEUR CHAT/CHIEN MALADE À UN TEL PROJET DE RECHERCHE DANS L’ESPOIR QUE CELA PUISSE AIDER LEUR PROPRE ANIMAL OU D’AUTRES ANIMAUX.</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Liège (n=300)</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p:txBody>
      </p:sp>
      <p:graphicFrame>
        <p:nvGraphicFramePr>
          <p:cNvPr id="2" name="Chart 1"/>
          <p:cNvGraphicFramePr/>
          <p:nvPr>
            <p:extLst>
              <p:ext uri="{D42A27DB-BD31-4B8C-83A1-F6EECF244321}">
                <p14:modId xmlns:p14="http://schemas.microsoft.com/office/powerpoint/2010/main" val="317918975"/>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LIÈGE</a:t>
            </a:r>
          </a:p>
        </p:txBody>
      </p:sp>
      <p:sp>
        <p:nvSpPr>
          <p:cNvPr id="13" name="Freeform 155"/>
          <p:cNvSpPr>
            <a:spLocks/>
          </p:cNvSpPr>
          <p:nvPr/>
        </p:nvSpPr>
        <p:spPr bwMode="auto">
          <a:xfrm>
            <a:off x="6199158" y="1018754"/>
            <a:ext cx="292955" cy="244927"/>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0" name="Text Placeholder 3"/>
          <p:cNvSpPr>
            <a:spLocks noGrp="1"/>
          </p:cNvSpPr>
          <p:nvPr>
            <p:ph type="body" sz="quarter" idx="13"/>
          </p:nvPr>
        </p:nvSpPr>
        <p:spPr>
          <a:xfrm>
            <a:off x="224286" y="87519"/>
            <a:ext cx="6397178" cy="540000"/>
          </a:xfrm>
        </p:spPr>
        <p:txBody>
          <a:bodyPr/>
          <a:lstStyle/>
          <a:p>
            <a:r>
              <a:rPr lang="fr-BE" sz="1400" dirty="0"/>
              <a:t>62% des Liégeois sont disposés à faire tester de nouveaux médicaments pour animaux sur leur animal de compagnie atteint de la maladie en question. 48% y est disposé à condition que l’animal soit gardé dans un environnement confortable. Seulement 4% y est disposé sans aucune condition.</a:t>
            </a:r>
            <a:endParaRPr lang="nl-BE" sz="1400" dirty="0"/>
          </a:p>
        </p:txBody>
      </p:sp>
      <p:sp>
        <p:nvSpPr>
          <p:cNvPr id="11" name="Title 2"/>
          <p:cNvSpPr txBox="1">
            <a:spLocks/>
          </p:cNvSpPr>
          <p:nvPr/>
        </p:nvSpPr>
        <p:spPr>
          <a:xfrm>
            <a:off x="224286" y="1073839"/>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230791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p:txBody>
      </p:sp>
      <p:graphicFrame>
        <p:nvGraphicFramePr>
          <p:cNvPr id="2" name="Chart 1"/>
          <p:cNvGraphicFramePr/>
          <p:nvPr>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14" name="Group 13"/>
          <p:cNvGrpSpPr/>
          <p:nvPr/>
        </p:nvGrpSpPr>
        <p:grpSpPr>
          <a:xfrm>
            <a:off x="6176279" y="1012397"/>
            <a:ext cx="341284" cy="271212"/>
            <a:chOff x="2416972" y="2425189"/>
            <a:chExt cx="4921657" cy="3911149"/>
          </a:xfrm>
          <a:solidFill>
            <a:schemeClr val="bg1"/>
          </a:solidFill>
        </p:grpSpPr>
        <p:sp>
          <p:nvSpPr>
            <p:cNvPr id="15"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7"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8"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9"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20"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16" name="Text Placeholder 3"/>
          <p:cNvSpPr>
            <a:spLocks noGrp="1"/>
          </p:cNvSpPr>
          <p:nvPr>
            <p:ph type="body" sz="quarter" idx="13"/>
          </p:nvPr>
        </p:nvSpPr>
        <p:spPr>
          <a:xfrm>
            <a:off x="224286" y="101515"/>
            <a:ext cx="6397178" cy="774873"/>
          </a:xfrm>
        </p:spPr>
        <p:txBody>
          <a:bodyPr/>
          <a:lstStyle/>
          <a:p>
            <a:r>
              <a:rPr lang="nl-BE" sz="1400" dirty="0"/>
              <a:t>56</a:t>
            </a:r>
            <a:r>
              <a:rPr lang="fr-BE" sz="1400" dirty="0"/>
              <a:t>% des Wallons sont disposés à faire tester de nouveaux médicaments pour animaux sur leur animal de compagnie atteint de la maladie en question.  44% y est disposé à condition que l’animal soit gardé dans un environnement confortable. Seulement 3% y est disposé sans aucune condition</a:t>
            </a:r>
            <a:r>
              <a:rPr lang="nl-BE" sz="1400"/>
              <a:t>.</a:t>
            </a:r>
            <a:endParaRPr lang="nl-BE" sz="1400" dirty="0"/>
          </a:p>
        </p:txBody>
      </p:sp>
      <p:sp>
        <p:nvSpPr>
          <p:cNvPr id="3" name="Title 2"/>
          <p:cNvSpPr>
            <a:spLocks noGrp="1"/>
          </p:cNvSpPr>
          <p:nvPr>
            <p:ph type="title"/>
          </p:nvPr>
        </p:nvSpPr>
        <p:spPr/>
        <p:txBody>
          <a:bodyPr/>
          <a:lstStyle/>
          <a:p>
            <a:endParaRPr lang="nl-BE"/>
          </a:p>
        </p:txBody>
      </p:sp>
      <p:sp>
        <p:nvSpPr>
          <p:cNvPr id="21" name="Title 2"/>
          <p:cNvSpPr txBox="1">
            <a:spLocks/>
          </p:cNvSpPr>
          <p:nvPr/>
        </p:nvSpPr>
        <p:spPr>
          <a:xfrm>
            <a:off x="224286" y="1073839"/>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57005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92359" y="3079349"/>
            <a:ext cx="7695778" cy="84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a:p>
            <a:pPr>
              <a:spcBef>
                <a:spcPts val="0"/>
              </a:spcBef>
              <a:spcAft>
                <a:spcPts val="0"/>
              </a:spcAft>
            </a:pP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graphicFrame>
        <p:nvGraphicFramePr>
          <p:cNvPr id="42" name="Chart 41"/>
          <p:cNvGraphicFramePr/>
          <p:nvPr>
            <p:extLst>
              <p:ext uri="{D42A27DB-BD31-4B8C-83A1-F6EECF244321}">
                <p14:modId xmlns:p14="http://schemas.microsoft.com/office/powerpoint/2010/main" val="2787729531"/>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37" name="Chart 36"/>
          <p:cNvGraphicFramePr/>
          <p:nvPr>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75" name="TextBox 74"/>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47" name="Group 46"/>
          <p:cNvGrpSpPr/>
          <p:nvPr/>
        </p:nvGrpSpPr>
        <p:grpSpPr>
          <a:xfrm>
            <a:off x="6176279" y="1012397"/>
            <a:ext cx="341284" cy="271212"/>
            <a:chOff x="2416972" y="2425189"/>
            <a:chExt cx="4921657" cy="3911149"/>
          </a:xfrm>
          <a:solidFill>
            <a:schemeClr val="bg1"/>
          </a:solidFill>
        </p:grpSpPr>
        <p:sp>
          <p:nvSpPr>
            <p:cNvPr id="6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8"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69"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0"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1"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2" name="Text Placeholder 3"/>
          <p:cNvSpPr>
            <a:spLocks noGrp="1"/>
          </p:cNvSpPr>
          <p:nvPr>
            <p:ph type="body" sz="quarter" idx="13"/>
          </p:nvPr>
        </p:nvSpPr>
        <p:spPr>
          <a:xfrm>
            <a:off x="224286" y="196566"/>
            <a:ext cx="6403803" cy="770636"/>
          </a:xfrm>
        </p:spPr>
        <p:txBody>
          <a:bodyPr/>
          <a:lstStyle/>
          <a:p>
            <a:r>
              <a:rPr lang="fr-BE" sz="1400"/>
              <a:t>La volonté de tester de nouveaux médicaments pour animaux augmente avec le niveau d’éducation, et est la plus élevée parmi les  jeunes Wallons et les hommes.</a:t>
            </a:r>
            <a:endParaRPr lang="fr-BE" sz="1400" dirty="0"/>
          </a:p>
        </p:txBody>
      </p:sp>
      <p:sp>
        <p:nvSpPr>
          <p:cNvPr id="2" name="Title 1"/>
          <p:cNvSpPr>
            <a:spLocks noGrp="1"/>
          </p:cNvSpPr>
          <p:nvPr>
            <p:ph type="title"/>
          </p:nvPr>
        </p:nvSpPr>
        <p:spPr/>
        <p:txBody>
          <a:bodyPr/>
          <a:lstStyle/>
          <a:p>
            <a:endParaRPr lang="nl-BE"/>
          </a:p>
        </p:txBody>
      </p:sp>
      <p:sp>
        <p:nvSpPr>
          <p:cNvPr id="62" name="Title 2"/>
          <p:cNvSpPr txBox="1">
            <a:spLocks/>
          </p:cNvSpPr>
          <p:nvPr/>
        </p:nvSpPr>
        <p:spPr>
          <a:xfrm>
            <a:off x="224286" y="1073839"/>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
        <p:nvSpPr>
          <p:cNvPr id="74" name="TextBox 73"/>
          <p:cNvSpPr txBox="1"/>
          <p:nvPr/>
        </p:nvSpPr>
        <p:spPr>
          <a:xfrm>
            <a:off x="3959185" y="30324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78" name="TextBox 77"/>
          <p:cNvSpPr txBox="1"/>
          <p:nvPr/>
        </p:nvSpPr>
        <p:spPr>
          <a:xfrm>
            <a:off x="6196942" y="2955310"/>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79" name="TextBox 78"/>
          <p:cNvSpPr txBox="1"/>
          <p:nvPr/>
        </p:nvSpPr>
        <p:spPr>
          <a:xfrm>
            <a:off x="6758140" y="309464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80" name="TextBox 79"/>
          <p:cNvSpPr txBox="1"/>
          <p:nvPr/>
        </p:nvSpPr>
        <p:spPr>
          <a:xfrm>
            <a:off x="7883551" y="3016960"/>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81" name="TextBox 80"/>
          <p:cNvSpPr txBox="1"/>
          <p:nvPr/>
        </p:nvSpPr>
        <p:spPr>
          <a:xfrm>
            <a:off x="2846076" y="2992581"/>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graphicFrame>
        <p:nvGraphicFramePr>
          <p:cNvPr id="82" name="Table 81"/>
          <p:cNvGraphicFramePr>
            <a:graphicFrameLocks noGrp="1"/>
          </p:cNvGraphicFramePr>
          <p:nvPr>
            <p:extLst>
              <p:ext uri="{D42A27DB-BD31-4B8C-83A1-F6EECF244321}">
                <p14:modId xmlns:p14="http://schemas.microsoft.com/office/powerpoint/2010/main" val="1099234795"/>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a16="http://schemas.microsoft.com/office/drawing/2014/main" xmlns="" val="20000"/>
                    </a:ext>
                  </a:extLst>
                </a:gridCol>
                <a:gridCol w="559286">
                  <a:extLst>
                    <a:ext uri="{9D8B030D-6E8A-4147-A177-3AD203B41FA5}">
                      <a16:colId xmlns:a16="http://schemas.microsoft.com/office/drawing/2014/main" xmlns="" val="20001"/>
                    </a:ext>
                  </a:extLst>
                </a:gridCol>
                <a:gridCol w="559286">
                  <a:extLst>
                    <a:ext uri="{9D8B030D-6E8A-4147-A177-3AD203B41FA5}">
                      <a16:colId xmlns:a16="http://schemas.microsoft.com/office/drawing/2014/main" xmlns="" val="20002"/>
                    </a:ext>
                  </a:extLst>
                </a:gridCol>
                <a:gridCol w="559286">
                  <a:extLst>
                    <a:ext uri="{9D8B030D-6E8A-4147-A177-3AD203B41FA5}">
                      <a16:colId xmlns:a16="http://schemas.microsoft.com/office/drawing/2014/main" xmlns="" val="20003"/>
                    </a:ext>
                  </a:extLst>
                </a:gridCol>
                <a:gridCol w="559286">
                  <a:extLst>
                    <a:ext uri="{9D8B030D-6E8A-4147-A177-3AD203B41FA5}">
                      <a16:colId xmlns:a16="http://schemas.microsoft.com/office/drawing/2014/main" xmlns="" val="20004"/>
                    </a:ext>
                  </a:extLst>
                </a:gridCol>
                <a:gridCol w="559286">
                  <a:extLst>
                    <a:ext uri="{9D8B030D-6E8A-4147-A177-3AD203B41FA5}">
                      <a16:colId xmlns:a16="http://schemas.microsoft.com/office/drawing/2014/main" xmlns="" val="20005"/>
                    </a:ext>
                  </a:extLst>
                </a:gridCol>
                <a:gridCol w="559286">
                  <a:extLst>
                    <a:ext uri="{9D8B030D-6E8A-4147-A177-3AD203B41FA5}">
                      <a16:colId xmlns:a16="http://schemas.microsoft.com/office/drawing/2014/main" xmlns="" val="20006"/>
                    </a:ext>
                  </a:extLst>
                </a:gridCol>
                <a:gridCol w="559286">
                  <a:extLst>
                    <a:ext uri="{9D8B030D-6E8A-4147-A177-3AD203B41FA5}">
                      <a16:colId xmlns:a16="http://schemas.microsoft.com/office/drawing/2014/main" xmlns="" val="20007"/>
                    </a:ext>
                  </a:extLst>
                </a:gridCol>
                <a:gridCol w="559286">
                  <a:extLst>
                    <a:ext uri="{9D8B030D-6E8A-4147-A177-3AD203B41FA5}">
                      <a16:colId xmlns:a16="http://schemas.microsoft.com/office/drawing/2014/main" xmlns="" val="20012"/>
                    </a:ext>
                  </a:extLst>
                </a:gridCol>
                <a:gridCol w="559286">
                  <a:extLst>
                    <a:ext uri="{9D8B030D-6E8A-4147-A177-3AD203B41FA5}">
                      <a16:colId xmlns:a16="http://schemas.microsoft.com/office/drawing/2014/main" xmlns="" val="20013"/>
                    </a:ext>
                  </a:extLst>
                </a:gridCol>
                <a:gridCol w="559286">
                  <a:extLst>
                    <a:ext uri="{9D8B030D-6E8A-4147-A177-3AD203B41FA5}">
                      <a16:colId xmlns:a16="http://schemas.microsoft.com/office/drawing/2014/main" xmlns="" val="20014"/>
                    </a:ext>
                  </a:extLst>
                </a:gridCol>
                <a:gridCol w="559286">
                  <a:extLst>
                    <a:ext uri="{9D8B030D-6E8A-4147-A177-3AD203B41FA5}">
                      <a16:colId xmlns:a16="http://schemas.microsoft.com/office/drawing/2014/main" xmlns="" val="20015"/>
                    </a:ext>
                  </a:extLst>
                </a:gridCol>
                <a:gridCol w="559286">
                  <a:extLst>
                    <a:ext uri="{9D8B030D-6E8A-4147-A177-3AD203B41FA5}">
                      <a16:colId xmlns:a16="http://schemas.microsoft.com/office/drawing/2014/main" xmlns="" val="20016"/>
                    </a:ext>
                  </a:extLst>
                </a:gridCol>
                <a:gridCol w="559286">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LIE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RUR.</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URB.</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3" name="Rounded Rectangle 82"/>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84" name="Rounded Rectangle 83"/>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85" name="Rounded Rectangle 84"/>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86" name="Rounded Rectangle 85"/>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NIVEAU D’ÉDUCATION</a:t>
            </a:r>
          </a:p>
        </p:txBody>
      </p:sp>
      <p:sp>
        <p:nvSpPr>
          <p:cNvPr id="87" name="Rounded Rectangle 86"/>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88" name="Group 87"/>
          <p:cNvGrpSpPr/>
          <p:nvPr/>
        </p:nvGrpSpPr>
        <p:grpSpPr>
          <a:xfrm>
            <a:off x="1127674" y="1556905"/>
            <a:ext cx="409856" cy="276999"/>
            <a:chOff x="1065799" y="1556905"/>
            <a:chExt cx="409856" cy="276999"/>
          </a:xfrm>
        </p:grpSpPr>
        <p:sp>
          <p:nvSpPr>
            <p:cNvPr id="89" name="Rounded Rectangle 88"/>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0" name="Rectangle 89"/>
            <p:cNvSpPr/>
            <p:nvPr/>
          </p:nvSpPr>
          <p:spPr>
            <a:xfrm>
              <a:off x="1065799" y="1556905"/>
              <a:ext cx="409856" cy="276999"/>
            </a:xfrm>
            <a:prstGeom prst="rect">
              <a:avLst/>
            </a:prstGeom>
          </p:spPr>
          <p:txBody>
            <a:bodyPr wrap="none">
              <a:spAutoFit/>
            </a:bodyPr>
            <a:lstStyle/>
            <a:p>
              <a:pPr algn="ctr"/>
              <a:r>
                <a:rPr lang="nl-BE" sz="1200" b="1" dirty="0">
                  <a:solidFill>
                    <a:schemeClr val="bg1"/>
                  </a:solidFill>
                </a:rPr>
                <a:t>WA</a:t>
              </a:r>
            </a:p>
          </p:txBody>
        </p:sp>
      </p:grpSp>
      <p:cxnSp>
        <p:nvCxnSpPr>
          <p:cNvPr id="91" name="Straight Connector 90"/>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3" name="Straight Connector 92"/>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4" name="Straight Connector 93"/>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5" name="Straight Connector 94"/>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6" name="Straight Connector 95"/>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7" name="Straight Connector 96"/>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9" name="Rounded Rectangle 98"/>
          <p:cNvSpPr/>
          <p:nvPr/>
        </p:nvSpPr>
        <p:spPr>
          <a:xfrm>
            <a:off x="169356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48" name="Rectangle 47"/>
          <p:cNvSpPr/>
          <p:nvPr/>
        </p:nvSpPr>
        <p:spPr>
          <a:xfrm>
            <a:off x="1682677" y="1591280"/>
            <a:ext cx="404278" cy="215444"/>
          </a:xfrm>
          <a:prstGeom prst="rect">
            <a:avLst/>
          </a:prstGeom>
        </p:spPr>
        <p:txBody>
          <a:bodyPr wrap="none">
            <a:spAutoFit/>
          </a:bodyPr>
          <a:lstStyle/>
          <a:p>
            <a:pPr algn="ctr"/>
            <a:r>
              <a:rPr lang="nl-BE" sz="800" b="1" dirty="0">
                <a:solidFill>
                  <a:schemeClr val="bg1"/>
                </a:solidFill>
              </a:rPr>
              <a:t>Liège</a:t>
            </a:r>
          </a:p>
        </p:txBody>
      </p:sp>
    </p:spTree>
    <p:extLst>
      <p:ext uri="{BB962C8B-B14F-4D97-AF65-F5344CB8AC3E}">
        <p14:creationId xmlns:p14="http://schemas.microsoft.com/office/powerpoint/2010/main" val="3498625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CONCLUSIONS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Conclusions Liège</a:t>
            </a:r>
            <a:endParaRPr lang="nl-BE" dirty="0"/>
          </a:p>
        </p:txBody>
      </p:sp>
      <p:grpSp>
        <p:nvGrpSpPr>
          <p:cNvPr id="16" name="Group 15"/>
          <p:cNvGrpSpPr/>
          <p:nvPr/>
        </p:nvGrpSpPr>
        <p:grpSpPr>
          <a:xfrm>
            <a:off x="637954" y="951824"/>
            <a:ext cx="8257568" cy="3431769"/>
            <a:chOff x="1431402" y="1433978"/>
            <a:chExt cx="10478620" cy="5991909"/>
          </a:xfrm>
        </p:grpSpPr>
        <p:sp>
          <p:nvSpPr>
            <p:cNvPr id="17" name="Rounded Rectangle 16"/>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46% des Liégeois indiquent qu’en Wallonie des expériences/expérimentations sont réalisées sur des chiens, tandis que 43% pense que c’est également le cas pour les chats.</a:t>
              </a:r>
              <a:endParaRPr lang="nl-BE" sz="1200" dirty="0"/>
            </a:p>
          </p:txBody>
        </p:sp>
        <p:sp>
          <p:nvSpPr>
            <p:cNvPr id="18" name="Rounded Rectangle 17"/>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91% des Liégeois trouvent que les expériences sur les chiens et les chats doivent être interdites.</a:t>
              </a:r>
              <a:endParaRPr lang="nl-BE" sz="1200" dirty="0"/>
            </a:p>
          </p:txBody>
        </p:sp>
        <p:sp>
          <p:nvSpPr>
            <p:cNvPr id="19" name="Rounded Rectangle 18"/>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77% des Liégeois trouvent que l’animal d’expérience doit être proposé à l’adoption, tandis que 16% trouve que l’animal doit être tué. 43% des Liégeois seraient disposés à adopter un chien d’expérience et 40% serait disposé à le faire pour un chat.</a:t>
              </a:r>
              <a:endParaRPr lang="nl-BE" sz="1200" dirty="0"/>
            </a:p>
          </p:txBody>
        </p:sp>
        <p:sp>
          <p:nvSpPr>
            <p:cNvPr id="20" name="Flowchart: Manual Input 19"/>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21" name="Flowchart: Manual Input 20"/>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22" name="Flowchart: Manual Input 21"/>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23" name="Rounded Rectangle 22"/>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
              </a:r>
              <a:br>
                <a:rPr lang="nl-BE" sz="1200" dirty="0"/>
              </a:br>
              <a:r>
                <a:rPr lang="fr-BE" sz="1200" dirty="0"/>
                <a:t>62% des Liégeois sont disposés à faire tester de nouveaux médicaments pour animaux sur leur animal de compagnie atteint de la maladie en question. 48% y est disposé à condition que l’animal soit gardé dans un environnement confortable. Seulement 4% y est disposé sans aucune condition.</a:t>
              </a:r>
              <a:endParaRPr lang="nl-BE" sz="1200" dirty="0"/>
            </a:p>
            <a:p>
              <a:endParaRPr lang="fr-BE" sz="1200" dirty="0"/>
            </a:p>
          </p:txBody>
        </p:sp>
        <p:sp>
          <p:nvSpPr>
            <p:cNvPr id="24" name="Flowchart: Manual Input 23"/>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
        <p:nvSpPr>
          <p:cNvPr id="25" name="Freeform 155"/>
          <p:cNvSpPr>
            <a:spLocks/>
          </p:cNvSpPr>
          <p:nvPr/>
        </p:nvSpPr>
        <p:spPr bwMode="auto">
          <a:xfrm>
            <a:off x="2016041" y="196566"/>
            <a:ext cx="292955" cy="244927"/>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tx2"/>
          </a:solidFill>
          <a:ln w="9525">
            <a:solidFill>
              <a:schemeClr val="bg1"/>
            </a:solid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397402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fr-BE" dirty="0"/>
              <a:t>Fiche technique</a:t>
            </a:r>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r>
                <a:rPr lang="en-GB" sz="1200" b="1" dirty="0"/>
                <a:t>UNIVERS</a:t>
              </a:r>
              <a:endParaRPr lang="nl-BE" sz="1200" b="1" dirty="0">
                <a:solidFill>
                  <a:srgbClr val="333399"/>
                </a:solidFill>
              </a:endParaRP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fr-FR" sz="1200" b="1" cap="none" dirty="0">
                      <a:solidFill>
                        <a:schemeClr val="bg1"/>
                      </a:solidFill>
                    </a:rPr>
                    <a:t>Population belge âgée de 18 ans et plus</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Total: N=3250</a:t>
              </a:r>
              <a:br>
                <a:rPr lang="nl-BE" sz="1800" b="1" dirty="0">
                  <a:solidFill>
                    <a:schemeClr val="bg1"/>
                  </a:solidFill>
                </a:rPr>
              </a:br>
              <a:r>
                <a:rPr lang="nl-BE" sz="1800" b="1" dirty="0">
                  <a:solidFill>
                    <a:schemeClr val="bg1"/>
                  </a:solidFill>
                </a:rPr>
                <a:t>(BELGIQUE)</a:t>
              </a:r>
              <a:br>
                <a:rPr lang="nl-BE" sz="1800" b="1" dirty="0">
                  <a:solidFill>
                    <a:schemeClr val="bg1"/>
                  </a:solidFill>
                </a:rPr>
              </a:br>
              <a:r>
                <a:rPr lang="fr-FR" sz="950" b="1" cap="none" dirty="0">
                  <a:solidFill>
                    <a:schemeClr val="bg1"/>
                  </a:solidFill>
                </a:rPr>
                <a:t>Pour chaque province et Bruxelles 300 personnes à l'exception du Luxembourg (250 personnes).</a:t>
              </a: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TAILLE DE L’ECHANTILLON</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Sexe</a:t>
              </a:r>
            </a:p>
            <a:p>
              <a:pPr marL="285750" indent="-285750">
                <a:spcBef>
                  <a:spcPts val="0"/>
                </a:spcBef>
                <a:buFont typeface="Arial" panose="020B0604020202020204" pitchFamily="34" charset="0"/>
                <a:buChar char="•"/>
              </a:pPr>
              <a:r>
                <a:rPr lang="nl-BE" sz="1200" cap="none" dirty="0">
                  <a:solidFill>
                    <a:schemeClr val="bg1"/>
                  </a:solidFill>
                </a:rPr>
                <a:t>Âge</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Occupation</a:t>
              </a:r>
            </a:p>
            <a:p>
              <a:pPr marL="285750" indent="-285750">
                <a:spcBef>
                  <a:spcPts val="0"/>
                </a:spcBef>
                <a:buFont typeface="Arial" panose="020B0604020202020204" pitchFamily="34" charset="0"/>
                <a:buChar char="•"/>
              </a:pPr>
              <a:r>
                <a:rPr lang="nl-BE" sz="1200" cap="none" dirty="0">
                  <a:solidFill>
                    <a:schemeClr val="bg1"/>
                  </a:solidFill>
                </a:rPr>
                <a:t>Niveau d’éducation</a:t>
              </a:r>
            </a:p>
            <a:p>
              <a:pPr marL="285750" indent="-285750">
                <a:spcBef>
                  <a:spcPts val="0"/>
                </a:spcBef>
                <a:buFont typeface="Arial" panose="020B0604020202020204" pitchFamily="34" charset="0"/>
                <a:buChar char="•"/>
              </a:pPr>
              <a:r>
                <a:rPr lang="nl-BE" sz="1200" cap="none" dirty="0">
                  <a:solidFill>
                    <a:schemeClr val="bg1"/>
                  </a:solidFill>
                </a:rPr>
                <a:t>Taille du ménage</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METHODE DES QUOTAS*</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minutes</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DURÉE DE L’INTERVIEW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fr-FR" sz="1000" b="1" cap="none" dirty="0">
                  <a:solidFill>
                    <a:schemeClr val="bg1"/>
                  </a:solidFill>
                </a:rPr>
                <a:t>Échantillon interrogé on-line via l’Access Panel d’Ipsos.</a:t>
              </a:r>
              <a:endParaRPr lang="en-GB" sz="1000" b="1" cap="none" dirty="0">
                <a:solidFill>
                  <a:schemeClr val="bg1"/>
                </a:solidFill>
              </a:endParaRP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COLLECTE DES DONNEES</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err="1">
                  <a:solidFill>
                    <a:schemeClr val="bg1"/>
                  </a:solidFill>
                </a:rPr>
                <a:t>dU</a:t>
              </a:r>
              <a:r>
                <a:rPr lang="en-GB" sz="1200" dirty="0">
                  <a:solidFill>
                    <a:schemeClr val="bg1"/>
                  </a:solidFill>
                </a:rPr>
                <a:t>: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AU: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DATES DU TERRAIN</a:t>
              </a:r>
            </a:p>
          </p:txBody>
        </p:sp>
      </p:grpSp>
      <p:sp>
        <p:nvSpPr>
          <p:cNvPr id="38" name="TextBox 37"/>
          <p:cNvSpPr txBox="1"/>
          <p:nvPr/>
        </p:nvSpPr>
        <p:spPr>
          <a:xfrm>
            <a:off x="664616" y="4476712"/>
            <a:ext cx="3238141" cy="169277"/>
          </a:xfrm>
          <a:prstGeom prst="rect">
            <a:avLst/>
          </a:prstGeom>
        </p:spPr>
        <p:txBody>
          <a:bodyPr vert="horz" wrap="square" lIns="0" tIns="0" rIns="0" bIns="0" rtlCol="0">
            <a:spAutoFit/>
          </a:bodyPr>
          <a:lstStyle/>
          <a:p>
            <a:pPr marL="4763"/>
            <a:r>
              <a:rPr lang="fr-FR" sz="1100" b="1" dirty="0">
                <a:solidFill>
                  <a:schemeClr val="accent2"/>
                </a:solidFill>
              </a:rPr>
              <a:t>*Les données ont </a:t>
            </a:r>
            <a:r>
              <a:rPr lang="fr-FR" sz="1100" b="1">
                <a:solidFill>
                  <a:schemeClr val="accent2"/>
                </a:solidFill>
              </a:rPr>
              <a:t>été pondérées </a:t>
            </a:r>
            <a:r>
              <a:rPr lang="fr-FR" sz="1100" b="1" dirty="0">
                <a:solidFill>
                  <a:schemeClr val="accent2"/>
                </a:solidFill>
              </a:rPr>
              <a:t>par province</a:t>
            </a:r>
            <a:endParaRPr lang="nl-BE" sz="1100" b="1" dirty="0">
              <a:solidFill>
                <a:schemeClr val="accent2"/>
              </a:solidFill>
            </a:endParaRPr>
          </a:p>
        </p:txBody>
      </p:sp>
    </p:spTree>
    <p:extLst>
      <p:ext uri="{BB962C8B-B14F-4D97-AF65-F5344CB8AC3E}">
        <p14:creationId xmlns:p14="http://schemas.microsoft.com/office/powerpoint/2010/main" val="82652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BE" dirty="0"/>
              <a:t>Conclusions Wallonie </a:t>
            </a:r>
          </a:p>
        </p:txBody>
      </p:sp>
      <p:grpSp>
        <p:nvGrpSpPr>
          <p:cNvPr id="3" name="Group 2"/>
          <p:cNvGrpSpPr/>
          <p:nvPr/>
        </p:nvGrpSpPr>
        <p:grpSpPr>
          <a:xfrm>
            <a:off x="637954" y="951824"/>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37% des Wallons pensent que des expérimentations sont réalisées sur des chiens et 36% sur des chats. Les personnes ayant un niveau d’éducation inférieur sont plus convaincues que des expérimentations sont réalisées sur des animaux.</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Un peu plus de 90% des Wallons trouvent que les expérimentations sur les chiens ou les chats doivent être interdites. Les personnes ayant un niveau d’éducation inférieur et les personnes ayant un chien ou un chat sont plus en faveur d’une interdiction.</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77% des Wallons trouvent que les animaux d’expérience doivent être proposés à l’adoption. 38% est disposé à adopter un chien et 37% à adopter un chat d’expérience. Les femmes, les  moins de 55 ans et les personnes ayant un chien ou un chat sont les </a:t>
              </a:r>
              <a:r>
                <a:rPr lang="fr-BE" sz="1200"/>
                <a:t>plus convaincues.</a:t>
              </a:r>
              <a:endParaRPr lang="fr-BE" sz="1200" dirty="0"/>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
              </a:r>
              <a:br>
                <a:rPr lang="nl-BE" sz="1200" dirty="0"/>
              </a:br>
              <a:r>
                <a:rPr lang="nl-BE" sz="1200" dirty="0"/>
                <a:t>56% </a:t>
              </a:r>
              <a:r>
                <a:rPr lang="fr-BE" sz="1200" dirty="0"/>
                <a:t>des Wallons sont disposés à faire tester de nouveaux médicaments pour animaux sur leurs animaux de compagnie atteints de la maladie en question. La volonté augmente avec le niveau d’éducation, et est la plus élevée parmi les jeunes Wallons.</a:t>
              </a:r>
            </a:p>
            <a:p>
              <a:endParaRPr lang="fr-BE" sz="1200" dirty="0"/>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350515" y="196566"/>
            <a:ext cx="341284" cy="271212"/>
            <a:chOff x="2416972" y="2425189"/>
            <a:chExt cx="4921657" cy="3911149"/>
          </a:xfrm>
          <a:solidFill>
            <a:schemeClr val="tx2"/>
          </a:solidFill>
        </p:grpSpPr>
        <p:sp>
          <p:nvSpPr>
            <p:cNvPr id="13"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14"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15"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16"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17"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185174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a:solidFill>
                  <a:schemeClr val="bg1"/>
                </a:solidFill>
              </a:rPr>
              <a:t>POUR PLUS D’INFORMATIONS:</a:t>
            </a: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92761"/>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3258934039"/>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dirty="0"/>
              <a:t>Profil des personnes interrogées</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2333281171"/>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28%</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34%</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38%</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Échantillon:	 échantillon total n=300</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ext uri="{D42A27DB-BD31-4B8C-83A1-F6EECF244321}">
                <p14:modId xmlns:p14="http://schemas.microsoft.com/office/powerpoint/2010/main" val="3088797786"/>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1777705614"/>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390547"/>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95300"/>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3" name="Rectangle 2"/>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5" name="Rectangle 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60" name="Rectangle 59"/>
          <p:cNvSpPr/>
          <p:nvPr/>
        </p:nvSpPr>
        <p:spPr>
          <a:xfrm>
            <a:off x="6934214" y="944839"/>
            <a:ext cx="1409810" cy="276999"/>
          </a:xfrm>
          <a:prstGeom prst="rect">
            <a:avLst/>
          </a:prstGeom>
        </p:spPr>
        <p:txBody>
          <a:bodyPr wrap="none">
            <a:spAutoFit/>
          </a:bodyPr>
          <a:lstStyle/>
          <a:p>
            <a:pPr algn="ctr"/>
            <a:r>
              <a:rPr lang="en-US" sz="1200" b="1" dirty="0"/>
              <a:t>TAILLE DE MÉNAGE</a:t>
            </a:r>
          </a:p>
        </p:txBody>
      </p:sp>
      <p:sp>
        <p:nvSpPr>
          <p:cNvPr id="61" name="Rectangle 6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43337" y="2886270"/>
            <a:ext cx="790601" cy="276999"/>
          </a:xfrm>
          <a:prstGeom prst="rect">
            <a:avLst/>
          </a:prstGeom>
        </p:spPr>
        <p:txBody>
          <a:bodyPr wrap="none">
            <a:spAutoFit/>
          </a:bodyPr>
          <a:lstStyle/>
          <a:p>
            <a:pPr algn="ctr"/>
            <a:r>
              <a:rPr lang="en-US" sz="1200" b="1" dirty="0"/>
              <a:t>ANIMAL*</a:t>
            </a:r>
          </a:p>
        </p:txBody>
      </p:sp>
      <p:graphicFrame>
        <p:nvGraphicFramePr>
          <p:cNvPr id="67" name="Object 7"/>
          <p:cNvGraphicFramePr>
            <a:graphicFrameLocks noChangeAspect="1"/>
          </p:cNvGraphicFramePr>
          <p:nvPr>
            <p:extLst>
              <p:ext uri="{D42A27DB-BD31-4B8C-83A1-F6EECF244321}">
                <p14:modId xmlns:p14="http://schemas.microsoft.com/office/powerpoint/2010/main" val="1603045742"/>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Box 73"/>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LIÈGE</a:t>
            </a:r>
          </a:p>
        </p:txBody>
      </p:sp>
      <p:graphicFrame>
        <p:nvGraphicFramePr>
          <p:cNvPr id="70" name="Table 69"/>
          <p:cNvGraphicFramePr>
            <a:graphicFrameLocks noGrp="1"/>
          </p:cNvGraphicFramePr>
          <p:nvPr>
            <p:extLst>
              <p:ext uri="{D42A27DB-BD31-4B8C-83A1-F6EECF244321}">
                <p14:modId xmlns:p14="http://schemas.microsoft.com/office/powerpoint/2010/main" val="3527210066"/>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5" name="Freeform 155"/>
          <p:cNvSpPr>
            <a:spLocks/>
          </p:cNvSpPr>
          <p:nvPr/>
        </p:nvSpPr>
        <p:spPr bwMode="auto">
          <a:xfrm>
            <a:off x="711238" y="505055"/>
            <a:ext cx="354475" cy="296362"/>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rgbClr val="781D7E"/>
          </a:solidFill>
          <a:ln w="9525">
            <a:solidFill>
              <a:schemeClr val="bg1"/>
            </a:solidFill>
            <a:round/>
            <a:headEnd/>
            <a:tailEnd/>
          </a:ln>
        </p:spPr>
        <p:txBody>
          <a:bodyPr/>
          <a:lstStyle/>
          <a:p>
            <a:pPr>
              <a:defRPr/>
            </a:pPr>
            <a:endParaRPr lang="en-GB">
              <a:solidFill>
                <a:srgbClr val="004E69"/>
              </a:solidFill>
            </a:endParaRPr>
          </a:p>
        </p:txBody>
      </p:sp>
      <p:sp>
        <p:nvSpPr>
          <p:cNvPr id="66" name="Rectangle 65"/>
          <p:cNvSpPr/>
          <p:nvPr/>
        </p:nvSpPr>
        <p:spPr>
          <a:xfrm>
            <a:off x="3043421" y="2886269"/>
            <a:ext cx="1653273" cy="276999"/>
          </a:xfrm>
          <a:prstGeom prst="rect">
            <a:avLst/>
          </a:prstGeom>
        </p:spPr>
        <p:txBody>
          <a:bodyPr wrap="none">
            <a:spAutoFit/>
          </a:bodyPr>
          <a:lstStyle/>
          <a:p>
            <a:r>
              <a:rPr lang="en-US" sz="1200" b="1" dirty="0"/>
              <a:t>NIVEAU D’ÉDUCATION</a:t>
            </a:r>
          </a:p>
        </p:txBody>
      </p:sp>
      <p:sp>
        <p:nvSpPr>
          <p:cNvPr id="62" name="TextBox 61"/>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1129560" y="480029"/>
            <a:ext cx="412953" cy="328166"/>
            <a:chOff x="2416972" y="2425189"/>
            <a:chExt cx="4921657" cy="3911149"/>
          </a:xfrm>
          <a:solidFill>
            <a:srgbClr val="781D7E"/>
          </a:solidFill>
        </p:grpSpPr>
        <p:sp>
          <p:nvSpPr>
            <p:cNvPr id="68" name="Freeform 152"/>
            <p:cNvSpPr>
              <a:spLocks/>
            </p:cNvSpPr>
            <p:nvPr/>
          </p:nvSpPr>
          <p:spPr bwMode="auto">
            <a:xfrm>
              <a:off x="2416972" y="2425189"/>
              <a:ext cx="2128829" cy="2468236"/>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69"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70"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71"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72"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dirty="0"/>
              <a:t>Profil des personnes interrogées</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27%</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38%</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Sample:	sample total n=1447</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265456"/>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402027"/>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7" name="Object 7"/>
          <p:cNvGraphicFramePr>
            <a:graphicFrameLocks noChangeAspect="1"/>
          </p:cNvGraphicFramePr>
          <p:nvPr>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WALLONIE</a:t>
            </a:r>
          </a:p>
        </p:txBody>
      </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Rectangle 72"/>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74" name="Rectangle 73"/>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75" name="Rectangle 7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79" name="Rectangle 78"/>
          <p:cNvSpPr/>
          <p:nvPr/>
        </p:nvSpPr>
        <p:spPr>
          <a:xfrm>
            <a:off x="6934215" y="944839"/>
            <a:ext cx="1409810" cy="276999"/>
          </a:xfrm>
          <a:prstGeom prst="rect">
            <a:avLst/>
          </a:prstGeom>
        </p:spPr>
        <p:txBody>
          <a:bodyPr wrap="none">
            <a:spAutoFit/>
          </a:bodyPr>
          <a:lstStyle/>
          <a:p>
            <a:pPr algn="ctr"/>
            <a:r>
              <a:rPr lang="en-US" sz="1200" b="1" dirty="0"/>
              <a:t>TAILLE DE MÉNAGE</a:t>
            </a:r>
          </a:p>
        </p:txBody>
      </p:sp>
      <p:sp>
        <p:nvSpPr>
          <p:cNvPr id="80" name="Rectangle 79"/>
          <p:cNvSpPr/>
          <p:nvPr/>
        </p:nvSpPr>
        <p:spPr>
          <a:xfrm>
            <a:off x="3043421" y="2886269"/>
            <a:ext cx="1653273" cy="276999"/>
          </a:xfrm>
          <a:prstGeom prst="rect">
            <a:avLst/>
          </a:prstGeom>
        </p:spPr>
        <p:txBody>
          <a:bodyPr wrap="none">
            <a:spAutoFit/>
          </a:bodyPr>
          <a:lstStyle/>
          <a:p>
            <a:r>
              <a:rPr lang="en-US" sz="1200" b="1" dirty="0"/>
              <a:t>NIVEAU D’ÉDUCATION</a:t>
            </a:r>
          </a:p>
        </p:txBody>
      </p:sp>
      <p:sp>
        <p:nvSpPr>
          <p:cNvPr id="81" name="Rectangle 8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82" name="Rectangle 81"/>
          <p:cNvSpPr/>
          <p:nvPr/>
        </p:nvSpPr>
        <p:spPr>
          <a:xfrm>
            <a:off x="5643337" y="2886270"/>
            <a:ext cx="790601" cy="276999"/>
          </a:xfrm>
          <a:prstGeom prst="rect">
            <a:avLst/>
          </a:prstGeom>
        </p:spPr>
        <p:txBody>
          <a:bodyPr wrap="none">
            <a:spAutoFit/>
          </a:bodyPr>
          <a:lstStyle/>
          <a:p>
            <a:pPr algn="ctr"/>
            <a:r>
              <a:rPr lang="en-US" sz="1200" b="1" dirty="0"/>
              <a:t>ANIMAL*</a:t>
            </a:r>
          </a:p>
        </p:txBody>
      </p:sp>
      <p:sp>
        <p:nvSpPr>
          <p:cNvPr id="83" name="TextBox 82"/>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Tree>
    <p:extLst>
      <p:ext uri="{BB962C8B-B14F-4D97-AF65-F5344CB8AC3E}">
        <p14:creationId xmlns:p14="http://schemas.microsoft.com/office/powerpoint/2010/main" val="340059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RÉSULTATS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EXPÉRIMENTATIONS SUR CHIENS </a:t>
            </a:r>
            <a:r>
              <a:rPr lang="fr-FR"/>
              <a:t>ET CHATS</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Liège (n=300)</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134686100"/>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43" name="Rounded Rectangle 42"/>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57</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43</a:t>
            </a:r>
          </a:p>
        </p:txBody>
      </p:sp>
      <p:sp>
        <p:nvSpPr>
          <p:cNvPr id="7" name="TextBox 6"/>
          <p:cNvSpPr txBox="1"/>
          <p:nvPr/>
        </p:nvSpPr>
        <p:spPr>
          <a:xfrm>
            <a:off x="5013960" y="1033495"/>
            <a:ext cx="1097915" cy="215444"/>
          </a:xfrm>
          <a:prstGeom prst="rect">
            <a:avLst/>
          </a:prstGeom>
        </p:spPr>
        <p:txBody>
          <a:bodyPr vert="horz" wrap="square" lIns="0" tIns="0" rIns="0" bIns="0" rtlCol="0">
            <a:spAutoFit/>
          </a:bodyPr>
          <a:lstStyle/>
          <a:p>
            <a:pPr marL="4763" algn="r"/>
            <a:r>
              <a:rPr lang="nl-BE" sz="1400" b="1" dirty="0">
                <a:solidFill>
                  <a:schemeClr val="bg1"/>
                </a:solidFill>
              </a:rPr>
              <a:t>LIÈGE</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54</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46</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619348991"/>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0"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33" name="Freeform 155"/>
          <p:cNvSpPr>
            <a:spLocks/>
          </p:cNvSpPr>
          <p:nvPr/>
        </p:nvSpPr>
        <p:spPr bwMode="auto">
          <a:xfrm>
            <a:off x="6199158" y="1018754"/>
            <a:ext cx="292955" cy="244927"/>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22" name="Text Placeholder 3"/>
          <p:cNvSpPr>
            <a:spLocks noGrp="1"/>
          </p:cNvSpPr>
          <p:nvPr>
            <p:ph type="body" sz="quarter" idx="13"/>
          </p:nvPr>
        </p:nvSpPr>
        <p:spPr>
          <a:xfrm>
            <a:off x="224287" y="196566"/>
            <a:ext cx="6379078" cy="540000"/>
          </a:xfrm>
        </p:spPr>
        <p:txBody>
          <a:bodyPr/>
          <a:lstStyle/>
          <a:p>
            <a:r>
              <a:rPr lang="fr-BE" sz="1400" dirty="0"/>
              <a:t>46% des Liégeois indiquent qu’en Wallonie des expériences/expérimentations sont réalisées sur des chiens, tandis que 43% pense que c’est également le cas pour les chats.</a:t>
            </a:r>
            <a:endParaRPr lang="nl-BE" sz="1400" dirty="0"/>
          </a:p>
        </p:txBody>
      </p:sp>
    </p:spTree>
    <p:extLst>
      <p:ext uri="{BB962C8B-B14F-4D97-AF65-F5344CB8AC3E}">
        <p14:creationId xmlns:p14="http://schemas.microsoft.com/office/powerpoint/2010/main" val="12893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57" name="Rounded Rectangle 56"/>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58" name="Rounded Rectangle 57"/>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Wallonie</a:t>
            </a:r>
            <a:r>
              <a:rPr lang="en-US" sz="700" cap="none" dirty="0"/>
              <a:t> (n=1447)</a:t>
            </a:r>
          </a:p>
          <a:p>
            <a:pPr>
              <a:spcBef>
                <a:spcPts val="0"/>
              </a:spcBef>
              <a:spcAft>
                <a:spcPts val="0"/>
              </a:spcAft>
            </a:pPr>
            <a:r>
              <a:rPr lang="en-US" sz="700" cap="none" dirty="0"/>
              <a:t>Question:	</a:t>
            </a:r>
            <a:r>
              <a:rPr lang="fr-FR" sz="700" cap="none" dirty="0"/>
              <a:t>Q1 Pensez-vous qu’en Wallonie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62</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38</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60</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40</a:t>
            </a:r>
          </a:p>
        </p:txBody>
      </p:sp>
      <p:graphicFrame>
        <p:nvGraphicFramePr>
          <p:cNvPr id="54" name="Table 53"/>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5"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QU’EN WALLONIE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59" name="TextBox 58"/>
          <p:cNvSpPr txBox="1"/>
          <p:nvPr/>
        </p:nvSpPr>
        <p:spPr>
          <a:xfrm>
            <a:off x="4815840" y="1033495"/>
            <a:ext cx="1296035" cy="215444"/>
          </a:xfrm>
          <a:prstGeom prst="rect">
            <a:avLst/>
          </a:prstGeom>
        </p:spPr>
        <p:txBody>
          <a:bodyPr vert="horz" wrap="square" lIns="0" tIns="0" rIns="0" bIns="0" rtlCol="0">
            <a:spAutoFit/>
          </a:bodyPr>
          <a:lstStyle/>
          <a:p>
            <a:pPr marL="4763" algn="r"/>
            <a:r>
              <a:rPr lang="nl-BE" sz="1400" b="1" dirty="0">
                <a:solidFill>
                  <a:schemeClr val="bg1"/>
                </a:solidFill>
              </a:rPr>
              <a:t>WALLONIE</a:t>
            </a:r>
          </a:p>
        </p:txBody>
      </p:sp>
      <p:grpSp>
        <p:nvGrpSpPr>
          <p:cNvPr id="30" name="Group 29"/>
          <p:cNvGrpSpPr/>
          <p:nvPr/>
        </p:nvGrpSpPr>
        <p:grpSpPr>
          <a:xfrm>
            <a:off x="6176279" y="1012397"/>
            <a:ext cx="341284" cy="271212"/>
            <a:chOff x="2416972" y="2425189"/>
            <a:chExt cx="4921657" cy="3911149"/>
          </a:xfrm>
          <a:solidFill>
            <a:schemeClr val="bg1"/>
          </a:solidFill>
        </p:grpSpPr>
        <p:sp>
          <p:nvSpPr>
            <p:cNvPr id="32" name="Freeform 152"/>
            <p:cNvSpPr>
              <a:spLocks/>
            </p:cNvSpPr>
            <p:nvPr/>
          </p:nvSpPr>
          <p:spPr bwMode="auto">
            <a:xfrm>
              <a:off x="2416972" y="2425189"/>
              <a:ext cx="2128828" cy="246824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grpFill/>
            <a:ln w="9525">
              <a:noFill/>
              <a:round/>
              <a:headEnd/>
              <a:tailEnd/>
            </a:ln>
          </p:spPr>
          <p:txBody>
            <a:bodyPr/>
            <a:lstStyle/>
            <a:p>
              <a:pPr>
                <a:defRPr/>
              </a:pPr>
              <a:endParaRPr lang="en-GB">
                <a:solidFill>
                  <a:srgbClr val="004E69"/>
                </a:solidFill>
              </a:endParaRPr>
            </a:p>
          </p:txBody>
        </p:sp>
        <p:sp>
          <p:nvSpPr>
            <p:cNvPr id="33" name="Freeform 153"/>
            <p:cNvSpPr>
              <a:spLocks/>
            </p:cNvSpPr>
            <p:nvPr/>
          </p:nvSpPr>
          <p:spPr bwMode="auto">
            <a:xfrm>
              <a:off x="3784650" y="2790546"/>
              <a:ext cx="1528209" cy="682361"/>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grpFill/>
            <a:ln w="9525">
              <a:noFill/>
              <a:round/>
              <a:headEnd/>
              <a:tailEnd/>
            </a:ln>
          </p:spPr>
          <p:txBody>
            <a:bodyPr/>
            <a:lstStyle/>
            <a:p>
              <a:pPr>
                <a:defRPr/>
              </a:pPr>
              <a:endParaRPr lang="en-GB">
                <a:solidFill>
                  <a:srgbClr val="004E69"/>
                </a:solidFill>
              </a:endParaRPr>
            </a:p>
          </p:txBody>
        </p:sp>
        <p:sp>
          <p:nvSpPr>
            <p:cNvPr id="34" name="Freeform 154"/>
            <p:cNvSpPr>
              <a:spLocks/>
            </p:cNvSpPr>
            <p:nvPr/>
          </p:nvSpPr>
          <p:spPr bwMode="auto">
            <a:xfrm>
              <a:off x="3905487" y="3262152"/>
              <a:ext cx="1823190" cy="2118169"/>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grpFill/>
            <a:ln w="9525">
              <a:noFill/>
              <a:round/>
              <a:headEnd/>
              <a:tailEnd/>
            </a:ln>
          </p:spPr>
          <p:txBody>
            <a:bodyPr/>
            <a:lstStyle/>
            <a:p>
              <a:pPr>
                <a:defRPr/>
              </a:pPr>
              <a:endParaRPr lang="en-GB">
                <a:solidFill>
                  <a:srgbClr val="004E69"/>
                </a:solidFill>
              </a:endParaRPr>
            </a:p>
          </p:txBody>
        </p:sp>
        <p:sp>
          <p:nvSpPr>
            <p:cNvPr id="38" name="Freeform 155"/>
            <p:cNvSpPr>
              <a:spLocks/>
            </p:cNvSpPr>
            <p:nvPr/>
          </p:nvSpPr>
          <p:spPr bwMode="auto">
            <a:xfrm>
              <a:off x="5170708" y="3014451"/>
              <a:ext cx="2167921" cy="1812531"/>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grpFill/>
            <a:ln w="9525">
              <a:noFill/>
              <a:round/>
              <a:headEnd/>
              <a:tailEnd/>
            </a:ln>
          </p:spPr>
          <p:txBody>
            <a:bodyPr/>
            <a:lstStyle/>
            <a:p>
              <a:pPr>
                <a:defRPr/>
              </a:pPr>
              <a:endParaRPr lang="en-GB">
                <a:solidFill>
                  <a:srgbClr val="004E69"/>
                </a:solidFill>
              </a:endParaRPr>
            </a:p>
          </p:txBody>
        </p:sp>
        <p:sp>
          <p:nvSpPr>
            <p:cNvPr id="39" name="Freeform 156"/>
            <p:cNvSpPr>
              <a:spLocks/>
            </p:cNvSpPr>
            <p:nvPr/>
          </p:nvSpPr>
          <p:spPr bwMode="auto">
            <a:xfrm>
              <a:off x="4808197" y="3953398"/>
              <a:ext cx="1871168" cy="2382940"/>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grpFill/>
            <a:ln w="9525">
              <a:noFill/>
              <a:round/>
              <a:headEnd/>
              <a:tailEnd/>
            </a:ln>
          </p:spPr>
          <p:txBody>
            <a:bodyPr/>
            <a:lstStyle/>
            <a:p>
              <a:pPr>
                <a:defRPr/>
              </a:pPr>
              <a:endParaRPr lang="en-GB">
                <a:solidFill>
                  <a:srgbClr val="004E69"/>
                </a:solidFill>
              </a:endParaRPr>
            </a:p>
          </p:txBody>
        </p:sp>
      </p:grpSp>
      <p:sp>
        <p:nvSpPr>
          <p:cNvPr id="35" name="Text Placeholder 3"/>
          <p:cNvSpPr>
            <a:spLocks noGrp="1"/>
          </p:cNvSpPr>
          <p:nvPr>
            <p:ph type="body" sz="quarter" idx="13"/>
          </p:nvPr>
        </p:nvSpPr>
        <p:spPr>
          <a:xfrm>
            <a:off x="224287" y="196565"/>
            <a:ext cx="6379078" cy="651851"/>
          </a:xfrm>
        </p:spPr>
        <p:txBody>
          <a:bodyPr/>
          <a:lstStyle/>
          <a:p>
            <a:r>
              <a:rPr lang="fr-BE" sz="1400" dirty="0"/>
              <a:t>40% des Wallons indiquent qu’en Wallonie des expériences/expérimentations sont réalisées sur des chiens, tandis que 38% pense que c’est également le cas pour les chats</a:t>
            </a:r>
          </a:p>
        </p:txBody>
      </p:sp>
    </p:spTree>
    <p:extLst>
      <p:ext uri="{BB962C8B-B14F-4D97-AF65-F5344CB8AC3E}">
        <p14:creationId xmlns:p14="http://schemas.microsoft.com/office/powerpoint/2010/main" val="1471985163"/>
      </p:ext>
    </p:extLst>
  </p:cSld>
  <p:clrMapOvr>
    <a:masterClrMapping/>
  </p:clrMapOvr>
</p:sld>
</file>

<file path=ppt/theme/theme1.xml><?xml version="1.0" encoding="utf-8"?>
<a:theme xmlns:a="http://schemas.openxmlformats.org/drawingml/2006/main" name="Ipsos_Gaia_Proeven op dieren_Rapport 2016_Bruxelles">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48CCA-4F85-4630-9AB1-27DCFFEA2689}">
  <ds:schemaRefs>
    <ds:schemaRef ds:uri="http://schemas.openxmlformats.org/package/2006/metadata/core-properties"/>
    <ds:schemaRef ds:uri="http://purl.org/dc/elements/1.1/"/>
    <ds:schemaRef ds:uri="http://purl.org/dc/dcmitype/"/>
    <ds:schemaRef ds:uri="http://purl.org/dc/terms/"/>
    <ds:schemaRef ds:uri="85c76272-7e4d-4f8f-89d1-3b227e52ef43"/>
    <ds:schemaRef ds:uri="http://www.w3.org/XML/1998/namespac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3.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2016_Namur</Template>
  <TotalTime>99</TotalTime>
  <Words>1796</Words>
  <Application>Microsoft Macintosh PowerPoint</Application>
  <PresentationFormat>On-screen Show (16:9)</PresentationFormat>
  <Paragraphs>421</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Ipsos_Gaia_Proeven op dieren_Rapport 2016_Bruxelles</vt:lpstr>
      <vt:lpstr>Résultats 2016 - Liège </vt:lpstr>
      <vt:lpstr>MÉTHODOLOGIE</vt:lpstr>
      <vt:lpstr>PowerPoint Presentation</vt:lpstr>
      <vt:lpstr>PowerPoint Presentation</vt:lpstr>
      <vt:lpstr>PowerPoint Presentation</vt:lpstr>
      <vt:lpstr>RÉSULTATS</vt:lpstr>
      <vt:lpstr>EXPÉRIMENTATIONS SUR CHIENS ET CHATS</vt:lpstr>
      <vt:lpstr>PowerPoint Presentation</vt:lpstr>
      <vt:lpstr>PowerPoint Presentation</vt:lpstr>
      <vt:lpstr>PowerPoint Presentation</vt:lpstr>
      <vt:lpstr>INTERDICTION DES EXPERIENCES SUR CHIENS ET CHATS</vt:lpstr>
      <vt:lpstr>LES EXPERIENCES SUR LES …  DOIVENT ETRE INTERDITES</vt:lpstr>
      <vt:lpstr>LES EXPERIENCES SUR LES …  DOIVENT ETRE INTERDITES</vt:lpstr>
      <vt:lpstr>LES EXPERIENCES SUR LES …  DOIVENT ETRE INTERDITES</vt:lpstr>
      <vt:lpstr>QUE VAUT-IL MIEUX FAIRE AVEC LE CHIEN OU LE CHAT APRÈS L’EXPÉRIENCE </vt:lpstr>
      <vt:lpstr>LES EXPÉRIENCES SUR LES CHIENS ET LES CHATS SONT AUTORISÉES  EN WALLONIE. D’APRÈS VOUS, QUE VAUT-IL MIEUX FAIRE AVEC LE CHIEN OU LE CHAT APRÈS L’EXPÉRIENCE ?</vt:lpstr>
      <vt:lpstr>LES EXPÉRIENCES SUR LES CHIENS ET LES CHATS SONT AUTORISÉES  EN WALLONIE. D’APRÈS VOUS, QUE VAUT-IL MIEUX FAIRE AVEC LE CHIEN OU LE CHAT APRÈS L’EXPÉRIENCE ?</vt:lpstr>
      <vt:lpstr>LES EXPÉRIENCES SUR LES CHIENS ET LES CHATS SONT AUTORISÉES  EN WALLONIE. D’APRÈS VOUS, QUE VAUT-IL MIEUX FAIRE AVEC LE CHIEN OU LE CHAT APRÈS L’EXPÉRIENCE ?</vt:lpstr>
      <vt:lpstr>VOLONTÉ D’ADOPTER UN ANIMAL D’EXPÉRIENCE</vt:lpstr>
      <vt:lpstr>PowerPoint Presentation</vt:lpstr>
      <vt:lpstr>PowerPoint Presentation</vt:lpstr>
      <vt:lpstr>PowerPoint Presentation</vt:lpstr>
      <vt:lpstr>LA RECHERCHE POUR LES MEDICAMENTS POUR ANIMAUX</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2016 - Namur</dc:title>
  <dc:creator>Glenn Hendrickx</dc:creator>
  <cp:lastModifiedBy>GAIA GAIA</cp:lastModifiedBy>
  <cp:revision>44</cp:revision>
  <dcterms:created xsi:type="dcterms:W3CDTF">2016-06-28T13:36:57Z</dcterms:created>
  <dcterms:modified xsi:type="dcterms:W3CDTF">2016-07-12T10:12:40Z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