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7.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8.xml" ContentType="application/vnd.openxmlformats-officedocument.presentationml.notesSlide+xml"/>
  <Override PartName="/ppt/charts/chart38.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28"/>
  </p:notesMasterIdLst>
  <p:handoutMasterIdLst>
    <p:handoutMasterId r:id="rId29"/>
  </p:handoutMasterIdLst>
  <p:sldIdLst>
    <p:sldId id="663" r:id="rId5"/>
    <p:sldId id="621" r:id="rId6"/>
    <p:sldId id="706" r:id="rId7"/>
    <p:sldId id="699" r:id="rId8"/>
    <p:sldId id="624" r:id="rId9"/>
    <p:sldId id="665" r:id="rId10"/>
    <p:sldId id="750" r:id="rId11"/>
    <p:sldId id="751" r:id="rId12"/>
    <p:sldId id="739" r:id="rId13"/>
    <p:sldId id="700" r:id="rId14"/>
    <p:sldId id="709" r:id="rId15"/>
    <p:sldId id="743" r:id="rId16"/>
    <p:sldId id="661" r:id="rId17"/>
    <p:sldId id="746" r:id="rId18"/>
    <p:sldId id="747" r:id="rId19"/>
    <p:sldId id="744" r:id="rId20"/>
    <p:sldId id="745" r:id="rId21"/>
    <p:sldId id="738" r:id="rId22"/>
    <p:sldId id="701" r:id="rId23"/>
    <p:sldId id="740" r:id="rId24"/>
    <p:sldId id="634" r:id="rId25"/>
    <p:sldId id="667" r:id="rId26"/>
    <p:sldId id="669" r:id="rId27"/>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orient="horz" pos="237" userDrawn="1">
          <p15:clr>
            <a:srgbClr val="A4A3A4"/>
          </p15:clr>
        </p15:guide>
        <p15:guide id="3" orient="horz" pos="4534">
          <p15:clr>
            <a:srgbClr val="A4A3A4"/>
          </p15:clr>
        </p15:guide>
        <p15:guide id="4" orient="horz" pos="4286">
          <p15:clr>
            <a:srgbClr val="A4A3A4"/>
          </p15:clr>
        </p15:guide>
        <p15:guide id="5" pos="4241" userDrawn="1">
          <p15:clr>
            <a:srgbClr val="A4A3A4"/>
          </p15:clr>
        </p15:guide>
        <p15:guide id="6" pos="237">
          <p15:clr>
            <a:srgbClr val="A4A3A4"/>
          </p15:clr>
        </p15:guide>
        <p15:guide id="7" pos="8229">
          <p15:clr>
            <a:srgbClr val="A4A3A4"/>
          </p15:clr>
        </p15:guide>
        <p15:guide id="8" pos="975" userDrawn="1">
          <p15:clr>
            <a:srgbClr val="A4A3A4"/>
          </p15:clr>
        </p15:guide>
        <p15:guide id="9" pos="7517">
          <p15:clr>
            <a:srgbClr val="A4A3A4"/>
          </p15:clr>
        </p15:guide>
        <p15:guide id="10" orient="horz" pos="146" userDrawn="1">
          <p15:clr>
            <a:srgbClr val="A4A3A4"/>
          </p15:clr>
        </p15:guide>
        <p15:guide id="11" orient="horz" pos="3094">
          <p15:clr>
            <a:srgbClr val="A4A3A4"/>
          </p15:clr>
        </p15:guide>
        <p15:guide id="12" orient="horz" pos="1768">
          <p15:clr>
            <a:srgbClr val="A4A3A4"/>
          </p15:clr>
        </p15:guide>
        <p15:guide id="13" orient="horz" pos="636">
          <p15:clr>
            <a:srgbClr val="A4A3A4"/>
          </p15:clr>
        </p15:guide>
        <p15:guide id="14" orient="horz" pos="2889">
          <p15:clr>
            <a:srgbClr val="A4A3A4"/>
          </p15:clr>
        </p15:guide>
        <p15:guide id="15" orient="horz" pos="509" userDrawn="1">
          <p15:clr>
            <a:srgbClr val="A4A3A4"/>
          </p15:clr>
        </p15:guide>
        <p15:guide id="16" pos="2880" userDrawn="1">
          <p15:clr>
            <a:srgbClr val="A4A3A4"/>
          </p15:clr>
        </p15:guide>
        <p15:guide id="17" pos="158" userDrawn="1">
          <p15:clr>
            <a:srgbClr val="A4A3A4"/>
          </p15:clr>
        </p15:guide>
        <p15:guide id="18" pos="3515" userDrawn="1">
          <p15:clr>
            <a:srgbClr val="A4A3A4"/>
          </p15:clr>
        </p15:guide>
        <p15:guide id="19" pos="399">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7681"/>
    <a:srgbClr val="B7BF12"/>
    <a:srgbClr val="888B8D"/>
    <a:srgbClr val="BC9ED2"/>
    <a:srgbClr val="9668B8"/>
    <a:srgbClr val="7030A0"/>
    <a:srgbClr val="7D4BA3"/>
    <a:srgbClr val="9F74BF"/>
    <a:srgbClr val="4C21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9" autoAdjust="0"/>
    <p:restoredTop sz="96370" autoAdjust="0"/>
  </p:normalViewPr>
  <p:slideViewPr>
    <p:cSldViewPr snapToGrid="0" showGuides="1">
      <p:cViewPr varScale="1">
        <p:scale>
          <a:sx n="84" d="100"/>
          <a:sy n="84" d="100"/>
        </p:scale>
        <p:origin x="-112" y="-1400"/>
      </p:cViewPr>
      <p:guideLst>
        <p:guide orient="horz" pos="2382"/>
        <p:guide orient="horz" pos="237"/>
        <p:guide orient="horz" pos="4534"/>
        <p:guide orient="horz" pos="4286"/>
        <p:guide orient="horz" pos="146"/>
        <p:guide orient="horz" pos="3094"/>
        <p:guide orient="horz" pos="1768"/>
        <p:guide orient="horz" pos="636"/>
        <p:guide orient="horz" pos="2889"/>
        <p:guide orient="horz" pos="509"/>
        <p:guide pos="4241"/>
        <p:guide pos="237"/>
        <p:guide pos="8229"/>
        <p:guide pos="975"/>
        <p:guide pos="7517"/>
        <p:guide pos="2880"/>
        <p:guide pos="158"/>
        <p:guide pos="3515"/>
        <p:guide pos="399"/>
      </p:guideLst>
    </p:cSldViewPr>
  </p:slid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75" d="100"/>
          <a:sy n="75" d="100"/>
        </p:scale>
        <p:origin x="306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7750972911232"/>
          <c:y val="0.0"/>
          <c:w val="0.858825090931824"/>
          <c:h val="0.999514223016563"/>
        </c:manualLayout>
      </c:layout>
      <c:barChart>
        <c:barDir val="bar"/>
        <c:grouping val="clustered"/>
        <c:varyColors val="0"/>
        <c:ser>
          <c:idx val="0"/>
          <c:order val="0"/>
          <c:tx>
            <c:strRef>
              <c:f>Sheet1!$B$1</c:f>
              <c:strCache>
                <c:ptCount val="1"/>
                <c:pt idx="0">
                  <c:v>Series 1</c:v>
                </c:pt>
              </c:strCache>
            </c:strRef>
          </c:tx>
          <c:spPr>
            <a:solidFill>
              <a:srgbClr val="8A147F"/>
            </a:solidFill>
          </c:spPr>
          <c:invertIfNegative val="0"/>
          <c:dLbls>
            <c:numFmt formatCode="#,##0" sourceLinked="0"/>
            <c:spPr>
              <a:noFill/>
              <a:ln>
                <a:noFill/>
              </a:ln>
              <a:effectLst/>
            </c:spPr>
            <c:txPr>
              <a:bodyPr/>
              <a:lstStyle/>
              <a:p>
                <a:pPr>
                  <a:defRPr sz="1050" b="1">
                    <a:solidFill>
                      <a:srgbClr val="8A147F"/>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gehuwd of samenwonend MET thuiswonende kinderen</c:v>
                </c:pt>
                <c:pt idx="1">
                  <c:v>gehuwd of samenwonend ZONDER thuiswonende kinderen</c:v>
                </c:pt>
                <c:pt idx="2">
                  <c:v>alleenstaande ZONDER thuiswonende kinderen</c:v>
                </c:pt>
                <c:pt idx="3">
                  <c:v>thuiswonend bij ouders, grootouders of familie</c:v>
                </c:pt>
                <c:pt idx="4">
                  <c:v>alleenstaande MET thuiswonende kinderen</c:v>
                </c:pt>
                <c:pt idx="5">
                  <c:v>andere</c:v>
                </c:pt>
              </c:strCache>
            </c:strRef>
          </c:cat>
          <c:val>
            <c:numRef>
              <c:f>Sheet1!$B$2:$B$7</c:f>
              <c:numCache>
                <c:formatCode>0\%</c:formatCode>
                <c:ptCount val="6"/>
                <c:pt idx="0">
                  <c:v>30.35</c:v>
                </c:pt>
                <c:pt idx="1">
                  <c:v>30.02</c:v>
                </c:pt>
                <c:pt idx="2">
                  <c:v>18.17000000000001</c:v>
                </c:pt>
                <c:pt idx="3">
                  <c:v>12.68</c:v>
                </c:pt>
                <c:pt idx="4">
                  <c:v>7.21</c:v>
                </c:pt>
                <c:pt idx="5">
                  <c:v>1.56</c:v>
                </c:pt>
              </c:numCache>
            </c:numRef>
          </c:val>
          <c:extLst xmlns:c16r2="http://schemas.microsoft.com/office/drawing/2015/06/chart">
            <c:ext xmlns:c16="http://schemas.microsoft.com/office/drawing/2014/chart" uri="{C3380CC4-5D6E-409C-BE32-E72D297353CC}">
              <c16:uniqueId val="{00000000-F51E-4102-B134-DEA9FA26BBBC}"/>
            </c:ext>
          </c:extLst>
        </c:ser>
        <c:dLbls>
          <c:dLblPos val="outEnd"/>
          <c:showLegendKey val="0"/>
          <c:showVal val="1"/>
          <c:showCatName val="0"/>
          <c:showSerName val="0"/>
          <c:showPercent val="0"/>
          <c:showBubbleSize val="0"/>
        </c:dLbls>
        <c:gapWidth val="70"/>
        <c:axId val="-2133971464"/>
        <c:axId val="-2134755464"/>
      </c:barChart>
      <c:catAx>
        <c:axId val="-2133971464"/>
        <c:scaling>
          <c:orientation val="maxMin"/>
        </c:scaling>
        <c:delete val="1"/>
        <c:axPos val="l"/>
        <c:numFmt formatCode="#,##0" sourceLinked="0"/>
        <c:majorTickMark val="out"/>
        <c:minorTickMark val="none"/>
        <c:tickLblPos val="nextTo"/>
        <c:crossAx val="-2134755464"/>
        <c:crosses val="autoZero"/>
        <c:auto val="1"/>
        <c:lblAlgn val="ctr"/>
        <c:lblOffset val="100"/>
        <c:noMultiLvlLbl val="0"/>
      </c:catAx>
      <c:valAx>
        <c:axId val="-2134755464"/>
        <c:scaling>
          <c:orientation val="minMax"/>
          <c:max val="50.0"/>
          <c:min val="0.0"/>
        </c:scaling>
        <c:delete val="1"/>
        <c:axPos val="t"/>
        <c:numFmt formatCode="0\%" sourceLinked="1"/>
        <c:majorTickMark val="out"/>
        <c:minorTickMark val="none"/>
        <c:tickLblPos val="nextTo"/>
        <c:crossAx val="-2133971464"/>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89.44</c:v>
                </c:pt>
                <c:pt idx="1">
                  <c:v>85.67999999999998</c:v>
                </c:pt>
                <c:pt idx="2">
                  <c:v>85.95</c:v>
                </c:pt>
                <c:pt idx="3">
                  <c:v>77.1</c:v>
                </c:pt>
                <c:pt idx="4">
                  <c:v>81.98</c:v>
                </c:pt>
              </c:numCache>
            </c:numRef>
          </c:val>
          <c:extLst xmlns:c16r2="http://schemas.microsoft.com/office/drawing/2015/06/char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137437080"/>
        <c:axId val="2137690136"/>
      </c:barChart>
      <c:catAx>
        <c:axId val="213743708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7690136"/>
        <c:crosses val="autoZero"/>
        <c:auto val="1"/>
        <c:lblAlgn val="ctr"/>
        <c:lblOffset val="100"/>
        <c:noMultiLvlLbl val="0"/>
      </c:catAx>
      <c:valAx>
        <c:axId val="2137690136"/>
        <c:scaling>
          <c:orientation val="minMax"/>
          <c:max val="100.0"/>
          <c:min val="0.0"/>
        </c:scaling>
        <c:delete val="1"/>
        <c:axPos val="t"/>
        <c:numFmt formatCode="General" sourceLinked="1"/>
        <c:majorTickMark val="out"/>
        <c:minorTickMark val="none"/>
        <c:tickLblPos val="nextTo"/>
        <c:crossAx val="213743708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90.7</c:v>
                </c:pt>
                <c:pt idx="1">
                  <c:v>91.66</c:v>
                </c:pt>
                <c:pt idx="2">
                  <c:v>89.4</c:v>
                </c:pt>
                <c:pt idx="3">
                  <c:v>90.55</c:v>
                </c:pt>
                <c:pt idx="4">
                  <c:v>83.26</c:v>
                </c:pt>
              </c:numCache>
            </c:numRef>
          </c:val>
          <c:extLst xmlns:c16r2="http://schemas.microsoft.com/office/drawing/2015/06/chart">
            <c:ext xmlns:c16="http://schemas.microsoft.com/office/drawing/2014/chart" uri="{C3380CC4-5D6E-409C-BE32-E72D297353CC}">
              <c16:uniqueId val="{00000000-5CA3-421E-8B1F-4679E1BC1A3B}"/>
            </c:ext>
          </c:extLst>
        </c:ser>
        <c:dLbls>
          <c:dLblPos val="outEnd"/>
          <c:showLegendKey val="0"/>
          <c:showVal val="1"/>
          <c:showCatName val="0"/>
          <c:showSerName val="0"/>
          <c:showPercent val="0"/>
          <c:showBubbleSize val="0"/>
        </c:dLbls>
        <c:gapWidth val="90"/>
        <c:overlap val="100"/>
        <c:axId val="-2109652520"/>
        <c:axId val="-2121188616"/>
      </c:barChart>
      <c:catAx>
        <c:axId val="-210965252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1188616"/>
        <c:crosses val="autoZero"/>
        <c:auto val="1"/>
        <c:lblAlgn val="ctr"/>
        <c:lblOffset val="100"/>
        <c:noMultiLvlLbl val="0"/>
      </c:catAx>
      <c:valAx>
        <c:axId val="-2121188616"/>
        <c:scaling>
          <c:orientation val="minMax"/>
          <c:max val="100.0"/>
          <c:min val="0.0"/>
        </c:scaling>
        <c:delete val="1"/>
        <c:axPos val="t"/>
        <c:numFmt formatCode="General" sourceLinked="1"/>
        <c:majorTickMark val="out"/>
        <c:minorTickMark val="none"/>
        <c:tickLblPos val="nextTo"/>
        <c:crossAx val="-210965252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87.16</c:v>
                </c:pt>
                <c:pt idx="1">
                  <c:v>89.89</c:v>
                </c:pt>
                <c:pt idx="2">
                  <c:v>86.08</c:v>
                </c:pt>
                <c:pt idx="3">
                  <c:v>87.1</c:v>
                </c:pt>
                <c:pt idx="4">
                  <c:v>81.6</c:v>
                </c:pt>
              </c:numCache>
            </c:numRef>
          </c:val>
          <c:extLst xmlns:c16r2="http://schemas.microsoft.com/office/drawing/2015/06/chart">
            <c:ext xmlns:c16="http://schemas.microsoft.com/office/drawing/2014/chart" uri="{C3380CC4-5D6E-409C-BE32-E72D297353CC}">
              <c16:uniqueId val="{00000000-65E3-4B75-95CB-7B2C6EBE3C10}"/>
            </c:ext>
          </c:extLst>
        </c:ser>
        <c:dLbls>
          <c:dLblPos val="outEnd"/>
          <c:showLegendKey val="0"/>
          <c:showVal val="1"/>
          <c:showCatName val="0"/>
          <c:showSerName val="0"/>
          <c:showPercent val="0"/>
          <c:showBubbleSize val="0"/>
        </c:dLbls>
        <c:gapWidth val="90"/>
        <c:overlap val="100"/>
        <c:axId val="2094548984"/>
        <c:axId val="2094378456"/>
      </c:barChart>
      <c:catAx>
        <c:axId val="209454898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4378456"/>
        <c:crosses val="autoZero"/>
        <c:auto val="1"/>
        <c:lblAlgn val="ctr"/>
        <c:lblOffset val="100"/>
        <c:noMultiLvlLbl val="0"/>
      </c:catAx>
      <c:valAx>
        <c:axId val="2094378456"/>
        <c:scaling>
          <c:orientation val="minMax"/>
          <c:max val="100.0"/>
          <c:min val="0.0"/>
        </c:scaling>
        <c:delete val="1"/>
        <c:axPos val="t"/>
        <c:numFmt formatCode="General" sourceLinked="1"/>
        <c:majorTickMark val="out"/>
        <c:minorTickMark val="none"/>
        <c:tickLblPos val="nextTo"/>
        <c:crossAx val="209454898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89.94</c:v>
                </c:pt>
                <c:pt idx="1">
                  <c:v>87.93</c:v>
                </c:pt>
                <c:pt idx="2">
                  <c:v>87.44</c:v>
                </c:pt>
                <c:pt idx="3">
                  <c:v>84.51</c:v>
                </c:pt>
                <c:pt idx="4">
                  <c:v>81.89</c:v>
                </c:pt>
              </c:numCache>
            </c:numRef>
          </c:val>
          <c:extLst xmlns:c16r2="http://schemas.microsoft.com/office/drawing/2015/06/chart">
            <c:ext xmlns:c16="http://schemas.microsoft.com/office/drawing/2014/chart" uri="{C3380CC4-5D6E-409C-BE32-E72D297353CC}">
              <c16:uniqueId val="{00000000-A26A-40AF-90A2-60CE1BC50589}"/>
            </c:ext>
          </c:extLst>
        </c:ser>
        <c:dLbls>
          <c:dLblPos val="outEnd"/>
          <c:showLegendKey val="0"/>
          <c:showVal val="1"/>
          <c:showCatName val="0"/>
          <c:showSerName val="0"/>
          <c:showPercent val="0"/>
          <c:showBubbleSize val="0"/>
        </c:dLbls>
        <c:gapWidth val="90"/>
        <c:overlap val="100"/>
        <c:axId val="-2109125880"/>
        <c:axId val="2137414856"/>
      </c:barChart>
      <c:catAx>
        <c:axId val="-210912588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7414856"/>
        <c:crosses val="autoZero"/>
        <c:auto val="1"/>
        <c:lblAlgn val="ctr"/>
        <c:lblOffset val="100"/>
        <c:noMultiLvlLbl val="0"/>
      </c:catAx>
      <c:valAx>
        <c:axId val="2137414856"/>
        <c:scaling>
          <c:orientation val="minMax"/>
          <c:max val="100.0"/>
          <c:min val="0.0"/>
        </c:scaling>
        <c:delete val="1"/>
        <c:axPos val="t"/>
        <c:numFmt formatCode="General" sourceLinked="1"/>
        <c:majorTickMark val="out"/>
        <c:minorTickMark val="none"/>
        <c:tickLblPos val="nextTo"/>
        <c:crossAx val="-210912588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93.12</c:v>
                </c:pt>
                <c:pt idx="1">
                  <c:v>88.51</c:v>
                </c:pt>
                <c:pt idx="2">
                  <c:v>89.59</c:v>
                </c:pt>
                <c:pt idx="3">
                  <c:v>80.01</c:v>
                </c:pt>
                <c:pt idx="4">
                  <c:v>84.57</c:v>
                </c:pt>
              </c:numCache>
            </c:numRef>
          </c:val>
          <c:extLst xmlns:c16r2="http://schemas.microsoft.com/office/drawing/2015/06/chart">
            <c:ext xmlns:c16="http://schemas.microsoft.com/office/drawing/2014/chart" uri="{C3380CC4-5D6E-409C-BE32-E72D297353CC}">
              <c16:uniqueId val="{00000000-6C76-41B2-A647-53E0CC903783}"/>
            </c:ext>
          </c:extLst>
        </c:ser>
        <c:dLbls>
          <c:dLblPos val="outEnd"/>
          <c:showLegendKey val="0"/>
          <c:showVal val="1"/>
          <c:showCatName val="0"/>
          <c:showSerName val="0"/>
          <c:showPercent val="0"/>
          <c:showBubbleSize val="0"/>
        </c:dLbls>
        <c:gapWidth val="90"/>
        <c:overlap val="100"/>
        <c:axId val="2119442872"/>
        <c:axId val="2120038632"/>
      </c:barChart>
      <c:catAx>
        <c:axId val="211944287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0038632"/>
        <c:crosses val="autoZero"/>
        <c:auto val="1"/>
        <c:lblAlgn val="ctr"/>
        <c:lblOffset val="100"/>
        <c:noMultiLvlLbl val="0"/>
      </c:catAx>
      <c:valAx>
        <c:axId val="2120038632"/>
        <c:scaling>
          <c:orientation val="minMax"/>
          <c:max val="100.0"/>
          <c:min val="0.0"/>
        </c:scaling>
        <c:delete val="1"/>
        <c:axPos val="t"/>
        <c:numFmt formatCode="General" sourceLinked="1"/>
        <c:majorTickMark val="out"/>
        <c:minorTickMark val="none"/>
        <c:tickLblPos val="nextTo"/>
        <c:crossAx val="211944287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38072200"/>
        <c:axId val="-2109117304"/>
      </c:barChart>
      <c:catAx>
        <c:axId val="213807220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117304"/>
        <c:crosses val="autoZero"/>
        <c:auto val="1"/>
        <c:lblAlgn val="ctr"/>
        <c:lblOffset val="100"/>
        <c:noMultiLvlLbl val="0"/>
      </c:catAx>
      <c:valAx>
        <c:axId val="-2109117304"/>
        <c:scaling>
          <c:orientation val="minMax"/>
          <c:max val="80.0"/>
          <c:min val="0.0"/>
        </c:scaling>
        <c:delete val="1"/>
        <c:axPos val="t"/>
        <c:numFmt formatCode="General" sourceLinked="1"/>
        <c:majorTickMark val="out"/>
        <c:minorTickMark val="none"/>
        <c:tickLblPos val="nextTo"/>
        <c:crossAx val="2138072200"/>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5326662061034"/>
          <c:y val="0.0269886446879292"/>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79.56</c:v>
                </c:pt>
                <c:pt idx="1">
                  <c:v>77.97999999999998</c:v>
                </c:pt>
                <c:pt idx="2">
                  <c:v>65.83</c:v>
                </c:pt>
                <c:pt idx="3">
                  <c:v>60.97</c:v>
                </c:pt>
                <c:pt idx="4">
                  <c:v>60.07</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137273672"/>
        <c:axId val="2094604808"/>
      </c:barChart>
      <c:catAx>
        <c:axId val="213727367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4604808"/>
        <c:crosses val="autoZero"/>
        <c:auto val="1"/>
        <c:lblAlgn val="ctr"/>
        <c:lblOffset val="100"/>
        <c:noMultiLvlLbl val="0"/>
      </c:catAx>
      <c:valAx>
        <c:axId val="2094604808"/>
        <c:scaling>
          <c:orientation val="minMax"/>
          <c:max val="100.0"/>
          <c:min val="0.0"/>
        </c:scaling>
        <c:delete val="1"/>
        <c:axPos val="t"/>
        <c:numFmt formatCode="General" sourceLinked="1"/>
        <c:majorTickMark val="out"/>
        <c:minorTickMark val="none"/>
        <c:tickLblPos val="nextTo"/>
        <c:crossAx val="2137273672"/>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75.11</c:v>
                </c:pt>
                <c:pt idx="1">
                  <c:v>75.77</c:v>
                </c:pt>
                <c:pt idx="2">
                  <c:v>66.06</c:v>
                </c:pt>
                <c:pt idx="3">
                  <c:v>56.42</c:v>
                </c:pt>
                <c:pt idx="4">
                  <c:v>55.97</c:v>
                </c:pt>
              </c:numCache>
            </c:numRef>
          </c:val>
          <c:extLst xmlns:c16r2="http://schemas.microsoft.com/office/drawing/2015/06/char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109676888"/>
        <c:axId val="-2109323064"/>
      </c:barChart>
      <c:catAx>
        <c:axId val="-210967688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323064"/>
        <c:crosses val="autoZero"/>
        <c:auto val="1"/>
        <c:lblAlgn val="ctr"/>
        <c:lblOffset val="100"/>
        <c:noMultiLvlLbl val="0"/>
      </c:catAx>
      <c:valAx>
        <c:axId val="-2109323064"/>
        <c:scaling>
          <c:orientation val="minMax"/>
          <c:max val="100.0"/>
          <c:min val="0.0"/>
        </c:scaling>
        <c:delete val="1"/>
        <c:axPos val="t"/>
        <c:numFmt formatCode="General" sourceLinked="1"/>
        <c:majorTickMark val="out"/>
        <c:minorTickMark val="none"/>
        <c:tickLblPos val="nextTo"/>
        <c:crossAx val="-210967688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83.92</c:v>
                </c:pt>
                <c:pt idx="1">
                  <c:v>80.15</c:v>
                </c:pt>
                <c:pt idx="2">
                  <c:v>65.59</c:v>
                </c:pt>
                <c:pt idx="3">
                  <c:v>65.43</c:v>
                </c:pt>
                <c:pt idx="4">
                  <c:v>64.09</c:v>
                </c:pt>
              </c:numCache>
            </c:numRef>
          </c:val>
          <c:extLst xmlns:c16r2="http://schemas.microsoft.com/office/drawing/2015/06/chart">
            <c:ext xmlns:c16="http://schemas.microsoft.com/office/drawing/2014/chart" uri="{C3380CC4-5D6E-409C-BE32-E72D297353CC}">
              <c16:uniqueId val="{00000000-5CA3-421E-8B1F-4679E1BC1A3B}"/>
            </c:ext>
          </c:extLst>
        </c:ser>
        <c:dLbls>
          <c:dLblPos val="outEnd"/>
          <c:showLegendKey val="0"/>
          <c:showVal val="1"/>
          <c:showCatName val="0"/>
          <c:showSerName val="0"/>
          <c:showPercent val="0"/>
          <c:showBubbleSize val="0"/>
        </c:dLbls>
        <c:gapWidth val="90"/>
        <c:overlap val="100"/>
        <c:axId val="2137064696"/>
        <c:axId val="-2108990904"/>
      </c:barChart>
      <c:catAx>
        <c:axId val="21370646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8990904"/>
        <c:crosses val="autoZero"/>
        <c:auto val="1"/>
        <c:lblAlgn val="ctr"/>
        <c:lblOffset val="100"/>
        <c:noMultiLvlLbl val="0"/>
      </c:catAx>
      <c:valAx>
        <c:axId val="-2108990904"/>
        <c:scaling>
          <c:orientation val="minMax"/>
          <c:max val="100.0"/>
          <c:min val="0.0"/>
        </c:scaling>
        <c:delete val="1"/>
        <c:axPos val="t"/>
        <c:numFmt formatCode="General" sourceLinked="1"/>
        <c:majorTickMark val="out"/>
        <c:minorTickMark val="none"/>
        <c:tickLblPos val="nextTo"/>
        <c:crossAx val="213706469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84.52</c:v>
                </c:pt>
                <c:pt idx="1">
                  <c:v>74.81</c:v>
                </c:pt>
                <c:pt idx="2">
                  <c:v>69.92</c:v>
                </c:pt>
                <c:pt idx="3">
                  <c:v>58.22</c:v>
                </c:pt>
                <c:pt idx="4">
                  <c:v>60.11</c:v>
                </c:pt>
              </c:numCache>
            </c:numRef>
          </c:val>
          <c:extLst xmlns:c16r2="http://schemas.microsoft.com/office/drawing/2015/06/chart">
            <c:ext xmlns:c16="http://schemas.microsoft.com/office/drawing/2014/chart" uri="{C3380CC4-5D6E-409C-BE32-E72D297353CC}">
              <c16:uniqueId val="{00000000-65E3-4B75-95CB-7B2C6EBE3C10}"/>
            </c:ext>
          </c:extLst>
        </c:ser>
        <c:dLbls>
          <c:dLblPos val="outEnd"/>
          <c:showLegendKey val="0"/>
          <c:showVal val="1"/>
          <c:showCatName val="0"/>
          <c:showSerName val="0"/>
          <c:showPercent val="0"/>
          <c:showBubbleSize val="0"/>
        </c:dLbls>
        <c:gapWidth val="90"/>
        <c:overlap val="100"/>
        <c:axId val="2120177176"/>
        <c:axId val="2120168504"/>
      </c:barChart>
      <c:catAx>
        <c:axId val="212017717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0168504"/>
        <c:crosses val="autoZero"/>
        <c:auto val="1"/>
        <c:lblAlgn val="ctr"/>
        <c:lblOffset val="100"/>
        <c:noMultiLvlLbl val="0"/>
      </c:catAx>
      <c:valAx>
        <c:axId val="2120168504"/>
        <c:scaling>
          <c:orientation val="minMax"/>
          <c:max val="100.0"/>
          <c:min val="0.0"/>
        </c:scaling>
        <c:delete val="1"/>
        <c:axPos val="t"/>
        <c:numFmt formatCode="General" sourceLinked="1"/>
        <c:majorTickMark val="out"/>
        <c:minorTickMark val="none"/>
        <c:tickLblPos val="nextTo"/>
        <c:crossAx val="212017717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
          <c:y val="0.0"/>
          <c:w val="0.995313605243093"/>
          <c:h val="0.807730390687662"/>
        </c:manualLayout>
      </c:layout>
      <c:barChart>
        <c:barDir val="col"/>
        <c:grouping val="clustered"/>
        <c:varyColors val="0"/>
        <c:ser>
          <c:idx val="0"/>
          <c:order val="0"/>
          <c:spPr>
            <a:solidFill>
              <a:srgbClr val="859F72"/>
            </a:solidFill>
          </c:spPr>
          <c:invertIfNegative val="0"/>
          <c:dLbls>
            <c:numFmt formatCode="#,##0" sourceLinked="0"/>
            <c:spPr>
              <a:noFill/>
              <a:ln>
                <a:noFill/>
              </a:ln>
              <a:effectLst/>
            </c:spPr>
            <c:txPr>
              <a:bodyPr/>
              <a:lstStyle/>
              <a:p>
                <a:pPr>
                  <a:defRPr sz="1200" b="1" i="0">
                    <a:solidFill>
                      <a:srgbClr val="859F72"/>
                    </a:solidFill>
                    <a:latin typeface="+mj-lt"/>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18-24</c:v>
                </c:pt>
                <c:pt idx="1">
                  <c:v>25-34</c:v>
                </c:pt>
                <c:pt idx="2">
                  <c:v>35-44</c:v>
                </c:pt>
                <c:pt idx="3">
                  <c:v>45-54</c:v>
                </c:pt>
                <c:pt idx="4">
                  <c:v>55-64</c:v>
                </c:pt>
                <c:pt idx="5">
                  <c:v>65-75</c:v>
                </c:pt>
              </c:strCache>
            </c:strRef>
          </c:cat>
          <c:val>
            <c:numRef>
              <c:f>Sheet1!$B$2:$B$7</c:f>
              <c:numCache>
                <c:formatCode>0\%</c:formatCode>
                <c:ptCount val="6"/>
                <c:pt idx="0">
                  <c:v>12.76</c:v>
                </c:pt>
                <c:pt idx="1">
                  <c:v>17.39</c:v>
                </c:pt>
                <c:pt idx="2">
                  <c:v>18.9</c:v>
                </c:pt>
                <c:pt idx="3">
                  <c:v>20.16</c:v>
                </c:pt>
                <c:pt idx="4">
                  <c:v>17.92</c:v>
                </c:pt>
                <c:pt idx="5">
                  <c:v>12.86</c:v>
                </c:pt>
              </c:numCache>
            </c:numRef>
          </c:val>
          <c:extLst xmlns:c16r2="http://schemas.microsoft.com/office/drawing/2015/06/chart">
            <c:ext xmlns:c16="http://schemas.microsoft.com/office/drawing/2014/chart" uri="{C3380CC4-5D6E-409C-BE32-E72D297353CC}">
              <c16:uniqueId val="{00000000-2624-433C-9117-5E6B7080190F}"/>
            </c:ext>
          </c:extLst>
        </c:ser>
        <c:dLbls>
          <c:showLegendKey val="0"/>
          <c:showVal val="0"/>
          <c:showCatName val="0"/>
          <c:showSerName val="0"/>
          <c:showPercent val="0"/>
          <c:showBubbleSize val="0"/>
        </c:dLbls>
        <c:gapWidth val="80"/>
        <c:axId val="-2134775480"/>
        <c:axId val="-2134772104"/>
      </c:barChart>
      <c:catAx>
        <c:axId val="-2134775480"/>
        <c:scaling>
          <c:orientation val="minMax"/>
        </c:scaling>
        <c:delete val="0"/>
        <c:axPos val="b"/>
        <c:numFmt formatCode="General" sourceLinked="0"/>
        <c:majorTickMark val="out"/>
        <c:minorTickMark val="none"/>
        <c:tickLblPos val="nextTo"/>
        <c:spPr>
          <a:ln>
            <a:noFill/>
          </a:ln>
        </c:spPr>
        <c:txPr>
          <a:bodyPr/>
          <a:lstStyle/>
          <a:p>
            <a:pPr>
              <a:lnSpc>
                <a:spcPts val="800"/>
              </a:lnSpc>
              <a:defRPr sz="800">
                <a:solidFill>
                  <a:schemeClr val="tx1">
                    <a:lumMod val="75000"/>
                    <a:lumOff val="25000"/>
                  </a:schemeClr>
                </a:solidFill>
                <a:latin typeface="+mj-lt"/>
                <a:ea typeface="Verdana" panose="020B0604030504040204" pitchFamily="34" charset="0"/>
                <a:cs typeface="Verdana" panose="020B0604030504040204" pitchFamily="34" charset="0"/>
              </a:defRPr>
            </a:pPr>
            <a:endParaRPr lang="en-US"/>
          </a:p>
        </c:txPr>
        <c:crossAx val="-2134772104"/>
        <c:crosses val="autoZero"/>
        <c:auto val="1"/>
        <c:lblAlgn val="ctr"/>
        <c:lblOffset val="100"/>
        <c:noMultiLvlLbl val="0"/>
      </c:catAx>
      <c:valAx>
        <c:axId val="-2134772104"/>
        <c:scaling>
          <c:orientation val="minMax"/>
          <c:max val="60.0"/>
          <c:min val="0.0"/>
        </c:scaling>
        <c:delete val="1"/>
        <c:axPos val="l"/>
        <c:numFmt formatCode="0\%" sourceLinked="1"/>
        <c:majorTickMark val="out"/>
        <c:minorTickMark val="none"/>
        <c:tickLblPos val="nextTo"/>
        <c:crossAx val="-2134775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74.34</c:v>
                </c:pt>
                <c:pt idx="1">
                  <c:v>77.2</c:v>
                </c:pt>
                <c:pt idx="2">
                  <c:v>62.18</c:v>
                </c:pt>
                <c:pt idx="3">
                  <c:v>60.72</c:v>
                </c:pt>
                <c:pt idx="4">
                  <c:v>57.34</c:v>
                </c:pt>
              </c:numCache>
            </c:numRef>
          </c:val>
          <c:extLst xmlns:c16r2="http://schemas.microsoft.com/office/drawing/2015/06/chart">
            <c:ext xmlns:c16="http://schemas.microsoft.com/office/drawing/2014/chart" uri="{C3380CC4-5D6E-409C-BE32-E72D297353CC}">
              <c16:uniqueId val="{00000000-A26A-40AF-90A2-60CE1BC50589}"/>
            </c:ext>
          </c:extLst>
        </c:ser>
        <c:dLbls>
          <c:dLblPos val="outEnd"/>
          <c:showLegendKey val="0"/>
          <c:showVal val="1"/>
          <c:showCatName val="0"/>
          <c:showSerName val="0"/>
          <c:showPercent val="0"/>
          <c:showBubbleSize val="0"/>
        </c:dLbls>
        <c:gapWidth val="90"/>
        <c:overlap val="100"/>
        <c:axId val="2091978248"/>
        <c:axId val="2092370888"/>
      </c:barChart>
      <c:catAx>
        <c:axId val="209197824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2370888"/>
        <c:crosses val="autoZero"/>
        <c:auto val="1"/>
        <c:lblAlgn val="ctr"/>
        <c:lblOffset val="100"/>
        <c:noMultiLvlLbl val="0"/>
      </c:catAx>
      <c:valAx>
        <c:axId val="2092370888"/>
        <c:scaling>
          <c:orientation val="minMax"/>
          <c:max val="100.0"/>
          <c:min val="0.0"/>
        </c:scaling>
        <c:delete val="1"/>
        <c:axPos val="t"/>
        <c:numFmt formatCode="General" sourceLinked="1"/>
        <c:majorTickMark val="out"/>
        <c:minorTickMark val="none"/>
        <c:tickLblPos val="nextTo"/>
        <c:crossAx val="209197824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81.31</c:v>
                </c:pt>
                <c:pt idx="1">
                  <c:v>82.09</c:v>
                </c:pt>
                <c:pt idx="2">
                  <c:v>66.44</c:v>
                </c:pt>
                <c:pt idx="3">
                  <c:v>63.99</c:v>
                </c:pt>
                <c:pt idx="4">
                  <c:v>63.49</c:v>
                </c:pt>
              </c:numCache>
            </c:numRef>
          </c:val>
          <c:extLst xmlns:c16r2="http://schemas.microsoft.com/office/drawing/2015/06/chart">
            <c:ext xmlns:c16="http://schemas.microsoft.com/office/drawing/2014/chart" uri="{C3380CC4-5D6E-409C-BE32-E72D297353CC}">
              <c16:uniqueId val="{00000000-6C76-41B2-A647-53E0CC903783}"/>
            </c:ext>
          </c:extLst>
        </c:ser>
        <c:dLbls>
          <c:dLblPos val="outEnd"/>
          <c:showLegendKey val="0"/>
          <c:showVal val="1"/>
          <c:showCatName val="0"/>
          <c:showSerName val="0"/>
          <c:showPercent val="0"/>
          <c:showBubbleSize val="0"/>
        </c:dLbls>
        <c:gapWidth val="90"/>
        <c:overlap val="100"/>
        <c:axId val="2120139608"/>
        <c:axId val="2120129128"/>
      </c:barChart>
      <c:catAx>
        <c:axId val="212013960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0129128"/>
        <c:crosses val="autoZero"/>
        <c:auto val="1"/>
        <c:lblAlgn val="ctr"/>
        <c:lblOffset val="100"/>
        <c:noMultiLvlLbl val="0"/>
      </c:catAx>
      <c:valAx>
        <c:axId val="2120129128"/>
        <c:scaling>
          <c:orientation val="minMax"/>
          <c:max val="100.0"/>
          <c:min val="0.0"/>
        </c:scaling>
        <c:delete val="1"/>
        <c:axPos val="t"/>
        <c:numFmt formatCode="General" sourceLinked="1"/>
        <c:majorTickMark val="out"/>
        <c:minorTickMark val="none"/>
        <c:tickLblPos val="nextTo"/>
        <c:crossAx val="212013960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19914136"/>
        <c:axId val="2119892408"/>
      </c:barChart>
      <c:catAx>
        <c:axId val="211991413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9892408"/>
        <c:crosses val="autoZero"/>
        <c:auto val="1"/>
        <c:lblAlgn val="ctr"/>
        <c:lblOffset val="100"/>
        <c:noMultiLvlLbl val="0"/>
      </c:catAx>
      <c:valAx>
        <c:axId val="2119892408"/>
        <c:scaling>
          <c:orientation val="minMax"/>
          <c:max val="80.0"/>
          <c:min val="0.0"/>
        </c:scaling>
        <c:delete val="1"/>
        <c:axPos val="t"/>
        <c:numFmt formatCode="General" sourceLinked="1"/>
        <c:majorTickMark val="out"/>
        <c:minorTickMark val="none"/>
        <c:tickLblPos val="nextTo"/>
        <c:crossAx val="2119914136"/>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87.21</c:v>
                </c:pt>
                <c:pt idx="1">
                  <c:v>84.86</c:v>
                </c:pt>
                <c:pt idx="2">
                  <c:v>86.12</c:v>
                </c:pt>
                <c:pt idx="3">
                  <c:v>80.75</c:v>
                </c:pt>
                <c:pt idx="4">
                  <c:v>80.97</c:v>
                </c:pt>
              </c:numCache>
            </c:numRef>
          </c:val>
          <c:extLst xmlns:c16r2="http://schemas.microsoft.com/office/drawing/2015/06/char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137012168"/>
        <c:axId val="-2109275448"/>
      </c:barChart>
      <c:catAx>
        <c:axId val="213701216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275448"/>
        <c:crosses val="autoZero"/>
        <c:auto val="1"/>
        <c:lblAlgn val="ctr"/>
        <c:lblOffset val="100"/>
        <c:noMultiLvlLbl val="0"/>
      </c:catAx>
      <c:valAx>
        <c:axId val="-2109275448"/>
        <c:scaling>
          <c:orientation val="minMax"/>
          <c:max val="100.0"/>
          <c:min val="0.0"/>
        </c:scaling>
        <c:delete val="1"/>
        <c:axPos val="t"/>
        <c:numFmt formatCode="General" sourceLinked="1"/>
        <c:majorTickMark val="out"/>
        <c:minorTickMark val="none"/>
        <c:tickLblPos val="nextTo"/>
        <c:crossAx val="213701216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5326662061034"/>
          <c:y val="0.0269886446879292"/>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90.08</c:v>
                </c:pt>
                <c:pt idx="1">
                  <c:v>88.7</c:v>
                </c:pt>
                <c:pt idx="2">
                  <c:v>87.69</c:v>
                </c:pt>
                <c:pt idx="3">
                  <c:v>83.9</c:v>
                </c:pt>
                <c:pt idx="4">
                  <c:v>82.63</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091962008"/>
        <c:axId val="-2109595256"/>
      </c:barChart>
      <c:catAx>
        <c:axId val="209196200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595256"/>
        <c:crosses val="autoZero"/>
        <c:auto val="1"/>
        <c:lblAlgn val="ctr"/>
        <c:lblOffset val="100"/>
        <c:noMultiLvlLbl val="0"/>
      </c:catAx>
      <c:valAx>
        <c:axId val="-2109595256"/>
        <c:scaling>
          <c:orientation val="minMax"/>
          <c:max val="100.0"/>
          <c:min val="0.0"/>
        </c:scaling>
        <c:delete val="1"/>
        <c:axPos val="t"/>
        <c:numFmt formatCode="General" sourceLinked="1"/>
        <c:majorTickMark val="out"/>
        <c:minorTickMark val="none"/>
        <c:tickLblPos val="nextTo"/>
        <c:crossAx val="209196200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90.39</c:v>
                </c:pt>
                <c:pt idx="1">
                  <c:v>87.3</c:v>
                </c:pt>
                <c:pt idx="2">
                  <c:v>86.64</c:v>
                </c:pt>
                <c:pt idx="3">
                  <c:v>87.78</c:v>
                </c:pt>
                <c:pt idx="4">
                  <c:v>83.94</c:v>
                </c:pt>
              </c:numCache>
            </c:numRef>
          </c:val>
          <c:extLst xmlns:c16r2="http://schemas.microsoft.com/office/drawing/2015/06/chart">
            <c:ext xmlns:c16="http://schemas.microsoft.com/office/drawing/2014/chart" uri="{C3380CC4-5D6E-409C-BE32-E72D297353CC}">
              <c16:uniqueId val="{00000000-440E-4FD6-8E5F-56275BCD2B00}"/>
            </c:ext>
          </c:extLst>
        </c:ser>
        <c:dLbls>
          <c:dLblPos val="outEnd"/>
          <c:showLegendKey val="0"/>
          <c:showVal val="1"/>
          <c:showCatName val="0"/>
          <c:showSerName val="0"/>
          <c:showPercent val="0"/>
          <c:showBubbleSize val="0"/>
        </c:dLbls>
        <c:gapWidth val="90"/>
        <c:overlap val="100"/>
        <c:axId val="2119857240"/>
        <c:axId val="2119828360"/>
      </c:barChart>
      <c:catAx>
        <c:axId val="211985724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9828360"/>
        <c:crosses val="autoZero"/>
        <c:auto val="1"/>
        <c:lblAlgn val="ctr"/>
        <c:lblOffset val="100"/>
        <c:noMultiLvlLbl val="0"/>
      </c:catAx>
      <c:valAx>
        <c:axId val="2119828360"/>
        <c:scaling>
          <c:orientation val="minMax"/>
          <c:max val="100.0"/>
          <c:min val="0.0"/>
        </c:scaling>
        <c:delete val="1"/>
        <c:axPos val="t"/>
        <c:numFmt formatCode="General" sourceLinked="1"/>
        <c:majorTickMark val="out"/>
        <c:minorTickMark val="none"/>
        <c:tickLblPos val="nextTo"/>
        <c:crossAx val="211985724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90.43</c:v>
                </c:pt>
                <c:pt idx="1">
                  <c:v>86.16</c:v>
                </c:pt>
                <c:pt idx="2">
                  <c:v>91.59</c:v>
                </c:pt>
                <c:pt idx="3">
                  <c:v>84.8</c:v>
                </c:pt>
                <c:pt idx="4">
                  <c:v>81.79</c:v>
                </c:pt>
              </c:numCache>
            </c:numRef>
          </c:val>
          <c:extLst xmlns:c16r2="http://schemas.microsoft.com/office/drawing/2015/06/chart">
            <c:ext xmlns:c16="http://schemas.microsoft.com/office/drawing/2014/chart" uri="{C3380CC4-5D6E-409C-BE32-E72D297353CC}">
              <c16:uniqueId val="{00000000-A6A4-4ADB-9A2D-960755E9CF86}"/>
            </c:ext>
          </c:extLst>
        </c:ser>
        <c:dLbls>
          <c:dLblPos val="outEnd"/>
          <c:showLegendKey val="0"/>
          <c:showVal val="1"/>
          <c:showCatName val="0"/>
          <c:showSerName val="0"/>
          <c:showPercent val="0"/>
          <c:showBubbleSize val="0"/>
        </c:dLbls>
        <c:gapWidth val="90"/>
        <c:overlap val="100"/>
        <c:axId val="2119804536"/>
        <c:axId val="2119801192"/>
      </c:barChart>
      <c:catAx>
        <c:axId val="211980453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9801192"/>
        <c:crosses val="autoZero"/>
        <c:auto val="1"/>
        <c:lblAlgn val="ctr"/>
        <c:lblOffset val="100"/>
        <c:noMultiLvlLbl val="0"/>
      </c:catAx>
      <c:valAx>
        <c:axId val="2119801192"/>
        <c:scaling>
          <c:orientation val="minMax"/>
          <c:max val="100.0"/>
          <c:min val="0.0"/>
        </c:scaling>
        <c:delete val="1"/>
        <c:axPos val="t"/>
        <c:numFmt formatCode="General" sourceLinked="1"/>
        <c:majorTickMark val="out"/>
        <c:minorTickMark val="none"/>
        <c:tickLblPos val="nextTo"/>
        <c:crossAx val="211980453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90.66</c:v>
                </c:pt>
                <c:pt idx="1">
                  <c:v>91.86</c:v>
                </c:pt>
                <c:pt idx="2">
                  <c:v>84.02</c:v>
                </c:pt>
                <c:pt idx="3">
                  <c:v>82.01</c:v>
                </c:pt>
                <c:pt idx="4">
                  <c:v>77.85</c:v>
                </c:pt>
              </c:numCache>
            </c:numRef>
          </c:val>
          <c:extLst xmlns:c16r2="http://schemas.microsoft.com/office/drawing/2015/06/chart">
            <c:ext xmlns:c16="http://schemas.microsoft.com/office/drawing/2014/chart" uri="{C3380CC4-5D6E-409C-BE32-E72D297353CC}">
              <c16:uniqueId val="{00000000-945B-4DE9-AA51-919A91E8CCD2}"/>
            </c:ext>
          </c:extLst>
        </c:ser>
        <c:dLbls>
          <c:dLblPos val="outEnd"/>
          <c:showLegendKey val="0"/>
          <c:showVal val="1"/>
          <c:showCatName val="0"/>
          <c:showSerName val="0"/>
          <c:showPercent val="0"/>
          <c:showBubbleSize val="0"/>
        </c:dLbls>
        <c:gapWidth val="90"/>
        <c:overlap val="100"/>
        <c:axId val="-2109648488"/>
        <c:axId val="-2109639640"/>
      </c:barChart>
      <c:catAx>
        <c:axId val="-210964848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639640"/>
        <c:crosses val="autoZero"/>
        <c:auto val="1"/>
        <c:lblAlgn val="ctr"/>
        <c:lblOffset val="100"/>
        <c:noMultiLvlLbl val="0"/>
      </c:catAx>
      <c:valAx>
        <c:axId val="-2109639640"/>
        <c:scaling>
          <c:orientation val="minMax"/>
          <c:max val="100.0"/>
          <c:min val="0.0"/>
        </c:scaling>
        <c:delete val="1"/>
        <c:axPos val="t"/>
        <c:numFmt formatCode="General" sourceLinked="1"/>
        <c:majorTickMark val="out"/>
        <c:minorTickMark val="none"/>
        <c:tickLblPos val="nextTo"/>
        <c:crossAx val="-210964848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100.0</c:v>
                </c:pt>
                <c:pt idx="1">
                  <c:v>90.27</c:v>
                </c:pt>
                <c:pt idx="2">
                  <c:v>85.86</c:v>
                </c:pt>
                <c:pt idx="3">
                  <c:v>80.56</c:v>
                </c:pt>
                <c:pt idx="4">
                  <c:v>92.94</c:v>
                </c:pt>
              </c:numCache>
            </c:numRef>
          </c:val>
          <c:extLst xmlns:c16r2="http://schemas.microsoft.com/office/drawing/2015/06/chart">
            <c:ext xmlns:c16="http://schemas.microsoft.com/office/drawing/2014/chart" uri="{C3380CC4-5D6E-409C-BE32-E72D297353CC}">
              <c16:uniqueId val="{00000000-440E-4FD6-8E5F-56275BCD2B00}"/>
            </c:ext>
          </c:extLst>
        </c:ser>
        <c:dLbls>
          <c:dLblPos val="outEnd"/>
          <c:showLegendKey val="0"/>
          <c:showVal val="1"/>
          <c:showCatName val="0"/>
          <c:showSerName val="0"/>
          <c:showPercent val="0"/>
          <c:showBubbleSize val="0"/>
        </c:dLbls>
        <c:gapWidth val="90"/>
        <c:overlap val="100"/>
        <c:axId val="2119775960"/>
        <c:axId val="2119767864"/>
      </c:barChart>
      <c:catAx>
        <c:axId val="211977596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19767864"/>
        <c:crosses val="autoZero"/>
        <c:auto val="1"/>
        <c:lblAlgn val="ctr"/>
        <c:lblOffset val="100"/>
        <c:noMultiLvlLbl val="0"/>
      </c:catAx>
      <c:valAx>
        <c:axId val="2119767864"/>
        <c:scaling>
          <c:orientation val="minMax"/>
          <c:max val="100.0"/>
          <c:min val="0.0"/>
        </c:scaling>
        <c:delete val="1"/>
        <c:axPos val="t"/>
        <c:numFmt formatCode="General" sourceLinked="1"/>
        <c:majorTickMark val="out"/>
        <c:minorTickMark val="none"/>
        <c:tickLblPos val="nextTo"/>
        <c:crossAx val="211977596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90.05</c:v>
                </c:pt>
                <c:pt idx="1">
                  <c:v>89.7</c:v>
                </c:pt>
                <c:pt idx="2">
                  <c:v>85.82</c:v>
                </c:pt>
                <c:pt idx="3">
                  <c:v>81.2</c:v>
                </c:pt>
                <c:pt idx="4">
                  <c:v>86.23</c:v>
                </c:pt>
              </c:numCache>
            </c:numRef>
          </c:val>
          <c:extLst xmlns:c16r2="http://schemas.microsoft.com/office/drawing/2015/06/chart">
            <c:ext xmlns:c16="http://schemas.microsoft.com/office/drawing/2014/chart" uri="{C3380CC4-5D6E-409C-BE32-E72D297353CC}">
              <c16:uniqueId val="{00000000-1747-4FE7-9DFB-BB4451F94A64}"/>
            </c:ext>
          </c:extLst>
        </c:ser>
        <c:dLbls>
          <c:dLblPos val="outEnd"/>
          <c:showLegendKey val="0"/>
          <c:showVal val="1"/>
          <c:showCatName val="0"/>
          <c:showSerName val="0"/>
          <c:showPercent val="0"/>
          <c:showBubbleSize val="0"/>
        </c:dLbls>
        <c:gapWidth val="90"/>
        <c:overlap val="100"/>
        <c:axId val="2138002680"/>
        <c:axId val="2137075320"/>
      </c:barChart>
      <c:catAx>
        <c:axId val="213800268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7075320"/>
        <c:crosses val="autoZero"/>
        <c:auto val="1"/>
        <c:lblAlgn val="ctr"/>
        <c:lblOffset val="100"/>
        <c:noMultiLvlLbl val="0"/>
      </c:catAx>
      <c:valAx>
        <c:axId val="2137075320"/>
        <c:scaling>
          <c:orientation val="minMax"/>
          <c:max val="100.0"/>
          <c:min val="0.0"/>
        </c:scaling>
        <c:delete val="1"/>
        <c:axPos val="t"/>
        <c:numFmt formatCode="General" sourceLinked="1"/>
        <c:majorTickMark val="out"/>
        <c:minorTickMark val="none"/>
        <c:tickLblPos val="nextTo"/>
        <c:crossAx val="213800268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
          <c:y val="0.0"/>
          <c:w val="0.995313605243093"/>
          <c:h val="0.807730390687662"/>
        </c:manualLayout>
      </c:layout>
      <c:barChart>
        <c:barDir val="col"/>
        <c:grouping val="clustered"/>
        <c:varyColors val="0"/>
        <c:ser>
          <c:idx val="0"/>
          <c:order val="0"/>
          <c:spPr>
            <a:solidFill>
              <a:srgbClr val="0070C0"/>
            </a:solidFill>
          </c:spPr>
          <c:invertIfNegative val="0"/>
          <c:dLbls>
            <c:numFmt formatCode="#,##0" sourceLinked="0"/>
            <c:spPr>
              <a:noFill/>
              <a:ln>
                <a:noFill/>
              </a:ln>
              <a:effectLst/>
            </c:spPr>
            <c:txPr>
              <a:bodyPr/>
              <a:lstStyle/>
              <a:p>
                <a:pPr>
                  <a:defRPr sz="1200" b="1" i="0">
                    <a:solidFill>
                      <a:srgbClr val="0070C0"/>
                    </a:solidFill>
                    <a:latin typeface="+mj-lt"/>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Groupe 1&amp;2</c:v>
                </c:pt>
                <c:pt idx="1">
                  <c:v>Groupe 3&amp;4</c:v>
                </c:pt>
                <c:pt idx="2">
                  <c:v>Groupe 5&amp;6</c:v>
                </c:pt>
                <c:pt idx="3">
                  <c:v>Groupe 7&amp;8</c:v>
                </c:pt>
              </c:strCache>
            </c:strRef>
          </c:cat>
          <c:val>
            <c:numRef>
              <c:f>Sheet1!$B$2:$B$5</c:f>
              <c:numCache>
                <c:formatCode>0\%</c:formatCode>
                <c:ptCount val="4"/>
                <c:pt idx="0">
                  <c:v>38.65</c:v>
                </c:pt>
                <c:pt idx="1">
                  <c:v>27.13</c:v>
                </c:pt>
                <c:pt idx="2">
                  <c:v>17.96</c:v>
                </c:pt>
                <c:pt idx="3">
                  <c:v>15.56</c:v>
                </c:pt>
              </c:numCache>
            </c:numRef>
          </c:val>
          <c:extLst xmlns:c16r2="http://schemas.microsoft.com/office/drawing/2015/06/chart">
            <c:ext xmlns:c16="http://schemas.microsoft.com/office/drawing/2014/chart" uri="{C3380CC4-5D6E-409C-BE32-E72D297353CC}">
              <c16:uniqueId val="{00000000-2624-433C-9117-5E6B7080190F}"/>
            </c:ext>
          </c:extLst>
        </c:ser>
        <c:dLbls>
          <c:showLegendKey val="0"/>
          <c:showVal val="0"/>
          <c:showCatName val="0"/>
          <c:showSerName val="0"/>
          <c:showPercent val="0"/>
          <c:showBubbleSize val="0"/>
        </c:dLbls>
        <c:gapWidth val="80"/>
        <c:axId val="-2108797336"/>
        <c:axId val="2092750040"/>
      </c:barChart>
      <c:catAx>
        <c:axId val="-2108797336"/>
        <c:scaling>
          <c:orientation val="minMax"/>
        </c:scaling>
        <c:delete val="0"/>
        <c:axPos val="b"/>
        <c:numFmt formatCode="General" sourceLinked="0"/>
        <c:majorTickMark val="out"/>
        <c:minorTickMark val="none"/>
        <c:tickLblPos val="nextTo"/>
        <c:spPr>
          <a:ln>
            <a:noFill/>
          </a:ln>
        </c:spPr>
        <c:txPr>
          <a:bodyPr/>
          <a:lstStyle/>
          <a:p>
            <a:pPr>
              <a:lnSpc>
                <a:spcPts val="800"/>
              </a:lnSpc>
              <a:defRPr sz="800">
                <a:solidFill>
                  <a:schemeClr val="tx1">
                    <a:lumMod val="75000"/>
                    <a:lumOff val="25000"/>
                  </a:schemeClr>
                </a:solidFill>
                <a:latin typeface="+mj-lt"/>
                <a:ea typeface="Verdana" panose="020B0604030504040204" pitchFamily="34" charset="0"/>
                <a:cs typeface="Verdana" panose="020B0604030504040204" pitchFamily="34" charset="0"/>
              </a:defRPr>
            </a:pPr>
            <a:endParaRPr lang="en-US"/>
          </a:p>
        </c:txPr>
        <c:crossAx val="2092750040"/>
        <c:crosses val="autoZero"/>
        <c:auto val="1"/>
        <c:lblAlgn val="ctr"/>
        <c:lblOffset val="100"/>
        <c:noMultiLvlLbl val="0"/>
      </c:catAx>
      <c:valAx>
        <c:axId val="2092750040"/>
        <c:scaling>
          <c:orientation val="minMax"/>
          <c:max val="60.0"/>
          <c:min val="0.0"/>
        </c:scaling>
        <c:delete val="1"/>
        <c:axPos val="l"/>
        <c:numFmt formatCode="0\%" sourceLinked="1"/>
        <c:majorTickMark val="out"/>
        <c:minorTickMark val="none"/>
        <c:tickLblPos val="nextTo"/>
        <c:crossAx val="-2108797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21881064"/>
        <c:axId val="2121971688"/>
      </c:barChart>
      <c:catAx>
        <c:axId val="212188106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1971688"/>
        <c:crosses val="autoZero"/>
        <c:auto val="1"/>
        <c:lblAlgn val="ctr"/>
        <c:lblOffset val="100"/>
        <c:noMultiLvlLbl val="0"/>
      </c:catAx>
      <c:valAx>
        <c:axId val="2121971688"/>
        <c:scaling>
          <c:orientation val="minMax"/>
          <c:max val="80.0"/>
          <c:min val="0.0"/>
        </c:scaling>
        <c:delete val="1"/>
        <c:axPos val="t"/>
        <c:numFmt formatCode="General" sourceLinked="1"/>
        <c:majorTickMark val="out"/>
        <c:minorTickMark val="none"/>
        <c:tickLblPos val="nextTo"/>
        <c:crossAx val="2121881064"/>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79.56</c:v>
                </c:pt>
                <c:pt idx="1">
                  <c:v>77.98</c:v>
                </c:pt>
                <c:pt idx="2">
                  <c:v>65.82</c:v>
                </c:pt>
                <c:pt idx="3">
                  <c:v>60.97</c:v>
                </c:pt>
                <c:pt idx="4">
                  <c:v>60.07</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137773464"/>
        <c:axId val="-2109232984"/>
      </c:barChart>
      <c:catAx>
        <c:axId val="213777346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232984"/>
        <c:crosses val="autoZero"/>
        <c:auto val="1"/>
        <c:lblAlgn val="ctr"/>
        <c:lblOffset val="100"/>
        <c:noMultiLvlLbl val="0"/>
      </c:catAx>
      <c:valAx>
        <c:axId val="-2109232984"/>
        <c:scaling>
          <c:orientation val="minMax"/>
          <c:max val="100.0"/>
          <c:min val="0.0"/>
        </c:scaling>
        <c:delete val="1"/>
        <c:axPos val="t"/>
        <c:numFmt formatCode="General" sourceLinked="1"/>
        <c:majorTickMark val="out"/>
        <c:minorTickMark val="none"/>
        <c:tickLblPos val="nextTo"/>
        <c:crossAx val="213777346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75.01</c:v>
                </c:pt>
                <c:pt idx="1">
                  <c:v>71.51</c:v>
                </c:pt>
                <c:pt idx="2">
                  <c:v>60.53</c:v>
                </c:pt>
                <c:pt idx="3">
                  <c:v>59.06</c:v>
                </c:pt>
                <c:pt idx="4">
                  <c:v>51.05</c:v>
                </c:pt>
              </c:numCache>
            </c:numRef>
          </c:val>
          <c:extLst xmlns:c16r2="http://schemas.microsoft.com/office/drawing/2015/06/chart">
            <c:ext xmlns:c16="http://schemas.microsoft.com/office/drawing/2014/chart" uri="{C3380CC4-5D6E-409C-BE32-E72D297353CC}">
              <c16:uniqueId val="{00000000-BB5F-4576-AF79-72BE3174079B}"/>
            </c:ext>
          </c:extLst>
        </c:ser>
        <c:dLbls>
          <c:dLblPos val="outEnd"/>
          <c:showLegendKey val="0"/>
          <c:showVal val="1"/>
          <c:showCatName val="0"/>
          <c:showSerName val="0"/>
          <c:showPercent val="0"/>
          <c:showBubbleSize val="0"/>
        </c:dLbls>
        <c:gapWidth val="90"/>
        <c:overlap val="100"/>
        <c:axId val="2121357624"/>
        <c:axId val="2121359016"/>
      </c:barChart>
      <c:catAx>
        <c:axId val="212135762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21359016"/>
        <c:crosses val="autoZero"/>
        <c:auto val="1"/>
        <c:lblAlgn val="ctr"/>
        <c:lblOffset val="100"/>
        <c:noMultiLvlLbl val="0"/>
      </c:catAx>
      <c:valAx>
        <c:axId val="2121359016"/>
        <c:scaling>
          <c:orientation val="minMax"/>
          <c:max val="100.0"/>
          <c:min val="0.0"/>
        </c:scaling>
        <c:delete val="1"/>
        <c:axPos val="t"/>
        <c:numFmt formatCode="General" sourceLinked="1"/>
        <c:majorTickMark val="out"/>
        <c:minorTickMark val="none"/>
        <c:tickLblPos val="nextTo"/>
        <c:crossAx val="212135762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75.3</c:v>
                </c:pt>
                <c:pt idx="1">
                  <c:v>82.51</c:v>
                </c:pt>
                <c:pt idx="2">
                  <c:v>64.05</c:v>
                </c:pt>
                <c:pt idx="3">
                  <c:v>60.4</c:v>
                </c:pt>
                <c:pt idx="4">
                  <c:v>67.74</c:v>
                </c:pt>
              </c:numCache>
            </c:numRef>
          </c:val>
          <c:extLst xmlns:c16r2="http://schemas.microsoft.com/office/drawing/2015/06/chart">
            <c:ext xmlns:c16="http://schemas.microsoft.com/office/drawing/2014/chart" uri="{C3380CC4-5D6E-409C-BE32-E72D297353CC}">
              <c16:uniqueId val="{00000000-2667-482A-9AE4-4BC17530A663}"/>
            </c:ext>
          </c:extLst>
        </c:ser>
        <c:dLbls>
          <c:dLblPos val="outEnd"/>
          <c:showLegendKey val="0"/>
          <c:showVal val="1"/>
          <c:showCatName val="0"/>
          <c:showSerName val="0"/>
          <c:showPercent val="0"/>
          <c:showBubbleSize val="0"/>
        </c:dLbls>
        <c:gapWidth val="90"/>
        <c:overlap val="100"/>
        <c:axId val="-2109069336"/>
        <c:axId val="2137512856"/>
      </c:barChart>
      <c:catAx>
        <c:axId val="-210906933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7512856"/>
        <c:crosses val="autoZero"/>
        <c:auto val="1"/>
        <c:lblAlgn val="ctr"/>
        <c:lblOffset val="100"/>
        <c:noMultiLvlLbl val="0"/>
      </c:catAx>
      <c:valAx>
        <c:axId val="2137512856"/>
        <c:scaling>
          <c:orientation val="minMax"/>
          <c:max val="100.0"/>
          <c:min val="0.0"/>
        </c:scaling>
        <c:delete val="1"/>
        <c:axPos val="t"/>
        <c:numFmt formatCode="General" sourceLinked="1"/>
        <c:majorTickMark val="out"/>
        <c:minorTickMark val="none"/>
        <c:tickLblPos val="nextTo"/>
        <c:crossAx val="-210906933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83.39</c:v>
                </c:pt>
                <c:pt idx="1">
                  <c:v>73.71</c:v>
                </c:pt>
                <c:pt idx="2">
                  <c:v>65.13</c:v>
                </c:pt>
                <c:pt idx="3">
                  <c:v>61.81</c:v>
                </c:pt>
                <c:pt idx="4">
                  <c:v>56.77</c:v>
                </c:pt>
              </c:numCache>
            </c:numRef>
          </c:val>
          <c:extLst xmlns:c16r2="http://schemas.microsoft.com/office/drawing/2015/06/chart">
            <c:ext xmlns:c16="http://schemas.microsoft.com/office/drawing/2014/chart" uri="{C3380CC4-5D6E-409C-BE32-E72D297353CC}">
              <c16:uniqueId val="{00000000-58EE-4669-938A-40E0BBCDA0D6}"/>
            </c:ext>
          </c:extLst>
        </c:ser>
        <c:dLbls>
          <c:dLblPos val="outEnd"/>
          <c:showLegendKey val="0"/>
          <c:showVal val="1"/>
          <c:showCatName val="0"/>
          <c:showSerName val="0"/>
          <c:showPercent val="0"/>
          <c:showBubbleSize val="0"/>
        </c:dLbls>
        <c:gapWidth val="90"/>
        <c:overlap val="100"/>
        <c:axId val="2092058376"/>
        <c:axId val="2137260072"/>
      </c:barChart>
      <c:catAx>
        <c:axId val="209205837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7260072"/>
        <c:crosses val="autoZero"/>
        <c:auto val="1"/>
        <c:lblAlgn val="ctr"/>
        <c:lblOffset val="100"/>
        <c:noMultiLvlLbl val="0"/>
      </c:catAx>
      <c:valAx>
        <c:axId val="2137260072"/>
        <c:scaling>
          <c:orientation val="minMax"/>
          <c:max val="100.0"/>
          <c:min val="0.0"/>
        </c:scaling>
        <c:delete val="1"/>
        <c:axPos val="t"/>
        <c:numFmt formatCode="General" sourceLinked="1"/>
        <c:majorTickMark val="out"/>
        <c:minorTickMark val="none"/>
        <c:tickLblPos val="nextTo"/>
        <c:crossAx val="209205837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80.63</c:v>
                </c:pt>
                <c:pt idx="1">
                  <c:v>77.17999999999998</c:v>
                </c:pt>
                <c:pt idx="2">
                  <c:v>65.91</c:v>
                </c:pt>
                <c:pt idx="3">
                  <c:v>60.64</c:v>
                </c:pt>
                <c:pt idx="4">
                  <c:v>60.74</c:v>
                </c:pt>
              </c:numCache>
            </c:numRef>
          </c:val>
          <c:extLst xmlns:c16r2="http://schemas.microsoft.com/office/drawing/2015/06/chart">
            <c:ext xmlns:c16="http://schemas.microsoft.com/office/drawing/2014/chart" uri="{C3380CC4-5D6E-409C-BE32-E72D297353CC}">
              <c16:uniqueId val="{00000000-1A6C-4EC1-B887-17B25DECB89E}"/>
            </c:ext>
          </c:extLst>
        </c:ser>
        <c:dLbls>
          <c:dLblPos val="outEnd"/>
          <c:showLegendKey val="0"/>
          <c:showVal val="1"/>
          <c:showCatName val="0"/>
          <c:showSerName val="0"/>
          <c:showPercent val="0"/>
          <c:showBubbleSize val="0"/>
        </c:dLbls>
        <c:gapWidth val="90"/>
        <c:overlap val="100"/>
        <c:axId val="2137041240"/>
        <c:axId val="2092161624"/>
      </c:barChart>
      <c:catAx>
        <c:axId val="2137041240"/>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092161624"/>
        <c:crosses val="autoZero"/>
        <c:auto val="1"/>
        <c:lblAlgn val="ctr"/>
        <c:lblOffset val="100"/>
        <c:noMultiLvlLbl val="0"/>
      </c:catAx>
      <c:valAx>
        <c:axId val="2092161624"/>
        <c:scaling>
          <c:orientation val="minMax"/>
          <c:max val="100.0"/>
          <c:min val="0.0"/>
        </c:scaling>
        <c:delete val="1"/>
        <c:axPos val="t"/>
        <c:numFmt formatCode="General" sourceLinked="1"/>
        <c:majorTickMark val="out"/>
        <c:minorTickMark val="none"/>
        <c:tickLblPos val="nextTo"/>
        <c:crossAx val="2137041240"/>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80.05</c:v>
                </c:pt>
                <c:pt idx="1">
                  <c:v>83.35</c:v>
                </c:pt>
                <c:pt idx="2">
                  <c:v>58.78</c:v>
                </c:pt>
                <c:pt idx="3">
                  <c:v>50.56</c:v>
                </c:pt>
                <c:pt idx="4">
                  <c:v>63.51</c:v>
                </c:pt>
              </c:numCache>
            </c:numRef>
          </c:val>
          <c:extLst xmlns:c16r2="http://schemas.microsoft.com/office/drawing/2015/06/chart">
            <c:ext xmlns:c16="http://schemas.microsoft.com/office/drawing/2014/chart" uri="{C3380CC4-5D6E-409C-BE32-E72D297353CC}">
              <c16:uniqueId val="{00000000-E590-4E52-878C-DAFC57B6B22E}"/>
            </c:ext>
          </c:extLst>
        </c:ser>
        <c:dLbls>
          <c:dLblPos val="outEnd"/>
          <c:showLegendKey val="0"/>
          <c:showVal val="1"/>
          <c:showCatName val="0"/>
          <c:showSerName val="0"/>
          <c:showPercent val="0"/>
          <c:showBubbleSize val="0"/>
        </c:dLbls>
        <c:gapWidth val="90"/>
        <c:overlap val="100"/>
        <c:axId val="2092312456"/>
        <c:axId val="-2108896216"/>
      </c:barChart>
      <c:catAx>
        <c:axId val="209231245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8896216"/>
        <c:crosses val="autoZero"/>
        <c:auto val="1"/>
        <c:lblAlgn val="ctr"/>
        <c:lblOffset val="100"/>
        <c:noMultiLvlLbl val="0"/>
      </c:catAx>
      <c:valAx>
        <c:axId val="-2108896216"/>
        <c:scaling>
          <c:orientation val="minMax"/>
          <c:max val="100.0"/>
          <c:min val="0.0"/>
        </c:scaling>
        <c:delete val="1"/>
        <c:axPos val="t"/>
        <c:numFmt formatCode="General" sourceLinked="1"/>
        <c:majorTickMark val="out"/>
        <c:minorTickMark val="none"/>
        <c:tickLblPos val="nextTo"/>
        <c:crossAx val="2092312456"/>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37954651636696"/>
          <c:y val="0.0269885875174016"/>
          <c:w val="0.570152367317722"/>
          <c:h val="0.939324385303144"/>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76.54</c:v>
                </c:pt>
                <c:pt idx="1">
                  <c:v>79.43</c:v>
                </c:pt>
                <c:pt idx="2">
                  <c:v>75.41</c:v>
                </c:pt>
                <c:pt idx="3">
                  <c:v>60.65</c:v>
                </c:pt>
                <c:pt idx="4">
                  <c:v>66.96</c:v>
                </c:pt>
              </c:numCache>
            </c:numRef>
          </c:val>
          <c:extLst xmlns:c16r2="http://schemas.microsoft.com/office/drawing/2015/06/chart">
            <c:ext xmlns:c16="http://schemas.microsoft.com/office/drawing/2014/chart" uri="{C3380CC4-5D6E-409C-BE32-E72D297353CC}">
              <c16:uniqueId val="{00000000-2BE8-457B-9824-01845EC52785}"/>
            </c:ext>
          </c:extLst>
        </c:ser>
        <c:dLbls>
          <c:dLblPos val="outEnd"/>
          <c:showLegendKey val="0"/>
          <c:showVal val="1"/>
          <c:showCatName val="0"/>
          <c:showSerName val="0"/>
          <c:showPercent val="0"/>
          <c:showBubbleSize val="0"/>
        </c:dLbls>
        <c:gapWidth val="90"/>
        <c:overlap val="100"/>
        <c:axId val="-2109859384"/>
        <c:axId val="-2109850488"/>
      </c:barChart>
      <c:catAx>
        <c:axId val="-2109859384"/>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850488"/>
        <c:crosses val="autoZero"/>
        <c:auto val="1"/>
        <c:lblAlgn val="ctr"/>
        <c:lblOffset val="100"/>
        <c:noMultiLvlLbl val="0"/>
      </c:catAx>
      <c:valAx>
        <c:axId val="-2109850488"/>
        <c:scaling>
          <c:orientation val="minMax"/>
          <c:max val="100.0"/>
          <c:min val="0.0"/>
        </c:scaling>
        <c:delete val="1"/>
        <c:axPos val="t"/>
        <c:numFmt formatCode="General" sourceLinked="1"/>
        <c:majorTickMark val="out"/>
        <c:minorTickMark val="none"/>
        <c:tickLblPos val="nextTo"/>
        <c:crossAx val="-2109859384"/>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6420272589434"/>
          <c:y val="0.0269885875174016"/>
          <c:w val="0.88263630288409"/>
          <c:h val="0.946022824965197"/>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12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Een overbevolking van zwerfkatten geeft aanleiding tot overlast, hygiëneproblemen en leed voor de dieren zelf. Een gemeente die dierenwelzijn hoog in het vaandel draagt, voert een diervriendelijk sterilisatiebeleid voor zwerfkatten en stimuleert de bevolki</c:v>
                </c:pt>
                <c:pt idx="1">
                  <c:v>Educatieve projecten in scholen zouden ervoor moeten zorgen dat jongeren kennis over dieren als levende wezens met gevoelens verwerven om hun empathie en respect voor dieren te stimuleren.</c:v>
                </c:pt>
                <c:pt idx="2">
                  <c:v>Gemeenten zouden het houden van gezelschapsdieren moeten toelaten in woningen van het OCMW, serviceflats, rusthuizen, … zodat een ouder persoon zich niet zou moeten ontdoen van zijn of haar hond of kat.</c:v>
                </c:pt>
                <c:pt idx="3">
                  <c:v>In elke stad/gemeente moet op zijn minst één agent worden aangesteld die zich specialiseert in de wetgeving inzake dierenwelzijn. Deze persoon coördineert het politiebeleid terzake en wordt zo het aanspreekpunt voor inwoners die vragen of klachten hebben o</c:v>
                </c:pt>
                <c:pt idx="4">
                  <c:v>Gemeenten zouden geen vergunningen (meer) mogen verlenen aan kermiskramen met pony’s, opdat deze dieren bespaard zouden blijven van een leven waarin ze continu rondjes moeten lopen. Het is goed dat er reeds een verbod bestaat op het weggeven van dieren bij</c:v>
                </c:pt>
                <c:pt idx="5">
                  <c:v>Om impulsaankopen te vermijden zouden lokale autoriteiten het verkopen van gezelschapsdieren (o.a. konijnen, hamsters, …) moeten verbieden op markten, net zoals dat al verboden is voor honden en katten.</c:v>
                </c:pt>
                <c:pt idx="6">
                  <c:v>Een gemeente met oog voor dierenwelzijn moet een diervriendelijk beheer van de duivenpopulatie uitwerken en kiezen voor het plaatsen van een goed beheerde, contraceptieve duiventil en/of opteren voor contraceptieve granen. Hierbij worden de eieren weggenom</c:v>
                </c:pt>
                <c:pt idx="7">
                  <c:v>Schepen van dierenwelzijn houdt in dat het dierenwelzijn moet worden opgenomen in de bevoegdheden van een schepen.</c:v>
                </c:pt>
                <c:pt idx="8">
                  <c:v>Steden zouden ruimtes moeten voorzien waar honden vrij en veilig kunnen rondlopen zodat dit zorgt voor een meerwaarde voor de dieren en de baasjes.</c:v>
                </c:pt>
                <c:pt idx="9">
                  <c:v>Het afsteken van vuurwerk zorgt voor luide knallen, wat voor stress en angst zorgt bij dieren. Gemeenten zouden daarom moeten opteren voor geluidsarm vuurwerk of minstens particulieren verplichten enkel nog geluidsarm vuurwerk te gebruiken.</c:v>
                </c:pt>
              </c:strCache>
            </c:strRef>
          </c:cat>
          <c:val>
            <c:numRef>
              <c:f>Sheet1!$B$2:$B$11</c:f>
              <c:numCache>
                <c:formatCode>General</c:formatCode>
                <c:ptCount val="10"/>
                <c:pt idx="0">
                  <c:v>46.24</c:v>
                </c:pt>
                <c:pt idx="1">
                  <c:v>43.76</c:v>
                </c:pt>
                <c:pt idx="2">
                  <c:v>36.44</c:v>
                </c:pt>
                <c:pt idx="3">
                  <c:v>33.61</c:v>
                </c:pt>
                <c:pt idx="4">
                  <c:v>31.21</c:v>
                </c:pt>
                <c:pt idx="5">
                  <c:v>26.95</c:v>
                </c:pt>
                <c:pt idx="6">
                  <c:v>25.98</c:v>
                </c:pt>
                <c:pt idx="7">
                  <c:v>23.15</c:v>
                </c:pt>
                <c:pt idx="8">
                  <c:v>17.15</c:v>
                </c:pt>
                <c:pt idx="9">
                  <c:v>15.52</c:v>
                </c:pt>
              </c:numCache>
            </c:numRef>
          </c:val>
          <c:extLst xmlns:c16r2="http://schemas.microsoft.com/office/drawing/2015/06/chart">
            <c:ext xmlns:c16="http://schemas.microsoft.com/office/drawing/2014/chart" uri="{C3380CC4-5D6E-409C-BE32-E72D297353CC}">
              <c16:uniqueId val="{00000000-26CC-4BA0-8D5F-4B2C9E1874BE}"/>
            </c:ext>
          </c:extLst>
        </c:ser>
        <c:dLbls>
          <c:dLblPos val="outEnd"/>
          <c:showLegendKey val="0"/>
          <c:showVal val="1"/>
          <c:showCatName val="0"/>
          <c:showSerName val="0"/>
          <c:showPercent val="0"/>
          <c:showBubbleSize val="0"/>
        </c:dLbls>
        <c:gapWidth val="90"/>
        <c:overlap val="100"/>
        <c:axId val="2121942312"/>
        <c:axId val="2121830632"/>
      </c:barChart>
      <c:catAx>
        <c:axId val="2121942312"/>
        <c:scaling>
          <c:orientation val="maxMin"/>
        </c:scaling>
        <c:delete val="1"/>
        <c:axPos val="l"/>
        <c:numFmt formatCode="#,##0" sourceLinked="0"/>
        <c:majorTickMark val="out"/>
        <c:minorTickMark val="none"/>
        <c:tickLblPos val="nextTo"/>
        <c:crossAx val="2121830632"/>
        <c:crosses val="autoZero"/>
        <c:auto val="1"/>
        <c:lblAlgn val="ctr"/>
        <c:lblOffset val="100"/>
        <c:noMultiLvlLbl val="0"/>
      </c:catAx>
      <c:valAx>
        <c:axId val="2121830632"/>
        <c:scaling>
          <c:orientation val="minMax"/>
          <c:max val="50.0"/>
          <c:min val="0.0"/>
        </c:scaling>
        <c:delete val="1"/>
        <c:axPos val="t"/>
        <c:numFmt formatCode="General" sourceLinked="1"/>
        <c:majorTickMark val="out"/>
        <c:minorTickMark val="none"/>
        <c:tickLblPos val="nextTo"/>
        <c:crossAx val="2121942312"/>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7750972911232"/>
          <c:y val="0.0"/>
          <c:w val="0.858825090931824"/>
          <c:h val="0.999514223016563"/>
        </c:manualLayout>
      </c:layout>
      <c:barChart>
        <c:barDir val="bar"/>
        <c:grouping val="clustered"/>
        <c:varyColors val="0"/>
        <c:ser>
          <c:idx val="0"/>
          <c:order val="0"/>
          <c:tx>
            <c:strRef>
              <c:f>Sheet1!$B$1</c:f>
              <c:strCache>
                <c:ptCount val="1"/>
                <c:pt idx="0">
                  <c:v>Series 1</c:v>
                </c:pt>
              </c:strCache>
            </c:strRef>
          </c:tx>
          <c:spPr>
            <a:solidFill>
              <a:srgbClr val="F09D8C"/>
            </a:solidFill>
          </c:spPr>
          <c:invertIfNegative val="0"/>
          <c:dLbls>
            <c:numFmt formatCode="#,##0" sourceLinked="0"/>
            <c:spPr>
              <a:noFill/>
              <a:ln>
                <a:noFill/>
              </a:ln>
              <a:effectLst/>
            </c:spPr>
            <c:txPr>
              <a:bodyPr/>
              <a:lstStyle/>
              <a:p>
                <a:pPr>
                  <a:defRPr sz="1050" b="1">
                    <a:solidFill>
                      <a:srgbClr val="F09D8C"/>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1</c:v>
                </c:pt>
                <c:pt idx="1">
                  <c:v>2</c:v>
                </c:pt>
                <c:pt idx="2">
                  <c:v>3</c:v>
                </c:pt>
                <c:pt idx="3">
                  <c:v>4</c:v>
                </c:pt>
                <c:pt idx="4">
                  <c:v>5</c:v>
                </c:pt>
                <c:pt idx="5">
                  <c:v>6</c:v>
                </c:pt>
                <c:pt idx="6">
                  <c:v>7 ou plus</c:v>
                </c:pt>
              </c:strCache>
            </c:strRef>
          </c:cat>
          <c:val>
            <c:numRef>
              <c:f>Sheet1!$B$2:$B$8</c:f>
              <c:numCache>
                <c:formatCode>0\%</c:formatCode>
                <c:ptCount val="7"/>
                <c:pt idx="0">
                  <c:v>18.17000000000001</c:v>
                </c:pt>
                <c:pt idx="1">
                  <c:v>38.0</c:v>
                </c:pt>
                <c:pt idx="2">
                  <c:v>19.77</c:v>
                </c:pt>
                <c:pt idx="3">
                  <c:v>17.4</c:v>
                </c:pt>
                <c:pt idx="4">
                  <c:v>5.57</c:v>
                </c:pt>
                <c:pt idx="5">
                  <c:v>1.04</c:v>
                </c:pt>
                <c:pt idx="6">
                  <c:v>0.28</c:v>
                </c:pt>
              </c:numCache>
            </c:numRef>
          </c:val>
          <c:extLst xmlns:c16r2="http://schemas.microsoft.com/office/drawing/2015/06/chart">
            <c:ext xmlns:c16="http://schemas.microsoft.com/office/drawing/2014/chart" uri="{C3380CC4-5D6E-409C-BE32-E72D297353CC}">
              <c16:uniqueId val="{00000000-F51E-4102-B134-DEA9FA26BBBC}"/>
            </c:ext>
          </c:extLst>
        </c:ser>
        <c:dLbls>
          <c:dLblPos val="outEnd"/>
          <c:showLegendKey val="0"/>
          <c:showVal val="1"/>
          <c:showCatName val="0"/>
          <c:showSerName val="0"/>
          <c:showPercent val="0"/>
          <c:showBubbleSize val="0"/>
        </c:dLbls>
        <c:gapWidth val="70"/>
        <c:axId val="2061779224"/>
        <c:axId val="2093472744"/>
      </c:barChart>
      <c:catAx>
        <c:axId val="2061779224"/>
        <c:scaling>
          <c:orientation val="maxMin"/>
        </c:scaling>
        <c:delete val="0"/>
        <c:axPos val="l"/>
        <c:numFmt formatCode="#,##0" sourceLinked="0"/>
        <c:majorTickMark val="none"/>
        <c:minorTickMark val="none"/>
        <c:tickLblPos val="nextTo"/>
        <c:spPr>
          <a:ln>
            <a:noFill/>
          </a:ln>
        </c:spPr>
        <c:txPr>
          <a:bodyPr/>
          <a:lstStyle/>
          <a:p>
            <a:pPr>
              <a:defRPr sz="1050">
                <a:solidFill>
                  <a:schemeClr val="tx1">
                    <a:lumMod val="75000"/>
                    <a:lumOff val="25000"/>
                  </a:schemeClr>
                </a:solidFill>
              </a:defRPr>
            </a:pPr>
            <a:endParaRPr lang="en-US"/>
          </a:p>
        </c:txPr>
        <c:crossAx val="2093472744"/>
        <c:crosses val="autoZero"/>
        <c:auto val="1"/>
        <c:lblAlgn val="ctr"/>
        <c:lblOffset val="100"/>
        <c:noMultiLvlLbl val="0"/>
      </c:catAx>
      <c:valAx>
        <c:axId val="2093472744"/>
        <c:scaling>
          <c:orientation val="minMax"/>
          <c:max val="50.0"/>
          <c:min val="0.0"/>
        </c:scaling>
        <c:delete val="1"/>
        <c:axPos val="t"/>
        <c:numFmt formatCode="0\%" sourceLinked="1"/>
        <c:majorTickMark val="out"/>
        <c:minorTickMark val="none"/>
        <c:tickLblPos val="nextTo"/>
        <c:crossAx val="2061779224"/>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08253472222222"/>
          <c:y val="0.0101186411995479"/>
          <c:w val="0.856192698555133"/>
          <c:h val="0.955228605759403"/>
        </c:manualLayout>
      </c:layout>
      <c:barChart>
        <c:barDir val="col"/>
        <c:grouping val="stacked"/>
        <c:varyColors val="0"/>
        <c:ser>
          <c:idx val="0"/>
          <c:order val="0"/>
          <c:tx>
            <c:strRef>
              <c:f>Sheet1!$A$2</c:f>
              <c:strCache>
                <c:ptCount val="1"/>
                <c:pt idx="0">
                  <c:v>Pas important</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1-E162-406D-B946-B2294E6B1FAF}"/>
              </c:ext>
            </c:extLst>
          </c:dPt>
          <c:dPt>
            <c:idx val="2"/>
            <c:invertIfNegative val="0"/>
            <c:bubble3D val="0"/>
            <c:extLst xmlns:c16r2="http://schemas.microsoft.com/office/drawing/2015/06/chart">
              <c:ext xmlns:c16="http://schemas.microsoft.com/office/drawing/2014/chart" uri="{C3380CC4-5D6E-409C-BE32-E72D297353CC}">
                <c16:uniqueId val="{00000003-E162-406D-B946-B2294E6B1FAF}"/>
              </c:ext>
            </c:extLst>
          </c:dPt>
          <c:dPt>
            <c:idx val="3"/>
            <c:invertIfNegative val="0"/>
            <c:bubble3D val="0"/>
            <c:extLst xmlns:c16r2="http://schemas.microsoft.com/office/drawing/2015/06/chart">
              <c:ext xmlns:c16="http://schemas.microsoft.com/office/drawing/2014/chart" uri="{C3380CC4-5D6E-409C-BE32-E72D297353CC}">
                <c16:uniqueId val="{00000005-E162-406D-B946-B2294E6B1FAF}"/>
              </c:ext>
            </c:extLst>
          </c:dPt>
          <c:dPt>
            <c:idx val="4"/>
            <c:invertIfNegative val="0"/>
            <c:bubble3D val="0"/>
            <c:extLst xmlns:c16r2="http://schemas.microsoft.com/office/drawing/2015/06/chart">
              <c:ext xmlns:c16="http://schemas.microsoft.com/office/drawing/2014/chart" uri="{C3380CC4-5D6E-409C-BE32-E72D297353CC}">
                <c16:uniqueId val="{00000007-E162-406D-B946-B2294E6B1FAF}"/>
              </c:ext>
            </c:extLst>
          </c:dPt>
          <c:dPt>
            <c:idx val="5"/>
            <c:invertIfNegative val="0"/>
            <c:bubble3D val="0"/>
            <c:extLst xmlns:c16r2="http://schemas.microsoft.com/office/drawing/2015/06/chart">
              <c:ext xmlns:c16="http://schemas.microsoft.com/office/drawing/2014/chart" uri="{C3380CC4-5D6E-409C-BE32-E72D297353CC}">
                <c16:uniqueId val="{00000009-E162-406D-B946-B2294E6B1FAF}"/>
              </c:ext>
            </c:extLst>
          </c:dPt>
          <c:dLbls>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18-34</c:v>
                </c:pt>
                <c:pt idx="4">
                  <c:v>35-54</c:v>
                </c:pt>
                <c:pt idx="5">
                  <c:v>55+</c:v>
                </c:pt>
              </c:strCache>
            </c:strRef>
          </c:cat>
          <c:val>
            <c:numRef>
              <c:f>Sheet1!$B$2:$G$2</c:f>
              <c:numCache>
                <c:formatCode>0\%</c:formatCode>
                <c:ptCount val="6"/>
                <c:pt idx="0">
                  <c:v>8.6</c:v>
                </c:pt>
                <c:pt idx="1">
                  <c:v>9.55</c:v>
                </c:pt>
                <c:pt idx="2">
                  <c:v>7.67</c:v>
                </c:pt>
                <c:pt idx="3">
                  <c:v>9.290000000000001</c:v>
                </c:pt>
                <c:pt idx="4">
                  <c:v>10.6</c:v>
                </c:pt>
                <c:pt idx="5">
                  <c:v>5.380000000000001</c:v>
                </c:pt>
              </c:numCache>
            </c:numRef>
          </c:val>
          <c:extLst xmlns:c16r2="http://schemas.microsoft.com/office/drawing/2015/06/chart">
            <c:ext xmlns:c16="http://schemas.microsoft.com/office/drawing/2014/chart" uri="{C3380CC4-5D6E-409C-BE32-E72D297353CC}">
              <c16:uniqueId val="{0000000A-E162-406D-B946-B2294E6B1FAF}"/>
            </c:ext>
          </c:extLst>
        </c:ser>
        <c:ser>
          <c:idx val="1"/>
          <c:order val="1"/>
          <c:tx>
            <c:strRef>
              <c:f>Sheet1!$A$3</c:f>
              <c:strCache>
                <c:ptCount val="1"/>
                <c:pt idx="0">
                  <c:v>Important</c:v>
                </c:pt>
              </c:strCache>
            </c:strRef>
          </c:tx>
          <c:spPr>
            <a:solidFill>
              <a:schemeClr val="accent3"/>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C-E162-406D-B946-B2294E6B1FAF}"/>
              </c:ext>
            </c:extLst>
          </c:dPt>
          <c:dPt>
            <c:idx val="2"/>
            <c:invertIfNegative val="0"/>
            <c:bubble3D val="0"/>
            <c:extLst xmlns:c16r2="http://schemas.microsoft.com/office/drawing/2015/06/chart">
              <c:ext xmlns:c16="http://schemas.microsoft.com/office/drawing/2014/chart" uri="{C3380CC4-5D6E-409C-BE32-E72D297353CC}">
                <c16:uniqueId val="{0000000E-E162-406D-B946-B2294E6B1FAF}"/>
              </c:ext>
            </c:extLst>
          </c:dPt>
          <c:dPt>
            <c:idx val="3"/>
            <c:invertIfNegative val="0"/>
            <c:bubble3D val="0"/>
            <c:extLst xmlns:c16r2="http://schemas.microsoft.com/office/drawing/2015/06/chart">
              <c:ext xmlns:c16="http://schemas.microsoft.com/office/drawing/2014/chart" uri="{C3380CC4-5D6E-409C-BE32-E72D297353CC}">
                <c16:uniqueId val="{00000010-E162-406D-B946-B2294E6B1FAF}"/>
              </c:ext>
            </c:extLst>
          </c:dPt>
          <c:dPt>
            <c:idx val="4"/>
            <c:invertIfNegative val="0"/>
            <c:bubble3D val="0"/>
            <c:extLst xmlns:c16r2="http://schemas.microsoft.com/office/drawing/2015/06/chart">
              <c:ext xmlns:c16="http://schemas.microsoft.com/office/drawing/2014/chart" uri="{C3380CC4-5D6E-409C-BE32-E72D297353CC}">
                <c16:uniqueId val="{00000012-E162-406D-B946-B2294E6B1FAF}"/>
              </c:ext>
            </c:extLst>
          </c:dPt>
          <c:dPt>
            <c:idx val="5"/>
            <c:invertIfNegative val="0"/>
            <c:bubble3D val="0"/>
            <c:extLst xmlns:c16r2="http://schemas.microsoft.com/office/drawing/2015/06/chart">
              <c:ext xmlns:c16="http://schemas.microsoft.com/office/drawing/2014/chart" uri="{C3380CC4-5D6E-409C-BE32-E72D297353CC}">
                <c16:uniqueId val="{00000014-E162-406D-B946-B2294E6B1FAF}"/>
              </c:ext>
            </c:extLst>
          </c:dPt>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E162-406D-B946-B2294E6B1FAF}"/>
                </c:ext>
              </c:extLst>
            </c:dLbl>
            <c:dLbl>
              <c:idx val="2"/>
              <c:layout/>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E162-406D-B946-B2294E6B1FAF}"/>
                </c:ext>
              </c:extLst>
            </c:dLbl>
            <c:dLbl>
              <c:idx val="3"/>
              <c:layout/>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E162-406D-B946-B2294E6B1FAF}"/>
                </c:ext>
              </c:extLst>
            </c:dLbl>
            <c:dLbl>
              <c:idx val="4"/>
              <c:layout/>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E162-406D-B946-B2294E6B1FAF}"/>
                </c:ext>
              </c:extLst>
            </c:dLbl>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Sheet1!$B$1:$G$1</c:f>
              <c:strCache>
                <c:ptCount val="6"/>
                <c:pt idx="0">
                  <c:v>Total </c:v>
                </c:pt>
                <c:pt idx="1">
                  <c:v>Man</c:v>
                </c:pt>
                <c:pt idx="2">
                  <c:v>Vrouw</c:v>
                </c:pt>
                <c:pt idx="3">
                  <c:v>18-34</c:v>
                </c:pt>
                <c:pt idx="4">
                  <c:v>35-54</c:v>
                </c:pt>
                <c:pt idx="5">
                  <c:v>55+</c:v>
                </c:pt>
              </c:strCache>
            </c:strRef>
          </c:cat>
          <c:val>
            <c:numRef>
              <c:f>Sheet1!$B$3:$G$3</c:f>
              <c:numCache>
                <c:formatCode>0\%</c:formatCode>
                <c:ptCount val="6"/>
                <c:pt idx="0">
                  <c:v>91.4</c:v>
                </c:pt>
                <c:pt idx="1">
                  <c:v>90.45000000000001</c:v>
                </c:pt>
                <c:pt idx="2">
                  <c:v>92.34</c:v>
                </c:pt>
                <c:pt idx="3">
                  <c:v>90.71000000000002</c:v>
                </c:pt>
                <c:pt idx="4">
                  <c:v>89.4</c:v>
                </c:pt>
                <c:pt idx="5">
                  <c:v>94.63000000000001</c:v>
                </c:pt>
              </c:numCache>
            </c:numRef>
          </c:val>
          <c:extLst xmlns:c16r2="http://schemas.microsoft.com/office/drawing/2015/06/chart">
            <c:ext xmlns:c16="http://schemas.microsoft.com/office/drawing/2014/chart" uri="{C3380CC4-5D6E-409C-BE32-E72D297353CC}">
              <c16:uniqueId val="{00000016-E162-406D-B946-B2294E6B1FAF}"/>
            </c:ext>
          </c:extLst>
        </c:ser>
        <c:dLbls>
          <c:dLblPos val="ctr"/>
          <c:showLegendKey val="0"/>
          <c:showVal val="1"/>
          <c:showCatName val="0"/>
          <c:showSerName val="0"/>
          <c:showPercent val="0"/>
          <c:showBubbleSize val="0"/>
        </c:dLbls>
        <c:gapWidth val="60"/>
        <c:overlap val="100"/>
        <c:axId val="2061942696"/>
        <c:axId val="2061832456"/>
      </c:barChart>
      <c:catAx>
        <c:axId val="2061942696"/>
        <c:scaling>
          <c:orientation val="minMax"/>
        </c:scaling>
        <c:delete val="1"/>
        <c:axPos val="b"/>
        <c:numFmt formatCode="0\%" sourceLinked="0"/>
        <c:majorTickMark val="out"/>
        <c:minorTickMark val="none"/>
        <c:tickLblPos val="nextTo"/>
        <c:crossAx val="2061832456"/>
        <c:crosses val="autoZero"/>
        <c:auto val="1"/>
        <c:lblAlgn val="ctr"/>
        <c:lblOffset val="100"/>
        <c:noMultiLvlLbl val="0"/>
      </c:catAx>
      <c:valAx>
        <c:axId val="2061832456"/>
        <c:scaling>
          <c:orientation val="minMax"/>
          <c:max val="100.0"/>
          <c:min val="0.0"/>
        </c:scaling>
        <c:delete val="1"/>
        <c:axPos val="l"/>
        <c:numFmt formatCode="0\%" sourceLinked="1"/>
        <c:majorTickMark val="out"/>
        <c:minorTickMark val="none"/>
        <c:tickLblPos val="nextTo"/>
        <c:crossAx val="2061942696"/>
        <c:crosses val="autoZero"/>
        <c:crossBetween val="between"/>
      </c:valAx>
    </c:plotArea>
    <c:legend>
      <c:legendPos val="r"/>
      <c:layout>
        <c:manualLayout>
          <c:xMode val="edge"/>
          <c:yMode val="edge"/>
          <c:x val="0.865506001649829"/>
          <c:y val="0.331937176134374"/>
          <c:w val="0.133024108172078"/>
          <c:h val="0.369348681437539"/>
        </c:manualLayout>
      </c:layout>
      <c:overlay val="0"/>
      <c:txPr>
        <a:bodyPr/>
        <a:lstStyle/>
        <a:p>
          <a:pPr>
            <a:defRPr sz="1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00858659818016587"/>
          <c:y val="0.00502544404255686"/>
          <c:w val="0.856192698555133"/>
          <c:h val="0.955228605759403"/>
        </c:manualLayout>
      </c:layout>
      <c:barChart>
        <c:barDir val="col"/>
        <c:grouping val="stacked"/>
        <c:varyColors val="0"/>
        <c:ser>
          <c:idx val="0"/>
          <c:order val="0"/>
          <c:tx>
            <c:strRef>
              <c:f>Sheet1!$A$2</c:f>
              <c:strCache>
                <c:ptCount val="1"/>
                <c:pt idx="0">
                  <c:v>Pas important</c:v>
                </c:pt>
              </c:strCache>
            </c:strRef>
          </c:tx>
          <c:spPr>
            <a:solidFill>
              <a:srgbClr val="C00000"/>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1-E162-406D-B946-B2294E6B1FAF}"/>
              </c:ext>
            </c:extLst>
          </c:dPt>
          <c:dPt>
            <c:idx val="2"/>
            <c:invertIfNegative val="0"/>
            <c:bubble3D val="0"/>
            <c:extLst xmlns:c16r2="http://schemas.microsoft.com/office/drawing/2015/06/chart">
              <c:ext xmlns:c16="http://schemas.microsoft.com/office/drawing/2014/chart" uri="{C3380CC4-5D6E-409C-BE32-E72D297353CC}">
                <c16:uniqueId val="{00000003-E162-406D-B946-B2294E6B1FAF}"/>
              </c:ext>
            </c:extLst>
          </c:dPt>
          <c:dPt>
            <c:idx val="3"/>
            <c:invertIfNegative val="0"/>
            <c:bubble3D val="0"/>
            <c:extLst xmlns:c16r2="http://schemas.microsoft.com/office/drawing/2015/06/chart">
              <c:ext xmlns:c16="http://schemas.microsoft.com/office/drawing/2014/chart" uri="{C3380CC4-5D6E-409C-BE32-E72D297353CC}">
                <c16:uniqueId val="{00000005-E162-406D-B946-B2294E6B1FAF}"/>
              </c:ext>
            </c:extLst>
          </c:dPt>
          <c:dPt>
            <c:idx val="4"/>
            <c:invertIfNegative val="0"/>
            <c:bubble3D val="0"/>
            <c:extLst xmlns:c16r2="http://schemas.microsoft.com/office/drawing/2015/06/chart">
              <c:ext xmlns:c16="http://schemas.microsoft.com/office/drawing/2014/chart" uri="{C3380CC4-5D6E-409C-BE32-E72D297353CC}">
                <c16:uniqueId val="{00000007-E162-406D-B946-B2294E6B1FAF}"/>
              </c:ext>
            </c:extLst>
          </c:dPt>
          <c:dPt>
            <c:idx val="5"/>
            <c:invertIfNegative val="0"/>
            <c:bubble3D val="0"/>
            <c:extLst xmlns:c16r2="http://schemas.microsoft.com/office/drawing/2015/06/chart">
              <c:ext xmlns:c16="http://schemas.microsoft.com/office/drawing/2014/chart" uri="{C3380CC4-5D6E-409C-BE32-E72D297353CC}">
                <c16:uniqueId val="{00000009-E162-406D-B946-B2294E6B1FAF}"/>
              </c:ext>
            </c:extLst>
          </c:dPt>
          <c:dLbls>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Wallonie</c:v>
                </c:pt>
                <c:pt idx="1">
                  <c:v>MR</c:v>
                </c:pt>
                <c:pt idx="2">
                  <c:v>PS</c:v>
                </c:pt>
                <c:pt idx="3">
                  <c:v>ECOLO</c:v>
                </c:pt>
                <c:pt idx="4">
                  <c:v>PTB</c:v>
                </c:pt>
                <c:pt idx="5">
                  <c:v>cdH</c:v>
                </c:pt>
                <c:pt idx="6">
                  <c:v>DéFI</c:v>
                </c:pt>
              </c:strCache>
            </c:strRef>
          </c:cat>
          <c:val>
            <c:numRef>
              <c:f>Sheet1!$B$2:$H$2</c:f>
              <c:numCache>
                <c:formatCode>0\%</c:formatCode>
                <c:ptCount val="7"/>
                <c:pt idx="0">
                  <c:v>8.6</c:v>
                </c:pt>
                <c:pt idx="1">
                  <c:v>12.6</c:v>
                </c:pt>
                <c:pt idx="2">
                  <c:v>9.91</c:v>
                </c:pt>
                <c:pt idx="3">
                  <c:v>8.86</c:v>
                </c:pt>
                <c:pt idx="4">
                  <c:v>4.92</c:v>
                </c:pt>
                <c:pt idx="5">
                  <c:v>10.04</c:v>
                </c:pt>
                <c:pt idx="6">
                  <c:v>17.78</c:v>
                </c:pt>
              </c:numCache>
            </c:numRef>
          </c:val>
          <c:extLst xmlns:c16r2="http://schemas.microsoft.com/office/drawing/2015/06/chart">
            <c:ext xmlns:c16="http://schemas.microsoft.com/office/drawing/2014/chart" uri="{C3380CC4-5D6E-409C-BE32-E72D297353CC}">
              <c16:uniqueId val="{0000000A-E162-406D-B946-B2294E6B1FAF}"/>
            </c:ext>
          </c:extLst>
        </c:ser>
        <c:ser>
          <c:idx val="1"/>
          <c:order val="1"/>
          <c:tx>
            <c:strRef>
              <c:f>Sheet1!$A$3</c:f>
              <c:strCache>
                <c:ptCount val="1"/>
                <c:pt idx="0">
                  <c:v>Important</c:v>
                </c:pt>
              </c:strCache>
            </c:strRef>
          </c:tx>
          <c:spPr>
            <a:solidFill>
              <a:schemeClr val="accent3"/>
            </a:solidFill>
            <a:ln>
              <a:noFill/>
            </a:ln>
          </c:spPr>
          <c:invertIfNegative val="0"/>
          <c:dPt>
            <c:idx val="1"/>
            <c:invertIfNegative val="0"/>
            <c:bubble3D val="0"/>
            <c:extLst xmlns:c16r2="http://schemas.microsoft.com/office/drawing/2015/06/chart">
              <c:ext xmlns:c16="http://schemas.microsoft.com/office/drawing/2014/chart" uri="{C3380CC4-5D6E-409C-BE32-E72D297353CC}">
                <c16:uniqueId val="{0000000C-E162-406D-B946-B2294E6B1FAF}"/>
              </c:ext>
            </c:extLst>
          </c:dPt>
          <c:dPt>
            <c:idx val="2"/>
            <c:invertIfNegative val="0"/>
            <c:bubble3D val="0"/>
            <c:extLst xmlns:c16r2="http://schemas.microsoft.com/office/drawing/2015/06/chart">
              <c:ext xmlns:c16="http://schemas.microsoft.com/office/drawing/2014/chart" uri="{C3380CC4-5D6E-409C-BE32-E72D297353CC}">
                <c16:uniqueId val="{0000000E-E162-406D-B946-B2294E6B1FAF}"/>
              </c:ext>
            </c:extLst>
          </c:dPt>
          <c:dPt>
            <c:idx val="3"/>
            <c:invertIfNegative val="0"/>
            <c:bubble3D val="0"/>
            <c:extLst xmlns:c16r2="http://schemas.microsoft.com/office/drawing/2015/06/chart">
              <c:ext xmlns:c16="http://schemas.microsoft.com/office/drawing/2014/chart" uri="{C3380CC4-5D6E-409C-BE32-E72D297353CC}">
                <c16:uniqueId val="{00000010-E162-406D-B946-B2294E6B1FAF}"/>
              </c:ext>
            </c:extLst>
          </c:dPt>
          <c:dPt>
            <c:idx val="4"/>
            <c:invertIfNegative val="0"/>
            <c:bubble3D val="0"/>
            <c:extLst xmlns:c16r2="http://schemas.microsoft.com/office/drawing/2015/06/chart">
              <c:ext xmlns:c16="http://schemas.microsoft.com/office/drawing/2014/chart" uri="{C3380CC4-5D6E-409C-BE32-E72D297353CC}">
                <c16:uniqueId val="{00000012-E162-406D-B946-B2294E6B1FAF}"/>
              </c:ext>
            </c:extLst>
          </c:dPt>
          <c:dPt>
            <c:idx val="5"/>
            <c:invertIfNegative val="0"/>
            <c:bubble3D val="0"/>
            <c:extLst xmlns:c16r2="http://schemas.microsoft.com/office/drawing/2015/06/chart">
              <c:ext xmlns:c16="http://schemas.microsoft.com/office/drawing/2014/chart" uri="{C3380CC4-5D6E-409C-BE32-E72D297353CC}">
                <c16:uniqueId val="{00000014-E162-406D-B946-B2294E6B1FAF}"/>
              </c:ext>
            </c:extLst>
          </c:dPt>
          <c:dLbls>
            <c:dLbl>
              <c:idx val="0"/>
              <c:layout/>
              <c:tx>
                <c:rich>
                  <a:bodyPr/>
                  <a:lstStyle/>
                  <a:p>
                    <a:fld id="{036FF5CC-8500-4DE0-87EB-02914C8A71A5}"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5-E162-406D-B946-B2294E6B1FAF}"/>
                </c:ext>
              </c:extLst>
            </c:dLbl>
            <c:dLbl>
              <c:idx val="2"/>
              <c:layout/>
              <c:tx>
                <c:rich>
                  <a:bodyPr/>
                  <a:lstStyle/>
                  <a:p>
                    <a:fld id="{6E12FA7F-878B-491A-B9E4-2C34D4C5729C}"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E-E162-406D-B946-B2294E6B1FAF}"/>
                </c:ext>
              </c:extLst>
            </c:dLbl>
            <c:dLbl>
              <c:idx val="3"/>
              <c:layout/>
              <c:tx>
                <c:rich>
                  <a:bodyPr/>
                  <a:lstStyle/>
                  <a:p>
                    <a:fld id="{D6DA7242-409A-447E-87E3-925D0BF5E0D8}"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0-E162-406D-B946-B2294E6B1FAF}"/>
                </c:ext>
              </c:extLst>
            </c:dLbl>
            <c:dLbl>
              <c:idx val="4"/>
              <c:layout/>
              <c:tx>
                <c:rich>
                  <a:bodyPr/>
                  <a:lstStyle/>
                  <a:p>
                    <a:fld id="{A8146563-9B95-4EF6-8CA5-3A6522685359}" type="VALUE">
                      <a:rPr lang="en-US" smtClean="0"/>
                      <a:pPr/>
                      <a:t>[VALUE]</a:t>
                    </a:fld>
                    <a:endParaRPr lang="nl-BE"/>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2-E162-406D-B946-B2294E6B1FAF}"/>
                </c:ext>
              </c:extLst>
            </c:dLbl>
            <c:numFmt formatCode="0;;"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Sheet1!$B$1:$H$1</c:f>
              <c:strCache>
                <c:ptCount val="7"/>
                <c:pt idx="0">
                  <c:v>Wallonie</c:v>
                </c:pt>
                <c:pt idx="1">
                  <c:v>MR</c:v>
                </c:pt>
                <c:pt idx="2">
                  <c:v>PS</c:v>
                </c:pt>
                <c:pt idx="3">
                  <c:v>ECOLO</c:v>
                </c:pt>
                <c:pt idx="4">
                  <c:v>PTB</c:v>
                </c:pt>
                <c:pt idx="5">
                  <c:v>cdH</c:v>
                </c:pt>
                <c:pt idx="6">
                  <c:v>DéFI</c:v>
                </c:pt>
              </c:strCache>
            </c:strRef>
          </c:cat>
          <c:val>
            <c:numRef>
              <c:f>Sheet1!$B$3:$H$3</c:f>
              <c:numCache>
                <c:formatCode>0\%</c:formatCode>
                <c:ptCount val="7"/>
                <c:pt idx="0">
                  <c:v>91.4</c:v>
                </c:pt>
                <c:pt idx="1">
                  <c:v>87.4</c:v>
                </c:pt>
                <c:pt idx="2">
                  <c:v>90.10000000000001</c:v>
                </c:pt>
                <c:pt idx="3">
                  <c:v>91.14</c:v>
                </c:pt>
                <c:pt idx="4">
                  <c:v>95.08</c:v>
                </c:pt>
                <c:pt idx="5">
                  <c:v>89.96000000000002</c:v>
                </c:pt>
                <c:pt idx="6">
                  <c:v>82.22</c:v>
                </c:pt>
              </c:numCache>
            </c:numRef>
          </c:val>
          <c:extLst xmlns:c16r2="http://schemas.microsoft.com/office/drawing/2015/06/chart">
            <c:ext xmlns:c16="http://schemas.microsoft.com/office/drawing/2014/chart" uri="{C3380CC4-5D6E-409C-BE32-E72D297353CC}">
              <c16:uniqueId val="{00000016-E162-406D-B946-B2294E6B1FAF}"/>
            </c:ext>
          </c:extLst>
        </c:ser>
        <c:dLbls>
          <c:dLblPos val="ctr"/>
          <c:showLegendKey val="0"/>
          <c:showVal val="1"/>
          <c:showCatName val="0"/>
          <c:showSerName val="0"/>
          <c:showPercent val="0"/>
          <c:showBubbleSize val="0"/>
        </c:dLbls>
        <c:gapWidth val="60"/>
        <c:overlap val="100"/>
        <c:axId val="2138175032"/>
        <c:axId val="-2109265896"/>
      </c:barChart>
      <c:catAx>
        <c:axId val="2138175032"/>
        <c:scaling>
          <c:orientation val="minMax"/>
        </c:scaling>
        <c:delete val="1"/>
        <c:axPos val="b"/>
        <c:numFmt formatCode="0\%" sourceLinked="0"/>
        <c:majorTickMark val="out"/>
        <c:minorTickMark val="none"/>
        <c:tickLblPos val="nextTo"/>
        <c:crossAx val="-2109265896"/>
        <c:crosses val="autoZero"/>
        <c:auto val="1"/>
        <c:lblAlgn val="ctr"/>
        <c:lblOffset val="100"/>
        <c:noMultiLvlLbl val="0"/>
      </c:catAx>
      <c:valAx>
        <c:axId val="-2109265896"/>
        <c:scaling>
          <c:orientation val="minMax"/>
          <c:max val="100.0"/>
          <c:min val="0.0"/>
        </c:scaling>
        <c:delete val="1"/>
        <c:axPos val="l"/>
        <c:numFmt formatCode="0\%" sourceLinked="1"/>
        <c:majorTickMark val="out"/>
        <c:minorTickMark val="none"/>
        <c:tickLblPos val="nextTo"/>
        <c:crossAx val="2138175032"/>
        <c:crosses val="autoZero"/>
        <c:crossBetween val="between"/>
      </c:valAx>
    </c:plotArea>
    <c:legend>
      <c:legendPos val="r"/>
      <c:layout>
        <c:manualLayout>
          <c:xMode val="edge"/>
          <c:yMode val="edge"/>
          <c:x val="0.865506001649829"/>
          <c:y val="0.347216836019572"/>
          <c:w val="0.133024108172078"/>
          <c:h val="0.338789361667143"/>
        </c:manualLayout>
      </c:layout>
      <c:overlay val="0"/>
      <c:txPr>
        <a:bodyPr/>
        <a:lstStyle/>
        <a:p>
          <a:pPr>
            <a:defRPr sz="1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086698219559"/>
          <c:y val="0.0269885875174016"/>
          <c:w val="0.441913301780441"/>
          <c:h val="0.90955424364882"/>
        </c:manualLayout>
      </c:layout>
      <c:barChart>
        <c:barDir val="bar"/>
        <c:grouping val="clustered"/>
        <c:varyColors val="0"/>
        <c:ser>
          <c:idx val="0"/>
          <c:order val="0"/>
          <c:tx>
            <c:strRef>
              <c:f>Sheet1!$B$1</c:f>
              <c:strCache>
                <c:ptCount val="1"/>
                <c:pt idx="0">
                  <c:v>Au moins important</c:v>
                </c:pt>
              </c:strCache>
            </c:strRef>
          </c:tx>
          <c:spPr>
            <a:solidFill>
              <a:srgbClr val="B7BF12"/>
            </a:solidFill>
          </c:spPr>
          <c:invertIfNegative val="0"/>
          <c:dLbls>
            <c:numFmt formatCode="#,##0" sourceLinked="0"/>
            <c:spPr>
              <a:noFill/>
              <a:ln>
                <a:noFill/>
              </a:ln>
              <a:effectLst/>
            </c:spPr>
            <c:txPr>
              <a:bodyPr/>
              <a:lstStyle/>
              <a:p>
                <a:pPr>
                  <a:defRPr sz="12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Éducation dans les écoles concernant le bien-être animal</c:v>
                </c:pt>
                <c:pt idx="1">
                  <c:v>Politique de stérilisation des chats (errants)</c:v>
                </c:pt>
                <c:pt idx="2">
                  <c:v>Animaux de compagnie admis dans les maisons de repos …</c:v>
                </c:pt>
                <c:pt idx="3">
                  <c:v>Pas d'animaux dans les foires (p.ex. poneys) </c:v>
                </c:pt>
                <c:pt idx="4">
                  <c:v>Gestion éthique des pigeons </c:v>
                </c:pt>
                <c:pt idx="5">
                  <c:v>Vente d'animaux de compagnie interdite sur les marchés</c:v>
                </c:pt>
                <c:pt idx="6">
                  <c:v>Police des animaux dans la ville / commune</c:v>
                </c:pt>
                <c:pt idx="7">
                  <c:v>Zones sans laisse pour chiens</c:v>
                </c:pt>
                <c:pt idx="8">
                  <c:v>Feux d’artifice à bruit contenu</c:v>
                </c:pt>
                <c:pt idx="9">
                  <c:v>Échevin du bien-être animal</c:v>
                </c:pt>
              </c:strCache>
            </c:strRef>
          </c:cat>
          <c:val>
            <c:numRef>
              <c:f>Sheet1!$B$2:$B$11</c:f>
              <c:numCache>
                <c:formatCode>General</c:formatCode>
                <c:ptCount val="10"/>
                <c:pt idx="0">
                  <c:v>90.08</c:v>
                </c:pt>
                <c:pt idx="1">
                  <c:v>88.7</c:v>
                </c:pt>
                <c:pt idx="2">
                  <c:v>87.69</c:v>
                </c:pt>
                <c:pt idx="3">
                  <c:v>83.9</c:v>
                </c:pt>
                <c:pt idx="4">
                  <c:v>82.63</c:v>
                </c:pt>
                <c:pt idx="5">
                  <c:v>79.56</c:v>
                </c:pt>
                <c:pt idx="6">
                  <c:v>77.98</c:v>
                </c:pt>
                <c:pt idx="7">
                  <c:v>65.82</c:v>
                </c:pt>
                <c:pt idx="8">
                  <c:v>60.97</c:v>
                </c:pt>
                <c:pt idx="9">
                  <c:v>60.07</c:v>
                </c:pt>
              </c:numCache>
            </c:numRef>
          </c:val>
          <c:extLst xmlns:c16r2="http://schemas.microsoft.com/office/drawing/2015/06/chart">
            <c:ext xmlns:c16="http://schemas.microsoft.com/office/drawing/2014/chart" uri="{C3380CC4-5D6E-409C-BE32-E72D297353CC}">
              <c16:uniqueId val="{00000000-1435-4152-BC82-2FE4CA59F76E}"/>
            </c:ext>
          </c:extLst>
        </c:ser>
        <c:dLbls>
          <c:dLblPos val="outEnd"/>
          <c:showLegendKey val="0"/>
          <c:showVal val="1"/>
          <c:showCatName val="0"/>
          <c:showSerName val="0"/>
          <c:showPercent val="0"/>
          <c:showBubbleSize val="0"/>
        </c:dLbls>
        <c:gapWidth val="90"/>
        <c:overlap val="100"/>
        <c:axId val="2090745832"/>
        <c:axId val="2116092600"/>
      </c:barChart>
      <c:catAx>
        <c:axId val="2090745832"/>
        <c:scaling>
          <c:orientation val="maxMin"/>
        </c:scaling>
        <c:delete val="0"/>
        <c:axPos val="l"/>
        <c:numFmt formatCode="#,##0" sourceLinked="0"/>
        <c:majorTickMark val="out"/>
        <c:minorTickMark val="none"/>
        <c:tickLblPos val="nextTo"/>
        <c:spPr>
          <a:ln>
            <a:noFill/>
          </a:ln>
        </c:spPr>
        <c:txPr>
          <a:bodyPr/>
          <a:lstStyle/>
          <a:p>
            <a:pPr>
              <a:defRPr sz="1100">
                <a:solidFill>
                  <a:schemeClr val="tx1">
                    <a:lumMod val="75000"/>
                    <a:lumOff val="25000"/>
                  </a:schemeClr>
                </a:solidFill>
              </a:defRPr>
            </a:pPr>
            <a:endParaRPr lang="en-US"/>
          </a:p>
        </c:txPr>
        <c:crossAx val="2116092600"/>
        <c:crosses val="autoZero"/>
        <c:auto val="1"/>
        <c:lblAlgn val="ctr"/>
        <c:lblOffset val="100"/>
        <c:noMultiLvlLbl val="0"/>
      </c:catAx>
      <c:valAx>
        <c:axId val="2116092600"/>
        <c:scaling>
          <c:orientation val="minMax"/>
          <c:max val="100.0"/>
          <c:min val="0.0"/>
        </c:scaling>
        <c:delete val="1"/>
        <c:axPos val="t"/>
        <c:numFmt formatCode="General" sourceLinked="1"/>
        <c:majorTickMark val="out"/>
        <c:minorTickMark val="none"/>
        <c:tickLblPos val="nextTo"/>
        <c:crossAx val="2090745832"/>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
          <c:y val="0.0269885875174016"/>
          <c:w val="0.470420713248074"/>
          <c:h val="0.946022824965197"/>
        </c:manualLayout>
      </c:layout>
      <c:barChart>
        <c:barDir val="bar"/>
        <c:grouping val="clustered"/>
        <c:varyColors val="0"/>
        <c:dLbls>
          <c:dLblPos val="outEnd"/>
          <c:showLegendKey val="0"/>
          <c:showVal val="1"/>
          <c:showCatName val="0"/>
          <c:showSerName val="0"/>
          <c:showPercent val="0"/>
          <c:showBubbleSize val="0"/>
        </c:dLbls>
        <c:gapWidth val="90"/>
        <c:axId val="-2109462376"/>
        <c:axId val="2137277112"/>
      </c:barChart>
      <c:catAx>
        <c:axId val="-210946237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37277112"/>
        <c:crosses val="autoZero"/>
        <c:auto val="1"/>
        <c:lblAlgn val="ctr"/>
        <c:lblOffset val="100"/>
        <c:noMultiLvlLbl val="0"/>
      </c:catAx>
      <c:valAx>
        <c:axId val="2137277112"/>
        <c:scaling>
          <c:orientation val="minMax"/>
          <c:max val="80.0"/>
          <c:min val="0.0"/>
        </c:scaling>
        <c:delete val="1"/>
        <c:axPos val="t"/>
        <c:numFmt formatCode="General" sourceLinked="1"/>
        <c:majorTickMark val="out"/>
        <c:minorTickMark val="none"/>
        <c:tickLblPos val="nextTo"/>
        <c:crossAx val="-2109462376"/>
        <c:crosses val="autoZero"/>
        <c:crossBetween val="between"/>
        <c:majorUnit val="20.0"/>
        <c:minorUnit val="4.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5326662061034"/>
          <c:y val="0.0269886446879292"/>
          <c:w val="0.570152367317722"/>
          <c:h val="0.939324385303144"/>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90.08</c:v>
                </c:pt>
                <c:pt idx="1">
                  <c:v>88.7</c:v>
                </c:pt>
                <c:pt idx="2">
                  <c:v>87.69</c:v>
                </c:pt>
                <c:pt idx="3">
                  <c:v>83.91</c:v>
                </c:pt>
                <c:pt idx="4">
                  <c:v>82.62</c:v>
                </c:pt>
              </c:numCache>
            </c:numRef>
          </c:val>
          <c:extLst xmlns:c16r2="http://schemas.microsoft.com/office/drawing/2015/06/char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137700088"/>
        <c:axId val="-2109489944"/>
      </c:barChart>
      <c:catAx>
        <c:axId val="2137700088"/>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en-US"/>
          </a:p>
        </c:txPr>
        <c:crossAx val="-2109489944"/>
        <c:crosses val="autoZero"/>
        <c:auto val="1"/>
        <c:lblAlgn val="ctr"/>
        <c:lblOffset val="100"/>
        <c:noMultiLvlLbl val="0"/>
      </c:catAx>
      <c:valAx>
        <c:axId val="-2109489944"/>
        <c:scaling>
          <c:orientation val="minMax"/>
          <c:max val="100.0"/>
          <c:min val="0.0"/>
        </c:scaling>
        <c:delete val="1"/>
        <c:axPos val="t"/>
        <c:numFmt formatCode="General" sourceLinked="1"/>
        <c:majorTickMark val="out"/>
        <c:minorTickMark val="none"/>
        <c:tickLblPos val="nextTo"/>
        <c:crossAx val="2137700088"/>
        <c:crosses val="autoZero"/>
        <c:crossBetween val="between"/>
        <c:majorUnit val="20.0"/>
        <c:minorUnit val="4.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drawings/_rels/drawing1.xml.rels><?xml version="1.0" encoding="UTF-8" standalone="yes"?>
<Relationships xmlns="http://schemas.openxmlformats.org/package/2006/relationships"><Relationship Id="rId9" Type="http://schemas.openxmlformats.org/officeDocument/2006/relationships/image" Target="../media/image21.png"/><Relationship Id="rId20" Type="http://schemas.openxmlformats.org/officeDocument/2006/relationships/image" Target="../media/image32.svg"/><Relationship Id="rId21" Type="http://schemas.openxmlformats.org/officeDocument/2006/relationships/image" Target="../media/image25.png"/><Relationship Id="rId22" Type="http://schemas.openxmlformats.org/officeDocument/2006/relationships/image" Target="../media/image34.svg"/><Relationship Id="rId10" Type="http://schemas.openxmlformats.org/officeDocument/2006/relationships/image" Target="../media/image26.svg"/><Relationship Id="rId11" Type="http://schemas.openxmlformats.org/officeDocument/2006/relationships/image" Target="../media/image22.png"/><Relationship Id="rId12" Type="http://schemas.openxmlformats.org/officeDocument/2006/relationships/image" Target="../media/image28.svg"/><Relationship Id="rId13" Type="http://schemas.openxmlformats.org/officeDocument/2006/relationships/image" Target="../media/image23.png"/><Relationship Id="rId14" Type="http://schemas.openxmlformats.org/officeDocument/2006/relationships/image" Target="../media/image30.svg"/><Relationship Id="rId15" Type="http://schemas.openxmlformats.org/officeDocument/2006/relationships/image" Target="../media/image26.png"/><Relationship Id="rId16" Type="http://schemas.openxmlformats.org/officeDocument/2006/relationships/image" Target="../media/image36.svg"/><Relationship Id="rId17" Type="http://schemas.openxmlformats.org/officeDocument/2006/relationships/image" Target="../media/image27.png"/><Relationship Id="rId18" Type="http://schemas.openxmlformats.org/officeDocument/2006/relationships/image" Target="../media/image38.svg"/><Relationship Id="rId19" Type="http://schemas.openxmlformats.org/officeDocument/2006/relationships/image" Target="../media/image24.png"/><Relationship Id="rId1" Type="http://schemas.openxmlformats.org/officeDocument/2006/relationships/image" Target="../media/image17.png"/><Relationship Id="rId2" Type="http://schemas.openxmlformats.org/officeDocument/2006/relationships/image" Target="../media/image18.svg"/><Relationship Id="rId3" Type="http://schemas.openxmlformats.org/officeDocument/2006/relationships/image" Target="../media/image18.png"/><Relationship Id="rId4" Type="http://schemas.openxmlformats.org/officeDocument/2006/relationships/image" Target="../media/image20.svg"/><Relationship Id="rId5" Type="http://schemas.openxmlformats.org/officeDocument/2006/relationships/image" Target="../media/image19.png"/><Relationship Id="rId6" Type="http://schemas.openxmlformats.org/officeDocument/2006/relationships/image" Target="../media/image22.svg"/><Relationship Id="rId7" Type="http://schemas.openxmlformats.org/officeDocument/2006/relationships/image" Target="../media/image20.png"/><Relationship Id="rId8" Type="http://schemas.openxmlformats.org/officeDocument/2006/relationships/image" Target="../media/image24.svg"/></Relationships>
</file>

<file path=ppt/drawings/drawing1.xml><?xml version="1.0" encoding="utf-8"?>
<c:userShapes xmlns:c="http://schemas.openxmlformats.org/drawingml/2006/chart">
  <cdr:relSizeAnchor xmlns:cdr="http://schemas.openxmlformats.org/drawingml/2006/chartDrawing">
    <cdr:from>
      <cdr:x>0.20035</cdr:x>
      <cdr:y>0.10172</cdr:y>
    </cdr:from>
    <cdr:to>
      <cdr:x>0.24082</cdr:x>
      <cdr:y>0.19563</cdr:y>
    </cdr:to>
    <cdr:pic>
      <cdr:nvPicPr>
        <cdr:cNvPr id="2" name="Graphic 10" descr="Cat">
          <a:extLst xmlns:a="http://schemas.openxmlformats.org/drawingml/2006/main">
            <a:ext uri="{FF2B5EF4-FFF2-40B4-BE49-F238E27FC236}">
              <a16:creationId xmlns="" xmlns:a16="http://schemas.microsoft.com/office/drawing/2014/main" id="{E97B6BF4-9DF5-4B00-B0AB-E10008C4181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xmlns:a="http://schemas.openxmlformats.org/drawingml/2006/main">
          <a:fillRect/>
        </a:stretch>
      </cdr:blipFill>
      <cdr:spPr>
        <a:xfrm xmlns:a="http://schemas.openxmlformats.org/drawingml/2006/main">
          <a:off x="1618838" y="354240"/>
          <a:ext cx="327005" cy="327039"/>
        </a:xfrm>
        <a:prstGeom xmlns:a="http://schemas.openxmlformats.org/drawingml/2006/main" prst="rect">
          <a:avLst/>
        </a:prstGeom>
      </cdr:spPr>
    </cdr:pic>
  </cdr:relSizeAnchor>
  <cdr:relSizeAnchor xmlns:cdr="http://schemas.openxmlformats.org/drawingml/2006/chartDrawing">
    <cdr:from>
      <cdr:x>0.30791</cdr:x>
      <cdr:y>0.83886</cdr:y>
    </cdr:from>
    <cdr:to>
      <cdr:x>0.34465</cdr:x>
      <cdr:y>0.92411</cdr:y>
    </cdr:to>
    <cdr:pic>
      <cdr:nvPicPr>
        <cdr:cNvPr id="3" name="Graphic 11" descr="Lecturer">
          <a:extLst xmlns:a="http://schemas.openxmlformats.org/drawingml/2006/main">
            <a:ext uri="{FF2B5EF4-FFF2-40B4-BE49-F238E27FC236}">
              <a16:creationId xmlns="" xmlns:a16="http://schemas.microsoft.com/office/drawing/2014/main" id="{F15B7831-3621-4A70-A342-7B43B8E6364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xmlns:a="http://schemas.openxmlformats.org/drawingml/2006/main">
          <a:fillRect/>
        </a:stretch>
      </cdr:blipFill>
      <cdr:spPr>
        <a:xfrm xmlns:a="http://schemas.openxmlformats.org/drawingml/2006/main">
          <a:off x="2487981" y="2921311"/>
          <a:ext cx="296866" cy="296880"/>
        </a:xfrm>
        <a:prstGeom xmlns:a="http://schemas.openxmlformats.org/drawingml/2006/main" prst="rect">
          <a:avLst/>
        </a:prstGeom>
      </cdr:spPr>
    </cdr:pic>
  </cdr:relSizeAnchor>
  <cdr:relSizeAnchor xmlns:cdr="http://schemas.openxmlformats.org/drawingml/2006/chartDrawing">
    <cdr:from>
      <cdr:x>0.30754</cdr:x>
      <cdr:y>0.40532</cdr:y>
    </cdr:from>
    <cdr:to>
      <cdr:x>0.33516</cdr:x>
      <cdr:y>0.46941</cdr:y>
    </cdr:to>
    <cdr:grpSp>
      <cdr:nvGrpSpPr>
        <cdr:cNvPr id="4" name="Group 3">
          <a:extLst xmlns:a="http://schemas.openxmlformats.org/drawingml/2006/main">
            <a:ext uri="{FF2B5EF4-FFF2-40B4-BE49-F238E27FC236}">
              <a16:creationId xmlns="" xmlns:a16="http://schemas.microsoft.com/office/drawing/2014/main" id="{5D9B6C6A-4D27-451B-98B3-97C53C9EBF3E}"/>
            </a:ext>
          </a:extLst>
        </cdr:cNvPr>
        <cdr:cNvGrpSpPr/>
      </cdr:nvGrpSpPr>
      <cdr:grpSpPr>
        <a:xfrm xmlns:a="http://schemas.openxmlformats.org/drawingml/2006/main">
          <a:off x="2484981" y="1411512"/>
          <a:ext cx="223175" cy="223191"/>
          <a:chOff x="15264561" y="3029033"/>
          <a:chExt cx="1571111" cy="1504647"/>
        </a:xfrm>
        <a:solidFill xmlns:a="http://schemas.openxmlformats.org/drawingml/2006/main">
          <a:srgbClr val="660066"/>
        </a:solidFill>
      </cdr:grpSpPr>
      <cdr:pic>
        <cdr:nvPicPr>
          <cdr:cNvPr id="18" name="Graphic 14">
            <a:extLst xmlns:a="http://schemas.openxmlformats.org/drawingml/2006/main">
              <a:ext uri="{FF2B5EF4-FFF2-40B4-BE49-F238E27FC236}">
                <a16:creationId xmlns="" xmlns:a16="http://schemas.microsoft.com/office/drawing/2014/main" id="{CCFEAEE6-761F-4A26-89C6-363C33646C4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xmlns:a="http://schemas.openxmlformats.org/drawingml/2006/main">
            <a:fillRect/>
          </a:stretch>
        </cdr:blipFill>
        <cdr:spPr>
          <a:xfrm xmlns:a="http://schemas.openxmlformats.org/drawingml/2006/main">
            <a:off x="15264561" y="3059562"/>
            <a:ext cx="871217" cy="1008631"/>
          </a:xfrm>
          <a:prstGeom xmlns:a="http://schemas.openxmlformats.org/drawingml/2006/main" prst="rect">
            <a:avLst/>
          </a:prstGeom>
        </cdr:spPr>
      </cdr:pic>
      <cdr:pic>
        <cdr:nvPicPr>
          <cdr:cNvPr id="19" name="Graphic 15">
            <a:extLst xmlns:a="http://schemas.openxmlformats.org/drawingml/2006/main">
              <a:ext uri="{FF2B5EF4-FFF2-40B4-BE49-F238E27FC236}">
                <a16:creationId xmlns="" xmlns:a16="http://schemas.microsoft.com/office/drawing/2014/main" id="{0E3C08FD-0AED-491B-A8CF-769BD8BAA50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xmlns:a="http://schemas.openxmlformats.org/drawingml/2006/main">
            <a:fillRect/>
          </a:stretch>
        </cdr:blipFill>
        <cdr:spPr>
          <a:xfrm xmlns:a="http://schemas.openxmlformats.org/drawingml/2006/main">
            <a:off x="15964455" y="3029033"/>
            <a:ext cx="871217" cy="1008631"/>
          </a:xfrm>
          <a:prstGeom xmlns:a="http://schemas.openxmlformats.org/drawingml/2006/main" prst="rect">
            <a:avLst/>
          </a:prstGeom>
        </cdr:spPr>
      </cdr:pic>
      <cdr:pic>
        <cdr:nvPicPr>
          <cdr:cNvPr id="20" name="Graphic 16">
            <a:extLst xmlns:a="http://schemas.openxmlformats.org/drawingml/2006/main">
              <a:ext uri="{FF2B5EF4-FFF2-40B4-BE49-F238E27FC236}">
                <a16:creationId xmlns="" xmlns:a16="http://schemas.microsoft.com/office/drawing/2014/main" id="{FE0E357A-E41D-4E87-97E9-22411C043C5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xmlns:a="http://schemas.openxmlformats.org/drawingml/2006/main">
            <a:fillRect/>
          </a:stretch>
        </cdr:blipFill>
        <cdr:spPr>
          <a:xfrm xmlns:a="http://schemas.openxmlformats.org/drawingml/2006/main">
            <a:off x="15758438" y="3525049"/>
            <a:ext cx="871217" cy="1008631"/>
          </a:xfrm>
          <a:prstGeom xmlns:a="http://schemas.openxmlformats.org/drawingml/2006/main" prst="rect">
            <a:avLst/>
          </a:prstGeom>
        </cdr:spPr>
      </cdr:pic>
    </cdr:grpSp>
  </cdr:relSizeAnchor>
  <cdr:relSizeAnchor xmlns:cdr="http://schemas.openxmlformats.org/drawingml/2006/chartDrawing">
    <cdr:from>
      <cdr:x>0.19802</cdr:x>
      <cdr:y>0.29887</cdr:y>
    </cdr:from>
    <cdr:to>
      <cdr:x>0.23161</cdr:x>
      <cdr:y>0.37681</cdr:y>
    </cdr:to>
    <cdr:pic>
      <cdr:nvPicPr>
        <cdr:cNvPr id="5" name="Graphic 17">
          <a:extLst xmlns:a="http://schemas.openxmlformats.org/drawingml/2006/main">
            <a:ext uri="{FF2B5EF4-FFF2-40B4-BE49-F238E27FC236}">
              <a16:creationId xmlns="" xmlns:a16="http://schemas.microsoft.com/office/drawing/2014/main" id="{6763690F-DCAD-4F41-8B1A-3A631B1B637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xmlns:a="http://schemas.openxmlformats.org/drawingml/2006/main">
          <a:fillRect/>
        </a:stretch>
      </cdr:blipFill>
      <cdr:spPr>
        <a:xfrm xmlns:a="http://schemas.openxmlformats.org/drawingml/2006/main">
          <a:off x="1600057" y="1040798"/>
          <a:ext cx="271414" cy="271423"/>
        </a:xfrm>
        <a:prstGeom xmlns:a="http://schemas.openxmlformats.org/drawingml/2006/main" prst="rect">
          <a:avLst/>
        </a:prstGeom>
      </cdr:spPr>
    </cdr:pic>
  </cdr:relSizeAnchor>
  <cdr:relSizeAnchor xmlns:cdr="http://schemas.openxmlformats.org/drawingml/2006/chartDrawing">
    <cdr:from>
      <cdr:x>0.20256</cdr:x>
      <cdr:y>0.58554</cdr:y>
    </cdr:from>
    <cdr:to>
      <cdr:x>0.23018</cdr:x>
      <cdr:y>0.64963</cdr:y>
    </cdr:to>
    <cdr:pic>
      <cdr:nvPicPr>
        <cdr:cNvPr id="6" name="Graphic 18">
          <a:extLst xmlns:a="http://schemas.openxmlformats.org/drawingml/2006/main">
            <a:ext uri="{FF2B5EF4-FFF2-40B4-BE49-F238E27FC236}">
              <a16:creationId xmlns="" xmlns:a16="http://schemas.microsoft.com/office/drawing/2014/main" id="{9DC5904E-236D-4ECD-A86D-95483D1EEC0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xmlns:a="http://schemas.openxmlformats.org/drawingml/2006/main">
          <a:fillRect/>
        </a:stretch>
      </cdr:blipFill>
      <cdr:spPr>
        <a:xfrm xmlns:a="http://schemas.openxmlformats.org/drawingml/2006/main">
          <a:off x="1636757" y="2039127"/>
          <a:ext cx="223175" cy="223191"/>
        </a:xfrm>
        <a:prstGeom xmlns:a="http://schemas.openxmlformats.org/drawingml/2006/main" prst="rect">
          <a:avLst/>
        </a:prstGeom>
      </cdr:spPr>
    </cdr:pic>
  </cdr:relSizeAnchor>
  <cdr:relSizeAnchor xmlns:cdr="http://schemas.openxmlformats.org/drawingml/2006/chartDrawing">
    <cdr:from>
      <cdr:x>0.08074</cdr:x>
      <cdr:y>0.20859</cdr:y>
    </cdr:from>
    <cdr:to>
      <cdr:x>0.12634</cdr:x>
      <cdr:y>0.28803</cdr:y>
    </cdr:to>
    <cdr:grpSp>
      <cdr:nvGrpSpPr>
        <cdr:cNvPr id="7" name="Group 6">
          <a:extLst xmlns:a="http://schemas.openxmlformats.org/drawingml/2006/main">
            <a:ext uri="{FF2B5EF4-FFF2-40B4-BE49-F238E27FC236}">
              <a16:creationId xmlns="" xmlns:a16="http://schemas.microsoft.com/office/drawing/2014/main" id="{CE4B0DF9-D095-4048-9D43-2A7728599258}"/>
            </a:ext>
          </a:extLst>
        </cdr:cNvPr>
        <cdr:cNvGrpSpPr/>
      </cdr:nvGrpSpPr>
      <cdr:grpSpPr>
        <a:xfrm xmlns:a="http://schemas.openxmlformats.org/drawingml/2006/main">
          <a:off x="652394" y="726407"/>
          <a:ext cx="368457" cy="276647"/>
          <a:chOff x="12223238" y="7192262"/>
          <a:chExt cx="1194773" cy="853087"/>
        </a:xfrm>
        <a:solidFill xmlns:a="http://schemas.openxmlformats.org/drawingml/2006/main">
          <a:srgbClr val="660066"/>
        </a:solidFill>
      </cdr:grpSpPr>
      <cdr:pic>
        <cdr:nvPicPr>
          <cdr:cNvPr id="16" name="Graphic 20" descr="Dog">
            <a:extLst xmlns:a="http://schemas.openxmlformats.org/drawingml/2006/main">
              <a:ext uri="{FF2B5EF4-FFF2-40B4-BE49-F238E27FC236}">
                <a16:creationId xmlns="" xmlns:a16="http://schemas.microsoft.com/office/drawing/2014/main" id="{F3A95A29-45C3-4299-BED1-FB3F180BBA5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xmlns:a="http://schemas.openxmlformats.org/drawingml/2006/main">
            <a:fillRect/>
          </a:stretch>
        </cdr:blipFill>
        <cdr:spPr>
          <a:xfrm xmlns:a="http://schemas.openxmlformats.org/drawingml/2006/main">
            <a:off x="12800953" y="7406056"/>
            <a:ext cx="617058" cy="639293"/>
          </a:xfrm>
          <a:prstGeom xmlns:a="http://schemas.openxmlformats.org/drawingml/2006/main" prst="rect">
            <a:avLst/>
          </a:prstGeom>
        </cdr:spPr>
      </cdr:pic>
      <cdr:pic>
        <cdr:nvPicPr>
          <cdr:cNvPr id="17" name="Graphic 21" descr="Person with Cane">
            <a:extLst xmlns:a="http://schemas.openxmlformats.org/drawingml/2006/main">
              <a:ext uri="{FF2B5EF4-FFF2-40B4-BE49-F238E27FC236}">
                <a16:creationId xmlns="" xmlns:a16="http://schemas.microsoft.com/office/drawing/2014/main" id="{3842113F-7327-4933-9834-DEDACE7EA03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xmlns:a="http://schemas.openxmlformats.org/drawingml/2006/main">
            <a:fillRect/>
          </a:stretch>
        </cdr:blipFill>
        <cdr:spPr>
          <a:xfrm xmlns:a="http://schemas.openxmlformats.org/drawingml/2006/main">
            <a:off x="12223238" y="7192262"/>
            <a:ext cx="706987" cy="732462"/>
          </a:xfrm>
          <a:prstGeom xmlns:a="http://schemas.openxmlformats.org/drawingml/2006/main" prst="rect">
            <a:avLst/>
          </a:prstGeom>
        </cdr:spPr>
      </cdr:pic>
    </cdr:grpSp>
  </cdr:relSizeAnchor>
  <cdr:relSizeAnchor xmlns:cdr="http://schemas.openxmlformats.org/drawingml/2006/chartDrawing">
    <cdr:from>
      <cdr:x>0.29082</cdr:x>
      <cdr:y>0.7502</cdr:y>
    </cdr:from>
    <cdr:to>
      <cdr:x>0.32471</cdr:x>
      <cdr:y>0.82885</cdr:y>
    </cdr:to>
    <cdr:pic>
      <cdr:nvPicPr>
        <cdr:cNvPr id="9" name="Graphic 26">
          <a:extLst xmlns:a="http://schemas.openxmlformats.org/drawingml/2006/main">
            <a:ext uri="{FF2B5EF4-FFF2-40B4-BE49-F238E27FC236}">
              <a16:creationId xmlns="" xmlns:a16="http://schemas.microsoft.com/office/drawing/2014/main" id="{8592CB69-D75C-42E2-A7C4-8D8F387557C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xmlns:a="http://schemas.openxmlformats.org/drawingml/2006/main">
          <a:fillRect/>
        </a:stretch>
      </cdr:blipFill>
      <cdr:spPr>
        <a:xfrm xmlns:a="http://schemas.openxmlformats.org/drawingml/2006/main">
          <a:off x="2349886" y="2612544"/>
          <a:ext cx="273838" cy="273895"/>
        </a:xfrm>
        <a:prstGeom xmlns:a="http://schemas.openxmlformats.org/drawingml/2006/main" prst="rect">
          <a:avLst/>
        </a:prstGeom>
      </cdr:spPr>
    </cdr:pic>
  </cdr:relSizeAnchor>
  <cdr:relSizeAnchor xmlns:cdr="http://schemas.openxmlformats.org/drawingml/2006/chartDrawing">
    <cdr:from>
      <cdr:x>0.29757</cdr:x>
      <cdr:y>0.65962</cdr:y>
    </cdr:from>
    <cdr:to>
      <cdr:x>0.3334</cdr:x>
      <cdr:y>0.74276</cdr:y>
    </cdr:to>
    <cdr:pic>
      <cdr:nvPicPr>
        <cdr:cNvPr id="10" name="Graphic 27">
          <a:extLst xmlns:a="http://schemas.openxmlformats.org/drawingml/2006/main">
            <a:ext uri="{FF2B5EF4-FFF2-40B4-BE49-F238E27FC236}">
              <a16:creationId xmlns="" xmlns:a16="http://schemas.microsoft.com/office/drawing/2014/main" id="{809735FB-D372-4757-B171-A45C58FF83D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xmlns:a="http://schemas.openxmlformats.org/drawingml/2006/main">
          <a:fillRect/>
        </a:stretch>
      </cdr:blipFill>
      <cdr:spPr>
        <a:xfrm xmlns:a="http://schemas.openxmlformats.org/drawingml/2006/main">
          <a:off x="2404401" y="2297099"/>
          <a:ext cx="289513" cy="289532"/>
        </a:xfrm>
        <a:prstGeom xmlns:a="http://schemas.openxmlformats.org/drawingml/2006/main" prst="rect">
          <a:avLst/>
        </a:prstGeom>
      </cdr:spPr>
    </cdr:pic>
  </cdr:relSizeAnchor>
  <cdr:relSizeAnchor xmlns:cdr="http://schemas.openxmlformats.org/drawingml/2006/chartDrawing">
    <cdr:from>
      <cdr:x>0.09442</cdr:x>
      <cdr:y>0.0162</cdr:y>
    </cdr:from>
    <cdr:to>
      <cdr:x>0.13619</cdr:x>
      <cdr:y>0.12777</cdr:y>
    </cdr:to>
    <cdr:grpSp>
      <cdr:nvGrpSpPr>
        <cdr:cNvPr id="21" name="Group 20">
          <a:extLst xmlns:a="http://schemas.openxmlformats.org/drawingml/2006/main">
            <a:ext uri="{FF2B5EF4-FFF2-40B4-BE49-F238E27FC236}">
              <a16:creationId xmlns="" xmlns:a16="http://schemas.microsoft.com/office/drawing/2014/main" id="{E03FF064-8EF8-4719-914F-EF9C5A64D406}"/>
            </a:ext>
          </a:extLst>
        </cdr:cNvPr>
        <cdr:cNvGrpSpPr/>
      </cdr:nvGrpSpPr>
      <cdr:grpSpPr>
        <a:xfrm xmlns:a="http://schemas.openxmlformats.org/drawingml/2006/main">
          <a:off x="762931" y="56416"/>
          <a:ext cx="337510" cy="388538"/>
          <a:chOff x="8901276" y="3110457"/>
          <a:chExt cx="854148" cy="854148"/>
        </a:xfrm>
        <a:solidFill xmlns:a="http://schemas.openxmlformats.org/drawingml/2006/main">
          <a:srgbClr val="660066"/>
        </a:solidFill>
      </cdr:grpSpPr>
      <cdr:pic>
        <cdr:nvPicPr>
          <cdr:cNvPr id="22" name="Graphic 88" descr="Teacher">
            <a:extLst xmlns:a="http://schemas.openxmlformats.org/drawingml/2006/main">
              <a:ext uri="{FF2B5EF4-FFF2-40B4-BE49-F238E27FC236}">
                <a16:creationId xmlns="" xmlns:a16="http://schemas.microsoft.com/office/drawing/2014/main" id="{8851EB9D-4C92-429D-9DA5-114B61C1739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xmlns:a="http://schemas.openxmlformats.org/drawingml/2006/main">
            <a:fillRect/>
          </a:stretch>
        </cdr:blipFill>
        <cdr:spPr>
          <a:xfrm xmlns:a="http://schemas.openxmlformats.org/drawingml/2006/main">
            <a:off x="8901276" y="3110457"/>
            <a:ext cx="854148" cy="854148"/>
          </a:xfrm>
          <a:prstGeom xmlns:a="http://schemas.openxmlformats.org/drawingml/2006/main" prst="rect">
            <a:avLst/>
          </a:prstGeom>
        </cdr:spPr>
      </cdr:pic>
      <cdr:sp macro="" textlink="">
        <cdr:nvSpPr>
          <cdr:cNvPr id="23" name="Rectangle 22">
            <a:extLst xmlns:a="http://schemas.openxmlformats.org/drawingml/2006/main">
              <a:ext uri="{FF2B5EF4-FFF2-40B4-BE49-F238E27FC236}">
                <a16:creationId xmlns="" xmlns:a16="http://schemas.microsoft.com/office/drawing/2014/main" id="{063F66C4-983E-4964-97F0-CDD228AB6F3D}"/>
              </a:ext>
            </a:extLst>
          </cdr:cNvPr>
          <cdr:cNvSpPr/>
        </cdr:nvSpPr>
        <cdr:spPr>
          <a:xfrm xmlns:a="http://schemas.openxmlformats.org/drawingml/2006/main">
            <a:off x="9280840" y="3357501"/>
            <a:ext cx="344571" cy="212568"/>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24282" rtl="0" eaLnBrk="1" latinLnBrk="0" hangingPunct="1">
              <a:defRPr sz="1800" kern="1200">
                <a:solidFill>
                  <a:schemeClr val="lt1"/>
                </a:solidFill>
                <a:latin typeface="+mn-lt"/>
                <a:ea typeface="+mn-ea"/>
                <a:cs typeface="+mn-cs"/>
              </a:defRPr>
            </a:lvl1pPr>
            <a:lvl2pPr marL="462140" algn="l" defTabSz="924282" rtl="0" eaLnBrk="1" latinLnBrk="0" hangingPunct="1">
              <a:defRPr sz="1800" kern="1200">
                <a:solidFill>
                  <a:schemeClr val="lt1"/>
                </a:solidFill>
                <a:latin typeface="+mn-lt"/>
                <a:ea typeface="+mn-ea"/>
                <a:cs typeface="+mn-cs"/>
              </a:defRPr>
            </a:lvl2pPr>
            <a:lvl3pPr marL="924282" algn="l" defTabSz="924282" rtl="0" eaLnBrk="1" latinLnBrk="0" hangingPunct="1">
              <a:defRPr sz="1800" kern="1200">
                <a:solidFill>
                  <a:schemeClr val="lt1"/>
                </a:solidFill>
                <a:latin typeface="+mn-lt"/>
                <a:ea typeface="+mn-ea"/>
                <a:cs typeface="+mn-cs"/>
              </a:defRPr>
            </a:lvl3pPr>
            <a:lvl4pPr marL="1386422" algn="l" defTabSz="924282" rtl="0" eaLnBrk="1" latinLnBrk="0" hangingPunct="1">
              <a:defRPr sz="1800" kern="1200">
                <a:solidFill>
                  <a:schemeClr val="lt1"/>
                </a:solidFill>
                <a:latin typeface="+mn-lt"/>
                <a:ea typeface="+mn-ea"/>
                <a:cs typeface="+mn-cs"/>
              </a:defRPr>
            </a:lvl4pPr>
            <a:lvl5pPr marL="1848564" algn="l" defTabSz="924282" rtl="0" eaLnBrk="1" latinLnBrk="0" hangingPunct="1">
              <a:defRPr sz="1800" kern="1200">
                <a:solidFill>
                  <a:schemeClr val="lt1"/>
                </a:solidFill>
                <a:latin typeface="+mn-lt"/>
                <a:ea typeface="+mn-ea"/>
                <a:cs typeface="+mn-cs"/>
              </a:defRPr>
            </a:lvl5pPr>
            <a:lvl6pPr marL="2310704" algn="l" defTabSz="924282" rtl="0" eaLnBrk="1" latinLnBrk="0" hangingPunct="1">
              <a:defRPr sz="1800" kern="1200">
                <a:solidFill>
                  <a:schemeClr val="lt1"/>
                </a:solidFill>
                <a:latin typeface="+mn-lt"/>
                <a:ea typeface="+mn-ea"/>
                <a:cs typeface="+mn-cs"/>
              </a:defRPr>
            </a:lvl6pPr>
            <a:lvl7pPr marL="2772846" algn="l" defTabSz="924282" rtl="0" eaLnBrk="1" latinLnBrk="0" hangingPunct="1">
              <a:defRPr sz="1800" kern="1200">
                <a:solidFill>
                  <a:schemeClr val="lt1"/>
                </a:solidFill>
                <a:latin typeface="+mn-lt"/>
                <a:ea typeface="+mn-ea"/>
                <a:cs typeface="+mn-cs"/>
              </a:defRPr>
            </a:lvl7pPr>
            <a:lvl8pPr marL="3234986" algn="l" defTabSz="924282" rtl="0" eaLnBrk="1" latinLnBrk="0" hangingPunct="1">
              <a:defRPr sz="1800" kern="1200">
                <a:solidFill>
                  <a:schemeClr val="lt1"/>
                </a:solidFill>
                <a:latin typeface="+mn-lt"/>
                <a:ea typeface="+mn-ea"/>
                <a:cs typeface="+mn-cs"/>
              </a:defRPr>
            </a:lvl8pPr>
            <a:lvl9pPr marL="3697126" algn="l" defTabSz="924282" rtl="0" eaLnBrk="1" latinLnBrk="0" hangingPunct="1">
              <a:defRPr sz="1800" kern="1200">
                <a:solidFill>
                  <a:schemeClr val="lt1"/>
                </a:solidFill>
                <a:latin typeface="+mn-lt"/>
                <a:ea typeface="+mn-ea"/>
                <a:cs typeface="+mn-cs"/>
              </a:defRPr>
            </a:lvl9pPr>
          </a:lstStyle>
          <a:p xmlns:a="http://schemas.openxmlformats.org/drawingml/2006/main">
            <a:pPr algn="ctr"/>
            <a:endParaRPr lang="nl-BE">
              <a:solidFill>
                <a:srgbClr val="660066"/>
              </a:solidFill>
            </a:endParaRPr>
          </a:p>
        </cdr:txBody>
      </cdr:sp>
      <cdr:pic>
        <cdr:nvPicPr>
          <cdr:cNvPr id="24" name="Graphic 90" descr="Pig">
            <a:extLst xmlns:a="http://schemas.openxmlformats.org/drawingml/2006/main">
              <a:ext uri="{FF2B5EF4-FFF2-40B4-BE49-F238E27FC236}">
                <a16:creationId xmlns="" xmlns:a16="http://schemas.microsoft.com/office/drawing/2014/main" id="{071F9166-17E4-444C-A557-F7E01FB3325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xmlns:a="http://schemas.openxmlformats.org/drawingml/2006/main">
            <a:fillRect/>
          </a:stretch>
        </cdr:blipFill>
        <cdr:spPr>
          <a:xfrm xmlns:a="http://schemas.openxmlformats.org/drawingml/2006/main">
            <a:off x="9251750" y="3259210"/>
            <a:ext cx="402750" cy="402750"/>
          </a:xfrm>
          <a:prstGeom xmlns:a="http://schemas.openxmlformats.org/drawingml/2006/main" prst="rect">
            <a:avLst/>
          </a:prstGeom>
        </cdr:spPr>
      </cdr:pic>
    </cdr:grpSp>
  </cdr:relSizeAnchor>
  <cdr:relSizeAnchor xmlns:cdr="http://schemas.openxmlformats.org/drawingml/2006/chartDrawing">
    <cdr:from>
      <cdr:x>0.61701</cdr:x>
      <cdr:y>0.93014</cdr:y>
    </cdr:from>
    <cdr:to>
      <cdr:x>0.79722</cdr:x>
      <cdr:y>0.97654</cdr:y>
    </cdr:to>
    <cdr:grpSp>
      <cdr:nvGrpSpPr>
        <cdr:cNvPr id="25" name="Group 24">
          <a:extLst xmlns:a="http://schemas.openxmlformats.org/drawingml/2006/main">
            <a:ext uri="{FF2B5EF4-FFF2-40B4-BE49-F238E27FC236}">
              <a16:creationId xmlns="" xmlns:a16="http://schemas.microsoft.com/office/drawing/2014/main" id="{67AE0A5D-7EAC-415F-B1B4-5C5A9B54FDA0}"/>
            </a:ext>
          </a:extLst>
        </cdr:cNvPr>
        <cdr:cNvGrpSpPr/>
      </cdr:nvGrpSpPr>
      <cdr:grpSpPr>
        <a:xfrm xmlns:a="http://schemas.openxmlformats.org/drawingml/2006/main">
          <a:off x="4985557" y="3239178"/>
          <a:ext cx="1456131" cy="161586"/>
          <a:chOff x="8044606" y="3330478"/>
          <a:chExt cx="1184948" cy="161566"/>
        </a:xfrm>
      </cdr:grpSpPr>
      <cdr:sp macro="" textlink="">
        <cdr:nvSpPr>
          <cdr:cNvPr id="30" name="Rectangle 29">
            <a:extLst xmlns:a="http://schemas.openxmlformats.org/drawingml/2006/main">
              <a:ext uri="{FF2B5EF4-FFF2-40B4-BE49-F238E27FC236}">
                <a16:creationId xmlns="" xmlns:a16="http://schemas.microsoft.com/office/drawing/2014/main" id="{631E99E2-E61C-4F25-90B5-DF1739E417B7}"/>
              </a:ext>
            </a:extLst>
          </cdr:cNvPr>
          <cdr:cNvSpPr/>
        </cdr:nvSpPr>
        <cdr:spPr>
          <a:xfrm xmlns:a="http://schemas.openxmlformats.org/drawingml/2006/main">
            <a:off x="8044606" y="3379549"/>
            <a:ext cx="71719" cy="83671"/>
          </a:xfrm>
          <a:prstGeom xmlns:a="http://schemas.openxmlformats.org/drawingml/2006/main" prst="rect">
            <a:avLst/>
          </a:prstGeom>
          <a:solidFill xmlns:a="http://schemas.openxmlformats.org/drawingml/2006/main">
            <a:srgbClr val="B7BF1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nl-BE"/>
          </a:p>
        </cdr:txBody>
      </cdr:sp>
      <cdr:sp macro="" textlink="">
        <cdr:nvSpPr>
          <cdr:cNvPr id="31" name="TextBox 2">
            <a:extLst xmlns:a="http://schemas.openxmlformats.org/drawingml/2006/main">
              <a:ext uri="{FF2B5EF4-FFF2-40B4-BE49-F238E27FC236}">
                <a16:creationId xmlns="" xmlns:a16="http://schemas.microsoft.com/office/drawing/2014/main" id="{A0F3147D-9508-4707-B2B1-10B7DC4FA402}"/>
              </a:ext>
            </a:extLst>
          </cdr:cNvPr>
          <cdr:cNvSpPr txBox="1"/>
        </cdr:nvSpPr>
        <cdr:spPr>
          <a:xfrm xmlns:a="http://schemas.openxmlformats.org/drawingml/2006/main">
            <a:off x="8169553" y="3330478"/>
            <a:ext cx="1060001" cy="161566"/>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4763"/>
            <a:r>
              <a:rPr lang="nl-BE" sz="1050" dirty="0">
                <a:solidFill>
                  <a:schemeClr val="bg2">
                    <a:lumMod val="75000"/>
                  </a:schemeClr>
                </a:solidFill>
              </a:rPr>
              <a:t>Important</a:t>
            </a:r>
          </a:p>
        </cdr:txBody>
      </cdr:sp>
    </cdr:grpSp>
  </cdr:relSizeAnchor>
  <cdr:relSizeAnchor xmlns:cdr="http://schemas.openxmlformats.org/drawingml/2006/chartDrawing">
    <cdr:from>
      <cdr:x>0.10258</cdr:x>
      <cdr:y>0.48663</cdr:y>
    </cdr:from>
    <cdr:to>
      <cdr:x>0.13664</cdr:x>
      <cdr:y>0.55896</cdr:y>
    </cdr:to>
    <cdr:grpSp>
      <cdr:nvGrpSpPr>
        <cdr:cNvPr id="41" name="Group 40">
          <a:extLst xmlns:a="http://schemas.openxmlformats.org/drawingml/2006/main">
            <a:ext uri="{FF2B5EF4-FFF2-40B4-BE49-F238E27FC236}">
              <a16:creationId xmlns="" xmlns:a16="http://schemas.microsoft.com/office/drawing/2014/main" id="{3821D5A6-1922-45EF-B0F6-9A7454B7419F}"/>
            </a:ext>
          </a:extLst>
        </cdr:cNvPr>
        <cdr:cNvGrpSpPr/>
      </cdr:nvGrpSpPr>
      <cdr:grpSpPr>
        <a:xfrm xmlns:a="http://schemas.openxmlformats.org/drawingml/2006/main">
          <a:off x="828866" y="1694671"/>
          <a:ext cx="275211" cy="251887"/>
          <a:chOff x="19289229" y="2940246"/>
          <a:chExt cx="742695" cy="747681"/>
        </a:xfrm>
      </cdr:grpSpPr>
      <cdr:sp macro="" textlink="">
        <cdr:nvSpPr>
          <cdr:cNvPr id="42" name="Freeform 5">
            <a:extLst xmlns:a="http://schemas.openxmlformats.org/drawingml/2006/main">
              <a:ext uri="{FF2B5EF4-FFF2-40B4-BE49-F238E27FC236}">
                <a16:creationId xmlns="" xmlns:a16="http://schemas.microsoft.com/office/drawing/2014/main" id="{9FD17E8F-E749-4D3F-A056-CD8826515D03}"/>
              </a:ext>
            </a:extLst>
          </cdr:cNvPr>
          <cdr:cNvSpPr>
            <a:spLocks xmlns:a="http://schemas.openxmlformats.org/drawingml/2006/main" noEditPoints="1"/>
          </cdr:cNvSpPr>
        </cdr:nvSpPr>
        <cdr:spPr bwMode="auto">
          <a:xfrm xmlns:a="http://schemas.openxmlformats.org/drawingml/2006/main">
            <a:off x="19409549" y="3158316"/>
            <a:ext cx="347034" cy="457148"/>
          </a:xfrm>
          <a:custGeom xmlns:a="http://schemas.openxmlformats.org/drawingml/2006/main">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xmlns:a="http://schemas.openxmlformats.org/drawingml/2006/main">
            <a:srgbClr val="660066"/>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sp macro="" textlink="">
        <cdr:nvSpPr>
          <cdr:cNvPr id="43" name="Rectangle 42">
            <a:extLst xmlns:a="http://schemas.openxmlformats.org/drawingml/2006/main">
              <a:ext uri="{FF2B5EF4-FFF2-40B4-BE49-F238E27FC236}">
                <a16:creationId xmlns="" xmlns:a16="http://schemas.microsoft.com/office/drawing/2014/main" id="{0926F5A0-0E16-455D-A920-294E998CAFBE}"/>
              </a:ext>
            </a:extLst>
          </cdr:cNvPr>
          <cdr:cNvSpPr>
            <a:spLocks xmlns:a="http://schemas.openxmlformats.org/drawingml/2006/main" noChangeArrowheads="1"/>
          </cdr:cNvSpPr>
        </cdr:nvSpPr>
        <cdr:spPr bwMode="auto">
          <a:xfrm xmlns:a="http://schemas.openxmlformats.org/drawingml/2006/main">
            <a:off x="19289229" y="3535161"/>
            <a:ext cx="742695" cy="12460"/>
          </a:xfrm>
          <a:prstGeom xmlns:a="http://schemas.openxmlformats.org/drawingml/2006/main" prst="rect">
            <a:avLst/>
          </a:prstGeom>
          <a:solidFill xmlns:a="http://schemas.openxmlformats.org/drawingml/2006/main">
            <a:srgbClr val="FFFFFF"/>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sp macro="" textlink="">
        <cdr:nvSpPr>
          <cdr:cNvPr id="44" name="Freeform 7">
            <a:extLst xmlns:a="http://schemas.openxmlformats.org/drawingml/2006/main">
              <a:ext uri="{FF2B5EF4-FFF2-40B4-BE49-F238E27FC236}">
                <a16:creationId xmlns="" xmlns:a16="http://schemas.microsoft.com/office/drawing/2014/main" id="{3410E3A2-97C5-4FBD-B8CA-F41CCD8F8688}"/>
              </a:ext>
            </a:extLst>
          </cdr:cNvPr>
          <cdr:cNvSpPr>
            <a:spLocks xmlns:a="http://schemas.openxmlformats.org/drawingml/2006/main"/>
          </cdr:cNvSpPr>
        </cdr:nvSpPr>
        <cdr:spPr bwMode="auto">
          <a:xfrm xmlns:a="http://schemas.openxmlformats.org/drawingml/2006/main">
            <a:off x="19304815" y="3547621"/>
            <a:ext cx="712355" cy="140306"/>
          </a:xfrm>
          <a:custGeom xmlns:a="http://schemas.openxmlformats.org/drawingml/2006/main">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xmlns:a="http://schemas.openxmlformats.org/drawingml/2006/main">
            <a:srgbClr val="660066"/>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round/>
                <a:headEnd/>
                <a:tailEnd/>
              </a14:hiddenLine>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sp macro="" textlink="">
        <cdr:nvSpPr>
          <cdr:cNvPr id="45" name="Rectangle 44">
            <a:extLst xmlns:a="http://schemas.openxmlformats.org/drawingml/2006/main">
              <a:ext uri="{FF2B5EF4-FFF2-40B4-BE49-F238E27FC236}">
                <a16:creationId xmlns="" xmlns:a16="http://schemas.microsoft.com/office/drawing/2014/main" id="{5978B0AA-5AA9-4132-B105-C043E106E882}"/>
              </a:ext>
            </a:extLst>
          </cdr:cNvPr>
          <cdr:cNvSpPr>
            <a:spLocks xmlns:a="http://schemas.openxmlformats.org/drawingml/2006/main" noChangeArrowheads="1"/>
          </cdr:cNvSpPr>
        </cdr:nvSpPr>
        <cdr:spPr bwMode="auto">
          <a:xfrm xmlns:a="http://schemas.openxmlformats.org/drawingml/2006/main">
            <a:off x="19289229" y="3480007"/>
            <a:ext cx="742695" cy="55152"/>
          </a:xfrm>
          <a:prstGeom xmlns:a="http://schemas.openxmlformats.org/drawingml/2006/main" prst="rect">
            <a:avLst/>
          </a:prstGeom>
          <a:solidFill xmlns:a="http://schemas.openxmlformats.org/drawingml/2006/main">
            <a:srgbClr val="660066"/>
          </a:solidFill>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sp macro="" textlink="">
        <cdr:nvSpPr>
          <cdr:cNvPr id="46" name="Freeform 9">
            <a:extLst xmlns:a="http://schemas.openxmlformats.org/drawingml/2006/main">
              <a:ext uri="{FF2B5EF4-FFF2-40B4-BE49-F238E27FC236}">
                <a16:creationId xmlns="" xmlns:a16="http://schemas.microsoft.com/office/drawing/2014/main" id="{975B5E2C-C8D7-47CC-8797-9E53420C88E0}"/>
              </a:ext>
            </a:extLst>
          </cdr:cNvPr>
          <cdr:cNvSpPr>
            <a:spLocks xmlns:a="http://schemas.openxmlformats.org/drawingml/2006/main"/>
          </cdr:cNvSpPr>
        </cdr:nvSpPr>
        <cdr:spPr bwMode="auto">
          <a:xfrm xmlns:a="http://schemas.openxmlformats.org/drawingml/2006/main">
            <a:off x="19321441" y="3024474"/>
            <a:ext cx="676405" cy="447455"/>
          </a:xfrm>
          <a:custGeom xmlns:a="http://schemas.openxmlformats.org/drawingml/2006/main">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xmlns:a="http://schemas.openxmlformats.org/drawingml/2006/main"/>
          <a:ln xmlns:a="http://schemas.openxmlformats.org/drawingml/2006/main" w="6350" cap="flat">
            <a:solidFill>
              <a:srgbClr val="660066"/>
            </a:solidFill>
            <a:prstDash val="solid"/>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sp macro="" textlink="">
        <cdr:nvSpPr>
          <cdr:cNvPr id="47" name="Freeform 30">
            <a:extLst xmlns:a="http://schemas.openxmlformats.org/drawingml/2006/main">
              <a:ext uri="{FF2B5EF4-FFF2-40B4-BE49-F238E27FC236}">
                <a16:creationId xmlns="" xmlns:a16="http://schemas.microsoft.com/office/drawing/2014/main" id="{30EA4EBD-EBE4-46D0-95EA-57AECD5B6900}"/>
              </a:ext>
            </a:extLst>
          </cdr:cNvPr>
          <cdr:cNvSpPr>
            <a:spLocks xmlns:a="http://schemas.openxmlformats.org/drawingml/2006/main"/>
          </cdr:cNvSpPr>
        </cdr:nvSpPr>
        <cdr:spPr bwMode="auto">
          <a:xfrm xmlns:a="http://schemas.openxmlformats.org/drawingml/2006/main">
            <a:off x="19572262" y="2940246"/>
            <a:ext cx="176010" cy="72460"/>
          </a:xfrm>
          <a:custGeom xmlns:a="http://schemas.openxmlformats.org/drawingml/2006/main">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xmlns:a="http://schemas.openxmlformats.org/drawingml/2006/main"/>
          <a:ln xmlns:a="http://schemas.openxmlformats.org/drawingml/2006/main" w="6350" cap="flat">
            <a:solidFill>
              <a:srgbClr val="660066"/>
            </a:solidFill>
            <a:prstDash val="solid"/>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sp macro="" textlink="">
        <cdr:nvSpPr>
          <cdr:cNvPr id="48" name="Freeform 31">
            <a:extLst xmlns:a="http://schemas.openxmlformats.org/drawingml/2006/main">
              <a:ext uri="{FF2B5EF4-FFF2-40B4-BE49-F238E27FC236}">
                <a16:creationId xmlns="" xmlns:a16="http://schemas.microsoft.com/office/drawing/2014/main" id="{A477A2ED-CDA4-456B-A693-B5F4DCE4E1B8}"/>
              </a:ext>
            </a:extLst>
          </cdr:cNvPr>
          <cdr:cNvSpPr>
            <a:spLocks xmlns:a="http://schemas.openxmlformats.org/drawingml/2006/main"/>
          </cdr:cNvSpPr>
        </cdr:nvSpPr>
        <cdr:spPr bwMode="auto">
          <a:xfrm xmlns:a="http://schemas.openxmlformats.org/drawingml/2006/main">
            <a:off x="19953374" y="3188547"/>
            <a:ext cx="37612" cy="175612"/>
          </a:xfrm>
          <a:custGeom xmlns:a="http://schemas.openxmlformats.org/drawingml/2006/main">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xmlns:a="http://schemas.openxmlformats.org/drawingml/2006/main">
            <a:srgbClr val="660066"/>
          </a:solidFill>
          <a:ln xmlns:a="http://schemas.openxmlformats.org/drawingml/2006/main" w="9525">
            <a:noFill/>
            <a:round/>
            <a:headEnd/>
            <a:tailEnd/>
          </a:l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sp macro="" textlink="">
        <cdr:nvSpPr>
          <cdr:cNvPr id="49" name="Line 32">
            <a:extLst xmlns:a="http://schemas.openxmlformats.org/drawingml/2006/main">
              <a:ext uri="{FF2B5EF4-FFF2-40B4-BE49-F238E27FC236}">
                <a16:creationId xmlns="" xmlns:a16="http://schemas.microsoft.com/office/drawing/2014/main" id="{62339777-050D-4D3E-A380-2A3B9D01E79E}"/>
              </a:ext>
            </a:extLst>
          </cdr:cNvPr>
          <cdr:cNvSpPr>
            <a:spLocks xmlns:a="http://schemas.openxmlformats.org/drawingml/2006/main" noChangeShapeType="1"/>
          </cdr:cNvSpPr>
        </cdr:nvSpPr>
        <cdr:spPr bwMode="auto">
          <a:xfrm xmlns:a="http://schemas.openxmlformats.org/drawingml/2006/main" flipV="1">
            <a:off x="19923034" y="3350778"/>
            <a:ext cx="54238" cy="61846"/>
          </a:xfrm>
          <a:prstGeom xmlns:a="http://schemas.openxmlformats.org/drawingml/2006/main" prst="line">
            <a:avLst/>
          </a:prstGeom>
          <a:noFill xmlns:a="http://schemas.openxmlformats.org/drawingml/2006/main"/>
          <a:ln xmlns:a="http://schemas.openxmlformats.org/drawingml/2006/main" w="6350" cap="flat">
            <a:solidFill>
              <a:srgbClr val="660066"/>
            </a:solidFill>
            <a:prstDash val="solid"/>
            <a:miter lim="800000"/>
            <a:headEnd/>
            <a:tailEn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xmlns:a="http://schemas.openxmlformats.org/drawingml/2006/main">
            <a:endParaRPr lang="en-US"/>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05/07/18</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05/07/18</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394451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10</a:t>
            </a:fld>
            <a:endParaRPr lang="en-GB"/>
          </a:p>
        </p:txBody>
      </p:sp>
    </p:spTree>
    <p:extLst>
      <p:ext uri="{BB962C8B-B14F-4D97-AF65-F5344CB8AC3E}">
        <p14:creationId xmlns:p14="http://schemas.microsoft.com/office/powerpoint/2010/main" val="221962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a:p>
        </p:txBody>
      </p:sp>
    </p:spTree>
    <p:extLst>
      <p:ext uri="{BB962C8B-B14F-4D97-AF65-F5344CB8AC3E}">
        <p14:creationId xmlns:p14="http://schemas.microsoft.com/office/powerpoint/2010/main" val="78260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a:p>
        </p:txBody>
      </p:sp>
    </p:spTree>
    <p:extLst>
      <p:ext uri="{BB962C8B-B14F-4D97-AF65-F5344CB8AC3E}">
        <p14:creationId xmlns:p14="http://schemas.microsoft.com/office/powerpoint/2010/main" val="423155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14</a:t>
            </a:fld>
            <a:endParaRPr lang="en-GB"/>
          </a:p>
        </p:txBody>
      </p:sp>
    </p:spTree>
    <p:extLst>
      <p:ext uri="{BB962C8B-B14F-4D97-AF65-F5344CB8AC3E}">
        <p14:creationId xmlns:p14="http://schemas.microsoft.com/office/powerpoint/2010/main" val="131157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a:p>
        </p:txBody>
      </p:sp>
    </p:spTree>
    <p:extLst>
      <p:ext uri="{BB962C8B-B14F-4D97-AF65-F5344CB8AC3E}">
        <p14:creationId xmlns:p14="http://schemas.microsoft.com/office/powerpoint/2010/main" val="147312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16</a:t>
            </a:fld>
            <a:endParaRPr lang="en-GB"/>
          </a:p>
        </p:txBody>
      </p:sp>
    </p:spTree>
    <p:extLst>
      <p:ext uri="{BB962C8B-B14F-4D97-AF65-F5344CB8AC3E}">
        <p14:creationId xmlns:p14="http://schemas.microsoft.com/office/powerpoint/2010/main" val="393924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19</a:t>
            </a:fld>
            <a:endParaRPr lang="en-GB"/>
          </a:p>
        </p:txBody>
      </p:sp>
    </p:spTree>
    <p:extLst>
      <p:ext uri="{BB962C8B-B14F-4D97-AF65-F5344CB8AC3E}">
        <p14:creationId xmlns:p14="http://schemas.microsoft.com/office/powerpoint/2010/main" val="262765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242236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dirty="0"/>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2017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4000" y="196566"/>
            <a:ext cx="6258453"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
        <p:nvSpPr>
          <p:cNvPr id="2" name="Rectangle 1">
            <a:extLst>
              <a:ext uri="{FF2B5EF4-FFF2-40B4-BE49-F238E27FC236}">
                <a16:creationId xmlns="" xmlns:a16="http://schemas.microsoft.com/office/drawing/2014/main" id="{C938DA19-24AA-43D0-9C26-87433564F95F}"/>
              </a:ext>
            </a:extLst>
          </p:cNvPr>
          <p:cNvSpPr/>
          <p:nvPr userDrawn="1"/>
        </p:nvSpPr>
        <p:spPr>
          <a:xfrm>
            <a:off x="0" y="0"/>
            <a:ext cx="557719" cy="5143500"/>
          </a:xfrm>
          <a:prstGeom prst="rect">
            <a:avLst/>
          </a:prstGeom>
          <a:solidFill>
            <a:srgbClr val="802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5">
            <a:extLst>
              <a:ext uri="{FF2B5EF4-FFF2-40B4-BE49-F238E27FC236}">
                <a16:creationId xmlns="" xmlns:a16="http://schemas.microsoft.com/office/drawing/2014/main" id="{6F88CAA9-62BC-4912-8AC1-B3DA916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77" y="132849"/>
            <a:ext cx="715821" cy="360000"/>
          </a:xfrm>
          <a:prstGeom prst="rect">
            <a:avLst/>
          </a:prstGeom>
        </p:spPr>
      </p:pic>
      <p:grpSp>
        <p:nvGrpSpPr>
          <p:cNvPr id="7" name="Group 6">
            <a:extLst>
              <a:ext uri="{FF2B5EF4-FFF2-40B4-BE49-F238E27FC236}">
                <a16:creationId xmlns="" xmlns:a16="http://schemas.microsoft.com/office/drawing/2014/main" id="{EBC908D7-1E48-449D-A0C5-7D8C910EB7A4}"/>
              </a:ext>
            </a:extLst>
          </p:cNvPr>
          <p:cNvGrpSpPr/>
          <p:nvPr userDrawn="1"/>
        </p:nvGrpSpPr>
        <p:grpSpPr>
          <a:xfrm>
            <a:off x="42983" y="4299499"/>
            <a:ext cx="463338" cy="609979"/>
            <a:chOff x="42983" y="4299499"/>
            <a:chExt cx="463338" cy="609979"/>
          </a:xfrm>
        </p:grpSpPr>
        <p:pic>
          <p:nvPicPr>
            <p:cNvPr id="9" name="Picture 4" descr="Gerelateerde afbeelding">
              <a:extLst>
                <a:ext uri="{FF2B5EF4-FFF2-40B4-BE49-F238E27FC236}">
                  <a16:creationId xmlns="" xmlns:a16="http://schemas.microsoft.com/office/drawing/2014/main" id="{CE4BB99F-72F7-48F1-ADD8-23630DF921C9}"/>
                </a:ext>
              </a:extLst>
            </p:cNvPr>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erelateerde afbeelding">
              <a:extLst>
                <a:ext uri="{FF2B5EF4-FFF2-40B4-BE49-F238E27FC236}">
                  <a16:creationId xmlns="" xmlns:a16="http://schemas.microsoft.com/office/drawing/2014/main" id="{8FA60440-1DC4-4258-AE51-3CFA89110303}"/>
                </a:ext>
              </a:extLst>
            </p:cNvP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0051017"/>
      </p:ext>
    </p:extLst>
  </p:cSld>
  <p:clrMapOvr>
    <a:masterClrMapping/>
  </p:clrMapOvr>
  <p:extLst>
    <p:ext uri="{DCECCB84-F9BA-43D5-87BE-67443E8EF086}">
      <p15:sldGuideLst xmlns="" xmlns:p15="http://schemas.microsoft.com/office/powerpoint/2012/main">
        <p15:guide id="1" pos="43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3" y="815987"/>
            <a:ext cx="8180073"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684213" y="196566"/>
            <a:ext cx="6258240"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684214" y="4582649"/>
            <a:ext cx="6258460"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
        <p:nvSpPr>
          <p:cNvPr id="5" name="Rectangle 4">
            <a:extLst>
              <a:ext uri="{FF2B5EF4-FFF2-40B4-BE49-F238E27FC236}">
                <a16:creationId xmlns="" xmlns:a16="http://schemas.microsoft.com/office/drawing/2014/main" id="{50E9D42C-50CD-4E2B-93C5-FA9661A4511A}"/>
              </a:ext>
            </a:extLst>
          </p:cNvPr>
          <p:cNvSpPr/>
          <p:nvPr userDrawn="1"/>
        </p:nvSpPr>
        <p:spPr>
          <a:xfrm>
            <a:off x="0" y="0"/>
            <a:ext cx="557719" cy="5143500"/>
          </a:xfrm>
          <a:prstGeom prst="rect">
            <a:avLst/>
          </a:prstGeom>
          <a:solidFill>
            <a:srgbClr val="802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8">
            <a:extLst>
              <a:ext uri="{FF2B5EF4-FFF2-40B4-BE49-F238E27FC236}">
                <a16:creationId xmlns="" xmlns:a16="http://schemas.microsoft.com/office/drawing/2014/main" id="{27DB7BC2-6CE0-4EF5-97A4-6D32E539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77" y="132849"/>
            <a:ext cx="715821" cy="360000"/>
          </a:xfrm>
          <a:prstGeom prst="rect">
            <a:avLst/>
          </a:prstGeom>
        </p:spPr>
      </p:pic>
    </p:spTree>
    <p:extLst>
      <p:ext uri="{BB962C8B-B14F-4D97-AF65-F5344CB8AC3E}">
        <p14:creationId xmlns:p14="http://schemas.microsoft.com/office/powerpoint/2010/main" val="3550569779"/>
      </p:ext>
    </p:extLst>
  </p:cSld>
  <p:clrMapOvr>
    <a:masterClrMapping/>
  </p:clrMapOvr>
  <p:extLst>
    <p:ext uri="{DCECCB84-F9BA-43D5-87BE-67443E8EF086}">
      <p15:sldGuideLst xmlns="" xmlns:p15="http://schemas.microsoft.com/office/powerpoint/2012/main">
        <p15:guide id="1" pos="43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6" name="Group 35"/>
          <p:cNvGrpSpPr/>
          <p:nvPr userDrawn="1"/>
        </p:nvGrpSpPr>
        <p:grpSpPr>
          <a:xfrm>
            <a:off x="8252496" y="2571750"/>
            <a:ext cx="891505" cy="2571750"/>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9931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0" y="700088"/>
            <a:ext cx="7772400" cy="3048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04781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1.png"/><Relationship Id="rId26"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5"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5"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tx1">
                  <a:lumMod val="75000"/>
                  <a:lumOff val="25000"/>
                </a:schemeClr>
              </a:solidFill>
              <a:latin typeface="+mn-lt"/>
              <a:ea typeface="+mn-ea"/>
              <a:cs typeface="+mn-cs"/>
            </a:endParaRPr>
          </a:p>
        </p:txBody>
      </p:sp>
      <p:pic>
        <p:nvPicPr>
          <p:cNvPr id="7" name="Picture 2" descr="C:\Users\Graphics Dude Ltd\Graphics Dude Ltd\Work\PC - IM - 150415A (template pt2)\Graphics\Tags\MarketingElectronic-Col.png"/>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404" r:id="rId10"/>
    <p:sldLayoutId id="2147493398" r:id="rId11"/>
    <p:sldLayoutId id="2147493405" r:id="rId12"/>
    <p:sldLayoutId id="2147493383" r:id="rId13"/>
    <p:sldLayoutId id="2147493319" r:id="rId14"/>
    <p:sldLayoutId id="2147493323" r:id="rId15"/>
    <p:sldLayoutId id="2147493331" r:id="rId16"/>
    <p:sldLayoutId id="2147493332" r:id="rId17"/>
    <p:sldLayoutId id="2147493333" r:id="rId18"/>
    <p:sldLayoutId id="2147493334" r:id="rId19"/>
    <p:sldLayoutId id="2147493335" r:id="rId20"/>
    <p:sldLayoutId id="2147493336" r:id="rId21"/>
    <p:sldLayoutId id="2147493406" r:id="rId22"/>
    <p:sldLayoutId id="2147493407" r:id="rId23"/>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microsoft.com/office/2007/relationships/hdphoto" Target="../media/hdphoto2.wdp"/><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4.jpe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14.jpe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chart" Target="../charts/chart7.xml"/><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6" Type="http://schemas.openxmlformats.org/officeDocument/2006/relationships/chart" Target="../charts/chart11.xml"/><Relationship Id="rId7" Type="http://schemas.openxmlformats.org/officeDocument/2006/relationships/chart" Target="../charts/chart12.xml"/><Relationship Id="rId8" Type="http://schemas.openxmlformats.org/officeDocument/2006/relationships/chart" Target="../charts/chart13.xml"/><Relationship Id="rId9" Type="http://schemas.openxmlformats.org/officeDocument/2006/relationships/chart" Target="../charts/chart14.xml"/><Relationship Id="rId10" Type="http://schemas.openxmlformats.org/officeDocument/2006/relationships/image" Target="../media/image14.jpe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chart" Target="../charts/chart16.xml"/><Relationship Id="rId5" Type="http://schemas.openxmlformats.org/officeDocument/2006/relationships/chart" Target="../charts/chart17.xml"/><Relationship Id="rId6" Type="http://schemas.openxmlformats.org/officeDocument/2006/relationships/chart" Target="../charts/chart18.xml"/><Relationship Id="rId7" Type="http://schemas.openxmlformats.org/officeDocument/2006/relationships/chart" Target="../charts/chart19.xml"/><Relationship Id="rId8" Type="http://schemas.openxmlformats.org/officeDocument/2006/relationships/chart" Target="../charts/chart20.xml"/><Relationship Id="rId9" Type="http://schemas.openxmlformats.org/officeDocument/2006/relationships/chart" Target="../charts/chart21.xml"/><Relationship Id="rId10" Type="http://schemas.openxmlformats.org/officeDocument/2006/relationships/image" Target="../media/image14.jpe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chart" Target="../charts/chart23.xml"/><Relationship Id="rId5" Type="http://schemas.openxmlformats.org/officeDocument/2006/relationships/chart" Target="../charts/chart24.xml"/><Relationship Id="rId6" Type="http://schemas.openxmlformats.org/officeDocument/2006/relationships/chart" Target="../charts/chart25.xml"/><Relationship Id="rId7" Type="http://schemas.openxmlformats.org/officeDocument/2006/relationships/chart" Target="../charts/chart26.xml"/><Relationship Id="rId8" Type="http://schemas.openxmlformats.org/officeDocument/2006/relationships/chart" Target="../charts/chart27.xml"/><Relationship Id="rId9" Type="http://schemas.openxmlformats.org/officeDocument/2006/relationships/chart" Target="../charts/chart28.xml"/><Relationship Id="rId10" Type="http://schemas.openxmlformats.org/officeDocument/2006/relationships/image" Target="../media/image14.jpeg"/><Relationship Id="rId11" Type="http://schemas.openxmlformats.org/officeDocument/2006/relationships/chart" Target="../charts/chart29.xml"/><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chart" Target="../charts/chart31.xml"/><Relationship Id="rId4" Type="http://schemas.openxmlformats.org/officeDocument/2006/relationships/chart" Target="../charts/chart32.xml"/><Relationship Id="rId5" Type="http://schemas.openxmlformats.org/officeDocument/2006/relationships/chart" Target="../charts/chart33.xml"/><Relationship Id="rId6" Type="http://schemas.openxmlformats.org/officeDocument/2006/relationships/chart" Target="../charts/chart34.xml"/><Relationship Id="rId7" Type="http://schemas.openxmlformats.org/officeDocument/2006/relationships/chart" Target="../charts/chart35.xml"/><Relationship Id="rId8" Type="http://schemas.openxmlformats.org/officeDocument/2006/relationships/chart" Target="../charts/chart36.xml"/><Relationship Id="rId9" Type="http://schemas.openxmlformats.org/officeDocument/2006/relationships/chart" Target="../charts/chart37.xml"/><Relationship Id="rId10" Type="http://schemas.openxmlformats.org/officeDocument/2006/relationships/image" Target="../media/image14.jpeg"/><Relationship Id="rId1" Type="http://schemas.openxmlformats.org/officeDocument/2006/relationships/slideLayout" Target="../slideLayouts/slideLayout11.xml"/><Relationship Id="rId2" Type="http://schemas.openxmlformats.org/officeDocument/2006/relationships/chart" Target="../charts/char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chart" Target="../charts/chart38.xml"/><Relationship Id="rId4" Type="http://schemas.openxmlformats.org/officeDocument/2006/relationships/image" Target="../media/image14.jpe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7" Type="http://schemas.openxmlformats.org/officeDocument/2006/relationships/image" Target="../media/image33.png"/><Relationship Id="rId1" Type="http://schemas.openxmlformats.org/officeDocument/2006/relationships/slideLayout" Target="../slideLayouts/slideLayout9.xml"/><Relationship Id="rId2"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hyperlink" Target="http://www.ipsos.com/" TargetMode="External"/><Relationship Id="rId5" Type="http://schemas.openxmlformats.org/officeDocument/2006/relationships/image" Target="../media/image1.png"/><Relationship Id="rId6" Type="http://schemas.openxmlformats.org/officeDocument/2006/relationships/image" Target="../media/image3.png"/><Relationship Id="rId7" Type="http://schemas.microsoft.com/office/2007/relationships/hdphoto" Target="../media/hdphoto1.wdp"/><Relationship Id="rId8"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7" Type="http://schemas.openxmlformats.org/officeDocument/2006/relationships/image" Target="../media/image14.jpeg"/><Relationship Id="rId8" Type="http://schemas.openxmlformats.org/officeDocument/2006/relationships/image" Target="../media/image15.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image" Target="../media/image24.svg"/><Relationship Id="rId20" Type="http://schemas.openxmlformats.org/officeDocument/2006/relationships/image" Target="../media/image26.png"/><Relationship Id="rId21" Type="http://schemas.openxmlformats.org/officeDocument/2006/relationships/image" Target="../media/image36.svg"/><Relationship Id="rId22" Type="http://schemas.openxmlformats.org/officeDocument/2006/relationships/image" Target="../media/image27.png"/><Relationship Id="rId23" Type="http://schemas.openxmlformats.org/officeDocument/2006/relationships/image" Target="../media/image38.svg"/><Relationship Id="rId10" Type="http://schemas.openxmlformats.org/officeDocument/2006/relationships/image" Target="../media/image21.png"/><Relationship Id="rId11" Type="http://schemas.openxmlformats.org/officeDocument/2006/relationships/image" Target="../media/image26.svg"/><Relationship Id="rId12" Type="http://schemas.openxmlformats.org/officeDocument/2006/relationships/image" Target="../media/image22.png"/><Relationship Id="rId13" Type="http://schemas.openxmlformats.org/officeDocument/2006/relationships/image" Target="../media/image28.svg"/><Relationship Id="rId14" Type="http://schemas.openxmlformats.org/officeDocument/2006/relationships/image" Target="../media/image23.png"/><Relationship Id="rId15" Type="http://schemas.openxmlformats.org/officeDocument/2006/relationships/image" Target="../media/image30.svg"/><Relationship Id="rId16" Type="http://schemas.openxmlformats.org/officeDocument/2006/relationships/image" Target="../media/image24.png"/><Relationship Id="rId17" Type="http://schemas.openxmlformats.org/officeDocument/2006/relationships/image" Target="../media/image32.svg"/><Relationship Id="rId18" Type="http://schemas.openxmlformats.org/officeDocument/2006/relationships/image" Target="../media/image25.png"/><Relationship Id="rId19" Type="http://schemas.openxmlformats.org/officeDocument/2006/relationships/image" Target="../media/image34.svg"/><Relationship Id="rId1" Type="http://schemas.openxmlformats.org/officeDocument/2006/relationships/slideLayout" Target="../slideLayouts/slideLayout9.xml"/><Relationship Id="rId2" Type="http://schemas.openxmlformats.org/officeDocument/2006/relationships/image" Target="../media/image17.png"/><Relationship Id="rId3" Type="http://schemas.openxmlformats.org/officeDocument/2006/relationships/image" Target="../media/image18.svg"/><Relationship Id="rId4" Type="http://schemas.openxmlformats.org/officeDocument/2006/relationships/image" Target="../media/image18.png"/><Relationship Id="rId5" Type="http://schemas.openxmlformats.org/officeDocument/2006/relationships/image" Target="../media/image20.svg"/><Relationship Id="rId6" Type="http://schemas.openxmlformats.org/officeDocument/2006/relationships/image" Target="../media/image19.png"/><Relationship Id="rId7" Type="http://schemas.openxmlformats.org/officeDocument/2006/relationships/image" Target="../media/image22.sv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9" Type="http://schemas.openxmlformats.org/officeDocument/2006/relationships/image" Target="../media/image24.svg"/><Relationship Id="rId20" Type="http://schemas.openxmlformats.org/officeDocument/2006/relationships/image" Target="../media/image26.png"/><Relationship Id="rId21" Type="http://schemas.openxmlformats.org/officeDocument/2006/relationships/image" Target="../media/image36.svg"/><Relationship Id="rId22" Type="http://schemas.openxmlformats.org/officeDocument/2006/relationships/image" Target="../media/image27.png"/><Relationship Id="rId23" Type="http://schemas.openxmlformats.org/officeDocument/2006/relationships/image" Target="../media/image38.svg"/><Relationship Id="rId10" Type="http://schemas.openxmlformats.org/officeDocument/2006/relationships/image" Target="../media/image21.png"/><Relationship Id="rId11" Type="http://schemas.openxmlformats.org/officeDocument/2006/relationships/image" Target="../media/image26.svg"/><Relationship Id="rId12" Type="http://schemas.openxmlformats.org/officeDocument/2006/relationships/image" Target="../media/image22.png"/><Relationship Id="rId13" Type="http://schemas.openxmlformats.org/officeDocument/2006/relationships/image" Target="../media/image28.svg"/><Relationship Id="rId14" Type="http://schemas.openxmlformats.org/officeDocument/2006/relationships/image" Target="../media/image23.png"/><Relationship Id="rId15" Type="http://schemas.openxmlformats.org/officeDocument/2006/relationships/image" Target="../media/image30.svg"/><Relationship Id="rId16" Type="http://schemas.openxmlformats.org/officeDocument/2006/relationships/image" Target="../media/image24.png"/><Relationship Id="rId17" Type="http://schemas.openxmlformats.org/officeDocument/2006/relationships/image" Target="../media/image32.svg"/><Relationship Id="rId18" Type="http://schemas.openxmlformats.org/officeDocument/2006/relationships/image" Target="../media/image25.png"/><Relationship Id="rId19" Type="http://schemas.openxmlformats.org/officeDocument/2006/relationships/image" Target="../media/image34.svg"/><Relationship Id="rId1" Type="http://schemas.openxmlformats.org/officeDocument/2006/relationships/slideLayout" Target="../slideLayouts/slideLayout9.xml"/><Relationship Id="rId2" Type="http://schemas.openxmlformats.org/officeDocument/2006/relationships/image" Target="../media/image17.png"/><Relationship Id="rId3" Type="http://schemas.openxmlformats.org/officeDocument/2006/relationships/image" Target="../media/image18.svg"/><Relationship Id="rId4" Type="http://schemas.openxmlformats.org/officeDocument/2006/relationships/image" Target="../media/image18.png"/><Relationship Id="rId5" Type="http://schemas.openxmlformats.org/officeDocument/2006/relationships/image" Target="../media/image20.svg"/><Relationship Id="rId6" Type="http://schemas.openxmlformats.org/officeDocument/2006/relationships/image" Target="../media/image19.png"/><Relationship Id="rId7" Type="http://schemas.openxmlformats.org/officeDocument/2006/relationships/image" Target="../media/image22.svg"/><Relationship Id="rId8"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gaia.be/sites/default/files/styles/news_header/public/news/images/19702801_1347645185288782_1533099634151474297_o_0.jpg?itok=PL2QQwJp">
            <a:extLst>
              <a:ext uri="{FF2B5EF4-FFF2-40B4-BE49-F238E27FC236}">
                <a16:creationId xmlns="" xmlns:a16="http://schemas.microsoft.com/office/drawing/2014/main" id="{37666181-3E5A-4186-8FAC-CA64E4867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94"/>
          <a:stretch/>
        </p:blipFill>
        <p:spPr bwMode="auto">
          <a:xfrm>
            <a:off x="0" y="-1"/>
            <a:ext cx="9154954" cy="5143501"/>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10"/>
          <p:cNvSpPr txBox="1">
            <a:spLocks/>
          </p:cNvSpPr>
          <p:nvPr/>
        </p:nvSpPr>
        <p:spPr>
          <a:xfrm>
            <a:off x="225425" y="4623220"/>
            <a:ext cx="5107047" cy="407846"/>
          </a:xfrm>
          <a:prstGeom prst="rect">
            <a:avLst/>
          </a:prstGeom>
        </p:spPr>
        <p:txBody>
          <a:bodyPr/>
          <a:lstStyle>
            <a:defPPr>
              <a:defRPr lang="en-US"/>
            </a:defPPr>
            <a:lvl1pPr marL="0" algn="l" defTabSz="924282" rtl="0" eaLnBrk="1" latinLnBrk="0" hangingPunct="1">
              <a:defRPr sz="9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fr-BE" dirty="0">
                <a:solidFill>
                  <a:srgbClr val="FFFFFF"/>
                </a:solidFill>
              </a:rPr>
              <a:t>© 2018 Ipsos. </a:t>
            </a:r>
          </a:p>
        </p:txBody>
      </p:sp>
      <p:pic>
        <p:nvPicPr>
          <p:cNvPr id="30" name="Picture 2" descr="C:\Users\Graphics Dude Ltd\Graphics Dude Ltd\Work\PC - IM - 150415A (template pt2)\Graphics\Tags\MarketingElectronic-Col.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68FC4114-A196-4B1B-960E-09F02A8A6800}"/>
              </a:ext>
            </a:extLst>
          </p:cNvPr>
          <p:cNvSpPr/>
          <p:nvPr/>
        </p:nvSpPr>
        <p:spPr>
          <a:xfrm>
            <a:off x="5472650" y="1267200"/>
            <a:ext cx="3682303" cy="16443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fr-BE" sz="3200" dirty="0">
                <a:solidFill>
                  <a:srgbClr val="660066"/>
                </a:solidFill>
                <a:cs typeface="Arial" panose="020B0604020202020204" pitchFamily="34" charset="0"/>
              </a:rPr>
              <a:t>L'importance du bien-être animal dans les communes</a:t>
            </a:r>
          </a:p>
        </p:txBody>
      </p:sp>
      <p:pic>
        <p:nvPicPr>
          <p:cNvPr id="17" name="Picture 16" descr="IPSOS_GAMECHANGERS_blue.png">
            <a:extLst>
              <a:ext uri="{FF2B5EF4-FFF2-40B4-BE49-F238E27FC236}">
                <a16:creationId xmlns="" xmlns:a16="http://schemas.microsoft.com/office/drawing/2014/main" id="{33D5B8EC-1246-4E44-A9B4-E5347A03B5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18" name="Picture 17" descr="IPSOS_GAMECHANGERS_blue.png">
            <a:extLst>
              <a:ext uri="{FF2B5EF4-FFF2-40B4-BE49-F238E27FC236}">
                <a16:creationId xmlns="" xmlns:a16="http://schemas.microsoft.com/office/drawing/2014/main" id="{67B05E1B-DEB6-46E8-99F0-BD429D7637E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19" name="Picture 2" descr="C:\Users\Graphics Dude Ltd\Graphics Dude Ltd\Work\PC - IM - 150415A (template pt2)\Graphics\Tags\MarketingElectronic-Col.png">
            <a:extLst>
              <a:ext uri="{FF2B5EF4-FFF2-40B4-BE49-F238E27FC236}">
                <a16:creationId xmlns="" xmlns:a16="http://schemas.microsoft.com/office/drawing/2014/main" id="{1D36D027-22F0-401C-AD8D-6E27E64E4410}"/>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A542199B-54F7-46CE-B120-7EBE764658FB}"/>
              </a:ext>
            </a:extLst>
          </p:cNvPr>
          <p:cNvSpPr/>
          <p:nvPr/>
        </p:nvSpPr>
        <p:spPr>
          <a:xfrm>
            <a:off x="6305630" y="652684"/>
            <a:ext cx="2849324" cy="614516"/>
          </a:xfrm>
          <a:prstGeom prst="rect">
            <a:avLst/>
          </a:prstGeom>
          <a:solidFill>
            <a:schemeClr val="bg1">
              <a:lumMod val="8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b="19990"/>
          <a:stretch/>
        </p:blipFill>
        <p:spPr>
          <a:xfrm>
            <a:off x="6406644" y="688505"/>
            <a:ext cx="1277123" cy="513895"/>
          </a:xfrm>
          <a:prstGeom prst="rect">
            <a:avLst/>
          </a:prstGeom>
        </p:spPr>
      </p:pic>
      <p:pic>
        <p:nvPicPr>
          <p:cNvPr id="22" name="Picture 21">
            <a:extLst>
              <a:ext uri="{FF2B5EF4-FFF2-40B4-BE49-F238E27FC236}">
                <a16:creationId xmlns="" xmlns:a16="http://schemas.microsoft.com/office/drawing/2014/main" id="{649E18F5-50A6-452F-B5CE-4522ADFE45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356" t="90098" b="-6913"/>
          <a:stretch/>
        </p:blipFill>
        <p:spPr>
          <a:xfrm>
            <a:off x="7275712" y="962827"/>
            <a:ext cx="1720161" cy="215041"/>
          </a:xfrm>
          <a:prstGeom prst="rect">
            <a:avLst/>
          </a:prstGeom>
        </p:spPr>
      </p:pic>
      <p:sp>
        <p:nvSpPr>
          <p:cNvPr id="6" name="Rectangle 5">
            <a:extLst>
              <a:ext uri="{FF2B5EF4-FFF2-40B4-BE49-F238E27FC236}">
                <a16:creationId xmlns="" xmlns:a16="http://schemas.microsoft.com/office/drawing/2014/main" id="{AD88DD3F-B753-4FE2-B417-14AEACD1E195}"/>
              </a:ext>
            </a:extLst>
          </p:cNvPr>
          <p:cNvSpPr/>
          <p:nvPr/>
        </p:nvSpPr>
        <p:spPr>
          <a:xfrm>
            <a:off x="6537600" y="2911526"/>
            <a:ext cx="2606400" cy="501274"/>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xtBox 1">
            <a:extLst>
              <a:ext uri="{FF2B5EF4-FFF2-40B4-BE49-F238E27FC236}">
                <a16:creationId xmlns="" xmlns:a16="http://schemas.microsoft.com/office/drawing/2014/main" id="{863F3BE5-F5DA-4AA3-BFDB-829EDA22B5FC}"/>
              </a:ext>
            </a:extLst>
          </p:cNvPr>
          <p:cNvSpPr txBox="1"/>
          <p:nvPr/>
        </p:nvSpPr>
        <p:spPr>
          <a:xfrm>
            <a:off x="7101445" y="2962894"/>
            <a:ext cx="1638795" cy="369332"/>
          </a:xfrm>
          <a:prstGeom prst="rect">
            <a:avLst/>
          </a:prstGeom>
        </p:spPr>
        <p:txBody>
          <a:bodyPr vert="horz" wrap="square" lIns="0" tIns="0" rIns="0" bIns="0" rtlCol="0">
            <a:spAutoFit/>
          </a:bodyPr>
          <a:lstStyle/>
          <a:p>
            <a:pPr marL="4763"/>
            <a:r>
              <a:rPr lang="fr-BE" sz="2400">
                <a:solidFill>
                  <a:schemeClr val="bg1"/>
                </a:solidFill>
              </a:rPr>
              <a:t>Wallonie</a:t>
            </a:r>
          </a:p>
        </p:txBody>
      </p:sp>
      <p:pic>
        <p:nvPicPr>
          <p:cNvPr id="20" name="Picture 2" descr="Afbeeldingsresultaat voor wallonie logo">
            <a:extLst>
              <a:ext uri="{FF2B5EF4-FFF2-40B4-BE49-F238E27FC236}">
                <a16:creationId xmlns="" xmlns:a16="http://schemas.microsoft.com/office/drawing/2014/main" id="{EE4BDC58-4B98-4C21-B6BC-065575E3EA24}"/>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63800" y1="26400" x2="63800" y2="26400"/>
                        <a14:foregroundMark x1="50000" y1="44600" x2="50000" y2="44600"/>
                        <a14:foregroundMark x1="45800" y1="60400" x2="45800" y2="60400"/>
                        <a14:foregroundMark x1="28800" y1="48800" x2="28800" y2="48800"/>
                        <a14:foregroundMark x1="63800" y1="55200" x2="63800" y2="55200"/>
                        <a14:foregroundMark x1="73400" y1="58400" x2="73400" y2="58400"/>
                        <a14:foregroundMark x1="38400" y1="48800" x2="38400" y2="48800"/>
                        <a14:foregroundMark x1="66000" y1="18000" x2="66000" y2="18000"/>
                        <a14:foregroundMark x1="67000" y1="26400" x2="67000" y2="26400"/>
                      </a14:backgroundRemoval>
                    </a14:imgEffect>
                  </a14:imgLayer>
                </a14:imgProps>
              </a:ext>
              <a:ext uri="{28A0092B-C50C-407E-A947-70E740481C1C}">
                <a14:useLocalDpi xmlns:a14="http://schemas.microsoft.com/office/drawing/2010/main" val="0"/>
              </a:ext>
            </a:extLst>
          </a:blip>
          <a:srcRect/>
          <a:stretch>
            <a:fillRect/>
          </a:stretch>
        </p:blipFill>
        <p:spPr bwMode="auto">
          <a:xfrm>
            <a:off x="6513367" y="2928007"/>
            <a:ext cx="558387" cy="55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34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BD994A87-B048-4C38-8782-665D773480F3}"/>
              </a:ext>
            </a:extLst>
          </p:cNvPr>
          <p:cNvSpPr>
            <a:spLocks noGrp="1"/>
          </p:cNvSpPr>
          <p:nvPr>
            <p:ph type="title"/>
          </p:nvPr>
        </p:nvSpPr>
        <p:spPr>
          <a:xfrm>
            <a:off x="224286" y="955588"/>
            <a:ext cx="8640000" cy="180000"/>
          </a:xfrm>
        </p:spPr>
        <p:txBody>
          <a:bodyPr/>
          <a:lstStyle/>
          <a:p>
            <a:r>
              <a:rPr lang="fr-BE"/>
              <a:t>L'importance du bien-être animal </a:t>
            </a:r>
            <a:r>
              <a:rPr lang="fr-BE" i="1"/>
              <a:t>– </a:t>
            </a:r>
            <a:r>
              <a:rPr lang="fr-BE" sz="1050" i="1"/>
              <a:t>Selon le sexe et l’âge</a:t>
            </a:r>
          </a:p>
        </p:txBody>
      </p:sp>
      <p:sp>
        <p:nvSpPr>
          <p:cNvPr id="7" name="Text Placeholder 6">
            <a:extLst>
              <a:ext uri="{FF2B5EF4-FFF2-40B4-BE49-F238E27FC236}">
                <a16:creationId xmlns="" xmlns:a16="http://schemas.microsoft.com/office/drawing/2014/main" id="{18F31BA6-473F-4049-BD48-DDFB70A3832B}"/>
              </a:ext>
            </a:extLst>
          </p:cNvPr>
          <p:cNvSpPr>
            <a:spLocks noGrp="1"/>
          </p:cNvSpPr>
          <p:nvPr>
            <p:ph type="body" sz="quarter" idx="13"/>
          </p:nvPr>
        </p:nvSpPr>
        <p:spPr>
          <a:xfrm>
            <a:off x="225800" y="189592"/>
            <a:ext cx="7114665" cy="414037"/>
          </a:xfrm>
        </p:spPr>
        <p:txBody>
          <a:bodyPr/>
          <a:lstStyle/>
          <a:p>
            <a:r>
              <a:rPr lang="fr-BE" sz="1400" dirty="0"/>
              <a:t>91% des Wallons estiment que le bien-être animal dans leur ville ou commune est important. </a:t>
            </a:r>
          </a:p>
        </p:txBody>
      </p:sp>
      <p:sp>
        <p:nvSpPr>
          <p:cNvPr id="8" name="Text Placeholder 7">
            <a:extLst>
              <a:ext uri="{FF2B5EF4-FFF2-40B4-BE49-F238E27FC236}">
                <a16:creationId xmlns="" xmlns:a16="http://schemas.microsoft.com/office/drawing/2014/main" id="{FFE37042-E537-4435-A9DD-94EB20D01A52}"/>
              </a:ext>
            </a:extLst>
          </p:cNvPr>
          <p:cNvSpPr>
            <a:spLocks noGrp="1"/>
          </p:cNvSpPr>
          <p:nvPr>
            <p:ph type="body" sz="quarter" idx="16"/>
          </p:nvPr>
        </p:nvSpPr>
        <p:spPr/>
        <p:txBody>
          <a:bodyPr/>
          <a:lstStyle/>
          <a:p>
            <a:r>
              <a:rPr lang="fr-BE" dirty="0"/>
              <a:t>Base:	Wallonie (n=1003)</a:t>
            </a:r>
          </a:p>
          <a:p>
            <a:r>
              <a:rPr lang="fr-BE" dirty="0"/>
              <a:t>Question:	 Q1. Indiquez dans quelle mesure le bien-être animal dans votre commune ou ville est important pour vous. </a:t>
            </a:r>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nl-BE" dirty="0"/>
          </a:p>
        </p:txBody>
      </p:sp>
      <p:graphicFrame>
        <p:nvGraphicFramePr>
          <p:cNvPr id="9" name="Table 8">
            <a:extLst>
              <a:ext uri="{FF2B5EF4-FFF2-40B4-BE49-F238E27FC236}">
                <a16:creationId xmlns="" xmlns:a16="http://schemas.microsoft.com/office/drawing/2014/main" id="{F5BCEB23-BE28-4230-8874-4978CE2BF753}"/>
              </a:ext>
            </a:extLst>
          </p:cNvPr>
          <p:cNvGraphicFramePr>
            <a:graphicFrameLocks noGrp="1"/>
          </p:cNvGraphicFramePr>
          <p:nvPr>
            <p:extLst>
              <p:ext uri="{D42A27DB-BD31-4B8C-83A1-F6EECF244321}">
                <p14:modId xmlns:p14="http://schemas.microsoft.com/office/powerpoint/2010/main" val="2859990669"/>
              </p:ext>
            </p:extLst>
          </p:nvPr>
        </p:nvGraphicFramePr>
        <p:xfrm>
          <a:off x="290133" y="1175223"/>
          <a:ext cx="7668000" cy="502285"/>
        </p:xfrm>
        <a:graphic>
          <a:graphicData uri="http://schemas.openxmlformats.org/drawingml/2006/table">
            <a:tbl>
              <a:tblPr firstRow="1" bandRow="1">
                <a:tableStyleId>{5C22544A-7EE6-4342-B048-85BDC9FD1C3A}</a:tableStyleId>
              </a:tblPr>
              <a:tblGrid>
                <a:gridCol w="1278000">
                  <a:extLst>
                    <a:ext uri="{9D8B030D-6E8A-4147-A177-3AD203B41FA5}">
                      <a16:colId xmlns="" xmlns:a16="http://schemas.microsoft.com/office/drawing/2014/main" val="2958164197"/>
                    </a:ext>
                  </a:extLst>
                </a:gridCol>
                <a:gridCol w="1278000">
                  <a:extLst>
                    <a:ext uri="{9D8B030D-6E8A-4147-A177-3AD203B41FA5}">
                      <a16:colId xmlns="" xmlns:a16="http://schemas.microsoft.com/office/drawing/2014/main" val="458313841"/>
                    </a:ext>
                  </a:extLst>
                </a:gridCol>
                <a:gridCol w="1278000">
                  <a:extLst>
                    <a:ext uri="{9D8B030D-6E8A-4147-A177-3AD203B41FA5}">
                      <a16:colId xmlns="" xmlns:a16="http://schemas.microsoft.com/office/drawing/2014/main" val="890148522"/>
                    </a:ext>
                  </a:extLst>
                </a:gridCol>
                <a:gridCol w="1278000">
                  <a:extLst>
                    <a:ext uri="{9D8B030D-6E8A-4147-A177-3AD203B41FA5}">
                      <a16:colId xmlns="" xmlns:a16="http://schemas.microsoft.com/office/drawing/2014/main" val="4108362977"/>
                    </a:ext>
                  </a:extLst>
                </a:gridCol>
                <a:gridCol w="1278000">
                  <a:extLst>
                    <a:ext uri="{9D8B030D-6E8A-4147-A177-3AD203B41FA5}">
                      <a16:colId xmlns="" xmlns:a16="http://schemas.microsoft.com/office/drawing/2014/main" val="307773737"/>
                    </a:ext>
                  </a:extLst>
                </a:gridCol>
                <a:gridCol w="1278000">
                  <a:extLst>
                    <a:ext uri="{9D8B030D-6E8A-4147-A177-3AD203B41FA5}">
                      <a16:colId xmlns="" xmlns:a16="http://schemas.microsoft.com/office/drawing/2014/main" val="562730830"/>
                    </a:ext>
                  </a:extLst>
                </a:gridCol>
              </a:tblGrid>
              <a:tr h="370840">
                <a:tc>
                  <a:txBody>
                    <a:bodyPr/>
                    <a:lstStyle/>
                    <a:p>
                      <a:pPr algn="ctr" fontAlgn="b"/>
                      <a:r>
                        <a:rPr lang="fr-BE" sz="1100" b="1" i="0" u="none" strike="noStrike" dirty="0">
                          <a:solidFill>
                            <a:schemeClr val="tx1">
                              <a:lumMod val="75000"/>
                              <a:lumOff val="25000"/>
                            </a:schemeClr>
                          </a:solidFill>
                          <a:latin typeface="+mj-lt"/>
                          <a:ea typeface="Roboto" pitchFamily="2" charset="0"/>
                        </a:rPr>
                        <a:t>Wallonie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ea typeface="Roboto" pitchFamily="2" charset="0"/>
                        </a:rPr>
                        <a:t>Homme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ea typeface="Roboto" pitchFamily="2" charset="0"/>
                        </a:rPr>
                        <a:t>Femme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18-34 ans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35-54 ans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55 ans et plus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0">
                <a:tc>
                  <a:txBody>
                    <a:bodyPr/>
                    <a:lstStyle/>
                    <a:p>
                      <a:pPr algn="ctr" fontAlgn="b"/>
                      <a:r>
                        <a:rPr lang="fr-BE" sz="800" b="0" i="0" u="none" strike="noStrike">
                          <a:solidFill>
                            <a:schemeClr val="tx1">
                              <a:lumMod val="75000"/>
                              <a:lumOff val="25000"/>
                            </a:schemeClr>
                          </a:solidFill>
                          <a:latin typeface="+mj-lt"/>
                          <a:ea typeface="Roboto" pitchFamily="2" charset="0"/>
                        </a:rPr>
                        <a:t>(n=1003)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(n=554)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(n=449)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(n=267)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(n=463)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dirty="0">
                          <a:solidFill>
                            <a:schemeClr val="tx1">
                              <a:lumMod val="75000"/>
                              <a:lumOff val="25000"/>
                            </a:schemeClr>
                          </a:solidFill>
                          <a:latin typeface="Calibri" panose="020F0502020204030204" pitchFamily="34" charset="0"/>
                        </a:rPr>
                        <a:t>(n=273)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44981567"/>
                  </a:ext>
                </a:extLst>
              </a:tr>
            </a:tbl>
          </a:graphicData>
        </a:graphic>
      </p:graphicFrame>
      <p:graphicFrame>
        <p:nvGraphicFramePr>
          <p:cNvPr id="11" name="Chart 10">
            <a:extLst>
              <a:ext uri="{FF2B5EF4-FFF2-40B4-BE49-F238E27FC236}">
                <a16:creationId xmlns="" xmlns:a16="http://schemas.microsoft.com/office/drawing/2014/main" id="{ED6E597F-F7F3-4D28-8CA3-4948C4BD5762}"/>
              </a:ext>
            </a:extLst>
          </p:cNvPr>
          <p:cNvGraphicFramePr/>
          <p:nvPr>
            <p:extLst>
              <p:ext uri="{D42A27DB-BD31-4B8C-83A1-F6EECF244321}">
                <p14:modId xmlns:p14="http://schemas.microsoft.com/office/powerpoint/2010/main" val="4182266727"/>
              </p:ext>
            </p:extLst>
          </p:nvPr>
        </p:nvGraphicFramePr>
        <p:xfrm>
          <a:off x="224286" y="1930855"/>
          <a:ext cx="8919714" cy="2493511"/>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 xmlns:a16="http://schemas.microsoft.com/office/drawing/2014/main" id="{9CE96ED0-DD28-4E4A-8136-84D401D36B1F}"/>
              </a:ext>
            </a:extLst>
          </p:cNvPr>
          <p:cNvGrpSpPr/>
          <p:nvPr/>
        </p:nvGrpSpPr>
        <p:grpSpPr>
          <a:xfrm>
            <a:off x="511027" y="1901480"/>
            <a:ext cx="7299843" cy="2522886"/>
            <a:chOff x="511027" y="1901480"/>
            <a:chExt cx="7299843" cy="2522886"/>
          </a:xfrm>
        </p:grpSpPr>
        <p:sp>
          <p:nvSpPr>
            <p:cNvPr id="14" name="Freeform: Shape 13">
              <a:extLst>
                <a:ext uri="{FF2B5EF4-FFF2-40B4-BE49-F238E27FC236}">
                  <a16:creationId xmlns="" xmlns:a16="http://schemas.microsoft.com/office/drawing/2014/main" id="{B0CC2E6F-4B78-44F3-ABA2-8EABABF288D7}"/>
                </a:ext>
              </a:extLst>
            </p:cNvPr>
            <p:cNvSpPr/>
            <p:nvPr/>
          </p:nvSpPr>
          <p:spPr>
            <a:xfrm>
              <a:off x="511027"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C15D984A-BE68-4C84-91E5-FC209145755E}"/>
                </a:ext>
              </a:extLst>
            </p:cNvPr>
            <p:cNvSpPr/>
            <p:nvPr/>
          </p:nvSpPr>
          <p:spPr>
            <a:xfrm>
              <a:off x="6870060"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387DF6C6-C0DA-4E4F-BA1B-B5279B95C6FA}"/>
                </a:ext>
              </a:extLst>
            </p:cNvPr>
            <p:cNvSpPr/>
            <p:nvPr/>
          </p:nvSpPr>
          <p:spPr>
            <a:xfrm>
              <a:off x="5598255"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25ED52C1-5333-45F0-8C48-AE1A82782C5E}"/>
                </a:ext>
              </a:extLst>
            </p:cNvPr>
            <p:cNvSpPr/>
            <p:nvPr/>
          </p:nvSpPr>
          <p:spPr>
            <a:xfrm>
              <a:off x="4326448"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E72C11AE-F50C-44CA-BC9D-5FB0E1D0EDDC}"/>
                </a:ext>
              </a:extLst>
            </p:cNvPr>
            <p:cNvSpPr/>
            <p:nvPr/>
          </p:nvSpPr>
          <p:spPr>
            <a:xfrm>
              <a:off x="3054641"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 xmlns:a16="http://schemas.microsoft.com/office/drawing/2014/main" id="{72FDB996-1A8F-40F0-B12E-66221B383FBE}"/>
                </a:ext>
              </a:extLst>
            </p:cNvPr>
            <p:cNvSpPr/>
            <p:nvPr/>
          </p:nvSpPr>
          <p:spPr>
            <a:xfrm>
              <a:off x="1782834"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 xmlns:a16="http://schemas.microsoft.com/office/drawing/2014/main" id="{39AD285F-351D-4610-9B55-6E921D95CCC9}"/>
              </a:ext>
            </a:extLst>
          </p:cNvPr>
          <p:cNvCxnSpPr/>
          <p:nvPr/>
        </p:nvCxnSpPr>
        <p:spPr>
          <a:xfrm>
            <a:off x="1744734"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 xmlns:a16="http://schemas.microsoft.com/office/drawing/2014/main" id="{984896B7-531F-41BE-B9DD-35E168FAC39A}"/>
              </a:ext>
            </a:extLst>
          </p:cNvPr>
          <p:cNvCxnSpPr/>
          <p:nvPr/>
        </p:nvCxnSpPr>
        <p:spPr>
          <a:xfrm>
            <a:off x="4288348"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pic>
        <p:nvPicPr>
          <p:cNvPr id="37" name="Picture 2" descr="Afbeeldingsresultaat voor wallonie logo">
            <a:extLst>
              <a:ext uri="{FF2B5EF4-FFF2-40B4-BE49-F238E27FC236}">
                <a16:creationId xmlns="" xmlns:a16="http://schemas.microsoft.com/office/drawing/2014/main" id="{FC0B87CD-A979-4750-9327-610674C61D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2167" y="487628"/>
            <a:ext cx="558387" cy="5583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 34">
            <a:extLst>
              <a:ext uri="{FF2B5EF4-FFF2-40B4-BE49-F238E27FC236}">
                <a16:creationId xmlns="" xmlns:a16="http://schemas.microsoft.com/office/drawing/2014/main" id="{415CC2AB-20B4-491B-A57C-EEF483905DEF}"/>
              </a:ext>
            </a:extLst>
          </p:cNvPr>
          <p:cNvGraphicFramePr>
            <a:graphicFrameLocks noGrp="1"/>
          </p:cNvGraphicFramePr>
          <p:nvPr>
            <p:extLst>
              <p:ext uri="{D42A27DB-BD31-4B8C-83A1-F6EECF244321}">
                <p14:modId xmlns:p14="http://schemas.microsoft.com/office/powerpoint/2010/main" val="2737889764"/>
              </p:ext>
            </p:extLst>
          </p:nvPr>
        </p:nvGraphicFramePr>
        <p:xfrm>
          <a:off x="894039" y="3982781"/>
          <a:ext cx="7632000" cy="238125"/>
        </p:xfrm>
        <a:graphic>
          <a:graphicData uri="http://schemas.openxmlformats.org/drawingml/2006/table">
            <a:tbl>
              <a:tblPr>
                <a:tableStyleId>{5C22544A-7EE6-4342-B048-85BDC9FD1C3A}</a:tableStyleId>
              </a:tblPr>
              <a:tblGrid>
                <a:gridCol w="1272000">
                  <a:extLst>
                    <a:ext uri="{9D8B030D-6E8A-4147-A177-3AD203B41FA5}">
                      <a16:colId xmlns="" xmlns:a16="http://schemas.microsoft.com/office/drawing/2014/main" val="2598263960"/>
                    </a:ext>
                  </a:extLst>
                </a:gridCol>
                <a:gridCol w="1272000">
                  <a:extLst>
                    <a:ext uri="{9D8B030D-6E8A-4147-A177-3AD203B41FA5}">
                      <a16:colId xmlns="" xmlns:a16="http://schemas.microsoft.com/office/drawing/2014/main" val="602837156"/>
                    </a:ext>
                  </a:extLst>
                </a:gridCol>
                <a:gridCol w="1272000">
                  <a:extLst>
                    <a:ext uri="{9D8B030D-6E8A-4147-A177-3AD203B41FA5}">
                      <a16:colId xmlns="" xmlns:a16="http://schemas.microsoft.com/office/drawing/2014/main" val="3866766716"/>
                    </a:ext>
                  </a:extLst>
                </a:gridCol>
                <a:gridCol w="1272000">
                  <a:extLst>
                    <a:ext uri="{9D8B030D-6E8A-4147-A177-3AD203B41FA5}">
                      <a16:colId xmlns="" xmlns:a16="http://schemas.microsoft.com/office/drawing/2014/main" val="413068731"/>
                    </a:ext>
                  </a:extLst>
                </a:gridCol>
                <a:gridCol w="1272000">
                  <a:extLst>
                    <a:ext uri="{9D8B030D-6E8A-4147-A177-3AD203B41FA5}">
                      <a16:colId xmlns="" xmlns:a16="http://schemas.microsoft.com/office/drawing/2014/main" val="3639692099"/>
                    </a:ext>
                  </a:extLst>
                </a:gridCol>
                <a:gridCol w="1272000">
                  <a:extLst>
                    <a:ext uri="{9D8B030D-6E8A-4147-A177-3AD203B41FA5}">
                      <a16:colId xmlns="" xmlns:a16="http://schemas.microsoft.com/office/drawing/2014/main" val="4218822526"/>
                    </a:ext>
                  </a:extLst>
                </a:gridCol>
              </a:tblGrid>
              <a:tr h="238125">
                <a:tc>
                  <a:txBody>
                    <a:bodyPr/>
                    <a:lstStyle/>
                    <a:p>
                      <a:pPr marL="0" algn="ctr" defTabSz="924282" rtl="0" eaLnBrk="1" fontAlgn="ctr" latinLnBrk="0" hangingPunct="1"/>
                      <a:r>
                        <a:rPr lang="fr-BE" sz="1100" b="1" u="none" strike="noStrike">
                          <a:solidFill>
                            <a:schemeClr val="bg1"/>
                          </a:solidFill>
                          <a:latin typeface="+mn-lt"/>
                          <a:ea typeface="+mn-ea"/>
                          <a:cs typeface="+mn-cs"/>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BE" sz="1100" b="1" u="none" strike="noStrike">
                          <a:solidFill>
                            <a:schemeClr val="bg1"/>
                          </a:solidFill>
                          <a:latin typeface="+mn-lt"/>
                          <a:ea typeface="+mn-ea"/>
                          <a:cs typeface="+mn-cs"/>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BE" sz="1100" b="1" u="none" strike="noStrike">
                          <a:solidFill>
                            <a:schemeClr val="bg1"/>
                          </a:solidFill>
                          <a:latin typeface="+mn-lt"/>
                          <a:ea typeface="+mn-ea"/>
                          <a:cs typeface="+mn-cs"/>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BE" sz="1100" b="1" u="none" strike="noStrike">
                          <a:solidFill>
                            <a:schemeClr val="bg1"/>
                          </a:solidFill>
                          <a:latin typeface="+mn-lt"/>
                          <a:ea typeface="+mn-ea"/>
                          <a:cs typeface="+mn-cs"/>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BE" sz="1100" b="1" u="none" strike="noStrike">
                          <a:solidFill>
                            <a:schemeClr val="bg1"/>
                          </a:solidFill>
                          <a:latin typeface="+mn-lt"/>
                          <a:ea typeface="+mn-ea"/>
                          <a:cs typeface="+mn-cs"/>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fr-BE" sz="1100" b="1" u="none" strike="noStrike">
                          <a:solidFill>
                            <a:schemeClr val="bg1"/>
                          </a:solidFill>
                          <a:latin typeface="+mn-lt"/>
                          <a:ea typeface="+mn-ea"/>
                          <a:cs typeface="+mn-cs"/>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856094289"/>
                  </a:ext>
                </a:extLst>
              </a:tr>
            </a:tbl>
          </a:graphicData>
        </a:graphic>
      </p:graphicFrame>
      <p:grpSp>
        <p:nvGrpSpPr>
          <p:cNvPr id="50" name="Group 49">
            <a:extLst>
              <a:ext uri="{FF2B5EF4-FFF2-40B4-BE49-F238E27FC236}">
                <a16:creationId xmlns="" xmlns:a16="http://schemas.microsoft.com/office/drawing/2014/main" id="{AA37326C-F238-49F3-B975-C6C7CCC25E29}"/>
              </a:ext>
            </a:extLst>
          </p:cNvPr>
          <p:cNvGrpSpPr/>
          <p:nvPr/>
        </p:nvGrpSpPr>
        <p:grpSpPr>
          <a:xfrm>
            <a:off x="3097161" y="4861068"/>
            <a:ext cx="1934810" cy="191639"/>
            <a:chOff x="3097161" y="4861068"/>
            <a:chExt cx="1715729" cy="191639"/>
          </a:xfrm>
        </p:grpSpPr>
        <p:sp>
          <p:nvSpPr>
            <p:cNvPr id="51" name="TextBox 50">
              <a:extLst>
                <a:ext uri="{FF2B5EF4-FFF2-40B4-BE49-F238E27FC236}">
                  <a16:creationId xmlns="" xmlns:a16="http://schemas.microsoft.com/office/drawing/2014/main" id="{7F98FB11-970D-42EF-869F-959B9AC172F5}"/>
                </a:ext>
              </a:extLst>
            </p:cNvPr>
            <p:cNvSpPr txBox="1"/>
            <p:nvPr/>
          </p:nvSpPr>
          <p:spPr>
            <a:xfrm>
              <a:off x="3178769" y="4861068"/>
              <a:ext cx="1634121" cy="184666"/>
            </a:xfrm>
            <a:prstGeom prst="rect">
              <a:avLst/>
            </a:prstGeom>
          </p:spPr>
          <p:txBody>
            <a:bodyPr vert="horz" wrap="square" lIns="0" tIns="0" rIns="0" bIns="0" rtlCol="0">
              <a:spAutoFit/>
            </a:bodyPr>
            <a:lstStyle/>
            <a:p>
              <a:pPr marL="4763"/>
              <a:r>
                <a:rPr lang="nl-BE" sz="600" dirty="0" err="1">
                  <a:solidFill>
                    <a:schemeClr val="bg2">
                      <a:lumMod val="75000"/>
                    </a:schemeClr>
                  </a:solidFill>
                </a:rPr>
                <a:t>Extrêmement</a:t>
              </a:r>
              <a:r>
                <a:rPr lang="nl-BE" sz="600" dirty="0">
                  <a:solidFill>
                    <a:schemeClr val="bg2">
                      <a:lumMod val="75000"/>
                    </a:schemeClr>
                  </a:solidFill>
                </a:rPr>
                <a:t> important – </a:t>
              </a:r>
              <a:r>
                <a:rPr lang="nl-BE" sz="600" dirty="0" err="1">
                  <a:solidFill>
                    <a:schemeClr val="bg2">
                      <a:lumMod val="75000"/>
                    </a:schemeClr>
                  </a:solidFill>
                </a:rPr>
                <a:t>Très</a:t>
              </a:r>
              <a:r>
                <a:rPr lang="nl-BE" sz="600" dirty="0">
                  <a:solidFill>
                    <a:schemeClr val="bg2">
                      <a:lumMod val="75000"/>
                    </a:schemeClr>
                  </a:solidFill>
                </a:rPr>
                <a:t> important - Important</a:t>
              </a:r>
            </a:p>
          </p:txBody>
        </p:sp>
        <p:sp>
          <p:nvSpPr>
            <p:cNvPr id="53" name="TextBox 52">
              <a:extLst>
                <a:ext uri="{FF2B5EF4-FFF2-40B4-BE49-F238E27FC236}">
                  <a16:creationId xmlns="" xmlns:a16="http://schemas.microsoft.com/office/drawing/2014/main" id="{05734118-24BC-498F-ABD2-82C67BE3080D}"/>
                </a:ext>
              </a:extLst>
            </p:cNvPr>
            <p:cNvSpPr txBox="1"/>
            <p:nvPr/>
          </p:nvSpPr>
          <p:spPr>
            <a:xfrm>
              <a:off x="3178769" y="4960374"/>
              <a:ext cx="1634121" cy="92333"/>
            </a:xfrm>
            <a:prstGeom prst="rect">
              <a:avLst/>
            </a:prstGeom>
          </p:spPr>
          <p:txBody>
            <a:bodyPr vert="horz" wrap="square" lIns="0" tIns="0" rIns="0" bIns="0" rtlCol="0">
              <a:spAutoFit/>
            </a:bodyPr>
            <a:lstStyle/>
            <a:p>
              <a:pPr marL="4763"/>
              <a:r>
                <a:rPr lang="nl-BE" sz="600" dirty="0" err="1">
                  <a:solidFill>
                    <a:schemeClr val="bg2">
                      <a:lumMod val="75000"/>
                    </a:schemeClr>
                  </a:solidFill>
                </a:rPr>
                <a:t>Plutôt</a:t>
              </a:r>
              <a:r>
                <a:rPr lang="nl-BE" sz="600" dirty="0">
                  <a:solidFill>
                    <a:schemeClr val="bg2">
                      <a:lumMod val="75000"/>
                    </a:schemeClr>
                  </a:solidFill>
                </a:rPr>
                <a:t> pas important – Pas important du </a:t>
              </a:r>
              <a:r>
                <a:rPr lang="nl-BE" sz="600" dirty="0" err="1">
                  <a:solidFill>
                    <a:schemeClr val="bg2">
                      <a:lumMod val="75000"/>
                    </a:schemeClr>
                  </a:solidFill>
                </a:rPr>
                <a:t>tout</a:t>
              </a:r>
              <a:endParaRPr lang="nl-BE" sz="600" dirty="0">
                <a:solidFill>
                  <a:schemeClr val="bg2">
                    <a:lumMod val="75000"/>
                  </a:schemeClr>
                </a:solidFill>
              </a:endParaRPr>
            </a:p>
          </p:txBody>
        </p:sp>
        <p:sp>
          <p:nvSpPr>
            <p:cNvPr id="54" name="Rectangle 53">
              <a:extLst>
                <a:ext uri="{FF2B5EF4-FFF2-40B4-BE49-F238E27FC236}">
                  <a16:creationId xmlns="" xmlns:a16="http://schemas.microsoft.com/office/drawing/2014/main" id="{9C1D3261-2E70-4946-9009-DF1DE8ECDDD1}"/>
                </a:ext>
              </a:extLst>
            </p:cNvPr>
            <p:cNvSpPr/>
            <p:nvPr/>
          </p:nvSpPr>
          <p:spPr>
            <a:xfrm>
              <a:off x="3097161" y="4884666"/>
              <a:ext cx="70793" cy="64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5" name="Rectangle 54">
              <a:extLst>
                <a:ext uri="{FF2B5EF4-FFF2-40B4-BE49-F238E27FC236}">
                  <a16:creationId xmlns="" xmlns:a16="http://schemas.microsoft.com/office/drawing/2014/main" id="{FA46EB78-8F5A-4A15-953C-5E5439BB5C1A}"/>
                </a:ext>
              </a:extLst>
            </p:cNvPr>
            <p:cNvSpPr/>
            <p:nvPr/>
          </p:nvSpPr>
          <p:spPr>
            <a:xfrm>
              <a:off x="3097161" y="4979056"/>
              <a:ext cx="70793" cy="648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56" name="Straight Arrow Connector 55">
            <a:extLst>
              <a:ext uri="{FF2B5EF4-FFF2-40B4-BE49-F238E27FC236}">
                <a16:creationId xmlns="" xmlns:a16="http://schemas.microsoft.com/office/drawing/2014/main" id="{5680EB22-B8AC-44EB-8F40-9A1229E6C8C6}"/>
              </a:ext>
            </a:extLst>
          </p:cNvPr>
          <p:cNvCxnSpPr>
            <a:cxnSpLocks/>
          </p:cNvCxnSpPr>
          <p:nvPr/>
        </p:nvCxnSpPr>
        <p:spPr>
          <a:xfrm flipH="1" flipV="1">
            <a:off x="254653" y="4797339"/>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8504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 xmlns:a16="http://schemas.microsoft.com/office/drawing/2014/main" id="{ED6E597F-F7F3-4D28-8CA3-4948C4BD5762}"/>
              </a:ext>
            </a:extLst>
          </p:cNvPr>
          <p:cNvGraphicFramePr/>
          <p:nvPr>
            <p:extLst>
              <p:ext uri="{D42A27DB-BD31-4B8C-83A1-F6EECF244321}">
                <p14:modId xmlns:p14="http://schemas.microsoft.com/office/powerpoint/2010/main" val="222082950"/>
              </p:ext>
            </p:extLst>
          </p:nvPr>
        </p:nvGraphicFramePr>
        <p:xfrm>
          <a:off x="224286" y="1930855"/>
          <a:ext cx="8919714" cy="249351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 xmlns:a16="http://schemas.microsoft.com/office/drawing/2014/main" id="{BD994A87-B048-4C38-8782-665D773480F3}"/>
              </a:ext>
            </a:extLst>
          </p:cNvPr>
          <p:cNvSpPr>
            <a:spLocks noGrp="1"/>
          </p:cNvSpPr>
          <p:nvPr>
            <p:ph type="title"/>
          </p:nvPr>
        </p:nvSpPr>
        <p:spPr>
          <a:xfrm>
            <a:off x="224286" y="955588"/>
            <a:ext cx="8640000" cy="180000"/>
          </a:xfrm>
        </p:spPr>
        <p:txBody>
          <a:bodyPr/>
          <a:lstStyle/>
          <a:p>
            <a:r>
              <a:rPr lang="fr-BE"/>
              <a:t>L'importance du bien-être animal </a:t>
            </a:r>
            <a:r>
              <a:rPr lang="fr-BE" i="1"/>
              <a:t>– </a:t>
            </a:r>
            <a:r>
              <a:rPr lang="fr-BE" sz="1050" i="1"/>
              <a:t>Selon la préférence de parti</a:t>
            </a:r>
          </a:p>
        </p:txBody>
      </p:sp>
      <p:sp>
        <p:nvSpPr>
          <p:cNvPr id="7" name="Text Placeholder 6">
            <a:extLst>
              <a:ext uri="{FF2B5EF4-FFF2-40B4-BE49-F238E27FC236}">
                <a16:creationId xmlns="" xmlns:a16="http://schemas.microsoft.com/office/drawing/2014/main" id="{18F31BA6-473F-4049-BD48-DDFB70A3832B}"/>
              </a:ext>
            </a:extLst>
          </p:cNvPr>
          <p:cNvSpPr>
            <a:spLocks noGrp="1"/>
          </p:cNvSpPr>
          <p:nvPr>
            <p:ph type="body" sz="quarter" idx="13"/>
          </p:nvPr>
        </p:nvSpPr>
        <p:spPr>
          <a:xfrm>
            <a:off x="224286" y="196566"/>
            <a:ext cx="6645774" cy="291062"/>
          </a:xfrm>
        </p:spPr>
        <p:txBody>
          <a:bodyPr/>
          <a:lstStyle/>
          <a:p>
            <a:r>
              <a:rPr lang="fr-BE" sz="1400" dirty="0"/>
              <a:t>Le bien-être animal est important pour le Wallon, quelle que soit sa préférence politique.</a:t>
            </a:r>
          </a:p>
        </p:txBody>
      </p:sp>
      <p:sp>
        <p:nvSpPr>
          <p:cNvPr id="8" name="Text Placeholder 7">
            <a:extLst>
              <a:ext uri="{FF2B5EF4-FFF2-40B4-BE49-F238E27FC236}">
                <a16:creationId xmlns="" xmlns:a16="http://schemas.microsoft.com/office/drawing/2014/main" id="{FFE37042-E537-4435-A9DD-94EB20D01A52}"/>
              </a:ext>
            </a:extLst>
          </p:cNvPr>
          <p:cNvSpPr>
            <a:spLocks noGrp="1"/>
          </p:cNvSpPr>
          <p:nvPr>
            <p:ph type="body" sz="quarter" idx="16"/>
          </p:nvPr>
        </p:nvSpPr>
        <p:spPr/>
        <p:txBody>
          <a:bodyPr/>
          <a:lstStyle/>
          <a:p>
            <a:r>
              <a:rPr lang="fr-BE" dirty="0"/>
              <a:t>Base:	Wallonie (n=1003)</a:t>
            </a:r>
          </a:p>
          <a:p>
            <a:r>
              <a:rPr lang="fr-BE" dirty="0"/>
              <a:t>Question:	Q1. Indiquez dans quelle mesure le bien-être animal dans votre commune ou ville est important pour vous </a:t>
            </a:r>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fr-BE" dirty="0"/>
          </a:p>
        </p:txBody>
      </p:sp>
      <p:graphicFrame>
        <p:nvGraphicFramePr>
          <p:cNvPr id="9" name="Table 8">
            <a:extLst>
              <a:ext uri="{FF2B5EF4-FFF2-40B4-BE49-F238E27FC236}">
                <a16:creationId xmlns="" xmlns:a16="http://schemas.microsoft.com/office/drawing/2014/main" id="{F5BCEB23-BE28-4230-8874-4978CE2BF753}"/>
              </a:ext>
            </a:extLst>
          </p:cNvPr>
          <p:cNvGraphicFramePr>
            <a:graphicFrameLocks noGrp="1"/>
          </p:cNvGraphicFramePr>
          <p:nvPr>
            <p:extLst>
              <p:ext uri="{D42A27DB-BD31-4B8C-83A1-F6EECF244321}">
                <p14:modId xmlns:p14="http://schemas.microsoft.com/office/powerpoint/2010/main" val="3436246854"/>
              </p:ext>
            </p:extLst>
          </p:nvPr>
        </p:nvGraphicFramePr>
        <p:xfrm>
          <a:off x="290133" y="1175223"/>
          <a:ext cx="7535703" cy="502285"/>
        </p:xfrm>
        <a:graphic>
          <a:graphicData uri="http://schemas.openxmlformats.org/drawingml/2006/table">
            <a:tbl>
              <a:tblPr firstRow="1" bandRow="1">
                <a:tableStyleId>{5C22544A-7EE6-4342-B048-85BDC9FD1C3A}</a:tableStyleId>
              </a:tblPr>
              <a:tblGrid>
                <a:gridCol w="1076529">
                  <a:extLst>
                    <a:ext uri="{9D8B030D-6E8A-4147-A177-3AD203B41FA5}">
                      <a16:colId xmlns="" xmlns:a16="http://schemas.microsoft.com/office/drawing/2014/main" val="2958164197"/>
                    </a:ext>
                  </a:extLst>
                </a:gridCol>
                <a:gridCol w="1076529">
                  <a:extLst>
                    <a:ext uri="{9D8B030D-6E8A-4147-A177-3AD203B41FA5}">
                      <a16:colId xmlns="" xmlns:a16="http://schemas.microsoft.com/office/drawing/2014/main" val="458313841"/>
                    </a:ext>
                  </a:extLst>
                </a:gridCol>
                <a:gridCol w="1076529">
                  <a:extLst>
                    <a:ext uri="{9D8B030D-6E8A-4147-A177-3AD203B41FA5}">
                      <a16:colId xmlns="" xmlns:a16="http://schemas.microsoft.com/office/drawing/2014/main" val="890148522"/>
                    </a:ext>
                  </a:extLst>
                </a:gridCol>
                <a:gridCol w="1076529">
                  <a:extLst>
                    <a:ext uri="{9D8B030D-6E8A-4147-A177-3AD203B41FA5}">
                      <a16:colId xmlns="" xmlns:a16="http://schemas.microsoft.com/office/drawing/2014/main" val="4108362977"/>
                    </a:ext>
                  </a:extLst>
                </a:gridCol>
                <a:gridCol w="1076529">
                  <a:extLst>
                    <a:ext uri="{9D8B030D-6E8A-4147-A177-3AD203B41FA5}">
                      <a16:colId xmlns="" xmlns:a16="http://schemas.microsoft.com/office/drawing/2014/main" val="307773737"/>
                    </a:ext>
                  </a:extLst>
                </a:gridCol>
                <a:gridCol w="1076529">
                  <a:extLst>
                    <a:ext uri="{9D8B030D-6E8A-4147-A177-3AD203B41FA5}">
                      <a16:colId xmlns="" xmlns:a16="http://schemas.microsoft.com/office/drawing/2014/main" val="562730830"/>
                    </a:ext>
                  </a:extLst>
                </a:gridCol>
                <a:gridCol w="1076529">
                  <a:extLst>
                    <a:ext uri="{9D8B030D-6E8A-4147-A177-3AD203B41FA5}">
                      <a16:colId xmlns="" xmlns:a16="http://schemas.microsoft.com/office/drawing/2014/main" val="2322289164"/>
                    </a:ext>
                  </a:extLst>
                </a:gridCol>
              </a:tblGrid>
              <a:tr h="370840">
                <a:tc>
                  <a:txBody>
                    <a:bodyPr/>
                    <a:lstStyle/>
                    <a:p>
                      <a:pPr algn="ctr" fontAlgn="b"/>
                      <a:r>
                        <a:rPr lang="fr-BE" sz="1100" b="1" i="0" u="none" strike="noStrike" dirty="0">
                          <a:solidFill>
                            <a:schemeClr val="tx1">
                              <a:lumMod val="75000"/>
                              <a:lumOff val="25000"/>
                            </a:schemeClr>
                          </a:solidFill>
                          <a:latin typeface="+mj-lt"/>
                          <a:ea typeface="Roboto" pitchFamily="2" charset="0"/>
                        </a:rPr>
                        <a:t>Wallonie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ea typeface="Roboto" pitchFamily="2" charset="0"/>
                        </a:rPr>
                        <a:t>MR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ea typeface="Roboto" pitchFamily="2" charset="0"/>
                        </a:rPr>
                        <a:t>PS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ECOLO</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PTB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cdH</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DéFI</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0">
                <a:tc>
                  <a:txBody>
                    <a:bodyPr/>
                    <a:lstStyle/>
                    <a:p>
                      <a:pPr algn="ctr" fontAlgn="b"/>
                      <a:r>
                        <a:rPr lang="fr-BE" sz="800" b="0" i="0" u="none" strike="noStrike">
                          <a:solidFill>
                            <a:schemeClr val="tx1">
                              <a:lumMod val="75000"/>
                              <a:lumOff val="25000"/>
                            </a:schemeClr>
                          </a:solidFill>
                          <a:latin typeface="+mj-lt"/>
                          <a:ea typeface="Roboto" pitchFamily="2" charset="0"/>
                        </a:rPr>
                        <a:t>(n=1003)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(n=184)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(n=152)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(n=147)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(n=66)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dirty="0">
                          <a:solidFill>
                            <a:schemeClr val="tx1">
                              <a:lumMod val="75000"/>
                              <a:lumOff val="25000"/>
                            </a:schemeClr>
                          </a:solidFill>
                          <a:latin typeface="Calibri" panose="020F0502020204030204" pitchFamily="34" charset="0"/>
                        </a:rPr>
                        <a:t>(n=23</a:t>
                      </a:r>
                      <a:r>
                        <a:rPr lang="fr-BE" sz="800" b="0" i="0" u="none" strike="noStrike" dirty="0">
                          <a:solidFill>
                            <a:srgbClr val="C00000"/>
                          </a:solidFill>
                          <a:latin typeface="Calibri" panose="020F0502020204030204" pitchFamily="34" charset="0"/>
                        </a:rPr>
                        <a:t>*</a:t>
                      </a:r>
                      <a:r>
                        <a:rPr lang="fr-BE" sz="800" b="0" i="0" u="none" strike="noStrike" dirty="0">
                          <a:solidFill>
                            <a:schemeClr val="tx1">
                              <a:lumMod val="75000"/>
                              <a:lumOff val="25000"/>
                            </a:schemeClr>
                          </a:solidFill>
                          <a:latin typeface="Calibri" panose="020F0502020204030204" pitchFamily="34" charset="0"/>
                        </a:rPr>
                        <a:t>)</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44981567"/>
                  </a:ext>
                </a:extLst>
              </a:tr>
            </a:tbl>
          </a:graphicData>
        </a:graphic>
      </p:graphicFrame>
      <p:sp>
        <p:nvSpPr>
          <p:cNvPr id="42" name="Freeform: Shape 41">
            <a:extLst>
              <a:ext uri="{FF2B5EF4-FFF2-40B4-BE49-F238E27FC236}">
                <a16:creationId xmlns="" xmlns:a16="http://schemas.microsoft.com/office/drawing/2014/main" id="{F7A29C62-D9B3-481A-BE18-34575C96B9BA}"/>
              </a:ext>
            </a:extLst>
          </p:cNvPr>
          <p:cNvSpPr/>
          <p:nvPr/>
        </p:nvSpPr>
        <p:spPr>
          <a:xfrm>
            <a:off x="338447" y="1822862"/>
            <a:ext cx="866898" cy="2624447"/>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 xmlns:a16="http://schemas.microsoft.com/office/drawing/2014/main" id="{49C58F5E-FEDC-49B1-87FE-F4653F47D6CC}"/>
              </a:ext>
            </a:extLst>
          </p:cNvPr>
          <p:cNvSpPr/>
          <p:nvPr/>
        </p:nvSpPr>
        <p:spPr>
          <a:xfrm>
            <a:off x="1425039" y="1822862"/>
            <a:ext cx="866898" cy="2624447"/>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 xmlns:a16="http://schemas.microsoft.com/office/drawing/2014/main" id="{045C3694-FF97-40BC-98DC-30CE488B84FD}"/>
              </a:ext>
            </a:extLst>
          </p:cNvPr>
          <p:cNvSpPr/>
          <p:nvPr/>
        </p:nvSpPr>
        <p:spPr>
          <a:xfrm>
            <a:off x="2527465" y="1814945"/>
            <a:ext cx="866898" cy="2624447"/>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 xmlns:a16="http://schemas.microsoft.com/office/drawing/2014/main" id="{24D7031D-6F0A-421A-90B8-8A534B9719CC}"/>
              </a:ext>
            </a:extLst>
          </p:cNvPr>
          <p:cNvSpPr/>
          <p:nvPr/>
        </p:nvSpPr>
        <p:spPr>
          <a:xfrm>
            <a:off x="3614057" y="1809007"/>
            <a:ext cx="866898" cy="2624447"/>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 xmlns:a16="http://schemas.microsoft.com/office/drawing/2014/main" id="{7A5F89E3-D9DE-4BEE-939C-7919492EC241}"/>
              </a:ext>
            </a:extLst>
          </p:cNvPr>
          <p:cNvSpPr/>
          <p:nvPr/>
        </p:nvSpPr>
        <p:spPr>
          <a:xfrm>
            <a:off x="4700649" y="1820882"/>
            <a:ext cx="866898" cy="2624447"/>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 xmlns:a16="http://schemas.microsoft.com/office/drawing/2014/main" id="{38798292-2748-430B-9853-C36F658DB13D}"/>
              </a:ext>
            </a:extLst>
          </p:cNvPr>
          <p:cNvSpPr/>
          <p:nvPr/>
        </p:nvSpPr>
        <p:spPr>
          <a:xfrm>
            <a:off x="5793178" y="1820882"/>
            <a:ext cx="866898" cy="2624447"/>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 xmlns:a16="http://schemas.microsoft.com/office/drawing/2014/main" id="{E6EF8D7B-1836-4177-8902-2BE974331D4C}"/>
              </a:ext>
            </a:extLst>
          </p:cNvPr>
          <p:cNvSpPr/>
          <p:nvPr/>
        </p:nvSpPr>
        <p:spPr>
          <a:xfrm>
            <a:off x="6879770" y="1820882"/>
            <a:ext cx="866898" cy="2624447"/>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 xmlns:a16="http://schemas.microsoft.com/office/drawing/2014/main" id="{39AD285F-351D-4610-9B55-6E921D95CCC9}"/>
              </a:ext>
            </a:extLst>
          </p:cNvPr>
          <p:cNvCxnSpPr/>
          <p:nvPr/>
        </p:nvCxnSpPr>
        <p:spPr>
          <a:xfrm>
            <a:off x="1468140"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pic>
        <p:nvPicPr>
          <p:cNvPr id="37" name="Picture 2" descr="Afbeeldingsresultaat voor wallonie logo">
            <a:extLst>
              <a:ext uri="{FF2B5EF4-FFF2-40B4-BE49-F238E27FC236}">
                <a16:creationId xmlns="" xmlns:a16="http://schemas.microsoft.com/office/drawing/2014/main" id="{4999C9EC-9B65-4F87-B37B-EF353E587F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2167" y="487628"/>
            <a:ext cx="558387" cy="5583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65FD60E3-F85D-49BC-AE5E-F0F09EB630BA}"/>
              </a:ext>
            </a:extLst>
          </p:cNvPr>
          <p:cNvSpPr txBox="1"/>
          <p:nvPr/>
        </p:nvSpPr>
        <p:spPr>
          <a:xfrm>
            <a:off x="7825836" y="4482230"/>
            <a:ext cx="936000" cy="123111"/>
          </a:xfrm>
          <a:prstGeom prst="rect">
            <a:avLst/>
          </a:prstGeom>
        </p:spPr>
        <p:txBody>
          <a:bodyPr vert="horz" wrap="square" lIns="0" tIns="0" rIns="0" bIns="0" rtlCol="0">
            <a:spAutoFit/>
          </a:bodyPr>
          <a:lstStyle/>
          <a:p>
            <a:pPr marL="4763"/>
            <a:r>
              <a:rPr lang="fr-BE" sz="800">
                <a:solidFill>
                  <a:srgbClr val="C00000"/>
                </a:solidFill>
              </a:rPr>
              <a:t>*Faible échantillon</a:t>
            </a:r>
          </a:p>
        </p:txBody>
      </p:sp>
      <p:grpSp>
        <p:nvGrpSpPr>
          <p:cNvPr id="55" name="Group 54">
            <a:extLst>
              <a:ext uri="{FF2B5EF4-FFF2-40B4-BE49-F238E27FC236}">
                <a16:creationId xmlns="" xmlns:a16="http://schemas.microsoft.com/office/drawing/2014/main" id="{84590931-4566-4E73-BA6C-082275B14C12}"/>
              </a:ext>
            </a:extLst>
          </p:cNvPr>
          <p:cNvGrpSpPr/>
          <p:nvPr/>
        </p:nvGrpSpPr>
        <p:grpSpPr>
          <a:xfrm>
            <a:off x="3097161" y="4861068"/>
            <a:ext cx="1934810" cy="191639"/>
            <a:chOff x="3097161" y="4861068"/>
            <a:chExt cx="1715729" cy="191639"/>
          </a:xfrm>
        </p:grpSpPr>
        <p:sp>
          <p:nvSpPr>
            <p:cNvPr id="60" name="TextBox 59">
              <a:extLst>
                <a:ext uri="{FF2B5EF4-FFF2-40B4-BE49-F238E27FC236}">
                  <a16:creationId xmlns="" xmlns:a16="http://schemas.microsoft.com/office/drawing/2014/main" id="{653AD89C-6C69-44D1-8F05-59ED8AE18E05}"/>
                </a:ext>
              </a:extLst>
            </p:cNvPr>
            <p:cNvSpPr txBox="1"/>
            <p:nvPr/>
          </p:nvSpPr>
          <p:spPr>
            <a:xfrm>
              <a:off x="3178769" y="4861068"/>
              <a:ext cx="1634121" cy="184666"/>
            </a:xfrm>
            <a:prstGeom prst="rect">
              <a:avLst/>
            </a:prstGeom>
          </p:spPr>
          <p:txBody>
            <a:bodyPr vert="horz" wrap="square" lIns="0" tIns="0" rIns="0" bIns="0" rtlCol="0">
              <a:spAutoFit/>
            </a:bodyPr>
            <a:lstStyle/>
            <a:p>
              <a:pPr marL="4763"/>
              <a:r>
                <a:rPr lang="nl-BE" sz="600" dirty="0" err="1">
                  <a:solidFill>
                    <a:schemeClr val="bg2">
                      <a:lumMod val="75000"/>
                    </a:schemeClr>
                  </a:solidFill>
                </a:rPr>
                <a:t>Extrêmement</a:t>
              </a:r>
              <a:r>
                <a:rPr lang="nl-BE" sz="600" dirty="0">
                  <a:solidFill>
                    <a:schemeClr val="bg2">
                      <a:lumMod val="75000"/>
                    </a:schemeClr>
                  </a:solidFill>
                </a:rPr>
                <a:t> important – </a:t>
              </a:r>
              <a:r>
                <a:rPr lang="nl-BE" sz="600" dirty="0" err="1">
                  <a:solidFill>
                    <a:schemeClr val="bg2">
                      <a:lumMod val="75000"/>
                    </a:schemeClr>
                  </a:solidFill>
                </a:rPr>
                <a:t>Très</a:t>
              </a:r>
              <a:r>
                <a:rPr lang="nl-BE" sz="600" dirty="0">
                  <a:solidFill>
                    <a:schemeClr val="bg2">
                      <a:lumMod val="75000"/>
                    </a:schemeClr>
                  </a:solidFill>
                </a:rPr>
                <a:t> important - Important</a:t>
              </a:r>
            </a:p>
          </p:txBody>
        </p:sp>
        <p:sp>
          <p:nvSpPr>
            <p:cNvPr id="62" name="TextBox 61">
              <a:extLst>
                <a:ext uri="{FF2B5EF4-FFF2-40B4-BE49-F238E27FC236}">
                  <a16:creationId xmlns="" xmlns:a16="http://schemas.microsoft.com/office/drawing/2014/main" id="{161C9B9C-9A32-4C54-976A-2177834C3FDF}"/>
                </a:ext>
              </a:extLst>
            </p:cNvPr>
            <p:cNvSpPr txBox="1"/>
            <p:nvPr/>
          </p:nvSpPr>
          <p:spPr>
            <a:xfrm>
              <a:off x="3178769" y="4960374"/>
              <a:ext cx="1634121" cy="92333"/>
            </a:xfrm>
            <a:prstGeom prst="rect">
              <a:avLst/>
            </a:prstGeom>
          </p:spPr>
          <p:txBody>
            <a:bodyPr vert="horz" wrap="square" lIns="0" tIns="0" rIns="0" bIns="0" rtlCol="0">
              <a:spAutoFit/>
            </a:bodyPr>
            <a:lstStyle/>
            <a:p>
              <a:pPr marL="4763"/>
              <a:r>
                <a:rPr lang="nl-BE" sz="600" dirty="0" err="1">
                  <a:solidFill>
                    <a:schemeClr val="bg2">
                      <a:lumMod val="75000"/>
                    </a:schemeClr>
                  </a:solidFill>
                </a:rPr>
                <a:t>Plutôt</a:t>
              </a:r>
              <a:r>
                <a:rPr lang="nl-BE" sz="600" dirty="0">
                  <a:solidFill>
                    <a:schemeClr val="bg2">
                      <a:lumMod val="75000"/>
                    </a:schemeClr>
                  </a:solidFill>
                </a:rPr>
                <a:t> pas important – Pas important du </a:t>
              </a:r>
              <a:r>
                <a:rPr lang="nl-BE" sz="600" dirty="0" err="1">
                  <a:solidFill>
                    <a:schemeClr val="bg2">
                      <a:lumMod val="75000"/>
                    </a:schemeClr>
                  </a:solidFill>
                </a:rPr>
                <a:t>tout</a:t>
              </a:r>
              <a:endParaRPr lang="nl-BE" sz="600" dirty="0">
                <a:solidFill>
                  <a:schemeClr val="bg2">
                    <a:lumMod val="75000"/>
                  </a:schemeClr>
                </a:solidFill>
              </a:endParaRPr>
            </a:p>
          </p:txBody>
        </p:sp>
        <p:sp>
          <p:nvSpPr>
            <p:cNvPr id="63" name="Rectangle 62">
              <a:extLst>
                <a:ext uri="{FF2B5EF4-FFF2-40B4-BE49-F238E27FC236}">
                  <a16:creationId xmlns="" xmlns:a16="http://schemas.microsoft.com/office/drawing/2014/main" id="{15585F48-7033-4B8A-BB4F-A91097EC75FE}"/>
                </a:ext>
              </a:extLst>
            </p:cNvPr>
            <p:cNvSpPr/>
            <p:nvPr/>
          </p:nvSpPr>
          <p:spPr>
            <a:xfrm>
              <a:off x="3097161" y="4884666"/>
              <a:ext cx="70793" cy="64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Rectangle 63">
              <a:extLst>
                <a:ext uri="{FF2B5EF4-FFF2-40B4-BE49-F238E27FC236}">
                  <a16:creationId xmlns="" xmlns:a16="http://schemas.microsoft.com/office/drawing/2014/main" id="{96AED57E-23C1-472E-B2B2-C85BB850A45F}"/>
                </a:ext>
              </a:extLst>
            </p:cNvPr>
            <p:cNvSpPr/>
            <p:nvPr/>
          </p:nvSpPr>
          <p:spPr>
            <a:xfrm>
              <a:off x="3097161" y="4979056"/>
              <a:ext cx="70793" cy="648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65" name="Straight Arrow Connector 64">
            <a:extLst>
              <a:ext uri="{FF2B5EF4-FFF2-40B4-BE49-F238E27FC236}">
                <a16:creationId xmlns="" xmlns:a16="http://schemas.microsoft.com/office/drawing/2014/main" id="{C60C534E-D26F-48F4-9688-83B4525E47B4}"/>
              </a:ext>
            </a:extLst>
          </p:cNvPr>
          <p:cNvCxnSpPr>
            <a:cxnSpLocks/>
          </p:cNvCxnSpPr>
          <p:nvPr/>
        </p:nvCxnSpPr>
        <p:spPr>
          <a:xfrm flipH="1" flipV="1">
            <a:off x="254653" y="481386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415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fbeeldingsresultaat voor hond">
            <a:extLst>
              <a:ext uri="{FF2B5EF4-FFF2-40B4-BE49-F238E27FC236}">
                <a16:creationId xmlns="" xmlns:a16="http://schemas.microsoft.com/office/drawing/2014/main" id="{A17DE157-6CCE-4B19-92D8-A7302C19A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652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0D5DF377-0383-45AD-88B2-D766903576AB}"/>
              </a:ext>
            </a:extLst>
          </p:cNvPr>
          <p:cNvSpPr/>
          <p:nvPr/>
        </p:nvSpPr>
        <p:spPr bwMode="gray">
          <a:xfrm>
            <a:off x="1589965" y="3084395"/>
            <a:ext cx="5820486" cy="1855906"/>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algn="ctr"/>
            <a:r>
              <a:rPr lang="fr-BE" sz="2400" dirty="0">
                <a:solidFill>
                  <a:schemeClr val="bg1"/>
                </a:solidFill>
              </a:rPr>
              <a:t>II. Indiquez dans quelle mesure il est important d’introduire les priorités suivantes dans votre commune ou ville.</a:t>
            </a:r>
          </a:p>
        </p:txBody>
      </p:sp>
    </p:spTree>
    <p:extLst>
      <p:ext uri="{BB962C8B-B14F-4D97-AF65-F5344CB8AC3E}">
        <p14:creationId xmlns:p14="http://schemas.microsoft.com/office/powerpoint/2010/main" val="365582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D276AE-FB61-49C0-898C-B9FF3454B2D5}"/>
              </a:ext>
            </a:extLst>
          </p:cNvPr>
          <p:cNvSpPr>
            <a:spLocks noGrp="1"/>
          </p:cNvSpPr>
          <p:nvPr>
            <p:ph type="title"/>
          </p:nvPr>
        </p:nvSpPr>
        <p:spPr/>
        <p:txBody>
          <a:bodyPr/>
          <a:lstStyle/>
          <a:p>
            <a:r>
              <a:rPr lang="fr-BE"/>
              <a:t>L'importance d'introduire les priorités</a:t>
            </a:r>
          </a:p>
        </p:txBody>
      </p:sp>
      <p:sp>
        <p:nvSpPr>
          <p:cNvPr id="4" name="Text Placeholder 3">
            <a:extLst>
              <a:ext uri="{FF2B5EF4-FFF2-40B4-BE49-F238E27FC236}">
                <a16:creationId xmlns="" xmlns:a16="http://schemas.microsoft.com/office/drawing/2014/main" id="{CFD1163B-3467-43BD-AE39-38A3E14EADFA}"/>
              </a:ext>
            </a:extLst>
          </p:cNvPr>
          <p:cNvSpPr>
            <a:spLocks noGrp="1"/>
          </p:cNvSpPr>
          <p:nvPr>
            <p:ph type="body" sz="quarter" idx="16"/>
          </p:nvPr>
        </p:nvSpPr>
        <p:spPr/>
        <p:txBody>
          <a:bodyPr/>
          <a:lstStyle/>
          <a:p>
            <a:r>
              <a:rPr lang="fr-BE" dirty="0"/>
              <a:t>Base:	Wallonie (n=1003) </a:t>
            </a:r>
          </a:p>
          <a:p>
            <a:r>
              <a:rPr lang="fr-BE" dirty="0"/>
              <a:t>Question:	Q3. Indiquez dans quelle mesure il est important d’introduire les priorités suivantes dans votre commune ou ville.</a:t>
            </a:r>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nl-BE" dirty="0"/>
          </a:p>
        </p:txBody>
      </p:sp>
      <p:pic>
        <p:nvPicPr>
          <p:cNvPr id="13" name="Picture 2" descr="Afbeeldingsresultaat voor wallonie logo">
            <a:extLst>
              <a:ext uri="{FF2B5EF4-FFF2-40B4-BE49-F238E27FC236}">
                <a16:creationId xmlns="" xmlns:a16="http://schemas.microsoft.com/office/drawing/2014/main" id="{52EDE4DE-BBCF-4244-A137-595EFB96A4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167" y="487628"/>
            <a:ext cx="558387" cy="5583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hart 10">
            <a:extLst>
              <a:ext uri="{FF2B5EF4-FFF2-40B4-BE49-F238E27FC236}">
                <a16:creationId xmlns="" xmlns:a16="http://schemas.microsoft.com/office/drawing/2014/main" id="{5A57856A-B24E-4482-A483-A0057BC6AF0D}"/>
              </a:ext>
            </a:extLst>
          </p:cNvPr>
          <p:cNvGraphicFramePr/>
          <p:nvPr>
            <p:extLst>
              <p:ext uri="{D42A27DB-BD31-4B8C-83A1-F6EECF244321}">
                <p14:modId xmlns:p14="http://schemas.microsoft.com/office/powerpoint/2010/main" val="3565905875"/>
              </p:ext>
            </p:extLst>
          </p:nvPr>
        </p:nvGraphicFramePr>
        <p:xfrm>
          <a:off x="344674" y="1098114"/>
          <a:ext cx="8080189" cy="348246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 xmlns:a16="http://schemas.microsoft.com/office/drawing/2014/main" id="{FF758A0D-1FA2-4587-B6D0-D96F8D0244C1}"/>
              </a:ext>
            </a:extLst>
          </p:cNvPr>
          <p:cNvSpPr/>
          <p:nvPr/>
        </p:nvSpPr>
        <p:spPr>
          <a:xfrm>
            <a:off x="5250788" y="4305301"/>
            <a:ext cx="863911" cy="2286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8" name="Straight Arrow Connector 7">
            <a:extLst>
              <a:ext uri="{FF2B5EF4-FFF2-40B4-BE49-F238E27FC236}">
                <a16:creationId xmlns="" xmlns:a16="http://schemas.microsoft.com/office/drawing/2014/main" id="{E9489D77-9A3F-4CA4-B64B-ED9FE7FC8184}"/>
              </a:ext>
            </a:extLst>
          </p:cNvPr>
          <p:cNvCxnSpPr>
            <a:cxnSpLocks/>
          </p:cNvCxnSpPr>
          <p:nvPr/>
        </p:nvCxnSpPr>
        <p:spPr>
          <a:xfrm flipH="1" flipV="1">
            <a:off x="254653" y="4797338"/>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
        <p:nvSpPr>
          <p:cNvPr id="14" name="Text Placeholder 2">
            <a:extLst>
              <a:ext uri="{FF2B5EF4-FFF2-40B4-BE49-F238E27FC236}">
                <a16:creationId xmlns="" xmlns:a16="http://schemas.microsoft.com/office/drawing/2014/main" id="{49BB6BC1-6E3E-4476-B277-D7F961EBFA8C}"/>
              </a:ext>
            </a:extLst>
          </p:cNvPr>
          <p:cNvSpPr>
            <a:spLocks noGrp="1"/>
          </p:cNvSpPr>
          <p:nvPr>
            <p:ph type="body" sz="quarter" idx="13"/>
          </p:nvPr>
        </p:nvSpPr>
        <p:spPr>
          <a:xfrm>
            <a:off x="224286" y="79094"/>
            <a:ext cx="7065710" cy="632102"/>
          </a:xfrm>
        </p:spPr>
        <p:txBody>
          <a:bodyPr/>
          <a:lstStyle/>
          <a:p>
            <a:r>
              <a:rPr lang="fr-BE" sz="1400" dirty="0"/>
              <a:t>Toutes les priorités ont été jugées importantes à introduire dans les villes et communes </a:t>
            </a:r>
          </a:p>
          <a:p>
            <a:r>
              <a:rPr lang="fr-BE" sz="1400" dirty="0"/>
              <a:t>Wallonnes. 60% trouvent important la nomination d’un échevin du bien-être animal. </a:t>
            </a:r>
          </a:p>
          <a:p>
            <a:r>
              <a:rPr lang="fr-BE" sz="1400" dirty="0"/>
              <a:t>Les autres priorités sont encore plus importantes.</a:t>
            </a:r>
            <a:endParaRPr lang="nl-BE" sz="1400" dirty="0"/>
          </a:p>
        </p:txBody>
      </p:sp>
    </p:spTree>
    <p:extLst>
      <p:ext uri="{BB962C8B-B14F-4D97-AF65-F5344CB8AC3E}">
        <p14:creationId xmlns:p14="http://schemas.microsoft.com/office/powerpoint/2010/main" val="156330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6F62603F-530E-4D05-ABC1-2F64EBD5C632}"/>
              </a:ext>
            </a:extLst>
          </p:cNvPr>
          <p:cNvGraphicFramePr/>
          <p:nvPr>
            <p:extLst/>
          </p:nvPr>
        </p:nvGraphicFramePr>
        <p:xfrm>
          <a:off x="86312"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a16="http://schemas.microsoft.com/office/drawing/2014/main" id="{91E89C4D-C610-4D40-9CE6-DA210B36788A}"/>
              </a:ext>
            </a:extLst>
          </p:cNvPr>
          <p:cNvGraphicFramePr/>
          <p:nvPr>
            <p:extLst>
              <p:ext uri="{D42A27DB-BD31-4B8C-83A1-F6EECF244321}">
                <p14:modId xmlns:p14="http://schemas.microsoft.com/office/powerpoint/2010/main" val="3536003447"/>
              </p:ext>
            </p:extLst>
          </p:nvPr>
        </p:nvGraphicFramePr>
        <p:xfrm>
          <a:off x="1806265" y="17462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 xmlns:a16="http://schemas.microsoft.com/office/drawing/2014/main" id="{D22D9E86-3D62-4F63-ADA0-B62CB56F3E10}"/>
              </a:ext>
            </a:extLst>
          </p:cNvPr>
          <p:cNvGraphicFramePr/>
          <p:nvPr>
            <p:extLst>
              <p:ext uri="{D42A27DB-BD31-4B8C-83A1-F6EECF244321}">
                <p14:modId xmlns:p14="http://schemas.microsoft.com/office/powerpoint/2010/main" val="2770741739"/>
              </p:ext>
            </p:extLst>
          </p:nvPr>
        </p:nvGraphicFramePr>
        <p:xfrm>
          <a:off x="3020252" y="175260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a:extLst>
              <a:ext uri="{FF2B5EF4-FFF2-40B4-BE49-F238E27FC236}">
                <a16:creationId xmlns="" xmlns:a16="http://schemas.microsoft.com/office/drawing/2014/main" id="{A4F0D204-CA18-452B-B571-7C4FAE5478B1}"/>
              </a:ext>
            </a:extLst>
          </p:cNvPr>
          <p:cNvGraphicFramePr/>
          <p:nvPr>
            <p:extLst>
              <p:ext uri="{D42A27DB-BD31-4B8C-83A1-F6EECF244321}">
                <p14:modId xmlns:p14="http://schemas.microsoft.com/office/powerpoint/2010/main" val="3583634215"/>
              </p:ext>
            </p:extLst>
          </p:nvPr>
        </p:nvGraphicFramePr>
        <p:xfrm>
          <a:off x="4234239" y="1751330"/>
          <a:ext cx="1008000" cy="25560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 xmlns:a16="http://schemas.microsoft.com/office/drawing/2014/main" id="{1AD276AE-FB61-49C0-898C-B9FF3454B2D5}"/>
              </a:ext>
            </a:extLst>
          </p:cNvPr>
          <p:cNvSpPr>
            <a:spLocks noGrp="1"/>
          </p:cNvSpPr>
          <p:nvPr>
            <p:ph type="title"/>
          </p:nvPr>
        </p:nvSpPr>
        <p:spPr/>
        <p:txBody>
          <a:bodyPr/>
          <a:lstStyle/>
          <a:p>
            <a:r>
              <a:rPr lang="nl-BE" dirty="0" err="1"/>
              <a:t>L’importance</a:t>
            </a:r>
            <a:r>
              <a:rPr lang="nl-BE" dirty="0"/>
              <a:t> </a:t>
            </a:r>
            <a:r>
              <a:rPr lang="nl-BE" dirty="0" err="1"/>
              <a:t>d’introduire</a:t>
            </a:r>
            <a:r>
              <a:rPr lang="nl-BE" dirty="0"/>
              <a:t> les </a:t>
            </a:r>
            <a:r>
              <a:rPr lang="nl-BE" dirty="0" err="1"/>
              <a:t>priorités</a:t>
            </a:r>
            <a:r>
              <a:rPr lang="nl-BE" dirty="0"/>
              <a:t> (1/2)</a:t>
            </a:r>
            <a:r>
              <a:rPr lang="nl-BE" i="1" dirty="0"/>
              <a:t> </a:t>
            </a:r>
            <a:r>
              <a:rPr lang="nl-BE" sz="1050" i="1" dirty="0"/>
              <a:t>– </a:t>
            </a:r>
            <a:r>
              <a:rPr lang="nl-BE" sz="1050" i="1" dirty="0" err="1"/>
              <a:t>Selon</a:t>
            </a:r>
            <a:r>
              <a:rPr lang="nl-BE" sz="1050" i="1" dirty="0"/>
              <a:t> </a:t>
            </a:r>
            <a:r>
              <a:rPr lang="nl-BE" sz="1050" i="1" dirty="0" err="1"/>
              <a:t>le</a:t>
            </a:r>
            <a:r>
              <a:rPr lang="nl-BE" sz="1050" i="1" dirty="0"/>
              <a:t> </a:t>
            </a:r>
            <a:r>
              <a:rPr lang="nl-BE" sz="1050" i="1" dirty="0" err="1"/>
              <a:t>sexe</a:t>
            </a:r>
            <a:r>
              <a:rPr lang="nl-BE" sz="1050" i="1" dirty="0"/>
              <a:t> &amp; </a:t>
            </a:r>
            <a:r>
              <a:rPr lang="nl-BE" sz="1050" i="1" dirty="0" err="1"/>
              <a:t>l’âge</a:t>
            </a:r>
            <a:endParaRPr lang="nl-BE" dirty="0"/>
          </a:p>
        </p:txBody>
      </p:sp>
      <p:sp>
        <p:nvSpPr>
          <p:cNvPr id="3" name="Text Placeholder 2">
            <a:extLst>
              <a:ext uri="{FF2B5EF4-FFF2-40B4-BE49-F238E27FC236}">
                <a16:creationId xmlns="" xmlns:a16="http://schemas.microsoft.com/office/drawing/2014/main" id="{452AB9DA-0B6A-4AE3-B20D-F4DB566BD82B}"/>
              </a:ext>
            </a:extLst>
          </p:cNvPr>
          <p:cNvSpPr>
            <a:spLocks noGrp="1"/>
          </p:cNvSpPr>
          <p:nvPr>
            <p:ph type="body" sz="quarter" idx="13"/>
          </p:nvPr>
        </p:nvSpPr>
        <p:spPr>
          <a:xfrm>
            <a:off x="182719" y="190628"/>
            <a:ext cx="6945193" cy="471048"/>
          </a:xfrm>
        </p:spPr>
        <p:txBody>
          <a:bodyPr/>
          <a:lstStyle/>
          <a:p>
            <a:r>
              <a:rPr lang="fr-BE" sz="1400" dirty="0"/>
              <a:t>Les femmes sont (encore) plus d’accord avec l’introduction des priorités ‘politique de stérilisation des chats (errants)’ et ‘pas d’animaux dans les foires’ dans leur commune ou ville. </a:t>
            </a:r>
          </a:p>
        </p:txBody>
      </p:sp>
      <p:cxnSp>
        <p:nvCxnSpPr>
          <p:cNvPr id="53" name="Straight Connector 52">
            <a:extLst>
              <a:ext uri="{FF2B5EF4-FFF2-40B4-BE49-F238E27FC236}">
                <a16:creationId xmlns="" xmlns:a16="http://schemas.microsoft.com/office/drawing/2014/main" id="{622850AA-2CF4-4B2A-9792-CEF2EA67A343}"/>
              </a:ext>
            </a:extLst>
          </p:cNvPr>
          <p:cNvCxnSpPr/>
          <p:nvPr/>
        </p:nvCxnSpPr>
        <p:spPr>
          <a:xfrm>
            <a:off x="3030245"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pSp>
        <p:nvGrpSpPr>
          <p:cNvPr id="11" name="Group 10">
            <a:extLst>
              <a:ext uri="{FF2B5EF4-FFF2-40B4-BE49-F238E27FC236}">
                <a16:creationId xmlns="" xmlns:a16="http://schemas.microsoft.com/office/drawing/2014/main" id="{F3503D14-3B13-40CF-B6AD-770E80435B7B}"/>
              </a:ext>
            </a:extLst>
          </p:cNvPr>
          <p:cNvGrpSpPr/>
          <p:nvPr/>
        </p:nvGrpSpPr>
        <p:grpSpPr>
          <a:xfrm>
            <a:off x="4589704" y="4273102"/>
            <a:ext cx="920293" cy="212471"/>
            <a:chOff x="4138613" y="4230961"/>
            <a:chExt cx="1385724" cy="212471"/>
          </a:xfrm>
        </p:grpSpPr>
        <p:grpSp>
          <p:nvGrpSpPr>
            <p:cNvPr id="43" name="Group 42">
              <a:extLst>
                <a:ext uri="{FF2B5EF4-FFF2-40B4-BE49-F238E27FC236}">
                  <a16:creationId xmlns="" xmlns:a16="http://schemas.microsoft.com/office/drawing/2014/main" id="{B3AA4E2B-8908-49DD-9858-80F9EEB022A9}"/>
                </a:ext>
              </a:extLst>
            </p:cNvPr>
            <p:cNvGrpSpPr/>
            <p:nvPr/>
          </p:nvGrpSpPr>
          <p:grpSpPr>
            <a:xfrm>
              <a:off x="4335601" y="4253273"/>
              <a:ext cx="1045581" cy="153888"/>
              <a:chOff x="4512317" y="4125229"/>
              <a:chExt cx="1001176" cy="153887"/>
            </a:xfrm>
          </p:grpSpPr>
          <p:sp>
            <p:nvSpPr>
              <p:cNvPr id="48" name="Rectangle 40">
                <a:extLst>
                  <a:ext uri="{FF2B5EF4-FFF2-40B4-BE49-F238E27FC236}">
                    <a16:creationId xmlns="" xmlns:a16="http://schemas.microsoft.com/office/drawing/2014/main" id="{813D5F5D-9935-4020-8385-0DD77AA5ED65}"/>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49" name="Rectangle 41">
                <a:extLst>
                  <a:ext uri="{FF2B5EF4-FFF2-40B4-BE49-F238E27FC236}">
                    <a16:creationId xmlns="" xmlns:a16="http://schemas.microsoft.com/office/drawing/2014/main" id="{A4B35A38-F0A1-4918-AF11-4F8A32170393}"/>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Important</a:t>
                </a:r>
                <a:endParaRPr lang="nl-BE" altLang="nl-BE" dirty="0">
                  <a:solidFill>
                    <a:srgbClr val="222223"/>
                  </a:solidFill>
                  <a:latin typeface="+mn-lt"/>
                </a:endParaRPr>
              </a:p>
            </p:txBody>
          </p:sp>
        </p:grpSp>
        <p:sp>
          <p:nvSpPr>
            <p:cNvPr id="42" name="Rectangle 41">
              <a:extLst>
                <a:ext uri="{FF2B5EF4-FFF2-40B4-BE49-F238E27FC236}">
                  <a16:creationId xmlns="" xmlns:a16="http://schemas.microsoft.com/office/drawing/2014/main" id="{2667AC9E-A50D-4A81-97C6-D7170553AA8A}"/>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aphicFrame>
        <p:nvGraphicFramePr>
          <p:cNvPr id="58" name="Chart 57">
            <a:extLst>
              <a:ext uri="{FF2B5EF4-FFF2-40B4-BE49-F238E27FC236}">
                <a16:creationId xmlns="" xmlns:a16="http://schemas.microsoft.com/office/drawing/2014/main" id="{5A3803AD-84C2-4802-84E7-0CD3D714E5EE}"/>
              </a:ext>
            </a:extLst>
          </p:cNvPr>
          <p:cNvGraphicFramePr/>
          <p:nvPr>
            <p:extLst>
              <p:ext uri="{D42A27DB-BD31-4B8C-83A1-F6EECF244321}">
                <p14:modId xmlns:p14="http://schemas.microsoft.com/office/powerpoint/2010/main" val="2566236614"/>
              </p:ext>
            </p:extLst>
          </p:nvPr>
        </p:nvGraphicFramePr>
        <p:xfrm>
          <a:off x="5448226" y="1750060"/>
          <a:ext cx="1008000" cy="25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4" name="Chart 63">
            <a:extLst>
              <a:ext uri="{FF2B5EF4-FFF2-40B4-BE49-F238E27FC236}">
                <a16:creationId xmlns="" xmlns:a16="http://schemas.microsoft.com/office/drawing/2014/main" id="{DDC66943-8BA6-4C65-9FC5-EBE154A3D292}"/>
              </a:ext>
            </a:extLst>
          </p:cNvPr>
          <p:cNvGraphicFramePr/>
          <p:nvPr>
            <p:extLst>
              <p:ext uri="{D42A27DB-BD31-4B8C-83A1-F6EECF244321}">
                <p14:modId xmlns:p14="http://schemas.microsoft.com/office/powerpoint/2010/main" val="2372904996"/>
              </p:ext>
            </p:extLst>
          </p:nvPr>
        </p:nvGraphicFramePr>
        <p:xfrm>
          <a:off x="6662213" y="174879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7" name="Chart 66">
            <a:extLst>
              <a:ext uri="{FF2B5EF4-FFF2-40B4-BE49-F238E27FC236}">
                <a16:creationId xmlns="" xmlns:a16="http://schemas.microsoft.com/office/drawing/2014/main" id="{32B5A494-37C2-4C6C-92E6-27ABF86529AB}"/>
              </a:ext>
            </a:extLst>
          </p:cNvPr>
          <p:cNvGraphicFramePr/>
          <p:nvPr>
            <p:extLst>
              <p:ext uri="{D42A27DB-BD31-4B8C-83A1-F6EECF244321}">
                <p14:modId xmlns:p14="http://schemas.microsoft.com/office/powerpoint/2010/main" val="2372047880"/>
              </p:ext>
            </p:extLst>
          </p:nvPr>
        </p:nvGraphicFramePr>
        <p:xfrm>
          <a:off x="7876202" y="1747520"/>
          <a:ext cx="1008000" cy="2556000"/>
        </p:xfrm>
        <a:graphic>
          <a:graphicData uri="http://schemas.openxmlformats.org/drawingml/2006/chart">
            <c:chart xmlns:c="http://schemas.openxmlformats.org/drawingml/2006/chart" xmlns:r="http://schemas.openxmlformats.org/officeDocument/2006/relationships" r:id="rId9"/>
          </a:graphicData>
        </a:graphic>
      </p:graphicFrame>
      <p:cxnSp>
        <p:nvCxnSpPr>
          <p:cNvPr id="40" name="Straight Arrow Connector 39">
            <a:extLst>
              <a:ext uri="{FF2B5EF4-FFF2-40B4-BE49-F238E27FC236}">
                <a16:creationId xmlns="" xmlns:a16="http://schemas.microsoft.com/office/drawing/2014/main" id="{FC6A906D-D173-4D02-8037-5DAA3CF82712}"/>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 xmlns:a16="http://schemas.microsoft.com/office/drawing/2014/main" id="{7AB4A478-EEA9-4CF4-9259-7950EFDA516E}"/>
              </a:ext>
            </a:extLst>
          </p:cNvPr>
          <p:cNvCxnSpPr/>
          <p:nvPr/>
        </p:nvCxnSpPr>
        <p:spPr>
          <a:xfrm>
            <a:off x="5389987"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47" name="Straight Arrow Connector 46">
            <a:extLst>
              <a:ext uri="{FF2B5EF4-FFF2-40B4-BE49-F238E27FC236}">
                <a16:creationId xmlns="" xmlns:a16="http://schemas.microsoft.com/office/drawing/2014/main" id="{FD5D8DB7-5633-41A8-A47C-AA1315376A07}"/>
              </a:ext>
            </a:extLst>
          </p:cNvPr>
          <p:cNvCxnSpPr>
            <a:cxnSpLocks/>
          </p:cNvCxnSpPr>
          <p:nvPr/>
        </p:nvCxnSpPr>
        <p:spPr>
          <a:xfrm flipH="1" flipV="1">
            <a:off x="5146478" y="3421695"/>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
        <p:nvSpPr>
          <p:cNvPr id="30" name="Text Placeholder 7">
            <a:extLst>
              <a:ext uri="{FF2B5EF4-FFF2-40B4-BE49-F238E27FC236}">
                <a16:creationId xmlns="" xmlns:a16="http://schemas.microsoft.com/office/drawing/2014/main" id="{ABB8FE46-21D9-4F9C-9ED8-2841779599C9}"/>
              </a:ext>
            </a:extLst>
          </p:cNvPr>
          <p:cNvSpPr>
            <a:spLocks noGrp="1"/>
          </p:cNvSpPr>
          <p:nvPr>
            <p:ph type="body" sz="quarter" idx="16"/>
          </p:nvPr>
        </p:nvSpPr>
        <p:spPr/>
        <p:txBody>
          <a:bodyPr/>
          <a:lstStyle/>
          <a:p>
            <a:r>
              <a:rPr lang="nl-BE" dirty="0"/>
              <a:t>Base:	</a:t>
            </a:r>
            <a:r>
              <a:rPr lang="nl-BE" dirty="0" err="1"/>
              <a:t>Wallonie</a:t>
            </a:r>
            <a:r>
              <a:rPr lang="nl-BE" dirty="0"/>
              <a:t> (n=1003) </a:t>
            </a:r>
          </a:p>
          <a:p>
            <a:r>
              <a:rPr lang="nl-BE" dirty="0"/>
              <a:t>Question:	Q3. </a:t>
            </a:r>
            <a:r>
              <a:rPr lang="nl-BE" dirty="0" err="1"/>
              <a:t>Indiquez</a:t>
            </a:r>
            <a:r>
              <a:rPr lang="nl-BE" dirty="0"/>
              <a:t> dans </a:t>
            </a:r>
            <a:r>
              <a:rPr lang="nl-BE" dirty="0" err="1"/>
              <a:t>quelle</a:t>
            </a:r>
            <a:r>
              <a:rPr lang="nl-BE" dirty="0"/>
              <a:t> </a:t>
            </a:r>
            <a:r>
              <a:rPr lang="nl-BE" dirty="0" err="1"/>
              <a:t>mesure</a:t>
            </a:r>
            <a:r>
              <a:rPr lang="nl-BE" dirty="0"/>
              <a:t> </a:t>
            </a:r>
            <a:r>
              <a:rPr lang="nl-BE" dirty="0" err="1"/>
              <a:t>il</a:t>
            </a:r>
            <a:r>
              <a:rPr lang="nl-BE" dirty="0"/>
              <a:t> </a:t>
            </a:r>
            <a:r>
              <a:rPr lang="nl-BE" dirty="0" err="1"/>
              <a:t>est</a:t>
            </a:r>
            <a:r>
              <a:rPr lang="nl-BE" dirty="0"/>
              <a:t> important </a:t>
            </a:r>
            <a:r>
              <a:rPr lang="nl-BE" dirty="0" err="1"/>
              <a:t>d’introduire</a:t>
            </a:r>
            <a:r>
              <a:rPr lang="nl-BE" dirty="0"/>
              <a:t> les </a:t>
            </a:r>
            <a:r>
              <a:rPr lang="nl-BE" dirty="0" err="1"/>
              <a:t>priorités</a:t>
            </a:r>
            <a:r>
              <a:rPr lang="nl-BE" dirty="0"/>
              <a:t> </a:t>
            </a:r>
            <a:r>
              <a:rPr lang="nl-BE" dirty="0" err="1"/>
              <a:t>suivantes</a:t>
            </a:r>
            <a:r>
              <a:rPr lang="nl-BE" dirty="0"/>
              <a:t> dans </a:t>
            </a:r>
            <a:r>
              <a:rPr lang="nl-BE" dirty="0" err="1"/>
              <a:t>votre</a:t>
            </a:r>
            <a:r>
              <a:rPr lang="nl-BE" dirty="0"/>
              <a:t> commune </a:t>
            </a:r>
            <a:r>
              <a:rPr lang="nl-BE" dirty="0" err="1"/>
              <a:t>ou</a:t>
            </a:r>
            <a:r>
              <a:rPr lang="nl-BE" dirty="0"/>
              <a:t> </a:t>
            </a:r>
            <a:r>
              <a:rPr lang="nl-BE" dirty="0" err="1"/>
              <a:t>ville</a:t>
            </a:r>
            <a:r>
              <a:rPr lang="nl-BE" dirty="0"/>
              <a:t>.</a:t>
            </a:r>
          </a:p>
          <a:p>
            <a:r>
              <a:rPr lang="nl-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en-US" dirty="0"/>
          </a:p>
        </p:txBody>
      </p:sp>
      <p:graphicFrame>
        <p:nvGraphicFramePr>
          <p:cNvPr id="33" name="Table 32">
            <a:extLst>
              <a:ext uri="{FF2B5EF4-FFF2-40B4-BE49-F238E27FC236}">
                <a16:creationId xmlns="" xmlns:a16="http://schemas.microsoft.com/office/drawing/2014/main" id="{7F282607-F965-4DCF-8CD2-740E73EBFCC8}"/>
              </a:ext>
            </a:extLst>
          </p:cNvPr>
          <p:cNvGraphicFramePr>
            <a:graphicFrameLocks noGrp="1"/>
          </p:cNvGraphicFramePr>
          <p:nvPr>
            <p:extLst>
              <p:ext uri="{D42A27DB-BD31-4B8C-83A1-F6EECF244321}">
                <p14:modId xmlns:p14="http://schemas.microsoft.com/office/powerpoint/2010/main" val="3242130621"/>
              </p:ext>
            </p:extLst>
          </p:nvPr>
        </p:nvGraphicFramePr>
        <p:xfrm>
          <a:off x="1697037" y="1213274"/>
          <a:ext cx="7167252" cy="406040"/>
        </p:xfrm>
        <a:graphic>
          <a:graphicData uri="http://schemas.openxmlformats.org/drawingml/2006/table">
            <a:tbl>
              <a:tblPr firstRow="1" bandRow="1">
                <a:tableStyleId>{5C22544A-7EE6-4342-B048-85BDC9FD1C3A}</a:tableStyleId>
              </a:tblPr>
              <a:tblGrid>
                <a:gridCol w="1194542">
                  <a:extLst>
                    <a:ext uri="{9D8B030D-6E8A-4147-A177-3AD203B41FA5}">
                      <a16:colId xmlns="" xmlns:a16="http://schemas.microsoft.com/office/drawing/2014/main" val="2958164197"/>
                    </a:ext>
                  </a:extLst>
                </a:gridCol>
                <a:gridCol w="1194542">
                  <a:extLst>
                    <a:ext uri="{9D8B030D-6E8A-4147-A177-3AD203B41FA5}">
                      <a16:colId xmlns="" xmlns:a16="http://schemas.microsoft.com/office/drawing/2014/main" val="458313841"/>
                    </a:ext>
                  </a:extLst>
                </a:gridCol>
                <a:gridCol w="1194542">
                  <a:extLst>
                    <a:ext uri="{9D8B030D-6E8A-4147-A177-3AD203B41FA5}">
                      <a16:colId xmlns="" xmlns:a16="http://schemas.microsoft.com/office/drawing/2014/main" val="890148522"/>
                    </a:ext>
                  </a:extLst>
                </a:gridCol>
                <a:gridCol w="1194542">
                  <a:extLst>
                    <a:ext uri="{9D8B030D-6E8A-4147-A177-3AD203B41FA5}">
                      <a16:colId xmlns="" xmlns:a16="http://schemas.microsoft.com/office/drawing/2014/main" val="4108362977"/>
                    </a:ext>
                  </a:extLst>
                </a:gridCol>
                <a:gridCol w="1194542">
                  <a:extLst>
                    <a:ext uri="{9D8B030D-6E8A-4147-A177-3AD203B41FA5}">
                      <a16:colId xmlns="" xmlns:a16="http://schemas.microsoft.com/office/drawing/2014/main" val="307773737"/>
                    </a:ext>
                  </a:extLst>
                </a:gridCol>
                <a:gridCol w="1194542">
                  <a:extLst>
                    <a:ext uri="{9D8B030D-6E8A-4147-A177-3AD203B41FA5}">
                      <a16:colId xmlns="" xmlns:a16="http://schemas.microsoft.com/office/drawing/2014/main" val="562730830"/>
                    </a:ext>
                  </a:extLst>
                </a:gridCol>
              </a:tblGrid>
              <a:tr h="284120">
                <a:tc>
                  <a:txBody>
                    <a:bodyPr/>
                    <a:lstStyle/>
                    <a:p>
                      <a:pPr algn="ctr" rtl="0" fontAlgn="b"/>
                      <a:r>
                        <a:rPr lang="nl-BE" sz="1100" b="1" i="0" u="none" strike="noStrike" kern="1200" dirty="0" err="1">
                          <a:solidFill>
                            <a:schemeClr val="tx1">
                              <a:lumMod val="75000"/>
                              <a:lumOff val="25000"/>
                            </a:schemeClr>
                          </a:solidFill>
                          <a:effectLst/>
                          <a:latin typeface="+mn-lt"/>
                          <a:ea typeface="Roboto" pitchFamily="2" charset="0"/>
                          <a:cs typeface="+mn-cs"/>
                        </a:rPr>
                        <a:t>Wallonie</a:t>
                      </a:r>
                      <a:r>
                        <a:rPr lang="nl-BE" sz="1100" b="1" i="0" u="none" strike="noStrike" dirty="0">
                          <a:solidFill>
                            <a:schemeClr val="tx1">
                              <a:lumMod val="75000"/>
                              <a:lumOff val="25000"/>
                            </a:schemeClr>
                          </a:solidFill>
                          <a:effectLst/>
                          <a:latin typeface="+mj-lt"/>
                          <a:ea typeface="Roboto" pitchFamily="2" charset="0"/>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r>
                        <a:rPr lang="nl-BE" sz="1100" b="1" i="0" u="none" strike="noStrike" dirty="0">
                          <a:solidFill>
                            <a:schemeClr val="tx1">
                              <a:lumMod val="75000"/>
                              <a:lumOff val="25000"/>
                            </a:schemeClr>
                          </a:solidFill>
                          <a:effectLst/>
                          <a:latin typeface="+mj-lt"/>
                          <a:ea typeface="Roboto" pitchFamily="2" charset="0"/>
                        </a:rPr>
                        <a:t>Homme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r>
                        <a:rPr lang="nl-BE" sz="1100" b="1" i="0" u="none" strike="noStrike" dirty="0">
                          <a:solidFill>
                            <a:schemeClr val="tx1">
                              <a:lumMod val="75000"/>
                              <a:lumOff val="25000"/>
                            </a:schemeClr>
                          </a:solidFill>
                          <a:effectLst/>
                          <a:latin typeface="+mj-lt"/>
                          <a:ea typeface="Roboto" pitchFamily="2" charset="0"/>
                        </a:rPr>
                        <a:t>Femme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r>
                        <a:rPr lang="nl-BE" sz="1100" b="1" i="0" u="none" strike="noStrike" kern="1200" dirty="0">
                          <a:solidFill>
                            <a:schemeClr val="tx1">
                              <a:lumMod val="75000"/>
                              <a:lumOff val="25000"/>
                            </a:schemeClr>
                          </a:solidFill>
                          <a:effectLst/>
                          <a:latin typeface="+mj-lt"/>
                          <a:cs typeface="+mn-cs"/>
                        </a:rPr>
                        <a:t>18-34 </a:t>
                      </a:r>
                      <a:r>
                        <a:rPr lang="nl-BE" sz="1100" b="1" i="0" u="none" strike="noStrike" kern="1200" dirty="0" err="1">
                          <a:solidFill>
                            <a:schemeClr val="tx1">
                              <a:lumMod val="75000"/>
                              <a:lumOff val="25000"/>
                            </a:schemeClr>
                          </a:solidFill>
                          <a:effectLst/>
                          <a:latin typeface="+mj-lt"/>
                          <a:cs typeface="+mn-cs"/>
                        </a:rPr>
                        <a:t>ans</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r>
                        <a:rPr lang="nl-BE" sz="1100" b="1" i="0" u="none" strike="noStrike" kern="1200" dirty="0">
                          <a:solidFill>
                            <a:schemeClr val="tx1">
                              <a:lumMod val="75000"/>
                              <a:lumOff val="25000"/>
                            </a:schemeClr>
                          </a:solidFill>
                          <a:effectLst/>
                          <a:latin typeface="+mj-lt"/>
                          <a:cs typeface="+mn-cs"/>
                        </a:rPr>
                        <a:t>35-54 </a:t>
                      </a:r>
                      <a:r>
                        <a:rPr lang="nl-BE" sz="1100" b="1" i="0" u="none" strike="noStrike" kern="1200" dirty="0" err="1">
                          <a:solidFill>
                            <a:schemeClr val="tx1">
                              <a:lumMod val="75000"/>
                              <a:lumOff val="25000"/>
                            </a:schemeClr>
                          </a:solidFill>
                          <a:effectLst/>
                          <a:latin typeface="+mj-lt"/>
                          <a:cs typeface="+mn-cs"/>
                        </a:rPr>
                        <a:t>ans</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r>
                        <a:rPr lang="nl-BE" sz="1100" b="1" i="0" u="none" strike="noStrike" kern="1200" dirty="0">
                          <a:solidFill>
                            <a:schemeClr val="tx1">
                              <a:lumMod val="75000"/>
                              <a:lumOff val="25000"/>
                            </a:schemeClr>
                          </a:solidFill>
                          <a:effectLst/>
                          <a:latin typeface="+mj-lt"/>
                          <a:cs typeface="+mn-cs"/>
                        </a:rPr>
                        <a:t>55 </a:t>
                      </a:r>
                      <a:r>
                        <a:rPr lang="nl-BE" sz="1100" b="1" i="0" u="none" strike="noStrike" kern="1200" dirty="0" err="1">
                          <a:solidFill>
                            <a:schemeClr val="tx1">
                              <a:lumMod val="75000"/>
                              <a:lumOff val="25000"/>
                            </a:schemeClr>
                          </a:solidFill>
                          <a:effectLst/>
                          <a:latin typeface="+mj-lt"/>
                          <a:cs typeface="+mn-cs"/>
                        </a:rPr>
                        <a:t>ans</a:t>
                      </a:r>
                      <a:r>
                        <a:rPr lang="nl-BE" sz="1100" b="1" i="0" u="none" strike="noStrike" kern="1200" dirty="0">
                          <a:solidFill>
                            <a:schemeClr val="tx1">
                              <a:lumMod val="75000"/>
                              <a:lumOff val="25000"/>
                            </a:schemeClr>
                          </a:solidFill>
                          <a:effectLst/>
                          <a:latin typeface="+mj-lt"/>
                          <a:cs typeface="+mn-cs"/>
                        </a:rPr>
                        <a:t> et plus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96328">
                <a:tc>
                  <a:txBody>
                    <a:bodyPr/>
                    <a:lstStyle/>
                    <a:p>
                      <a:pPr algn="ctr" rtl="0" fontAlgn="b"/>
                      <a:r>
                        <a:rPr lang="nl-BE" sz="800" b="0" i="0" u="none" strike="noStrike" dirty="0">
                          <a:solidFill>
                            <a:schemeClr val="tx1">
                              <a:lumMod val="75000"/>
                              <a:lumOff val="25000"/>
                            </a:schemeClr>
                          </a:solidFill>
                          <a:effectLst/>
                          <a:latin typeface="+mj-lt"/>
                          <a:ea typeface="Roboto" pitchFamily="2" charset="0"/>
                        </a:rPr>
                        <a:t>(n=1003)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(n=554)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(n=449)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(n=267)</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(n=463)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(n=273)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624716163"/>
                  </a:ext>
                </a:extLst>
              </a:tr>
            </a:tbl>
          </a:graphicData>
        </a:graphic>
      </p:graphicFrame>
      <p:cxnSp>
        <p:nvCxnSpPr>
          <p:cNvPr id="34" name="Straight Arrow Connector 33">
            <a:extLst>
              <a:ext uri="{FF2B5EF4-FFF2-40B4-BE49-F238E27FC236}">
                <a16:creationId xmlns="" xmlns:a16="http://schemas.microsoft.com/office/drawing/2014/main" id="{60C45E13-B871-4D56-9FAD-026E3E1759B6}"/>
              </a:ext>
            </a:extLst>
          </p:cNvPr>
          <p:cNvCxnSpPr>
            <a:cxnSpLocks/>
          </p:cNvCxnSpPr>
          <p:nvPr/>
        </p:nvCxnSpPr>
        <p:spPr>
          <a:xfrm flipH="1" flipV="1">
            <a:off x="5139134" y="248893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pic>
        <p:nvPicPr>
          <p:cNvPr id="36" name="Picture 2" descr="Afbeeldingsresultaat voor wallonie logo">
            <a:extLst>
              <a:ext uri="{FF2B5EF4-FFF2-40B4-BE49-F238E27FC236}">
                <a16:creationId xmlns="" xmlns:a16="http://schemas.microsoft.com/office/drawing/2014/main" id="{C7C26C42-A077-4398-BA52-FC9350AD4BF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42167" y="487628"/>
            <a:ext cx="558387" cy="5583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24">
            <a:extLst>
              <a:ext uri="{FF2B5EF4-FFF2-40B4-BE49-F238E27FC236}">
                <a16:creationId xmlns="" xmlns:a16="http://schemas.microsoft.com/office/drawing/2014/main" id="{63000B70-DB6E-459A-9927-B9C14832D94E}"/>
              </a:ext>
            </a:extLst>
          </p:cNvPr>
          <p:cNvGraphicFramePr>
            <a:graphicFrameLocks noGrp="1"/>
          </p:cNvGraphicFramePr>
          <p:nvPr>
            <p:extLst>
              <p:ext uri="{D42A27DB-BD31-4B8C-83A1-F6EECF244321}">
                <p14:modId xmlns:p14="http://schemas.microsoft.com/office/powerpoint/2010/main" val="3645045542"/>
              </p:ext>
            </p:extLst>
          </p:nvPr>
        </p:nvGraphicFramePr>
        <p:xfrm>
          <a:off x="224285" y="1839817"/>
          <a:ext cx="1615531" cy="2317557"/>
        </p:xfrm>
        <a:graphic>
          <a:graphicData uri="http://schemas.openxmlformats.org/drawingml/2006/table">
            <a:tbl>
              <a:tblPr>
                <a:tableStyleId>{5C22544A-7EE6-4342-B048-85BDC9FD1C3A}</a:tableStyleId>
              </a:tblPr>
              <a:tblGrid>
                <a:gridCol w="1615531">
                  <a:extLst>
                    <a:ext uri="{9D8B030D-6E8A-4147-A177-3AD203B41FA5}">
                      <a16:colId xmlns="" xmlns:a16="http://schemas.microsoft.com/office/drawing/2014/main" val="941888965"/>
                    </a:ext>
                  </a:extLst>
                </a:gridCol>
              </a:tblGrid>
              <a:tr h="462708">
                <a:tc>
                  <a:txBody>
                    <a:bodyPr/>
                    <a:lstStyle/>
                    <a:p>
                      <a:pPr algn="r" fontAlgn="t"/>
                      <a:r>
                        <a:rPr lang="fr-BE" sz="1000" b="0" i="0" u="none" strike="noStrike" dirty="0">
                          <a:solidFill>
                            <a:schemeClr val="bg2">
                              <a:lumMod val="75000"/>
                            </a:schemeClr>
                          </a:solidFill>
                          <a:latin typeface="Calibri" panose="020F0502020204030204" pitchFamily="34" charset="0"/>
                        </a:rPr>
                        <a:t>Éducation dans les écoles concernant le bien-être animal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45842687"/>
                  </a:ext>
                </a:extLst>
              </a:tr>
              <a:tr h="462708">
                <a:tc>
                  <a:txBody>
                    <a:bodyPr/>
                    <a:lstStyle/>
                    <a:p>
                      <a:pPr algn="r" fontAlgn="t"/>
                      <a:r>
                        <a:rPr lang="fr-BE" sz="1000" b="0" i="0" u="none" strike="noStrike" dirty="0">
                          <a:solidFill>
                            <a:schemeClr val="bg2">
                              <a:lumMod val="75000"/>
                            </a:schemeClr>
                          </a:solidFill>
                          <a:latin typeface="Calibri" panose="020F0502020204030204" pitchFamily="34" charset="0"/>
                        </a:rPr>
                        <a:t>Politique de stérilisation </a:t>
                      </a:r>
                    </a:p>
                    <a:p>
                      <a:pPr algn="r" fontAlgn="t"/>
                      <a:r>
                        <a:rPr lang="fr-BE" sz="1000" b="0" i="0" u="none" strike="noStrike" dirty="0">
                          <a:solidFill>
                            <a:schemeClr val="bg2">
                              <a:lumMod val="75000"/>
                            </a:schemeClr>
                          </a:solidFill>
                          <a:latin typeface="Calibri" panose="020F0502020204030204" pitchFamily="34" charset="0"/>
                        </a:rPr>
                        <a:t>des chats (errants)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15924069"/>
                  </a:ext>
                </a:extLst>
              </a:tr>
              <a:tr h="462708">
                <a:tc>
                  <a:txBody>
                    <a:bodyPr/>
                    <a:lstStyle/>
                    <a:p>
                      <a:pPr algn="r" rtl="0" fontAlgn="t"/>
                      <a:r>
                        <a:rPr lang="fr-BE" sz="1000" b="0" i="0" u="none" strike="noStrike" dirty="0">
                          <a:solidFill>
                            <a:schemeClr val="bg2">
                              <a:lumMod val="75000"/>
                            </a:schemeClr>
                          </a:solidFill>
                          <a:latin typeface="Calibri" panose="020F0502020204030204" pitchFamily="34" charset="0"/>
                        </a:rPr>
                        <a:t>Animaux admis dans les maisons de repos, logements du CPAS...</a:t>
                      </a:r>
                      <a:endParaRPr lang="nl-BE" sz="1000" b="0" i="0" u="none" strike="noStrike" dirty="0">
                        <a:solidFill>
                          <a:schemeClr val="bg2">
                            <a:lumMod val="75000"/>
                          </a:schemeClr>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07352188"/>
                  </a:ext>
                </a:extLst>
              </a:tr>
              <a:tr h="462708">
                <a:tc>
                  <a:txBody>
                    <a:bodyPr/>
                    <a:lstStyle/>
                    <a:p>
                      <a:pPr marL="0" marR="0" lvl="0" indent="0" algn="r" defTabSz="924282" rtl="0" eaLnBrk="1" fontAlgn="b" latinLnBrk="0" hangingPunct="1">
                        <a:lnSpc>
                          <a:spcPct val="100000"/>
                        </a:lnSpc>
                        <a:spcBef>
                          <a:spcPts val="0"/>
                        </a:spcBef>
                        <a:spcAft>
                          <a:spcPts val="0"/>
                        </a:spcAft>
                        <a:buClrTx/>
                        <a:buSzTx/>
                        <a:buFontTx/>
                        <a:buNone/>
                        <a:tabLst/>
                        <a:defRPr/>
                      </a:pPr>
                      <a:r>
                        <a:rPr lang="fr-BE" sz="1000" b="0" i="0" u="none" strike="noStrike" dirty="0">
                          <a:solidFill>
                            <a:schemeClr val="bg2">
                              <a:lumMod val="75000"/>
                            </a:schemeClr>
                          </a:solidFill>
                          <a:latin typeface="Calibri" panose="020F0502020204030204" pitchFamily="34" charset="0"/>
                        </a:rPr>
                        <a:t>Pas</a:t>
                      </a:r>
                      <a:r>
                        <a:rPr lang="fr-BE" sz="1000" b="0" i="0" u="none" strike="noStrike" baseline="0" dirty="0">
                          <a:solidFill>
                            <a:schemeClr val="bg2">
                              <a:lumMod val="75000"/>
                            </a:schemeClr>
                          </a:solidFill>
                          <a:latin typeface="Calibri" panose="020F0502020204030204" pitchFamily="34" charset="0"/>
                        </a:rPr>
                        <a:t> d’a</a:t>
                      </a:r>
                      <a:r>
                        <a:rPr lang="fr-BE" sz="1000" b="0" i="0" u="none" strike="noStrike" dirty="0">
                          <a:solidFill>
                            <a:schemeClr val="bg2">
                              <a:lumMod val="75000"/>
                            </a:schemeClr>
                          </a:solidFill>
                          <a:latin typeface="Calibri" panose="020F0502020204030204" pitchFamily="34" charset="0"/>
                        </a:rPr>
                        <a:t>nimaux dans les foires (p.ex. poneys)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25512666"/>
                  </a:ext>
                </a:extLst>
              </a:tr>
              <a:tr h="462708">
                <a:tc>
                  <a:txBody>
                    <a:bodyPr/>
                    <a:lstStyle/>
                    <a:p>
                      <a:pPr algn="r" fontAlgn="t"/>
                      <a:r>
                        <a:rPr lang="fr-BE" sz="1000" b="0" i="0" u="none" strike="noStrike" dirty="0">
                          <a:solidFill>
                            <a:schemeClr val="bg2">
                              <a:lumMod val="75000"/>
                            </a:schemeClr>
                          </a:solidFill>
                          <a:latin typeface="Calibri" panose="020F0502020204030204" pitchFamily="34" charset="0"/>
                        </a:rPr>
                        <a:t>Surpopulation de pigeons dans la ville/commune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59092363"/>
                  </a:ext>
                </a:extLst>
              </a:tr>
            </a:tbl>
          </a:graphicData>
        </a:graphic>
      </p:graphicFrame>
    </p:spTree>
    <p:extLst>
      <p:ext uri="{BB962C8B-B14F-4D97-AF65-F5344CB8AC3E}">
        <p14:creationId xmlns:p14="http://schemas.microsoft.com/office/powerpoint/2010/main" val="42543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 Placeholder 7">
            <a:extLst>
              <a:ext uri="{FF2B5EF4-FFF2-40B4-BE49-F238E27FC236}">
                <a16:creationId xmlns="" xmlns:a16="http://schemas.microsoft.com/office/drawing/2014/main" id="{AC2E274D-BF42-4EA7-B8F5-2E9775F76796}"/>
              </a:ext>
            </a:extLst>
          </p:cNvPr>
          <p:cNvSpPr>
            <a:spLocks noGrp="1"/>
          </p:cNvSpPr>
          <p:nvPr>
            <p:ph type="body" sz="quarter" idx="16"/>
          </p:nvPr>
        </p:nvSpPr>
        <p:spPr/>
        <p:txBody>
          <a:bodyPr/>
          <a:lstStyle/>
          <a:p>
            <a:r>
              <a:rPr lang="nl-BE" dirty="0"/>
              <a:t>Base:	</a:t>
            </a:r>
            <a:r>
              <a:rPr lang="nl-BE" dirty="0" err="1"/>
              <a:t>Wallonie</a:t>
            </a:r>
            <a:r>
              <a:rPr lang="nl-BE" dirty="0"/>
              <a:t> (n=1003) </a:t>
            </a:r>
          </a:p>
          <a:p>
            <a:r>
              <a:rPr lang="nl-BE" dirty="0"/>
              <a:t>Question:	Q3. </a:t>
            </a:r>
            <a:r>
              <a:rPr lang="nl-BE" dirty="0" err="1"/>
              <a:t>Indiquez</a:t>
            </a:r>
            <a:r>
              <a:rPr lang="nl-BE" dirty="0"/>
              <a:t> dans </a:t>
            </a:r>
            <a:r>
              <a:rPr lang="nl-BE" dirty="0" err="1"/>
              <a:t>quelle</a:t>
            </a:r>
            <a:r>
              <a:rPr lang="nl-BE" dirty="0"/>
              <a:t> </a:t>
            </a:r>
            <a:r>
              <a:rPr lang="nl-BE" dirty="0" err="1"/>
              <a:t>mesure</a:t>
            </a:r>
            <a:r>
              <a:rPr lang="nl-BE" dirty="0"/>
              <a:t> </a:t>
            </a:r>
            <a:r>
              <a:rPr lang="nl-BE" dirty="0" err="1"/>
              <a:t>il</a:t>
            </a:r>
            <a:r>
              <a:rPr lang="nl-BE" dirty="0"/>
              <a:t> </a:t>
            </a:r>
            <a:r>
              <a:rPr lang="nl-BE" dirty="0" err="1"/>
              <a:t>est</a:t>
            </a:r>
            <a:r>
              <a:rPr lang="nl-BE" dirty="0"/>
              <a:t> important </a:t>
            </a:r>
            <a:r>
              <a:rPr lang="nl-BE" dirty="0" err="1"/>
              <a:t>d’introduire</a:t>
            </a:r>
            <a:r>
              <a:rPr lang="nl-BE" dirty="0"/>
              <a:t> les </a:t>
            </a:r>
            <a:r>
              <a:rPr lang="nl-BE" dirty="0" err="1"/>
              <a:t>priorités</a:t>
            </a:r>
            <a:r>
              <a:rPr lang="nl-BE" dirty="0"/>
              <a:t> </a:t>
            </a:r>
            <a:r>
              <a:rPr lang="nl-BE" dirty="0" err="1"/>
              <a:t>suivantes</a:t>
            </a:r>
            <a:r>
              <a:rPr lang="nl-BE" dirty="0"/>
              <a:t> dans </a:t>
            </a:r>
            <a:r>
              <a:rPr lang="nl-BE" dirty="0" err="1"/>
              <a:t>votre</a:t>
            </a:r>
            <a:r>
              <a:rPr lang="nl-BE" dirty="0"/>
              <a:t> commune </a:t>
            </a:r>
            <a:r>
              <a:rPr lang="nl-BE" dirty="0" err="1"/>
              <a:t>ou</a:t>
            </a:r>
            <a:r>
              <a:rPr lang="nl-BE" dirty="0"/>
              <a:t> </a:t>
            </a:r>
            <a:r>
              <a:rPr lang="nl-BE" dirty="0" err="1"/>
              <a:t>ville</a:t>
            </a:r>
            <a:r>
              <a:rPr lang="nl-BE" dirty="0"/>
              <a:t>.</a:t>
            </a:r>
          </a:p>
          <a:p>
            <a:r>
              <a:rPr lang="nl-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en-US" dirty="0"/>
          </a:p>
        </p:txBody>
      </p:sp>
      <p:graphicFrame>
        <p:nvGraphicFramePr>
          <p:cNvPr id="9" name="Chart 8">
            <a:extLst>
              <a:ext uri="{FF2B5EF4-FFF2-40B4-BE49-F238E27FC236}">
                <a16:creationId xmlns="" xmlns:a16="http://schemas.microsoft.com/office/drawing/2014/main" id="{6F62603F-530E-4D05-ABC1-2F64EBD5C632}"/>
              </a:ext>
            </a:extLst>
          </p:cNvPr>
          <p:cNvGraphicFramePr/>
          <p:nvPr>
            <p:extLst/>
          </p:nvPr>
        </p:nvGraphicFramePr>
        <p:xfrm>
          <a:off x="86312"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 xmlns:a16="http://schemas.microsoft.com/office/drawing/2014/main" id="{91E89C4D-C610-4D40-9CE6-DA210B36788A}"/>
              </a:ext>
            </a:extLst>
          </p:cNvPr>
          <p:cNvGraphicFramePr/>
          <p:nvPr>
            <p:extLst>
              <p:ext uri="{D42A27DB-BD31-4B8C-83A1-F6EECF244321}">
                <p14:modId xmlns:p14="http://schemas.microsoft.com/office/powerpoint/2010/main" val="1356148331"/>
              </p:ext>
            </p:extLst>
          </p:nvPr>
        </p:nvGraphicFramePr>
        <p:xfrm>
          <a:off x="1806265" y="17462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 xmlns:a16="http://schemas.microsoft.com/office/drawing/2014/main" id="{D22D9E86-3D62-4F63-ADA0-B62CB56F3E10}"/>
              </a:ext>
            </a:extLst>
          </p:cNvPr>
          <p:cNvGraphicFramePr/>
          <p:nvPr>
            <p:extLst>
              <p:ext uri="{D42A27DB-BD31-4B8C-83A1-F6EECF244321}">
                <p14:modId xmlns:p14="http://schemas.microsoft.com/office/powerpoint/2010/main" val="904829874"/>
              </p:ext>
            </p:extLst>
          </p:nvPr>
        </p:nvGraphicFramePr>
        <p:xfrm>
          <a:off x="3020252" y="175260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a:extLst>
              <a:ext uri="{FF2B5EF4-FFF2-40B4-BE49-F238E27FC236}">
                <a16:creationId xmlns="" xmlns:a16="http://schemas.microsoft.com/office/drawing/2014/main" id="{A4F0D204-CA18-452B-B571-7C4FAE5478B1}"/>
              </a:ext>
            </a:extLst>
          </p:cNvPr>
          <p:cNvGraphicFramePr/>
          <p:nvPr>
            <p:extLst>
              <p:ext uri="{D42A27DB-BD31-4B8C-83A1-F6EECF244321}">
                <p14:modId xmlns:p14="http://schemas.microsoft.com/office/powerpoint/2010/main" val="162464067"/>
              </p:ext>
            </p:extLst>
          </p:nvPr>
        </p:nvGraphicFramePr>
        <p:xfrm>
          <a:off x="4234239" y="1751330"/>
          <a:ext cx="1008000" cy="25560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 xmlns:a16="http://schemas.microsoft.com/office/drawing/2014/main" id="{1AD276AE-FB61-49C0-898C-B9FF3454B2D5}"/>
              </a:ext>
            </a:extLst>
          </p:cNvPr>
          <p:cNvSpPr>
            <a:spLocks noGrp="1"/>
          </p:cNvSpPr>
          <p:nvPr>
            <p:ph type="title"/>
          </p:nvPr>
        </p:nvSpPr>
        <p:spPr>
          <a:xfrm>
            <a:off x="224286" y="930287"/>
            <a:ext cx="8640000" cy="180000"/>
          </a:xfrm>
        </p:spPr>
        <p:txBody>
          <a:bodyPr/>
          <a:lstStyle/>
          <a:p>
            <a:r>
              <a:rPr lang="nl-BE" dirty="0" err="1"/>
              <a:t>L’importance</a:t>
            </a:r>
            <a:r>
              <a:rPr lang="nl-BE" dirty="0"/>
              <a:t> </a:t>
            </a:r>
            <a:r>
              <a:rPr lang="nl-BE" dirty="0" err="1"/>
              <a:t>d’introduire</a:t>
            </a:r>
            <a:r>
              <a:rPr lang="nl-BE" dirty="0"/>
              <a:t> les </a:t>
            </a:r>
            <a:r>
              <a:rPr lang="nl-BE" dirty="0" err="1"/>
              <a:t>priorités</a:t>
            </a:r>
            <a:r>
              <a:rPr lang="nl-BE" dirty="0"/>
              <a:t> (2/2)</a:t>
            </a:r>
            <a:r>
              <a:rPr lang="nl-BE" i="1" dirty="0"/>
              <a:t> </a:t>
            </a:r>
            <a:r>
              <a:rPr lang="nl-BE" sz="1050" i="1" dirty="0"/>
              <a:t>– </a:t>
            </a:r>
            <a:r>
              <a:rPr lang="nl-BE" sz="1050" i="1" dirty="0" err="1"/>
              <a:t>Selon</a:t>
            </a:r>
            <a:r>
              <a:rPr lang="nl-BE" sz="1050" i="1" dirty="0"/>
              <a:t> </a:t>
            </a:r>
            <a:r>
              <a:rPr lang="nl-BE" sz="1050" i="1" dirty="0" err="1"/>
              <a:t>le</a:t>
            </a:r>
            <a:r>
              <a:rPr lang="nl-BE" sz="1050" i="1" dirty="0"/>
              <a:t> </a:t>
            </a:r>
            <a:r>
              <a:rPr lang="nl-BE" sz="1050" i="1" dirty="0" err="1"/>
              <a:t>sexe</a:t>
            </a:r>
            <a:r>
              <a:rPr lang="nl-BE" sz="1050" i="1" dirty="0"/>
              <a:t> &amp; </a:t>
            </a:r>
            <a:r>
              <a:rPr lang="nl-BE" sz="1050" i="1" dirty="0" err="1"/>
              <a:t>l’âge</a:t>
            </a:r>
            <a:endParaRPr lang="nl-BE" dirty="0"/>
          </a:p>
        </p:txBody>
      </p:sp>
      <p:sp>
        <p:nvSpPr>
          <p:cNvPr id="3" name="Text Placeholder 2">
            <a:extLst>
              <a:ext uri="{FF2B5EF4-FFF2-40B4-BE49-F238E27FC236}">
                <a16:creationId xmlns="" xmlns:a16="http://schemas.microsoft.com/office/drawing/2014/main" id="{452AB9DA-0B6A-4AE3-B20D-F4DB566BD82B}"/>
              </a:ext>
            </a:extLst>
          </p:cNvPr>
          <p:cNvSpPr>
            <a:spLocks noGrp="1"/>
          </p:cNvSpPr>
          <p:nvPr>
            <p:ph type="body" sz="quarter" idx="13"/>
          </p:nvPr>
        </p:nvSpPr>
        <p:spPr>
          <a:xfrm>
            <a:off x="182720" y="190628"/>
            <a:ext cx="6611780" cy="632754"/>
          </a:xfrm>
        </p:spPr>
        <p:txBody>
          <a:bodyPr/>
          <a:lstStyle/>
          <a:p>
            <a:r>
              <a:rPr lang="fr-BE" sz="1400" dirty="0"/>
              <a:t>Les femmes attachent (encore) plus d’importance aux priorités sur la vente d’animaux de compagnie sur les marchés, aux feux d’artifice à bruit contenu et à la nomination d’un échevin du bien-être animal.</a:t>
            </a:r>
          </a:p>
        </p:txBody>
      </p:sp>
      <p:cxnSp>
        <p:nvCxnSpPr>
          <p:cNvPr id="53" name="Straight Connector 52">
            <a:extLst>
              <a:ext uri="{FF2B5EF4-FFF2-40B4-BE49-F238E27FC236}">
                <a16:creationId xmlns="" xmlns:a16="http://schemas.microsoft.com/office/drawing/2014/main" id="{622850AA-2CF4-4B2A-9792-CEF2EA67A343}"/>
              </a:ext>
            </a:extLst>
          </p:cNvPr>
          <p:cNvCxnSpPr/>
          <p:nvPr/>
        </p:nvCxnSpPr>
        <p:spPr>
          <a:xfrm>
            <a:off x="3030245"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58" name="Chart 57">
            <a:extLst>
              <a:ext uri="{FF2B5EF4-FFF2-40B4-BE49-F238E27FC236}">
                <a16:creationId xmlns="" xmlns:a16="http://schemas.microsoft.com/office/drawing/2014/main" id="{5A3803AD-84C2-4802-84E7-0CD3D714E5EE}"/>
              </a:ext>
            </a:extLst>
          </p:cNvPr>
          <p:cNvGraphicFramePr/>
          <p:nvPr>
            <p:extLst>
              <p:ext uri="{D42A27DB-BD31-4B8C-83A1-F6EECF244321}">
                <p14:modId xmlns:p14="http://schemas.microsoft.com/office/powerpoint/2010/main" val="2961372029"/>
              </p:ext>
            </p:extLst>
          </p:nvPr>
        </p:nvGraphicFramePr>
        <p:xfrm>
          <a:off x="5448226" y="1750060"/>
          <a:ext cx="1008000" cy="25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4" name="Chart 63">
            <a:extLst>
              <a:ext uri="{FF2B5EF4-FFF2-40B4-BE49-F238E27FC236}">
                <a16:creationId xmlns="" xmlns:a16="http://schemas.microsoft.com/office/drawing/2014/main" id="{DDC66943-8BA6-4C65-9FC5-EBE154A3D292}"/>
              </a:ext>
            </a:extLst>
          </p:cNvPr>
          <p:cNvGraphicFramePr/>
          <p:nvPr>
            <p:extLst>
              <p:ext uri="{D42A27DB-BD31-4B8C-83A1-F6EECF244321}">
                <p14:modId xmlns:p14="http://schemas.microsoft.com/office/powerpoint/2010/main" val="1893788377"/>
              </p:ext>
            </p:extLst>
          </p:nvPr>
        </p:nvGraphicFramePr>
        <p:xfrm>
          <a:off x="6662213" y="174879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7" name="Chart 66">
            <a:extLst>
              <a:ext uri="{FF2B5EF4-FFF2-40B4-BE49-F238E27FC236}">
                <a16:creationId xmlns="" xmlns:a16="http://schemas.microsoft.com/office/drawing/2014/main" id="{32B5A494-37C2-4C6C-92E6-27ABF86529AB}"/>
              </a:ext>
            </a:extLst>
          </p:cNvPr>
          <p:cNvGraphicFramePr/>
          <p:nvPr>
            <p:extLst>
              <p:ext uri="{D42A27DB-BD31-4B8C-83A1-F6EECF244321}">
                <p14:modId xmlns:p14="http://schemas.microsoft.com/office/powerpoint/2010/main" val="2489658405"/>
              </p:ext>
            </p:extLst>
          </p:nvPr>
        </p:nvGraphicFramePr>
        <p:xfrm>
          <a:off x="7876202" y="1747520"/>
          <a:ext cx="1008000" cy="2556000"/>
        </p:xfrm>
        <a:graphic>
          <a:graphicData uri="http://schemas.openxmlformats.org/drawingml/2006/chart">
            <c:chart xmlns:c="http://schemas.openxmlformats.org/drawingml/2006/chart" xmlns:r="http://schemas.openxmlformats.org/officeDocument/2006/relationships" r:id="rId9"/>
          </a:graphicData>
        </a:graphic>
      </p:graphicFrame>
      <p:cxnSp>
        <p:nvCxnSpPr>
          <p:cNvPr id="40" name="Straight Arrow Connector 39">
            <a:extLst>
              <a:ext uri="{FF2B5EF4-FFF2-40B4-BE49-F238E27FC236}">
                <a16:creationId xmlns="" xmlns:a16="http://schemas.microsoft.com/office/drawing/2014/main" id="{FC6A906D-D173-4D02-8037-5DAA3CF82712}"/>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1" name="Straight Connector 30">
            <a:extLst>
              <a:ext uri="{FF2B5EF4-FFF2-40B4-BE49-F238E27FC236}">
                <a16:creationId xmlns="" xmlns:a16="http://schemas.microsoft.com/office/drawing/2014/main" id="{7AB4A478-EEA9-4CF4-9259-7950EFDA516E}"/>
              </a:ext>
            </a:extLst>
          </p:cNvPr>
          <p:cNvCxnSpPr/>
          <p:nvPr/>
        </p:nvCxnSpPr>
        <p:spPr>
          <a:xfrm>
            <a:off x="5389987"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pSp>
        <p:nvGrpSpPr>
          <p:cNvPr id="44" name="Group 43">
            <a:extLst>
              <a:ext uri="{FF2B5EF4-FFF2-40B4-BE49-F238E27FC236}">
                <a16:creationId xmlns="" xmlns:a16="http://schemas.microsoft.com/office/drawing/2014/main" id="{666D3F1F-A40C-4E32-BFD2-1A81A434181C}"/>
              </a:ext>
            </a:extLst>
          </p:cNvPr>
          <p:cNvGrpSpPr/>
          <p:nvPr/>
        </p:nvGrpSpPr>
        <p:grpSpPr>
          <a:xfrm>
            <a:off x="4589704" y="4273102"/>
            <a:ext cx="920293" cy="212471"/>
            <a:chOff x="4138613" y="4230961"/>
            <a:chExt cx="1385724" cy="212471"/>
          </a:xfrm>
        </p:grpSpPr>
        <p:grpSp>
          <p:nvGrpSpPr>
            <p:cNvPr id="45" name="Group 44">
              <a:extLst>
                <a:ext uri="{FF2B5EF4-FFF2-40B4-BE49-F238E27FC236}">
                  <a16:creationId xmlns="" xmlns:a16="http://schemas.microsoft.com/office/drawing/2014/main" id="{EA649642-A354-4943-BC83-41D0A9CA6047}"/>
                </a:ext>
              </a:extLst>
            </p:cNvPr>
            <p:cNvGrpSpPr/>
            <p:nvPr/>
          </p:nvGrpSpPr>
          <p:grpSpPr>
            <a:xfrm>
              <a:off x="4335601" y="4253273"/>
              <a:ext cx="1045581" cy="153888"/>
              <a:chOff x="4512317" y="4125229"/>
              <a:chExt cx="1001176" cy="153887"/>
            </a:xfrm>
          </p:grpSpPr>
          <p:sp>
            <p:nvSpPr>
              <p:cNvPr id="47" name="Rectangle 40">
                <a:extLst>
                  <a:ext uri="{FF2B5EF4-FFF2-40B4-BE49-F238E27FC236}">
                    <a16:creationId xmlns="" xmlns:a16="http://schemas.microsoft.com/office/drawing/2014/main" id="{A8F105DC-49C7-4E46-B922-C46E2BD1DCFE}"/>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50" name="Rectangle 41">
                <a:extLst>
                  <a:ext uri="{FF2B5EF4-FFF2-40B4-BE49-F238E27FC236}">
                    <a16:creationId xmlns="" xmlns:a16="http://schemas.microsoft.com/office/drawing/2014/main" id="{1DC6DC13-3D64-408A-8B54-C6EF0F87BAAB}"/>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Important</a:t>
                </a:r>
                <a:endParaRPr lang="nl-BE" altLang="nl-BE" dirty="0">
                  <a:solidFill>
                    <a:srgbClr val="222223"/>
                  </a:solidFill>
                  <a:latin typeface="+mn-lt"/>
                </a:endParaRPr>
              </a:p>
            </p:txBody>
          </p:sp>
        </p:grpSp>
        <p:sp>
          <p:nvSpPr>
            <p:cNvPr id="46" name="Rectangle 45">
              <a:extLst>
                <a:ext uri="{FF2B5EF4-FFF2-40B4-BE49-F238E27FC236}">
                  <a16:creationId xmlns="" xmlns:a16="http://schemas.microsoft.com/office/drawing/2014/main" id="{0231427B-82CE-4A5C-86AE-C9D5F1CE55B2}"/>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42" name="Straight Arrow Connector 41">
            <a:extLst>
              <a:ext uri="{FF2B5EF4-FFF2-40B4-BE49-F238E27FC236}">
                <a16:creationId xmlns="" xmlns:a16="http://schemas.microsoft.com/office/drawing/2014/main" id="{7FC02ED1-DFF7-4DEB-ADEF-BE696F938D36}"/>
              </a:ext>
            </a:extLst>
          </p:cNvPr>
          <p:cNvCxnSpPr>
            <a:cxnSpLocks/>
          </p:cNvCxnSpPr>
          <p:nvPr/>
        </p:nvCxnSpPr>
        <p:spPr>
          <a:xfrm flipH="1" flipV="1">
            <a:off x="5120721" y="1992140"/>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43" name="Straight Arrow Connector 42">
            <a:extLst>
              <a:ext uri="{FF2B5EF4-FFF2-40B4-BE49-F238E27FC236}">
                <a16:creationId xmlns="" xmlns:a16="http://schemas.microsoft.com/office/drawing/2014/main" id="{B6378A31-BD8F-450C-95D2-725AAA502404}"/>
              </a:ext>
            </a:extLst>
          </p:cNvPr>
          <p:cNvCxnSpPr>
            <a:cxnSpLocks/>
          </p:cNvCxnSpPr>
          <p:nvPr/>
        </p:nvCxnSpPr>
        <p:spPr>
          <a:xfrm flipH="1" flipV="1">
            <a:off x="4993665" y="3443367"/>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aphicFrame>
        <p:nvGraphicFramePr>
          <p:cNvPr id="29" name="Table 28">
            <a:extLst>
              <a:ext uri="{FF2B5EF4-FFF2-40B4-BE49-F238E27FC236}">
                <a16:creationId xmlns="" xmlns:a16="http://schemas.microsoft.com/office/drawing/2014/main" id="{CBC9D9ED-8257-4A54-9D39-487FAF449C33}"/>
              </a:ext>
            </a:extLst>
          </p:cNvPr>
          <p:cNvGraphicFramePr>
            <a:graphicFrameLocks noGrp="1"/>
          </p:cNvGraphicFramePr>
          <p:nvPr>
            <p:extLst>
              <p:ext uri="{D42A27DB-BD31-4B8C-83A1-F6EECF244321}">
                <p14:modId xmlns:p14="http://schemas.microsoft.com/office/powerpoint/2010/main" val="3744496859"/>
              </p:ext>
            </p:extLst>
          </p:nvPr>
        </p:nvGraphicFramePr>
        <p:xfrm>
          <a:off x="1697037" y="1213274"/>
          <a:ext cx="7167252" cy="406040"/>
        </p:xfrm>
        <a:graphic>
          <a:graphicData uri="http://schemas.openxmlformats.org/drawingml/2006/table">
            <a:tbl>
              <a:tblPr firstRow="1" bandRow="1">
                <a:tableStyleId>{5C22544A-7EE6-4342-B048-85BDC9FD1C3A}</a:tableStyleId>
              </a:tblPr>
              <a:tblGrid>
                <a:gridCol w="1194542">
                  <a:extLst>
                    <a:ext uri="{9D8B030D-6E8A-4147-A177-3AD203B41FA5}">
                      <a16:colId xmlns="" xmlns:a16="http://schemas.microsoft.com/office/drawing/2014/main" val="2958164197"/>
                    </a:ext>
                  </a:extLst>
                </a:gridCol>
                <a:gridCol w="1194542">
                  <a:extLst>
                    <a:ext uri="{9D8B030D-6E8A-4147-A177-3AD203B41FA5}">
                      <a16:colId xmlns="" xmlns:a16="http://schemas.microsoft.com/office/drawing/2014/main" val="458313841"/>
                    </a:ext>
                  </a:extLst>
                </a:gridCol>
                <a:gridCol w="1194542">
                  <a:extLst>
                    <a:ext uri="{9D8B030D-6E8A-4147-A177-3AD203B41FA5}">
                      <a16:colId xmlns="" xmlns:a16="http://schemas.microsoft.com/office/drawing/2014/main" val="890148522"/>
                    </a:ext>
                  </a:extLst>
                </a:gridCol>
                <a:gridCol w="1194542">
                  <a:extLst>
                    <a:ext uri="{9D8B030D-6E8A-4147-A177-3AD203B41FA5}">
                      <a16:colId xmlns="" xmlns:a16="http://schemas.microsoft.com/office/drawing/2014/main" val="4108362977"/>
                    </a:ext>
                  </a:extLst>
                </a:gridCol>
                <a:gridCol w="1194542">
                  <a:extLst>
                    <a:ext uri="{9D8B030D-6E8A-4147-A177-3AD203B41FA5}">
                      <a16:colId xmlns="" xmlns:a16="http://schemas.microsoft.com/office/drawing/2014/main" val="307773737"/>
                    </a:ext>
                  </a:extLst>
                </a:gridCol>
                <a:gridCol w="1194542">
                  <a:extLst>
                    <a:ext uri="{9D8B030D-6E8A-4147-A177-3AD203B41FA5}">
                      <a16:colId xmlns="" xmlns:a16="http://schemas.microsoft.com/office/drawing/2014/main" val="562730830"/>
                    </a:ext>
                  </a:extLst>
                </a:gridCol>
              </a:tblGrid>
              <a:tr h="284120">
                <a:tc>
                  <a:txBody>
                    <a:bodyPr/>
                    <a:lstStyle/>
                    <a:p>
                      <a:pPr algn="ctr" rtl="0" fontAlgn="b"/>
                      <a:r>
                        <a:rPr lang="nl-BE" sz="1100" b="1" i="0" u="none" strike="noStrike" kern="1200" dirty="0" err="1">
                          <a:solidFill>
                            <a:schemeClr val="tx1">
                              <a:lumMod val="75000"/>
                              <a:lumOff val="25000"/>
                            </a:schemeClr>
                          </a:solidFill>
                          <a:effectLst/>
                          <a:latin typeface="+mn-lt"/>
                          <a:ea typeface="Roboto" pitchFamily="2" charset="0"/>
                          <a:cs typeface="+mn-cs"/>
                        </a:rPr>
                        <a:t>Wallonie</a:t>
                      </a:r>
                      <a:r>
                        <a:rPr lang="nl-BE" sz="1100" b="1" i="0" u="none" strike="noStrike" dirty="0">
                          <a:solidFill>
                            <a:schemeClr val="tx1">
                              <a:lumMod val="75000"/>
                              <a:lumOff val="25000"/>
                            </a:schemeClr>
                          </a:solidFill>
                          <a:effectLst/>
                          <a:latin typeface="+mj-lt"/>
                          <a:ea typeface="Roboto" pitchFamily="2" charset="0"/>
                        </a:rPr>
                        <a:t>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r>
                        <a:rPr lang="nl-BE" sz="1100" b="1" i="0" u="none" strike="noStrike" dirty="0">
                          <a:solidFill>
                            <a:schemeClr val="tx1">
                              <a:lumMod val="75000"/>
                              <a:lumOff val="25000"/>
                            </a:schemeClr>
                          </a:solidFill>
                          <a:effectLst/>
                          <a:latin typeface="+mj-lt"/>
                          <a:ea typeface="Roboto" pitchFamily="2" charset="0"/>
                        </a:rPr>
                        <a:t>Homme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r>
                        <a:rPr lang="nl-BE" sz="1100" b="1" i="0" u="none" strike="noStrike" dirty="0">
                          <a:solidFill>
                            <a:schemeClr val="tx1">
                              <a:lumMod val="75000"/>
                              <a:lumOff val="25000"/>
                            </a:schemeClr>
                          </a:solidFill>
                          <a:effectLst/>
                          <a:latin typeface="+mj-lt"/>
                          <a:ea typeface="Roboto" pitchFamily="2" charset="0"/>
                        </a:rPr>
                        <a:t>Femme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r>
                        <a:rPr lang="nl-BE" sz="1100" b="1" i="0" u="none" strike="noStrike" kern="1200" dirty="0">
                          <a:solidFill>
                            <a:schemeClr val="tx1">
                              <a:lumMod val="75000"/>
                              <a:lumOff val="25000"/>
                            </a:schemeClr>
                          </a:solidFill>
                          <a:effectLst/>
                          <a:latin typeface="+mj-lt"/>
                          <a:cs typeface="+mn-cs"/>
                        </a:rPr>
                        <a:t>18-34 </a:t>
                      </a:r>
                      <a:r>
                        <a:rPr lang="nl-BE" sz="1100" b="1" i="0" u="none" strike="noStrike" kern="1200" dirty="0" err="1">
                          <a:solidFill>
                            <a:schemeClr val="tx1">
                              <a:lumMod val="75000"/>
                              <a:lumOff val="25000"/>
                            </a:schemeClr>
                          </a:solidFill>
                          <a:effectLst/>
                          <a:latin typeface="+mj-lt"/>
                          <a:cs typeface="+mn-cs"/>
                        </a:rPr>
                        <a:t>ans</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r>
                        <a:rPr lang="nl-BE" sz="1100" b="1" i="0" u="none" strike="noStrike" kern="1200" dirty="0">
                          <a:solidFill>
                            <a:schemeClr val="tx1">
                              <a:lumMod val="75000"/>
                              <a:lumOff val="25000"/>
                            </a:schemeClr>
                          </a:solidFill>
                          <a:effectLst/>
                          <a:latin typeface="+mj-lt"/>
                          <a:cs typeface="+mn-cs"/>
                        </a:rPr>
                        <a:t>35-54 </a:t>
                      </a:r>
                      <a:r>
                        <a:rPr lang="nl-BE" sz="1100" b="1" i="0" u="none" strike="noStrike" kern="1200" dirty="0" err="1">
                          <a:solidFill>
                            <a:schemeClr val="tx1">
                              <a:lumMod val="75000"/>
                              <a:lumOff val="25000"/>
                            </a:schemeClr>
                          </a:solidFill>
                          <a:effectLst/>
                          <a:latin typeface="+mj-lt"/>
                          <a:cs typeface="+mn-cs"/>
                        </a:rPr>
                        <a:t>ans</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r>
                        <a:rPr lang="nl-BE" sz="1100" b="1" i="0" u="none" strike="noStrike" kern="1200" dirty="0">
                          <a:solidFill>
                            <a:schemeClr val="tx1">
                              <a:lumMod val="75000"/>
                              <a:lumOff val="25000"/>
                            </a:schemeClr>
                          </a:solidFill>
                          <a:effectLst/>
                          <a:latin typeface="+mj-lt"/>
                          <a:cs typeface="+mn-cs"/>
                        </a:rPr>
                        <a:t>55 </a:t>
                      </a:r>
                      <a:r>
                        <a:rPr lang="nl-BE" sz="1100" b="1" i="0" u="none" strike="noStrike" kern="1200" dirty="0" err="1">
                          <a:solidFill>
                            <a:schemeClr val="tx1">
                              <a:lumMod val="75000"/>
                              <a:lumOff val="25000"/>
                            </a:schemeClr>
                          </a:solidFill>
                          <a:effectLst/>
                          <a:latin typeface="+mj-lt"/>
                          <a:cs typeface="+mn-cs"/>
                        </a:rPr>
                        <a:t>ans</a:t>
                      </a:r>
                      <a:r>
                        <a:rPr lang="nl-BE" sz="1100" b="1" i="0" u="none" strike="noStrike" kern="1200" dirty="0">
                          <a:solidFill>
                            <a:schemeClr val="tx1">
                              <a:lumMod val="75000"/>
                              <a:lumOff val="25000"/>
                            </a:schemeClr>
                          </a:solidFill>
                          <a:effectLst/>
                          <a:latin typeface="+mj-lt"/>
                          <a:cs typeface="+mn-cs"/>
                        </a:rPr>
                        <a:t> et plus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96328">
                <a:tc>
                  <a:txBody>
                    <a:bodyPr/>
                    <a:lstStyle/>
                    <a:p>
                      <a:pPr algn="ctr" rtl="0" fontAlgn="b"/>
                      <a:r>
                        <a:rPr lang="nl-BE" sz="800" b="0" i="0" u="none" strike="noStrike" dirty="0">
                          <a:solidFill>
                            <a:schemeClr val="tx1">
                              <a:lumMod val="75000"/>
                              <a:lumOff val="25000"/>
                            </a:schemeClr>
                          </a:solidFill>
                          <a:effectLst/>
                          <a:latin typeface="+mj-lt"/>
                          <a:ea typeface="Roboto" pitchFamily="2" charset="0"/>
                        </a:rPr>
                        <a:t>(n=1003)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(n=554)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(n=449)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(n=267)</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(n=463)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24282" rtl="0" eaLnBrk="1" fontAlgn="b" latinLnBrk="0" hangingPunct="1">
                        <a:lnSpc>
                          <a:spcPct val="100000"/>
                        </a:lnSpc>
                        <a:spcBef>
                          <a:spcPts val="0"/>
                        </a:spcBef>
                        <a:spcAft>
                          <a:spcPts val="0"/>
                        </a:spcAft>
                        <a:buClrTx/>
                        <a:buSzTx/>
                        <a:buFontTx/>
                        <a:buNone/>
                        <a:tabLst/>
                        <a:defRPr/>
                      </a:pPr>
                      <a:r>
                        <a:rPr kumimoji="0" lang="nl-BE" sz="800" b="0" i="0" u="none" strike="noStrike" kern="1200" cap="none" spc="0" normalizeH="0" baseline="0" noProof="0" dirty="0">
                          <a:ln>
                            <a:noFill/>
                          </a:ln>
                          <a:solidFill>
                            <a:schemeClr val="tx1">
                              <a:lumMod val="75000"/>
                              <a:lumOff val="25000"/>
                            </a:schemeClr>
                          </a:solidFill>
                          <a:effectLst/>
                          <a:uLnTx/>
                          <a:uFillTx/>
                          <a:latin typeface="+mj-lt"/>
                          <a:ea typeface="Roboto" pitchFamily="2" charset="0"/>
                          <a:cs typeface="+mn-cs"/>
                        </a:rPr>
                        <a:t>(n=273)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624716163"/>
                  </a:ext>
                </a:extLst>
              </a:tr>
            </a:tbl>
          </a:graphicData>
        </a:graphic>
      </p:graphicFrame>
      <p:cxnSp>
        <p:nvCxnSpPr>
          <p:cNvPr id="32" name="Straight Arrow Connector 31">
            <a:extLst>
              <a:ext uri="{FF2B5EF4-FFF2-40B4-BE49-F238E27FC236}">
                <a16:creationId xmlns="" xmlns:a16="http://schemas.microsoft.com/office/drawing/2014/main" id="{F77EEC31-B4B4-4632-AE19-FD9C770DA1A4}"/>
              </a:ext>
            </a:extLst>
          </p:cNvPr>
          <p:cNvCxnSpPr>
            <a:cxnSpLocks/>
          </p:cNvCxnSpPr>
          <p:nvPr/>
        </p:nvCxnSpPr>
        <p:spPr>
          <a:xfrm flipH="1" flipV="1">
            <a:off x="4997337" y="3920765"/>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pic>
        <p:nvPicPr>
          <p:cNvPr id="33" name="Picture 2" descr="Afbeeldingsresultaat voor wallonie logo">
            <a:extLst>
              <a:ext uri="{FF2B5EF4-FFF2-40B4-BE49-F238E27FC236}">
                <a16:creationId xmlns="" xmlns:a16="http://schemas.microsoft.com/office/drawing/2014/main" id="{BC5BD745-49EC-4ABE-9B69-7714B31104B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42167" y="487628"/>
            <a:ext cx="558387" cy="5583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e 27">
            <a:extLst>
              <a:ext uri="{FF2B5EF4-FFF2-40B4-BE49-F238E27FC236}">
                <a16:creationId xmlns="" xmlns:a16="http://schemas.microsoft.com/office/drawing/2014/main" id="{7765B69E-94F8-45FD-B0A7-8813645C4566}"/>
              </a:ext>
            </a:extLst>
          </p:cNvPr>
          <p:cNvGraphicFramePr>
            <a:graphicFrameLocks noGrp="1"/>
          </p:cNvGraphicFramePr>
          <p:nvPr>
            <p:extLst>
              <p:ext uri="{D42A27DB-BD31-4B8C-83A1-F6EECF244321}">
                <p14:modId xmlns:p14="http://schemas.microsoft.com/office/powerpoint/2010/main" val="1156484959"/>
              </p:ext>
            </p:extLst>
          </p:nvPr>
        </p:nvGraphicFramePr>
        <p:xfrm>
          <a:off x="77118" y="1856342"/>
          <a:ext cx="1784733" cy="2346593"/>
        </p:xfrm>
        <a:graphic>
          <a:graphicData uri="http://schemas.openxmlformats.org/drawingml/2006/table">
            <a:tbl>
              <a:tblPr>
                <a:tableStyleId>{5C22544A-7EE6-4342-B048-85BDC9FD1C3A}</a:tableStyleId>
              </a:tblPr>
              <a:tblGrid>
                <a:gridCol w="1784733">
                  <a:extLst>
                    <a:ext uri="{9D8B030D-6E8A-4147-A177-3AD203B41FA5}">
                      <a16:colId xmlns="" xmlns:a16="http://schemas.microsoft.com/office/drawing/2014/main" val="941888965"/>
                    </a:ext>
                  </a:extLst>
                </a:gridCol>
              </a:tblGrid>
              <a:tr h="428120">
                <a:tc>
                  <a:txBody>
                    <a:bodyPr/>
                    <a:lstStyle/>
                    <a:p>
                      <a:pPr algn="r" fontAlgn="b"/>
                      <a:r>
                        <a:rPr lang="fr-BE" sz="1000" b="0" i="0" u="none" strike="noStrike" dirty="0">
                          <a:solidFill>
                            <a:schemeClr val="bg2">
                              <a:lumMod val="75000"/>
                            </a:schemeClr>
                          </a:solidFill>
                          <a:latin typeface="Calibri" panose="020F0502020204030204" pitchFamily="34" charset="0"/>
                        </a:rPr>
                        <a:t>Vente d’animaux de compagnie </a:t>
                      </a:r>
                    </a:p>
                    <a:p>
                      <a:pPr algn="r" fontAlgn="b"/>
                      <a:r>
                        <a:rPr lang="fr-BE" sz="1000" b="0" i="0" u="none" strike="noStrike" dirty="0">
                          <a:solidFill>
                            <a:schemeClr val="bg2">
                              <a:lumMod val="75000"/>
                            </a:schemeClr>
                          </a:solidFill>
                          <a:latin typeface="Calibri" panose="020F0502020204030204" pitchFamily="34" charset="0"/>
                        </a:rPr>
                        <a:t>interdite</a:t>
                      </a:r>
                      <a:r>
                        <a:rPr lang="fr-BE" sz="1000" b="0" i="0" u="none" strike="noStrike" baseline="0" dirty="0">
                          <a:solidFill>
                            <a:schemeClr val="bg2">
                              <a:lumMod val="75000"/>
                            </a:schemeClr>
                          </a:solidFill>
                          <a:latin typeface="Calibri" panose="020F0502020204030204" pitchFamily="34" charset="0"/>
                        </a:rPr>
                        <a:t> </a:t>
                      </a:r>
                      <a:r>
                        <a:rPr lang="fr-BE" sz="1000" b="0" i="0" u="none" strike="noStrike" dirty="0">
                          <a:solidFill>
                            <a:schemeClr val="bg2">
                              <a:lumMod val="75000"/>
                            </a:schemeClr>
                          </a:solidFill>
                          <a:latin typeface="Calibri" panose="020F0502020204030204" pitchFamily="34" charset="0"/>
                        </a:rPr>
                        <a:t>sur les marchés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45842687"/>
                  </a:ext>
                </a:extLst>
              </a:tr>
              <a:tr h="503115">
                <a:tc>
                  <a:txBody>
                    <a:bodyPr/>
                    <a:lstStyle/>
                    <a:p>
                      <a:pPr algn="r" fontAlgn="b"/>
                      <a:r>
                        <a:rPr lang="fr-BE" sz="1000" b="0" i="0" u="none" strike="noStrike" dirty="0">
                          <a:solidFill>
                            <a:schemeClr val="bg2">
                              <a:lumMod val="75000"/>
                            </a:schemeClr>
                          </a:solidFill>
                          <a:latin typeface="Calibri" panose="020F0502020204030204" pitchFamily="34" charset="0"/>
                        </a:rPr>
                        <a:t>Police des animaux dans la ville/commune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15924069"/>
                  </a:ext>
                </a:extLst>
              </a:tr>
              <a:tr h="387012">
                <a:tc>
                  <a:txBody>
                    <a:bodyPr/>
                    <a:lstStyle/>
                    <a:p>
                      <a:pPr algn="r" fontAlgn="b"/>
                      <a:r>
                        <a:rPr lang="fr-BE" sz="1000" b="0" i="0" u="none" strike="noStrike" dirty="0">
                          <a:solidFill>
                            <a:schemeClr val="bg2">
                              <a:lumMod val="75000"/>
                            </a:schemeClr>
                          </a:solidFill>
                          <a:latin typeface="Calibri" panose="020F0502020204030204" pitchFamily="34" charset="0"/>
                        </a:rPr>
                        <a:t>Zones sans laisse pour chiens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07352188"/>
                  </a:ext>
                </a:extLst>
              </a:tr>
              <a:tr h="530759">
                <a:tc>
                  <a:txBody>
                    <a:bodyPr/>
                    <a:lstStyle/>
                    <a:p>
                      <a:pPr algn="r" fontAlgn="b"/>
                      <a:r>
                        <a:rPr lang="fr-BE" sz="1000" b="0" i="0" u="none" strike="noStrike" dirty="0">
                          <a:solidFill>
                            <a:schemeClr val="bg2">
                              <a:lumMod val="75000"/>
                            </a:schemeClr>
                          </a:solidFill>
                          <a:latin typeface="Calibri" panose="020F0502020204030204" pitchFamily="34" charset="0"/>
                        </a:rPr>
                        <a:t>Feux d’artifice à bruit contenu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25512666"/>
                  </a:ext>
                </a:extLst>
              </a:tr>
              <a:tr h="497587">
                <a:tc>
                  <a:txBody>
                    <a:bodyPr/>
                    <a:lstStyle/>
                    <a:p>
                      <a:pPr algn="r" fontAlgn="t"/>
                      <a:r>
                        <a:rPr lang="fr-BE" sz="1000" b="0" i="0" u="none" strike="noStrike" dirty="0">
                          <a:solidFill>
                            <a:schemeClr val="bg2">
                              <a:lumMod val="75000"/>
                            </a:schemeClr>
                          </a:solidFill>
                          <a:latin typeface="Calibri" panose="020F0502020204030204" pitchFamily="34" charset="0"/>
                        </a:rPr>
                        <a:t>Échevin du bien-être animal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59092363"/>
                  </a:ext>
                </a:extLst>
              </a:tr>
            </a:tbl>
          </a:graphicData>
        </a:graphic>
      </p:graphicFrame>
    </p:spTree>
    <p:extLst>
      <p:ext uri="{BB962C8B-B14F-4D97-AF65-F5344CB8AC3E}">
        <p14:creationId xmlns:p14="http://schemas.microsoft.com/office/powerpoint/2010/main" val="2928962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6F62603F-530E-4D05-ABC1-2F64EBD5C632}"/>
              </a:ext>
            </a:extLst>
          </p:cNvPr>
          <p:cNvGraphicFramePr/>
          <p:nvPr>
            <p:extLst>
              <p:ext uri="{D42A27DB-BD31-4B8C-83A1-F6EECF244321}">
                <p14:modId xmlns:p14="http://schemas.microsoft.com/office/powerpoint/2010/main" val="2192053870"/>
              </p:ext>
            </p:extLst>
          </p:nvPr>
        </p:nvGraphicFramePr>
        <p:xfrm>
          <a:off x="47756" y="1119755"/>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a:extLst>
              <a:ext uri="{FF2B5EF4-FFF2-40B4-BE49-F238E27FC236}">
                <a16:creationId xmlns="" xmlns:a16="http://schemas.microsoft.com/office/drawing/2014/main" id="{D22D9E86-3D62-4F63-ADA0-B62CB56F3E10}"/>
              </a:ext>
            </a:extLst>
          </p:cNvPr>
          <p:cNvGraphicFramePr/>
          <p:nvPr>
            <p:extLst>
              <p:ext uri="{D42A27DB-BD31-4B8C-83A1-F6EECF244321}">
                <p14:modId xmlns:p14="http://schemas.microsoft.com/office/powerpoint/2010/main" val="1093873491"/>
              </p:ext>
            </p:extLst>
          </p:nvPr>
        </p:nvGraphicFramePr>
        <p:xfrm>
          <a:off x="3566886" y="1744048"/>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 xmlns:a16="http://schemas.microsoft.com/office/drawing/2014/main" id="{91E89C4D-C610-4D40-9CE6-DA210B36788A}"/>
              </a:ext>
            </a:extLst>
          </p:cNvPr>
          <p:cNvGraphicFramePr/>
          <p:nvPr>
            <p:extLst>
              <p:ext uri="{D42A27DB-BD31-4B8C-83A1-F6EECF244321}">
                <p14:modId xmlns:p14="http://schemas.microsoft.com/office/powerpoint/2010/main" val="1146454611"/>
              </p:ext>
            </p:extLst>
          </p:nvPr>
        </p:nvGraphicFramePr>
        <p:xfrm>
          <a:off x="1511300" y="174625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4" name="Chart 53">
            <a:extLst>
              <a:ext uri="{FF2B5EF4-FFF2-40B4-BE49-F238E27FC236}">
                <a16:creationId xmlns="" xmlns:a16="http://schemas.microsoft.com/office/drawing/2014/main" id="{327C68E7-6114-4269-869A-1B71AC6C77A2}"/>
              </a:ext>
            </a:extLst>
          </p:cNvPr>
          <p:cNvGraphicFramePr/>
          <p:nvPr>
            <p:extLst>
              <p:ext uri="{D42A27DB-BD31-4B8C-83A1-F6EECF244321}">
                <p14:modId xmlns:p14="http://schemas.microsoft.com/office/powerpoint/2010/main" val="903451894"/>
              </p:ext>
            </p:extLst>
          </p:nvPr>
        </p:nvGraphicFramePr>
        <p:xfrm>
          <a:off x="4766956" y="1727200"/>
          <a:ext cx="1008000" cy="25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Chart 38">
            <a:extLst>
              <a:ext uri="{FF2B5EF4-FFF2-40B4-BE49-F238E27FC236}">
                <a16:creationId xmlns="" xmlns:a16="http://schemas.microsoft.com/office/drawing/2014/main" id="{3390DF81-2898-47B7-85F6-7DCB1375B3DA}"/>
              </a:ext>
            </a:extLst>
          </p:cNvPr>
          <p:cNvGraphicFramePr/>
          <p:nvPr>
            <p:extLst>
              <p:ext uri="{D42A27DB-BD31-4B8C-83A1-F6EECF244321}">
                <p14:modId xmlns:p14="http://schemas.microsoft.com/office/powerpoint/2010/main" val="4277930829"/>
              </p:ext>
            </p:extLst>
          </p:nvPr>
        </p:nvGraphicFramePr>
        <p:xfrm>
          <a:off x="5958584" y="1731348"/>
          <a:ext cx="1008000" cy="25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Chart 36">
            <a:extLst>
              <a:ext uri="{FF2B5EF4-FFF2-40B4-BE49-F238E27FC236}">
                <a16:creationId xmlns="" xmlns:a16="http://schemas.microsoft.com/office/drawing/2014/main" id="{BF70F81A-39FA-47A0-868F-E718B5CDCE4E}"/>
              </a:ext>
            </a:extLst>
          </p:cNvPr>
          <p:cNvGraphicFramePr/>
          <p:nvPr>
            <p:extLst>
              <p:ext uri="{D42A27DB-BD31-4B8C-83A1-F6EECF244321}">
                <p14:modId xmlns:p14="http://schemas.microsoft.com/office/powerpoint/2010/main" val="3369943328"/>
              </p:ext>
            </p:extLst>
          </p:nvPr>
        </p:nvGraphicFramePr>
        <p:xfrm>
          <a:off x="6981016" y="1744048"/>
          <a:ext cx="1008000" cy="2556000"/>
        </p:xfrm>
        <a:graphic>
          <a:graphicData uri="http://schemas.openxmlformats.org/drawingml/2006/chart">
            <c:chart xmlns:c="http://schemas.openxmlformats.org/drawingml/2006/chart" xmlns:r="http://schemas.openxmlformats.org/officeDocument/2006/relationships" r:id="rId8"/>
          </a:graphicData>
        </a:graphic>
      </p:graphicFrame>
      <p:sp>
        <p:nvSpPr>
          <p:cNvPr id="2" name="Title 1">
            <a:extLst>
              <a:ext uri="{FF2B5EF4-FFF2-40B4-BE49-F238E27FC236}">
                <a16:creationId xmlns="" xmlns:a16="http://schemas.microsoft.com/office/drawing/2014/main" id="{1AD276AE-FB61-49C0-898C-B9FF3454B2D5}"/>
              </a:ext>
            </a:extLst>
          </p:cNvPr>
          <p:cNvSpPr>
            <a:spLocks noGrp="1"/>
          </p:cNvSpPr>
          <p:nvPr>
            <p:ph type="title"/>
          </p:nvPr>
        </p:nvSpPr>
        <p:spPr/>
        <p:txBody>
          <a:bodyPr/>
          <a:lstStyle/>
          <a:p>
            <a:r>
              <a:rPr lang="fr-BE"/>
              <a:t>Classement priorités selon leur importance</a:t>
            </a:r>
          </a:p>
        </p:txBody>
      </p:sp>
      <p:sp>
        <p:nvSpPr>
          <p:cNvPr id="4" name="Text Placeholder 3">
            <a:extLst>
              <a:ext uri="{FF2B5EF4-FFF2-40B4-BE49-F238E27FC236}">
                <a16:creationId xmlns="" xmlns:a16="http://schemas.microsoft.com/office/drawing/2014/main" id="{CFD1163B-3467-43BD-AE39-38A3E14EADFA}"/>
              </a:ext>
            </a:extLst>
          </p:cNvPr>
          <p:cNvSpPr>
            <a:spLocks noGrp="1"/>
          </p:cNvSpPr>
          <p:nvPr>
            <p:ph type="body" sz="quarter" idx="16"/>
          </p:nvPr>
        </p:nvSpPr>
        <p:spPr/>
        <p:txBody>
          <a:bodyPr/>
          <a:lstStyle/>
          <a:p>
            <a:r>
              <a:rPr lang="fr-BE" dirty="0"/>
              <a:t>Base:	Wallonie (n=1003) </a:t>
            </a:r>
          </a:p>
          <a:p>
            <a:r>
              <a:rPr lang="fr-BE" dirty="0"/>
              <a:t>Question:	</a:t>
            </a:r>
            <a:r>
              <a:rPr lang="nl-BE" dirty="0"/>
              <a:t>Q3. </a:t>
            </a:r>
            <a:r>
              <a:rPr lang="nl-BE" dirty="0" err="1"/>
              <a:t>Indiquez</a:t>
            </a:r>
            <a:r>
              <a:rPr lang="nl-BE" dirty="0"/>
              <a:t> dans </a:t>
            </a:r>
            <a:r>
              <a:rPr lang="nl-BE" dirty="0" err="1"/>
              <a:t>quelle</a:t>
            </a:r>
            <a:r>
              <a:rPr lang="nl-BE" dirty="0"/>
              <a:t> </a:t>
            </a:r>
            <a:r>
              <a:rPr lang="nl-BE" dirty="0" err="1"/>
              <a:t>mesure</a:t>
            </a:r>
            <a:r>
              <a:rPr lang="nl-BE" dirty="0"/>
              <a:t> </a:t>
            </a:r>
            <a:r>
              <a:rPr lang="nl-BE" dirty="0" err="1"/>
              <a:t>il</a:t>
            </a:r>
            <a:r>
              <a:rPr lang="nl-BE" dirty="0"/>
              <a:t> </a:t>
            </a:r>
            <a:r>
              <a:rPr lang="nl-BE" dirty="0" err="1"/>
              <a:t>est</a:t>
            </a:r>
            <a:r>
              <a:rPr lang="nl-BE" dirty="0"/>
              <a:t> important </a:t>
            </a:r>
            <a:r>
              <a:rPr lang="nl-BE" dirty="0" err="1"/>
              <a:t>d’introduire</a:t>
            </a:r>
            <a:r>
              <a:rPr lang="nl-BE" dirty="0"/>
              <a:t> les </a:t>
            </a:r>
            <a:r>
              <a:rPr lang="nl-BE" dirty="0" err="1"/>
              <a:t>priorités</a:t>
            </a:r>
            <a:r>
              <a:rPr lang="nl-BE" dirty="0"/>
              <a:t> </a:t>
            </a:r>
            <a:r>
              <a:rPr lang="nl-BE" dirty="0" err="1"/>
              <a:t>suivantes</a:t>
            </a:r>
            <a:r>
              <a:rPr lang="nl-BE" dirty="0"/>
              <a:t> dans </a:t>
            </a:r>
            <a:r>
              <a:rPr lang="nl-BE" dirty="0" err="1"/>
              <a:t>votre</a:t>
            </a:r>
            <a:r>
              <a:rPr lang="nl-BE" dirty="0"/>
              <a:t> commune </a:t>
            </a:r>
            <a:r>
              <a:rPr lang="nl-BE" dirty="0" err="1"/>
              <a:t>ou</a:t>
            </a:r>
            <a:r>
              <a:rPr lang="nl-BE" dirty="0"/>
              <a:t> </a:t>
            </a:r>
            <a:r>
              <a:rPr lang="nl-BE" dirty="0" err="1"/>
              <a:t>ville</a:t>
            </a:r>
            <a:r>
              <a:rPr lang="nl-BE" dirty="0"/>
              <a:t> </a:t>
            </a:r>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nl-BE" dirty="0"/>
          </a:p>
        </p:txBody>
      </p:sp>
      <p:graphicFrame>
        <p:nvGraphicFramePr>
          <p:cNvPr id="38" name="Chart 37">
            <a:extLst>
              <a:ext uri="{FF2B5EF4-FFF2-40B4-BE49-F238E27FC236}">
                <a16:creationId xmlns="" xmlns:a16="http://schemas.microsoft.com/office/drawing/2014/main" id="{A93F867E-A621-434B-B2C4-BCC57FD8FA8F}"/>
              </a:ext>
            </a:extLst>
          </p:cNvPr>
          <p:cNvGraphicFramePr/>
          <p:nvPr>
            <p:extLst>
              <p:ext uri="{D42A27DB-BD31-4B8C-83A1-F6EECF244321}">
                <p14:modId xmlns:p14="http://schemas.microsoft.com/office/powerpoint/2010/main" val="2291612311"/>
              </p:ext>
            </p:extLst>
          </p:nvPr>
        </p:nvGraphicFramePr>
        <p:xfrm>
          <a:off x="8134546" y="1746250"/>
          <a:ext cx="1008000" cy="2556000"/>
        </p:xfrm>
        <a:graphic>
          <a:graphicData uri="http://schemas.openxmlformats.org/drawingml/2006/chart">
            <c:chart xmlns:c="http://schemas.openxmlformats.org/drawingml/2006/chart" xmlns:r="http://schemas.openxmlformats.org/officeDocument/2006/relationships" r:id="rId9"/>
          </a:graphicData>
        </a:graphic>
      </p:graphicFrame>
      <p:cxnSp>
        <p:nvCxnSpPr>
          <p:cNvPr id="53" name="Straight Connector 52">
            <a:extLst>
              <a:ext uri="{FF2B5EF4-FFF2-40B4-BE49-F238E27FC236}">
                <a16:creationId xmlns="" xmlns:a16="http://schemas.microsoft.com/office/drawing/2014/main" id="{622850AA-2CF4-4B2A-9792-CEF2EA67A343}"/>
              </a:ext>
            </a:extLst>
          </p:cNvPr>
          <p:cNvCxnSpPr/>
          <p:nvPr/>
        </p:nvCxnSpPr>
        <p:spPr>
          <a:xfrm>
            <a:off x="2463911"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42" name="Table 41">
            <a:extLst>
              <a:ext uri="{FF2B5EF4-FFF2-40B4-BE49-F238E27FC236}">
                <a16:creationId xmlns="" xmlns:a16="http://schemas.microsoft.com/office/drawing/2014/main" id="{2A08750A-31DD-47DA-A0B4-E50EC9925293}"/>
              </a:ext>
            </a:extLst>
          </p:cNvPr>
          <p:cNvGraphicFramePr>
            <a:graphicFrameLocks noGrp="1"/>
          </p:cNvGraphicFramePr>
          <p:nvPr>
            <p:extLst>
              <p:ext uri="{D42A27DB-BD31-4B8C-83A1-F6EECF244321}">
                <p14:modId xmlns:p14="http://schemas.microsoft.com/office/powerpoint/2010/main" val="3277323159"/>
              </p:ext>
            </p:extLst>
          </p:nvPr>
        </p:nvGraphicFramePr>
        <p:xfrm>
          <a:off x="1443108" y="1117053"/>
          <a:ext cx="7535703" cy="502285"/>
        </p:xfrm>
        <a:graphic>
          <a:graphicData uri="http://schemas.openxmlformats.org/drawingml/2006/table">
            <a:tbl>
              <a:tblPr firstRow="1" bandRow="1">
                <a:tableStyleId>{5C22544A-7EE6-4342-B048-85BDC9FD1C3A}</a:tableStyleId>
              </a:tblPr>
              <a:tblGrid>
                <a:gridCol w="1076529">
                  <a:extLst>
                    <a:ext uri="{9D8B030D-6E8A-4147-A177-3AD203B41FA5}">
                      <a16:colId xmlns="" xmlns:a16="http://schemas.microsoft.com/office/drawing/2014/main" val="2958164197"/>
                    </a:ext>
                  </a:extLst>
                </a:gridCol>
                <a:gridCol w="1076529">
                  <a:extLst>
                    <a:ext uri="{9D8B030D-6E8A-4147-A177-3AD203B41FA5}">
                      <a16:colId xmlns="" xmlns:a16="http://schemas.microsoft.com/office/drawing/2014/main" val="458313841"/>
                    </a:ext>
                  </a:extLst>
                </a:gridCol>
                <a:gridCol w="1076529">
                  <a:extLst>
                    <a:ext uri="{9D8B030D-6E8A-4147-A177-3AD203B41FA5}">
                      <a16:colId xmlns="" xmlns:a16="http://schemas.microsoft.com/office/drawing/2014/main" val="890148522"/>
                    </a:ext>
                  </a:extLst>
                </a:gridCol>
                <a:gridCol w="1076529">
                  <a:extLst>
                    <a:ext uri="{9D8B030D-6E8A-4147-A177-3AD203B41FA5}">
                      <a16:colId xmlns="" xmlns:a16="http://schemas.microsoft.com/office/drawing/2014/main" val="4108362977"/>
                    </a:ext>
                  </a:extLst>
                </a:gridCol>
                <a:gridCol w="1076529">
                  <a:extLst>
                    <a:ext uri="{9D8B030D-6E8A-4147-A177-3AD203B41FA5}">
                      <a16:colId xmlns="" xmlns:a16="http://schemas.microsoft.com/office/drawing/2014/main" val="307773737"/>
                    </a:ext>
                  </a:extLst>
                </a:gridCol>
                <a:gridCol w="1076529">
                  <a:extLst>
                    <a:ext uri="{9D8B030D-6E8A-4147-A177-3AD203B41FA5}">
                      <a16:colId xmlns="" xmlns:a16="http://schemas.microsoft.com/office/drawing/2014/main" val="562730830"/>
                    </a:ext>
                  </a:extLst>
                </a:gridCol>
                <a:gridCol w="1076529">
                  <a:extLst>
                    <a:ext uri="{9D8B030D-6E8A-4147-A177-3AD203B41FA5}">
                      <a16:colId xmlns="" xmlns:a16="http://schemas.microsoft.com/office/drawing/2014/main" val="2322289164"/>
                    </a:ext>
                  </a:extLst>
                </a:gridCol>
              </a:tblGrid>
              <a:tr h="370840">
                <a:tc>
                  <a:txBody>
                    <a:bodyPr/>
                    <a:lstStyle/>
                    <a:p>
                      <a:pPr algn="ctr" fontAlgn="b"/>
                      <a:r>
                        <a:rPr lang="fr-BE" sz="1100" b="1" i="0" u="none" strike="noStrike">
                          <a:solidFill>
                            <a:schemeClr val="tx1">
                              <a:lumMod val="75000"/>
                              <a:lumOff val="25000"/>
                            </a:schemeClr>
                          </a:solidFill>
                          <a:latin typeface="+mj-lt"/>
                          <a:ea typeface="Roboto" pitchFamily="2" charset="0"/>
                        </a:rPr>
                        <a:t>Wallonie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dirty="0">
                          <a:solidFill>
                            <a:schemeClr val="tx1">
                              <a:lumMod val="75000"/>
                              <a:lumOff val="25000"/>
                            </a:schemeClr>
                          </a:solidFill>
                          <a:latin typeface="+mj-lt"/>
                          <a:ea typeface="Roboto" pitchFamily="2" charset="0"/>
                        </a:rPr>
                        <a:t>MR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ea typeface="Roboto" pitchFamily="2" charset="0"/>
                        </a:rPr>
                        <a:t>PS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ECOLO</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PTB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cdH</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DéFI</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0">
                <a:tc>
                  <a:txBody>
                    <a:bodyPr/>
                    <a:lstStyle/>
                    <a:p>
                      <a:pPr algn="ctr" fontAlgn="b"/>
                      <a:r>
                        <a:rPr lang="fr-BE" sz="800" b="0" i="0" u="none" strike="noStrike">
                          <a:solidFill>
                            <a:schemeClr val="tx1">
                              <a:lumMod val="75000"/>
                              <a:lumOff val="25000"/>
                            </a:schemeClr>
                          </a:solidFill>
                          <a:latin typeface="+mj-lt"/>
                          <a:ea typeface="Roboto" pitchFamily="2" charset="0"/>
                        </a:rPr>
                        <a:t>(n=1003)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(n=184)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(n=152)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(n=147)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(n=66)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dirty="0">
                          <a:solidFill>
                            <a:schemeClr val="tx1">
                              <a:lumMod val="75000"/>
                              <a:lumOff val="25000"/>
                            </a:schemeClr>
                          </a:solidFill>
                          <a:latin typeface="Calibri" panose="020F0502020204030204" pitchFamily="34" charset="0"/>
                        </a:rPr>
                        <a:t>(n=23*)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44981567"/>
                  </a:ext>
                </a:extLst>
              </a:tr>
            </a:tbl>
          </a:graphicData>
        </a:graphic>
      </p:graphicFrame>
      <p:pic>
        <p:nvPicPr>
          <p:cNvPr id="34" name="Picture 2" descr="Afbeeldingsresultaat voor wallonie logo">
            <a:extLst>
              <a:ext uri="{FF2B5EF4-FFF2-40B4-BE49-F238E27FC236}">
                <a16:creationId xmlns="" xmlns:a16="http://schemas.microsoft.com/office/drawing/2014/main" id="{DD772FF2-94AC-4341-89AA-3271E13B750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42167" y="487628"/>
            <a:ext cx="558387" cy="5583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Chart 39">
            <a:extLst>
              <a:ext uri="{FF2B5EF4-FFF2-40B4-BE49-F238E27FC236}">
                <a16:creationId xmlns="" xmlns:a16="http://schemas.microsoft.com/office/drawing/2014/main" id="{A8E2B7D3-4596-47FD-B85D-7FF5CCA0FE7D}"/>
              </a:ext>
            </a:extLst>
          </p:cNvPr>
          <p:cNvGraphicFramePr/>
          <p:nvPr>
            <p:extLst>
              <p:ext uri="{D42A27DB-BD31-4B8C-83A1-F6EECF244321}">
                <p14:modId xmlns:p14="http://schemas.microsoft.com/office/powerpoint/2010/main" val="4001867140"/>
              </p:ext>
            </p:extLst>
          </p:nvPr>
        </p:nvGraphicFramePr>
        <p:xfrm>
          <a:off x="2400979" y="1739373"/>
          <a:ext cx="1008000" cy="2556000"/>
        </p:xfrm>
        <a:graphic>
          <a:graphicData uri="http://schemas.openxmlformats.org/drawingml/2006/chart">
            <c:chart xmlns:c="http://schemas.openxmlformats.org/drawingml/2006/chart" xmlns:r="http://schemas.openxmlformats.org/officeDocument/2006/relationships" r:id="rId11"/>
          </a:graphicData>
        </a:graphic>
      </p:graphicFrame>
      <p:grpSp>
        <p:nvGrpSpPr>
          <p:cNvPr id="30" name="Group 29">
            <a:extLst>
              <a:ext uri="{FF2B5EF4-FFF2-40B4-BE49-F238E27FC236}">
                <a16:creationId xmlns="" xmlns:a16="http://schemas.microsoft.com/office/drawing/2014/main" id="{4D4E3DB1-3B7D-4FB3-AF27-AF0AAC0C2729}"/>
              </a:ext>
            </a:extLst>
          </p:cNvPr>
          <p:cNvGrpSpPr/>
          <p:nvPr/>
        </p:nvGrpSpPr>
        <p:grpSpPr>
          <a:xfrm>
            <a:off x="4589704" y="4273102"/>
            <a:ext cx="920293" cy="212471"/>
            <a:chOff x="4138613" y="4230961"/>
            <a:chExt cx="1385724" cy="212471"/>
          </a:xfrm>
        </p:grpSpPr>
        <p:grpSp>
          <p:nvGrpSpPr>
            <p:cNvPr id="31" name="Group 30">
              <a:extLst>
                <a:ext uri="{FF2B5EF4-FFF2-40B4-BE49-F238E27FC236}">
                  <a16:creationId xmlns="" xmlns:a16="http://schemas.microsoft.com/office/drawing/2014/main" id="{CA7E73C5-B50B-4648-A216-2257FCDA3DBF}"/>
                </a:ext>
              </a:extLst>
            </p:cNvPr>
            <p:cNvGrpSpPr/>
            <p:nvPr/>
          </p:nvGrpSpPr>
          <p:grpSpPr>
            <a:xfrm>
              <a:off x="4335601" y="4253273"/>
              <a:ext cx="1045581" cy="153888"/>
              <a:chOff x="4512317" y="4125229"/>
              <a:chExt cx="1001176" cy="153887"/>
            </a:xfrm>
          </p:grpSpPr>
          <p:sp>
            <p:nvSpPr>
              <p:cNvPr id="36" name="Rectangle 40">
                <a:extLst>
                  <a:ext uri="{FF2B5EF4-FFF2-40B4-BE49-F238E27FC236}">
                    <a16:creationId xmlns="" xmlns:a16="http://schemas.microsoft.com/office/drawing/2014/main" id="{028DA347-29BA-44BB-965B-3EC63F74A69B}"/>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52" name="Rectangle 41">
                <a:extLst>
                  <a:ext uri="{FF2B5EF4-FFF2-40B4-BE49-F238E27FC236}">
                    <a16:creationId xmlns="" xmlns:a16="http://schemas.microsoft.com/office/drawing/2014/main" id="{018437A2-F9D4-4C75-88E2-B071733B2BDE}"/>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Important</a:t>
                </a:r>
                <a:endParaRPr lang="nl-BE" altLang="nl-BE" dirty="0">
                  <a:solidFill>
                    <a:srgbClr val="222223"/>
                  </a:solidFill>
                  <a:latin typeface="+mn-lt"/>
                </a:endParaRPr>
              </a:p>
            </p:txBody>
          </p:sp>
        </p:grpSp>
        <p:sp>
          <p:nvSpPr>
            <p:cNvPr id="32" name="Rectangle 31">
              <a:extLst>
                <a:ext uri="{FF2B5EF4-FFF2-40B4-BE49-F238E27FC236}">
                  <a16:creationId xmlns="" xmlns:a16="http://schemas.microsoft.com/office/drawing/2014/main" id="{178824CE-12B2-43E7-ABA0-2FCCE5AEEEFC}"/>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55" name="Straight Arrow Connector 54">
            <a:extLst>
              <a:ext uri="{FF2B5EF4-FFF2-40B4-BE49-F238E27FC236}">
                <a16:creationId xmlns="" xmlns:a16="http://schemas.microsoft.com/office/drawing/2014/main" id="{EBBE42FE-5A19-4884-89FB-A56520948DB3}"/>
              </a:ext>
            </a:extLst>
          </p:cNvPr>
          <p:cNvCxnSpPr>
            <a:cxnSpLocks/>
          </p:cNvCxnSpPr>
          <p:nvPr/>
        </p:nvCxnSpPr>
        <p:spPr>
          <a:xfrm flipH="1" flipV="1">
            <a:off x="254653" y="4802847"/>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aphicFrame>
        <p:nvGraphicFramePr>
          <p:cNvPr id="23" name="Table 22">
            <a:extLst>
              <a:ext uri="{FF2B5EF4-FFF2-40B4-BE49-F238E27FC236}">
                <a16:creationId xmlns="" xmlns:a16="http://schemas.microsoft.com/office/drawing/2014/main" id="{526F0355-35DD-44BD-9DAB-4EAED85CC422}"/>
              </a:ext>
            </a:extLst>
          </p:cNvPr>
          <p:cNvGraphicFramePr>
            <a:graphicFrameLocks noGrp="1"/>
          </p:cNvGraphicFramePr>
          <p:nvPr>
            <p:extLst>
              <p:ext uri="{D42A27DB-BD31-4B8C-83A1-F6EECF244321}">
                <p14:modId xmlns:p14="http://schemas.microsoft.com/office/powerpoint/2010/main" val="4027548152"/>
              </p:ext>
            </p:extLst>
          </p:nvPr>
        </p:nvGraphicFramePr>
        <p:xfrm>
          <a:off x="77119" y="1922443"/>
          <a:ext cx="1531344" cy="2234029"/>
        </p:xfrm>
        <a:graphic>
          <a:graphicData uri="http://schemas.openxmlformats.org/drawingml/2006/table">
            <a:tbl>
              <a:tblPr>
                <a:tableStyleId>{5C22544A-7EE6-4342-B048-85BDC9FD1C3A}</a:tableStyleId>
              </a:tblPr>
              <a:tblGrid>
                <a:gridCol w="1531344">
                  <a:extLst>
                    <a:ext uri="{9D8B030D-6E8A-4147-A177-3AD203B41FA5}">
                      <a16:colId xmlns="" xmlns:a16="http://schemas.microsoft.com/office/drawing/2014/main" val="941888965"/>
                    </a:ext>
                  </a:extLst>
                </a:gridCol>
              </a:tblGrid>
              <a:tr h="441577">
                <a:tc>
                  <a:txBody>
                    <a:bodyPr/>
                    <a:lstStyle/>
                    <a:p>
                      <a:pPr algn="r" fontAlgn="b"/>
                      <a:r>
                        <a:rPr lang="fr-BE" sz="1000" b="0" i="0" u="none" strike="noStrike" dirty="0">
                          <a:solidFill>
                            <a:schemeClr val="bg2">
                              <a:lumMod val="75000"/>
                            </a:schemeClr>
                          </a:solidFill>
                          <a:latin typeface="Calibri" panose="020F0502020204030204" pitchFamily="34" charset="0"/>
                        </a:rPr>
                        <a:t>Vente d’animaux de compagnie </a:t>
                      </a:r>
                    </a:p>
                    <a:p>
                      <a:pPr algn="r" fontAlgn="b"/>
                      <a:r>
                        <a:rPr lang="fr-BE" sz="1000" b="0" i="0" u="none" strike="noStrike" dirty="0">
                          <a:solidFill>
                            <a:schemeClr val="bg2">
                              <a:lumMod val="75000"/>
                            </a:schemeClr>
                          </a:solidFill>
                          <a:latin typeface="Calibri" panose="020F0502020204030204" pitchFamily="34" charset="0"/>
                        </a:rPr>
                        <a:t>interdite</a:t>
                      </a:r>
                      <a:r>
                        <a:rPr lang="fr-BE" sz="1000" b="0" i="0" u="none" strike="noStrike" baseline="0" dirty="0">
                          <a:solidFill>
                            <a:schemeClr val="bg2">
                              <a:lumMod val="75000"/>
                            </a:schemeClr>
                          </a:solidFill>
                          <a:latin typeface="Calibri" panose="020F0502020204030204" pitchFamily="34" charset="0"/>
                        </a:rPr>
                        <a:t> </a:t>
                      </a:r>
                      <a:r>
                        <a:rPr lang="fr-BE" sz="1000" b="0" i="0" u="none" strike="noStrike" dirty="0">
                          <a:solidFill>
                            <a:schemeClr val="bg2">
                              <a:lumMod val="75000"/>
                            </a:schemeClr>
                          </a:solidFill>
                          <a:latin typeface="Calibri" panose="020F0502020204030204" pitchFamily="34" charset="0"/>
                        </a:rPr>
                        <a:t>sur les marchés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45842687"/>
                  </a:ext>
                </a:extLst>
              </a:tr>
              <a:tr h="463472">
                <a:tc>
                  <a:txBody>
                    <a:bodyPr/>
                    <a:lstStyle/>
                    <a:p>
                      <a:pPr algn="r" fontAlgn="b"/>
                      <a:r>
                        <a:rPr lang="fr-BE" sz="1000" b="0" i="0" u="none" strike="noStrike" dirty="0">
                          <a:solidFill>
                            <a:schemeClr val="bg2">
                              <a:lumMod val="75000"/>
                            </a:schemeClr>
                          </a:solidFill>
                          <a:latin typeface="Calibri" panose="020F0502020204030204" pitchFamily="34" charset="0"/>
                        </a:rPr>
                        <a:t>Police des animaux dans la ville/commune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15924069"/>
                  </a:ext>
                </a:extLst>
              </a:tr>
              <a:tr h="356516">
                <a:tc>
                  <a:txBody>
                    <a:bodyPr/>
                    <a:lstStyle/>
                    <a:p>
                      <a:pPr algn="r" fontAlgn="b"/>
                      <a:r>
                        <a:rPr lang="fr-BE" sz="1000" b="0" i="0" u="none" strike="noStrike" dirty="0">
                          <a:solidFill>
                            <a:schemeClr val="bg2">
                              <a:lumMod val="75000"/>
                            </a:schemeClr>
                          </a:solidFill>
                          <a:latin typeface="Calibri" panose="020F0502020204030204" pitchFamily="34" charset="0"/>
                        </a:rPr>
                        <a:t>Zones sans laisse pour chiens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07352188"/>
                  </a:ext>
                </a:extLst>
              </a:tr>
              <a:tr h="488937">
                <a:tc>
                  <a:txBody>
                    <a:bodyPr/>
                    <a:lstStyle/>
                    <a:p>
                      <a:pPr algn="r" fontAlgn="b"/>
                      <a:r>
                        <a:rPr lang="fr-BE" sz="1000" b="0" i="0" u="none" strike="noStrike" dirty="0">
                          <a:solidFill>
                            <a:schemeClr val="bg2">
                              <a:lumMod val="75000"/>
                            </a:schemeClr>
                          </a:solidFill>
                          <a:latin typeface="Calibri" panose="020F0502020204030204" pitchFamily="34" charset="0"/>
                        </a:rPr>
                        <a:t>Feux d’artifice à bruit contenu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25512666"/>
                  </a:ext>
                </a:extLst>
              </a:tr>
              <a:tr h="458379">
                <a:tc>
                  <a:txBody>
                    <a:bodyPr/>
                    <a:lstStyle/>
                    <a:p>
                      <a:pPr algn="r" fontAlgn="t"/>
                      <a:r>
                        <a:rPr lang="fr-BE" sz="1000" b="0" i="0" u="none" strike="noStrike" dirty="0">
                          <a:solidFill>
                            <a:schemeClr val="bg2">
                              <a:lumMod val="75000"/>
                            </a:schemeClr>
                          </a:solidFill>
                          <a:latin typeface="Calibri" panose="020F0502020204030204" pitchFamily="34" charset="0"/>
                        </a:rPr>
                        <a:t>Échevin du bien-être animal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59092363"/>
                  </a:ext>
                </a:extLst>
              </a:tr>
            </a:tbl>
          </a:graphicData>
        </a:graphic>
      </p:graphicFrame>
      <p:sp>
        <p:nvSpPr>
          <p:cNvPr id="25" name="Text Placeholder 6">
            <a:extLst>
              <a:ext uri="{FF2B5EF4-FFF2-40B4-BE49-F238E27FC236}">
                <a16:creationId xmlns="" xmlns:a16="http://schemas.microsoft.com/office/drawing/2014/main" id="{D54462EF-3A3F-4147-93FD-A5A81866396E}"/>
              </a:ext>
            </a:extLst>
          </p:cNvPr>
          <p:cNvSpPr>
            <a:spLocks noGrp="1"/>
          </p:cNvSpPr>
          <p:nvPr>
            <p:ph type="body" sz="quarter" idx="13"/>
          </p:nvPr>
        </p:nvSpPr>
        <p:spPr>
          <a:xfrm>
            <a:off x="224286" y="196566"/>
            <a:ext cx="6645774" cy="417048"/>
          </a:xfrm>
        </p:spPr>
        <p:txBody>
          <a:bodyPr/>
          <a:lstStyle/>
          <a:p>
            <a:r>
              <a:rPr lang="fr-BE" sz="1400" dirty="0"/>
              <a:t>Les différentes priorités obtiennent des scores d’importance très élevés, quelle que soit la préférence politique.</a:t>
            </a:r>
          </a:p>
        </p:txBody>
      </p:sp>
    </p:spTree>
    <p:extLst>
      <p:ext uri="{BB962C8B-B14F-4D97-AF65-F5344CB8AC3E}">
        <p14:creationId xmlns:p14="http://schemas.microsoft.com/office/powerpoint/2010/main" val="2282332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6F62603F-530E-4D05-ABC1-2F64EBD5C632}"/>
              </a:ext>
            </a:extLst>
          </p:cNvPr>
          <p:cNvGraphicFramePr/>
          <p:nvPr>
            <p:extLst/>
          </p:nvPr>
        </p:nvGraphicFramePr>
        <p:xfrm>
          <a:off x="80413" y="1139349"/>
          <a:ext cx="9145065" cy="34824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 xmlns:a16="http://schemas.microsoft.com/office/drawing/2014/main" id="{91E89C4D-C610-4D40-9CE6-DA210B36788A}"/>
              </a:ext>
            </a:extLst>
          </p:cNvPr>
          <p:cNvGraphicFramePr/>
          <p:nvPr>
            <p:extLst>
              <p:ext uri="{D42A27DB-BD31-4B8C-83A1-F6EECF244321}">
                <p14:modId xmlns:p14="http://schemas.microsoft.com/office/powerpoint/2010/main" val="1968419567"/>
              </p:ext>
            </p:extLst>
          </p:nvPr>
        </p:nvGraphicFramePr>
        <p:xfrm>
          <a:off x="1511300" y="1720850"/>
          <a:ext cx="1008000" cy="25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 name="Chart 57">
            <a:extLst>
              <a:ext uri="{FF2B5EF4-FFF2-40B4-BE49-F238E27FC236}">
                <a16:creationId xmlns="" xmlns:a16="http://schemas.microsoft.com/office/drawing/2014/main" id="{C63BC092-92FB-44D6-B53E-3678AAFBDF16}"/>
              </a:ext>
            </a:extLst>
          </p:cNvPr>
          <p:cNvGraphicFramePr/>
          <p:nvPr>
            <p:extLst>
              <p:ext uri="{D42A27DB-BD31-4B8C-83A1-F6EECF244321}">
                <p14:modId xmlns:p14="http://schemas.microsoft.com/office/powerpoint/2010/main" val="2723028658"/>
              </p:ext>
            </p:extLst>
          </p:nvPr>
        </p:nvGraphicFramePr>
        <p:xfrm>
          <a:off x="2724426" y="17208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 xmlns:a16="http://schemas.microsoft.com/office/drawing/2014/main" id="{97E23CA5-9047-409A-9B69-C3E65A62CDE6}"/>
              </a:ext>
            </a:extLst>
          </p:cNvPr>
          <p:cNvGraphicFramePr/>
          <p:nvPr>
            <p:extLst>
              <p:ext uri="{D42A27DB-BD31-4B8C-83A1-F6EECF244321}">
                <p14:modId xmlns:p14="http://schemas.microsoft.com/office/powerpoint/2010/main" val="2605157166"/>
              </p:ext>
            </p:extLst>
          </p:nvPr>
        </p:nvGraphicFramePr>
        <p:xfrm>
          <a:off x="3795020" y="1720850"/>
          <a:ext cx="1008000" cy="255600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 xmlns:a16="http://schemas.microsoft.com/office/drawing/2014/main" id="{1AD276AE-FB61-49C0-898C-B9FF3454B2D5}"/>
              </a:ext>
            </a:extLst>
          </p:cNvPr>
          <p:cNvSpPr>
            <a:spLocks noGrp="1"/>
          </p:cNvSpPr>
          <p:nvPr>
            <p:ph type="title"/>
          </p:nvPr>
        </p:nvSpPr>
        <p:spPr/>
        <p:txBody>
          <a:bodyPr/>
          <a:lstStyle/>
          <a:p>
            <a:r>
              <a:rPr lang="fr-BE"/>
              <a:t>Classement priorités selon leur importance</a:t>
            </a:r>
          </a:p>
        </p:txBody>
      </p:sp>
      <p:cxnSp>
        <p:nvCxnSpPr>
          <p:cNvPr id="57" name="Straight Connector 56">
            <a:extLst>
              <a:ext uri="{FF2B5EF4-FFF2-40B4-BE49-F238E27FC236}">
                <a16:creationId xmlns="" xmlns:a16="http://schemas.microsoft.com/office/drawing/2014/main" id="{D15CECB9-8954-46DD-95A2-4FEBF0F7AF1C}"/>
              </a:ext>
            </a:extLst>
          </p:cNvPr>
          <p:cNvCxnSpPr/>
          <p:nvPr/>
        </p:nvCxnSpPr>
        <p:spPr>
          <a:xfrm>
            <a:off x="2463911"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sp>
        <p:nvSpPr>
          <p:cNvPr id="4" name="Text Placeholder 3">
            <a:extLst>
              <a:ext uri="{FF2B5EF4-FFF2-40B4-BE49-F238E27FC236}">
                <a16:creationId xmlns="" xmlns:a16="http://schemas.microsoft.com/office/drawing/2014/main" id="{CFD1163B-3467-43BD-AE39-38A3E14EADFA}"/>
              </a:ext>
            </a:extLst>
          </p:cNvPr>
          <p:cNvSpPr>
            <a:spLocks noGrp="1"/>
          </p:cNvSpPr>
          <p:nvPr>
            <p:ph type="body" sz="quarter" idx="16"/>
          </p:nvPr>
        </p:nvSpPr>
        <p:spPr/>
        <p:txBody>
          <a:bodyPr/>
          <a:lstStyle/>
          <a:p>
            <a:r>
              <a:rPr lang="fr-BE" dirty="0"/>
              <a:t>Base:	Wallonie (n=1003) </a:t>
            </a:r>
          </a:p>
          <a:p>
            <a:r>
              <a:rPr lang="fr-BE" dirty="0"/>
              <a:t>Question:	</a:t>
            </a:r>
            <a:r>
              <a:rPr lang="nl-BE" dirty="0"/>
              <a:t>Q3. </a:t>
            </a:r>
            <a:r>
              <a:rPr lang="nl-BE" dirty="0" err="1"/>
              <a:t>Indiquez</a:t>
            </a:r>
            <a:r>
              <a:rPr lang="nl-BE" dirty="0"/>
              <a:t> dans </a:t>
            </a:r>
            <a:r>
              <a:rPr lang="nl-BE" dirty="0" err="1"/>
              <a:t>quelle</a:t>
            </a:r>
            <a:r>
              <a:rPr lang="nl-BE" dirty="0"/>
              <a:t> </a:t>
            </a:r>
            <a:r>
              <a:rPr lang="nl-BE" dirty="0" err="1"/>
              <a:t>mesure</a:t>
            </a:r>
            <a:r>
              <a:rPr lang="nl-BE" dirty="0"/>
              <a:t> </a:t>
            </a:r>
            <a:r>
              <a:rPr lang="nl-BE" dirty="0" err="1"/>
              <a:t>il</a:t>
            </a:r>
            <a:r>
              <a:rPr lang="nl-BE" dirty="0"/>
              <a:t> </a:t>
            </a:r>
            <a:r>
              <a:rPr lang="nl-BE" dirty="0" err="1"/>
              <a:t>est</a:t>
            </a:r>
            <a:r>
              <a:rPr lang="nl-BE" dirty="0"/>
              <a:t> important </a:t>
            </a:r>
            <a:r>
              <a:rPr lang="nl-BE" dirty="0" err="1"/>
              <a:t>d’introduire</a:t>
            </a:r>
            <a:r>
              <a:rPr lang="nl-BE" dirty="0"/>
              <a:t> les </a:t>
            </a:r>
            <a:r>
              <a:rPr lang="nl-BE" dirty="0" err="1"/>
              <a:t>priorités</a:t>
            </a:r>
            <a:r>
              <a:rPr lang="nl-BE" dirty="0"/>
              <a:t> </a:t>
            </a:r>
            <a:r>
              <a:rPr lang="nl-BE" dirty="0" err="1"/>
              <a:t>suivantes</a:t>
            </a:r>
            <a:r>
              <a:rPr lang="nl-BE" dirty="0"/>
              <a:t> dans </a:t>
            </a:r>
            <a:r>
              <a:rPr lang="nl-BE" dirty="0" err="1"/>
              <a:t>votre</a:t>
            </a:r>
            <a:r>
              <a:rPr lang="nl-BE" dirty="0"/>
              <a:t> commune </a:t>
            </a:r>
            <a:r>
              <a:rPr lang="nl-BE" dirty="0" err="1"/>
              <a:t>ou</a:t>
            </a:r>
            <a:r>
              <a:rPr lang="nl-BE" dirty="0"/>
              <a:t> </a:t>
            </a:r>
            <a:r>
              <a:rPr lang="nl-BE" dirty="0" err="1"/>
              <a:t>ville</a:t>
            </a:r>
            <a:endParaRPr lang="fr-BE" dirty="0"/>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nl-BE" dirty="0"/>
          </a:p>
        </p:txBody>
      </p:sp>
      <p:cxnSp>
        <p:nvCxnSpPr>
          <p:cNvPr id="75" name="Straight Connector 74">
            <a:extLst>
              <a:ext uri="{FF2B5EF4-FFF2-40B4-BE49-F238E27FC236}">
                <a16:creationId xmlns="" xmlns:a16="http://schemas.microsoft.com/office/drawing/2014/main" id="{6F4B32A4-0F29-4582-823A-F6A03A6A8023}"/>
              </a:ext>
            </a:extLst>
          </p:cNvPr>
          <p:cNvCxnSpPr/>
          <p:nvPr/>
        </p:nvCxnSpPr>
        <p:spPr>
          <a:xfrm>
            <a:off x="2463911"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38" name="Table 37">
            <a:extLst>
              <a:ext uri="{FF2B5EF4-FFF2-40B4-BE49-F238E27FC236}">
                <a16:creationId xmlns="" xmlns:a16="http://schemas.microsoft.com/office/drawing/2014/main" id="{8B8507AB-1ED9-4512-8A7B-E9C0F924E43F}"/>
              </a:ext>
            </a:extLst>
          </p:cNvPr>
          <p:cNvGraphicFramePr>
            <a:graphicFrameLocks noGrp="1"/>
          </p:cNvGraphicFramePr>
          <p:nvPr>
            <p:extLst>
              <p:ext uri="{D42A27DB-BD31-4B8C-83A1-F6EECF244321}">
                <p14:modId xmlns:p14="http://schemas.microsoft.com/office/powerpoint/2010/main" val="1008687930"/>
              </p:ext>
            </p:extLst>
          </p:nvPr>
        </p:nvGraphicFramePr>
        <p:xfrm>
          <a:off x="1443108" y="1117053"/>
          <a:ext cx="7535703" cy="502285"/>
        </p:xfrm>
        <a:graphic>
          <a:graphicData uri="http://schemas.openxmlformats.org/drawingml/2006/table">
            <a:tbl>
              <a:tblPr firstRow="1" bandRow="1">
                <a:tableStyleId>{5C22544A-7EE6-4342-B048-85BDC9FD1C3A}</a:tableStyleId>
              </a:tblPr>
              <a:tblGrid>
                <a:gridCol w="1076529">
                  <a:extLst>
                    <a:ext uri="{9D8B030D-6E8A-4147-A177-3AD203B41FA5}">
                      <a16:colId xmlns="" xmlns:a16="http://schemas.microsoft.com/office/drawing/2014/main" val="2958164197"/>
                    </a:ext>
                  </a:extLst>
                </a:gridCol>
                <a:gridCol w="1076529">
                  <a:extLst>
                    <a:ext uri="{9D8B030D-6E8A-4147-A177-3AD203B41FA5}">
                      <a16:colId xmlns="" xmlns:a16="http://schemas.microsoft.com/office/drawing/2014/main" val="458313841"/>
                    </a:ext>
                  </a:extLst>
                </a:gridCol>
                <a:gridCol w="1076529">
                  <a:extLst>
                    <a:ext uri="{9D8B030D-6E8A-4147-A177-3AD203B41FA5}">
                      <a16:colId xmlns="" xmlns:a16="http://schemas.microsoft.com/office/drawing/2014/main" val="890148522"/>
                    </a:ext>
                  </a:extLst>
                </a:gridCol>
                <a:gridCol w="1076529">
                  <a:extLst>
                    <a:ext uri="{9D8B030D-6E8A-4147-A177-3AD203B41FA5}">
                      <a16:colId xmlns="" xmlns:a16="http://schemas.microsoft.com/office/drawing/2014/main" val="4108362977"/>
                    </a:ext>
                  </a:extLst>
                </a:gridCol>
                <a:gridCol w="1076529">
                  <a:extLst>
                    <a:ext uri="{9D8B030D-6E8A-4147-A177-3AD203B41FA5}">
                      <a16:colId xmlns="" xmlns:a16="http://schemas.microsoft.com/office/drawing/2014/main" val="307773737"/>
                    </a:ext>
                  </a:extLst>
                </a:gridCol>
                <a:gridCol w="1076529">
                  <a:extLst>
                    <a:ext uri="{9D8B030D-6E8A-4147-A177-3AD203B41FA5}">
                      <a16:colId xmlns="" xmlns:a16="http://schemas.microsoft.com/office/drawing/2014/main" val="562730830"/>
                    </a:ext>
                  </a:extLst>
                </a:gridCol>
                <a:gridCol w="1076529">
                  <a:extLst>
                    <a:ext uri="{9D8B030D-6E8A-4147-A177-3AD203B41FA5}">
                      <a16:colId xmlns="" xmlns:a16="http://schemas.microsoft.com/office/drawing/2014/main" val="2322289164"/>
                    </a:ext>
                  </a:extLst>
                </a:gridCol>
              </a:tblGrid>
              <a:tr h="370840">
                <a:tc>
                  <a:txBody>
                    <a:bodyPr/>
                    <a:lstStyle/>
                    <a:p>
                      <a:pPr algn="ctr" fontAlgn="b"/>
                      <a:r>
                        <a:rPr lang="fr-BE" sz="1100" b="1" i="0" u="none" strike="noStrike">
                          <a:solidFill>
                            <a:schemeClr val="tx1">
                              <a:lumMod val="75000"/>
                              <a:lumOff val="25000"/>
                            </a:schemeClr>
                          </a:solidFill>
                          <a:latin typeface="+mj-lt"/>
                          <a:ea typeface="Roboto" pitchFamily="2" charset="0"/>
                        </a:rPr>
                        <a:t>Wallonie</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ea typeface="Roboto" pitchFamily="2" charset="0"/>
                        </a:rPr>
                        <a:t>MR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ea typeface="Roboto" pitchFamily="2" charset="0"/>
                        </a:rPr>
                        <a:t>PS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ECOLO</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PTB</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cdH</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fr-BE" sz="1100" b="1" i="0" u="none" strike="noStrike">
                          <a:solidFill>
                            <a:schemeClr val="tx1">
                              <a:lumMod val="75000"/>
                              <a:lumOff val="25000"/>
                            </a:schemeClr>
                          </a:solidFill>
                          <a:latin typeface="+mj-lt"/>
                          <a:cs typeface="+mn-cs"/>
                        </a:rPr>
                        <a:t>DéFI</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70114226"/>
                  </a:ext>
                </a:extLst>
              </a:tr>
              <a:tr h="0">
                <a:tc>
                  <a:txBody>
                    <a:bodyPr/>
                    <a:lstStyle/>
                    <a:p>
                      <a:pPr algn="ctr" fontAlgn="b"/>
                      <a:r>
                        <a:rPr lang="fr-BE" sz="800" b="0" i="0" u="none" strike="noStrike">
                          <a:solidFill>
                            <a:schemeClr val="tx1">
                              <a:lumMod val="75000"/>
                              <a:lumOff val="25000"/>
                            </a:schemeClr>
                          </a:solidFill>
                          <a:latin typeface="+mj-lt"/>
                          <a:ea typeface="Roboto" pitchFamily="2" charset="0"/>
                        </a:rPr>
                        <a:t>(n=1003)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(n=184)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(n=152)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(n=147)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a:solidFill>
                            <a:schemeClr val="tx1">
                              <a:lumMod val="75000"/>
                              <a:lumOff val="25000"/>
                            </a:schemeClr>
                          </a:solidFill>
                          <a:latin typeface="Calibri" panose="020F0502020204030204" pitchFamily="34" charset="0"/>
                        </a:rPr>
                        <a:t>(n=66)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fr-BE" sz="800" b="0" i="0" u="none" strike="noStrike" dirty="0">
                          <a:solidFill>
                            <a:schemeClr val="tx1">
                              <a:lumMod val="75000"/>
                              <a:lumOff val="25000"/>
                            </a:schemeClr>
                          </a:solidFill>
                          <a:latin typeface="Calibri" panose="020F0502020204030204" pitchFamily="34" charset="0"/>
                        </a:rPr>
                        <a:t>(n=23*)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44981567"/>
                  </a:ext>
                </a:extLst>
              </a:tr>
            </a:tbl>
          </a:graphicData>
        </a:graphic>
      </p:graphicFrame>
      <p:graphicFrame>
        <p:nvGraphicFramePr>
          <p:cNvPr id="39" name="Chart 38">
            <a:extLst>
              <a:ext uri="{FF2B5EF4-FFF2-40B4-BE49-F238E27FC236}">
                <a16:creationId xmlns="" xmlns:a16="http://schemas.microsoft.com/office/drawing/2014/main" id="{F0AC7375-F6A2-4464-938F-08066AA9C4EF}"/>
              </a:ext>
            </a:extLst>
          </p:cNvPr>
          <p:cNvGraphicFramePr/>
          <p:nvPr>
            <p:extLst>
              <p:ext uri="{D42A27DB-BD31-4B8C-83A1-F6EECF244321}">
                <p14:modId xmlns:p14="http://schemas.microsoft.com/office/powerpoint/2010/main" val="3533468918"/>
              </p:ext>
            </p:extLst>
          </p:nvPr>
        </p:nvGraphicFramePr>
        <p:xfrm>
          <a:off x="4865614" y="1720850"/>
          <a:ext cx="1008000" cy="25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Chart 40">
            <a:extLst>
              <a:ext uri="{FF2B5EF4-FFF2-40B4-BE49-F238E27FC236}">
                <a16:creationId xmlns="" xmlns:a16="http://schemas.microsoft.com/office/drawing/2014/main" id="{275E039F-9727-4E9F-BFEE-9C4256F1559F}"/>
              </a:ext>
            </a:extLst>
          </p:cNvPr>
          <p:cNvGraphicFramePr/>
          <p:nvPr>
            <p:extLst>
              <p:ext uri="{D42A27DB-BD31-4B8C-83A1-F6EECF244321}">
                <p14:modId xmlns:p14="http://schemas.microsoft.com/office/powerpoint/2010/main" val="1459095139"/>
              </p:ext>
            </p:extLst>
          </p:nvPr>
        </p:nvGraphicFramePr>
        <p:xfrm>
          <a:off x="5936208" y="1720850"/>
          <a:ext cx="1008000" cy="25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Chart 43">
            <a:extLst>
              <a:ext uri="{FF2B5EF4-FFF2-40B4-BE49-F238E27FC236}">
                <a16:creationId xmlns="" xmlns:a16="http://schemas.microsoft.com/office/drawing/2014/main" id="{150A8CE0-4E77-41C2-94AB-3C6D9F94FFA3}"/>
              </a:ext>
            </a:extLst>
          </p:cNvPr>
          <p:cNvGraphicFramePr/>
          <p:nvPr>
            <p:extLst>
              <p:ext uri="{D42A27DB-BD31-4B8C-83A1-F6EECF244321}">
                <p14:modId xmlns:p14="http://schemas.microsoft.com/office/powerpoint/2010/main" val="983576230"/>
              </p:ext>
            </p:extLst>
          </p:nvPr>
        </p:nvGraphicFramePr>
        <p:xfrm>
          <a:off x="7006802" y="172085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7" name="Chart 46">
            <a:extLst>
              <a:ext uri="{FF2B5EF4-FFF2-40B4-BE49-F238E27FC236}">
                <a16:creationId xmlns="" xmlns:a16="http://schemas.microsoft.com/office/drawing/2014/main" id="{1160D328-D098-4F22-A4DE-7719E0D62FC7}"/>
              </a:ext>
            </a:extLst>
          </p:cNvPr>
          <p:cNvGraphicFramePr/>
          <p:nvPr>
            <p:extLst>
              <p:ext uri="{D42A27DB-BD31-4B8C-83A1-F6EECF244321}">
                <p14:modId xmlns:p14="http://schemas.microsoft.com/office/powerpoint/2010/main" val="1977181387"/>
              </p:ext>
            </p:extLst>
          </p:nvPr>
        </p:nvGraphicFramePr>
        <p:xfrm>
          <a:off x="8077396" y="1720850"/>
          <a:ext cx="1008000" cy="2556000"/>
        </p:xfrm>
        <a:graphic>
          <a:graphicData uri="http://schemas.openxmlformats.org/drawingml/2006/chart">
            <c:chart xmlns:c="http://schemas.openxmlformats.org/drawingml/2006/chart" xmlns:r="http://schemas.openxmlformats.org/officeDocument/2006/relationships" r:id="rId9"/>
          </a:graphicData>
        </a:graphic>
      </p:graphicFrame>
      <p:pic>
        <p:nvPicPr>
          <p:cNvPr id="50" name="Picture 2" descr="Afbeeldingsresultaat voor wallonie logo">
            <a:extLst>
              <a:ext uri="{FF2B5EF4-FFF2-40B4-BE49-F238E27FC236}">
                <a16:creationId xmlns="" xmlns:a16="http://schemas.microsoft.com/office/drawing/2014/main" id="{1B71DC0E-CA34-4D64-8808-AAC1C7AA492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42167" y="487628"/>
            <a:ext cx="558387" cy="558387"/>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 xmlns:a16="http://schemas.microsoft.com/office/drawing/2014/main" id="{D2F8F232-5C33-4028-B1D6-01C4DE5B278D}"/>
              </a:ext>
            </a:extLst>
          </p:cNvPr>
          <p:cNvGrpSpPr/>
          <p:nvPr/>
        </p:nvGrpSpPr>
        <p:grpSpPr>
          <a:xfrm>
            <a:off x="4589704" y="4273102"/>
            <a:ext cx="920293" cy="212471"/>
            <a:chOff x="4138613" y="4230961"/>
            <a:chExt cx="1385724" cy="212471"/>
          </a:xfrm>
        </p:grpSpPr>
        <p:grpSp>
          <p:nvGrpSpPr>
            <p:cNvPr id="42" name="Group 41">
              <a:extLst>
                <a:ext uri="{FF2B5EF4-FFF2-40B4-BE49-F238E27FC236}">
                  <a16:creationId xmlns="" xmlns:a16="http://schemas.microsoft.com/office/drawing/2014/main" id="{0FC9A47F-4065-40A7-AED1-B654FDA79E85}"/>
                </a:ext>
              </a:extLst>
            </p:cNvPr>
            <p:cNvGrpSpPr/>
            <p:nvPr/>
          </p:nvGrpSpPr>
          <p:grpSpPr>
            <a:xfrm>
              <a:off x="4335601" y="4253273"/>
              <a:ext cx="1045581" cy="153888"/>
              <a:chOff x="4512317" y="4125229"/>
              <a:chExt cx="1001176" cy="153887"/>
            </a:xfrm>
          </p:grpSpPr>
          <p:sp>
            <p:nvSpPr>
              <p:cNvPr id="45" name="Rectangle 40">
                <a:extLst>
                  <a:ext uri="{FF2B5EF4-FFF2-40B4-BE49-F238E27FC236}">
                    <a16:creationId xmlns="" xmlns:a16="http://schemas.microsoft.com/office/drawing/2014/main" id="{B288BEEE-CF39-4597-9166-0C535833E1B2}"/>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46" name="Rectangle 41">
                <a:extLst>
                  <a:ext uri="{FF2B5EF4-FFF2-40B4-BE49-F238E27FC236}">
                    <a16:creationId xmlns="" xmlns:a16="http://schemas.microsoft.com/office/drawing/2014/main" id="{26E4C77E-91ED-4221-AF54-F856F3FB637E}"/>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Important</a:t>
                </a:r>
                <a:endParaRPr lang="nl-BE" altLang="nl-BE" dirty="0">
                  <a:solidFill>
                    <a:srgbClr val="222223"/>
                  </a:solidFill>
                  <a:latin typeface="+mn-lt"/>
                </a:endParaRPr>
              </a:p>
            </p:txBody>
          </p:sp>
        </p:grpSp>
        <p:sp>
          <p:nvSpPr>
            <p:cNvPr id="43" name="Rectangle 42">
              <a:extLst>
                <a:ext uri="{FF2B5EF4-FFF2-40B4-BE49-F238E27FC236}">
                  <a16:creationId xmlns="" xmlns:a16="http://schemas.microsoft.com/office/drawing/2014/main" id="{8F93AE03-B5B5-4093-8F18-AF5D316105F3}"/>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48" name="Straight Arrow Connector 47">
            <a:extLst>
              <a:ext uri="{FF2B5EF4-FFF2-40B4-BE49-F238E27FC236}">
                <a16:creationId xmlns="" xmlns:a16="http://schemas.microsoft.com/office/drawing/2014/main" id="{122951E9-BB02-4D29-B483-898C51E22A44}"/>
              </a:ext>
            </a:extLst>
          </p:cNvPr>
          <p:cNvCxnSpPr>
            <a:cxnSpLocks/>
          </p:cNvCxnSpPr>
          <p:nvPr/>
        </p:nvCxnSpPr>
        <p:spPr>
          <a:xfrm flipH="1" flipV="1">
            <a:off x="254653" y="4791831"/>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aphicFrame>
        <p:nvGraphicFramePr>
          <p:cNvPr id="24" name="Table 23">
            <a:extLst>
              <a:ext uri="{FF2B5EF4-FFF2-40B4-BE49-F238E27FC236}">
                <a16:creationId xmlns="" xmlns:a16="http://schemas.microsoft.com/office/drawing/2014/main" id="{2A3E52A3-AC80-4E33-ADE3-4F14B1382F34}"/>
              </a:ext>
            </a:extLst>
          </p:cNvPr>
          <p:cNvGraphicFramePr>
            <a:graphicFrameLocks noGrp="1"/>
          </p:cNvGraphicFramePr>
          <p:nvPr>
            <p:extLst>
              <p:ext uri="{D42A27DB-BD31-4B8C-83A1-F6EECF244321}">
                <p14:modId xmlns:p14="http://schemas.microsoft.com/office/powerpoint/2010/main" val="3785547693"/>
              </p:ext>
            </p:extLst>
          </p:nvPr>
        </p:nvGraphicFramePr>
        <p:xfrm>
          <a:off x="77119" y="1900410"/>
          <a:ext cx="1509310" cy="2251592"/>
        </p:xfrm>
        <a:graphic>
          <a:graphicData uri="http://schemas.openxmlformats.org/drawingml/2006/table">
            <a:tbl>
              <a:tblPr>
                <a:tableStyleId>{5C22544A-7EE6-4342-B048-85BDC9FD1C3A}</a:tableStyleId>
              </a:tblPr>
              <a:tblGrid>
                <a:gridCol w="1509310">
                  <a:extLst>
                    <a:ext uri="{9D8B030D-6E8A-4147-A177-3AD203B41FA5}">
                      <a16:colId xmlns="" xmlns:a16="http://schemas.microsoft.com/office/drawing/2014/main" val="941888965"/>
                    </a:ext>
                  </a:extLst>
                </a:gridCol>
              </a:tblGrid>
              <a:tr h="418506">
                <a:tc>
                  <a:txBody>
                    <a:bodyPr/>
                    <a:lstStyle/>
                    <a:p>
                      <a:pPr algn="r" fontAlgn="b"/>
                      <a:r>
                        <a:rPr lang="fr-BE" sz="1000" b="0" i="0" u="none" strike="noStrike" dirty="0">
                          <a:solidFill>
                            <a:schemeClr val="bg2">
                              <a:lumMod val="75000"/>
                            </a:schemeClr>
                          </a:solidFill>
                          <a:latin typeface="Calibri" panose="020F0502020204030204" pitchFamily="34" charset="0"/>
                        </a:rPr>
                        <a:t>Vente d’animaux de compagnie </a:t>
                      </a:r>
                    </a:p>
                    <a:p>
                      <a:pPr algn="r" fontAlgn="b"/>
                      <a:r>
                        <a:rPr lang="fr-BE" sz="1000" b="0" i="0" u="none" strike="noStrike" dirty="0">
                          <a:solidFill>
                            <a:schemeClr val="bg2">
                              <a:lumMod val="75000"/>
                            </a:schemeClr>
                          </a:solidFill>
                          <a:latin typeface="Calibri" panose="020F0502020204030204" pitchFamily="34" charset="0"/>
                        </a:rPr>
                        <a:t>interdite</a:t>
                      </a:r>
                      <a:r>
                        <a:rPr lang="fr-BE" sz="1000" b="0" i="0" u="none" strike="noStrike" baseline="0" dirty="0">
                          <a:solidFill>
                            <a:schemeClr val="bg2">
                              <a:lumMod val="75000"/>
                            </a:schemeClr>
                          </a:solidFill>
                          <a:latin typeface="Calibri" panose="020F0502020204030204" pitchFamily="34" charset="0"/>
                        </a:rPr>
                        <a:t> </a:t>
                      </a:r>
                      <a:r>
                        <a:rPr lang="fr-BE" sz="1000" b="0" i="0" u="none" strike="noStrike" dirty="0">
                          <a:solidFill>
                            <a:schemeClr val="bg2">
                              <a:lumMod val="75000"/>
                            </a:schemeClr>
                          </a:solidFill>
                          <a:latin typeface="Calibri" panose="020F0502020204030204" pitchFamily="34" charset="0"/>
                        </a:rPr>
                        <a:t>sur les marchés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45842687"/>
                  </a:ext>
                </a:extLst>
              </a:tr>
              <a:tr h="468077">
                <a:tc>
                  <a:txBody>
                    <a:bodyPr/>
                    <a:lstStyle/>
                    <a:p>
                      <a:pPr algn="r" fontAlgn="b"/>
                      <a:r>
                        <a:rPr lang="fr-BE" sz="1000" b="0" i="0" u="none" strike="noStrike" dirty="0">
                          <a:solidFill>
                            <a:schemeClr val="bg2">
                              <a:lumMod val="75000"/>
                            </a:schemeClr>
                          </a:solidFill>
                          <a:latin typeface="Calibri" panose="020F0502020204030204" pitchFamily="34" charset="0"/>
                        </a:rPr>
                        <a:t>Police des animaux dans la ville/commune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15924069"/>
                  </a:ext>
                </a:extLst>
              </a:tr>
              <a:tr h="360060">
                <a:tc>
                  <a:txBody>
                    <a:bodyPr/>
                    <a:lstStyle/>
                    <a:p>
                      <a:pPr algn="r" fontAlgn="b"/>
                      <a:r>
                        <a:rPr lang="fr-BE" sz="1000" b="0" i="0" u="none" strike="noStrike" dirty="0">
                          <a:solidFill>
                            <a:schemeClr val="bg2">
                              <a:lumMod val="75000"/>
                            </a:schemeClr>
                          </a:solidFill>
                          <a:latin typeface="Calibri" panose="020F0502020204030204" pitchFamily="34" charset="0"/>
                        </a:rPr>
                        <a:t>Zones sans laisse pour chiens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07352188"/>
                  </a:ext>
                </a:extLst>
              </a:tr>
              <a:tr h="493796">
                <a:tc>
                  <a:txBody>
                    <a:bodyPr/>
                    <a:lstStyle/>
                    <a:p>
                      <a:pPr algn="r" fontAlgn="b"/>
                      <a:r>
                        <a:rPr lang="fr-BE" sz="1000" b="0" i="0" u="none" strike="noStrike" dirty="0">
                          <a:solidFill>
                            <a:schemeClr val="bg2">
                              <a:lumMod val="75000"/>
                            </a:schemeClr>
                          </a:solidFill>
                          <a:latin typeface="Calibri" panose="020F0502020204030204" pitchFamily="34" charset="0"/>
                        </a:rPr>
                        <a:t>Feux d’artifice à bruit contenu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25512666"/>
                  </a:ext>
                </a:extLst>
              </a:tr>
              <a:tr h="462934">
                <a:tc>
                  <a:txBody>
                    <a:bodyPr/>
                    <a:lstStyle/>
                    <a:p>
                      <a:pPr algn="r" fontAlgn="t"/>
                      <a:r>
                        <a:rPr lang="fr-BE" sz="1000" b="0" i="0" u="none" strike="noStrike" dirty="0">
                          <a:solidFill>
                            <a:schemeClr val="bg2">
                              <a:lumMod val="75000"/>
                            </a:schemeClr>
                          </a:solidFill>
                          <a:latin typeface="Calibri" panose="020F0502020204030204" pitchFamily="34" charset="0"/>
                        </a:rPr>
                        <a:t>Échevin du bien-être animal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59092363"/>
                  </a:ext>
                </a:extLst>
              </a:tr>
            </a:tbl>
          </a:graphicData>
        </a:graphic>
      </p:graphicFrame>
      <p:sp>
        <p:nvSpPr>
          <p:cNvPr id="26" name="Text Placeholder 6">
            <a:extLst>
              <a:ext uri="{FF2B5EF4-FFF2-40B4-BE49-F238E27FC236}">
                <a16:creationId xmlns="" xmlns:a16="http://schemas.microsoft.com/office/drawing/2014/main" id="{B0348D1B-D0EA-4F7E-AF77-744C4A240D65}"/>
              </a:ext>
            </a:extLst>
          </p:cNvPr>
          <p:cNvSpPr>
            <a:spLocks noGrp="1"/>
          </p:cNvSpPr>
          <p:nvPr>
            <p:ph type="body" sz="quarter" idx="13"/>
          </p:nvPr>
        </p:nvSpPr>
        <p:spPr/>
        <p:txBody>
          <a:bodyPr/>
          <a:lstStyle/>
          <a:p>
            <a:r>
              <a:rPr lang="fr-BE" sz="1400" dirty="0"/>
              <a:t>Les différentes priorités obtiennent des scores d’importance très élevés, quelle que soit la préférence politique.</a:t>
            </a:r>
          </a:p>
        </p:txBody>
      </p:sp>
    </p:spTree>
    <p:extLst>
      <p:ext uri="{BB962C8B-B14F-4D97-AF65-F5344CB8AC3E}">
        <p14:creationId xmlns:p14="http://schemas.microsoft.com/office/powerpoint/2010/main" val="3770632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Afbeeldingsresultaat voor zwerfkatten">
            <a:extLst>
              <a:ext uri="{FF2B5EF4-FFF2-40B4-BE49-F238E27FC236}">
                <a16:creationId xmlns="" xmlns:a16="http://schemas.microsoft.com/office/drawing/2014/main" id="{4DA80772-BEFE-42BC-9B28-4798996EF0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019"/>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47B9A6FB-F308-40BB-813C-FD6B64B2B065}"/>
              </a:ext>
            </a:extLst>
          </p:cNvPr>
          <p:cNvSpPr/>
          <p:nvPr/>
        </p:nvSpPr>
        <p:spPr bwMode="gray">
          <a:xfrm>
            <a:off x="1662793" y="3342243"/>
            <a:ext cx="5747657" cy="1598057"/>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marL="4763" algn="ctr"/>
            <a:r>
              <a:rPr lang="fr-BE" sz="2400" dirty="0">
                <a:solidFill>
                  <a:schemeClr val="bg1"/>
                </a:solidFill>
              </a:rPr>
              <a:t>III. Classez les priorités suivantes selon le degré d’importance, où 1= la priorité la plus importante et 10= la priorité la moins importante d’après vous. </a:t>
            </a:r>
          </a:p>
        </p:txBody>
      </p:sp>
    </p:spTree>
    <p:extLst>
      <p:ext uri="{BB962C8B-B14F-4D97-AF65-F5344CB8AC3E}">
        <p14:creationId xmlns:p14="http://schemas.microsoft.com/office/powerpoint/2010/main" val="3371219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48D68851-63DF-4CC4-920E-D0B7B3C4EE2B}"/>
              </a:ext>
            </a:extLst>
          </p:cNvPr>
          <p:cNvGraphicFramePr/>
          <p:nvPr>
            <p:extLst>
              <p:ext uri="{D42A27DB-BD31-4B8C-83A1-F6EECF244321}">
                <p14:modId xmlns:p14="http://schemas.microsoft.com/office/powerpoint/2010/main" val="1208157451"/>
              </p:ext>
            </p:extLst>
          </p:nvPr>
        </p:nvGraphicFramePr>
        <p:xfrm>
          <a:off x="3527908" y="1002939"/>
          <a:ext cx="1903408" cy="348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 xmlns:a16="http://schemas.microsoft.com/office/drawing/2014/main" id="{27B89562-19D3-42DC-9388-92E0A317E497}"/>
              </a:ext>
            </a:extLst>
          </p:cNvPr>
          <p:cNvSpPr>
            <a:spLocks noGrp="1"/>
          </p:cNvSpPr>
          <p:nvPr>
            <p:ph type="title"/>
          </p:nvPr>
        </p:nvSpPr>
        <p:spPr/>
        <p:txBody>
          <a:bodyPr/>
          <a:lstStyle/>
          <a:p>
            <a:r>
              <a:rPr lang="fr-BE" dirty="0"/>
              <a:t>Classement des priorités selon leur importance</a:t>
            </a:r>
          </a:p>
        </p:txBody>
      </p:sp>
      <p:sp>
        <p:nvSpPr>
          <p:cNvPr id="3" name="Text Placeholder 2">
            <a:extLst>
              <a:ext uri="{FF2B5EF4-FFF2-40B4-BE49-F238E27FC236}">
                <a16:creationId xmlns="" xmlns:a16="http://schemas.microsoft.com/office/drawing/2014/main" id="{2E458097-0A90-48C8-971E-E36B550E3936}"/>
              </a:ext>
            </a:extLst>
          </p:cNvPr>
          <p:cNvSpPr>
            <a:spLocks noGrp="1"/>
          </p:cNvSpPr>
          <p:nvPr>
            <p:ph type="body" sz="quarter" idx="13"/>
          </p:nvPr>
        </p:nvSpPr>
        <p:spPr>
          <a:xfrm>
            <a:off x="153034" y="155000"/>
            <a:ext cx="6789639" cy="540000"/>
          </a:xfrm>
        </p:spPr>
        <p:txBody>
          <a:bodyPr/>
          <a:lstStyle/>
          <a:p>
            <a:r>
              <a:rPr lang="fr-BE" sz="1400" dirty="0"/>
              <a:t>Les 5 priorités principales pour les Wallons sont la politique de stérilisation des chats errants, l’éducation dans les écoles, l’admission d’animaux compagnie dans les maisons de repos, la police des animaux et les animaux dans les foires.</a:t>
            </a:r>
          </a:p>
        </p:txBody>
      </p:sp>
      <p:sp>
        <p:nvSpPr>
          <p:cNvPr id="4" name="Text Placeholder 3">
            <a:extLst>
              <a:ext uri="{FF2B5EF4-FFF2-40B4-BE49-F238E27FC236}">
                <a16:creationId xmlns="" xmlns:a16="http://schemas.microsoft.com/office/drawing/2014/main" id="{2B024211-6447-4F6C-B33D-784B91435F4B}"/>
              </a:ext>
            </a:extLst>
          </p:cNvPr>
          <p:cNvSpPr>
            <a:spLocks noGrp="1"/>
          </p:cNvSpPr>
          <p:nvPr>
            <p:ph type="body" sz="quarter" idx="16"/>
          </p:nvPr>
        </p:nvSpPr>
        <p:spPr/>
        <p:txBody>
          <a:bodyPr/>
          <a:lstStyle/>
          <a:p>
            <a:r>
              <a:rPr lang="fr-BE" dirty="0"/>
              <a:t>Base:	Wallonie (n=1003) </a:t>
            </a:r>
          </a:p>
          <a:p>
            <a:r>
              <a:rPr lang="fr-BE" dirty="0"/>
              <a:t>Question:	Q4. Classez les priorités suivantes selon le degré d’importance, où 1= la priorité la plus importante et 10= la priorité la moins importante d’après vous. </a:t>
            </a:r>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nl-BE" dirty="0"/>
          </a:p>
        </p:txBody>
      </p:sp>
      <p:pic>
        <p:nvPicPr>
          <p:cNvPr id="11" name="Picture 2" descr="Afbeeldingsresultaat voor wallonie logo">
            <a:extLst>
              <a:ext uri="{FF2B5EF4-FFF2-40B4-BE49-F238E27FC236}">
                <a16:creationId xmlns="" xmlns:a16="http://schemas.microsoft.com/office/drawing/2014/main" id="{893EA593-9F24-46A8-917B-5C3547EF69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2167" y="487628"/>
            <a:ext cx="558387" cy="55838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 xmlns:a16="http://schemas.microsoft.com/office/drawing/2014/main" id="{88966FC6-CEB9-4AB5-A2A4-90B6B750D458}"/>
              </a:ext>
            </a:extLst>
          </p:cNvPr>
          <p:cNvGrpSpPr/>
          <p:nvPr/>
        </p:nvGrpSpPr>
        <p:grpSpPr>
          <a:xfrm>
            <a:off x="3636745" y="4366745"/>
            <a:ext cx="920293" cy="212471"/>
            <a:chOff x="4138613" y="4230961"/>
            <a:chExt cx="1385724" cy="212471"/>
          </a:xfrm>
        </p:grpSpPr>
        <p:grpSp>
          <p:nvGrpSpPr>
            <p:cNvPr id="23" name="Group 22">
              <a:extLst>
                <a:ext uri="{FF2B5EF4-FFF2-40B4-BE49-F238E27FC236}">
                  <a16:creationId xmlns="" xmlns:a16="http://schemas.microsoft.com/office/drawing/2014/main" id="{35A9FEA4-D42E-45D3-B132-67EEE82D1817}"/>
                </a:ext>
              </a:extLst>
            </p:cNvPr>
            <p:cNvGrpSpPr/>
            <p:nvPr/>
          </p:nvGrpSpPr>
          <p:grpSpPr>
            <a:xfrm>
              <a:off x="4335601" y="4253273"/>
              <a:ext cx="1045581" cy="153888"/>
              <a:chOff x="4512317" y="4125229"/>
              <a:chExt cx="1001176" cy="153887"/>
            </a:xfrm>
          </p:grpSpPr>
          <p:sp>
            <p:nvSpPr>
              <p:cNvPr id="25" name="Rectangle 40">
                <a:extLst>
                  <a:ext uri="{FF2B5EF4-FFF2-40B4-BE49-F238E27FC236}">
                    <a16:creationId xmlns="" xmlns:a16="http://schemas.microsoft.com/office/drawing/2014/main" id="{D1A1A87C-A960-4DC0-B265-19AE64C57ADE}"/>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26" name="Rectangle 41">
                <a:extLst>
                  <a:ext uri="{FF2B5EF4-FFF2-40B4-BE49-F238E27FC236}">
                    <a16:creationId xmlns="" xmlns:a16="http://schemas.microsoft.com/office/drawing/2014/main" id="{257D01F5-4928-4A6E-8538-D1B7FC8E832A}"/>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Important</a:t>
                </a:r>
                <a:endParaRPr lang="nl-BE" altLang="nl-BE" dirty="0">
                  <a:solidFill>
                    <a:srgbClr val="222223"/>
                  </a:solidFill>
                  <a:latin typeface="+mn-lt"/>
                </a:endParaRPr>
              </a:p>
            </p:txBody>
          </p:sp>
        </p:grpSp>
        <p:sp>
          <p:nvSpPr>
            <p:cNvPr id="24" name="Rectangle 23">
              <a:extLst>
                <a:ext uri="{FF2B5EF4-FFF2-40B4-BE49-F238E27FC236}">
                  <a16:creationId xmlns="" xmlns:a16="http://schemas.microsoft.com/office/drawing/2014/main" id="{FF358B0C-B4EC-4D89-93E9-E7BA15B52D3F}"/>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cxnSp>
        <p:nvCxnSpPr>
          <p:cNvPr id="27" name="Straight Arrow Connector 26">
            <a:extLst>
              <a:ext uri="{FF2B5EF4-FFF2-40B4-BE49-F238E27FC236}">
                <a16:creationId xmlns="" xmlns:a16="http://schemas.microsoft.com/office/drawing/2014/main" id="{C82FF7FC-7C54-4665-B18A-0C9BDF438F72}"/>
              </a:ext>
            </a:extLst>
          </p:cNvPr>
          <p:cNvCxnSpPr>
            <a:cxnSpLocks/>
          </p:cNvCxnSpPr>
          <p:nvPr/>
        </p:nvCxnSpPr>
        <p:spPr>
          <a:xfrm flipH="1" flipV="1">
            <a:off x="254653" y="4797336"/>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aphicFrame>
        <p:nvGraphicFramePr>
          <p:cNvPr id="14" name="Table 13">
            <a:extLst>
              <a:ext uri="{FF2B5EF4-FFF2-40B4-BE49-F238E27FC236}">
                <a16:creationId xmlns="" xmlns:a16="http://schemas.microsoft.com/office/drawing/2014/main" id="{F71019A5-6FCC-4513-829D-455A2293A727}"/>
              </a:ext>
            </a:extLst>
          </p:cNvPr>
          <p:cNvGraphicFramePr>
            <a:graphicFrameLocks noGrp="1"/>
          </p:cNvGraphicFramePr>
          <p:nvPr>
            <p:extLst>
              <p:ext uri="{D42A27DB-BD31-4B8C-83A1-F6EECF244321}">
                <p14:modId xmlns:p14="http://schemas.microsoft.com/office/powerpoint/2010/main" val="2980798725"/>
              </p:ext>
            </p:extLst>
          </p:nvPr>
        </p:nvGraphicFramePr>
        <p:xfrm>
          <a:off x="340895" y="1090467"/>
          <a:ext cx="3094084" cy="3317758"/>
        </p:xfrm>
        <a:graphic>
          <a:graphicData uri="http://schemas.openxmlformats.org/drawingml/2006/table">
            <a:tbl>
              <a:tblPr>
                <a:tableStyleId>{5C22544A-7EE6-4342-B048-85BDC9FD1C3A}</a:tableStyleId>
              </a:tblPr>
              <a:tblGrid>
                <a:gridCol w="3094084">
                  <a:extLst>
                    <a:ext uri="{9D8B030D-6E8A-4147-A177-3AD203B41FA5}">
                      <a16:colId xmlns="" xmlns:a16="http://schemas.microsoft.com/office/drawing/2014/main" val="32454955"/>
                    </a:ext>
                  </a:extLst>
                </a:gridCol>
              </a:tblGrid>
              <a:tr h="353152">
                <a:tc>
                  <a:txBody>
                    <a:bodyPr/>
                    <a:lstStyle/>
                    <a:p>
                      <a:pPr algn="r" fontAlgn="b">
                        <a:lnSpc>
                          <a:spcPts val="800"/>
                        </a:lnSpc>
                      </a:pPr>
                      <a:r>
                        <a:rPr lang="fr-BE" sz="800" b="0" i="0" u="none" strike="noStrike">
                          <a:solidFill>
                            <a:schemeClr val="bg2">
                              <a:lumMod val="75000"/>
                            </a:schemeClr>
                          </a:solidFill>
                          <a:latin typeface="Calibri" panose="020F0502020204030204" pitchFamily="34" charset="0"/>
                        </a:rPr>
                        <a:t>Chats errants</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984666761"/>
                  </a:ext>
                </a:extLst>
              </a:tr>
              <a:tr h="317525">
                <a:tc>
                  <a:txBody>
                    <a:bodyPr/>
                    <a:lstStyle/>
                    <a:p>
                      <a:pPr algn="r" fontAlgn="b">
                        <a:lnSpc>
                          <a:spcPts val="800"/>
                        </a:lnSpc>
                      </a:pPr>
                      <a:r>
                        <a:rPr lang="fr-BE" sz="800" u="none" strike="noStrike" dirty="0">
                          <a:solidFill>
                            <a:schemeClr val="bg2">
                              <a:lumMod val="75000"/>
                            </a:schemeClr>
                          </a:solidFill>
                        </a:rPr>
                        <a:t>Éducation dans les écoles concernant le bien-être animal</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24712089"/>
                  </a:ext>
                </a:extLst>
              </a:tr>
              <a:tr h="317525">
                <a:tc>
                  <a:txBody>
                    <a:bodyPr/>
                    <a:lstStyle/>
                    <a:p>
                      <a:pPr algn="r" fontAlgn="b">
                        <a:lnSpc>
                          <a:spcPts val="800"/>
                        </a:lnSpc>
                      </a:pPr>
                      <a:r>
                        <a:rPr lang="fr-BE" sz="800" u="none" strike="noStrike" dirty="0">
                          <a:solidFill>
                            <a:schemeClr val="bg2">
                              <a:lumMod val="75000"/>
                            </a:schemeClr>
                          </a:solidFill>
                        </a:rPr>
                        <a:t>Animaux admis dans les résidences-services, les maisons de repos, ...</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779693003"/>
                  </a:ext>
                </a:extLst>
              </a:tr>
              <a:tr h="353152">
                <a:tc>
                  <a:txBody>
                    <a:bodyPr/>
                    <a:lstStyle/>
                    <a:p>
                      <a:pPr algn="r" fontAlgn="b">
                        <a:lnSpc>
                          <a:spcPts val="800"/>
                        </a:lnSpc>
                      </a:pPr>
                      <a:r>
                        <a:rPr lang="fr-BE" sz="800" u="none" strike="noStrike" dirty="0">
                          <a:solidFill>
                            <a:schemeClr val="bg2">
                              <a:lumMod val="75000"/>
                            </a:schemeClr>
                          </a:solidFill>
                        </a:rPr>
                        <a:t>Police des animaux comme point d'information pour des questions concernant le bien-être animal</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8373604"/>
                  </a:ext>
                </a:extLst>
              </a:tr>
              <a:tr h="353152">
                <a:tc>
                  <a:txBody>
                    <a:bodyPr/>
                    <a:lstStyle/>
                    <a:p>
                      <a:pPr algn="r" fontAlgn="b">
                        <a:lnSpc>
                          <a:spcPts val="800"/>
                        </a:lnSpc>
                      </a:pPr>
                      <a:r>
                        <a:rPr lang="fr-BE" sz="800" u="none" strike="noStrike" dirty="0">
                          <a:solidFill>
                            <a:schemeClr val="bg2">
                              <a:lumMod val="75000"/>
                            </a:schemeClr>
                          </a:solidFill>
                        </a:rPr>
                        <a:t>Animaux aux foires</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494017350"/>
                  </a:ext>
                </a:extLst>
              </a:tr>
              <a:tr h="317525">
                <a:tc>
                  <a:txBody>
                    <a:bodyPr/>
                    <a:lstStyle/>
                    <a:p>
                      <a:pPr algn="r" fontAlgn="b">
                        <a:lnSpc>
                          <a:spcPts val="800"/>
                        </a:lnSpc>
                      </a:pPr>
                      <a:r>
                        <a:rPr lang="fr-BE" sz="800" u="none" strike="noStrike" dirty="0">
                          <a:solidFill>
                            <a:schemeClr val="bg2">
                              <a:lumMod val="75000"/>
                            </a:schemeClr>
                          </a:solidFill>
                        </a:rPr>
                        <a:t>Animaux de compagnie sur les marchés</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184750993"/>
                  </a:ext>
                </a:extLst>
              </a:tr>
              <a:tr h="353152">
                <a:tc>
                  <a:txBody>
                    <a:bodyPr/>
                    <a:lstStyle/>
                    <a:p>
                      <a:pPr algn="r" fontAlgn="b">
                        <a:lnSpc>
                          <a:spcPts val="800"/>
                        </a:lnSpc>
                      </a:pPr>
                      <a:r>
                        <a:rPr lang="fr-BE" sz="800" u="none" strike="noStrike">
                          <a:solidFill>
                            <a:schemeClr val="bg2">
                              <a:lumMod val="75000"/>
                            </a:schemeClr>
                          </a:solidFill>
                        </a:rPr>
                        <a:t>Surpopulation de pigeons dans la ville/commune</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572148135"/>
                  </a:ext>
                </a:extLst>
              </a:tr>
              <a:tr h="317525">
                <a:tc>
                  <a:txBody>
                    <a:bodyPr/>
                    <a:lstStyle/>
                    <a:p>
                      <a:pPr algn="r" fontAlgn="b">
                        <a:lnSpc>
                          <a:spcPts val="800"/>
                        </a:lnSpc>
                      </a:pPr>
                      <a:r>
                        <a:rPr lang="fr-BE" sz="800" u="none" strike="noStrike">
                          <a:solidFill>
                            <a:schemeClr val="bg2">
                              <a:lumMod val="75000"/>
                            </a:schemeClr>
                          </a:solidFill>
                        </a:rPr>
                        <a:t>Échevin du bien-être animal</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75986884"/>
                  </a:ext>
                </a:extLst>
              </a:tr>
              <a:tr h="317525">
                <a:tc>
                  <a:txBody>
                    <a:bodyPr/>
                    <a:lstStyle/>
                    <a:p>
                      <a:pPr algn="r" fontAlgn="b">
                        <a:lnSpc>
                          <a:spcPts val="800"/>
                        </a:lnSpc>
                      </a:pPr>
                      <a:r>
                        <a:rPr lang="fr-BE" sz="800" u="none" strike="noStrike" dirty="0">
                          <a:solidFill>
                            <a:schemeClr val="bg2">
                              <a:lumMod val="75000"/>
                            </a:schemeClr>
                          </a:solidFill>
                        </a:rPr>
                        <a:t>Zones sans laisse pour chiens</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032357631"/>
                  </a:ext>
                </a:extLst>
              </a:tr>
              <a:tr h="317525">
                <a:tc>
                  <a:txBody>
                    <a:bodyPr/>
                    <a:lstStyle/>
                    <a:p>
                      <a:pPr algn="r" fontAlgn="b">
                        <a:lnSpc>
                          <a:spcPts val="800"/>
                        </a:lnSpc>
                      </a:pPr>
                      <a:r>
                        <a:rPr lang="fr-BE" sz="800" u="none" strike="noStrike" dirty="0">
                          <a:solidFill>
                            <a:schemeClr val="bg2">
                              <a:lumMod val="75000"/>
                            </a:schemeClr>
                          </a:solidFill>
                        </a:rPr>
                        <a:t>Feux d’artifice</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72920725"/>
                  </a:ext>
                </a:extLst>
              </a:tr>
            </a:tbl>
          </a:graphicData>
        </a:graphic>
      </p:graphicFrame>
    </p:spTree>
    <p:extLst>
      <p:ext uri="{BB962C8B-B14F-4D97-AF65-F5344CB8AC3E}">
        <p14:creationId xmlns:p14="http://schemas.microsoft.com/office/powerpoint/2010/main" val="878435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FF6CA962-60CE-4A8E-A8D1-5ABED0CA24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67" b="8568"/>
          <a:stretch/>
        </p:blipFill>
        <p:spPr>
          <a:xfrm flipH="1">
            <a:off x="0" y="0"/>
            <a:ext cx="9144000" cy="5143500"/>
          </a:xfrm>
          <a:prstGeom prst="rect">
            <a:avLst/>
          </a:prstGeom>
        </p:spPr>
      </p:pic>
      <p:sp>
        <p:nvSpPr>
          <p:cNvPr id="14" name="Rectangle 13"/>
          <p:cNvSpPr/>
          <p:nvPr/>
        </p:nvSpPr>
        <p:spPr bwMode="gray">
          <a:xfrm>
            <a:off x="5073889" y="1323530"/>
            <a:ext cx="4075277"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fr-BE" sz="2400" dirty="0">
                <a:solidFill>
                  <a:schemeClr val="bg1"/>
                </a:solidFill>
                <a:cs typeface="Arial" panose="020B0604020202020204" pitchFamily="34" charset="0"/>
              </a:rPr>
              <a:t>Méthodologie de la recherche</a:t>
            </a:r>
          </a:p>
        </p:txBody>
      </p:sp>
      <p:sp>
        <p:nvSpPr>
          <p:cNvPr id="16" name="Rectangle 15"/>
          <p:cNvSpPr/>
          <p:nvPr/>
        </p:nvSpPr>
        <p:spPr bwMode="gray">
          <a:xfrm>
            <a:off x="5073889" y="2025640"/>
            <a:ext cx="4075277"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fr-BE" sz="2400" dirty="0">
                <a:solidFill>
                  <a:schemeClr val="bg1"/>
                </a:solidFill>
                <a:cs typeface="Arial" panose="020B0604020202020204" pitchFamily="34" charset="0"/>
              </a:rPr>
              <a:t>Les principaux résultats</a:t>
            </a:r>
          </a:p>
        </p:txBody>
      </p:sp>
      <p:sp>
        <p:nvSpPr>
          <p:cNvPr id="35" name="Rectangle 34"/>
          <p:cNvSpPr/>
          <p:nvPr/>
        </p:nvSpPr>
        <p:spPr bwMode="gray">
          <a:xfrm>
            <a:off x="4261372" y="1323530"/>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BE" sz="2400" dirty="0">
                <a:solidFill>
                  <a:schemeClr val="bg1"/>
                </a:solidFill>
                <a:cs typeface="Arial" panose="020B0604020202020204" pitchFamily="34" charset="0"/>
              </a:rPr>
              <a:t>01</a:t>
            </a:r>
          </a:p>
        </p:txBody>
      </p:sp>
      <p:sp>
        <p:nvSpPr>
          <p:cNvPr id="36" name="Rectangle 35"/>
          <p:cNvSpPr/>
          <p:nvPr/>
        </p:nvSpPr>
        <p:spPr bwMode="gray">
          <a:xfrm>
            <a:off x="4271781" y="1995750"/>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00000"/>
              </a:lnSpc>
            </a:pPr>
            <a:r>
              <a:rPr lang="fr-BE" sz="2400">
                <a:solidFill>
                  <a:schemeClr val="bg1"/>
                </a:solidFill>
                <a:cs typeface="Arial" panose="020B0604020202020204" pitchFamily="34" charset="0"/>
              </a:rPr>
              <a:t>02</a:t>
            </a:r>
          </a:p>
        </p:txBody>
      </p:sp>
      <p:sp>
        <p:nvSpPr>
          <p:cNvPr id="20" name="Rectangle 19">
            <a:extLst>
              <a:ext uri="{FF2B5EF4-FFF2-40B4-BE49-F238E27FC236}">
                <a16:creationId xmlns="" xmlns:a16="http://schemas.microsoft.com/office/drawing/2014/main" id="{462EFA56-AE31-4F98-90A6-5BAE8610C49B}"/>
              </a:ext>
            </a:extLst>
          </p:cNvPr>
          <p:cNvSpPr/>
          <p:nvPr/>
        </p:nvSpPr>
        <p:spPr bwMode="gray">
          <a:xfrm>
            <a:off x="5073889" y="2727749"/>
            <a:ext cx="4075277"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fr-BE" sz="2400" dirty="0">
                <a:solidFill>
                  <a:schemeClr val="bg1"/>
                </a:solidFill>
                <a:cs typeface="Arial" panose="020B0604020202020204" pitchFamily="34" charset="0"/>
              </a:rPr>
              <a:t>Conclusions générales</a:t>
            </a:r>
          </a:p>
        </p:txBody>
      </p:sp>
      <p:sp>
        <p:nvSpPr>
          <p:cNvPr id="21" name="Rectangle 20">
            <a:extLst>
              <a:ext uri="{FF2B5EF4-FFF2-40B4-BE49-F238E27FC236}">
                <a16:creationId xmlns="" xmlns:a16="http://schemas.microsoft.com/office/drawing/2014/main" id="{BDBAA092-1D2E-4374-A122-57B3815B3C45}"/>
              </a:ext>
            </a:extLst>
          </p:cNvPr>
          <p:cNvSpPr/>
          <p:nvPr/>
        </p:nvSpPr>
        <p:spPr bwMode="gray">
          <a:xfrm>
            <a:off x="4261372" y="2727749"/>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00000"/>
              </a:lnSpc>
            </a:pPr>
            <a:r>
              <a:rPr lang="fr-BE" sz="2400" dirty="0">
                <a:solidFill>
                  <a:schemeClr val="bg1"/>
                </a:solidFill>
                <a:cs typeface="Arial" panose="020B0604020202020204" pitchFamily="34" charset="0"/>
              </a:rPr>
              <a:t>03</a:t>
            </a:r>
          </a:p>
        </p:txBody>
      </p:sp>
      <p:pic>
        <p:nvPicPr>
          <p:cNvPr id="27" name="Picture 26" descr="IPSOS_GAMECHANGERS_blue.png">
            <a:extLst>
              <a:ext uri="{FF2B5EF4-FFF2-40B4-BE49-F238E27FC236}">
                <a16:creationId xmlns="" xmlns:a16="http://schemas.microsoft.com/office/drawing/2014/main" id="{E77D3406-54DB-41E9-B1A3-79A65010E1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8" name="Picture 27" descr="IPSOS_GAMECHANGERS_blue.png">
            <a:extLst>
              <a:ext uri="{FF2B5EF4-FFF2-40B4-BE49-F238E27FC236}">
                <a16:creationId xmlns="" xmlns:a16="http://schemas.microsoft.com/office/drawing/2014/main" id="{BF15FA35-799D-4BF8-B36F-62E42362085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29" name="Picture 2" descr="C:\Users\Graphics Dude Ltd\Graphics Dude Ltd\Work\PC - IM - 150415A (template pt2)\Graphics\Tags\MarketingElectronic-Col.png">
            <a:extLst>
              <a:ext uri="{FF2B5EF4-FFF2-40B4-BE49-F238E27FC236}">
                <a16:creationId xmlns="" xmlns:a16="http://schemas.microsoft.com/office/drawing/2014/main" id="{904B8EEB-6427-45CA-95E5-0274179042B4}"/>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ouderen met dieren">
            <a:extLst>
              <a:ext uri="{FF2B5EF4-FFF2-40B4-BE49-F238E27FC236}">
                <a16:creationId xmlns="" xmlns:a16="http://schemas.microsoft.com/office/drawing/2014/main" id="{9B967CD4-82B9-4F0C-BD36-3C32F2A03C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60"/>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2719449" y="3663538"/>
            <a:ext cx="6424551" cy="896884"/>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fr-BE" sz="4400">
                <a:solidFill>
                  <a:schemeClr val="bg1"/>
                </a:solidFill>
                <a:cs typeface="Arial" panose="020B0604020202020204" pitchFamily="34" charset="0"/>
              </a:rPr>
              <a:t>Conclusions générales</a:t>
            </a:r>
          </a:p>
        </p:txBody>
      </p:sp>
      <p:pic>
        <p:nvPicPr>
          <p:cNvPr id="50" name="Picture 49" descr="IPSOS_GAMECHANGERS_blue.png">
            <a:extLst>
              <a:ext uri="{FF2B5EF4-FFF2-40B4-BE49-F238E27FC236}">
                <a16:creationId xmlns="" xmlns:a16="http://schemas.microsoft.com/office/drawing/2014/main"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51" name="Picture 50" descr="IPSOS_GAMECHANGERS_blue.png">
            <a:extLst>
              <a:ext uri="{FF2B5EF4-FFF2-40B4-BE49-F238E27FC236}">
                <a16:creationId xmlns="" xmlns:a16="http://schemas.microsoft.com/office/drawing/2014/main" id="{B6AD97C3-8CFC-4810-ACE8-7E2C685ED3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52" name="Picture 2" descr="C:\Users\Graphics Dude Ltd\Graphics Dude Ltd\Work\PC - IM - 150415A (template pt2)\Graphics\Tags\MarketingElectronic-Col.png">
            <a:extLst>
              <a:ext uri="{FF2B5EF4-FFF2-40B4-BE49-F238E27FC236}">
                <a16:creationId xmlns="" xmlns:a16="http://schemas.microsoft.com/office/drawing/2014/main" id="{B83FEA70-8C2E-4D8C-A707-04C1F9AB47ED}"/>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Afbeeldingsresultaat voor sweet pigeons in the city">
            <a:extLst>
              <a:ext uri="{FF2B5EF4-FFF2-40B4-BE49-F238E27FC236}">
                <a16:creationId xmlns="" xmlns:a16="http://schemas.microsoft.com/office/drawing/2014/main" id="{DDCCF5A8-F614-4114-B1D1-ABF3835F41E5}"/>
              </a:ext>
            </a:extLst>
          </p:cNvPr>
          <p:cNvSpPr>
            <a:spLocks noChangeAspect="1" noChangeArrowheads="1"/>
          </p:cNvSpPr>
          <p:nvPr/>
        </p:nvSpPr>
        <p:spPr bwMode="auto">
          <a:xfrm>
            <a:off x="4419599" y="2419349"/>
            <a:ext cx="870857" cy="8708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53375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2255" y="196566"/>
            <a:ext cx="6389046" cy="290707"/>
          </a:xfrm>
        </p:spPr>
        <p:txBody>
          <a:bodyPr/>
          <a:lstStyle/>
          <a:p>
            <a:r>
              <a:rPr lang="fr-BE" sz="1600" dirty="0"/>
              <a:t>Conclusion: 91% des Wallons trouvent que le bien-être animal est important dans leur ville ou commune.</a:t>
            </a:r>
          </a:p>
        </p:txBody>
      </p:sp>
      <p:grpSp>
        <p:nvGrpSpPr>
          <p:cNvPr id="18" name="Group 17">
            <a:extLst>
              <a:ext uri="{FF2B5EF4-FFF2-40B4-BE49-F238E27FC236}">
                <a16:creationId xmlns="" xmlns:a16="http://schemas.microsoft.com/office/drawing/2014/main" id="{AFA619E4-8619-434C-9EE1-F2F57AD4C85A}"/>
              </a:ext>
            </a:extLst>
          </p:cNvPr>
          <p:cNvGrpSpPr/>
          <p:nvPr/>
        </p:nvGrpSpPr>
        <p:grpSpPr>
          <a:xfrm>
            <a:off x="303544" y="3712151"/>
            <a:ext cx="8231399" cy="810886"/>
            <a:chOff x="2068781" y="2055008"/>
            <a:chExt cx="11412570" cy="1415817"/>
          </a:xfrm>
        </p:grpSpPr>
        <p:sp>
          <p:nvSpPr>
            <p:cNvPr id="19" name="Flowchart: Process 18">
              <a:extLst>
                <a:ext uri="{FF2B5EF4-FFF2-40B4-BE49-F238E27FC236}">
                  <a16:creationId xmlns="" xmlns:a16="http://schemas.microsoft.com/office/drawing/2014/main" id="{8529A44D-D413-407F-8E1C-947349BC34F6}"/>
                </a:ext>
              </a:extLst>
            </p:cNvPr>
            <p:cNvSpPr/>
            <p:nvPr/>
          </p:nvSpPr>
          <p:spPr>
            <a:xfrm>
              <a:off x="2068781" y="2062840"/>
              <a:ext cx="11412570" cy="1407985"/>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L’introduction de toutes les priorités est jugée importante dans les villes et communes</a:t>
              </a:r>
              <a:r>
                <a:rPr lang="nl-BE" sz="1200" dirty="0"/>
                <a:t>. </a:t>
              </a:r>
            </a:p>
            <a:p>
              <a:r>
                <a:rPr lang="fr-BE" sz="1200" dirty="0"/>
                <a:t>L’éducation dans les écoles concernant le bien-être animal est important pour 90% des Wallons, la nomination d’un échevin du bien-être animal est important pour 60% des Wallons</a:t>
              </a:r>
              <a:r>
                <a:rPr lang="nl-BE" sz="1200" dirty="0"/>
                <a:t>.</a:t>
              </a:r>
            </a:p>
          </p:txBody>
        </p:sp>
        <p:sp>
          <p:nvSpPr>
            <p:cNvPr id="20" name="Flowchart: Manual Input 19">
              <a:extLst>
                <a:ext uri="{FF2B5EF4-FFF2-40B4-BE49-F238E27FC236}">
                  <a16:creationId xmlns="" xmlns:a16="http://schemas.microsoft.com/office/drawing/2014/main" id="{1325E6A5-C0FD-4F05-801E-9353234D4E31}"/>
                </a:ext>
              </a:extLst>
            </p:cNvPr>
            <p:cNvSpPr/>
            <p:nvPr/>
          </p:nvSpPr>
          <p:spPr>
            <a:xfrm rot="5400000">
              <a:off x="2116906" y="2007177"/>
              <a:ext cx="1415816"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fr-BE" sz="4400" b="1">
                  <a:solidFill>
                    <a:schemeClr val="tx1"/>
                  </a:solidFill>
                </a:rPr>
                <a:t>3</a:t>
              </a:r>
            </a:p>
          </p:txBody>
        </p:sp>
      </p:grpSp>
      <p:grpSp>
        <p:nvGrpSpPr>
          <p:cNvPr id="23" name="Group 22">
            <a:extLst>
              <a:ext uri="{FF2B5EF4-FFF2-40B4-BE49-F238E27FC236}">
                <a16:creationId xmlns="" xmlns:a16="http://schemas.microsoft.com/office/drawing/2014/main" id="{885DBC82-81D8-4ECB-8659-66A661D2872F}"/>
              </a:ext>
            </a:extLst>
          </p:cNvPr>
          <p:cNvGrpSpPr/>
          <p:nvPr/>
        </p:nvGrpSpPr>
        <p:grpSpPr>
          <a:xfrm>
            <a:off x="252957" y="1119716"/>
            <a:ext cx="8281986" cy="806511"/>
            <a:chOff x="1998643" y="2025127"/>
            <a:chExt cx="11482708" cy="1408180"/>
          </a:xfrm>
        </p:grpSpPr>
        <p:sp>
          <p:nvSpPr>
            <p:cNvPr id="24" name="Flowchart: Process 23">
              <a:extLst>
                <a:ext uri="{FF2B5EF4-FFF2-40B4-BE49-F238E27FC236}">
                  <a16:creationId xmlns="" xmlns:a16="http://schemas.microsoft.com/office/drawing/2014/main" id="{8D398CF3-FF5B-4E68-84B9-BFB11F21B4B4}"/>
                </a:ext>
              </a:extLst>
            </p:cNvPr>
            <p:cNvSpPr/>
            <p:nvPr/>
          </p:nvSpPr>
          <p:spPr>
            <a:xfrm>
              <a:off x="1998643" y="2025127"/>
              <a:ext cx="11482708" cy="1408177"/>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91% des Wallons trouvent que le bien-être animal est très important dans leur ville ou commune.</a:t>
              </a:r>
              <a:endParaRPr lang="nl-BE" sz="1200" dirty="0"/>
            </a:p>
          </p:txBody>
        </p:sp>
        <p:sp>
          <p:nvSpPr>
            <p:cNvPr id="25" name="Flowchart: Manual Input 24">
              <a:extLst>
                <a:ext uri="{FF2B5EF4-FFF2-40B4-BE49-F238E27FC236}">
                  <a16:creationId xmlns="" xmlns:a16="http://schemas.microsoft.com/office/drawing/2014/main" id="{BA436FB0-E26A-40B4-B0AC-03B3F2A0EA42}"/>
                </a:ext>
              </a:extLst>
            </p:cNvPr>
            <p:cNvSpPr/>
            <p:nvPr/>
          </p:nvSpPr>
          <p:spPr>
            <a:xfrm rot="5400000">
              <a:off x="2050292" y="1973479"/>
              <a:ext cx="1408179"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fr-BE" sz="4400" b="1">
                  <a:solidFill>
                    <a:schemeClr val="tx1"/>
                  </a:solidFill>
                </a:rPr>
                <a:t>1</a:t>
              </a:r>
            </a:p>
          </p:txBody>
        </p:sp>
      </p:grpSp>
      <p:grpSp>
        <p:nvGrpSpPr>
          <p:cNvPr id="30" name="Group 29">
            <a:extLst>
              <a:ext uri="{FF2B5EF4-FFF2-40B4-BE49-F238E27FC236}">
                <a16:creationId xmlns="" xmlns:a16="http://schemas.microsoft.com/office/drawing/2014/main" id="{E5C5F055-77CA-4201-90AC-9081B85BB90B}"/>
              </a:ext>
            </a:extLst>
          </p:cNvPr>
          <p:cNvGrpSpPr/>
          <p:nvPr/>
        </p:nvGrpSpPr>
        <p:grpSpPr>
          <a:xfrm>
            <a:off x="339352" y="2403476"/>
            <a:ext cx="8232325" cy="806400"/>
            <a:chOff x="2067497" y="2025126"/>
            <a:chExt cx="11413854" cy="1407985"/>
          </a:xfrm>
        </p:grpSpPr>
        <p:sp>
          <p:nvSpPr>
            <p:cNvPr id="32" name="Flowchart: Process 31">
              <a:extLst>
                <a:ext uri="{FF2B5EF4-FFF2-40B4-BE49-F238E27FC236}">
                  <a16:creationId xmlns="" xmlns:a16="http://schemas.microsoft.com/office/drawing/2014/main" id="{9F2BD38C-E6B8-440B-A37E-16E7503EA0C7}"/>
                </a:ext>
              </a:extLst>
            </p:cNvPr>
            <p:cNvSpPr/>
            <p:nvPr/>
          </p:nvSpPr>
          <p:spPr>
            <a:xfrm>
              <a:off x="2067497" y="2025126"/>
              <a:ext cx="11413854" cy="1407985"/>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fr-BE" sz="1200" dirty="0"/>
                <a:t>Les différentes priorités obtiennent des scores très élevés en termes d’importance, et ce quelle que soit la préférence politique.</a:t>
              </a:r>
              <a:endParaRPr lang="nl-BE" sz="1200" dirty="0"/>
            </a:p>
          </p:txBody>
        </p:sp>
        <p:sp>
          <p:nvSpPr>
            <p:cNvPr id="33" name="Flowchart: Manual Input 32">
              <a:extLst>
                <a:ext uri="{FF2B5EF4-FFF2-40B4-BE49-F238E27FC236}">
                  <a16:creationId xmlns="" xmlns:a16="http://schemas.microsoft.com/office/drawing/2014/main" id="{C54607CF-EECF-4525-8525-137F99FD6548}"/>
                </a:ext>
              </a:extLst>
            </p:cNvPr>
            <p:cNvSpPr/>
            <p:nvPr/>
          </p:nvSpPr>
          <p:spPr>
            <a:xfrm rot="5400000">
              <a:off x="2119243" y="1973380"/>
              <a:ext cx="1407985"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fr-BE" sz="4400" b="1" dirty="0">
                  <a:solidFill>
                    <a:schemeClr val="tx1"/>
                  </a:solidFill>
                </a:rPr>
                <a:t>2</a:t>
              </a:r>
            </a:p>
          </p:txBody>
        </p:sp>
      </p:grpSp>
      <p:sp>
        <p:nvSpPr>
          <p:cNvPr id="3" name="TextBox 2">
            <a:extLst>
              <a:ext uri="{FF2B5EF4-FFF2-40B4-BE49-F238E27FC236}">
                <a16:creationId xmlns="" xmlns:a16="http://schemas.microsoft.com/office/drawing/2014/main" id="{7AABFB39-75DF-4937-A47A-BCBA25F3922B}"/>
              </a:ext>
            </a:extLst>
          </p:cNvPr>
          <p:cNvSpPr txBox="1"/>
          <p:nvPr/>
        </p:nvSpPr>
        <p:spPr>
          <a:xfrm>
            <a:off x="233811" y="881706"/>
            <a:ext cx="8291064" cy="184666"/>
          </a:xfrm>
          <a:prstGeom prst="rect">
            <a:avLst/>
          </a:prstGeom>
        </p:spPr>
        <p:txBody>
          <a:bodyPr vert="horz" wrap="square" lIns="0" tIns="0" rIns="0" bIns="0" rtlCol="0">
            <a:spAutoFit/>
          </a:bodyPr>
          <a:lstStyle/>
          <a:p>
            <a:pPr marL="4763"/>
            <a:r>
              <a:rPr lang="fr-BE" sz="1200" b="1" dirty="0">
                <a:solidFill>
                  <a:srgbClr val="660066"/>
                </a:solidFill>
              </a:rPr>
              <a:t>L'importance du bien-être animal est élevée.</a:t>
            </a:r>
          </a:p>
        </p:txBody>
      </p:sp>
      <p:sp>
        <p:nvSpPr>
          <p:cNvPr id="13" name="TextBox 12">
            <a:extLst>
              <a:ext uri="{FF2B5EF4-FFF2-40B4-BE49-F238E27FC236}">
                <a16:creationId xmlns="" xmlns:a16="http://schemas.microsoft.com/office/drawing/2014/main" id="{C17A9168-2FB9-4D92-B7F4-8E0DA6A27EAC}"/>
              </a:ext>
            </a:extLst>
          </p:cNvPr>
          <p:cNvSpPr txBox="1"/>
          <p:nvPr/>
        </p:nvSpPr>
        <p:spPr>
          <a:xfrm>
            <a:off x="303756" y="2175984"/>
            <a:ext cx="8840244" cy="184666"/>
          </a:xfrm>
          <a:prstGeom prst="rect">
            <a:avLst/>
          </a:prstGeom>
        </p:spPr>
        <p:txBody>
          <a:bodyPr vert="horz" wrap="square" lIns="0" tIns="0" rIns="0" bIns="0" rtlCol="0">
            <a:spAutoFit/>
          </a:bodyPr>
          <a:lstStyle/>
          <a:p>
            <a:pPr marL="4763"/>
            <a:r>
              <a:rPr lang="fr-BE" sz="1200" b="1" dirty="0">
                <a:solidFill>
                  <a:srgbClr val="660066"/>
                </a:solidFill>
              </a:rPr>
              <a:t>L'importance du bien-être animal dans les villes ou communes est similaire quelle que soit la préférence politique.</a:t>
            </a:r>
          </a:p>
        </p:txBody>
      </p:sp>
      <p:sp>
        <p:nvSpPr>
          <p:cNvPr id="14" name="TextBox 13">
            <a:extLst>
              <a:ext uri="{FF2B5EF4-FFF2-40B4-BE49-F238E27FC236}">
                <a16:creationId xmlns="" xmlns:a16="http://schemas.microsoft.com/office/drawing/2014/main" id="{195DBB76-83BA-48D6-A806-85BC13682282}"/>
              </a:ext>
            </a:extLst>
          </p:cNvPr>
          <p:cNvSpPr txBox="1"/>
          <p:nvPr/>
        </p:nvSpPr>
        <p:spPr>
          <a:xfrm>
            <a:off x="376630" y="3505626"/>
            <a:ext cx="8157770" cy="184666"/>
          </a:xfrm>
          <a:prstGeom prst="rect">
            <a:avLst/>
          </a:prstGeom>
        </p:spPr>
        <p:txBody>
          <a:bodyPr vert="horz" wrap="square" lIns="0" tIns="0" rIns="0" bIns="0" rtlCol="0">
            <a:spAutoFit/>
          </a:bodyPr>
          <a:lstStyle/>
          <a:p>
            <a:pPr marL="4763"/>
            <a:r>
              <a:rPr lang="fr-BE" sz="1200" b="1">
                <a:solidFill>
                  <a:srgbClr val="660066"/>
                </a:solidFill>
              </a:rPr>
              <a:t>Tous les priorités sont jugées importantes. </a:t>
            </a:r>
          </a:p>
        </p:txBody>
      </p:sp>
      <p:pic>
        <p:nvPicPr>
          <p:cNvPr id="15" name="Picture 2" descr="Afbeeldingsresultaat voor wallonie logo">
            <a:extLst>
              <a:ext uri="{FF2B5EF4-FFF2-40B4-BE49-F238E27FC236}">
                <a16:creationId xmlns="" xmlns:a16="http://schemas.microsoft.com/office/drawing/2014/main" id="{3F0E846A-9BBA-4ED5-AF25-F68406C1CE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2167" y="487628"/>
            <a:ext cx="558387" cy="55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7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Afbeeldingsresultaat voor dog running after a toy">
            <a:extLst>
              <a:ext uri="{FF2B5EF4-FFF2-40B4-BE49-F238E27FC236}">
                <a16:creationId xmlns="" xmlns:a16="http://schemas.microsoft.com/office/drawing/2014/main" id="{9D18B7AD-D758-41BE-9EEF-CD4ED79389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472" r="-1" b="10008"/>
          <a:stretch/>
        </p:blipFill>
        <p:spPr bwMode="auto">
          <a:xfrm>
            <a:off x="-1" y="-4764"/>
            <a:ext cx="9136857" cy="5148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fr-BE">
                <a:solidFill>
                  <a:schemeClr val="bg1"/>
                </a:solidFill>
              </a:rPr>
              <a:t>Pour plus d’informations :</a:t>
            </a:r>
          </a:p>
        </p:txBody>
      </p:sp>
      <p:sp>
        <p:nvSpPr>
          <p:cNvPr id="18" name="Slide Number Placeholder 5"/>
          <p:cNvSpPr>
            <a:spLocks noGrp="1"/>
          </p:cNvSpPr>
          <p:nvPr>
            <p:ph type="sldNum" sz="quarter" idx="4294967295"/>
          </p:nvPr>
        </p:nvSpPr>
        <p:spPr>
          <a:xfrm>
            <a:off x="8067675" y="4737100"/>
            <a:ext cx="1076325" cy="269875"/>
          </a:xfrm>
          <a:prstGeom prst="rect">
            <a:avLst/>
          </a:prstGeom>
        </p:spPr>
        <p:txBody>
          <a:bodyPr/>
          <a:lstStyle>
            <a:lvl1pPr>
              <a:defRPr lang="en-US" sz="700" smtClean="0">
                <a:solidFill>
                  <a:schemeClr val="tx2">
                    <a:lumMod val="75000"/>
                    <a:lumOff val="25000"/>
                  </a:schemeClr>
                </a:solidFill>
              </a:defRPr>
            </a:lvl1pPr>
          </a:lstStyle>
          <a:p>
            <a:fld id="{7F034911-0302-4AAB-AEF0-815419E29289}" type="slidenum">
              <a:rPr lang="en-US" smtClean="0"/>
              <a:pPr/>
              <a:t>22</a:t>
            </a:fld>
            <a:endParaRPr lang="en-US"/>
          </a:p>
        </p:txBody>
      </p:sp>
      <p:sp>
        <p:nvSpPr>
          <p:cNvPr id="5" name="Rectangle 4"/>
          <p:cNvSpPr/>
          <p:nvPr/>
        </p:nvSpPr>
        <p:spPr>
          <a:xfrm>
            <a:off x="6337164" y="972594"/>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r>
              <a:rPr lang="fr-BE" sz="1400" b="1">
                <a:solidFill>
                  <a:schemeClr val="bg2">
                    <a:lumMod val="50000"/>
                  </a:schemeClr>
                </a:solidFill>
              </a:rPr>
              <a:t>Dries Verhaeghe</a:t>
            </a:r>
          </a:p>
          <a:p>
            <a:r>
              <a:rPr lang="fr-BE" sz="1200">
                <a:solidFill>
                  <a:schemeClr val="bg2">
                    <a:lumMod val="50000"/>
                  </a:schemeClr>
                </a:solidFill>
              </a:rPr>
              <a:t>Research Director</a:t>
            </a:r>
          </a:p>
          <a:p>
            <a:pPr>
              <a:lnSpc>
                <a:spcPts val="1292"/>
              </a:lnSpc>
            </a:pPr>
            <a:endParaRPr lang="nl-BE" sz="1200" dirty="0">
              <a:solidFill>
                <a:schemeClr val="tx1">
                  <a:lumMod val="75000"/>
                  <a:lumOff val="25000"/>
                </a:schemeClr>
              </a:solidFill>
            </a:endParaRPr>
          </a:p>
          <a:p>
            <a:pPr>
              <a:lnSpc>
                <a:spcPts val="1292"/>
              </a:lnSpc>
            </a:pPr>
            <a:r>
              <a:rPr lang="fr-BE" sz="1200">
                <a:solidFill>
                  <a:schemeClr val="tx1">
                    <a:lumMod val="75000"/>
                    <a:lumOff val="25000"/>
                  </a:schemeClr>
                </a:solidFill>
              </a:rPr>
              <a:t>Tel :      +32 9 216 22 56</a:t>
            </a:r>
            <a:br>
              <a:rPr lang="fr-BE" sz="1200">
                <a:solidFill>
                  <a:schemeClr val="tx1">
                    <a:lumMod val="75000"/>
                    <a:lumOff val="25000"/>
                  </a:schemeClr>
                </a:solidFill>
              </a:rPr>
            </a:br>
            <a:r>
              <a:rPr lang="fr-BE" sz="1200">
                <a:solidFill>
                  <a:schemeClr val="tx1">
                    <a:lumMod val="75000"/>
                    <a:lumOff val="25000"/>
                  </a:schemeClr>
                </a:solidFill>
              </a:rPr>
              <a:t>E-mail :   </a:t>
            </a:r>
            <a:r>
              <a:rPr lang="fr-BE" sz="1200">
                <a:solidFill>
                  <a:srgbClr val="5E605E"/>
                </a:solidFill>
              </a:rPr>
              <a:t>Dries.Verhaeghe@ipsos.com</a:t>
            </a:r>
          </a:p>
        </p:txBody>
      </p:sp>
      <p:sp>
        <p:nvSpPr>
          <p:cNvPr id="21" name="Rectangle 20"/>
          <p:cNvSpPr/>
          <p:nvPr/>
        </p:nvSpPr>
        <p:spPr>
          <a:xfrm>
            <a:off x="6337164" y="2117298"/>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nSpc>
                <a:spcPts val="1292"/>
              </a:lnSpc>
            </a:pPr>
            <a:r>
              <a:rPr lang="fr-BE" sz="1400" b="1">
                <a:solidFill>
                  <a:schemeClr val="bg2">
                    <a:lumMod val="50000"/>
                  </a:schemeClr>
                </a:solidFill>
              </a:rPr>
              <a:t>Lennart Spittael </a:t>
            </a:r>
          </a:p>
          <a:p>
            <a:pPr>
              <a:lnSpc>
                <a:spcPts val="1292"/>
              </a:lnSpc>
            </a:pPr>
            <a:r>
              <a:rPr lang="fr-BE" sz="1200">
                <a:solidFill>
                  <a:schemeClr val="bg2">
                    <a:lumMod val="50000"/>
                  </a:schemeClr>
                </a:solidFill>
              </a:rPr>
              <a:t>Research Consultant</a:t>
            </a:r>
          </a:p>
          <a:p>
            <a:pPr>
              <a:lnSpc>
                <a:spcPts val="1292"/>
              </a:lnSpc>
            </a:pPr>
            <a:endParaRPr lang="nl-BE" sz="1200" dirty="0">
              <a:solidFill>
                <a:schemeClr val="tx1">
                  <a:lumMod val="75000"/>
                  <a:lumOff val="25000"/>
                </a:schemeClr>
              </a:solidFill>
            </a:endParaRPr>
          </a:p>
          <a:p>
            <a:pPr>
              <a:lnSpc>
                <a:spcPts val="1292"/>
              </a:lnSpc>
            </a:pPr>
            <a:r>
              <a:rPr lang="fr-BE" sz="1200">
                <a:solidFill>
                  <a:schemeClr val="tx1">
                    <a:lumMod val="75000"/>
                    <a:lumOff val="25000"/>
                  </a:schemeClr>
                </a:solidFill>
              </a:rPr>
              <a:t>Tel :      +32 9 216 22 13</a:t>
            </a:r>
            <a:br>
              <a:rPr lang="fr-BE" sz="1200">
                <a:solidFill>
                  <a:schemeClr val="tx1">
                    <a:lumMod val="75000"/>
                    <a:lumOff val="25000"/>
                  </a:schemeClr>
                </a:solidFill>
              </a:rPr>
            </a:br>
            <a:r>
              <a:rPr lang="fr-BE" sz="1200">
                <a:solidFill>
                  <a:schemeClr val="tx1">
                    <a:lumMod val="75000"/>
                    <a:lumOff val="25000"/>
                  </a:schemeClr>
                </a:solidFill>
              </a:rPr>
              <a:t>E-mail :   Lennart.Spittael@ipsos.com</a:t>
            </a:r>
          </a:p>
        </p:txBody>
      </p:sp>
      <p:sp>
        <p:nvSpPr>
          <p:cNvPr id="22" name="Rectangle 21"/>
          <p:cNvSpPr/>
          <p:nvPr/>
        </p:nvSpPr>
        <p:spPr>
          <a:xfrm>
            <a:off x="6337164" y="3302470"/>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nSpc>
                <a:spcPts val="1292"/>
              </a:lnSpc>
            </a:pPr>
            <a:r>
              <a:rPr lang="fr-BE" sz="1400" b="1">
                <a:solidFill>
                  <a:schemeClr val="bg2">
                    <a:lumMod val="50000"/>
                  </a:schemeClr>
                </a:solidFill>
              </a:rPr>
              <a:t>Stefanie Vanhoele</a:t>
            </a:r>
          </a:p>
          <a:p>
            <a:pPr>
              <a:lnSpc>
                <a:spcPts val="1292"/>
              </a:lnSpc>
            </a:pPr>
            <a:r>
              <a:rPr lang="fr-BE" sz="1200">
                <a:solidFill>
                  <a:schemeClr val="bg2">
                    <a:lumMod val="50000"/>
                  </a:schemeClr>
                </a:solidFill>
              </a:rPr>
              <a:t>Research Executive</a:t>
            </a:r>
          </a:p>
          <a:p>
            <a:pPr>
              <a:lnSpc>
                <a:spcPts val="1292"/>
              </a:lnSpc>
            </a:pPr>
            <a:endParaRPr lang="nl-BE" sz="1200" dirty="0">
              <a:solidFill>
                <a:schemeClr val="tx1">
                  <a:lumMod val="75000"/>
                  <a:lumOff val="25000"/>
                </a:schemeClr>
              </a:solidFill>
            </a:endParaRPr>
          </a:p>
          <a:p>
            <a:pPr>
              <a:lnSpc>
                <a:spcPts val="1292"/>
              </a:lnSpc>
            </a:pPr>
            <a:r>
              <a:rPr lang="fr-BE" sz="1200">
                <a:solidFill>
                  <a:schemeClr val="tx1">
                    <a:lumMod val="75000"/>
                    <a:lumOff val="25000"/>
                  </a:schemeClr>
                </a:solidFill>
              </a:rPr>
              <a:t>Tel :      +32 9 216 22 92</a:t>
            </a:r>
            <a:br>
              <a:rPr lang="fr-BE" sz="1200">
                <a:solidFill>
                  <a:schemeClr val="tx1">
                    <a:lumMod val="75000"/>
                    <a:lumOff val="25000"/>
                  </a:schemeClr>
                </a:solidFill>
              </a:rPr>
            </a:br>
            <a:r>
              <a:rPr lang="fr-BE" sz="1200">
                <a:solidFill>
                  <a:schemeClr val="tx1">
                    <a:lumMod val="75000"/>
                    <a:lumOff val="25000"/>
                  </a:schemeClr>
                </a:solidFill>
              </a:rPr>
              <a:t>E-mail :   Stefanie.Vanhoele@ipsos.com</a:t>
            </a:r>
          </a:p>
        </p:txBody>
      </p:sp>
      <p:pic>
        <p:nvPicPr>
          <p:cNvPr id="20" name="Picture 19" descr="IPSOS_GAMECHANGERS_blue.png">
            <a:extLst>
              <a:ext uri="{FF2B5EF4-FFF2-40B4-BE49-F238E27FC236}">
                <a16:creationId xmlns="" xmlns:a16="http://schemas.microsoft.com/office/drawing/2014/main" id="{E2C670D7-70F6-4AE4-B67E-5F33E8266C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3" name="Picture 22" descr="IPSOS_GAMECHANGERS_blue.png">
            <a:extLst>
              <a:ext uri="{FF2B5EF4-FFF2-40B4-BE49-F238E27FC236}">
                <a16:creationId xmlns="" xmlns:a16="http://schemas.microsoft.com/office/drawing/2014/main" id="{EBFA41EA-8350-4EFD-8553-F33CA059D42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24" name="Picture 2" descr="C:\Users\Graphics Dude Ltd\Graphics Dude Ltd\Work\PC - IM - 150415A (template pt2)\Graphics\Tags\MarketingElectronic-Col.png">
            <a:extLst>
              <a:ext uri="{FF2B5EF4-FFF2-40B4-BE49-F238E27FC236}">
                <a16:creationId xmlns="" xmlns:a16="http://schemas.microsoft.com/office/drawing/2014/main" id="{ECC444CD-FD41-47D5-9CD1-DCC0AE460175}"/>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thank you png white">
            <a:extLst>
              <a:ext uri="{FF2B5EF4-FFF2-40B4-BE49-F238E27FC236}">
                <a16:creationId xmlns="" xmlns:a16="http://schemas.microsoft.com/office/drawing/2014/main" id="{3A631D0C-A769-439E-929D-6FE1DA80BC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3350" y="2463514"/>
            <a:ext cx="3588429" cy="12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AD8118B-97F1-4EB9-9FAF-3CC042C42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96" y="1"/>
            <a:ext cx="7705004" cy="5143500"/>
          </a:xfrm>
          <a:prstGeom prst="rect">
            <a:avLst/>
          </a:prstGeom>
        </p:spPr>
      </p:pic>
      <p:sp>
        <p:nvSpPr>
          <p:cNvPr id="12" name="Rectangle 11"/>
          <p:cNvSpPr/>
          <p:nvPr/>
        </p:nvSpPr>
        <p:spPr bwMode="ltGray">
          <a:xfrm>
            <a:off x="0" y="0"/>
            <a:ext cx="4012602" cy="51435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fr-BE" sz="1400" b="1">
                <a:solidFill>
                  <a:schemeClr val="bg1"/>
                </a:solidFill>
              </a:rPr>
              <a:t>ABOUT IPSOS</a:t>
            </a:r>
          </a:p>
          <a:p>
            <a:pPr algn="just" hangingPunct="0">
              <a:lnSpc>
                <a:spcPts val="1600"/>
              </a:lnSpc>
            </a:pPr>
            <a:endParaRPr lang="en-US" sz="1400" dirty="0">
              <a:solidFill>
                <a:schemeClr val="bg1"/>
              </a:solidFill>
            </a:endParaRPr>
          </a:p>
          <a:p>
            <a:pPr>
              <a:lnSpc>
                <a:spcPts val="1600"/>
              </a:lnSpc>
            </a:pPr>
            <a:r>
              <a:rPr lang="fr-BE" sz="120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Ipsos has been listed on the Paris Stock Exchange since 1999.</a:t>
            </a:r>
          </a:p>
        </p:txBody>
      </p:sp>
      <p:sp>
        <p:nvSpPr>
          <p:cNvPr id="3" name="Rectangle 2"/>
          <p:cNvSpPr/>
          <p:nvPr/>
        </p:nvSpPr>
        <p:spPr>
          <a:xfrm>
            <a:off x="4385051" y="796714"/>
            <a:ext cx="4570380" cy="3571458"/>
          </a:xfrm>
          <a:prstGeom prst="rect">
            <a:avLst/>
          </a:prstGeom>
          <a:solidFill>
            <a:schemeClr val="bg1">
              <a:alpha val="75000"/>
            </a:schemeClr>
          </a:solidFill>
          <a:ln>
            <a:noFill/>
          </a:ln>
        </p:spPr>
        <p:txBody>
          <a:bodyPr lIns="62197" tIns="31099" rIns="62197" bIns="31099">
            <a:spAutoFit/>
          </a:bodyPr>
          <a:lstStyle/>
          <a:p>
            <a:pPr algn="just" hangingPunct="0">
              <a:lnSpc>
                <a:spcPts val="1600"/>
              </a:lnSpc>
            </a:pPr>
            <a:r>
              <a:rPr lang="fr-BE" sz="1400" b="1">
                <a:solidFill>
                  <a:schemeClr val="tx1">
                    <a:lumMod val="75000"/>
                    <a:lumOff val="25000"/>
                  </a:schemeClr>
                </a:solidFill>
              </a:rPr>
              <a:t>GAME CHANGERS</a:t>
            </a:r>
          </a:p>
          <a:p>
            <a:r>
              <a:rPr lang="fr-BE" sz="1200" b="1">
                <a:solidFill>
                  <a:schemeClr val="tx1">
                    <a:lumMod val="75000"/>
                    <a:lumOff val="25000"/>
                  </a:schemeClr>
                </a:solidFill>
              </a:rPr>
              <a:t/>
            </a:r>
            <a:br>
              <a:rPr lang="fr-BE" sz="1200" b="1">
                <a:solidFill>
                  <a:schemeClr val="tx1">
                    <a:lumMod val="75000"/>
                    <a:lumOff val="25000"/>
                  </a:schemeClr>
                </a:solidFill>
              </a:rPr>
            </a:br>
            <a:r>
              <a:rPr lang="fr-BE" sz="1200" b="1">
                <a:solidFill>
                  <a:schemeClr val="tx1">
                    <a:lumMod val="75000"/>
                    <a:lumOff val="25000"/>
                  </a:schemeClr>
                </a:solidFill>
              </a:rPr>
              <a:t>“</a:t>
            </a:r>
            <a:r>
              <a:rPr lang="fr-BE" sz="1200">
                <a:solidFill>
                  <a:schemeClr val="tx1">
                    <a:lumMod val="75000"/>
                    <a:lumOff val="25000"/>
                  </a:schemeClr>
                </a:solidFill>
              </a:rPr>
              <a:t>Game Changers” is the Ipsos signature.</a:t>
            </a:r>
          </a:p>
          <a:p>
            <a:r>
              <a:rPr lang="fr-BE" sz="1200">
                <a:solidFill>
                  <a:schemeClr val="tx1">
                    <a:lumMod val="75000"/>
                    <a:lumOff val="25000"/>
                  </a:schemeClr>
                </a:solidFill>
              </a:rPr>
              <a:t> </a:t>
            </a:r>
          </a:p>
          <a:p>
            <a:r>
              <a:rPr lang="fr-BE" sz="1200">
                <a:solidFill>
                  <a:schemeClr val="tx1">
                    <a:lumMod val="75000"/>
                    <a:lumOff val="25000"/>
                  </a:schemeClr>
                </a:solidFill>
              </a:rPr>
              <a:t>At Ipsos we are passionately curious about people, markets, brands </a:t>
            </a:r>
            <a:br>
              <a:rPr lang="fr-BE" sz="1200">
                <a:solidFill>
                  <a:schemeClr val="tx1">
                    <a:lumMod val="75000"/>
                    <a:lumOff val="25000"/>
                  </a:schemeClr>
                </a:solidFill>
              </a:rPr>
            </a:br>
            <a:r>
              <a:rPr lang="fr-BE" sz="1200">
                <a:solidFill>
                  <a:schemeClr val="tx1">
                    <a:lumMod val="75000"/>
                    <a:lumOff val="25000"/>
                  </a:schemeClr>
                </a:solidFill>
              </a:rPr>
              <a:t>and society. </a:t>
            </a:r>
          </a:p>
          <a:p>
            <a:endParaRPr lang="en-US" sz="1200" dirty="0">
              <a:solidFill>
                <a:schemeClr val="tx1">
                  <a:lumMod val="75000"/>
                  <a:lumOff val="25000"/>
                </a:schemeClr>
              </a:solidFill>
            </a:endParaRPr>
          </a:p>
          <a:p>
            <a:r>
              <a:rPr lang="fr-BE" sz="120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fr-BE" sz="1200">
                <a:solidFill>
                  <a:schemeClr val="tx1">
                    <a:lumMod val="75000"/>
                    <a:lumOff val="25000"/>
                  </a:schemeClr>
                </a:solidFill>
              </a:rPr>
              <a:t>We deliver with security, speed, simplicity and substance. We are </a:t>
            </a:r>
            <a:br>
              <a:rPr lang="fr-BE" sz="1200">
                <a:solidFill>
                  <a:schemeClr val="tx1">
                    <a:lumMod val="75000"/>
                    <a:lumOff val="25000"/>
                  </a:schemeClr>
                </a:solidFill>
              </a:rPr>
            </a:br>
            <a:r>
              <a:rPr lang="fr-BE" sz="1200">
                <a:solidFill>
                  <a:schemeClr val="tx1">
                    <a:lumMod val="75000"/>
                    <a:lumOff val="25000"/>
                  </a:schemeClr>
                </a:solidFill>
              </a:rPr>
              <a:t>Game Changers.</a:t>
            </a:r>
            <a:br>
              <a:rPr lang="fr-BE" sz="1200">
                <a:solidFill>
                  <a:schemeClr val="tx1">
                    <a:lumMod val="75000"/>
                    <a:lumOff val="25000"/>
                  </a:schemeClr>
                </a:solidFill>
              </a:rPr>
            </a:br>
            <a:endParaRPr lang="fr-BE" sz="1200">
              <a:solidFill>
                <a:schemeClr val="tx1">
                  <a:lumMod val="75000"/>
                  <a:lumOff val="25000"/>
                </a:schemeClr>
              </a:solidFill>
            </a:endParaRPr>
          </a:p>
          <a:p>
            <a:r>
              <a:rPr lang="fr-BE" sz="1200">
                <a:solidFill>
                  <a:schemeClr val="tx1">
                    <a:lumMod val="75000"/>
                    <a:lumOff val="25000"/>
                  </a:schemeClr>
                </a:solidFill>
              </a:rPr>
              <a:t>Ipsos is listed on Eurolist - NYSE-Euronext.  The company is part of the SBF 120 and the Mid-60 index and is eligible for the Deferred Settlement Service (SRD).</a:t>
            </a:r>
          </a:p>
          <a:p>
            <a:r>
              <a:rPr lang="fr-BE" sz="1200">
                <a:solidFill>
                  <a:schemeClr val="tx1">
                    <a:lumMod val="75000"/>
                    <a:lumOff val="25000"/>
                  </a:schemeClr>
                </a:solidFill>
              </a:rPr>
              <a:t> </a:t>
            </a:r>
          </a:p>
          <a:p>
            <a:r>
              <a:rPr lang="fr-BE" sz="1200" b="1">
                <a:solidFill>
                  <a:schemeClr val="tx1">
                    <a:lumMod val="75000"/>
                    <a:lumOff val="25000"/>
                  </a:schemeClr>
                </a:solidFill>
              </a:rPr>
              <a:t>ISIN code FR0000073298, Reuters ISOS.PA, Bloomberg IPS:FP</a:t>
            </a:r>
            <a:br>
              <a:rPr lang="fr-BE" sz="1200" b="1">
                <a:solidFill>
                  <a:schemeClr val="tx1">
                    <a:lumMod val="75000"/>
                    <a:lumOff val="25000"/>
                  </a:schemeClr>
                </a:solidFill>
              </a:rPr>
            </a:br>
            <a:r>
              <a:rPr lang="fr-BE" sz="1200" b="1" u="sng">
                <a:solidFill>
                  <a:schemeClr val="tx1">
                    <a:lumMod val="75000"/>
                    <a:lumOff val="25000"/>
                  </a:schemeClr>
                </a:solidFill>
                <a:hlinkClick r:id="rId4"/>
              </a:rPr>
              <a:t>www.ipsos.com</a:t>
            </a: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pic>
        <p:nvPicPr>
          <p:cNvPr id="10" name="Picture 9" descr="IPSOS_GAMECHANGERS_blue.png">
            <a:extLst>
              <a:ext uri="{FF2B5EF4-FFF2-40B4-BE49-F238E27FC236}">
                <a16:creationId xmlns="" xmlns:a16="http://schemas.microsoft.com/office/drawing/2014/main" id="{E8DB14B8-9DFB-43EE-BA63-364F607ECB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11" name="Picture 10" descr="IPSOS_GAMECHANGERS_blue.png">
            <a:extLst>
              <a:ext uri="{FF2B5EF4-FFF2-40B4-BE49-F238E27FC236}">
                <a16:creationId xmlns="" xmlns:a16="http://schemas.microsoft.com/office/drawing/2014/main" id="{D7FC720E-3D47-4634-BD5A-F86ADA9B37F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13" name="Picture 2" descr="C:\Users\Graphics Dude Ltd\Graphics Dude Ltd\Work\PC - IM - 150415A (template pt2)\Graphics\Tags\MarketingElectronic-Col.png">
            <a:extLst>
              <a:ext uri="{FF2B5EF4-FFF2-40B4-BE49-F238E27FC236}">
                <a16:creationId xmlns="" xmlns:a16="http://schemas.microsoft.com/office/drawing/2014/main" id="{97BDAA72-B6DD-4A7C-A5E7-A5240D50C305}"/>
              </a:ext>
            </a:extLst>
          </p:cNvPr>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2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erelateerde afbeelding">
            <a:extLst>
              <a:ext uri="{FF2B5EF4-FFF2-40B4-BE49-F238E27FC236}">
                <a16:creationId xmlns="" xmlns:a16="http://schemas.microsoft.com/office/drawing/2014/main" id="{8C4157C1-6147-4E87-A77B-F1EC23A7EF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27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2468193" y="3972296"/>
            <a:ext cx="6675808" cy="701831"/>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fr-BE" sz="4000">
                <a:solidFill>
                  <a:schemeClr val="bg1"/>
                </a:solidFill>
                <a:cs typeface="Arial" panose="020B0604020202020204" pitchFamily="34" charset="0"/>
              </a:rPr>
              <a:t>Méthodologie de la recherche</a:t>
            </a:r>
          </a:p>
        </p:txBody>
      </p:sp>
      <p:pic>
        <p:nvPicPr>
          <p:cNvPr id="50" name="Picture 49" descr="IPSOS_GAMECHANGERS_blue.png">
            <a:extLst>
              <a:ext uri="{FF2B5EF4-FFF2-40B4-BE49-F238E27FC236}">
                <a16:creationId xmlns="" xmlns:a16="http://schemas.microsoft.com/office/drawing/2014/main"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51" name="Picture 50" descr="IPSOS_GAMECHANGERS_blue.png">
            <a:extLst>
              <a:ext uri="{FF2B5EF4-FFF2-40B4-BE49-F238E27FC236}">
                <a16:creationId xmlns="" xmlns:a16="http://schemas.microsoft.com/office/drawing/2014/main" id="{B6AD97C3-8CFC-4810-ACE8-7E2C685ED3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52" name="Picture 2" descr="C:\Users\Graphics Dude Ltd\Graphics Dude Ltd\Work\PC - IM - 150415A (template pt2)\Graphics\Tags\MarketingElectronic-Col.png">
            <a:extLst>
              <a:ext uri="{FF2B5EF4-FFF2-40B4-BE49-F238E27FC236}">
                <a16:creationId xmlns="" xmlns:a16="http://schemas.microsoft.com/office/drawing/2014/main" id="{B83FEA70-8C2E-4D8C-A707-04C1F9AB47ED}"/>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21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 xmlns:a16="http://schemas.microsoft.com/office/drawing/2014/main" id="{38ABF478-DBB5-4F03-87DE-A9BD9F3BCE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 t="16020" r="-111" b="-207"/>
          <a:stretch/>
        </p:blipFill>
        <p:spPr>
          <a:xfrm>
            <a:off x="0" y="0"/>
            <a:ext cx="9146325" cy="5156166"/>
          </a:xfrm>
          <a:prstGeom prst="rect">
            <a:avLst/>
          </a:prstGeom>
        </p:spPr>
      </p:pic>
      <p:sp>
        <p:nvSpPr>
          <p:cNvPr id="2" name="Text Placeholder 1">
            <a:extLst>
              <a:ext uri="{FF2B5EF4-FFF2-40B4-BE49-F238E27FC236}">
                <a16:creationId xmlns="" xmlns:a16="http://schemas.microsoft.com/office/drawing/2014/main" id="{A1803A55-3C23-474D-ADC5-CEA29CF198C0}"/>
              </a:ext>
            </a:extLst>
          </p:cNvPr>
          <p:cNvSpPr>
            <a:spLocks noGrp="1"/>
          </p:cNvSpPr>
          <p:nvPr>
            <p:ph type="body" sz="quarter" idx="13"/>
          </p:nvPr>
        </p:nvSpPr>
        <p:spPr/>
        <p:txBody>
          <a:bodyPr/>
          <a:lstStyle/>
          <a:p>
            <a:r>
              <a:rPr lang="fr-BE">
                <a:solidFill>
                  <a:schemeClr val="bg1"/>
                </a:solidFill>
              </a:rPr>
              <a:t>Méthodologie de la recherche</a:t>
            </a:r>
          </a:p>
        </p:txBody>
      </p:sp>
      <p:sp>
        <p:nvSpPr>
          <p:cNvPr id="3" name="Oval 2">
            <a:extLst>
              <a:ext uri="{FF2B5EF4-FFF2-40B4-BE49-F238E27FC236}">
                <a16:creationId xmlns="" xmlns:a16="http://schemas.microsoft.com/office/drawing/2014/main" id="{21C1C151-2C14-403D-8FA9-0C52AB770CD8}"/>
              </a:ext>
            </a:extLst>
          </p:cNvPr>
          <p:cNvSpPr/>
          <p:nvPr/>
        </p:nvSpPr>
        <p:spPr>
          <a:xfrm>
            <a:off x="847309"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1A5090"/>
              </a:solidFill>
            </a:endParaRPr>
          </a:p>
        </p:txBody>
      </p:sp>
      <p:sp>
        <p:nvSpPr>
          <p:cNvPr id="4" name="Oval 3">
            <a:extLst>
              <a:ext uri="{FF2B5EF4-FFF2-40B4-BE49-F238E27FC236}">
                <a16:creationId xmlns="" xmlns:a16="http://schemas.microsoft.com/office/drawing/2014/main" id="{4010626D-1328-444A-94A2-1E8E87B2FF12}"/>
              </a:ext>
            </a:extLst>
          </p:cNvPr>
          <p:cNvSpPr/>
          <p:nvPr/>
        </p:nvSpPr>
        <p:spPr>
          <a:xfrm>
            <a:off x="3487833"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5" name="Oval 4">
            <a:extLst>
              <a:ext uri="{FF2B5EF4-FFF2-40B4-BE49-F238E27FC236}">
                <a16:creationId xmlns="" xmlns:a16="http://schemas.microsoft.com/office/drawing/2014/main" id="{0C41419A-1733-4090-AB4B-1EDAA37063E6}"/>
              </a:ext>
            </a:extLst>
          </p:cNvPr>
          <p:cNvSpPr/>
          <p:nvPr/>
        </p:nvSpPr>
        <p:spPr>
          <a:xfrm>
            <a:off x="6182351"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6" name="Oval 5">
            <a:extLst>
              <a:ext uri="{FF2B5EF4-FFF2-40B4-BE49-F238E27FC236}">
                <a16:creationId xmlns="" xmlns:a16="http://schemas.microsoft.com/office/drawing/2014/main" id="{8738E122-CE27-4A41-9E70-E9E086206431}"/>
              </a:ext>
            </a:extLst>
          </p:cNvPr>
          <p:cNvSpPr/>
          <p:nvPr/>
        </p:nvSpPr>
        <p:spPr>
          <a:xfrm>
            <a:off x="847309"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1A5090"/>
              </a:solidFill>
            </a:endParaRPr>
          </a:p>
        </p:txBody>
      </p:sp>
      <p:sp>
        <p:nvSpPr>
          <p:cNvPr id="7" name="Oval 6">
            <a:extLst>
              <a:ext uri="{FF2B5EF4-FFF2-40B4-BE49-F238E27FC236}">
                <a16:creationId xmlns="" xmlns:a16="http://schemas.microsoft.com/office/drawing/2014/main" id="{3B7EC30E-B806-4FDF-A804-EE5BFB8404E2}"/>
              </a:ext>
            </a:extLst>
          </p:cNvPr>
          <p:cNvSpPr/>
          <p:nvPr/>
        </p:nvSpPr>
        <p:spPr>
          <a:xfrm>
            <a:off x="3487833"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8" name="Oval 7">
            <a:extLst>
              <a:ext uri="{FF2B5EF4-FFF2-40B4-BE49-F238E27FC236}">
                <a16:creationId xmlns="" xmlns:a16="http://schemas.microsoft.com/office/drawing/2014/main" id="{9094A529-7F2A-4D8A-97AB-AD6C0BB68470}"/>
              </a:ext>
            </a:extLst>
          </p:cNvPr>
          <p:cNvSpPr/>
          <p:nvPr/>
        </p:nvSpPr>
        <p:spPr>
          <a:xfrm>
            <a:off x="6182351"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1A5090"/>
              </a:solidFill>
            </a:endParaRPr>
          </a:p>
        </p:txBody>
      </p:sp>
      <p:sp>
        <p:nvSpPr>
          <p:cNvPr id="9" name="Rounded Rectangle 2">
            <a:extLst>
              <a:ext uri="{FF2B5EF4-FFF2-40B4-BE49-F238E27FC236}">
                <a16:creationId xmlns="" xmlns:a16="http://schemas.microsoft.com/office/drawing/2014/main" id="{753EADA0-4FC7-46D6-9FC7-19417A8F7C9D}"/>
              </a:ext>
            </a:extLst>
          </p:cNvPr>
          <p:cNvSpPr>
            <a:spLocks noChangeAspect="1"/>
          </p:cNvSpPr>
          <p:nvPr/>
        </p:nvSpPr>
        <p:spPr>
          <a:xfrm>
            <a:off x="847308" y="703505"/>
            <a:ext cx="2206835" cy="1559478"/>
          </a:xfrm>
          <a:prstGeom prst="rect">
            <a:avLst/>
          </a:prstGeom>
          <a:noFill/>
          <a:ln w="25400">
            <a:noFill/>
          </a:ln>
          <a:effectLst/>
          <a:scene3d>
            <a:camera prst="orthographicFront">
              <a:rot lat="0" lon="0" rev="0"/>
            </a:camera>
            <a:lightRig rig="threePt" dir="t">
              <a:rot lat="0" lon="0" rev="1200000"/>
            </a:lightRig>
          </a:scene3d>
          <a:sp3d/>
        </p:spPr>
        <p:txBody>
          <a:bodyPr wrap="square" lIns="0" tIns="108000" rIns="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DESCRIPTION </a:t>
            </a:r>
            <a:br>
              <a:rPr lang="fr-BE" sz="1200" b="1" dirty="0">
                <a:solidFill>
                  <a:srgbClr val="660066"/>
                </a:solidFill>
                <a:ea typeface="Segoe UI" panose="020B0502040204020203" pitchFamily="34" charset="0"/>
                <a:cs typeface="Arial" panose="020B0604020202020204" pitchFamily="34" charset="0"/>
              </a:rPr>
            </a:br>
            <a:r>
              <a:rPr lang="fr-BE" sz="1200" b="1" dirty="0">
                <a:solidFill>
                  <a:srgbClr val="660066"/>
                </a:solidFill>
                <a:ea typeface="Segoe UI" panose="020B0502040204020203" pitchFamily="34" charset="0"/>
                <a:cs typeface="Arial" panose="020B0604020202020204" pitchFamily="34" charset="0"/>
              </a:rPr>
              <a:t>DE L’ÉCHANTILLON </a:t>
            </a:r>
          </a:p>
          <a:p>
            <a:pPr algn="ctr" defTabSz="685800">
              <a:defRPr/>
            </a:pPr>
            <a:endParaRPr lang="en-GB" sz="1200" kern="0" dirty="0">
              <a:solidFill>
                <a:srgbClr val="80229E"/>
              </a:solidFill>
              <a:ea typeface="Segoe UI" panose="020B0502040204020203" pitchFamily="34" charset="0"/>
              <a:cs typeface="Arial" panose="020B0604020202020204" pitchFamily="34" charset="0"/>
            </a:endParaRPr>
          </a:p>
          <a:p>
            <a:pPr algn="ctr" defTabSz="685800">
              <a:defRPr/>
            </a:pPr>
            <a:endParaRPr lang="en-GB" sz="1200" kern="0" dirty="0">
              <a:solidFill>
                <a:srgbClr val="660066"/>
              </a:solidFill>
              <a:ea typeface="Segoe UI" panose="020B0502040204020203" pitchFamily="34" charset="0"/>
              <a:cs typeface="Arial" panose="020B0604020202020204" pitchFamily="34" charset="0"/>
            </a:endParaRPr>
          </a:p>
          <a:p>
            <a:pPr marL="989013" defTabSz="685800">
              <a:defRPr/>
            </a:pPr>
            <a:r>
              <a:rPr lang="fr-BE" sz="1200" dirty="0">
                <a:solidFill>
                  <a:srgbClr val="660066"/>
                </a:solidFill>
                <a:ea typeface="Segoe UI" panose="020B0502040204020203" pitchFamily="34" charset="0"/>
                <a:cs typeface="Arial" panose="020B0604020202020204" pitchFamily="34" charset="0"/>
              </a:rPr>
              <a:t>Wallons</a:t>
            </a:r>
          </a:p>
          <a:p>
            <a:pPr marL="989013" defTabSz="685800">
              <a:defRPr/>
            </a:pPr>
            <a:r>
              <a:rPr lang="fr-BE" sz="1200" dirty="0">
                <a:solidFill>
                  <a:srgbClr val="660066"/>
                </a:solidFill>
                <a:ea typeface="Segoe UI" panose="020B0502040204020203" pitchFamily="34" charset="0"/>
                <a:cs typeface="Arial" panose="020B0604020202020204" pitchFamily="34" charset="0"/>
              </a:rPr>
              <a:t>entre </a:t>
            </a:r>
          </a:p>
          <a:p>
            <a:pPr marL="989013" defTabSz="685800">
              <a:defRPr/>
            </a:pPr>
            <a:r>
              <a:rPr lang="fr-BE" sz="1200" dirty="0">
                <a:solidFill>
                  <a:srgbClr val="660066"/>
                </a:solidFill>
                <a:ea typeface="Segoe UI" panose="020B0502040204020203" pitchFamily="34" charset="0"/>
                <a:cs typeface="Arial" panose="020B0604020202020204" pitchFamily="34" charset="0"/>
              </a:rPr>
              <a:t>18 &amp; 75 ans</a:t>
            </a:r>
          </a:p>
        </p:txBody>
      </p:sp>
      <p:sp>
        <p:nvSpPr>
          <p:cNvPr id="10" name="Rounded Rectangle 65">
            <a:extLst>
              <a:ext uri="{FF2B5EF4-FFF2-40B4-BE49-F238E27FC236}">
                <a16:creationId xmlns="" xmlns:a16="http://schemas.microsoft.com/office/drawing/2014/main" id="{B236F69A-98A7-455A-A8A0-B1701361C2F6}"/>
              </a:ext>
            </a:extLst>
          </p:cNvPr>
          <p:cNvSpPr>
            <a:spLocks noChangeAspect="1"/>
          </p:cNvSpPr>
          <p:nvPr/>
        </p:nvSpPr>
        <p:spPr>
          <a:xfrm>
            <a:off x="3341943" y="703505"/>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TAILLE </a:t>
            </a:r>
            <a:br>
              <a:rPr lang="fr-BE" sz="1200" b="1" dirty="0">
                <a:solidFill>
                  <a:srgbClr val="660066"/>
                </a:solidFill>
                <a:ea typeface="Segoe UI" panose="020B0502040204020203" pitchFamily="34" charset="0"/>
                <a:cs typeface="Arial" panose="020B0604020202020204" pitchFamily="34" charset="0"/>
              </a:rPr>
            </a:br>
            <a:r>
              <a:rPr lang="fr-BE" sz="1200" b="1" dirty="0">
                <a:solidFill>
                  <a:srgbClr val="660066"/>
                </a:solidFill>
                <a:ea typeface="Segoe UI" panose="020B0502040204020203" pitchFamily="34" charset="0"/>
                <a:cs typeface="Arial" panose="020B0604020202020204" pitchFamily="34" charset="0"/>
              </a:rPr>
              <a:t>DE L’ÉCHANTILLON</a:t>
            </a:r>
          </a:p>
          <a:p>
            <a:pPr algn="ctr" defTabSz="685800">
              <a:defRPr/>
            </a:pPr>
            <a:endParaRPr lang="en-GB" sz="1200" kern="0" dirty="0">
              <a:solidFill>
                <a:srgbClr val="660066"/>
              </a:solidFill>
              <a:ea typeface="Segoe UI" panose="020B0502040204020203" pitchFamily="34" charset="0"/>
              <a:cs typeface="Arial" panose="020B0604020202020204" pitchFamily="34" charset="0"/>
            </a:endParaRPr>
          </a:p>
          <a:p>
            <a:pPr marL="989013" defTabSz="685800">
              <a:lnSpc>
                <a:spcPct val="80000"/>
              </a:lnSpc>
              <a:defRPr/>
            </a:pPr>
            <a:endParaRPr lang="en-GB" sz="2000" b="1" kern="0" dirty="0">
              <a:solidFill>
                <a:srgbClr val="660066"/>
              </a:solidFill>
              <a:ea typeface="Segoe UI" panose="020B0502040204020203" pitchFamily="34" charset="0"/>
              <a:cs typeface="Arial" panose="020B0604020202020204" pitchFamily="34" charset="0"/>
            </a:endParaRPr>
          </a:p>
          <a:p>
            <a:pPr marL="989013" defTabSz="685800">
              <a:lnSpc>
                <a:spcPct val="80000"/>
              </a:lnSpc>
              <a:defRPr/>
            </a:pPr>
            <a:r>
              <a:rPr lang="fr-BE" sz="2000" b="1" dirty="0">
                <a:solidFill>
                  <a:srgbClr val="660066"/>
                </a:solidFill>
                <a:ea typeface="Segoe UI" panose="020B0502040204020203" pitchFamily="34" charset="0"/>
                <a:cs typeface="Arial" panose="020B0604020202020204" pitchFamily="34" charset="0"/>
              </a:rPr>
              <a:t>n=1003</a:t>
            </a:r>
          </a:p>
        </p:txBody>
      </p:sp>
      <p:sp>
        <p:nvSpPr>
          <p:cNvPr id="11" name="Rounded Rectangle 66">
            <a:extLst>
              <a:ext uri="{FF2B5EF4-FFF2-40B4-BE49-F238E27FC236}">
                <a16:creationId xmlns="" xmlns:a16="http://schemas.microsoft.com/office/drawing/2014/main" id="{95B82350-65DC-4D3D-B9A4-B59AAE1CA528}"/>
              </a:ext>
            </a:extLst>
          </p:cNvPr>
          <p:cNvSpPr>
            <a:spLocks noChangeAspect="1"/>
          </p:cNvSpPr>
          <p:nvPr/>
        </p:nvSpPr>
        <p:spPr>
          <a:xfrm>
            <a:off x="6252670" y="705139"/>
            <a:ext cx="202769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3600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QUOTAS</a:t>
            </a:r>
          </a:p>
          <a:p>
            <a:pPr algn="ctr" defTabSz="685800">
              <a:defRPr/>
            </a:pPr>
            <a:endParaRPr lang="en-GB" sz="1100" kern="0" dirty="0">
              <a:solidFill>
                <a:srgbClr val="660066"/>
              </a:solidFill>
              <a:ea typeface="Segoe UI" panose="020B0502040204020203" pitchFamily="34" charset="0"/>
              <a:cs typeface="Arial" panose="020B0604020202020204" pitchFamily="34" charset="0"/>
            </a:endParaRPr>
          </a:p>
          <a:p>
            <a:pPr algn="ctr" defTabSz="685800">
              <a:defRPr/>
            </a:pPr>
            <a:endParaRPr lang="en-GB" sz="1400" kern="0" dirty="0">
              <a:solidFill>
                <a:srgbClr val="660066"/>
              </a:solidFill>
              <a:ea typeface="Segoe UI" panose="020B0502040204020203" pitchFamily="34" charset="0"/>
              <a:cs typeface="Segoe UI" panose="020B0502040204020203" pitchFamily="34" charset="0"/>
            </a:endParaRPr>
          </a:p>
        </p:txBody>
      </p:sp>
      <p:sp>
        <p:nvSpPr>
          <p:cNvPr id="12" name="Rounded Rectangle 67">
            <a:extLst>
              <a:ext uri="{FF2B5EF4-FFF2-40B4-BE49-F238E27FC236}">
                <a16:creationId xmlns="" xmlns:a16="http://schemas.microsoft.com/office/drawing/2014/main" id="{86B9391C-BE50-4152-9C8A-A1C61294E0D5}"/>
              </a:ext>
            </a:extLst>
          </p:cNvPr>
          <p:cNvSpPr>
            <a:spLocks noChangeAspect="1"/>
          </p:cNvSpPr>
          <p:nvPr/>
        </p:nvSpPr>
        <p:spPr>
          <a:xfrm>
            <a:off x="735473" y="2982028"/>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DURÉE MOYENNE </a:t>
            </a:r>
          </a:p>
          <a:p>
            <a:pPr algn="ctr" defTabSz="685800">
              <a:defRPr/>
            </a:pPr>
            <a:r>
              <a:rPr lang="fr-BE" sz="1200" b="1" dirty="0">
                <a:solidFill>
                  <a:srgbClr val="660066"/>
                </a:solidFill>
                <a:ea typeface="Segoe UI" panose="020B0502040204020203" pitchFamily="34" charset="0"/>
                <a:cs typeface="Arial" panose="020B0604020202020204" pitchFamily="34" charset="0"/>
              </a:rPr>
              <a:t>DE L’INTERVIEW</a:t>
            </a:r>
          </a:p>
          <a:p>
            <a:pPr algn="ctr" defTabSz="685800">
              <a:defRPr/>
            </a:pPr>
            <a:endParaRPr lang="en-GB" sz="800" kern="0" dirty="0">
              <a:solidFill>
                <a:srgbClr val="80229E"/>
              </a:solidFill>
              <a:ea typeface="Segoe UI" panose="020B0502040204020203" pitchFamily="34" charset="0"/>
              <a:cs typeface="Arial" panose="020B0604020202020204" pitchFamily="34" charset="0"/>
            </a:endParaRPr>
          </a:p>
          <a:p>
            <a:pPr marL="989013" defTabSz="685800">
              <a:defRPr/>
            </a:pPr>
            <a:r>
              <a:rPr lang="fr-BE" sz="4000" b="1" dirty="0">
                <a:solidFill>
                  <a:srgbClr val="660066"/>
                </a:solidFill>
                <a:ea typeface="Segoe UI" panose="020B0502040204020203" pitchFamily="34" charset="0"/>
                <a:cs typeface="Arial" panose="020B0604020202020204" pitchFamily="34" charset="0"/>
              </a:rPr>
              <a:t> 7</a:t>
            </a:r>
          </a:p>
          <a:p>
            <a:pPr marL="989013" defTabSz="685800">
              <a:defRPr/>
            </a:pPr>
            <a:r>
              <a:rPr lang="fr-BE" sz="2000" dirty="0">
                <a:solidFill>
                  <a:srgbClr val="660066"/>
                </a:solidFill>
                <a:ea typeface="Segoe UI" panose="020B0502040204020203" pitchFamily="34" charset="0"/>
                <a:cs typeface="Arial" panose="020B0604020202020204" pitchFamily="34" charset="0"/>
              </a:rPr>
              <a:t>minutes</a:t>
            </a:r>
          </a:p>
        </p:txBody>
      </p:sp>
      <p:sp>
        <p:nvSpPr>
          <p:cNvPr id="13" name="Rounded Rectangle 68">
            <a:extLst>
              <a:ext uri="{FF2B5EF4-FFF2-40B4-BE49-F238E27FC236}">
                <a16:creationId xmlns="" xmlns:a16="http://schemas.microsoft.com/office/drawing/2014/main" id="{D54966EB-311D-4F46-A8B7-E702748D9DC4}"/>
              </a:ext>
            </a:extLst>
          </p:cNvPr>
          <p:cNvSpPr>
            <a:spLocks noChangeAspect="1"/>
          </p:cNvSpPr>
          <p:nvPr/>
        </p:nvSpPr>
        <p:spPr>
          <a:xfrm>
            <a:off x="3363431" y="2993918"/>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MÉTHODE DE</a:t>
            </a:r>
          </a:p>
          <a:p>
            <a:pPr algn="ctr" defTabSz="685800">
              <a:defRPr/>
            </a:pPr>
            <a:r>
              <a:rPr lang="fr-BE" sz="1200" b="1" dirty="0">
                <a:solidFill>
                  <a:srgbClr val="660066"/>
                </a:solidFill>
                <a:ea typeface="Segoe UI" panose="020B0502040204020203" pitchFamily="34" charset="0"/>
                <a:cs typeface="Arial" panose="020B0604020202020204" pitchFamily="34" charset="0"/>
              </a:rPr>
              <a:t>COLLECTE DE DONNÉES</a:t>
            </a:r>
          </a:p>
          <a:p>
            <a:pPr marL="989013" defTabSz="685800">
              <a:defRPr/>
            </a:pPr>
            <a:endParaRPr lang="en-GB" sz="1100" kern="0" dirty="0">
              <a:solidFill>
                <a:srgbClr val="80229E"/>
              </a:solidFill>
              <a:ea typeface="Segoe UI" panose="020B0502040204020203" pitchFamily="34" charset="0"/>
              <a:cs typeface="Segoe UI" panose="020B0502040204020203" pitchFamily="34" charset="0"/>
            </a:endParaRPr>
          </a:p>
        </p:txBody>
      </p:sp>
      <p:sp>
        <p:nvSpPr>
          <p:cNvPr id="14" name="Rounded Rectangle 69">
            <a:extLst>
              <a:ext uri="{FF2B5EF4-FFF2-40B4-BE49-F238E27FC236}">
                <a16:creationId xmlns="" xmlns:a16="http://schemas.microsoft.com/office/drawing/2014/main" id="{C474590A-607F-4F39-A883-1530867D156D}"/>
              </a:ext>
            </a:extLst>
          </p:cNvPr>
          <p:cNvSpPr>
            <a:spLocks noChangeAspect="1"/>
          </p:cNvSpPr>
          <p:nvPr/>
        </p:nvSpPr>
        <p:spPr>
          <a:xfrm>
            <a:off x="6041771" y="2976799"/>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fr-BE" sz="1200" b="1" dirty="0">
                <a:solidFill>
                  <a:srgbClr val="660066"/>
                </a:solidFill>
                <a:ea typeface="Segoe UI" panose="020B0502040204020203" pitchFamily="34" charset="0"/>
                <a:cs typeface="Arial" panose="020B0604020202020204" pitchFamily="34" charset="0"/>
              </a:rPr>
              <a:t>PÉRIODE </a:t>
            </a:r>
          </a:p>
          <a:p>
            <a:pPr algn="ctr" defTabSz="685800">
              <a:defRPr/>
            </a:pPr>
            <a:r>
              <a:rPr lang="fr-BE" sz="1200" b="1" dirty="0">
                <a:solidFill>
                  <a:srgbClr val="660066"/>
                </a:solidFill>
                <a:ea typeface="Segoe UI" panose="020B0502040204020203" pitchFamily="34" charset="0"/>
                <a:cs typeface="Arial" panose="020B0604020202020204" pitchFamily="34" charset="0"/>
              </a:rPr>
              <a:t>DU TERRAIN</a:t>
            </a:r>
          </a:p>
          <a:p>
            <a:pPr algn="ctr" defTabSz="685800">
              <a:defRPr/>
            </a:pPr>
            <a:endParaRPr lang="en-GB" sz="1100" kern="0" dirty="0">
              <a:solidFill>
                <a:srgbClr val="660066"/>
              </a:solidFill>
              <a:ea typeface="Segoe UI" panose="020B0502040204020203" pitchFamily="34" charset="0"/>
              <a:cs typeface="Segoe UI" panose="020B0502040204020203" pitchFamily="34" charset="0"/>
            </a:endParaRPr>
          </a:p>
          <a:p>
            <a:pPr marL="989013" defTabSz="685800">
              <a:defRPr/>
            </a:pPr>
            <a:r>
              <a:rPr lang="fr-BE" sz="1200" b="1" dirty="0">
                <a:solidFill>
                  <a:srgbClr val="660066"/>
                </a:solidFill>
                <a:ea typeface="Segoe UI" panose="020B0502040204020203" pitchFamily="34" charset="0"/>
                <a:cs typeface="Arial" panose="020B0604020202020204" pitchFamily="34" charset="0"/>
              </a:rPr>
              <a:t>DE :</a:t>
            </a:r>
          </a:p>
          <a:p>
            <a:pPr marL="989013" defTabSz="685800">
              <a:defRPr/>
            </a:pPr>
            <a:r>
              <a:rPr lang="fr-BE" sz="1200" dirty="0">
                <a:solidFill>
                  <a:srgbClr val="660066"/>
                </a:solidFill>
                <a:ea typeface="Segoe UI" panose="020B0502040204020203" pitchFamily="34" charset="0"/>
                <a:cs typeface="Arial" panose="020B0604020202020204" pitchFamily="34" charset="0"/>
              </a:rPr>
              <a:t>22/05/2018</a:t>
            </a:r>
          </a:p>
          <a:p>
            <a:pPr marL="989013" defTabSz="685800">
              <a:spcBef>
                <a:spcPts val="600"/>
              </a:spcBef>
              <a:defRPr/>
            </a:pPr>
            <a:r>
              <a:rPr lang="fr-BE" sz="1200" b="1" dirty="0">
                <a:solidFill>
                  <a:srgbClr val="660066"/>
                </a:solidFill>
                <a:ea typeface="Segoe UI" panose="020B0502040204020203" pitchFamily="34" charset="0"/>
                <a:cs typeface="Arial" panose="020B0604020202020204" pitchFamily="34" charset="0"/>
              </a:rPr>
              <a:t>À :</a:t>
            </a:r>
          </a:p>
          <a:p>
            <a:pPr marL="989013" defTabSz="685800">
              <a:defRPr/>
            </a:pPr>
            <a:r>
              <a:rPr lang="fr-BE" sz="1200" dirty="0">
                <a:solidFill>
                  <a:srgbClr val="660066"/>
                </a:solidFill>
                <a:ea typeface="Segoe UI" panose="020B0502040204020203" pitchFamily="34" charset="0"/>
                <a:cs typeface="Arial" panose="020B0604020202020204" pitchFamily="34" charset="0"/>
              </a:rPr>
              <a:t>25/05/2018</a:t>
            </a:r>
          </a:p>
        </p:txBody>
      </p:sp>
      <p:sp>
        <p:nvSpPr>
          <p:cNvPr id="15" name="Freeform 16">
            <a:extLst>
              <a:ext uri="{FF2B5EF4-FFF2-40B4-BE49-F238E27FC236}">
                <a16:creationId xmlns="" xmlns:a16="http://schemas.microsoft.com/office/drawing/2014/main" id="{E6BA79D7-6D1B-4AD0-A1A8-204E1ED6C6BD}"/>
              </a:ext>
            </a:extLst>
          </p:cNvPr>
          <p:cNvSpPr>
            <a:spLocks noChangeAspect="1" noEditPoints="1"/>
          </p:cNvSpPr>
          <p:nvPr/>
        </p:nvSpPr>
        <p:spPr bwMode="auto">
          <a:xfrm>
            <a:off x="1077096" y="1389420"/>
            <a:ext cx="662497" cy="631294"/>
          </a:xfrm>
          <a:custGeom>
            <a:avLst/>
            <a:gdLst/>
            <a:ahLst/>
            <a:cxnLst>
              <a:cxn ang="0">
                <a:pos x="70" y="98"/>
              </a:cxn>
              <a:cxn ang="0">
                <a:pos x="127" y="98"/>
              </a:cxn>
              <a:cxn ang="0">
                <a:pos x="119" y="223"/>
              </a:cxn>
              <a:cxn ang="0">
                <a:pos x="133" y="71"/>
              </a:cxn>
              <a:cxn ang="0">
                <a:pos x="136" y="47"/>
              </a:cxn>
              <a:cxn ang="0">
                <a:pos x="58" y="50"/>
              </a:cxn>
              <a:cxn ang="0">
                <a:pos x="75" y="92"/>
              </a:cxn>
              <a:cxn ang="0">
                <a:pos x="122" y="92"/>
              </a:cxn>
              <a:cxn ang="0">
                <a:pos x="211" y="110"/>
              </a:cxn>
              <a:cxn ang="0">
                <a:pos x="286" y="121"/>
              </a:cxn>
              <a:cxn ang="0">
                <a:pos x="232" y="158"/>
              </a:cxn>
              <a:cxn ang="0">
                <a:pos x="186" y="119"/>
              </a:cxn>
              <a:cxn ang="0">
                <a:pos x="186" y="119"/>
              </a:cxn>
              <a:cxn ang="0">
                <a:pos x="186" y="119"/>
              </a:cxn>
              <a:cxn ang="0">
                <a:pos x="185" y="118"/>
              </a:cxn>
              <a:cxn ang="0">
                <a:pos x="185" y="118"/>
              </a:cxn>
              <a:cxn ang="0">
                <a:pos x="185" y="117"/>
              </a:cxn>
              <a:cxn ang="0">
                <a:pos x="184" y="117"/>
              </a:cxn>
              <a:cxn ang="0">
                <a:pos x="184" y="116"/>
              </a:cxn>
              <a:cxn ang="0">
                <a:pos x="183" y="115"/>
              </a:cxn>
              <a:cxn ang="0">
                <a:pos x="183" y="115"/>
              </a:cxn>
              <a:cxn ang="0">
                <a:pos x="182" y="115"/>
              </a:cxn>
              <a:cxn ang="0">
                <a:pos x="182" y="114"/>
              </a:cxn>
              <a:cxn ang="0">
                <a:pos x="182" y="114"/>
              </a:cxn>
              <a:cxn ang="0">
                <a:pos x="181" y="113"/>
              </a:cxn>
              <a:cxn ang="0">
                <a:pos x="181" y="113"/>
              </a:cxn>
              <a:cxn ang="0">
                <a:pos x="180" y="113"/>
              </a:cxn>
              <a:cxn ang="0">
                <a:pos x="180" y="112"/>
              </a:cxn>
              <a:cxn ang="0">
                <a:pos x="179" y="112"/>
              </a:cxn>
              <a:cxn ang="0">
                <a:pos x="179" y="111"/>
              </a:cxn>
              <a:cxn ang="0">
                <a:pos x="178" y="111"/>
              </a:cxn>
              <a:cxn ang="0">
                <a:pos x="178" y="111"/>
              </a:cxn>
              <a:cxn ang="0">
                <a:pos x="178" y="110"/>
              </a:cxn>
              <a:cxn ang="0">
                <a:pos x="177" y="110"/>
              </a:cxn>
              <a:cxn ang="0">
                <a:pos x="177" y="110"/>
              </a:cxn>
              <a:cxn ang="0">
                <a:pos x="176" y="109"/>
              </a:cxn>
              <a:cxn ang="0">
                <a:pos x="176" y="109"/>
              </a:cxn>
              <a:cxn ang="0">
                <a:pos x="175" y="109"/>
              </a:cxn>
              <a:cxn ang="0">
                <a:pos x="175" y="108"/>
              </a:cxn>
              <a:cxn ang="0">
                <a:pos x="175" y="108"/>
              </a:cxn>
              <a:cxn ang="0">
                <a:pos x="174" y="108"/>
              </a:cxn>
              <a:cxn ang="0">
                <a:pos x="174" y="107"/>
              </a:cxn>
              <a:cxn ang="0">
                <a:pos x="173" y="107"/>
              </a:cxn>
              <a:cxn ang="0">
                <a:pos x="251" y="74"/>
              </a:cxn>
              <a:cxn ang="0">
                <a:pos x="220" y="19"/>
              </a:cxn>
              <a:cxn ang="0">
                <a:pos x="189" y="74"/>
              </a:cxn>
              <a:cxn ang="0">
                <a:pos x="213" y="104"/>
              </a:cxn>
              <a:cxn ang="0">
                <a:pos x="157" y="158"/>
              </a:cxn>
              <a:cxn ang="0">
                <a:pos x="207" y="172"/>
              </a:cxn>
              <a:cxn ang="0">
                <a:pos x="236" y="266"/>
              </a:cxn>
              <a:cxn ang="0">
                <a:pos x="211" y="281"/>
              </a:cxn>
              <a:cxn ang="0">
                <a:pos x="147" y="141"/>
              </a:cxn>
            </a:cxnLst>
            <a:rect l="0" t="0" r="r" b="b"/>
            <a:pathLst>
              <a:path w="300" h="286">
                <a:moveTo>
                  <a:pt x="0" y="199"/>
                </a:moveTo>
                <a:cubicBezTo>
                  <a:pt x="0" y="169"/>
                  <a:pt x="2" y="145"/>
                  <a:pt x="18" y="125"/>
                </a:cubicBezTo>
                <a:cubicBezTo>
                  <a:pt x="36" y="102"/>
                  <a:pt x="54" y="110"/>
                  <a:pt x="70" y="98"/>
                </a:cubicBezTo>
                <a:cubicBezTo>
                  <a:pt x="75" y="104"/>
                  <a:pt x="80" y="109"/>
                  <a:pt x="88" y="112"/>
                </a:cubicBezTo>
                <a:cubicBezTo>
                  <a:pt x="93" y="114"/>
                  <a:pt x="104" y="114"/>
                  <a:pt x="110" y="112"/>
                </a:cubicBezTo>
                <a:cubicBezTo>
                  <a:pt x="117" y="109"/>
                  <a:pt x="123" y="104"/>
                  <a:pt x="127" y="98"/>
                </a:cubicBezTo>
                <a:cubicBezTo>
                  <a:pt x="142" y="109"/>
                  <a:pt x="162" y="103"/>
                  <a:pt x="179" y="125"/>
                </a:cubicBezTo>
                <a:cubicBezTo>
                  <a:pt x="167" y="124"/>
                  <a:pt x="154" y="127"/>
                  <a:pt x="142" y="134"/>
                </a:cubicBezTo>
                <a:cubicBezTo>
                  <a:pt x="111" y="152"/>
                  <a:pt x="101" y="192"/>
                  <a:pt x="119" y="223"/>
                </a:cubicBezTo>
                <a:cubicBezTo>
                  <a:pt x="76" y="227"/>
                  <a:pt x="30" y="219"/>
                  <a:pt x="0" y="199"/>
                </a:cubicBezTo>
                <a:close/>
                <a:moveTo>
                  <a:pt x="122" y="92"/>
                </a:moveTo>
                <a:cubicBezTo>
                  <a:pt x="127" y="85"/>
                  <a:pt x="131" y="78"/>
                  <a:pt x="133" y="71"/>
                </a:cubicBezTo>
                <a:cubicBezTo>
                  <a:pt x="135" y="71"/>
                  <a:pt x="136" y="70"/>
                  <a:pt x="136" y="69"/>
                </a:cubicBezTo>
                <a:cubicBezTo>
                  <a:pt x="138" y="61"/>
                  <a:pt x="139" y="55"/>
                  <a:pt x="139" y="50"/>
                </a:cubicBezTo>
                <a:cubicBezTo>
                  <a:pt x="139" y="49"/>
                  <a:pt x="137" y="47"/>
                  <a:pt x="136" y="47"/>
                </a:cubicBezTo>
                <a:cubicBezTo>
                  <a:pt x="137" y="22"/>
                  <a:pt x="132" y="0"/>
                  <a:pt x="99" y="0"/>
                </a:cubicBezTo>
                <a:cubicBezTo>
                  <a:pt x="65" y="0"/>
                  <a:pt x="61" y="22"/>
                  <a:pt x="61" y="47"/>
                </a:cubicBezTo>
                <a:cubicBezTo>
                  <a:pt x="60" y="47"/>
                  <a:pt x="58" y="49"/>
                  <a:pt x="58" y="50"/>
                </a:cubicBezTo>
                <a:cubicBezTo>
                  <a:pt x="58" y="55"/>
                  <a:pt x="59" y="61"/>
                  <a:pt x="61" y="69"/>
                </a:cubicBezTo>
                <a:cubicBezTo>
                  <a:pt x="61" y="70"/>
                  <a:pt x="63" y="71"/>
                  <a:pt x="64" y="71"/>
                </a:cubicBezTo>
                <a:cubicBezTo>
                  <a:pt x="67" y="78"/>
                  <a:pt x="70" y="85"/>
                  <a:pt x="75" y="92"/>
                </a:cubicBezTo>
                <a:cubicBezTo>
                  <a:pt x="80" y="98"/>
                  <a:pt x="84" y="103"/>
                  <a:pt x="90" y="105"/>
                </a:cubicBezTo>
                <a:cubicBezTo>
                  <a:pt x="94" y="107"/>
                  <a:pt x="103" y="107"/>
                  <a:pt x="107" y="105"/>
                </a:cubicBezTo>
                <a:cubicBezTo>
                  <a:pt x="113" y="103"/>
                  <a:pt x="117" y="98"/>
                  <a:pt x="122" y="92"/>
                </a:cubicBezTo>
                <a:close/>
                <a:moveTo>
                  <a:pt x="173" y="107"/>
                </a:moveTo>
                <a:cubicBezTo>
                  <a:pt x="181" y="104"/>
                  <a:pt x="189" y="104"/>
                  <a:pt x="197" y="98"/>
                </a:cubicBezTo>
                <a:cubicBezTo>
                  <a:pt x="200" y="103"/>
                  <a:pt x="205" y="108"/>
                  <a:pt x="211" y="110"/>
                </a:cubicBezTo>
                <a:cubicBezTo>
                  <a:pt x="215" y="112"/>
                  <a:pt x="224" y="112"/>
                  <a:pt x="229" y="110"/>
                </a:cubicBezTo>
                <a:cubicBezTo>
                  <a:pt x="235" y="108"/>
                  <a:pt x="239" y="103"/>
                  <a:pt x="243" y="98"/>
                </a:cubicBezTo>
                <a:cubicBezTo>
                  <a:pt x="255" y="107"/>
                  <a:pt x="271" y="102"/>
                  <a:pt x="286" y="121"/>
                </a:cubicBezTo>
                <a:cubicBezTo>
                  <a:pt x="298" y="137"/>
                  <a:pt x="300" y="156"/>
                  <a:pt x="300" y="181"/>
                </a:cubicBezTo>
                <a:cubicBezTo>
                  <a:pt x="284" y="191"/>
                  <a:pt x="262" y="197"/>
                  <a:pt x="240" y="200"/>
                </a:cubicBezTo>
                <a:cubicBezTo>
                  <a:pt x="242" y="186"/>
                  <a:pt x="239" y="171"/>
                  <a:pt x="232" y="158"/>
                </a:cubicBezTo>
                <a:cubicBezTo>
                  <a:pt x="223" y="142"/>
                  <a:pt x="208" y="131"/>
                  <a:pt x="192" y="127"/>
                </a:cubicBezTo>
                <a:cubicBezTo>
                  <a:pt x="190" y="125"/>
                  <a:pt x="189" y="122"/>
                  <a:pt x="187" y="120"/>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8"/>
                  <a:pt x="186" y="118"/>
                  <a:pt x="186" y="118"/>
                </a:cubicBezTo>
                <a:cubicBezTo>
                  <a:pt x="185" y="118"/>
                  <a:pt x="185" y="118"/>
                  <a:pt x="185" y="118"/>
                </a:cubicBezTo>
                <a:cubicBezTo>
                  <a:pt x="185" y="118"/>
                  <a:pt x="185" y="118"/>
                  <a:pt x="185" y="118"/>
                </a:cubicBezTo>
                <a:cubicBezTo>
                  <a:pt x="185" y="118"/>
                  <a:pt x="185" y="118"/>
                  <a:pt x="185" y="118"/>
                </a:cubicBezTo>
                <a:cubicBezTo>
                  <a:pt x="185" y="118"/>
                  <a:pt x="185" y="118"/>
                  <a:pt x="185" y="118"/>
                </a:cubicBezTo>
                <a:cubicBezTo>
                  <a:pt x="185" y="118"/>
                  <a:pt x="185" y="118"/>
                  <a:pt x="185" y="118"/>
                </a:cubicBezTo>
                <a:cubicBezTo>
                  <a:pt x="185" y="117"/>
                  <a:pt x="185" y="117"/>
                  <a:pt x="185" y="117"/>
                </a:cubicBezTo>
                <a:cubicBezTo>
                  <a:pt x="185" y="117"/>
                  <a:pt x="185" y="117"/>
                  <a:pt x="185" y="117"/>
                </a:cubicBezTo>
                <a:cubicBezTo>
                  <a:pt x="185" y="117"/>
                  <a:pt x="185" y="117"/>
                  <a:pt x="185" y="117"/>
                </a:cubicBezTo>
                <a:cubicBezTo>
                  <a:pt x="184" y="117"/>
                  <a:pt x="184" y="117"/>
                  <a:pt x="184" y="117"/>
                </a:cubicBezTo>
                <a:cubicBezTo>
                  <a:pt x="184" y="117"/>
                  <a:pt x="184" y="117"/>
                  <a:pt x="184" y="117"/>
                </a:cubicBezTo>
                <a:cubicBezTo>
                  <a:pt x="184" y="117"/>
                  <a:pt x="184" y="117"/>
                  <a:pt x="184" y="117"/>
                </a:cubicBezTo>
                <a:cubicBezTo>
                  <a:pt x="184" y="117"/>
                  <a:pt x="184" y="117"/>
                  <a:pt x="184" y="117"/>
                </a:cubicBezTo>
                <a:cubicBezTo>
                  <a:pt x="184" y="116"/>
                  <a:pt x="184" y="116"/>
                  <a:pt x="184" y="116"/>
                </a:cubicBezTo>
                <a:cubicBezTo>
                  <a:pt x="183" y="116"/>
                  <a:pt x="183" y="116"/>
                  <a:pt x="183" y="116"/>
                </a:cubicBezTo>
                <a:cubicBezTo>
                  <a:pt x="183" y="116"/>
                  <a:pt x="183" y="116"/>
                  <a:pt x="183" y="116"/>
                </a:cubicBezTo>
                <a:cubicBezTo>
                  <a:pt x="183" y="115"/>
                  <a:pt x="183" y="115"/>
                  <a:pt x="183" y="115"/>
                </a:cubicBezTo>
                <a:cubicBezTo>
                  <a:pt x="183" y="115"/>
                  <a:pt x="183" y="115"/>
                  <a:pt x="183" y="115"/>
                </a:cubicBezTo>
                <a:cubicBezTo>
                  <a:pt x="183" y="115"/>
                  <a:pt x="183" y="115"/>
                  <a:pt x="183" y="115"/>
                </a:cubicBezTo>
                <a:cubicBezTo>
                  <a:pt x="183" y="115"/>
                  <a:pt x="183" y="115"/>
                  <a:pt x="183" y="115"/>
                </a:cubicBezTo>
                <a:cubicBezTo>
                  <a:pt x="183" y="115"/>
                  <a:pt x="183" y="115"/>
                  <a:pt x="183" y="115"/>
                </a:cubicBezTo>
                <a:cubicBezTo>
                  <a:pt x="182" y="115"/>
                  <a:pt x="182" y="115"/>
                  <a:pt x="182" y="115"/>
                </a:cubicBezTo>
                <a:cubicBezTo>
                  <a:pt x="182" y="115"/>
                  <a:pt x="182" y="115"/>
                  <a:pt x="182" y="115"/>
                </a:cubicBezTo>
                <a:cubicBezTo>
                  <a:pt x="182" y="115"/>
                  <a:pt x="182" y="115"/>
                  <a:pt x="182" y="115"/>
                </a:cubicBezTo>
                <a:cubicBezTo>
                  <a:pt x="182" y="114"/>
                  <a:pt x="182" y="114"/>
                  <a:pt x="182" y="114"/>
                </a:cubicBezTo>
                <a:cubicBezTo>
                  <a:pt x="182" y="114"/>
                  <a:pt x="182" y="114"/>
                  <a:pt x="182" y="114"/>
                </a:cubicBezTo>
                <a:cubicBezTo>
                  <a:pt x="182" y="114"/>
                  <a:pt x="182" y="114"/>
                  <a:pt x="182" y="114"/>
                </a:cubicBezTo>
                <a:cubicBezTo>
                  <a:pt x="182" y="114"/>
                  <a:pt x="182" y="114"/>
                  <a:pt x="182" y="114"/>
                </a:cubicBezTo>
                <a:cubicBezTo>
                  <a:pt x="182" y="114"/>
                  <a:pt x="182" y="114"/>
                  <a:pt x="182" y="114"/>
                </a:cubicBezTo>
                <a:cubicBezTo>
                  <a:pt x="181" y="114"/>
                  <a:pt x="181" y="114"/>
                  <a:pt x="181" y="114"/>
                </a:cubicBezTo>
                <a:cubicBezTo>
                  <a:pt x="181" y="113"/>
                  <a:pt x="181" y="113"/>
                  <a:pt x="181" y="113"/>
                </a:cubicBezTo>
                <a:cubicBezTo>
                  <a:pt x="181" y="113"/>
                  <a:pt x="181" y="113"/>
                  <a:pt x="181" y="113"/>
                </a:cubicBezTo>
                <a:cubicBezTo>
                  <a:pt x="181" y="113"/>
                  <a:pt x="181" y="113"/>
                  <a:pt x="181" y="113"/>
                </a:cubicBezTo>
                <a:cubicBezTo>
                  <a:pt x="181" y="113"/>
                  <a:pt x="181" y="113"/>
                  <a:pt x="181" y="113"/>
                </a:cubicBezTo>
                <a:cubicBezTo>
                  <a:pt x="181" y="113"/>
                  <a:pt x="181" y="113"/>
                  <a:pt x="181" y="113"/>
                </a:cubicBezTo>
                <a:cubicBezTo>
                  <a:pt x="180" y="113"/>
                  <a:pt x="180" y="113"/>
                  <a:pt x="180" y="113"/>
                </a:cubicBezTo>
                <a:cubicBezTo>
                  <a:pt x="180" y="113"/>
                  <a:pt x="180" y="113"/>
                  <a:pt x="180" y="113"/>
                </a:cubicBezTo>
                <a:cubicBezTo>
                  <a:pt x="180" y="113"/>
                  <a:pt x="180" y="113"/>
                  <a:pt x="180" y="113"/>
                </a:cubicBezTo>
                <a:cubicBezTo>
                  <a:pt x="180" y="112"/>
                  <a:pt x="180" y="112"/>
                  <a:pt x="180" y="112"/>
                </a:cubicBezTo>
                <a:cubicBezTo>
                  <a:pt x="180" y="112"/>
                  <a:pt x="180" y="112"/>
                  <a:pt x="180" y="112"/>
                </a:cubicBezTo>
                <a:cubicBezTo>
                  <a:pt x="180" y="112"/>
                  <a:pt x="180" y="112"/>
                  <a:pt x="180" y="112"/>
                </a:cubicBezTo>
                <a:cubicBezTo>
                  <a:pt x="180" y="112"/>
                  <a:pt x="180" y="112"/>
                  <a:pt x="180" y="112"/>
                </a:cubicBezTo>
                <a:cubicBezTo>
                  <a:pt x="179" y="112"/>
                  <a:pt x="179" y="112"/>
                  <a:pt x="179" y="112"/>
                </a:cubicBezTo>
                <a:cubicBezTo>
                  <a:pt x="179" y="112"/>
                  <a:pt x="179" y="112"/>
                  <a:pt x="179" y="112"/>
                </a:cubicBezTo>
                <a:cubicBezTo>
                  <a:pt x="179" y="112"/>
                  <a:pt x="179" y="112"/>
                  <a:pt x="179" y="112"/>
                </a:cubicBezTo>
                <a:cubicBezTo>
                  <a:pt x="179" y="112"/>
                  <a:pt x="179" y="112"/>
                  <a:pt x="179" y="112"/>
                </a:cubicBezTo>
                <a:cubicBezTo>
                  <a:pt x="179" y="111"/>
                  <a:pt x="179" y="111"/>
                  <a:pt x="179" y="111"/>
                </a:cubicBezTo>
                <a:cubicBezTo>
                  <a:pt x="179" y="111"/>
                  <a:pt x="179" y="111"/>
                  <a:pt x="179" y="111"/>
                </a:cubicBezTo>
                <a:cubicBezTo>
                  <a:pt x="179" y="111"/>
                  <a:pt x="179" y="111"/>
                  <a:pt x="179" y="111"/>
                </a:cubicBezTo>
                <a:cubicBezTo>
                  <a:pt x="178" y="111"/>
                  <a:pt x="178" y="111"/>
                  <a:pt x="178" y="111"/>
                </a:cubicBezTo>
                <a:cubicBezTo>
                  <a:pt x="178" y="111"/>
                  <a:pt x="178" y="111"/>
                  <a:pt x="178" y="111"/>
                </a:cubicBezTo>
                <a:cubicBezTo>
                  <a:pt x="178" y="111"/>
                  <a:pt x="178" y="111"/>
                  <a:pt x="178" y="111"/>
                </a:cubicBezTo>
                <a:cubicBezTo>
                  <a:pt x="178" y="111"/>
                  <a:pt x="178" y="111"/>
                  <a:pt x="178" y="111"/>
                </a:cubicBezTo>
                <a:cubicBezTo>
                  <a:pt x="178" y="111"/>
                  <a:pt x="178" y="111"/>
                  <a:pt x="178" y="111"/>
                </a:cubicBezTo>
                <a:cubicBezTo>
                  <a:pt x="178" y="110"/>
                  <a:pt x="178" y="110"/>
                  <a:pt x="178" y="110"/>
                </a:cubicBezTo>
                <a:cubicBezTo>
                  <a:pt x="178" y="110"/>
                  <a:pt x="178" y="110"/>
                  <a:pt x="178" y="110"/>
                </a:cubicBezTo>
                <a:cubicBezTo>
                  <a:pt x="178" y="110"/>
                  <a:pt x="178" y="110"/>
                  <a:pt x="178"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09"/>
                  <a:pt x="177" y="109"/>
                  <a:pt x="177" y="109"/>
                </a:cubicBezTo>
                <a:cubicBezTo>
                  <a:pt x="177" y="109"/>
                  <a:pt x="177" y="109"/>
                  <a:pt x="177"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5" y="109"/>
                  <a:pt x="175" y="109"/>
                  <a:pt x="175" y="109"/>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4" y="108"/>
                  <a:pt x="174" y="108"/>
                  <a:pt x="174" y="108"/>
                </a:cubicBezTo>
                <a:cubicBezTo>
                  <a:pt x="174" y="108"/>
                  <a:pt x="174" y="108"/>
                  <a:pt x="174" y="108"/>
                </a:cubicBezTo>
                <a:cubicBezTo>
                  <a:pt x="174" y="108"/>
                  <a:pt x="174" y="108"/>
                  <a:pt x="174" y="108"/>
                </a:cubicBezTo>
                <a:cubicBezTo>
                  <a:pt x="174" y="107"/>
                  <a:pt x="174" y="107"/>
                  <a:pt x="174" y="107"/>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3" y="107"/>
                  <a:pt x="173" y="107"/>
                  <a:pt x="173" y="107"/>
                </a:cubicBezTo>
                <a:close/>
                <a:moveTo>
                  <a:pt x="239" y="93"/>
                </a:moveTo>
                <a:cubicBezTo>
                  <a:pt x="243" y="88"/>
                  <a:pt x="246" y="82"/>
                  <a:pt x="248" y="76"/>
                </a:cubicBezTo>
                <a:cubicBezTo>
                  <a:pt x="249" y="76"/>
                  <a:pt x="250" y="75"/>
                  <a:pt x="251" y="74"/>
                </a:cubicBezTo>
                <a:cubicBezTo>
                  <a:pt x="252" y="68"/>
                  <a:pt x="252" y="63"/>
                  <a:pt x="253" y="59"/>
                </a:cubicBezTo>
                <a:cubicBezTo>
                  <a:pt x="253" y="58"/>
                  <a:pt x="251" y="57"/>
                  <a:pt x="250" y="57"/>
                </a:cubicBezTo>
                <a:cubicBezTo>
                  <a:pt x="251" y="37"/>
                  <a:pt x="247" y="19"/>
                  <a:pt x="220" y="19"/>
                </a:cubicBezTo>
                <a:cubicBezTo>
                  <a:pt x="193" y="19"/>
                  <a:pt x="189" y="37"/>
                  <a:pt x="189" y="57"/>
                </a:cubicBezTo>
                <a:cubicBezTo>
                  <a:pt x="188" y="57"/>
                  <a:pt x="187" y="58"/>
                  <a:pt x="187" y="59"/>
                </a:cubicBezTo>
                <a:cubicBezTo>
                  <a:pt x="187" y="63"/>
                  <a:pt x="187" y="68"/>
                  <a:pt x="189" y="74"/>
                </a:cubicBezTo>
                <a:cubicBezTo>
                  <a:pt x="189" y="75"/>
                  <a:pt x="190" y="76"/>
                  <a:pt x="191" y="76"/>
                </a:cubicBezTo>
                <a:cubicBezTo>
                  <a:pt x="194" y="82"/>
                  <a:pt x="197" y="88"/>
                  <a:pt x="201" y="93"/>
                </a:cubicBezTo>
                <a:cubicBezTo>
                  <a:pt x="204" y="99"/>
                  <a:pt x="208" y="103"/>
                  <a:pt x="213" y="104"/>
                </a:cubicBezTo>
                <a:cubicBezTo>
                  <a:pt x="216" y="105"/>
                  <a:pt x="224" y="105"/>
                  <a:pt x="227" y="104"/>
                </a:cubicBezTo>
                <a:cubicBezTo>
                  <a:pt x="231" y="103"/>
                  <a:pt x="235" y="99"/>
                  <a:pt x="239" y="93"/>
                </a:cubicBezTo>
                <a:close/>
                <a:moveTo>
                  <a:pt x="157" y="158"/>
                </a:moveTo>
                <a:cubicBezTo>
                  <a:pt x="139" y="168"/>
                  <a:pt x="133" y="191"/>
                  <a:pt x="143" y="209"/>
                </a:cubicBezTo>
                <a:cubicBezTo>
                  <a:pt x="153" y="227"/>
                  <a:pt x="176" y="233"/>
                  <a:pt x="194" y="222"/>
                </a:cubicBezTo>
                <a:cubicBezTo>
                  <a:pt x="212" y="212"/>
                  <a:pt x="218" y="189"/>
                  <a:pt x="207" y="172"/>
                </a:cubicBezTo>
                <a:cubicBezTo>
                  <a:pt x="197" y="154"/>
                  <a:pt x="174" y="148"/>
                  <a:pt x="157" y="158"/>
                </a:cubicBezTo>
                <a:close/>
                <a:moveTo>
                  <a:pt x="215" y="231"/>
                </a:moveTo>
                <a:cubicBezTo>
                  <a:pt x="236" y="266"/>
                  <a:pt x="236" y="266"/>
                  <a:pt x="236" y="266"/>
                </a:cubicBezTo>
                <a:cubicBezTo>
                  <a:pt x="238" y="270"/>
                  <a:pt x="237" y="275"/>
                  <a:pt x="233" y="277"/>
                </a:cubicBezTo>
                <a:cubicBezTo>
                  <a:pt x="222" y="284"/>
                  <a:pt x="222" y="284"/>
                  <a:pt x="222" y="284"/>
                </a:cubicBezTo>
                <a:cubicBezTo>
                  <a:pt x="218" y="286"/>
                  <a:pt x="213" y="284"/>
                  <a:pt x="211" y="281"/>
                </a:cubicBezTo>
                <a:cubicBezTo>
                  <a:pt x="190" y="245"/>
                  <a:pt x="190" y="245"/>
                  <a:pt x="190" y="245"/>
                </a:cubicBezTo>
                <a:cubicBezTo>
                  <a:pt x="166" y="252"/>
                  <a:pt x="139" y="241"/>
                  <a:pt x="126" y="219"/>
                </a:cubicBezTo>
                <a:cubicBezTo>
                  <a:pt x="110" y="192"/>
                  <a:pt x="120" y="157"/>
                  <a:pt x="147" y="141"/>
                </a:cubicBezTo>
                <a:cubicBezTo>
                  <a:pt x="174" y="125"/>
                  <a:pt x="209" y="135"/>
                  <a:pt x="224" y="162"/>
                </a:cubicBezTo>
                <a:cubicBezTo>
                  <a:pt x="237" y="184"/>
                  <a:pt x="233" y="213"/>
                  <a:pt x="215" y="231"/>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 xmlns:a16="http://schemas.microsoft.com/office/drawing/2014/main" id="{80E05B68-EEAE-43B0-81B5-04A7FFD7A1D1}"/>
              </a:ext>
            </a:extLst>
          </p:cNvPr>
          <p:cNvSpPr>
            <a:spLocks noChangeAspect="1" noEditPoints="1"/>
          </p:cNvSpPr>
          <p:nvPr/>
        </p:nvSpPr>
        <p:spPr bwMode="auto">
          <a:xfrm>
            <a:off x="1049930" y="3686261"/>
            <a:ext cx="546798" cy="590748"/>
          </a:xfrm>
          <a:custGeom>
            <a:avLst/>
            <a:gdLst/>
            <a:ahLst/>
            <a:cxnLst>
              <a:cxn ang="0">
                <a:pos x="175" y="58"/>
              </a:cxn>
              <a:cxn ang="0">
                <a:pos x="319" y="202"/>
              </a:cxn>
              <a:cxn ang="0">
                <a:pos x="175" y="345"/>
              </a:cxn>
              <a:cxn ang="0">
                <a:pos x="32" y="203"/>
              </a:cxn>
              <a:cxn ang="0">
                <a:pos x="0" y="203"/>
              </a:cxn>
              <a:cxn ang="0">
                <a:pos x="48" y="145"/>
              </a:cxn>
              <a:cxn ang="0">
                <a:pos x="97" y="203"/>
              </a:cxn>
              <a:cxn ang="0">
                <a:pos x="65" y="203"/>
              </a:cxn>
              <a:cxn ang="0">
                <a:pos x="175" y="312"/>
              </a:cxn>
              <a:cxn ang="0">
                <a:pos x="285" y="202"/>
              </a:cxn>
              <a:cxn ang="0">
                <a:pos x="175" y="92"/>
              </a:cxn>
              <a:cxn ang="0">
                <a:pos x="77" y="152"/>
              </a:cxn>
              <a:cxn ang="0">
                <a:pos x="54" y="125"/>
              </a:cxn>
              <a:cxn ang="0">
                <a:pos x="175" y="58"/>
              </a:cxn>
              <a:cxn ang="0">
                <a:pos x="186" y="182"/>
              </a:cxn>
              <a:cxn ang="0">
                <a:pos x="197" y="201"/>
              </a:cxn>
              <a:cxn ang="0">
                <a:pos x="176" y="221"/>
              </a:cxn>
              <a:cxn ang="0">
                <a:pos x="155" y="201"/>
              </a:cxn>
              <a:cxn ang="0">
                <a:pos x="167" y="182"/>
              </a:cxn>
              <a:cxn ang="0">
                <a:pos x="169" y="115"/>
              </a:cxn>
              <a:cxn ang="0">
                <a:pos x="183" y="115"/>
              </a:cxn>
              <a:cxn ang="0">
                <a:pos x="186" y="182"/>
              </a:cxn>
              <a:cxn ang="0">
                <a:pos x="271" y="47"/>
              </a:cxn>
              <a:cxn ang="0">
                <a:pos x="289" y="59"/>
              </a:cxn>
              <a:cxn ang="0">
                <a:pos x="291" y="67"/>
              </a:cxn>
              <a:cxn ang="0">
                <a:pos x="279" y="84"/>
              </a:cxn>
              <a:cxn ang="0">
                <a:pos x="271" y="85"/>
              </a:cxn>
              <a:cxn ang="0">
                <a:pos x="253" y="73"/>
              </a:cxn>
              <a:cxn ang="0">
                <a:pos x="252" y="66"/>
              </a:cxn>
              <a:cxn ang="0">
                <a:pos x="264" y="48"/>
              </a:cxn>
              <a:cxn ang="0">
                <a:pos x="271" y="47"/>
              </a:cxn>
              <a:cxn ang="0">
                <a:pos x="195" y="42"/>
              </a:cxn>
              <a:cxn ang="0">
                <a:pos x="195" y="52"/>
              </a:cxn>
              <a:cxn ang="0">
                <a:pos x="156" y="52"/>
              </a:cxn>
              <a:cxn ang="0">
                <a:pos x="156" y="42"/>
              </a:cxn>
              <a:cxn ang="0">
                <a:pos x="142" y="42"/>
              </a:cxn>
              <a:cxn ang="0">
                <a:pos x="137" y="36"/>
              </a:cxn>
              <a:cxn ang="0">
                <a:pos x="137" y="6"/>
              </a:cxn>
              <a:cxn ang="0">
                <a:pos x="142" y="0"/>
              </a:cxn>
              <a:cxn ang="0">
                <a:pos x="209" y="0"/>
              </a:cxn>
              <a:cxn ang="0">
                <a:pos x="214" y="6"/>
              </a:cxn>
              <a:cxn ang="0">
                <a:pos x="214" y="36"/>
              </a:cxn>
              <a:cxn ang="0">
                <a:pos x="209" y="42"/>
              </a:cxn>
              <a:cxn ang="0">
                <a:pos x="195" y="42"/>
              </a:cxn>
            </a:cxnLst>
            <a:rect l="0" t="0" r="r" b="b"/>
            <a:pathLst>
              <a:path w="319" h="345">
                <a:moveTo>
                  <a:pt x="175" y="58"/>
                </a:moveTo>
                <a:cubicBezTo>
                  <a:pt x="254" y="58"/>
                  <a:pt x="319" y="123"/>
                  <a:pt x="319" y="202"/>
                </a:cubicBezTo>
                <a:cubicBezTo>
                  <a:pt x="319" y="281"/>
                  <a:pt x="254" y="345"/>
                  <a:pt x="175" y="345"/>
                </a:cubicBezTo>
                <a:cubicBezTo>
                  <a:pt x="96" y="345"/>
                  <a:pt x="32" y="282"/>
                  <a:pt x="32" y="203"/>
                </a:cubicBezTo>
                <a:cubicBezTo>
                  <a:pt x="0" y="203"/>
                  <a:pt x="0" y="203"/>
                  <a:pt x="0" y="203"/>
                </a:cubicBezTo>
                <a:cubicBezTo>
                  <a:pt x="48" y="145"/>
                  <a:pt x="48" y="145"/>
                  <a:pt x="48" y="145"/>
                </a:cubicBezTo>
                <a:cubicBezTo>
                  <a:pt x="97" y="203"/>
                  <a:pt x="97" y="203"/>
                  <a:pt x="97" y="203"/>
                </a:cubicBezTo>
                <a:cubicBezTo>
                  <a:pt x="65" y="203"/>
                  <a:pt x="65" y="203"/>
                  <a:pt x="65" y="203"/>
                </a:cubicBezTo>
                <a:cubicBezTo>
                  <a:pt x="66" y="263"/>
                  <a:pt x="115" y="312"/>
                  <a:pt x="175" y="312"/>
                </a:cubicBezTo>
                <a:cubicBezTo>
                  <a:pt x="236" y="312"/>
                  <a:pt x="285" y="263"/>
                  <a:pt x="285" y="202"/>
                </a:cubicBezTo>
                <a:cubicBezTo>
                  <a:pt x="285" y="141"/>
                  <a:pt x="236" y="92"/>
                  <a:pt x="175" y="92"/>
                </a:cubicBezTo>
                <a:cubicBezTo>
                  <a:pt x="132" y="92"/>
                  <a:pt x="95" y="116"/>
                  <a:pt x="77" y="152"/>
                </a:cubicBezTo>
                <a:cubicBezTo>
                  <a:pt x="54" y="125"/>
                  <a:pt x="54" y="125"/>
                  <a:pt x="54" y="125"/>
                </a:cubicBezTo>
                <a:cubicBezTo>
                  <a:pt x="80" y="85"/>
                  <a:pt x="124" y="58"/>
                  <a:pt x="175" y="58"/>
                </a:cubicBezTo>
                <a:close/>
                <a:moveTo>
                  <a:pt x="186" y="182"/>
                </a:moveTo>
                <a:cubicBezTo>
                  <a:pt x="192" y="186"/>
                  <a:pt x="197" y="193"/>
                  <a:pt x="197" y="201"/>
                </a:cubicBezTo>
                <a:cubicBezTo>
                  <a:pt x="197" y="212"/>
                  <a:pt x="188" y="221"/>
                  <a:pt x="176" y="221"/>
                </a:cubicBezTo>
                <a:cubicBezTo>
                  <a:pt x="165" y="221"/>
                  <a:pt x="155" y="212"/>
                  <a:pt x="155" y="201"/>
                </a:cubicBezTo>
                <a:cubicBezTo>
                  <a:pt x="155" y="193"/>
                  <a:pt x="160" y="186"/>
                  <a:pt x="167" y="182"/>
                </a:cubicBezTo>
                <a:cubicBezTo>
                  <a:pt x="169" y="115"/>
                  <a:pt x="169" y="115"/>
                  <a:pt x="169" y="115"/>
                </a:cubicBezTo>
                <a:cubicBezTo>
                  <a:pt x="170" y="106"/>
                  <a:pt x="183" y="106"/>
                  <a:pt x="183" y="115"/>
                </a:cubicBezTo>
                <a:cubicBezTo>
                  <a:pt x="186" y="182"/>
                  <a:pt x="186" y="182"/>
                  <a:pt x="186" y="182"/>
                </a:cubicBezTo>
                <a:close/>
                <a:moveTo>
                  <a:pt x="271" y="47"/>
                </a:moveTo>
                <a:cubicBezTo>
                  <a:pt x="289" y="59"/>
                  <a:pt x="289" y="59"/>
                  <a:pt x="289" y="59"/>
                </a:cubicBezTo>
                <a:cubicBezTo>
                  <a:pt x="292" y="61"/>
                  <a:pt x="292" y="64"/>
                  <a:pt x="291" y="67"/>
                </a:cubicBezTo>
                <a:cubicBezTo>
                  <a:pt x="279" y="84"/>
                  <a:pt x="279" y="84"/>
                  <a:pt x="279" y="84"/>
                </a:cubicBezTo>
                <a:cubicBezTo>
                  <a:pt x="277" y="87"/>
                  <a:pt x="274" y="87"/>
                  <a:pt x="271" y="85"/>
                </a:cubicBezTo>
                <a:cubicBezTo>
                  <a:pt x="253" y="73"/>
                  <a:pt x="253" y="73"/>
                  <a:pt x="253" y="73"/>
                </a:cubicBezTo>
                <a:cubicBezTo>
                  <a:pt x="251" y="71"/>
                  <a:pt x="250" y="68"/>
                  <a:pt x="252" y="66"/>
                </a:cubicBezTo>
                <a:cubicBezTo>
                  <a:pt x="264" y="48"/>
                  <a:pt x="264" y="48"/>
                  <a:pt x="264" y="48"/>
                </a:cubicBezTo>
                <a:cubicBezTo>
                  <a:pt x="265" y="46"/>
                  <a:pt x="269" y="45"/>
                  <a:pt x="271" y="47"/>
                </a:cubicBezTo>
                <a:close/>
                <a:moveTo>
                  <a:pt x="195" y="42"/>
                </a:moveTo>
                <a:cubicBezTo>
                  <a:pt x="195" y="52"/>
                  <a:pt x="195" y="52"/>
                  <a:pt x="195" y="52"/>
                </a:cubicBezTo>
                <a:cubicBezTo>
                  <a:pt x="182" y="50"/>
                  <a:pt x="169" y="50"/>
                  <a:pt x="156" y="52"/>
                </a:cubicBezTo>
                <a:cubicBezTo>
                  <a:pt x="156" y="42"/>
                  <a:pt x="156" y="42"/>
                  <a:pt x="156" y="42"/>
                </a:cubicBezTo>
                <a:cubicBezTo>
                  <a:pt x="142" y="42"/>
                  <a:pt x="142" y="42"/>
                  <a:pt x="142" y="42"/>
                </a:cubicBezTo>
                <a:cubicBezTo>
                  <a:pt x="139" y="42"/>
                  <a:pt x="137" y="39"/>
                  <a:pt x="137" y="36"/>
                </a:cubicBezTo>
                <a:cubicBezTo>
                  <a:pt x="137" y="6"/>
                  <a:pt x="137" y="6"/>
                  <a:pt x="137" y="6"/>
                </a:cubicBezTo>
                <a:cubicBezTo>
                  <a:pt x="137" y="3"/>
                  <a:pt x="139" y="0"/>
                  <a:pt x="142" y="0"/>
                </a:cubicBezTo>
                <a:cubicBezTo>
                  <a:pt x="209" y="0"/>
                  <a:pt x="209" y="0"/>
                  <a:pt x="209" y="0"/>
                </a:cubicBezTo>
                <a:cubicBezTo>
                  <a:pt x="212" y="0"/>
                  <a:pt x="214" y="3"/>
                  <a:pt x="214" y="6"/>
                </a:cubicBezTo>
                <a:cubicBezTo>
                  <a:pt x="214" y="36"/>
                  <a:pt x="214" y="36"/>
                  <a:pt x="214" y="36"/>
                </a:cubicBezTo>
                <a:cubicBezTo>
                  <a:pt x="214" y="39"/>
                  <a:pt x="212" y="42"/>
                  <a:pt x="209" y="42"/>
                </a:cubicBezTo>
                <a:cubicBezTo>
                  <a:pt x="195" y="42"/>
                  <a:pt x="195" y="42"/>
                  <a:pt x="195" y="42"/>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9">
            <a:extLst>
              <a:ext uri="{FF2B5EF4-FFF2-40B4-BE49-F238E27FC236}">
                <a16:creationId xmlns="" xmlns:a16="http://schemas.microsoft.com/office/drawing/2014/main" id="{A7C60B0D-EEE1-4BEB-A46A-0C87575BDDBB}"/>
              </a:ext>
            </a:extLst>
          </p:cNvPr>
          <p:cNvSpPr>
            <a:spLocks noEditPoints="1"/>
          </p:cNvSpPr>
          <p:nvPr/>
        </p:nvSpPr>
        <p:spPr bwMode="auto">
          <a:xfrm>
            <a:off x="3637035" y="1389420"/>
            <a:ext cx="613200" cy="542470"/>
          </a:xfrm>
          <a:custGeom>
            <a:avLst/>
            <a:gdLst/>
            <a:ahLst/>
            <a:cxnLst>
              <a:cxn ang="0">
                <a:pos x="111" y="115"/>
              </a:cxn>
              <a:cxn ang="0">
                <a:pos x="111" y="136"/>
              </a:cxn>
              <a:cxn ang="0">
                <a:pos x="0" y="136"/>
              </a:cxn>
              <a:cxn ang="0">
                <a:pos x="0" y="108"/>
              </a:cxn>
              <a:cxn ang="0">
                <a:pos x="14" y="95"/>
              </a:cxn>
              <a:cxn ang="0">
                <a:pos x="35" y="72"/>
              </a:cxn>
              <a:cxn ang="0">
                <a:pos x="28" y="54"/>
              </a:cxn>
              <a:cxn ang="0">
                <a:pos x="22" y="43"/>
              </a:cxn>
              <a:cxn ang="0">
                <a:pos x="24" y="37"/>
              </a:cxn>
              <a:cxn ang="0">
                <a:pos x="23" y="24"/>
              </a:cxn>
              <a:cxn ang="0">
                <a:pos x="48" y="0"/>
              </a:cxn>
              <a:cxn ang="0">
                <a:pos x="73" y="24"/>
              </a:cxn>
              <a:cxn ang="0">
                <a:pos x="72" y="37"/>
              </a:cxn>
              <a:cxn ang="0">
                <a:pos x="74" y="43"/>
              </a:cxn>
              <a:cxn ang="0">
                <a:pos x="68" y="54"/>
              </a:cxn>
              <a:cxn ang="0">
                <a:pos x="61" y="72"/>
              </a:cxn>
              <a:cxn ang="0">
                <a:pos x="82" y="95"/>
              </a:cxn>
              <a:cxn ang="0">
                <a:pos x="111" y="115"/>
              </a:cxn>
              <a:cxn ang="0">
                <a:pos x="124" y="136"/>
              </a:cxn>
              <a:cxn ang="0">
                <a:pos x="124" y="113"/>
              </a:cxn>
              <a:cxn ang="0">
                <a:pos x="95" y="86"/>
              </a:cxn>
              <a:cxn ang="0">
                <a:pos x="102" y="73"/>
              </a:cxn>
              <a:cxn ang="0">
                <a:pos x="96" y="60"/>
              </a:cxn>
              <a:cxn ang="0">
                <a:pos x="92" y="51"/>
              </a:cxn>
              <a:cxn ang="0">
                <a:pos x="94" y="47"/>
              </a:cxn>
              <a:cxn ang="0">
                <a:pos x="92" y="38"/>
              </a:cxn>
              <a:cxn ang="0">
                <a:pos x="111" y="19"/>
              </a:cxn>
              <a:cxn ang="0">
                <a:pos x="131" y="38"/>
              </a:cxn>
              <a:cxn ang="0">
                <a:pos x="129" y="47"/>
              </a:cxn>
              <a:cxn ang="0">
                <a:pos x="131" y="51"/>
              </a:cxn>
              <a:cxn ang="0">
                <a:pos x="127" y="60"/>
              </a:cxn>
              <a:cxn ang="0">
                <a:pos x="121" y="73"/>
              </a:cxn>
              <a:cxn ang="0">
                <a:pos x="137" y="91"/>
              </a:cxn>
              <a:cxn ang="0">
                <a:pos x="158" y="103"/>
              </a:cxn>
              <a:cxn ang="0">
                <a:pos x="160" y="136"/>
              </a:cxn>
              <a:cxn ang="0">
                <a:pos x="124" y="136"/>
              </a:cxn>
            </a:cxnLst>
            <a:rect l="0" t="0" r="r" b="b"/>
            <a:pathLst>
              <a:path w="160" h="136">
                <a:moveTo>
                  <a:pt x="111" y="115"/>
                </a:moveTo>
                <a:cubicBezTo>
                  <a:pt x="111" y="119"/>
                  <a:pt x="111" y="136"/>
                  <a:pt x="111" y="136"/>
                </a:cubicBezTo>
                <a:cubicBezTo>
                  <a:pt x="0" y="136"/>
                  <a:pt x="0" y="136"/>
                  <a:pt x="0" y="136"/>
                </a:cubicBezTo>
                <a:cubicBezTo>
                  <a:pt x="0" y="108"/>
                  <a:pt x="0" y="108"/>
                  <a:pt x="0" y="108"/>
                </a:cubicBezTo>
                <a:cubicBezTo>
                  <a:pt x="0" y="100"/>
                  <a:pt x="9" y="97"/>
                  <a:pt x="14" y="95"/>
                </a:cubicBezTo>
                <a:cubicBezTo>
                  <a:pt x="30" y="89"/>
                  <a:pt x="35" y="84"/>
                  <a:pt x="35" y="72"/>
                </a:cubicBezTo>
                <a:cubicBezTo>
                  <a:pt x="35" y="65"/>
                  <a:pt x="30" y="67"/>
                  <a:pt x="28" y="54"/>
                </a:cubicBezTo>
                <a:cubicBezTo>
                  <a:pt x="27" y="49"/>
                  <a:pt x="23" y="54"/>
                  <a:pt x="22" y="43"/>
                </a:cubicBezTo>
                <a:cubicBezTo>
                  <a:pt x="22" y="38"/>
                  <a:pt x="24" y="37"/>
                  <a:pt x="24" y="37"/>
                </a:cubicBezTo>
                <a:cubicBezTo>
                  <a:pt x="24" y="37"/>
                  <a:pt x="23" y="30"/>
                  <a:pt x="23" y="24"/>
                </a:cubicBezTo>
                <a:cubicBezTo>
                  <a:pt x="22" y="17"/>
                  <a:pt x="26" y="0"/>
                  <a:pt x="48" y="0"/>
                </a:cubicBezTo>
                <a:cubicBezTo>
                  <a:pt x="70" y="0"/>
                  <a:pt x="74" y="17"/>
                  <a:pt x="73" y="24"/>
                </a:cubicBezTo>
                <a:cubicBezTo>
                  <a:pt x="73" y="30"/>
                  <a:pt x="72" y="37"/>
                  <a:pt x="72" y="37"/>
                </a:cubicBezTo>
                <a:cubicBezTo>
                  <a:pt x="72" y="37"/>
                  <a:pt x="74" y="38"/>
                  <a:pt x="74" y="43"/>
                </a:cubicBezTo>
                <a:cubicBezTo>
                  <a:pt x="73" y="54"/>
                  <a:pt x="69" y="49"/>
                  <a:pt x="68" y="54"/>
                </a:cubicBezTo>
                <a:cubicBezTo>
                  <a:pt x="66" y="67"/>
                  <a:pt x="61" y="65"/>
                  <a:pt x="61" y="72"/>
                </a:cubicBezTo>
                <a:cubicBezTo>
                  <a:pt x="61" y="84"/>
                  <a:pt x="66" y="89"/>
                  <a:pt x="82" y="95"/>
                </a:cubicBezTo>
                <a:cubicBezTo>
                  <a:pt x="98" y="102"/>
                  <a:pt x="111" y="108"/>
                  <a:pt x="111" y="115"/>
                </a:cubicBezTo>
                <a:close/>
                <a:moveTo>
                  <a:pt x="124" y="136"/>
                </a:moveTo>
                <a:cubicBezTo>
                  <a:pt x="124" y="113"/>
                  <a:pt x="124" y="113"/>
                  <a:pt x="124" y="113"/>
                </a:cubicBezTo>
                <a:cubicBezTo>
                  <a:pt x="124" y="102"/>
                  <a:pt x="121" y="99"/>
                  <a:pt x="95" y="86"/>
                </a:cubicBezTo>
                <a:cubicBezTo>
                  <a:pt x="100" y="83"/>
                  <a:pt x="102" y="79"/>
                  <a:pt x="102" y="73"/>
                </a:cubicBezTo>
                <a:cubicBezTo>
                  <a:pt x="102" y="68"/>
                  <a:pt x="98" y="70"/>
                  <a:pt x="96" y="60"/>
                </a:cubicBezTo>
                <a:cubicBezTo>
                  <a:pt x="95" y="56"/>
                  <a:pt x="92" y="60"/>
                  <a:pt x="92" y="51"/>
                </a:cubicBezTo>
                <a:cubicBezTo>
                  <a:pt x="92" y="48"/>
                  <a:pt x="94" y="47"/>
                  <a:pt x="94" y="47"/>
                </a:cubicBezTo>
                <a:cubicBezTo>
                  <a:pt x="94" y="47"/>
                  <a:pt x="93" y="42"/>
                  <a:pt x="92" y="38"/>
                </a:cubicBezTo>
                <a:cubicBezTo>
                  <a:pt x="92" y="32"/>
                  <a:pt x="95" y="19"/>
                  <a:pt x="111" y="19"/>
                </a:cubicBezTo>
                <a:cubicBezTo>
                  <a:pt x="128" y="19"/>
                  <a:pt x="131" y="32"/>
                  <a:pt x="131" y="38"/>
                </a:cubicBezTo>
                <a:cubicBezTo>
                  <a:pt x="130" y="42"/>
                  <a:pt x="129" y="47"/>
                  <a:pt x="129" y="47"/>
                </a:cubicBezTo>
                <a:cubicBezTo>
                  <a:pt x="129" y="47"/>
                  <a:pt x="131" y="48"/>
                  <a:pt x="131" y="51"/>
                </a:cubicBezTo>
                <a:cubicBezTo>
                  <a:pt x="130" y="60"/>
                  <a:pt x="127" y="56"/>
                  <a:pt x="127" y="60"/>
                </a:cubicBezTo>
                <a:cubicBezTo>
                  <a:pt x="125" y="70"/>
                  <a:pt x="121" y="68"/>
                  <a:pt x="121" y="73"/>
                </a:cubicBezTo>
                <a:cubicBezTo>
                  <a:pt x="121" y="82"/>
                  <a:pt x="125" y="86"/>
                  <a:pt x="137" y="91"/>
                </a:cubicBezTo>
                <a:cubicBezTo>
                  <a:pt x="149" y="96"/>
                  <a:pt x="155" y="99"/>
                  <a:pt x="158" y="103"/>
                </a:cubicBezTo>
                <a:cubicBezTo>
                  <a:pt x="160" y="106"/>
                  <a:pt x="160" y="136"/>
                  <a:pt x="160" y="136"/>
                </a:cubicBezTo>
                <a:lnTo>
                  <a:pt x="124" y="136"/>
                </a:ln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8" name="Group 17">
            <a:extLst>
              <a:ext uri="{FF2B5EF4-FFF2-40B4-BE49-F238E27FC236}">
                <a16:creationId xmlns="" xmlns:a16="http://schemas.microsoft.com/office/drawing/2014/main" id="{C4792004-394C-4332-9BBA-C1A13DC10B15}"/>
              </a:ext>
            </a:extLst>
          </p:cNvPr>
          <p:cNvGrpSpPr>
            <a:grpSpLocks noChangeAspect="1"/>
          </p:cNvGrpSpPr>
          <p:nvPr/>
        </p:nvGrpSpPr>
        <p:grpSpPr>
          <a:xfrm>
            <a:off x="3614897" y="3686261"/>
            <a:ext cx="635338" cy="550957"/>
            <a:chOff x="5308600" y="2025650"/>
            <a:chExt cx="812800" cy="704850"/>
          </a:xfrm>
          <a:solidFill>
            <a:srgbClr val="660066"/>
          </a:solidFill>
        </p:grpSpPr>
        <p:sp>
          <p:nvSpPr>
            <p:cNvPr id="19" name="Freeform 5">
              <a:extLst>
                <a:ext uri="{FF2B5EF4-FFF2-40B4-BE49-F238E27FC236}">
                  <a16:creationId xmlns="" xmlns:a16="http://schemas.microsoft.com/office/drawing/2014/main" id="{27B89179-C3BC-45F7-84D0-A70304BAE302}"/>
                </a:ext>
              </a:extLst>
            </p:cNvPr>
            <p:cNvSpPr>
              <a:spLocks noEditPoints="1"/>
            </p:cNvSpPr>
            <p:nvPr/>
          </p:nvSpPr>
          <p:spPr bwMode="auto">
            <a:xfrm>
              <a:off x="5575300" y="2184400"/>
              <a:ext cx="546100" cy="546100"/>
            </a:xfrm>
            <a:custGeom>
              <a:avLst/>
              <a:gdLst/>
              <a:ahLst/>
              <a:cxnLst>
                <a:cxn ang="0">
                  <a:pos x="44" y="106"/>
                </a:cxn>
                <a:cxn ang="0">
                  <a:pos x="28" y="118"/>
                </a:cxn>
                <a:cxn ang="0">
                  <a:pos x="4" y="126"/>
                </a:cxn>
                <a:cxn ang="0">
                  <a:pos x="6" y="158"/>
                </a:cxn>
                <a:cxn ang="0">
                  <a:pos x="28" y="178"/>
                </a:cxn>
                <a:cxn ang="0">
                  <a:pos x="20" y="196"/>
                </a:cxn>
                <a:cxn ang="0">
                  <a:pos x="4" y="218"/>
                </a:cxn>
                <a:cxn ang="0">
                  <a:pos x="22" y="244"/>
                </a:cxn>
                <a:cxn ang="0">
                  <a:pos x="46" y="244"/>
                </a:cxn>
                <a:cxn ang="0">
                  <a:pos x="52" y="268"/>
                </a:cxn>
                <a:cxn ang="0">
                  <a:pos x="48" y="296"/>
                </a:cxn>
                <a:cxn ang="0">
                  <a:pos x="76" y="310"/>
                </a:cxn>
                <a:cxn ang="0">
                  <a:pos x="106" y="302"/>
                </a:cxn>
                <a:cxn ang="0">
                  <a:pos x="116" y="316"/>
                </a:cxn>
                <a:cxn ang="0">
                  <a:pos x="126" y="342"/>
                </a:cxn>
                <a:cxn ang="0">
                  <a:pos x="158" y="338"/>
                </a:cxn>
                <a:cxn ang="0">
                  <a:pos x="178" y="318"/>
                </a:cxn>
                <a:cxn ang="0">
                  <a:pos x="196" y="324"/>
                </a:cxn>
                <a:cxn ang="0">
                  <a:pos x="216" y="342"/>
                </a:cxn>
                <a:cxn ang="0">
                  <a:pos x="242" y="324"/>
                </a:cxn>
                <a:cxn ang="0">
                  <a:pos x="250" y="294"/>
                </a:cxn>
                <a:cxn ang="0">
                  <a:pos x="268" y="292"/>
                </a:cxn>
                <a:cxn ang="0">
                  <a:pos x="296" y="296"/>
                </a:cxn>
                <a:cxn ang="0">
                  <a:pos x="308" y="268"/>
                </a:cxn>
                <a:cxn ang="0">
                  <a:pos x="300" y="240"/>
                </a:cxn>
                <a:cxn ang="0">
                  <a:pos x="316" y="228"/>
                </a:cxn>
                <a:cxn ang="0">
                  <a:pos x="340" y="218"/>
                </a:cxn>
                <a:cxn ang="0">
                  <a:pos x="338" y="186"/>
                </a:cxn>
                <a:cxn ang="0">
                  <a:pos x="316" y="166"/>
                </a:cxn>
                <a:cxn ang="0">
                  <a:pos x="324" y="148"/>
                </a:cxn>
                <a:cxn ang="0">
                  <a:pos x="340" y="128"/>
                </a:cxn>
                <a:cxn ang="0">
                  <a:pos x="322" y="102"/>
                </a:cxn>
                <a:cxn ang="0">
                  <a:pos x="294" y="94"/>
                </a:cxn>
                <a:cxn ang="0">
                  <a:pos x="292" y="76"/>
                </a:cxn>
                <a:cxn ang="0">
                  <a:pos x="296" y="50"/>
                </a:cxn>
                <a:cxn ang="0">
                  <a:pos x="268" y="36"/>
                </a:cxn>
                <a:cxn ang="0">
                  <a:pos x="238" y="44"/>
                </a:cxn>
                <a:cxn ang="0">
                  <a:pos x="228" y="28"/>
                </a:cxn>
                <a:cxn ang="0">
                  <a:pos x="218" y="4"/>
                </a:cxn>
                <a:cxn ang="0">
                  <a:pos x="186" y="6"/>
                </a:cxn>
                <a:cxn ang="0">
                  <a:pos x="166" y="28"/>
                </a:cxn>
                <a:cxn ang="0">
                  <a:pos x="148" y="20"/>
                </a:cxn>
                <a:cxn ang="0">
                  <a:pos x="128" y="4"/>
                </a:cxn>
                <a:cxn ang="0">
                  <a:pos x="102" y="22"/>
                </a:cxn>
                <a:cxn ang="0">
                  <a:pos x="94" y="50"/>
                </a:cxn>
                <a:cxn ang="0">
                  <a:pos x="76" y="52"/>
                </a:cxn>
                <a:cxn ang="0">
                  <a:pos x="48" y="48"/>
                </a:cxn>
                <a:cxn ang="0">
                  <a:pos x="36" y="78"/>
                </a:cxn>
                <a:cxn ang="0">
                  <a:pos x="162" y="72"/>
                </a:cxn>
                <a:cxn ang="0">
                  <a:pos x="248" y="106"/>
                </a:cxn>
                <a:cxn ang="0">
                  <a:pos x="272" y="182"/>
                </a:cxn>
                <a:cxn ang="0">
                  <a:pos x="222" y="260"/>
                </a:cxn>
                <a:cxn ang="0">
                  <a:pos x="144" y="270"/>
                </a:cxn>
                <a:cxn ang="0">
                  <a:pos x="76" y="204"/>
                </a:cxn>
                <a:cxn ang="0">
                  <a:pos x="82" y="126"/>
                </a:cxn>
                <a:cxn ang="0">
                  <a:pos x="142" y="76"/>
                </a:cxn>
              </a:cxnLst>
              <a:rect l="0" t="0" r="r" b="b"/>
              <a:pathLst>
                <a:path w="344" h="344">
                  <a:moveTo>
                    <a:pt x="38" y="82"/>
                  </a:moveTo>
                  <a:lnTo>
                    <a:pt x="38" y="82"/>
                  </a:lnTo>
                  <a:lnTo>
                    <a:pt x="42" y="90"/>
                  </a:lnTo>
                  <a:lnTo>
                    <a:pt x="44" y="98"/>
                  </a:lnTo>
                  <a:lnTo>
                    <a:pt x="44" y="106"/>
                  </a:lnTo>
                  <a:lnTo>
                    <a:pt x="42" y="112"/>
                  </a:lnTo>
                  <a:lnTo>
                    <a:pt x="42" y="112"/>
                  </a:lnTo>
                  <a:lnTo>
                    <a:pt x="40" y="114"/>
                  </a:lnTo>
                  <a:lnTo>
                    <a:pt x="34" y="116"/>
                  </a:lnTo>
                  <a:lnTo>
                    <a:pt x="28" y="118"/>
                  </a:lnTo>
                  <a:lnTo>
                    <a:pt x="22" y="116"/>
                  </a:lnTo>
                  <a:lnTo>
                    <a:pt x="22" y="116"/>
                  </a:lnTo>
                  <a:lnTo>
                    <a:pt x="14" y="116"/>
                  </a:lnTo>
                  <a:lnTo>
                    <a:pt x="8" y="120"/>
                  </a:lnTo>
                  <a:lnTo>
                    <a:pt x="4" y="126"/>
                  </a:lnTo>
                  <a:lnTo>
                    <a:pt x="0" y="136"/>
                  </a:lnTo>
                  <a:lnTo>
                    <a:pt x="0" y="136"/>
                  </a:lnTo>
                  <a:lnTo>
                    <a:pt x="0" y="144"/>
                  </a:lnTo>
                  <a:lnTo>
                    <a:pt x="2" y="152"/>
                  </a:lnTo>
                  <a:lnTo>
                    <a:pt x="6" y="158"/>
                  </a:lnTo>
                  <a:lnTo>
                    <a:pt x="12" y="162"/>
                  </a:lnTo>
                  <a:lnTo>
                    <a:pt x="12" y="162"/>
                  </a:lnTo>
                  <a:lnTo>
                    <a:pt x="18" y="166"/>
                  </a:lnTo>
                  <a:lnTo>
                    <a:pt x="24" y="172"/>
                  </a:lnTo>
                  <a:lnTo>
                    <a:pt x="28" y="178"/>
                  </a:lnTo>
                  <a:lnTo>
                    <a:pt x="28" y="184"/>
                  </a:lnTo>
                  <a:lnTo>
                    <a:pt x="28" y="184"/>
                  </a:lnTo>
                  <a:lnTo>
                    <a:pt x="28" y="188"/>
                  </a:lnTo>
                  <a:lnTo>
                    <a:pt x="24" y="192"/>
                  </a:lnTo>
                  <a:lnTo>
                    <a:pt x="20" y="196"/>
                  </a:lnTo>
                  <a:lnTo>
                    <a:pt x="14" y="200"/>
                  </a:lnTo>
                  <a:lnTo>
                    <a:pt x="14" y="200"/>
                  </a:lnTo>
                  <a:lnTo>
                    <a:pt x="8" y="202"/>
                  </a:lnTo>
                  <a:lnTo>
                    <a:pt x="4" y="210"/>
                  </a:lnTo>
                  <a:lnTo>
                    <a:pt x="4" y="218"/>
                  </a:lnTo>
                  <a:lnTo>
                    <a:pt x="4" y="226"/>
                  </a:lnTo>
                  <a:lnTo>
                    <a:pt x="4" y="226"/>
                  </a:lnTo>
                  <a:lnTo>
                    <a:pt x="8" y="234"/>
                  </a:lnTo>
                  <a:lnTo>
                    <a:pt x="14" y="240"/>
                  </a:lnTo>
                  <a:lnTo>
                    <a:pt x="22" y="244"/>
                  </a:lnTo>
                  <a:lnTo>
                    <a:pt x="28" y="244"/>
                  </a:lnTo>
                  <a:lnTo>
                    <a:pt x="28" y="244"/>
                  </a:lnTo>
                  <a:lnTo>
                    <a:pt x="34" y="242"/>
                  </a:lnTo>
                  <a:lnTo>
                    <a:pt x="40" y="242"/>
                  </a:lnTo>
                  <a:lnTo>
                    <a:pt x="46" y="244"/>
                  </a:lnTo>
                  <a:lnTo>
                    <a:pt x="48" y="246"/>
                  </a:lnTo>
                  <a:lnTo>
                    <a:pt x="48" y="246"/>
                  </a:lnTo>
                  <a:lnTo>
                    <a:pt x="50" y="252"/>
                  </a:lnTo>
                  <a:lnTo>
                    <a:pt x="52" y="260"/>
                  </a:lnTo>
                  <a:lnTo>
                    <a:pt x="52" y="268"/>
                  </a:lnTo>
                  <a:lnTo>
                    <a:pt x="48" y="274"/>
                  </a:lnTo>
                  <a:lnTo>
                    <a:pt x="48" y="274"/>
                  </a:lnTo>
                  <a:lnTo>
                    <a:pt x="46" y="280"/>
                  </a:lnTo>
                  <a:lnTo>
                    <a:pt x="46" y="288"/>
                  </a:lnTo>
                  <a:lnTo>
                    <a:pt x="48" y="296"/>
                  </a:lnTo>
                  <a:lnTo>
                    <a:pt x="54" y="302"/>
                  </a:lnTo>
                  <a:lnTo>
                    <a:pt x="54" y="302"/>
                  </a:lnTo>
                  <a:lnTo>
                    <a:pt x="62" y="308"/>
                  </a:lnTo>
                  <a:lnTo>
                    <a:pt x="70" y="310"/>
                  </a:lnTo>
                  <a:lnTo>
                    <a:pt x="76" y="310"/>
                  </a:lnTo>
                  <a:lnTo>
                    <a:pt x="82" y="306"/>
                  </a:lnTo>
                  <a:lnTo>
                    <a:pt x="82" y="306"/>
                  </a:lnTo>
                  <a:lnTo>
                    <a:pt x="88" y="302"/>
                  </a:lnTo>
                  <a:lnTo>
                    <a:pt x="98" y="300"/>
                  </a:lnTo>
                  <a:lnTo>
                    <a:pt x="106" y="302"/>
                  </a:lnTo>
                  <a:lnTo>
                    <a:pt x="110" y="302"/>
                  </a:lnTo>
                  <a:lnTo>
                    <a:pt x="110" y="302"/>
                  </a:lnTo>
                  <a:lnTo>
                    <a:pt x="114" y="306"/>
                  </a:lnTo>
                  <a:lnTo>
                    <a:pt x="116" y="310"/>
                  </a:lnTo>
                  <a:lnTo>
                    <a:pt x="116" y="316"/>
                  </a:lnTo>
                  <a:lnTo>
                    <a:pt x="116" y="322"/>
                  </a:lnTo>
                  <a:lnTo>
                    <a:pt x="116" y="322"/>
                  </a:lnTo>
                  <a:lnTo>
                    <a:pt x="116" y="330"/>
                  </a:lnTo>
                  <a:lnTo>
                    <a:pt x="120" y="336"/>
                  </a:lnTo>
                  <a:lnTo>
                    <a:pt x="126" y="342"/>
                  </a:lnTo>
                  <a:lnTo>
                    <a:pt x="134" y="344"/>
                  </a:lnTo>
                  <a:lnTo>
                    <a:pt x="134" y="344"/>
                  </a:lnTo>
                  <a:lnTo>
                    <a:pt x="144" y="344"/>
                  </a:lnTo>
                  <a:lnTo>
                    <a:pt x="152" y="342"/>
                  </a:lnTo>
                  <a:lnTo>
                    <a:pt x="158" y="338"/>
                  </a:lnTo>
                  <a:lnTo>
                    <a:pt x="162" y="332"/>
                  </a:lnTo>
                  <a:lnTo>
                    <a:pt x="162" y="332"/>
                  </a:lnTo>
                  <a:lnTo>
                    <a:pt x="164" y="326"/>
                  </a:lnTo>
                  <a:lnTo>
                    <a:pt x="172" y="322"/>
                  </a:lnTo>
                  <a:lnTo>
                    <a:pt x="178" y="318"/>
                  </a:lnTo>
                  <a:lnTo>
                    <a:pt x="184" y="316"/>
                  </a:lnTo>
                  <a:lnTo>
                    <a:pt x="184" y="316"/>
                  </a:lnTo>
                  <a:lnTo>
                    <a:pt x="188" y="316"/>
                  </a:lnTo>
                  <a:lnTo>
                    <a:pt x="192" y="320"/>
                  </a:lnTo>
                  <a:lnTo>
                    <a:pt x="196" y="324"/>
                  </a:lnTo>
                  <a:lnTo>
                    <a:pt x="198" y="330"/>
                  </a:lnTo>
                  <a:lnTo>
                    <a:pt x="198" y="330"/>
                  </a:lnTo>
                  <a:lnTo>
                    <a:pt x="202" y="336"/>
                  </a:lnTo>
                  <a:lnTo>
                    <a:pt x="208" y="340"/>
                  </a:lnTo>
                  <a:lnTo>
                    <a:pt x="216" y="342"/>
                  </a:lnTo>
                  <a:lnTo>
                    <a:pt x="226" y="340"/>
                  </a:lnTo>
                  <a:lnTo>
                    <a:pt x="226" y="340"/>
                  </a:lnTo>
                  <a:lnTo>
                    <a:pt x="234" y="336"/>
                  </a:lnTo>
                  <a:lnTo>
                    <a:pt x="240" y="330"/>
                  </a:lnTo>
                  <a:lnTo>
                    <a:pt x="242" y="324"/>
                  </a:lnTo>
                  <a:lnTo>
                    <a:pt x="242" y="316"/>
                  </a:lnTo>
                  <a:lnTo>
                    <a:pt x="242" y="316"/>
                  </a:lnTo>
                  <a:lnTo>
                    <a:pt x="242" y="310"/>
                  </a:lnTo>
                  <a:lnTo>
                    <a:pt x="246" y="302"/>
                  </a:lnTo>
                  <a:lnTo>
                    <a:pt x="250" y="294"/>
                  </a:lnTo>
                  <a:lnTo>
                    <a:pt x="254" y="290"/>
                  </a:lnTo>
                  <a:lnTo>
                    <a:pt x="254" y="290"/>
                  </a:lnTo>
                  <a:lnTo>
                    <a:pt x="258" y="290"/>
                  </a:lnTo>
                  <a:lnTo>
                    <a:pt x="264" y="290"/>
                  </a:lnTo>
                  <a:lnTo>
                    <a:pt x="268" y="292"/>
                  </a:lnTo>
                  <a:lnTo>
                    <a:pt x="274" y="296"/>
                  </a:lnTo>
                  <a:lnTo>
                    <a:pt x="274" y="296"/>
                  </a:lnTo>
                  <a:lnTo>
                    <a:pt x="280" y="300"/>
                  </a:lnTo>
                  <a:lnTo>
                    <a:pt x="288" y="300"/>
                  </a:lnTo>
                  <a:lnTo>
                    <a:pt x="296" y="296"/>
                  </a:lnTo>
                  <a:lnTo>
                    <a:pt x="302" y="290"/>
                  </a:lnTo>
                  <a:lnTo>
                    <a:pt x="302" y="290"/>
                  </a:lnTo>
                  <a:lnTo>
                    <a:pt x="308" y="282"/>
                  </a:lnTo>
                  <a:lnTo>
                    <a:pt x="310" y="274"/>
                  </a:lnTo>
                  <a:lnTo>
                    <a:pt x="308" y="268"/>
                  </a:lnTo>
                  <a:lnTo>
                    <a:pt x="306" y="262"/>
                  </a:lnTo>
                  <a:lnTo>
                    <a:pt x="306" y="262"/>
                  </a:lnTo>
                  <a:lnTo>
                    <a:pt x="302" y="256"/>
                  </a:lnTo>
                  <a:lnTo>
                    <a:pt x="300" y="248"/>
                  </a:lnTo>
                  <a:lnTo>
                    <a:pt x="300" y="240"/>
                  </a:lnTo>
                  <a:lnTo>
                    <a:pt x="302" y="234"/>
                  </a:lnTo>
                  <a:lnTo>
                    <a:pt x="302" y="234"/>
                  </a:lnTo>
                  <a:lnTo>
                    <a:pt x="304" y="230"/>
                  </a:lnTo>
                  <a:lnTo>
                    <a:pt x="310" y="228"/>
                  </a:lnTo>
                  <a:lnTo>
                    <a:pt x="316" y="228"/>
                  </a:lnTo>
                  <a:lnTo>
                    <a:pt x="322" y="228"/>
                  </a:lnTo>
                  <a:lnTo>
                    <a:pt x="322" y="228"/>
                  </a:lnTo>
                  <a:lnTo>
                    <a:pt x="330" y="228"/>
                  </a:lnTo>
                  <a:lnTo>
                    <a:pt x="336" y="224"/>
                  </a:lnTo>
                  <a:lnTo>
                    <a:pt x="340" y="218"/>
                  </a:lnTo>
                  <a:lnTo>
                    <a:pt x="344" y="210"/>
                  </a:lnTo>
                  <a:lnTo>
                    <a:pt x="344" y="210"/>
                  </a:lnTo>
                  <a:lnTo>
                    <a:pt x="344" y="200"/>
                  </a:lnTo>
                  <a:lnTo>
                    <a:pt x="342" y="192"/>
                  </a:lnTo>
                  <a:lnTo>
                    <a:pt x="338" y="186"/>
                  </a:lnTo>
                  <a:lnTo>
                    <a:pt x="332" y="184"/>
                  </a:lnTo>
                  <a:lnTo>
                    <a:pt x="332" y="184"/>
                  </a:lnTo>
                  <a:lnTo>
                    <a:pt x="326" y="180"/>
                  </a:lnTo>
                  <a:lnTo>
                    <a:pt x="320" y="174"/>
                  </a:lnTo>
                  <a:lnTo>
                    <a:pt x="316" y="166"/>
                  </a:lnTo>
                  <a:lnTo>
                    <a:pt x="316" y="160"/>
                  </a:lnTo>
                  <a:lnTo>
                    <a:pt x="316" y="160"/>
                  </a:lnTo>
                  <a:lnTo>
                    <a:pt x="316" y="156"/>
                  </a:lnTo>
                  <a:lnTo>
                    <a:pt x="320" y="152"/>
                  </a:lnTo>
                  <a:lnTo>
                    <a:pt x="324" y="148"/>
                  </a:lnTo>
                  <a:lnTo>
                    <a:pt x="330" y="146"/>
                  </a:lnTo>
                  <a:lnTo>
                    <a:pt x="330" y="146"/>
                  </a:lnTo>
                  <a:lnTo>
                    <a:pt x="336" y="142"/>
                  </a:lnTo>
                  <a:lnTo>
                    <a:pt x="340" y="136"/>
                  </a:lnTo>
                  <a:lnTo>
                    <a:pt x="340" y="128"/>
                  </a:lnTo>
                  <a:lnTo>
                    <a:pt x="340" y="118"/>
                  </a:lnTo>
                  <a:lnTo>
                    <a:pt x="340" y="118"/>
                  </a:lnTo>
                  <a:lnTo>
                    <a:pt x="336" y="110"/>
                  </a:lnTo>
                  <a:lnTo>
                    <a:pt x="330" y="104"/>
                  </a:lnTo>
                  <a:lnTo>
                    <a:pt x="322" y="102"/>
                  </a:lnTo>
                  <a:lnTo>
                    <a:pt x="316" y="102"/>
                  </a:lnTo>
                  <a:lnTo>
                    <a:pt x="316" y="102"/>
                  </a:lnTo>
                  <a:lnTo>
                    <a:pt x="308" y="102"/>
                  </a:lnTo>
                  <a:lnTo>
                    <a:pt x="302" y="98"/>
                  </a:lnTo>
                  <a:lnTo>
                    <a:pt x="294" y="94"/>
                  </a:lnTo>
                  <a:lnTo>
                    <a:pt x="290" y="90"/>
                  </a:lnTo>
                  <a:lnTo>
                    <a:pt x="290" y="90"/>
                  </a:lnTo>
                  <a:lnTo>
                    <a:pt x="288" y="86"/>
                  </a:lnTo>
                  <a:lnTo>
                    <a:pt x="290" y="82"/>
                  </a:lnTo>
                  <a:lnTo>
                    <a:pt x="292" y="76"/>
                  </a:lnTo>
                  <a:lnTo>
                    <a:pt x="296" y="70"/>
                  </a:lnTo>
                  <a:lnTo>
                    <a:pt x="296" y="70"/>
                  </a:lnTo>
                  <a:lnTo>
                    <a:pt x="298" y="64"/>
                  </a:lnTo>
                  <a:lnTo>
                    <a:pt x="298" y="56"/>
                  </a:lnTo>
                  <a:lnTo>
                    <a:pt x="296" y="50"/>
                  </a:lnTo>
                  <a:lnTo>
                    <a:pt x="290" y="42"/>
                  </a:lnTo>
                  <a:lnTo>
                    <a:pt x="290" y="42"/>
                  </a:lnTo>
                  <a:lnTo>
                    <a:pt x="282" y="38"/>
                  </a:lnTo>
                  <a:lnTo>
                    <a:pt x="274" y="34"/>
                  </a:lnTo>
                  <a:lnTo>
                    <a:pt x="268" y="36"/>
                  </a:lnTo>
                  <a:lnTo>
                    <a:pt x="262" y="40"/>
                  </a:lnTo>
                  <a:lnTo>
                    <a:pt x="262" y="40"/>
                  </a:lnTo>
                  <a:lnTo>
                    <a:pt x="256" y="42"/>
                  </a:lnTo>
                  <a:lnTo>
                    <a:pt x="246" y="44"/>
                  </a:lnTo>
                  <a:lnTo>
                    <a:pt x="238" y="44"/>
                  </a:lnTo>
                  <a:lnTo>
                    <a:pt x="234" y="42"/>
                  </a:lnTo>
                  <a:lnTo>
                    <a:pt x="234" y="42"/>
                  </a:lnTo>
                  <a:lnTo>
                    <a:pt x="230" y="40"/>
                  </a:lnTo>
                  <a:lnTo>
                    <a:pt x="228" y="34"/>
                  </a:lnTo>
                  <a:lnTo>
                    <a:pt x="228" y="28"/>
                  </a:lnTo>
                  <a:lnTo>
                    <a:pt x="228" y="22"/>
                  </a:lnTo>
                  <a:lnTo>
                    <a:pt x="228" y="22"/>
                  </a:lnTo>
                  <a:lnTo>
                    <a:pt x="228" y="16"/>
                  </a:lnTo>
                  <a:lnTo>
                    <a:pt x="224" y="8"/>
                  </a:lnTo>
                  <a:lnTo>
                    <a:pt x="218" y="4"/>
                  </a:lnTo>
                  <a:lnTo>
                    <a:pt x="210" y="0"/>
                  </a:lnTo>
                  <a:lnTo>
                    <a:pt x="210" y="0"/>
                  </a:lnTo>
                  <a:lnTo>
                    <a:pt x="200" y="0"/>
                  </a:lnTo>
                  <a:lnTo>
                    <a:pt x="192" y="2"/>
                  </a:lnTo>
                  <a:lnTo>
                    <a:pt x="186" y="6"/>
                  </a:lnTo>
                  <a:lnTo>
                    <a:pt x="182" y="12"/>
                  </a:lnTo>
                  <a:lnTo>
                    <a:pt x="182" y="12"/>
                  </a:lnTo>
                  <a:lnTo>
                    <a:pt x="180" y="18"/>
                  </a:lnTo>
                  <a:lnTo>
                    <a:pt x="172" y="24"/>
                  </a:lnTo>
                  <a:lnTo>
                    <a:pt x="166" y="28"/>
                  </a:lnTo>
                  <a:lnTo>
                    <a:pt x="160" y="30"/>
                  </a:lnTo>
                  <a:lnTo>
                    <a:pt x="160" y="30"/>
                  </a:lnTo>
                  <a:lnTo>
                    <a:pt x="156" y="28"/>
                  </a:lnTo>
                  <a:lnTo>
                    <a:pt x="152" y="26"/>
                  </a:lnTo>
                  <a:lnTo>
                    <a:pt x="148" y="20"/>
                  </a:lnTo>
                  <a:lnTo>
                    <a:pt x="146" y="14"/>
                  </a:lnTo>
                  <a:lnTo>
                    <a:pt x="146" y="14"/>
                  </a:lnTo>
                  <a:lnTo>
                    <a:pt x="142" y="8"/>
                  </a:lnTo>
                  <a:lnTo>
                    <a:pt x="136" y="4"/>
                  </a:lnTo>
                  <a:lnTo>
                    <a:pt x="128" y="4"/>
                  </a:lnTo>
                  <a:lnTo>
                    <a:pt x="118" y="6"/>
                  </a:lnTo>
                  <a:lnTo>
                    <a:pt x="118" y="6"/>
                  </a:lnTo>
                  <a:lnTo>
                    <a:pt x="110" y="10"/>
                  </a:lnTo>
                  <a:lnTo>
                    <a:pt x="104" y="14"/>
                  </a:lnTo>
                  <a:lnTo>
                    <a:pt x="102" y="22"/>
                  </a:lnTo>
                  <a:lnTo>
                    <a:pt x="102" y="28"/>
                  </a:lnTo>
                  <a:lnTo>
                    <a:pt x="102" y="28"/>
                  </a:lnTo>
                  <a:lnTo>
                    <a:pt x="102" y="36"/>
                  </a:lnTo>
                  <a:lnTo>
                    <a:pt x="98" y="44"/>
                  </a:lnTo>
                  <a:lnTo>
                    <a:pt x="94" y="50"/>
                  </a:lnTo>
                  <a:lnTo>
                    <a:pt x="90" y="54"/>
                  </a:lnTo>
                  <a:lnTo>
                    <a:pt x="90" y="54"/>
                  </a:lnTo>
                  <a:lnTo>
                    <a:pt x="86" y="56"/>
                  </a:lnTo>
                  <a:lnTo>
                    <a:pt x="80" y="54"/>
                  </a:lnTo>
                  <a:lnTo>
                    <a:pt x="76" y="52"/>
                  </a:lnTo>
                  <a:lnTo>
                    <a:pt x="70" y="48"/>
                  </a:lnTo>
                  <a:lnTo>
                    <a:pt x="70" y="48"/>
                  </a:lnTo>
                  <a:lnTo>
                    <a:pt x="64" y="46"/>
                  </a:lnTo>
                  <a:lnTo>
                    <a:pt x="56" y="46"/>
                  </a:lnTo>
                  <a:lnTo>
                    <a:pt x="48" y="48"/>
                  </a:lnTo>
                  <a:lnTo>
                    <a:pt x="42" y="54"/>
                  </a:lnTo>
                  <a:lnTo>
                    <a:pt x="42" y="54"/>
                  </a:lnTo>
                  <a:lnTo>
                    <a:pt x="36" y="62"/>
                  </a:lnTo>
                  <a:lnTo>
                    <a:pt x="34" y="70"/>
                  </a:lnTo>
                  <a:lnTo>
                    <a:pt x="36" y="78"/>
                  </a:lnTo>
                  <a:lnTo>
                    <a:pt x="38" y="82"/>
                  </a:lnTo>
                  <a:lnTo>
                    <a:pt x="38" y="82"/>
                  </a:lnTo>
                  <a:close/>
                  <a:moveTo>
                    <a:pt x="142" y="76"/>
                  </a:moveTo>
                  <a:lnTo>
                    <a:pt x="142" y="76"/>
                  </a:lnTo>
                  <a:lnTo>
                    <a:pt x="162" y="72"/>
                  </a:lnTo>
                  <a:lnTo>
                    <a:pt x="180" y="72"/>
                  </a:lnTo>
                  <a:lnTo>
                    <a:pt x="200" y="76"/>
                  </a:lnTo>
                  <a:lnTo>
                    <a:pt x="218" y="82"/>
                  </a:lnTo>
                  <a:lnTo>
                    <a:pt x="234" y="94"/>
                  </a:lnTo>
                  <a:lnTo>
                    <a:pt x="248" y="106"/>
                  </a:lnTo>
                  <a:lnTo>
                    <a:pt x="260" y="122"/>
                  </a:lnTo>
                  <a:lnTo>
                    <a:pt x="268" y="142"/>
                  </a:lnTo>
                  <a:lnTo>
                    <a:pt x="268" y="142"/>
                  </a:lnTo>
                  <a:lnTo>
                    <a:pt x="272" y="162"/>
                  </a:lnTo>
                  <a:lnTo>
                    <a:pt x="272" y="182"/>
                  </a:lnTo>
                  <a:lnTo>
                    <a:pt x="268" y="200"/>
                  </a:lnTo>
                  <a:lnTo>
                    <a:pt x="262" y="218"/>
                  </a:lnTo>
                  <a:lnTo>
                    <a:pt x="252" y="234"/>
                  </a:lnTo>
                  <a:lnTo>
                    <a:pt x="238" y="248"/>
                  </a:lnTo>
                  <a:lnTo>
                    <a:pt x="222" y="260"/>
                  </a:lnTo>
                  <a:lnTo>
                    <a:pt x="202" y="268"/>
                  </a:lnTo>
                  <a:lnTo>
                    <a:pt x="202" y="268"/>
                  </a:lnTo>
                  <a:lnTo>
                    <a:pt x="182" y="272"/>
                  </a:lnTo>
                  <a:lnTo>
                    <a:pt x="164" y="272"/>
                  </a:lnTo>
                  <a:lnTo>
                    <a:pt x="144" y="270"/>
                  </a:lnTo>
                  <a:lnTo>
                    <a:pt x="126" y="262"/>
                  </a:lnTo>
                  <a:lnTo>
                    <a:pt x="110" y="252"/>
                  </a:lnTo>
                  <a:lnTo>
                    <a:pt x="96" y="238"/>
                  </a:lnTo>
                  <a:lnTo>
                    <a:pt x="84" y="222"/>
                  </a:lnTo>
                  <a:lnTo>
                    <a:pt x="76" y="204"/>
                  </a:lnTo>
                  <a:lnTo>
                    <a:pt x="76" y="204"/>
                  </a:lnTo>
                  <a:lnTo>
                    <a:pt x="72" y="184"/>
                  </a:lnTo>
                  <a:lnTo>
                    <a:pt x="72" y="164"/>
                  </a:lnTo>
                  <a:lnTo>
                    <a:pt x="76" y="144"/>
                  </a:lnTo>
                  <a:lnTo>
                    <a:pt x="82" y="126"/>
                  </a:lnTo>
                  <a:lnTo>
                    <a:pt x="92" y="110"/>
                  </a:lnTo>
                  <a:lnTo>
                    <a:pt x="106" y="96"/>
                  </a:lnTo>
                  <a:lnTo>
                    <a:pt x="122" y="84"/>
                  </a:lnTo>
                  <a:lnTo>
                    <a:pt x="142" y="76"/>
                  </a:lnTo>
                  <a:lnTo>
                    <a:pt x="14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 xmlns:a16="http://schemas.microsoft.com/office/drawing/2014/main" id="{6DE5FD6B-9E14-44BB-9FB2-7CE0D5689481}"/>
                </a:ext>
              </a:extLst>
            </p:cNvPr>
            <p:cNvSpPr>
              <a:spLocks noEditPoints="1"/>
            </p:cNvSpPr>
            <p:nvPr/>
          </p:nvSpPr>
          <p:spPr bwMode="auto">
            <a:xfrm>
              <a:off x="5308600" y="2025650"/>
              <a:ext cx="352425" cy="349250"/>
            </a:xfrm>
            <a:custGeom>
              <a:avLst/>
              <a:gdLst/>
              <a:ahLst/>
              <a:cxnLst>
                <a:cxn ang="0">
                  <a:pos x="28" y="70"/>
                </a:cxn>
                <a:cxn ang="0">
                  <a:pos x="14" y="74"/>
                </a:cxn>
                <a:cxn ang="0">
                  <a:pos x="0" y="86"/>
                </a:cxn>
                <a:cxn ang="0">
                  <a:pos x="8" y="102"/>
                </a:cxn>
                <a:cxn ang="0">
                  <a:pos x="18" y="120"/>
                </a:cxn>
                <a:cxn ang="0">
                  <a:pos x="4" y="134"/>
                </a:cxn>
                <a:cxn ang="0">
                  <a:pos x="10" y="154"/>
                </a:cxn>
                <a:cxn ang="0">
                  <a:pos x="30" y="156"/>
                </a:cxn>
                <a:cxn ang="0">
                  <a:pos x="32" y="176"/>
                </a:cxn>
                <a:cxn ang="0">
                  <a:pos x="36" y="194"/>
                </a:cxn>
                <a:cxn ang="0">
                  <a:pos x="54" y="196"/>
                </a:cxn>
                <a:cxn ang="0">
                  <a:pos x="72" y="194"/>
                </a:cxn>
                <a:cxn ang="0">
                  <a:pos x="76" y="212"/>
                </a:cxn>
                <a:cxn ang="0">
                  <a:pos x="94" y="220"/>
                </a:cxn>
                <a:cxn ang="0">
                  <a:pos x="106" y="208"/>
                </a:cxn>
                <a:cxn ang="0">
                  <a:pos x="124" y="204"/>
                </a:cxn>
                <a:cxn ang="0">
                  <a:pos x="140" y="218"/>
                </a:cxn>
                <a:cxn ang="0">
                  <a:pos x="156" y="208"/>
                </a:cxn>
                <a:cxn ang="0">
                  <a:pos x="164" y="186"/>
                </a:cxn>
                <a:cxn ang="0">
                  <a:pos x="176" y="190"/>
                </a:cxn>
                <a:cxn ang="0">
                  <a:pos x="194" y="186"/>
                </a:cxn>
                <a:cxn ang="0">
                  <a:pos x="196" y="168"/>
                </a:cxn>
                <a:cxn ang="0">
                  <a:pos x="196" y="148"/>
                </a:cxn>
                <a:cxn ang="0">
                  <a:pos x="216" y="144"/>
                </a:cxn>
                <a:cxn ang="0">
                  <a:pos x="220" y="122"/>
                </a:cxn>
                <a:cxn ang="0">
                  <a:pos x="206" y="110"/>
                </a:cxn>
                <a:cxn ang="0">
                  <a:pos x="212" y="92"/>
                </a:cxn>
                <a:cxn ang="0">
                  <a:pos x="218" y="76"/>
                </a:cxn>
                <a:cxn ang="0">
                  <a:pos x="204" y="64"/>
                </a:cxn>
                <a:cxn ang="0">
                  <a:pos x="188" y="58"/>
                </a:cxn>
                <a:cxn ang="0">
                  <a:pos x="192" y="40"/>
                </a:cxn>
                <a:cxn ang="0">
                  <a:pos x="182" y="22"/>
                </a:cxn>
                <a:cxn ang="0">
                  <a:pos x="164" y="26"/>
                </a:cxn>
                <a:cxn ang="0">
                  <a:pos x="148" y="22"/>
                </a:cxn>
                <a:cxn ang="0">
                  <a:pos x="140" y="2"/>
                </a:cxn>
                <a:cxn ang="0">
                  <a:pos x="120" y="4"/>
                </a:cxn>
                <a:cxn ang="0">
                  <a:pos x="104" y="18"/>
                </a:cxn>
                <a:cxn ang="0">
                  <a:pos x="94" y="8"/>
                </a:cxn>
                <a:cxn ang="0">
                  <a:pos x="76" y="2"/>
                </a:cxn>
                <a:cxn ang="0">
                  <a:pos x="66" y="18"/>
                </a:cxn>
                <a:cxn ang="0">
                  <a:pos x="56" y="34"/>
                </a:cxn>
                <a:cxn ang="0">
                  <a:pos x="36" y="28"/>
                </a:cxn>
                <a:cxn ang="0">
                  <a:pos x="22" y="44"/>
                </a:cxn>
                <a:cxn ang="0">
                  <a:pos x="92" y="48"/>
                </a:cxn>
                <a:cxn ang="0">
                  <a:pos x="152" y="58"/>
                </a:cxn>
                <a:cxn ang="0">
                  <a:pos x="176" y="102"/>
                </a:cxn>
                <a:cxn ang="0">
                  <a:pos x="154" y="160"/>
                </a:cxn>
                <a:cxn ang="0">
                  <a:pos x="106" y="174"/>
                </a:cxn>
                <a:cxn ang="0">
                  <a:pos x="54" y="142"/>
                </a:cxn>
                <a:cxn ang="0">
                  <a:pos x="48" y="92"/>
                </a:cxn>
                <a:cxn ang="0">
                  <a:pos x="92" y="48"/>
                </a:cxn>
              </a:cxnLst>
              <a:rect l="0" t="0" r="r" b="b"/>
              <a:pathLst>
                <a:path w="222" h="220">
                  <a:moveTo>
                    <a:pt x="26" y="52"/>
                  </a:moveTo>
                  <a:lnTo>
                    <a:pt x="26" y="52"/>
                  </a:lnTo>
                  <a:lnTo>
                    <a:pt x="28" y="56"/>
                  </a:lnTo>
                  <a:lnTo>
                    <a:pt x="28" y="62"/>
                  </a:lnTo>
                  <a:lnTo>
                    <a:pt x="28" y="70"/>
                  </a:lnTo>
                  <a:lnTo>
                    <a:pt x="28" y="70"/>
                  </a:lnTo>
                  <a:lnTo>
                    <a:pt x="26" y="72"/>
                  </a:lnTo>
                  <a:lnTo>
                    <a:pt x="22" y="74"/>
                  </a:lnTo>
                  <a:lnTo>
                    <a:pt x="14" y="74"/>
                  </a:lnTo>
                  <a:lnTo>
                    <a:pt x="14" y="74"/>
                  </a:lnTo>
                  <a:lnTo>
                    <a:pt x="10" y="74"/>
                  </a:lnTo>
                  <a:lnTo>
                    <a:pt x="6" y="76"/>
                  </a:lnTo>
                  <a:lnTo>
                    <a:pt x="2" y="80"/>
                  </a:lnTo>
                  <a:lnTo>
                    <a:pt x="0" y="86"/>
                  </a:lnTo>
                  <a:lnTo>
                    <a:pt x="0" y="86"/>
                  </a:lnTo>
                  <a:lnTo>
                    <a:pt x="0" y="92"/>
                  </a:lnTo>
                  <a:lnTo>
                    <a:pt x="2" y="98"/>
                  </a:lnTo>
                  <a:lnTo>
                    <a:pt x="4" y="100"/>
                  </a:lnTo>
                  <a:lnTo>
                    <a:pt x="8" y="102"/>
                  </a:lnTo>
                  <a:lnTo>
                    <a:pt x="8" y="102"/>
                  </a:lnTo>
                  <a:lnTo>
                    <a:pt x="12" y="106"/>
                  </a:lnTo>
                  <a:lnTo>
                    <a:pt x="16" y="110"/>
                  </a:lnTo>
                  <a:lnTo>
                    <a:pt x="18" y="118"/>
                  </a:lnTo>
                  <a:lnTo>
                    <a:pt x="18" y="118"/>
                  </a:lnTo>
                  <a:lnTo>
                    <a:pt x="18" y="120"/>
                  </a:lnTo>
                  <a:lnTo>
                    <a:pt x="16" y="122"/>
                  </a:lnTo>
                  <a:lnTo>
                    <a:pt x="10" y="128"/>
                  </a:lnTo>
                  <a:lnTo>
                    <a:pt x="10" y="128"/>
                  </a:lnTo>
                  <a:lnTo>
                    <a:pt x="6" y="130"/>
                  </a:lnTo>
                  <a:lnTo>
                    <a:pt x="4" y="134"/>
                  </a:lnTo>
                  <a:lnTo>
                    <a:pt x="2" y="138"/>
                  </a:lnTo>
                  <a:lnTo>
                    <a:pt x="4" y="144"/>
                  </a:lnTo>
                  <a:lnTo>
                    <a:pt x="4" y="144"/>
                  </a:lnTo>
                  <a:lnTo>
                    <a:pt x="6" y="150"/>
                  </a:lnTo>
                  <a:lnTo>
                    <a:pt x="10" y="154"/>
                  </a:lnTo>
                  <a:lnTo>
                    <a:pt x="14" y="156"/>
                  </a:lnTo>
                  <a:lnTo>
                    <a:pt x="18" y="156"/>
                  </a:lnTo>
                  <a:lnTo>
                    <a:pt x="18" y="156"/>
                  </a:lnTo>
                  <a:lnTo>
                    <a:pt x="26" y="154"/>
                  </a:lnTo>
                  <a:lnTo>
                    <a:pt x="30" y="156"/>
                  </a:lnTo>
                  <a:lnTo>
                    <a:pt x="32" y="158"/>
                  </a:lnTo>
                  <a:lnTo>
                    <a:pt x="32" y="158"/>
                  </a:lnTo>
                  <a:lnTo>
                    <a:pt x="34" y="166"/>
                  </a:lnTo>
                  <a:lnTo>
                    <a:pt x="34" y="172"/>
                  </a:lnTo>
                  <a:lnTo>
                    <a:pt x="32" y="176"/>
                  </a:lnTo>
                  <a:lnTo>
                    <a:pt x="32" y="176"/>
                  </a:lnTo>
                  <a:lnTo>
                    <a:pt x="30" y="180"/>
                  </a:lnTo>
                  <a:lnTo>
                    <a:pt x="30" y="184"/>
                  </a:lnTo>
                  <a:lnTo>
                    <a:pt x="32" y="190"/>
                  </a:lnTo>
                  <a:lnTo>
                    <a:pt x="36" y="194"/>
                  </a:lnTo>
                  <a:lnTo>
                    <a:pt x="36" y="194"/>
                  </a:lnTo>
                  <a:lnTo>
                    <a:pt x="40" y="196"/>
                  </a:lnTo>
                  <a:lnTo>
                    <a:pt x="46" y="198"/>
                  </a:lnTo>
                  <a:lnTo>
                    <a:pt x="50" y="198"/>
                  </a:lnTo>
                  <a:lnTo>
                    <a:pt x="54" y="196"/>
                  </a:lnTo>
                  <a:lnTo>
                    <a:pt x="54" y="196"/>
                  </a:lnTo>
                  <a:lnTo>
                    <a:pt x="58" y="194"/>
                  </a:lnTo>
                  <a:lnTo>
                    <a:pt x="62" y="192"/>
                  </a:lnTo>
                  <a:lnTo>
                    <a:pt x="72" y="194"/>
                  </a:lnTo>
                  <a:lnTo>
                    <a:pt x="72" y="194"/>
                  </a:lnTo>
                  <a:lnTo>
                    <a:pt x="74" y="196"/>
                  </a:lnTo>
                  <a:lnTo>
                    <a:pt x="74" y="198"/>
                  </a:lnTo>
                  <a:lnTo>
                    <a:pt x="76" y="206"/>
                  </a:lnTo>
                  <a:lnTo>
                    <a:pt x="76" y="206"/>
                  </a:lnTo>
                  <a:lnTo>
                    <a:pt x="76" y="212"/>
                  </a:lnTo>
                  <a:lnTo>
                    <a:pt x="78" y="216"/>
                  </a:lnTo>
                  <a:lnTo>
                    <a:pt x="82" y="218"/>
                  </a:lnTo>
                  <a:lnTo>
                    <a:pt x="88" y="220"/>
                  </a:lnTo>
                  <a:lnTo>
                    <a:pt x="88" y="220"/>
                  </a:lnTo>
                  <a:lnTo>
                    <a:pt x="94" y="220"/>
                  </a:lnTo>
                  <a:lnTo>
                    <a:pt x="98" y="220"/>
                  </a:lnTo>
                  <a:lnTo>
                    <a:pt x="102" y="216"/>
                  </a:lnTo>
                  <a:lnTo>
                    <a:pt x="104" y="212"/>
                  </a:lnTo>
                  <a:lnTo>
                    <a:pt x="104" y="212"/>
                  </a:lnTo>
                  <a:lnTo>
                    <a:pt x="106" y="208"/>
                  </a:lnTo>
                  <a:lnTo>
                    <a:pt x="110" y="206"/>
                  </a:lnTo>
                  <a:lnTo>
                    <a:pt x="118" y="202"/>
                  </a:lnTo>
                  <a:lnTo>
                    <a:pt x="118" y="202"/>
                  </a:lnTo>
                  <a:lnTo>
                    <a:pt x="122" y="202"/>
                  </a:lnTo>
                  <a:lnTo>
                    <a:pt x="124" y="204"/>
                  </a:lnTo>
                  <a:lnTo>
                    <a:pt x="128" y="212"/>
                  </a:lnTo>
                  <a:lnTo>
                    <a:pt x="128" y="212"/>
                  </a:lnTo>
                  <a:lnTo>
                    <a:pt x="130" y="216"/>
                  </a:lnTo>
                  <a:lnTo>
                    <a:pt x="134" y="218"/>
                  </a:lnTo>
                  <a:lnTo>
                    <a:pt x="140" y="218"/>
                  </a:lnTo>
                  <a:lnTo>
                    <a:pt x="146" y="218"/>
                  </a:lnTo>
                  <a:lnTo>
                    <a:pt x="146" y="218"/>
                  </a:lnTo>
                  <a:lnTo>
                    <a:pt x="150" y="214"/>
                  </a:lnTo>
                  <a:lnTo>
                    <a:pt x="154" y="212"/>
                  </a:lnTo>
                  <a:lnTo>
                    <a:pt x="156" y="208"/>
                  </a:lnTo>
                  <a:lnTo>
                    <a:pt x="156" y="202"/>
                  </a:lnTo>
                  <a:lnTo>
                    <a:pt x="156" y="202"/>
                  </a:lnTo>
                  <a:lnTo>
                    <a:pt x="156" y="198"/>
                  </a:lnTo>
                  <a:lnTo>
                    <a:pt x="158" y="192"/>
                  </a:lnTo>
                  <a:lnTo>
                    <a:pt x="164" y="186"/>
                  </a:lnTo>
                  <a:lnTo>
                    <a:pt x="164" y="186"/>
                  </a:lnTo>
                  <a:lnTo>
                    <a:pt x="166" y="186"/>
                  </a:lnTo>
                  <a:lnTo>
                    <a:pt x="170" y="186"/>
                  </a:lnTo>
                  <a:lnTo>
                    <a:pt x="176" y="190"/>
                  </a:lnTo>
                  <a:lnTo>
                    <a:pt x="176" y="190"/>
                  </a:lnTo>
                  <a:lnTo>
                    <a:pt x="180" y="192"/>
                  </a:lnTo>
                  <a:lnTo>
                    <a:pt x="186" y="192"/>
                  </a:lnTo>
                  <a:lnTo>
                    <a:pt x="190" y="190"/>
                  </a:lnTo>
                  <a:lnTo>
                    <a:pt x="194" y="186"/>
                  </a:lnTo>
                  <a:lnTo>
                    <a:pt x="194" y="186"/>
                  </a:lnTo>
                  <a:lnTo>
                    <a:pt x="198" y="180"/>
                  </a:lnTo>
                  <a:lnTo>
                    <a:pt x="200" y="176"/>
                  </a:lnTo>
                  <a:lnTo>
                    <a:pt x="200" y="172"/>
                  </a:lnTo>
                  <a:lnTo>
                    <a:pt x="196" y="168"/>
                  </a:lnTo>
                  <a:lnTo>
                    <a:pt x="196" y="168"/>
                  </a:lnTo>
                  <a:lnTo>
                    <a:pt x="194" y="164"/>
                  </a:lnTo>
                  <a:lnTo>
                    <a:pt x="194" y="158"/>
                  </a:lnTo>
                  <a:lnTo>
                    <a:pt x="194" y="150"/>
                  </a:lnTo>
                  <a:lnTo>
                    <a:pt x="194" y="150"/>
                  </a:lnTo>
                  <a:lnTo>
                    <a:pt x="196" y="148"/>
                  </a:lnTo>
                  <a:lnTo>
                    <a:pt x="200" y="146"/>
                  </a:lnTo>
                  <a:lnTo>
                    <a:pt x="208" y="146"/>
                  </a:lnTo>
                  <a:lnTo>
                    <a:pt x="208" y="146"/>
                  </a:lnTo>
                  <a:lnTo>
                    <a:pt x="212" y="146"/>
                  </a:lnTo>
                  <a:lnTo>
                    <a:pt x="216" y="144"/>
                  </a:lnTo>
                  <a:lnTo>
                    <a:pt x="220" y="140"/>
                  </a:lnTo>
                  <a:lnTo>
                    <a:pt x="222" y="134"/>
                  </a:lnTo>
                  <a:lnTo>
                    <a:pt x="222" y="134"/>
                  </a:lnTo>
                  <a:lnTo>
                    <a:pt x="222" y="128"/>
                  </a:lnTo>
                  <a:lnTo>
                    <a:pt x="220" y="122"/>
                  </a:lnTo>
                  <a:lnTo>
                    <a:pt x="218" y="118"/>
                  </a:lnTo>
                  <a:lnTo>
                    <a:pt x="214" y="116"/>
                  </a:lnTo>
                  <a:lnTo>
                    <a:pt x="214" y="116"/>
                  </a:lnTo>
                  <a:lnTo>
                    <a:pt x="210" y="114"/>
                  </a:lnTo>
                  <a:lnTo>
                    <a:pt x="206" y="110"/>
                  </a:lnTo>
                  <a:lnTo>
                    <a:pt x="204" y="102"/>
                  </a:lnTo>
                  <a:lnTo>
                    <a:pt x="204" y="102"/>
                  </a:lnTo>
                  <a:lnTo>
                    <a:pt x="204" y="100"/>
                  </a:lnTo>
                  <a:lnTo>
                    <a:pt x="206" y="96"/>
                  </a:lnTo>
                  <a:lnTo>
                    <a:pt x="212" y="92"/>
                  </a:lnTo>
                  <a:lnTo>
                    <a:pt x="212" y="92"/>
                  </a:lnTo>
                  <a:lnTo>
                    <a:pt x="216" y="90"/>
                  </a:lnTo>
                  <a:lnTo>
                    <a:pt x="218" y="86"/>
                  </a:lnTo>
                  <a:lnTo>
                    <a:pt x="220" y="82"/>
                  </a:lnTo>
                  <a:lnTo>
                    <a:pt x="218" y="76"/>
                  </a:lnTo>
                  <a:lnTo>
                    <a:pt x="218" y="76"/>
                  </a:lnTo>
                  <a:lnTo>
                    <a:pt x="216" y="70"/>
                  </a:lnTo>
                  <a:lnTo>
                    <a:pt x="212" y="66"/>
                  </a:lnTo>
                  <a:lnTo>
                    <a:pt x="208" y="64"/>
                  </a:lnTo>
                  <a:lnTo>
                    <a:pt x="204" y="64"/>
                  </a:lnTo>
                  <a:lnTo>
                    <a:pt x="204" y="64"/>
                  </a:lnTo>
                  <a:lnTo>
                    <a:pt x="200" y="64"/>
                  </a:lnTo>
                  <a:lnTo>
                    <a:pt x="194" y="62"/>
                  </a:lnTo>
                  <a:lnTo>
                    <a:pt x="188" y="58"/>
                  </a:lnTo>
                  <a:lnTo>
                    <a:pt x="188" y="58"/>
                  </a:lnTo>
                  <a:lnTo>
                    <a:pt x="186" y="54"/>
                  </a:lnTo>
                  <a:lnTo>
                    <a:pt x="186" y="52"/>
                  </a:lnTo>
                  <a:lnTo>
                    <a:pt x="190" y="44"/>
                  </a:lnTo>
                  <a:lnTo>
                    <a:pt x="190" y="44"/>
                  </a:lnTo>
                  <a:lnTo>
                    <a:pt x="192" y="40"/>
                  </a:lnTo>
                  <a:lnTo>
                    <a:pt x="192" y="36"/>
                  </a:lnTo>
                  <a:lnTo>
                    <a:pt x="190" y="30"/>
                  </a:lnTo>
                  <a:lnTo>
                    <a:pt x="188" y="26"/>
                  </a:lnTo>
                  <a:lnTo>
                    <a:pt x="188" y="26"/>
                  </a:lnTo>
                  <a:lnTo>
                    <a:pt x="182" y="22"/>
                  </a:lnTo>
                  <a:lnTo>
                    <a:pt x="178" y="22"/>
                  </a:lnTo>
                  <a:lnTo>
                    <a:pt x="172" y="22"/>
                  </a:lnTo>
                  <a:lnTo>
                    <a:pt x="168" y="24"/>
                  </a:lnTo>
                  <a:lnTo>
                    <a:pt x="168" y="24"/>
                  </a:lnTo>
                  <a:lnTo>
                    <a:pt x="164" y="26"/>
                  </a:lnTo>
                  <a:lnTo>
                    <a:pt x="160" y="28"/>
                  </a:lnTo>
                  <a:lnTo>
                    <a:pt x="150" y="26"/>
                  </a:lnTo>
                  <a:lnTo>
                    <a:pt x="150" y="26"/>
                  </a:lnTo>
                  <a:lnTo>
                    <a:pt x="148" y="24"/>
                  </a:lnTo>
                  <a:lnTo>
                    <a:pt x="148" y="22"/>
                  </a:lnTo>
                  <a:lnTo>
                    <a:pt x="148" y="14"/>
                  </a:lnTo>
                  <a:lnTo>
                    <a:pt x="148" y="14"/>
                  </a:lnTo>
                  <a:lnTo>
                    <a:pt x="146" y="8"/>
                  </a:lnTo>
                  <a:lnTo>
                    <a:pt x="144" y="4"/>
                  </a:lnTo>
                  <a:lnTo>
                    <a:pt x="140" y="2"/>
                  </a:lnTo>
                  <a:lnTo>
                    <a:pt x="134" y="0"/>
                  </a:lnTo>
                  <a:lnTo>
                    <a:pt x="134" y="0"/>
                  </a:lnTo>
                  <a:lnTo>
                    <a:pt x="130" y="0"/>
                  </a:lnTo>
                  <a:lnTo>
                    <a:pt x="124" y="0"/>
                  </a:lnTo>
                  <a:lnTo>
                    <a:pt x="120" y="4"/>
                  </a:lnTo>
                  <a:lnTo>
                    <a:pt x="118" y="6"/>
                  </a:lnTo>
                  <a:lnTo>
                    <a:pt x="118" y="6"/>
                  </a:lnTo>
                  <a:lnTo>
                    <a:pt x="116" y="10"/>
                  </a:lnTo>
                  <a:lnTo>
                    <a:pt x="112" y="14"/>
                  </a:lnTo>
                  <a:lnTo>
                    <a:pt x="104" y="18"/>
                  </a:lnTo>
                  <a:lnTo>
                    <a:pt x="104" y="18"/>
                  </a:lnTo>
                  <a:lnTo>
                    <a:pt x="100" y="18"/>
                  </a:lnTo>
                  <a:lnTo>
                    <a:pt x="98" y="16"/>
                  </a:lnTo>
                  <a:lnTo>
                    <a:pt x="94" y="8"/>
                  </a:lnTo>
                  <a:lnTo>
                    <a:pt x="94" y="8"/>
                  </a:lnTo>
                  <a:lnTo>
                    <a:pt x="92" y="4"/>
                  </a:lnTo>
                  <a:lnTo>
                    <a:pt x="88" y="2"/>
                  </a:lnTo>
                  <a:lnTo>
                    <a:pt x="82" y="2"/>
                  </a:lnTo>
                  <a:lnTo>
                    <a:pt x="76" y="2"/>
                  </a:lnTo>
                  <a:lnTo>
                    <a:pt x="76" y="2"/>
                  </a:lnTo>
                  <a:lnTo>
                    <a:pt x="72" y="4"/>
                  </a:lnTo>
                  <a:lnTo>
                    <a:pt x="68" y="8"/>
                  </a:lnTo>
                  <a:lnTo>
                    <a:pt x="66" y="12"/>
                  </a:lnTo>
                  <a:lnTo>
                    <a:pt x="66" y="18"/>
                  </a:lnTo>
                  <a:lnTo>
                    <a:pt x="66" y="18"/>
                  </a:lnTo>
                  <a:lnTo>
                    <a:pt x="66" y="22"/>
                  </a:lnTo>
                  <a:lnTo>
                    <a:pt x="64" y="26"/>
                  </a:lnTo>
                  <a:lnTo>
                    <a:pt x="58" y="34"/>
                  </a:lnTo>
                  <a:lnTo>
                    <a:pt x="58" y="34"/>
                  </a:lnTo>
                  <a:lnTo>
                    <a:pt x="56" y="34"/>
                  </a:lnTo>
                  <a:lnTo>
                    <a:pt x="52" y="34"/>
                  </a:lnTo>
                  <a:lnTo>
                    <a:pt x="46" y="30"/>
                  </a:lnTo>
                  <a:lnTo>
                    <a:pt x="46" y="30"/>
                  </a:lnTo>
                  <a:lnTo>
                    <a:pt x="42" y="28"/>
                  </a:lnTo>
                  <a:lnTo>
                    <a:pt x="36" y="28"/>
                  </a:lnTo>
                  <a:lnTo>
                    <a:pt x="32" y="30"/>
                  </a:lnTo>
                  <a:lnTo>
                    <a:pt x="28" y="34"/>
                  </a:lnTo>
                  <a:lnTo>
                    <a:pt x="28" y="34"/>
                  </a:lnTo>
                  <a:lnTo>
                    <a:pt x="24" y="38"/>
                  </a:lnTo>
                  <a:lnTo>
                    <a:pt x="22" y="44"/>
                  </a:lnTo>
                  <a:lnTo>
                    <a:pt x="24" y="48"/>
                  </a:lnTo>
                  <a:lnTo>
                    <a:pt x="26" y="52"/>
                  </a:lnTo>
                  <a:lnTo>
                    <a:pt x="26" y="52"/>
                  </a:lnTo>
                  <a:close/>
                  <a:moveTo>
                    <a:pt x="92" y="48"/>
                  </a:moveTo>
                  <a:lnTo>
                    <a:pt x="92" y="48"/>
                  </a:lnTo>
                  <a:lnTo>
                    <a:pt x="104" y="46"/>
                  </a:lnTo>
                  <a:lnTo>
                    <a:pt x="116" y="46"/>
                  </a:lnTo>
                  <a:lnTo>
                    <a:pt x="130" y="48"/>
                  </a:lnTo>
                  <a:lnTo>
                    <a:pt x="140" y="52"/>
                  </a:lnTo>
                  <a:lnTo>
                    <a:pt x="152" y="58"/>
                  </a:lnTo>
                  <a:lnTo>
                    <a:pt x="160" y="68"/>
                  </a:lnTo>
                  <a:lnTo>
                    <a:pt x="168" y="78"/>
                  </a:lnTo>
                  <a:lnTo>
                    <a:pt x="172" y="90"/>
                  </a:lnTo>
                  <a:lnTo>
                    <a:pt x="172" y="90"/>
                  </a:lnTo>
                  <a:lnTo>
                    <a:pt x="176" y="102"/>
                  </a:lnTo>
                  <a:lnTo>
                    <a:pt x="176" y="116"/>
                  </a:lnTo>
                  <a:lnTo>
                    <a:pt x="174" y="128"/>
                  </a:lnTo>
                  <a:lnTo>
                    <a:pt x="168" y="140"/>
                  </a:lnTo>
                  <a:lnTo>
                    <a:pt x="162" y="150"/>
                  </a:lnTo>
                  <a:lnTo>
                    <a:pt x="154" y="160"/>
                  </a:lnTo>
                  <a:lnTo>
                    <a:pt x="144" y="166"/>
                  </a:lnTo>
                  <a:lnTo>
                    <a:pt x="130" y="172"/>
                  </a:lnTo>
                  <a:lnTo>
                    <a:pt x="130" y="172"/>
                  </a:lnTo>
                  <a:lnTo>
                    <a:pt x="118" y="174"/>
                  </a:lnTo>
                  <a:lnTo>
                    <a:pt x="106" y="174"/>
                  </a:lnTo>
                  <a:lnTo>
                    <a:pt x="94" y="172"/>
                  </a:lnTo>
                  <a:lnTo>
                    <a:pt x="82" y="168"/>
                  </a:lnTo>
                  <a:lnTo>
                    <a:pt x="70" y="160"/>
                  </a:lnTo>
                  <a:lnTo>
                    <a:pt x="62" y="152"/>
                  </a:lnTo>
                  <a:lnTo>
                    <a:pt x="54" y="142"/>
                  </a:lnTo>
                  <a:lnTo>
                    <a:pt x="50" y="130"/>
                  </a:lnTo>
                  <a:lnTo>
                    <a:pt x="50" y="130"/>
                  </a:lnTo>
                  <a:lnTo>
                    <a:pt x="46" y="116"/>
                  </a:lnTo>
                  <a:lnTo>
                    <a:pt x="46" y="104"/>
                  </a:lnTo>
                  <a:lnTo>
                    <a:pt x="48" y="92"/>
                  </a:lnTo>
                  <a:lnTo>
                    <a:pt x="54" y="80"/>
                  </a:lnTo>
                  <a:lnTo>
                    <a:pt x="60" y="70"/>
                  </a:lnTo>
                  <a:lnTo>
                    <a:pt x="68" y="60"/>
                  </a:lnTo>
                  <a:lnTo>
                    <a:pt x="80" y="54"/>
                  </a:lnTo>
                  <a:lnTo>
                    <a:pt x="92" y="48"/>
                  </a:lnTo>
                  <a:lnTo>
                    <a:pt x="92"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 xmlns:a16="http://schemas.microsoft.com/office/drawing/2014/main" id="{BCA2A1E1-6594-4501-B318-DD241DB2592C}"/>
                </a:ext>
              </a:extLst>
            </p:cNvPr>
            <p:cNvSpPr>
              <a:spLocks noEditPoints="1"/>
            </p:cNvSpPr>
            <p:nvPr/>
          </p:nvSpPr>
          <p:spPr bwMode="auto">
            <a:xfrm>
              <a:off x="5311775" y="2378075"/>
              <a:ext cx="269875" cy="269875"/>
            </a:xfrm>
            <a:custGeom>
              <a:avLst/>
              <a:gdLst/>
              <a:ahLst/>
              <a:cxnLst>
                <a:cxn ang="0">
                  <a:pos x="20" y="48"/>
                </a:cxn>
                <a:cxn ang="0">
                  <a:pos x="10" y="58"/>
                </a:cxn>
                <a:cxn ang="0">
                  <a:pos x="2" y="62"/>
                </a:cxn>
                <a:cxn ang="0">
                  <a:pos x="0" y="76"/>
                </a:cxn>
                <a:cxn ang="0">
                  <a:pos x="8" y="82"/>
                </a:cxn>
                <a:cxn ang="0">
                  <a:pos x="12" y="96"/>
                </a:cxn>
                <a:cxn ang="0">
                  <a:pos x="2" y="104"/>
                </a:cxn>
                <a:cxn ang="0">
                  <a:pos x="4" y="116"/>
                </a:cxn>
                <a:cxn ang="0">
                  <a:pos x="14" y="120"/>
                </a:cxn>
                <a:cxn ang="0">
                  <a:pos x="24" y="128"/>
                </a:cxn>
                <a:cxn ang="0">
                  <a:pos x="22" y="138"/>
                </a:cxn>
                <a:cxn ang="0">
                  <a:pos x="26" y="150"/>
                </a:cxn>
                <a:cxn ang="0">
                  <a:pos x="40" y="152"/>
                </a:cxn>
                <a:cxn ang="0">
                  <a:pos x="54" y="150"/>
                </a:cxn>
                <a:cxn ang="0">
                  <a:pos x="56" y="160"/>
                </a:cxn>
                <a:cxn ang="0">
                  <a:pos x="66" y="170"/>
                </a:cxn>
                <a:cxn ang="0">
                  <a:pos x="78" y="168"/>
                </a:cxn>
                <a:cxn ang="0">
                  <a:pos x="84" y="158"/>
                </a:cxn>
                <a:cxn ang="0">
                  <a:pos x="98" y="164"/>
                </a:cxn>
                <a:cxn ang="0">
                  <a:pos x="106" y="168"/>
                </a:cxn>
                <a:cxn ang="0">
                  <a:pos x="118" y="164"/>
                </a:cxn>
                <a:cxn ang="0">
                  <a:pos x="120" y="154"/>
                </a:cxn>
                <a:cxn ang="0">
                  <a:pos x="130" y="144"/>
                </a:cxn>
                <a:cxn ang="0">
                  <a:pos x="142" y="148"/>
                </a:cxn>
                <a:cxn ang="0">
                  <a:pos x="152" y="140"/>
                </a:cxn>
                <a:cxn ang="0">
                  <a:pos x="150" y="130"/>
                </a:cxn>
                <a:cxn ang="0">
                  <a:pos x="148" y="116"/>
                </a:cxn>
                <a:cxn ang="0">
                  <a:pos x="162" y="112"/>
                </a:cxn>
                <a:cxn ang="0">
                  <a:pos x="170" y="104"/>
                </a:cxn>
                <a:cxn ang="0">
                  <a:pos x="164" y="90"/>
                </a:cxn>
                <a:cxn ang="0">
                  <a:pos x="156" y="80"/>
                </a:cxn>
                <a:cxn ang="0">
                  <a:pos x="162" y="72"/>
                </a:cxn>
                <a:cxn ang="0">
                  <a:pos x="168" y="58"/>
                </a:cxn>
                <a:cxn ang="0">
                  <a:pos x="160" y="50"/>
                </a:cxn>
                <a:cxn ang="0">
                  <a:pos x="148" y="48"/>
                </a:cxn>
                <a:cxn ang="0">
                  <a:pos x="146" y="34"/>
                </a:cxn>
                <a:cxn ang="0">
                  <a:pos x="146" y="24"/>
                </a:cxn>
                <a:cxn ang="0">
                  <a:pos x="136" y="18"/>
                </a:cxn>
                <a:cxn ang="0">
                  <a:pos x="126" y="22"/>
                </a:cxn>
                <a:cxn ang="0">
                  <a:pos x="112" y="18"/>
                </a:cxn>
                <a:cxn ang="0">
                  <a:pos x="110" y="4"/>
                </a:cxn>
                <a:cxn ang="0">
                  <a:pos x="98" y="0"/>
                </a:cxn>
                <a:cxn ang="0">
                  <a:pos x="90" y="6"/>
                </a:cxn>
                <a:cxn ang="0">
                  <a:pos x="78" y="14"/>
                </a:cxn>
                <a:cxn ang="0">
                  <a:pos x="70" y="4"/>
                </a:cxn>
                <a:cxn ang="0">
                  <a:pos x="58" y="2"/>
                </a:cxn>
                <a:cxn ang="0">
                  <a:pos x="50" y="14"/>
                </a:cxn>
                <a:cxn ang="0">
                  <a:pos x="44" y="26"/>
                </a:cxn>
                <a:cxn ang="0">
                  <a:pos x="34" y="24"/>
                </a:cxn>
                <a:cxn ang="0">
                  <a:pos x="20" y="28"/>
                </a:cxn>
                <a:cxn ang="0">
                  <a:pos x="16" y="38"/>
                </a:cxn>
                <a:cxn ang="0">
                  <a:pos x="70" y="38"/>
                </a:cxn>
                <a:cxn ang="0">
                  <a:pos x="108" y="40"/>
                </a:cxn>
                <a:cxn ang="0">
                  <a:pos x="132" y="70"/>
                </a:cxn>
                <a:cxn ang="0">
                  <a:pos x="132" y="100"/>
                </a:cxn>
                <a:cxn ang="0">
                  <a:pos x="108" y="128"/>
                </a:cxn>
                <a:cxn ang="0">
                  <a:pos x="80" y="136"/>
                </a:cxn>
                <a:cxn ang="0">
                  <a:pos x="46" y="118"/>
                </a:cxn>
                <a:cxn ang="0">
                  <a:pos x="34" y="90"/>
                </a:cxn>
                <a:cxn ang="0">
                  <a:pos x="46" y="54"/>
                </a:cxn>
                <a:cxn ang="0">
                  <a:pos x="70" y="38"/>
                </a:cxn>
              </a:cxnLst>
              <a:rect l="0" t="0" r="r" b="b"/>
              <a:pathLst>
                <a:path w="170" h="170">
                  <a:moveTo>
                    <a:pt x="18" y="42"/>
                  </a:moveTo>
                  <a:lnTo>
                    <a:pt x="18" y="42"/>
                  </a:lnTo>
                  <a:lnTo>
                    <a:pt x="20" y="44"/>
                  </a:lnTo>
                  <a:lnTo>
                    <a:pt x="20" y="48"/>
                  </a:lnTo>
                  <a:lnTo>
                    <a:pt x="20" y="56"/>
                  </a:lnTo>
                  <a:lnTo>
                    <a:pt x="20" y="56"/>
                  </a:lnTo>
                  <a:lnTo>
                    <a:pt x="16" y="58"/>
                  </a:lnTo>
                  <a:lnTo>
                    <a:pt x="10" y="58"/>
                  </a:lnTo>
                  <a:lnTo>
                    <a:pt x="10" y="58"/>
                  </a:lnTo>
                  <a:lnTo>
                    <a:pt x="6" y="58"/>
                  </a:lnTo>
                  <a:lnTo>
                    <a:pt x="4" y="60"/>
                  </a:lnTo>
                  <a:lnTo>
                    <a:pt x="2" y="62"/>
                  </a:lnTo>
                  <a:lnTo>
                    <a:pt x="0" y="68"/>
                  </a:lnTo>
                  <a:lnTo>
                    <a:pt x="0" y="68"/>
                  </a:lnTo>
                  <a:lnTo>
                    <a:pt x="0" y="72"/>
                  </a:lnTo>
                  <a:lnTo>
                    <a:pt x="0" y="76"/>
                  </a:lnTo>
                  <a:lnTo>
                    <a:pt x="2" y="78"/>
                  </a:lnTo>
                  <a:lnTo>
                    <a:pt x="6" y="80"/>
                  </a:lnTo>
                  <a:lnTo>
                    <a:pt x="6" y="80"/>
                  </a:lnTo>
                  <a:lnTo>
                    <a:pt x="8" y="82"/>
                  </a:lnTo>
                  <a:lnTo>
                    <a:pt x="10" y="86"/>
                  </a:lnTo>
                  <a:lnTo>
                    <a:pt x="14" y="92"/>
                  </a:lnTo>
                  <a:lnTo>
                    <a:pt x="14" y="92"/>
                  </a:lnTo>
                  <a:lnTo>
                    <a:pt x="12" y="96"/>
                  </a:lnTo>
                  <a:lnTo>
                    <a:pt x="6" y="98"/>
                  </a:lnTo>
                  <a:lnTo>
                    <a:pt x="6" y="98"/>
                  </a:lnTo>
                  <a:lnTo>
                    <a:pt x="4" y="100"/>
                  </a:lnTo>
                  <a:lnTo>
                    <a:pt x="2" y="104"/>
                  </a:lnTo>
                  <a:lnTo>
                    <a:pt x="0" y="108"/>
                  </a:lnTo>
                  <a:lnTo>
                    <a:pt x="2" y="112"/>
                  </a:lnTo>
                  <a:lnTo>
                    <a:pt x="2" y="112"/>
                  </a:lnTo>
                  <a:lnTo>
                    <a:pt x="4" y="116"/>
                  </a:lnTo>
                  <a:lnTo>
                    <a:pt x="6" y="118"/>
                  </a:lnTo>
                  <a:lnTo>
                    <a:pt x="10" y="120"/>
                  </a:lnTo>
                  <a:lnTo>
                    <a:pt x="14" y="120"/>
                  </a:lnTo>
                  <a:lnTo>
                    <a:pt x="14" y="120"/>
                  </a:lnTo>
                  <a:lnTo>
                    <a:pt x="20" y="120"/>
                  </a:lnTo>
                  <a:lnTo>
                    <a:pt x="24" y="122"/>
                  </a:lnTo>
                  <a:lnTo>
                    <a:pt x="24" y="122"/>
                  </a:lnTo>
                  <a:lnTo>
                    <a:pt x="24" y="128"/>
                  </a:lnTo>
                  <a:lnTo>
                    <a:pt x="24" y="132"/>
                  </a:lnTo>
                  <a:lnTo>
                    <a:pt x="24" y="136"/>
                  </a:lnTo>
                  <a:lnTo>
                    <a:pt x="24" y="136"/>
                  </a:lnTo>
                  <a:lnTo>
                    <a:pt x="22" y="138"/>
                  </a:lnTo>
                  <a:lnTo>
                    <a:pt x="22" y="142"/>
                  </a:lnTo>
                  <a:lnTo>
                    <a:pt x="24" y="146"/>
                  </a:lnTo>
                  <a:lnTo>
                    <a:pt x="26" y="150"/>
                  </a:lnTo>
                  <a:lnTo>
                    <a:pt x="26" y="150"/>
                  </a:lnTo>
                  <a:lnTo>
                    <a:pt x="30" y="152"/>
                  </a:lnTo>
                  <a:lnTo>
                    <a:pt x="34" y="154"/>
                  </a:lnTo>
                  <a:lnTo>
                    <a:pt x="38" y="154"/>
                  </a:lnTo>
                  <a:lnTo>
                    <a:pt x="40" y="152"/>
                  </a:lnTo>
                  <a:lnTo>
                    <a:pt x="40" y="152"/>
                  </a:lnTo>
                  <a:lnTo>
                    <a:pt x="44" y="150"/>
                  </a:lnTo>
                  <a:lnTo>
                    <a:pt x="48" y="148"/>
                  </a:lnTo>
                  <a:lnTo>
                    <a:pt x="54" y="150"/>
                  </a:lnTo>
                  <a:lnTo>
                    <a:pt x="54" y="150"/>
                  </a:lnTo>
                  <a:lnTo>
                    <a:pt x="56" y="154"/>
                  </a:lnTo>
                  <a:lnTo>
                    <a:pt x="56" y="160"/>
                  </a:lnTo>
                  <a:lnTo>
                    <a:pt x="56" y="160"/>
                  </a:lnTo>
                  <a:lnTo>
                    <a:pt x="56" y="164"/>
                  </a:lnTo>
                  <a:lnTo>
                    <a:pt x="58" y="166"/>
                  </a:lnTo>
                  <a:lnTo>
                    <a:pt x="62" y="168"/>
                  </a:lnTo>
                  <a:lnTo>
                    <a:pt x="66" y="170"/>
                  </a:lnTo>
                  <a:lnTo>
                    <a:pt x="66" y="170"/>
                  </a:lnTo>
                  <a:lnTo>
                    <a:pt x="70" y="170"/>
                  </a:lnTo>
                  <a:lnTo>
                    <a:pt x="74" y="170"/>
                  </a:lnTo>
                  <a:lnTo>
                    <a:pt x="78" y="168"/>
                  </a:lnTo>
                  <a:lnTo>
                    <a:pt x="80" y="164"/>
                  </a:lnTo>
                  <a:lnTo>
                    <a:pt x="80" y="164"/>
                  </a:lnTo>
                  <a:lnTo>
                    <a:pt x="80" y="162"/>
                  </a:lnTo>
                  <a:lnTo>
                    <a:pt x="84" y="158"/>
                  </a:lnTo>
                  <a:lnTo>
                    <a:pt x="90" y="156"/>
                  </a:lnTo>
                  <a:lnTo>
                    <a:pt x="90" y="156"/>
                  </a:lnTo>
                  <a:lnTo>
                    <a:pt x="94" y="158"/>
                  </a:lnTo>
                  <a:lnTo>
                    <a:pt x="98" y="164"/>
                  </a:lnTo>
                  <a:lnTo>
                    <a:pt x="98" y="164"/>
                  </a:lnTo>
                  <a:lnTo>
                    <a:pt x="100" y="166"/>
                  </a:lnTo>
                  <a:lnTo>
                    <a:pt x="102" y="168"/>
                  </a:lnTo>
                  <a:lnTo>
                    <a:pt x="106" y="168"/>
                  </a:lnTo>
                  <a:lnTo>
                    <a:pt x="112" y="168"/>
                  </a:lnTo>
                  <a:lnTo>
                    <a:pt x="112" y="168"/>
                  </a:lnTo>
                  <a:lnTo>
                    <a:pt x="116" y="166"/>
                  </a:lnTo>
                  <a:lnTo>
                    <a:pt x="118" y="164"/>
                  </a:lnTo>
                  <a:lnTo>
                    <a:pt x="120" y="160"/>
                  </a:lnTo>
                  <a:lnTo>
                    <a:pt x="120" y="156"/>
                  </a:lnTo>
                  <a:lnTo>
                    <a:pt x="120" y="156"/>
                  </a:lnTo>
                  <a:lnTo>
                    <a:pt x="120" y="154"/>
                  </a:lnTo>
                  <a:lnTo>
                    <a:pt x="120" y="150"/>
                  </a:lnTo>
                  <a:lnTo>
                    <a:pt x="124" y="144"/>
                  </a:lnTo>
                  <a:lnTo>
                    <a:pt x="124" y="144"/>
                  </a:lnTo>
                  <a:lnTo>
                    <a:pt x="130" y="144"/>
                  </a:lnTo>
                  <a:lnTo>
                    <a:pt x="134" y="146"/>
                  </a:lnTo>
                  <a:lnTo>
                    <a:pt x="134" y="146"/>
                  </a:lnTo>
                  <a:lnTo>
                    <a:pt x="138" y="148"/>
                  </a:lnTo>
                  <a:lnTo>
                    <a:pt x="142" y="148"/>
                  </a:lnTo>
                  <a:lnTo>
                    <a:pt x="146" y="146"/>
                  </a:lnTo>
                  <a:lnTo>
                    <a:pt x="148" y="144"/>
                  </a:lnTo>
                  <a:lnTo>
                    <a:pt x="148" y="144"/>
                  </a:lnTo>
                  <a:lnTo>
                    <a:pt x="152" y="140"/>
                  </a:lnTo>
                  <a:lnTo>
                    <a:pt x="152" y="136"/>
                  </a:lnTo>
                  <a:lnTo>
                    <a:pt x="152" y="132"/>
                  </a:lnTo>
                  <a:lnTo>
                    <a:pt x="150" y="130"/>
                  </a:lnTo>
                  <a:lnTo>
                    <a:pt x="150" y="130"/>
                  </a:lnTo>
                  <a:lnTo>
                    <a:pt x="148" y="126"/>
                  </a:lnTo>
                  <a:lnTo>
                    <a:pt x="148" y="122"/>
                  </a:lnTo>
                  <a:lnTo>
                    <a:pt x="148" y="116"/>
                  </a:lnTo>
                  <a:lnTo>
                    <a:pt x="148" y="116"/>
                  </a:lnTo>
                  <a:lnTo>
                    <a:pt x="152" y="114"/>
                  </a:lnTo>
                  <a:lnTo>
                    <a:pt x="158" y="114"/>
                  </a:lnTo>
                  <a:lnTo>
                    <a:pt x="158" y="114"/>
                  </a:lnTo>
                  <a:lnTo>
                    <a:pt x="162" y="112"/>
                  </a:lnTo>
                  <a:lnTo>
                    <a:pt x="166" y="112"/>
                  </a:lnTo>
                  <a:lnTo>
                    <a:pt x="168" y="108"/>
                  </a:lnTo>
                  <a:lnTo>
                    <a:pt x="170" y="104"/>
                  </a:lnTo>
                  <a:lnTo>
                    <a:pt x="170" y="104"/>
                  </a:lnTo>
                  <a:lnTo>
                    <a:pt x="170" y="100"/>
                  </a:lnTo>
                  <a:lnTo>
                    <a:pt x="168" y="96"/>
                  </a:lnTo>
                  <a:lnTo>
                    <a:pt x="166" y="92"/>
                  </a:lnTo>
                  <a:lnTo>
                    <a:pt x="164" y="90"/>
                  </a:lnTo>
                  <a:lnTo>
                    <a:pt x="164" y="90"/>
                  </a:lnTo>
                  <a:lnTo>
                    <a:pt x="160" y="90"/>
                  </a:lnTo>
                  <a:lnTo>
                    <a:pt x="158" y="86"/>
                  </a:lnTo>
                  <a:lnTo>
                    <a:pt x="156" y="80"/>
                  </a:lnTo>
                  <a:lnTo>
                    <a:pt x="156" y="80"/>
                  </a:lnTo>
                  <a:lnTo>
                    <a:pt x="158" y="76"/>
                  </a:lnTo>
                  <a:lnTo>
                    <a:pt x="162" y="72"/>
                  </a:lnTo>
                  <a:lnTo>
                    <a:pt x="162" y="72"/>
                  </a:lnTo>
                  <a:lnTo>
                    <a:pt x="166" y="70"/>
                  </a:lnTo>
                  <a:lnTo>
                    <a:pt x="168" y="68"/>
                  </a:lnTo>
                  <a:lnTo>
                    <a:pt x="168" y="64"/>
                  </a:lnTo>
                  <a:lnTo>
                    <a:pt x="168" y="58"/>
                  </a:lnTo>
                  <a:lnTo>
                    <a:pt x="168" y="58"/>
                  </a:lnTo>
                  <a:lnTo>
                    <a:pt x="166" y="54"/>
                  </a:lnTo>
                  <a:lnTo>
                    <a:pt x="162" y="52"/>
                  </a:lnTo>
                  <a:lnTo>
                    <a:pt x="160" y="50"/>
                  </a:lnTo>
                  <a:lnTo>
                    <a:pt x="156" y="50"/>
                  </a:lnTo>
                  <a:lnTo>
                    <a:pt x="156" y="50"/>
                  </a:lnTo>
                  <a:lnTo>
                    <a:pt x="152" y="50"/>
                  </a:lnTo>
                  <a:lnTo>
                    <a:pt x="148" y="48"/>
                  </a:lnTo>
                  <a:lnTo>
                    <a:pt x="142" y="44"/>
                  </a:lnTo>
                  <a:lnTo>
                    <a:pt x="142" y="44"/>
                  </a:lnTo>
                  <a:lnTo>
                    <a:pt x="142" y="40"/>
                  </a:lnTo>
                  <a:lnTo>
                    <a:pt x="146" y="34"/>
                  </a:lnTo>
                  <a:lnTo>
                    <a:pt x="146" y="34"/>
                  </a:lnTo>
                  <a:lnTo>
                    <a:pt x="148" y="32"/>
                  </a:lnTo>
                  <a:lnTo>
                    <a:pt x="148" y="28"/>
                  </a:lnTo>
                  <a:lnTo>
                    <a:pt x="146" y="24"/>
                  </a:lnTo>
                  <a:lnTo>
                    <a:pt x="142" y="20"/>
                  </a:lnTo>
                  <a:lnTo>
                    <a:pt x="142" y="20"/>
                  </a:lnTo>
                  <a:lnTo>
                    <a:pt x="138" y="18"/>
                  </a:lnTo>
                  <a:lnTo>
                    <a:pt x="136" y="18"/>
                  </a:lnTo>
                  <a:lnTo>
                    <a:pt x="132" y="18"/>
                  </a:lnTo>
                  <a:lnTo>
                    <a:pt x="128" y="20"/>
                  </a:lnTo>
                  <a:lnTo>
                    <a:pt x="128" y="20"/>
                  </a:lnTo>
                  <a:lnTo>
                    <a:pt x="126" y="22"/>
                  </a:lnTo>
                  <a:lnTo>
                    <a:pt x="122" y="22"/>
                  </a:lnTo>
                  <a:lnTo>
                    <a:pt x="114" y="22"/>
                  </a:lnTo>
                  <a:lnTo>
                    <a:pt x="114" y="22"/>
                  </a:lnTo>
                  <a:lnTo>
                    <a:pt x="112" y="18"/>
                  </a:lnTo>
                  <a:lnTo>
                    <a:pt x="112" y="10"/>
                  </a:lnTo>
                  <a:lnTo>
                    <a:pt x="112" y="10"/>
                  </a:lnTo>
                  <a:lnTo>
                    <a:pt x="112" y="8"/>
                  </a:lnTo>
                  <a:lnTo>
                    <a:pt x="110" y="4"/>
                  </a:lnTo>
                  <a:lnTo>
                    <a:pt x="106" y="2"/>
                  </a:lnTo>
                  <a:lnTo>
                    <a:pt x="102" y="0"/>
                  </a:lnTo>
                  <a:lnTo>
                    <a:pt x="102" y="0"/>
                  </a:lnTo>
                  <a:lnTo>
                    <a:pt x="98" y="0"/>
                  </a:lnTo>
                  <a:lnTo>
                    <a:pt x="94" y="2"/>
                  </a:lnTo>
                  <a:lnTo>
                    <a:pt x="92" y="4"/>
                  </a:lnTo>
                  <a:lnTo>
                    <a:pt x="90" y="6"/>
                  </a:lnTo>
                  <a:lnTo>
                    <a:pt x="90" y="6"/>
                  </a:lnTo>
                  <a:lnTo>
                    <a:pt x="88" y="10"/>
                  </a:lnTo>
                  <a:lnTo>
                    <a:pt x="84" y="12"/>
                  </a:lnTo>
                  <a:lnTo>
                    <a:pt x="78" y="14"/>
                  </a:lnTo>
                  <a:lnTo>
                    <a:pt x="78" y="14"/>
                  </a:lnTo>
                  <a:lnTo>
                    <a:pt x="74" y="12"/>
                  </a:lnTo>
                  <a:lnTo>
                    <a:pt x="72" y="8"/>
                  </a:lnTo>
                  <a:lnTo>
                    <a:pt x="72" y="8"/>
                  </a:lnTo>
                  <a:lnTo>
                    <a:pt x="70" y="4"/>
                  </a:lnTo>
                  <a:lnTo>
                    <a:pt x="66" y="2"/>
                  </a:lnTo>
                  <a:lnTo>
                    <a:pt x="62" y="2"/>
                  </a:lnTo>
                  <a:lnTo>
                    <a:pt x="58" y="2"/>
                  </a:lnTo>
                  <a:lnTo>
                    <a:pt x="58" y="2"/>
                  </a:lnTo>
                  <a:lnTo>
                    <a:pt x="54" y="4"/>
                  </a:lnTo>
                  <a:lnTo>
                    <a:pt x="50" y="8"/>
                  </a:lnTo>
                  <a:lnTo>
                    <a:pt x="50" y="10"/>
                  </a:lnTo>
                  <a:lnTo>
                    <a:pt x="50" y="14"/>
                  </a:lnTo>
                  <a:lnTo>
                    <a:pt x="50" y="14"/>
                  </a:lnTo>
                  <a:lnTo>
                    <a:pt x="50" y="18"/>
                  </a:lnTo>
                  <a:lnTo>
                    <a:pt x="48" y="22"/>
                  </a:lnTo>
                  <a:lnTo>
                    <a:pt x="44" y="26"/>
                  </a:lnTo>
                  <a:lnTo>
                    <a:pt x="44" y="26"/>
                  </a:lnTo>
                  <a:lnTo>
                    <a:pt x="40" y="28"/>
                  </a:lnTo>
                  <a:lnTo>
                    <a:pt x="34" y="24"/>
                  </a:lnTo>
                  <a:lnTo>
                    <a:pt x="34" y="24"/>
                  </a:lnTo>
                  <a:lnTo>
                    <a:pt x="30" y="22"/>
                  </a:lnTo>
                  <a:lnTo>
                    <a:pt x="28" y="22"/>
                  </a:lnTo>
                  <a:lnTo>
                    <a:pt x="24" y="24"/>
                  </a:lnTo>
                  <a:lnTo>
                    <a:pt x="20" y="28"/>
                  </a:lnTo>
                  <a:lnTo>
                    <a:pt x="20" y="28"/>
                  </a:lnTo>
                  <a:lnTo>
                    <a:pt x="18" y="30"/>
                  </a:lnTo>
                  <a:lnTo>
                    <a:pt x="16" y="34"/>
                  </a:lnTo>
                  <a:lnTo>
                    <a:pt x="16" y="38"/>
                  </a:lnTo>
                  <a:lnTo>
                    <a:pt x="18" y="42"/>
                  </a:lnTo>
                  <a:lnTo>
                    <a:pt x="18" y="42"/>
                  </a:lnTo>
                  <a:close/>
                  <a:moveTo>
                    <a:pt x="70" y="38"/>
                  </a:moveTo>
                  <a:lnTo>
                    <a:pt x="70" y="38"/>
                  </a:lnTo>
                  <a:lnTo>
                    <a:pt x="78" y="36"/>
                  </a:lnTo>
                  <a:lnTo>
                    <a:pt x="88" y="36"/>
                  </a:lnTo>
                  <a:lnTo>
                    <a:pt x="98" y="38"/>
                  </a:lnTo>
                  <a:lnTo>
                    <a:pt x="108" y="40"/>
                  </a:lnTo>
                  <a:lnTo>
                    <a:pt x="116" y="46"/>
                  </a:lnTo>
                  <a:lnTo>
                    <a:pt x="122" y="52"/>
                  </a:lnTo>
                  <a:lnTo>
                    <a:pt x="128" y="60"/>
                  </a:lnTo>
                  <a:lnTo>
                    <a:pt x="132" y="70"/>
                  </a:lnTo>
                  <a:lnTo>
                    <a:pt x="132" y="70"/>
                  </a:lnTo>
                  <a:lnTo>
                    <a:pt x="134" y="80"/>
                  </a:lnTo>
                  <a:lnTo>
                    <a:pt x="134" y="90"/>
                  </a:lnTo>
                  <a:lnTo>
                    <a:pt x="132" y="100"/>
                  </a:lnTo>
                  <a:lnTo>
                    <a:pt x="128" y="108"/>
                  </a:lnTo>
                  <a:lnTo>
                    <a:pt x="124" y="116"/>
                  </a:lnTo>
                  <a:lnTo>
                    <a:pt x="116" y="124"/>
                  </a:lnTo>
                  <a:lnTo>
                    <a:pt x="108" y="128"/>
                  </a:lnTo>
                  <a:lnTo>
                    <a:pt x="100" y="132"/>
                  </a:lnTo>
                  <a:lnTo>
                    <a:pt x="100" y="132"/>
                  </a:lnTo>
                  <a:lnTo>
                    <a:pt x="90" y="134"/>
                  </a:lnTo>
                  <a:lnTo>
                    <a:pt x="80" y="136"/>
                  </a:lnTo>
                  <a:lnTo>
                    <a:pt x="70" y="134"/>
                  </a:lnTo>
                  <a:lnTo>
                    <a:pt x="62" y="130"/>
                  </a:lnTo>
                  <a:lnTo>
                    <a:pt x="54" y="124"/>
                  </a:lnTo>
                  <a:lnTo>
                    <a:pt x="46" y="118"/>
                  </a:lnTo>
                  <a:lnTo>
                    <a:pt x="40" y="110"/>
                  </a:lnTo>
                  <a:lnTo>
                    <a:pt x="36" y="100"/>
                  </a:lnTo>
                  <a:lnTo>
                    <a:pt x="36" y="100"/>
                  </a:lnTo>
                  <a:lnTo>
                    <a:pt x="34" y="90"/>
                  </a:lnTo>
                  <a:lnTo>
                    <a:pt x="34" y="80"/>
                  </a:lnTo>
                  <a:lnTo>
                    <a:pt x="36" y="72"/>
                  </a:lnTo>
                  <a:lnTo>
                    <a:pt x="40" y="62"/>
                  </a:lnTo>
                  <a:lnTo>
                    <a:pt x="46" y="54"/>
                  </a:lnTo>
                  <a:lnTo>
                    <a:pt x="52" y="48"/>
                  </a:lnTo>
                  <a:lnTo>
                    <a:pt x="60" y="42"/>
                  </a:lnTo>
                  <a:lnTo>
                    <a:pt x="70" y="38"/>
                  </a:lnTo>
                  <a:lnTo>
                    <a:pt x="7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Freeform 115">
            <a:extLst>
              <a:ext uri="{FF2B5EF4-FFF2-40B4-BE49-F238E27FC236}">
                <a16:creationId xmlns="" xmlns:a16="http://schemas.microsoft.com/office/drawing/2014/main" id="{C271EBB1-816A-44B7-B2EE-B35220291417}"/>
              </a:ext>
            </a:extLst>
          </p:cNvPr>
          <p:cNvSpPr>
            <a:spLocks noEditPoints="1"/>
          </p:cNvSpPr>
          <p:nvPr/>
        </p:nvSpPr>
        <p:spPr bwMode="auto">
          <a:xfrm>
            <a:off x="6343219" y="3686261"/>
            <a:ext cx="559785" cy="559785"/>
          </a:xfrm>
          <a:custGeom>
            <a:avLst/>
            <a:gdLst/>
            <a:ahLst/>
            <a:cxnLst>
              <a:cxn ang="0">
                <a:pos x="144" y="32"/>
              </a:cxn>
              <a:cxn ang="0">
                <a:pos x="144" y="128"/>
              </a:cxn>
              <a:cxn ang="0">
                <a:pos x="128" y="144"/>
              </a:cxn>
              <a:cxn ang="0">
                <a:pos x="16" y="144"/>
              </a:cxn>
              <a:cxn ang="0">
                <a:pos x="0" y="128"/>
              </a:cxn>
              <a:cxn ang="0">
                <a:pos x="0" y="32"/>
              </a:cxn>
              <a:cxn ang="0">
                <a:pos x="16" y="16"/>
              </a:cxn>
              <a:cxn ang="0">
                <a:pos x="23" y="16"/>
              </a:cxn>
              <a:cxn ang="0">
                <a:pos x="23" y="32"/>
              </a:cxn>
              <a:cxn ang="0">
                <a:pos x="49" y="32"/>
              </a:cxn>
              <a:cxn ang="0">
                <a:pos x="49" y="16"/>
              </a:cxn>
              <a:cxn ang="0">
                <a:pos x="95" y="16"/>
              </a:cxn>
              <a:cxn ang="0">
                <a:pos x="95" y="32"/>
              </a:cxn>
              <a:cxn ang="0">
                <a:pos x="121" y="32"/>
              </a:cxn>
              <a:cxn ang="0">
                <a:pos x="121" y="16"/>
              </a:cxn>
              <a:cxn ang="0">
                <a:pos x="128" y="16"/>
              </a:cxn>
              <a:cxn ang="0">
                <a:pos x="144" y="32"/>
              </a:cxn>
              <a:cxn ang="0">
                <a:pos x="128" y="64"/>
              </a:cxn>
              <a:cxn ang="0">
                <a:pos x="16" y="64"/>
              </a:cxn>
              <a:cxn ang="0">
                <a:pos x="16" y="128"/>
              </a:cxn>
              <a:cxn ang="0">
                <a:pos x="128" y="128"/>
              </a:cxn>
              <a:cxn ang="0">
                <a:pos x="128" y="64"/>
              </a:cxn>
              <a:cxn ang="0">
                <a:pos x="42" y="27"/>
              </a:cxn>
              <a:cxn ang="0">
                <a:pos x="31" y="27"/>
              </a:cxn>
              <a:cxn ang="0">
                <a:pos x="31" y="0"/>
              </a:cxn>
              <a:cxn ang="0">
                <a:pos x="42" y="0"/>
              </a:cxn>
              <a:cxn ang="0">
                <a:pos x="42" y="27"/>
              </a:cxn>
              <a:cxn ang="0">
                <a:pos x="114" y="27"/>
              </a:cxn>
              <a:cxn ang="0">
                <a:pos x="103" y="27"/>
              </a:cxn>
              <a:cxn ang="0">
                <a:pos x="103" y="0"/>
              </a:cxn>
              <a:cxn ang="0">
                <a:pos x="114" y="0"/>
              </a:cxn>
              <a:cxn ang="0">
                <a:pos x="114" y="27"/>
              </a:cxn>
            </a:cxnLst>
            <a:rect l="0" t="0" r="r" b="b"/>
            <a:pathLst>
              <a:path w="144" h="144">
                <a:moveTo>
                  <a:pt x="144" y="32"/>
                </a:moveTo>
                <a:cubicBezTo>
                  <a:pt x="144" y="128"/>
                  <a:pt x="144" y="128"/>
                  <a:pt x="144" y="128"/>
                </a:cubicBezTo>
                <a:cubicBezTo>
                  <a:pt x="144" y="137"/>
                  <a:pt x="137" y="144"/>
                  <a:pt x="128" y="144"/>
                </a:cubicBezTo>
                <a:cubicBezTo>
                  <a:pt x="16" y="144"/>
                  <a:pt x="16" y="144"/>
                  <a:pt x="16" y="144"/>
                </a:cubicBezTo>
                <a:cubicBezTo>
                  <a:pt x="7" y="144"/>
                  <a:pt x="0" y="137"/>
                  <a:pt x="0" y="128"/>
                </a:cubicBezTo>
                <a:cubicBezTo>
                  <a:pt x="0" y="32"/>
                  <a:pt x="0" y="32"/>
                  <a:pt x="0" y="32"/>
                </a:cubicBezTo>
                <a:cubicBezTo>
                  <a:pt x="0" y="23"/>
                  <a:pt x="7" y="16"/>
                  <a:pt x="16" y="16"/>
                </a:cubicBezTo>
                <a:cubicBezTo>
                  <a:pt x="23" y="16"/>
                  <a:pt x="23" y="16"/>
                  <a:pt x="23" y="16"/>
                </a:cubicBezTo>
                <a:cubicBezTo>
                  <a:pt x="23" y="32"/>
                  <a:pt x="23" y="32"/>
                  <a:pt x="23" y="32"/>
                </a:cubicBezTo>
                <a:cubicBezTo>
                  <a:pt x="49" y="32"/>
                  <a:pt x="49" y="32"/>
                  <a:pt x="49" y="32"/>
                </a:cubicBezTo>
                <a:cubicBezTo>
                  <a:pt x="49" y="16"/>
                  <a:pt x="49" y="16"/>
                  <a:pt x="49" y="16"/>
                </a:cubicBezTo>
                <a:cubicBezTo>
                  <a:pt x="95" y="16"/>
                  <a:pt x="95" y="16"/>
                  <a:pt x="95" y="16"/>
                </a:cubicBezTo>
                <a:cubicBezTo>
                  <a:pt x="95" y="32"/>
                  <a:pt x="95" y="32"/>
                  <a:pt x="95" y="32"/>
                </a:cubicBezTo>
                <a:cubicBezTo>
                  <a:pt x="121" y="32"/>
                  <a:pt x="121" y="32"/>
                  <a:pt x="121" y="32"/>
                </a:cubicBezTo>
                <a:cubicBezTo>
                  <a:pt x="121" y="16"/>
                  <a:pt x="121" y="16"/>
                  <a:pt x="121" y="16"/>
                </a:cubicBezTo>
                <a:cubicBezTo>
                  <a:pt x="128" y="16"/>
                  <a:pt x="128" y="16"/>
                  <a:pt x="128" y="16"/>
                </a:cubicBezTo>
                <a:cubicBezTo>
                  <a:pt x="137" y="16"/>
                  <a:pt x="144" y="23"/>
                  <a:pt x="144" y="32"/>
                </a:cubicBezTo>
                <a:close/>
                <a:moveTo>
                  <a:pt x="128" y="64"/>
                </a:moveTo>
                <a:cubicBezTo>
                  <a:pt x="16" y="64"/>
                  <a:pt x="16" y="64"/>
                  <a:pt x="16" y="64"/>
                </a:cubicBezTo>
                <a:cubicBezTo>
                  <a:pt x="16" y="128"/>
                  <a:pt x="16" y="128"/>
                  <a:pt x="16" y="128"/>
                </a:cubicBezTo>
                <a:cubicBezTo>
                  <a:pt x="128" y="128"/>
                  <a:pt x="128" y="128"/>
                  <a:pt x="128" y="128"/>
                </a:cubicBezTo>
                <a:lnTo>
                  <a:pt x="128" y="64"/>
                </a:lnTo>
                <a:close/>
                <a:moveTo>
                  <a:pt x="42" y="27"/>
                </a:moveTo>
                <a:cubicBezTo>
                  <a:pt x="31" y="27"/>
                  <a:pt x="31" y="27"/>
                  <a:pt x="31" y="27"/>
                </a:cubicBezTo>
                <a:cubicBezTo>
                  <a:pt x="31" y="0"/>
                  <a:pt x="31" y="0"/>
                  <a:pt x="31" y="0"/>
                </a:cubicBezTo>
                <a:cubicBezTo>
                  <a:pt x="42" y="0"/>
                  <a:pt x="42" y="0"/>
                  <a:pt x="42" y="0"/>
                </a:cubicBezTo>
                <a:lnTo>
                  <a:pt x="42" y="27"/>
                </a:lnTo>
                <a:close/>
                <a:moveTo>
                  <a:pt x="114" y="27"/>
                </a:moveTo>
                <a:cubicBezTo>
                  <a:pt x="103" y="27"/>
                  <a:pt x="103" y="27"/>
                  <a:pt x="103" y="27"/>
                </a:cubicBezTo>
                <a:cubicBezTo>
                  <a:pt x="103" y="0"/>
                  <a:pt x="103" y="0"/>
                  <a:pt x="103" y="0"/>
                </a:cubicBezTo>
                <a:cubicBezTo>
                  <a:pt x="114" y="0"/>
                  <a:pt x="114" y="0"/>
                  <a:pt x="114" y="0"/>
                </a:cubicBezTo>
                <a:lnTo>
                  <a:pt x="114" y="27"/>
                </a:ln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4">
            <a:extLst>
              <a:ext uri="{FF2B5EF4-FFF2-40B4-BE49-F238E27FC236}">
                <a16:creationId xmlns="" xmlns:a16="http://schemas.microsoft.com/office/drawing/2014/main" id="{DDA86A65-79B6-4F5E-A8DD-C0AAAC0CAAB3}"/>
              </a:ext>
            </a:extLst>
          </p:cNvPr>
          <p:cNvSpPr>
            <a:spLocks noChangeAspect="1" noEditPoints="1"/>
          </p:cNvSpPr>
          <p:nvPr/>
        </p:nvSpPr>
        <p:spPr bwMode="auto">
          <a:xfrm>
            <a:off x="6442028" y="1389420"/>
            <a:ext cx="413203" cy="679107"/>
          </a:xfrm>
          <a:custGeom>
            <a:avLst/>
            <a:gdLst/>
            <a:ahLst/>
            <a:cxnLst>
              <a:cxn ang="0">
                <a:pos x="43" y="33"/>
              </a:cxn>
              <a:cxn ang="0">
                <a:pos x="142" y="58"/>
              </a:cxn>
              <a:cxn ang="0">
                <a:pos x="185" y="33"/>
              </a:cxn>
              <a:cxn ang="0">
                <a:pos x="185" y="330"/>
              </a:cxn>
              <a:cxn ang="0">
                <a:pos x="0" y="48"/>
              </a:cxn>
              <a:cxn ang="0">
                <a:pos x="20" y="300"/>
              </a:cxn>
              <a:cxn ang="0">
                <a:pos x="40" y="152"/>
              </a:cxn>
              <a:cxn ang="0">
                <a:pos x="54" y="120"/>
              </a:cxn>
              <a:cxn ang="0">
                <a:pos x="60" y="145"/>
              </a:cxn>
              <a:cxn ang="0">
                <a:pos x="79" y="142"/>
              </a:cxn>
              <a:cxn ang="0">
                <a:pos x="79" y="142"/>
              </a:cxn>
              <a:cxn ang="0">
                <a:pos x="160" y="129"/>
              </a:cxn>
              <a:cxn ang="0">
                <a:pos x="93" y="136"/>
              </a:cxn>
              <a:cxn ang="0">
                <a:pos x="93" y="143"/>
              </a:cxn>
              <a:cxn ang="0">
                <a:pos x="88" y="99"/>
              </a:cxn>
              <a:cxn ang="0">
                <a:pos x="56" y="128"/>
              </a:cxn>
              <a:cxn ang="0">
                <a:pos x="69" y="128"/>
              </a:cxn>
              <a:cxn ang="0">
                <a:pos x="58" y="178"/>
              </a:cxn>
              <a:cxn ang="0">
                <a:pos x="47" y="210"/>
              </a:cxn>
              <a:cxn ang="0">
                <a:pos x="40" y="216"/>
              </a:cxn>
              <a:cxn ang="0">
                <a:pos x="73" y="216"/>
              </a:cxn>
              <a:cxn ang="0">
                <a:pos x="160" y="187"/>
              </a:cxn>
              <a:cxn ang="0">
                <a:pos x="93" y="187"/>
              </a:cxn>
              <a:cxn ang="0">
                <a:pos x="160" y="207"/>
              </a:cxn>
              <a:cxn ang="0">
                <a:pos x="69" y="193"/>
              </a:cxn>
              <a:cxn ang="0">
                <a:pos x="68" y="213"/>
              </a:cxn>
              <a:cxn ang="0">
                <a:pos x="69" y="193"/>
              </a:cxn>
              <a:cxn ang="0">
                <a:pos x="88" y="228"/>
              </a:cxn>
              <a:cxn ang="0">
                <a:pos x="56" y="257"/>
              </a:cxn>
              <a:cxn ang="0">
                <a:pos x="69" y="258"/>
              </a:cxn>
              <a:cxn ang="0">
                <a:pos x="160" y="272"/>
              </a:cxn>
              <a:cxn ang="0">
                <a:pos x="93" y="251"/>
              </a:cxn>
              <a:cxn ang="0">
                <a:pos x="93" y="258"/>
              </a:cxn>
              <a:cxn ang="0">
                <a:pos x="79" y="281"/>
              </a:cxn>
              <a:cxn ang="0">
                <a:pos x="40" y="281"/>
              </a:cxn>
              <a:cxn ang="0">
                <a:pos x="54" y="249"/>
              </a:cxn>
              <a:cxn ang="0">
                <a:pos x="60" y="274"/>
              </a:cxn>
              <a:cxn ang="0">
                <a:pos x="88" y="23"/>
              </a:cxn>
              <a:cxn ang="0">
                <a:pos x="100" y="12"/>
              </a:cxn>
              <a:cxn ang="0">
                <a:pos x="58" y="18"/>
              </a:cxn>
              <a:cxn ang="0">
                <a:pos x="122" y="18"/>
              </a:cxn>
              <a:cxn ang="0">
                <a:pos x="151" y="43"/>
              </a:cxn>
              <a:cxn ang="0">
                <a:pos x="49" y="43"/>
              </a:cxn>
            </a:cxnLst>
            <a:rect l="0" t="0" r="r" b="b"/>
            <a:pathLst>
              <a:path w="200" h="330">
                <a:moveTo>
                  <a:pt x="0" y="48"/>
                </a:moveTo>
                <a:cubicBezTo>
                  <a:pt x="0" y="40"/>
                  <a:pt x="7" y="33"/>
                  <a:pt x="15" y="33"/>
                </a:cubicBezTo>
                <a:cubicBezTo>
                  <a:pt x="43" y="33"/>
                  <a:pt x="43" y="33"/>
                  <a:pt x="43" y="33"/>
                </a:cubicBezTo>
                <a:cubicBezTo>
                  <a:pt x="43" y="43"/>
                  <a:pt x="43" y="43"/>
                  <a:pt x="43" y="43"/>
                </a:cubicBezTo>
                <a:cubicBezTo>
                  <a:pt x="43" y="52"/>
                  <a:pt x="50" y="58"/>
                  <a:pt x="58" y="58"/>
                </a:cubicBezTo>
                <a:cubicBezTo>
                  <a:pt x="142" y="58"/>
                  <a:pt x="142" y="58"/>
                  <a:pt x="142" y="58"/>
                </a:cubicBezTo>
                <a:cubicBezTo>
                  <a:pt x="150" y="58"/>
                  <a:pt x="157" y="52"/>
                  <a:pt x="157" y="43"/>
                </a:cubicBezTo>
                <a:cubicBezTo>
                  <a:pt x="157" y="33"/>
                  <a:pt x="157" y="33"/>
                  <a:pt x="157" y="33"/>
                </a:cubicBezTo>
                <a:cubicBezTo>
                  <a:pt x="185" y="33"/>
                  <a:pt x="185" y="33"/>
                  <a:pt x="185" y="33"/>
                </a:cubicBezTo>
                <a:cubicBezTo>
                  <a:pt x="193" y="33"/>
                  <a:pt x="200" y="40"/>
                  <a:pt x="200" y="48"/>
                </a:cubicBezTo>
                <a:cubicBezTo>
                  <a:pt x="200" y="314"/>
                  <a:pt x="200" y="314"/>
                  <a:pt x="200" y="314"/>
                </a:cubicBezTo>
                <a:cubicBezTo>
                  <a:pt x="200" y="323"/>
                  <a:pt x="193" y="330"/>
                  <a:pt x="185" y="330"/>
                </a:cubicBezTo>
                <a:cubicBezTo>
                  <a:pt x="15" y="330"/>
                  <a:pt x="15" y="330"/>
                  <a:pt x="15" y="330"/>
                </a:cubicBezTo>
                <a:cubicBezTo>
                  <a:pt x="7" y="330"/>
                  <a:pt x="0" y="323"/>
                  <a:pt x="0" y="314"/>
                </a:cubicBezTo>
                <a:cubicBezTo>
                  <a:pt x="0" y="48"/>
                  <a:pt x="0" y="48"/>
                  <a:pt x="0" y="48"/>
                </a:cubicBezTo>
                <a:close/>
                <a:moveTo>
                  <a:pt x="180" y="88"/>
                </a:moveTo>
                <a:cubicBezTo>
                  <a:pt x="20" y="88"/>
                  <a:pt x="20" y="88"/>
                  <a:pt x="20" y="88"/>
                </a:cubicBezTo>
                <a:cubicBezTo>
                  <a:pt x="20" y="300"/>
                  <a:pt x="20" y="300"/>
                  <a:pt x="20" y="300"/>
                </a:cubicBezTo>
                <a:cubicBezTo>
                  <a:pt x="180" y="300"/>
                  <a:pt x="180" y="300"/>
                  <a:pt x="180" y="300"/>
                </a:cubicBezTo>
                <a:cubicBezTo>
                  <a:pt x="180" y="88"/>
                  <a:pt x="180" y="88"/>
                  <a:pt x="180" y="88"/>
                </a:cubicBezTo>
                <a:close/>
                <a:moveTo>
                  <a:pt x="40" y="152"/>
                </a:moveTo>
                <a:cubicBezTo>
                  <a:pt x="40" y="113"/>
                  <a:pt x="40" y="113"/>
                  <a:pt x="40" y="113"/>
                </a:cubicBezTo>
                <a:cubicBezTo>
                  <a:pt x="58" y="113"/>
                  <a:pt x="58" y="113"/>
                  <a:pt x="58" y="113"/>
                </a:cubicBezTo>
                <a:cubicBezTo>
                  <a:pt x="54" y="120"/>
                  <a:pt x="54" y="120"/>
                  <a:pt x="54" y="120"/>
                </a:cubicBezTo>
                <a:cubicBezTo>
                  <a:pt x="47" y="120"/>
                  <a:pt x="47" y="120"/>
                  <a:pt x="47" y="120"/>
                </a:cubicBezTo>
                <a:cubicBezTo>
                  <a:pt x="47" y="145"/>
                  <a:pt x="47" y="145"/>
                  <a:pt x="47" y="145"/>
                </a:cubicBezTo>
                <a:cubicBezTo>
                  <a:pt x="60" y="145"/>
                  <a:pt x="60" y="145"/>
                  <a:pt x="60" y="145"/>
                </a:cubicBezTo>
                <a:cubicBezTo>
                  <a:pt x="64" y="152"/>
                  <a:pt x="64" y="152"/>
                  <a:pt x="64" y="152"/>
                </a:cubicBezTo>
                <a:cubicBezTo>
                  <a:pt x="40" y="152"/>
                  <a:pt x="40" y="152"/>
                  <a:pt x="40" y="152"/>
                </a:cubicBezTo>
                <a:close/>
                <a:moveTo>
                  <a:pt x="79" y="142"/>
                </a:moveTo>
                <a:cubicBezTo>
                  <a:pt x="79" y="152"/>
                  <a:pt x="79" y="152"/>
                  <a:pt x="79" y="152"/>
                </a:cubicBezTo>
                <a:cubicBezTo>
                  <a:pt x="73" y="152"/>
                  <a:pt x="73" y="152"/>
                  <a:pt x="73" y="152"/>
                </a:cubicBezTo>
                <a:cubicBezTo>
                  <a:pt x="75" y="149"/>
                  <a:pt x="77" y="145"/>
                  <a:pt x="79" y="142"/>
                </a:cubicBezTo>
                <a:close/>
                <a:moveTo>
                  <a:pt x="93" y="122"/>
                </a:moveTo>
                <a:cubicBezTo>
                  <a:pt x="160" y="122"/>
                  <a:pt x="160" y="122"/>
                  <a:pt x="160" y="122"/>
                </a:cubicBezTo>
                <a:cubicBezTo>
                  <a:pt x="160" y="129"/>
                  <a:pt x="160" y="129"/>
                  <a:pt x="160" y="129"/>
                </a:cubicBezTo>
                <a:cubicBezTo>
                  <a:pt x="93" y="129"/>
                  <a:pt x="93" y="129"/>
                  <a:pt x="93" y="129"/>
                </a:cubicBezTo>
                <a:cubicBezTo>
                  <a:pt x="93" y="122"/>
                  <a:pt x="93" y="122"/>
                  <a:pt x="93" y="122"/>
                </a:cubicBezTo>
                <a:close/>
                <a:moveTo>
                  <a:pt x="93" y="136"/>
                </a:moveTo>
                <a:cubicBezTo>
                  <a:pt x="160" y="136"/>
                  <a:pt x="160" y="136"/>
                  <a:pt x="160" y="136"/>
                </a:cubicBezTo>
                <a:cubicBezTo>
                  <a:pt x="160" y="143"/>
                  <a:pt x="160" y="143"/>
                  <a:pt x="160" y="143"/>
                </a:cubicBezTo>
                <a:cubicBezTo>
                  <a:pt x="93" y="143"/>
                  <a:pt x="93" y="143"/>
                  <a:pt x="93" y="143"/>
                </a:cubicBezTo>
                <a:cubicBezTo>
                  <a:pt x="93" y="136"/>
                  <a:pt x="93" y="136"/>
                  <a:pt x="93" y="136"/>
                </a:cubicBezTo>
                <a:close/>
                <a:moveTo>
                  <a:pt x="69" y="128"/>
                </a:moveTo>
                <a:cubicBezTo>
                  <a:pt x="69" y="128"/>
                  <a:pt x="82" y="107"/>
                  <a:pt x="88" y="99"/>
                </a:cubicBezTo>
                <a:cubicBezTo>
                  <a:pt x="102" y="99"/>
                  <a:pt x="102" y="99"/>
                  <a:pt x="102" y="99"/>
                </a:cubicBezTo>
                <a:cubicBezTo>
                  <a:pt x="87" y="116"/>
                  <a:pt x="70" y="145"/>
                  <a:pt x="68" y="149"/>
                </a:cubicBezTo>
                <a:cubicBezTo>
                  <a:pt x="68" y="149"/>
                  <a:pt x="58" y="130"/>
                  <a:pt x="56" y="128"/>
                </a:cubicBezTo>
                <a:cubicBezTo>
                  <a:pt x="62" y="117"/>
                  <a:pt x="62" y="117"/>
                  <a:pt x="62" y="117"/>
                </a:cubicBezTo>
                <a:cubicBezTo>
                  <a:pt x="66" y="123"/>
                  <a:pt x="69" y="128"/>
                  <a:pt x="69" y="128"/>
                </a:cubicBezTo>
                <a:cubicBezTo>
                  <a:pt x="69" y="128"/>
                  <a:pt x="69" y="128"/>
                  <a:pt x="69" y="128"/>
                </a:cubicBezTo>
                <a:close/>
                <a:moveTo>
                  <a:pt x="40" y="216"/>
                </a:moveTo>
                <a:cubicBezTo>
                  <a:pt x="40" y="178"/>
                  <a:pt x="40" y="178"/>
                  <a:pt x="40" y="178"/>
                </a:cubicBezTo>
                <a:cubicBezTo>
                  <a:pt x="58" y="178"/>
                  <a:pt x="58" y="178"/>
                  <a:pt x="58" y="178"/>
                </a:cubicBezTo>
                <a:cubicBezTo>
                  <a:pt x="54" y="184"/>
                  <a:pt x="54" y="184"/>
                  <a:pt x="54" y="184"/>
                </a:cubicBezTo>
                <a:cubicBezTo>
                  <a:pt x="47" y="184"/>
                  <a:pt x="47" y="184"/>
                  <a:pt x="47" y="184"/>
                </a:cubicBezTo>
                <a:cubicBezTo>
                  <a:pt x="47" y="210"/>
                  <a:pt x="47" y="210"/>
                  <a:pt x="47" y="210"/>
                </a:cubicBezTo>
                <a:cubicBezTo>
                  <a:pt x="60" y="210"/>
                  <a:pt x="60" y="210"/>
                  <a:pt x="60" y="210"/>
                </a:cubicBezTo>
                <a:cubicBezTo>
                  <a:pt x="64" y="216"/>
                  <a:pt x="64" y="216"/>
                  <a:pt x="64" y="216"/>
                </a:cubicBezTo>
                <a:cubicBezTo>
                  <a:pt x="40" y="216"/>
                  <a:pt x="40" y="216"/>
                  <a:pt x="40" y="216"/>
                </a:cubicBezTo>
                <a:close/>
                <a:moveTo>
                  <a:pt x="79" y="206"/>
                </a:moveTo>
                <a:cubicBezTo>
                  <a:pt x="79" y="216"/>
                  <a:pt x="79" y="216"/>
                  <a:pt x="79" y="216"/>
                </a:cubicBezTo>
                <a:cubicBezTo>
                  <a:pt x="73" y="216"/>
                  <a:pt x="73" y="216"/>
                  <a:pt x="73" y="216"/>
                </a:cubicBezTo>
                <a:cubicBezTo>
                  <a:pt x="75" y="213"/>
                  <a:pt x="77" y="210"/>
                  <a:pt x="79" y="206"/>
                </a:cubicBezTo>
                <a:close/>
                <a:moveTo>
                  <a:pt x="93" y="187"/>
                </a:moveTo>
                <a:cubicBezTo>
                  <a:pt x="160" y="187"/>
                  <a:pt x="160" y="187"/>
                  <a:pt x="160" y="187"/>
                </a:cubicBezTo>
                <a:cubicBezTo>
                  <a:pt x="160" y="194"/>
                  <a:pt x="160" y="194"/>
                  <a:pt x="160" y="194"/>
                </a:cubicBezTo>
                <a:cubicBezTo>
                  <a:pt x="93" y="194"/>
                  <a:pt x="93" y="194"/>
                  <a:pt x="93" y="194"/>
                </a:cubicBezTo>
                <a:cubicBezTo>
                  <a:pt x="93" y="187"/>
                  <a:pt x="93" y="187"/>
                  <a:pt x="93" y="187"/>
                </a:cubicBezTo>
                <a:close/>
                <a:moveTo>
                  <a:pt x="93" y="201"/>
                </a:moveTo>
                <a:cubicBezTo>
                  <a:pt x="160" y="201"/>
                  <a:pt x="160" y="201"/>
                  <a:pt x="160" y="201"/>
                </a:cubicBezTo>
                <a:cubicBezTo>
                  <a:pt x="160" y="207"/>
                  <a:pt x="160" y="207"/>
                  <a:pt x="160" y="207"/>
                </a:cubicBezTo>
                <a:cubicBezTo>
                  <a:pt x="93" y="207"/>
                  <a:pt x="93" y="207"/>
                  <a:pt x="93" y="207"/>
                </a:cubicBezTo>
                <a:cubicBezTo>
                  <a:pt x="93" y="201"/>
                  <a:pt x="93" y="201"/>
                  <a:pt x="93" y="201"/>
                </a:cubicBezTo>
                <a:close/>
                <a:moveTo>
                  <a:pt x="69" y="193"/>
                </a:moveTo>
                <a:cubicBezTo>
                  <a:pt x="69" y="193"/>
                  <a:pt x="82" y="172"/>
                  <a:pt x="88" y="163"/>
                </a:cubicBezTo>
                <a:cubicBezTo>
                  <a:pt x="102" y="163"/>
                  <a:pt x="102" y="163"/>
                  <a:pt x="102" y="163"/>
                </a:cubicBezTo>
                <a:cubicBezTo>
                  <a:pt x="87" y="181"/>
                  <a:pt x="70" y="210"/>
                  <a:pt x="68" y="213"/>
                </a:cubicBezTo>
                <a:cubicBezTo>
                  <a:pt x="68" y="213"/>
                  <a:pt x="58" y="195"/>
                  <a:pt x="56" y="192"/>
                </a:cubicBezTo>
                <a:cubicBezTo>
                  <a:pt x="62" y="181"/>
                  <a:pt x="62" y="181"/>
                  <a:pt x="62" y="181"/>
                </a:cubicBezTo>
                <a:cubicBezTo>
                  <a:pt x="66" y="187"/>
                  <a:pt x="69" y="192"/>
                  <a:pt x="69" y="193"/>
                </a:cubicBezTo>
                <a:cubicBezTo>
                  <a:pt x="69" y="193"/>
                  <a:pt x="69" y="193"/>
                  <a:pt x="69" y="193"/>
                </a:cubicBezTo>
                <a:close/>
                <a:moveTo>
                  <a:pt x="69" y="258"/>
                </a:moveTo>
                <a:cubicBezTo>
                  <a:pt x="69" y="258"/>
                  <a:pt x="82" y="236"/>
                  <a:pt x="88" y="228"/>
                </a:cubicBezTo>
                <a:cubicBezTo>
                  <a:pt x="102" y="228"/>
                  <a:pt x="102" y="228"/>
                  <a:pt x="102" y="228"/>
                </a:cubicBezTo>
                <a:cubicBezTo>
                  <a:pt x="87" y="245"/>
                  <a:pt x="70" y="274"/>
                  <a:pt x="68" y="278"/>
                </a:cubicBezTo>
                <a:cubicBezTo>
                  <a:pt x="68" y="278"/>
                  <a:pt x="58" y="259"/>
                  <a:pt x="56" y="257"/>
                </a:cubicBezTo>
                <a:cubicBezTo>
                  <a:pt x="62" y="246"/>
                  <a:pt x="62" y="246"/>
                  <a:pt x="62" y="246"/>
                </a:cubicBezTo>
                <a:cubicBezTo>
                  <a:pt x="66" y="252"/>
                  <a:pt x="69" y="257"/>
                  <a:pt x="69" y="257"/>
                </a:cubicBezTo>
                <a:cubicBezTo>
                  <a:pt x="69" y="258"/>
                  <a:pt x="69" y="258"/>
                  <a:pt x="69" y="258"/>
                </a:cubicBezTo>
                <a:close/>
                <a:moveTo>
                  <a:pt x="93" y="265"/>
                </a:moveTo>
                <a:cubicBezTo>
                  <a:pt x="160" y="265"/>
                  <a:pt x="160" y="265"/>
                  <a:pt x="160" y="265"/>
                </a:cubicBezTo>
                <a:cubicBezTo>
                  <a:pt x="160" y="272"/>
                  <a:pt x="160" y="272"/>
                  <a:pt x="160" y="272"/>
                </a:cubicBezTo>
                <a:cubicBezTo>
                  <a:pt x="93" y="272"/>
                  <a:pt x="93" y="272"/>
                  <a:pt x="93" y="272"/>
                </a:cubicBezTo>
                <a:cubicBezTo>
                  <a:pt x="93" y="265"/>
                  <a:pt x="93" y="265"/>
                  <a:pt x="93" y="265"/>
                </a:cubicBezTo>
                <a:close/>
                <a:moveTo>
                  <a:pt x="93" y="251"/>
                </a:moveTo>
                <a:cubicBezTo>
                  <a:pt x="160" y="251"/>
                  <a:pt x="160" y="251"/>
                  <a:pt x="160" y="251"/>
                </a:cubicBezTo>
                <a:cubicBezTo>
                  <a:pt x="160" y="258"/>
                  <a:pt x="160" y="258"/>
                  <a:pt x="160" y="258"/>
                </a:cubicBezTo>
                <a:cubicBezTo>
                  <a:pt x="93" y="258"/>
                  <a:pt x="93" y="258"/>
                  <a:pt x="93" y="258"/>
                </a:cubicBezTo>
                <a:cubicBezTo>
                  <a:pt x="93" y="251"/>
                  <a:pt x="93" y="251"/>
                  <a:pt x="93" y="251"/>
                </a:cubicBezTo>
                <a:close/>
                <a:moveTo>
                  <a:pt x="79" y="271"/>
                </a:moveTo>
                <a:cubicBezTo>
                  <a:pt x="79" y="281"/>
                  <a:pt x="79" y="281"/>
                  <a:pt x="79" y="281"/>
                </a:cubicBezTo>
                <a:cubicBezTo>
                  <a:pt x="73" y="281"/>
                  <a:pt x="73" y="281"/>
                  <a:pt x="73" y="281"/>
                </a:cubicBezTo>
                <a:cubicBezTo>
                  <a:pt x="75" y="278"/>
                  <a:pt x="77" y="274"/>
                  <a:pt x="79" y="271"/>
                </a:cubicBezTo>
                <a:close/>
                <a:moveTo>
                  <a:pt x="40" y="281"/>
                </a:moveTo>
                <a:cubicBezTo>
                  <a:pt x="40" y="242"/>
                  <a:pt x="40" y="242"/>
                  <a:pt x="40" y="242"/>
                </a:cubicBezTo>
                <a:cubicBezTo>
                  <a:pt x="58" y="242"/>
                  <a:pt x="58" y="242"/>
                  <a:pt x="58" y="242"/>
                </a:cubicBezTo>
                <a:cubicBezTo>
                  <a:pt x="54" y="249"/>
                  <a:pt x="54" y="249"/>
                  <a:pt x="54" y="249"/>
                </a:cubicBezTo>
                <a:cubicBezTo>
                  <a:pt x="47" y="249"/>
                  <a:pt x="47" y="249"/>
                  <a:pt x="47" y="249"/>
                </a:cubicBezTo>
                <a:cubicBezTo>
                  <a:pt x="47" y="274"/>
                  <a:pt x="47" y="274"/>
                  <a:pt x="47" y="274"/>
                </a:cubicBezTo>
                <a:cubicBezTo>
                  <a:pt x="60" y="274"/>
                  <a:pt x="60" y="274"/>
                  <a:pt x="60" y="274"/>
                </a:cubicBezTo>
                <a:cubicBezTo>
                  <a:pt x="64" y="281"/>
                  <a:pt x="64" y="281"/>
                  <a:pt x="64" y="281"/>
                </a:cubicBezTo>
                <a:cubicBezTo>
                  <a:pt x="40" y="281"/>
                  <a:pt x="40" y="281"/>
                  <a:pt x="40" y="281"/>
                </a:cubicBezTo>
                <a:close/>
                <a:moveTo>
                  <a:pt x="88" y="23"/>
                </a:moveTo>
                <a:cubicBezTo>
                  <a:pt x="88" y="30"/>
                  <a:pt x="94" y="35"/>
                  <a:pt x="100" y="35"/>
                </a:cubicBezTo>
                <a:cubicBezTo>
                  <a:pt x="106" y="35"/>
                  <a:pt x="112" y="30"/>
                  <a:pt x="112" y="23"/>
                </a:cubicBezTo>
                <a:cubicBezTo>
                  <a:pt x="112" y="17"/>
                  <a:pt x="106" y="12"/>
                  <a:pt x="100" y="12"/>
                </a:cubicBezTo>
                <a:cubicBezTo>
                  <a:pt x="94" y="12"/>
                  <a:pt x="88" y="17"/>
                  <a:pt x="88" y="23"/>
                </a:cubicBezTo>
                <a:close/>
                <a:moveTo>
                  <a:pt x="49" y="27"/>
                </a:moveTo>
                <a:cubicBezTo>
                  <a:pt x="49" y="22"/>
                  <a:pt x="53" y="18"/>
                  <a:pt x="58" y="18"/>
                </a:cubicBezTo>
                <a:cubicBezTo>
                  <a:pt x="78" y="18"/>
                  <a:pt x="78" y="18"/>
                  <a:pt x="78" y="18"/>
                </a:cubicBezTo>
                <a:cubicBezTo>
                  <a:pt x="80" y="8"/>
                  <a:pt x="89" y="0"/>
                  <a:pt x="100" y="0"/>
                </a:cubicBezTo>
                <a:cubicBezTo>
                  <a:pt x="111" y="0"/>
                  <a:pt x="120" y="8"/>
                  <a:pt x="122" y="18"/>
                </a:cubicBezTo>
                <a:cubicBezTo>
                  <a:pt x="142" y="18"/>
                  <a:pt x="142" y="18"/>
                  <a:pt x="142" y="18"/>
                </a:cubicBezTo>
                <a:cubicBezTo>
                  <a:pt x="147" y="18"/>
                  <a:pt x="151" y="22"/>
                  <a:pt x="151" y="27"/>
                </a:cubicBezTo>
                <a:cubicBezTo>
                  <a:pt x="151" y="43"/>
                  <a:pt x="151" y="43"/>
                  <a:pt x="151" y="43"/>
                </a:cubicBezTo>
                <a:cubicBezTo>
                  <a:pt x="151" y="48"/>
                  <a:pt x="147" y="52"/>
                  <a:pt x="142" y="52"/>
                </a:cubicBezTo>
                <a:cubicBezTo>
                  <a:pt x="58" y="52"/>
                  <a:pt x="58" y="52"/>
                  <a:pt x="58" y="52"/>
                </a:cubicBezTo>
                <a:cubicBezTo>
                  <a:pt x="53" y="52"/>
                  <a:pt x="49" y="48"/>
                  <a:pt x="49" y="43"/>
                </a:cubicBezTo>
                <a:cubicBezTo>
                  <a:pt x="49" y="27"/>
                  <a:pt x="49" y="27"/>
                  <a:pt x="49" y="27"/>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25" name="Picture 24" descr="IPSOS_GAMECHANGERS_blue.png">
            <a:extLst>
              <a:ext uri="{FF2B5EF4-FFF2-40B4-BE49-F238E27FC236}">
                <a16:creationId xmlns="" xmlns:a16="http://schemas.microsoft.com/office/drawing/2014/main" id="{B54DAA05-5A79-40FE-8CAD-7F23486887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7" name="Picture 2" descr="C:\Users\Graphics Dude Ltd\Graphics Dude Ltd\Work\PC - IM - 150415A (template pt2)\Graphics\Tags\MarketingElectronic-Col.png">
            <a:extLst>
              <a:ext uri="{FF2B5EF4-FFF2-40B4-BE49-F238E27FC236}">
                <a16:creationId xmlns="" xmlns:a16="http://schemas.microsoft.com/office/drawing/2014/main" id="{5645C146-29C8-4A41-B0DE-A7EA51EAE528}"/>
              </a:ext>
            </a:extLst>
          </p:cNvPr>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 xmlns:a16="http://schemas.microsoft.com/office/drawing/2014/main" id="{704AF8BB-9EFD-4FDD-8336-3907C8D6DC83}"/>
              </a:ext>
            </a:extLst>
          </p:cNvPr>
          <p:cNvSpPr/>
          <p:nvPr/>
        </p:nvSpPr>
        <p:spPr>
          <a:xfrm>
            <a:off x="6903144" y="1286605"/>
            <a:ext cx="1381778" cy="738664"/>
          </a:xfrm>
          <a:prstGeom prst="rect">
            <a:avLst/>
          </a:prstGeom>
        </p:spPr>
        <p:txBody>
          <a:bodyPr wrap="square">
            <a:spAutoFit/>
          </a:bodyPr>
          <a:lstStyle/>
          <a:p>
            <a:r>
              <a:rPr lang="fr-BE" sz="1400">
                <a:solidFill>
                  <a:srgbClr val="660066"/>
                </a:solidFill>
                <a:latin typeface="+mj-lt"/>
              </a:rPr>
              <a:t>Âge</a:t>
            </a:r>
          </a:p>
          <a:p>
            <a:r>
              <a:rPr lang="fr-BE" sz="1400">
                <a:solidFill>
                  <a:srgbClr val="660066"/>
                </a:solidFill>
                <a:latin typeface="+mj-lt"/>
              </a:rPr>
              <a:t>Sexe</a:t>
            </a:r>
          </a:p>
          <a:p>
            <a:r>
              <a:rPr lang="fr-BE" sz="1400">
                <a:solidFill>
                  <a:srgbClr val="660066"/>
                </a:solidFill>
                <a:latin typeface="+mj-lt"/>
              </a:rPr>
              <a:t>Région</a:t>
            </a:r>
          </a:p>
        </p:txBody>
      </p:sp>
      <p:sp>
        <p:nvSpPr>
          <p:cNvPr id="30" name="Rectangle 29">
            <a:extLst>
              <a:ext uri="{FF2B5EF4-FFF2-40B4-BE49-F238E27FC236}">
                <a16:creationId xmlns="" xmlns:a16="http://schemas.microsoft.com/office/drawing/2014/main" id="{1B3E316B-D13B-4613-BACF-FB3405DC33CB}"/>
              </a:ext>
            </a:extLst>
          </p:cNvPr>
          <p:cNvSpPr/>
          <p:nvPr/>
        </p:nvSpPr>
        <p:spPr>
          <a:xfrm>
            <a:off x="3243639" y="3791059"/>
            <a:ext cx="2332138" cy="400110"/>
          </a:xfrm>
          <a:prstGeom prst="rect">
            <a:avLst/>
          </a:prstGeom>
        </p:spPr>
        <p:txBody>
          <a:bodyPr wrap="square">
            <a:spAutoFit/>
          </a:bodyPr>
          <a:lstStyle/>
          <a:p>
            <a:pPr marL="989013" defTabSz="685800">
              <a:defRPr/>
            </a:pPr>
            <a:r>
              <a:rPr lang="fr-BE" sz="2000" b="1" dirty="0">
                <a:solidFill>
                  <a:srgbClr val="660066"/>
                </a:solidFill>
                <a:ea typeface="Segoe UI" panose="020B0502040204020203" pitchFamily="34" charset="0"/>
                <a:cs typeface="Arial" panose="020B0604020202020204" pitchFamily="34" charset="0"/>
              </a:rPr>
              <a:t>EN LIGNE</a:t>
            </a:r>
          </a:p>
        </p:txBody>
      </p:sp>
    </p:spTree>
    <p:extLst>
      <p:ext uri="{BB962C8B-B14F-4D97-AF65-F5344CB8AC3E}">
        <p14:creationId xmlns:p14="http://schemas.microsoft.com/office/powerpoint/2010/main" val="161016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 xmlns:a16="http://schemas.microsoft.com/office/drawing/2014/main" id="{7EB53301-D931-475D-BE46-FB2FA2185757}"/>
              </a:ext>
            </a:extLst>
          </p:cNvPr>
          <p:cNvSpPr/>
          <p:nvPr/>
        </p:nvSpPr>
        <p:spPr>
          <a:xfrm>
            <a:off x="243444" y="2814394"/>
            <a:ext cx="1974483"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fr-BE" sz="1100">
                <a:solidFill>
                  <a:schemeClr val="bg2"/>
                </a:solidFill>
              </a:rPr>
              <a:t>LANGUE</a:t>
            </a:r>
          </a:p>
        </p:txBody>
      </p:sp>
      <p:sp>
        <p:nvSpPr>
          <p:cNvPr id="113" name="Rectangle 112"/>
          <p:cNvSpPr/>
          <p:nvPr/>
        </p:nvSpPr>
        <p:spPr>
          <a:xfrm>
            <a:off x="5323281" y="2819405"/>
            <a:ext cx="3541005" cy="1663869"/>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fr-BE" sz="1100">
                <a:solidFill>
                  <a:schemeClr val="bg2"/>
                </a:solidFill>
              </a:rPr>
              <a:t>TYPE DE MÉNAGE</a:t>
            </a:r>
          </a:p>
        </p:txBody>
      </p:sp>
      <p:graphicFrame>
        <p:nvGraphicFramePr>
          <p:cNvPr id="114" name="Chart 113"/>
          <p:cNvGraphicFramePr/>
          <p:nvPr>
            <p:extLst>
              <p:ext uri="{D42A27DB-BD31-4B8C-83A1-F6EECF244321}">
                <p14:modId xmlns:p14="http://schemas.microsoft.com/office/powerpoint/2010/main" val="3989380952"/>
              </p:ext>
            </p:extLst>
          </p:nvPr>
        </p:nvGraphicFramePr>
        <p:xfrm>
          <a:off x="7290326" y="3056403"/>
          <a:ext cx="1724411" cy="14245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5" name="Table 114"/>
          <p:cNvGraphicFramePr>
            <a:graphicFrameLocks noGrp="1"/>
          </p:cNvGraphicFramePr>
          <p:nvPr>
            <p:extLst>
              <p:ext uri="{D42A27DB-BD31-4B8C-83A1-F6EECF244321}">
                <p14:modId xmlns:p14="http://schemas.microsoft.com/office/powerpoint/2010/main" val="451037196"/>
              </p:ext>
            </p:extLst>
          </p:nvPr>
        </p:nvGraphicFramePr>
        <p:xfrm>
          <a:off x="5292302" y="3056403"/>
          <a:ext cx="1967045" cy="1408722"/>
        </p:xfrm>
        <a:graphic>
          <a:graphicData uri="http://schemas.openxmlformats.org/drawingml/2006/table">
            <a:tbl>
              <a:tblPr>
                <a:tableStyleId>{5C22544A-7EE6-4342-B048-85BDC9FD1C3A}</a:tableStyleId>
              </a:tblPr>
              <a:tblGrid>
                <a:gridCol w="1967045">
                  <a:extLst>
                    <a:ext uri="{9D8B030D-6E8A-4147-A177-3AD203B41FA5}">
                      <a16:colId xmlns="" xmlns:a16="http://schemas.microsoft.com/office/drawing/2014/main" val="941888965"/>
                    </a:ext>
                  </a:extLst>
                </a:gridCol>
              </a:tblGrid>
              <a:tr h="225498">
                <a:tc>
                  <a:txBody>
                    <a:bodyPr/>
                    <a:lstStyle/>
                    <a:p>
                      <a:pPr algn="r" fontAlgn="b">
                        <a:lnSpc>
                          <a:spcPts val="700"/>
                        </a:lnSpc>
                      </a:pPr>
                      <a:r>
                        <a:rPr lang="fr-BE" sz="800" dirty="0">
                          <a:solidFill>
                            <a:schemeClr val="tx1">
                              <a:lumMod val="75000"/>
                              <a:lumOff val="25000"/>
                            </a:schemeClr>
                          </a:solidFill>
                          <a:latin typeface="+mn-lt"/>
                          <a:ea typeface="+mn-ea"/>
                          <a:cs typeface="+mn-cs"/>
                        </a:rPr>
                        <a:t>Un couple marié/cohabitant </a:t>
                      </a:r>
                      <a:r>
                        <a:rPr lang="fr-BE" sz="800" b="1" dirty="0">
                          <a:solidFill>
                            <a:schemeClr val="tx1">
                              <a:lumMod val="75000"/>
                              <a:lumOff val="25000"/>
                            </a:schemeClr>
                          </a:solidFill>
                          <a:latin typeface="+mn-lt"/>
                          <a:ea typeface="+mn-ea"/>
                          <a:cs typeface="+mn-cs"/>
                        </a:rPr>
                        <a:t>AVEC </a:t>
                      </a:r>
                      <a:r>
                        <a:rPr lang="fr-BE" sz="800" dirty="0">
                          <a:solidFill>
                            <a:schemeClr val="tx1">
                              <a:lumMod val="75000"/>
                              <a:lumOff val="25000"/>
                            </a:schemeClr>
                          </a:solidFill>
                          <a:latin typeface="+mn-lt"/>
                          <a:ea typeface="+mn-ea"/>
                          <a:cs typeface="+mn-cs"/>
                        </a:rPr>
                        <a:t>enfants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45842687"/>
                  </a:ext>
                </a:extLst>
              </a:tr>
              <a:tr h="251004">
                <a:tc>
                  <a:txBody>
                    <a:bodyPr/>
                    <a:lstStyle/>
                    <a:p>
                      <a:pPr algn="r" fontAlgn="b"/>
                      <a:r>
                        <a:rPr lang="fr-BE" sz="800" dirty="0">
                          <a:solidFill>
                            <a:schemeClr val="tx1">
                              <a:lumMod val="75000"/>
                              <a:lumOff val="25000"/>
                            </a:schemeClr>
                          </a:solidFill>
                          <a:latin typeface="+mn-lt"/>
                          <a:ea typeface="+mn-ea"/>
                          <a:cs typeface="+mn-cs"/>
                        </a:rPr>
                        <a:t>Un couple marié/cohabitant </a:t>
                      </a:r>
                      <a:r>
                        <a:rPr lang="fr-BE" sz="800" b="1" dirty="0">
                          <a:solidFill>
                            <a:schemeClr val="tx1">
                              <a:lumMod val="75000"/>
                              <a:lumOff val="25000"/>
                            </a:schemeClr>
                          </a:solidFill>
                          <a:latin typeface="+mn-lt"/>
                          <a:ea typeface="+mn-ea"/>
                          <a:cs typeface="+mn-cs"/>
                        </a:rPr>
                        <a:t>SANS</a:t>
                      </a:r>
                      <a:r>
                        <a:rPr lang="fr-BE" sz="800" dirty="0">
                          <a:solidFill>
                            <a:schemeClr val="tx1">
                              <a:lumMod val="75000"/>
                              <a:lumOff val="25000"/>
                            </a:schemeClr>
                          </a:solidFill>
                          <a:latin typeface="+mn-lt"/>
                          <a:ea typeface="+mn-ea"/>
                          <a:cs typeface="+mn-cs"/>
                        </a:rPr>
                        <a:t> enfants qui habitent encore dans le ménage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102301215"/>
                  </a:ext>
                </a:extLst>
              </a:tr>
              <a:tr h="225498">
                <a:tc>
                  <a:txBody>
                    <a:bodyPr/>
                    <a:lstStyle/>
                    <a:p>
                      <a:pPr algn="r" fontAlgn="b"/>
                      <a:r>
                        <a:rPr lang="fr-BE" sz="800" b="0">
                          <a:solidFill>
                            <a:schemeClr val="tx1">
                              <a:lumMod val="75000"/>
                              <a:lumOff val="25000"/>
                            </a:schemeClr>
                          </a:solidFill>
                          <a:latin typeface="+mn-lt"/>
                          <a:ea typeface="+mn-ea"/>
                          <a:cs typeface="+mn-cs"/>
                        </a:rPr>
                        <a:t>Célibataire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374155531"/>
                  </a:ext>
                </a:extLst>
              </a:tr>
              <a:tr h="225498">
                <a:tc>
                  <a:txBody>
                    <a:bodyPr/>
                    <a:lstStyle/>
                    <a:p>
                      <a:pPr algn="r" fontAlgn="b"/>
                      <a:r>
                        <a:rPr lang="fr-BE" sz="800" b="0">
                          <a:solidFill>
                            <a:schemeClr val="tx1">
                              <a:lumMod val="75000"/>
                              <a:lumOff val="25000"/>
                            </a:schemeClr>
                          </a:solidFill>
                          <a:latin typeface="+mn-lt"/>
                          <a:ea typeface="+mn-ea"/>
                          <a:cs typeface="+mn-cs"/>
                        </a:rPr>
                        <a:t>J’habite chez mes parents/ma famille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207352188"/>
                  </a:ext>
                </a:extLst>
              </a:tr>
              <a:tr h="251004">
                <a:tc>
                  <a:txBody>
                    <a:bodyPr/>
                    <a:lstStyle/>
                    <a:p>
                      <a:pPr algn="r" fontAlgn="b"/>
                      <a:r>
                        <a:rPr lang="fr-BE" sz="800">
                          <a:solidFill>
                            <a:schemeClr val="tx1">
                              <a:lumMod val="75000"/>
                              <a:lumOff val="25000"/>
                            </a:schemeClr>
                          </a:solidFill>
                          <a:latin typeface="+mn-lt"/>
                          <a:ea typeface="+mn-ea"/>
                          <a:cs typeface="+mn-cs"/>
                        </a:rPr>
                        <a:t>Célibataire </a:t>
                      </a:r>
                      <a:r>
                        <a:rPr lang="fr-BE" sz="800" b="1">
                          <a:solidFill>
                            <a:schemeClr val="tx1">
                              <a:lumMod val="75000"/>
                              <a:lumOff val="25000"/>
                            </a:schemeClr>
                          </a:solidFill>
                          <a:latin typeface="+mn-lt"/>
                          <a:ea typeface="+mn-ea"/>
                          <a:cs typeface="+mn-cs"/>
                        </a:rPr>
                        <a:t>AVEC</a:t>
                      </a:r>
                      <a:r>
                        <a:rPr lang="fr-BE" sz="800">
                          <a:solidFill>
                            <a:schemeClr val="tx1">
                              <a:lumMod val="75000"/>
                              <a:lumOff val="25000"/>
                            </a:schemeClr>
                          </a:solidFill>
                          <a:latin typeface="+mn-lt"/>
                          <a:ea typeface="+mn-ea"/>
                          <a:cs typeface="+mn-cs"/>
                        </a:rPr>
                        <a:t> enfants habitant dans le ménage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325512666"/>
                  </a:ext>
                </a:extLst>
              </a:tr>
              <a:tr h="225498">
                <a:tc>
                  <a:txBody>
                    <a:bodyPr/>
                    <a:lstStyle/>
                    <a:p>
                      <a:pPr algn="r" fontAlgn="b">
                        <a:lnSpc>
                          <a:spcPts val="700"/>
                        </a:lnSpc>
                      </a:pPr>
                      <a:r>
                        <a:rPr lang="fr-BE" sz="800" b="0" dirty="0">
                          <a:solidFill>
                            <a:schemeClr val="tx1">
                              <a:lumMod val="75000"/>
                              <a:lumOff val="25000"/>
                            </a:schemeClr>
                          </a:solidFill>
                          <a:latin typeface="+mn-lt"/>
                          <a:ea typeface="+mn-ea"/>
                          <a:cs typeface="+mn-cs"/>
                        </a:rPr>
                        <a:t>Autre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904898946"/>
                  </a:ext>
                </a:extLst>
              </a:tr>
            </a:tbl>
          </a:graphicData>
        </a:graphic>
      </p:graphicFrame>
      <p:sp>
        <p:nvSpPr>
          <p:cNvPr id="6" name="Rectangle 5"/>
          <p:cNvSpPr/>
          <p:nvPr/>
        </p:nvSpPr>
        <p:spPr>
          <a:xfrm>
            <a:off x="250825" y="1071489"/>
            <a:ext cx="1967101"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fr-BE" sz="1100">
                <a:solidFill>
                  <a:schemeClr val="bg2"/>
                </a:solidFill>
              </a:rPr>
              <a:t>SEXE</a:t>
            </a:r>
          </a:p>
        </p:txBody>
      </p:sp>
      <p:sp>
        <p:nvSpPr>
          <p:cNvPr id="9" name="Rectangle 8"/>
          <p:cNvSpPr/>
          <p:nvPr/>
        </p:nvSpPr>
        <p:spPr>
          <a:xfrm>
            <a:off x="2291466" y="1074821"/>
            <a:ext cx="2973151" cy="166763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fr-BE" sz="1100">
                <a:solidFill>
                  <a:schemeClr val="bg2"/>
                </a:solidFill>
              </a:rPr>
              <a:t>ÂGE</a:t>
            </a:r>
          </a:p>
        </p:txBody>
      </p:sp>
      <p:graphicFrame>
        <p:nvGraphicFramePr>
          <p:cNvPr id="49" name="Chart 48"/>
          <p:cNvGraphicFramePr/>
          <p:nvPr>
            <p:extLst>
              <p:ext uri="{D42A27DB-BD31-4B8C-83A1-F6EECF244321}">
                <p14:modId xmlns:p14="http://schemas.microsoft.com/office/powerpoint/2010/main" val="3558407416"/>
              </p:ext>
            </p:extLst>
          </p:nvPr>
        </p:nvGraphicFramePr>
        <p:xfrm>
          <a:off x="2291466" y="1147119"/>
          <a:ext cx="2973152" cy="1648222"/>
        </p:xfrm>
        <a:graphic>
          <a:graphicData uri="http://schemas.openxmlformats.org/drawingml/2006/chart">
            <c:chart xmlns:c="http://schemas.openxmlformats.org/drawingml/2006/chart" xmlns:r="http://schemas.openxmlformats.org/officeDocument/2006/relationships" r:id="rId4"/>
          </a:graphicData>
        </a:graphic>
      </p:graphicFrame>
      <p:sp>
        <p:nvSpPr>
          <p:cNvPr id="40" name="Title 1"/>
          <p:cNvSpPr>
            <a:spLocks noGrp="1"/>
          </p:cNvSpPr>
          <p:nvPr>
            <p:ph type="title"/>
          </p:nvPr>
        </p:nvSpPr>
        <p:spPr>
          <a:prstGeom prst="rect">
            <a:avLst/>
          </a:prstGeom>
        </p:spPr>
        <p:txBody>
          <a:bodyPr/>
          <a:lstStyle/>
          <a:p>
            <a:r>
              <a:rPr lang="fr-BE" dirty="0"/>
              <a:t>Profil socio-démographique de l’échantillon - Wallonie </a:t>
            </a:r>
          </a:p>
        </p:txBody>
      </p:sp>
      <p:sp>
        <p:nvSpPr>
          <p:cNvPr id="10" name="Text Placeholder 9">
            <a:extLst>
              <a:ext uri="{FF2B5EF4-FFF2-40B4-BE49-F238E27FC236}">
                <a16:creationId xmlns="" xmlns:a16="http://schemas.microsoft.com/office/drawing/2014/main" id="{5569DE34-691E-47B0-8C56-FF524FBAAF16}"/>
              </a:ext>
            </a:extLst>
          </p:cNvPr>
          <p:cNvSpPr>
            <a:spLocks noGrp="1"/>
          </p:cNvSpPr>
          <p:nvPr>
            <p:ph type="body" sz="quarter" idx="13"/>
          </p:nvPr>
        </p:nvSpPr>
        <p:spPr/>
        <p:txBody>
          <a:bodyPr/>
          <a:lstStyle/>
          <a:p>
            <a:r>
              <a:rPr lang="fr-BE" sz="1400" dirty="0"/>
              <a:t>Échantillon représentatif pour la Wallonie.</a:t>
            </a:r>
          </a:p>
        </p:txBody>
      </p:sp>
      <p:sp>
        <p:nvSpPr>
          <p:cNvPr id="3" name="Text Placeholder 2">
            <a:extLst>
              <a:ext uri="{FF2B5EF4-FFF2-40B4-BE49-F238E27FC236}">
                <a16:creationId xmlns="" xmlns:a16="http://schemas.microsoft.com/office/drawing/2014/main" id="{6BE411D2-2317-4DFD-BB14-BB61ED37F8F3}"/>
              </a:ext>
            </a:extLst>
          </p:cNvPr>
          <p:cNvSpPr>
            <a:spLocks noGrp="1"/>
          </p:cNvSpPr>
          <p:nvPr>
            <p:ph type="body" sz="quarter" idx="16"/>
          </p:nvPr>
        </p:nvSpPr>
        <p:spPr>
          <a:xfrm>
            <a:off x="224598" y="4582649"/>
            <a:ext cx="6718075" cy="457568"/>
          </a:xfrm>
          <a:prstGeom prst="rect">
            <a:avLst/>
          </a:prstGeom>
        </p:spPr>
        <p:txBody>
          <a:bodyPr/>
          <a:lstStyle/>
          <a:p>
            <a:r>
              <a:rPr lang="fr-BE" dirty="0"/>
              <a:t>Base:	Wallonie (n=1003) </a:t>
            </a:r>
          </a:p>
          <a:p>
            <a:r>
              <a:rPr lang="fr-BE" dirty="0"/>
              <a:t>Question:	SD1 Langue| SD2 Sexe | SD3 Age | Province | Classe sociale|SD5 Y compris vous-même, de combien de personnes se compose votre ménage ? Les enfants en 	‘kot’ qui rentrent à la maison le weekend sont considérés comme vivant dans votre ménage. | </a:t>
            </a:r>
            <a:r>
              <a:rPr lang="fr-BE" dirty="0" err="1"/>
              <a:t>SD6</a:t>
            </a:r>
            <a:r>
              <a:rPr lang="fr-BE" dirty="0"/>
              <a:t> Êtes-vous … ? </a:t>
            </a:r>
          </a:p>
          <a:p>
            <a:r>
              <a:rPr lang="fr-BE" dirty="0"/>
              <a:t>	</a:t>
            </a:r>
            <a:r>
              <a:rPr lang="nl-BE" dirty="0" err="1"/>
              <a:t>Différences</a:t>
            </a:r>
            <a:r>
              <a:rPr lang="nl-BE" dirty="0"/>
              <a:t> </a:t>
            </a:r>
            <a:r>
              <a:rPr lang="nl-BE" dirty="0" err="1"/>
              <a:t>significatives</a:t>
            </a:r>
            <a:r>
              <a:rPr lang="nl-BE" dirty="0"/>
              <a:t> </a:t>
            </a:r>
            <a:r>
              <a:rPr lang="nl-BE" dirty="0" err="1"/>
              <a:t>pertinentes</a:t>
            </a:r>
            <a:endParaRPr lang="nl-BE" dirty="0"/>
          </a:p>
          <a:p>
            <a:endParaRPr lang="nl-BE" dirty="0"/>
          </a:p>
        </p:txBody>
      </p:sp>
      <p:sp>
        <p:nvSpPr>
          <p:cNvPr id="45" name="Freeform 43"/>
          <p:cNvSpPr>
            <a:spLocks noEditPoints="1"/>
          </p:cNvSpPr>
          <p:nvPr/>
        </p:nvSpPr>
        <p:spPr bwMode="auto">
          <a:xfrm>
            <a:off x="1353793" y="1431892"/>
            <a:ext cx="749578" cy="785966"/>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rgbClr val="A3C6E5"/>
          </a:solidFill>
          <a:ln w="9525">
            <a:noFill/>
            <a:round/>
            <a:headEnd/>
            <a:tailEnd/>
          </a:ln>
        </p:spPr>
        <p:txBody>
          <a:bodyPr vert="horz" wrap="square" lIns="91440" tIns="45720" rIns="91440" bIns="45720" numCol="1" anchor="t" anchorCtr="0" compatLnSpc="1">
            <a:prstTxWarp prst="textNoShape">
              <a:avLst/>
            </a:prstTxWarp>
          </a:bodyPr>
          <a:lstStyle/>
          <a:p>
            <a:endParaRPr lang="nl-BE"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Freeform 45"/>
          <p:cNvSpPr>
            <a:spLocks noEditPoints="1"/>
          </p:cNvSpPr>
          <p:nvPr/>
        </p:nvSpPr>
        <p:spPr bwMode="auto">
          <a:xfrm>
            <a:off x="700985" y="1340075"/>
            <a:ext cx="549701" cy="913213"/>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rgbClr val="FCC75C"/>
          </a:solidFill>
          <a:ln w="12700">
            <a:noFill/>
            <a:round/>
            <a:headEnd/>
            <a:tailEnd/>
          </a:ln>
        </p:spPr>
        <p:txBody>
          <a:bodyPr vert="horz" wrap="square" lIns="91440" tIns="45720" rIns="91440" bIns="45720" numCol="1" anchor="t" anchorCtr="0" compatLnSpc="1">
            <a:prstTxWarp prst="textNoShape">
              <a:avLst/>
            </a:prstTxWarp>
          </a:bodyPr>
          <a:lstStyle/>
          <a:p>
            <a:pPr algn="r"/>
            <a:endParaRPr lang="nl-BE"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TextBox 46"/>
          <p:cNvSpPr txBox="1"/>
          <p:nvPr/>
        </p:nvSpPr>
        <p:spPr>
          <a:xfrm>
            <a:off x="1322862" y="2206702"/>
            <a:ext cx="811441" cy="523220"/>
          </a:xfrm>
          <a:prstGeom prst="rect">
            <a:avLst/>
          </a:prstGeom>
          <a:noFill/>
        </p:spPr>
        <p:txBody>
          <a:bodyPr wrap="none" rtlCol="0">
            <a:spAutoFit/>
          </a:bodyPr>
          <a:lstStyle/>
          <a:p>
            <a:r>
              <a:rPr lang="fr-BE" sz="2800" b="1">
                <a:solidFill>
                  <a:srgbClr val="A3C6E5"/>
                </a:solidFill>
                <a:latin typeface="+mj-lt"/>
                <a:ea typeface="Verdana" panose="020B0604030504040204" pitchFamily="34" charset="0"/>
                <a:cs typeface="Verdana" panose="020B0604030504040204" pitchFamily="34" charset="0"/>
              </a:rPr>
              <a:t>49%</a:t>
            </a:r>
          </a:p>
        </p:txBody>
      </p:sp>
      <p:sp>
        <p:nvSpPr>
          <p:cNvPr id="48" name="TextBox 47"/>
          <p:cNvSpPr txBox="1"/>
          <p:nvPr/>
        </p:nvSpPr>
        <p:spPr>
          <a:xfrm>
            <a:off x="570115" y="2207355"/>
            <a:ext cx="811441" cy="523220"/>
          </a:xfrm>
          <a:prstGeom prst="rect">
            <a:avLst/>
          </a:prstGeom>
          <a:noFill/>
        </p:spPr>
        <p:txBody>
          <a:bodyPr wrap="none" rtlCol="0">
            <a:spAutoFit/>
          </a:bodyPr>
          <a:lstStyle/>
          <a:p>
            <a:pPr algn="r"/>
            <a:r>
              <a:rPr lang="fr-BE" sz="2800" b="1">
                <a:solidFill>
                  <a:srgbClr val="FCC75C"/>
                </a:solidFill>
                <a:latin typeface="+mj-lt"/>
                <a:ea typeface="Verdana" panose="020B0604030504040204" pitchFamily="34" charset="0"/>
                <a:cs typeface="Verdana" panose="020B0604030504040204" pitchFamily="34" charset="0"/>
              </a:rPr>
              <a:t>51%</a:t>
            </a:r>
          </a:p>
        </p:txBody>
      </p:sp>
      <p:sp>
        <p:nvSpPr>
          <p:cNvPr id="59" name="Rounded Rectangle 37"/>
          <p:cNvSpPr/>
          <p:nvPr/>
        </p:nvSpPr>
        <p:spPr>
          <a:xfrm>
            <a:off x="4394599" y="1381200"/>
            <a:ext cx="613862" cy="180000"/>
          </a:xfrm>
          <a:prstGeom prst="rect">
            <a:avLst/>
          </a:prstGeom>
          <a:solidFill>
            <a:srgbClr val="859F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BE" sz="1050" b="1">
                <a:solidFill>
                  <a:srgbClr val="FFFFFF"/>
                </a:solidFill>
              </a:rPr>
              <a:t>44,9 ans</a:t>
            </a:r>
          </a:p>
        </p:txBody>
      </p:sp>
      <p:sp>
        <p:nvSpPr>
          <p:cNvPr id="60" name="Rectangle 59"/>
          <p:cNvSpPr/>
          <p:nvPr/>
        </p:nvSpPr>
        <p:spPr>
          <a:xfrm>
            <a:off x="4255735" y="1158714"/>
            <a:ext cx="891591" cy="246221"/>
          </a:xfrm>
          <a:prstGeom prst="rect">
            <a:avLst/>
          </a:prstGeom>
        </p:spPr>
        <p:txBody>
          <a:bodyPr wrap="none">
            <a:spAutoFit/>
          </a:bodyPr>
          <a:lstStyle/>
          <a:p>
            <a:r>
              <a:rPr lang="fr-BE" sz="1000" noProof="1">
                <a:solidFill>
                  <a:schemeClr val="tx1">
                    <a:lumMod val="75000"/>
                    <a:lumOff val="25000"/>
                  </a:schemeClr>
                </a:solidFill>
              </a:rPr>
              <a:t>Âge moyen :</a:t>
            </a:r>
          </a:p>
        </p:txBody>
      </p:sp>
      <p:sp>
        <p:nvSpPr>
          <p:cNvPr id="127" name="Rounded Rectangle 37"/>
          <p:cNvSpPr/>
          <p:nvPr/>
        </p:nvSpPr>
        <p:spPr>
          <a:xfrm>
            <a:off x="8334045" y="4164316"/>
            <a:ext cx="455270" cy="224385"/>
          </a:xfrm>
          <a:prstGeom prst="rect">
            <a:avLst/>
          </a:prstGeom>
          <a:solidFill>
            <a:srgbClr val="8A14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BE" sz="1200" b="1">
                <a:solidFill>
                  <a:srgbClr val="FFFFFF"/>
                </a:solidFill>
              </a:rPr>
              <a:t>38%</a:t>
            </a:r>
          </a:p>
        </p:txBody>
      </p:sp>
      <p:sp>
        <p:nvSpPr>
          <p:cNvPr id="128" name="Rectangle 127"/>
          <p:cNvSpPr/>
          <p:nvPr/>
        </p:nvSpPr>
        <p:spPr>
          <a:xfrm>
            <a:off x="8228095" y="3941830"/>
            <a:ext cx="667170" cy="246221"/>
          </a:xfrm>
          <a:prstGeom prst="rect">
            <a:avLst/>
          </a:prstGeom>
        </p:spPr>
        <p:txBody>
          <a:bodyPr wrap="none">
            <a:spAutoFit/>
          </a:bodyPr>
          <a:lstStyle/>
          <a:p>
            <a:pPr algn="r"/>
            <a:r>
              <a:rPr lang="fr-BE" sz="1000" b="1" noProof="1">
                <a:solidFill>
                  <a:schemeClr val="tx1">
                    <a:lumMod val="75000"/>
                    <a:lumOff val="25000"/>
                  </a:schemeClr>
                </a:solidFill>
              </a:rPr>
              <a:t>Enfants</a:t>
            </a:r>
          </a:p>
        </p:txBody>
      </p:sp>
      <p:sp>
        <p:nvSpPr>
          <p:cNvPr id="8" name="Rectangle 7"/>
          <p:cNvSpPr/>
          <p:nvPr/>
        </p:nvSpPr>
        <p:spPr>
          <a:xfrm>
            <a:off x="2291466" y="2808728"/>
            <a:ext cx="2970408" cy="1663868"/>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fr-BE" sz="1100">
                <a:solidFill>
                  <a:schemeClr val="bg2"/>
                </a:solidFill>
              </a:rPr>
              <a:t>PROVINCE</a:t>
            </a:r>
          </a:p>
        </p:txBody>
      </p:sp>
      <p:sp>
        <p:nvSpPr>
          <p:cNvPr id="97" name="TextBox 96">
            <a:extLst>
              <a:ext uri="{FF2B5EF4-FFF2-40B4-BE49-F238E27FC236}">
                <a16:creationId xmlns="" xmlns:a16="http://schemas.microsoft.com/office/drawing/2014/main" id="{AEA4D22C-2621-4B93-BFF2-17A2BB00311A}"/>
              </a:ext>
            </a:extLst>
          </p:cNvPr>
          <p:cNvSpPr txBox="1"/>
          <p:nvPr/>
        </p:nvSpPr>
        <p:spPr>
          <a:xfrm>
            <a:off x="1312778" y="3960054"/>
            <a:ext cx="841344" cy="523220"/>
          </a:xfrm>
          <a:prstGeom prst="rect">
            <a:avLst/>
          </a:prstGeom>
          <a:noFill/>
        </p:spPr>
        <p:txBody>
          <a:bodyPr wrap="square" rtlCol="0">
            <a:spAutoFit/>
          </a:bodyPr>
          <a:lstStyle/>
          <a:p>
            <a:r>
              <a:rPr lang="fr-BE" sz="2800" b="1">
                <a:solidFill>
                  <a:srgbClr val="4FB5B3"/>
                </a:solidFill>
              </a:rPr>
              <a:t>99%</a:t>
            </a:r>
          </a:p>
        </p:txBody>
      </p:sp>
      <p:sp>
        <p:nvSpPr>
          <p:cNvPr id="98" name="TextBox 97">
            <a:extLst>
              <a:ext uri="{FF2B5EF4-FFF2-40B4-BE49-F238E27FC236}">
                <a16:creationId xmlns="" xmlns:a16="http://schemas.microsoft.com/office/drawing/2014/main" id="{1BD85310-BE3C-4393-8991-E064F1A25AF2}"/>
              </a:ext>
            </a:extLst>
          </p:cNvPr>
          <p:cNvSpPr txBox="1"/>
          <p:nvPr/>
        </p:nvSpPr>
        <p:spPr>
          <a:xfrm>
            <a:off x="505950" y="3808608"/>
            <a:ext cx="628698" cy="523220"/>
          </a:xfrm>
          <a:prstGeom prst="rect">
            <a:avLst/>
          </a:prstGeom>
          <a:noFill/>
        </p:spPr>
        <p:txBody>
          <a:bodyPr wrap="none" rtlCol="0">
            <a:spAutoFit/>
          </a:bodyPr>
          <a:lstStyle/>
          <a:p>
            <a:r>
              <a:rPr lang="fr-BE" sz="2800" b="1">
                <a:solidFill>
                  <a:schemeClr val="accent6"/>
                </a:solidFill>
              </a:rPr>
              <a:t>1%</a:t>
            </a:r>
          </a:p>
        </p:txBody>
      </p:sp>
      <p:sp>
        <p:nvSpPr>
          <p:cNvPr id="99" name="Freeform 65">
            <a:extLst>
              <a:ext uri="{FF2B5EF4-FFF2-40B4-BE49-F238E27FC236}">
                <a16:creationId xmlns="" xmlns:a16="http://schemas.microsoft.com/office/drawing/2014/main" id="{9194CC7A-7A20-4786-90D1-4DBDD333BFFD}"/>
              </a:ext>
            </a:extLst>
          </p:cNvPr>
          <p:cNvSpPr>
            <a:spLocks/>
          </p:cNvSpPr>
          <p:nvPr/>
        </p:nvSpPr>
        <p:spPr bwMode="auto">
          <a:xfrm>
            <a:off x="782976" y="3139665"/>
            <a:ext cx="750280" cy="634098"/>
          </a:xfrm>
          <a:custGeom>
            <a:avLst/>
            <a:gdLst/>
            <a:ahLst/>
            <a:cxnLst>
              <a:cxn ang="0">
                <a:pos x="113" y="178"/>
              </a:cxn>
              <a:cxn ang="0">
                <a:pos x="68" y="171"/>
              </a:cxn>
              <a:cxn ang="0">
                <a:pos x="69" y="171"/>
              </a:cxn>
              <a:cxn ang="0">
                <a:pos x="0" y="192"/>
              </a:cxn>
              <a:cxn ang="0">
                <a:pos x="20" y="140"/>
              </a:cxn>
              <a:cxn ang="0">
                <a:pos x="0" y="89"/>
              </a:cxn>
              <a:cxn ang="0">
                <a:pos x="113" y="0"/>
              </a:cxn>
              <a:cxn ang="0">
                <a:pos x="227" y="89"/>
              </a:cxn>
              <a:cxn ang="0">
                <a:pos x="113" y="178"/>
              </a:cxn>
            </a:cxnLst>
            <a:rect l="0" t="0" r="r" b="b"/>
            <a:pathLst>
              <a:path w="227" h="192">
                <a:moveTo>
                  <a:pt x="113" y="178"/>
                </a:moveTo>
                <a:cubicBezTo>
                  <a:pt x="97" y="178"/>
                  <a:pt x="82" y="176"/>
                  <a:pt x="68" y="171"/>
                </a:cubicBezTo>
                <a:cubicBezTo>
                  <a:pt x="69" y="171"/>
                  <a:pt x="69" y="171"/>
                  <a:pt x="69" y="171"/>
                </a:cubicBezTo>
                <a:cubicBezTo>
                  <a:pt x="0" y="192"/>
                  <a:pt x="0" y="192"/>
                  <a:pt x="0" y="192"/>
                </a:cubicBezTo>
                <a:cubicBezTo>
                  <a:pt x="19" y="166"/>
                  <a:pt x="20" y="140"/>
                  <a:pt x="20" y="140"/>
                </a:cubicBezTo>
                <a:cubicBezTo>
                  <a:pt x="8" y="126"/>
                  <a:pt x="0" y="108"/>
                  <a:pt x="0" y="89"/>
                </a:cubicBezTo>
                <a:cubicBezTo>
                  <a:pt x="0" y="40"/>
                  <a:pt x="51" y="0"/>
                  <a:pt x="113" y="0"/>
                </a:cubicBezTo>
                <a:cubicBezTo>
                  <a:pt x="176" y="0"/>
                  <a:pt x="227" y="40"/>
                  <a:pt x="227" y="89"/>
                </a:cubicBezTo>
                <a:cubicBezTo>
                  <a:pt x="227" y="138"/>
                  <a:pt x="176" y="178"/>
                  <a:pt x="113" y="178"/>
                </a:cubicBezTo>
                <a:close/>
              </a:path>
            </a:pathLst>
          </a:custGeom>
          <a:solidFill>
            <a:schemeClr val="accent6"/>
          </a:solidFill>
          <a:ln w="28575">
            <a:solidFill>
              <a:schemeClr val="bg1"/>
            </a:solidFill>
            <a:round/>
            <a:headEnd/>
            <a:tailEnd/>
          </a:ln>
        </p:spPr>
        <p:txBody>
          <a:bodyPr vert="horz" wrap="square" lIns="108000" tIns="45720" rIns="91440" bIns="108000" numCol="1" anchor="ctr" anchorCtr="0" compatLnSpc="1">
            <a:prstTxWarp prst="textNoShape">
              <a:avLst/>
            </a:prstTxWarp>
          </a:bodyPr>
          <a:lstStyle/>
          <a:p>
            <a:pPr algn="ctr"/>
            <a:r>
              <a:rPr lang="fr-BE" sz="2400" b="1">
                <a:solidFill>
                  <a:schemeClr val="bg1"/>
                </a:solidFill>
              </a:rPr>
              <a:t>NL</a:t>
            </a:r>
          </a:p>
        </p:txBody>
      </p:sp>
      <p:sp>
        <p:nvSpPr>
          <p:cNvPr id="100" name="Freeform 65">
            <a:extLst>
              <a:ext uri="{FF2B5EF4-FFF2-40B4-BE49-F238E27FC236}">
                <a16:creationId xmlns="" xmlns:a16="http://schemas.microsoft.com/office/drawing/2014/main" id="{A58F2612-5C80-475A-9A14-B00E1ADCF32D}"/>
              </a:ext>
            </a:extLst>
          </p:cNvPr>
          <p:cNvSpPr>
            <a:spLocks/>
          </p:cNvSpPr>
          <p:nvPr/>
        </p:nvSpPr>
        <p:spPr bwMode="auto">
          <a:xfrm flipH="1">
            <a:off x="1322862" y="3419065"/>
            <a:ext cx="750280" cy="634098"/>
          </a:xfrm>
          <a:custGeom>
            <a:avLst/>
            <a:gdLst/>
            <a:ahLst/>
            <a:cxnLst>
              <a:cxn ang="0">
                <a:pos x="113" y="178"/>
              </a:cxn>
              <a:cxn ang="0">
                <a:pos x="68" y="171"/>
              </a:cxn>
              <a:cxn ang="0">
                <a:pos x="69" y="171"/>
              </a:cxn>
              <a:cxn ang="0">
                <a:pos x="0" y="192"/>
              </a:cxn>
              <a:cxn ang="0">
                <a:pos x="20" y="140"/>
              </a:cxn>
              <a:cxn ang="0">
                <a:pos x="0" y="89"/>
              </a:cxn>
              <a:cxn ang="0">
                <a:pos x="113" y="0"/>
              </a:cxn>
              <a:cxn ang="0">
                <a:pos x="227" y="89"/>
              </a:cxn>
              <a:cxn ang="0">
                <a:pos x="113" y="178"/>
              </a:cxn>
            </a:cxnLst>
            <a:rect l="0" t="0" r="r" b="b"/>
            <a:pathLst>
              <a:path w="227" h="192">
                <a:moveTo>
                  <a:pt x="113" y="178"/>
                </a:moveTo>
                <a:cubicBezTo>
                  <a:pt x="97" y="178"/>
                  <a:pt x="82" y="176"/>
                  <a:pt x="68" y="171"/>
                </a:cubicBezTo>
                <a:cubicBezTo>
                  <a:pt x="69" y="171"/>
                  <a:pt x="69" y="171"/>
                  <a:pt x="69" y="171"/>
                </a:cubicBezTo>
                <a:cubicBezTo>
                  <a:pt x="0" y="192"/>
                  <a:pt x="0" y="192"/>
                  <a:pt x="0" y="192"/>
                </a:cubicBezTo>
                <a:cubicBezTo>
                  <a:pt x="19" y="166"/>
                  <a:pt x="20" y="140"/>
                  <a:pt x="20" y="140"/>
                </a:cubicBezTo>
                <a:cubicBezTo>
                  <a:pt x="8" y="126"/>
                  <a:pt x="0" y="108"/>
                  <a:pt x="0" y="89"/>
                </a:cubicBezTo>
                <a:cubicBezTo>
                  <a:pt x="0" y="40"/>
                  <a:pt x="51" y="0"/>
                  <a:pt x="113" y="0"/>
                </a:cubicBezTo>
                <a:cubicBezTo>
                  <a:pt x="176" y="0"/>
                  <a:pt x="227" y="40"/>
                  <a:pt x="227" y="89"/>
                </a:cubicBezTo>
                <a:cubicBezTo>
                  <a:pt x="227" y="138"/>
                  <a:pt x="176" y="178"/>
                  <a:pt x="113" y="178"/>
                </a:cubicBezTo>
                <a:close/>
              </a:path>
            </a:pathLst>
          </a:custGeom>
          <a:solidFill>
            <a:srgbClr val="4FB5B3"/>
          </a:solidFill>
          <a:ln w="28575">
            <a:solidFill>
              <a:schemeClr val="bg1"/>
            </a:solidFill>
            <a:round/>
            <a:headEnd/>
            <a:tailEnd/>
          </a:ln>
        </p:spPr>
        <p:txBody>
          <a:bodyPr vert="horz" wrap="square" lIns="108000" tIns="45720" rIns="91440" bIns="108000" numCol="1" anchor="ctr" anchorCtr="0" compatLnSpc="1">
            <a:prstTxWarp prst="textNoShape">
              <a:avLst/>
            </a:prstTxWarp>
          </a:bodyPr>
          <a:lstStyle/>
          <a:p>
            <a:pPr algn="ctr"/>
            <a:r>
              <a:rPr lang="fr-BE" sz="2400" b="1">
                <a:solidFill>
                  <a:schemeClr val="bg1"/>
                </a:solidFill>
              </a:rPr>
              <a:t>FR</a:t>
            </a:r>
          </a:p>
        </p:txBody>
      </p:sp>
      <p:sp>
        <p:nvSpPr>
          <p:cNvPr id="101" name="Rectangle 100">
            <a:extLst>
              <a:ext uri="{FF2B5EF4-FFF2-40B4-BE49-F238E27FC236}">
                <a16:creationId xmlns="" xmlns:a16="http://schemas.microsoft.com/office/drawing/2014/main" id="{4F4599C7-E19D-43C9-A01E-E1C18F3A57F8}"/>
              </a:ext>
            </a:extLst>
          </p:cNvPr>
          <p:cNvSpPr/>
          <p:nvPr/>
        </p:nvSpPr>
        <p:spPr>
          <a:xfrm>
            <a:off x="5338157" y="1073579"/>
            <a:ext cx="1728000"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fr-BE" sz="1100">
                <a:solidFill>
                  <a:schemeClr val="bg2"/>
                </a:solidFill>
              </a:rPr>
              <a:t>CLASSE SOCIALE</a:t>
            </a:r>
          </a:p>
        </p:txBody>
      </p:sp>
      <p:sp>
        <p:nvSpPr>
          <p:cNvPr id="102" name="Rectangle 101">
            <a:extLst>
              <a:ext uri="{FF2B5EF4-FFF2-40B4-BE49-F238E27FC236}">
                <a16:creationId xmlns="" xmlns:a16="http://schemas.microsoft.com/office/drawing/2014/main" id="{7FF85949-A842-43CA-8EF3-624DB1207CD5}"/>
              </a:ext>
            </a:extLst>
          </p:cNvPr>
          <p:cNvSpPr/>
          <p:nvPr/>
        </p:nvSpPr>
        <p:spPr>
          <a:xfrm>
            <a:off x="7136286" y="1073579"/>
            <a:ext cx="1728000"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fr-BE" sz="1100">
                <a:solidFill>
                  <a:schemeClr val="bg2"/>
                </a:solidFill>
              </a:rPr>
              <a:t>MEMBRES DU MÉNAGE</a:t>
            </a:r>
          </a:p>
        </p:txBody>
      </p:sp>
      <p:graphicFrame>
        <p:nvGraphicFramePr>
          <p:cNvPr id="103" name="Chart 102">
            <a:extLst>
              <a:ext uri="{FF2B5EF4-FFF2-40B4-BE49-F238E27FC236}">
                <a16:creationId xmlns="" xmlns:a16="http://schemas.microsoft.com/office/drawing/2014/main" id="{E0B54020-A409-4822-B055-970660382909}"/>
              </a:ext>
            </a:extLst>
          </p:cNvPr>
          <p:cNvGraphicFramePr/>
          <p:nvPr>
            <p:extLst>
              <p:ext uri="{D42A27DB-BD31-4B8C-83A1-F6EECF244321}">
                <p14:modId xmlns:p14="http://schemas.microsoft.com/office/powerpoint/2010/main" val="3723265521"/>
              </p:ext>
            </p:extLst>
          </p:nvPr>
        </p:nvGraphicFramePr>
        <p:xfrm>
          <a:off x="5334746" y="1147119"/>
          <a:ext cx="1744766" cy="16482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4" name="Chart 103">
            <a:extLst>
              <a:ext uri="{FF2B5EF4-FFF2-40B4-BE49-F238E27FC236}">
                <a16:creationId xmlns="" xmlns:a16="http://schemas.microsoft.com/office/drawing/2014/main" id="{DA41E24F-8695-4BCA-BEBC-177A33AE11F6}"/>
              </a:ext>
            </a:extLst>
          </p:cNvPr>
          <p:cNvGraphicFramePr/>
          <p:nvPr>
            <p:extLst>
              <p:ext uri="{D42A27DB-BD31-4B8C-83A1-F6EECF244321}">
                <p14:modId xmlns:p14="http://schemas.microsoft.com/office/powerpoint/2010/main" val="1521062072"/>
              </p:ext>
            </p:extLst>
          </p:nvPr>
        </p:nvGraphicFramePr>
        <p:xfrm>
          <a:off x="7136287" y="1275624"/>
          <a:ext cx="1727999" cy="1221640"/>
        </p:xfrm>
        <a:graphic>
          <a:graphicData uri="http://schemas.openxmlformats.org/drawingml/2006/chart">
            <c:chart xmlns:c="http://schemas.openxmlformats.org/drawingml/2006/chart" xmlns:r="http://schemas.openxmlformats.org/officeDocument/2006/relationships" r:id="rId6"/>
          </a:graphicData>
        </a:graphic>
      </p:graphicFrame>
      <p:sp>
        <p:nvSpPr>
          <p:cNvPr id="140" name="Rounded Rectangle 37"/>
          <p:cNvSpPr/>
          <p:nvPr/>
        </p:nvSpPr>
        <p:spPr>
          <a:xfrm>
            <a:off x="8384848" y="2470186"/>
            <a:ext cx="455270" cy="224385"/>
          </a:xfrm>
          <a:prstGeom prst="rect">
            <a:avLst/>
          </a:prstGeom>
          <a:solidFill>
            <a:srgbClr val="F09D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BE" sz="1200" b="1">
                <a:solidFill>
                  <a:srgbClr val="FFFFFF"/>
                </a:solidFill>
              </a:rPr>
              <a:t>2,6</a:t>
            </a:r>
          </a:p>
        </p:txBody>
      </p:sp>
      <p:sp>
        <p:nvSpPr>
          <p:cNvPr id="142" name="Rectangle 141"/>
          <p:cNvSpPr/>
          <p:nvPr/>
        </p:nvSpPr>
        <p:spPr>
          <a:xfrm>
            <a:off x="7080872" y="2452578"/>
            <a:ext cx="1350050" cy="302327"/>
          </a:xfrm>
          <a:prstGeom prst="rect">
            <a:avLst/>
          </a:prstGeom>
        </p:spPr>
        <p:txBody>
          <a:bodyPr wrap="none">
            <a:spAutoFit/>
          </a:bodyPr>
          <a:lstStyle/>
          <a:p>
            <a:pPr algn="r">
              <a:lnSpc>
                <a:spcPts val="800"/>
              </a:lnSpc>
            </a:pPr>
            <a:r>
              <a:rPr lang="fr-BE" sz="900" b="1" noProof="1">
                <a:solidFill>
                  <a:schemeClr val="tx1">
                    <a:lumMod val="75000"/>
                    <a:lumOff val="25000"/>
                  </a:schemeClr>
                </a:solidFill>
              </a:rPr>
              <a:t>Nombre moyen </a:t>
            </a:r>
          </a:p>
          <a:p>
            <a:pPr algn="r">
              <a:lnSpc>
                <a:spcPts val="800"/>
              </a:lnSpc>
            </a:pPr>
            <a:r>
              <a:rPr lang="fr-BE" sz="900" b="1" noProof="1">
                <a:solidFill>
                  <a:schemeClr val="tx1">
                    <a:lumMod val="75000"/>
                    <a:lumOff val="25000"/>
                  </a:schemeClr>
                </a:solidFill>
              </a:rPr>
              <a:t>personnes dans ménage</a:t>
            </a:r>
          </a:p>
        </p:txBody>
      </p:sp>
      <p:pic>
        <p:nvPicPr>
          <p:cNvPr id="61" name="Picture 2" descr="Afbeeldingsresultaat voor wallonie logo">
            <a:extLst>
              <a:ext uri="{FF2B5EF4-FFF2-40B4-BE49-F238E27FC236}">
                <a16:creationId xmlns="" xmlns:a16="http://schemas.microsoft.com/office/drawing/2014/main" id="{EE59692B-FC02-4D94-A4F5-2581D8D4C7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42167" y="487628"/>
            <a:ext cx="558387" cy="5583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provincies wallonie svg">
            <a:extLst>
              <a:ext uri="{FF2B5EF4-FFF2-40B4-BE49-F238E27FC236}">
                <a16:creationId xmlns="" xmlns:a16="http://schemas.microsoft.com/office/drawing/2014/main" id="{3AC6E4EA-DA56-4EF6-BA5F-058044BFE49E}"/>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649805" y="3044042"/>
            <a:ext cx="2364547" cy="13714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422198C2-BE24-4F59-9C68-A7D91185F177}"/>
              </a:ext>
            </a:extLst>
          </p:cNvPr>
          <p:cNvSpPr/>
          <p:nvPr/>
        </p:nvSpPr>
        <p:spPr>
          <a:xfrm>
            <a:off x="4290403" y="3808608"/>
            <a:ext cx="281597" cy="153888"/>
          </a:xfrm>
          <a:prstGeom prst="rect">
            <a:avLst/>
          </a:prstGeom>
          <a:solidFill>
            <a:srgbClr val="D58F68"/>
          </a:solidFill>
        </p:spPr>
        <p:txBody>
          <a:bodyPr wrap="square" lIns="0" tIns="0" rIns="0" bIns="0">
            <a:spAutoFit/>
          </a:bodyPr>
          <a:lstStyle/>
          <a:p>
            <a:pPr fontAlgn="b"/>
            <a:r>
              <a:rPr lang="fr-BE" sz="1000" b="1">
                <a:solidFill>
                  <a:schemeClr val="bg1"/>
                </a:solidFill>
              </a:rPr>
              <a:t>8%</a:t>
            </a:r>
          </a:p>
        </p:txBody>
      </p:sp>
      <p:sp>
        <p:nvSpPr>
          <p:cNvPr id="56" name="Rectangle 55">
            <a:extLst>
              <a:ext uri="{FF2B5EF4-FFF2-40B4-BE49-F238E27FC236}">
                <a16:creationId xmlns="" xmlns:a16="http://schemas.microsoft.com/office/drawing/2014/main" id="{1FDBFCCD-6413-4037-9B9E-6BF62067CA6C}"/>
              </a:ext>
            </a:extLst>
          </p:cNvPr>
          <p:cNvSpPr/>
          <p:nvPr/>
        </p:nvSpPr>
        <p:spPr>
          <a:xfrm>
            <a:off x="3913338" y="3464882"/>
            <a:ext cx="281597" cy="153888"/>
          </a:xfrm>
          <a:prstGeom prst="rect">
            <a:avLst/>
          </a:prstGeom>
          <a:solidFill>
            <a:srgbClr val="D58F68"/>
          </a:solidFill>
        </p:spPr>
        <p:txBody>
          <a:bodyPr wrap="square" lIns="0" tIns="0" rIns="0" bIns="0">
            <a:spAutoFit/>
          </a:bodyPr>
          <a:lstStyle/>
          <a:p>
            <a:pPr fontAlgn="b"/>
            <a:r>
              <a:rPr lang="fr-BE" sz="1000" b="1">
                <a:solidFill>
                  <a:schemeClr val="bg1"/>
                </a:solidFill>
              </a:rPr>
              <a:t>14%</a:t>
            </a:r>
          </a:p>
        </p:txBody>
      </p:sp>
      <p:sp>
        <p:nvSpPr>
          <p:cNvPr id="57" name="Rectangle 56">
            <a:extLst>
              <a:ext uri="{FF2B5EF4-FFF2-40B4-BE49-F238E27FC236}">
                <a16:creationId xmlns="" xmlns:a16="http://schemas.microsoft.com/office/drawing/2014/main" id="{B97EEAF0-FC0C-4B11-9D60-827F35B96AB6}"/>
              </a:ext>
            </a:extLst>
          </p:cNvPr>
          <p:cNvSpPr/>
          <p:nvPr/>
        </p:nvSpPr>
        <p:spPr>
          <a:xfrm>
            <a:off x="4372384" y="3201249"/>
            <a:ext cx="281597" cy="153888"/>
          </a:xfrm>
          <a:prstGeom prst="rect">
            <a:avLst/>
          </a:prstGeom>
          <a:solidFill>
            <a:srgbClr val="D58F68"/>
          </a:solidFill>
        </p:spPr>
        <p:txBody>
          <a:bodyPr wrap="square" lIns="0" tIns="0" rIns="0" bIns="0">
            <a:spAutoFit/>
          </a:bodyPr>
          <a:lstStyle/>
          <a:p>
            <a:pPr fontAlgn="b"/>
            <a:r>
              <a:rPr lang="fr-BE" sz="1000" b="1">
                <a:solidFill>
                  <a:schemeClr val="bg1"/>
                </a:solidFill>
              </a:rPr>
              <a:t>30%</a:t>
            </a:r>
          </a:p>
        </p:txBody>
      </p:sp>
      <p:sp>
        <p:nvSpPr>
          <p:cNvPr id="58" name="Rectangle 57">
            <a:extLst>
              <a:ext uri="{FF2B5EF4-FFF2-40B4-BE49-F238E27FC236}">
                <a16:creationId xmlns="" xmlns:a16="http://schemas.microsoft.com/office/drawing/2014/main" id="{75E36659-4F9F-4924-B399-6B3E7EC378CC}"/>
              </a:ext>
            </a:extLst>
          </p:cNvPr>
          <p:cNvSpPr/>
          <p:nvPr/>
        </p:nvSpPr>
        <p:spPr>
          <a:xfrm>
            <a:off x="3691279" y="3139665"/>
            <a:ext cx="281597" cy="153888"/>
          </a:xfrm>
          <a:prstGeom prst="rect">
            <a:avLst/>
          </a:prstGeom>
          <a:solidFill>
            <a:srgbClr val="D58F68"/>
          </a:solidFill>
        </p:spPr>
        <p:txBody>
          <a:bodyPr wrap="square" lIns="0" tIns="0" rIns="0" bIns="0">
            <a:spAutoFit/>
          </a:bodyPr>
          <a:lstStyle/>
          <a:p>
            <a:pPr fontAlgn="b"/>
            <a:r>
              <a:rPr lang="fr-BE" sz="1000" b="1">
                <a:solidFill>
                  <a:schemeClr val="bg1"/>
                </a:solidFill>
              </a:rPr>
              <a:t>11%</a:t>
            </a:r>
          </a:p>
        </p:txBody>
      </p:sp>
      <p:sp>
        <p:nvSpPr>
          <p:cNvPr id="62" name="Rectangle 61">
            <a:extLst>
              <a:ext uri="{FF2B5EF4-FFF2-40B4-BE49-F238E27FC236}">
                <a16:creationId xmlns="" xmlns:a16="http://schemas.microsoft.com/office/drawing/2014/main" id="{E4FE8EEA-8D76-402A-8EDA-B0DA2D74B374}"/>
              </a:ext>
            </a:extLst>
          </p:cNvPr>
          <p:cNvSpPr/>
          <p:nvPr/>
        </p:nvSpPr>
        <p:spPr>
          <a:xfrm>
            <a:off x="3268458" y="3317159"/>
            <a:ext cx="281597" cy="153888"/>
          </a:xfrm>
          <a:prstGeom prst="rect">
            <a:avLst/>
          </a:prstGeom>
          <a:solidFill>
            <a:srgbClr val="D58F68"/>
          </a:solidFill>
        </p:spPr>
        <p:txBody>
          <a:bodyPr wrap="square" lIns="0" tIns="0" rIns="0" bIns="0">
            <a:spAutoFit/>
          </a:bodyPr>
          <a:lstStyle/>
          <a:p>
            <a:pPr fontAlgn="b"/>
            <a:r>
              <a:rPr lang="fr-BE" sz="1000" b="1" dirty="0">
                <a:solidFill>
                  <a:schemeClr val="bg1"/>
                </a:solidFill>
              </a:rPr>
              <a:t>37%</a:t>
            </a:r>
          </a:p>
        </p:txBody>
      </p:sp>
      <p:cxnSp>
        <p:nvCxnSpPr>
          <p:cNvPr id="38" name="Straight Arrow Connector 37">
            <a:extLst>
              <a:ext uri="{FF2B5EF4-FFF2-40B4-BE49-F238E27FC236}">
                <a16:creationId xmlns="" xmlns:a16="http://schemas.microsoft.com/office/drawing/2014/main" id="{AECE164D-CE5A-417D-A38D-EFCDC2ECB020}"/>
              </a:ext>
            </a:extLst>
          </p:cNvPr>
          <p:cNvCxnSpPr>
            <a:cxnSpLocks/>
          </p:cNvCxnSpPr>
          <p:nvPr/>
        </p:nvCxnSpPr>
        <p:spPr>
          <a:xfrm flipH="1" flipV="1">
            <a:off x="254653" y="4857927"/>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3847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fbeeldingsresultaat voor gezelschapsdieren">
            <a:extLst>
              <a:ext uri="{FF2B5EF4-FFF2-40B4-BE49-F238E27FC236}">
                <a16:creationId xmlns="" xmlns:a16="http://schemas.microsoft.com/office/drawing/2014/main" id="{F84E5A83-F2A1-43A3-A768-90011177A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4" y="806849"/>
            <a:ext cx="4876800" cy="3857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3396343" y="3901043"/>
            <a:ext cx="5747657" cy="695003"/>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fr-BE" sz="4400">
                <a:solidFill>
                  <a:schemeClr val="bg1"/>
                </a:solidFill>
                <a:cs typeface="Arial" panose="020B0604020202020204" pitchFamily="34" charset="0"/>
              </a:rPr>
              <a:t>Les principaux résultats</a:t>
            </a:r>
          </a:p>
        </p:txBody>
      </p:sp>
      <p:pic>
        <p:nvPicPr>
          <p:cNvPr id="50" name="Picture 49" descr="IPSOS_GAMECHANGERS_blue.png">
            <a:extLst>
              <a:ext uri="{FF2B5EF4-FFF2-40B4-BE49-F238E27FC236}">
                <a16:creationId xmlns="" xmlns:a16="http://schemas.microsoft.com/office/drawing/2014/main"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spTree>
    <p:extLst>
      <p:ext uri="{BB962C8B-B14F-4D97-AF65-F5344CB8AC3E}">
        <p14:creationId xmlns:p14="http://schemas.microsoft.com/office/powerpoint/2010/main" val="159095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fr-BE">
                <a:solidFill>
                  <a:srgbClr val="660066"/>
                </a:solidFill>
              </a:rPr>
              <a:t>Aperçu des priorités</a:t>
            </a:r>
          </a:p>
        </p:txBody>
      </p:sp>
      <p:sp>
        <p:nvSpPr>
          <p:cNvPr id="2" name="Rectangle 1">
            <a:extLst>
              <a:ext uri="{FF2B5EF4-FFF2-40B4-BE49-F238E27FC236}">
                <a16:creationId xmlns="" xmlns:a16="http://schemas.microsoft.com/office/drawing/2014/main" id="{7EA08B0A-9A9C-469C-AA28-1380247D6C03}"/>
              </a:ext>
            </a:extLst>
          </p:cNvPr>
          <p:cNvSpPr/>
          <p:nvPr/>
        </p:nvSpPr>
        <p:spPr>
          <a:xfrm>
            <a:off x="253342"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 xmlns:a16="http://schemas.microsoft.com/office/drawing/2014/main" id="{0838EE53-13BE-4DCD-8898-82E01E6DF206}"/>
              </a:ext>
            </a:extLst>
          </p:cNvPr>
          <p:cNvSpPr/>
          <p:nvPr/>
        </p:nvSpPr>
        <p:spPr>
          <a:xfrm>
            <a:off x="1991469"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a:extLst>
              <a:ext uri="{FF2B5EF4-FFF2-40B4-BE49-F238E27FC236}">
                <a16:creationId xmlns="" xmlns:a16="http://schemas.microsoft.com/office/drawing/2014/main" id="{F6872536-FEEF-4983-9F52-27E401D8AF8D}"/>
              </a:ext>
            </a:extLst>
          </p:cNvPr>
          <p:cNvSpPr/>
          <p:nvPr/>
        </p:nvSpPr>
        <p:spPr>
          <a:xfrm>
            <a:off x="3729596"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a:extLst>
              <a:ext uri="{FF2B5EF4-FFF2-40B4-BE49-F238E27FC236}">
                <a16:creationId xmlns="" xmlns:a16="http://schemas.microsoft.com/office/drawing/2014/main" id="{CE07FD90-FC33-41AA-BA38-0598A759017B}"/>
              </a:ext>
            </a:extLst>
          </p:cNvPr>
          <p:cNvSpPr/>
          <p:nvPr/>
        </p:nvSpPr>
        <p:spPr>
          <a:xfrm>
            <a:off x="5467723"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20">
            <a:extLst>
              <a:ext uri="{FF2B5EF4-FFF2-40B4-BE49-F238E27FC236}">
                <a16:creationId xmlns="" xmlns:a16="http://schemas.microsoft.com/office/drawing/2014/main" id="{9DEDC880-EA11-4447-95A1-7D47076F3AFF}"/>
              </a:ext>
            </a:extLst>
          </p:cNvPr>
          <p:cNvSpPr/>
          <p:nvPr/>
        </p:nvSpPr>
        <p:spPr>
          <a:xfrm>
            <a:off x="7205851"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tangle 22">
            <a:extLst>
              <a:ext uri="{FF2B5EF4-FFF2-40B4-BE49-F238E27FC236}">
                <a16:creationId xmlns="" xmlns:a16="http://schemas.microsoft.com/office/drawing/2014/main" id="{BE806B58-1B75-4E2C-994F-48CA7C3F62FA}"/>
              </a:ext>
            </a:extLst>
          </p:cNvPr>
          <p:cNvSpPr/>
          <p:nvPr/>
        </p:nvSpPr>
        <p:spPr>
          <a:xfrm>
            <a:off x="253342"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4" name="Rectangle 23">
            <a:extLst>
              <a:ext uri="{FF2B5EF4-FFF2-40B4-BE49-F238E27FC236}">
                <a16:creationId xmlns="" xmlns:a16="http://schemas.microsoft.com/office/drawing/2014/main" id="{AA5C08D0-0078-4097-83A6-AA98235C34DD}"/>
              </a:ext>
            </a:extLst>
          </p:cNvPr>
          <p:cNvSpPr/>
          <p:nvPr/>
        </p:nvSpPr>
        <p:spPr>
          <a:xfrm>
            <a:off x="1991469"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6" name="Rectangle 25">
            <a:extLst>
              <a:ext uri="{FF2B5EF4-FFF2-40B4-BE49-F238E27FC236}">
                <a16:creationId xmlns="" xmlns:a16="http://schemas.microsoft.com/office/drawing/2014/main" id="{5BCA9E3D-4413-4297-96B6-6229BB38EA6F}"/>
              </a:ext>
            </a:extLst>
          </p:cNvPr>
          <p:cNvSpPr/>
          <p:nvPr/>
        </p:nvSpPr>
        <p:spPr>
          <a:xfrm>
            <a:off x="3729596"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7" name="Rectangle 26">
            <a:extLst>
              <a:ext uri="{FF2B5EF4-FFF2-40B4-BE49-F238E27FC236}">
                <a16:creationId xmlns="" xmlns:a16="http://schemas.microsoft.com/office/drawing/2014/main" id="{EAE669F8-B9EB-419F-A2B4-FB2BA6602BE3}"/>
              </a:ext>
            </a:extLst>
          </p:cNvPr>
          <p:cNvSpPr/>
          <p:nvPr/>
        </p:nvSpPr>
        <p:spPr>
          <a:xfrm>
            <a:off x="5467723"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9" name="Rectangle 28">
            <a:extLst>
              <a:ext uri="{FF2B5EF4-FFF2-40B4-BE49-F238E27FC236}">
                <a16:creationId xmlns="" xmlns:a16="http://schemas.microsoft.com/office/drawing/2014/main" id="{921029C1-CD80-4416-BC95-9CE2B6F4956D}"/>
              </a:ext>
            </a:extLst>
          </p:cNvPr>
          <p:cNvSpPr/>
          <p:nvPr/>
        </p:nvSpPr>
        <p:spPr>
          <a:xfrm>
            <a:off x="7205851"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61" name="Rectangle 60">
            <a:extLst>
              <a:ext uri="{FF2B5EF4-FFF2-40B4-BE49-F238E27FC236}">
                <a16:creationId xmlns="" xmlns:a16="http://schemas.microsoft.com/office/drawing/2014/main" id="{C3CAC257-8386-4042-9F05-7DD37BC8895D}"/>
              </a:ext>
            </a:extLst>
          </p:cNvPr>
          <p:cNvSpPr/>
          <p:nvPr/>
        </p:nvSpPr>
        <p:spPr>
          <a:xfrm>
            <a:off x="260571" y="1517143"/>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rPr>
              <a:t>Désignation d’un échevin du bien-être animal</a:t>
            </a:r>
          </a:p>
        </p:txBody>
      </p:sp>
      <p:pic>
        <p:nvPicPr>
          <p:cNvPr id="66" name="Graphic 65" descr="Cat">
            <a:extLst>
              <a:ext uri="{FF2B5EF4-FFF2-40B4-BE49-F238E27FC236}">
                <a16:creationId xmlns="" xmlns:a16="http://schemas.microsoft.com/office/drawing/2014/main" id="{00A2BC5F-9F56-40E3-B8D0-F2BFB23CD1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7331" y="947285"/>
            <a:ext cx="418321" cy="418321"/>
          </a:xfrm>
          <a:prstGeom prst="rect">
            <a:avLst/>
          </a:prstGeom>
        </p:spPr>
      </p:pic>
      <p:pic>
        <p:nvPicPr>
          <p:cNvPr id="67" name="Graphic 66" descr="Lecturer">
            <a:extLst>
              <a:ext uri="{FF2B5EF4-FFF2-40B4-BE49-F238E27FC236}">
                <a16:creationId xmlns="" xmlns:a16="http://schemas.microsoft.com/office/drawing/2014/main" id="{D3E2FBCC-248E-419E-B6BE-4A26A7A73C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45511" y="946398"/>
            <a:ext cx="433388" cy="433388"/>
          </a:xfrm>
          <a:prstGeom prst="rect">
            <a:avLst/>
          </a:prstGeom>
        </p:spPr>
      </p:pic>
      <p:grpSp>
        <p:nvGrpSpPr>
          <p:cNvPr id="68" name="Group 67">
            <a:extLst>
              <a:ext uri="{FF2B5EF4-FFF2-40B4-BE49-F238E27FC236}">
                <a16:creationId xmlns="" xmlns:a16="http://schemas.microsoft.com/office/drawing/2014/main" id="{44D9D828-E955-4379-AA96-F226084B4E90}"/>
              </a:ext>
            </a:extLst>
          </p:cNvPr>
          <p:cNvGrpSpPr/>
          <p:nvPr/>
        </p:nvGrpSpPr>
        <p:grpSpPr>
          <a:xfrm>
            <a:off x="7836364" y="1023577"/>
            <a:ext cx="358974" cy="265736"/>
            <a:chOff x="5495442" y="2335689"/>
            <a:chExt cx="624280" cy="516417"/>
          </a:xfrm>
          <a:solidFill>
            <a:srgbClr val="660066"/>
          </a:solidFill>
        </p:grpSpPr>
        <p:pic>
          <p:nvPicPr>
            <p:cNvPr id="69" name="Graphic 68">
              <a:extLst>
                <a:ext uri="{FF2B5EF4-FFF2-40B4-BE49-F238E27FC236}">
                  <a16:creationId xmlns="" xmlns:a16="http://schemas.microsoft.com/office/drawing/2014/main" id="{C683C8BD-01B4-4B12-A3A0-936A6CA7D5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495442" y="2346167"/>
              <a:ext cx="346177" cy="346177"/>
            </a:xfrm>
            <a:prstGeom prst="rect">
              <a:avLst/>
            </a:prstGeom>
          </p:spPr>
        </p:pic>
        <p:pic>
          <p:nvPicPr>
            <p:cNvPr id="70" name="Graphic 69">
              <a:extLst>
                <a:ext uri="{FF2B5EF4-FFF2-40B4-BE49-F238E27FC236}">
                  <a16:creationId xmlns="" xmlns:a16="http://schemas.microsoft.com/office/drawing/2014/main" id="{EF9120CB-5B52-4117-B3B3-8A5B08ED38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773545" y="2335689"/>
              <a:ext cx="346177" cy="346177"/>
            </a:xfrm>
            <a:prstGeom prst="rect">
              <a:avLst/>
            </a:prstGeom>
          </p:spPr>
        </p:pic>
        <p:pic>
          <p:nvPicPr>
            <p:cNvPr id="71" name="Graphic 70">
              <a:extLst>
                <a:ext uri="{FF2B5EF4-FFF2-40B4-BE49-F238E27FC236}">
                  <a16:creationId xmlns="" xmlns:a16="http://schemas.microsoft.com/office/drawing/2014/main" id="{71209BB9-E754-40F2-9A75-887A57D4CC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691684" y="2505929"/>
              <a:ext cx="346177" cy="346177"/>
            </a:xfrm>
            <a:prstGeom prst="rect">
              <a:avLst/>
            </a:prstGeom>
          </p:spPr>
        </p:pic>
      </p:grpSp>
      <p:pic>
        <p:nvPicPr>
          <p:cNvPr id="74" name="Graphic 73">
            <a:extLst>
              <a:ext uri="{FF2B5EF4-FFF2-40B4-BE49-F238E27FC236}">
                <a16:creationId xmlns="" xmlns:a16="http://schemas.microsoft.com/office/drawing/2014/main" id="{00FE5EC8-53B7-4049-9797-75667DBA0F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110631" y="970322"/>
            <a:ext cx="372246" cy="372246"/>
          </a:xfrm>
          <a:prstGeom prst="rect">
            <a:avLst/>
          </a:prstGeom>
        </p:spPr>
      </p:pic>
      <p:pic>
        <p:nvPicPr>
          <p:cNvPr id="75" name="Graphic 74">
            <a:extLst>
              <a:ext uri="{FF2B5EF4-FFF2-40B4-BE49-F238E27FC236}">
                <a16:creationId xmlns="" xmlns:a16="http://schemas.microsoft.com/office/drawing/2014/main" id="{EAEA187B-3B54-4035-9B74-79DF63C4D02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600360" y="994285"/>
            <a:ext cx="324321" cy="324321"/>
          </a:xfrm>
          <a:prstGeom prst="rect">
            <a:avLst/>
          </a:prstGeom>
        </p:spPr>
      </p:pic>
      <p:sp>
        <p:nvSpPr>
          <p:cNvPr id="76" name="Rectangle 75">
            <a:extLst>
              <a:ext uri="{FF2B5EF4-FFF2-40B4-BE49-F238E27FC236}">
                <a16:creationId xmlns="" xmlns:a16="http://schemas.microsoft.com/office/drawing/2014/main" id="{957C4575-FD03-4DA3-AA1D-063BBC555E05}"/>
              </a:ext>
            </a:extLst>
          </p:cNvPr>
          <p:cNvSpPr/>
          <p:nvPr/>
        </p:nvSpPr>
        <p:spPr>
          <a:xfrm>
            <a:off x="1956101" y="1415552"/>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rPr>
              <a:t>Création d’une police des animaux dans la </a:t>
            </a:r>
          </a:p>
          <a:p>
            <a:pPr algn="ctr"/>
            <a:r>
              <a:rPr lang="fr-BE" sz="1400" dirty="0">
                <a:solidFill>
                  <a:srgbClr val="660066"/>
                </a:solidFill>
              </a:rPr>
              <a:t>ville /commune</a:t>
            </a:r>
          </a:p>
        </p:txBody>
      </p:sp>
      <p:sp>
        <p:nvSpPr>
          <p:cNvPr id="77" name="Rectangle 76">
            <a:extLst>
              <a:ext uri="{FF2B5EF4-FFF2-40B4-BE49-F238E27FC236}">
                <a16:creationId xmlns="" xmlns:a16="http://schemas.microsoft.com/office/drawing/2014/main" id="{050342CC-1CFF-41A9-9A56-C358379AAA5C}"/>
              </a:ext>
            </a:extLst>
          </p:cNvPr>
          <p:cNvSpPr/>
          <p:nvPr/>
        </p:nvSpPr>
        <p:spPr>
          <a:xfrm>
            <a:off x="3760053" y="1523273"/>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a:solidFill>
                  <a:srgbClr val="660066"/>
                </a:solidFill>
              </a:rPr>
              <a:t>Politique de stérilisation des chats (errants)</a:t>
            </a:r>
          </a:p>
        </p:txBody>
      </p:sp>
      <p:sp>
        <p:nvSpPr>
          <p:cNvPr id="78" name="Rectangle 77">
            <a:extLst>
              <a:ext uri="{FF2B5EF4-FFF2-40B4-BE49-F238E27FC236}">
                <a16:creationId xmlns="" xmlns:a16="http://schemas.microsoft.com/office/drawing/2014/main" id="{94B68C28-88BA-4BE2-8233-2C7A272CB3E6}"/>
              </a:ext>
            </a:extLst>
          </p:cNvPr>
          <p:cNvSpPr/>
          <p:nvPr/>
        </p:nvSpPr>
        <p:spPr>
          <a:xfrm>
            <a:off x="5498181" y="1301701"/>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Pas d’animaux dans les foires (poneys et animaux en récompense)</a:t>
            </a:r>
          </a:p>
        </p:txBody>
      </p:sp>
      <p:sp>
        <p:nvSpPr>
          <p:cNvPr id="79" name="Rectangle 78">
            <a:extLst>
              <a:ext uri="{FF2B5EF4-FFF2-40B4-BE49-F238E27FC236}">
                <a16:creationId xmlns="" xmlns:a16="http://schemas.microsoft.com/office/drawing/2014/main" id="{6C7D4336-570A-4F8E-98C7-1F3987FE69F3}"/>
              </a:ext>
            </a:extLst>
          </p:cNvPr>
          <p:cNvSpPr/>
          <p:nvPr/>
        </p:nvSpPr>
        <p:spPr>
          <a:xfrm>
            <a:off x="7190954" y="1517144"/>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Gestion éthique des pigeons dans la ville/commune</a:t>
            </a:r>
          </a:p>
        </p:txBody>
      </p:sp>
      <p:grpSp>
        <p:nvGrpSpPr>
          <p:cNvPr id="85" name="Group 84">
            <a:extLst>
              <a:ext uri="{FF2B5EF4-FFF2-40B4-BE49-F238E27FC236}">
                <a16:creationId xmlns="" xmlns:a16="http://schemas.microsoft.com/office/drawing/2014/main" id="{87920EE9-0D2C-4E0F-B936-D1296EA6818C}"/>
              </a:ext>
            </a:extLst>
          </p:cNvPr>
          <p:cNvGrpSpPr/>
          <p:nvPr/>
        </p:nvGrpSpPr>
        <p:grpSpPr>
          <a:xfrm>
            <a:off x="5927420" y="2840823"/>
            <a:ext cx="675927" cy="465837"/>
            <a:chOff x="5565600" y="3771421"/>
            <a:chExt cx="747029" cy="514839"/>
          </a:xfrm>
          <a:solidFill>
            <a:srgbClr val="660066"/>
          </a:solidFill>
        </p:grpSpPr>
        <p:pic>
          <p:nvPicPr>
            <p:cNvPr id="86" name="Graphic 85" descr="Dog">
              <a:extLst>
                <a:ext uri="{FF2B5EF4-FFF2-40B4-BE49-F238E27FC236}">
                  <a16:creationId xmlns="" xmlns:a16="http://schemas.microsoft.com/office/drawing/2014/main" id="{6E8247EA-A217-4D50-AFAD-C39E384E44A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926815" y="3900446"/>
              <a:ext cx="385814" cy="385814"/>
            </a:xfrm>
            <a:prstGeom prst="rect">
              <a:avLst/>
            </a:prstGeom>
          </p:spPr>
        </p:pic>
        <p:pic>
          <p:nvPicPr>
            <p:cNvPr id="87" name="Graphic 86" descr="Person with Cane">
              <a:extLst>
                <a:ext uri="{FF2B5EF4-FFF2-40B4-BE49-F238E27FC236}">
                  <a16:creationId xmlns="" xmlns:a16="http://schemas.microsoft.com/office/drawing/2014/main" id="{4C14D3B2-A417-4DF3-A039-DBFA40D46AD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5565600" y="3771421"/>
              <a:ext cx="442042" cy="442042"/>
            </a:xfrm>
            <a:prstGeom prst="rect">
              <a:avLst/>
            </a:prstGeom>
          </p:spPr>
        </p:pic>
      </p:grpSp>
      <p:grpSp>
        <p:nvGrpSpPr>
          <p:cNvPr id="88" name="Group 87">
            <a:extLst>
              <a:ext uri="{FF2B5EF4-FFF2-40B4-BE49-F238E27FC236}">
                <a16:creationId xmlns="" xmlns:a16="http://schemas.microsoft.com/office/drawing/2014/main" id="{E03FF064-8EF8-4719-914F-EF9C5A64D406}"/>
              </a:ext>
            </a:extLst>
          </p:cNvPr>
          <p:cNvGrpSpPr/>
          <p:nvPr/>
        </p:nvGrpSpPr>
        <p:grpSpPr>
          <a:xfrm>
            <a:off x="2570676" y="2801851"/>
            <a:ext cx="538529" cy="538529"/>
            <a:chOff x="5329421" y="2932653"/>
            <a:chExt cx="678221" cy="678221"/>
          </a:xfrm>
          <a:solidFill>
            <a:srgbClr val="660066"/>
          </a:solidFill>
        </p:grpSpPr>
        <p:pic>
          <p:nvPicPr>
            <p:cNvPr id="89" name="Graphic 88" descr="Teacher">
              <a:extLst>
                <a:ext uri="{FF2B5EF4-FFF2-40B4-BE49-F238E27FC236}">
                  <a16:creationId xmlns="" xmlns:a16="http://schemas.microsoft.com/office/drawing/2014/main" id="{8851EB9D-4C92-429D-9DA5-114B61C173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5329421" y="2932653"/>
              <a:ext cx="678221" cy="678221"/>
            </a:xfrm>
            <a:prstGeom prst="rect">
              <a:avLst/>
            </a:prstGeom>
          </p:spPr>
        </p:pic>
        <p:sp>
          <p:nvSpPr>
            <p:cNvPr id="90" name="Rectangle 89">
              <a:extLst>
                <a:ext uri="{FF2B5EF4-FFF2-40B4-BE49-F238E27FC236}">
                  <a16:creationId xmlns="" xmlns:a16="http://schemas.microsoft.com/office/drawing/2014/main" id="{063F66C4-983E-4964-97F0-CDD228AB6F3D}"/>
                </a:ext>
              </a:extLst>
            </p:cNvPr>
            <p:cNvSpPr/>
            <p:nvPr/>
          </p:nvSpPr>
          <p:spPr>
            <a:xfrm>
              <a:off x="5630808" y="3128815"/>
              <a:ext cx="273600" cy="168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pic>
          <p:nvPicPr>
            <p:cNvPr id="91" name="Graphic 90" descr="Pig">
              <a:extLst>
                <a:ext uri="{FF2B5EF4-FFF2-40B4-BE49-F238E27FC236}">
                  <a16:creationId xmlns="" xmlns:a16="http://schemas.microsoft.com/office/drawing/2014/main" id="{071F9166-17E4-444C-A557-F7E01FB332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5607710" y="3050769"/>
              <a:ext cx="319796" cy="319796"/>
            </a:xfrm>
            <a:prstGeom prst="rect">
              <a:avLst/>
            </a:prstGeom>
          </p:spPr>
        </p:pic>
      </p:grpSp>
      <p:pic>
        <p:nvPicPr>
          <p:cNvPr id="92" name="Graphic 91">
            <a:extLst>
              <a:ext uri="{FF2B5EF4-FFF2-40B4-BE49-F238E27FC236}">
                <a16:creationId xmlns="" xmlns:a16="http://schemas.microsoft.com/office/drawing/2014/main" id="{4E3A92B7-EE1A-4693-8B07-512EA3D740A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859328" y="2929833"/>
            <a:ext cx="368118" cy="368118"/>
          </a:xfrm>
          <a:prstGeom prst="rect">
            <a:avLst/>
          </a:prstGeom>
        </p:spPr>
      </p:pic>
      <p:pic>
        <p:nvPicPr>
          <p:cNvPr id="93" name="Graphic 92">
            <a:extLst>
              <a:ext uri="{FF2B5EF4-FFF2-40B4-BE49-F238E27FC236}">
                <a16:creationId xmlns="" xmlns:a16="http://schemas.microsoft.com/office/drawing/2014/main" id="{FF9048A4-15EE-4B5B-AE9A-979763CFEE1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tretch>
            <a:fillRect/>
          </a:stretch>
        </p:blipFill>
        <p:spPr>
          <a:xfrm>
            <a:off x="4361985" y="2819637"/>
            <a:ext cx="420030" cy="420030"/>
          </a:xfrm>
          <a:prstGeom prst="rect">
            <a:avLst/>
          </a:prstGeom>
        </p:spPr>
      </p:pic>
      <p:sp>
        <p:nvSpPr>
          <p:cNvPr id="96" name="Rectangle 95">
            <a:extLst>
              <a:ext uri="{FF2B5EF4-FFF2-40B4-BE49-F238E27FC236}">
                <a16:creationId xmlns="" xmlns:a16="http://schemas.microsoft.com/office/drawing/2014/main" id="{19832937-4E19-4774-AD0C-52DDD1A8FDD9}"/>
              </a:ext>
            </a:extLst>
          </p:cNvPr>
          <p:cNvSpPr/>
          <p:nvPr/>
        </p:nvSpPr>
        <p:spPr>
          <a:xfrm>
            <a:off x="260571" y="3437123"/>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Feux d’artifice : uniquement à bruit contenu</a:t>
            </a:r>
          </a:p>
        </p:txBody>
      </p:sp>
      <p:sp>
        <p:nvSpPr>
          <p:cNvPr id="97" name="Rectangle 96">
            <a:extLst>
              <a:ext uri="{FF2B5EF4-FFF2-40B4-BE49-F238E27FC236}">
                <a16:creationId xmlns="" xmlns:a16="http://schemas.microsoft.com/office/drawing/2014/main" id="{68D6D627-10BB-489F-9E90-8A3D120A57B7}"/>
              </a:ext>
            </a:extLst>
          </p:cNvPr>
          <p:cNvSpPr/>
          <p:nvPr/>
        </p:nvSpPr>
        <p:spPr>
          <a:xfrm>
            <a:off x="2006360" y="3329403"/>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Éducation dans les écoles concernant le bien-être animal</a:t>
            </a:r>
          </a:p>
        </p:txBody>
      </p:sp>
      <p:sp>
        <p:nvSpPr>
          <p:cNvPr id="98" name="Rectangle 97">
            <a:extLst>
              <a:ext uri="{FF2B5EF4-FFF2-40B4-BE49-F238E27FC236}">
                <a16:creationId xmlns="" xmlns:a16="http://schemas.microsoft.com/office/drawing/2014/main" id="{B52D4061-A51D-49B3-AD25-A8A2B1ED2271}"/>
              </a:ext>
            </a:extLst>
          </p:cNvPr>
          <p:cNvSpPr/>
          <p:nvPr/>
        </p:nvSpPr>
        <p:spPr>
          <a:xfrm>
            <a:off x="3760053" y="3437123"/>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Création de zones sans laisse pour chiens</a:t>
            </a:r>
          </a:p>
        </p:txBody>
      </p:sp>
      <p:sp>
        <p:nvSpPr>
          <p:cNvPr id="99" name="Rectangle 98">
            <a:extLst>
              <a:ext uri="{FF2B5EF4-FFF2-40B4-BE49-F238E27FC236}">
                <a16:creationId xmlns="" xmlns:a16="http://schemas.microsoft.com/office/drawing/2014/main" id="{6AB0A849-9926-4B45-ACDD-1B95305B0BAF}"/>
              </a:ext>
            </a:extLst>
          </p:cNvPr>
          <p:cNvSpPr/>
          <p:nvPr/>
        </p:nvSpPr>
        <p:spPr>
          <a:xfrm>
            <a:off x="5300118" y="3228161"/>
            <a:ext cx="178830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Animaux de compagnie admis dans les maisons de repos, logements du CPAS…</a:t>
            </a:r>
          </a:p>
        </p:txBody>
      </p:sp>
      <p:sp>
        <p:nvSpPr>
          <p:cNvPr id="100" name="Rectangle 99">
            <a:extLst>
              <a:ext uri="{FF2B5EF4-FFF2-40B4-BE49-F238E27FC236}">
                <a16:creationId xmlns="" xmlns:a16="http://schemas.microsoft.com/office/drawing/2014/main" id="{3C082B4C-BA37-41F0-B82A-CF26E0FA37DD}"/>
              </a:ext>
            </a:extLst>
          </p:cNvPr>
          <p:cNvSpPr/>
          <p:nvPr/>
        </p:nvSpPr>
        <p:spPr>
          <a:xfrm>
            <a:off x="7219615" y="3329402"/>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fr-BE" sz="1400" dirty="0">
                <a:solidFill>
                  <a:srgbClr val="660066"/>
                </a:solidFill>
                <a:cs typeface="Arial" panose="020B0604020202020204" pitchFamily="34" charset="0"/>
              </a:rPr>
              <a:t>Vente d’animaux de compagnie interdite sur les marchés</a:t>
            </a:r>
          </a:p>
        </p:txBody>
      </p:sp>
      <p:grpSp>
        <p:nvGrpSpPr>
          <p:cNvPr id="42" name="Group 41">
            <a:extLst>
              <a:ext uri="{FF2B5EF4-FFF2-40B4-BE49-F238E27FC236}">
                <a16:creationId xmlns="" xmlns:a16="http://schemas.microsoft.com/office/drawing/2014/main" id="{FAAC241F-0123-4583-86F1-1025C3D62806}"/>
              </a:ext>
            </a:extLst>
          </p:cNvPr>
          <p:cNvGrpSpPr/>
          <p:nvPr/>
        </p:nvGrpSpPr>
        <p:grpSpPr>
          <a:xfrm>
            <a:off x="7804596" y="2803659"/>
            <a:ext cx="503463" cy="456412"/>
            <a:chOff x="9144000" y="2777900"/>
            <a:chExt cx="503463" cy="456412"/>
          </a:xfrm>
        </p:grpSpPr>
        <p:sp>
          <p:nvSpPr>
            <p:cNvPr id="43" name="Freeform 5">
              <a:extLst>
                <a:ext uri="{FF2B5EF4-FFF2-40B4-BE49-F238E27FC236}">
                  <a16:creationId xmlns="" xmlns:a16="http://schemas.microsoft.com/office/drawing/2014/main" id="{BE9CA38A-703B-4194-B3A4-851A2C2D5985}"/>
                </a:ext>
              </a:extLst>
            </p:cNvPr>
            <p:cNvSpPr>
              <a:spLocks noEditPoints="1"/>
            </p:cNvSpPr>
            <p:nvPr/>
          </p:nvSpPr>
          <p:spPr bwMode="auto">
            <a:xfrm>
              <a:off x="9225563" y="2911020"/>
              <a:ext cx="235250" cy="279060"/>
            </a:xfrm>
            <a:custGeom>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a:extLst>
                <a:ext uri="{FF2B5EF4-FFF2-40B4-BE49-F238E27FC236}">
                  <a16:creationId xmlns="" xmlns:a16="http://schemas.microsoft.com/office/drawing/2014/main" id="{5B1AA312-98DF-4952-903F-09A2BD25461C}"/>
                </a:ext>
              </a:extLst>
            </p:cNvPr>
            <p:cNvSpPr>
              <a:spLocks noChangeArrowheads="1"/>
            </p:cNvSpPr>
            <p:nvPr/>
          </p:nvSpPr>
          <p:spPr bwMode="auto">
            <a:xfrm>
              <a:off x="9144000" y="3141058"/>
              <a:ext cx="503463" cy="7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 xmlns:a16="http://schemas.microsoft.com/office/drawing/2014/main" id="{6247000F-E961-4997-AFCB-4988CA653C67}"/>
                </a:ext>
              </a:extLst>
            </p:cNvPr>
            <p:cNvSpPr>
              <a:spLocks/>
            </p:cNvSpPr>
            <p:nvPr/>
          </p:nvSpPr>
          <p:spPr bwMode="auto">
            <a:xfrm>
              <a:off x="9154565" y="3148664"/>
              <a:ext cx="482896" cy="85648"/>
            </a:xfrm>
            <a:custGeom>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 xmlns:a16="http://schemas.microsoft.com/office/drawing/2014/main" id="{FACBB58D-6154-415C-B78E-43ED6E9D97FD}"/>
                </a:ext>
              </a:extLst>
            </p:cNvPr>
            <p:cNvSpPr>
              <a:spLocks noChangeArrowheads="1"/>
            </p:cNvSpPr>
            <p:nvPr/>
          </p:nvSpPr>
          <p:spPr bwMode="auto">
            <a:xfrm>
              <a:off x="9144000" y="3107390"/>
              <a:ext cx="503463" cy="3366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 xmlns:a16="http://schemas.microsoft.com/office/drawing/2014/main" id="{89BAD31E-A26A-43AE-9F52-FF75FCDCEB65}"/>
                </a:ext>
              </a:extLst>
            </p:cNvPr>
            <p:cNvSpPr>
              <a:spLocks/>
            </p:cNvSpPr>
            <p:nvPr/>
          </p:nvSpPr>
          <p:spPr bwMode="auto">
            <a:xfrm>
              <a:off x="9165835" y="2829316"/>
              <a:ext cx="458526" cy="273143"/>
            </a:xfrm>
            <a:custGeom>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 xmlns:a16="http://schemas.microsoft.com/office/drawing/2014/main" id="{A765548C-DC61-4CFC-91CA-B9470D364817}"/>
                </a:ext>
              </a:extLst>
            </p:cNvPr>
            <p:cNvSpPr>
              <a:spLocks/>
            </p:cNvSpPr>
            <p:nvPr/>
          </p:nvSpPr>
          <p:spPr bwMode="auto">
            <a:xfrm>
              <a:off x="9335863" y="2777900"/>
              <a:ext cx="119315" cy="44232"/>
            </a:xfrm>
            <a:custGeom>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a:extLst>
                <a:ext uri="{FF2B5EF4-FFF2-40B4-BE49-F238E27FC236}">
                  <a16:creationId xmlns="" xmlns:a16="http://schemas.microsoft.com/office/drawing/2014/main" id="{EEEC8217-8B7E-4CB5-8CB2-FD3E79F9C101}"/>
                </a:ext>
              </a:extLst>
            </p:cNvPr>
            <p:cNvSpPr>
              <a:spLocks/>
            </p:cNvSpPr>
            <p:nvPr/>
          </p:nvSpPr>
          <p:spPr bwMode="auto">
            <a:xfrm>
              <a:off x="9594215" y="2929474"/>
              <a:ext cx="25497" cy="107200"/>
            </a:xfrm>
            <a:custGeom>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32">
              <a:extLst>
                <a:ext uri="{FF2B5EF4-FFF2-40B4-BE49-F238E27FC236}">
                  <a16:creationId xmlns="" xmlns:a16="http://schemas.microsoft.com/office/drawing/2014/main" id="{7CF59FD4-F004-4AB5-925B-7A122E5C9E10}"/>
                </a:ext>
              </a:extLst>
            </p:cNvPr>
            <p:cNvSpPr>
              <a:spLocks noChangeShapeType="1"/>
            </p:cNvSpPr>
            <p:nvPr/>
          </p:nvSpPr>
          <p:spPr bwMode="auto">
            <a:xfrm flipV="1">
              <a:off x="9573648" y="3028504"/>
              <a:ext cx="36767" cy="37753"/>
            </a:xfrm>
            <a:prstGeom prst="line">
              <a:avLst/>
            </a:prstGeom>
            <a:noFill/>
            <a:ln w="6350" cap="flat">
              <a:solidFill>
                <a:srgbClr val="66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5938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GB" dirty="0" err="1">
                <a:solidFill>
                  <a:srgbClr val="660066"/>
                </a:solidFill>
              </a:rPr>
              <a:t>Aperçu</a:t>
            </a:r>
            <a:r>
              <a:rPr lang="en-GB" dirty="0">
                <a:solidFill>
                  <a:srgbClr val="660066"/>
                </a:solidFill>
              </a:rPr>
              <a:t> des </a:t>
            </a:r>
            <a:r>
              <a:rPr lang="en-GB" dirty="0" err="1">
                <a:solidFill>
                  <a:srgbClr val="660066"/>
                </a:solidFill>
              </a:rPr>
              <a:t>priorités</a:t>
            </a:r>
            <a:endParaRPr lang="nl-BE" dirty="0">
              <a:solidFill>
                <a:srgbClr val="660066"/>
              </a:solidFill>
            </a:endParaRPr>
          </a:p>
        </p:txBody>
      </p:sp>
      <p:sp>
        <p:nvSpPr>
          <p:cNvPr id="2" name="Rectangle 1">
            <a:extLst>
              <a:ext uri="{FF2B5EF4-FFF2-40B4-BE49-F238E27FC236}">
                <a16:creationId xmlns="" xmlns:a16="http://schemas.microsoft.com/office/drawing/2014/main" id="{7EA08B0A-9A9C-469C-AA28-1380247D6C03}"/>
              </a:ext>
            </a:extLst>
          </p:cNvPr>
          <p:cNvSpPr/>
          <p:nvPr/>
        </p:nvSpPr>
        <p:spPr>
          <a:xfrm>
            <a:off x="253342"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 xmlns:a16="http://schemas.microsoft.com/office/drawing/2014/main" id="{0838EE53-13BE-4DCD-8898-82E01E6DF206}"/>
              </a:ext>
            </a:extLst>
          </p:cNvPr>
          <p:cNvSpPr/>
          <p:nvPr/>
        </p:nvSpPr>
        <p:spPr>
          <a:xfrm>
            <a:off x="1991469"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a:extLst>
              <a:ext uri="{FF2B5EF4-FFF2-40B4-BE49-F238E27FC236}">
                <a16:creationId xmlns="" xmlns:a16="http://schemas.microsoft.com/office/drawing/2014/main" id="{F6872536-FEEF-4983-9F52-27E401D8AF8D}"/>
              </a:ext>
            </a:extLst>
          </p:cNvPr>
          <p:cNvSpPr/>
          <p:nvPr/>
        </p:nvSpPr>
        <p:spPr>
          <a:xfrm>
            <a:off x="3729596"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a:extLst>
              <a:ext uri="{FF2B5EF4-FFF2-40B4-BE49-F238E27FC236}">
                <a16:creationId xmlns="" xmlns:a16="http://schemas.microsoft.com/office/drawing/2014/main" id="{CE07FD90-FC33-41AA-BA38-0598A759017B}"/>
              </a:ext>
            </a:extLst>
          </p:cNvPr>
          <p:cNvSpPr/>
          <p:nvPr/>
        </p:nvSpPr>
        <p:spPr>
          <a:xfrm>
            <a:off x="5467723"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20">
            <a:extLst>
              <a:ext uri="{FF2B5EF4-FFF2-40B4-BE49-F238E27FC236}">
                <a16:creationId xmlns="" xmlns:a16="http://schemas.microsoft.com/office/drawing/2014/main" id="{9DEDC880-EA11-4447-95A1-7D47076F3AFF}"/>
              </a:ext>
            </a:extLst>
          </p:cNvPr>
          <p:cNvSpPr/>
          <p:nvPr/>
        </p:nvSpPr>
        <p:spPr>
          <a:xfrm>
            <a:off x="7205851"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tangle 22">
            <a:extLst>
              <a:ext uri="{FF2B5EF4-FFF2-40B4-BE49-F238E27FC236}">
                <a16:creationId xmlns="" xmlns:a16="http://schemas.microsoft.com/office/drawing/2014/main" id="{BE806B58-1B75-4E2C-994F-48CA7C3F62FA}"/>
              </a:ext>
            </a:extLst>
          </p:cNvPr>
          <p:cNvSpPr/>
          <p:nvPr/>
        </p:nvSpPr>
        <p:spPr>
          <a:xfrm>
            <a:off x="253342"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4" name="Rectangle 23">
            <a:extLst>
              <a:ext uri="{FF2B5EF4-FFF2-40B4-BE49-F238E27FC236}">
                <a16:creationId xmlns="" xmlns:a16="http://schemas.microsoft.com/office/drawing/2014/main" id="{AA5C08D0-0078-4097-83A6-AA98235C34DD}"/>
              </a:ext>
            </a:extLst>
          </p:cNvPr>
          <p:cNvSpPr/>
          <p:nvPr/>
        </p:nvSpPr>
        <p:spPr>
          <a:xfrm>
            <a:off x="1991469"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6" name="Rectangle 25">
            <a:extLst>
              <a:ext uri="{FF2B5EF4-FFF2-40B4-BE49-F238E27FC236}">
                <a16:creationId xmlns="" xmlns:a16="http://schemas.microsoft.com/office/drawing/2014/main" id="{5BCA9E3D-4413-4297-96B6-6229BB38EA6F}"/>
              </a:ext>
            </a:extLst>
          </p:cNvPr>
          <p:cNvSpPr/>
          <p:nvPr/>
        </p:nvSpPr>
        <p:spPr>
          <a:xfrm>
            <a:off x="3729596"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7" name="Rectangle 26">
            <a:extLst>
              <a:ext uri="{FF2B5EF4-FFF2-40B4-BE49-F238E27FC236}">
                <a16:creationId xmlns="" xmlns:a16="http://schemas.microsoft.com/office/drawing/2014/main" id="{EAE669F8-B9EB-419F-A2B4-FB2BA6602BE3}"/>
              </a:ext>
            </a:extLst>
          </p:cNvPr>
          <p:cNvSpPr/>
          <p:nvPr/>
        </p:nvSpPr>
        <p:spPr>
          <a:xfrm>
            <a:off x="5467723"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9" name="Rectangle 28">
            <a:extLst>
              <a:ext uri="{FF2B5EF4-FFF2-40B4-BE49-F238E27FC236}">
                <a16:creationId xmlns="" xmlns:a16="http://schemas.microsoft.com/office/drawing/2014/main" id="{921029C1-CD80-4416-BC95-9CE2B6F4956D}"/>
              </a:ext>
            </a:extLst>
          </p:cNvPr>
          <p:cNvSpPr/>
          <p:nvPr/>
        </p:nvSpPr>
        <p:spPr>
          <a:xfrm>
            <a:off x="7205851"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61" name="Rectangle 60">
            <a:extLst>
              <a:ext uri="{FF2B5EF4-FFF2-40B4-BE49-F238E27FC236}">
                <a16:creationId xmlns="" xmlns:a16="http://schemas.microsoft.com/office/drawing/2014/main" id="{C3CAC257-8386-4042-9F05-7DD37BC8895D}"/>
              </a:ext>
            </a:extLst>
          </p:cNvPr>
          <p:cNvSpPr/>
          <p:nvPr/>
        </p:nvSpPr>
        <p:spPr>
          <a:xfrm>
            <a:off x="260571" y="1571006"/>
            <a:ext cx="1559084" cy="6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Par la désignation d'un échevin du bien-être animal, nous voulons dire que le bien-être animal doit être inscrit explicitement parmi les compétences d'un échevin.</a:t>
            </a:r>
            <a:endParaRPr lang="nl-BE" sz="100" dirty="0">
              <a:solidFill>
                <a:srgbClr val="660066"/>
              </a:solidFill>
              <a:cs typeface="Arial" panose="020B0604020202020204" pitchFamily="34" charset="0"/>
            </a:endParaRPr>
          </a:p>
        </p:txBody>
      </p:sp>
      <p:pic>
        <p:nvPicPr>
          <p:cNvPr id="66" name="Graphic 65" descr="Cat">
            <a:extLst>
              <a:ext uri="{FF2B5EF4-FFF2-40B4-BE49-F238E27FC236}">
                <a16:creationId xmlns="" xmlns:a16="http://schemas.microsoft.com/office/drawing/2014/main" id="{00A2BC5F-9F56-40E3-B8D0-F2BFB23CD1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7331" y="804773"/>
            <a:ext cx="418321" cy="418321"/>
          </a:xfrm>
          <a:prstGeom prst="rect">
            <a:avLst/>
          </a:prstGeom>
        </p:spPr>
      </p:pic>
      <p:pic>
        <p:nvPicPr>
          <p:cNvPr id="67" name="Graphic 66" descr="Lecturer">
            <a:extLst>
              <a:ext uri="{FF2B5EF4-FFF2-40B4-BE49-F238E27FC236}">
                <a16:creationId xmlns="" xmlns:a16="http://schemas.microsoft.com/office/drawing/2014/main" id="{D3E2FBCC-248E-419E-B6BE-4A26A7A73C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45511" y="827638"/>
            <a:ext cx="433388" cy="433388"/>
          </a:xfrm>
          <a:prstGeom prst="rect">
            <a:avLst/>
          </a:prstGeom>
        </p:spPr>
      </p:pic>
      <p:grpSp>
        <p:nvGrpSpPr>
          <p:cNvPr id="68" name="Group 67">
            <a:extLst>
              <a:ext uri="{FF2B5EF4-FFF2-40B4-BE49-F238E27FC236}">
                <a16:creationId xmlns="" xmlns:a16="http://schemas.microsoft.com/office/drawing/2014/main" id="{44D9D828-E955-4379-AA96-F226084B4E90}"/>
              </a:ext>
            </a:extLst>
          </p:cNvPr>
          <p:cNvGrpSpPr/>
          <p:nvPr/>
        </p:nvGrpSpPr>
        <p:grpSpPr>
          <a:xfrm>
            <a:off x="7836364" y="881065"/>
            <a:ext cx="358974" cy="265736"/>
            <a:chOff x="5495442" y="2335689"/>
            <a:chExt cx="624280" cy="516417"/>
          </a:xfrm>
          <a:solidFill>
            <a:srgbClr val="660066"/>
          </a:solidFill>
        </p:grpSpPr>
        <p:pic>
          <p:nvPicPr>
            <p:cNvPr id="69" name="Graphic 68">
              <a:extLst>
                <a:ext uri="{FF2B5EF4-FFF2-40B4-BE49-F238E27FC236}">
                  <a16:creationId xmlns="" xmlns:a16="http://schemas.microsoft.com/office/drawing/2014/main" id="{C683C8BD-01B4-4B12-A3A0-936A6CA7D5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495442" y="2346167"/>
              <a:ext cx="346177" cy="346177"/>
            </a:xfrm>
            <a:prstGeom prst="rect">
              <a:avLst/>
            </a:prstGeom>
          </p:spPr>
        </p:pic>
        <p:pic>
          <p:nvPicPr>
            <p:cNvPr id="70" name="Graphic 69">
              <a:extLst>
                <a:ext uri="{FF2B5EF4-FFF2-40B4-BE49-F238E27FC236}">
                  <a16:creationId xmlns="" xmlns:a16="http://schemas.microsoft.com/office/drawing/2014/main" id="{EF9120CB-5B52-4117-B3B3-8A5B08ED38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773545" y="2335689"/>
              <a:ext cx="346177" cy="346177"/>
            </a:xfrm>
            <a:prstGeom prst="rect">
              <a:avLst/>
            </a:prstGeom>
          </p:spPr>
        </p:pic>
        <p:pic>
          <p:nvPicPr>
            <p:cNvPr id="71" name="Graphic 70">
              <a:extLst>
                <a:ext uri="{FF2B5EF4-FFF2-40B4-BE49-F238E27FC236}">
                  <a16:creationId xmlns="" xmlns:a16="http://schemas.microsoft.com/office/drawing/2014/main" id="{71209BB9-E754-40F2-9A75-887A57D4CC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691684" y="2505929"/>
              <a:ext cx="346177" cy="346177"/>
            </a:xfrm>
            <a:prstGeom prst="rect">
              <a:avLst/>
            </a:prstGeom>
          </p:spPr>
        </p:pic>
      </p:grpSp>
      <p:pic>
        <p:nvPicPr>
          <p:cNvPr id="74" name="Graphic 73">
            <a:extLst>
              <a:ext uri="{FF2B5EF4-FFF2-40B4-BE49-F238E27FC236}">
                <a16:creationId xmlns="" xmlns:a16="http://schemas.microsoft.com/office/drawing/2014/main" id="{00FE5EC8-53B7-4049-9797-75667DBA0F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110631" y="827810"/>
            <a:ext cx="372246" cy="372246"/>
          </a:xfrm>
          <a:prstGeom prst="rect">
            <a:avLst/>
          </a:prstGeom>
        </p:spPr>
      </p:pic>
      <p:pic>
        <p:nvPicPr>
          <p:cNvPr id="75" name="Graphic 74">
            <a:extLst>
              <a:ext uri="{FF2B5EF4-FFF2-40B4-BE49-F238E27FC236}">
                <a16:creationId xmlns="" xmlns:a16="http://schemas.microsoft.com/office/drawing/2014/main" id="{EAEA187B-3B54-4035-9B74-79DF63C4D02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2600360" y="851773"/>
            <a:ext cx="324321" cy="324321"/>
          </a:xfrm>
          <a:prstGeom prst="rect">
            <a:avLst/>
          </a:prstGeom>
        </p:spPr>
      </p:pic>
      <p:sp>
        <p:nvSpPr>
          <p:cNvPr id="76" name="Rectangle 75">
            <a:extLst>
              <a:ext uri="{FF2B5EF4-FFF2-40B4-BE49-F238E27FC236}">
                <a16:creationId xmlns="" xmlns:a16="http://schemas.microsoft.com/office/drawing/2014/main" id="{957C4575-FD03-4DA3-AA1D-063BBC555E05}"/>
              </a:ext>
            </a:extLst>
          </p:cNvPr>
          <p:cNvSpPr/>
          <p:nvPr/>
        </p:nvSpPr>
        <p:spPr>
          <a:xfrm>
            <a:off x="2014416" y="1253968"/>
            <a:ext cx="1559084" cy="1277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spAutoFit/>
          </a:bodyPr>
          <a:lstStyle/>
          <a:p>
            <a:pPr algn="just"/>
            <a:r>
              <a:rPr lang="fr-BE" sz="700" dirty="0">
                <a:solidFill>
                  <a:srgbClr val="660066"/>
                </a:solidFill>
              </a:rPr>
              <a:t>Dans chaque ville/commune, il faut désigner au moins un agent qui se spécialisera dans la législation concernant le bien-être animal. Cette personne coordonnera la politique de la police en la matière et deviendra ainsi le point de contact pour les habitants ayant des questions ou des plaintes concernant le bien-être animal.</a:t>
            </a:r>
            <a:endParaRPr lang="nl-BE" sz="700" dirty="0">
              <a:solidFill>
                <a:srgbClr val="660066"/>
              </a:solidFill>
            </a:endParaRPr>
          </a:p>
          <a:p>
            <a:pPr algn="just"/>
            <a:endParaRPr lang="nl-BE" sz="700" dirty="0">
              <a:solidFill>
                <a:srgbClr val="660066"/>
              </a:solidFill>
            </a:endParaRPr>
          </a:p>
        </p:txBody>
      </p:sp>
      <p:sp>
        <p:nvSpPr>
          <p:cNvPr id="77" name="Rectangle 76">
            <a:extLst>
              <a:ext uri="{FF2B5EF4-FFF2-40B4-BE49-F238E27FC236}">
                <a16:creationId xmlns="" xmlns:a16="http://schemas.microsoft.com/office/drawing/2014/main" id="{050342CC-1CFF-41A9-9A56-C358379AAA5C}"/>
              </a:ext>
            </a:extLst>
          </p:cNvPr>
          <p:cNvSpPr/>
          <p:nvPr/>
        </p:nvSpPr>
        <p:spPr>
          <a:xfrm>
            <a:off x="3623487" y="1253966"/>
            <a:ext cx="1750098" cy="1277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Une surpopulation de chats errants donne lieu à des nuisances, des problèmes d'hygiène et de la souffrance pour ces animaux. Une commune qui prend le bien-être animal au sérieux mène une politique de stérilisation des chats errants, dans l'intérêt de ceux-ci. Elle incite également les habitants à faire stériliser leur chat domestique, ce qui est d'ailleurs une obligation légale. </a:t>
            </a:r>
            <a:endParaRPr lang="nl-BE" sz="700" dirty="0">
              <a:solidFill>
                <a:srgbClr val="660066"/>
              </a:solidFill>
            </a:endParaRPr>
          </a:p>
        </p:txBody>
      </p:sp>
      <p:sp>
        <p:nvSpPr>
          <p:cNvPr id="78" name="Rectangle 77">
            <a:extLst>
              <a:ext uri="{FF2B5EF4-FFF2-40B4-BE49-F238E27FC236}">
                <a16:creationId xmlns="" xmlns:a16="http://schemas.microsoft.com/office/drawing/2014/main" id="{94B68C28-88BA-4BE2-8233-2C7A272CB3E6}"/>
              </a:ext>
            </a:extLst>
          </p:cNvPr>
          <p:cNvSpPr/>
          <p:nvPr/>
        </p:nvSpPr>
        <p:spPr>
          <a:xfrm>
            <a:off x="5498181" y="1301696"/>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Les communes ne devraient pas/plus pouvoir accorder d’autorisation aux manèges à poneys, dans lesquels ces animaux passent une vie de frustration à tourner en rond. Par ailleurs, l'interdiction – déjà en vigueur – de donner des animaux en tant que récompense ou prix constitue une mesure bénéfique.</a:t>
            </a:r>
            <a:endParaRPr lang="nl-BE" sz="700" dirty="0">
              <a:solidFill>
                <a:srgbClr val="660066"/>
              </a:solidFill>
            </a:endParaRPr>
          </a:p>
        </p:txBody>
      </p:sp>
      <p:sp>
        <p:nvSpPr>
          <p:cNvPr id="79" name="Rectangle 78">
            <a:extLst>
              <a:ext uri="{FF2B5EF4-FFF2-40B4-BE49-F238E27FC236}">
                <a16:creationId xmlns="" xmlns:a16="http://schemas.microsoft.com/office/drawing/2014/main" id="{6C7D4336-570A-4F8E-98C7-1F3987FE69F3}"/>
              </a:ext>
            </a:extLst>
          </p:cNvPr>
          <p:cNvSpPr/>
          <p:nvPr/>
        </p:nvSpPr>
        <p:spPr>
          <a:xfrm>
            <a:off x="7236309" y="1301699"/>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spAutoFit/>
          </a:bodyPr>
          <a:lstStyle/>
          <a:p>
            <a:pPr algn="just"/>
            <a:r>
              <a:rPr lang="fr-BE" sz="700" dirty="0">
                <a:solidFill>
                  <a:srgbClr val="660066"/>
                </a:solidFill>
              </a:rPr>
              <a:t>Une commune qui se soucie du bien-être animal doit développer une politique douce de gestion des populations de pigeons. Elle optera par exemple pour l'installation et l'entretien d'un pigeonnier contraceptif (permettant l'enlèvement des œufs) et/ou pour la distribution bien encadrée de graines contraceptives. </a:t>
            </a:r>
            <a:endParaRPr lang="nl-BE" sz="700" dirty="0">
              <a:solidFill>
                <a:srgbClr val="660066"/>
              </a:solidFill>
            </a:endParaRPr>
          </a:p>
        </p:txBody>
      </p:sp>
      <p:grpSp>
        <p:nvGrpSpPr>
          <p:cNvPr id="85" name="Group 84">
            <a:extLst>
              <a:ext uri="{FF2B5EF4-FFF2-40B4-BE49-F238E27FC236}">
                <a16:creationId xmlns="" xmlns:a16="http://schemas.microsoft.com/office/drawing/2014/main" id="{87920EE9-0D2C-4E0F-B936-D1296EA6818C}"/>
              </a:ext>
            </a:extLst>
          </p:cNvPr>
          <p:cNvGrpSpPr/>
          <p:nvPr/>
        </p:nvGrpSpPr>
        <p:grpSpPr>
          <a:xfrm>
            <a:off x="5927420" y="2834343"/>
            <a:ext cx="675927" cy="465837"/>
            <a:chOff x="5565600" y="3771421"/>
            <a:chExt cx="747029" cy="514839"/>
          </a:xfrm>
          <a:solidFill>
            <a:srgbClr val="660066"/>
          </a:solidFill>
        </p:grpSpPr>
        <p:pic>
          <p:nvPicPr>
            <p:cNvPr id="86" name="Graphic 85" descr="Dog">
              <a:extLst>
                <a:ext uri="{FF2B5EF4-FFF2-40B4-BE49-F238E27FC236}">
                  <a16:creationId xmlns="" xmlns:a16="http://schemas.microsoft.com/office/drawing/2014/main" id="{6E8247EA-A217-4D50-AFAD-C39E384E44A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926815" y="3900446"/>
              <a:ext cx="385814" cy="385814"/>
            </a:xfrm>
            <a:prstGeom prst="rect">
              <a:avLst/>
            </a:prstGeom>
          </p:spPr>
        </p:pic>
        <p:pic>
          <p:nvPicPr>
            <p:cNvPr id="87" name="Graphic 86" descr="Person with Cane">
              <a:extLst>
                <a:ext uri="{FF2B5EF4-FFF2-40B4-BE49-F238E27FC236}">
                  <a16:creationId xmlns="" xmlns:a16="http://schemas.microsoft.com/office/drawing/2014/main" id="{4C14D3B2-A417-4DF3-A039-DBFA40D46AD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5565600" y="3771421"/>
              <a:ext cx="442042" cy="442042"/>
            </a:xfrm>
            <a:prstGeom prst="rect">
              <a:avLst/>
            </a:prstGeom>
          </p:spPr>
        </p:pic>
      </p:grpSp>
      <p:grpSp>
        <p:nvGrpSpPr>
          <p:cNvPr id="88" name="Group 87">
            <a:extLst>
              <a:ext uri="{FF2B5EF4-FFF2-40B4-BE49-F238E27FC236}">
                <a16:creationId xmlns="" xmlns:a16="http://schemas.microsoft.com/office/drawing/2014/main" id="{E03FF064-8EF8-4719-914F-EF9C5A64D406}"/>
              </a:ext>
            </a:extLst>
          </p:cNvPr>
          <p:cNvGrpSpPr/>
          <p:nvPr/>
        </p:nvGrpSpPr>
        <p:grpSpPr>
          <a:xfrm>
            <a:off x="2493255" y="2791471"/>
            <a:ext cx="538529" cy="538529"/>
            <a:chOff x="5329421" y="2932653"/>
            <a:chExt cx="678221" cy="678221"/>
          </a:xfrm>
          <a:solidFill>
            <a:srgbClr val="660066"/>
          </a:solidFill>
        </p:grpSpPr>
        <p:pic>
          <p:nvPicPr>
            <p:cNvPr id="89" name="Graphic 88" descr="Teacher">
              <a:extLst>
                <a:ext uri="{FF2B5EF4-FFF2-40B4-BE49-F238E27FC236}">
                  <a16:creationId xmlns="" xmlns:a16="http://schemas.microsoft.com/office/drawing/2014/main" id="{8851EB9D-4C92-429D-9DA5-114B61C173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5329421" y="2932653"/>
              <a:ext cx="678221" cy="678221"/>
            </a:xfrm>
            <a:prstGeom prst="rect">
              <a:avLst/>
            </a:prstGeom>
          </p:spPr>
        </p:pic>
        <p:sp>
          <p:nvSpPr>
            <p:cNvPr id="90" name="Rectangle 89">
              <a:extLst>
                <a:ext uri="{FF2B5EF4-FFF2-40B4-BE49-F238E27FC236}">
                  <a16:creationId xmlns="" xmlns:a16="http://schemas.microsoft.com/office/drawing/2014/main" id="{063F66C4-983E-4964-97F0-CDD228AB6F3D}"/>
                </a:ext>
              </a:extLst>
            </p:cNvPr>
            <p:cNvSpPr/>
            <p:nvPr/>
          </p:nvSpPr>
          <p:spPr>
            <a:xfrm>
              <a:off x="5630808" y="3128815"/>
              <a:ext cx="273600" cy="168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pic>
          <p:nvPicPr>
            <p:cNvPr id="91" name="Graphic 90" descr="Pig">
              <a:extLst>
                <a:ext uri="{FF2B5EF4-FFF2-40B4-BE49-F238E27FC236}">
                  <a16:creationId xmlns="" xmlns:a16="http://schemas.microsoft.com/office/drawing/2014/main" id="{071F9166-17E4-444C-A557-F7E01FB332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5607710" y="3050769"/>
              <a:ext cx="319796" cy="319796"/>
            </a:xfrm>
            <a:prstGeom prst="rect">
              <a:avLst/>
            </a:prstGeom>
          </p:spPr>
        </p:pic>
      </p:grpSp>
      <p:pic>
        <p:nvPicPr>
          <p:cNvPr id="92" name="Graphic 91">
            <a:extLst>
              <a:ext uri="{FF2B5EF4-FFF2-40B4-BE49-F238E27FC236}">
                <a16:creationId xmlns="" xmlns:a16="http://schemas.microsoft.com/office/drawing/2014/main" id="{4E3A92B7-EE1A-4693-8B07-512EA3D740A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826932" y="2845593"/>
            <a:ext cx="368118" cy="368118"/>
          </a:xfrm>
          <a:prstGeom prst="rect">
            <a:avLst/>
          </a:prstGeom>
        </p:spPr>
      </p:pic>
      <p:pic>
        <p:nvPicPr>
          <p:cNvPr id="93" name="Graphic 92">
            <a:extLst>
              <a:ext uri="{FF2B5EF4-FFF2-40B4-BE49-F238E27FC236}">
                <a16:creationId xmlns="" xmlns:a16="http://schemas.microsoft.com/office/drawing/2014/main" id="{FF9048A4-15EE-4B5B-AE9A-979763CFEE1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tretch>
            <a:fillRect/>
          </a:stretch>
        </p:blipFill>
        <p:spPr>
          <a:xfrm>
            <a:off x="4361985" y="2819637"/>
            <a:ext cx="420030" cy="420030"/>
          </a:xfrm>
          <a:prstGeom prst="rect">
            <a:avLst/>
          </a:prstGeom>
        </p:spPr>
      </p:pic>
      <p:sp>
        <p:nvSpPr>
          <p:cNvPr id="96" name="Rectangle 95">
            <a:extLst>
              <a:ext uri="{FF2B5EF4-FFF2-40B4-BE49-F238E27FC236}">
                <a16:creationId xmlns="" xmlns:a16="http://schemas.microsoft.com/office/drawing/2014/main" id="{19832937-4E19-4774-AD0C-52DDD1A8FDD9}"/>
              </a:ext>
            </a:extLst>
          </p:cNvPr>
          <p:cNvSpPr/>
          <p:nvPr/>
        </p:nvSpPr>
        <p:spPr>
          <a:xfrm>
            <a:off x="260571" y="3275541"/>
            <a:ext cx="1559084" cy="1061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Lors de feux d'artifice, les détonations soudaines et violentes provoquent du stress et de la peur chez les animaux. Les communes devraient opter pour des feux d’artifice à bruit contenu, ou au moins obliger les particuliers à utiliser uniquement des feux d'artifice à bruit contenu.</a:t>
            </a:r>
            <a:endParaRPr lang="nl-BE" sz="700" dirty="0">
              <a:solidFill>
                <a:srgbClr val="660066"/>
              </a:solidFill>
            </a:endParaRPr>
          </a:p>
        </p:txBody>
      </p:sp>
      <p:sp>
        <p:nvSpPr>
          <p:cNvPr id="97" name="Rectangle 96">
            <a:extLst>
              <a:ext uri="{FF2B5EF4-FFF2-40B4-BE49-F238E27FC236}">
                <a16:creationId xmlns="" xmlns:a16="http://schemas.microsoft.com/office/drawing/2014/main" id="{68D6D627-10BB-489F-9E90-8A3D120A57B7}"/>
              </a:ext>
            </a:extLst>
          </p:cNvPr>
          <p:cNvSpPr/>
          <p:nvPr/>
        </p:nvSpPr>
        <p:spPr>
          <a:xfrm>
            <a:off x="2006360" y="3329402"/>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Des projets éducatifs devraient être développés dans les écoles, afin d'éveiller et de renforcer l'éveil des plus jeunes au caractère sensible des animaux. Ces projets mettraient l'accent sur les valeurs d'empathie et de respect envers les animaux.</a:t>
            </a:r>
            <a:endParaRPr lang="nl-BE" sz="700" dirty="0">
              <a:solidFill>
                <a:srgbClr val="660066"/>
              </a:solidFill>
            </a:endParaRPr>
          </a:p>
        </p:txBody>
      </p:sp>
      <p:sp>
        <p:nvSpPr>
          <p:cNvPr id="98" name="Rectangle 97">
            <a:extLst>
              <a:ext uri="{FF2B5EF4-FFF2-40B4-BE49-F238E27FC236}">
                <a16:creationId xmlns="" xmlns:a16="http://schemas.microsoft.com/office/drawing/2014/main" id="{B52D4061-A51D-49B3-AD25-A8A2B1ED2271}"/>
              </a:ext>
            </a:extLst>
          </p:cNvPr>
          <p:cNvSpPr/>
          <p:nvPr/>
        </p:nvSpPr>
        <p:spPr>
          <a:xfrm>
            <a:off x="3760053" y="3437121"/>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Les villes et communes devraient prévoir des espaces où les chiens peuvent courir en liberté et en sécurité, ce qui apporterait une plus-value pour les animaux et leurs maîtres.</a:t>
            </a:r>
            <a:endParaRPr lang="nl-BE" sz="700" dirty="0">
              <a:solidFill>
                <a:srgbClr val="660066"/>
              </a:solidFill>
            </a:endParaRPr>
          </a:p>
        </p:txBody>
      </p:sp>
      <p:sp>
        <p:nvSpPr>
          <p:cNvPr id="99" name="Rectangle 98">
            <a:extLst>
              <a:ext uri="{FF2B5EF4-FFF2-40B4-BE49-F238E27FC236}">
                <a16:creationId xmlns="" xmlns:a16="http://schemas.microsoft.com/office/drawing/2014/main" id="{6AB0A849-9926-4B45-ACDD-1B95305B0BAF}"/>
              </a:ext>
            </a:extLst>
          </p:cNvPr>
          <p:cNvSpPr/>
          <p:nvPr/>
        </p:nvSpPr>
        <p:spPr>
          <a:xfrm>
            <a:off x="5485842" y="3329400"/>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Les communes devraient autoriser les animaux de compagnie dans les logements du CPAS, les résidences-services, les maisons de repos... afin que les personnes plus âgées ne doivent pas se défaire de leur chien ou chat.</a:t>
            </a:r>
            <a:endParaRPr lang="nl-BE" sz="700" dirty="0">
              <a:solidFill>
                <a:srgbClr val="660066"/>
              </a:solidFill>
            </a:endParaRPr>
          </a:p>
        </p:txBody>
      </p:sp>
      <p:sp>
        <p:nvSpPr>
          <p:cNvPr id="100" name="Rectangle 99">
            <a:extLst>
              <a:ext uri="{FF2B5EF4-FFF2-40B4-BE49-F238E27FC236}">
                <a16:creationId xmlns="" xmlns:a16="http://schemas.microsoft.com/office/drawing/2014/main" id="{3C082B4C-BA37-41F0-B82A-CF26E0FA37DD}"/>
              </a:ext>
            </a:extLst>
          </p:cNvPr>
          <p:cNvSpPr/>
          <p:nvPr/>
        </p:nvSpPr>
        <p:spPr>
          <a:xfrm>
            <a:off x="7219615" y="3383261"/>
            <a:ext cx="1559084" cy="84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fr-BE" sz="700" dirty="0">
                <a:solidFill>
                  <a:srgbClr val="660066"/>
                </a:solidFill>
              </a:rPr>
              <a:t>Pour éviter les achats impulsifs, les autorités locales devraient interdire la vente d’animaux de compagnie (</a:t>
            </a:r>
            <a:r>
              <a:rPr lang="fr-BE" sz="700" dirty="0" err="1">
                <a:solidFill>
                  <a:srgbClr val="660066"/>
                </a:solidFill>
              </a:rPr>
              <a:t>e.a</a:t>
            </a:r>
            <a:r>
              <a:rPr lang="fr-BE" sz="700" dirty="0">
                <a:solidFill>
                  <a:srgbClr val="660066"/>
                </a:solidFill>
              </a:rPr>
              <a:t>. lapins, hamsters...) sur les marchés, comme cela est déjà le cas pour les chiens et les chats. </a:t>
            </a:r>
            <a:endParaRPr lang="nl-BE" sz="700" dirty="0">
              <a:solidFill>
                <a:srgbClr val="660066"/>
              </a:solidFill>
            </a:endParaRPr>
          </a:p>
        </p:txBody>
      </p:sp>
      <p:grpSp>
        <p:nvGrpSpPr>
          <p:cNvPr id="42" name="Group 41">
            <a:extLst>
              <a:ext uri="{FF2B5EF4-FFF2-40B4-BE49-F238E27FC236}">
                <a16:creationId xmlns="" xmlns:a16="http://schemas.microsoft.com/office/drawing/2014/main" id="{10EBCE6D-7AF8-4B0F-81EB-0544EBB6C385}"/>
              </a:ext>
            </a:extLst>
          </p:cNvPr>
          <p:cNvGrpSpPr/>
          <p:nvPr/>
        </p:nvGrpSpPr>
        <p:grpSpPr>
          <a:xfrm>
            <a:off x="7804596" y="2803659"/>
            <a:ext cx="503463" cy="456412"/>
            <a:chOff x="9144000" y="2777900"/>
            <a:chExt cx="503463" cy="456412"/>
          </a:xfrm>
        </p:grpSpPr>
        <p:sp>
          <p:nvSpPr>
            <p:cNvPr id="43" name="Freeform 5">
              <a:extLst>
                <a:ext uri="{FF2B5EF4-FFF2-40B4-BE49-F238E27FC236}">
                  <a16:creationId xmlns="" xmlns:a16="http://schemas.microsoft.com/office/drawing/2014/main" id="{6AAE42C2-49BC-46A8-AE2A-EF7FE6708884}"/>
                </a:ext>
              </a:extLst>
            </p:cNvPr>
            <p:cNvSpPr>
              <a:spLocks noEditPoints="1"/>
            </p:cNvSpPr>
            <p:nvPr/>
          </p:nvSpPr>
          <p:spPr bwMode="auto">
            <a:xfrm>
              <a:off x="9225563" y="2911020"/>
              <a:ext cx="235250" cy="279060"/>
            </a:xfrm>
            <a:custGeom>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a:extLst>
                <a:ext uri="{FF2B5EF4-FFF2-40B4-BE49-F238E27FC236}">
                  <a16:creationId xmlns="" xmlns:a16="http://schemas.microsoft.com/office/drawing/2014/main" id="{5318C9F7-44AA-4606-A38A-71F2437F0321}"/>
                </a:ext>
              </a:extLst>
            </p:cNvPr>
            <p:cNvSpPr>
              <a:spLocks noChangeArrowheads="1"/>
            </p:cNvSpPr>
            <p:nvPr/>
          </p:nvSpPr>
          <p:spPr bwMode="auto">
            <a:xfrm>
              <a:off x="9144000" y="3141058"/>
              <a:ext cx="503463" cy="7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 xmlns:a16="http://schemas.microsoft.com/office/drawing/2014/main" id="{C3587166-B9B9-481D-AA93-7C68EEA4AE8C}"/>
                </a:ext>
              </a:extLst>
            </p:cNvPr>
            <p:cNvSpPr>
              <a:spLocks/>
            </p:cNvSpPr>
            <p:nvPr/>
          </p:nvSpPr>
          <p:spPr bwMode="auto">
            <a:xfrm>
              <a:off x="9154565" y="3148664"/>
              <a:ext cx="482896" cy="85648"/>
            </a:xfrm>
            <a:custGeom>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 xmlns:a16="http://schemas.microsoft.com/office/drawing/2014/main" id="{3A83783B-1C84-4243-A80D-A00DB5CDB12C}"/>
                </a:ext>
              </a:extLst>
            </p:cNvPr>
            <p:cNvSpPr>
              <a:spLocks noChangeArrowheads="1"/>
            </p:cNvSpPr>
            <p:nvPr/>
          </p:nvSpPr>
          <p:spPr bwMode="auto">
            <a:xfrm>
              <a:off x="9144000" y="3107390"/>
              <a:ext cx="503463" cy="3366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 xmlns:a16="http://schemas.microsoft.com/office/drawing/2014/main" id="{59A094DE-AE2B-4356-9506-A8F524F5CF0D}"/>
                </a:ext>
              </a:extLst>
            </p:cNvPr>
            <p:cNvSpPr>
              <a:spLocks/>
            </p:cNvSpPr>
            <p:nvPr/>
          </p:nvSpPr>
          <p:spPr bwMode="auto">
            <a:xfrm>
              <a:off x="9165835" y="2829316"/>
              <a:ext cx="458526" cy="273143"/>
            </a:xfrm>
            <a:custGeom>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 xmlns:a16="http://schemas.microsoft.com/office/drawing/2014/main" id="{C4DFB17B-AD2B-473F-982F-360E1E38EBC1}"/>
                </a:ext>
              </a:extLst>
            </p:cNvPr>
            <p:cNvSpPr>
              <a:spLocks/>
            </p:cNvSpPr>
            <p:nvPr/>
          </p:nvSpPr>
          <p:spPr bwMode="auto">
            <a:xfrm>
              <a:off x="9335863" y="2777900"/>
              <a:ext cx="119315" cy="44232"/>
            </a:xfrm>
            <a:custGeom>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a:extLst>
                <a:ext uri="{FF2B5EF4-FFF2-40B4-BE49-F238E27FC236}">
                  <a16:creationId xmlns="" xmlns:a16="http://schemas.microsoft.com/office/drawing/2014/main" id="{ED37AACB-DC34-4F02-9091-8F8CA8E6FB41}"/>
                </a:ext>
              </a:extLst>
            </p:cNvPr>
            <p:cNvSpPr>
              <a:spLocks/>
            </p:cNvSpPr>
            <p:nvPr/>
          </p:nvSpPr>
          <p:spPr bwMode="auto">
            <a:xfrm>
              <a:off x="9594215" y="2929474"/>
              <a:ext cx="25497" cy="107200"/>
            </a:xfrm>
            <a:custGeom>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32">
              <a:extLst>
                <a:ext uri="{FF2B5EF4-FFF2-40B4-BE49-F238E27FC236}">
                  <a16:creationId xmlns="" xmlns:a16="http://schemas.microsoft.com/office/drawing/2014/main" id="{3DCD5655-7395-4C59-95CD-B84DDBAE67FE}"/>
                </a:ext>
              </a:extLst>
            </p:cNvPr>
            <p:cNvSpPr>
              <a:spLocks noChangeShapeType="1"/>
            </p:cNvSpPr>
            <p:nvPr/>
          </p:nvSpPr>
          <p:spPr bwMode="auto">
            <a:xfrm flipV="1">
              <a:off x="9573648" y="3028504"/>
              <a:ext cx="36767" cy="37753"/>
            </a:xfrm>
            <a:prstGeom prst="line">
              <a:avLst/>
            </a:prstGeom>
            <a:noFill/>
            <a:ln w="6350" cap="flat">
              <a:solidFill>
                <a:srgbClr val="66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3367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5DBD11F-F871-4D13-8195-9BECAE6A0EA8}"/>
              </a:ext>
            </a:extLst>
          </p:cNvPr>
          <p:cNvPicPr>
            <a:picLocks noChangeAspect="1"/>
          </p:cNvPicPr>
          <p:nvPr/>
        </p:nvPicPr>
        <p:blipFill rotWithShape="1">
          <a:blip r:embed="rId2">
            <a:extLst>
              <a:ext uri="{28A0092B-C50C-407E-A947-70E740481C1C}">
                <a14:useLocalDpi xmlns:a14="http://schemas.microsoft.com/office/drawing/2010/main" val="0"/>
              </a:ext>
            </a:extLst>
          </a:blip>
          <a:srcRect t="5714" b="4287"/>
          <a:stretch/>
        </p:blipFill>
        <p:spPr>
          <a:xfrm>
            <a:off x="0" y="0"/>
            <a:ext cx="9144000" cy="5143500"/>
          </a:xfrm>
          <a:prstGeom prst="rect">
            <a:avLst/>
          </a:prstGeom>
        </p:spPr>
      </p:pic>
      <p:sp>
        <p:nvSpPr>
          <p:cNvPr id="7" name="Rectangle 6">
            <a:extLst>
              <a:ext uri="{FF2B5EF4-FFF2-40B4-BE49-F238E27FC236}">
                <a16:creationId xmlns="" xmlns:a16="http://schemas.microsoft.com/office/drawing/2014/main" id="{47B9A6FB-F308-40BB-813C-FD6B64B2B065}"/>
              </a:ext>
            </a:extLst>
          </p:cNvPr>
          <p:cNvSpPr/>
          <p:nvPr/>
        </p:nvSpPr>
        <p:spPr bwMode="gray">
          <a:xfrm>
            <a:off x="1662793" y="3733800"/>
            <a:ext cx="5747657" cy="1206500"/>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marL="4763" algn="ctr"/>
            <a:r>
              <a:rPr lang="fr-BE" sz="2400" dirty="0">
                <a:solidFill>
                  <a:schemeClr val="bg1"/>
                </a:solidFill>
              </a:rPr>
              <a:t>I. Indiquez dans quelle mesure le bien-être animal dans votre commune ou ville est important pour vous.</a:t>
            </a:r>
          </a:p>
        </p:txBody>
      </p:sp>
    </p:spTree>
    <p:extLst>
      <p:ext uri="{BB962C8B-B14F-4D97-AF65-F5344CB8AC3E}">
        <p14:creationId xmlns:p14="http://schemas.microsoft.com/office/powerpoint/2010/main" val="2198720252"/>
      </p:ext>
    </p:extLst>
  </p:cSld>
  <p:clrMapOvr>
    <a:masterClrMapping/>
  </p:clrMapOvr>
</p:sld>
</file>

<file path=ppt/theme/theme1.xml><?xml version="1.0" encoding="utf-8"?>
<a:theme xmlns:a="http://schemas.openxmlformats.org/drawingml/2006/main" name="Ipsos Marketing">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48CCA-4F85-4630-9AB1-27DCFFEA2689}">
  <ds:schemaRefs>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85c76272-7e4d-4f8f-89d1-3b227e52ef43"/>
    <ds:schemaRef ds:uri="http://schemas.microsoft.com/office/2006/metadata/properties"/>
  </ds:schemaRefs>
</ds:datastoreItem>
</file>

<file path=customXml/itemProps2.xml><?xml version="1.0" encoding="utf-8"?>
<ds:datastoreItem xmlns:ds="http://schemas.openxmlformats.org/officeDocument/2006/customXml" ds:itemID="{56FC554E-8D47-4D17-AFD7-8E3F8AD70FBB}">
  <ds:schemaRefs>
    <ds:schemaRef ds:uri="http://schemas.microsoft.com/sharepoint/v3/contenttype/forms"/>
  </ds:schemaRefs>
</ds:datastoreItem>
</file>

<file path=customXml/itemProps3.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 Marketing</Template>
  <TotalTime>7287</TotalTime>
  <Words>1974</Words>
  <Application>Microsoft Macintosh PowerPoint</Application>
  <PresentationFormat>On-screen Show (16:9)</PresentationFormat>
  <Paragraphs>331</Paragraphs>
  <Slides>23</Slides>
  <Notes>9</Notes>
  <HiddenSlides>4</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Ipsos Marketing</vt:lpstr>
      <vt:lpstr>PowerPoint Presentation</vt:lpstr>
      <vt:lpstr>PowerPoint Presentation</vt:lpstr>
      <vt:lpstr>PowerPoint Presentation</vt:lpstr>
      <vt:lpstr>PowerPoint Presentation</vt:lpstr>
      <vt:lpstr>Profil socio-démographique de l’échantillon - Wallonie </vt:lpstr>
      <vt:lpstr>PowerPoint Presentation</vt:lpstr>
      <vt:lpstr>PowerPoint Presentation</vt:lpstr>
      <vt:lpstr>PowerPoint Presentation</vt:lpstr>
      <vt:lpstr>PowerPoint Presentation</vt:lpstr>
      <vt:lpstr>L'importance du bien-être animal – Selon le sexe et l’âge</vt:lpstr>
      <vt:lpstr>L'importance du bien-être animal – Selon la préférence de parti</vt:lpstr>
      <vt:lpstr>PowerPoint Presentation</vt:lpstr>
      <vt:lpstr>L'importance d'introduire les priorités</vt:lpstr>
      <vt:lpstr>L’importance d’introduire les priorités (1/2) – Selon le sexe &amp; l’âge</vt:lpstr>
      <vt:lpstr>L’importance d’introduire les priorités (2/2) – Selon le sexe &amp; l’âge</vt:lpstr>
      <vt:lpstr>Classement priorités selon leur importance</vt:lpstr>
      <vt:lpstr>Classement priorités selon leur importance</vt:lpstr>
      <vt:lpstr>PowerPoint Presentation</vt:lpstr>
      <vt:lpstr>Classement des priorités selon leur importance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Liesbet Bultereys</dc:creator>
  <cp:lastModifiedBy>GAIA GAIA</cp:lastModifiedBy>
  <cp:revision>622</cp:revision>
  <cp:lastPrinted>2018-07-05T14:39:37Z</cp:lastPrinted>
  <dcterms:created xsi:type="dcterms:W3CDTF">2015-05-27T07:40:24Z</dcterms:created>
  <dcterms:modified xsi:type="dcterms:W3CDTF">2018-07-05T14:39:38Z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