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79" r:id="rId5"/>
    <p:sldMasterId id="2147483660" r:id="rId6"/>
  </p:sldMasterIdLst>
  <p:notesMasterIdLst>
    <p:notesMasterId r:id="rId32"/>
  </p:notesMasterIdLst>
  <p:handoutMasterIdLst>
    <p:handoutMasterId r:id="rId33"/>
  </p:handoutMasterIdLst>
  <p:sldIdLst>
    <p:sldId id="267" r:id="rId7"/>
    <p:sldId id="336" r:id="rId8"/>
    <p:sldId id="364" r:id="rId9"/>
    <p:sldId id="365" r:id="rId10"/>
    <p:sldId id="339" r:id="rId11"/>
    <p:sldId id="369" r:id="rId12"/>
    <p:sldId id="351" r:id="rId13"/>
    <p:sldId id="346" r:id="rId14"/>
    <p:sldId id="358" r:id="rId15"/>
    <p:sldId id="363" r:id="rId16"/>
    <p:sldId id="348" r:id="rId17"/>
    <p:sldId id="359" r:id="rId18"/>
    <p:sldId id="362" r:id="rId19"/>
    <p:sldId id="349" r:id="rId20"/>
    <p:sldId id="352" r:id="rId21"/>
    <p:sldId id="345" r:id="rId22"/>
    <p:sldId id="353" r:id="rId23"/>
    <p:sldId id="354" r:id="rId24"/>
    <p:sldId id="355" r:id="rId25"/>
    <p:sldId id="366" r:id="rId26"/>
    <p:sldId id="370" r:id="rId27"/>
    <p:sldId id="367" r:id="rId28"/>
    <p:sldId id="371" r:id="rId29"/>
    <p:sldId id="372" r:id="rId30"/>
    <p:sldId id="368" r:id="rId31"/>
  </p:sldIdLst>
  <p:sldSz cx="9144000" cy="6858000" type="screen4x3"/>
  <p:notesSz cx="6794500" cy="9931400"/>
  <p:embeddedFontLst>
    <p:embeddedFont>
      <p:font typeface="FlandersArtSans-Bold" panose="00000800000000000000" pitchFamily="2" charset="0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Times" panose="02020603050405020304" pitchFamily="18" charset="0"/>
      <p:regular r:id="rId39"/>
      <p:bold r:id="rId40"/>
      <p:italic r:id="rId41"/>
      <p:boldItalic r:id="rId42"/>
    </p:embeddedFont>
    <p:embeddedFont>
      <p:font typeface="FlandersArtSans-Regular" panose="00000500000000000000" pitchFamily="2" charset="0"/>
      <p:regular r:id="rId43"/>
    </p:embeddedFont>
    <p:embeddedFont>
      <p:font typeface="FlandersArtSerif-Regular" panose="00000500000000000000" pitchFamily="2" charset="0"/>
      <p:regular r:id="rId44"/>
    </p:embeddedFont>
    <p:embeddedFont>
      <p:font typeface="Calibri Light" panose="020F0302020204030204" pitchFamily="34" charset="0"/>
      <p:regular r:id="rId45"/>
      <p:italic r:id="rId46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E024EF5-2915-447D-9CDB-3E848E0D2A6F}">
          <p14:sldIdLst>
            <p14:sldId id="267"/>
            <p14:sldId id="336"/>
            <p14:sldId id="364"/>
            <p14:sldId id="365"/>
            <p14:sldId id="339"/>
            <p14:sldId id="369"/>
            <p14:sldId id="351"/>
            <p14:sldId id="346"/>
            <p14:sldId id="358"/>
            <p14:sldId id="363"/>
            <p14:sldId id="348"/>
            <p14:sldId id="359"/>
            <p14:sldId id="362"/>
            <p14:sldId id="349"/>
            <p14:sldId id="352"/>
            <p14:sldId id="345"/>
            <p14:sldId id="353"/>
            <p14:sldId id="354"/>
            <p14:sldId id="355"/>
            <p14:sldId id="366"/>
            <p14:sldId id="370"/>
            <p14:sldId id="367"/>
            <p14:sldId id="371"/>
            <p14:sldId id="372"/>
            <p14:sldId id="368"/>
          </p14:sldIdLst>
        </p14:section>
        <p14:section name="Naamloze sectie" id="{49F70DBB-8257-4AB3-A940-6029FBC5EF2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velkoul, Dominique" initials="SD" lastIdx="0" clrIdx="0">
    <p:extLst>
      <p:ext uri="{19B8F6BF-5375-455C-9EA6-DF929625EA0E}">
        <p15:presenceInfo xmlns:p15="http://schemas.microsoft.com/office/powerpoint/2012/main" userId="S-1-5-21-3662605696-431538287-2476864782-148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249"/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86394" autoAdjust="0"/>
  </p:normalViewPr>
  <p:slideViewPr>
    <p:cSldViewPr snapToGrid="0" showGuides="1">
      <p:cViewPr varScale="1">
        <p:scale>
          <a:sx n="112" d="100"/>
          <a:sy n="112" d="100"/>
        </p:scale>
        <p:origin x="1092" y="108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657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4" cy="49657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30-6-2016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4" cy="49657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829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4" cy="49829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30/06/2016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1" y="4779486"/>
            <a:ext cx="5435600" cy="3910489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829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4" cy="49829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9065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908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020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3695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7581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21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0057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8812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606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1020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171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2363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227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890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285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9592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250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16" y="293359"/>
            <a:ext cx="1858808" cy="813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E3D5-5017-4F12-A5C9-A54473DFB4C3}" type="datetimeFigureOut">
              <a:rPr lang="nl-BE" smtClean="0"/>
              <a:t>30/06/2016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32E-F4B8-44F1-B2D8-98FB886EA4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538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E3D5-5017-4F12-A5C9-A54473DFB4C3}" type="datetimeFigureOut">
              <a:rPr lang="nl-BE" smtClean="0"/>
              <a:t>30/06/2016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32E-F4B8-44F1-B2D8-98FB886EA4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697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E3D5-5017-4F12-A5C9-A54473DFB4C3}" type="datetimeFigureOut">
              <a:rPr lang="nl-BE" smtClean="0"/>
              <a:t>30/06/2016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32E-F4B8-44F1-B2D8-98FB886EA4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82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E3D5-5017-4F12-A5C9-A54473DFB4C3}" type="datetimeFigureOut">
              <a:rPr lang="nl-BE" smtClean="0"/>
              <a:t>30/06/2016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32E-F4B8-44F1-B2D8-98FB886EA4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9147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E3D5-5017-4F12-A5C9-A54473DFB4C3}" type="datetimeFigureOut">
              <a:rPr lang="nl-BE" smtClean="0"/>
              <a:t>30/06/2016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32E-F4B8-44F1-B2D8-98FB886EA4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1758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E3D5-5017-4F12-A5C9-A54473DFB4C3}" type="datetimeFigureOut">
              <a:rPr lang="nl-BE" smtClean="0"/>
              <a:t>30/06/2016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32E-F4B8-44F1-B2D8-98FB886EA4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3787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E3D5-5017-4F12-A5C9-A54473DFB4C3}" type="datetimeFigureOut">
              <a:rPr lang="nl-BE" smtClean="0"/>
              <a:t>30/06/2016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32E-F4B8-44F1-B2D8-98FB886EA4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874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E3D5-5017-4F12-A5C9-A54473DFB4C3}" type="datetimeFigureOut">
              <a:rPr lang="nl-BE" smtClean="0"/>
              <a:t>30/06/2016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32E-F4B8-44F1-B2D8-98FB886EA4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0134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E3D5-5017-4F12-A5C9-A54473DFB4C3}" type="datetimeFigureOut">
              <a:rPr lang="nl-BE" smtClean="0"/>
              <a:t>30/06/2016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32E-F4B8-44F1-B2D8-98FB886EA4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2401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E3D5-5017-4F12-A5C9-A54473DFB4C3}" type="datetimeFigureOut">
              <a:rPr lang="nl-BE" smtClean="0"/>
              <a:t>30/06/2016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32E-F4B8-44F1-B2D8-98FB886EA4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530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0" y="565282"/>
            <a:ext cx="1560875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1" y="565282"/>
            <a:ext cx="15608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0" y="288000"/>
            <a:ext cx="7379999" cy="6265475"/>
            <a:chOff x="1476000" y="288000"/>
            <a:chExt cx="7379999" cy="6265475"/>
          </a:xfrm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9" y="293359"/>
            <a:ext cx="1644963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 algn="r"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E3D5-5017-4F12-A5C9-A54473DFB4C3}" type="datetimeFigureOut">
              <a:rPr lang="nl-BE" smtClean="0"/>
              <a:t>30/06/2016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32E-F4B8-44F1-B2D8-98FB886EA4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18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1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3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EE3D5-5017-4F12-A5C9-A54473DFB4C3}" type="datetimeFigureOut">
              <a:rPr lang="nl-BE" smtClean="0"/>
              <a:t>30/06/2016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C32E-F4B8-44F1-B2D8-98FB886EA4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460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Kunstendecreet</a:t>
            </a:r>
            <a:br>
              <a:rPr lang="nl-BE" dirty="0" smtClean="0"/>
            </a:br>
            <a:r>
              <a:rPr lang="nl-BE" dirty="0" smtClean="0"/>
              <a:t>2017-2021</a:t>
            </a:r>
            <a:endParaRPr lang="nl-BE" dirty="0"/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Toelichting Minister Sven Gatz</a:t>
            </a:r>
          </a:p>
          <a:p>
            <a:r>
              <a:rPr lang="nl-BE" dirty="0" smtClean="0"/>
              <a:t>30 juni 2016</a:t>
            </a:r>
            <a:endParaRPr lang="nl-BE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BE" dirty="0" smtClean="0"/>
              <a:t>Persconferentie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93618" y="756000"/>
            <a:ext cx="7818382" cy="688336"/>
          </a:xfrm>
        </p:spPr>
        <p:txBody>
          <a:bodyPr/>
          <a:lstStyle/>
          <a:p>
            <a:r>
              <a:rPr lang="nl-BE" sz="3300" cap="all" dirty="0"/>
              <a:t>Categorieën </a:t>
            </a:r>
            <a:r>
              <a:rPr lang="nl-BE" sz="3300" cap="all" dirty="0" smtClean="0"/>
              <a:t>8 </a:t>
            </a:r>
            <a:r>
              <a:rPr lang="nl-BE" sz="3300" cap="all" dirty="0"/>
              <a:t>t/m </a:t>
            </a:r>
            <a:r>
              <a:rPr lang="nl-BE" sz="3300" cap="all" dirty="0" smtClean="0"/>
              <a:t>12 </a:t>
            </a:r>
            <a:r>
              <a:rPr lang="nl-BE" sz="1600" dirty="0"/>
              <a:t>artistiek </a:t>
            </a:r>
            <a:r>
              <a:rPr lang="nl-BE" sz="1600" dirty="0" smtClean="0"/>
              <a:t>voldoende</a:t>
            </a:r>
            <a:endParaRPr lang="nl-BE" sz="16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893618" y="1517073"/>
            <a:ext cx="7818382" cy="4070127"/>
          </a:xfrm>
        </p:spPr>
        <p:txBody>
          <a:bodyPr/>
          <a:lstStyle/>
          <a:p>
            <a:pPr lvl="0"/>
            <a:endParaRPr lang="nl-BE" sz="2000" dirty="0" smtClean="0"/>
          </a:p>
          <a:p>
            <a:pPr lvl="0"/>
            <a:r>
              <a:rPr lang="nl-BE" sz="2000" dirty="0" smtClean="0"/>
              <a:t>Principes bij keuzes van organisaties</a:t>
            </a:r>
          </a:p>
          <a:p>
            <a:pPr lvl="1"/>
            <a:endParaRPr lang="nl-BE" sz="2000" dirty="0" smtClean="0"/>
          </a:p>
          <a:p>
            <a:pPr lvl="1"/>
            <a:r>
              <a:rPr lang="nl-BE" sz="2000" dirty="0" smtClean="0"/>
              <a:t>Beleidsprioriteiten Visienota</a:t>
            </a:r>
          </a:p>
          <a:p>
            <a:pPr marL="918900" lvl="2" indent="-342900">
              <a:buFont typeface="+mj-lt"/>
              <a:buAutoNum type="arabicPeriod"/>
            </a:pPr>
            <a:r>
              <a:rPr lang="nl-BE" sz="1800" dirty="0" smtClean="0"/>
              <a:t>Dynamisch en divers kunstenlandschap</a:t>
            </a:r>
          </a:p>
          <a:p>
            <a:pPr marL="918900" lvl="2" indent="-342900">
              <a:buFont typeface="+mj-lt"/>
              <a:buAutoNum type="arabicPeriod"/>
            </a:pPr>
            <a:r>
              <a:rPr lang="nl-BE" sz="1800" dirty="0" smtClean="0"/>
              <a:t>Centrale positie voor de kunstenaar</a:t>
            </a:r>
          </a:p>
          <a:p>
            <a:pPr marL="918900" lvl="2" indent="-342900">
              <a:buFont typeface="+mj-lt"/>
              <a:buAutoNum type="arabicPeriod"/>
            </a:pPr>
            <a:r>
              <a:rPr lang="nl-BE" sz="1800" dirty="0" smtClean="0"/>
              <a:t>Internationale uitstraling en ambitie</a:t>
            </a:r>
          </a:p>
          <a:p>
            <a:pPr marL="918900" lvl="2" indent="-342900">
              <a:buFont typeface="+mj-lt"/>
              <a:buAutoNum type="arabicPeriod"/>
            </a:pPr>
            <a:r>
              <a:rPr lang="nl-BE" sz="1800" dirty="0" smtClean="0"/>
              <a:t>Ondernemend en slagkrachtig kunstenlandschap</a:t>
            </a:r>
          </a:p>
          <a:p>
            <a:pPr marL="918900" lvl="2" indent="-342900">
              <a:buFont typeface="+mj-lt"/>
              <a:buAutoNum type="arabicPeriod"/>
            </a:pPr>
            <a:r>
              <a:rPr lang="nl-BE" sz="1800" dirty="0" smtClean="0"/>
              <a:t>Breed toegankelijk kunstenlandschap</a:t>
            </a:r>
            <a:endParaRPr lang="nl-BE" sz="1800" dirty="0"/>
          </a:p>
          <a:p>
            <a:pPr lvl="1"/>
            <a:endParaRPr lang="nl-BE" sz="2000" dirty="0" smtClean="0"/>
          </a:p>
          <a:p>
            <a:pPr lvl="1"/>
            <a:r>
              <a:rPr lang="nl-BE" sz="2000" dirty="0" smtClean="0"/>
              <a:t>Overleg </a:t>
            </a:r>
            <a:r>
              <a:rPr lang="nl-BE" sz="2000" dirty="0"/>
              <a:t>met steden en </a:t>
            </a:r>
            <a:r>
              <a:rPr lang="nl-BE" sz="2000" dirty="0" smtClean="0"/>
              <a:t>provincies</a:t>
            </a:r>
          </a:p>
          <a:p>
            <a:pPr lvl="1"/>
            <a:r>
              <a:rPr lang="nl-BE" sz="2000" dirty="0" smtClean="0"/>
              <a:t>Geografische spreiding</a:t>
            </a:r>
            <a:endParaRPr lang="nl-BE" sz="2000" dirty="0"/>
          </a:p>
          <a:p>
            <a:pPr lvl="0">
              <a:buNone/>
            </a:pPr>
            <a:endParaRPr lang="nl-BE" sz="2000" dirty="0"/>
          </a:p>
          <a:p>
            <a:pPr lvl="0">
              <a:buNone/>
            </a:pPr>
            <a:endParaRPr lang="nl-BE" sz="2000" dirty="0"/>
          </a:p>
          <a:p>
            <a:pPr marL="288000" lvl="1" indent="0">
              <a:buNone/>
            </a:pPr>
            <a:endParaRPr lang="nl-BE" sz="2000" dirty="0"/>
          </a:p>
          <a:p>
            <a:pPr marL="288000" lvl="1" indent="0">
              <a:buNone/>
            </a:pPr>
            <a:endParaRPr lang="nl-BE" sz="2000" dirty="0" smtClean="0"/>
          </a:p>
          <a:p>
            <a:pPr marL="288000" lvl="1" indent="0">
              <a:buNone/>
            </a:pPr>
            <a:endParaRPr lang="nl-BE" sz="2000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95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44236" y="756000"/>
            <a:ext cx="8067764" cy="688336"/>
          </a:xfrm>
        </p:spPr>
        <p:txBody>
          <a:bodyPr/>
          <a:lstStyle/>
          <a:p>
            <a:r>
              <a:rPr lang="nl-BE" sz="3300" cap="all" dirty="0"/>
              <a:t>Categorieën </a:t>
            </a:r>
            <a:r>
              <a:rPr lang="nl-BE" sz="3300" cap="all" dirty="0" smtClean="0"/>
              <a:t>8 </a:t>
            </a:r>
            <a:r>
              <a:rPr lang="nl-BE" sz="3300" cap="all" dirty="0"/>
              <a:t>t/m </a:t>
            </a:r>
            <a:r>
              <a:rPr lang="nl-BE" sz="3300" cap="all" dirty="0" smtClean="0"/>
              <a:t>12 </a:t>
            </a:r>
            <a:r>
              <a:rPr lang="nl-BE" sz="1600" dirty="0"/>
              <a:t>artistiek </a:t>
            </a:r>
            <a:r>
              <a:rPr lang="nl-BE" sz="1600" dirty="0" smtClean="0"/>
              <a:t>voldoende</a:t>
            </a:r>
            <a:endParaRPr lang="nl-BE" sz="16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644236" y="1517073"/>
            <a:ext cx="8067764" cy="4070127"/>
          </a:xfrm>
        </p:spPr>
        <p:txBody>
          <a:bodyPr/>
          <a:lstStyle/>
          <a:p>
            <a:pPr lvl="0">
              <a:buNone/>
            </a:pPr>
            <a:endParaRPr lang="nl-BE" sz="2000" dirty="0"/>
          </a:p>
          <a:p>
            <a:pPr lvl="0">
              <a:buNone/>
            </a:pPr>
            <a:endParaRPr lang="nl-BE" sz="2000" dirty="0" smtClean="0"/>
          </a:p>
          <a:p>
            <a:r>
              <a:rPr lang="nl-BE" sz="2000" dirty="0" smtClean="0"/>
              <a:t>Principes bij toekenning subsidiebedragen</a:t>
            </a:r>
          </a:p>
          <a:p>
            <a:pPr>
              <a:buNone/>
            </a:pPr>
            <a:endParaRPr lang="nl-BE" sz="2000" dirty="0" smtClean="0"/>
          </a:p>
          <a:p>
            <a:pPr lvl="1"/>
            <a:r>
              <a:rPr lang="nl-BE" sz="2000" dirty="0"/>
              <a:t>Vertrekkende vanuit </a:t>
            </a:r>
            <a:r>
              <a:rPr lang="nl-BE" sz="2000" dirty="0" smtClean="0"/>
              <a:t>huidig subsidiebedrag (2016)</a:t>
            </a:r>
            <a:endParaRPr lang="nl-BE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/>
              <a:t>Voor reeds gesubsidieerde organisatie: </a:t>
            </a:r>
            <a:r>
              <a:rPr lang="nl-BE" sz="1800" dirty="0" smtClean="0"/>
              <a:t>huidig subsidiebedrag</a:t>
            </a:r>
            <a:endParaRPr lang="nl-BE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/>
              <a:t>Voor eerste keer werkingssubsidie: % van geadviseerde bedrag afhankelijk van schaalgrootte: </a:t>
            </a:r>
          </a:p>
          <a:p>
            <a:pPr lvl="8"/>
            <a:r>
              <a:rPr lang="nl-BE" sz="1600" dirty="0"/>
              <a:t>90% &lt; 100.000 euro adviesbedrag</a:t>
            </a:r>
          </a:p>
          <a:p>
            <a:pPr lvl="8"/>
            <a:r>
              <a:rPr lang="nl-BE" sz="1600" dirty="0"/>
              <a:t>85 % 100-300.000 </a:t>
            </a:r>
            <a:r>
              <a:rPr lang="nl-BE" sz="1600" dirty="0" smtClean="0"/>
              <a:t>euro </a:t>
            </a:r>
            <a:r>
              <a:rPr lang="nl-BE" sz="1600" dirty="0"/>
              <a:t>adviesbedrag</a:t>
            </a:r>
          </a:p>
          <a:p>
            <a:pPr lvl="8"/>
            <a:r>
              <a:rPr lang="nl-BE" sz="1600" dirty="0"/>
              <a:t>80% &gt; 300.000 euro adviesbedrag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/>
              <a:t>F</a:t>
            </a:r>
            <a:r>
              <a:rPr lang="nl-BE" sz="1800" dirty="0" smtClean="0"/>
              <a:t>usiebonus</a:t>
            </a:r>
            <a:r>
              <a:rPr lang="nl-BE" sz="1800" dirty="0"/>
              <a:t>: 5% van geadviseerde bedrag</a:t>
            </a:r>
          </a:p>
          <a:p>
            <a:pPr lvl="0">
              <a:buNone/>
            </a:pPr>
            <a:endParaRPr lang="nl-BE" sz="2000" dirty="0"/>
          </a:p>
          <a:p>
            <a:pPr marL="288000" lvl="1" indent="0">
              <a:buNone/>
            </a:pPr>
            <a:endParaRPr lang="nl-BE" sz="2000" dirty="0"/>
          </a:p>
          <a:p>
            <a:pPr marL="288000" lvl="1" indent="0">
              <a:buNone/>
            </a:pPr>
            <a:endParaRPr lang="nl-BE" sz="2000" dirty="0" smtClean="0"/>
          </a:p>
          <a:p>
            <a:pPr marL="288000" lvl="1" indent="0">
              <a:buNone/>
            </a:pPr>
            <a:endParaRPr lang="nl-BE" sz="2000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57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756000"/>
            <a:ext cx="7911900" cy="1116000"/>
          </a:xfrm>
        </p:spPr>
        <p:txBody>
          <a:bodyPr/>
          <a:lstStyle/>
          <a:p>
            <a:r>
              <a:rPr lang="nl-BE" sz="3300" cap="all" dirty="0"/>
              <a:t>Categorieën </a:t>
            </a:r>
            <a:r>
              <a:rPr lang="nl-BE" sz="3300" cap="all" dirty="0" smtClean="0"/>
              <a:t>8 </a:t>
            </a:r>
            <a:r>
              <a:rPr lang="nl-BE" sz="3300" cap="all" dirty="0"/>
              <a:t>t/m </a:t>
            </a:r>
            <a:r>
              <a:rPr lang="nl-BE" sz="3300" cap="all" dirty="0" smtClean="0"/>
              <a:t>12 </a:t>
            </a:r>
            <a:r>
              <a:rPr lang="nl-BE" sz="1600" dirty="0"/>
              <a:t>artistiek voldoende</a:t>
            </a:r>
            <a:endParaRPr lang="nl-BE" sz="1600" cap="al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00100" y="1915200"/>
            <a:ext cx="7911900" cy="3672000"/>
          </a:xfrm>
        </p:spPr>
        <p:txBody>
          <a:bodyPr/>
          <a:lstStyle/>
          <a:p>
            <a:r>
              <a:rPr lang="nl-BE" dirty="0" smtClean="0"/>
              <a:t>Gunstig </a:t>
            </a:r>
            <a:r>
              <a:rPr lang="nl-BE" dirty="0"/>
              <a:t>advies	</a:t>
            </a:r>
            <a:r>
              <a:rPr lang="nl-BE" dirty="0" smtClean="0"/>
              <a:t>	18.617.000 euro</a:t>
            </a:r>
          </a:p>
          <a:p>
            <a:r>
              <a:rPr lang="nl-BE" dirty="0"/>
              <a:t>v</a:t>
            </a:r>
            <a:r>
              <a:rPr lang="nl-BE" dirty="0" smtClean="0"/>
              <a:t>oor 56 </a:t>
            </a:r>
            <a:r>
              <a:rPr lang="nl-BE" dirty="0"/>
              <a:t>organisaties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r>
              <a:rPr lang="nl-BE" dirty="0"/>
              <a:t>Toegekend		</a:t>
            </a:r>
            <a:r>
              <a:rPr lang="nl-BE" dirty="0" smtClean="0"/>
              <a:t>	10.663.700 euro</a:t>
            </a:r>
          </a:p>
          <a:p>
            <a:r>
              <a:rPr lang="nl-BE" dirty="0"/>
              <a:t>v</a:t>
            </a:r>
            <a:r>
              <a:rPr lang="nl-BE" dirty="0" smtClean="0"/>
              <a:t>oor 19 organisaties</a:t>
            </a:r>
          </a:p>
          <a:p>
            <a:pPr lvl="1"/>
            <a:r>
              <a:rPr lang="nl-BE" dirty="0" smtClean="0">
                <a:solidFill>
                  <a:schemeClr val="tx1"/>
                </a:solidFill>
              </a:rPr>
              <a:t>17 verlengingen</a:t>
            </a:r>
          </a:p>
          <a:p>
            <a:pPr lvl="1"/>
            <a:r>
              <a:rPr lang="nl-BE" dirty="0" smtClean="0">
                <a:solidFill>
                  <a:schemeClr val="tx1"/>
                </a:solidFill>
              </a:rPr>
              <a:t>2 nieuwe organisaties</a:t>
            </a:r>
            <a:endParaRPr lang="nl-BE" b="1" dirty="0">
              <a:solidFill>
                <a:schemeClr val="tx1"/>
              </a:solidFill>
            </a:endParaRPr>
          </a:p>
          <a:p>
            <a:pPr marL="288000" lvl="1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r>
              <a:rPr lang="nl-BE" dirty="0" smtClean="0"/>
              <a:t>Keuzes			</a:t>
            </a:r>
            <a:r>
              <a:rPr lang="en-US" dirty="0"/>
              <a:t>✔ </a:t>
            </a:r>
            <a:r>
              <a:rPr lang="nl-BE" dirty="0"/>
              <a:t>		</a:t>
            </a:r>
          </a:p>
          <a:p>
            <a:r>
              <a:rPr lang="nl-BE" dirty="0" smtClean="0"/>
              <a:t>Stabiliteit			</a:t>
            </a:r>
            <a:r>
              <a:rPr lang="en-US" dirty="0"/>
              <a:t>✔ </a:t>
            </a:r>
            <a:r>
              <a:rPr lang="nl-BE" sz="1600" dirty="0" smtClean="0"/>
              <a:t>(zie slide 16 – 19)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62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382" y="804768"/>
            <a:ext cx="7342284" cy="755808"/>
          </a:xfrm>
        </p:spPr>
        <p:txBody>
          <a:bodyPr/>
          <a:lstStyle/>
          <a:p>
            <a:r>
              <a:rPr lang="nl-BE" sz="3300" cap="all" dirty="0"/>
              <a:t>C</a:t>
            </a:r>
            <a:r>
              <a:rPr lang="nl-BE" sz="3300" cap="all" dirty="0" smtClean="0"/>
              <a:t>ategorieën 1 </a:t>
            </a:r>
            <a:r>
              <a:rPr lang="nl-BE" sz="3300" cap="all" dirty="0"/>
              <a:t>t/m </a:t>
            </a:r>
            <a:r>
              <a:rPr lang="nl-BE" sz="3300" cap="all" dirty="0" smtClean="0"/>
              <a:t>12 instroom</a:t>
            </a:r>
            <a:endParaRPr lang="nl-BE" sz="3300" cap="al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13</a:t>
            </a:fld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8382" y="1662713"/>
            <a:ext cx="8214209" cy="269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92282" y="756000"/>
            <a:ext cx="8119718" cy="688336"/>
          </a:xfrm>
        </p:spPr>
        <p:txBody>
          <a:bodyPr/>
          <a:lstStyle/>
          <a:p>
            <a:r>
              <a:rPr lang="nl-BE" sz="3300" cap="all" dirty="0"/>
              <a:t>Categorieën </a:t>
            </a:r>
            <a:r>
              <a:rPr lang="nl-BE" sz="3300" cap="all" dirty="0" smtClean="0"/>
              <a:t>13 </a:t>
            </a:r>
            <a:r>
              <a:rPr lang="nl-BE" sz="3300" cap="all" dirty="0"/>
              <a:t>t/m </a:t>
            </a:r>
            <a:r>
              <a:rPr lang="nl-BE" sz="3300" cap="all" dirty="0" smtClean="0"/>
              <a:t>25 </a:t>
            </a:r>
            <a:r>
              <a:rPr lang="nl-BE" sz="1600" dirty="0"/>
              <a:t>artistiek </a:t>
            </a:r>
            <a:r>
              <a:rPr lang="nl-BE" sz="1600" dirty="0" smtClean="0"/>
              <a:t>onvoldoende</a:t>
            </a:r>
            <a:endParaRPr lang="nl-BE" sz="16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592282" y="1517073"/>
            <a:ext cx="8119718" cy="4070127"/>
          </a:xfrm>
        </p:spPr>
        <p:txBody>
          <a:bodyPr/>
          <a:lstStyle/>
          <a:p>
            <a:pPr lvl="0"/>
            <a:endParaRPr lang="nl-BE" sz="2000" dirty="0" smtClean="0"/>
          </a:p>
          <a:p>
            <a:pPr marL="288000" lvl="1" indent="0">
              <a:buNone/>
            </a:pPr>
            <a:endParaRPr lang="nl-BE" sz="2000" dirty="0" smtClean="0">
              <a:solidFill>
                <a:schemeClr val="tx1"/>
              </a:solidFill>
            </a:endParaRPr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Organisaties met artistiek onvoldoende</a:t>
            </a:r>
          </a:p>
          <a:p>
            <a:pPr lvl="3"/>
            <a:r>
              <a:rPr lang="nl-BE" sz="1800" dirty="0" smtClean="0">
                <a:solidFill>
                  <a:schemeClr val="tx1"/>
                </a:solidFill>
              </a:rPr>
              <a:t>ongunstig advies voor 58 organisaties</a:t>
            </a:r>
          </a:p>
          <a:p>
            <a:pPr lvl="3"/>
            <a:r>
              <a:rPr lang="nl-BE" sz="1800" dirty="0">
                <a:solidFill>
                  <a:schemeClr val="tx1"/>
                </a:solidFill>
              </a:rPr>
              <a:t>b</a:t>
            </a:r>
            <a:r>
              <a:rPr lang="nl-BE" sz="1800" dirty="0" smtClean="0">
                <a:solidFill>
                  <a:schemeClr val="tx1"/>
                </a:solidFill>
              </a:rPr>
              <a:t>eoordelingscommissies gevolgd</a:t>
            </a:r>
          </a:p>
          <a:p>
            <a:pPr lvl="3"/>
            <a:r>
              <a:rPr lang="nl-BE" sz="1800" dirty="0">
                <a:solidFill>
                  <a:schemeClr val="tx1"/>
                </a:solidFill>
              </a:rPr>
              <a:t>geen </a:t>
            </a:r>
            <a:r>
              <a:rPr lang="nl-BE" sz="1800" dirty="0" smtClean="0">
                <a:solidFill>
                  <a:schemeClr val="tx1"/>
                </a:solidFill>
              </a:rPr>
              <a:t>subsidies toegekend</a:t>
            </a:r>
            <a:endParaRPr lang="nl-BE" sz="1800" dirty="0">
              <a:solidFill>
                <a:schemeClr val="tx1"/>
              </a:solidFill>
            </a:endParaRPr>
          </a:p>
          <a:p>
            <a:pPr marL="288000" lvl="1" indent="0">
              <a:buNone/>
            </a:pPr>
            <a:endParaRPr lang="nl-BE" sz="2000" dirty="0" smtClean="0">
              <a:solidFill>
                <a:schemeClr val="tx1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6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52055" y="568964"/>
            <a:ext cx="7859945" cy="650236"/>
          </a:xfrm>
        </p:spPr>
        <p:txBody>
          <a:bodyPr/>
          <a:lstStyle/>
          <a:p>
            <a:r>
              <a:rPr lang="nl-BE" sz="3300" cap="all" dirty="0" smtClean="0"/>
              <a:t>Resultaat WERKINGSSUBSIDIES </a:t>
            </a:r>
            <a:endParaRPr lang="nl-BE" sz="3300" cap="al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852055" y="1735282"/>
            <a:ext cx="7859945" cy="3851918"/>
          </a:xfrm>
        </p:spPr>
        <p:txBody>
          <a:bodyPr/>
          <a:lstStyle/>
          <a:p>
            <a:pPr lvl="0"/>
            <a:r>
              <a:rPr lang="nl-BE" sz="2000" dirty="0" smtClean="0"/>
              <a:t>207 organisaties </a:t>
            </a:r>
            <a:r>
              <a:rPr lang="nl-BE" sz="2000" dirty="0"/>
              <a:t>van de 302 aanvraagdossiers </a:t>
            </a:r>
            <a:r>
              <a:rPr lang="nl-BE" sz="2000" dirty="0" smtClean="0"/>
              <a:t>krijgen subsidies </a:t>
            </a:r>
          </a:p>
          <a:p>
            <a:pPr lvl="0">
              <a:buNone/>
            </a:pPr>
            <a:r>
              <a:rPr lang="nl-BE" sz="2000" dirty="0" smtClean="0"/>
              <a:t>(zie tabel 1)</a:t>
            </a:r>
          </a:p>
          <a:p>
            <a:pPr lvl="1"/>
            <a:r>
              <a:rPr lang="nl-BE" sz="2000" dirty="0"/>
              <a:t>188 organisaties ‘zeer goed’ / ‘goed’</a:t>
            </a:r>
          </a:p>
          <a:p>
            <a:pPr lvl="1"/>
            <a:r>
              <a:rPr lang="nl-BE" sz="2000" dirty="0"/>
              <a:t>19 van 56 organisaties ‘voldoende’ </a:t>
            </a:r>
          </a:p>
          <a:p>
            <a:pPr lvl="1"/>
            <a:r>
              <a:rPr lang="nl-BE" sz="2000" dirty="0"/>
              <a:t>Geen organisaties ‘onvoldoende’</a:t>
            </a:r>
          </a:p>
          <a:p>
            <a:pPr lvl="1"/>
            <a:r>
              <a:rPr lang="nl-BE" sz="2000" dirty="0" smtClean="0"/>
              <a:t>voor 84.763.400 euro</a:t>
            </a:r>
          </a:p>
          <a:p>
            <a:pPr lvl="1"/>
            <a:r>
              <a:rPr lang="nl-BE" sz="2000" dirty="0"/>
              <a:t>w</a:t>
            </a:r>
            <a:r>
              <a:rPr lang="nl-BE" sz="2000" dirty="0" smtClean="0"/>
              <a:t>aarvan </a:t>
            </a:r>
            <a:r>
              <a:rPr lang="nl-BE" sz="2000" b="1" dirty="0">
                <a:solidFill>
                  <a:srgbClr val="00B0F0"/>
                </a:solidFill>
              </a:rPr>
              <a:t>3.157.481 euro extra </a:t>
            </a:r>
            <a:r>
              <a:rPr lang="nl-BE" sz="2000" b="1" dirty="0" smtClean="0">
                <a:solidFill>
                  <a:srgbClr val="00B0F0"/>
                </a:solidFill>
              </a:rPr>
              <a:t>middelen</a:t>
            </a:r>
          </a:p>
          <a:p>
            <a:pPr lvl="0">
              <a:buNone/>
            </a:pPr>
            <a:endParaRPr lang="nl-BE" sz="2000" dirty="0"/>
          </a:p>
          <a:p>
            <a:pPr lvl="0"/>
            <a:r>
              <a:rPr lang="nl-BE" sz="2000" dirty="0" smtClean="0"/>
              <a:t>Evenwichtig Kunstenlandschap (zie tabel 3)</a:t>
            </a:r>
            <a:endParaRPr lang="nl-BE" sz="2000" dirty="0"/>
          </a:p>
          <a:p>
            <a:pPr lvl="1"/>
            <a:r>
              <a:rPr lang="nl-BE" sz="2000" dirty="0">
                <a:solidFill>
                  <a:schemeClr val="tx1"/>
                </a:solidFill>
              </a:rPr>
              <a:t>&gt; 1 miljoen </a:t>
            </a:r>
            <a:r>
              <a:rPr lang="nl-BE" sz="2000" dirty="0" smtClean="0">
                <a:solidFill>
                  <a:schemeClr val="tx1"/>
                </a:solidFill>
              </a:rPr>
              <a:t>euro	</a:t>
            </a:r>
            <a:r>
              <a:rPr lang="nl-BE" sz="2000" dirty="0">
                <a:solidFill>
                  <a:schemeClr val="tx1"/>
                </a:solidFill>
              </a:rPr>
              <a:t>		= 17 organisaties</a:t>
            </a:r>
          </a:p>
          <a:p>
            <a:pPr lvl="1"/>
            <a:r>
              <a:rPr lang="nl-BE" sz="2000" dirty="0">
                <a:solidFill>
                  <a:schemeClr val="tx1"/>
                </a:solidFill>
              </a:rPr>
              <a:t>1 miljoen - </a:t>
            </a:r>
            <a:r>
              <a:rPr lang="nl-BE" sz="2000" dirty="0" smtClean="0">
                <a:solidFill>
                  <a:schemeClr val="tx1"/>
                </a:solidFill>
              </a:rPr>
              <a:t>300.000 euro</a:t>
            </a:r>
            <a:r>
              <a:rPr lang="nl-BE" sz="2000" dirty="0">
                <a:solidFill>
                  <a:schemeClr val="tx1"/>
                </a:solidFill>
              </a:rPr>
              <a:t>		= 74 organisaties</a:t>
            </a:r>
          </a:p>
          <a:p>
            <a:pPr lvl="1"/>
            <a:r>
              <a:rPr lang="nl-BE" sz="2000" dirty="0">
                <a:solidFill>
                  <a:schemeClr val="tx1"/>
                </a:solidFill>
              </a:rPr>
              <a:t>&lt; </a:t>
            </a:r>
            <a:r>
              <a:rPr lang="nl-BE" sz="2000" dirty="0" smtClean="0">
                <a:solidFill>
                  <a:schemeClr val="tx1"/>
                </a:solidFill>
              </a:rPr>
              <a:t>300.000 euro	</a:t>
            </a:r>
            <a:r>
              <a:rPr lang="nl-BE" sz="2000" dirty="0">
                <a:solidFill>
                  <a:schemeClr val="tx1"/>
                </a:solidFill>
              </a:rPr>
              <a:t>		= 116 </a:t>
            </a:r>
            <a:r>
              <a:rPr lang="nl-BE" sz="2000" dirty="0" smtClean="0">
                <a:solidFill>
                  <a:schemeClr val="tx1"/>
                </a:solidFill>
              </a:rPr>
              <a:t>organisaties</a:t>
            </a:r>
            <a:r>
              <a:rPr lang="nl-BE" sz="2000" dirty="0" smtClean="0">
                <a:solidFill>
                  <a:srgbClr val="FF0000"/>
                </a:solidFill>
              </a:rPr>
              <a:t>	</a:t>
            </a:r>
            <a:endParaRPr lang="nl-BE" sz="2000" dirty="0">
              <a:solidFill>
                <a:srgbClr val="FF0000"/>
              </a:solidFill>
            </a:endParaRPr>
          </a:p>
          <a:p>
            <a:pPr lvl="0">
              <a:buNone/>
            </a:pPr>
            <a:endParaRPr lang="nl-BE" sz="2000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nl-BE" sz="2000" dirty="0"/>
          </a:p>
          <a:p>
            <a:pPr lvl="0">
              <a:buNone/>
            </a:pPr>
            <a:endParaRPr lang="nl-BE" sz="1800" dirty="0" smtClean="0"/>
          </a:p>
          <a:p>
            <a:pPr lvl="0">
              <a:buNone/>
            </a:pPr>
            <a:endParaRPr lang="nl-BE" sz="2000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12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40327" y="195072"/>
            <a:ext cx="8171673" cy="536448"/>
          </a:xfrm>
        </p:spPr>
        <p:txBody>
          <a:bodyPr/>
          <a:lstStyle/>
          <a:p>
            <a:r>
              <a:rPr lang="nl-BE" sz="2400" cap="all" dirty="0" smtClean="0"/>
              <a:t>Landschap – disciplines (aantal organisaties)</a:t>
            </a:r>
            <a:endParaRPr lang="nl-BE" sz="2400" cap="al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94655" y="731520"/>
            <a:ext cx="5750696" cy="5812155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-667301" y="4896802"/>
            <a:ext cx="423862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nl-BE" sz="1100" dirty="0" smtClean="0"/>
              <a:t>TR = 	Trans </a:t>
            </a:r>
            <a:r>
              <a:rPr lang="nl-BE" sz="1100" dirty="0"/>
              <a:t>disciplinair</a:t>
            </a:r>
          </a:p>
          <a:p>
            <a:pPr lvl="3"/>
            <a:r>
              <a:rPr lang="nl-BE" sz="1100" dirty="0" smtClean="0"/>
              <a:t>PK = 	Podiumkunsten</a:t>
            </a:r>
            <a:endParaRPr lang="nl-BE" sz="1100" dirty="0"/>
          </a:p>
          <a:p>
            <a:pPr lvl="3"/>
            <a:r>
              <a:rPr lang="nl-BE" sz="1100" dirty="0" smtClean="0"/>
              <a:t>MU = 	Muziek</a:t>
            </a:r>
            <a:endParaRPr lang="nl-BE" sz="1100" dirty="0"/>
          </a:p>
          <a:p>
            <a:pPr lvl="3"/>
            <a:r>
              <a:rPr lang="nl-BE" sz="1100" dirty="0" smtClean="0"/>
              <a:t>ABK = 	Audiovisueel </a:t>
            </a:r>
            <a:r>
              <a:rPr lang="nl-BE" sz="1100" dirty="0"/>
              <a:t>en </a:t>
            </a:r>
            <a:r>
              <a:rPr lang="nl-BE" sz="1100" dirty="0" smtClean="0"/>
              <a:t>		Beeldende </a:t>
            </a:r>
            <a:r>
              <a:rPr lang="nl-BE" sz="1100" dirty="0"/>
              <a:t>Kunst</a:t>
            </a:r>
          </a:p>
          <a:p>
            <a:pPr lvl="3"/>
            <a:r>
              <a:rPr lang="nl-BE" sz="1100" dirty="0" smtClean="0"/>
              <a:t>AV = 	Architectuur </a:t>
            </a:r>
            <a:r>
              <a:rPr lang="nl-BE" sz="1100" dirty="0"/>
              <a:t>en </a:t>
            </a:r>
            <a:r>
              <a:rPr lang="nl-BE" sz="1100" dirty="0" smtClean="0"/>
              <a:t>		Vormgeving</a:t>
            </a:r>
            <a:endParaRPr lang="nl-BE" sz="1100" dirty="0"/>
          </a:p>
        </p:txBody>
      </p:sp>
      <p:sp>
        <p:nvSpPr>
          <p:cNvPr id="5" name="Tekstvak 4"/>
          <p:cNvSpPr txBox="1"/>
          <p:nvPr/>
        </p:nvSpPr>
        <p:spPr>
          <a:xfrm>
            <a:off x="3305175" y="3019425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6192878" y="3019425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324091" y="5853931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6192878" y="5853931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9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982" y="134208"/>
            <a:ext cx="7898786" cy="524160"/>
          </a:xfrm>
        </p:spPr>
        <p:txBody>
          <a:bodyPr/>
          <a:lstStyle/>
          <a:p>
            <a:r>
              <a:rPr lang="nl-BE" sz="2800" cap="all" dirty="0"/>
              <a:t>Landschap – disciplines </a:t>
            </a:r>
            <a:r>
              <a:rPr lang="nl-BE" sz="2800" cap="all" dirty="0" smtClean="0"/>
              <a:t>(bedrag)</a:t>
            </a:r>
            <a:endParaRPr lang="nl-BE" sz="2800" cap="al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29162" y="761999"/>
            <a:ext cx="5788645" cy="5680329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6104461" y="3019425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175142" y="3019425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6104460" y="5751611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4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3175142" y="5804743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-667301" y="4896802"/>
            <a:ext cx="423862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nl-BE" sz="1100" dirty="0" smtClean="0"/>
              <a:t>TR = 	Trans </a:t>
            </a:r>
            <a:r>
              <a:rPr lang="nl-BE" sz="1100" dirty="0"/>
              <a:t>disciplinair</a:t>
            </a:r>
          </a:p>
          <a:p>
            <a:pPr lvl="3"/>
            <a:r>
              <a:rPr lang="nl-BE" sz="1100" dirty="0" smtClean="0"/>
              <a:t>PK = 	Podiumkunsten</a:t>
            </a:r>
            <a:endParaRPr lang="nl-BE" sz="1100" dirty="0"/>
          </a:p>
          <a:p>
            <a:pPr lvl="3"/>
            <a:r>
              <a:rPr lang="nl-BE" sz="1100" dirty="0" smtClean="0"/>
              <a:t>MU = 	Muziek</a:t>
            </a:r>
            <a:endParaRPr lang="nl-BE" sz="1100" dirty="0"/>
          </a:p>
          <a:p>
            <a:pPr lvl="3"/>
            <a:r>
              <a:rPr lang="nl-BE" sz="1100" dirty="0" smtClean="0"/>
              <a:t>ABK = 	Audiovisueel </a:t>
            </a:r>
            <a:r>
              <a:rPr lang="nl-BE" sz="1100" dirty="0"/>
              <a:t>en </a:t>
            </a:r>
            <a:r>
              <a:rPr lang="nl-BE" sz="1100" dirty="0" smtClean="0"/>
              <a:t>		Beeldende </a:t>
            </a:r>
            <a:r>
              <a:rPr lang="nl-BE" sz="1100" dirty="0"/>
              <a:t>Kunst</a:t>
            </a:r>
          </a:p>
          <a:p>
            <a:pPr lvl="3"/>
            <a:r>
              <a:rPr lang="nl-BE" sz="1100" dirty="0" smtClean="0"/>
              <a:t>AV = 	Architectuur </a:t>
            </a:r>
            <a:r>
              <a:rPr lang="nl-BE" sz="1100" dirty="0"/>
              <a:t>en </a:t>
            </a:r>
            <a:r>
              <a:rPr lang="nl-BE" sz="1100" dirty="0" smtClean="0"/>
              <a:t>		Vormgeving</a:t>
            </a:r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29371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824" y="85440"/>
            <a:ext cx="7416000" cy="560736"/>
          </a:xfrm>
        </p:spPr>
        <p:txBody>
          <a:bodyPr/>
          <a:lstStyle/>
          <a:p>
            <a:r>
              <a:rPr lang="nl-BE" sz="2400" cap="all" dirty="0"/>
              <a:t>Landschap – </a:t>
            </a:r>
            <a:r>
              <a:rPr lang="nl-BE" sz="2400" cap="all" dirty="0" smtClean="0"/>
              <a:t>regionaal (aantal organisaties)</a:t>
            </a:r>
            <a:endParaRPr lang="nl-BE" sz="2400" cap="al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06911" y="762000"/>
            <a:ext cx="5831938" cy="6000844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4967464" y="3204091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8128142" y="3204091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3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4967463" y="5966668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128141" y="5966668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99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122" y="198000"/>
            <a:ext cx="7416000" cy="533520"/>
          </a:xfrm>
        </p:spPr>
        <p:txBody>
          <a:bodyPr/>
          <a:lstStyle/>
          <a:p>
            <a:r>
              <a:rPr lang="nl-BE" sz="2400" cap="all" dirty="0" smtClean="0"/>
              <a:t>Landschap – regionaal </a:t>
            </a:r>
            <a:r>
              <a:rPr lang="nl-BE" sz="2400" cap="all" dirty="0" smtClean="0"/>
              <a:t>(bedrag)</a:t>
            </a:r>
            <a:endParaRPr lang="nl-BE" sz="2400" cap="al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48984" y="810432"/>
            <a:ext cx="5520668" cy="5525568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7751969" y="5703599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4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5009843" y="5730772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780136" y="3118366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3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5009843" y="3118366"/>
            <a:ext cx="3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98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3227" y="768273"/>
            <a:ext cx="7416000" cy="688336"/>
          </a:xfrm>
        </p:spPr>
        <p:txBody>
          <a:bodyPr/>
          <a:lstStyle/>
          <a:p>
            <a:r>
              <a:rPr lang="nl-BE" sz="3300" cap="all" dirty="0" smtClean="0"/>
              <a:t>Context</a:t>
            </a:r>
            <a:endParaRPr lang="nl-BE" sz="3300" cap="al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883227" y="1517073"/>
            <a:ext cx="7828773" cy="4070127"/>
          </a:xfrm>
        </p:spPr>
        <p:txBody>
          <a:bodyPr/>
          <a:lstStyle/>
          <a:p>
            <a:pPr lvl="0"/>
            <a:endParaRPr lang="nl-BE" sz="2000" dirty="0" smtClean="0"/>
          </a:p>
          <a:p>
            <a:pPr lvl="0"/>
            <a:r>
              <a:rPr lang="nl-BE" sz="2000" dirty="0" smtClean="0"/>
              <a:t>Nieuw Kunstendecreet</a:t>
            </a:r>
          </a:p>
          <a:p>
            <a:pPr lvl="0">
              <a:buNone/>
            </a:pPr>
            <a:endParaRPr lang="nl-BE" sz="2000" dirty="0" smtClean="0"/>
          </a:p>
          <a:p>
            <a:pPr lvl="0"/>
            <a:r>
              <a:rPr lang="nl-BE" sz="2000" dirty="0" smtClean="0"/>
              <a:t>Subsidieperiode 2017 – 2021</a:t>
            </a:r>
          </a:p>
          <a:p>
            <a:pPr lvl="0">
              <a:buNone/>
            </a:pPr>
            <a:endParaRPr lang="nl-BE" sz="2000" dirty="0" smtClean="0"/>
          </a:p>
          <a:p>
            <a:pPr lvl="0"/>
            <a:r>
              <a:rPr lang="nl-BE" sz="2000" dirty="0" smtClean="0"/>
              <a:t>3 beslissingen </a:t>
            </a:r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Werkingssubsidies </a:t>
            </a:r>
            <a:r>
              <a:rPr lang="nl-BE" sz="2000" dirty="0">
                <a:solidFill>
                  <a:schemeClr val="tx1"/>
                </a:solidFill>
              </a:rPr>
              <a:t>kunstenorganisaties </a:t>
            </a:r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7 Kunstinstellingen</a:t>
            </a:r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Ondersteunende </a:t>
            </a:r>
            <a:r>
              <a:rPr lang="nl-BE" sz="2000" dirty="0">
                <a:solidFill>
                  <a:schemeClr val="tx1"/>
                </a:solidFill>
              </a:rPr>
              <a:t>organisaties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800" dirty="0"/>
              <a:t>Vlaams Architectuurinstituut (</a:t>
            </a:r>
            <a:r>
              <a:rPr lang="nl-BE" sz="1800" dirty="0" err="1"/>
              <a:t>VAi</a:t>
            </a:r>
            <a:r>
              <a:rPr lang="nl-BE" sz="1800" dirty="0"/>
              <a:t>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800" dirty="0"/>
              <a:t>Kunstenpunt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800" dirty="0"/>
              <a:t>Kunstenloket</a:t>
            </a:r>
          </a:p>
          <a:p>
            <a:pPr marL="288000" lvl="1" indent="0">
              <a:buNone/>
            </a:pPr>
            <a:endParaRPr lang="nl-BE" sz="2000" dirty="0" smtClean="0">
              <a:solidFill>
                <a:schemeClr val="tx1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72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70560" y="756000"/>
            <a:ext cx="8041440" cy="688336"/>
          </a:xfrm>
        </p:spPr>
        <p:txBody>
          <a:bodyPr/>
          <a:lstStyle/>
          <a:p>
            <a:r>
              <a:rPr lang="nl-BE" dirty="0" smtClean="0"/>
              <a:t>II. </a:t>
            </a:r>
            <a:r>
              <a:rPr lang="nl-BE" cap="all" dirty="0" smtClean="0"/>
              <a:t>7 Kunstinstellingen</a:t>
            </a:r>
            <a:endParaRPr lang="nl-BE" cap="al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1296000" y="1517073"/>
            <a:ext cx="7416000" cy="4070127"/>
          </a:xfrm>
        </p:spPr>
        <p:txBody>
          <a:bodyPr/>
          <a:lstStyle/>
          <a:p>
            <a:pPr marL="169200" indent="-457200">
              <a:buFont typeface="+mj-lt"/>
              <a:buAutoNum type="arabicPeriod"/>
            </a:pPr>
            <a:r>
              <a:rPr lang="nl-BE" sz="2000" dirty="0" err="1" smtClean="0"/>
              <a:t>Ancienne</a:t>
            </a:r>
            <a:r>
              <a:rPr lang="nl-BE" sz="2000" dirty="0" smtClean="0"/>
              <a:t> Belgique</a:t>
            </a:r>
          </a:p>
          <a:p>
            <a:pPr marL="169200" indent="-457200">
              <a:buFont typeface="+mj-lt"/>
              <a:buAutoNum type="arabicPeriod"/>
            </a:pPr>
            <a:r>
              <a:rPr lang="nl-BE" sz="2000" dirty="0" smtClean="0"/>
              <a:t>Brussels </a:t>
            </a:r>
            <a:r>
              <a:rPr lang="nl-BE" sz="2000" dirty="0" err="1" smtClean="0"/>
              <a:t>Philharmonic</a:t>
            </a:r>
            <a:endParaRPr lang="nl-BE" sz="2000" dirty="0" smtClean="0"/>
          </a:p>
          <a:p>
            <a:pPr marL="169200" indent="-457200">
              <a:buFont typeface="+mj-lt"/>
              <a:buAutoNum type="arabicPeriod"/>
            </a:pPr>
            <a:r>
              <a:rPr lang="nl-BE" sz="2000" dirty="0" err="1" smtClean="0"/>
              <a:t>deFilharmonie</a:t>
            </a:r>
            <a:endParaRPr lang="nl-BE" sz="2000" dirty="0" smtClean="0"/>
          </a:p>
          <a:p>
            <a:pPr marL="169200" indent="-457200">
              <a:buFont typeface="+mj-lt"/>
              <a:buAutoNum type="arabicPeriod"/>
            </a:pPr>
            <a:r>
              <a:rPr lang="nl-BE" sz="2000" dirty="0"/>
              <a:t>deSingel</a:t>
            </a:r>
          </a:p>
          <a:p>
            <a:pPr marL="169200" indent="-457200">
              <a:buFont typeface="+mj-lt"/>
              <a:buAutoNum type="arabicPeriod"/>
            </a:pPr>
            <a:r>
              <a:rPr lang="nl-BE" sz="2000" dirty="0" smtClean="0"/>
              <a:t>Kunsthuis</a:t>
            </a:r>
          </a:p>
          <a:p>
            <a:pPr marL="169200" indent="-457200">
              <a:buFont typeface="+mj-lt"/>
              <a:buAutoNum type="arabicPeriod"/>
            </a:pPr>
            <a:r>
              <a:rPr lang="nl-BE" sz="2000" dirty="0" smtClean="0"/>
              <a:t>Vooruit (nieuw)</a:t>
            </a:r>
          </a:p>
          <a:p>
            <a:pPr marL="169200" indent="-457200">
              <a:buFont typeface="+mj-lt"/>
              <a:buAutoNum type="arabicPeriod"/>
            </a:pPr>
            <a:r>
              <a:rPr lang="nl-BE" sz="2000" dirty="0" smtClean="0"/>
              <a:t>Concertgebouw Brugge (nieuw) </a:t>
            </a:r>
          </a:p>
          <a:p>
            <a:pPr indent="-288000">
              <a:buNone/>
            </a:pPr>
            <a:endParaRPr lang="nl-BE" sz="2000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6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70560" y="756000"/>
            <a:ext cx="8041440" cy="688336"/>
          </a:xfrm>
        </p:spPr>
        <p:txBody>
          <a:bodyPr/>
          <a:lstStyle/>
          <a:p>
            <a:r>
              <a:rPr lang="nl-BE" dirty="0" smtClean="0"/>
              <a:t>II. </a:t>
            </a:r>
            <a:r>
              <a:rPr lang="nl-BE" cap="all" dirty="0" smtClean="0"/>
              <a:t>7 Kunstinstellingen</a:t>
            </a:r>
            <a:endParaRPr lang="nl-BE" cap="al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1296000" y="1517073"/>
            <a:ext cx="7416000" cy="4070127"/>
          </a:xfrm>
        </p:spPr>
        <p:txBody>
          <a:bodyPr/>
          <a:lstStyle/>
          <a:p>
            <a:pPr>
              <a:buNone/>
            </a:pPr>
            <a:endParaRPr lang="nl-BE" sz="2000" dirty="0"/>
          </a:p>
          <a:p>
            <a:pPr lvl="1" algn="just"/>
            <a:r>
              <a:rPr lang="nl-BE" sz="2000" dirty="0"/>
              <a:t>Gevraagd bedrag  		</a:t>
            </a:r>
            <a:r>
              <a:rPr lang="nl-BE" sz="2000" dirty="0" smtClean="0"/>
              <a:t>60.821.323 euro</a:t>
            </a:r>
            <a:endParaRPr lang="nl-BE" sz="2000" dirty="0"/>
          </a:p>
          <a:p>
            <a:pPr lvl="1"/>
            <a:r>
              <a:rPr lang="nl-BE" sz="2000" dirty="0"/>
              <a:t>Geadviseerd bedrag  	</a:t>
            </a:r>
            <a:r>
              <a:rPr lang="nl-BE" sz="2000" dirty="0" smtClean="0"/>
              <a:t>54.922.143 euro</a:t>
            </a:r>
            <a:endParaRPr lang="nl-BE" sz="2000" dirty="0"/>
          </a:p>
          <a:p>
            <a:pPr lvl="1"/>
            <a:r>
              <a:rPr lang="nl-BE" sz="2000" dirty="0"/>
              <a:t>Beschikbaar bedrag  	</a:t>
            </a:r>
            <a:r>
              <a:rPr lang="nl-BE" sz="2000" dirty="0" smtClean="0"/>
              <a:t>51.689.437 euro</a:t>
            </a:r>
            <a:endParaRPr lang="nl-BE" sz="2000" dirty="0"/>
          </a:p>
          <a:p>
            <a:pPr lvl="1"/>
            <a:r>
              <a:rPr lang="nl-BE" sz="2000" dirty="0">
                <a:solidFill>
                  <a:srgbClr val="00B0F0"/>
                </a:solidFill>
              </a:rPr>
              <a:t>+ extra middelen		</a:t>
            </a:r>
            <a:r>
              <a:rPr lang="nl-BE" sz="2000" dirty="0" smtClean="0">
                <a:solidFill>
                  <a:srgbClr val="00B0F0"/>
                </a:solidFill>
              </a:rPr>
              <a:t>2.290.563 </a:t>
            </a:r>
            <a:r>
              <a:rPr lang="nl-BE" sz="2000" dirty="0">
                <a:solidFill>
                  <a:srgbClr val="00B0F0"/>
                </a:solidFill>
              </a:rPr>
              <a:t>euro</a:t>
            </a:r>
          </a:p>
          <a:p>
            <a:pPr>
              <a:buNone/>
            </a:pPr>
            <a:endParaRPr lang="nl-BE" sz="2000" dirty="0" smtClean="0"/>
          </a:p>
          <a:p>
            <a:r>
              <a:rPr lang="nl-BE" sz="2000" dirty="0" smtClean="0"/>
              <a:t>Regeerakkoord</a:t>
            </a:r>
            <a:r>
              <a:rPr lang="nl-BE" sz="2000" dirty="0"/>
              <a:t>: meer </a:t>
            </a:r>
            <a:r>
              <a:rPr lang="nl-BE" sz="2000" dirty="0" smtClean="0"/>
              <a:t>armslag</a:t>
            </a:r>
          </a:p>
          <a:p>
            <a:r>
              <a:rPr lang="nl-BE" sz="2000" dirty="0" smtClean="0"/>
              <a:t>Internationale visitatiecommissies gevolgd </a:t>
            </a:r>
          </a:p>
          <a:p>
            <a:r>
              <a:rPr lang="nl-BE" sz="2000" dirty="0" smtClean="0"/>
              <a:t>Mits beperking groei van adviesbedrag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 smtClean="0"/>
              <a:t>tot 66% voor de vijf bestaande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 smtClean="0"/>
              <a:t>tot 80% voor de twee nieuwe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12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22</a:t>
            </a:fld>
            <a:endParaRPr lang="nl-BE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22687"/>
              </p:ext>
            </p:extLst>
          </p:nvPr>
        </p:nvGraphicFramePr>
        <p:xfrm>
          <a:off x="1196411" y="1647073"/>
          <a:ext cx="6981915" cy="2890743"/>
        </p:xfrm>
        <a:graphic>
          <a:graphicData uri="http://schemas.openxmlformats.org/drawingml/2006/table">
            <a:tbl>
              <a:tblPr/>
              <a:tblGrid>
                <a:gridCol w="2265995"/>
                <a:gridCol w="1044712"/>
                <a:gridCol w="960105"/>
                <a:gridCol w="1000570"/>
                <a:gridCol w="971141"/>
                <a:gridCol w="739392"/>
              </a:tblGrid>
              <a:tr h="963581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Kunstinstellingen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subsidie 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voorstel </a:t>
                      </a:r>
                      <a:r>
                        <a:rPr lang="nl-B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visitatiecom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beslissing (afgerond)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groei beperkt tot 80% en 66% van advies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tov 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21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Ancienne Belgique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1.814.957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2.030.000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215.043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7921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Brussels Philharmonic/VRK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8.280.741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8.697.741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8.556.000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275.259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921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Concertgebouw Brugge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2.740.457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3.323.050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3.206.000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465.543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921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deFilharmonie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7.415.301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8.140.301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7.894.000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478.699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921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deSingel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5.349.000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5.779.000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430.000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921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Kunstencentrum Vooruit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2.240.980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2.773.050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2.667.000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426.020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1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Kunsthuis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23.848.000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23.848.000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23.848.000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1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51.689.437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54.922.143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53.980.000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2.290.563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5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756000"/>
            <a:ext cx="7911900" cy="1116000"/>
          </a:xfrm>
        </p:spPr>
        <p:txBody>
          <a:bodyPr/>
          <a:lstStyle/>
          <a:p>
            <a:r>
              <a:rPr lang="nl-BE" sz="3300" cap="all" dirty="0" smtClean="0"/>
              <a:t>Kunstenlandschap 2017 - 2021</a:t>
            </a:r>
            <a:endParaRPr lang="nl-BE" sz="1600" cap="al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00100" y="1715175"/>
            <a:ext cx="7911900" cy="3672000"/>
          </a:xfrm>
        </p:spPr>
        <p:txBody>
          <a:bodyPr/>
          <a:lstStyle/>
          <a:p>
            <a:r>
              <a:rPr lang="nl-BE" sz="2000" dirty="0" smtClean="0"/>
              <a:t>7 Vlaamse kunstinstellingen</a:t>
            </a:r>
          </a:p>
          <a:p>
            <a:pPr>
              <a:buNone/>
            </a:pPr>
            <a:endParaRPr lang="nl-BE" sz="2000" dirty="0" smtClean="0"/>
          </a:p>
          <a:p>
            <a:r>
              <a:rPr lang="nl-BE" sz="2000" dirty="0" smtClean="0"/>
              <a:t>207 kunstenorganisaties</a:t>
            </a:r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17 grote organisaties </a:t>
            </a:r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74 grote/middelgrote organisaties</a:t>
            </a:r>
            <a:endParaRPr lang="nl-BE" sz="2000" dirty="0">
              <a:solidFill>
                <a:schemeClr val="tx1"/>
              </a:solidFill>
            </a:endParaRPr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116 kleinere organisaties</a:t>
            </a:r>
          </a:p>
          <a:p>
            <a:pPr lvl="1"/>
            <a:endParaRPr lang="nl-BE" sz="2000" dirty="0">
              <a:solidFill>
                <a:schemeClr val="tx1"/>
              </a:solidFill>
            </a:endParaRPr>
          </a:p>
          <a:p>
            <a:r>
              <a:rPr lang="nl-BE" sz="2000" dirty="0" smtClean="0">
                <a:solidFill>
                  <a:schemeClr val="tx1"/>
                </a:solidFill>
              </a:rPr>
              <a:t>Projectsubsidies </a:t>
            </a:r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Begrotingsopmaak 2017</a:t>
            </a:r>
          </a:p>
          <a:p>
            <a:pPr>
              <a:buNone/>
            </a:pPr>
            <a:endParaRPr lang="nl-BE" sz="2000" dirty="0"/>
          </a:p>
          <a:p>
            <a:pPr marL="288000" lvl="1" indent="0">
              <a:buNone/>
            </a:pPr>
            <a:endParaRPr lang="nl-BE" sz="2000" dirty="0" smtClean="0"/>
          </a:p>
          <a:p>
            <a:pPr marL="288000" lvl="1" indent="0">
              <a:buNone/>
            </a:pPr>
            <a:endParaRPr lang="nl-BE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6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756000"/>
            <a:ext cx="7911900" cy="1116000"/>
          </a:xfrm>
        </p:spPr>
        <p:txBody>
          <a:bodyPr/>
          <a:lstStyle/>
          <a:p>
            <a:r>
              <a:rPr lang="nl-BE" sz="3300" cap="all" dirty="0" smtClean="0"/>
              <a:t>Kunstenlandschap</a:t>
            </a:r>
            <a:endParaRPr lang="nl-BE" sz="1600" cap="al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00100" y="1715175"/>
            <a:ext cx="7911900" cy="3672000"/>
          </a:xfrm>
        </p:spPr>
        <p:txBody>
          <a:bodyPr/>
          <a:lstStyle/>
          <a:p>
            <a:pPr>
              <a:buNone/>
            </a:pPr>
            <a:endParaRPr lang="nl-BE" sz="2000" dirty="0"/>
          </a:p>
          <a:p>
            <a:r>
              <a:rPr lang="nl-BE" sz="2000" dirty="0" smtClean="0"/>
              <a:t>Projectsubsidies totaal 5.920.000 euro (2016)</a:t>
            </a:r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Ronde 1 &amp; 2 </a:t>
            </a:r>
          </a:p>
          <a:p>
            <a:pPr lvl="3"/>
            <a:r>
              <a:rPr lang="nl-BE" sz="1800" dirty="0" smtClean="0"/>
              <a:t>4.295.900 euro</a:t>
            </a:r>
            <a:endParaRPr lang="nl-BE" sz="1800" dirty="0"/>
          </a:p>
          <a:p>
            <a:pPr lvl="4"/>
            <a:r>
              <a:rPr lang="nl-BE" sz="1800" dirty="0" smtClean="0"/>
              <a:t>Organisaties					60</a:t>
            </a:r>
          </a:p>
          <a:p>
            <a:pPr lvl="4"/>
            <a:r>
              <a:rPr lang="nl-BE" sz="1800" dirty="0"/>
              <a:t>Individuele </a:t>
            </a:r>
            <a:r>
              <a:rPr lang="nl-BE" sz="1800" dirty="0" smtClean="0"/>
              <a:t>kunstenaars			27</a:t>
            </a:r>
          </a:p>
          <a:p>
            <a:pPr lvl="4"/>
            <a:r>
              <a:rPr lang="nl-BE" sz="1800" dirty="0" smtClean="0"/>
              <a:t>Beurzen individuele kunstenaars			78</a:t>
            </a:r>
          </a:p>
          <a:p>
            <a:pPr marL="1152000" lvl="4" indent="0">
              <a:buNone/>
            </a:pPr>
            <a:endParaRPr lang="nl-BE" sz="1800" dirty="0" smtClean="0"/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Ronde 3  </a:t>
            </a:r>
          </a:p>
          <a:p>
            <a:pPr lvl="3"/>
            <a:r>
              <a:rPr lang="nl-BE" sz="1800" dirty="0" smtClean="0"/>
              <a:t>1.625.000 </a:t>
            </a:r>
            <a:r>
              <a:rPr lang="nl-BE" sz="1800" dirty="0"/>
              <a:t>euro </a:t>
            </a:r>
            <a:endParaRPr lang="nl-BE" sz="1800" dirty="0" smtClean="0"/>
          </a:p>
          <a:p>
            <a:pPr lvl="3"/>
            <a:r>
              <a:rPr lang="nl-BE" sz="1800" dirty="0" smtClean="0"/>
              <a:t>Beslissing op 15 september 2016</a:t>
            </a:r>
          </a:p>
          <a:p>
            <a:pPr marL="864000" lvl="3" indent="0">
              <a:buNone/>
            </a:pPr>
            <a:endParaRPr lang="nl-BE" sz="1800" dirty="0" smtClean="0"/>
          </a:p>
          <a:p>
            <a:pPr lvl="1"/>
            <a:r>
              <a:rPr lang="nl-BE" sz="2000" dirty="0">
                <a:solidFill>
                  <a:schemeClr val="tx1"/>
                </a:solidFill>
              </a:rPr>
              <a:t>B</a:t>
            </a:r>
            <a:r>
              <a:rPr lang="nl-BE" sz="2000" dirty="0" smtClean="0">
                <a:solidFill>
                  <a:schemeClr val="tx1"/>
                </a:solidFill>
              </a:rPr>
              <a:t>uitenlandse </a:t>
            </a:r>
            <a:r>
              <a:rPr lang="nl-BE" sz="2000" dirty="0">
                <a:solidFill>
                  <a:schemeClr val="tx1"/>
                </a:solidFill>
              </a:rPr>
              <a:t>presentatiemomenten </a:t>
            </a:r>
          </a:p>
          <a:p>
            <a:pPr lvl="3"/>
            <a:r>
              <a:rPr lang="nl-BE" sz="1800" dirty="0"/>
              <a:t>480.000 </a:t>
            </a:r>
            <a:r>
              <a:rPr lang="nl-BE" sz="1800" dirty="0" smtClean="0"/>
              <a:t>euro</a:t>
            </a:r>
          </a:p>
          <a:p>
            <a:pPr marL="864000" lvl="3" indent="0">
              <a:buNone/>
            </a:pPr>
            <a:endParaRPr lang="nl-BE" sz="1800" dirty="0"/>
          </a:p>
          <a:p>
            <a:pPr marL="288000" lvl="1" indent="0">
              <a:buNone/>
            </a:pPr>
            <a:endParaRPr lang="nl-BE" sz="2000" dirty="0" smtClean="0"/>
          </a:p>
          <a:p>
            <a:pPr marL="288000" lvl="1" indent="0">
              <a:buNone/>
            </a:pPr>
            <a:endParaRPr lang="nl-BE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99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38912" y="756000"/>
            <a:ext cx="8595360" cy="688336"/>
          </a:xfrm>
        </p:spPr>
        <p:txBody>
          <a:bodyPr/>
          <a:lstStyle/>
          <a:p>
            <a:pPr lvl="0"/>
            <a:r>
              <a:rPr lang="nl-BE" sz="4000" dirty="0" smtClean="0"/>
              <a:t>III. </a:t>
            </a:r>
            <a:r>
              <a:rPr lang="nl-BE" sz="3600" cap="all" dirty="0" smtClean="0"/>
              <a:t>Ondersteunende </a:t>
            </a:r>
            <a:r>
              <a:rPr lang="nl-BE" sz="3600" cap="all" dirty="0"/>
              <a:t>organisaties</a:t>
            </a:r>
            <a:r>
              <a:rPr lang="nl-BE" sz="3600" dirty="0"/>
              <a:t/>
            </a:r>
            <a:br>
              <a:rPr lang="nl-BE" sz="3600" dirty="0"/>
            </a:b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862445" y="1517073"/>
            <a:ext cx="7849555" cy="4070127"/>
          </a:xfrm>
        </p:spPr>
        <p:txBody>
          <a:bodyPr/>
          <a:lstStyle/>
          <a:p>
            <a:pPr lvl="0"/>
            <a:endParaRPr lang="nl-BE" sz="2000" dirty="0" smtClean="0"/>
          </a:p>
          <a:p>
            <a:pPr lvl="1"/>
            <a:r>
              <a:rPr lang="nl-BE" sz="2000" dirty="0" smtClean="0"/>
              <a:t>Vlaams Architectuurinstituut (</a:t>
            </a:r>
            <a:r>
              <a:rPr lang="nl-BE" sz="2000" dirty="0" err="1" smtClean="0"/>
              <a:t>VAi</a:t>
            </a:r>
            <a:r>
              <a:rPr lang="nl-BE" sz="2000" dirty="0" smtClean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1800" dirty="0" smtClean="0"/>
              <a:t>Huidig		405.000 euro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1800" dirty="0" smtClean="0"/>
              <a:t>Advies		738.000 euro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1800" dirty="0" smtClean="0"/>
              <a:t>Beslissing		625.000 euro (66% van groei), </a:t>
            </a:r>
          </a:p>
          <a:p>
            <a:pPr marL="576000" lvl="2" indent="0">
              <a:buNone/>
            </a:pPr>
            <a:r>
              <a:rPr lang="nl-BE" sz="1800" dirty="0"/>
              <a:t>	</a:t>
            </a:r>
            <a:r>
              <a:rPr lang="nl-BE" sz="1800" dirty="0" smtClean="0"/>
              <a:t>		</a:t>
            </a:r>
            <a:r>
              <a:rPr lang="nl-BE" sz="1800" dirty="0" smtClean="0">
                <a:solidFill>
                  <a:srgbClr val="00B0F0"/>
                </a:solidFill>
              </a:rPr>
              <a:t>220.000 extra middelen</a:t>
            </a:r>
          </a:p>
          <a:p>
            <a:pPr marL="576000" lvl="2" indent="0">
              <a:buNone/>
            </a:pPr>
            <a:endParaRPr lang="nl-BE" sz="2000" dirty="0" smtClean="0"/>
          </a:p>
          <a:p>
            <a:pPr lvl="1"/>
            <a:r>
              <a:rPr lang="nl-BE" sz="2000" dirty="0"/>
              <a:t>Kunstenloket en Kunstenpunt - </a:t>
            </a:r>
            <a:r>
              <a:rPr lang="nl-BE" sz="2000" dirty="0" smtClean="0"/>
              <a:t>veranderende context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1800" dirty="0" smtClean="0"/>
              <a:t>Kunstenloket wordt Cultuurloket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1800" dirty="0" err="1" smtClean="0"/>
              <a:t>cfr</a:t>
            </a:r>
            <a:r>
              <a:rPr lang="nl-BE" sz="1800" dirty="0" smtClean="0"/>
              <a:t> Witboek </a:t>
            </a:r>
            <a:r>
              <a:rPr lang="nl-BE" sz="1800" dirty="0"/>
              <a:t>aanvullende financiering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1800" dirty="0" smtClean="0"/>
              <a:t>Onderzoek naar optimalisering alle ondersteunende organisaties</a:t>
            </a:r>
          </a:p>
          <a:p>
            <a:pPr lvl="1"/>
            <a:r>
              <a:rPr lang="nl-BE" sz="2000" dirty="0" smtClean="0"/>
              <a:t>Niet opportuun nu te beslissen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sz="1800" dirty="0" smtClean="0"/>
              <a:t>Verlenging huidig subsidiebedrag met 1 jaar</a:t>
            </a:r>
            <a:endParaRPr lang="nl-BE" sz="1800" dirty="0"/>
          </a:p>
          <a:p>
            <a:pPr lvl="1">
              <a:buFont typeface="Wingdings" panose="05000000000000000000" pitchFamily="2" charset="2"/>
              <a:buChar char="§"/>
            </a:pPr>
            <a:endParaRPr lang="nl-BE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58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3227" y="768273"/>
            <a:ext cx="7416000" cy="688336"/>
          </a:xfrm>
        </p:spPr>
        <p:txBody>
          <a:bodyPr/>
          <a:lstStyle/>
          <a:p>
            <a:r>
              <a:rPr lang="nl-BE" sz="3300" cap="all" dirty="0" smtClean="0"/>
              <a:t>Beschikbare Middelen</a:t>
            </a:r>
            <a:endParaRPr lang="nl-BE" sz="3300" cap="al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883227" y="1517073"/>
            <a:ext cx="7828773" cy="4070127"/>
          </a:xfrm>
        </p:spPr>
        <p:txBody>
          <a:bodyPr/>
          <a:lstStyle/>
          <a:p>
            <a:pPr lvl="0"/>
            <a:endParaRPr lang="nl-BE" sz="2000" dirty="0" smtClean="0"/>
          </a:p>
          <a:p>
            <a:r>
              <a:rPr lang="nl-BE" sz="2000" dirty="0" smtClean="0"/>
              <a:t>In totaal voor de komende subsidieperiode jaarlijks</a:t>
            </a:r>
          </a:p>
          <a:p>
            <a:pPr>
              <a:buNone/>
            </a:pPr>
            <a:r>
              <a:rPr lang="nl-BE" sz="2000" dirty="0" smtClean="0"/>
              <a:t> </a:t>
            </a:r>
            <a:r>
              <a:rPr lang="nl-BE" sz="2000" dirty="0"/>
              <a:t>141.894.860</a:t>
            </a:r>
            <a:r>
              <a:rPr lang="nl-BE" sz="2000" dirty="0" smtClean="0"/>
              <a:t> euro waarvan </a:t>
            </a:r>
            <a:r>
              <a:rPr lang="nl-BE" sz="2000" b="1" dirty="0" smtClean="0"/>
              <a:t>5,6 miljoen extra middelen</a:t>
            </a:r>
          </a:p>
          <a:p>
            <a:pPr lvl="0">
              <a:buNone/>
            </a:pPr>
            <a:endParaRPr lang="nl-BE" sz="2000" dirty="0" smtClean="0"/>
          </a:p>
          <a:p>
            <a:pPr lvl="0"/>
            <a:r>
              <a:rPr lang="nl-BE" sz="2000" dirty="0" smtClean="0"/>
              <a:t>Verdeeld over:</a:t>
            </a:r>
          </a:p>
          <a:p>
            <a:pPr lvl="0">
              <a:buNone/>
            </a:pPr>
            <a:endParaRPr lang="nl-BE" sz="2000" dirty="0" smtClean="0"/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Werkingssubsidies kunstenorganisaties </a:t>
            </a:r>
          </a:p>
          <a:p>
            <a:pPr lvl="3"/>
            <a:r>
              <a:rPr lang="nl-BE" sz="1800" dirty="0" smtClean="0"/>
              <a:t>84.763.400 euro</a:t>
            </a:r>
          </a:p>
          <a:p>
            <a:pPr lvl="3"/>
            <a:r>
              <a:rPr lang="nl-BE" sz="1800" b="1" dirty="0" smtClean="0"/>
              <a:t>waarva</a:t>
            </a:r>
            <a:r>
              <a:rPr lang="nl-BE" sz="1800" b="1" dirty="0"/>
              <a:t>n</a:t>
            </a:r>
            <a:r>
              <a:rPr lang="nl-BE" sz="1800" b="1" dirty="0" smtClean="0">
                <a:solidFill>
                  <a:schemeClr val="tx1"/>
                </a:solidFill>
              </a:rPr>
              <a:t> 3.157.481 euro extra middelen</a:t>
            </a:r>
          </a:p>
          <a:p>
            <a:pPr marL="864000" lvl="3" indent="0">
              <a:buNone/>
            </a:pPr>
            <a:endParaRPr lang="nl-BE" sz="1800" dirty="0" smtClean="0">
              <a:solidFill>
                <a:schemeClr val="tx1"/>
              </a:solidFill>
            </a:endParaRPr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7 Kunstinstellingen</a:t>
            </a:r>
          </a:p>
          <a:p>
            <a:pPr lvl="3"/>
            <a:r>
              <a:rPr lang="nl-BE" sz="1800" dirty="0" smtClean="0"/>
              <a:t>53.980.000 euro</a:t>
            </a:r>
          </a:p>
          <a:p>
            <a:pPr lvl="3"/>
            <a:r>
              <a:rPr lang="nl-BE" sz="1800" b="1" dirty="0"/>
              <a:t>w</a:t>
            </a:r>
            <a:r>
              <a:rPr lang="nl-BE" sz="1800" b="1" dirty="0" smtClean="0"/>
              <a:t>aarvan </a:t>
            </a:r>
            <a:r>
              <a:rPr lang="nl-BE" sz="1800" b="1" dirty="0" smtClean="0">
                <a:solidFill>
                  <a:schemeClr val="tx1"/>
                </a:solidFill>
              </a:rPr>
              <a:t>2.290.563 euro extra middelen</a:t>
            </a:r>
          </a:p>
          <a:p>
            <a:pPr marL="288000" lvl="1" indent="0">
              <a:buNone/>
            </a:pPr>
            <a:endParaRPr lang="nl-BE" sz="2000" dirty="0" smtClean="0">
              <a:solidFill>
                <a:schemeClr val="tx1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9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3227" y="768273"/>
            <a:ext cx="7416000" cy="688336"/>
          </a:xfrm>
        </p:spPr>
        <p:txBody>
          <a:bodyPr/>
          <a:lstStyle/>
          <a:p>
            <a:r>
              <a:rPr lang="nl-BE" sz="3300" cap="all" dirty="0" smtClean="0"/>
              <a:t>Beschikbare middelen</a:t>
            </a:r>
            <a:endParaRPr lang="nl-BE" sz="3300" cap="al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883227" y="1517073"/>
            <a:ext cx="7828773" cy="4070127"/>
          </a:xfrm>
        </p:spPr>
        <p:txBody>
          <a:bodyPr/>
          <a:lstStyle/>
          <a:p>
            <a:pPr marL="864000" lvl="3" indent="0">
              <a:buNone/>
            </a:pPr>
            <a:endParaRPr lang="nl-BE" sz="1800" dirty="0"/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Ondersteunende organisaties</a:t>
            </a:r>
          </a:p>
          <a:p>
            <a:pPr lvl="3"/>
            <a:r>
              <a:rPr lang="nl-BE" sz="1800" dirty="0"/>
              <a:t>Vlaams Architectuurinstituut (</a:t>
            </a:r>
            <a:r>
              <a:rPr lang="nl-BE" sz="1800" dirty="0" err="1"/>
              <a:t>VAi</a:t>
            </a:r>
            <a:r>
              <a:rPr lang="nl-BE" sz="1800" dirty="0"/>
              <a:t>) </a:t>
            </a:r>
            <a:endParaRPr lang="nl-BE" sz="1800" dirty="0" smtClean="0"/>
          </a:p>
          <a:p>
            <a:pPr lvl="4"/>
            <a:r>
              <a:rPr lang="nl-BE" sz="1800" dirty="0" smtClean="0"/>
              <a:t>625.000 euro,</a:t>
            </a:r>
          </a:p>
          <a:p>
            <a:pPr lvl="4"/>
            <a:r>
              <a:rPr lang="nl-BE" sz="1800" b="1" dirty="0" smtClean="0"/>
              <a:t>waarvan</a:t>
            </a:r>
            <a:r>
              <a:rPr lang="nl-BE" sz="1800" dirty="0" smtClean="0"/>
              <a:t> </a:t>
            </a:r>
            <a:r>
              <a:rPr lang="nl-BE" sz="1800" b="1" dirty="0"/>
              <a:t>220.000 euro extra </a:t>
            </a:r>
            <a:r>
              <a:rPr lang="nl-BE" sz="1800" b="1" dirty="0" smtClean="0"/>
              <a:t>middelen</a:t>
            </a:r>
            <a:endParaRPr lang="nl-BE" sz="1800" b="1" dirty="0"/>
          </a:p>
          <a:p>
            <a:pPr lvl="3"/>
            <a:r>
              <a:rPr lang="nl-BE" sz="1800" dirty="0" smtClean="0"/>
              <a:t>Kunstenpunt (verlenging)</a:t>
            </a:r>
          </a:p>
          <a:p>
            <a:pPr lvl="4"/>
            <a:r>
              <a:rPr lang="nl-BE" sz="1800" dirty="0" smtClean="0"/>
              <a:t>2.004.460 euro</a:t>
            </a:r>
            <a:endParaRPr lang="nl-BE" sz="1800" dirty="0"/>
          </a:p>
          <a:p>
            <a:pPr lvl="3"/>
            <a:r>
              <a:rPr lang="nl-BE" sz="1800" dirty="0"/>
              <a:t>Kunstenloket </a:t>
            </a:r>
            <a:r>
              <a:rPr lang="nl-BE" sz="1800" dirty="0" smtClean="0"/>
              <a:t>(verlenging)</a:t>
            </a:r>
            <a:endParaRPr lang="nl-BE" sz="1800" dirty="0"/>
          </a:p>
          <a:p>
            <a:pPr lvl="4"/>
            <a:r>
              <a:rPr lang="nl-BE" sz="1800" dirty="0" smtClean="0"/>
              <a:t>522.000 euro</a:t>
            </a:r>
            <a:endParaRPr lang="nl-BE" sz="1800" dirty="0"/>
          </a:p>
          <a:p>
            <a:pPr marL="288000" lvl="1" indent="0">
              <a:buNone/>
            </a:pPr>
            <a:endParaRPr lang="nl-BE" sz="2000" dirty="0" smtClean="0">
              <a:solidFill>
                <a:schemeClr val="tx1"/>
              </a:solidFill>
            </a:endParaRPr>
          </a:p>
          <a:p>
            <a:pPr marL="864000" lvl="3" indent="0">
              <a:buNone/>
            </a:pPr>
            <a:endParaRPr lang="nl-BE" sz="1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73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94944" y="756000"/>
            <a:ext cx="8017056" cy="688336"/>
          </a:xfrm>
        </p:spPr>
        <p:txBody>
          <a:bodyPr/>
          <a:lstStyle/>
          <a:p>
            <a:r>
              <a:rPr lang="nl-BE" dirty="0" smtClean="0"/>
              <a:t>I. </a:t>
            </a:r>
            <a:r>
              <a:rPr lang="nl-BE" cap="all" dirty="0" smtClean="0"/>
              <a:t>Werkingssubsidies</a:t>
            </a:r>
            <a:r>
              <a:rPr lang="nl-BE" dirty="0" smtClean="0"/>
              <a:t> </a:t>
            </a:r>
            <a:r>
              <a:rPr lang="nl-BE" dirty="0"/>
              <a:t>2017-2021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1296000" y="1517073"/>
            <a:ext cx="7416000" cy="4383855"/>
          </a:xfrm>
        </p:spPr>
        <p:txBody>
          <a:bodyPr/>
          <a:lstStyle/>
          <a:p>
            <a:pPr lvl="0"/>
            <a:endParaRPr lang="nl-BE" sz="2000" dirty="0" smtClean="0"/>
          </a:p>
          <a:p>
            <a:pPr lvl="1" algn="just"/>
            <a:r>
              <a:rPr lang="nl-BE" sz="2000" dirty="0" smtClean="0"/>
              <a:t>Gevraagd bedrag  		144.418.483  euro</a:t>
            </a:r>
          </a:p>
          <a:p>
            <a:pPr lvl="1"/>
            <a:r>
              <a:rPr lang="nl-BE" sz="2000" dirty="0" smtClean="0"/>
              <a:t>Geadviseerd </a:t>
            </a:r>
            <a:r>
              <a:rPr lang="nl-BE" sz="2000" dirty="0"/>
              <a:t>bedrag </a:t>
            </a:r>
            <a:r>
              <a:rPr lang="nl-BE" sz="2000" dirty="0" smtClean="0"/>
              <a:t> 	105.947.900 </a:t>
            </a:r>
            <a:r>
              <a:rPr lang="nl-BE" sz="2000" dirty="0"/>
              <a:t>euro</a:t>
            </a:r>
          </a:p>
          <a:p>
            <a:pPr lvl="1"/>
            <a:r>
              <a:rPr lang="nl-BE" sz="2000" dirty="0" smtClean="0"/>
              <a:t>Beschikbaar bedrag  	  81.605.919 euro</a:t>
            </a:r>
          </a:p>
          <a:p>
            <a:pPr lvl="1"/>
            <a:r>
              <a:rPr lang="nl-BE" sz="2000" dirty="0">
                <a:solidFill>
                  <a:srgbClr val="00B0F0"/>
                </a:solidFill>
              </a:rPr>
              <a:t>+ extra middelen		 </a:t>
            </a:r>
            <a:r>
              <a:rPr lang="nl-BE" sz="2000" dirty="0" smtClean="0">
                <a:solidFill>
                  <a:srgbClr val="00B0F0"/>
                </a:solidFill>
              </a:rPr>
              <a:t>   3.157.481 </a:t>
            </a:r>
            <a:r>
              <a:rPr lang="nl-BE" sz="2000" dirty="0">
                <a:solidFill>
                  <a:srgbClr val="00B0F0"/>
                </a:solidFill>
              </a:rPr>
              <a:t>euro</a:t>
            </a:r>
          </a:p>
          <a:p>
            <a:pPr marL="288000" lvl="1" indent="0">
              <a:buNone/>
            </a:pPr>
            <a:endParaRPr lang="nl-BE" sz="2000" dirty="0" smtClean="0"/>
          </a:p>
          <a:p>
            <a:pPr marL="288000" lvl="1" indent="0">
              <a:buNone/>
            </a:pPr>
            <a:endParaRPr lang="nl-BE" sz="2000" dirty="0" smtClean="0"/>
          </a:p>
          <a:p>
            <a:pPr lvl="1"/>
            <a:endParaRPr lang="nl-BE" sz="2000" dirty="0" smtClean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87998"/>
              </p:ext>
            </p:extLst>
          </p:nvPr>
        </p:nvGraphicFramePr>
        <p:xfrm>
          <a:off x="1533143" y="3306089"/>
          <a:ext cx="5829681" cy="2751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6709"/>
                <a:gridCol w="2302972"/>
              </a:tblGrid>
              <a:tr h="404873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Middelen werkingssubsidies 2016 (BO)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90.957.000,00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1534"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waarvan Concertgebouw Brugge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nl-B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2.740.456,90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7693"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waarvan Vooruit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nl-B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2.240.979,66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7693"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waarvan Kunstenpunt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nl-B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2.004.460,34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7693"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waarvan VAI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nl-B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405.183,41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4873"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waarvan 2-jarigen terug naar </a:t>
                      </a:r>
                      <a:r>
                        <a:rPr lang="nl-B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projecten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nl-B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2.260.000,00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2578"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Index BC 2016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nl-B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300.000,00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4873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Rest middelen werkingssubsidies </a:t>
                      </a:r>
                      <a:r>
                        <a:rPr lang="nl-B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l-BE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81.605.919,69</a:t>
                      </a:r>
                      <a:endParaRPr lang="nl-B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53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83227" y="768273"/>
            <a:ext cx="7416000" cy="688336"/>
          </a:xfrm>
        </p:spPr>
        <p:txBody>
          <a:bodyPr/>
          <a:lstStyle/>
          <a:p>
            <a:r>
              <a:rPr lang="nl-BE" sz="3300" cap="all" dirty="0" smtClean="0"/>
              <a:t>Aanvraag &gt; Functies &amp; disciplines</a:t>
            </a:r>
            <a:endParaRPr lang="nl-BE" sz="3300" cap="al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883227" y="1297998"/>
            <a:ext cx="7828773" cy="4070127"/>
          </a:xfrm>
        </p:spPr>
        <p:txBody>
          <a:bodyPr/>
          <a:lstStyle/>
          <a:p>
            <a:pPr lvl="0"/>
            <a:endParaRPr lang="nl-BE" sz="2000" dirty="0" smtClean="0"/>
          </a:p>
          <a:p>
            <a:r>
              <a:rPr lang="nl-BE" sz="2000" dirty="0" smtClean="0"/>
              <a:t>Nieuw kunstendecreet</a:t>
            </a:r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Vroeger enkel disciplines</a:t>
            </a:r>
          </a:p>
          <a:p>
            <a:pPr lvl="1"/>
            <a:r>
              <a:rPr lang="nl-BE" sz="2000" dirty="0" smtClean="0">
                <a:solidFill>
                  <a:schemeClr val="tx1"/>
                </a:solidFill>
              </a:rPr>
              <a:t>Nu: kunstenorganisaties moeten zelf identificeren aan de hand van</a:t>
            </a:r>
          </a:p>
          <a:p>
            <a:pPr lvl="2"/>
            <a:r>
              <a:rPr lang="nl-BE" sz="1800" dirty="0" smtClean="0">
                <a:solidFill>
                  <a:schemeClr val="tx1"/>
                </a:solidFill>
              </a:rPr>
              <a:t>5 functies:</a:t>
            </a:r>
          </a:p>
          <a:p>
            <a:pPr lvl="3"/>
            <a:r>
              <a:rPr lang="nl-BE" sz="1800" dirty="0" smtClean="0"/>
              <a:t>Productie</a:t>
            </a:r>
            <a:endParaRPr lang="nl-BE" sz="1800" dirty="0"/>
          </a:p>
          <a:p>
            <a:pPr lvl="3"/>
            <a:r>
              <a:rPr lang="nl-BE" sz="1800" dirty="0" smtClean="0"/>
              <a:t>Presentatie</a:t>
            </a:r>
          </a:p>
          <a:p>
            <a:pPr lvl="3"/>
            <a:r>
              <a:rPr lang="nl-BE" sz="1800" dirty="0" smtClean="0">
                <a:solidFill>
                  <a:schemeClr val="tx1"/>
                </a:solidFill>
              </a:rPr>
              <a:t>Ontwikkeling</a:t>
            </a:r>
          </a:p>
          <a:p>
            <a:pPr lvl="3"/>
            <a:r>
              <a:rPr lang="nl-BE" sz="1800" dirty="0" smtClean="0"/>
              <a:t>Reflectie</a:t>
            </a:r>
          </a:p>
          <a:p>
            <a:pPr lvl="3"/>
            <a:r>
              <a:rPr lang="nl-BE" sz="1800" dirty="0" smtClean="0">
                <a:solidFill>
                  <a:schemeClr val="tx1"/>
                </a:solidFill>
              </a:rPr>
              <a:t>Participatie</a:t>
            </a:r>
            <a:endParaRPr lang="nl-BE" sz="1400" dirty="0" smtClean="0">
              <a:solidFill>
                <a:schemeClr val="tx1"/>
              </a:solidFill>
            </a:endParaRPr>
          </a:p>
          <a:p>
            <a:pPr lvl="1"/>
            <a:endParaRPr lang="nl-BE" sz="1400" dirty="0">
              <a:solidFill>
                <a:schemeClr val="tx1"/>
              </a:solidFill>
            </a:endParaRPr>
          </a:p>
          <a:p>
            <a:pPr lvl="2"/>
            <a:r>
              <a:rPr lang="nl-BE" sz="1800" dirty="0" smtClean="0"/>
              <a:t>En 5 hoofddisciplines:</a:t>
            </a:r>
          </a:p>
          <a:p>
            <a:pPr lvl="3"/>
            <a:r>
              <a:rPr lang="nl-BE" sz="1800" dirty="0" err="1" smtClean="0"/>
              <a:t>Transdisciplinair</a:t>
            </a:r>
            <a:endParaRPr lang="nl-BE" sz="1800" dirty="0" smtClean="0"/>
          </a:p>
          <a:p>
            <a:pPr lvl="3"/>
            <a:r>
              <a:rPr lang="nl-BE" sz="1800" dirty="0" smtClean="0"/>
              <a:t>Podiumkunsten</a:t>
            </a:r>
          </a:p>
          <a:p>
            <a:pPr lvl="3"/>
            <a:r>
              <a:rPr lang="nl-BE" sz="1800" dirty="0" smtClean="0">
                <a:solidFill>
                  <a:schemeClr val="tx1"/>
                </a:solidFill>
              </a:rPr>
              <a:t>Muziek</a:t>
            </a:r>
          </a:p>
          <a:p>
            <a:pPr lvl="3"/>
            <a:r>
              <a:rPr lang="nl-BE" sz="1800" dirty="0" smtClean="0"/>
              <a:t>Audiovisueel en Beeldende Kunst</a:t>
            </a:r>
          </a:p>
          <a:p>
            <a:pPr lvl="3"/>
            <a:r>
              <a:rPr lang="nl-BE" sz="1800" dirty="0" smtClean="0">
                <a:solidFill>
                  <a:schemeClr val="tx1"/>
                </a:solidFill>
              </a:rPr>
              <a:t>Architectuur en Vormgeving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25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703718" y="768273"/>
            <a:ext cx="7416000" cy="688336"/>
          </a:xfrm>
        </p:spPr>
        <p:txBody>
          <a:bodyPr/>
          <a:lstStyle/>
          <a:p>
            <a:r>
              <a:rPr lang="nl-BE" sz="3300" cap="all" dirty="0" smtClean="0"/>
              <a:t>Beoordeling &gt; categorieën</a:t>
            </a:r>
            <a:endParaRPr lang="nl-BE" sz="3300" cap="al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789709" y="1517073"/>
            <a:ext cx="7922291" cy="4070127"/>
          </a:xfrm>
        </p:spPr>
        <p:txBody>
          <a:bodyPr/>
          <a:lstStyle/>
          <a:p>
            <a:pPr indent="-288000">
              <a:buNone/>
            </a:pPr>
            <a:r>
              <a:rPr lang="nl-BE" sz="2000" dirty="0" smtClean="0"/>
              <a:t>artistiek (5 cat.) en zakelijk (5 cat.) -&gt; </a:t>
            </a:r>
            <a:r>
              <a:rPr lang="nl-BE" sz="2000" dirty="0"/>
              <a:t>25 categorieën </a:t>
            </a:r>
            <a:endParaRPr lang="nl-BE" sz="2000" dirty="0" smtClean="0"/>
          </a:p>
          <a:p>
            <a:pPr marL="288000" lvl="1" indent="0">
              <a:buNone/>
            </a:pPr>
            <a:endParaRPr lang="nl-BE" sz="1400" dirty="0" smtClean="0">
              <a:solidFill>
                <a:schemeClr val="tx1"/>
              </a:solidFill>
            </a:endParaRPr>
          </a:p>
          <a:p>
            <a:pPr marL="516600" lvl="1" indent="-228600">
              <a:buFont typeface="+mj-lt"/>
              <a:buAutoNum type="arabicPeriod"/>
            </a:pPr>
            <a:r>
              <a:rPr lang="nl-BE" sz="1600" b="1" dirty="0" smtClean="0">
                <a:solidFill>
                  <a:schemeClr val="tx1"/>
                </a:solidFill>
              </a:rPr>
              <a:t>Zeer </a:t>
            </a:r>
            <a:r>
              <a:rPr lang="nl-BE" sz="1600" b="1" dirty="0">
                <a:solidFill>
                  <a:schemeClr val="tx1"/>
                </a:solidFill>
              </a:rPr>
              <a:t>goed </a:t>
            </a:r>
            <a:r>
              <a:rPr lang="nl-BE" sz="1600" dirty="0">
                <a:solidFill>
                  <a:schemeClr val="tx1"/>
                </a:solidFill>
              </a:rPr>
              <a:t>= het plan scoort op alle artistieke beoordelingscriteria </a:t>
            </a:r>
            <a:r>
              <a:rPr lang="nl-BE" sz="1600" dirty="0" smtClean="0">
                <a:solidFill>
                  <a:schemeClr val="tx1"/>
                </a:solidFill>
              </a:rPr>
              <a:t>uitstekend</a:t>
            </a:r>
            <a:endParaRPr lang="nl-BE" sz="1600" dirty="0">
              <a:solidFill>
                <a:schemeClr val="tx1"/>
              </a:solidFill>
            </a:endParaRPr>
          </a:p>
          <a:p>
            <a:pPr marL="516600" lvl="1" indent="-228600">
              <a:buFont typeface="+mj-lt"/>
              <a:buAutoNum type="arabicPeriod"/>
            </a:pPr>
            <a:endParaRPr lang="nl-BE" sz="1600" dirty="0" smtClean="0">
              <a:solidFill>
                <a:schemeClr val="tx1"/>
              </a:solidFill>
            </a:endParaRPr>
          </a:p>
          <a:p>
            <a:pPr marL="516600" lvl="1" indent="-228600">
              <a:buFont typeface="+mj-lt"/>
              <a:buAutoNum type="arabicPeriod"/>
            </a:pPr>
            <a:r>
              <a:rPr lang="nl-BE" sz="1600" b="1" dirty="0" smtClean="0">
                <a:solidFill>
                  <a:schemeClr val="tx1"/>
                </a:solidFill>
              </a:rPr>
              <a:t>Goed</a:t>
            </a:r>
            <a:r>
              <a:rPr lang="nl-BE" sz="1600" dirty="0" smtClean="0">
                <a:solidFill>
                  <a:schemeClr val="tx1"/>
                </a:solidFill>
              </a:rPr>
              <a:t> = op </a:t>
            </a:r>
            <a:r>
              <a:rPr lang="nl-BE" sz="1600" dirty="0">
                <a:solidFill>
                  <a:schemeClr val="tx1"/>
                </a:solidFill>
              </a:rPr>
              <a:t>minstens één artistiek beoordelingscriterium minder goed scorend, maar nog steeds op </a:t>
            </a:r>
            <a:r>
              <a:rPr lang="nl-BE" sz="1600" dirty="0" smtClean="0">
                <a:solidFill>
                  <a:schemeClr val="tx1"/>
                </a:solidFill>
              </a:rPr>
              <a:t>de meerderheid </a:t>
            </a:r>
            <a:r>
              <a:rPr lang="nl-BE" sz="1600" dirty="0">
                <a:solidFill>
                  <a:schemeClr val="tx1"/>
                </a:solidFill>
              </a:rPr>
              <a:t>goed scorend. </a:t>
            </a:r>
          </a:p>
          <a:p>
            <a:pPr marL="516600" lvl="1" indent="-228600">
              <a:buFont typeface="+mj-lt"/>
              <a:buAutoNum type="arabicPeriod"/>
            </a:pPr>
            <a:endParaRPr lang="nl-BE" sz="1600" dirty="0" smtClean="0">
              <a:solidFill>
                <a:schemeClr val="tx1"/>
              </a:solidFill>
            </a:endParaRPr>
          </a:p>
          <a:p>
            <a:pPr marL="516600" lvl="1" indent="-228600">
              <a:buFont typeface="+mj-lt"/>
              <a:buAutoNum type="arabicPeriod"/>
            </a:pPr>
            <a:r>
              <a:rPr lang="nl-BE" sz="1600" b="1" dirty="0" smtClean="0">
                <a:solidFill>
                  <a:schemeClr val="tx1"/>
                </a:solidFill>
              </a:rPr>
              <a:t>Voldoende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>
                <a:solidFill>
                  <a:schemeClr val="tx1"/>
                </a:solidFill>
              </a:rPr>
              <a:t>= het plan voldoet formeel aan een minimale invulling van alle </a:t>
            </a:r>
            <a:r>
              <a:rPr lang="nl-BE" sz="1600" dirty="0" smtClean="0">
                <a:solidFill>
                  <a:schemeClr val="tx1"/>
                </a:solidFill>
              </a:rPr>
              <a:t>artistieke beoordelingscriteria</a:t>
            </a:r>
            <a:endParaRPr lang="nl-BE" sz="1600" dirty="0">
              <a:solidFill>
                <a:schemeClr val="tx1"/>
              </a:solidFill>
            </a:endParaRPr>
          </a:p>
          <a:p>
            <a:pPr marL="516600" lvl="1" indent="-228600">
              <a:buFont typeface="+mj-lt"/>
              <a:buAutoNum type="arabicPeriod"/>
            </a:pPr>
            <a:endParaRPr lang="nl-BE" sz="1600" dirty="0" smtClean="0">
              <a:solidFill>
                <a:schemeClr val="tx1"/>
              </a:solidFill>
            </a:endParaRPr>
          </a:p>
          <a:p>
            <a:pPr marL="516600" lvl="1" indent="-228600">
              <a:buFont typeface="+mj-lt"/>
              <a:buAutoNum type="arabicPeriod"/>
            </a:pPr>
            <a:r>
              <a:rPr lang="nl-BE" sz="1600" b="1" dirty="0" smtClean="0">
                <a:solidFill>
                  <a:schemeClr val="tx1"/>
                </a:solidFill>
              </a:rPr>
              <a:t>Nipt onvoldoende </a:t>
            </a:r>
            <a:r>
              <a:rPr lang="nl-BE" sz="1600" dirty="0" smtClean="0">
                <a:solidFill>
                  <a:schemeClr val="tx1"/>
                </a:solidFill>
              </a:rPr>
              <a:t>= </a:t>
            </a:r>
            <a:r>
              <a:rPr lang="nl-BE" sz="1600" dirty="0">
                <a:solidFill>
                  <a:schemeClr val="tx1"/>
                </a:solidFill>
              </a:rPr>
              <a:t>het plan beantwoordt helemaal niet aan één of meerdere </a:t>
            </a:r>
            <a:r>
              <a:rPr lang="nl-BE" sz="1600" dirty="0" smtClean="0">
                <a:solidFill>
                  <a:schemeClr val="tx1"/>
                </a:solidFill>
              </a:rPr>
              <a:t>artistieke beoordelingscriteria.</a:t>
            </a:r>
          </a:p>
          <a:p>
            <a:pPr marL="516600" lvl="1" indent="-228600">
              <a:buFont typeface="+mj-lt"/>
              <a:buAutoNum type="arabicPeriod"/>
            </a:pPr>
            <a:endParaRPr lang="nl-BE" sz="1600" dirty="0" smtClean="0">
              <a:solidFill>
                <a:schemeClr val="tx1"/>
              </a:solidFill>
            </a:endParaRPr>
          </a:p>
          <a:p>
            <a:pPr marL="516600" lvl="1" indent="-228600">
              <a:buFont typeface="+mj-lt"/>
              <a:buAutoNum type="arabicPeriod"/>
            </a:pPr>
            <a:r>
              <a:rPr lang="nl-BE" sz="1600" b="1" dirty="0" smtClean="0">
                <a:solidFill>
                  <a:schemeClr val="tx1"/>
                </a:solidFill>
              </a:rPr>
              <a:t>Volstrekt onvoldoende </a:t>
            </a:r>
            <a:r>
              <a:rPr lang="nl-BE" sz="1600" dirty="0" smtClean="0">
                <a:solidFill>
                  <a:schemeClr val="tx1"/>
                </a:solidFill>
              </a:rPr>
              <a:t>= </a:t>
            </a:r>
            <a:r>
              <a:rPr lang="nl-BE" sz="1600" dirty="0">
                <a:solidFill>
                  <a:schemeClr val="tx1"/>
                </a:solidFill>
              </a:rPr>
              <a:t>het plan beantwoordt niet aan de meeste artistieke beoordelingscriteria </a:t>
            </a:r>
            <a:r>
              <a:rPr lang="nl-BE" sz="1600" dirty="0" smtClean="0">
                <a:solidFill>
                  <a:schemeClr val="tx1"/>
                </a:solidFill>
              </a:rPr>
              <a:t>en het </a:t>
            </a:r>
            <a:r>
              <a:rPr lang="nl-BE" sz="1600" dirty="0">
                <a:solidFill>
                  <a:schemeClr val="tx1"/>
                </a:solidFill>
              </a:rPr>
              <a:t>is artistiek absoluut onverantwoord om deze organisatie te subsidiëren.</a:t>
            </a:r>
          </a:p>
          <a:p>
            <a:pPr marL="1206900" lvl="3" indent="-342900">
              <a:buFont typeface="+mj-lt"/>
              <a:buAutoNum type="arabicPeriod"/>
            </a:pPr>
            <a:endParaRPr lang="nl-BE" sz="1800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69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1273" y="756000"/>
            <a:ext cx="7880727" cy="937718"/>
          </a:xfrm>
        </p:spPr>
        <p:txBody>
          <a:bodyPr/>
          <a:lstStyle/>
          <a:p>
            <a:r>
              <a:rPr lang="nl-BE" sz="3300" cap="all" dirty="0" smtClean="0"/>
              <a:t>Categorieën 1 t/m 7 </a:t>
            </a:r>
            <a:r>
              <a:rPr lang="nl-BE" sz="1600" dirty="0" smtClean="0"/>
              <a:t>artistiek zeer goed of goed</a:t>
            </a:r>
            <a:endParaRPr lang="nl-BE" sz="16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831273" y="1517073"/>
            <a:ext cx="7880727" cy="4070127"/>
          </a:xfrm>
        </p:spPr>
        <p:txBody>
          <a:bodyPr/>
          <a:lstStyle/>
          <a:p>
            <a:pPr lvl="0"/>
            <a:endParaRPr lang="nl-BE" sz="2000" dirty="0" smtClean="0"/>
          </a:p>
          <a:p>
            <a:pPr lvl="0"/>
            <a:r>
              <a:rPr lang="nl-BE" sz="2000" dirty="0" smtClean="0"/>
              <a:t>Principes toekenning subsidiebedragen</a:t>
            </a:r>
          </a:p>
          <a:p>
            <a:pPr lvl="0">
              <a:buNone/>
            </a:pPr>
            <a:endParaRPr lang="nl-BE" sz="2000" dirty="0"/>
          </a:p>
          <a:p>
            <a:pPr lvl="1"/>
            <a:r>
              <a:rPr lang="nl-BE" sz="2000" dirty="0" smtClean="0"/>
              <a:t>Keuze om alle initiatieven cat. 1-7 te subsidiëren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/>
              <a:t>z</a:t>
            </a:r>
            <a:r>
              <a:rPr lang="nl-BE" sz="1800" dirty="0" smtClean="0"/>
              <a:t>eer goed en goed artistiek advies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/>
              <a:t>a</a:t>
            </a:r>
            <a:r>
              <a:rPr lang="nl-BE" sz="1800" dirty="0" smtClean="0"/>
              <a:t>rtistieke &gt; zakelijke advies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BE" sz="1800" dirty="0" smtClean="0"/>
          </a:p>
          <a:p>
            <a:pPr lvl="1"/>
            <a:r>
              <a:rPr lang="nl-BE" sz="2000" dirty="0" smtClean="0"/>
              <a:t>Vertrekkende vanuit de geadviseerde groei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 smtClean="0"/>
              <a:t>Voor reeds gesubsidieerde organisatie: 40% van geadviseerde groei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 smtClean="0"/>
              <a:t>Voor eerste keer werkingssubsidie: % </a:t>
            </a:r>
            <a:r>
              <a:rPr lang="nl-BE" sz="1800" dirty="0"/>
              <a:t>van </a:t>
            </a:r>
            <a:r>
              <a:rPr lang="nl-BE" sz="1800" dirty="0" smtClean="0"/>
              <a:t>geadviseerde </a:t>
            </a:r>
            <a:r>
              <a:rPr lang="nl-BE" sz="1800" dirty="0"/>
              <a:t>bedrag afhankelijk van </a:t>
            </a:r>
            <a:r>
              <a:rPr lang="nl-BE" sz="1800" dirty="0" smtClean="0"/>
              <a:t>schaalgrootte: </a:t>
            </a:r>
          </a:p>
          <a:p>
            <a:pPr lvl="8"/>
            <a:r>
              <a:rPr lang="nl-BE" sz="1600" dirty="0" smtClean="0"/>
              <a:t>90</a:t>
            </a:r>
            <a:r>
              <a:rPr lang="nl-BE" sz="1600" dirty="0"/>
              <a:t>% </a:t>
            </a:r>
            <a:r>
              <a:rPr lang="nl-BE" sz="1600" dirty="0" smtClean="0"/>
              <a:t>&lt; </a:t>
            </a:r>
            <a:r>
              <a:rPr lang="nl-BE" sz="1600" dirty="0"/>
              <a:t>100.000 </a:t>
            </a:r>
            <a:r>
              <a:rPr lang="nl-BE" sz="1600" dirty="0" smtClean="0"/>
              <a:t>euro adviesbedrag</a:t>
            </a:r>
          </a:p>
          <a:p>
            <a:pPr lvl="8"/>
            <a:r>
              <a:rPr lang="nl-BE" sz="1600" dirty="0" smtClean="0"/>
              <a:t>85 </a:t>
            </a:r>
            <a:r>
              <a:rPr lang="nl-BE" sz="1600" dirty="0"/>
              <a:t>% 100-300.000  </a:t>
            </a:r>
            <a:r>
              <a:rPr lang="nl-BE" sz="1600" dirty="0" smtClean="0"/>
              <a:t>euro adviesbedrag</a:t>
            </a:r>
          </a:p>
          <a:p>
            <a:pPr lvl="8"/>
            <a:r>
              <a:rPr lang="nl-BE" sz="1600" dirty="0" smtClean="0"/>
              <a:t>80</a:t>
            </a:r>
            <a:r>
              <a:rPr lang="nl-BE" sz="1600" dirty="0"/>
              <a:t>% &gt; 300.000 euro </a:t>
            </a:r>
            <a:r>
              <a:rPr lang="nl-BE" sz="1600" dirty="0" smtClean="0"/>
              <a:t>adviesbedrag</a:t>
            </a:r>
            <a:endParaRPr lang="nl-BE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/>
              <a:t>F</a:t>
            </a:r>
            <a:r>
              <a:rPr lang="nl-BE" sz="1800" dirty="0" smtClean="0"/>
              <a:t>usiebonus: 5% van geadviseerde bedrag</a:t>
            </a:r>
            <a:endParaRPr lang="nl-BE" sz="1800" dirty="0"/>
          </a:p>
          <a:p>
            <a:pPr marL="576000" lvl="2" indent="0">
              <a:buNone/>
            </a:pPr>
            <a:endParaRPr lang="nl-BE" sz="1800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77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009" y="756000"/>
            <a:ext cx="7807991" cy="1116000"/>
          </a:xfrm>
        </p:spPr>
        <p:txBody>
          <a:bodyPr/>
          <a:lstStyle/>
          <a:p>
            <a:r>
              <a:rPr lang="nl-BE" sz="3300" cap="all" dirty="0"/>
              <a:t>Categorieën 1 t/m </a:t>
            </a:r>
            <a:r>
              <a:rPr lang="nl-BE" sz="3300" cap="all" dirty="0" smtClean="0"/>
              <a:t>7 </a:t>
            </a:r>
            <a:r>
              <a:rPr lang="nl-BE" sz="1600" dirty="0"/>
              <a:t>artistiek zeer goed of goed</a:t>
            </a:r>
            <a:endParaRPr lang="nl-BE" sz="1600" cap="al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4009" y="1915200"/>
            <a:ext cx="7807991" cy="3672000"/>
          </a:xfrm>
        </p:spPr>
        <p:txBody>
          <a:bodyPr/>
          <a:lstStyle/>
          <a:p>
            <a:r>
              <a:rPr lang="nl-BE" sz="2000" dirty="0" smtClean="0">
                <a:latin typeface="+mn-lt"/>
              </a:rPr>
              <a:t>188 organisaties</a:t>
            </a:r>
          </a:p>
          <a:p>
            <a:pPr lvl="1"/>
            <a:r>
              <a:rPr lang="nl-BE" sz="2000" dirty="0" smtClean="0">
                <a:latin typeface="+mn-lt"/>
              </a:rPr>
              <a:t>11 nieuwkomers</a:t>
            </a:r>
          </a:p>
          <a:p>
            <a:endParaRPr lang="nl-BE" sz="2000" dirty="0" smtClean="0">
              <a:latin typeface="+mn-lt"/>
            </a:endParaRPr>
          </a:p>
          <a:p>
            <a:r>
              <a:rPr lang="nl-BE" sz="2000" dirty="0" smtClean="0">
                <a:latin typeface="+mn-lt"/>
              </a:rPr>
              <a:t>Gunstig advies		87.330.900 euro</a:t>
            </a:r>
          </a:p>
          <a:p>
            <a:r>
              <a:rPr lang="nl-BE" sz="2000" dirty="0" smtClean="0">
                <a:latin typeface="+mn-lt"/>
              </a:rPr>
              <a:t>Toegekend		74.099.700 euro (incl. nieuwe dossiers)</a:t>
            </a:r>
          </a:p>
          <a:p>
            <a:endParaRPr lang="nl-BE" sz="2000" dirty="0" smtClean="0">
              <a:latin typeface="+mn-lt"/>
            </a:endParaRPr>
          </a:p>
          <a:p>
            <a:r>
              <a:rPr lang="nl-BE" sz="2000" dirty="0" smtClean="0">
                <a:latin typeface="+mn-lt"/>
              </a:rPr>
              <a:t>Stijging</a:t>
            </a:r>
            <a:r>
              <a:rPr lang="nl-BE" sz="2000" dirty="0">
                <a:latin typeface="+mn-lt"/>
              </a:rPr>
              <a:t>		gemiddeld </a:t>
            </a:r>
            <a:r>
              <a:rPr lang="nl-BE" sz="2000" dirty="0" smtClean="0">
                <a:latin typeface="+mn-lt"/>
              </a:rPr>
              <a:t>14% voor diegene die reeds</a:t>
            </a:r>
          </a:p>
          <a:p>
            <a:pPr marL="2743200" lvl="6" indent="0">
              <a:buNone/>
            </a:pPr>
            <a:r>
              <a:rPr lang="nl-BE" sz="2000" dirty="0"/>
              <a:t>g</a:t>
            </a:r>
            <a:r>
              <a:rPr lang="nl-BE" sz="2000" dirty="0" smtClean="0"/>
              <a:t>esubsidieerd waren</a:t>
            </a:r>
          </a:p>
          <a:p>
            <a:pPr marL="2743200" lvl="6" indent="0">
              <a:buNone/>
            </a:pPr>
            <a:endParaRPr lang="nl-BE" sz="2000" dirty="0" smtClean="0"/>
          </a:p>
          <a:p>
            <a:pPr marL="0" lvl="6" indent="0">
              <a:spcBef>
                <a:spcPts val="300"/>
              </a:spcBef>
              <a:buSzPct val="90000"/>
              <a:buBlip>
                <a:blip r:embed="rId2"/>
              </a:buBlip>
            </a:pPr>
            <a:r>
              <a:rPr lang="nl-BE" sz="2000" dirty="0"/>
              <a:t>Groei			</a:t>
            </a:r>
            <a:r>
              <a:rPr lang="en-US" sz="2400" dirty="0">
                <a:latin typeface="FlandersArtSans-Regular" panose="00000500000000000000" pitchFamily="2" charset="0"/>
              </a:rPr>
              <a:t>✔</a:t>
            </a:r>
            <a:r>
              <a:rPr lang="en-US" sz="2000" dirty="0"/>
              <a:t> </a:t>
            </a:r>
            <a:r>
              <a:rPr lang="nl-BE" sz="2000" dirty="0" smtClean="0"/>
              <a:t> (zie tabel 2)</a:t>
            </a:r>
            <a:endParaRPr lang="nl-BE" sz="2000" dirty="0"/>
          </a:p>
          <a:p>
            <a:r>
              <a:rPr lang="nl-BE" sz="2000" dirty="0" smtClean="0"/>
              <a:t>Solidariteit		</a:t>
            </a:r>
            <a:r>
              <a:rPr lang="en-US" sz="2400" dirty="0"/>
              <a:t>✔ </a:t>
            </a:r>
            <a:endParaRPr lang="nl-BE" sz="2800" dirty="0"/>
          </a:p>
          <a:p>
            <a:pPr marL="2743200" lvl="6" indent="0">
              <a:buNone/>
            </a:pPr>
            <a:endParaRPr lang="nl-BE" sz="2000" dirty="0"/>
          </a:p>
          <a:p>
            <a:pPr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30/06/2016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89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logo VO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angepast ontwerp">
  <a:themeElements>
    <a:clrScheme name="Vlaamse overheid">
      <a:dk1>
        <a:sysClr val="windowText" lastClr="000000"/>
      </a:dk1>
      <a:lt1>
        <a:sysClr val="window" lastClr="FFFFFF"/>
      </a:lt1>
      <a:dk2>
        <a:srgbClr val="EEEEE7"/>
      </a:dk2>
      <a:lt2>
        <a:srgbClr val="FFFF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74982BC9ECB84C92F5DABB007D2BE4" ma:contentTypeVersion="0" ma:contentTypeDescription="Een nieuw document maken." ma:contentTypeScope="" ma:versionID="7a69fd1c221b8743763007ba930a41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2b4a6a28cc3c2d695133f8b56521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6E4AC2-1E37-4B3A-B0A2-70248BC60FCA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3B0DCF-8632-4410-9E70-7DF7C4F7CB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3A48C6-E6CC-4606-AAB4-5FBDC8AAA7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Presentatie_logo VO</Template>
  <TotalTime>2991</TotalTime>
  <Words>880</Words>
  <Application>Microsoft Office PowerPoint</Application>
  <PresentationFormat>Diavoorstelling (4:3)</PresentationFormat>
  <Paragraphs>372</Paragraphs>
  <Slides>25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25</vt:i4>
      </vt:variant>
    </vt:vector>
  </HeadingPairs>
  <TitlesOfParts>
    <vt:vector size="37" baseType="lpstr">
      <vt:lpstr>FlandersArtSans-Bold</vt:lpstr>
      <vt:lpstr>Wingdings</vt:lpstr>
      <vt:lpstr>Calibri</vt:lpstr>
      <vt:lpstr>Arial</vt:lpstr>
      <vt:lpstr>Times</vt:lpstr>
      <vt:lpstr>FlandersArtSans-Regular</vt:lpstr>
      <vt:lpstr>FlandersArtSerif-Regular</vt:lpstr>
      <vt:lpstr>Times New Roman</vt:lpstr>
      <vt:lpstr>Calibri Light</vt:lpstr>
      <vt:lpstr>Presentatie_logo VO</vt:lpstr>
      <vt:lpstr>1_Aangepast ontwerp</vt:lpstr>
      <vt:lpstr>Aangepast ontwerp</vt:lpstr>
      <vt:lpstr>Kunstendecreet 2017-2021</vt:lpstr>
      <vt:lpstr>Context</vt:lpstr>
      <vt:lpstr>Beschikbare Middelen</vt:lpstr>
      <vt:lpstr>Beschikbare middelen</vt:lpstr>
      <vt:lpstr>I. Werkingssubsidies 2017-2021</vt:lpstr>
      <vt:lpstr>Aanvraag &gt; Functies &amp; disciplines</vt:lpstr>
      <vt:lpstr>Beoordeling &gt; categorieën</vt:lpstr>
      <vt:lpstr>Categorieën 1 t/m 7 artistiek zeer goed of goed</vt:lpstr>
      <vt:lpstr>Categorieën 1 t/m 7 artistiek zeer goed of goed</vt:lpstr>
      <vt:lpstr>Categorieën 8 t/m 12 artistiek voldoende</vt:lpstr>
      <vt:lpstr>Categorieën 8 t/m 12 artistiek voldoende</vt:lpstr>
      <vt:lpstr>Categorieën 8 t/m 12 artistiek voldoende</vt:lpstr>
      <vt:lpstr>Categorieën 1 t/m 12 instroom</vt:lpstr>
      <vt:lpstr>Categorieën 13 t/m 25 artistiek onvoldoende</vt:lpstr>
      <vt:lpstr>Resultaat WERKINGSSUBSIDIES </vt:lpstr>
      <vt:lpstr>Landschap – disciplines (aantal organisaties)</vt:lpstr>
      <vt:lpstr>Landschap – disciplines (bedrag)</vt:lpstr>
      <vt:lpstr>Landschap – regionaal (aantal organisaties)</vt:lpstr>
      <vt:lpstr>Landschap – regionaal (bedrag)</vt:lpstr>
      <vt:lpstr>II. 7 Kunstinstellingen</vt:lpstr>
      <vt:lpstr>II. 7 Kunstinstellingen</vt:lpstr>
      <vt:lpstr>PowerPoint-presentatie</vt:lpstr>
      <vt:lpstr>Kunstenlandschap 2017 - 2021</vt:lpstr>
      <vt:lpstr>Kunstenlandschap</vt:lpstr>
      <vt:lpstr>III. Ondersteunende organisaties </vt:lpstr>
    </vt:vector>
  </TitlesOfParts>
  <Company>Vlaamse Overheid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Daem, Ann-Sofie</dc:creator>
  <cp:lastModifiedBy>Vanhengel, Eva</cp:lastModifiedBy>
  <cp:revision>130</cp:revision>
  <cp:lastPrinted>2016-06-30T05:56:35Z</cp:lastPrinted>
  <dcterms:created xsi:type="dcterms:W3CDTF">2014-11-26T15:19:25Z</dcterms:created>
  <dcterms:modified xsi:type="dcterms:W3CDTF">2016-06-30T06:42:49Z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0x0101002774982BC9ECB84C92F5DABB007D2BE4</vt:lpwstr>
  </property>
</Properties>
</file>