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charts/chart18.xml" ContentType="application/vnd.openxmlformats-officedocument.drawingml.chart+xml"/>
  <Override PartName="/ppt/notesSlides/notesSlide1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17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8.xml" ContentType="application/vnd.openxmlformats-officedocument.presentationml.notesSlide+xml"/>
  <Override PartName="/ppt/charts/chart31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0.xml" ContentType="application/vnd.ms-office.chartstyle+xml"/>
  <Override PartName="/ppt/charts/colors30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359" r:id="rId4"/>
    <p:sldId id="315" r:id="rId5"/>
    <p:sldId id="567" r:id="rId6"/>
    <p:sldId id="434" r:id="rId7"/>
    <p:sldId id="568" r:id="rId8"/>
    <p:sldId id="498" r:id="rId9"/>
    <p:sldId id="619" r:id="rId10"/>
    <p:sldId id="570" r:id="rId11"/>
    <p:sldId id="571" r:id="rId12"/>
    <p:sldId id="572" r:id="rId13"/>
    <p:sldId id="573" r:id="rId14"/>
    <p:sldId id="574" r:id="rId15"/>
    <p:sldId id="575" r:id="rId16"/>
    <p:sldId id="620" r:id="rId17"/>
    <p:sldId id="576" r:id="rId18"/>
    <p:sldId id="578" r:id="rId19"/>
    <p:sldId id="580" r:id="rId20"/>
    <p:sldId id="582" r:id="rId21"/>
    <p:sldId id="621" r:id="rId22"/>
    <p:sldId id="583" r:id="rId23"/>
    <p:sldId id="584" r:id="rId24"/>
    <p:sldId id="589" r:id="rId25"/>
    <p:sldId id="594" r:id="rId26"/>
    <p:sldId id="595" r:id="rId27"/>
    <p:sldId id="599" r:id="rId28"/>
    <p:sldId id="439" r:id="rId29"/>
    <p:sldId id="622" r:id="rId30"/>
  </p:sldIdLst>
  <p:sldSz cx="9144000" cy="5715000" type="screen16x1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2">
          <p15:clr>
            <a:srgbClr val="A4A3A4"/>
          </p15:clr>
        </p15:guide>
        <p15:guide id="2" pos="3725">
          <p15:clr>
            <a:srgbClr val="A4A3A4"/>
          </p15:clr>
        </p15:guide>
        <p15:guide id="3" pos="5548">
          <p15:clr>
            <a:srgbClr val="A4A3A4"/>
          </p15:clr>
        </p15:guide>
        <p15:guide id="4" pos="31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De Visch" initials="KDV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CCFF99"/>
    <a:srgbClr val="FEF194"/>
    <a:srgbClr val="FDED77"/>
    <a:srgbClr val="FFFF00"/>
    <a:srgbClr val="89CC40"/>
    <a:srgbClr val="5BC008"/>
    <a:srgbClr val="8EDC62"/>
    <a:srgbClr val="5AECCD"/>
    <a:srgbClr val="B80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5909" autoAdjust="0"/>
  </p:normalViewPr>
  <p:slideViewPr>
    <p:cSldViewPr snapToGrid="0" showGuides="1">
      <p:cViewPr varScale="1">
        <p:scale>
          <a:sx n="130" d="100"/>
          <a:sy n="130" d="100"/>
        </p:scale>
        <p:origin x="-426" y="-90"/>
      </p:cViewPr>
      <p:guideLst>
        <p:guide orient="horz" pos="362"/>
        <p:guide pos="3725"/>
        <p:guide pos="5548"/>
        <p:guide pos="3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09560341973758"/>
          <c:y val="0"/>
          <c:w val="0.76143993652361708"/>
          <c:h val="0.87404687608494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Leeftijd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-3.058619016298266E-17"/>
                  <c:y val="9.89923116567939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234476065193064E-16"/>
                  <c:y val="9.72924440907074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Blad1!$A$2:$A$6</c:f>
              <c:strCache>
                <c:ptCount val="5"/>
                <c:pt idx="0">
                  <c:v>25-34 jaar</c:v>
                </c:pt>
                <c:pt idx="1">
                  <c:v>35-44 jaar</c:v>
                </c:pt>
                <c:pt idx="2">
                  <c:v>45-54 jaar</c:v>
                </c:pt>
                <c:pt idx="3">
                  <c:v>55-65 jaar</c:v>
                </c:pt>
                <c:pt idx="4">
                  <c:v>Ouder dan 65 jaar</c:v>
                </c:pt>
              </c:strCache>
            </c:strRef>
          </c:cat>
          <c:val>
            <c:numRef>
              <c:f>Blad1!$B$2:$B$6</c:f>
              <c:numCache>
                <c:formatCode>0.0</c:formatCode>
                <c:ptCount val="5"/>
                <c:pt idx="0">
                  <c:v>11</c:v>
                </c:pt>
                <c:pt idx="1">
                  <c:v>14</c:v>
                </c:pt>
                <c:pt idx="2">
                  <c:v>23</c:v>
                </c:pt>
                <c:pt idx="3">
                  <c:v>37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9598976"/>
        <c:axId val="126988288"/>
      </c:barChart>
      <c:catAx>
        <c:axId val="10959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nl-BE"/>
          </a:p>
        </c:txPr>
        <c:crossAx val="126988288"/>
        <c:crosses val="autoZero"/>
        <c:auto val="1"/>
        <c:lblAlgn val="ctr"/>
        <c:lblOffset val="100"/>
        <c:noMultiLvlLbl val="0"/>
      </c:catAx>
      <c:valAx>
        <c:axId val="126988288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nl-BE"/>
          </a:p>
        </c:txPr>
        <c:crossAx val="109598976"/>
        <c:crosses val="autoZero"/>
        <c:crossBetween val="between"/>
        <c:min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333988820889625"/>
          <c:y val="3.308274593895677E-2"/>
          <c:w val="0.4785933322586759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 dan 65 jaar (N=343)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Ja, ik ben zelfstandige / ik beoefen een vrij beroep</c:v>
                </c:pt>
                <c:pt idx="1">
                  <c:v>Ja, ik doe aan  vrijwilligerswerk</c:v>
                </c:pt>
                <c:pt idx="2">
                  <c:v>Ja, ik ben werknemer (bediende of arbeider)</c:v>
                </c:pt>
                <c:pt idx="3">
                  <c:v>Nee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3</c:v>
                </c:pt>
                <c:pt idx="1">
                  <c:v>22</c:v>
                </c:pt>
                <c:pt idx="2">
                  <c:v>2</c:v>
                </c:pt>
                <c:pt idx="3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55 tot 65 jaar (N=815)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Ja, ik ben zelfstandige / ik beoefen een vrij beroep</c:v>
                </c:pt>
                <c:pt idx="1">
                  <c:v>Ja, ik doe aan  vrijwilligerswerk</c:v>
                </c:pt>
                <c:pt idx="2">
                  <c:v>Ja, ik ben werknemer (bediende of arbeider)</c:v>
                </c:pt>
                <c:pt idx="3">
                  <c:v>Nee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11</c:v>
                </c:pt>
                <c:pt idx="2">
                  <c:v>38</c:v>
                </c:pt>
                <c:pt idx="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079552"/>
        <c:axId val="65097728"/>
      </c:barChart>
      <c:catAx>
        <c:axId val="6507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5097728"/>
        <c:crosses val="autoZero"/>
        <c:auto val="1"/>
        <c:lblAlgn val="ctr"/>
        <c:lblOffset val="100"/>
        <c:noMultiLvlLbl val="0"/>
      </c:catAx>
      <c:valAx>
        <c:axId val="65097728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50795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9228229374753114"/>
          <c:y val="0.48220188983010204"/>
          <c:w val="0.29931429486445693"/>
          <c:h val="0.22754496239806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0173456578797"/>
          <c:y val="3.7342092277960849E-2"/>
          <c:w val="0.74999201186808162"/>
          <c:h val="0.677027137001527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Totale steekproef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0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590375334596826E-3"/>
          <c:y val="0.69550194130051168"/>
          <c:w val="0.54208606058237763"/>
          <c:h val="0.30449805869948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0173456578797"/>
          <c:y val="3.7342092277960849E-2"/>
          <c:w val="0.74999201186808162"/>
          <c:h val="0.677027137001527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Totale steekproef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0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590375334596826E-3"/>
          <c:y val="0.69550194130051168"/>
          <c:w val="0.54208606058237763"/>
          <c:h val="0.30449805869948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0173456578797"/>
          <c:y val="3.7342092277960849E-2"/>
          <c:w val="0.74999201186808162"/>
          <c:h val="0.677027137001527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Totale steekproef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0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0173456578797"/>
          <c:y val="3.7342092277960849E-2"/>
          <c:w val="0.74999201186808162"/>
          <c:h val="0.677027137001527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Totale steekproef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0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0173456578797"/>
          <c:y val="3.7342092277960849E-2"/>
          <c:w val="0.74999201186808162"/>
          <c:h val="0.677027137001527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Totale steekproef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0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0173456578797"/>
          <c:y val="3.7342092277960849E-2"/>
          <c:w val="0.74999201186808162"/>
          <c:h val="0.677027137001527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Totale steekproef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0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333988820889625"/>
          <c:y val="3.308274593895677E-2"/>
          <c:w val="0.4785933322586759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Ik ben nu minder gelukkig dan toen</c:v>
                </c:pt>
                <c:pt idx="1">
                  <c:v>Ik ben nu gelukkiger dan toen</c:v>
                </c:pt>
                <c:pt idx="2">
                  <c:v>Ik ben nu even gelukkig dan toen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16.753022452504318</c:v>
                </c:pt>
                <c:pt idx="1">
                  <c:v>19.948186528497409</c:v>
                </c:pt>
                <c:pt idx="2">
                  <c:v>63.298791018998266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7732992"/>
        <c:axId val="67734528"/>
      </c:barChart>
      <c:catAx>
        <c:axId val="6773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7734528"/>
        <c:crosses val="autoZero"/>
        <c:auto val="1"/>
        <c:lblAlgn val="ctr"/>
        <c:lblOffset val="100"/>
        <c:noMultiLvlLbl val="0"/>
      </c:catAx>
      <c:valAx>
        <c:axId val="67734528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77329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0173456578797"/>
          <c:y val="3.7342092277960849E-2"/>
          <c:w val="0.74999201186808162"/>
          <c:h val="0.677027137001527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Totale steekproef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0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590375334596826E-3"/>
          <c:y val="0.69550194130051168"/>
          <c:w val="0.54208606058237763"/>
          <c:h val="0.30449805869948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0173456578797"/>
          <c:y val="3.7342092277960849E-2"/>
          <c:w val="0.74999201186808162"/>
          <c:h val="0.677027137001527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Totale steekproef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explosion val="12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0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590375334596826E-3"/>
          <c:y val="0.69550194130051168"/>
          <c:w val="0.54208606058237763"/>
          <c:h val="0.30449805869948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93540316902429"/>
          <c:y val="3.308274593895677E-2"/>
          <c:w val="0.58044518957932434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Een extreme sport beoefent</c:v>
                </c:pt>
                <c:pt idx="1">
                  <c:v>Een nieuwe relatie begonnen.</c:v>
                </c:pt>
                <c:pt idx="2">
                  <c:v>Een festival bezocht </c:v>
                </c:pt>
                <c:pt idx="3">
                  <c:v>Een opleiding, cursus of bijscholing gestart.</c:v>
                </c:pt>
                <c:pt idx="4">
                  <c:v> Een verre reis gemaakt (buiten Europa)</c:v>
                </c:pt>
                <c:pt idx="5">
                  <c:v>Een sterrenrestaurant bezocht</c:v>
                </c:pt>
                <c:pt idx="6">
                  <c:v>Een nieuw technologisch snufje gekocht </c:v>
                </c:pt>
                <c:pt idx="7">
                  <c:v>Naar een musical, theatervoorstelling, tentoonstelling, museum of concert geweest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2.1588946459412779</c:v>
                </c:pt>
                <c:pt idx="1">
                  <c:v>2.7633851468048358</c:v>
                </c:pt>
                <c:pt idx="2">
                  <c:v>5.1813471502590671</c:v>
                </c:pt>
                <c:pt idx="3">
                  <c:v>19.17098445595855</c:v>
                </c:pt>
                <c:pt idx="4">
                  <c:v>23.92055267702936</c:v>
                </c:pt>
                <c:pt idx="5">
                  <c:v>27.720207253886009</c:v>
                </c:pt>
                <c:pt idx="6">
                  <c:v>51.295336787564757</c:v>
                </c:pt>
                <c:pt idx="7">
                  <c:v>54.576856649395509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846400"/>
        <c:axId val="169116416"/>
      </c:barChart>
      <c:catAx>
        <c:axId val="16584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9116416"/>
        <c:crosses val="autoZero"/>
        <c:auto val="1"/>
        <c:lblAlgn val="ctr"/>
        <c:lblOffset val="100"/>
        <c:noMultiLvlLbl val="0"/>
      </c:catAx>
      <c:valAx>
        <c:axId val="169116416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584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333988820889625"/>
          <c:y val="3.308274593895677E-2"/>
          <c:w val="0.4785933322586759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Ouderen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andere</c:v>
                </c:pt>
                <c:pt idx="1">
                  <c:v>Een boek schrijven</c:v>
                </c:pt>
                <c:pt idx="2">
                  <c:v>De Lotto winnen</c:v>
                </c:pt>
                <c:pt idx="3">
                  <c:v>Een nieuwe relatie</c:v>
                </c:pt>
                <c:pt idx="4">
                  <c:v>Gezond blijven</c:v>
                </c:pt>
                <c:pt idx="5">
                  <c:v>Wereldreis maken</c:v>
                </c:pt>
                <c:pt idx="6">
                  <c:v>Verhuizen naar het buitenland</c:v>
                </c:pt>
                <c:pt idx="7">
                  <c:v>Reizen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24</c:v>
                </c:pt>
                <c:pt idx="1">
                  <c:v>1</c:v>
                </c:pt>
                <c:pt idx="2" formatCode="0.00">
                  <c:v>3</c:v>
                </c:pt>
                <c:pt idx="3">
                  <c:v>3</c:v>
                </c:pt>
                <c:pt idx="4" formatCode="0.00">
                  <c:v>4</c:v>
                </c:pt>
                <c:pt idx="5" formatCode="0.00">
                  <c:v>5</c:v>
                </c:pt>
                <c:pt idx="6" formatCode="0.00">
                  <c:v>12</c:v>
                </c:pt>
                <c:pt idx="7" formatCode="0.00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056896"/>
        <c:axId val="127083264"/>
      </c:barChart>
      <c:catAx>
        <c:axId val="127056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27083264"/>
        <c:crosses val="autoZero"/>
        <c:auto val="1"/>
        <c:lblAlgn val="ctr"/>
        <c:lblOffset val="100"/>
        <c:noMultiLvlLbl val="0"/>
      </c:catAx>
      <c:valAx>
        <c:axId val="127083264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270568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78965717551649"/>
          <c:y val="3.308274593895677E-2"/>
          <c:w val="0.44589721397473525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Overig</c:v>
                </c:pt>
                <c:pt idx="1">
                  <c:v>Ik zou graag meer tijd spenderen met mijn echtgenoot/echtgenote</c:v>
                </c:pt>
                <c:pt idx="2">
                  <c:v>Ik zou graag meer tijd spenderen met familie, kinderen, kleinkinderen</c:v>
                </c:pt>
                <c:pt idx="3">
                  <c:v>Ik zou graag meer tijd spenderen aan zelfontwikkeling: een andere taal leren, een kookcursus volgen…</c:v>
                </c:pt>
                <c:pt idx="4">
                  <c:v>Ik zou graag meer tijd actief doorbrengen: meer sporten, meer buitenshuis zijn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11.917098445595855</c:v>
                </c:pt>
                <c:pt idx="1">
                  <c:v>20.207253886010363</c:v>
                </c:pt>
                <c:pt idx="2">
                  <c:v>26.165803108808287</c:v>
                </c:pt>
                <c:pt idx="3">
                  <c:v>26.338514680483595</c:v>
                </c:pt>
                <c:pt idx="4">
                  <c:v>39.032815198618309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360896"/>
        <c:axId val="135362432"/>
      </c:barChart>
      <c:catAx>
        <c:axId val="13536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5362432"/>
        <c:crosses val="autoZero"/>
        <c:auto val="1"/>
        <c:lblAlgn val="ctr"/>
        <c:lblOffset val="100"/>
        <c:noMultiLvlLbl val="0"/>
      </c:catAx>
      <c:valAx>
        <c:axId val="135362432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53608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333988820889625"/>
          <c:y val="3.308274593895677E-2"/>
          <c:w val="0.4785933322586759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Ik wil minder rekening houden met (en beschikbaar zijn voor) de opvang van kleinkinderen</c:v>
                </c:pt>
                <c:pt idx="1">
                  <c:v>Overig</c:v>
                </c:pt>
                <c:pt idx="2">
                  <c:v>Ik wil mijn professionele activiteiten afbouwen</c:v>
                </c:pt>
                <c:pt idx="3">
                  <c:v>Ik wil minder “sparen voor later” en meer profiteren nu</c:v>
                </c:pt>
                <c:pt idx="4">
                  <c:v>Ik wil graag minder bezig zijn met taken die ‘moeten’ (huishouden, boodschappen doen…)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7.1675302245250432</c:v>
                </c:pt>
                <c:pt idx="1">
                  <c:v>9.5854922279792749</c:v>
                </c:pt>
                <c:pt idx="2">
                  <c:v>18.307426597582037</c:v>
                </c:pt>
                <c:pt idx="3">
                  <c:v>38.428324697754746</c:v>
                </c:pt>
                <c:pt idx="4">
                  <c:v>41.450777202072537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443968"/>
        <c:axId val="135445504"/>
      </c:barChart>
      <c:catAx>
        <c:axId val="13544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BE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5445504"/>
        <c:crosses val="autoZero"/>
        <c:auto val="1"/>
        <c:lblAlgn val="ctr"/>
        <c:lblOffset val="100"/>
        <c:noMultiLvlLbl val="0"/>
      </c:catAx>
      <c:valAx>
        <c:axId val="135445504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BE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54439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nl-BE" sz="11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nl-B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78965717551649"/>
          <c:y val="3.308274593895677E-2"/>
          <c:w val="0.44589721397473525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 dan 65 jaar (N=343)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Overig</c:v>
                </c:pt>
                <c:pt idx="1">
                  <c:v>Ik zou graag meer tijd spenderen met mijn echtgenoot/echtgenote</c:v>
                </c:pt>
                <c:pt idx="2">
                  <c:v>Ik zou graag meer tijd spenderen met familie, kinderen, kleinkinderen</c:v>
                </c:pt>
                <c:pt idx="3">
                  <c:v>Ik zou graag meer tijd spenderen aan zelfontwikkeling: een andere taal leren, een kookcursus volgen…</c:v>
                </c:pt>
                <c:pt idx="4">
                  <c:v>Ik zou graag meer tijd actief doorbrengen: meer sporten, meer buitenshuis zijn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24</c:v>
                </c:pt>
                <c:pt idx="3">
                  <c:v>24</c:v>
                </c:pt>
                <c:pt idx="4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55-65 jaar (N=815)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Overig</c:v>
                </c:pt>
                <c:pt idx="1">
                  <c:v>Ik zou graag meer tijd spenderen met mijn echtgenoot/echtgenote</c:v>
                </c:pt>
                <c:pt idx="2">
                  <c:v>Ik zou graag meer tijd spenderen met familie, kinderen, kleinkinderen</c:v>
                </c:pt>
                <c:pt idx="3">
                  <c:v>Ik zou graag meer tijd spenderen aan zelfontwikkeling: een andere taal leren, een kookcursus volgen…</c:v>
                </c:pt>
                <c:pt idx="4">
                  <c:v>Ik zou graag meer tijd actief doorbrengen: meer sporten, meer buitenshuis zijn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</c:v>
                </c:pt>
                <c:pt idx="1">
                  <c:v>22</c:v>
                </c:pt>
                <c:pt idx="2">
                  <c:v>27</c:v>
                </c:pt>
                <c:pt idx="3">
                  <c:v>28</c:v>
                </c:pt>
                <c:pt idx="4" formatCode="0.0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205568"/>
        <c:axId val="154633344"/>
      </c:barChart>
      <c:catAx>
        <c:axId val="15420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54633344"/>
        <c:crosses val="autoZero"/>
        <c:auto val="1"/>
        <c:lblAlgn val="ctr"/>
        <c:lblOffset val="100"/>
        <c:noMultiLvlLbl val="0"/>
      </c:catAx>
      <c:valAx>
        <c:axId val="154633344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54205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333988820889625"/>
          <c:y val="3.308274593895677E-2"/>
          <c:w val="0.4785933322586759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 dan 65 jaar (N=343)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Ik wil minder rekening houden met (en beschikbaar zijn voor) de opvang van kleinkinderen</c:v>
                </c:pt>
                <c:pt idx="1">
                  <c:v>Overig</c:v>
                </c:pt>
                <c:pt idx="2">
                  <c:v>Ik wil mijn professionele activiteiten afbouwen</c:v>
                </c:pt>
                <c:pt idx="3">
                  <c:v>Ik wil minder “sparen voor later” en meer profiteren nu</c:v>
                </c:pt>
                <c:pt idx="4">
                  <c:v>Ik wil graag minder bezig zijn met taken die ‘moeten’ (huishouden, boodschappen doen…)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5</c:v>
                </c:pt>
                <c:pt idx="3">
                  <c:v>42</c:v>
                </c:pt>
                <c:pt idx="4">
                  <c:v>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55-65 jaar (N=815)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Ik wil minder rekening houden met (en beschikbaar zijn voor) de opvang van kleinkinderen</c:v>
                </c:pt>
                <c:pt idx="1">
                  <c:v>Overig</c:v>
                </c:pt>
                <c:pt idx="2">
                  <c:v>Ik wil mijn professionele activiteiten afbouwen</c:v>
                </c:pt>
                <c:pt idx="3">
                  <c:v>Ik wil minder “sparen voor later” en meer profiteren nu</c:v>
                </c:pt>
                <c:pt idx="4">
                  <c:v>Ik wil graag minder bezig zijn met taken die ‘moeten’ (huishouden, boodschappen doen…)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24</c:v>
                </c:pt>
                <c:pt idx="3">
                  <c:v>37</c:v>
                </c:pt>
                <c:pt idx="4" formatCode="0.0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4814336"/>
        <c:axId val="154815872"/>
      </c:barChart>
      <c:catAx>
        <c:axId val="15481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BE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54815872"/>
        <c:crosses val="autoZero"/>
        <c:auto val="1"/>
        <c:lblAlgn val="ctr"/>
        <c:lblOffset val="100"/>
        <c:noMultiLvlLbl val="0"/>
      </c:catAx>
      <c:valAx>
        <c:axId val="154815872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nl-BE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5481433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554793835685615"/>
          <c:y val="0.55344870525272838"/>
          <c:w val="0.31893126160304713"/>
          <c:h val="0.26118343550398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BE"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nl-BE" sz="11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nl-B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705933445612593"/>
          <c:y val="4.4334887327063664E-2"/>
          <c:w val="0.64747280289239573"/>
          <c:h val="0.6943648428217572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Dit houdt me echt wakker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Afhankelijk worden van anderen schrikt mij af</c:v>
                </c:pt>
                <c:pt idx="1">
                  <c:v>Ik ben bang dat ik ernstig ziek zal worden</c:v>
                </c:pt>
                <c:pt idx="2">
                  <c:v>Ik maak me zorgen over evoluties in de maatschappij</c:v>
                </c:pt>
                <c:pt idx="3">
                  <c:v>Ik ben bang dat we het financieel moeilijk zullen krijgen</c:v>
                </c:pt>
                <c:pt idx="4">
                  <c:v>Ik ben bang dat ik niet meer zal kunnen volgen met de evoluties in de maatschappij</c:v>
                </c:pt>
                <c:pt idx="5">
                  <c:v>Ik ben bang dat ik zal vereenzamen wanneer ik ouder word</c:v>
                </c:pt>
                <c:pt idx="6">
                  <c:v>Ik ben bang dat ik mijn vrije tijd niet zinvol zal kunnen invullen</c:v>
                </c:pt>
              </c:strCache>
            </c:strRef>
          </c:cat>
          <c:val>
            <c:numRef>
              <c:f>Blad1!$B$2:$B$8</c:f>
              <c:numCache>
                <c:formatCode>General</c:formatCode>
                <c:ptCount val="7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5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Deze angst leeft heel sterk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3"/>
              <c:numFmt formatCode="#,##0" sourceLinked="0"/>
              <c:spPr>
                <a:noFill/>
              </c:spPr>
              <c:txPr>
                <a:bodyPr anchorCtr="0"/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Afhankelijk worden van anderen schrikt mij af</c:v>
                </c:pt>
                <c:pt idx="1">
                  <c:v>Ik ben bang dat ik ernstig ziek zal worden</c:v>
                </c:pt>
                <c:pt idx="2">
                  <c:v>Ik maak me zorgen over evoluties in de maatschappij</c:v>
                </c:pt>
                <c:pt idx="3">
                  <c:v>Ik ben bang dat we het financieel moeilijk zullen krijgen</c:v>
                </c:pt>
                <c:pt idx="4">
                  <c:v>Ik ben bang dat ik niet meer zal kunnen volgen met de evoluties in de maatschappij</c:v>
                </c:pt>
                <c:pt idx="5">
                  <c:v>Ik ben bang dat ik zal vereenzamen wanneer ik ouder word</c:v>
                </c:pt>
                <c:pt idx="6">
                  <c:v>Ik ben bang dat ik mijn vrije tijd niet zinvol zal kunnen invullen</c:v>
                </c:pt>
              </c:strCache>
            </c:strRef>
          </c:cat>
          <c:val>
            <c:numRef>
              <c:f>Blad1!$C$2:$C$8</c:f>
              <c:numCache>
                <c:formatCode>General</c:formatCode>
                <c:ptCount val="7"/>
                <c:pt idx="0">
                  <c:v>23</c:v>
                </c:pt>
                <c:pt idx="1">
                  <c:v>9</c:v>
                </c:pt>
                <c:pt idx="2">
                  <c:v>17</c:v>
                </c:pt>
                <c:pt idx="3">
                  <c:v>8</c:v>
                </c:pt>
                <c:pt idx="4">
                  <c:v>6</c:v>
                </c:pt>
                <c:pt idx="5">
                  <c:v>9</c:v>
                </c:pt>
                <c:pt idx="6">
                  <c:v>3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Hier heb ik toch wat schrik voor</c:v>
                </c:pt>
              </c:strCache>
            </c:strRef>
          </c:tx>
          <c:spPr>
            <a:solidFill>
              <a:srgbClr val="FEF19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Blad1!$A$2:$A$8</c:f>
              <c:strCache>
                <c:ptCount val="7"/>
                <c:pt idx="0">
                  <c:v>Afhankelijk worden van anderen schrikt mij af</c:v>
                </c:pt>
                <c:pt idx="1">
                  <c:v>Ik ben bang dat ik ernstig ziek zal worden</c:v>
                </c:pt>
                <c:pt idx="2">
                  <c:v>Ik maak me zorgen over evoluties in de maatschappij</c:v>
                </c:pt>
                <c:pt idx="3">
                  <c:v>Ik ben bang dat we het financieel moeilijk zullen krijgen</c:v>
                </c:pt>
                <c:pt idx="4">
                  <c:v>Ik ben bang dat ik niet meer zal kunnen volgen met de evoluties in de maatschappij</c:v>
                </c:pt>
                <c:pt idx="5">
                  <c:v>Ik ben bang dat ik zal vereenzamen wanneer ik ouder word</c:v>
                </c:pt>
                <c:pt idx="6">
                  <c:v>Ik ben bang dat ik mijn vrije tijd niet zinvol zal kunnen invullen</c:v>
                </c:pt>
              </c:strCache>
            </c:strRef>
          </c:cat>
          <c:val>
            <c:numRef>
              <c:f>Blad1!$D$2:$D$8</c:f>
              <c:numCache>
                <c:formatCode>General</c:formatCode>
                <c:ptCount val="7"/>
                <c:pt idx="0">
                  <c:v>36</c:v>
                </c:pt>
                <c:pt idx="1">
                  <c:v>33</c:v>
                </c:pt>
                <c:pt idx="2">
                  <c:v>38</c:v>
                </c:pt>
                <c:pt idx="3">
                  <c:v>23</c:v>
                </c:pt>
                <c:pt idx="4">
                  <c:v>22</c:v>
                </c:pt>
                <c:pt idx="5">
                  <c:v>22</c:v>
                </c:pt>
                <c:pt idx="6">
                  <c:v>13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Ik denk hier wel eens aan, maar houdt me niet wakker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Afhankelijk worden van anderen schrikt mij af</c:v>
                </c:pt>
                <c:pt idx="1">
                  <c:v>Ik ben bang dat ik ernstig ziek zal worden</c:v>
                </c:pt>
                <c:pt idx="2">
                  <c:v>Ik maak me zorgen over evoluties in de maatschappij</c:v>
                </c:pt>
                <c:pt idx="3">
                  <c:v>Ik ben bang dat we het financieel moeilijk zullen krijgen</c:v>
                </c:pt>
                <c:pt idx="4">
                  <c:v>Ik ben bang dat ik niet meer zal kunnen volgen met de evoluties in de maatschappij</c:v>
                </c:pt>
                <c:pt idx="5">
                  <c:v>Ik ben bang dat ik zal vereenzamen wanneer ik ouder word</c:v>
                </c:pt>
                <c:pt idx="6">
                  <c:v>Ik ben bang dat ik mijn vrije tijd niet zinvol zal kunnen invullen</c:v>
                </c:pt>
              </c:strCache>
            </c:strRef>
          </c:cat>
          <c:val>
            <c:numRef>
              <c:f>Blad1!$E$2:$E$8</c:f>
              <c:numCache>
                <c:formatCode>General</c:formatCode>
                <c:ptCount val="7"/>
                <c:pt idx="0">
                  <c:v>26</c:v>
                </c:pt>
                <c:pt idx="1">
                  <c:v>45</c:v>
                </c:pt>
                <c:pt idx="2">
                  <c:v>31</c:v>
                </c:pt>
                <c:pt idx="3">
                  <c:v>40</c:v>
                </c:pt>
                <c:pt idx="4">
                  <c:v>42</c:v>
                </c:pt>
                <c:pt idx="5">
                  <c:v>36</c:v>
                </c:pt>
                <c:pt idx="6">
                  <c:v>28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Hier heb ik geen schrik voor</c:v>
                </c:pt>
              </c:strCache>
            </c:strRef>
          </c:tx>
          <c:spPr>
            <a:solidFill>
              <a:srgbClr val="89CC4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Blad1!$A$2:$A$8</c:f>
              <c:strCache>
                <c:ptCount val="7"/>
                <c:pt idx="0">
                  <c:v>Afhankelijk worden van anderen schrikt mij af</c:v>
                </c:pt>
                <c:pt idx="1">
                  <c:v>Ik ben bang dat ik ernstig ziek zal worden</c:v>
                </c:pt>
                <c:pt idx="2">
                  <c:v>Ik maak me zorgen over evoluties in de maatschappij</c:v>
                </c:pt>
                <c:pt idx="3">
                  <c:v>Ik ben bang dat we het financieel moeilijk zullen krijgen</c:v>
                </c:pt>
                <c:pt idx="4">
                  <c:v>Ik ben bang dat ik niet meer zal kunnen volgen met de evoluties in de maatschappij</c:v>
                </c:pt>
                <c:pt idx="5">
                  <c:v>Ik ben bang dat ik zal vereenzamen wanneer ik ouder word</c:v>
                </c:pt>
                <c:pt idx="6">
                  <c:v>Ik ben bang dat ik mijn vrije tijd niet zinvol zal kunnen invullen</c:v>
                </c:pt>
              </c:strCache>
            </c:strRef>
          </c:cat>
          <c:val>
            <c:numRef>
              <c:f>Blad1!$F$2:$F$8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25</c:v>
                </c:pt>
                <c:pt idx="4">
                  <c:v>29</c:v>
                </c:pt>
                <c:pt idx="5">
                  <c:v>31</c:v>
                </c:pt>
                <c:pt idx="6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62788480"/>
        <c:axId val="162790016"/>
      </c:barChart>
      <c:catAx>
        <c:axId val="162788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002060"/>
                </a:solidFill>
              </a:defRPr>
            </a:pPr>
            <a:endParaRPr lang="nl-BE"/>
          </a:p>
        </c:txPr>
        <c:crossAx val="162790016"/>
        <c:crosses val="autoZero"/>
        <c:auto val="1"/>
        <c:lblAlgn val="ctr"/>
        <c:lblOffset val="100"/>
        <c:noMultiLvlLbl val="0"/>
      </c:catAx>
      <c:valAx>
        <c:axId val="162790016"/>
        <c:scaling>
          <c:orientation val="minMax"/>
          <c:max val="1"/>
          <c:min val="0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nl-BE"/>
          </a:p>
        </c:txPr>
        <c:crossAx val="16278848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8.5740103193091347E-2"/>
          <c:y val="0.85452831423565667"/>
          <c:w val="0.89556853103085188"/>
          <c:h val="0.11669930724771937"/>
        </c:manualLayout>
      </c:layout>
      <c:overlay val="0"/>
      <c:txPr>
        <a:bodyPr/>
        <a:lstStyle/>
        <a:p>
          <a:pPr>
            <a:defRPr sz="1050">
              <a:solidFill>
                <a:srgbClr val="002060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0173456578797"/>
          <c:y val="3.7342092277960849E-2"/>
          <c:w val="0.74999201186808162"/>
          <c:h val="0.677027137001527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Totale steekproef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explosion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Ja</c:v>
                </c:pt>
                <c:pt idx="1">
                  <c:v>Nee</c:v>
                </c:pt>
                <c:pt idx="2">
                  <c:v>Misschien </c:v>
                </c:pt>
              </c:strCache>
            </c:strRef>
          </c:cat>
          <c:val>
            <c:numRef>
              <c:f>Blad1!$B$2:$B$4</c:f>
              <c:numCache>
                <c:formatCode>0</c:formatCode>
                <c:ptCount val="3"/>
                <c:pt idx="0">
                  <c:v>7</c:v>
                </c:pt>
                <c:pt idx="1">
                  <c:v>70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62872021146328"/>
          <c:y val="0.69151067922108922"/>
          <c:w val="0.54208606058237763"/>
          <c:h val="0.30449805869948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0173456578797"/>
          <c:y val="3.7342092277960849E-2"/>
          <c:w val="0.74999201186808162"/>
          <c:h val="0.677027137001527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Totale steekproef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explosion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Ja</c:v>
                </c:pt>
                <c:pt idx="1">
                  <c:v>Nee</c:v>
                </c:pt>
                <c:pt idx="2">
                  <c:v>Misschien </c:v>
                </c:pt>
              </c:strCache>
            </c:strRef>
          </c:cat>
          <c:val>
            <c:numRef>
              <c:f>Blad1!$B$2:$B$4</c:f>
              <c:numCache>
                <c:formatCode>0</c:formatCode>
                <c:ptCount val="3"/>
                <c:pt idx="0">
                  <c:v>10</c:v>
                </c:pt>
                <c:pt idx="1">
                  <c:v>53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62872021146328"/>
          <c:y val="0.69151067922108922"/>
          <c:w val="0.54208606058237763"/>
          <c:h val="0.30449805869948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0173456578797"/>
          <c:y val="3.7342092277960849E-2"/>
          <c:w val="0.74999201186808162"/>
          <c:h val="0.677027137001527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Totale steekproef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explosion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Ja</c:v>
                </c:pt>
                <c:pt idx="1">
                  <c:v>Nee</c:v>
                </c:pt>
                <c:pt idx="2">
                  <c:v>Misschien </c:v>
                </c:pt>
              </c:strCache>
            </c:strRef>
          </c:cat>
          <c:val>
            <c:numRef>
              <c:f>Blad1!$B$2:$B$4</c:f>
              <c:numCache>
                <c:formatCode>0</c:formatCode>
                <c:ptCount val="3"/>
                <c:pt idx="0">
                  <c:v>14</c:v>
                </c:pt>
                <c:pt idx="1">
                  <c:v>67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62872021146328"/>
          <c:y val="0.69151067922108922"/>
          <c:w val="0.54208606058237763"/>
          <c:h val="0.30449805869948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38160391165023"/>
          <c:y val="3.000386839148584E-2"/>
          <c:w val="0.74999201186808162"/>
          <c:h val="0.677027137001527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Totale steekproef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explosion val="12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0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94643441020152"/>
          <c:y val="0.76472319714365056"/>
          <c:w val="0.4512131558240402"/>
          <c:h val="0.22744812989706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93540316902429"/>
          <c:y val="3.308274593895677E-2"/>
          <c:w val="0.58044518957932434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 dan 65 jaar (N=343)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Een extreme sport beoefent</c:v>
                </c:pt>
                <c:pt idx="1">
                  <c:v>Een nieuwe relatie begonnen.</c:v>
                </c:pt>
                <c:pt idx="2">
                  <c:v>Een festival bezocht </c:v>
                </c:pt>
                <c:pt idx="3">
                  <c:v>Een opleiding, cursus of bijscholing gestart.</c:v>
                </c:pt>
                <c:pt idx="4">
                  <c:v> Een verre reis gemaakt (buiten Europa)</c:v>
                </c:pt>
                <c:pt idx="5">
                  <c:v>Een sterrenrestaurant bezocht</c:v>
                </c:pt>
                <c:pt idx="6">
                  <c:v>Een nieuw technologisch snufje gekocht </c:v>
                </c:pt>
                <c:pt idx="7">
                  <c:v>Naar een musical, theatervoorstelling, tentoonstelling, museum of concert geweest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20</c:v>
                </c:pt>
                <c:pt idx="4">
                  <c:v>27</c:v>
                </c:pt>
                <c:pt idx="5">
                  <c:v>29</c:v>
                </c:pt>
                <c:pt idx="6">
                  <c:v>47</c:v>
                </c:pt>
                <c:pt idx="7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55 - 65 jaar (N=815)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Een extreme sport beoefent</c:v>
                </c:pt>
                <c:pt idx="1">
                  <c:v>Een nieuwe relatie begonnen.</c:v>
                </c:pt>
                <c:pt idx="2">
                  <c:v>Een festival bezocht </c:v>
                </c:pt>
                <c:pt idx="3">
                  <c:v>Een opleiding, cursus of bijscholing gestart.</c:v>
                </c:pt>
                <c:pt idx="4">
                  <c:v> Een verre reis gemaakt (buiten Europa)</c:v>
                </c:pt>
                <c:pt idx="5">
                  <c:v>Een sterrenrestaurant bezocht</c:v>
                </c:pt>
                <c:pt idx="6">
                  <c:v>Een nieuw technologisch snufje gekocht </c:v>
                </c:pt>
                <c:pt idx="7">
                  <c:v>Naar een musical, theatervoorstelling, tentoonstelling, museum of concert geweest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19</c:v>
                </c:pt>
                <c:pt idx="4">
                  <c:v>23</c:v>
                </c:pt>
                <c:pt idx="5">
                  <c:v>27</c:v>
                </c:pt>
                <c:pt idx="6">
                  <c:v>53</c:v>
                </c:pt>
                <c:pt idx="7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0511744"/>
        <c:axId val="183875456"/>
      </c:barChart>
      <c:catAx>
        <c:axId val="17051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83875456"/>
        <c:crosses val="autoZero"/>
        <c:auto val="1"/>
        <c:lblAlgn val="ctr"/>
        <c:lblOffset val="100"/>
        <c:noMultiLvlLbl val="0"/>
      </c:catAx>
      <c:valAx>
        <c:axId val="183875456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70511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378965717551649"/>
          <c:y val="3.308274593895677E-2"/>
          <c:w val="0.44589721397473525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Ik ga geregeld op reis</c:v>
                </c:pt>
                <c:pt idx="1">
                  <c:v>Ik draag nog veel zorg voor mijn familie</c:v>
                </c:pt>
                <c:pt idx="2">
                  <c:v>Andere</c:v>
                </c:pt>
                <c:pt idx="3">
                  <c:v>Ik ben lid van een vereniging</c:v>
                </c:pt>
                <c:pt idx="4">
                  <c:v>Ik werk nog / Ik doe vrijwilligerswerk</c:v>
                </c:pt>
                <c:pt idx="5">
                  <c:v>Ik heb nog een uitgebreid sociaal leven</c:v>
                </c:pt>
                <c:pt idx="6">
                  <c:v>Ik doe nog geregeld aan sport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7"/>
                <c:pt idx="0">
                  <c:v>3.6269430051813467</c:v>
                </c:pt>
                <c:pt idx="1">
                  <c:v>3.7996545768566494</c:v>
                </c:pt>
                <c:pt idx="2">
                  <c:v>10.794473229706391</c:v>
                </c:pt>
                <c:pt idx="3">
                  <c:v>14.335060449050086</c:v>
                </c:pt>
                <c:pt idx="4">
                  <c:v>14.680483592400693</c:v>
                </c:pt>
                <c:pt idx="5">
                  <c:v>15.803108808290157</c:v>
                </c:pt>
                <c:pt idx="6">
                  <c:v>18.048359240069082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222912"/>
        <c:axId val="169224448"/>
      </c:barChart>
      <c:catAx>
        <c:axId val="16922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9224448"/>
        <c:crosses val="autoZero"/>
        <c:auto val="1"/>
        <c:lblAlgn val="ctr"/>
        <c:lblOffset val="100"/>
        <c:noMultiLvlLbl val="0"/>
      </c:catAx>
      <c:valAx>
        <c:axId val="169224448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92229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10173456578797"/>
          <c:y val="3.7342092277960849E-2"/>
          <c:w val="0.74999201186808162"/>
          <c:h val="0.6770271370015276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Totale steekproef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2"/>
          <c:dPt>
            <c:idx val="0"/>
            <c:bubble3D val="0"/>
            <c:explosion val="1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Ja</c:v>
                </c:pt>
                <c:pt idx="1">
                  <c:v>Nee</c:v>
                </c:pt>
              </c:strCache>
            </c:strRef>
          </c:cat>
          <c:val>
            <c:numRef>
              <c:f>Blad1!$B$2:$B$3</c:f>
              <c:numCache>
                <c:formatCode>0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590375334596826E-3"/>
          <c:y val="0.69550194130051168"/>
          <c:w val="0.54208606058237763"/>
          <c:h val="0.30449805869948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333988820889625"/>
          <c:y val="3.308274593895677E-2"/>
          <c:w val="0.4785933322586759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Ik blijf voornamelijk in eigen land (de Kust, de Ardennen, Brugge…)</c:v>
                </c:pt>
                <c:pt idx="1">
                  <c:v>Ik reis voornamelijk buiten Europa</c:v>
                </c:pt>
                <c:pt idx="2">
                  <c:v>Ik reis zelden of nooit</c:v>
                </c:pt>
                <c:pt idx="3">
                  <c:v>Ik reis voornamelijk binnen Europa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11.830742659758204</c:v>
                </c:pt>
                <c:pt idx="1">
                  <c:v>12.003454231433507</c:v>
                </c:pt>
                <c:pt idx="2">
                  <c:v>12.435233160621761</c:v>
                </c:pt>
                <c:pt idx="3">
                  <c:v>63.730569948186535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0794368"/>
        <c:axId val="190952960"/>
      </c:barChart>
      <c:catAx>
        <c:axId val="19079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0952960"/>
        <c:crosses val="autoZero"/>
        <c:auto val="1"/>
        <c:lblAlgn val="ctr"/>
        <c:lblOffset val="100"/>
        <c:noMultiLvlLbl val="0"/>
      </c:catAx>
      <c:valAx>
        <c:axId val="190952960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0794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333988820889625"/>
          <c:y val="3.308274593895677E-2"/>
          <c:w val="0.4785933322586759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Ja, regelmatig (meer dan 3 keer)</c:v>
                </c:pt>
                <c:pt idx="1">
                  <c:v>Ja, 1 tot 3 keer</c:v>
                </c:pt>
                <c:pt idx="2">
                  <c:v>Nee, ik ben niet op citytrip gegaan het laatste jaar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4.9222797927461137</c:v>
                </c:pt>
                <c:pt idx="1">
                  <c:v>37.305699481865283</c:v>
                </c:pt>
                <c:pt idx="2">
                  <c:v>57.772020725388593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1081856"/>
        <c:axId val="191113472"/>
      </c:barChart>
      <c:catAx>
        <c:axId val="191081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1113472"/>
        <c:crosses val="autoZero"/>
        <c:auto val="1"/>
        <c:lblAlgn val="ctr"/>
        <c:lblOffset val="100"/>
        <c:noMultiLvlLbl val="0"/>
      </c:catAx>
      <c:valAx>
        <c:axId val="191113472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10818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4193051772118459"/>
          <c:y val="3.308274593895677E-2"/>
          <c:w val="0.31662299471829541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Om competitief 
te kunnen zijn</c:v>
                </c:pt>
                <c:pt idx="1">
                  <c:v>Om er goed 
uit te zien</c:v>
                </c:pt>
                <c:pt idx="2">
                  <c:v>Onder de mensen 
komen</c:v>
                </c:pt>
                <c:pt idx="3">
                  <c:v>Om mentaal 
fit te blijven</c:v>
                </c:pt>
                <c:pt idx="4">
                  <c:v>Om actief 
te zijn</c:v>
                </c:pt>
                <c:pt idx="5">
                  <c:v>Om gezond 
te blijven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1.347305389221557</c:v>
                </c:pt>
                <c:pt idx="1">
                  <c:v>1.7964071856287425</c:v>
                </c:pt>
                <c:pt idx="2">
                  <c:v>4.9401197604790417</c:v>
                </c:pt>
                <c:pt idx="3">
                  <c:v>6.7365269461077846</c:v>
                </c:pt>
                <c:pt idx="4">
                  <c:v>32.035928143712574</c:v>
                </c:pt>
                <c:pt idx="5">
                  <c:v>53.143712574850298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764736"/>
        <c:axId val="63803392"/>
      </c:barChart>
      <c:catAx>
        <c:axId val="63764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3803392"/>
        <c:crosses val="autoZero"/>
        <c:auto val="1"/>
        <c:lblAlgn val="ctr"/>
        <c:lblOffset val="100"/>
        <c:noMultiLvlLbl val="0"/>
      </c:catAx>
      <c:valAx>
        <c:axId val="63803392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37647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52655519835612"/>
          <c:y val="2.0053251340324589E-2"/>
          <c:w val="0.47859323733138898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 keer per week</c:v>
                </c:pt>
                <c:pt idx="1">
                  <c:v>2 keer per week</c:v>
                </c:pt>
                <c:pt idx="2">
                  <c:v>3 keer of meer per week</c:v>
                </c:pt>
                <c:pt idx="3">
                  <c:v>Ik sport niet wekelijks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14.853195164075995</c:v>
                </c:pt>
                <c:pt idx="1">
                  <c:v>17.357512953367877</c:v>
                </c:pt>
                <c:pt idx="2">
                  <c:v>25.474956822107082</c:v>
                </c:pt>
                <c:pt idx="3">
                  <c:v>42.314335060449054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097664"/>
        <c:axId val="64115840"/>
      </c:barChart>
      <c:catAx>
        <c:axId val="64097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4115840"/>
        <c:crosses val="autoZero"/>
        <c:auto val="1"/>
        <c:lblAlgn val="ctr"/>
        <c:lblOffset val="100"/>
        <c:noMultiLvlLbl val="0"/>
      </c:catAx>
      <c:valAx>
        <c:axId val="64115840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40976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333988820889625"/>
          <c:y val="3.308274593895677E-2"/>
          <c:w val="0.4785933322586759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Golf</c:v>
                </c:pt>
                <c:pt idx="1">
                  <c:v>Petanque</c:v>
                </c:pt>
                <c:pt idx="2">
                  <c:v>Dansen</c:v>
                </c:pt>
                <c:pt idx="3">
                  <c:v>Tennis</c:v>
                </c:pt>
                <c:pt idx="4">
                  <c:v>Lopen</c:v>
                </c:pt>
                <c:pt idx="5">
                  <c:v>Zwemmen</c:v>
                </c:pt>
                <c:pt idx="6">
                  <c:v>Fitness</c:v>
                </c:pt>
                <c:pt idx="7">
                  <c:v>Overig</c:v>
                </c:pt>
                <c:pt idx="8">
                  <c:v>Fietsen</c:v>
                </c:pt>
                <c:pt idx="9">
                  <c:v>Wandelen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2.2455089820359282</c:v>
                </c:pt>
                <c:pt idx="1">
                  <c:v>2.5449101796407185</c:v>
                </c:pt>
                <c:pt idx="2">
                  <c:v>2.9940119760479043</c:v>
                </c:pt>
                <c:pt idx="3">
                  <c:v>5.2395209580838324</c:v>
                </c:pt>
                <c:pt idx="4">
                  <c:v>8.682634730538922</c:v>
                </c:pt>
                <c:pt idx="5">
                  <c:v>11.377245508982035</c:v>
                </c:pt>
                <c:pt idx="6">
                  <c:v>13.023952095808383</c:v>
                </c:pt>
                <c:pt idx="7">
                  <c:v>13.323353293413174</c:v>
                </c:pt>
                <c:pt idx="8">
                  <c:v>59.431137724550901</c:v>
                </c:pt>
                <c:pt idx="9">
                  <c:v>62.874251497005986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221952"/>
        <c:axId val="64223488"/>
      </c:barChart>
      <c:catAx>
        <c:axId val="6422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4223488"/>
        <c:crosses val="autoZero"/>
        <c:auto val="1"/>
        <c:lblAlgn val="ctr"/>
        <c:lblOffset val="100"/>
        <c:noMultiLvlLbl val="0"/>
      </c:catAx>
      <c:valAx>
        <c:axId val="64223488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42219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333988820889625"/>
          <c:y val="3.308274593895677E-2"/>
          <c:w val="0.4785933322586759"/>
          <c:h val="0.82043054932277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Ouderen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Ja, ik ben zelfstandige / ik beoefen een vrij beroep</c:v>
                </c:pt>
                <c:pt idx="1">
                  <c:v>Ja, ik doe aan  vrijwilligerswerk</c:v>
                </c:pt>
                <c:pt idx="2">
                  <c:v>Ja, ik ben werknemer (bediende of arbeider)</c:v>
                </c:pt>
                <c:pt idx="3">
                  <c:v>Nee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4.2314335060449046</c:v>
                </c:pt>
                <c:pt idx="1">
                  <c:v>14.507772020725387</c:v>
                </c:pt>
                <c:pt idx="2">
                  <c:v>27.288428324697755</c:v>
                </c:pt>
                <c:pt idx="3">
                  <c:v>55.872193436960274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4462848"/>
        <c:axId val="64464384"/>
      </c:barChart>
      <c:catAx>
        <c:axId val="6446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4464384"/>
        <c:crosses val="autoZero"/>
        <c:auto val="1"/>
        <c:lblAlgn val="ctr"/>
        <c:lblOffset val="100"/>
        <c:noMultiLvlLbl val="0"/>
      </c:catAx>
      <c:valAx>
        <c:axId val="64464384"/>
        <c:scaling>
          <c:orientation val="minMax"/>
          <c:max val="1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44628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1813-3DE0-4D7F-849E-8C6683992AF5}" type="datetimeFigureOut">
              <a:rPr lang="nl-BE" smtClean="0"/>
              <a:t>23/09/2014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37686-92C0-4FC8-8C2D-15238280D8BB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508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71CF1-08CC-4F84-89A3-5D341049BA8C}" type="datetimeFigureOut">
              <a:rPr lang="nl-BE" smtClean="0"/>
              <a:t>23/09/2014</a:t>
            </a:fld>
            <a:endParaRPr lang="nl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FC972-B74F-460D-A7CB-AF9363F87D16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817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4274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1161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1088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8749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2111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9744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216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9003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0418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3978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27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56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445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2910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061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207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742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3206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2939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FC972-B74F-460D-A7CB-AF9363F87D16}" type="slidenum">
              <a:rPr lang="nl-BE" smtClean="0"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75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cree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KBC2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254" y="4714714"/>
            <a:ext cx="793775" cy="58964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8916" y="725884"/>
            <a:ext cx="5089728" cy="1225021"/>
          </a:xfrm>
        </p:spPr>
        <p:txBody>
          <a:bodyPr anchor="t" anchorCtr="0"/>
          <a:lstStyle>
            <a:lvl1pPr>
              <a:defRPr sz="4000">
                <a:solidFill>
                  <a:srgbClr val="00AEEF"/>
                </a:solidFill>
              </a:defRPr>
            </a:lvl1pPr>
          </a:lstStyle>
          <a:p>
            <a:r>
              <a:rPr lang="en-GB" noProof="0" smtClean="0">
                <a:latin typeface="Trebuchet MS" charset="0"/>
                <a:cs typeface="Trebuchet MS" charset="0"/>
              </a:rPr>
              <a:t>KBC template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45244" y="3085479"/>
            <a:ext cx="5098101" cy="1460500"/>
          </a:xfrm>
        </p:spPr>
        <p:txBody>
          <a:bodyPr anchor="b">
            <a:noAutofit/>
          </a:bodyPr>
          <a:lstStyle>
            <a:lvl1pPr marL="0" indent="0" algn="l" eaLnBrk="1" hangingPunct="1">
              <a:buNone/>
              <a:defRPr sz="2000" baseline="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en-GB" noProof="0" smtClean="0">
                <a:latin typeface="Trebuchet MS" charset="0"/>
                <a:cs typeface="Trebuchet MS" charset="0"/>
              </a:rPr>
              <a:t>Name of the speaker(s)</a:t>
            </a:r>
            <a:endParaRPr lang="en-GB" noProof="0">
              <a:latin typeface="Trebuchet MS" charset="0"/>
              <a:cs typeface="Trebuchet MS" charset="0"/>
            </a:endParaRPr>
          </a:p>
        </p:txBody>
      </p:sp>
      <p:sp>
        <p:nvSpPr>
          <p:cNvPr id="25" name="Tijdelijke aanduiding voor afbeelding 6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38522" y="-6833"/>
            <a:ext cx="3128826" cy="5727233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94284"/>
              <a:gd name="connsiteY0" fmla="*/ 8080 h 6981820"/>
              <a:gd name="connsiteX1" fmla="*/ 6755482 w 6794284"/>
              <a:gd name="connsiteY1" fmla="*/ 0 h 6981820"/>
              <a:gd name="connsiteX2" fmla="*/ 6792968 w 6794284"/>
              <a:gd name="connsiteY2" fmla="*/ 6979008 h 6981820"/>
              <a:gd name="connsiteX3" fmla="*/ 4841 w 6794284"/>
              <a:gd name="connsiteY3" fmla="*/ 6940540 h 6981820"/>
              <a:gd name="connsiteX4" fmla="*/ 8029 w 6794284"/>
              <a:gd name="connsiteY4" fmla="*/ 6402852 h 6981820"/>
              <a:gd name="connsiteX5" fmla="*/ 457632 w 6794284"/>
              <a:gd name="connsiteY5" fmla="*/ 6155077 h 6981820"/>
              <a:gd name="connsiteX6" fmla="*/ 447308 w 6794284"/>
              <a:gd name="connsiteY6" fmla="*/ 6077935 h 6981820"/>
              <a:gd name="connsiteX7" fmla="*/ 1 w 6794284"/>
              <a:gd name="connsiteY7" fmla="*/ 5807897 h 6981820"/>
              <a:gd name="connsiteX8" fmla="*/ 16595 w 6794284"/>
              <a:gd name="connsiteY8" fmla="*/ 8080 h 6981820"/>
              <a:gd name="connsiteX0" fmla="*/ 16595 w 6884009"/>
              <a:gd name="connsiteY0" fmla="*/ 8080 h 7009419"/>
              <a:gd name="connsiteX1" fmla="*/ 6755482 w 6884009"/>
              <a:gd name="connsiteY1" fmla="*/ 0 h 7009419"/>
              <a:gd name="connsiteX2" fmla="*/ 6883687 w 6884009"/>
              <a:gd name="connsiteY2" fmla="*/ 7009419 h 7009419"/>
              <a:gd name="connsiteX3" fmla="*/ 4841 w 6884009"/>
              <a:gd name="connsiteY3" fmla="*/ 6940540 h 7009419"/>
              <a:gd name="connsiteX4" fmla="*/ 8029 w 6884009"/>
              <a:gd name="connsiteY4" fmla="*/ 6402852 h 7009419"/>
              <a:gd name="connsiteX5" fmla="*/ 457632 w 6884009"/>
              <a:gd name="connsiteY5" fmla="*/ 6155077 h 7009419"/>
              <a:gd name="connsiteX6" fmla="*/ 447308 w 6884009"/>
              <a:gd name="connsiteY6" fmla="*/ 6077935 h 7009419"/>
              <a:gd name="connsiteX7" fmla="*/ 1 w 6884009"/>
              <a:gd name="connsiteY7" fmla="*/ 5807897 h 7009419"/>
              <a:gd name="connsiteX8" fmla="*/ 16595 w 6884009"/>
              <a:gd name="connsiteY8" fmla="*/ 8080 h 7009419"/>
              <a:gd name="connsiteX0" fmla="*/ 16595 w 6794282"/>
              <a:gd name="connsiteY0" fmla="*/ 8080 h 6958734"/>
              <a:gd name="connsiteX1" fmla="*/ 6755482 w 6794282"/>
              <a:gd name="connsiteY1" fmla="*/ 0 h 6958734"/>
              <a:gd name="connsiteX2" fmla="*/ 6792968 w 6794282"/>
              <a:gd name="connsiteY2" fmla="*/ 6958734 h 6958734"/>
              <a:gd name="connsiteX3" fmla="*/ 4841 w 6794282"/>
              <a:gd name="connsiteY3" fmla="*/ 6940540 h 6958734"/>
              <a:gd name="connsiteX4" fmla="*/ 8029 w 6794282"/>
              <a:gd name="connsiteY4" fmla="*/ 6402852 h 6958734"/>
              <a:gd name="connsiteX5" fmla="*/ 457632 w 6794282"/>
              <a:gd name="connsiteY5" fmla="*/ 6155077 h 6958734"/>
              <a:gd name="connsiteX6" fmla="*/ 447308 w 6794282"/>
              <a:gd name="connsiteY6" fmla="*/ 6077935 h 6958734"/>
              <a:gd name="connsiteX7" fmla="*/ 1 w 6794282"/>
              <a:gd name="connsiteY7" fmla="*/ 5807897 h 6958734"/>
              <a:gd name="connsiteX8" fmla="*/ 16595 w 6794282"/>
              <a:gd name="connsiteY8" fmla="*/ 8080 h 6958734"/>
              <a:gd name="connsiteX0" fmla="*/ 16595 w 6794282"/>
              <a:gd name="connsiteY0" fmla="*/ 8080 h 6989145"/>
              <a:gd name="connsiteX1" fmla="*/ 6755482 w 6794282"/>
              <a:gd name="connsiteY1" fmla="*/ 0 h 6989145"/>
              <a:gd name="connsiteX2" fmla="*/ 6792968 w 6794282"/>
              <a:gd name="connsiteY2" fmla="*/ 6989145 h 6989145"/>
              <a:gd name="connsiteX3" fmla="*/ 4841 w 6794282"/>
              <a:gd name="connsiteY3" fmla="*/ 6940540 h 6989145"/>
              <a:gd name="connsiteX4" fmla="*/ 8029 w 6794282"/>
              <a:gd name="connsiteY4" fmla="*/ 6402852 h 6989145"/>
              <a:gd name="connsiteX5" fmla="*/ 457632 w 6794282"/>
              <a:gd name="connsiteY5" fmla="*/ 6155077 h 6989145"/>
              <a:gd name="connsiteX6" fmla="*/ 447308 w 6794282"/>
              <a:gd name="connsiteY6" fmla="*/ 6077935 h 6989145"/>
              <a:gd name="connsiteX7" fmla="*/ 1 w 6794282"/>
              <a:gd name="connsiteY7" fmla="*/ 5807897 h 6989145"/>
              <a:gd name="connsiteX8" fmla="*/ 16595 w 6794282"/>
              <a:gd name="connsiteY8" fmla="*/ 8080 h 6989145"/>
              <a:gd name="connsiteX0" fmla="*/ 16595 w 6794282"/>
              <a:gd name="connsiteY0" fmla="*/ 8080 h 6948597"/>
              <a:gd name="connsiteX1" fmla="*/ 6755482 w 6794282"/>
              <a:gd name="connsiteY1" fmla="*/ 0 h 6948597"/>
              <a:gd name="connsiteX2" fmla="*/ 6792968 w 6794282"/>
              <a:gd name="connsiteY2" fmla="*/ 6948597 h 6948597"/>
              <a:gd name="connsiteX3" fmla="*/ 4841 w 6794282"/>
              <a:gd name="connsiteY3" fmla="*/ 6940540 h 6948597"/>
              <a:gd name="connsiteX4" fmla="*/ 8029 w 6794282"/>
              <a:gd name="connsiteY4" fmla="*/ 6402852 h 6948597"/>
              <a:gd name="connsiteX5" fmla="*/ 457632 w 6794282"/>
              <a:gd name="connsiteY5" fmla="*/ 6155077 h 6948597"/>
              <a:gd name="connsiteX6" fmla="*/ 447308 w 6794282"/>
              <a:gd name="connsiteY6" fmla="*/ 6077935 h 6948597"/>
              <a:gd name="connsiteX7" fmla="*/ 1 w 6794282"/>
              <a:gd name="connsiteY7" fmla="*/ 5807897 h 6948597"/>
              <a:gd name="connsiteX8" fmla="*/ 16595 w 6794282"/>
              <a:gd name="connsiteY8" fmla="*/ 8080 h 694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4282" h="6948597">
                <a:moveTo>
                  <a:pt x="16595" y="8080"/>
                </a:moveTo>
                <a:lnTo>
                  <a:pt x="6755482" y="0"/>
                </a:lnTo>
                <a:cubicBezTo>
                  <a:pt x="6776755" y="1706114"/>
                  <a:pt x="6800122" y="5915497"/>
                  <a:pt x="6792968" y="6948597"/>
                </a:cubicBezTo>
                <a:lnTo>
                  <a:pt x="4841" y="6940540"/>
                </a:lnTo>
                <a:cubicBezTo>
                  <a:pt x="5451" y="6683767"/>
                  <a:pt x="7911" y="6586279"/>
                  <a:pt x="8029" y="6402852"/>
                </a:cubicBezTo>
                <a:lnTo>
                  <a:pt x="457632" y="6155077"/>
                </a:lnTo>
                <a:cubicBezTo>
                  <a:pt x="538889" y="6108628"/>
                  <a:pt x="478765" y="6112686"/>
                  <a:pt x="447308" y="6077935"/>
                </a:cubicBezTo>
                <a:cubicBezTo>
                  <a:pt x="141479" y="5902345"/>
                  <a:pt x="453778" y="6098297"/>
                  <a:pt x="1" y="5807897"/>
                </a:cubicBezTo>
                <a:cubicBezTo>
                  <a:pt x="7867" y="5358267"/>
                  <a:pt x="-5468" y="1198253"/>
                  <a:pt x="16595" y="808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icon </a:t>
            </a:r>
            <a:br>
              <a:rPr lang="en-GB" noProof="0" dirty="0" smtClean="0"/>
            </a:br>
            <a:r>
              <a:rPr lang="en-GB" noProof="0" dirty="0" smtClean="0"/>
              <a:t>to add picture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723" y="2036763"/>
            <a:ext cx="5103022" cy="765175"/>
          </a:xfrm>
        </p:spPr>
        <p:txBody>
          <a:bodyPr/>
          <a:lstStyle>
            <a:lvl1pPr marL="0" indent="0">
              <a:buNone/>
              <a:defRPr b="1">
                <a:latin typeface="Trebuchet MS"/>
                <a:cs typeface="Trebuchet MS"/>
              </a:defRPr>
            </a:lvl1pPr>
          </a:lstStyle>
          <a:p>
            <a:pPr lvl="0"/>
            <a:r>
              <a:rPr lang="en-GB" noProof="0" smtClean="0"/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25670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514358" y="1550147"/>
            <a:ext cx="2627188" cy="2759228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icon to add picture</a:t>
            </a:r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3273733" y="1550147"/>
            <a:ext cx="2627188" cy="2759228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icon to add picture</a:t>
            </a:r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6038253" y="1550147"/>
            <a:ext cx="2627188" cy="2759228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icon to add picture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6241" y="4389989"/>
            <a:ext cx="2623256" cy="584918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12" name="Tijdelijke aanduiding voor tekst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58446" y="4388450"/>
            <a:ext cx="2644696" cy="584918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13" name="Tijdelijke aanduiding voor tekst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32539" y="4386911"/>
            <a:ext cx="2642434" cy="584918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69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, subtitle and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28753" y="989740"/>
            <a:ext cx="7601719" cy="669925"/>
          </a:xfrm>
        </p:spPr>
        <p:txBody>
          <a:bodyPr/>
          <a:lstStyle>
            <a:lvl1pPr marL="0" indent="0">
              <a:buNone/>
              <a:defRPr sz="2400" b="1"/>
            </a:lvl1pPr>
            <a:lvl2pPr marL="261938" indent="0">
              <a:buNone/>
              <a:defRPr/>
            </a:lvl2pPr>
            <a:lvl3pPr marL="538162" indent="0">
              <a:buNone/>
              <a:defRPr/>
            </a:lvl3pPr>
            <a:lvl4pPr marL="717550" indent="0">
              <a:buNone/>
              <a:defRPr/>
            </a:lvl4pPr>
            <a:lvl5pPr marL="979487" indent="0">
              <a:buNone/>
              <a:defRPr/>
            </a:lvl5pPr>
          </a:lstStyle>
          <a:p>
            <a:pPr lvl="0"/>
            <a:r>
              <a:rPr lang="en-GB" noProof="0" smtClean="0"/>
              <a:t>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23" name="Tijdelijke aanduiding voor afbeelding 6"/>
          <p:cNvSpPr>
            <a:spLocks noGrp="1"/>
          </p:cNvSpPr>
          <p:nvPr>
            <p:ph type="pic" sz="quarter" idx="13" hasCustomPrompt="1"/>
          </p:nvPr>
        </p:nvSpPr>
        <p:spPr>
          <a:xfrm>
            <a:off x="514358" y="1550147"/>
            <a:ext cx="2627188" cy="2759228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icon to add picture</a:t>
            </a:r>
          </a:p>
        </p:txBody>
      </p:sp>
      <p:sp>
        <p:nvSpPr>
          <p:cNvPr id="24" name="Tijdelijke aanduiding voor afbeelding 6"/>
          <p:cNvSpPr>
            <a:spLocks noGrp="1"/>
          </p:cNvSpPr>
          <p:nvPr>
            <p:ph type="pic" sz="quarter" idx="14" hasCustomPrompt="1"/>
          </p:nvPr>
        </p:nvSpPr>
        <p:spPr>
          <a:xfrm>
            <a:off x="3273733" y="1550147"/>
            <a:ext cx="2627188" cy="2759228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icon to add picture</a:t>
            </a:r>
          </a:p>
        </p:txBody>
      </p:sp>
      <p:sp>
        <p:nvSpPr>
          <p:cNvPr id="25" name="Tijdelijke aanduiding voor afbeelding 6"/>
          <p:cNvSpPr>
            <a:spLocks noGrp="1"/>
          </p:cNvSpPr>
          <p:nvPr>
            <p:ph type="pic" sz="quarter" idx="15" hasCustomPrompt="1"/>
          </p:nvPr>
        </p:nvSpPr>
        <p:spPr>
          <a:xfrm>
            <a:off x="6038253" y="1550147"/>
            <a:ext cx="2627188" cy="2759228"/>
          </a:xfrm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Click icon to add picture</a:t>
            </a:r>
          </a:p>
        </p:txBody>
      </p:sp>
      <p:sp>
        <p:nvSpPr>
          <p:cNvPr id="26" name="Tijdelijke aanduiding voor tekst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16241" y="4389989"/>
            <a:ext cx="2623256" cy="584918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58446" y="4388450"/>
            <a:ext cx="2644696" cy="584918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28" name="Tijdelijke aanduiding voor tekst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32539" y="4386911"/>
            <a:ext cx="2642434" cy="584918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003366"/>
                </a:solidFill>
                <a:latin typeface="Trebuchet MS"/>
                <a:cs typeface="Trebuchet MS"/>
              </a:defRPr>
            </a:lvl1pPr>
            <a:lvl2pPr marL="261938" indent="0" algn="ctr">
              <a:buNone/>
              <a:defRPr sz="1200">
                <a:solidFill>
                  <a:srgbClr val="4D4D4D"/>
                </a:solidFill>
              </a:defRPr>
            </a:lvl2pPr>
            <a:lvl3pPr marL="538162" indent="0" algn="ctr">
              <a:buNone/>
              <a:defRPr sz="1100">
                <a:solidFill>
                  <a:srgbClr val="4D4D4D"/>
                </a:solidFill>
              </a:defRPr>
            </a:lvl3pPr>
            <a:lvl4pPr marL="717550" indent="0" algn="ctr">
              <a:buNone/>
              <a:defRPr sz="1050">
                <a:solidFill>
                  <a:srgbClr val="4D4D4D"/>
                </a:solidFill>
              </a:defRPr>
            </a:lvl4pPr>
            <a:lvl5pPr marL="979487" indent="0" algn="ctr">
              <a:buNone/>
              <a:defRPr sz="1050">
                <a:solidFill>
                  <a:srgbClr val="4D4D4D"/>
                </a:solidFill>
              </a:defRPr>
            </a:lvl5pPr>
          </a:lstStyle>
          <a:p>
            <a:pPr lvl="0"/>
            <a:r>
              <a:rPr lang="en-GB" noProof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430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p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llustratie 4"/>
          <p:cNvSpPr>
            <a:spLocks noGrp="1"/>
          </p:cNvSpPr>
          <p:nvPr>
            <p:ph type="clipArt" sz="quarter" idx="10" hasCustomPrompt="1"/>
          </p:nvPr>
        </p:nvSpPr>
        <p:spPr>
          <a:xfrm>
            <a:off x="1347843" y="1131210"/>
            <a:ext cx="6402498" cy="350055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/>
            </a:lvl1pPr>
          </a:lstStyle>
          <a:p>
            <a:r>
              <a:rPr lang="en-GB" noProof="0" dirty="0" smtClean="0"/>
              <a:t>Click icon to add ClipArt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51164" y="4652652"/>
            <a:ext cx="6407217" cy="472282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pPr lvl="0"/>
            <a:r>
              <a:rPr lang="en-GB" noProof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539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8529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title screen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KBCkopiewit.pn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61" y="4773685"/>
            <a:ext cx="554771" cy="433659"/>
          </a:xfrm>
          <a:prstGeom prst="rect">
            <a:avLst/>
          </a:prstGeom>
        </p:spPr>
      </p:pic>
      <p:sp>
        <p:nvSpPr>
          <p:cNvPr id="15" name="Tijdelijke aanduiding voor afbeelding 6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11049" y="-41950"/>
            <a:ext cx="3141306" cy="5774164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94284"/>
              <a:gd name="connsiteY0" fmla="*/ 8080 h 6962931"/>
              <a:gd name="connsiteX1" fmla="*/ 6755482 w 6794284"/>
              <a:gd name="connsiteY1" fmla="*/ 0 h 6962931"/>
              <a:gd name="connsiteX2" fmla="*/ 6792968 w 6794284"/>
              <a:gd name="connsiteY2" fmla="*/ 6958734 h 6962931"/>
              <a:gd name="connsiteX3" fmla="*/ 4841 w 6794284"/>
              <a:gd name="connsiteY3" fmla="*/ 6940540 h 6962931"/>
              <a:gd name="connsiteX4" fmla="*/ 8029 w 6794284"/>
              <a:gd name="connsiteY4" fmla="*/ 6402852 h 6962931"/>
              <a:gd name="connsiteX5" fmla="*/ 457632 w 6794284"/>
              <a:gd name="connsiteY5" fmla="*/ 6155077 h 6962931"/>
              <a:gd name="connsiteX6" fmla="*/ 447308 w 6794284"/>
              <a:gd name="connsiteY6" fmla="*/ 6077935 h 6962931"/>
              <a:gd name="connsiteX7" fmla="*/ 1 w 6794284"/>
              <a:gd name="connsiteY7" fmla="*/ 5807897 h 6962931"/>
              <a:gd name="connsiteX8" fmla="*/ 16595 w 6794284"/>
              <a:gd name="connsiteY8" fmla="*/ 8080 h 6962931"/>
              <a:gd name="connsiteX0" fmla="*/ 16595 w 6795984"/>
              <a:gd name="connsiteY0" fmla="*/ 28354 h 6983205"/>
              <a:gd name="connsiteX1" fmla="*/ 6773624 w 6795984"/>
              <a:gd name="connsiteY1" fmla="*/ 0 h 6983205"/>
              <a:gd name="connsiteX2" fmla="*/ 6792968 w 6795984"/>
              <a:gd name="connsiteY2" fmla="*/ 6979008 h 6983205"/>
              <a:gd name="connsiteX3" fmla="*/ 4841 w 6795984"/>
              <a:gd name="connsiteY3" fmla="*/ 6960814 h 6983205"/>
              <a:gd name="connsiteX4" fmla="*/ 8029 w 6795984"/>
              <a:gd name="connsiteY4" fmla="*/ 6423126 h 6983205"/>
              <a:gd name="connsiteX5" fmla="*/ 457632 w 6795984"/>
              <a:gd name="connsiteY5" fmla="*/ 6175351 h 6983205"/>
              <a:gd name="connsiteX6" fmla="*/ 447308 w 6795984"/>
              <a:gd name="connsiteY6" fmla="*/ 6098209 h 6983205"/>
              <a:gd name="connsiteX7" fmla="*/ 1 w 6795984"/>
              <a:gd name="connsiteY7" fmla="*/ 5828171 h 6983205"/>
              <a:gd name="connsiteX8" fmla="*/ 16595 w 6795984"/>
              <a:gd name="connsiteY8" fmla="*/ 28354 h 6983205"/>
              <a:gd name="connsiteX0" fmla="*/ 7989 w 6805523"/>
              <a:gd name="connsiteY0" fmla="*/ 0 h 6985263"/>
              <a:gd name="connsiteX1" fmla="*/ 6783163 w 6805523"/>
              <a:gd name="connsiteY1" fmla="*/ 2058 h 6985263"/>
              <a:gd name="connsiteX2" fmla="*/ 6802507 w 6805523"/>
              <a:gd name="connsiteY2" fmla="*/ 6981066 h 6985263"/>
              <a:gd name="connsiteX3" fmla="*/ 14380 w 6805523"/>
              <a:gd name="connsiteY3" fmla="*/ 6962872 h 6985263"/>
              <a:gd name="connsiteX4" fmla="*/ 17568 w 6805523"/>
              <a:gd name="connsiteY4" fmla="*/ 6425184 h 6985263"/>
              <a:gd name="connsiteX5" fmla="*/ 467171 w 6805523"/>
              <a:gd name="connsiteY5" fmla="*/ 6177409 h 6985263"/>
              <a:gd name="connsiteX6" fmla="*/ 456847 w 6805523"/>
              <a:gd name="connsiteY6" fmla="*/ 6100267 h 6985263"/>
              <a:gd name="connsiteX7" fmla="*/ 9540 w 6805523"/>
              <a:gd name="connsiteY7" fmla="*/ 5830229 h 6985263"/>
              <a:gd name="connsiteX8" fmla="*/ 7989 w 6805523"/>
              <a:gd name="connsiteY8" fmla="*/ 0 h 6985263"/>
              <a:gd name="connsiteX0" fmla="*/ 5703 w 6821382"/>
              <a:gd name="connsiteY0" fmla="*/ 0 h 7005538"/>
              <a:gd name="connsiteX1" fmla="*/ 6799022 w 6821382"/>
              <a:gd name="connsiteY1" fmla="*/ 22333 h 7005538"/>
              <a:gd name="connsiteX2" fmla="*/ 6818366 w 6821382"/>
              <a:gd name="connsiteY2" fmla="*/ 7001341 h 7005538"/>
              <a:gd name="connsiteX3" fmla="*/ 30239 w 6821382"/>
              <a:gd name="connsiteY3" fmla="*/ 6983147 h 7005538"/>
              <a:gd name="connsiteX4" fmla="*/ 33427 w 6821382"/>
              <a:gd name="connsiteY4" fmla="*/ 6445459 h 7005538"/>
              <a:gd name="connsiteX5" fmla="*/ 483030 w 6821382"/>
              <a:gd name="connsiteY5" fmla="*/ 6197684 h 7005538"/>
              <a:gd name="connsiteX6" fmla="*/ 472706 w 6821382"/>
              <a:gd name="connsiteY6" fmla="*/ 6120542 h 7005538"/>
              <a:gd name="connsiteX7" fmla="*/ 25399 w 6821382"/>
              <a:gd name="connsiteY7" fmla="*/ 5850504 h 7005538"/>
              <a:gd name="connsiteX8" fmla="*/ 5703 w 6821382"/>
              <a:gd name="connsiteY8" fmla="*/ 0 h 700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1382" h="7005538">
                <a:moveTo>
                  <a:pt x="5703" y="0"/>
                </a:moveTo>
                <a:lnTo>
                  <a:pt x="6799022" y="22333"/>
                </a:lnTo>
                <a:cubicBezTo>
                  <a:pt x="6820295" y="1728447"/>
                  <a:pt x="6825520" y="5968241"/>
                  <a:pt x="6818366" y="7001341"/>
                </a:cubicBezTo>
                <a:cubicBezTo>
                  <a:pt x="5928434" y="7016468"/>
                  <a:pt x="2286900" y="6986063"/>
                  <a:pt x="30239" y="6983147"/>
                </a:cubicBezTo>
                <a:cubicBezTo>
                  <a:pt x="30849" y="6726374"/>
                  <a:pt x="33309" y="6628886"/>
                  <a:pt x="33427" y="6445459"/>
                </a:cubicBezTo>
                <a:lnTo>
                  <a:pt x="483030" y="6197684"/>
                </a:lnTo>
                <a:cubicBezTo>
                  <a:pt x="564287" y="6151235"/>
                  <a:pt x="504163" y="6155293"/>
                  <a:pt x="472706" y="6120542"/>
                </a:cubicBezTo>
                <a:cubicBezTo>
                  <a:pt x="166877" y="5944952"/>
                  <a:pt x="479176" y="6140904"/>
                  <a:pt x="25399" y="5850504"/>
                </a:cubicBezTo>
                <a:cubicBezTo>
                  <a:pt x="33265" y="5400874"/>
                  <a:pt x="-16360" y="1190173"/>
                  <a:pt x="57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Click icon </a:t>
            </a:r>
            <a:br>
              <a:rPr lang="en-GB" noProof="0" dirty="0" smtClean="0"/>
            </a:br>
            <a:r>
              <a:rPr lang="en-GB" noProof="0" dirty="0" smtClean="0"/>
              <a:t>to add picture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18161" y="388483"/>
            <a:ext cx="4754880" cy="454705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972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0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505345" y="1533233"/>
            <a:ext cx="4007542" cy="321315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834623" y="1533234"/>
            <a:ext cx="3961455" cy="321315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041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 hasCustomPrompt="1"/>
          </p:nvPr>
        </p:nvSpPr>
        <p:spPr bwMode="gray">
          <a:xfrm>
            <a:off x="505345" y="1533233"/>
            <a:ext cx="4007542" cy="321315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834623" y="1533234"/>
            <a:ext cx="3961455" cy="321315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428753" y="989740"/>
            <a:ext cx="7601719" cy="669925"/>
          </a:xfrm>
        </p:spPr>
        <p:txBody>
          <a:bodyPr/>
          <a:lstStyle>
            <a:lvl1pPr marL="0" indent="0">
              <a:buNone/>
              <a:defRPr sz="2400" b="1"/>
            </a:lvl1pPr>
            <a:lvl2pPr marL="261938" indent="0">
              <a:buNone/>
              <a:defRPr/>
            </a:lvl2pPr>
            <a:lvl3pPr marL="538162" indent="0">
              <a:buNone/>
              <a:defRPr/>
            </a:lvl3pPr>
            <a:lvl4pPr marL="717550" indent="0">
              <a:buNone/>
              <a:defRPr/>
            </a:lvl4pPr>
            <a:lvl5pPr marL="979487" indent="0">
              <a:buNone/>
              <a:defRPr/>
            </a:lvl5pPr>
          </a:lstStyle>
          <a:p>
            <a:pPr lvl="0"/>
            <a:r>
              <a:rPr lang="en-GB" noProof="0" smtClean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77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979135" y="1371102"/>
            <a:ext cx="3830168" cy="35330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509293" y="1368591"/>
            <a:ext cx="4339295" cy="3535771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noProof="0" dirty="0" smtClean="0"/>
              <a:t>Click icon to add graph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846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509294" y="1428145"/>
            <a:ext cx="4233290" cy="345335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sz="2000" baseline="0"/>
            </a:lvl1pPr>
          </a:lstStyle>
          <a:p>
            <a:r>
              <a:rPr lang="en-GB" noProof="0" dirty="0" smtClean="0"/>
              <a:t>Click icon to add graph</a:t>
            </a:r>
          </a:p>
          <a:p>
            <a:endParaRPr lang="en-GB" noProof="0" dirty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 hasCustomPrompt="1"/>
          </p:nvPr>
        </p:nvSpPr>
        <p:spPr>
          <a:xfrm>
            <a:off x="4953256" y="1400886"/>
            <a:ext cx="3856338" cy="151978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en-GB" noProof="0" dirty="0" smtClean="0"/>
              <a:t>Click icon to add graph</a:t>
            </a:r>
          </a:p>
          <a:p>
            <a:endParaRPr lang="en-GB" noProof="0" dirty="0"/>
          </a:p>
        </p:txBody>
      </p:sp>
      <p:sp>
        <p:nvSpPr>
          <p:cNvPr id="8" name="Tijdelijke aanduiding voor grafiek 4"/>
          <p:cNvSpPr>
            <a:spLocks noGrp="1"/>
          </p:cNvSpPr>
          <p:nvPr>
            <p:ph type="chart" sz="quarter" idx="12" hasCustomPrompt="1"/>
          </p:nvPr>
        </p:nvSpPr>
        <p:spPr>
          <a:xfrm>
            <a:off x="4953256" y="3153665"/>
            <a:ext cx="3856338" cy="1727829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9CC"/>
              </a:buClr>
              <a:buSzTx/>
              <a:buFont typeface="Wingdings" charset="2"/>
              <a:buNone/>
              <a:tabLst/>
              <a:defRPr sz="2000"/>
            </a:lvl1pPr>
          </a:lstStyle>
          <a:p>
            <a:r>
              <a:rPr lang="en-GB" noProof="0" dirty="0" smtClean="0"/>
              <a:t>Click icon to add graph</a:t>
            </a:r>
          </a:p>
          <a:p>
            <a:endParaRPr lang="en-GB" noProof="0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44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creen - dark blue"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KBCkopiewit.pn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61" y="4773685"/>
            <a:ext cx="554771" cy="433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0047" y="707234"/>
            <a:ext cx="4684235" cy="1225021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KBC template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5603" y="3085452"/>
            <a:ext cx="4684162" cy="1460500"/>
          </a:xfrm>
        </p:spPr>
        <p:txBody>
          <a:bodyPr anchor="b">
            <a:noAutofit/>
          </a:bodyPr>
          <a:lstStyle>
            <a:lvl1pPr marL="0" indent="0" algn="l" eaLnBrk="1" hangingPunct="1">
              <a:buNone/>
              <a:defRPr sz="180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en-GB" noProof="0" smtClean="0">
                <a:latin typeface="Trebuchet MS" charset="0"/>
                <a:cs typeface="Trebuchet MS" charset="0"/>
              </a:rPr>
              <a:t>Name of the speaker(s)</a:t>
            </a:r>
            <a:endParaRPr lang="en-GB" noProof="0">
              <a:latin typeface="Trebuchet MS" charset="0"/>
              <a:cs typeface="Trebuchet MS" charset="0"/>
            </a:endParaRP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723" y="2036763"/>
            <a:ext cx="4696470" cy="765175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noProof="0" smtClean="0"/>
              <a:t>PowerPoint</a:t>
            </a:r>
          </a:p>
        </p:txBody>
      </p:sp>
      <p:sp>
        <p:nvSpPr>
          <p:cNvPr id="10" name="Tijdelijke aanduiding voor afbeelding 6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25231" y="-29893"/>
            <a:ext cx="3165056" cy="5770298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77841"/>
              <a:gd name="connsiteY0" fmla="*/ 61 h 7022813"/>
              <a:gd name="connsiteX1" fmla="*/ 6755482 w 6777841"/>
              <a:gd name="connsiteY1" fmla="*/ 80767 h 7022813"/>
              <a:gd name="connsiteX2" fmla="*/ 6774823 w 6777841"/>
              <a:gd name="connsiteY2" fmla="*/ 7009089 h 7022813"/>
              <a:gd name="connsiteX3" fmla="*/ 4841 w 6777841"/>
              <a:gd name="connsiteY3" fmla="*/ 7021307 h 7022813"/>
              <a:gd name="connsiteX4" fmla="*/ 8029 w 6777841"/>
              <a:gd name="connsiteY4" fmla="*/ 6483619 h 7022813"/>
              <a:gd name="connsiteX5" fmla="*/ 457632 w 6777841"/>
              <a:gd name="connsiteY5" fmla="*/ 6235844 h 7022813"/>
              <a:gd name="connsiteX6" fmla="*/ 447308 w 6777841"/>
              <a:gd name="connsiteY6" fmla="*/ 6158702 h 7022813"/>
              <a:gd name="connsiteX7" fmla="*/ 1 w 6777841"/>
              <a:gd name="connsiteY7" fmla="*/ 5888664 h 7022813"/>
              <a:gd name="connsiteX8" fmla="*/ 16595 w 6777841"/>
              <a:gd name="connsiteY8" fmla="*/ 61 h 7022813"/>
              <a:gd name="connsiteX0" fmla="*/ 16595 w 6777841"/>
              <a:gd name="connsiteY0" fmla="*/ 0 h 6978358"/>
              <a:gd name="connsiteX1" fmla="*/ 6755482 w 6777841"/>
              <a:gd name="connsiteY1" fmla="*/ 36312 h 6978358"/>
              <a:gd name="connsiteX2" fmla="*/ 6774823 w 6777841"/>
              <a:gd name="connsiteY2" fmla="*/ 6964634 h 6978358"/>
              <a:gd name="connsiteX3" fmla="*/ 4841 w 6777841"/>
              <a:gd name="connsiteY3" fmla="*/ 6976852 h 6978358"/>
              <a:gd name="connsiteX4" fmla="*/ 8029 w 6777841"/>
              <a:gd name="connsiteY4" fmla="*/ 6439164 h 6978358"/>
              <a:gd name="connsiteX5" fmla="*/ 457632 w 6777841"/>
              <a:gd name="connsiteY5" fmla="*/ 6191389 h 6978358"/>
              <a:gd name="connsiteX6" fmla="*/ 447308 w 6777841"/>
              <a:gd name="connsiteY6" fmla="*/ 6114247 h 6978358"/>
              <a:gd name="connsiteX7" fmla="*/ 1 w 6777841"/>
              <a:gd name="connsiteY7" fmla="*/ 5844209 h 6978358"/>
              <a:gd name="connsiteX8" fmla="*/ 16595 w 6777841"/>
              <a:gd name="connsiteY8" fmla="*/ 0 h 6978358"/>
              <a:gd name="connsiteX0" fmla="*/ 16595 w 6857816"/>
              <a:gd name="connsiteY0" fmla="*/ 0 h 6978358"/>
              <a:gd name="connsiteX1" fmla="*/ 6854689 w 6857816"/>
              <a:gd name="connsiteY1" fmla="*/ 91804 h 6978358"/>
              <a:gd name="connsiteX2" fmla="*/ 6774823 w 6857816"/>
              <a:gd name="connsiteY2" fmla="*/ 6964634 h 6978358"/>
              <a:gd name="connsiteX3" fmla="*/ 4841 w 6857816"/>
              <a:gd name="connsiteY3" fmla="*/ 6976852 h 6978358"/>
              <a:gd name="connsiteX4" fmla="*/ 8029 w 6857816"/>
              <a:gd name="connsiteY4" fmla="*/ 6439164 h 6978358"/>
              <a:gd name="connsiteX5" fmla="*/ 457632 w 6857816"/>
              <a:gd name="connsiteY5" fmla="*/ 6191389 h 6978358"/>
              <a:gd name="connsiteX6" fmla="*/ 447308 w 6857816"/>
              <a:gd name="connsiteY6" fmla="*/ 6114247 h 6978358"/>
              <a:gd name="connsiteX7" fmla="*/ 1 w 6857816"/>
              <a:gd name="connsiteY7" fmla="*/ 5844209 h 6978358"/>
              <a:gd name="connsiteX8" fmla="*/ 16595 w 6857816"/>
              <a:gd name="connsiteY8" fmla="*/ 0 h 6978358"/>
              <a:gd name="connsiteX0" fmla="*/ 16595 w 6857816"/>
              <a:gd name="connsiteY0" fmla="*/ 0 h 6978358"/>
              <a:gd name="connsiteX1" fmla="*/ 6854689 w 6857816"/>
              <a:gd name="connsiteY1" fmla="*/ 3017 h 6978358"/>
              <a:gd name="connsiteX2" fmla="*/ 6774823 w 6857816"/>
              <a:gd name="connsiteY2" fmla="*/ 6964634 h 6978358"/>
              <a:gd name="connsiteX3" fmla="*/ 4841 w 6857816"/>
              <a:gd name="connsiteY3" fmla="*/ 6976852 h 6978358"/>
              <a:gd name="connsiteX4" fmla="*/ 8029 w 6857816"/>
              <a:gd name="connsiteY4" fmla="*/ 6439164 h 6978358"/>
              <a:gd name="connsiteX5" fmla="*/ 457632 w 6857816"/>
              <a:gd name="connsiteY5" fmla="*/ 6191389 h 6978358"/>
              <a:gd name="connsiteX6" fmla="*/ 447308 w 6857816"/>
              <a:gd name="connsiteY6" fmla="*/ 6114247 h 6978358"/>
              <a:gd name="connsiteX7" fmla="*/ 1 w 6857816"/>
              <a:gd name="connsiteY7" fmla="*/ 5844209 h 6978358"/>
              <a:gd name="connsiteX8" fmla="*/ 16595 w 6857816"/>
              <a:gd name="connsiteY8" fmla="*/ 0 h 6978358"/>
              <a:gd name="connsiteX0" fmla="*/ 16595 w 6865772"/>
              <a:gd name="connsiteY0" fmla="*/ 0 h 7001852"/>
              <a:gd name="connsiteX1" fmla="*/ 6854689 w 6865772"/>
              <a:gd name="connsiteY1" fmla="*/ 3017 h 7001852"/>
              <a:gd name="connsiteX2" fmla="*/ 6854190 w 6865772"/>
              <a:gd name="connsiteY2" fmla="*/ 6997929 h 7001852"/>
              <a:gd name="connsiteX3" fmla="*/ 4841 w 6865772"/>
              <a:gd name="connsiteY3" fmla="*/ 6976852 h 7001852"/>
              <a:gd name="connsiteX4" fmla="*/ 8029 w 6865772"/>
              <a:gd name="connsiteY4" fmla="*/ 6439164 h 7001852"/>
              <a:gd name="connsiteX5" fmla="*/ 457632 w 6865772"/>
              <a:gd name="connsiteY5" fmla="*/ 6191389 h 7001852"/>
              <a:gd name="connsiteX6" fmla="*/ 447308 w 6865772"/>
              <a:gd name="connsiteY6" fmla="*/ 6114247 h 7001852"/>
              <a:gd name="connsiteX7" fmla="*/ 1 w 6865772"/>
              <a:gd name="connsiteY7" fmla="*/ 5844209 h 7001852"/>
              <a:gd name="connsiteX8" fmla="*/ 16595 w 6865772"/>
              <a:gd name="connsiteY8" fmla="*/ 0 h 7001852"/>
              <a:gd name="connsiteX0" fmla="*/ 16595 w 6858510"/>
              <a:gd name="connsiteY0" fmla="*/ 0 h 7031225"/>
              <a:gd name="connsiteX1" fmla="*/ 6854689 w 6858510"/>
              <a:gd name="connsiteY1" fmla="*/ 3017 h 7031225"/>
              <a:gd name="connsiteX2" fmla="*/ 6794664 w 6858510"/>
              <a:gd name="connsiteY2" fmla="*/ 7031225 h 7031225"/>
              <a:gd name="connsiteX3" fmla="*/ 4841 w 6858510"/>
              <a:gd name="connsiteY3" fmla="*/ 6976852 h 7031225"/>
              <a:gd name="connsiteX4" fmla="*/ 8029 w 6858510"/>
              <a:gd name="connsiteY4" fmla="*/ 6439164 h 7031225"/>
              <a:gd name="connsiteX5" fmla="*/ 457632 w 6858510"/>
              <a:gd name="connsiteY5" fmla="*/ 6191389 h 7031225"/>
              <a:gd name="connsiteX6" fmla="*/ 447308 w 6858510"/>
              <a:gd name="connsiteY6" fmla="*/ 6114247 h 7031225"/>
              <a:gd name="connsiteX7" fmla="*/ 1 w 6858510"/>
              <a:gd name="connsiteY7" fmla="*/ 5844209 h 7031225"/>
              <a:gd name="connsiteX8" fmla="*/ 16595 w 6858510"/>
              <a:gd name="connsiteY8" fmla="*/ 0 h 7031225"/>
              <a:gd name="connsiteX0" fmla="*/ 16595 w 6858510"/>
              <a:gd name="connsiteY0" fmla="*/ 0 h 6998862"/>
              <a:gd name="connsiteX1" fmla="*/ 6854689 w 6858510"/>
              <a:gd name="connsiteY1" fmla="*/ 3017 h 6998862"/>
              <a:gd name="connsiteX2" fmla="*/ 6794663 w 6858510"/>
              <a:gd name="connsiteY2" fmla="*/ 6998862 h 6998862"/>
              <a:gd name="connsiteX3" fmla="*/ 4841 w 6858510"/>
              <a:gd name="connsiteY3" fmla="*/ 6976852 h 6998862"/>
              <a:gd name="connsiteX4" fmla="*/ 8029 w 6858510"/>
              <a:gd name="connsiteY4" fmla="*/ 6439164 h 6998862"/>
              <a:gd name="connsiteX5" fmla="*/ 457632 w 6858510"/>
              <a:gd name="connsiteY5" fmla="*/ 6191389 h 6998862"/>
              <a:gd name="connsiteX6" fmla="*/ 447308 w 6858510"/>
              <a:gd name="connsiteY6" fmla="*/ 6114247 h 6998862"/>
              <a:gd name="connsiteX7" fmla="*/ 1 w 6858510"/>
              <a:gd name="connsiteY7" fmla="*/ 5844209 h 6998862"/>
              <a:gd name="connsiteX8" fmla="*/ 16595 w 6858510"/>
              <a:gd name="connsiteY8" fmla="*/ 0 h 6998862"/>
              <a:gd name="connsiteX0" fmla="*/ 16595 w 6858510"/>
              <a:gd name="connsiteY0" fmla="*/ 0 h 6998862"/>
              <a:gd name="connsiteX1" fmla="*/ 6854689 w 6858510"/>
              <a:gd name="connsiteY1" fmla="*/ 3017 h 6998862"/>
              <a:gd name="connsiteX2" fmla="*/ 6794663 w 6858510"/>
              <a:gd name="connsiteY2" fmla="*/ 6998862 h 6998862"/>
              <a:gd name="connsiteX3" fmla="*/ 4840 w 6858510"/>
              <a:gd name="connsiteY3" fmla="*/ 6987641 h 6998862"/>
              <a:gd name="connsiteX4" fmla="*/ 8029 w 6858510"/>
              <a:gd name="connsiteY4" fmla="*/ 6439164 h 6998862"/>
              <a:gd name="connsiteX5" fmla="*/ 457632 w 6858510"/>
              <a:gd name="connsiteY5" fmla="*/ 6191389 h 6998862"/>
              <a:gd name="connsiteX6" fmla="*/ 447308 w 6858510"/>
              <a:gd name="connsiteY6" fmla="*/ 6114247 h 6998862"/>
              <a:gd name="connsiteX7" fmla="*/ 1 w 6858510"/>
              <a:gd name="connsiteY7" fmla="*/ 5844209 h 6998862"/>
              <a:gd name="connsiteX8" fmla="*/ 16595 w 6858510"/>
              <a:gd name="connsiteY8" fmla="*/ 0 h 6998862"/>
              <a:gd name="connsiteX0" fmla="*/ 31040 w 6872955"/>
              <a:gd name="connsiteY0" fmla="*/ 0 h 7009217"/>
              <a:gd name="connsiteX1" fmla="*/ 6869134 w 6872955"/>
              <a:gd name="connsiteY1" fmla="*/ 3017 h 7009217"/>
              <a:gd name="connsiteX2" fmla="*/ 6809108 w 6872955"/>
              <a:gd name="connsiteY2" fmla="*/ 6998862 h 7009217"/>
              <a:gd name="connsiteX3" fmla="*/ 0 w 6872955"/>
              <a:gd name="connsiteY3" fmla="*/ 7009217 h 7009217"/>
              <a:gd name="connsiteX4" fmla="*/ 22474 w 6872955"/>
              <a:gd name="connsiteY4" fmla="*/ 6439164 h 7009217"/>
              <a:gd name="connsiteX5" fmla="*/ 472077 w 6872955"/>
              <a:gd name="connsiteY5" fmla="*/ 6191389 h 7009217"/>
              <a:gd name="connsiteX6" fmla="*/ 461753 w 6872955"/>
              <a:gd name="connsiteY6" fmla="*/ 6114247 h 7009217"/>
              <a:gd name="connsiteX7" fmla="*/ 14446 w 6872955"/>
              <a:gd name="connsiteY7" fmla="*/ 5844209 h 7009217"/>
              <a:gd name="connsiteX8" fmla="*/ 31040 w 6872955"/>
              <a:gd name="connsiteY8" fmla="*/ 0 h 700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72955" h="7009217">
                <a:moveTo>
                  <a:pt x="31040" y="0"/>
                </a:moveTo>
                <a:lnTo>
                  <a:pt x="6869134" y="3017"/>
                </a:lnTo>
                <a:cubicBezTo>
                  <a:pt x="6890407" y="1709131"/>
                  <a:pt x="6816262" y="5965762"/>
                  <a:pt x="6809108" y="6998862"/>
                </a:cubicBezTo>
                <a:lnTo>
                  <a:pt x="0" y="7009217"/>
                </a:lnTo>
                <a:cubicBezTo>
                  <a:pt x="610" y="6752444"/>
                  <a:pt x="22356" y="6622591"/>
                  <a:pt x="22474" y="6439164"/>
                </a:cubicBezTo>
                <a:lnTo>
                  <a:pt x="472077" y="6191389"/>
                </a:lnTo>
                <a:cubicBezTo>
                  <a:pt x="553334" y="6144940"/>
                  <a:pt x="493210" y="6148998"/>
                  <a:pt x="461753" y="6114247"/>
                </a:cubicBezTo>
                <a:cubicBezTo>
                  <a:pt x="155924" y="5938657"/>
                  <a:pt x="468223" y="6134609"/>
                  <a:pt x="14446" y="5844209"/>
                </a:cubicBezTo>
                <a:cubicBezTo>
                  <a:pt x="22312" y="5394579"/>
                  <a:pt x="8977" y="1190173"/>
                  <a:pt x="310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Click icon </a:t>
            </a:r>
            <a:br>
              <a:rPr lang="en-GB" noProof="0" dirty="0" smtClean="0"/>
            </a:br>
            <a:r>
              <a:rPr lang="en-GB" noProof="0" dirty="0" smtClean="0"/>
              <a:t>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239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/>
          </p:cNvSpPr>
          <p:nvPr>
            <p:ph type="chart" sz="quarter" idx="10" hasCustomPrompt="1"/>
          </p:nvPr>
        </p:nvSpPr>
        <p:spPr>
          <a:xfrm>
            <a:off x="513436" y="1410036"/>
            <a:ext cx="2651585" cy="3385733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noProof="0" dirty="0" smtClean="0"/>
              <a:t>Click icon </a:t>
            </a:r>
            <a:br>
              <a:rPr lang="en-GB" noProof="0" dirty="0" smtClean="0"/>
            </a:br>
            <a:r>
              <a:rPr lang="en-GB" noProof="0" dirty="0" smtClean="0"/>
              <a:t>to add graph</a:t>
            </a:r>
          </a:p>
        </p:txBody>
      </p:sp>
      <p:sp>
        <p:nvSpPr>
          <p:cNvPr id="7" name="Tijdelijke aanduiding voor grafiek 5"/>
          <p:cNvSpPr>
            <a:spLocks noGrp="1"/>
          </p:cNvSpPr>
          <p:nvPr>
            <p:ph type="chart" sz="quarter" idx="11" hasCustomPrompt="1"/>
          </p:nvPr>
        </p:nvSpPr>
        <p:spPr>
          <a:xfrm>
            <a:off x="3230775" y="1410037"/>
            <a:ext cx="2799020" cy="3385732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noProof="0" dirty="0" smtClean="0"/>
              <a:t>Click icon </a:t>
            </a:r>
            <a:br>
              <a:rPr lang="en-GB" noProof="0" dirty="0" smtClean="0"/>
            </a:br>
            <a:r>
              <a:rPr lang="en-GB" noProof="0" dirty="0" smtClean="0"/>
              <a:t>to add graph</a:t>
            </a:r>
          </a:p>
        </p:txBody>
      </p:sp>
      <p:sp>
        <p:nvSpPr>
          <p:cNvPr id="10" name="Tijdelijke aanduiding voor grafiek 5"/>
          <p:cNvSpPr>
            <a:spLocks noGrp="1"/>
          </p:cNvSpPr>
          <p:nvPr>
            <p:ph type="chart" sz="quarter" idx="12" hasCustomPrompt="1"/>
          </p:nvPr>
        </p:nvSpPr>
        <p:spPr>
          <a:xfrm>
            <a:off x="6093266" y="1410038"/>
            <a:ext cx="2720843" cy="3385731"/>
          </a:xfr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noProof="0" dirty="0" smtClean="0"/>
              <a:t>Click icon </a:t>
            </a:r>
            <a:br>
              <a:rPr lang="en-GB" noProof="0" dirty="0" smtClean="0"/>
            </a:br>
            <a:r>
              <a:rPr lang="en-GB" noProof="0" dirty="0" smtClean="0"/>
              <a:t>to add graph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5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le, 2 subtitles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21420" y="1382873"/>
            <a:ext cx="4054948" cy="548396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 bwMode="gray">
          <a:xfrm>
            <a:off x="405342" y="2072905"/>
            <a:ext cx="4113159" cy="2763904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 b="0"/>
            </a:lvl1pPr>
            <a:lvl2pPr marL="444500" indent="-182563">
              <a:lnSpc>
                <a:spcPct val="90000"/>
              </a:lnSpc>
              <a:defRPr sz="1600" b="0"/>
            </a:lvl2pPr>
            <a:lvl3pPr>
              <a:lnSpc>
                <a:spcPct val="90000"/>
              </a:lnSpc>
              <a:defRPr sz="1400" b="0"/>
            </a:lvl3pPr>
            <a:lvl4pPr>
              <a:lnSpc>
                <a:spcPct val="90000"/>
              </a:lnSpc>
              <a:defRPr sz="1200" b="0"/>
            </a:lvl4pPr>
            <a:lvl5pPr>
              <a:lnSpc>
                <a:spcPct val="90000"/>
              </a:lnSpc>
              <a:defRPr sz="12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5394" y="1382873"/>
            <a:ext cx="4092115" cy="548396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Click to add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 bwMode="gray">
          <a:xfrm>
            <a:off x="4715561" y="2072905"/>
            <a:ext cx="4089667" cy="2763904"/>
          </a:xfrm>
        </p:spPr>
        <p:txBody>
          <a:bodyPr/>
          <a:lstStyle>
            <a:lvl1pPr marL="177800" indent="-177800">
              <a:lnSpc>
                <a:spcPct val="90000"/>
              </a:lnSpc>
              <a:defRPr sz="1800"/>
            </a:lvl1pPr>
            <a:lvl2pPr marL="444500" indent="-182563"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38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, 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8450" y="1290143"/>
            <a:ext cx="3043719" cy="1134229"/>
          </a:xfrm>
        </p:spPr>
        <p:txBody>
          <a:bodyPr anchor="t"/>
          <a:lstStyle>
            <a:lvl1pPr algn="l">
              <a:defRPr sz="2400" b="1">
                <a:solidFill>
                  <a:srgbClr val="003366"/>
                </a:solidFill>
              </a:defRPr>
            </a:lvl1pPr>
          </a:lstStyle>
          <a:p>
            <a:r>
              <a:rPr lang="en-GB" noProof="0" smtClean="0"/>
              <a:t>Click to add title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688677" y="1283511"/>
            <a:ext cx="5126711" cy="3652026"/>
          </a:xfrm>
        </p:spPr>
        <p:txBody>
          <a:bodyPr/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26037" y="2499468"/>
            <a:ext cx="3046453" cy="2436070"/>
          </a:xfrm>
        </p:spPr>
        <p:txBody>
          <a:bodyPr/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060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4092" y="1402869"/>
            <a:ext cx="7371631" cy="3126565"/>
          </a:xfrm>
        </p:spPr>
        <p:txBody>
          <a:bodyPr anchor="t" anchorCtr="0"/>
          <a:lstStyle>
            <a:lvl1pPr>
              <a:defRPr>
                <a:solidFill>
                  <a:srgbClr val="003366"/>
                </a:solidFill>
              </a:defRPr>
            </a:lvl1pPr>
          </a:lstStyle>
          <a:p>
            <a:pPr lvl="0"/>
            <a:r>
              <a:rPr lang="en-GB" noProof="0" smtClean="0"/>
              <a:t>Click to add title or text</a:t>
            </a:r>
          </a:p>
        </p:txBody>
      </p:sp>
      <p:pic>
        <p:nvPicPr>
          <p:cNvPr id="4" name="Picture 12" descr="KBC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519" y="4641823"/>
            <a:ext cx="990600" cy="733779"/>
          </a:xfrm>
          <a:prstGeom prst="rect">
            <a:avLst/>
          </a:prstGeom>
          <a:noFill/>
        </p:spPr>
      </p:pic>
      <p:pic>
        <p:nvPicPr>
          <p:cNvPr id="6" name="Afbeelding 5" descr="overlay_long_cyan_kbckopie2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creen - cyan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KBCkopiewit.pn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461" y="4773685"/>
            <a:ext cx="554771" cy="433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0047" y="707234"/>
            <a:ext cx="4684235" cy="1225021"/>
          </a:xfrm>
        </p:spPr>
        <p:txBody>
          <a:bodyPr anchor="t" anchorCtr="0"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KBC template</a:t>
            </a:r>
            <a:endParaRPr lang="en-GB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5603" y="3085452"/>
            <a:ext cx="4692782" cy="1460500"/>
          </a:xfrm>
        </p:spPr>
        <p:txBody>
          <a:bodyPr anchor="b">
            <a:noAutofit/>
          </a:bodyPr>
          <a:lstStyle>
            <a:lvl1pPr marL="0" indent="0" algn="l" eaLnBrk="1" hangingPunct="1">
              <a:buNone/>
              <a:defRPr sz="180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/>
            <a:r>
              <a:rPr lang="en-GB" noProof="0" smtClean="0">
                <a:latin typeface="Trebuchet MS" charset="0"/>
                <a:cs typeface="Trebuchet MS" charset="0"/>
              </a:rPr>
              <a:t>Name of the speakers</a:t>
            </a:r>
            <a:endParaRPr lang="en-GB" noProof="0">
              <a:latin typeface="Trebuchet MS" charset="0"/>
              <a:cs typeface="Trebuchet MS" charset="0"/>
            </a:endParaRP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723" y="2036763"/>
            <a:ext cx="4696470" cy="765175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noProof="0" smtClean="0"/>
              <a:t>PowerPoint</a:t>
            </a:r>
          </a:p>
        </p:txBody>
      </p:sp>
      <p:sp>
        <p:nvSpPr>
          <p:cNvPr id="15" name="Tijdelijke aanduiding voor afbeelding 6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11049" y="-41950"/>
            <a:ext cx="3141306" cy="5774164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94284"/>
              <a:gd name="connsiteY0" fmla="*/ 8080 h 6962931"/>
              <a:gd name="connsiteX1" fmla="*/ 6755482 w 6794284"/>
              <a:gd name="connsiteY1" fmla="*/ 0 h 6962931"/>
              <a:gd name="connsiteX2" fmla="*/ 6792968 w 6794284"/>
              <a:gd name="connsiteY2" fmla="*/ 6958734 h 6962931"/>
              <a:gd name="connsiteX3" fmla="*/ 4841 w 6794284"/>
              <a:gd name="connsiteY3" fmla="*/ 6940540 h 6962931"/>
              <a:gd name="connsiteX4" fmla="*/ 8029 w 6794284"/>
              <a:gd name="connsiteY4" fmla="*/ 6402852 h 6962931"/>
              <a:gd name="connsiteX5" fmla="*/ 457632 w 6794284"/>
              <a:gd name="connsiteY5" fmla="*/ 6155077 h 6962931"/>
              <a:gd name="connsiteX6" fmla="*/ 447308 w 6794284"/>
              <a:gd name="connsiteY6" fmla="*/ 6077935 h 6962931"/>
              <a:gd name="connsiteX7" fmla="*/ 1 w 6794284"/>
              <a:gd name="connsiteY7" fmla="*/ 5807897 h 6962931"/>
              <a:gd name="connsiteX8" fmla="*/ 16595 w 6794284"/>
              <a:gd name="connsiteY8" fmla="*/ 8080 h 6962931"/>
              <a:gd name="connsiteX0" fmla="*/ 16595 w 6795984"/>
              <a:gd name="connsiteY0" fmla="*/ 28354 h 6983205"/>
              <a:gd name="connsiteX1" fmla="*/ 6773624 w 6795984"/>
              <a:gd name="connsiteY1" fmla="*/ 0 h 6983205"/>
              <a:gd name="connsiteX2" fmla="*/ 6792968 w 6795984"/>
              <a:gd name="connsiteY2" fmla="*/ 6979008 h 6983205"/>
              <a:gd name="connsiteX3" fmla="*/ 4841 w 6795984"/>
              <a:gd name="connsiteY3" fmla="*/ 6960814 h 6983205"/>
              <a:gd name="connsiteX4" fmla="*/ 8029 w 6795984"/>
              <a:gd name="connsiteY4" fmla="*/ 6423126 h 6983205"/>
              <a:gd name="connsiteX5" fmla="*/ 457632 w 6795984"/>
              <a:gd name="connsiteY5" fmla="*/ 6175351 h 6983205"/>
              <a:gd name="connsiteX6" fmla="*/ 447308 w 6795984"/>
              <a:gd name="connsiteY6" fmla="*/ 6098209 h 6983205"/>
              <a:gd name="connsiteX7" fmla="*/ 1 w 6795984"/>
              <a:gd name="connsiteY7" fmla="*/ 5828171 h 6983205"/>
              <a:gd name="connsiteX8" fmla="*/ 16595 w 6795984"/>
              <a:gd name="connsiteY8" fmla="*/ 28354 h 6983205"/>
              <a:gd name="connsiteX0" fmla="*/ 7989 w 6805523"/>
              <a:gd name="connsiteY0" fmla="*/ 0 h 6985263"/>
              <a:gd name="connsiteX1" fmla="*/ 6783163 w 6805523"/>
              <a:gd name="connsiteY1" fmla="*/ 2058 h 6985263"/>
              <a:gd name="connsiteX2" fmla="*/ 6802507 w 6805523"/>
              <a:gd name="connsiteY2" fmla="*/ 6981066 h 6985263"/>
              <a:gd name="connsiteX3" fmla="*/ 14380 w 6805523"/>
              <a:gd name="connsiteY3" fmla="*/ 6962872 h 6985263"/>
              <a:gd name="connsiteX4" fmla="*/ 17568 w 6805523"/>
              <a:gd name="connsiteY4" fmla="*/ 6425184 h 6985263"/>
              <a:gd name="connsiteX5" fmla="*/ 467171 w 6805523"/>
              <a:gd name="connsiteY5" fmla="*/ 6177409 h 6985263"/>
              <a:gd name="connsiteX6" fmla="*/ 456847 w 6805523"/>
              <a:gd name="connsiteY6" fmla="*/ 6100267 h 6985263"/>
              <a:gd name="connsiteX7" fmla="*/ 9540 w 6805523"/>
              <a:gd name="connsiteY7" fmla="*/ 5830229 h 6985263"/>
              <a:gd name="connsiteX8" fmla="*/ 7989 w 6805523"/>
              <a:gd name="connsiteY8" fmla="*/ 0 h 6985263"/>
              <a:gd name="connsiteX0" fmla="*/ 5703 w 6821382"/>
              <a:gd name="connsiteY0" fmla="*/ 0 h 7005538"/>
              <a:gd name="connsiteX1" fmla="*/ 6799022 w 6821382"/>
              <a:gd name="connsiteY1" fmla="*/ 22333 h 7005538"/>
              <a:gd name="connsiteX2" fmla="*/ 6818366 w 6821382"/>
              <a:gd name="connsiteY2" fmla="*/ 7001341 h 7005538"/>
              <a:gd name="connsiteX3" fmla="*/ 30239 w 6821382"/>
              <a:gd name="connsiteY3" fmla="*/ 6983147 h 7005538"/>
              <a:gd name="connsiteX4" fmla="*/ 33427 w 6821382"/>
              <a:gd name="connsiteY4" fmla="*/ 6445459 h 7005538"/>
              <a:gd name="connsiteX5" fmla="*/ 483030 w 6821382"/>
              <a:gd name="connsiteY5" fmla="*/ 6197684 h 7005538"/>
              <a:gd name="connsiteX6" fmla="*/ 472706 w 6821382"/>
              <a:gd name="connsiteY6" fmla="*/ 6120542 h 7005538"/>
              <a:gd name="connsiteX7" fmla="*/ 25399 w 6821382"/>
              <a:gd name="connsiteY7" fmla="*/ 5850504 h 7005538"/>
              <a:gd name="connsiteX8" fmla="*/ 5703 w 6821382"/>
              <a:gd name="connsiteY8" fmla="*/ 0 h 700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1382" h="7005538">
                <a:moveTo>
                  <a:pt x="5703" y="0"/>
                </a:moveTo>
                <a:lnTo>
                  <a:pt x="6799022" y="22333"/>
                </a:lnTo>
                <a:cubicBezTo>
                  <a:pt x="6820295" y="1728447"/>
                  <a:pt x="6825520" y="5968241"/>
                  <a:pt x="6818366" y="7001341"/>
                </a:cubicBezTo>
                <a:cubicBezTo>
                  <a:pt x="5928434" y="7016468"/>
                  <a:pt x="2286900" y="6986063"/>
                  <a:pt x="30239" y="6983147"/>
                </a:cubicBezTo>
                <a:cubicBezTo>
                  <a:pt x="30849" y="6726374"/>
                  <a:pt x="33309" y="6628886"/>
                  <a:pt x="33427" y="6445459"/>
                </a:cubicBezTo>
                <a:lnTo>
                  <a:pt x="483030" y="6197684"/>
                </a:lnTo>
                <a:cubicBezTo>
                  <a:pt x="564287" y="6151235"/>
                  <a:pt x="504163" y="6155293"/>
                  <a:pt x="472706" y="6120542"/>
                </a:cubicBezTo>
                <a:cubicBezTo>
                  <a:pt x="166877" y="5944952"/>
                  <a:pt x="479176" y="6140904"/>
                  <a:pt x="25399" y="5850504"/>
                </a:cubicBezTo>
                <a:cubicBezTo>
                  <a:pt x="33265" y="5400874"/>
                  <a:pt x="-16360" y="1190173"/>
                  <a:pt x="570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>
              <a:buNone/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Click icon </a:t>
            </a:r>
            <a:br>
              <a:rPr lang="en-GB" noProof="0" dirty="0" smtClean="0"/>
            </a:br>
            <a:r>
              <a:rPr lang="en-GB" noProof="0" dirty="0" smtClean="0"/>
              <a:t>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39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99018" y="1196592"/>
            <a:ext cx="8408432" cy="3601186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4"/>
            <a:endParaRPr lang="en-GB" noProof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7113603" y="58437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noProof="0" dirty="0" smtClean="0">
              <a:solidFill>
                <a:srgbClr val="0033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4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431258" y="949886"/>
            <a:ext cx="8376191" cy="79216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 b="1"/>
            </a:lvl1pPr>
            <a:lvl2pPr marL="261938" indent="0">
              <a:buNone/>
              <a:defRPr sz="2000"/>
            </a:lvl2pPr>
            <a:lvl3pPr marL="538162" indent="0">
              <a:buNone/>
              <a:defRPr sz="1800"/>
            </a:lvl3pPr>
            <a:lvl4pPr marL="717550" indent="0">
              <a:buNone/>
              <a:defRPr sz="1600"/>
            </a:lvl4pPr>
            <a:lvl5pPr marL="979487" indent="0">
              <a:buNone/>
              <a:defRPr sz="1600"/>
            </a:lvl5pPr>
          </a:lstStyle>
          <a:p>
            <a:pPr lvl="0"/>
            <a:r>
              <a:rPr lang="en-GB" noProof="0" smtClean="0"/>
              <a:t>Subtitle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10192" y="-88001"/>
            <a:ext cx="8397258" cy="1058282"/>
          </a:xfrm>
        </p:spPr>
        <p:txBody>
          <a:bodyPr/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 hasCustomPrompt="1"/>
          </p:nvPr>
        </p:nvSpPr>
        <p:spPr bwMode="gray">
          <a:xfrm>
            <a:off x="399018" y="1619926"/>
            <a:ext cx="8408432" cy="3601186"/>
          </a:xfrm>
        </p:spPr>
        <p:txBody>
          <a:bodyPr/>
          <a:lstStyle>
            <a:lvl1pPr>
              <a:buClr>
                <a:srgbClr val="003366"/>
              </a:buClr>
              <a:defRPr/>
            </a:lvl1pPr>
            <a:lvl2pPr>
              <a:buClr>
                <a:srgbClr val="00AEEF"/>
              </a:buClr>
              <a:defRPr/>
            </a:lvl2pPr>
            <a:lvl3pPr>
              <a:buClr>
                <a:srgbClr val="003366"/>
              </a:buClr>
              <a:defRPr/>
            </a:lvl3pPr>
            <a:lvl4pPr marL="719138" indent="0">
              <a:buClr>
                <a:srgbClr val="003366"/>
              </a:buClr>
              <a:buNone/>
              <a:defRPr/>
            </a:lvl4pPr>
            <a:lvl5pPr marL="985838" indent="0">
              <a:buClr>
                <a:srgbClr val="003366"/>
              </a:buClr>
              <a:buNone/>
              <a:defRPr/>
            </a:lvl5pPr>
          </a:lstStyle>
          <a:p>
            <a:pPr lvl="0"/>
            <a:r>
              <a:rPr lang="en-GB" noProof="0" smtClean="0"/>
              <a:t>Click to add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4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68798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r quot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24677" y="1167946"/>
            <a:ext cx="4809632" cy="3783772"/>
          </a:xfrm>
        </p:spPr>
        <p:txBody>
          <a:bodyPr anchor="t"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r>
              <a:rPr lang="en-GB" noProof="0" smtClean="0"/>
              <a:t>Click to add 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920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r quote with pictur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6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0" y="832206"/>
            <a:ext cx="9203157" cy="4901470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77841"/>
              <a:gd name="connsiteY0" fmla="*/ 61 h 7022813"/>
              <a:gd name="connsiteX1" fmla="*/ 6755482 w 6777841"/>
              <a:gd name="connsiteY1" fmla="*/ 80767 h 7022813"/>
              <a:gd name="connsiteX2" fmla="*/ 6774823 w 6777841"/>
              <a:gd name="connsiteY2" fmla="*/ 7009089 h 7022813"/>
              <a:gd name="connsiteX3" fmla="*/ 4841 w 6777841"/>
              <a:gd name="connsiteY3" fmla="*/ 7021307 h 7022813"/>
              <a:gd name="connsiteX4" fmla="*/ 8029 w 6777841"/>
              <a:gd name="connsiteY4" fmla="*/ 6483619 h 7022813"/>
              <a:gd name="connsiteX5" fmla="*/ 457632 w 6777841"/>
              <a:gd name="connsiteY5" fmla="*/ 6235844 h 7022813"/>
              <a:gd name="connsiteX6" fmla="*/ 447308 w 6777841"/>
              <a:gd name="connsiteY6" fmla="*/ 6158702 h 7022813"/>
              <a:gd name="connsiteX7" fmla="*/ 1 w 6777841"/>
              <a:gd name="connsiteY7" fmla="*/ 5888664 h 7022813"/>
              <a:gd name="connsiteX8" fmla="*/ 16595 w 6777841"/>
              <a:gd name="connsiteY8" fmla="*/ 61 h 7022813"/>
              <a:gd name="connsiteX0" fmla="*/ 16595 w 6777841"/>
              <a:gd name="connsiteY0" fmla="*/ 0 h 6978358"/>
              <a:gd name="connsiteX1" fmla="*/ 6755482 w 6777841"/>
              <a:gd name="connsiteY1" fmla="*/ 36312 h 6978358"/>
              <a:gd name="connsiteX2" fmla="*/ 6774823 w 6777841"/>
              <a:gd name="connsiteY2" fmla="*/ 6964634 h 6978358"/>
              <a:gd name="connsiteX3" fmla="*/ 4841 w 6777841"/>
              <a:gd name="connsiteY3" fmla="*/ 6976852 h 6978358"/>
              <a:gd name="connsiteX4" fmla="*/ 8029 w 6777841"/>
              <a:gd name="connsiteY4" fmla="*/ 6439164 h 6978358"/>
              <a:gd name="connsiteX5" fmla="*/ 457632 w 6777841"/>
              <a:gd name="connsiteY5" fmla="*/ 6191389 h 6978358"/>
              <a:gd name="connsiteX6" fmla="*/ 447308 w 6777841"/>
              <a:gd name="connsiteY6" fmla="*/ 6114247 h 6978358"/>
              <a:gd name="connsiteX7" fmla="*/ 1 w 6777841"/>
              <a:gd name="connsiteY7" fmla="*/ 5844209 h 6978358"/>
              <a:gd name="connsiteX8" fmla="*/ 16595 w 6777841"/>
              <a:gd name="connsiteY8" fmla="*/ 0 h 6978358"/>
              <a:gd name="connsiteX0" fmla="*/ 16595 w 6857816"/>
              <a:gd name="connsiteY0" fmla="*/ 0 h 6978358"/>
              <a:gd name="connsiteX1" fmla="*/ 6854689 w 6857816"/>
              <a:gd name="connsiteY1" fmla="*/ 91804 h 6978358"/>
              <a:gd name="connsiteX2" fmla="*/ 6774823 w 6857816"/>
              <a:gd name="connsiteY2" fmla="*/ 6964634 h 6978358"/>
              <a:gd name="connsiteX3" fmla="*/ 4841 w 6857816"/>
              <a:gd name="connsiteY3" fmla="*/ 6976852 h 6978358"/>
              <a:gd name="connsiteX4" fmla="*/ 8029 w 6857816"/>
              <a:gd name="connsiteY4" fmla="*/ 6439164 h 6978358"/>
              <a:gd name="connsiteX5" fmla="*/ 457632 w 6857816"/>
              <a:gd name="connsiteY5" fmla="*/ 6191389 h 6978358"/>
              <a:gd name="connsiteX6" fmla="*/ 447308 w 6857816"/>
              <a:gd name="connsiteY6" fmla="*/ 6114247 h 6978358"/>
              <a:gd name="connsiteX7" fmla="*/ 1 w 6857816"/>
              <a:gd name="connsiteY7" fmla="*/ 5844209 h 6978358"/>
              <a:gd name="connsiteX8" fmla="*/ 16595 w 6857816"/>
              <a:gd name="connsiteY8" fmla="*/ 0 h 6978358"/>
              <a:gd name="connsiteX0" fmla="*/ 16595 w 6857816"/>
              <a:gd name="connsiteY0" fmla="*/ 0 h 6978358"/>
              <a:gd name="connsiteX1" fmla="*/ 6854689 w 6857816"/>
              <a:gd name="connsiteY1" fmla="*/ 3017 h 6978358"/>
              <a:gd name="connsiteX2" fmla="*/ 6774823 w 6857816"/>
              <a:gd name="connsiteY2" fmla="*/ 6964634 h 6978358"/>
              <a:gd name="connsiteX3" fmla="*/ 4841 w 6857816"/>
              <a:gd name="connsiteY3" fmla="*/ 6976852 h 6978358"/>
              <a:gd name="connsiteX4" fmla="*/ 8029 w 6857816"/>
              <a:gd name="connsiteY4" fmla="*/ 6439164 h 6978358"/>
              <a:gd name="connsiteX5" fmla="*/ 457632 w 6857816"/>
              <a:gd name="connsiteY5" fmla="*/ 6191389 h 6978358"/>
              <a:gd name="connsiteX6" fmla="*/ 447308 w 6857816"/>
              <a:gd name="connsiteY6" fmla="*/ 6114247 h 6978358"/>
              <a:gd name="connsiteX7" fmla="*/ 1 w 6857816"/>
              <a:gd name="connsiteY7" fmla="*/ 5844209 h 6978358"/>
              <a:gd name="connsiteX8" fmla="*/ 16595 w 6857816"/>
              <a:gd name="connsiteY8" fmla="*/ 0 h 6978358"/>
              <a:gd name="connsiteX0" fmla="*/ 16595 w 6865772"/>
              <a:gd name="connsiteY0" fmla="*/ 0 h 7001852"/>
              <a:gd name="connsiteX1" fmla="*/ 6854689 w 6865772"/>
              <a:gd name="connsiteY1" fmla="*/ 3017 h 7001852"/>
              <a:gd name="connsiteX2" fmla="*/ 6854190 w 6865772"/>
              <a:gd name="connsiteY2" fmla="*/ 6997929 h 7001852"/>
              <a:gd name="connsiteX3" fmla="*/ 4841 w 6865772"/>
              <a:gd name="connsiteY3" fmla="*/ 6976852 h 7001852"/>
              <a:gd name="connsiteX4" fmla="*/ 8029 w 6865772"/>
              <a:gd name="connsiteY4" fmla="*/ 6439164 h 7001852"/>
              <a:gd name="connsiteX5" fmla="*/ 457632 w 6865772"/>
              <a:gd name="connsiteY5" fmla="*/ 6191389 h 7001852"/>
              <a:gd name="connsiteX6" fmla="*/ 447308 w 6865772"/>
              <a:gd name="connsiteY6" fmla="*/ 6114247 h 7001852"/>
              <a:gd name="connsiteX7" fmla="*/ 1 w 6865772"/>
              <a:gd name="connsiteY7" fmla="*/ 5844209 h 7001852"/>
              <a:gd name="connsiteX8" fmla="*/ 16595 w 6865772"/>
              <a:gd name="connsiteY8" fmla="*/ 0 h 7001852"/>
              <a:gd name="connsiteX0" fmla="*/ 16595 w 6858510"/>
              <a:gd name="connsiteY0" fmla="*/ 0 h 7031225"/>
              <a:gd name="connsiteX1" fmla="*/ 6854689 w 6858510"/>
              <a:gd name="connsiteY1" fmla="*/ 3017 h 7031225"/>
              <a:gd name="connsiteX2" fmla="*/ 6794664 w 6858510"/>
              <a:gd name="connsiteY2" fmla="*/ 7031225 h 7031225"/>
              <a:gd name="connsiteX3" fmla="*/ 4841 w 6858510"/>
              <a:gd name="connsiteY3" fmla="*/ 6976852 h 7031225"/>
              <a:gd name="connsiteX4" fmla="*/ 8029 w 6858510"/>
              <a:gd name="connsiteY4" fmla="*/ 6439164 h 7031225"/>
              <a:gd name="connsiteX5" fmla="*/ 457632 w 6858510"/>
              <a:gd name="connsiteY5" fmla="*/ 6191389 h 7031225"/>
              <a:gd name="connsiteX6" fmla="*/ 447308 w 6858510"/>
              <a:gd name="connsiteY6" fmla="*/ 6114247 h 7031225"/>
              <a:gd name="connsiteX7" fmla="*/ 1 w 6858510"/>
              <a:gd name="connsiteY7" fmla="*/ 5844209 h 7031225"/>
              <a:gd name="connsiteX8" fmla="*/ 16595 w 6858510"/>
              <a:gd name="connsiteY8" fmla="*/ 0 h 7031225"/>
              <a:gd name="connsiteX0" fmla="*/ 16595 w 6858510"/>
              <a:gd name="connsiteY0" fmla="*/ 0 h 6998862"/>
              <a:gd name="connsiteX1" fmla="*/ 6854689 w 6858510"/>
              <a:gd name="connsiteY1" fmla="*/ 3017 h 6998862"/>
              <a:gd name="connsiteX2" fmla="*/ 6794663 w 6858510"/>
              <a:gd name="connsiteY2" fmla="*/ 6998862 h 6998862"/>
              <a:gd name="connsiteX3" fmla="*/ 4841 w 6858510"/>
              <a:gd name="connsiteY3" fmla="*/ 6976852 h 6998862"/>
              <a:gd name="connsiteX4" fmla="*/ 8029 w 6858510"/>
              <a:gd name="connsiteY4" fmla="*/ 6439164 h 6998862"/>
              <a:gd name="connsiteX5" fmla="*/ 457632 w 6858510"/>
              <a:gd name="connsiteY5" fmla="*/ 6191389 h 6998862"/>
              <a:gd name="connsiteX6" fmla="*/ 447308 w 6858510"/>
              <a:gd name="connsiteY6" fmla="*/ 6114247 h 6998862"/>
              <a:gd name="connsiteX7" fmla="*/ 1 w 6858510"/>
              <a:gd name="connsiteY7" fmla="*/ 5844209 h 6998862"/>
              <a:gd name="connsiteX8" fmla="*/ 16595 w 6858510"/>
              <a:gd name="connsiteY8" fmla="*/ 0 h 6998862"/>
              <a:gd name="connsiteX0" fmla="*/ 16595 w 6858510"/>
              <a:gd name="connsiteY0" fmla="*/ 0 h 6998862"/>
              <a:gd name="connsiteX1" fmla="*/ 6854689 w 6858510"/>
              <a:gd name="connsiteY1" fmla="*/ 3017 h 6998862"/>
              <a:gd name="connsiteX2" fmla="*/ 6794663 w 6858510"/>
              <a:gd name="connsiteY2" fmla="*/ 6998862 h 6998862"/>
              <a:gd name="connsiteX3" fmla="*/ 4840 w 6858510"/>
              <a:gd name="connsiteY3" fmla="*/ 6987641 h 6998862"/>
              <a:gd name="connsiteX4" fmla="*/ 8029 w 6858510"/>
              <a:gd name="connsiteY4" fmla="*/ 6439164 h 6998862"/>
              <a:gd name="connsiteX5" fmla="*/ 457632 w 6858510"/>
              <a:gd name="connsiteY5" fmla="*/ 6191389 h 6998862"/>
              <a:gd name="connsiteX6" fmla="*/ 447308 w 6858510"/>
              <a:gd name="connsiteY6" fmla="*/ 6114247 h 6998862"/>
              <a:gd name="connsiteX7" fmla="*/ 1 w 6858510"/>
              <a:gd name="connsiteY7" fmla="*/ 5844209 h 6998862"/>
              <a:gd name="connsiteX8" fmla="*/ 16595 w 6858510"/>
              <a:gd name="connsiteY8" fmla="*/ 0 h 6998862"/>
              <a:gd name="connsiteX0" fmla="*/ 31040 w 6872955"/>
              <a:gd name="connsiteY0" fmla="*/ 0 h 7009217"/>
              <a:gd name="connsiteX1" fmla="*/ 6869134 w 6872955"/>
              <a:gd name="connsiteY1" fmla="*/ 3017 h 7009217"/>
              <a:gd name="connsiteX2" fmla="*/ 6809108 w 6872955"/>
              <a:gd name="connsiteY2" fmla="*/ 6998862 h 7009217"/>
              <a:gd name="connsiteX3" fmla="*/ 0 w 6872955"/>
              <a:gd name="connsiteY3" fmla="*/ 7009217 h 7009217"/>
              <a:gd name="connsiteX4" fmla="*/ 22474 w 6872955"/>
              <a:gd name="connsiteY4" fmla="*/ 6439164 h 7009217"/>
              <a:gd name="connsiteX5" fmla="*/ 472077 w 6872955"/>
              <a:gd name="connsiteY5" fmla="*/ 6191389 h 7009217"/>
              <a:gd name="connsiteX6" fmla="*/ 461753 w 6872955"/>
              <a:gd name="connsiteY6" fmla="*/ 6114247 h 7009217"/>
              <a:gd name="connsiteX7" fmla="*/ 14446 w 6872955"/>
              <a:gd name="connsiteY7" fmla="*/ 5844209 h 7009217"/>
              <a:gd name="connsiteX8" fmla="*/ 31040 w 6872955"/>
              <a:gd name="connsiteY8" fmla="*/ 0 h 7009217"/>
              <a:gd name="connsiteX0" fmla="*/ 31040 w 18643964"/>
              <a:gd name="connsiteY0" fmla="*/ 0 h 7009217"/>
              <a:gd name="connsiteX1" fmla="*/ 18643936 w 18643964"/>
              <a:gd name="connsiteY1" fmla="*/ 27505 h 7009217"/>
              <a:gd name="connsiteX2" fmla="*/ 6809108 w 18643964"/>
              <a:gd name="connsiteY2" fmla="*/ 6998862 h 7009217"/>
              <a:gd name="connsiteX3" fmla="*/ 0 w 18643964"/>
              <a:gd name="connsiteY3" fmla="*/ 7009217 h 7009217"/>
              <a:gd name="connsiteX4" fmla="*/ 22474 w 18643964"/>
              <a:gd name="connsiteY4" fmla="*/ 6439164 h 7009217"/>
              <a:gd name="connsiteX5" fmla="*/ 472077 w 18643964"/>
              <a:gd name="connsiteY5" fmla="*/ 6191389 h 7009217"/>
              <a:gd name="connsiteX6" fmla="*/ 461753 w 18643964"/>
              <a:gd name="connsiteY6" fmla="*/ 6114247 h 7009217"/>
              <a:gd name="connsiteX7" fmla="*/ 14446 w 18643964"/>
              <a:gd name="connsiteY7" fmla="*/ 5844209 h 7009217"/>
              <a:gd name="connsiteX8" fmla="*/ 31040 w 18643964"/>
              <a:gd name="connsiteY8" fmla="*/ 0 h 7009217"/>
              <a:gd name="connsiteX0" fmla="*/ 31040 w 18673392"/>
              <a:gd name="connsiteY0" fmla="*/ 0 h 7072325"/>
              <a:gd name="connsiteX1" fmla="*/ 18643936 w 18673392"/>
              <a:gd name="connsiteY1" fmla="*/ 27505 h 7072325"/>
              <a:gd name="connsiteX2" fmla="*/ 18671453 w 18673392"/>
              <a:gd name="connsiteY2" fmla="*/ 7072325 h 7072325"/>
              <a:gd name="connsiteX3" fmla="*/ 0 w 18673392"/>
              <a:gd name="connsiteY3" fmla="*/ 7009217 h 7072325"/>
              <a:gd name="connsiteX4" fmla="*/ 22474 w 18673392"/>
              <a:gd name="connsiteY4" fmla="*/ 6439164 h 7072325"/>
              <a:gd name="connsiteX5" fmla="*/ 472077 w 18673392"/>
              <a:gd name="connsiteY5" fmla="*/ 6191389 h 7072325"/>
              <a:gd name="connsiteX6" fmla="*/ 461753 w 18673392"/>
              <a:gd name="connsiteY6" fmla="*/ 6114247 h 7072325"/>
              <a:gd name="connsiteX7" fmla="*/ 14446 w 18673392"/>
              <a:gd name="connsiteY7" fmla="*/ 5844209 h 7072325"/>
              <a:gd name="connsiteX8" fmla="*/ 31040 w 18673392"/>
              <a:gd name="connsiteY8" fmla="*/ 0 h 7072325"/>
              <a:gd name="connsiteX0" fmla="*/ 31040 w 18717630"/>
              <a:gd name="connsiteY0" fmla="*/ 0 h 7034078"/>
              <a:gd name="connsiteX1" fmla="*/ 18643936 w 18717630"/>
              <a:gd name="connsiteY1" fmla="*/ 27505 h 7034078"/>
              <a:gd name="connsiteX2" fmla="*/ 18717033 w 18717630"/>
              <a:gd name="connsiteY2" fmla="*/ 7034078 h 7034078"/>
              <a:gd name="connsiteX3" fmla="*/ 0 w 18717630"/>
              <a:gd name="connsiteY3" fmla="*/ 7009217 h 7034078"/>
              <a:gd name="connsiteX4" fmla="*/ 22474 w 18717630"/>
              <a:gd name="connsiteY4" fmla="*/ 6439164 h 7034078"/>
              <a:gd name="connsiteX5" fmla="*/ 472077 w 18717630"/>
              <a:gd name="connsiteY5" fmla="*/ 6191389 h 7034078"/>
              <a:gd name="connsiteX6" fmla="*/ 461753 w 18717630"/>
              <a:gd name="connsiteY6" fmla="*/ 6114247 h 7034078"/>
              <a:gd name="connsiteX7" fmla="*/ 14446 w 18717630"/>
              <a:gd name="connsiteY7" fmla="*/ 5844209 h 7034078"/>
              <a:gd name="connsiteX8" fmla="*/ 31040 w 18717630"/>
              <a:gd name="connsiteY8" fmla="*/ 0 h 7034078"/>
              <a:gd name="connsiteX0" fmla="*/ 31040 w 18762754"/>
              <a:gd name="connsiteY0" fmla="*/ 0 h 7034078"/>
              <a:gd name="connsiteX1" fmla="*/ 18757890 w 18762754"/>
              <a:gd name="connsiteY1" fmla="*/ 91251 h 7034078"/>
              <a:gd name="connsiteX2" fmla="*/ 18717033 w 18762754"/>
              <a:gd name="connsiteY2" fmla="*/ 7034078 h 7034078"/>
              <a:gd name="connsiteX3" fmla="*/ 0 w 18762754"/>
              <a:gd name="connsiteY3" fmla="*/ 7009217 h 7034078"/>
              <a:gd name="connsiteX4" fmla="*/ 22474 w 18762754"/>
              <a:gd name="connsiteY4" fmla="*/ 6439164 h 7034078"/>
              <a:gd name="connsiteX5" fmla="*/ 472077 w 18762754"/>
              <a:gd name="connsiteY5" fmla="*/ 6191389 h 7034078"/>
              <a:gd name="connsiteX6" fmla="*/ 461753 w 18762754"/>
              <a:gd name="connsiteY6" fmla="*/ 6114247 h 7034078"/>
              <a:gd name="connsiteX7" fmla="*/ 14446 w 18762754"/>
              <a:gd name="connsiteY7" fmla="*/ 5844209 h 7034078"/>
              <a:gd name="connsiteX8" fmla="*/ 31040 w 18762754"/>
              <a:gd name="connsiteY8" fmla="*/ 0 h 7034078"/>
              <a:gd name="connsiteX0" fmla="*/ 31040 w 18717382"/>
              <a:gd name="connsiteY0" fmla="*/ 10743 h 7044821"/>
              <a:gd name="connsiteX1" fmla="*/ 18598355 w 18717382"/>
              <a:gd name="connsiteY1" fmla="*/ 0 h 7044821"/>
              <a:gd name="connsiteX2" fmla="*/ 18717033 w 18717382"/>
              <a:gd name="connsiteY2" fmla="*/ 7044821 h 7044821"/>
              <a:gd name="connsiteX3" fmla="*/ 0 w 18717382"/>
              <a:gd name="connsiteY3" fmla="*/ 7019960 h 7044821"/>
              <a:gd name="connsiteX4" fmla="*/ 22474 w 18717382"/>
              <a:gd name="connsiteY4" fmla="*/ 6449907 h 7044821"/>
              <a:gd name="connsiteX5" fmla="*/ 472077 w 18717382"/>
              <a:gd name="connsiteY5" fmla="*/ 6202132 h 7044821"/>
              <a:gd name="connsiteX6" fmla="*/ 461753 w 18717382"/>
              <a:gd name="connsiteY6" fmla="*/ 6124990 h 7044821"/>
              <a:gd name="connsiteX7" fmla="*/ 14446 w 18717382"/>
              <a:gd name="connsiteY7" fmla="*/ 5854952 h 7044821"/>
              <a:gd name="connsiteX8" fmla="*/ 31040 w 18717382"/>
              <a:gd name="connsiteY8" fmla="*/ 10743 h 7044821"/>
              <a:gd name="connsiteX0" fmla="*/ 31040 w 18725399"/>
              <a:gd name="connsiteY0" fmla="*/ 23491 h 7057569"/>
              <a:gd name="connsiteX1" fmla="*/ 18712307 w 18725399"/>
              <a:gd name="connsiteY1" fmla="*/ 0 h 7057569"/>
              <a:gd name="connsiteX2" fmla="*/ 18717033 w 18725399"/>
              <a:gd name="connsiteY2" fmla="*/ 7057569 h 7057569"/>
              <a:gd name="connsiteX3" fmla="*/ 0 w 18725399"/>
              <a:gd name="connsiteY3" fmla="*/ 7032708 h 7057569"/>
              <a:gd name="connsiteX4" fmla="*/ 22474 w 18725399"/>
              <a:gd name="connsiteY4" fmla="*/ 6462655 h 7057569"/>
              <a:gd name="connsiteX5" fmla="*/ 472077 w 18725399"/>
              <a:gd name="connsiteY5" fmla="*/ 6214880 h 7057569"/>
              <a:gd name="connsiteX6" fmla="*/ 461753 w 18725399"/>
              <a:gd name="connsiteY6" fmla="*/ 6137738 h 7057569"/>
              <a:gd name="connsiteX7" fmla="*/ 14446 w 18725399"/>
              <a:gd name="connsiteY7" fmla="*/ 5867700 h 7057569"/>
              <a:gd name="connsiteX8" fmla="*/ 31040 w 18725399"/>
              <a:gd name="connsiteY8" fmla="*/ 23491 h 7057569"/>
              <a:gd name="connsiteX0" fmla="*/ 31040 w 18742263"/>
              <a:gd name="connsiteY0" fmla="*/ 10741 h 7044819"/>
              <a:gd name="connsiteX1" fmla="*/ 18735099 w 18742263"/>
              <a:gd name="connsiteY1" fmla="*/ 0 h 7044819"/>
              <a:gd name="connsiteX2" fmla="*/ 18717033 w 18742263"/>
              <a:gd name="connsiteY2" fmla="*/ 7044819 h 7044819"/>
              <a:gd name="connsiteX3" fmla="*/ 0 w 18742263"/>
              <a:gd name="connsiteY3" fmla="*/ 7019958 h 7044819"/>
              <a:gd name="connsiteX4" fmla="*/ 22474 w 18742263"/>
              <a:gd name="connsiteY4" fmla="*/ 6449905 h 7044819"/>
              <a:gd name="connsiteX5" fmla="*/ 472077 w 18742263"/>
              <a:gd name="connsiteY5" fmla="*/ 6202130 h 7044819"/>
              <a:gd name="connsiteX6" fmla="*/ 461753 w 18742263"/>
              <a:gd name="connsiteY6" fmla="*/ 6124988 h 7044819"/>
              <a:gd name="connsiteX7" fmla="*/ 14446 w 18742263"/>
              <a:gd name="connsiteY7" fmla="*/ 5854950 h 7044819"/>
              <a:gd name="connsiteX8" fmla="*/ 31040 w 18742263"/>
              <a:gd name="connsiteY8" fmla="*/ 10741 h 7044819"/>
              <a:gd name="connsiteX0" fmla="*/ 31040 w 18742263"/>
              <a:gd name="connsiteY0" fmla="*/ 1 h 7034079"/>
              <a:gd name="connsiteX1" fmla="*/ 18735099 w 18742263"/>
              <a:gd name="connsiteY1" fmla="*/ 14759 h 7034079"/>
              <a:gd name="connsiteX2" fmla="*/ 18717033 w 18742263"/>
              <a:gd name="connsiteY2" fmla="*/ 7034079 h 7034079"/>
              <a:gd name="connsiteX3" fmla="*/ 0 w 18742263"/>
              <a:gd name="connsiteY3" fmla="*/ 7009218 h 7034079"/>
              <a:gd name="connsiteX4" fmla="*/ 22474 w 18742263"/>
              <a:gd name="connsiteY4" fmla="*/ 6439165 h 7034079"/>
              <a:gd name="connsiteX5" fmla="*/ 472077 w 18742263"/>
              <a:gd name="connsiteY5" fmla="*/ 6191390 h 7034079"/>
              <a:gd name="connsiteX6" fmla="*/ 461753 w 18742263"/>
              <a:gd name="connsiteY6" fmla="*/ 6114248 h 7034079"/>
              <a:gd name="connsiteX7" fmla="*/ 14446 w 18742263"/>
              <a:gd name="connsiteY7" fmla="*/ 5844210 h 7034079"/>
              <a:gd name="connsiteX8" fmla="*/ 31040 w 18742263"/>
              <a:gd name="connsiteY8" fmla="*/ 1 h 7034079"/>
              <a:gd name="connsiteX0" fmla="*/ 31040 w 18742263"/>
              <a:gd name="connsiteY0" fmla="*/ 0 h 7034078"/>
              <a:gd name="connsiteX1" fmla="*/ 18735099 w 18742263"/>
              <a:gd name="connsiteY1" fmla="*/ 14758 h 7034078"/>
              <a:gd name="connsiteX2" fmla="*/ 18717033 w 18742263"/>
              <a:gd name="connsiteY2" fmla="*/ 7034078 h 7034078"/>
              <a:gd name="connsiteX3" fmla="*/ 0 w 18742263"/>
              <a:gd name="connsiteY3" fmla="*/ 7009217 h 7034078"/>
              <a:gd name="connsiteX4" fmla="*/ 22474 w 18742263"/>
              <a:gd name="connsiteY4" fmla="*/ 6439164 h 7034078"/>
              <a:gd name="connsiteX5" fmla="*/ 472077 w 18742263"/>
              <a:gd name="connsiteY5" fmla="*/ 6191389 h 7034078"/>
              <a:gd name="connsiteX6" fmla="*/ 461753 w 18742263"/>
              <a:gd name="connsiteY6" fmla="*/ 6114247 h 7034078"/>
              <a:gd name="connsiteX7" fmla="*/ 14446 w 18742263"/>
              <a:gd name="connsiteY7" fmla="*/ 5844209 h 7034078"/>
              <a:gd name="connsiteX8" fmla="*/ 31040 w 18742263"/>
              <a:gd name="connsiteY8" fmla="*/ 0 h 7034078"/>
              <a:gd name="connsiteX0" fmla="*/ 31040 w 18725399"/>
              <a:gd name="connsiteY0" fmla="*/ 0 h 7034078"/>
              <a:gd name="connsiteX1" fmla="*/ 18712309 w 18725399"/>
              <a:gd name="connsiteY1" fmla="*/ 2008 h 7034078"/>
              <a:gd name="connsiteX2" fmla="*/ 18717033 w 18725399"/>
              <a:gd name="connsiteY2" fmla="*/ 7034078 h 7034078"/>
              <a:gd name="connsiteX3" fmla="*/ 0 w 18725399"/>
              <a:gd name="connsiteY3" fmla="*/ 7009217 h 7034078"/>
              <a:gd name="connsiteX4" fmla="*/ 22474 w 18725399"/>
              <a:gd name="connsiteY4" fmla="*/ 6439164 h 7034078"/>
              <a:gd name="connsiteX5" fmla="*/ 472077 w 18725399"/>
              <a:gd name="connsiteY5" fmla="*/ 6191389 h 7034078"/>
              <a:gd name="connsiteX6" fmla="*/ 461753 w 18725399"/>
              <a:gd name="connsiteY6" fmla="*/ 6114247 h 7034078"/>
              <a:gd name="connsiteX7" fmla="*/ 14446 w 18725399"/>
              <a:gd name="connsiteY7" fmla="*/ 5844209 h 7034078"/>
              <a:gd name="connsiteX8" fmla="*/ 31040 w 18725399"/>
              <a:gd name="connsiteY8" fmla="*/ 0 h 7034078"/>
              <a:gd name="connsiteX0" fmla="*/ 31040 w 18725399"/>
              <a:gd name="connsiteY0" fmla="*/ 0 h 7046828"/>
              <a:gd name="connsiteX1" fmla="*/ 18712309 w 18725399"/>
              <a:gd name="connsiteY1" fmla="*/ 2008 h 7046828"/>
              <a:gd name="connsiteX2" fmla="*/ 18717032 w 18725399"/>
              <a:gd name="connsiteY2" fmla="*/ 7046828 h 7046828"/>
              <a:gd name="connsiteX3" fmla="*/ 0 w 18725399"/>
              <a:gd name="connsiteY3" fmla="*/ 7009217 h 7046828"/>
              <a:gd name="connsiteX4" fmla="*/ 22474 w 18725399"/>
              <a:gd name="connsiteY4" fmla="*/ 6439164 h 7046828"/>
              <a:gd name="connsiteX5" fmla="*/ 472077 w 18725399"/>
              <a:gd name="connsiteY5" fmla="*/ 6191389 h 7046828"/>
              <a:gd name="connsiteX6" fmla="*/ 461753 w 18725399"/>
              <a:gd name="connsiteY6" fmla="*/ 6114247 h 7046828"/>
              <a:gd name="connsiteX7" fmla="*/ 14446 w 18725399"/>
              <a:gd name="connsiteY7" fmla="*/ 5844209 h 7046828"/>
              <a:gd name="connsiteX8" fmla="*/ 31040 w 18725399"/>
              <a:gd name="connsiteY8" fmla="*/ 0 h 704682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22474 w 18719473"/>
              <a:gd name="connsiteY4" fmla="*/ 6439164 h 7034078"/>
              <a:gd name="connsiteX5" fmla="*/ 472077 w 18719473"/>
              <a:gd name="connsiteY5" fmla="*/ 6191389 h 7034078"/>
              <a:gd name="connsiteX6" fmla="*/ 461753 w 18719473"/>
              <a:gd name="connsiteY6" fmla="*/ 6114247 h 7034078"/>
              <a:gd name="connsiteX7" fmla="*/ 14446 w 18719473"/>
              <a:gd name="connsiteY7" fmla="*/ 5844209 h 7034078"/>
              <a:gd name="connsiteX8" fmla="*/ 31040 w 18719473"/>
              <a:gd name="connsiteY8" fmla="*/ 0 h 703407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22474 w 18719473"/>
              <a:gd name="connsiteY4" fmla="*/ 6439164 h 7034078"/>
              <a:gd name="connsiteX5" fmla="*/ 472077 w 18719473"/>
              <a:gd name="connsiteY5" fmla="*/ 6191389 h 7034078"/>
              <a:gd name="connsiteX6" fmla="*/ 461753 w 18719473"/>
              <a:gd name="connsiteY6" fmla="*/ 6114247 h 7034078"/>
              <a:gd name="connsiteX7" fmla="*/ 14446 w 18719473"/>
              <a:gd name="connsiteY7" fmla="*/ 5844209 h 7034078"/>
              <a:gd name="connsiteX8" fmla="*/ 31040 w 18719473"/>
              <a:gd name="connsiteY8" fmla="*/ 0 h 7034078"/>
              <a:gd name="connsiteX0" fmla="*/ 1262956 w 19951389"/>
              <a:gd name="connsiteY0" fmla="*/ 0 h 7034078"/>
              <a:gd name="connsiteX1" fmla="*/ 19944225 w 19951389"/>
              <a:gd name="connsiteY1" fmla="*/ 2008 h 7034078"/>
              <a:gd name="connsiteX2" fmla="*/ 19926156 w 19951389"/>
              <a:gd name="connsiteY2" fmla="*/ 7034078 h 7034078"/>
              <a:gd name="connsiteX3" fmla="*/ 1231916 w 19951389"/>
              <a:gd name="connsiteY3" fmla="*/ 7009217 h 7034078"/>
              <a:gd name="connsiteX4" fmla="*/ 1254390 w 19951389"/>
              <a:gd name="connsiteY4" fmla="*/ 6439164 h 7034078"/>
              <a:gd name="connsiteX5" fmla="*/ 1703993 w 19951389"/>
              <a:gd name="connsiteY5" fmla="*/ 6191389 h 7034078"/>
              <a:gd name="connsiteX6" fmla="*/ 1693669 w 19951389"/>
              <a:gd name="connsiteY6" fmla="*/ 6114247 h 7034078"/>
              <a:gd name="connsiteX7" fmla="*/ 1262956 w 19951389"/>
              <a:gd name="connsiteY7" fmla="*/ 0 h 7034078"/>
              <a:gd name="connsiteX0" fmla="*/ 1245282 w 19933715"/>
              <a:gd name="connsiteY0" fmla="*/ 0 h 7034078"/>
              <a:gd name="connsiteX1" fmla="*/ 19926551 w 19933715"/>
              <a:gd name="connsiteY1" fmla="*/ 2008 h 7034078"/>
              <a:gd name="connsiteX2" fmla="*/ 19908482 w 19933715"/>
              <a:gd name="connsiteY2" fmla="*/ 7034078 h 7034078"/>
              <a:gd name="connsiteX3" fmla="*/ 1214242 w 19933715"/>
              <a:gd name="connsiteY3" fmla="*/ 7009217 h 7034078"/>
              <a:gd name="connsiteX4" fmla="*/ 1236716 w 19933715"/>
              <a:gd name="connsiteY4" fmla="*/ 6439164 h 7034078"/>
              <a:gd name="connsiteX5" fmla="*/ 1686319 w 19933715"/>
              <a:gd name="connsiteY5" fmla="*/ 6191389 h 7034078"/>
              <a:gd name="connsiteX6" fmla="*/ 1245282 w 19933715"/>
              <a:gd name="connsiteY6" fmla="*/ 0 h 703407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22474 w 18719473"/>
              <a:gd name="connsiteY4" fmla="*/ 6439164 h 7034078"/>
              <a:gd name="connsiteX5" fmla="*/ 31040 w 18719473"/>
              <a:gd name="connsiteY5" fmla="*/ 0 h 7034078"/>
              <a:gd name="connsiteX0" fmla="*/ 2351532 w 21039965"/>
              <a:gd name="connsiteY0" fmla="*/ 0 h 7034078"/>
              <a:gd name="connsiteX1" fmla="*/ 21032801 w 21039965"/>
              <a:gd name="connsiteY1" fmla="*/ 2008 h 7034078"/>
              <a:gd name="connsiteX2" fmla="*/ 21014732 w 21039965"/>
              <a:gd name="connsiteY2" fmla="*/ 7034078 h 7034078"/>
              <a:gd name="connsiteX3" fmla="*/ 2320492 w 21039965"/>
              <a:gd name="connsiteY3" fmla="*/ 7009217 h 7034078"/>
              <a:gd name="connsiteX4" fmla="*/ 2351532 w 21039965"/>
              <a:gd name="connsiteY4" fmla="*/ 0 h 7034078"/>
              <a:gd name="connsiteX0" fmla="*/ 1392028 w 20080461"/>
              <a:gd name="connsiteY0" fmla="*/ 0 h 7034078"/>
              <a:gd name="connsiteX1" fmla="*/ 20073297 w 20080461"/>
              <a:gd name="connsiteY1" fmla="*/ 2008 h 7034078"/>
              <a:gd name="connsiteX2" fmla="*/ 20055228 w 20080461"/>
              <a:gd name="connsiteY2" fmla="*/ 7034078 h 7034078"/>
              <a:gd name="connsiteX3" fmla="*/ 1360988 w 20080461"/>
              <a:gd name="connsiteY3" fmla="*/ 7009217 h 7034078"/>
              <a:gd name="connsiteX4" fmla="*/ 1392028 w 20080461"/>
              <a:gd name="connsiteY4" fmla="*/ 0 h 703407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31040 w 18719473"/>
              <a:gd name="connsiteY4" fmla="*/ 0 h 7034078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8712309 w 18719473"/>
              <a:gd name="connsiteY2" fmla="*/ 15745 h 7047815"/>
              <a:gd name="connsiteX3" fmla="*/ 18694240 w 18719473"/>
              <a:gd name="connsiteY3" fmla="*/ 7047815 h 7047815"/>
              <a:gd name="connsiteX4" fmla="*/ 0 w 18719473"/>
              <a:gd name="connsiteY4" fmla="*/ 7022954 h 7047815"/>
              <a:gd name="connsiteX5" fmla="*/ 31040 w 18719473"/>
              <a:gd name="connsiteY5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188314 w 18719473"/>
              <a:gd name="connsiteY2" fmla="*/ 0 h 7047815"/>
              <a:gd name="connsiteX3" fmla="*/ 18712309 w 18719473"/>
              <a:gd name="connsiteY3" fmla="*/ 15745 h 7047815"/>
              <a:gd name="connsiteX4" fmla="*/ 18694240 w 18719473"/>
              <a:gd name="connsiteY4" fmla="*/ 7047815 h 7047815"/>
              <a:gd name="connsiteX5" fmla="*/ 0 w 18719473"/>
              <a:gd name="connsiteY5" fmla="*/ 7022954 h 7047815"/>
              <a:gd name="connsiteX6" fmla="*/ 31040 w 18719473"/>
              <a:gd name="connsiteY6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8712309 w 18719473"/>
              <a:gd name="connsiteY3" fmla="*/ 15745 h 7047815"/>
              <a:gd name="connsiteX4" fmla="*/ 18694240 w 18719473"/>
              <a:gd name="connsiteY4" fmla="*/ 7047815 h 7047815"/>
              <a:gd name="connsiteX5" fmla="*/ 0 w 18719473"/>
              <a:gd name="connsiteY5" fmla="*/ 7022954 h 7047815"/>
              <a:gd name="connsiteX6" fmla="*/ 31040 w 18719473"/>
              <a:gd name="connsiteY6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7724828 w 18719473"/>
              <a:gd name="connsiteY3" fmla="*/ 252361 h 7047815"/>
              <a:gd name="connsiteX4" fmla="*/ 18712309 w 18719473"/>
              <a:gd name="connsiteY4" fmla="*/ 15745 h 7047815"/>
              <a:gd name="connsiteX5" fmla="*/ 18694240 w 18719473"/>
              <a:gd name="connsiteY5" fmla="*/ 7047815 h 7047815"/>
              <a:gd name="connsiteX6" fmla="*/ 0 w 18719473"/>
              <a:gd name="connsiteY6" fmla="*/ 7022954 h 7047815"/>
              <a:gd name="connsiteX7" fmla="*/ 31040 w 18719473"/>
              <a:gd name="connsiteY7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7526117 w 18719473"/>
              <a:gd name="connsiteY3" fmla="*/ 28039 h 7047815"/>
              <a:gd name="connsiteX4" fmla="*/ 18712309 w 18719473"/>
              <a:gd name="connsiteY4" fmla="*/ 15745 h 7047815"/>
              <a:gd name="connsiteX5" fmla="*/ 18694240 w 18719473"/>
              <a:gd name="connsiteY5" fmla="*/ 7047815 h 7047815"/>
              <a:gd name="connsiteX6" fmla="*/ 0 w 18719473"/>
              <a:gd name="connsiteY6" fmla="*/ 7022954 h 7047815"/>
              <a:gd name="connsiteX7" fmla="*/ 31040 w 18719473"/>
              <a:gd name="connsiteY7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7487556 w 18719473"/>
              <a:gd name="connsiteY3" fmla="*/ 14439 h 7047815"/>
              <a:gd name="connsiteX4" fmla="*/ 18712309 w 18719473"/>
              <a:gd name="connsiteY4" fmla="*/ 15745 h 7047815"/>
              <a:gd name="connsiteX5" fmla="*/ 18694240 w 18719473"/>
              <a:gd name="connsiteY5" fmla="*/ 7047815 h 7047815"/>
              <a:gd name="connsiteX6" fmla="*/ 0 w 18719473"/>
              <a:gd name="connsiteY6" fmla="*/ 7022954 h 7047815"/>
              <a:gd name="connsiteX7" fmla="*/ 31040 w 18719473"/>
              <a:gd name="connsiteY7" fmla="*/ 13737 h 7047815"/>
              <a:gd name="connsiteX0" fmla="*/ 31040 w 18719473"/>
              <a:gd name="connsiteY0" fmla="*/ 0 h 7034078"/>
              <a:gd name="connsiteX1" fmla="*/ 16434404 w 18719473"/>
              <a:gd name="connsiteY1" fmla="*/ 13466 h 7034078"/>
              <a:gd name="connsiteX2" fmla="*/ 17029347 w 18719473"/>
              <a:gd name="connsiteY2" fmla="*/ 406865 h 7034078"/>
              <a:gd name="connsiteX3" fmla="*/ 17487556 w 18719473"/>
              <a:gd name="connsiteY3" fmla="*/ 702 h 7034078"/>
              <a:gd name="connsiteX4" fmla="*/ 18712309 w 18719473"/>
              <a:gd name="connsiteY4" fmla="*/ 2008 h 7034078"/>
              <a:gd name="connsiteX5" fmla="*/ 18694240 w 18719473"/>
              <a:gd name="connsiteY5" fmla="*/ 7034078 h 7034078"/>
              <a:gd name="connsiteX6" fmla="*/ 0 w 18719473"/>
              <a:gd name="connsiteY6" fmla="*/ 7009217 h 7034078"/>
              <a:gd name="connsiteX7" fmla="*/ 31040 w 18719473"/>
              <a:gd name="connsiteY7" fmla="*/ 0 h 7034078"/>
              <a:gd name="connsiteX0" fmla="*/ 31040 w 18719473"/>
              <a:gd name="connsiteY0" fmla="*/ 135 h 7034213"/>
              <a:gd name="connsiteX1" fmla="*/ 16434404 w 18719473"/>
              <a:gd name="connsiteY1" fmla="*/ 0 h 7034213"/>
              <a:gd name="connsiteX2" fmla="*/ 17029347 w 18719473"/>
              <a:gd name="connsiteY2" fmla="*/ 407000 h 7034213"/>
              <a:gd name="connsiteX3" fmla="*/ 17487556 w 18719473"/>
              <a:gd name="connsiteY3" fmla="*/ 837 h 7034213"/>
              <a:gd name="connsiteX4" fmla="*/ 18712309 w 18719473"/>
              <a:gd name="connsiteY4" fmla="*/ 2143 h 7034213"/>
              <a:gd name="connsiteX5" fmla="*/ 18694240 w 18719473"/>
              <a:gd name="connsiteY5" fmla="*/ 7034213 h 7034213"/>
              <a:gd name="connsiteX6" fmla="*/ 0 w 18719473"/>
              <a:gd name="connsiteY6" fmla="*/ 7009352 h 7034213"/>
              <a:gd name="connsiteX7" fmla="*/ 31040 w 18719473"/>
              <a:gd name="connsiteY7" fmla="*/ 135 h 7034213"/>
              <a:gd name="connsiteX0" fmla="*/ 31040 w 18719473"/>
              <a:gd name="connsiteY0" fmla="*/ 135 h 7034213"/>
              <a:gd name="connsiteX1" fmla="*/ 16318731 w 18719473"/>
              <a:gd name="connsiteY1" fmla="*/ 0 h 7034213"/>
              <a:gd name="connsiteX2" fmla="*/ 17029347 w 18719473"/>
              <a:gd name="connsiteY2" fmla="*/ 407000 h 7034213"/>
              <a:gd name="connsiteX3" fmla="*/ 17487556 w 18719473"/>
              <a:gd name="connsiteY3" fmla="*/ 837 h 7034213"/>
              <a:gd name="connsiteX4" fmla="*/ 18712309 w 18719473"/>
              <a:gd name="connsiteY4" fmla="*/ 2143 h 7034213"/>
              <a:gd name="connsiteX5" fmla="*/ 18694240 w 18719473"/>
              <a:gd name="connsiteY5" fmla="*/ 7034213 h 7034213"/>
              <a:gd name="connsiteX6" fmla="*/ 0 w 18719473"/>
              <a:gd name="connsiteY6" fmla="*/ 7009352 h 7034213"/>
              <a:gd name="connsiteX7" fmla="*/ 31040 w 18719473"/>
              <a:gd name="connsiteY7" fmla="*/ 135 h 7034213"/>
              <a:gd name="connsiteX0" fmla="*/ 31040 w 18719473"/>
              <a:gd name="connsiteY0" fmla="*/ 135 h 7034213"/>
              <a:gd name="connsiteX1" fmla="*/ 16318731 w 18719473"/>
              <a:gd name="connsiteY1" fmla="*/ 0 h 7034213"/>
              <a:gd name="connsiteX2" fmla="*/ 16971511 w 18719473"/>
              <a:gd name="connsiteY2" fmla="*/ 406999 h 7034213"/>
              <a:gd name="connsiteX3" fmla="*/ 17487556 w 18719473"/>
              <a:gd name="connsiteY3" fmla="*/ 837 h 7034213"/>
              <a:gd name="connsiteX4" fmla="*/ 18712309 w 18719473"/>
              <a:gd name="connsiteY4" fmla="*/ 2143 h 7034213"/>
              <a:gd name="connsiteX5" fmla="*/ 18694240 w 18719473"/>
              <a:gd name="connsiteY5" fmla="*/ 7034213 h 7034213"/>
              <a:gd name="connsiteX6" fmla="*/ 0 w 18719473"/>
              <a:gd name="connsiteY6" fmla="*/ 7009352 h 7034213"/>
              <a:gd name="connsiteX7" fmla="*/ 31040 w 18719473"/>
              <a:gd name="connsiteY7" fmla="*/ 135 h 703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9473" h="7034213">
                <a:moveTo>
                  <a:pt x="31040" y="135"/>
                </a:moveTo>
                <a:lnTo>
                  <a:pt x="16318731" y="0"/>
                </a:lnTo>
                <a:lnTo>
                  <a:pt x="16971511" y="406999"/>
                </a:lnTo>
                <a:lnTo>
                  <a:pt x="17487556" y="837"/>
                </a:lnTo>
                <a:lnTo>
                  <a:pt x="18712309" y="2143"/>
                </a:lnTo>
                <a:cubicBezTo>
                  <a:pt x="18733582" y="1708257"/>
                  <a:pt x="18701394" y="6001113"/>
                  <a:pt x="18694240" y="7034213"/>
                </a:cubicBezTo>
                <a:lnTo>
                  <a:pt x="0" y="7009352"/>
                </a:lnTo>
                <a:cubicBezTo>
                  <a:pt x="9644" y="5587685"/>
                  <a:pt x="4638" y="1806890"/>
                  <a:pt x="31040" y="1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ltGray">
          <a:xfrm>
            <a:off x="416691" y="1524549"/>
            <a:ext cx="7525791" cy="4342500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206375" dist="38100" algn="l" rotWithShape="0">
              <a:prstClr val="black">
                <a:alpha val="83000"/>
              </a:prstClr>
            </a:outerShdw>
          </a:effectLst>
        </p:spPr>
        <p:txBody>
          <a:bodyPr anchor="t" anchorCtr="0"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 noProof="0" smtClean="0"/>
              <a:t>Click to add text</a:t>
            </a:r>
            <a:br>
              <a:rPr lang="en-GB" noProof="0" smtClean="0"/>
            </a:br>
            <a:endParaRPr lang="en-GB" noProof="0"/>
          </a:p>
        </p:txBody>
      </p:sp>
      <p:sp>
        <p:nvSpPr>
          <p:cNvPr id="4" name="Tijdelijke aanduiding voor dianummer 5"/>
          <p:cNvSpPr txBox="1">
            <a:spLocks/>
          </p:cNvSpPr>
          <p:nvPr/>
        </p:nvSpPr>
        <p:spPr>
          <a:xfrm>
            <a:off x="-765567" y="5288468"/>
            <a:ext cx="2133600" cy="30427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457200" rtl="0" eaLnBrk="1" latinLnBrk="0" hangingPunct="1">
              <a:defRPr sz="900" kern="1200">
                <a:solidFill>
                  <a:srgbClr val="0099C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71D7605-1008-454B-8CEA-01CEFD2483E5}" type="slidenum">
              <a:rPr lang="en-GB" noProof="0" smtClean="0">
                <a:solidFill>
                  <a:schemeClr val="bg1"/>
                </a:solidFill>
              </a:rPr>
              <a:pPr algn="ctr"/>
              <a:t>‹#›</a:t>
            </a:fld>
            <a:endParaRPr lang="en-GB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bove a picture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ltGray">
          <a:xfrm>
            <a:off x="947815" y="2789464"/>
            <a:ext cx="7525791" cy="1009196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206375" dist="38100" algn="l" rotWithShape="0">
              <a:prstClr val="black">
                <a:alpha val="83000"/>
              </a:prstClr>
            </a:outerShdw>
          </a:effectLst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 noProof="0" smtClean="0"/>
              <a:t>Click to add text</a:t>
            </a:r>
            <a:endParaRPr lang="en-GB" noProof="0"/>
          </a:p>
        </p:txBody>
      </p:sp>
      <p:sp>
        <p:nvSpPr>
          <p:cNvPr id="4" name="Tijdelijke aanduiding voor dianummer 5"/>
          <p:cNvSpPr txBox="1">
            <a:spLocks/>
          </p:cNvSpPr>
          <p:nvPr/>
        </p:nvSpPr>
        <p:spPr>
          <a:xfrm>
            <a:off x="-765567" y="5288468"/>
            <a:ext cx="2133600" cy="30427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457200" rtl="0" eaLnBrk="1" latinLnBrk="0" hangingPunct="1">
              <a:defRPr sz="900" kern="1200">
                <a:solidFill>
                  <a:srgbClr val="0099C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71D7605-1008-454B-8CEA-01CEFD2483E5}" type="slidenum">
              <a:rPr lang="en-GB" noProof="0" smtClean="0">
                <a:solidFill>
                  <a:schemeClr val="bg1"/>
                </a:solidFill>
              </a:rPr>
              <a:pPr algn="ctr"/>
              <a:t>‹#›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afbeelding 6"/>
          <p:cNvSpPr>
            <a:spLocks noGrp="1"/>
          </p:cNvSpPr>
          <p:nvPr>
            <p:ph type="pic" sz="quarter" idx="12" hasCustomPrompt="1"/>
          </p:nvPr>
        </p:nvSpPr>
        <p:spPr bwMode="auto">
          <a:xfrm>
            <a:off x="0" y="832206"/>
            <a:ext cx="9203157" cy="4901470"/>
          </a:xfrm>
          <a:custGeom>
            <a:avLst/>
            <a:gdLst>
              <a:gd name="T0" fmla="*/ 63 w 7808562"/>
              <a:gd name="T1" fmla="*/ 0 h 6925674"/>
              <a:gd name="T2" fmla="*/ 1342410 w 7808562"/>
              <a:gd name="T3" fmla="*/ 12911 h 6925674"/>
              <a:gd name="T4" fmla="*/ 1592162 w 7808562"/>
              <a:gd name="T5" fmla="*/ 361897 h 6925674"/>
              <a:gd name="T6" fmla="*/ 1593947 w 7808562"/>
              <a:gd name="T7" fmla="*/ 1881171 h 6925674"/>
              <a:gd name="T8" fmla="*/ 1395714 w 7808562"/>
              <a:gd name="T9" fmla="*/ 2234516 h 6925674"/>
              <a:gd name="T10" fmla="*/ 13413 w 7808562"/>
              <a:gd name="T11" fmla="*/ 2231692 h 6925674"/>
              <a:gd name="T12" fmla="*/ 63 w 7808562"/>
              <a:gd name="T13" fmla="*/ 0 h 69256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310 w 7808562"/>
              <a:gd name="connsiteY0" fmla="*/ 0 h 6925676"/>
              <a:gd name="connsiteX1" fmla="*/ 6574615 w 7808562"/>
              <a:gd name="connsiteY1" fmla="*/ 39986 h 6925676"/>
              <a:gd name="connsiteX2" fmla="*/ 7797802 w 7808562"/>
              <a:gd name="connsiteY2" fmla="*/ 1048687 h 6925676"/>
              <a:gd name="connsiteX3" fmla="*/ 7806547 w 7808562"/>
              <a:gd name="connsiteY3" fmla="*/ 5825942 h 6925676"/>
              <a:gd name="connsiteX4" fmla="*/ 6835675 w 7808562"/>
              <a:gd name="connsiteY4" fmla="*/ 6920243 h 6925676"/>
              <a:gd name="connsiteX5" fmla="*/ 65693 w 7808562"/>
              <a:gd name="connsiteY5" fmla="*/ 6911496 h 6925676"/>
              <a:gd name="connsiteX6" fmla="*/ 310 w 7808562"/>
              <a:gd name="connsiteY6" fmla="*/ 0 h 6925676"/>
              <a:gd name="connsiteX0" fmla="*/ 310 w 7806628"/>
              <a:gd name="connsiteY0" fmla="*/ 0 h 6925674"/>
              <a:gd name="connsiteX1" fmla="*/ 6574615 w 7806628"/>
              <a:gd name="connsiteY1" fmla="*/ 39986 h 6925674"/>
              <a:gd name="connsiteX2" fmla="*/ 7806547 w 7806628"/>
              <a:gd name="connsiteY2" fmla="*/ 5825942 h 6925674"/>
              <a:gd name="connsiteX3" fmla="*/ 6835675 w 7806628"/>
              <a:gd name="connsiteY3" fmla="*/ 6920243 h 6925674"/>
              <a:gd name="connsiteX4" fmla="*/ 65693 w 7806628"/>
              <a:gd name="connsiteY4" fmla="*/ 6911496 h 6925674"/>
              <a:gd name="connsiteX5" fmla="*/ 310 w 7806628"/>
              <a:gd name="connsiteY5" fmla="*/ 0 h 6925674"/>
              <a:gd name="connsiteX0" fmla="*/ 310 w 7819718"/>
              <a:gd name="connsiteY0" fmla="*/ 8079 h 6933755"/>
              <a:gd name="connsiteX1" fmla="*/ 6816334 w 7819718"/>
              <a:gd name="connsiteY1" fmla="*/ 0 h 6933755"/>
              <a:gd name="connsiteX2" fmla="*/ 7806547 w 7819718"/>
              <a:gd name="connsiteY2" fmla="*/ 5834021 h 6933755"/>
              <a:gd name="connsiteX3" fmla="*/ 6835675 w 7819718"/>
              <a:gd name="connsiteY3" fmla="*/ 6928322 h 6933755"/>
              <a:gd name="connsiteX4" fmla="*/ 65693 w 7819718"/>
              <a:gd name="connsiteY4" fmla="*/ 6919575 h 6933755"/>
              <a:gd name="connsiteX5" fmla="*/ 310 w 7819718"/>
              <a:gd name="connsiteY5" fmla="*/ 8079 h 6933755"/>
              <a:gd name="connsiteX0" fmla="*/ 310 w 7806628"/>
              <a:gd name="connsiteY0" fmla="*/ 8079 h 6933753"/>
              <a:gd name="connsiteX1" fmla="*/ 6816334 w 7806628"/>
              <a:gd name="connsiteY1" fmla="*/ 0 h 6933753"/>
              <a:gd name="connsiteX2" fmla="*/ 7806547 w 7806628"/>
              <a:gd name="connsiteY2" fmla="*/ 5834021 h 6933753"/>
              <a:gd name="connsiteX3" fmla="*/ 6835675 w 7806628"/>
              <a:gd name="connsiteY3" fmla="*/ 6928322 h 6933753"/>
              <a:gd name="connsiteX4" fmla="*/ 65693 w 7806628"/>
              <a:gd name="connsiteY4" fmla="*/ 6919575 h 6933753"/>
              <a:gd name="connsiteX5" fmla="*/ 310 w 7806628"/>
              <a:gd name="connsiteY5" fmla="*/ 8079 h 6933753"/>
              <a:gd name="connsiteX0" fmla="*/ 310 w 7675153"/>
              <a:gd name="connsiteY0" fmla="*/ 8079 h 6933755"/>
              <a:gd name="connsiteX1" fmla="*/ 6816334 w 7675153"/>
              <a:gd name="connsiteY1" fmla="*/ 0 h 6933755"/>
              <a:gd name="connsiteX2" fmla="*/ 6835675 w 7675153"/>
              <a:gd name="connsiteY2" fmla="*/ 6928322 h 6933755"/>
              <a:gd name="connsiteX3" fmla="*/ 65693 w 7675153"/>
              <a:gd name="connsiteY3" fmla="*/ 6919575 h 6933755"/>
              <a:gd name="connsiteX4" fmla="*/ 310 w 7675153"/>
              <a:gd name="connsiteY4" fmla="*/ 8079 h 6933755"/>
              <a:gd name="connsiteX0" fmla="*/ 310 w 7343338"/>
              <a:gd name="connsiteY0" fmla="*/ 8079 h 6933753"/>
              <a:gd name="connsiteX1" fmla="*/ 6816334 w 7343338"/>
              <a:gd name="connsiteY1" fmla="*/ 0 h 6933753"/>
              <a:gd name="connsiteX2" fmla="*/ 6835675 w 7343338"/>
              <a:gd name="connsiteY2" fmla="*/ 6928322 h 6933753"/>
              <a:gd name="connsiteX3" fmla="*/ 65693 w 7343338"/>
              <a:gd name="connsiteY3" fmla="*/ 6919575 h 6933753"/>
              <a:gd name="connsiteX4" fmla="*/ 310 w 7343338"/>
              <a:gd name="connsiteY4" fmla="*/ 8079 h 6933753"/>
              <a:gd name="connsiteX0" fmla="*/ 310 w 6865449"/>
              <a:gd name="connsiteY0" fmla="*/ 8079 h 6933755"/>
              <a:gd name="connsiteX1" fmla="*/ 6816334 w 6865449"/>
              <a:gd name="connsiteY1" fmla="*/ 0 h 6933755"/>
              <a:gd name="connsiteX2" fmla="*/ 6835675 w 6865449"/>
              <a:gd name="connsiteY2" fmla="*/ 6928322 h 6933755"/>
              <a:gd name="connsiteX3" fmla="*/ 65693 w 6865449"/>
              <a:gd name="connsiteY3" fmla="*/ 6919575 h 6933755"/>
              <a:gd name="connsiteX4" fmla="*/ 310 w 6865449"/>
              <a:gd name="connsiteY4" fmla="*/ 8079 h 6933755"/>
              <a:gd name="connsiteX0" fmla="*/ 310 w 6865449"/>
              <a:gd name="connsiteY0" fmla="*/ 8079 h 6933753"/>
              <a:gd name="connsiteX1" fmla="*/ 6816334 w 6865449"/>
              <a:gd name="connsiteY1" fmla="*/ 0 h 6933753"/>
              <a:gd name="connsiteX2" fmla="*/ 6835675 w 6865449"/>
              <a:gd name="connsiteY2" fmla="*/ 6928322 h 6933753"/>
              <a:gd name="connsiteX3" fmla="*/ 65693 w 6865449"/>
              <a:gd name="connsiteY3" fmla="*/ 6919575 h 6933753"/>
              <a:gd name="connsiteX4" fmla="*/ 310 w 6865449"/>
              <a:gd name="connsiteY4" fmla="*/ 8079 h 6933753"/>
              <a:gd name="connsiteX0" fmla="*/ 310 w 6838693"/>
              <a:gd name="connsiteY0" fmla="*/ 8079 h 6933755"/>
              <a:gd name="connsiteX1" fmla="*/ 6816334 w 6838693"/>
              <a:gd name="connsiteY1" fmla="*/ 0 h 6933755"/>
              <a:gd name="connsiteX2" fmla="*/ 6835675 w 6838693"/>
              <a:gd name="connsiteY2" fmla="*/ 6928322 h 6933755"/>
              <a:gd name="connsiteX3" fmla="*/ 65693 w 6838693"/>
              <a:gd name="connsiteY3" fmla="*/ 6919575 h 6933755"/>
              <a:gd name="connsiteX4" fmla="*/ 310 w 6838693"/>
              <a:gd name="connsiteY4" fmla="*/ 8079 h 6933755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55727 w 7328727"/>
              <a:gd name="connsiteY3" fmla="*/ 6919575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90344 w 7328727"/>
              <a:gd name="connsiteY0" fmla="*/ 8079 h 6933754"/>
              <a:gd name="connsiteX1" fmla="*/ 7306368 w 7328727"/>
              <a:gd name="connsiteY1" fmla="*/ 0 h 6933754"/>
              <a:gd name="connsiteX2" fmla="*/ 7325709 w 7328727"/>
              <a:gd name="connsiteY2" fmla="*/ 6928322 h 6933754"/>
              <a:gd name="connsiteX3" fmla="*/ 593248 w 7328727"/>
              <a:gd name="connsiteY3" fmla="*/ 6919576 h 6933754"/>
              <a:gd name="connsiteX4" fmla="*/ 541974 w 7328727"/>
              <a:gd name="connsiteY4" fmla="*/ 5816805 h 6933754"/>
              <a:gd name="connsiteX5" fmla="*/ 490344 w 7328727"/>
              <a:gd name="connsiteY5" fmla="*/ 8079 h 6933754"/>
              <a:gd name="connsiteX0" fmla="*/ 486357 w 7324740"/>
              <a:gd name="connsiteY0" fmla="*/ 8079 h 6933754"/>
              <a:gd name="connsiteX1" fmla="*/ 7302381 w 7324740"/>
              <a:gd name="connsiteY1" fmla="*/ 0 h 6933754"/>
              <a:gd name="connsiteX2" fmla="*/ 7321722 w 7324740"/>
              <a:gd name="connsiteY2" fmla="*/ 6928322 h 6933754"/>
              <a:gd name="connsiteX3" fmla="*/ 589261 w 7324740"/>
              <a:gd name="connsiteY3" fmla="*/ 6919576 h 6933754"/>
              <a:gd name="connsiteX4" fmla="*/ 537987 w 7324740"/>
              <a:gd name="connsiteY4" fmla="*/ 5816805 h 6933754"/>
              <a:gd name="connsiteX5" fmla="*/ 486357 w 7324740"/>
              <a:gd name="connsiteY5" fmla="*/ 8079 h 6933754"/>
              <a:gd name="connsiteX0" fmla="*/ 410717 w 7249100"/>
              <a:gd name="connsiteY0" fmla="*/ 8079 h 6933754"/>
              <a:gd name="connsiteX1" fmla="*/ 7226741 w 7249100"/>
              <a:gd name="connsiteY1" fmla="*/ 0 h 6933754"/>
              <a:gd name="connsiteX2" fmla="*/ 7246082 w 7249100"/>
              <a:gd name="connsiteY2" fmla="*/ 6928322 h 6933754"/>
              <a:gd name="connsiteX3" fmla="*/ 513621 w 7249100"/>
              <a:gd name="connsiteY3" fmla="*/ 6919576 h 6933754"/>
              <a:gd name="connsiteX4" fmla="*/ 462347 w 7249100"/>
              <a:gd name="connsiteY4" fmla="*/ 5816805 h 6933754"/>
              <a:gd name="connsiteX5" fmla="*/ 410717 w 7249100"/>
              <a:gd name="connsiteY5" fmla="*/ 8079 h 6933754"/>
              <a:gd name="connsiteX0" fmla="*/ 291981 w 7130364"/>
              <a:gd name="connsiteY0" fmla="*/ 8079 h 7255016"/>
              <a:gd name="connsiteX1" fmla="*/ 7108005 w 7130364"/>
              <a:gd name="connsiteY1" fmla="*/ 0 h 7255016"/>
              <a:gd name="connsiteX2" fmla="*/ 7127346 w 7130364"/>
              <a:gd name="connsiteY2" fmla="*/ 6928322 h 7255016"/>
              <a:gd name="connsiteX3" fmla="*/ 563735 w 7130364"/>
              <a:gd name="connsiteY3" fmla="*/ 7254995 h 7255016"/>
              <a:gd name="connsiteX4" fmla="*/ 343611 w 7130364"/>
              <a:gd name="connsiteY4" fmla="*/ 5816805 h 7255016"/>
              <a:gd name="connsiteX5" fmla="*/ 291981 w 7130364"/>
              <a:gd name="connsiteY5" fmla="*/ 8079 h 7255016"/>
              <a:gd name="connsiteX0" fmla="*/ 285946 w 7124329"/>
              <a:gd name="connsiteY0" fmla="*/ 8079 h 7255015"/>
              <a:gd name="connsiteX1" fmla="*/ 7101970 w 7124329"/>
              <a:gd name="connsiteY1" fmla="*/ 0 h 7255015"/>
              <a:gd name="connsiteX2" fmla="*/ 7121311 w 7124329"/>
              <a:gd name="connsiteY2" fmla="*/ 6928322 h 7255015"/>
              <a:gd name="connsiteX3" fmla="*/ 557700 w 7124329"/>
              <a:gd name="connsiteY3" fmla="*/ 7254995 h 7255015"/>
              <a:gd name="connsiteX4" fmla="*/ 356338 w 7124329"/>
              <a:gd name="connsiteY4" fmla="*/ 5774878 h 7255015"/>
              <a:gd name="connsiteX5" fmla="*/ 285946 w 7124329"/>
              <a:gd name="connsiteY5" fmla="*/ 8079 h 7255015"/>
              <a:gd name="connsiteX0" fmla="*/ 186927 w 7025310"/>
              <a:gd name="connsiteY0" fmla="*/ 8079 h 7255015"/>
              <a:gd name="connsiteX1" fmla="*/ 7002951 w 7025310"/>
              <a:gd name="connsiteY1" fmla="*/ 0 h 7255015"/>
              <a:gd name="connsiteX2" fmla="*/ 7022292 w 7025310"/>
              <a:gd name="connsiteY2" fmla="*/ 6928322 h 7255015"/>
              <a:gd name="connsiteX3" fmla="*/ 458681 w 7025310"/>
              <a:gd name="connsiteY3" fmla="*/ 7254995 h 7255015"/>
              <a:gd name="connsiteX4" fmla="*/ 257319 w 7025310"/>
              <a:gd name="connsiteY4" fmla="*/ 5774878 h 7255015"/>
              <a:gd name="connsiteX5" fmla="*/ 186927 w 7025310"/>
              <a:gd name="connsiteY5" fmla="*/ 8079 h 7255015"/>
              <a:gd name="connsiteX0" fmla="*/ 254832 w 7093215"/>
              <a:gd name="connsiteY0" fmla="*/ 8079 h 7255015"/>
              <a:gd name="connsiteX1" fmla="*/ 7070856 w 7093215"/>
              <a:gd name="connsiteY1" fmla="*/ 0 h 7255015"/>
              <a:gd name="connsiteX2" fmla="*/ 7090197 w 7093215"/>
              <a:gd name="connsiteY2" fmla="*/ 6928322 h 7255015"/>
              <a:gd name="connsiteX3" fmla="*/ 526586 w 7093215"/>
              <a:gd name="connsiteY3" fmla="*/ 7254995 h 7255015"/>
              <a:gd name="connsiteX4" fmla="*/ 388457 w 7093215"/>
              <a:gd name="connsiteY4" fmla="*/ 6089967 h 7255015"/>
              <a:gd name="connsiteX5" fmla="*/ 325224 w 7093215"/>
              <a:gd name="connsiteY5" fmla="*/ 5774878 h 7255015"/>
              <a:gd name="connsiteX6" fmla="*/ 254832 w 7093215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163859 w 7002242"/>
              <a:gd name="connsiteY0" fmla="*/ 8079 h 7255015"/>
              <a:gd name="connsiteX1" fmla="*/ 6979883 w 7002242"/>
              <a:gd name="connsiteY1" fmla="*/ 0 h 7255015"/>
              <a:gd name="connsiteX2" fmla="*/ 6999224 w 7002242"/>
              <a:gd name="connsiteY2" fmla="*/ 6928322 h 7255015"/>
              <a:gd name="connsiteX3" fmla="*/ 435613 w 7002242"/>
              <a:gd name="connsiteY3" fmla="*/ 7254995 h 7255015"/>
              <a:gd name="connsiteX4" fmla="*/ 672706 w 7002242"/>
              <a:gd name="connsiteY4" fmla="*/ 6121412 h 7255015"/>
              <a:gd name="connsiteX5" fmla="*/ 234251 w 7002242"/>
              <a:gd name="connsiteY5" fmla="*/ 5774878 h 7255015"/>
              <a:gd name="connsiteX6" fmla="*/ 163859 w 7002242"/>
              <a:gd name="connsiteY6" fmla="*/ 8079 h 7255015"/>
              <a:gd name="connsiteX0" fmla="*/ 238752 w 7077135"/>
              <a:gd name="connsiteY0" fmla="*/ 8079 h 7255015"/>
              <a:gd name="connsiteX1" fmla="*/ 7054776 w 7077135"/>
              <a:gd name="connsiteY1" fmla="*/ 0 h 7255015"/>
              <a:gd name="connsiteX2" fmla="*/ 7074117 w 7077135"/>
              <a:gd name="connsiteY2" fmla="*/ 6928322 h 7255015"/>
              <a:gd name="connsiteX3" fmla="*/ 510506 w 7077135"/>
              <a:gd name="connsiteY3" fmla="*/ 7254995 h 7255015"/>
              <a:gd name="connsiteX4" fmla="*/ 466182 w 7077135"/>
              <a:gd name="connsiteY4" fmla="*/ 6456832 h 7255015"/>
              <a:gd name="connsiteX5" fmla="*/ 747599 w 7077135"/>
              <a:gd name="connsiteY5" fmla="*/ 6121412 h 7255015"/>
              <a:gd name="connsiteX6" fmla="*/ 309144 w 7077135"/>
              <a:gd name="connsiteY6" fmla="*/ 5774878 h 7255015"/>
              <a:gd name="connsiteX7" fmla="*/ 238752 w 7077135"/>
              <a:gd name="connsiteY7" fmla="*/ 8079 h 7255015"/>
              <a:gd name="connsiteX0" fmla="*/ 272287 w 7110670"/>
              <a:gd name="connsiteY0" fmla="*/ 8079 h 7255015"/>
              <a:gd name="connsiteX1" fmla="*/ 7088311 w 7110670"/>
              <a:gd name="connsiteY1" fmla="*/ 0 h 7255015"/>
              <a:gd name="connsiteX2" fmla="*/ 7107652 w 7110670"/>
              <a:gd name="connsiteY2" fmla="*/ 6928322 h 7255015"/>
              <a:gd name="connsiteX3" fmla="*/ 544041 w 7110670"/>
              <a:gd name="connsiteY3" fmla="*/ 7254995 h 7255015"/>
              <a:gd name="connsiteX4" fmla="*/ 387150 w 7110670"/>
              <a:gd name="connsiteY4" fmla="*/ 6435868 h 7255015"/>
              <a:gd name="connsiteX5" fmla="*/ 781134 w 7110670"/>
              <a:gd name="connsiteY5" fmla="*/ 6121412 h 7255015"/>
              <a:gd name="connsiteX6" fmla="*/ 342679 w 7110670"/>
              <a:gd name="connsiteY6" fmla="*/ 5774878 h 7255015"/>
              <a:gd name="connsiteX7" fmla="*/ 272287 w 7110670"/>
              <a:gd name="connsiteY7" fmla="*/ 8079 h 7255015"/>
              <a:gd name="connsiteX0" fmla="*/ 272287 w 7110670"/>
              <a:gd name="connsiteY0" fmla="*/ 8079 h 7255016"/>
              <a:gd name="connsiteX1" fmla="*/ 7088311 w 7110670"/>
              <a:gd name="connsiteY1" fmla="*/ 0 h 7255016"/>
              <a:gd name="connsiteX2" fmla="*/ 7107652 w 7110670"/>
              <a:gd name="connsiteY2" fmla="*/ 6928322 h 7255016"/>
              <a:gd name="connsiteX3" fmla="*/ 544042 w 7110670"/>
              <a:gd name="connsiteY3" fmla="*/ 7254996 h 7255016"/>
              <a:gd name="connsiteX4" fmla="*/ 387150 w 7110670"/>
              <a:gd name="connsiteY4" fmla="*/ 6435868 h 7255016"/>
              <a:gd name="connsiteX5" fmla="*/ 781134 w 7110670"/>
              <a:gd name="connsiteY5" fmla="*/ 6121412 h 7255016"/>
              <a:gd name="connsiteX6" fmla="*/ 342679 w 7110670"/>
              <a:gd name="connsiteY6" fmla="*/ 5774878 h 7255016"/>
              <a:gd name="connsiteX7" fmla="*/ 272287 w 7110670"/>
              <a:gd name="connsiteY7" fmla="*/ 8079 h 7255016"/>
              <a:gd name="connsiteX0" fmla="*/ 285166 w 7123549"/>
              <a:gd name="connsiteY0" fmla="*/ 8079 h 6961778"/>
              <a:gd name="connsiteX1" fmla="*/ 7101190 w 7123549"/>
              <a:gd name="connsiteY1" fmla="*/ 0 h 6961778"/>
              <a:gd name="connsiteX2" fmla="*/ 7120531 w 7123549"/>
              <a:gd name="connsiteY2" fmla="*/ 6928322 h 6961778"/>
              <a:gd name="connsiteX3" fmla="*/ 538159 w 7123549"/>
              <a:gd name="connsiteY3" fmla="*/ 6961504 h 6961778"/>
              <a:gd name="connsiteX4" fmla="*/ 400029 w 7123549"/>
              <a:gd name="connsiteY4" fmla="*/ 6435868 h 6961778"/>
              <a:gd name="connsiteX5" fmla="*/ 794013 w 7123549"/>
              <a:gd name="connsiteY5" fmla="*/ 6121412 h 6961778"/>
              <a:gd name="connsiteX6" fmla="*/ 355558 w 7123549"/>
              <a:gd name="connsiteY6" fmla="*/ 5774878 h 6961778"/>
              <a:gd name="connsiteX7" fmla="*/ 285166 w 7123549"/>
              <a:gd name="connsiteY7" fmla="*/ 8079 h 6961778"/>
              <a:gd name="connsiteX0" fmla="*/ 1 w 6838384"/>
              <a:gd name="connsiteY0" fmla="*/ 8079 h 6961778"/>
              <a:gd name="connsiteX1" fmla="*/ 6816025 w 6838384"/>
              <a:gd name="connsiteY1" fmla="*/ 0 h 6961778"/>
              <a:gd name="connsiteX2" fmla="*/ 6835366 w 6838384"/>
              <a:gd name="connsiteY2" fmla="*/ 6928322 h 6961778"/>
              <a:gd name="connsiteX3" fmla="*/ 252994 w 6838384"/>
              <a:gd name="connsiteY3" fmla="*/ 6961504 h 6961778"/>
              <a:gd name="connsiteX4" fmla="*/ 114864 w 6838384"/>
              <a:gd name="connsiteY4" fmla="*/ 6435868 h 6961778"/>
              <a:gd name="connsiteX5" fmla="*/ 508848 w 6838384"/>
              <a:gd name="connsiteY5" fmla="*/ 6121412 h 6961778"/>
              <a:gd name="connsiteX6" fmla="*/ 70393 w 6838384"/>
              <a:gd name="connsiteY6" fmla="*/ 5774878 h 6961778"/>
              <a:gd name="connsiteX7" fmla="*/ 1 w 6838384"/>
              <a:gd name="connsiteY7" fmla="*/ 8079 h 6961778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70393 w 6838384"/>
              <a:gd name="connsiteY6" fmla="*/ 5774878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08848 w 6838384"/>
              <a:gd name="connsiteY5" fmla="*/ 612141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48246 w 6838384"/>
              <a:gd name="connsiteY5" fmla="*/ 611590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114864 w 6838384"/>
              <a:gd name="connsiteY4" fmla="*/ 6435868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67944 w 6838384"/>
              <a:gd name="connsiteY5" fmla="*/ 6137922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19360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99942 w 6838384"/>
              <a:gd name="connsiteY6" fmla="*/ 5824405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77794 w 6838384"/>
              <a:gd name="connsiteY5" fmla="*/ 6132419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63008 w 6838384"/>
              <a:gd name="connsiteY5" fmla="*/ 6124158 h 6942046"/>
              <a:gd name="connsiteX6" fmla="*/ 60544 w 6838384"/>
              <a:gd name="connsiteY6" fmla="*/ 5807897 h 6942046"/>
              <a:gd name="connsiteX7" fmla="*/ 1 w 6838384"/>
              <a:gd name="connsiteY7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63008 w 6838384"/>
              <a:gd name="connsiteY6" fmla="*/ 6124158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97491 w 6838384"/>
              <a:gd name="connsiteY5" fmla="*/ 6155077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31964 w 6838384"/>
              <a:gd name="connsiteY5" fmla="*/ 6139669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49219 w 6838384"/>
              <a:gd name="connsiteY6" fmla="*/ 6108751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421651 w 6838384"/>
              <a:gd name="connsiteY5" fmla="*/ 6197450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75467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1 w 6838384"/>
              <a:gd name="connsiteY0" fmla="*/ 8079 h 6942046"/>
              <a:gd name="connsiteX1" fmla="*/ 6816025 w 6838384"/>
              <a:gd name="connsiteY1" fmla="*/ 0 h 6942046"/>
              <a:gd name="connsiteX2" fmla="*/ 6835366 w 6838384"/>
              <a:gd name="connsiteY2" fmla="*/ 6928322 h 6942046"/>
              <a:gd name="connsiteX3" fmla="*/ 65384 w 6838384"/>
              <a:gd name="connsiteY3" fmla="*/ 6940540 h 6942046"/>
              <a:gd name="connsiteX4" fmla="*/ 68572 w 6838384"/>
              <a:gd name="connsiteY4" fmla="*/ 6402852 h 6942046"/>
              <a:gd name="connsiteX5" fmla="*/ 518175 w 6838384"/>
              <a:gd name="connsiteY5" fmla="*/ 6155077 h 6942046"/>
              <a:gd name="connsiteX6" fmla="*/ 507851 w 6838384"/>
              <a:gd name="connsiteY6" fmla="*/ 6077935 h 6942046"/>
              <a:gd name="connsiteX7" fmla="*/ 60544 w 6838384"/>
              <a:gd name="connsiteY7" fmla="*/ 5807897 h 6942046"/>
              <a:gd name="connsiteX8" fmla="*/ 1 w 6838384"/>
              <a:gd name="connsiteY8" fmla="*/ 8079 h 6942046"/>
              <a:gd name="connsiteX0" fmla="*/ 0 w 6838384"/>
              <a:gd name="connsiteY0" fmla="*/ 0 h 6944742"/>
              <a:gd name="connsiteX1" fmla="*/ 6816025 w 6838384"/>
              <a:gd name="connsiteY1" fmla="*/ 2696 h 6944742"/>
              <a:gd name="connsiteX2" fmla="*/ 6835366 w 6838384"/>
              <a:gd name="connsiteY2" fmla="*/ 6931018 h 6944742"/>
              <a:gd name="connsiteX3" fmla="*/ 65384 w 6838384"/>
              <a:gd name="connsiteY3" fmla="*/ 6943236 h 6944742"/>
              <a:gd name="connsiteX4" fmla="*/ 68572 w 6838384"/>
              <a:gd name="connsiteY4" fmla="*/ 6405548 h 6944742"/>
              <a:gd name="connsiteX5" fmla="*/ 518175 w 6838384"/>
              <a:gd name="connsiteY5" fmla="*/ 6157773 h 6944742"/>
              <a:gd name="connsiteX6" fmla="*/ 507851 w 6838384"/>
              <a:gd name="connsiteY6" fmla="*/ 6080631 h 6944742"/>
              <a:gd name="connsiteX7" fmla="*/ 60544 w 6838384"/>
              <a:gd name="connsiteY7" fmla="*/ 5810593 h 6944742"/>
              <a:gd name="connsiteX8" fmla="*/ 0 w 6838384"/>
              <a:gd name="connsiteY8" fmla="*/ 0 h 6944742"/>
              <a:gd name="connsiteX0" fmla="*/ 3477 w 6841861"/>
              <a:gd name="connsiteY0" fmla="*/ 0 h 6944742"/>
              <a:gd name="connsiteX1" fmla="*/ 6819502 w 6841861"/>
              <a:gd name="connsiteY1" fmla="*/ 2696 h 6944742"/>
              <a:gd name="connsiteX2" fmla="*/ 6838843 w 6841861"/>
              <a:gd name="connsiteY2" fmla="*/ 6931018 h 6944742"/>
              <a:gd name="connsiteX3" fmla="*/ 68861 w 6841861"/>
              <a:gd name="connsiteY3" fmla="*/ 6943236 h 6944742"/>
              <a:gd name="connsiteX4" fmla="*/ 72049 w 6841861"/>
              <a:gd name="connsiteY4" fmla="*/ 6405548 h 6944742"/>
              <a:gd name="connsiteX5" fmla="*/ 521652 w 6841861"/>
              <a:gd name="connsiteY5" fmla="*/ 6157773 h 6944742"/>
              <a:gd name="connsiteX6" fmla="*/ 511328 w 6841861"/>
              <a:gd name="connsiteY6" fmla="*/ 6080631 h 6944742"/>
              <a:gd name="connsiteX7" fmla="*/ 64021 w 6841861"/>
              <a:gd name="connsiteY7" fmla="*/ 5810593 h 6944742"/>
              <a:gd name="connsiteX8" fmla="*/ 3477 w 6841861"/>
              <a:gd name="connsiteY8" fmla="*/ 0 h 6944742"/>
              <a:gd name="connsiteX0" fmla="*/ 7794 w 6788325"/>
              <a:gd name="connsiteY0" fmla="*/ 0 h 6977067"/>
              <a:gd name="connsiteX1" fmla="*/ 6765966 w 6788325"/>
              <a:gd name="connsiteY1" fmla="*/ 35021 h 6977067"/>
              <a:gd name="connsiteX2" fmla="*/ 6785307 w 6788325"/>
              <a:gd name="connsiteY2" fmla="*/ 6963343 h 6977067"/>
              <a:gd name="connsiteX3" fmla="*/ 15325 w 6788325"/>
              <a:gd name="connsiteY3" fmla="*/ 6975561 h 6977067"/>
              <a:gd name="connsiteX4" fmla="*/ 18513 w 6788325"/>
              <a:gd name="connsiteY4" fmla="*/ 6437873 h 6977067"/>
              <a:gd name="connsiteX5" fmla="*/ 468116 w 6788325"/>
              <a:gd name="connsiteY5" fmla="*/ 6190098 h 6977067"/>
              <a:gd name="connsiteX6" fmla="*/ 457792 w 6788325"/>
              <a:gd name="connsiteY6" fmla="*/ 6112956 h 6977067"/>
              <a:gd name="connsiteX7" fmla="*/ 10485 w 6788325"/>
              <a:gd name="connsiteY7" fmla="*/ 5842918 h 6977067"/>
              <a:gd name="connsiteX8" fmla="*/ 7794 w 6788325"/>
              <a:gd name="connsiteY8" fmla="*/ 0 h 6977067"/>
              <a:gd name="connsiteX0" fmla="*/ 16595 w 6777841"/>
              <a:gd name="connsiteY0" fmla="*/ 8080 h 6942046"/>
              <a:gd name="connsiteX1" fmla="*/ 6755482 w 6777841"/>
              <a:gd name="connsiteY1" fmla="*/ 0 h 6942046"/>
              <a:gd name="connsiteX2" fmla="*/ 6774823 w 6777841"/>
              <a:gd name="connsiteY2" fmla="*/ 6928322 h 6942046"/>
              <a:gd name="connsiteX3" fmla="*/ 4841 w 6777841"/>
              <a:gd name="connsiteY3" fmla="*/ 6940540 h 6942046"/>
              <a:gd name="connsiteX4" fmla="*/ 8029 w 6777841"/>
              <a:gd name="connsiteY4" fmla="*/ 6402852 h 6942046"/>
              <a:gd name="connsiteX5" fmla="*/ 457632 w 6777841"/>
              <a:gd name="connsiteY5" fmla="*/ 6155077 h 6942046"/>
              <a:gd name="connsiteX6" fmla="*/ 447308 w 6777841"/>
              <a:gd name="connsiteY6" fmla="*/ 6077935 h 6942046"/>
              <a:gd name="connsiteX7" fmla="*/ 1 w 6777841"/>
              <a:gd name="connsiteY7" fmla="*/ 5807897 h 6942046"/>
              <a:gd name="connsiteX8" fmla="*/ 16595 w 6777841"/>
              <a:gd name="connsiteY8" fmla="*/ 8080 h 6942046"/>
              <a:gd name="connsiteX0" fmla="*/ 16595 w 6777841"/>
              <a:gd name="connsiteY0" fmla="*/ 61 h 7022813"/>
              <a:gd name="connsiteX1" fmla="*/ 6755482 w 6777841"/>
              <a:gd name="connsiteY1" fmla="*/ 80767 h 7022813"/>
              <a:gd name="connsiteX2" fmla="*/ 6774823 w 6777841"/>
              <a:gd name="connsiteY2" fmla="*/ 7009089 h 7022813"/>
              <a:gd name="connsiteX3" fmla="*/ 4841 w 6777841"/>
              <a:gd name="connsiteY3" fmla="*/ 7021307 h 7022813"/>
              <a:gd name="connsiteX4" fmla="*/ 8029 w 6777841"/>
              <a:gd name="connsiteY4" fmla="*/ 6483619 h 7022813"/>
              <a:gd name="connsiteX5" fmla="*/ 457632 w 6777841"/>
              <a:gd name="connsiteY5" fmla="*/ 6235844 h 7022813"/>
              <a:gd name="connsiteX6" fmla="*/ 447308 w 6777841"/>
              <a:gd name="connsiteY6" fmla="*/ 6158702 h 7022813"/>
              <a:gd name="connsiteX7" fmla="*/ 1 w 6777841"/>
              <a:gd name="connsiteY7" fmla="*/ 5888664 h 7022813"/>
              <a:gd name="connsiteX8" fmla="*/ 16595 w 6777841"/>
              <a:gd name="connsiteY8" fmla="*/ 61 h 7022813"/>
              <a:gd name="connsiteX0" fmla="*/ 16595 w 6777841"/>
              <a:gd name="connsiteY0" fmla="*/ 0 h 6978358"/>
              <a:gd name="connsiteX1" fmla="*/ 6755482 w 6777841"/>
              <a:gd name="connsiteY1" fmla="*/ 36312 h 6978358"/>
              <a:gd name="connsiteX2" fmla="*/ 6774823 w 6777841"/>
              <a:gd name="connsiteY2" fmla="*/ 6964634 h 6978358"/>
              <a:gd name="connsiteX3" fmla="*/ 4841 w 6777841"/>
              <a:gd name="connsiteY3" fmla="*/ 6976852 h 6978358"/>
              <a:gd name="connsiteX4" fmla="*/ 8029 w 6777841"/>
              <a:gd name="connsiteY4" fmla="*/ 6439164 h 6978358"/>
              <a:gd name="connsiteX5" fmla="*/ 457632 w 6777841"/>
              <a:gd name="connsiteY5" fmla="*/ 6191389 h 6978358"/>
              <a:gd name="connsiteX6" fmla="*/ 447308 w 6777841"/>
              <a:gd name="connsiteY6" fmla="*/ 6114247 h 6978358"/>
              <a:gd name="connsiteX7" fmla="*/ 1 w 6777841"/>
              <a:gd name="connsiteY7" fmla="*/ 5844209 h 6978358"/>
              <a:gd name="connsiteX8" fmla="*/ 16595 w 6777841"/>
              <a:gd name="connsiteY8" fmla="*/ 0 h 6978358"/>
              <a:gd name="connsiteX0" fmla="*/ 16595 w 6857816"/>
              <a:gd name="connsiteY0" fmla="*/ 0 h 6978358"/>
              <a:gd name="connsiteX1" fmla="*/ 6854689 w 6857816"/>
              <a:gd name="connsiteY1" fmla="*/ 91804 h 6978358"/>
              <a:gd name="connsiteX2" fmla="*/ 6774823 w 6857816"/>
              <a:gd name="connsiteY2" fmla="*/ 6964634 h 6978358"/>
              <a:gd name="connsiteX3" fmla="*/ 4841 w 6857816"/>
              <a:gd name="connsiteY3" fmla="*/ 6976852 h 6978358"/>
              <a:gd name="connsiteX4" fmla="*/ 8029 w 6857816"/>
              <a:gd name="connsiteY4" fmla="*/ 6439164 h 6978358"/>
              <a:gd name="connsiteX5" fmla="*/ 457632 w 6857816"/>
              <a:gd name="connsiteY5" fmla="*/ 6191389 h 6978358"/>
              <a:gd name="connsiteX6" fmla="*/ 447308 w 6857816"/>
              <a:gd name="connsiteY6" fmla="*/ 6114247 h 6978358"/>
              <a:gd name="connsiteX7" fmla="*/ 1 w 6857816"/>
              <a:gd name="connsiteY7" fmla="*/ 5844209 h 6978358"/>
              <a:gd name="connsiteX8" fmla="*/ 16595 w 6857816"/>
              <a:gd name="connsiteY8" fmla="*/ 0 h 6978358"/>
              <a:gd name="connsiteX0" fmla="*/ 16595 w 6857816"/>
              <a:gd name="connsiteY0" fmla="*/ 0 h 6978358"/>
              <a:gd name="connsiteX1" fmla="*/ 6854689 w 6857816"/>
              <a:gd name="connsiteY1" fmla="*/ 3017 h 6978358"/>
              <a:gd name="connsiteX2" fmla="*/ 6774823 w 6857816"/>
              <a:gd name="connsiteY2" fmla="*/ 6964634 h 6978358"/>
              <a:gd name="connsiteX3" fmla="*/ 4841 w 6857816"/>
              <a:gd name="connsiteY3" fmla="*/ 6976852 h 6978358"/>
              <a:gd name="connsiteX4" fmla="*/ 8029 w 6857816"/>
              <a:gd name="connsiteY4" fmla="*/ 6439164 h 6978358"/>
              <a:gd name="connsiteX5" fmla="*/ 457632 w 6857816"/>
              <a:gd name="connsiteY5" fmla="*/ 6191389 h 6978358"/>
              <a:gd name="connsiteX6" fmla="*/ 447308 w 6857816"/>
              <a:gd name="connsiteY6" fmla="*/ 6114247 h 6978358"/>
              <a:gd name="connsiteX7" fmla="*/ 1 w 6857816"/>
              <a:gd name="connsiteY7" fmla="*/ 5844209 h 6978358"/>
              <a:gd name="connsiteX8" fmla="*/ 16595 w 6857816"/>
              <a:gd name="connsiteY8" fmla="*/ 0 h 6978358"/>
              <a:gd name="connsiteX0" fmla="*/ 16595 w 6865772"/>
              <a:gd name="connsiteY0" fmla="*/ 0 h 7001852"/>
              <a:gd name="connsiteX1" fmla="*/ 6854689 w 6865772"/>
              <a:gd name="connsiteY1" fmla="*/ 3017 h 7001852"/>
              <a:gd name="connsiteX2" fmla="*/ 6854190 w 6865772"/>
              <a:gd name="connsiteY2" fmla="*/ 6997929 h 7001852"/>
              <a:gd name="connsiteX3" fmla="*/ 4841 w 6865772"/>
              <a:gd name="connsiteY3" fmla="*/ 6976852 h 7001852"/>
              <a:gd name="connsiteX4" fmla="*/ 8029 w 6865772"/>
              <a:gd name="connsiteY4" fmla="*/ 6439164 h 7001852"/>
              <a:gd name="connsiteX5" fmla="*/ 457632 w 6865772"/>
              <a:gd name="connsiteY5" fmla="*/ 6191389 h 7001852"/>
              <a:gd name="connsiteX6" fmla="*/ 447308 w 6865772"/>
              <a:gd name="connsiteY6" fmla="*/ 6114247 h 7001852"/>
              <a:gd name="connsiteX7" fmla="*/ 1 w 6865772"/>
              <a:gd name="connsiteY7" fmla="*/ 5844209 h 7001852"/>
              <a:gd name="connsiteX8" fmla="*/ 16595 w 6865772"/>
              <a:gd name="connsiteY8" fmla="*/ 0 h 7001852"/>
              <a:gd name="connsiteX0" fmla="*/ 16595 w 6858510"/>
              <a:gd name="connsiteY0" fmla="*/ 0 h 7031225"/>
              <a:gd name="connsiteX1" fmla="*/ 6854689 w 6858510"/>
              <a:gd name="connsiteY1" fmla="*/ 3017 h 7031225"/>
              <a:gd name="connsiteX2" fmla="*/ 6794664 w 6858510"/>
              <a:gd name="connsiteY2" fmla="*/ 7031225 h 7031225"/>
              <a:gd name="connsiteX3" fmla="*/ 4841 w 6858510"/>
              <a:gd name="connsiteY3" fmla="*/ 6976852 h 7031225"/>
              <a:gd name="connsiteX4" fmla="*/ 8029 w 6858510"/>
              <a:gd name="connsiteY4" fmla="*/ 6439164 h 7031225"/>
              <a:gd name="connsiteX5" fmla="*/ 457632 w 6858510"/>
              <a:gd name="connsiteY5" fmla="*/ 6191389 h 7031225"/>
              <a:gd name="connsiteX6" fmla="*/ 447308 w 6858510"/>
              <a:gd name="connsiteY6" fmla="*/ 6114247 h 7031225"/>
              <a:gd name="connsiteX7" fmla="*/ 1 w 6858510"/>
              <a:gd name="connsiteY7" fmla="*/ 5844209 h 7031225"/>
              <a:gd name="connsiteX8" fmla="*/ 16595 w 6858510"/>
              <a:gd name="connsiteY8" fmla="*/ 0 h 7031225"/>
              <a:gd name="connsiteX0" fmla="*/ 16595 w 6858510"/>
              <a:gd name="connsiteY0" fmla="*/ 0 h 6998862"/>
              <a:gd name="connsiteX1" fmla="*/ 6854689 w 6858510"/>
              <a:gd name="connsiteY1" fmla="*/ 3017 h 6998862"/>
              <a:gd name="connsiteX2" fmla="*/ 6794663 w 6858510"/>
              <a:gd name="connsiteY2" fmla="*/ 6998862 h 6998862"/>
              <a:gd name="connsiteX3" fmla="*/ 4841 w 6858510"/>
              <a:gd name="connsiteY3" fmla="*/ 6976852 h 6998862"/>
              <a:gd name="connsiteX4" fmla="*/ 8029 w 6858510"/>
              <a:gd name="connsiteY4" fmla="*/ 6439164 h 6998862"/>
              <a:gd name="connsiteX5" fmla="*/ 457632 w 6858510"/>
              <a:gd name="connsiteY5" fmla="*/ 6191389 h 6998862"/>
              <a:gd name="connsiteX6" fmla="*/ 447308 w 6858510"/>
              <a:gd name="connsiteY6" fmla="*/ 6114247 h 6998862"/>
              <a:gd name="connsiteX7" fmla="*/ 1 w 6858510"/>
              <a:gd name="connsiteY7" fmla="*/ 5844209 h 6998862"/>
              <a:gd name="connsiteX8" fmla="*/ 16595 w 6858510"/>
              <a:gd name="connsiteY8" fmla="*/ 0 h 6998862"/>
              <a:gd name="connsiteX0" fmla="*/ 16595 w 6858510"/>
              <a:gd name="connsiteY0" fmla="*/ 0 h 6998862"/>
              <a:gd name="connsiteX1" fmla="*/ 6854689 w 6858510"/>
              <a:gd name="connsiteY1" fmla="*/ 3017 h 6998862"/>
              <a:gd name="connsiteX2" fmla="*/ 6794663 w 6858510"/>
              <a:gd name="connsiteY2" fmla="*/ 6998862 h 6998862"/>
              <a:gd name="connsiteX3" fmla="*/ 4840 w 6858510"/>
              <a:gd name="connsiteY3" fmla="*/ 6987641 h 6998862"/>
              <a:gd name="connsiteX4" fmla="*/ 8029 w 6858510"/>
              <a:gd name="connsiteY4" fmla="*/ 6439164 h 6998862"/>
              <a:gd name="connsiteX5" fmla="*/ 457632 w 6858510"/>
              <a:gd name="connsiteY5" fmla="*/ 6191389 h 6998862"/>
              <a:gd name="connsiteX6" fmla="*/ 447308 w 6858510"/>
              <a:gd name="connsiteY6" fmla="*/ 6114247 h 6998862"/>
              <a:gd name="connsiteX7" fmla="*/ 1 w 6858510"/>
              <a:gd name="connsiteY7" fmla="*/ 5844209 h 6998862"/>
              <a:gd name="connsiteX8" fmla="*/ 16595 w 6858510"/>
              <a:gd name="connsiteY8" fmla="*/ 0 h 6998862"/>
              <a:gd name="connsiteX0" fmla="*/ 31040 w 6872955"/>
              <a:gd name="connsiteY0" fmla="*/ 0 h 7009217"/>
              <a:gd name="connsiteX1" fmla="*/ 6869134 w 6872955"/>
              <a:gd name="connsiteY1" fmla="*/ 3017 h 7009217"/>
              <a:gd name="connsiteX2" fmla="*/ 6809108 w 6872955"/>
              <a:gd name="connsiteY2" fmla="*/ 6998862 h 7009217"/>
              <a:gd name="connsiteX3" fmla="*/ 0 w 6872955"/>
              <a:gd name="connsiteY3" fmla="*/ 7009217 h 7009217"/>
              <a:gd name="connsiteX4" fmla="*/ 22474 w 6872955"/>
              <a:gd name="connsiteY4" fmla="*/ 6439164 h 7009217"/>
              <a:gd name="connsiteX5" fmla="*/ 472077 w 6872955"/>
              <a:gd name="connsiteY5" fmla="*/ 6191389 h 7009217"/>
              <a:gd name="connsiteX6" fmla="*/ 461753 w 6872955"/>
              <a:gd name="connsiteY6" fmla="*/ 6114247 h 7009217"/>
              <a:gd name="connsiteX7" fmla="*/ 14446 w 6872955"/>
              <a:gd name="connsiteY7" fmla="*/ 5844209 h 7009217"/>
              <a:gd name="connsiteX8" fmla="*/ 31040 w 6872955"/>
              <a:gd name="connsiteY8" fmla="*/ 0 h 7009217"/>
              <a:gd name="connsiteX0" fmla="*/ 31040 w 18643964"/>
              <a:gd name="connsiteY0" fmla="*/ 0 h 7009217"/>
              <a:gd name="connsiteX1" fmla="*/ 18643936 w 18643964"/>
              <a:gd name="connsiteY1" fmla="*/ 27505 h 7009217"/>
              <a:gd name="connsiteX2" fmla="*/ 6809108 w 18643964"/>
              <a:gd name="connsiteY2" fmla="*/ 6998862 h 7009217"/>
              <a:gd name="connsiteX3" fmla="*/ 0 w 18643964"/>
              <a:gd name="connsiteY3" fmla="*/ 7009217 h 7009217"/>
              <a:gd name="connsiteX4" fmla="*/ 22474 w 18643964"/>
              <a:gd name="connsiteY4" fmla="*/ 6439164 h 7009217"/>
              <a:gd name="connsiteX5" fmla="*/ 472077 w 18643964"/>
              <a:gd name="connsiteY5" fmla="*/ 6191389 h 7009217"/>
              <a:gd name="connsiteX6" fmla="*/ 461753 w 18643964"/>
              <a:gd name="connsiteY6" fmla="*/ 6114247 h 7009217"/>
              <a:gd name="connsiteX7" fmla="*/ 14446 w 18643964"/>
              <a:gd name="connsiteY7" fmla="*/ 5844209 h 7009217"/>
              <a:gd name="connsiteX8" fmla="*/ 31040 w 18643964"/>
              <a:gd name="connsiteY8" fmla="*/ 0 h 7009217"/>
              <a:gd name="connsiteX0" fmla="*/ 31040 w 18673392"/>
              <a:gd name="connsiteY0" fmla="*/ 0 h 7072325"/>
              <a:gd name="connsiteX1" fmla="*/ 18643936 w 18673392"/>
              <a:gd name="connsiteY1" fmla="*/ 27505 h 7072325"/>
              <a:gd name="connsiteX2" fmla="*/ 18671453 w 18673392"/>
              <a:gd name="connsiteY2" fmla="*/ 7072325 h 7072325"/>
              <a:gd name="connsiteX3" fmla="*/ 0 w 18673392"/>
              <a:gd name="connsiteY3" fmla="*/ 7009217 h 7072325"/>
              <a:gd name="connsiteX4" fmla="*/ 22474 w 18673392"/>
              <a:gd name="connsiteY4" fmla="*/ 6439164 h 7072325"/>
              <a:gd name="connsiteX5" fmla="*/ 472077 w 18673392"/>
              <a:gd name="connsiteY5" fmla="*/ 6191389 h 7072325"/>
              <a:gd name="connsiteX6" fmla="*/ 461753 w 18673392"/>
              <a:gd name="connsiteY6" fmla="*/ 6114247 h 7072325"/>
              <a:gd name="connsiteX7" fmla="*/ 14446 w 18673392"/>
              <a:gd name="connsiteY7" fmla="*/ 5844209 h 7072325"/>
              <a:gd name="connsiteX8" fmla="*/ 31040 w 18673392"/>
              <a:gd name="connsiteY8" fmla="*/ 0 h 7072325"/>
              <a:gd name="connsiteX0" fmla="*/ 31040 w 18717630"/>
              <a:gd name="connsiteY0" fmla="*/ 0 h 7034078"/>
              <a:gd name="connsiteX1" fmla="*/ 18643936 w 18717630"/>
              <a:gd name="connsiteY1" fmla="*/ 27505 h 7034078"/>
              <a:gd name="connsiteX2" fmla="*/ 18717033 w 18717630"/>
              <a:gd name="connsiteY2" fmla="*/ 7034078 h 7034078"/>
              <a:gd name="connsiteX3" fmla="*/ 0 w 18717630"/>
              <a:gd name="connsiteY3" fmla="*/ 7009217 h 7034078"/>
              <a:gd name="connsiteX4" fmla="*/ 22474 w 18717630"/>
              <a:gd name="connsiteY4" fmla="*/ 6439164 h 7034078"/>
              <a:gd name="connsiteX5" fmla="*/ 472077 w 18717630"/>
              <a:gd name="connsiteY5" fmla="*/ 6191389 h 7034078"/>
              <a:gd name="connsiteX6" fmla="*/ 461753 w 18717630"/>
              <a:gd name="connsiteY6" fmla="*/ 6114247 h 7034078"/>
              <a:gd name="connsiteX7" fmla="*/ 14446 w 18717630"/>
              <a:gd name="connsiteY7" fmla="*/ 5844209 h 7034078"/>
              <a:gd name="connsiteX8" fmla="*/ 31040 w 18717630"/>
              <a:gd name="connsiteY8" fmla="*/ 0 h 7034078"/>
              <a:gd name="connsiteX0" fmla="*/ 31040 w 18762754"/>
              <a:gd name="connsiteY0" fmla="*/ 0 h 7034078"/>
              <a:gd name="connsiteX1" fmla="*/ 18757890 w 18762754"/>
              <a:gd name="connsiteY1" fmla="*/ 91251 h 7034078"/>
              <a:gd name="connsiteX2" fmla="*/ 18717033 w 18762754"/>
              <a:gd name="connsiteY2" fmla="*/ 7034078 h 7034078"/>
              <a:gd name="connsiteX3" fmla="*/ 0 w 18762754"/>
              <a:gd name="connsiteY3" fmla="*/ 7009217 h 7034078"/>
              <a:gd name="connsiteX4" fmla="*/ 22474 w 18762754"/>
              <a:gd name="connsiteY4" fmla="*/ 6439164 h 7034078"/>
              <a:gd name="connsiteX5" fmla="*/ 472077 w 18762754"/>
              <a:gd name="connsiteY5" fmla="*/ 6191389 h 7034078"/>
              <a:gd name="connsiteX6" fmla="*/ 461753 w 18762754"/>
              <a:gd name="connsiteY6" fmla="*/ 6114247 h 7034078"/>
              <a:gd name="connsiteX7" fmla="*/ 14446 w 18762754"/>
              <a:gd name="connsiteY7" fmla="*/ 5844209 h 7034078"/>
              <a:gd name="connsiteX8" fmla="*/ 31040 w 18762754"/>
              <a:gd name="connsiteY8" fmla="*/ 0 h 7034078"/>
              <a:gd name="connsiteX0" fmla="*/ 31040 w 18717382"/>
              <a:gd name="connsiteY0" fmla="*/ 10743 h 7044821"/>
              <a:gd name="connsiteX1" fmla="*/ 18598355 w 18717382"/>
              <a:gd name="connsiteY1" fmla="*/ 0 h 7044821"/>
              <a:gd name="connsiteX2" fmla="*/ 18717033 w 18717382"/>
              <a:gd name="connsiteY2" fmla="*/ 7044821 h 7044821"/>
              <a:gd name="connsiteX3" fmla="*/ 0 w 18717382"/>
              <a:gd name="connsiteY3" fmla="*/ 7019960 h 7044821"/>
              <a:gd name="connsiteX4" fmla="*/ 22474 w 18717382"/>
              <a:gd name="connsiteY4" fmla="*/ 6449907 h 7044821"/>
              <a:gd name="connsiteX5" fmla="*/ 472077 w 18717382"/>
              <a:gd name="connsiteY5" fmla="*/ 6202132 h 7044821"/>
              <a:gd name="connsiteX6" fmla="*/ 461753 w 18717382"/>
              <a:gd name="connsiteY6" fmla="*/ 6124990 h 7044821"/>
              <a:gd name="connsiteX7" fmla="*/ 14446 w 18717382"/>
              <a:gd name="connsiteY7" fmla="*/ 5854952 h 7044821"/>
              <a:gd name="connsiteX8" fmla="*/ 31040 w 18717382"/>
              <a:gd name="connsiteY8" fmla="*/ 10743 h 7044821"/>
              <a:gd name="connsiteX0" fmla="*/ 31040 w 18725399"/>
              <a:gd name="connsiteY0" fmla="*/ 23491 h 7057569"/>
              <a:gd name="connsiteX1" fmla="*/ 18712307 w 18725399"/>
              <a:gd name="connsiteY1" fmla="*/ 0 h 7057569"/>
              <a:gd name="connsiteX2" fmla="*/ 18717033 w 18725399"/>
              <a:gd name="connsiteY2" fmla="*/ 7057569 h 7057569"/>
              <a:gd name="connsiteX3" fmla="*/ 0 w 18725399"/>
              <a:gd name="connsiteY3" fmla="*/ 7032708 h 7057569"/>
              <a:gd name="connsiteX4" fmla="*/ 22474 w 18725399"/>
              <a:gd name="connsiteY4" fmla="*/ 6462655 h 7057569"/>
              <a:gd name="connsiteX5" fmla="*/ 472077 w 18725399"/>
              <a:gd name="connsiteY5" fmla="*/ 6214880 h 7057569"/>
              <a:gd name="connsiteX6" fmla="*/ 461753 w 18725399"/>
              <a:gd name="connsiteY6" fmla="*/ 6137738 h 7057569"/>
              <a:gd name="connsiteX7" fmla="*/ 14446 w 18725399"/>
              <a:gd name="connsiteY7" fmla="*/ 5867700 h 7057569"/>
              <a:gd name="connsiteX8" fmla="*/ 31040 w 18725399"/>
              <a:gd name="connsiteY8" fmla="*/ 23491 h 7057569"/>
              <a:gd name="connsiteX0" fmla="*/ 31040 w 18742263"/>
              <a:gd name="connsiteY0" fmla="*/ 10741 h 7044819"/>
              <a:gd name="connsiteX1" fmla="*/ 18735099 w 18742263"/>
              <a:gd name="connsiteY1" fmla="*/ 0 h 7044819"/>
              <a:gd name="connsiteX2" fmla="*/ 18717033 w 18742263"/>
              <a:gd name="connsiteY2" fmla="*/ 7044819 h 7044819"/>
              <a:gd name="connsiteX3" fmla="*/ 0 w 18742263"/>
              <a:gd name="connsiteY3" fmla="*/ 7019958 h 7044819"/>
              <a:gd name="connsiteX4" fmla="*/ 22474 w 18742263"/>
              <a:gd name="connsiteY4" fmla="*/ 6449905 h 7044819"/>
              <a:gd name="connsiteX5" fmla="*/ 472077 w 18742263"/>
              <a:gd name="connsiteY5" fmla="*/ 6202130 h 7044819"/>
              <a:gd name="connsiteX6" fmla="*/ 461753 w 18742263"/>
              <a:gd name="connsiteY6" fmla="*/ 6124988 h 7044819"/>
              <a:gd name="connsiteX7" fmla="*/ 14446 w 18742263"/>
              <a:gd name="connsiteY7" fmla="*/ 5854950 h 7044819"/>
              <a:gd name="connsiteX8" fmla="*/ 31040 w 18742263"/>
              <a:gd name="connsiteY8" fmla="*/ 10741 h 7044819"/>
              <a:gd name="connsiteX0" fmla="*/ 31040 w 18742263"/>
              <a:gd name="connsiteY0" fmla="*/ 1 h 7034079"/>
              <a:gd name="connsiteX1" fmla="*/ 18735099 w 18742263"/>
              <a:gd name="connsiteY1" fmla="*/ 14759 h 7034079"/>
              <a:gd name="connsiteX2" fmla="*/ 18717033 w 18742263"/>
              <a:gd name="connsiteY2" fmla="*/ 7034079 h 7034079"/>
              <a:gd name="connsiteX3" fmla="*/ 0 w 18742263"/>
              <a:gd name="connsiteY3" fmla="*/ 7009218 h 7034079"/>
              <a:gd name="connsiteX4" fmla="*/ 22474 w 18742263"/>
              <a:gd name="connsiteY4" fmla="*/ 6439165 h 7034079"/>
              <a:gd name="connsiteX5" fmla="*/ 472077 w 18742263"/>
              <a:gd name="connsiteY5" fmla="*/ 6191390 h 7034079"/>
              <a:gd name="connsiteX6" fmla="*/ 461753 w 18742263"/>
              <a:gd name="connsiteY6" fmla="*/ 6114248 h 7034079"/>
              <a:gd name="connsiteX7" fmla="*/ 14446 w 18742263"/>
              <a:gd name="connsiteY7" fmla="*/ 5844210 h 7034079"/>
              <a:gd name="connsiteX8" fmla="*/ 31040 w 18742263"/>
              <a:gd name="connsiteY8" fmla="*/ 1 h 7034079"/>
              <a:gd name="connsiteX0" fmla="*/ 31040 w 18742263"/>
              <a:gd name="connsiteY0" fmla="*/ 0 h 7034078"/>
              <a:gd name="connsiteX1" fmla="*/ 18735099 w 18742263"/>
              <a:gd name="connsiteY1" fmla="*/ 14758 h 7034078"/>
              <a:gd name="connsiteX2" fmla="*/ 18717033 w 18742263"/>
              <a:gd name="connsiteY2" fmla="*/ 7034078 h 7034078"/>
              <a:gd name="connsiteX3" fmla="*/ 0 w 18742263"/>
              <a:gd name="connsiteY3" fmla="*/ 7009217 h 7034078"/>
              <a:gd name="connsiteX4" fmla="*/ 22474 w 18742263"/>
              <a:gd name="connsiteY4" fmla="*/ 6439164 h 7034078"/>
              <a:gd name="connsiteX5" fmla="*/ 472077 w 18742263"/>
              <a:gd name="connsiteY5" fmla="*/ 6191389 h 7034078"/>
              <a:gd name="connsiteX6" fmla="*/ 461753 w 18742263"/>
              <a:gd name="connsiteY6" fmla="*/ 6114247 h 7034078"/>
              <a:gd name="connsiteX7" fmla="*/ 14446 w 18742263"/>
              <a:gd name="connsiteY7" fmla="*/ 5844209 h 7034078"/>
              <a:gd name="connsiteX8" fmla="*/ 31040 w 18742263"/>
              <a:gd name="connsiteY8" fmla="*/ 0 h 7034078"/>
              <a:gd name="connsiteX0" fmla="*/ 31040 w 18725399"/>
              <a:gd name="connsiteY0" fmla="*/ 0 h 7034078"/>
              <a:gd name="connsiteX1" fmla="*/ 18712309 w 18725399"/>
              <a:gd name="connsiteY1" fmla="*/ 2008 h 7034078"/>
              <a:gd name="connsiteX2" fmla="*/ 18717033 w 18725399"/>
              <a:gd name="connsiteY2" fmla="*/ 7034078 h 7034078"/>
              <a:gd name="connsiteX3" fmla="*/ 0 w 18725399"/>
              <a:gd name="connsiteY3" fmla="*/ 7009217 h 7034078"/>
              <a:gd name="connsiteX4" fmla="*/ 22474 w 18725399"/>
              <a:gd name="connsiteY4" fmla="*/ 6439164 h 7034078"/>
              <a:gd name="connsiteX5" fmla="*/ 472077 w 18725399"/>
              <a:gd name="connsiteY5" fmla="*/ 6191389 h 7034078"/>
              <a:gd name="connsiteX6" fmla="*/ 461753 w 18725399"/>
              <a:gd name="connsiteY6" fmla="*/ 6114247 h 7034078"/>
              <a:gd name="connsiteX7" fmla="*/ 14446 w 18725399"/>
              <a:gd name="connsiteY7" fmla="*/ 5844209 h 7034078"/>
              <a:gd name="connsiteX8" fmla="*/ 31040 w 18725399"/>
              <a:gd name="connsiteY8" fmla="*/ 0 h 7034078"/>
              <a:gd name="connsiteX0" fmla="*/ 31040 w 18725399"/>
              <a:gd name="connsiteY0" fmla="*/ 0 h 7046828"/>
              <a:gd name="connsiteX1" fmla="*/ 18712309 w 18725399"/>
              <a:gd name="connsiteY1" fmla="*/ 2008 h 7046828"/>
              <a:gd name="connsiteX2" fmla="*/ 18717032 w 18725399"/>
              <a:gd name="connsiteY2" fmla="*/ 7046828 h 7046828"/>
              <a:gd name="connsiteX3" fmla="*/ 0 w 18725399"/>
              <a:gd name="connsiteY3" fmla="*/ 7009217 h 7046828"/>
              <a:gd name="connsiteX4" fmla="*/ 22474 w 18725399"/>
              <a:gd name="connsiteY4" fmla="*/ 6439164 h 7046828"/>
              <a:gd name="connsiteX5" fmla="*/ 472077 w 18725399"/>
              <a:gd name="connsiteY5" fmla="*/ 6191389 h 7046828"/>
              <a:gd name="connsiteX6" fmla="*/ 461753 w 18725399"/>
              <a:gd name="connsiteY6" fmla="*/ 6114247 h 7046828"/>
              <a:gd name="connsiteX7" fmla="*/ 14446 w 18725399"/>
              <a:gd name="connsiteY7" fmla="*/ 5844209 h 7046828"/>
              <a:gd name="connsiteX8" fmla="*/ 31040 w 18725399"/>
              <a:gd name="connsiteY8" fmla="*/ 0 h 704682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22474 w 18719473"/>
              <a:gd name="connsiteY4" fmla="*/ 6439164 h 7034078"/>
              <a:gd name="connsiteX5" fmla="*/ 472077 w 18719473"/>
              <a:gd name="connsiteY5" fmla="*/ 6191389 h 7034078"/>
              <a:gd name="connsiteX6" fmla="*/ 461753 w 18719473"/>
              <a:gd name="connsiteY6" fmla="*/ 6114247 h 7034078"/>
              <a:gd name="connsiteX7" fmla="*/ 14446 w 18719473"/>
              <a:gd name="connsiteY7" fmla="*/ 5844209 h 7034078"/>
              <a:gd name="connsiteX8" fmla="*/ 31040 w 18719473"/>
              <a:gd name="connsiteY8" fmla="*/ 0 h 703407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22474 w 18719473"/>
              <a:gd name="connsiteY4" fmla="*/ 6439164 h 7034078"/>
              <a:gd name="connsiteX5" fmla="*/ 472077 w 18719473"/>
              <a:gd name="connsiteY5" fmla="*/ 6191389 h 7034078"/>
              <a:gd name="connsiteX6" fmla="*/ 461753 w 18719473"/>
              <a:gd name="connsiteY6" fmla="*/ 6114247 h 7034078"/>
              <a:gd name="connsiteX7" fmla="*/ 14446 w 18719473"/>
              <a:gd name="connsiteY7" fmla="*/ 5844209 h 7034078"/>
              <a:gd name="connsiteX8" fmla="*/ 31040 w 18719473"/>
              <a:gd name="connsiteY8" fmla="*/ 0 h 7034078"/>
              <a:gd name="connsiteX0" fmla="*/ 1262956 w 19951389"/>
              <a:gd name="connsiteY0" fmla="*/ 0 h 7034078"/>
              <a:gd name="connsiteX1" fmla="*/ 19944225 w 19951389"/>
              <a:gd name="connsiteY1" fmla="*/ 2008 h 7034078"/>
              <a:gd name="connsiteX2" fmla="*/ 19926156 w 19951389"/>
              <a:gd name="connsiteY2" fmla="*/ 7034078 h 7034078"/>
              <a:gd name="connsiteX3" fmla="*/ 1231916 w 19951389"/>
              <a:gd name="connsiteY3" fmla="*/ 7009217 h 7034078"/>
              <a:gd name="connsiteX4" fmla="*/ 1254390 w 19951389"/>
              <a:gd name="connsiteY4" fmla="*/ 6439164 h 7034078"/>
              <a:gd name="connsiteX5" fmla="*/ 1703993 w 19951389"/>
              <a:gd name="connsiteY5" fmla="*/ 6191389 h 7034078"/>
              <a:gd name="connsiteX6" fmla="*/ 1693669 w 19951389"/>
              <a:gd name="connsiteY6" fmla="*/ 6114247 h 7034078"/>
              <a:gd name="connsiteX7" fmla="*/ 1262956 w 19951389"/>
              <a:gd name="connsiteY7" fmla="*/ 0 h 7034078"/>
              <a:gd name="connsiteX0" fmla="*/ 1245282 w 19933715"/>
              <a:gd name="connsiteY0" fmla="*/ 0 h 7034078"/>
              <a:gd name="connsiteX1" fmla="*/ 19926551 w 19933715"/>
              <a:gd name="connsiteY1" fmla="*/ 2008 h 7034078"/>
              <a:gd name="connsiteX2" fmla="*/ 19908482 w 19933715"/>
              <a:gd name="connsiteY2" fmla="*/ 7034078 h 7034078"/>
              <a:gd name="connsiteX3" fmla="*/ 1214242 w 19933715"/>
              <a:gd name="connsiteY3" fmla="*/ 7009217 h 7034078"/>
              <a:gd name="connsiteX4" fmla="*/ 1236716 w 19933715"/>
              <a:gd name="connsiteY4" fmla="*/ 6439164 h 7034078"/>
              <a:gd name="connsiteX5" fmla="*/ 1686319 w 19933715"/>
              <a:gd name="connsiteY5" fmla="*/ 6191389 h 7034078"/>
              <a:gd name="connsiteX6" fmla="*/ 1245282 w 19933715"/>
              <a:gd name="connsiteY6" fmla="*/ 0 h 703407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22474 w 18719473"/>
              <a:gd name="connsiteY4" fmla="*/ 6439164 h 7034078"/>
              <a:gd name="connsiteX5" fmla="*/ 31040 w 18719473"/>
              <a:gd name="connsiteY5" fmla="*/ 0 h 7034078"/>
              <a:gd name="connsiteX0" fmla="*/ 2351532 w 21039965"/>
              <a:gd name="connsiteY0" fmla="*/ 0 h 7034078"/>
              <a:gd name="connsiteX1" fmla="*/ 21032801 w 21039965"/>
              <a:gd name="connsiteY1" fmla="*/ 2008 h 7034078"/>
              <a:gd name="connsiteX2" fmla="*/ 21014732 w 21039965"/>
              <a:gd name="connsiteY2" fmla="*/ 7034078 h 7034078"/>
              <a:gd name="connsiteX3" fmla="*/ 2320492 w 21039965"/>
              <a:gd name="connsiteY3" fmla="*/ 7009217 h 7034078"/>
              <a:gd name="connsiteX4" fmla="*/ 2351532 w 21039965"/>
              <a:gd name="connsiteY4" fmla="*/ 0 h 7034078"/>
              <a:gd name="connsiteX0" fmla="*/ 1392028 w 20080461"/>
              <a:gd name="connsiteY0" fmla="*/ 0 h 7034078"/>
              <a:gd name="connsiteX1" fmla="*/ 20073297 w 20080461"/>
              <a:gd name="connsiteY1" fmla="*/ 2008 h 7034078"/>
              <a:gd name="connsiteX2" fmla="*/ 20055228 w 20080461"/>
              <a:gd name="connsiteY2" fmla="*/ 7034078 h 7034078"/>
              <a:gd name="connsiteX3" fmla="*/ 1360988 w 20080461"/>
              <a:gd name="connsiteY3" fmla="*/ 7009217 h 7034078"/>
              <a:gd name="connsiteX4" fmla="*/ 1392028 w 20080461"/>
              <a:gd name="connsiteY4" fmla="*/ 0 h 7034078"/>
              <a:gd name="connsiteX0" fmla="*/ 31040 w 18719473"/>
              <a:gd name="connsiteY0" fmla="*/ 0 h 7034078"/>
              <a:gd name="connsiteX1" fmla="*/ 18712309 w 18719473"/>
              <a:gd name="connsiteY1" fmla="*/ 2008 h 7034078"/>
              <a:gd name="connsiteX2" fmla="*/ 18694240 w 18719473"/>
              <a:gd name="connsiteY2" fmla="*/ 7034078 h 7034078"/>
              <a:gd name="connsiteX3" fmla="*/ 0 w 18719473"/>
              <a:gd name="connsiteY3" fmla="*/ 7009217 h 7034078"/>
              <a:gd name="connsiteX4" fmla="*/ 31040 w 18719473"/>
              <a:gd name="connsiteY4" fmla="*/ 0 h 7034078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8712309 w 18719473"/>
              <a:gd name="connsiteY2" fmla="*/ 15745 h 7047815"/>
              <a:gd name="connsiteX3" fmla="*/ 18694240 w 18719473"/>
              <a:gd name="connsiteY3" fmla="*/ 7047815 h 7047815"/>
              <a:gd name="connsiteX4" fmla="*/ 0 w 18719473"/>
              <a:gd name="connsiteY4" fmla="*/ 7022954 h 7047815"/>
              <a:gd name="connsiteX5" fmla="*/ 31040 w 18719473"/>
              <a:gd name="connsiteY5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188314 w 18719473"/>
              <a:gd name="connsiteY2" fmla="*/ 0 h 7047815"/>
              <a:gd name="connsiteX3" fmla="*/ 18712309 w 18719473"/>
              <a:gd name="connsiteY3" fmla="*/ 15745 h 7047815"/>
              <a:gd name="connsiteX4" fmla="*/ 18694240 w 18719473"/>
              <a:gd name="connsiteY4" fmla="*/ 7047815 h 7047815"/>
              <a:gd name="connsiteX5" fmla="*/ 0 w 18719473"/>
              <a:gd name="connsiteY5" fmla="*/ 7022954 h 7047815"/>
              <a:gd name="connsiteX6" fmla="*/ 31040 w 18719473"/>
              <a:gd name="connsiteY6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8712309 w 18719473"/>
              <a:gd name="connsiteY3" fmla="*/ 15745 h 7047815"/>
              <a:gd name="connsiteX4" fmla="*/ 18694240 w 18719473"/>
              <a:gd name="connsiteY4" fmla="*/ 7047815 h 7047815"/>
              <a:gd name="connsiteX5" fmla="*/ 0 w 18719473"/>
              <a:gd name="connsiteY5" fmla="*/ 7022954 h 7047815"/>
              <a:gd name="connsiteX6" fmla="*/ 31040 w 18719473"/>
              <a:gd name="connsiteY6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7724828 w 18719473"/>
              <a:gd name="connsiteY3" fmla="*/ 252361 h 7047815"/>
              <a:gd name="connsiteX4" fmla="*/ 18712309 w 18719473"/>
              <a:gd name="connsiteY4" fmla="*/ 15745 h 7047815"/>
              <a:gd name="connsiteX5" fmla="*/ 18694240 w 18719473"/>
              <a:gd name="connsiteY5" fmla="*/ 7047815 h 7047815"/>
              <a:gd name="connsiteX6" fmla="*/ 0 w 18719473"/>
              <a:gd name="connsiteY6" fmla="*/ 7022954 h 7047815"/>
              <a:gd name="connsiteX7" fmla="*/ 31040 w 18719473"/>
              <a:gd name="connsiteY7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7526117 w 18719473"/>
              <a:gd name="connsiteY3" fmla="*/ 28039 h 7047815"/>
              <a:gd name="connsiteX4" fmla="*/ 18712309 w 18719473"/>
              <a:gd name="connsiteY4" fmla="*/ 15745 h 7047815"/>
              <a:gd name="connsiteX5" fmla="*/ 18694240 w 18719473"/>
              <a:gd name="connsiteY5" fmla="*/ 7047815 h 7047815"/>
              <a:gd name="connsiteX6" fmla="*/ 0 w 18719473"/>
              <a:gd name="connsiteY6" fmla="*/ 7022954 h 7047815"/>
              <a:gd name="connsiteX7" fmla="*/ 31040 w 18719473"/>
              <a:gd name="connsiteY7" fmla="*/ 13737 h 7047815"/>
              <a:gd name="connsiteX0" fmla="*/ 31040 w 18719473"/>
              <a:gd name="connsiteY0" fmla="*/ 13737 h 7047815"/>
              <a:gd name="connsiteX1" fmla="*/ 16472961 w 18719473"/>
              <a:gd name="connsiteY1" fmla="*/ 0 h 7047815"/>
              <a:gd name="connsiteX2" fmla="*/ 17029347 w 18719473"/>
              <a:gd name="connsiteY2" fmla="*/ 420602 h 7047815"/>
              <a:gd name="connsiteX3" fmla="*/ 17487556 w 18719473"/>
              <a:gd name="connsiteY3" fmla="*/ 14439 h 7047815"/>
              <a:gd name="connsiteX4" fmla="*/ 18712309 w 18719473"/>
              <a:gd name="connsiteY4" fmla="*/ 15745 h 7047815"/>
              <a:gd name="connsiteX5" fmla="*/ 18694240 w 18719473"/>
              <a:gd name="connsiteY5" fmla="*/ 7047815 h 7047815"/>
              <a:gd name="connsiteX6" fmla="*/ 0 w 18719473"/>
              <a:gd name="connsiteY6" fmla="*/ 7022954 h 7047815"/>
              <a:gd name="connsiteX7" fmla="*/ 31040 w 18719473"/>
              <a:gd name="connsiteY7" fmla="*/ 13737 h 7047815"/>
              <a:gd name="connsiteX0" fmla="*/ 31040 w 18719473"/>
              <a:gd name="connsiteY0" fmla="*/ 0 h 7034078"/>
              <a:gd name="connsiteX1" fmla="*/ 16434404 w 18719473"/>
              <a:gd name="connsiteY1" fmla="*/ 13466 h 7034078"/>
              <a:gd name="connsiteX2" fmla="*/ 17029347 w 18719473"/>
              <a:gd name="connsiteY2" fmla="*/ 406865 h 7034078"/>
              <a:gd name="connsiteX3" fmla="*/ 17487556 w 18719473"/>
              <a:gd name="connsiteY3" fmla="*/ 702 h 7034078"/>
              <a:gd name="connsiteX4" fmla="*/ 18712309 w 18719473"/>
              <a:gd name="connsiteY4" fmla="*/ 2008 h 7034078"/>
              <a:gd name="connsiteX5" fmla="*/ 18694240 w 18719473"/>
              <a:gd name="connsiteY5" fmla="*/ 7034078 h 7034078"/>
              <a:gd name="connsiteX6" fmla="*/ 0 w 18719473"/>
              <a:gd name="connsiteY6" fmla="*/ 7009217 h 7034078"/>
              <a:gd name="connsiteX7" fmla="*/ 31040 w 18719473"/>
              <a:gd name="connsiteY7" fmla="*/ 0 h 7034078"/>
              <a:gd name="connsiteX0" fmla="*/ 31040 w 18719473"/>
              <a:gd name="connsiteY0" fmla="*/ 135 h 7034213"/>
              <a:gd name="connsiteX1" fmla="*/ 16434404 w 18719473"/>
              <a:gd name="connsiteY1" fmla="*/ 0 h 7034213"/>
              <a:gd name="connsiteX2" fmla="*/ 17029347 w 18719473"/>
              <a:gd name="connsiteY2" fmla="*/ 407000 h 7034213"/>
              <a:gd name="connsiteX3" fmla="*/ 17487556 w 18719473"/>
              <a:gd name="connsiteY3" fmla="*/ 837 h 7034213"/>
              <a:gd name="connsiteX4" fmla="*/ 18712309 w 18719473"/>
              <a:gd name="connsiteY4" fmla="*/ 2143 h 7034213"/>
              <a:gd name="connsiteX5" fmla="*/ 18694240 w 18719473"/>
              <a:gd name="connsiteY5" fmla="*/ 7034213 h 7034213"/>
              <a:gd name="connsiteX6" fmla="*/ 0 w 18719473"/>
              <a:gd name="connsiteY6" fmla="*/ 7009352 h 7034213"/>
              <a:gd name="connsiteX7" fmla="*/ 31040 w 18719473"/>
              <a:gd name="connsiteY7" fmla="*/ 135 h 7034213"/>
              <a:gd name="connsiteX0" fmla="*/ 31040 w 18719473"/>
              <a:gd name="connsiteY0" fmla="*/ 135 h 7034213"/>
              <a:gd name="connsiteX1" fmla="*/ 16318731 w 18719473"/>
              <a:gd name="connsiteY1" fmla="*/ 0 h 7034213"/>
              <a:gd name="connsiteX2" fmla="*/ 17029347 w 18719473"/>
              <a:gd name="connsiteY2" fmla="*/ 407000 h 7034213"/>
              <a:gd name="connsiteX3" fmla="*/ 17487556 w 18719473"/>
              <a:gd name="connsiteY3" fmla="*/ 837 h 7034213"/>
              <a:gd name="connsiteX4" fmla="*/ 18712309 w 18719473"/>
              <a:gd name="connsiteY4" fmla="*/ 2143 h 7034213"/>
              <a:gd name="connsiteX5" fmla="*/ 18694240 w 18719473"/>
              <a:gd name="connsiteY5" fmla="*/ 7034213 h 7034213"/>
              <a:gd name="connsiteX6" fmla="*/ 0 w 18719473"/>
              <a:gd name="connsiteY6" fmla="*/ 7009352 h 7034213"/>
              <a:gd name="connsiteX7" fmla="*/ 31040 w 18719473"/>
              <a:gd name="connsiteY7" fmla="*/ 135 h 7034213"/>
              <a:gd name="connsiteX0" fmla="*/ 31040 w 18719473"/>
              <a:gd name="connsiteY0" fmla="*/ 135 h 7034213"/>
              <a:gd name="connsiteX1" fmla="*/ 16318731 w 18719473"/>
              <a:gd name="connsiteY1" fmla="*/ 0 h 7034213"/>
              <a:gd name="connsiteX2" fmla="*/ 16971511 w 18719473"/>
              <a:gd name="connsiteY2" fmla="*/ 406999 h 7034213"/>
              <a:gd name="connsiteX3" fmla="*/ 17487556 w 18719473"/>
              <a:gd name="connsiteY3" fmla="*/ 837 h 7034213"/>
              <a:gd name="connsiteX4" fmla="*/ 18712309 w 18719473"/>
              <a:gd name="connsiteY4" fmla="*/ 2143 h 7034213"/>
              <a:gd name="connsiteX5" fmla="*/ 18694240 w 18719473"/>
              <a:gd name="connsiteY5" fmla="*/ 7034213 h 7034213"/>
              <a:gd name="connsiteX6" fmla="*/ 0 w 18719473"/>
              <a:gd name="connsiteY6" fmla="*/ 7009352 h 7034213"/>
              <a:gd name="connsiteX7" fmla="*/ 31040 w 18719473"/>
              <a:gd name="connsiteY7" fmla="*/ 135 h 703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19473" h="7034213">
                <a:moveTo>
                  <a:pt x="31040" y="135"/>
                </a:moveTo>
                <a:lnTo>
                  <a:pt x="16318731" y="0"/>
                </a:lnTo>
                <a:lnTo>
                  <a:pt x="16971511" y="406999"/>
                </a:lnTo>
                <a:lnTo>
                  <a:pt x="17487556" y="837"/>
                </a:lnTo>
                <a:lnTo>
                  <a:pt x="18712309" y="2143"/>
                </a:lnTo>
                <a:cubicBezTo>
                  <a:pt x="18733582" y="1708257"/>
                  <a:pt x="18701394" y="6001113"/>
                  <a:pt x="18694240" y="7034213"/>
                </a:cubicBezTo>
                <a:lnTo>
                  <a:pt x="0" y="7009352"/>
                </a:lnTo>
                <a:cubicBezTo>
                  <a:pt x="9644" y="5587685"/>
                  <a:pt x="4638" y="1806890"/>
                  <a:pt x="31040" y="1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3366"/>
              </a:buClr>
              <a:buSzTx/>
              <a:buFont typeface="Wingdings" charset="2"/>
              <a:buNone/>
              <a:tabLst/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722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399788" y="4671328"/>
            <a:ext cx="6350552" cy="472282"/>
          </a:xfrm>
        </p:spPr>
        <p:txBody>
          <a:bodyPr anchor="t"/>
          <a:lstStyle>
            <a:lvl1pPr algn="ctr">
              <a:defRPr sz="1800" b="0">
                <a:solidFill>
                  <a:srgbClr val="003366"/>
                </a:solidFill>
              </a:defRPr>
            </a:lvl1pPr>
          </a:lstStyle>
          <a:p>
            <a:r>
              <a:rPr lang="en-GB" noProof="0" dirty="0" smtClean="0"/>
              <a:t>Click to add text</a:t>
            </a:r>
            <a:endParaRPr lang="en-GB" noProof="0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399788" y="1212034"/>
            <a:ext cx="6350552" cy="3438408"/>
          </a:xfrm>
        </p:spPr>
        <p:txBody>
          <a:bodyPr anchor="t"/>
          <a:lstStyle>
            <a:lvl1pPr marL="0" indent="0" algn="ctr">
              <a:buNone/>
              <a:defRPr sz="2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92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overlay_long_cyan_kbckopie2.png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40118"/>
          </a:xfrm>
          <a:prstGeom prst="rect">
            <a:avLst/>
          </a:prstGeom>
        </p:spPr>
      </p:pic>
      <p:pic>
        <p:nvPicPr>
          <p:cNvPr id="8" name="Picture 12" descr="KBC2"/>
          <p:cNvPicPr>
            <a:picLocks noChangeAspect="1" noChangeArrowheads="1"/>
          </p:cNvPicPr>
          <p:nvPr/>
        </p:nvPicPr>
        <p:blipFill rotWithShape="1">
          <a:blip r:embed="rId2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98365" y="5055037"/>
            <a:ext cx="687762" cy="510894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44913" y="168234"/>
            <a:ext cx="8362537" cy="53732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196" y="1275403"/>
            <a:ext cx="8403254" cy="3545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6" name="Tijdelijke aanduiding voor dianummer 5"/>
          <p:cNvSpPr txBox="1">
            <a:spLocks/>
          </p:cNvSpPr>
          <p:nvPr/>
        </p:nvSpPr>
        <p:spPr>
          <a:xfrm>
            <a:off x="434090" y="5288468"/>
            <a:ext cx="2133600" cy="304271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457200" rtl="0" eaLnBrk="1" latinLnBrk="0" hangingPunct="1">
              <a:defRPr sz="900" kern="1200">
                <a:solidFill>
                  <a:srgbClr val="0099C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71D7605-1008-454B-8CEA-01CEFD2483E5}" type="slidenum">
              <a:rPr lang="en-GB" noProof="0" smtClean="0">
                <a:solidFill>
                  <a:schemeClr val="accent2"/>
                </a:solidFill>
              </a:rPr>
              <a:pPr algn="l"/>
              <a:t>‹#›</a:t>
            </a:fld>
            <a:endParaRPr lang="en-GB" noProof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6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Trebuchet MS"/>
          <a:ea typeface="+mj-ea"/>
          <a:cs typeface="Trebuchet MS"/>
        </a:defRPr>
      </a:lvl1pPr>
    </p:titleStyle>
    <p:bodyStyle>
      <a:lvl1pPr marL="269875" indent="-269875" algn="l" defTabSz="4572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rgbClr val="003366"/>
        </a:buClr>
        <a:buFont typeface="Wingdings" charset="2"/>
        <a:buChar char="§"/>
        <a:defRPr sz="2400" kern="1200" baseline="0">
          <a:solidFill>
            <a:srgbClr val="003366"/>
          </a:solidFill>
          <a:latin typeface="Calibri"/>
          <a:ea typeface="+mn-ea"/>
          <a:cs typeface="+mn-cs"/>
        </a:defRPr>
      </a:lvl1pPr>
      <a:lvl2pPr marL="538163" indent="-268288" algn="l" defTabSz="4572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rgbClr val="00AEEF"/>
        </a:buClr>
        <a:buFont typeface="Wingdings" charset="2"/>
        <a:buChar char="§"/>
        <a:defRPr sz="2200" kern="1200" baseline="0">
          <a:solidFill>
            <a:srgbClr val="003366"/>
          </a:solidFill>
          <a:latin typeface="Calibri"/>
          <a:ea typeface="+mn-ea"/>
          <a:cs typeface="+mn-cs"/>
        </a:defRPr>
      </a:lvl2pPr>
      <a:lvl3pPr marL="808038" indent="-269875" algn="l" defTabSz="4572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rgbClr val="003366"/>
        </a:buClr>
        <a:buFont typeface="Lucida Grande"/>
        <a:buChar char="-"/>
        <a:defRPr sz="2000" kern="1200">
          <a:solidFill>
            <a:srgbClr val="003366"/>
          </a:solidFill>
          <a:latin typeface="Calibri"/>
          <a:ea typeface="+mn-ea"/>
          <a:cs typeface="+mn-cs"/>
        </a:defRPr>
      </a:lvl3pPr>
      <a:lvl4pPr marL="985838" indent="-266700" algn="l" defTabSz="457200" rtl="0" eaLnBrk="1" latinLnBrk="0" hangingPunct="1">
        <a:spcBef>
          <a:spcPts val="0"/>
        </a:spcBef>
        <a:spcAft>
          <a:spcPts val="800"/>
        </a:spcAft>
        <a:buClr>
          <a:srgbClr val="003366"/>
        </a:buClr>
        <a:buFont typeface="Arial"/>
        <a:buChar char="–"/>
        <a:defRPr sz="1600" kern="1200">
          <a:solidFill>
            <a:srgbClr val="003366"/>
          </a:solidFill>
          <a:latin typeface="Calibri"/>
          <a:ea typeface="+mn-ea"/>
          <a:cs typeface="+mn-cs"/>
        </a:defRPr>
      </a:lvl4pPr>
      <a:lvl5pPr marL="1163638" indent="-177800" algn="l" defTabSz="457200" rtl="0" eaLnBrk="1" latinLnBrk="0" hangingPunct="1">
        <a:spcBef>
          <a:spcPts val="0"/>
        </a:spcBef>
        <a:spcAft>
          <a:spcPts val="800"/>
        </a:spcAft>
        <a:buClr>
          <a:srgbClr val="003366"/>
        </a:buClr>
        <a:buFont typeface="Arial"/>
        <a:buChar char="•"/>
        <a:defRPr sz="1600" kern="1200">
          <a:solidFill>
            <a:srgbClr val="003366"/>
          </a:solidFill>
          <a:latin typeface="Calibri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hart" Target="../charts/chart13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5.xml"/><Relationship Id="rId5" Type="http://schemas.openxmlformats.org/officeDocument/2006/relationships/image" Target="../media/image12.png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chart" Target="../charts/char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0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be/url?sa=i&amp;rct=j&amp;q=&amp;esrc=s&amp;source=images&amp;cd=&amp;cad=rja&amp;uact=8&amp;docid=ed6FJoWYGU1hLM&amp;tbnid=dqb0GOvd-vGSkM:&amp;ved=0CAYQjRw&amp;url=http://systematicphilosophy.com/2011/05/18/steps-premises-conclusions-etc/&amp;ei=bxwsU6KGPMyS1AXk7YDICA&amp;bvm=bv.63316862,d.bGE&amp;psig=AFQjCNGc2AbDBGQ98fUWEfynPFIZ01cgjQ&amp;ust=1395486179019366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10" Type="http://schemas.openxmlformats.org/officeDocument/2006/relationships/image" Target="../media/image12.png"/><Relationship Id="rId4" Type="http://schemas.openxmlformats.org/officeDocument/2006/relationships/chart" Target="../charts/chart2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3723" y="919140"/>
            <a:ext cx="5089728" cy="531416"/>
          </a:xfrm>
        </p:spPr>
        <p:txBody>
          <a:bodyPr/>
          <a:lstStyle/>
          <a:p>
            <a:r>
              <a:rPr lang="en-GB" sz="3600" dirty="0" err="1" smtClean="0"/>
              <a:t>Enquête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De </a:t>
            </a:r>
            <a:r>
              <a:rPr lang="en-GB" sz="3600" dirty="0" err="1" smtClean="0"/>
              <a:t>Wonderjaren</a:t>
            </a:r>
            <a:endParaRPr lang="en-GB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6 </a:t>
            </a:r>
            <a:r>
              <a:rPr lang="nl-BE" dirty="0" smtClean="0"/>
              <a:t>augustus</a:t>
            </a:r>
            <a:r>
              <a:rPr lang="en-GB" dirty="0" smtClean="0"/>
              <a:t> 2014</a:t>
            </a:r>
            <a:endParaRPr lang="en-GB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3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5866"/>
            <a:ext cx="9083544" cy="1058282"/>
          </a:xfrm>
        </p:spPr>
        <p:txBody>
          <a:bodyPr/>
          <a:lstStyle/>
          <a:p>
            <a:r>
              <a:rPr lang="nl-BE" sz="1800" i="1" dirty="0"/>
              <a:t>“Waarheen ging uw verre reis?”</a:t>
            </a:r>
            <a:r>
              <a:rPr lang="en-US" sz="1800" i="1" dirty="0"/>
              <a:t/>
            </a:r>
            <a:br>
              <a:rPr lang="en-US" sz="1800" i="1" dirty="0"/>
            </a:br>
            <a:r>
              <a:rPr lang="nl-BE" sz="1800" i="1" dirty="0"/>
              <a:t>“Welke extreme sport heeft u </a:t>
            </a:r>
            <a:r>
              <a:rPr lang="nl-BE" sz="1800" i="1" dirty="0" smtClean="0"/>
              <a:t>beoefend?”</a:t>
            </a:r>
            <a:r>
              <a:rPr lang="en-US" sz="1800" i="1" dirty="0"/>
              <a:t/>
            </a:r>
            <a:br>
              <a:rPr lang="en-US" sz="1800" i="1" dirty="0"/>
            </a:br>
            <a:endParaRPr lang="nl-BE" sz="1800" dirty="0"/>
          </a:p>
        </p:txBody>
      </p:sp>
      <p:sp>
        <p:nvSpPr>
          <p:cNvPr id="20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" y="2153753"/>
            <a:ext cx="4462675" cy="2545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1772" y="2153753"/>
            <a:ext cx="4651619" cy="2637401"/>
          </a:xfrm>
          <a:prstGeom prst="rect">
            <a:avLst/>
          </a:prstGeom>
        </p:spPr>
      </p:pic>
      <p:pic>
        <p:nvPicPr>
          <p:cNvPr id="12" name="Picture 6" descr="C:\Users\YoraV\Desktop\55-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6695" y="1101949"/>
            <a:ext cx="6910152" cy="22285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5866"/>
            <a:ext cx="9083544" cy="1058282"/>
          </a:xfrm>
        </p:spPr>
        <p:txBody>
          <a:bodyPr/>
          <a:lstStyle/>
          <a:p>
            <a:r>
              <a:rPr lang="nl-BE" sz="1800" dirty="0" smtClean="0"/>
              <a:t>“Welk festival heeft u bezocht?”</a:t>
            </a:r>
            <a:br>
              <a:rPr lang="nl-BE" sz="1800" dirty="0" smtClean="0"/>
            </a:br>
            <a:r>
              <a:rPr lang="nl-BE" sz="1800" dirty="0" smtClean="0"/>
              <a:t>“Welke opleiding bent u gestart?”</a:t>
            </a:r>
            <a:endParaRPr lang="nl-BE" sz="1800" dirty="0"/>
          </a:p>
        </p:txBody>
      </p:sp>
      <p:sp>
        <p:nvSpPr>
          <p:cNvPr id="20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3549" y="3494149"/>
            <a:ext cx="4956445" cy="2053660"/>
          </a:xfrm>
          <a:prstGeom prst="rect">
            <a:avLst/>
          </a:prstGeom>
        </p:spPr>
      </p:pic>
      <p:pic>
        <p:nvPicPr>
          <p:cNvPr id="10" name="Picture 6" descr="C:\Users\YoraV\Desktop\55-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20044516"/>
              </p:ext>
            </p:extLst>
          </p:nvPr>
        </p:nvGraphicFramePr>
        <p:xfrm>
          <a:off x="507580" y="1724649"/>
          <a:ext cx="3740727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655050" cy="1058282"/>
          </a:xfrm>
        </p:spPr>
        <p:txBody>
          <a:bodyPr/>
          <a:lstStyle/>
          <a:p>
            <a:r>
              <a:rPr lang="nl-BE" sz="1800" dirty="0" smtClean="0"/>
              <a:t>Senioren en reizen</a:t>
            </a:r>
            <a:endParaRPr lang="nl-BE" sz="1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544105" y="1355689"/>
            <a:ext cx="636301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“Wanneer u reist, zegt u dan….”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059382" y="1355689"/>
            <a:ext cx="636301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“Ging u het laatste jaar op </a:t>
            </a:r>
            <a:r>
              <a:rPr lang="nl-BE" sz="1100" b="1" i="1" u="sng" dirty="0" err="1" smtClean="0">
                <a:solidFill>
                  <a:srgbClr val="003366"/>
                </a:solidFill>
              </a:rPr>
              <a:t>citytrip</a:t>
            </a:r>
            <a:r>
              <a:rPr lang="nl-BE" sz="1100" b="1" i="1" u="sng" dirty="0" smtClean="0">
                <a:solidFill>
                  <a:srgbClr val="003366"/>
                </a:solidFill>
              </a:rPr>
              <a:t>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346939229"/>
              </p:ext>
            </p:extLst>
          </p:nvPr>
        </p:nvGraphicFramePr>
        <p:xfrm>
          <a:off x="4632457" y="1724649"/>
          <a:ext cx="4053084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376" y="3682239"/>
            <a:ext cx="1335074" cy="1318386"/>
          </a:xfrm>
          <a:prstGeom prst="rect">
            <a:avLst/>
          </a:prstGeom>
        </p:spPr>
      </p:pic>
      <p:pic>
        <p:nvPicPr>
          <p:cNvPr id="12" name="Picture 6" descr="C:\Users\YoraV\Desktop\55-6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88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15081566"/>
              </p:ext>
            </p:extLst>
          </p:nvPr>
        </p:nvGraphicFramePr>
        <p:xfrm>
          <a:off x="4358204" y="1767362"/>
          <a:ext cx="4626158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73041389"/>
              </p:ext>
            </p:extLst>
          </p:nvPr>
        </p:nvGraphicFramePr>
        <p:xfrm>
          <a:off x="0" y="1767362"/>
          <a:ext cx="3007827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655050" cy="1058282"/>
          </a:xfrm>
        </p:spPr>
        <p:txBody>
          <a:bodyPr/>
          <a:lstStyle/>
          <a:p>
            <a:r>
              <a:rPr lang="nl-BE" sz="1800" dirty="0" smtClean="0"/>
              <a:t>Senioren en sport</a:t>
            </a:r>
            <a:endParaRPr lang="nl-BE" sz="1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355689"/>
            <a:ext cx="3605725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“Hoeveel keer sport u per week?”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176697" y="1355689"/>
            <a:ext cx="636301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“Welke sport beoefent u?”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975846702"/>
              </p:ext>
            </p:extLst>
          </p:nvPr>
        </p:nvGraphicFramePr>
        <p:xfrm>
          <a:off x="1462520" y="1742881"/>
          <a:ext cx="4626158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E5D9D9"/>
              </a:clrFrom>
              <a:clrTo>
                <a:srgbClr val="E5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986" y="3503599"/>
            <a:ext cx="1591717" cy="1497026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36211" y="1355689"/>
            <a:ext cx="636301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“Wat is uw voornaamste drijfveer </a:t>
            </a:r>
          </a:p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om te sporten?”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pic>
        <p:nvPicPr>
          <p:cNvPr id="17" name="Picture 6" descr="C:\Users\YoraV\Desktop\55-6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655050" cy="1058282"/>
          </a:xfrm>
        </p:spPr>
        <p:txBody>
          <a:bodyPr/>
          <a:lstStyle/>
          <a:p>
            <a:r>
              <a:rPr lang="nl-BE" sz="1800" dirty="0" smtClean="0"/>
              <a:t>“Bent u nog aan het werk?”</a:t>
            </a:r>
            <a:endParaRPr lang="nl-BE" sz="1800" dirty="0"/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74866071"/>
              </p:ext>
            </p:extLst>
          </p:nvPr>
        </p:nvGraphicFramePr>
        <p:xfrm>
          <a:off x="87721" y="1724649"/>
          <a:ext cx="3970401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292022345"/>
              </p:ext>
            </p:extLst>
          </p:nvPr>
        </p:nvGraphicFramePr>
        <p:xfrm>
          <a:off x="4202048" y="1724649"/>
          <a:ext cx="4533873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9818" y="3506459"/>
            <a:ext cx="1412755" cy="1554622"/>
          </a:xfrm>
          <a:prstGeom prst="rect">
            <a:avLst/>
          </a:prstGeom>
        </p:spPr>
      </p:pic>
      <p:pic>
        <p:nvPicPr>
          <p:cNvPr id="14" name="Picture 6" descr="C:\Users\YoraV\Desktop\55-6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3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655050" cy="1058282"/>
          </a:xfrm>
        </p:spPr>
        <p:txBody>
          <a:bodyPr/>
          <a:lstStyle/>
          <a:p>
            <a:r>
              <a:rPr lang="nl-BE" sz="1800" dirty="0" smtClean="0"/>
              <a:t>Digitalisering</a:t>
            </a:r>
            <a:endParaRPr lang="nl-BE" sz="1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891729" y="1423703"/>
            <a:ext cx="636301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“Gebruikt u applicaties op uw smartphone of tablet?”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48897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die nieuw technologisch snufje kocht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N=594)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graphicFrame>
        <p:nvGraphicFramePr>
          <p:cNvPr id="9" name="Grafiek 9"/>
          <p:cNvGraphicFramePr/>
          <p:nvPr>
            <p:extLst>
              <p:ext uri="{D42A27DB-BD31-4B8C-83A1-F6EECF244321}">
                <p14:modId xmlns:p14="http://schemas.microsoft.com/office/powerpoint/2010/main" val="2164613862"/>
              </p:ext>
            </p:extLst>
          </p:nvPr>
        </p:nvGraphicFramePr>
        <p:xfrm>
          <a:off x="0" y="1927144"/>
          <a:ext cx="4472179" cy="346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468461" y="1423703"/>
            <a:ext cx="636301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“Houdt u op een digitale manier contact </a:t>
            </a:r>
          </a:p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met kleinkinderen of familie?”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graphicFrame>
        <p:nvGraphicFramePr>
          <p:cNvPr id="15" name="Grafiek 9"/>
          <p:cNvGraphicFramePr/>
          <p:nvPr>
            <p:extLst>
              <p:ext uri="{D42A27DB-BD31-4B8C-83A1-F6EECF244321}">
                <p14:modId xmlns:p14="http://schemas.microsoft.com/office/powerpoint/2010/main" val="3007095148"/>
              </p:ext>
            </p:extLst>
          </p:nvPr>
        </p:nvGraphicFramePr>
        <p:xfrm>
          <a:off x="3813779" y="1925066"/>
          <a:ext cx="3869278" cy="346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oelichting met afgeronde rechthoek 3"/>
          <p:cNvSpPr/>
          <p:nvPr/>
        </p:nvSpPr>
        <p:spPr>
          <a:xfrm>
            <a:off x="7128427" y="2125803"/>
            <a:ext cx="1759852" cy="671642"/>
          </a:xfrm>
          <a:prstGeom prst="wedgeRoundRectCallout">
            <a:avLst>
              <a:gd name="adj1" fmla="val -46061"/>
              <a:gd name="adj2" fmla="val 63019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Vooral via Skype, e-mail en Facebook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18" name="Toelichting met afgeronde rechthoek 3"/>
          <p:cNvSpPr/>
          <p:nvPr/>
        </p:nvSpPr>
        <p:spPr>
          <a:xfrm>
            <a:off x="6861779" y="4428417"/>
            <a:ext cx="2026500" cy="1032667"/>
          </a:xfrm>
          <a:prstGeom prst="wedgeRoundRectCallout">
            <a:avLst>
              <a:gd name="adj1" fmla="val -7843"/>
              <a:gd name="adj2" fmla="val 49517"/>
              <a:gd name="adj3" fmla="val 1666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Gemiddeld spenderen de </a:t>
            </a:r>
            <a:r>
              <a:rPr lang="nl-BE" sz="1200" i="1" dirty="0" err="1" smtClean="0">
                <a:solidFill>
                  <a:srgbClr val="002060"/>
                </a:solidFill>
              </a:rPr>
              <a:t>seniors</a:t>
            </a:r>
            <a:r>
              <a:rPr lang="nl-BE" sz="1200" i="1" dirty="0" smtClean="0">
                <a:solidFill>
                  <a:srgbClr val="002060"/>
                </a:solidFill>
              </a:rPr>
              <a:t> 8 uur per week met kinderen en kleinkinderen, 22% spendeert er meer dan 10u mee.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543" y="2941151"/>
            <a:ext cx="1552736" cy="1343559"/>
          </a:xfrm>
          <a:prstGeom prst="rect">
            <a:avLst/>
          </a:prstGeom>
        </p:spPr>
      </p:pic>
      <p:pic>
        <p:nvPicPr>
          <p:cNvPr id="16" name="Picture 6" descr="C:\Users\YoraV\Desktop\55-6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013" y="-88001"/>
            <a:ext cx="9302698" cy="1058282"/>
          </a:xfrm>
        </p:spPr>
        <p:txBody>
          <a:bodyPr/>
          <a:lstStyle/>
          <a:p>
            <a:r>
              <a:rPr lang="nl-BE" sz="1700" dirty="0" smtClean="0"/>
              <a:t>Digitalisering (2)</a:t>
            </a:r>
            <a:endParaRPr lang="nl-BE" sz="17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891729" y="1423703"/>
            <a:ext cx="636301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“Gebruikt u applicaties op uw smartphone of tablet?”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graphicFrame>
        <p:nvGraphicFramePr>
          <p:cNvPr id="9" name="Grafiek 9"/>
          <p:cNvGraphicFramePr/>
          <p:nvPr>
            <p:extLst>
              <p:ext uri="{D42A27DB-BD31-4B8C-83A1-F6EECF244321}">
                <p14:modId xmlns:p14="http://schemas.microsoft.com/office/powerpoint/2010/main" val="3899908914"/>
              </p:ext>
            </p:extLst>
          </p:nvPr>
        </p:nvGraphicFramePr>
        <p:xfrm>
          <a:off x="740590" y="1843419"/>
          <a:ext cx="2947240" cy="228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468461" y="1423703"/>
            <a:ext cx="636301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“Houdt u op een digitale manier contact </a:t>
            </a:r>
          </a:p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met kleinkinderen of familie?”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graphicFrame>
        <p:nvGraphicFramePr>
          <p:cNvPr id="15" name="Grafiek 9"/>
          <p:cNvGraphicFramePr/>
          <p:nvPr>
            <p:extLst>
              <p:ext uri="{D42A27DB-BD31-4B8C-83A1-F6EECF244321}">
                <p14:modId xmlns:p14="http://schemas.microsoft.com/office/powerpoint/2010/main" val="2062721171"/>
              </p:ext>
            </p:extLst>
          </p:nvPr>
        </p:nvGraphicFramePr>
        <p:xfrm>
          <a:off x="5181601" y="3718485"/>
          <a:ext cx="2632363" cy="224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6" descr="C:\Users\YoraV\Desktop\55-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Grafiek 9"/>
          <p:cNvGraphicFramePr/>
          <p:nvPr>
            <p:extLst>
              <p:ext uri="{D42A27DB-BD31-4B8C-83A1-F6EECF244321}">
                <p14:modId xmlns:p14="http://schemas.microsoft.com/office/powerpoint/2010/main" val="3535257163"/>
              </p:ext>
            </p:extLst>
          </p:nvPr>
        </p:nvGraphicFramePr>
        <p:xfrm>
          <a:off x="749406" y="3794983"/>
          <a:ext cx="2947240" cy="228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afiek 9"/>
          <p:cNvGraphicFramePr/>
          <p:nvPr>
            <p:extLst>
              <p:ext uri="{D42A27DB-BD31-4B8C-83A1-F6EECF244321}">
                <p14:modId xmlns:p14="http://schemas.microsoft.com/office/powerpoint/2010/main" val="682829007"/>
              </p:ext>
            </p:extLst>
          </p:nvPr>
        </p:nvGraphicFramePr>
        <p:xfrm>
          <a:off x="5167746" y="1792703"/>
          <a:ext cx="2632363" cy="224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Rectangle 20"/>
          <p:cNvSpPr/>
          <p:nvPr/>
        </p:nvSpPr>
        <p:spPr>
          <a:xfrm>
            <a:off x="3550411" y="1894031"/>
            <a:ext cx="1859028" cy="486432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dirty="0" smtClean="0"/>
              <a:t>55 – 65 jarigen </a:t>
            </a:r>
          </a:p>
          <a:p>
            <a:pPr algn="ctr"/>
            <a:r>
              <a:rPr lang="nl-BE" sz="1400" dirty="0" smtClean="0"/>
              <a:t>(N=432)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50411" y="4030441"/>
            <a:ext cx="1859028" cy="474173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dirty="0" smtClean="0"/>
              <a:t>Ouder dan 65 jaar (N=162)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9677" y="3007696"/>
            <a:ext cx="502220" cy="638537"/>
          </a:xfrm>
          <a:prstGeom prst="rect">
            <a:avLst/>
          </a:prstGeom>
        </p:spPr>
      </p:pic>
      <p:sp>
        <p:nvSpPr>
          <p:cNvPr id="23" name="TextBox 2"/>
          <p:cNvSpPr txBox="1"/>
          <p:nvPr/>
        </p:nvSpPr>
        <p:spPr>
          <a:xfrm>
            <a:off x="0" y="5496560"/>
            <a:ext cx="48897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: mensen die nieuw technologisch snufje kochten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655050" cy="1058282"/>
          </a:xfrm>
        </p:spPr>
        <p:txBody>
          <a:bodyPr/>
          <a:lstStyle/>
          <a:p>
            <a:r>
              <a:rPr lang="nl-BE" sz="1800" dirty="0" smtClean="0"/>
              <a:t>Geluksgevoel</a:t>
            </a:r>
            <a:endParaRPr lang="nl-BE" sz="1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1020198" y="1359412"/>
            <a:ext cx="636301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“Bent u nu gelukkiger dan toen u 40 was?”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97875522"/>
              </p:ext>
            </p:extLst>
          </p:nvPr>
        </p:nvGraphicFramePr>
        <p:xfrm>
          <a:off x="87721" y="1724649"/>
          <a:ext cx="3970401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965" y="3149173"/>
            <a:ext cx="1224422" cy="1509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4758117" y="4659043"/>
            <a:ext cx="1431270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40919" y="3149173"/>
            <a:ext cx="2675187" cy="1143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69237" y="4659043"/>
            <a:ext cx="2646869" cy="577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964965" y="3149173"/>
            <a:ext cx="3657600" cy="1509870"/>
          </a:xfrm>
          <a:prstGeom prst="roundRect">
            <a:avLst/>
          </a:prstGeom>
          <a:noFill/>
          <a:ln w="57150"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0" name="TextBox 19"/>
          <p:cNvSpPr txBox="1"/>
          <p:nvPr/>
        </p:nvSpPr>
        <p:spPr>
          <a:xfrm>
            <a:off x="6283849" y="3424236"/>
            <a:ext cx="2244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i="1" dirty="0">
                <a:solidFill>
                  <a:srgbClr val="002060"/>
                </a:solidFill>
              </a:rPr>
              <a:t>Gezondheidsproblemen, weduwe of </a:t>
            </a:r>
            <a:r>
              <a:rPr lang="nl-BE" sz="1200" i="1" dirty="0" smtClean="0">
                <a:solidFill>
                  <a:srgbClr val="002060"/>
                </a:solidFill>
              </a:rPr>
              <a:t>weduwnaar </a:t>
            </a:r>
            <a:r>
              <a:rPr lang="nl-BE" sz="1200" i="1" dirty="0">
                <a:solidFill>
                  <a:srgbClr val="002060"/>
                </a:solidFill>
              </a:rPr>
              <a:t>geworden, minder het gevoel van nuttig </a:t>
            </a:r>
            <a:r>
              <a:rPr lang="nl-BE" sz="1200" i="1" dirty="0" smtClean="0">
                <a:solidFill>
                  <a:srgbClr val="002060"/>
                </a:solidFill>
              </a:rPr>
              <a:t>bezigzijn, weinig uitdagingen, financieel moeten inleveren…</a:t>
            </a:r>
            <a:endParaRPr lang="nl-BE" sz="1200" i="1" dirty="0">
              <a:solidFill>
                <a:srgbClr val="002060"/>
              </a:solidFill>
            </a:endParaRPr>
          </a:p>
        </p:txBody>
      </p:sp>
      <p:pic>
        <p:nvPicPr>
          <p:cNvPr id="18" name="Picture 6" descr="C:\Users\YoraV\Desktop\55-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9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655050" cy="1058282"/>
          </a:xfrm>
        </p:spPr>
        <p:txBody>
          <a:bodyPr/>
          <a:lstStyle/>
          <a:p>
            <a:r>
              <a:rPr lang="nl-BE" sz="1800" dirty="0" smtClean="0"/>
              <a:t>Senioren en passies.</a:t>
            </a:r>
            <a:endParaRPr lang="nl-BE" sz="1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1020198" y="1359412"/>
            <a:ext cx="636301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“Hebt u een hobby die u bijna full time bezighoudt, </a:t>
            </a:r>
          </a:p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die u bijna een passie kan noemen?”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8117" y="4659043"/>
            <a:ext cx="1431270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graphicFrame>
        <p:nvGraphicFramePr>
          <p:cNvPr id="17" name="Grafiek 9"/>
          <p:cNvGraphicFramePr/>
          <p:nvPr>
            <p:extLst>
              <p:ext uri="{D42A27DB-BD31-4B8C-83A1-F6EECF244321}">
                <p14:modId xmlns:p14="http://schemas.microsoft.com/office/powerpoint/2010/main" val="614969472"/>
              </p:ext>
            </p:extLst>
          </p:nvPr>
        </p:nvGraphicFramePr>
        <p:xfrm>
          <a:off x="0" y="1927144"/>
          <a:ext cx="4472179" cy="346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145" y="1975856"/>
            <a:ext cx="4907029" cy="2813284"/>
          </a:xfrm>
          <a:prstGeom prst="rect">
            <a:avLst/>
          </a:prstGeom>
        </p:spPr>
      </p:pic>
      <p:pic>
        <p:nvPicPr>
          <p:cNvPr id="9" name="Picture 6" descr="C:\Users\YoraV\Desktop\55-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6" y="-88001"/>
            <a:ext cx="8655050" cy="1058282"/>
          </a:xfrm>
        </p:spPr>
        <p:txBody>
          <a:bodyPr/>
          <a:lstStyle/>
          <a:p>
            <a:r>
              <a:rPr lang="nl-BE" sz="1800" i="1" dirty="0"/>
              <a:t>“Heeft u een grote droom die u nog graag zou verwezenlijken?”</a:t>
            </a:r>
            <a:r>
              <a:rPr lang="en-US" sz="1800" i="1" u="sng" dirty="0">
                <a:solidFill>
                  <a:srgbClr val="003366"/>
                </a:solidFill>
              </a:rPr>
              <a:t/>
            </a:r>
            <a:br>
              <a:rPr lang="en-US" sz="1800" i="1" u="sng" dirty="0">
                <a:solidFill>
                  <a:srgbClr val="003366"/>
                </a:solidFill>
              </a:rPr>
            </a:br>
            <a:endParaRPr lang="nl-BE" sz="1800" dirty="0"/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8117" y="4659043"/>
            <a:ext cx="1431270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graphicFrame>
        <p:nvGraphicFramePr>
          <p:cNvPr id="17" name="Grafiek 9"/>
          <p:cNvGraphicFramePr/>
          <p:nvPr>
            <p:extLst>
              <p:ext uri="{D42A27DB-BD31-4B8C-83A1-F6EECF244321}">
                <p14:modId xmlns:p14="http://schemas.microsoft.com/office/powerpoint/2010/main" val="3379183926"/>
              </p:ext>
            </p:extLst>
          </p:nvPr>
        </p:nvGraphicFramePr>
        <p:xfrm>
          <a:off x="0" y="1927144"/>
          <a:ext cx="4472179" cy="346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55562437"/>
              </p:ext>
            </p:extLst>
          </p:nvPr>
        </p:nvGraphicFramePr>
        <p:xfrm>
          <a:off x="4659721" y="1507667"/>
          <a:ext cx="3970401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2584502" y="1490217"/>
            <a:ext cx="3370434" cy="53506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89064" y="4111021"/>
            <a:ext cx="2871670" cy="85946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C:\Users\YoraV\Desktop\55-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9240" y="5069840"/>
            <a:ext cx="492760" cy="548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8046720" y="5069840"/>
            <a:ext cx="985520" cy="548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INHOUD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2129931"/>
            <a:ext cx="8049775" cy="2618458"/>
          </a:xfrm>
        </p:spPr>
        <p:txBody>
          <a:bodyPr/>
          <a:lstStyle/>
          <a:p>
            <a:r>
              <a:rPr lang="nl-BE" dirty="0" smtClean="0"/>
              <a:t>Details van de studie</a:t>
            </a:r>
          </a:p>
          <a:p>
            <a:endParaRPr lang="nl-BE" dirty="0" smtClean="0"/>
          </a:p>
          <a:p>
            <a:r>
              <a:rPr lang="nl-BE" dirty="0" smtClean="0"/>
              <a:t>Resultaten</a:t>
            </a:r>
          </a:p>
          <a:p>
            <a:endParaRPr lang="nl-BE" dirty="0" smtClean="0"/>
          </a:p>
          <a:p>
            <a:r>
              <a:rPr lang="nl-BE" dirty="0" smtClean="0"/>
              <a:t>Conclusies &amp; Aanbevelingen</a:t>
            </a:r>
            <a:endParaRPr lang="nl-BE" dirty="0"/>
          </a:p>
        </p:txBody>
      </p:sp>
      <p:sp>
        <p:nvSpPr>
          <p:cNvPr id="4" name="Rounded Rectangle 3"/>
          <p:cNvSpPr/>
          <p:nvPr/>
        </p:nvSpPr>
        <p:spPr>
          <a:xfrm>
            <a:off x="182880" y="1259840"/>
            <a:ext cx="8849360" cy="4358640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pic>
        <p:nvPicPr>
          <p:cNvPr id="3077" name="Picture 5" descr="C:\Users\YoraV\Desktop\puzzle-pie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225" y="2492202"/>
            <a:ext cx="3005455" cy="3126278"/>
          </a:xfrm>
          <a:prstGeom prst="round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2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655050" cy="1058282"/>
          </a:xfrm>
        </p:spPr>
        <p:txBody>
          <a:bodyPr/>
          <a:lstStyle/>
          <a:p>
            <a:r>
              <a:rPr lang="nl-BE" sz="1800" dirty="0" smtClean="0"/>
              <a:t>Senioren en tijdsbesteding. </a:t>
            </a:r>
            <a:endParaRPr lang="nl-BE" sz="1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1891" y="1355689"/>
            <a:ext cx="3045482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“Waar zou u liever meer tijd in stoppen?”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17953288"/>
              </p:ext>
            </p:extLst>
          </p:nvPr>
        </p:nvGraphicFramePr>
        <p:xfrm>
          <a:off x="87721" y="1724649"/>
          <a:ext cx="4272682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95216" y="1355689"/>
            <a:ext cx="3045482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“Wat zou u liever afbouwen?”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455339406"/>
              </p:ext>
            </p:extLst>
          </p:nvPr>
        </p:nvGraphicFramePr>
        <p:xfrm>
          <a:off x="5109101" y="1816131"/>
          <a:ext cx="3970401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AF7"/>
              </a:clrFrom>
              <a:clrTo>
                <a:srgbClr val="FB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707" y="3722883"/>
            <a:ext cx="2025203" cy="1338197"/>
          </a:xfrm>
          <a:prstGeom prst="rect">
            <a:avLst/>
          </a:prstGeom>
        </p:spPr>
      </p:pic>
      <p:pic>
        <p:nvPicPr>
          <p:cNvPr id="15" name="Picture 6" descr="C:\Users\YoraV\Desktop\55-6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931144" cy="1058282"/>
          </a:xfrm>
        </p:spPr>
        <p:txBody>
          <a:bodyPr/>
          <a:lstStyle/>
          <a:p>
            <a:r>
              <a:rPr lang="nl-BE" sz="1800" dirty="0" smtClean="0"/>
              <a:t>Senioren en tijdsbesteding (2).</a:t>
            </a:r>
            <a:endParaRPr lang="nl-BE" sz="1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1891" y="1355689"/>
            <a:ext cx="3045482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“Waar zou u liever meer tijd in stoppen?”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99240284"/>
              </p:ext>
            </p:extLst>
          </p:nvPr>
        </p:nvGraphicFramePr>
        <p:xfrm>
          <a:off x="87721" y="1724649"/>
          <a:ext cx="4272682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95216" y="1355689"/>
            <a:ext cx="3045482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“Wat zou u liever afbouwen?”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80179045"/>
              </p:ext>
            </p:extLst>
          </p:nvPr>
        </p:nvGraphicFramePr>
        <p:xfrm>
          <a:off x="5109101" y="1816131"/>
          <a:ext cx="3970401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AF7"/>
              </a:clrFrom>
              <a:clrTo>
                <a:srgbClr val="FBF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707" y="3722883"/>
            <a:ext cx="2025203" cy="1338197"/>
          </a:xfrm>
          <a:prstGeom prst="rect">
            <a:avLst/>
          </a:prstGeom>
        </p:spPr>
      </p:pic>
      <p:pic>
        <p:nvPicPr>
          <p:cNvPr id="15" name="Picture 6" descr="C:\Users\YoraV\Desktop\55-6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87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4897187" y="4422539"/>
            <a:ext cx="4133215" cy="11195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3200" b="1" i="1" dirty="0">
                <a:solidFill>
                  <a:schemeClr val="bg1"/>
                </a:solidFill>
              </a:rPr>
              <a:t>2</a:t>
            </a:r>
            <a:r>
              <a:rPr lang="nl-BE" sz="3200" b="1" i="1" dirty="0" smtClean="0">
                <a:solidFill>
                  <a:schemeClr val="bg1"/>
                </a:solidFill>
              </a:rPr>
              <a:t>. Ouderen – emotionele staat</a:t>
            </a:r>
            <a:endParaRPr lang="nl-BE" sz="1400" b="1" i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6" descr="C:\Users\YoraV\Desktop\55-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202" y="4680763"/>
            <a:ext cx="547065" cy="6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80853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655050" cy="1058282"/>
          </a:xfrm>
        </p:spPr>
        <p:txBody>
          <a:bodyPr/>
          <a:lstStyle/>
          <a:p>
            <a:r>
              <a:rPr lang="nl-BE" sz="1800" dirty="0" smtClean="0"/>
              <a:t>Bekommernissen van senioren.</a:t>
            </a:r>
            <a:endParaRPr lang="nl-BE" sz="18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561272" y="1185495"/>
            <a:ext cx="598646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“Kunt u aangeven voor volgende stellingen in welke mate u ermee bezig bent?”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graphicFrame>
        <p:nvGraphicFramePr>
          <p:cNvPr id="3" name="Grafiek 2"/>
          <p:cNvGraphicFramePr/>
          <p:nvPr>
            <p:extLst>
              <p:ext uri="{D42A27DB-BD31-4B8C-83A1-F6EECF244321}">
                <p14:modId xmlns:p14="http://schemas.microsoft.com/office/powerpoint/2010/main" val="2516393676"/>
              </p:ext>
            </p:extLst>
          </p:nvPr>
        </p:nvGraphicFramePr>
        <p:xfrm>
          <a:off x="152400" y="1447105"/>
          <a:ext cx="8591079" cy="397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pic>
        <p:nvPicPr>
          <p:cNvPr id="8" name="Picture 6" descr="C:\Users\YoraV\Desktop\55-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330"/>
            <a:ext cx="9242241" cy="1058282"/>
          </a:xfrm>
        </p:spPr>
        <p:txBody>
          <a:bodyPr/>
          <a:lstStyle/>
          <a:p>
            <a:r>
              <a:rPr lang="nl-BE" sz="1600" dirty="0" smtClean="0"/>
              <a:t>Investeren in technologie.</a:t>
            </a:r>
            <a:endParaRPr lang="nl-BE" sz="16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0294" y="1336741"/>
            <a:ext cx="270541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“Ben je van plan je huis te verbouwen </a:t>
            </a:r>
          </a:p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zodat je langer thuis kan blijven wonen?”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8117" y="4659043"/>
            <a:ext cx="1431270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405410" y="1336740"/>
            <a:ext cx="2705414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“Wil je technologische snufjes laten installeren om het leven comfortabeler te maken?”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76661" y="1252102"/>
            <a:ext cx="2705414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“Beschik je over een elektrische fiets of ben je van plan om er één aan te schaffen binnen het jaar?”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graphicFrame>
        <p:nvGraphicFramePr>
          <p:cNvPr id="19" name="Grafiek 9"/>
          <p:cNvGraphicFramePr/>
          <p:nvPr>
            <p:extLst>
              <p:ext uri="{D42A27DB-BD31-4B8C-83A1-F6EECF244321}">
                <p14:modId xmlns:p14="http://schemas.microsoft.com/office/powerpoint/2010/main" val="3799207796"/>
              </p:ext>
            </p:extLst>
          </p:nvPr>
        </p:nvGraphicFramePr>
        <p:xfrm>
          <a:off x="-282418" y="2218725"/>
          <a:ext cx="3687828" cy="318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iek 9"/>
          <p:cNvGraphicFramePr/>
          <p:nvPr>
            <p:extLst>
              <p:ext uri="{D42A27DB-BD31-4B8C-83A1-F6EECF244321}">
                <p14:modId xmlns:p14="http://schemas.microsoft.com/office/powerpoint/2010/main" val="2449911840"/>
              </p:ext>
            </p:extLst>
          </p:nvPr>
        </p:nvGraphicFramePr>
        <p:xfrm>
          <a:off x="2790169" y="2218725"/>
          <a:ext cx="3687828" cy="318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afiek 9"/>
          <p:cNvGraphicFramePr/>
          <p:nvPr>
            <p:extLst>
              <p:ext uri="{D42A27DB-BD31-4B8C-83A1-F6EECF244321}">
                <p14:modId xmlns:p14="http://schemas.microsoft.com/office/powerpoint/2010/main" val="2010752701"/>
              </p:ext>
            </p:extLst>
          </p:nvPr>
        </p:nvGraphicFramePr>
        <p:xfrm>
          <a:off x="5715997" y="2218725"/>
          <a:ext cx="3687828" cy="318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6" descr="C:\Users\YoraV\Desktop\55-6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655050" cy="1058282"/>
          </a:xfrm>
        </p:spPr>
        <p:txBody>
          <a:bodyPr/>
          <a:lstStyle/>
          <a:p>
            <a:r>
              <a:rPr lang="nl-BE" sz="1800" dirty="0" smtClean="0"/>
              <a:t>“Actieve” senioren</a:t>
            </a:r>
            <a:endParaRPr lang="nl-BE" sz="1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1299808" y="1359412"/>
            <a:ext cx="636301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“Hebben anderen een beeld van jou als actieve senior?”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8117" y="4659043"/>
            <a:ext cx="1431270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graphicFrame>
        <p:nvGraphicFramePr>
          <p:cNvPr id="17" name="Grafiek 9"/>
          <p:cNvGraphicFramePr/>
          <p:nvPr>
            <p:extLst>
              <p:ext uri="{D42A27DB-BD31-4B8C-83A1-F6EECF244321}">
                <p14:modId xmlns:p14="http://schemas.microsoft.com/office/powerpoint/2010/main" val="2346571895"/>
              </p:ext>
            </p:extLst>
          </p:nvPr>
        </p:nvGraphicFramePr>
        <p:xfrm>
          <a:off x="-392966" y="1970298"/>
          <a:ext cx="3899425" cy="324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680140" y="1359412"/>
            <a:ext cx="636301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“Wat is hier de voornaamste reden voor?”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pic>
        <p:nvPicPr>
          <p:cNvPr id="9" name="Picture 6" descr="C:\Users\YoraV\Desktop\55-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001534942"/>
              </p:ext>
            </p:extLst>
          </p:nvPr>
        </p:nvGraphicFramePr>
        <p:xfrm>
          <a:off x="3417616" y="1713355"/>
          <a:ext cx="4272682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oelichting met afgeronde rechthoek 3"/>
          <p:cNvSpPr/>
          <p:nvPr/>
        </p:nvSpPr>
        <p:spPr>
          <a:xfrm>
            <a:off x="6076301" y="4667960"/>
            <a:ext cx="3009574" cy="283525"/>
          </a:xfrm>
          <a:prstGeom prst="wedgeRoundRectCallout">
            <a:avLst>
              <a:gd name="adj1" fmla="val -55755"/>
              <a:gd name="adj2" fmla="val 12272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200" i="1" dirty="0" smtClean="0">
                <a:solidFill>
                  <a:srgbClr val="002060"/>
                </a:solidFill>
              </a:rPr>
              <a:t>“Door steeds met de camper op reis te gaan.”</a:t>
            </a:r>
            <a:endParaRPr lang="nl-BE" sz="1200" i="1" dirty="0">
              <a:solidFill>
                <a:srgbClr val="002060"/>
              </a:solidFill>
            </a:endParaRPr>
          </a:p>
        </p:txBody>
      </p:sp>
      <p:sp>
        <p:nvSpPr>
          <p:cNvPr id="15" name="Toelichting met afgeronde rechthoek 3"/>
          <p:cNvSpPr/>
          <p:nvPr/>
        </p:nvSpPr>
        <p:spPr>
          <a:xfrm>
            <a:off x="6076301" y="3828041"/>
            <a:ext cx="3009574" cy="549326"/>
          </a:xfrm>
          <a:prstGeom prst="wedgeRoundRectCallout">
            <a:avLst>
              <a:gd name="adj1" fmla="val -55755"/>
              <a:gd name="adj2" fmla="val 38102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200" i="1" dirty="0" smtClean="0">
                <a:solidFill>
                  <a:srgbClr val="002060"/>
                </a:solidFill>
              </a:rPr>
              <a:t>“</a:t>
            </a:r>
            <a:r>
              <a:rPr lang="nl-BE" sz="1200" i="1" dirty="0">
                <a:solidFill>
                  <a:srgbClr val="002060"/>
                </a:solidFill>
              </a:rPr>
              <a:t>ik zorg zowel voor mijn kinderen als kleinkinderen als ouders voor zover ik niet moet gaan werken”</a:t>
            </a:r>
          </a:p>
        </p:txBody>
      </p:sp>
      <p:sp>
        <p:nvSpPr>
          <p:cNvPr id="16" name="Toelichting met afgeronde rechthoek 3"/>
          <p:cNvSpPr/>
          <p:nvPr/>
        </p:nvSpPr>
        <p:spPr>
          <a:xfrm>
            <a:off x="6411209" y="2713037"/>
            <a:ext cx="2674666" cy="409081"/>
          </a:xfrm>
          <a:prstGeom prst="wedgeRoundRectCallout">
            <a:avLst>
              <a:gd name="adj1" fmla="val -59695"/>
              <a:gd name="adj2" fmla="val 18012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200" i="1" dirty="0" smtClean="0">
                <a:solidFill>
                  <a:srgbClr val="002060"/>
                </a:solidFill>
              </a:rPr>
              <a:t>“vrijwilligerswerk </a:t>
            </a:r>
            <a:r>
              <a:rPr lang="nl-BE" sz="1200" i="1" dirty="0">
                <a:solidFill>
                  <a:srgbClr val="002060"/>
                </a:solidFill>
              </a:rPr>
              <a:t>op een aantal plaatsen en IT hulp bij </a:t>
            </a:r>
            <a:r>
              <a:rPr lang="nl-BE" sz="1200" i="1" dirty="0" smtClean="0">
                <a:solidFill>
                  <a:srgbClr val="002060"/>
                </a:solidFill>
              </a:rPr>
              <a:t>privémensen”</a:t>
            </a:r>
            <a:endParaRPr lang="nl-BE" sz="1200" i="1" dirty="0">
              <a:solidFill>
                <a:srgbClr val="002060"/>
              </a:solidFill>
            </a:endParaRPr>
          </a:p>
        </p:txBody>
      </p:sp>
      <p:sp>
        <p:nvSpPr>
          <p:cNvPr id="18" name="Toelichting met afgeronde rechthoek 3"/>
          <p:cNvSpPr/>
          <p:nvPr/>
        </p:nvSpPr>
        <p:spPr>
          <a:xfrm>
            <a:off x="6484781" y="2295250"/>
            <a:ext cx="2601094" cy="362607"/>
          </a:xfrm>
          <a:prstGeom prst="wedgeRoundRectCallout">
            <a:avLst>
              <a:gd name="adj1" fmla="val -59695"/>
              <a:gd name="adj2" fmla="val 18012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200" i="1" dirty="0">
                <a:solidFill>
                  <a:srgbClr val="002060"/>
                </a:solidFill>
              </a:rPr>
              <a:t>“grote vriendenkring opgebouwd vanaf mijn jeugd”</a:t>
            </a:r>
          </a:p>
        </p:txBody>
      </p:sp>
      <p:sp>
        <p:nvSpPr>
          <p:cNvPr id="20" name="Toelichting met afgeronde rechthoek 3"/>
          <p:cNvSpPr/>
          <p:nvPr/>
        </p:nvSpPr>
        <p:spPr>
          <a:xfrm>
            <a:off x="6565625" y="1827342"/>
            <a:ext cx="2520249" cy="362607"/>
          </a:xfrm>
          <a:prstGeom prst="wedgeRoundRectCallout">
            <a:avLst>
              <a:gd name="adj1" fmla="val -62119"/>
              <a:gd name="adj2" fmla="val 31055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200" i="1" dirty="0">
                <a:solidFill>
                  <a:srgbClr val="002060"/>
                </a:solidFill>
              </a:rPr>
              <a:t>“Men ziet mij veel op stap al wandelend (50 tot 80 km per week</a:t>
            </a:r>
            <a:r>
              <a:rPr lang="nl-BE" sz="1200" i="1" dirty="0" smtClean="0">
                <a:solidFill>
                  <a:srgbClr val="002060"/>
                </a:solidFill>
              </a:rPr>
              <a:t>)”</a:t>
            </a:r>
            <a:endParaRPr lang="nl-BE" sz="1200" i="1" dirty="0">
              <a:solidFill>
                <a:srgbClr val="002060"/>
              </a:solidFill>
            </a:endParaRPr>
          </a:p>
        </p:txBody>
      </p:sp>
      <p:sp>
        <p:nvSpPr>
          <p:cNvPr id="21" name="Toelichting met afgeronde rechthoek 3"/>
          <p:cNvSpPr/>
          <p:nvPr/>
        </p:nvSpPr>
        <p:spPr>
          <a:xfrm>
            <a:off x="6411209" y="3249628"/>
            <a:ext cx="2674666" cy="409081"/>
          </a:xfrm>
          <a:prstGeom prst="wedgeRoundRectCallout">
            <a:avLst>
              <a:gd name="adj1" fmla="val -60301"/>
              <a:gd name="adj2" fmla="val -3184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200" i="1" dirty="0">
                <a:solidFill>
                  <a:srgbClr val="002060"/>
                </a:solidFill>
              </a:rPr>
              <a:t>“Als lid van OKRA ga ik 2 maal in de week biljarten en 1 maal kaartspelen.”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881699" y="1976102"/>
            <a:ext cx="1874142" cy="13154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81699" y="4336490"/>
            <a:ext cx="2327564" cy="63399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3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8001"/>
            <a:ext cx="9144000" cy="1058282"/>
          </a:xfrm>
        </p:spPr>
        <p:txBody>
          <a:bodyPr/>
          <a:lstStyle/>
          <a:p>
            <a:r>
              <a:rPr lang="nl-BE" sz="1700" dirty="0" smtClean="0"/>
              <a:t>Het etiket “senior”</a:t>
            </a:r>
            <a:endParaRPr lang="nl-BE" sz="17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1020198" y="1359412"/>
            <a:ext cx="636301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“Stoort het label “senior” je?”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8117" y="4659043"/>
            <a:ext cx="1431270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graphicFrame>
        <p:nvGraphicFramePr>
          <p:cNvPr id="17" name="Grafiek 9"/>
          <p:cNvGraphicFramePr/>
          <p:nvPr>
            <p:extLst>
              <p:ext uri="{D42A27DB-BD31-4B8C-83A1-F6EECF244321}">
                <p14:modId xmlns:p14="http://schemas.microsoft.com/office/powerpoint/2010/main" val="97749700"/>
              </p:ext>
            </p:extLst>
          </p:nvPr>
        </p:nvGraphicFramePr>
        <p:xfrm>
          <a:off x="0" y="1927144"/>
          <a:ext cx="4472179" cy="346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680140" y="1359412"/>
            <a:ext cx="636301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“Waarom?”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sp>
        <p:nvSpPr>
          <p:cNvPr id="9" name="Toelichting met afgeronde rechthoek 3"/>
          <p:cNvSpPr/>
          <p:nvPr/>
        </p:nvSpPr>
        <p:spPr>
          <a:xfrm>
            <a:off x="4479925" y="2291139"/>
            <a:ext cx="2094555" cy="737887"/>
          </a:xfrm>
          <a:prstGeom prst="wedgeRoundRectCallout">
            <a:avLst>
              <a:gd name="adj1" fmla="val 59673"/>
              <a:gd name="adj2" fmla="val 55299"/>
              <a:gd name="adj3" fmla="val 16667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“Het klinkt enorm oud. Ik voel me actief en gezond, senior is dat niet.”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10" name="Toelichting met afgeronde rechthoek 3"/>
          <p:cNvSpPr/>
          <p:nvPr/>
        </p:nvSpPr>
        <p:spPr>
          <a:xfrm>
            <a:off x="6756216" y="1678025"/>
            <a:ext cx="2199986" cy="805229"/>
          </a:xfrm>
          <a:prstGeom prst="wedgeRoundRectCallout">
            <a:avLst>
              <a:gd name="adj1" fmla="val -52803"/>
              <a:gd name="adj2" fmla="val 74758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“Voor mij verwijst senior naar ervaring, wijsheid en deskundigheid. Het is bijna een eretitel”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12" name="Toelichting met afgeronde rechthoek 3"/>
          <p:cNvSpPr/>
          <p:nvPr/>
        </p:nvSpPr>
        <p:spPr>
          <a:xfrm>
            <a:off x="6756216" y="3716108"/>
            <a:ext cx="2094555" cy="737887"/>
          </a:xfrm>
          <a:prstGeom prst="wedgeRoundRectCallout">
            <a:avLst>
              <a:gd name="adj1" fmla="val -39545"/>
              <a:gd name="adj2" fmla="val -62478"/>
              <a:gd name="adj3" fmla="val 16667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“Je hebt senioren op 30 jaar en junioren op 70 jaar.”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15" name="Toelichting met afgeronde rechthoek 3"/>
          <p:cNvSpPr/>
          <p:nvPr/>
        </p:nvSpPr>
        <p:spPr>
          <a:xfrm>
            <a:off x="4970502" y="3106147"/>
            <a:ext cx="2094555" cy="737887"/>
          </a:xfrm>
          <a:prstGeom prst="wedgeRoundRectCallout">
            <a:avLst>
              <a:gd name="adj1" fmla="val -26917"/>
              <a:gd name="adj2" fmla="val 79879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“Beter dan “bejaarde”, en </a:t>
            </a:r>
            <a:r>
              <a:rPr lang="nl-BE" sz="1200" i="1" dirty="0" err="1" smtClean="0">
                <a:solidFill>
                  <a:srgbClr val="002060"/>
                </a:solidFill>
              </a:rPr>
              <a:t>infeite</a:t>
            </a:r>
            <a:r>
              <a:rPr lang="nl-BE" sz="1200" i="1" dirty="0" smtClean="0">
                <a:solidFill>
                  <a:srgbClr val="002060"/>
                </a:solidFill>
              </a:rPr>
              <a:t> een benaming zoals baby, kind of volwassene.”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16" name="Toelichting met afgeronde rechthoek 3"/>
          <p:cNvSpPr/>
          <p:nvPr/>
        </p:nvSpPr>
        <p:spPr>
          <a:xfrm>
            <a:off x="6887520" y="2737203"/>
            <a:ext cx="2094555" cy="737887"/>
          </a:xfrm>
          <a:prstGeom prst="wedgeRoundRectCallout">
            <a:avLst>
              <a:gd name="adj1" fmla="val -39545"/>
              <a:gd name="adj2" fmla="val -62478"/>
              <a:gd name="adj3" fmla="val 16667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“Is voor de maatschappij synoniem voor afgeschreven.”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18" name="Toelichting met afgeronde rechthoek 3"/>
          <p:cNvSpPr/>
          <p:nvPr/>
        </p:nvSpPr>
        <p:spPr>
          <a:xfrm>
            <a:off x="3923224" y="3968809"/>
            <a:ext cx="2094555" cy="737887"/>
          </a:xfrm>
          <a:prstGeom prst="wedgeRoundRectCallout">
            <a:avLst>
              <a:gd name="adj1" fmla="val 41634"/>
              <a:gd name="adj2" fmla="val 71685"/>
              <a:gd name="adj3" fmla="val 16667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“Dit is een uitloper van het </a:t>
            </a:r>
            <a:r>
              <a:rPr lang="nl-BE" sz="1200" i="1" dirty="0" err="1" smtClean="0">
                <a:solidFill>
                  <a:srgbClr val="002060"/>
                </a:solidFill>
              </a:rPr>
              <a:t>hokjesdenken</a:t>
            </a:r>
            <a:r>
              <a:rPr lang="nl-BE" sz="1200" i="1" dirty="0" smtClean="0">
                <a:solidFill>
                  <a:srgbClr val="002060"/>
                </a:solidFill>
              </a:rPr>
              <a:t> en een uitvinding van marketeers.”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20" name="Toelichting met afgeronde rechthoek 3"/>
          <p:cNvSpPr/>
          <p:nvPr/>
        </p:nvSpPr>
        <p:spPr>
          <a:xfrm>
            <a:off x="5866218" y="4534268"/>
            <a:ext cx="3089984" cy="835301"/>
          </a:xfrm>
          <a:prstGeom prst="wedgeRoundRectCallout">
            <a:avLst>
              <a:gd name="adj1" fmla="val -31247"/>
              <a:gd name="adj2" fmla="val 79879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“Een label is relatief: wat is oud? 20 jaar is oud voor een klein kind, 40 is oud voor een tiener, 50 is enorm voor een dertiger, 60 is een snotneus voor een tachtiger...”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pic>
        <p:nvPicPr>
          <p:cNvPr id="21" name="Picture 6" descr="C:\Users\YoraV\Desktop\55-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6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286199" y="3964868"/>
            <a:ext cx="3844419" cy="1742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655050" cy="1058282"/>
          </a:xfrm>
        </p:spPr>
        <p:txBody>
          <a:bodyPr/>
          <a:lstStyle/>
          <a:p>
            <a:r>
              <a:rPr lang="nl-BE" sz="1800" dirty="0" smtClean="0"/>
              <a:t>Het etiket “senior” (2)</a:t>
            </a:r>
            <a:endParaRPr lang="nl-BE" sz="1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34353" y="1286386"/>
            <a:ext cx="636301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1100" b="1" i="1" u="sng" dirty="0" smtClean="0">
                <a:solidFill>
                  <a:srgbClr val="003366"/>
                </a:solidFill>
              </a:rPr>
              <a:t>“Heeft u suggesties voor een alternatief voor het woord senior?”</a:t>
            </a:r>
            <a:endParaRPr lang="en-US" sz="1100" b="1" i="1" u="sng" dirty="0">
              <a:solidFill>
                <a:srgbClr val="003366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pic>
        <p:nvPicPr>
          <p:cNvPr id="21" name="Picture 6" descr="C:\Users\YoraV\Desktop\55-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oelichting met afgeronde rechthoek 3"/>
          <p:cNvSpPr/>
          <p:nvPr/>
        </p:nvSpPr>
        <p:spPr>
          <a:xfrm>
            <a:off x="5200976" y="2151890"/>
            <a:ext cx="1537426" cy="555389"/>
          </a:xfrm>
          <a:prstGeom prst="wedgeRoundRectCallout">
            <a:avLst>
              <a:gd name="adj1" fmla="val -35708"/>
              <a:gd name="adj2" fmla="val -69419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“rijpe volwassene”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24" name="Toelichting met afgeronde rechthoek 3"/>
          <p:cNvSpPr/>
          <p:nvPr/>
        </p:nvSpPr>
        <p:spPr>
          <a:xfrm>
            <a:off x="7395246" y="4655127"/>
            <a:ext cx="1030838" cy="381609"/>
          </a:xfrm>
          <a:prstGeom prst="wedgeRoundRectCallout">
            <a:avLst>
              <a:gd name="adj1" fmla="val 7201"/>
              <a:gd name="adj2" fmla="val 70461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</a:t>
            </a:r>
            <a:r>
              <a:rPr lang="nl-BE" sz="1200" i="1" dirty="0" err="1" smtClean="0">
                <a:solidFill>
                  <a:srgbClr val="002060"/>
                </a:solidFill>
              </a:rPr>
              <a:t>Medior</a:t>
            </a:r>
            <a:r>
              <a:rPr lang="nl-BE" sz="1200" i="1" dirty="0" smtClean="0">
                <a:solidFill>
                  <a:srgbClr val="002060"/>
                </a:solidFill>
              </a:rPr>
              <a:t>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25" name="Toelichting met afgeronde rechthoek 3"/>
          <p:cNvSpPr/>
          <p:nvPr/>
        </p:nvSpPr>
        <p:spPr>
          <a:xfrm>
            <a:off x="7392258" y="2154902"/>
            <a:ext cx="1549245" cy="458285"/>
          </a:xfrm>
          <a:prstGeom prst="wedgeRoundRectCallout">
            <a:avLst>
              <a:gd name="adj1" fmla="val 7201"/>
              <a:gd name="adj2" fmla="val 70461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“De </a:t>
            </a:r>
            <a:r>
              <a:rPr lang="nl-BE" sz="1200" i="1" dirty="0" err="1" smtClean="0">
                <a:solidFill>
                  <a:srgbClr val="002060"/>
                </a:solidFill>
              </a:rPr>
              <a:t>re-actieven</a:t>
            </a:r>
            <a:r>
              <a:rPr lang="nl-BE" sz="1200" i="1" dirty="0" smtClean="0">
                <a:solidFill>
                  <a:srgbClr val="002060"/>
                </a:solidFill>
              </a:rPr>
              <a:t>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27" name="Toelichting met afgeronde rechthoek 3"/>
          <p:cNvSpPr/>
          <p:nvPr/>
        </p:nvSpPr>
        <p:spPr>
          <a:xfrm>
            <a:off x="4841363" y="2997534"/>
            <a:ext cx="1647094" cy="1121331"/>
          </a:xfrm>
          <a:prstGeom prst="wedgeRoundRectCallout">
            <a:avLst>
              <a:gd name="adj1" fmla="val 42877"/>
              <a:gd name="adj2" fmla="val 70353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“Tussen </a:t>
            </a:r>
            <a:r>
              <a:rPr lang="nl-BE" sz="1200" i="1" dirty="0">
                <a:solidFill>
                  <a:srgbClr val="002060"/>
                </a:solidFill>
              </a:rPr>
              <a:t>junior en senior zou een nieuwe term moeten gezet </a:t>
            </a:r>
            <a:r>
              <a:rPr lang="nl-BE" sz="1200" i="1" dirty="0" smtClean="0">
                <a:solidFill>
                  <a:srgbClr val="002060"/>
                </a:solidFill>
              </a:rPr>
              <a:t>worden: </a:t>
            </a:r>
            <a:r>
              <a:rPr lang="nl-BE" sz="1200" i="1" dirty="0">
                <a:solidFill>
                  <a:srgbClr val="002060"/>
                </a:solidFill>
              </a:rPr>
              <a:t>oud-junior of </a:t>
            </a:r>
            <a:r>
              <a:rPr lang="nl-BE" sz="1200" i="1" dirty="0" smtClean="0">
                <a:solidFill>
                  <a:srgbClr val="002060"/>
                </a:solidFill>
              </a:rPr>
              <a:t>jong-senior” 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28" name="Toelichting met afgeronde rechthoek 3"/>
          <p:cNvSpPr/>
          <p:nvPr/>
        </p:nvSpPr>
        <p:spPr>
          <a:xfrm>
            <a:off x="2471145" y="4375523"/>
            <a:ext cx="2641786" cy="664508"/>
          </a:xfrm>
          <a:prstGeom prst="wedgeRoundRectCallout">
            <a:avLst>
              <a:gd name="adj1" fmla="val -809"/>
              <a:gd name="adj2" fmla="val -6487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“We vinden waarschijnlijk toch niets beters dan wat we hebben.”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30" name="Toelichting met afgeronde rechthoek 3"/>
          <p:cNvSpPr/>
          <p:nvPr/>
        </p:nvSpPr>
        <p:spPr>
          <a:xfrm>
            <a:off x="150138" y="4375580"/>
            <a:ext cx="1650476" cy="664451"/>
          </a:xfrm>
          <a:prstGeom prst="wedgeRoundRectCallout">
            <a:avLst>
              <a:gd name="adj1" fmla="val 40602"/>
              <a:gd name="adj2" fmla="val -63563"/>
              <a:gd name="adj3" fmla="val 16667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“We moeten alle </a:t>
            </a:r>
            <a:r>
              <a:rPr lang="nl-BE" sz="1200" i="1" dirty="0" err="1" smtClean="0">
                <a:solidFill>
                  <a:srgbClr val="002060"/>
                </a:solidFill>
              </a:rPr>
              <a:t>labels</a:t>
            </a:r>
            <a:r>
              <a:rPr lang="nl-BE" sz="1200" i="1" dirty="0" smtClean="0">
                <a:solidFill>
                  <a:srgbClr val="002060"/>
                </a:solidFill>
              </a:rPr>
              <a:t> afschaffen.”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31" name="Toelichting met afgeronde rechthoek 3"/>
          <p:cNvSpPr/>
          <p:nvPr/>
        </p:nvSpPr>
        <p:spPr>
          <a:xfrm>
            <a:off x="2987321" y="2150218"/>
            <a:ext cx="1822289" cy="930147"/>
          </a:xfrm>
          <a:prstGeom prst="wedgeRoundRectCallout">
            <a:avLst>
              <a:gd name="adj1" fmla="val 8215"/>
              <a:gd name="adj2" fmla="val -57837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“Voor mij hoeft er geen alternatief te zijn” 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32" name="Toelichting met afgeronde rechthoek 3"/>
          <p:cNvSpPr/>
          <p:nvPr/>
        </p:nvSpPr>
        <p:spPr>
          <a:xfrm>
            <a:off x="150139" y="2150218"/>
            <a:ext cx="2115756" cy="581482"/>
          </a:xfrm>
          <a:prstGeom prst="wedgeRoundRectCallout">
            <a:avLst>
              <a:gd name="adj1" fmla="val -32977"/>
              <a:gd name="adj2" fmla="val -71360"/>
              <a:gd name="adj3" fmla="val 16667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“Nee, want een term zal altijd storen.”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33" name="Toelichting met afgeronde rechthoek 3"/>
          <p:cNvSpPr/>
          <p:nvPr/>
        </p:nvSpPr>
        <p:spPr>
          <a:xfrm>
            <a:off x="6647794" y="2907259"/>
            <a:ext cx="2345142" cy="632725"/>
          </a:xfrm>
          <a:prstGeom prst="wedgeRoundRectCallout">
            <a:avLst>
              <a:gd name="adj1" fmla="val -24528"/>
              <a:gd name="adj2" fmla="val 64326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i="1" dirty="0" smtClean="0">
                <a:solidFill>
                  <a:srgbClr val="002060"/>
                </a:solidFill>
              </a:rPr>
              <a:t>“Jong </a:t>
            </a:r>
            <a:r>
              <a:rPr lang="en-US" sz="1200" i="1" dirty="0" err="1" smtClean="0">
                <a:solidFill>
                  <a:srgbClr val="002060"/>
                </a:solidFill>
              </a:rPr>
              <a:t>gespensioneerde</a:t>
            </a:r>
            <a:r>
              <a:rPr lang="en-US" sz="1200" i="1" dirty="0" smtClean="0">
                <a:solidFill>
                  <a:srgbClr val="002060"/>
                </a:solidFill>
              </a:rPr>
              <a:t>”</a:t>
            </a:r>
          </a:p>
        </p:txBody>
      </p:sp>
      <p:sp>
        <p:nvSpPr>
          <p:cNvPr id="34" name="Toelichting met afgeronde rechthoek 3"/>
          <p:cNvSpPr/>
          <p:nvPr/>
        </p:nvSpPr>
        <p:spPr>
          <a:xfrm>
            <a:off x="376913" y="3034721"/>
            <a:ext cx="1822289" cy="930147"/>
          </a:xfrm>
          <a:prstGeom prst="wedgeRoundRectCallout">
            <a:avLst>
              <a:gd name="adj1" fmla="val 56735"/>
              <a:gd name="adj2" fmla="val 63219"/>
              <a:gd name="adj3" fmla="val 16667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“Waarom een label dat over mentale gaat op leeftijden willen plakken?” 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35" name="Toelichting met afgeronde rechthoek 3"/>
          <p:cNvSpPr/>
          <p:nvPr/>
        </p:nvSpPr>
        <p:spPr>
          <a:xfrm>
            <a:off x="2471145" y="3237022"/>
            <a:ext cx="1049015" cy="971992"/>
          </a:xfrm>
          <a:prstGeom prst="wedgeRoundRectCallout">
            <a:avLst>
              <a:gd name="adj1" fmla="val -35708"/>
              <a:gd name="adj2" fmla="val -6941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“Senior is goed, tegenover junior.”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36" name="Toelichting met afgeronde rechthoek 3"/>
          <p:cNvSpPr/>
          <p:nvPr/>
        </p:nvSpPr>
        <p:spPr>
          <a:xfrm>
            <a:off x="7910665" y="3857406"/>
            <a:ext cx="1030838" cy="381609"/>
          </a:xfrm>
          <a:prstGeom prst="wedgeRoundRectCallout">
            <a:avLst>
              <a:gd name="adj1" fmla="val 7201"/>
              <a:gd name="adj2" fmla="val 70461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</a:t>
            </a:r>
            <a:r>
              <a:rPr lang="nl-BE" sz="1200" i="1" dirty="0" err="1" smtClean="0">
                <a:solidFill>
                  <a:srgbClr val="002060"/>
                </a:solidFill>
              </a:rPr>
              <a:t>Vintager</a:t>
            </a:r>
            <a:r>
              <a:rPr lang="nl-BE" sz="1200" i="1" dirty="0" smtClean="0">
                <a:solidFill>
                  <a:srgbClr val="002060"/>
                </a:solidFill>
              </a:rPr>
              <a:t>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37" name="Toelichting met afgeronde rechthoek 3"/>
          <p:cNvSpPr/>
          <p:nvPr/>
        </p:nvSpPr>
        <p:spPr>
          <a:xfrm>
            <a:off x="6647794" y="3846971"/>
            <a:ext cx="1030838" cy="381609"/>
          </a:xfrm>
          <a:prstGeom prst="wedgeRoundRectCallout">
            <a:avLst>
              <a:gd name="adj1" fmla="val 7201"/>
              <a:gd name="adj2" fmla="val 70461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</a:t>
            </a:r>
            <a:r>
              <a:rPr lang="nl-BE" sz="1200" i="1" dirty="0" err="1" smtClean="0">
                <a:solidFill>
                  <a:srgbClr val="002060"/>
                </a:solidFill>
              </a:rPr>
              <a:t>Matures</a:t>
            </a:r>
            <a:r>
              <a:rPr lang="nl-BE" sz="1200" i="1" dirty="0" smtClean="0">
                <a:solidFill>
                  <a:srgbClr val="002060"/>
                </a:solidFill>
              </a:rPr>
              <a:t>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38" name="Toelichting met afgeronde rechthoek 3"/>
          <p:cNvSpPr/>
          <p:nvPr/>
        </p:nvSpPr>
        <p:spPr>
          <a:xfrm>
            <a:off x="5738669" y="4619016"/>
            <a:ext cx="1030838" cy="381609"/>
          </a:xfrm>
          <a:prstGeom prst="wedgeRoundRectCallout">
            <a:avLst>
              <a:gd name="adj1" fmla="val 7201"/>
              <a:gd name="adj2" fmla="val 70461"/>
              <a:gd name="adj3" fmla="val 16667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“Semi-plusser”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  <p:sp>
        <p:nvSpPr>
          <p:cNvPr id="39" name="Toelichting met afgeronde rechthoek 3"/>
          <p:cNvSpPr/>
          <p:nvPr/>
        </p:nvSpPr>
        <p:spPr>
          <a:xfrm>
            <a:off x="3679497" y="3551779"/>
            <a:ext cx="1016072" cy="342478"/>
          </a:xfrm>
          <a:prstGeom prst="wedgeRoundRectCallout">
            <a:avLst>
              <a:gd name="adj1" fmla="val 34204"/>
              <a:gd name="adj2" fmla="val 6959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200" i="1" dirty="0" smtClean="0">
                <a:solidFill>
                  <a:srgbClr val="002060"/>
                </a:solidFill>
              </a:rPr>
              <a:t>“Geen idee.”</a:t>
            </a:r>
            <a:endParaRPr lang="en-US" sz="1200" i="1" dirty="0" err="1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4829174" y="1422400"/>
            <a:ext cx="4133215" cy="11195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3200" b="1" i="1" dirty="0" smtClean="0">
                <a:solidFill>
                  <a:schemeClr val="bg1"/>
                </a:solidFill>
              </a:rPr>
              <a:t>Conclusies &amp; Aanbevelingen</a:t>
            </a:r>
            <a:endParaRPr lang="nl-BE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3450" y="2762250"/>
            <a:ext cx="4295775" cy="28098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pic>
        <p:nvPicPr>
          <p:cNvPr id="2050" name="Picture 2" descr="https://encrypted-tbn0.gstatic.com/images?q=tbn:ANd9GcQit5-Jq76J52zzqeTVFF-fJU1JrdpY0kdHDSS1tcaB-VJ_sRd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587" y="2933699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343025"/>
            <a:ext cx="8858250" cy="38766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BE" sz="1400" b="1" dirty="0" smtClean="0">
                <a:solidFill>
                  <a:schemeClr val="accent2"/>
                </a:solidFill>
              </a:rPr>
              <a:t>Wonderjaren zijn effectief Wonderjaren.</a:t>
            </a:r>
          </a:p>
          <a:p>
            <a:endParaRPr lang="nl-BE" sz="1400" b="1" dirty="0">
              <a:solidFill>
                <a:schemeClr val="accent2"/>
              </a:solidFill>
            </a:endParaRPr>
          </a:p>
          <a:p>
            <a:r>
              <a:rPr lang="nl-BE" sz="1400" dirty="0" smtClean="0">
                <a:solidFill>
                  <a:srgbClr val="003366"/>
                </a:solidFill>
              </a:rPr>
              <a:t>Mensen ouder dan 55 jaar doen nog </a:t>
            </a:r>
            <a:r>
              <a:rPr lang="nl-BE" sz="1400" b="1" dirty="0">
                <a:solidFill>
                  <a:srgbClr val="FFC000"/>
                </a:solidFill>
              </a:rPr>
              <a:t>regelmatig uitstapjes</a:t>
            </a:r>
            <a:r>
              <a:rPr lang="nl-BE" sz="1400" dirty="0" smtClean="0">
                <a:solidFill>
                  <a:srgbClr val="003366"/>
                </a:solidFill>
              </a:rPr>
              <a:t>, maken </a:t>
            </a:r>
            <a:r>
              <a:rPr lang="nl-BE" sz="1400" b="1" dirty="0">
                <a:solidFill>
                  <a:srgbClr val="FFC000"/>
                </a:solidFill>
              </a:rPr>
              <a:t>verre reizen </a:t>
            </a:r>
            <a:r>
              <a:rPr lang="nl-BE" sz="1400" dirty="0" smtClean="0">
                <a:solidFill>
                  <a:srgbClr val="003366"/>
                </a:solidFill>
              </a:rPr>
              <a:t>en </a:t>
            </a:r>
            <a:r>
              <a:rPr lang="nl-BE" sz="1400" b="1" dirty="0">
                <a:solidFill>
                  <a:srgbClr val="FFC000"/>
                </a:solidFill>
              </a:rPr>
              <a:t>investeren in technologie</a:t>
            </a:r>
            <a:r>
              <a:rPr lang="nl-BE" sz="1400" dirty="0" smtClean="0">
                <a:solidFill>
                  <a:srgbClr val="003366"/>
                </a:solidFill>
              </a:rPr>
              <a:t>. Een kwart van hen sport minstens 3 keer per week. 40% heeft nog steeds </a:t>
            </a:r>
            <a:r>
              <a:rPr lang="nl-BE" sz="1400" b="1" dirty="0">
                <a:solidFill>
                  <a:srgbClr val="FFC000"/>
                </a:solidFill>
              </a:rPr>
              <a:t>een droom </a:t>
            </a:r>
            <a:r>
              <a:rPr lang="nl-BE" sz="1400" dirty="0" smtClean="0">
                <a:solidFill>
                  <a:srgbClr val="003366"/>
                </a:solidFill>
              </a:rPr>
              <a:t>die hij wil realiseren, en de overgrote meerderheid ziet de toekomst </a:t>
            </a:r>
            <a:r>
              <a:rPr lang="nl-BE" sz="1400" b="1" dirty="0">
                <a:solidFill>
                  <a:srgbClr val="FFC000"/>
                </a:solidFill>
              </a:rPr>
              <a:t>rooskleurig</a:t>
            </a:r>
            <a:r>
              <a:rPr lang="nl-BE" sz="1400" dirty="0" smtClean="0">
                <a:solidFill>
                  <a:srgbClr val="003366"/>
                </a:solidFill>
              </a:rPr>
              <a:t> in.</a:t>
            </a:r>
            <a:endParaRPr lang="nl-BE" sz="1400" dirty="0">
              <a:solidFill>
                <a:srgbClr val="003366"/>
              </a:solidFill>
            </a:endParaRPr>
          </a:p>
          <a:p>
            <a:endParaRPr lang="nl-BE" sz="1400" dirty="0" smtClean="0">
              <a:solidFill>
                <a:srgbClr val="003366"/>
              </a:solidFill>
            </a:endParaRPr>
          </a:p>
          <a:p>
            <a:r>
              <a:rPr lang="nl-BE" sz="1400" b="1" dirty="0" smtClean="0">
                <a:solidFill>
                  <a:schemeClr val="accent2"/>
                </a:solidFill>
              </a:rPr>
              <a:t>Mensen zijn over het algemeen even gelukkig op 40 jaar dan vanaf 55 jaar.</a:t>
            </a:r>
          </a:p>
          <a:p>
            <a:endParaRPr lang="nl-BE" sz="1400" b="1" dirty="0">
              <a:solidFill>
                <a:schemeClr val="accent2"/>
              </a:solidFill>
            </a:endParaRPr>
          </a:p>
          <a:p>
            <a:r>
              <a:rPr lang="nl-BE" sz="1400" dirty="0" smtClean="0">
                <a:solidFill>
                  <a:srgbClr val="003366"/>
                </a:solidFill>
              </a:rPr>
              <a:t>1/5</a:t>
            </a:r>
            <a:r>
              <a:rPr lang="nl-BE" sz="1400" baseline="30000" dirty="0" smtClean="0">
                <a:solidFill>
                  <a:srgbClr val="003366"/>
                </a:solidFill>
              </a:rPr>
              <a:t>e</a:t>
            </a:r>
            <a:r>
              <a:rPr lang="nl-BE" sz="1400" dirty="0" smtClean="0">
                <a:solidFill>
                  <a:srgbClr val="003366"/>
                </a:solidFill>
              </a:rPr>
              <a:t> is gelukkiger dan vroeger. Men geniet vooral van de “</a:t>
            </a:r>
            <a:r>
              <a:rPr lang="nl-BE" sz="1400" b="1" dirty="0">
                <a:solidFill>
                  <a:srgbClr val="FFC000"/>
                </a:solidFill>
              </a:rPr>
              <a:t>pluk de dag</a:t>
            </a:r>
            <a:r>
              <a:rPr lang="nl-BE" sz="1400" dirty="0" smtClean="0">
                <a:solidFill>
                  <a:srgbClr val="003366"/>
                </a:solidFill>
              </a:rPr>
              <a:t>” mentaliteit</a:t>
            </a:r>
          </a:p>
          <a:p>
            <a:r>
              <a:rPr lang="nl-BE" sz="1400" dirty="0" smtClean="0">
                <a:solidFill>
                  <a:srgbClr val="003366"/>
                </a:solidFill>
              </a:rPr>
              <a:t>tijdens het pensioen: doen wat je wil, meer vrije tijd, niet meer tegen de klok leven.</a:t>
            </a:r>
          </a:p>
          <a:p>
            <a:endParaRPr lang="nl-BE" sz="1400" dirty="0">
              <a:solidFill>
                <a:srgbClr val="003366"/>
              </a:solidFill>
            </a:endParaRPr>
          </a:p>
          <a:p>
            <a:r>
              <a:rPr lang="nl-BE" sz="1400" b="1" dirty="0" smtClean="0">
                <a:solidFill>
                  <a:schemeClr val="accent2"/>
                </a:solidFill>
              </a:rPr>
              <a:t>Gemeenschappelijke angsten.</a:t>
            </a:r>
          </a:p>
          <a:p>
            <a:endParaRPr lang="nl-BE" sz="1400" b="1" dirty="0">
              <a:solidFill>
                <a:schemeClr val="accent2"/>
              </a:solidFill>
            </a:endParaRPr>
          </a:p>
          <a:p>
            <a:r>
              <a:rPr lang="nl-BE" sz="1400" dirty="0" smtClean="0">
                <a:solidFill>
                  <a:srgbClr val="003366"/>
                </a:solidFill>
              </a:rPr>
              <a:t>De groep ouderen en de groep jongeren is beiden bezorgd over </a:t>
            </a:r>
            <a:r>
              <a:rPr lang="nl-BE" sz="1400" b="1" dirty="0">
                <a:solidFill>
                  <a:srgbClr val="FFC000"/>
                </a:solidFill>
              </a:rPr>
              <a:t>afhankelijk</a:t>
            </a:r>
            <a:r>
              <a:rPr lang="nl-BE" sz="1400" dirty="0" smtClean="0">
                <a:solidFill>
                  <a:srgbClr val="003366"/>
                </a:solidFill>
              </a:rPr>
              <a:t> worden</a:t>
            </a:r>
          </a:p>
          <a:p>
            <a:r>
              <a:rPr lang="nl-BE" sz="1400" dirty="0" smtClean="0">
                <a:solidFill>
                  <a:srgbClr val="003366"/>
                </a:solidFill>
              </a:rPr>
              <a:t>van anderen. Beiden schatten de waarde van </a:t>
            </a:r>
            <a:r>
              <a:rPr lang="nl-BE" sz="1400" b="1" dirty="0">
                <a:solidFill>
                  <a:srgbClr val="FFC000"/>
                </a:solidFill>
              </a:rPr>
              <a:t>gezondheid en financiële middelen </a:t>
            </a:r>
            <a:r>
              <a:rPr lang="nl-BE" sz="1400" dirty="0" smtClean="0">
                <a:solidFill>
                  <a:srgbClr val="003366"/>
                </a:solidFill>
              </a:rPr>
              <a:t>op </a:t>
            </a:r>
          </a:p>
          <a:p>
            <a:r>
              <a:rPr lang="nl-BE" sz="1400" dirty="0" smtClean="0">
                <a:solidFill>
                  <a:srgbClr val="003366"/>
                </a:solidFill>
              </a:rPr>
              <a:t>latere leeftijd hoog in.</a:t>
            </a:r>
            <a:endParaRPr lang="nl-BE" sz="1400" dirty="0">
              <a:solidFill>
                <a:srgbClr val="0033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523" y="4617342"/>
            <a:ext cx="2395577" cy="797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655050" cy="1058282"/>
          </a:xfrm>
        </p:spPr>
        <p:txBody>
          <a:bodyPr/>
          <a:lstStyle/>
          <a:p>
            <a:pPr algn="r"/>
            <a:r>
              <a:rPr lang="nl-BE" dirty="0" smtClean="0"/>
              <a:t>Conclusies &amp; aanbevelingen</a:t>
            </a:r>
            <a:endParaRPr lang="nl-BE" dirty="0"/>
          </a:p>
        </p:txBody>
      </p:sp>
      <p:sp>
        <p:nvSpPr>
          <p:cNvPr id="8" name="Rectangle 7"/>
          <p:cNvSpPr/>
          <p:nvPr/>
        </p:nvSpPr>
        <p:spPr>
          <a:xfrm>
            <a:off x="7848600" y="5124450"/>
            <a:ext cx="1152525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854" y="3362082"/>
            <a:ext cx="2138940" cy="172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081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4829174" y="1422400"/>
            <a:ext cx="4133215" cy="11195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3200" b="1" i="1" dirty="0" smtClean="0">
                <a:solidFill>
                  <a:schemeClr val="bg1"/>
                </a:solidFill>
              </a:rPr>
              <a:t>Details van de studie</a:t>
            </a:r>
            <a:endParaRPr lang="nl-BE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3450" y="2762250"/>
            <a:ext cx="4295775" cy="28098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pic>
        <p:nvPicPr>
          <p:cNvPr id="6" name="Picture 2" descr="https://encrypted-tbn2.gstatic.com/images?q=tbn:ANd9GcSpnsWrv3uKnSuv040_9zKiHMkmySFpquQmHS4lXGmE8zKywrV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5156" y="2981324"/>
            <a:ext cx="23812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0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46720" y="5069840"/>
            <a:ext cx="985520" cy="548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856" y="3017289"/>
            <a:ext cx="2991370" cy="26011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9240" y="5069840"/>
            <a:ext cx="492760" cy="548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Details van de studie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9018" y="1304925"/>
            <a:ext cx="8408432" cy="3892903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nl-BE" sz="1800" dirty="0" smtClean="0">
                <a:solidFill>
                  <a:srgbClr val="4D4D4D"/>
                </a:solidFill>
              </a:rPr>
              <a:t>Het </a:t>
            </a:r>
            <a:r>
              <a:rPr lang="nl-BE" sz="1800" dirty="0" smtClean="0">
                <a:solidFill>
                  <a:srgbClr val="4D4D4D"/>
                </a:solidFill>
              </a:rPr>
              <a:t>veldwerk van deze studie liep van </a:t>
            </a:r>
            <a:r>
              <a:rPr lang="nl-BE" sz="1800" b="1" dirty="0" smtClean="0">
                <a:solidFill>
                  <a:schemeClr val="accent2"/>
                </a:solidFill>
              </a:rPr>
              <a:t>28/07/2014 </a:t>
            </a:r>
            <a:r>
              <a:rPr lang="nl-BE" sz="1800" dirty="0" smtClean="0">
                <a:solidFill>
                  <a:srgbClr val="4D4D4D"/>
                </a:solidFill>
              </a:rPr>
              <a:t>tot en met </a:t>
            </a:r>
            <a:r>
              <a:rPr lang="nl-BE" sz="1800" b="1" dirty="0" smtClean="0">
                <a:solidFill>
                  <a:schemeClr val="accent2"/>
                </a:solidFill>
              </a:rPr>
              <a:t>03/08/2014.</a:t>
            </a:r>
            <a:endParaRPr lang="nl-BE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04260" y="5097363"/>
            <a:ext cx="839715" cy="465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15" name="Rectangle 14"/>
          <p:cNvSpPr/>
          <p:nvPr/>
        </p:nvSpPr>
        <p:spPr bwMode="auto">
          <a:xfrm>
            <a:off x="323850" y="1057275"/>
            <a:ext cx="8302006" cy="42256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Steekproef</a:t>
            </a:r>
            <a:endParaRPr lang="nl-BE" dirty="0"/>
          </a:p>
        </p:txBody>
      </p:sp>
      <p:sp>
        <p:nvSpPr>
          <p:cNvPr id="27" name="Rectangle 2"/>
          <p:cNvSpPr/>
          <p:nvPr/>
        </p:nvSpPr>
        <p:spPr bwMode="auto">
          <a:xfrm>
            <a:off x="530372" y="1160909"/>
            <a:ext cx="2034628" cy="720080"/>
          </a:xfrm>
          <a:prstGeom prst="rect">
            <a:avLst/>
          </a:prstGeom>
          <a:solidFill>
            <a:srgbClr val="C8DFE7"/>
          </a:solidFill>
          <a:ln w="381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777037" y="129011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2400" b="1" dirty="0" smtClean="0">
                <a:solidFill>
                  <a:srgbClr val="003366"/>
                </a:solidFill>
                <a:latin typeface="Arial" charset="0"/>
                <a:ea typeface="ヒラギノ角ゴ Pro W3" pitchFamily="48" charset="-128"/>
              </a:rPr>
              <a:t>N = 2222</a:t>
            </a:r>
            <a:endParaRPr lang="nl-BE" sz="2400" b="1" dirty="0">
              <a:solidFill>
                <a:srgbClr val="4D4D4D"/>
              </a:solidFill>
              <a:latin typeface="Arial" charset="0"/>
              <a:ea typeface="ヒラギノ角ゴ Pro W3" pitchFamily="48" charset="-128"/>
            </a:endParaRPr>
          </a:p>
        </p:txBody>
      </p:sp>
      <p:graphicFrame>
        <p:nvGraphicFramePr>
          <p:cNvPr id="31" name="Grafiek 6"/>
          <p:cNvGraphicFramePr/>
          <p:nvPr>
            <p:extLst>
              <p:ext uri="{D42A27DB-BD31-4B8C-83A1-F6EECF244321}">
                <p14:modId xmlns:p14="http://schemas.microsoft.com/office/powerpoint/2010/main" val="157542939"/>
              </p:ext>
            </p:extLst>
          </p:nvPr>
        </p:nvGraphicFramePr>
        <p:xfrm>
          <a:off x="214200" y="2788543"/>
          <a:ext cx="3806140" cy="245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2" name="Picture 2" descr="http://oud.girlscene.nl/images/library/pictograms/manvrouw1.png"/>
          <p:cNvPicPr>
            <a:picLocks noChangeAspect="1" noChangeArrowheads="1"/>
          </p:cNvPicPr>
          <p:nvPr/>
        </p:nvPicPr>
        <p:blipFill>
          <a:blip r:embed="rId3">
            <a:duotone>
              <a:srgbClr val="AACAE2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0617" y="2967756"/>
            <a:ext cx="1922808" cy="192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5"/>
          <p:cNvSpPr txBox="1"/>
          <p:nvPr/>
        </p:nvSpPr>
        <p:spPr>
          <a:xfrm>
            <a:off x="5866397" y="274403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600" dirty="0" smtClean="0">
                <a:solidFill>
                  <a:srgbClr val="003366"/>
                </a:solidFill>
                <a:latin typeface="Arial" charset="0"/>
                <a:ea typeface="ヒラギノ角ゴ Pro W3" pitchFamily="48" charset="-128"/>
              </a:rPr>
              <a:t>46%</a:t>
            </a:r>
            <a:endParaRPr lang="nl-BE" sz="1600" dirty="0">
              <a:solidFill>
                <a:srgbClr val="003366"/>
              </a:solidFill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34" name="TextBox 18"/>
          <p:cNvSpPr txBox="1"/>
          <p:nvPr/>
        </p:nvSpPr>
        <p:spPr>
          <a:xfrm>
            <a:off x="6993345" y="2744037"/>
            <a:ext cx="720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sz="1700" dirty="0" smtClean="0">
                <a:solidFill>
                  <a:srgbClr val="003366"/>
                </a:solidFill>
                <a:latin typeface="Arial" charset="0"/>
                <a:ea typeface="ヒラギノ角ゴ Pro W3" pitchFamily="48" charset="-128"/>
              </a:rPr>
              <a:t>54%</a:t>
            </a:r>
            <a:endParaRPr lang="nl-BE" sz="1700" dirty="0">
              <a:solidFill>
                <a:srgbClr val="003366"/>
              </a:solidFill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36" name="Rounded Rectangle 17"/>
          <p:cNvSpPr/>
          <p:nvPr/>
        </p:nvSpPr>
        <p:spPr bwMode="auto">
          <a:xfrm>
            <a:off x="528335" y="2154261"/>
            <a:ext cx="1386556" cy="306467"/>
          </a:xfrm>
          <a:prstGeom prst="roundRect">
            <a:avLst/>
          </a:prstGeom>
          <a:solidFill>
            <a:srgbClr val="0099CC"/>
          </a:solidFill>
          <a:ln w="381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</a:rPr>
              <a:t>Leeftijd</a:t>
            </a:r>
            <a:endParaRPr kumimoji="0" lang="nl-BE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48" charset="-128"/>
            </a:endParaRPr>
          </a:p>
        </p:txBody>
      </p:sp>
      <p:sp>
        <p:nvSpPr>
          <p:cNvPr id="37" name="Rounded Rectangle 19"/>
          <p:cNvSpPr/>
          <p:nvPr/>
        </p:nvSpPr>
        <p:spPr bwMode="auto">
          <a:xfrm>
            <a:off x="6060245" y="2154261"/>
            <a:ext cx="1386556" cy="306467"/>
          </a:xfrm>
          <a:prstGeom prst="roundRect">
            <a:avLst/>
          </a:prstGeom>
          <a:solidFill>
            <a:srgbClr val="0099CC"/>
          </a:solidFill>
          <a:ln w="381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pitchFamily="48" charset="-128"/>
              </a:rPr>
              <a:t>Geslacht</a:t>
            </a:r>
            <a:endParaRPr kumimoji="0" lang="nl-BE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pitchFamily="48" charset="-128"/>
            </a:endParaRPr>
          </a:p>
        </p:txBody>
      </p:sp>
      <p:pic>
        <p:nvPicPr>
          <p:cNvPr id="16" name="Picture 5" descr="C:\Users\YoraV\Desktop\65+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488" y="3794847"/>
            <a:ext cx="417141" cy="75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YoraV\Desktop\55-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375" y="3494920"/>
            <a:ext cx="547065" cy="6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YoraV\Desktop\45-5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171" y="3619974"/>
            <a:ext cx="321829" cy="75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YoraV\Desktop\35-4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6491" y="3796447"/>
            <a:ext cx="488191" cy="75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YoraV\Desktop\25-3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972" y="3847746"/>
            <a:ext cx="422451" cy="75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 rot="18284485">
            <a:off x="3437635" y="2746165"/>
            <a:ext cx="528992" cy="14105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3550672" y="2565706"/>
            <a:ext cx="1638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rgbClr val="003366"/>
                </a:solidFill>
                <a:latin typeface="Trebuchet MS" panose="020B0603020202020204" pitchFamily="34" charset="0"/>
                <a:cs typeface="Arial"/>
              </a:rPr>
              <a:t>55 tot 75 jarigen: N = 1158 </a:t>
            </a:r>
          </a:p>
        </p:txBody>
      </p:sp>
      <p:sp>
        <p:nvSpPr>
          <p:cNvPr id="21" name="Right Brace 20"/>
          <p:cNvSpPr/>
          <p:nvPr/>
        </p:nvSpPr>
        <p:spPr>
          <a:xfrm rot="16200000">
            <a:off x="1462041" y="2549912"/>
            <a:ext cx="534606" cy="163074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extBox 21"/>
          <p:cNvSpPr txBox="1"/>
          <p:nvPr/>
        </p:nvSpPr>
        <p:spPr>
          <a:xfrm>
            <a:off x="836864" y="2651457"/>
            <a:ext cx="1638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rgbClr val="003366"/>
                </a:solidFill>
                <a:latin typeface="Trebuchet MS" panose="020B0603020202020204" pitchFamily="34" charset="0"/>
                <a:cs typeface="Arial"/>
              </a:rPr>
              <a:t>25 tot 54 jarigen: N = 1039 </a:t>
            </a:r>
          </a:p>
        </p:txBody>
      </p:sp>
    </p:spTree>
    <p:extLst>
      <p:ext uri="{BB962C8B-B14F-4D97-AF65-F5344CB8AC3E}">
        <p14:creationId xmlns:p14="http://schemas.microsoft.com/office/powerpoint/2010/main" val="336790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4829174" y="1422400"/>
            <a:ext cx="4133215" cy="11195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3200" b="1" i="1" dirty="0" smtClean="0">
                <a:solidFill>
                  <a:schemeClr val="bg1"/>
                </a:solidFill>
              </a:rPr>
              <a:t>Resultaten</a:t>
            </a:r>
            <a:endParaRPr lang="nl-BE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43450" y="2762250"/>
            <a:ext cx="4295775" cy="28098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pic>
        <p:nvPicPr>
          <p:cNvPr id="7" name="Picture 2" descr="C:\Users\YoraV\Desktop\enter_result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176" y="3142387"/>
            <a:ext cx="3785487" cy="2049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4897187" y="4422539"/>
            <a:ext cx="4133215" cy="11195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3200" b="1" i="1" dirty="0" smtClean="0">
                <a:solidFill>
                  <a:schemeClr val="bg1"/>
                </a:solidFill>
              </a:rPr>
              <a:t>1. Ouderen - activiteitsgraad</a:t>
            </a:r>
            <a:endParaRPr lang="nl-BE" sz="1400" b="1" i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6" descr="C:\Users\YoraV\Desktop\55-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202" y="4680763"/>
            <a:ext cx="547065" cy="60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7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YoraV\Desktop\top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9983" y="3196624"/>
            <a:ext cx="3102527" cy="15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655050" cy="1058282"/>
          </a:xfrm>
        </p:spPr>
        <p:txBody>
          <a:bodyPr/>
          <a:lstStyle/>
          <a:p>
            <a:r>
              <a:rPr lang="nl-BE" sz="1800" i="1" dirty="0"/>
              <a:t>“Onderstaand ziet u verschillende activiteiten. Welke activiteit heeft u het laatste jaar ondernomen, Er zijn meerdere antwoorden mogelijk.”</a:t>
            </a:r>
            <a:r>
              <a:rPr lang="en-US" sz="1800" i="1" dirty="0"/>
              <a:t/>
            </a:r>
            <a:br>
              <a:rPr lang="en-US" sz="1800" i="1" dirty="0"/>
            </a:br>
            <a:endParaRPr lang="nl-BE" sz="1800" dirty="0"/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485272854"/>
              </p:ext>
            </p:extLst>
          </p:nvPr>
        </p:nvGraphicFramePr>
        <p:xfrm>
          <a:off x="642347" y="1723002"/>
          <a:ext cx="8165103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1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506" y="2714589"/>
            <a:ext cx="1173480" cy="76009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814" y="3241857"/>
            <a:ext cx="1097269" cy="79267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5384" y="3245235"/>
            <a:ext cx="848937" cy="569067"/>
          </a:xfrm>
          <a:prstGeom prst="rect">
            <a:avLst/>
          </a:prstGeom>
          <a:ln>
            <a:noFill/>
          </a:ln>
          <a:scene3d>
            <a:camera prst="perspectiveContrastingLeftFacing">
              <a:rot lat="623785" lon="1800000" rev="21386789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3507" y="3956692"/>
            <a:ext cx="265131" cy="331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115" y="3862913"/>
            <a:ext cx="153874" cy="254484"/>
          </a:xfrm>
          <a:prstGeom prst="rect">
            <a:avLst/>
          </a:prstGeom>
        </p:spPr>
      </p:pic>
      <p:pic>
        <p:nvPicPr>
          <p:cNvPr id="14" name="Picture 6" descr="C:\Users\YoraV\Desktop\55-6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90922246"/>
              </p:ext>
            </p:extLst>
          </p:nvPr>
        </p:nvGraphicFramePr>
        <p:xfrm>
          <a:off x="642347" y="1723002"/>
          <a:ext cx="8165103" cy="389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8172449" y="5000625"/>
            <a:ext cx="809626" cy="6228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88001"/>
            <a:ext cx="8655050" cy="1058282"/>
          </a:xfrm>
        </p:spPr>
        <p:txBody>
          <a:bodyPr/>
          <a:lstStyle/>
          <a:p>
            <a:r>
              <a:rPr lang="nl-BE" sz="1800" i="1" dirty="0"/>
              <a:t>“Onderstaand ziet u verschillende activiteiten. Welke activiteit heeft u het laatste jaar ondernomen, Er zijn meerdere antwoorden mogelijk.”</a:t>
            </a:r>
            <a:r>
              <a:rPr lang="en-US" sz="1800" i="1" dirty="0"/>
              <a:t/>
            </a:r>
            <a:br>
              <a:rPr lang="en-US" sz="1800" i="1" dirty="0"/>
            </a:br>
            <a:endParaRPr lang="nl-BE" sz="1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90493" y="970280"/>
            <a:ext cx="6363014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100" b="1" i="1" u="sng" dirty="0">
              <a:solidFill>
                <a:srgbClr val="003366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0" y="5461084"/>
            <a:ext cx="28687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Basis: 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groep 55 tot 75 jarigen </a:t>
            </a:r>
            <a:r>
              <a:rPr lang="nl-BE" sz="1050" i="1" dirty="0">
                <a:solidFill>
                  <a:srgbClr val="003366"/>
                </a:solidFill>
                <a:latin typeface="Arial"/>
                <a:cs typeface="Arial"/>
              </a:rPr>
              <a:t>(</a:t>
            </a:r>
            <a:r>
              <a:rPr lang="nl-BE" sz="1050" i="1" dirty="0" smtClean="0">
                <a:solidFill>
                  <a:srgbClr val="003366"/>
                </a:solidFill>
                <a:latin typeface="Arial"/>
                <a:cs typeface="Arial"/>
              </a:rPr>
              <a:t>N=1158)</a:t>
            </a:r>
            <a:endParaRPr lang="nl-BE" sz="1050" i="1" dirty="0">
              <a:solidFill>
                <a:srgbClr val="003366"/>
              </a:solidFill>
              <a:latin typeface="Arial"/>
              <a:cs typeface="Arial"/>
            </a:endParaRPr>
          </a:p>
        </p:txBody>
      </p:sp>
      <p:pic>
        <p:nvPicPr>
          <p:cNvPr id="14" name="Picture 6" descr="C:\Users\YoraV\Desktop\55-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93" y="970281"/>
            <a:ext cx="286757" cy="31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BC horizontal banner">
  <a:themeElements>
    <a:clrScheme name="Aangepast 27">
      <a:dk1>
        <a:sysClr val="windowText" lastClr="000000"/>
      </a:dk1>
      <a:lt1>
        <a:sysClr val="window" lastClr="FFFFFF"/>
      </a:lt1>
      <a:dk2>
        <a:srgbClr val="3E3E3E"/>
      </a:dk2>
      <a:lt2>
        <a:srgbClr val="F6C5B5"/>
      </a:lt2>
      <a:accent1>
        <a:srgbClr val="0A3365"/>
      </a:accent1>
      <a:accent2>
        <a:srgbClr val="1F99CD"/>
      </a:accent2>
      <a:accent3>
        <a:srgbClr val="4B9C07"/>
      </a:accent3>
      <a:accent4>
        <a:srgbClr val="0D6B57"/>
      </a:accent4>
      <a:accent5>
        <a:srgbClr val="D97E76"/>
      </a:accent5>
      <a:accent6>
        <a:srgbClr val="9A0322"/>
      </a:accent6>
      <a:hlink>
        <a:srgbClr val="9A9A9A"/>
      </a:hlink>
      <a:folHlink>
        <a:srgbClr val="4ECB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EEF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003366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BC_alg 1">
    <a:dk1>
      <a:srgbClr val="4D4D4D"/>
    </a:dk1>
    <a:lt1>
      <a:srgbClr val="FFFFFF"/>
    </a:lt1>
    <a:dk2>
      <a:srgbClr val="4D4D4D"/>
    </a:dk2>
    <a:lt2>
      <a:srgbClr val="777777"/>
    </a:lt2>
    <a:accent1>
      <a:srgbClr val="0099CC"/>
    </a:accent1>
    <a:accent2>
      <a:srgbClr val="DDF6FF"/>
    </a:accent2>
    <a:accent3>
      <a:srgbClr val="FFFFFF"/>
    </a:accent3>
    <a:accent4>
      <a:srgbClr val="404040"/>
    </a:accent4>
    <a:accent5>
      <a:srgbClr val="AACAE2"/>
    </a:accent5>
    <a:accent6>
      <a:srgbClr val="C8DFE7"/>
    </a:accent6>
    <a:hlink>
      <a:srgbClr val="003366"/>
    </a:hlink>
    <a:folHlink>
      <a:srgbClr val="B7ECFF"/>
    </a:folHlink>
  </a:clrScheme>
  <a:fontScheme name="KBC_alg">
    <a:majorFont>
      <a:latin typeface="Arial"/>
      <a:ea typeface="ヒラギノ角ゴ Pro W3"/>
      <a:cs typeface=""/>
    </a:majorFont>
    <a:minorFont>
      <a:latin typeface="Arial"/>
      <a:ea typeface="ヒラギノ角ゴ Pro W3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1204</Words>
  <Application>Microsoft Office PowerPoint</Application>
  <PresentationFormat>On-screen Show (16:10)</PresentationFormat>
  <Paragraphs>160</Paragraphs>
  <Slides>29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KBC horizontal banner</vt:lpstr>
      <vt:lpstr>Enquête De Wonderjaren</vt:lpstr>
      <vt:lpstr>INHOUD</vt:lpstr>
      <vt:lpstr>PowerPoint Presentation</vt:lpstr>
      <vt:lpstr>Details van de studie</vt:lpstr>
      <vt:lpstr>Steekproef</vt:lpstr>
      <vt:lpstr>PowerPoint Presentation</vt:lpstr>
      <vt:lpstr>PowerPoint Presentation</vt:lpstr>
      <vt:lpstr>“Onderstaand ziet u verschillende activiteiten. Welke activiteit heeft u het laatste jaar ondernomen, Er zijn meerdere antwoorden mogelijk.” </vt:lpstr>
      <vt:lpstr>“Onderstaand ziet u verschillende activiteiten. Welke activiteit heeft u het laatste jaar ondernomen, Er zijn meerdere antwoorden mogelijk.” </vt:lpstr>
      <vt:lpstr>“Waarheen ging uw verre reis?” “Welke extreme sport heeft u beoefend?” </vt:lpstr>
      <vt:lpstr>“Welk festival heeft u bezocht?” “Welke opleiding bent u gestart?”</vt:lpstr>
      <vt:lpstr>Senioren en reizen</vt:lpstr>
      <vt:lpstr>Senioren en sport</vt:lpstr>
      <vt:lpstr>“Bent u nog aan het werk?”</vt:lpstr>
      <vt:lpstr>Digitalisering</vt:lpstr>
      <vt:lpstr>Digitalisering (2)</vt:lpstr>
      <vt:lpstr>Geluksgevoel</vt:lpstr>
      <vt:lpstr>Senioren en passies.</vt:lpstr>
      <vt:lpstr>“Heeft u een grote droom die u nog graag zou verwezenlijken?” </vt:lpstr>
      <vt:lpstr>Senioren en tijdsbesteding. </vt:lpstr>
      <vt:lpstr>Senioren en tijdsbesteding (2).</vt:lpstr>
      <vt:lpstr>PowerPoint Presentation</vt:lpstr>
      <vt:lpstr>Bekommernissen van senioren.</vt:lpstr>
      <vt:lpstr>Investeren in technologie.</vt:lpstr>
      <vt:lpstr>“Actieve” senioren</vt:lpstr>
      <vt:lpstr>Het etiket “senior”</vt:lpstr>
      <vt:lpstr>Het etiket “senior” (2)</vt:lpstr>
      <vt:lpstr>PowerPoint Presentation</vt:lpstr>
      <vt:lpstr>Conclusies &amp; aanbevelingen</vt:lpstr>
    </vt:vector>
  </TitlesOfParts>
  <Company>KBC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u28328</dc:creator>
  <cp:lastModifiedBy>Leunens Stephane</cp:lastModifiedBy>
  <cp:revision>1042</cp:revision>
  <cp:lastPrinted>2013-08-21T13:57:49Z</cp:lastPrinted>
  <dcterms:created xsi:type="dcterms:W3CDTF">2013-08-02T07:36:29Z</dcterms:created>
  <dcterms:modified xsi:type="dcterms:W3CDTF">2014-09-23T12:07:00Z</dcterms:modified>
</cp:coreProperties>
</file>