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673" r:id="rId4"/>
    <p:sldMasterId id="2147484703" r:id="rId5"/>
  </p:sldMasterIdLst>
  <p:notesMasterIdLst>
    <p:notesMasterId r:id="rId28"/>
  </p:notesMasterIdLst>
  <p:handoutMasterIdLst>
    <p:handoutMasterId r:id="rId29"/>
  </p:handoutMasterIdLst>
  <p:sldIdLst>
    <p:sldId id="4873" r:id="rId6"/>
    <p:sldId id="5130" r:id="rId7"/>
    <p:sldId id="5117" r:id="rId8"/>
    <p:sldId id="4886" r:id="rId9"/>
    <p:sldId id="5100" r:id="rId10"/>
    <p:sldId id="5120" r:id="rId11"/>
    <p:sldId id="4893" r:id="rId12"/>
    <p:sldId id="5102" r:id="rId13"/>
    <p:sldId id="5104" r:id="rId14"/>
    <p:sldId id="5121" r:id="rId15"/>
    <p:sldId id="5116" r:id="rId16"/>
    <p:sldId id="5125" r:id="rId17"/>
    <p:sldId id="5132" r:id="rId18"/>
    <p:sldId id="4989" r:id="rId19"/>
    <p:sldId id="5122" r:id="rId20"/>
    <p:sldId id="5126" r:id="rId21"/>
    <p:sldId id="5094" r:id="rId22"/>
    <p:sldId id="5123" r:id="rId23"/>
    <p:sldId id="5114" r:id="rId24"/>
    <p:sldId id="5115" r:id="rId25"/>
    <p:sldId id="5133" r:id="rId26"/>
    <p:sldId id="273" r:id="rId27"/>
  </p:sldIdLst>
  <p:sldSz cx="9144000" cy="5143500" type="screen16x9"/>
  <p:notesSz cx="6669088" cy="9926638"/>
  <p:custDataLst>
    <p:tags r:id="rId30"/>
  </p:custDataLst>
  <p:defaultTextStyle>
    <a:defPPr>
      <a:defRPr lang="de-DE"/>
    </a:defPPr>
    <a:lvl1pPr algn="l" rtl="0" fontAlgn="base">
      <a:spcBef>
        <a:spcPct val="0"/>
      </a:spcBef>
      <a:spcAft>
        <a:spcPct val="0"/>
      </a:spcAft>
      <a:defRPr sz="1100" b="1" kern="1200">
        <a:solidFill>
          <a:schemeClr val="tx1"/>
        </a:solidFill>
        <a:latin typeface="Arial Narrow" charset="0"/>
        <a:ea typeface="+mn-ea"/>
        <a:cs typeface="+mn-cs"/>
      </a:defRPr>
    </a:lvl1pPr>
    <a:lvl2pPr marL="389626" algn="l" rtl="0" fontAlgn="base">
      <a:spcBef>
        <a:spcPct val="0"/>
      </a:spcBef>
      <a:spcAft>
        <a:spcPct val="0"/>
      </a:spcAft>
      <a:defRPr sz="1100" b="1" kern="1200">
        <a:solidFill>
          <a:schemeClr val="tx1"/>
        </a:solidFill>
        <a:latin typeface="Arial Narrow" charset="0"/>
        <a:ea typeface="+mn-ea"/>
        <a:cs typeface="+mn-cs"/>
      </a:defRPr>
    </a:lvl2pPr>
    <a:lvl3pPr marL="779252" algn="l" rtl="0" fontAlgn="base">
      <a:spcBef>
        <a:spcPct val="0"/>
      </a:spcBef>
      <a:spcAft>
        <a:spcPct val="0"/>
      </a:spcAft>
      <a:defRPr sz="1100" b="1" kern="1200">
        <a:solidFill>
          <a:schemeClr val="tx1"/>
        </a:solidFill>
        <a:latin typeface="Arial Narrow" charset="0"/>
        <a:ea typeface="+mn-ea"/>
        <a:cs typeface="+mn-cs"/>
      </a:defRPr>
    </a:lvl3pPr>
    <a:lvl4pPr marL="1168878" algn="l" rtl="0" fontAlgn="base">
      <a:spcBef>
        <a:spcPct val="0"/>
      </a:spcBef>
      <a:spcAft>
        <a:spcPct val="0"/>
      </a:spcAft>
      <a:defRPr sz="1100" b="1" kern="1200">
        <a:solidFill>
          <a:schemeClr val="tx1"/>
        </a:solidFill>
        <a:latin typeface="Arial Narrow" charset="0"/>
        <a:ea typeface="+mn-ea"/>
        <a:cs typeface="+mn-cs"/>
      </a:defRPr>
    </a:lvl4pPr>
    <a:lvl5pPr marL="1558503" algn="l" rtl="0" fontAlgn="base">
      <a:spcBef>
        <a:spcPct val="0"/>
      </a:spcBef>
      <a:spcAft>
        <a:spcPct val="0"/>
      </a:spcAft>
      <a:defRPr sz="1100" b="1" kern="1200">
        <a:solidFill>
          <a:schemeClr val="tx1"/>
        </a:solidFill>
        <a:latin typeface="Arial Narrow" charset="0"/>
        <a:ea typeface="+mn-ea"/>
        <a:cs typeface="+mn-cs"/>
      </a:defRPr>
    </a:lvl5pPr>
    <a:lvl6pPr marL="1948129" algn="l" defTabSz="779252" rtl="0" eaLnBrk="1" latinLnBrk="0" hangingPunct="1">
      <a:defRPr sz="1100" b="1" kern="1200">
        <a:solidFill>
          <a:schemeClr val="tx1"/>
        </a:solidFill>
        <a:latin typeface="Arial Narrow" charset="0"/>
        <a:ea typeface="+mn-ea"/>
        <a:cs typeface="+mn-cs"/>
      </a:defRPr>
    </a:lvl6pPr>
    <a:lvl7pPr marL="2337755" algn="l" defTabSz="779252" rtl="0" eaLnBrk="1" latinLnBrk="0" hangingPunct="1">
      <a:defRPr sz="1100" b="1" kern="1200">
        <a:solidFill>
          <a:schemeClr val="tx1"/>
        </a:solidFill>
        <a:latin typeface="Arial Narrow" charset="0"/>
        <a:ea typeface="+mn-ea"/>
        <a:cs typeface="+mn-cs"/>
      </a:defRPr>
    </a:lvl7pPr>
    <a:lvl8pPr marL="2727381" algn="l" defTabSz="779252" rtl="0" eaLnBrk="1" latinLnBrk="0" hangingPunct="1">
      <a:defRPr sz="1100" b="1" kern="1200">
        <a:solidFill>
          <a:schemeClr val="tx1"/>
        </a:solidFill>
        <a:latin typeface="Arial Narrow" charset="0"/>
        <a:ea typeface="+mn-ea"/>
        <a:cs typeface="+mn-cs"/>
      </a:defRPr>
    </a:lvl8pPr>
    <a:lvl9pPr marL="3117007" algn="l" defTabSz="779252" rtl="0" eaLnBrk="1" latinLnBrk="0" hangingPunct="1">
      <a:defRPr sz="1100" b="1" kern="1200">
        <a:solidFill>
          <a:schemeClr val="tx1"/>
        </a:solidFill>
        <a:latin typeface="Arial Narrow"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s Dewachter" initials="HD" lastIdx="3" clrIdx="0">
    <p:extLst>
      <p:ext uri="{19B8F6BF-5375-455C-9EA6-DF929625EA0E}">
        <p15:presenceInfo xmlns:p15="http://schemas.microsoft.com/office/powerpoint/2012/main" userId="S::JE83899@KBC-GROUP.COM::64e3cbf1-db0b-4479-becf-5d0cc9cecbff" providerId="AD"/>
      </p:ext>
    </p:extLst>
  </p:cmAuthor>
  <p:cmAuthor id="2" name="Cora Vandamme" initials="CV" lastIdx="17" clrIdx="1">
    <p:extLst>
      <p:ext uri="{19B8F6BF-5375-455C-9EA6-DF929625EA0E}">
        <p15:presenceInfo xmlns:p15="http://schemas.microsoft.com/office/powerpoint/2012/main" userId="S::JD71749@KBC-GROUP.COM::eb39882c-d76d-4953-8c8d-3009b0b96887" providerId="AD"/>
      </p:ext>
    </p:extLst>
  </p:cmAuthor>
  <p:cmAuthor id="3" name="Dieter Guffens" initials="DG" lastIdx="1" clrIdx="2">
    <p:extLst>
      <p:ext uri="{19B8F6BF-5375-455C-9EA6-DF929625EA0E}">
        <p15:presenceInfo xmlns:p15="http://schemas.microsoft.com/office/powerpoint/2012/main" userId="S::U58281@KBC-GROUP.COM::98342f72-54cb-4c83-8072-0588d9e57c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4C4"/>
    <a:srgbClr val="ACA6A0"/>
    <a:srgbClr val="B8CC83"/>
    <a:srgbClr val="F0CA52"/>
    <a:srgbClr val="574D49"/>
    <a:srgbClr val="AA9EB6"/>
    <a:srgbClr val="D8B298"/>
    <a:srgbClr val="B9AA42"/>
    <a:srgbClr val="CF8B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7" autoAdjust="0"/>
    <p:restoredTop sz="93792" autoAdjust="0"/>
  </p:normalViewPr>
  <p:slideViewPr>
    <p:cSldViewPr>
      <p:cViewPr varScale="1">
        <p:scale>
          <a:sx n="141" d="100"/>
          <a:sy n="141" d="100"/>
        </p:scale>
        <p:origin x="984" y="120"/>
      </p:cViewPr>
      <p:guideLst>
        <p:guide orient="horz" pos="1620"/>
        <p:guide pos="2880"/>
      </p:guideLst>
    </p:cSldViewPr>
  </p:slideViewPr>
  <p:notesTextViewPr>
    <p:cViewPr>
      <p:scale>
        <a:sx n="1" d="1"/>
        <a:sy n="1" d="1"/>
      </p:scale>
      <p:origin x="0" y="0"/>
    </p:cViewPr>
  </p:notesTextViewPr>
  <p:sorterViewPr>
    <p:cViewPr>
      <p:scale>
        <a:sx n="109" d="100"/>
        <a:sy n="109" d="100"/>
      </p:scale>
      <p:origin x="0" y="-2184"/>
    </p:cViewPr>
  </p:sorterViewPr>
  <p:notesViewPr>
    <p:cSldViewPr>
      <p:cViewPr varScale="1">
        <p:scale>
          <a:sx n="64" d="100"/>
          <a:sy n="64" d="100"/>
        </p:scale>
        <p:origin x="180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118208354796775E-2"/>
          <c:y val="8.8232258494115298E-2"/>
          <c:w val="0.90332519766804853"/>
          <c:h val="0.63730622467117615"/>
        </c:manualLayout>
      </c:layout>
      <c:lineChart>
        <c:grouping val="standard"/>
        <c:varyColors val="0"/>
        <c:ser>
          <c:idx val="2"/>
          <c:order val="0"/>
          <c:tx>
            <c:strRef>
              <c:f>'Figuur 7'!$A$28</c:f>
              <c:strCache>
                <c:ptCount val="1"/>
                <c:pt idx="0">
                  <c:v>Growth population at working age (people aged 20-64, yoy %, rhs)</c:v>
                </c:pt>
              </c:strCache>
            </c:strRef>
          </c:tx>
          <c:spPr>
            <a:ln w="22225" cap="rnd">
              <a:solidFill>
                <a:schemeClr val="accent1"/>
              </a:solidFill>
              <a:round/>
            </a:ln>
            <a:effectLst/>
          </c:spPr>
          <c:marker>
            <c:symbol val="none"/>
          </c:marker>
          <c:cat>
            <c:numRef>
              <c:f>'Figuur 7'!$B$25:$CD$25</c:f>
              <c:numCache>
                <c:formatCode>General</c:formatCode>
                <c:ptCount val="81"/>
                <c:pt idx="0">
                  <c:v>1970</c:v>
                </c:pt>
                <c:pt idx="5">
                  <c:v>1975</c:v>
                </c:pt>
                <c:pt idx="10">
                  <c:v>1980</c:v>
                </c:pt>
                <c:pt idx="15">
                  <c:v>1985</c:v>
                </c:pt>
                <c:pt idx="20">
                  <c:v>1990</c:v>
                </c:pt>
                <c:pt idx="25">
                  <c:v>1995</c:v>
                </c:pt>
                <c:pt idx="30">
                  <c:v>2000</c:v>
                </c:pt>
                <c:pt idx="35">
                  <c:v>2005</c:v>
                </c:pt>
                <c:pt idx="40">
                  <c:v>2010</c:v>
                </c:pt>
                <c:pt idx="45">
                  <c:v>2015</c:v>
                </c:pt>
                <c:pt idx="50">
                  <c:v>2020</c:v>
                </c:pt>
                <c:pt idx="55">
                  <c:v>2025</c:v>
                </c:pt>
                <c:pt idx="60">
                  <c:v>2030</c:v>
                </c:pt>
                <c:pt idx="65">
                  <c:v>2035</c:v>
                </c:pt>
                <c:pt idx="70">
                  <c:v>2040</c:v>
                </c:pt>
                <c:pt idx="75">
                  <c:v>2045</c:v>
                </c:pt>
                <c:pt idx="80">
                  <c:v>2050</c:v>
                </c:pt>
              </c:numCache>
            </c:numRef>
          </c:cat>
          <c:val>
            <c:numRef>
              <c:f>'Figuur 7'!$B$28:$CD$28</c:f>
              <c:numCache>
                <c:formatCode>General</c:formatCode>
                <c:ptCount val="81"/>
                <c:pt idx="0">
                  <c:v>0.31899902881721687</c:v>
                </c:pt>
                <c:pt idx="1">
                  <c:v>0.52769630499074083</c:v>
                </c:pt>
                <c:pt idx="2">
                  <c:v>0.51794997599867543</c:v>
                </c:pt>
                <c:pt idx="3">
                  <c:v>0.68446123517753676</c:v>
                </c:pt>
                <c:pt idx="4">
                  <c:v>0.79332465473098068</c:v>
                </c:pt>
                <c:pt idx="5">
                  <c:v>0.73316628866528788</c:v>
                </c:pt>
                <c:pt idx="6">
                  <c:v>0.6802675812152188</c:v>
                </c:pt>
                <c:pt idx="7">
                  <c:v>0.57005467721479874</c:v>
                </c:pt>
                <c:pt idx="8">
                  <c:v>0.58203484971825503</c:v>
                </c:pt>
                <c:pt idx="9">
                  <c:v>0.45806906152307647</c:v>
                </c:pt>
                <c:pt idx="10">
                  <c:v>0.52490355998227756</c:v>
                </c:pt>
                <c:pt idx="11">
                  <c:v>0.84072090833180368</c:v>
                </c:pt>
                <c:pt idx="12">
                  <c:v>0.81719308822462722</c:v>
                </c:pt>
                <c:pt idx="13">
                  <c:v>0.61742783442623761</c:v>
                </c:pt>
                <c:pt idx="14">
                  <c:v>0.59145000000000003</c:v>
                </c:pt>
                <c:pt idx="15">
                  <c:v>0.56174999999999997</c:v>
                </c:pt>
                <c:pt idx="16">
                  <c:v>0.54122999999999999</c:v>
                </c:pt>
                <c:pt idx="17">
                  <c:v>0.59450000000000003</c:v>
                </c:pt>
                <c:pt idx="18">
                  <c:v>0.48309999999999997</c:v>
                </c:pt>
                <c:pt idx="19">
                  <c:v>0.38700000000000001</c:v>
                </c:pt>
                <c:pt idx="20">
                  <c:v>0.44</c:v>
                </c:pt>
                <c:pt idx="21">
                  <c:v>0.43476999999999999</c:v>
                </c:pt>
                <c:pt idx="22">
                  <c:v>0.42</c:v>
                </c:pt>
                <c:pt idx="23">
                  <c:v>0.42971519622878418</c:v>
                </c:pt>
                <c:pt idx="24">
                  <c:v>0.25114850986096826</c:v>
                </c:pt>
                <c:pt idx="25">
                  <c:v>0.13205377383462746</c:v>
                </c:pt>
                <c:pt idx="26">
                  <c:v>-0.2040466713071396</c:v>
                </c:pt>
                <c:pt idx="27">
                  <c:v>1.2743023852152646E-2</c:v>
                </c:pt>
                <c:pt idx="28">
                  <c:v>7.1187436025752504E-3</c:v>
                </c:pt>
                <c:pt idx="29">
                  <c:v>0.12682955537979979</c:v>
                </c:pt>
                <c:pt idx="30">
                  <c:v>0.21912160247407542</c:v>
                </c:pt>
                <c:pt idx="31">
                  <c:v>0.28551638360767129</c:v>
                </c:pt>
                <c:pt idx="32">
                  <c:v>0.53802559391098725</c:v>
                </c:pt>
                <c:pt idx="33">
                  <c:v>0.51499815335098731</c:v>
                </c:pt>
                <c:pt idx="34">
                  <c:v>0.35174098775866014</c:v>
                </c:pt>
                <c:pt idx="35">
                  <c:v>0.3941142216018676</c:v>
                </c:pt>
                <c:pt idx="36">
                  <c:v>0.66344571058793633</c:v>
                </c:pt>
                <c:pt idx="37">
                  <c:v>0.95134274910381578</c:v>
                </c:pt>
                <c:pt idx="38">
                  <c:v>0.92922489749884107</c:v>
                </c:pt>
                <c:pt idx="39">
                  <c:v>0.86333424799059344</c:v>
                </c:pt>
                <c:pt idx="40">
                  <c:v>0.767753723217794</c:v>
                </c:pt>
                <c:pt idx="41">
                  <c:v>1.081903929270652</c:v>
                </c:pt>
                <c:pt idx="42">
                  <c:v>0.50449432556185059</c:v>
                </c:pt>
                <c:pt idx="43">
                  <c:v>0.36166532405113117</c:v>
                </c:pt>
                <c:pt idx="44">
                  <c:v>0.16237501079379513</c:v>
                </c:pt>
                <c:pt idx="45">
                  <c:v>0.18881892915794651</c:v>
                </c:pt>
                <c:pt idx="46">
                  <c:v>0.247402916243459</c:v>
                </c:pt>
                <c:pt idx="47">
                  <c:v>0.20563027487499141</c:v>
                </c:pt>
                <c:pt idx="48">
                  <c:v>0.18765710161052596</c:v>
                </c:pt>
                <c:pt idx="49">
                  <c:v>0.21062352095681547</c:v>
                </c:pt>
                <c:pt idx="50">
                  <c:v>0.2179818791935304</c:v>
                </c:pt>
                <c:pt idx="51">
                  <c:v>-0.15172259620371165</c:v>
                </c:pt>
                <c:pt idx="52">
                  <c:v>-8.4025884802102269E-2</c:v>
                </c:pt>
                <c:pt idx="53">
                  <c:v>2.7659215785135416E-2</c:v>
                </c:pt>
                <c:pt idx="54">
                  <c:v>-2.1760322058725023E-2</c:v>
                </c:pt>
                <c:pt idx="55">
                  <c:v>-4.6856783977702321E-2</c:v>
                </c:pt>
                <c:pt idx="56">
                  <c:v>-3.6326926819597816E-2</c:v>
                </c:pt>
                <c:pt idx="57">
                  <c:v>-1.9274899482368824E-2</c:v>
                </c:pt>
                <c:pt idx="58">
                  <c:v>-6.0628333531695944E-2</c:v>
                </c:pt>
                <c:pt idx="59">
                  <c:v>-6.833043480600054E-2</c:v>
                </c:pt>
                <c:pt idx="60">
                  <c:v>-0.11709195673503814</c:v>
                </c:pt>
                <c:pt idx="61">
                  <c:v>-3.511936617478284E-2</c:v>
                </c:pt>
                <c:pt idx="62">
                  <c:v>-1.0452655386288257E-2</c:v>
                </c:pt>
                <c:pt idx="63">
                  <c:v>2.9818642447509092E-2</c:v>
                </c:pt>
                <c:pt idx="64">
                  <c:v>4.3120085545496067E-3</c:v>
                </c:pt>
                <c:pt idx="65">
                  <c:v>-3.3087250030376936E-3</c:v>
                </c:pt>
                <c:pt idx="66">
                  <c:v>-6.9949659302338318E-2</c:v>
                </c:pt>
                <c:pt idx="67">
                  <c:v>-6.7960991948808669E-2</c:v>
                </c:pt>
                <c:pt idx="68">
                  <c:v>-6.4049118717406373E-2</c:v>
                </c:pt>
                <c:pt idx="69">
                  <c:v>-2.4108824865066936E-2</c:v>
                </c:pt>
                <c:pt idx="70">
                  <c:v>7.1428549991452428E-3</c:v>
                </c:pt>
                <c:pt idx="71">
                  <c:v>5.6928689688831469E-2</c:v>
                </c:pt>
                <c:pt idx="72">
                  <c:v>-2.1384850527994104E-2</c:v>
                </c:pt>
                <c:pt idx="73">
                  <c:v>-4.3303835126835111E-2</c:v>
                </c:pt>
                <c:pt idx="74">
                  <c:v>-6.0744671448304643E-2</c:v>
                </c:pt>
                <c:pt idx="75">
                  <c:v>-8.1142225474181373E-2</c:v>
                </c:pt>
                <c:pt idx="76">
                  <c:v>-0.10483120687977987</c:v>
                </c:pt>
                <c:pt idx="77">
                  <c:v>-8.345955814272088E-2</c:v>
                </c:pt>
                <c:pt idx="78">
                  <c:v>-4.9262396486099647E-2</c:v>
                </c:pt>
                <c:pt idx="79">
                  <c:v>-2.8620013733871019E-4</c:v>
                </c:pt>
                <c:pt idx="80">
                  <c:v>2.0199762242327779E-2</c:v>
                </c:pt>
              </c:numCache>
            </c:numRef>
          </c:val>
          <c:smooth val="0"/>
          <c:extLst>
            <c:ext xmlns:c16="http://schemas.microsoft.com/office/drawing/2014/chart" uri="{C3380CC4-5D6E-409C-BE32-E72D297353CC}">
              <c16:uniqueId val="{00000000-3B88-44F2-9C0F-3B9F0C9FCDF7}"/>
            </c:ext>
          </c:extLst>
        </c:ser>
        <c:dLbls>
          <c:showLegendKey val="0"/>
          <c:showVal val="0"/>
          <c:showCatName val="0"/>
          <c:showSerName val="0"/>
          <c:showPercent val="0"/>
          <c:showBubbleSize val="0"/>
        </c:dLbls>
        <c:smooth val="0"/>
        <c:axId val="812174464"/>
        <c:axId val="812174856"/>
      </c:lineChart>
      <c:catAx>
        <c:axId val="81217446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900" b="1" i="0" u="none" strike="noStrike" kern="1200" baseline="0">
                <a:solidFill>
                  <a:schemeClr val="tx1">
                    <a:lumMod val="65000"/>
                    <a:lumOff val="35000"/>
                  </a:schemeClr>
                </a:solidFill>
                <a:latin typeface="Frutiger LT Std 45 Light" panose="020B0403030504020204" pitchFamily="34" charset="0"/>
                <a:ea typeface="+mn-ea"/>
                <a:cs typeface="+mn-cs"/>
              </a:defRPr>
            </a:pPr>
            <a:endParaRPr lang="nl-BE"/>
          </a:p>
        </c:txPr>
        <c:crossAx val="812174856"/>
        <c:crossesAt val="0"/>
        <c:auto val="1"/>
        <c:lblAlgn val="ctr"/>
        <c:lblOffset val="100"/>
        <c:noMultiLvlLbl val="0"/>
      </c:catAx>
      <c:valAx>
        <c:axId val="812174856"/>
        <c:scaling>
          <c:orientation val="minMax"/>
          <c:max val="1.25"/>
          <c:min val="-0.25"/>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Frutiger LT Std 45 Light" panose="020B0403030504020204" pitchFamily="34" charset="0"/>
                <a:ea typeface="+mn-ea"/>
                <a:cs typeface="+mn-cs"/>
              </a:defRPr>
            </a:pPr>
            <a:endParaRPr lang="nl-BE"/>
          </a:p>
        </c:txPr>
        <c:crossAx val="812174464"/>
        <c:crosses val="autoZero"/>
        <c:crossBetween val="between"/>
        <c:majorUnit val="0.5"/>
        <c:min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900" b="1">
          <a:latin typeface="Frutiger LT Std 45 Light" panose="020B0403030504020204" pitchFamily="34" charset="0"/>
        </a:defRPr>
      </a:pPr>
      <a:endParaRPr lang="nl-B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4"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F4CCBA-5883-43D1-BEAD-89713E1306A3}"/>
              </a:ext>
            </a:extLst>
          </p:cNvPr>
          <p:cNvSpPr>
            <a:spLocks noGrp="1"/>
          </p:cNvSpPr>
          <p:nvPr>
            <p:ph type="hdr" sz="quarter"/>
          </p:nvPr>
        </p:nvSpPr>
        <p:spPr>
          <a:xfrm>
            <a:off x="0" y="5"/>
            <a:ext cx="2890438" cy="497734"/>
          </a:xfrm>
          <a:prstGeom prst="rect">
            <a:avLst/>
          </a:prstGeom>
        </p:spPr>
        <p:txBody>
          <a:bodyPr vert="horz" lIns="91440" tIns="45720" rIns="91440" bIns="45720" rtlCol="0"/>
          <a:lstStyle>
            <a:lvl1pPr algn="l">
              <a:defRPr sz="1200"/>
            </a:lvl1pPr>
          </a:lstStyle>
          <a:p>
            <a:endParaRPr lang="nl-BE"/>
          </a:p>
        </p:txBody>
      </p:sp>
      <p:sp>
        <p:nvSpPr>
          <p:cNvPr id="3" name="Date Placeholder 2">
            <a:extLst>
              <a:ext uri="{FF2B5EF4-FFF2-40B4-BE49-F238E27FC236}">
                <a16:creationId xmlns:a16="http://schemas.microsoft.com/office/drawing/2014/main" id="{36A3E03C-0C6E-433C-B907-EDC2497F33C9}"/>
              </a:ext>
            </a:extLst>
          </p:cNvPr>
          <p:cNvSpPr>
            <a:spLocks noGrp="1"/>
          </p:cNvSpPr>
          <p:nvPr>
            <p:ph type="dt" sz="quarter" idx="1"/>
          </p:nvPr>
        </p:nvSpPr>
        <p:spPr>
          <a:xfrm>
            <a:off x="3777580" y="5"/>
            <a:ext cx="2890438" cy="497734"/>
          </a:xfrm>
          <a:prstGeom prst="rect">
            <a:avLst/>
          </a:prstGeom>
        </p:spPr>
        <p:txBody>
          <a:bodyPr vert="horz" lIns="91440" tIns="45720" rIns="91440" bIns="45720" rtlCol="0"/>
          <a:lstStyle>
            <a:lvl1pPr algn="r">
              <a:defRPr sz="1200"/>
            </a:lvl1pPr>
          </a:lstStyle>
          <a:p>
            <a:fld id="{4C4642B6-4E34-48C5-ACBD-0A231AEAE577}" type="datetimeFigureOut">
              <a:rPr lang="nl-BE" smtClean="0"/>
              <a:t>7/12/2021</a:t>
            </a:fld>
            <a:endParaRPr lang="nl-BE"/>
          </a:p>
        </p:txBody>
      </p:sp>
      <p:sp>
        <p:nvSpPr>
          <p:cNvPr id="4" name="Footer Placeholder 3">
            <a:extLst>
              <a:ext uri="{FF2B5EF4-FFF2-40B4-BE49-F238E27FC236}">
                <a16:creationId xmlns:a16="http://schemas.microsoft.com/office/drawing/2014/main" id="{2A10E76A-0C88-40EF-A6C3-050287CA77BE}"/>
              </a:ext>
            </a:extLst>
          </p:cNvPr>
          <p:cNvSpPr>
            <a:spLocks noGrp="1"/>
          </p:cNvSpPr>
          <p:nvPr>
            <p:ph type="ftr" sz="quarter" idx="2"/>
          </p:nvPr>
        </p:nvSpPr>
        <p:spPr>
          <a:xfrm>
            <a:off x="0" y="9428908"/>
            <a:ext cx="2890438" cy="497733"/>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a:extLst>
              <a:ext uri="{FF2B5EF4-FFF2-40B4-BE49-F238E27FC236}">
                <a16:creationId xmlns:a16="http://schemas.microsoft.com/office/drawing/2014/main" id="{F7C02BBB-FB05-465F-B9FE-B3809A41FA96}"/>
              </a:ext>
            </a:extLst>
          </p:cNvPr>
          <p:cNvSpPr>
            <a:spLocks noGrp="1"/>
          </p:cNvSpPr>
          <p:nvPr>
            <p:ph type="sldNum" sz="quarter" idx="3"/>
          </p:nvPr>
        </p:nvSpPr>
        <p:spPr>
          <a:xfrm>
            <a:off x="3777580" y="9428908"/>
            <a:ext cx="2890438" cy="497733"/>
          </a:xfrm>
          <a:prstGeom prst="rect">
            <a:avLst/>
          </a:prstGeom>
        </p:spPr>
        <p:txBody>
          <a:bodyPr vert="horz" lIns="91440" tIns="45720" rIns="91440" bIns="45720" rtlCol="0" anchor="b"/>
          <a:lstStyle>
            <a:lvl1pPr algn="r">
              <a:defRPr sz="1200"/>
            </a:lvl1pPr>
          </a:lstStyle>
          <a:p>
            <a:fld id="{7763065C-CF76-4C78-A46C-E504224FD5EC}" type="slidenum">
              <a:rPr lang="nl-BE" smtClean="0"/>
              <a:t>‹#›</a:t>
            </a:fld>
            <a:endParaRPr lang="nl-BE"/>
          </a:p>
        </p:txBody>
      </p:sp>
    </p:spTree>
    <p:extLst>
      <p:ext uri="{BB962C8B-B14F-4D97-AF65-F5344CB8AC3E}">
        <p14:creationId xmlns:p14="http://schemas.microsoft.com/office/powerpoint/2010/main" val="2694967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890438" cy="49539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580" y="3"/>
            <a:ext cx="2890438" cy="495397"/>
          </a:xfrm>
          <a:prstGeom prst="rect">
            <a:avLst/>
          </a:prstGeom>
        </p:spPr>
        <p:txBody>
          <a:bodyPr vert="horz" lIns="91440" tIns="45720" rIns="91440" bIns="45720" rtlCol="0"/>
          <a:lstStyle>
            <a:lvl1pPr algn="r">
              <a:defRPr sz="1200"/>
            </a:lvl1pPr>
          </a:lstStyle>
          <a:p>
            <a:fld id="{72E9A7E7-2880-4626-8858-3818CDC63434}" type="datetimeFigureOut">
              <a:rPr lang="en-US" smtClean="0"/>
              <a:t>12/7/2021</a:t>
            </a:fld>
            <a:endParaRPr lang="en-US"/>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696" y="4715621"/>
            <a:ext cx="5335698" cy="44655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907"/>
            <a:ext cx="2890438" cy="49539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580" y="9428907"/>
            <a:ext cx="2890438" cy="495397"/>
          </a:xfrm>
          <a:prstGeom prst="rect">
            <a:avLst/>
          </a:prstGeom>
        </p:spPr>
        <p:txBody>
          <a:bodyPr vert="horz" lIns="91440" tIns="45720" rIns="91440" bIns="45720" rtlCol="0" anchor="b"/>
          <a:lstStyle>
            <a:lvl1pPr algn="r">
              <a:defRPr sz="1200"/>
            </a:lvl1pPr>
          </a:lstStyle>
          <a:p>
            <a:fld id="{CC6D820D-8EDF-48C6-A64D-78E3F274F32C}" type="slidenum">
              <a:rPr lang="en-US" smtClean="0"/>
              <a:t>‹#›</a:t>
            </a:fld>
            <a:endParaRPr lang="en-US"/>
          </a:p>
        </p:txBody>
      </p:sp>
    </p:spTree>
    <p:extLst>
      <p:ext uri="{BB962C8B-B14F-4D97-AF65-F5344CB8AC3E}">
        <p14:creationId xmlns:p14="http://schemas.microsoft.com/office/powerpoint/2010/main" val="3326516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675E2-70E3-0143-BAC4-66BC72AC96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8092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84675E2-70E3-0143-BAC4-66BC72AC9631}" type="slidenum">
              <a:rPr lang="en-US" smtClean="0"/>
              <a:t>14</a:t>
            </a:fld>
            <a:endParaRPr lang="en-US"/>
          </a:p>
        </p:txBody>
      </p:sp>
    </p:spTree>
    <p:extLst>
      <p:ext uri="{BB962C8B-B14F-4D97-AF65-F5344CB8AC3E}">
        <p14:creationId xmlns:p14="http://schemas.microsoft.com/office/powerpoint/2010/main" val="3461009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CC6D820D-8EDF-48C6-A64D-78E3F274F32C}" type="slidenum">
              <a:rPr lang="en-US" smtClean="0"/>
              <a:t>16</a:t>
            </a:fld>
            <a:endParaRPr lang="en-US"/>
          </a:p>
        </p:txBody>
      </p:sp>
    </p:spTree>
    <p:extLst>
      <p:ext uri="{BB962C8B-B14F-4D97-AF65-F5344CB8AC3E}">
        <p14:creationId xmlns:p14="http://schemas.microsoft.com/office/powerpoint/2010/main" val="637892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CC6D820D-8EDF-48C6-A64D-78E3F274F32C}" type="slidenum">
              <a:rPr lang="en-US" smtClean="0"/>
              <a:t>17</a:t>
            </a:fld>
            <a:endParaRPr lang="en-US"/>
          </a:p>
        </p:txBody>
      </p:sp>
    </p:spTree>
    <p:extLst>
      <p:ext uri="{BB962C8B-B14F-4D97-AF65-F5344CB8AC3E}">
        <p14:creationId xmlns:p14="http://schemas.microsoft.com/office/powerpoint/2010/main" val="306942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CC6D820D-8EDF-48C6-A64D-78E3F274F32C}" type="slidenum">
              <a:rPr lang="en-US" smtClean="0"/>
              <a:t>19</a:t>
            </a:fld>
            <a:endParaRPr lang="en-US"/>
          </a:p>
        </p:txBody>
      </p:sp>
    </p:spTree>
    <p:extLst>
      <p:ext uri="{BB962C8B-B14F-4D97-AF65-F5344CB8AC3E}">
        <p14:creationId xmlns:p14="http://schemas.microsoft.com/office/powerpoint/2010/main" val="930982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CC6D820D-8EDF-48C6-A64D-78E3F274F32C}" type="slidenum">
              <a:rPr lang="en-US" smtClean="0"/>
              <a:t>20</a:t>
            </a:fld>
            <a:endParaRPr lang="en-US"/>
          </a:p>
        </p:txBody>
      </p:sp>
    </p:spTree>
    <p:extLst>
      <p:ext uri="{BB962C8B-B14F-4D97-AF65-F5344CB8AC3E}">
        <p14:creationId xmlns:p14="http://schemas.microsoft.com/office/powerpoint/2010/main" val="2622323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84675E2-70E3-0143-BAC4-66BC72AC9631}" type="slidenum">
              <a:rPr lang="en-US" smtClean="0"/>
              <a:t>22</a:t>
            </a:fld>
            <a:endParaRPr lang="en-US"/>
          </a:p>
        </p:txBody>
      </p:sp>
    </p:spTree>
    <p:extLst>
      <p:ext uri="{BB962C8B-B14F-4D97-AF65-F5344CB8AC3E}">
        <p14:creationId xmlns:p14="http://schemas.microsoft.com/office/powerpoint/2010/main" val="321454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CC6D820D-8EDF-48C6-A64D-78E3F274F32C}" type="slidenum">
              <a:rPr lang="en-US" smtClean="0"/>
              <a:t>4</a:t>
            </a:fld>
            <a:endParaRPr lang="en-US"/>
          </a:p>
        </p:txBody>
      </p:sp>
    </p:spTree>
    <p:extLst>
      <p:ext uri="{BB962C8B-B14F-4D97-AF65-F5344CB8AC3E}">
        <p14:creationId xmlns:p14="http://schemas.microsoft.com/office/powerpoint/2010/main" val="426008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CC6D820D-8EDF-48C6-A64D-78E3F274F32C}" type="slidenum">
              <a:rPr lang="en-US" smtClean="0"/>
              <a:t>5</a:t>
            </a:fld>
            <a:endParaRPr lang="en-US"/>
          </a:p>
        </p:txBody>
      </p:sp>
    </p:spTree>
    <p:extLst>
      <p:ext uri="{BB962C8B-B14F-4D97-AF65-F5344CB8AC3E}">
        <p14:creationId xmlns:p14="http://schemas.microsoft.com/office/powerpoint/2010/main" val="18434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C6D820D-8EDF-48C6-A64D-78E3F274F32C}" type="slidenum">
              <a:rPr lang="en-US" smtClean="0"/>
              <a:t>7</a:t>
            </a:fld>
            <a:endParaRPr lang="en-US"/>
          </a:p>
        </p:txBody>
      </p:sp>
    </p:spTree>
    <p:extLst>
      <p:ext uri="{BB962C8B-B14F-4D97-AF65-F5344CB8AC3E}">
        <p14:creationId xmlns:p14="http://schemas.microsoft.com/office/powerpoint/2010/main" val="2808985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CC6D820D-8EDF-48C6-A64D-78E3F274F32C}" type="slidenum">
              <a:rPr lang="en-US" smtClean="0"/>
              <a:t>8</a:t>
            </a:fld>
            <a:endParaRPr lang="en-US"/>
          </a:p>
        </p:txBody>
      </p:sp>
    </p:spTree>
    <p:extLst>
      <p:ext uri="{BB962C8B-B14F-4D97-AF65-F5344CB8AC3E}">
        <p14:creationId xmlns:p14="http://schemas.microsoft.com/office/powerpoint/2010/main" val="340683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CC6D820D-8EDF-48C6-A64D-78E3F274F32C}" type="slidenum">
              <a:rPr lang="en-US" smtClean="0"/>
              <a:t>9</a:t>
            </a:fld>
            <a:endParaRPr lang="en-US"/>
          </a:p>
        </p:txBody>
      </p:sp>
    </p:spTree>
    <p:extLst>
      <p:ext uri="{BB962C8B-B14F-4D97-AF65-F5344CB8AC3E}">
        <p14:creationId xmlns:p14="http://schemas.microsoft.com/office/powerpoint/2010/main" val="159139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C6D820D-8EDF-48C6-A64D-78E3F274F32C}" type="slidenum">
              <a:rPr lang="en-US" smtClean="0"/>
              <a:t>11</a:t>
            </a:fld>
            <a:endParaRPr lang="en-US"/>
          </a:p>
        </p:txBody>
      </p:sp>
    </p:spTree>
    <p:extLst>
      <p:ext uri="{BB962C8B-B14F-4D97-AF65-F5344CB8AC3E}">
        <p14:creationId xmlns:p14="http://schemas.microsoft.com/office/powerpoint/2010/main" val="1247152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C6D820D-8EDF-48C6-A64D-78E3F274F32C}" type="slidenum">
              <a:rPr lang="en-US" smtClean="0"/>
              <a:t>12</a:t>
            </a:fld>
            <a:endParaRPr lang="en-US"/>
          </a:p>
        </p:txBody>
      </p:sp>
    </p:spTree>
    <p:extLst>
      <p:ext uri="{BB962C8B-B14F-4D97-AF65-F5344CB8AC3E}">
        <p14:creationId xmlns:p14="http://schemas.microsoft.com/office/powerpoint/2010/main" val="184238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CC6D820D-8EDF-48C6-A64D-78E3F274F32C}" type="slidenum">
              <a:rPr lang="en-US" smtClean="0"/>
              <a:t>13</a:t>
            </a:fld>
            <a:endParaRPr lang="en-US"/>
          </a:p>
        </p:txBody>
      </p:sp>
    </p:spTree>
    <p:extLst>
      <p:ext uri="{BB962C8B-B14F-4D97-AF65-F5344CB8AC3E}">
        <p14:creationId xmlns:p14="http://schemas.microsoft.com/office/powerpoint/2010/main" val="1506472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Master" Target="../slideMasters/slideMaster1.xml"/><Relationship Id="rId5" Type="http://schemas.openxmlformats.org/officeDocument/2006/relationships/tags" Target="../tags/tag8.xml"/><Relationship Id="rId4"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2" hasCustomPrompt="1"/>
          </p:nvPr>
        </p:nvSpPr>
        <p:spPr>
          <a:xfrm>
            <a:off x="695115" y="1263938"/>
            <a:ext cx="7732485" cy="1134157"/>
          </a:xfrm>
        </p:spPr>
        <p:txBody>
          <a:bodyPr/>
          <a:lstStyle>
            <a:lvl1pPr>
              <a:defRPr sz="1700">
                <a:latin typeface="+mn-lt"/>
                <a:sym typeface="+mn-lt"/>
              </a:defRPr>
            </a:lvl1pPr>
            <a:lvl2pPr>
              <a:defRPr sz="1700">
                <a:latin typeface="+mn-lt"/>
                <a:sym typeface="+mn-lt"/>
              </a:defRPr>
            </a:lvl2pPr>
            <a:lvl3pPr>
              <a:defRPr sz="1700">
                <a:latin typeface="+mn-lt"/>
                <a:sym typeface="+mn-lt"/>
              </a:defRPr>
            </a:lvl3pPr>
            <a:lvl4pPr>
              <a:defRPr sz="1700">
                <a:latin typeface="+mn-lt"/>
                <a:sym typeface="+mn-lt"/>
              </a:defRPr>
            </a:lvl4pPr>
          </a:lstStyle>
          <a:p>
            <a:pPr lvl="0"/>
            <a:r>
              <a:rPr lang="en-US" dirty="0"/>
              <a:t>Click to edit Master text styles – Level 0</a:t>
            </a:r>
          </a:p>
          <a:p>
            <a:pPr lvl="1"/>
            <a:r>
              <a:rPr lang="en-US" dirty="0"/>
              <a:t>Level 1</a:t>
            </a:r>
          </a:p>
          <a:p>
            <a:pPr lvl="2"/>
            <a:r>
              <a:rPr lang="en-US" dirty="0"/>
              <a:t>Level 2</a:t>
            </a:r>
          </a:p>
          <a:p>
            <a:pPr lvl="3"/>
            <a:r>
              <a:rPr lang="en-US" dirty="0"/>
              <a:t>Level 3</a:t>
            </a:r>
          </a:p>
        </p:txBody>
      </p:sp>
      <p:sp>
        <p:nvSpPr>
          <p:cNvPr id="2" name="Title 1"/>
          <p:cNvSpPr>
            <a:spLocks noGrp="1"/>
          </p:cNvSpPr>
          <p:nvPr>
            <p:ph type="title"/>
          </p:nvPr>
        </p:nvSpPr>
        <p:spPr>
          <a:xfrm>
            <a:off x="695116" y="396000"/>
            <a:ext cx="7732484" cy="630000"/>
          </a:xfrm>
        </p:spPr>
        <p:txBody>
          <a:bodyPr/>
          <a:lstStyle>
            <a:lvl1pPr>
              <a:defRPr>
                <a:latin typeface="ITC Lubalin Graph Std Book"/>
                <a:sym typeface="+mn-lt"/>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6B1411C8-CE11-4052-B668-E1EF9C7E6E2B}"/>
              </a:ext>
            </a:extLst>
          </p:cNvPr>
          <p:cNvSpPr>
            <a:spLocks noGrp="1"/>
          </p:cNvSpPr>
          <p:nvPr>
            <p:ph type="ftr" sz="quarter" idx="14"/>
          </p:nvPr>
        </p:nvSpPr>
        <p:spPr/>
        <p:txBody>
          <a:bodyPr/>
          <a:lstStyle/>
          <a:p>
            <a:r>
              <a:rPr lang="nl-BE"/>
              <a:t>Public</a:t>
            </a:r>
            <a:endParaRPr lang="nl-BE" dirty="0"/>
          </a:p>
        </p:txBody>
      </p:sp>
      <p:sp>
        <p:nvSpPr>
          <p:cNvPr id="8" name="Slide Number Placeholder 7">
            <a:extLst>
              <a:ext uri="{FF2B5EF4-FFF2-40B4-BE49-F238E27FC236}">
                <a16:creationId xmlns:a16="http://schemas.microsoft.com/office/drawing/2014/main" id="{9567C26D-4169-40EC-96FA-8607C33CCE77}"/>
              </a:ext>
            </a:extLst>
          </p:cNvPr>
          <p:cNvSpPr>
            <a:spLocks noGrp="1"/>
          </p:cNvSpPr>
          <p:nvPr>
            <p:ph type="sldNum" sz="quarter" idx="15"/>
          </p:nvPr>
        </p:nvSpPr>
        <p:spPr>
          <a:xfrm>
            <a:off x="402343" y="5014479"/>
            <a:ext cx="176400" cy="111600"/>
          </a:xfrm>
        </p:spPr>
        <p:txBody>
          <a:bodyPr/>
          <a:lstStyle>
            <a:lvl1pPr>
              <a:defRPr>
                <a:solidFill>
                  <a:schemeClr val="tx2"/>
                </a:solidFill>
              </a:defRPr>
            </a:lvl1pPr>
          </a:lstStyle>
          <a:p>
            <a:fld id="{00D1473B-82F7-47F2-B8F3-4B8D4C02FF12}" type="slidenum">
              <a:rPr lang="nl-BE" smtClean="0"/>
              <a:pPr/>
              <a:t>‹#›</a:t>
            </a:fld>
            <a:endParaRPr lang="nl-BE" dirty="0"/>
          </a:p>
        </p:txBody>
      </p:sp>
      <p:pic>
        <p:nvPicPr>
          <p:cNvPr id="9" name="Picture 8" descr="A close up of text on a black background&#10;&#10;Description automatically generated">
            <a:extLst>
              <a:ext uri="{FF2B5EF4-FFF2-40B4-BE49-F238E27FC236}">
                <a16:creationId xmlns:a16="http://schemas.microsoft.com/office/drawing/2014/main" id="{01A4CAFE-A959-4369-9603-7E302CADB9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27752" y="4687793"/>
            <a:ext cx="543190" cy="428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creen">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6" name="Picture 5" descr="KBC_RGB.ai"/>
          <p:cNvPicPr>
            <a:picLocks noChangeAspect="1"/>
          </p:cNvPicPr>
          <p:nvPr userDrawn="1"/>
        </p:nvPicPr>
        <p:blipFill rotWithShape="1">
          <a:blip r:embed="rId3" cstate="screen">
            <a:extLst>
              <a:ext uri="{28A0092B-C50C-407E-A947-70E740481C1C}">
                <a14:useLocalDpi xmlns:a14="http://schemas.microsoft.com/office/drawing/2010/main"/>
              </a:ext>
            </a:extLst>
          </a:blip>
          <a:srcRect l="26279" t="20414" r="27986" b="33450"/>
          <a:stretch/>
        </p:blipFill>
        <p:spPr bwMode="black">
          <a:xfrm>
            <a:off x="8296666" y="4591511"/>
            <a:ext cx="613738" cy="393924"/>
          </a:xfrm>
          <a:prstGeom prst="rect">
            <a:avLst/>
          </a:prstGeom>
        </p:spPr>
      </p:pic>
      <p:sp>
        <p:nvSpPr>
          <p:cNvPr id="10" name="Footer Placeholder 3"/>
          <p:cNvSpPr>
            <a:spLocks noGrp="1"/>
          </p:cNvSpPr>
          <p:nvPr>
            <p:ph type="ftr" sz="quarter" idx="3"/>
          </p:nvPr>
        </p:nvSpPr>
        <p:spPr>
          <a:xfrm>
            <a:off x="214382" y="4731738"/>
            <a:ext cx="2895600" cy="291600"/>
          </a:xfrm>
          <a:prstGeom prst="rect">
            <a:avLst/>
          </a:prstGeom>
        </p:spPr>
        <p:txBody>
          <a:bodyPr vert="horz" lIns="91440" tIns="45720" rIns="91440" bIns="45720" rtlCol="0" anchor="ctr"/>
          <a:lstStyle>
            <a:lvl1pPr algn="l">
              <a:defRPr sz="900">
                <a:solidFill>
                  <a:srgbClr val="00AEEF"/>
                </a:solidFill>
                <a:latin typeface="Verdana"/>
                <a:cs typeface="Verdana"/>
              </a:defRPr>
            </a:lvl1pPr>
          </a:lstStyle>
          <a:p>
            <a:r>
              <a:rPr lang="en-US" dirty="0"/>
              <a:t>KBC Economics</a:t>
            </a:r>
          </a:p>
        </p:txBody>
      </p:sp>
      <p:sp>
        <p:nvSpPr>
          <p:cNvPr id="11" name="Titel 1"/>
          <p:cNvSpPr>
            <a:spLocks noGrp="1"/>
          </p:cNvSpPr>
          <p:nvPr>
            <p:ph type="ctrTitle"/>
          </p:nvPr>
        </p:nvSpPr>
        <p:spPr>
          <a:xfrm>
            <a:off x="1209297" y="1389053"/>
            <a:ext cx="6531352" cy="1102519"/>
          </a:xfrm>
        </p:spPr>
        <p:txBody>
          <a:bodyPr anchor="b" anchorCtr="0"/>
          <a:lstStyle>
            <a:lvl1pPr>
              <a:defRPr sz="2880">
                <a:solidFill>
                  <a:srgbClr val="003366"/>
                </a:solidFill>
              </a:defRPr>
            </a:lvl1pPr>
          </a:lstStyle>
          <a:p>
            <a:r>
              <a:rPr lang="nl-NL" noProof="0"/>
              <a:t>Klik om stijl te bewerken</a:t>
            </a:r>
            <a:endParaRPr lang="en-GB" noProof="0" dirty="0"/>
          </a:p>
        </p:txBody>
      </p:sp>
      <p:sp>
        <p:nvSpPr>
          <p:cNvPr id="13" name="Text Placeholder 4"/>
          <p:cNvSpPr>
            <a:spLocks noGrp="1"/>
          </p:cNvSpPr>
          <p:nvPr>
            <p:ph type="body" sz="quarter" idx="10" hasCustomPrompt="1"/>
          </p:nvPr>
        </p:nvSpPr>
        <p:spPr>
          <a:xfrm>
            <a:off x="1222376" y="2597468"/>
            <a:ext cx="6518275" cy="1490187"/>
          </a:xfrm>
        </p:spPr>
        <p:txBody>
          <a:bodyPr lIns="0"/>
          <a:lstStyle>
            <a:lvl1pPr marL="0" indent="0">
              <a:spcAft>
                <a:spcPts val="0"/>
              </a:spcAft>
              <a:buNone/>
              <a:defRPr sz="1440">
                <a:solidFill>
                  <a:srgbClr val="00AEEF"/>
                </a:solidFill>
                <a:latin typeface="Verdana"/>
                <a:cs typeface="Verdana"/>
              </a:defRPr>
            </a:lvl1pPr>
            <a:lvl2pPr marL="242888" indent="0">
              <a:buNone/>
              <a:defRPr>
                <a:solidFill>
                  <a:srgbClr val="FFFFFF"/>
                </a:solidFill>
                <a:latin typeface="Verdana"/>
                <a:cs typeface="Verdana"/>
              </a:defRPr>
            </a:lvl2pPr>
            <a:lvl3pPr marL="484347" indent="0">
              <a:buNone/>
              <a:defRPr>
                <a:solidFill>
                  <a:srgbClr val="FFFFFF"/>
                </a:solidFill>
                <a:latin typeface="Verdana"/>
                <a:cs typeface="Verdana"/>
              </a:defRPr>
            </a:lvl3pPr>
            <a:lvl4pPr marL="647223" indent="0">
              <a:buNone/>
              <a:defRPr>
                <a:solidFill>
                  <a:srgbClr val="FFFFFF"/>
                </a:solidFill>
                <a:latin typeface="Verdana"/>
                <a:cs typeface="Verdana"/>
              </a:defRPr>
            </a:lvl4pPr>
            <a:lvl5pPr marL="887254" indent="0">
              <a:buNone/>
              <a:defRPr>
                <a:solidFill>
                  <a:srgbClr val="FFFFFF"/>
                </a:solidFill>
                <a:latin typeface="Verdana"/>
                <a:cs typeface="Verdana"/>
              </a:defRPr>
            </a:lvl5pPr>
          </a:lstStyle>
          <a:p>
            <a:pPr lvl="0"/>
            <a:r>
              <a:rPr lang="en-GB" noProof="0" dirty="0"/>
              <a:t>Name of the speaker(s)</a:t>
            </a:r>
          </a:p>
        </p:txBody>
      </p:sp>
    </p:spTree>
    <p:extLst>
      <p:ext uri="{BB962C8B-B14F-4D97-AF65-F5344CB8AC3E}">
        <p14:creationId xmlns:p14="http://schemas.microsoft.com/office/powerpoint/2010/main" val="164501462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extLst>
    <p:ext uri="{DCECCB84-F9BA-43D5-87BE-67443E8EF086}">
      <p15:sldGuideLst xmlns:p15="http://schemas.microsoft.com/office/powerpoint/2012/main">
        <p15:guide id="1" orient="horz" pos="3456">
          <p15:clr>
            <a:srgbClr val="FBAE40"/>
          </p15:clr>
        </p15:guide>
        <p15:guide id="2" pos="2880">
          <p15:clr>
            <a:srgbClr val="FBAE40"/>
          </p15:clr>
        </p15:guide>
        <p15:guide id="3" pos="29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ubble with logo">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6478" y="1270074"/>
            <a:ext cx="3196439" cy="2592461"/>
          </a:xfrm>
          <a:prstGeom prst="rect">
            <a:avLst/>
          </a:prstGeom>
        </p:spPr>
      </p:pic>
      <p:sp>
        <p:nvSpPr>
          <p:cNvPr id="5" name="Text Placeholder 4"/>
          <p:cNvSpPr>
            <a:spLocks noGrp="1"/>
          </p:cNvSpPr>
          <p:nvPr>
            <p:ph type="body" sz="quarter" idx="10"/>
          </p:nvPr>
        </p:nvSpPr>
        <p:spPr bwMode="white">
          <a:xfrm>
            <a:off x="3284014" y="2192745"/>
            <a:ext cx="2229556" cy="897553"/>
          </a:xfrm>
        </p:spPr>
        <p:txBody>
          <a:bodyPr anchor="ctr"/>
          <a:lstStyle>
            <a:lvl1pPr marL="0" indent="0" algn="ctr">
              <a:buNone/>
              <a:defRPr sz="2160">
                <a:solidFill>
                  <a:schemeClr val="bg1"/>
                </a:solidFill>
              </a:defRPr>
            </a:lvl1pPr>
            <a:lvl2pPr marL="242888" indent="0">
              <a:buNone/>
              <a:defRPr sz="1800">
                <a:solidFill>
                  <a:schemeClr val="bg1"/>
                </a:solidFill>
              </a:defRPr>
            </a:lvl2pPr>
            <a:lvl3pPr marL="484347" indent="0">
              <a:buNone/>
              <a:defRPr sz="1620">
                <a:solidFill>
                  <a:schemeClr val="bg1"/>
                </a:solidFill>
              </a:defRPr>
            </a:lvl3pPr>
            <a:lvl4pPr marL="647223" indent="0">
              <a:buNone/>
              <a:defRPr sz="1440">
                <a:solidFill>
                  <a:schemeClr val="bg1"/>
                </a:solidFill>
              </a:defRPr>
            </a:lvl4pPr>
            <a:lvl5pPr marL="887254" indent="0">
              <a:buNone/>
              <a:defRPr sz="1800">
                <a:solidFill>
                  <a:schemeClr val="bg1"/>
                </a:solidFill>
              </a:defRPr>
            </a:lvl5pPr>
          </a:lstStyle>
          <a:p>
            <a:pPr lvl="0"/>
            <a:r>
              <a:rPr lang="nl-NL" noProof="0"/>
              <a:t>Tekststijl van het model bewerken</a:t>
            </a:r>
          </a:p>
        </p:txBody>
      </p:sp>
      <p:sp>
        <p:nvSpPr>
          <p:cNvPr id="8" name="Footer Placeholder 3"/>
          <p:cNvSpPr>
            <a:spLocks noGrp="1"/>
          </p:cNvSpPr>
          <p:nvPr>
            <p:ph type="ftr" sz="quarter" idx="3"/>
          </p:nvPr>
        </p:nvSpPr>
        <p:spPr>
          <a:xfrm>
            <a:off x="225015" y="4762122"/>
            <a:ext cx="1079142" cy="230832"/>
          </a:xfrm>
          <a:prstGeom prst="rect">
            <a:avLst/>
          </a:prstGeom>
        </p:spPr>
        <p:txBody>
          <a:bodyPr vert="horz" lIns="91440" tIns="45720" rIns="91440" bIns="45720" rtlCol="0" anchor="ctr"/>
          <a:lstStyle>
            <a:lvl1pPr algn="l">
              <a:defRPr sz="900">
                <a:solidFill>
                  <a:srgbClr val="00AEEF"/>
                </a:solidFill>
                <a:latin typeface="Verdana"/>
                <a:cs typeface="Verdana"/>
              </a:defRPr>
            </a:lvl1pPr>
          </a:lstStyle>
          <a:p>
            <a:r>
              <a:rPr lang="en-US" dirty="0"/>
              <a:t>KBC Economics</a:t>
            </a:r>
          </a:p>
        </p:txBody>
      </p:sp>
      <p:sp>
        <p:nvSpPr>
          <p:cNvPr id="12" name="Slide Number Placeholder 4"/>
          <p:cNvSpPr>
            <a:spLocks noGrp="1"/>
          </p:cNvSpPr>
          <p:nvPr>
            <p:ph type="sldNum" sz="quarter" idx="4"/>
          </p:nvPr>
        </p:nvSpPr>
        <p:spPr>
          <a:xfrm>
            <a:off x="3289196" y="4719578"/>
            <a:ext cx="2133600" cy="272891"/>
          </a:xfrm>
          <a:prstGeom prst="rect">
            <a:avLst/>
          </a:prstGeom>
        </p:spPr>
        <p:txBody>
          <a:bodyPr vert="horz" lIns="91440" tIns="45720" rIns="91440" bIns="45720" rtlCol="0" anchor="ctr"/>
          <a:lstStyle>
            <a:lvl1pPr algn="ctr">
              <a:defRPr sz="900">
                <a:solidFill>
                  <a:srgbClr val="003366"/>
                </a:solidFill>
                <a:latin typeface="Verdana"/>
                <a:cs typeface="Verdana"/>
              </a:defRPr>
            </a:lvl1pPr>
          </a:lstStyle>
          <a:p>
            <a:fld id="{BE7BFF24-2C35-3444-B615-6A3C0CF587B2}" type="slidenum">
              <a:rPr lang="en-US" smtClean="0"/>
              <a:pPr/>
              <a:t>‹#›</a:t>
            </a:fld>
            <a:endParaRPr lang="en-US"/>
          </a:p>
        </p:txBody>
      </p:sp>
      <p:pic>
        <p:nvPicPr>
          <p:cNvPr id="13" name="Picture 12" descr="KBC_RGB.ai"/>
          <p:cNvPicPr>
            <a:picLocks noChangeAspect="1"/>
          </p:cNvPicPr>
          <p:nvPr userDrawn="1"/>
        </p:nvPicPr>
        <p:blipFill rotWithShape="1">
          <a:blip r:embed="rId3" cstate="screen">
            <a:extLst>
              <a:ext uri="{28A0092B-C50C-407E-A947-70E740481C1C}">
                <a14:useLocalDpi xmlns:a14="http://schemas.microsoft.com/office/drawing/2010/main"/>
              </a:ext>
            </a:extLst>
          </a:blip>
          <a:srcRect l="26279" t="20414" r="27986" b="33450"/>
          <a:stretch/>
        </p:blipFill>
        <p:spPr bwMode="black">
          <a:xfrm>
            <a:off x="8296666" y="4591511"/>
            <a:ext cx="613738" cy="393924"/>
          </a:xfrm>
          <a:prstGeom prst="rect">
            <a:avLst/>
          </a:prstGeom>
        </p:spPr>
      </p:pic>
    </p:spTree>
    <p:extLst>
      <p:ext uri="{BB962C8B-B14F-4D97-AF65-F5344CB8AC3E}">
        <p14:creationId xmlns:p14="http://schemas.microsoft.com/office/powerpoint/2010/main" val="755904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ijdelijke aanduiding voor inhoud 2"/>
          <p:cNvSpPr>
            <a:spLocks noGrp="1"/>
          </p:cNvSpPr>
          <p:nvPr>
            <p:ph sz="half" idx="10"/>
          </p:nvPr>
        </p:nvSpPr>
        <p:spPr bwMode="gray">
          <a:xfrm>
            <a:off x="4644008" y="699542"/>
            <a:ext cx="4032448" cy="3816424"/>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p:txBody>
      </p:sp>
      <p:sp>
        <p:nvSpPr>
          <p:cNvPr id="6" name="Tijdelijke aanduiding voor inhoud 2"/>
          <p:cNvSpPr>
            <a:spLocks noGrp="1"/>
          </p:cNvSpPr>
          <p:nvPr>
            <p:ph sz="half" idx="1"/>
          </p:nvPr>
        </p:nvSpPr>
        <p:spPr bwMode="gray">
          <a:xfrm>
            <a:off x="251521" y="699542"/>
            <a:ext cx="4032448" cy="3816424"/>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p:txBody>
      </p:sp>
    </p:spTree>
    <p:extLst>
      <p:ext uri="{BB962C8B-B14F-4D97-AF65-F5344CB8AC3E}">
        <p14:creationId xmlns:p14="http://schemas.microsoft.com/office/powerpoint/2010/main" val="287198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331641" y="2139950"/>
            <a:ext cx="6768752" cy="863600"/>
          </a:xfrm>
        </p:spPr>
        <p:txBody>
          <a:bodyPr/>
          <a:lstStyle>
            <a:lvl1pPr marL="0" indent="0" algn="r">
              <a:buNone/>
              <a:defRPr sz="3600"/>
            </a:lvl1pPr>
          </a:lstStyle>
          <a:p>
            <a:pPr lvl="0"/>
            <a:r>
              <a:rPr lang="en-US"/>
              <a:t>Click to edit Master text styles</a:t>
            </a:r>
          </a:p>
        </p:txBody>
      </p:sp>
    </p:spTree>
    <p:extLst>
      <p:ext uri="{BB962C8B-B14F-4D97-AF65-F5344CB8AC3E}">
        <p14:creationId xmlns:p14="http://schemas.microsoft.com/office/powerpoint/2010/main" val="1415665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2 columns">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10192" y="-79200"/>
            <a:ext cx="8397258" cy="952454"/>
          </a:xfrm>
        </p:spPr>
        <p:txBody>
          <a:bodyPr/>
          <a:lstStyle>
            <a:lvl1pPr algn="r">
              <a:defRPr/>
            </a:lvl1pPr>
          </a:lstStyle>
          <a:p>
            <a:r>
              <a:rPr lang="en-US" noProof="0" dirty="0" err="1"/>
              <a:t>Conclusies</a:t>
            </a:r>
            <a:endParaRPr lang="en-GB" noProof="0" dirty="0"/>
          </a:p>
        </p:txBody>
      </p:sp>
      <p:sp>
        <p:nvSpPr>
          <p:cNvPr id="9" name="TextBox 8"/>
          <p:cNvSpPr txBox="1"/>
          <p:nvPr userDrawn="1"/>
        </p:nvSpPr>
        <p:spPr>
          <a:xfrm>
            <a:off x="4644008" y="987574"/>
            <a:ext cx="3960440" cy="369332"/>
          </a:xfrm>
          <a:prstGeom prst="rect">
            <a:avLst/>
          </a:prstGeom>
          <a:noFill/>
        </p:spPr>
        <p:txBody>
          <a:bodyPr wrap="square" rtlCol="0">
            <a:spAutoFit/>
          </a:bodyPr>
          <a:lstStyle/>
          <a:p>
            <a:pPr algn="l"/>
            <a:r>
              <a:rPr lang="nl-BE" sz="1800" b="1" dirty="0">
                <a:solidFill>
                  <a:srgbClr val="003366"/>
                </a:solidFill>
                <a:latin typeface="Arial"/>
                <a:cs typeface="Arial"/>
              </a:rPr>
              <a:t>Toelichting</a:t>
            </a:r>
            <a:endParaRPr lang="en-GB" sz="1800" b="1" dirty="0" err="1">
              <a:solidFill>
                <a:srgbClr val="003366"/>
              </a:solidFill>
              <a:latin typeface="Arial"/>
              <a:cs typeface="Arial"/>
            </a:endParaRPr>
          </a:p>
        </p:txBody>
      </p:sp>
      <p:sp>
        <p:nvSpPr>
          <p:cNvPr id="10" name="TextBox 9"/>
          <p:cNvSpPr txBox="1"/>
          <p:nvPr userDrawn="1"/>
        </p:nvSpPr>
        <p:spPr>
          <a:xfrm>
            <a:off x="251520" y="987574"/>
            <a:ext cx="3960440" cy="369332"/>
          </a:xfrm>
          <a:prstGeom prst="rect">
            <a:avLst/>
          </a:prstGeom>
          <a:noFill/>
        </p:spPr>
        <p:txBody>
          <a:bodyPr wrap="square" rtlCol="0">
            <a:spAutoFit/>
          </a:bodyPr>
          <a:lstStyle/>
          <a:p>
            <a:pPr algn="l"/>
            <a:r>
              <a:rPr lang="nl-BE" sz="1800" b="1" dirty="0">
                <a:solidFill>
                  <a:srgbClr val="003366"/>
                </a:solidFill>
                <a:latin typeface="Arial"/>
                <a:cs typeface="Arial"/>
              </a:rPr>
              <a:t>Scenario</a:t>
            </a:r>
            <a:r>
              <a:rPr lang="nl-BE" sz="1800" b="1" baseline="0" dirty="0">
                <a:solidFill>
                  <a:srgbClr val="003366"/>
                </a:solidFill>
                <a:latin typeface="Arial"/>
                <a:cs typeface="Arial"/>
              </a:rPr>
              <a:t> in het kort</a:t>
            </a:r>
            <a:endParaRPr lang="en-GB" sz="1800" b="1" dirty="0" err="1">
              <a:solidFill>
                <a:srgbClr val="003366"/>
              </a:solidFill>
              <a:latin typeface="Arial"/>
              <a:cs typeface="Arial"/>
            </a:endParaRPr>
          </a:p>
        </p:txBody>
      </p:sp>
      <p:sp>
        <p:nvSpPr>
          <p:cNvPr id="7" name="Tijdelijke aanduiding voor inhoud 2"/>
          <p:cNvSpPr>
            <a:spLocks noGrp="1"/>
          </p:cNvSpPr>
          <p:nvPr>
            <p:ph sz="half" idx="10"/>
          </p:nvPr>
        </p:nvSpPr>
        <p:spPr bwMode="gray">
          <a:xfrm>
            <a:off x="4608004" y="1363008"/>
            <a:ext cx="4032448" cy="3447092"/>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p:txBody>
      </p:sp>
      <p:sp>
        <p:nvSpPr>
          <p:cNvPr id="8" name="Tijdelijke aanduiding voor inhoud 2"/>
          <p:cNvSpPr>
            <a:spLocks noGrp="1"/>
          </p:cNvSpPr>
          <p:nvPr>
            <p:ph sz="half" idx="1"/>
          </p:nvPr>
        </p:nvSpPr>
        <p:spPr bwMode="gray">
          <a:xfrm>
            <a:off x="251521" y="1356906"/>
            <a:ext cx="4032448" cy="3447092"/>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p:txBody>
      </p:sp>
    </p:spTree>
    <p:extLst>
      <p:ext uri="{BB962C8B-B14F-4D97-AF65-F5344CB8AC3E}">
        <p14:creationId xmlns:p14="http://schemas.microsoft.com/office/powerpoint/2010/main" val="280389712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2 columns">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10192" y="-79200"/>
            <a:ext cx="8397258" cy="952454"/>
          </a:xfrm>
        </p:spPr>
        <p:txBody>
          <a:bodyPr/>
          <a:lstStyle>
            <a:lvl1pPr algn="r">
              <a:defRPr/>
            </a:lvl1pPr>
          </a:lstStyle>
          <a:p>
            <a:r>
              <a:rPr lang="en-US" noProof="0" dirty="0" err="1"/>
              <a:t>Conclusies</a:t>
            </a:r>
            <a:endParaRPr lang="en-GB" noProof="0" dirty="0"/>
          </a:p>
        </p:txBody>
      </p:sp>
      <p:sp>
        <p:nvSpPr>
          <p:cNvPr id="9" name="TextBox 8"/>
          <p:cNvSpPr txBox="1"/>
          <p:nvPr userDrawn="1"/>
        </p:nvSpPr>
        <p:spPr>
          <a:xfrm>
            <a:off x="4644008" y="987574"/>
            <a:ext cx="3960440" cy="369332"/>
          </a:xfrm>
          <a:prstGeom prst="rect">
            <a:avLst/>
          </a:prstGeom>
          <a:noFill/>
        </p:spPr>
        <p:txBody>
          <a:bodyPr wrap="square" rtlCol="0">
            <a:spAutoFit/>
          </a:bodyPr>
          <a:lstStyle/>
          <a:p>
            <a:pPr algn="l"/>
            <a:r>
              <a:rPr lang="nl-BE" sz="1800" b="1" dirty="0">
                <a:solidFill>
                  <a:srgbClr val="003366"/>
                </a:solidFill>
                <a:latin typeface="Arial"/>
                <a:cs typeface="Arial"/>
              </a:rPr>
              <a:t>Toelichting</a:t>
            </a:r>
            <a:endParaRPr lang="en-GB" sz="1800" b="1" dirty="0" err="1">
              <a:solidFill>
                <a:srgbClr val="003366"/>
              </a:solidFill>
              <a:latin typeface="Arial"/>
              <a:cs typeface="Arial"/>
            </a:endParaRPr>
          </a:p>
        </p:txBody>
      </p:sp>
      <p:sp>
        <p:nvSpPr>
          <p:cNvPr id="10" name="TextBox 9"/>
          <p:cNvSpPr txBox="1"/>
          <p:nvPr userDrawn="1"/>
        </p:nvSpPr>
        <p:spPr>
          <a:xfrm>
            <a:off x="251520" y="987574"/>
            <a:ext cx="3960440" cy="369332"/>
          </a:xfrm>
          <a:prstGeom prst="rect">
            <a:avLst/>
          </a:prstGeom>
          <a:noFill/>
        </p:spPr>
        <p:txBody>
          <a:bodyPr wrap="square" rtlCol="0">
            <a:spAutoFit/>
          </a:bodyPr>
          <a:lstStyle/>
          <a:p>
            <a:pPr algn="l"/>
            <a:r>
              <a:rPr lang="nl-BE" sz="1800" b="1" dirty="0">
                <a:solidFill>
                  <a:srgbClr val="003366"/>
                </a:solidFill>
                <a:latin typeface="Arial"/>
                <a:cs typeface="Arial"/>
              </a:rPr>
              <a:t>Scenario in het</a:t>
            </a:r>
            <a:r>
              <a:rPr lang="nl-BE" sz="1800" b="1" baseline="0" dirty="0">
                <a:solidFill>
                  <a:srgbClr val="003366"/>
                </a:solidFill>
                <a:latin typeface="Arial"/>
                <a:cs typeface="Arial"/>
              </a:rPr>
              <a:t> kort</a:t>
            </a:r>
            <a:endParaRPr lang="en-GB" sz="1800" b="1" dirty="0" err="1">
              <a:solidFill>
                <a:srgbClr val="003366"/>
              </a:solidFill>
              <a:latin typeface="Arial"/>
              <a:cs typeface="Arial"/>
            </a:endParaRPr>
          </a:p>
        </p:txBody>
      </p:sp>
      <p:sp>
        <p:nvSpPr>
          <p:cNvPr id="7" name="Tijdelijke aanduiding voor inhoud 2"/>
          <p:cNvSpPr>
            <a:spLocks noGrp="1"/>
          </p:cNvSpPr>
          <p:nvPr>
            <p:ph sz="half" idx="10"/>
          </p:nvPr>
        </p:nvSpPr>
        <p:spPr bwMode="gray">
          <a:xfrm>
            <a:off x="4608004" y="1363008"/>
            <a:ext cx="4032448" cy="3447092"/>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p:txBody>
      </p:sp>
      <p:sp>
        <p:nvSpPr>
          <p:cNvPr id="8" name="Tijdelijke aanduiding voor inhoud 2"/>
          <p:cNvSpPr>
            <a:spLocks noGrp="1"/>
          </p:cNvSpPr>
          <p:nvPr>
            <p:ph sz="half" idx="1"/>
          </p:nvPr>
        </p:nvSpPr>
        <p:spPr bwMode="gray">
          <a:xfrm>
            <a:off x="251521" y="1356906"/>
            <a:ext cx="4032448" cy="3447092"/>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p:txBody>
      </p:sp>
    </p:spTree>
    <p:extLst>
      <p:ext uri="{BB962C8B-B14F-4D97-AF65-F5344CB8AC3E}">
        <p14:creationId xmlns:p14="http://schemas.microsoft.com/office/powerpoint/2010/main" val="244957217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2 columns">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10192" y="-79200"/>
            <a:ext cx="8397258" cy="952454"/>
          </a:xfrm>
        </p:spPr>
        <p:txBody>
          <a:bodyPr/>
          <a:lstStyle>
            <a:lvl1pPr algn="r">
              <a:defRPr/>
            </a:lvl1pPr>
          </a:lstStyle>
          <a:p>
            <a:r>
              <a:rPr lang="en-US" noProof="0" dirty="0" err="1"/>
              <a:t>Conclusies</a:t>
            </a:r>
            <a:endParaRPr lang="en-GB" noProof="0" dirty="0"/>
          </a:p>
        </p:txBody>
      </p:sp>
      <p:sp>
        <p:nvSpPr>
          <p:cNvPr id="9" name="TextBox 8"/>
          <p:cNvSpPr txBox="1"/>
          <p:nvPr userDrawn="1"/>
        </p:nvSpPr>
        <p:spPr>
          <a:xfrm>
            <a:off x="4644008" y="987574"/>
            <a:ext cx="3960440" cy="369332"/>
          </a:xfrm>
          <a:prstGeom prst="rect">
            <a:avLst/>
          </a:prstGeom>
          <a:noFill/>
        </p:spPr>
        <p:txBody>
          <a:bodyPr wrap="square" rtlCol="0">
            <a:spAutoFit/>
          </a:bodyPr>
          <a:lstStyle/>
          <a:p>
            <a:pPr algn="l"/>
            <a:r>
              <a:rPr lang="nl-BE" sz="1800" b="1" dirty="0">
                <a:solidFill>
                  <a:srgbClr val="003366"/>
                </a:solidFill>
                <a:latin typeface="Arial"/>
                <a:cs typeface="Arial"/>
              </a:rPr>
              <a:t>Toelichting</a:t>
            </a:r>
            <a:endParaRPr lang="en-GB" sz="1800" b="1" dirty="0" err="1">
              <a:solidFill>
                <a:srgbClr val="003366"/>
              </a:solidFill>
              <a:latin typeface="Arial"/>
              <a:cs typeface="Arial"/>
            </a:endParaRPr>
          </a:p>
        </p:txBody>
      </p:sp>
      <p:sp>
        <p:nvSpPr>
          <p:cNvPr id="10" name="TextBox 9"/>
          <p:cNvSpPr txBox="1"/>
          <p:nvPr userDrawn="1"/>
        </p:nvSpPr>
        <p:spPr>
          <a:xfrm>
            <a:off x="251520" y="987574"/>
            <a:ext cx="3960440" cy="369332"/>
          </a:xfrm>
          <a:prstGeom prst="rect">
            <a:avLst/>
          </a:prstGeom>
          <a:noFill/>
        </p:spPr>
        <p:txBody>
          <a:bodyPr wrap="square" rtlCol="0">
            <a:spAutoFit/>
          </a:bodyPr>
          <a:lstStyle/>
          <a:p>
            <a:pPr algn="l"/>
            <a:r>
              <a:rPr lang="nl-BE" sz="1800" b="1" dirty="0">
                <a:solidFill>
                  <a:srgbClr val="003366"/>
                </a:solidFill>
                <a:latin typeface="Arial"/>
                <a:cs typeface="Arial"/>
              </a:rPr>
              <a:t>Visie op de financiële markten</a:t>
            </a:r>
            <a:endParaRPr lang="en-GB" sz="1800" b="1" dirty="0" err="1">
              <a:solidFill>
                <a:srgbClr val="003366"/>
              </a:solidFill>
              <a:latin typeface="Arial"/>
              <a:cs typeface="Arial"/>
            </a:endParaRPr>
          </a:p>
        </p:txBody>
      </p:sp>
      <p:sp>
        <p:nvSpPr>
          <p:cNvPr id="7" name="Tijdelijke aanduiding voor inhoud 2"/>
          <p:cNvSpPr>
            <a:spLocks noGrp="1"/>
          </p:cNvSpPr>
          <p:nvPr>
            <p:ph sz="half" idx="10"/>
          </p:nvPr>
        </p:nvSpPr>
        <p:spPr bwMode="gray">
          <a:xfrm>
            <a:off x="4608004" y="1363008"/>
            <a:ext cx="4032448" cy="3447092"/>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p:txBody>
      </p:sp>
      <p:sp>
        <p:nvSpPr>
          <p:cNvPr id="8" name="Tijdelijke aanduiding voor inhoud 2"/>
          <p:cNvSpPr>
            <a:spLocks noGrp="1"/>
          </p:cNvSpPr>
          <p:nvPr>
            <p:ph sz="half" idx="1"/>
          </p:nvPr>
        </p:nvSpPr>
        <p:spPr bwMode="gray">
          <a:xfrm>
            <a:off x="251521" y="1356906"/>
            <a:ext cx="4032448" cy="3447092"/>
          </a:xfrm>
        </p:spPr>
        <p:txBody>
          <a:bodyPr>
            <a:normAutofit/>
          </a:bodyPr>
          <a:lstStyle>
            <a:lvl1pPr>
              <a:lnSpc>
                <a:spcPct val="90000"/>
              </a:lnSpc>
              <a:defRPr sz="18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p:txBody>
      </p:sp>
    </p:spTree>
    <p:extLst>
      <p:ext uri="{BB962C8B-B14F-4D97-AF65-F5344CB8AC3E}">
        <p14:creationId xmlns:p14="http://schemas.microsoft.com/office/powerpoint/2010/main" val="1296466761"/>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ank u ">
    <p:spTree>
      <p:nvGrpSpPr>
        <p:cNvPr id="1" name=""/>
        <p:cNvGrpSpPr/>
        <p:nvPr/>
      </p:nvGrpSpPr>
      <p:grpSpPr>
        <a:xfrm>
          <a:off x="0" y="0"/>
          <a:ext cx="0" cy="0"/>
          <a:chOff x="0" y="0"/>
          <a:chExt cx="0" cy="0"/>
        </a:xfrm>
      </p:grpSpPr>
      <p:pic>
        <p:nvPicPr>
          <p:cNvPr id="3" name="Picture 2" descr="p64115592fm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3999" cy="5171378"/>
          </a:xfrm>
          <a:prstGeom prst="rect">
            <a:avLst/>
          </a:prstGeom>
        </p:spPr>
      </p:pic>
      <p:pic>
        <p:nvPicPr>
          <p:cNvPr id="4" name="Picture 3"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3508" y="963597"/>
            <a:ext cx="3189112" cy="2586769"/>
          </a:xfrm>
          <a:prstGeom prst="rect">
            <a:avLst/>
          </a:prstGeom>
        </p:spPr>
      </p:pic>
      <p:pic>
        <p:nvPicPr>
          <p:cNvPr id="2" name="Picture 1" descr="dank.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826759" y="2006184"/>
            <a:ext cx="1886228" cy="599185"/>
          </a:xfrm>
          <a:prstGeom prst="rect">
            <a:avLst/>
          </a:prstGeom>
        </p:spPr>
      </p:pic>
    </p:spTree>
    <p:extLst>
      <p:ext uri="{BB962C8B-B14F-4D97-AF65-F5344CB8AC3E}">
        <p14:creationId xmlns:p14="http://schemas.microsoft.com/office/powerpoint/2010/main" val="1002943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bwMode="gray">
          <a:xfrm>
            <a:off x="444500" y="843558"/>
            <a:ext cx="8362950" cy="3727062"/>
          </a:xfrm>
        </p:spPr>
        <p:txBody>
          <a:bodyPr/>
          <a:lstStyle>
            <a:lvl1pPr>
              <a:buClr>
                <a:srgbClr val="003366"/>
              </a:buClr>
              <a:defRPr/>
            </a:lvl1pPr>
            <a:lvl2pPr>
              <a:buClr>
                <a:srgbClr val="00AEEF"/>
              </a:buClr>
              <a:defRPr/>
            </a:lvl2pPr>
            <a:lvl3pPr>
              <a:buClr>
                <a:srgbClr val="003366"/>
              </a:buClr>
              <a:defRPr/>
            </a:lvl3pPr>
            <a:lvl4pPr marL="719120" indent="0">
              <a:buClr>
                <a:srgbClr val="003366"/>
              </a:buClr>
              <a:buNone/>
              <a:defRPr/>
            </a:lvl4pPr>
            <a:lvl5pPr marL="985814" indent="0">
              <a:buClr>
                <a:srgbClr val="003366"/>
              </a:buClr>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Title 4"/>
          <p:cNvSpPr>
            <a:spLocks noGrp="1"/>
          </p:cNvSpPr>
          <p:nvPr>
            <p:ph type="title"/>
          </p:nvPr>
        </p:nvSpPr>
        <p:spPr>
          <a:xfrm>
            <a:off x="444500" y="144616"/>
            <a:ext cx="8362950" cy="482918"/>
          </a:xfrm>
        </p:spPr>
        <p:txBody>
          <a:bodyPr/>
          <a:lstStyle>
            <a:lvl1pPr algn="r">
              <a:defRPr/>
            </a:lvl1pPr>
          </a:lstStyle>
          <a:p>
            <a:r>
              <a:rPr lang="en-US"/>
              <a:t>Click to edit Master title style</a:t>
            </a:r>
            <a:endParaRPr lang="en-GB"/>
          </a:p>
        </p:txBody>
      </p:sp>
    </p:spTree>
    <p:extLst>
      <p:ext uri="{BB962C8B-B14F-4D97-AF65-F5344CB8AC3E}">
        <p14:creationId xmlns:p14="http://schemas.microsoft.com/office/powerpoint/2010/main" val="306566735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nzoomen op belangrijkste gebeurteniss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3EBDE-9E99-493A-87D8-08094A839D47}"/>
              </a:ext>
            </a:extLst>
          </p:cNvPr>
          <p:cNvSpPr>
            <a:spLocks noGrp="1"/>
          </p:cNvSpPr>
          <p:nvPr>
            <p:ph type="title"/>
          </p:nvPr>
        </p:nvSpPr>
        <p:spPr/>
        <p:txBody>
          <a:bodyPr/>
          <a:lstStyle>
            <a:lvl1pPr>
              <a:defRPr b="1">
                <a:latin typeface="Segoe UI Light" panose="020B0502040204020203" pitchFamily="34" charset="0"/>
                <a:cs typeface="Segoe UI Light" panose="020B0502040204020203" pitchFamily="34" charset="0"/>
              </a:defRPr>
            </a:lvl1pPr>
          </a:lstStyle>
          <a:p>
            <a:r>
              <a:rPr lang="nl-NL" dirty="0"/>
              <a:t>Klik om stijl te bewerken</a:t>
            </a:r>
            <a:endParaRPr lang="en-GB" dirty="0"/>
          </a:p>
        </p:txBody>
      </p:sp>
    </p:spTree>
    <p:extLst>
      <p:ext uri="{BB962C8B-B14F-4D97-AF65-F5344CB8AC3E}">
        <p14:creationId xmlns:p14="http://schemas.microsoft.com/office/powerpoint/2010/main" val="369506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4800" y="396001"/>
            <a:ext cx="7732800" cy="629999"/>
          </a:xfrm>
        </p:spPr>
        <p:txBody>
          <a:bodyPr vert="horz" lIns="0" tIns="0" rIns="0" bIns="0" rtlCol="0" anchor="t" anchorCtr="0">
            <a:noAutofit/>
          </a:bodyPr>
          <a:lstStyle>
            <a:lvl1pPr>
              <a:defRPr lang="en-US" dirty="0">
                <a:latin typeface="ITC Lubalin Graph Std Book"/>
              </a:defRPr>
            </a:lvl1pPr>
          </a:lstStyle>
          <a:p>
            <a:pPr lvl="0"/>
            <a:r>
              <a:rPr lang="en-US"/>
              <a:t>Click to edit Master title style</a:t>
            </a:r>
            <a:endParaRPr lang="en-US" dirty="0"/>
          </a:p>
        </p:txBody>
      </p:sp>
      <p:sp>
        <p:nvSpPr>
          <p:cNvPr id="8" name="Slide Number Placeholder 7">
            <a:extLst>
              <a:ext uri="{FF2B5EF4-FFF2-40B4-BE49-F238E27FC236}">
                <a16:creationId xmlns:a16="http://schemas.microsoft.com/office/drawing/2014/main" id="{9C747C59-274A-421A-A1C1-F29093BC94D1}"/>
              </a:ext>
            </a:extLst>
          </p:cNvPr>
          <p:cNvSpPr>
            <a:spLocks noGrp="1"/>
          </p:cNvSpPr>
          <p:nvPr>
            <p:ph type="sldNum" sz="quarter" idx="4"/>
          </p:nvPr>
        </p:nvSpPr>
        <p:spPr>
          <a:xfrm>
            <a:off x="402343" y="5014479"/>
            <a:ext cx="176400" cy="111600"/>
          </a:xfrm>
          <a:prstGeom prst="rect">
            <a:avLst/>
          </a:prstGeom>
        </p:spPr>
        <p:txBody>
          <a:bodyPr vert="horz" wrap="none" lIns="0" tIns="0" rIns="0" bIns="0" rtlCol="0" anchor="ctr"/>
          <a:lstStyle>
            <a:lvl1pPr algn="ctr">
              <a:lnSpc>
                <a:spcPct val="90000"/>
              </a:lnSpc>
              <a:defRPr sz="800" b="0">
                <a:solidFill>
                  <a:schemeClr val="tx2"/>
                </a:solidFill>
                <a:latin typeface="+mn-lt"/>
              </a:defRPr>
            </a:lvl1pPr>
          </a:lstStyle>
          <a:p>
            <a:fld id="{00D1473B-82F7-47F2-B8F3-4B8D4C02FF12}" type="slidenum">
              <a:rPr lang="nl-BE" smtClean="0"/>
              <a:pPr/>
              <a:t>‹#›</a:t>
            </a:fld>
            <a:endParaRPr lang="nl-BE"/>
          </a:p>
        </p:txBody>
      </p:sp>
      <p:sp>
        <p:nvSpPr>
          <p:cNvPr id="9" name="Footer Placeholder 8">
            <a:extLst>
              <a:ext uri="{FF2B5EF4-FFF2-40B4-BE49-F238E27FC236}">
                <a16:creationId xmlns:a16="http://schemas.microsoft.com/office/drawing/2014/main" id="{CC726CC1-BCC7-4EC1-B2F8-4E7124180F23}"/>
              </a:ext>
            </a:extLst>
          </p:cNvPr>
          <p:cNvSpPr>
            <a:spLocks noGrp="1"/>
          </p:cNvSpPr>
          <p:nvPr>
            <p:ph type="ftr" sz="quarter" idx="3"/>
          </p:nvPr>
        </p:nvSpPr>
        <p:spPr>
          <a:xfrm>
            <a:off x="4307344" y="0"/>
            <a:ext cx="529311" cy="230832"/>
          </a:xfrm>
          <a:prstGeom prst="rect">
            <a:avLst/>
          </a:prstGeom>
        </p:spPr>
        <p:txBody>
          <a:bodyPr vert="horz" wrap="none" lIns="91440" tIns="45720" rIns="91440" bIns="45720" rtlCol="0" anchor="t" anchorCtr="0">
            <a:spAutoFit/>
          </a:bodyPr>
          <a:lstStyle>
            <a:lvl1pPr algn="ctr">
              <a:defRPr sz="900" b="0">
                <a:solidFill>
                  <a:schemeClr val="tx1">
                    <a:tint val="75000"/>
                  </a:schemeClr>
                </a:solidFill>
                <a:latin typeface="ITC Lubalin Graph Std Book" panose="02060502020205020404" pitchFamily="18" charset="0"/>
              </a:defRPr>
            </a:lvl1pPr>
          </a:lstStyle>
          <a:p>
            <a:r>
              <a:rPr lang="nl-BE"/>
              <a:t>Public</a:t>
            </a:r>
            <a:endParaRPr lang="nl-BE" dirty="0"/>
          </a:p>
        </p:txBody>
      </p:sp>
      <p:pic>
        <p:nvPicPr>
          <p:cNvPr id="6" name="Picture 5" descr="A close up of text on a black background&#10;&#10;Description automatically generated">
            <a:extLst>
              <a:ext uri="{FF2B5EF4-FFF2-40B4-BE49-F238E27FC236}">
                <a16:creationId xmlns:a16="http://schemas.microsoft.com/office/drawing/2014/main" id="{D5AACB5A-E805-4F7D-A1D6-7D55497BA6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27752" y="4687793"/>
            <a:ext cx="543190" cy="428400"/>
          </a:xfrm>
          <a:prstGeom prst="rect">
            <a:avLst/>
          </a:prstGeom>
        </p:spPr>
      </p:pic>
    </p:spTree>
    <p:extLst>
      <p:ext uri="{BB962C8B-B14F-4D97-AF65-F5344CB8AC3E}">
        <p14:creationId xmlns:p14="http://schemas.microsoft.com/office/powerpoint/2010/main" val="7804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verzichtslide">
    <p:spTree>
      <p:nvGrpSpPr>
        <p:cNvPr id="1" name=""/>
        <p:cNvGrpSpPr/>
        <p:nvPr/>
      </p:nvGrpSpPr>
      <p:grpSpPr>
        <a:xfrm>
          <a:off x="0" y="0"/>
          <a:ext cx="0" cy="0"/>
          <a:chOff x="0" y="0"/>
          <a:chExt cx="0" cy="0"/>
        </a:xfrm>
      </p:grpSpPr>
      <p:sp>
        <p:nvSpPr>
          <p:cNvPr id="3" name="Tijdelijke aanduiding voor inhoud 2"/>
          <p:cNvSpPr>
            <a:spLocks noGrp="1"/>
          </p:cNvSpPr>
          <p:nvPr>
            <p:ph idx="1"/>
          </p:nvPr>
        </p:nvSpPr>
        <p:spPr bwMode="gray">
          <a:xfrm>
            <a:off x="444500" y="1378258"/>
            <a:ext cx="8362950" cy="3192362"/>
          </a:xfrm>
        </p:spPr>
        <p:txBody>
          <a:bodyPr/>
          <a:lstStyle>
            <a:lvl1pPr>
              <a:buClr>
                <a:srgbClr val="003366"/>
              </a:buClr>
              <a:defRPr/>
            </a:lvl1pPr>
            <a:lvl2pPr>
              <a:buClr>
                <a:srgbClr val="00AEEF"/>
              </a:buClr>
              <a:defRPr/>
            </a:lvl2pPr>
            <a:lvl3pPr>
              <a:buClr>
                <a:srgbClr val="003366"/>
              </a:buClr>
              <a:defRPr/>
            </a:lvl3pPr>
            <a:lvl4pPr marL="719120" indent="0">
              <a:buClr>
                <a:srgbClr val="003366"/>
              </a:buClr>
              <a:buNone/>
              <a:defRPr/>
            </a:lvl4pPr>
            <a:lvl5pPr marL="985814" indent="0">
              <a:buClr>
                <a:srgbClr val="003366"/>
              </a:buClr>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Title 4"/>
          <p:cNvSpPr>
            <a:spLocks noGrp="1"/>
          </p:cNvSpPr>
          <p:nvPr>
            <p:ph type="title" hasCustomPrompt="1"/>
          </p:nvPr>
        </p:nvSpPr>
        <p:spPr>
          <a:xfrm>
            <a:off x="444500" y="144616"/>
            <a:ext cx="8362950" cy="482918"/>
          </a:xfrm>
        </p:spPr>
        <p:txBody>
          <a:bodyPr/>
          <a:lstStyle>
            <a:lvl1pPr algn="r">
              <a:defRPr/>
            </a:lvl1pPr>
          </a:lstStyle>
          <a:p>
            <a:r>
              <a:rPr lang="en-US"/>
              <a:t>Hoe </a:t>
            </a:r>
            <a:r>
              <a:rPr lang="en-US" err="1"/>
              <a:t>zien</a:t>
            </a:r>
            <a:r>
              <a:rPr lang="en-US"/>
              <a:t> we de </a:t>
            </a:r>
            <a:r>
              <a:rPr lang="en-US" err="1"/>
              <a:t>wereld</a:t>
            </a:r>
            <a:r>
              <a:rPr lang="en-US"/>
              <a:t>?</a:t>
            </a:r>
            <a:endParaRPr lang="en-GB"/>
          </a:p>
        </p:txBody>
      </p:sp>
      <p:sp>
        <p:nvSpPr>
          <p:cNvPr id="7" name="Tijdelijke aanduiding voor inhoud 2"/>
          <p:cNvSpPr>
            <a:spLocks noGrp="1"/>
          </p:cNvSpPr>
          <p:nvPr>
            <p:ph idx="10" hasCustomPrompt="1"/>
          </p:nvPr>
        </p:nvSpPr>
        <p:spPr bwMode="gray">
          <a:xfrm>
            <a:off x="444500" y="766810"/>
            <a:ext cx="8362950" cy="471626"/>
          </a:xfrm>
        </p:spPr>
        <p:txBody>
          <a:bodyPr/>
          <a:lstStyle>
            <a:lvl1pPr marL="0" indent="0">
              <a:buClr>
                <a:srgbClr val="003366"/>
              </a:buClr>
              <a:buNone/>
              <a:defRPr sz="2100">
                <a:solidFill>
                  <a:schemeClr val="accent1"/>
                </a:solidFill>
              </a:defRPr>
            </a:lvl1pPr>
            <a:lvl2pPr>
              <a:buClr>
                <a:srgbClr val="00AEEF"/>
              </a:buClr>
              <a:defRPr/>
            </a:lvl2pPr>
            <a:lvl3pPr>
              <a:buClr>
                <a:srgbClr val="003366"/>
              </a:buClr>
              <a:defRPr/>
            </a:lvl3pPr>
            <a:lvl4pPr marL="719120" indent="0">
              <a:buClr>
                <a:srgbClr val="003366"/>
              </a:buClr>
              <a:buNone/>
              <a:defRPr/>
            </a:lvl4pPr>
            <a:lvl5pPr marL="985814" indent="0">
              <a:buClr>
                <a:srgbClr val="003366"/>
              </a:buClr>
              <a:buNone/>
              <a:defRPr/>
            </a:lvl5pPr>
          </a:lstStyle>
          <a:p>
            <a:pPr lvl="0"/>
            <a:r>
              <a:rPr lang="en-US" noProof="0"/>
              <a:t>Click to edit Master text styles</a:t>
            </a:r>
          </a:p>
        </p:txBody>
      </p:sp>
    </p:spTree>
    <p:extLst>
      <p:ext uri="{BB962C8B-B14F-4D97-AF65-F5344CB8AC3E}">
        <p14:creationId xmlns:p14="http://schemas.microsoft.com/office/powerpoint/2010/main" val="3914423968"/>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AM_two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593985" y="135732"/>
            <a:ext cx="8255931" cy="76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93985" y="1059657"/>
            <a:ext cx="4052310" cy="35373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3462" y="1059657"/>
            <a:ext cx="4006454" cy="35373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619715"/>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icture Placeholder 24"/>
          <p:cNvSpPr>
            <a:spLocks noGrp="1"/>
          </p:cNvSpPr>
          <p:nvPr>
            <p:ph type="pic" sz="quarter" idx="19" hasCustomPrompt="1"/>
          </p:nvPr>
        </p:nvSpPr>
        <p:spPr>
          <a:xfrm>
            <a:off x="0" y="-2"/>
            <a:ext cx="9144000" cy="5143501"/>
          </a:xfrm>
          <a:solidFill>
            <a:schemeClr val="tx2"/>
          </a:solidFill>
        </p:spPr>
        <p:txBody>
          <a:bodyPr/>
          <a:lstStyle>
            <a:lvl1pPr>
              <a:defRPr>
                <a:solidFill>
                  <a:schemeClr val="bg1"/>
                </a:solidFill>
              </a:defRPr>
            </a:lvl1pPr>
          </a:lstStyle>
          <a:p>
            <a:r>
              <a:rPr lang="en-US" dirty="0"/>
              <a:t>Insert picture if necessary</a:t>
            </a:r>
          </a:p>
        </p:txBody>
      </p:sp>
      <p:grpSp>
        <p:nvGrpSpPr>
          <p:cNvPr id="30" name="Position Lines"/>
          <p:cNvGrpSpPr/>
          <p:nvPr userDrawn="1"/>
        </p:nvGrpSpPr>
        <p:grpSpPr>
          <a:xfrm>
            <a:off x="332308" y="5164931"/>
            <a:ext cx="3160246" cy="54000"/>
            <a:chOff x="360000" y="6886575"/>
            <a:chExt cx="3423600" cy="72000"/>
          </a:xfrm>
        </p:grpSpPr>
        <p:sp>
          <p:nvSpPr>
            <p:cNvPr id="21" name="Line"/>
            <p:cNvSpPr>
              <a:spLocks noChangeShapeType="1"/>
            </p:cNvSpPr>
            <p:nvPr>
              <p:custDataLst>
                <p:tags r:id="rId1"/>
              </p:custDataLst>
            </p:nvPr>
          </p:nvSpPr>
          <p:spPr bwMode="auto">
            <a:xfrm>
              <a:off x="360000"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sp>
          <p:nvSpPr>
            <p:cNvPr id="22" name="Line"/>
            <p:cNvSpPr>
              <a:spLocks noChangeShapeType="1"/>
            </p:cNvSpPr>
            <p:nvPr>
              <p:custDataLst>
                <p:tags r:id="rId2"/>
              </p:custDataLst>
            </p:nvPr>
          </p:nvSpPr>
          <p:spPr bwMode="auto">
            <a:xfrm>
              <a:off x="890814"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sp>
          <p:nvSpPr>
            <p:cNvPr id="23" name="Line"/>
            <p:cNvSpPr>
              <a:spLocks noChangeShapeType="1"/>
            </p:cNvSpPr>
            <p:nvPr userDrawn="1">
              <p:custDataLst>
                <p:tags r:id="rId3"/>
              </p:custDataLst>
            </p:nvPr>
          </p:nvSpPr>
          <p:spPr bwMode="auto">
            <a:xfrm>
              <a:off x="1174135"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sp>
          <p:nvSpPr>
            <p:cNvPr id="36" name="Line"/>
            <p:cNvSpPr>
              <a:spLocks noChangeShapeType="1"/>
            </p:cNvSpPr>
            <p:nvPr userDrawn="1">
              <p:custDataLst>
                <p:tags r:id="rId4"/>
              </p:custDataLst>
            </p:nvPr>
          </p:nvSpPr>
          <p:spPr bwMode="auto">
            <a:xfrm>
              <a:off x="3504355"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sp>
          <p:nvSpPr>
            <p:cNvPr id="37" name="Line"/>
            <p:cNvSpPr>
              <a:spLocks noChangeShapeType="1"/>
            </p:cNvSpPr>
            <p:nvPr userDrawn="1">
              <p:custDataLst>
                <p:tags r:id="rId5"/>
              </p:custDataLst>
            </p:nvPr>
          </p:nvSpPr>
          <p:spPr bwMode="auto">
            <a:xfrm>
              <a:off x="3783600"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grpSp>
      <p:sp>
        <p:nvSpPr>
          <p:cNvPr id="2" name="Title"/>
          <p:cNvSpPr>
            <a:spLocks noGrp="1"/>
          </p:cNvSpPr>
          <p:nvPr>
            <p:ph type="title" hasCustomPrompt="1"/>
          </p:nvPr>
        </p:nvSpPr>
        <p:spPr>
          <a:xfrm>
            <a:off x="822290" y="851948"/>
            <a:ext cx="2700000" cy="2698972"/>
          </a:xfrm>
          <a:prstGeom prst="ellipse">
            <a:avLst/>
          </a:prstGeom>
        </p:spPr>
        <p:txBody>
          <a:bodyPr vert="horz" wrap="square" lIns="0" tIns="72000" rIns="0" bIns="0" rtlCol="0" anchor="ctr" anchorCtr="0">
            <a:noAutofit/>
          </a:bodyPr>
          <a:lstStyle>
            <a:lvl1pPr marL="449263" indent="-449263">
              <a:lnSpc>
                <a:spcPct val="90000"/>
              </a:lnSpc>
              <a:defRPr lang="de-DE" dirty="0">
                <a:solidFill>
                  <a:schemeClr val="bg1"/>
                </a:solidFill>
              </a:defRPr>
            </a:lvl1pPr>
          </a:lstStyle>
          <a:p>
            <a:pPr lvl="0" defTabSz="457200" fontAlgn="base">
              <a:lnSpc>
                <a:spcPct val="93000"/>
              </a:lnSpc>
              <a:spcAft>
                <a:spcPct val="0"/>
              </a:spcAft>
            </a:pPr>
            <a:r>
              <a:rPr lang="en-US" dirty="0"/>
              <a:t>A.	Click to edit text</a:t>
            </a:r>
            <a:endParaRPr lang="de-DE" dirty="0"/>
          </a:p>
        </p:txBody>
      </p:sp>
      <p:sp>
        <p:nvSpPr>
          <p:cNvPr id="17" name="Text Placeholder 4">
            <a:extLst>
              <a:ext uri="{FF2B5EF4-FFF2-40B4-BE49-F238E27FC236}">
                <a16:creationId xmlns:a16="http://schemas.microsoft.com/office/drawing/2014/main" id="{EB796DC7-1B4F-45A2-8AD6-94372C575635}"/>
              </a:ext>
            </a:extLst>
          </p:cNvPr>
          <p:cNvSpPr>
            <a:spLocks noGrp="1"/>
          </p:cNvSpPr>
          <p:nvPr>
            <p:ph type="body" sz="quarter" idx="13" hasCustomPrompt="1"/>
          </p:nvPr>
        </p:nvSpPr>
        <p:spPr>
          <a:xfrm>
            <a:off x="8427547" y="4687793"/>
            <a:ext cx="543600" cy="428400"/>
          </a:xfrm>
          <a:blipFill>
            <a:blip r:embed="rId7" cstate="screen">
              <a:biLevel thresh="50000"/>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a:blipFill>
        </p:spPr>
        <p:txBody>
          <a:bodyPr wrap="none" anchor="ctr" anchorCtr="0">
            <a:noAutofit/>
          </a:bodyPr>
          <a:lstStyle>
            <a:lvl1pPr>
              <a:defRPr/>
            </a:lvl1pPr>
          </a:lstStyle>
          <a:p>
            <a:pPr lvl="0"/>
            <a:r>
              <a:rPr lang="en-US" dirty="0"/>
              <a:t> </a:t>
            </a:r>
          </a:p>
        </p:txBody>
      </p:sp>
      <p:sp>
        <p:nvSpPr>
          <p:cNvPr id="18" name="Slide Number Placeholder 7">
            <a:extLst>
              <a:ext uri="{FF2B5EF4-FFF2-40B4-BE49-F238E27FC236}">
                <a16:creationId xmlns:a16="http://schemas.microsoft.com/office/drawing/2014/main" id="{406B5023-2365-4929-ABE0-7F96DCA3C45F}"/>
              </a:ext>
            </a:extLst>
          </p:cNvPr>
          <p:cNvSpPr>
            <a:spLocks noGrp="1"/>
          </p:cNvSpPr>
          <p:nvPr>
            <p:ph type="sldNum" sz="quarter" idx="4"/>
          </p:nvPr>
        </p:nvSpPr>
        <p:spPr>
          <a:xfrm>
            <a:off x="402343" y="5014479"/>
            <a:ext cx="176400" cy="111600"/>
          </a:xfrm>
          <a:prstGeom prst="rect">
            <a:avLst/>
          </a:prstGeom>
        </p:spPr>
        <p:txBody>
          <a:bodyPr vert="horz" wrap="none" lIns="0" tIns="0" rIns="0" bIns="0" rtlCol="0" anchor="ctr"/>
          <a:lstStyle>
            <a:lvl1pPr algn="ctr">
              <a:lnSpc>
                <a:spcPct val="90000"/>
              </a:lnSpc>
              <a:defRPr sz="800" b="0">
                <a:solidFill>
                  <a:schemeClr val="bg1"/>
                </a:solidFill>
                <a:latin typeface="+mn-lt"/>
              </a:defRPr>
            </a:lvl1pPr>
          </a:lstStyle>
          <a:p>
            <a:fld id="{00D1473B-82F7-47F2-B8F3-4B8D4C02FF12}" type="slidenum">
              <a:rPr lang="nl-BE" smtClean="0"/>
              <a:pPr/>
              <a:t>‹#›</a:t>
            </a:fld>
            <a:endParaRPr lang="nl-BE"/>
          </a:p>
        </p:txBody>
      </p:sp>
    </p:spTree>
    <p:extLst>
      <p:ext uri="{BB962C8B-B14F-4D97-AF65-F5344CB8AC3E}">
        <p14:creationId xmlns:p14="http://schemas.microsoft.com/office/powerpoint/2010/main" val="1525325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9" name="Picture Placeholder 24"/>
          <p:cNvSpPr>
            <a:spLocks noGrp="1"/>
          </p:cNvSpPr>
          <p:nvPr>
            <p:ph type="pic" sz="quarter" idx="19" hasCustomPrompt="1"/>
          </p:nvPr>
        </p:nvSpPr>
        <p:spPr>
          <a:xfrm>
            <a:off x="0" y="-1"/>
            <a:ext cx="9144000" cy="5143501"/>
          </a:xfrm>
          <a:solidFill>
            <a:schemeClr val="accent1"/>
          </a:solidFill>
        </p:spPr>
        <p:txBody>
          <a:bodyPr/>
          <a:lstStyle>
            <a:lvl1pPr>
              <a:defRPr>
                <a:solidFill>
                  <a:schemeClr val="bg1"/>
                </a:solidFill>
              </a:defRPr>
            </a:lvl1pPr>
          </a:lstStyle>
          <a:p>
            <a:r>
              <a:rPr lang="en-US" dirty="0"/>
              <a:t>Insert picture if necessary</a:t>
            </a:r>
          </a:p>
        </p:txBody>
      </p:sp>
      <p:sp>
        <p:nvSpPr>
          <p:cNvPr id="19" name="Position Lines"/>
          <p:cNvSpPr>
            <a:spLocks noChangeShapeType="1"/>
          </p:cNvSpPr>
          <p:nvPr/>
        </p:nvSpPr>
        <p:spPr bwMode="auto">
          <a:xfrm>
            <a:off x="332308" y="5164931"/>
            <a:ext cx="0" cy="54000"/>
          </a:xfrm>
          <a:prstGeom prst="line">
            <a:avLst/>
          </a:prstGeom>
          <a:noFill/>
          <a:ln w="3175" cmpd="sng">
            <a:solidFill>
              <a:schemeClr val="accent1"/>
            </a:solidFill>
            <a:round/>
            <a:headEnd/>
            <a:tailEnd/>
          </a:ln>
          <a:effectLst/>
        </p:spPr>
        <p:txBody>
          <a:bodyPr lIns="77925" tIns="38963" rIns="77925" bIns="38963"/>
          <a:lstStyle/>
          <a:p>
            <a:endParaRPr lang="en-US" noProof="0" dirty="0">
              <a:latin typeface="+mn-lt"/>
              <a:sym typeface="+mn-lt"/>
            </a:endParaRPr>
          </a:p>
        </p:txBody>
      </p:sp>
      <p:sp>
        <p:nvSpPr>
          <p:cNvPr id="10" name="Type of document"/>
          <p:cNvSpPr>
            <a:spLocks noGrp="1"/>
          </p:cNvSpPr>
          <p:nvPr>
            <p:ph type="body" sz="quarter" idx="18" hasCustomPrompt="1"/>
          </p:nvPr>
        </p:nvSpPr>
        <p:spPr>
          <a:xfrm>
            <a:off x="828675" y="4251960"/>
            <a:ext cx="7040880" cy="373597"/>
          </a:xfrm>
        </p:spPr>
        <p:txBody>
          <a:bodyPr wrap="square" lIns="0" tIns="0" rIns="0" bIns="0" anchor="t" anchorCtr="0">
            <a:noAutofit/>
          </a:bodyPr>
          <a:lstStyle>
            <a:lvl1pPr algn="l">
              <a:lnSpc>
                <a:spcPct val="90000"/>
              </a:lnSpc>
              <a:spcBef>
                <a:spcPts val="0"/>
              </a:spcBef>
              <a:defRPr sz="1900">
                <a:solidFill>
                  <a:schemeClr val="bg1"/>
                </a:solidFill>
                <a:latin typeface="+mn-lt"/>
                <a:sym typeface="+mn-lt"/>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dirty="0"/>
              <a:t>Type of document</a:t>
            </a:r>
          </a:p>
        </p:txBody>
      </p:sp>
      <p:sp>
        <p:nvSpPr>
          <p:cNvPr id="3" name="Location, date"/>
          <p:cNvSpPr>
            <a:spLocks noGrp="1"/>
          </p:cNvSpPr>
          <p:nvPr>
            <p:ph type="body" sz="quarter" idx="16" hasCustomPrompt="1"/>
          </p:nvPr>
        </p:nvSpPr>
        <p:spPr>
          <a:xfrm>
            <a:off x="828675" y="4762500"/>
            <a:ext cx="7040880" cy="249154"/>
          </a:xfrm>
        </p:spPr>
        <p:txBody>
          <a:bodyPr wrap="none" lIns="0" tIns="0" rIns="0" bIns="0" anchor="b" anchorCtr="0">
            <a:noAutofit/>
          </a:bodyPr>
          <a:lstStyle>
            <a:lvl1pPr marL="0" marR="0" indent="0" algn="l" defTabSz="779252" rtl="0" eaLnBrk="1" fontAlgn="auto" latinLnBrk="0" hangingPunct="1">
              <a:lnSpc>
                <a:spcPct val="90000"/>
              </a:lnSpc>
              <a:spcBef>
                <a:spcPts val="0"/>
              </a:spcBef>
              <a:spcAft>
                <a:spcPts val="0"/>
              </a:spcAft>
              <a:buClrTx/>
              <a:buSzTx/>
              <a:buFont typeface="Arial Narrow" pitchFamily="34" charset="0"/>
              <a:buNone/>
              <a:tabLst/>
              <a:defRPr sz="1100" baseline="0">
                <a:solidFill>
                  <a:schemeClr val="bg1"/>
                </a:solidFill>
                <a:latin typeface="+mn-lt"/>
                <a:sym typeface="+mn-lt"/>
              </a:defRPr>
            </a:lvl1pPr>
          </a:lstStyle>
          <a:p>
            <a:pPr marL="0" marR="0" lvl="0" indent="0" algn="l" defTabSz="779252" rtl="0" eaLnBrk="1" fontAlgn="auto" latinLnBrk="0" hangingPunct="1">
              <a:lnSpc>
                <a:spcPct val="90000"/>
              </a:lnSpc>
              <a:spcBef>
                <a:spcPts val="0"/>
              </a:spcBef>
              <a:spcAft>
                <a:spcPts val="0"/>
              </a:spcAft>
              <a:buClrTx/>
              <a:buSzTx/>
              <a:buFont typeface="Arial Narrow" pitchFamily="34" charset="0"/>
              <a:buNone/>
              <a:tabLst/>
              <a:defRPr/>
            </a:pPr>
            <a:r>
              <a:rPr lang="en-US" dirty="0"/>
              <a:t>Location, date of presentation (month, day, year)</a:t>
            </a:r>
          </a:p>
        </p:txBody>
      </p:sp>
      <p:sp>
        <p:nvSpPr>
          <p:cNvPr id="4" name="Project name"/>
          <p:cNvSpPr>
            <a:spLocks noGrp="1"/>
          </p:cNvSpPr>
          <p:nvPr>
            <p:ph type="title" hasCustomPrompt="1"/>
          </p:nvPr>
        </p:nvSpPr>
        <p:spPr>
          <a:xfrm>
            <a:off x="828675" y="856282"/>
            <a:ext cx="2682000" cy="2682000"/>
          </a:xfrm>
          <a:prstGeom prst="ellipse">
            <a:avLst/>
          </a:prstGeom>
        </p:spPr>
        <p:txBody>
          <a:bodyPr wrap="square" lIns="0" tIns="72000" rIns="0" bIns="0" anchor="ctr" anchorCtr="0">
            <a:noAutofit/>
          </a:bodyPr>
          <a:lstStyle>
            <a:lvl1pPr algn="ctr">
              <a:defRPr sz="2800" baseline="0">
                <a:solidFill>
                  <a:schemeClr val="bg1"/>
                </a:solidFill>
                <a:latin typeface="ITC Lubalin Graph Std Book"/>
                <a:sym typeface="+mn-lt"/>
              </a:defRPr>
            </a:lvl1pPr>
          </a:lstStyle>
          <a:p>
            <a:r>
              <a:rPr lang="en-US" dirty="0"/>
              <a:t>Project name or document title</a:t>
            </a:r>
          </a:p>
        </p:txBody>
      </p:sp>
      <p:sp>
        <p:nvSpPr>
          <p:cNvPr id="12" name="Text Placeholder 4">
            <a:extLst>
              <a:ext uri="{FF2B5EF4-FFF2-40B4-BE49-F238E27FC236}">
                <a16:creationId xmlns:a16="http://schemas.microsoft.com/office/drawing/2014/main" id="{C2E144C0-7506-4EF7-BABD-C0063FD07E27}"/>
              </a:ext>
            </a:extLst>
          </p:cNvPr>
          <p:cNvSpPr>
            <a:spLocks noGrp="1"/>
          </p:cNvSpPr>
          <p:nvPr>
            <p:ph type="body" sz="quarter" idx="13" hasCustomPrompt="1"/>
          </p:nvPr>
        </p:nvSpPr>
        <p:spPr>
          <a:xfrm>
            <a:off x="8427547" y="4687793"/>
            <a:ext cx="543600" cy="428400"/>
          </a:xfrm>
          <a:blipFill>
            <a:blip r:embed="rId2" cstate="screen">
              <a:biLevel thresh="50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a:blipFill>
        </p:spPr>
        <p:txBody>
          <a:bodyPr wrap="none" anchor="ctr" anchorCtr="0">
            <a:noAutofit/>
          </a:bodyPr>
          <a:lstStyle>
            <a:lvl1pPr>
              <a:defRPr/>
            </a:lvl1pPr>
          </a:lstStyle>
          <a:p>
            <a:pPr lvl="0"/>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4800" y="396001"/>
            <a:ext cx="6757520" cy="629999"/>
          </a:xfrm>
        </p:spPr>
        <p:txBody>
          <a:bodyPr vert="horz" lIns="0" tIns="0" rIns="0" bIns="0" rtlCol="0" anchor="t" anchorCtr="0">
            <a:noAutofit/>
          </a:bodyPr>
          <a:lstStyle>
            <a:lvl1pPr>
              <a:defRPr lang="en-US" dirty="0">
                <a:latin typeface="+mj-lt"/>
              </a:defRPr>
            </a:lvl1pPr>
          </a:lstStyle>
          <a:p>
            <a:pPr lvl="0"/>
            <a:r>
              <a:rPr lang="en-US" dirty="0"/>
              <a:t>Click to edit Master title style</a:t>
            </a:r>
          </a:p>
        </p:txBody>
      </p:sp>
      <p:sp>
        <p:nvSpPr>
          <p:cNvPr id="8" name="Slide Number Placeholder 7">
            <a:extLst>
              <a:ext uri="{FF2B5EF4-FFF2-40B4-BE49-F238E27FC236}">
                <a16:creationId xmlns:a16="http://schemas.microsoft.com/office/drawing/2014/main" id="{9C747C59-274A-421A-A1C1-F29093BC94D1}"/>
              </a:ext>
            </a:extLst>
          </p:cNvPr>
          <p:cNvSpPr>
            <a:spLocks noGrp="1"/>
          </p:cNvSpPr>
          <p:nvPr>
            <p:ph type="sldNum" sz="quarter" idx="4"/>
          </p:nvPr>
        </p:nvSpPr>
        <p:spPr>
          <a:xfrm>
            <a:off x="402343" y="5014479"/>
            <a:ext cx="176400" cy="111600"/>
          </a:xfrm>
          <a:prstGeom prst="rect">
            <a:avLst/>
          </a:prstGeom>
        </p:spPr>
        <p:txBody>
          <a:bodyPr vert="horz" wrap="none" lIns="0" tIns="0" rIns="0" bIns="0" rtlCol="0" anchor="ctr"/>
          <a:lstStyle>
            <a:lvl1pPr algn="ctr">
              <a:lnSpc>
                <a:spcPct val="90000"/>
              </a:lnSpc>
              <a:defRPr sz="800" b="0">
                <a:solidFill>
                  <a:schemeClr val="tx2"/>
                </a:solidFill>
                <a:latin typeface="+mn-lt"/>
              </a:defRPr>
            </a:lvl1pPr>
          </a:lstStyle>
          <a:p>
            <a:fld id="{00D1473B-82F7-47F2-B8F3-4B8D4C02FF12}" type="slidenum">
              <a:rPr lang="nl-BE" smtClean="0"/>
              <a:pPr/>
              <a:t>‹#›</a:t>
            </a:fld>
            <a:endParaRPr lang="nl-BE"/>
          </a:p>
        </p:txBody>
      </p:sp>
      <p:sp>
        <p:nvSpPr>
          <p:cNvPr id="9" name="Footer Placeholder 8">
            <a:extLst>
              <a:ext uri="{FF2B5EF4-FFF2-40B4-BE49-F238E27FC236}">
                <a16:creationId xmlns:a16="http://schemas.microsoft.com/office/drawing/2014/main" id="{CC726CC1-BCC7-4EC1-B2F8-4E7124180F23}"/>
              </a:ext>
            </a:extLst>
          </p:cNvPr>
          <p:cNvSpPr>
            <a:spLocks noGrp="1"/>
          </p:cNvSpPr>
          <p:nvPr>
            <p:ph type="ftr" sz="quarter" idx="3"/>
          </p:nvPr>
        </p:nvSpPr>
        <p:spPr>
          <a:xfrm>
            <a:off x="4307344" y="0"/>
            <a:ext cx="529311" cy="230832"/>
          </a:xfrm>
          <a:prstGeom prst="rect">
            <a:avLst/>
          </a:prstGeom>
        </p:spPr>
        <p:txBody>
          <a:bodyPr vert="horz" wrap="none" lIns="91440" tIns="45720" rIns="91440" bIns="45720" rtlCol="0" anchor="t" anchorCtr="0">
            <a:spAutoFit/>
          </a:bodyPr>
          <a:lstStyle>
            <a:lvl1pPr algn="ctr">
              <a:defRPr sz="900" b="0">
                <a:solidFill>
                  <a:schemeClr val="tx1">
                    <a:tint val="75000"/>
                  </a:schemeClr>
                </a:solidFill>
                <a:latin typeface="ITC Lubalin Graph Std Book" panose="02060502020205020404" pitchFamily="18" charset="0"/>
              </a:defRPr>
            </a:lvl1pPr>
          </a:lstStyle>
          <a:p>
            <a:r>
              <a:rPr lang="nl-BE"/>
              <a:t>Public</a:t>
            </a:r>
            <a:endParaRPr lang="nl-BE" dirty="0"/>
          </a:p>
        </p:txBody>
      </p:sp>
      <p:sp>
        <p:nvSpPr>
          <p:cNvPr id="6" name="Contents Text">
            <a:extLst>
              <a:ext uri="{FF2B5EF4-FFF2-40B4-BE49-F238E27FC236}">
                <a16:creationId xmlns:a16="http://schemas.microsoft.com/office/drawing/2014/main" id="{B7D8A460-8FB3-45BC-800F-1390EEB86A9F}"/>
              </a:ext>
            </a:extLst>
          </p:cNvPr>
          <p:cNvSpPr>
            <a:spLocks noGrp="1"/>
          </p:cNvSpPr>
          <p:nvPr>
            <p:ph type="body" sz="quarter" idx="10" hasCustomPrompt="1"/>
            <p:custDataLst>
              <p:tags r:id="rId1"/>
            </p:custDataLst>
          </p:nvPr>
        </p:nvSpPr>
        <p:spPr>
          <a:xfrm>
            <a:off x="695117" y="1263938"/>
            <a:ext cx="7732483" cy="2747419"/>
          </a:xfrm>
        </p:spPr>
        <p:txBody>
          <a:bodyPr wrap="square">
            <a:spAutoFit/>
          </a:bodyPr>
          <a:lstStyle>
            <a:lvl1pPr marL="306792" indent="-306792">
              <a:spcBef>
                <a:spcPts val="1704"/>
              </a:spcBef>
              <a:tabLst>
                <a:tab pos="7707313" algn="r"/>
              </a:tabLst>
              <a:defRPr>
                <a:solidFill>
                  <a:schemeClr val="accent1"/>
                </a:solidFill>
                <a:latin typeface="+mn-lt"/>
                <a:cs typeface="+mn-cs"/>
                <a:sym typeface="+mn-lt"/>
              </a:defRPr>
            </a:lvl1pPr>
            <a:lvl2pPr marL="613584" indent="-306792">
              <a:spcBef>
                <a:spcPts val="511"/>
              </a:spcBef>
              <a:buNone/>
              <a:tabLst>
                <a:tab pos="7707313" algn="r"/>
              </a:tabLst>
              <a:defRPr b="0">
                <a:solidFill>
                  <a:schemeClr val="accent1"/>
                </a:solidFill>
                <a:latin typeface="+mn-lt"/>
                <a:sym typeface="+mn-lt"/>
              </a:defRPr>
            </a:lvl2pPr>
            <a:lvl3pPr marL="1073772" indent="-460188">
              <a:spcBef>
                <a:spcPts val="0"/>
              </a:spcBef>
              <a:buNone/>
              <a:tabLst>
                <a:tab pos="7707313" algn="r"/>
              </a:tabLst>
              <a:defRPr>
                <a:solidFill>
                  <a:schemeClr val="accent1"/>
                </a:solidFill>
                <a:latin typeface="+mn-lt"/>
                <a:sym typeface="+mn-lt"/>
              </a:defRPr>
            </a:lvl3pPr>
            <a:lvl4pPr marL="1070119" indent="-455917">
              <a:buNone/>
              <a:tabLst>
                <a:tab pos="7262193" algn="r"/>
              </a:tabLst>
              <a:defRPr/>
            </a:lvl4pPr>
            <a:lvl5pPr>
              <a:buNone/>
              <a:defRPr/>
            </a:lvl5pPr>
          </a:lstStyle>
          <a:p>
            <a:pPr lvl="0"/>
            <a:r>
              <a:rPr lang="en-US" dirty="0"/>
              <a:t>A.	xxx	xx</a:t>
            </a:r>
          </a:p>
          <a:p>
            <a:pPr lvl="0"/>
            <a:r>
              <a:rPr lang="en-US" dirty="0"/>
              <a:t>B.	xxx	xx</a:t>
            </a:r>
          </a:p>
          <a:p>
            <a:pPr lvl="1"/>
            <a:r>
              <a:rPr lang="en-US" dirty="0"/>
              <a:t>1.	xxx	xx</a:t>
            </a:r>
          </a:p>
          <a:p>
            <a:pPr lvl="1"/>
            <a:r>
              <a:rPr lang="en-US" dirty="0"/>
              <a:t>2.	xxx	xx</a:t>
            </a:r>
          </a:p>
          <a:p>
            <a:pPr lvl="2"/>
            <a:r>
              <a:rPr lang="en-US" dirty="0"/>
              <a:t>2.1	xxx	xx</a:t>
            </a:r>
          </a:p>
          <a:p>
            <a:pPr lvl="2"/>
            <a:r>
              <a:rPr lang="en-US" dirty="0"/>
              <a:t>2.2	xxx	xx</a:t>
            </a:r>
          </a:p>
          <a:p>
            <a:pPr lvl="0"/>
            <a:r>
              <a:rPr lang="en-US" dirty="0"/>
              <a:t>C.	xxx	xx</a:t>
            </a:r>
          </a:p>
          <a:p>
            <a:pPr lvl="1"/>
            <a:r>
              <a:rPr lang="en-US" dirty="0"/>
              <a:t>1.	xxx	xx</a:t>
            </a:r>
          </a:p>
          <a:p>
            <a:pPr lvl="2"/>
            <a:r>
              <a:rPr lang="en-US" dirty="0"/>
              <a:t>1.1	xxx	xx</a:t>
            </a:r>
          </a:p>
        </p:txBody>
      </p:sp>
      <p:sp>
        <p:nvSpPr>
          <p:cNvPr id="7" name="Text Placeholder 7">
            <a:extLst>
              <a:ext uri="{FF2B5EF4-FFF2-40B4-BE49-F238E27FC236}">
                <a16:creationId xmlns:a16="http://schemas.microsoft.com/office/drawing/2014/main" id="{4EB31226-67C3-4484-A62C-BF8CB5111348}"/>
              </a:ext>
            </a:extLst>
          </p:cNvPr>
          <p:cNvSpPr>
            <a:spLocks noGrp="1"/>
          </p:cNvSpPr>
          <p:nvPr>
            <p:ph type="body" sz="quarter" idx="14" hasCustomPrompt="1"/>
          </p:nvPr>
        </p:nvSpPr>
        <p:spPr>
          <a:xfrm>
            <a:off x="7524328" y="396001"/>
            <a:ext cx="903272" cy="629999"/>
          </a:xfrm>
        </p:spPr>
        <p:txBody>
          <a:bodyPr/>
          <a:lstStyle>
            <a:lvl1pPr algn="r">
              <a:defRPr sz="2300" b="1">
                <a:solidFill>
                  <a:schemeClr val="tx2"/>
                </a:solidFill>
                <a:latin typeface="ITC Lubalin Graph Std Book" panose="02060502020205020404" pitchFamily="18" charset="0"/>
              </a:defRPr>
            </a:lvl1pPr>
            <a:lvl2pPr marL="0" indent="0">
              <a:buNone/>
              <a:defRPr/>
            </a:lvl2pPr>
          </a:lstStyle>
          <a:p>
            <a:pPr lvl="0"/>
            <a:r>
              <a:rPr lang="en-US" dirty="0"/>
              <a:t>Page</a:t>
            </a:r>
          </a:p>
        </p:txBody>
      </p:sp>
      <p:pic>
        <p:nvPicPr>
          <p:cNvPr id="10" name="Picture 9" descr="A close up of text on a black background&#10;&#10;Description automatically generated">
            <a:extLst>
              <a:ext uri="{FF2B5EF4-FFF2-40B4-BE49-F238E27FC236}">
                <a16:creationId xmlns:a16="http://schemas.microsoft.com/office/drawing/2014/main" id="{DA1D7065-068C-43F8-AE5C-D5C4F98AEF6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27752" y="4687793"/>
            <a:ext cx="543190" cy="428400"/>
          </a:xfrm>
          <a:prstGeom prst="rect">
            <a:avLst/>
          </a:prstGeom>
        </p:spPr>
      </p:pic>
    </p:spTree>
    <p:extLst>
      <p:ext uri="{BB962C8B-B14F-4D97-AF65-F5344CB8AC3E}">
        <p14:creationId xmlns:p14="http://schemas.microsoft.com/office/powerpoint/2010/main" val="188036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7DAEAC7-3387-406C-A401-8F402E26D25A}"/>
              </a:ext>
            </a:extLst>
          </p:cNvPr>
          <p:cNvSpPr>
            <a:spLocks noGrp="1"/>
          </p:cNvSpPr>
          <p:nvPr>
            <p:ph type="sldNum" sz="quarter" idx="4"/>
          </p:nvPr>
        </p:nvSpPr>
        <p:spPr>
          <a:xfrm>
            <a:off x="402343" y="5014479"/>
            <a:ext cx="176400" cy="111600"/>
          </a:xfrm>
          <a:prstGeom prst="rect">
            <a:avLst/>
          </a:prstGeom>
        </p:spPr>
        <p:txBody>
          <a:bodyPr vert="horz" wrap="none" lIns="0" tIns="0" rIns="0" bIns="0" rtlCol="0" anchor="ctr"/>
          <a:lstStyle>
            <a:lvl1pPr algn="ctr">
              <a:lnSpc>
                <a:spcPct val="90000"/>
              </a:lnSpc>
              <a:defRPr sz="800" b="0">
                <a:solidFill>
                  <a:schemeClr val="tx2"/>
                </a:solidFill>
                <a:latin typeface="+mn-lt"/>
              </a:defRPr>
            </a:lvl1pPr>
          </a:lstStyle>
          <a:p>
            <a:fld id="{00D1473B-82F7-47F2-B8F3-4B8D4C02FF12}" type="slidenum">
              <a:rPr lang="nl-BE" smtClean="0"/>
              <a:pPr/>
              <a:t>‹#›</a:t>
            </a:fld>
            <a:endParaRPr lang="nl-BE"/>
          </a:p>
        </p:txBody>
      </p:sp>
      <p:sp>
        <p:nvSpPr>
          <p:cNvPr id="9" name="Footer Placeholder 8">
            <a:extLst>
              <a:ext uri="{FF2B5EF4-FFF2-40B4-BE49-F238E27FC236}">
                <a16:creationId xmlns:a16="http://schemas.microsoft.com/office/drawing/2014/main" id="{41014DB0-7E96-44E1-8581-87F70BB1CBA6}"/>
              </a:ext>
            </a:extLst>
          </p:cNvPr>
          <p:cNvSpPr>
            <a:spLocks noGrp="1"/>
          </p:cNvSpPr>
          <p:nvPr>
            <p:ph type="ftr" sz="quarter" idx="3"/>
          </p:nvPr>
        </p:nvSpPr>
        <p:spPr>
          <a:xfrm>
            <a:off x="4307344" y="0"/>
            <a:ext cx="529311" cy="230832"/>
          </a:xfrm>
          <a:prstGeom prst="rect">
            <a:avLst/>
          </a:prstGeom>
        </p:spPr>
        <p:txBody>
          <a:bodyPr vert="horz" wrap="none" lIns="91440" tIns="45720" rIns="91440" bIns="45720" rtlCol="0" anchor="t" anchorCtr="0">
            <a:spAutoFit/>
          </a:bodyPr>
          <a:lstStyle>
            <a:lvl1pPr algn="ctr">
              <a:defRPr sz="900" b="0">
                <a:solidFill>
                  <a:schemeClr val="tx1">
                    <a:tint val="75000"/>
                  </a:schemeClr>
                </a:solidFill>
                <a:latin typeface="ITC Lubalin Graph Std Book" panose="02060502020205020404" pitchFamily="18" charset="0"/>
              </a:defRPr>
            </a:lvl1pPr>
          </a:lstStyle>
          <a:p>
            <a:r>
              <a:rPr lang="nl-BE"/>
              <a:t>Public</a:t>
            </a:r>
            <a:endParaRPr lang="nl-BE" dirty="0"/>
          </a:p>
        </p:txBody>
      </p:sp>
      <p:pic>
        <p:nvPicPr>
          <p:cNvPr id="6" name="Picture 5" descr="A close up of text on a black background&#10;&#10;Description automatically generated">
            <a:extLst>
              <a:ext uri="{FF2B5EF4-FFF2-40B4-BE49-F238E27FC236}">
                <a16:creationId xmlns:a16="http://schemas.microsoft.com/office/drawing/2014/main" id="{59B4052C-2C1F-427A-BD0B-63874A469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27752" y="4687793"/>
            <a:ext cx="543190" cy="428400"/>
          </a:xfrm>
          <a:prstGeom prst="rect">
            <a:avLst/>
          </a:prstGeom>
        </p:spPr>
      </p:pic>
    </p:spTree>
    <p:extLst>
      <p:ext uri="{BB962C8B-B14F-4D97-AF65-F5344CB8AC3E}">
        <p14:creationId xmlns:p14="http://schemas.microsoft.com/office/powerpoint/2010/main" val="1456121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32" name="Text Placeholder 28"/>
          <p:cNvSpPr>
            <a:spLocks noGrp="1"/>
          </p:cNvSpPr>
          <p:nvPr>
            <p:ph type="body" sz="quarter" idx="12" hasCustomPrompt="1"/>
          </p:nvPr>
        </p:nvSpPr>
        <p:spPr>
          <a:xfrm>
            <a:off x="699543" y="3585819"/>
            <a:ext cx="3658145" cy="741398"/>
          </a:xfrm>
          <a:noFill/>
          <a:ln w="9525">
            <a:noFill/>
          </a:ln>
        </p:spPr>
        <p:txBody>
          <a:bodyPr vert="horz" wrap="square" lIns="0" tIns="0" rIns="108000" bIns="180000" rtlCol="0" anchor="b" anchorCtr="0">
            <a:spAutoFit/>
          </a:bodyPr>
          <a:lstStyle>
            <a:lvl1pPr>
              <a:defRPr lang="en-US" sz="1100" b="1" dirty="0" smtClean="0">
                <a:latin typeface="+mn-lt"/>
              </a:defRPr>
            </a:lvl1pPr>
            <a:lvl2pPr>
              <a:defRPr lang="en-US" sz="1100" dirty="0" smtClean="0">
                <a:solidFill>
                  <a:schemeClr val="accent1"/>
                </a:solidFill>
                <a:latin typeface="+mn-lt"/>
                <a:cs typeface="Arial Narrow" pitchFamily="34" charset="0"/>
              </a:defRPr>
            </a:lvl2pPr>
            <a:lvl3pPr>
              <a:defRPr lang="en-US" sz="1100" baseline="0" dirty="0" smtClean="0">
                <a:solidFill>
                  <a:schemeClr val="accent1"/>
                </a:solidFill>
                <a:latin typeface="+mn-lt"/>
                <a:cs typeface="Arial Narrow" pitchFamily="34" charset="0"/>
              </a:defRPr>
            </a:lvl3pPr>
            <a:lvl4pPr>
              <a:defRPr lang="en-US" sz="1100" dirty="0" smtClean="0">
                <a:solidFill>
                  <a:schemeClr val="accent1"/>
                </a:solidFill>
                <a:latin typeface="+mn-lt"/>
                <a:cs typeface="Arial Narrow" pitchFamily="34" charset="0"/>
              </a:defRPr>
            </a:lvl4pPr>
            <a:lvl5pPr>
              <a:defRPr lang="en-US" sz="1100" b="1" dirty="0">
                <a:latin typeface="+mn-lt"/>
              </a:defRPr>
            </a:lvl5pPr>
          </a:lstStyle>
          <a:p>
            <a:pPr marL="172291" lvl="1" indent="-172291" fontAlgn="base">
              <a:spcBef>
                <a:spcPts val="400"/>
              </a:spcBef>
              <a:spcAft>
                <a:spcPct val="0"/>
              </a:spcAft>
              <a:buSzPct val="100000"/>
              <a:buFont typeface="Wingdings"/>
            </a:pPr>
            <a:r>
              <a:rPr lang="en-GB" noProof="0"/>
              <a:t>Level 1</a:t>
            </a:r>
          </a:p>
          <a:p>
            <a:pPr marL="362736" lvl="2" indent="-175954" fontAlgn="base">
              <a:spcBef>
                <a:spcPts val="400"/>
              </a:spcBef>
              <a:spcAft>
                <a:spcPct val="0"/>
              </a:spcAft>
              <a:buSzPct val="100000"/>
              <a:buFont typeface="Arial Narrow"/>
            </a:pPr>
            <a:r>
              <a:rPr lang="en-GB" noProof="0"/>
              <a:t>Level 2</a:t>
            </a:r>
          </a:p>
          <a:p>
            <a:pPr marL="525155" lvl="3" indent="-151591" fontAlgn="base">
              <a:spcBef>
                <a:spcPts val="400"/>
              </a:spcBef>
              <a:spcAft>
                <a:spcPct val="0"/>
              </a:spcAft>
              <a:buSzPct val="100000"/>
              <a:buFont typeface="Arial Narrow"/>
            </a:pPr>
            <a:r>
              <a:rPr lang="en-GB" noProof="0"/>
              <a:t>Level 3</a:t>
            </a:r>
          </a:p>
        </p:txBody>
      </p:sp>
      <p:sp>
        <p:nvSpPr>
          <p:cNvPr id="33" name="Text Placeholder 28"/>
          <p:cNvSpPr>
            <a:spLocks noGrp="1"/>
          </p:cNvSpPr>
          <p:nvPr>
            <p:ph type="body" sz="quarter" idx="13" hasCustomPrompt="1"/>
          </p:nvPr>
        </p:nvSpPr>
        <p:spPr>
          <a:xfrm>
            <a:off x="4783574" y="3585819"/>
            <a:ext cx="3658145" cy="741398"/>
          </a:xfrm>
          <a:noFill/>
          <a:ln w="9525">
            <a:noFill/>
          </a:ln>
        </p:spPr>
        <p:txBody>
          <a:bodyPr vert="horz" wrap="square" lIns="108000" tIns="0" rIns="0" bIns="180000" rtlCol="0" anchor="b" anchorCtr="0">
            <a:spAutoFit/>
          </a:bodyPr>
          <a:lstStyle>
            <a:lvl1pPr>
              <a:defRPr lang="en-US" sz="1100" b="1" dirty="0" smtClean="0">
                <a:latin typeface="+mn-lt"/>
              </a:defRPr>
            </a:lvl1pPr>
            <a:lvl2pPr>
              <a:defRPr lang="en-US" sz="1100" dirty="0" smtClean="0">
                <a:solidFill>
                  <a:schemeClr val="accent1"/>
                </a:solidFill>
                <a:latin typeface="+mn-lt"/>
                <a:cs typeface="Arial Narrow" pitchFamily="34" charset="0"/>
              </a:defRPr>
            </a:lvl2pPr>
            <a:lvl3pPr>
              <a:defRPr lang="en-US" sz="1100" baseline="0" dirty="0" smtClean="0">
                <a:solidFill>
                  <a:schemeClr val="accent1"/>
                </a:solidFill>
                <a:latin typeface="+mn-lt"/>
                <a:cs typeface="Arial Narrow" pitchFamily="34" charset="0"/>
              </a:defRPr>
            </a:lvl3pPr>
            <a:lvl4pPr>
              <a:defRPr lang="en-US" sz="1100" dirty="0" smtClean="0">
                <a:solidFill>
                  <a:schemeClr val="accent1"/>
                </a:solidFill>
                <a:latin typeface="+mn-lt"/>
                <a:cs typeface="Arial Narrow" pitchFamily="34" charset="0"/>
              </a:defRPr>
            </a:lvl4pPr>
            <a:lvl5pPr>
              <a:defRPr lang="en-US" sz="1100" b="1" dirty="0">
                <a:latin typeface="+mn-lt"/>
              </a:defRPr>
            </a:lvl5pPr>
          </a:lstStyle>
          <a:p>
            <a:pPr marL="172291" lvl="1" indent="-172291" fontAlgn="base">
              <a:spcBef>
                <a:spcPts val="400"/>
              </a:spcBef>
              <a:spcAft>
                <a:spcPct val="0"/>
              </a:spcAft>
              <a:buSzPct val="100000"/>
              <a:buFont typeface="Wingdings"/>
            </a:pPr>
            <a:r>
              <a:rPr lang="en-GB" noProof="0"/>
              <a:t>Level 1</a:t>
            </a:r>
          </a:p>
          <a:p>
            <a:pPr marL="362736" lvl="2" indent="-175954" fontAlgn="base">
              <a:spcBef>
                <a:spcPts val="400"/>
              </a:spcBef>
              <a:spcAft>
                <a:spcPct val="0"/>
              </a:spcAft>
              <a:buSzPct val="100000"/>
              <a:buFont typeface="Arial Narrow"/>
            </a:pPr>
            <a:r>
              <a:rPr lang="en-GB" noProof="0"/>
              <a:t>Level 2</a:t>
            </a:r>
          </a:p>
          <a:p>
            <a:pPr marL="525155" lvl="3" indent="-151591" fontAlgn="base">
              <a:spcBef>
                <a:spcPts val="400"/>
              </a:spcBef>
              <a:spcAft>
                <a:spcPct val="0"/>
              </a:spcAft>
              <a:buSzPct val="100000"/>
              <a:buFont typeface="Arial Narrow"/>
            </a:pPr>
            <a:r>
              <a:rPr lang="en-GB" noProof="0"/>
              <a:t>Level 3</a:t>
            </a:r>
          </a:p>
        </p:txBody>
      </p:sp>
      <p:sp>
        <p:nvSpPr>
          <p:cNvPr id="29" name="Text Placeholder 28"/>
          <p:cNvSpPr>
            <a:spLocks noGrp="1"/>
          </p:cNvSpPr>
          <p:nvPr>
            <p:ph type="body" sz="quarter" idx="10" hasCustomPrompt="1"/>
          </p:nvPr>
        </p:nvSpPr>
        <p:spPr>
          <a:xfrm>
            <a:off x="699543" y="1744802"/>
            <a:ext cx="3658145" cy="741398"/>
          </a:xfrm>
          <a:noFill/>
          <a:ln w="9525">
            <a:noFill/>
          </a:ln>
        </p:spPr>
        <p:txBody>
          <a:bodyPr vert="horz" wrap="square" lIns="0" tIns="180000" rIns="108000" bIns="0" rtlCol="0">
            <a:spAutoFit/>
          </a:bodyPr>
          <a:lstStyle>
            <a:lvl1pPr>
              <a:defRPr lang="en-US" sz="1100" b="1" dirty="0" smtClean="0">
                <a:latin typeface="+mn-lt"/>
              </a:defRPr>
            </a:lvl1pPr>
            <a:lvl2pPr>
              <a:defRPr lang="en-US" sz="1100" dirty="0" smtClean="0">
                <a:solidFill>
                  <a:schemeClr val="accent1"/>
                </a:solidFill>
                <a:latin typeface="+mn-lt"/>
                <a:cs typeface="Arial Narrow" pitchFamily="34" charset="0"/>
              </a:defRPr>
            </a:lvl2pPr>
            <a:lvl3pPr>
              <a:defRPr lang="en-US" sz="1100" baseline="0" dirty="0" smtClean="0">
                <a:solidFill>
                  <a:schemeClr val="accent1"/>
                </a:solidFill>
                <a:latin typeface="+mn-lt"/>
                <a:cs typeface="Arial Narrow" pitchFamily="34" charset="0"/>
              </a:defRPr>
            </a:lvl3pPr>
            <a:lvl4pPr>
              <a:defRPr lang="en-US" sz="1100" dirty="0" smtClean="0">
                <a:solidFill>
                  <a:schemeClr val="accent1"/>
                </a:solidFill>
                <a:latin typeface="+mn-lt"/>
                <a:cs typeface="Arial Narrow" pitchFamily="34" charset="0"/>
              </a:defRPr>
            </a:lvl4pPr>
            <a:lvl5pPr>
              <a:defRPr lang="en-US" sz="1100" b="1" dirty="0">
                <a:latin typeface="+mn-lt"/>
              </a:defRPr>
            </a:lvl5pPr>
          </a:lstStyle>
          <a:p>
            <a:pPr marL="172291" lvl="1" indent="-172291" fontAlgn="base">
              <a:spcBef>
                <a:spcPts val="400"/>
              </a:spcBef>
              <a:spcAft>
                <a:spcPct val="0"/>
              </a:spcAft>
              <a:buSzPct val="100000"/>
              <a:buFont typeface="Wingdings"/>
            </a:pPr>
            <a:r>
              <a:rPr lang="en-GB" noProof="0" dirty="0"/>
              <a:t>Level 1</a:t>
            </a:r>
          </a:p>
          <a:p>
            <a:pPr marL="362736" lvl="2" indent="-175954" fontAlgn="base">
              <a:spcBef>
                <a:spcPts val="400"/>
              </a:spcBef>
              <a:spcAft>
                <a:spcPct val="0"/>
              </a:spcAft>
              <a:buSzPct val="100000"/>
              <a:buFont typeface="Arial Narrow"/>
            </a:pPr>
            <a:r>
              <a:rPr lang="en-GB" noProof="0" dirty="0"/>
              <a:t>Level 2</a:t>
            </a:r>
          </a:p>
          <a:p>
            <a:pPr marL="525155" lvl="3" indent="-151591" fontAlgn="base">
              <a:spcBef>
                <a:spcPts val="400"/>
              </a:spcBef>
              <a:spcAft>
                <a:spcPct val="0"/>
              </a:spcAft>
              <a:buSzPct val="100000"/>
              <a:buFont typeface="Arial Narrow"/>
            </a:pPr>
            <a:r>
              <a:rPr lang="en-GB" noProof="0" dirty="0"/>
              <a:t>Level 3</a:t>
            </a:r>
          </a:p>
        </p:txBody>
      </p:sp>
      <p:sp>
        <p:nvSpPr>
          <p:cNvPr id="30" name="Text Placeholder 28"/>
          <p:cNvSpPr>
            <a:spLocks noGrp="1"/>
          </p:cNvSpPr>
          <p:nvPr>
            <p:ph type="body" sz="quarter" idx="11" hasCustomPrompt="1"/>
          </p:nvPr>
        </p:nvSpPr>
        <p:spPr>
          <a:xfrm>
            <a:off x="4783574" y="1744802"/>
            <a:ext cx="3658145" cy="741398"/>
          </a:xfrm>
          <a:noFill/>
          <a:ln w="9525">
            <a:noFill/>
          </a:ln>
        </p:spPr>
        <p:txBody>
          <a:bodyPr vert="horz" wrap="square" lIns="108000" tIns="180000" rIns="0" bIns="0" rtlCol="0">
            <a:spAutoFit/>
          </a:bodyPr>
          <a:lstStyle>
            <a:lvl1pPr>
              <a:defRPr lang="en-US" sz="1100" b="1" dirty="0" smtClean="0">
                <a:latin typeface="+mn-lt"/>
              </a:defRPr>
            </a:lvl1pPr>
            <a:lvl2pPr>
              <a:defRPr lang="en-US" sz="1100" dirty="0" smtClean="0">
                <a:solidFill>
                  <a:schemeClr val="accent1"/>
                </a:solidFill>
                <a:latin typeface="+mn-lt"/>
                <a:cs typeface="Arial Narrow" pitchFamily="34" charset="0"/>
              </a:defRPr>
            </a:lvl2pPr>
            <a:lvl3pPr>
              <a:defRPr lang="en-US" sz="1100" baseline="0" dirty="0" smtClean="0">
                <a:solidFill>
                  <a:schemeClr val="accent1"/>
                </a:solidFill>
                <a:latin typeface="+mn-lt"/>
                <a:cs typeface="Arial Narrow" pitchFamily="34" charset="0"/>
              </a:defRPr>
            </a:lvl3pPr>
            <a:lvl4pPr>
              <a:defRPr lang="en-US" sz="1100" dirty="0" smtClean="0">
                <a:solidFill>
                  <a:schemeClr val="accent1"/>
                </a:solidFill>
                <a:latin typeface="+mn-lt"/>
                <a:cs typeface="Arial Narrow" pitchFamily="34" charset="0"/>
              </a:defRPr>
            </a:lvl4pPr>
            <a:lvl5pPr>
              <a:defRPr lang="en-US" sz="1100" b="1" dirty="0">
                <a:latin typeface="+mn-lt"/>
              </a:defRPr>
            </a:lvl5pPr>
          </a:lstStyle>
          <a:p>
            <a:pPr marL="172291" lvl="1" indent="-172291" fontAlgn="base">
              <a:spcBef>
                <a:spcPts val="400"/>
              </a:spcBef>
              <a:spcAft>
                <a:spcPct val="0"/>
              </a:spcAft>
              <a:buSzPct val="100000"/>
              <a:buFont typeface="Wingdings"/>
            </a:pPr>
            <a:r>
              <a:rPr lang="en-GB" noProof="0" dirty="0"/>
              <a:t>Level 1</a:t>
            </a:r>
          </a:p>
          <a:p>
            <a:pPr marL="362736" lvl="2" indent="-175954" fontAlgn="base">
              <a:spcBef>
                <a:spcPts val="400"/>
              </a:spcBef>
              <a:spcAft>
                <a:spcPct val="0"/>
              </a:spcAft>
              <a:buSzPct val="100000"/>
              <a:buFont typeface="Arial Narrow"/>
            </a:pPr>
            <a:r>
              <a:rPr lang="en-GB" noProof="0" dirty="0"/>
              <a:t>Level 2</a:t>
            </a:r>
          </a:p>
          <a:p>
            <a:pPr marL="525155" lvl="3" indent="-151591" fontAlgn="base">
              <a:spcBef>
                <a:spcPts val="400"/>
              </a:spcBef>
              <a:spcAft>
                <a:spcPct val="0"/>
              </a:spcAft>
              <a:buSzPct val="100000"/>
              <a:buFont typeface="Arial Narrow"/>
            </a:pPr>
            <a:r>
              <a:rPr lang="en-GB" noProof="0" dirty="0"/>
              <a:t>Level 3</a:t>
            </a:r>
          </a:p>
        </p:txBody>
      </p:sp>
      <p:sp>
        <p:nvSpPr>
          <p:cNvPr id="2" name="Title 1"/>
          <p:cNvSpPr>
            <a:spLocks noGrp="1"/>
          </p:cNvSpPr>
          <p:nvPr>
            <p:ph type="title"/>
          </p:nvPr>
        </p:nvSpPr>
        <p:spPr/>
        <p:txBody>
          <a:bodyPr/>
          <a:lstStyle/>
          <a:p>
            <a:r>
              <a:rPr lang="en-GB" noProof="0"/>
              <a:t>Click to edit Master title style</a:t>
            </a:r>
          </a:p>
        </p:txBody>
      </p:sp>
      <p:sp>
        <p:nvSpPr>
          <p:cNvPr id="3" name="RbLeanShape Left Angle 33"/>
          <p:cNvSpPr>
            <a:spLocks/>
          </p:cNvSpPr>
          <p:nvPr userDrawn="1"/>
        </p:nvSpPr>
        <p:spPr>
          <a:xfrm>
            <a:off x="699543" y="1744383"/>
            <a:ext cx="3656441" cy="1192604"/>
          </a:xfrm>
          <a:custGeom>
            <a:avLst/>
            <a:gdLst>
              <a:gd name="connsiteX0" fmla="*/ 0 w 1270000"/>
              <a:gd name="connsiteY0" fmla="*/ 0 h 476250"/>
              <a:gd name="connsiteX1" fmla="*/ 1270000 w 1270000"/>
              <a:gd name="connsiteY1" fmla="*/ 0 h 476250"/>
              <a:gd name="connsiteX2" fmla="*/ 1270000 w 1270000"/>
              <a:gd name="connsiteY2" fmla="*/ 476250 h 476250"/>
            </a:gdLst>
            <a:ahLst/>
            <a:cxnLst>
              <a:cxn ang="0">
                <a:pos x="connsiteX0" y="connsiteY0"/>
              </a:cxn>
              <a:cxn ang="0">
                <a:pos x="connsiteX1" y="connsiteY1"/>
              </a:cxn>
              <a:cxn ang="0">
                <a:pos x="connsiteX2" y="connsiteY2"/>
              </a:cxn>
            </a:cxnLst>
            <a:rect l="l" t="t" r="r" b="b"/>
            <a:pathLst>
              <a:path w="1270000" h="476250">
                <a:moveTo>
                  <a:pt x="0" y="0"/>
                </a:moveTo>
                <a:lnTo>
                  <a:pt x="1270000" y="0"/>
                </a:lnTo>
                <a:lnTo>
                  <a:pt x="1270000" y="476250"/>
                </a:lnTo>
              </a:path>
            </a:pathLst>
          </a:custGeom>
          <a:ln w="22225">
            <a:solidFill>
              <a:schemeClr val="tx2"/>
            </a:solidFill>
          </a:ln>
          <a:effectLst/>
        </p:spPr>
        <p:style>
          <a:lnRef idx="1">
            <a:schemeClr val="accent1"/>
          </a:lnRef>
          <a:fillRef idx="0">
            <a:schemeClr val="accent1"/>
          </a:fillRef>
          <a:effectRef idx="0">
            <a:schemeClr val="accent1"/>
          </a:effectRef>
          <a:fontRef idx="minor">
            <a:schemeClr val="tx1"/>
          </a:fontRef>
        </p:style>
        <p:txBody>
          <a:bodyPr lIns="0" tIns="90000" rIns="0" bIns="0" rtlCol="0" anchor="t"/>
          <a:lstStyle/>
          <a:p>
            <a:pPr fontAlgn="ctr"/>
            <a:endParaRPr lang="en-GB" noProof="0"/>
          </a:p>
        </p:txBody>
      </p:sp>
      <p:sp>
        <p:nvSpPr>
          <p:cNvPr id="4" name="RbLeanShape Left Angle 33"/>
          <p:cNvSpPr>
            <a:spLocks/>
          </p:cNvSpPr>
          <p:nvPr userDrawn="1"/>
        </p:nvSpPr>
        <p:spPr>
          <a:xfrm flipH="1">
            <a:off x="4785278" y="1744383"/>
            <a:ext cx="3656441" cy="1192604"/>
          </a:xfrm>
          <a:custGeom>
            <a:avLst/>
            <a:gdLst>
              <a:gd name="connsiteX0" fmla="*/ 0 w 1270000"/>
              <a:gd name="connsiteY0" fmla="*/ 0 h 476250"/>
              <a:gd name="connsiteX1" fmla="*/ 1270000 w 1270000"/>
              <a:gd name="connsiteY1" fmla="*/ 0 h 476250"/>
              <a:gd name="connsiteX2" fmla="*/ 1270000 w 1270000"/>
              <a:gd name="connsiteY2" fmla="*/ 476250 h 476250"/>
            </a:gdLst>
            <a:ahLst/>
            <a:cxnLst>
              <a:cxn ang="0">
                <a:pos x="connsiteX0" y="connsiteY0"/>
              </a:cxn>
              <a:cxn ang="0">
                <a:pos x="connsiteX1" y="connsiteY1"/>
              </a:cxn>
              <a:cxn ang="0">
                <a:pos x="connsiteX2" y="connsiteY2"/>
              </a:cxn>
            </a:cxnLst>
            <a:rect l="l" t="t" r="r" b="b"/>
            <a:pathLst>
              <a:path w="1270000" h="476250">
                <a:moveTo>
                  <a:pt x="0" y="0"/>
                </a:moveTo>
                <a:lnTo>
                  <a:pt x="1270000" y="0"/>
                </a:lnTo>
                <a:lnTo>
                  <a:pt x="1270000" y="476250"/>
                </a:lnTo>
              </a:path>
            </a:pathLst>
          </a:custGeom>
          <a:ln w="22225">
            <a:solidFill>
              <a:schemeClr val="tx2"/>
            </a:solidFill>
          </a:ln>
          <a:effectLst/>
        </p:spPr>
        <p:style>
          <a:lnRef idx="1">
            <a:schemeClr val="accent1"/>
          </a:lnRef>
          <a:fillRef idx="0">
            <a:schemeClr val="accent1"/>
          </a:fillRef>
          <a:effectRef idx="0">
            <a:schemeClr val="accent1"/>
          </a:effectRef>
          <a:fontRef idx="minor">
            <a:schemeClr val="tx1"/>
          </a:fontRef>
        </p:style>
        <p:txBody>
          <a:bodyPr lIns="0" tIns="90000" rIns="0" bIns="0" rtlCol="0" anchor="t"/>
          <a:lstStyle/>
          <a:p>
            <a:pPr fontAlgn="ctr"/>
            <a:endParaRPr lang="en-GB" noProof="0"/>
          </a:p>
        </p:txBody>
      </p:sp>
      <p:grpSp>
        <p:nvGrpSpPr>
          <p:cNvPr id="9" name="Group 8"/>
          <p:cNvGrpSpPr>
            <a:grpSpLocks/>
          </p:cNvGrpSpPr>
          <p:nvPr userDrawn="1"/>
        </p:nvGrpSpPr>
        <p:grpSpPr>
          <a:xfrm>
            <a:off x="700814" y="1495441"/>
            <a:ext cx="259200" cy="260724"/>
            <a:chOff x="738000" y="2166754"/>
            <a:chExt cx="432000" cy="432000"/>
          </a:xfrm>
        </p:grpSpPr>
        <p:sp>
          <p:nvSpPr>
            <p:cNvPr id="10" name="Rectangle 9"/>
            <p:cNvSpPr/>
            <p:nvPr/>
          </p:nvSpPr>
          <p:spPr>
            <a:xfrm>
              <a:off x="738000" y="2166754"/>
              <a:ext cx="432000" cy="432000"/>
            </a:xfrm>
            <a:prstGeom prst="rect">
              <a:avLst/>
            </a:prstGeom>
            <a:solidFill>
              <a:schemeClr val="accent2"/>
            </a:solidFill>
            <a:ln w="2857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GB" sz="1500" b="0" noProof="0">
                <a:solidFill>
                  <a:schemeClr val="bg1"/>
                </a:solidFill>
              </a:endParaRPr>
            </a:p>
          </p:txBody>
        </p:sp>
        <p:sp>
          <p:nvSpPr>
            <p:cNvPr id="11" name="Plus 10"/>
            <p:cNvSpPr/>
            <p:nvPr>
              <p:custDataLst>
                <p:tags r:id="rId4"/>
              </p:custDataLst>
            </p:nvPr>
          </p:nvSpPr>
          <p:spPr>
            <a:xfrm>
              <a:off x="774000" y="2202754"/>
              <a:ext cx="360000" cy="360000"/>
            </a:xfrm>
            <a:prstGeom prst="mathPlus">
              <a:avLst/>
            </a:prstGeom>
            <a:solidFill>
              <a:schemeClr val="bg1"/>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GB" sz="1500" b="0" noProof="0">
                <a:solidFill>
                  <a:schemeClr val="bg1"/>
                </a:solidFill>
              </a:endParaRPr>
            </a:p>
          </p:txBody>
        </p:sp>
      </p:grpSp>
      <p:grpSp>
        <p:nvGrpSpPr>
          <p:cNvPr id="12" name="Group 11"/>
          <p:cNvGrpSpPr>
            <a:grpSpLocks/>
          </p:cNvGrpSpPr>
          <p:nvPr userDrawn="1"/>
        </p:nvGrpSpPr>
        <p:grpSpPr>
          <a:xfrm>
            <a:off x="8182519" y="1495441"/>
            <a:ext cx="259200" cy="260724"/>
            <a:chOff x="8841988" y="2166754"/>
            <a:chExt cx="432000" cy="432000"/>
          </a:xfrm>
        </p:grpSpPr>
        <p:sp>
          <p:nvSpPr>
            <p:cNvPr id="13" name="Rectangle 12"/>
            <p:cNvSpPr/>
            <p:nvPr/>
          </p:nvSpPr>
          <p:spPr>
            <a:xfrm>
              <a:off x="8841988" y="2166754"/>
              <a:ext cx="432000" cy="432000"/>
            </a:xfrm>
            <a:prstGeom prst="rect">
              <a:avLst/>
            </a:prstGeom>
            <a:solidFill>
              <a:schemeClr val="accent3"/>
            </a:solidFill>
            <a:ln w="2857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GB" sz="1500" b="0" noProof="0">
                <a:solidFill>
                  <a:schemeClr val="bg1"/>
                </a:solidFill>
              </a:endParaRPr>
            </a:p>
          </p:txBody>
        </p:sp>
        <p:sp>
          <p:nvSpPr>
            <p:cNvPr id="14" name="Minus 13"/>
            <p:cNvSpPr/>
            <p:nvPr>
              <p:custDataLst>
                <p:tags r:id="rId3"/>
              </p:custDataLst>
            </p:nvPr>
          </p:nvSpPr>
          <p:spPr>
            <a:xfrm>
              <a:off x="8877988" y="2202754"/>
              <a:ext cx="360000" cy="360000"/>
            </a:xfrm>
            <a:prstGeom prst="mathMinus">
              <a:avLst/>
            </a:prstGeom>
            <a:solidFill>
              <a:schemeClr val="bg1"/>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GB" sz="1500" b="0" noProof="0">
                <a:solidFill>
                  <a:schemeClr val="bg1"/>
                </a:solidFill>
              </a:endParaRPr>
            </a:p>
          </p:txBody>
        </p:sp>
      </p:grpSp>
      <p:sp>
        <p:nvSpPr>
          <p:cNvPr id="15" name="RbLeanShape Left Angle 33"/>
          <p:cNvSpPr>
            <a:spLocks/>
          </p:cNvSpPr>
          <p:nvPr userDrawn="1"/>
        </p:nvSpPr>
        <p:spPr>
          <a:xfrm flipV="1">
            <a:off x="699543" y="3134613"/>
            <a:ext cx="3656441" cy="1192604"/>
          </a:xfrm>
          <a:custGeom>
            <a:avLst/>
            <a:gdLst>
              <a:gd name="connsiteX0" fmla="*/ 0 w 1270000"/>
              <a:gd name="connsiteY0" fmla="*/ 0 h 476250"/>
              <a:gd name="connsiteX1" fmla="*/ 1270000 w 1270000"/>
              <a:gd name="connsiteY1" fmla="*/ 0 h 476250"/>
              <a:gd name="connsiteX2" fmla="*/ 1270000 w 1270000"/>
              <a:gd name="connsiteY2" fmla="*/ 476250 h 476250"/>
            </a:gdLst>
            <a:ahLst/>
            <a:cxnLst>
              <a:cxn ang="0">
                <a:pos x="connsiteX0" y="connsiteY0"/>
              </a:cxn>
              <a:cxn ang="0">
                <a:pos x="connsiteX1" y="connsiteY1"/>
              </a:cxn>
              <a:cxn ang="0">
                <a:pos x="connsiteX2" y="connsiteY2"/>
              </a:cxn>
            </a:cxnLst>
            <a:rect l="l" t="t" r="r" b="b"/>
            <a:pathLst>
              <a:path w="1270000" h="476250">
                <a:moveTo>
                  <a:pt x="0" y="0"/>
                </a:moveTo>
                <a:lnTo>
                  <a:pt x="1270000" y="0"/>
                </a:lnTo>
                <a:lnTo>
                  <a:pt x="1270000" y="476250"/>
                </a:lnTo>
              </a:path>
            </a:pathLst>
          </a:custGeom>
          <a:ln w="22225">
            <a:solidFill>
              <a:schemeClr val="tx2"/>
            </a:solidFill>
          </a:ln>
          <a:effectLst/>
        </p:spPr>
        <p:style>
          <a:lnRef idx="1">
            <a:schemeClr val="accent1"/>
          </a:lnRef>
          <a:fillRef idx="0">
            <a:schemeClr val="accent1"/>
          </a:fillRef>
          <a:effectRef idx="0">
            <a:schemeClr val="accent1"/>
          </a:effectRef>
          <a:fontRef idx="minor">
            <a:schemeClr val="tx1"/>
          </a:fontRef>
        </p:style>
        <p:txBody>
          <a:bodyPr lIns="0" tIns="90000" rIns="0" bIns="0" rtlCol="0" anchor="t"/>
          <a:lstStyle/>
          <a:p>
            <a:pPr fontAlgn="ctr"/>
            <a:endParaRPr lang="en-GB" noProof="0"/>
          </a:p>
        </p:txBody>
      </p:sp>
      <p:sp>
        <p:nvSpPr>
          <p:cNvPr id="16" name="RbLeanShape Left Angle 33"/>
          <p:cNvSpPr>
            <a:spLocks/>
          </p:cNvSpPr>
          <p:nvPr userDrawn="1"/>
        </p:nvSpPr>
        <p:spPr>
          <a:xfrm flipH="1" flipV="1">
            <a:off x="4785278" y="3134613"/>
            <a:ext cx="3656441" cy="1192604"/>
          </a:xfrm>
          <a:custGeom>
            <a:avLst/>
            <a:gdLst>
              <a:gd name="connsiteX0" fmla="*/ 0 w 1270000"/>
              <a:gd name="connsiteY0" fmla="*/ 0 h 476250"/>
              <a:gd name="connsiteX1" fmla="*/ 1270000 w 1270000"/>
              <a:gd name="connsiteY1" fmla="*/ 0 h 476250"/>
              <a:gd name="connsiteX2" fmla="*/ 1270000 w 1270000"/>
              <a:gd name="connsiteY2" fmla="*/ 476250 h 476250"/>
            </a:gdLst>
            <a:ahLst/>
            <a:cxnLst>
              <a:cxn ang="0">
                <a:pos x="connsiteX0" y="connsiteY0"/>
              </a:cxn>
              <a:cxn ang="0">
                <a:pos x="connsiteX1" y="connsiteY1"/>
              </a:cxn>
              <a:cxn ang="0">
                <a:pos x="connsiteX2" y="connsiteY2"/>
              </a:cxn>
            </a:cxnLst>
            <a:rect l="l" t="t" r="r" b="b"/>
            <a:pathLst>
              <a:path w="1270000" h="476250">
                <a:moveTo>
                  <a:pt x="0" y="0"/>
                </a:moveTo>
                <a:lnTo>
                  <a:pt x="1270000" y="0"/>
                </a:lnTo>
                <a:lnTo>
                  <a:pt x="1270000" y="476250"/>
                </a:lnTo>
              </a:path>
            </a:pathLst>
          </a:custGeom>
          <a:ln w="22225">
            <a:solidFill>
              <a:schemeClr val="tx2"/>
            </a:solidFill>
          </a:ln>
          <a:effectLst/>
        </p:spPr>
        <p:style>
          <a:lnRef idx="1">
            <a:schemeClr val="accent1"/>
          </a:lnRef>
          <a:fillRef idx="0">
            <a:schemeClr val="accent1"/>
          </a:fillRef>
          <a:effectRef idx="0">
            <a:schemeClr val="accent1"/>
          </a:effectRef>
          <a:fontRef idx="minor">
            <a:schemeClr val="tx1"/>
          </a:fontRef>
        </p:style>
        <p:txBody>
          <a:bodyPr lIns="0" tIns="90000" rIns="0" bIns="0" rtlCol="0" anchor="t"/>
          <a:lstStyle/>
          <a:p>
            <a:pPr fontAlgn="ctr"/>
            <a:endParaRPr lang="en-GB" noProof="0"/>
          </a:p>
        </p:txBody>
      </p:sp>
      <p:grpSp>
        <p:nvGrpSpPr>
          <p:cNvPr id="21" name="Group 20"/>
          <p:cNvGrpSpPr>
            <a:grpSpLocks/>
          </p:cNvGrpSpPr>
          <p:nvPr userDrawn="1"/>
        </p:nvGrpSpPr>
        <p:grpSpPr>
          <a:xfrm>
            <a:off x="700813" y="4301207"/>
            <a:ext cx="259200" cy="260724"/>
            <a:chOff x="738000" y="5837038"/>
            <a:chExt cx="432000" cy="432000"/>
          </a:xfrm>
        </p:grpSpPr>
        <p:sp>
          <p:nvSpPr>
            <p:cNvPr id="22" name="Rectangle 21"/>
            <p:cNvSpPr/>
            <p:nvPr/>
          </p:nvSpPr>
          <p:spPr>
            <a:xfrm>
              <a:off x="738000" y="5837038"/>
              <a:ext cx="432000" cy="432000"/>
            </a:xfrm>
            <a:prstGeom prst="rect">
              <a:avLst/>
            </a:prstGeom>
            <a:solidFill>
              <a:schemeClr val="accent2"/>
            </a:solidFill>
            <a:ln w="2857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GB" sz="1500" b="0" noProof="0">
                <a:solidFill>
                  <a:schemeClr val="bg1"/>
                </a:solidFill>
              </a:endParaRPr>
            </a:p>
          </p:txBody>
        </p:sp>
        <p:sp>
          <p:nvSpPr>
            <p:cNvPr id="23" name="Plus 22"/>
            <p:cNvSpPr/>
            <p:nvPr>
              <p:custDataLst>
                <p:tags r:id="rId2"/>
              </p:custDataLst>
            </p:nvPr>
          </p:nvSpPr>
          <p:spPr>
            <a:xfrm>
              <a:off x="774000" y="5873038"/>
              <a:ext cx="360000" cy="360000"/>
            </a:xfrm>
            <a:prstGeom prst="mathPlus">
              <a:avLst/>
            </a:prstGeom>
            <a:solidFill>
              <a:schemeClr val="bg1"/>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GB" sz="1500" b="0" noProof="0">
                <a:solidFill>
                  <a:schemeClr val="bg1"/>
                </a:solidFill>
              </a:endParaRPr>
            </a:p>
          </p:txBody>
        </p:sp>
      </p:grpSp>
      <p:grpSp>
        <p:nvGrpSpPr>
          <p:cNvPr id="24" name="Group 23"/>
          <p:cNvGrpSpPr>
            <a:grpSpLocks/>
          </p:cNvGrpSpPr>
          <p:nvPr userDrawn="1"/>
        </p:nvGrpSpPr>
        <p:grpSpPr>
          <a:xfrm>
            <a:off x="8182519" y="4301207"/>
            <a:ext cx="259200" cy="260724"/>
            <a:chOff x="8841988" y="5837038"/>
            <a:chExt cx="432000" cy="432000"/>
          </a:xfrm>
        </p:grpSpPr>
        <p:sp>
          <p:nvSpPr>
            <p:cNvPr id="25" name="Rectangle 24"/>
            <p:cNvSpPr/>
            <p:nvPr/>
          </p:nvSpPr>
          <p:spPr>
            <a:xfrm>
              <a:off x="8841988" y="5837038"/>
              <a:ext cx="432000" cy="432000"/>
            </a:xfrm>
            <a:prstGeom prst="rect">
              <a:avLst/>
            </a:prstGeom>
            <a:solidFill>
              <a:schemeClr val="accent3"/>
            </a:solidFill>
            <a:ln w="2857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GB" sz="1500" b="0" noProof="0">
                <a:solidFill>
                  <a:schemeClr val="bg1"/>
                </a:solidFill>
              </a:endParaRPr>
            </a:p>
          </p:txBody>
        </p:sp>
        <p:sp>
          <p:nvSpPr>
            <p:cNvPr id="26" name="Minus 25"/>
            <p:cNvSpPr/>
            <p:nvPr>
              <p:custDataLst>
                <p:tags r:id="rId1"/>
              </p:custDataLst>
            </p:nvPr>
          </p:nvSpPr>
          <p:spPr>
            <a:xfrm>
              <a:off x="8877988" y="5873038"/>
              <a:ext cx="360000" cy="360000"/>
            </a:xfrm>
            <a:prstGeom prst="mathMinus">
              <a:avLst/>
            </a:prstGeom>
            <a:solidFill>
              <a:schemeClr val="bg1"/>
            </a:solidFill>
            <a:ln w="9525" cap="flat" cmpd="sng" algn="ctr">
              <a:noFill/>
              <a:prstDash val="solid"/>
            </a:ln>
            <a:effectLst/>
            <a:extLst>
              <a:ext uri="{91240B29-F687-4F45-9708-019B960494DF}">
                <a14:hiddenLine xmlns:a14="http://schemas.microsoft.com/office/drawing/2010/main" w="9525" cap="flat" cmpd="sng" algn="ctr">
                  <a:solidFill>
                    <a:schemeClr val="bg1"/>
                  </a:solidFill>
                  <a:prstDash val="soli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GB" sz="1500" b="0" noProof="0">
                <a:solidFill>
                  <a:schemeClr val="bg1"/>
                </a:solidFill>
              </a:endParaRPr>
            </a:p>
          </p:txBody>
        </p:sp>
      </p:grpSp>
      <p:sp>
        <p:nvSpPr>
          <p:cNvPr id="27" name="Rectangle 26"/>
          <p:cNvSpPr>
            <a:spLocks/>
          </p:cNvSpPr>
          <p:nvPr userDrawn="1"/>
        </p:nvSpPr>
        <p:spPr>
          <a:xfrm>
            <a:off x="679560" y="2899000"/>
            <a:ext cx="7786260" cy="273600"/>
          </a:xfrm>
          <a:prstGeom prst="rect">
            <a:avLst/>
          </a:prstGeom>
          <a:solidFill>
            <a:schemeClr val="bg2"/>
          </a:solidFill>
          <a:ln w="2857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buSzPct val="100000"/>
            </a:pPr>
            <a:r>
              <a:rPr lang="en-GB" sz="1300" b="1" noProof="0" dirty="0">
                <a:solidFill>
                  <a:schemeClr val="accent1"/>
                </a:solidFill>
                <a:cs typeface="Arial" pitchFamily="34" charset="0"/>
              </a:rPr>
              <a:t>SWOT</a:t>
            </a:r>
          </a:p>
        </p:txBody>
      </p:sp>
      <p:sp>
        <p:nvSpPr>
          <p:cNvPr id="37" name="Slide Number Placeholder 7">
            <a:extLst>
              <a:ext uri="{FF2B5EF4-FFF2-40B4-BE49-F238E27FC236}">
                <a16:creationId xmlns:a16="http://schemas.microsoft.com/office/drawing/2014/main" id="{A16F2728-6826-4FAC-8C19-BC4DEC68898F}"/>
              </a:ext>
            </a:extLst>
          </p:cNvPr>
          <p:cNvSpPr>
            <a:spLocks noGrp="1"/>
          </p:cNvSpPr>
          <p:nvPr>
            <p:ph type="sldNum" sz="quarter" idx="4"/>
          </p:nvPr>
        </p:nvSpPr>
        <p:spPr>
          <a:xfrm>
            <a:off x="402343" y="5014479"/>
            <a:ext cx="176400" cy="111600"/>
          </a:xfrm>
          <a:prstGeom prst="rect">
            <a:avLst/>
          </a:prstGeom>
        </p:spPr>
        <p:txBody>
          <a:bodyPr vert="horz" wrap="none" lIns="0" tIns="0" rIns="0" bIns="0" rtlCol="0" anchor="ctr"/>
          <a:lstStyle>
            <a:lvl1pPr algn="ctr">
              <a:lnSpc>
                <a:spcPct val="90000"/>
              </a:lnSpc>
              <a:defRPr sz="800" b="0">
                <a:solidFill>
                  <a:schemeClr val="tx2"/>
                </a:solidFill>
                <a:latin typeface="+mn-lt"/>
              </a:defRPr>
            </a:lvl1pPr>
          </a:lstStyle>
          <a:p>
            <a:fld id="{00D1473B-82F7-47F2-B8F3-4B8D4C02FF12}" type="slidenum">
              <a:rPr lang="nl-BE" smtClean="0"/>
              <a:pPr/>
              <a:t>‹#›</a:t>
            </a:fld>
            <a:endParaRPr lang="nl-BE"/>
          </a:p>
        </p:txBody>
      </p:sp>
      <p:sp>
        <p:nvSpPr>
          <p:cNvPr id="38" name="Footer Placeholder 8">
            <a:extLst>
              <a:ext uri="{FF2B5EF4-FFF2-40B4-BE49-F238E27FC236}">
                <a16:creationId xmlns:a16="http://schemas.microsoft.com/office/drawing/2014/main" id="{F01E33C9-A6BE-4C5E-A1D4-CEF287730745}"/>
              </a:ext>
            </a:extLst>
          </p:cNvPr>
          <p:cNvSpPr>
            <a:spLocks noGrp="1"/>
          </p:cNvSpPr>
          <p:nvPr>
            <p:ph type="ftr" sz="quarter" idx="3"/>
          </p:nvPr>
        </p:nvSpPr>
        <p:spPr>
          <a:xfrm>
            <a:off x="4307344" y="0"/>
            <a:ext cx="529311" cy="230832"/>
          </a:xfrm>
          <a:prstGeom prst="rect">
            <a:avLst/>
          </a:prstGeom>
        </p:spPr>
        <p:txBody>
          <a:bodyPr vert="horz" wrap="none" lIns="91440" tIns="45720" rIns="91440" bIns="45720" rtlCol="0" anchor="t" anchorCtr="0">
            <a:spAutoFit/>
          </a:bodyPr>
          <a:lstStyle>
            <a:lvl1pPr algn="ctr">
              <a:defRPr sz="900" b="0">
                <a:solidFill>
                  <a:schemeClr val="tx1">
                    <a:tint val="75000"/>
                  </a:schemeClr>
                </a:solidFill>
                <a:latin typeface="ITC Lubalin Graph Std Book" panose="02060502020205020404" pitchFamily="18" charset="0"/>
              </a:defRPr>
            </a:lvl1pPr>
          </a:lstStyle>
          <a:p>
            <a:r>
              <a:rPr lang="nl-BE"/>
              <a:t>Public</a:t>
            </a:r>
            <a:endParaRPr lang="nl-BE" dirty="0"/>
          </a:p>
        </p:txBody>
      </p:sp>
      <p:pic>
        <p:nvPicPr>
          <p:cNvPr id="28" name="Picture 27" descr="A close up of text on a black background&#10;&#10;Description automatically generated">
            <a:extLst>
              <a:ext uri="{FF2B5EF4-FFF2-40B4-BE49-F238E27FC236}">
                <a16:creationId xmlns:a16="http://schemas.microsoft.com/office/drawing/2014/main" id="{40FD61C8-DAE3-4614-ADB8-4D15E90482B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427752" y="4687793"/>
            <a:ext cx="543190" cy="428400"/>
          </a:xfrm>
          <a:prstGeom prst="rect">
            <a:avLst/>
          </a:prstGeom>
        </p:spPr>
      </p:pic>
    </p:spTree>
    <p:extLst>
      <p:ext uri="{BB962C8B-B14F-4D97-AF65-F5344CB8AC3E}">
        <p14:creationId xmlns:p14="http://schemas.microsoft.com/office/powerpoint/2010/main" val="313230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Picture Placeholder 24"/>
          <p:cNvSpPr>
            <a:spLocks noGrp="1"/>
          </p:cNvSpPr>
          <p:nvPr>
            <p:ph type="pic" sz="quarter" idx="19" hasCustomPrompt="1"/>
          </p:nvPr>
        </p:nvSpPr>
        <p:spPr>
          <a:xfrm>
            <a:off x="0" y="0"/>
            <a:ext cx="9144000" cy="5143499"/>
          </a:xfrm>
          <a:solidFill>
            <a:schemeClr val="tx2"/>
          </a:solidFill>
        </p:spPr>
        <p:txBody>
          <a:bodyPr>
            <a:noAutofit/>
          </a:bodyPr>
          <a:lstStyle>
            <a:lvl1pPr>
              <a:defRPr>
                <a:solidFill>
                  <a:schemeClr val="bg1"/>
                </a:solidFill>
              </a:defRPr>
            </a:lvl1pPr>
          </a:lstStyle>
          <a:p>
            <a:r>
              <a:rPr lang="en-US" dirty="0"/>
              <a:t>Insert picture</a:t>
            </a:r>
          </a:p>
        </p:txBody>
      </p:sp>
    </p:spTree>
    <p:extLst>
      <p:ext uri="{BB962C8B-B14F-4D97-AF65-F5344CB8AC3E}">
        <p14:creationId xmlns:p14="http://schemas.microsoft.com/office/powerpoint/2010/main" val="38321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raph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bwMode="gray">
          <a:xfrm>
            <a:off x="202894" y="1492107"/>
            <a:ext cx="4269658" cy="2951398"/>
          </a:xfrm>
        </p:spPr>
        <p:txBody>
          <a:bodyPr>
            <a:normAutofit/>
          </a:bodyPr>
          <a:lstStyle>
            <a:lvl1pPr>
              <a:lnSpc>
                <a:spcPct val="90000"/>
              </a:lnSpc>
              <a:defRPr sz="1600"/>
            </a:lvl1pPr>
            <a:lvl2pPr>
              <a:lnSpc>
                <a:spcPct val="90000"/>
              </a:lnSpc>
              <a:defRPr sz="1600"/>
            </a:lvl2pPr>
            <a:lvl3pPr>
              <a:lnSpc>
                <a:spcPct val="90000"/>
              </a:lnSpc>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nl-NL" noProof="0"/>
              <a:t>Tekststijl van het model bewerken</a:t>
            </a:r>
          </a:p>
        </p:txBody>
      </p:sp>
      <p:sp>
        <p:nvSpPr>
          <p:cNvPr id="4" name="Tijdelijke aanduiding voor inhoud 3"/>
          <p:cNvSpPr>
            <a:spLocks noGrp="1"/>
          </p:cNvSpPr>
          <p:nvPr>
            <p:ph sz="half" idx="2"/>
          </p:nvPr>
        </p:nvSpPr>
        <p:spPr bwMode="gray">
          <a:xfrm>
            <a:off x="4671450" y="1492106"/>
            <a:ext cx="4269658" cy="2951397"/>
          </a:xfrm>
        </p:spPr>
        <p:txBody>
          <a:bodyPr>
            <a:normAutofit/>
          </a:bodyPr>
          <a:lstStyle>
            <a:lvl1pPr>
              <a:lnSpc>
                <a:spcPct val="90000"/>
              </a:lnSpc>
              <a:defRPr sz="1600"/>
            </a:lvl1pPr>
            <a:lvl2pPr>
              <a:lnSpc>
                <a:spcPct val="90000"/>
              </a:lnSpc>
              <a:defRPr sz="1600"/>
            </a:lvl2pPr>
            <a:lvl3pPr marL="538158" indent="0">
              <a:lnSpc>
                <a:spcPct val="90000"/>
              </a:lnSpc>
              <a:buNone/>
              <a:defRPr sz="1400"/>
            </a:lvl3pPr>
            <a:lvl4pPr>
              <a:lnSpc>
                <a:spcPct val="90000"/>
              </a:lnSpc>
              <a:defRPr sz="1200"/>
            </a:lvl4pPr>
            <a:lvl5pPr>
              <a:lnSpc>
                <a:spcPct val="90000"/>
              </a:lnSpc>
              <a:defRPr sz="1200"/>
            </a:lvl5pPr>
            <a:lvl6pPr>
              <a:defRPr sz="1800"/>
            </a:lvl6pPr>
            <a:lvl7pPr>
              <a:defRPr sz="1800"/>
            </a:lvl7pPr>
            <a:lvl8pPr>
              <a:defRPr sz="1800"/>
            </a:lvl8pPr>
            <a:lvl9pPr>
              <a:defRPr sz="1800"/>
            </a:lvl9pPr>
          </a:lstStyle>
          <a:p>
            <a:pPr lvl="0"/>
            <a:r>
              <a:rPr lang="nl-NL" noProof="0"/>
              <a:t>Tekststijl van het model bewerken</a:t>
            </a:r>
          </a:p>
        </p:txBody>
      </p:sp>
      <p:sp>
        <p:nvSpPr>
          <p:cNvPr id="9" name="Footer Placeholder 3"/>
          <p:cNvSpPr>
            <a:spLocks noGrp="1"/>
          </p:cNvSpPr>
          <p:nvPr>
            <p:ph type="ftr" sz="quarter" idx="3"/>
          </p:nvPr>
        </p:nvSpPr>
        <p:spPr>
          <a:xfrm>
            <a:off x="225016" y="4754427"/>
            <a:ext cx="1178528" cy="246221"/>
          </a:xfrm>
          <a:prstGeom prst="rect">
            <a:avLst/>
          </a:prstGeom>
        </p:spPr>
        <p:txBody>
          <a:bodyPr vert="horz" lIns="91440" tIns="45720" rIns="91440" bIns="45720" rtlCol="0" anchor="ctr"/>
          <a:lstStyle>
            <a:lvl1pPr algn="l">
              <a:defRPr sz="1000">
                <a:solidFill>
                  <a:srgbClr val="00AEEF"/>
                </a:solidFill>
                <a:latin typeface="Verdana"/>
                <a:cs typeface="Verdana"/>
              </a:defRPr>
            </a:lvl1pPr>
          </a:lstStyle>
          <a:p>
            <a:r>
              <a:rPr lang="en-US"/>
              <a:t>KBC Economics</a:t>
            </a:r>
          </a:p>
        </p:txBody>
      </p:sp>
      <p:sp>
        <p:nvSpPr>
          <p:cNvPr id="10" name="Slide Number Placeholder 4"/>
          <p:cNvSpPr>
            <a:spLocks noGrp="1"/>
          </p:cNvSpPr>
          <p:nvPr>
            <p:ph type="sldNum" sz="quarter" idx="4"/>
          </p:nvPr>
        </p:nvSpPr>
        <p:spPr>
          <a:xfrm>
            <a:off x="3289196" y="4719578"/>
            <a:ext cx="2133600" cy="272891"/>
          </a:xfrm>
          <a:prstGeom prst="rect">
            <a:avLst/>
          </a:prstGeom>
        </p:spPr>
        <p:txBody>
          <a:bodyPr vert="horz" lIns="91440" tIns="45720" rIns="91440" bIns="45720" rtlCol="0" anchor="ctr"/>
          <a:lstStyle>
            <a:lvl1pPr algn="ctr">
              <a:defRPr sz="1000">
                <a:solidFill>
                  <a:srgbClr val="003366"/>
                </a:solidFill>
                <a:latin typeface="Verdana"/>
                <a:cs typeface="Verdana"/>
              </a:defRPr>
            </a:lvl1pPr>
          </a:lstStyle>
          <a:p>
            <a:fld id="{BE7BFF24-2C35-3444-B615-6A3C0CF587B2}" type="slidenum">
              <a:rPr lang="en-US" smtClean="0"/>
              <a:pPr/>
              <a:t>‹#›</a:t>
            </a:fld>
            <a:endParaRPr lang="en-US"/>
          </a:p>
        </p:txBody>
      </p:sp>
      <p:sp>
        <p:nvSpPr>
          <p:cNvPr id="7" name="Titel 1"/>
          <p:cNvSpPr>
            <a:spLocks noGrp="1"/>
          </p:cNvSpPr>
          <p:nvPr>
            <p:ph type="title"/>
          </p:nvPr>
        </p:nvSpPr>
        <p:spPr>
          <a:xfrm>
            <a:off x="1204453" y="349635"/>
            <a:ext cx="6536198" cy="878557"/>
          </a:xfrm>
        </p:spPr>
        <p:txBody>
          <a:bodyPr lIns="0"/>
          <a:lstStyle>
            <a:lvl1pPr>
              <a:defRPr baseline="0"/>
            </a:lvl1pPr>
          </a:lstStyle>
          <a:p>
            <a:r>
              <a:rPr lang="nl-NL" noProof="0"/>
              <a:t>Klik om stijl te bewerken</a:t>
            </a:r>
            <a:endParaRPr lang="en-GB" noProof="0"/>
          </a:p>
        </p:txBody>
      </p:sp>
      <p:sp>
        <p:nvSpPr>
          <p:cNvPr id="11" name="Text Placeholder 5"/>
          <p:cNvSpPr>
            <a:spLocks noGrp="1"/>
          </p:cNvSpPr>
          <p:nvPr>
            <p:ph type="body" sz="quarter" idx="10" hasCustomPrompt="1"/>
          </p:nvPr>
        </p:nvSpPr>
        <p:spPr>
          <a:xfrm>
            <a:off x="0" y="331909"/>
            <a:ext cx="1066410" cy="387798"/>
          </a:xfrm>
          <a:noFill/>
        </p:spPr>
        <p:txBody>
          <a:bodyPr lIns="36000" tIns="0" rIns="0" bIns="0"/>
          <a:lstStyle>
            <a:lvl1pPr marL="0" indent="0" algn="r">
              <a:buNone/>
              <a:defRPr sz="2800">
                <a:solidFill>
                  <a:srgbClr val="00AEEF"/>
                </a:solidFill>
              </a:defRPr>
            </a:lvl1pPr>
            <a:lvl2pPr marL="269872" indent="0">
              <a:buNone/>
              <a:defRPr/>
            </a:lvl2pPr>
            <a:lvl3pPr marL="538158" indent="0">
              <a:buNone/>
              <a:defRPr/>
            </a:lvl3pPr>
            <a:lvl4pPr marL="719130" indent="0">
              <a:buNone/>
              <a:defRPr/>
            </a:lvl4pPr>
            <a:lvl5pPr marL="985829" indent="0">
              <a:buNone/>
              <a:defRPr/>
            </a:lvl5pPr>
          </a:lstStyle>
          <a:p>
            <a:pPr lvl="0"/>
            <a:r>
              <a:rPr lang="nl-BE"/>
              <a:t>1.</a:t>
            </a:r>
          </a:p>
        </p:txBody>
      </p:sp>
    </p:spTree>
    <p:extLst>
      <p:ext uri="{BB962C8B-B14F-4D97-AF65-F5344CB8AC3E}">
        <p14:creationId xmlns:p14="http://schemas.microsoft.com/office/powerpoint/2010/main" val="295365335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vmlDrawing" Target="../drawings/vmlDrawing2.vml"/><Relationship Id="rId17" Type="http://schemas.openxmlformats.org/officeDocument/2006/relationships/image" Target="../media/image8.jpeg"/><Relationship Id="rId2" Type="http://schemas.openxmlformats.org/officeDocument/2006/relationships/slideLayout" Target="../slideLayouts/slideLayout13.xml"/><Relationship Id="rId16" Type="http://schemas.openxmlformats.org/officeDocument/2006/relationships/image" Target="../media/image7.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oleObject" Target="../embeddings/oleObject2.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Do not delete this th-style object!!!!" hidden="1"/>
          <p:cNvGraphicFramePr>
            <a:graphicFrameLocks noChangeAspect="1"/>
          </p:cNvGraphicFramePr>
          <p:nvPr>
            <p:custDataLst>
              <p:tags r:id="rId14"/>
            </p:custDataLst>
            <p:extLst>
              <p:ext uri="{D42A27DB-BD31-4B8C-83A1-F6EECF244321}">
                <p14:modId xmlns:p14="http://schemas.microsoft.com/office/powerpoint/2010/main" val="1788483049"/>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spid="_x0000_s1231" name="think-cell Slide" r:id="rId16" imgW="270" imgH="270" progId="TCLayout.ActiveDocument.1">
                  <p:embed/>
                </p:oleObj>
              </mc:Choice>
              <mc:Fallback>
                <p:oleObj name="think-cell Slide" r:id="rId16" imgW="270" imgH="270" progId="TCLayout.ActiveDocument.1">
                  <p:embed/>
                  <p:pic>
                    <p:nvPicPr>
                      <p:cNvPr id="4" name="!!!Do not delete this th-style object!!!!" hidden="1"/>
                      <p:cNvPicPr/>
                      <p:nvPr/>
                    </p:nvPicPr>
                    <p:blipFill>
                      <a:blip r:embed="rId17"/>
                      <a:stretch>
                        <a:fillRect/>
                      </a:stretch>
                    </p:blipFill>
                    <p:spPr>
                      <a:xfrm>
                        <a:off x="1466" y="1192"/>
                        <a:ext cx="1465" cy="1190"/>
                      </a:xfrm>
                      <a:prstGeom prst="rect">
                        <a:avLst/>
                      </a:prstGeom>
                    </p:spPr>
                  </p:pic>
                </p:oleObj>
              </mc:Fallback>
            </mc:AlternateContent>
          </a:graphicData>
        </a:graphic>
      </p:graphicFrame>
      <p:grpSp>
        <p:nvGrpSpPr>
          <p:cNvPr id="64" name="Drawing grid" hidden="1"/>
          <p:cNvGrpSpPr/>
          <p:nvPr/>
        </p:nvGrpSpPr>
        <p:grpSpPr>
          <a:xfrm>
            <a:off x="0" y="0"/>
            <a:ext cx="9144002" cy="5143500"/>
            <a:chOff x="0" y="0"/>
            <a:chExt cx="9144002" cy="5143500"/>
          </a:xfrm>
        </p:grpSpPr>
        <p:cxnSp>
          <p:nvCxnSpPr>
            <p:cNvPr id="65" name="!!!Do not delete!!!" hidden="1"/>
            <p:cNvCxnSpPr/>
            <p:nvPr/>
          </p:nvCxnSpPr>
          <p:spPr>
            <a:xfrm>
              <a:off x="694800" y="0"/>
              <a:ext cx="0" cy="5143500"/>
            </a:xfrm>
            <a:prstGeom prst="line">
              <a:avLst/>
            </a:prstGeom>
            <a:ln w="3175"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6" name="!!!Do not delete!!!" hidden="1"/>
            <p:cNvCxnSpPr/>
            <p:nvPr/>
          </p:nvCxnSpPr>
          <p:spPr>
            <a:xfrm>
              <a:off x="855281" y="0"/>
              <a:ext cx="0" cy="152280"/>
            </a:xfrm>
            <a:prstGeom prst="line">
              <a:avLst/>
            </a:prstGeom>
            <a:ln w="3175"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7" name="!!!Do not delete!!!" hidden="1"/>
            <p:cNvCxnSpPr/>
            <p:nvPr/>
          </p:nvCxnSpPr>
          <p:spPr>
            <a:xfrm>
              <a:off x="8427600" y="0"/>
              <a:ext cx="0" cy="5143500"/>
            </a:xfrm>
            <a:prstGeom prst="line">
              <a:avLst/>
            </a:prstGeom>
            <a:ln w="3175"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8" name="!!!Do not delete!!!" hidden="1"/>
            <p:cNvCxnSpPr/>
            <p:nvPr/>
          </p:nvCxnSpPr>
          <p:spPr>
            <a:xfrm>
              <a:off x="1" y="396000"/>
              <a:ext cx="9144000" cy="0"/>
            </a:xfrm>
            <a:prstGeom prst="line">
              <a:avLst/>
            </a:prstGeom>
            <a:ln w="3175"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9" name="!!!Do not delete!!!" hidden="1"/>
            <p:cNvCxnSpPr/>
            <p:nvPr/>
          </p:nvCxnSpPr>
          <p:spPr>
            <a:xfrm>
              <a:off x="0" y="1026000"/>
              <a:ext cx="9144002" cy="0"/>
            </a:xfrm>
            <a:prstGeom prst="line">
              <a:avLst/>
            </a:prstGeom>
            <a:ln w="3175"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0" name="!!!Do not delete!!!" hidden="1"/>
            <p:cNvCxnSpPr/>
            <p:nvPr/>
          </p:nvCxnSpPr>
          <p:spPr>
            <a:xfrm>
              <a:off x="1" y="4935638"/>
              <a:ext cx="9144000" cy="0"/>
            </a:xfrm>
            <a:prstGeom prst="line">
              <a:avLst/>
            </a:prstGeom>
            <a:ln w="3175"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1" name="!!!Do not delete!!!" hidden="1"/>
            <p:cNvCxnSpPr/>
            <p:nvPr/>
          </p:nvCxnSpPr>
          <p:spPr>
            <a:xfrm>
              <a:off x="1" y="4998772"/>
              <a:ext cx="9144000" cy="0"/>
            </a:xfrm>
            <a:prstGeom prst="line">
              <a:avLst/>
            </a:prstGeom>
            <a:ln w="3175"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2" name="!!!Do not delete!!!" hidden="1"/>
            <p:cNvCxnSpPr/>
            <p:nvPr/>
          </p:nvCxnSpPr>
          <p:spPr>
            <a:xfrm>
              <a:off x="1" y="1263938"/>
              <a:ext cx="9144000" cy="0"/>
            </a:xfrm>
            <a:prstGeom prst="line">
              <a:avLst/>
            </a:prstGeom>
            <a:ln w="3175"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3" name="!!!Do not delete!!!" hidden="1"/>
            <p:cNvCxnSpPr/>
            <p:nvPr/>
          </p:nvCxnSpPr>
          <p:spPr>
            <a:xfrm>
              <a:off x="543241" y="1633500"/>
              <a:ext cx="8137209" cy="0"/>
            </a:xfrm>
            <a:prstGeom prst="line">
              <a:avLst/>
            </a:prstGeom>
            <a:ln w="3175"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4" name="!!!Do not delete!!!" hidden="1"/>
            <p:cNvCxnSpPr/>
            <p:nvPr userDrawn="1"/>
          </p:nvCxnSpPr>
          <p:spPr>
            <a:xfrm>
              <a:off x="1" y="4710008"/>
              <a:ext cx="9144000" cy="0"/>
            </a:xfrm>
            <a:prstGeom prst="line">
              <a:avLst/>
            </a:prstGeom>
            <a:ln w="3175"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5" name="!!!Do not delete!!!" hidden="1"/>
            <p:cNvCxnSpPr/>
            <p:nvPr userDrawn="1"/>
          </p:nvCxnSpPr>
          <p:spPr>
            <a:xfrm>
              <a:off x="1" y="279726"/>
              <a:ext cx="9144000" cy="0"/>
            </a:xfrm>
            <a:prstGeom prst="line">
              <a:avLst/>
            </a:prstGeom>
            <a:ln w="3175"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76" name="bulle" hidden="1"/>
            <p:cNvSpPr>
              <a:spLocks/>
            </p:cNvSpPr>
            <p:nvPr userDrawn="1">
              <p:custDataLst>
                <p:tags r:id="rId15"/>
              </p:custDataLst>
            </p:nvPr>
          </p:nvSpPr>
          <p:spPr bwMode="auto">
            <a:xfrm>
              <a:off x="353003" y="4762"/>
              <a:ext cx="299828" cy="317513"/>
            </a:xfrm>
            <a:custGeom>
              <a:avLst/>
              <a:gdLst>
                <a:gd name="T0" fmla="*/ 562 w 639"/>
                <a:gd name="T1" fmla="*/ 345 h 676"/>
                <a:gd name="T2" fmla="*/ 561 w 639"/>
                <a:gd name="T3" fmla="*/ 347 h 676"/>
                <a:gd name="T4" fmla="*/ 568 w 639"/>
                <a:gd name="T5" fmla="*/ 284 h 676"/>
                <a:gd name="T6" fmla="*/ 284 w 639"/>
                <a:gd name="T7" fmla="*/ 0 h 676"/>
                <a:gd name="T8" fmla="*/ 0 w 639"/>
                <a:gd name="T9" fmla="*/ 284 h 676"/>
                <a:gd name="T10" fmla="*/ 161 w 639"/>
                <a:gd name="T11" fmla="*/ 540 h 676"/>
                <a:gd name="T12" fmla="*/ 161 w 639"/>
                <a:gd name="T13" fmla="*/ 540 h 676"/>
                <a:gd name="T14" fmla="*/ 639 w 639"/>
                <a:gd name="T15" fmla="*/ 435 h 676"/>
                <a:gd name="T16" fmla="*/ 562 w 639"/>
                <a:gd name="T17" fmla="*/ 345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9" h="676">
                  <a:moveTo>
                    <a:pt x="562" y="345"/>
                  </a:moveTo>
                  <a:cubicBezTo>
                    <a:pt x="562" y="345"/>
                    <a:pt x="562" y="345"/>
                    <a:pt x="561" y="347"/>
                  </a:cubicBezTo>
                  <a:cubicBezTo>
                    <a:pt x="566" y="326"/>
                    <a:pt x="568" y="306"/>
                    <a:pt x="568" y="284"/>
                  </a:cubicBezTo>
                  <a:cubicBezTo>
                    <a:pt x="568" y="127"/>
                    <a:pt x="441" y="0"/>
                    <a:pt x="284" y="0"/>
                  </a:cubicBezTo>
                  <a:cubicBezTo>
                    <a:pt x="127" y="0"/>
                    <a:pt x="0" y="127"/>
                    <a:pt x="0" y="284"/>
                  </a:cubicBezTo>
                  <a:cubicBezTo>
                    <a:pt x="0" y="397"/>
                    <a:pt x="66" y="494"/>
                    <a:pt x="161" y="540"/>
                  </a:cubicBezTo>
                  <a:cubicBezTo>
                    <a:pt x="161" y="540"/>
                    <a:pt x="161" y="540"/>
                    <a:pt x="161" y="540"/>
                  </a:cubicBezTo>
                  <a:cubicBezTo>
                    <a:pt x="161" y="540"/>
                    <a:pt x="394" y="676"/>
                    <a:pt x="639" y="435"/>
                  </a:cubicBezTo>
                  <a:cubicBezTo>
                    <a:pt x="639" y="435"/>
                    <a:pt x="542" y="436"/>
                    <a:pt x="562" y="345"/>
                  </a:cubicBezTo>
                  <a:close/>
                </a:path>
              </a:pathLst>
            </a:custGeom>
            <a:solidFill>
              <a:schemeClr val="bg1"/>
            </a:solidFill>
            <a:ln w="3175">
              <a:solidFill>
                <a:schemeClr val="bg1">
                  <a:lumMod val="85000"/>
                </a:schemeClr>
              </a:solidFill>
              <a:prstDash val="sysDot"/>
            </a:ln>
          </p:spPr>
          <p:txBody>
            <a:bodyPr vert="horz" wrap="square" lIns="0" tIns="0" rIns="36000" bIns="72000" numCol="1" anchor="ctr" anchorCtr="0" compatLnSpc="1">
              <a:prstTxWarp prst="textNoShape">
                <a:avLst/>
              </a:prstTxWarp>
            </a:bodyPr>
            <a:lstStyle/>
            <a:p>
              <a:pPr algn="ctr"/>
              <a:endParaRPr lang="en-US" sz="1700" dirty="0">
                <a:solidFill>
                  <a:schemeClr val="bg1"/>
                </a:solidFill>
              </a:endParaRPr>
            </a:p>
          </p:txBody>
        </p:sp>
      </p:grpSp>
      <p:sp>
        <p:nvSpPr>
          <p:cNvPr id="42" name="!!!Do not delete this text object!!!!_2" hidden="1"/>
          <p:cNvSpPr/>
          <p:nvPr/>
        </p:nvSpPr>
        <p:spPr>
          <a:xfrm>
            <a:off x="9204923" y="43466"/>
            <a:ext cx="29908" cy="24300"/>
          </a:xfrm>
          <a:prstGeom prst="ellipse">
            <a:avLst/>
          </a:prstGeom>
          <a:solidFill>
            <a:schemeClr val="bg1">
              <a:lumMod val="7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93000"/>
              </a:lnSpc>
              <a:spcBef>
                <a:spcPts val="256"/>
              </a:spcBef>
            </a:pPr>
            <a:r>
              <a:rPr lang="en-US" sz="200" b="1" dirty="0">
                <a:solidFill>
                  <a:schemeClr val="bg1"/>
                </a:solidFill>
                <a:latin typeface="+mn-lt"/>
                <a:cs typeface="+mn-cs"/>
                <a:sym typeface="+mn-lt"/>
              </a:rPr>
              <a:t>1</a:t>
            </a:r>
          </a:p>
        </p:txBody>
      </p:sp>
      <p:sp>
        <p:nvSpPr>
          <p:cNvPr id="43" name="!!!Do not delete this text object!!!!" hidden="1"/>
          <p:cNvSpPr txBox="1"/>
          <p:nvPr/>
        </p:nvSpPr>
        <p:spPr>
          <a:xfrm>
            <a:off x="9204923" y="69553"/>
            <a:ext cx="585097" cy="30778"/>
          </a:xfrm>
          <a:prstGeom prst="rect">
            <a:avLst/>
          </a:prstGeom>
          <a:noFill/>
        </p:spPr>
        <p:txBody>
          <a:bodyPr vert="horz" wrap="none" lIns="0" tIns="0" rIns="0" bIns="0" rtlCol="0">
            <a:spAutoFit/>
          </a:bodyPr>
          <a:ls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pPr marL="0" marR="0" indent="0" algn="l" defTabSz="779252" rtl="0" eaLnBrk="1" fontAlgn="base" latinLnBrk="0" hangingPunct="1">
              <a:lnSpc>
                <a:spcPct val="100000"/>
              </a:lnSpc>
              <a:spcBef>
                <a:spcPct val="0"/>
              </a:spcBef>
              <a:spcAft>
                <a:spcPct val="0"/>
              </a:spcAft>
              <a:buClr>
                <a:schemeClr val="tx1"/>
              </a:buClr>
              <a:buSzPct val="100000"/>
              <a:buFontTx/>
              <a:buNone/>
              <a:tabLst/>
              <a:defRPr/>
            </a:pPr>
            <a:r>
              <a:rPr lang="en-US" sz="200" b="0" kern="1200" noProof="1">
                <a:solidFill>
                  <a:schemeClr val="bg1">
                    <a:lumMod val="75000"/>
                  </a:schemeClr>
                </a:solidFill>
                <a:latin typeface="+mn-lt"/>
                <a:ea typeface="+mn-ea"/>
                <a:cs typeface="+mn-cs"/>
                <a:sym typeface="+mn-lt"/>
              </a:rPr>
              <a:t>A4_RBSC_PPT– 2013-10_v01 – do not delete this text object! </a:t>
            </a:r>
          </a:p>
        </p:txBody>
      </p:sp>
      <p:sp>
        <p:nvSpPr>
          <p:cNvPr id="54" name="Doc Code" descr="casecode" hidden="1"/>
          <p:cNvSpPr txBox="1">
            <a:spLocks noChangeArrowheads="1"/>
          </p:cNvSpPr>
          <p:nvPr/>
        </p:nvSpPr>
        <p:spPr bwMode="auto">
          <a:xfrm>
            <a:off x="6036314" y="5029129"/>
            <a:ext cx="2383666" cy="9695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defRPr sz="900" b="0" smtClean="0"/>
            </a:lvl1pPr>
          </a:lstStyle>
          <a:p>
            <a:pPr marL="0" marR="0" lvl="0" indent="0" algn="r" defTabSz="779252" rtl="0" eaLnBrk="1" fontAlgn="base" latinLnBrk="0" hangingPunct="1">
              <a:lnSpc>
                <a:spcPct val="90000"/>
              </a:lnSpc>
              <a:spcBef>
                <a:spcPct val="0"/>
              </a:spcBef>
              <a:spcAft>
                <a:spcPct val="0"/>
              </a:spcAft>
              <a:buClrTx/>
              <a:buSzTx/>
              <a:buFontTx/>
              <a:buNone/>
              <a:tabLst/>
              <a:defRPr/>
            </a:pPr>
            <a:r>
              <a:rPr kumimoji="0" lang="en-US" sz="700" b="0" i="0" u="none" strike="noStrike" kern="1200" cap="none" spc="0" normalizeH="0" baseline="0" noProof="1">
                <a:ln>
                  <a:noFill/>
                </a:ln>
                <a:solidFill>
                  <a:schemeClr val="tx2">
                    <a:lumMod val="60000"/>
                    <a:lumOff val="40000"/>
                  </a:schemeClr>
                </a:solidFill>
                <a:effectLst/>
                <a:uLnTx/>
                <a:uFillTx/>
                <a:latin typeface="+mn-lt"/>
                <a:ea typeface="+mn-ea"/>
                <a:cs typeface="+mn-cs"/>
                <a:sym typeface="+mn-lt"/>
              </a:rPr>
              <a:t>201902_KBC Private Banking PPT Template_V1.pptx</a:t>
            </a:r>
          </a:p>
        </p:txBody>
      </p:sp>
      <p:sp>
        <p:nvSpPr>
          <p:cNvPr id="57" name="Source" hidden="1"/>
          <p:cNvSpPr txBox="1"/>
          <p:nvPr/>
        </p:nvSpPr>
        <p:spPr>
          <a:xfrm>
            <a:off x="695116" y="5029129"/>
            <a:ext cx="540212" cy="96950"/>
          </a:xfrm>
          <a:prstGeom prst="rect">
            <a:avLst/>
          </a:prstGeom>
          <a:noFill/>
          <a:ln w="9525">
            <a:noFill/>
          </a:ln>
        </p:spPr>
        <p:txBody>
          <a:bodyPr vert="horz" wrap="none" lIns="0" tIns="0" rIns="0" bIns="0" rtlCol="0" anchor="b" anchorCtr="0">
            <a:spAutoFit/>
          </a:bodyPr>
          <a:lstStyle/>
          <a:p>
            <a:pPr>
              <a:lnSpc>
                <a:spcPct val="90000"/>
              </a:lnSpc>
              <a:buSzPct val="100000"/>
            </a:pPr>
            <a:r>
              <a:rPr lang="en-US" sz="700" b="0" dirty="0">
                <a:solidFill>
                  <a:schemeClr val="accent4"/>
                </a:solidFill>
                <a:latin typeface="+mn-lt"/>
                <a:cs typeface="+mn-cs"/>
                <a:sym typeface="+mn-lt"/>
              </a:rPr>
              <a:t>Source: xxx</a:t>
            </a:r>
          </a:p>
        </p:txBody>
      </p:sp>
      <p:sp>
        <p:nvSpPr>
          <p:cNvPr id="56" name="Notes" hidden="1"/>
          <p:cNvSpPr txBox="1"/>
          <p:nvPr/>
        </p:nvSpPr>
        <p:spPr>
          <a:xfrm>
            <a:off x="695116" y="4824838"/>
            <a:ext cx="331822" cy="110800"/>
          </a:xfrm>
          <a:prstGeom prst="rect">
            <a:avLst/>
          </a:prstGeom>
          <a:noFill/>
          <a:ln w="9525">
            <a:noFill/>
          </a:ln>
        </p:spPr>
        <p:txBody>
          <a:bodyPr vert="horz" wrap="none" lIns="0" tIns="0" rIns="0" bIns="0" rtlCol="0" anchor="b" anchorCtr="0">
            <a:spAutoFit/>
          </a:bodyPr>
          <a:lstStyle/>
          <a:p>
            <a:pPr>
              <a:lnSpc>
                <a:spcPct val="90000"/>
              </a:lnSpc>
              <a:buSzPct val="100000"/>
            </a:pPr>
            <a:r>
              <a:rPr lang="en-US" sz="800" b="0" dirty="0">
                <a:solidFill>
                  <a:schemeClr val="accent4"/>
                </a:solidFill>
                <a:latin typeface="+mn-lt"/>
                <a:cs typeface="+mn-cs"/>
                <a:sym typeface="+mn-lt"/>
              </a:rPr>
              <a:t>1) xxx</a:t>
            </a:r>
          </a:p>
        </p:txBody>
      </p:sp>
      <p:grpSp>
        <p:nvGrpSpPr>
          <p:cNvPr id="13" name="Legend" hidden="1"/>
          <p:cNvGrpSpPr/>
          <p:nvPr/>
        </p:nvGrpSpPr>
        <p:grpSpPr>
          <a:xfrm>
            <a:off x="697283" y="4599208"/>
            <a:ext cx="605707" cy="110800"/>
            <a:chOff x="785082" y="6196726"/>
            <a:chExt cx="656182" cy="147733"/>
          </a:xfrm>
        </p:grpSpPr>
        <p:sp>
          <p:nvSpPr>
            <p:cNvPr id="49" name="LegendIcon"/>
            <p:cNvSpPr/>
            <p:nvPr/>
          </p:nvSpPr>
          <p:spPr>
            <a:xfrm>
              <a:off x="785082" y="6196726"/>
              <a:ext cx="169007" cy="143117"/>
            </a:xfrm>
            <a:prstGeom prst="rect">
              <a:avLst/>
            </a:prstGeom>
            <a:noFill/>
            <a:ln w="9525" cap="flat" cmpd="sng" algn="ctr">
              <a:solidFill>
                <a:schemeClr val="accent4"/>
              </a:solidFill>
              <a:prstDash val="solid"/>
            </a:ln>
            <a:effectLst/>
          </p:spPr>
          <p:txBody>
            <a:bodyPr lIns="0" tIns="0" rIns="0" bIns="0" rtlCol="0" anchor="ctr"/>
            <a:lstStyle/>
            <a:p>
              <a:pPr marL="0" marR="0" lvl="0" indent="0" algn="ctr" defTabSz="779252" eaLnBrk="1" fontAlgn="auto" latinLnBrk="0" hangingPunct="1">
                <a:lnSpc>
                  <a:spcPct val="90000"/>
                </a:lnSpc>
                <a:spcBef>
                  <a:spcPts val="0"/>
                </a:spcBef>
                <a:spcAft>
                  <a:spcPts val="0"/>
                </a:spcAft>
                <a:buClrTx/>
                <a:buSzTx/>
                <a:buFontTx/>
                <a:buNone/>
                <a:tabLst/>
                <a:defRPr/>
              </a:pPr>
              <a:endParaRPr kumimoji="0" lang="en-US" sz="800" b="0" i="0" u="none" strike="noStrike" kern="0" cap="none" spc="0" normalizeH="0" baseline="0" noProof="0" dirty="0">
                <a:ln>
                  <a:noFill/>
                </a:ln>
                <a:solidFill>
                  <a:schemeClr val="accent4"/>
                </a:solidFill>
                <a:effectLst/>
                <a:uLnTx/>
                <a:uFillTx/>
                <a:latin typeface="+mn-lt"/>
                <a:ea typeface="+mn-ea"/>
                <a:cs typeface="+mn-cs"/>
                <a:sym typeface="+mn-lt"/>
              </a:endParaRPr>
            </a:p>
          </p:txBody>
        </p:sp>
        <p:sp>
          <p:nvSpPr>
            <p:cNvPr id="50" name="LegendText"/>
            <p:cNvSpPr txBox="1"/>
            <p:nvPr/>
          </p:nvSpPr>
          <p:spPr>
            <a:xfrm>
              <a:off x="1036639" y="6196726"/>
              <a:ext cx="404625" cy="147733"/>
            </a:xfrm>
            <a:prstGeom prst="rect">
              <a:avLst/>
            </a:prstGeom>
            <a:noFill/>
            <a:ln w="9525">
              <a:noFill/>
            </a:ln>
          </p:spPr>
          <p:txBody>
            <a:bodyPr vert="horz" wrap="none" lIns="0" tIns="0" rIns="0" bIns="0" rtlCol="0" anchor="t" anchorCtr="0">
              <a:spAutoFit/>
            </a:bodyPr>
            <a:lstStyle/>
            <a:p>
              <a:pPr marL="0" marR="0" lvl="0" indent="0" defTabSz="779252" eaLnBrk="1" fontAlgn="auto" latinLnBrk="0" hangingPunct="1">
                <a:lnSpc>
                  <a:spcPct val="90000"/>
                </a:lnSpc>
                <a:spcBef>
                  <a:spcPts val="0"/>
                </a:spcBef>
                <a:spcAft>
                  <a:spcPts val="0"/>
                </a:spcAft>
                <a:buClr>
                  <a:srgbClr val="000000"/>
                </a:buClr>
                <a:buSzPct val="100000"/>
                <a:buFontTx/>
                <a:buNone/>
                <a:tabLst/>
                <a:defRPr/>
              </a:pPr>
              <a:r>
                <a:rPr kumimoji="0" lang="en-US" sz="800" b="0" i="0" u="none" strike="noStrike" kern="0" cap="none" spc="0" normalizeH="0" baseline="0" noProof="0" dirty="0">
                  <a:ln>
                    <a:noFill/>
                  </a:ln>
                  <a:solidFill>
                    <a:schemeClr val="accent4"/>
                  </a:solidFill>
                  <a:effectLst/>
                  <a:uLnTx/>
                  <a:uFillTx/>
                  <a:latin typeface="+mn-lt"/>
                  <a:cs typeface="+mn-cs"/>
                  <a:sym typeface="+mn-lt"/>
                </a:rPr>
                <a:t>Legend</a:t>
              </a:r>
            </a:p>
          </p:txBody>
        </p:sp>
      </p:grpSp>
      <p:sp>
        <p:nvSpPr>
          <p:cNvPr id="51" name="Subtitle" hidden="1"/>
          <p:cNvSpPr txBox="1">
            <a:spLocks/>
          </p:cNvSpPr>
          <p:nvPr/>
        </p:nvSpPr>
        <p:spPr>
          <a:xfrm>
            <a:off x="694799" y="1270075"/>
            <a:ext cx="7735181" cy="235449"/>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1700" b="0" dirty="0">
                <a:solidFill>
                  <a:schemeClr val="accent4"/>
                </a:solidFill>
                <a:latin typeface="+mn-lt"/>
                <a:cs typeface="+mn-cs"/>
                <a:sym typeface="+mn-lt"/>
              </a:rPr>
              <a:t>Subtitle</a:t>
            </a:r>
          </a:p>
        </p:txBody>
      </p:sp>
      <p:sp>
        <p:nvSpPr>
          <p:cNvPr id="3" name="Text Placeholder"/>
          <p:cNvSpPr>
            <a:spLocks noGrp="1"/>
          </p:cNvSpPr>
          <p:nvPr>
            <p:ph type="body" idx="1"/>
          </p:nvPr>
        </p:nvSpPr>
        <p:spPr>
          <a:xfrm>
            <a:off x="695115" y="1263600"/>
            <a:ext cx="7732485" cy="1134157"/>
          </a:xfrm>
          <a:prstGeom prst="rect">
            <a:avLst/>
          </a:prstGeom>
        </p:spPr>
        <p:txBody>
          <a:bodyPr vert="horz" wrap="square" lIns="0" tIns="0" rIns="0" bIns="0" rtlCol="0">
            <a:spAutoFit/>
          </a:bodyPr>
          <a:lstStyle/>
          <a:p>
            <a:pPr lvl="0"/>
            <a:r>
              <a:rPr lang="en-US" dirty="0"/>
              <a:t>Click to edit Master text styles – Level 0</a:t>
            </a:r>
          </a:p>
          <a:p>
            <a:pPr lvl="1"/>
            <a:r>
              <a:rPr lang="en-US" dirty="0"/>
              <a:t>Level 1</a:t>
            </a:r>
          </a:p>
          <a:p>
            <a:pPr lvl="2"/>
            <a:r>
              <a:rPr lang="en-US" dirty="0"/>
              <a:t>Level 2</a:t>
            </a:r>
          </a:p>
          <a:p>
            <a:pPr lvl="3"/>
            <a:r>
              <a:rPr lang="en-US" dirty="0"/>
              <a:t>Level 3</a:t>
            </a:r>
          </a:p>
        </p:txBody>
      </p:sp>
      <p:sp>
        <p:nvSpPr>
          <p:cNvPr id="2" name="Title Placeholder"/>
          <p:cNvSpPr>
            <a:spLocks noGrp="1"/>
          </p:cNvSpPr>
          <p:nvPr>
            <p:ph type="title"/>
          </p:nvPr>
        </p:nvSpPr>
        <p:spPr>
          <a:xfrm>
            <a:off x="695116" y="396000"/>
            <a:ext cx="7732484" cy="630000"/>
          </a:xfrm>
          <a:prstGeom prst="rect">
            <a:avLst/>
          </a:prstGeom>
        </p:spPr>
        <p:txBody>
          <a:bodyPr vert="horz" lIns="0" tIns="0" rIns="0" bIns="0" rtlCol="0" anchor="t" anchorCtr="0">
            <a:noAutofit/>
          </a:bodyPr>
          <a:lstStyle/>
          <a:p>
            <a:pPr lvl="0"/>
            <a:r>
              <a:rPr lang="en-US" noProof="0" dirty="0"/>
              <a:t>Click to edit Master title style</a:t>
            </a:r>
          </a:p>
        </p:txBody>
      </p:sp>
      <p:grpSp>
        <p:nvGrpSpPr>
          <p:cNvPr id="77" name="Formatted_text" hidden="1"/>
          <p:cNvGrpSpPr/>
          <p:nvPr/>
        </p:nvGrpSpPr>
        <p:grpSpPr>
          <a:xfrm>
            <a:off x="350660" y="0"/>
            <a:ext cx="901262" cy="323355"/>
            <a:chOff x="342335" y="0"/>
            <a:chExt cx="901262" cy="323355"/>
          </a:xfrm>
        </p:grpSpPr>
        <p:sp>
          <p:nvSpPr>
            <p:cNvPr id="78" name="RbSticker"/>
            <p:cNvSpPr txBox="1"/>
            <p:nvPr/>
          </p:nvSpPr>
          <p:spPr>
            <a:xfrm>
              <a:off x="688958" y="115450"/>
              <a:ext cx="554639" cy="152349"/>
            </a:xfrm>
            <a:prstGeom prst="rect">
              <a:avLst/>
            </a:prstGeom>
            <a:noFill/>
            <a:ln w="9525">
              <a:noFill/>
            </a:ln>
          </p:spPr>
          <p:txBody>
            <a:bodyPr vert="horz" wrap="none" lIns="0" tIns="0" rIns="0" bIns="0" rtlCol="0" anchor="ctr">
              <a:spAutoFit/>
            </a:bodyPr>
            <a:lstStyle/>
            <a:p>
              <a:pPr>
                <a:lnSpc>
                  <a:spcPct val="90000"/>
                </a:lnSpc>
                <a:spcBef>
                  <a:spcPts val="0"/>
                </a:spcBef>
                <a:buClr>
                  <a:schemeClr val="tx1"/>
                </a:buClr>
                <a:buSzPct val="100000"/>
              </a:pPr>
              <a:r>
                <a:rPr lang="en-US" sz="1100" dirty="0">
                  <a:solidFill>
                    <a:schemeClr val="accent3">
                      <a:lumMod val="40000"/>
                      <a:lumOff val="60000"/>
                    </a:schemeClr>
                  </a:solidFill>
                  <a:latin typeface="+mn-lt"/>
                  <a:cs typeface="+mn-cs"/>
                  <a:sym typeface="+mn-lt"/>
                </a:rPr>
                <a:t>Sticker</a:t>
              </a:r>
            </a:p>
          </p:txBody>
        </p:sp>
        <p:sp>
          <p:nvSpPr>
            <p:cNvPr id="79" name="bulle"/>
            <p:cNvSpPr>
              <a:spLocks/>
            </p:cNvSpPr>
            <p:nvPr/>
          </p:nvSpPr>
          <p:spPr bwMode="auto">
            <a:xfrm>
              <a:off x="342335" y="0"/>
              <a:ext cx="305346" cy="323355"/>
            </a:xfrm>
            <a:custGeom>
              <a:avLst/>
              <a:gdLst>
                <a:gd name="T0" fmla="*/ 562 w 639"/>
                <a:gd name="T1" fmla="*/ 345 h 676"/>
                <a:gd name="T2" fmla="*/ 561 w 639"/>
                <a:gd name="T3" fmla="*/ 347 h 676"/>
                <a:gd name="T4" fmla="*/ 568 w 639"/>
                <a:gd name="T5" fmla="*/ 284 h 676"/>
                <a:gd name="T6" fmla="*/ 284 w 639"/>
                <a:gd name="T7" fmla="*/ 0 h 676"/>
                <a:gd name="T8" fmla="*/ 0 w 639"/>
                <a:gd name="T9" fmla="*/ 284 h 676"/>
                <a:gd name="T10" fmla="*/ 161 w 639"/>
                <a:gd name="T11" fmla="*/ 540 h 676"/>
                <a:gd name="T12" fmla="*/ 161 w 639"/>
                <a:gd name="T13" fmla="*/ 540 h 676"/>
                <a:gd name="T14" fmla="*/ 639 w 639"/>
                <a:gd name="T15" fmla="*/ 435 h 676"/>
                <a:gd name="T16" fmla="*/ 562 w 639"/>
                <a:gd name="T17" fmla="*/ 345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9" h="676">
                  <a:moveTo>
                    <a:pt x="562" y="345"/>
                  </a:moveTo>
                  <a:cubicBezTo>
                    <a:pt x="562" y="345"/>
                    <a:pt x="562" y="345"/>
                    <a:pt x="561" y="347"/>
                  </a:cubicBezTo>
                  <a:cubicBezTo>
                    <a:pt x="566" y="326"/>
                    <a:pt x="568" y="306"/>
                    <a:pt x="568" y="284"/>
                  </a:cubicBezTo>
                  <a:cubicBezTo>
                    <a:pt x="568" y="127"/>
                    <a:pt x="441" y="0"/>
                    <a:pt x="284" y="0"/>
                  </a:cubicBezTo>
                  <a:cubicBezTo>
                    <a:pt x="127" y="0"/>
                    <a:pt x="0" y="127"/>
                    <a:pt x="0" y="284"/>
                  </a:cubicBezTo>
                  <a:cubicBezTo>
                    <a:pt x="0" y="397"/>
                    <a:pt x="66" y="494"/>
                    <a:pt x="161" y="540"/>
                  </a:cubicBezTo>
                  <a:cubicBezTo>
                    <a:pt x="161" y="540"/>
                    <a:pt x="161" y="540"/>
                    <a:pt x="161" y="540"/>
                  </a:cubicBezTo>
                  <a:cubicBezTo>
                    <a:pt x="161" y="540"/>
                    <a:pt x="394" y="676"/>
                    <a:pt x="639" y="435"/>
                  </a:cubicBezTo>
                  <a:cubicBezTo>
                    <a:pt x="639" y="435"/>
                    <a:pt x="542" y="436"/>
                    <a:pt x="562" y="345"/>
                  </a:cubicBezTo>
                  <a:close/>
                </a:path>
              </a:pathLst>
            </a:custGeom>
            <a:solidFill>
              <a:schemeClr val="accent3">
                <a:lumMod val="40000"/>
                <a:lumOff val="60000"/>
              </a:schemeClr>
            </a:solidFill>
            <a:ln>
              <a:noFill/>
            </a:ln>
          </p:spPr>
          <p:txBody>
            <a:bodyPr vert="horz" wrap="square" lIns="0" tIns="0" rIns="36000" bIns="72000" numCol="1" anchor="ctr" anchorCtr="0" compatLnSpc="1">
              <a:prstTxWarp prst="textNoShape">
                <a:avLst/>
              </a:prstTxWarp>
            </a:bodyPr>
            <a:lstStyle/>
            <a:p>
              <a:pPr algn="ctr"/>
              <a:r>
                <a:rPr lang="en-US" sz="1100" dirty="0">
                  <a:solidFill>
                    <a:schemeClr val="bg1"/>
                  </a:solidFill>
                  <a:latin typeface="+mn-lt"/>
                </a:rPr>
                <a:t>1</a:t>
              </a:r>
            </a:p>
          </p:txBody>
        </p:sp>
      </p:grpSp>
      <p:sp>
        <p:nvSpPr>
          <p:cNvPr id="8" name="Slide Number Placeholder 7">
            <a:extLst>
              <a:ext uri="{FF2B5EF4-FFF2-40B4-BE49-F238E27FC236}">
                <a16:creationId xmlns:a16="http://schemas.microsoft.com/office/drawing/2014/main" id="{0081720C-98C4-4756-9232-D406037A2876}"/>
              </a:ext>
            </a:extLst>
          </p:cNvPr>
          <p:cNvSpPr>
            <a:spLocks noGrp="1"/>
          </p:cNvSpPr>
          <p:nvPr>
            <p:ph type="sldNum" sz="quarter" idx="4"/>
          </p:nvPr>
        </p:nvSpPr>
        <p:spPr>
          <a:xfrm>
            <a:off x="402343" y="5014479"/>
            <a:ext cx="176400" cy="111600"/>
          </a:xfrm>
          <a:prstGeom prst="rect">
            <a:avLst/>
          </a:prstGeom>
        </p:spPr>
        <p:txBody>
          <a:bodyPr vert="horz" wrap="none" lIns="0" tIns="0" rIns="0" bIns="0" rtlCol="0" anchor="ctr"/>
          <a:lstStyle>
            <a:lvl1pPr algn="ctr">
              <a:lnSpc>
                <a:spcPct val="90000"/>
              </a:lnSpc>
              <a:defRPr sz="800" b="0">
                <a:solidFill>
                  <a:schemeClr val="tx2"/>
                </a:solidFill>
                <a:latin typeface="+mn-lt"/>
              </a:defRPr>
            </a:lvl1pPr>
          </a:lstStyle>
          <a:p>
            <a:fld id="{00D1473B-82F7-47F2-B8F3-4B8D4C02FF12}" type="slidenum">
              <a:rPr lang="nl-BE" smtClean="0"/>
              <a:pPr/>
              <a:t>‹#›</a:t>
            </a:fld>
            <a:endParaRPr lang="nl-BE"/>
          </a:p>
        </p:txBody>
      </p:sp>
      <p:sp>
        <p:nvSpPr>
          <p:cNvPr id="9" name="Footer Placeholder 8">
            <a:extLst>
              <a:ext uri="{FF2B5EF4-FFF2-40B4-BE49-F238E27FC236}">
                <a16:creationId xmlns:a16="http://schemas.microsoft.com/office/drawing/2014/main" id="{41609CC0-496B-47F0-8138-99DA0CD0D775}"/>
              </a:ext>
            </a:extLst>
          </p:cNvPr>
          <p:cNvSpPr>
            <a:spLocks noGrp="1"/>
          </p:cNvSpPr>
          <p:nvPr>
            <p:ph type="ftr" sz="quarter" idx="3"/>
          </p:nvPr>
        </p:nvSpPr>
        <p:spPr>
          <a:xfrm>
            <a:off x="4307344" y="0"/>
            <a:ext cx="529311" cy="230832"/>
          </a:xfrm>
          <a:prstGeom prst="rect">
            <a:avLst/>
          </a:prstGeom>
        </p:spPr>
        <p:txBody>
          <a:bodyPr vert="horz" wrap="none" lIns="91440" tIns="45720" rIns="91440" bIns="45720" rtlCol="0" anchor="t" anchorCtr="0">
            <a:spAutoFit/>
          </a:bodyPr>
          <a:lstStyle>
            <a:lvl1pPr algn="ctr">
              <a:defRPr sz="900" b="0">
                <a:solidFill>
                  <a:schemeClr val="tx1">
                    <a:tint val="75000"/>
                  </a:schemeClr>
                </a:solidFill>
                <a:latin typeface="ITC Lubalin Graph Std Book" panose="02060502020205020404" pitchFamily="18" charset="0"/>
              </a:defRPr>
            </a:lvl1pPr>
          </a:lstStyle>
          <a:p>
            <a:r>
              <a:rPr lang="nl-BE"/>
              <a:t>Public</a:t>
            </a:r>
            <a:endParaRPr lang="nl-BE" dirty="0"/>
          </a:p>
        </p:txBody>
      </p:sp>
    </p:spTree>
  </p:cSld>
  <p:clrMap bg1="lt1" tx1="dk1" bg2="lt2" tx2="dk2" accent1="accent1" accent2="accent2" accent3="accent3" accent4="accent4" accent5="accent5" accent6="accent6" hlink="hlink" folHlink="folHlink"/>
  <p:sldLayoutIdLst>
    <p:sldLayoutId id="2147484675" r:id="rId1"/>
    <p:sldLayoutId id="2147484674" r:id="rId2"/>
    <p:sldLayoutId id="2147484676" r:id="rId3"/>
    <p:sldLayoutId id="2147484677" r:id="rId4"/>
    <p:sldLayoutId id="2147484696" r:id="rId5"/>
    <p:sldLayoutId id="2147484681" r:id="rId6"/>
    <p:sldLayoutId id="2147484682" r:id="rId7"/>
    <p:sldLayoutId id="2147484695" r:id="rId8"/>
    <p:sldLayoutId id="2147484698" r:id="rId9"/>
    <p:sldLayoutId id="2147484717" r:id="rId10"/>
    <p:sldLayoutId id="2147484718" r:id="rId11"/>
  </p:sldLayoutIdLst>
  <p:hf hdr="0" dt="0"/>
  <p:txStyles>
    <p:titleStyle>
      <a:lvl1pPr algn="l" defTabSz="779252" rtl="0" eaLnBrk="1" latinLnBrk="0" hangingPunct="1">
        <a:lnSpc>
          <a:spcPct val="90000"/>
        </a:lnSpc>
        <a:spcBef>
          <a:spcPct val="0"/>
        </a:spcBef>
        <a:buNone/>
        <a:defRPr lang="en-US" sz="2300" b="1" kern="1200" baseline="0" noProof="0" dirty="0">
          <a:solidFill>
            <a:schemeClr val="tx2"/>
          </a:solidFill>
          <a:latin typeface="ITC Lubalin Graph Std Book"/>
          <a:ea typeface="ＭＳ Ｐゴシック" charset="0"/>
          <a:cs typeface="Verdana"/>
          <a:sym typeface="+mn-lt"/>
        </a:defRPr>
      </a:lvl1pPr>
    </p:titleStyle>
    <p:bodyStyle>
      <a:lvl1pPr marL="0" indent="0" algn="l" defTabSz="779252" rtl="0" eaLnBrk="1" latinLnBrk="0" hangingPunct="1">
        <a:lnSpc>
          <a:spcPct val="90000"/>
        </a:lnSpc>
        <a:spcBef>
          <a:spcPts val="0"/>
        </a:spcBef>
        <a:buFont typeface="Arial Narrow" pitchFamily="34" charset="0"/>
        <a:buNone/>
        <a:defRPr lang="en-US" sz="1700" b="0" i="0" kern="1200" baseline="0" dirty="0" smtClean="0">
          <a:solidFill>
            <a:schemeClr val="accent1"/>
          </a:solidFill>
          <a:latin typeface="+mn-lt"/>
          <a:ea typeface="+mn-ea"/>
          <a:cs typeface="+mn-cs"/>
          <a:sym typeface="+mn-lt"/>
        </a:defRPr>
      </a:lvl1pPr>
      <a:lvl2pPr marL="195263" indent="-195263" algn="l" defTabSz="779252" rtl="0" eaLnBrk="1" latinLnBrk="0" hangingPunct="1">
        <a:lnSpc>
          <a:spcPct val="90000"/>
        </a:lnSpc>
        <a:spcBef>
          <a:spcPts val="1023"/>
        </a:spcBef>
        <a:buFont typeface="Wingdings" panose="05000000000000000000" pitchFamily="2" charset="2"/>
        <a:buChar char="§"/>
        <a:defRPr lang="en-US" sz="1700" b="0" kern="1200" dirty="0" smtClean="0">
          <a:solidFill>
            <a:schemeClr val="accent1"/>
          </a:solidFill>
          <a:latin typeface="+mn-lt"/>
          <a:ea typeface="+mn-ea"/>
          <a:cs typeface="+mn-cs"/>
          <a:sym typeface="+mn-lt"/>
        </a:defRPr>
      </a:lvl2pPr>
      <a:lvl3pPr marL="411101" indent="-199415" algn="l" defTabSz="779252" rtl="0" eaLnBrk="1" latinLnBrk="0" hangingPunct="1">
        <a:lnSpc>
          <a:spcPct val="90000"/>
        </a:lnSpc>
        <a:spcBef>
          <a:spcPts val="341"/>
        </a:spcBef>
        <a:buFont typeface="Arial Narrow" pitchFamily="34" charset="0"/>
        <a:buChar char="–"/>
        <a:defRPr lang="en-US" sz="1700" b="0" kern="1200" dirty="0" smtClean="0">
          <a:solidFill>
            <a:schemeClr val="accent1"/>
          </a:solidFill>
          <a:latin typeface="+mn-lt"/>
          <a:ea typeface="+mn-ea"/>
          <a:cs typeface="+mn-cs"/>
          <a:sym typeface="+mn-lt"/>
        </a:defRPr>
      </a:lvl3pPr>
      <a:lvl4pPr marL="595176" indent="-171804" algn="l" defTabSz="779252" rtl="0" eaLnBrk="1" latinLnBrk="0" hangingPunct="1">
        <a:lnSpc>
          <a:spcPct val="90000"/>
        </a:lnSpc>
        <a:spcBef>
          <a:spcPts val="170"/>
        </a:spcBef>
        <a:buFont typeface="Arial Narrow" pitchFamily="34" charset="0"/>
        <a:buChar char="-"/>
        <a:defRPr lang="en-US" sz="1700" b="0" kern="1200" dirty="0">
          <a:solidFill>
            <a:schemeClr val="accent1"/>
          </a:solidFill>
          <a:latin typeface="+mn-lt"/>
          <a:ea typeface="+mn-ea"/>
          <a:cs typeface="+mn-cs"/>
          <a:sym typeface="+mn-lt"/>
        </a:defRPr>
      </a:lvl4pPr>
      <a:lvl5pPr marL="595176" indent="0" algn="l" defTabSz="779252" rtl="0" eaLnBrk="1" latinLnBrk="0" hangingPunct="1">
        <a:lnSpc>
          <a:spcPct val="93000"/>
        </a:lnSpc>
        <a:spcBef>
          <a:spcPts val="0"/>
        </a:spcBef>
        <a:buFont typeface="Arial Narrow" pitchFamily="34" charset="0"/>
        <a:buNone/>
        <a:defRPr sz="1400" kern="1200">
          <a:solidFill>
            <a:schemeClr val="tx1"/>
          </a:solidFill>
          <a:latin typeface="Arial Narrow" pitchFamily="34" charset="0"/>
          <a:ea typeface="+mn-ea"/>
          <a:cs typeface="+mn-cs"/>
        </a:defRPr>
      </a:lvl5pPr>
      <a:lvl6pPr marL="2142942" indent="-194813" algn="l" defTabSz="779252" rtl="0" eaLnBrk="1" latinLnBrk="0" hangingPunct="1">
        <a:spcBef>
          <a:spcPct val="20000"/>
        </a:spcBef>
        <a:buFont typeface="Arial Narrow"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Narrow"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Narrow"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Narrow"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436" userDrawn="1">
          <p15:clr>
            <a:srgbClr val="F26B43"/>
          </p15:clr>
        </p15:guide>
        <p15:guide id="4" pos="538" userDrawn="1">
          <p15:clr>
            <a:srgbClr val="F26B43"/>
          </p15:clr>
        </p15:guide>
        <p15:guide id="5" orient="horz" pos="248" userDrawn="1">
          <p15:clr>
            <a:srgbClr val="F26B43"/>
          </p15:clr>
        </p15:guide>
        <p15:guide id="6" orient="horz" pos="648" userDrawn="1">
          <p15:clr>
            <a:srgbClr val="F26B43"/>
          </p15:clr>
        </p15:guide>
        <p15:guide id="7" orient="horz" pos="176" userDrawn="1">
          <p15:clr>
            <a:srgbClr val="F26B43"/>
          </p15:clr>
        </p15:guide>
        <p15:guide id="8" orient="horz" pos="800" userDrawn="1">
          <p15:clr>
            <a:srgbClr val="F26B43"/>
          </p15:clr>
        </p15:guide>
        <p15:guide id="9" orient="horz" pos="2966" userDrawn="1">
          <p15:clr>
            <a:srgbClr val="F26B43"/>
          </p15:clr>
        </p15:guide>
        <p15:guide id="10" orient="horz" pos="3110" userDrawn="1">
          <p15:clr>
            <a:srgbClr val="F26B43"/>
          </p15:clr>
        </p15:guide>
        <p15:guide id="11" orient="horz" pos="3148" userDrawn="1">
          <p15:clr>
            <a:srgbClr val="F26B43"/>
          </p15:clr>
        </p15:guide>
        <p15:guide id="12" pos="53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8455BE5-7575-4FE9-92AC-AE3F2667C592}"/>
              </a:ext>
            </a:extLst>
          </p:cNvPr>
          <p:cNvGraphicFramePr>
            <a:graphicFrameLocks noChangeAspect="1"/>
          </p:cNvGraphicFramePr>
          <p:nvPr userDrawn="1">
            <p:custDataLst>
              <p:tags r:id="rId13"/>
            </p:custDataLst>
            <p:extLst>
              <p:ext uri="{D42A27DB-BD31-4B8C-83A1-F6EECF244321}">
                <p14:modId xmlns:p14="http://schemas.microsoft.com/office/powerpoint/2010/main" val="3743929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 name="think-cell Slide" r:id="rId15" imgW="287" imgH="284" progId="TCLayout.ActiveDocument.1">
                  <p:embed/>
                </p:oleObj>
              </mc:Choice>
              <mc:Fallback>
                <p:oleObj name="think-cell Slide" r:id="rId15" imgW="287" imgH="284" progId="TCLayout.ActiveDocument.1">
                  <p:embed/>
                  <p:pic>
                    <p:nvPicPr>
                      <p:cNvPr id="3" name="Object 2" hidden="1">
                        <a:extLst>
                          <a:ext uri="{FF2B5EF4-FFF2-40B4-BE49-F238E27FC236}">
                            <a16:creationId xmlns:a16="http://schemas.microsoft.com/office/drawing/2014/main" id="{98455BE5-7575-4FE9-92AC-AE3F2667C59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EE4DBCB-37EF-42C4-838C-E288701FCD1B}"/>
              </a:ext>
            </a:extLst>
          </p:cNvPr>
          <p:cNvSpPr/>
          <p:nvPr userDrawn="1">
            <p:custDataLst>
              <p:tags r:id="rId14"/>
            </p:custDataLst>
          </p:nvPr>
        </p:nvSpPr>
        <p:spPr>
          <a:xfrm>
            <a:off x="0" y="0"/>
            <a:ext cx="158750" cy="158750"/>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GB" sz="2800" b="0" i="0" baseline="0" dirty="0" err="1">
              <a:latin typeface="Trebuchet MS" panose="020B0603020202020204" pitchFamily="34" charset="0"/>
              <a:sym typeface="Trebuchet MS" panose="020B0603020202020204" pitchFamily="34" charset="0"/>
            </a:endParaRPr>
          </a:p>
        </p:txBody>
      </p:sp>
      <p:sp>
        <p:nvSpPr>
          <p:cNvPr id="1028" name="Tijdelijke aanduiding voor titel 1"/>
          <p:cNvSpPr>
            <a:spLocks noGrp="1"/>
          </p:cNvSpPr>
          <p:nvPr>
            <p:ph type="title"/>
          </p:nvPr>
        </p:nvSpPr>
        <p:spPr bwMode="auto">
          <a:xfrm>
            <a:off x="444500" y="151448"/>
            <a:ext cx="8362950" cy="4829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add title</a:t>
            </a:r>
          </a:p>
        </p:txBody>
      </p:sp>
      <p:sp>
        <p:nvSpPr>
          <p:cNvPr id="1029" name="Tijdelijke aanduiding voor tekst 2"/>
          <p:cNvSpPr>
            <a:spLocks noGrp="1"/>
          </p:cNvSpPr>
          <p:nvPr>
            <p:ph type="body" idx="1"/>
          </p:nvPr>
        </p:nvSpPr>
        <p:spPr bwMode="auto">
          <a:xfrm>
            <a:off x="404814" y="915566"/>
            <a:ext cx="8402637" cy="31918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add text</a:t>
            </a:r>
          </a:p>
          <a:p>
            <a:pPr lvl="1"/>
            <a:r>
              <a:rPr lang="en-GB" dirty="0"/>
              <a:t>Second level</a:t>
            </a:r>
          </a:p>
          <a:p>
            <a:pPr lvl="2"/>
            <a:r>
              <a:rPr lang="en-GB" dirty="0"/>
              <a:t>Third level</a:t>
            </a:r>
          </a:p>
        </p:txBody>
      </p:sp>
      <p:pic>
        <p:nvPicPr>
          <p:cNvPr id="4" name="Picture 3">
            <a:extLst>
              <a:ext uri="{FF2B5EF4-FFF2-40B4-BE49-F238E27FC236}">
                <a16:creationId xmlns:a16="http://schemas.microsoft.com/office/drawing/2014/main" id="{ACD60C7D-DA80-44C2-BC06-98CC415E6713}"/>
              </a:ext>
            </a:extLst>
          </p:cNvPr>
          <p:cNvPicPr/>
          <p:nvPr userDrawn="1"/>
        </p:nvPicPr>
        <p:blipFill>
          <a:blip r:embed="rId17" cstate="screen">
            <a:extLst>
              <a:ext uri="{28A0092B-C50C-407E-A947-70E740481C1C}">
                <a14:useLocalDpi xmlns:a14="http://schemas.microsoft.com/office/drawing/2010/main"/>
              </a:ext>
            </a:extLst>
          </a:blip>
          <a:stretch>
            <a:fillRect/>
          </a:stretch>
        </p:blipFill>
        <p:spPr>
          <a:xfrm>
            <a:off x="8244408" y="4948014"/>
            <a:ext cx="585594" cy="137322"/>
          </a:xfrm>
          <a:prstGeom prst="rect">
            <a:avLst/>
          </a:prstGeom>
        </p:spPr>
      </p:pic>
    </p:spTree>
    <p:extLst>
      <p:ext uri="{BB962C8B-B14F-4D97-AF65-F5344CB8AC3E}">
        <p14:creationId xmlns:p14="http://schemas.microsoft.com/office/powerpoint/2010/main" val="472878411"/>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1" r:id="rId6"/>
    <p:sldLayoutId id="2147484712" r:id="rId7"/>
    <p:sldLayoutId id="2147484713" r:id="rId8"/>
    <p:sldLayoutId id="2147484715" r:id="rId9"/>
    <p:sldLayoutId id="2147484716" r:id="rId10"/>
  </p:sldLayoutIdLst>
  <p:hf sldNum="0" hdr="0" ftr="0" dt="0"/>
  <p:txStyles>
    <p:titleStyle>
      <a:lvl1pPr algn="r" defTabSz="457200" rtl="0" eaLnBrk="1" fontAlgn="base" hangingPunct="1">
        <a:lnSpc>
          <a:spcPct val="85000"/>
        </a:lnSpc>
        <a:spcBef>
          <a:spcPct val="0"/>
        </a:spcBef>
        <a:spcAft>
          <a:spcPct val="0"/>
        </a:spcAft>
        <a:defRPr sz="2800" b="0" kern="1200">
          <a:solidFill>
            <a:schemeClr val="tx2">
              <a:lumMod val="60000"/>
              <a:lumOff val="40000"/>
            </a:schemeClr>
          </a:solidFill>
          <a:latin typeface="Trebuchet MS"/>
          <a:ea typeface="Trebuchet MS" pitchFamily="34" charset="0"/>
          <a:cs typeface="Trebuchet MS"/>
        </a:defRPr>
      </a:lvl1pPr>
      <a:lvl2pPr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2pPr>
      <a:lvl3pPr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3pPr>
      <a:lvl4pPr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4pPr>
      <a:lvl5pPr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5pPr>
      <a:lvl6pPr marL="457200"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6pPr>
      <a:lvl7pPr marL="914400"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7pPr>
      <a:lvl8pPr marL="1371600"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8pPr>
      <a:lvl9pPr marL="1828800" algn="l" defTabSz="457200" rtl="0" eaLnBrk="1" fontAlgn="base" hangingPunct="1">
        <a:lnSpc>
          <a:spcPct val="85000"/>
        </a:lnSpc>
        <a:spcBef>
          <a:spcPct val="0"/>
        </a:spcBef>
        <a:spcAft>
          <a:spcPct val="0"/>
        </a:spcAft>
        <a:defRPr sz="2800" b="1">
          <a:solidFill>
            <a:schemeClr val="bg1"/>
          </a:solidFill>
          <a:latin typeface="Trebuchet MS" pitchFamily="34" charset="0"/>
          <a:ea typeface="Trebuchet MS" pitchFamily="34" charset="0"/>
          <a:cs typeface="Trebuchet MS" pitchFamily="34" charset="0"/>
        </a:defRPr>
      </a:lvl9pPr>
    </p:titleStyle>
    <p:bodyStyle>
      <a:lvl1pPr marL="269875" indent="-269875" algn="l" defTabSz="457200" rtl="0" eaLnBrk="1" fontAlgn="base" hangingPunct="1">
        <a:lnSpc>
          <a:spcPct val="90000"/>
        </a:lnSpc>
        <a:spcBef>
          <a:spcPct val="0"/>
        </a:spcBef>
        <a:spcAft>
          <a:spcPts val="800"/>
        </a:spcAft>
        <a:buClr>
          <a:srgbClr val="003366"/>
        </a:buClr>
        <a:buFont typeface="Wingdings" pitchFamily="2" charset="2"/>
        <a:buChar char="§"/>
        <a:defRPr sz="2400" kern="1200">
          <a:solidFill>
            <a:schemeClr val="tx2">
              <a:lumMod val="60000"/>
              <a:lumOff val="40000"/>
            </a:schemeClr>
          </a:solidFill>
          <a:latin typeface="Calibri"/>
          <a:ea typeface="+mn-ea"/>
          <a:cs typeface="+mn-cs"/>
        </a:defRPr>
      </a:lvl1pPr>
      <a:lvl2pPr marL="538163" indent="-268288" algn="l" defTabSz="457200" rtl="0" eaLnBrk="1" fontAlgn="base" hangingPunct="1">
        <a:lnSpc>
          <a:spcPct val="90000"/>
        </a:lnSpc>
        <a:spcBef>
          <a:spcPct val="0"/>
        </a:spcBef>
        <a:spcAft>
          <a:spcPts val="800"/>
        </a:spcAft>
        <a:buClrTx/>
        <a:buFont typeface="Wingdings" panose="05000000000000000000" pitchFamily="2" charset="2"/>
        <a:buChar char="§"/>
        <a:defRPr sz="2200" kern="1200">
          <a:solidFill>
            <a:schemeClr val="tx2">
              <a:lumMod val="60000"/>
              <a:lumOff val="40000"/>
            </a:schemeClr>
          </a:solidFill>
          <a:latin typeface="Calibri"/>
          <a:ea typeface="+mn-ea"/>
          <a:cs typeface="+mn-cs"/>
        </a:defRPr>
      </a:lvl2pPr>
      <a:lvl3pPr marL="808038" indent="-269875" algn="l" defTabSz="457200" rtl="0" eaLnBrk="1" fontAlgn="base" hangingPunct="1">
        <a:lnSpc>
          <a:spcPct val="90000"/>
        </a:lnSpc>
        <a:spcBef>
          <a:spcPct val="0"/>
        </a:spcBef>
        <a:spcAft>
          <a:spcPts val="800"/>
        </a:spcAft>
        <a:buClrTx/>
        <a:buFont typeface="Wingdings" panose="05000000000000000000" pitchFamily="2" charset="2"/>
        <a:buChar char="§"/>
        <a:defRPr sz="2000" kern="1200">
          <a:solidFill>
            <a:schemeClr val="tx2">
              <a:lumMod val="60000"/>
              <a:lumOff val="40000"/>
            </a:schemeClr>
          </a:solidFill>
          <a:latin typeface="Calibri"/>
          <a:ea typeface="+mn-ea"/>
          <a:cs typeface="+mn-cs"/>
        </a:defRPr>
      </a:lvl3pPr>
      <a:lvl4pPr marL="985838" indent="-266700" algn="l" defTabSz="457200" rtl="0" eaLnBrk="1" fontAlgn="base" hangingPunct="1">
        <a:spcBef>
          <a:spcPct val="0"/>
        </a:spcBef>
        <a:spcAft>
          <a:spcPts val="800"/>
        </a:spcAft>
        <a:buClr>
          <a:srgbClr val="003366"/>
        </a:buClr>
        <a:buFont typeface="Arial" pitchFamily="34" charset="0"/>
        <a:buChar char="–"/>
        <a:defRPr sz="1600" kern="1200">
          <a:solidFill>
            <a:srgbClr val="003366"/>
          </a:solidFill>
          <a:latin typeface="Calibri"/>
          <a:ea typeface="+mn-ea"/>
          <a:cs typeface="+mn-cs"/>
        </a:defRPr>
      </a:lvl4pPr>
      <a:lvl5pPr marL="1163638" indent="-177800" algn="l" defTabSz="457200" rtl="0" eaLnBrk="1" fontAlgn="base" hangingPunct="1">
        <a:spcBef>
          <a:spcPct val="0"/>
        </a:spcBef>
        <a:spcAft>
          <a:spcPts val="800"/>
        </a:spcAft>
        <a:buClr>
          <a:srgbClr val="003366"/>
        </a:buClr>
        <a:buFont typeface="Arial" pitchFamily="34" charset="0"/>
        <a:buChar char="•"/>
        <a:defRPr sz="160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7.xml"/><Relationship Id="rId7" Type="http://schemas.openxmlformats.org/officeDocument/2006/relationships/oleObject" Target="../embeddings/oleObject16.bin"/><Relationship Id="rId12" Type="http://schemas.openxmlformats.org/officeDocument/2006/relationships/image" Target="../media/image19.emf"/><Relationship Id="rId2" Type="http://schemas.openxmlformats.org/officeDocument/2006/relationships/slideLayout" Target="../slideLayouts/slideLayout9.xml"/><Relationship Id="rId1" Type="http://schemas.openxmlformats.org/officeDocument/2006/relationships/vmlDrawing" Target="../drawings/vmlDrawing8.vml"/><Relationship Id="rId6" Type="http://schemas.openxmlformats.org/officeDocument/2006/relationships/image" Target="../media/image26.e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8.emf"/><Relationship Id="rId4" Type="http://schemas.openxmlformats.org/officeDocument/2006/relationships/image" Target="../media/image5.emf"/><Relationship Id="rId9"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8.xml"/><Relationship Id="rId7" Type="http://schemas.openxmlformats.org/officeDocument/2006/relationships/oleObject" Target="../embeddings/oleObject20.bin"/><Relationship Id="rId2" Type="http://schemas.openxmlformats.org/officeDocument/2006/relationships/slideLayout" Target="../slideLayouts/slideLayout9.xml"/><Relationship Id="rId1" Type="http://schemas.openxmlformats.org/officeDocument/2006/relationships/vmlDrawing" Target="../drawings/vmlDrawing9.vml"/><Relationship Id="rId6" Type="http://schemas.openxmlformats.org/officeDocument/2006/relationships/image" Target="../media/image29.emf"/><Relationship Id="rId5" Type="http://schemas.openxmlformats.org/officeDocument/2006/relationships/oleObject" Target="../embeddings/oleObject19.bin"/><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notesSlide" Target="../notesSlides/notesSlide9.xml"/><Relationship Id="rId7" Type="http://schemas.openxmlformats.org/officeDocument/2006/relationships/oleObject" Target="../embeddings/oleObject22.bin"/><Relationship Id="rId2" Type="http://schemas.openxmlformats.org/officeDocument/2006/relationships/slideLayout" Target="../slideLayouts/slideLayout9.xml"/><Relationship Id="rId1" Type="http://schemas.openxmlformats.org/officeDocument/2006/relationships/vmlDrawing" Target="../drawings/vmlDrawing10.vml"/><Relationship Id="rId6" Type="http://schemas.openxmlformats.org/officeDocument/2006/relationships/image" Target="../media/image31.emf"/><Relationship Id="rId5" Type="http://schemas.openxmlformats.org/officeDocument/2006/relationships/oleObject" Target="../embeddings/oleObject21.bin"/><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0.xml"/><Relationship Id="rId7" Type="http://schemas.openxmlformats.org/officeDocument/2006/relationships/image" Target="../media/image34.emf"/><Relationship Id="rId2" Type="http://schemas.openxmlformats.org/officeDocument/2006/relationships/slideLayout" Target="../slideLayouts/slideLayout9.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image" Target="../media/image33.emf"/><Relationship Id="rId4" Type="http://schemas.openxmlformats.org/officeDocument/2006/relationships/oleObject" Target="../embeddings/oleObject23.bin"/><Relationship Id="rId9" Type="http://schemas.openxmlformats.org/officeDocument/2006/relationships/image" Target="../media/image3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notesSlide" Target="../notesSlides/notesSlide11.xml"/><Relationship Id="rId7" Type="http://schemas.openxmlformats.org/officeDocument/2006/relationships/oleObject" Target="../embeddings/oleObject27.bin"/><Relationship Id="rId2" Type="http://schemas.openxmlformats.org/officeDocument/2006/relationships/slideLayout" Target="../slideLayouts/slideLayout9.xml"/><Relationship Id="rId1" Type="http://schemas.openxmlformats.org/officeDocument/2006/relationships/vmlDrawing" Target="../drawings/vmlDrawing12.vml"/><Relationship Id="rId6" Type="http://schemas.openxmlformats.org/officeDocument/2006/relationships/image" Target="../media/image36.emf"/><Relationship Id="rId5" Type="http://schemas.openxmlformats.org/officeDocument/2006/relationships/oleObject" Target="../embeddings/oleObject26.bin"/><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vmlDrawing" Target="../drawings/vmlDrawing13.vml"/><Relationship Id="rId6" Type="http://schemas.openxmlformats.org/officeDocument/2006/relationships/image" Target="../media/image38.emf"/><Relationship Id="rId5" Type="http://schemas.openxmlformats.org/officeDocument/2006/relationships/oleObject" Target="../embeddings/oleObject28.bin"/><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notesSlide" Target="../notesSlides/notesSlide13.xml"/><Relationship Id="rId7" Type="http://schemas.openxmlformats.org/officeDocument/2006/relationships/oleObject" Target="../embeddings/oleObject30.bin"/><Relationship Id="rId2" Type="http://schemas.openxmlformats.org/officeDocument/2006/relationships/slideLayout" Target="../slideLayouts/slideLayout9.xml"/><Relationship Id="rId1" Type="http://schemas.openxmlformats.org/officeDocument/2006/relationships/vmlDrawing" Target="../drawings/vmlDrawing14.vml"/><Relationship Id="rId6" Type="http://schemas.openxmlformats.org/officeDocument/2006/relationships/image" Target="../media/image39.emf"/><Relationship Id="rId5" Type="http://schemas.openxmlformats.org/officeDocument/2006/relationships/oleObject" Target="../embeddings/oleObject29.bin"/><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chart" Target="../charts/chart1.xml"/><Relationship Id="rId2" Type="http://schemas.openxmlformats.org/officeDocument/2006/relationships/slideLayout" Target="../slideLayouts/slideLayout9.xml"/><Relationship Id="rId1" Type="http://schemas.openxmlformats.org/officeDocument/2006/relationships/vmlDrawing" Target="../drawings/vmlDrawing15.vml"/><Relationship Id="rId6" Type="http://schemas.openxmlformats.org/officeDocument/2006/relationships/image" Target="../media/image41.emf"/><Relationship Id="rId5" Type="http://schemas.openxmlformats.org/officeDocument/2006/relationships/oleObject" Target="../embeddings/oleObject31.bin"/><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3.xml"/><Relationship Id="rId7" Type="http://schemas.openxmlformats.org/officeDocument/2006/relationships/oleObject" Target="../embeddings/oleObject6.bin"/><Relationship Id="rId2" Type="http://schemas.openxmlformats.org/officeDocument/2006/relationships/slideLayout" Target="../slideLayouts/slideLayout9.xml"/><Relationship Id="rId1" Type="http://schemas.openxmlformats.org/officeDocument/2006/relationships/vmlDrawing" Target="../drawings/vmlDrawing4.vml"/><Relationship Id="rId6" Type="http://schemas.openxmlformats.org/officeDocument/2006/relationships/image" Target="../media/image15.emf"/><Relationship Id="rId5" Type="http://schemas.openxmlformats.org/officeDocument/2006/relationships/oleObject" Target="../embeddings/oleObject5.bin"/><Relationship Id="rId10" Type="http://schemas.openxmlformats.org/officeDocument/2006/relationships/image" Target="../media/image17.emf"/><Relationship Id="rId4" Type="http://schemas.openxmlformats.org/officeDocument/2006/relationships/image" Target="../media/image5.emf"/><Relationship Id="rId9"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4.xml"/><Relationship Id="rId7" Type="http://schemas.openxmlformats.org/officeDocument/2006/relationships/oleObject" Target="../embeddings/oleObject9.bin"/><Relationship Id="rId12" Type="http://schemas.openxmlformats.org/officeDocument/2006/relationships/image" Target="../media/image21.emf"/><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image" Target="../media/image18.e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20.emf"/><Relationship Id="rId4" Type="http://schemas.openxmlformats.org/officeDocument/2006/relationships/image" Target="../media/image5.emf"/><Relationship Id="rId9"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5.xml"/><Relationship Id="rId7" Type="http://schemas.openxmlformats.org/officeDocument/2006/relationships/oleObject" Target="../embeddings/oleObject13.bin"/><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image" Target="../media/image5.emf"/><Relationship Id="rId5" Type="http://schemas.openxmlformats.org/officeDocument/2006/relationships/image" Target="../media/image22.e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4.emf"/><Relationship Id="rId2" Type="http://schemas.openxmlformats.org/officeDocument/2006/relationships/slideLayout" Target="../slideLayouts/slideLayout9.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25.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54CDC5-0EBE-49C9-9E39-1199673AC1BB}"/>
              </a:ext>
            </a:extLst>
          </p:cNvPr>
          <p:cNvSpPr>
            <a:spLocks noGrp="1"/>
          </p:cNvSpPr>
          <p:nvPr>
            <p:ph type="ftr" sz="quarter" idx="3"/>
          </p:nvPr>
        </p:nvSpPr>
        <p:spPr/>
        <p:txBody>
          <a:bodyPr/>
          <a:lstStyle/>
          <a:p>
            <a:pPr defTabSz="822960" fontAlgn="auto">
              <a:spcBef>
                <a:spcPts val="0"/>
              </a:spcBef>
              <a:spcAft>
                <a:spcPts val="0"/>
              </a:spcAft>
            </a:pPr>
            <a:r>
              <a:rPr lang="en-US" b="0" dirty="0"/>
              <a:t>KBC Economics</a:t>
            </a:r>
          </a:p>
        </p:txBody>
      </p:sp>
      <p:sp>
        <p:nvSpPr>
          <p:cNvPr id="7" name="Title 6">
            <a:extLst>
              <a:ext uri="{FF2B5EF4-FFF2-40B4-BE49-F238E27FC236}">
                <a16:creationId xmlns:a16="http://schemas.microsoft.com/office/drawing/2014/main" id="{C4B7034A-EFC5-4A65-9773-8A945C57A388}"/>
              </a:ext>
            </a:extLst>
          </p:cNvPr>
          <p:cNvSpPr>
            <a:spLocks noGrp="1"/>
          </p:cNvSpPr>
          <p:nvPr>
            <p:ph type="ctrTitle"/>
          </p:nvPr>
        </p:nvSpPr>
        <p:spPr>
          <a:xfrm>
            <a:off x="419477" y="555526"/>
            <a:ext cx="7942738" cy="1102519"/>
          </a:xfrm>
        </p:spPr>
        <p:txBody>
          <a:bodyPr/>
          <a:lstStyle/>
          <a:p>
            <a:pPr>
              <a:lnSpc>
                <a:spcPct val="100000"/>
              </a:lnSpc>
              <a:spcAft>
                <a:spcPts val="1200"/>
              </a:spcAft>
            </a:pPr>
            <a:r>
              <a:rPr lang="nl-BE" sz="2800" b="1" dirty="0" err="1"/>
              <a:t>Macroeconomic</a:t>
            </a:r>
            <a:r>
              <a:rPr lang="nl-BE" sz="2800" b="1" dirty="0"/>
              <a:t> outlook 2022</a:t>
            </a:r>
            <a:br>
              <a:rPr lang="nl-BE" sz="2800" b="1" dirty="0"/>
            </a:br>
            <a:r>
              <a:rPr lang="nl-BE" sz="2400" b="1" dirty="0"/>
              <a:t>In search of a new equilibrium</a:t>
            </a:r>
            <a:br>
              <a:rPr lang="nl-BE" sz="2800" b="1" dirty="0"/>
            </a:br>
            <a:endParaRPr lang="nl-BE" sz="2000" i="1" dirty="0"/>
          </a:p>
        </p:txBody>
      </p:sp>
      <p:sp>
        <p:nvSpPr>
          <p:cNvPr id="8" name="Text Placeholder 7">
            <a:extLst>
              <a:ext uri="{FF2B5EF4-FFF2-40B4-BE49-F238E27FC236}">
                <a16:creationId xmlns:a16="http://schemas.microsoft.com/office/drawing/2014/main" id="{77A530AE-626F-43CA-A1D8-BB31AB38BA22}"/>
              </a:ext>
            </a:extLst>
          </p:cNvPr>
          <p:cNvSpPr>
            <a:spLocks noGrp="1"/>
          </p:cNvSpPr>
          <p:nvPr>
            <p:ph type="body" sz="quarter" idx="10"/>
          </p:nvPr>
        </p:nvSpPr>
        <p:spPr>
          <a:xfrm>
            <a:off x="323528" y="2847230"/>
            <a:ext cx="4176464" cy="1390381"/>
          </a:xfrm>
        </p:spPr>
        <p:txBody>
          <a:bodyPr/>
          <a:lstStyle/>
          <a:p>
            <a:endParaRPr lang="nl-BE" dirty="0"/>
          </a:p>
          <a:p>
            <a:r>
              <a:rPr lang="nl-BE" dirty="0"/>
              <a:t>Hans Dewachter</a:t>
            </a:r>
          </a:p>
          <a:p>
            <a:r>
              <a:rPr lang="nl-BE" dirty="0"/>
              <a:t>Chief Economist, KBC Group NV</a:t>
            </a:r>
          </a:p>
          <a:p>
            <a:r>
              <a:rPr lang="nl-BE" dirty="0"/>
              <a:t>KBC Economics</a:t>
            </a:r>
          </a:p>
          <a:p>
            <a:endParaRPr lang="nl-BE" dirty="0"/>
          </a:p>
          <a:p>
            <a:r>
              <a:rPr lang="nl-BE" sz="1400" dirty="0"/>
              <a:t>Press conference, 8 December 2021 </a:t>
            </a:r>
          </a:p>
          <a:p>
            <a:endParaRPr lang="nl-BE" dirty="0"/>
          </a:p>
        </p:txBody>
      </p:sp>
      <p:pic>
        <p:nvPicPr>
          <p:cNvPr id="4" name="Picture 3" descr="A field of flowers with the sun shining through clouds&#10;&#10;Description automatically generated with low confidence">
            <a:extLst>
              <a:ext uri="{FF2B5EF4-FFF2-40B4-BE49-F238E27FC236}">
                <a16:creationId xmlns:a16="http://schemas.microsoft.com/office/drawing/2014/main" id="{740D5C5F-C5FC-4FCA-9D43-CAE4A9713A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1557515"/>
            <a:ext cx="4020143" cy="2680096"/>
          </a:xfrm>
          <a:prstGeom prst="rect">
            <a:avLst/>
          </a:prstGeom>
        </p:spPr>
      </p:pic>
    </p:spTree>
    <p:extLst>
      <p:ext uri="{BB962C8B-B14F-4D97-AF65-F5344CB8AC3E}">
        <p14:creationId xmlns:p14="http://schemas.microsoft.com/office/powerpoint/2010/main" val="3771208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FA1E05-CC25-40B3-AFA6-3B67598D9338}"/>
              </a:ext>
            </a:extLst>
          </p:cNvPr>
          <p:cNvSpPr txBox="1"/>
          <p:nvPr/>
        </p:nvSpPr>
        <p:spPr>
          <a:xfrm>
            <a:off x="1007346" y="621110"/>
            <a:ext cx="4716782" cy="1373966"/>
          </a:xfrm>
          <a:prstGeom prst="rect">
            <a:avLst/>
          </a:prstGeom>
          <a:noFill/>
          <a:ln w="9525">
            <a:noFill/>
          </a:ln>
        </p:spPr>
        <p:txBody>
          <a:bodyPr vert="horz" wrap="square" lIns="0" tIns="0" rIns="0" bIns="0" rtlCol="0">
            <a:spAutoFit/>
          </a:bodyPr>
          <a:lstStyle/>
          <a:p>
            <a:pPr>
              <a:lnSpc>
                <a:spcPct val="93000"/>
              </a:lnSpc>
              <a:spcBef>
                <a:spcPts val="0"/>
              </a:spcBef>
              <a:buClr>
                <a:schemeClr val="tx1"/>
              </a:buClr>
              <a:buSzPct val="100000"/>
            </a:pPr>
            <a:r>
              <a:rPr lang="en-AU" sz="2400" dirty="0">
                <a:solidFill>
                  <a:srgbClr val="00B0F0"/>
                </a:solidFill>
              </a:rPr>
              <a:t>Inflation at record levels but eventually peaking as energy prices normalise and supply chain disruptions ease  </a:t>
            </a:r>
            <a:br>
              <a:rPr lang="en-AU" sz="2400" dirty="0">
                <a:solidFill>
                  <a:srgbClr val="00B0F0"/>
                </a:solidFill>
              </a:rPr>
            </a:br>
            <a:endParaRPr lang="en-AU" sz="2400" b="0" dirty="0">
              <a:latin typeface="+mn-lt"/>
              <a:cs typeface="+mn-cs"/>
              <a:sym typeface="+mn-lt"/>
            </a:endParaRPr>
          </a:p>
        </p:txBody>
      </p:sp>
      <p:sp>
        <p:nvSpPr>
          <p:cNvPr id="3" name="Footer Placeholder 2">
            <a:extLst>
              <a:ext uri="{FF2B5EF4-FFF2-40B4-BE49-F238E27FC236}">
                <a16:creationId xmlns:a16="http://schemas.microsoft.com/office/drawing/2014/main" id="{6B855445-A3FA-445C-9920-98175671A27B}"/>
              </a:ext>
            </a:extLst>
          </p:cNvPr>
          <p:cNvSpPr>
            <a:spLocks noGrp="1"/>
          </p:cNvSpPr>
          <p:nvPr>
            <p:ph type="ftr" sz="quarter" idx="3"/>
          </p:nvPr>
        </p:nvSpPr>
        <p:spPr>
          <a:xfrm>
            <a:off x="214382" y="4731738"/>
            <a:ext cx="2895600" cy="291600"/>
          </a:xfrm>
        </p:spPr>
        <p:txBody>
          <a:bodyPr wrap="none" anchor="ctr">
            <a:normAutofit/>
          </a:bodyPr>
          <a:lstStyle/>
          <a:p>
            <a:pPr>
              <a:spcAft>
                <a:spcPts val="600"/>
              </a:spcAft>
            </a:pPr>
            <a:r>
              <a:rPr lang="en-US"/>
              <a:t>KBC Economics</a:t>
            </a:r>
          </a:p>
        </p:txBody>
      </p:sp>
      <p:sp>
        <p:nvSpPr>
          <p:cNvPr id="8" name="Text Placeholder 7">
            <a:extLst>
              <a:ext uri="{FF2B5EF4-FFF2-40B4-BE49-F238E27FC236}">
                <a16:creationId xmlns:a16="http://schemas.microsoft.com/office/drawing/2014/main" id="{2C01A1A4-D91C-4B65-96FD-5697A98BD635}"/>
              </a:ext>
            </a:extLst>
          </p:cNvPr>
          <p:cNvSpPr>
            <a:spLocks noGrp="1"/>
          </p:cNvSpPr>
          <p:nvPr>
            <p:ph type="body" sz="quarter" idx="10"/>
          </p:nvPr>
        </p:nvSpPr>
        <p:spPr>
          <a:xfrm>
            <a:off x="991031" y="2067694"/>
            <a:ext cx="7128792" cy="1681198"/>
          </a:xfrm>
        </p:spPr>
        <p:txBody>
          <a:bodyPr wrap="square">
            <a:normAutofit fontScale="25000" lnSpcReduction="20000"/>
          </a:bodyPr>
          <a:lstStyle/>
          <a:p>
            <a:pPr algn="just">
              <a:lnSpc>
                <a:spcPct val="134000"/>
              </a:lnSpc>
              <a:spcAft>
                <a:spcPts val="600"/>
              </a:spcAft>
            </a:pPr>
            <a:r>
              <a:rPr lang="nl-BE" dirty="0"/>
              <a:t> </a:t>
            </a:r>
            <a:r>
              <a:rPr lang="nl-BE" sz="5600" dirty="0"/>
              <a:t>”...</a:t>
            </a:r>
            <a:r>
              <a:rPr lang="en-AU" sz="5600" i="1" dirty="0"/>
              <a:t>Persistent and strong upside inflation surprises keep inflation top-of-mind. Inflation dynamics have been pushed up by a number of (likely transitory) factors, including (oil price) base effects from the crisis, re-opening repricing and relative price adjustments due to biased demand and most recently the energy crisis. Current developments point to a carry-over of higher-for-longer inflation into 2022. But eventually inflation will decelerate as re-opening effects stabilise and energy prices normalize. It is unlikely to see similar extreme inflation impulses as in 2021, unless second round effects would gain strength and generalise. Also financial markets still see inflation decelerating…” </a:t>
            </a:r>
          </a:p>
          <a:p>
            <a:pPr algn="just">
              <a:lnSpc>
                <a:spcPct val="134000"/>
              </a:lnSpc>
              <a:spcAft>
                <a:spcPts val="600"/>
              </a:spcAft>
            </a:pPr>
            <a:r>
              <a:rPr lang="nl-BE" sz="2000" i="1" dirty="0"/>
              <a:t>“</a:t>
            </a:r>
          </a:p>
        </p:txBody>
      </p:sp>
      <p:sp>
        <p:nvSpPr>
          <p:cNvPr id="4" name="Slide Number Placeholder 3" hidden="1">
            <a:extLst>
              <a:ext uri="{FF2B5EF4-FFF2-40B4-BE49-F238E27FC236}">
                <a16:creationId xmlns:a16="http://schemas.microsoft.com/office/drawing/2014/main" id="{71BB5429-2C26-4211-A2AB-B1F6C9B84923}"/>
              </a:ext>
            </a:extLst>
          </p:cNvPr>
          <p:cNvSpPr>
            <a:spLocks noGrp="1"/>
          </p:cNvSpPr>
          <p:nvPr>
            <p:ph type="sldNum" sz="quarter" idx="4294967295"/>
          </p:nvPr>
        </p:nvSpPr>
        <p:spPr>
          <a:xfrm>
            <a:off x="402343" y="5014479"/>
            <a:ext cx="176400" cy="111600"/>
          </a:xfrm>
        </p:spPr>
        <p:txBody>
          <a:bodyPr/>
          <a:lstStyle/>
          <a:p>
            <a:pPr>
              <a:spcAft>
                <a:spcPts val="600"/>
              </a:spcAft>
            </a:pPr>
            <a:fld id="{BE7BFF24-2C35-3444-B615-6A3C0CF587B2}" type="slidenum">
              <a:rPr lang="en-US" smtClean="0"/>
              <a:pPr>
                <a:spcAft>
                  <a:spcPts val="600"/>
                </a:spcAft>
              </a:pPr>
              <a:t>10</a:t>
            </a:fld>
            <a:endParaRPr lang="en-US"/>
          </a:p>
        </p:txBody>
      </p:sp>
      <p:sp>
        <p:nvSpPr>
          <p:cNvPr id="6" name="Slide Number Placeholder 4">
            <a:extLst>
              <a:ext uri="{FF2B5EF4-FFF2-40B4-BE49-F238E27FC236}">
                <a16:creationId xmlns:a16="http://schemas.microsoft.com/office/drawing/2014/main" id="{5E1E09D4-4939-4AE0-A3BF-E768DA6EA574}"/>
              </a:ext>
            </a:extLst>
          </p:cNvPr>
          <p:cNvSpPr txBox="1">
            <a:spLocks/>
          </p:cNvSpPr>
          <p:nvPr/>
        </p:nvSpPr>
        <p:spPr>
          <a:xfrm>
            <a:off x="3289196" y="4719578"/>
            <a:ext cx="2133600" cy="272891"/>
          </a:xfrm>
          <a:prstGeom prst="rect">
            <a:avLst/>
          </a:prstGeom>
        </p:spPr>
        <p:txBody>
          <a:bodyPr/>
          <a:lstStyle>
            <a:defPPr>
              <a:defRPr lang="de-DE"/>
            </a:defPPr>
            <a:lvl1pPr algn="l" rtl="0" fontAlgn="base">
              <a:spcBef>
                <a:spcPct val="0"/>
              </a:spcBef>
              <a:spcAft>
                <a:spcPct val="0"/>
              </a:spcAft>
              <a:defRPr sz="1100" b="1" kern="1200">
                <a:solidFill>
                  <a:schemeClr val="tx1"/>
                </a:solidFill>
                <a:latin typeface="Arial Narrow" charset="0"/>
                <a:ea typeface="+mn-ea"/>
                <a:cs typeface="+mn-cs"/>
              </a:defRPr>
            </a:lvl1pPr>
            <a:lvl2pPr marL="389626" algn="l" rtl="0" fontAlgn="base">
              <a:spcBef>
                <a:spcPct val="0"/>
              </a:spcBef>
              <a:spcAft>
                <a:spcPct val="0"/>
              </a:spcAft>
              <a:defRPr sz="1100" b="1" kern="1200">
                <a:solidFill>
                  <a:schemeClr val="tx1"/>
                </a:solidFill>
                <a:latin typeface="Arial Narrow" charset="0"/>
                <a:ea typeface="+mn-ea"/>
                <a:cs typeface="+mn-cs"/>
              </a:defRPr>
            </a:lvl2pPr>
            <a:lvl3pPr marL="779252" algn="l" rtl="0" fontAlgn="base">
              <a:spcBef>
                <a:spcPct val="0"/>
              </a:spcBef>
              <a:spcAft>
                <a:spcPct val="0"/>
              </a:spcAft>
              <a:defRPr sz="1100" b="1" kern="1200">
                <a:solidFill>
                  <a:schemeClr val="tx1"/>
                </a:solidFill>
                <a:latin typeface="Arial Narrow" charset="0"/>
                <a:ea typeface="+mn-ea"/>
                <a:cs typeface="+mn-cs"/>
              </a:defRPr>
            </a:lvl3pPr>
            <a:lvl4pPr marL="1168878" algn="l" rtl="0" fontAlgn="base">
              <a:spcBef>
                <a:spcPct val="0"/>
              </a:spcBef>
              <a:spcAft>
                <a:spcPct val="0"/>
              </a:spcAft>
              <a:defRPr sz="1100" b="1" kern="1200">
                <a:solidFill>
                  <a:schemeClr val="tx1"/>
                </a:solidFill>
                <a:latin typeface="Arial Narrow" charset="0"/>
                <a:ea typeface="+mn-ea"/>
                <a:cs typeface="+mn-cs"/>
              </a:defRPr>
            </a:lvl4pPr>
            <a:lvl5pPr marL="1558503" algn="l" rtl="0" fontAlgn="base">
              <a:spcBef>
                <a:spcPct val="0"/>
              </a:spcBef>
              <a:spcAft>
                <a:spcPct val="0"/>
              </a:spcAft>
              <a:defRPr sz="1100" b="1" kern="1200">
                <a:solidFill>
                  <a:schemeClr val="tx1"/>
                </a:solidFill>
                <a:latin typeface="Arial Narrow" charset="0"/>
                <a:ea typeface="+mn-ea"/>
                <a:cs typeface="+mn-cs"/>
              </a:defRPr>
            </a:lvl5pPr>
            <a:lvl6pPr marL="1948129" algn="l" defTabSz="779252" rtl="0" eaLnBrk="1" latinLnBrk="0" hangingPunct="1">
              <a:defRPr sz="1100" b="1" kern="1200">
                <a:solidFill>
                  <a:schemeClr val="tx1"/>
                </a:solidFill>
                <a:latin typeface="Arial Narrow" charset="0"/>
                <a:ea typeface="+mn-ea"/>
                <a:cs typeface="+mn-cs"/>
              </a:defRPr>
            </a:lvl6pPr>
            <a:lvl7pPr marL="2337755" algn="l" defTabSz="779252" rtl="0" eaLnBrk="1" latinLnBrk="0" hangingPunct="1">
              <a:defRPr sz="1100" b="1" kern="1200">
                <a:solidFill>
                  <a:schemeClr val="tx1"/>
                </a:solidFill>
                <a:latin typeface="Arial Narrow" charset="0"/>
                <a:ea typeface="+mn-ea"/>
                <a:cs typeface="+mn-cs"/>
              </a:defRPr>
            </a:lvl7pPr>
            <a:lvl8pPr marL="2727381" algn="l" defTabSz="779252" rtl="0" eaLnBrk="1" latinLnBrk="0" hangingPunct="1">
              <a:defRPr sz="1100" b="1" kern="1200">
                <a:solidFill>
                  <a:schemeClr val="tx1"/>
                </a:solidFill>
                <a:latin typeface="Arial Narrow" charset="0"/>
                <a:ea typeface="+mn-ea"/>
                <a:cs typeface="+mn-cs"/>
              </a:defRPr>
            </a:lvl8pPr>
            <a:lvl9pPr marL="3117007" algn="l" defTabSz="779252" rtl="0" eaLnBrk="1" latinLnBrk="0" hangingPunct="1">
              <a:defRPr sz="1100" b="1" kern="1200">
                <a:solidFill>
                  <a:schemeClr val="tx1"/>
                </a:solidFill>
                <a:latin typeface="Arial Narrow" charset="0"/>
                <a:ea typeface="+mn-ea"/>
                <a:cs typeface="+mn-cs"/>
              </a:defRPr>
            </a:lvl9pPr>
          </a:lstStyle>
          <a:p>
            <a:pPr algn="ctr"/>
            <a:fld id="{BE7BFF24-2C35-3444-B615-6A3C0CF587B2}" type="slidenum">
              <a:rPr lang="en-US" sz="1000" b="0" smtClean="0">
                <a:solidFill>
                  <a:srgbClr val="003366"/>
                </a:solidFill>
                <a:latin typeface="Verdana"/>
              </a:rPr>
              <a:pPr algn="ctr"/>
              <a:t>10</a:t>
            </a:fld>
            <a:endParaRPr lang="en-US" sz="1000" b="0" dirty="0">
              <a:solidFill>
                <a:srgbClr val="003366"/>
              </a:solidFill>
              <a:latin typeface="Verdana"/>
            </a:endParaRPr>
          </a:p>
        </p:txBody>
      </p:sp>
    </p:spTree>
    <p:extLst>
      <p:ext uri="{BB962C8B-B14F-4D97-AF65-F5344CB8AC3E}">
        <p14:creationId xmlns:p14="http://schemas.microsoft.com/office/powerpoint/2010/main" val="299092289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B14605-89CC-4D9D-8605-56598E2F5C07}"/>
              </a:ext>
            </a:extLst>
          </p:cNvPr>
          <p:cNvSpPr>
            <a:spLocks noGrp="1"/>
          </p:cNvSpPr>
          <p:nvPr>
            <p:ph type="ftr" sz="quarter" idx="3"/>
          </p:nvPr>
        </p:nvSpPr>
        <p:spPr/>
        <p:txBody>
          <a:bodyPr/>
          <a:lstStyle/>
          <a:p>
            <a:r>
              <a:rPr lang="en-US"/>
              <a:t>KBC Economics</a:t>
            </a:r>
            <a:endParaRPr lang="en-US" dirty="0"/>
          </a:p>
        </p:txBody>
      </p:sp>
      <p:sp>
        <p:nvSpPr>
          <p:cNvPr id="5" name="Slide Number Placeholder 4">
            <a:extLst>
              <a:ext uri="{FF2B5EF4-FFF2-40B4-BE49-F238E27FC236}">
                <a16:creationId xmlns:a16="http://schemas.microsoft.com/office/drawing/2014/main" id="{594DFBB8-6FE4-4289-83F7-6540C4DC234F}"/>
              </a:ext>
            </a:extLst>
          </p:cNvPr>
          <p:cNvSpPr>
            <a:spLocks noGrp="1"/>
          </p:cNvSpPr>
          <p:nvPr>
            <p:ph type="sldNum" sz="quarter" idx="4"/>
          </p:nvPr>
        </p:nvSpPr>
        <p:spPr>
          <a:xfrm>
            <a:off x="3275856" y="4713398"/>
            <a:ext cx="2133600" cy="272891"/>
          </a:xfrm>
        </p:spPr>
        <p:txBody>
          <a:bodyPr/>
          <a:lstStyle/>
          <a:p>
            <a:fld id="{BE7BFF24-2C35-3444-B615-6A3C0CF587B2}" type="slidenum">
              <a:rPr lang="en-US" smtClean="0"/>
              <a:pPr/>
              <a:t>11</a:t>
            </a:fld>
            <a:endParaRPr lang="en-US" dirty="0"/>
          </a:p>
        </p:txBody>
      </p:sp>
      <p:sp>
        <p:nvSpPr>
          <p:cNvPr id="6" name="Title 5">
            <a:extLst>
              <a:ext uri="{FF2B5EF4-FFF2-40B4-BE49-F238E27FC236}">
                <a16:creationId xmlns:a16="http://schemas.microsoft.com/office/drawing/2014/main" id="{F489854D-8848-40C6-91BC-64D141D8F817}"/>
              </a:ext>
            </a:extLst>
          </p:cNvPr>
          <p:cNvSpPr>
            <a:spLocks noGrp="1"/>
          </p:cNvSpPr>
          <p:nvPr>
            <p:ph type="title"/>
          </p:nvPr>
        </p:nvSpPr>
        <p:spPr>
          <a:xfrm>
            <a:off x="489293" y="151031"/>
            <a:ext cx="8560874" cy="1412124"/>
          </a:xfrm>
        </p:spPr>
        <p:txBody>
          <a:bodyPr/>
          <a:lstStyle/>
          <a:p>
            <a:r>
              <a:rPr lang="nl-BE" sz="2400" dirty="0" err="1">
                <a:solidFill>
                  <a:srgbClr val="00B0F0"/>
                </a:solidFill>
              </a:rPr>
              <a:t>Macroeconomic</a:t>
            </a:r>
            <a:r>
              <a:rPr lang="nl-BE" sz="2400" dirty="0">
                <a:solidFill>
                  <a:srgbClr val="00B0F0"/>
                </a:solidFill>
              </a:rPr>
              <a:t> outlook – </a:t>
            </a:r>
            <a:r>
              <a:rPr lang="nl-BE" sz="2400" dirty="0" err="1">
                <a:solidFill>
                  <a:srgbClr val="00B0F0"/>
                </a:solidFill>
              </a:rPr>
              <a:t>slowly</a:t>
            </a:r>
            <a:r>
              <a:rPr lang="nl-BE" sz="2400" dirty="0">
                <a:solidFill>
                  <a:srgbClr val="00B0F0"/>
                </a:solidFill>
              </a:rPr>
              <a:t> </a:t>
            </a:r>
            <a:r>
              <a:rPr lang="nl-BE" sz="2400" dirty="0" err="1">
                <a:solidFill>
                  <a:srgbClr val="00B0F0"/>
                </a:solidFill>
              </a:rPr>
              <a:t>closing</a:t>
            </a:r>
            <a:r>
              <a:rPr lang="nl-BE" sz="2400" dirty="0">
                <a:solidFill>
                  <a:srgbClr val="00B0F0"/>
                </a:solidFill>
              </a:rPr>
              <a:t> </a:t>
            </a:r>
            <a:r>
              <a:rPr lang="nl-BE" sz="2400" dirty="0" err="1">
                <a:solidFill>
                  <a:srgbClr val="00B0F0"/>
                </a:solidFill>
              </a:rPr>
              <a:t>the</a:t>
            </a:r>
            <a:r>
              <a:rPr lang="nl-BE" sz="2400" dirty="0">
                <a:solidFill>
                  <a:srgbClr val="00B0F0"/>
                </a:solidFill>
              </a:rPr>
              <a:t> output gap</a:t>
            </a:r>
            <a:br>
              <a:rPr lang="nl-BE" sz="2600" dirty="0">
                <a:solidFill>
                  <a:srgbClr val="00B0F0"/>
                </a:solidFill>
              </a:rPr>
            </a:br>
            <a:r>
              <a:rPr lang="nl-BE" sz="1800" i="1" dirty="0">
                <a:solidFill>
                  <a:srgbClr val="00B0F0"/>
                </a:solidFill>
              </a:rPr>
              <a:t>Strong (</a:t>
            </a:r>
            <a:r>
              <a:rPr lang="nl-BE" sz="1800" i="1" dirty="0" err="1">
                <a:solidFill>
                  <a:srgbClr val="00B0F0"/>
                </a:solidFill>
              </a:rPr>
              <a:t>biased</a:t>
            </a:r>
            <a:r>
              <a:rPr lang="nl-BE" sz="1800" i="1" dirty="0">
                <a:solidFill>
                  <a:srgbClr val="00B0F0"/>
                </a:solidFill>
              </a:rPr>
              <a:t>) catch-up </a:t>
            </a:r>
            <a:r>
              <a:rPr lang="nl-BE" sz="1800" i="1" dirty="0" err="1">
                <a:solidFill>
                  <a:srgbClr val="00B0F0"/>
                </a:solidFill>
              </a:rPr>
              <a:t>demand</a:t>
            </a:r>
            <a:r>
              <a:rPr lang="nl-BE" sz="1800" i="1" dirty="0">
                <a:solidFill>
                  <a:srgbClr val="00B0F0"/>
                </a:solidFill>
              </a:rPr>
              <a:t> </a:t>
            </a:r>
            <a:r>
              <a:rPr lang="nl-BE" sz="1800" i="1" dirty="0" err="1">
                <a:solidFill>
                  <a:srgbClr val="00B0F0"/>
                </a:solidFill>
              </a:rPr>
              <a:t>and</a:t>
            </a:r>
            <a:r>
              <a:rPr lang="nl-BE" sz="1800" i="1" dirty="0">
                <a:solidFill>
                  <a:srgbClr val="00B0F0"/>
                </a:solidFill>
              </a:rPr>
              <a:t> </a:t>
            </a:r>
            <a:r>
              <a:rPr lang="nl-BE" sz="1800" i="1" dirty="0" err="1">
                <a:solidFill>
                  <a:srgbClr val="00B0F0"/>
                </a:solidFill>
              </a:rPr>
              <a:t>fiscal</a:t>
            </a:r>
            <a:r>
              <a:rPr lang="nl-BE" sz="1800" i="1" dirty="0">
                <a:solidFill>
                  <a:srgbClr val="00B0F0"/>
                </a:solidFill>
              </a:rPr>
              <a:t> support counter </a:t>
            </a:r>
            <a:r>
              <a:rPr lang="nl-BE" sz="1800" i="1" dirty="0" err="1">
                <a:solidFill>
                  <a:srgbClr val="00B0F0"/>
                </a:solidFill>
              </a:rPr>
              <a:t>headwinds</a:t>
            </a:r>
            <a:r>
              <a:rPr lang="nl-BE" sz="1800" i="1" dirty="0">
                <a:solidFill>
                  <a:srgbClr val="00B0F0"/>
                </a:solidFill>
              </a:rPr>
              <a:t> </a:t>
            </a:r>
          </a:p>
        </p:txBody>
      </p:sp>
      <p:pic>
        <p:nvPicPr>
          <p:cNvPr id="7" name="Picture 6" descr="KBC_RGB.ai">
            <a:extLst>
              <a:ext uri="{FF2B5EF4-FFF2-40B4-BE49-F238E27FC236}">
                <a16:creationId xmlns:a16="http://schemas.microsoft.com/office/drawing/2014/main" id="{BAC90CE7-F400-4E6C-B48D-50C7D875BC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279" t="20414" r="27986" b="33450"/>
          <a:stretch/>
        </p:blipFill>
        <p:spPr bwMode="black">
          <a:xfrm>
            <a:off x="8323195" y="4654337"/>
            <a:ext cx="613738" cy="437693"/>
          </a:xfrm>
          <a:prstGeom prst="rect">
            <a:avLst/>
          </a:prstGeom>
        </p:spPr>
      </p:pic>
      <p:graphicFrame>
        <p:nvGraphicFramePr>
          <p:cNvPr id="14" name="Object 13">
            <a:extLst>
              <a:ext uri="{FF2B5EF4-FFF2-40B4-BE49-F238E27FC236}">
                <a16:creationId xmlns:a16="http://schemas.microsoft.com/office/drawing/2014/main" id="{562881A6-91F2-4F8C-B4A5-7739CC002A89}"/>
              </a:ext>
            </a:extLst>
          </p:cNvPr>
          <p:cNvGraphicFramePr>
            <a:graphicFrameLocks noChangeAspect="1"/>
          </p:cNvGraphicFramePr>
          <p:nvPr>
            <p:extLst>
              <p:ext uri="{D42A27DB-BD31-4B8C-83A1-F6EECF244321}">
                <p14:modId xmlns:p14="http://schemas.microsoft.com/office/powerpoint/2010/main" val="2796522544"/>
              </p:ext>
            </p:extLst>
          </p:nvPr>
        </p:nvGraphicFramePr>
        <p:xfrm>
          <a:off x="5024679" y="857093"/>
          <a:ext cx="2893883" cy="2052000"/>
        </p:xfrm>
        <a:graphic>
          <a:graphicData uri="http://schemas.openxmlformats.org/presentationml/2006/ole">
            <mc:AlternateContent xmlns:mc="http://schemas.openxmlformats.org/markup-compatibility/2006">
              <mc:Choice xmlns:v="urn:schemas-microsoft-com:vml" Requires="v">
                <p:oleObj spid="_x0000_s99906" name="Macrobond document" r:id="rId5" imgW="4112895" imgH="3186242" progId="Mbnd.mbnd">
                  <p:embed/>
                </p:oleObj>
              </mc:Choice>
              <mc:Fallback>
                <p:oleObj name="Macrobond document" r:id="rId5" imgW="4112895" imgH="3186242" progId="Mbnd.mbnd">
                  <p:embed/>
                  <p:pic>
                    <p:nvPicPr>
                      <p:cNvPr id="14" name="Object 13">
                        <a:extLst>
                          <a:ext uri="{FF2B5EF4-FFF2-40B4-BE49-F238E27FC236}">
                            <a16:creationId xmlns:a16="http://schemas.microsoft.com/office/drawing/2014/main" id="{562881A6-91F2-4F8C-B4A5-7739CC002A89}"/>
                          </a:ext>
                        </a:extLst>
                      </p:cNvPr>
                      <p:cNvPicPr/>
                      <p:nvPr/>
                    </p:nvPicPr>
                    <p:blipFill>
                      <a:blip r:embed="rId6"/>
                      <a:stretch>
                        <a:fillRect/>
                      </a:stretch>
                    </p:blipFill>
                    <p:spPr>
                      <a:xfrm>
                        <a:off x="5024679" y="857093"/>
                        <a:ext cx="2893883" cy="2052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DE23653-E918-43EF-9B0C-C52C675BFF99}"/>
              </a:ext>
            </a:extLst>
          </p:cNvPr>
          <p:cNvGraphicFramePr>
            <a:graphicFrameLocks noChangeAspect="1"/>
          </p:cNvGraphicFramePr>
          <p:nvPr>
            <p:extLst>
              <p:ext uri="{D42A27DB-BD31-4B8C-83A1-F6EECF244321}">
                <p14:modId xmlns:p14="http://schemas.microsoft.com/office/powerpoint/2010/main" val="3328930262"/>
              </p:ext>
            </p:extLst>
          </p:nvPr>
        </p:nvGraphicFramePr>
        <p:xfrm>
          <a:off x="5021086" y="2909092"/>
          <a:ext cx="3024000" cy="2182937"/>
        </p:xfrm>
        <a:graphic>
          <a:graphicData uri="http://schemas.openxmlformats.org/presentationml/2006/ole">
            <mc:AlternateContent xmlns:mc="http://schemas.openxmlformats.org/markup-compatibility/2006">
              <mc:Choice xmlns:v="urn:schemas-microsoft-com:vml" Requires="v">
                <p:oleObj spid="_x0000_s99907" name="Macrobond document" r:id="rId7" imgW="4112895" imgH="3186242" progId="Mbnd.mbnd">
                  <p:embed/>
                </p:oleObj>
              </mc:Choice>
              <mc:Fallback>
                <p:oleObj name="Macrobond document" r:id="rId7" imgW="4112895" imgH="3186242" progId="Mbnd.mbnd">
                  <p:embed/>
                  <p:pic>
                    <p:nvPicPr>
                      <p:cNvPr id="8" name="Object 7">
                        <a:extLst>
                          <a:ext uri="{FF2B5EF4-FFF2-40B4-BE49-F238E27FC236}">
                            <a16:creationId xmlns:a16="http://schemas.microsoft.com/office/drawing/2014/main" id="{CDE23653-E918-43EF-9B0C-C52C675BFF99}"/>
                          </a:ext>
                        </a:extLst>
                      </p:cNvPr>
                      <p:cNvPicPr/>
                      <p:nvPr/>
                    </p:nvPicPr>
                    <p:blipFill>
                      <a:blip r:embed="rId8"/>
                      <a:stretch>
                        <a:fillRect/>
                      </a:stretch>
                    </p:blipFill>
                    <p:spPr>
                      <a:xfrm>
                        <a:off x="5021086" y="2909092"/>
                        <a:ext cx="3024000" cy="2182937"/>
                      </a:xfrm>
                      <a:prstGeom prst="rect">
                        <a:avLst/>
                      </a:prstGeom>
                    </p:spPr>
                  </p:pic>
                </p:oleObj>
              </mc:Fallback>
            </mc:AlternateContent>
          </a:graphicData>
        </a:graphic>
      </p:graphicFrame>
      <p:sp>
        <p:nvSpPr>
          <p:cNvPr id="15" name="Footer Placeholder 3">
            <a:extLst>
              <a:ext uri="{FF2B5EF4-FFF2-40B4-BE49-F238E27FC236}">
                <a16:creationId xmlns:a16="http://schemas.microsoft.com/office/drawing/2014/main" id="{43CD5815-4D5F-4D87-BC1C-F35670281F66}"/>
              </a:ext>
            </a:extLst>
          </p:cNvPr>
          <p:cNvSpPr txBox="1">
            <a:spLocks/>
          </p:cNvSpPr>
          <p:nvPr/>
        </p:nvSpPr>
        <p:spPr>
          <a:xfrm>
            <a:off x="225016" y="4754427"/>
            <a:ext cx="1178528" cy="246221"/>
          </a:xfrm>
          <a:prstGeom prst="rect">
            <a:avLst/>
          </a:prstGeom>
        </p:spPr>
        <p:txBody>
          <a:bodyPr vert="horz" wrap="none" lIns="91440" tIns="45720" rIns="91440" bIns="45720" rtlCol="0" anchor="ctr" anchorCtr="0">
            <a:spAutoFit/>
          </a:bodyPr>
          <a:lstStyle>
            <a:defPPr>
              <a:defRPr lang="de-DE"/>
            </a:defPPr>
            <a:lvl1pPr algn="l" rtl="0" fontAlgn="base">
              <a:spcBef>
                <a:spcPct val="0"/>
              </a:spcBef>
              <a:spcAft>
                <a:spcPct val="0"/>
              </a:spcAft>
              <a:defRPr sz="1000" b="0" kern="1200">
                <a:solidFill>
                  <a:srgbClr val="00AEEF"/>
                </a:solidFill>
                <a:latin typeface="Verdana"/>
                <a:ea typeface="+mn-ea"/>
                <a:cs typeface="Verdana"/>
              </a:defRPr>
            </a:lvl1pPr>
            <a:lvl2pPr marL="389626" algn="l" rtl="0" fontAlgn="base">
              <a:spcBef>
                <a:spcPct val="0"/>
              </a:spcBef>
              <a:spcAft>
                <a:spcPct val="0"/>
              </a:spcAft>
              <a:defRPr sz="1100" b="1" kern="1200">
                <a:solidFill>
                  <a:schemeClr val="tx1"/>
                </a:solidFill>
                <a:latin typeface="Arial Narrow" charset="0"/>
                <a:ea typeface="+mn-ea"/>
                <a:cs typeface="+mn-cs"/>
              </a:defRPr>
            </a:lvl2pPr>
            <a:lvl3pPr marL="779252" algn="l" rtl="0" fontAlgn="base">
              <a:spcBef>
                <a:spcPct val="0"/>
              </a:spcBef>
              <a:spcAft>
                <a:spcPct val="0"/>
              </a:spcAft>
              <a:defRPr sz="1100" b="1" kern="1200">
                <a:solidFill>
                  <a:schemeClr val="tx1"/>
                </a:solidFill>
                <a:latin typeface="Arial Narrow" charset="0"/>
                <a:ea typeface="+mn-ea"/>
                <a:cs typeface="+mn-cs"/>
              </a:defRPr>
            </a:lvl3pPr>
            <a:lvl4pPr marL="1168878" algn="l" rtl="0" fontAlgn="base">
              <a:spcBef>
                <a:spcPct val="0"/>
              </a:spcBef>
              <a:spcAft>
                <a:spcPct val="0"/>
              </a:spcAft>
              <a:defRPr sz="1100" b="1" kern="1200">
                <a:solidFill>
                  <a:schemeClr val="tx1"/>
                </a:solidFill>
                <a:latin typeface="Arial Narrow" charset="0"/>
                <a:ea typeface="+mn-ea"/>
                <a:cs typeface="+mn-cs"/>
              </a:defRPr>
            </a:lvl4pPr>
            <a:lvl5pPr marL="1558503" algn="l" rtl="0" fontAlgn="base">
              <a:spcBef>
                <a:spcPct val="0"/>
              </a:spcBef>
              <a:spcAft>
                <a:spcPct val="0"/>
              </a:spcAft>
              <a:defRPr sz="1100" b="1" kern="1200">
                <a:solidFill>
                  <a:schemeClr val="tx1"/>
                </a:solidFill>
                <a:latin typeface="Arial Narrow" charset="0"/>
                <a:ea typeface="+mn-ea"/>
                <a:cs typeface="+mn-cs"/>
              </a:defRPr>
            </a:lvl5pPr>
            <a:lvl6pPr marL="1948129" algn="l" defTabSz="779252" rtl="0" eaLnBrk="1" latinLnBrk="0" hangingPunct="1">
              <a:defRPr sz="1100" b="1" kern="1200">
                <a:solidFill>
                  <a:schemeClr val="tx1"/>
                </a:solidFill>
                <a:latin typeface="Arial Narrow" charset="0"/>
                <a:ea typeface="+mn-ea"/>
                <a:cs typeface="+mn-cs"/>
              </a:defRPr>
            </a:lvl6pPr>
            <a:lvl7pPr marL="2337755" algn="l" defTabSz="779252" rtl="0" eaLnBrk="1" latinLnBrk="0" hangingPunct="1">
              <a:defRPr sz="1100" b="1" kern="1200">
                <a:solidFill>
                  <a:schemeClr val="tx1"/>
                </a:solidFill>
                <a:latin typeface="Arial Narrow" charset="0"/>
                <a:ea typeface="+mn-ea"/>
                <a:cs typeface="+mn-cs"/>
              </a:defRPr>
            </a:lvl7pPr>
            <a:lvl8pPr marL="2727381" algn="l" defTabSz="779252" rtl="0" eaLnBrk="1" latinLnBrk="0" hangingPunct="1">
              <a:defRPr sz="1100" b="1" kern="1200">
                <a:solidFill>
                  <a:schemeClr val="tx1"/>
                </a:solidFill>
                <a:latin typeface="Arial Narrow" charset="0"/>
                <a:ea typeface="+mn-ea"/>
                <a:cs typeface="+mn-cs"/>
              </a:defRPr>
            </a:lvl8pPr>
            <a:lvl9pPr marL="3117007" algn="l" defTabSz="779252" rtl="0" eaLnBrk="1" latinLnBrk="0" hangingPunct="1">
              <a:defRPr sz="1100" b="1" kern="1200">
                <a:solidFill>
                  <a:schemeClr val="tx1"/>
                </a:solidFill>
                <a:latin typeface="Arial Narrow" charset="0"/>
                <a:ea typeface="+mn-ea"/>
                <a:cs typeface="+mn-cs"/>
              </a:defRPr>
            </a:lvl9pPr>
          </a:lstStyle>
          <a:p>
            <a:r>
              <a:rPr lang="en-US"/>
              <a:t>KBC Economics</a:t>
            </a:r>
            <a:endParaRPr lang="en-US" dirty="0"/>
          </a:p>
        </p:txBody>
      </p:sp>
      <p:graphicFrame>
        <p:nvGraphicFramePr>
          <p:cNvPr id="16" name="Object 15">
            <a:extLst>
              <a:ext uri="{FF2B5EF4-FFF2-40B4-BE49-F238E27FC236}">
                <a16:creationId xmlns:a16="http://schemas.microsoft.com/office/drawing/2014/main" id="{FE49006E-3273-4199-867E-85D0FF46910F}"/>
              </a:ext>
            </a:extLst>
          </p:cNvPr>
          <p:cNvGraphicFramePr>
            <a:graphicFrameLocks noChangeAspect="1"/>
          </p:cNvGraphicFramePr>
          <p:nvPr>
            <p:extLst>
              <p:ext uri="{D42A27DB-BD31-4B8C-83A1-F6EECF244321}">
                <p14:modId xmlns:p14="http://schemas.microsoft.com/office/powerpoint/2010/main" val="342374857"/>
              </p:ext>
            </p:extLst>
          </p:nvPr>
        </p:nvGraphicFramePr>
        <p:xfrm>
          <a:off x="489293" y="946583"/>
          <a:ext cx="3949132" cy="1944680"/>
        </p:xfrm>
        <a:graphic>
          <a:graphicData uri="http://schemas.openxmlformats.org/presentationml/2006/ole">
            <mc:AlternateContent xmlns:mc="http://schemas.openxmlformats.org/markup-compatibility/2006">
              <mc:Choice xmlns:v="urn:schemas-microsoft-com:vml" Requires="v">
                <p:oleObj spid="_x0000_s99908" name="Macrobond document" r:id="rId9" imgW="4484243" imgH="2050976" progId="Mbnd.mbnd">
                  <p:embed/>
                </p:oleObj>
              </mc:Choice>
              <mc:Fallback>
                <p:oleObj name="Macrobond document" r:id="rId9" imgW="4484243" imgH="2050976" progId="Mbnd.mbnd">
                  <p:embed/>
                  <p:pic>
                    <p:nvPicPr>
                      <p:cNvPr id="11" name="Object 10">
                        <a:extLst>
                          <a:ext uri="{FF2B5EF4-FFF2-40B4-BE49-F238E27FC236}">
                            <a16:creationId xmlns:a16="http://schemas.microsoft.com/office/drawing/2014/main" id="{377AD1F5-40C4-463F-92BB-6D35972731E8}"/>
                          </a:ext>
                        </a:extLst>
                      </p:cNvPr>
                      <p:cNvPicPr/>
                      <p:nvPr/>
                    </p:nvPicPr>
                    <p:blipFill>
                      <a:blip r:embed="rId10"/>
                      <a:stretch>
                        <a:fillRect/>
                      </a:stretch>
                    </p:blipFill>
                    <p:spPr>
                      <a:xfrm>
                        <a:off x="489293" y="946583"/>
                        <a:ext cx="3949132" cy="194468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0E5AB6A-CBC0-4172-9AEB-1E2C2A810569}"/>
              </a:ext>
            </a:extLst>
          </p:cNvPr>
          <p:cNvGraphicFramePr>
            <a:graphicFrameLocks noChangeAspect="1"/>
          </p:cNvGraphicFramePr>
          <p:nvPr>
            <p:extLst>
              <p:ext uri="{D42A27DB-BD31-4B8C-83A1-F6EECF244321}">
                <p14:modId xmlns:p14="http://schemas.microsoft.com/office/powerpoint/2010/main" val="1445111290"/>
              </p:ext>
            </p:extLst>
          </p:nvPr>
        </p:nvGraphicFramePr>
        <p:xfrm>
          <a:off x="489293" y="3013808"/>
          <a:ext cx="3949132" cy="1972481"/>
        </p:xfrm>
        <a:graphic>
          <a:graphicData uri="http://schemas.openxmlformats.org/presentationml/2006/ole">
            <mc:AlternateContent xmlns:mc="http://schemas.openxmlformats.org/markup-compatibility/2006">
              <mc:Choice xmlns:v="urn:schemas-microsoft-com:vml" Requires="v">
                <p:oleObj spid="_x0000_s99909" name="Macrobond document" r:id="rId11" imgW="4484243" imgH="2050976" progId="Mbnd.mbnd">
                  <p:embed/>
                </p:oleObj>
              </mc:Choice>
              <mc:Fallback>
                <p:oleObj name="Macrobond document" r:id="rId11" imgW="4484243" imgH="2050976" progId="Mbnd.mbnd">
                  <p:embed/>
                  <p:pic>
                    <p:nvPicPr>
                      <p:cNvPr id="13" name="Object 12">
                        <a:extLst>
                          <a:ext uri="{FF2B5EF4-FFF2-40B4-BE49-F238E27FC236}">
                            <a16:creationId xmlns:a16="http://schemas.microsoft.com/office/drawing/2014/main" id="{FCAEA146-B1BF-4F28-890D-E236C937F7AC}"/>
                          </a:ext>
                        </a:extLst>
                      </p:cNvPr>
                      <p:cNvPicPr/>
                      <p:nvPr/>
                    </p:nvPicPr>
                    <p:blipFill>
                      <a:blip r:embed="rId12"/>
                      <a:stretch>
                        <a:fillRect/>
                      </a:stretch>
                    </p:blipFill>
                    <p:spPr>
                      <a:xfrm>
                        <a:off x="489293" y="3013808"/>
                        <a:ext cx="3949132" cy="1972481"/>
                      </a:xfrm>
                      <a:prstGeom prst="rect">
                        <a:avLst/>
                      </a:prstGeom>
                    </p:spPr>
                  </p:pic>
                </p:oleObj>
              </mc:Fallback>
            </mc:AlternateContent>
          </a:graphicData>
        </a:graphic>
      </p:graphicFrame>
    </p:spTree>
    <p:extLst>
      <p:ext uri="{BB962C8B-B14F-4D97-AF65-F5344CB8AC3E}">
        <p14:creationId xmlns:p14="http://schemas.microsoft.com/office/powerpoint/2010/main" val="2367467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B14605-89CC-4D9D-8605-56598E2F5C07}"/>
              </a:ext>
            </a:extLst>
          </p:cNvPr>
          <p:cNvSpPr>
            <a:spLocks noGrp="1"/>
          </p:cNvSpPr>
          <p:nvPr>
            <p:ph type="ftr" sz="quarter" idx="3"/>
          </p:nvPr>
        </p:nvSpPr>
        <p:spPr/>
        <p:txBody>
          <a:bodyPr/>
          <a:lstStyle/>
          <a:p>
            <a:r>
              <a:rPr lang="en-US"/>
              <a:t>KBC Economics</a:t>
            </a:r>
            <a:endParaRPr lang="en-US" dirty="0"/>
          </a:p>
        </p:txBody>
      </p:sp>
      <p:sp>
        <p:nvSpPr>
          <p:cNvPr id="5" name="Slide Number Placeholder 4">
            <a:extLst>
              <a:ext uri="{FF2B5EF4-FFF2-40B4-BE49-F238E27FC236}">
                <a16:creationId xmlns:a16="http://schemas.microsoft.com/office/drawing/2014/main" id="{594DFBB8-6FE4-4289-83F7-6540C4DC234F}"/>
              </a:ext>
            </a:extLst>
          </p:cNvPr>
          <p:cNvSpPr>
            <a:spLocks noGrp="1"/>
          </p:cNvSpPr>
          <p:nvPr>
            <p:ph type="sldNum" sz="quarter" idx="4"/>
          </p:nvPr>
        </p:nvSpPr>
        <p:spPr/>
        <p:txBody>
          <a:bodyPr/>
          <a:lstStyle/>
          <a:p>
            <a:fld id="{BE7BFF24-2C35-3444-B615-6A3C0CF587B2}" type="slidenum">
              <a:rPr lang="en-US" smtClean="0"/>
              <a:pPr/>
              <a:t>12</a:t>
            </a:fld>
            <a:endParaRPr lang="en-US" dirty="0"/>
          </a:p>
        </p:txBody>
      </p:sp>
      <p:pic>
        <p:nvPicPr>
          <p:cNvPr id="7" name="Picture 6" descr="KBC_RGB.ai">
            <a:extLst>
              <a:ext uri="{FF2B5EF4-FFF2-40B4-BE49-F238E27FC236}">
                <a16:creationId xmlns:a16="http://schemas.microsoft.com/office/drawing/2014/main" id="{BAC90CE7-F400-4E6C-B48D-50C7D875BC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279" t="20414" r="27986" b="33450"/>
          <a:stretch/>
        </p:blipFill>
        <p:spPr bwMode="black">
          <a:xfrm>
            <a:off x="8323195" y="4554776"/>
            <a:ext cx="613738" cy="437693"/>
          </a:xfrm>
          <a:prstGeom prst="rect">
            <a:avLst/>
          </a:prstGeom>
        </p:spPr>
      </p:pic>
      <p:sp>
        <p:nvSpPr>
          <p:cNvPr id="10" name="Title 5">
            <a:extLst>
              <a:ext uri="{FF2B5EF4-FFF2-40B4-BE49-F238E27FC236}">
                <a16:creationId xmlns:a16="http://schemas.microsoft.com/office/drawing/2014/main" id="{A3FBA30A-86D4-4A42-AD98-7E9F4C186CDB}"/>
              </a:ext>
            </a:extLst>
          </p:cNvPr>
          <p:cNvSpPr txBox="1">
            <a:spLocks/>
          </p:cNvSpPr>
          <p:nvPr/>
        </p:nvSpPr>
        <p:spPr>
          <a:xfrm>
            <a:off x="489600" y="151200"/>
            <a:ext cx="8330872" cy="1412124"/>
          </a:xfrm>
          <a:prstGeom prst="rect">
            <a:avLst/>
          </a:prstGeom>
        </p:spPr>
        <p:txBody>
          <a:bodyPr vert="horz" lIns="0" tIns="0" rIns="0" bIns="0" rtlCol="0" anchor="t" anchorCtr="0">
            <a:noAutofit/>
          </a:bodyPr>
          <a:lstStyle>
            <a:lvl1pPr algn="l" defTabSz="779252" rtl="0" eaLnBrk="1" latinLnBrk="0" hangingPunct="1">
              <a:lnSpc>
                <a:spcPct val="90000"/>
              </a:lnSpc>
              <a:spcBef>
                <a:spcPct val="0"/>
              </a:spcBef>
              <a:buNone/>
              <a:defRPr lang="en-US" sz="2300" b="1" kern="1200" baseline="0" noProof="0">
                <a:solidFill>
                  <a:schemeClr val="tx2"/>
                </a:solidFill>
                <a:latin typeface="ITC Lubalin Graph Std Book"/>
                <a:ea typeface="ＭＳ Ｐゴシック" charset="0"/>
                <a:cs typeface="Verdana"/>
                <a:sym typeface="+mn-lt"/>
              </a:defRPr>
            </a:lvl1pPr>
          </a:lstStyle>
          <a:p>
            <a:pPr fontAlgn="auto">
              <a:spcAft>
                <a:spcPts val="0"/>
              </a:spcAft>
            </a:pPr>
            <a:r>
              <a:rPr lang="nl-BE" sz="2400" dirty="0" err="1">
                <a:solidFill>
                  <a:srgbClr val="00B0F0"/>
                </a:solidFill>
              </a:rPr>
              <a:t>Inflation</a:t>
            </a:r>
            <a:r>
              <a:rPr lang="nl-BE" sz="2400" dirty="0">
                <a:solidFill>
                  <a:srgbClr val="00B0F0"/>
                </a:solidFill>
              </a:rPr>
              <a:t> at record levels but </a:t>
            </a:r>
            <a:r>
              <a:rPr lang="nl-BE" sz="2400" dirty="0" err="1">
                <a:solidFill>
                  <a:srgbClr val="00B0F0"/>
                </a:solidFill>
              </a:rPr>
              <a:t>slowly</a:t>
            </a:r>
            <a:r>
              <a:rPr lang="nl-BE" sz="2400" dirty="0">
                <a:solidFill>
                  <a:srgbClr val="00B0F0"/>
                </a:solidFill>
              </a:rPr>
              <a:t> ‘</a:t>
            </a:r>
            <a:r>
              <a:rPr lang="nl-BE" sz="2400" dirty="0" err="1">
                <a:solidFill>
                  <a:srgbClr val="00B0F0"/>
                </a:solidFill>
              </a:rPr>
              <a:t>normalising</a:t>
            </a:r>
            <a:r>
              <a:rPr lang="nl-BE" sz="2400" dirty="0">
                <a:solidFill>
                  <a:srgbClr val="00B0F0"/>
                </a:solidFill>
              </a:rPr>
              <a:t>’</a:t>
            </a:r>
          </a:p>
          <a:p>
            <a:pPr fontAlgn="auto">
              <a:spcAft>
                <a:spcPts val="0"/>
              </a:spcAft>
            </a:pPr>
            <a:r>
              <a:rPr lang="nl-BE" sz="1800" i="1" dirty="0" err="1">
                <a:solidFill>
                  <a:srgbClr val="00B0F0"/>
                </a:solidFill>
              </a:rPr>
              <a:t>Higher-than-expected</a:t>
            </a:r>
            <a:r>
              <a:rPr lang="nl-BE" sz="1800" i="1" dirty="0">
                <a:solidFill>
                  <a:srgbClr val="00B0F0"/>
                </a:solidFill>
              </a:rPr>
              <a:t> </a:t>
            </a:r>
            <a:r>
              <a:rPr lang="nl-BE" sz="1800" i="1" dirty="0" err="1">
                <a:solidFill>
                  <a:srgbClr val="00B0F0"/>
                </a:solidFill>
              </a:rPr>
              <a:t>inflation</a:t>
            </a:r>
            <a:r>
              <a:rPr lang="nl-BE" sz="1800" i="1" dirty="0">
                <a:solidFill>
                  <a:srgbClr val="00B0F0"/>
                </a:solidFill>
              </a:rPr>
              <a:t> </a:t>
            </a:r>
            <a:r>
              <a:rPr lang="nl-BE" sz="1800" i="1" dirty="0" err="1">
                <a:solidFill>
                  <a:srgbClr val="00B0F0"/>
                </a:solidFill>
              </a:rPr>
              <a:t>likely</a:t>
            </a:r>
            <a:r>
              <a:rPr lang="nl-BE" sz="1800" i="1" dirty="0">
                <a:solidFill>
                  <a:srgbClr val="00B0F0"/>
                </a:solidFill>
              </a:rPr>
              <a:t> </a:t>
            </a:r>
            <a:r>
              <a:rPr lang="nl-BE" sz="1800" i="1" dirty="0" err="1">
                <a:solidFill>
                  <a:srgbClr val="00B0F0"/>
                </a:solidFill>
              </a:rPr>
              <a:t>to</a:t>
            </a:r>
            <a:r>
              <a:rPr lang="nl-BE" sz="1800" i="1" dirty="0">
                <a:solidFill>
                  <a:srgbClr val="00B0F0"/>
                </a:solidFill>
              </a:rPr>
              <a:t> </a:t>
            </a:r>
            <a:r>
              <a:rPr lang="nl-BE" sz="1800" i="1" dirty="0" err="1">
                <a:solidFill>
                  <a:srgbClr val="00B0F0"/>
                </a:solidFill>
              </a:rPr>
              <a:t>persist</a:t>
            </a:r>
            <a:r>
              <a:rPr lang="nl-BE" sz="1800" i="1" dirty="0">
                <a:solidFill>
                  <a:srgbClr val="00B0F0"/>
                </a:solidFill>
              </a:rPr>
              <a:t> </a:t>
            </a:r>
            <a:r>
              <a:rPr lang="nl-BE" sz="1800" i="1" dirty="0" err="1">
                <a:solidFill>
                  <a:srgbClr val="00B0F0"/>
                </a:solidFill>
              </a:rPr>
              <a:t>for</a:t>
            </a:r>
            <a:r>
              <a:rPr lang="nl-BE" sz="1800" i="1" dirty="0">
                <a:solidFill>
                  <a:srgbClr val="00B0F0"/>
                </a:solidFill>
              </a:rPr>
              <a:t> </a:t>
            </a:r>
            <a:r>
              <a:rPr lang="nl-BE" sz="1800" i="1" dirty="0" err="1">
                <a:solidFill>
                  <a:srgbClr val="00B0F0"/>
                </a:solidFill>
              </a:rPr>
              <a:t>some</a:t>
            </a:r>
            <a:r>
              <a:rPr lang="nl-BE" sz="1800" i="1" dirty="0">
                <a:solidFill>
                  <a:srgbClr val="00B0F0"/>
                </a:solidFill>
              </a:rPr>
              <a:t> time, but </a:t>
            </a:r>
            <a:r>
              <a:rPr lang="nl-BE" sz="1800" i="1" dirty="0" err="1">
                <a:solidFill>
                  <a:srgbClr val="00B0F0"/>
                </a:solidFill>
              </a:rPr>
              <a:t>central</a:t>
            </a:r>
            <a:r>
              <a:rPr lang="nl-BE" sz="1800" i="1" dirty="0">
                <a:solidFill>
                  <a:srgbClr val="00B0F0"/>
                </a:solidFill>
              </a:rPr>
              <a:t> bank targets </a:t>
            </a:r>
            <a:r>
              <a:rPr lang="nl-BE" sz="1800" i="1" dirty="0" err="1">
                <a:solidFill>
                  <a:srgbClr val="00B0F0"/>
                </a:solidFill>
              </a:rPr>
              <a:t>still</a:t>
            </a:r>
            <a:r>
              <a:rPr lang="nl-BE" sz="1800" i="1" dirty="0">
                <a:solidFill>
                  <a:srgbClr val="00B0F0"/>
                </a:solidFill>
              </a:rPr>
              <a:t> anchor </a:t>
            </a:r>
            <a:r>
              <a:rPr lang="nl-BE" sz="1800" i="1" dirty="0" err="1">
                <a:solidFill>
                  <a:srgbClr val="00B0F0"/>
                </a:solidFill>
              </a:rPr>
              <a:t>inflation</a:t>
            </a:r>
            <a:r>
              <a:rPr lang="nl-BE" sz="1800" i="1" dirty="0">
                <a:solidFill>
                  <a:srgbClr val="00B0F0"/>
                </a:solidFill>
              </a:rPr>
              <a:t> </a:t>
            </a:r>
            <a:r>
              <a:rPr lang="nl-BE" sz="1800" i="1" dirty="0" err="1">
                <a:solidFill>
                  <a:srgbClr val="00B0F0"/>
                </a:solidFill>
              </a:rPr>
              <a:t>expectations</a:t>
            </a:r>
            <a:endParaRPr lang="nl-BE" sz="1800" i="1" dirty="0">
              <a:solidFill>
                <a:srgbClr val="00B0F0"/>
              </a:solidFill>
            </a:endParaRPr>
          </a:p>
        </p:txBody>
      </p:sp>
      <p:graphicFrame>
        <p:nvGraphicFramePr>
          <p:cNvPr id="13" name="Object 12">
            <a:extLst>
              <a:ext uri="{FF2B5EF4-FFF2-40B4-BE49-F238E27FC236}">
                <a16:creationId xmlns:a16="http://schemas.microsoft.com/office/drawing/2014/main" id="{2807B871-21AD-47A5-8BC5-5006F348D17E}"/>
              </a:ext>
            </a:extLst>
          </p:cNvPr>
          <p:cNvGraphicFramePr>
            <a:graphicFrameLocks noChangeAspect="1"/>
          </p:cNvGraphicFramePr>
          <p:nvPr>
            <p:extLst>
              <p:ext uri="{D42A27DB-BD31-4B8C-83A1-F6EECF244321}">
                <p14:modId xmlns:p14="http://schemas.microsoft.com/office/powerpoint/2010/main" val="620136715"/>
              </p:ext>
            </p:extLst>
          </p:nvPr>
        </p:nvGraphicFramePr>
        <p:xfrm>
          <a:off x="489600" y="1399620"/>
          <a:ext cx="4113213" cy="3186113"/>
        </p:xfrm>
        <a:graphic>
          <a:graphicData uri="http://schemas.openxmlformats.org/presentationml/2006/ole">
            <mc:AlternateContent xmlns:mc="http://schemas.openxmlformats.org/markup-compatibility/2006">
              <mc:Choice xmlns:v="urn:schemas-microsoft-com:vml" Requires="v">
                <p:oleObj spid="_x0000_s108676" name="Macrobond document" r:id="rId5" imgW="4112895" imgH="3186242" progId="Mbnd.mbnd">
                  <p:embed/>
                </p:oleObj>
              </mc:Choice>
              <mc:Fallback>
                <p:oleObj name="Macrobond document" r:id="rId5" imgW="4112895" imgH="3186242" progId="Mbnd.mbnd">
                  <p:embed/>
                  <p:pic>
                    <p:nvPicPr>
                      <p:cNvPr id="0" name=""/>
                      <p:cNvPicPr/>
                      <p:nvPr/>
                    </p:nvPicPr>
                    <p:blipFill>
                      <a:blip r:embed="rId6"/>
                      <a:stretch>
                        <a:fillRect/>
                      </a:stretch>
                    </p:blipFill>
                    <p:spPr>
                      <a:xfrm>
                        <a:off x="489600" y="1399620"/>
                        <a:ext cx="4113213" cy="318611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453143D3-DA50-467B-A1F2-707D87760986}"/>
              </a:ext>
            </a:extLst>
          </p:cNvPr>
          <p:cNvGraphicFramePr>
            <a:graphicFrameLocks noChangeAspect="1"/>
          </p:cNvGraphicFramePr>
          <p:nvPr>
            <p:extLst>
              <p:ext uri="{D42A27DB-BD31-4B8C-83A1-F6EECF244321}">
                <p14:modId xmlns:p14="http://schemas.microsoft.com/office/powerpoint/2010/main" val="1143794339"/>
              </p:ext>
            </p:extLst>
          </p:nvPr>
        </p:nvGraphicFramePr>
        <p:xfrm>
          <a:off x="4779267" y="1399771"/>
          <a:ext cx="4113213" cy="3186113"/>
        </p:xfrm>
        <a:graphic>
          <a:graphicData uri="http://schemas.openxmlformats.org/presentationml/2006/ole">
            <mc:AlternateContent xmlns:mc="http://schemas.openxmlformats.org/markup-compatibility/2006">
              <mc:Choice xmlns:v="urn:schemas-microsoft-com:vml" Requires="v">
                <p:oleObj spid="_x0000_s108677" name="Macrobond document" r:id="rId7" imgW="4112895" imgH="3186242" progId="Mbnd.mbnd">
                  <p:embed/>
                </p:oleObj>
              </mc:Choice>
              <mc:Fallback>
                <p:oleObj name="Macrobond document" r:id="rId7" imgW="4112895" imgH="3186242" progId="Mbnd.mbnd">
                  <p:embed/>
                  <p:pic>
                    <p:nvPicPr>
                      <p:cNvPr id="0" name=""/>
                      <p:cNvPicPr/>
                      <p:nvPr/>
                    </p:nvPicPr>
                    <p:blipFill>
                      <a:blip r:embed="rId8"/>
                      <a:stretch>
                        <a:fillRect/>
                      </a:stretch>
                    </p:blipFill>
                    <p:spPr>
                      <a:xfrm>
                        <a:off x="4779267" y="1399771"/>
                        <a:ext cx="4113213" cy="3186113"/>
                      </a:xfrm>
                      <a:prstGeom prst="rect">
                        <a:avLst/>
                      </a:prstGeom>
                    </p:spPr>
                  </p:pic>
                </p:oleObj>
              </mc:Fallback>
            </mc:AlternateContent>
          </a:graphicData>
        </a:graphic>
      </p:graphicFrame>
    </p:spTree>
    <p:extLst>
      <p:ext uri="{BB962C8B-B14F-4D97-AF65-F5344CB8AC3E}">
        <p14:creationId xmlns:p14="http://schemas.microsoft.com/office/powerpoint/2010/main" val="479242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B14605-89CC-4D9D-8605-56598E2F5C07}"/>
              </a:ext>
            </a:extLst>
          </p:cNvPr>
          <p:cNvSpPr>
            <a:spLocks noGrp="1"/>
          </p:cNvSpPr>
          <p:nvPr>
            <p:ph type="ftr" sz="quarter" idx="3"/>
          </p:nvPr>
        </p:nvSpPr>
        <p:spPr/>
        <p:txBody>
          <a:bodyPr/>
          <a:lstStyle/>
          <a:p>
            <a:r>
              <a:rPr lang="en-US"/>
              <a:t>KBC Economics</a:t>
            </a:r>
            <a:endParaRPr lang="en-US" dirty="0"/>
          </a:p>
        </p:txBody>
      </p:sp>
      <p:sp>
        <p:nvSpPr>
          <p:cNvPr id="5" name="Slide Number Placeholder 4">
            <a:extLst>
              <a:ext uri="{FF2B5EF4-FFF2-40B4-BE49-F238E27FC236}">
                <a16:creationId xmlns:a16="http://schemas.microsoft.com/office/drawing/2014/main" id="{594DFBB8-6FE4-4289-83F7-6540C4DC234F}"/>
              </a:ext>
            </a:extLst>
          </p:cNvPr>
          <p:cNvSpPr>
            <a:spLocks noGrp="1"/>
          </p:cNvSpPr>
          <p:nvPr>
            <p:ph type="sldNum" sz="quarter" idx="4"/>
          </p:nvPr>
        </p:nvSpPr>
        <p:spPr/>
        <p:txBody>
          <a:bodyPr/>
          <a:lstStyle/>
          <a:p>
            <a:fld id="{BE7BFF24-2C35-3444-B615-6A3C0CF587B2}" type="slidenum">
              <a:rPr lang="en-US" smtClean="0"/>
              <a:pPr/>
              <a:t>13</a:t>
            </a:fld>
            <a:endParaRPr lang="en-US" dirty="0"/>
          </a:p>
        </p:txBody>
      </p:sp>
      <p:pic>
        <p:nvPicPr>
          <p:cNvPr id="7" name="Picture 6" descr="KBC_RGB.ai">
            <a:extLst>
              <a:ext uri="{FF2B5EF4-FFF2-40B4-BE49-F238E27FC236}">
                <a16:creationId xmlns:a16="http://schemas.microsoft.com/office/drawing/2014/main" id="{BAC90CE7-F400-4E6C-B48D-50C7D875BC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279" t="20414" r="27986" b="33450"/>
          <a:stretch/>
        </p:blipFill>
        <p:spPr bwMode="black">
          <a:xfrm>
            <a:off x="8323195" y="4554776"/>
            <a:ext cx="613738" cy="437693"/>
          </a:xfrm>
          <a:prstGeom prst="rect">
            <a:avLst/>
          </a:prstGeom>
        </p:spPr>
      </p:pic>
      <p:graphicFrame>
        <p:nvGraphicFramePr>
          <p:cNvPr id="8" name="Object 7">
            <a:extLst>
              <a:ext uri="{FF2B5EF4-FFF2-40B4-BE49-F238E27FC236}">
                <a16:creationId xmlns:a16="http://schemas.microsoft.com/office/drawing/2014/main" id="{8D8ED20C-F9D8-4E28-8BBE-2CF7BA0B1793}"/>
              </a:ext>
            </a:extLst>
          </p:cNvPr>
          <p:cNvGraphicFramePr>
            <a:graphicFrameLocks noChangeAspect="1"/>
          </p:cNvGraphicFramePr>
          <p:nvPr>
            <p:extLst>
              <p:ext uri="{D42A27DB-BD31-4B8C-83A1-F6EECF244321}">
                <p14:modId xmlns:p14="http://schemas.microsoft.com/office/powerpoint/2010/main" val="4191093844"/>
              </p:ext>
            </p:extLst>
          </p:nvPr>
        </p:nvGraphicFramePr>
        <p:xfrm>
          <a:off x="489600" y="1276802"/>
          <a:ext cx="3625733" cy="3226825"/>
        </p:xfrm>
        <a:graphic>
          <a:graphicData uri="http://schemas.openxmlformats.org/presentationml/2006/ole">
            <mc:AlternateContent xmlns:mc="http://schemas.openxmlformats.org/markup-compatibility/2006">
              <mc:Choice xmlns:v="urn:schemas-microsoft-com:vml" Requires="v">
                <p:oleObj spid="_x0000_s111668" name="Macrobond document" r:id="rId5" imgW="4112895" imgH="3433916" progId="Mbnd.mbnd">
                  <p:embed/>
                </p:oleObj>
              </mc:Choice>
              <mc:Fallback>
                <p:oleObj name="Macrobond document" r:id="rId5" imgW="4112895" imgH="3433916" progId="Mbnd.mbnd">
                  <p:embed/>
                  <p:pic>
                    <p:nvPicPr>
                      <p:cNvPr id="8" name="Object 7">
                        <a:extLst>
                          <a:ext uri="{FF2B5EF4-FFF2-40B4-BE49-F238E27FC236}">
                            <a16:creationId xmlns:a16="http://schemas.microsoft.com/office/drawing/2014/main" id="{8D8ED20C-F9D8-4E28-8BBE-2CF7BA0B1793}"/>
                          </a:ext>
                        </a:extLst>
                      </p:cNvPr>
                      <p:cNvPicPr/>
                      <p:nvPr/>
                    </p:nvPicPr>
                    <p:blipFill>
                      <a:blip r:embed="rId6"/>
                      <a:stretch>
                        <a:fillRect/>
                      </a:stretch>
                    </p:blipFill>
                    <p:spPr>
                      <a:xfrm>
                        <a:off x="489600" y="1276802"/>
                        <a:ext cx="3625733" cy="32268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F34032C-5175-495E-9BAE-6751353E642C}"/>
              </a:ext>
            </a:extLst>
          </p:cNvPr>
          <p:cNvGraphicFramePr>
            <a:graphicFrameLocks noChangeAspect="1"/>
          </p:cNvGraphicFramePr>
          <p:nvPr>
            <p:extLst>
              <p:ext uri="{D42A27DB-BD31-4B8C-83A1-F6EECF244321}">
                <p14:modId xmlns:p14="http://schemas.microsoft.com/office/powerpoint/2010/main" val="3301914954"/>
              </p:ext>
            </p:extLst>
          </p:nvPr>
        </p:nvGraphicFramePr>
        <p:xfrm>
          <a:off x="4710695" y="1276804"/>
          <a:ext cx="3744416" cy="3277972"/>
        </p:xfrm>
        <a:graphic>
          <a:graphicData uri="http://schemas.openxmlformats.org/presentationml/2006/ole">
            <mc:AlternateContent xmlns:mc="http://schemas.openxmlformats.org/markup-compatibility/2006">
              <mc:Choice xmlns:v="urn:schemas-microsoft-com:vml" Requires="v">
                <p:oleObj spid="_x0000_s111669" name="Macrobond document" r:id="rId7" imgW="4112895" imgH="3433916" progId="Mbnd.mbnd">
                  <p:embed/>
                </p:oleObj>
              </mc:Choice>
              <mc:Fallback>
                <p:oleObj name="Macrobond document" r:id="rId7" imgW="4112895" imgH="3433916" progId="Mbnd.mbnd">
                  <p:embed/>
                  <p:pic>
                    <p:nvPicPr>
                      <p:cNvPr id="9" name="Object 8">
                        <a:extLst>
                          <a:ext uri="{FF2B5EF4-FFF2-40B4-BE49-F238E27FC236}">
                            <a16:creationId xmlns:a16="http://schemas.microsoft.com/office/drawing/2014/main" id="{5F34032C-5175-495E-9BAE-6751353E642C}"/>
                          </a:ext>
                        </a:extLst>
                      </p:cNvPr>
                      <p:cNvPicPr/>
                      <p:nvPr/>
                    </p:nvPicPr>
                    <p:blipFill>
                      <a:blip r:embed="rId8"/>
                      <a:stretch>
                        <a:fillRect/>
                      </a:stretch>
                    </p:blipFill>
                    <p:spPr>
                      <a:xfrm>
                        <a:off x="4710695" y="1276804"/>
                        <a:ext cx="3744416" cy="3277972"/>
                      </a:xfrm>
                      <a:prstGeom prst="rect">
                        <a:avLst/>
                      </a:prstGeom>
                    </p:spPr>
                  </p:pic>
                </p:oleObj>
              </mc:Fallback>
            </mc:AlternateContent>
          </a:graphicData>
        </a:graphic>
      </p:graphicFrame>
      <p:sp>
        <p:nvSpPr>
          <p:cNvPr id="10" name="Title 5">
            <a:extLst>
              <a:ext uri="{FF2B5EF4-FFF2-40B4-BE49-F238E27FC236}">
                <a16:creationId xmlns:a16="http://schemas.microsoft.com/office/drawing/2014/main" id="{A3FBA30A-86D4-4A42-AD98-7E9F4C186CDB}"/>
              </a:ext>
            </a:extLst>
          </p:cNvPr>
          <p:cNvSpPr txBox="1">
            <a:spLocks/>
          </p:cNvSpPr>
          <p:nvPr/>
        </p:nvSpPr>
        <p:spPr>
          <a:xfrm>
            <a:off x="489600" y="151200"/>
            <a:ext cx="8402880" cy="1412124"/>
          </a:xfrm>
          <a:prstGeom prst="rect">
            <a:avLst/>
          </a:prstGeom>
        </p:spPr>
        <p:txBody>
          <a:bodyPr vert="horz" lIns="0" tIns="0" rIns="0" bIns="0" rtlCol="0" anchor="t" anchorCtr="0">
            <a:noAutofit/>
          </a:bodyPr>
          <a:lstStyle>
            <a:lvl1pPr algn="l" defTabSz="779252" rtl="0" eaLnBrk="1" latinLnBrk="0" hangingPunct="1">
              <a:lnSpc>
                <a:spcPct val="90000"/>
              </a:lnSpc>
              <a:spcBef>
                <a:spcPct val="0"/>
              </a:spcBef>
              <a:buNone/>
              <a:defRPr lang="en-US" sz="2300" b="1" kern="1200" baseline="0" noProof="0">
                <a:solidFill>
                  <a:schemeClr val="tx2"/>
                </a:solidFill>
                <a:latin typeface="ITC Lubalin Graph Std Book"/>
                <a:ea typeface="ＭＳ Ｐゴシック" charset="0"/>
                <a:cs typeface="Verdana"/>
                <a:sym typeface="+mn-lt"/>
              </a:defRPr>
            </a:lvl1pPr>
          </a:lstStyle>
          <a:p>
            <a:pPr fontAlgn="auto">
              <a:spcAft>
                <a:spcPts val="0"/>
              </a:spcAft>
            </a:pPr>
            <a:r>
              <a:rPr lang="nl-BE" sz="2400" dirty="0" err="1">
                <a:solidFill>
                  <a:srgbClr val="00B0F0"/>
                </a:solidFill>
              </a:rPr>
              <a:t>Inflation</a:t>
            </a:r>
            <a:r>
              <a:rPr lang="nl-BE" sz="2400" dirty="0">
                <a:solidFill>
                  <a:srgbClr val="00B0F0"/>
                </a:solidFill>
              </a:rPr>
              <a:t> at record levels but </a:t>
            </a:r>
            <a:r>
              <a:rPr lang="nl-BE" sz="2400" dirty="0" err="1">
                <a:solidFill>
                  <a:srgbClr val="00B0F0"/>
                </a:solidFill>
              </a:rPr>
              <a:t>slowly</a:t>
            </a:r>
            <a:r>
              <a:rPr lang="nl-BE" sz="2400" dirty="0">
                <a:solidFill>
                  <a:srgbClr val="00B0F0"/>
                </a:solidFill>
              </a:rPr>
              <a:t> ‘</a:t>
            </a:r>
            <a:r>
              <a:rPr lang="nl-BE" sz="2400" dirty="0" err="1">
                <a:solidFill>
                  <a:srgbClr val="00B0F0"/>
                </a:solidFill>
              </a:rPr>
              <a:t>normalising</a:t>
            </a:r>
            <a:r>
              <a:rPr lang="nl-BE" sz="2400" dirty="0">
                <a:solidFill>
                  <a:srgbClr val="00B0F0"/>
                </a:solidFill>
              </a:rPr>
              <a:t>’</a:t>
            </a:r>
          </a:p>
          <a:p>
            <a:pPr fontAlgn="auto">
              <a:spcAft>
                <a:spcPts val="0"/>
              </a:spcAft>
            </a:pPr>
            <a:r>
              <a:rPr lang="nl-BE" sz="1800" i="1" dirty="0" err="1">
                <a:solidFill>
                  <a:srgbClr val="00B0F0"/>
                </a:solidFill>
              </a:rPr>
              <a:t>Higher-than-expected</a:t>
            </a:r>
            <a:r>
              <a:rPr lang="nl-BE" sz="1800" i="1" dirty="0">
                <a:solidFill>
                  <a:srgbClr val="00B0F0"/>
                </a:solidFill>
              </a:rPr>
              <a:t> </a:t>
            </a:r>
            <a:r>
              <a:rPr lang="nl-BE" sz="1800" i="1" dirty="0" err="1">
                <a:solidFill>
                  <a:srgbClr val="00B0F0"/>
                </a:solidFill>
              </a:rPr>
              <a:t>inflation</a:t>
            </a:r>
            <a:r>
              <a:rPr lang="nl-BE" sz="1800" i="1" dirty="0">
                <a:solidFill>
                  <a:srgbClr val="00B0F0"/>
                </a:solidFill>
              </a:rPr>
              <a:t> </a:t>
            </a:r>
            <a:r>
              <a:rPr lang="nl-BE" sz="1800" i="1" dirty="0" err="1">
                <a:solidFill>
                  <a:srgbClr val="00B0F0"/>
                </a:solidFill>
              </a:rPr>
              <a:t>likely</a:t>
            </a:r>
            <a:r>
              <a:rPr lang="nl-BE" sz="1800" i="1" dirty="0">
                <a:solidFill>
                  <a:srgbClr val="00B0F0"/>
                </a:solidFill>
              </a:rPr>
              <a:t> </a:t>
            </a:r>
            <a:r>
              <a:rPr lang="nl-BE" sz="1800" i="1" dirty="0" err="1">
                <a:solidFill>
                  <a:srgbClr val="00B0F0"/>
                </a:solidFill>
              </a:rPr>
              <a:t>to</a:t>
            </a:r>
            <a:r>
              <a:rPr lang="nl-BE" sz="1800" i="1" dirty="0">
                <a:solidFill>
                  <a:srgbClr val="00B0F0"/>
                </a:solidFill>
              </a:rPr>
              <a:t> </a:t>
            </a:r>
            <a:r>
              <a:rPr lang="nl-BE" sz="1800" i="1" dirty="0" err="1">
                <a:solidFill>
                  <a:srgbClr val="00B0F0"/>
                </a:solidFill>
              </a:rPr>
              <a:t>persist</a:t>
            </a:r>
            <a:r>
              <a:rPr lang="nl-BE" sz="1800" i="1" dirty="0">
                <a:solidFill>
                  <a:srgbClr val="00B0F0"/>
                </a:solidFill>
              </a:rPr>
              <a:t> </a:t>
            </a:r>
            <a:r>
              <a:rPr lang="nl-BE" sz="1800" i="1" dirty="0" err="1">
                <a:solidFill>
                  <a:srgbClr val="00B0F0"/>
                </a:solidFill>
              </a:rPr>
              <a:t>for</a:t>
            </a:r>
            <a:r>
              <a:rPr lang="nl-BE" sz="1800" i="1" dirty="0">
                <a:solidFill>
                  <a:srgbClr val="00B0F0"/>
                </a:solidFill>
              </a:rPr>
              <a:t> </a:t>
            </a:r>
            <a:r>
              <a:rPr lang="nl-BE" sz="1800" i="1" dirty="0" err="1">
                <a:solidFill>
                  <a:srgbClr val="00B0F0"/>
                </a:solidFill>
              </a:rPr>
              <a:t>some</a:t>
            </a:r>
            <a:r>
              <a:rPr lang="nl-BE" sz="1800" i="1" dirty="0">
                <a:solidFill>
                  <a:srgbClr val="00B0F0"/>
                </a:solidFill>
              </a:rPr>
              <a:t> time, but </a:t>
            </a:r>
            <a:r>
              <a:rPr lang="nl-BE" sz="1800" i="1" dirty="0" err="1">
                <a:solidFill>
                  <a:srgbClr val="00B0F0"/>
                </a:solidFill>
              </a:rPr>
              <a:t>central</a:t>
            </a:r>
            <a:r>
              <a:rPr lang="nl-BE" sz="1800" i="1" dirty="0">
                <a:solidFill>
                  <a:srgbClr val="00B0F0"/>
                </a:solidFill>
              </a:rPr>
              <a:t> bank targets </a:t>
            </a:r>
            <a:r>
              <a:rPr lang="nl-BE" sz="1800" i="1" dirty="0" err="1">
                <a:solidFill>
                  <a:srgbClr val="00B0F0"/>
                </a:solidFill>
              </a:rPr>
              <a:t>still</a:t>
            </a:r>
            <a:r>
              <a:rPr lang="nl-BE" sz="1800" i="1" dirty="0">
                <a:solidFill>
                  <a:srgbClr val="00B0F0"/>
                </a:solidFill>
              </a:rPr>
              <a:t> anchor </a:t>
            </a:r>
            <a:r>
              <a:rPr lang="nl-BE" sz="1800" i="1" dirty="0" err="1">
                <a:solidFill>
                  <a:srgbClr val="00B0F0"/>
                </a:solidFill>
              </a:rPr>
              <a:t>markets</a:t>
            </a:r>
            <a:r>
              <a:rPr lang="nl-BE" sz="1800" i="1" dirty="0">
                <a:solidFill>
                  <a:srgbClr val="00B0F0"/>
                </a:solidFill>
              </a:rPr>
              <a:t>’ </a:t>
            </a:r>
            <a:r>
              <a:rPr lang="nl-BE" sz="1800" i="1" dirty="0" err="1">
                <a:solidFill>
                  <a:srgbClr val="00B0F0"/>
                </a:solidFill>
              </a:rPr>
              <a:t>inflation</a:t>
            </a:r>
            <a:r>
              <a:rPr lang="nl-BE" sz="1800" i="1" dirty="0">
                <a:solidFill>
                  <a:srgbClr val="00B0F0"/>
                </a:solidFill>
              </a:rPr>
              <a:t> </a:t>
            </a:r>
            <a:r>
              <a:rPr lang="nl-BE" sz="1800" i="1" dirty="0" err="1">
                <a:solidFill>
                  <a:srgbClr val="00B0F0"/>
                </a:solidFill>
              </a:rPr>
              <a:t>expectations</a:t>
            </a:r>
            <a:endParaRPr lang="nl-BE" sz="1800" i="1" dirty="0">
              <a:solidFill>
                <a:srgbClr val="00B0F0"/>
              </a:solidFill>
            </a:endParaRPr>
          </a:p>
        </p:txBody>
      </p:sp>
    </p:spTree>
    <p:extLst>
      <p:ext uri="{BB962C8B-B14F-4D97-AF65-F5344CB8AC3E}">
        <p14:creationId xmlns:p14="http://schemas.microsoft.com/office/powerpoint/2010/main" val="1045262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1BEEB08-08BD-4165-9CA0-D497FAD66361}"/>
              </a:ext>
            </a:extLst>
          </p:cNvPr>
          <p:cNvSpPr>
            <a:spLocks noGrp="1"/>
          </p:cNvSpPr>
          <p:nvPr>
            <p:ph type="ftr" sz="quarter" idx="3"/>
          </p:nvPr>
        </p:nvSpPr>
        <p:spPr/>
        <p:txBody>
          <a:bodyPr/>
          <a:lstStyle/>
          <a:p>
            <a:r>
              <a:rPr lang="en-US"/>
              <a:t>KBC Economics</a:t>
            </a:r>
            <a:endParaRPr lang="en-US" dirty="0"/>
          </a:p>
        </p:txBody>
      </p:sp>
      <p:sp>
        <p:nvSpPr>
          <p:cNvPr id="5" name="Slide Number Placeholder 4">
            <a:extLst>
              <a:ext uri="{FF2B5EF4-FFF2-40B4-BE49-F238E27FC236}">
                <a16:creationId xmlns:a16="http://schemas.microsoft.com/office/drawing/2014/main" id="{0C8304B7-2991-4B55-8891-D35DCC8ABD61}"/>
              </a:ext>
            </a:extLst>
          </p:cNvPr>
          <p:cNvSpPr>
            <a:spLocks noGrp="1"/>
          </p:cNvSpPr>
          <p:nvPr>
            <p:ph type="sldNum" sz="quarter" idx="4"/>
          </p:nvPr>
        </p:nvSpPr>
        <p:spPr/>
        <p:txBody>
          <a:bodyPr/>
          <a:lstStyle/>
          <a:p>
            <a:fld id="{BE7BFF24-2C35-3444-B615-6A3C0CF587B2}" type="slidenum">
              <a:rPr lang="en-US" smtClean="0"/>
              <a:pPr/>
              <a:t>14</a:t>
            </a:fld>
            <a:endParaRPr lang="en-US"/>
          </a:p>
        </p:txBody>
      </p:sp>
      <p:graphicFrame>
        <p:nvGraphicFramePr>
          <p:cNvPr id="8" name="Object 7">
            <a:extLst>
              <a:ext uri="{FF2B5EF4-FFF2-40B4-BE49-F238E27FC236}">
                <a16:creationId xmlns:a16="http://schemas.microsoft.com/office/drawing/2014/main" id="{25E88775-85CB-4541-A38E-E229A4F9179E}"/>
              </a:ext>
            </a:extLst>
          </p:cNvPr>
          <p:cNvGraphicFramePr>
            <a:graphicFrameLocks noChangeAspect="1"/>
          </p:cNvGraphicFramePr>
          <p:nvPr>
            <p:extLst>
              <p:ext uri="{D42A27DB-BD31-4B8C-83A1-F6EECF244321}">
                <p14:modId xmlns:p14="http://schemas.microsoft.com/office/powerpoint/2010/main" val="4000797930"/>
              </p:ext>
            </p:extLst>
          </p:nvPr>
        </p:nvGraphicFramePr>
        <p:xfrm>
          <a:off x="3306479" y="1159196"/>
          <a:ext cx="2531042" cy="3256437"/>
        </p:xfrm>
        <a:graphic>
          <a:graphicData uri="http://schemas.openxmlformats.org/presentationml/2006/ole">
            <mc:AlternateContent xmlns:mc="http://schemas.openxmlformats.org/markup-compatibility/2006">
              <mc:Choice xmlns:v="urn:schemas-microsoft-com:vml" Requires="v">
                <p:oleObj spid="_x0000_s90585" name="Macrobond document" r:id="rId4" imgW="3142065" imgH="3815703" progId="Mbnd.mbnd">
                  <p:embed/>
                </p:oleObj>
              </mc:Choice>
              <mc:Fallback>
                <p:oleObj name="Macrobond document" r:id="rId4" imgW="3142065" imgH="3815703" progId="Mbnd.mbnd">
                  <p:embed/>
                  <p:pic>
                    <p:nvPicPr>
                      <p:cNvPr id="8" name="Object 7">
                        <a:extLst>
                          <a:ext uri="{FF2B5EF4-FFF2-40B4-BE49-F238E27FC236}">
                            <a16:creationId xmlns:a16="http://schemas.microsoft.com/office/drawing/2014/main" id="{25E88775-85CB-4541-A38E-E229A4F9179E}"/>
                          </a:ext>
                        </a:extLst>
                      </p:cNvPr>
                      <p:cNvPicPr/>
                      <p:nvPr/>
                    </p:nvPicPr>
                    <p:blipFill>
                      <a:blip r:embed="rId5"/>
                      <a:stretch>
                        <a:fillRect/>
                      </a:stretch>
                    </p:blipFill>
                    <p:spPr>
                      <a:xfrm>
                        <a:off x="3306479" y="1159196"/>
                        <a:ext cx="2531042" cy="325643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A532110-4CB3-4F89-8576-84E7FC70F5DB}"/>
              </a:ext>
            </a:extLst>
          </p:cNvPr>
          <p:cNvGraphicFramePr>
            <a:graphicFrameLocks noChangeAspect="1"/>
          </p:cNvGraphicFramePr>
          <p:nvPr>
            <p:extLst>
              <p:ext uri="{D42A27DB-BD31-4B8C-83A1-F6EECF244321}">
                <p14:modId xmlns:p14="http://schemas.microsoft.com/office/powerpoint/2010/main" val="3927596100"/>
              </p:ext>
            </p:extLst>
          </p:nvPr>
        </p:nvGraphicFramePr>
        <p:xfrm>
          <a:off x="6067051" y="1159196"/>
          <a:ext cx="2468562" cy="3255962"/>
        </p:xfrm>
        <a:graphic>
          <a:graphicData uri="http://schemas.openxmlformats.org/presentationml/2006/ole">
            <mc:AlternateContent xmlns:mc="http://schemas.openxmlformats.org/markup-compatibility/2006">
              <mc:Choice xmlns:v="urn:schemas-microsoft-com:vml" Requires="v">
                <p:oleObj spid="_x0000_s90586" name="Macrobond document" r:id="rId6" imgW="3142065" imgH="3815703" progId="Mbnd.mbnd">
                  <p:embed/>
                </p:oleObj>
              </mc:Choice>
              <mc:Fallback>
                <p:oleObj name="Macrobond document" r:id="rId6" imgW="3142065" imgH="3815703" progId="Mbnd.mbnd">
                  <p:embed/>
                  <p:pic>
                    <p:nvPicPr>
                      <p:cNvPr id="9" name="Object 8">
                        <a:extLst>
                          <a:ext uri="{FF2B5EF4-FFF2-40B4-BE49-F238E27FC236}">
                            <a16:creationId xmlns:a16="http://schemas.microsoft.com/office/drawing/2014/main" id="{DA532110-4CB3-4F89-8576-84E7FC70F5DB}"/>
                          </a:ext>
                        </a:extLst>
                      </p:cNvPr>
                      <p:cNvPicPr/>
                      <p:nvPr/>
                    </p:nvPicPr>
                    <p:blipFill>
                      <a:blip r:embed="rId7"/>
                      <a:stretch>
                        <a:fillRect/>
                      </a:stretch>
                    </p:blipFill>
                    <p:spPr>
                      <a:xfrm>
                        <a:off x="6067051" y="1159196"/>
                        <a:ext cx="2468562" cy="325596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069C5630-EA6C-4C30-BC18-2BB29FF661E2}"/>
              </a:ext>
            </a:extLst>
          </p:cNvPr>
          <p:cNvGraphicFramePr>
            <a:graphicFrameLocks noChangeAspect="1"/>
          </p:cNvGraphicFramePr>
          <p:nvPr>
            <p:extLst>
              <p:ext uri="{D42A27DB-BD31-4B8C-83A1-F6EECF244321}">
                <p14:modId xmlns:p14="http://schemas.microsoft.com/office/powerpoint/2010/main" val="181934564"/>
              </p:ext>
            </p:extLst>
          </p:nvPr>
        </p:nvGraphicFramePr>
        <p:xfrm>
          <a:off x="490754" y="1159196"/>
          <a:ext cx="2634564" cy="3177199"/>
        </p:xfrm>
        <a:graphic>
          <a:graphicData uri="http://schemas.openxmlformats.org/presentationml/2006/ole">
            <mc:AlternateContent xmlns:mc="http://schemas.openxmlformats.org/markup-compatibility/2006">
              <mc:Choice xmlns:v="urn:schemas-microsoft-com:vml" Requires="v">
                <p:oleObj spid="_x0000_s90587" name="Macrobond document" r:id="rId8" imgW="3142065" imgH="3815703" progId="Mbnd.mbnd">
                  <p:embed/>
                </p:oleObj>
              </mc:Choice>
              <mc:Fallback>
                <p:oleObj name="Macrobond document" r:id="rId8" imgW="3142065" imgH="3815703" progId="Mbnd.mbnd">
                  <p:embed/>
                  <p:pic>
                    <p:nvPicPr>
                      <p:cNvPr id="10" name="Object 9">
                        <a:extLst>
                          <a:ext uri="{FF2B5EF4-FFF2-40B4-BE49-F238E27FC236}">
                            <a16:creationId xmlns:a16="http://schemas.microsoft.com/office/drawing/2014/main" id="{069C5630-EA6C-4C30-BC18-2BB29FF661E2}"/>
                          </a:ext>
                        </a:extLst>
                      </p:cNvPr>
                      <p:cNvPicPr/>
                      <p:nvPr/>
                    </p:nvPicPr>
                    <p:blipFill>
                      <a:blip r:embed="rId9"/>
                      <a:stretch>
                        <a:fillRect/>
                      </a:stretch>
                    </p:blipFill>
                    <p:spPr>
                      <a:xfrm>
                        <a:off x="490754" y="1159196"/>
                        <a:ext cx="2634564" cy="3177199"/>
                      </a:xfrm>
                      <a:prstGeom prst="rect">
                        <a:avLst/>
                      </a:prstGeom>
                    </p:spPr>
                  </p:pic>
                </p:oleObj>
              </mc:Fallback>
            </mc:AlternateContent>
          </a:graphicData>
        </a:graphic>
      </p:graphicFrame>
      <p:sp>
        <p:nvSpPr>
          <p:cNvPr id="15" name="Oval 14">
            <a:extLst>
              <a:ext uri="{FF2B5EF4-FFF2-40B4-BE49-F238E27FC236}">
                <a16:creationId xmlns:a16="http://schemas.microsoft.com/office/drawing/2014/main" id="{D7A2639B-C3B9-4418-9602-EF32BFC68344}"/>
              </a:ext>
            </a:extLst>
          </p:cNvPr>
          <p:cNvSpPr/>
          <p:nvPr/>
        </p:nvSpPr>
        <p:spPr>
          <a:xfrm flipH="1">
            <a:off x="7459093" y="3141041"/>
            <a:ext cx="144016" cy="144016"/>
          </a:xfrm>
          <a:prstGeom prst="ellipse">
            <a:avLst/>
          </a:prstGeom>
          <a:solidFill>
            <a:srgbClr val="00B0F0">
              <a:alpha val="20000"/>
            </a:srgbClr>
          </a:solidFill>
          <a:ln>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nl-BE" sz="1260" dirty="0" err="1"/>
          </a:p>
        </p:txBody>
      </p:sp>
      <p:sp>
        <p:nvSpPr>
          <p:cNvPr id="16" name="Title 5">
            <a:extLst>
              <a:ext uri="{FF2B5EF4-FFF2-40B4-BE49-F238E27FC236}">
                <a16:creationId xmlns:a16="http://schemas.microsoft.com/office/drawing/2014/main" id="{6017B286-409B-43C9-B161-79AC51A739FC}"/>
              </a:ext>
            </a:extLst>
          </p:cNvPr>
          <p:cNvSpPr txBox="1">
            <a:spLocks/>
          </p:cNvSpPr>
          <p:nvPr/>
        </p:nvSpPr>
        <p:spPr>
          <a:xfrm>
            <a:off x="490754" y="151200"/>
            <a:ext cx="8545741" cy="1412124"/>
          </a:xfrm>
          <a:prstGeom prst="rect">
            <a:avLst/>
          </a:prstGeom>
        </p:spPr>
        <p:txBody>
          <a:bodyPr vert="horz" lIns="0" tIns="0" rIns="0" bIns="0" rtlCol="0" anchor="t" anchorCtr="0">
            <a:noAutofit/>
          </a:bodyPr>
          <a:lstStyle>
            <a:lvl1pPr algn="l" defTabSz="779252" rtl="0" eaLnBrk="1" latinLnBrk="0" hangingPunct="1">
              <a:lnSpc>
                <a:spcPct val="90000"/>
              </a:lnSpc>
              <a:spcBef>
                <a:spcPct val="0"/>
              </a:spcBef>
              <a:buNone/>
              <a:defRPr lang="en-US" sz="2300" b="1" kern="1200" baseline="0" noProof="0">
                <a:solidFill>
                  <a:schemeClr val="tx2"/>
                </a:solidFill>
                <a:latin typeface="ITC Lubalin Graph Std Book"/>
                <a:ea typeface="ＭＳ Ｐゴシック" charset="0"/>
                <a:cs typeface="Verdana"/>
                <a:sym typeface="+mn-lt"/>
              </a:defRPr>
            </a:lvl1pPr>
          </a:lstStyle>
          <a:p>
            <a:pPr fontAlgn="auto">
              <a:spcAft>
                <a:spcPts val="0"/>
              </a:spcAft>
            </a:pPr>
            <a:r>
              <a:rPr lang="nl-BE" sz="2400" dirty="0" err="1">
                <a:solidFill>
                  <a:srgbClr val="00B0F0"/>
                </a:solidFill>
              </a:rPr>
              <a:t>Inflation</a:t>
            </a:r>
            <a:r>
              <a:rPr lang="nl-BE" sz="2400" dirty="0">
                <a:solidFill>
                  <a:srgbClr val="00B0F0"/>
                </a:solidFill>
              </a:rPr>
              <a:t> at record levels but </a:t>
            </a:r>
            <a:r>
              <a:rPr lang="nl-BE" sz="2400" dirty="0" err="1">
                <a:solidFill>
                  <a:srgbClr val="00B0F0"/>
                </a:solidFill>
              </a:rPr>
              <a:t>slowly</a:t>
            </a:r>
            <a:r>
              <a:rPr lang="nl-BE" sz="2400" dirty="0">
                <a:solidFill>
                  <a:srgbClr val="00B0F0"/>
                </a:solidFill>
              </a:rPr>
              <a:t> ‘</a:t>
            </a:r>
            <a:r>
              <a:rPr lang="nl-BE" sz="2400" dirty="0" err="1">
                <a:solidFill>
                  <a:srgbClr val="00B0F0"/>
                </a:solidFill>
              </a:rPr>
              <a:t>normalising</a:t>
            </a:r>
            <a:r>
              <a:rPr lang="nl-BE" sz="2400" dirty="0">
                <a:solidFill>
                  <a:srgbClr val="00B0F0"/>
                </a:solidFill>
              </a:rPr>
              <a:t>’</a:t>
            </a:r>
          </a:p>
          <a:p>
            <a:pPr fontAlgn="auto">
              <a:spcAft>
                <a:spcPts val="0"/>
              </a:spcAft>
            </a:pPr>
            <a:r>
              <a:rPr lang="nl-BE" sz="1800" i="1" dirty="0" err="1">
                <a:solidFill>
                  <a:srgbClr val="00B0F0"/>
                </a:solidFill>
              </a:rPr>
              <a:t>Cost</a:t>
            </a:r>
            <a:r>
              <a:rPr lang="nl-BE" sz="1800" i="1" dirty="0">
                <a:solidFill>
                  <a:srgbClr val="00B0F0"/>
                </a:solidFill>
              </a:rPr>
              <a:t>-push </a:t>
            </a:r>
            <a:r>
              <a:rPr lang="nl-BE" sz="1800" i="1" dirty="0" err="1">
                <a:solidFill>
                  <a:srgbClr val="00B0F0"/>
                </a:solidFill>
              </a:rPr>
              <a:t>effects</a:t>
            </a:r>
            <a:r>
              <a:rPr lang="nl-BE" sz="1800" i="1" dirty="0">
                <a:solidFill>
                  <a:srgbClr val="00B0F0"/>
                </a:solidFill>
              </a:rPr>
              <a:t> </a:t>
            </a:r>
            <a:r>
              <a:rPr lang="nl-BE" sz="1800" i="1" dirty="0" err="1">
                <a:solidFill>
                  <a:srgbClr val="00B0F0"/>
                </a:solidFill>
              </a:rPr>
              <a:t>and</a:t>
            </a:r>
            <a:r>
              <a:rPr lang="nl-BE" sz="1800" i="1" dirty="0">
                <a:solidFill>
                  <a:srgbClr val="00B0F0"/>
                </a:solidFill>
              </a:rPr>
              <a:t> </a:t>
            </a:r>
            <a:r>
              <a:rPr lang="nl-BE" sz="1800" i="1" dirty="0" err="1">
                <a:solidFill>
                  <a:srgbClr val="00B0F0"/>
                </a:solidFill>
              </a:rPr>
              <a:t>starting</a:t>
            </a:r>
            <a:r>
              <a:rPr lang="nl-BE" sz="1800" i="1" dirty="0">
                <a:solidFill>
                  <a:srgbClr val="00B0F0"/>
                </a:solidFill>
              </a:rPr>
              <a:t> </a:t>
            </a:r>
            <a:r>
              <a:rPr lang="nl-BE" sz="1800" i="1" dirty="0" err="1">
                <a:solidFill>
                  <a:srgbClr val="00B0F0"/>
                </a:solidFill>
              </a:rPr>
              <a:t>wage</a:t>
            </a:r>
            <a:r>
              <a:rPr lang="nl-BE" sz="1800" i="1" dirty="0">
                <a:solidFill>
                  <a:srgbClr val="00B0F0"/>
                </a:solidFill>
              </a:rPr>
              <a:t> </a:t>
            </a:r>
            <a:r>
              <a:rPr lang="nl-BE" sz="1800" i="1" dirty="0" err="1">
                <a:solidFill>
                  <a:srgbClr val="00B0F0"/>
                </a:solidFill>
              </a:rPr>
              <a:t>pressures</a:t>
            </a:r>
            <a:r>
              <a:rPr lang="nl-BE" sz="1800" i="1" dirty="0">
                <a:solidFill>
                  <a:srgbClr val="00B0F0"/>
                </a:solidFill>
              </a:rPr>
              <a:t> in US </a:t>
            </a:r>
          </a:p>
        </p:txBody>
      </p:sp>
      <p:sp>
        <p:nvSpPr>
          <p:cNvPr id="20" name="Oval 19">
            <a:extLst>
              <a:ext uri="{FF2B5EF4-FFF2-40B4-BE49-F238E27FC236}">
                <a16:creationId xmlns:a16="http://schemas.microsoft.com/office/drawing/2014/main" id="{1CE89B4C-0A49-4818-986D-910626097023}"/>
              </a:ext>
            </a:extLst>
          </p:cNvPr>
          <p:cNvSpPr/>
          <p:nvPr/>
        </p:nvSpPr>
        <p:spPr>
          <a:xfrm>
            <a:off x="5185167" y="1755676"/>
            <a:ext cx="120459" cy="115115"/>
          </a:xfrm>
          <a:prstGeom prst="ellipse">
            <a:avLst/>
          </a:prstGeom>
          <a:solidFill>
            <a:srgbClr val="00B0F0">
              <a:alpha val="20000"/>
            </a:srgbClr>
          </a:solidFill>
          <a:ln>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nl-BE" sz="1260" dirty="0" err="1"/>
          </a:p>
        </p:txBody>
      </p:sp>
      <p:sp>
        <p:nvSpPr>
          <p:cNvPr id="7" name="TextBox 6">
            <a:extLst>
              <a:ext uri="{FF2B5EF4-FFF2-40B4-BE49-F238E27FC236}">
                <a16:creationId xmlns:a16="http://schemas.microsoft.com/office/drawing/2014/main" id="{A1E88B71-2AD8-440F-94BF-980E3D22B637}"/>
              </a:ext>
            </a:extLst>
          </p:cNvPr>
          <p:cNvSpPr txBox="1"/>
          <p:nvPr/>
        </p:nvSpPr>
        <p:spPr>
          <a:xfrm>
            <a:off x="525271" y="4534627"/>
            <a:ext cx="6352110" cy="157415"/>
          </a:xfrm>
          <a:prstGeom prst="rect">
            <a:avLst/>
          </a:prstGeom>
          <a:noFill/>
          <a:ln w="9525">
            <a:noFill/>
          </a:ln>
        </p:spPr>
        <p:txBody>
          <a:bodyPr vert="horz" wrap="square" lIns="0" tIns="0" rIns="0" bIns="0" rtlCol="0">
            <a:spAutoFit/>
          </a:bodyPr>
          <a:lstStyle/>
          <a:p>
            <a:pPr>
              <a:lnSpc>
                <a:spcPct val="93000"/>
              </a:lnSpc>
              <a:spcBef>
                <a:spcPts val="0"/>
              </a:spcBef>
              <a:buClr>
                <a:schemeClr val="tx1"/>
              </a:buClr>
              <a:buSzPct val="100000"/>
            </a:pPr>
            <a:r>
              <a:rPr lang="nl-BE" sz="1100" b="0" dirty="0" err="1">
                <a:latin typeface="+mn-lt"/>
                <a:cs typeface="+mn-cs"/>
                <a:sym typeface="+mn-lt"/>
              </a:rPr>
              <a:t>Circles</a:t>
            </a:r>
            <a:r>
              <a:rPr lang="nl-BE" sz="1100" b="0" dirty="0">
                <a:latin typeface="+mn-lt"/>
                <a:cs typeface="+mn-cs"/>
                <a:sym typeface="+mn-lt"/>
              </a:rPr>
              <a:t> </a:t>
            </a:r>
            <a:r>
              <a:rPr lang="nl-BE" sz="1100" b="0" dirty="0" err="1">
                <a:latin typeface="+mn-lt"/>
                <a:cs typeface="+mn-cs"/>
                <a:sym typeface="+mn-lt"/>
              </a:rPr>
              <a:t>denote</a:t>
            </a:r>
            <a:r>
              <a:rPr lang="nl-BE" sz="1100" b="0" dirty="0">
                <a:latin typeface="+mn-lt"/>
                <a:cs typeface="+mn-cs"/>
                <a:sym typeface="+mn-lt"/>
              </a:rPr>
              <a:t> </a:t>
            </a:r>
            <a:r>
              <a:rPr lang="nl-BE" sz="1100" b="0" dirty="0" err="1">
                <a:latin typeface="+mn-lt"/>
                <a:cs typeface="+mn-cs"/>
                <a:sym typeface="+mn-lt"/>
              </a:rPr>
              <a:t>the</a:t>
            </a:r>
            <a:r>
              <a:rPr lang="nl-BE" sz="1100" b="0" dirty="0">
                <a:latin typeface="+mn-lt"/>
                <a:cs typeface="+mn-cs"/>
                <a:sym typeface="+mn-lt"/>
              </a:rPr>
              <a:t> </a:t>
            </a:r>
            <a:r>
              <a:rPr lang="nl-BE" sz="1100" b="0" dirty="0" err="1">
                <a:latin typeface="+mn-lt"/>
                <a:cs typeface="+mn-cs"/>
                <a:sym typeface="+mn-lt"/>
              </a:rPr>
              <a:t>latest</a:t>
            </a:r>
            <a:r>
              <a:rPr lang="nl-BE" sz="1100" b="0" dirty="0">
                <a:latin typeface="+mn-lt"/>
                <a:cs typeface="+mn-cs"/>
                <a:sym typeface="+mn-lt"/>
              </a:rPr>
              <a:t> </a:t>
            </a:r>
            <a:r>
              <a:rPr lang="nl-BE" sz="1100" b="0" dirty="0" err="1">
                <a:latin typeface="+mn-lt"/>
                <a:cs typeface="+mn-cs"/>
                <a:sym typeface="+mn-lt"/>
              </a:rPr>
              <a:t>observations</a:t>
            </a:r>
            <a:r>
              <a:rPr lang="nl-BE" sz="1100" b="0" dirty="0">
                <a:latin typeface="+mn-lt"/>
                <a:cs typeface="+mn-cs"/>
                <a:sym typeface="+mn-lt"/>
              </a:rPr>
              <a:t> </a:t>
            </a:r>
            <a:r>
              <a:rPr lang="nl-BE" sz="1100" b="0" dirty="0" err="1">
                <a:latin typeface="+mn-lt"/>
                <a:cs typeface="+mn-cs"/>
                <a:sym typeface="+mn-lt"/>
              </a:rPr>
              <a:t>for</a:t>
            </a:r>
            <a:r>
              <a:rPr lang="nl-BE" sz="1100" b="0" dirty="0">
                <a:latin typeface="+mn-lt"/>
                <a:cs typeface="+mn-cs"/>
                <a:sym typeface="+mn-lt"/>
              </a:rPr>
              <a:t> </a:t>
            </a:r>
            <a:r>
              <a:rPr lang="nl-BE" sz="1100" b="0" dirty="0" err="1">
                <a:latin typeface="+mn-lt"/>
                <a:cs typeface="+mn-cs"/>
                <a:sym typeface="+mn-lt"/>
              </a:rPr>
              <a:t>the</a:t>
            </a:r>
            <a:r>
              <a:rPr lang="nl-BE" sz="1100" b="0" dirty="0">
                <a:latin typeface="+mn-lt"/>
                <a:cs typeface="+mn-cs"/>
                <a:sym typeface="+mn-lt"/>
              </a:rPr>
              <a:t> US (light blue) </a:t>
            </a:r>
            <a:r>
              <a:rPr lang="nl-BE" sz="1100" b="0" dirty="0" err="1">
                <a:latin typeface="+mn-lt"/>
                <a:cs typeface="+mn-cs"/>
                <a:sym typeface="+mn-lt"/>
              </a:rPr>
              <a:t>and</a:t>
            </a:r>
            <a:r>
              <a:rPr lang="nl-BE" sz="1100" b="0" dirty="0">
                <a:latin typeface="+mn-lt"/>
                <a:cs typeface="+mn-cs"/>
                <a:sym typeface="+mn-lt"/>
              </a:rPr>
              <a:t> </a:t>
            </a:r>
            <a:r>
              <a:rPr lang="nl-BE" sz="1100" b="0" dirty="0" err="1">
                <a:latin typeface="+mn-lt"/>
                <a:cs typeface="+mn-cs"/>
                <a:sym typeface="+mn-lt"/>
              </a:rPr>
              <a:t>the</a:t>
            </a:r>
            <a:r>
              <a:rPr lang="nl-BE" sz="1100" b="0" dirty="0">
                <a:latin typeface="+mn-lt"/>
                <a:cs typeface="+mn-cs"/>
                <a:sym typeface="+mn-lt"/>
              </a:rPr>
              <a:t> EA (</a:t>
            </a:r>
            <a:r>
              <a:rPr lang="nl-BE" sz="1100" b="0" dirty="0" err="1">
                <a:latin typeface="+mn-lt"/>
                <a:cs typeface="+mn-cs"/>
                <a:sym typeface="+mn-lt"/>
              </a:rPr>
              <a:t>dark</a:t>
            </a:r>
            <a:r>
              <a:rPr lang="nl-BE" sz="1100" b="0" dirty="0">
                <a:latin typeface="+mn-lt"/>
                <a:cs typeface="+mn-cs"/>
                <a:sym typeface="+mn-lt"/>
              </a:rPr>
              <a:t> blue)</a:t>
            </a:r>
          </a:p>
        </p:txBody>
      </p:sp>
      <p:sp>
        <p:nvSpPr>
          <p:cNvPr id="22" name="Oval 21">
            <a:extLst>
              <a:ext uri="{FF2B5EF4-FFF2-40B4-BE49-F238E27FC236}">
                <a16:creationId xmlns:a16="http://schemas.microsoft.com/office/drawing/2014/main" id="{B35E4EC6-F2F7-42D8-8AE9-182D348793C1}"/>
              </a:ext>
            </a:extLst>
          </p:cNvPr>
          <p:cNvSpPr/>
          <p:nvPr/>
        </p:nvSpPr>
        <p:spPr>
          <a:xfrm>
            <a:off x="5362566" y="2283718"/>
            <a:ext cx="120459" cy="115115"/>
          </a:xfrm>
          <a:prstGeom prst="ellipse">
            <a:avLst/>
          </a:prstGeom>
          <a:solidFill>
            <a:srgbClr val="00B0F0">
              <a:alpha val="20000"/>
            </a:srgbClr>
          </a:solidFill>
          <a:ln>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nl-BE" sz="1260" dirty="0" err="1"/>
          </a:p>
        </p:txBody>
      </p:sp>
      <p:sp>
        <p:nvSpPr>
          <p:cNvPr id="23" name="Oval 22">
            <a:extLst>
              <a:ext uri="{FF2B5EF4-FFF2-40B4-BE49-F238E27FC236}">
                <a16:creationId xmlns:a16="http://schemas.microsoft.com/office/drawing/2014/main" id="{529ED064-D202-4E6E-A3BD-DD8E0B53DB75}"/>
              </a:ext>
            </a:extLst>
          </p:cNvPr>
          <p:cNvSpPr/>
          <p:nvPr/>
        </p:nvSpPr>
        <p:spPr>
          <a:xfrm>
            <a:off x="2564079" y="1894484"/>
            <a:ext cx="120459" cy="115115"/>
          </a:xfrm>
          <a:prstGeom prst="ellipse">
            <a:avLst/>
          </a:prstGeom>
          <a:solidFill>
            <a:srgbClr val="00B0F0">
              <a:alpha val="20000"/>
            </a:srgbClr>
          </a:solidFill>
          <a:ln>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nl-BE" sz="1260" dirty="0" err="1"/>
          </a:p>
        </p:txBody>
      </p:sp>
      <p:sp>
        <p:nvSpPr>
          <p:cNvPr id="24" name="Oval 23">
            <a:extLst>
              <a:ext uri="{FF2B5EF4-FFF2-40B4-BE49-F238E27FC236}">
                <a16:creationId xmlns:a16="http://schemas.microsoft.com/office/drawing/2014/main" id="{9ADDA240-B058-4293-AABA-50410E5487F5}"/>
              </a:ext>
            </a:extLst>
          </p:cNvPr>
          <p:cNvSpPr/>
          <p:nvPr/>
        </p:nvSpPr>
        <p:spPr>
          <a:xfrm>
            <a:off x="2564078" y="2059488"/>
            <a:ext cx="120459" cy="115115"/>
          </a:xfrm>
          <a:prstGeom prst="ellipse">
            <a:avLst/>
          </a:prstGeom>
          <a:solidFill>
            <a:srgbClr val="00B0F0">
              <a:alpha val="20000"/>
            </a:srgbClr>
          </a:solidFill>
          <a:ln>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nl-BE" sz="1260" dirty="0" err="1"/>
          </a:p>
        </p:txBody>
      </p:sp>
      <p:sp>
        <p:nvSpPr>
          <p:cNvPr id="25" name="Oval 24">
            <a:extLst>
              <a:ext uri="{FF2B5EF4-FFF2-40B4-BE49-F238E27FC236}">
                <a16:creationId xmlns:a16="http://schemas.microsoft.com/office/drawing/2014/main" id="{4A6F8D12-ACC2-4E1E-BCCE-E95AAD714F7C}"/>
              </a:ext>
            </a:extLst>
          </p:cNvPr>
          <p:cNvSpPr/>
          <p:nvPr/>
        </p:nvSpPr>
        <p:spPr>
          <a:xfrm>
            <a:off x="8093619" y="2490070"/>
            <a:ext cx="120459" cy="115115"/>
          </a:xfrm>
          <a:prstGeom prst="ellipse">
            <a:avLst/>
          </a:prstGeom>
          <a:solidFill>
            <a:srgbClr val="00B0F0">
              <a:alpha val="20000"/>
            </a:srgbClr>
          </a:solidFill>
          <a:ln>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nl-BE" sz="1260" dirty="0" err="1"/>
          </a:p>
        </p:txBody>
      </p:sp>
    </p:spTree>
    <p:extLst>
      <p:ext uri="{BB962C8B-B14F-4D97-AF65-F5344CB8AC3E}">
        <p14:creationId xmlns:p14="http://schemas.microsoft.com/office/powerpoint/2010/main" val="2793482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FA1E05-CC25-40B3-AFA6-3B67598D9338}"/>
              </a:ext>
            </a:extLst>
          </p:cNvPr>
          <p:cNvSpPr txBox="1"/>
          <p:nvPr/>
        </p:nvSpPr>
        <p:spPr>
          <a:xfrm>
            <a:off x="988150" y="621720"/>
            <a:ext cx="4807986" cy="1373966"/>
          </a:xfrm>
          <a:prstGeom prst="rect">
            <a:avLst/>
          </a:prstGeom>
          <a:noFill/>
          <a:ln w="9525">
            <a:noFill/>
          </a:ln>
        </p:spPr>
        <p:txBody>
          <a:bodyPr vert="horz" wrap="square" lIns="0" tIns="0" rIns="0" bIns="0" rtlCol="0">
            <a:spAutoFit/>
          </a:bodyPr>
          <a:lstStyle/>
          <a:p>
            <a:pPr>
              <a:lnSpc>
                <a:spcPct val="93000"/>
              </a:lnSpc>
              <a:spcBef>
                <a:spcPts val="0"/>
              </a:spcBef>
              <a:buClr>
                <a:schemeClr val="tx1"/>
              </a:buClr>
              <a:buSzPct val="100000"/>
            </a:pPr>
            <a:r>
              <a:rPr lang="en-AU" sz="2400" dirty="0">
                <a:solidFill>
                  <a:srgbClr val="00B0F0"/>
                </a:solidFill>
              </a:rPr>
              <a:t>Central banks, increasingly challenged by persistent upside inflation surprises, face a ‘pick-your-poison’ moment</a:t>
            </a:r>
            <a:br>
              <a:rPr lang="nl-BE" sz="2400" dirty="0">
                <a:solidFill>
                  <a:srgbClr val="00B0F0"/>
                </a:solidFill>
              </a:rPr>
            </a:br>
            <a:endParaRPr lang="nl-BE" sz="2400" b="0" dirty="0">
              <a:latin typeface="+mn-lt"/>
              <a:cs typeface="+mn-cs"/>
              <a:sym typeface="+mn-lt"/>
            </a:endParaRPr>
          </a:p>
        </p:txBody>
      </p:sp>
      <p:sp>
        <p:nvSpPr>
          <p:cNvPr id="3" name="Footer Placeholder 2">
            <a:extLst>
              <a:ext uri="{FF2B5EF4-FFF2-40B4-BE49-F238E27FC236}">
                <a16:creationId xmlns:a16="http://schemas.microsoft.com/office/drawing/2014/main" id="{6B855445-A3FA-445C-9920-98175671A27B}"/>
              </a:ext>
            </a:extLst>
          </p:cNvPr>
          <p:cNvSpPr>
            <a:spLocks noGrp="1"/>
          </p:cNvSpPr>
          <p:nvPr>
            <p:ph type="ftr" sz="quarter" idx="3"/>
          </p:nvPr>
        </p:nvSpPr>
        <p:spPr>
          <a:xfrm>
            <a:off x="214382" y="4731738"/>
            <a:ext cx="2895600" cy="291600"/>
          </a:xfrm>
        </p:spPr>
        <p:txBody>
          <a:bodyPr wrap="none" anchor="ctr">
            <a:normAutofit/>
          </a:bodyPr>
          <a:lstStyle/>
          <a:p>
            <a:pPr>
              <a:spcAft>
                <a:spcPts val="600"/>
              </a:spcAft>
            </a:pPr>
            <a:r>
              <a:rPr lang="en-US"/>
              <a:t>KBC Economics</a:t>
            </a:r>
          </a:p>
        </p:txBody>
      </p:sp>
      <p:sp>
        <p:nvSpPr>
          <p:cNvPr id="8" name="Text Placeholder 7">
            <a:extLst>
              <a:ext uri="{FF2B5EF4-FFF2-40B4-BE49-F238E27FC236}">
                <a16:creationId xmlns:a16="http://schemas.microsoft.com/office/drawing/2014/main" id="{2C01A1A4-D91C-4B65-96FD-5697A98BD635}"/>
              </a:ext>
            </a:extLst>
          </p:cNvPr>
          <p:cNvSpPr>
            <a:spLocks noGrp="1"/>
          </p:cNvSpPr>
          <p:nvPr>
            <p:ph type="body" sz="quarter" idx="10"/>
          </p:nvPr>
        </p:nvSpPr>
        <p:spPr>
          <a:xfrm>
            <a:off x="988150" y="2015335"/>
            <a:ext cx="7472282" cy="1681198"/>
          </a:xfrm>
        </p:spPr>
        <p:txBody>
          <a:bodyPr wrap="square">
            <a:normAutofit fontScale="25000" lnSpcReduction="20000"/>
          </a:bodyPr>
          <a:lstStyle/>
          <a:p>
            <a:pPr algn="just">
              <a:lnSpc>
                <a:spcPct val="134000"/>
              </a:lnSpc>
              <a:spcAft>
                <a:spcPts val="600"/>
              </a:spcAft>
            </a:pPr>
            <a:r>
              <a:rPr lang="en-AU" sz="5600" dirty="0"/>
              <a:t>”...</a:t>
            </a:r>
            <a:r>
              <a:rPr lang="en-AU" sz="5600" i="1" dirty="0"/>
              <a:t>Persistent and strong upside inflation surprises keep inflation top-of-mind and put central banks increasingly before their pick-your-poison moment. An increasing number of central banks put (re-)anchoring inflation expectations top of the monetary policy agenda, as risks of second-round effects increase against the background of tightening labour markets. While monetary policy tightening is ineffective against supply chain disruptions, it can address excess demand and send a strong signal to financial markets regarding their determination to deal with inflation. The Fed seems determined – despite omicron – to reverse course and start tightening already in the first half of 2022, while the ECB maintains a wait-and-see attitude…” </a:t>
            </a:r>
          </a:p>
          <a:p>
            <a:pPr algn="just">
              <a:lnSpc>
                <a:spcPct val="134000"/>
              </a:lnSpc>
              <a:spcAft>
                <a:spcPts val="600"/>
              </a:spcAft>
            </a:pPr>
            <a:r>
              <a:rPr lang="nl-BE" sz="2000" i="1" dirty="0"/>
              <a:t>“</a:t>
            </a:r>
          </a:p>
        </p:txBody>
      </p:sp>
      <p:sp>
        <p:nvSpPr>
          <p:cNvPr id="4" name="Slide Number Placeholder 3" hidden="1">
            <a:extLst>
              <a:ext uri="{FF2B5EF4-FFF2-40B4-BE49-F238E27FC236}">
                <a16:creationId xmlns:a16="http://schemas.microsoft.com/office/drawing/2014/main" id="{71BB5429-2C26-4211-A2AB-B1F6C9B84923}"/>
              </a:ext>
            </a:extLst>
          </p:cNvPr>
          <p:cNvSpPr>
            <a:spLocks noGrp="1"/>
          </p:cNvSpPr>
          <p:nvPr>
            <p:ph type="sldNum" sz="quarter" idx="4294967295"/>
          </p:nvPr>
        </p:nvSpPr>
        <p:spPr>
          <a:xfrm>
            <a:off x="402343" y="5014479"/>
            <a:ext cx="176400" cy="111600"/>
          </a:xfrm>
        </p:spPr>
        <p:txBody>
          <a:bodyPr/>
          <a:lstStyle/>
          <a:p>
            <a:pPr>
              <a:spcAft>
                <a:spcPts val="600"/>
              </a:spcAft>
            </a:pPr>
            <a:fld id="{BE7BFF24-2C35-3444-B615-6A3C0CF587B2}" type="slidenum">
              <a:rPr lang="en-US" smtClean="0"/>
              <a:pPr>
                <a:spcAft>
                  <a:spcPts val="600"/>
                </a:spcAft>
              </a:pPr>
              <a:t>15</a:t>
            </a:fld>
            <a:endParaRPr lang="en-US"/>
          </a:p>
        </p:txBody>
      </p:sp>
      <p:sp>
        <p:nvSpPr>
          <p:cNvPr id="6" name="Slide Number Placeholder 4">
            <a:extLst>
              <a:ext uri="{FF2B5EF4-FFF2-40B4-BE49-F238E27FC236}">
                <a16:creationId xmlns:a16="http://schemas.microsoft.com/office/drawing/2014/main" id="{E76C06EE-1238-410F-A4AC-CBBAE6C0989A}"/>
              </a:ext>
            </a:extLst>
          </p:cNvPr>
          <p:cNvSpPr txBox="1">
            <a:spLocks/>
          </p:cNvSpPr>
          <p:nvPr/>
        </p:nvSpPr>
        <p:spPr>
          <a:xfrm>
            <a:off x="3289196" y="4719578"/>
            <a:ext cx="2133600" cy="272891"/>
          </a:xfrm>
          <a:prstGeom prst="rect">
            <a:avLst/>
          </a:prstGeom>
        </p:spPr>
        <p:txBody>
          <a:bodyPr/>
          <a:lstStyle>
            <a:defPPr>
              <a:defRPr lang="de-DE"/>
            </a:defPPr>
            <a:lvl1pPr algn="l" rtl="0" fontAlgn="base">
              <a:spcBef>
                <a:spcPct val="0"/>
              </a:spcBef>
              <a:spcAft>
                <a:spcPct val="0"/>
              </a:spcAft>
              <a:defRPr sz="1100" b="1" kern="1200">
                <a:solidFill>
                  <a:schemeClr val="tx1"/>
                </a:solidFill>
                <a:latin typeface="Arial Narrow" charset="0"/>
                <a:ea typeface="+mn-ea"/>
                <a:cs typeface="+mn-cs"/>
              </a:defRPr>
            </a:lvl1pPr>
            <a:lvl2pPr marL="389626" algn="l" rtl="0" fontAlgn="base">
              <a:spcBef>
                <a:spcPct val="0"/>
              </a:spcBef>
              <a:spcAft>
                <a:spcPct val="0"/>
              </a:spcAft>
              <a:defRPr sz="1100" b="1" kern="1200">
                <a:solidFill>
                  <a:schemeClr val="tx1"/>
                </a:solidFill>
                <a:latin typeface="Arial Narrow" charset="0"/>
                <a:ea typeface="+mn-ea"/>
                <a:cs typeface="+mn-cs"/>
              </a:defRPr>
            </a:lvl2pPr>
            <a:lvl3pPr marL="779252" algn="l" rtl="0" fontAlgn="base">
              <a:spcBef>
                <a:spcPct val="0"/>
              </a:spcBef>
              <a:spcAft>
                <a:spcPct val="0"/>
              </a:spcAft>
              <a:defRPr sz="1100" b="1" kern="1200">
                <a:solidFill>
                  <a:schemeClr val="tx1"/>
                </a:solidFill>
                <a:latin typeface="Arial Narrow" charset="0"/>
                <a:ea typeface="+mn-ea"/>
                <a:cs typeface="+mn-cs"/>
              </a:defRPr>
            </a:lvl3pPr>
            <a:lvl4pPr marL="1168878" algn="l" rtl="0" fontAlgn="base">
              <a:spcBef>
                <a:spcPct val="0"/>
              </a:spcBef>
              <a:spcAft>
                <a:spcPct val="0"/>
              </a:spcAft>
              <a:defRPr sz="1100" b="1" kern="1200">
                <a:solidFill>
                  <a:schemeClr val="tx1"/>
                </a:solidFill>
                <a:latin typeface="Arial Narrow" charset="0"/>
                <a:ea typeface="+mn-ea"/>
                <a:cs typeface="+mn-cs"/>
              </a:defRPr>
            </a:lvl4pPr>
            <a:lvl5pPr marL="1558503" algn="l" rtl="0" fontAlgn="base">
              <a:spcBef>
                <a:spcPct val="0"/>
              </a:spcBef>
              <a:spcAft>
                <a:spcPct val="0"/>
              </a:spcAft>
              <a:defRPr sz="1100" b="1" kern="1200">
                <a:solidFill>
                  <a:schemeClr val="tx1"/>
                </a:solidFill>
                <a:latin typeface="Arial Narrow" charset="0"/>
                <a:ea typeface="+mn-ea"/>
                <a:cs typeface="+mn-cs"/>
              </a:defRPr>
            </a:lvl5pPr>
            <a:lvl6pPr marL="1948129" algn="l" defTabSz="779252" rtl="0" eaLnBrk="1" latinLnBrk="0" hangingPunct="1">
              <a:defRPr sz="1100" b="1" kern="1200">
                <a:solidFill>
                  <a:schemeClr val="tx1"/>
                </a:solidFill>
                <a:latin typeface="Arial Narrow" charset="0"/>
                <a:ea typeface="+mn-ea"/>
                <a:cs typeface="+mn-cs"/>
              </a:defRPr>
            </a:lvl6pPr>
            <a:lvl7pPr marL="2337755" algn="l" defTabSz="779252" rtl="0" eaLnBrk="1" latinLnBrk="0" hangingPunct="1">
              <a:defRPr sz="1100" b="1" kern="1200">
                <a:solidFill>
                  <a:schemeClr val="tx1"/>
                </a:solidFill>
                <a:latin typeface="Arial Narrow" charset="0"/>
                <a:ea typeface="+mn-ea"/>
                <a:cs typeface="+mn-cs"/>
              </a:defRPr>
            </a:lvl7pPr>
            <a:lvl8pPr marL="2727381" algn="l" defTabSz="779252" rtl="0" eaLnBrk="1" latinLnBrk="0" hangingPunct="1">
              <a:defRPr sz="1100" b="1" kern="1200">
                <a:solidFill>
                  <a:schemeClr val="tx1"/>
                </a:solidFill>
                <a:latin typeface="Arial Narrow" charset="0"/>
                <a:ea typeface="+mn-ea"/>
                <a:cs typeface="+mn-cs"/>
              </a:defRPr>
            </a:lvl8pPr>
            <a:lvl9pPr marL="3117007" algn="l" defTabSz="779252" rtl="0" eaLnBrk="1" latinLnBrk="0" hangingPunct="1">
              <a:defRPr sz="1100" b="1" kern="1200">
                <a:solidFill>
                  <a:schemeClr val="tx1"/>
                </a:solidFill>
                <a:latin typeface="Arial Narrow" charset="0"/>
                <a:ea typeface="+mn-ea"/>
                <a:cs typeface="+mn-cs"/>
              </a:defRPr>
            </a:lvl9pPr>
          </a:lstStyle>
          <a:p>
            <a:pPr algn="ctr"/>
            <a:fld id="{BE7BFF24-2C35-3444-B615-6A3C0CF587B2}" type="slidenum">
              <a:rPr lang="en-US" sz="1000" b="0" smtClean="0">
                <a:solidFill>
                  <a:srgbClr val="003366"/>
                </a:solidFill>
                <a:latin typeface="Verdana"/>
              </a:rPr>
              <a:pPr algn="ctr"/>
              <a:t>15</a:t>
            </a:fld>
            <a:endParaRPr lang="en-US" sz="1000" b="0" dirty="0">
              <a:solidFill>
                <a:srgbClr val="003366"/>
              </a:solidFill>
              <a:latin typeface="Verdana"/>
            </a:endParaRPr>
          </a:p>
        </p:txBody>
      </p:sp>
    </p:spTree>
    <p:extLst>
      <p:ext uri="{BB962C8B-B14F-4D97-AF65-F5344CB8AC3E}">
        <p14:creationId xmlns:p14="http://schemas.microsoft.com/office/powerpoint/2010/main" val="232243638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EEC667B-2857-4534-B71C-F3F661C7950E}"/>
              </a:ext>
            </a:extLst>
          </p:cNvPr>
          <p:cNvSpPr>
            <a:spLocks noGrp="1"/>
          </p:cNvSpPr>
          <p:nvPr>
            <p:ph type="ftr" sz="quarter" idx="3"/>
          </p:nvPr>
        </p:nvSpPr>
        <p:spPr/>
        <p:txBody>
          <a:bodyPr/>
          <a:lstStyle/>
          <a:p>
            <a:r>
              <a:rPr lang="en-US"/>
              <a:t>KBC Economics</a:t>
            </a:r>
            <a:endParaRPr lang="en-US" dirty="0"/>
          </a:p>
        </p:txBody>
      </p:sp>
      <p:sp>
        <p:nvSpPr>
          <p:cNvPr id="5" name="Slide Number Placeholder 4">
            <a:extLst>
              <a:ext uri="{FF2B5EF4-FFF2-40B4-BE49-F238E27FC236}">
                <a16:creationId xmlns:a16="http://schemas.microsoft.com/office/drawing/2014/main" id="{9EC9DF84-6D81-4094-92CB-D872F2509E64}"/>
              </a:ext>
            </a:extLst>
          </p:cNvPr>
          <p:cNvSpPr>
            <a:spLocks noGrp="1"/>
          </p:cNvSpPr>
          <p:nvPr>
            <p:ph type="sldNum" sz="quarter" idx="4"/>
          </p:nvPr>
        </p:nvSpPr>
        <p:spPr/>
        <p:txBody>
          <a:bodyPr/>
          <a:lstStyle/>
          <a:p>
            <a:fld id="{BE7BFF24-2C35-3444-B615-6A3C0CF587B2}" type="slidenum">
              <a:rPr lang="en-US" smtClean="0"/>
              <a:pPr/>
              <a:t>16</a:t>
            </a:fld>
            <a:endParaRPr lang="en-US" dirty="0"/>
          </a:p>
        </p:txBody>
      </p:sp>
      <p:pic>
        <p:nvPicPr>
          <p:cNvPr id="11" name="Picture 10" descr="KBC_RGB.ai">
            <a:extLst>
              <a:ext uri="{FF2B5EF4-FFF2-40B4-BE49-F238E27FC236}">
                <a16:creationId xmlns:a16="http://schemas.microsoft.com/office/drawing/2014/main" id="{2807AB4C-E05B-46F1-93C9-F5F0042442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279" t="20414" r="27986" b="33450"/>
          <a:stretch/>
        </p:blipFill>
        <p:spPr bwMode="black">
          <a:xfrm>
            <a:off x="8399155" y="4554776"/>
            <a:ext cx="537778" cy="437693"/>
          </a:xfrm>
          <a:prstGeom prst="rect">
            <a:avLst/>
          </a:prstGeom>
        </p:spPr>
      </p:pic>
      <p:sp>
        <p:nvSpPr>
          <p:cNvPr id="12" name="Title 5">
            <a:extLst>
              <a:ext uri="{FF2B5EF4-FFF2-40B4-BE49-F238E27FC236}">
                <a16:creationId xmlns:a16="http://schemas.microsoft.com/office/drawing/2014/main" id="{D0B8B526-EE6B-4BB7-AA08-F7E831A2D76D}"/>
              </a:ext>
            </a:extLst>
          </p:cNvPr>
          <p:cNvSpPr txBox="1">
            <a:spLocks/>
          </p:cNvSpPr>
          <p:nvPr/>
        </p:nvSpPr>
        <p:spPr>
          <a:xfrm>
            <a:off x="489600" y="151031"/>
            <a:ext cx="8560874" cy="1412124"/>
          </a:xfrm>
          <a:prstGeom prst="rect">
            <a:avLst/>
          </a:prstGeom>
        </p:spPr>
        <p:txBody>
          <a:bodyPr vert="horz" lIns="0" tIns="0" rIns="0" bIns="0" rtlCol="0" anchor="t" anchorCtr="0">
            <a:noAutofit/>
          </a:bodyPr>
          <a:lstStyle>
            <a:lvl1pPr algn="l" defTabSz="779252" rtl="0" eaLnBrk="1" latinLnBrk="0" hangingPunct="1">
              <a:lnSpc>
                <a:spcPct val="90000"/>
              </a:lnSpc>
              <a:spcBef>
                <a:spcPct val="0"/>
              </a:spcBef>
              <a:buNone/>
              <a:defRPr lang="en-US" sz="2300" b="1" kern="1200" baseline="0" noProof="0">
                <a:solidFill>
                  <a:schemeClr val="tx2"/>
                </a:solidFill>
                <a:latin typeface="ITC Lubalin Graph Std Book"/>
                <a:ea typeface="ＭＳ Ｐゴシック" charset="0"/>
                <a:cs typeface="Verdana"/>
                <a:sym typeface="+mn-lt"/>
              </a:defRPr>
            </a:lvl1pPr>
          </a:lstStyle>
          <a:p>
            <a:pPr fontAlgn="auto">
              <a:spcAft>
                <a:spcPts val="0"/>
              </a:spcAft>
            </a:pPr>
            <a:r>
              <a:rPr lang="en-GB" sz="2400" dirty="0">
                <a:solidFill>
                  <a:srgbClr val="00B0F0"/>
                </a:solidFill>
              </a:rPr>
              <a:t>Central banks increasingly challenged by persistent inflation  </a:t>
            </a:r>
            <a:br>
              <a:rPr lang="en-GB" sz="2600" dirty="0">
                <a:solidFill>
                  <a:srgbClr val="00B0F0"/>
                </a:solidFill>
              </a:rPr>
            </a:br>
            <a:r>
              <a:rPr lang="en-GB" sz="1800" i="1" dirty="0">
                <a:solidFill>
                  <a:srgbClr val="00B0F0"/>
                </a:solidFill>
              </a:rPr>
              <a:t>Central banks face a ‘pick-your-poison’ moment as economies climb the misery index ladder and real rates remain extremely accommodative</a:t>
            </a:r>
          </a:p>
        </p:txBody>
      </p:sp>
      <p:graphicFrame>
        <p:nvGraphicFramePr>
          <p:cNvPr id="3" name="Object 2">
            <a:extLst>
              <a:ext uri="{FF2B5EF4-FFF2-40B4-BE49-F238E27FC236}">
                <a16:creationId xmlns:a16="http://schemas.microsoft.com/office/drawing/2014/main" id="{33739707-3CF8-4EA2-BF48-CC91B611BE28}"/>
              </a:ext>
            </a:extLst>
          </p:cNvPr>
          <p:cNvGraphicFramePr>
            <a:graphicFrameLocks noChangeAspect="1"/>
          </p:cNvGraphicFramePr>
          <p:nvPr>
            <p:extLst>
              <p:ext uri="{D42A27DB-BD31-4B8C-83A1-F6EECF244321}">
                <p14:modId xmlns:p14="http://schemas.microsoft.com/office/powerpoint/2010/main" val="221958605"/>
              </p:ext>
            </p:extLst>
          </p:nvPr>
        </p:nvGraphicFramePr>
        <p:xfrm>
          <a:off x="489600" y="1072813"/>
          <a:ext cx="4113213" cy="3350915"/>
        </p:xfrm>
        <a:graphic>
          <a:graphicData uri="http://schemas.openxmlformats.org/presentationml/2006/ole">
            <mc:AlternateContent xmlns:mc="http://schemas.openxmlformats.org/markup-compatibility/2006">
              <mc:Choice xmlns:v="urn:schemas-microsoft-com:vml" Requires="v">
                <p:oleObj spid="_x0000_s104708" name="Macrobond document" r:id="rId5" imgW="4112895" imgH="3186242" progId="Mbnd.mbnd">
                  <p:embed/>
                </p:oleObj>
              </mc:Choice>
              <mc:Fallback>
                <p:oleObj name="Macrobond document" r:id="rId5" imgW="4112895" imgH="3186242" progId="Mbnd.mbnd">
                  <p:embed/>
                  <p:pic>
                    <p:nvPicPr>
                      <p:cNvPr id="3" name="Object 2">
                        <a:extLst>
                          <a:ext uri="{FF2B5EF4-FFF2-40B4-BE49-F238E27FC236}">
                            <a16:creationId xmlns:a16="http://schemas.microsoft.com/office/drawing/2014/main" id="{33739707-3CF8-4EA2-BF48-CC91B611BE28}"/>
                          </a:ext>
                        </a:extLst>
                      </p:cNvPr>
                      <p:cNvPicPr/>
                      <p:nvPr/>
                    </p:nvPicPr>
                    <p:blipFill>
                      <a:blip r:embed="rId6"/>
                      <a:stretch>
                        <a:fillRect/>
                      </a:stretch>
                    </p:blipFill>
                    <p:spPr>
                      <a:xfrm>
                        <a:off x="489600" y="1072813"/>
                        <a:ext cx="4113213" cy="335091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34E2000-EAFC-4916-A79E-D03AF478A699}"/>
              </a:ext>
            </a:extLst>
          </p:cNvPr>
          <p:cNvGraphicFramePr>
            <a:graphicFrameLocks noChangeAspect="1"/>
          </p:cNvGraphicFramePr>
          <p:nvPr>
            <p:extLst>
              <p:ext uri="{D42A27DB-BD31-4B8C-83A1-F6EECF244321}">
                <p14:modId xmlns:p14="http://schemas.microsoft.com/office/powerpoint/2010/main" val="611270197"/>
              </p:ext>
            </p:extLst>
          </p:nvPr>
        </p:nvGraphicFramePr>
        <p:xfrm>
          <a:off x="4860032" y="1072813"/>
          <a:ext cx="3697650" cy="3521394"/>
        </p:xfrm>
        <a:graphic>
          <a:graphicData uri="http://schemas.openxmlformats.org/presentationml/2006/ole">
            <mc:AlternateContent xmlns:mc="http://schemas.openxmlformats.org/markup-compatibility/2006">
              <mc:Choice xmlns:v="urn:schemas-microsoft-com:vml" Requires="v">
                <p:oleObj spid="_x0000_s104709" name="Macrobond document" r:id="rId7" imgW="4112895" imgH="3433916" progId="Mbnd.mbnd">
                  <p:embed/>
                </p:oleObj>
              </mc:Choice>
              <mc:Fallback>
                <p:oleObj name="Macrobond document" r:id="rId7" imgW="4112895" imgH="3433916" progId="Mbnd.mbnd">
                  <p:embed/>
                  <p:pic>
                    <p:nvPicPr>
                      <p:cNvPr id="5" name="Object 4">
                        <a:extLst>
                          <a:ext uri="{FF2B5EF4-FFF2-40B4-BE49-F238E27FC236}">
                            <a16:creationId xmlns:a16="http://schemas.microsoft.com/office/drawing/2014/main" id="{6D76A561-27C3-4B5D-ABD6-C6030E0A160C}"/>
                          </a:ext>
                        </a:extLst>
                      </p:cNvPr>
                      <p:cNvPicPr/>
                      <p:nvPr/>
                    </p:nvPicPr>
                    <p:blipFill>
                      <a:blip r:embed="rId8"/>
                      <a:stretch>
                        <a:fillRect/>
                      </a:stretch>
                    </p:blipFill>
                    <p:spPr>
                      <a:xfrm>
                        <a:off x="4860032" y="1072813"/>
                        <a:ext cx="3697650" cy="3521394"/>
                      </a:xfrm>
                      <a:prstGeom prst="rect">
                        <a:avLst/>
                      </a:prstGeom>
                    </p:spPr>
                  </p:pic>
                </p:oleObj>
              </mc:Fallback>
            </mc:AlternateContent>
          </a:graphicData>
        </a:graphic>
      </p:graphicFrame>
    </p:spTree>
    <p:extLst>
      <p:ext uri="{BB962C8B-B14F-4D97-AF65-F5344CB8AC3E}">
        <p14:creationId xmlns:p14="http://schemas.microsoft.com/office/powerpoint/2010/main" val="245875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EEC667B-2857-4534-B71C-F3F661C7950E}"/>
              </a:ext>
            </a:extLst>
          </p:cNvPr>
          <p:cNvSpPr>
            <a:spLocks noGrp="1"/>
          </p:cNvSpPr>
          <p:nvPr>
            <p:ph type="ftr" sz="quarter" idx="3"/>
          </p:nvPr>
        </p:nvSpPr>
        <p:spPr/>
        <p:txBody>
          <a:bodyPr/>
          <a:lstStyle/>
          <a:p>
            <a:r>
              <a:rPr lang="en-US"/>
              <a:t>KBC Economics</a:t>
            </a:r>
            <a:endParaRPr lang="en-US" dirty="0"/>
          </a:p>
        </p:txBody>
      </p:sp>
      <p:sp>
        <p:nvSpPr>
          <p:cNvPr id="5" name="Slide Number Placeholder 4">
            <a:extLst>
              <a:ext uri="{FF2B5EF4-FFF2-40B4-BE49-F238E27FC236}">
                <a16:creationId xmlns:a16="http://schemas.microsoft.com/office/drawing/2014/main" id="{9EC9DF84-6D81-4094-92CB-D872F2509E64}"/>
              </a:ext>
            </a:extLst>
          </p:cNvPr>
          <p:cNvSpPr>
            <a:spLocks noGrp="1"/>
          </p:cNvSpPr>
          <p:nvPr>
            <p:ph type="sldNum" sz="quarter" idx="4"/>
          </p:nvPr>
        </p:nvSpPr>
        <p:spPr/>
        <p:txBody>
          <a:bodyPr/>
          <a:lstStyle/>
          <a:p>
            <a:fld id="{BE7BFF24-2C35-3444-B615-6A3C0CF587B2}" type="slidenum">
              <a:rPr lang="en-US" smtClean="0"/>
              <a:pPr/>
              <a:t>17</a:t>
            </a:fld>
            <a:endParaRPr lang="en-US" dirty="0"/>
          </a:p>
        </p:txBody>
      </p:sp>
      <p:pic>
        <p:nvPicPr>
          <p:cNvPr id="11" name="Picture 10" descr="KBC_RGB.ai">
            <a:extLst>
              <a:ext uri="{FF2B5EF4-FFF2-40B4-BE49-F238E27FC236}">
                <a16:creationId xmlns:a16="http://schemas.microsoft.com/office/drawing/2014/main" id="{2807AB4C-E05B-46F1-93C9-F5F0042442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279" t="20414" r="27986" b="33450"/>
          <a:stretch/>
        </p:blipFill>
        <p:spPr bwMode="black">
          <a:xfrm>
            <a:off x="8399155" y="4554776"/>
            <a:ext cx="537778" cy="437693"/>
          </a:xfrm>
          <a:prstGeom prst="rect">
            <a:avLst/>
          </a:prstGeom>
        </p:spPr>
      </p:pic>
      <p:sp>
        <p:nvSpPr>
          <p:cNvPr id="13" name="Rectangle: Rounded Corners 12">
            <a:extLst>
              <a:ext uri="{FF2B5EF4-FFF2-40B4-BE49-F238E27FC236}">
                <a16:creationId xmlns:a16="http://schemas.microsoft.com/office/drawing/2014/main" id="{6AD85206-0EE3-4DCC-A6A5-E776D7FECFE9}"/>
              </a:ext>
            </a:extLst>
          </p:cNvPr>
          <p:cNvSpPr/>
          <p:nvPr/>
        </p:nvSpPr>
        <p:spPr>
          <a:xfrm>
            <a:off x="5705069" y="1203598"/>
            <a:ext cx="2808312" cy="1080120"/>
          </a:xfrm>
          <a:prstGeom prst="round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spcAft>
                <a:spcPts val="600"/>
              </a:spcAft>
            </a:pPr>
            <a:r>
              <a:rPr lang="nl-BE" sz="1200" dirty="0"/>
              <a:t> </a:t>
            </a:r>
            <a:r>
              <a:rPr lang="en-GB" sz="1400" dirty="0"/>
              <a:t>Federal Reserve</a:t>
            </a:r>
          </a:p>
          <a:p>
            <a:pPr algn="ctr"/>
            <a:r>
              <a:rPr lang="en-GB" sz="1200" dirty="0"/>
              <a:t>Accelerated tapering opens door for policy rate hikes in 2022 (75 bps)</a:t>
            </a:r>
            <a:endParaRPr lang="en-GB" dirty="0"/>
          </a:p>
        </p:txBody>
      </p:sp>
      <p:sp>
        <p:nvSpPr>
          <p:cNvPr id="14" name="Rectangle: Rounded Corners 13">
            <a:extLst>
              <a:ext uri="{FF2B5EF4-FFF2-40B4-BE49-F238E27FC236}">
                <a16:creationId xmlns:a16="http://schemas.microsoft.com/office/drawing/2014/main" id="{2F846326-D57D-4EFA-85BE-B65206E231DE}"/>
              </a:ext>
            </a:extLst>
          </p:cNvPr>
          <p:cNvSpPr/>
          <p:nvPr/>
        </p:nvSpPr>
        <p:spPr>
          <a:xfrm>
            <a:off x="5720845" y="2329658"/>
            <a:ext cx="2808312" cy="1080120"/>
          </a:xfrm>
          <a:prstGeom prst="round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spcAft>
                <a:spcPts val="600"/>
              </a:spcAft>
            </a:pPr>
            <a:endParaRPr lang="nl-BE" sz="1200" dirty="0"/>
          </a:p>
          <a:p>
            <a:pPr algn="ctr">
              <a:spcAft>
                <a:spcPts val="600"/>
              </a:spcAft>
            </a:pPr>
            <a:r>
              <a:rPr lang="en-GB" sz="1200" dirty="0"/>
              <a:t> ECB</a:t>
            </a:r>
          </a:p>
          <a:p>
            <a:pPr algn="ctr"/>
            <a:r>
              <a:rPr lang="en-GB" sz="1200" dirty="0"/>
              <a:t>Ensuring favourable financing conditions remains a priority, PEPP expected to be wound down</a:t>
            </a:r>
          </a:p>
          <a:p>
            <a:pPr algn="ctr"/>
            <a:endParaRPr lang="nl-BE" sz="1200" dirty="0"/>
          </a:p>
        </p:txBody>
      </p:sp>
      <p:sp>
        <p:nvSpPr>
          <p:cNvPr id="15" name="Rectangle: Rounded Corners 14">
            <a:extLst>
              <a:ext uri="{FF2B5EF4-FFF2-40B4-BE49-F238E27FC236}">
                <a16:creationId xmlns:a16="http://schemas.microsoft.com/office/drawing/2014/main" id="{BE28D9DE-7F18-4AA0-987F-7D21F0F39DDF}"/>
              </a:ext>
            </a:extLst>
          </p:cNvPr>
          <p:cNvSpPr/>
          <p:nvPr/>
        </p:nvSpPr>
        <p:spPr>
          <a:xfrm>
            <a:off x="5724128" y="3462723"/>
            <a:ext cx="2808312" cy="1080120"/>
          </a:xfrm>
          <a:prstGeom prst="round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spcAft>
                <a:spcPts val="600"/>
              </a:spcAft>
            </a:pPr>
            <a:r>
              <a:rPr lang="en-GB" sz="1200" dirty="0"/>
              <a:t>USD</a:t>
            </a:r>
          </a:p>
          <a:p>
            <a:pPr algn="ctr"/>
            <a:r>
              <a:rPr lang="en-GB" sz="1200" dirty="0"/>
              <a:t> </a:t>
            </a:r>
            <a:r>
              <a:rPr lang="en-GB" sz="1400" dirty="0"/>
              <a:t>S</a:t>
            </a:r>
            <a:r>
              <a:rPr lang="en-GB" sz="1200" dirty="0"/>
              <a:t>tabilisation expected in the near term</a:t>
            </a:r>
            <a:endParaRPr lang="en-GB" dirty="0"/>
          </a:p>
        </p:txBody>
      </p:sp>
      <p:graphicFrame>
        <p:nvGraphicFramePr>
          <p:cNvPr id="10" name="Object 9">
            <a:extLst>
              <a:ext uri="{FF2B5EF4-FFF2-40B4-BE49-F238E27FC236}">
                <a16:creationId xmlns:a16="http://schemas.microsoft.com/office/drawing/2014/main" id="{48C0D894-3B70-4667-8058-0F4069E3F1D1}"/>
              </a:ext>
            </a:extLst>
          </p:cNvPr>
          <p:cNvGraphicFramePr>
            <a:graphicFrameLocks noChangeAspect="1"/>
          </p:cNvGraphicFramePr>
          <p:nvPr>
            <p:extLst>
              <p:ext uri="{D42A27DB-BD31-4B8C-83A1-F6EECF244321}">
                <p14:modId xmlns:p14="http://schemas.microsoft.com/office/powerpoint/2010/main" val="1267833435"/>
              </p:ext>
            </p:extLst>
          </p:nvPr>
        </p:nvGraphicFramePr>
        <p:xfrm>
          <a:off x="486438" y="1246128"/>
          <a:ext cx="4681538" cy="3473450"/>
        </p:xfrm>
        <a:graphic>
          <a:graphicData uri="http://schemas.openxmlformats.org/presentationml/2006/ole">
            <mc:AlternateContent xmlns:mc="http://schemas.openxmlformats.org/markup-compatibility/2006">
              <mc:Choice xmlns:v="urn:schemas-microsoft-com:vml" Requires="v">
                <p:oleObj spid="_x0000_s71876" name="Macrobond document" r:id="rId5" imgW="4912804" imgH="2795082" progId="Mbnd.mbnd">
                  <p:embed/>
                </p:oleObj>
              </mc:Choice>
              <mc:Fallback>
                <p:oleObj name="Macrobond document" r:id="rId5" imgW="4912804" imgH="2795082" progId="Mbnd.mbnd">
                  <p:embed/>
                  <p:pic>
                    <p:nvPicPr>
                      <p:cNvPr id="10" name="Object 9">
                        <a:extLst>
                          <a:ext uri="{FF2B5EF4-FFF2-40B4-BE49-F238E27FC236}">
                            <a16:creationId xmlns:a16="http://schemas.microsoft.com/office/drawing/2014/main" id="{48C0D894-3B70-4667-8058-0F4069E3F1D1}"/>
                          </a:ext>
                        </a:extLst>
                      </p:cNvPr>
                      <p:cNvPicPr/>
                      <p:nvPr/>
                    </p:nvPicPr>
                    <p:blipFill>
                      <a:blip r:embed="rId6"/>
                      <a:stretch>
                        <a:fillRect/>
                      </a:stretch>
                    </p:blipFill>
                    <p:spPr>
                      <a:xfrm>
                        <a:off x="486438" y="1246128"/>
                        <a:ext cx="4681538" cy="3473450"/>
                      </a:xfrm>
                      <a:prstGeom prst="rect">
                        <a:avLst/>
                      </a:prstGeom>
                    </p:spPr>
                  </p:pic>
                </p:oleObj>
              </mc:Fallback>
            </mc:AlternateContent>
          </a:graphicData>
        </a:graphic>
      </p:graphicFrame>
      <p:sp>
        <p:nvSpPr>
          <p:cNvPr id="16" name="Title 5">
            <a:extLst>
              <a:ext uri="{FF2B5EF4-FFF2-40B4-BE49-F238E27FC236}">
                <a16:creationId xmlns:a16="http://schemas.microsoft.com/office/drawing/2014/main" id="{09CA6209-48D6-4A5F-A94B-5D4D9207C0DE}"/>
              </a:ext>
            </a:extLst>
          </p:cNvPr>
          <p:cNvSpPr txBox="1">
            <a:spLocks/>
          </p:cNvSpPr>
          <p:nvPr/>
        </p:nvSpPr>
        <p:spPr>
          <a:xfrm>
            <a:off x="489600" y="151031"/>
            <a:ext cx="8560874" cy="1412124"/>
          </a:xfrm>
          <a:prstGeom prst="rect">
            <a:avLst/>
          </a:prstGeom>
        </p:spPr>
        <p:txBody>
          <a:bodyPr vert="horz" lIns="0" tIns="0" rIns="0" bIns="0" rtlCol="0" anchor="t" anchorCtr="0">
            <a:noAutofit/>
          </a:bodyPr>
          <a:lstStyle>
            <a:lvl1pPr algn="l" defTabSz="779252" rtl="0" eaLnBrk="1" latinLnBrk="0" hangingPunct="1">
              <a:lnSpc>
                <a:spcPct val="90000"/>
              </a:lnSpc>
              <a:spcBef>
                <a:spcPct val="0"/>
              </a:spcBef>
              <a:buNone/>
              <a:defRPr lang="en-US" sz="2300" b="1" kern="1200" baseline="0" noProof="0">
                <a:solidFill>
                  <a:schemeClr val="tx2"/>
                </a:solidFill>
                <a:latin typeface="ITC Lubalin Graph Std Book"/>
                <a:ea typeface="ＭＳ Ｐゴシック" charset="0"/>
                <a:cs typeface="Verdana"/>
                <a:sym typeface="+mn-lt"/>
              </a:defRPr>
            </a:lvl1pPr>
          </a:lstStyle>
          <a:p>
            <a:pPr fontAlgn="auto">
              <a:spcAft>
                <a:spcPts val="0"/>
              </a:spcAft>
            </a:pPr>
            <a:r>
              <a:rPr lang="nl-BE" sz="2400" dirty="0">
                <a:solidFill>
                  <a:srgbClr val="00B0F0"/>
                </a:solidFill>
              </a:rPr>
              <a:t>Central </a:t>
            </a:r>
            <a:r>
              <a:rPr lang="nl-BE" sz="2400" dirty="0" err="1">
                <a:solidFill>
                  <a:srgbClr val="00B0F0"/>
                </a:solidFill>
              </a:rPr>
              <a:t>banks</a:t>
            </a:r>
            <a:r>
              <a:rPr lang="nl-BE" sz="2400" dirty="0">
                <a:solidFill>
                  <a:srgbClr val="00B0F0"/>
                </a:solidFill>
              </a:rPr>
              <a:t> </a:t>
            </a:r>
            <a:r>
              <a:rPr lang="nl-BE" sz="2400" dirty="0" err="1">
                <a:solidFill>
                  <a:srgbClr val="00B0F0"/>
                </a:solidFill>
              </a:rPr>
              <a:t>increasingly</a:t>
            </a:r>
            <a:r>
              <a:rPr lang="nl-BE" sz="2400" dirty="0">
                <a:solidFill>
                  <a:srgbClr val="00B0F0"/>
                </a:solidFill>
              </a:rPr>
              <a:t> </a:t>
            </a:r>
            <a:r>
              <a:rPr lang="nl-BE" sz="2400" dirty="0" err="1">
                <a:solidFill>
                  <a:srgbClr val="00B0F0"/>
                </a:solidFill>
              </a:rPr>
              <a:t>challenged</a:t>
            </a:r>
            <a:r>
              <a:rPr lang="nl-BE" sz="2400" dirty="0">
                <a:solidFill>
                  <a:srgbClr val="00B0F0"/>
                </a:solidFill>
              </a:rPr>
              <a:t> </a:t>
            </a:r>
            <a:r>
              <a:rPr lang="nl-BE" sz="2400" dirty="0" err="1">
                <a:solidFill>
                  <a:srgbClr val="00B0F0"/>
                </a:solidFill>
              </a:rPr>
              <a:t>by</a:t>
            </a:r>
            <a:r>
              <a:rPr lang="nl-BE" sz="2400" dirty="0">
                <a:solidFill>
                  <a:srgbClr val="00B0F0"/>
                </a:solidFill>
              </a:rPr>
              <a:t> persistent </a:t>
            </a:r>
            <a:r>
              <a:rPr lang="nl-BE" sz="2400" dirty="0" err="1">
                <a:solidFill>
                  <a:srgbClr val="00B0F0"/>
                </a:solidFill>
              </a:rPr>
              <a:t>inflation</a:t>
            </a:r>
            <a:r>
              <a:rPr lang="nl-BE" sz="2400" dirty="0">
                <a:solidFill>
                  <a:srgbClr val="00B0F0"/>
                </a:solidFill>
              </a:rPr>
              <a:t>  </a:t>
            </a:r>
            <a:br>
              <a:rPr lang="nl-BE" sz="2600" dirty="0">
                <a:solidFill>
                  <a:srgbClr val="00B0F0"/>
                </a:solidFill>
              </a:rPr>
            </a:br>
            <a:r>
              <a:rPr lang="nl-BE" sz="1800" i="1" dirty="0" err="1">
                <a:solidFill>
                  <a:srgbClr val="00B0F0"/>
                </a:solidFill>
              </a:rPr>
              <a:t>Fed</a:t>
            </a:r>
            <a:r>
              <a:rPr lang="nl-BE" sz="1800" i="1" dirty="0">
                <a:solidFill>
                  <a:srgbClr val="00B0F0"/>
                </a:solidFill>
              </a:rPr>
              <a:t> on </a:t>
            </a:r>
            <a:r>
              <a:rPr lang="nl-BE" sz="1800" i="1" dirty="0" err="1">
                <a:solidFill>
                  <a:srgbClr val="00B0F0"/>
                </a:solidFill>
              </a:rPr>
              <a:t>an</a:t>
            </a:r>
            <a:r>
              <a:rPr lang="nl-BE" sz="1800" i="1" dirty="0">
                <a:solidFill>
                  <a:srgbClr val="00B0F0"/>
                </a:solidFill>
              </a:rPr>
              <a:t> </a:t>
            </a:r>
            <a:r>
              <a:rPr lang="nl-BE" sz="1800" i="1" dirty="0" err="1">
                <a:solidFill>
                  <a:srgbClr val="00B0F0"/>
                </a:solidFill>
              </a:rPr>
              <a:t>accelerated</a:t>
            </a:r>
            <a:r>
              <a:rPr lang="nl-BE" sz="1800" i="1" dirty="0">
                <a:solidFill>
                  <a:srgbClr val="00B0F0"/>
                </a:solidFill>
              </a:rPr>
              <a:t> way </a:t>
            </a:r>
            <a:r>
              <a:rPr lang="nl-BE" sz="1800" i="1" dirty="0" err="1">
                <a:solidFill>
                  <a:srgbClr val="00B0F0"/>
                </a:solidFill>
              </a:rPr>
              <a:t>to</a:t>
            </a:r>
            <a:r>
              <a:rPr lang="nl-BE" sz="1800" i="1" dirty="0">
                <a:solidFill>
                  <a:srgbClr val="00B0F0"/>
                </a:solidFill>
              </a:rPr>
              <a:t> policy </a:t>
            </a:r>
            <a:r>
              <a:rPr lang="nl-BE" sz="1800" i="1" dirty="0" err="1">
                <a:solidFill>
                  <a:srgbClr val="00B0F0"/>
                </a:solidFill>
              </a:rPr>
              <a:t>normalisation</a:t>
            </a:r>
            <a:r>
              <a:rPr lang="nl-BE" sz="1800" i="1" dirty="0">
                <a:solidFill>
                  <a:srgbClr val="00B0F0"/>
                </a:solidFill>
              </a:rPr>
              <a:t> </a:t>
            </a:r>
            <a:r>
              <a:rPr lang="nl-BE" sz="1800" i="1" dirty="0" err="1">
                <a:solidFill>
                  <a:srgbClr val="00B0F0"/>
                </a:solidFill>
              </a:rPr>
              <a:t>while</a:t>
            </a:r>
            <a:r>
              <a:rPr lang="nl-BE" sz="1800" i="1" dirty="0">
                <a:solidFill>
                  <a:srgbClr val="00B0F0"/>
                </a:solidFill>
              </a:rPr>
              <a:t> ECB </a:t>
            </a:r>
            <a:r>
              <a:rPr lang="nl-BE" sz="1800" i="1" dirty="0" err="1">
                <a:solidFill>
                  <a:srgbClr val="00B0F0"/>
                </a:solidFill>
              </a:rPr>
              <a:t>maintains</a:t>
            </a:r>
            <a:r>
              <a:rPr lang="nl-BE" sz="1800" i="1" dirty="0">
                <a:solidFill>
                  <a:srgbClr val="00B0F0"/>
                </a:solidFill>
              </a:rPr>
              <a:t> focus on </a:t>
            </a:r>
            <a:r>
              <a:rPr lang="nl-BE" sz="1800" i="1" dirty="0" err="1">
                <a:solidFill>
                  <a:srgbClr val="00B0F0"/>
                </a:solidFill>
              </a:rPr>
              <a:t>favourable</a:t>
            </a:r>
            <a:r>
              <a:rPr lang="nl-BE" sz="1800" i="1" dirty="0">
                <a:solidFill>
                  <a:srgbClr val="00B0F0"/>
                </a:solidFill>
              </a:rPr>
              <a:t> </a:t>
            </a:r>
            <a:r>
              <a:rPr lang="nl-BE" sz="1800" i="1" dirty="0" err="1">
                <a:solidFill>
                  <a:srgbClr val="00B0F0"/>
                </a:solidFill>
              </a:rPr>
              <a:t>financing</a:t>
            </a:r>
            <a:r>
              <a:rPr lang="nl-BE" sz="1800" i="1" dirty="0">
                <a:solidFill>
                  <a:srgbClr val="00B0F0"/>
                </a:solidFill>
              </a:rPr>
              <a:t> </a:t>
            </a:r>
            <a:r>
              <a:rPr lang="nl-BE" sz="1800" i="1" dirty="0" err="1">
                <a:solidFill>
                  <a:srgbClr val="00B0F0"/>
                </a:solidFill>
              </a:rPr>
              <a:t>conditions</a:t>
            </a:r>
            <a:endParaRPr lang="nl-BE" sz="1800" i="1" dirty="0">
              <a:solidFill>
                <a:srgbClr val="00B0F0"/>
              </a:solidFill>
            </a:endParaRPr>
          </a:p>
        </p:txBody>
      </p:sp>
    </p:spTree>
    <p:extLst>
      <p:ext uri="{BB962C8B-B14F-4D97-AF65-F5344CB8AC3E}">
        <p14:creationId xmlns:p14="http://schemas.microsoft.com/office/powerpoint/2010/main" val="2728736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FA1E05-CC25-40B3-AFA6-3B67598D9338}"/>
              </a:ext>
            </a:extLst>
          </p:cNvPr>
          <p:cNvSpPr txBox="1"/>
          <p:nvPr/>
        </p:nvSpPr>
        <p:spPr>
          <a:xfrm>
            <a:off x="971600" y="781276"/>
            <a:ext cx="3960440" cy="1373966"/>
          </a:xfrm>
          <a:prstGeom prst="rect">
            <a:avLst/>
          </a:prstGeom>
          <a:noFill/>
          <a:ln w="9525">
            <a:noFill/>
          </a:ln>
        </p:spPr>
        <p:txBody>
          <a:bodyPr vert="horz" wrap="square" lIns="0" tIns="0" rIns="0" bIns="0" rtlCol="0">
            <a:spAutoFit/>
          </a:bodyPr>
          <a:lstStyle/>
          <a:p>
            <a:pPr>
              <a:lnSpc>
                <a:spcPct val="93000"/>
              </a:lnSpc>
              <a:spcBef>
                <a:spcPts val="0"/>
              </a:spcBef>
              <a:buClr>
                <a:schemeClr val="tx1"/>
              </a:buClr>
              <a:buSzPct val="100000"/>
            </a:pPr>
            <a:r>
              <a:rPr lang="en-AU" sz="2400" dirty="0">
                <a:solidFill>
                  <a:srgbClr val="00B0F0"/>
                </a:solidFill>
              </a:rPr>
              <a:t>Belgium recovered well from crisis but faces real challenges in the labour market</a:t>
            </a:r>
            <a:br>
              <a:rPr lang="en-AU" sz="2400" dirty="0">
                <a:solidFill>
                  <a:srgbClr val="00B0F0"/>
                </a:solidFill>
              </a:rPr>
            </a:br>
            <a:endParaRPr lang="en-AU" sz="2400" b="0" dirty="0">
              <a:latin typeface="+mn-lt"/>
              <a:cs typeface="+mn-cs"/>
              <a:sym typeface="+mn-lt"/>
            </a:endParaRPr>
          </a:p>
        </p:txBody>
      </p:sp>
      <p:sp>
        <p:nvSpPr>
          <p:cNvPr id="3" name="Footer Placeholder 2">
            <a:extLst>
              <a:ext uri="{FF2B5EF4-FFF2-40B4-BE49-F238E27FC236}">
                <a16:creationId xmlns:a16="http://schemas.microsoft.com/office/drawing/2014/main" id="{6B855445-A3FA-445C-9920-98175671A27B}"/>
              </a:ext>
            </a:extLst>
          </p:cNvPr>
          <p:cNvSpPr>
            <a:spLocks noGrp="1"/>
          </p:cNvSpPr>
          <p:nvPr>
            <p:ph type="ftr" sz="quarter" idx="3"/>
          </p:nvPr>
        </p:nvSpPr>
        <p:spPr>
          <a:xfrm>
            <a:off x="214382" y="4731738"/>
            <a:ext cx="2895600" cy="291600"/>
          </a:xfrm>
        </p:spPr>
        <p:txBody>
          <a:bodyPr wrap="none" anchor="ctr">
            <a:normAutofit/>
          </a:bodyPr>
          <a:lstStyle/>
          <a:p>
            <a:pPr>
              <a:spcAft>
                <a:spcPts val="600"/>
              </a:spcAft>
            </a:pPr>
            <a:r>
              <a:rPr lang="en-US"/>
              <a:t>KBC Economics</a:t>
            </a:r>
          </a:p>
        </p:txBody>
      </p:sp>
      <p:sp>
        <p:nvSpPr>
          <p:cNvPr id="8" name="Text Placeholder 7">
            <a:extLst>
              <a:ext uri="{FF2B5EF4-FFF2-40B4-BE49-F238E27FC236}">
                <a16:creationId xmlns:a16="http://schemas.microsoft.com/office/drawing/2014/main" id="{2C01A1A4-D91C-4B65-96FD-5697A98BD635}"/>
              </a:ext>
            </a:extLst>
          </p:cNvPr>
          <p:cNvSpPr>
            <a:spLocks noGrp="1"/>
          </p:cNvSpPr>
          <p:nvPr>
            <p:ph type="body" sz="quarter" idx="10"/>
          </p:nvPr>
        </p:nvSpPr>
        <p:spPr>
          <a:xfrm>
            <a:off x="1043608" y="1995686"/>
            <a:ext cx="7128792" cy="1681198"/>
          </a:xfrm>
        </p:spPr>
        <p:txBody>
          <a:bodyPr wrap="square">
            <a:normAutofit fontScale="25000" lnSpcReduction="20000"/>
          </a:bodyPr>
          <a:lstStyle/>
          <a:p>
            <a:pPr algn="just">
              <a:lnSpc>
                <a:spcPct val="134000"/>
              </a:lnSpc>
              <a:spcAft>
                <a:spcPts val="600"/>
              </a:spcAft>
            </a:pPr>
            <a:r>
              <a:rPr lang="nl-BE" sz="5600" dirty="0"/>
              <a:t>”...</a:t>
            </a:r>
            <a:r>
              <a:rPr lang="en-US" sz="5600" i="1" dirty="0"/>
              <a:t> </a:t>
            </a:r>
            <a:r>
              <a:rPr lang="en-AU" sz="5600" i="1" dirty="0"/>
              <a:t>The Belgian economy performed quite strongly in 2021, partly due to the industry, which was somewhat less affected by supply constraints compared to those in the euro area. The again worsening climate regarding the pandemic will also affect economic activity in Belgium. Nevertheless, a "perfect storm" could be brewing in the Belgian labour market. Tight labour markets, staff drop-out due to Covid-disease and quarantine, and the decline of the  working-age population is putting staff shortages at Belgian companies on edge. This could lead to upward real wage pressure …” </a:t>
            </a:r>
          </a:p>
          <a:p>
            <a:pPr algn="just">
              <a:lnSpc>
                <a:spcPct val="134000"/>
              </a:lnSpc>
              <a:spcAft>
                <a:spcPts val="600"/>
              </a:spcAft>
            </a:pPr>
            <a:endParaRPr lang="nl-BE" sz="2000" i="1" dirty="0"/>
          </a:p>
        </p:txBody>
      </p:sp>
      <p:sp>
        <p:nvSpPr>
          <p:cNvPr id="4" name="Slide Number Placeholder 3" hidden="1">
            <a:extLst>
              <a:ext uri="{FF2B5EF4-FFF2-40B4-BE49-F238E27FC236}">
                <a16:creationId xmlns:a16="http://schemas.microsoft.com/office/drawing/2014/main" id="{71BB5429-2C26-4211-A2AB-B1F6C9B84923}"/>
              </a:ext>
            </a:extLst>
          </p:cNvPr>
          <p:cNvSpPr>
            <a:spLocks noGrp="1"/>
          </p:cNvSpPr>
          <p:nvPr>
            <p:ph type="sldNum" sz="quarter" idx="4294967295"/>
          </p:nvPr>
        </p:nvSpPr>
        <p:spPr>
          <a:xfrm>
            <a:off x="402343" y="5014479"/>
            <a:ext cx="176400" cy="111600"/>
          </a:xfrm>
        </p:spPr>
        <p:txBody>
          <a:bodyPr/>
          <a:lstStyle/>
          <a:p>
            <a:pPr>
              <a:spcAft>
                <a:spcPts val="600"/>
              </a:spcAft>
            </a:pPr>
            <a:fld id="{BE7BFF24-2C35-3444-B615-6A3C0CF587B2}" type="slidenum">
              <a:rPr lang="en-US" smtClean="0"/>
              <a:pPr>
                <a:spcAft>
                  <a:spcPts val="600"/>
                </a:spcAft>
              </a:pPr>
              <a:t>18</a:t>
            </a:fld>
            <a:endParaRPr lang="en-US"/>
          </a:p>
        </p:txBody>
      </p:sp>
      <p:sp>
        <p:nvSpPr>
          <p:cNvPr id="6" name="Slide Number Placeholder 4">
            <a:extLst>
              <a:ext uri="{FF2B5EF4-FFF2-40B4-BE49-F238E27FC236}">
                <a16:creationId xmlns:a16="http://schemas.microsoft.com/office/drawing/2014/main" id="{370A38A7-5B94-419C-BADB-724BD0B9E020}"/>
              </a:ext>
            </a:extLst>
          </p:cNvPr>
          <p:cNvSpPr txBox="1">
            <a:spLocks/>
          </p:cNvSpPr>
          <p:nvPr/>
        </p:nvSpPr>
        <p:spPr>
          <a:xfrm>
            <a:off x="3289196" y="4719578"/>
            <a:ext cx="2133600" cy="272891"/>
          </a:xfrm>
          <a:prstGeom prst="rect">
            <a:avLst/>
          </a:prstGeom>
        </p:spPr>
        <p:txBody>
          <a:bodyPr/>
          <a:lstStyle>
            <a:defPPr>
              <a:defRPr lang="de-DE"/>
            </a:defPPr>
            <a:lvl1pPr algn="l" rtl="0" fontAlgn="base">
              <a:spcBef>
                <a:spcPct val="0"/>
              </a:spcBef>
              <a:spcAft>
                <a:spcPct val="0"/>
              </a:spcAft>
              <a:defRPr sz="1100" b="1" kern="1200">
                <a:solidFill>
                  <a:schemeClr val="tx1"/>
                </a:solidFill>
                <a:latin typeface="Arial Narrow" charset="0"/>
                <a:ea typeface="+mn-ea"/>
                <a:cs typeface="+mn-cs"/>
              </a:defRPr>
            </a:lvl1pPr>
            <a:lvl2pPr marL="389626" algn="l" rtl="0" fontAlgn="base">
              <a:spcBef>
                <a:spcPct val="0"/>
              </a:spcBef>
              <a:spcAft>
                <a:spcPct val="0"/>
              </a:spcAft>
              <a:defRPr sz="1100" b="1" kern="1200">
                <a:solidFill>
                  <a:schemeClr val="tx1"/>
                </a:solidFill>
                <a:latin typeface="Arial Narrow" charset="0"/>
                <a:ea typeface="+mn-ea"/>
                <a:cs typeface="+mn-cs"/>
              </a:defRPr>
            </a:lvl2pPr>
            <a:lvl3pPr marL="779252" algn="l" rtl="0" fontAlgn="base">
              <a:spcBef>
                <a:spcPct val="0"/>
              </a:spcBef>
              <a:spcAft>
                <a:spcPct val="0"/>
              </a:spcAft>
              <a:defRPr sz="1100" b="1" kern="1200">
                <a:solidFill>
                  <a:schemeClr val="tx1"/>
                </a:solidFill>
                <a:latin typeface="Arial Narrow" charset="0"/>
                <a:ea typeface="+mn-ea"/>
                <a:cs typeface="+mn-cs"/>
              </a:defRPr>
            </a:lvl3pPr>
            <a:lvl4pPr marL="1168878" algn="l" rtl="0" fontAlgn="base">
              <a:spcBef>
                <a:spcPct val="0"/>
              </a:spcBef>
              <a:spcAft>
                <a:spcPct val="0"/>
              </a:spcAft>
              <a:defRPr sz="1100" b="1" kern="1200">
                <a:solidFill>
                  <a:schemeClr val="tx1"/>
                </a:solidFill>
                <a:latin typeface="Arial Narrow" charset="0"/>
                <a:ea typeface="+mn-ea"/>
                <a:cs typeface="+mn-cs"/>
              </a:defRPr>
            </a:lvl4pPr>
            <a:lvl5pPr marL="1558503" algn="l" rtl="0" fontAlgn="base">
              <a:spcBef>
                <a:spcPct val="0"/>
              </a:spcBef>
              <a:spcAft>
                <a:spcPct val="0"/>
              </a:spcAft>
              <a:defRPr sz="1100" b="1" kern="1200">
                <a:solidFill>
                  <a:schemeClr val="tx1"/>
                </a:solidFill>
                <a:latin typeface="Arial Narrow" charset="0"/>
                <a:ea typeface="+mn-ea"/>
                <a:cs typeface="+mn-cs"/>
              </a:defRPr>
            </a:lvl5pPr>
            <a:lvl6pPr marL="1948129" algn="l" defTabSz="779252" rtl="0" eaLnBrk="1" latinLnBrk="0" hangingPunct="1">
              <a:defRPr sz="1100" b="1" kern="1200">
                <a:solidFill>
                  <a:schemeClr val="tx1"/>
                </a:solidFill>
                <a:latin typeface="Arial Narrow" charset="0"/>
                <a:ea typeface="+mn-ea"/>
                <a:cs typeface="+mn-cs"/>
              </a:defRPr>
            </a:lvl6pPr>
            <a:lvl7pPr marL="2337755" algn="l" defTabSz="779252" rtl="0" eaLnBrk="1" latinLnBrk="0" hangingPunct="1">
              <a:defRPr sz="1100" b="1" kern="1200">
                <a:solidFill>
                  <a:schemeClr val="tx1"/>
                </a:solidFill>
                <a:latin typeface="Arial Narrow" charset="0"/>
                <a:ea typeface="+mn-ea"/>
                <a:cs typeface="+mn-cs"/>
              </a:defRPr>
            </a:lvl7pPr>
            <a:lvl8pPr marL="2727381" algn="l" defTabSz="779252" rtl="0" eaLnBrk="1" latinLnBrk="0" hangingPunct="1">
              <a:defRPr sz="1100" b="1" kern="1200">
                <a:solidFill>
                  <a:schemeClr val="tx1"/>
                </a:solidFill>
                <a:latin typeface="Arial Narrow" charset="0"/>
                <a:ea typeface="+mn-ea"/>
                <a:cs typeface="+mn-cs"/>
              </a:defRPr>
            </a:lvl8pPr>
            <a:lvl9pPr marL="3117007" algn="l" defTabSz="779252" rtl="0" eaLnBrk="1" latinLnBrk="0" hangingPunct="1">
              <a:defRPr sz="1100" b="1" kern="1200">
                <a:solidFill>
                  <a:schemeClr val="tx1"/>
                </a:solidFill>
                <a:latin typeface="Arial Narrow" charset="0"/>
                <a:ea typeface="+mn-ea"/>
                <a:cs typeface="+mn-cs"/>
              </a:defRPr>
            </a:lvl9pPr>
          </a:lstStyle>
          <a:p>
            <a:pPr algn="ctr"/>
            <a:fld id="{BE7BFF24-2C35-3444-B615-6A3C0CF587B2}" type="slidenum">
              <a:rPr lang="en-US" sz="1000" b="0" smtClean="0">
                <a:solidFill>
                  <a:srgbClr val="003366"/>
                </a:solidFill>
                <a:latin typeface="Verdana"/>
              </a:rPr>
              <a:pPr algn="ctr"/>
              <a:t>18</a:t>
            </a:fld>
            <a:endParaRPr lang="en-US" sz="1000" b="0" dirty="0">
              <a:solidFill>
                <a:srgbClr val="003366"/>
              </a:solidFill>
              <a:latin typeface="Verdana"/>
            </a:endParaRPr>
          </a:p>
        </p:txBody>
      </p:sp>
    </p:spTree>
    <p:extLst>
      <p:ext uri="{BB962C8B-B14F-4D97-AF65-F5344CB8AC3E}">
        <p14:creationId xmlns:p14="http://schemas.microsoft.com/office/powerpoint/2010/main" val="428984624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B14605-89CC-4D9D-8605-56598E2F5C07}"/>
              </a:ext>
            </a:extLst>
          </p:cNvPr>
          <p:cNvSpPr>
            <a:spLocks noGrp="1"/>
          </p:cNvSpPr>
          <p:nvPr>
            <p:ph type="ftr" sz="quarter" idx="3"/>
          </p:nvPr>
        </p:nvSpPr>
        <p:spPr/>
        <p:txBody>
          <a:bodyPr/>
          <a:lstStyle/>
          <a:p>
            <a:r>
              <a:rPr lang="en-US"/>
              <a:t>KBC Economics</a:t>
            </a:r>
            <a:endParaRPr lang="en-US" dirty="0"/>
          </a:p>
        </p:txBody>
      </p:sp>
      <p:sp>
        <p:nvSpPr>
          <p:cNvPr id="5" name="Slide Number Placeholder 4">
            <a:extLst>
              <a:ext uri="{FF2B5EF4-FFF2-40B4-BE49-F238E27FC236}">
                <a16:creationId xmlns:a16="http://schemas.microsoft.com/office/drawing/2014/main" id="{594DFBB8-6FE4-4289-83F7-6540C4DC234F}"/>
              </a:ext>
            </a:extLst>
          </p:cNvPr>
          <p:cNvSpPr>
            <a:spLocks noGrp="1"/>
          </p:cNvSpPr>
          <p:nvPr>
            <p:ph type="sldNum" sz="quarter" idx="4"/>
          </p:nvPr>
        </p:nvSpPr>
        <p:spPr/>
        <p:txBody>
          <a:bodyPr/>
          <a:lstStyle/>
          <a:p>
            <a:fld id="{BE7BFF24-2C35-3444-B615-6A3C0CF587B2}" type="slidenum">
              <a:rPr lang="en-US" smtClean="0"/>
              <a:pPr/>
              <a:t>19</a:t>
            </a:fld>
            <a:endParaRPr lang="en-US" dirty="0"/>
          </a:p>
        </p:txBody>
      </p:sp>
      <p:sp>
        <p:nvSpPr>
          <p:cNvPr id="6" name="Title 5">
            <a:extLst>
              <a:ext uri="{FF2B5EF4-FFF2-40B4-BE49-F238E27FC236}">
                <a16:creationId xmlns:a16="http://schemas.microsoft.com/office/drawing/2014/main" id="{F489854D-8848-40C6-91BC-64D141D8F817}"/>
              </a:ext>
            </a:extLst>
          </p:cNvPr>
          <p:cNvSpPr>
            <a:spLocks noGrp="1"/>
          </p:cNvSpPr>
          <p:nvPr>
            <p:ph type="title"/>
          </p:nvPr>
        </p:nvSpPr>
        <p:spPr>
          <a:xfrm>
            <a:off x="489293" y="151031"/>
            <a:ext cx="8560874" cy="1412124"/>
          </a:xfrm>
        </p:spPr>
        <p:txBody>
          <a:bodyPr/>
          <a:lstStyle/>
          <a:p>
            <a:r>
              <a:rPr lang="nl-BE" sz="2400" dirty="0">
                <a:solidFill>
                  <a:srgbClr val="00B0F0"/>
                </a:solidFill>
              </a:rPr>
              <a:t>Belgium </a:t>
            </a:r>
            <a:r>
              <a:rPr lang="nl-BE" sz="2400" dirty="0" err="1">
                <a:solidFill>
                  <a:srgbClr val="00B0F0"/>
                </a:solidFill>
              </a:rPr>
              <a:t>recovered</a:t>
            </a:r>
            <a:r>
              <a:rPr lang="nl-BE" sz="2400" dirty="0">
                <a:solidFill>
                  <a:srgbClr val="00B0F0"/>
                </a:solidFill>
              </a:rPr>
              <a:t> well </a:t>
            </a:r>
            <a:r>
              <a:rPr lang="nl-BE" sz="2400" dirty="0" err="1">
                <a:solidFill>
                  <a:srgbClr val="00B0F0"/>
                </a:solidFill>
              </a:rPr>
              <a:t>and</a:t>
            </a:r>
            <a:r>
              <a:rPr lang="nl-BE" sz="2400" dirty="0">
                <a:solidFill>
                  <a:srgbClr val="00B0F0"/>
                </a:solidFill>
              </a:rPr>
              <a:t> </a:t>
            </a:r>
            <a:r>
              <a:rPr lang="nl-BE" sz="2400" dirty="0" err="1">
                <a:solidFill>
                  <a:srgbClr val="00B0F0"/>
                </a:solidFill>
              </a:rPr>
              <a:t>relatively</a:t>
            </a:r>
            <a:r>
              <a:rPr lang="nl-BE" sz="2400" dirty="0">
                <a:solidFill>
                  <a:srgbClr val="00B0F0"/>
                </a:solidFill>
              </a:rPr>
              <a:t> </a:t>
            </a:r>
            <a:r>
              <a:rPr lang="nl-BE" sz="2400" dirty="0" err="1">
                <a:solidFill>
                  <a:srgbClr val="00B0F0"/>
                </a:solidFill>
              </a:rPr>
              <a:t>fast</a:t>
            </a:r>
            <a:r>
              <a:rPr lang="nl-BE" sz="2400" dirty="0">
                <a:solidFill>
                  <a:srgbClr val="00B0F0"/>
                </a:solidFill>
              </a:rPr>
              <a:t> from </a:t>
            </a:r>
            <a:r>
              <a:rPr lang="nl-BE" sz="2400" dirty="0" err="1">
                <a:solidFill>
                  <a:srgbClr val="00B0F0"/>
                </a:solidFill>
              </a:rPr>
              <a:t>the</a:t>
            </a:r>
            <a:r>
              <a:rPr lang="nl-BE" sz="2400" dirty="0">
                <a:solidFill>
                  <a:srgbClr val="00B0F0"/>
                </a:solidFill>
              </a:rPr>
              <a:t> COVID-crisis</a:t>
            </a:r>
            <a:br>
              <a:rPr lang="nl-BE" sz="2600" dirty="0">
                <a:solidFill>
                  <a:srgbClr val="00B0F0"/>
                </a:solidFill>
              </a:rPr>
            </a:br>
            <a:r>
              <a:rPr lang="nl-BE" sz="1800" i="1" dirty="0">
                <a:solidFill>
                  <a:srgbClr val="00B0F0"/>
                </a:solidFill>
              </a:rPr>
              <a:t>Manufacturing was </a:t>
            </a:r>
            <a:r>
              <a:rPr lang="nl-BE" sz="1800" i="1" dirty="0" err="1">
                <a:solidFill>
                  <a:srgbClr val="00B0F0"/>
                </a:solidFill>
              </a:rPr>
              <a:t>less</a:t>
            </a:r>
            <a:r>
              <a:rPr lang="nl-BE" sz="1800" i="1" dirty="0">
                <a:solidFill>
                  <a:srgbClr val="00B0F0"/>
                </a:solidFill>
              </a:rPr>
              <a:t> </a:t>
            </a:r>
            <a:r>
              <a:rPr lang="nl-BE" sz="1800" i="1" dirty="0" err="1">
                <a:solidFill>
                  <a:srgbClr val="00B0F0"/>
                </a:solidFill>
              </a:rPr>
              <a:t>impacted</a:t>
            </a:r>
            <a:r>
              <a:rPr lang="nl-BE" sz="1800" i="1" dirty="0">
                <a:solidFill>
                  <a:srgbClr val="00B0F0"/>
                </a:solidFill>
              </a:rPr>
              <a:t> </a:t>
            </a:r>
            <a:r>
              <a:rPr lang="nl-BE" sz="1800" i="1" dirty="0" err="1">
                <a:solidFill>
                  <a:srgbClr val="00B0F0"/>
                </a:solidFill>
              </a:rPr>
              <a:t>by</a:t>
            </a:r>
            <a:r>
              <a:rPr lang="nl-BE" sz="1800" i="1" dirty="0">
                <a:solidFill>
                  <a:srgbClr val="00B0F0"/>
                </a:solidFill>
              </a:rPr>
              <a:t> </a:t>
            </a:r>
            <a:r>
              <a:rPr lang="nl-BE" sz="1800" i="1" dirty="0" err="1">
                <a:solidFill>
                  <a:srgbClr val="00B0F0"/>
                </a:solidFill>
              </a:rPr>
              <a:t>supply</a:t>
            </a:r>
            <a:r>
              <a:rPr lang="nl-BE" sz="1800" i="1" dirty="0">
                <a:solidFill>
                  <a:srgbClr val="00B0F0"/>
                </a:solidFill>
              </a:rPr>
              <a:t> chain </a:t>
            </a:r>
            <a:r>
              <a:rPr lang="nl-BE" sz="1800" i="1" dirty="0" err="1">
                <a:solidFill>
                  <a:srgbClr val="00B0F0"/>
                </a:solidFill>
              </a:rPr>
              <a:t>constraints</a:t>
            </a:r>
            <a:endParaRPr lang="nl-BE" sz="1800" i="1" dirty="0">
              <a:solidFill>
                <a:srgbClr val="00B0F0"/>
              </a:solidFill>
            </a:endParaRPr>
          </a:p>
        </p:txBody>
      </p:sp>
      <p:pic>
        <p:nvPicPr>
          <p:cNvPr id="7" name="Picture 6" descr="KBC_RGB.ai">
            <a:extLst>
              <a:ext uri="{FF2B5EF4-FFF2-40B4-BE49-F238E27FC236}">
                <a16:creationId xmlns:a16="http://schemas.microsoft.com/office/drawing/2014/main" id="{BAC90CE7-F400-4E6C-B48D-50C7D875BC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279" t="20414" r="27986" b="33450"/>
          <a:stretch/>
        </p:blipFill>
        <p:spPr bwMode="black">
          <a:xfrm>
            <a:off x="8323195" y="4554776"/>
            <a:ext cx="613738" cy="437693"/>
          </a:xfrm>
          <a:prstGeom prst="rect">
            <a:avLst/>
          </a:prstGeom>
        </p:spPr>
      </p:pic>
      <p:graphicFrame>
        <p:nvGraphicFramePr>
          <p:cNvPr id="2" name="Object 1">
            <a:extLst>
              <a:ext uri="{FF2B5EF4-FFF2-40B4-BE49-F238E27FC236}">
                <a16:creationId xmlns:a16="http://schemas.microsoft.com/office/drawing/2014/main" id="{7A4380D0-0E03-4EA1-A562-6BA539C8FC7A}"/>
              </a:ext>
            </a:extLst>
          </p:cNvPr>
          <p:cNvGraphicFramePr>
            <a:graphicFrameLocks noChangeAspect="1"/>
          </p:cNvGraphicFramePr>
          <p:nvPr>
            <p:extLst>
              <p:ext uri="{D42A27DB-BD31-4B8C-83A1-F6EECF244321}">
                <p14:modId xmlns:p14="http://schemas.microsoft.com/office/powerpoint/2010/main" val="2627533468"/>
              </p:ext>
            </p:extLst>
          </p:nvPr>
        </p:nvGraphicFramePr>
        <p:xfrm>
          <a:off x="489293" y="1063623"/>
          <a:ext cx="4038600" cy="3733800"/>
        </p:xfrm>
        <a:graphic>
          <a:graphicData uri="http://schemas.openxmlformats.org/presentationml/2006/ole">
            <mc:AlternateContent xmlns:mc="http://schemas.openxmlformats.org/markup-compatibility/2006">
              <mc:Choice xmlns:v="urn:schemas-microsoft-com:vml" Requires="v">
                <p:oleObj spid="_x0000_s97570" name="Macrobond document" r:id="rId5" imgW="5598287" imgH="4941234" progId="Mbnd.mbnd">
                  <p:embed/>
                </p:oleObj>
              </mc:Choice>
              <mc:Fallback>
                <p:oleObj name="Macrobond document" r:id="rId5" imgW="5598287" imgH="4941234" progId="Mbnd.mbnd">
                  <p:embed/>
                  <p:pic>
                    <p:nvPicPr>
                      <p:cNvPr id="2" name="Object 1">
                        <a:extLst>
                          <a:ext uri="{FF2B5EF4-FFF2-40B4-BE49-F238E27FC236}">
                            <a16:creationId xmlns:a16="http://schemas.microsoft.com/office/drawing/2014/main" id="{7A4380D0-0E03-4EA1-A562-6BA539C8FC7A}"/>
                          </a:ext>
                        </a:extLst>
                      </p:cNvPr>
                      <p:cNvPicPr/>
                      <p:nvPr/>
                    </p:nvPicPr>
                    <p:blipFill>
                      <a:blip r:embed="rId6"/>
                      <a:stretch>
                        <a:fillRect/>
                      </a:stretch>
                    </p:blipFill>
                    <p:spPr>
                      <a:xfrm>
                        <a:off x="489293" y="1063623"/>
                        <a:ext cx="4038600" cy="37338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8678B08A-31F4-4B13-AE6E-E0DBA15EEE4A}"/>
              </a:ext>
            </a:extLst>
          </p:cNvPr>
          <p:cNvGraphicFramePr>
            <a:graphicFrameLocks noChangeAspect="1"/>
          </p:cNvGraphicFramePr>
          <p:nvPr>
            <p:extLst>
              <p:ext uri="{D42A27DB-BD31-4B8C-83A1-F6EECF244321}">
                <p14:modId xmlns:p14="http://schemas.microsoft.com/office/powerpoint/2010/main" val="3700246883"/>
              </p:ext>
            </p:extLst>
          </p:nvPr>
        </p:nvGraphicFramePr>
        <p:xfrm>
          <a:off x="4769730" y="1314417"/>
          <a:ext cx="4113213" cy="3240359"/>
        </p:xfrm>
        <a:graphic>
          <a:graphicData uri="http://schemas.openxmlformats.org/presentationml/2006/ole">
            <mc:AlternateContent xmlns:mc="http://schemas.openxmlformats.org/markup-compatibility/2006">
              <mc:Choice xmlns:v="urn:schemas-microsoft-com:vml" Requires="v">
                <p:oleObj spid="_x0000_s97571" name="Macrobond document" r:id="rId7" imgW="4112895" imgH="3186242" progId="Mbnd.mbnd">
                  <p:embed/>
                </p:oleObj>
              </mc:Choice>
              <mc:Fallback>
                <p:oleObj name="Macrobond document" r:id="rId7" imgW="4112895" imgH="3186242" progId="Mbnd.mbnd">
                  <p:embed/>
                  <p:pic>
                    <p:nvPicPr>
                      <p:cNvPr id="17" name="Object 16">
                        <a:extLst>
                          <a:ext uri="{FF2B5EF4-FFF2-40B4-BE49-F238E27FC236}">
                            <a16:creationId xmlns:a16="http://schemas.microsoft.com/office/drawing/2014/main" id="{8678B08A-31F4-4B13-AE6E-E0DBA15EEE4A}"/>
                          </a:ext>
                        </a:extLst>
                      </p:cNvPr>
                      <p:cNvPicPr/>
                      <p:nvPr/>
                    </p:nvPicPr>
                    <p:blipFill>
                      <a:blip r:embed="rId8"/>
                      <a:stretch>
                        <a:fillRect/>
                      </a:stretch>
                    </p:blipFill>
                    <p:spPr>
                      <a:xfrm>
                        <a:off x="4769730" y="1314417"/>
                        <a:ext cx="4113213" cy="3240359"/>
                      </a:xfrm>
                      <a:prstGeom prst="rect">
                        <a:avLst/>
                      </a:prstGeom>
                    </p:spPr>
                  </p:pic>
                </p:oleObj>
              </mc:Fallback>
            </mc:AlternateContent>
          </a:graphicData>
        </a:graphic>
      </p:graphicFrame>
    </p:spTree>
    <p:extLst>
      <p:ext uri="{BB962C8B-B14F-4D97-AF65-F5344CB8AC3E}">
        <p14:creationId xmlns:p14="http://schemas.microsoft.com/office/powerpoint/2010/main" val="1749760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488CCEA2-F31D-4A5F-BD0C-FF38A3EDAE73}"/>
              </a:ext>
            </a:extLst>
          </p:cNvPr>
          <p:cNvGrpSpPr/>
          <p:nvPr/>
        </p:nvGrpSpPr>
        <p:grpSpPr>
          <a:xfrm>
            <a:off x="203092" y="3901706"/>
            <a:ext cx="8691060" cy="817872"/>
            <a:chOff x="354057" y="4324626"/>
            <a:chExt cx="8691060" cy="817872"/>
          </a:xfrm>
          <a:solidFill>
            <a:srgbClr val="00B0F0"/>
          </a:solidFill>
        </p:grpSpPr>
        <p:sp>
          <p:nvSpPr>
            <p:cNvPr id="34" name="Rectangle 3">
              <a:extLst>
                <a:ext uri="{FF2B5EF4-FFF2-40B4-BE49-F238E27FC236}">
                  <a16:creationId xmlns:a16="http://schemas.microsoft.com/office/drawing/2014/main" id="{8E76EFD6-CDE1-4A1E-AE66-6CA331E8FB9D}"/>
                </a:ext>
              </a:extLst>
            </p:cNvPr>
            <p:cNvSpPr>
              <a:spLocks noChangeArrowheads="1"/>
            </p:cNvSpPr>
            <p:nvPr/>
          </p:nvSpPr>
          <p:spPr bwMode="auto">
            <a:xfrm>
              <a:off x="628192" y="4324626"/>
              <a:ext cx="8416925" cy="499326"/>
            </a:xfrm>
            <a:prstGeom prst="rect">
              <a:avLst/>
            </a:prstGeom>
            <a:grpFill/>
            <a:ln w="9525" algn="ctr">
              <a:solidFill>
                <a:srgbClr val="E2E2E2"/>
              </a:solidFill>
              <a:miter lim="800000"/>
              <a:headEnd type="none" w="lg" len="lg"/>
              <a:tailEnd type="none" w="lg" len="lg"/>
            </a:ln>
          </p:spPr>
          <p:txBody>
            <a:bodyPr lIns="414000" tIns="91440" bIns="91440" anchor="ctr"/>
            <a:lstStyle/>
            <a:p>
              <a:pPr>
                <a:spcAft>
                  <a:spcPts val="1200"/>
                </a:spcAft>
              </a:pPr>
              <a:r>
                <a:rPr lang="en-GB" sz="1600" b="0" dirty="0">
                  <a:solidFill>
                    <a:schemeClr val="bg1"/>
                  </a:solidFill>
                  <a:latin typeface="Arial" panose="020B0604020202020204" pitchFamily="34" charset="0"/>
                  <a:cs typeface="Arial" panose="020B0604020202020204" pitchFamily="34" charset="0"/>
                </a:rPr>
                <a:t>Belgium recovered well from crisis but faces real challenges in the labour market</a:t>
              </a:r>
            </a:p>
          </p:txBody>
        </p:sp>
        <p:sp>
          <p:nvSpPr>
            <p:cNvPr id="35" name="AutoShape 5">
              <a:extLst>
                <a:ext uri="{FF2B5EF4-FFF2-40B4-BE49-F238E27FC236}">
                  <a16:creationId xmlns:a16="http://schemas.microsoft.com/office/drawing/2014/main" id="{2FF9EDC5-E34C-45FA-B185-913BA562B601}"/>
                </a:ext>
              </a:extLst>
            </p:cNvPr>
            <p:cNvSpPr>
              <a:spLocks noChangeArrowheads="1"/>
            </p:cNvSpPr>
            <p:nvPr/>
          </p:nvSpPr>
          <p:spPr bwMode="auto">
            <a:xfrm>
              <a:off x="629061" y="4336359"/>
              <a:ext cx="308083" cy="297915"/>
            </a:xfrm>
            <a:prstGeom prst="rtTriangle">
              <a:avLst/>
            </a:prstGeom>
            <a:grpFill/>
            <a:ln w="12700">
              <a:solidFill>
                <a:srgbClr val="B2B2B2"/>
              </a:solidFill>
              <a:miter lim="800000"/>
              <a:headEnd/>
              <a:tailEnd/>
            </a:ln>
            <a:effectLst/>
          </p:spPr>
          <p:txBody>
            <a:bodyPr wrap="none" anchor="ctr"/>
            <a:lstStyle/>
            <a:p>
              <a:pPr fontAlgn="auto">
                <a:spcBef>
                  <a:spcPts val="0"/>
                </a:spcBef>
                <a:spcAft>
                  <a:spcPts val="0"/>
                </a:spcAft>
              </a:pPr>
              <a:endParaRPr lang="en-US" sz="1600" b="0">
                <a:solidFill>
                  <a:srgbClr val="000000"/>
                </a:solidFill>
                <a:latin typeface="Arial"/>
              </a:endParaRPr>
            </a:p>
          </p:txBody>
        </p:sp>
        <p:sp>
          <p:nvSpPr>
            <p:cNvPr id="36" name="Freeform 11">
              <a:extLst>
                <a:ext uri="{FF2B5EF4-FFF2-40B4-BE49-F238E27FC236}">
                  <a16:creationId xmlns:a16="http://schemas.microsoft.com/office/drawing/2014/main" id="{86BC6BD0-C0D2-4EA0-8FAE-5FF2743909C2}"/>
                </a:ext>
              </a:extLst>
            </p:cNvPr>
            <p:cNvSpPr>
              <a:spLocks/>
            </p:cNvSpPr>
            <p:nvPr/>
          </p:nvSpPr>
          <p:spPr bwMode="auto">
            <a:xfrm>
              <a:off x="354057" y="4643171"/>
              <a:ext cx="589084" cy="499327"/>
            </a:xfrm>
            <a:custGeom>
              <a:avLst/>
              <a:gdLst/>
              <a:ahLst/>
              <a:cxnLst>
                <a:cxn ang="0">
                  <a:pos x="1310" y="0"/>
                </a:cxn>
                <a:cxn ang="0">
                  <a:pos x="1310" y="459"/>
                </a:cxn>
                <a:cxn ang="0">
                  <a:pos x="0" y="460"/>
                </a:cxn>
                <a:cxn ang="0">
                  <a:pos x="1" y="0"/>
                </a:cxn>
                <a:cxn ang="0">
                  <a:pos x="1310" y="0"/>
                </a:cxn>
              </a:cxnLst>
              <a:rect l="0" t="0" r="r" b="b"/>
              <a:pathLst>
                <a:path w="1310" h="460">
                  <a:moveTo>
                    <a:pt x="1310" y="0"/>
                  </a:moveTo>
                  <a:lnTo>
                    <a:pt x="1310" y="459"/>
                  </a:lnTo>
                  <a:lnTo>
                    <a:pt x="0" y="460"/>
                  </a:lnTo>
                  <a:lnTo>
                    <a:pt x="1" y="0"/>
                  </a:lnTo>
                  <a:lnTo>
                    <a:pt x="1310" y="0"/>
                  </a:lnTo>
                  <a:close/>
                </a:path>
              </a:pathLst>
            </a:custGeom>
            <a:solidFill>
              <a:srgbClr val="0070C0"/>
            </a:solidFill>
            <a:ln w="12700">
              <a:solidFill>
                <a:srgbClr val="80808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rPr>
                <a:t>5</a:t>
              </a:r>
            </a:p>
          </p:txBody>
        </p:sp>
      </p:grpSp>
      <p:grpSp>
        <p:nvGrpSpPr>
          <p:cNvPr id="32" name="Group 31">
            <a:extLst>
              <a:ext uri="{FF2B5EF4-FFF2-40B4-BE49-F238E27FC236}">
                <a16:creationId xmlns:a16="http://schemas.microsoft.com/office/drawing/2014/main" id="{97D511EC-3BEB-45B6-B71A-ECC9A72AFBAB}"/>
              </a:ext>
            </a:extLst>
          </p:cNvPr>
          <p:cNvGrpSpPr/>
          <p:nvPr/>
        </p:nvGrpSpPr>
        <p:grpSpPr>
          <a:xfrm>
            <a:off x="203092" y="3193860"/>
            <a:ext cx="8691060" cy="817872"/>
            <a:chOff x="354057" y="4324626"/>
            <a:chExt cx="8691060" cy="817872"/>
          </a:xfrm>
          <a:solidFill>
            <a:srgbClr val="00B0F0"/>
          </a:solidFill>
        </p:grpSpPr>
        <p:sp>
          <p:nvSpPr>
            <p:cNvPr id="25" name="Rectangle 3">
              <a:extLst>
                <a:ext uri="{FF2B5EF4-FFF2-40B4-BE49-F238E27FC236}">
                  <a16:creationId xmlns:a16="http://schemas.microsoft.com/office/drawing/2014/main" id="{D4571E34-C529-4545-A5B2-09F5E5CEEBB8}"/>
                </a:ext>
              </a:extLst>
            </p:cNvPr>
            <p:cNvSpPr>
              <a:spLocks noChangeArrowheads="1"/>
            </p:cNvSpPr>
            <p:nvPr/>
          </p:nvSpPr>
          <p:spPr bwMode="auto">
            <a:xfrm>
              <a:off x="628192" y="4324626"/>
              <a:ext cx="8416925" cy="499326"/>
            </a:xfrm>
            <a:prstGeom prst="rect">
              <a:avLst/>
            </a:prstGeom>
            <a:grpFill/>
            <a:ln w="9525" algn="ctr">
              <a:solidFill>
                <a:srgbClr val="E2E2E2"/>
              </a:solidFill>
              <a:miter lim="800000"/>
              <a:headEnd type="none" w="lg" len="lg"/>
              <a:tailEnd type="none" w="lg" len="lg"/>
            </a:ln>
          </p:spPr>
          <p:txBody>
            <a:bodyPr lIns="414000" tIns="91440" bIns="91440" anchor="ctr"/>
            <a:lstStyle/>
            <a:p>
              <a:pPr>
                <a:spcAft>
                  <a:spcPts val="1200"/>
                </a:spcAft>
              </a:pPr>
              <a:r>
                <a:rPr lang="en-GB" sz="1600" b="0" dirty="0">
                  <a:solidFill>
                    <a:schemeClr val="bg1"/>
                  </a:solidFill>
                  <a:latin typeface="Arial" panose="020B0604020202020204" pitchFamily="34" charset="0"/>
                  <a:cs typeface="Arial" panose="020B0604020202020204" pitchFamily="34" charset="0"/>
                </a:rPr>
                <a:t>Central banks increasingly challenged by persistent inflation surprises face a ‘pick-your-poison’ moment</a:t>
              </a:r>
            </a:p>
          </p:txBody>
        </p:sp>
        <p:sp>
          <p:nvSpPr>
            <p:cNvPr id="26" name="AutoShape 5">
              <a:extLst>
                <a:ext uri="{FF2B5EF4-FFF2-40B4-BE49-F238E27FC236}">
                  <a16:creationId xmlns:a16="http://schemas.microsoft.com/office/drawing/2014/main" id="{2A7C7C71-DB70-410C-8E85-D67D6F077A3F}"/>
                </a:ext>
              </a:extLst>
            </p:cNvPr>
            <p:cNvSpPr>
              <a:spLocks noChangeArrowheads="1"/>
            </p:cNvSpPr>
            <p:nvPr/>
          </p:nvSpPr>
          <p:spPr bwMode="auto">
            <a:xfrm>
              <a:off x="629061" y="4336359"/>
              <a:ext cx="308083" cy="297915"/>
            </a:xfrm>
            <a:prstGeom prst="rtTriangle">
              <a:avLst/>
            </a:prstGeom>
            <a:grpFill/>
            <a:ln w="12700">
              <a:solidFill>
                <a:srgbClr val="B2B2B2"/>
              </a:solidFill>
              <a:miter lim="800000"/>
              <a:headEnd/>
              <a:tailEnd/>
            </a:ln>
            <a:effectLst/>
          </p:spPr>
          <p:txBody>
            <a:bodyPr wrap="none" anchor="ctr"/>
            <a:lstStyle/>
            <a:p>
              <a:pPr fontAlgn="auto">
                <a:spcBef>
                  <a:spcPts val="0"/>
                </a:spcBef>
                <a:spcAft>
                  <a:spcPts val="0"/>
                </a:spcAft>
              </a:pPr>
              <a:endParaRPr lang="en-US" sz="1600" b="0">
                <a:solidFill>
                  <a:srgbClr val="000000"/>
                </a:solidFill>
                <a:latin typeface="Arial"/>
              </a:endParaRPr>
            </a:p>
          </p:txBody>
        </p:sp>
        <p:sp>
          <p:nvSpPr>
            <p:cNvPr id="27" name="Freeform 11">
              <a:extLst>
                <a:ext uri="{FF2B5EF4-FFF2-40B4-BE49-F238E27FC236}">
                  <a16:creationId xmlns:a16="http://schemas.microsoft.com/office/drawing/2014/main" id="{37C06760-9C40-4D80-A459-59502758AB52}"/>
                </a:ext>
              </a:extLst>
            </p:cNvPr>
            <p:cNvSpPr>
              <a:spLocks/>
            </p:cNvSpPr>
            <p:nvPr/>
          </p:nvSpPr>
          <p:spPr bwMode="auto">
            <a:xfrm>
              <a:off x="354057" y="4643171"/>
              <a:ext cx="589084" cy="499327"/>
            </a:xfrm>
            <a:custGeom>
              <a:avLst/>
              <a:gdLst/>
              <a:ahLst/>
              <a:cxnLst>
                <a:cxn ang="0">
                  <a:pos x="1310" y="0"/>
                </a:cxn>
                <a:cxn ang="0">
                  <a:pos x="1310" y="459"/>
                </a:cxn>
                <a:cxn ang="0">
                  <a:pos x="0" y="460"/>
                </a:cxn>
                <a:cxn ang="0">
                  <a:pos x="1" y="0"/>
                </a:cxn>
                <a:cxn ang="0">
                  <a:pos x="1310" y="0"/>
                </a:cxn>
              </a:cxnLst>
              <a:rect l="0" t="0" r="r" b="b"/>
              <a:pathLst>
                <a:path w="1310" h="460">
                  <a:moveTo>
                    <a:pt x="1310" y="0"/>
                  </a:moveTo>
                  <a:lnTo>
                    <a:pt x="1310" y="459"/>
                  </a:lnTo>
                  <a:lnTo>
                    <a:pt x="0" y="460"/>
                  </a:lnTo>
                  <a:lnTo>
                    <a:pt x="1" y="0"/>
                  </a:lnTo>
                  <a:lnTo>
                    <a:pt x="1310" y="0"/>
                  </a:lnTo>
                  <a:close/>
                </a:path>
              </a:pathLst>
            </a:custGeom>
            <a:solidFill>
              <a:srgbClr val="0070C0"/>
            </a:solidFill>
            <a:ln w="12700">
              <a:solidFill>
                <a:srgbClr val="80808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rPr>
                <a:t>4</a:t>
              </a:r>
            </a:p>
          </p:txBody>
        </p:sp>
      </p:grpSp>
      <p:grpSp>
        <p:nvGrpSpPr>
          <p:cNvPr id="30" name="Group 29">
            <a:extLst>
              <a:ext uri="{FF2B5EF4-FFF2-40B4-BE49-F238E27FC236}">
                <a16:creationId xmlns:a16="http://schemas.microsoft.com/office/drawing/2014/main" id="{1B883132-5B3E-4B24-B19B-E2FCB887D9CE}"/>
              </a:ext>
            </a:extLst>
          </p:cNvPr>
          <p:cNvGrpSpPr/>
          <p:nvPr/>
        </p:nvGrpSpPr>
        <p:grpSpPr>
          <a:xfrm>
            <a:off x="203092" y="2486014"/>
            <a:ext cx="8691060" cy="817872"/>
            <a:chOff x="354057" y="3357472"/>
            <a:chExt cx="8691060" cy="817872"/>
          </a:xfrm>
          <a:solidFill>
            <a:srgbClr val="00B0F0"/>
          </a:solidFill>
        </p:grpSpPr>
        <p:sp>
          <p:nvSpPr>
            <p:cNvPr id="22" name="Rectangle 3">
              <a:extLst>
                <a:ext uri="{FF2B5EF4-FFF2-40B4-BE49-F238E27FC236}">
                  <a16:creationId xmlns:a16="http://schemas.microsoft.com/office/drawing/2014/main" id="{45E35405-CD59-4C58-861A-F0D4E5D0F179}"/>
                </a:ext>
              </a:extLst>
            </p:cNvPr>
            <p:cNvSpPr>
              <a:spLocks noChangeArrowheads="1"/>
            </p:cNvSpPr>
            <p:nvPr/>
          </p:nvSpPr>
          <p:spPr bwMode="auto">
            <a:xfrm>
              <a:off x="628192" y="3357472"/>
              <a:ext cx="8416925" cy="499326"/>
            </a:xfrm>
            <a:prstGeom prst="rect">
              <a:avLst/>
            </a:prstGeom>
            <a:grpFill/>
            <a:ln w="9525" algn="ctr">
              <a:solidFill>
                <a:srgbClr val="E2E2E2"/>
              </a:solidFill>
              <a:miter lim="800000"/>
              <a:headEnd type="none" w="lg" len="lg"/>
              <a:tailEnd type="none" w="lg" len="lg"/>
            </a:ln>
          </p:spPr>
          <p:txBody>
            <a:bodyPr lIns="414000" tIns="91440" bIns="91440" anchor="ctr"/>
            <a:lstStyle/>
            <a:p>
              <a:pPr>
                <a:spcAft>
                  <a:spcPts val="1200"/>
                </a:spcAft>
              </a:pPr>
              <a:r>
                <a:rPr lang="en-GB" sz="1600" b="0" dirty="0">
                  <a:solidFill>
                    <a:schemeClr val="bg1"/>
                  </a:solidFill>
                  <a:latin typeface="Arial" panose="020B0604020202020204" pitchFamily="34" charset="0"/>
                  <a:cs typeface="Arial" panose="020B0604020202020204" pitchFamily="34" charset="0"/>
                </a:rPr>
                <a:t>Inflation at record levels but eventually normalising as energy prices normalise and supply chain disruptions ease</a:t>
              </a:r>
            </a:p>
          </p:txBody>
        </p:sp>
        <p:sp>
          <p:nvSpPr>
            <p:cNvPr id="23" name="AutoShape 5">
              <a:extLst>
                <a:ext uri="{FF2B5EF4-FFF2-40B4-BE49-F238E27FC236}">
                  <a16:creationId xmlns:a16="http://schemas.microsoft.com/office/drawing/2014/main" id="{B145710B-F62E-41E7-B1BA-F8F2AE7260D1}"/>
                </a:ext>
              </a:extLst>
            </p:cNvPr>
            <p:cNvSpPr>
              <a:spLocks noChangeArrowheads="1"/>
            </p:cNvSpPr>
            <p:nvPr/>
          </p:nvSpPr>
          <p:spPr bwMode="auto">
            <a:xfrm>
              <a:off x="629061" y="3369205"/>
              <a:ext cx="308083" cy="297915"/>
            </a:xfrm>
            <a:prstGeom prst="rtTriangle">
              <a:avLst/>
            </a:prstGeom>
            <a:grpFill/>
            <a:ln w="12700">
              <a:solidFill>
                <a:srgbClr val="B2B2B2"/>
              </a:solidFill>
              <a:miter lim="800000"/>
              <a:headEnd/>
              <a:tailEnd/>
            </a:ln>
            <a:effectLst/>
          </p:spPr>
          <p:txBody>
            <a:bodyPr wrap="none" anchor="ctr"/>
            <a:lstStyle/>
            <a:p>
              <a:pPr fontAlgn="auto">
                <a:spcBef>
                  <a:spcPts val="0"/>
                </a:spcBef>
                <a:spcAft>
                  <a:spcPts val="0"/>
                </a:spcAft>
              </a:pPr>
              <a:endParaRPr lang="en-US" sz="1600" b="0">
                <a:solidFill>
                  <a:srgbClr val="000000"/>
                </a:solidFill>
                <a:latin typeface="Arial"/>
              </a:endParaRPr>
            </a:p>
          </p:txBody>
        </p:sp>
        <p:sp>
          <p:nvSpPr>
            <p:cNvPr id="24" name="Freeform 11">
              <a:extLst>
                <a:ext uri="{FF2B5EF4-FFF2-40B4-BE49-F238E27FC236}">
                  <a16:creationId xmlns:a16="http://schemas.microsoft.com/office/drawing/2014/main" id="{E3015B1A-8086-4F02-BABB-6334763130AB}"/>
                </a:ext>
              </a:extLst>
            </p:cNvPr>
            <p:cNvSpPr>
              <a:spLocks/>
            </p:cNvSpPr>
            <p:nvPr/>
          </p:nvSpPr>
          <p:spPr bwMode="auto">
            <a:xfrm>
              <a:off x="354057" y="3676017"/>
              <a:ext cx="589084" cy="499327"/>
            </a:xfrm>
            <a:custGeom>
              <a:avLst/>
              <a:gdLst/>
              <a:ahLst/>
              <a:cxnLst>
                <a:cxn ang="0">
                  <a:pos x="1310" y="0"/>
                </a:cxn>
                <a:cxn ang="0">
                  <a:pos x="1310" y="459"/>
                </a:cxn>
                <a:cxn ang="0">
                  <a:pos x="0" y="460"/>
                </a:cxn>
                <a:cxn ang="0">
                  <a:pos x="1" y="0"/>
                </a:cxn>
                <a:cxn ang="0">
                  <a:pos x="1310" y="0"/>
                </a:cxn>
              </a:cxnLst>
              <a:rect l="0" t="0" r="r" b="b"/>
              <a:pathLst>
                <a:path w="1310" h="460">
                  <a:moveTo>
                    <a:pt x="1310" y="0"/>
                  </a:moveTo>
                  <a:lnTo>
                    <a:pt x="1310" y="459"/>
                  </a:lnTo>
                  <a:lnTo>
                    <a:pt x="0" y="460"/>
                  </a:lnTo>
                  <a:lnTo>
                    <a:pt x="1" y="0"/>
                  </a:lnTo>
                  <a:lnTo>
                    <a:pt x="1310" y="0"/>
                  </a:lnTo>
                  <a:close/>
                </a:path>
              </a:pathLst>
            </a:custGeom>
            <a:solidFill>
              <a:srgbClr val="0070C0"/>
            </a:solidFill>
            <a:ln w="12700">
              <a:solidFill>
                <a:srgbClr val="80808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rPr>
                <a:t>3</a:t>
              </a:r>
            </a:p>
          </p:txBody>
        </p:sp>
      </p:grpSp>
      <p:sp>
        <p:nvSpPr>
          <p:cNvPr id="2" name="Title 1">
            <a:extLst>
              <a:ext uri="{FF2B5EF4-FFF2-40B4-BE49-F238E27FC236}">
                <a16:creationId xmlns:a16="http://schemas.microsoft.com/office/drawing/2014/main" id="{BD9E67FB-B505-4EAB-8310-EAC8003A7F16}"/>
              </a:ext>
            </a:extLst>
          </p:cNvPr>
          <p:cNvSpPr>
            <a:spLocks noGrp="1"/>
          </p:cNvSpPr>
          <p:nvPr>
            <p:ph type="title"/>
          </p:nvPr>
        </p:nvSpPr>
        <p:spPr/>
        <p:txBody>
          <a:bodyPr/>
          <a:lstStyle/>
          <a:p>
            <a:r>
              <a:rPr lang="nl-BE" sz="2400" dirty="0">
                <a:solidFill>
                  <a:srgbClr val="00B0F0"/>
                </a:solidFill>
                <a:latin typeface="ITC Lubalin Graph Std Book"/>
              </a:rPr>
              <a:t>Five </a:t>
            </a:r>
            <a:r>
              <a:rPr lang="nl-BE" sz="2400" dirty="0" err="1">
                <a:solidFill>
                  <a:srgbClr val="00B0F0"/>
                </a:solidFill>
                <a:latin typeface="ITC Lubalin Graph Std Book"/>
              </a:rPr>
              <a:t>main</a:t>
            </a:r>
            <a:r>
              <a:rPr lang="nl-BE" sz="2400" dirty="0">
                <a:solidFill>
                  <a:srgbClr val="00B0F0"/>
                </a:solidFill>
                <a:latin typeface="ITC Lubalin Graph Std Book"/>
              </a:rPr>
              <a:t> </a:t>
            </a:r>
            <a:r>
              <a:rPr lang="nl-BE" sz="2400" dirty="0" err="1">
                <a:solidFill>
                  <a:srgbClr val="00B0F0"/>
                </a:solidFill>
                <a:latin typeface="ITC Lubalin Graph Std Book"/>
              </a:rPr>
              <a:t>messages</a:t>
            </a:r>
            <a:r>
              <a:rPr lang="nl-BE" sz="2400" dirty="0">
                <a:solidFill>
                  <a:srgbClr val="00B0F0"/>
                </a:solidFill>
                <a:latin typeface="ITC Lubalin Graph Std Book"/>
              </a:rPr>
              <a:t> </a:t>
            </a:r>
          </a:p>
        </p:txBody>
      </p:sp>
      <p:sp>
        <p:nvSpPr>
          <p:cNvPr id="4" name="Slide Number Placeholder 3" hidden="1">
            <a:extLst>
              <a:ext uri="{FF2B5EF4-FFF2-40B4-BE49-F238E27FC236}">
                <a16:creationId xmlns:a16="http://schemas.microsoft.com/office/drawing/2014/main" id="{71BB5429-2C26-4211-A2AB-B1F6C9B84923}"/>
              </a:ext>
            </a:extLst>
          </p:cNvPr>
          <p:cNvSpPr>
            <a:spLocks noGrp="1"/>
          </p:cNvSpPr>
          <p:nvPr>
            <p:ph type="sldNum" sz="quarter" idx="4"/>
          </p:nvPr>
        </p:nvSpPr>
        <p:spPr/>
        <p:txBody>
          <a:bodyPr/>
          <a:lstStyle/>
          <a:p>
            <a:pPr>
              <a:spcAft>
                <a:spcPts val="600"/>
              </a:spcAft>
            </a:pPr>
            <a:fld id="{BE7BFF24-2C35-3444-B615-6A3C0CF587B2}" type="slidenum">
              <a:rPr lang="en-US" smtClean="0"/>
              <a:pPr>
                <a:spcAft>
                  <a:spcPts val="600"/>
                </a:spcAft>
              </a:pPr>
              <a:t>2</a:t>
            </a:fld>
            <a:endParaRPr lang="en-US"/>
          </a:p>
        </p:txBody>
      </p:sp>
      <p:sp>
        <p:nvSpPr>
          <p:cNvPr id="3" name="Footer Placeholder 2">
            <a:extLst>
              <a:ext uri="{FF2B5EF4-FFF2-40B4-BE49-F238E27FC236}">
                <a16:creationId xmlns:a16="http://schemas.microsoft.com/office/drawing/2014/main" id="{6B855445-A3FA-445C-9920-98175671A27B}"/>
              </a:ext>
            </a:extLst>
          </p:cNvPr>
          <p:cNvSpPr>
            <a:spLocks noGrp="1"/>
          </p:cNvSpPr>
          <p:nvPr>
            <p:ph type="ftr" sz="quarter" idx="3"/>
          </p:nvPr>
        </p:nvSpPr>
        <p:spPr/>
        <p:txBody>
          <a:bodyPr wrap="none" anchor="ctr">
            <a:normAutofit/>
          </a:bodyPr>
          <a:lstStyle/>
          <a:p>
            <a:pPr>
              <a:spcAft>
                <a:spcPts val="600"/>
              </a:spcAft>
            </a:pPr>
            <a:r>
              <a:rPr lang="en-US" dirty="0"/>
              <a:t>KBC Economics</a:t>
            </a:r>
          </a:p>
        </p:txBody>
      </p:sp>
      <p:sp>
        <p:nvSpPr>
          <p:cNvPr id="7" name="Slide Number Placeholder 4">
            <a:extLst>
              <a:ext uri="{FF2B5EF4-FFF2-40B4-BE49-F238E27FC236}">
                <a16:creationId xmlns:a16="http://schemas.microsoft.com/office/drawing/2014/main" id="{21FD6044-5315-4BFB-9796-F5E5982A9FEE}"/>
              </a:ext>
            </a:extLst>
          </p:cNvPr>
          <p:cNvSpPr txBox="1">
            <a:spLocks/>
          </p:cNvSpPr>
          <p:nvPr/>
        </p:nvSpPr>
        <p:spPr>
          <a:xfrm>
            <a:off x="3289196" y="4719578"/>
            <a:ext cx="2133600" cy="272891"/>
          </a:xfrm>
          <a:prstGeom prst="rect">
            <a:avLst/>
          </a:prstGeom>
        </p:spPr>
        <p:txBody>
          <a:bodyPr vert="horz" wrap="none" lIns="0" tIns="0" rIns="0" bIns="0" rtlCol="0" anchor="ctr"/>
          <a:lstStyle>
            <a:defPPr>
              <a:defRPr lang="de-DE"/>
            </a:defPPr>
            <a:lvl1pPr algn="ctr" rtl="0" fontAlgn="base">
              <a:lnSpc>
                <a:spcPct val="90000"/>
              </a:lnSpc>
              <a:spcBef>
                <a:spcPct val="0"/>
              </a:spcBef>
              <a:spcAft>
                <a:spcPct val="0"/>
              </a:spcAft>
              <a:defRPr sz="800" b="0" kern="1200">
                <a:solidFill>
                  <a:schemeClr val="tx2"/>
                </a:solidFill>
                <a:latin typeface="+mn-lt"/>
                <a:ea typeface="+mn-ea"/>
                <a:cs typeface="+mn-cs"/>
              </a:defRPr>
            </a:lvl1pPr>
            <a:lvl2pPr marL="389626" algn="l" rtl="0" fontAlgn="base">
              <a:spcBef>
                <a:spcPct val="0"/>
              </a:spcBef>
              <a:spcAft>
                <a:spcPct val="0"/>
              </a:spcAft>
              <a:defRPr sz="1100" b="1" kern="1200">
                <a:solidFill>
                  <a:schemeClr val="tx1"/>
                </a:solidFill>
                <a:latin typeface="Arial Narrow" charset="0"/>
                <a:ea typeface="+mn-ea"/>
                <a:cs typeface="+mn-cs"/>
              </a:defRPr>
            </a:lvl2pPr>
            <a:lvl3pPr marL="779252" algn="l" rtl="0" fontAlgn="base">
              <a:spcBef>
                <a:spcPct val="0"/>
              </a:spcBef>
              <a:spcAft>
                <a:spcPct val="0"/>
              </a:spcAft>
              <a:defRPr sz="1100" b="1" kern="1200">
                <a:solidFill>
                  <a:schemeClr val="tx1"/>
                </a:solidFill>
                <a:latin typeface="Arial Narrow" charset="0"/>
                <a:ea typeface="+mn-ea"/>
                <a:cs typeface="+mn-cs"/>
              </a:defRPr>
            </a:lvl3pPr>
            <a:lvl4pPr marL="1168878" algn="l" rtl="0" fontAlgn="base">
              <a:spcBef>
                <a:spcPct val="0"/>
              </a:spcBef>
              <a:spcAft>
                <a:spcPct val="0"/>
              </a:spcAft>
              <a:defRPr sz="1100" b="1" kern="1200">
                <a:solidFill>
                  <a:schemeClr val="tx1"/>
                </a:solidFill>
                <a:latin typeface="Arial Narrow" charset="0"/>
                <a:ea typeface="+mn-ea"/>
                <a:cs typeface="+mn-cs"/>
              </a:defRPr>
            </a:lvl4pPr>
            <a:lvl5pPr marL="1558503" algn="l" rtl="0" fontAlgn="base">
              <a:spcBef>
                <a:spcPct val="0"/>
              </a:spcBef>
              <a:spcAft>
                <a:spcPct val="0"/>
              </a:spcAft>
              <a:defRPr sz="1100" b="1" kern="1200">
                <a:solidFill>
                  <a:schemeClr val="tx1"/>
                </a:solidFill>
                <a:latin typeface="Arial Narrow" charset="0"/>
                <a:ea typeface="+mn-ea"/>
                <a:cs typeface="+mn-cs"/>
              </a:defRPr>
            </a:lvl5pPr>
            <a:lvl6pPr marL="1948129" algn="l" defTabSz="779252" rtl="0" eaLnBrk="1" latinLnBrk="0" hangingPunct="1">
              <a:defRPr sz="1100" b="1" kern="1200">
                <a:solidFill>
                  <a:schemeClr val="tx1"/>
                </a:solidFill>
                <a:latin typeface="Arial Narrow" charset="0"/>
                <a:ea typeface="+mn-ea"/>
                <a:cs typeface="+mn-cs"/>
              </a:defRPr>
            </a:lvl6pPr>
            <a:lvl7pPr marL="2337755" algn="l" defTabSz="779252" rtl="0" eaLnBrk="1" latinLnBrk="0" hangingPunct="1">
              <a:defRPr sz="1100" b="1" kern="1200">
                <a:solidFill>
                  <a:schemeClr val="tx1"/>
                </a:solidFill>
                <a:latin typeface="Arial Narrow" charset="0"/>
                <a:ea typeface="+mn-ea"/>
                <a:cs typeface="+mn-cs"/>
              </a:defRPr>
            </a:lvl7pPr>
            <a:lvl8pPr marL="2727381" algn="l" defTabSz="779252" rtl="0" eaLnBrk="1" latinLnBrk="0" hangingPunct="1">
              <a:defRPr sz="1100" b="1" kern="1200">
                <a:solidFill>
                  <a:schemeClr val="tx1"/>
                </a:solidFill>
                <a:latin typeface="Arial Narrow" charset="0"/>
                <a:ea typeface="+mn-ea"/>
                <a:cs typeface="+mn-cs"/>
              </a:defRPr>
            </a:lvl8pPr>
            <a:lvl9pPr marL="3117007" algn="l" defTabSz="779252" rtl="0" eaLnBrk="1" latinLnBrk="0" hangingPunct="1">
              <a:defRPr sz="1100" b="1" kern="1200">
                <a:solidFill>
                  <a:schemeClr val="tx1"/>
                </a:solidFill>
                <a:latin typeface="Arial Narrow" charset="0"/>
                <a:ea typeface="+mn-ea"/>
                <a:cs typeface="+mn-cs"/>
              </a:defRPr>
            </a:lvl9pPr>
          </a:lstStyle>
          <a:p>
            <a:fld id="{BE7BFF24-2C35-3444-B615-6A3C0CF587B2}" type="slidenum">
              <a:rPr lang="en-US" sz="1000" smtClean="0">
                <a:solidFill>
                  <a:srgbClr val="003366"/>
                </a:solidFill>
                <a:latin typeface="Verdana"/>
              </a:rPr>
              <a:pPr/>
              <a:t>2</a:t>
            </a:fld>
            <a:endParaRPr lang="en-US" sz="1000" dirty="0">
              <a:solidFill>
                <a:srgbClr val="003366"/>
              </a:solidFill>
              <a:latin typeface="Verdana"/>
            </a:endParaRPr>
          </a:p>
        </p:txBody>
      </p:sp>
      <p:grpSp>
        <p:nvGrpSpPr>
          <p:cNvPr id="29" name="Group 28">
            <a:extLst>
              <a:ext uri="{FF2B5EF4-FFF2-40B4-BE49-F238E27FC236}">
                <a16:creationId xmlns:a16="http://schemas.microsoft.com/office/drawing/2014/main" id="{57B63539-0831-49F2-9976-425F7A78F51C}"/>
              </a:ext>
            </a:extLst>
          </p:cNvPr>
          <p:cNvGrpSpPr/>
          <p:nvPr/>
        </p:nvGrpSpPr>
        <p:grpSpPr>
          <a:xfrm>
            <a:off x="203092" y="1778168"/>
            <a:ext cx="8691060" cy="817872"/>
            <a:chOff x="471990" y="2729279"/>
            <a:chExt cx="8691060" cy="817872"/>
          </a:xfrm>
          <a:solidFill>
            <a:srgbClr val="00B0F0"/>
          </a:solidFill>
        </p:grpSpPr>
        <p:sp>
          <p:nvSpPr>
            <p:cNvPr id="19" name="Rectangle 3">
              <a:extLst>
                <a:ext uri="{FF2B5EF4-FFF2-40B4-BE49-F238E27FC236}">
                  <a16:creationId xmlns:a16="http://schemas.microsoft.com/office/drawing/2014/main" id="{D144971C-526C-4760-A776-BD8578D2A808}"/>
                </a:ext>
              </a:extLst>
            </p:cNvPr>
            <p:cNvSpPr>
              <a:spLocks noChangeArrowheads="1"/>
            </p:cNvSpPr>
            <p:nvPr/>
          </p:nvSpPr>
          <p:spPr bwMode="auto">
            <a:xfrm>
              <a:off x="746125" y="2729279"/>
              <a:ext cx="8416925" cy="499326"/>
            </a:xfrm>
            <a:prstGeom prst="rect">
              <a:avLst/>
            </a:prstGeom>
            <a:grpFill/>
            <a:ln w="9525" algn="ctr">
              <a:solidFill>
                <a:srgbClr val="E2E2E2"/>
              </a:solidFill>
              <a:miter lim="800000"/>
              <a:headEnd type="none" w="lg" len="lg"/>
              <a:tailEnd type="none" w="lg" len="lg"/>
            </a:ln>
          </p:spPr>
          <p:txBody>
            <a:bodyPr lIns="414000" tIns="91440" bIns="91440" anchor="ctr"/>
            <a:lstStyle/>
            <a:p>
              <a:pPr>
                <a:spcAft>
                  <a:spcPts val="1200"/>
                </a:spcAft>
              </a:pPr>
              <a:r>
                <a:rPr lang="en-GB" sz="1600" b="0" dirty="0">
                  <a:solidFill>
                    <a:schemeClr val="bg1"/>
                  </a:solidFill>
                  <a:latin typeface="Arial" panose="020B0604020202020204" pitchFamily="34" charset="0"/>
                  <a:cs typeface="Arial" panose="020B0604020202020204" pitchFamily="34" charset="0"/>
                </a:rPr>
                <a:t>Headwinds to the recovery persist but  do not fully derail economic recovery</a:t>
              </a:r>
              <a:endParaRPr lang="en-GB" sz="1600" b="0" dirty="0">
                <a:solidFill>
                  <a:schemeClr val="bg1"/>
                </a:solidFill>
                <a:latin typeface="Arial" panose="020B0604020202020204" pitchFamily="34" charset="0"/>
                <a:cs typeface="Arial" panose="020B0604020202020204" pitchFamily="34" charset="0"/>
                <a:sym typeface="+mn-lt"/>
              </a:endParaRPr>
            </a:p>
          </p:txBody>
        </p:sp>
        <p:sp>
          <p:nvSpPr>
            <p:cNvPr id="20" name="AutoShape 5">
              <a:extLst>
                <a:ext uri="{FF2B5EF4-FFF2-40B4-BE49-F238E27FC236}">
                  <a16:creationId xmlns:a16="http://schemas.microsoft.com/office/drawing/2014/main" id="{A1FC60E3-57EE-418C-8FFA-B96453D4A1CC}"/>
                </a:ext>
              </a:extLst>
            </p:cNvPr>
            <p:cNvSpPr>
              <a:spLocks noChangeArrowheads="1"/>
            </p:cNvSpPr>
            <p:nvPr/>
          </p:nvSpPr>
          <p:spPr bwMode="auto">
            <a:xfrm>
              <a:off x="746994" y="2741012"/>
              <a:ext cx="308083" cy="297915"/>
            </a:xfrm>
            <a:prstGeom prst="rtTriangle">
              <a:avLst/>
            </a:prstGeom>
            <a:grpFill/>
            <a:ln w="12700">
              <a:solidFill>
                <a:srgbClr val="B2B2B2"/>
              </a:solidFill>
              <a:miter lim="800000"/>
              <a:headEnd/>
              <a:tailEnd/>
            </a:ln>
            <a:effectLst/>
          </p:spPr>
          <p:txBody>
            <a:bodyPr wrap="none" anchor="ctr"/>
            <a:lstStyle/>
            <a:p>
              <a:pPr fontAlgn="auto">
                <a:spcBef>
                  <a:spcPts val="0"/>
                </a:spcBef>
                <a:spcAft>
                  <a:spcPts val="0"/>
                </a:spcAft>
              </a:pPr>
              <a:endParaRPr lang="en-US" sz="1600" b="0">
                <a:solidFill>
                  <a:srgbClr val="000000"/>
                </a:solidFill>
                <a:latin typeface="Arial"/>
              </a:endParaRPr>
            </a:p>
          </p:txBody>
        </p:sp>
        <p:sp>
          <p:nvSpPr>
            <p:cNvPr id="21" name="Freeform 11">
              <a:extLst>
                <a:ext uri="{FF2B5EF4-FFF2-40B4-BE49-F238E27FC236}">
                  <a16:creationId xmlns:a16="http://schemas.microsoft.com/office/drawing/2014/main" id="{C9889E93-556A-429D-82D4-6767040F2308}"/>
                </a:ext>
              </a:extLst>
            </p:cNvPr>
            <p:cNvSpPr>
              <a:spLocks/>
            </p:cNvSpPr>
            <p:nvPr/>
          </p:nvSpPr>
          <p:spPr bwMode="auto">
            <a:xfrm>
              <a:off x="471990" y="3047824"/>
              <a:ext cx="589084" cy="499327"/>
            </a:xfrm>
            <a:custGeom>
              <a:avLst/>
              <a:gdLst/>
              <a:ahLst/>
              <a:cxnLst>
                <a:cxn ang="0">
                  <a:pos x="1310" y="0"/>
                </a:cxn>
                <a:cxn ang="0">
                  <a:pos x="1310" y="459"/>
                </a:cxn>
                <a:cxn ang="0">
                  <a:pos x="0" y="460"/>
                </a:cxn>
                <a:cxn ang="0">
                  <a:pos x="1" y="0"/>
                </a:cxn>
                <a:cxn ang="0">
                  <a:pos x="1310" y="0"/>
                </a:cxn>
              </a:cxnLst>
              <a:rect l="0" t="0" r="r" b="b"/>
              <a:pathLst>
                <a:path w="1310" h="460">
                  <a:moveTo>
                    <a:pt x="1310" y="0"/>
                  </a:moveTo>
                  <a:lnTo>
                    <a:pt x="1310" y="459"/>
                  </a:lnTo>
                  <a:lnTo>
                    <a:pt x="0" y="460"/>
                  </a:lnTo>
                  <a:lnTo>
                    <a:pt x="1" y="0"/>
                  </a:lnTo>
                  <a:lnTo>
                    <a:pt x="1310" y="0"/>
                  </a:lnTo>
                  <a:close/>
                </a:path>
              </a:pathLst>
            </a:custGeom>
            <a:solidFill>
              <a:srgbClr val="0070C0"/>
            </a:solidFill>
            <a:ln w="12700">
              <a:solidFill>
                <a:srgbClr val="80808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rPr>
                <a:t>2</a:t>
              </a:r>
            </a:p>
          </p:txBody>
        </p:sp>
      </p:grpSp>
      <p:grpSp>
        <p:nvGrpSpPr>
          <p:cNvPr id="28" name="Group 27">
            <a:extLst>
              <a:ext uri="{FF2B5EF4-FFF2-40B4-BE49-F238E27FC236}">
                <a16:creationId xmlns:a16="http://schemas.microsoft.com/office/drawing/2014/main" id="{1DDC43EE-BB61-480E-949E-3757E833F7C9}"/>
              </a:ext>
            </a:extLst>
          </p:cNvPr>
          <p:cNvGrpSpPr/>
          <p:nvPr/>
        </p:nvGrpSpPr>
        <p:grpSpPr>
          <a:xfrm>
            <a:off x="203092" y="1070322"/>
            <a:ext cx="8691060" cy="817872"/>
            <a:chOff x="471990" y="1762125"/>
            <a:chExt cx="8691060" cy="817872"/>
          </a:xfrm>
          <a:solidFill>
            <a:srgbClr val="00B0F0"/>
          </a:solidFill>
        </p:grpSpPr>
        <p:sp>
          <p:nvSpPr>
            <p:cNvPr id="16" name="Rectangle 3">
              <a:extLst>
                <a:ext uri="{FF2B5EF4-FFF2-40B4-BE49-F238E27FC236}">
                  <a16:creationId xmlns:a16="http://schemas.microsoft.com/office/drawing/2014/main" id="{D94C163B-F7D6-43D7-9ECB-A4D9969D42A6}"/>
                </a:ext>
              </a:extLst>
            </p:cNvPr>
            <p:cNvSpPr>
              <a:spLocks noChangeArrowheads="1"/>
            </p:cNvSpPr>
            <p:nvPr/>
          </p:nvSpPr>
          <p:spPr bwMode="auto">
            <a:xfrm>
              <a:off x="746125" y="1762125"/>
              <a:ext cx="8416925" cy="499326"/>
            </a:xfrm>
            <a:prstGeom prst="rect">
              <a:avLst/>
            </a:prstGeom>
            <a:grpFill/>
            <a:ln w="9525" algn="ctr">
              <a:solidFill>
                <a:srgbClr val="E2E2E2"/>
              </a:solidFill>
              <a:miter lim="800000"/>
              <a:headEnd type="none" w="lg" len="lg"/>
              <a:tailEnd type="none" w="lg" len="lg"/>
            </a:ln>
          </p:spPr>
          <p:txBody>
            <a:bodyPr lIns="414000" tIns="91440" bIns="91440" anchor="ctr"/>
            <a:lstStyle/>
            <a:p>
              <a:pPr>
                <a:spcAft>
                  <a:spcPts val="1200"/>
                </a:spcAft>
              </a:pPr>
              <a:r>
                <a:rPr lang="en-GB" sz="1600" b="0" dirty="0">
                  <a:solidFill>
                    <a:schemeClr val="bg1"/>
                  </a:solidFill>
                  <a:latin typeface="Arial" panose="020B0604020202020204" pitchFamily="34" charset="0"/>
                  <a:cs typeface="Arial" panose="020B0604020202020204" pitchFamily="34" charset="0"/>
                </a:rPr>
                <a:t>Unprecedented crisis and unusual recovery but no full reboot (yet)</a:t>
              </a:r>
            </a:p>
          </p:txBody>
        </p:sp>
        <p:sp>
          <p:nvSpPr>
            <p:cNvPr id="17" name="AutoShape 5">
              <a:extLst>
                <a:ext uri="{FF2B5EF4-FFF2-40B4-BE49-F238E27FC236}">
                  <a16:creationId xmlns:a16="http://schemas.microsoft.com/office/drawing/2014/main" id="{5CC8C90A-5F36-46C1-8056-89DB73AC4D42}"/>
                </a:ext>
              </a:extLst>
            </p:cNvPr>
            <p:cNvSpPr>
              <a:spLocks noChangeArrowheads="1"/>
            </p:cNvSpPr>
            <p:nvPr/>
          </p:nvSpPr>
          <p:spPr bwMode="auto">
            <a:xfrm>
              <a:off x="746994" y="1773858"/>
              <a:ext cx="308083" cy="297915"/>
            </a:xfrm>
            <a:prstGeom prst="rtTriangle">
              <a:avLst/>
            </a:prstGeom>
            <a:grpFill/>
            <a:ln w="12700">
              <a:solidFill>
                <a:srgbClr val="B2B2B2"/>
              </a:solidFill>
              <a:miter lim="800000"/>
              <a:headEnd/>
              <a:tailEnd/>
            </a:ln>
            <a:effectLst/>
          </p:spPr>
          <p:txBody>
            <a:bodyPr wrap="none" anchor="ctr"/>
            <a:lstStyle/>
            <a:p>
              <a:pPr fontAlgn="auto">
                <a:spcBef>
                  <a:spcPts val="0"/>
                </a:spcBef>
                <a:spcAft>
                  <a:spcPts val="0"/>
                </a:spcAft>
              </a:pPr>
              <a:endParaRPr lang="en-US" sz="1600" b="0">
                <a:solidFill>
                  <a:srgbClr val="000000"/>
                </a:solidFill>
                <a:latin typeface="Arial"/>
              </a:endParaRPr>
            </a:p>
          </p:txBody>
        </p:sp>
        <p:sp>
          <p:nvSpPr>
            <p:cNvPr id="18" name="Freeform 11">
              <a:extLst>
                <a:ext uri="{FF2B5EF4-FFF2-40B4-BE49-F238E27FC236}">
                  <a16:creationId xmlns:a16="http://schemas.microsoft.com/office/drawing/2014/main" id="{E579DDAC-31CC-4AE5-BD3F-803F9BF44F54}"/>
                </a:ext>
              </a:extLst>
            </p:cNvPr>
            <p:cNvSpPr>
              <a:spLocks/>
            </p:cNvSpPr>
            <p:nvPr/>
          </p:nvSpPr>
          <p:spPr bwMode="auto">
            <a:xfrm>
              <a:off x="471990" y="2080670"/>
              <a:ext cx="589084" cy="499327"/>
            </a:xfrm>
            <a:custGeom>
              <a:avLst/>
              <a:gdLst/>
              <a:ahLst/>
              <a:cxnLst>
                <a:cxn ang="0">
                  <a:pos x="1310" y="0"/>
                </a:cxn>
                <a:cxn ang="0">
                  <a:pos x="1310" y="459"/>
                </a:cxn>
                <a:cxn ang="0">
                  <a:pos x="0" y="460"/>
                </a:cxn>
                <a:cxn ang="0">
                  <a:pos x="1" y="0"/>
                </a:cxn>
                <a:cxn ang="0">
                  <a:pos x="1310" y="0"/>
                </a:cxn>
              </a:cxnLst>
              <a:rect l="0" t="0" r="r" b="b"/>
              <a:pathLst>
                <a:path w="1310" h="460">
                  <a:moveTo>
                    <a:pt x="1310" y="0"/>
                  </a:moveTo>
                  <a:lnTo>
                    <a:pt x="1310" y="459"/>
                  </a:lnTo>
                  <a:lnTo>
                    <a:pt x="0" y="460"/>
                  </a:lnTo>
                  <a:lnTo>
                    <a:pt x="1" y="0"/>
                  </a:lnTo>
                  <a:lnTo>
                    <a:pt x="1310" y="0"/>
                  </a:lnTo>
                  <a:close/>
                </a:path>
              </a:pathLst>
            </a:custGeom>
            <a:solidFill>
              <a:srgbClr val="0070C0"/>
            </a:solidFill>
            <a:ln w="12700">
              <a:solidFill>
                <a:srgbClr val="80808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rPr>
                <a:t>1</a:t>
              </a:r>
            </a:p>
          </p:txBody>
        </p:sp>
      </p:grpSp>
    </p:spTree>
    <p:extLst>
      <p:ext uri="{BB962C8B-B14F-4D97-AF65-F5344CB8AC3E}">
        <p14:creationId xmlns:p14="http://schemas.microsoft.com/office/powerpoint/2010/main" val="3166728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B14605-89CC-4D9D-8605-56598E2F5C07}"/>
              </a:ext>
            </a:extLst>
          </p:cNvPr>
          <p:cNvSpPr>
            <a:spLocks noGrp="1"/>
          </p:cNvSpPr>
          <p:nvPr>
            <p:ph type="ftr" sz="quarter" idx="3"/>
          </p:nvPr>
        </p:nvSpPr>
        <p:spPr/>
        <p:txBody>
          <a:bodyPr/>
          <a:lstStyle/>
          <a:p>
            <a:r>
              <a:rPr lang="en-US"/>
              <a:t>KBC Economics</a:t>
            </a:r>
            <a:endParaRPr lang="en-US" dirty="0"/>
          </a:p>
        </p:txBody>
      </p:sp>
      <p:sp>
        <p:nvSpPr>
          <p:cNvPr id="5" name="Slide Number Placeholder 4">
            <a:extLst>
              <a:ext uri="{FF2B5EF4-FFF2-40B4-BE49-F238E27FC236}">
                <a16:creationId xmlns:a16="http://schemas.microsoft.com/office/drawing/2014/main" id="{594DFBB8-6FE4-4289-83F7-6540C4DC234F}"/>
              </a:ext>
            </a:extLst>
          </p:cNvPr>
          <p:cNvSpPr>
            <a:spLocks noGrp="1"/>
          </p:cNvSpPr>
          <p:nvPr>
            <p:ph type="sldNum" sz="quarter" idx="4"/>
          </p:nvPr>
        </p:nvSpPr>
        <p:spPr/>
        <p:txBody>
          <a:bodyPr/>
          <a:lstStyle/>
          <a:p>
            <a:fld id="{BE7BFF24-2C35-3444-B615-6A3C0CF587B2}" type="slidenum">
              <a:rPr lang="en-US" smtClean="0"/>
              <a:pPr/>
              <a:t>20</a:t>
            </a:fld>
            <a:endParaRPr lang="en-US" dirty="0"/>
          </a:p>
        </p:txBody>
      </p:sp>
      <p:sp>
        <p:nvSpPr>
          <p:cNvPr id="6" name="Title 5">
            <a:extLst>
              <a:ext uri="{FF2B5EF4-FFF2-40B4-BE49-F238E27FC236}">
                <a16:creationId xmlns:a16="http://schemas.microsoft.com/office/drawing/2014/main" id="{F489854D-8848-40C6-91BC-64D141D8F817}"/>
              </a:ext>
            </a:extLst>
          </p:cNvPr>
          <p:cNvSpPr>
            <a:spLocks noGrp="1"/>
          </p:cNvSpPr>
          <p:nvPr>
            <p:ph type="title"/>
          </p:nvPr>
        </p:nvSpPr>
        <p:spPr>
          <a:xfrm>
            <a:off x="489293" y="151031"/>
            <a:ext cx="8560874" cy="1412124"/>
          </a:xfrm>
        </p:spPr>
        <p:txBody>
          <a:bodyPr/>
          <a:lstStyle/>
          <a:p>
            <a:r>
              <a:rPr lang="en-GB" sz="2400" dirty="0">
                <a:solidFill>
                  <a:srgbClr val="00B0F0"/>
                </a:solidFill>
              </a:rPr>
              <a:t>But is a perfect storm is brewing on the Belgian labour market?</a:t>
            </a:r>
            <a:br>
              <a:rPr lang="en-GB" sz="2600" dirty="0">
                <a:solidFill>
                  <a:srgbClr val="00B0F0"/>
                </a:solidFill>
              </a:rPr>
            </a:br>
            <a:r>
              <a:rPr lang="en-GB" sz="1800" i="1" dirty="0">
                <a:solidFill>
                  <a:srgbClr val="00B0F0"/>
                </a:solidFill>
              </a:rPr>
              <a:t>Labour market shortages worsen against background of high inflation, economic recovery and declining working-age population</a:t>
            </a:r>
          </a:p>
        </p:txBody>
      </p:sp>
      <p:pic>
        <p:nvPicPr>
          <p:cNvPr id="7" name="Picture 6" descr="KBC_RGB.ai">
            <a:extLst>
              <a:ext uri="{FF2B5EF4-FFF2-40B4-BE49-F238E27FC236}">
                <a16:creationId xmlns:a16="http://schemas.microsoft.com/office/drawing/2014/main" id="{BAC90CE7-F400-4E6C-B48D-50C7D875BC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279" t="20414" r="27986" b="33450"/>
          <a:stretch/>
        </p:blipFill>
        <p:spPr bwMode="black">
          <a:xfrm>
            <a:off x="8323195" y="4554776"/>
            <a:ext cx="613738" cy="437693"/>
          </a:xfrm>
          <a:prstGeom prst="rect">
            <a:avLst/>
          </a:prstGeom>
        </p:spPr>
      </p:pic>
      <p:graphicFrame>
        <p:nvGraphicFramePr>
          <p:cNvPr id="17" name="Object 16">
            <a:extLst>
              <a:ext uri="{FF2B5EF4-FFF2-40B4-BE49-F238E27FC236}">
                <a16:creationId xmlns:a16="http://schemas.microsoft.com/office/drawing/2014/main" id="{5879574E-75C0-4672-81FB-43415539959D}"/>
              </a:ext>
            </a:extLst>
          </p:cNvPr>
          <p:cNvGraphicFramePr>
            <a:graphicFrameLocks noChangeAspect="1"/>
          </p:cNvGraphicFramePr>
          <p:nvPr>
            <p:extLst>
              <p:ext uri="{D42A27DB-BD31-4B8C-83A1-F6EECF244321}">
                <p14:modId xmlns:p14="http://schemas.microsoft.com/office/powerpoint/2010/main" val="1705235996"/>
              </p:ext>
            </p:extLst>
          </p:nvPr>
        </p:nvGraphicFramePr>
        <p:xfrm>
          <a:off x="361413" y="1393680"/>
          <a:ext cx="4292766" cy="3168352"/>
        </p:xfrm>
        <a:graphic>
          <a:graphicData uri="http://schemas.openxmlformats.org/presentationml/2006/ole">
            <mc:AlternateContent xmlns:mc="http://schemas.openxmlformats.org/markup-compatibility/2006">
              <mc:Choice xmlns:v="urn:schemas-microsoft-com:vml" Requires="v">
                <p:oleObj spid="_x0000_s98450" name="Macrobond document" r:id="rId5" imgW="4112895" imgH="3186242" progId="Mbnd.mbnd">
                  <p:embed/>
                </p:oleObj>
              </mc:Choice>
              <mc:Fallback>
                <p:oleObj name="Macrobond document" r:id="rId5" imgW="4112895" imgH="3186242" progId="Mbnd.mbnd">
                  <p:embed/>
                  <p:pic>
                    <p:nvPicPr>
                      <p:cNvPr id="17" name="Object 16">
                        <a:extLst>
                          <a:ext uri="{FF2B5EF4-FFF2-40B4-BE49-F238E27FC236}">
                            <a16:creationId xmlns:a16="http://schemas.microsoft.com/office/drawing/2014/main" id="{5879574E-75C0-4672-81FB-43415539959D}"/>
                          </a:ext>
                        </a:extLst>
                      </p:cNvPr>
                      <p:cNvPicPr/>
                      <p:nvPr/>
                    </p:nvPicPr>
                    <p:blipFill>
                      <a:blip r:embed="rId6"/>
                      <a:stretch>
                        <a:fillRect/>
                      </a:stretch>
                    </p:blipFill>
                    <p:spPr>
                      <a:xfrm>
                        <a:off x="361413" y="1393680"/>
                        <a:ext cx="4292766" cy="3168352"/>
                      </a:xfrm>
                      <a:prstGeom prst="rect">
                        <a:avLst/>
                      </a:prstGeom>
                    </p:spPr>
                  </p:pic>
                </p:oleObj>
              </mc:Fallback>
            </mc:AlternateContent>
          </a:graphicData>
        </a:graphic>
      </p:graphicFrame>
      <p:grpSp>
        <p:nvGrpSpPr>
          <p:cNvPr id="20" name="Group 19">
            <a:extLst>
              <a:ext uri="{FF2B5EF4-FFF2-40B4-BE49-F238E27FC236}">
                <a16:creationId xmlns:a16="http://schemas.microsoft.com/office/drawing/2014/main" id="{0AF42302-E58B-4F83-ABD0-B085CE9DE65E}"/>
              </a:ext>
            </a:extLst>
          </p:cNvPr>
          <p:cNvGrpSpPr/>
          <p:nvPr/>
        </p:nvGrpSpPr>
        <p:grpSpPr>
          <a:xfrm>
            <a:off x="4782059" y="1368315"/>
            <a:ext cx="4125733" cy="3351263"/>
            <a:chOff x="4658547" y="1693649"/>
            <a:chExt cx="4125733" cy="3351263"/>
          </a:xfrm>
        </p:grpSpPr>
        <p:graphicFrame>
          <p:nvGraphicFramePr>
            <p:cNvPr id="21" name="Chart 20">
              <a:extLst>
                <a:ext uri="{FF2B5EF4-FFF2-40B4-BE49-F238E27FC236}">
                  <a16:creationId xmlns:a16="http://schemas.microsoft.com/office/drawing/2014/main" id="{ADFD5553-12FA-4A88-8D08-50EC39090C42}"/>
                </a:ext>
              </a:extLst>
            </p:cNvPr>
            <p:cNvGraphicFramePr>
              <a:graphicFrameLocks/>
            </p:cNvGraphicFramePr>
            <p:nvPr/>
          </p:nvGraphicFramePr>
          <p:xfrm>
            <a:off x="4748489" y="2111292"/>
            <a:ext cx="3822241" cy="2933620"/>
          </p:xfrm>
          <a:graphic>
            <a:graphicData uri="http://schemas.openxmlformats.org/drawingml/2006/chart">
              <c:chart xmlns:c="http://schemas.openxmlformats.org/drawingml/2006/chart" xmlns:r="http://schemas.openxmlformats.org/officeDocument/2006/relationships" r:id="rId7"/>
            </a:graphicData>
          </a:graphic>
        </p:graphicFrame>
        <p:cxnSp>
          <p:nvCxnSpPr>
            <p:cNvPr id="22" name="Straight Connector 21">
              <a:extLst>
                <a:ext uri="{FF2B5EF4-FFF2-40B4-BE49-F238E27FC236}">
                  <a16:creationId xmlns:a16="http://schemas.microsoft.com/office/drawing/2014/main" id="{E2A18059-5686-4AA2-93D9-CCF4AAC89417}"/>
                </a:ext>
              </a:extLst>
            </p:cNvPr>
            <p:cNvCxnSpPr>
              <a:cxnSpLocks/>
            </p:cNvCxnSpPr>
            <p:nvPr/>
          </p:nvCxnSpPr>
          <p:spPr>
            <a:xfrm>
              <a:off x="7232628" y="2357120"/>
              <a:ext cx="0" cy="1871855"/>
            </a:xfrm>
            <a:prstGeom prst="line">
              <a:avLst/>
            </a:prstGeom>
            <a:noFill/>
            <a:ln w="12700" cap="flat" cmpd="sng" algn="ctr">
              <a:solidFill>
                <a:sysClr val="window" lastClr="FFFFFF">
                  <a:lumMod val="65000"/>
                </a:sysClr>
              </a:solidFill>
              <a:prstDash val="solid"/>
            </a:ln>
            <a:effectLst/>
          </p:spPr>
        </p:cxnSp>
        <p:sp>
          <p:nvSpPr>
            <p:cNvPr id="23" name="Text Box 5">
              <a:extLst>
                <a:ext uri="{FF2B5EF4-FFF2-40B4-BE49-F238E27FC236}">
                  <a16:creationId xmlns:a16="http://schemas.microsoft.com/office/drawing/2014/main" id="{8BD0D9C9-A82E-46FD-9957-FA607F5A1ADD}"/>
                </a:ext>
              </a:extLst>
            </p:cNvPr>
            <p:cNvSpPr txBox="1">
              <a:spLocks noChangeArrowheads="1"/>
            </p:cNvSpPr>
            <p:nvPr/>
          </p:nvSpPr>
          <p:spPr bwMode="auto">
            <a:xfrm>
              <a:off x="4658547" y="4650337"/>
              <a:ext cx="4125733" cy="189283"/>
            </a:xfrm>
            <a:prstGeom prst="rect">
              <a:avLst/>
            </a:prstGeom>
            <a:noFill/>
            <a:ln w="9525">
              <a:noFill/>
              <a:miter lim="800000"/>
              <a:headEnd/>
              <a:tailEnd/>
            </a:ln>
          </p:spPr>
          <p:txBody>
            <a:bodyPr wrap="square">
              <a:spAutoFit/>
            </a:bodyPr>
            <a:lstStyle/>
            <a:p>
              <a:pPr algn="r" fontAlgn="auto">
                <a:lnSpc>
                  <a:spcPct val="90000"/>
                </a:lnSpc>
                <a:spcBef>
                  <a:spcPct val="50000"/>
                </a:spcBef>
                <a:spcAft>
                  <a:spcPts val="0"/>
                </a:spcAft>
                <a:buClr>
                  <a:srgbClr val="9A9A9A"/>
                </a:buClr>
                <a:buSzPct val="70000"/>
                <a:buFont typeface="Wingdings" pitchFamily="2" charset="2"/>
                <a:buNone/>
              </a:pPr>
              <a:r>
                <a:rPr lang="en-US" sz="700" b="0" dirty="0">
                  <a:solidFill>
                    <a:prstClr val="black">
                      <a:lumMod val="65000"/>
                      <a:lumOff val="35000"/>
                    </a:prstClr>
                  </a:solidFill>
                  <a:latin typeface="Frutiger LT Std 45 Light" panose="020B0403030504020204" pitchFamily="34" charset="0"/>
                </a:rPr>
                <a:t>Source: KBC Economics based Federal Planning Bureau</a:t>
              </a:r>
            </a:p>
          </p:txBody>
        </p:sp>
        <p:sp>
          <p:nvSpPr>
            <p:cNvPr id="24" name="Text Box 5">
              <a:extLst>
                <a:ext uri="{FF2B5EF4-FFF2-40B4-BE49-F238E27FC236}">
                  <a16:creationId xmlns:a16="http://schemas.microsoft.com/office/drawing/2014/main" id="{63CFA8B8-1E68-4F49-9D6F-F8A08D655674}"/>
                </a:ext>
              </a:extLst>
            </p:cNvPr>
            <p:cNvSpPr txBox="1">
              <a:spLocks noChangeArrowheads="1"/>
            </p:cNvSpPr>
            <p:nvPr/>
          </p:nvSpPr>
          <p:spPr bwMode="auto">
            <a:xfrm>
              <a:off x="4658547" y="1693649"/>
              <a:ext cx="4002121" cy="492443"/>
            </a:xfrm>
            <a:prstGeom prst="rect">
              <a:avLst/>
            </a:prstGeom>
            <a:noFill/>
            <a:ln w="9525">
              <a:noFill/>
              <a:miter lim="800000"/>
              <a:headEnd/>
              <a:tailEnd/>
            </a:ln>
          </p:spPr>
          <p:txBody>
            <a:bodyPr wrap="square">
              <a:spAutoFit/>
            </a:bodyPr>
            <a:lstStyle/>
            <a:p>
              <a:pPr algn="ctr" fontAlgn="auto">
                <a:spcBef>
                  <a:spcPct val="50000"/>
                </a:spcBef>
                <a:spcAft>
                  <a:spcPts val="0"/>
                </a:spcAft>
              </a:pPr>
              <a:r>
                <a:rPr lang="en-US" sz="1300" dirty="0">
                  <a:solidFill>
                    <a:prstClr val="black">
                      <a:lumMod val="85000"/>
                      <a:lumOff val="15000"/>
                    </a:prstClr>
                  </a:solidFill>
                  <a:latin typeface="Frutiger LT Std 45 Light" panose="020B0403030504020204" pitchFamily="34" charset="0"/>
                  <a:ea typeface="ＭＳ Ｐゴシック" pitchFamily="-48" charset="-128"/>
                </a:rPr>
                <a:t>Belgium – Growth population at working age </a:t>
              </a:r>
              <a:r>
                <a:rPr lang="en-US" sz="1300" b="0" dirty="0">
                  <a:solidFill>
                    <a:prstClr val="black">
                      <a:lumMod val="85000"/>
                      <a:lumOff val="15000"/>
                    </a:prstClr>
                  </a:solidFill>
                  <a:latin typeface="Frutiger LT Std 45 Light" panose="020B0403030504020204" pitchFamily="34" charset="0"/>
                  <a:ea typeface="ＭＳ Ｐゴシック" pitchFamily="-48" charset="-128"/>
                </a:rPr>
                <a:t>(people aged 20-64, </a:t>
              </a:r>
              <a:r>
                <a:rPr lang="en-US" sz="1300" b="0" dirty="0" err="1">
                  <a:solidFill>
                    <a:prstClr val="black">
                      <a:lumMod val="85000"/>
                      <a:lumOff val="15000"/>
                    </a:prstClr>
                  </a:solidFill>
                  <a:latin typeface="Frutiger LT Std 45 Light" panose="020B0403030504020204" pitchFamily="34" charset="0"/>
                  <a:ea typeface="ＭＳ Ｐゴシック" pitchFamily="-48" charset="-128"/>
                </a:rPr>
                <a:t>yoy</a:t>
              </a:r>
              <a:r>
                <a:rPr lang="en-US" sz="1300" b="0" dirty="0">
                  <a:solidFill>
                    <a:prstClr val="black">
                      <a:lumMod val="85000"/>
                      <a:lumOff val="15000"/>
                    </a:prstClr>
                  </a:solidFill>
                  <a:latin typeface="Frutiger LT Std 45 Light" panose="020B0403030504020204" pitchFamily="34" charset="0"/>
                  <a:ea typeface="ＭＳ Ｐゴシック" pitchFamily="-48" charset="-128"/>
                </a:rPr>
                <a:t> in %)</a:t>
              </a:r>
            </a:p>
          </p:txBody>
        </p:sp>
        <p:sp>
          <p:nvSpPr>
            <p:cNvPr id="25" name="TextBox 24">
              <a:extLst>
                <a:ext uri="{FF2B5EF4-FFF2-40B4-BE49-F238E27FC236}">
                  <a16:creationId xmlns:a16="http://schemas.microsoft.com/office/drawing/2014/main" id="{C100C78A-9470-47DD-90CE-87575C9E2F46}"/>
                </a:ext>
              </a:extLst>
            </p:cNvPr>
            <p:cNvSpPr txBox="1"/>
            <p:nvPr/>
          </p:nvSpPr>
          <p:spPr>
            <a:xfrm>
              <a:off x="7455679" y="2434308"/>
              <a:ext cx="705601" cy="553998"/>
            </a:xfrm>
            <a:prstGeom prst="rect">
              <a:avLst/>
            </a:prstGeom>
            <a:solidFill>
              <a:sysClr val="window" lastClr="FFFFFF"/>
            </a:solidFill>
            <a:ln w="12700">
              <a:solidFill>
                <a:sysClr val="windowText" lastClr="000000">
                  <a:lumMod val="15000"/>
                  <a:lumOff val="85000"/>
                </a:sys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1000" b="0" i="0" u="none" strike="noStrike" kern="0" cap="none" spc="0" normalizeH="0" baseline="0" noProof="0" dirty="0">
                  <a:ln>
                    <a:noFill/>
                  </a:ln>
                  <a:solidFill>
                    <a:prstClr val="black">
                      <a:lumMod val="65000"/>
                      <a:lumOff val="35000"/>
                    </a:prstClr>
                  </a:solidFill>
                  <a:effectLst/>
                  <a:uLnTx/>
                  <a:uFillTx/>
                  <a:latin typeface="Arial"/>
                  <a:cs typeface="Arial"/>
                </a:rPr>
                <a:t>Planning Bureau forecast</a:t>
              </a:r>
              <a:endParaRPr kumimoji="0" lang="en-GB" sz="1000" b="0" i="0" u="none" strike="noStrike" kern="0" cap="none" spc="0" normalizeH="0" baseline="0" noProof="0" dirty="0" err="1">
                <a:ln>
                  <a:noFill/>
                </a:ln>
                <a:solidFill>
                  <a:prstClr val="black">
                    <a:lumMod val="65000"/>
                    <a:lumOff val="35000"/>
                  </a:prstClr>
                </a:solidFill>
                <a:effectLst/>
                <a:uLnTx/>
                <a:uFillTx/>
                <a:latin typeface="Arial"/>
                <a:cs typeface="Arial"/>
              </a:endParaRPr>
            </a:p>
          </p:txBody>
        </p:sp>
      </p:grpSp>
    </p:spTree>
    <p:extLst>
      <p:ext uri="{BB962C8B-B14F-4D97-AF65-F5344CB8AC3E}">
        <p14:creationId xmlns:p14="http://schemas.microsoft.com/office/powerpoint/2010/main" val="582420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488CCEA2-F31D-4A5F-BD0C-FF38A3EDAE73}"/>
              </a:ext>
            </a:extLst>
          </p:cNvPr>
          <p:cNvGrpSpPr/>
          <p:nvPr/>
        </p:nvGrpSpPr>
        <p:grpSpPr>
          <a:xfrm>
            <a:off x="203092" y="3901706"/>
            <a:ext cx="8691060" cy="817872"/>
            <a:chOff x="354057" y="4324626"/>
            <a:chExt cx="8691060" cy="817872"/>
          </a:xfrm>
          <a:solidFill>
            <a:srgbClr val="00B0F0"/>
          </a:solidFill>
        </p:grpSpPr>
        <p:sp>
          <p:nvSpPr>
            <p:cNvPr id="34" name="Rectangle 3">
              <a:extLst>
                <a:ext uri="{FF2B5EF4-FFF2-40B4-BE49-F238E27FC236}">
                  <a16:creationId xmlns:a16="http://schemas.microsoft.com/office/drawing/2014/main" id="{8E76EFD6-CDE1-4A1E-AE66-6CA331E8FB9D}"/>
                </a:ext>
              </a:extLst>
            </p:cNvPr>
            <p:cNvSpPr>
              <a:spLocks noChangeArrowheads="1"/>
            </p:cNvSpPr>
            <p:nvPr/>
          </p:nvSpPr>
          <p:spPr bwMode="auto">
            <a:xfrm>
              <a:off x="628192" y="4324626"/>
              <a:ext cx="8416925" cy="499326"/>
            </a:xfrm>
            <a:prstGeom prst="rect">
              <a:avLst/>
            </a:prstGeom>
            <a:grpFill/>
            <a:ln w="9525" algn="ctr">
              <a:solidFill>
                <a:srgbClr val="E2E2E2"/>
              </a:solidFill>
              <a:miter lim="800000"/>
              <a:headEnd type="none" w="lg" len="lg"/>
              <a:tailEnd type="none" w="lg" len="lg"/>
            </a:ln>
          </p:spPr>
          <p:txBody>
            <a:bodyPr lIns="414000" tIns="91440" bIns="91440" anchor="ctr"/>
            <a:lstStyle/>
            <a:p>
              <a:pPr>
                <a:spcAft>
                  <a:spcPts val="1200"/>
                </a:spcAft>
              </a:pPr>
              <a:r>
                <a:rPr lang="en-GB" sz="1600" b="0" dirty="0">
                  <a:solidFill>
                    <a:schemeClr val="bg1"/>
                  </a:solidFill>
                  <a:latin typeface="Arial" panose="020B0604020202020204" pitchFamily="34" charset="0"/>
                  <a:cs typeface="Arial" panose="020B0604020202020204" pitchFamily="34" charset="0"/>
                </a:rPr>
                <a:t>Belgium recovered well from crisis but faces real challenges in the labour market</a:t>
              </a:r>
            </a:p>
          </p:txBody>
        </p:sp>
        <p:sp>
          <p:nvSpPr>
            <p:cNvPr id="35" name="AutoShape 5">
              <a:extLst>
                <a:ext uri="{FF2B5EF4-FFF2-40B4-BE49-F238E27FC236}">
                  <a16:creationId xmlns:a16="http://schemas.microsoft.com/office/drawing/2014/main" id="{2FF9EDC5-E34C-45FA-B185-913BA562B601}"/>
                </a:ext>
              </a:extLst>
            </p:cNvPr>
            <p:cNvSpPr>
              <a:spLocks noChangeArrowheads="1"/>
            </p:cNvSpPr>
            <p:nvPr/>
          </p:nvSpPr>
          <p:spPr bwMode="auto">
            <a:xfrm>
              <a:off x="629061" y="4336359"/>
              <a:ext cx="308083" cy="297915"/>
            </a:xfrm>
            <a:prstGeom prst="rtTriangle">
              <a:avLst/>
            </a:prstGeom>
            <a:grpFill/>
            <a:ln w="12700">
              <a:solidFill>
                <a:srgbClr val="B2B2B2"/>
              </a:solidFill>
              <a:miter lim="800000"/>
              <a:headEnd/>
              <a:tailEnd/>
            </a:ln>
            <a:effectLst/>
          </p:spPr>
          <p:txBody>
            <a:bodyPr wrap="none" anchor="ctr"/>
            <a:lstStyle/>
            <a:p>
              <a:pPr fontAlgn="auto">
                <a:spcBef>
                  <a:spcPts val="0"/>
                </a:spcBef>
                <a:spcAft>
                  <a:spcPts val="0"/>
                </a:spcAft>
              </a:pPr>
              <a:endParaRPr lang="en-US" sz="1600" b="0">
                <a:solidFill>
                  <a:srgbClr val="000000"/>
                </a:solidFill>
                <a:latin typeface="Arial"/>
              </a:endParaRPr>
            </a:p>
          </p:txBody>
        </p:sp>
        <p:sp>
          <p:nvSpPr>
            <p:cNvPr id="36" name="Freeform 11">
              <a:extLst>
                <a:ext uri="{FF2B5EF4-FFF2-40B4-BE49-F238E27FC236}">
                  <a16:creationId xmlns:a16="http://schemas.microsoft.com/office/drawing/2014/main" id="{86BC6BD0-C0D2-4EA0-8FAE-5FF2743909C2}"/>
                </a:ext>
              </a:extLst>
            </p:cNvPr>
            <p:cNvSpPr>
              <a:spLocks/>
            </p:cNvSpPr>
            <p:nvPr/>
          </p:nvSpPr>
          <p:spPr bwMode="auto">
            <a:xfrm>
              <a:off x="354057" y="4643171"/>
              <a:ext cx="589084" cy="499327"/>
            </a:xfrm>
            <a:custGeom>
              <a:avLst/>
              <a:gdLst/>
              <a:ahLst/>
              <a:cxnLst>
                <a:cxn ang="0">
                  <a:pos x="1310" y="0"/>
                </a:cxn>
                <a:cxn ang="0">
                  <a:pos x="1310" y="459"/>
                </a:cxn>
                <a:cxn ang="0">
                  <a:pos x="0" y="460"/>
                </a:cxn>
                <a:cxn ang="0">
                  <a:pos x="1" y="0"/>
                </a:cxn>
                <a:cxn ang="0">
                  <a:pos x="1310" y="0"/>
                </a:cxn>
              </a:cxnLst>
              <a:rect l="0" t="0" r="r" b="b"/>
              <a:pathLst>
                <a:path w="1310" h="460">
                  <a:moveTo>
                    <a:pt x="1310" y="0"/>
                  </a:moveTo>
                  <a:lnTo>
                    <a:pt x="1310" y="459"/>
                  </a:lnTo>
                  <a:lnTo>
                    <a:pt x="0" y="460"/>
                  </a:lnTo>
                  <a:lnTo>
                    <a:pt x="1" y="0"/>
                  </a:lnTo>
                  <a:lnTo>
                    <a:pt x="1310" y="0"/>
                  </a:lnTo>
                  <a:close/>
                </a:path>
              </a:pathLst>
            </a:custGeom>
            <a:solidFill>
              <a:srgbClr val="0070C0"/>
            </a:solidFill>
            <a:ln w="12700">
              <a:solidFill>
                <a:srgbClr val="80808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rPr>
                <a:t>5</a:t>
              </a:r>
            </a:p>
          </p:txBody>
        </p:sp>
      </p:grpSp>
      <p:grpSp>
        <p:nvGrpSpPr>
          <p:cNvPr id="32" name="Group 31">
            <a:extLst>
              <a:ext uri="{FF2B5EF4-FFF2-40B4-BE49-F238E27FC236}">
                <a16:creationId xmlns:a16="http://schemas.microsoft.com/office/drawing/2014/main" id="{97D511EC-3BEB-45B6-B71A-ECC9A72AFBAB}"/>
              </a:ext>
            </a:extLst>
          </p:cNvPr>
          <p:cNvGrpSpPr/>
          <p:nvPr/>
        </p:nvGrpSpPr>
        <p:grpSpPr>
          <a:xfrm>
            <a:off x="203092" y="3193860"/>
            <a:ext cx="8691060" cy="817872"/>
            <a:chOff x="354057" y="4324626"/>
            <a:chExt cx="8691060" cy="817872"/>
          </a:xfrm>
          <a:solidFill>
            <a:srgbClr val="00B0F0"/>
          </a:solidFill>
        </p:grpSpPr>
        <p:sp>
          <p:nvSpPr>
            <p:cNvPr id="25" name="Rectangle 3">
              <a:extLst>
                <a:ext uri="{FF2B5EF4-FFF2-40B4-BE49-F238E27FC236}">
                  <a16:creationId xmlns:a16="http://schemas.microsoft.com/office/drawing/2014/main" id="{D4571E34-C529-4545-A5B2-09F5E5CEEBB8}"/>
                </a:ext>
              </a:extLst>
            </p:cNvPr>
            <p:cNvSpPr>
              <a:spLocks noChangeArrowheads="1"/>
            </p:cNvSpPr>
            <p:nvPr/>
          </p:nvSpPr>
          <p:spPr bwMode="auto">
            <a:xfrm>
              <a:off x="628192" y="4324626"/>
              <a:ext cx="8416925" cy="499326"/>
            </a:xfrm>
            <a:prstGeom prst="rect">
              <a:avLst/>
            </a:prstGeom>
            <a:grpFill/>
            <a:ln w="9525" algn="ctr">
              <a:solidFill>
                <a:srgbClr val="E2E2E2"/>
              </a:solidFill>
              <a:miter lim="800000"/>
              <a:headEnd type="none" w="lg" len="lg"/>
              <a:tailEnd type="none" w="lg" len="lg"/>
            </a:ln>
          </p:spPr>
          <p:txBody>
            <a:bodyPr lIns="414000" tIns="91440" bIns="91440" anchor="ctr"/>
            <a:lstStyle/>
            <a:p>
              <a:pPr>
                <a:spcAft>
                  <a:spcPts val="1200"/>
                </a:spcAft>
              </a:pPr>
              <a:r>
                <a:rPr lang="en-GB" sz="1600" b="0" dirty="0">
                  <a:solidFill>
                    <a:schemeClr val="bg1"/>
                  </a:solidFill>
                  <a:latin typeface="Arial" panose="020B0604020202020204" pitchFamily="34" charset="0"/>
                  <a:cs typeface="Arial" panose="020B0604020202020204" pitchFamily="34" charset="0"/>
                </a:rPr>
                <a:t>Central banks increasingly challenged by persistent inflation surprises face a ‘pick-your-poison’ moment</a:t>
              </a:r>
            </a:p>
          </p:txBody>
        </p:sp>
        <p:sp>
          <p:nvSpPr>
            <p:cNvPr id="26" name="AutoShape 5">
              <a:extLst>
                <a:ext uri="{FF2B5EF4-FFF2-40B4-BE49-F238E27FC236}">
                  <a16:creationId xmlns:a16="http://schemas.microsoft.com/office/drawing/2014/main" id="{2A7C7C71-DB70-410C-8E85-D67D6F077A3F}"/>
                </a:ext>
              </a:extLst>
            </p:cNvPr>
            <p:cNvSpPr>
              <a:spLocks noChangeArrowheads="1"/>
            </p:cNvSpPr>
            <p:nvPr/>
          </p:nvSpPr>
          <p:spPr bwMode="auto">
            <a:xfrm>
              <a:off x="629061" y="4336359"/>
              <a:ext cx="308083" cy="297915"/>
            </a:xfrm>
            <a:prstGeom prst="rtTriangle">
              <a:avLst/>
            </a:prstGeom>
            <a:grpFill/>
            <a:ln w="12700">
              <a:solidFill>
                <a:srgbClr val="B2B2B2"/>
              </a:solidFill>
              <a:miter lim="800000"/>
              <a:headEnd/>
              <a:tailEnd/>
            </a:ln>
            <a:effectLst/>
          </p:spPr>
          <p:txBody>
            <a:bodyPr wrap="none" anchor="ctr"/>
            <a:lstStyle/>
            <a:p>
              <a:pPr fontAlgn="auto">
                <a:spcBef>
                  <a:spcPts val="0"/>
                </a:spcBef>
                <a:spcAft>
                  <a:spcPts val="0"/>
                </a:spcAft>
              </a:pPr>
              <a:endParaRPr lang="en-US" sz="1600" b="0">
                <a:solidFill>
                  <a:srgbClr val="000000"/>
                </a:solidFill>
                <a:latin typeface="Arial"/>
              </a:endParaRPr>
            </a:p>
          </p:txBody>
        </p:sp>
        <p:sp>
          <p:nvSpPr>
            <p:cNvPr id="27" name="Freeform 11">
              <a:extLst>
                <a:ext uri="{FF2B5EF4-FFF2-40B4-BE49-F238E27FC236}">
                  <a16:creationId xmlns:a16="http://schemas.microsoft.com/office/drawing/2014/main" id="{37C06760-9C40-4D80-A459-59502758AB52}"/>
                </a:ext>
              </a:extLst>
            </p:cNvPr>
            <p:cNvSpPr>
              <a:spLocks/>
            </p:cNvSpPr>
            <p:nvPr/>
          </p:nvSpPr>
          <p:spPr bwMode="auto">
            <a:xfrm>
              <a:off x="354057" y="4643171"/>
              <a:ext cx="589084" cy="499327"/>
            </a:xfrm>
            <a:custGeom>
              <a:avLst/>
              <a:gdLst/>
              <a:ahLst/>
              <a:cxnLst>
                <a:cxn ang="0">
                  <a:pos x="1310" y="0"/>
                </a:cxn>
                <a:cxn ang="0">
                  <a:pos x="1310" y="459"/>
                </a:cxn>
                <a:cxn ang="0">
                  <a:pos x="0" y="460"/>
                </a:cxn>
                <a:cxn ang="0">
                  <a:pos x="1" y="0"/>
                </a:cxn>
                <a:cxn ang="0">
                  <a:pos x="1310" y="0"/>
                </a:cxn>
              </a:cxnLst>
              <a:rect l="0" t="0" r="r" b="b"/>
              <a:pathLst>
                <a:path w="1310" h="460">
                  <a:moveTo>
                    <a:pt x="1310" y="0"/>
                  </a:moveTo>
                  <a:lnTo>
                    <a:pt x="1310" y="459"/>
                  </a:lnTo>
                  <a:lnTo>
                    <a:pt x="0" y="460"/>
                  </a:lnTo>
                  <a:lnTo>
                    <a:pt x="1" y="0"/>
                  </a:lnTo>
                  <a:lnTo>
                    <a:pt x="1310" y="0"/>
                  </a:lnTo>
                  <a:close/>
                </a:path>
              </a:pathLst>
            </a:custGeom>
            <a:solidFill>
              <a:srgbClr val="0070C0"/>
            </a:solidFill>
            <a:ln w="12700">
              <a:solidFill>
                <a:srgbClr val="80808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rPr>
                <a:t>4</a:t>
              </a:r>
            </a:p>
          </p:txBody>
        </p:sp>
      </p:grpSp>
      <p:grpSp>
        <p:nvGrpSpPr>
          <p:cNvPr id="30" name="Group 29">
            <a:extLst>
              <a:ext uri="{FF2B5EF4-FFF2-40B4-BE49-F238E27FC236}">
                <a16:creationId xmlns:a16="http://schemas.microsoft.com/office/drawing/2014/main" id="{1B883132-5B3E-4B24-B19B-E2FCB887D9CE}"/>
              </a:ext>
            </a:extLst>
          </p:cNvPr>
          <p:cNvGrpSpPr/>
          <p:nvPr/>
        </p:nvGrpSpPr>
        <p:grpSpPr>
          <a:xfrm>
            <a:off x="203092" y="2486014"/>
            <a:ext cx="8691060" cy="817872"/>
            <a:chOff x="354057" y="3357472"/>
            <a:chExt cx="8691060" cy="817872"/>
          </a:xfrm>
          <a:solidFill>
            <a:srgbClr val="00B0F0"/>
          </a:solidFill>
        </p:grpSpPr>
        <p:sp>
          <p:nvSpPr>
            <p:cNvPr id="22" name="Rectangle 3">
              <a:extLst>
                <a:ext uri="{FF2B5EF4-FFF2-40B4-BE49-F238E27FC236}">
                  <a16:creationId xmlns:a16="http://schemas.microsoft.com/office/drawing/2014/main" id="{45E35405-CD59-4C58-861A-F0D4E5D0F179}"/>
                </a:ext>
              </a:extLst>
            </p:cNvPr>
            <p:cNvSpPr>
              <a:spLocks noChangeArrowheads="1"/>
            </p:cNvSpPr>
            <p:nvPr/>
          </p:nvSpPr>
          <p:spPr bwMode="auto">
            <a:xfrm>
              <a:off x="628192" y="3357472"/>
              <a:ext cx="8416925" cy="499326"/>
            </a:xfrm>
            <a:prstGeom prst="rect">
              <a:avLst/>
            </a:prstGeom>
            <a:grpFill/>
            <a:ln w="9525" algn="ctr">
              <a:solidFill>
                <a:srgbClr val="E2E2E2"/>
              </a:solidFill>
              <a:miter lim="800000"/>
              <a:headEnd type="none" w="lg" len="lg"/>
              <a:tailEnd type="none" w="lg" len="lg"/>
            </a:ln>
          </p:spPr>
          <p:txBody>
            <a:bodyPr lIns="414000" tIns="91440" bIns="91440" anchor="ctr"/>
            <a:lstStyle/>
            <a:p>
              <a:pPr>
                <a:spcAft>
                  <a:spcPts val="1200"/>
                </a:spcAft>
              </a:pPr>
              <a:r>
                <a:rPr lang="en-GB" sz="1600" b="0" dirty="0">
                  <a:solidFill>
                    <a:schemeClr val="bg1"/>
                  </a:solidFill>
                  <a:latin typeface="Arial" panose="020B0604020202020204" pitchFamily="34" charset="0"/>
                  <a:cs typeface="Arial" panose="020B0604020202020204" pitchFamily="34" charset="0"/>
                </a:rPr>
                <a:t>Inflation at record levels but eventually normalising as energy prices normalise and supply chain disruptions ease</a:t>
              </a:r>
            </a:p>
          </p:txBody>
        </p:sp>
        <p:sp>
          <p:nvSpPr>
            <p:cNvPr id="23" name="AutoShape 5">
              <a:extLst>
                <a:ext uri="{FF2B5EF4-FFF2-40B4-BE49-F238E27FC236}">
                  <a16:creationId xmlns:a16="http://schemas.microsoft.com/office/drawing/2014/main" id="{B145710B-F62E-41E7-B1BA-F8F2AE7260D1}"/>
                </a:ext>
              </a:extLst>
            </p:cNvPr>
            <p:cNvSpPr>
              <a:spLocks noChangeArrowheads="1"/>
            </p:cNvSpPr>
            <p:nvPr/>
          </p:nvSpPr>
          <p:spPr bwMode="auto">
            <a:xfrm>
              <a:off x="629061" y="3369205"/>
              <a:ext cx="308083" cy="297915"/>
            </a:xfrm>
            <a:prstGeom prst="rtTriangle">
              <a:avLst/>
            </a:prstGeom>
            <a:grpFill/>
            <a:ln w="12700">
              <a:solidFill>
                <a:srgbClr val="B2B2B2"/>
              </a:solidFill>
              <a:miter lim="800000"/>
              <a:headEnd/>
              <a:tailEnd/>
            </a:ln>
            <a:effectLst/>
          </p:spPr>
          <p:txBody>
            <a:bodyPr wrap="none" anchor="ctr"/>
            <a:lstStyle/>
            <a:p>
              <a:pPr fontAlgn="auto">
                <a:spcBef>
                  <a:spcPts val="0"/>
                </a:spcBef>
                <a:spcAft>
                  <a:spcPts val="0"/>
                </a:spcAft>
              </a:pPr>
              <a:endParaRPr lang="en-US" sz="1600" b="0">
                <a:solidFill>
                  <a:srgbClr val="000000"/>
                </a:solidFill>
                <a:latin typeface="Arial"/>
              </a:endParaRPr>
            </a:p>
          </p:txBody>
        </p:sp>
        <p:sp>
          <p:nvSpPr>
            <p:cNvPr id="24" name="Freeform 11">
              <a:extLst>
                <a:ext uri="{FF2B5EF4-FFF2-40B4-BE49-F238E27FC236}">
                  <a16:creationId xmlns:a16="http://schemas.microsoft.com/office/drawing/2014/main" id="{E3015B1A-8086-4F02-BABB-6334763130AB}"/>
                </a:ext>
              </a:extLst>
            </p:cNvPr>
            <p:cNvSpPr>
              <a:spLocks/>
            </p:cNvSpPr>
            <p:nvPr/>
          </p:nvSpPr>
          <p:spPr bwMode="auto">
            <a:xfrm>
              <a:off x="354057" y="3676017"/>
              <a:ext cx="589084" cy="499327"/>
            </a:xfrm>
            <a:custGeom>
              <a:avLst/>
              <a:gdLst/>
              <a:ahLst/>
              <a:cxnLst>
                <a:cxn ang="0">
                  <a:pos x="1310" y="0"/>
                </a:cxn>
                <a:cxn ang="0">
                  <a:pos x="1310" y="459"/>
                </a:cxn>
                <a:cxn ang="0">
                  <a:pos x="0" y="460"/>
                </a:cxn>
                <a:cxn ang="0">
                  <a:pos x="1" y="0"/>
                </a:cxn>
                <a:cxn ang="0">
                  <a:pos x="1310" y="0"/>
                </a:cxn>
              </a:cxnLst>
              <a:rect l="0" t="0" r="r" b="b"/>
              <a:pathLst>
                <a:path w="1310" h="460">
                  <a:moveTo>
                    <a:pt x="1310" y="0"/>
                  </a:moveTo>
                  <a:lnTo>
                    <a:pt x="1310" y="459"/>
                  </a:lnTo>
                  <a:lnTo>
                    <a:pt x="0" y="460"/>
                  </a:lnTo>
                  <a:lnTo>
                    <a:pt x="1" y="0"/>
                  </a:lnTo>
                  <a:lnTo>
                    <a:pt x="1310" y="0"/>
                  </a:lnTo>
                  <a:close/>
                </a:path>
              </a:pathLst>
            </a:custGeom>
            <a:solidFill>
              <a:srgbClr val="0070C0"/>
            </a:solidFill>
            <a:ln w="12700">
              <a:solidFill>
                <a:srgbClr val="80808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rPr>
                <a:t>3</a:t>
              </a:r>
            </a:p>
          </p:txBody>
        </p:sp>
      </p:grpSp>
      <p:sp>
        <p:nvSpPr>
          <p:cNvPr id="2" name="Title 1">
            <a:extLst>
              <a:ext uri="{FF2B5EF4-FFF2-40B4-BE49-F238E27FC236}">
                <a16:creationId xmlns:a16="http://schemas.microsoft.com/office/drawing/2014/main" id="{BD9E67FB-B505-4EAB-8310-EAC8003A7F16}"/>
              </a:ext>
            </a:extLst>
          </p:cNvPr>
          <p:cNvSpPr>
            <a:spLocks noGrp="1"/>
          </p:cNvSpPr>
          <p:nvPr>
            <p:ph type="title"/>
          </p:nvPr>
        </p:nvSpPr>
        <p:spPr/>
        <p:txBody>
          <a:bodyPr/>
          <a:lstStyle/>
          <a:p>
            <a:r>
              <a:rPr lang="nl-BE" sz="2400" dirty="0" err="1">
                <a:solidFill>
                  <a:srgbClr val="00B0F0"/>
                </a:solidFill>
                <a:latin typeface="ITC Lubalin Graph Std Book"/>
              </a:rPr>
              <a:t>Recap</a:t>
            </a:r>
            <a:r>
              <a:rPr lang="nl-BE" sz="2400" dirty="0">
                <a:solidFill>
                  <a:srgbClr val="00B0F0"/>
                </a:solidFill>
                <a:latin typeface="ITC Lubalin Graph Std Book"/>
              </a:rPr>
              <a:t>: </a:t>
            </a:r>
            <a:r>
              <a:rPr lang="nl-BE" sz="2400" dirty="0" err="1">
                <a:solidFill>
                  <a:srgbClr val="00B0F0"/>
                </a:solidFill>
                <a:latin typeface="ITC Lubalin Graph Std Book"/>
              </a:rPr>
              <a:t>main</a:t>
            </a:r>
            <a:r>
              <a:rPr lang="nl-BE" sz="2400" dirty="0">
                <a:solidFill>
                  <a:srgbClr val="00B0F0"/>
                </a:solidFill>
                <a:latin typeface="ITC Lubalin Graph Std Book"/>
              </a:rPr>
              <a:t> </a:t>
            </a:r>
            <a:r>
              <a:rPr lang="nl-BE" sz="2400" dirty="0" err="1">
                <a:solidFill>
                  <a:srgbClr val="00B0F0"/>
                </a:solidFill>
                <a:latin typeface="ITC Lubalin Graph Std Book"/>
              </a:rPr>
              <a:t>messages</a:t>
            </a:r>
            <a:r>
              <a:rPr lang="nl-BE" sz="2400" dirty="0">
                <a:solidFill>
                  <a:srgbClr val="00B0F0"/>
                </a:solidFill>
                <a:latin typeface="ITC Lubalin Graph Std Book"/>
              </a:rPr>
              <a:t> </a:t>
            </a:r>
          </a:p>
        </p:txBody>
      </p:sp>
      <p:sp>
        <p:nvSpPr>
          <p:cNvPr id="4" name="Slide Number Placeholder 3" hidden="1">
            <a:extLst>
              <a:ext uri="{FF2B5EF4-FFF2-40B4-BE49-F238E27FC236}">
                <a16:creationId xmlns:a16="http://schemas.microsoft.com/office/drawing/2014/main" id="{71BB5429-2C26-4211-A2AB-B1F6C9B84923}"/>
              </a:ext>
            </a:extLst>
          </p:cNvPr>
          <p:cNvSpPr>
            <a:spLocks noGrp="1"/>
          </p:cNvSpPr>
          <p:nvPr>
            <p:ph type="sldNum" sz="quarter" idx="4"/>
          </p:nvPr>
        </p:nvSpPr>
        <p:spPr/>
        <p:txBody>
          <a:bodyPr/>
          <a:lstStyle/>
          <a:p>
            <a:pPr>
              <a:spcAft>
                <a:spcPts val="600"/>
              </a:spcAft>
            </a:pPr>
            <a:fld id="{BE7BFF24-2C35-3444-B615-6A3C0CF587B2}" type="slidenum">
              <a:rPr lang="en-US" smtClean="0"/>
              <a:pPr>
                <a:spcAft>
                  <a:spcPts val="600"/>
                </a:spcAft>
              </a:pPr>
              <a:t>21</a:t>
            </a:fld>
            <a:endParaRPr lang="en-US"/>
          </a:p>
        </p:txBody>
      </p:sp>
      <p:sp>
        <p:nvSpPr>
          <p:cNvPr id="3" name="Footer Placeholder 2">
            <a:extLst>
              <a:ext uri="{FF2B5EF4-FFF2-40B4-BE49-F238E27FC236}">
                <a16:creationId xmlns:a16="http://schemas.microsoft.com/office/drawing/2014/main" id="{6B855445-A3FA-445C-9920-98175671A27B}"/>
              </a:ext>
            </a:extLst>
          </p:cNvPr>
          <p:cNvSpPr>
            <a:spLocks noGrp="1"/>
          </p:cNvSpPr>
          <p:nvPr>
            <p:ph type="ftr" sz="quarter" idx="3"/>
          </p:nvPr>
        </p:nvSpPr>
        <p:spPr/>
        <p:txBody>
          <a:bodyPr wrap="none" anchor="ctr">
            <a:normAutofit/>
          </a:bodyPr>
          <a:lstStyle/>
          <a:p>
            <a:pPr>
              <a:spcAft>
                <a:spcPts val="600"/>
              </a:spcAft>
            </a:pPr>
            <a:r>
              <a:rPr lang="en-US" dirty="0"/>
              <a:t>KBC Economics</a:t>
            </a:r>
          </a:p>
        </p:txBody>
      </p:sp>
      <p:sp>
        <p:nvSpPr>
          <p:cNvPr id="7" name="Slide Number Placeholder 4">
            <a:extLst>
              <a:ext uri="{FF2B5EF4-FFF2-40B4-BE49-F238E27FC236}">
                <a16:creationId xmlns:a16="http://schemas.microsoft.com/office/drawing/2014/main" id="{21FD6044-5315-4BFB-9796-F5E5982A9FEE}"/>
              </a:ext>
            </a:extLst>
          </p:cNvPr>
          <p:cNvSpPr txBox="1">
            <a:spLocks/>
          </p:cNvSpPr>
          <p:nvPr/>
        </p:nvSpPr>
        <p:spPr>
          <a:xfrm>
            <a:off x="3289196" y="4719578"/>
            <a:ext cx="2133600" cy="272891"/>
          </a:xfrm>
          <a:prstGeom prst="rect">
            <a:avLst/>
          </a:prstGeom>
        </p:spPr>
        <p:txBody>
          <a:bodyPr vert="horz" wrap="none" lIns="0" tIns="0" rIns="0" bIns="0" rtlCol="0" anchor="ctr"/>
          <a:lstStyle>
            <a:defPPr>
              <a:defRPr lang="de-DE"/>
            </a:defPPr>
            <a:lvl1pPr algn="ctr" rtl="0" fontAlgn="base">
              <a:lnSpc>
                <a:spcPct val="90000"/>
              </a:lnSpc>
              <a:spcBef>
                <a:spcPct val="0"/>
              </a:spcBef>
              <a:spcAft>
                <a:spcPct val="0"/>
              </a:spcAft>
              <a:defRPr sz="800" b="0" kern="1200">
                <a:solidFill>
                  <a:schemeClr val="tx2"/>
                </a:solidFill>
                <a:latin typeface="+mn-lt"/>
                <a:ea typeface="+mn-ea"/>
                <a:cs typeface="+mn-cs"/>
              </a:defRPr>
            </a:lvl1pPr>
            <a:lvl2pPr marL="389626" algn="l" rtl="0" fontAlgn="base">
              <a:spcBef>
                <a:spcPct val="0"/>
              </a:spcBef>
              <a:spcAft>
                <a:spcPct val="0"/>
              </a:spcAft>
              <a:defRPr sz="1100" b="1" kern="1200">
                <a:solidFill>
                  <a:schemeClr val="tx1"/>
                </a:solidFill>
                <a:latin typeface="Arial Narrow" charset="0"/>
                <a:ea typeface="+mn-ea"/>
                <a:cs typeface="+mn-cs"/>
              </a:defRPr>
            </a:lvl2pPr>
            <a:lvl3pPr marL="779252" algn="l" rtl="0" fontAlgn="base">
              <a:spcBef>
                <a:spcPct val="0"/>
              </a:spcBef>
              <a:spcAft>
                <a:spcPct val="0"/>
              </a:spcAft>
              <a:defRPr sz="1100" b="1" kern="1200">
                <a:solidFill>
                  <a:schemeClr val="tx1"/>
                </a:solidFill>
                <a:latin typeface="Arial Narrow" charset="0"/>
                <a:ea typeface="+mn-ea"/>
                <a:cs typeface="+mn-cs"/>
              </a:defRPr>
            </a:lvl3pPr>
            <a:lvl4pPr marL="1168878" algn="l" rtl="0" fontAlgn="base">
              <a:spcBef>
                <a:spcPct val="0"/>
              </a:spcBef>
              <a:spcAft>
                <a:spcPct val="0"/>
              </a:spcAft>
              <a:defRPr sz="1100" b="1" kern="1200">
                <a:solidFill>
                  <a:schemeClr val="tx1"/>
                </a:solidFill>
                <a:latin typeface="Arial Narrow" charset="0"/>
                <a:ea typeface="+mn-ea"/>
                <a:cs typeface="+mn-cs"/>
              </a:defRPr>
            </a:lvl4pPr>
            <a:lvl5pPr marL="1558503" algn="l" rtl="0" fontAlgn="base">
              <a:spcBef>
                <a:spcPct val="0"/>
              </a:spcBef>
              <a:spcAft>
                <a:spcPct val="0"/>
              </a:spcAft>
              <a:defRPr sz="1100" b="1" kern="1200">
                <a:solidFill>
                  <a:schemeClr val="tx1"/>
                </a:solidFill>
                <a:latin typeface="Arial Narrow" charset="0"/>
                <a:ea typeface="+mn-ea"/>
                <a:cs typeface="+mn-cs"/>
              </a:defRPr>
            </a:lvl5pPr>
            <a:lvl6pPr marL="1948129" algn="l" defTabSz="779252" rtl="0" eaLnBrk="1" latinLnBrk="0" hangingPunct="1">
              <a:defRPr sz="1100" b="1" kern="1200">
                <a:solidFill>
                  <a:schemeClr val="tx1"/>
                </a:solidFill>
                <a:latin typeface="Arial Narrow" charset="0"/>
                <a:ea typeface="+mn-ea"/>
                <a:cs typeface="+mn-cs"/>
              </a:defRPr>
            </a:lvl6pPr>
            <a:lvl7pPr marL="2337755" algn="l" defTabSz="779252" rtl="0" eaLnBrk="1" latinLnBrk="0" hangingPunct="1">
              <a:defRPr sz="1100" b="1" kern="1200">
                <a:solidFill>
                  <a:schemeClr val="tx1"/>
                </a:solidFill>
                <a:latin typeface="Arial Narrow" charset="0"/>
                <a:ea typeface="+mn-ea"/>
                <a:cs typeface="+mn-cs"/>
              </a:defRPr>
            </a:lvl7pPr>
            <a:lvl8pPr marL="2727381" algn="l" defTabSz="779252" rtl="0" eaLnBrk="1" latinLnBrk="0" hangingPunct="1">
              <a:defRPr sz="1100" b="1" kern="1200">
                <a:solidFill>
                  <a:schemeClr val="tx1"/>
                </a:solidFill>
                <a:latin typeface="Arial Narrow" charset="0"/>
                <a:ea typeface="+mn-ea"/>
                <a:cs typeface="+mn-cs"/>
              </a:defRPr>
            </a:lvl8pPr>
            <a:lvl9pPr marL="3117007" algn="l" defTabSz="779252" rtl="0" eaLnBrk="1" latinLnBrk="0" hangingPunct="1">
              <a:defRPr sz="1100" b="1" kern="1200">
                <a:solidFill>
                  <a:schemeClr val="tx1"/>
                </a:solidFill>
                <a:latin typeface="Arial Narrow" charset="0"/>
                <a:ea typeface="+mn-ea"/>
                <a:cs typeface="+mn-cs"/>
              </a:defRPr>
            </a:lvl9pPr>
          </a:lstStyle>
          <a:p>
            <a:fld id="{BE7BFF24-2C35-3444-B615-6A3C0CF587B2}" type="slidenum">
              <a:rPr lang="en-US" sz="1000" smtClean="0">
                <a:solidFill>
                  <a:srgbClr val="003366"/>
                </a:solidFill>
                <a:latin typeface="Verdana"/>
              </a:rPr>
              <a:pPr/>
              <a:t>21</a:t>
            </a:fld>
            <a:endParaRPr lang="en-US" sz="1000" dirty="0">
              <a:solidFill>
                <a:srgbClr val="003366"/>
              </a:solidFill>
              <a:latin typeface="Verdana"/>
            </a:endParaRPr>
          </a:p>
        </p:txBody>
      </p:sp>
      <p:grpSp>
        <p:nvGrpSpPr>
          <p:cNvPr id="29" name="Group 28">
            <a:extLst>
              <a:ext uri="{FF2B5EF4-FFF2-40B4-BE49-F238E27FC236}">
                <a16:creationId xmlns:a16="http://schemas.microsoft.com/office/drawing/2014/main" id="{57B63539-0831-49F2-9976-425F7A78F51C}"/>
              </a:ext>
            </a:extLst>
          </p:cNvPr>
          <p:cNvGrpSpPr/>
          <p:nvPr/>
        </p:nvGrpSpPr>
        <p:grpSpPr>
          <a:xfrm>
            <a:off x="203092" y="1778168"/>
            <a:ext cx="8691060" cy="817872"/>
            <a:chOff x="471990" y="2729279"/>
            <a:chExt cx="8691060" cy="817872"/>
          </a:xfrm>
          <a:solidFill>
            <a:srgbClr val="00B0F0"/>
          </a:solidFill>
        </p:grpSpPr>
        <p:sp>
          <p:nvSpPr>
            <p:cNvPr id="19" name="Rectangle 3">
              <a:extLst>
                <a:ext uri="{FF2B5EF4-FFF2-40B4-BE49-F238E27FC236}">
                  <a16:creationId xmlns:a16="http://schemas.microsoft.com/office/drawing/2014/main" id="{D144971C-526C-4760-A776-BD8578D2A808}"/>
                </a:ext>
              </a:extLst>
            </p:cNvPr>
            <p:cNvSpPr>
              <a:spLocks noChangeArrowheads="1"/>
            </p:cNvSpPr>
            <p:nvPr/>
          </p:nvSpPr>
          <p:spPr bwMode="auto">
            <a:xfrm>
              <a:off x="746125" y="2729279"/>
              <a:ext cx="8416925" cy="499326"/>
            </a:xfrm>
            <a:prstGeom prst="rect">
              <a:avLst/>
            </a:prstGeom>
            <a:grpFill/>
            <a:ln w="9525" algn="ctr">
              <a:solidFill>
                <a:srgbClr val="E2E2E2"/>
              </a:solidFill>
              <a:miter lim="800000"/>
              <a:headEnd type="none" w="lg" len="lg"/>
              <a:tailEnd type="none" w="lg" len="lg"/>
            </a:ln>
          </p:spPr>
          <p:txBody>
            <a:bodyPr lIns="414000" tIns="91440" bIns="91440" anchor="ctr"/>
            <a:lstStyle/>
            <a:p>
              <a:pPr>
                <a:spcAft>
                  <a:spcPts val="1200"/>
                </a:spcAft>
              </a:pPr>
              <a:r>
                <a:rPr lang="en-GB" sz="1600" b="0" dirty="0">
                  <a:solidFill>
                    <a:schemeClr val="bg1"/>
                  </a:solidFill>
                  <a:latin typeface="Arial" panose="020B0604020202020204" pitchFamily="34" charset="0"/>
                  <a:cs typeface="Arial" panose="020B0604020202020204" pitchFamily="34" charset="0"/>
                </a:rPr>
                <a:t>Headwinds to the recovery persist but  do not fully derail economic recovery</a:t>
              </a:r>
              <a:endParaRPr lang="en-GB" sz="1600" b="0" dirty="0">
                <a:solidFill>
                  <a:schemeClr val="bg1"/>
                </a:solidFill>
                <a:latin typeface="Arial" panose="020B0604020202020204" pitchFamily="34" charset="0"/>
                <a:cs typeface="Arial" panose="020B0604020202020204" pitchFamily="34" charset="0"/>
                <a:sym typeface="+mn-lt"/>
              </a:endParaRPr>
            </a:p>
          </p:txBody>
        </p:sp>
        <p:sp>
          <p:nvSpPr>
            <p:cNvPr id="20" name="AutoShape 5">
              <a:extLst>
                <a:ext uri="{FF2B5EF4-FFF2-40B4-BE49-F238E27FC236}">
                  <a16:creationId xmlns:a16="http://schemas.microsoft.com/office/drawing/2014/main" id="{A1FC60E3-57EE-418C-8FFA-B96453D4A1CC}"/>
                </a:ext>
              </a:extLst>
            </p:cNvPr>
            <p:cNvSpPr>
              <a:spLocks noChangeArrowheads="1"/>
            </p:cNvSpPr>
            <p:nvPr/>
          </p:nvSpPr>
          <p:spPr bwMode="auto">
            <a:xfrm>
              <a:off x="746994" y="2741012"/>
              <a:ext cx="308083" cy="297915"/>
            </a:xfrm>
            <a:prstGeom prst="rtTriangle">
              <a:avLst/>
            </a:prstGeom>
            <a:grpFill/>
            <a:ln w="12700">
              <a:solidFill>
                <a:srgbClr val="B2B2B2"/>
              </a:solidFill>
              <a:miter lim="800000"/>
              <a:headEnd/>
              <a:tailEnd/>
            </a:ln>
            <a:effectLst/>
          </p:spPr>
          <p:txBody>
            <a:bodyPr wrap="none" anchor="ctr"/>
            <a:lstStyle/>
            <a:p>
              <a:pPr fontAlgn="auto">
                <a:spcBef>
                  <a:spcPts val="0"/>
                </a:spcBef>
                <a:spcAft>
                  <a:spcPts val="0"/>
                </a:spcAft>
              </a:pPr>
              <a:endParaRPr lang="en-US" sz="1600" b="0">
                <a:solidFill>
                  <a:srgbClr val="000000"/>
                </a:solidFill>
                <a:latin typeface="Arial"/>
              </a:endParaRPr>
            </a:p>
          </p:txBody>
        </p:sp>
        <p:sp>
          <p:nvSpPr>
            <p:cNvPr id="21" name="Freeform 11">
              <a:extLst>
                <a:ext uri="{FF2B5EF4-FFF2-40B4-BE49-F238E27FC236}">
                  <a16:creationId xmlns:a16="http://schemas.microsoft.com/office/drawing/2014/main" id="{C9889E93-556A-429D-82D4-6767040F2308}"/>
                </a:ext>
              </a:extLst>
            </p:cNvPr>
            <p:cNvSpPr>
              <a:spLocks/>
            </p:cNvSpPr>
            <p:nvPr/>
          </p:nvSpPr>
          <p:spPr bwMode="auto">
            <a:xfrm>
              <a:off x="471990" y="3047824"/>
              <a:ext cx="589084" cy="499327"/>
            </a:xfrm>
            <a:custGeom>
              <a:avLst/>
              <a:gdLst/>
              <a:ahLst/>
              <a:cxnLst>
                <a:cxn ang="0">
                  <a:pos x="1310" y="0"/>
                </a:cxn>
                <a:cxn ang="0">
                  <a:pos x="1310" y="459"/>
                </a:cxn>
                <a:cxn ang="0">
                  <a:pos x="0" y="460"/>
                </a:cxn>
                <a:cxn ang="0">
                  <a:pos x="1" y="0"/>
                </a:cxn>
                <a:cxn ang="0">
                  <a:pos x="1310" y="0"/>
                </a:cxn>
              </a:cxnLst>
              <a:rect l="0" t="0" r="r" b="b"/>
              <a:pathLst>
                <a:path w="1310" h="460">
                  <a:moveTo>
                    <a:pt x="1310" y="0"/>
                  </a:moveTo>
                  <a:lnTo>
                    <a:pt x="1310" y="459"/>
                  </a:lnTo>
                  <a:lnTo>
                    <a:pt x="0" y="460"/>
                  </a:lnTo>
                  <a:lnTo>
                    <a:pt x="1" y="0"/>
                  </a:lnTo>
                  <a:lnTo>
                    <a:pt x="1310" y="0"/>
                  </a:lnTo>
                  <a:close/>
                </a:path>
              </a:pathLst>
            </a:custGeom>
            <a:solidFill>
              <a:srgbClr val="0070C0"/>
            </a:solidFill>
            <a:ln w="12700">
              <a:solidFill>
                <a:srgbClr val="80808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rPr>
                <a:t>2</a:t>
              </a:r>
            </a:p>
          </p:txBody>
        </p:sp>
      </p:grpSp>
      <p:grpSp>
        <p:nvGrpSpPr>
          <p:cNvPr id="28" name="Group 27">
            <a:extLst>
              <a:ext uri="{FF2B5EF4-FFF2-40B4-BE49-F238E27FC236}">
                <a16:creationId xmlns:a16="http://schemas.microsoft.com/office/drawing/2014/main" id="{1DDC43EE-BB61-480E-949E-3757E833F7C9}"/>
              </a:ext>
            </a:extLst>
          </p:cNvPr>
          <p:cNvGrpSpPr/>
          <p:nvPr/>
        </p:nvGrpSpPr>
        <p:grpSpPr>
          <a:xfrm>
            <a:off x="203092" y="1070322"/>
            <a:ext cx="8691060" cy="817872"/>
            <a:chOff x="471990" y="1762125"/>
            <a:chExt cx="8691060" cy="817872"/>
          </a:xfrm>
          <a:solidFill>
            <a:srgbClr val="00B0F0"/>
          </a:solidFill>
        </p:grpSpPr>
        <p:sp>
          <p:nvSpPr>
            <p:cNvPr id="16" name="Rectangle 3">
              <a:extLst>
                <a:ext uri="{FF2B5EF4-FFF2-40B4-BE49-F238E27FC236}">
                  <a16:creationId xmlns:a16="http://schemas.microsoft.com/office/drawing/2014/main" id="{D94C163B-F7D6-43D7-9ECB-A4D9969D42A6}"/>
                </a:ext>
              </a:extLst>
            </p:cNvPr>
            <p:cNvSpPr>
              <a:spLocks noChangeArrowheads="1"/>
            </p:cNvSpPr>
            <p:nvPr/>
          </p:nvSpPr>
          <p:spPr bwMode="auto">
            <a:xfrm>
              <a:off x="746125" y="1762125"/>
              <a:ext cx="8416925" cy="499326"/>
            </a:xfrm>
            <a:prstGeom prst="rect">
              <a:avLst/>
            </a:prstGeom>
            <a:grpFill/>
            <a:ln w="9525" algn="ctr">
              <a:solidFill>
                <a:srgbClr val="E2E2E2"/>
              </a:solidFill>
              <a:miter lim="800000"/>
              <a:headEnd type="none" w="lg" len="lg"/>
              <a:tailEnd type="none" w="lg" len="lg"/>
            </a:ln>
          </p:spPr>
          <p:txBody>
            <a:bodyPr lIns="414000" tIns="91440" bIns="91440" anchor="ctr"/>
            <a:lstStyle/>
            <a:p>
              <a:pPr>
                <a:spcAft>
                  <a:spcPts val="1200"/>
                </a:spcAft>
              </a:pPr>
              <a:r>
                <a:rPr lang="en-GB" sz="1600" b="0" dirty="0">
                  <a:solidFill>
                    <a:schemeClr val="bg1"/>
                  </a:solidFill>
                  <a:latin typeface="Arial" panose="020B0604020202020204" pitchFamily="34" charset="0"/>
                  <a:cs typeface="Arial" panose="020B0604020202020204" pitchFamily="34" charset="0"/>
                </a:rPr>
                <a:t>Unprecedented crisis and unusual recovery but no full reboot (yet)</a:t>
              </a:r>
            </a:p>
          </p:txBody>
        </p:sp>
        <p:sp>
          <p:nvSpPr>
            <p:cNvPr id="17" name="AutoShape 5">
              <a:extLst>
                <a:ext uri="{FF2B5EF4-FFF2-40B4-BE49-F238E27FC236}">
                  <a16:creationId xmlns:a16="http://schemas.microsoft.com/office/drawing/2014/main" id="{5CC8C90A-5F36-46C1-8056-89DB73AC4D42}"/>
                </a:ext>
              </a:extLst>
            </p:cNvPr>
            <p:cNvSpPr>
              <a:spLocks noChangeArrowheads="1"/>
            </p:cNvSpPr>
            <p:nvPr/>
          </p:nvSpPr>
          <p:spPr bwMode="auto">
            <a:xfrm>
              <a:off x="746994" y="1773858"/>
              <a:ext cx="308083" cy="297915"/>
            </a:xfrm>
            <a:prstGeom prst="rtTriangle">
              <a:avLst/>
            </a:prstGeom>
            <a:grpFill/>
            <a:ln w="12700">
              <a:solidFill>
                <a:srgbClr val="B2B2B2"/>
              </a:solidFill>
              <a:miter lim="800000"/>
              <a:headEnd/>
              <a:tailEnd/>
            </a:ln>
            <a:effectLst/>
          </p:spPr>
          <p:txBody>
            <a:bodyPr wrap="none" anchor="ctr"/>
            <a:lstStyle/>
            <a:p>
              <a:pPr fontAlgn="auto">
                <a:spcBef>
                  <a:spcPts val="0"/>
                </a:spcBef>
                <a:spcAft>
                  <a:spcPts val="0"/>
                </a:spcAft>
              </a:pPr>
              <a:endParaRPr lang="en-US" sz="1600" b="0">
                <a:solidFill>
                  <a:srgbClr val="000000"/>
                </a:solidFill>
                <a:latin typeface="Arial"/>
              </a:endParaRPr>
            </a:p>
          </p:txBody>
        </p:sp>
        <p:sp>
          <p:nvSpPr>
            <p:cNvPr id="18" name="Freeform 11">
              <a:extLst>
                <a:ext uri="{FF2B5EF4-FFF2-40B4-BE49-F238E27FC236}">
                  <a16:creationId xmlns:a16="http://schemas.microsoft.com/office/drawing/2014/main" id="{E579DDAC-31CC-4AE5-BD3F-803F9BF44F54}"/>
                </a:ext>
              </a:extLst>
            </p:cNvPr>
            <p:cNvSpPr>
              <a:spLocks/>
            </p:cNvSpPr>
            <p:nvPr/>
          </p:nvSpPr>
          <p:spPr bwMode="auto">
            <a:xfrm>
              <a:off x="471990" y="2080670"/>
              <a:ext cx="589084" cy="499327"/>
            </a:xfrm>
            <a:custGeom>
              <a:avLst/>
              <a:gdLst/>
              <a:ahLst/>
              <a:cxnLst>
                <a:cxn ang="0">
                  <a:pos x="1310" y="0"/>
                </a:cxn>
                <a:cxn ang="0">
                  <a:pos x="1310" y="459"/>
                </a:cxn>
                <a:cxn ang="0">
                  <a:pos x="0" y="460"/>
                </a:cxn>
                <a:cxn ang="0">
                  <a:pos x="1" y="0"/>
                </a:cxn>
                <a:cxn ang="0">
                  <a:pos x="1310" y="0"/>
                </a:cxn>
              </a:cxnLst>
              <a:rect l="0" t="0" r="r" b="b"/>
              <a:pathLst>
                <a:path w="1310" h="460">
                  <a:moveTo>
                    <a:pt x="1310" y="0"/>
                  </a:moveTo>
                  <a:lnTo>
                    <a:pt x="1310" y="459"/>
                  </a:lnTo>
                  <a:lnTo>
                    <a:pt x="0" y="460"/>
                  </a:lnTo>
                  <a:lnTo>
                    <a:pt x="1" y="0"/>
                  </a:lnTo>
                  <a:lnTo>
                    <a:pt x="1310" y="0"/>
                  </a:lnTo>
                  <a:close/>
                </a:path>
              </a:pathLst>
            </a:custGeom>
            <a:solidFill>
              <a:srgbClr val="0070C0"/>
            </a:solidFill>
            <a:ln w="12700">
              <a:solidFill>
                <a:srgbClr val="80808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rPr>
                <a:t>1</a:t>
              </a:r>
            </a:p>
          </p:txBody>
        </p:sp>
      </p:grpSp>
    </p:spTree>
    <p:extLst>
      <p:ext uri="{BB962C8B-B14F-4D97-AF65-F5344CB8AC3E}">
        <p14:creationId xmlns:p14="http://schemas.microsoft.com/office/powerpoint/2010/main" val="848300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2E7895-CC6F-4A15-9DF9-22D86A94EBC3}"/>
              </a:ext>
            </a:extLst>
          </p:cNvPr>
          <p:cNvSpPr>
            <a:spLocks noGrp="1"/>
          </p:cNvSpPr>
          <p:nvPr>
            <p:ph type="body" sz="quarter" idx="10"/>
          </p:nvPr>
        </p:nvSpPr>
        <p:spPr>
          <a:xfrm>
            <a:off x="3187019" y="2093038"/>
            <a:ext cx="2448807" cy="1096967"/>
          </a:xfrm>
        </p:spPr>
        <p:txBody>
          <a:bodyPr/>
          <a:lstStyle/>
          <a:p>
            <a:r>
              <a:rPr lang="en-US" dirty="0"/>
              <a:t>Visit our website at</a:t>
            </a:r>
          </a:p>
          <a:p>
            <a:r>
              <a:rPr lang="en-US" sz="1440" dirty="0"/>
              <a:t>www.kbceconomics.com</a:t>
            </a:r>
          </a:p>
          <a:p>
            <a:endParaRPr lang="nl-BE" dirty="0"/>
          </a:p>
        </p:txBody>
      </p:sp>
      <p:sp>
        <p:nvSpPr>
          <p:cNvPr id="3" name="Tijdelijke aanduiding voor voettekst 2">
            <a:extLst>
              <a:ext uri="{FF2B5EF4-FFF2-40B4-BE49-F238E27FC236}">
                <a16:creationId xmlns:a16="http://schemas.microsoft.com/office/drawing/2014/main" id="{C6EB4A3C-4911-4EC1-BF23-E81E77A45F9F}"/>
              </a:ext>
            </a:extLst>
          </p:cNvPr>
          <p:cNvSpPr>
            <a:spLocks noGrp="1"/>
          </p:cNvSpPr>
          <p:nvPr>
            <p:ph type="ftr" sz="quarter" idx="3"/>
          </p:nvPr>
        </p:nvSpPr>
        <p:spPr/>
        <p:txBody>
          <a:bodyPr/>
          <a:lstStyle/>
          <a:p>
            <a:r>
              <a:rPr lang="en-US"/>
              <a:t>KBC Economics</a:t>
            </a:r>
            <a:endParaRPr lang="en-US" dirty="0"/>
          </a:p>
        </p:txBody>
      </p:sp>
      <p:sp>
        <p:nvSpPr>
          <p:cNvPr id="4" name="Tijdelijke aanduiding voor dianummer 3">
            <a:extLst>
              <a:ext uri="{FF2B5EF4-FFF2-40B4-BE49-F238E27FC236}">
                <a16:creationId xmlns:a16="http://schemas.microsoft.com/office/drawing/2014/main" id="{66A5EDC8-D93B-41D8-89B4-2B014AC1C2F8}"/>
              </a:ext>
            </a:extLst>
          </p:cNvPr>
          <p:cNvSpPr>
            <a:spLocks noGrp="1"/>
          </p:cNvSpPr>
          <p:nvPr>
            <p:ph type="sldNum" sz="quarter" idx="4"/>
          </p:nvPr>
        </p:nvSpPr>
        <p:spPr/>
        <p:txBody>
          <a:bodyPr/>
          <a:lstStyle/>
          <a:p>
            <a:fld id="{BE7BFF24-2C35-3444-B615-6A3C0CF587B2}" type="slidenum">
              <a:rPr lang="en-US" smtClean="0"/>
              <a:pPr/>
              <a:t>22</a:t>
            </a:fld>
            <a:endParaRPr lang="en-US"/>
          </a:p>
        </p:txBody>
      </p:sp>
      <p:pic>
        <p:nvPicPr>
          <p:cNvPr id="5" name="Picture 1">
            <a:extLst>
              <a:ext uri="{FF2B5EF4-FFF2-40B4-BE49-F238E27FC236}">
                <a16:creationId xmlns:a16="http://schemas.microsoft.com/office/drawing/2014/main" id="{516BBB2A-38B8-477D-A9F9-16D4BC675AA6}"/>
              </a:ext>
            </a:extLst>
          </p:cNvPr>
          <p:cNvPicPr>
            <a:picLocks noChangeAspect="1"/>
          </p:cNvPicPr>
          <p:nvPr/>
        </p:nvPicPr>
        <p:blipFill>
          <a:blip r:embed="rId3"/>
          <a:stretch>
            <a:fillRect/>
          </a:stretch>
        </p:blipFill>
        <p:spPr>
          <a:xfrm>
            <a:off x="6486725" y="1414827"/>
            <a:ext cx="1889038" cy="2453388"/>
          </a:xfrm>
          <a:prstGeom prst="rect">
            <a:avLst/>
          </a:prstGeom>
        </p:spPr>
      </p:pic>
    </p:spTree>
    <p:extLst>
      <p:ext uri="{BB962C8B-B14F-4D97-AF65-F5344CB8AC3E}">
        <p14:creationId xmlns:p14="http://schemas.microsoft.com/office/powerpoint/2010/main" val="196032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855445-A3FA-445C-9920-98175671A27B}"/>
              </a:ext>
            </a:extLst>
          </p:cNvPr>
          <p:cNvSpPr>
            <a:spLocks noGrp="1"/>
          </p:cNvSpPr>
          <p:nvPr>
            <p:ph type="ftr" sz="quarter" idx="3"/>
          </p:nvPr>
        </p:nvSpPr>
        <p:spPr>
          <a:xfrm>
            <a:off x="214382" y="4731738"/>
            <a:ext cx="2895600" cy="291600"/>
          </a:xfrm>
        </p:spPr>
        <p:txBody>
          <a:bodyPr wrap="none" anchor="ctr">
            <a:normAutofit/>
          </a:bodyPr>
          <a:lstStyle/>
          <a:p>
            <a:pPr>
              <a:spcAft>
                <a:spcPts val="600"/>
              </a:spcAft>
            </a:pPr>
            <a:r>
              <a:rPr lang="en-US"/>
              <a:t>KBC Economics</a:t>
            </a:r>
          </a:p>
        </p:txBody>
      </p:sp>
      <p:sp>
        <p:nvSpPr>
          <p:cNvPr id="8" name="Text Placeholder 7">
            <a:extLst>
              <a:ext uri="{FF2B5EF4-FFF2-40B4-BE49-F238E27FC236}">
                <a16:creationId xmlns:a16="http://schemas.microsoft.com/office/drawing/2014/main" id="{2C01A1A4-D91C-4B65-96FD-5697A98BD635}"/>
              </a:ext>
            </a:extLst>
          </p:cNvPr>
          <p:cNvSpPr>
            <a:spLocks noGrp="1"/>
          </p:cNvSpPr>
          <p:nvPr>
            <p:ph type="body" sz="quarter" idx="10"/>
          </p:nvPr>
        </p:nvSpPr>
        <p:spPr>
          <a:xfrm>
            <a:off x="1043608" y="2217524"/>
            <a:ext cx="7128792" cy="1609190"/>
          </a:xfrm>
        </p:spPr>
        <p:txBody>
          <a:bodyPr wrap="square">
            <a:normAutofit/>
          </a:bodyPr>
          <a:lstStyle/>
          <a:p>
            <a:pPr algn="just">
              <a:lnSpc>
                <a:spcPct val="114000"/>
              </a:lnSpc>
              <a:spcAft>
                <a:spcPts val="600"/>
              </a:spcAft>
            </a:pPr>
            <a:r>
              <a:rPr lang="nl-BE" sz="1400" dirty="0"/>
              <a:t>“ </a:t>
            </a:r>
            <a:r>
              <a:rPr lang="en-AU" sz="1400" dirty="0"/>
              <a:t>….</a:t>
            </a:r>
            <a:r>
              <a:rPr lang="en-AU" sz="1400" i="1" dirty="0"/>
              <a:t>2021 became a turning point year as vaccination opened the door to recovery. But a full reboot of the economy is not yet in reach. Too many variables are still in search of a new equilibrium levels. Employment gaps remain as participation rates risk ‘stalling’ and economies ‘exit’ the crisis with substantially higher debt levels leaving them more vulnerable. Structural trends such as climate change add to the challenges ahead…   “</a:t>
            </a:r>
          </a:p>
        </p:txBody>
      </p:sp>
      <p:sp>
        <p:nvSpPr>
          <p:cNvPr id="4" name="Slide Number Placeholder 3" hidden="1">
            <a:extLst>
              <a:ext uri="{FF2B5EF4-FFF2-40B4-BE49-F238E27FC236}">
                <a16:creationId xmlns:a16="http://schemas.microsoft.com/office/drawing/2014/main" id="{71BB5429-2C26-4211-A2AB-B1F6C9B84923}"/>
              </a:ext>
            </a:extLst>
          </p:cNvPr>
          <p:cNvSpPr>
            <a:spLocks noGrp="1"/>
          </p:cNvSpPr>
          <p:nvPr>
            <p:ph type="sldNum" sz="quarter" idx="4294967295"/>
          </p:nvPr>
        </p:nvSpPr>
        <p:spPr>
          <a:xfrm>
            <a:off x="402343" y="5014479"/>
            <a:ext cx="176400" cy="111600"/>
          </a:xfrm>
        </p:spPr>
        <p:txBody>
          <a:bodyPr/>
          <a:lstStyle/>
          <a:p>
            <a:pPr>
              <a:spcAft>
                <a:spcPts val="600"/>
              </a:spcAft>
            </a:pPr>
            <a:fld id="{BE7BFF24-2C35-3444-B615-6A3C0CF587B2}" type="slidenum">
              <a:rPr lang="en-US" smtClean="0"/>
              <a:pPr>
                <a:spcAft>
                  <a:spcPts val="600"/>
                </a:spcAft>
              </a:pPr>
              <a:t>3</a:t>
            </a:fld>
            <a:endParaRPr lang="en-US"/>
          </a:p>
        </p:txBody>
      </p:sp>
      <p:sp>
        <p:nvSpPr>
          <p:cNvPr id="12" name="TextBox 11">
            <a:extLst>
              <a:ext uri="{FF2B5EF4-FFF2-40B4-BE49-F238E27FC236}">
                <a16:creationId xmlns:a16="http://schemas.microsoft.com/office/drawing/2014/main" id="{EFFA1E05-CC25-40B3-AFA6-3B67598D9338}"/>
              </a:ext>
            </a:extLst>
          </p:cNvPr>
          <p:cNvSpPr txBox="1"/>
          <p:nvPr/>
        </p:nvSpPr>
        <p:spPr>
          <a:xfrm>
            <a:off x="971600" y="843558"/>
            <a:ext cx="4104456" cy="1030475"/>
          </a:xfrm>
          <a:prstGeom prst="rect">
            <a:avLst/>
          </a:prstGeom>
          <a:noFill/>
          <a:ln w="9525">
            <a:noFill/>
          </a:ln>
        </p:spPr>
        <p:txBody>
          <a:bodyPr vert="horz" wrap="square" lIns="0" tIns="0" rIns="0" bIns="0" rtlCol="0">
            <a:spAutoFit/>
          </a:bodyPr>
          <a:lstStyle/>
          <a:p>
            <a:pPr>
              <a:lnSpc>
                <a:spcPct val="93000"/>
              </a:lnSpc>
              <a:spcBef>
                <a:spcPts val="0"/>
              </a:spcBef>
              <a:buClr>
                <a:schemeClr val="tx1"/>
              </a:buClr>
              <a:buSzPct val="100000"/>
            </a:pPr>
            <a:r>
              <a:rPr lang="en-AU" sz="2400" dirty="0">
                <a:solidFill>
                  <a:srgbClr val="00B0F0"/>
                </a:solidFill>
              </a:rPr>
              <a:t>Unprecedented crisis and unusual recovery but no full reboot (yet)</a:t>
            </a:r>
            <a:br>
              <a:rPr lang="en-AU" sz="2400" dirty="0">
                <a:solidFill>
                  <a:srgbClr val="00B0F0"/>
                </a:solidFill>
              </a:rPr>
            </a:br>
            <a:endParaRPr lang="en-AU" sz="2400" b="0" dirty="0">
              <a:latin typeface="+mn-lt"/>
              <a:cs typeface="+mn-cs"/>
              <a:sym typeface="+mn-lt"/>
            </a:endParaRPr>
          </a:p>
        </p:txBody>
      </p:sp>
      <p:sp>
        <p:nvSpPr>
          <p:cNvPr id="6" name="Slide Number Placeholder 4">
            <a:extLst>
              <a:ext uri="{FF2B5EF4-FFF2-40B4-BE49-F238E27FC236}">
                <a16:creationId xmlns:a16="http://schemas.microsoft.com/office/drawing/2014/main" id="{19F5D1C9-4382-4978-83DE-7FFA8EF94D3F}"/>
              </a:ext>
            </a:extLst>
          </p:cNvPr>
          <p:cNvSpPr txBox="1">
            <a:spLocks/>
          </p:cNvSpPr>
          <p:nvPr/>
        </p:nvSpPr>
        <p:spPr>
          <a:xfrm>
            <a:off x="3289196" y="4719578"/>
            <a:ext cx="2133600" cy="272891"/>
          </a:xfrm>
          <a:prstGeom prst="rect">
            <a:avLst/>
          </a:prstGeom>
        </p:spPr>
        <p:txBody>
          <a:bodyPr vert="horz" wrap="none" lIns="91440" tIns="45720" rIns="91440" bIns="45720" rtlCol="0" anchor="ctr"/>
          <a:lstStyle>
            <a:defPPr>
              <a:defRPr lang="de-DE"/>
            </a:defPPr>
            <a:lvl1pPr algn="ctr">
              <a:lnSpc>
                <a:spcPct val="90000"/>
              </a:lnSpc>
              <a:defRPr sz="1000" b="0">
                <a:solidFill>
                  <a:srgbClr val="003366"/>
                </a:solidFill>
                <a:latin typeface="Verdana"/>
                <a:cs typeface="Verdana"/>
              </a:defRPr>
            </a:lvl1pPr>
            <a:lvl2pPr marL="389626" algn="l" rtl="0" fontAlgn="base">
              <a:spcBef>
                <a:spcPct val="0"/>
              </a:spcBef>
              <a:spcAft>
                <a:spcPct val="0"/>
              </a:spcAft>
              <a:defRPr sz="1100" b="1" kern="1200">
                <a:solidFill>
                  <a:schemeClr val="tx1"/>
                </a:solidFill>
                <a:latin typeface="Arial Narrow" charset="0"/>
                <a:ea typeface="+mn-ea"/>
                <a:cs typeface="+mn-cs"/>
              </a:defRPr>
            </a:lvl2pPr>
            <a:lvl3pPr marL="779252" algn="l" rtl="0" fontAlgn="base">
              <a:spcBef>
                <a:spcPct val="0"/>
              </a:spcBef>
              <a:spcAft>
                <a:spcPct val="0"/>
              </a:spcAft>
              <a:defRPr sz="1100" b="1" kern="1200">
                <a:solidFill>
                  <a:schemeClr val="tx1"/>
                </a:solidFill>
                <a:latin typeface="Arial Narrow" charset="0"/>
                <a:ea typeface="+mn-ea"/>
                <a:cs typeface="+mn-cs"/>
              </a:defRPr>
            </a:lvl3pPr>
            <a:lvl4pPr marL="1168878" algn="l" rtl="0" fontAlgn="base">
              <a:spcBef>
                <a:spcPct val="0"/>
              </a:spcBef>
              <a:spcAft>
                <a:spcPct val="0"/>
              </a:spcAft>
              <a:defRPr sz="1100" b="1" kern="1200">
                <a:solidFill>
                  <a:schemeClr val="tx1"/>
                </a:solidFill>
                <a:latin typeface="Arial Narrow" charset="0"/>
                <a:ea typeface="+mn-ea"/>
                <a:cs typeface="+mn-cs"/>
              </a:defRPr>
            </a:lvl4pPr>
            <a:lvl5pPr marL="1558503" algn="l" rtl="0" fontAlgn="base">
              <a:spcBef>
                <a:spcPct val="0"/>
              </a:spcBef>
              <a:spcAft>
                <a:spcPct val="0"/>
              </a:spcAft>
              <a:defRPr sz="1100" b="1" kern="1200">
                <a:solidFill>
                  <a:schemeClr val="tx1"/>
                </a:solidFill>
                <a:latin typeface="Arial Narrow" charset="0"/>
                <a:ea typeface="+mn-ea"/>
                <a:cs typeface="+mn-cs"/>
              </a:defRPr>
            </a:lvl5pPr>
            <a:lvl6pPr marL="1948129" algn="l" defTabSz="779252" rtl="0" eaLnBrk="1" latinLnBrk="0" hangingPunct="1">
              <a:defRPr sz="1100" b="1" kern="1200">
                <a:solidFill>
                  <a:schemeClr val="tx1"/>
                </a:solidFill>
                <a:latin typeface="Arial Narrow" charset="0"/>
                <a:ea typeface="+mn-ea"/>
                <a:cs typeface="+mn-cs"/>
              </a:defRPr>
            </a:lvl6pPr>
            <a:lvl7pPr marL="2337755" algn="l" defTabSz="779252" rtl="0" eaLnBrk="1" latinLnBrk="0" hangingPunct="1">
              <a:defRPr sz="1100" b="1" kern="1200">
                <a:solidFill>
                  <a:schemeClr val="tx1"/>
                </a:solidFill>
                <a:latin typeface="Arial Narrow" charset="0"/>
                <a:ea typeface="+mn-ea"/>
                <a:cs typeface="+mn-cs"/>
              </a:defRPr>
            </a:lvl7pPr>
            <a:lvl8pPr marL="2727381" algn="l" defTabSz="779252" rtl="0" eaLnBrk="1" latinLnBrk="0" hangingPunct="1">
              <a:defRPr sz="1100" b="1" kern="1200">
                <a:solidFill>
                  <a:schemeClr val="tx1"/>
                </a:solidFill>
                <a:latin typeface="Arial Narrow" charset="0"/>
                <a:ea typeface="+mn-ea"/>
                <a:cs typeface="+mn-cs"/>
              </a:defRPr>
            </a:lvl8pPr>
            <a:lvl9pPr marL="3117007" algn="l" defTabSz="779252" rtl="0" eaLnBrk="1" latinLnBrk="0" hangingPunct="1">
              <a:defRPr sz="1100" b="1" kern="1200">
                <a:solidFill>
                  <a:schemeClr val="tx1"/>
                </a:solidFill>
                <a:latin typeface="Arial Narrow" charset="0"/>
                <a:ea typeface="+mn-ea"/>
                <a:cs typeface="+mn-cs"/>
              </a:defRPr>
            </a:lvl9pPr>
          </a:lstStyle>
          <a:p>
            <a:fld id="{BE7BFF24-2C35-3444-B615-6A3C0CF587B2}" type="slidenum">
              <a:rPr lang="en-US" smtClean="0"/>
              <a:pPr/>
              <a:t>3</a:t>
            </a:fld>
            <a:endParaRPr lang="en-US" dirty="0"/>
          </a:p>
        </p:txBody>
      </p:sp>
    </p:spTree>
    <p:extLst>
      <p:ext uri="{BB962C8B-B14F-4D97-AF65-F5344CB8AC3E}">
        <p14:creationId xmlns:p14="http://schemas.microsoft.com/office/powerpoint/2010/main" val="243181312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B14605-89CC-4D9D-8605-56598E2F5C07}"/>
              </a:ext>
            </a:extLst>
          </p:cNvPr>
          <p:cNvSpPr>
            <a:spLocks noGrp="1"/>
          </p:cNvSpPr>
          <p:nvPr>
            <p:ph type="ftr" sz="quarter" idx="3"/>
          </p:nvPr>
        </p:nvSpPr>
        <p:spPr/>
        <p:txBody>
          <a:bodyPr/>
          <a:lstStyle/>
          <a:p>
            <a:r>
              <a:rPr lang="en-US"/>
              <a:t>KBC Economics</a:t>
            </a:r>
            <a:endParaRPr lang="en-US" dirty="0"/>
          </a:p>
        </p:txBody>
      </p:sp>
      <p:sp>
        <p:nvSpPr>
          <p:cNvPr id="5" name="Slide Number Placeholder 4">
            <a:extLst>
              <a:ext uri="{FF2B5EF4-FFF2-40B4-BE49-F238E27FC236}">
                <a16:creationId xmlns:a16="http://schemas.microsoft.com/office/drawing/2014/main" id="{594DFBB8-6FE4-4289-83F7-6540C4DC234F}"/>
              </a:ext>
            </a:extLst>
          </p:cNvPr>
          <p:cNvSpPr>
            <a:spLocks noGrp="1"/>
          </p:cNvSpPr>
          <p:nvPr>
            <p:ph type="sldNum" sz="quarter" idx="4"/>
          </p:nvPr>
        </p:nvSpPr>
        <p:spPr/>
        <p:txBody>
          <a:bodyPr/>
          <a:lstStyle/>
          <a:p>
            <a:fld id="{BE7BFF24-2C35-3444-B615-6A3C0CF587B2}" type="slidenum">
              <a:rPr lang="en-US" smtClean="0"/>
              <a:pPr/>
              <a:t>4</a:t>
            </a:fld>
            <a:endParaRPr lang="en-US" dirty="0"/>
          </a:p>
        </p:txBody>
      </p:sp>
      <p:sp>
        <p:nvSpPr>
          <p:cNvPr id="6" name="Title 5">
            <a:extLst>
              <a:ext uri="{FF2B5EF4-FFF2-40B4-BE49-F238E27FC236}">
                <a16:creationId xmlns:a16="http://schemas.microsoft.com/office/drawing/2014/main" id="{F489854D-8848-40C6-91BC-64D141D8F817}"/>
              </a:ext>
            </a:extLst>
          </p:cNvPr>
          <p:cNvSpPr>
            <a:spLocks noGrp="1"/>
          </p:cNvSpPr>
          <p:nvPr>
            <p:ph type="title"/>
          </p:nvPr>
        </p:nvSpPr>
        <p:spPr>
          <a:xfrm>
            <a:off x="489293" y="151031"/>
            <a:ext cx="8560874" cy="1412124"/>
          </a:xfrm>
        </p:spPr>
        <p:txBody>
          <a:bodyPr/>
          <a:lstStyle/>
          <a:p>
            <a:r>
              <a:rPr lang="nl-BE" sz="2400" dirty="0" err="1">
                <a:solidFill>
                  <a:srgbClr val="00B0F0"/>
                </a:solidFill>
              </a:rPr>
              <a:t>Unprecedented</a:t>
            </a:r>
            <a:r>
              <a:rPr lang="nl-BE" sz="2400" dirty="0">
                <a:solidFill>
                  <a:srgbClr val="00B0F0"/>
                </a:solidFill>
              </a:rPr>
              <a:t> crisis </a:t>
            </a:r>
            <a:r>
              <a:rPr lang="nl-BE" sz="2400" dirty="0" err="1">
                <a:solidFill>
                  <a:srgbClr val="00B0F0"/>
                </a:solidFill>
              </a:rPr>
              <a:t>and</a:t>
            </a:r>
            <a:r>
              <a:rPr lang="nl-BE" sz="2400" dirty="0">
                <a:solidFill>
                  <a:srgbClr val="00B0F0"/>
                </a:solidFill>
              </a:rPr>
              <a:t> </a:t>
            </a:r>
            <a:r>
              <a:rPr lang="nl-BE" sz="2400" dirty="0" err="1">
                <a:solidFill>
                  <a:srgbClr val="00B0F0"/>
                </a:solidFill>
              </a:rPr>
              <a:t>unusual</a:t>
            </a:r>
            <a:r>
              <a:rPr lang="nl-BE" sz="2400" dirty="0">
                <a:solidFill>
                  <a:srgbClr val="00B0F0"/>
                </a:solidFill>
              </a:rPr>
              <a:t> recovery but no full reboot (</a:t>
            </a:r>
            <a:r>
              <a:rPr lang="nl-BE" sz="2400" dirty="0" err="1">
                <a:solidFill>
                  <a:srgbClr val="00B0F0"/>
                </a:solidFill>
              </a:rPr>
              <a:t>yet</a:t>
            </a:r>
            <a:r>
              <a:rPr lang="nl-BE" sz="2400" dirty="0">
                <a:solidFill>
                  <a:srgbClr val="00B0F0"/>
                </a:solidFill>
              </a:rPr>
              <a:t>)</a:t>
            </a:r>
            <a:br>
              <a:rPr lang="nl-BE" sz="2600" dirty="0">
                <a:solidFill>
                  <a:srgbClr val="00B0F0"/>
                </a:solidFill>
              </a:rPr>
            </a:br>
            <a:r>
              <a:rPr lang="nl-BE" sz="1800" i="1" dirty="0">
                <a:solidFill>
                  <a:srgbClr val="00B0F0"/>
                </a:solidFill>
              </a:rPr>
              <a:t>The </a:t>
            </a:r>
            <a:r>
              <a:rPr lang="nl-BE" sz="1800" i="1" dirty="0" err="1">
                <a:solidFill>
                  <a:srgbClr val="00B0F0"/>
                </a:solidFill>
              </a:rPr>
              <a:t>economy</a:t>
            </a:r>
            <a:r>
              <a:rPr lang="nl-BE" sz="1800" i="1" dirty="0">
                <a:solidFill>
                  <a:srgbClr val="00B0F0"/>
                </a:solidFill>
              </a:rPr>
              <a:t> </a:t>
            </a:r>
            <a:r>
              <a:rPr lang="nl-BE" sz="1800" i="1" dirty="0" err="1">
                <a:solidFill>
                  <a:srgbClr val="00B0F0"/>
                </a:solidFill>
              </a:rPr>
              <a:t>recovered</a:t>
            </a:r>
            <a:r>
              <a:rPr lang="nl-BE" sz="1800" i="1" dirty="0">
                <a:solidFill>
                  <a:srgbClr val="00B0F0"/>
                </a:solidFill>
              </a:rPr>
              <a:t> ‘</a:t>
            </a:r>
            <a:r>
              <a:rPr lang="nl-BE" sz="1800" i="1" dirty="0" err="1">
                <a:solidFill>
                  <a:srgbClr val="00B0F0"/>
                </a:solidFill>
              </a:rPr>
              <a:t>unusually</a:t>
            </a:r>
            <a:r>
              <a:rPr lang="nl-BE" sz="1800" i="1" dirty="0">
                <a:solidFill>
                  <a:srgbClr val="00B0F0"/>
                </a:solidFill>
              </a:rPr>
              <a:t>’ </a:t>
            </a:r>
            <a:r>
              <a:rPr lang="nl-BE" sz="1800" i="1" dirty="0" err="1">
                <a:solidFill>
                  <a:srgbClr val="00B0F0"/>
                </a:solidFill>
              </a:rPr>
              <a:t>fast</a:t>
            </a:r>
            <a:r>
              <a:rPr lang="nl-BE" sz="1800" i="1" dirty="0">
                <a:solidFill>
                  <a:srgbClr val="00B0F0"/>
                </a:solidFill>
              </a:rPr>
              <a:t> – a spring recovery </a:t>
            </a:r>
          </a:p>
        </p:txBody>
      </p:sp>
      <p:pic>
        <p:nvPicPr>
          <p:cNvPr id="7" name="Picture 6" descr="KBC_RGB.ai">
            <a:extLst>
              <a:ext uri="{FF2B5EF4-FFF2-40B4-BE49-F238E27FC236}">
                <a16:creationId xmlns:a16="http://schemas.microsoft.com/office/drawing/2014/main" id="{BAC90CE7-F400-4E6C-B48D-50C7D875BC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279" t="20414" r="27986" b="33450"/>
          <a:stretch/>
        </p:blipFill>
        <p:spPr bwMode="black">
          <a:xfrm>
            <a:off x="8323195" y="4554776"/>
            <a:ext cx="613738" cy="437693"/>
          </a:xfrm>
          <a:prstGeom prst="rect">
            <a:avLst/>
          </a:prstGeom>
        </p:spPr>
      </p:pic>
      <p:sp>
        <p:nvSpPr>
          <p:cNvPr id="10" name="TextBox 9">
            <a:extLst>
              <a:ext uri="{FF2B5EF4-FFF2-40B4-BE49-F238E27FC236}">
                <a16:creationId xmlns:a16="http://schemas.microsoft.com/office/drawing/2014/main" id="{40E46A5E-EA59-4A14-9D25-6D98B0FA83F3}"/>
              </a:ext>
            </a:extLst>
          </p:cNvPr>
          <p:cNvSpPr txBox="1"/>
          <p:nvPr/>
        </p:nvSpPr>
        <p:spPr>
          <a:xfrm>
            <a:off x="3041532" y="1953790"/>
            <a:ext cx="1512168" cy="432048"/>
          </a:xfrm>
          <a:prstGeom prst="rect">
            <a:avLst/>
          </a:prstGeom>
          <a:noFill/>
          <a:ln w="9525">
            <a:noFill/>
          </a:ln>
        </p:spPr>
        <p:txBody>
          <a:bodyPr vert="horz" wrap="square" lIns="0" tIns="0" rIns="0" bIns="0" rtlCol="0">
            <a:spAutoFit/>
          </a:bodyPr>
          <a:lstStyle/>
          <a:p>
            <a:pPr>
              <a:lnSpc>
                <a:spcPct val="93000"/>
              </a:lnSpc>
              <a:spcBef>
                <a:spcPts val="0"/>
              </a:spcBef>
              <a:buClr>
                <a:schemeClr val="tx1"/>
              </a:buClr>
              <a:buSzPct val="100000"/>
            </a:pPr>
            <a:endParaRPr lang="nl-BE" sz="1100" b="0" dirty="0">
              <a:latin typeface="+mn-lt"/>
              <a:cs typeface="+mn-cs"/>
              <a:sym typeface="+mn-lt"/>
            </a:endParaRPr>
          </a:p>
        </p:txBody>
      </p:sp>
      <p:graphicFrame>
        <p:nvGraphicFramePr>
          <p:cNvPr id="13" name="Object 12">
            <a:extLst>
              <a:ext uri="{FF2B5EF4-FFF2-40B4-BE49-F238E27FC236}">
                <a16:creationId xmlns:a16="http://schemas.microsoft.com/office/drawing/2014/main" id="{4EF696AD-AB65-4AC6-AB2A-F573B9EFDCFA}"/>
              </a:ext>
            </a:extLst>
          </p:cNvPr>
          <p:cNvGraphicFramePr>
            <a:graphicFrameLocks noChangeAspect="1"/>
          </p:cNvGraphicFramePr>
          <p:nvPr>
            <p:extLst>
              <p:ext uri="{D42A27DB-BD31-4B8C-83A1-F6EECF244321}">
                <p14:modId xmlns:p14="http://schemas.microsoft.com/office/powerpoint/2010/main" val="3004306299"/>
              </p:ext>
            </p:extLst>
          </p:nvPr>
        </p:nvGraphicFramePr>
        <p:xfrm>
          <a:off x="488695" y="1052286"/>
          <a:ext cx="3734924" cy="3721336"/>
        </p:xfrm>
        <a:graphic>
          <a:graphicData uri="http://schemas.openxmlformats.org/presentationml/2006/ole">
            <mc:AlternateContent xmlns:mc="http://schemas.openxmlformats.org/markup-compatibility/2006">
              <mc:Choice xmlns:v="urn:schemas-microsoft-com:vml" Requires="v">
                <p:oleObj spid="_x0000_s59827" name="Macrobond document" r:id="rId5" imgW="4112895" imgH="4139807" progId="Mbnd.mbnd">
                  <p:embed/>
                </p:oleObj>
              </mc:Choice>
              <mc:Fallback>
                <p:oleObj name="Macrobond document" r:id="rId5" imgW="4112895" imgH="4139807" progId="Mbnd.mbnd">
                  <p:embed/>
                  <p:pic>
                    <p:nvPicPr>
                      <p:cNvPr id="5" name="Object 4">
                        <a:extLst>
                          <a:ext uri="{FF2B5EF4-FFF2-40B4-BE49-F238E27FC236}">
                            <a16:creationId xmlns:a16="http://schemas.microsoft.com/office/drawing/2014/main" id="{E363F5C2-438C-439B-AD64-2D6D4A59126C}"/>
                          </a:ext>
                        </a:extLst>
                      </p:cNvPr>
                      <p:cNvPicPr/>
                      <p:nvPr/>
                    </p:nvPicPr>
                    <p:blipFill>
                      <a:blip r:embed="rId6"/>
                      <a:stretch>
                        <a:fillRect/>
                      </a:stretch>
                    </p:blipFill>
                    <p:spPr>
                      <a:xfrm>
                        <a:off x="488695" y="1052286"/>
                        <a:ext cx="3734924" cy="372133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47811A8-7108-4712-9D38-B4B2E369719C}"/>
              </a:ext>
            </a:extLst>
          </p:cNvPr>
          <p:cNvGraphicFramePr>
            <a:graphicFrameLocks noChangeAspect="1"/>
          </p:cNvGraphicFramePr>
          <p:nvPr>
            <p:extLst>
              <p:ext uri="{D42A27DB-BD31-4B8C-83A1-F6EECF244321}">
                <p14:modId xmlns:p14="http://schemas.microsoft.com/office/powerpoint/2010/main" val="3985054930"/>
              </p:ext>
            </p:extLst>
          </p:nvPr>
        </p:nvGraphicFramePr>
        <p:xfrm>
          <a:off x="4703792" y="1052286"/>
          <a:ext cx="3894137" cy="3645040"/>
        </p:xfrm>
        <a:graphic>
          <a:graphicData uri="http://schemas.openxmlformats.org/presentationml/2006/ole">
            <mc:AlternateContent xmlns:mc="http://schemas.openxmlformats.org/markup-compatibility/2006">
              <mc:Choice xmlns:v="urn:schemas-microsoft-com:vml" Requires="v">
                <p:oleObj spid="_x0000_s59828" name="Macrobond document" r:id="rId7" imgW="4112895" imgH="4139807" progId="Mbnd.mbnd">
                  <p:embed/>
                </p:oleObj>
              </mc:Choice>
              <mc:Fallback>
                <p:oleObj name="Macrobond document" r:id="rId7" imgW="4112895" imgH="4139807" progId="Mbnd.mbnd">
                  <p:embed/>
                  <p:pic>
                    <p:nvPicPr>
                      <p:cNvPr id="0" name=""/>
                      <p:cNvPicPr/>
                      <p:nvPr/>
                    </p:nvPicPr>
                    <p:blipFill>
                      <a:blip r:embed="rId8"/>
                      <a:stretch>
                        <a:fillRect/>
                      </a:stretch>
                    </p:blipFill>
                    <p:spPr>
                      <a:xfrm>
                        <a:off x="4703792" y="1052286"/>
                        <a:ext cx="3894137" cy="3645040"/>
                      </a:xfrm>
                      <a:prstGeom prst="rect">
                        <a:avLst/>
                      </a:prstGeom>
                    </p:spPr>
                  </p:pic>
                </p:oleObj>
              </mc:Fallback>
            </mc:AlternateContent>
          </a:graphicData>
        </a:graphic>
      </p:graphicFrame>
    </p:spTree>
    <p:extLst>
      <p:ext uri="{BB962C8B-B14F-4D97-AF65-F5344CB8AC3E}">
        <p14:creationId xmlns:p14="http://schemas.microsoft.com/office/powerpoint/2010/main" val="1324176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B14605-89CC-4D9D-8605-56598E2F5C07}"/>
              </a:ext>
            </a:extLst>
          </p:cNvPr>
          <p:cNvSpPr>
            <a:spLocks noGrp="1"/>
          </p:cNvSpPr>
          <p:nvPr>
            <p:ph type="ftr" sz="quarter" idx="3"/>
          </p:nvPr>
        </p:nvSpPr>
        <p:spPr/>
        <p:txBody>
          <a:bodyPr/>
          <a:lstStyle/>
          <a:p>
            <a:r>
              <a:rPr lang="en-US"/>
              <a:t>KBC Economics</a:t>
            </a:r>
            <a:endParaRPr lang="en-US" dirty="0"/>
          </a:p>
        </p:txBody>
      </p:sp>
      <p:sp>
        <p:nvSpPr>
          <p:cNvPr id="5" name="Slide Number Placeholder 4">
            <a:extLst>
              <a:ext uri="{FF2B5EF4-FFF2-40B4-BE49-F238E27FC236}">
                <a16:creationId xmlns:a16="http://schemas.microsoft.com/office/drawing/2014/main" id="{594DFBB8-6FE4-4289-83F7-6540C4DC234F}"/>
              </a:ext>
            </a:extLst>
          </p:cNvPr>
          <p:cNvSpPr>
            <a:spLocks noGrp="1"/>
          </p:cNvSpPr>
          <p:nvPr>
            <p:ph type="sldNum" sz="quarter" idx="4"/>
          </p:nvPr>
        </p:nvSpPr>
        <p:spPr/>
        <p:txBody>
          <a:bodyPr/>
          <a:lstStyle/>
          <a:p>
            <a:fld id="{BE7BFF24-2C35-3444-B615-6A3C0CF587B2}" type="slidenum">
              <a:rPr lang="en-US" smtClean="0"/>
              <a:pPr/>
              <a:t>5</a:t>
            </a:fld>
            <a:endParaRPr lang="en-US" dirty="0"/>
          </a:p>
        </p:txBody>
      </p:sp>
      <p:pic>
        <p:nvPicPr>
          <p:cNvPr id="7" name="Picture 6" descr="KBC_RGB.ai">
            <a:extLst>
              <a:ext uri="{FF2B5EF4-FFF2-40B4-BE49-F238E27FC236}">
                <a16:creationId xmlns:a16="http://schemas.microsoft.com/office/drawing/2014/main" id="{BAC90CE7-F400-4E6C-B48D-50C7D875BC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279" t="20414" r="27986" b="33450"/>
          <a:stretch/>
        </p:blipFill>
        <p:spPr bwMode="black">
          <a:xfrm>
            <a:off x="8323195" y="4554776"/>
            <a:ext cx="613738" cy="437693"/>
          </a:xfrm>
          <a:prstGeom prst="rect">
            <a:avLst/>
          </a:prstGeom>
        </p:spPr>
      </p:pic>
      <p:sp>
        <p:nvSpPr>
          <p:cNvPr id="10" name="TextBox 9">
            <a:extLst>
              <a:ext uri="{FF2B5EF4-FFF2-40B4-BE49-F238E27FC236}">
                <a16:creationId xmlns:a16="http://schemas.microsoft.com/office/drawing/2014/main" id="{40E46A5E-EA59-4A14-9D25-6D98B0FA83F3}"/>
              </a:ext>
            </a:extLst>
          </p:cNvPr>
          <p:cNvSpPr txBox="1"/>
          <p:nvPr/>
        </p:nvSpPr>
        <p:spPr>
          <a:xfrm>
            <a:off x="3041532" y="1953790"/>
            <a:ext cx="1512168" cy="432048"/>
          </a:xfrm>
          <a:prstGeom prst="rect">
            <a:avLst/>
          </a:prstGeom>
          <a:noFill/>
          <a:ln w="9525">
            <a:noFill/>
          </a:ln>
        </p:spPr>
        <p:txBody>
          <a:bodyPr vert="horz" wrap="square" lIns="0" tIns="0" rIns="0" bIns="0" rtlCol="0">
            <a:spAutoFit/>
          </a:bodyPr>
          <a:lstStyle/>
          <a:p>
            <a:pPr>
              <a:lnSpc>
                <a:spcPct val="93000"/>
              </a:lnSpc>
              <a:spcBef>
                <a:spcPts val="0"/>
              </a:spcBef>
              <a:buClr>
                <a:schemeClr val="tx1"/>
              </a:buClr>
              <a:buSzPct val="100000"/>
            </a:pPr>
            <a:endParaRPr lang="nl-BE" sz="1100" b="0" dirty="0">
              <a:latin typeface="+mn-lt"/>
              <a:cs typeface="+mn-cs"/>
              <a:sym typeface="+mn-lt"/>
            </a:endParaRPr>
          </a:p>
        </p:txBody>
      </p:sp>
      <p:graphicFrame>
        <p:nvGraphicFramePr>
          <p:cNvPr id="2" name="Object 1">
            <a:extLst>
              <a:ext uri="{FF2B5EF4-FFF2-40B4-BE49-F238E27FC236}">
                <a16:creationId xmlns:a16="http://schemas.microsoft.com/office/drawing/2014/main" id="{3EEB3478-630C-445B-904A-B9FD2641C7D9}"/>
              </a:ext>
            </a:extLst>
          </p:cNvPr>
          <p:cNvGraphicFramePr>
            <a:graphicFrameLocks noChangeAspect="1"/>
          </p:cNvGraphicFramePr>
          <p:nvPr>
            <p:extLst>
              <p:ext uri="{D42A27DB-BD31-4B8C-83A1-F6EECF244321}">
                <p14:modId xmlns:p14="http://schemas.microsoft.com/office/powerpoint/2010/main" val="1172404044"/>
              </p:ext>
            </p:extLst>
          </p:nvPr>
        </p:nvGraphicFramePr>
        <p:xfrm>
          <a:off x="3283454" y="1074297"/>
          <a:ext cx="2822575" cy="3480479"/>
        </p:xfrm>
        <a:graphic>
          <a:graphicData uri="http://schemas.openxmlformats.org/presentationml/2006/ole">
            <mc:AlternateContent xmlns:mc="http://schemas.openxmlformats.org/markup-compatibility/2006">
              <mc:Choice xmlns:v="urn:schemas-microsoft-com:vml" Requires="v">
                <p:oleObj spid="_x0000_s81353" name="Macrobond document" r:id="rId5" imgW="3161496" imgH="4139807" progId="Mbnd.mbnd">
                  <p:embed/>
                </p:oleObj>
              </mc:Choice>
              <mc:Fallback>
                <p:oleObj name="Macrobond document" r:id="rId5" imgW="3161496" imgH="4139807" progId="Mbnd.mbnd">
                  <p:embed/>
                  <p:pic>
                    <p:nvPicPr>
                      <p:cNvPr id="0" name=""/>
                      <p:cNvPicPr/>
                      <p:nvPr/>
                    </p:nvPicPr>
                    <p:blipFill>
                      <a:blip r:embed="rId6"/>
                      <a:stretch>
                        <a:fillRect/>
                      </a:stretch>
                    </p:blipFill>
                    <p:spPr>
                      <a:xfrm>
                        <a:off x="3283454" y="1074297"/>
                        <a:ext cx="2822575" cy="3480479"/>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0568D01E-22A8-403A-A1DE-BB06AB0EA7FD}"/>
              </a:ext>
            </a:extLst>
          </p:cNvPr>
          <p:cNvGraphicFramePr>
            <a:graphicFrameLocks noChangeAspect="1"/>
          </p:cNvGraphicFramePr>
          <p:nvPr>
            <p:extLst>
              <p:ext uri="{D42A27DB-BD31-4B8C-83A1-F6EECF244321}">
                <p14:modId xmlns:p14="http://schemas.microsoft.com/office/powerpoint/2010/main" val="3440068037"/>
              </p:ext>
            </p:extLst>
          </p:nvPr>
        </p:nvGraphicFramePr>
        <p:xfrm>
          <a:off x="5944583" y="1053061"/>
          <a:ext cx="3194050" cy="3373477"/>
        </p:xfrm>
        <a:graphic>
          <a:graphicData uri="http://schemas.openxmlformats.org/presentationml/2006/ole">
            <mc:AlternateContent xmlns:mc="http://schemas.openxmlformats.org/markup-compatibility/2006">
              <mc:Choice xmlns:v="urn:schemas-microsoft-com:vml" Requires="v">
                <p:oleObj spid="_x0000_s81354" name="Macrobond document" r:id="rId7" imgW="3618484" imgH="4139807" progId="Mbnd.mbnd">
                  <p:embed/>
                </p:oleObj>
              </mc:Choice>
              <mc:Fallback>
                <p:oleObj name="Macrobond document" r:id="rId7" imgW="3618484" imgH="4139807" progId="Mbnd.mbnd">
                  <p:embed/>
                  <p:pic>
                    <p:nvPicPr>
                      <p:cNvPr id="0" name=""/>
                      <p:cNvPicPr/>
                      <p:nvPr/>
                    </p:nvPicPr>
                    <p:blipFill>
                      <a:blip r:embed="rId8"/>
                      <a:stretch>
                        <a:fillRect/>
                      </a:stretch>
                    </p:blipFill>
                    <p:spPr>
                      <a:xfrm>
                        <a:off x="5944583" y="1053061"/>
                        <a:ext cx="3194050" cy="3373477"/>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F489854D-8848-40C6-91BC-64D141D8F817}"/>
              </a:ext>
            </a:extLst>
          </p:cNvPr>
          <p:cNvSpPr>
            <a:spLocks noGrp="1"/>
          </p:cNvSpPr>
          <p:nvPr>
            <p:ph type="title"/>
          </p:nvPr>
        </p:nvSpPr>
        <p:spPr>
          <a:xfrm>
            <a:off x="489600" y="151200"/>
            <a:ext cx="8560874" cy="1412124"/>
          </a:xfrm>
        </p:spPr>
        <p:txBody>
          <a:bodyPr/>
          <a:lstStyle/>
          <a:p>
            <a:r>
              <a:rPr lang="nl-BE" sz="2400" dirty="0" err="1">
                <a:solidFill>
                  <a:srgbClr val="00B0F0"/>
                </a:solidFill>
              </a:rPr>
              <a:t>Unprecedented</a:t>
            </a:r>
            <a:r>
              <a:rPr lang="nl-BE" sz="2400" dirty="0">
                <a:solidFill>
                  <a:srgbClr val="00B0F0"/>
                </a:solidFill>
              </a:rPr>
              <a:t> crisis </a:t>
            </a:r>
            <a:r>
              <a:rPr lang="nl-BE" sz="2400" dirty="0" err="1">
                <a:solidFill>
                  <a:srgbClr val="00B0F0"/>
                </a:solidFill>
              </a:rPr>
              <a:t>and</a:t>
            </a:r>
            <a:r>
              <a:rPr lang="nl-BE" sz="2400" dirty="0">
                <a:solidFill>
                  <a:srgbClr val="00B0F0"/>
                </a:solidFill>
              </a:rPr>
              <a:t> </a:t>
            </a:r>
            <a:r>
              <a:rPr lang="nl-BE" sz="2400" dirty="0" err="1">
                <a:solidFill>
                  <a:srgbClr val="00B0F0"/>
                </a:solidFill>
              </a:rPr>
              <a:t>unusual</a:t>
            </a:r>
            <a:r>
              <a:rPr lang="nl-BE" sz="2400" dirty="0">
                <a:solidFill>
                  <a:srgbClr val="00B0F0"/>
                </a:solidFill>
              </a:rPr>
              <a:t> recovery but no full reboot (</a:t>
            </a:r>
            <a:r>
              <a:rPr lang="nl-BE" sz="2400" dirty="0" err="1">
                <a:solidFill>
                  <a:srgbClr val="00B0F0"/>
                </a:solidFill>
              </a:rPr>
              <a:t>yet</a:t>
            </a:r>
            <a:r>
              <a:rPr lang="nl-BE" sz="2400" dirty="0">
                <a:solidFill>
                  <a:srgbClr val="00B0F0"/>
                </a:solidFill>
              </a:rPr>
              <a:t>)</a:t>
            </a:r>
            <a:br>
              <a:rPr lang="nl-BE" sz="2600" dirty="0">
                <a:solidFill>
                  <a:srgbClr val="00B0F0"/>
                </a:solidFill>
              </a:rPr>
            </a:br>
            <a:r>
              <a:rPr lang="nl-BE" sz="1800" i="1" dirty="0">
                <a:solidFill>
                  <a:srgbClr val="00B0F0"/>
                </a:solidFill>
              </a:rPr>
              <a:t>Labour </a:t>
            </a:r>
            <a:r>
              <a:rPr lang="nl-BE" sz="1800" i="1" dirty="0" err="1">
                <a:solidFill>
                  <a:srgbClr val="00B0F0"/>
                </a:solidFill>
              </a:rPr>
              <a:t>markets</a:t>
            </a:r>
            <a:r>
              <a:rPr lang="nl-BE" sz="1800" i="1" dirty="0">
                <a:solidFill>
                  <a:srgbClr val="00B0F0"/>
                </a:solidFill>
              </a:rPr>
              <a:t> are </a:t>
            </a:r>
            <a:r>
              <a:rPr lang="nl-BE" sz="1800" i="1" dirty="0" err="1">
                <a:solidFill>
                  <a:srgbClr val="00B0F0"/>
                </a:solidFill>
              </a:rPr>
              <a:t>becoming</a:t>
            </a:r>
            <a:r>
              <a:rPr lang="nl-BE" sz="1800" i="1" dirty="0">
                <a:solidFill>
                  <a:srgbClr val="00B0F0"/>
                </a:solidFill>
              </a:rPr>
              <a:t> </a:t>
            </a:r>
            <a:r>
              <a:rPr lang="nl-BE" sz="1800" i="1" dirty="0" err="1">
                <a:solidFill>
                  <a:srgbClr val="00B0F0"/>
                </a:solidFill>
              </a:rPr>
              <a:t>tight</a:t>
            </a:r>
            <a:r>
              <a:rPr lang="nl-BE" sz="1800" i="1" dirty="0">
                <a:solidFill>
                  <a:srgbClr val="00B0F0"/>
                </a:solidFill>
              </a:rPr>
              <a:t> as rebound in </a:t>
            </a:r>
            <a:r>
              <a:rPr lang="nl-BE" sz="1800" i="1" dirty="0" err="1">
                <a:solidFill>
                  <a:srgbClr val="00B0F0"/>
                </a:solidFill>
              </a:rPr>
              <a:t>participation</a:t>
            </a:r>
            <a:r>
              <a:rPr lang="nl-BE" sz="1800" i="1" dirty="0">
                <a:solidFill>
                  <a:srgbClr val="00B0F0"/>
                </a:solidFill>
              </a:rPr>
              <a:t> </a:t>
            </a:r>
            <a:r>
              <a:rPr lang="nl-BE" sz="1800" i="1" dirty="0" err="1">
                <a:solidFill>
                  <a:srgbClr val="00B0F0"/>
                </a:solidFill>
              </a:rPr>
              <a:t>lags</a:t>
            </a:r>
            <a:r>
              <a:rPr lang="nl-BE" sz="1800" i="1" dirty="0">
                <a:solidFill>
                  <a:srgbClr val="00B0F0"/>
                </a:solidFill>
              </a:rPr>
              <a:t> – missing </a:t>
            </a:r>
            <a:r>
              <a:rPr lang="nl-BE" sz="1800" i="1" dirty="0" err="1">
                <a:solidFill>
                  <a:srgbClr val="00B0F0"/>
                </a:solidFill>
              </a:rPr>
              <a:t>labour</a:t>
            </a:r>
            <a:r>
              <a:rPr lang="nl-BE" sz="1800" i="1" dirty="0">
                <a:solidFill>
                  <a:srgbClr val="00B0F0"/>
                </a:solidFill>
              </a:rPr>
              <a:t>? </a:t>
            </a:r>
          </a:p>
        </p:txBody>
      </p:sp>
      <p:graphicFrame>
        <p:nvGraphicFramePr>
          <p:cNvPr id="9" name="Object 8">
            <a:extLst>
              <a:ext uri="{FF2B5EF4-FFF2-40B4-BE49-F238E27FC236}">
                <a16:creationId xmlns:a16="http://schemas.microsoft.com/office/drawing/2014/main" id="{73B53523-BC76-4CF2-9211-93AC474C8AC8}"/>
              </a:ext>
            </a:extLst>
          </p:cNvPr>
          <p:cNvGraphicFramePr>
            <a:graphicFrameLocks noChangeAspect="1"/>
          </p:cNvGraphicFramePr>
          <p:nvPr>
            <p:extLst>
              <p:ext uri="{D42A27DB-BD31-4B8C-83A1-F6EECF244321}">
                <p14:modId xmlns:p14="http://schemas.microsoft.com/office/powerpoint/2010/main" val="4221102552"/>
              </p:ext>
            </p:extLst>
          </p:nvPr>
        </p:nvGraphicFramePr>
        <p:xfrm>
          <a:off x="486562" y="1053061"/>
          <a:ext cx="2823797" cy="3501715"/>
        </p:xfrm>
        <a:graphic>
          <a:graphicData uri="http://schemas.openxmlformats.org/presentationml/2006/ole">
            <mc:AlternateContent xmlns:mc="http://schemas.openxmlformats.org/markup-compatibility/2006">
              <mc:Choice xmlns:v="urn:schemas-microsoft-com:vml" Requires="v">
                <p:oleObj spid="_x0000_s81355" name="Macrobond document" r:id="rId9" imgW="3161136" imgH="4139807" progId="Mbnd.mbnd">
                  <p:embed/>
                </p:oleObj>
              </mc:Choice>
              <mc:Fallback>
                <p:oleObj name="Macrobond document" r:id="rId9" imgW="3161136" imgH="4139807" progId="Mbnd.mbnd">
                  <p:embed/>
                  <p:pic>
                    <p:nvPicPr>
                      <p:cNvPr id="0" name=""/>
                      <p:cNvPicPr/>
                      <p:nvPr/>
                    </p:nvPicPr>
                    <p:blipFill>
                      <a:blip r:embed="rId10"/>
                      <a:stretch>
                        <a:fillRect/>
                      </a:stretch>
                    </p:blipFill>
                    <p:spPr>
                      <a:xfrm>
                        <a:off x="486562" y="1053061"/>
                        <a:ext cx="2823797" cy="3501715"/>
                      </a:xfrm>
                      <a:prstGeom prst="rect">
                        <a:avLst/>
                      </a:prstGeom>
                    </p:spPr>
                  </p:pic>
                </p:oleObj>
              </mc:Fallback>
            </mc:AlternateContent>
          </a:graphicData>
        </a:graphic>
      </p:graphicFrame>
    </p:spTree>
    <p:extLst>
      <p:ext uri="{BB962C8B-B14F-4D97-AF65-F5344CB8AC3E}">
        <p14:creationId xmlns:p14="http://schemas.microsoft.com/office/powerpoint/2010/main" val="3956703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855445-A3FA-445C-9920-98175671A27B}"/>
              </a:ext>
            </a:extLst>
          </p:cNvPr>
          <p:cNvSpPr>
            <a:spLocks noGrp="1"/>
          </p:cNvSpPr>
          <p:nvPr>
            <p:ph type="ftr" sz="quarter" idx="3"/>
          </p:nvPr>
        </p:nvSpPr>
        <p:spPr>
          <a:xfrm>
            <a:off x="214382" y="4731738"/>
            <a:ext cx="2895600" cy="291600"/>
          </a:xfrm>
        </p:spPr>
        <p:txBody>
          <a:bodyPr wrap="none" anchor="ctr">
            <a:normAutofit/>
          </a:bodyPr>
          <a:lstStyle/>
          <a:p>
            <a:pPr>
              <a:spcAft>
                <a:spcPts val="600"/>
              </a:spcAft>
            </a:pPr>
            <a:r>
              <a:rPr lang="en-US"/>
              <a:t>KBC Economics</a:t>
            </a:r>
          </a:p>
        </p:txBody>
      </p:sp>
      <p:sp>
        <p:nvSpPr>
          <p:cNvPr id="8" name="Text Placeholder 7">
            <a:extLst>
              <a:ext uri="{FF2B5EF4-FFF2-40B4-BE49-F238E27FC236}">
                <a16:creationId xmlns:a16="http://schemas.microsoft.com/office/drawing/2014/main" id="{2C01A1A4-D91C-4B65-96FD-5697A98BD635}"/>
              </a:ext>
            </a:extLst>
          </p:cNvPr>
          <p:cNvSpPr>
            <a:spLocks noGrp="1"/>
          </p:cNvSpPr>
          <p:nvPr>
            <p:ph type="body" sz="quarter" idx="10"/>
          </p:nvPr>
        </p:nvSpPr>
        <p:spPr>
          <a:xfrm>
            <a:off x="970277" y="2067694"/>
            <a:ext cx="7128792" cy="1681198"/>
          </a:xfrm>
        </p:spPr>
        <p:txBody>
          <a:bodyPr wrap="square">
            <a:normAutofit fontScale="25000" lnSpcReduction="20000"/>
          </a:bodyPr>
          <a:lstStyle/>
          <a:p>
            <a:pPr algn="just">
              <a:lnSpc>
                <a:spcPct val="134000"/>
              </a:lnSpc>
              <a:spcAft>
                <a:spcPts val="600"/>
              </a:spcAft>
            </a:pPr>
            <a:r>
              <a:rPr lang="nl-BE" dirty="0"/>
              <a:t>“ </a:t>
            </a:r>
            <a:r>
              <a:rPr lang="en-AU" sz="5600" dirty="0"/>
              <a:t>”…</a:t>
            </a:r>
            <a:r>
              <a:rPr lang="en-AU" sz="5600" i="1" dirty="0"/>
              <a:t>Headwinds to the economic recovery have gained strength over 2021 and are likely to persists in 2022. The fourth Covid-wave crushed the dream of herd immunity at 70% while the Omicron underscores lingering mutations risks. In addition, the unbalanced recovery caused supply–demand imbalances and supply chain bullwhip effects causing severe labour and equipment shortages. The latter are likely to gradually resolve in the course of 2022 as the increased prices redirect and normalise demand. As supply chain disruptions dissolve and economies grew more virus resilience, we expect the economic recovery to pick up again, although globally at a lower pace</a:t>
            </a:r>
            <a:r>
              <a:rPr lang="nl-BE" sz="5600" i="1" dirty="0"/>
              <a:t>…” </a:t>
            </a:r>
          </a:p>
          <a:p>
            <a:pPr algn="just">
              <a:lnSpc>
                <a:spcPct val="134000"/>
              </a:lnSpc>
              <a:spcAft>
                <a:spcPts val="600"/>
              </a:spcAft>
            </a:pPr>
            <a:r>
              <a:rPr lang="nl-BE" sz="2000" i="1" dirty="0"/>
              <a:t>“</a:t>
            </a:r>
          </a:p>
        </p:txBody>
      </p:sp>
      <p:sp>
        <p:nvSpPr>
          <p:cNvPr id="4" name="Slide Number Placeholder 3" hidden="1">
            <a:extLst>
              <a:ext uri="{FF2B5EF4-FFF2-40B4-BE49-F238E27FC236}">
                <a16:creationId xmlns:a16="http://schemas.microsoft.com/office/drawing/2014/main" id="{71BB5429-2C26-4211-A2AB-B1F6C9B84923}"/>
              </a:ext>
            </a:extLst>
          </p:cNvPr>
          <p:cNvSpPr>
            <a:spLocks noGrp="1"/>
          </p:cNvSpPr>
          <p:nvPr>
            <p:ph type="sldNum" sz="quarter" idx="4294967295"/>
          </p:nvPr>
        </p:nvSpPr>
        <p:spPr>
          <a:xfrm>
            <a:off x="402343" y="5014479"/>
            <a:ext cx="176400" cy="111600"/>
          </a:xfrm>
        </p:spPr>
        <p:txBody>
          <a:bodyPr/>
          <a:lstStyle/>
          <a:p>
            <a:pPr>
              <a:spcAft>
                <a:spcPts val="600"/>
              </a:spcAft>
            </a:pPr>
            <a:fld id="{BE7BFF24-2C35-3444-B615-6A3C0CF587B2}" type="slidenum">
              <a:rPr lang="en-US" smtClean="0"/>
              <a:pPr>
                <a:spcAft>
                  <a:spcPts val="600"/>
                </a:spcAft>
              </a:pPr>
              <a:t>6</a:t>
            </a:fld>
            <a:endParaRPr lang="en-US"/>
          </a:p>
        </p:txBody>
      </p:sp>
      <p:sp>
        <p:nvSpPr>
          <p:cNvPr id="12" name="TextBox 11">
            <a:extLst>
              <a:ext uri="{FF2B5EF4-FFF2-40B4-BE49-F238E27FC236}">
                <a16:creationId xmlns:a16="http://schemas.microsoft.com/office/drawing/2014/main" id="{EFFA1E05-CC25-40B3-AFA6-3B67598D9338}"/>
              </a:ext>
            </a:extLst>
          </p:cNvPr>
          <p:cNvSpPr txBox="1"/>
          <p:nvPr/>
        </p:nvSpPr>
        <p:spPr>
          <a:xfrm>
            <a:off x="971600" y="843558"/>
            <a:ext cx="4451196" cy="1030475"/>
          </a:xfrm>
          <a:prstGeom prst="rect">
            <a:avLst/>
          </a:prstGeom>
          <a:noFill/>
          <a:ln w="9525">
            <a:noFill/>
          </a:ln>
        </p:spPr>
        <p:txBody>
          <a:bodyPr vert="horz" wrap="square" lIns="0" tIns="0" rIns="0" bIns="0" rtlCol="0">
            <a:spAutoFit/>
          </a:bodyPr>
          <a:lstStyle/>
          <a:p>
            <a:pPr>
              <a:lnSpc>
                <a:spcPct val="93000"/>
              </a:lnSpc>
              <a:spcBef>
                <a:spcPts val="0"/>
              </a:spcBef>
              <a:buClr>
                <a:schemeClr val="tx1"/>
              </a:buClr>
              <a:buSzPct val="100000"/>
            </a:pPr>
            <a:r>
              <a:rPr lang="en-AU" sz="2400" dirty="0">
                <a:solidFill>
                  <a:srgbClr val="00B0F0"/>
                </a:solidFill>
              </a:rPr>
              <a:t>Headwinds to the recovery persist but  do not fully derail economic recovery</a:t>
            </a:r>
            <a:endParaRPr lang="en-AU" sz="2400" b="0" dirty="0">
              <a:latin typeface="+mn-lt"/>
              <a:cs typeface="+mn-cs"/>
              <a:sym typeface="+mn-lt"/>
            </a:endParaRPr>
          </a:p>
        </p:txBody>
      </p:sp>
      <p:sp>
        <p:nvSpPr>
          <p:cNvPr id="6" name="Slide Number Placeholder 4">
            <a:extLst>
              <a:ext uri="{FF2B5EF4-FFF2-40B4-BE49-F238E27FC236}">
                <a16:creationId xmlns:a16="http://schemas.microsoft.com/office/drawing/2014/main" id="{AABE2386-4427-4F6D-8826-6FDF06DBEAA6}"/>
              </a:ext>
            </a:extLst>
          </p:cNvPr>
          <p:cNvSpPr txBox="1">
            <a:spLocks/>
          </p:cNvSpPr>
          <p:nvPr/>
        </p:nvSpPr>
        <p:spPr>
          <a:xfrm>
            <a:off x="3289196" y="4719578"/>
            <a:ext cx="2133600" cy="272891"/>
          </a:xfrm>
          <a:prstGeom prst="rect">
            <a:avLst/>
          </a:prstGeom>
        </p:spPr>
        <p:txBody>
          <a:bodyPr vert="horz" wrap="none" lIns="91440" tIns="45720" rIns="91440" bIns="45720" rtlCol="0" anchor="ctr"/>
          <a:lstStyle>
            <a:defPPr>
              <a:defRPr lang="de-DE"/>
            </a:defPPr>
            <a:lvl1pPr algn="ctr">
              <a:lnSpc>
                <a:spcPct val="90000"/>
              </a:lnSpc>
              <a:defRPr sz="1000" b="0">
                <a:solidFill>
                  <a:srgbClr val="003366"/>
                </a:solidFill>
                <a:latin typeface="Verdana"/>
                <a:cs typeface="Verdana"/>
              </a:defRPr>
            </a:lvl1pPr>
            <a:lvl2pPr marL="389626" algn="l" rtl="0" fontAlgn="base">
              <a:spcBef>
                <a:spcPct val="0"/>
              </a:spcBef>
              <a:spcAft>
                <a:spcPct val="0"/>
              </a:spcAft>
              <a:defRPr sz="1100" b="1" kern="1200">
                <a:solidFill>
                  <a:schemeClr val="tx1"/>
                </a:solidFill>
                <a:latin typeface="Arial Narrow" charset="0"/>
                <a:ea typeface="+mn-ea"/>
                <a:cs typeface="+mn-cs"/>
              </a:defRPr>
            </a:lvl2pPr>
            <a:lvl3pPr marL="779252" algn="l" rtl="0" fontAlgn="base">
              <a:spcBef>
                <a:spcPct val="0"/>
              </a:spcBef>
              <a:spcAft>
                <a:spcPct val="0"/>
              </a:spcAft>
              <a:defRPr sz="1100" b="1" kern="1200">
                <a:solidFill>
                  <a:schemeClr val="tx1"/>
                </a:solidFill>
                <a:latin typeface="Arial Narrow" charset="0"/>
                <a:ea typeface="+mn-ea"/>
                <a:cs typeface="+mn-cs"/>
              </a:defRPr>
            </a:lvl3pPr>
            <a:lvl4pPr marL="1168878" algn="l" rtl="0" fontAlgn="base">
              <a:spcBef>
                <a:spcPct val="0"/>
              </a:spcBef>
              <a:spcAft>
                <a:spcPct val="0"/>
              </a:spcAft>
              <a:defRPr sz="1100" b="1" kern="1200">
                <a:solidFill>
                  <a:schemeClr val="tx1"/>
                </a:solidFill>
                <a:latin typeface="Arial Narrow" charset="0"/>
                <a:ea typeface="+mn-ea"/>
                <a:cs typeface="+mn-cs"/>
              </a:defRPr>
            </a:lvl4pPr>
            <a:lvl5pPr marL="1558503" algn="l" rtl="0" fontAlgn="base">
              <a:spcBef>
                <a:spcPct val="0"/>
              </a:spcBef>
              <a:spcAft>
                <a:spcPct val="0"/>
              </a:spcAft>
              <a:defRPr sz="1100" b="1" kern="1200">
                <a:solidFill>
                  <a:schemeClr val="tx1"/>
                </a:solidFill>
                <a:latin typeface="Arial Narrow" charset="0"/>
                <a:ea typeface="+mn-ea"/>
                <a:cs typeface="+mn-cs"/>
              </a:defRPr>
            </a:lvl5pPr>
            <a:lvl6pPr marL="1948129" algn="l" defTabSz="779252" rtl="0" eaLnBrk="1" latinLnBrk="0" hangingPunct="1">
              <a:defRPr sz="1100" b="1" kern="1200">
                <a:solidFill>
                  <a:schemeClr val="tx1"/>
                </a:solidFill>
                <a:latin typeface="Arial Narrow" charset="0"/>
                <a:ea typeface="+mn-ea"/>
                <a:cs typeface="+mn-cs"/>
              </a:defRPr>
            </a:lvl6pPr>
            <a:lvl7pPr marL="2337755" algn="l" defTabSz="779252" rtl="0" eaLnBrk="1" latinLnBrk="0" hangingPunct="1">
              <a:defRPr sz="1100" b="1" kern="1200">
                <a:solidFill>
                  <a:schemeClr val="tx1"/>
                </a:solidFill>
                <a:latin typeface="Arial Narrow" charset="0"/>
                <a:ea typeface="+mn-ea"/>
                <a:cs typeface="+mn-cs"/>
              </a:defRPr>
            </a:lvl7pPr>
            <a:lvl8pPr marL="2727381" algn="l" defTabSz="779252" rtl="0" eaLnBrk="1" latinLnBrk="0" hangingPunct="1">
              <a:defRPr sz="1100" b="1" kern="1200">
                <a:solidFill>
                  <a:schemeClr val="tx1"/>
                </a:solidFill>
                <a:latin typeface="Arial Narrow" charset="0"/>
                <a:ea typeface="+mn-ea"/>
                <a:cs typeface="+mn-cs"/>
              </a:defRPr>
            </a:lvl8pPr>
            <a:lvl9pPr marL="3117007" algn="l" defTabSz="779252" rtl="0" eaLnBrk="1" latinLnBrk="0" hangingPunct="1">
              <a:defRPr sz="1100" b="1" kern="1200">
                <a:solidFill>
                  <a:schemeClr val="tx1"/>
                </a:solidFill>
                <a:latin typeface="Arial Narrow" charset="0"/>
                <a:ea typeface="+mn-ea"/>
                <a:cs typeface="+mn-cs"/>
              </a:defRPr>
            </a:lvl9pPr>
          </a:lstStyle>
          <a:p>
            <a:fld id="{BE7BFF24-2C35-3444-B615-6A3C0CF587B2}" type="slidenum">
              <a:rPr lang="en-US" smtClean="0"/>
              <a:pPr/>
              <a:t>6</a:t>
            </a:fld>
            <a:endParaRPr lang="en-US" dirty="0"/>
          </a:p>
        </p:txBody>
      </p:sp>
    </p:spTree>
    <p:extLst>
      <p:ext uri="{BB962C8B-B14F-4D97-AF65-F5344CB8AC3E}">
        <p14:creationId xmlns:p14="http://schemas.microsoft.com/office/powerpoint/2010/main" val="399207136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B14605-89CC-4D9D-8605-56598E2F5C07}"/>
              </a:ext>
            </a:extLst>
          </p:cNvPr>
          <p:cNvSpPr>
            <a:spLocks noGrp="1"/>
          </p:cNvSpPr>
          <p:nvPr>
            <p:ph type="ftr" sz="quarter" idx="3"/>
          </p:nvPr>
        </p:nvSpPr>
        <p:spPr/>
        <p:txBody>
          <a:bodyPr/>
          <a:lstStyle/>
          <a:p>
            <a:r>
              <a:rPr lang="en-US"/>
              <a:t>KBC Economics</a:t>
            </a:r>
            <a:endParaRPr lang="en-US" dirty="0"/>
          </a:p>
        </p:txBody>
      </p:sp>
      <p:sp>
        <p:nvSpPr>
          <p:cNvPr id="5" name="Slide Number Placeholder 4">
            <a:extLst>
              <a:ext uri="{FF2B5EF4-FFF2-40B4-BE49-F238E27FC236}">
                <a16:creationId xmlns:a16="http://schemas.microsoft.com/office/drawing/2014/main" id="{594DFBB8-6FE4-4289-83F7-6540C4DC234F}"/>
              </a:ext>
            </a:extLst>
          </p:cNvPr>
          <p:cNvSpPr>
            <a:spLocks noGrp="1"/>
          </p:cNvSpPr>
          <p:nvPr>
            <p:ph type="sldNum" sz="quarter" idx="4"/>
          </p:nvPr>
        </p:nvSpPr>
        <p:spPr/>
        <p:txBody>
          <a:bodyPr/>
          <a:lstStyle/>
          <a:p>
            <a:fld id="{BE7BFF24-2C35-3444-B615-6A3C0CF587B2}" type="slidenum">
              <a:rPr lang="en-US" smtClean="0"/>
              <a:pPr/>
              <a:t>7</a:t>
            </a:fld>
            <a:endParaRPr lang="en-US" dirty="0"/>
          </a:p>
        </p:txBody>
      </p:sp>
      <p:sp>
        <p:nvSpPr>
          <p:cNvPr id="6" name="Title 5">
            <a:extLst>
              <a:ext uri="{FF2B5EF4-FFF2-40B4-BE49-F238E27FC236}">
                <a16:creationId xmlns:a16="http://schemas.microsoft.com/office/drawing/2014/main" id="{F489854D-8848-40C6-91BC-64D141D8F817}"/>
              </a:ext>
            </a:extLst>
          </p:cNvPr>
          <p:cNvSpPr>
            <a:spLocks noGrp="1"/>
          </p:cNvSpPr>
          <p:nvPr>
            <p:ph type="title"/>
          </p:nvPr>
        </p:nvSpPr>
        <p:spPr>
          <a:xfrm>
            <a:off x="489293" y="151031"/>
            <a:ext cx="8560874" cy="1412124"/>
          </a:xfrm>
        </p:spPr>
        <p:txBody>
          <a:bodyPr/>
          <a:lstStyle/>
          <a:p>
            <a:r>
              <a:rPr lang="nl-BE" sz="2400" dirty="0" err="1">
                <a:solidFill>
                  <a:srgbClr val="00B0F0"/>
                </a:solidFill>
              </a:rPr>
              <a:t>Macroeconomic</a:t>
            </a:r>
            <a:r>
              <a:rPr lang="nl-BE" sz="2400" dirty="0">
                <a:solidFill>
                  <a:srgbClr val="00B0F0"/>
                </a:solidFill>
              </a:rPr>
              <a:t> outlook – </a:t>
            </a:r>
            <a:r>
              <a:rPr lang="nl-BE" sz="2400" dirty="0" err="1">
                <a:solidFill>
                  <a:srgbClr val="00B0F0"/>
                </a:solidFill>
              </a:rPr>
              <a:t>slowly</a:t>
            </a:r>
            <a:r>
              <a:rPr lang="nl-BE" sz="2400" dirty="0">
                <a:solidFill>
                  <a:srgbClr val="00B0F0"/>
                </a:solidFill>
              </a:rPr>
              <a:t> </a:t>
            </a:r>
            <a:r>
              <a:rPr lang="nl-BE" sz="2400" dirty="0" err="1">
                <a:solidFill>
                  <a:srgbClr val="00B0F0"/>
                </a:solidFill>
              </a:rPr>
              <a:t>closing</a:t>
            </a:r>
            <a:r>
              <a:rPr lang="nl-BE" sz="2400" dirty="0">
                <a:solidFill>
                  <a:srgbClr val="00B0F0"/>
                </a:solidFill>
              </a:rPr>
              <a:t> </a:t>
            </a:r>
            <a:r>
              <a:rPr lang="nl-BE" sz="2400" dirty="0" err="1">
                <a:solidFill>
                  <a:srgbClr val="00B0F0"/>
                </a:solidFill>
              </a:rPr>
              <a:t>the</a:t>
            </a:r>
            <a:r>
              <a:rPr lang="nl-BE" sz="2400" dirty="0">
                <a:solidFill>
                  <a:srgbClr val="00B0F0"/>
                </a:solidFill>
              </a:rPr>
              <a:t> output gap</a:t>
            </a:r>
            <a:br>
              <a:rPr lang="nl-BE" sz="2600" dirty="0">
                <a:solidFill>
                  <a:srgbClr val="00B0F0"/>
                </a:solidFill>
              </a:rPr>
            </a:br>
            <a:r>
              <a:rPr lang="nl-BE" sz="1800" i="1" dirty="0">
                <a:solidFill>
                  <a:srgbClr val="00B0F0"/>
                </a:solidFill>
              </a:rPr>
              <a:t>Strong catch-up </a:t>
            </a:r>
            <a:r>
              <a:rPr lang="nl-BE" sz="1800" i="1" dirty="0" err="1">
                <a:solidFill>
                  <a:srgbClr val="00B0F0"/>
                </a:solidFill>
              </a:rPr>
              <a:t>demand</a:t>
            </a:r>
            <a:r>
              <a:rPr lang="nl-BE" sz="1800" i="1" dirty="0">
                <a:solidFill>
                  <a:srgbClr val="00B0F0"/>
                </a:solidFill>
              </a:rPr>
              <a:t> </a:t>
            </a:r>
            <a:r>
              <a:rPr lang="nl-BE" sz="1800" i="1" dirty="0" err="1">
                <a:solidFill>
                  <a:srgbClr val="00B0F0"/>
                </a:solidFill>
              </a:rPr>
              <a:t>and</a:t>
            </a:r>
            <a:r>
              <a:rPr lang="nl-BE" sz="1800" i="1" dirty="0">
                <a:solidFill>
                  <a:srgbClr val="00B0F0"/>
                </a:solidFill>
              </a:rPr>
              <a:t> </a:t>
            </a:r>
            <a:r>
              <a:rPr lang="nl-BE" sz="1800" i="1" dirty="0" err="1">
                <a:solidFill>
                  <a:srgbClr val="00B0F0"/>
                </a:solidFill>
              </a:rPr>
              <a:t>fiscal</a:t>
            </a:r>
            <a:r>
              <a:rPr lang="nl-BE" sz="1800" i="1" dirty="0">
                <a:solidFill>
                  <a:srgbClr val="00B0F0"/>
                </a:solidFill>
              </a:rPr>
              <a:t> support counter </a:t>
            </a:r>
            <a:r>
              <a:rPr lang="nl-BE" sz="1800" i="1" dirty="0" err="1">
                <a:solidFill>
                  <a:srgbClr val="00B0F0"/>
                </a:solidFill>
              </a:rPr>
              <a:t>headwinds</a:t>
            </a:r>
            <a:r>
              <a:rPr lang="nl-BE" sz="1800" i="1" dirty="0">
                <a:solidFill>
                  <a:srgbClr val="00B0F0"/>
                </a:solidFill>
              </a:rPr>
              <a:t> </a:t>
            </a:r>
          </a:p>
        </p:txBody>
      </p:sp>
      <p:pic>
        <p:nvPicPr>
          <p:cNvPr id="7" name="Picture 6" descr="KBC_RGB.ai">
            <a:extLst>
              <a:ext uri="{FF2B5EF4-FFF2-40B4-BE49-F238E27FC236}">
                <a16:creationId xmlns:a16="http://schemas.microsoft.com/office/drawing/2014/main" id="{BAC90CE7-F400-4E6C-B48D-50C7D875BC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279" t="20414" r="27986" b="33450"/>
          <a:stretch/>
        </p:blipFill>
        <p:spPr bwMode="black">
          <a:xfrm>
            <a:off x="8323195" y="4654337"/>
            <a:ext cx="613738" cy="437693"/>
          </a:xfrm>
          <a:prstGeom prst="rect">
            <a:avLst/>
          </a:prstGeom>
        </p:spPr>
      </p:pic>
      <p:graphicFrame>
        <p:nvGraphicFramePr>
          <p:cNvPr id="11" name="Object 10">
            <a:extLst>
              <a:ext uri="{FF2B5EF4-FFF2-40B4-BE49-F238E27FC236}">
                <a16:creationId xmlns:a16="http://schemas.microsoft.com/office/drawing/2014/main" id="{377AD1F5-40C4-463F-92BB-6D35972731E8}"/>
              </a:ext>
            </a:extLst>
          </p:cNvPr>
          <p:cNvGraphicFramePr>
            <a:graphicFrameLocks noChangeAspect="1"/>
          </p:cNvGraphicFramePr>
          <p:nvPr>
            <p:extLst>
              <p:ext uri="{D42A27DB-BD31-4B8C-83A1-F6EECF244321}">
                <p14:modId xmlns:p14="http://schemas.microsoft.com/office/powerpoint/2010/main" val="1533567864"/>
              </p:ext>
            </p:extLst>
          </p:nvPr>
        </p:nvGraphicFramePr>
        <p:xfrm>
          <a:off x="514501" y="884166"/>
          <a:ext cx="3949132" cy="1944680"/>
        </p:xfrm>
        <a:graphic>
          <a:graphicData uri="http://schemas.openxmlformats.org/presentationml/2006/ole">
            <mc:AlternateContent xmlns:mc="http://schemas.openxmlformats.org/markup-compatibility/2006">
              <mc:Choice xmlns:v="urn:schemas-microsoft-com:vml" Requires="v">
                <p:oleObj spid="_x0000_s55130" name="Macrobond document" r:id="rId5" imgW="4484243" imgH="2050976" progId="Mbnd.mbnd">
                  <p:embed/>
                </p:oleObj>
              </mc:Choice>
              <mc:Fallback>
                <p:oleObj name="Macrobond document" r:id="rId5" imgW="4484243" imgH="2050976" progId="Mbnd.mbnd">
                  <p:embed/>
                  <p:pic>
                    <p:nvPicPr>
                      <p:cNvPr id="9" name="Object 8">
                        <a:extLst>
                          <a:ext uri="{FF2B5EF4-FFF2-40B4-BE49-F238E27FC236}">
                            <a16:creationId xmlns:a16="http://schemas.microsoft.com/office/drawing/2014/main" id="{7D11E332-D41B-4F7F-940D-11062654F682}"/>
                          </a:ext>
                        </a:extLst>
                      </p:cNvPr>
                      <p:cNvPicPr/>
                      <p:nvPr/>
                    </p:nvPicPr>
                    <p:blipFill>
                      <a:blip r:embed="rId6"/>
                      <a:stretch>
                        <a:fillRect/>
                      </a:stretch>
                    </p:blipFill>
                    <p:spPr>
                      <a:xfrm>
                        <a:off x="514501" y="884166"/>
                        <a:ext cx="3949132" cy="194468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CAEA146-B1BF-4F28-890D-E236C937F7AC}"/>
              </a:ext>
            </a:extLst>
          </p:cNvPr>
          <p:cNvGraphicFramePr>
            <a:graphicFrameLocks noChangeAspect="1"/>
          </p:cNvGraphicFramePr>
          <p:nvPr>
            <p:extLst>
              <p:ext uri="{D42A27DB-BD31-4B8C-83A1-F6EECF244321}">
                <p14:modId xmlns:p14="http://schemas.microsoft.com/office/powerpoint/2010/main" val="3567358509"/>
              </p:ext>
            </p:extLst>
          </p:nvPr>
        </p:nvGraphicFramePr>
        <p:xfrm>
          <a:off x="514501" y="2885213"/>
          <a:ext cx="3949132" cy="1972481"/>
        </p:xfrm>
        <a:graphic>
          <a:graphicData uri="http://schemas.openxmlformats.org/presentationml/2006/ole">
            <mc:AlternateContent xmlns:mc="http://schemas.openxmlformats.org/markup-compatibility/2006">
              <mc:Choice xmlns:v="urn:schemas-microsoft-com:vml" Requires="v">
                <p:oleObj spid="_x0000_s55131" name="Macrobond document" r:id="rId7" imgW="4484243" imgH="2050976" progId="Mbnd.mbnd">
                  <p:embed/>
                </p:oleObj>
              </mc:Choice>
              <mc:Fallback>
                <p:oleObj name="Macrobond document" r:id="rId7" imgW="4484243" imgH="2050976" progId="Mbnd.mbnd">
                  <p:embed/>
                  <p:pic>
                    <p:nvPicPr>
                      <p:cNvPr id="10" name="Object 9">
                        <a:extLst>
                          <a:ext uri="{FF2B5EF4-FFF2-40B4-BE49-F238E27FC236}">
                            <a16:creationId xmlns:a16="http://schemas.microsoft.com/office/drawing/2014/main" id="{36FB738C-7319-408E-AB54-B30F8F0FFFAB}"/>
                          </a:ext>
                        </a:extLst>
                      </p:cNvPr>
                      <p:cNvPicPr/>
                      <p:nvPr/>
                    </p:nvPicPr>
                    <p:blipFill>
                      <a:blip r:embed="rId8"/>
                      <a:stretch>
                        <a:fillRect/>
                      </a:stretch>
                    </p:blipFill>
                    <p:spPr>
                      <a:xfrm>
                        <a:off x="514501" y="2885213"/>
                        <a:ext cx="3949132" cy="1972481"/>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62881A6-91F2-4F8C-B4A5-7739CC002A89}"/>
              </a:ext>
            </a:extLst>
          </p:cNvPr>
          <p:cNvGraphicFramePr>
            <a:graphicFrameLocks noChangeAspect="1"/>
          </p:cNvGraphicFramePr>
          <p:nvPr>
            <p:extLst>
              <p:ext uri="{D42A27DB-BD31-4B8C-83A1-F6EECF244321}">
                <p14:modId xmlns:p14="http://schemas.microsoft.com/office/powerpoint/2010/main" val="3606208164"/>
              </p:ext>
            </p:extLst>
          </p:nvPr>
        </p:nvGraphicFramePr>
        <p:xfrm>
          <a:off x="5047787" y="857093"/>
          <a:ext cx="2893883" cy="2052000"/>
        </p:xfrm>
        <a:graphic>
          <a:graphicData uri="http://schemas.openxmlformats.org/presentationml/2006/ole">
            <mc:AlternateContent xmlns:mc="http://schemas.openxmlformats.org/markup-compatibility/2006">
              <mc:Choice xmlns:v="urn:schemas-microsoft-com:vml" Requires="v">
                <p:oleObj spid="_x0000_s55132" name="Macrobond document" r:id="rId9" imgW="4112895" imgH="3186242" progId="Mbnd.mbnd">
                  <p:embed/>
                </p:oleObj>
              </mc:Choice>
              <mc:Fallback>
                <p:oleObj name="Macrobond document" r:id="rId9" imgW="4112895" imgH="3186242" progId="Mbnd.mbnd">
                  <p:embed/>
                  <p:pic>
                    <p:nvPicPr>
                      <p:cNvPr id="2" name="Object 1">
                        <a:extLst>
                          <a:ext uri="{FF2B5EF4-FFF2-40B4-BE49-F238E27FC236}">
                            <a16:creationId xmlns:a16="http://schemas.microsoft.com/office/drawing/2014/main" id="{C7D570F1-E6E1-4E35-AF2D-4178FC142A9C}"/>
                          </a:ext>
                        </a:extLst>
                      </p:cNvPr>
                      <p:cNvPicPr/>
                      <p:nvPr/>
                    </p:nvPicPr>
                    <p:blipFill>
                      <a:blip r:embed="rId10"/>
                      <a:stretch>
                        <a:fillRect/>
                      </a:stretch>
                    </p:blipFill>
                    <p:spPr>
                      <a:xfrm>
                        <a:off x="5047787" y="857093"/>
                        <a:ext cx="2893883" cy="2052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DE23653-E918-43EF-9B0C-C52C675BFF99}"/>
              </a:ext>
            </a:extLst>
          </p:cNvPr>
          <p:cNvGraphicFramePr>
            <a:graphicFrameLocks noChangeAspect="1"/>
          </p:cNvGraphicFramePr>
          <p:nvPr>
            <p:extLst>
              <p:ext uri="{D42A27DB-BD31-4B8C-83A1-F6EECF244321}">
                <p14:modId xmlns:p14="http://schemas.microsoft.com/office/powerpoint/2010/main" val="3622273349"/>
              </p:ext>
            </p:extLst>
          </p:nvPr>
        </p:nvGraphicFramePr>
        <p:xfrm>
          <a:off x="5070966" y="2828846"/>
          <a:ext cx="3024000" cy="2157443"/>
        </p:xfrm>
        <a:graphic>
          <a:graphicData uri="http://schemas.openxmlformats.org/presentationml/2006/ole">
            <mc:AlternateContent xmlns:mc="http://schemas.openxmlformats.org/markup-compatibility/2006">
              <mc:Choice xmlns:v="urn:schemas-microsoft-com:vml" Requires="v">
                <p:oleObj spid="_x0000_s55133" name="Macrobond document" r:id="rId11" imgW="4112895" imgH="3186242" progId="Mbnd.mbnd">
                  <p:embed/>
                </p:oleObj>
              </mc:Choice>
              <mc:Fallback>
                <p:oleObj name="Macrobond document" r:id="rId11" imgW="4112895" imgH="3186242" progId="Mbnd.mbnd">
                  <p:embed/>
                  <p:pic>
                    <p:nvPicPr>
                      <p:cNvPr id="0" name=""/>
                      <p:cNvPicPr/>
                      <p:nvPr/>
                    </p:nvPicPr>
                    <p:blipFill>
                      <a:blip r:embed="rId12"/>
                      <a:stretch>
                        <a:fillRect/>
                      </a:stretch>
                    </p:blipFill>
                    <p:spPr>
                      <a:xfrm>
                        <a:off x="5070966" y="2828846"/>
                        <a:ext cx="3024000" cy="2157443"/>
                      </a:xfrm>
                      <a:prstGeom prst="rect">
                        <a:avLst/>
                      </a:prstGeom>
                    </p:spPr>
                  </p:pic>
                </p:oleObj>
              </mc:Fallback>
            </mc:AlternateContent>
          </a:graphicData>
        </a:graphic>
      </p:graphicFrame>
    </p:spTree>
    <p:extLst>
      <p:ext uri="{BB962C8B-B14F-4D97-AF65-F5344CB8AC3E}">
        <p14:creationId xmlns:p14="http://schemas.microsoft.com/office/powerpoint/2010/main" val="3036388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a:extLst>
              <a:ext uri="{FF2B5EF4-FFF2-40B4-BE49-F238E27FC236}">
                <a16:creationId xmlns:a16="http://schemas.microsoft.com/office/drawing/2014/main" id="{3F7EFE1A-CFF3-4CDD-AA24-23B404AAA26E}"/>
              </a:ext>
            </a:extLst>
          </p:cNvPr>
          <p:cNvGraphicFramePr>
            <a:graphicFrameLocks noChangeAspect="1"/>
          </p:cNvGraphicFramePr>
          <p:nvPr>
            <p:extLst>
              <p:ext uri="{D42A27DB-BD31-4B8C-83A1-F6EECF244321}">
                <p14:modId xmlns:p14="http://schemas.microsoft.com/office/powerpoint/2010/main" val="3974416221"/>
              </p:ext>
            </p:extLst>
          </p:nvPr>
        </p:nvGraphicFramePr>
        <p:xfrm>
          <a:off x="4619934" y="1039574"/>
          <a:ext cx="4113213" cy="3619158"/>
        </p:xfrm>
        <a:graphic>
          <a:graphicData uri="http://schemas.openxmlformats.org/presentationml/2006/ole">
            <mc:AlternateContent xmlns:mc="http://schemas.openxmlformats.org/markup-compatibility/2006">
              <mc:Choice xmlns:v="urn:schemas-microsoft-com:vml" Requires="v">
                <p:oleObj spid="_x0000_s83278" name="Macrobond document" r:id="rId4" imgW="4113974" imgH="3433916" progId="Mbnd.mbnd">
                  <p:embed/>
                </p:oleObj>
              </mc:Choice>
              <mc:Fallback>
                <p:oleObj name="Macrobond document" r:id="rId4" imgW="4113974" imgH="3433916" progId="Mbnd.mbnd">
                  <p:embed/>
                  <p:pic>
                    <p:nvPicPr>
                      <p:cNvPr id="8" name="Object 7">
                        <a:extLst>
                          <a:ext uri="{FF2B5EF4-FFF2-40B4-BE49-F238E27FC236}">
                            <a16:creationId xmlns:a16="http://schemas.microsoft.com/office/drawing/2014/main" id="{ED6BC510-AE67-4AD6-ACE4-61D9EED379B3}"/>
                          </a:ext>
                        </a:extLst>
                      </p:cNvPr>
                      <p:cNvPicPr/>
                      <p:nvPr/>
                    </p:nvPicPr>
                    <p:blipFill>
                      <a:blip r:embed="rId5"/>
                      <a:stretch>
                        <a:fillRect/>
                      </a:stretch>
                    </p:blipFill>
                    <p:spPr>
                      <a:xfrm>
                        <a:off x="4619934" y="1039574"/>
                        <a:ext cx="4113213" cy="361915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8DB14605-89CC-4D9D-8605-56598E2F5C07}"/>
              </a:ext>
            </a:extLst>
          </p:cNvPr>
          <p:cNvSpPr>
            <a:spLocks noGrp="1"/>
          </p:cNvSpPr>
          <p:nvPr>
            <p:ph type="ftr" sz="quarter" idx="3"/>
          </p:nvPr>
        </p:nvSpPr>
        <p:spPr/>
        <p:txBody>
          <a:bodyPr/>
          <a:lstStyle/>
          <a:p>
            <a:r>
              <a:rPr lang="en-US"/>
              <a:t>KBC Economics</a:t>
            </a:r>
            <a:endParaRPr lang="en-US" dirty="0"/>
          </a:p>
        </p:txBody>
      </p:sp>
      <p:sp>
        <p:nvSpPr>
          <p:cNvPr id="5" name="Slide Number Placeholder 4">
            <a:extLst>
              <a:ext uri="{FF2B5EF4-FFF2-40B4-BE49-F238E27FC236}">
                <a16:creationId xmlns:a16="http://schemas.microsoft.com/office/drawing/2014/main" id="{594DFBB8-6FE4-4289-83F7-6540C4DC234F}"/>
              </a:ext>
            </a:extLst>
          </p:cNvPr>
          <p:cNvSpPr>
            <a:spLocks noGrp="1"/>
          </p:cNvSpPr>
          <p:nvPr>
            <p:ph type="sldNum" sz="quarter" idx="4"/>
          </p:nvPr>
        </p:nvSpPr>
        <p:spPr/>
        <p:txBody>
          <a:bodyPr/>
          <a:lstStyle/>
          <a:p>
            <a:fld id="{BE7BFF24-2C35-3444-B615-6A3C0CF587B2}" type="slidenum">
              <a:rPr lang="en-US" smtClean="0"/>
              <a:pPr/>
              <a:t>8</a:t>
            </a:fld>
            <a:endParaRPr lang="en-US" dirty="0"/>
          </a:p>
        </p:txBody>
      </p:sp>
      <p:sp>
        <p:nvSpPr>
          <p:cNvPr id="6" name="Title 5">
            <a:extLst>
              <a:ext uri="{FF2B5EF4-FFF2-40B4-BE49-F238E27FC236}">
                <a16:creationId xmlns:a16="http://schemas.microsoft.com/office/drawing/2014/main" id="{F489854D-8848-40C6-91BC-64D141D8F817}"/>
              </a:ext>
            </a:extLst>
          </p:cNvPr>
          <p:cNvSpPr>
            <a:spLocks noGrp="1"/>
          </p:cNvSpPr>
          <p:nvPr>
            <p:ph type="title"/>
          </p:nvPr>
        </p:nvSpPr>
        <p:spPr>
          <a:xfrm>
            <a:off x="489293" y="151031"/>
            <a:ext cx="8115156" cy="1412124"/>
          </a:xfrm>
        </p:spPr>
        <p:txBody>
          <a:bodyPr/>
          <a:lstStyle/>
          <a:p>
            <a:r>
              <a:rPr lang="nl-BE" sz="2400" dirty="0" err="1">
                <a:solidFill>
                  <a:srgbClr val="00B0F0"/>
                </a:solidFill>
              </a:rPr>
              <a:t>Headwinds</a:t>
            </a:r>
            <a:r>
              <a:rPr lang="nl-BE" sz="2400" dirty="0">
                <a:solidFill>
                  <a:srgbClr val="00B0F0"/>
                </a:solidFill>
              </a:rPr>
              <a:t> </a:t>
            </a:r>
            <a:r>
              <a:rPr lang="nl-BE" sz="2400" dirty="0" err="1">
                <a:solidFill>
                  <a:srgbClr val="00B0F0"/>
                </a:solidFill>
              </a:rPr>
              <a:t>persist</a:t>
            </a:r>
            <a:r>
              <a:rPr lang="nl-BE" sz="2400" dirty="0">
                <a:solidFill>
                  <a:srgbClr val="00B0F0"/>
                </a:solidFill>
              </a:rPr>
              <a:t> but do </a:t>
            </a:r>
            <a:r>
              <a:rPr lang="nl-BE" sz="2400" dirty="0" err="1">
                <a:solidFill>
                  <a:srgbClr val="00B0F0"/>
                </a:solidFill>
              </a:rPr>
              <a:t>not</a:t>
            </a:r>
            <a:r>
              <a:rPr lang="nl-BE" sz="2400" dirty="0">
                <a:solidFill>
                  <a:srgbClr val="00B0F0"/>
                </a:solidFill>
              </a:rPr>
              <a:t> </a:t>
            </a:r>
            <a:r>
              <a:rPr lang="nl-BE" sz="2400" dirty="0" err="1">
                <a:solidFill>
                  <a:srgbClr val="00B0F0"/>
                </a:solidFill>
              </a:rPr>
              <a:t>fully</a:t>
            </a:r>
            <a:r>
              <a:rPr lang="nl-BE" sz="2400" dirty="0">
                <a:solidFill>
                  <a:srgbClr val="00B0F0"/>
                </a:solidFill>
              </a:rPr>
              <a:t> </a:t>
            </a:r>
            <a:r>
              <a:rPr lang="nl-BE" sz="2400" dirty="0" err="1">
                <a:solidFill>
                  <a:srgbClr val="00B0F0"/>
                </a:solidFill>
              </a:rPr>
              <a:t>derail</a:t>
            </a:r>
            <a:r>
              <a:rPr lang="nl-BE" sz="2400" dirty="0">
                <a:solidFill>
                  <a:srgbClr val="00B0F0"/>
                </a:solidFill>
              </a:rPr>
              <a:t> </a:t>
            </a:r>
            <a:r>
              <a:rPr lang="nl-BE" sz="2400" dirty="0" err="1">
                <a:solidFill>
                  <a:srgbClr val="00B0F0"/>
                </a:solidFill>
              </a:rPr>
              <a:t>economic</a:t>
            </a:r>
            <a:r>
              <a:rPr lang="nl-BE" sz="2400" dirty="0">
                <a:solidFill>
                  <a:srgbClr val="00B0F0"/>
                </a:solidFill>
              </a:rPr>
              <a:t> recovery</a:t>
            </a:r>
            <a:br>
              <a:rPr lang="nl-BE" sz="2400" dirty="0">
                <a:solidFill>
                  <a:srgbClr val="00B0F0"/>
                </a:solidFill>
              </a:rPr>
            </a:br>
            <a:r>
              <a:rPr lang="nl-BE" sz="1800" i="1" dirty="0">
                <a:solidFill>
                  <a:srgbClr val="00B0F0"/>
                </a:solidFill>
              </a:rPr>
              <a:t>Dream of </a:t>
            </a:r>
            <a:r>
              <a:rPr lang="nl-BE" sz="1800" i="1" dirty="0" err="1">
                <a:solidFill>
                  <a:srgbClr val="00B0F0"/>
                </a:solidFill>
              </a:rPr>
              <a:t>herd</a:t>
            </a:r>
            <a:r>
              <a:rPr lang="nl-BE" sz="1800" i="1" dirty="0">
                <a:solidFill>
                  <a:srgbClr val="00B0F0"/>
                </a:solidFill>
              </a:rPr>
              <a:t> </a:t>
            </a:r>
            <a:r>
              <a:rPr lang="nl-BE" sz="1800" i="1" dirty="0" err="1">
                <a:solidFill>
                  <a:srgbClr val="00B0F0"/>
                </a:solidFill>
              </a:rPr>
              <a:t>immunity</a:t>
            </a:r>
            <a:r>
              <a:rPr lang="nl-BE" sz="1800" i="1" dirty="0">
                <a:solidFill>
                  <a:srgbClr val="00B0F0"/>
                </a:solidFill>
              </a:rPr>
              <a:t> </a:t>
            </a:r>
            <a:r>
              <a:rPr lang="nl-BE" sz="1800" i="1" dirty="0" err="1">
                <a:solidFill>
                  <a:srgbClr val="00B0F0"/>
                </a:solidFill>
              </a:rPr>
              <a:t>shattered</a:t>
            </a:r>
            <a:r>
              <a:rPr lang="nl-BE" sz="1800" i="1" dirty="0">
                <a:solidFill>
                  <a:srgbClr val="00B0F0"/>
                </a:solidFill>
              </a:rPr>
              <a:t> but </a:t>
            </a:r>
            <a:r>
              <a:rPr lang="nl-BE" sz="1800" i="1" dirty="0" err="1">
                <a:solidFill>
                  <a:srgbClr val="00B0F0"/>
                </a:solidFill>
              </a:rPr>
              <a:t>economies</a:t>
            </a:r>
            <a:r>
              <a:rPr lang="nl-BE" sz="1800" i="1" dirty="0">
                <a:solidFill>
                  <a:srgbClr val="00B0F0"/>
                </a:solidFill>
              </a:rPr>
              <a:t> are </a:t>
            </a:r>
            <a:r>
              <a:rPr lang="nl-BE" sz="1800" i="1" dirty="0" err="1">
                <a:solidFill>
                  <a:srgbClr val="00B0F0"/>
                </a:solidFill>
              </a:rPr>
              <a:t>gaining</a:t>
            </a:r>
            <a:r>
              <a:rPr lang="nl-BE" sz="1800" i="1" dirty="0">
                <a:solidFill>
                  <a:srgbClr val="00B0F0"/>
                </a:solidFill>
              </a:rPr>
              <a:t> </a:t>
            </a:r>
            <a:r>
              <a:rPr lang="nl-BE" sz="1800" i="1" dirty="0" err="1">
                <a:solidFill>
                  <a:srgbClr val="00B0F0"/>
                </a:solidFill>
              </a:rPr>
              <a:t>resilience</a:t>
            </a:r>
            <a:r>
              <a:rPr lang="nl-BE" sz="1800" i="1" dirty="0">
                <a:solidFill>
                  <a:srgbClr val="00B0F0"/>
                </a:solidFill>
              </a:rPr>
              <a:t> </a:t>
            </a:r>
          </a:p>
        </p:txBody>
      </p:sp>
      <p:pic>
        <p:nvPicPr>
          <p:cNvPr id="7" name="Picture 6" descr="KBC_RGB.ai">
            <a:extLst>
              <a:ext uri="{FF2B5EF4-FFF2-40B4-BE49-F238E27FC236}">
                <a16:creationId xmlns:a16="http://schemas.microsoft.com/office/drawing/2014/main" id="{BAC90CE7-F400-4E6C-B48D-50C7D875BC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6279" t="20414" r="27986" b="33450"/>
          <a:stretch/>
        </p:blipFill>
        <p:spPr bwMode="black">
          <a:xfrm>
            <a:off x="8323195" y="4554776"/>
            <a:ext cx="613738" cy="437693"/>
          </a:xfrm>
          <a:prstGeom prst="rect">
            <a:avLst/>
          </a:prstGeom>
        </p:spPr>
      </p:pic>
      <p:sp>
        <p:nvSpPr>
          <p:cNvPr id="10" name="TextBox 9">
            <a:extLst>
              <a:ext uri="{FF2B5EF4-FFF2-40B4-BE49-F238E27FC236}">
                <a16:creationId xmlns:a16="http://schemas.microsoft.com/office/drawing/2014/main" id="{40E46A5E-EA59-4A14-9D25-6D98B0FA83F3}"/>
              </a:ext>
            </a:extLst>
          </p:cNvPr>
          <p:cNvSpPr txBox="1"/>
          <p:nvPr/>
        </p:nvSpPr>
        <p:spPr>
          <a:xfrm>
            <a:off x="3041532" y="1953790"/>
            <a:ext cx="1512168" cy="432048"/>
          </a:xfrm>
          <a:prstGeom prst="rect">
            <a:avLst/>
          </a:prstGeom>
          <a:noFill/>
          <a:ln w="9525">
            <a:noFill/>
          </a:ln>
        </p:spPr>
        <p:txBody>
          <a:bodyPr vert="horz" wrap="square" lIns="0" tIns="0" rIns="0" bIns="0" rtlCol="0">
            <a:spAutoFit/>
          </a:bodyPr>
          <a:lstStyle/>
          <a:p>
            <a:pPr>
              <a:lnSpc>
                <a:spcPct val="93000"/>
              </a:lnSpc>
              <a:spcBef>
                <a:spcPts val="0"/>
              </a:spcBef>
              <a:buClr>
                <a:schemeClr val="tx1"/>
              </a:buClr>
              <a:buSzPct val="100000"/>
            </a:pPr>
            <a:endParaRPr lang="nl-BE" sz="1100" b="0" dirty="0">
              <a:latin typeface="+mn-lt"/>
              <a:cs typeface="+mn-cs"/>
              <a:sym typeface="+mn-lt"/>
            </a:endParaRPr>
          </a:p>
        </p:txBody>
      </p:sp>
      <p:graphicFrame>
        <p:nvGraphicFramePr>
          <p:cNvPr id="9" name="Object 8">
            <a:extLst>
              <a:ext uri="{FF2B5EF4-FFF2-40B4-BE49-F238E27FC236}">
                <a16:creationId xmlns:a16="http://schemas.microsoft.com/office/drawing/2014/main" id="{06D7F74D-FDCC-43E6-B4C8-F1DDF91247E6}"/>
              </a:ext>
            </a:extLst>
          </p:cNvPr>
          <p:cNvGraphicFramePr>
            <a:graphicFrameLocks noChangeAspect="1"/>
          </p:cNvGraphicFramePr>
          <p:nvPr>
            <p:extLst>
              <p:ext uri="{D42A27DB-BD31-4B8C-83A1-F6EECF244321}">
                <p14:modId xmlns:p14="http://schemas.microsoft.com/office/powerpoint/2010/main" val="4291279535"/>
              </p:ext>
            </p:extLst>
          </p:nvPr>
        </p:nvGraphicFramePr>
        <p:xfrm>
          <a:off x="410853" y="994510"/>
          <a:ext cx="3939625" cy="3739434"/>
        </p:xfrm>
        <a:graphic>
          <a:graphicData uri="http://schemas.openxmlformats.org/presentationml/2006/ole">
            <mc:AlternateContent xmlns:mc="http://schemas.openxmlformats.org/markup-compatibility/2006">
              <mc:Choice xmlns:v="urn:schemas-microsoft-com:vml" Requires="v">
                <p:oleObj spid="_x0000_s83279" name="Macrobond document" r:id="rId7" imgW="4954545" imgH="3828681" progId="Mbnd.mbnd">
                  <p:embed/>
                </p:oleObj>
              </mc:Choice>
              <mc:Fallback>
                <p:oleObj name="Macrobond document" r:id="rId7" imgW="4954545" imgH="3828681" progId="Mbnd.mbnd">
                  <p:embed/>
                  <p:pic>
                    <p:nvPicPr>
                      <p:cNvPr id="9" name="Object 8">
                        <a:extLst>
                          <a:ext uri="{FF2B5EF4-FFF2-40B4-BE49-F238E27FC236}">
                            <a16:creationId xmlns:a16="http://schemas.microsoft.com/office/drawing/2014/main" id="{3B4A4229-A11E-4921-A02F-4FBBE75F53F6}"/>
                          </a:ext>
                        </a:extLst>
                      </p:cNvPr>
                      <p:cNvPicPr/>
                      <p:nvPr/>
                    </p:nvPicPr>
                    <p:blipFill>
                      <a:blip r:embed="rId8"/>
                      <a:stretch>
                        <a:fillRect/>
                      </a:stretch>
                    </p:blipFill>
                    <p:spPr>
                      <a:xfrm>
                        <a:off x="410853" y="994510"/>
                        <a:ext cx="3939625" cy="3739434"/>
                      </a:xfrm>
                      <a:prstGeom prst="rect">
                        <a:avLst/>
                      </a:prstGeom>
                    </p:spPr>
                  </p:pic>
                </p:oleObj>
              </mc:Fallback>
            </mc:AlternateContent>
          </a:graphicData>
        </a:graphic>
      </p:graphicFrame>
      <p:sp>
        <p:nvSpPr>
          <p:cNvPr id="11" name="Oval 10">
            <a:extLst>
              <a:ext uri="{FF2B5EF4-FFF2-40B4-BE49-F238E27FC236}">
                <a16:creationId xmlns:a16="http://schemas.microsoft.com/office/drawing/2014/main" id="{3430B0B6-ED17-4C7F-85B3-6E094D51ACF6}"/>
              </a:ext>
            </a:extLst>
          </p:cNvPr>
          <p:cNvSpPr/>
          <p:nvPr/>
        </p:nvSpPr>
        <p:spPr>
          <a:xfrm rot="-1560000">
            <a:off x="4808509" y="2774612"/>
            <a:ext cx="3019820" cy="672662"/>
          </a:xfrm>
          <a:prstGeom prst="ellipse">
            <a:avLst/>
          </a:prstGeom>
          <a:solidFill>
            <a:srgbClr val="00AEEF">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sz="1400" dirty="0" err="1"/>
          </a:p>
        </p:txBody>
      </p:sp>
      <p:sp>
        <p:nvSpPr>
          <p:cNvPr id="12" name="Oval 11">
            <a:extLst>
              <a:ext uri="{FF2B5EF4-FFF2-40B4-BE49-F238E27FC236}">
                <a16:creationId xmlns:a16="http://schemas.microsoft.com/office/drawing/2014/main" id="{57429B76-C32C-448F-8CCF-F0F35B778CE6}"/>
              </a:ext>
            </a:extLst>
          </p:cNvPr>
          <p:cNvSpPr/>
          <p:nvPr/>
        </p:nvSpPr>
        <p:spPr>
          <a:xfrm rot="-540000">
            <a:off x="5381666" y="1728586"/>
            <a:ext cx="3387025" cy="837757"/>
          </a:xfrm>
          <a:prstGeom prst="ellipse">
            <a:avLst/>
          </a:prstGeom>
          <a:solidFill>
            <a:srgbClr val="FFC000">
              <a:alpha val="12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sz="1400" dirty="0" err="1"/>
          </a:p>
        </p:txBody>
      </p:sp>
    </p:spTree>
    <p:extLst>
      <p:ext uri="{BB962C8B-B14F-4D97-AF65-F5344CB8AC3E}">
        <p14:creationId xmlns:p14="http://schemas.microsoft.com/office/powerpoint/2010/main" val="3099265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B14605-89CC-4D9D-8605-56598E2F5C07}"/>
              </a:ext>
            </a:extLst>
          </p:cNvPr>
          <p:cNvSpPr>
            <a:spLocks noGrp="1"/>
          </p:cNvSpPr>
          <p:nvPr>
            <p:ph type="ftr" sz="quarter" idx="3"/>
          </p:nvPr>
        </p:nvSpPr>
        <p:spPr/>
        <p:txBody>
          <a:bodyPr/>
          <a:lstStyle/>
          <a:p>
            <a:r>
              <a:rPr lang="en-US"/>
              <a:t>KBC Economics</a:t>
            </a:r>
            <a:endParaRPr lang="en-US" dirty="0"/>
          </a:p>
        </p:txBody>
      </p:sp>
      <p:sp>
        <p:nvSpPr>
          <p:cNvPr id="5" name="Slide Number Placeholder 4">
            <a:extLst>
              <a:ext uri="{FF2B5EF4-FFF2-40B4-BE49-F238E27FC236}">
                <a16:creationId xmlns:a16="http://schemas.microsoft.com/office/drawing/2014/main" id="{594DFBB8-6FE4-4289-83F7-6540C4DC234F}"/>
              </a:ext>
            </a:extLst>
          </p:cNvPr>
          <p:cNvSpPr>
            <a:spLocks noGrp="1"/>
          </p:cNvSpPr>
          <p:nvPr>
            <p:ph type="sldNum" sz="quarter" idx="4"/>
          </p:nvPr>
        </p:nvSpPr>
        <p:spPr/>
        <p:txBody>
          <a:bodyPr/>
          <a:lstStyle/>
          <a:p>
            <a:fld id="{BE7BFF24-2C35-3444-B615-6A3C0CF587B2}" type="slidenum">
              <a:rPr lang="en-US" smtClean="0"/>
              <a:pPr/>
              <a:t>9</a:t>
            </a:fld>
            <a:endParaRPr lang="en-US" dirty="0"/>
          </a:p>
        </p:txBody>
      </p:sp>
      <p:sp>
        <p:nvSpPr>
          <p:cNvPr id="6" name="Title 5">
            <a:extLst>
              <a:ext uri="{FF2B5EF4-FFF2-40B4-BE49-F238E27FC236}">
                <a16:creationId xmlns:a16="http://schemas.microsoft.com/office/drawing/2014/main" id="{F489854D-8848-40C6-91BC-64D141D8F817}"/>
              </a:ext>
            </a:extLst>
          </p:cNvPr>
          <p:cNvSpPr>
            <a:spLocks noGrp="1"/>
          </p:cNvSpPr>
          <p:nvPr>
            <p:ph type="title"/>
          </p:nvPr>
        </p:nvSpPr>
        <p:spPr>
          <a:xfrm>
            <a:off x="489293" y="151031"/>
            <a:ext cx="8560874" cy="1412124"/>
          </a:xfrm>
        </p:spPr>
        <p:txBody>
          <a:bodyPr/>
          <a:lstStyle/>
          <a:p>
            <a:r>
              <a:rPr lang="nl-BE" sz="2400" dirty="0" err="1">
                <a:solidFill>
                  <a:srgbClr val="00B0F0"/>
                </a:solidFill>
              </a:rPr>
              <a:t>Headwinds</a:t>
            </a:r>
            <a:r>
              <a:rPr lang="nl-BE" sz="2400" dirty="0">
                <a:solidFill>
                  <a:srgbClr val="00B0F0"/>
                </a:solidFill>
              </a:rPr>
              <a:t> </a:t>
            </a:r>
            <a:r>
              <a:rPr lang="nl-BE" sz="2400" dirty="0" err="1">
                <a:solidFill>
                  <a:srgbClr val="00B0F0"/>
                </a:solidFill>
              </a:rPr>
              <a:t>persist</a:t>
            </a:r>
            <a:r>
              <a:rPr lang="nl-BE" sz="2400" dirty="0">
                <a:solidFill>
                  <a:srgbClr val="00B0F0"/>
                </a:solidFill>
              </a:rPr>
              <a:t> but do </a:t>
            </a:r>
            <a:r>
              <a:rPr lang="nl-BE" sz="2400" dirty="0" err="1">
                <a:solidFill>
                  <a:srgbClr val="00B0F0"/>
                </a:solidFill>
              </a:rPr>
              <a:t>not</a:t>
            </a:r>
            <a:r>
              <a:rPr lang="nl-BE" sz="2400" dirty="0">
                <a:solidFill>
                  <a:srgbClr val="00B0F0"/>
                </a:solidFill>
              </a:rPr>
              <a:t> </a:t>
            </a:r>
            <a:r>
              <a:rPr lang="nl-BE" sz="2400" dirty="0" err="1">
                <a:solidFill>
                  <a:srgbClr val="00B0F0"/>
                </a:solidFill>
              </a:rPr>
              <a:t>fully</a:t>
            </a:r>
            <a:r>
              <a:rPr lang="nl-BE" sz="2400" dirty="0">
                <a:solidFill>
                  <a:srgbClr val="00B0F0"/>
                </a:solidFill>
              </a:rPr>
              <a:t> </a:t>
            </a:r>
            <a:r>
              <a:rPr lang="nl-BE" sz="2400" dirty="0" err="1">
                <a:solidFill>
                  <a:srgbClr val="00B0F0"/>
                </a:solidFill>
              </a:rPr>
              <a:t>derail</a:t>
            </a:r>
            <a:r>
              <a:rPr lang="nl-BE" sz="2400" dirty="0">
                <a:solidFill>
                  <a:srgbClr val="00B0F0"/>
                </a:solidFill>
              </a:rPr>
              <a:t> </a:t>
            </a:r>
            <a:r>
              <a:rPr lang="nl-BE" sz="2400" dirty="0" err="1">
                <a:solidFill>
                  <a:srgbClr val="00B0F0"/>
                </a:solidFill>
              </a:rPr>
              <a:t>economic</a:t>
            </a:r>
            <a:r>
              <a:rPr lang="nl-BE" sz="2400" dirty="0">
                <a:solidFill>
                  <a:srgbClr val="00B0F0"/>
                </a:solidFill>
              </a:rPr>
              <a:t> recovery </a:t>
            </a:r>
            <a:br>
              <a:rPr lang="nl-BE" sz="2600" dirty="0">
                <a:solidFill>
                  <a:srgbClr val="00B0F0"/>
                </a:solidFill>
              </a:rPr>
            </a:br>
            <a:r>
              <a:rPr lang="nl-BE" sz="1800" i="1" dirty="0">
                <a:solidFill>
                  <a:srgbClr val="00B0F0"/>
                </a:solidFill>
              </a:rPr>
              <a:t>Supply </a:t>
            </a:r>
            <a:r>
              <a:rPr lang="nl-BE" sz="1800" i="1" dirty="0" err="1">
                <a:solidFill>
                  <a:srgbClr val="00B0F0"/>
                </a:solidFill>
              </a:rPr>
              <a:t>chains</a:t>
            </a:r>
            <a:r>
              <a:rPr lang="nl-BE" sz="1800" i="1" dirty="0">
                <a:solidFill>
                  <a:srgbClr val="00B0F0"/>
                </a:solidFill>
              </a:rPr>
              <a:t> </a:t>
            </a:r>
            <a:r>
              <a:rPr lang="nl-BE" sz="1800" i="1" dirty="0" err="1">
                <a:solidFill>
                  <a:srgbClr val="00B0F0"/>
                </a:solidFill>
              </a:rPr>
              <a:t>disruptions</a:t>
            </a:r>
            <a:r>
              <a:rPr lang="nl-BE" sz="1800" i="1" dirty="0">
                <a:solidFill>
                  <a:srgbClr val="00B0F0"/>
                </a:solidFill>
              </a:rPr>
              <a:t> have significant </a:t>
            </a:r>
            <a:r>
              <a:rPr lang="nl-BE" sz="1800" i="1" dirty="0" err="1">
                <a:solidFill>
                  <a:srgbClr val="00B0F0"/>
                </a:solidFill>
              </a:rPr>
              <a:t>negative</a:t>
            </a:r>
            <a:r>
              <a:rPr lang="nl-BE" sz="1800" i="1" dirty="0">
                <a:solidFill>
                  <a:srgbClr val="00B0F0"/>
                </a:solidFill>
              </a:rPr>
              <a:t> impact on </a:t>
            </a:r>
            <a:r>
              <a:rPr lang="nl-BE" sz="1800" i="1" dirty="0" err="1">
                <a:solidFill>
                  <a:srgbClr val="00B0F0"/>
                </a:solidFill>
              </a:rPr>
              <a:t>growth</a:t>
            </a:r>
            <a:endParaRPr lang="nl-BE" sz="1800" i="1" dirty="0">
              <a:solidFill>
                <a:srgbClr val="00B0F0"/>
              </a:solidFill>
            </a:endParaRPr>
          </a:p>
        </p:txBody>
      </p:sp>
      <p:pic>
        <p:nvPicPr>
          <p:cNvPr id="7" name="Picture 6" descr="KBC_RGB.ai">
            <a:extLst>
              <a:ext uri="{FF2B5EF4-FFF2-40B4-BE49-F238E27FC236}">
                <a16:creationId xmlns:a16="http://schemas.microsoft.com/office/drawing/2014/main" id="{BAC90CE7-F400-4E6C-B48D-50C7D875BC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279" t="20414" r="27986" b="33450"/>
          <a:stretch/>
        </p:blipFill>
        <p:spPr bwMode="black">
          <a:xfrm>
            <a:off x="8323195" y="4554776"/>
            <a:ext cx="613738" cy="437693"/>
          </a:xfrm>
          <a:prstGeom prst="rect">
            <a:avLst/>
          </a:prstGeom>
        </p:spPr>
      </p:pic>
      <p:pic>
        <p:nvPicPr>
          <p:cNvPr id="9" name="Picture 8">
            <a:extLst>
              <a:ext uri="{FF2B5EF4-FFF2-40B4-BE49-F238E27FC236}">
                <a16:creationId xmlns:a16="http://schemas.microsoft.com/office/drawing/2014/main" id="{C096A44F-F863-44FE-9485-932F9AC596FB}"/>
              </a:ext>
            </a:extLst>
          </p:cNvPr>
          <p:cNvPicPr>
            <a:picLocks noChangeAspect="1"/>
          </p:cNvPicPr>
          <p:nvPr/>
        </p:nvPicPr>
        <p:blipFill>
          <a:blip r:embed="rId5"/>
          <a:stretch>
            <a:fillRect/>
          </a:stretch>
        </p:blipFill>
        <p:spPr>
          <a:xfrm>
            <a:off x="4805157" y="955488"/>
            <a:ext cx="3474678" cy="3451898"/>
          </a:xfrm>
          <a:prstGeom prst="rect">
            <a:avLst/>
          </a:prstGeom>
        </p:spPr>
      </p:pic>
      <p:graphicFrame>
        <p:nvGraphicFramePr>
          <p:cNvPr id="2" name="Object 1">
            <a:extLst>
              <a:ext uri="{FF2B5EF4-FFF2-40B4-BE49-F238E27FC236}">
                <a16:creationId xmlns:a16="http://schemas.microsoft.com/office/drawing/2014/main" id="{3026F1B1-42DE-4F52-8933-4A729452ECC7}"/>
              </a:ext>
            </a:extLst>
          </p:cNvPr>
          <p:cNvGraphicFramePr>
            <a:graphicFrameLocks noChangeAspect="1"/>
          </p:cNvGraphicFramePr>
          <p:nvPr>
            <p:extLst>
              <p:ext uri="{D42A27DB-BD31-4B8C-83A1-F6EECF244321}">
                <p14:modId xmlns:p14="http://schemas.microsoft.com/office/powerpoint/2010/main" val="1638818600"/>
              </p:ext>
            </p:extLst>
          </p:nvPr>
        </p:nvGraphicFramePr>
        <p:xfrm>
          <a:off x="489293" y="1203598"/>
          <a:ext cx="4113213" cy="3186113"/>
        </p:xfrm>
        <a:graphic>
          <a:graphicData uri="http://schemas.openxmlformats.org/presentationml/2006/ole">
            <mc:AlternateContent xmlns:mc="http://schemas.openxmlformats.org/markup-compatibility/2006">
              <mc:Choice xmlns:v="urn:schemas-microsoft-com:vml" Requires="v">
                <p:oleObj spid="_x0000_s107591" name="Macrobond document" r:id="rId6" imgW="4112895" imgH="3186242" progId="Mbnd.mbnd">
                  <p:embed/>
                </p:oleObj>
              </mc:Choice>
              <mc:Fallback>
                <p:oleObj name="Macrobond document" r:id="rId6" imgW="4112895" imgH="3186242" progId="Mbnd.mbnd">
                  <p:embed/>
                  <p:pic>
                    <p:nvPicPr>
                      <p:cNvPr id="0" name=""/>
                      <p:cNvPicPr/>
                      <p:nvPr/>
                    </p:nvPicPr>
                    <p:blipFill>
                      <a:blip r:embed="rId7"/>
                      <a:stretch>
                        <a:fillRect/>
                      </a:stretch>
                    </p:blipFill>
                    <p:spPr>
                      <a:xfrm>
                        <a:off x="489293" y="1203598"/>
                        <a:ext cx="4113213" cy="3186113"/>
                      </a:xfrm>
                      <a:prstGeom prst="rect">
                        <a:avLst/>
                      </a:prstGeom>
                    </p:spPr>
                  </p:pic>
                </p:oleObj>
              </mc:Fallback>
            </mc:AlternateContent>
          </a:graphicData>
        </a:graphic>
      </p:graphicFrame>
    </p:spTree>
    <p:extLst>
      <p:ext uri="{BB962C8B-B14F-4D97-AF65-F5344CB8AC3E}">
        <p14:creationId xmlns:p14="http://schemas.microsoft.com/office/powerpoint/2010/main" val="3876071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3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precDefaultPercent&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precDefaultWeek/&gt;&lt;m_precDefaultDay&gt;&lt;m_bNumberIsYear val=&quot;0&quot;/&gt;&lt;m_strFormatTime&gt;%#d&lt;/m_strFormatTime&gt;&lt;/m_precDefaultDay&gt;&lt;m_mruColor&gt;&lt;m_vecMRU length=&quot;3&quot;&gt;&lt;elem m_fUsage=&quot;1.00000000000000000000E+000&quot;&gt;&lt;m_msothmcolidx val=&quot;0&quot;/&gt;&lt;m_rgb r=&quot;fc&quot; g=&quot;cf&quot; b=&quot;8c&quot;/&gt;&lt;m_ppcolschidx tagver0=&quot;23004&quot; tagname0=&quot;m_ppcolschidxUNRECOGNIZED&quot; val=&quot;0&quot;/&gt;&lt;m_nBrightness val=&quot;0&quot;/&gt;&lt;/elem&gt;&lt;elem m_fUsage=&quot;9.00000000000000020000E-001&quot;&gt;&lt;m_msothmcolidx val=&quot;0&quot;/&gt;&lt;m_rgb r=&quot;f9&quot; g=&quot;9d&quot; b=&quot;1c&quot;/&gt;&lt;m_ppcolschidx tagver0=&quot;23004&quot; tagname0=&quot;m_ppcolschidxUNRECOGNIZED&quot; val=&quot;0&quot;/&gt;&lt;m_nBrightness val=&quot;0&quot;/&gt;&lt;/elem&gt;&lt;elem m_fUsage=&quot;8.10000000000000050000E-001&quot;&gt;&lt;m_msothmcolidx val=&quot;0&quot;/&gt;&lt;m_rgb r=&quot;ff&quot; g=&quot;70&quot; b=&quot;0&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FILLCOLOR" val="7"/>
  <p:tag name="LINECOLOR" val="14"/>
</p:tagLst>
</file>

<file path=ppt/tags/tag11.xml><?xml version="1.0" encoding="utf-8"?>
<p:tagLst xmlns:a="http://schemas.openxmlformats.org/drawingml/2006/main" xmlns:r="http://schemas.openxmlformats.org/officeDocument/2006/relationships" xmlns:p="http://schemas.openxmlformats.org/presentationml/2006/main">
  <p:tag name="FILLCOLOR" val="7"/>
  <p:tag name="LINECOLOR" val="14"/>
</p:tagLst>
</file>

<file path=ppt/tags/tag12.xml><?xml version="1.0" encoding="utf-8"?>
<p:tagLst xmlns:a="http://schemas.openxmlformats.org/drawingml/2006/main" xmlns:r="http://schemas.openxmlformats.org/officeDocument/2006/relationships" xmlns:p="http://schemas.openxmlformats.org/presentationml/2006/main">
  <p:tag name="FILLCOLOR" val="7"/>
  <p:tag name="LINECOLOR" val="14"/>
</p:tagLst>
</file>

<file path=ppt/tags/tag13.xml><?xml version="1.0" encoding="utf-8"?>
<p:tagLst xmlns:a="http://schemas.openxmlformats.org/drawingml/2006/main" xmlns:r="http://schemas.openxmlformats.org/officeDocument/2006/relationships" xmlns:p="http://schemas.openxmlformats.org/presentationml/2006/main">
  <p:tag name="FILLCOLOR" val="7"/>
  <p:tag name="LINECOLOR" val="14"/>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TxRkLwwGRvO6IvmU2KgG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FILLCOLOR" val="7"/>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0574Lt1pfEeuusKCiCw0PA"/>
</p:tagLst>
</file>

<file path=ppt/theme/theme1.xml><?xml version="1.0" encoding="utf-8"?>
<a:theme xmlns:a="http://schemas.openxmlformats.org/drawingml/2006/main" name="KBC June 2014_v2">
  <a:themeElements>
    <a:clrScheme name="KBC Private Banking">
      <a:dk1>
        <a:sysClr val="windowText" lastClr="000000"/>
      </a:dk1>
      <a:lt1>
        <a:sysClr val="window" lastClr="FFFFFF"/>
      </a:lt1>
      <a:dk2>
        <a:srgbClr val="ACA6A0"/>
      </a:dk2>
      <a:lt2>
        <a:srgbClr val="F3F3F3"/>
      </a:lt2>
      <a:accent1>
        <a:srgbClr val="574D49"/>
      </a:accent1>
      <a:accent2>
        <a:srgbClr val="A5C4C4"/>
      </a:accent2>
      <a:accent3>
        <a:srgbClr val="CF8B76"/>
      </a:accent3>
      <a:accent4>
        <a:srgbClr val="F0CA52"/>
      </a:accent4>
      <a:accent5>
        <a:srgbClr val="B9AA42"/>
      </a:accent5>
      <a:accent6>
        <a:srgbClr val="D8B298"/>
      </a:accent6>
      <a:hlink>
        <a:srgbClr val="B8CC83"/>
      </a:hlink>
      <a:folHlink>
        <a:srgbClr val="AA9EB6"/>
      </a:folHlink>
    </a:clrScheme>
    <a:fontScheme name="Custom 6">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3"/>
          </a:solidFill>
        </a:ln>
        <a:effectLst/>
      </a:spPr>
      <a:bodyPr lIns="72000" tIns="72000" rIns="72000" bIns="108000" rtlCol="0" anchor="t" anchorCtr="0">
        <a:noAutofit/>
      </a:bodyPr>
      <a:lstStyle>
        <a:defPPr algn="l">
          <a:lnSpc>
            <a:spcPct val="90000"/>
          </a:lnSpc>
          <a:spcBef>
            <a:spcPts val="400"/>
          </a:spcBef>
          <a:defRPr sz="1500" b="0" dirty="0" smtClean="0"/>
        </a:defPPr>
      </a:lstStyle>
      <a:style>
        <a:lnRef idx="1">
          <a:schemeClr val="accent1"/>
        </a:lnRef>
        <a:fillRef idx="0">
          <a:schemeClr val="accent1"/>
        </a:fillRef>
        <a:effectRef idx="0">
          <a:schemeClr val="accent1"/>
        </a:effectRef>
        <a:fontRef idx="minor">
          <a:schemeClr val="tx1"/>
        </a:fontRef>
      </a:style>
    </a:spDef>
    <a:lnDef>
      <a:spPr>
        <a:ln w="9525">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vert="horz" wrap="square" lIns="0" tIns="0" rIns="0" bIns="0" rtlCol="0">
        <a:spAutoFit/>
      </a:bodyPr>
      <a:lstStyle>
        <a:defPPr>
          <a:lnSpc>
            <a:spcPct val="93000"/>
          </a:lnSpc>
          <a:spcBef>
            <a:spcPts val="0"/>
          </a:spcBef>
          <a:buClr>
            <a:schemeClr val="tx1"/>
          </a:buClr>
          <a:buSzPct val="100000"/>
          <a:defRPr sz="1100" b="0" dirty="0" smtClean="0">
            <a:latin typeface="+mn-lt"/>
            <a:cs typeface="+mn-cs"/>
            <a:sym typeface="+mn-lt"/>
          </a:defRPr>
        </a:defPPr>
      </a:lstStyle>
    </a:txDef>
  </a:objectDefaults>
  <a:extraClrSchemeLst/>
</a:theme>
</file>

<file path=ppt/theme/theme2.xml><?xml version="1.0" encoding="utf-8"?>
<a:theme xmlns:a="http://schemas.openxmlformats.org/drawingml/2006/main" name="1_KBC AAX Visie + Zoominvest">
  <a:themeElements>
    <a:clrScheme name="Aangepast 27">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003366"/>
            </a:solidFill>
            <a:latin typeface="Arial"/>
            <a:cs typeface="Aria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87180348FA154A89A4310323C07A06" ma:contentTypeVersion="9" ma:contentTypeDescription="Create a new document." ma:contentTypeScope="" ma:versionID="d13d2c1e1e84fe5ecf5bdf754279505e">
  <xsd:schema xmlns:xsd="http://www.w3.org/2001/XMLSchema" xmlns:xs="http://www.w3.org/2001/XMLSchema" xmlns:p="http://schemas.microsoft.com/office/2006/metadata/properties" xmlns:ns3="753b6016-83b8-4574-852c-8ea593214bff" targetNamespace="http://schemas.microsoft.com/office/2006/metadata/properties" ma:root="true" ma:fieldsID="62166cd93a1405ec6572ec4793cce881" ns3:_="">
    <xsd:import namespace="753b6016-83b8-4574-852c-8ea593214bf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3b6016-83b8-4574-852c-8ea593214b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157092-8F8D-4EBC-9620-2F8964D7A1CD}">
  <ds:schemaRefs>
    <ds:schemaRef ds:uri="http://schemas.microsoft.com/sharepoint/v3/contenttype/forms"/>
  </ds:schemaRefs>
</ds:datastoreItem>
</file>

<file path=customXml/itemProps2.xml><?xml version="1.0" encoding="utf-8"?>
<ds:datastoreItem xmlns:ds="http://schemas.openxmlformats.org/officeDocument/2006/customXml" ds:itemID="{0522EAD5-95C8-4501-B446-A6E5E2E5E4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3b6016-83b8-4574-852c-8ea593214b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21AA3C-8260-4DF7-AD2B-1D5C56DE17DD}">
  <ds:schemaRefs>
    <ds:schemaRef ds:uri="http://schemas.microsoft.com/office/2006/documentManagement/types"/>
    <ds:schemaRef ds:uri="http://schemas.microsoft.com/office/infopath/2007/PartnerControls"/>
    <ds:schemaRef ds:uri="753b6016-83b8-4574-852c-8ea593214bff"/>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KBC June 2014_v2</Template>
  <TotalTime>0</TotalTime>
  <Words>1263</Words>
  <Application>Microsoft Office PowerPoint</Application>
  <PresentationFormat>On-screen Show (16:9)</PresentationFormat>
  <Paragraphs>137</Paragraphs>
  <Slides>22</Slides>
  <Notes>15</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22</vt:i4>
      </vt:variant>
    </vt:vector>
  </HeadingPairs>
  <TitlesOfParts>
    <vt:vector size="35" baseType="lpstr">
      <vt:lpstr>Arial</vt:lpstr>
      <vt:lpstr>Arial Narrow</vt:lpstr>
      <vt:lpstr>Calibri</vt:lpstr>
      <vt:lpstr>Frutiger LT Std 45 Light</vt:lpstr>
      <vt:lpstr>ITC Lubalin Graph Std Book</vt:lpstr>
      <vt:lpstr>Segoe UI Light</vt:lpstr>
      <vt:lpstr>Trebuchet MS</vt:lpstr>
      <vt:lpstr>Verdana</vt:lpstr>
      <vt:lpstr>Wingdings</vt:lpstr>
      <vt:lpstr>KBC June 2014_v2</vt:lpstr>
      <vt:lpstr>1_KBC AAX Visie + Zoominvest</vt:lpstr>
      <vt:lpstr>think-cell Slide</vt:lpstr>
      <vt:lpstr>Macrobond document</vt:lpstr>
      <vt:lpstr>Macroeconomic outlook 2022 In search of a new equilibrium </vt:lpstr>
      <vt:lpstr>Five main messages </vt:lpstr>
      <vt:lpstr>PowerPoint Presentation</vt:lpstr>
      <vt:lpstr>Unprecedented crisis and unusual recovery but no full reboot (yet) The economy recovered ‘unusually’ fast – a spring recovery </vt:lpstr>
      <vt:lpstr>Unprecedented crisis and unusual recovery but no full reboot (yet) Labour markets are becoming tight as rebound in participation lags – missing labour? </vt:lpstr>
      <vt:lpstr>PowerPoint Presentation</vt:lpstr>
      <vt:lpstr>Macroeconomic outlook – slowly closing the output gap Strong catch-up demand and fiscal support counter headwinds </vt:lpstr>
      <vt:lpstr>Headwinds persist but do not fully derail economic recovery Dream of herd immunity shattered but economies are gaining resilience </vt:lpstr>
      <vt:lpstr>Headwinds persist but do not fully derail economic recovery  Supply chains disruptions have significant negative impact on growth</vt:lpstr>
      <vt:lpstr>PowerPoint Presentation</vt:lpstr>
      <vt:lpstr>Macroeconomic outlook – slowly closing the output gap Strong (biased) catch-up demand and fiscal support counter headwinds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Belgium recovered well and relatively fast from the COVID-crisis Manufacturing was less impacted by supply chain constraints</vt:lpstr>
      <vt:lpstr>But is a perfect storm is brewing on the Belgian labour market? Labour market shortages worsen against background of high inflation, economic recovery and declining working-age population</vt:lpstr>
      <vt:lpstr>Recap: main messages </vt:lpstr>
      <vt:lpstr>PowerPoint Presentation</vt:lpstr>
    </vt:vector>
  </TitlesOfParts>
  <Company>Roland Berger Strategy Consultants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M704808</dc:creator>
  <cp:lastModifiedBy>Hans Dewachter</cp:lastModifiedBy>
  <cp:revision>520</cp:revision>
  <cp:lastPrinted>2021-11-22T12:48:12Z</cp:lastPrinted>
  <dcterms:created xsi:type="dcterms:W3CDTF">2014-07-30T13:54:06Z</dcterms:created>
  <dcterms:modified xsi:type="dcterms:W3CDTF">2021-12-07T17:17:43Z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0x0101003C87180348FA154A89A4310323C07A06</vt:lpwstr>
  </property>
  <property fmtid="{D5CDD505-2E9C-101B-9397-08002B2CF9AE}" pid="3" name="_dlc_DocIdItemGuid">
    <vt:lpwstr>02a46564-0d44-4960-8e2a-abd0b212ecbd</vt:lpwstr>
  </property>
  <property fmtid="{D5CDD505-2E9C-101B-9397-08002B2CF9AE}" pid="4" name="MSIP_Label_dba0a5f0-ec96-4d44-ab83-e029f6155fff_Enabled">
    <vt:lpwstr>true</vt:lpwstr>
  </property>
  <property fmtid="{D5CDD505-2E9C-101B-9397-08002B2CF9AE}" pid="5" name="MSIP_Label_dba0a5f0-ec96-4d44-ab83-e029f6155fff_SetDate">
    <vt:lpwstr>2020-12-21T14:21:46Z</vt:lpwstr>
  </property>
  <property fmtid="{D5CDD505-2E9C-101B-9397-08002B2CF9AE}" pid="6" name="MSIP_Label_dba0a5f0-ec96-4d44-ab83-e029f6155fff_Method">
    <vt:lpwstr>Privileged</vt:lpwstr>
  </property>
  <property fmtid="{D5CDD505-2E9C-101B-9397-08002B2CF9AE}" pid="7" name="MSIP_Label_dba0a5f0-ec96-4d44-ab83-e029f6155fff_Name">
    <vt:lpwstr>dba0a5f0-ec96-4d44-ab83-e029f6155fff</vt:lpwstr>
  </property>
  <property fmtid="{D5CDD505-2E9C-101B-9397-08002B2CF9AE}" pid="8" name="MSIP_Label_dba0a5f0-ec96-4d44-ab83-e029f6155fff_SiteId">
    <vt:lpwstr>64af2aee-7d6c-49ac-a409-192d3fee73b8</vt:lpwstr>
  </property>
  <property fmtid="{D5CDD505-2E9C-101B-9397-08002B2CF9AE}" pid="9" name="MSIP_Label_dba0a5f0-ec96-4d44-ab83-e029f6155fff_ActionId">
    <vt:lpwstr>e92dc5da-ef50-4bf1-8db5-0e2df2ab0741</vt:lpwstr>
  </property>
  <property fmtid="{D5CDD505-2E9C-101B-9397-08002B2CF9AE}" pid="10" name="MSIP_Label_dba0a5f0-ec96-4d44-ab83-e029f6155fff_ContentBits">
    <vt:lpwstr>0</vt:lpwstr>
  </property>
</Properties>
</file>