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9" r:id="rId1"/>
    <p:sldMasterId id="2147484568" r:id="rId2"/>
    <p:sldMasterId id="2147484523" r:id="rId3"/>
    <p:sldMasterId id="2147484593" r:id="rId4"/>
    <p:sldMasterId id="2147484603" r:id="rId5"/>
  </p:sldMasterIdLst>
  <p:notesMasterIdLst>
    <p:notesMasterId r:id="rId24"/>
  </p:notesMasterIdLst>
  <p:handoutMasterIdLst>
    <p:handoutMasterId r:id="rId25"/>
  </p:handoutMasterIdLst>
  <p:sldIdLst>
    <p:sldId id="703" r:id="rId6"/>
    <p:sldId id="677" r:id="rId7"/>
    <p:sldId id="695" r:id="rId8"/>
    <p:sldId id="696" r:id="rId9"/>
    <p:sldId id="697" r:id="rId10"/>
    <p:sldId id="698" r:id="rId11"/>
    <p:sldId id="700" r:id="rId12"/>
    <p:sldId id="701" r:id="rId13"/>
    <p:sldId id="702" r:id="rId14"/>
    <p:sldId id="699" r:id="rId15"/>
    <p:sldId id="680" r:id="rId16"/>
    <p:sldId id="684" r:id="rId17"/>
    <p:sldId id="685" r:id="rId18"/>
    <p:sldId id="681" r:id="rId19"/>
    <p:sldId id="687" r:id="rId20"/>
    <p:sldId id="683" r:id="rId21"/>
    <p:sldId id="686" r:id="rId22"/>
    <p:sldId id="694" r:id="rId23"/>
  </p:sldIdLst>
  <p:sldSz cx="9144000" cy="5143500" type="screen16x9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8E1"/>
    <a:srgbClr val="FFFFCC"/>
    <a:srgbClr val="0178BC"/>
    <a:srgbClr val="E40580"/>
    <a:srgbClr val="233E98"/>
    <a:srgbClr val="FFFFFF"/>
    <a:srgbClr val="FF6A00"/>
    <a:srgbClr val="E31781"/>
    <a:srgbClr val="FFE2C5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8" autoAdjust="0"/>
    <p:restoredTop sz="94667" autoAdjust="0"/>
  </p:normalViewPr>
  <p:slideViewPr>
    <p:cSldViewPr snapToGrid="0">
      <p:cViewPr>
        <p:scale>
          <a:sx n="80" d="100"/>
          <a:sy n="80" d="100"/>
        </p:scale>
        <p:origin x="-1064" y="-248"/>
      </p:cViewPr>
      <p:guideLst>
        <p:guide orient="horz" pos="1620"/>
        <p:guide orient="horz" pos="599"/>
        <p:guide orient="horz" pos="3183"/>
        <p:guide orient="horz"/>
        <p:guide pos="2880"/>
        <p:guide pos="295"/>
        <p:guide pos="396"/>
        <p:guide pos="1045"/>
        <p:guide pos="1000"/>
      </p:guideLst>
    </p:cSldViewPr>
  </p:slideViewPr>
  <p:outlineViewPr>
    <p:cViewPr>
      <p:scale>
        <a:sx n="33" d="100"/>
        <a:sy n="33" d="100"/>
      </p:scale>
      <p:origin x="0" y="12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A4C9325-A5AA-49AD-AECF-AA23F3F229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098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390D509-8B93-42A4-B12C-AD2FCFE2B6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4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smtClean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A249CF-DF63-4F73-ADD4-A794CEB4396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3730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charset="0"/>
              </a:rPr>
              <a:t>Bonjour à toutes et à tous. Vous l’avez compris avec la présentation de l’équipe IRD, une nouvelle page se tourne pour Mustela…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4DE24-0EFC-48CE-B0FC-75E0C5305B20}" type="slidenum">
              <a:rPr lang="fr-FR" smtClean="0">
                <a:solidFill>
                  <a:srgbClr val="1F497D"/>
                </a:solidFill>
              </a:rPr>
              <a:pPr>
                <a:defRPr/>
              </a:pPr>
              <a:t>11</a:t>
            </a:fld>
            <a:endParaRPr lang="fr-FR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>
                <a:latin typeface="Arial" charset="0"/>
              </a:rPr>
              <a:t>Bonjour à toutes et à tous. Vous l’avez compris avec la présentation de l’équipe IRD, une nouvelle page se tourne pour Mustela…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163DC-3548-47ED-A1E6-C5B6321AAC04}" type="slidenum">
              <a:rPr lang="fr-FR">
                <a:solidFill>
                  <a:srgbClr val="1F497D"/>
                </a:solidFill>
              </a:rPr>
              <a:pPr/>
              <a:t>3</a:t>
            </a:fld>
            <a:endParaRPr lang="fr-FR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4D7DA-6CCF-4A36-9E20-A0779E7840FD}" type="slidenum">
              <a:rPr lang="fr-FR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0354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>
                <a:latin typeface="Arial" charset="0"/>
              </a:rPr>
              <a:t>Pour répondre à ntous ces défis, Mustela a besoin d’écrire une nouvelle page de son histoire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54D4D-B086-4283-914B-289131336958}" type="slidenum">
              <a:rPr lang="fr-FR">
                <a:solidFill>
                  <a:srgbClr val="1F497D"/>
                </a:solidFill>
              </a:rPr>
              <a:pPr/>
              <a:t>5</a:t>
            </a:fld>
            <a:endParaRPr lang="fr-FR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>
                <a:latin typeface="Arial" charset="0"/>
              </a:rPr>
              <a:t>1.  Capital émotionnel : clé car inhérent à la catégorie; spécialiste du bébé; rester fidèle à ce que l’on est; point à  consolider</a:t>
            </a:r>
          </a:p>
          <a:p>
            <a:endParaRPr lang="fr-FR" smtClean="0">
              <a:latin typeface="Arial" charset="0"/>
            </a:endParaRPr>
          </a:p>
          <a:p>
            <a:r>
              <a:rPr lang="fr-FR" smtClean="0">
                <a:latin typeface="Arial" charset="0"/>
              </a:rPr>
              <a:t>2. Innocuité / naturalité : un travail de fond sur le long terme; il n’y a jamais d’acquis </a:t>
            </a:r>
            <a:r>
              <a:rPr lang="fr-FR" smtClean="0">
                <a:latin typeface="Arial" charset="0"/>
                <a:sym typeface="Wingdings" pitchFamily="2" charset="2"/>
              </a:rPr>
              <a:t> inscrire la marque dans un schéma de progrès permanent sur la naturalité</a:t>
            </a:r>
          </a:p>
          <a:p>
            <a:endParaRPr lang="fr-FR" smtClean="0">
              <a:latin typeface="Arial" charset="0"/>
              <a:sym typeface="Wingdings" pitchFamily="2" charset="2"/>
            </a:endParaRPr>
          </a:p>
          <a:p>
            <a:r>
              <a:rPr lang="fr-FR" smtClean="0">
                <a:latin typeface="Arial" charset="0"/>
                <a:sym typeface="Wingdings" pitchFamily="2" charset="2"/>
              </a:rPr>
              <a:t>3. Expertise dermato à remettre au cœur de MBB, à notre façon (en nous appuyant sur notre ancrage bébé + slide ‘expert’). 2 univers dans lequel nous ne voulons pas amener la marque : la froideur dermatologiques des marques blanches et la technicité à outrance (à la L’Oréal)</a:t>
            </a:r>
          </a:p>
          <a:p>
            <a:endParaRPr lang="fr-FR" smtClean="0">
              <a:latin typeface="Arial" charset="0"/>
              <a:sym typeface="Wingdings" pitchFamily="2" charset="2"/>
            </a:endParaRPr>
          </a:p>
          <a:p>
            <a:r>
              <a:rPr lang="fr-FR" smtClean="0">
                <a:latin typeface="Arial" charset="0"/>
                <a:sym typeface="Wingdings" pitchFamily="2" charset="2"/>
              </a:rPr>
              <a:t>4. Démarche RSE : pas un avantage concurrentiel en soir; crédibilise et potentialise le discours</a:t>
            </a:r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FF7D00-7C66-453A-888D-E78C3F34A529}" type="slidenum">
              <a:rPr 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</a:t>
            </a:fld>
            <a:endParaRPr 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0" y="-8381999"/>
            <a:ext cx="1588" cy="18273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9" tIns="45725" rIns="91449" bIns="45725" anchor="ctr"/>
          <a:lstStyle/>
          <a:p>
            <a:pPr defTabSz="449263">
              <a:lnSpc>
                <a:spcPct val="66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fr-FR" sz="800" b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1" y="4714876"/>
            <a:ext cx="5430838" cy="4465638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79C35A6-0C2A-430F-B1FC-43A0C84A92A8}" type="slidenum">
              <a:rPr lang="fr-FR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8</a:t>
            </a:fld>
            <a:endParaRPr lang="fr-FR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79ECA-19D7-4AB8-818F-1EC94E21DAD1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640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CDD54-6BC2-4234-ADCD-013F9B65DF89}" type="slidenum">
              <a:rPr lang="fr-FR">
                <a:solidFill>
                  <a:srgbClr val="000000"/>
                </a:solidFill>
              </a:rPr>
              <a:pPr/>
              <a:t>10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3"/>
          <p:cNvSpPr/>
          <p:nvPr userDrawn="1"/>
        </p:nvSpPr>
        <p:spPr bwMode="auto">
          <a:xfrm>
            <a:off x="2409373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8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6" name="Image 10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2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age 1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75"/>
            <a:ext cx="5207274" cy="1102519"/>
          </a:xfrm>
        </p:spPr>
        <p:txBody>
          <a:bodyPr/>
          <a:lstStyle>
            <a:lvl1pPr algn="ctr">
              <a:defRPr sz="3200">
                <a:solidFill>
                  <a:srgbClr val="E40580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375025" y="3279697"/>
            <a:ext cx="3511550" cy="506413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fr-FR" sz="1800" b="0" i="1" kern="1200" dirty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B41EC15F-67C3-40BD-B9DD-195565C3E4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re b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188913"/>
            <a:ext cx="568960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15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7" name="Image 16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1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1386373" y="1384987"/>
            <a:ext cx="4781296" cy="1102519"/>
          </a:xfrm>
        </p:spPr>
        <p:txBody>
          <a:bodyPr/>
          <a:lstStyle>
            <a:lvl1pPr algn="ctr">
              <a:defRPr sz="3200" b="0">
                <a:solidFill>
                  <a:srgbClr val="E40580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930400" y="2927351"/>
            <a:ext cx="3511550" cy="369888"/>
          </a:xfrm>
        </p:spPr>
        <p:txBody>
          <a:bodyPr/>
          <a:lstStyle>
            <a:lvl1pPr marL="0" indent="0">
              <a:buFont typeface="Arial" pitchFamily="34" charset="0"/>
              <a:buNone/>
              <a:defRPr b="0">
                <a:solidFill>
                  <a:srgbClr val="0178BC"/>
                </a:solidFill>
              </a:defRPr>
            </a:lvl1pPr>
            <a:lvl2pPr>
              <a:defRPr b="0">
                <a:solidFill>
                  <a:srgbClr val="0178BC"/>
                </a:solidFill>
              </a:defRPr>
            </a:lvl2pPr>
            <a:lvl3pPr>
              <a:defRPr b="0">
                <a:solidFill>
                  <a:srgbClr val="0178BC"/>
                </a:solidFill>
              </a:defRPr>
            </a:lvl3pPr>
            <a:lvl4pPr>
              <a:defRPr b="0">
                <a:solidFill>
                  <a:srgbClr val="0178BC"/>
                </a:solidFill>
              </a:defRPr>
            </a:lvl4pPr>
            <a:lvl5pPr>
              <a:defRPr b="0">
                <a:solidFill>
                  <a:srgbClr val="0178BC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EB72AE2F-92D3-4251-8C1E-92BAFDE170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itre B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988" y="188913"/>
            <a:ext cx="568642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15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5" name="Image 16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1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 2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1146629" y="1280719"/>
            <a:ext cx="4781296" cy="1102519"/>
          </a:xfrm>
        </p:spPr>
        <p:txBody>
          <a:bodyPr/>
          <a:lstStyle>
            <a:lvl1pPr algn="ctr">
              <a:defRPr sz="3200" b="0">
                <a:solidFill>
                  <a:srgbClr val="E40580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17809B8C-246F-415A-957C-38BA558A00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374"/>
            <a:ext cx="7072064" cy="649936"/>
          </a:xfrm>
        </p:spPr>
        <p:txBody>
          <a:bodyPr/>
          <a:lstStyle>
            <a:lvl1pPr>
              <a:defRPr b="0">
                <a:solidFill>
                  <a:srgbClr val="E3178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7502" y="1221583"/>
            <a:ext cx="7160963" cy="3445815"/>
          </a:xfrm>
        </p:spPr>
        <p:txBody>
          <a:bodyPr/>
          <a:lstStyle>
            <a:lvl1pPr marL="261938" indent="-261938">
              <a:buSzPct val="90000"/>
              <a:buFontTx/>
              <a:buBlip>
                <a:blip r:embed="rId2"/>
              </a:buBlip>
              <a:defRPr/>
            </a:lvl1pPr>
            <a:lvl2pPr marL="711200" indent="-254000">
              <a:buFontTx/>
              <a:buBlip>
                <a:blip r:embed="rId3"/>
              </a:buBlip>
              <a:defRPr/>
            </a:lvl2pPr>
            <a:lvl3pPr marL="1079500" indent="-165100">
              <a:buClr>
                <a:srgbClr val="0178BC"/>
              </a:buClr>
              <a:defRPr i="1"/>
            </a:lvl3pPr>
            <a:lvl4pPr marL="1600200" indent="-228600">
              <a:buClr>
                <a:srgbClr val="E16C0C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E16C0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D997DC6D-027E-4A4B-8D9C-49DA89C4E1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01374"/>
            <a:ext cx="8136904" cy="647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221582"/>
            <a:ext cx="33845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221582"/>
            <a:ext cx="338613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400" y="509588"/>
            <a:ext cx="553561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/>
          <p:nvPr userDrawn="1"/>
        </p:nvSpPr>
        <p:spPr>
          <a:xfrm>
            <a:off x="2843213" y="11113"/>
            <a:ext cx="6300787" cy="53054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15113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8" y="2432050"/>
            <a:ext cx="13430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o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8243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113188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2459038"/>
            <a:ext cx="1019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8"/>
          <p:cNvSpPr txBox="1"/>
          <p:nvPr userDrawn="1"/>
        </p:nvSpPr>
        <p:spPr>
          <a:xfrm>
            <a:off x="0" y="479266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Direction des marques</a:t>
            </a:r>
          </a:p>
          <a:p>
            <a:pPr>
              <a:defRPr/>
            </a:pPr>
            <a:r>
              <a:rPr lang="fr-FR" sz="5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60000">
            <a:off x="1664172" y="1395810"/>
            <a:ext cx="4168551" cy="1102519"/>
          </a:xfrm>
        </p:spPr>
        <p:txBody>
          <a:bodyPr/>
          <a:lstStyle>
            <a:lvl1pPr algn="ctr">
              <a:defRPr sz="2800" b="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598129" y="2892620"/>
            <a:ext cx="3598862" cy="1098550"/>
          </a:xfrm>
          <a:effectLst>
            <a:outerShdw blurRad="50800" dist="38100" dir="2700000" algn="tl" rotWithShape="0">
              <a:schemeClr val="bg1"/>
            </a:outerShdw>
          </a:effectLst>
        </p:spPr>
        <p:txBody>
          <a:bodyPr/>
          <a:lstStyle>
            <a:lvl1pPr marL="0" indent="0">
              <a:buFont typeface="Arial" pitchFamily="34" charset="0"/>
              <a:buNone/>
              <a:defRPr sz="1800" b="0" i="1"/>
            </a:lvl1pPr>
            <a:lvl2pPr marL="457200" indent="0">
              <a:buFont typeface="Arial" pitchFamily="34" charset="0"/>
              <a:buNone/>
              <a:defRPr sz="1800" b="0" i="1"/>
            </a:lvl2pPr>
            <a:lvl3pPr marL="914400" indent="0">
              <a:buNone/>
              <a:defRPr sz="1800" b="0" i="1"/>
            </a:lvl3pPr>
            <a:lvl4pPr marL="1371600" indent="0">
              <a:buNone/>
              <a:defRPr sz="1800" b="0" i="1"/>
            </a:lvl4pPr>
            <a:lvl5pPr marL="1828800" indent="0">
              <a:buNone/>
              <a:defRPr sz="1800" b="0" i="1"/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FF6A00"/>
                </a:solidFill>
                <a:latin typeface="+mn-lt"/>
              </a:defRPr>
            </a:lvl1pPr>
          </a:lstStyle>
          <a:p>
            <a:pPr>
              <a:defRPr/>
            </a:pPr>
            <a:fld id="{9A8AC797-D961-47D5-A6B2-0D80A04439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13"/>
          <p:cNvSpPr/>
          <p:nvPr userDrawn="1"/>
        </p:nvSpPr>
        <p:spPr bwMode="auto">
          <a:xfrm>
            <a:off x="2409373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8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5" name="Image 10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12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 1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75"/>
            <a:ext cx="5207274" cy="1102519"/>
          </a:xfrm>
        </p:spPr>
        <p:txBody>
          <a:bodyPr/>
          <a:lstStyle>
            <a:lvl1pPr algn="ctr">
              <a:defRPr sz="280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F2FC5290-2587-4550-9B40-32C3CF0449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so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3"/>
          <p:cNvPicPr>
            <a:picLocks noChangeAspect="1"/>
          </p:cNvPicPr>
          <p:nvPr userDrawn="1"/>
        </p:nvPicPr>
        <p:blipFill>
          <a:blip r:embed="rId2" cstate="print"/>
          <a:srcRect r="9830"/>
          <a:stretch>
            <a:fillRect/>
          </a:stretch>
        </p:blipFill>
        <p:spPr bwMode="auto">
          <a:xfrm>
            <a:off x="900113" y="0"/>
            <a:ext cx="8243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/>
          <p:nvPr userDrawn="1"/>
        </p:nvSpPr>
        <p:spPr>
          <a:xfrm>
            <a:off x="5330825" y="698500"/>
            <a:ext cx="3813175" cy="4467225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113188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2459038"/>
            <a:ext cx="1019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8"/>
          <p:cNvSpPr txBox="1"/>
          <p:nvPr userDrawn="1"/>
        </p:nvSpPr>
        <p:spPr>
          <a:xfrm>
            <a:off x="0" y="479266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Direction des marques</a:t>
            </a:r>
          </a:p>
          <a:p>
            <a:pPr>
              <a:defRPr/>
            </a:pPr>
            <a:r>
              <a:rPr lang="fr-FR" sz="5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60000">
            <a:off x="1664172" y="1395810"/>
            <a:ext cx="4168551" cy="1102519"/>
          </a:xfrm>
        </p:spPr>
        <p:txBody>
          <a:bodyPr/>
          <a:lstStyle>
            <a:lvl1pPr algn="ctr">
              <a:defRPr sz="3200" b="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FF6A00"/>
                </a:solidFill>
                <a:latin typeface="+mn-lt"/>
              </a:defRPr>
            </a:lvl1pPr>
          </a:lstStyle>
          <a:p>
            <a:pPr>
              <a:defRPr/>
            </a:pPr>
            <a:fld id="{0C1C63F3-6467-4371-B9BF-9D54EBB000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so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9774" y="301374"/>
            <a:ext cx="7078690" cy="649936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2102" y="1221583"/>
            <a:ext cx="7160963" cy="3445815"/>
          </a:xfrm>
        </p:spPr>
        <p:txBody>
          <a:bodyPr/>
          <a:lstStyle>
            <a:lvl1pPr marL="266700" indent="-266700">
              <a:defRPr sz="1800"/>
            </a:lvl1pPr>
            <a:lvl2pPr marL="723900" indent="-266700">
              <a:defRPr sz="1600"/>
            </a:lvl2pPr>
            <a:lvl3pPr marL="1079500" indent="-165100">
              <a:defRPr sz="1400" i="1"/>
            </a:lvl3pPr>
            <a:lvl4pPr marL="1524000" indent="-152400">
              <a:buClr>
                <a:srgbClr val="E16C0C"/>
              </a:buClr>
              <a:buFont typeface="Wingdings" pitchFamily="2" charset="2"/>
              <a:buChar char="§"/>
              <a:defRPr sz="1200"/>
            </a:lvl4pPr>
            <a:lvl5pPr marL="1968500" indent="-139700">
              <a:buClr>
                <a:srgbClr val="E16C0C"/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FF6A00"/>
                </a:solidFill>
                <a:latin typeface="+mn-lt"/>
              </a:defRPr>
            </a:lvl1pPr>
          </a:lstStyle>
          <a:p>
            <a:pPr>
              <a:defRPr/>
            </a:pPr>
            <a:fld id="{53BD4C0F-686A-4145-99F5-A477CBB184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221582"/>
            <a:ext cx="33845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221582"/>
            <a:ext cx="338613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113188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2459038"/>
            <a:ext cx="1019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8"/>
          <p:cNvSpPr txBox="1"/>
          <p:nvPr userDrawn="1"/>
        </p:nvSpPr>
        <p:spPr>
          <a:xfrm>
            <a:off x="0" y="479266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Direction des marques</a:t>
            </a:r>
          </a:p>
          <a:p>
            <a:pPr>
              <a:defRPr/>
            </a:pPr>
            <a:r>
              <a:rPr lang="fr-FR" sz="5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pic>
        <p:nvPicPr>
          <p:cNvPr id="5" name="Image 9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FF6A00"/>
                </a:solidFill>
                <a:latin typeface="+mn-lt"/>
              </a:defRPr>
            </a:lvl1pPr>
          </a:lstStyle>
          <a:p>
            <a:pPr>
              <a:defRPr/>
            </a:pPr>
            <a:fld id="{3421199B-BD0C-46F2-A49A-A1C1F59CC4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COUV_EX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2"/>
          <p:cNvSpPr txBox="1">
            <a:spLocks noGrp="1"/>
          </p:cNvSpPr>
          <p:nvPr/>
        </p:nvSpPr>
        <p:spPr bwMode="auto">
          <a:xfrm>
            <a:off x="612775" y="4957763"/>
            <a:ext cx="79168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fr-FR" dirty="0" smtClean="0">
                <a:solidFill>
                  <a:schemeClr val="tx2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Philippe </a:t>
            </a:r>
            <a:r>
              <a:rPr lang="fr-FR" dirty="0" err="1" smtClean="0">
                <a:solidFill>
                  <a:schemeClr val="tx2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Msika</a:t>
            </a:r>
            <a:r>
              <a:rPr lang="fr-FR" dirty="0" smtClean="0">
                <a:solidFill>
                  <a:schemeClr val="tx2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 | Direction IRD| Séminaire </a:t>
            </a:r>
            <a:r>
              <a:rPr lang="fr-FR" dirty="0" err="1" smtClean="0">
                <a:solidFill>
                  <a:schemeClr val="tx2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Harmony</a:t>
            </a:r>
            <a:r>
              <a:rPr lang="fr-FR" dirty="0" smtClean="0">
                <a:solidFill>
                  <a:schemeClr val="tx2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| 15 novembre 2012|</a:t>
            </a:r>
            <a:r>
              <a:rPr lang="fr-FR" dirty="0" smtClean="0">
                <a:latin typeface="Verdana" pitchFamily="34" charset="0"/>
                <a:ea typeface="ヒラギノ角ゴ Pro W3" charset="-128"/>
                <a:cs typeface="Arial" pitchFamily="34" charset="0"/>
              </a:rPr>
              <a:t> </a:t>
            </a:r>
            <a:r>
              <a:rPr lang="fr-FR" dirty="0" smtClean="0">
                <a:solidFill>
                  <a:srgbClr val="B6343C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Confidentiel niveau 1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6" y="1762127"/>
            <a:ext cx="6478587" cy="1079897"/>
          </a:xfrm>
        </p:spPr>
        <p:txBody>
          <a:bodyPr anchor="b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2850357"/>
            <a:ext cx="6478588" cy="485775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3"/>
          <p:cNvSpPr/>
          <p:nvPr userDrawn="1"/>
        </p:nvSpPr>
        <p:spPr bwMode="auto">
          <a:xfrm>
            <a:off x="2409380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9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91"/>
            <a:ext cx="5207274" cy="1102519"/>
          </a:xfrm>
        </p:spPr>
        <p:txBody>
          <a:bodyPr/>
          <a:lstStyle>
            <a:lvl1pPr algn="ctr">
              <a:defRPr sz="3200" baseline="0">
                <a:solidFill>
                  <a:srgbClr val="E40580"/>
                </a:solidFill>
              </a:defRPr>
            </a:lvl1pPr>
          </a:lstStyle>
          <a:p>
            <a:pPr lvl="0"/>
            <a:endParaRPr lang="fr-FR" noProof="0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375025" y="3365173"/>
            <a:ext cx="3511550" cy="506413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fr-FR" sz="1800" b="0" i="1" kern="1200" dirty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endParaRPr lang="fr-FR" dirty="0" smtClean="0"/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3E7EFB53-ECBF-4070-8172-AB155F432A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1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Rectangle à coins arrondis 13"/>
          <p:cNvSpPr/>
          <p:nvPr userDrawn="1"/>
        </p:nvSpPr>
        <p:spPr bwMode="auto">
          <a:xfrm>
            <a:off x="2409380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27"/>
          <p:cNvSpPr txBox="1"/>
          <p:nvPr userDrawn="1"/>
        </p:nvSpPr>
        <p:spPr>
          <a:xfrm>
            <a:off x="0" y="478631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Harmony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15/11/12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91"/>
            <a:ext cx="5207274" cy="1102519"/>
          </a:xfrm>
        </p:spPr>
        <p:txBody>
          <a:bodyPr/>
          <a:lstStyle>
            <a:lvl1pPr algn="ctr">
              <a:defRPr sz="280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F4A052B8-2063-4743-BB4D-457482C498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374"/>
            <a:ext cx="7072064" cy="649936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Clr>
                <a:srgbClr val="E16C0C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E16C0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956EAE9A-8EFA-4D09-81A2-D85B707F81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374"/>
            <a:ext cx="7072064" cy="649936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Clr>
                <a:srgbClr val="E16C0C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E16C0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058F37BC-641B-4253-BE18-BFDE5614C8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01374"/>
            <a:ext cx="8136904" cy="647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AB7D0A62-D6FB-4217-A93A-E6F21A5775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221582"/>
            <a:ext cx="33845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221582"/>
            <a:ext cx="338613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F5FBDFDB-BCE2-4208-8CF1-3205C28E90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6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3"/>
          <p:cNvSpPr/>
          <p:nvPr userDrawn="1"/>
        </p:nvSpPr>
        <p:spPr bwMode="auto">
          <a:xfrm>
            <a:off x="2409380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9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90"/>
            <a:ext cx="5207274" cy="1102519"/>
          </a:xfrm>
        </p:spPr>
        <p:txBody>
          <a:bodyPr/>
          <a:lstStyle>
            <a:lvl1pPr algn="ctr">
              <a:defRPr sz="3200" baseline="0">
                <a:solidFill>
                  <a:srgbClr val="E40580"/>
                </a:solidFill>
              </a:defRPr>
            </a:lvl1pPr>
          </a:lstStyle>
          <a:p>
            <a:pPr lvl="0"/>
            <a:endParaRPr lang="fr-FR" noProof="0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375025" y="3365172"/>
            <a:ext cx="3511550" cy="506413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fr-FR" sz="1800" b="0" i="1" kern="1200" dirty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endParaRPr lang="fr-FR" dirty="0" smtClean="0"/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52A140D7-266F-46AF-AD11-B3A9E2EE36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1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Rectangle à coins arrondis 13"/>
          <p:cNvSpPr/>
          <p:nvPr userDrawn="1"/>
        </p:nvSpPr>
        <p:spPr bwMode="auto">
          <a:xfrm>
            <a:off x="2409380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27"/>
          <p:cNvSpPr txBox="1"/>
          <p:nvPr userDrawn="1"/>
        </p:nvSpPr>
        <p:spPr>
          <a:xfrm>
            <a:off x="0" y="478631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Harmony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15/11/12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90"/>
            <a:ext cx="5207274" cy="1102519"/>
          </a:xfrm>
        </p:spPr>
        <p:txBody>
          <a:bodyPr/>
          <a:lstStyle>
            <a:lvl1pPr algn="ctr">
              <a:defRPr sz="280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23732815-AD83-4335-8381-E7A6778E44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374"/>
            <a:ext cx="7072064" cy="649936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Clr>
                <a:srgbClr val="E16C0C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E16C0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AD7EEFE4-A4A3-45AF-98E3-68D9C1BA55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01374"/>
            <a:ext cx="8136904" cy="647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0352591D-6F75-4613-B779-63E787B8BD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01374"/>
            <a:ext cx="8136904" cy="647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942AC2A4-3CE0-4032-B26B-8E22725718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221582"/>
            <a:ext cx="33845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221582"/>
            <a:ext cx="338613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872F9708-ED69-4D4F-8474-6A890E403C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6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221582"/>
            <a:ext cx="33845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221582"/>
            <a:ext cx="338613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87D4F77E-B749-4D01-BECC-B7BC271F20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15113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2432050"/>
            <a:ext cx="13430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9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1825" y="4670425"/>
            <a:ext cx="16192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15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 userDrawn="1"/>
        </p:nvSpPr>
        <p:spPr bwMode="auto">
          <a:xfrm>
            <a:off x="1670595" y="-1248229"/>
            <a:ext cx="7025096" cy="4557486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1"/>
          <p:cNvSpPr/>
          <p:nvPr userDrawn="1"/>
        </p:nvSpPr>
        <p:spPr>
          <a:xfrm>
            <a:off x="1670050" y="2492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à coins arrondis 1"/>
          <p:cNvSpPr/>
          <p:nvPr userDrawn="1"/>
        </p:nvSpPr>
        <p:spPr>
          <a:xfrm rot="10800000">
            <a:off x="7858125" y="3889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25" y="1222375"/>
            <a:ext cx="71612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17663" y="314325"/>
            <a:ext cx="7132637" cy="636588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grpSp>
        <p:nvGrpSpPr>
          <p:cNvPr id="1033" name="Groupe 2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1036" name="Image 10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Image 13"/>
            <p:cNvPicPr>
              <a:picLocks noChangeAspect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" name="Image 19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6225" y="4789488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3654F28-A51A-45B2-BE44-4238A9B76D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317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3178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3178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3178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3178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b="1">
          <a:solidFill>
            <a:srgbClr val="233E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SzPct val="100000"/>
        <a:buBlip>
          <a:blip r:embed="rId15"/>
        </a:buBlip>
        <a:defRPr sz="160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33E98"/>
        </a:buClr>
        <a:buSzPct val="120000"/>
        <a:buFont typeface="Arial" charset="0"/>
        <a:buChar char="•"/>
        <a:defRPr sz="1400" i="1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40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20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4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55988" y="188913"/>
            <a:ext cx="568642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 userDrawn="1"/>
        </p:nvSpPr>
        <p:spPr>
          <a:xfrm>
            <a:off x="2857500" y="12700"/>
            <a:ext cx="6300788" cy="513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26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0" y="1222375"/>
            <a:ext cx="71612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17663" y="314325"/>
            <a:ext cx="7132637" cy="636588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6" name="Rectangle à coins arrondis 1"/>
          <p:cNvSpPr/>
          <p:nvPr userDrawn="1"/>
        </p:nvSpPr>
        <p:spPr>
          <a:xfrm>
            <a:off x="1670050" y="2492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à coins arrondis 1"/>
          <p:cNvSpPr/>
          <p:nvPr userDrawn="1"/>
        </p:nvSpPr>
        <p:spPr>
          <a:xfrm rot="10800000">
            <a:off x="7858125" y="3889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1272" name="Groupe 11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11275" name="Image 12"/>
            <p:cNvPicPr>
              <a:picLocks noChangeAspect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Image 13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3" name="Image 20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6225" y="4789488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96CF9C5-E9FC-4DEF-9574-3C2B52A71A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405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4058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4058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4058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4058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b="1">
          <a:solidFill>
            <a:srgbClr val="233E98"/>
          </a:solidFill>
          <a:latin typeface="+mn-lt"/>
          <a:ea typeface="+mn-ea"/>
          <a:cs typeface="+mn-cs"/>
        </a:defRPr>
      </a:lvl1pPr>
      <a:lvl2pPr marL="711200" indent="-25400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SzPct val="100000"/>
        <a:buBlip>
          <a:blip r:embed="rId16"/>
        </a:buBlip>
        <a:defRPr sz="160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Font typeface="Arial" charset="0"/>
        <a:buChar char="•"/>
        <a:defRPr sz="1400" i="1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20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10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"/>
          <p:cNvPicPr>
            <a:picLocks noChangeAspect="1"/>
          </p:cNvPicPr>
          <p:nvPr userDrawn="1"/>
        </p:nvPicPr>
        <p:blipFill>
          <a:blip r:embed="rId11" cstate="print"/>
          <a:srcRect r="9830"/>
          <a:stretch>
            <a:fillRect/>
          </a:stretch>
        </p:blipFill>
        <p:spPr bwMode="auto">
          <a:xfrm>
            <a:off x="900113" y="0"/>
            <a:ext cx="8243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5330825" y="676275"/>
            <a:ext cx="3813175" cy="44672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0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0" y="1222375"/>
            <a:ext cx="71612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17663" y="314325"/>
            <a:ext cx="7132637" cy="636588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pic>
        <p:nvPicPr>
          <p:cNvPr id="21510" name="Image 8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152400"/>
            <a:ext cx="113188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Image 10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75" y="2459038"/>
            <a:ext cx="1019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Image 12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 userDrawn="1"/>
        </p:nvSpPr>
        <p:spPr>
          <a:xfrm>
            <a:off x="0" y="479266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Direction des marques</a:t>
            </a:r>
          </a:p>
          <a:p>
            <a:pPr>
              <a:defRPr/>
            </a:pPr>
            <a:r>
              <a:rPr lang="fr-FR" sz="5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16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6225" y="4789488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 smtClean="0">
                <a:solidFill>
                  <a:srgbClr val="FF6A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3AC018C-63C4-4C35-B6C0-8B7390405F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E9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E98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E98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E98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E9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b="1">
          <a:solidFill>
            <a:srgbClr val="233E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31781"/>
        </a:buClr>
        <a:buSzPct val="100000"/>
        <a:buBlip>
          <a:blip r:embed="rId16"/>
        </a:buBlip>
        <a:defRPr sz="160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33E98"/>
        </a:buClr>
        <a:buSzPct val="120000"/>
        <a:buFont typeface="Arial" charset="0"/>
        <a:buChar char="•"/>
        <a:defRPr sz="1400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BB"/>
        </a:buClr>
        <a:buFont typeface="Arial" charset="0"/>
        <a:buChar char="–"/>
        <a:defRPr sz="120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BB"/>
        </a:buClr>
        <a:buFont typeface="Arial" charset="0"/>
        <a:buChar char="–"/>
        <a:defRPr sz="110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e 30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e 29"/>
            <p:cNvGrpSpPr/>
            <p:nvPr userDrawn="1"/>
          </p:nvGrpSpPr>
          <p:grpSpPr>
            <a:xfrm>
              <a:off x="71438" y="2457548"/>
              <a:ext cx="1018572" cy="278508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" name="Rectangle à coins arrondis 9"/>
          <p:cNvSpPr/>
          <p:nvPr userDrawn="1"/>
        </p:nvSpPr>
        <p:spPr bwMode="auto">
          <a:xfrm>
            <a:off x="1670595" y="-1248229"/>
            <a:ext cx="7025096" cy="4557486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1"/>
          <p:cNvSpPr/>
          <p:nvPr userDrawn="1"/>
        </p:nvSpPr>
        <p:spPr>
          <a:xfrm>
            <a:off x="1670050" y="2492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Rectangle à coins arrondis 1"/>
          <p:cNvSpPr/>
          <p:nvPr userDrawn="1"/>
        </p:nvSpPr>
        <p:spPr>
          <a:xfrm rot="10800000">
            <a:off x="7858125" y="3889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1752" name="Rectangle 2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571625" y="1222375"/>
            <a:ext cx="71612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617663" y="314325"/>
            <a:ext cx="7132637" cy="636588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pic>
        <p:nvPicPr>
          <p:cNvPr id="31754" name="Image 19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 userDrawn="1"/>
        </p:nvSpPr>
        <p:spPr>
          <a:xfrm>
            <a:off x="0" y="478631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Harmony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15/11/12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22" name="Espace réservé du numéro de diapositive 1"/>
          <p:cNvSpPr>
            <a:spLocks noGrp="1"/>
          </p:cNvSpPr>
          <p:nvPr userDrawn="1">
            <p:ph type="sldNum" sz="quarter" idx="4"/>
          </p:nvPr>
        </p:nvSpPr>
        <p:spPr>
          <a:xfrm>
            <a:off x="6626225" y="4789488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EFEED01-2BD9-46A2-85AB-779BC46C22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2"/>
        </a:buBlip>
        <a:defRPr b="1">
          <a:solidFill>
            <a:srgbClr val="233E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SzPct val="100000"/>
        <a:buBlip>
          <a:blip r:embed="rId13"/>
        </a:buBlip>
        <a:defRPr sz="160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33E98"/>
        </a:buClr>
        <a:buSzPct val="120000"/>
        <a:buFont typeface="Arial" charset="0"/>
        <a:buChar char="•"/>
        <a:defRPr sz="1400" i="1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40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20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e 30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e 29"/>
            <p:cNvGrpSpPr/>
            <p:nvPr userDrawn="1"/>
          </p:nvGrpSpPr>
          <p:grpSpPr>
            <a:xfrm>
              <a:off x="71438" y="2457548"/>
              <a:ext cx="1018572" cy="278508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" name="Rectangle à coins arrondis 9"/>
          <p:cNvSpPr/>
          <p:nvPr userDrawn="1"/>
        </p:nvSpPr>
        <p:spPr bwMode="auto">
          <a:xfrm>
            <a:off x="1670595" y="-1248229"/>
            <a:ext cx="7025096" cy="4557486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1"/>
          <p:cNvSpPr/>
          <p:nvPr userDrawn="1"/>
        </p:nvSpPr>
        <p:spPr>
          <a:xfrm>
            <a:off x="1670050" y="2492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Rectangle à coins arrondis 1"/>
          <p:cNvSpPr/>
          <p:nvPr userDrawn="1"/>
        </p:nvSpPr>
        <p:spPr>
          <a:xfrm rot="10800000">
            <a:off x="7858125" y="3889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1992" name="Rectangle 2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571625" y="1222375"/>
            <a:ext cx="71612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617663" y="314325"/>
            <a:ext cx="7132637" cy="636588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pic>
        <p:nvPicPr>
          <p:cNvPr id="41994" name="Image 19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 userDrawn="1"/>
        </p:nvSpPr>
        <p:spPr>
          <a:xfrm>
            <a:off x="0" y="478631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Harmony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15/11/12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22" name="Espace réservé du numéro de diapositive 1"/>
          <p:cNvSpPr>
            <a:spLocks noGrp="1"/>
          </p:cNvSpPr>
          <p:nvPr userDrawn="1">
            <p:ph type="sldNum" sz="quarter" idx="4"/>
          </p:nvPr>
        </p:nvSpPr>
        <p:spPr>
          <a:xfrm>
            <a:off x="6626225" y="4789488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3269B3B-DBE3-4B15-8FCE-536D16C305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2"/>
        </a:buBlip>
        <a:defRPr b="1">
          <a:solidFill>
            <a:srgbClr val="233E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SzPct val="100000"/>
        <a:buBlip>
          <a:blip r:embed="rId13"/>
        </a:buBlip>
        <a:defRPr sz="160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33E98"/>
        </a:buClr>
        <a:buSzPct val="120000"/>
        <a:buFont typeface="Arial" charset="0"/>
        <a:buChar char="•"/>
        <a:defRPr sz="1400" i="1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40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20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mustela.b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jpeg"/><Relationship Id="rId3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7579" y="1730475"/>
            <a:ext cx="5207274" cy="1102519"/>
          </a:xfrm>
        </p:spPr>
        <p:txBody>
          <a:bodyPr/>
          <a:lstStyle/>
          <a:p>
            <a:r>
              <a:rPr lang="fr-FR" sz="3200" dirty="0" err="1">
                <a:solidFill>
                  <a:srgbClr val="E40580"/>
                </a:solidFill>
                <a:ea typeface="Geneva"/>
              </a:rPr>
              <a:t>Revolution</a:t>
            </a:r>
            <a:r>
              <a:rPr lang="fr-FR" sz="3200" dirty="0">
                <a:solidFill>
                  <a:srgbClr val="E40580"/>
                </a:solidFill>
                <a:ea typeface="Geneva"/>
              </a:rPr>
              <a:t> ! Le soin de la peau des bébés ne sera plus jamais le même</a:t>
            </a:r>
            <a:endParaRPr lang="en-US" sz="3200" dirty="0">
              <a:solidFill>
                <a:srgbClr val="E40580"/>
              </a:solidFill>
              <a:ea typeface="Genev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C5290-2587-4550-9B40-32C3CF04496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48229" y="3200500"/>
            <a:ext cx="5207274" cy="1102519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33E9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3178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3178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3178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3178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fr-FR" i="1" dirty="0" smtClean="0"/>
              <a:t>Isabel Sandra</a:t>
            </a:r>
          </a:p>
          <a:p>
            <a:r>
              <a:rPr lang="fr-FR" i="1" dirty="0" smtClean="0"/>
              <a:t>Laboratoires </a:t>
            </a:r>
            <a:r>
              <a:rPr lang="fr-FR" i="1" dirty="0" err="1" smtClean="0"/>
              <a:t>Expanscience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9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301625"/>
            <a:ext cx="7072313" cy="649288"/>
          </a:xfrm>
        </p:spPr>
        <p:txBody>
          <a:bodyPr/>
          <a:lstStyle/>
          <a:p>
            <a:pPr>
              <a:defRPr/>
            </a:pPr>
            <a:r>
              <a:rPr lang="fr-FR" b="1" dirty="0"/>
              <a:t>MUSTELA BEBE</a:t>
            </a:r>
            <a:br>
              <a:rPr lang="fr-FR" b="1" dirty="0"/>
            </a:br>
            <a:r>
              <a:rPr lang="fr-FR" b="1" dirty="0"/>
              <a:t>Expertise Dermatologique </a:t>
            </a:r>
            <a:br>
              <a:rPr lang="fr-FR" b="1" dirty="0"/>
            </a:br>
            <a:r>
              <a:rPr lang="fr-FR" b="1" dirty="0"/>
              <a:t>10 années de recherche</a:t>
            </a:r>
            <a:endParaRPr lang="fr-FR" dirty="0"/>
          </a:p>
        </p:txBody>
      </p:sp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1376363" y="1273175"/>
            <a:ext cx="1593850" cy="3084513"/>
            <a:chOff x="1375703" y="1272584"/>
            <a:chExt cx="1595168" cy="3085414"/>
          </a:xfrm>
        </p:grpSpPr>
        <p:sp>
          <p:nvSpPr>
            <p:cNvPr id="118827" name="Rectangle 14"/>
            <p:cNvSpPr>
              <a:spLocks noChangeArrowheads="1"/>
            </p:cNvSpPr>
            <p:nvPr/>
          </p:nvSpPr>
          <p:spPr bwMode="auto">
            <a:xfrm>
              <a:off x="1375703" y="1461503"/>
              <a:ext cx="1595168" cy="28964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pic>
          <p:nvPicPr>
            <p:cNvPr id="118828" name="Picture 2"/>
            <p:cNvPicPr>
              <a:picLocks noChangeAspect="1" noChangeArrowheads="1"/>
            </p:cNvPicPr>
            <p:nvPr/>
          </p:nvPicPr>
          <p:blipFill>
            <a:blip r:embed="rId3"/>
            <a:srcRect r="45805"/>
            <a:stretch>
              <a:fillRect/>
            </a:stretch>
          </p:blipFill>
          <p:spPr bwMode="auto">
            <a:xfrm>
              <a:off x="1574772" y="1974425"/>
              <a:ext cx="1197028" cy="202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829" name="Text Box 21"/>
            <p:cNvSpPr txBox="1">
              <a:spLocks noChangeArrowheads="1"/>
            </p:cNvSpPr>
            <p:nvPr/>
          </p:nvSpPr>
          <p:spPr bwMode="auto">
            <a:xfrm>
              <a:off x="1375703" y="3874052"/>
              <a:ext cx="1595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/>
              <a:r>
                <a:rPr lang="fr-FR" sz="1200" b="1">
                  <a:solidFill>
                    <a:srgbClr val="333399"/>
                  </a:solidFill>
                </a:rPr>
                <a:t>1ère Mondiale </a:t>
              </a:r>
            </a:p>
            <a:p>
              <a:pPr algn="ctr"/>
              <a:r>
                <a:rPr lang="fr-FR" sz="1200" b="1">
                  <a:solidFill>
                    <a:srgbClr val="333399"/>
                  </a:solidFill>
                </a:rPr>
                <a:t>Dès la naissance  </a:t>
              </a:r>
            </a:p>
          </p:txBody>
        </p:sp>
        <p:sp>
          <p:nvSpPr>
            <p:cNvPr id="18" name="Rectangle à coins arrondis 17"/>
            <p:cNvSpPr/>
            <p:nvPr/>
          </p:nvSpPr>
          <p:spPr bwMode="auto">
            <a:xfrm>
              <a:off x="1375703" y="1272584"/>
              <a:ext cx="1595168" cy="377840"/>
            </a:xfrm>
            <a:prstGeom prst="roundRect">
              <a:avLst>
                <a:gd name="adj" fmla="val 20697"/>
              </a:avLst>
            </a:prstGeom>
            <a:solidFill>
              <a:srgbClr val="0178BC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RECHERCHE </a:t>
              </a:r>
            </a:p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FONDAMENTALE </a:t>
              </a:r>
            </a:p>
          </p:txBody>
        </p:sp>
      </p:grpSp>
      <p:grpSp>
        <p:nvGrpSpPr>
          <p:cNvPr id="3" name="Groupe 11"/>
          <p:cNvGrpSpPr>
            <a:grpSpLocks/>
          </p:cNvGrpSpPr>
          <p:nvPr/>
        </p:nvGrpSpPr>
        <p:grpSpPr bwMode="auto">
          <a:xfrm>
            <a:off x="3228975" y="1273175"/>
            <a:ext cx="1620838" cy="3084513"/>
            <a:chOff x="3229559" y="1272584"/>
            <a:chExt cx="1620848" cy="3085414"/>
          </a:xfrm>
        </p:grpSpPr>
        <p:sp>
          <p:nvSpPr>
            <p:cNvPr id="118821" name="Rectangle 20"/>
            <p:cNvSpPr>
              <a:spLocks noChangeArrowheads="1"/>
            </p:cNvSpPr>
            <p:nvPr/>
          </p:nvSpPr>
          <p:spPr bwMode="auto">
            <a:xfrm>
              <a:off x="3241383" y="1461503"/>
              <a:ext cx="1595170" cy="28964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pic>
          <p:nvPicPr>
            <p:cNvPr id="118822" name="Picture 6" descr="mustela_pictos_avocat ok-01"/>
            <p:cNvPicPr>
              <a:picLocks noChangeAspect="1" noChangeArrowheads="1"/>
            </p:cNvPicPr>
            <p:nvPr/>
          </p:nvPicPr>
          <p:blipFill>
            <a:blip r:embed="rId4"/>
            <a:srcRect l="27545" t="11523" r="25145" b="19923"/>
            <a:stretch>
              <a:fillRect/>
            </a:stretch>
          </p:blipFill>
          <p:spPr bwMode="auto">
            <a:xfrm>
              <a:off x="3302012" y="2026718"/>
              <a:ext cx="1500526" cy="148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823" name="Text Box 22"/>
            <p:cNvSpPr txBox="1">
              <a:spLocks noChangeArrowheads="1"/>
            </p:cNvSpPr>
            <p:nvPr/>
          </p:nvSpPr>
          <p:spPr bwMode="auto">
            <a:xfrm>
              <a:off x="3255237" y="3689844"/>
              <a:ext cx="15951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/>
              <a:r>
                <a:rPr lang="fr-FR" sz="1200" b="1">
                  <a:solidFill>
                    <a:srgbClr val="333399"/>
                  </a:solidFill>
                </a:rPr>
                <a:t>Préserve la capital </a:t>
              </a:r>
            </a:p>
            <a:p>
              <a:pPr algn="ctr"/>
              <a:r>
                <a:rPr lang="fr-FR" sz="1200" b="1">
                  <a:solidFill>
                    <a:srgbClr val="333399"/>
                  </a:solidFill>
                </a:rPr>
                <a:t>cellulaire de </a:t>
              </a:r>
              <a:br>
                <a:rPr lang="fr-FR" sz="1200" b="1">
                  <a:solidFill>
                    <a:srgbClr val="333399"/>
                  </a:solidFill>
                </a:rPr>
              </a:br>
              <a:r>
                <a:rPr lang="fr-FR" sz="1200" b="1">
                  <a:solidFill>
                    <a:srgbClr val="333399"/>
                  </a:solidFill>
                </a:rPr>
                <a:t>la peau</a:t>
              </a:r>
            </a:p>
          </p:txBody>
        </p:sp>
        <p:sp>
          <p:nvSpPr>
            <p:cNvPr id="24" name="Rectangle à coins arrondis 23"/>
            <p:cNvSpPr/>
            <p:nvPr/>
          </p:nvSpPr>
          <p:spPr bwMode="auto">
            <a:xfrm>
              <a:off x="3229559" y="1272584"/>
              <a:ext cx="1595170" cy="377840"/>
            </a:xfrm>
            <a:prstGeom prst="roundRect">
              <a:avLst>
                <a:gd name="adj" fmla="val 20697"/>
              </a:avLst>
            </a:prstGeom>
            <a:solidFill>
              <a:srgbClr val="0178BC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BIOLOGIE</a:t>
              </a:r>
            </a:p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 VEGETALE</a:t>
              </a:r>
            </a:p>
          </p:txBody>
        </p:sp>
      </p:grpSp>
      <p:sp>
        <p:nvSpPr>
          <p:cNvPr id="39" name="Rectangle à coins arrondis 38"/>
          <p:cNvSpPr/>
          <p:nvPr/>
        </p:nvSpPr>
        <p:spPr bwMode="auto">
          <a:xfrm>
            <a:off x="2114504" y="4468140"/>
            <a:ext cx="1998123" cy="446616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36000" tIns="0" rIns="36000" bIns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FR" sz="1200" b="1" dirty="0" smtClean="0">
                <a:solidFill>
                  <a:srgbClr val="E40580"/>
                </a:solidFill>
              </a:rPr>
              <a:t>JUSQU’AUX </a:t>
            </a:r>
            <a:endParaRPr lang="fr-FR" sz="1200" b="1" dirty="0">
              <a:solidFill>
                <a:srgbClr val="E40580"/>
              </a:solidFill>
            </a:endParaRPr>
          </a:p>
          <a:p>
            <a:pPr algn="ctr">
              <a:defRPr/>
            </a:pPr>
            <a:r>
              <a:rPr lang="fr-FR" sz="1200" b="1" dirty="0">
                <a:solidFill>
                  <a:srgbClr val="E40580"/>
                </a:solidFill>
              </a:rPr>
              <a:t>CELLULES SOUCHES</a:t>
            </a:r>
          </a:p>
        </p:txBody>
      </p:sp>
      <p:grpSp>
        <p:nvGrpSpPr>
          <p:cNvPr id="4" name="Groupe 39"/>
          <p:cNvGrpSpPr>
            <a:grpSpLocks/>
          </p:cNvGrpSpPr>
          <p:nvPr/>
        </p:nvGrpSpPr>
        <p:grpSpPr bwMode="auto">
          <a:xfrm>
            <a:off x="2060575" y="1773238"/>
            <a:ext cx="2105025" cy="2717800"/>
            <a:chOff x="2135658" y="2560336"/>
            <a:chExt cx="2606675" cy="3367694"/>
          </a:xfrm>
        </p:grpSpPr>
        <p:sp>
          <p:nvSpPr>
            <p:cNvPr id="118817" name="Text Box 17"/>
            <p:cNvSpPr txBox="1">
              <a:spLocks noChangeArrowheads="1"/>
            </p:cNvSpPr>
            <p:nvPr/>
          </p:nvSpPr>
          <p:spPr bwMode="auto">
            <a:xfrm>
              <a:off x="2135658" y="2560336"/>
              <a:ext cx="2606675" cy="34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 b="1">
                  <a:solidFill>
                    <a:srgbClr val="E40580"/>
                  </a:solidFill>
                </a:rPr>
                <a:t>DEPUIS LA BARRIÈRE</a:t>
              </a: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3289035" y="2931619"/>
              <a:ext cx="299922" cy="2996411"/>
            </a:xfrm>
            <a:prstGeom prst="downArrow">
              <a:avLst>
                <a:gd name="adj1" fmla="val 50000"/>
                <a:gd name="adj2" fmla="val 102858"/>
              </a:avLst>
            </a:prstGeom>
            <a:solidFill>
              <a:srgbClr val="E40580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fr-FR" sz="11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e 12"/>
          <p:cNvGrpSpPr>
            <a:grpSpLocks/>
          </p:cNvGrpSpPr>
          <p:nvPr/>
        </p:nvGrpSpPr>
        <p:grpSpPr bwMode="auto">
          <a:xfrm>
            <a:off x="5070475" y="1273175"/>
            <a:ext cx="1638300" cy="3084513"/>
            <a:chOff x="5070460" y="1272584"/>
            <a:chExt cx="1638262" cy="3085414"/>
          </a:xfrm>
        </p:grpSpPr>
        <p:sp>
          <p:nvSpPr>
            <p:cNvPr id="118811" name="Rectangle 34"/>
            <p:cNvSpPr>
              <a:spLocks noChangeArrowheads="1"/>
            </p:cNvSpPr>
            <p:nvPr/>
          </p:nvSpPr>
          <p:spPr bwMode="auto">
            <a:xfrm>
              <a:off x="5088151" y="1461503"/>
              <a:ext cx="1595168" cy="28964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6" name="Rectangle à coins arrondis 35"/>
            <p:cNvSpPr/>
            <p:nvPr/>
          </p:nvSpPr>
          <p:spPr bwMode="auto">
            <a:xfrm>
              <a:off x="5083417" y="1272584"/>
              <a:ext cx="1595168" cy="377840"/>
            </a:xfrm>
            <a:prstGeom prst="roundRect">
              <a:avLst>
                <a:gd name="adj" fmla="val 20697"/>
              </a:avLst>
            </a:prstGeom>
            <a:solidFill>
              <a:srgbClr val="0178BC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BIOMIMETISME</a:t>
              </a:r>
            </a:p>
          </p:txBody>
        </p:sp>
        <p:pic>
          <p:nvPicPr>
            <p:cNvPr id="118815" name="Image 3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70460" y="1571458"/>
              <a:ext cx="1638262" cy="2642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816" name="Text Box 23"/>
            <p:cNvSpPr txBox="1">
              <a:spLocks noChangeArrowheads="1"/>
            </p:cNvSpPr>
            <p:nvPr/>
          </p:nvSpPr>
          <p:spPr bwMode="auto">
            <a:xfrm>
              <a:off x="5083417" y="3876337"/>
              <a:ext cx="15583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/>
              <a:r>
                <a:rPr lang="fr-FR" sz="1200" b="1">
                  <a:solidFill>
                    <a:srgbClr val="333399"/>
                  </a:solidFill>
                </a:rPr>
                <a:t>Efficacité et </a:t>
              </a:r>
            </a:p>
            <a:p>
              <a:pPr algn="ctr"/>
              <a:r>
                <a:rPr lang="fr-FR" sz="1200" b="1">
                  <a:solidFill>
                    <a:srgbClr val="333399"/>
                  </a:solidFill>
                </a:rPr>
                <a:t>Haute tolérance</a:t>
              </a:r>
            </a:p>
          </p:txBody>
        </p:sp>
      </p:grpSp>
      <p:grpSp>
        <p:nvGrpSpPr>
          <p:cNvPr id="7" name="Groupe 43"/>
          <p:cNvGrpSpPr>
            <a:grpSpLocks/>
          </p:cNvGrpSpPr>
          <p:nvPr/>
        </p:nvGrpSpPr>
        <p:grpSpPr bwMode="auto">
          <a:xfrm>
            <a:off x="6784975" y="1273175"/>
            <a:ext cx="2044700" cy="3084513"/>
            <a:chOff x="6785353" y="1272584"/>
            <a:chExt cx="2043543" cy="3085415"/>
          </a:xfrm>
        </p:grpSpPr>
        <p:grpSp>
          <p:nvGrpSpPr>
            <p:cNvPr id="8" name="Groupe 42"/>
            <p:cNvGrpSpPr>
              <a:grpSpLocks/>
            </p:cNvGrpSpPr>
            <p:nvPr/>
          </p:nvGrpSpPr>
          <p:grpSpPr bwMode="auto">
            <a:xfrm>
              <a:off x="6937272" y="1272584"/>
              <a:ext cx="1891624" cy="3085415"/>
              <a:chOff x="6937272" y="1272584"/>
              <a:chExt cx="1891624" cy="3085415"/>
            </a:xfrm>
          </p:grpSpPr>
          <p:sp>
            <p:nvSpPr>
              <p:cNvPr id="118798" name="Rectangle 25"/>
              <p:cNvSpPr>
                <a:spLocks noChangeArrowheads="1"/>
              </p:cNvSpPr>
              <p:nvPr/>
            </p:nvSpPr>
            <p:spPr bwMode="auto">
              <a:xfrm>
                <a:off x="6937272" y="1461503"/>
                <a:ext cx="1595168" cy="2896496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799" name="Rectangle 15"/>
              <p:cNvSpPr>
                <a:spLocks noChangeArrowheads="1"/>
              </p:cNvSpPr>
              <p:nvPr/>
            </p:nvSpPr>
            <p:spPr bwMode="auto">
              <a:xfrm>
                <a:off x="7038402" y="2835274"/>
                <a:ext cx="1790494" cy="739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261938" indent="-261938" eaLnBrk="0" hangingPunct="0">
                  <a:spcBef>
                    <a:spcPct val="20000"/>
                  </a:spcBef>
                  <a:buSzPct val="90000"/>
                  <a:buFontTx/>
                  <a:buBlip>
                    <a:blip r:embed="rId6"/>
                  </a:buBlip>
                </a:pPr>
                <a:endParaRPr lang="fr-FR" sz="1400" b="1">
                  <a:solidFill>
                    <a:srgbClr val="233E98"/>
                  </a:solidFill>
                </a:endParaRPr>
              </a:p>
              <a:p>
                <a:pPr marL="261938" indent="-261938" eaLnBrk="0" hangingPunct="0">
                  <a:spcBef>
                    <a:spcPct val="20000"/>
                  </a:spcBef>
                  <a:buSzPct val="90000"/>
                  <a:buFontTx/>
                  <a:buBlip>
                    <a:blip r:embed="rId6"/>
                  </a:buBlip>
                </a:pPr>
                <a:endParaRPr lang="fr-FR" sz="1400" b="1">
                  <a:solidFill>
                    <a:srgbClr val="233E98"/>
                  </a:solidFill>
                </a:endParaRPr>
              </a:p>
            </p:txBody>
          </p:sp>
          <p:sp>
            <p:nvSpPr>
              <p:cNvPr id="28" name="Rectangle à coins arrondis 27"/>
              <p:cNvSpPr/>
              <p:nvPr/>
            </p:nvSpPr>
            <p:spPr bwMode="auto">
              <a:xfrm>
                <a:off x="6937272" y="1272584"/>
                <a:ext cx="1595168" cy="377840"/>
              </a:xfrm>
              <a:prstGeom prst="roundRect">
                <a:avLst>
                  <a:gd name="adj" fmla="val 20697"/>
                </a:avLst>
              </a:prstGeom>
              <a:solidFill>
                <a:srgbClr val="0178BC"/>
              </a:solidFill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FORMULATION</a:t>
                </a:r>
              </a:p>
            </p:txBody>
          </p:sp>
          <p:sp>
            <p:nvSpPr>
              <p:cNvPr id="118803" name="Triangle isocèle 28"/>
              <p:cNvSpPr>
                <a:spLocks noChangeArrowheads="1"/>
              </p:cNvSpPr>
              <p:nvPr/>
            </p:nvSpPr>
            <p:spPr bwMode="auto">
              <a:xfrm>
                <a:off x="7143291" y="1987449"/>
                <a:ext cx="1286724" cy="1109244"/>
              </a:xfrm>
              <a:prstGeom prst="triangle">
                <a:avLst>
                  <a:gd name="adj" fmla="val 50000"/>
                </a:avLst>
              </a:prstGeom>
              <a:solidFill>
                <a:srgbClr val="99CCFF">
                  <a:alpha val="50195"/>
                </a:srgbClr>
              </a:solidFill>
              <a:ln w="9525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0" name="Picture 32" descr="M:\Courbevoie\Dir_Marques\MKG MUSTELA\Echange\MBB\HARMONY\Relook\Pack shot\packshot-et-gamme\packshot-et-gamme\JPEG\detour\PACKSHOT\Coldcream visage 40ml.jpg"/>
              <p:cNvPicPr>
                <a:picLocks noChangeAspect="1" noChangeArrowheads="1"/>
              </p:cNvPicPr>
              <p:nvPr/>
            </p:nvPicPr>
            <p:blipFill>
              <a:blip r:embed="rId7"/>
              <a:srcRect l="15375" t="44411" r="52290"/>
              <a:stretch>
                <a:fillRect/>
              </a:stretch>
            </p:blipFill>
            <p:spPr bwMode="auto">
              <a:xfrm>
                <a:off x="7496151" y="1907770"/>
                <a:ext cx="525166" cy="13561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</p:pic>
          <p:sp>
            <p:nvSpPr>
              <p:cNvPr id="32" name="Rectangle à coins arrondis 31"/>
              <p:cNvSpPr/>
              <p:nvPr/>
            </p:nvSpPr>
            <p:spPr bwMode="auto">
              <a:xfrm>
                <a:off x="7815087" y="3166537"/>
                <a:ext cx="972000" cy="231144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lIns="36000" tIns="0" rIns="36000" bIns="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NATURALITE</a:t>
                </a:r>
              </a:p>
            </p:txBody>
          </p:sp>
          <p:sp>
            <p:nvSpPr>
              <p:cNvPr id="33" name="Rectangle à coins arrondis 32"/>
              <p:cNvSpPr/>
              <p:nvPr/>
            </p:nvSpPr>
            <p:spPr bwMode="auto">
              <a:xfrm>
                <a:off x="7323178" y="1743281"/>
                <a:ext cx="901348" cy="231144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lIns="36000" tIns="0" rIns="36000" bIns="0" anchor="ctr"/>
              <a:lstStyle/>
              <a:p>
                <a:pPr algn="ctr">
                  <a:defRPr/>
                </a:pPr>
                <a:r>
                  <a:rPr lang="fr-FR" sz="105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EFFICACITE</a:t>
                </a:r>
              </a:p>
            </p:txBody>
          </p:sp>
        </p:grpSp>
        <p:sp>
          <p:nvSpPr>
            <p:cNvPr id="31" name="Rectangle à coins arrondis 30"/>
            <p:cNvSpPr/>
            <p:nvPr/>
          </p:nvSpPr>
          <p:spPr bwMode="auto">
            <a:xfrm>
              <a:off x="6785353" y="3166536"/>
              <a:ext cx="972000" cy="23114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lIns="36000" tIns="0" rIns="36000" bIns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fr-FR" sz="1000" b="1" dirty="0">
                  <a:solidFill>
                    <a:srgbClr val="0070C0"/>
                  </a:solidFill>
                </a:rPr>
                <a:t>PLAISIR</a:t>
              </a:r>
              <a:endParaRPr lang="fr-FR" sz="11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 rot="20700000">
            <a:off x="2527300" y="1754188"/>
            <a:ext cx="5207000" cy="110331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ea typeface="Geneva"/>
              </a:rPr>
              <a:t>Participez à la </a:t>
            </a:r>
            <a:br>
              <a:rPr lang="fr-FR" dirty="0" smtClean="0">
                <a:ea typeface="Geneva"/>
              </a:rPr>
            </a:br>
            <a:r>
              <a:rPr lang="fr-FR" dirty="0" smtClean="0">
                <a:ea typeface="Geneva"/>
              </a:rPr>
              <a:t>REVOLUTION! </a:t>
            </a:r>
            <a:br>
              <a:rPr lang="fr-FR" dirty="0" smtClean="0">
                <a:ea typeface="Geneva"/>
              </a:rPr>
            </a:br>
            <a:endParaRPr lang="fr-FR" dirty="0">
              <a:ea typeface="Geneva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375025" y="3279775"/>
            <a:ext cx="3511550" cy="506413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Rectangle à coins arrondis 1"/>
          <p:cNvSpPr/>
          <p:nvPr/>
        </p:nvSpPr>
        <p:spPr>
          <a:xfrm rot="20780747">
            <a:off x="2573338" y="1958975"/>
            <a:ext cx="838200" cy="62071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à coins arrondis 1"/>
          <p:cNvSpPr/>
          <p:nvPr/>
        </p:nvSpPr>
        <p:spPr>
          <a:xfrm rot="9980747">
            <a:off x="6888163" y="1958975"/>
            <a:ext cx="838200" cy="62071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18EE2-A437-41C9-BD9A-4CE545B6C76C}" type="slidenum">
              <a:rPr lang="fr-FR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249238"/>
            <a:ext cx="8202612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SEPTEMBRE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None/>
            </a:pPr>
            <a:endParaRPr lang="en-US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46250" y="1063625"/>
            <a:ext cx="69230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Lancement</a:t>
            </a:r>
            <a:r>
              <a:rPr lang="en-US" sz="1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6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Mustela</a:t>
            </a:r>
            <a:r>
              <a:rPr lang="en-US" sz="16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sur</a:t>
            </a:r>
            <a:r>
              <a:rPr lang="en-US" sz="16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n-US" sz="16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Twitter &amp; YouTube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Lancement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 du nouveau site &amp; site mobile</a:t>
            </a: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10" name="Picture 4" descr="http://www.mykindex.com/wp-content/uploads/2013/05/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3" y="1565275"/>
            <a:ext cx="10652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www.actionco.fr/Images/Breves/Actus/50902/image/twi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825" y="1544638"/>
            <a:ext cx="7762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r="6631"/>
          <a:stretch>
            <a:fillRect/>
          </a:stretch>
        </p:blipFill>
        <p:spPr bwMode="auto">
          <a:xfrm>
            <a:off x="5327650" y="1522413"/>
            <a:ext cx="787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rcRect l="17841" t="15228" r="9828" b="14249"/>
          <a:stretch>
            <a:fillRect/>
          </a:stretch>
        </p:blipFill>
        <p:spPr bwMode="auto">
          <a:xfrm>
            <a:off x="2374900" y="2586038"/>
            <a:ext cx="441007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249238"/>
            <a:ext cx="8202612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SEPTEMBRE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None/>
            </a:pPr>
            <a:endParaRPr lang="en-US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46250" y="1063625"/>
            <a:ext cx="69230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Concour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sur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  <a:hlinkClick r:id="rId2"/>
              </a:rPr>
              <a:t>www.mustela.be</a:t>
            </a: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0072" y="1500837"/>
            <a:ext cx="4690754" cy="364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 descr="C:\Users\isabel\AppData\Local\Microsoft\Windows\Temporary Internet Files\Content.Outlook\TBFJY0VH\A3210-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626" y="2874447"/>
            <a:ext cx="18605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249238"/>
            <a:ext cx="8202612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OCTOBRE 2013 = MOIS DE MUSTELA BEBE!!!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None/>
            </a:pPr>
            <a:endParaRPr lang="en-US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46250" y="1193800"/>
            <a:ext cx="36099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-15% 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Sur la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gamme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complète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Mustela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Bébé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!</a:t>
            </a: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Non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limité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 en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quantité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!</a:t>
            </a: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En plus de la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réduction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offerte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 par le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pharmacien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!</a:t>
            </a: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115" y="1140031"/>
            <a:ext cx="2316498" cy="327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249238"/>
            <a:ext cx="8202612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SEPTEMBRE-OCTOBRE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None/>
            </a:pPr>
            <a:endParaRPr lang="en-US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46250" y="1063625"/>
            <a:ext cx="69230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Babydays :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Concour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 en </a:t>
            </a:r>
            <a:r>
              <a:rPr lang="en-US" sz="1600" b="1" kern="0" dirty="0" err="1" smtClean="0">
                <a:solidFill>
                  <a:srgbClr val="0070C0"/>
                </a:solidFill>
                <a:latin typeface="+mn-lt"/>
                <a:cs typeface="+mn-cs"/>
              </a:rPr>
              <a:t>partenariat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  <a:cs typeface="+mn-cs"/>
              </a:rPr>
              <a:t> avec Playskool</a:t>
            </a: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1947863"/>
            <a:ext cx="47259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C:\Users\isabel\AppData\Local\Microsoft\Windows\Temporary Internet Files\Content.Outlook\TBFJY0VH\31943-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0963" y="2117725"/>
            <a:ext cx="22590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625"/>
            <a:ext cx="7072313" cy="649288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SEPTEMBRE-DECEMBRE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La </a:t>
            </a:r>
            <a:r>
              <a:rPr lang="en-US" dirty="0" err="1" smtClean="0">
                <a:solidFill>
                  <a:srgbClr val="0070C0"/>
                </a:solidFill>
              </a:rPr>
              <a:t>Boîte</a:t>
            </a:r>
            <a:r>
              <a:rPr lang="en-US" dirty="0" smtClean="0">
                <a:solidFill>
                  <a:srgbClr val="0070C0"/>
                </a:solidFill>
              </a:rPr>
              <a:t> Rose</a:t>
            </a:r>
          </a:p>
          <a:p>
            <a:pPr>
              <a:buFontTx/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fr-BE" dirty="0" smtClean="0"/>
          </a:p>
          <a:p>
            <a:r>
              <a:rPr lang="fr-BE" dirty="0" smtClean="0">
                <a:solidFill>
                  <a:srgbClr val="0178BC"/>
                </a:solidFill>
              </a:rPr>
              <a:t>Actions Club </a:t>
            </a:r>
            <a:r>
              <a:rPr lang="fr-BE" dirty="0" err="1" smtClean="0">
                <a:solidFill>
                  <a:srgbClr val="0178BC"/>
                </a:solidFill>
              </a:rPr>
              <a:t>Mustela</a:t>
            </a:r>
            <a:endParaRPr lang="fr-BE" dirty="0" smtClean="0">
              <a:solidFill>
                <a:srgbClr val="0178BC"/>
              </a:solidFill>
            </a:endParaRPr>
          </a:p>
          <a:p>
            <a:r>
              <a:rPr lang="fr-BE" dirty="0" smtClean="0">
                <a:solidFill>
                  <a:srgbClr val="0178BC"/>
                </a:solidFill>
              </a:rPr>
              <a:t>Newsletters</a:t>
            </a:r>
          </a:p>
          <a:p>
            <a:r>
              <a:rPr lang="fr-BE" dirty="0" smtClean="0">
                <a:solidFill>
                  <a:srgbClr val="0178BC"/>
                </a:solidFill>
              </a:rPr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EB01C-2469-4468-A2F5-47BA96AB2BC3}" type="slidenum">
              <a:rPr lang="fr-FR"/>
              <a:pPr>
                <a:defRPr/>
              </a:pPr>
              <a:t>16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5038" y="858838"/>
            <a:ext cx="20351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899" y="2369197"/>
            <a:ext cx="3075708" cy="238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625"/>
            <a:ext cx="7072313" cy="649288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QUESTIONS?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F666A-1A5C-4065-AD21-81DABAD83B67}" type="slidenum">
              <a:rPr lang="fr-FR"/>
              <a:pPr>
                <a:defRPr/>
              </a:pPr>
              <a:t>17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072" y="463138"/>
            <a:ext cx="1901961" cy="44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7138" y="0"/>
            <a:ext cx="9066861" cy="5143500"/>
          </a:xfrm>
          <a:prstGeom prst="rect">
            <a:avLst/>
          </a:prstGeom>
          <a:solidFill>
            <a:srgbClr val="01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grpSp>
        <p:nvGrpSpPr>
          <p:cNvPr id="2" name="Groupe 29"/>
          <p:cNvGrpSpPr/>
          <p:nvPr/>
        </p:nvGrpSpPr>
        <p:grpSpPr>
          <a:xfrm>
            <a:off x="2767112" y="2067694"/>
            <a:ext cx="3686912" cy="1008112"/>
            <a:chOff x="2160588" y="3187701"/>
            <a:chExt cx="3895726" cy="1065212"/>
          </a:xfrm>
          <a:solidFill>
            <a:schemeClr val="bg1"/>
          </a:solidFill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5191126" y="3240088"/>
              <a:ext cx="128588" cy="663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160588" y="3187701"/>
              <a:ext cx="876300" cy="715962"/>
            </a:xfrm>
            <a:custGeom>
              <a:avLst/>
              <a:gdLst/>
              <a:ahLst/>
              <a:cxnLst>
                <a:cxn ang="0">
                  <a:pos x="131" y="32"/>
                </a:cxn>
                <a:cxn ang="0">
                  <a:pos x="233" y="64"/>
                </a:cxn>
                <a:cxn ang="0">
                  <a:pos x="233" y="189"/>
                </a:cxn>
                <a:cxn ang="0">
                  <a:pos x="198" y="189"/>
                </a:cxn>
                <a:cxn ang="0">
                  <a:pos x="198" y="93"/>
                </a:cxn>
                <a:cxn ang="0">
                  <a:pos x="198" y="76"/>
                </a:cxn>
                <a:cxn ang="0">
                  <a:pos x="169" y="46"/>
                </a:cxn>
                <a:cxn ang="0">
                  <a:pos x="136" y="73"/>
                </a:cxn>
                <a:cxn ang="0">
                  <a:pos x="136" y="189"/>
                </a:cxn>
                <a:cxn ang="0">
                  <a:pos x="102" y="189"/>
                </a:cxn>
                <a:cxn ang="0">
                  <a:pos x="102" y="73"/>
                </a:cxn>
                <a:cxn ang="0">
                  <a:pos x="96" y="52"/>
                </a:cxn>
                <a:cxn ang="0">
                  <a:pos x="57" y="48"/>
                </a:cxn>
                <a:cxn ang="0">
                  <a:pos x="42" y="75"/>
                </a:cxn>
                <a:cxn ang="0">
                  <a:pos x="42" y="189"/>
                </a:cxn>
                <a:cxn ang="0">
                  <a:pos x="8" y="189"/>
                </a:cxn>
                <a:cxn ang="0">
                  <a:pos x="8" y="37"/>
                </a:cxn>
                <a:cxn ang="0">
                  <a:pos x="0" y="13"/>
                </a:cxn>
                <a:cxn ang="0">
                  <a:pos x="39" y="13"/>
                </a:cxn>
                <a:cxn ang="0">
                  <a:pos x="44" y="29"/>
                </a:cxn>
                <a:cxn ang="0">
                  <a:pos x="120" y="22"/>
                </a:cxn>
                <a:cxn ang="0">
                  <a:pos x="131" y="32"/>
                </a:cxn>
              </a:cxnLst>
              <a:rect l="0" t="0" r="r" b="b"/>
              <a:pathLst>
                <a:path w="233" h="189">
                  <a:moveTo>
                    <a:pt x="131" y="32"/>
                  </a:moveTo>
                  <a:cubicBezTo>
                    <a:pt x="160" y="0"/>
                    <a:pt x="233" y="9"/>
                    <a:pt x="233" y="64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54"/>
                    <a:pt x="182" y="46"/>
                    <a:pt x="169" y="46"/>
                  </a:cubicBezTo>
                  <a:cubicBezTo>
                    <a:pt x="154" y="46"/>
                    <a:pt x="136" y="51"/>
                    <a:pt x="136" y="73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3" y="66"/>
                    <a:pt x="102" y="57"/>
                    <a:pt x="96" y="52"/>
                  </a:cubicBezTo>
                  <a:cubicBezTo>
                    <a:pt x="86" y="43"/>
                    <a:pt x="70" y="42"/>
                    <a:pt x="57" y="48"/>
                  </a:cubicBezTo>
                  <a:cubicBezTo>
                    <a:pt x="46" y="53"/>
                    <a:pt x="42" y="63"/>
                    <a:pt x="42" y="75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29"/>
                    <a:pt x="4" y="19"/>
                    <a:pt x="0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1" y="14"/>
                    <a:pt x="43" y="25"/>
                    <a:pt x="44" y="29"/>
                  </a:cubicBezTo>
                  <a:cubicBezTo>
                    <a:pt x="67" y="7"/>
                    <a:pt x="103" y="11"/>
                    <a:pt x="120" y="22"/>
                  </a:cubicBezTo>
                  <a:cubicBezTo>
                    <a:pt x="125" y="26"/>
                    <a:pt x="128" y="28"/>
                    <a:pt x="131" y="3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213226" y="3240088"/>
              <a:ext cx="327025" cy="693737"/>
            </a:xfrm>
            <a:custGeom>
              <a:avLst/>
              <a:gdLst/>
              <a:ahLst/>
              <a:cxnLst>
                <a:cxn ang="0">
                  <a:pos x="87" y="144"/>
                </a:cxn>
                <a:cxn ang="0">
                  <a:pos x="52" y="137"/>
                </a:cxn>
                <a:cxn ang="0">
                  <a:pos x="52" y="68"/>
                </a:cxn>
                <a:cxn ang="0">
                  <a:pos x="87" y="68"/>
                </a:cxn>
                <a:cxn ang="0">
                  <a:pos x="87" y="43"/>
                </a:cxn>
                <a:cxn ang="0">
                  <a:pos x="52" y="43"/>
                </a:cxn>
                <a:cxn ang="0">
                  <a:pos x="52" y="0"/>
                </a:cxn>
                <a:cxn ang="0">
                  <a:pos x="18" y="0"/>
                </a:cxn>
                <a:cxn ang="0">
                  <a:pos x="18" y="43"/>
                </a:cxn>
                <a:cxn ang="0">
                  <a:pos x="0" y="43"/>
                </a:cxn>
                <a:cxn ang="0">
                  <a:pos x="0" y="68"/>
                </a:cxn>
                <a:cxn ang="0">
                  <a:pos x="18" y="68"/>
                </a:cxn>
                <a:cxn ang="0">
                  <a:pos x="18" y="150"/>
                </a:cxn>
                <a:cxn ang="0">
                  <a:pos x="30" y="174"/>
                </a:cxn>
                <a:cxn ang="0">
                  <a:pos x="87" y="171"/>
                </a:cxn>
                <a:cxn ang="0">
                  <a:pos x="87" y="144"/>
                </a:cxn>
              </a:cxnLst>
              <a:rect l="0" t="0" r="r" b="b"/>
              <a:pathLst>
                <a:path w="87" h="183">
                  <a:moveTo>
                    <a:pt x="87" y="144"/>
                  </a:moveTo>
                  <a:cubicBezTo>
                    <a:pt x="69" y="157"/>
                    <a:pt x="52" y="154"/>
                    <a:pt x="52" y="137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9" y="159"/>
                    <a:pt x="22" y="168"/>
                    <a:pt x="30" y="174"/>
                  </a:cubicBezTo>
                  <a:cubicBezTo>
                    <a:pt x="47" y="183"/>
                    <a:pt x="71" y="183"/>
                    <a:pt x="87" y="171"/>
                  </a:cubicBezTo>
                  <a:lnTo>
                    <a:pt x="87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702051" y="3305175"/>
              <a:ext cx="503238" cy="631825"/>
            </a:xfrm>
            <a:custGeom>
              <a:avLst/>
              <a:gdLst/>
              <a:ahLst/>
              <a:cxnLst>
                <a:cxn ang="0">
                  <a:pos x="22" y="119"/>
                </a:cxn>
                <a:cxn ang="0">
                  <a:pos x="99" y="126"/>
                </a:cxn>
                <a:cxn ang="0">
                  <a:pos x="87" y="110"/>
                </a:cxn>
                <a:cxn ang="0">
                  <a:pos x="15" y="84"/>
                </a:cxn>
                <a:cxn ang="0">
                  <a:pos x="10" y="51"/>
                </a:cxn>
                <a:cxn ang="0">
                  <a:pos x="120" y="31"/>
                </a:cxn>
                <a:cxn ang="0">
                  <a:pos x="106" y="58"/>
                </a:cxn>
                <a:cxn ang="0">
                  <a:pos x="47" y="51"/>
                </a:cxn>
                <a:cxn ang="0">
                  <a:pos x="42" y="59"/>
                </a:cxn>
                <a:cxn ang="0">
                  <a:pos x="61" y="72"/>
                </a:cxn>
                <a:cxn ang="0">
                  <a:pos x="130" y="106"/>
                </a:cxn>
                <a:cxn ang="0">
                  <a:pos x="114" y="150"/>
                </a:cxn>
                <a:cxn ang="0">
                  <a:pos x="30" y="158"/>
                </a:cxn>
                <a:cxn ang="0">
                  <a:pos x="0" y="139"/>
                </a:cxn>
                <a:cxn ang="0">
                  <a:pos x="22" y="119"/>
                </a:cxn>
              </a:cxnLst>
              <a:rect l="0" t="0" r="r" b="b"/>
              <a:pathLst>
                <a:path w="134" h="167">
                  <a:moveTo>
                    <a:pt x="22" y="119"/>
                  </a:moveTo>
                  <a:cubicBezTo>
                    <a:pt x="37" y="134"/>
                    <a:pt x="85" y="147"/>
                    <a:pt x="99" y="126"/>
                  </a:cubicBezTo>
                  <a:cubicBezTo>
                    <a:pt x="105" y="115"/>
                    <a:pt x="92" y="111"/>
                    <a:pt x="87" y="110"/>
                  </a:cubicBezTo>
                  <a:cubicBezTo>
                    <a:pt x="63" y="103"/>
                    <a:pt x="34" y="104"/>
                    <a:pt x="15" y="84"/>
                  </a:cubicBezTo>
                  <a:cubicBezTo>
                    <a:pt x="7" y="75"/>
                    <a:pt x="7" y="63"/>
                    <a:pt x="10" y="51"/>
                  </a:cubicBezTo>
                  <a:cubicBezTo>
                    <a:pt x="32" y="0"/>
                    <a:pt x="111" y="26"/>
                    <a:pt x="120" y="31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88" y="48"/>
                    <a:pt x="60" y="42"/>
                    <a:pt x="47" y="51"/>
                  </a:cubicBezTo>
                  <a:cubicBezTo>
                    <a:pt x="44" y="53"/>
                    <a:pt x="43" y="56"/>
                    <a:pt x="42" y="59"/>
                  </a:cubicBezTo>
                  <a:cubicBezTo>
                    <a:pt x="44" y="68"/>
                    <a:pt x="54" y="69"/>
                    <a:pt x="61" y="72"/>
                  </a:cubicBezTo>
                  <a:cubicBezTo>
                    <a:pt x="85" y="80"/>
                    <a:pt x="121" y="75"/>
                    <a:pt x="130" y="106"/>
                  </a:cubicBezTo>
                  <a:cubicBezTo>
                    <a:pt x="134" y="123"/>
                    <a:pt x="129" y="140"/>
                    <a:pt x="114" y="150"/>
                  </a:cubicBezTo>
                  <a:cubicBezTo>
                    <a:pt x="91" y="167"/>
                    <a:pt x="57" y="165"/>
                    <a:pt x="30" y="158"/>
                  </a:cubicBezTo>
                  <a:cubicBezTo>
                    <a:pt x="19" y="154"/>
                    <a:pt x="9" y="148"/>
                    <a:pt x="0" y="139"/>
                  </a:cubicBezTo>
                  <a:lnTo>
                    <a:pt x="22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3133726" y="3403600"/>
              <a:ext cx="508000" cy="538162"/>
            </a:xfrm>
            <a:custGeom>
              <a:avLst/>
              <a:gdLst/>
              <a:ahLst/>
              <a:cxnLst>
                <a:cxn ang="0">
                  <a:pos x="102" y="122"/>
                </a:cxn>
                <a:cxn ang="0">
                  <a:pos x="20" y="127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76"/>
                </a:cxn>
                <a:cxn ang="0">
                  <a:pos x="45" y="101"/>
                </a:cxn>
                <a:cxn ang="0">
                  <a:pos x="93" y="99"/>
                </a:cxn>
                <a:cxn ang="0">
                  <a:pos x="102" y="75"/>
                </a:cxn>
                <a:cxn ang="0">
                  <a:pos x="102" y="0"/>
                </a:cxn>
                <a:cxn ang="0">
                  <a:pos x="135" y="0"/>
                </a:cxn>
                <a:cxn ang="0">
                  <a:pos x="135" y="132"/>
                </a:cxn>
                <a:cxn ang="0">
                  <a:pos x="106" y="132"/>
                </a:cxn>
                <a:cxn ang="0">
                  <a:pos x="102" y="122"/>
                </a:cxn>
              </a:cxnLst>
              <a:rect l="0" t="0" r="r" b="b"/>
              <a:pathLst>
                <a:path w="135" h="142">
                  <a:moveTo>
                    <a:pt x="102" y="122"/>
                  </a:moveTo>
                  <a:cubicBezTo>
                    <a:pt x="83" y="142"/>
                    <a:pt x="43" y="140"/>
                    <a:pt x="20" y="127"/>
                  </a:cubicBezTo>
                  <a:cubicBezTo>
                    <a:pt x="7" y="118"/>
                    <a:pt x="0" y="105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86"/>
                    <a:pt x="37" y="95"/>
                    <a:pt x="45" y="101"/>
                  </a:cubicBezTo>
                  <a:cubicBezTo>
                    <a:pt x="58" y="109"/>
                    <a:pt x="80" y="110"/>
                    <a:pt x="93" y="99"/>
                  </a:cubicBezTo>
                  <a:cubicBezTo>
                    <a:pt x="99" y="93"/>
                    <a:pt x="101" y="84"/>
                    <a:pt x="102" y="7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06" y="132"/>
                    <a:pt x="106" y="132"/>
                    <a:pt x="106" y="132"/>
                  </a:cubicBezTo>
                  <a:lnTo>
                    <a:pt x="102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559301" y="3379788"/>
              <a:ext cx="579438" cy="592137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79" y="118"/>
                </a:cxn>
                <a:cxn ang="0">
                  <a:pos x="121" y="94"/>
                </a:cxn>
                <a:cxn ang="0">
                  <a:pos x="142" y="110"/>
                </a:cxn>
                <a:cxn ang="0">
                  <a:pos x="13" y="112"/>
                </a:cxn>
                <a:cxn ang="0">
                  <a:pos x="12" y="37"/>
                </a:cxn>
                <a:cxn ang="0">
                  <a:pos x="75" y="1"/>
                </a:cxn>
                <a:cxn ang="0">
                  <a:pos x="148" y="80"/>
                </a:cxn>
                <a:cxn ang="0">
                  <a:pos x="38" y="80"/>
                </a:cxn>
                <a:cxn ang="0">
                  <a:pos x="115" y="55"/>
                </a:cxn>
                <a:cxn ang="0">
                  <a:pos x="109" y="38"/>
                </a:cxn>
                <a:cxn ang="0">
                  <a:pos x="62" y="27"/>
                </a:cxn>
                <a:cxn ang="0">
                  <a:pos x="40" y="55"/>
                </a:cxn>
                <a:cxn ang="0">
                  <a:pos x="115" y="55"/>
                </a:cxn>
              </a:cxnLst>
              <a:rect l="0" t="0" r="r" b="b"/>
              <a:pathLst>
                <a:path w="154" h="156">
                  <a:moveTo>
                    <a:pt x="38" y="80"/>
                  </a:moveTo>
                  <a:cubicBezTo>
                    <a:pt x="39" y="107"/>
                    <a:pt x="59" y="118"/>
                    <a:pt x="79" y="118"/>
                  </a:cubicBezTo>
                  <a:cubicBezTo>
                    <a:pt x="106" y="118"/>
                    <a:pt x="121" y="94"/>
                    <a:pt x="121" y="9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16" y="155"/>
                    <a:pt x="42" y="156"/>
                    <a:pt x="13" y="112"/>
                  </a:cubicBezTo>
                  <a:cubicBezTo>
                    <a:pt x="1" y="90"/>
                    <a:pt x="0" y="60"/>
                    <a:pt x="12" y="37"/>
                  </a:cubicBezTo>
                  <a:cubicBezTo>
                    <a:pt x="33" y="0"/>
                    <a:pt x="75" y="1"/>
                    <a:pt x="75" y="1"/>
                  </a:cubicBezTo>
                  <a:cubicBezTo>
                    <a:pt x="98" y="0"/>
                    <a:pt x="154" y="13"/>
                    <a:pt x="148" y="80"/>
                  </a:cubicBezTo>
                  <a:lnTo>
                    <a:pt x="38" y="80"/>
                  </a:lnTo>
                  <a:close/>
                  <a:moveTo>
                    <a:pt x="115" y="55"/>
                  </a:moveTo>
                  <a:cubicBezTo>
                    <a:pt x="114" y="49"/>
                    <a:pt x="112" y="43"/>
                    <a:pt x="109" y="38"/>
                  </a:cubicBezTo>
                  <a:cubicBezTo>
                    <a:pt x="99" y="24"/>
                    <a:pt x="78" y="21"/>
                    <a:pt x="62" y="27"/>
                  </a:cubicBezTo>
                  <a:cubicBezTo>
                    <a:pt x="50" y="31"/>
                    <a:pt x="43" y="44"/>
                    <a:pt x="40" y="55"/>
                  </a:cubicBezTo>
                  <a:lnTo>
                    <a:pt x="115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372101" y="3338513"/>
              <a:ext cx="538163" cy="592137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43" y="154"/>
                </a:cxn>
                <a:cxn ang="0">
                  <a:pos x="6" y="130"/>
                </a:cxn>
                <a:cxn ang="0">
                  <a:pos x="8" y="91"/>
                </a:cxn>
                <a:cxn ang="0">
                  <a:pos x="67" y="72"/>
                </a:cxn>
                <a:cxn ang="0">
                  <a:pos x="100" y="66"/>
                </a:cxn>
                <a:cxn ang="0">
                  <a:pos x="94" y="39"/>
                </a:cxn>
                <a:cxn ang="0">
                  <a:pos x="36" y="60"/>
                </a:cxn>
                <a:cxn ang="0">
                  <a:pos x="11" y="44"/>
                </a:cxn>
                <a:cxn ang="0">
                  <a:pos x="133" y="37"/>
                </a:cxn>
                <a:cxn ang="0">
                  <a:pos x="139" y="85"/>
                </a:cxn>
                <a:cxn ang="0">
                  <a:pos x="138" y="127"/>
                </a:cxn>
                <a:cxn ang="0">
                  <a:pos x="143" y="149"/>
                </a:cxn>
                <a:cxn ang="0">
                  <a:pos x="110" y="149"/>
                </a:cxn>
                <a:cxn ang="0">
                  <a:pos x="106" y="137"/>
                </a:cxn>
                <a:cxn ang="0">
                  <a:pos x="104" y="89"/>
                </a:cxn>
                <a:cxn ang="0">
                  <a:pos x="54" y="96"/>
                </a:cxn>
                <a:cxn ang="0">
                  <a:pos x="33" y="106"/>
                </a:cxn>
                <a:cxn ang="0">
                  <a:pos x="38" y="122"/>
                </a:cxn>
                <a:cxn ang="0">
                  <a:pos x="92" y="118"/>
                </a:cxn>
                <a:cxn ang="0">
                  <a:pos x="104" y="91"/>
                </a:cxn>
                <a:cxn ang="0">
                  <a:pos x="104" y="89"/>
                </a:cxn>
              </a:cxnLst>
              <a:rect l="0" t="0" r="r" b="b"/>
              <a:pathLst>
                <a:path w="143" h="156">
                  <a:moveTo>
                    <a:pt x="106" y="137"/>
                  </a:moveTo>
                  <a:cubicBezTo>
                    <a:pt x="83" y="154"/>
                    <a:pt x="60" y="156"/>
                    <a:pt x="43" y="154"/>
                  </a:cubicBezTo>
                  <a:cubicBezTo>
                    <a:pt x="28" y="152"/>
                    <a:pt x="13" y="145"/>
                    <a:pt x="6" y="130"/>
                  </a:cubicBezTo>
                  <a:cubicBezTo>
                    <a:pt x="0" y="119"/>
                    <a:pt x="2" y="103"/>
                    <a:pt x="8" y="91"/>
                  </a:cubicBezTo>
                  <a:cubicBezTo>
                    <a:pt x="16" y="76"/>
                    <a:pt x="46" y="74"/>
                    <a:pt x="67" y="72"/>
                  </a:cubicBezTo>
                  <a:cubicBezTo>
                    <a:pt x="79" y="71"/>
                    <a:pt x="89" y="71"/>
                    <a:pt x="100" y="66"/>
                  </a:cubicBezTo>
                  <a:cubicBezTo>
                    <a:pt x="112" y="57"/>
                    <a:pt x="104" y="42"/>
                    <a:pt x="94" y="39"/>
                  </a:cubicBezTo>
                  <a:cubicBezTo>
                    <a:pt x="78" y="34"/>
                    <a:pt x="52" y="33"/>
                    <a:pt x="36" y="6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40" y="0"/>
                    <a:pt x="115" y="3"/>
                    <a:pt x="133" y="37"/>
                  </a:cubicBezTo>
                  <a:cubicBezTo>
                    <a:pt x="140" y="51"/>
                    <a:pt x="138" y="68"/>
                    <a:pt x="139" y="85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39" y="135"/>
                    <a:pt x="139" y="139"/>
                    <a:pt x="143" y="149"/>
                  </a:cubicBezTo>
                  <a:cubicBezTo>
                    <a:pt x="110" y="149"/>
                    <a:pt x="110" y="149"/>
                    <a:pt x="110" y="149"/>
                  </a:cubicBezTo>
                  <a:lnTo>
                    <a:pt x="106" y="137"/>
                  </a:lnTo>
                  <a:close/>
                  <a:moveTo>
                    <a:pt x="104" y="89"/>
                  </a:moveTo>
                  <a:cubicBezTo>
                    <a:pt x="95" y="93"/>
                    <a:pt x="70" y="95"/>
                    <a:pt x="54" y="96"/>
                  </a:cubicBezTo>
                  <a:cubicBezTo>
                    <a:pt x="46" y="97"/>
                    <a:pt x="36" y="97"/>
                    <a:pt x="33" y="106"/>
                  </a:cubicBezTo>
                  <a:cubicBezTo>
                    <a:pt x="32" y="112"/>
                    <a:pt x="33" y="118"/>
                    <a:pt x="38" y="122"/>
                  </a:cubicBezTo>
                  <a:cubicBezTo>
                    <a:pt x="54" y="131"/>
                    <a:pt x="77" y="127"/>
                    <a:pt x="92" y="118"/>
                  </a:cubicBezTo>
                  <a:cubicBezTo>
                    <a:pt x="102" y="113"/>
                    <a:pt x="105" y="102"/>
                    <a:pt x="104" y="91"/>
                  </a:cubicBezTo>
                  <a:lnTo>
                    <a:pt x="104" y="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570163" y="4119563"/>
              <a:ext cx="2925763" cy="133350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392" y="1"/>
                </a:cxn>
                <a:cxn ang="0">
                  <a:pos x="749" y="29"/>
                </a:cxn>
                <a:cxn ang="0">
                  <a:pos x="24" y="29"/>
                </a:cxn>
              </a:cxnLst>
              <a:rect l="0" t="0" r="r" b="b"/>
              <a:pathLst>
                <a:path w="778" h="35">
                  <a:moveTo>
                    <a:pt x="24" y="29"/>
                  </a:moveTo>
                  <a:cubicBezTo>
                    <a:pt x="0" y="24"/>
                    <a:pt x="138" y="2"/>
                    <a:pt x="392" y="1"/>
                  </a:cubicBezTo>
                  <a:cubicBezTo>
                    <a:pt x="646" y="0"/>
                    <a:pt x="778" y="24"/>
                    <a:pt x="749" y="29"/>
                  </a:cubicBezTo>
                  <a:cubicBezTo>
                    <a:pt x="720" y="34"/>
                    <a:pt x="55" y="35"/>
                    <a:pt x="24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5861051" y="3206750"/>
              <a:ext cx="195263" cy="19685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6" y="0"/>
                </a:cxn>
                <a:cxn ang="0">
                  <a:pos x="52" y="26"/>
                </a:cxn>
                <a:cxn ang="0">
                  <a:pos x="26" y="52"/>
                </a:cxn>
                <a:cxn ang="0">
                  <a:pos x="0" y="26"/>
                </a:cxn>
                <a:cxn ang="0">
                  <a:pos x="26" y="48"/>
                </a:cxn>
                <a:cxn ang="0">
                  <a:pos x="47" y="26"/>
                </a:cxn>
                <a:cxn ang="0">
                  <a:pos x="26" y="4"/>
                </a:cxn>
                <a:cxn ang="0">
                  <a:pos x="5" y="26"/>
                </a:cxn>
                <a:cxn ang="0">
                  <a:pos x="26" y="48"/>
                </a:cxn>
                <a:cxn ang="0">
                  <a:pos x="21" y="41"/>
                </a:cxn>
                <a:cxn ang="0">
                  <a:pos x="16" y="41"/>
                </a:cxn>
                <a:cxn ang="0">
                  <a:pos x="16" y="11"/>
                </a:cxn>
                <a:cxn ang="0">
                  <a:pos x="28" y="11"/>
                </a:cxn>
                <a:cxn ang="0">
                  <a:pos x="38" y="19"/>
                </a:cxn>
                <a:cxn ang="0">
                  <a:pos x="30" y="28"/>
                </a:cxn>
                <a:cxn ang="0">
                  <a:pos x="39" y="41"/>
                </a:cxn>
                <a:cxn ang="0">
                  <a:pos x="34" y="41"/>
                </a:cxn>
                <a:cxn ang="0">
                  <a:pos x="26" y="28"/>
                </a:cxn>
                <a:cxn ang="0">
                  <a:pos x="21" y="28"/>
                </a:cxn>
                <a:cxn ang="0">
                  <a:pos x="21" y="41"/>
                </a:cxn>
                <a:cxn ang="0">
                  <a:pos x="26" y="24"/>
                </a:cxn>
                <a:cxn ang="0">
                  <a:pos x="33" y="19"/>
                </a:cxn>
                <a:cxn ang="0">
                  <a:pos x="27" y="15"/>
                </a:cxn>
                <a:cxn ang="0">
                  <a:pos x="21" y="15"/>
                </a:cxn>
                <a:cxn ang="0">
                  <a:pos x="21" y="24"/>
                </a:cxn>
                <a:cxn ang="0">
                  <a:pos x="26" y="24"/>
                </a:cxn>
              </a:cxnLst>
              <a:rect l="0" t="0" r="r" b="b"/>
              <a:pathLst>
                <a:path w="52" h="52">
                  <a:moveTo>
                    <a:pt x="0" y="26"/>
                  </a:move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ubicBezTo>
                    <a:pt x="52" y="41"/>
                    <a:pt x="40" y="52"/>
                    <a:pt x="26" y="52"/>
                  </a:cubicBezTo>
                  <a:cubicBezTo>
                    <a:pt x="12" y="52"/>
                    <a:pt x="0" y="41"/>
                    <a:pt x="0" y="26"/>
                  </a:cubicBezTo>
                  <a:moveTo>
                    <a:pt x="26" y="48"/>
                  </a:moveTo>
                  <a:cubicBezTo>
                    <a:pt x="38" y="48"/>
                    <a:pt x="47" y="38"/>
                    <a:pt x="47" y="26"/>
                  </a:cubicBezTo>
                  <a:cubicBezTo>
                    <a:pt x="47" y="13"/>
                    <a:pt x="38" y="4"/>
                    <a:pt x="26" y="4"/>
                  </a:cubicBezTo>
                  <a:cubicBezTo>
                    <a:pt x="15" y="4"/>
                    <a:pt x="5" y="13"/>
                    <a:pt x="5" y="26"/>
                  </a:cubicBezTo>
                  <a:cubicBezTo>
                    <a:pt x="5" y="38"/>
                    <a:pt x="15" y="48"/>
                    <a:pt x="26" y="48"/>
                  </a:cubicBezTo>
                  <a:moveTo>
                    <a:pt x="21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5" y="11"/>
                    <a:pt x="38" y="13"/>
                    <a:pt x="38" y="19"/>
                  </a:cubicBezTo>
                  <a:cubicBezTo>
                    <a:pt x="38" y="25"/>
                    <a:pt x="35" y="27"/>
                    <a:pt x="30" y="28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41"/>
                    <a:pt x="21" y="41"/>
                    <a:pt x="21" y="41"/>
                  </a:cubicBezTo>
                  <a:moveTo>
                    <a:pt x="26" y="24"/>
                  </a:moveTo>
                  <a:cubicBezTo>
                    <a:pt x="30" y="24"/>
                    <a:pt x="33" y="24"/>
                    <a:pt x="33" y="19"/>
                  </a:cubicBezTo>
                  <a:cubicBezTo>
                    <a:pt x="33" y="15"/>
                    <a:pt x="30" y="15"/>
                    <a:pt x="27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4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700000">
            <a:off x="2527300" y="1730375"/>
            <a:ext cx="5207000" cy="1103313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CF1F2A-CF88-46DA-AF10-40261E0F2A76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375025" y="3279775"/>
            <a:ext cx="3511550" cy="506413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pic>
        <p:nvPicPr>
          <p:cNvPr id="5" name="Picture 9" descr="Screen Shot 2013-09-11 at 16.05.26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830784" y="152400"/>
            <a:ext cx="3160816" cy="2256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1" descr="Screen Shot 2013-09-11 at 16.01.47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469218">
            <a:off x="180231" y="2369998"/>
            <a:ext cx="2837160" cy="2843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4" descr="Screen Shot 2013-09-11 at 15.58.49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453766">
            <a:off x="892594" y="75247"/>
            <a:ext cx="2804173" cy="2358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15" descr="Screen Shot 2013-09-11 at 16.02.26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994775" y="570016"/>
            <a:ext cx="2318050" cy="2307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Public\Pictures\ex-freya-van-den-bossche-peter-en-nanny-moses_1_515x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8275" y="847725"/>
            <a:ext cx="28606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Public\Pictures\media_xl_37893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97200" y="3360738"/>
            <a:ext cx="31623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 l="41780" t="48720" r="20198" b="40846"/>
          <a:stretch>
            <a:fillRect/>
          </a:stretch>
        </p:blipFill>
        <p:spPr bwMode="auto">
          <a:xfrm>
            <a:off x="2514600" y="2471738"/>
            <a:ext cx="49466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Screen Shot 2013-09-11 at 15.53.25.pn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 rot="20530305">
            <a:off x="6112052" y="2799453"/>
            <a:ext cx="3227710" cy="2175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 rot="20700000">
            <a:off x="2527300" y="1730375"/>
            <a:ext cx="5207000" cy="1103313"/>
          </a:xfrm>
        </p:spPr>
        <p:txBody>
          <a:bodyPr/>
          <a:lstStyle/>
          <a:p>
            <a:pPr eaLnBrk="1" hangingPunct="1">
              <a:defRPr/>
            </a:pPr>
            <a:r>
              <a:rPr lang="fr-FR" b="0" dirty="0">
                <a:ea typeface="Geneva"/>
              </a:rPr>
              <a:t>MUSTELA </a:t>
            </a:r>
            <a:br>
              <a:rPr lang="fr-FR" b="0" dirty="0">
                <a:ea typeface="Geneva"/>
              </a:rPr>
            </a:br>
            <a:r>
              <a:rPr lang="fr-FR" b="0" dirty="0">
                <a:ea typeface="Geneva"/>
              </a:rPr>
              <a:t>UNE NOUVELLE PAGE</a:t>
            </a:r>
            <a:br>
              <a:rPr lang="fr-FR" b="0" dirty="0">
                <a:ea typeface="Geneva"/>
              </a:rPr>
            </a:br>
            <a:r>
              <a:rPr lang="fr-FR" b="0" dirty="0">
                <a:ea typeface="Geneva"/>
              </a:rPr>
              <a:t>S’OUVRE…..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375025" y="3365500"/>
            <a:ext cx="3511550" cy="506413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Rectangle à coins arrondis 1"/>
          <p:cNvSpPr/>
          <p:nvPr/>
        </p:nvSpPr>
        <p:spPr>
          <a:xfrm rot="20780747">
            <a:off x="2573338" y="1958975"/>
            <a:ext cx="838200" cy="62071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à coins arrondis 1"/>
          <p:cNvSpPr/>
          <p:nvPr/>
        </p:nvSpPr>
        <p:spPr>
          <a:xfrm rot="9980747">
            <a:off x="6888163" y="1958975"/>
            <a:ext cx="838200" cy="62071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D9BA12-1437-46C9-A9BB-12C8E88624BD}" type="slidenum">
              <a:rPr lang="fr-FR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UNE INNOVATION DE RUPTURE</a:t>
            </a:r>
          </a:p>
        </p:txBody>
      </p:sp>
      <p:sp>
        <p:nvSpPr>
          <p:cNvPr id="5632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0D9FF4-ABB7-4DCE-8DC1-268E227F337F}" type="slidenum">
              <a:rPr lang="fr-FR">
                <a:cs typeface="Arial" charset="0"/>
              </a:rPr>
              <a:pPr/>
              <a:t>4</a:t>
            </a:fld>
            <a:endParaRPr lang="fr-FR">
              <a:cs typeface="Arial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4294967295"/>
          </p:nvPr>
        </p:nvSpPr>
        <p:spPr>
          <a:xfrm>
            <a:off x="2851150" y="1050925"/>
            <a:ext cx="4948238" cy="15208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b="0" dirty="0" smtClean="0"/>
              <a:t>Avec </a:t>
            </a:r>
            <a:r>
              <a:rPr lang="fr-FR" sz="2000" kern="1200" dirty="0">
                <a:solidFill>
                  <a:srgbClr val="0178BC"/>
                </a:solidFill>
              </a:rPr>
              <a:t>10</a:t>
            </a:r>
            <a:r>
              <a:rPr lang="fr-FR" b="0" dirty="0" smtClean="0"/>
              <a:t> ans de Recherche fondamentale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kern="1200" dirty="0">
                <a:solidFill>
                  <a:srgbClr val="0178BC"/>
                </a:solidFill>
              </a:rPr>
              <a:t>6</a:t>
            </a:r>
            <a:r>
              <a:rPr lang="fr-FR" b="0" dirty="0" smtClean="0"/>
              <a:t> brevets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kern="1200" dirty="0">
                <a:solidFill>
                  <a:srgbClr val="0178BC"/>
                </a:solidFill>
              </a:rPr>
              <a:t>15</a:t>
            </a:r>
            <a:r>
              <a:rPr lang="fr-FR" b="0" dirty="0" smtClean="0">
                <a:solidFill>
                  <a:srgbClr val="FF0000"/>
                </a:solidFill>
              </a:rPr>
              <a:t> </a:t>
            </a:r>
            <a:r>
              <a:rPr lang="fr-FR" b="0" dirty="0" smtClean="0"/>
              <a:t>publications et communications</a:t>
            </a:r>
          </a:p>
          <a:p>
            <a:pPr marL="0" indent="0">
              <a:buFont typeface="Arial" charset="0"/>
              <a:buNone/>
              <a:defRPr/>
            </a:pPr>
            <a:r>
              <a:rPr lang="fr-FR" b="0" dirty="0" smtClean="0"/>
              <a:t>Des </a:t>
            </a:r>
            <a:r>
              <a:rPr lang="fr-FR" sz="2000" kern="1200" dirty="0">
                <a:solidFill>
                  <a:srgbClr val="0178BC"/>
                </a:solidFill>
              </a:rPr>
              <a:t>technologies d’avant-garde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466850" y="2557463"/>
            <a:ext cx="7161213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SzPct val="90000"/>
              <a:buFont typeface="Arial" charset="0"/>
              <a:buNone/>
            </a:pPr>
            <a:r>
              <a:rPr lang="fr-FR" sz="1800">
                <a:solidFill>
                  <a:srgbClr val="233E98"/>
                </a:solidFill>
              </a:rPr>
              <a:t>Mustela </a:t>
            </a:r>
            <a:r>
              <a:rPr lang="fr-FR" sz="2800" b="1">
                <a:solidFill>
                  <a:srgbClr val="E40580"/>
                </a:solidFill>
              </a:rPr>
              <a:t>révolutionne</a:t>
            </a:r>
            <a:r>
              <a:rPr lang="fr-FR" sz="1800">
                <a:solidFill>
                  <a:srgbClr val="233E98"/>
                </a:solidFill>
              </a:rPr>
              <a:t> la façon d’innover, </a:t>
            </a:r>
            <a:br>
              <a:rPr lang="fr-FR" sz="1800">
                <a:solidFill>
                  <a:srgbClr val="233E98"/>
                </a:solidFill>
              </a:rPr>
            </a:br>
            <a:r>
              <a:rPr lang="fr-FR" sz="1800">
                <a:solidFill>
                  <a:srgbClr val="233E98"/>
                </a:solidFill>
              </a:rPr>
              <a:t>concevoir et développer </a:t>
            </a:r>
            <a:r>
              <a:rPr lang="fr-FR" sz="2000" b="1">
                <a:solidFill>
                  <a:srgbClr val="E40580"/>
                </a:solidFill>
              </a:rPr>
              <a:t>les produits Bébé </a:t>
            </a:r>
            <a:r>
              <a:rPr lang="fr-FR" sz="1800">
                <a:solidFill>
                  <a:srgbClr val="233E98"/>
                </a:solidFill>
              </a:rPr>
              <a:t>en </a:t>
            </a:r>
            <a:r>
              <a:rPr lang="fr-FR" sz="2000" b="1">
                <a:solidFill>
                  <a:srgbClr val="E40580"/>
                </a:solidFill>
              </a:rPr>
              <a:t>découvrant</a:t>
            </a:r>
            <a:r>
              <a:rPr lang="fr-FR" sz="1800">
                <a:solidFill>
                  <a:srgbClr val="233E98"/>
                </a:solidFill>
              </a:rPr>
              <a:t/>
            </a:r>
            <a:br>
              <a:rPr lang="fr-FR" sz="1800">
                <a:solidFill>
                  <a:srgbClr val="233E98"/>
                </a:solidFill>
              </a:rPr>
            </a:br>
            <a:r>
              <a:rPr lang="fr-FR" sz="1800">
                <a:solidFill>
                  <a:srgbClr val="233E98"/>
                </a:solidFill>
              </a:rPr>
              <a:t>et s’appuyant sur</a:t>
            </a:r>
            <a:endParaRPr lang="fr-FR" sz="2800" b="1">
              <a:solidFill>
                <a:srgbClr val="E4058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466850" y="3703638"/>
            <a:ext cx="716121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SzPct val="90000"/>
              <a:buFont typeface="Arial" charset="0"/>
              <a:buNone/>
            </a:pPr>
            <a:r>
              <a:rPr lang="fr-FR" sz="2800" b="1">
                <a:solidFill>
                  <a:srgbClr val="E40580"/>
                </a:solidFill>
              </a:rPr>
              <a:t>les mystères du développement</a:t>
            </a:r>
            <a:br>
              <a:rPr lang="fr-FR" sz="2800" b="1">
                <a:solidFill>
                  <a:srgbClr val="E40580"/>
                </a:solidFill>
              </a:rPr>
            </a:br>
            <a:r>
              <a:rPr lang="fr-FR" sz="2800" b="1">
                <a:solidFill>
                  <a:srgbClr val="E40580"/>
                </a:solidFill>
              </a:rPr>
              <a:t>de la peau du bébé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re 1"/>
          <p:cNvSpPr>
            <a:spLocks noGrp="1"/>
          </p:cNvSpPr>
          <p:nvPr>
            <p:ph type="ctrTitle"/>
          </p:nvPr>
        </p:nvSpPr>
        <p:spPr>
          <a:xfrm rot="20700000">
            <a:off x="2527300" y="1730375"/>
            <a:ext cx="5207000" cy="1103313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rgbClr val="E40580"/>
                </a:solidFill>
              </a:rPr>
              <a:t>La nouvelle Histoire</a:t>
            </a:r>
            <a:br>
              <a:rPr lang="fr-FR" sz="3200" b="1" dirty="0">
                <a:solidFill>
                  <a:srgbClr val="E40580"/>
                </a:solidFill>
              </a:rPr>
            </a:br>
            <a:r>
              <a:rPr lang="fr-FR" sz="3200" b="1" dirty="0" err="1">
                <a:solidFill>
                  <a:srgbClr val="E40580"/>
                </a:solidFill>
              </a:rPr>
              <a:t>Mustela</a:t>
            </a:r>
            <a:r>
              <a:rPr lang="fr-FR" sz="3200" b="1" dirty="0">
                <a:solidFill>
                  <a:srgbClr val="E40580"/>
                </a:solidFill>
              </a:rPr>
              <a:t> Bébé</a:t>
            </a:r>
          </a:p>
        </p:txBody>
      </p:sp>
      <p:sp>
        <p:nvSpPr>
          <p:cNvPr id="5" name="Rectangle à coins arrondis 1"/>
          <p:cNvSpPr/>
          <p:nvPr/>
        </p:nvSpPr>
        <p:spPr>
          <a:xfrm rot="20780747">
            <a:off x="2970213" y="1979613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ED6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à coins arrondis 1"/>
          <p:cNvSpPr/>
          <p:nvPr/>
        </p:nvSpPr>
        <p:spPr>
          <a:xfrm rot="9980747">
            <a:off x="6143625" y="2082800"/>
            <a:ext cx="838200" cy="622300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ED67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F53A7-9C1D-4DB8-B393-770D39C20125}" type="slidenum">
              <a:rPr lang="fr-FR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1625"/>
            <a:ext cx="7072313" cy="649288"/>
          </a:xfrm>
        </p:spPr>
        <p:txBody>
          <a:bodyPr/>
          <a:lstStyle/>
          <a:p>
            <a:pPr>
              <a:defRPr/>
            </a:pPr>
            <a:r>
              <a:rPr lang="fr-FR" dirty="0">
                <a:ea typeface="Geneva"/>
              </a:rPr>
              <a:t>La nouvelle histoire de </a:t>
            </a:r>
            <a:r>
              <a:rPr lang="fr-FR" dirty="0" err="1">
                <a:ea typeface="Geneva"/>
              </a:rPr>
              <a:t>Mustela</a:t>
            </a:r>
            <a:r>
              <a:rPr lang="fr-FR" dirty="0">
                <a:ea typeface="Geneva"/>
              </a:rPr>
              <a:t> Bébé</a:t>
            </a:r>
            <a:endParaRPr lang="en-GB" dirty="0" smtClean="0">
              <a:ea typeface="Geneva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B53F4-551E-4357-90D9-28733DCDDDC4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101379" name="Rectangle à coins arrondis 1"/>
          <p:cNvSpPr>
            <a:spLocks noChangeArrowheads="1"/>
          </p:cNvSpPr>
          <p:nvPr/>
        </p:nvSpPr>
        <p:spPr bwMode="auto">
          <a:xfrm>
            <a:off x="2987675" y="3275013"/>
            <a:ext cx="4248150" cy="10239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e 5"/>
          <p:cNvGrpSpPr>
            <a:grpSpLocks/>
          </p:cNvGrpSpPr>
          <p:nvPr/>
        </p:nvGrpSpPr>
        <p:grpSpPr bwMode="auto">
          <a:xfrm>
            <a:off x="1685925" y="3424238"/>
            <a:ext cx="6911975" cy="762000"/>
            <a:chOff x="1685198" y="3425002"/>
            <a:chExt cx="6911975" cy="76189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1782239" y="3425002"/>
              <a:ext cx="6717893" cy="76189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1389" name="Text Box 5"/>
            <p:cNvSpPr txBox="1">
              <a:spLocks noChangeArrowheads="1"/>
            </p:cNvSpPr>
            <p:nvPr/>
          </p:nvSpPr>
          <p:spPr bwMode="auto">
            <a:xfrm>
              <a:off x="1685198" y="3542392"/>
              <a:ext cx="6911975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>
                  <a:solidFill>
                    <a:srgbClr val="000066"/>
                  </a:solidFill>
                </a:rPr>
                <a:t>Une histoire de sensorialité</a:t>
              </a:r>
            </a:p>
          </p:txBody>
        </p:sp>
      </p:grpSp>
      <p:grpSp>
        <p:nvGrpSpPr>
          <p:cNvPr id="4" name="Groupe 7"/>
          <p:cNvGrpSpPr>
            <a:grpSpLocks/>
          </p:cNvGrpSpPr>
          <p:nvPr/>
        </p:nvGrpSpPr>
        <p:grpSpPr bwMode="auto">
          <a:xfrm>
            <a:off x="1784350" y="798513"/>
            <a:ext cx="6713538" cy="1690687"/>
            <a:chOff x="1784957" y="798286"/>
            <a:chExt cx="6712457" cy="1690906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9B9FF">
                  <a:tint val="45000"/>
                  <a:satMod val="400000"/>
                </a:srgbClr>
              </a:duotone>
              <a:lum bright="20000" contrast="30000"/>
              <a:extLst/>
            </a:blip>
            <a:stretch>
              <a:fillRect/>
            </a:stretch>
          </p:blipFill>
          <p:spPr>
            <a:xfrm>
              <a:off x="1784957" y="798286"/>
              <a:ext cx="6712457" cy="16909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1387" name="Text Box 7"/>
            <p:cNvSpPr txBox="1">
              <a:spLocks noChangeArrowheads="1"/>
            </p:cNvSpPr>
            <p:nvPr/>
          </p:nvSpPr>
          <p:spPr bwMode="auto">
            <a:xfrm>
              <a:off x="3619566" y="1347994"/>
              <a:ext cx="3043238" cy="10156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>
                  <a:solidFill>
                    <a:srgbClr val="000066"/>
                  </a:solidFill>
                </a:rPr>
                <a:t>Une</a:t>
              </a:r>
              <a:br>
                <a:rPr lang="fr-FR" sz="2000">
                  <a:solidFill>
                    <a:srgbClr val="000066"/>
                  </a:solidFill>
                </a:rPr>
              </a:br>
              <a:r>
                <a:rPr lang="fr-FR" sz="2000">
                  <a:solidFill>
                    <a:srgbClr val="000066"/>
                  </a:solidFill>
                </a:rPr>
                <a:t>histoire</a:t>
              </a:r>
              <a:br>
                <a:rPr lang="fr-FR" sz="2000">
                  <a:solidFill>
                    <a:srgbClr val="000066"/>
                  </a:solidFill>
                </a:rPr>
              </a:br>
              <a:r>
                <a:rPr lang="fr-FR" sz="2000">
                  <a:solidFill>
                    <a:srgbClr val="000066"/>
                  </a:solidFill>
                </a:rPr>
                <a:t>scientifique</a:t>
              </a:r>
            </a:p>
          </p:txBody>
        </p:sp>
      </p:grpSp>
      <p:grpSp>
        <p:nvGrpSpPr>
          <p:cNvPr id="5" name="Groupe 6"/>
          <p:cNvGrpSpPr>
            <a:grpSpLocks/>
          </p:cNvGrpSpPr>
          <p:nvPr/>
        </p:nvGrpSpPr>
        <p:grpSpPr bwMode="auto">
          <a:xfrm>
            <a:off x="1784350" y="2487613"/>
            <a:ext cx="6713538" cy="928687"/>
            <a:chOff x="1784957" y="2487584"/>
            <a:chExt cx="6712457" cy="929015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1784957" y="2487584"/>
              <a:ext cx="6712457" cy="929015"/>
            </a:xfrm>
            <a:prstGeom prst="rect">
              <a:avLst/>
            </a:prstGeom>
            <a:ln>
              <a:noFill/>
            </a:ln>
          </p:spPr>
        </p:pic>
        <p:sp>
          <p:nvSpPr>
            <p:cNvPr id="101385" name="Text Box 10"/>
            <p:cNvSpPr txBox="1">
              <a:spLocks noChangeArrowheads="1"/>
            </p:cNvSpPr>
            <p:nvPr/>
          </p:nvSpPr>
          <p:spPr bwMode="auto">
            <a:xfrm>
              <a:off x="2981391" y="2598148"/>
              <a:ext cx="4319588" cy="7078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>
                  <a:solidFill>
                    <a:srgbClr val="000066"/>
                  </a:solidFill>
                </a:rPr>
                <a:t>Une histoire d’innocuité, naturellement !</a:t>
              </a:r>
            </a:p>
          </p:txBody>
        </p:sp>
      </p:grpSp>
      <p:sp>
        <p:nvSpPr>
          <p:cNvPr id="28" name="Rectangle à coins arrondis 27"/>
          <p:cNvSpPr/>
          <p:nvPr/>
        </p:nvSpPr>
        <p:spPr bwMode="auto">
          <a:xfrm>
            <a:off x="1512107" y="4132875"/>
            <a:ext cx="7299348" cy="454283"/>
          </a:xfrm>
          <a:prstGeom prst="roundRect">
            <a:avLst>
              <a:gd name="adj" fmla="val 21791"/>
            </a:avLst>
          </a:prstGeom>
          <a:solidFill>
            <a:srgbClr val="0178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fr-FR" sz="2000" b="1" dirty="0">
                <a:solidFill>
                  <a:srgbClr val="FFFFFF"/>
                </a:solidFill>
              </a:rPr>
              <a:t>Une histoire de responsabilité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7"/>
          <p:cNvSpPr txBox="1">
            <a:spLocks noChangeArrowheads="1"/>
          </p:cNvSpPr>
          <p:nvPr/>
        </p:nvSpPr>
        <p:spPr bwMode="auto">
          <a:xfrm>
            <a:off x="8610600" y="4948238"/>
            <a:ext cx="4572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7675" eaLnBrk="0" hangingPunct="0">
              <a:lnSpc>
                <a:spcPct val="94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5CDDCB7-3364-4BE1-BDF6-47818CA04874}" type="slidenum">
              <a:rPr lang="en-GB" sz="9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defTabSz="447675" eaLnBrk="0" hangingPunct="0">
                <a:lnSpc>
                  <a:spcPct val="94000"/>
                </a:lnSpc>
                <a:spcBef>
                  <a:spcPct val="0"/>
                </a:spcBef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9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76409" y="301625"/>
            <a:ext cx="7072313" cy="649288"/>
          </a:xfrm>
        </p:spPr>
        <p:txBody>
          <a:bodyPr/>
          <a:lstStyle/>
          <a:p>
            <a:r>
              <a:rPr lang="fr-FR" smtClean="0"/>
              <a:t>Le Perséose d’Avocat</a:t>
            </a:r>
          </a:p>
        </p:txBody>
      </p:sp>
      <p:sp>
        <p:nvSpPr>
          <p:cNvPr id="69636" name="Espace réservé du contenu 4"/>
          <p:cNvSpPr>
            <a:spLocks noGrp="1"/>
          </p:cNvSpPr>
          <p:nvPr>
            <p:ph idx="1"/>
          </p:nvPr>
        </p:nvSpPr>
        <p:spPr>
          <a:xfrm>
            <a:off x="1581161" y="1317625"/>
            <a:ext cx="7161213" cy="2509838"/>
          </a:xfrm>
        </p:spPr>
        <p:txBody>
          <a:bodyPr/>
          <a:lstStyle/>
          <a:p>
            <a:r>
              <a:rPr lang="fr-FR" dirty="0" smtClean="0"/>
              <a:t>Actif naturel responsable bio-</a:t>
            </a:r>
            <a:r>
              <a:rPr lang="fr-FR" dirty="0" err="1" smtClean="0"/>
              <a:t>sourcé</a:t>
            </a:r>
            <a:endParaRPr lang="fr-FR" dirty="0" smtClean="0"/>
          </a:p>
          <a:p>
            <a:pPr lvl="1"/>
            <a:r>
              <a:rPr lang="fr-FR" dirty="0" smtClean="0"/>
              <a:t>Filières d’approvisionnement soutenables</a:t>
            </a:r>
          </a:p>
          <a:p>
            <a:pPr lvl="1"/>
            <a:r>
              <a:rPr lang="fr-FR" dirty="0" smtClean="0"/>
              <a:t>Procédé éco-conçu et issu de notre expertise en biologie végétale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Actif biomimétique : cohérence et dialogue entre la biologie végétale et la biologie cutanée</a:t>
            </a:r>
          </a:p>
          <a:p>
            <a:pPr lvl="1"/>
            <a:r>
              <a:rPr lang="fr-FR" dirty="0" smtClean="0"/>
              <a:t>Action complète et unique de la surface à la profondeur</a:t>
            </a:r>
          </a:p>
          <a:p>
            <a:pPr lvl="2"/>
            <a:r>
              <a:rPr lang="fr-FR" dirty="0" smtClean="0"/>
              <a:t>Renforce la barrière cutanée et le niveau d’hydratation</a:t>
            </a:r>
          </a:p>
          <a:p>
            <a:pPr lvl="2"/>
            <a:r>
              <a:rPr lang="fr-FR" dirty="0" smtClean="0"/>
              <a:t>Lutte contre les agressions</a:t>
            </a:r>
          </a:p>
          <a:p>
            <a:pPr lvl="2"/>
            <a:r>
              <a:rPr lang="fr-FR" dirty="0" smtClean="0"/>
              <a:t>Préserve le capital cellulaire</a:t>
            </a:r>
          </a:p>
        </p:txBody>
      </p:sp>
      <p:grpSp>
        <p:nvGrpSpPr>
          <p:cNvPr id="2" name="Groupe 10"/>
          <p:cNvGrpSpPr>
            <a:grpSpLocks/>
          </p:cNvGrpSpPr>
          <p:nvPr/>
        </p:nvGrpSpPr>
        <p:grpSpPr bwMode="auto">
          <a:xfrm>
            <a:off x="509588" y="281008"/>
            <a:ext cx="995362" cy="1017587"/>
            <a:chOff x="3765176" y="290456"/>
            <a:chExt cx="1559859" cy="1592132"/>
          </a:xfrm>
        </p:grpSpPr>
        <p:sp>
          <p:nvSpPr>
            <p:cNvPr id="12" name="Rectangle à coins arrondis 11"/>
            <p:cNvSpPr/>
            <p:nvPr/>
          </p:nvSpPr>
          <p:spPr bwMode="auto">
            <a:xfrm>
              <a:off x="3765176" y="290456"/>
              <a:ext cx="1559859" cy="1592132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endParaRPr lang="fr-FR" sz="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641" name="Imag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80949" y="518511"/>
              <a:ext cx="1182102" cy="1210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2469516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7"/>
          <p:cNvGrpSpPr/>
          <p:nvPr/>
        </p:nvGrpSpPr>
        <p:grpSpPr>
          <a:xfrm>
            <a:off x="1291469" y="3613012"/>
            <a:ext cx="1680420" cy="944103"/>
            <a:chOff x="1537441" y="3612992"/>
            <a:chExt cx="1680420" cy="944103"/>
          </a:xfrm>
        </p:grpSpPr>
        <p:sp>
          <p:nvSpPr>
            <p:cNvPr id="51" name="Rectangle à coins arrondis 50"/>
            <p:cNvSpPr/>
            <p:nvPr/>
          </p:nvSpPr>
          <p:spPr bwMode="auto">
            <a:xfrm>
              <a:off x="1537441" y="3612992"/>
              <a:ext cx="1680420" cy="94410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 bwMode="auto">
            <a:xfrm>
              <a:off x="1598189" y="3900262"/>
              <a:ext cx="1558923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72000" bIns="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EB5715"/>
                </a:buClr>
                <a:buSzPct val="115000"/>
                <a:defRPr/>
              </a:pPr>
              <a:r>
                <a:rPr kumimoji="1" lang="fr-FR" sz="1100" kern="0" dirty="0">
                  <a:solidFill>
                    <a:srgbClr val="234586"/>
                  </a:solidFill>
                  <a:latin typeface="Arial"/>
                  <a:cs typeface="Arial" pitchFamily="34" charset="0"/>
                  <a:sym typeface="Monotype Sorts" pitchFamily="-12" charset="2"/>
                </a:rPr>
                <a:t>Des résultats de tests de sécurité  toujours aussi bons </a:t>
              </a:r>
            </a:p>
          </p:txBody>
        </p:sp>
      </p:grpSp>
      <p:grpSp>
        <p:nvGrpSpPr>
          <p:cNvPr id="3" name="Groupe 19"/>
          <p:cNvGrpSpPr/>
          <p:nvPr/>
        </p:nvGrpSpPr>
        <p:grpSpPr>
          <a:xfrm>
            <a:off x="6944853" y="3567413"/>
            <a:ext cx="1886384" cy="989682"/>
            <a:chOff x="7052552" y="3228859"/>
            <a:chExt cx="1886384" cy="989682"/>
          </a:xfrm>
        </p:grpSpPr>
        <p:sp>
          <p:nvSpPr>
            <p:cNvPr id="50" name="Rectangle à coins arrondis 49"/>
            <p:cNvSpPr/>
            <p:nvPr/>
          </p:nvSpPr>
          <p:spPr bwMode="auto">
            <a:xfrm>
              <a:off x="7052552" y="3228859"/>
              <a:ext cx="1886384" cy="98968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 bwMode="auto">
            <a:xfrm>
              <a:off x="7103378" y="3385146"/>
              <a:ext cx="1727859" cy="6771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72000" bIns="0">
              <a:spAutoFit/>
            </a:bodyPr>
            <a:lstStyle/>
            <a:p>
              <a:pPr algn="r" fontAlgn="auto">
                <a:spcBef>
                  <a:spcPct val="20000"/>
                </a:spcBef>
                <a:spcAft>
                  <a:spcPts val="0"/>
                </a:spcAft>
                <a:buClr>
                  <a:srgbClr val="EB5715"/>
                </a:buClr>
                <a:buSzPct val="115000"/>
                <a:defRPr/>
              </a:pPr>
              <a:r>
                <a:rPr kumimoji="1" lang="fr-FR" sz="1100" kern="0" dirty="0">
                  <a:solidFill>
                    <a:srgbClr val="E40580"/>
                  </a:solidFill>
                  <a:latin typeface="Arial"/>
                  <a:cs typeface="Arial" pitchFamily="34" charset="0"/>
                  <a:sym typeface="Monotype Sorts" pitchFamily="-12" charset="2"/>
                </a:rPr>
                <a:t>De vraies</a:t>
              </a:r>
              <a:br>
                <a:rPr kumimoji="1" lang="fr-FR" sz="1100" kern="0" dirty="0">
                  <a:solidFill>
                    <a:srgbClr val="E40580"/>
                  </a:solidFill>
                  <a:latin typeface="Arial"/>
                  <a:cs typeface="Arial" pitchFamily="34" charset="0"/>
                  <a:sym typeface="Monotype Sorts" pitchFamily="-12" charset="2"/>
                </a:rPr>
              </a:br>
              <a:r>
                <a:rPr kumimoji="1" lang="fr-FR" sz="1100" kern="0" dirty="0">
                  <a:solidFill>
                    <a:srgbClr val="E40580"/>
                  </a:solidFill>
                  <a:latin typeface="Arial"/>
                  <a:cs typeface="Arial" pitchFamily="34" charset="0"/>
                  <a:sym typeface="Monotype Sorts" pitchFamily="-12" charset="2"/>
                </a:rPr>
                <a:t>performances produits avec des résultats  très  satisfaisants</a:t>
              </a:r>
            </a:p>
          </p:txBody>
        </p:sp>
      </p:grpSp>
      <p:grpSp>
        <p:nvGrpSpPr>
          <p:cNvPr id="4" name="Groupe 18"/>
          <p:cNvGrpSpPr/>
          <p:nvPr/>
        </p:nvGrpSpPr>
        <p:grpSpPr>
          <a:xfrm>
            <a:off x="1291480" y="1277272"/>
            <a:ext cx="1680420" cy="997909"/>
            <a:chOff x="1225367" y="950461"/>
            <a:chExt cx="1680420" cy="997909"/>
          </a:xfrm>
        </p:grpSpPr>
        <p:sp>
          <p:nvSpPr>
            <p:cNvPr id="52" name="Rectangle à coins arrondis 51"/>
            <p:cNvSpPr/>
            <p:nvPr/>
          </p:nvSpPr>
          <p:spPr bwMode="auto">
            <a:xfrm>
              <a:off x="1225367" y="950461"/>
              <a:ext cx="1680420" cy="99790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 bwMode="auto">
            <a:xfrm>
              <a:off x="1312536" y="1025487"/>
              <a:ext cx="1506082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EB5715"/>
                </a:buClr>
                <a:buSzPct val="115000"/>
                <a:defRPr/>
              </a:pPr>
              <a:r>
                <a:rPr kumimoji="1" lang="fr-FR" sz="1100" kern="0" dirty="0">
                  <a:solidFill>
                    <a:srgbClr val="0178BC"/>
                  </a:solidFill>
                  <a:latin typeface="Arial"/>
                  <a:cs typeface="Arial" pitchFamily="34" charset="0"/>
                  <a:sym typeface="Monotype Sorts" pitchFamily="-12" charset="2"/>
                </a:rPr>
                <a:t>Des textures  très  agréables et bien appréciées de nos consommateurs</a:t>
              </a:r>
            </a:p>
          </p:txBody>
        </p:sp>
      </p:grpSp>
      <p:sp>
        <p:nvSpPr>
          <p:cNvPr id="1331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Une première pour une marque leader Bébé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-2192338" y="2227660"/>
            <a:ext cx="17668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rgbClr val="EB5715"/>
              </a:buClr>
              <a:buSzPct val="115000"/>
              <a:defRPr/>
            </a:pPr>
            <a:endParaRPr kumimoji="1" lang="fr-FR" sz="1600" b="1" kern="0" dirty="0">
              <a:solidFill>
                <a:srgbClr val="FFFFFF"/>
              </a:solidFill>
              <a:latin typeface="Verdana"/>
              <a:cs typeface="Arial" pitchFamily="34" charset="0"/>
              <a:sym typeface="Monotype Sorts" pitchFamily="-12" charset="2"/>
            </a:endParaRPr>
          </a:p>
        </p:txBody>
      </p:sp>
      <p:grpSp>
        <p:nvGrpSpPr>
          <p:cNvPr id="5" name="Groupe 21"/>
          <p:cNvGrpSpPr/>
          <p:nvPr/>
        </p:nvGrpSpPr>
        <p:grpSpPr>
          <a:xfrm>
            <a:off x="7103378" y="1098456"/>
            <a:ext cx="1886384" cy="1699828"/>
            <a:chOff x="7103378" y="1098456"/>
            <a:chExt cx="1886384" cy="1699828"/>
          </a:xfrm>
        </p:grpSpPr>
        <p:sp>
          <p:nvSpPr>
            <p:cNvPr id="46" name="Rectangle à coins arrondis 45"/>
            <p:cNvSpPr/>
            <p:nvPr/>
          </p:nvSpPr>
          <p:spPr bwMode="auto">
            <a:xfrm>
              <a:off x="7103378" y="1098456"/>
              <a:ext cx="1886384" cy="169982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fr-FR" sz="800">
                <a:solidFill>
                  <a:srgbClr val="000000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 bwMode="auto">
            <a:xfrm>
              <a:off x="7154203" y="1183371"/>
              <a:ext cx="1784733" cy="1529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72000" tIns="0" rIns="72000" bIns="0">
              <a:noAutofit/>
            </a:bodyPr>
            <a:lstStyle/>
            <a:p>
              <a:pPr algn="r" fontAlgn="auto">
                <a:spcBef>
                  <a:spcPct val="20000"/>
                </a:spcBef>
                <a:spcAft>
                  <a:spcPts val="0"/>
                </a:spcAft>
                <a:buClr>
                  <a:srgbClr val="EB5715"/>
                </a:buClr>
                <a:buSzPct val="115000"/>
                <a:defRPr/>
              </a:pPr>
              <a:r>
                <a:rPr kumimoji="1" lang="fr-FR" sz="1100" kern="0" dirty="0">
                  <a:solidFill>
                    <a:srgbClr val="00B050"/>
                  </a:solidFill>
                  <a:latin typeface="Arial"/>
                  <a:cs typeface="Arial" pitchFamily="34" charset="0"/>
                  <a:sym typeface="Monotype Sorts" pitchFamily="-12" charset="2"/>
                </a:rPr>
                <a:t>Des produits  avec  en moyenne   </a:t>
              </a:r>
            </a:p>
            <a:p>
              <a:pPr algn="r" fontAlgn="auto">
                <a:spcBef>
                  <a:spcPct val="20000"/>
                </a:spcBef>
                <a:spcAft>
                  <a:spcPts val="0"/>
                </a:spcAft>
                <a:buClr>
                  <a:srgbClr val="EB5715"/>
                </a:buClr>
                <a:buSzPct val="115000"/>
                <a:defRPr/>
              </a:pPr>
              <a:r>
                <a:rPr kumimoji="1" lang="fr-FR" sz="1100" b="1" kern="0" dirty="0">
                  <a:solidFill>
                    <a:srgbClr val="00B050"/>
                  </a:solidFill>
                  <a:latin typeface="Arial"/>
                  <a:cs typeface="Arial" pitchFamily="34" charset="0"/>
                  <a:sym typeface="Monotype Sorts" pitchFamily="-12" charset="2"/>
                </a:rPr>
                <a:t>92% </a:t>
              </a:r>
              <a:r>
                <a:rPr kumimoji="1" lang="fr-FR" sz="1100" kern="0" dirty="0">
                  <a:solidFill>
                    <a:srgbClr val="00B050"/>
                  </a:solidFill>
                  <a:latin typeface="Arial"/>
                  <a:cs typeface="Arial" pitchFamily="34" charset="0"/>
                  <a:sym typeface="Monotype Sorts" pitchFamily="-12" charset="2"/>
                </a:rPr>
                <a:t>d’ingrédients </a:t>
              </a:r>
            </a:p>
            <a:p>
              <a:pPr algn="r" fontAlgn="auto">
                <a:spcBef>
                  <a:spcPct val="20000"/>
                </a:spcBef>
                <a:spcAft>
                  <a:spcPts val="0"/>
                </a:spcAft>
                <a:buClr>
                  <a:srgbClr val="EB5715"/>
                </a:buClr>
                <a:buSzPct val="115000"/>
                <a:defRPr/>
              </a:pPr>
              <a:r>
                <a:rPr kumimoji="1" lang="fr-FR" sz="1100" kern="0" dirty="0">
                  <a:solidFill>
                    <a:srgbClr val="00B050"/>
                  </a:solidFill>
                  <a:latin typeface="Arial"/>
                  <a:cs typeface="Arial" pitchFamily="34" charset="0"/>
                  <a:sym typeface="Monotype Sorts" pitchFamily="-12" charset="2"/>
                </a:rPr>
                <a:t>d’origine naturelle .</a:t>
              </a:r>
            </a:p>
            <a:p>
              <a:pPr algn="r" fontAlgn="auto">
                <a:spcBef>
                  <a:spcPct val="20000"/>
                </a:spcBef>
                <a:spcAft>
                  <a:spcPts val="0"/>
                </a:spcAft>
                <a:buClr>
                  <a:srgbClr val="EB5715"/>
                </a:buClr>
                <a:buSzPct val="115000"/>
                <a:defRPr/>
              </a:pPr>
              <a:r>
                <a:rPr kumimoji="1" lang="fr-FR" sz="1100" kern="0" dirty="0">
                  <a:solidFill>
                    <a:srgbClr val="00B050"/>
                  </a:solidFill>
                  <a:latin typeface="Arial"/>
                  <a:cs typeface="Arial" pitchFamily="34" charset="0"/>
                  <a:sym typeface="Monotype Sorts" pitchFamily="-12" charset="2"/>
                </a:rPr>
                <a:t>Éviction de certaines matières premières.</a:t>
              </a:r>
            </a:p>
            <a:p>
              <a:pPr algn="r" fontAlgn="auto">
                <a:spcBef>
                  <a:spcPct val="20000"/>
                </a:spcBef>
                <a:spcAft>
                  <a:spcPts val="0"/>
                </a:spcAft>
                <a:buClr>
                  <a:srgbClr val="EB5715"/>
                </a:buClr>
                <a:buSzPct val="115000"/>
                <a:defRPr/>
              </a:pPr>
              <a:r>
                <a:rPr kumimoji="1" lang="fr-FR" sz="1100" kern="0" dirty="0">
                  <a:solidFill>
                    <a:srgbClr val="00B050"/>
                  </a:solidFill>
                  <a:latin typeface="Arial"/>
                  <a:cs typeface="Arial" pitchFamily="34" charset="0"/>
                  <a:sym typeface="Monotype Sorts" pitchFamily="-12" charset="2"/>
                </a:rPr>
                <a:t>Intégration d’un principe actif unique.</a:t>
              </a:r>
            </a:p>
          </p:txBody>
        </p: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83" y="1798952"/>
            <a:ext cx="4659335" cy="223133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776353" y="2553195"/>
            <a:ext cx="2303813" cy="707886"/>
          </a:xfrm>
          <a:prstGeom prst="rect">
            <a:avLst/>
          </a:prstGeom>
          <a:solidFill>
            <a:srgbClr val="EBE8E1"/>
          </a:solidFill>
        </p:spPr>
        <p:txBody>
          <a:bodyPr wrap="square" rtlCol="0">
            <a:sp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21" name="Ellipse 20"/>
          <p:cNvSpPr/>
          <p:nvPr/>
        </p:nvSpPr>
        <p:spPr bwMode="auto">
          <a:xfrm>
            <a:off x="3336876" y="2121598"/>
            <a:ext cx="3229642" cy="1546663"/>
          </a:xfrm>
          <a:prstGeom prst="ellipse">
            <a:avLst/>
          </a:prstGeom>
          <a:solidFill>
            <a:srgbClr val="0178BC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fr-FR" sz="1100" b="1" dirty="0">
                <a:solidFill>
                  <a:srgbClr val="FFFFFF"/>
                </a:solidFill>
              </a:rPr>
              <a:t>Intégration des connaissances</a:t>
            </a:r>
          </a:p>
          <a:p>
            <a:pPr algn="ctr">
              <a:spcBef>
                <a:spcPct val="0"/>
              </a:spcBef>
            </a:pPr>
            <a:r>
              <a:rPr lang="fr-FR" sz="1100" b="1" dirty="0">
                <a:solidFill>
                  <a:srgbClr val="FFFFFF"/>
                </a:solidFill>
              </a:rPr>
              <a:t>d’E.V.E.I.L. et d’un actif unique</a:t>
            </a:r>
          </a:p>
          <a:p>
            <a:pPr algn="ctr">
              <a:spcBef>
                <a:spcPct val="0"/>
              </a:spcBef>
            </a:pPr>
            <a:r>
              <a:rPr lang="fr-FR" sz="1100" b="1" dirty="0">
                <a:solidFill>
                  <a:srgbClr val="FFFFFF"/>
                </a:solidFill>
              </a:rPr>
              <a:t>le </a:t>
            </a:r>
            <a:r>
              <a:rPr lang="fr-FR" sz="1100" b="1" dirty="0" err="1">
                <a:solidFill>
                  <a:srgbClr val="FFFFFF"/>
                </a:solidFill>
              </a:rPr>
              <a:t>perséose</a:t>
            </a:r>
            <a:r>
              <a:rPr lang="fr-FR" sz="1100" b="1" dirty="0">
                <a:solidFill>
                  <a:srgbClr val="FFFFFF"/>
                </a:solidFill>
              </a:rPr>
              <a:t> d’avocat dans nos formules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4294967295"/>
          </p:nvPr>
        </p:nvSpPr>
        <p:spPr>
          <a:xfrm>
            <a:off x="6625770" y="4789034"/>
            <a:ext cx="2133600" cy="273844"/>
          </a:xfrm>
          <a:prstGeom prst="rect">
            <a:avLst/>
          </a:prstGeom>
        </p:spPr>
        <p:txBody>
          <a:bodyPr/>
          <a:lstStyle/>
          <a:p>
            <a:fld id="{E9FDF613-504F-4181-82F4-0FF1948E2E8A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4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ea typeface="Geneva"/>
              </a:rPr>
              <a:t>Mustela</a:t>
            </a:r>
            <a:r>
              <a:rPr lang="fr-FR" dirty="0" smtClean="0">
                <a:ea typeface="Geneva"/>
              </a:rPr>
              <a:t> vous propose une gamme complète</a:t>
            </a:r>
          </a:p>
        </p:txBody>
      </p:sp>
      <p:grpSp>
        <p:nvGrpSpPr>
          <p:cNvPr id="17" name="Groupe 22"/>
          <p:cNvGrpSpPr/>
          <p:nvPr/>
        </p:nvGrpSpPr>
        <p:grpSpPr>
          <a:xfrm>
            <a:off x="3604260" y="1270000"/>
            <a:ext cx="2971800" cy="3416300"/>
            <a:chOff x="3604260" y="1270000"/>
            <a:chExt cx="2971800" cy="3416300"/>
          </a:xfrm>
        </p:grpSpPr>
        <p:sp>
          <p:nvSpPr>
            <p:cNvPr id="14" name="Rectangle à coins arrondis 13"/>
            <p:cNvSpPr/>
            <p:nvPr/>
          </p:nvSpPr>
          <p:spPr bwMode="auto">
            <a:xfrm>
              <a:off x="3604260" y="1270000"/>
              <a:ext cx="2971800" cy="34163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fr-FR" sz="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3910803" y="1634699"/>
              <a:ext cx="635000" cy="298450"/>
            </a:xfrm>
            <a:prstGeom prst="rect">
              <a:avLst/>
            </a:prstGeom>
            <a:solidFill>
              <a:srgbClr val="18B4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fr-FR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910803" y="2241811"/>
              <a:ext cx="635000" cy="298450"/>
            </a:xfrm>
            <a:prstGeom prst="rect">
              <a:avLst/>
            </a:prstGeom>
            <a:solidFill>
              <a:srgbClr val="ED67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fr-FR" sz="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910803" y="2848923"/>
              <a:ext cx="635000" cy="298450"/>
            </a:xfrm>
            <a:prstGeom prst="rect">
              <a:avLst/>
            </a:prstGeom>
            <a:solidFill>
              <a:srgbClr val="1EB5E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fr-FR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910803" y="4063147"/>
              <a:ext cx="635000" cy="298450"/>
            </a:xfrm>
            <a:prstGeom prst="rect">
              <a:avLst/>
            </a:prstGeom>
            <a:solidFill>
              <a:srgbClr val="9362A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fr-FR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456" y="2756878"/>
              <a:ext cx="383492" cy="48254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800" y="2149766"/>
              <a:ext cx="383492" cy="48254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800" y="1542654"/>
              <a:ext cx="383492" cy="48254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800" y="3843502"/>
              <a:ext cx="593016" cy="518095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5088460" y="1650802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sz="1400" b="1" dirty="0" smtClean="0">
                  <a:solidFill>
                    <a:srgbClr val="18B495"/>
                  </a:solidFill>
                  <a:latin typeface="Arial" pitchFamily="34" charset="0"/>
                  <a:cs typeface="Arial" pitchFamily="34" charset="0"/>
                </a:rPr>
                <a:t>BAIN</a:t>
              </a:r>
              <a:endParaRPr lang="fr-FR" sz="1400" b="1" dirty="0">
                <a:solidFill>
                  <a:srgbClr val="18B4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088460" y="2252240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sz="1400" b="1" dirty="0" smtClean="0">
                  <a:solidFill>
                    <a:srgbClr val="ED6799"/>
                  </a:solidFill>
                  <a:latin typeface="Arial" pitchFamily="34" charset="0"/>
                  <a:cs typeface="Arial" pitchFamily="34" charset="0"/>
                </a:rPr>
                <a:t>SOIN</a:t>
              </a:r>
              <a:endParaRPr lang="fr-FR" sz="1400" b="1" dirty="0">
                <a:solidFill>
                  <a:srgbClr val="ED67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088460" y="2853678"/>
              <a:ext cx="10374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sz="1400" b="1" dirty="0" smtClean="0">
                  <a:solidFill>
                    <a:srgbClr val="1EB5E3"/>
                  </a:solidFill>
                  <a:latin typeface="Arial" pitchFamily="34" charset="0"/>
                  <a:cs typeface="Arial" pitchFamily="34" charset="0"/>
                </a:rPr>
                <a:t>TOILETTE</a:t>
              </a:r>
              <a:endParaRPr lang="fr-FR" sz="1400" b="1" dirty="0">
                <a:solidFill>
                  <a:srgbClr val="1EB5E3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3910803" y="3252952"/>
              <a:ext cx="2523012" cy="518095"/>
              <a:chOff x="4535643" y="3252952"/>
              <a:chExt cx="2523012" cy="51809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4535643" y="3456035"/>
                <a:ext cx="635000" cy="298450"/>
              </a:xfrm>
              <a:prstGeom prst="rect">
                <a:avLst/>
              </a:prstGeom>
              <a:solidFill>
                <a:srgbClr val="F28E3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>
                  <a:spcBef>
                    <a:spcPct val="0"/>
                  </a:spcBef>
                </a:pPr>
                <a:endParaRPr lang="fr-FR" sz="8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929" y="3252952"/>
                <a:ext cx="735238" cy="518095"/>
              </a:xfrm>
              <a:prstGeom prst="rect">
                <a:avLst/>
              </a:prstGeom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5865700" y="3455116"/>
                <a:ext cx="1192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fr-FR" sz="1400" b="1" cap="all" dirty="0" smtClean="0">
                    <a:solidFill>
                      <a:srgbClr val="F28E31"/>
                    </a:solidFill>
                    <a:latin typeface="Arial" pitchFamily="34" charset="0"/>
                    <a:cs typeface="Arial" pitchFamily="34" charset="0"/>
                  </a:rPr>
                  <a:t>Bien-être</a:t>
                </a:r>
                <a:endParaRPr lang="fr-FR" sz="1400" b="1" cap="all" dirty="0">
                  <a:solidFill>
                    <a:srgbClr val="F28E3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5240860" y="4056556"/>
              <a:ext cx="963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sz="1400" b="1" cap="all" dirty="0" smtClean="0">
                  <a:solidFill>
                    <a:srgbClr val="9362AD"/>
                  </a:solidFill>
                  <a:latin typeface="Arial" pitchFamily="34" charset="0"/>
                  <a:cs typeface="Arial" pitchFamily="34" charset="0"/>
                </a:rPr>
                <a:t>change</a:t>
              </a:r>
              <a:endParaRPr lang="fr-FR" sz="1400" b="1" cap="all" dirty="0">
                <a:solidFill>
                  <a:srgbClr val="9362A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Forme libre 15"/>
          <p:cNvSpPr/>
          <p:nvPr/>
        </p:nvSpPr>
        <p:spPr bwMode="auto">
          <a:xfrm>
            <a:off x="2334260" y="3213100"/>
            <a:ext cx="1625600" cy="393700"/>
          </a:xfrm>
          <a:custGeom>
            <a:avLst/>
            <a:gdLst>
              <a:gd name="connsiteX0" fmla="*/ 1625600 w 1625600"/>
              <a:gd name="connsiteY0" fmla="*/ 393700 h 393700"/>
              <a:gd name="connsiteX1" fmla="*/ 1625600 w 1625600"/>
              <a:gd name="connsiteY1" fmla="*/ 393700 h 393700"/>
              <a:gd name="connsiteX2" fmla="*/ 0 w 1625600"/>
              <a:gd name="connsiteY2" fmla="*/ 393700 h 393700"/>
              <a:gd name="connsiteX3" fmla="*/ 0 w 1625600"/>
              <a:gd name="connsiteY3" fmla="*/ 0 h 39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393700">
                <a:moveTo>
                  <a:pt x="1625600" y="393700"/>
                </a:moveTo>
                <a:lnTo>
                  <a:pt x="1625600" y="393700"/>
                </a:lnTo>
                <a:lnTo>
                  <a:pt x="0" y="39370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E40580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z="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364302" y="1884054"/>
            <a:ext cx="1880765" cy="1496537"/>
          </a:xfrm>
          <a:prstGeom prst="ellipse">
            <a:avLst/>
          </a:prstGeom>
          <a:solidFill>
            <a:srgbClr val="F28E3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fr-FR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Nouveau segment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625770" y="4789034"/>
            <a:ext cx="2133600" cy="273844"/>
          </a:xfrm>
          <a:prstGeom prst="rect">
            <a:avLst/>
          </a:prstGeom>
        </p:spPr>
        <p:txBody>
          <a:bodyPr/>
          <a:lstStyle/>
          <a:p>
            <a:fld id="{E9FDF613-504F-4181-82F4-0FF1948E2E8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770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theme/theme1.xml><?xml version="1.0" encoding="utf-8"?>
<a:theme xmlns:a="http://schemas.openxmlformats.org/drawingml/2006/main" name="1_fond uni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ond uni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aire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ond uni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fond uni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7863</TotalTime>
  <Words>542</Words>
  <Application>Microsoft Macintosh PowerPoint</Application>
  <PresentationFormat>On-screen Show (16:9)</PresentationFormat>
  <Paragraphs>134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1_fond uni</vt:lpstr>
      <vt:lpstr>2_fond uni</vt:lpstr>
      <vt:lpstr>Solaire</vt:lpstr>
      <vt:lpstr>3_fond uni</vt:lpstr>
      <vt:lpstr>4_fond uni</vt:lpstr>
      <vt:lpstr>Revolution ! Le soin de la peau des bébés ne sera plus jamais le même</vt:lpstr>
      <vt:lpstr>PowerPoint Presentation</vt:lpstr>
      <vt:lpstr>MUSTELA  UNE NOUVELLE PAGE S’OUVRE…..</vt:lpstr>
      <vt:lpstr>UNE INNOVATION DE RUPTURE</vt:lpstr>
      <vt:lpstr>La nouvelle Histoire Mustela Bébé</vt:lpstr>
      <vt:lpstr>La nouvelle histoire de Mustela Bébé</vt:lpstr>
      <vt:lpstr>Le Perséose d’Avocat</vt:lpstr>
      <vt:lpstr>Une première pour une marque leader Bébé</vt:lpstr>
      <vt:lpstr>Mustela vous propose une gamme complète</vt:lpstr>
      <vt:lpstr>MUSTELA BEBE Expertise Dermatologique  10 années de recherche</vt:lpstr>
      <vt:lpstr>Participez à la  REVOLUTION!  </vt:lpstr>
      <vt:lpstr>SEPTEMBRE</vt:lpstr>
      <vt:lpstr>SEPTEMBRE</vt:lpstr>
      <vt:lpstr>OCTOBRE 2013 = MOIS DE MUSTELA BEBE!!!</vt:lpstr>
      <vt:lpstr>SEPTEMBRE-OCTOBRE</vt:lpstr>
      <vt:lpstr>SEPTEMBRE-DECEMBRE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nmarques</dc:creator>
  <cp:lastModifiedBy>Heloise Richard</cp:lastModifiedBy>
  <cp:revision>436</cp:revision>
  <cp:lastPrinted>2013-09-17T12:22:13Z</cp:lastPrinted>
  <dcterms:created xsi:type="dcterms:W3CDTF">2010-03-17T14:17:03Z</dcterms:created>
  <dcterms:modified xsi:type="dcterms:W3CDTF">2013-09-17T12:22:16Z</dcterms:modified>
</cp:coreProperties>
</file>