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315" r:id="rId3"/>
    <p:sldId id="307" r:id="rId4"/>
    <p:sldId id="308" r:id="rId5"/>
    <p:sldId id="309" r:id="rId6"/>
    <p:sldId id="310" r:id="rId7"/>
    <p:sldId id="311" r:id="rId8"/>
    <p:sldId id="312" r:id="rId9"/>
    <p:sldId id="313" r:id="rId10"/>
    <p:sldId id="314" r:id="rId11"/>
    <p:sldId id="274" r:id="rId12"/>
    <p:sldId id="275" r:id="rId13"/>
    <p:sldId id="276" r:id="rId14"/>
    <p:sldId id="277" r:id="rId15"/>
    <p:sldId id="278" r:id="rId16"/>
    <p:sldId id="316" r:id="rId17"/>
    <p:sldId id="280" r:id="rId18"/>
    <p:sldId id="281" r:id="rId19"/>
    <p:sldId id="282" r:id="rId20"/>
    <p:sldId id="283" r:id="rId21"/>
    <p:sldId id="297" r:id="rId22"/>
    <p:sldId id="298" r:id="rId23"/>
    <p:sldId id="299" r:id="rId24"/>
    <p:sldId id="300" r:id="rId25"/>
    <p:sldId id="301" r:id="rId26"/>
    <p:sldId id="302" r:id="rId27"/>
    <p:sldId id="303" r:id="rId28"/>
    <p:sldId id="304" r:id="rId29"/>
    <p:sldId id="305" r:id="rId30"/>
    <p:sldId id="306" r:id="rId31"/>
    <p:sldId id="266" r:id="rId32"/>
    <p:sldId id="269" r:id="rId33"/>
    <p:sldId id="259" r:id="rId34"/>
    <p:sldId id="267" r:id="rId35"/>
  </p:sldIdLst>
  <p:sldSz cx="9144000" cy="5715000" type="screen16x1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C8F3"/>
    <a:srgbClr val="197460"/>
    <a:srgbClr val="EABFAE"/>
    <a:srgbClr val="E28729"/>
    <a:srgbClr val="599317"/>
    <a:srgbClr val="9D0122"/>
    <a:srgbClr val="DC7D76"/>
    <a:srgbClr val="003366"/>
    <a:srgbClr val="00AEEF"/>
    <a:srgbClr val="B1B1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4142" autoAdjust="0"/>
  </p:normalViewPr>
  <p:slideViewPr>
    <p:cSldViewPr snapToGrid="0" showGuides="1">
      <p:cViewPr>
        <p:scale>
          <a:sx n="130" d="100"/>
          <a:sy n="130" d="100"/>
        </p:scale>
        <p:origin x="-72" y="-60"/>
      </p:cViewPr>
      <p:guideLst>
        <p:guide orient="horz" pos="362"/>
        <p:guide pos="3725"/>
        <p:guide pos="5548"/>
        <p:guide pos="316"/>
      </p:guideLst>
    </p:cSldViewPr>
  </p:slideViewPr>
  <p:notesTextViewPr>
    <p:cViewPr>
      <p:scale>
        <a:sx n="1" d="1"/>
        <a:sy n="1" d="1"/>
      </p:scale>
      <p:origin x="0" y="0"/>
    </p:cViewPr>
  </p:notesTextViewPr>
  <p:sorterViewPr>
    <p:cViewPr>
      <p:scale>
        <a:sx n="100" d="100"/>
        <a:sy n="100" d="100"/>
      </p:scale>
      <p:origin x="0" y="8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file:///\\GLOW001.AD.SYS\0005_data\diensten\Bvh_h000\Dbe_h001\Pmo_6pn0\1_Data\Interne_Werking\Inhoud\03.%20communicatie\02.%20persconferenties\2014-09-24%20KBC%20Zorgplan\Stef%20Leunens\Grafieken%20Afhankelijkheid%20en%20zorg_illustraties.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GLOW001.AD.SYS\0005_data\diensten\Bvh_h000\Dbe_h001\Pmo_6pn0\1_Data\Interne_Werking\Inhoud\03.%20communicatie\02.%20persconferenties\2014-09-24%20KBC%20Zorgplan\Stef%20Leunens\Grafieken%20Afhankelijkheid%20en%20zorg_illustratie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576613268169064E-2"/>
          <c:y val="0.18554936970906805"/>
          <c:w val="0.88910272422843695"/>
          <c:h val="0.64925936154582631"/>
        </c:manualLayout>
      </c:layout>
      <c:barChart>
        <c:barDir val="col"/>
        <c:grouping val="stacked"/>
        <c:varyColors val="0"/>
        <c:ser>
          <c:idx val="0"/>
          <c:order val="0"/>
          <c:tx>
            <c:strRef>
              <c:f>'Grafiek 1'!$A$25</c:f>
              <c:strCache>
                <c:ptCount val="1"/>
                <c:pt idx="0">
                  <c:v>65-74</c:v>
                </c:pt>
              </c:strCache>
            </c:strRef>
          </c:tx>
          <c:invertIfNegative val="0"/>
          <c:dLbls>
            <c:showLegendKey val="0"/>
            <c:showVal val="1"/>
            <c:showCatName val="0"/>
            <c:showSerName val="0"/>
            <c:showPercent val="0"/>
            <c:showBubbleSize val="0"/>
            <c:showLeaderLines val="0"/>
          </c:dLbls>
          <c:cat>
            <c:strRef>
              <c:f>'Grafiek 1'!$B$24:$I$24</c:f>
              <c:strCache>
                <c:ptCount val="8"/>
                <c:pt idx="0">
                  <c:v>België</c:v>
                </c:pt>
                <c:pt idx="1">
                  <c:v>Vlaanderen</c:v>
                </c:pt>
                <c:pt idx="3">
                  <c:v>België</c:v>
                </c:pt>
                <c:pt idx="4">
                  <c:v>Vlaanderen</c:v>
                </c:pt>
                <c:pt idx="6">
                  <c:v>België</c:v>
                </c:pt>
                <c:pt idx="7">
                  <c:v>Vlaanderen</c:v>
                </c:pt>
              </c:strCache>
            </c:strRef>
          </c:cat>
          <c:val>
            <c:numRef>
              <c:f>'Grafiek 1'!$B$25:$I$25</c:f>
              <c:numCache>
                <c:formatCode>0.00</c:formatCode>
                <c:ptCount val="8"/>
                <c:pt idx="0">
                  <c:v>14.774254050166572</c:v>
                </c:pt>
                <c:pt idx="1">
                  <c:v>15.877101023129841</c:v>
                </c:pt>
                <c:pt idx="3">
                  <c:v>21.16033869554736</c:v>
                </c:pt>
                <c:pt idx="4">
                  <c:v>23.046204521143444</c:v>
                </c:pt>
                <c:pt idx="6">
                  <c:v>20.288436859051046</c:v>
                </c:pt>
                <c:pt idx="7">
                  <c:v>21.341931568166299</c:v>
                </c:pt>
              </c:numCache>
            </c:numRef>
          </c:val>
        </c:ser>
        <c:ser>
          <c:idx val="1"/>
          <c:order val="1"/>
          <c:tx>
            <c:strRef>
              <c:f>'Grafiek 1'!$A$26</c:f>
              <c:strCache>
                <c:ptCount val="1"/>
                <c:pt idx="0">
                  <c:v>75-84</c:v>
                </c:pt>
              </c:strCache>
            </c:strRef>
          </c:tx>
          <c:invertIfNegative val="0"/>
          <c:dLbls>
            <c:showLegendKey val="0"/>
            <c:showVal val="1"/>
            <c:showCatName val="0"/>
            <c:showSerName val="0"/>
            <c:showPercent val="0"/>
            <c:showBubbleSize val="0"/>
            <c:showLeaderLines val="0"/>
          </c:dLbls>
          <c:cat>
            <c:strRef>
              <c:f>'Grafiek 1'!$B$24:$I$24</c:f>
              <c:strCache>
                <c:ptCount val="8"/>
                <c:pt idx="0">
                  <c:v>België</c:v>
                </c:pt>
                <c:pt idx="1">
                  <c:v>Vlaanderen</c:v>
                </c:pt>
                <c:pt idx="3">
                  <c:v>België</c:v>
                </c:pt>
                <c:pt idx="4">
                  <c:v>Vlaanderen</c:v>
                </c:pt>
                <c:pt idx="6">
                  <c:v>België</c:v>
                </c:pt>
                <c:pt idx="7">
                  <c:v>Vlaanderen</c:v>
                </c:pt>
              </c:strCache>
            </c:strRef>
          </c:cat>
          <c:val>
            <c:numRef>
              <c:f>'Grafiek 1'!$B$26:$I$26</c:f>
              <c:numCache>
                <c:formatCode>0.00</c:formatCode>
                <c:ptCount val="8"/>
                <c:pt idx="0">
                  <c:v>10.746022295314797</c:v>
                </c:pt>
                <c:pt idx="1">
                  <c:v>11.654383343053823</c:v>
                </c:pt>
                <c:pt idx="3">
                  <c:v>14.569865585824862</c:v>
                </c:pt>
                <c:pt idx="4">
                  <c:v>15.902190535856448</c:v>
                </c:pt>
                <c:pt idx="6">
                  <c:v>17.288026590645117</c:v>
                </c:pt>
                <c:pt idx="7">
                  <c:v>18.849749294783813</c:v>
                </c:pt>
              </c:numCache>
            </c:numRef>
          </c:val>
        </c:ser>
        <c:ser>
          <c:idx val="2"/>
          <c:order val="2"/>
          <c:tx>
            <c:strRef>
              <c:f>'Grafiek 1'!$A$27</c:f>
              <c:strCache>
                <c:ptCount val="1"/>
                <c:pt idx="0">
                  <c:v>85+</c:v>
                </c:pt>
              </c:strCache>
            </c:strRef>
          </c:tx>
          <c:invertIfNegative val="0"/>
          <c:dLbls>
            <c:showLegendKey val="0"/>
            <c:showVal val="1"/>
            <c:showCatName val="0"/>
            <c:showSerName val="0"/>
            <c:showPercent val="0"/>
            <c:showBubbleSize val="0"/>
            <c:showLeaderLines val="0"/>
          </c:dLbls>
          <c:cat>
            <c:strRef>
              <c:f>'Grafiek 1'!$B$24:$I$24</c:f>
              <c:strCache>
                <c:ptCount val="8"/>
                <c:pt idx="0">
                  <c:v>België</c:v>
                </c:pt>
                <c:pt idx="1">
                  <c:v>Vlaanderen</c:v>
                </c:pt>
                <c:pt idx="3">
                  <c:v>België</c:v>
                </c:pt>
                <c:pt idx="4">
                  <c:v>Vlaanderen</c:v>
                </c:pt>
                <c:pt idx="6">
                  <c:v>België</c:v>
                </c:pt>
                <c:pt idx="7">
                  <c:v>Vlaanderen</c:v>
                </c:pt>
              </c:strCache>
            </c:strRef>
          </c:cat>
          <c:val>
            <c:numRef>
              <c:f>'Grafiek 1'!$B$27:$I$27</c:f>
              <c:numCache>
                <c:formatCode>0.00</c:formatCode>
                <c:ptCount val="8"/>
                <c:pt idx="0">
                  <c:v>4.0551181340098053</c:v>
                </c:pt>
                <c:pt idx="1">
                  <c:v>4.1338885789347675</c:v>
                </c:pt>
                <c:pt idx="3">
                  <c:v>5.4884189711614049</c:v>
                </c:pt>
                <c:pt idx="4">
                  <c:v>6.323171749282543</c:v>
                </c:pt>
                <c:pt idx="6">
                  <c:v>11.672372812595286</c:v>
                </c:pt>
                <c:pt idx="7">
                  <c:v>13.200709009524731</c:v>
                </c:pt>
              </c:numCache>
            </c:numRef>
          </c:val>
        </c:ser>
        <c:dLbls>
          <c:showLegendKey val="0"/>
          <c:showVal val="0"/>
          <c:showCatName val="0"/>
          <c:showSerName val="0"/>
          <c:showPercent val="0"/>
          <c:showBubbleSize val="0"/>
        </c:dLbls>
        <c:gapWidth val="55"/>
        <c:overlap val="100"/>
        <c:axId val="112181632"/>
        <c:axId val="112183168"/>
      </c:barChart>
      <c:catAx>
        <c:axId val="112181632"/>
        <c:scaling>
          <c:orientation val="minMax"/>
        </c:scaling>
        <c:delete val="0"/>
        <c:axPos val="b"/>
        <c:majorTickMark val="none"/>
        <c:minorTickMark val="none"/>
        <c:tickLblPos val="nextTo"/>
        <c:crossAx val="112183168"/>
        <c:crosses val="autoZero"/>
        <c:auto val="1"/>
        <c:lblAlgn val="ctr"/>
        <c:lblOffset val="100"/>
        <c:noMultiLvlLbl val="0"/>
      </c:catAx>
      <c:valAx>
        <c:axId val="112183168"/>
        <c:scaling>
          <c:orientation val="minMax"/>
          <c:max val="55"/>
        </c:scaling>
        <c:delete val="0"/>
        <c:axPos val="l"/>
        <c:numFmt formatCode="0" sourceLinked="0"/>
        <c:majorTickMark val="none"/>
        <c:minorTickMark val="none"/>
        <c:tickLblPos val="nextTo"/>
        <c:crossAx val="112181632"/>
        <c:crosses val="autoZero"/>
        <c:crossBetween val="between"/>
        <c:majorUnit val="5"/>
        <c:minorUnit val="5"/>
      </c:valAx>
    </c:plotArea>
    <c:legend>
      <c:legendPos val="r"/>
      <c:layout>
        <c:manualLayout>
          <c:xMode val="edge"/>
          <c:yMode val="edge"/>
          <c:x val="9.8104624852927869E-2"/>
          <c:y val="0.16305798685972969"/>
          <c:w val="9.2699972848221554E-2"/>
          <c:h val="0.200921201247827"/>
        </c:manualLayout>
      </c:layout>
      <c:overlay val="0"/>
    </c:legend>
    <c:plotVisOnly val="1"/>
    <c:dispBlanksAs val="gap"/>
    <c:showDLblsOverMax val="0"/>
  </c:chart>
  <c:spPr>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00243454176468E-2"/>
          <c:y val="3.7425688031277972E-2"/>
          <c:w val="0.89095895532008151"/>
          <c:h val="0.86914924750763201"/>
        </c:manualLayout>
      </c:layout>
      <c:barChart>
        <c:barDir val="col"/>
        <c:grouping val="clustered"/>
        <c:varyColors val="0"/>
        <c:ser>
          <c:idx val="0"/>
          <c:order val="0"/>
          <c:tx>
            <c:strRef>
              <c:f>Sheet1!$B$1</c:f>
              <c:strCache>
                <c:ptCount val="1"/>
                <c:pt idx="0">
                  <c:v>2004</c:v>
                </c:pt>
              </c:strCache>
            </c:strRef>
          </c:tx>
          <c:invertIfNegative val="0"/>
          <c:cat>
            <c:strRef>
              <c:f>Sheet1!$A$2:$A$6</c:f>
              <c:strCache>
                <c:ptCount val="5"/>
                <c:pt idx="0">
                  <c:v>Mannen</c:v>
                </c:pt>
                <c:pt idx="1">
                  <c:v>Vrouwen</c:v>
                </c:pt>
                <c:pt idx="3">
                  <c:v>Mannen</c:v>
                </c:pt>
                <c:pt idx="4">
                  <c:v>Vrouwen</c:v>
                </c:pt>
              </c:strCache>
            </c:strRef>
          </c:cat>
          <c:val>
            <c:numRef>
              <c:f>Sheet1!$B$2:$B$6</c:f>
              <c:numCache>
                <c:formatCode>General</c:formatCode>
                <c:ptCount val="5"/>
                <c:pt idx="0">
                  <c:v>73.8</c:v>
                </c:pt>
                <c:pt idx="1">
                  <c:v>73.7</c:v>
                </c:pt>
                <c:pt idx="3">
                  <c:v>81.5</c:v>
                </c:pt>
                <c:pt idx="4">
                  <c:v>85.2</c:v>
                </c:pt>
              </c:numCache>
            </c:numRef>
          </c:val>
        </c:ser>
        <c:ser>
          <c:idx val="2"/>
          <c:order val="1"/>
          <c:tx>
            <c:strRef>
              <c:f>Sheet1!$C$1</c:f>
              <c:strCache>
                <c:ptCount val="1"/>
                <c:pt idx="0">
                  <c:v>2012</c:v>
                </c:pt>
              </c:strCache>
            </c:strRef>
          </c:tx>
          <c:spPr>
            <a:solidFill>
              <a:schemeClr val="accent2"/>
            </a:solidFill>
          </c:spPr>
          <c:invertIfNegative val="0"/>
          <c:cat>
            <c:strRef>
              <c:f>Sheet1!$A$2:$A$6</c:f>
              <c:strCache>
                <c:ptCount val="5"/>
                <c:pt idx="0">
                  <c:v>Mannen</c:v>
                </c:pt>
                <c:pt idx="1">
                  <c:v>Vrouwen</c:v>
                </c:pt>
                <c:pt idx="3">
                  <c:v>Mannen</c:v>
                </c:pt>
                <c:pt idx="4">
                  <c:v>Vrouwen</c:v>
                </c:pt>
              </c:strCache>
            </c:strRef>
          </c:cat>
          <c:val>
            <c:numRef>
              <c:f>Sheet1!$C$2:$C$6</c:f>
              <c:numCache>
                <c:formatCode>General</c:formatCode>
                <c:ptCount val="5"/>
                <c:pt idx="0">
                  <c:v>75.7</c:v>
                </c:pt>
                <c:pt idx="1">
                  <c:v>76.099999999999994</c:v>
                </c:pt>
                <c:pt idx="3">
                  <c:v>82.7</c:v>
                </c:pt>
                <c:pt idx="4">
                  <c:v>86.3</c:v>
                </c:pt>
              </c:numCache>
            </c:numRef>
          </c:val>
        </c:ser>
        <c:ser>
          <c:idx val="1"/>
          <c:order val="2"/>
          <c:tx>
            <c:strRef>
              <c:f>Sheet1!$D$1</c:f>
              <c:strCache>
                <c:ptCount val="1"/>
                <c:pt idx="0">
                  <c:v>Column2</c:v>
                </c:pt>
              </c:strCache>
            </c:strRef>
          </c:tx>
          <c:invertIfNegative val="0"/>
          <c:cat>
            <c:strRef>
              <c:f>Sheet1!$A$2:$A$6</c:f>
              <c:strCache>
                <c:ptCount val="5"/>
                <c:pt idx="0">
                  <c:v>Mannen</c:v>
                </c:pt>
                <c:pt idx="1">
                  <c:v>Vrouwen</c:v>
                </c:pt>
                <c:pt idx="3">
                  <c:v>Mannen</c:v>
                </c:pt>
                <c:pt idx="4">
                  <c:v>Vrouwen</c:v>
                </c:pt>
              </c:strCache>
            </c:strRef>
          </c:cat>
          <c:val>
            <c:numRef>
              <c:f>Sheet1!$D$2:$D$6</c:f>
              <c:numCache>
                <c:formatCode>General</c:formatCode>
                <c:ptCount val="5"/>
              </c:numCache>
            </c:numRef>
          </c:val>
        </c:ser>
        <c:ser>
          <c:idx val="3"/>
          <c:order val="3"/>
          <c:tx>
            <c:strRef>
              <c:f>Sheet1!$E$1</c:f>
              <c:strCache>
                <c:ptCount val="1"/>
                <c:pt idx="0">
                  <c:v>"2004</c:v>
                </c:pt>
              </c:strCache>
            </c:strRef>
          </c:tx>
          <c:spPr>
            <a:pattFill prst="wdDnDiag">
              <a:fgClr>
                <a:schemeClr val="bg1"/>
              </a:fgClr>
              <a:bgClr>
                <a:schemeClr val="accent1"/>
              </a:bgClr>
            </a:pattFill>
          </c:spPr>
          <c:invertIfNegative val="0"/>
          <c:cat>
            <c:strRef>
              <c:f>Sheet1!$A$2:$A$6</c:f>
              <c:strCache>
                <c:ptCount val="5"/>
                <c:pt idx="0">
                  <c:v>Mannen</c:v>
                </c:pt>
                <c:pt idx="1">
                  <c:v>Vrouwen</c:v>
                </c:pt>
                <c:pt idx="3">
                  <c:v>Mannen</c:v>
                </c:pt>
                <c:pt idx="4">
                  <c:v>Vrouwen</c:v>
                </c:pt>
              </c:strCache>
            </c:strRef>
          </c:cat>
          <c:val>
            <c:numRef>
              <c:f>Sheet1!$E$2:$E$6</c:f>
              <c:numCache>
                <c:formatCode>General</c:formatCode>
                <c:ptCount val="5"/>
                <c:pt idx="0">
                  <c:v>73</c:v>
                </c:pt>
                <c:pt idx="1">
                  <c:v>73.099999999999994</c:v>
                </c:pt>
                <c:pt idx="3">
                  <c:v>81.400000000000006</c:v>
                </c:pt>
                <c:pt idx="4">
                  <c:v>85</c:v>
                </c:pt>
              </c:numCache>
            </c:numRef>
          </c:val>
        </c:ser>
        <c:ser>
          <c:idx val="4"/>
          <c:order val="4"/>
          <c:tx>
            <c:strRef>
              <c:f>Sheet1!$F$1</c:f>
              <c:strCache>
                <c:ptCount val="1"/>
                <c:pt idx="0">
                  <c:v>20122</c:v>
                </c:pt>
              </c:strCache>
            </c:strRef>
          </c:tx>
          <c:spPr>
            <a:pattFill prst="wdDnDiag">
              <a:fgClr>
                <a:schemeClr val="bg1"/>
              </a:fgClr>
              <a:bgClr>
                <a:schemeClr val="accent2"/>
              </a:bgClr>
            </a:pattFill>
          </c:spPr>
          <c:invertIfNegative val="0"/>
          <c:cat>
            <c:strRef>
              <c:f>Sheet1!$A$2:$A$6</c:f>
              <c:strCache>
                <c:ptCount val="5"/>
                <c:pt idx="0">
                  <c:v>Mannen</c:v>
                </c:pt>
                <c:pt idx="1">
                  <c:v>Vrouwen</c:v>
                </c:pt>
                <c:pt idx="3">
                  <c:v>Mannen</c:v>
                </c:pt>
                <c:pt idx="4">
                  <c:v>Vrouwen</c:v>
                </c:pt>
              </c:strCache>
            </c:strRef>
          </c:cat>
          <c:val>
            <c:numRef>
              <c:f>Sheet1!$F$2:$F$6</c:f>
              <c:numCache>
                <c:formatCode>General</c:formatCode>
                <c:ptCount val="5"/>
                <c:pt idx="0">
                  <c:v>73.400000000000006</c:v>
                </c:pt>
                <c:pt idx="1">
                  <c:v>73.5</c:v>
                </c:pt>
                <c:pt idx="3">
                  <c:v>82.8</c:v>
                </c:pt>
                <c:pt idx="4">
                  <c:v>86.3</c:v>
                </c:pt>
              </c:numCache>
            </c:numRef>
          </c:val>
        </c:ser>
        <c:dLbls>
          <c:showLegendKey val="0"/>
          <c:showVal val="0"/>
          <c:showCatName val="0"/>
          <c:showSerName val="0"/>
          <c:showPercent val="0"/>
          <c:showBubbleSize val="0"/>
        </c:dLbls>
        <c:gapWidth val="150"/>
        <c:axId val="119140352"/>
        <c:axId val="119141888"/>
      </c:barChart>
      <c:catAx>
        <c:axId val="119140352"/>
        <c:scaling>
          <c:orientation val="minMax"/>
        </c:scaling>
        <c:delete val="0"/>
        <c:axPos val="b"/>
        <c:majorTickMark val="out"/>
        <c:minorTickMark val="none"/>
        <c:tickLblPos val="nextTo"/>
        <c:txPr>
          <a:bodyPr/>
          <a:lstStyle/>
          <a:p>
            <a:pPr>
              <a:defRPr sz="1200" b="1"/>
            </a:pPr>
            <a:endParaRPr lang="nl-BE"/>
          </a:p>
        </c:txPr>
        <c:crossAx val="119141888"/>
        <c:crosses val="autoZero"/>
        <c:auto val="1"/>
        <c:lblAlgn val="ctr"/>
        <c:lblOffset val="100"/>
        <c:noMultiLvlLbl val="0"/>
      </c:catAx>
      <c:valAx>
        <c:axId val="119141888"/>
        <c:scaling>
          <c:orientation val="minMax"/>
        </c:scaling>
        <c:delete val="0"/>
        <c:axPos val="l"/>
        <c:numFmt formatCode="General" sourceLinked="1"/>
        <c:majorTickMark val="out"/>
        <c:minorTickMark val="none"/>
        <c:tickLblPos val="nextTo"/>
        <c:txPr>
          <a:bodyPr/>
          <a:lstStyle/>
          <a:p>
            <a:pPr>
              <a:defRPr sz="1200" b="1"/>
            </a:pPr>
            <a:endParaRPr lang="nl-BE"/>
          </a:p>
        </c:txPr>
        <c:crossAx val="119140352"/>
        <c:crosses val="autoZero"/>
        <c:crossBetween val="between"/>
      </c:valAx>
    </c:plotArea>
    <c:legend>
      <c:legendPos val="r"/>
      <c:legendEntry>
        <c:idx val="2"/>
        <c:delete val="1"/>
      </c:legendEntry>
      <c:legendEntry>
        <c:idx val="3"/>
        <c:delete val="1"/>
      </c:legendEntry>
      <c:legendEntry>
        <c:idx val="4"/>
        <c:delete val="1"/>
      </c:legendEntry>
      <c:layout>
        <c:manualLayout>
          <c:xMode val="edge"/>
          <c:yMode val="edge"/>
          <c:x val="0.18287377214015005"/>
          <c:y val="9.3844205005394074E-2"/>
          <c:w val="0.16250151928665349"/>
          <c:h val="0.15337842102847002"/>
        </c:manualLayout>
      </c:layout>
      <c:overlay val="0"/>
      <c:txPr>
        <a:bodyPr/>
        <a:lstStyle/>
        <a:p>
          <a:pPr>
            <a:defRPr sz="1200" b="1"/>
          </a:pPr>
          <a:endParaRPr lang="nl-BE"/>
        </a:p>
      </c:txPr>
    </c:legend>
    <c:plotVisOnly val="1"/>
    <c:dispBlanksAs val="gap"/>
    <c:showDLblsOverMax val="0"/>
  </c:chart>
  <c:txPr>
    <a:bodyPr/>
    <a:lstStyle/>
    <a:p>
      <a:pPr>
        <a:defRPr sz="1800"/>
      </a:pPr>
      <a:endParaRPr lang="nl-B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00243454176468E-2"/>
          <c:y val="3.7425688031277972E-2"/>
          <c:w val="0.89095895532008151"/>
          <c:h val="0.86914924750763201"/>
        </c:manualLayout>
      </c:layout>
      <c:barChart>
        <c:barDir val="col"/>
        <c:grouping val="clustered"/>
        <c:varyColors val="0"/>
        <c:ser>
          <c:idx val="0"/>
          <c:order val="0"/>
          <c:tx>
            <c:strRef>
              <c:f>Sheet1!$B$1</c:f>
              <c:strCache>
                <c:ptCount val="1"/>
                <c:pt idx="0">
                  <c:v>2004</c:v>
                </c:pt>
              </c:strCache>
            </c:strRef>
          </c:tx>
          <c:invertIfNegative val="0"/>
          <c:cat>
            <c:strRef>
              <c:f>Sheet1!$A$2:$A$6</c:f>
              <c:strCache>
                <c:ptCount val="5"/>
                <c:pt idx="0">
                  <c:v>Hommes</c:v>
                </c:pt>
                <c:pt idx="1">
                  <c:v>Femmes</c:v>
                </c:pt>
                <c:pt idx="3">
                  <c:v>Hommes</c:v>
                </c:pt>
                <c:pt idx="4">
                  <c:v>Femmes</c:v>
                </c:pt>
              </c:strCache>
            </c:strRef>
          </c:cat>
          <c:val>
            <c:numRef>
              <c:f>Sheet1!$B$2:$B$6</c:f>
              <c:numCache>
                <c:formatCode>General</c:formatCode>
                <c:ptCount val="5"/>
                <c:pt idx="0">
                  <c:v>73.8</c:v>
                </c:pt>
                <c:pt idx="1">
                  <c:v>73.7</c:v>
                </c:pt>
                <c:pt idx="3">
                  <c:v>81.5</c:v>
                </c:pt>
                <c:pt idx="4">
                  <c:v>85.2</c:v>
                </c:pt>
              </c:numCache>
            </c:numRef>
          </c:val>
        </c:ser>
        <c:ser>
          <c:idx val="2"/>
          <c:order val="1"/>
          <c:tx>
            <c:strRef>
              <c:f>Sheet1!$C$1</c:f>
              <c:strCache>
                <c:ptCount val="1"/>
                <c:pt idx="0">
                  <c:v>2012</c:v>
                </c:pt>
              </c:strCache>
            </c:strRef>
          </c:tx>
          <c:spPr>
            <a:solidFill>
              <a:schemeClr val="accent2"/>
            </a:solidFill>
          </c:spPr>
          <c:invertIfNegative val="0"/>
          <c:cat>
            <c:strRef>
              <c:f>Sheet1!$A$2:$A$6</c:f>
              <c:strCache>
                <c:ptCount val="5"/>
                <c:pt idx="0">
                  <c:v>Hommes</c:v>
                </c:pt>
                <c:pt idx="1">
                  <c:v>Femmes</c:v>
                </c:pt>
                <c:pt idx="3">
                  <c:v>Hommes</c:v>
                </c:pt>
                <c:pt idx="4">
                  <c:v>Femmes</c:v>
                </c:pt>
              </c:strCache>
            </c:strRef>
          </c:cat>
          <c:val>
            <c:numRef>
              <c:f>Sheet1!$C$2:$C$6</c:f>
              <c:numCache>
                <c:formatCode>General</c:formatCode>
                <c:ptCount val="5"/>
                <c:pt idx="0">
                  <c:v>75.7</c:v>
                </c:pt>
                <c:pt idx="1">
                  <c:v>76.099999999999994</c:v>
                </c:pt>
                <c:pt idx="3">
                  <c:v>82.7</c:v>
                </c:pt>
                <c:pt idx="4">
                  <c:v>86.3</c:v>
                </c:pt>
              </c:numCache>
            </c:numRef>
          </c:val>
        </c:ser>
        <c:ser>
          <c:idx val="1"/>
          <c:order val="2"/>
          <c:tx>
            <c:strRef>
              <c:f>Sheet1!$D$1</c:f>
              <c:strCache>
                <c:ptCount val="1"/>
                <c:pt idx="0">
                  <c:v>Column2</c:v>
                </c:pt>
              </c:strCache>
            </c:strRef>
          </c:tx>
          <c:invertIfNegative val="0"/>
          <c:cat>
            <c:strRef>
              <c:f>Sheet1!$A$2:$A$6</c:f>
              <c:strCache>
                <c:ptCount val="5"/>
                <c:pt idx="0">
                  <c:v>Hommes</c:v>
                </c:pt>
                <c:pt idx="1">
                  <c:v>Femmes</c:v>
                </c:pt>
                <c:pt idx="3">
                  <c:v>Hommes</c:v>
                </c:pt>
                <c:pt idx="4">
                  <c:v>Femmes</c:v>
                </c:pt>
              </c:strCache>
            </c:strRef>
          </c:cat>
          <c:val>
            <c:numRef>
              <c:f>Sheet1!$D$2:$D$6</c:f>
              <c:numCache>
                <c:formatCode>General</c:formatCode>
                <c:ptCount val="5"/>
              </c:numCache>
            </c:numRef>
          </c:val>
        </c:ser>
        <c:ser>
          <c:idx val="3"/>
          <c:order val="3"/>
          <c:tx>
            <c:strRef>
              <c:f>Sheet1!$E$1</c:f>
              <c:strCache>
                <c:ptCount val="1"/>
                <c:pt idx="0">
                  <c:v>"2004</c:v>
                </c:pt>
              </c:strCache>
            </c:strRef>
          </c:tx>
          <c:spPr>
            <a:pattFill prst="wdDnDiag">
              <a:fgClr>
                <a:schemeClr val="bg1"/>
              </a:fgClr>
              <a:bgClr>
                <a:schemeClr val="accent1"/>
              </a:bgClr>
            </a:pattFill>
          </c:spPr>
          <c:invertIfNegative val="0"/>
          <c:cat>
            <c:strRef>
              <c:f>Sheet1!$A$2:$A$6</c:f>
              <c:strCache>
                <c:ptCount val="5"/>
                <c:pt idx="0">
                  <c:v>Hommes</c:v>
                </c:pt>
                <c:pt idx="1">
                  <c:v>Femmes</c:v>
                </c:pt>
                <c:pt idx="3">
                  <c:v>Hommes</c:v>
                </c:pt>
                <c:pt idx="4">
                  <c:v>Femmes</c:v>
                </c:pt>
              </c:strCache>
            </c:strRef>
          </c:cat>
          <c:val>
            <c:numRef>
              <c:f>Sheet1!$E$2:$E$6</c:f>
              <c:numCache>
                <c:formatCode>General</c:formatCode>
                <c:ptCount val="5"/>
                <c:pt idx="0">
                  <c:v>73</c:v>
                </c:pt>
                <c:pt idx="1">
                  <c:v>73.099999999999994</c:v>
                </c:pt>
                <c:pt idx="3">
                  <c:v>81.400000000000006</c:v>
                </c:pt>
                <c:pt idx="4">
                  <c:v>85</c:v>
                </c:pt>
              </c:numCache>
            </c:numRef>
          </c:val>
        </c:ser>
        <c:ser>
          <c:idx val="4"/>
          <c:order val="4"/>
          <c:tx>
            <c:strRef>
              <c:f>Sheet1!$F$1</c:f>
              <c:strCache>
                <c:ptCount val="1"/>
                <c:pt idx="0">
                  <c:v>20122</c:v>
                </c:pt>
              </c:strCache>
            </c:strRef>
          </c:tx>
          <c:spPr>
            <a:pattFill prst="wdDnDiag">
              <a:fgClr>
                <a:schemeClr val="bg1"/>
              </a:fgClr>
              <a:bgClr>
                <a:schemeClr val="accent2"/>
              </a:bgClr>
            </a:pattFill>
          </c:spPr>
          <c:invertIfNegative val="0"/>
          <c:cat>
            <c:strRef>
              <c:f>Sheet1!$A$2:$A$6</c:f>
              <c:strCache>
                <c:ptCount val="5"/>
                <c:pt idx="0">
                  <c:v>Hommes</c:v>
                </c:pt>
                <c:pt idx="1">
                  <c:v>Femmes</c:v>
                </c:pt>
                <c:pt idx="3">
                  <c:v>Hommes</c:v>
                </c:pt>
                <c:pt idx="4">
                  <c:v>Femmes</c:v>
                </c:pt>
              </c:strCache>
            </c:strRef>
          </c:cat>
          <c:val>
            <c:numRef>
              <c:f>Sheet1!$F$2:$F$6</c:f>
              <c:numCache>
                <c:formatCode>General</c:formatCode>
                <c:ptCount val="5"/>
                <c:pt idx="0">
                  <c:v>73.400000000000006</c:v>
                </c:pt>
                <c:pt idx="1">
                  <c:v>73.5</c:v>
                </c:pt>
                <c:pt idx="3">
                  <c:v>82.8</c:v>
                </c:pt>
                <c:pt idx="4">
                  <c:v>86.3</c:v>
                </c:pt>
              </c:numCache>
            </c:numRef>
          </c:val>
        </c:ser>
        <c:dLbls>
          <c:showLegendKey val="0"/>
          <c:showVal val="0"/>
          <c:showCatName val="0"/>
          <c:showSerName val="0"/>
          <c:showPercent val="0"/>
          <c:showBubbleSize val="0"/>
        </c:dLbls>
        <c:gapWidth val="150"/>
        <c:axId val="113929600"/>
        <c:axId val="113935488"/>
      </c:barChart>
      <c:catAx>
        <c:axId val="113929600"/>
        <c:scaling>
          <c:orientation val="minMax"/>
        </c:scaling>
        <c:delete val="0"/>
        <c:axPos val="b"/>
        <c:majorTickMark val="out"/>
        <c:minorTickMark val="none"/>
        <c:tickLblPos val="nextTo"/>
        <c:txPr>
          <a:bodyPr/>
          <a:lstStyle/>
          <a:p>
            <a:pPr>
              <a:defRPr sz="1200" b="1"/>
            </a:pPr>
            <a:endParaRPr lang="nl-BE"/>
          </a:p>
        </c:txPr>
        <c:crossAx val="113935488"/>
        <c:crosses val="autoZero"/>
        <c:auto val="1"/>
        <c:lblAlgn val="ctr"/>
        <c:lblOffset val="100"/>
        <c:noMultiLvlLbl val="0"/>
      </c:catAx>
      <c:valAx>
        <c:axId val="113935488"/>
        <c:scaling>
          <c:orientation val="minMax"/>
        </c:scaling>
        <c:delete val="0"/>
        <c:axPos val="l"/>
        <c:numFmt formatCode="General" sourceLinked="1"/>
        <c:majorTickMark val="out"/>
        <c:minorTickMark val="none"/>
        <c:tickLblPos val="nextTo"/>
        <c:txPr>
          <a:bodyPr/>
          <a:lstStyle/>
          <a:p>
            <a:pPr>
              <a:defRPr sz="1200" b="1"/>
            </a:pPr>
            <a:endParaRPr lang="nl-BE"/>
          </a:p>
        </c:txPr>
        <c:crossAx val="113929600"/>
        <c:crosses val="autoZero"/>
        <c:crossBetween val="between"/>
      </c:valAx>
    </c:plotArea>
    <c:legend>
      <c:legendPos val="r"/>
      <c:legendEntry>
        <c:idx val="2"/>
        <c:delete val="1"/>
      </c:legendEntry>
      <c:legendEntry>
        <c:idx val="3"/>
        <c:delete val="1"/>
      </c:legendEntry>
      <c:legendEntry>
        <c:idx val="4"/>
        <c:delete val="1"/>
      </c:legendEntry>
      <c:layout>
        <c:manualLayout>
          <c:xMode val="edge"/>
          <c:yMode val="edge"/>
          <c:x val="0.18287377214015005"/>
          <c:y val="9.3844205005394074E-2"/>
          <c:w val="0.16250151928665349"/>
          <c:h val="0.15337842102847002"/>
        </c:manualLayout>
      </c:layout>
      <c:overlay val="0"/>
      <c:txPr>
        <a:bodyPr/>
        <a:lstStyle/>
        <a:p>
          <a:pPr>
            <a:defRPr sz="1200" b="1"/>
          </a:pPr>
          <a:endParaRPr lang="nl-BE"/>
        </a:p>
      </c:txPr>
    </c:legend>
    <c:plotVisOnly val="1"/>
    <c:dispBlanksAs val="gap"/>
    <c:showDLblsOverMax val="0"/>
  </c:chart>
  <c:txPr>
    <a:bodyPr/>
    <a:lstStyle/>
    <a:p>
      <a:pPr>
        <a:defRPr sz="1800"/>
      </a:pPr>
      <a:endParaRPr lang="nl-B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05657417375081"/>
          <c:y val="7.7939210972955475E-2"/>
          <c:w val="0.8480532814361621"/>
          <c:h val="0.78552208432611714"/>
        </c:manualLayout>
      </c:layout>
      <c:barChart>
        <c:barDir val="col"/>
        <c:grouping val="clustered"/>
        <c:varyColors val="0"/>
        <c:ser>
          <c:idx val="0"/>
          <c:order val="0"/>
          <c:tx>
            <c:strRef>
              <c:f>Sheet1!$A$2</c:f>
              <c:strCache>
                <c:ptCount val="1"/>
                <c:pt idx="0">
                  <c:v>50-64</c:v>
                </c:pt>
              </c:strCache>
            </c:strRef>
          </c:tx>
          <c:invertIfNegative val="0"/>
          <c:cat>
            <c:strRef>
              <c:f>Sheet1!$B$1:$H$1</c:f>
              <c:strCache>
                <c:ptCount val="7"/>
                <c:pt idx="0">
                  <c:v>1990-00</c:v>
                </c:pt>
                <c:pt idx="1">
                  <c:v>2000-10</c:v>
                </c:pt>
                <c:pt idx="2">
                  <c:v>2010-20</c:v>
                </c:pt>
                <c:pt idx="3">
                  <c:v>2020-30</c:v>
                </c:pt>
                <c:pt idx="4">
                  <c:v>2030-40</c:v>
                </c:pt>
                <c:pt idx="5">
                  <c:v>2040-50</c:v>
                </c:pt>
                <c:pt idx="6">
                  <c:v>2050-60</c:v>
                </c:pt>
              </c:strCache>
            </c:strRef>
          </c:cat>
          <c:val>
            <c:numRef>
              <c:f>Sheet1!$B$2:$H$2</c:f>
              <c:numCache>
                <c:formatCode>General</c:formatCode>
                <c:ptCount val="7"/>
                <c:pt idx="0">
                  <c:v>19.222000000000001</c:v>
                </c:pt>
                <c:pt idx="1">
                  <c:v>374.88400000000001</c:v>
                </c:pt>
                <c:pt idx="2">
                  <c:v>217.37100000000001</c:v>
                </c:pt>
                <c:pt idx="3">
                  <c:v>-123.268</c:v>
                </c:pt>
                <c:pt idx="4">
                  <c:v>-67.543000000000006</c:v>
                </c:pt>
                <c:pt idx="5">
                  <c:v>13.282</c:v>
                </c:pt>
                <c:pt idx="6">
                  <c:v>-29.12</c:v>
                </c:pt>
              </c:numCache>
            </c:numRef>
          </c:val>
        </c:ser>
        <c:ser>
          <c:idx val="1"/>
          <c:order val="1"/>
          <c:tx>
            <c:strRef>
              <c:f>Sheet1!$A$3</c:f>
              <c:strCache>
                <c:ptCount val="1"/>
                <c:pt idx="0">
                  <c:v>65-79</c:v>
                </c:pt>
              </c:strCache>
            </c:strRef>
          </c:tx>
          <c:invertIfNegative val="0"/>
          <c:cat>
            <c:strRef>
              <c:f>Sheet1!$B$1:$H$1</c:f>
              <c:strCache>
                <c:ptCount val="7"/>
                <c:pt idx="0">
                  <c:v>1990-00</c:v>
                </c:pt>
                <c:pt idx="1">
                  <c:v>2000-10</c:v>
                </c:pt>
                <c:pt idx="2">
                  <c:v>2010-20</c:v>
                </c:pt>
                <c:pt idx="3">
                  <c:v>2020-30</c:v>
                </c:pt>
                <c:pt idx="4">
                  <c:v>2030-40</c:v>
                </c:pt>
                <c:pt idx="5">
                  <c:v>2040-50</c:v>
                </c:pt>
                <c:pt idx="6">
                  <c:v>2050-60</c:v>
                </c:pt>
              </c:strCache>
            </c:strRef>
          </c:cat>
          <c:val>
            <c:numRef>
              <c:f>Sheet1!$B$3:$H$3</c:f>
              <c:numCache>
                <c:formatCode>General</c:formatCode>
                <c:ptCount val="7"/>
                <c:pt idx="0">
                  <c:v>211.197</c:v>
                </c:pt>
                <c:pt idx="1">
                  <c:v>-31.584</c:v>
                </c:pt>
                <c:pt idx="2">
                  <c:v>237.40600000000001</c:v>
                </c:pt>
                <c:pt idx="3">
                  <c:v>349.28699999999998</c:v>
                </c:pt>
                <c:pt idx="4">
                  <c:v>66.980999999999995</c:v>
                </c:pt>
                <c:pt idx="5">
                  <c:v>-98.87</c:v>
                </c:pt>
                <c:pt idx="6">
                  <c:v>52.040999999999997</c:v>
                </c:pt>
              </c:numCache>
            </c:numRef>
          </c:val>
        </c:ser>
        <c:ser>
          <c:idx val="2"/>
          <c:order val="2"/>
          <c:tx>
            <c:strRef>
              <c:f>Sheet1!$A$4</c:f>
              <c:strCache>
                <c:ptCount val="1"/>
                <c:pt idx="0">
                  <c:v>80-94</c:v>
                </c:pt>
              </c:strCache>
            </c:strRef>
          </c:tx>
          <c:spPr>
            <a:solidFill>
              <a:schemeClr val="bg1">
                <a:lumMod val="65000"/>
              </a:schemeClr>
            </a:solidFill>
          </c:spPr>
          <c:invertIfNegative val="0"/>
          <c:cat>
            <c:strRef>
              <c:f>Sheet1!$B$1:$H$1</c:f>
              <c:strCache>
                <c:ptCount val="7"/>
                <c:pt idx="0">
                  <c:v>1990-00</c:v>
                </c:pt>
                <c:pt idx="1">
                  <c:v>2000-10</c:v>
                </c:pt>
                <c:pt idx="2">
                  <c:v>2010-20</c:v>
                </c:pt>
                <c:pt idx="3">
                  <c:v>2020-30</c:v>
                </c:pt>
                <c:pt idx="4">
                  <c:v>2030-40</c:v>
                </c:pt>
                <c:pt idx="5">
                  <c:v>2040-50</c:v>
                </c:pt>
                <c:pt idx="6">
                  <c:v>2050-60</c:v>
                </c:pt>
              </c:strCache>
            </c:strRef>
          </c:cat>
          <c:val>
            <c:numRef>
              <c:f>Sheet1!$B$4:$H$4</c:f>
              <c:numCache>
                <c:formatCode>General</c:formatCode>
                <c:ptCount val="7"/>
                <c:pt idx="0">
                  <c:v>-1.262</c:v>
                </c:pt>
                <c:pt idx="1">
                  <c:v>171.96899999999999</c:v>
                </c:pt>
                <c:pt idx="2">
                  <c:v>98.936999999999998</c:v>
                </c:pt>
                <c:pt idx="3">
                  <c:v>122.514</c:v>
                </c:pt>
                <c:pt idx="4">
                  <c:v>259.86</c:v>
                </c:pt>
                <c:pt idx="5">
                  <c:v>188.53399999999999</c:v>
                </c:pt>
                <c:pt idx="6">
                  <c:v>7.5140000000000002</c:v>
                </c:pt>
              </c:numCache>
            </c:numRef>
          </c:val>
        </c:ser>
        <c:dLbls>
          <c:showLegendKey val="0"/>
          <c:showVal val="0"/>
          <c:showCatName val="0"/>
          <c:showSerName val="0"/>
          <c:showPercent val="0"/>
          <c:showBubbleSize val="0"/>
        </c:dLbls>
        <c:gapWidth val="150"/>
        <c:axId val="114015616"/>
        <c:axId val="114017408"/>
      </c:barChart>
      <c:catAx>
        <c:axId val="114015616"/>
        <c:scaling>
          <c:orientation val="minMax"/>
        </c:scaling>
        <c:delete val="0"/>
        <c:axPos val="b"/>
        <c:majorTickMark val="none"/>
        <c:minorTickMark val="none"/>
        <c:tickLblPos val="low"/>
        <c:txPr>
          <a:bodyPr/>
          <a:lstStyle/>
          <a:p>
            <a:pPr>
              <a:defRPr sz="1200" b="1"/>
            </a:pPr>
            <a:endParaRPr lang="nl-BE"/>
          </a:p>
        </c:txPr>
        <c:crossAx val="114017408"/>
        <c:crosses val="autoZero"/>
        <c:auto val="1"/>
        <c:lblAlgn val="ctr"/>
        <c:lblOffset val="100"/>
        <c:noMultiLvlLbl val="0"/>
      </c:catAx>
      <c:valAx>
        <c:axId val="114017408"/>
        <c:scaling>
          <c:orientation val="minMax"/>
          <c:max val="400"/>
          <c:min val="-150"/>
        </c:scaling>
        <c:delete val="0"/>
        <c:axPos val="l"/>
        <c:numFmt formatCode="General" sourceLinked="1"/>
        <c:majorTickMark val="out"/>
        <c:minorTickMark val="none"/>
        <c:tickLblPos val="nextTo"/>
        <c:txPr>
          <a:bodyPr/>
          <a:lstStyle/>
          <a:p>
            <a:pPr>
              <a:defRPr sz="1200" b="1"/>
            </a:pPr>
            <a:endParaRPr lang="nl-BE"/>
          </a:p>
        </c:txPr>
        <c:crossAx val="114015616"/>
        <c:crosses val="autoZero"/>
        <c:crossBetween val="between"/>
        <c:majorUnit val="50"/>
        <c:minorUnit val="50"/>
      </c:valAx>
      <c:spPr>
        <a:noFill/>
        <a:ln w="25400">
          <a:noFill/>
        </a:ln>
      </c:spPr>
    </c:plotArea>
    <c:legend>
      <c:legendPos val="r"/>
      <c:layout>
        <c:manualLayout>
          <c:xMode val="edge"/>
          <c:yMode val="edge"/>
          <c:x val="0.79571546648073588"/>
          <c:y val="9.8523609071392168E-2"/>
          <c:w val="0.14346753617414157"/>
          <c:h val="0.17544677237545162"/>
        </c:manualLayout>
      </c:layout>
      <c:overlay val="0"/>
      <c:txPr>
        <a:bodyPr/>
        <a:lstStyle/>
        <a:p>
          <a:pPr>
            <a:defRPr sz="1200" b="1"/>
          </a:pPr>
          <a:endParaRPr lang="nl-BE"/>
        </a:p>
      </c:txPr>
    </c:legend>
    <c:plotVisOnly val="1"/>
    <c:dispBlanksAs val="gap"/>
    <c:showDLblsOverMax val="0"/>
  </c:chart>
  <c:txPr>
    <a:bodyPr/>
    <a:lstStyle/>
    <a:p>
      <a:pPr>
        <a:defRPr sz="1800"/>
      </a:pPr>
      <a:endParaRPr lang="nl-B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913218487757601E-2"/>
          <c:y val="3.563437070372464E-2"/>
          <c:w val="0.89848657083560557"/>
          <c:h val="0.88119463289845934"/>
        </c:manualLayout>
      </c:layout>
      <c:barChart>
        <c:barDir val="col"/>
        <c:grouping val="stacked"/>
        <c:varyColors val="0"/>
        <c:ser>
          <c:idx val="0"/>
          <c:order val="0"/>
          <c:tx>
            <c:strRef>
              <c:f>Sheet1!$B$1</c:f>
              <c:strCache>
                <c:ptCount val="1"/>
                <c:pt idx="0">
                  <c:v>Limitations modérées</c:v>
                </c:pt>
              </c:strCache>
            </c:strRef>
          </c:tx>
          <c:invertIfNegative val="0"/>
          <c:cat>
            <c:strRef>
              <c:f>Sheet1!$A$2:$A$4</c:f>
              <c:strCache>
                <c:ptCount val="3"/>
                <c:pt idx="0">
                  <c:v>65-74</c:v>
                </c:pt>
                <c:pt idx="1">
                  <c:v>75-84</c:v>
                </c:pt>
                <c:pt idx="2">
                  <c:v>+85</c:v>
                </c:pt>
              </c:strCache>
            </c:strRef>
          </c:cat>
          <c:val>
            <c:numRef>
              <c:f>Sheet1!$B$2:$B$4</c:f>
              <c:numCache>
                <c:formatCode>General</c:formatCode>
                <c:ptCount val="3"/>
                <c:pt idx="0">
                  <c:v>23.6</c:v>
                </c:pt>
                <c:pt idx="1">
                  <c:v>29.5</c:v>
                </c:pt>
                <c:pt idx="2">
                  <c:v>40.5</c:v>
                </c:pt>
              </c:numCache>
            </c:numRef>
          </c:val>
        </c:ser>
        <c:ser>
          <c:idx val="1"/>
          <c:order val="1"/>
          <c:tx>
            <c:strRef>
              <c:f>Sheet1!$C$1</c:f>
              <c:strCache>
                <c:ptCount val="1"/>
                <c:pt idx="0">
                  <c:v>Limitations graves</c:v>
                </c:pt>
              </c:strCache>
            </c:strRef>
          </c:tx>
          <c:invertIfNegative val="0"/>
          <c:cat>
            <c:strRef>
              <c:f>Sheet1!$A$2:$A$4</c:f>
              <c:strCache>
                <c:ptCount val="3"/>
                <c:pt idx="0">
                  <c:v>65-74</c:v>
                </c:pt>
                <c:pt idx="1">
                  <c:v>75-84</c:v>
                </c:pt>
                <c:pt idx="2">
                  <c:v>+85</c:v>
                </c:pt>
              </c:strCache>
            </c:strRef>
          </c:cat>
          <c:val>
            <c:numRef>
              <c:f>Sheet1!$C$2:$C$4</c:f>
              <c:numCache>
                <c:formatCode>General</c:formatCode>
                <c:ptCount val="3"/>
                <c:pt idx="0">
                  <c:v>9.8000000000000007</c:v>
                </c:pt>
                <c:pt idx="1">
                  <c:v>18.600000000000001</c:v>
                </c:pt>
                <c:pt idx="2">
                  <c:v>24.1</c:v>
                </c:pt>
              </c:numCache>
            </c:numRef>
          </c:val>
        </c:ser>
        <c:dLbls>
          <c:showLegendKey val="0"/>
          <c:showVal val="0"/>
          <c:showCatName val="0"/>
          <c:showSerName val="0"/>
          <c:showPercent val="0"/>
          <c:showBubbleSize val="0"/>
        </c:dLbls>
        <c:gapWidth val="150"/>
        <c:overlap val="100"/>
        <c:axId val="114047616"/>
        <c:axId val="114061696"/>
      </c:barChart>
      <c:catAx>
        <c:axId val="114047616"/>
        <c:scaling>
          <c:orientation val="minMax"/>
        </c:scaling>
        <c:delete val="0"/>
        <c:axPos val="b"/>
        <c:majorTickMark val="out"/>
        <c:minorTickMark val="none"/>
        <c:tickLblPos val="nextTo"/>
        <c:txPr>
          <a:bodyPr/>
          <a:lstStyle/>
          <a:p>
            <a:pPr>
              <a:defRPr sz="1200" b="1"/>
            </a:pPr>
            <a:endParaRPr lang="nl-BE"/>
          </a:p>
        </c:txPr>
        <c:crossAx val="114061696"/>
        <c:crosses val="autoZero"/>
        <c:auto val="1"/>
        <c:lblAlgn val="ctr"/>
        <c:lblOffset val="100"/>
        <c:noMultiLvlLbl val="0"/>
      </c:catAx>
      <c:valAx>
        <c:axId val="114061696"/>
        <c:scaling>
          <c:orientation val="minMax"/>
        </c:scaling>
        <c:delete val="0"/>
        <c:axPos val="l"/>
        <c:numFmt formatCode="General" sourceLinked="1"/>
        <c:majorTickMark val="out"/>
        <c:minorTickMark val="none"/>
        <c:tickLblPos val="nextTo"/>
        <c:txPr>
          <a:bodyPr/>
          <a:lstStyle/>
          <a:p>
            <a:pPr>
              <a:defRPr sz="1200" b="1"/>
            </a:pPr>
            <a:endParaRPr lang="nl-BE"/>
          </a:p>
        </c:txPr>
        <c:crossAx val="114047616"/>
        <c:crosses val="autoZero"/>
        <c:crossBetween val="between"/>
      </c:valAx>
    </c:plotArea>
    <c:legend>
      <c:legendPos val="r"/>
      <c:layout>
        <c:manualLayout>
          <c:xMode val="edge"/>
          <c:yMode val="edge"/>
          <c:x val="8.5324773532423404E-2"/>
          <c:y val="0.14579499719187644"/>
          <c:w val="0.43822530434339113"/>
          <c:h val="0.13016625867109166"/>
        </c:manualLayout>
      </c:layout>
      <c:overlay val="0"/>
      <c:txPr>
        <a:bodyPr/>
        <a:lstStyle/>
        <a:p>
          <a:pPr>
            <a:defRPr sz="1200" b="1"/>
          </a:pPr>
          <a:endParaRPr lang="nl-BE"/>
        </a:p>
      </c:txPr>
    </c:legend>
    <c:plotVisOnly val="1"/>
    <c:dispBlanksAs val="gap"/>
    <c:showDLblsOverMax val="0"/>
  </c:chart>
  <c:txPr>
    <a:bodyPr/>
    <a:lstStyle/>
    <a:p>
      <a:pPr>
        <a:defRPr sz="1800"/>
      </a:pPr>
      <a:endParaRPr lang="nl-B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72622629887836"/>
          <c:y val="4.6223284409530274E-2"/>
          <c:w val="0.88214417422212443"/>
          <c:h val="0.7971678816230795"/>
        </c:manualLayout>
      </c:layout>
      <c:barChart>
        <c:barDir val="col"/>
        <c:grouping val="clustered"/>
        <c:varyColors val="0"/>
        <c:ser>
          <c:idx val="0"/>
          <c:order val="0"/>
          <c:tx>
            <c:strRef>
              <c:f>Sheet1!$B$1</c:f>
              <c:strCache>
                <c:ptCount val="1"/>
                <c:pt idx="0">
                  <c:v>Belgique</c:v>
                </c:pt>
              </c:strCache>
            </c:strRef>
          </c:tx>
          <c:invertIfNegative val="0"/>
          <c:cat>
            <c:strRef>
              <c:f>Sheet1!$A$2:$A$4</c:f>
              <c:strCache>
                <c:ptCount val="3"/>
                <c:pt idx="0">
                  <c:v>Dépenses pension</c:v>
                </c:pt>
                <c:pt idx="1">
                  <c:v>Dépenses soins de santé</c:v>
                </c:pt>
                <c:pt idx="2">
                  <c:v>Dépenses soins longue durée</c:v>
                </c:pt>
              </c:strCache>
            </c:strRef>
          </c:cat>
          <c:val>
            <c:numRef>
              <c:f>Sheet1!$B$2:$B$4</c:f>
              <c:numCache>
                <c:formatCode>General</c:formatCode>
                <c:ptCount val="3"/>
                <c:pt idx="0">
                  <c:v>5.6</c:v>
                </c:pt>
                <c:pt idx="1">
                  <c:v>0.4</c:v>
                </c:pt>
                <c:pt idx="2">
                  <c:v>2.7</c:v>
                </c:pt>
              </c:numCache>
            </c:numRef>
          </c:val>
        </c:ser>
        <c:ser>
          <c:idx val="1"/>
          <c:order val="1"/>
          <c:tx>
            <c:strRef>
              <c:f>Sheet1!$C$1</c:f>
              <c:strCache>
                <c:ptCount val="1"/>
                <c:pt idx="0">
                  <c:v>Zone euro</c:v>
                </c:pt>
              </c:strCache>
            </c:strRef>
          </c:tx>
          <c:spPr>
            <a:solidFill>
              <a:schemeClr val="bg1">
                <a:lumMod val="50000"/>
              </a:schemeClr>
            </a:solidFill>
          </c:spPr>
          <c:invertIfNegative val="0"/>
          <c:cat>
            <c:strRef>
              <c:f>Sheet1!$A$2:$A$4</c:f>
              <c:strCache>
                <c:ptCount val="3"/>
                <c:pt idx="0">
                  <c:v>Dépenses pension</c:v>
                </c:pt>
                <c:pt idx="1">
                  <c:v>Dépenses soins de santé</c:v>
                </c:pt>
                <c:pt idx="2">
                  <c:v>Dépenses soins longue durée</c:v>
                </c:pt>
              </c:strCache>
            </c:strRef>
          </c:cat>
          <c:val>
            <c:numRef>
              <c:f>Sheet1!$C$2:$C$4</c:f>
              <c:numCache>
                <c:formatCode>General</c:formatCode>
                <c:ptCount val="3"/>
                <c:pt idx="0">
                  <c:v>2</c:v>
                </c:pt>
                <c:pt idx="1">
                  <c:v>1.1000000000000001</c:v>
                </c:pt>
                <c:pt idx="2">
                  <c:v>1.7</c:v>
                </c:pt>
              </c:numCache>
            </c:numRef>
          </c:val>
        </c:ser>
        <c:dLbls>
          <c:showLegendKey val="0"/>
          <c:showVal val="0"/>
          <c:showCatName val="0"/>
          <c:showSerName val="0"/>
          <c:showPercent val="0"/>
          <c:showBubbleSize val="0"/>
        </c:dLbls>
        <c:gapWidth val="150"/>
        <c:axId val="114115328"/>
        <c:axId val="114116864"/>
      </c:barChart>
      <c:catAx>
        <c:axId val="114115328"/>
        <c:scaling>
          <c:orientation val="minMax"/>
        </c:scaling>
        <c:delete val="0"/>
        <c:axPos val="b"/>
        <c:majorTickMark val="out"/>
        <c:minorTickMark val="none"/>
        <c:tickLblPos val="nextTo"/>
        <c:txPr>
          <a:bodyPr/>
          <a:lstStyle/>
          <a:p>
            <a:pPr>
              <a:defRPr sz="1200" b="1">
                <a:latin typeface="+mn-lt"/>
              </a:defRPr>
            </a:pPr>
            <a:endParaRPr lang="nl-BE"/>
          </a:p>
        </c:txPr>
        <c:crossAx val="114116864"/>
        <c:crosses val="autoZero"/>
        <c:auto val="1"/>
        <c:lblAlgn val="ctr"/>
        <c:lblOffset val="100"/>
        <c:noMultiLvlLbl val="0"/>
      </c:catAx>
      <c:valAx>
        <c:axId val="114116864"/>
        <c:scaling>
          <c:orientation val="minMax"/>
        </c:scaling>
        <c:delete val="0"/>
        <c:axPos val="l"/>
        <c:numFmt formatCode="General" sourceLinked="1"/>
        <c:majorTickMark val="out"/>
        <c:minorTickMark val="none"/>
        <c:tickLblPos val="nextTo"/>
        <c:txPr>
          <a:bodyPr/>
          <a:lstStyle/>
          <a:p>
            <a:pPr>
              <a:defRPr sz="1200" b="1"/>
            </a:pPr>
            <a:endParaRPr lang="nl-BE"/>
          </a:p>
        </c:txPr>
        <c:crossAx val="114115328"/>
        <c:crosses val="autoZero"/>
        <c:crossBetween val="between"/>
      </c:valAx>
    </c:plotArea>
    <c:legend>
      <c:legendPos val="r"/>
      <c:layout>
        <c:manualLayout>
          <c:xMode val="edge"/>
          <c:yMode val="edge"/>
          <c:x val="0.67989301575632644"/>
          <c:y val="0.17292908952813918"/>
          <c:w val="0.20520080975154281"/>
          <c:h val="0.11856041039809334"/>
        </c:manualLayout>
      </c:layout>
      <c:overlay val="0"/>
      <c:txPr>
        <a:bodyPr/>
        <a:lstStyle/>
        <a:p>
          <a:pPr>
            <a:defRPr sz="1200" b="1"/>
          </a:pPr>
          <a:endParaRPr lang="nl-BE"/>
        </a:p>
      </c:txPr>
    </c:legend>
    <c:plotVisOnly val="1"/>
    <c:dispBlanksAs val="gap"/>
    <c:showDLblsOverMax val="0"/>
  </c:chart>
  <c:txPr>
    <a:bodyPr/>
    <a:lstStyle/>
    <a:p>
      <a:pPr>
        <a:defRPr sz="1800"/>
      </a:pPr>
      <a:endParaRPr lang="nl-B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3955659825888"/>
          <c:y val="4.91145020059814E-2"/>
          <c:w val="0.85462159612072519"/>
          <c:h val="0.76316852861838724"/>
        </c:manualLayout>
      </c:layout>
      <c:barChart>
        <c:barDir val="col"/>
        <c:grouping val="stacked"/>
        <c:varyColors val="0"/>
        <c:ser>
          <c:idx val="0"/>
          <c:order val="0"/>
          <c:tx>
            <c:strRef>
              <c:f>Sheet1!$B$1</c:f>
              <c:strCache>
                <c:ptCount val="1"/>
                <c:pt idx="0">
                  <c:v>Institutions</c:v>
                </c:pt>
              </c:strCache>
            </c:strRef>
          </c:tx>
          <c:invertIfNegative val="0"/>
          <c:cat>
            <c:strRef>
              <c:f>Sheet1!$A$2:$A$17</c:f>
              <c:strCache>
                <c:ptCount val="16"/>
                <c:pt idx="0">
                  <c:v>Suisse</c:v>
                </c:pt>
                <c:pt idx="1">
                  <c:v>Pays-Bas</c:v>
                </c:pt>
                <c:pt idx="2">
                  <c:v>Norvège</c:v>
                </c:pt>
                <c:pt idx="3">
                  <c:v>Danemark</c:v>
                </c:pt>
                <c:pt idx="4">
                  <c:v>Suède</c:v>
                </c:pt>
                <c:pt idx="5">
                  <c:v>Belgique</c:v>
                </c:pt>
                <c:pt idx="6">
                  <c:v>Tchéquie</c:v>
                </c:pt>
                <c:pt idx="7">
                  <c:v>Luxembourg</c:v>
                </c:pt>
                <c:pt idx="8">
                  <c:v>Finlande</c:v>
                </c:pt>
                <c:pt idx="9">
                  <c:v>Allemagne</c:v>
                </c:pt>
                <c:pt idx="10">
                  <c:v>France</c:v>
                </c:pt>
                <c:pt idx="11">
                  <c:v>Hongrie</c:v>
                </c:pt>
                <c:pt idx="12">
                  <c:v>Italie</c:v>
                </c:pt>
                <c:pt idx="13">
                  <c:v>Espagne</c:v>
                </c:pt>
                <c:pt idx="14">
                  <c:v>Slovénie</c:v>
                </c:pt>
                <c:pt idx="15">
                  <c:v>Estonie</c:v>
                </c:pt>
              </c:strCache>
            </c:strRef>
          </c:cat>
          <c:val>
            <c:numRef>
              <c:f>Sheet1!$B$2:$B$17</c:f>
              <c:numCache>
                <c:formatCode>General</c:formatCode>
                <c:ptCount val="16"/>
                <c:pt idx="0">
                  <c:v>6.2</c:v>
                </c:pt>
                <c:pt idx="1">
                  <c:v>6.4</c:v>
                </c:pt>
                <c:pt idx="2">
                  <c:v>5.2</c:v>
                </c:pt>
                <c:pt idx="3">
                  <c:v>4.3</c:v>
                </c:pt>
                <c:pt idx="4">
                  <c:v>4.9000000000000004</c:v>
                </c:pt>
                <c:pt idx="5">
                  <c:v>6.6</c:v>
                </c:pt>
                <c:pt idx="6">
                  <c:v>2.2000000000000002</c:v>
                </c:pt>
                <c:pt idx="7">
                  <c:v>5.3</c:v>
                </c:pt>
                <c:pt idx="8">
                  <c:v>4.9000000000000004</c:v>
                </c:pt>
                <c:pt idx="9">
                  <c:v>3.9</c:v>
                </c:pt>
                <c:pt idx="10">
                  <c:v>4.3</c:v>
                </c:pt>
                <c:pt idx="11">
                  <c:v>3</c:v>
                </c:pt>
                <c:pt idx="12">
                  <c:v>3.2</c:v>
                </c:pt>
                <c:pt idx="13">
                  <c:v>1.7</c:v>
                </c:pt>
                <c:pt idx="14">
                  <c:v>5</c:v>
                </c:pt>
                <c:pt idx="15">
                  <c:v>2</c:v>
                </c:pt>
              </c:numCache>
            </c:numRef>
          </c:val>
        </c:ser>
        <c:ser>
          <c:idx val="1"/>
          <c:order val="1"/>
          <c:tx>
            <c:strRef>
              <c:f>Sheet1!$C$1</c:f>
              <c:strCache>
                <c:ptCount val="1"/>
                <c:pt idx="0">
                  <c:v>Domicile</c:v>
                </c:pt>
              </c:strCache>
            </c:strRef>
          </c:tx>
          <c:invertIfNegative val="0"/>
          <c:cat>
            <c:strRef>
              <c:f>Sheet1!$A$2:$A$17</c:f>
              <c:strCache>
                <c:ptCount val="16"/>
                <c:pt idx="0">
                  <c:v>Suisse</c:v>
                </c:pt>
                <c:pt idx="1">
                  <c:v>Pays-Bas</c:v>
                </c:pt>
                <c:pt idx="2">
                  <c:v>Norvège</c:v>
                </c:pt>
                <c:pt idx="3">
                  <c:v>Danemark</c:v>
                </c:pt>
                <c:pt idx="4">
                  <c:v>Suède</c:v>
                </c:pt>
                <c:pt idx="5">
                  <c:v>Belgique</c:v>
                </c:pt>
                <c:pt idx="6">
                  <c:v>Tchéquie</c:v>
                </c:pt>
                <c:pt idx="7">
                  <c:v>Luxembourg</c:v>
                </c:pt>
                <c:pt idx="8">
                  <c:v>Finlande</c:v>
                </c:pt>
                <c:pt idx="9">
                  <c:v>Allemagne</c:v>
                </c:pt>
                <c:pt idx="10">
                  <c:v>France</c:v>
                </c:pt>
                <c:pt idx="11">
                  <c:v>Hongrie</c:v>
                </c:pt>
                <c:pt idx="12">
                  <c:v>Italie</c:v>
                </c:pt>
                <c:pt idx="13">
                  <c:v>Espagne</c:v>
                </c:pt>
                <c:pt idx="14">
                  <c:v>Slovénie</c:v>
                </c:pt>
                <c:pt idx="15">
                  <c:v>Estonie</c:v>
                </c:pt>
              </c:strCache>
            </c:strRef>
          </c:cat>
          <c:val>
            <c:numRef>
              <c:f>Sheet1!$C$2:$C$17</c:f>
              <c:numCache>
                <c:formatCode>General</c:formatCode>
                <c:ptCount val="16"/>
                <c:pt idx="0">
                  <c:v>14.1</c:v>
                </c:pt>
                <c:pt idx="1">
                  <c:v>12.7</c:v>
                </c:pt>
                <c:pt idx="2">
                  <c:v>12.2</c:v>
                </c:pt>
                <c:pt idx="3">
                  <c:v>12.4</c:v>
                </c:pt>
                <c:pt idx="4">
                  <c:v>11.4</c:v>
                </c:pt>
                <c:pt idx="5">
                  <c:v>7.4</c:v>
                </c:pt>
                <c:pt idx="6">
                  <c:v>10.9</c:v>
                </c:pt>
                <c:pt idx="7">
                  <c:v>7.7</c:v>
                </c:pt>
                <c:pt idx="8">
                  <c:v>7.4</c:v>
                </c:pt>
                <c:pt idx="9">
                  <c:v>7.8</c:v>
                </c:pt>
                <c:pt idx="10">
                  <c:v>6.9</c:v>
                </c:pt>
                <c:pt idx="11">
                  <c:v>8.1999999999999993</c:v>
                </c:pt>
                <c:pt idx="12">
                  <c:v>4.0999999999999996</c:v>
                </c:pt>
                <c:pt idx="13">
                  <c:v>5.5</c:v>
                </c:pt>
                <c:pt idx="14">
                  <c:v>1.7</c:v>
                </c:pt>
                <c:pt idx="15">
                  <c:v>4.4000000000000004</c:v>
                </c:pt>
              </c:numCache>
            </c:numRef>
          </c:val>
        </c:ser>
        <c:dLbls>
          <c:showLegendKey val="0"/>
          <c:showVal val="0"/>
          <c:showCatName val="0"/>
          <c:showSerName val="0"/>
          <c:showPercent val="0"/>
          <c:showBubbleSize val="0"/>
        </c:dLbls>
        <c:gapWidth val="150"/>
        <c:overlap val="100"/>
        <c:axId val="114157056"/>
        <c:axId val="114158592"/>
      </c:barChart>
      <c:catAx>
        <c:axId val="114157056"/>
        <c:scaling>
          <c:orientation val="minMax"/>
        </c:scaling>
        <c:delete val="0"/>
        <c:axPos val="b"/>
        <c:majorTickMark val="out"/>
        <c:minorTickMark val="none"/>
        <c:tickLblPos val="nextTo"/>
        <c:txPr>
          <a:bodyPr rot="-2700000"/>
          <a:lstStyle/>
          <a:p>
            <a:pPr>
              <a:defRPr sz="1200" b="1"/>
            </a:pPr>
            <a:endParaRPr lang="nl-BE"/>
          </a:p>
        </c:txPr>
        <c:crossAx val="114158592"/>
        <c:crosses val="autoZero"/>
        <c:auto val="1"/>
        <c:lblAlgn val="ctr"/>
        <c:lblOffset val="100"/>
        <c:tickLblSkip val="1"/>
        <c:noMultiLvlLbl val="0"/>
      </c:catAx>
      <c:valAx>
        <c:axId val="114158592"/>
        <c:scaling>
          <c:orientation val="minMax"/>
          <c:max val="22"/>
          <c:min val="0"/>
        </c:scaling>
        <c:delete val="0"/>
        <c:axPos val="l"/>
        <c:numFmt formatCode="General" sourceLinked="1"/>
        <c:majorTickMark val="out"/>
        <c:minorTickMark val="none"/>
        <c:tickLblPos val="nextTo"/>
        <c:txPr>
          <a:bodyPr/>
          <a:lstStyle/>
          <a:p>
            <a:pPr>
              <a:defRPr sz="1200" b="1"/>
            </a:pPr>
            <a:endParaRPr lang="nl-BE"/>
          </a:p>
        </c:txPr>
        <c:crossAx val="114157056"/>
        <c:crosses val="autoZero"/>
        <c:crossBetween val="between"/>
        <c:majorUnit val="5"/>
        <c:minorUnit val="5"/>
      </c:valAx>
    </c:plotArea>
    <c:legend>
      <c:legendPos val="r"/>
      <c:layout>
        <c:manualLayout>
          <c:xMode val="edge"/>
          <c:yMode val="edge"/>
          <c:x val="0.61586528464885271"/>
          <c:y val="0.18051009729288697"/>
          <c:w val="0.27825695487910612"/>
          <c:h val="0.11856041039809333"/>
        </c:manualLayout>
      </c:layout>
      <c:overlay val="0"/>
      <c:txPr>
        <a:bodyPr/>
        <a:lstStyle/>
        <a:p>
          <a:pPr>
            <a:defRPr sz="1200" b="1"/>
          </a:pPr>
          <a:endParaRPr lang="nl-BE"/>
        </a:p>
      </c:txPr>
    </c:legend>
    <c:plotVisOnly val="1"/>
    <c:dispBlanksAs val="gap"/>
    <c:showDLblsOverMax val="0"/>
  </c:chart>
  <c:txPr>
    <a:bodyPr/>
    <a:lstStyle/>
    <a:p>
      <a:pPr>
        <a:defRPr sz="1800"/>
      </a:pPr>
      <a:endParaRPr lang="nl-B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000983511372593E-2"/>
          <c:y val="0.15981380268642889"/>
          <c:w val="0.75867474804927038"/>
          <c:h val="0.74194441871236683"/>
        </c:manualLayout>
      </c:layout>
      <c:barChart>
        <c:barDir val="col"/>
        <c:grouping val="clustered"/>
        <c:varyColors val="0"/>
        <c:ser>
          <c:idx val="0"/>
          <c:order val="0"/>
          <c:tx>
            <c:strRef>
              <c:f>'C:\Bvh_h000\Dcs_07n8\Gce_y64h\1_Data\Interne_Werking\Personal\JVG\Spaarcampagne 2014\[Healthy life years.xlsx]Sheet5'!$B$24</c:f>
              <c:strCache>
                <c:ptCount val="1"/>
                <c:pt idx="0">
                  <c:v>2004</c:v>
                </c:pt>
              </c:strCache>
            </c:strRef>
          </c:tx>
          <c:invertIfNegative val="0"/>
          <c:dLbls>
            <c:txPr>
              <a:bodyPr/>
              <a:lstStyle/>
              <a:p>
                <a:pPr>
                  <a:defRPr sz="800"/>
                </a:pPr>
                <a:endParaRPr lang="nl-BE"/>
              </a:p>
            </c:txPr>
            <c:showLegendKey val="0"/>
            <c:showVal val="1"/>
            <c:showCatName val="0"/>
            <c:showSerName val="0"/>
            <c:showPercent val="0"/>
            <c:showBubbleSize val="0"/>
            <c:showLeaderLines val="0"/>
          </c:dLbls>
          <c:cat>
            <c:strRef>
              <c:f>'C:\Bvh_h000\Dcs_07n8\Gce_y64h\1_Data\Interne_Werking\Personal\JVG\Spaarcampagne 2014\[Healthy life years.xlsx]Sheet5'!$A$25:$A$29</c:f>
              <c:strCache>
                <c:ptCount val="5"/>
                <c:pt idx="0">
                  <c:v>Mannen</c:v>
                </c:pt>
                <c:pt idx="1">
                  <c:v>Vrouwen</c:v>
                </c:pt>
                <c:pt idx="3">
                  <c:v>Mannen</c:v>
                </c:pt>
                <c:pt idx="4">
                  <c:v>Vrouwen</c:v>
                </c:pt>
              </c:strCache>
            </c:strRef>
          </c:cat>
          <c:val>
            <c:numRef>
              <c:f>'C:\Bvh_h000\Dcs_07n8\Gce_y64h\1_Data\Interne_Werking\Personal\JVG\Spaarcampagne 2014\[Healthy life years.xlsx]Sheet5'!$B$25:$B$29</c:f>
              <c:numCache>
                <c:formatCode>General</c:formatCode>
                <c:ptCount val="5"/>
                <c:pt idx="0">
                  <c:v>73.8</c:v>
                </c:pt>
                <c:pt idx="1">
                  <c:v>73.7</c:v>
                </c:pt>
                <c:pt idx="3">
                  <c:v>81.5</c:v>
                </c:pt>
                <c:pt idx="4">
                  <c:v>85.2</c:v>
                </c:pt>
              </c:numCache>
            </c:numRef>
          </c:val>
        </c:ser>
        <c:ser>
          <c:idx val="1"/>
          <c:order val="1"/>
          <c:tx>
            <c:strRef>
              <c:f>'C:\Bvh_h000\Dcs_07n8\Gce_y64h\1_Data\Interne_Werking\Personal\JVG\Spaarcampagne 2014\[Healthy life years.xlsx]Sheet5'!$C$24</c:f>
              <c:strCache>
                <c:ptCount val="1"/>
                <c:pt idx="0">
                  <c:v>2008</c:v>
                </c:pt>
              </c:strCache>
            </c:strRef>
          </c:tx>
          <c:invertIfNegative val="0"/>
          <c:dLbls>
            <c:txPr>
              <a:bodyPr/>
              <a:lstStyle/>
              <a:p>
                <a:pPr>
                  <a:defRPr sz="800"/>
                </a:pPr>
                <a:endParaRPr lang="nl-BE"/>
              </a:p>
            </c:txPr>
            <c:showLegendKey val="0"/>
            <c:showVal val="1"/>
            <c:showCatName val="0"/>
            <c:showSerName val="0"/>
            <c:showPercent val="0"/>
            <c:showBubbleSize val="0"/>
            <c:showLeaderLines val="0"/>
          </c:dLbls>
          <c:cat>
            <c:strRef>
              <c:f>'C:\Bvh_h000\Dcs_07n8\Gce_y64h\1_Data\Interne_Werking\Personal\JVG\Spaarcampagne 2014\[Healthy life years.xlsx]Sheet5'!$A$25:$A$29</c:f>
              <c:strCache>
                <c:ptCount val="5"/>
                <c:pt idx="0">
                  <c:v>Mannen</c:v>
                </c:pt>
                <c:pt idx="1">
                  <c:v>Vrouwen</c:v>
                </c:pt>
                <c:pt idx="3">
                  <c:v>Mannen</c:v>
                </c:pt>
                <c:pt idx="4">
                  <c:v>Vrouwen</c:v>
                </c:pt>
              </c:strCache>
            </c:strRef>
          </c:cat>
          <c:val>
            <c:numRef>
              <c:f>'C:\Bvh_h000\Dcs_07n8\Gce_y64h\1_Data\Interne_Werking\Personal\JVG\Spaarcampagne 2014\[Healthy life years.xlsx]Sheet5'!$C$25:$C$29</c:f>
              <c:numCache>
                <c:formatCode>General</c:formatCode>
                <c:ptCount val="5"/>
                <c:pt idx="0">
                  <c:v>75.400000000000006</c:v>
                </c:pt>
                <c:pt idx="1">
                  <c:v>75.400000000000006</c:v>
                </c:pt>
                <c:pt idx="3">
                  <c:v>82.3</c:v>
                </c:pt>
                <c:pt idx="4">
                  <c:v>85.9</c:v>
                </c:pt>
              </c:numCache>
            </c:numRef>
          </c:val>
        </c:ser>
        <c:ser>
          <c:idx val="2"/>
          <c:order val="2"/>
          <c:tx>
            <c:strRef>
              <c:f>'C:\Bvh_h000\Dcs_07n8\Gce_y64h\1_Data\Interne_Werking\Personal\JVG\Spaarcampagne 2014\[Healthy life years.xlsx]Sheet5'!$D$24</c:f>
              <c:strCache>
                <c:ptCount val="1"/>
                <c:pt idx="0">
                  <c:v>2012</c:v>
                </c:pt>
              </c:strCache>
            </c:strRef>
          </c:tx>
          <c:invertIfNegative val="0"/>
          <c:dLbls>
            <c:txPr>
              <a:bodyPr/>
              <a:lstStyle/>
              <a:p>
                <a:pPr>
                  <a:defRPr sz="800"/>
                </a:pPr>
                <a:endParaRPr lang="nl-BE"/>
              </a:p>
            </c:txPr>
            <c:showLegendKey val="0"/>
            <c:showVal val="1"/>
            <c:showCatName val="0"/>
            <c:showSerName val="0"/>
            <c:showPercent val="0"/>
            <c:showBubbleSize val="0"/>
            <c:showLeaderLines val="0"/>
          </c:dLbls>
          <c:cat>
            <c:strRef>
              <c:f>'C:\Bvh_h000\Dcs_07n8\Gce_y64h\1_Data\Interne_Werking\Personal\JVG\Spaarcampagne 2014\[Healthy life years.xlsx]Sheet5'!$A$25:$A$29</c:f>
              <c:strCache>
                <c:ptCount val="5"/>
                <c:pt idx="0">
                  <c:v>Mannen</c:v>
                </c:pt>
                <c:pt idx="1">
                  <c:v>Vrouwen</c:v>
                </c:pt>
                <c:pt idx="3">
                  <c:v>Mannen</c:v>
                </c:pt>
                <c:pt idx="4">
                  <c:v>Vrouwen</c:v>
                </c:pt>
              </c:strCache>
            </c:strRef>
          </c:cat>
          <c:val>
            <c:numRef>
              <c:f>'C:\Bvh_h000\Dcs_07n8\Gce_y64h\1_Data\Interne_Werking\Personal\JVG\Spaarcampagne 2014\[Healthy life years.xlsx]Sheet5'!$D$25:$D$29</c:f>
              <c:numCache>
                <c:formatCode>General</c:formatCode>
                <c:ptCount val="5"/>
                <c:pt idx="0">
                  <c:v>75.7</c:v>
                </c:pt>
                <c:pt idx="1">
                  <c:v>76.099999999999994</c:v>
                </c:pt>
                <c:pt idx="3">
                  <c:v>82.7</c:v>
                </c:pt>
                <c:pt idx="4">
                  <c:v>86.3</c:v>
                </c:pt>
              </c:numCache>
            </c:numRef>
          </c:val>
        </c:ser>
        <c:dLbls>
          <c:showLegendKey val="0"/>
          <c:showVal val="0"/>
          <c:showCatName val="0"/>
          <c:showSerName val="0"/>
          <c:showPercent val="0"/>
          <c:showBubbleSize val="0"/>
        </c:dLbls>
        <c:gapWidth val="150"/>
        <c:axId val="112201728"/>
        <c:axId val="112203264"/>
      </c:barChart>
      <c:catAx>
        <c:axId val="112201728"/>
        <c:scaling>
          <c:orientation val="minMax"/>
        </c:scaling>
        <c:delete val="0"/>
        <c:axPos val="b"/>
        <c:majorTickMark val="none"/>
        <c:minorTickMark val="none"/>
        <c:tickLblPos val="nextTo"/>
        <c:crossAx val="112203264"/>
        <c:crosses val="autoZero"/>
        <c:auto val="1"/>
        <c:lblAlgn val="ctr"/>
        <c:lblOffset val="100"/>
        <c:noMultiLvlLbl val="0"/>
      </c:catAx>
      <c:valAx>
        <c:axId val="112203264"/>
        <c:scaling>
          <c:orientation val="minMax"/>
          <c:min val="65"/>
        </c:scaling>
        <c:delete val="0"/>
        <c:axPos val="l"/>
        <c:numFmt formatCode="General" sourceLinked="1"/>
        <c:majorTickMark val="none"/>
        <c:minorTickMark val="none"/>
        <c:tickLblPos val="nextTo"/>
        <c:crossAx val="112201728"/>
        <c:crosses val="autoZero"/>
        <c:crossBetween val="between"/>
        <c:majorUnit val="4"/>
        <c:minorUnit val="4"/>
      </c:valAx>
    </c:plotArea>
    <c:legend>
      <c:legendPos val="r"/>
      <c:layout/>
      <c:overlay val="0"/>
    </c:legend>
    <c:plotVisOnly val="1"/>
    <c:dispBlanksAs val="gap"/>
    <c:showDLblsOverMax val="0"/>
  </c:chart>
  <c:spPr>
    <a:ln>
      <a:no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01920413663772"/>
          <c:y val="6.4546546668235963E-2"/>
          <c:w val="0.84702821379951587"/>
          <c:h val="0.8069785769406751"/>
        </c:manualLayout>
      </c:layout>
      <c:lineChart>
        <c:grouping val="standard"/>
        <c:varyColors val="0"/>
        <c:ser>
          <c:idx val="0"/>
          <c:order val="0"/>
          <c:tx>
            <c:strRef>
              <c:f>Sheet1!$A$2</c:f>
              <c:strCache>
                <c:ptCount val="1"/>
                <c:pt idx="0">
                  <c:v>Bij de geboorte</c:v>
                </c:pt>
              </c:strCache>
            </c:strRef>
          </c:tx>
          <c:spPr>
            <a:ln w="31750"/>
          </c:spPr>
          <c:marker>
            <c:symbol val="none"/>
          </c:marker>
          <c:cat>
            <c:strRef>
              <c:f>Sheet1!$B$1:$BB$1</c:f>
              <c:strCache>
                <c:ptCount val="5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strCache>
            </c:strRef>
          </c:cat>
          <c:val>
            <c:numRef>
              <c:f>Sheet1!$B$2:$BB$2</c:f>
              <c:numCache>
                <c:formatCode>General</c:formatCode>
                <c:ptCount val="53"/>
                <c:pt idx="0">
                  <c:v>69.7</c:v>
                </c:pt>
                <c:pt idx="1">
                  <c:v>70.5</c:v>
                </c:pt>
                <c:pt idx="2">
                  <c:v>70.3</c:v>
                </c:pt>
                <c:pt idx="3">
                  <c:v>70.099999999999994</c:v>
                </c:pt>
                <c:pt idx="4">
                  <c:v>70.8</c:v>
                </c:pt>
                <c:pt idx="5">
                  <c:v>70.7</c:v>
                </c:pt>
                <c:pt idx="6">
                  <c:v>70.7</c:v>
                </c:pt>
                <c:pt idx="7">
                  <c:v>71</c:v>
                </c:pt>
                <c:pt idx="8">
                  <c:v>70.7</c:v>
                </c:pt>
                <c:pt idx="9">
                  <c:v>70.8</c:v>
                </c:pt>
                <c:pt idx="10">
                  <c:v>71</c:v>
                </c:pt>
                <c:pt idx="11">
                  <c:v>71.099999999999994</c:v>
                </c:pt>
                <c:pt idx="12">
                  <c:v>71.400000000000006</c:v>
                </c:pt>
                <c:pt idx="13">
                  <c:v>71.7</c:v>
                </c:pt>
                <c:pt idx="14">
                  <c:v>72</c:v>
                </c:pt>
                <c:pt idx="15">
                  <c:v>72</c:v>
                </c:pt>
                <c:pt idx="16">
                  <c:v>72.2</c:v>
                </c:pt>
                <c:pt idx="17">
                  <c:v>72.8</c:v>
                </c:pt>
                <c:pt idx="18">
                  <c:v>72.8</c:v>
                </c:pt>
                <c:pt idx="19">
                  <c:v>73.3</c:v>
                </c:pt>
                <c:pt idx="20">
                  <c:v>73.3</c:v>
                </c:pt>
                <c:pt idx="21">
                  <c:v>73.7</c:v>
                </c:pt>
                <c:pt idx="22">
                  <c:v>74</c:v>
                </c:pt>
                <c:pt idx="23">
                  <c:v>73.900000000000006</c:v>
                </c:pt>
                <c:pt idx="24">
                  <c:v>74.5</c:v>
                </c:pt>
                <c:pt idx="25">
                  <c:v>74.599999999999994</c:v>
                </c:pt>
                <c:pt idx="26">
                  <c:v>74.8</c:v>
                </c:pt>
                <c:pt idx="27">
                  <c:v>75.400000000000006</c:v>
                </c:pt>
                <c:pt idx="28">
                  <c:v>75.7</c:v>
                </c:pt>
                <c:pt idx="29">
                  <c:v>75.7</c:v>
                </c:pt>
                <c:pt idx="30">
                  <c:v>76.2</c:v>
                </c:pt>
                <c:pt idx="31">
                  <c:v>76.3</c:v>
                </c:pt>
                <c:pt idx="32">
                  <c:v>76.5</c:v>
                </c:pt>
                <c:pt idx="33">
                  <c:v>76.5</c:v>
                </c:pt>
                <c:pt idx="34">
                  <c:v>76.8</c:v>
                </c:pt>
                <c:pt idx="35">
                  <c:v>77</c:v>
                </c:pt>
                <c:pt idx="36">
                  <c:v>77.3</c:v>
                </c:pt>
                <c:pt idx="37">
                  <c:v>77.5</c:v>
                </c:pt>
                <c:pt idx="38">
                  <c:v>77.599999999999994</c:v>
                </c:pt>
                <c:pt idx="39">
                  <c:v>77.7</c:v>
                </c:pt>
                <c:pt idx="40">
                  <c:v>77.900000000000006</c:v>
                </c:pt>
                <c:pt idx="41">
                  <c:v>78.099999999999994</c:v>
                </c:pt>
                <c:pt idx="42">
                  <c:v>78.2</c:v>
                </c:pt>
                <c:pt idx="43">
                  <c:v>78.3</c:v>
                </c:pt>
                <c:pt idx="44">
                  <c:v>79</c:v>
                </c:pt>
                <c:pt idx="45">
                  <c:v>79.099999999999994</c:v>
                </c:pt>
                <c:pt idx="46">
                  <c:v>79.5</c:v>
                </c:pt>
                <c:pt idx="47">
                  <c:v>79.900000000000006</c:v>
                </c:pt>
                <c:pt idx="48">
                  <c:v>79.8</c:v>
                </c:pt>
                <c:pt idx="49">
                  <c:v>80.099999999999994</c:v>
                </c:pt>
                <c:pt idx="50">
                  <c:v>80.3</c:v>
                </c:pt>
                <c:pt idx="51">
                  <c:v>80.7</c:v>
                </c:pt>
                <c:pt idx="52">
                  <c:v>80.5</c:v>
                </c:pt>
              </c:numCache>
            </c:numRef>
          </c:val>
          <c:smooth val="0"/>
        </c:ser>
        <c:ser>
          <c:idx val="1"/>
          <c:order val="1"/>
          <c:tx>
            <c:strRef>
              <c:f>Sheet1!$A$3</c:f>
              <c:strCache>
                <c:ptCount val="1"/>
                <c:pt idx="0">
                  <c:v>Op 65 jaar</c:v>
                </c:pt>
              </c:strCache>
            </c:strRef>
          </c:tx>
          <c:spPr>
            <a:ln w="31750"/>
          </c:spPr>
          <c:marker>
            <c:symbol val="none"/>
          </c:marker>
          <c:cat>
            <c:strRef>
              <c:f>Sheet1!$B$1:$BB$1</c:f>
              <c:strCache>
                <c:ptCount val="5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strCache>
            </c:strRef>
          </c:cat>
          <c:val>
            <c:numRef>
              <c:f>Sheet1!$B$3:$BB$3</c:f>
              <c:numCache>
                <c:formatCode>General</c:formatCode>
                <c:ptCount val="53"/>
                <c:pt idx="0">
                  <c:v>78.5</c:v>
                </c:pt>
                <c:pt idx="1">
                  <c:v>79.099999999999994</c:v>
                </c:pt>
                <c:pt idx="2">
                  <c:v>78.8</c:v>
                </c:pt>
                <c:pt idx="3">
                  <c:v>78.599999999999994</c:v>
                </c:pt>
                <c:pt idx="4">
                  <c:v>79.099999999999994</c:v>
                </c:pt>
                <c:pt idx="5">
                  <c:v>78.900000000000006</c:v>
                </c:pt>
                <c:pt idx="6">
                  <c:v>79</c:v>
                </c:pt>
                <c:pt idx="7">
                  <c:v>79</c:v>
                </c:pt>
                <c:pt idx="8">
                  <c:v>78.599999999999994</c:v>
                </c:pt>
                <c:pt idx="9">
                  <c:v>78.8</c:v>
                </c:pt>
                <c:pt idx="10">
                  <c:v>78.900000000000006</c:v>
                </c:pt>
                <c:pt idx="11">
                  <c:v>78.900000000000006</c:v>
                </c:pt>
                <c:pt idx="12">
                  <c:v>79.099999999999994</c:v>
                </c:pt>
                <c:pt idx="13">
                  <c:v>79.099999999999994</c:v>
                </c:pt>
                <c:pt idx="14">
                  <c:v>79.3</c:v>
                </c:pt>
                <c:pt idx="15">
                  <c:v>79.099999999999994</c:v>
                </c:pt>
                <c:pt idx="16">
                  <c:v>79.3</c:v>
                </c:pt>
                <c:pt idx="17">
                  <c:v>79.8</c:v>
                </c:pt>
                <c:pt idx="18">
                  <c:v>79.7</c:v>
                </c:pt>
                <c:pt idx="19">
                  <c:v>80.099999999999994</c:v>
                </c:pt>
                <c:pt idx="20">
                  <c:v>80</c:v>
                </c:pt>
                <c:pt idx="21">
                  <c:v>80.2</c:v>
                </c:pt>
                <c:pt idx="22">
                  <c:v>80.400000000000006</c:v>
                </c:pt>
                <c:pt idx="23">
                  <c:v>80.3</c:v>
                </c:pt>
                <c:pt idx="24">
                  <c:v>80.7</c:v>
                </c:pt>
                <c:pt idx="25">
                  <c:v>80.7</c:v>
                </c:pt>
                <c:pt idx="26">
                  <c:v>80.8</c:v>
                </c:pt>
                <c:pt idx="27">
                  <c:v>81.400000000000006</c:v>
                </c:pt>
                <c:pt idx="28">
                  <c:v>81.5</c:v>
                </c:pt>
                <c:pt idx="29">
                  <c:v>81.400000000000006</c:v>
                </c:pt>
                <c:pt idx="30">
                  <c:v>81.8</c:v>
                </c:pt>
                <c:pt idx="31">
                  <c:v>81.900000000000006</c:v>
                </c:pt>
                <c:pt idx="32">
                  <c:v>82</c:v>
                </c:pt>
                <c:pt idx="33">
                  <c:v>81.900000000000006</c:v>
                </c:pt>
                <c:pt idx="34">
                  <c:v>82.3</c:v>
                </c:pt>
                <c:pt idx="35">
                  <c:v>82.3</c:v>
                </c:pt>
                <c:pt idx="36">
                  <c:v>82.4</c:v>
                </c:pt>
                <c:pt idx="37">
                  <c:v>82.6</c:v>
                </c:pt>
                <c:pt idx="38">
                  <c:v>82.6</c:v>
                </c:pt>
                <c:pt idx="39">
                  <c:v>82.7</c:v>
                </c:pt>
                <c:pt idx="40">
                  <c:v>82.8</c:v>
                </c:pt>
                <c:pt idx="41">
                  <c:v>83.1</c:v>
                </c:pt>
                <c:pt idx="42">
                  <c:v>83</c:v>
                </c:pt>
                <c:pt idx="43">
                  <c:v>82.9</c:v>
                </c:pt>
                <c:pt idx="44">
                  <c:v>83.5</c:v>
                </c:pt>
                <c:pt idx="45">
                  <c:v>83.6</c:v>
                </c:pt>
                <c:pt idx="46">
                  <c:v>84</c:v>
                </c:pt>
                <c:pt idx="47">
                  <c:v>84.3</c:v>
                </c:pt>
                <c:pt idx="48">
                  <c:v>84.3</c:v>
                </c:pt>
                <c:pt idx="49">
                  <c:v>84.5</c:v>
                </c:pt>
                <c:pt idx="50">
                  <c:v>84.6</c:v>
                </c:pt>
                <c:pt idx="51">
                  <c:v>84.9</c:v>
                </c:pt>
                <c:pt idx="52">
                  <c:v>84.6</c:v>
                </c:pt>
              </c:numCache>
            </c:numRef>
          </c:val>
          <c:smooth val="0"/>
        </c:ser>
        <c:ser>
          <c:idx val="2"/>
          <c:order val="2"/>
          <c:tx>
            <c:strRef>
              <c:f>Sheet1!$A$4</c:f>
              <c:strCache>
                <c:ptCount val="1"/>
                <c:pt idx="0">
                  <c:v>Op 80 jaar</c:v>
                </c:pt>
              </c:strCache>
            </c:strRef>
          </c:tx>
          <c:spPr>
            <a:ln w="31750">
              <a:solidFill>
                <a:schemeClr val="bg1">
                  <a:lumMod val="50000"/>
                </a:schemeClr>
              </a:solidFill>
            </a:ln>
          </c:spPr>
          <c:marker>
            <c:symbol val="none"/>
          </c:marker>
          <c:cat>
            <c:strRef>
              <c:f>Sheet1!$B$1:$BB$1</c:f>
              <c:strCache>
                <c:ptCount val="5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strCache>
            </c:strRef>
          </c:cat>
          <c:val>
            <c:numRef>
              <c:f>Sheet1!$B$4:$BB$4</c:f>
              <c:numCache>
                <c:formatCode>General</c:formatCode>
                <c:ptCount val="53"/>
                <c:pt idx="0">
                  <c:v>85.6</c:v>
                </c:pt>
                <c:pt idx="1">
                  <c:v>86.1</c:v>
                </c:pt>
                <c:pt idx="2">
                  <c:v>85.8</c:v>
                </c:pt>
                <c:pt idx="3">
                  <c:v>85.6</c:v>
                </c:pt>
                <c:pt idx="4">
                  <c:v>86.2</c:v>
                </c:pt>
                <c:pt idx="5">
                  <c:v>86.1</c:v>
                </c:pt>
                <c:pt idx="6">
                  <c:v>86.1</c:v>
                </c:pt>
                <c:pt idx="7">
                  <c:v>86.2</c:v>
                </c:pt>
                <c:pt idx="8">
                  <c:v>85.8</c:v>
                </c:pt>
                <c:pt idx="9">
                  <c:v>86</c:v>
                </c:pt>
                <c:pt idx="10">
                  <c:v>86.1</c:v>
                </c:pt>
                <c:pt idx="11">
                  <c:v>86</c:v>
                </c:pt>
                <c:pt idx="12">
                  <c:v>86.2</c:v>
                </c:pt>
                <c:pt idx="13">
                  <c:v>86.1</c:v>
                </c:pt>
                <c:pt idx="14">
                  <c:v>86.3</c:v>
                </c:pt>
                <c:pt idx="15">
                  <c:v>86.1</c:v>
                </c:pt>
                <c:pt idx="16">
                  <c:v>86.2</c:v>
                </c:pt>
                <c:pt idx="17">
                  <c:v>86.7</c:v>
                </c:pt>
                <c:pt idx="18">
                  <c:v>86.6</c:v>
                </c:pt>
                <c:pt idx="19">
                  <c:v>86.8</c:v>
                </c:pt>
                <c:pt idx="20">
                  <c:v>86.7</c:v>
                </c:pt>
                <c:pt idx="21">
                  <c:v>86.8</c:v>
                </c:pt>
                <c:pt idx="22">
                  <c:v>86.9</c:v>
                </c:pt>
                <c:pt idx="23">
                  <c:v>86.7</c:v>
                </c:pt>
                <c:pt idx="24">
                  <c:v>87.1</c:v>
                </c:pt>
                <c:pt idx="25">
                  <c:v>87.1</c:v>
                </c:pt>
                <c:pt idx="26">
                  <c:v>87.2</c:v>
                </c:pt>
                <c:pt idx="27">
                  <c:v>87.6</c:v>
                </c:pt>
                <c:pt idx="28">
                  <c:v>87.6</c:v>
                </c:pt>
                <c:pt idx="29">
                  <c:v>87.3</c:v>
                </c:pt>
                <c:pt idx="30">
                  <c:v>87.6</c:v>
                </c:pt>
                <c:pt idx="31">
                  <c:v>87.7</c:v>
                </c:pt>
                <c:pt idx="32">
                  <c:v>87.7</c:v>
                </c:pt>
                <c:pt idx="33">
                  <c:v>87.5</c:v>
                </c:pt>
                <c:pt idx="34">
                  <c:v>87.9</c:v>
                </c:pt>
                <c:pt idx="35">
                  <c:v>87.9</c:v>
                </c:pt>
                <c:pt idx="36">
                  <c:v>87.9</c:v>
                </c:pt>
                <c:pt idx="37">
                  <c:v>87.9</c:v>
                </c:pt>
                <c:pt idx="38">
                  <c:v>88</c:v>
                </c:pt>
                <c:pt idx="39">
                  <c:v>88</c:v>
                </c:pt>
                <c:pt idx="40">
                  <c:v>88</c:v>
                </c:pt>
                <c:pt idx="41">
                  <c:v>88.1</c:v>
                </c:pt>
                <c:pt idx="42">
                  <c:v>87.9</c:v>
                </c:pt>
                <c:pt idx="43">
                  <c:v>87.7</c:v>
                </c:pt>
                <c:pt idx="44">
                  <c:v>88.2</c:v>
                </c:pt>
                <c:pt idx="45">
                  <c:v>88.2</c:v>
                </c:pt>
                <c:pt idx="46">
                  <c:v>88.6</c:v>
                </c:pt>
                <c:pt idx="47">
                  <c:v>88.9</c:v>
                </c:pt>
                <c:pt idx="48">
                  <c:v>88.8</c:v>
                </c:pt>
                <c:pt idx="49">
                  <c:v>89</c:v>
                </c:pt>
                <c:pt idx="50">
                  <c:v>89.2</c:v>
                </c:pt>
                <c:pt idx="51">
                  <c:v>89.4</c:v>
                </c:pt>
                <c:pt idx="52">
                  <c:v>89.1</c:v>
                </c:pt>
              </c:numCache>
            </c:numRef>
          </c:val>
          <c:smooth val="0"/>
        </c:ser>
        <c:dLbls>
          <c:showLegendKey val="0"/>
          <c:showVal val="0"/>
          <c:showCatName val="0"/>
          <c:showSerName val="0"/>
          <c:showPercent val="0"/>
          <c:showBubbleSize val="0"/>
        </c:dLbls>
        <c:marker val="1"/>
        <c:smooth val="0"/>
        <c:axId val="112839680"/>
        <c:axId val="114168576"/>
      </c:lineChart>
      <c:catAx>
        <c:axId val="112839680"/>
        <c:scaling>
          <c:orientation val="minMax"/>
        </c:scaling>
        <c:delete val="0"/>
        <c:axPos val="b"/>
        <c:majorTickMark val="out"/>
        <c:minorTickMark val="none"/>
        <c:tickLblPos val="nextTo"/>
        <c:txPr>
          <a:bodyPr rot="-2700000"/>
          <a:lstStyle/>
          <a:p>
            <a:pPr>
              <a:defRPr sz="1200" b="1"/>
            </a:pPr>
            <a:endParaRPr lang="nl-BE"/>
          </a:p>
        </c:txPr>
        <c:crossAx val="114168576"/>
        <c:crosses val="autoZero"/>
        <c:auto val="1"/>
        <c:lblAlgn val="ctr"/>
        <c:lblOffset val="100"/>
        <c:tickLblSkip val="5"/>
        <c:noMultiLvlLbl val="0"/>
      </c:catAx>
      <c:valAx>
        <c:axId val="114168576"/>
        <c:scaling>
          <c:orientation val="minMax"/>
          <c:max val="90"/>
          <c:min val="70"/>
        </c:scaling>
        <c:delete val="0"/>
        <c:axPos val="l"/>
        <c:numFmt formatCode="General" sourceLinked="1"/>
        <c:majorTickMark val="out"/>
        <c:minorTickMark val="none"/>
        <c:tickLblPos val="nextTo"/>
        <c:txPr>
          <a:bodyPr/>
          <a:lstStyle/>
          <a:p>
            <a:pPr>
              <a:defRPr sz="1200" b="1"/>
            </a:pPr>
            <a:endParaRPr lang="nl-BE"/>
          </a:p>
        </c:txPr>
        <c:crossAx val="112839680"/>
        <c:crosses val="autoZero"/>
        <c:crossBetween val="between"/>
        <c:majorUnit val="4"/>
        <c:minorUnit val="4"/>
      </c:valAx>
    </c:plotArea>
    <c:legend>
      <c:legendPos val="r"/>
      <c:layout>
        <c:manualLayout>
          <c:xMode val="edge"/>
          <c:yMode val="edge"/>
          <c:x val="0.6226384698677484"/>
          <c:y val="0.67128927588203191"/>
          <c:w val="0.33065075345340988"/>
          <c:h val="0.17784061559714001"/>
        </c:manualLayout>
      </c:layout>
      <c:overlay val="0"/>
      <c:txPr>
        <a:bodyPr/>
        <a:lstStyle/>
        <a:p>
          <a:pPr>
            <a:defRPr sz="1200" b="1"/>
          </a:pPr>
          <a:endParaRPr lang="nl-BE"/>
        </a:p>
      </c:txPr>
    </c:legend>
    <c:plotVisOnly val="1"/>
    <c:dispBlanksAs val="gap"/>
    <c:showDLblsOverMax val="0"/>
  </c:chart>
  <c:txPr>
    <a:bodyPr/>
    <a:lstStyle/>
    <a:p>
      <a:pPr>
        <a:defRPr sz="1800"/>
      </a:pPr>
      <a:endParaRPr lang="nl-B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05657417375081"/>
          <c:y val="7.7939210972955475E-2"/>
          <c:w val="0.8480532814361621"/>
          <c:h val="0.78552208432611714"/>
        </c:manualLayout>
      </c:layout>
      <c:barChart>
        <c:barDir val="col"/>
        <c:grouping val="clustered"/>
        <c:varyColors val="0"/>
        <c:ser>
          <c:idx val="0"/>
          <c:order val="0"/>
          <c:tx>
            <c:strRef>
              <c:f>Sheet1!$A$2</c:f>
              <c:strCache>
                <c:ptCount val="1"/>
                <c:pt idx="0">
                  <c:v>50-64</c:v>
                </c:pt>
              </c:strCache>
            </c:strRef>
          </c:tx>
          <c:invertIfNegative val="0"/>
          <c:cat>
            <c:strRef>
              <c:f>Sheet1!$B$1:$H$1</c:f>
              <c:strCache>
                <c:ptCount val="7"/>
                <c:pt idx="0">
                  <c:v>1990-00</c:v>
                </c:pt>
                <c:pt idx="1">
                  <c:v>2000-10</c:v>
                </c:pt>
                <c:pt idx="2">
                  <c:v>2010-20</c:v>
                </c:pt>
                <c:pt idx="3">
                  <c:v>2020-30</c:v>
                </c:pt>
                <c:pt idx="4">
                  <c:v>2030-40</c:v>
                </c:pt>
                <c:pt idx="5">
                  <c:v>2040-50</c:v>
                </c:pt>
                <c:pt idx="6">
                  <c:v>2050-60</c:v>
                </c:pt>
              </c:strCache>
            </c:strRef>
          </c:cat>
          <c:val>
            <c:numRef>
              <c:f>Sheet1!$B$2:$H$2</c:f>
              <c:numCache>
                <c:formatCode>General</c:formatCode>
                <c:ptCount val="7"/>
                <c:pt idx="0">
                  <c:v>19.222000000000001</c:v>
                </c:pt>
                <c:pt idx="1">
                  <c:v>374.88400000000001</c:v>
                </c:pt>
                <c:pt idx="2">
                  <c:v>217.37100000000001</c:v>
                </c:pt>
                <c:pt idx="3">
                  <c:v>-123.268</c:v>
                </c:pt>
                <c:pt idx="4">
                  <c:v>-67.543000000000006</c:v>
                </c:pt>
                <c:pt idx="5">
                  <c:v>13.282</c:v>
                </c:pt>
                <c:pt idx="6">
                  <c:v>-29.12</c:v>
                </c:pt>
              </c:numCache>
            </c:numRef>
          </c:val>
        </c:ser>
        <c:ser>
          <c:idx val="1"/>
          <c:order val="1"/>
          <c:tx>
            <c:strRef>
              <c:f>Sheet1!$A$3</c:f>
              <c:strCache>
                <c:ptCount val="1"/>
                <c:pt idx="0">
                  <c:v>65-79</c:v>
                </c:pt>
              </c:strCache>
            </c:strRef>
          </c:tx>
          <c:invertIfNegative val="0"/>
          <c:cat>
            <c:strRef>
              <c:f>Sheet1!$B$1:$H$1</c:f>
              <c:strCache>
                <c:ptCount val="7"/>
                <c:pt idx="0">
                  <c:v>1990-00</c:v>
                </c:pt>
                <c:pt idx="1">
                  <c:v>2000-10</c:v>
                </c:pt>
                <c:pt idx="2">
                  <c:v>2010-20</c:v>
                </c:pt>
                <c:pt idx="3">
                  <c:v>2020-30</c:v>
                </c:pt>
                <c:pt idx="4">
                  <c:v>2030-40</c:v>
                </c:pt>
                <c:pt idx="5">
                  <c:v>2040-50</c:v>
                </c:pt>
                <c:pt idx="6">
                  <c:v>2050-60</c:v>
                </c:pt>
              </c:strCache>
            </c:strRef>
          </c:cat>
          <c:val>
            <c:numRef>
              <c:f>Sheet1!$B$3:$H$3</c:f>
              <c:numCache>
                <c:formatCode>General</c:formatCode>
                <c:ptCount val="7"/>
                <c:pt idx="0">
                  <c:v>211.197</c:v>
                </c:pt>
                <c:pt idx="1">
                  <c:v>-31.584</c:v>
                </c:pt>
                <c:pt idx="2">
                  <c:v>237.40600000000001</c:v>
                </c:pt>
                <c:pt idx="3">
                  <c:v>349.28699999999998</c:v>
                </c:pt>
                <c:pt idx="4">
                  <c:v>66.980999999999995</c:v>
                </c:pt>
                <c:pt idx="5">
                  <c:v>-98.87</c:v>
                </c:pt>
                <c:pt idx="6">
                  <c:v>52.040999999999997</c:v>
                </c:pt>
              </c:numCache>
            </c:numRef>
          </c:val>
        </c:ser>
        <c:ser>
          <c:idx val="2"/>
          <c:order val="2"/>
          <c:tx>
            <c:strRef>
              <c:f>Sheet1!$A$4</c:f>
              <c:strCache>
                <c:ptCount val="1"/>
                <c:pt idx="0">
                  <c:v>80-94</c:v>
                </c:pt>
              </c:strCache>
            </c:strRef>
          </c:tx>
          <c:spPr>
            <a:solidFill>
              <a:schemeClr val="bg1">
                <a:lumMod val="65000"/>
              </a:schemeClr>
            </a:solidFill>
          </c:spPr>
          <c:invertIfNegative val="0"/>
          <c:cat>
            <c:strRef>
              <c:f>Sheet1!$B$1:$H$1</c:f>
              <c:strCache>
                <c:ptCount val="7"/>
                <c:pt idx="0">
                  <c:v>1990-00</c:v>
                </c:pt>
                <c:pt idx="1">
                  <c:v>2000-10</c:v>
                </c:pt>
                <c:pt idx="2">
                  <c:v>2010-20</c:v>
                </c:pt>
                <c:pt idx="3">
                  <c:v>2020-30</c:v>
                </c:pt>
                <c:pt idx="4">
                  <c:v>2030-40</c:v>
                </c:pt>
                <c:pt idx="5">
                  <c:v>2040-50</c:v>
                </c:pt>
                <c:pt idx="6">
                  <c:v>2050-60</c:v>
                </c:pt>
              </c:strCache>
            </c:strRef>
          </c:cat>
          <c:val>
            <c:numRef>
              <c:f>Sheet1!$B$4:$H$4</c:f>
              <c:numCache>
                <c:formatCode>General</c:formatCode>
                <c:ptCount val="7"/>
                <c:pt idx="0">
                  <c:v>-1.262</c:v>
                </c:pt>
                <c:pt idx="1">
                  <c:v>171.96899999999999</c:v>
                </c:pt>
                <c:pt idx="2">
                  <c:v>98.936999999999998</c:v>
                </c:pt>
                <c:pt idx="3">
                  <c:v>122.514</c:v>
                </c:pt>
                <c:pt idx="4">
                  <c:v>259.86</c:v>
                </c:pt>
                <c:pt idx="5">
                  <c:v>188.53399999999999</c:v>
                </c:pt>
                <c:pt idx="6">
                  <c:v>7.5140000000000002</c:v>
                </c:pt>
              </c:numCache>
            </c:numRef>
          </c:val>
        </c:ser>
        <c:dLbls>
          <c:showLegendKey val="0"/>
          <c:showVal val="0"/>
          <c:showCatName val="0"/>
          <c:showSerName val="0"/>
          <c:showPercent val="0"/>
          <c:showBubbleSize val="0"/>
        </c:dLbls>
        <c:gapWidth val="150"/>
        <c:axId val="114197632"/>
        <c:axId val="114199168"/>
      </c:barChart>
      <c:catAx>
        <c:axId val="114197632"/>
        <c:scaling>
          <c:orientation val="minMax"/>
        </c:scaling>
        <c:delete val="0"/>
        <c:axPos val="b"/>
        <c:majorTickMark val="none"/>
        <c:minorTickMark val="none"/>
        <c:tickLblPos val="low"/>
        <c:txPr>
          <a:bodyPr/>
          <a:lstStyle/>
          <a:p>
            <a:pPr>
              <a:defRPr sz="1200" b="1"/>
            </a:pPr>
            <a:endParaRPr lang="nl-BE"/>
          </a:p>
        </c:txPr>
        <c:crossAx val="114199168"/>
        <c:crosses val="autoZero"/>
        <c:auto val="1"/>
        <c:lblAlgn val="ctr"/>
        <c:lblOffset val="100"/>
        <c:noMultiLvlLbl val="0"/>
      </c:catAx>
      <c:valAx>
        <c:axId val="114199168"/>
        <c:scaling>
          <c:orientation val="minMax"/>
          <c:max val="400"/>
          <c:min val="-150"/>
        </c:scaling>
        <c:delete val="0"/>
        <c:axPos val="l"/>
        <c:numFmt formatCode="General" sourceLinked="1"/>
        <c:majorTickMark val="out"/>
        <c:minorTickMark val="none"/>
        <c:tickLblPos val="nextTo"/>
        <c:txPr>
          <a:bodyPr/>
          <a:lstStyle/>
          <a:p>
            <a:pPr>
              <a:defRPr sz="1200" b="1"/>
            </a:pPr>
            <a:endParaRPr lang="nl-BE"/>
          </a:p>
        </c:txPr>
        <c:crossAx val="114197632"/>
        <c:crosses val="autoZero"/>
        <c:crossBetween val="between"/>
        <c:majorUnit val="50"/>
        <c:minorUnit val="50"/>
      </c:valAx>
      <c:spPr>
        <a:noFill/>
        <a:ln w="25400">
          <a:noFill/>
        </a:ln>
      </c:spPr>
    </c:plotArea>
    <c:legend>
      <c:legendPos val="r"/>
      <c:layout>
        <c:manualLayout>
          <c:xMode val="edge"/>
          <c:yMode val="edge"/>
          <c:x val="0.79571546648073588"/>
          <c:y val="9.8523609071392168E-2"/>
          <c:w val="0.14346753617414157"/>
          <c:h val="0.17544677237545162"/>
        </c:manualLayout>
      </c:layout>
      <c:overlay val="0"/>
      <c:txPr>
        <a:bodyPr/>
        <a:lstStyle/>
        <a:p>
          <a:pPr>
            <a:defRPr sz="1200" b="1"/>
          </a:pPr>
          <a:endParaRPr lang="nl-BE"/>
        </a:p>
      </c:txPr>
    </c:legend>
    <c:plotVisOnly val="1"/>
    <c:dispBlanksAs val="gap"/>
    <c:showDLblsOverMax val="0"/>
  </c:chart>
  <c:txPr>
    <a:bodyPr/>
    <a:lstStyle/>
    <a:p>
      <a:pPr>
        <a:defRPr sz="1800"/>
      </a:pPr>
      <a:endParaRPr lang="nl-B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05657417375081"/>
          <c:y val="7.7939210972955475E-2"/>
          <c:w val="0.8480532814361621"/>
          <c:h val="0.78552208432611714"/>
        </c:manualLayout>
      </c:layout>
      <c:barChart>
        <c:barDir val="col"/>
        <c:grouping val="clustered"/>
        <c:varyColors val="0"/>
        <c:ser>
          <c:idx val="0"/>
          <c:order val="0"/>
          <c:tx>
            <c:strRef>
              <c:f>Sheet1!$A$2</c:f>
              <c:strCache>
                <c:ptCount val="1"/>
                <c:pt idx="0">
                  <c:v>50-64</c:v>
                </c:pt>
              </c:strCache>
            </c:strRef>
          </c:tx>
          <c:invertIfNegative val="0"/>
          <c:cat>
            <c:strRef>
              <c:f>Sheet1!$B$1:$H$1</c:f>
              <c:strCache>
                <c:ptCount val="7"/>
                <c:pt idx="0">
                  <c:v>1990-00</c:v>
                </c:pt>
                <c:pt idx="1">
                  <c:v>2000-10</c:v>
                </c:pt>
                <c:pt idx="2">
                  <c:v>2010-20</c:v>
                </c:pt>
                <c:pt idx="3">
                  <c:v>2020-30</c:v>
                </c:pt>
                <c:pt idx="4">
                  <c:v>2030-40</c:v>
                </c:pt>
                <c:pt idx="5">
                  <c:v>2040-50</c:v>
                </c:pt>
                <c:pt idx="6">
                  <c:v>2050-60</c:v>
                </c:pt>
              </c:strCache>
            </c:strRef>
          </c:cat>
          <c:val>
            <c:numRef>
              <c:f>Sheet1!$B$2:$H$2</c:f>
              <c:numCache>
                <c:formatCode>General</c:formatCode>
                <c:ptCount val="7"/>
                <c:pt idx="0">
                  <c:v>19.222000000000001</c:v>
                </c:pt>
                <c:pt idx="1">
                  <c:v>374.88400000000001</c:v>
                </c:pt>
                <c:pt idx="2">
                  <c:v>217.37100000000001</c:v>
                </c:pt>
                <c:pt idx="3">
                  <c:v>-123.268</c:v>
                </c:pt>
                <c:pt idx="4">
                  <c:v>-67.543000000000006</c:v>
                </c:pt>
                <c:pt idx="5">
                  <c:v>13.282</c:v>
                </c:pt>
                <c:pt idx="6">
                  <c:v>-29.12</c:v>
                </c:pt>
              </c:numCache>
            </c:numRef>
          </c:val>
        </c:ser>
        <c:ser>
          <c:idx val="1"/>
          <c:order val="1"/>
          <c:tx>
            <c:strRef>
              <c:f>Sheet1!$A$3</c:f>
              <c:strCache>
                <c:ptCount val="1"/>
                <c:pt idx="0">
                  <c:v>65-79</c:v>
                </c:pt>
              </c:strCache>
            </c:strRef>
          </c:tx>
          <c:invertIfNegative val="0"/>
          <c:cat>
            <c:strRef>
              <c:f>Sheet1!$B$1:$H$1</c:f>
              <c:strCache>
                <c:ptCount val="7"/>
                <c:pt idx="0">
                  <c:v>1990-00</c:v>
                </c:pt>
                <c:pt idx="1">
                  <c:v>2000-10</c:v>
                </c:pt>
                <c:pt idx="2">
                  <c:v>2010-20</c:v>
                </c:pt>
                <c:pt idx="3">
                  <c:v>2020-30</c:v>
                </c:pt>
                <c:pt idx="4">
                  <c:v>2030-40</c:v>
                </c:pt>
                <c:pt idx="5">
                  <c:v>2040-50</c:v>
                </c:pt>
                <c:pt idx="6">
                  <c:v>2050-60</c:v>
                </c:pt>
              </c:strCache>
            </c:strRef>
          </c:cat>
          <c:val>
            <c:numRef>
              <c:f>Sheet1!$B$3:$H$3</c:f>
              <c:numCache>
                <c:formatCode>General</c:formatCode>
                <c:ptCount val="7"/>
                <c:pt idx="0">
                  <c:v>211.197</c:v>
                </c:pt>
                <c:pt idx="1">
                  <c:v>-31.584</c:v>
                </c:pt>
                <c:pt idx="2">
                  <c:v>237.40600000000001</c:v>
                </c:pt>
                <c:pt idx="3">
                  <c:v>349.28699999999998</c:v>
                </c:pt>
                <c:pt idx="4">
                  <c:v>66.980999999999995</c:v>
                </c:pt>
                <c:pt idx="5">
                  <c:v>-98.87</c:v>
                </c:pt>
                <c:pt idx="6">
                  <c:v>52.040999999999997</c:v>
                </c:pt>
              </c:numCache>
            </c:numRef>
          </c:val>
        </c:ser>
        <c:ser>
          <c:idx val="2"/>
          <c:order val="2"/>
          <c:tx>
            <c:strRef>
              <c:f>Sheet1!$A$4</c:f>
              <c:strCache>
                <c:ptCount val="1"/>
                <c:pt idx="0">
                  <c:v>80-94</c:v>
                </c:pt>
              </c:strCache>
            </c:strRef>
          </c:tx>
          <c:spPr>
            <a:solidFill>
              <a:schemeClr val="bg1">
                <a:lumMod val="65000"/>
              </a:schemeClr>
            </a:solidFill>
          </c:spPr>
          <c:invertIfNegative val="0"/>
          <c:cat>
            <c:strRef>
              <c:f>Sheet1!$B$1:$H$1</c:f>
              <c:strCache>
                <c:ptCount val="7"/>
                <c:pt idx="0">
                  <c:v>1990-00</c:v>
                </c:pt>
                <c:pt idx="1">
                  <c:v>2000-10</c:v>
                </c:pt>
                <c:pt idx="2">
                  <c:v>2010-20</c:v>
                </c:pt>
                <c:pt idx="3">
                  <c:v>2020-30</c:v>
                </c:pt>
                <c:pt idx="4">
                  <c:v>2030-40</c:v>
                </c:pt>
                <c:pt idx="5">
                  <c:v>2040-50</c:v>
                </c:pt>
                <c:pt idx="6">
                  <c:v>2050-60</c:v>
                </c:pt>
              </c:strCache>
            </c:strRef>
          </c:cat>
          <c:val>
            <c:numRef>
              <c:f>Sheet1!$B$4:$H$4</c:f>
              <c:numCache>
                <c:formatCode>General</c:formatCode>
                <c:ptCount val="7"/>
                <c:pt idx="0">
                  <c:v>-1.262</c:v>
                </c:pt>
                <c:pt idx="1">
                  <c:v>171.96899999999999</c:v>
                </c:pt>
                <c:pt idx="2">
                  <c:v>98.936999999999998</c:v>
                </c:pt>
                <c:pt idx="3">
                  <c:v>122.514</c:v>
                </c:pt>
                <c:pt idx="4">
                  <c:v>259.86</c:v>
                </c:pt>
                <c:pt idx="5">
                  <c:v>188.53399999999999</c:v>
                </c:pt>
                <c:pt idx="6">
                  <c:v>7.5140000000000002</c:v>
                </c:pt>
              </c:numCache>
            </c:numRef>
          </c:val>
        </c:ser>
        <c:dLbls>
          <c:showLegendKey val="0"/>
          <c:showVal val="0"/>
          <c:showCatName val="0"/>
          <c:showSerName val="0"/>
          <c:showPercent val="0"/>
          <c:showBubbleSize val="0"/>
        </c:dLbls>
        <c:gapWidth val="150"/>
        <c:axId val="114280704"/>
        <c:axId val="114290688"/>
      </c:barChart>
      <c:catAx>
        <c:axId val="114280704"/>
        <c:scaling>
          <c:orientation val="minMax"/>
        </c:scaling>
        <c:delete val="0"/>
        <c:axPos val="b"/>
        <c:majorTickMark val="none"/>
        <c:minorTickMark val="none"/>
        <c:tickLblPos val="low"/>
        <c:txPr>
          <a:bodyPr/>
          <a:lstStyle/>
          <a:p>
            <a:pPr>
              <a:defRPr sz="1200" b="1"/>
            </a:pPr>
            <a:endParaRPr lang="nl-BE"/>
          </a:p>
        </c:txPr>
        <c:crossAx val="114290688"/>
        <c:crosses val="autoZero"/>
        <c:auto val="1"/>
        <c:lblAlgn val="ctr"/>
        <c:lblOffset val="100"/>
        <c:noMultiLvlLbl val="0"/>
      </c:catAx>
      <c:valAx>
        <c:axId val="114290688"/>
        <c:scaling>
          <c:orientation val="minMax"/>
          <c:max val="400"/>
          <c:min val="-150"/>
        </c:scaling>
        <c:delete val="0"/>
        <c:axPos val="l"/>
        <c:numFmt formatCode="General" sourceLinked="1"/>
        <c:majorTickMark val="out"/>
        <c:minorTickMark val="none"/>
        <c:tickLblPos val="nextTo"/>
        <c:txPr>
          <a:bodyPr/>
          <a:lstStyle/>
          <a:p>
            <a:pPr>
              <a:defRPr sz="1200" b="1"/>
            </a:pPr>
            <a:endParaRPr lang="nl-BE"/>
          </a:p>
        </c:txPr>
        <c:crossAx val="114280704"/>
        <c:crosses val="autoZero"/>
        <c:crossBetween val="between"/>
        <c:majorUnit val="50"/>
        <c:minorUnit val="50"/>
      </c:valAx>
      <c:spPr>
        <a:noFill/>
        <a:ln w="25400">
          <a:noFill/>
        </a:ln>
      </c:spPr>
    </c:plotArea>
    <c:legend>
      <c:legendPos val="r"/>
      <c:layout>
        <c:manualLayout>
          <c:xMode val="edge"/>
          <c:yMode val="edge"/>
          <c:x val="0.79571546648073588"/>
          <c:y val="9.8523609071392168E-2"/>
          <c:w val="0.14346753617414157"/>
          <c:h val="0.17544677237545162"/>
        </c:manualLayout>
      </c:layout>
      <c:overlay val="0"/>
      <c:txPr>
        <a:bodyPr/>
        <a:lstStyle/>
        <a:p>
          <a:pPr>
            <a:defRPr sz="1200" b="1"/>
          </a:pPr>
          <a:endParaRPr lang="nl-BE"/>
        </a:p>
      </c:txPr>
    </c:legend>
    <c:plotVisOnly val="1"/>
    <c:dispBlanksAs val="gap"/>
    <c:showDLblsOverMax val="0"/>
  </c:chart>
  <c:txPr>
    <a:bodyPr/>
    <a:lstStyle/>
    <a:p>
      <a:pPr>
        <a:defRPr sz="1800"/>
      </a:pPr>
      <a:endParaRPr lang="nl-B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01920413663772"/>
          <c:y val="6.4546546668235963E-2"/>
          <c:w val="0.84702821379951587"/>
          <c:h val="0.8069785769406751"/>
        </c:manualLayout>
      </c:layout>
      <c:lineChart>
        <c:grouping val="standard"/>
        <c:varyColors val="0"/>
        <c:ser>
          <c:idx val="0"/>
          <c:order val="0"/>
          <c:tx>
            <c:strRef>
              <c:f>Sheet1!$A$2</c:f>
              <c:strCache>
                <c:ptCount val="1"/>
                <c:pt idx="0">
                  <c:v>Bij de geboorte</c:v>
                </c:pt>
              </c:strCache>
            </c:strRef>
          </c:tx>
          <c:spPr>
            <a:ln w="31750"/>
          </c:spPr>
          <c:marker>
            <c:symbol val="none"/>
          </c:marker>
          <c:cat>
            <c:strRef>
              <c:f>Sheet1!$B$1:$BB$1</c:f>
              <c:strCache>
                <c:ptCount val="5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strCache>
            </c:strRef>
          </c:cat>
          <c:val>
            <c:numRef>
              <c:f>Sheet1!$B$2:$BB$2</c:f>
              <c:numCache>
                <c:formatCode>General</c:formatCode>
                <c:ptCount val="53"/>
                <c:pt idx="0">
                  <c:v>69.7</c:v>
                </c:pt>
                <c:pt idx="1">
                  <c:v>70.5</c:v>
                </c:pt>
                <c:pt idx="2">
                  <c:v>70.3</c:v>
                </c:pt>
                <c:pt idx="3">
                  <c:v>70.099999999999994</c:v>
                </c:pt>
                <c:pt idx="4">
                  <c:v>70.8</c:v>
                </c:pt>
                <c:pt idx="5">
                  <c:v>70.7</c:v>
                </c:pt>
                <c:pt idx="6">
                  <c:v>70.7</c:v>
                </c:pt>
                <c:pt idx="7">
                  <c:v>71</c:v>
                </c:pt>
                <c:pt idx="8">
                  <c:v>70.7</c:v>
                </c:pt>
                <c:pt idx="9">
                  <c:v>70.8</c:v>
                </c:pt>
                <c:pt idx="10">
                  <c:v>71</c:v>
                </c:pt>
                <c:pt idx="11">
                  <c:v>71.099999999999994</c:v>
                </c:pt>
                <c:pt idx="12">
                  <c:v>71.400000000000006</c:v>
                </c:pt>
                <c:pt idx="13">
                  <c:v>71.7</c:v>
                </c:pt>
                <c:pt idx="14">
                  <c:v>72</c:v>
                </c:pt>
                <c:pt idx="15">
                  <c:v>72</c:v>
                </c:pt>
                <c:pt idx="16">
                  <c:v>72.2</c:v>
                </c:pt>
                <c:pt idx="17">
                  <c:v>72.8</c:v>
                </c:pt>
                <c:pt idx="18">
                  <c:v>72.8</c:v>
                </c:pt>
                <c:pt idx="19">
                  <c:v>73.3</c:v>
                </c:pt>
                <c:pt idx="20">
                  <c:v>73.3</c:v>
                </c:pt>
                <c:pt idx="21">
                  <c:v>73.7</c:v>
                </c:pt>
                <c:pt idx="22">
                  <c:v>74</c:v>
                </c:pt>
                <c:pt idx="23">
                  <c:v>73.900000000000006</c:v>
                </c:pt>
                <c:pt idx="24">
                  <c:v>74.5</c:v>
                </c:pt>
                <c:pt idx="25">
                  <c:v>74.599999999999994</c:v>
                </c:pt>
                <c:pt idx="26">
                  <c:v>74.8</c:v>
                </c:pt>
                <c:pt idx="27">
                  <c:v>75.400000000000006</c:v>
                </c:pt>
                <c:pt idx="28">
                  <c:v>75.7</c:v>
                </c:pt>
                <c:pt idx="29">
                  <c:v>75.7</c:v>
                </c:pt>
                <c:pt idx="30">
                  <c:v>76.2</c:v>
                </c:pt>
                <c:pt idx="31">
                  <c:v>76.3</c:v>
                </c:pt>
                <c:pt idx="32">
                  <c:v>76.5</c:v>
                </c:pt>
                <c:pt idx="33">
                  <c:v>76.5</c:v>
                </c:pt>
                <c:pt idx="34">
                  <c:v>76.8</c:v>
                </c:pt>
                <c:pt idx="35">
                  <c:v>77</c:v>
                </c:pt>
                <c:pt idx="36">
                  <c:v>77.3</c:v>
                </c:pt>
                <c:pt idx="37">
                  <c:v>77.5</c:v>
                </c:pt>
                <c:pt idx="38">
                  <c:v>77.599999999999994</c:v>
                </c:pt>
                <c:pt idx="39">
                  <c:v>77.7</c:v>
                </c:pt>
                <c:pt idx="40">
                  <c:v>77.900000000000006</c:v>
                </c:pt>
                <c:pt idx="41">
                  <c:v>78.099999999999994</c:v>
                </c:pt>
                <c:pt idx="42">
                  <c:v>78.2</c:v>
                </c:pt>
                <c:pt idx="43">
                  <c:v>78.3</c:v>
                </c:pt>
                <c:pt idx="44">
                  <c:v>79</c:v>
                </c:pt>
                <c:pt idx="45">
                  <c:v>79.099999999999994</c:v>
                </c:pt>
                <c:pt idx="46">
                  <c:v>79.5</c:v>
                </c:pt>
                <c:pt idx="47">
                  <c:v>79.900000000000006</c:v>
                </c:pt>
                <c:pt idx="48">
                  <c:v>79.8</c:v>
                </c:pt>
                <c:pt idx="49">
                  <c:v>80.099999999999994</c:v>
                </c:pt>
                <c:pt idx="50">
                  <c:v>80.3</c:v>
                </c:pt>
                <c:pt idx="51">
                  <c:v>80.7</c:v>
                </c:pt>
                <c:pt idx="52">
                  <c:v>80.5</c:v>
                </c:pt>
              </c:numCache>
            </c:numRef>
          </c:val>
          <c:smooth val="0"/>
        </c:ser>
        <c:ser>
          <c:idx val="1"/>
          <c:order val="1"/>
          <c:tx>
            <c:strRef>
              <c:f>Sheet1!$A$3</c:f>
              <c:strCache>
                <c:ptCount val="1"/>
                <c:pt idx="0">
                  <c:v>Op 65 jaar</c:v>
                </c:pt>
              </c:strCache>
            </c:strRef>
          </c:tx>
          <c:spPr>
            <a:ln w="31750"/>
          </c:spPr>
          <c:marker>
            <c:symbol val="none"/>
          </c:marker>
          <c:cat>
            <c:strRef>
              <c:f>Sheet1!$B$1:$BB$1</c:f>
              <c:strCache>
                <c:ptCount val="5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strCache>
            </c:strRef>
          </c:cat>
          <c:val>
            <c:numRef>
              <c:f>Sheet1!$B$3:$BB$3</c:f>
              <c:numCache>
                <c:formatCode>General</c:formatCode>
                <c:ptCount val="53"/>
                <c:pt idx="0">
                  <c:v>78.5</c:v>
                </c:pt>
                <c:pt idx="1">
                  <c:v>79.099999999999994</c:v>
                </c:pt>
                <c:pt idx="2">
                  <c:v>78.8</c:v>
                </c:pt>
                <c:pt idx="3">
                  <c:v>78.599999999999994</c:v>
                </c:pt>
                <c:pt idx="4">
                  <c:v>79.099999999999994</c:v>
                </c:pt>
                <c:pt idx="5">
                  <c:v>78.900000000000006</c:v>
                </c:pt>
                <c:pt idx="6">
                  <c:v>79</c:v>
                </c:pt>
                <c:pt idx="7">
                  <c:v>79</c:v>
                </c:pt>
                <c:pt idx="8">
                  <c:v>78.599999999999994</c:v>
                </c:pt>
                <c:pt idx="9">
                  <c:v>78.8</c:v>
                </c:pt>
                <c:pt idx="10">
                  <c:v>78.900000000000006</c:v>
                </c:pt>
                <c:pt idx="11">
                  <c:v>78.900000000000006</c:v>
                </c:pt>
                <c:pt idx="12">
                  <c:v>79.099999999999994</c:v>
                </c:pt>
                <c:pt idx="13">
                  <c:v>79.099999999999994</c:v>
                </c:pt>
                <c:pt idx="14">
                  <c:v>79.3</c:v>
                </c:pt>
                <c:pt idx="15">
                  <c:v>79.099999999999994</c:v>
                </c:pt>
                <c:pt idx="16">
                  <c:v>79.3</c:v>
                </c:pt>
                <c:pt idx="17">
                  <c:v>79.8</c:v>
                </c:pt>
                <c:pt idx="18">
                  <c:v>79.7</c:v>
                </c:pt>
                <c:pt idx="19">
                  <c:v>80.099999999999994</c:v>
                </c:pt>
                <c:pt idx="20">
                  <c:v>80</c:v>
                </c:pt>
                <c:pt idx="21">
                  <c:v>80.2</c:v>
                </c:pt>
                <c:pt idx="22">
                  <c:v>80.400000000000006</c:v>
                </c:pt>
                <c:pt idx="23">
                  <c:v>80.3</c:v>
                </c:pt>
                <c:pt idx="24">
                  <c:v>80.7</c:v>
                </c:pt>
                <c:pt idx="25">
                  <c:v>80.7</c:v>
                </c:pt>
                <c:pt idx="26">
                  <c:v>80.8</c:v>
                </c:pt>
                <c:pt idx="27">
                  <c:v>81.400000000000006</c:v>
                </c:pt>
                <c:pt idx="28">
                  <c:v>81.5</c:v>
                </c:pt>
                <c:pt idx="29">
                  <c:v>81.400000000000006</c:v>
                </c:pt>
                <c:pt idx="30">
                  <c:v>81.8</c:v>
                </c:pt>
                <c:pt idx="31">
                  <c:v>81.900000000000006</c:v>
                </c:pt>
                <c:pt idx="32">
                  <c:v>82</c:v>
                </c:pt>
                <c:pt idx="33">
                  <c:v>81.900000000000006</c:v>
                </c:pt>
                <c:pt idx="34">
                  <c:v>82.3</c:v>
                </c:pt>
                <c:pt idx="35">
                  <c:v>82.3</c:v>
                </c:pt>
                <c:pt idx="36">
                  <c:v>82.4</c:v>
                </c:pt>
                <c:pt idx="37">
                  <c:v>82.6</c:v>
                </c:pt>
                <c:pt idx="38">
                  <c:v>82.6</c:v>
                </c:pt>
                <c:pt idx="39">
                  <c:v>82.7</c:v>
                </c:pt>
                <c:pt idx="40">
                  <c:v>82.8</c:v>
                </c:pt>
                <c:pt idx="41">
                  <c:v>83.1</c:v>
                </c:pt>
                <c:pt idx="42">
                  <c:v>83</c:v>
                </c:pt>
                <c:pt idx="43">
                  <c:v>82.9</c:v>
                </c:pt>
                <c:pt idx="44">
                  <c:v>83.5</c:v>
                </c:pt>
                <c:pt idx="45">
                  <c:v>83.6</c:v>
                </c:pt>
                <c:pt idx="46">
                  <c:v>84</c:v>
                </c:pt>
                <c:pt idx="47">
                  <c:v>84.3</c:v>
                </c:pt>
                <c:pt idx="48">
                  <c:v>84.3</c:v>
                </c:pt>
                <c:pt idx="49">
                  <c:v>84.5</c:v>
                </c:pt>
                <c:pt idx="50">
                  <c:v>84.6</c:v>
                </c:pt>
                <c:pt idx="51">
                  <c:v>84.9</c:v>
                </c:pt>
                <c:pt idx="52">
                  <c:v>84.6</c:v>
                </c:pt>
              </c:numCache>
            </c:numRef>
          </c:val>
          <c:smooth val="0"/>
        </c:ser>
        <c:ser>
          <c:idx val="2"/>
          <c:order val="2"/>
          <c:tx>
            <c:strRef>
              <c:f>Sheet1!$A$4</c:f>
              <c:strCache>
                <c:ptCount val="1"/>
                <c:pt idx="0">
                  <c:v>Op 80 jaar</c:v>
                </c:pt>
              </c:strCache>
            </c:strRef>
          </c:tx>
          <c:spPr>
            <a:ln w="31750">
              <a:solidFill>
                <a:schemeClr val="bg1">
                  <a:lumMod val="50000"/>
                </a:schemeClr>
              </a:solidFill>
            </a:ln>
          </c:spPr>
          <c:marker>
            <c:symbol val="none"/>
          </c:marker>
          <c:cat>
            <c:strRef>
              <c:f>Sheet1!$B$1:$BB$1</c:f>
              <c:strCache>
                <c:ptCount val="5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strCache>
            </c:strRef>
          </c:cat>
          <c:val>
            <c:numRef>
              <c:f>Sheet1!$B$4:$BB$4</c:f>
              <c:numCache>
                <c:formatCode>General</c:formatCode>
                <c:ptCount val="53"/>
                <c:pt idx="0">
                  <c:v>85.6</c:v>
                </c:pt>
                <c:pt idx="1">
                  <c:v>86.1</c:v>
                </c:pt>
                <c:pt idx="2">
                  <c:v>85.8</c:v>
                </c:pt>
                <c:pt idx="3">
                  <c:v>85.6</c:v>
                </c:pt>
                <c:pt idx="4">
                  <c:v>86.2</c:v>
                </c:pt>
                <c:pt idx="5">
                  <c:v>86.1</c:v>
                </c:pt>
                <c:pt idx="6">
                  <c:v>86.1</c:v>
                </c:pt>
                <c:pt idx="7">
                  <c:v>86.2</c:v>
                </c:pt>
                <c:pt idx="8">
                  <c:v>85.8</c:v>
                </c:pt>
                <c:pt idx="9">
                  <c:v>86</c:v>
                </c:pt>
                <c:pt idx="10">
                  <c:v>86.1</c:v>
                </c:pt>
                <c:pt idx="11">
                  <c:v>86</c:v>
                </c:pt>
                <c:pt idx="12">
                  <c:v>86.2</c:v>
                </c:pt>
                <c:pt idx="13">
                  <c:v>86.1</c:v>
                </c:pt>
                <c:pt idx="14">
                  <c:v>86.3</c:v>
                </c:pt>
                <c:pt idx="15">
                  <c:v>86.1</c:v>
                </c:pt>
                <c:pt idx="16">
                  <c:v>86.2</c:v>
                </c:pt>
                <c:pt idx="17">
                  <c:v>86.7</c:v>
                </c:pt>
                <c:pt idx="18">
                  <c:v>86.6</c:v>
                </c:pt>
                <c:pt idx="19">
                  <c:v>86.8</c:v>
                </c:pt>
                <c:pt idx="20">
                  <c:v>86.7</c:v>
                </c:pt>
                <c:pt idx="21">
                  <c:v>86.8</c:v>
                </c:pt>
                <c:pt idx="22">
                  <c:v>86.9</c:v>
                </c:pt>
                <c:pt idx="23">
                  <c:v>86.7</c:v>
                </c:pt>
                <c:pt idx="24">
                  <c:v>87.1</c:v>
                </c:pt>
                <c:pt idx="25">
                  <c:v>87.1</c:v>
                </c:pt>
                <c:pt idx="26">
                  <c:v>87.2</c:v>
                </c:pt>
                <c:pt idx="27">
                  <c:v>87.6</c:v>
                </c:pt>
                <c:pt idx="28">
                  <c:v>87.6</c:v>
                </c:pt>
                <c:pt idx="29">
                  <c:v>87.3</c:v>
                </c:pt>
                <c:pt idx="30">
                  <c:v>87.6</c:v>
                </c:pt>
                <c:pt idx="31">
                  <c:v>87.7</c:v>
                </c:pt>
                <c:pt idx="32">
                  <c:v>87.7</c:v>
                </c:pt>
                <c:pt idx="33">
                  <c:v>87.5</c:v>
                </c:pt>
                <c:pt idx="34">
                  <c:v>87.9</c:v>
                </c:pt>
                <c:pt idx="35">
                  <c:v>87.9</c:v>
                </c:pt>
                <c:pt idx="36">
                  <c:v>87.9</c:v>
                </c:pt>
                <c:pt idx="37">
                  <c:v>87.9</c:v>
                </c:pt>
                <c:pt idx="38">
                  <c:v>88</c:v>
                </c:pt>
                <c:pt idx="39">
                  <c:v>88</c:v>
                </c:pt>
                <c:pt idx="40">
                  <c:v>88</c:v>
                </c:pt>
                <c:pt idx="41">
                  <c:v>88.1</c:v>
                </c:pt>
                <c:pt idx="42">
                  <c:v>87.9</c:v>
                </c:pt>
                <c:pt idx="43">
                  <c:v>87.7</c:v>
                </c:pt>
                <c:pt idx="44">
                  <c:v>88.2</c:v>
                </c:pt>
                <c:pt idx="45">
                  <c:v>88.2</c:v>
                </c:pt>
                <c:pt idx="46">
                  <c:v>88.6</c:v>
                </c:pt>
                <c:pt idx="47">
                  <c:v>88.9</c:v>
                </c:pt>
                <c:pt idx="48">
                  <c:v>88.8</c:v>
                </c:pt>
                <c:pt idx="49">
                  <c:v>89</c:v>
                </c:pt>
                <c:pt idx="50">
                  <c:v>89.2</c:v>
                </c:pt>
                <c:pt idx="51">
                  <c:v>89.4</c:v>
                </c:pt>
                <c:pt idx="52">
                  <c:v>89.1</c:v>
                </c:pt>
              </c:numCache>
            </c:numRef>
          </c:val>
          <c:smooth val="0"/>
        </c:ser>
        <c:dLbls>
          <c:showLegendKey val="0"/>
          <c:showVal val="0"/>
          <c:showCatName val="0"/>
          <c:showSerName val="0"/>
          <c:showPercent val="0"/>
          <c:showBubbleSize val="0"/>
        </c:dLbls>
        <c:marker val="1"/>
        <c:smooth val="0"/>
        <c:axId val="114316416"/>
        <c:axId val="114317952"/>
      </c:lineChart>
      <c:catAx>
        <c:axId val="114316416"/>
        <c:scaling>
          <c:orientation val="minMax"/>
        </c:scaling>
        <c:delete val="0"/>
        <c:axPos val="b"/>
        <c:majorTickMark val="out"/>
        <c:minorTickMark val="none"/>
        <c:tickLblPos val="nextTo"/>
        <c:txPr>
          <a:bodyPr rot="-2700000"/>
          <a:lstStyle/>
          <a:p>
            <a:pPr>
              <a:defRPr sz="1200" b="1"/>
            </a:pPr>
            <a:endParaRPr lang="nl-BE"/>
          </a:p>
        </c:txPr>
        <c:crossAx val="114317952"/>
        <c:crosses val="autoZero"/>
        <c:auto val="1"/>
        <c:lblAlgn val="ctr"/>
        <c:lblOffset val="100"/>
        <c:tickLblSkip val="5"/>
        <c:noMultiLvlLbl val="0"/>
      </c:catAx>
      <c:valAx>
        <c:axId val="114317952"/>
        <c:scaling>
          <c:orientation val="minMax"/>
          <c:max val="90"/>
          <c:min val="70"/>
        </c:scaling>
        <c:delete val="0"/>
        <c:axPos val="l"/>
        <c:numFmt formatCode="General" sourceLinked="1"/>
        <c:majorTickMark val="out"/>
        <c:minorTickMark val="none"/>
        <c:tickLblPos val="nextTo"/>
        <c:txPr>
          <a:bodyPr/>
          <a:lstStyle/>
          <a:p>
            <a:pPr>
              <a:defRPr sz="1200" b="1"/>
            </a:pPr>
            <a:endParaRPr lang="nl-BE"/>
          </a:p>
        </c:txPr>
        <c:crossAx val="114316416"/>
        <c:crosses val="autoZero"/>
        <c:crossBetween val="between"/>
        <c:majorUnit val="4"/>
        <c:minorUnit val="4"/>
      </c:valAx>
    </c:plotArea>
    <c:legend>
      <c:legendPos val="r"/>
      <c:layout>
        <c:manualLayout>
          <c:xMode val="edge"/>
          <c:yMode val="edge"/>
          <c:x val="0.6226384698677484"/>
          <c:y val="0.67128927588203191"/>
          <c:w val="0.33065075345340988"/>
          <c:h val="0.17784061559714001"/>
        </c:manualLayout>
      </c:layout>
      <c:overlay val="0"/>
      <c:txPr>
        <a:bodyPr/>
        <a:lstStyle/>
        <a:p>
          <a:pPr>
            <a:defRPr sz="1200" b="1"/>
          </a:pPr>
          <a:endParaRPr lang="nl-BE"/>
        </a:p>
      </c:txPr>
    </c:legend>
    <c:plotVisOnly val="1"/>
    <c:dispBlanksAs val="gap"/>
    <c:showDLblsOverMax val="0"/>
  </c:chart>
  <c:txPr>
    <a:bodyPr/>
    <a:lstStyle/>
    <a:p>
      <a:pPr>
        <a:defRPr sz="1800"/>
      </a:pPr>
      <a:endParaRPr lang="nl-B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05657417375081"/>
          <c:y val="7.7939210972955475E-2"/>
          <c:w val="0.8480532814361621"/>
          <c:h val="0.78552208432611714"/>
        </c:manualLayout>
      </c:layout>
      <c:barChart>
        <c:barDir val="col"/>
        <c:grouping val="clustered"/>
        <c:varyColors val="0"/>
        <c:ser>
          <c:idx val="0"/>
          <c:order val="0"/>
          <c:tx>
            <c:strRef>
              <c:f>Sheet1!$A$2</c:f>
              <c:strCache>
                <c:ptCount val="1"/>
                <c:pt idx="0">
                  <c:v>50-64</c:v>
                </c:pt>
              </c:strCache>
            </c:strRef>
          </c:tx>
          <c:invertIfNegative val="0"/>
          <c:cat>
            <c:strRef>
              <c:f>Sheet1!$B$1:$H$1</c:f>
              <c:strCache>
                <c:ptCount val="7"/>
                <c:pt idx="0">
                  <c:v>1990-00</c:v>
                </c:pt>
                <c:pt idx="1">
                  <c:v>2000-10</c:v>
                </c:pt>
                <c:pt idx="2">
                  <c:v>2010-20</c:v>
                </c:pt>
                <c:pt idx="3">
                  <c:v>2020-30</c:v>
                </c:pt>
                <c:pt idx="4">
                  <c:v>2030-40</c:v>
                </c:pt>
                <c:pt idx="5">
                  <c:v>2040-50</c:v>
                </c:pt>
                <c:pt idx="6">
                  <c:v>2050-60</c:v>
                </c:pt>
              </c:strCache>
            </c:strRef>
          </c:cat>
          <c:val>
            <c:numRef>
              <c:f>Sheet1!$B$2:$H$2</c:f>
              <c:numCache>
                <c:formatCode>General</c:formatCode>
                <c:ptCount val="7"/>
                <c:pt idx="0">
                  <c:v>19.222000000000001</c:v>
                </c:pt>
                <c:pt idx="1">
                  <c:v>374.88400000000001</c:v>
                </c:pt>
                <c:pt idx="2">
                  <c:v>217.37100000000001</c:v>
                </c:pt>
                <c:pt idx="3">
                  <c:v>-123.268</c:v>
                </c:pt>
                <c:pt idx="4">
                  <c:v>-67.543000000000006</c:v>
                </c:pt>
                <c:pt idx="5">
                  <c:v>13.282</c:v>
                </c:pt>
                <c:pt idx="6">
                  <c:v>-29.12</c:v>
                </c:pt>
              </c:numCache>
            </c:numRef>
          </c:val>
        </c:ser>
        <c:ser>
          <c:idx val="1"/>
          <c:order val="1"/>
          <c:tx>
            <c:strRef>
              <c:f>Sheet1!$A$3</c:f>
              <c:strCache>
                <c:ptCount val="1"/>
                <c:pt idx="0">
                  <c:v>65-79</c:v>
                </c:pt>
              </c:strCache>
            </c:strRef>
          </c:tx>
          <c:invertIfNegative val="0"/>
          <c:cat>
            <c:strRef>
              <c:f>Sheet1!$B$1:$H$1</c:f>
              <c:strCache>
                <c:ptCount val="7"/>
                <c:pt idx="0">
                  <c:v>1990-00</c:v>
                </c:pt>
                <c:pt idx="1">
                  <c:v>2000-10</c:v>
                </c:pt>
                <c:pt idx="2">
                  <c:v>2010-20</c:v>
                </c:pt>
                <c:pt idx="3">
                  <c:v>2020-30</c:v>
                </c:pt>
                <c:pt idx="4">
                  <c:v>2030-40</c:v>
                </c:pt>
                <c:pt idx="5">
                  <c:v>2040-50</c:v>
                </c:pt>
                <c:pt idx="6">
                  <c:v>2050-60</c:v>
                </c:pt>
              </c:strCache>
            </c:strRef>
          </c:cat>
          <c:val>
            <c:numRef>
              <c:f>Sheet1!$B$3:$H$3</c:f>
              <c:numCache>
                <c:formatCode>General</c:formatCode>
                <c:ptCount val="7"/>
                <c:pt idx="0">
                  <c:v>211.197</c:v>
                </c:pt>
                <c:pt idx="1">
                  <c:v>-31.584</c:v>
                </c:pt>
                <c:pt idx="2">
                  <c:v>237.40600000000001</c:v>
                </c:pt>
                <c:pt idx="3">
                  <c:v>349.28699999999998</c:v>
                </c:pt>
                <c:pt idx="4">
                  <c:v>66.980999999999995</c:v>
                </c:pt>
                <c:pt idx="5">
                  <c:v>-98.87</c:v>
                </c:pt>
                <c:pt idx="6">
                  <c:v>52.040999999999997</c:v>
                </c:pt>
              </c:numCache>
            </c:numRef>
          </c:val>
        </c:ser>
        <c:ser>
          <c:idx val="2"/>
          <c:order val="2"/>
          <c:tx>
            <c:strRef>
              <c:f>Sheet1!$A$4</c:f>
              <c:strCache>
                <c:ptCount val="1"/>
                <c:pt idx="0">
                  <c:v>80-94</c:v>
                </c:pt>
              </c:strCache>
            </c:strRef>
          </c:tx>
          <c:spPr>
            <a:solidFill>
              <a:schemeClr val="bg1">
                <a:lumMod val="50000"/>
              </a:schemeClr>
            </a:solidFill>
          </c:spPr>
          <c:invertIfNegative val="0"/>
          <c:cat>
            <c:strRef>
              <c:f>Sheet1!$B$1:$H$1</c:f>
              <c:strCache>
                <c:ptCount val="7"/>
                <c:pt idx="0">
                  <c:v>1990-00</c:v>
                </c:pt>
                <c:pt idx="1">
                  <c:v>2000-10</c:v>
                </c:pt>
                <c:pt idx="2">
                  <c:v>2010-20</c:v>
                </c:pt>
                <c:pt idx="3">
                  <c:v>2020-30</c:v>
                </c:pt>
                <c:pt idx="4">
                  <c:v>2030-40</c:v>
                </c:pt>
                <c:pt idx="5">
                  <c:v>2040-50</c:v>
                </c:pt>
                <c:pt idx="6">
                  <c:v>2050-60</c:v>
                </c:pt>
              </c:strCache>
            </c:strRef>
          </c:cat>
          <c:val>
            <c:numRef>
              <c:f>Sheet1!$B$4:$H$4</c:f>
              <c:numCache>
                <c:formatCode>General</c:formatCode>
                <c:ptCount val="7"/>
                <c:pt idx="0">
                  <c:v>-1.262</c:v>
                </c:pt>
                <c:pt idx="1">
                  <c:v>171.96899999999999</c:v>
                </c:pt>
                <c:pt idx="2">
                  <c:v>98.936999999999998</c:v>
                </c:pt>
                <c:pt idx="3">
                  <c:v>122.514</c:v>
                </c:pt>
                <c:pt idx="4">
                  <c:v>259.86</c:v>
                </c:pt>
                <c:pt idx="5">
                  <c:v>188.53399999999999</c:v>
                </c:pt>
                <c:pt idx="6">
                  <c:v>7.5140000000000002</c:v>
                </c:pt>
              </c:numCache>
            </c:numRef>
          </c:val>
        </c:ser>
        <c:dLbls>
          <c:showLegendKey val="0"/>
          <c:showVal val="0"/>
          <c:showCatName val="0"/>
          <c:showSerName val="0"/>
          <c:showPercent val="0"/>
          <c:showBubbleSize val="0"/>
        </c:dLbls>
        <c:gapWidth val="150"/>
        <c:axId val="114526464"/>
        <c:axId val="114528256"/>
      </c:barChart>
      <c:catAx>
        <c:axId val="114526464"/>
        <c:scaling>
          <c:orientation val="minMax"/>
        </c:scaling>
        <c:delete val="0"/>
        <c:axPos val="b"/>
        <c:majorTickMark val="none"/>
        <c:minorTickMark val="none"/>
        <c:tickLblPos val="low"/>
        <c:txPr>
          <a:bodyPr/>
          <a:lstStyle/>
          <a:p>
            <a:pPr>
              <a:defRPr sz="1200" b="1"/>
            </a:pPr>
            <a:endParaRPr lang="nl-BE"/>
          </a:p>
        </c:txPr>
        <c:crossAx val="114528256"/>
        <c:crosses val="autoZero"/>
        <c:auto val="1"/>
        <c:lblAlgn val="ctr"/>
        <c:lblOffset val="100"/>
        <c:noMultiLvlLbl val="0"/>
      </c:catAx>
      <c:valAx>
        <c:axId val="114528256"/>
        <c:scaling>
          <c:orientation val="minMax"/>
          <c:max val="400"/>
          <c:min val="-150"/>
        </c:scaling>
        <c:delete val="0"/>
        <c:axPos val="l"/>
        <c:numFmt formatCode="General" sourceLinked="1"/>
        <c:majorTickMark val="out"/>
        <c:minorTickMark val="none"/>
        <c:tickLblPos val="nextTo"/>
        <c:txPr>
          <a:bodyPr/>
          <a:lstStyle/>
          <a:p>
            <a:pPr>
              <a:defRPr sz="1200" b="1"/>
            </a:pPr>
            <a:endParaRPr lang="nl-BE"/>
          </a:p>
        </c:txPr>
        <c:crossAx val="114526464"/>
        <c:crosses val="autoZero"/>
        <c:crossBetween val="between"/>
        <c:majorUnit val="50"/>
        <c:minorUnit val="50"/>
      </c:valAx>
    </c:plotArea>
    <c:legend>
      <c:legendPos val="r"/>
      <c:layout>
        <c:manualLayout>
          <c:xMode val="edge"/>
          <c:yMode val="edge"/>
          <c:x val="0.79571546648073588"/>
          <c:y val="9.8523609071392168E-2"/>
          <c:w val="0.14346753617414157"/>
          <c:h val="0.17544677237545162"/>
        </c:manualLayout>
      </c:layout>
      <c:overlay val="0"/>
      <c:txPr>
        <a:bodyPr/>
        <a:lstStyle/>
        <a:p>
          <a:pPr>
            <a:defRPr sz="1200" b="1"/>
          </a:pPr>
          <a:endParaRPr lang="nl-BE"/>
        </a:p>
      </c:txPr>
    </c:legend>
    <c:plotVisOnly val="1"/>
    <c:dispBlanksAs val="gap"/>
    <c:showDLblsOverMax val="0"/>
  </c:chart>
  <c:txPr>
    <a:bodyPr/>
    <a:lstStyle/>
    <a:p>
      <a:pPr>
        <a:defRPr sz="1800"/>
      </a:pPr>
      <a:endParaRPr lang="nl-B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428048224526773E-2"/>
          <c:y val="2.1833933881502409E-2"/>
          <c:w val="0.86300839454749845"/>
          <c:h val="0.79206783050470864"/>
        </c:manualLayout>
      </c:layout>
      <c:barChart>
        <c:barDir val="col"/>
        <c:grouping val="clustered"/>
        <c:varyColors val="0"/>
        <c:ser>
          <c:idx val="1"/>
          <c:order val="0"/>
          <c:tx>
            <c:strRef>
              <c:f>Sheet1!$A$2</c:f>
              <c:strCache>
                <c:ptCount val="1"/>
                <c:pt idx="0">
                  <c:v>2004</c:v>
                </c:pt>
              </c:strCache>
            </c:strRef>
          </c:tx>
          <c:spPr>
            <a:solidFill>
              <a:schemeClr val="accent1"/>
            </a:solidFill>
            <a:ln w="25367">
              <a:noFill/>
            </a:ln>
          </c:spPr>
          <c:invertIfNegative val="0"/>
          <c:cat>
            <c:strRef>
              <c:f>Sheet1!$B$1:$J$1</c:f>
              <c:strCache>
                <c:ptCount val="9"/>
                <c:pt idx="0">
                  <c:v>50-54</c:v>
                </c:pt>
                <c:pt idx="1">
                  <c:v>55-59</c:v>
                </c:pt>
                <c:pt idx="2">
                  <c:v>60-64</c:v>
                </c:pt>
                <c:pt idx="3">
                  <c:v>65-69</c:v>
                </c:pt>
                <c:pt idx="5">
                  <c:v>50-54</c:v>
                </c:pt>
                <c:pt idx="6">
                  <c:v>55-59</c:v>
                </c:pt>
                <c:pt idx="7">
                  <c:v>60-64</c:v>
                </c:pt>
                <c:pt idx="8">
                  <c:v>65-69</c:v>
                </c:pt>
              </c:strCache>
            </c:strRef>
          </c:cat>
          <c:val>
            <c:numRef>
              <c:f>Sheet1!$B$2:$J$2</c:f>
              <c:numCache>
                <c:formatCode>General</c:formatCode>
                <c:ptCount val="9"/>
                <c:pt idx="0">
                  <c:v>65.3</c:v>
                </c:pt>
                <c:pt idx="1">
                  <c:v>43</c:v>
                </c:pt>
                <c:pt idx="2">
                  <c:v>13.3</c:v>
                </c:pt>
                <c:pt idx="3">
                  <c:v>3.2</c:v>
                </c:pt>
                <c:pt idx="5">
                  <c:v>71.2</c:v>
                </c:pt>
                <c:pt idx="6">
                  <c:v>52.8</c:v>
                </c:pt>
                <c:pt idx="7">
                  <c:v>22.6</c:v>
                </c:pt>
                <c:pt idx="8">
                  <c:v>6.3</c:v>
                </c:pt>
              </c:numCache>
            </c:numRef>
          </c:val>
        </c:ser>
        <c:ser>
          <c:idx val="0"/>
          <c:order val="1"/>
          <c:tx>
            <c:strRef>
              <c:f>Sheet1!$A$3</c:f>
              <c:strCache>
                <c:ptCount val="1"/>
                <c:pt idx="0">
                  <c:v>2013</c:v>
                </c:pt>
              </c:strCache>
            </c:strRef>
          </c:tx>
          <c:spPr>
            <a:solidFill>
              <a:schemeClr val="accent2"/>
            </a:solidFill>
            <a:ln w="25367">
              <a:noFill/>
            </a:ln>
          </c:spPr>
          <c:invertIfNegative val="0"/>
          <c:cat>
            <c:strRef>
              <c:f>Sheet1!$B$1:$J$1</c:f>
              <c:strCache>
                <c:ptCount val="9"/>
                <c:pt idx="0">
                  <c:v>50-54</c:v>
                </c:pt>
                <c:pt idx="1">
                  <c:v>55-59</c:v>
                </c:pt>
                <c:pt idx="2">
                  <c:v>60-64</c:v>
                </c:pt>
                <c:pt idx="3">
                  <c:v>65-69</c:v>
                </c:pt>
                <c:pt idx="5">
                  <c:v>50-54</c:v>
                </c:pt>
                <c:pt idx="6">
                  <c:v>55-59</c:v>
                </c:pt>
                <c:pt idx="7">
                  <c:v>60-64</c:v>
                </c:pt>
                <c:pt idx="8">
                  <c:v>65-69</c:v>
                </c:pt>
              </c:strCache>
            </c:strRef>
          </c:cat>
          <c:val>
            <c:numRef>
              <c:f>Sheet1!$B$3:$J$3</c:f>
              <c:numCache>
                <c:formatCode>General</c:formatCode>
                <c:ptCount val="9"/>
                <c:pt idx="0">
                  <c:v>75.099999999999994</c:v>
                </c:pt>
                <c:pt idx="1">
                  <c:v>58.6</c:v>
                </c:pt>
                <c:pt idx="2">
                  <c:v>22.8</c:v>
                </c:pt>
                <c:pt idx="3">
                  <c:v>4.3</c:v>
                </c:pt>
                <c:pt idx="5">
                  <c:v>75.3</c:v>
                </c:pt>
                <c:pt idx="6">
                  <c:v>65.099999999999994</c:v>
                </c:pt>
                <c:pt idx="7">
                  <c:v>34.1</c:v>
                </c:pt>
                <c:pt idx="8">
                  <c:v>8.9</c:v>
                </c:pt>
              </c:numCache>
            </c:numRef>
          </c:val>
        </c:ser>
        <c:dLbls>
          <c:showLegendKey val="0"/>
          <c:showVal val="0"/>
          <c:showCatName val="0"/>
          <c:showSerName val="0"/>
          <c:showPercent val="0"/>
          <c:showBubbleSize val="0"/>
        </c:dLbls>
        <c:gapWidth val="150"/>
        <c:axId val="114430336"/>
        <c:axId val="114431872"/>
      </c:barChart>
      <c:catAx>
        <c:axId val="114430336"/>
        <c:scaling>
          <c:orientation val="minMax"/>
        </c:scaling>
        <c:delete val="0"/>
        <c:axPos val="b"/>
        <c:numFmt formatCode="General" sourceLinked="1"/>
        <c:majorTickMark val="out"/>
        <c:minorTickMark val="none"/>
        <c:tickLblPos val="nextTo"/>
        <c:spPr>
          <a:ln w="3171">
            <a:solidFill>
              <a:schemeClr val="tx1"/>
            </a:solidFill>
            <a:prstDash val="solid"/>
          </a:ln>
        </c:spPr>
        <c:txPr>
          <a:bodyPr rot="-2700000" vert="horz"/>
          <a:lstStyle/>
          <a:p>
            <a:pPr>
              <a:defRPr sz="1198" b="1" i="0" u="none" strike="noStrike" baseline="0">
                <a:solidFill>
                  <a:schemeClr val="tx1"/>
                </a:solidFill>
                <a:latin typeface="+mn-lt"/>
                <a:ea typeface="?????? Pro W3"/>
                <a:cs typeface="?????? Pro W3"/>
              </a:defRPr>
            </a:pPr>
            <a:endParaRPr lang="nl-BE"/>
          </a:p>
        </c:txPr>
        <c:crossAx val="114431872"/>
        <c:crosses val="autoZero"/>
        <c:auto val="1"/>
        <c:lblAlgn val="ctr"/>
        <c:lblOffset val="100"/>
        <c:tickLblSkip val="1"/>
        <c:tickMarkSkip val="1"/>
        <c:noMultiLvlLbl val="0"/>
      </c:catAx>
      <c:valAx>
        <c:axId val="114431872"/>
        <c:scaling>
          <c:orientation val="minMax"/>
        </c:scaling>
        <c:delete val="0"/>
        <c:axPos val="l"/>
        <c:numFmt formatCode="General" sourceLinked="1"/>
        <c:majorTickMark val="out"/>
        <c:minorTickMark val="none"/>
        <c:tickLblPos val="nextTo"/>
        <c:spPr>
          <a:ln w="3171">
            <a:solidFill>
              <a:schemeClr val="tx1"/>
            </a:solidFill>
            <a:prstDash val="solid"/>
          </a:ln>
        </c:spPr>
        <c:txPr>
          <a:bodyPr rot="0" vert="horz"/>
          <a:lstStyle/>
          <a:p>
            <a:pPr>
              <a:defRPr sz="1200" b="1" i="0" u="none" strike="noStrike" baseline="0">
                <a:solidFill>
                  <a:schemeClr val="tx1"/>
                </a:solidFill>
                <a:latin typeface="+mn-lt"/>
                <a:ea typeface="?????? Pro W3"/>
                <a:cs typeface="?????? Pro W3"/>
              </a:defRPr>
            </a:pPr>
            <a:endParaRPr lang="nl-BE"/>
          </a:p>
        </c:txPr>
        <c:crossAx val="114430336"/>
        <c:crosses val="autoZero"/>
        <c:crossBetween val="between"/>
      </c:valAx>
      <c:spPr>
        <a:noFill/>
        <a:ln w="25408">
          <a:noFill/>
        </a:ln>
      </c:spPr>
    </c:plotArea>
    <c:legend>
      <c:legendPos val="r"/>
      <c:layout>
        <c:manualLayout>
          <c:xMode val="edge"/>
          <c:yMode val="edge"/>
          <c:x val="0.37178590326121963"/>
          <c:y val="0.36097059343133092"/>
          <c:w val="0.15436561662640125"/>
          <c:h val="0.12726932890880976"/>
        </c:manualLayout>
      </c:layout>
      <c:overlay val="0"/>
      <c:spPr>
        <a:noFill/>
        <a:ln w="25367">
          <a:noFill/>
        </a:ln>
      </c:spPr>
      <c:txPr>
        <a:bodyPr/>
        <a:lstStyle/>
        <a:p>
          <a:pPr>
            <a:defRPr sz="1200" b="1" i="0" u="none" strike="noStrike" baseline="0">
              <a:solidFill>
                <a:schemeClr val="tx1"/>
              </a:solidFill>
              <a:latin typeface="+mn-lt"/>
              <a:ea typeface="?????? Pro W3"/>
              <a:cs typeface="?????? Pro W3"/>
            </a:defRPr>
          </a:pPr>
          <a:endParaRPr lang="nl-BE"/>
        </a:p>
      </c:txPr>
    </c:legend>
    <c:plotVisOnly val="1"/>
    <c:dispBlanksAs val="gap"/>
    <c:showDLblsOverMax val="0"/>
  </c:chart>
  <c:spPr>
    <a:noFill/>
    <a:ln>
      <a:noFill/>
    </a:ln>
  </c:spPr>
  <c:txPr>
    <a:bodyPr/>
    <a:lstStyle/>
    <a:p>
      <a:pPr>
        <a:defRPr sz="1173" b="1" i="0" u="none" strike="noStrike" baseline="0">
          <a:solidFill>
            <a:schemeClr val="tx1"/>
          </a:solidFill>
          <a:latin typeface="?????? Pro W3"/>
          <a:ea typeface="?????? Pro W3"/>
          <a:cs typeface="?????? Pro W3"/>
        </a:defRPr>
      </a:pPr>
      <a:endParaRPr lang="nl-B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05657417375081"/>
          <c:y val="7.7939210972955475E-2"/>
          <c:w val="0.8480532814361621"/>
          <c:h val="0.78552208432611714"/>
        </c:manualLayout>
      </c:layout>
      <c:barChart>
        <c:barDir val="col"/>
        <c:grouping val="clustered"/>
        <c:varyColors val="0"/>
        <c:ser>
          <c:idx val="0"/>
          <c:order val="0"/>
          <c:tx>
            <c:strRef>
              <c:f>Sheet1!$A$2</c:f>
              <c:strCache>
                <c:ptCount val="1"/>
                <c:pt idx="0">
                  <c:v>50-64</c:v>
                </c:pt>
              </c:strCache>
            </c:strRef>
          </c:tx>
          <c:invertIfNegative val="0"/>
          <c:cat>
            <c:strRef>
              <c:f>Sheet1!$B$1:$H$1</c:f>
              <c:strCache>
                <c:ptCount val="7"/>
                <c:pt idx="0">
                  <c:v>1990-00</c:v>
                </c:pt>
                <c:pt idx="1">
                  <c:v>2000-10</c:v>
                </c:pt>
                <c:pt idx="2">
                  <c:v>2010-20</c:v>
                </c:pt>
                <c:pt idx="3">
                  <c:v>2020-30</c:v>
                </c:pt>
                <c:pt idx="4">
                  <c:v>2030-40</c:v>
                </c:pt>
                <c:pt idx="5">
                  <c:v>2040-50</c:v>
                </c:pt>
                <c:pt idx="6">
                  <c:v>2050-60</c:v>
                </c:pt>
              </c:strCache>
            </c:strRef>
          </c:cat>
          <c:val>
            <c:numRef>
              <c:f>Sheet1!$B$2:$H$2</c:f>
              <c:numCache>
                <c:formatCode>General</c:formatCode>
                <c:ptCount val="7"/>
                <c:pt idx="0">
                  <c:v>19.222000000000001</c:v>
                </c:pt>
                <c:pt idx="1">
                  <c:v>374.88400000000001</c:v>
                </c:pt>
                <c:pt idx="2">
                  <c:v>217.37100000000001</c:v>
                </c:pt>
                <c:pt idx="3">
                  <c:v>-123.268</c:v>
                </c:pt>
                <c:pt idx="4">
                  <c:v>-67.543000000000006</c:v>
                </c:pt>
                <c:pt idx="5">
                  <c:v>13.282</c:v>
                </c:pt>
                <c:pt idx="6">
                  <c:v>-29.12</c:v>
                </c:pt>
              </c:numCache>
            </c:numRef>
          </c:val>
        </c:ser>
        <c:ser>
          <c:idx val="1"/>
          <c:order val="1"/>
          <c:tx>
            <c:strRef>
              <c:f>Sheet1!$A$3</c:f>
              <c:strCache>
                <c:ptCount val="1"/>
                <c:pt idx="0">
                  <c:v>65-79</c:v>
                </c:pt>
              </c:strCache>
            </c:strRef>
          </c:tx>
          <c:invertIfNegative val="0"/>
          <c:cat>
            <c:strRef>
              <c:f>Sheet1!$B$1:$H$1</c:f>
              <c:strCache>
                <c:ptCount val="7"/>
                <c:pt idx="0">
                  <c:v>1990-00</c:v>
                </c:pt>
                <c:pt idx="1">
                  <c:v>2000-10</c:v>
                </c:pt>
                <c:pt idx="2">
                  <c:v>2010-20</c:v>
                </c:pt>
                <c:pt idx="3">
                  <c:v>2020-30</c:v>
                </c:pt>
                <c:pt idx="4">
                  <c:v>2030-40</c:v>
                </c:pt>
                <c:pt idx="5">
                  <c:v>2040-50</c:v>
                </c:pt>
                <c:pt idx="6">
                  <c:v>2050-60</c:v>
                </c:pt>
              </c:strCache>
            </c:strRef>
          </c:cat>
          <c:val>
            <c:numRef>
              <c:f>Sheet1!$B$3:$H$3</c:f>
              <c:numCache>
                <c:formatCode>General</c:formatCode>
                <c:ptCount val="7"/>
                <c:pt idx="0">
                  <c:v>211.197</c:v>
                </c:pt>
                <c:pt idx="1">
                  <c:v>-31.584</c:v>
                </c:pt>
                <c:pt idx="2">
                  <c:v>237.40600000000001</c:v>
                </c:pt>
                <c:pt idx="3">
                  <c:v>349.28699999999998</c:v>
                </c:pt>
                <c:pt idx="4">
                  <c:v>66.980999999999995</c:v>
                </c:pt>
                <c:pt idx="5">
                  <c:v>-98.87</c:v>
                </c:pt>
                <c:pt idx="6">
                  <c:v>52.040999999999997</c:v>
                </c:pt>
              </c:numCache>
            </c:numRef>
          </c:val>
        </c:ser>
        <c:ser>
          <c:idx val="2"/>
          <c:order val="2"/>
          <c:tx>
            <c:strRef>
              <c:f>Sheet1!$A$4</c:f>
              <c:strCache>
                <c:ptCount val="1"/>
                <c:pt idx="0">
                  <c:v>80-94</c:v>
                </c:pt>
              </c:strCache>
            </c:strRef>
          </c:tx>
          <c:spPr>
            <a:solidFill>
              <a:schemeClr val="bg1">
                <a:lumMod val="65000"/>
              </a:schemeClr>
            </a:solidFill>
          </c:spPr>
          <c:invertIfNegative val="0"/>
          <c:cat>
            <c:strRef>
              <c:f>Sheet1!$B$1:$H$1</c:f>
              <c:strCache>
                <c:ptCount val="7"/>
                <c:pt idx="0">
                  <c:v>1990-00</c:v>
                </c:pt>
                <c:pt idx="1">
                  <c:v>2000-10</c:v>
                </c:pt>
                <c:pt idx="2">
                  <c:v>2010-20</c:v>
                </c:pt>
                <c:pt idx="3">
                  <c:v>2020-30</c:v>
                </c:pt>
                <c:pt idx="4">
                  <c:v>2030-40</c:v>
                </c:pt>
                <c:pt idx="5">
                  <c:v>2040-50</c:v>
                </c:pt>
                <c:pt idx="6">
                  <c:v>2050-60</c:v>
                </c:pt>
              </c:strCache>
            </c:strRef>
          </c:cat>
          <c:val>
            <c:numRef>
              <c:f>Sheet1!$B$4:$H$4</c:f>
              <c:numCache>
                <c:formatCode>General</c:formatCode>
                <c:ptCount val="7"/>
                <c:pt idx="0">
                  <c:v>-1.262</c:v>
                </c:pt>
                <c:pt idx="1">
                  <c:v>171.96899999999999</c:v>
                </c:pt>
                <c:pt idx="2">
                  <c:v>98.936999999999998</c:v>
                </c:pt>
                <c:pt idx="3">
                  <c:v>122.514</c:v>
                </c:pt>
                <c:pt idx="4">
                  <c:v>259.86</c:v>
                </c:pt>
                <c:pt idx="5">
                  <c:v>188.53399999999999</c:v>
                </c:pt>
                <c:pt idx="6">
                  <c:v>7.5140000000000002</c:v>
                </c:pt>
              </c:numCache>
            </c:numRef>
          </c:val>
        </c:ser>
        <c:dLbls>
          <c:showLegendKey val="0"/>
          <c:showVal val="0"/>
          <c:showCatName val="0"/>
          <c:showSerName val="0"/>
          <c:showPercent val="0"/>
          <c:showBubbleSize val="0"/>
        </c:dLbls>
        <c:gapWidth val="150"/>
        <c:axId val="119101696"/>
        <c:axId val="119111680"/>
      </c:barChart>
      <c:catAx>
        <c:axId val="119101696"/>
        <c:scaling>
          <c:orientation val="minMax"/>
        </c:scaling>
        <c:delete val="0"/>
        <c:axPos val="b"/>
        <c:majorTickMark val="none"/>
        <c:minorTickMark val="none"/>
        <c:tickLblPos val="low"/>
        <c:txPr>
          <a:bodyPr/>
          <a:lstStyle/>
          <a:p>
            <a:pPr>
              <a:defRPr sz="1200" b="1"/>
            </a:pPr>
            <a:endParaRPr lang="nl-BE"/>
          </a:p>
        </c:txPr>
        <c:crossAx val="119111680"/>
        <c:crosses val="autoZero"/>
        <c:auto val="1"/>
        <c:lblAlgn val="ctr"/>
        <c:lblOffset val="100"/>
        <c:noMultiLvlLbl val="0"/>
      </c:catAx>
      <c:valAx>
        <c:axId val="119111680"/>
        <c:scaling>
          <c:orientation val="minMax"/>
          <c:max val="400"/>
          <c:min val="-150"/>
        </c:scaling>
        <c:delete val="0"/>
        <c:axPos val="l"/>
        <c:numFmt formatCode="General" sourceLinked="1"/>
        <c:majorTickMark val="out"/>
        <c:minorTickMark val="none"/>
        <c:tickLblPos val="nextTo"/>
        <c:txPr>
          <a:bodyPr/>
          <a:lstStyle/>
          <a:p>
            <a:pPr>
              <a:defRPr sz="1200" b="1"/>
            </a:pPr>
            <a:endParaRPr lang="nl-BE"/>
          </a:p>
        </c:txPr>
        <c:crossAx val="119101696"/>
        <c:crosses val="autoZero"/>
        <c:crossBetween val="between"/>
        <c:majorUnit val="50"/>
        <c:minorUnit val="50"/>
      </c:valAx>
      <c:spPr>
        <a:noFill/>
        <a:ln w="25400">
          <a:noFill/>
        </a:ln>
      </c:spPr>
    </c:plotArea>
    <c:legend>
      <c:legendPos val="r"/>
      <c:layout>
        <c:manualLayout>
          <c:xMode val="edge"/>
          <c:yMode val="edge"/>
          <c:x val="0.79571546648073588"/>
          <c:y val="9.8523609071392168E-2"/>
          <c:w val="0.14346753617414157"/>
          <c:h val="0.17544677237545162"/>
        </c:manualLayout>
      </c:layout>
      <c:overlay val="0"/>
      <c:txPr>
        <a:bodyPr/>
        <a:lstStyle/>
        <a:p>
          <a:pPr>
            <a:defRPr sz="1200" b="1"/>
          </a:pPr>
          <a:endParaRPr lang="nl-BE"/>
        </a:p>
      </c:txPr>
    </c:legend>
    <c:plotVisOnly val="1"/>
    <c:dispBlanksAs val="gap"/>
    <c:showDLblsOverMax val="0"/>
  </c:chart>
  <c:txPr>
    <a:bodyPr/>
    <a:lstStyle/>
    <a:p>
      <a:pPr>
        <a:defRPr sz="1800"/>
      </a:pPr>
      <a:endParaRPr lang="nl-B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B8F7A1-DDC6-4278-95A1-1312CB69D143}" type="doc">
      <dgm:prSet loTypeId="urn:microsoft.com/office/officeart/2005/8/layout/pyramid2" loCatId="pyramid" qsTypeId="urn:microsoft.com/office/officeart/2005/8/quickstyle/simple1" qsCatId="simple" csTypeId="urn:microsoft.com/office/officeart/2005/8/colors/accent1_2" csCatId="accent1" phldr="1"/>
      <dgm:spPr/>
    </dgm:pt>
    <dgm:pt modelId="{176281C5-E99A-45C3-BDC4-BDBE756BBD79}">
      <dgm:prSet phldrT="[Tekst]"/>
      <dgm:spPr/>
      <dgm:t>
        <a:bodyPr/>
        <a:lstStyle/>
        <a:p>
          <a:r>
            <a:rPr lang="nl-BE" dirty="0" err="1" smtClean="0">
              <a:effectLst>
                <a:outerShdw blurRad="38100" dist="38100" dir="2700000" algn="tl">
                  <a:srgbClr val="000000">
                    <a:alpha val="43137"/>
                  </a:srgbClr>
                </a:outerShdw>
              </a:effectLst>
            </a:rPr>
            <a:t>Assurer</a:t>
          </a:r>
          <a:r>
            <a:rPr lang="nl-BE" dirty="0" smtClean="0">
              <a:effectLst>
                <a:outerShdw blurRad="38100" dist="38100" dir="2700000" algn="tl">
                  <a:srgbClr val="000000">
                    <a:alpha val="43137"/>
                  </a:srgbClr>
                </a:outerShdw>
              </a:effectLst>
            </a:rPr>
            <a:t> </a:t>
          </a:r>
          <a:r>
            <a:rPr lang="nl-BE" dirty="0" err="1" smtClean="0">
              <a:effectLst>
                <a:outerShdw blurRad="38100" dist="38100" dir="2700000" algn="tl">
                  <a:srgbClr val="000000">
                    <a:alpha val="43137"/>
                  </a:srgbClr>
                </a:outerShdw>
              </a:effectLst>
            </a:rPr>
            <a:t>le</a:t>
          </a:r>
          <a:r>
            <a:rPr lang="nl-BE" dirty="0" smtClean="0">
              <a:effectLst>
                <a:outerShdw blurRad="38100" dist="38100" dir="2700000" algn="tl">
                  <a:srgbClr val="000000">
                    <a:alpha val="43137"/>
                  </a:srgbClr>
                </a:outerShdw>
              </a:effectLst>
            </a:rPr>
            <a:t> surplus de </a:t>
          </a:r>
          <a:r>
            <a:rPr lang="nl-BE" dirty="0" err="1" smtClean="0">
              <a:effectLst>
                <a:outerShdw blurRad="38100" dist="38100" dir="2700000" algn="tl">
                  <a:srgbClr val="000000">
                    <a:alpha val="43137"/>
                  </a:srgbClr>
                </a:outerShdw>
              </a:effectLst>
            </a:rPr>
            <a:t>risque</a:t>
          </a:r>
          <a:endParaRPr lang="nl-BE" dirty="0">
            <a:effectLst>
              <a:outerShdw blurRad="38100" dist="38100" dir="2700000" algn="tl">
                <a:srgbClr val="000000">
                  <a:alpha val="43137"/>
                </a:srgbClr>
              </a:outerShdw>
            </a:effectLst>
          </a:endParaRPr>
        </a:p>
      </dgm:t>
    </dgm:pt>
    <dgm:pt modelId="{2E4B5615-EB4D-48F7-93F9-7895C6452C6A}" type="parTrans" cxnId="{46F23FC6-C1D3-4481-95B5-6D7FC08C741C}">
      <dgm:prSet/>
      <dgm:spPr/>
      <dgm:t>
        <a:bodyPr/>
        <a:lstStyle/>
        <a:p>
          <a:endParaRPr lang="nl-BE"/>
        </a:p>
      </dgm:t>
    </dgm:pt>
    <dgm:pt modelId="{1FE41999-22DC-483A-B470-D81CD8AB4B75}" type="sibTrans" cxnId="{46F23FC6-C1D3-4481-95B5-6D7FC08C741C}">
      <dgm:prSet/>
      <dgm:spPr/>
      <dgm:t>
        <a:bodyPr/>
        <a:lstStyle/>
        <a:p>
          <a:endParaRPr lang="nl-BE"/>
        </a:p>
      </dgm:t>
    </dgm:pt>
    <dgm:pt modelId="{8C8CAB08-C3A5-4586-9E60-CD8A9984CD9B}">
      <dgm:prSet phldrT="[Tekst]"/>
      <dgm:spPr/>
      <dgm:t>
        <a:bodyPr/>
        <a:lstStyle/>
        <a:p>
          <a:r>
            <a:rPr lang="nl-BE" dirty="0" err="1" smtClean="0">
              <a:effectLst>
                <a:outerShdw blurRad="38100" dist="38100" dir="2700000" algn="tl">
                  <a:srgbClr val="000000">
                    <a:alpha val="43137"/>
                  </a:srgbClr>
                </a:outerShdw>
              </a:effectLst>
            </a:rPr>
            <a:t>Mettre</a:t>
          </a:r>
          <a:r>
            <a:rPr lang="nl-BE" dirty="0" smtClean="0">
              <a:effectLst>
                <a:outerShdw blurRad="38100" dist="38100" dir="2700000" algn="tl">
                  <a:srgbClr val="000000">
                    <a:alpha val="43137"/>
                  </a:srgbClr>
                </a:outerShdw>
              </a:effectLst>
            </a:rPr>
            <a:t> de </a:t>
          </a:r>
          <a:r>
            <a:rPr lang="nl-BE" dirty="0" err="1" smtClean="0">
              <a:effectLst>
                <a:outerShdw blurRad="38100" dist="38100" dir="2700000" algn="tl">
                  <a:srgbClr val="000000">
                    <a:alpha val="43137"/>
                  </a:srgbClr>
                </a:outerShdw>
              </a:effectLst>
            </a:rPr>
            <a:t>l’argent</a:t>
          </a:r>
          <a:r>
            <a:rPr lang="nl-BE" dirty="0" smtClean="0">
              <a:effectLst>
                <a:outerShdw blurRad="38100" dist="38100" dir="2700000" algn="tl">
                  <a:srgbClr val="000000">
                    <a:alpha val="43137"/>
                  </a:srgbClr>
                </a:outerShdw>
              </a:effectLst>
            </a:rPr>
            <a:t> de </a:t>
          </a:r>
          <a:r>
            <a:rPr lang="nl-BE" dirty="0" err="1" smtClean="0">
              <a:effectLst>
                <a:outerShdw blurRad="38100" dist="38100" dir="2700000" algn="tl">
                  <a:srgbClr val="000000">
                    <a:alpha val="43137"/>
                  </a:srgbClr>
                </a:outerShdw>
              </a:effectLst>
            </a:rPr>
            <a:t>côté</a:t>
          </a:r>
          <a:r>
            <a:rPr lang="nl-BE" dirty="0" smtClean="0">
              <a:effectLst>
                <a:outerShdw blurRad="38100" dist="38100" dir="2700000" algn="tl">
                  <a:srgbClr val="000000">
                    <a:alpha val="43137"/>
                  </a:srgbClr>
                </a:outerShdw>
              </a:effectLst>
            </a:rPr>
            <a:t> pour les </a:t>
          </a:r>
          <a:r>
            <a:rPr lang="nl-BE" dirty="0" err="1" smtClean="0">
              <a:effectLst>
                <a:outerShdw blurRad="38100" dist="38100" dir="2700000" algn="tl">
                  <a:srgbClr val="000000">
                    <a:alpha val="43137"/>
                  </a:srgbClr>
                </a:outerShdw>
              </a:effectLst>
            </a:rPr>
            <a:t>risques</a:t>
          </a:r>
          <a:r>
            <a:rPr lang="nl-BE" dirty="0" smtClean="0">
              <a:effectLst>
                <a:outerShdw blurRad="38100" dist="38100" dir="2700000" algn="tl">
                  <a:srgbClr val="000000">
                    <a:alpha val="43137"/>
                  </a:srgbClr>
                </a:outerShdw>
              </a:effectLst>
            </a:rPr>
            <a:t> </a:t>
          </a:r>
          <a:r>
            <a:rPr lang="nl-BE" dirty="0" err="1" smtClean="0">
              <a:effectLst>
                <a:outerShdw blurRad="38100" dist="38100" dir="2700000" algn="tl">
                  <a:srgbClr val="000000">
                    <a:alpha val="43137"/>
                  </a:srgbClr>
                </a:outerShdw>
              </a:effectLst>
            </a:rPr>
            <a:t>escomptés</a:t>
          </a:r>
          <a:endParaRPr lang="nl-BE" dirty="0">
            <a:effectLst>
              <a:outerShdw blurRad="38100" dist="38100" dir="2700000" algn="tl">
                <a:srgbClr val="000000">
                  <a:alpha val="43137"/>
                </a:srgbClr>
              </a:outerShdw>
            </a:effectLst>
          </a:endParaRPr>
        </a:p>
      </dgm:t>
    </dgm:pt>
    <dgm:pt modelId="{76BAC3C3-6574-4D97-8D4B-A344F89F78FE}" type="parTrans" cxnId="{C3886ECC-A647-42AC-A1BB-EC947CBD49AC}">
      <dgm:prSet/>
      <dgm:spPr/>
      <dgm:t>
        <a:bodyPr/>
        <a:lstStyle/>
        <a:p>
          <a:endParaRPr lang="nl-BE"/>
        </a:p>
      </dgm:t>
    </dgm:pt>
    <dgm:pt modelId="{54260ED4-E71E-46A8-91E8-3D92A9D00654}" type="sibTrans" cxnId="{C3886ECC-A647-42AC-A1BB-EC947CBD49AC}">
      <dgm:prSet/>
      <dgm:spPr/>
      <dgm:t>
        <a:bodyPr/>
        <a:lstStyle/>
        <a:p>
          <a:endParaRPr lang="nl-BE"/>
        </a:p>
      </dgm:t>
    </dgm:pt>
    <dgm:pt modelId="{3687380F-137D-4BFF-9937-9F88DB7236F6}">
      <dgm:prSet phldrT="[Tekst]"/>
      <dgm:spPr/>
      <dgm:t>
        <a:bodyPr/>
        <a:lstStyle/>
        <a:p>
          <a:r>
            <a:rPr lang="nl-BE" dirty="0" err="1" smtClean="0">
              <a:effectLst>
                <a:outerShdw blurRad="38100" dist="38100" dir="2700000" algn="tl">
                  <a:srgbClr val="000000">
                    <a:alpha val="43137"/>
                  </a:srgbClr>
                </a:outerShdw>
              </a:effectLst>
            </a:rPr>
            <a:t>Prévention</a:t>
          </a:r>
          <a:endParaRPr lang="nl-BE" dirty="0" smtClean="0">
            <a:effectLst>
              <a:outerShdw blurRad="38100" dist="38100" dir="2700000" algn="tl">
                <a:srgbClr val="000000">
                  <a:alpha val="43137"/>
                </a:srgbClr>
              </a:outerShdw>
            </a:effectLst>
          </a:endParaRPr>
        </a:p>
        <a:p>
          <a:r>
            <a:rPr lang="nl-BE" dirty="0" smtClean="0">
              <a:effectLst>
                <a:outerShdw blurRad="38100" dist="38100" dir="2700000" algn="tl">
                  <a:srgbClr val="000000">
                    <a:alpha val="43137"/>
                  </a:srgbClr>
                </a:outerShdw>
              </a:effectLst>
            </a:rPr>
            <a:t>= ADN de </a:t>
          </a:r>
          <a:r>
            <a:rPr lang="nl-BE" dirty="0" err="1" smtClean="0">
              <a:effectLst>
                <a:outerShdw blurRad="38100" dist="38100" dir="2700000" algn="tl">
                  <a:srgbClr val="000000">
                    <a:alpha val="43137"/>
                  </a:srgbClr>
                </a:outerShdw>
              </a:effectLst>
            </a:rPr>
            <a:t>l’assureur</a:t>
          </a:r>
          <a:endParaRPr lang="nl-BE" dirty="0">
            <a:effectLst>
              <a:outerShdw blurRad="38100" dist="38100" dir="2700000" algn="tl">
                <a:srgbClr val="000000">
                  <a:alpha val="43137"/>
                </a:srgbClr>
              </a:outerShdw>
            </a:effectLst>
          </a:endParaRPr>
        </a:p>
      </dgm:t>
    </dgm:pt>
    <dgm:pt modelId="{F4EEE0EC-2E35-4A77-9EF5-74CB14CD2375}" type="parTrans" cxnId="{B4FD10FE-5ECB-4382-9006-A4DA8C7875E4}">
      <dgm:prSet/>
      <dgm:spPr/>
      <dgm:t>
        <a:bodyPr/>
        <a:lstStyle/>
        <a:p>
          <a:endParaRPr lang="fr-FR"/>
        </a:p>
      </dgm:t>
    </dgm:pt>
    <dgm:pt modelId="{AE0461D8-95AA-4825-89D1-931CE81F47FD}" type="sibTrans" cxnId="{B4FD10FE-5ECB-4382-9006-A4DA8C7875E4}">
      <dgm:prSet/>
      <dgm:spPr/>
      <dgm:t>
        <a:bodyPr/>
        <a:lstStyle/>
        <a:p>
          <a:endParaRPr lang="fr-FR"/>
        </a:p>
      </dgm:t>
    </dgm:pt>
    <dgm:pt modelId="{FF1FB579-9F47-4D53-B75D-69E0AE9CF837}" type="pres">
      <dgm:prSet presAssocID="{8EB8F7A1-DDC6-4278-95A1-1312CB69D143}" presName="compositeShape" presStyleCnt="0">
        <dgm:presLayoutVars>
          <dgm:dir/>
          <dgm:resizeHandles/>
        </dgm:presLayoutVars>
      </dgm:prSet>
      <dgm:spPr/>
    </dgm:pt>
    <dgm:pt modelId="{ED495664-F4F7-45D1-A56B-9F1380DCBE7D}" type="pres">
      <dgm:prSet presAssocID="{8EB8F7A1-DDC6-4278-95A1-1312CB69D143}" presName="pyramid" presStyleLbl="node1" presStyleIdx="0" presStyleCnt="1"/>
      <dgm:spPr>
        <a:gradFill rotWithShape="0">
          <a:gsLst>
            <a:gs pos="18000">
              <a:srgbClr val="000000"/>
            </a:gs>
            <a:gs pos="47000">
              <a:srgbClr val="0A128C"/>
            </a:gs>
            <a:gs pos="73000">
              <a:srgbClr val="181CC7"/>
            </a:gs>
            <a:gs pos="98000">
              <a:schemeClr val="accent1">
                <a:lumMod val="20000"/>
                <a:lumOff val="80000"/>
              </a:schemeClr>
            </a:gs>
          </a:gsLst>
          <a:lin ang="5400000" scaled="0"/>
        </a:gradFill>
        <a:effectLst>
          <a:outerShdw blurRad="152400" dist="317500" dir="5400000" sx="90000" sy="-19000" rotWithShape="0">
            <a:prstClr val="black">
              <a:alpha val="15000"/>
            </a:prstClr>
          </a:outerShdw>
        </a:effectLst>
      </dgm:spPr>
    </dgm:pt>
    <dgm:pt modelId="{C77C5144-F97E-46A8-9ACB-4E055430C292}" type="pres">
      <dgm:prSet presAssocID="{8EB8F7A1-DDC6-4278-95A1-1312CB69D143}" presName="theList" presStyleCnt="0"/>
      <dgm:spPr/>
    </dgm:pt>
    <dgm:pt modelId="{40E97AA6-7F39-48E9-8E11-238260607EA7}" type="pres">
      <dgm:prSet presAssocID="{176281C5-E99A-45C3-BDC4-BDBE756BBD79}" presName="aNode" presStyleLbl="fgAcc1" presStyleIdx="0" presStyleCnt="3" custLinFactY="-6794" custLinFactNeighborY="-100000">
        <dgm:presLayoutVars>
          <dgm:bulletEnabled val="1"/>
        </dgm:presLayoutVars>
      </dgm:prSet>
      <dgm:spPr/>
      <dgm:t>
        <a:bodyPr/>
        <a:lstStyle/>
        <a:p>
          <a:endParaRPr lang="nl-BE"/>
        </a:p>
      </dgm:t>
    </dgm:pt>
    <dgm:pt modelId="{B15B408B-B036-4947-B355-62AFDF29F29E}" type="pres">
      <dgm:prSet presAssocID="{176281C5-E99A-45C3-BDC4-BDBE756BBD79}" presName="aSpace" presStyleCnt="0"/>
      <dgm:spPr/>
    </dgm:pt>
    <dgm:pt modelId="{93FA2C44-F79C-409A-B6F3-F2A35C8E7A94}" type="pres">
      <dgm:prSet presAssocID="{8C8CAB08-C3A5-4586-9E60-CD8A9984CD9B}" presName="aNode" presStyleLbl="fgAcc1" presStyleIdx="1" presStyleCnt="3" custLinFactY="-3826" custLinFactNeighborY="-100000">
        <dgm:presLayoutVars>
          <dgm:bulletEnabled val="1"/>
        </dgm:presLayoutVars>
      </dgm:prSet>
      <dgm:spPr/>
      <dgm:t>
        <a:bodyPr/>
        <a:lstStyle/>
        <a:p>
          <a:endParaRPr lang="nl-BE"/>
        </a:p>
      </dgm:t>
    </dgm:pt>
    <dgm:pt modelId="{9CCE57CB-13DE-4E95-8BDE-1A0A453B5B52}" type="pres">
      <dgm:prSet presAssocID="{8C8CAB08-C3A5-4586-9E60-CD8A9984CD9B}" presName="aSpace" presStyleCnt="0"/>
      <dgm:spPr/>
    </dgm:pt>
    <dgm:pt modelId="{F0119E7F-2512-462B-AD5A-FE33CE0785D6}" type="pres">
      <dgm:prSet presAssocID="{3687380F-137D-4BFF-9937-9F88DB7236F6}" presName="aNode" presStyleLbl="fgAcc1" presStyleIdx="2" presStyleCnt="3">
        <dgm:presLayoutVars>
          <dgm:bulletEnabled val="1"/>
        </dgm:presLayoutVars>
      </dgm:prSet>
      <dgm:spPr/>
      <dgm:t>
        <a:bodyPr/>
        <a:lstStyle/>
        <a:p>
          <a:endParaRPr lang="fr-FR"/>
        </a:p>
      </dgm:t>
    </dgm:pt>
    <dgm:pt modelId="{98A0D757-2490-414B-904C-9D167657694D}" type="pres">
      <dgm:prSet presAssocID="{3687380F-137D-4BFF-9937-9F88DB7236F6}" presName="aSpace" presStyleCnt="0"/>
      <dgm:spPr/>
    </dgm:pt>
  </dgm:ptLst>
  <dgm:cxnLst>
    <dgm:cxn modelId="{97244899-974B-49E5-906F-08881107ABFB}" type="presOf" srcId="{8C8CAB08-C3A5-4586-9E60-CD8A9984CD9B}" destId="{93FA2C44-F79C-409A-B6F3-F2A35C8E7A94}" srcOrd="0" destOrd="0" presId="urn:microsoft.com/office/officeart/2005/8/layout/pyramid2"/>
    <dgm:cxn modelId="{B4FD10FE-5ECB-4382-9006-A4DA8C7875E4}" srcId="{8EB8F7A1-DDC6-4278-95A1-1312CB69D143}" destId="{3687380F-137D-4BFF-9937-9F88DB7236F6}" srcOrd="2" destOrd="0" parTransId="{F4EEE0EC-2E35-4A77-9EF5-74CB14CD2375}" sibTransId="{AE0461D8-95AA-4825-89D1-931CE81F47FD}"/>
    <dgm:cxn modelId="{7A24C520-AC83-4E15-8930-C88A62864C4B}" type="presOf" srcId="{176281C5-E99A-45C3-BDC4-BDBE756BBD79}" destId="{40E97AA6-7F39-48E9-8E11-238260607EA7}" srcOrd="0" destOrd="0" presId="urn:microsoft.com/office/officeart/2005/8/layout/pyramid2"/>
    <dgm:cxn modelId="{0D05A4A4-2B91-440D-86E1-75C87E75DC9E}" type="presOf" srcId="{3687380F-137D-4BFF-9937-9F88DB7236F6}" destId="{F0119E7F-2512-462B-AD5A-FE33CE0785D6}" srcOrd="0" destOrd="0" presId="urn:microsoft.com/office/officeart/2005/8/layout/pyramid2"/>
    <dgm:cxn modelId="{C3886ECC-A647-42AC-A1BB-EC947CBD49AC}" srcId="{8EB8F7A1-DDC6-4278-95A1-1312CB69D143}" destId="{8C8CAB08-C3A5-4586-9E60-CD8A9984CD9B}" srcOrd="1" destOrd="0" parTransId="{76BAC3C3-6574-4D97-8D4B-A344F89F78FE}" sibTransId="{54260ED4-E71E-46A8-91E8-3D92A9D00654}"/>
    <dgm:cxn modelId="{46F23FC6-C1D3-4481-95B5-6D7FC08C741C}" srcId="{8EB8F7A1-DDC6-4278-95A1-1312CB69D143}" destId="{176281C5-E99A-45C3-BDC4-BDBE756BBD79}" srcOrd="0" destOrd="0" parTransId="{2E4B5615-EB4D-48F7-93F9-7895C6452C6A}" sibTransId="{1FE41999-22DC-483A-B470-D81CD8AB4B75}"/>
    <dgm:cxn modelId="{D4E35B6B-277B-4430-AEC7-A30438063830}" type="presOf" srcId="{8EB8F7A1-DDC6-4278-95A1-1312CB69D143}" destId="{FF1FB579-9F47-4D53-B75D-69E0AE9CF837}" srcOrd="0" destOrd="0" presId="urn:microsoft.com/office/officeart/2005/8/layout/pyramid2"/>
    <dgm:cxn modelId="{1F5AD5F3-5B22-4CB7-BB72-E9E205649DC8}" type="presParOf" srcId="{FF1FB579-9F47-4D53-B75D-69E0AE9CF837}" destId="{ED495664-F4F7-45D1-A56B-9F1380DCBE7D}" srcOrd="0" destOrd="0" presId="urn:microsoft.com/office/officeart/2005/8/layout/pyramid2"/>
    <dgm:cxn modelId="{0461FD72-9B8D-4916-B1FB-B9D689956555}" type="presParOf" srcId="{FF1FB579-9F47-4D53-B75D-69E0AE9CF837}" destId="{C77C5144-F97E-46A8-9ACB-4E055430C292}" srcOrd="1" destOrd="0" presId="urn:microsoft.com/office/officeart/2005/8/layout/pyramid2"/>
    <dgm:cxn modelId="{B9F4F1F2-A2D3-4537-87CB-F18A108B9937}" type="presParOf" srcId="{C77C5144-F97E-46A8-9ACB-4E055430C292}" destId="{40E97AA6-7F39-48E9-8E11-238260607EA7}" srcOrd="0" destOrd="0" presId="urn:microsoft.com/office/officeart/2005/8/layout/pyramid2"/>
    <dgm:cxn modelId="{8CB7FC98-D233-40B5-86C4-8D2EB131F1C1}" type="presParOf" srcId="{C77C5144-F97E-46A8-9ACB-4E055430C292}" destId="{B15B408B-B036-4947-B355-62AFDF29F29E}" srcOrd="1" destOrd="0" presId="urn:microsoft.com/office/officeart/2005/8/layout/pyramid2"/>
    <dgm:cxn modelId="{96446175-4074-4833-B56C-C74F60487848}" type="presParOf" srcId="{C77C5144-F97E-46A8-9ACB-4E055430C292}" destId="{93FA2C44-F79C-409A-B6F3-F2A35C8E7A94}" srcOrd="2" destOrd="0" presId="urn:microsoft.com/office/officeart/2005/8/layout/pyramid2"/>
    <dgm:cxn modelId="{11B8D86B-2876-4B75-B936-455F32E78FBD}" type="presParOf" srcId="{C77C5144-F97E-46A8-9ACB-4E055430C292}" destId="{9CCE57CB-13DE-4E95-8BDE-1A0A453B5B52}" srcOrd="3" destOrd="0" presId="urn:microsoft.com/office/officeart/2005/8/layout/pyramid2"/>
    <dgm:cxn modelId="{6E28BD0A-FB34-4E68-9681-BB8580AE8D95}" type="presParOf" srcId="{C77C5144-F97E-46A8-9ACB-4E055430C292}" destId="{F0119E7F-2512-462B-AD5A-FE33CE0785D6}" srcOrd="4" destOrd="0" presId="urn:microsoft.com/office/officeart/2005/8/layout/pyramid2"/>
    <dgm:cxn modelId="{8FCEFBCE-66DE-4C02-B4E1-5D96CE981DB0}" type="presParOf" srcId="{C77C5144-F97E-46A8-9ACB-4E055430C292}" destId="{98A0D757-2490-414B-904C-9D167657694D}"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95664-F4F7-45D1-A56B-9F1380DCBE7D}">
      <dsp:nvSpPr>
        <dsp:cNvPr id="0" name=""/>
        <dsp:cNvSpPr/>
      </dsp:nvSpPr>
      <dsp:spPr>
        <a:xfrm>
          <a:off x="36353" y="0"/>
          <a:ext cx="3600450" cy="3600450"/>
        </a:xfrm>
        <a:prstGeom prst="triangle">
          <a:avLst/>
        </a:prstGeom>
        <a:gradFill rotWithShape="0">
          <a:gsLst>
            <a:gs pos="18000">
              <a:srgbClr val="000000"/>
            </a:gs>
            <a:gs pos="47000">
              <a:srgbClr val="0A128C"/>
            </a:gs>
            <a:gs pos="73000">
              <a:srgbClr val="181CC7"/>
            </a:gs>
            <a:gs pos="98000">
              <a:schemeClr val="accent1">
                <a:lumMod val="20000"/>
                <a:lumOff val="80000"/>
              </a:schemeClr>
            </a:gs>
          </a:gsLst>
          <a:lin ang="5400000" scaled="0"/>
        </a:gradFill>
        <a:ln w="25400" cap="flat" cmpd="sng" algn="ctr">
          <a:solidFill>
            <a:schemeClr val="lt1">
              <a:hueOff val="0"/>
              <a:satOff val="0"/>
              <a:lumOff val="0"/>
              <a:alphaOff val="0"/>
            </a:schemeClr>
          </a:solidFill>
          <a:prstDash val="solid"/>
        </a:ln>
        <a:effectLst>
          <a:outerShdw blurRad="152400" dist="317500" dir="5400000" sx="90000" sy="-19000" rotWithShape="0">
            <a:prstClr val="black">
              <a:alpha val="15000"/>
            </a:prstClr>
          </a:outerShdw>
        </a:effectLst>
      </dsp:spPr>
      <dsp:style>
        <a:lnRef idx="2">
          <a:scrgbClr r="0" g="0" b="0"/>
        </a:lnRef>
        <a:fillRef idx="1">
          <a:scrgbClr r="0" g="0" b="0"/>
        </a:fillRef>
        <a:effectRef idx="0">
          <a:scrgbClr r="0" g="0" b="0"/>
        </a:effectRef>
        <a:fontRef idx="minor">
          <a:schemeClr val="lt1"/>
        </a:fontRef>
      </dsp:style>
    </dsp:sp>
    <dsp:sp modelId="{40E97AA6-7F39-48E9-8E11-238260607EA7}">
      <dsp:nvSpPr>
        <dsp:cNvPr id="0" name=""/>
        <dsp:cNvSpPr/>
      </dsp:nvSpPr>
      <dsp:spPr>
        <a:xfrm>
          <a:off x="1836578" y="197537"/>
          <a:ext cx="2340292" cy="85229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nl-BE" sz="1500" kern="1200" dirty="0" err="1" smtClean="0">
              <a:effectLst>
                <a:outerShdw blurRad="38100" dist="38100" dir="2700000" algn="tl">
                  <a:srgbClr val="000000">
                    <a:alpha val="43137"/>
                  </a:srgbClr>
                </a:outerShdw>
              </a:effectLst>
            </a:rPr>
            <a:t>Assurer</a:t>
          </a:r>
          <a:r>
            <a:rPr lang="nl-BE" sz="1500" kern="1200" dirty="0" smtClean="0">
              <a:effectLst>
                <a:outerShdw blurRad="38100" dist="38100" dir="2700000" algn="tl">
                  <a:srgbClr val="000000">
                    <a:alpha val="43137"/>
                  </a:srgbClr>
                </a:outerShdw>
              </a:effectLst>
            </a:rPr>
            <a:t> </a:t>
          </a:r>
          <a:r>
            <a:rPr lang="nl-BE" sz="1500" kern="1200" dirty="0" err="1" smtClean="0">
              <a:effectLst>
                <a:outerShdw blurRad="38100" dist="38100" dir="2700000" algn="tl">
                  <a:srgbClr val="000000">
                    <a:alpha val="43137"/>
                  </a:srgbClr>
                </a:outerShdw>
              </a:effectLst>
            </a:rPr>
            <a:t>le</a:t>
          </a:r>
          <a:r>
            <a:rPr lang="nl-BE" sz="1500" kern="1200" dirty="0" smtClean="0">
              <a:effectLst>
                <a:outerShdw blurRad="38100" dist="38100" dir="2700000" algn="tl">
                  <a:srgbClr val="000000">
                    <a:alpha val="43137"/>
                  </a:srgbClr>
                </a:outerShdw>
              </a:effectLst>
            </a:rPr>
            <a:t> surplus de </a:t>
          </a:r>
          <a:r>
            <a:rPr lang="nl-BE" sz="1500" kern="1200" dirty="0" err="1" smtClean="0">
              <a:effectLst>
                <a:outerShdw blurRad="38100" dist="38100" dir="2700000" algn="tl">
                  <a:srgbClr val="000000">
                    <a:alpha val="43137"/>
                  </a:srgbClr>
                </a:outerShdw>
              </a:effectLst>
            </a:rPr>
            <a:t>risque</a:t>
          </a:r>
          <a:endParaRPr lang="nl-BE" sz="1500" kern="1200" dirty="0">
            <a:effectLst>
              <a:outerShdw blurRad="38100" dist="38100" dir="2700000" algn="tl">
                <a:srgbClr val="000000">
                  <a:alpha val="43137"/>
                </a:srgbClr>
              </a:outerShdw>
            </a:effectLst>
          </a:endParaRPr>
        </a:p>
      </dsp:txBody>
      <dsp:txXfrm>
        <a:off x="1878184" y="239143"/>
        <a:ext cx="2257080" cy="769082"/>
      </dsp:txXfrm>
    </dsp:sp>
    <dsp:sp modelId="{93FA2C44-F79C-409A-B6F3-F2A35C8E7A94}">
      <dsp:nvSpPr>
        <dsp:cNvPr id="0" name=""/>
        <dsp:cNvSpPr/>
      </dsp:nvSpPr>
      <dsp:spPr>
        <a:xfrm>
          <a:off x="1836578" y="1181664"/>
          <a:ext cx="2340292" cy="85229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nl-BE" sz="1500" kern="1200" dirty="0" err="1" smtClean="0">
              <a:effectLst>
                <a:outerShdw blurRad="38100" dist="38100" dir="2700000" algn="tl">
                  <a:srgbClr val="000000">
                    <a:alpha val="43137"/>
                  </a:srgbClr>
                </a:outerShdw>
              </a:effectLst>
            </a:rPr>
            <a:t>Mettre</a:t>
          </a:r>
          <a:r>
            <a:rPr lang="nl-BE" sz="1500" kern="1200" dirty="0" smtClean="0">
              <a:effectLst>
                <a:outerShdw blurRad="38100" dist="38100" dir="2700000" algn="tl">
                  <a:srgbClr val="000000">
                    <a:alpha val="43137"/>
                  </a:srgbClr>
                </a:outerShdw>
              </a:effectLst>
            </a:rPr>
            <a:t> de </a:t>
          </a:r>
          <a:r>
            <a:rPr lang="nl-BE" sz="1500" kern="1200" dirty="0" err="1" smtClean="0">
              <a:effectLst>
                <a:outerShdw blurRad="38100" dist="38100" dir="2700000" algn="tl">
                  <a:srgbClr val="000000">
                    <a:alpha val="43137"/>
                  </a:srgbClr>
                </a:outerShdw>
              </a:effectLst>
            </a:rPr>
            <a:t>l’argent</a:t>
          </a:r>
          <a:r>
            <a:rPr lang="nl-BE" sz="1500" kern="1200" dirty="0" smtClean="0">
              <a:effectLst>
                <a:outerShdw blurRad="38100" dist="38100" dir="2700000" algn="tl">
                  <a:srgbClr val="000000">
                    <a:alpha val="43137"/>
                  </a:srgbClr>
                </a:outerShdw>
              </a:effectLst>
            </a:rPr>
            <a:t> de </a:t>
          </a:r>
          <a:r>
            <a:rPr lang="nl-BE" sz="1500" kern="1200" dirty="0" err="1" smtClean="0">
              <a:effectLst>
                <a:outerShdw blurRad="38100" dist="38100" dir="2700000" algn="tl">
                  <a:srgbClr val="000000">
                    <a:alpha val="43137"/>
                  </a:srgbClr>
                </a:outerShdw>
              </a:effectLst>
            </a:rPr>
            <a:t>côté</a:t>
          </a:r>
          <a:r>
            <a:rPr lang="nl-BE" sz="1500" kern="1200" dirty="0" smtClean="0">
              <a:effectLst>
                <a:outerShdw blurRad="38100" dist="38100" dir="2700000" algn="tl">
                  <a:srgbClr val="000000">
                    <a:alpha val="43137"/>
                  </a:srgbClr>
                </a:outerShdw>
              </a:effectLst>
            </a:rPr>
            <a:t> pour les </a:t>
          </a:r>
          <a:r>
            <a:rPr lang="nl-BE" sz="1500" kern="1200" dirty="0" err="1" smtClean="0">
              <a:effectLst>
                <a:outerShdw blurRad="38100" dist="38100" dir="2700000" algn="tl">
                  <a:srgbClr val="000000">
                    <a:alpha val="43137"/>
                  </a:srgbClr>
                </a:outerShdw>
              </a:effectLst>
            </a:rPr>
            <a:t>risques</a:t>
          </a:r>
          <a:r>
            <a:rPr lang="nl-BE" sz="1500" kern="1200" dirty="0" smtClean="0">
              <a:effectLst>
                <a:outerShdw blurRad="38100" dist="38100" dir="2700000" algn="tl">
                  <a:srgbClr val="000000">
                    <a:alpha val="43137"/>
                  </a:srgbClr>
                </a:outerShdw>
              </a:effectLst>
            </a:rPr>
            <a:t> </a:t>
          </a:r>
          <a:r>
            <a:rPr lang="nl-BE" sz="1500" kern="1200" dirty="0" err="1" smtClean="0">
              <a:effectLst>
                <a:outerShdw blurRad="38100" dist="38100" dir="2700000" algn="tl">
                  <a:srgbClr val="000000">
                    <a:alpha val="43137"/>
                  </a:srgbClr>
                </a:outerShdw>
              </a:effectLst>
            </a:rPr>
            <a:t>escomptés</a:t>
          </a:r>
          <a:endParaRPr lang="nl-BE" sz="1500" kern="1200" dirty="0">
            <a:effectLst>
              <a:outerShdw blurRad="38100" dist="38100" dir="2700000" algn="tl">
                <a:srgbClr val="000000">
                  <a:alpha val="43137"/>
                </a:srgbClr>
              </a:outerShdw>
            </a:effectLst>
          </a:endParaRPr>
        </a:p>
      </dsp:txBody>
      <dsp:txXfrm>
        <a:off x="1878184" y="1223270"/>
        <a:ext cx="2257080" cy="769082"/>
      </dsp:txXfrm>
    </dsp:sp>
    <dsp:sp modelId="{F0119E7F-2512-462B-AD5A-FE33CE0785D6}">
      <dsp:nvSpPr>
        <dsp:cNvPr id="0" name=""/>
        <dsp:cNvSpPr/>
      </dsp:nvSpPr>
      <dsp:spPr>
        <a:xfrm>
          <a:off x="1836578" y="2279640"/>
          <a:ext cx="2340292" cy="85229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nl-BE" sz="1500" kern="1200" dirty="0" err="1" smtClean="0">
              <a:effectLst>
                <a:outerShdw blurRad="38100" dist="38100" dir="2700000" algn="tl">
                  <a:srgbClr val="000000">
                    <a:alpha val="43137"/>
                  </a:srgbClr>
                </a:outerShdw>
              </a:effectLst>
            </a:rPr>
            <a:t>Prévention</a:t>
          </a:r>
          <a:endParaRPr lang="nl-BE" sz="1500" kern="1200" dirty="0" smtClean="0">
            <a:effectLst>
              <a:outerShdw blurRad="38100" dist="38100" dir="2700000" algn="tl">
                <a:srgbClr val="000000">
                  <a:alpha val="43137"/>
                </a:srgbClr>
              </a:outerShdw>
            </a:effectLst>
          </a:endParaRPr>
        </a:p>
        <a:p>
          <a:pPr lvl="0" algn="ctr" defTabSz="666750">
            <a:lnSpc>
              <a:spcPct val="90000"/>
            </a:lnSpc>
            <a:spcBef>
              <a:spcPct val="0"/>
            </a:spcBef>
            <a:spcAft>
              <a:spcPct val="35000"/>
            </a:spcAft>
          </a:pPr>
          <a:r>
            <a:rPr lang="nl-BE" sz="1500" kern="1200" dirty="0" smtClean="0">
              <a:effectLst>
                <a:outerShdw blurRad="38100" dist="38100" dir="2700000" algn="tl">
                  <a:srgbClr val="000000">
                    <a:alpha val="43137"/>
                  </a:srgbClr>
                </a:outerShdw>
              </a:effectLst>
            </a:rPr>
            <a:t>= ADN de </a:t>
          </a:r>
          <a:r>
            <a:rPr lang="nl-BE" sz="1500" kern="1200" dirty="0" err="1" smtClean="0">
              <a:effectLst>
                <a:outerShdw blurRad="38100" dist="38100" dir="2700000" algn="tl">
                  <a:srgbClr val="000000">
                    <a:alpha val="43137"/>
                  </a:srgbClr>
                </a:outerShdw>
              </a:effectLst>
            </a:rPr>
            <a:t>l’assureur</a:t>
          </a:r>
          <a:endParaRPr lang="nl-BE" sz="1500" kern="1200" dirty="0">
            <a:effectLst>
              <a:outerShdw blurRad="38100" dist="38100" dir="2700000" algn="tl">
                <a:srgbClr val="000000">
                  <a:alpha val="43137"/>
                </a:srgbClr>
              </a:outerShdw>
            </a:effectLst>
          </a:endParaRPr>
        </a:p>
      </dsp:txBody>
      <dsp:txXfrm>
        <a:off x="1878184" y="2321246"/>
        <a:ext cx="2257080" cy="76908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0.45472</cdr:x>
      <cdr:y>0.13039</cdr:y>
    </cdr:from>
    <cdr:to>
      <cdr:x>0.74742</cdr:x>
      <cdr:y>0.26471</cdr:y>
    </cdr:to>
    <cdr:sp macro="" textlink="">
      <cdr:nvSpPr>
        <cdr:cNvPr id="2" name="TextBox 8"/>
        <cdr:cNvSpPr txBox="1"/>
      </cdr:nvSpPr>
      <cdr:spPr>
        <a:xfrm xmlns:a="http://schemas.openxmlformats.org/drawingml/2006/main">
          <a:off x="2616049" y="472762"/>
          <a:ext cx="1683933" cy="487024"/>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nl-BE" i="1" dirty="0" err="1" smtClean="0"/>
            <a:t>Espérance</a:t>
          </a:r>
          <a:r>
            <a:rPr lang="nl-BE" i="1" dirty="0" smtClean="0"/>
            <a:t> de </a:t>
          </a:r>
          <a:r>
            <a:rPr lang="nl-BE" i="1" dirty="0" err="1" smtClean="0"/>
            <a:t>vie</a:t>
          </a:r>
          <a:r>
            <a:rPr lang="nl-BE" i="1" dirty="0" smtClean="0"/>
            <a:t> </a:t>
          </a:r>
          <a:r>
            <a:rPr lang="nl-BE" i="1" dirty="0" err="1" smtClean="0"/>
            <a:t>générale</a:t>
          </a:r>
          <a:endParaRPr lang="nl-BE" dirty="0"/>
        </a:p>
      </cdr:txBody>
    </cdr:sp>
  </cdr:relSizeAnchor>
  <cdr:relSizeAnchor xmlns:cdr="http://schemas.openxmlformats.org/drawingml/2006/chartDrawing">
    <cdr:from>
      <cdr:x>0.04286</cdr:x>
      <cdr:y>0.00392</cdr:y>
    </cdr:from>
    <cdr:to>
      <cdr:x>0.92143</cdr:x>
      <cdr:y>0.08032</cdr:y>
    </cdr:to>
    <cdr:sp macro="" textlink="">
      <cdr:nvSpPr>
        <cdr:cNvPr id="4" name="TextBox 8"/>
        <cdr:cNvSpPr txBox="1"/>
      </cdr:nvSpPr>
      <cdr:spPr>
        <a:xfrm xmlns:a="http://schemas.openxmlformats.org/drawingml/2006/main">
          <a:off x="246578" y="14213"/>
          <a:ext cx="505450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nl-BE" sz="1200" b="1" dirty="0" err="1" smtClean="0">
              <a:solidFill>
                <a:srgbClr val="002060"/>
              </a:solidFill>
            </a:rPr>
            <a:t>Espérance</a:t>
          </a:r>
          <a:r>
            <a:rPr lang="nl-BE" sz="1200" b="1" dirty="0" smtClean="0">
              <a:solidFill>
                <a:srgbClr val="002060"/>
              </a:solidFill>
            </a:rPr>
            <a:t> de </a:t>
          </a:r>
          <a:r>
            <a:rPr lang="nl-BE" sz="1200" b="1" dirty="0" err="1" smtClean="0">
              <a:solidFill>
                <a:srgbClr val="002060"/>
              </a:solidFill>
            </a:rPr>
            <a:t>vie</a:t>
          </a:r>
          <a:r>
            <a:rPr lang="nl-BE" sz="1200" b="1" dirty="0" smtClean="0">
              <a:solidFill>
                <a:srgbClr val="002060"/>
              </a:solidFill>
            </a:rPr>
            <a:t> des </a:t>
          </a:r>
          <a:r>
            <a:rPr lang="nl-BE" sz="1200" b="1" dirty="0" err="1" smtClean="0">
              <a:solidFill>
                <a:srgbClr val="002060"/>
              </a:solidFill>
            </a:rPr>
            <a:t>Belges</a:t>
          </a:r>
          <a:r>
            <a:rPr lang="nl-BE" sz="1200" b="1" dirty="0" smtClean="0">
              <a:solidFill>
                <a:srgbClr val="002060"/>
              </a:solidFill>
            </a:rPr>
            <a:t> de 65 </a:t>
          </a:r>
          <a:r>
            <a:rPr lang="nl-BE" sz="1200" b="1" dirty="0" err="1" smtClean="0">
              <a:solidFill>
                <a:srgbClr val="002060"/>
              </a:solidFill>
            </a:rPr>
            <a:t>ans</a:t>
          </a:r>
          <a:endParaRPr lang="nl-BE" sz="1200" b="1" dirty="0" smtClean="0">
            <a:solidFill>
              <a:srgbClr val="002060"/>
            </a:solidFill>
          </a:endParaRPr>
        </a:p>
      </cdr:txBody>
    </cdr:sp>
  </cdr:relSizeAnchor>
  <cdr:relSizeAnchor xmlns:cdr="http://schemas.openxmlformats.org/drawingml/2006/chartDrawing">
    <cdr:from>
      <cdr:x>0.31891</cdr:x>
      <cdr:y>0.09412</cdr:y>
    </cdr:from>
    <cdr:to>
      <cdr:x>0.63333</cdr:x>
      <cdr:y>0.09412</cdr:y>
    </cdr:to>
    <cdr:grpSp>
      <cdr:nvGrpSpPr>
        <cdr:cNvPr id="3" name="Group 2"/>
        <cdr:cNvGrpSpPr/>
      </cdr:nvGrpSpPr>
      <cdr:grpSpPr>
        <a:xfrm xmlns:a="http://schemas.openxmlformats.org/drawingml/2006/main">
          <a:off x="1834721" y="341265"/>
          <a:ext cx="1808890" cy="0"/>
          <a:chOff x="7838207" y="1088497"/>
          <a:chExt cx="1562674" cy="0"/>
        </a:xfrm>
      </cdr:grpSpPr>
      <cdr:cxnSp macro="">
        <cdr:nvCxnSpPr>
          <cdr:cNvPr id="5" name="Straight Connector 4"/>
          <cdr:cNvCxnSpPr/>
        </cdr:nvCxnSpPr>
        <cdr:spPr bwMode="auto">
          <a:xfrm xmlns:a="http://schemas.openxmlformats.org/drawingml/2006/main">
            <a:off x="7960199" y="1088497"/>
            <a:ext cx="939306" cy="0"/>
          </a:xfrm>
          <a:prstGeom xmlns:a="http://schemas.openxmlformats.org/drawingml/2006/main" prst="line">
            <a:avLst/>
          </a:prstGeom>
          <a:solidFill xmlns:a="http://schemas.openxmlformats.org/drawingml/2006/main">
            <a:schemeClr val="accent1"/>
          </a:solidFill>
          <a:ln xmlns:a="http://schemas.openxmlformats.org/drawingml/2006/main" w="12700" cap="flat" cmpd="sng" algn="ctr">
            <a:solidFill>
              <a:schemeClr val="accent1">
                <a:lumMod val="40000"/>
                <a:lumOff val="60000"/>
              </a:schemeClr>
            </a:solidFill>
            <a:prstDash val="solid"/>
            <a:round/>
            <a:headEnd type="none" w="med" len="med"/>
            <a:tailEnd type="none" w="med" len="med"/>
          </a:ln>
          <a:effectLst xmlns:a="http://schemas.openxmlformats.org/drawingml/2006/main"/>
        </cdr:spPr>
      </cdr:cxnSp>
      <cdr:cxnSp macro="">
        <cdr:nvCxnSpPr>
          <cdr:cNvPr id="6" name="Straight Connector 5"/>
          <cdr:cNvCxnSpPr/>
        </cdr:nvCxnSpPr>
        <cdr:spPr bwMode="auto">
          <a:xfrm xmlns:a="http://schemas.openxmlformats.org/drawingml/2006/main">
            <a:off x="7838207" y="1088497"/>
            <a:ext cx="1562674" cy="0"/>
          </a:xfrm>
          <a:prstGeom xmlns:a="http://schemas.openxmlformats.org/drawingml/2006/main" prst="line">
            <a:avLst/>
          </a:prstGeom>
          <a:solidFill xmlns:a="http://schemas.openxmlformats.org/drawingml/2006/main">
            <a:schemeClr val="accent1"/>
          </a:solidFill>
          <a:ln xmlns:a="http://schemas.openxmlformats.org/drawingml/2006/main" w="12700" cap="flat" cmpd="sng" algn="ctr">
            <a:solidFill>
              <a:schemeClr val="accent1">
                <a:lumMod val="40000"/>
                <a:lumOff val="60000"/>
              </a:schemeClr>
            </a:solidFill>
            <a:prstDash val="solid"/>
            <a:round/>
            <a:headEnd type="none" w="med" len="med"/>
            <a:tailEnd type="none" w="med" len="med"/>
          </a:ln>
          <a:effectLst xmlns:a="http://schemas.openxmlformats.org/drawingml/2006/main"/>
        </cdr:spPr>
      </cdr:cxnSp>
    </cdr:grpSp>
  </cdr:relSizeAnchor>
</c:userShapes>
</file>

<file path=ppt/drawings/drawing2.xml><?xml version="1.0" encoding="utf-8"?>
<c:userShapes xmlns:c="http://schemas.openxmlformats.org/drawingml/2006/chart">
  <cdr:relSizeAnchor xmlns:cdr="http://schemas.openxmlformats.org/drawingml/2006/chartDrawing">
    <cdr:from>
      <cdr:x>0.69492</cdr:x>
      <cdr:y>0.07214</cdr:y>
    </cdr:from>
    <cdr:to>
      <cdr:x>0.96275</cdr:x>
      <cdr:y>0.1352</cdr:y>
    </cdr:to>
    <cdr:sp macro="" textlink="">
      <cdr:nvSpPr>
        <cdr:cNvPr id="2" name="Text Box 3"/>
        <cdr:cNvSpPr txBox="1">
          <a:spLocks xmlns:a="http://schemas.openxmlformats.org/drawingml/2006/main" noChangeArrowheads="1"/>
        </cdr:cNvSpPr>
      </cdr:nvSpPr>
      <cdr:spPr bwMode="auto">
        <a:xfrm xmlns:a="http://schemas.openxmlformats.org/drawingml/2006/main">
          <a:off x="2952328" y="316864"/>
          <a:ext cx="1137888" cy="276999"/>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square">
          <a:spAutoFit/>
        </a:bodyPr>
        <a:lstStyle xmlns:a="http://schemas.openxmlformats.org/drawingml/2006/main">
          <a:defPPr>
            <a:defRPr lang="en-GB"/>
          </a:defPPr>
          <a:lvl1pPr algn="ctr" rtl="0" eaLnBrk="0" fontAlgn="base" hangingPunct="0">
            <a:spcBef>
              <a:spcPct val="0"/>
            </a:spcBef>
            <a:spcAft>
              <a:spcPct val="0"/>
            </a:spcAft>
            <a:defRPr sz="2400" kern="1200">
              <a:solidFill>
                <a:schemeClr val="tx1"/>
              </a:solidFill>
              <a:latin typeface="Arial" pitchFamily="34" charset="0"/>
              <a:ea typeface="ヒラギノ角ゴ Pro W3" pitchFamily="48" charset="-128"/>
              <a:cs typeface="+mn-cs"/>
            </a:defRPr>
          </a:lvl1pPr>
          <a:lvl2pPr marL="457200" algn="ctr" rtl="0" eaLnBrk="0" fontAlgn="base" hangingPunct="0">
            <a:spcBef>
              <a:spcPct val="0"/>
            </a:spcBef>
            <a:spcAft>
              <a:spcPct val="0"/>
            </a:spcAft>
            <a:defRPr sz="2400" kern="1200">
              <a:solidFill>
                <a:schemeClr val="tx1"/>
              </a:solidFill>
              <a:latin typeface="Arial" pitchFamily="34" charset="0"/>
              <a:ea typeface="ヒラギノ角ゴ Pro W3" pitchFamily="48" charset="-128"/>
              <a:cs typeface="+mn-cs"/>
            </a:defRPr>
          </a:lvl2pPr>
          <a:lvl3pPr marL="914400" algn="ctr" rtl="0" eaLnBrk="0" fontAlgn="base" hangingPunct="0">
            <a:spcBef>
              <a:spcPct val="0"/>
            </a:spcBef>
            <a:spcAft>
              <a:spcPct val="0"/>
            </a:spcAft>
            <a:defRPr sz="2400" kern="1200">
              <a:solidFill>
                <a:schemeClr val="tx1"/>
              </a:solidFill>
              <a:latin typeface="Arial" pitchFamily="34" charset="0"/>
              <a:ea typeface="ヒラギノ角ゴ Pro W3" pitchFamily="48" charset="-128"/>
              <a:cs typeface="+mn-cs"/>
            </a:defRPr>
          </a:lvl3pPr>
          <a:lvl4pPr marL="1371600" algn="ctr" rtl="0" eaLnBrk="0" fontAlgn="base" hangingPunct="0">
            <a:spcBef>
              <a:spcPct val="0"/>
            </a:spcBef>
            <a:spcAft>
              <a:spcPct val="0"/>
            </a:spcAft>
            <a:defRPr sz="2400" kern="1200">
              <a:solidFill>
                <a:schemeClr val="tx1"/>
              </a:solidFill>
              <a:latin typeface="Arial" pitchFamily="34" charset="0"/>
              <a:ea typeface="ヒラギノ角ゴ Pro W3" pitchFamily="48" charset="-128"/>
              <a:cs typeface="+mn-cs"/>
            </a:defRPr>
          </a:lvl4pPr>
          <a:lvl5pPr marL="1828800" algn="ctr" rtl="0" eaLnBrk="0" fontAlgn="base" hangingPunct="0">
            <a:spcBef>
              <a:spcPct val="0"/>
            </a:spcBef>
            <a:spcAft>
              <a:spcPct val="0"/>
            </a:spcAft>
            <a:defRPr sz="2400" kern="1200">
              <a:solidFill>
                <a:schemeClr val="tx1"/>
              </a:solidFill>
              <a:latin typeface="Arial" pitchFamily="34" charset="0"/>
              <a:ea typeface="ヒラギノ角ゴ Pro W3" pitchFamily="48"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48"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48"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48"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48" charset="-128"/>
              <a:cs typeface="+mn-cs"/>
            </a:defRPr>
          </a:lvl9pPr>
        </a:lstStyle>
        <a:p xmlns:a="http://schemas.openxmlformats.org/drawingml/2006/main">
          <a:r>
            <a:rPr lang="nl-BE" sz="1200" dirty="0" smtClean="0">
              <a:latin typeface="+mn-lt"/>
            </a:rPr>
            <a:t>Eurozone</a:t>
          </a:r>
          <a:endParaRPr lang="nl-BE" sz="1200" dirty="0">
            <a:latin typeface="+mn-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38A94570-68FE-4FF7-84D8-7BE50220C91B}" type="datetimeFigureOut">
              <a:rPr lang="nl-BE" smtClean="0"/>
              <a:t>24/09/2014</a:t>
            </a:fld>
            <a:endParaRPr lang="nl-BE"/>
          </a:p>
        </p:txBody>
      </p:sp>
      <p:sp>
        <p:nvSpPr>
          <p:cNvPr id="4" name="Tijdelijke aanduiding voor dia-afbeelding 3"/>
          <p:cNvSpPr>
            <a:spLocks noGrp="1" noRot="1" noChangeAspect="1"/>
          </p:cNvSpPr>
          <p:nvPr>
            <p:ph type="sldImg" idx="2"/>
          </p:nvPr>
        </p:nvSpPr>
        <p:spPr>
          <a:xfrm>
            <a:off x="420688" y="746125"/>
            <a:ext cx="5964237" cy="3729038"/>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047C6CBA-CEA6-4DC8-BB86-0368BD84E9A4}" type="slidenum">
              <a:rPr lang="nl-BE" smtClean="0"/>
              <a:t>‹nr.›</a:t>
            </a:fld>
            <a:endParaRPr lang="nl-BE"/>
          </a:p>
        </p:txBody>
      </p:sp>
    </p:spTree>
    <p:extLst>
      <p:ext uri="{BB962C8B-B14F-4D97-AF65-F5344CB8AC3E}">
        <p14:creationId xmlns:p14="http://schemas.microsoft.com/office/powerpoint/2010/main" val="10253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047C6CBA-CEA6-4DC8-BB86-0368BD84E9A4}" type="slidenum">
              <a:rPr lang="nl-BE" smtClean="0"/>
              <a:t>1</a:t>
            </a:fld>
            <a:endParaRPr lang="nl-BE"/>
          </a:p>
        </p:txBody>
      </p:sp>
    </p:spTree>
    <p:extLst>
      <p:ext uri="{BB962C8B-B14F-4D97-AF65-F5344CB8AC3E}">
        <p14:creationId xmlns:p14="http://schemas.microsoft.com/office/powerpoint/2010/main" val="921377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47C6CBA-CEA6-4DC8-BB86-0368BD84E9A4}" type="slidenum">
              <a:rPr lang="nl-BE" smtClean="0"/>
              <a:t>10</a:t>
            </a:fld>
            <a:endParaRPr lang="nl-BE"/>
          </a:p>
        </p:txBody>
      </p:sp>
    </p:spTree>
    <p:extLst>
      <p:ext uri="{BB962C8B-B14F-4D97-AF65-F5344CB8AC3E}">
        <p14:creationId xmlns:p14="http://schemas.microsoft.com/office/powerpoint/2010/main" val="268156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fld id="{2509BAA8-F830-46CE-812A-EA82A7A8DECA}" type="datetime1">
              <a:rPr lang="nl-BE" smtClean="0"/>
              <a:pPr>
                <a:defRPr/>
              </a:pPr>
              <a:t>24/09/2014</a:t>
            </a:fld>
            <a:endParaRPr lang="en-GB"/>
          </a:p>
        </p:txBody>
      </p:sp>
      <p:sp>
        <p:nvSpPr>
          <p:cNvPr id="5" name="Slide Number Placeholder 4"/>
          <p:cNvSpPr>
            <a:spLocks noGrp="1"/>
          </p:cNvSpPr>
          <p:nvPr>
            <p:ph type="sldNum" sz="quarter" idx="11"/>
          </p:nvPr>
        </p:nvSpPr>
        <p:spPr/>
        <p:txBody>
          <a:bodyPr/>
          <a:lstStyle/>
          <a:p>
            <a:pPr>
              <a:defRPr/>
            </a:pPr>
            <a:fld id="{2B564261-0999-4212-ACC7-8BFE81CF2A68}" type="slidenum">
              <a:rPr lang="en-GB" smtClean="0"/>
              <a:pPr>
                <a:defRPr/>
              </a:pPr>
              <a:t>15</a:t>
            </a:fld>
            <a:endParaRPr lang="en-GB"/>
          </a:p>
        </p:txBody>
      </p:sp>
    </p:spTree>
    <p:extLst>
      <p:ext uri="{BB962C8B-B14F-4D97-AF65-F5344CB8AC3E}">
        <p14:creationId xmlns:p14="http://schemas.microsoft.com/office/powerpoint/2010/main" val="1475819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47C6CBA-CEA6-4DC8-BB86-0368BD84E9A4}" type="slidenum">
              <a:rPr lang="nl-BE" smtClean="0">
                <a:solidFill>
                  <a:prstClr val="black"/>
                </a:solidFill>
              </a:rPr>
              <a:pPr/>
              <a:t>16</a:t>
            </a:fld>
            <a:endParaRPr lang="nl-BE">
              <a:solidFill>
                <a:prstClr val="black"/>
              </a:solidFill>
            </a:endParaRPr>
          </a:p>
        </p:txBody>
      </p:sp>
    </p:spTree>
    <p:extLst>
      <p:ext uri="{BB962C8B-B14F-4D97-AF65-F5344CB8AC3E}">
        <p14:creationId xmlns:p14="http://schemas.microsoft.com/office/powerpoint/2010/main" val="2611674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720BF689-E123-4235-AC4A-0DF854AFDFF3}" type="slidenum">
              <a:rPr lang="fr-BE" smtClean="0"/>
              <a:pPr>
                <a:defRPr/>
              </a:pPr>
              <a:t>21</a:t>
            </a:fld>
            <a:endParaRPr lang="fr-BE" dirty="0"/>
          </a:p>
        </p:txBody>
      </p:sp>
    </p:spTree>
    <p:extLst>
      <p:ext uri="{BB962C8B-B14F-4D97-AF65-F5344CB8AC3E}">
        <p14:creationId xmlns:p14="http://schemas.microsoft.com/office/powerpoint/2010/main" val="1428868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720BF689-E123-4235-AC4A-0DF854AFDFF3}" type="slidenum">
              <a:rPr lang="fr-BE" smtClean="0"/>
              <a:pPr>
                <a:defRPr/>
              </a:pPr>
              <a:t>22</a:t>
            </a:fld>
            <a:endParaRPr lang="fr-BE" dirty="0"/>
          </a:p>
        </p:txBody>
      </p:sp>
    </p:spTree>
    <p:extLst>
      <p:ext uri="{BB962C8B-B14F-4D97-AF65-F5344CB8AC3E}">
        <p14:creationId xmlns:p14="http://schemas.microsoft.com/office/powerpoint/2010/main" val="244432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720BF689-E123-4235-AC4A-0DF854AFDFF3}" type="slidenum">
              <a:rPr lang="fr-BE" smtClean="0"/>
              <a:pPr>
                <a:defRPr/>
              </a:pPr>
              <a:t>23</a:t>
            </a:fld>
            <a:endParaRPr lang="fr-BE" dirty="0"/>
          </a:p>
        </p:txBody>
      </p:sp>
    </p:spTree>
    <p:extLst>
      <p:ext uri="{BB962C8B-B14F-4D97-AF65-F5344CB8AC3E}">
        <p14:creationId xmlns:p14="http://schemas.microsoft.com/office/powerpoint/2010/main" val="3634742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i="1"/>
              <a:t>"C'est paradoxal. Qui dit vivre plus longtemps dit plus de bonnes années... mais aussi plus d'années avec des soins."</a:t>
            </a:r>
            <a:endParaRPr lang="nl-BE" dirty="0" smtClean="0"/>
          </a:p>
          <a:p>
            <a:endParaRPr lang="nl-BE" dirty="0" smtClean="0"/>
          </a:p>
          <a:p>
            <a:r>
              <a:rPr/>
              <a:t>Sur la base de l'enquête menée auprès de ses clients, KBC a développé un concept totalement nouveau qui aidera ses </a:t>
            </a:r>
            <a:r>
              <a:rPr baseline="0"/>
              <a:t>clients à vivre plus de belles années tout en éliminant les soucis financiers liés aux éventuelles années où ils auront éventuellement besoin de soins. De cette manière, ils seront plus rassurés et pourront vraiment profiter pleinement de leurs années bonheur. KBC est le premier assureur en Belgique, et en Europe, à proposer un tel concept.</a:t>
            </a:r>
            <a:endParaRPr lang="nl-BE" dirty="0" smtClean="0"/>
          </a:p>
          <a:p>
            <a:endParaRPr lang="nl-BE" dirty="0" smtClean="0"/>
          </a:p>
          <a:p>
            <a:pPr marL="173267" indent="-173267">
              <a:buFont typeface="Wingdings" panose="05000000000000000000" pitchFamily="2" charset="2"/>
              <a:buChar char="ü"/>
            </a:pPr>
            <a:r>
              <a:rPr/>
              <a:t>Qui dit vivre plus longtemps dit plus de bonnes années... mais aussi plus d'années avec des soins. Dans un premier temps, KBC s'investit dans les belles années par le biais de la prévention (plus d'informations à ce sujet à la fin de la présentation).</a:t>
            </a:r>
            <a:r>
              <a:rPr baseline="0"/>
              <a:t>?</a:t>
            </a:r>
          </a:p>
          <a:p>
            <a:pPr marL="173267" indent="-173267">
              <a:buFont typeface="Wingdings" panose="05000000000000000000" pitchFamily="2" charset="2"/>
              <a:buChar char="ü"/>
            </a:pPr>
            <a:endParaRPr lang="nl-BE" baseline="0" dirty="0" smtClean="0"/>
          </a:p>
          <a:p>
            <a:pPr marL="173267" indent="-173267">
              <a:buFont typeface="Wingdings" panose="05000000000000000000" pitchFamily="2" charset="2"/>
              <a:buChar char="ü"/>
            </a:pPr>
            <a:r>
              <a:rPr baseline="0"/>
              <a:t>Les clients souhaitent parfois mettre de côté un certain montant en vue d'une dépendance éventuelle. Sur la base de données internationales, nous savons que quand quelqu'un devient lourdement dépendant, il doit disposer d'une réserve qui lui permet de surmonter une période allant de 22 à 34 mois. Nous proposons la possibilité d'investir cette somme de manière sûre dans un contrat de la Branche 21.</a:t>
            </a:r>
          </a:p>
          <a:p>
            <a:pPr marL="173267" indent="-173267">
              <a:buFont typeface="Wingdings" panose="05000000000000000000" pitchFamily="2" charset="2"/>
              <a:buChar char="ü"/>
            </a:pPr>
            <a:r>
              <a:rPr/>
              <a:t>Si l'assuré est toujours </a:t>
            </a:r>
            <a:r>
              <a:rPr baseline="0"/>
              <a:t>en vie au terme de cette période, KBC lui assure de lui verser à vie le montant mensuel convenu au préalable. Cette assurance est payée par le rendement des capitaux investis dans la Branche 21.</a:t>
            </a:r>
          </a:p>
          <a:p>
            <a:pPr marL="173267" indent="-173267">
              <a:buFont typeface="Wingdings" panose="05000000000000000000" pitchFamily="2" charset="2"/>
              <a:buChar char="ü"/>
            </a:pPr>
            <a:endParaRPr lang="nl-BE" baseline="0" dirty="0" smtClean="0"/>
          </a:p>
          <a:p>
            <a:r>
              <a:rPr lang="nl-BE" baseline="0" dirty="0" smtClean="0">
                <a:sym typeface="Wingdings" panose="05000000000000000000" pitchFamily="2" charset="2"/>
              </a:rPr>
              <a:t>è Le volet prévention, combiné au volet financier, est la réponse apportée par KBC  à l'allongement de l'espérance de vie !</a:t>
            </a:r>
            <a:endParaRPr lang="nl-BE" dirty="0"/>
          </a:p>
        </p:txBody>
      </p:sp>
      <p:sp>
        <p:nvSpPr>
          <p:cNvPr id="4" name="Tijdelijke aanduiding voor dianummer 3"/>
          <p:cNvSpPr>
            <a:spLocks noGrp="1"/>
          </p:cNvSpPr>
          <p:nvPr>
            <p:ph type="sldNum" sz="quarter" idx="10"/>
          </p:nvPr>
        </p:nvSpPr>
        <p:spPr/>
        <p:txBody>
          <a:bodyPr/>
          <a:lstStyle/>
          <a:p>
            <a:pPr>
              <a:defRPr/>
            </a:pPr>
            <a:fld id="{720BF689-E123-4235-AC4A-0DF854AFDFF3}" type="slidenum">
              <a:rPr lang="fr-BE" smtClean="0"/>
              <a:pPr>
                <a:defRPr/>
              </a:pPr>
              <a:t>24</a:t>
            </a:fld>
            <a:endParaRPr lang="fr-BE" dirty="0"/>
          </a:p>
        </p:txBody>
      </p:sp>
    </p:spTree>
    <p:extLst>
      <p:ext uri="{BB962C8B-B14F-4D97-AF65-F5344CB8AC3E}">
        <p14:creationId xmlns:p14="http://schemas.microsoft.com/office/powerpoint/2010/main" val="3241286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4058">
              <a:defRPr/>
            </a:pPr>
            <a:endParaRPr lang="nl-BE" dirty="0"/>
          </a:p>
        </p:txBody>
      </p:sp>
      <p:sp>
        <p:nvSpPr>
          <p:cNvPr id="4" name="Tijdelijke aanduiding voor dianummer 3"/>
          <p:cNvSpPr>
            <a:spLocks noGrp="1"/>
          </p:cNvSpPr>
          <p:nvPr>
            <p:ph type="sldNum" sz="quarter" idx="10"/>
          </p:nvPr>
        </p:nvSpPr>
        <p:spPr/>
        <p:txBody>
          <a:bodyPr/>
          <a:lstStyle/>
          <a:p>
            <a:pPr>
              <a:defRPr/>
            </a:pPr>
            <a:fld id="{720BF689-E123-4235-AC4A-0DF854AFDFF3}" type="slidenum">
              <a:rPr lang="fr-BE" smtClean="0"/>
              <a:pPr>
                <a:defRPr/>
              </a:pPr>
              <a:t>25</a:t>
            </a:fld>
            <a:endParaRPr lang="fr-BE" dirty="0"/>
          </a:p>
        </p:txBody>
      </p:sp>
    </p:spTree>
    <p:extLst>
      <p:ext uri="{BB962C8B-B14F-4D97-AF65-F5344CB8AC3E}">
        <p14:creationId xmlns:p14="http://schemas.microsoft.com/office/powerpoint/2010/main" val="4102729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720BF689-E123-4235-AC4A-0DF854AFDFF3}" type="slidenum">
              <a:rPr lang="fr-BE" smtClean="0"/>
              <a:pPr>
                <a:defRPr/>
              </a:pPr>
              <a:t>26</a:t>
            </a:fld>
            <a:endParaRPr lang="fr-BE" dirty="0"/>
          </a:p>
        </p:txBody>
      </p:sp>
    </p:spTree>
    <p:extLst>
      <p:ext uri="{BB962C8B-B14F-4D97-AF65-F5344CB8AC3E}">
        <p14:creationId xmlns:p14="http://schemas.microsoft.com/office/powerpoint/2010/main" val="4061518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047C6CBA-CEA6-4DC8-BB86-0368BD84E9A4}" type="slidenum">
              <a:rPr lang="nl-BE" smtClean="0"/>
              <a:t>28</a:t>
            </a:fld>
            <a:endParaRPr lang="nl-BE"/>
          </a:p>
        </p:txBody>
      </p:sp>
    </p:spTree>
    <p:extLst>
      <p:ext uri="{BB962C8B-B14F-4D97-AF65-F5344CB8AC3E}">
        <p14:creationId xmlns:p14="http://schemas.microsoft.com/office/powerpoint/2010/main" val="2037733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47C6CBA-CEA6-4DC8-BB86-0368BD84E9A4}" type="slidenum">
              <a:rPr lang="nl-BE" smtClean="0"/>
              <a:t>2</a:t>
            </a:fld>
            <a:endParaRPr lang="nl-BE"/>
          </a:p>
        </p:txBody>
      </p:sp>
    </p:spTree>
    <p:extLst>
      <p:ext uri="{BB962C8B-B14F-4D97-AF65-F5344CB8AC3E}">
        <p14:creationId xmlns:p14="http://schemas.microsoft.com/office/powerpoint/2010/main" val="921377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buFont typeface="Wingdings"/>
              <a:buNone/>
            </a:pPr>
            <a:endParaRPr lang="nl-BE" sz="1200" baseline="0" dirty="0" smtClean="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047C6CBA-CEA6-4DC8-BB86-0368BD84E9A4}" type="slidenum">
              <a:rPr lang="nl-BE" smtClean="0"/>
              <a:t>29</a:t>
            </a:fld>
            <a:endParaRPr lang="nl-BE"/>
          </a:p>
        </p:txBody>
      </p:sp>
    </p:spTree>
    <p:extLst>
      <p:ext uri="{BB962C8B-B14F-4D97-AF65-F5344CB8AC3E}">
        <p14:creationId xmlns:p14="http://schemas.microsoft.com/office/powerpoint/2010/main" val="3327208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047C6CBA-CEA6-4DC8-BB86-0368BD84E9A4}" type="slidenum">
              <a:rPr lang="nl-BE" smtClean="0"/>
              <a:t>30</a:t>
            </a:fld>
            <a:endParaRPr lang="nl-BE"/>
          </a:p>
        </p:txBody>
      </p:sp>
    </p:spTree>
    <p:extLst>
      <p:ext uri="{BB962C8B-B14F-4D97-AF65-F5344CB8AC3E}">
        <p14:creationId xmlns:p14="http://schemas.microsoft.com/office/powerpoint/2010/main" val="1891073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047C6CBA-CEA6-4DC8-BB86-0368BD84E9A4}" type="slidenum">
              <a:rPr lang="nl-BE" smtClean="0"/>
              <a:t>31</a:t>
            </a:fld>
            <a:endParaRPr lang="nl-BE"/>
          </a:p>
        </p:txBody>
      </p:sp>
    </p:spTree>
    <p:extLst>
      <p:ext uri="{BB962C8B-B14F-4D97-AF65-F5344CB8AC3E}">
        <p14:creationId xmlns:p14="http://schemas.microsoft.com/office/powerpoint/2010/main" val="2037733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047C6CBA-CEA6-4DC8-BB86-0368BD84E9A4}" type="slidenum">
              <a:rPr lang="nl-BE" smtClean="0"/>
              <a:t>33</a:t>
            </a:fld>
            <a:endParaRPr lang="nl-BE"/>
          </a:p>
        </p:txBody>
      </p:sp>
    </p:spTree>
    <p:extLst>
      <p:ext uri="{BB962C8B-B14F-4D97-AF65-F5344CB8AC3E}">
        <p14:creationId xmlns:p14="http://schemas.microsoft.com/office/powerpoint/2010/main" val="3634223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047C6CBA-CEA6-4DC8-BB86-0368BD84E9A4}" type="slidenum">
              <a:rPr lang="nl-BE" smtClean="0"/>
              <a:t>34</a:t>
            </a:fld>
            <a:endParaRPr lang="nl-BE"/>
          </a:p>
        </p:txBody>
      </p:sp>
    </p:spTree>
    <p:extLst>
      <p:ext uri="{BB962C8B-B14F-4D97-AF65-F5344CB8AC3E}">
        <p14:creationId xmlns:p14="http://schemas.microsoft.com/office/powerpoint/2010/main" val="363422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47C6CBA-CEA6-4DC8-BB86-0368BD84E9A4}" type="slidenum">
              <a:rPr lang="nl-BE" smtClean="0"/>
              <a:t>3</a:t>
            </a:fld>
            <a:endParaRPr lang="nl-BE"/>
          </a:p>
        </p:txBody>
      </p:sp>
    </p:spTree>
    <p:extLst>
      <p:ext uri="{BB962C8B-B14F-4D97-AF65-F5344CB8AC3E}">
        <p14:creationId xmlns:p14="http://schemas.microsoft.com/office/powerpoint/2010/main" val="1443858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BE" sz="1200" dirty="0" smtClean="0"/>
          </a:p>
        </p:txBody>
      </p:sp>
      <p:sp>
        <p:nvSpPr>
          <p:cNvPr id="4" name="Tijdelijke aanduiding voor dianummer 3"/>
          <p:cNvSpPr>
            <a:spLocks noGrp="1"/>
          </p:cNvSpPr>
          <p:nvPr>
            <p:ph type="sldNum" sz="quarter" idx="10"/>
          </p:nvPr>
        </p:nvSpPr>
        <p:spPr/>
        <p:txBody>
          <a:bodyPr/>
          <a:lstStyle/>
          <a:p>
            <a:fld id="{047C6CBA-CEA6-4DC8-BB86-0368BD84E9A4}" type="slidenum">
              <a:rPr lang="nl-BE" smtClean="0"/>
              <a:t>4</a:t>
            </a:fld>
            <a:endParaRPr lang="nl-BE"/>
          </a:p>
        </p:txBody>
      </p:sp>
    </p:spTree>
    <p:extLst>
      <p:ext uri="{BB962C8B-B14F-4D97-AF65-F5344CB8AC3E}">
        <p14:creationId xmlns:p14="http://schemas.microsoft.com/office/powerpoint/2010/main" val="4168702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p:txBody>
      </p:sp>
      <p:sp>
        <p:nvSpPr>
          <p:cNvPr id="4" name="Tijdelijke aanduiding voor dianummer 3"/>
          <p:cNvSpPr>
            <a:spLocks noGrp="1"/>
          </p:cNvSpPr>
          <p:nvPr>
            <p:ph type="sldNum" sz="quarter" idx="10"/>
          </p:nvPr>
        </p:nvSpPr>
        <p:spPr/>
        <p:txBody>
          <a:bodyPr/>
          <a:lstStyle/>
          <a:p>
            <a:fld id="{047C6CBA-CEA6-4DC8-BB86-0368BD84E9A4}" type="slidenum">
              <a:rPr lang="nl-BE" smtClean="0"/>
              <a:t>5</a:t>
            </a:fld>
            <a:endParaRPr lang="nl-BE"/>
          </a:p>
        </p:txBody>
      </p:sp>
    </p:spTree>
    <p:extLst>
      <p:ext uri="{BB962C8B-B14F-4D97-AF65-F5344CB8AC3E}">
        <p14:creationId xmlns:p14="http://schemas.microsoft.com/office/powerpoint/2010/main" val="530596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47C6CBA-CEA6-4DC8-BB86-0368BD84E9A4}" type="slidenum">
              <a:rPr lang="nl-BE" smtClean="0"/>
              <a:t>6</a:t>
            </a:fld>
            <a:endParaRPr lang="nl-BE"/>
          </a:p>
        </p:txBody>
      </p:sp>
    </p:spTree>
    <p:extLst>
      <p:ext uri="{BB962C8B-B14F-4D97-AF65-F5344CB8AC3E}">
        <p14:creationId xmlns:p14="http://schemas.microsoft.com/office/powerpoint/2010/main" val="1330550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47C6CBA-CEA6-4DC8-BB86-0368BD84E9A4}" type="slidenum">
              <a:rPr lang="nl-BE" smtClean="0"/>
              <a:t>7</a:t>
            </a:fld>
            <a:endParaRPr lang="nl-BE"/>
          </a:p>
        </p:txBody>
      </p:sp>
    </p:spTree>
    <p:extLst>
      <p:ext uri="{BB962C8B-B14F-4D97-AF65-F5344CB8AC3E}">
        <p14:creationId xmlns:p14="http://schemas.microsoft.com/office/powerpoint/2010/main" val="268156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047C6CBA-CEA6-4DC8-BB86-0368BD84E9A4}" type="slidenum">
              <a:rPr lang="nl-BE" smtClean="0"/>
              <a:t>8</a:t>
            </a:fld>
            <a:endParaRPr lang="nl-BE"/>
          </a:p>
        </p:txBody>
      </p:sp>
    </p:spTree>
    <p:extLst>
      <p:ext uri="{BB962C8B-B14F-4D97-AF65-F5344CB8AC3E}">
        <p14:creationId xmlns:p14="http://schemas.microsoft.com/office/powerpoint/2010/main" val="277758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047C6CBA-CEA6-4DC8-BB86-0368BD84E9A4}" type="slidenum">
              <a:rPr lang="nl-BE" smtClean="0"/>
              <a:t>9</a:t>
            </a:fld>
            <a:endParaRPr lang="nl-BE"/>
          </a:p>
        </p:txBody>
      </p:sp>
    </p:spTree>
    <p:extLst>
      <p:ext uri="{BB962C8B-B14F-4D97-AF65-F5344CB8AC3E}">
        <p14:creationId xmlns:p14="http://schemas.microsoft.com/office/powerpoint/2010/main" val="3064465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creen - white">
    <p:spTree>
      <p:nvGrpSpPr>
        <p:cNvPr id="1" name=""/>
        <p:cNvGrpSpPr/>
        <p:nvPr/>
      </p:nvGrpSpPr>
      <p:grpSpPr>
        <a:xfrm>
          <a:off x="0" y="0"/>
          <a:ext cx="0" cy="0"/>
          <a:chOff x="0" y="0"/>
          <a:chExt cx="0" cy="0"/>
        </a:xfrm>
      </p:grpSpPr>
      <p:pic>
        <p:nvPicPr>
          <p:cNvPr id="10" name="Picture 12" descr="KBC2"/>
          <p:cNvPicPr>
            <a:picLocks noChangeAspect="1" noChangeArrowheads="1"/>
          </p:cNvPicPr>
          <p:nvPr/>
        </p:nvPicPr>
        <p:blipFill rotWithShape="1">
          <a:blip r:embed="rId2" cstate="screen">
            <a:alphaModFix/>
            <a:extLst>
              <a:ext uri="{28A0092B-C50C-407E-A947-70E740481C1C}">
                <a14:useLocalDpi xmlns:a14="http://schemas.microsoft.com/office/drawing/2010/main"/>
              </a:ext>
            </a:extLst>
          </a:blip>
          <a:srcRect l="1490" t="1418" r="86490" b="86678"/>
          <a:stretch/>
        </p:blipFill>
        <p:spPr bwMode="auto">
          <a:xfrm>
            <a:off x="410254" y="4714714"/>
            <a:ext cx="793775" cy="589644"/>
          </a:xfrm>
          <a:prstGeom prst="rect">
            <a:avLst/>
          </a:prstGeom>
          <a:noFill/>
        </p:spPr>
      </p:pic>
      <p:sp>
        <p:nvSpPr>
          <p:cNvPr id="2" name="Titel 1"/>
          <p:cNvSpPr>
            <a:spLocks noGrp="1"/>
          </p:cNvSpPr>
          <p:nvPr>
            <p:ph type="ctrTitle" hasCustomPrompt="1"/>
          </p:nvPr>
        </p:nvSpPr>
        <p:spPr>
          <a:xfrm>
            <a:off x="448916" y="725884"/>
            <a:ext cx="5089728" cy="1225021"/>
          </a:xfrm>
        </p:spPr>
        <p:txBody>
          <a:bodyPr anchor="t" anchorCtr="0"/>
          <a:lstStyle>
            <a:lvl1pPr>
              <a:defRPr sz="4000">
                <a:solidFill>
                  <a:srgbClr val="00AEEF"/>
                </a:solidFill>
              </a:defRPr>
            </a:lvl1pPr>
          </a:lstStyle>
          <a:p>
            <a:r>
              <a:rPr lang="en-GB" noProof="0" smtClean="0">
                <a:latin typeface="Trebuchet MS" charset="0"/>
                <a:cs typeface="Trebuchet MS" charset="0"/>
              </a:rPr>
              <a:t>KBC template</a:t>
            </a:r>
            <a:endParaRPr lang="en-GB" noProof="0"/>
          </a:p>
        </p:txBody>
      </p:sp>
      <p:sp>
        <p:nvSpPr>
          <p:cNvPr id="3" name="Subtitel 2"/>
          <p:cNvSpPr>
            <a:spLocks noGrp="1"/>
          </p:cNvSpPr>
          <p:nvPr>
            <p:ph type="subTitle" idx="1" hasCustomPrompt="1"/>
          </p:nvPr>
        </p:nvSpPr>
        <p:spPr>
          <a:xfrm>
            <a:off x="445244" y="3085479"/>
            <a:ext cx="5098101" cy="1460500"/>
          </a:xfrm>
        </p:spPr>
        <p:txBody>
          <a:bodyPr anchor="b">
            <a:noAutofit/>
          </a:bodyPr>
          <a:lstStyle>
            <a:lvl1pPr marL="0" indent="0" algn="l" eaLnBrk="1" hangingPunct="1">
              <a:buNone/>
              <a:defRPr sz="2000" baseline="0">
                <a:solidFill>
                  <a:srgbClr val="003366"/>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hangingPunct="1"/>
            <a:r>
              <a:rPr lang="en-GB" noProof="0" smtClean="0">
                <a:latin typeface="Trebuchet MS" charset="0"/>
                <a:cs typeface="Trebuchet MS" charset="0"/>
              </a:rPr>
              <a:t>Name of the speaker(s)</a:t>
            </a:r>
            <a:endParaRPr lang="en-GB" noProof="0">
              <a:latin typeface="Trebuchet MS" charset="0"/>
              <a:cs typeface="Trebuchet MS" charset="0"/>
            </a:endParaRPr>
          </a:p>
        </p:txBody>
      </p:sp>
      <p:sp>
        <p:nvSpPr>
          <p:cNvPr id="25" name="Tijdelijke aanduiding voor afbeelding 6"/>
          <p:cNvSpPr>
            <a:spLocks noGrp="1"/>
          </p:cNvSpPr>
          <p:nvPr>
            <p:ph type="pic" sz="quarter" idx="11" hasCustomPrompt="1"/>
          </p:nvPr>
        </p:nvSpPr>
        <p:spPr bwMode="auto">
          <a:xfrm>
            <a:off x="6038522" y="-6833"/>
            <a:ext cx="3128826" cy="5727233"/>
          </a:xfrm>
          <a:custGeom>
            <a:avLst/>
            <a:gdLst>
              <a:gd name="T0" fmla="*/ 63 w 7808562"/>
              <a:gd name="T1" fmla="*/ 0 h 6925674"/>
              <a:gd name="T2" fmla="*/ 1342410 w 7808562"/>
              <a:gd name="T3" fmla="*/ 12911 h 6925674"/>
              <a:gd name="T4" fmla="*/ 1592162 w 7808562"/>
              <a:gd name="T5" fmla="*/ 361897 h 6925674"/>
              <a:gd name="T6" fmla="*/ 1593947 w 7808562"/>
              <a:gd name="T7" fmla="*/ 1881171 h 6925674"/>
              <a:gd name="T8" fmla="*/ 1395714 w 7808562"/>
              <a:gd name="T9" fmla="*/ 2234516 h 6925674"/>
              <a:gd name="T10" fmla="*/ 13413 w 7808562"/>
              <a:gd name="T11" fmla="*/ 2231692 h 6925674"/>
              <a:gd name="T12" fmla="*/ 63 w 7808562"/>
              <a:gd name="T13" fmla="*/ 0 h 6925674"/>
              <a:gd name="T14" fmla="*/ 0 60000 65536"/>
              <a:gd name="T15" fmla="*/ 0 60000 65536"/>
              <a:gd name="T16" fmla="*/ 0 60000 65536"/>
              <a:gd name="T17" fmla="*/ 0 60000 65536"/>
              <a:gd name="T18" fmla="*/ 0 60000 65536"/>
              <a:gd name="T19" fmla="*/ 0 60000 65536"/>
              <a:gd name="T20" fmla="*/ 0 60000 65536"/>
              <a:gd name="connsiteX0" fmla="*/ 310 w 7808562"/>
              <a:gd name="connsiteY0" fmla="*/ 0 h 6925676"/>
              <a:gd name="connsiteX1" fmla="*/ 6574615 w 7808562"/>
              <a:gd name="connsiteY1" fmla="*/ 39986 h 6925676"/>
              <a:gd name="connsiteX2" fmla="*/ 7797802 w 7808562"/>
              <a:gd name="connsiteY2" fmla="*/ 1048687 h 6925676"/>
              <a:gd name="connsiteX3" fmla="*/ 7806547 w 7808562"/>
              <a:gd name="connsiteY3" fmla="*/ 5825942 h 6925676"/>
              <a:gd name="connsiteX4" fmla="*/ 6835675 w 7808562"/>
              <a:gd name="connsiteY4" fmla="*/ 6920243 h 6925676"/>
              <a:gd name="connsiteX5" fmla="*/ 65693 w 7808562"/>
              <a:gd name="connsiteY5" fmla="*/ 6911496 h 6925676"/>
              <a:gd name="connsiteX6" fmla="*/ 310 w 7808562"/>
              <a:gd name="connsiteY6" fmla="*/ 0 h 6925676"/>
              <a:gd name="connsiteX0" fmla="*/ 310 w 7806628"/>
              <a:gd name="connsiteY0" fmla="*/ 0 h 6925674"/>
              <a:gd name="connsiteX1" fmla="*/ 6574615 w 7806628"/>
              <a:gd name="connsiteY1" fmla="*/ 39986 h 6925674"/>
              <a:gd name="connsiteX2" fmla="*/ 7806547 w 7806628"/>
              <a:gd name="connsiteY2" fmla="*/ 5825942 h 6925674"/>
              <a:gd name="connsiteX3" fmla="*/ 6835675 w 7806628"/>
              <a:gd name="connsiteY3" fmla="*/ 6920243 h 6925674"/>
              <a:gd name="connsiteX4" fmla="*/ 65693 w 7806628"/>
              <a:gd name="connsiteY4" fmla="*/ 6911496 h 6925674"/>
              <a:gd name="connsiteX5" fmla="*/ 310 w 7806628"/>
              <a:gd name="connsiteY5" fmla="*/ 0 h 6925674"/>
              <a:gd name="connsiteX0" fmla="*/ 310 w 7819718"/>
              <a:gd name="connsiteY0" fmla="*/ 8079 h 6933755"/>
              <a:gd name="connsiteX1" fmla="*/ 6816334 w 7819718"/>
              <a:gd name="connsiteY1" fmla="*/ 0 h 6933755"/>
              <a:gd name="connsiteX2" fmla="*/ 7806547 w 7819718"/>
              <a:gd name="connsiteY2" fmla="*/ 5834021 h 6933755"/>
              <a:gd name="connsiteX3" fmla="*/ 6835675 w 7819718"/>
              <a:gd name="connsiteY3" fmla="*/ 6928322 h 6933755"/>
              <a:gd name="connsiteX4" fmla="*/ 65693 w 7819718"/>
              <a:gd name="connsiteY4" fmla="*/ 6919575 h 6933755"/>
              <a:gd name="connsiteX5" fmla="*/ 310 w 7819718"/>
              <a:gd name="connsiteY5" fmla="*/ 8079 h 6933755"/>
              <a:gd name="connsiteX0" fmla="*/ 310 w 7806628"/>
              <a:gd name="connsiteY0" fmla="*/ 8079 h 6933753"/>
              <a:gd name="connsiteX1" fmla="*/ 6816334 w 7806628"/>
              <a:gd name="connsiteY1" fmla="*/ 0 h 6933753"/>
              <a:gd name="connsiteX2" fmla="*/ 7806547 w 7806628"/>
              <a:gd name="connsiteY2" fmla="*/ 5834021 h 6933753"/>
              <a:gd name="connsiteX3" fmla="*/ 6835675 w 7806628"/>
              <a:gd name="connsiteY3" fmla="*/ 6928322 h 6933753"/>
              <a:gd name="connsiteX4" fmla="*/ 65693 w 7806628"/>
              <a:gd name="connsiteY4" fmla="*/ 6919575 h 6933753"/>
              <a:gd name="connsiteX5" fmla="*/ 310 w 7806628"/>
              <a:gd name="connsiteY5" fmla="*/ 8079 h 6933753"/>
              <a:gd name="connsiteX0" fmla="*/ 310 w 7675153"/>
              <a:gd name="connsiteY0" fmla="*/ 8079 h 6933755"/>
              <a:gd name="connsiteX1" fmla="*/ 6816334 w 7675153"/>
              <a:gd name="connsiteY1" fmla="*/ 0 h 6933755"/>
              <a:gd name="connsiteX2" fmla="*/ 6835675 w 7675153"/>
              <a:gd name="connsiteY2" fmla="*/ 6928322 h 6933755"/>
              <a:gd name="connsiteX3" fmla="*/ 65693 w 7675153"/>
              <a:gd name="connsiteY3" fmla="*/ 6919575 h 6933755"/>
              <a:gd name="connsiteX4" fmla="*/ 310 w 7675153"/>
              <a:gd name="connsiteY4" fmla="*/ 8079 h 6933755"/>
              <a:gd name="connsiteX0" fmla="*/ 310 w 7343338"/>
              <a:gd name="connsiteY0" fmla="*/ 8079 h 6933753"/>
              <a:gd name="connsiteX1" fmla="*/ 6816334 w 7343338"/>
              <a:gd name="connsiteY1" fmla="*/ 0 h 6933753"/>
              <a:gd name="connsiteX2" fmla="*/ 6835675 w 7343338"/>
              <a:gd name="connsiteY2" fmla="*/ 6928322 h 6933753"/>
              <a:gd name="connsiteX3" fmla="*/ 65693 w 7343338"/>
              <a:gd name="connsiteY3" fmla="*/ 6919575 h 6933753"/>
              <a:gd name="connsiteX4" fmla="*/ 310 w 7343338"/>
              <a:gd name="connsiteY4" fmla="*/ 8079 h 6933753"/>
              <a:gd name="connsiteX0" fmla="*/ 310 w 6865449"/>
              <a:gd name="connsiteY0" fmla="*/ 8079 h 6933755"/>
              <a:gd name="connsiteX1" fmla="*/ 6816334 w 6865449"/>
              <a:gd name="connsiteY1" fmla="*/ 0 h 6933755"/>
              <a:gd name="connsiteX2" fmla="*/ 6835675 w 6865449"/>
              <a:gd name="connsiteY2" fmla="*/ 6928322 h 6933755"/>
              <a:gd name="connsiteX3" fmla="*/ 65693 w 6865449"/>
              <a:gd name="connsiteY3" fmla="*/ 6919575 h 6933755"/>
              <a:gd name="connsiteX4" fmla="*/ 310 w 6865449"/>
              <a:gd name="connsiteY4" fmla="*/ 8079 h 6933755"/>
              <a:gd name="connsiteX0" fmla="*/ 310 w 6865449"/>
              <a:gd name="connsiteY0" fmla="*/ 8079 h 6933753"/>
              <a:gd name="connsiteX1" fmla="*/ 6816334 w 6865449"/>
              <a:gd name="connsiteY1" fmla="*/ 0 h 6933753"/>
              <a:gd name="connsiteX2" fmla="*/ 6835675 w 6865449"/>
              <a:gd name="connsiteY2" fmla="*/ 6928322 h 6933753"/>
              <a:gd name="connsiteX3" fmla="*/ 65693 w 6865449"/>
              <a:gd name="connsiteY3" fmla="*/ 6919575 h 6933753"/>
              <a:gd name="connsiteX4" fmla="*/ 310 w 6865449"/>
              <a:gd name="connsiteY4" fmla="*/ 8079 h 6933753"/>
              <a:gd name="connsiteX0" fmla="*/ 310 w 6838693"/>
              <a:gd name="connsiteY0" fmla="*/ 8079 h 6933755"/>
              <a:gd name="connsiteX1" fmla="*/ 6816334 w 6838693"/>
              <a:gd name="connsiteY1" fmla="*/ 0 h 6933755"/>
              <a:gd name="connsiteX2" fmla="*/ 6835675 w 6838693"/>
              <a:gd name="connsiteY2" fmla="*/ 6928322 h 6933755"/>
              <a:gd name="connsiteX3" fmla="*/ 65693 w 6838693"/>
              <a:gd name="connsiteY3" fmla="*/ 6919575 h 6933755"/>
              <a:gd name="connsiteX4" fmla="*/ 310 w 6838693"/>
              <a:gd name="connsiteY4" fmla="*/ 8079 h 6933755"/>
              <a:gd name="connsiteX0" fmla="*/ 490344 w 7328727"/>
              <a:gd name="connsiteY0" fmla="*/ 8079 h 6933754"/>
              <a:gd name="connsiteX1" fmla="*/ 7306368 w 7328727"/>
              <a:gd name="connsiteY1" fmla="*/ 0 h 6933754"/>
              <a:gd name="connsiteX2" fmla="*/ 7325709 w 7328727"/>
              <a:gd name="connsiteY2" fmla="*/ 6928322 h 6933754"/>
              <a:gd name="connsiteX3" fmla="*/ 555727 w 7328727"/>
              <a:gd name="connsiteY3" fmla="*/ 6919575 h 6933754"/>
              <a:gd name="connsiteX4" fmla="*/ 541974 w 7328727"/>
              <a:gd name="connsiteY4" fmla="*/ 5816805 h 6933754"/>
              <a:gd name="connsiteX5" fmla="*/ 490344 w 7328727"/>
              <a:gd name="connsiteY5" fmla="*/ 8079 h 6933754"/>
              <a:gd name="connsiteX0" fmla="*/ 490344 w 7328727"/>
              <a:gd name="connsiteY0" fmla="*/ 8079 h 6933754"/>
              <a:gd name="connsiteX1" fmla="*/ 7306368 w 7328727"/>
              <a:gd name="connsiteY1" fmla="*/ 0 h 6933754"/>
              <a:gd name="connsiteX2" fmla="*/ 7325709 w 7328727"/>
              <a:gd name="connsiteY2" fmla="*/ 6928322 h 6933754"/>
              <a:gd name="connsiteX3" fmla="*/ 593248 w 7328727"/>
              <a:gd name="connsiteY3" fmla="*/ 6919576 h 6933754"/>
              <a:gd name="connsiteX4" fmla="*/ 541974 w 7328727"/>
              <a:gd name="connsiteY4" fmla="*/ 5816805 h 6933754"/>
              <a:gd name="connsiteX5" fmla="*/ 490344 w 7328727"/>
              <a:gd name="connsiteY5" fmla="*/ 8079 h 6933754"/>
              <a:gd name="connsiteX0" fmla="*/ 486357 w 7324740"/>
              <a:gd name="connsiteY0" fmla="*/ 8079 h 6933754"/>
              <a:gd name="connsiteX1" fmla="*/ 7302381 w 7324740"/>
              <a:gd name="connsiteY1" fmla="*/ 0 h 6933754"/>
              <a:gd name="connsiteX2" fmla="*/ 7321722 w 7324740"/>
              <a:gd name="connsiteY2" fmla="*/ 6928322 h 6933754"/>
              <a:gd name="connsiteX3" fmla="*/ 589261 w 7324740"/>
              <a:gd name="connsiteY3" fmla="*/ 6919576 h 6933754"/>
              <a:gd name="connsiteX4" fmla="*/ 537987 w 7324740"/>
              <a:gd name="connsiteY4" fmla="*/ 5816805 h 6933754"/>
              <a:gd name="connsiteX5" fmla="*/ 486357 w 7324740"/>
              <a:gd name="connsiteY5" fmla="*/ 8079 h 6933754"/>
              <a:gd name="connsiteX0" fmla="*/ 410717 w 7249100"/>
              <a:gd name="connsiteY0" fmla="*/ 8079 h 6933754"/>
              <a:gd name="connsiteX1" fmla="*/ 7226741 w 7249100"/>
              <a:gd name="connsiteY1" fmla="*/ 0 h 6933754"/>
              <a:gd name="connsiteX2" fmla="*/ 7246082 w 7249100"/>
              <a:gd name="connsiteY2" fmla="*/ 6928322 h 6933754"/>
              <a:gd name="connsiteX3" fmla="*/ 513621 w 7249100"/>
              <a:gd name="connsiteY3" fmla="*/ 6919576 h 6933754"/>
              <a:gd name="connsiteX4" fmla="*/ 462347 w 7249100"/>
              <a:gd name="connsiteY4" fmla="*/ 5816805 h 6933754"/>
              <a:gd name="connsiteX5" fmla="*/ 410717 w 7249100"/>
              <a:gd name="connsiteY5" fmla="*/ 8079 h 6933754"/>
              <a:gd name="connsiteX0" fmla="*/ 291981 w 7130364"/>
              <a:gd name="connsiteY0" fmla="*/ 8079 h 7255016"/>
              <a:gd name="connsiteX1" fmla="*/ 7108005 w 7130364"/>
              <a:gd name="connsiteY1" fmla="*/ 0 h 7255016"/>
              <a:gd name="connsiteX2" fmla="*/ 7127346 w 7130364"/>
              <a:gd name="connsiteY2" fmla="*/ 6928322 h 7255016"/>
              <a:gd name="connsiteX3" fmla="*/ 563735 w 7130364"/>
              <a:gd name="connsiteY3" fmla="*/ 7254995 h 7255016"/>
              <a:gd name="connsiteX4" fmla="*/ 343611 w 7130364"/>
              <a:gd name="connsiteY4" fmla="*/ 5816805 h 7255016"/>
              <a:gd name="connsiteX5" fmla="*/ 291981 w 7130364"/>
              <a:gd name="connsiteY5" fmla="*/ 8079 h 7255016"/>
              <a:gd name="connsiteX0" fmla="*/ 285946 w 7124329"/>
              <a:gd name="connsiteY0" fmla="*/ 8079 h 7255015"/>
              <a:gd name="connsiteX1" fmla="*/ 7101970 w 7124329"/>
              <a:gd name="connsiteY1" fmla="*/ 0 h 7255015"/>
              <a:gd name="connsiteX2" fmla="*/ 7121311 w 7124329"/>
              <a:gd name="connsiteY2" fmla="*/ 6928322 h 7255015"/>
              <a:gd name="connsiteX3" fmla="*/ 557700 w 7124329"/>
              <a:gd name="connsiteY3" fmla="*/ 7254995 h 7255015"/>
              <a:gd name="connsiteX4" fmla="*/ 356338 w 7124329"/>
              <a:gd name="connsiteY4" fmla="*/ 5774878 h 7255015"/>
              <a:gd name="connsiteX5" fmla="*/ 285946 w 7124329"/>
              <a:gd name="connsiteY5" fmla="*/ 8079 h 7255015"/>
              <a:gd name="connsiteX0" fmla="*/ 186927 w 7025310"/>
              <a:gd name="connsiteY0" fmla="*/ 8079 h 7255015"/>
              <a:gd name="connsiteX1" fmla="*/ 7002951 w 7025310"/>
              <a:gd name="connsiteY1" fmla="*/ 0 h 7255015"/>
              <a:gd name="connsiteX2" fmla="*/ 7022292 w 7025310"/>
              <a:gd name="connsiteY2" fmla="*/ 6928322 h 7255015"/>
              <a:gd name="connsiteX3" fmla="*/ 458681 w 7025310"/>
              <a:gd name="connsiteY3" fmla="*/ 7254995 h 7255015"/>
              <a:gd name="connsiteX4" fmla="*/ 257319 w 7025310"/>
              <a:gd name="connsiteY4" fmla="*/ 5774878 h 7255015"/>
              <a:gd name="connsiteX5" fmla="*/ 186927 w 7025310"/>
              <a:gd name="connsiteY5" fmla="*/ 8079 h 7255015"/>
              <a:gd name="connsiteX0" fmla="*/ 254832 w 7093215"/>
              <a:gd name="connsiteY0" fmla="*/ 8079 h 7255015"/>
              <a:gd name="connsiteX1" fmla="*/ 7070856 w 7093215"/>
              <a:gd name="connsiteY1" fmla="*/ 0 h 7255015"/>
              <a:gd name="connsiteX2" fmla="*/ 7090197 w 7093215"/>
              <a:gd name="connsiteY2" fmla="*/ 6928322 h 7255015"/>
              <a:gd name="connsiteX3" fmla="*/ 526586 w 7093215"/>
              <a:gd name="connsiteY3" fmla="*/ 7254995 h 7255015"/>
              <a:gd name="connsiteX4" fmla="*/ 388457 w 7093215"/>
              <a:gd name="connsiteY4" fmla="*/ 6089967 h 7255015"/>
              <a:gd name="connsiteX5" fmla="*/ 325224 w 7093215"/>
              <a:gd name="connsiteY5" fmla="*/ 5774878 h 7255015"/>
              <a:gd name="connsiteX6" fmla="*/ 254832 w 7093215"/>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238752 w 7077135"/>
              <a:gd name="connsiteY0" fmla="*/ 8079 h 7255015"/>
              <a:gd name="connsiteX1" fmla="*/ 7054776 w 7077135"/>
              <a:gd name="connsiteY1" fmla="*/ 0 h 7255015"/>
              <a:gd name="connsiteX2" fmla="*/ 7074117 w 7077135"/>
              <a:gd name="connsiteY2" fmla="*/ 6928322 h 7255015"/>
              <a:gd name="connsiteX3" fmla="*/ 510506 w 7077135"/>
              <a:gd name="connsiteY3" fmla="*/ 7254995 h 7255015"/>
              <a:gd name="connsiteX4" fmla="*/ 466182 w 7077135"/>
              <a:gd name="connsiteY4" fmla="*/ 6456832 h 7255015"/>
              <a:gd name="connsiteX5" fmla="*/ 747599 w 7077135"/>
              <a:gd name="connsiteY5" fmla="*/ 6121412 h 7255015"/>
              <a:gd name="connsiteX6" fmla="*/ 309144 w 7077135"/>
              <a:gd name="connsiteY6" fmla="*/ 5774878 h 7255015"/>
              <a:gd name="connsiteX7" fmla="*/ 238752 w 7077135"/>
              <a:gd name="connsiteY7" fmla="*/ 8079 h 7255015"/>
              <a:gd name="connsiteX0" fmla="*/ 272287 w 7110670"/>
              <a:gd name="connsiteY0" fmla="*/ 8079 h 7255015"/>
              <a:gd name="connsiteX1" fmla="*/ 7088311 w 7110670"/>
              <a:gd name="connsiteY1" fmla="*/ 0 h 7255015"/>
              <a:gd name="connsiteX2" fmla="*/ 7107652 w 7110670"/>
              <a:gd name="connsiteY2" fmla="*/ 6928322 h 7255015"/>
              <a:gd name="connsiteX3" fmla="*/ 544041 w 7110670"/>
              <a:gd name="connsiteY3" fmla="*/ 7254995 h 7255015"/>
              <a:gd name="connsiteX4" fmla="*/ 387150 w 7110670"/>
              <a:gd name="connsiteY4" fmla="*/ 6435868 h 7255015"/>
              <a:gd name="connsiteX5" fmla="*/ 781134 w 7110670"/>
              <a:gd name="connsiteY5" fmla="*/ 6121412 h 7255015"/>
              <a:gd name="connsiteX6" fmla="*/ 342679 w 7110670"/>
              <a:gd name="connsiteY6" fmla="*/ 5774878 h 7255015"/>
              <a:gd name="connsiteX7" fmla="*/ 272287 w 7110670"/>
              <a:gd name="connsiteY7" fmla="*/ 8079 h 7255015"/>
              <a:gd name="connsiteX0" fmla="*/ 272287 w 7110670"/>
              <a:gd name="connsiteY0" fmla="*/ 8079 h 7255016"/>
              <a:gd name="connsiteX1" fmla="*/ 7088311 w 7110670"/>
              <a:gd name="connsiteY1" fmla="*/ 0 h 7255016"/>
              <a:gd name="connsiteX2" fmla="*/ 7107652 w 7110670"/>
              <a:gd name="connsiteY2" fmla="*/ 6928322 h 7255016"/>
              <a:gd name="connsiteX3" fmla="*/ 544042 w 7110670"/>
              <a:gd name="connsiteY3" fmla="*/ 7254996 h 7255016"/>
              <a:gd name="connsiteX4" fmla="*/ 387150 w 7110670"/>
              <a:gd name="connsiteY4" fmla="*/ 6435868 h 7255016"/>
              <a:gd name="connsiteX5" fmla="*/ 781134 w 7110670"/>
              <a:gd name="connsiteY5" fmla="*/ 6121412 h 7255016"/>
              <a:gd name="connsiteX6" fmla="*/ 342679 w 7110670"/>
              <a:gd name="connsiteY6" fmla="*/ 5774878 h 7255016"/>
              <a:gd name="connsiteX7" fmla="*/ 272287 w 7110670"/>
              <a:gd name="connsiteY7" fmla="*/ 8079 h 7255016"/>
              <a:gd name="connsiteX0" fmla="*/ 285166 w 7123549"/>
              <a:gd name="connsiteY0" fmla="*/ 8079 h 6961778"/>
              <a:gd name="connsiteX1" fmla="*/ 7101190 w 7123549"/>
              <a:gd name="connsiteY1" fmla="*/ 0 h 6961778"/>
              <a:gd name="connsiteX2" fmla="*/ 7120531 w 7123549"/>
              <a:gd name="connsiteY2" fmla="*/ 6928322 h 6961778"/>
              <a:gd name="connsiteX3" fmla="*/ 538159 w 7123549"/>
              <a:gd name="connsiteY3" fmla="*/ 6961504 h 6961778"/>
              <a:gd name="connsiteX4" fmla="*/ 400029 w 7123549"/>
              <a:gd name="connsiteY4" fmla="*/ 6435868 h 6961778"/>
              <a:gd name="connsiteX5" fmla="*/ 794013 w 7123549"/>
              <a:gd name="connsiteY5" fmla="*/ 6121412 h 6961778"/>
              <a:gd name="connsiteX6" fmla="*/ 355558 w 7123549"/>
              <a:gd name="connsiteY6" fmla="*/ 5774878 h 6961778"/>
              <a:gd name="connsiteX7" fmla="*/ 285166 w 7123549"/>
              <a:gd name="connsiteY7" fmla="*/ 8079 h 6961778"/>
              <a:gd name="connsiteX0" fmla="*/ 1 w 6838384"/>
              <a:gd name="connsiteY0" fmla="*/ 8079 h 6961778"/>
              <a:gd name="connsiteX1" fmla="*/ 6816025 w 6838384"/>
              <a:gd name="connsiteY1" fmla="*/ 0 h 6961778"/>
              <a:gd name="connsiteX2" fmla="*/ 6835366 w 6838384"/>
              <a:gd name="connsiteY2" fmla="*/ 6928322 h 6961778"/>
              <a:gd name="connsiteX3" fmla="*/ 252994 w 6838384"/>
              <a:gd name="connsiteY3" fmla="*/ 6961504 h 6961778"/>
              <a:gd name="connsiteX4" fmla="*/ 114864 w 6838384"/>
              <a:gd name="connsiteY4" fmla="*/ 6435868 h 6961778"/>
              <a:gd name="connsiteX5" fmla="*/ 508848 w 6838384"/>
              <a:gd name="connsiteY5" fmla="*/ 6121412 h 6961778"/>
              <a:gd name="connsiteX6" fmla="*/ 70393 w 6838384"/>
              <a:gd name="connsiteY6" fmla="*/ 5774878 h 6961778"/>
              <a:gd name="connsiteX7" fmla="*/ 1 w 6838384"/>
              <a:gd name="connsiteY7" fmla="*/ 8079 h 6961778"/>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70393 w 6838384"/>
              <a:gd name="connsiteY6" fmla="*/ 5774878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31964 w 6838384"/>
              <a:gd name="connsiteY5" fmla="*/ 6139669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0 w 6838384"/>
              <a:gd name="connsiteY0" fmla="*/ 0 h 6944742"/>
              <a:gd name="connsiteX1" fmla="*/ 6816025 w 6838384"/>
              <a:gd name="connsiteY1" fmla="*/ 2696 h 6944742"/>
              <a:gd name="connsiteX2" fmla="*/ 6835366 w 6838384"/>
              <a:gd name="connsiteY2" fmla="*/ 6931018 h 6944742"/>
              <a:gd name="connsiteX3" fmla="*/ 65384 w 6838384"/>
              <a:gd name="connsiteY3" fmla="*/ 6943236 h 6944742"/>
              <a:gd name="connsiteX4" fmla="*/ 68572 w 6838384"/>
              <a:gd name="connsiteY4" fmla="*/ 6405548 h 6944742"/>
              <a:gd name="connsiteX5" fmla="*/ 518175 w 6838384"/>
              <a:gd name="connsiteY5" fmla="*/ 6157773 h 6944742"/>
              <a:gd name="connsiteX6" fmla="*/ 507851 w 6838384"/>
              <a:gd name="connsiteY6" fmla="*/ 6080631 h 6944742"/>
              <a:gd name="connsiteX7" fmla="*/ 60544 w 6838384"/>
              <a:gd name="connsiteY7" fmla="*/ 5810593 h 6944742"/>
              <a:gd name="connsiteX8" fmla="*/ 0 w 6838384"/>
              <a:gd name="connsiteY8" fmla="*/ 0 h 6944742"/>
              <a:gd name="connsiteX0" fmla="*/ 3477 w 6841861"/>
              <a:gd name="connsiteY0" fmla="*/ 0 h 6944742"/>
              <a:gd name="connsiteX1" fmla="*/ 6819502 w 6841861"/>
              <a:gd name="connsiteY1" fmla="*/ 2696 h 6944742"/>
              <a:gd name="connsiteX2" fmla="*/ 6838843 w 6841861"/>
              <a:gd name="connsiteY2" fmla="*/ 6931018 h 6944742"/>
              <a:gd name="connsiteX3" fmla="*/ 68861 w 6841861"/>
              <a:gd name="connsiteY3" fmla="*/ 6943236 h 6944742"/>
              <a:gd name="connsiteX4" fmla="*/ 72049 w 6841861"/>
              <a:gd name="connsiteY4" fmla="*/ 6405548 h 6944742"/>
              <a:gd name="connsiteX5" fmla="*/ 521652 w 6841861"/>
              <a:gd name="connsiteY5" fmla="*/ 6157773 h 6944742"/>
              <a:gd name="connsiteX6" fmla="*/ 511328 w 6841861"/>
              <a:gd name="connsiteY6" fmla="*/ 6080631 h 6944742"/>
              <a:gd name="connsiteX7" fmla="*/ 64021 w 6841861"/>
              <a:gd name="connsiteY7" fmla="*/ 5810593 h 6944742"/>
              <a:gd name="connsiteX8" fmla="*/ 3477 w 6841861"/>
              <a:gd name="connsiteY8" fmla="*/ 0 h 6944742"/>
              <a:gd name="connsiteX0" fmla="*/ 7794 w 6788325"/>
              <a:gd name="connsiteY0" fmla="*/ 0 h 6977067"/>
              <a:gd name="connsiteX1" fmla="*/ 6765966 w 6788325"/>
              <a:gd name="connsiteY1" fmla="*/ 35021 h 6977067"/>
              <a:gd name="connsiteX2" fmla="*/ 6785307 w 6788325"/>
              <a:gd name="connsiteY2" fmla="*/ 6963343 h 6977067"/>
              <a:gd name="connsiteX3" fmla="*/ 15325 w 6788325"/>
              <a:gd name="connsiteY3" fmla="*/ 6975561 h 6977067"/>
              <a:gd name="connsiteX4" fmla="*/ 18513 w 6788325"/>
              <a:gd name="connsiteY4" fmla="*/ 6437873 h 6977067"/>
              <a:gd name="connsiteX5" fmla="*/ 468116 w 6788325"/>
              <a:gd name="connsiteY5" fmla="*/ 6190098 h 6977067"/>
              <a:gd name="connsiteX6" fmla="*/ 457792 w 6788325"/>
              <a:gd name="connsiteY6" fmla="*/ 6112956 h 6977067"/>
              <a:gd name="connsiteX7" fmla="*/ 10485 w 6788325"/>
              <a:gd name="connsiteY7" fmla="*/ 5842918 h 6977067"/>
              <a:gd name="connsiteX8" fmla="*/ 7794 w 6788325"/>
              <a:gd name="connsiteY8" fmla="*/ 0 h 6977067"/>
              <a:gd name="connsiteX0" fmla="*/ 16595 w 6777841"/>
              <a:gd name="connsiteY0" fmla="*/ 8080 h 6942046"/>
              <a:gd name="connsiteX1" fmla="*/ 6755482 w 6777841"/>
              <a:gd name="connsiteY1" fmla="*/ 0 h 6942046"/>
              <a:gd name="connsiteX2" fmla="*/ 6774823 w 6777841"/>
              <a:gd name="connsiteY2" fmla="*/ 6928322 h 6942046"/>
              <a:gd name="connsiteX3" fmla="*/ 4841 w 6777841"/>
              <a:gd name="connsiteY3" fmla="*/ 6940540 h 6942046"/>
              <a:gd name="connsiteX4" fmla="*/ 8029 w 6777841"/>
              <a:gd name="connsiteY4" fmla="*/ 6402852 h 6942046"/>
              <a:gd name="connsiteX5" fmla="*/ 457632 w 6777841"/>
              <a:gd name="connsiteY5" fmla="*/ 6155077 h 6942046"/>
              <a:gd name="connsiteX6" fmla="*/ 447308 w 6777841"/>
              <a:gd name="connsiteY6" fmla="*/ 6077935 h 6942046"/>
              <a:gd name="connsiteX7" fmla="*/ 1 w 6777841"/>
              <a:gd name="connsiteY7" fmla="*/ 5807897 h 6942046"/>
              <a:gd name="connsiteX8" fmla="*/ 16595 w 6777841"/>
              <a:gd name="connsiteY8" fmla="*/ 8080 h 6942046"/>
              <a:gd name="connsiteX0" fmla="*/ 16595 w 6794284"/>
              <a:gd name="connsiteY0" fmla="*/ 8080 h 6981820"/>
              <a:gd name="connsiteX1" fmla="*/ 6755482 w 6794284"/>
              <a:gd name="connsiteY1" fmla="*/ 0 h 6981820"/>
              <a:gd name="connsiteX2" fmla="*/ 6792968 w 6794284"/>
              <a:gd name="connsiteY2" fmla="*/ 6979008 h 6981820"/>
              <a:gd name="connsiteX3" fmla="*/ 4841 w 6794284"/>
              <a:gd name="connsiteY3" fmla="*/ 6940540 h 6981820"/>
              <a:gd name="connsiteX4" fmla="*/ 8029 w 6794284"/>
              <a:gd name="connsiteY4" fmla="*/ 6402852 h 6981820"/>
              <a:gd name="connsiteX5" fmla="*/ 457632 w 6794284"/>
              <a:gd name="connsiteY5" fmla="*/ 6155077 h 6981820"/>
              <a:gd name="connsiteX6" fmla="*/ 447308 w 6794284"/>
              <a:gd name="connsiteY6" fmla="*/ 6077935 h 6981820"/>
              <a:gd name="connsiteX7" fmla="*/ 1 w 6794284"/>
              <a:gd name="connsiteY7" fmla="*/ 5807897 h 6981820"/>
              <a:gd name="connsiteX8" fmla="*/ 16595 w 6794284"/>
              <a:gd name="connsiteY8" fmla="*/ 8080 h 6981820"/>
              <a:gd name="connsiteX0" fmla="*/ 16595 w 6884009"/>
              <a:gd name="connsiteY0" fmla="*/ 8080 h 7009419"/>
              <a:gd name="connsiteX1" fmla="*/ 6755482 w 6884009"/>
              <a:gd name="connsiteY1" fmla="*/ 0 h 7009419"/>
              <a:gd name="connsiteX2" fmla="*/ 6883687 w 6884009"/>
              <a:gd name="connsiteY2" fmla="*/ 7009419 h 7009419"/>
              <a:gd name="connsiteX3" fmla="*/ 4841 w 6884009"/>
              <a:gd name="connsiteY3" fmla="*/ 6940540 h 7009419"/>
              <a:gd name="connsiteX4" fmla="*/ 8029 w 6884009"/>
              <a:gd name="connsiteY4" fmla="*/ 6402852 h 7009419"/>
              <a:gd name="connsiteX5" fmla="*/ 457632 w 6884009"/>
              <a:gd name="connsiteY5" fmla="*/ 6155077 h 7009419"/>
              <a:gd name="connsiteX6" fmla="*/ 447308 w 6884009"/>
              <a:gd name="connsiteY6" fmla="*/ 6077935 h 7009419"/>
              <a:gd name="connsiteX7" fmla="*/ 1 w 6884009"/>
              <a:gd name="connsiteY7" fmla="*/ 5807897 h 7009419"/>
              <a:gd name="connsiteX8" fmla="*/ 16595 w 6884009"/>
              <a:gd name="connsiteY8" fmla="*/ 8080 h 7009419"/>
              <a:gd name="connsiteX0" fmla="*/ 16595 w 6794282"/>
              <a:gd name="connsiteY0" fmla="*/ 8080 h 6958734"/>
              <a:gd name="connsiteX1" fmla="*/ 6755482 w 6794282"/>
              <a:gd name="connsiteY1" fmla="*/ 0 h 6958734"/>
              <a:gd name="connsiteX2" fmla="*/ 6792968 w 6794282"/>
              <a:gd name="connsiteY2" fmla="*/ 6958734 h 6958734"/>
              <a:gd name="connsiteX3" fmla="*/ 4841 w 6794282"/>
              <a:gd name="connsiteY3" fmla="*/ 6940540 h 6958734"/>
              <a:gd name="connsiteX4" fmla="*/ 8029 w 6794282"/>
              <a:gd name="connsiteY4" fmla="*/ 6402852 h 6958734"/>
              <a:gd name="connsiteX5" fmla="*/ 457632 w 6794282"/>
              <a:gd name="connsiteY5" fmla="*/ 6155077 h 6958734"/>
              <a:gd name="connsiteX6" fmla="*/ 447308 w 6794282"/>
              <a:gd name="connsiteY6" fmla="*/ 6077935 h 6958734"/>
              <a:gd name="connsiteX7" fmla="*/ 1 w 6794282"/>
              <a:gd name="connsiteY7" fmla="*/ 5807897 h 6958734"/>
              <a:gd name="connsiteX8" fmla="*/ 16595 w 6794282"/>
              <a:gd name="connsiteY8" fmla="*/ 8080 h 6958734"/>
              <a:gd name="connsiteX0" fmla="*/ 16595 w 6794282"/>
              <a:gd name="connsiteY0" fmla="*/ 8080 h 6989145"/>
              <a:gd name="connsiteX1" fmla="*/ 6755482 w 6794282"/>
              <a:gd name="connsiteY1" fmla="*/ 0 h 6989145"/>
              <a:gd name="connsiteX2" fmla="*/ 6792968 w 6794282"/>
              <a:gd name="connsiteY2" fmla="*/ 6989145 h 6989145"/>
              <a:gd name="connsiteX3" fmla="*/ 4841 w 6794282"/>
              <a:gd name="connsiteY3" fmla="*/ 6940540 h 6989145"/>
              <a:gd name="connsiteX4" fmla="*/ 8029 w 6794282"/>
              <a:gd name="connsiteY4" fmla="*/ 6402852 h 6989145"/>
              <a:gd name="connsiteX5" fmla="*/ 457632 w 6794282"/>
              <a:gd name="connsiteY5" fmla="*/ 6155077 h 6989145"/>
              <a:gd name="connsiteX6" fmla="*/ 447308 w 6794282"/>
              <a:gd name="connsiteY6" fmla="*/ 6077935 h 6989145"/>
              <a:gd name="connsiteX7" fmla="*/ 1 w 6794282"/>
              <a:gd name="connsiteY7" fmla="*/ 5807897 h 6989145"/>
              <a:gd name="connsiteX8" fmla="*/ 16595 w 6794282"/>
              <a:gd name="connsiteY8" fmla="*/ 8080 h 6989145"/>
              <a:gd name="connsiteX0" fmla="*/ 16595 w 6794282"/>
              <a:gd name="connsiteY0" fmla="*/ 8080 h 6948597"/>
              <a:gd name="connsiteX1" fmla="*/ 6755482 w 6794282"/>
              <a:gd name="connsiteY1" fmla="*/ 0 h 6948597"/>
              <a:gd name="connsiteX2" fmla="*/ 6792968 w 6794282"/>
              <a:gd name="connsiteY2" fmla="*/ 6948597 h 6948597"/>
              <a:gd name="connsiteX3" fmla="*/ 4841 w 6794282"/>
              <a:gd name="connsiteY3" fmla="*/ 6940540 h 6948597"/>
              <a:gd name="connsiteX4" fmla="*/ 8029 w 6794282"/>
              <a:gd name="connsiteY4" fmla="*/ 6402852 h 6948597"/>
              <a:gd name="connsiteX5" fmla="*/ 457632 w 6794282"/>
              <a:gd name="connsiteY5" fmla="*/ 6155077 h 6948597"/>
              <a:gd name="connsiteX6" fmla="*/ 447308 w 6794282"/>
              <a:gd name="connsiteY6" fmla="*/ 6077935 h 6948597"/>
              <a:gd name="connsiteX7" fmla="*/ 1 w 6794282"/>
              <a:gd name="connsiteY7" fmla="*/ 5807897 h 6948597"/>
              <a:gd name="connsiteX8" fmla="*/ 16595 w 6794282"/>
              <a:gd name="connsiteY8" fmla="*/ 8080 h 694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4282" h="6948597">
                <a:moveTo>
                  <a:pt x="16595" y="8080"/>
                </a:moveTo>
                <a:lnTo>
                  <a:pt x="6755482" y="0"/>
                </a:lnTo>
                <a:cubicBezTo>
                  <a:pt x="6776755" y="1706114"/>
                  <a:pt x="6800122" y="5915497"/>
                  <a:pt x="6792968" y="6948597"/>
                </a:cubicBezTo>
                <a:lnTo>
                  <a:pt x="4841" y="6940540"/>
                </a:lnTo>
                <a:cubicBezTo>
                  <a:pt x="5451" y="6683767"/>
                  <a:pt x="7911" y="6586279"/>
                  <a:pt x="8029" y="6402852"/>
                </a:cubicBezTo>
                <a:lnTo>
                  <a:pt x="457632" y="6155077"/>
                </a:lnTo>
                <a:cubicBezTo>
                  <a:pt x="538889" y="6108628"/>
                  <a:pt x="478765" y="6112686"/>
                  <a:pt x="447308" y="6077935"/>
                </a:cubicBezTo>
                <a:cubicBezTo>
                  <a:pt x="141479" y="5902345"/>
                  <a:pt x="453778" y="6098297"/>
                  <a:pt x="1" y="5807897"/>
                </a:cubicBezTo>
                <a:cubicBezTo>
                  <a:pt x="7867" y="5358267"/>
                  <a:pt x="-5468" y="1198253"/>
                  <a:pt x="16595" y="808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a:lstStyle>
            <a:lvl1pPr marL="0" indent="0">
              <a:buNone/>
              <a:defRPr baseline="0"/>
            </a:lvl1pPr>
          </a:lstStyle>
          <a:p>
            <a:r>
              <a:rPr lang="en-GB" noProof="0" smtClean="0"/>
              <a:t>Click icon </a:t>
            </a:r>
            <a:br>
              <a:rPr lang="en-GB" noProof="0" smtClean="0"/>
            </a:br>
            <a:r>
              <a:rPr lang="en-GB" noProof="0" smtClean="0"/>
              <a:t>to add picture</a:t>
            </a:r>
          </a:p>
        </p:txBody>
      </p:sp>
      <p:sp>
        <p:nvSpPr>
          <p:cNvPr id="5" name="Tijdelijke aanduiding voor tekst 4"/>
          <p:cNvSpPr>
            <a:spLocks noGrp="1"/>
          </p:cNvSpPr>
          <p:nvPr>
            <p:ph type="body" sz="quarter" idx="12" hasCustomPrompt="1"/>
          </p:nvPr>
        </p:nvSpPr>
        <p:spPr>
          <a:xfrm>
            <a:off x="443723" y="2036763"/>
            <a:ext cx="5103022" cy="765175"/>
          </a:xfrm>
        </p:spPr>
        <p:txBody>
          <a:bodyPr/>
          <a:lstStyle>
            <a:lvl1pPr marL="0" indent="0">
              <a:buNone/>
              <a:defRPr b="1">
                <a:latin typeface="Trebuchet MS"/>
                <a:cs typeface="Trebuchet MS"/>
              </a:defRPr>
            </a:lvl1pPr>
          </a:lstStyle>
          <a:p>
            <a:pPr lvl="0"/>
            <a:r>
              <a:rPr lang="en-GB" noProof="0" smtClean="0"/>
              <a:t>PowerPoint</a:t>
            </a:r>
          </a:p>
        </p:txBody>
      </p:sp>
    </p:spTree>
    <p:extLst>
      <p:ext uri="{BB962C8B-B14F-4D97-AF65-F5344CB8AC3E}">
        <p14:creationId xmlns:p14="http://schemas.microsoft.com/office/powerpoint/2010/main" val="256707159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s with caption">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3" hasCustomPrompt="1"/>
          </p:nvPr>
        </p:nvSpPr>
        <p:spPr>
          <a:xfrm>
            <a:off x="514358" y="1550147"/>
            <a:ext cx="2627188" cy="2759228"/>
          </a:xfrm>
        </p:spPr>
        <p:txBody>
          <a:bodyPr anchor="ctr"/>
          <a:lstStyle>
            <a:lvl1pPr marL="0" marR="0" indent="0" algn="ctr" defTabSz="457200" rtl="0" eaLnBrk="1" fontAlgn="auto" latinLnBrk="0" hangingPunct="1">
              <a:lnSpc>
                <a:spcPct val="90000"/>
              </a:lnSpc>
              <a:spcBef>
                <a:spcPts val="0"/>
              </a:spcBef>
              <a:spcAft>
                <a:spcPts val="800"/>
              </a:spcAft>
              <a:buClr>
                <a:srgbClr val="003366"/>
              </a:buClr>
              <a:buSzTx/>
              <a:buFontTx/>
              <a:buNone/>
              <a:tabLst/>
              <a:defRPr/>
            </a:lvl1pPr>
          </a:lstStyle>
          <a:p>
            <a:r>
              <a:rPr lang="en-GB" noProof="0" smtClean="0"/>
              <a:t>Click icon to add picture</a:t>
            </a:r>
          </a:p>
        </p:txBody>
      </p:sp>
      <p:sp>
        <p:nvSpPr>
          <p:cNvPr id="8" name="Tijdelijke aanduiding voor afbeelding 6"/>
          <p:cNvSpPr>
            <a:spLocks noGrp="1"/>
          </p:cNvSpPr>
          <p:nvPr>
            <p:ph type="pic" sz="quarter" idx="14" hasCustomPrompt="1"/>
          </p:nvPr>
        </p:nvSpPr>
        <p:spPr>
          <a:xfrm>
            <a:off x="3273733" y="1550147"/>
            <a:ext cx="2627188" cy="2759228"/>
          </a:xfrm>
        </p:spPr>
        <p:txBody>
          <a:bodyPr anchor="ctr"/>
          <a:lstStyle>
            <a:lvl1pPr marL="0" marR="0" indent="0" algn="ctr" defTabSz="457200" rtl="0" eaLnBrk="1" fontAlgn="auto" latinLnBrk="0" hangingPunct="1">
              <a:lnSpc>
                <a:spcPct val="100000"/>
              </a:lnSpc>
              <a:spcBef>
                <a:spcPts val="0"/>
              </a:spcBef>
              <a:spcAft>
                <a:spcPts val="800"/>
              </a:spcAft>
              <a:buClr>
                <a:srgbClr val="0099CC"/>
              </a:buClr>
              <a:buSzTx/>
              <a:buFontTx/>
              <a:buNone/>
              <a:tabLst/>
              <a:defRPr/>
            </a:lvl1pPr>
          </a:lstStyle>
          <a:p>
            <a:r>
              <a:rPr lang="en-GB" noProof="0" smtClean="0"/>
              <a:t>Click icon to add picture</a:t>
            </a:r>
          </a:p>
        </p:txBody>
      </p:sp>
      <p:sp>
        <p:nvSpPr>
          <p:cNvPr id="9" name="Tijdelijke aanduiding voor afbeelding 6"/>
          <p:cNvSpPr>
            <a:spLocks noGrp="1"/>
          </p:cNvSpPr>
          <p:nvPr>
            <p:ph type="pic" sz="quarter" idx="15" hasCustomPrompt="1"/>
          </p:nvPr>
        </p:nvSpPr>
        <p:spPr>
          <a:xfrm>
            <a:off x="6038253" y="1550147"/>
            <a:ext cx="2627188" cy="2759228"/>
          </a:xfrm>
        </p:spPr>
        <p:txBody>
          <a:bodyPr anchor="ctr"/>
          <a:lstStyle>
            <a:lvl1pPr marL="0" marR="0" indent="0" algn="ctr" defTabSz="457200" rtl="0" eaLnBrk="1" fontAlgn="auto" latinLnBrk="0" hangingPunct="1">
              <a:lnSpc>
                <a:spcPct val="100000"/>
              </a:lnSpc>
              <a:spcBef>
                <a:spcPts val="0"/>
              </a:spcBef>
              <a:spcAft>
                <a:spcPts val="800"/>
              </a:spcAft>
              <a:buClr>
                <a:srgbClr val="0099CC"/>
              </a:buClr>
              <a:buSzTx/>
              <a:buFontTx/>
              <a:buNone/>
              <a:tabLst/>
              <a:defRPr/>
            </a:lvl1pPr>
          </a:lstStyle>
          <a:p>
            <a:r>
              <a:rPr lang="en-GB" noProof="0" smtClean="0"/>
              <a:t>Click icon to add picture</a:t>
            </a:r>
          </a:p>
        </p:txBody>
      </p:sp>
      <p:sp>
        <p:nvSpPr>
          <p:cNvPr id="11" name="Tijdelijke aanduiding voor tekst 10"/>
          <p:cNvSpPr>
            <a:spLocks noGrp="1"/>
          </p:cNvSpPr>
          <p:nvPr>
            <p:ph type="body" sz="quarter" idx="16" hasCustomPrompt="1"/>
          </p:nvPr>
        </p:nvSpPr>
        <p:spPr bwMode="gray">
          <a:xfrm>
            <a:off x="516241" y="4389989"/>
            <a:ext cx="2623256" cy="584918"/>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2" name="Tijdelijke aanduiding voor tekst 10"/>
          <p:cNvSpPr>
            <a:spLocks noGrp="1"/>
          </p:cNvSpPr>
          <p:nvPr>
            <p:ph type="body" sz="quarter" idx="17" hasCustomPrompt="1"/>
          </p:nvPr>
        </p:nvSpPr>
        <p:spPr bwMode="gray">
          <a:xfrm>
            <a:off x="3258446" y="4388450"/>
            <a:ext cx="2644696" cy="584918"/>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3" name="Tijdelijke aanduiding voor tekst 10"/>
          <p:cNvSpPr>
            <a:spLocks noGrp="1"/>
          </p:cNvSpPr>
          <p:nvPr>
            <p:ph type="body" sz="quarter" idx="18" hasCustomPrompt="1"/>
          </p:nvPr>
        </p:nvSpPr>
        <p:spPr bwMode="gray">
          <a:xfrm>
            <a:off x="6032539" y="4386911"/>
            <a:ext cx="2642434" cy="584918"/>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0" name="Titel 1"/>
          <p:cNvSpPr>
            <a:spLocks noGrp="1"/>
          </p:cNvSpPr>
          <p:nvPr>
            <p:ph type="title" hasCustomPrompt="1"/>
          </p:nvPr>
        </p:nvSpPr>
        <p:spPr>
          <a:xfrm>
            <a:off x="410192" y="-88001"/>
            <a:ext cx="8397258" cy="1058282"/>
          </a:xfrm>
        </p:spPr>
        <p:txBody>
          <a:bodyPr/>
          <a:lstStyle/>
          <a:p>
            <a:r>
              <a:rPr lang="en-GB" noProof="0" dirty="0" smtClean="0"/>
              <a:t>Click to add title</a:t>
            </a:r>
            <a:endParaRPr lang="en-GB" noProof="0" dirty="0"/>
          </a:p>
        </p:txBody>
      </p:sp>
    </p:spTree>
    <p:extLst>
      <p:ext uri="{BB962C8B-B14F-4D97-AF65-F5344CB8AC3E}">
        <p14:creationId xmlns:p14="http://schemas.microsoft.com/office/powerpoint/2010/main" val="299691162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 Title, subtitle and pictures with caption">
    <p:spTree>
      <p:nvGrpSpPr>
        <p:cNvPr id="1" name=""/>
        <p:cNvGrpSpPr/>
        <p:nvPr/>
      </p:nvGrpSpPr>
      <p:grpSpPr>
        <a:xfrm>
          <a:off x="0" y="0"/>
          <a:ext cx="0" cy="0"/>
          <a:chOff x="0" y="0"/>
          <a:chExt cx="0" cy="0"/>
        </a:xfrm>
      </p:grpSpPr>
      <p:sp>
        <p:nvSpPr>
          <p:cNvPr id="4" name="Tijdelijke aanduiding voor tekst 3"/>
          <p:cNvSpPr>
            <a:spLocks noGrp="1"/>
          </p:cNvSpPr>
          <p:nvPr>
            <p:ph type="body" sz="quarter" idx="19" hasCustomPrompt="1"/>
          </p:nvPr>
        </p:nvSpPr>
        <p:spPr>
          <a:xfrm>
            <a:off x="428753" y="989740"/>
            <a:ext cx="7601719" cy="669925"/>
          </a:xfrm>
        </p:spPr>
        <p:txBody>
          <a:bodyPr/>
          <a:lstStyle>
            <a:lvl1pPr marL="0" indent="0">
              <a:buNone/>
              <a:defRPr sz="2400" b="1"/>
            </a:lvl1pPr>
            <a:lvl2pPr marL="261938" indent="0">
              <a:buNone/>
              <a:defRPr/>
            </a:lvl2pPr>
            <a:lvl3pPr marL="538162" indent="0">
              <a:buNone/>
              <a:defRPr/>
            </a:lvl3pPr>
            <a:lvl4pPr marL="717550" indent="0">
              <a:buNone/>
              <a:defRPr/>
            </a:lvl4pPr>
            <a:lvl5pPr marL="979487" indent="0">
              <a:buNone/>
              <a:defRPr/>
            </a:lvl5pPr>
          </a:lstStyle>
          <a:p>
            <a:pPr lvl="0"/>
            <a:r>
              <a:rPr lang="en-GB" noProof="0" smtClean="0"/>
              <a:t>Subtitle</a:t>
            </a:r>
          </a:p>
        </p:txBody>
      </p:sp>
      <p:sp>
        <p:nvSpPr>
          <p:cNvPr id="10" name="Titel 1"/>
          <p:cNvSpPr>
            <a:spLocks noGrp="1"/>
          </p:cNvSpPr>
          <p:nvPr>
            <p:ph type="title" hasCustomPrompt="1"/>
          </p:nvPr>
        </p:nvSpPr>
        <p:spPr>
          <a:xfrm>
            <a:off x="410192" y="-88001"/>
            <a:ext cx="8397258" cy="1058282"/>
          </a:xfrm>
        </p:spPr>
        <p:txBody>
          <a:bodyPr/>
          <a:lstStyle/>
          <a:p>
            <a:r>
              <a:rPr lang="en-GB" noProof="0" dirty="0" smtClean="0"/>
              <a:t>Click to add title</a:t>
            </a:r>
            <a:endParaRPr lang="en-GB" noProof="0" dirty="0"/>
          </a:p>
        </p:txBody>
      </p:sp>
      <p:sp>
        <p:nvSpPr>
          <p:cNvPr id="23" name="Tijdelijke aanduiding voor afbeelding 6"/>
          <p:cNvSpPr>
            <a:spLocks noGrp="1"/>
          </p:cNvSpPr>
          <p:nvPr>
            <p:ph type="pic" sz="quarter" idx="13" hasCustomPrompt="1"/>
          </p:nvPr>
        </p:nvSpPr>
        <p:spPr>
          <a:xfrm>
            <a:off x="514358" y="1550147"/>
            <a:ext cx="2627188" cy="2759228"/>
          </a:xfrm>
        </p:spPr>
        <p:txBody>
          <a:bodyPr anchor="ctr"/>
          <a:lstStyle>
            <a:lvl1pPr marL="0" marR="0" indent="0" algn="ctr" defTabSz="457200" rtl="0" eaLnBrk="1" fontAlgn="auto" latinLnBrk="0" hangingPunct="1">
              <a:lnSpc>
                <a:spcPct val="90000"/>
              </a:lnSpc>
              <a:spcBef>
                <a:spcPts val="0"/>
              </a:spcBef>
              <a:spcAft>
                <a:spcPts val="800"/>
              </a:spcAft>
              <a:buClr>
                <a:srgbClr val="003366"/>
              </a:buClr>
              <a:buSzTx/>
              <a:buFontTx/>
              <a:buNone/>
              <a:tabLst/>
              <a:defRPr/>
            </a:lvl1pPr>
          </a:lstStyle>
          <a:p>
            <a:r>
              <a:rPr lang="en-GB" noProof="0" smtClean="0"/>
              <a:t>Click icon to add picture</a:t>
            </a:r>
          </a:p>
        </p:txBody>
      </p:sp>
      <p:sp>
        <p:nvSpPr>
          <p:cNvPr id="24" name="Tijdelijke aanduiding voor afbeelding 6"/>
          <p:cNvSpPr>
            <a:spLocks noGrp="1"/>
          </p:cNvSpPr>
          <p:nvPr>
            <p:ph type="pic" sz="quarter" idx="14" hasCustomPrompt="1"/>
          </p:nvPr>
        </p:nvSpPr>
        <p:spPr>
          <a:xfrm>
            <a:off x="3273733" y="1550147"/>
            <a:ext cx="2627188" cy="2759228"/>
          </a:xfrm>
        </p:spPr>
        <p:txBody>
          <a:bodyPr anchor="ctr"/>
          <a:lstStyle>
            <a:lvl1pPr marL="0" marR="0" indent="0" algn="ctr" defTabSz="457200" rtl="0" eaLnBrk="1" fontAlgn="auto" latinLnBrk="0" hangingPunct="1">
              <a:lnSpc>
                <a:spcPct val="100000"/>
              </a:lnSpc>
              <a:spcBef>
                <a:spcPts val="0"/>
              </a:spcBef>
              <a:spcAft>
                <a:spcPts val="800"/>
              </a:spcAft>
              <a:buClr>
                <a:srgbClr val="0099CC"/>
              </a:buClr>
              <a:buSzTx/>
              <a:buFontTx/>
              <a:buNone/>
              <a:tabLst/>
              <a:defRPr/>
            </a:lvl1pPr>
          </a:lstStyle>
          <a:p>
            <a:r>
              <a:rPr lang="en-GB" noProof="0" smtClean="0"/>
              <a:t>Click icon to add picture</a:t>
            </a:r>
          </a:p>
        </p:txBody>
      </p:sp>
      <p:sp>
        <p:nvSpPr>
          <p:cNvPr id="25" name="Tijdelijke aanduiding voor afbeelding 6"/>
          <p:cNvSpPr>
            <a:spLocks noGrp="1"/>
          </p:cNvSpPr>
          <p:nvPr>
            <p:ph type="pic" sz="quarter" idx="15" hasCustomPrompt="1"/>
          </p:nvPr>
        </p:nvSpPr>
        <p:spPr>
          <a:xfrm>
            <a:off x="6038253" y="1550147"/>
            <a:ext cx="2627188" cy="2759228"/>
          </a:xfrm>
        </p:spPr>
        <p:txBody>
          <a:bodyPr anchor="ctr"/>
          <a:lstStyle>
            <a:lvl1pPr marL="0" marR="0" indent="0" algn="ctr" defTabSz="457200" rtl="0" eaLnBrk="1" fontAlgn="auto" latinLnBrk="0" hangingPunct="1">
              <a:lnSpc>
                <a:spcPct val="100000"/>
              </a:lnSpc>
              <a:spcBef>
                <a:spcPts val="0"/>
              </a:spcBef>
              <a:spcAft>
                <a:spcPts val="800"/>
              </a:spcAft>
              <a:buClr>
                <a:srgbClr val="0099CC"/>
              </a:buClr>
              <a:buSzTx/>
              <a:buFontTx/>
              <a:buNone/>
              <a:tabLst/>
              <a:defRPr/>
            </a:lvl1pPr>
          </a:lstStyle>
          <a:p>
            <a:r>
              <a:rPr lang="en-GB" noProof="0" smtClean="0"/>
              <a:t>Click icon to add picture</a:t>
            </a:r>
          </a:p>
        </p:txBody>
      </p:sp>
      <p:sp>
        <p:nvSpPr>
          <p:cNvPr id="26" name="Tijdelijke aanduiding voor tekst 10"/>
          <p:cNvSpPr>
            <a:spLocks noGrp="1"/>
          </p:cNvSpPr>
          <p:nvPr>
            <p:ph type="body" sz="quarter" idx="16" hasCustomPrompt="1"/>
          </p:nvPr>
        </p:nvSpPr>
        <p:spPr bwMode="gray">
          <a:xfrm>
            <a:off x="516241" y="4389989"/>
            <a:ext cx="2623256" cy="584918"/>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27" name="Tijdelijke aanduiding voor tekst 10"/>
          <p:cNvSpPr>
            <a:spLocks noGrp="1"/>
          </p:cNvSpPr>
          <p:nvPr>
            <p:ph type="body" sz="quarter" idx="17" hasCustomPrompt="1"/>
          </p:nvPr>
        </p:nvSpPr>
        <p:spPr bwMode="gray">
          <a:xfrm>
            <a:off x="3258446" y="4388450"/>
            <a:ext cx="2644696" cy="584918"/>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28" name="Tijdelijke aanduiding voor tekst 10"/>
          <p:cNvSpPr>
            <a:spLocks noGrp="1"/>
          </p:cNvSpPr>
          <p:nvPr>
            <p:ph type="body" sz="quarter" idx="18" hasCustomPrompt="1"/>
          </p:nvPr>
        </p:nvSpPr>
        <p:spPr bwMode="gray">
          <a:xfrm>
            <a:off x="6032539" y="4386911"/>
            <a:ext cx="2642434" cy="584918"/>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Tree>
    <p:extLst>
      <p:ext uri="{BB962C8B-B14F-4D97-AF65-F5344CB8AC3E}">
        <p14:creationId xmlns:p14="http://schemas.microsoft.com/office/powerpoint/2010/main" val="174300807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ipArt with caption">
    <p:spTree>
      <p:nvGrpSpPr>
        <p:cNvPr id="1" name=""/>
        <p:cNvGrpSpPr/>
        <p:nvPr/>
      </p:nvGrpSpPr>
      <p:grpSpPr>
        <a:xfrm>
          <a:off x="0" y="0"/>
          <a:ext cx="0" cy="0"/>
          <a:chOff x="0" y="0"/>
          <a:chExt cx="0" cy="0"/>
        </a:xfrm>
      </p:grpSpPr>
      <p:sp>
        <p:nvSpPr>
          <p:cNvPr id="5" name="Tijdelijke aanduiding voor illustratie 4"/>
          <p:cNvSpPr>
            <a:spLocks noGrp="1"/>
          </p:cNvSpPr>
          <p:nvPr>
            <p:ph type="clipArt" sz="quarter" idx="10" hasCustomPrompt="1"/>
          </p:nvPr>
        </p:nvSpPr>
        <p:spPr>
          <a:xfrm>
            <a:off x="1347843" y="1131210"/>
            <a:ext cx="6402498" cy="3500555"/>
          </a:xfrm>
        </p:spPr>
        <p:txBody>
          <a:bodyPr/>
          <a:lstStyle>
            <a:lvl1pPr marL="0" marR="0" indent="0" algn="ctr" defTabSz="457200" rtl="0" eaLnBrk="1" fontAlgn="auto" latinLnBrk="0" hangingPunct="1">
              <a:lnSpc>
                <a:spcPct val="90000"/>
              </a:lnSpc>
              <a:spcBef>
                <a:spcPts val="0"/>
              </a:spcBef>
              <a:spcAft>
                <a:spcPts val="800"/>
              </a:spcAft>
              <a:buClr>
                <a:srgbClr val="003366"/>
              </a:buClr>
              <a:buSzTx/>
              <a:buFont typeface="Wingdings" charset="2"/>
              <a:buNone/>
              <a:tabLst/>
              <a:defRPr/>
            </a:lvl1pPr>
          </a:lstStyle>
          <a:p>
            <a:r>
              <a:rPr lang="en-GB" noProof="0" smtClean="0"/>
              <a:t>Click icon to add ClipArt</a:t>
            </a:r>
          </a:p>
          <a:p>
            <a:endParaRPr lang="en-GB" noProof="0" smtClean="0"/>
          </a:p>
          <a:p>
            <a:endParaRPr lang="en-GB" noProof="0"/>
          </a:p>
        </p:txBody>
      </p:sp>
      <p:sp>
        <p:nvSpPr>
          <p:cNvPr id="2" name="Titel 1"/>
          <p:cNvSpPr>
            <a:spLocks noGrp="1"/>
          </p:cNvSpPr>
          <p:nvPr>
            <p:ph type="title" hasCustomPrompt="1"/>
          </p:nvPr>
        </p:nvSpPr>
        <p:spPr bwMode="gray">
          <a:xfrm>
            <a:off x="1351164" y="4652652"/>
            <a:ext cx="6407217" cy="472282"/>
          </a:xfrm>
        </p:spPr>
        <p:txBody>
          <a:bodyPr anchor="t"/>
          <a:lstStyle>
            <a:lvl1pPr algn="ctr">
              <a:defRPr sz="1800" b="0">
                <a:solidFill>
                  <a:srgbClr val="003366"/>
                </a:solidFill>
              </a:defRPr>
            </a:lvl1pPr>
          </a:lstStyle>
          <a:p>
            <a:pPr lvl="0"/>
            <a:r>
              <a:rPr lang="en-GB" noProof="0" smtClean="0"/>
              <a:t>Click to add text</a:t>
            </a:r>
          </a:p>
        </p:txBody>
      </p:sp>
    </p:spTree>
    <p:extLst>
      <p:ext uri="{BB962C8B-B14F-4D97-AF65-F5344CB8AC3E}">
        <p14:creationId xmlns:p14="http://schemas.microsoft.com/office/powerpoint/2010/main" val="215393270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410192" y="-88001"/>
            <a:ext cx="8397258" cy="1058282"/>
          </a:xfrm>
        </p:spPr>
        <p:txBody>
          <a:bodyPr/>
          <a:lstStyle/>
          <a:p>
            <a:r>
              <a:rPr lang="en-GB" noProof="0" dirty="0" smtClean="0"/>
              <a:t>Click to add title</a:t>
            </a:r>
            <a:endParaRPr lang="en-GB" noProof="0" dirty="0"/>
          </a:p>
        </p:txBody>
      </p:sp>
    </p:spTree>
    <p:extLst>
      <p:ext uri="{BB962C8B-B14F-4D97-AF65-F5344CB8AC3E}">
        <p14:creationId xmlns:p14="http://schemas.microsoft.com/office/powerpoint/2010/main" val="228529108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hapter title screen">
    <p:bg>
      <p:bgPr>
        <a:solidFill>
          <a:srgbClr val="003366"/>
        </a:solidFill>
        <a:effectLst/>
      </p:bgPr>
    </p:bg>
    <p:spTree>
      <p:nvGrpSpPr>
        <p:cNvPr id="1" name=""/>
        <p:cNvGrpSpPr/>
        <p:nvPr/>
      </p:nvGrpSpPr>
      <p:grpSpPr>
        <a:xfrm>
          <a:off x="0" y="0"/>
          <a:ext cx="0" cy="0"/>
          <a:chOff x="0" y="0"/>
          <a:chExt cx="0" cy="0"/>
        </a:xfrm>
      </p:grpSpPr>
      <p:pic>
        <p:nvPicPr>
          <p:cNvPr id="5" name="Afbeelding 4" descr="KBCkopiewit.png"/>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529461" y="4773685"/>
            <a:ext cx="554771" cy="433659"/>
          </a:xfrm>
          <a:prstGeom prst="rect">
            <a:avLst/>
          </a:prstGeom>
        </p:spPr>
      </p:pic>
      <p:sp>
        <p:nvSpPr>
          <p:cNvPr id="15" name="Tijdelijke aanduiding voor afbeelding 6"/>
          <p:cNvSpPr>
            <a:spLocks noGrp="1"/>
          </p:cNvSpPr>
          <p:nvPr>
            <p:ph type="pic" sz="quarter" idx="11" hasCustomPrompt="1"/>
          </p:nvPr>
        </p:nvSpPr>
        <p:spPr bwMode="auto">
          <a:xfrm>
            <a:off x="6011049" y="-41950"/>
            <a:ext cx="3141306" cy="5774164"/>
          </a:xfrm>
          <a:custGeom>
            <a:avLst/>
            <a:gdLst>
              <a:gd name="T0" fmla="*/ 63 w 7808562"/>
              <a:gd name="T1" fmla="*/ 0 h 6925674"/>
              <a:gd name="T2" fmla="*/ 1342410 w 7808562"/>
              <a:gd name="T3" fmla="*/ 12911 h 6925674"/>
              <a:gd name="T4" fmla="*/ 1592162 w 7808562"/>
              <a:gd name="T5" fmla="*/ 361897 h 6925674"/>
              <a:gd name="T6" fmla="*/ 1593947 w 7808562"/>
              <a:gd name="T7" fmla="*/ 1881171 h 6925674"/>
              <a:gd name="T8" fmla="*/ 1395714 w 7808562"/>
              <a:gd name="T9" fmla="*/ 2234516 h 6925674"/>
              <a:gd name="T10" fmla="*/ 13413 w 7808562"/>
              <a:gd name="T11" fmla="*/ 2231692 h 6925674"/>
              <a:gd name="T12" fmla="*/ 63 w 7808562"/>
              <a:gd name="T13" fmla="*/ 0 h 6925674"/>
              <a:gd name="T14" fmla="*/ 0 60000 65536"/>
              <a:gd name="T15" fmla="*/ 0 60000 65536"/>
              <a:gd name="T16" fmla="*/ 0 60000 65536"/>
              <a:gd name="T17" fmla="*/ 0 60000 65536"/>
              <a:gd name="T18" fmla="*/ 0 60000 65536"/>
              <a:gd name="T19" fmla="*/ 0 60000 65536"/>
              <a:gd name="T20" fmla="*/ 0 60000 65536"/>
              <a:gd name="connsiteX0" fmla="*/ 310 w 7808562"/>
              <a:gd name="connsiteY0" fmla="*/ 0 h 6925676"/>
              <a:gd name="connsiteX1" fmla="*/ 6574615 w 7808562"/>
              <a:gd name="connsiteY1" fmla="*/ 39986 h 6925676"/>
              <a:gd name="connsiteX2" fmla="*/ 7797802 w 7808562"/>
              <a:gd name="connsiteY2" fmla="*/ 1048687 h 6925676"/>
              <a:gd name="connsiteX3" fmla="*/ 7806547 w 7808562"/>
              <a:gd name="connsiteY3" fmla="*/ 5825942 h 6925676"/>
              <a:gd name="connsiteX4" fmla="*/ 6835675 w 7808562"/>
              <a:gd name="connsiteY4" fmla="*/ 6920243 h 6925676"/>
              <a:gd name="connsiteX5" fmla="*/ 65693 w 7808562"/>
              <a:gd name="connsiteY5" fmla="*/ 6911496 h 6925676"/>
              <a:gd name="connsiteX6" fmla="*/ 310 w 7808562"/>
              <a:gd name="connsiteY6" fmla="*/ 0 h 6925676"/>
              <a:gd name="connsiteX0" fmla="*/ 310 w 7806628"/>
              <a:gd name="connsiteY0" fmla="*/ 0 h 6925674"/>
              <a:gd name="connsiteX1" fmla="*/ 6574615 w 7806628"/>
              <a:gd name="connsiteY1" fmla="*/ 39986 h 6925674"/>
              <a:gd name="connsiteX2" fmla="*/ 7806547 w 7806628"/>
              <a:gd name="connsiteY2" fmla="*/ 5825942 h 6925674"/>
              <a:gd name="connsiteX3" fmla="*/ 6835675 w 7806628"/>
              <a:gd name="connsiteY3" fmla="*/ 6920243 h 6925674"/>
              <a:gd name="connsiteX4" fmla="*/ 65693 w 7806628"/>
              <a:gd name="connsiteY4" fmla="*/ 6911496 h 6925674"/>
              <a:gd name="connsiteX5" fmla="*/ 310 w 7806628"/>
              <a:gd name="connsiteY5" fmla="*/ 0 h 6925674"/>
              <a:gd name="connsiteX0" fmla="*/ 310 w 7819718"/>
              <a:gd name="connsiteY0" fmla="*/ 8079 h 6933755"/>
              <a:gd name="connsiteX1" fmla="*/ 6816334 w 7819718"/>
              <a:gd name="connsiteY1" fmla="*/ 0 h 6933755"/>
              <a:gd name="connsiteX2" fmla="*/ 7806547 w 7819718"/>
              <a:gd name="connsiteY2" fmla="*/ 5834021 h 6933755"/>
              <a:gd name="connsiteX3" fmla="*/ 6835675 w 7819718"/>
              <a:gd name="connsiteY3" fmla="*/ 6928322 h 6933755"/>
              <a:gd name="connsiteX4" fmla="*/ 65693 w 7819718"/>
              <a:gd name="connsiteY4" fmla="*/ 6919575 h 6933755"/>
              <a:gd name="connsiteX5" fmla="*/ 310 w 7819718"/>
              <a:gd name="connsiteY5" fmla="*/ 8079 h 6933755"/>
              <a:gd name="connsiteX0" fmla="*/ 310 w 7806628"/>
              <a:gd name="connsiteY0" fmla="*/ 8079 h 6933753"/>
              <a:gd name="connsiteX1" fmla="*/ 6816334 w 7806628"/>
              <a:gd name="connsiteY1" fmla="*/ 0 h 6933753"/>
              <a:gd name="connsiteX2" fmla="*/ 7806547 w 7806628"/>
              <a:gd name="connsiteY2" fmla="*/ 5834021 h 6933753"/>
              <a:gd name="connsiteX3" fmla="*/ 6835675 w 7806628"/>
              <a:gd name="connsiteY3" fmla="*/ 6928322 h 6933753"/>
              <a:gd name="connsiteX4" fmla="*/ 65693 w 7806628"/>
              <a:gd name="connsiteY4" fmla="*/ 6919575 h 6933753"/>
              <a:gd name="connsiteX5" fmla="*/ 310 w 7806628"/>
              <a:gd name="connsiteY5" fmla="*/ 8079 h 6933753"/>
              <a:gd name="connsiteX0" fmla="*/ 310 w 7675153"/>
              <a:gd name="connsiteY0" fmla="*/ 8079 h 6933755"/>
              <a:gd name="connsiteX1" fmla="*/ 6816334 w 7675153"/>
              <a:gd name="connsiteY1" fmla="*/ 0 h 6933755"/>
              <a:gd name="connsiteX2" fmla="*/ 6835675 w 7675153"/>
              <a:gd name="connsiteY2" fmla="*/ 6928322 h 6933755"/>
              <a:gd name="connsiteX3" fmla="*/ 65693 w 7675153"/>
              <a:gd name="connsiteY3" fmla="*/ 6919575 h 6933755"/>
              <a:gd name="connsiteX4" fmla="*/ 310 w 7675153"/>
              <a:gd name="connsiteY4" fmla="*/ 8079 h 6933755"/>
              <a:gd name="connsiteX0" fmla="*/ 310 w 7343338"/>
              <a:gd name="connsiteY0" fmla="*/ 8079 h 6933753"/>
              <a:gd name="connsiteX1" fmla="*/ 6816334 w 7343338"/>
              <a:gd name="connsiteY1" fmla="*/ 0 h 6933753"/>
              <a:gd name="connsiteX2" fmla="*/ 6835675 w 7343338"/>
              <a:gd name="connsiteY2" fmla="*/ 6928322 h 6933753"/>
              <a:gd name="connsiteX3" fmla="*/ 65693 w 7343338"/>
              <a:gd name="connsiteY3" fmla="*/ 6919575 h 6933753"/>
              <a:gd name="connsiteX4" fmla="*/ 310 w 7343338"/>
              <a:gd name="connsiteY4" fmla="*/ 8079 h 6933753"/>
              <a:gd name="connsiteX0" fmla="*/ 310 w 6865449"/>
              <a:gd name="connsiteY0" fmla="*/ 8079 h 6933755"/>
              <a:gd name="connsiteX1" fmla="*/ 6816334 w 6865449"/>
              <a:gd name="connsiteY1" fmla="*/ 0 h 6933755"/>
              <a:gd name="connsiteX2" fmla="*/ 6835675 w 6865449"/>
              <a:gd name="connsiteY2" fmla="*/ 6928322 h 6933755"/>
              <a:gd name="connsiteX3" fmla="*/ 65693 w 6865449"/>
              <a:gd name="connsiteY3" fmla="*/ 6919575 h 6933755"/>
              <a:gd name="connsiteX4" fmla="*/ 310 w 6865449"/>
              <a:gd name="connsiteY4" fmla="*/ 8079 h 6933755"/>
              <a:gd name="connsiteX0" fmla="*/ 310 w 6865449"/>
              <a:gd name="connsiteY0" fmla="*/ 8079 h 6933753"/>
              <a:gd name="connsiteX1" fmla="*/ 6816334 w 6865449"/>
              <a:gd name="connsiteY1" fmla="*/ 0 h 6933753"/>
              <a:gd name="connsiteX2" fmla="*/ 6835675 w 6865449"/>
              <a:gd name="connsiteY2" fmla="*/ 6928322 h 6933753"/>
              <a:gd name="connsiteX3" fmla="*/ 65693 w 6865449"/>
              <a:gd name="connsiteY3" fmla="*/ 6919575 h 6933753"/>
              <a:gd name="connsiteX4" fmla="*/ 310 w 6865449"/>
              <a:gd name="connsiteY4" fmla="*/ 8079 h 6933753"/>
              <a:gd name="connsiteX0" fmla="*/ 310 w 6838693"/>
              <a:gd name="connsiteY0" fmla="*/ 8079 h 6933755"/>
              <a:gd name="connsiteX1" fmla="*/ 6816334 w 6838693"/>
              <a:gd name="connsiteY1" fmla="*/ 0 h 6933755"/>
              <a:gd name="connsiteX2" fmla="*/ 6835675 w 6838693"/>
              <a:gd name="connsiteY2" fmla="*/ 6928322 h 6933755"/>
              <a:gd name="connsiteX3" fmla="*/ 65693 w 6838693"/>
              <a:gd name="connsiteY3" fmla="*/ 6919575 h 6933755"/>
              <a:gd name="connsiteX4" fmla="*/ 310 w 6838693"/>
              <a:gd name="connsiteY4" fmla="*/ 8079 h 6933755"/>
              <a:gd name="connsiteX0" fmla="*/ 490344 w 7328727"/>
              <a:gd name="connsiteY0" fmla="*/ 8079 h 6933754"/>
              <a:gd name="connsiteX1" fmla="*/ 7306368 w 7328727"/>
              <a:gd name="connsiteY1" fmla="*/ 0 h 6933754"/>
              <a:gd name="connsiteX2" fmla="*/ 7325709 w 7328727"/>
              <a:gd name="connsiteY2" fmla="*/ 6928322 h 6933754"/>
              <a:gd name="connsiteX3" fmla="*/ 555727 w 7328727"/>
              <a:gd name="connsiteY3" fmla="*/ 6919575 h 6933754"/>
              <a:gd name="connsiteX4" fmla="*/ 541974 w 7328727"/>
              <a:gd name="connsiteY4" fmla="*/ 5816805 h 6933754"/>
              <a:gd name="connsiteX5" fmla="*/ 490344 w 7328727"/>
              <a:gd name="connsiteY5" fmla="*/ 8079 h 6933754"/>
              <a:gd name="connsiteX0" fmla="*/ 490344 w 7328727"/>
              <a:gd name="connsiteY0" fmla="*/ 8079 h 6933754"/>
              <a:gd name="connsiteX1" fmla="*/ 7306368 w 7328727"/>
              <a:gd name="connsiteY1" fmla="*/ 0 h 6933754"/>
              <a:gd name="connsiteX2" fmla="*/ 7325709 w 7328727"/>
              <a:gd name="connsiteY2" fmla="*/ 6928322 h 6933754"/>
              <a:gd name="connsiteX3" fmla="*/ 593248 w 7328727"/>
              <a:gd name="connsiteY3" fmla="*/ 6919576 h 6933754"/>
              <a:gd name="connsiteX4" fmla="*/ 541974 w 7328727"/>
              <a:gd name="connsiteY4" fmla="*/ 5816805 h 6933754"/>
              <a:gd name="connsiteX5" fmla="*/ 490344 w 7328727"/>
              <a:gd name="connsiteY5" fmla="*/ 8079 h 6933754"/>
              <a:gd name="connsiteX0" fmla="*/ 486357 w 7324740"/>
              <a:gd name="connsiteY0" fmla="*/ 8079 h 6933754"/>
              <a:gd name="connsiteX1" fmla="*/ 7302381 w 7324740"/>
              <a:gd name="connsiteY1" fmla="*/ 0 h 6933754"/>
              <a:gd name="connsiteX2" fmla="*/ 7321722 w 7324740"/>
              <a:gd name="connsiteY2" fmla="*/ 6928322 h 6933754"/>
              <a:gd name="connsiteX3" fmla="*/ 589261 w 7324740"/>
              <a:gd name="connsiteY3" fmla="*/ 6919576 h 6933754"/>
              <a:gd name="connsiteX4" fmla="*/ 537987 w 7324740"/>
              <a:gd name="connsiteY4" fmla="*/ 5816805 h 6933754"/>
              <a:gd name="connsiteX5" fmla="*/ 486357 w 7324740"/>
              <a:gd name="connsiteY5" fmla="*/ 8079 h 6933754"/>
              <a:gd name="connsiteX0" fmla="*/ 410717 w 7249100"/>
              <a:gd name="connsiteY0" fmla="*/ 8079 h 6933754"/>
              <a:gd name="connsiteX1" fmla="*/ 7226741 w 7249100"/>
              <a:gd name="connsiteY1" fmla="*/ 0 h 6933754"/>
              <a:gd name="connsiteX2" fmla="*/ 7246082 w 7249100"/>
              <a:gd name="connsiteY2" fmla="*/ 6928322 h 6933754"/>
              <a:gd name="connsiteX3" fmla="*/ 513621 w 7249100"/>
              <a:gd name="connsiteY3" fmla="*/ 6919576 h 6933754"/>
              <a:gd name="connsiteX4" fmla="*/ 462347 w 7249100"/>
              <a:gd name="connsiteY4" fmla="*/ 5816805 h 6933754"/>
              <a:gd name="connsiteX5" fmla="*/ 410717 w 7249100"/>
              <a:gd name="connsiteY5" fmla="*/ 8079 h 6933754"/>
              <a:gd name="connsiteX0" fmla="*/ 291981 w 7130364"/>
              <a:gd name="connsiteY0" fmla="*/ 8079 h 7255016"/>
              <a:gd name="connsiteX1" fmla="*/ 7108005 w 7130364"/>
              <a:gd name="connsiteY1" fmla="*/ 0 h 7255016"/>
              <a:gd name="connsiteX2" fmla="*/ 7127346 w 7130364"/>
              <a:gd name="connsiteY2" fmla="*/ 6928322 h 7255016"/>
              <a:gd name="connsiteX3" fmla="*/ 563735 w 7130364"/>
              <a:gd name="connsiteY3" fmla="*/ 7254995 h 7255016"/>
              <a:gd name="connsiteX4" fmla="*/ 343611 w 7130364"/>
              <a:gd name="connsiteY4" fmla="*/ 5816805 h 7255016"/>
              <a:gd name="connsiteX5" fmla="*/ 291981 w 7130364"/>
              <a:gd name="connsiteY5" fmla="*/ 8079 h 7255016"/>
              <a:gd name="connsiteX0" fmla="*/ 285946 w 7124329"/>
              <a:gd name="connsiteY0" fmla="*/ 8079 h 7255015"/>
              <a:gd name="connsiteX1" fmla="*/ 7101970 w 7124329"/>
              <a:gd name="connsiteY1" fmla="*/ 0 h 7255015"/>
              <a:gd name="connsiteX2" fmla="*/ 7121311 w 7124329"/>
              <a:gd name="connsiteY2" fmla="*/ 6928322 h 7255015"/>
              <a:gd name="connsiteX3" fmla="*/ 557700 w 7124329"/>
              <a:gd name="connsiteY3" fmla="*/ 7254995 h 7255015"/>
              <a:gd name="connsiteX4" fmla="*/ 356338 w 7124329"/>
              <a:gd name="connsiteY4" fmla="*/ 5774878 h 7255015"/>
              <a:gd name="connsiteX5" fmla="*/ 285946 w 7124329"/>
              <a:gd name="connsiteY5" fmla="*/ 8079 h 7255015"/>
              <a:gd name="connsiteX0" fmla="*/ 186927 w 7025310"/>
              <a:gd name="connsiteY0" fmla="*/ 8079 h 7255015"/>
              <a:gd name="connsiteX1" fmla="*/ 7002951 w 7025310"/>
              <a:gd name="connsiteY1" fmla="*/ 0 h 7255015"/>
              <a:gd name="connsiteX2" fmla="*/ 7022292 w 7025310"/>
              <a:gd name="connsiteY2" fmla="*/ 6928322 h 7255015"/>
              <a:gd name="connsiteX3" fmla="*/ 458681 w 7025310"/>
              <a:gd name="connsiteY3" fmla="*/ 7254995 h 7255015"/>
              <a:gd name="connsiteX4" fmla="*/ 257319 w 7025310"/>
              <a:gd name="connsiteY4" fmla="*/ 5774878 h 7255015"/>
              <a:gd name="connsiteX5" fmla="*/ 186927 w 7025310"/>
              <a:gd name="connsiteY5" fmla="*/ 8079 h 7255015"/>
              <a:gd name="connsiteX0" fmla="*/ 254832 w 7093215"/>
              <a:gd name="connsiteY0" fmla="*/ 8079 h 7255015"/>
              <a:gd name="connsiteX1" fmla="*/ 7070856 w 7093215"/>
              <a:gd name="connsiteY1" fmla="*/ 0 h 7255015"/>
              <a:gd name="connsiteX2" fmla="*/ 7090197 w 7093215"/>
              <a:gd name="connsiteY2" fmla="*/ 6928322 h 7255015"/>
              <a:gd name="connsiteX3" fmla="*/ 526586 w 7093215"/>
              <a:gd name="connsiteY3" fmla="*/ 7254995 h 7255015"/>
              <a:gd name="connsiteX4" fmla="*/ 388457 w 7093215"/>
              <a:gd name="connsiteY4" fmla="*/ 6089967 h 7255015"/>
              <a:gd name="connsiteX5" fmla="*/ 325224 w 7093215"/>
              <a:gd name="connsiteY5" fmla="*/ 5774878 h 7255015"/>
              <a:gd name="connsiteX6" fmla="*/ 254832 w 7093215"/>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238752 w 7077135"/>
              <a:gd name="connsiteY0" fmla="*/ 8079 h 7255015"/>
              <a:gd name="connsiteX1" fmla="*/ 7054776 w 7077135"/>
              <a:gd name="connsiteY1" fmla="*/ 0 h 7255015"/>
              <a:gd name="connsiteX2" fmla="*/ 7074117 w 7077135"/>
              <a:gd name="connsiteY2" fmla="*/ 6928322 h 7255015"/>
              <a:gd name="connsiteX3" fmla="*/ 510506 w 7077135"/>
              <a:gd name="connsiteY3" fmla="*/ 7254995 h 7255015"/>
              <a:gd name="connsiteX4" fmla="*/ 466182 w 7077135"/>
              <a:gd name="connsiteY4" fmla="*/ 6456832 h 7255015"/>
              <a:gd name="connsiteX5" fmla="*/ 747599 w 7077135"/>
              <a:gd name="connsiteY5" fmla="*/ 6121412 h 7255015"/>
              <a:gd name="connsiteX6" fmla="*/ 309144 w 7077135"/>
              <a:gd name="connsiteY6" fmla="*/ 5774878 h 7255015"/>
              <a:gd name="connsiteX7" fmla="*/ 238752 w 7077135"/>
              <a:gd name="connsiteY7" fmla="*/ 8079 h 7255015"/>
              <a:gd name="connsiteX0" fmla="*/ 272287 w 7110670"/>
              <a:gd name="connsiteY0" fmla="*/ 8079 h 7255015"/>
              <a:gd name="connsiteX1" fmla="*/ 7088311 w 7110670"/>
              <a:gd name="connsiteY1" fmla="*/ 0 h 7255015"/>
              <a:gd name="connsiteX2" fmla="*/ 7107652 w 7110670"/>
              <a:gd name="connsiteY2" fmla="*/ 6928322 h 7255015"/>
              <a:gd name="connsiteX3" fmla="*/ 544041 w 7110670"/>
              <a:gd name="connsiteY3" fmla="*/ 7254995 h 7255015"/>
              <a:gd name="connsiteX4" fmla="*/ 387150 w 7110670"/>
              <a:gd name="connsiteY4" fmla="*/ 6435868 h 7255015"/>
              <a:gd name="connsiteX5" fmla="*/ 781134 w 7110670"/>
              <a:gd name="connsiteY5" fmla="*/ 6121412 h 7255015"/>
              <a:gd name="connsiteX6" fmla="*/ 342679 w 7110670"/>
              <a:gd name="connsiteY6" fmla="*/ 5774878 h 7255015"/>
              <a:gd name="connsiteX7" fmla="*/ 272287 w 7110670"/>
              <a:gd name="connsiteY7" fmla="*/ 8079 h 7255015"/>
              <a:gd name="connsiteX0" fmla="*/ 272287 w 7110670"/>
              <a:gd name="connsiteY0" fmla="*/ 8079 h 7255016"/>
              <a:gd name="connsiteX1" fmla="*/ 7088311 w 7110670"/>
              <a:gd name="connsiteY1" fmla="*/ 0 h 7255016"/>
              <a:gd name="connsiteX2" fmla="*/ 7107652 w 7110670"/>
              <a:gd name="connsiteY2" fmla="*/ 6928322 h 7255016"/>
              <a:gd name="connsiteX3" fmla="*/ 544042 w 7110670"/>
              <a:gd name="connsiteY3" fmla="*/ 7254996 h 7255016"/>
              <a:gd name="connsiteX4" fmla="*/ 387150 w 7110670"/>
              <a:gd name="connsiteY4" fmla="*/ 6435868 h 7255016"/>
              <a:gd name="connsiteX5" fmla="*/ 781134 w 7110670"/>
              <a:gd name="connsiteY5" fmla="*/ 6121412 h 7255016"/>
              <a:gd name="connsiteX6" fmla="*/ 342679 w 7110670"/>
              <a:gd name="connsiteY6" fmla="*/ 5774878 h 7255016"/>
              <a:gd name="connsiteX7" fmla="*/ 272287 w 7110670"/>
              <a:gd name="connsiteY7" fmla="*/ 8079 h 7255016"/>
              <a:gd name="connsiteX0" fmla="*/ 285166 w 7123549"/>
              <a:gd name="connsiteY0" fmla="*/ 8079 h 6961778"/>
              <a:gd name="connsiteX1" fmla="*/ 7101190 w 7123549"/>
              <a:gd name="connsiteY1" fmla="*/ 0 h 6961778"/>
              <a:gd name="connsiteX2" fmla="*/ 7120531 w 7123549"/>
              <a:gd name="connsiteY2" fmla="*/ 6928322 h 6961778"/>
              <a:gd name="connsiteX3" fmla="*/ 538159 w 7123549"/>
              <a:gd name="connsiteY3" fmla="*/ 6961504 h 6961778"/>
              <a:gd name="connsiteX4" fmla="*/ 400029 w 7123549"/>
              <a:gd name="connsiteY4" fmla="*/ 6435868 h 6961778"/>
              <a:gd name="connsiteX5" fmla="*/ 794013 w 7123549"/>
              <a:gd name="connsiteY5" fmla="*/ 6121412 h 6961778"/>
              <a:gd name="connsiteX6" fmla="*/ 355558 w 7123549"/>
              <a:gd name="connsiteY6" fmla="*/ 5774878 h 6961778"/>
              <a:gd name="connsiteX7" fmla="*/ 285166 w 7123549"/>
              <a:gd name="connsiteY7" fmla="*/ 8079 h 6961778"/>
              <a:gd name="connsiteX0" fmla="*/ 1 w 6838384"/>
              <a:gd name="connsiteY0" fmla="*/ 8079 h 6961778"/>
              <a:gd name="connsiteX1" fmla="*/ 6816025 w 6838384"/>
              <a:gd name="connsiteY1" fmla="*/ 0 h 6961778"/>
              <a:gd name="connsiteX2" fmla="*/ 6835366 w 6838384"/>
              <a:gd name="connsiteY2" fmla="*/ 6928322 h 6961778"/>
              <a:gd name="connsiteX3" fmla="*/ 252994 w 6838384"/>
              <a:gd name="connsiteY3" fmla="*/ 6961504 h 6961778"/>
              <a:gd name="connsiteX4" fmla="*/ 114864 w 6838384"/>
              <a:gd name="connsiteY4" fmla="*/ 6435868 h 6961778"/>
              <a:gd name="connsiteX5" fmla="*/ 508848 w 6838384"/>
              <a:gd name="connsiteY5" fmla="*/ 6121412 h 6961778"/>
              <a:gd name="connsiteX6" fmla="*/ 70393 w 6838384"/>
              <a:gd name="connsiteY6" fmla="*/ 5774878 h 6961778"/>
              <a:gd name="connsiteX7" fmla="*/ 1 w 6838384"/>
              <a:gd name="connsiteY7" fmla="*/ 8079 h 6961778"/>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70393 w 6838384"/>
              <a:gd name="connsiteY6" fmla="*/ 5774878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31964 w 6838384"/>
              <a:gd name="connsiteY5" fmla="*/ 6139669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0 w 6838384"/>
              <a:gd name="connsiteY0" fmla="*/ 0 h 6944742"/>
              <a:gd name="connsiteX1" fmla="*/ 6816025 w 6838384"/>
              <a:gd name="connsiteY1" fmla="*/ 2696 h 6944742"/>
              <a:gd name="connsiteX2" fmla="*/ 6835366 w 6838384"/>
              <a:gd name="connsiteY2" fmla="*/ 6931018 h 6944742"/>
              <a:gd name="connsiteX3" fmla="*/ 65384 w 6838384"/>
              <a:gd name="connsiteY3" fmla="*/ 6943236 h 6944742"/>
              <a:gd name="connsiteX4" fmla="*/ 68572 w 6838384"/>
              <a:gd name="connsiteY4" fmla="*/ 6405548 h 6944742"/>
              <a:gd name="connsiteX5" fmla="*/ 518175 w 6838384"/>
              <a:gd name="connsiteY5" fmla="*/ 6157773 h 6944742"/>
              <a:gd name="connsiteX6" fmla="*/ 507851 w 6838384"/>
              <a:gd name="connsiteY6" fmla="*/ 6080631 h 6944742"/>
              <a:gd name="connsiteX7" fmla="*/ 60544 w 6838384"/>
              <a:gd name="connsiteY7" fmla="*/ 5810593 h 6944742"/>
              <a:gd name="connsiteX8" fmla="*/ 0 w 6838384"/>
              <a:gd name="connsiteY8" fmla="*/ 0 h 6944742"/>
              <a:gd name="connsiteX0" fmla="*/ 3477 w 6841861"/>
              <a:gd name="connsiteY0" fmla="*/ 0 h 6944742"/>
              <a:gd name="connsiteX1" fmla="*/ 6819502 w 6841861"/>
              <a:gd name="connsiteY1" fmla="*/ 2696 h 6944742"/>
              <a:gd name="connsiteX2" fmla="*/ 6838843 w 6841861"/>
              <a:gd name="connsiteY2" fmla="*/ 6931018 h 6944742"/>
              <a:gd name="connsiteX3" fmla="*/ 68861 w 6841861"/>
              <a:gd name="connsiteY3" fmla="*/ 6943236 h 6944742"/>
              <a:gd name="connsiteX4" fmla="*/ 72049 w 6841861"/>
              <a:gd name="connsiteY4" fmla="*/ 6405548 h 6944742"/>
              <a:gd name="connsiteX5" fmla="*/ 521652 w 6841861"/>
              <a:gd name="connsiteY5" fmla="*/ 6157773 h 6944742"/>
              <a:gd name="connsiteX6" fmla="*/ 511328 w 6841861"/>
              <a:gd name="connsiteY6" fmla="*/ 6080631 h 6944742"/>
              <a:gd name="connsiteX7" fmla="*/ 64021 w 6841861"/>
              <a:gd name="connsiteY7" fmla="*/ 5810593 h 6944742"/>
              <a:gd name="connsiteX8" fmla="*/ 3477 w 6841861"/>
              <a:gd name="connsiteY8" fmla="*/ 0 h 6944742"/>
              <a:gd name="connsiteX0" fmla="*/ 7794 w 6788325"/>
              <a:gd name="connsiteY0" fmla="*/ 0 h 6977067"/>
              <a:gd name="connsiteX1" fmla="*/ 6765966 w 6788325"/>
              <a:gd name="connsiteY1" fmla="*/ 35021 h 6977067"/>
              <a:gd name="connsiteX2" fmla="*/ 6785307 w 6788325"/>
              <a:gd name="connsiteY2" fmla="*/ 6963343 h 6977067"/>
              <a:gd name="connsiteX3" fmla="*/ 15325 w 6788325"/>
              <a:gd name="connsiteY3" fmla="*/ 6975561 h 6977067"/>
              <a:gd name="connsiteX4" fmla="*/ 18513 w 6788325"/>
              <a:gd name="connsiteY4" fmla="*/ 6437873 h 6977067"/>
              <a:gd name="connsiteX5" fmla="*/ 468116 w 6788325"/>
              <a:gd name="connsiteY5" fmla="*/ 6190098 h 6977067"/>
              <a:gd name="connsiteX6" fmla="*/ 457792 w 6788325"/>
              <a:gd name="connsiteY6" fmla="*/ 6112956 h 6977067"/>
              <a:gd name="connsiteX7" fmla="*/ 10485 w 6788325"/>
              <a:gd name="connsiteY7" fmla="*/ 5842918 h 6977067"/>
              <a:gd name="connsiteX8" fmla="*/ 7794 w 6788325"/>
              <a:gd name="connsiteY8" fmla="*/ 0 h 6977067"/>
              <a:gd name="connsiteX0" fmla="*/ 16595 w 6777841"/>
              <a:gd name="connsiteY0" fmla="*/ 8080 h 6942046"/>
              <a:gd name="connsiteX1" fmla="*/ 6755482 w 6777841"/>
              <a:gd name="connsiteY1" fmla="*/ 0 h 6942046"/>
              <a:gd name="connsiteX2" fmla="*/ 6774823 w 6777841"/>
              <a:gd name="connsiteY2" fmla="*/ 6928322 h 6942046"/>
              <a:gd name="connsiteX3" fmla="*/ 4841 w 6777841"/>
              <a:gd name="connsiteY3" fmla="*/ 6940540 h 6942046"/>
              <a:gd name="connsiteX4" fmla="*/ 8029 w 6777841"/>
              <a:gd name="connsiteY4" fmla="*/ 6402852 h 6942046"/>
              <a:gd name="connsiteX5" fmla="*/ 457632 w 6777841"/>
              <a:gd name="connsiteY5" fmla="*/ 6155077 h 6942046"/>
              <a:gd name="connsiteX6" fmla="*/ 447308 w 6777841"/>
              <a:gd name="connsiteY6" fmla="*/ 6077935 h 6942046"/>
              <a:gd name="connsiteX7" fmla="*/ 1 w 6777841"/>
              <a:gd name="connsiteY7" fmla="*/ 5807897 h 6942046"/>
              <a:gd name="connsiteX8" fmla="*/ 16595 w 6777841"/>
              <a:gd name="connsiteY8" fmla="*/ 8080 h 6942046"/>
              <a:gd name="connsiteX0" fmla="*/ 16595 w 6794284"/>
              <a:gd name="connsiteY0" fmla="*/ 8080 h 6962931"/>
              <a:gd name="connsiteX1" fmla="*/ 6755482 w 6794284"/>
              <a:gd name="connsiteY1" fmla="*/ 0 h 6962931"/>
              <a:gd name="connsiteX2" fmla="*/ 6792968 w 6794284"/>
              <a:gd name="connsiteY2" fmla="*/ 6958734 h 6962931"/>
              <a:gd name="connsiteX3" fmla="*/ 4841 w 6794284"/>
              <a:gd name="connsiteY3" fmla="*/ 6940540 h 6962931"/>
              <a:gd name="connsiteX4" fmla="*/ 8029 w 6794284"/>
              <a:gd name="connsiteY4" fmla="*/ 6402852 h 6962931"/>
              <a:gd name="connsiteX5" fmla="*/ 457632 w 6794284"/>
              <a:gd name="connsiteY5" fmla="*/ 6155077 h 6962931"/>
              <a:gd name="connsiteX6" fmla="*/ 447308 w 6794284"/>
              <a:gd name="connsiteY6" fmla="*/ 6077935 h 6962931"/>
              <a:gd name="connsiteX7" fmla="*/ 1 w 6794284"/>
              <a:gd name="connsiteY7" fmla="*/ 5807897 h 6962931"/>
              <a:gd name="connsiteX8" fmla="*/ 16595 w 6794284"/>
              <a:gd name="connsiteY8" fmla="*/ 8080 h 6962931"/>
              <a:gd name="connsiteX0" fmla="*/ 16595 w 6795984"/>
              <a:gd name="connsiteY0" fmla="*/ 28354 h 6983205"/>
              <a:gd name="connsiteX1" fmla="*/ 6773624 w 6795984"/>
              <a:gd name="connsiteY1" fmla="*/ 0 h 6983205"/>
              <a:gd name="connsiteX2" fmla="*/ 6792968 w 6795984"/>
              <a:gd name="connsiteY2" fmla="*/ 6979008 h 6983205"/>
              <a:gd name="connsiteX3" fmla="*/ 4841 w 6795984"/>
              <a:gd name="connsiteY3" fmla="*/ 6960814 h 6983205"/>
              <a:gd name="connsiteX4" fmla="*/ 8029 w 6795984"/>
              <a:gd name="connsiteY4" fmla="*/ 6423126 h 6983205"/>
              <a:gd name="connsiteX5" fmla="*/ 457632 w 6795984"/>
              <a:gd name="connsiteY5" fmla="*/ 6175351 h 6983205"/>
              <a:gd name="connsiteX6" fmla="*/ 447308 w 6795984"/>
              <a:gd name="connsiteY6" fmla="*/ 6098209 h 6983205"/>
              <a:gd name="connsiteX7" fmla="*/ 1 w 6795984"/>
              <a:gd name="connsiteY7" fmla="*/ 5828171 h 6983205"/>
              <a:gd name="connsiteX8" fmla="*/ 16595 w 6795984"/>
              <a:gd name="connsiteY8" fmla="*/ 28354 h 6983205"/>
              <a:gd name="connsiteX0" fmla="*/ 7989 w 6805523"/>
              <a:gd name="connsiteY0" fmla="*/ 0 h 6985263"/>
              <a:gd name="connsiteX1" fmla="*/ 6783163 w 6805523"/>
              <a:gd name="connsiteY1" fmla="*/ 2058 h 6985263"/>
              <a:gd name="connsiteX2" fmla="*/ 6802507 w 6805523"/>
              <a:gd name="connsiteY2" fmla="*/ 6981066 h 6985263"/>
              <a:gd name="connsiteX3" fmla="*/ 14380 w 6805523"/>
              <a:gd name="connsiteY3" fmla="*/ 6962872 h 6985263"/>
              <a:gd name="connsiteX4" fmla="*/ 17568 w 6805523"/>
              <a:gd name="connsiteY4" fmla="*/ 6425184 h 6985263"/>
              <a:gd name="connsiteX5" fmla="*/ 467171 w 6805523"/>
              <a:gd name="connsiteY5" fmla="*/ 6177409 h 6985263"/>
              <a:gd name="connsiteX6" fmla="*/ 456847 w 6805523"/>
              <a:gd name="connsiteY6" fmla="*/ 6100267 h 6985263"/>
              <a:gd name="connsiteX7" fmla="*/ 9540 w 6805523"/>
              <a:gd name="connsiteY7" fmla="*/ 5830229 h 6985263"/>
              <a:gd name="connsiteX8" fmla="*/ 7989 w 6805523"/>
              <a:gd name="connsiteY8" fmla="*/ 0 h 6985263"/>
              <a:gd name="connsiteX0" fmla="*/ 5703 w 6821382"/>
              <a:gd name="connsiteY0" fmla="*/ 0 h 7005538"/>
              <a:gd name="connsiteX1" fmla="*/ 6799022 w 6821382"/>
              <a:gd name="connsiteY1" fmla="*/ 22333 h 7005538"/>
              <a:gd name="connsiteX2" fmla="*/ 6818366 w 6821382"/>
              <a:gd name="connsiteY2" fmla="*/ 7001341 h 7005538"/>
              <a:gd name="connsiteX3" fmla="*/ 30239 w 6821382"/>
              <a:gd name="connsiteY3" fmla="*/ 6983147 h 7005538"/>
              <a:gd name="connsiteX4" fmla="*/ 33427 w 6821382"/>
              <a:gd name="connsiteY4" fmla="*/ 6445459 h 7005538"/>
              <a:gd name="connsiteX5" fmla="*/ 483030 w 6821382"/>
              <a:gd name="connsiteY5" fmla="*/ 6197684 h 7005538"/>
              <a:gd name="connsiteX6" fmla="*/ 472706 w 6821382"/>
              <a:gd name="connsiteY6" fmla="*/ 6120542 h 7005538"/>
              <a:gd name="connsiteX7" fmla="*/ 25399 w 6821382"/>
              <a:gd name="connsiteY7" fmla="*/ 5850504 h 7005538"/>
              <a:gd name="connsiteX8" fmla="*/ 5703 w 6821382"/>
              <a:gd name="connsiteY8" fmla="*/ 0 h 700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1382" h="7005538">
                <a:moveTo>
                  <a:pt x="5703" y="0"/>
                </a:moveTo>
                <a:lnTo>
                  <a:pt x="6799022" y="22333"/>
                </a:lnTo>
                <a:cubicBezTo>
                  <a:pt x="6820295" y="1728447"/>
                  <a:pt x="6825520" y="5968241"/>
                  <a:pt x="6818366" y="7001341"/>
                </a:cubicBezTo>
                <a:cubicBezTo>
                  <a:pt x="5928434" y="7016468"/>
                  <a:pt x="2286900" y="6986063"/>
                  <a:pt x="30239" y="6983147"/>
                </a:cubicBezTo>
                <a:cubicBezTo>
                  <a:pt x="30849" y="6726374"/>
                  <a:pt x="33309" y="6628886"/>
                  <a:pt x="33427" y="6445459"/>
                </a:cubicBezTo>
                <a:lnTo>
                  <a:pt x="483030" y="6197684"/>
                </a:lnTo>
                <a:cubicBezTo>
                  <a:pt x="564287" y="6151235"/>
                  <a:pt x="504163" y="6155293"/>
                  <a:pt x="472706" y="6120542"/>
                </a:cubicBezTo>
                <a:cubicBezTo>
                  <a:pt x="166877" y="5944952"/>
                  <a:pt x="479176" y="6140904"/>
                  <a:pt x="25399" y="5850504"/>
                </a:cubicBezTo>
                <a:cubicBezTo>
                  <a:pt x="33265" y="5400874"/>
                  <a:pt x="-16360" y="1190173"/>
                  <a:pt x="5703"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a:lstStyle>
            <a:lvl1pPr marL="0" marR="0" indent="0" algn="l" defTabSz="457200" rtl="0" eaLnBrk="1" fontAlgn="auto" latinLnBrk="0" hangingPunct="1">
              <a:lnSpc>
                <a:spcPct val="90000"/>
              </a:lnSpc>
              <a:spcBef>
                <a:spcPts val="0"/>
              </a:spcBef>
              <a:spcAft>
                <a:spcPts val="800"/>
              </a:spcAft>
              <a:buClr>
                <a:srgbClr val="003366"/>
              </a:buClr>
              <a:buSzTx/>
              <a:buFont typeface="Wingdings" charset="2"/>
              <a:buNone/>
              <a:tabLst/>
              <a:defRPr baseline="0">
                <a:solidFill>
                  <a:srgbClr val="FFFFFF"/>
                </a:solidFill>
              </a:defRPr>
            </a:lvl1pPr>
          </a:lstStyle>
          <a:p>
            <a:r>
              <a:rPr lang="en-GB" noProof="0" smtClean="0"/>
              <a:t>Click icon </a:t>
            </a:r>
            <a:br>
              <a:rPr lang="en-GB" noProof="0" smtClean="0"/>
            </a:br>
            <a:r>
              <a:rPr lang="en-GB" noProof="0" smtClean="0"/>
              <a:t>to add picture</a:t>
            </a:r>
          </a:p>
        </p:txBody>
      </p:sp>
      <p:sp>
        <p:nvSpPr>
          <p:cNvPr id="8" name="Titel 1"/>
          <p:cNvSpPr>
            <a:spLocks noGrp="1"/>
          </p:cNvSpPr>
          <p:nvPr>
            <p:ph type="title" hasCustomPrompt="1"/>
          </p:nvPr>
        </p:nvSpPr>
        <p:spPr>
          <a:xfrm>
            <a:off x="518161" y="388483"/>
            <a:ext cx="4754880" cy="4547055"/>
          </a:xfrm>
        </p:spPr>
        <p:txBody>
          <a:bodyPr anchor="t"/>
          <a:lstStyle>
            <a:lvl1pPr>
              <a:defRPr>
                <a:solidFill>
                  <a:schemeClr val="bg1"/>
                </a:solidFill>
              </a:defRPr>
            </a:lvl1pPr>
          </a:lstStyle>
          <a:p>
            <a:r>
              <a:rPr lang="en-GB" noProof="0" smtClean="0"/>
              <a:t>Click to add text</a:t>
            </a:r>
            <a:endParaRPr lang="en-GB" noProof="0"/>
          </a:p>
        </p:txBody>
      </p:sp>
    </p:spTree>
    <p:extLst>
      <p:ext uri="{BB962C8B-B14F-4D97-AF65-F5344CB8AC3E}">
        <p14:creationId xmlns:p14="http://schemas.microsoft.com/office/powerpoint/2010/main" val="179721193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mpty scree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04966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bwMode="gray">
          <a:xfrm>
            <a:off x="505345" y="1533233"/>
            <a:ext cx="4007542" cy="3213151"/>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GB" noProof="0" smtClean="0"/>
              <a:t>Click to add text</a:t>
            </a:r>
          </a:p>
          <a:p>
            <a:pPr lvl="1"/>
            <a:r>
              <a:rPr lang="en-GB" noProof="0" smtClean="0"/>
              <a:t>Second level</a:t>
            </a:r>
          </a:p>
          <a:p>
            <a:pPr lvl="2"/>
            <a:r>
              <a:rPr lang="en-GB" noProof="0" smtClean="0"/>
              <a:t>Third level</a:t>
            </a:r>
          </a:p>
        </p:txBody>
      </p:sp>
      <p:sp>
        <p:nvSpPr>
          <p:cNvPr id="4" name="Tijdelijke aanduiding voor inhoud 3"/>
          <p:cNvSpPr>
            <a:spLocks noGrp="1"/>
          </p:cNvSpPr>
          <p:nvPr>
            <p:ph sz="half" idx="2" hasCustomPrompt="1"/>
          </p:nvPr>
        </p:nvSpPr>
        <p:spPr bwMode="gray">
          <a:xfrm>
            <a:off x="4834623" y="1533234"/>
            <a:ext cx="3961455" cy="3213150"/>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GB" noProof="0" smtClean="0"/>
              <a:t>Click to add text</a:t>
            </a:r>
          </a:p>
          <a:p>
            <a:pPr lvl="1"/>
            <a:r>
              <a:rPr lang="en-GB" noProof="0" smtClean="0"/>
              <a:t>Second level</a:t>
            </a:r>
          </a:p>
          <a:p>
            <a:pPr lvl="2"/>
            <a:r>
              <a:rPr lang="en-GB" noProof="0" smtClean="0"/>
              <a:t>Third level</a:t>
            </a:r>
          </a:p>
        </p:txBody>
      </p:sp>
      <p:sp>
        <p:nvSpPr>
          <p:cNvPr id="5" name="Titel 1"/>
          <p:cNvSpPr>
            <a:spLocks noGrp="1"/>
          </p:cNvSpPr>
          <p:nvPr>
            <p:ph type="title" hasCustomPrompt="1"/>
          </p:nvPr>
        </p:nvSpPr>
        <p:spPr>
          <a:xfrm>
            <a:off x="410192" y="-88001"/>
            <a:ext cx="8397258" cy="1058282"/>
          </a:xfrm>
        </p:spPr>
        <p:txBody>
          <a:bodyPr/>
          <a:lstStyle/>
          <a:p>
            <a:r>
              <a:rPr lang="en-GB" noProof="0" dirty="0" smtClean="0"/>
              <a:t>Click to add title</a:t>
            </a:r>
            <a:endParaRPr lang="en-GB" noProof="0" dirty="0"/>
          </a:p>
        </p:txBody>
      </p:sp>
    </p:spTree>
    <p:extLst>
      <p:ext uri="{BB962C8B-B14F-4D97-AF65-F5344CB8AC3E}">
        <p14:creationId xmlns:p14="http://schemas.microsoft.com/office/powerpoint/2010/main" val="230411557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nd 2 columns">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410192" y="-88001"/>
            <a:ext cx="8397258" cy="1058282"/>
          </a:xfrm>
        </p:spPr>
        <p:txBody>
          <a:bodyPr/>
          <a:lstStyle/>
          <a:p>
            <a:r>
              <a:rPr lang="en-GB" noProof="0" dirty="0" smtClean="0"/>
              <a:t>Click to add title</a:t>
            </a:r>
            <a:endParaRPr lang="en-GB" noProof="0" dirty="0"/>
          </a:p>
        </p:txBody>
      </p:sp>
      <p:sp>
        <p:nvSpPr>
          <p:cNvPr id="8" name="Tijdelijke aanduiding voor inhoud 2"/>
          <p:cNvSpPr>
            <a:spLocks noGrp="1"/>
          </p:cNvSpPr>
          <p:nvPr>
            <p:ph sz="half" idx="1" hasCustomPrompt="1"/>
          </p:nvPr>
        </p:nvSpPr>
        <p:spPr bwMode="gray">
          <a:xfrm>
            <a:off x="505345" y="1533233"/>
            <a:ext cx="4007542" cy="3213151"/>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GB" noProof="0" smtClean="0"/>
              <a:t>Click to add text</a:t>
            </a:r>
          </a:p>
          <a:p>
            <a:pPr lvl="1"/>
            <a:r>
              <a:rPr lang="en-GB" noProof="0" smtClean="0"/>
              <a:t>Second level</a:t>
            </a:r>
          </a:p>
          <a:p>
            <a:pPr lvl="2"/>
            <a:r>
              <a:rPr lang="en-GB" noProof="0" smtClean="0"/>
              <a:t>Third level</a:t>
            </a:r>
          </a:p>
        </p:txBody>
      </p:sp>
      <p:sp>
        <p:nvSpPr>
          <p:cNvPr id="9" name="Tijdelijke aanduiding voor inhoud 3"/>
          <p:cNvSpPr>
            <a:spLocks noGrp="1"/>
          </p:cNvSpPr>
          <p:nvPr>
            <p:ph sz="half" idx="2" hasCustomPrompt="1"/>
          </p:nvPr>
        </p:nvSpPr>
        <p:spPr bwMode="gray">
          <a:xfrm>
            <a:off x="4834623" y="1533234"/>
            <a:ext cx="3961455" cy="3213150"/>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GB" noProof="0" smtClean="0"/>
              <a:t>Click to add text</a:t>
            </a:r>
          </a:p>
          <a:p>
            <a:pPr lvl="1"/>
            <a:r>
              <a:rPr lang="en-GB" noProof="0" smtClean="0"/>
              <a:t>Second level</a:t>
            </a:r>
          </a:p>
          <a:p>
            <a:pPr lvl="2"/>
            <a:r>
              <a:rPr lang="en-GB" noProof="0" smtClean="0"/>
              <a:t>Third level</a:t>
            </a:r>
          </a:p>
        </p:txBody>
      </p:sp>
      <p:sp>
        <p:nvSpPr>
          <p:cNvPr id="10" name="Tijdelijke aanduiding voor tekst 3"/>
          <p:cNvSpPr>
            <a:spLocks noGrp="1"/>
          </p:cNvSpPr>
          <p:nvPr>
            <p:ph type="body" sz="quarter" idx="19" hasCustomPrompt="1"/>
          </p:nvPr>
        </p:nvSpPr>
        <p:spPr>
          <a:xfrm>
            <a:off x="428753" y="989740"/>
            <a:ext cx="7601719" cy="669925"/>
          </a:xfrm>
        </p:spPr>
        <p:txBody>
          <a:bodyPr/>
          <a:lstStyle>
            <a:lvl1pPr marL="0" indent="0">
              <a:buNone/>
              <a:defRPr sz="2400" b="1"/>
            </a:lvl1pPr>
            <a:lvl2pPr marL="261938" indent="0">
              <a:buNone/>
              <a:defRPr/>
            </a:lvl2pPr>
            <a:lvl3pPr marL="538162" indent="0">
              <a:buNone/>
              <a:defRPr/>
            </a:lvl3pPr>
            <a:lvl4pPr marL="717550" indent="0">
              <a:buNone/>
              <a:defRPr/>
            </a:lvl4pPr>
            <a:lvl5pPr marL="979487" indent="0">
              <a:buNone/>
              <a:defRPr/>
            </a:lvl5pPr>
          </a:lstStyle>
          <a:p>
            <a:pPr lvl="0"/>
            <a:r>
              <a:rPr lang="en-GB" noProof="0" smtClean="0"/>
              <a:t>Subtitle</a:t>
            </a:r>
          </a:p>
        </p:txBody>
      </p:sp>
    </p:spTree>
    <p:extLst>
      <p:ext uri="{BB962C8B-B14F-4D97-AF65-F5344CB8AC3E}">
        <p14:creationId xmlns:p14="http://schemas.microsoft.com/office/powerpoint/2010/main" val="386775687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graph and text">
    <p:spTree>
      <p:nvGrpSpPr>
        <p:cNvPr id="1" name=""/>
        <p:cNvGrpSpPr/>
        <p:nvPr/>
      </p:nvGrpSpPr>
      <p:grpSpPr>
        <a:xfrm>
          <a:off x="0" y="0"/>
          <a:ext cx="0" cy="0"/>
          <a:chOff x="0" y="0"/>
          <a:chExt cx="0" cy="0"/>
        </a:xfrm>
      </p:grpSpPr>
      <p:sp>
        <p:nvSpPr>
          <p:cNvPr id="4" name="Tijdelijke aanduiding voor inhoud 3"/>
          <p:cNvSpPr>
            <a:spLocks noGrp="1"/>
          </p:cNvSpPr>
          <p:nvPr>
            <p:ph sz="half" idx="2" hasCustomPrompt="1"/>
          </p:nvPr>
        </p:nvSpPr>
        <p:spPr bwMode="gray">
          <a:xfrm>
            <a:off x="4979135" y="1371102"/>
            <a:ext cx="3830168" cy="3533010"/>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GB" noProof="0" smtClean="0"/>
              <a:t>Click to add text</a:t>
            </a:r>
          </a:p>
          <a:p>
            <a:pPr lvl="1"/>
            <a:r>
              <a:rPr lang="en-GB" noProof="0" smtClean="0"/>
              <a:t>Second level</a:t>
            </a:r>
          </a:p>
          <a:p>
            <a:pPr lvl="2"/>
            <a:r>
              <a:rPr lang="en-GB" noProof="0" smtClean="0"/>
              <a:t>Third level</a:t>
            </a:r>
          </a:p>
        </p:txBody>
      </p:sp>
      <p:sp>
        <p:nvSpPr>
          <p:cNvPr id="6" name="Tijdelijke aanduiding voor grafiek 5"/>
          <p:cNvSpPr>
            <a:spLocks noGrp="1"/>
          </p:cNvSpPr>
          <p:nvPr>
            <p:ph type="chart" sz="quarter" idx="10" hasCustomPrompt="1"/>
          </p:nvPr>
        </p:nvSpPr>
        <p:spPr>
          <a:xfrm>
            <a:off x="509293" y="1368591"/>
            <a:ext cx="4339295" cy="3535771"/>
          </a:xfrm>
        </p:spPr>
        <p:txBody>
          <a:bodyPr/>
          <a:lstStyle>
            <a:lvl1pPr marL="0" indent="0">
              <a:buNone/>
              <a:defRPr sz="2000" baseline="0"/>
            </a:lvl1pPr>
          </a:lstStyle>
          <a:p>
            <a:r>
              <a:rPr lang="en-GB" noProof="0" smtClean="0"/>
              <a:t>Click icon to add graph</a:t>
            </a:r>
          </a:p>
        </p:txBody>
      </p:sp>
      <p:sp>
        <p:nvSpPr>
          <p:cNvPr id="5" name="Titel 1"/>
          <p:cNvSpPr>
            <a:spLocks noGrp="1"/>
          </p:cNvSpPr>
          <p:nvPr>
            <p:ph type="title" hasCustomPrompt="1"/>
          </p:nvPr>
        </p:nvSpPr>
        <p:spPr>
          <a:xfrm>
            <a:off x="410192" y="-88001"/>
            <a:ext cx="8397258" cy="1058282"/>
          </a:xfrm>
        </p:spPr>
        <p:txBody>
          <a:bodyPr/>
          <a:lstStyle/>
          <a:p>
            <a:r>
              <a:rPr lang="en-GB" noProof="0" dirty="0" smtClean="0"/>
              <a:t>Click to add title</a:t>
            </a:r>
            <a:endParaRPr lang="en-GB" noProof="0" dirty="0"/>
          </a:p>
        </p:txBody>
      </p:sp>
    </p:spTree>
    <p:extLst>
      <p:ext uri="{BB962C8B-B14F-4D97-AF65-F5344CB8AC3E}">
        <p14:creationId xmlns:p14="http://schemas.microsoft.com/office/powerpoint/2010/main" val="188846508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3 graphs">
    <p:spTree>
      <p:nvGrpSpPr>
        <p:cNvPr id="1" name=""/>
        <p:cNvGrpSpPr/>
        <p:nvPr/>
      </p:nvGrpSpPr>
      <p:grpSpPr>
        <a:xfrm>
          <a:off x="0" y="0"/>
          <a:ext cx="0" cy="0"/>
          <a:chOff x="0" y="0"/>
          <a:chExt cx="0" cy="0"/>
        </a:xfrm>
      </p:grpSpPr>
      <p:sp>
        <p:nvSpPr>
          <p:cNvPr id="6" name="Tijdelijke aanduiding voor grafiek 5"/>
          <p:cNvSpPr>
            <a:spLocks noGrp="1"/>
          </p:cNvSpPr>
          <p:nvPr>
            <p:ph type="chart" sz="quarter" idx="10" hasCustomPrompt="1"/>
          </p:nvPr>
        </p:nvSpPr>
        <p:spPr>
          <a:xfrm>
            <a:off x="509294" y="1428145"/>
            <a:ext cx="4233290" cy="3453350"/>
          </a:xfrm>
        </p:spPr>
        <p:txBody>
          <a:bodyPr/>
          <a:lstStyle>
            <a:lvl1pPr marL="0" marR="0" indent="0" algn="l" defTabSz="457200" rtl="0" eaLnBrk="1" fontAlgn="auto" latinLnBrk="0" hangingPunct="1">
              <a:lnSpc>
                <a:spcPct val="90000"/>
              </a:lnSpc>
              <a:spcBef>
                <a:spcPts val="0"/>
              </a:spcBef>
              <a:spcAft>
                <a:spcPts val="800"/>
              </a:spcAft>
              <a:buClr>
                <a:srgbClr val="003366"/>
              </a:buClr>
              <a:buSzTx/>
              <a:buFont typeface="Wingdings" charset="2"/>
              <a:buNone/>
              <a:tabLst/>
              <a:defRPr sz="2000" baseline="0"/>
            </a:lvl1pPr>
          </a:lstStyle>
          <a:p>
            <a:r>
              <a:rPr lang="en-GB" noProof="0" dirty="0" smtClean="0"/>
              <a:t>Click icon to add graph</a:t>
            </a:r>
          </a:p>
          <a:p>
            <a:endParaRPr lang="en-GB" noProof="0" dirty="0"/>
          </a:p>
        </p:txBody>
      </p:sp>
      <p:sp>
        <p:nvSpPr>
          <p:cNvPr id="5" name="Tijdelijke aanduiding voor grafiek 4"/>
          <p:cNvSpPr>
            <a:spLocks noGrp="1"/>
          </p:cNvSpPr>
          <p:nvPr>
            <p:ph type="chart" sz="quarter" idx="11" hasCustomPrompt="1"/>
          </p:nvPr>
        </p:nvSpPr>
        <p:spPr>
          <a:xfrm>
            <a:off x="4953256" y="1400886"/>
            <a:ext cx="3856338" cy="1519787"/>
          </a:xfrm>
        </p:spPr>
        <p:txBody>
          <a:bodyPr/>
          <a:lstStyle>
            <a:lvl1pPr marL="0" marR="0" indent="0" algn="l" defTabSz="457200" rtl="0" eaLnBrk="1" fontAlgn="auto" latinLnBrk="0" hangingPunct="1">
              <a:lnSpc>
                <a:spcPct val="100000"/>
              </a:lnSpc>
              <a:spcBef>
                <a:spcPts val="0"/>
              </a:spcBef>
              <a:spcAft>
                <a:spcPts val="800"/>
              </a:spcAft>
              <a:buClr>
                <a:srgbClr val="0099CC"/>
              </a:buClr>
              <a:buSzTx/>
              <a:buFont typeface="Wingdings" charset="2"/>
              <a:buNone/>
              <a:tabLst/>
              <a:defRPr sz="2000"/>
            </a:lvl1pPr>
          </a:lstStyle>
          <a:p>
            <a:r>
              <a:rPr lang="en-GB" noProof="0" dirty="0" smtClean="0"/>
              <a:t>Click icon to add graph</a:t>
            </a:r>
          </a:p>
          <a:p>
            <a:endParaRPr lang="en-GB" noProof="0" dirty="0"/>
          </a:p>
        </p:txBody>
      </p:sp>
      <p:sp>
        <p:nvSpPr>
          <p:cNvPr id="8" name="Tijdelijke aanduiding voor grafiek 4"/>
          <p:cNvSpPr>
            <a:spLocks noGrp="1"/>
          </p:cNvSpPr>
          <p:nvPr>
            <p:ph type="chart" sz="quarter" idx="12" hasCustomPrompt="1"/>
          </p:nvPr>
        </p:nvSpPr>
        <p:spPr>
          <a:xfrm>
            <a:off x="4953256" y="3153665"/>
            <a:ext cx="3856338" cy="1727829"/>
          </a:xfrm>
        </p:spPr>
        <p:txBody>
          <a:bodyPr/>
          <a:lstStyle>
            <a:lvl1pPr marL="0" marR="0" indent="0" algn="l" defTabSz="457200" rtl="0" eaLnBrk="1" fontAlgn="auto" latinLnBrk="0" hangingPunct="1">
              <a:lnSpc>
                <a:spcPct val="100000"/>
              </a:lnSpc>
              <a:spcBef>
                <a:spcPts val="0"/>
              </a:spcBef>
              <a:spcAft>
                <a:spcPts val="800"/>
              </a:spcAft>
              <a:buClr>
                <a:srgbClr val="0099CC"/>
              </a:buClr>
              <a:buSzTx/>
              <a:buFont typeface="Wingdings" charset="2"/>
              <a:buNone/>
              <a:tabLst/>
              <a:defRPr sz="2000"/>
            </a:lvl1pPr>
          </a:lstStyle>
          <a:p>
            <a:r>
              <a:rPr lang="en-GB" noProof="0" dirty="0" smtClean="0"/>
              <a:t>Click icon to add graph</a:t>
            </a:r>
          </a:p>
          <a:p>
            <a:endParaRPr lang="en-GB" noProof="0" dirty="0"/>
          </a:p>
        </p:txBody>
      </p:sp>
      <p:sp>
        <p:nvSpPr>
          <p:cNvPr id="7" name="Titel 1"/>
          <p:cNvSpPr>
            <a:spLocks noGrp="1"/>
          </p:cNvSpPr>
          <p:nvPr>
            <p:ph type="title" hasCustomPrompt="1"/>
          </p:nvPr>
        </p:nvSpPr>
        <p:spPr>
          <a:xfrm>
            <a:off x="410192" y="-88001"/>
            <a:ext cx="8397258" cy="1058282"/>
          </a:xfrm>
        </p:spPr>
        <p:txBody>
          <a:bodyPr/>
          <a:lstStyle/>
          <a:p>
            <a:r>
              <a:rPr lang="en-GB" noProof="0" dirty="0" smtClean="0"/>
              <a:t>Click to add title</a:t>
            </a:r>
            <a:endParaRPr lang="en-GB" noProof="0" dirty="0"/>
          </a:p>
        </p:txBody>
      </p:sp>
    </p:spTree>
    <p:extLst>
      <p:ext uri="{BB962C8B-B14F-4D97-AF65-F5344CB8AC3E}">
        <p14:creationId xmlns:p14="http://schemas.microsoft.com/office/powerpoint/2010/main" val="348444052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creen - dark blue">
    <p:bg>
      <p:bgPr>
        <a:solidFill>
          <a:srgbClr val="003366"/>
        </a:solidFill>
        <a:effectLst/>
      </p:bgPr>
    </p:bg>
    <p:spTree>
      <p:nvGrpSpPr>
        <p:cNvPr id="1" name=""/>
        <p:cNvGrpSpPr/>
        <p:nvPr/>
      </p:nvGrpSpPr>
      <p:grpSpPr>
        <a:xfrm>
          <a:off x="0" y="0"/>
          <a:ext cx="0" cy="0"/>
          <a:chOff x="0" y="0"/>
          <a:chExt cx="0" cy="0"/>
        </a:xfrm>
      </p:grpSpPr>
      <p:pic>
        <p:nvPicPr>
          <p:cNvPr id="5" name="Afbeelding 4" descr="KBCkopiewit.png"/>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529461" y="4773685"/>
            <a:ext cx="554771" cy="433659"/>
          </a:xfrm>
          <a:prstGeom prst="rect">
            <a:avLst/>
          </a:prstGeom>
        </p:spPr>
      </p:pic>
      <p:sp>
        <p:nvSpPr>
          <p:cNvPr id="2" name="Titel 1"/>
          <p:cNvSpPr>
            <a:spLocks noGrp="1"/>
          </p:cNvSpPr>
          <p:nvPr>
            <p:ph type="ctrTitle" hasCustomPrompt="1"/>
          </p:nvPr>
        </p:nvSpPr>
        <p:spPr>
          <a:xfrm>
            <a:off x="440047" y="707234"/>
            <a:ext cx="4684235" cy="1225021"/>
          </a:xfrm>
        </p:spPr>
        <p:txBody>
          <a:bodyPr anchor="t" anchorCtr="0"/>
          <a:lstStyle>
            <a:lvl1pPr>
              <a:defRPr sz="4000">
                <a:solidFill>
                  <a:schemeClr val="bg1"/>
                </a:solidFill>
              </a:defRPr>
            </a:lvl1pPr>
          </a:lstStyle>
          <a:p>
            <a:r>
              <a:rPr lang="en-GB" noProof="0" smtClean="0"/>
              <a:t>KBC template</a:t>
            </a:r>
            <a:endParaRPr lang="en-GB" noProof="0"/>
          </a:p>
        </p:txBody>
      </p:sp>
      <p:sp>
        <p:nvSpPr>
          <p:cNvPr id="3" name="Subtitel 2"/>
          <p:cNvSpPr>
            <a:spLocks noGrp="1"/>
          </p:cNvSpPr>
          <p:nvPr>
            <p:ph type="subTitle" idx="1" hasCustomPrompt="1"/>
          </p:nvPr>
        </p:nvSpPr>
        <p:spPr>
          <a:xfrm>
            <a:off x="455603" y="3085452"/>
            <a:ext cx="4684162" cy="1460500"/>
          </a:xfrm>
        </p:spPr>
        <p:txBody>
          <a:bodyPr anchor="b">
            <a:noAutofit/>
          </a:bodyPr>
          <a:lstStyle>
            <a:lvl1pPr marL="0" indent="0" algn="l" eaLnBrk="1" hangingPunct="1">
              <a:buNone/>
              <a:defRPr sz="1800">
                <a:solidFill>
                  <a:srgbClr val="FFFFFF"/>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hangingPunct="1"/>
            <a:r>
              <a:rPr lang="en-GB" noProof="0" smtClean="0">
                <a:latin typeface="Trebuchet MS" charset="0"/>
                <a:cs typeface="Trebuchet MS" charset="0"/>
              </a:rPr>
              <a:t>Name of the speaker(s)</a:t>
            </a:r>
            <a:endParaRPr lang="en-GB" noProof="0">
              <a:latin typeface="Trebuchet MS" charset="0"/>
              <a:cs typeface="Trebuchet MS" charset="0"/>
            </a:endParaRPr>
          </a:p>
        </p:txBody>
      </p:sp>
      <p:sp>
        <p:nvSpPr>
          <p:cNvPr id="9" name="Tijdelijke aanduiding voor tekst 4"/>
          <p:cNvSpPr>
            <a:spLocks noGrp="1"/>
          </p:cNvSpPr>
          <p:nvPr>
            <p:ph type="body" sz="quarter" idx="12" hasCustomPrompt="1"/>
          </p:nvPr>
        </p:nvSpPr>
        <p:spPr>
          <a:xfrm>
            <a:off x="443723" y="2036763"/>
            <a:ext cx="4696470" cy="765175"/>
          </a:xfrm>
        </p:spPr>
        <p:txBody>
          <a:bodyPr/>
          <a:lstStyle>
            <a:lvl1pPr marL="0" indent="0">
              <a:buNone/>
              <a:defRPr b="1">
                <a:solidFill>
                  <a:srgbClr val="FFFFFF"/>
                </a:solidFill>
                <a:latin typeface="Trebuchet MS"/>
                <a:cs typeface="Trebuchet MS"/>
              </a:defRPr>
            </a:lvl1pPr>
          </a:lstStyle>
          <a:p>
            <a:pPr lvl="0"/>
            <a:r>
              <a:rPr lang="en-GB" noProof="0" smtClean="0"/>
              <a:t>PowerPoint</a:t>
            </a:r>
          </a:p>
        </p:txBody>
      </p:sp>
      <p:sp>
        <p:nvSpPr>
          <p:cNvPr id="10" name="Tijdelijke aanduiding voor afbeelding 6"/>
          <p:cNvSpPr>
            <a:spLocks noGrp="1"/>
          </p:cNvSpPr>
          <p:nvPr>
            <p:ph type="pic" sz="quarter" idx="11" hasCustomPrompt="1"/>
          </p:nvPr>
        </p:nvSpPr>
        <p:spPr bwMode="auto">
          <a:xfrm>
            <a:off x="6025231" y="-29893"/>
            <a:ext cx="3165056" cy="5770298"/>
          </a:xfrm>
          <a:custGeom>
            <a:avLst/>
            <a:gdLst>
              <a:gd name="T0" fmla="*/ 63 w 7808562"/>
              <a:gd name="T1" fmla="*/ 0 h 6925674"/>
              <a:gd name="T2" fmla="*/ 1342410 w 7808562"/>
              <a:gd name="T3" fmla="*/ 12911 h 6925674"/>
              <a:gd name="T4" fmla="*/ 1592162 w 7808562"/>
              <a:gd name="T5" fmla="*/ 361897 h 6925674"/>
              <a:gd name="T6" fmla="*/ 1593947 w 7808562"/>
              <a:gd name="T7" fmla="*/ 1881171 h 6925674"/>
              <a:gd name="T8" fmla="*/ 1395714 w 7808562"/>
              <a:gd name="T9" fmla="*/ 2234516 h 6925674"/>
              <a:gd name="T10" fmla="*/ 13413 w 7808562"/>
              <a:gd name="T11" fmla="*/ 2231692 h 6925674"/>
              <a:gd name="T12" fmla="*/ 63 w 7808562"/>
              <a:gd name="T13" fmla="*/ 0 h 6925674"/>
              <a:gd name="T14" fmla="*/ 0 60000 65536"/>
              <a:gd name="T15" fmla="*/ 0 60000 65536"/>
              <a:gd name="T16" fmla="*/ 0 60000 65536"/>
              <a:gd name="T17" fmla="*/ 0 60000 65536"/>
              <a:gd name="T18" fmla="*/ 0 60000 65536"/>
              <a:gd name="T19" fmla="*/ 0 60000 65536"/>
              <a:gd name="T20" fmla="*/ 0 60000 65536"/>
              <a:gd name="connsiteX0" fmla="*/ 310 w 7808562"/>
              <a:gd name="connsiteY0" fmla="*/ 0 h 6925676"/>
              <a:gd name="connsiteX1" fmla="*/ 6574615 w 7808562"/>
              <a:gd name="connsiteY1" fmla="*/ 39986 h 6925676"/>
              <a:gd name="connsiteX2" fmla="*/ 7797802 w 7808562"/>
              <a:gd name="connsiteY2" fmla="*/ 1048687 h 6925676"/>
              <a:gd name="connsiteX3" fmla="*/ 7806547 w 7808562"/>
              <a:gd name="connsiteY3" fmla="*/ 5825942 h 6925676"/>
              <a:gd name="connsiteX4" fmla="*/ 6835675 w 7808562"/>
              <a:gd name="connsiteY4" fmla="*/ 6920243 h 6925676"/>
              <a:gd name="connsiteX5" fmla="*/ 65693 w 7808562"/>
              <a:gd name="connsiteY5" fmla="*/ 6911496 h 6925676"/>
              <a:gd name="connsiteX6" fmla="*/ 310 w 7808562"/>
              <a:gd name="connsiteY6" fmla="*/ 0 h 6925676"/>
              <a:gd name="connsiteX0" fmla="*/ 310 w 7806628"/>
              <a:gd name="connsiteY0" fmla="*/ 0 h 6925674"/>
              <a:gd name="connsiteX1" fmla="*/ 6574615 w 7806628"/>
              <a:gd name="connsiteY1" fmla="*/ 39986 h 6925674"/>
              <a:gd name="connsiteX2" fmla="*/ 7806547 w 7806628"/>
              <a:gd name="connsiteY2" fmla="*/ 5825942 h 6925674"/>
              <a:gd name="connsiteX3" fmla="*/ 6835675 w 7806628"/>
              <a:gd name="connsiteY3" fmla="*/ 6920243 h 6925674"/>
              <a:gd name="connsiteX4" fmla="*/ 65693 w 7806628"/>
              <a:gd name="connsiteY4" fmla="*/ 6911496 h 6925674"/>
              <a:gd name="connsiteX5" fmla="*/ 310 w 7806628"/>
              <a:gd name="connsiteY5" fmla="*/ 0 h 6925674"/>
              <a:gd name="connsiteX0" fmla="*/ 310 w 7819718"/>
              <a:gd name="connsiteY0" fmla="*/ 8079 h 6933755"/>
              <a:gd name="connsiteX1" fmla="*/ 6816334 w 7819718"/>
              <a:gd name="connsiteY1" fmla="*/ 0 h 6933755"/>
              <a:gd name="connsiteX2" fmla="*/ 7806547 w 7819718"/>
              <a:gd name="connsiteY2" fmla="*/ 5834021 h 6933755"/>
              <a:gd name="connsiteX3" fmla="*/ 6835675 w 7819718"/>
              <a:gd name="connsiteY3" fmla="*/ 6928322 h 6933755"/>
              <a:gd name="connsiteX4" fmla="*/ 65693 w 7819718"/>
              <a:gd name="connsiteY4" fmla="*/ 6919575 h 6933755"/>
              <a:gd name="connsiteX5" fmla="*/ 310 w 7819718"/>
              <a:gd name="connsiteY5" fmla="*/ 8079 h 6933755"/>
              <a:gd name="connsiteX0" fmla="*/ 310 w 7806628"/>
              <a:gd name="connsiteY0" fmla="*/ 8079 h 6933753"/>
              <a:gd name="connsiteX1" fmla="*/ 6816334 w 7806628"/>
              <a:gd name="connsiteY1" fmla="*/ 0 h 6933753"/>
              <a:gd name="connsiteX2" fmla="*/ 7806547 w 7806628"/>
              <a:gd name="connsiteY2" fmla="*/ 5834021 h 6933753"/>
              <a:gd name="connsiteX3" fmla="*/ 6835675 w 7806628"/>
              <a:gd name="connsiteY3" fmla="*/ 6928322 h 6933753"/>
              <a:gd name="connsiteX4" fmla="*/ 65693 w 7806628"/>
              <a:gd name="connsiteY4" fmla="*/ 6919575 h 6933753"/>
              <a:gd name="connsiteX5" fmla="*/ 310 w 7806628"/>
              <a:gd name="connsiteY5" fmla="*/ 8079 h 6933753"/>
              <a:gd name="connsiteX0" fmla="*/ 310 w 7675153"/>
              <a:gd name="connsiteY0" fmla="*/ 8079 h 6933755"/>
              <a:gd name="connsiteX1" fmla="*/ 6816334 w 7675153"/>
              <a:gd name="connsiteY1" fmla="*/ 0 h 6933755"/>
              <a:gd name="connsiteX2" fmla="*/ 6835675 w 7675153"/>
              <a:gd name="connsiteY2" fmla="*/ 6928322 h 6933755"/>
              <a:gd name="connsiteX3" fmla="*/ 65693 w 7675153"/>
              <a:gd name="connsiteY3" fmla="*/ 6919575 h 6933755"/>
              <a:gd name="connsiteX4" fmla="*/ 310 w 7675153"/>
              <a:gd name="connsiteY4" fmla="*/ 8079 h 6933755"/>
              <a:gd name="connsiteX0" fmla="*/ 310 w 7343338"/>
              <a:gd name="connsiteY0" fmla="*/ 8079 h 6933753"/>
              <a:gd name="connsiteX1" fmla="*/ 6816334 w 7343338"/>
              <a:gd name="connsiteY1" fmla="*/ 0 h 6933753"/>
              <a:gd name="connsiteX2" fmla="*/ 6835675 w 7343338"/>
              <a:gd name="connsiteY2" fmla="*/ 6928322 h 6933753"/>
              <a:gd name="connsiteX3" fmla="*/ 65693 w 7343338"/>
              <a:gd name="connsiteY3" fmla="*/ 6919575 h 6933753"/>
              <a:gd name="connsiteX4" fmla="*/ 310 w 7343338"/>
              <a:gd name="connsiteY4" fmla="*/ 8079 h 6933753"/>
              <a:gd name="connsiteX0" fmla="*/ 310 w 6865449"/>
              <a:gd name="connsiteY0" fmla="*/ 8079 h 6933755"/>
              <a:gd name="connsiteX1" fmla="*/ 6816334 w 6865449"/>
              <a:gd name="connsiteY1" fmla="*/ 0 h 6933755"/>
              <a:gd name="connsiteX2" fmla="*/ 6835675 w 6865449"/>
              <a:gd name="connsiteY2" fmla="*/ 6928322 h 6933755"/>
              <a:gd name="connsiteX3" fmla="*/ 65693 w 6865449"/>
              <a:gd name="connsiteY3" fmla="*/ 6919575 h 6933755"/>
              <a:gd name="connsiteX4" fmla="*/ 310 w 6865449"/>
              <a:gd name="connsiteY4" fmla="*/ 8079 h 6933755"/>
              <a:gd name="connsiteX0" fmla="*/ 310 w 6865449"/>
              <a:gd name="connsiteY0" fmla="*/ 8079 h 6933753"/>
              <a:gd name="connsiteX1" fmla="*/ 6816334 w 6865449"/>
              <a:gd name="connsiteY1" fmla="*/ 0 h 6933753"/>
              <a:gd name="connsiteX2" fmla="*/ 6835675 w 6865449"/>
              <a:gd name="connsiteY2" fmla="*/ 6928322 h 6933753"/>
              <a:gd name="connsiteX3" fmla="*/ 65693 w 6865449"/>
              <a:gd name="connsiteY3" fmla="*/ 6919575 h 6933753"/>
              <a:gd name="connsiteX4" fmla="*/ 310 w 6865449"/>
              <a:gd name="connsiteY4" fmla="*/ 8079 h 6933753"/>
              <a:gd name="connsiteX0" fmla="*/ 310 w 6838693"/>
              <a:gd name="connsiteY0" fmla="*/ 8079 h 6933755"/>
              <a:gd name="connsiteX1" fmla="*/ 6816334 w 6838693"/>
              <a:gd name="connsiteY1" fmla="*/ 0 h 6933755"/>
              <a:gd name="connsiteX2" fmla="*/ 6835675 w 6838693"/>
              <a:gd name="connsiteY2" fmla="*/ 6928322 h 6933755"/>
              <a:gd name="connsiteX3" fmla="*/ 65693 w 6838693"/>
              <a:gd name="connsiteY3" fmla="*/ 6919575 h 6933755"/>
              <a:gd name="connsiteX4" fmla="*/ 310 w 6838693"/>
              <a:gd name="connsiteY4" fmla="*/ 8079 h 6933755"/>
              <a:gd name="connsiteX0" fmla="*/ 490344 w 7328727"/>
              <a:gd name="connsiteY0" fmla="*/ 8079 h 6933754"/>
              <a:gd name="connsiteX1" fmla="*/ 7306368 w 7328727"/>
              <a:gd name="connsiteY1" fmla="*/ 0 h 6933754"/>
              <a:gd name="connsiteX2" fmla="*/ 7325709 w 7328727"/>
              <a:gd name="connsiteY2" fmla="*/ 6928322 h 6933754"/>
              <a:gd name="connsiteX3" fmla="*/ 555727 w 7328727"/>
              <a:gd name="connsiteY3" fmla="*/ 6919575 h 6933754"/>
              <a:gd name="connsiteX4" fmla="*/ 541974 w 7328727"/>
              <a:gd name="connsiteY4" fmla="*/ 5816805 h 6933754"/>
              <a:gd name="connsiteX5" fmla="*/ 490344 w 7328727"/>
              <a:gd name="connsiteY5" fmla="*/ 8079 h 6933754"/>
              <a:gd name="connsiteX0" fmla="*/ 490344 w 7328727"/>
              <a:gd name="connsiteY0" fmla="*/ 8079 h 6933754"/>
              <a:gd name="connsiteX1" fmla="*/ 7306368 w 7328727"/>
              <a:gd name="connsiteY1" fmla="*/ 0 h 6933754"/>
              <a:gd name="connsiteX2" fmla="*/ 7325709 w 7328727"/>
              <a:gd name="connsiteY2" fmla="*/ 6928322 h 6933754"/>
              <a:gd name="connsiteX3" fmla="*/ 593248 w 7328727"/>
              <a:gd name="connsiteY3" fmla="*/ 6919576 h 6933754"/>
              <a:gd name="connsiteX4" fmla="*/ 541974 w 7328727"/>
              <a:gd name="connsiteY4" fmla="*/ 5816805 h 6933754"/>
              <a:gd name="connsiteX5" fmla="*/ 490344 w 7328727"/>
              <a:gd name="connsiteY5" fmla="*/ 8079 h 6933754"/>
              <a:gd name="connsiteX0" fmla="*/ 486357 w 7324740"/>
              <a:gd name="connsiteY0" fmla="*/ 8079 h 6933754"/>
              <a:gd name="connsiteX1" fmla="*/ 7302381 w 7324740"/>
              <a:gd name="connsiteY1" fmla="*/ 0 h 6933754"/>
              <a:gd name="connsiteX2" fmla="*/ 7321722 w 7324740"/>
              <a:gd name="connsiteY2" fmla="*/ 6928322 h 6933754"/>
              <a:gd name="connsiteX3" fmla="*/ 589261 w 7324740"/>
              <a:gd name="connsiteY3" fmla="*/ 6919576 h 6933754"/>
              <a:gd name="connsiteX4" fmla="*/ 537987 w 7324740"/>
              <a:gd name="connsiteY4" fmla="*/ 5816805 h 6933754"/>
              <a:gd name="connsiteX5" fmla="*/ 486357 w 7324740"/>
              <a:gd name="connsiteY5" fmla="*/ 8079 h 6933754"/>
              <a:gd name="connsiteX0" fmla="*/ 410717 w 7249100"/>
              <a:gd name="connsiteY0" fmla="*/ 8079 h 6933754"/>
              <a:gd name="connsiteX1" fmla="*/ 7226741 w 7249100"/>
              <a:gd name="connsiteY1" fmla="*/ 0 h 6933754"/>
              <a:gd name="connsiteX2" fmla="*/ 7246082 w 7249100"/>
              <a:gd name="connsiteY2" fmla="*/ 6928322 h 6933754"/>
              <a:gd name="connsiteX3" fmla="*/ 513621 w 7249100"/>
              <a:gd name="connsiteY3" fmla="*/ 6919576 h 6933754"/>
              <a:gd name="connsiteX4" fmla="*/ 462347 w 7249100"/>
              <a:gd name="connsiteY4" fmla="*/ 5816805 h 6933754"/>
              <a:gd name="connsiteX5" fmla="*/ 410717 w 7249100"/>
              <a:gd name="connsiteY5" fmla="*/ 8079 h 6933754"/>
              <a:gd name="connsiteX0" fmla="*/ 291981 w 7130364"/>
              <a:gd name="connsiteY0" fmla="*/ 8079 h 7255016"/>
              <a:gd name="connsiteX1" fmla="*/ 7108005 w 7130364"/>
              <a:gd name="connsiteY1" fmla="*/ 0 h 7255016"/>
              <a:gd name="connsiteX2" fmla="*/ 7127346 w 7130364"/>
              <a:gd name="connsiteY2" fmla="*/ 6928322 h 7255016"/>
              <a:gd name="connsiteX3" fmla="*/ 563735 w 7130364"/>
              <a:gd name="connsiteY3" fmla="*/ 7254995 h 7255016"/>
              <a:gd name="connsiteX4" fmla="*/ 343611 w 7130364"/>
              <a:gd name="connsiteY4" fmla="*/ 5816805 h 7255016"/>
              <a:gd name="connsiteX5" fmla="*/ 291981 w 7130364"/>
              <a:gd name="connsiteY5" fmla="*/ 8079 h 7255016"/>
              <a:gd name="connsiteX0" fmla="*/ 285946 w 7124329"/>
              <a:gd name="connsiteY0" fmla="*/ 8079 h 7255015"/>
              <a:gd name="connsiteX1" fmla="*/ 7101970 w 7124329"/>
              <a:gd name="connsiteY1" fmla="*/ 0 h 7255015"/>
              <a:gd name="connsiteX2" fmla="*/ 7121311 w 7124329"/>
              <a:gd name="connsiteY2" fmla="*/ 6928322 h 7255015"/>
              <a:gd name="connsiteX3" fmla="*/ 557700 w 7124329"/>
              <a:gd name="connsiteY3" fmla="*/ 7254995 h 7255015"/>
              <a:gd name="connsiteX4" fmla="*/ 356338 w 7124329"/>
              <a:gd name="connsiteY4" fmla="*/ 5774878 h 7255015"/>
              <a:gd name="connsiteX5" fmla="*/ 285946 w 7124329"/>
              <a:gd name="connsiteY5" fmla="*/ 8079 h 7255015"/>
              <a:gd name="connsiteX0" fmla="*/ 186927 w 7025310"/>
              <a:gd name="connsiteY0" fmla="*/ 8079 h 7255015"/>
              <a:gd name="connsiteX1" fmla="*/ 7002951 w 7025310"/>
              <a:gd name="connsiteY1" fmla="*/ 0 h 7255015"/>
              <a:gd name="connsiteX2" fmla="*/ 7022292 w 7025310"/>
              <a:gd name="connsiteY2" fmla="*/ 6928322 h 7255015"/>
              <a:gd name="connsiteX3" fmla="*/ 458681 w 7025310"/>
              <a:gd name="connsiteY3" fmla="*/ 7254995 h 7255015"/>
              <a:gd name="connsiteX4" fmla="*/ 257319 w 7025310"/>
              <a:gd name="connsiteY4" fmla="*/ 5774878 h 7255015"/>
              <a:gd name="connsiteX5" fmla="*/ 186927 w 7025310"/>
              <a:gd name="connsiteY5" fmla="*/ 8079 h 7255015"/>
              <a:gd name="connsiteX0" fmla="*/ 254832 w 7093215"/>
              <a:gd name="connsiteY0" fmla="*/ 8079 h 7255015"/>
              <a:gd name="connsiteX1" fmla="*/ 7070856 w 7093215"/>
              <a:gd name="connsiteY1" fmla="*/ 0 h 7255015"/>
              <a:gd name="connsiteX2" fmla="*/ 7090197 w 7093215"/>
              <a:gd name="connsiteY2" fmla="*/ 6928322 h 7255015"/>
              <a:gd name="connsiteX3" fmla="*/ 526586 w 7093215"/>
              <a:gd name="connsiteY3" fmla="*/ 7254995 h 7255015"/>
              <a:gd name="connsiteX4" fmla="*/ 388457 w 7093215"/>
              <a:gd name="connsiteY4" fmla="*/ 6089967 h 7255015"/>
              <a:gd name="connsiteX5" fmla="*/ 325224 w 7093215"/>
              <a:gd name="connsiteY5" fmla="*/ 5774878 h 7255015"/>
              <a:gd name="connsiteX6" fmla="*/ 254832 w 7093215"/>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238752 w 7077135"/>
              <a:gd name="connsiteY0" fmla="*/ 8079 h 7255015"/>
              <a:gd name="connsiteX1" fmla="*/ 7054776 w 7077135"/>
              <a:gd name="connsiteY1" fmla="*/ 0 h 7255015"/>
              <a:gd name="connsiteX2" fmla="*/ 7074117 w 7077135"/>
              <a:gd name="connsiteY2" fmla="*/ 6928322 h 7255015"/>
              <a:gd name="connsiteX3" fmla="*/ 510506 w 7077135"/>
              <a:gd name="connsiteY3" fmla="*/ 7254995 h 7255015"/>
              <a:gd name="connsiteX4" fmla="*/ 466182 w 7077135"/>
              <a:gd name="connsiteY4" fmla="*/ 6456832 h 7255015"/>
              <a:gd name="connsiteX5" fmla="*/ 747599 w 7077135"/>
              <a:gd name="connsiteY5" fmla="*/ 6121412 h 7255015"/>
              <a:gd name="connsiteX6" fmla="*/ 309144 w 7077135"/>
              <a:gd name="connsiteY6" fmla="*/ 5774878 h 7255015"/>
              <a:gd name="connsiteX7" fmla="*/ 238752 w 7077135"/>
              <a:gd name="connsiteY7" fmla="*/ 8079 h 7255015"/>
              <a:gd name="connsiteX0" fmla="*/ 272287 w 7110670"/>
              <a:gd name="connsiteY0" fmla="*/ 8079 h 7255015"/>
              <a:gd name="connsiteX1" fmla="*/ 7088311 w 7110670"/>
              <a:gd name="connsiteY1" fmla="*/ 0 h 7255015"/>
              <a:gd name="connsiteX2" fmla="*/ 7107652 w 7110670"/>
              <a:gd name="connsiteY2" fmla="*/ 6928322 h 7255015"/>
              <a:gd name="connsiteX3" fmla="*/ 544041 w 7110670"/>
              <a:gd name="connsiteY3" fmla="*/ 7254995 h 7255015"/>
              <a:gd name="connsiteX4" fmla="*/ 387150 w 7110670"/>
              <a:gd name="connsiteY4" fmla="*/ 6435868 h 7255015"/>
              <a:gd name="connsiteX5" fmla="*/ 781134 w 7110670"/>
              <a:gd name="connsiteY5" fmla="*/ 6121412 h 7255015"/>
              <a:gd name="connsiteX6" fmla="*/ 342679 w 7110670"/>
              <a:gd name="connsiteY6" fmla="*/ 5774878 h 7255015"/>
              <a:gd name="connsiteX7" fmla="*/ 272287 w 7110670"/>
              <a:gd name="connsiteY7" fmla="*/ 8079 h 7255015"/>
              <a:gd name="connsiteX0" fmla="*/ 272287 w 7110670"/>
              <a:gd name="connsiteY0" fmla="*/ 8079 h 7255016"/>
              <a:gd name="connsiteX1" fmla="*/ 7088311 w 7110670"/>
              <a:gd name="connsiteY1" fmla="*/ 0 h 7255016"/>
              <a:gd name="connsiteX2" fmla="*/ 7107652 w 7110670"/>
              <a:gd name="connsiteY2" fmla="*/ 6928322 h 7255016"/>
              <a:gd name="connsiteX3" fmla="*/ 544042 w 7110670"/>
              <a:gd name="connsiteY3" fmla="*/ 7254996 h 7255016"/>
              <a:gd name="connsiteX4" fmla="*/ 387150 w 7110670"/>
              <a:gd name="connsiteY4" fmla="*/ 6435868 h 7255016"/>
              <a:gd name="connsiteX5" fmla="*/ 781134 w 7110670"/>
              <a:gd name="connsiteY5" fmla="*/ 6121412 h 7255016"/>
              <a:gd name="connsiteX6" fmla="*/ 342679 w 7110670"/>
              <a:gd name="connsiteY6" fmla="*/ 5774878 h 7255016"/>
              <a:gd name="connsiteX7" fmla="*/ 272287 w 7110670"/>
              <a:gd name="connsiteY7" fmla="*/ 8079 h 7255016"/>
              <a:gd name="connsiteX0" fmla="*/ 285166 w 7123549"/>
              <a:gd name="connsiteY0" fmla="*/ 8079 h 6961778"/>
              <a:gd name="connsiteX1" fmla="*/ 7101190 w 7123549"/>
              <a:gd name="connsiteY1" fmla="*/ 0 h 6961778"/>
              <a:gd name="connsiteX2" fmla="*/ 7120531 w 7123549"/>
              <a:gd name="connsiteY2" fmla="*/ 6928322 h 6961778"/>
              <a:gd name="connsiteX3" fmla="*/ 538159 w 7123549"/>
              <a:gd name="connsiteY3" fmla="*/ 6961504 h 6961778"/>
              <a:gd name="connsiteX4" fmla="*/ 400029 w 7123549"/>
              <a:gd name="connsiteY4" fmla="*/ 6435868 h 6961778"/>
              <a:gd name="connsiteX5" fmla="*/ 794013 w 7123549"/>
              <a:gd name="connsiteY5" fmla="*/ 6121412 h 6961778"/>
              <a:gd name="connsiteX6" fmla="*/ 355558 w 7123549"/>
              <a:gd name="connsiteY6" fmla="*/ 5774878 h 6961778"/>
              <a:gd name="connsiteX7" fmla="*/ 285166 w 7123549"/>
              <a:gd name="connsiteY7" fmla="*/ 8079 h 6961778"/>
              <a:gd name="connsiteX0" fmla="*/ 1 w 6838384"/>
              <a:gd name="connsiteY0" fmla="*/ 8079 h 6961778"/>
              <a:gd name="connsiteX1" fmla="*/ 6816025 w 6838384"/>
              <a:gd name="connsiteY1" fmla="*/ 0 h 6961778"/>
              <a:gd name="connsiteX2" fmla="*/ 6835366 w 6838384"/>
              <a:gd name="connsiteY2" fmla="*/ 6928322 h 6961778"/>
              <a:gd name="connsiteX3" fmla="*/ 252994 w 6838384"/>
              <a:gd name="connsiteY3" fmla="*/ 6961504 h 6961778"/>
              <a:gd name="connsiteX4" fmla="*/ 114864 w 6838384"/>
              <a:gd name="connsiteY4" fmla="*/ 6435868 h 6961778"/>
              <a:gd name="connsiteX5" fmla="*/ 508848 w 6838384"/>
              <a:gd name="connsiteY5" fmla="*/ 6121412 h 6961778"/>
              <a:gd name="connsiteX6" fmla="*/ 70393 w 6838384"/>
              <a:gd name="connsiteY6" fmla="*/ 5774878 h 6961778"/>
              <a:gd name="connsiteX7" fmla="*/ 1 w 6838384"/>
              <a:gd name="connsiteY7" fmla="*/ 8079 h 6961778"/>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70393 w 6838384"/>
              <a:gd name="connsiteY6" fmla="*/ 5774878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31964 w 6838384"/>
              <a:gd name="connsiteY5" fmla="*/ 6139669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0 w 6838384"/>
              <a:gd name="connsiteY0" fmla="*/ 0 h 6944742"/>
              <a:gd name="connsiteX1" fmla="*/ 6816025 w 6838384"/>
              <a:gd name="connsiteY1" fmla="*/ 2696 h 6944742"/>
              <a:gd name="connsiteX2" fmla="*/ 6835366 w 6838384"/>
              <a:gd name="connsiteY2" fmla="*/ 6931018 h 6944742"/>
              <a:gd name="connsiteX3" fmla="*/ 65384 w 6838384"/>
              <a:gd name="connsiteY3" fmla="*/ 6943236 h 6944742"/>
              <a:gd name="connsiteX4" fmla="*/ 68572 w 6838384"/>
              <a:gd name="connsiteY4" fmla="*/ 6405548 h 6944742"/>
              <a:gd name="connsiteX5" fmla="*/ 518175 w 6838384"/>
              <a:gd name="connsiteY5" fmla="*/ 6157773 h 6944742"/>
              <a:gd name="connsiteX6" fmla="*/ 507851 w 6838384"/>
              <a:gd name="connsiteY6" fmla="*/ 6080631 h 6944742"/>
              <a:gd name="connsiteX7" fmla="*/ 60544 w 6838384"/>
              <a:gd name="connsiteY7" fmla="*/ 5810593 h 6944742"/>
              <a:gd name="connsiteX8" fmla="*/ 0 w 6838384"/>
              <a:gd name="connsiteY8" fmla="*/ 0 h 6944742"/>
              <a:gd name="connsiteX0" fmla="*/ 3477 w 6841861"/>
              <a:gd name="connsiteY0" fmla="*/ 0 h 6944742"/>
              <a:gd name="connsiteX1" fmla="*/ 6819502 w 6841861"/>
              <a:gd name="connsiteY1" fmla="*/ 2696 h 6944742"/>
              <a:gd name="connsiteX2" fmla="*/ 6838843 w 6841861"/>
              <a:gd name="connsiteY2" fmla="*/ 6931018 h 6944742"/>
              <a:gd name="connsiteX3" fmla="*/ 68861 w 6841861"/>
              <a:gd name="connsiteY3" fmla="*/ 6943236 h 6944742"/>
              <a:gd name="connsiteX4" fmla="*/ 72049 w 6841861"/>
              <a:gd name="connsiteY4" fmla="*/ 6405548 h 6944742"/>
              <a:gd name="connsiteX5" fmla="*/ 521652 w 6841861"/>
              <a:gd name="connsiteY5" fmla="*/ 6157773 h 6944742"/>
              <a:gd name="connsiteX6" fmla="*/ 511328 w 6841861"/>
              <a:gd name="connsiteY6" fmla="*/ 6080631 h 6944742"/>
              <a:gd name="connsiteX7" fmla="*/ 64021 w 6841861"/>
              <a:gd name="connsiteY7" fmla="*/ 5810593 h 6944742"/>
              <a:gd name="connsiteX8" fmla="*/ 3477 w 6841861"/>
              <a:gd name="connsiteY8" fmla="*/ 0 h 6944742"/>
              <a:gd name="connsiteX0" fmla="*/ 7794 w 6788325"/>
              <a:gd name="connsiteY0" fmla="*/ 0 h 6977067"/>
              <a:gd name="connsiteX1" fmla="*/ 6765966 w 6788325"/>
              <a:gd name="connsiteY1" fmla="*/ 35021 h 6977067"/>
              <a:gd name="connsiteX2" fmla="*/ 6785307 w 6788325"/>
              <a:gd name="connsiteY2" fmla="*/ 6963343 h 6977067"/>
              <a:gd name="connsiteX3" fmla="*/ 15325 w 6788325"/>
              <a:gd name="connsiteY3" fmla="*/ 6975561 h 6977067"/>
              <a:gd name="connsiteX4" fmla="*/ 18513 w 6788325"/>
              <a:gd name="connsiteY4" fmla="*/ 6437873 h 6977067"/>
              <a:gd name="connsiteX5" fmla="*/ 468116 w 6788325"/>
              <a:gd name="connsiteY5" fmla="*/ 6190098 h 6977067"/>
              <a:gd name="connsiteX6" fmla="*/ 457792 w 6788325"/>
              <a:gd name="connsiteY6" fmla="*/ 6112956 h 6977067"/>
              <a:gd name="connsiteX7" fmla="*/ 10485 w 6788325"/>
              <a:gd name="connsiteY7" fmla="*/ 5842918 h 6977067"/>
              <a:gd name="connsiteX8" fmla="*/ 7794 w 6788325"/>
              <a:gd name="connsiteY8" fmla="*/ 0 h 6977067"/>
              <a:gd name="connsiteX0" fmla="*/ 16595 w 6777841"/>
              <a:gd name="connsiteY0" fmla="*/ 8080 h 6942046"/>
              <a:gd name="connsiteX1" fmla="*/ 6755482 w 6777841"/>
              <a:gd name="connsiteY1" fmla="*/ 0 h 6942046"/>
              <a:gd name="connsiteX2" fmla="*/ 6774823 w 6777841"/>
              <a:gd name="connsiteY2" fmla="*/ 6928322 h 6942046"/>
              <a:gd name="connsiteX3" fmla="*/ 4841 w 6777841"/>
              <a:gd name="connsiteY3" fmla="*/ 6940540 h 6942046"/>
              <a:gd name="connsiteX4" fmla="*/ 8029 w 6777841"/>
              <a:gd name="connsiteY4" fmla="*/ 6402852 h 6942046"/>
              <a:gd name="connsiteX5" fmla="*/ 457632 w 6777841"/>
              <a:gd name="connsiteY5" fmla="*/ 6155077 h 6942046"/>
              <a:gd name="connsiteX6" fmla="*/ 447308 w 6777841"/>
              <a:gd name="connsiteY6" fmla="*/ 6077935 h 6942046"/>
              <a:gd name="connsiteX7" fmla="*/ 1 w 6777841"/>
              <a:gd name="connsiteY7" fmla="*/ 5807897 h 6942046"/>
              <a:gd name="connsiteX8" fmla="*/ 16595 w 6777841"/>
              <a:gd name="connsiteY8" fmla="*/ 8080 h 6942046"/>
              <a:gd name="connsiteX0" fmla="*/ 16595 w 6777841"/>
              <a:gd name="connsiteY0" fmla="*/ 61 h 7022813"/>
              <a:gd name="connsiteX1" fmla="*/ 6755482 w 6777841"/>
              <a:gd name="connsiteY1" fmla="*/ 80767 h 7022813"/>
              <a:gd name="connsiteX2" fmla="*/ 6774823 w 6777841"/>
              <a:gd name="connsiteY2" fmla="*/ 7009089 h 7022813"/>
              <a:gd name="connsiteX3" fmla="*/ 4841 w 6777841"/>
              <a:gd name="connsiteY3" fmla="*/ 7021307 h 7022813"/>
              <a:gd name="connsiteX4" fmla="*/ 8029 w 6777841"/>
              <a:gd name="connsiteY4" fmla="*/ 6483619 h 7022813"/>
              <a:gd name="connsiteX5" fmla="*/ 457632 w 6777841"/>
              <a:gd name="connsiteY5" fmla="*/ 6235844 h 7022813"/>
              <a:gd name="connsiteX6" fmla="*/ 447308 w 6777841"/>
              <a:gd name="connsiteY6" fmla="*/ 6158702 h 7022813"/>
              <a:gd name="connsiteX7" fmla="*/ 1 w 6777841"/>
              <a:gd name="connsiteY7" fmla="*/ 5888664 h 7022813"/>
              <a:gd name="connsiteX8" fmla="*/ 16595 w 6777841"/>
              <a:gd name="connsiteY8" fmla="*/ 61 h 7022813"/>
              <a:gd name="connsiteX0" fmla="*/ 16595 w 6777841"/>
              <a:gd name="connsiteY0" fmla="*/ 0 h 6978358"/>
              <a:gd name="connsiteX1" fmla="*/ 6755482 w 6777841"/>
              <a:gd name="connsiteY1" fmla="*/ 36312 h 6978358"/>
              <a:gd name="connsiteX2" fmla="*/ 6774823 w 6777841"/>
              <a:gd name="connsiteY2" fmla="*/ 6964634 h 6978358"/>
              <a:gd name="connsiteX3" fmla="*/ 4841 w 6777841"/>
              <a:gd name="connsiteY3" fmla="*/ 6976852 h 6978358"/>
              <a:gd name="connsiteX4" fmla="*/ 8029 w 6777841"/>
              <a:gd name="connsiteY4" fmla="*/ 6439164 h 6978358"/>
              <a:gd name="connsiteX5" fmla="*/ 457632 w 6777841"/>
              <a:gd name="connsiteY5" fmla="*/ 6191389 h 6978358"/>
              <a:gd name="connsiteX6" fmla="*/ 447308 w 6777841"/>
              <a:gd name="connsiteY6" fmla="*/ 6114247 h 6978358"/>
              <a:gd name="connsiteX7" fmla="*/ 1 w 6777841"/>
              <a:gd name="connsiteY7" fmla="*/ 5844209 h 6978358"/>
              <a:gd name="connsiteX8" fmla="*/ 16595 w 6777841"/>
              <a:gd name="connsiteY8" fmla="*/ 0 h 6978358"/>
              <a:gd name="connsiteX0" fmla="*/ 16595 w 6857816"/>
              <a:gd name="connsiteY0" fmla="*/ 0 h 6978358"/>
              <a:gd name="connsiteX1" fmla="*/ 6854689 w 6857816"/>
              <a:gd name="connsiteY1" fmla="*/ 91804 h 6978358"/>
              <a:gd name="connsiteX2" fmla="*/ 6774823 w 6857816"/>
              <a:gd name="connsiteY2" fmla="*/ 6964634 h 6978358"/>
              <a:gd name="connsiteX3" fmla="*/ 4841 w 6857816"/>
              <a:gd name="connsiteY3" fmla="*/ 6976852 h 6978358"/>
              <a:gd name="connsiteX4" fmla="*/ 8029 w 6857816"/>
              <a:gd name="connsiteY4" fmla="*/ 6439164 h 6978358"/>
              <a:gd name="connsiteX5" fmla="*/ 457632 w 6857816"/>
              <a:gd name="connsiteY5" fmla="*/ 6191389 h 6978358"/>
              <a:gd name="connsiteX6" fmla="*/ 447308 w 6857816"/>
              <a:gd name="connsiteY6" fmla="*/ 6114247 h 6978358"/>
              <a:gd name="connsiteX7" fmla="*/ 1 w 6857816"/>
              <a:gd name="connsiteY7" fmla="*/ 5844209 h 6978358"/>
              <a:gd name="connsiteX8" fmla="*/ 16595 w 6857816"/>
              <a:gd name="connsiteY8" fmla="*/ 0 h 6978358"/>
              <a:gd name="connsiteX0" fmla="*/ 16595 w 6857816"/>
              <a:gd name="connsiteY0" fmla="*/ 0 h 6978358"/>
              <a:gd name="connsiteX1" fmla="*/ 6854689 w 6857816"/>
              <a:gd name="connsiteY1" fmla="*/ 3017 h 6978358"/>
              <a:gd name="connsiteX2" fmla="*/ 6774823 w 6857816"/>
              <a:gd name="connsiteY2" fmla="*/ 6964634 h 6978358"/>
              <a:gd name="connsiteX3" fmla="*/ 4841 w 6857816"/>
              <a:gd name="connsiteY3" fmla="*/ 6976852 h 6978358"/>
              <a:gd name="connsiteX4" fmla="*/ 8029 w 6857816"/>
              <a:gd name="connsiteY4" fmla="*/ 6439164 h 6978358"/>
              <a:gd name="connsiteX5" fmla="*/ 457632 w 6857816"/>
              <a:gd name="connsiteY5" fmla="*/ 6191389 h 6978358"/>
              <a:gd name="connsiteX6" fmla="*/ 447308 w 6857816"/>
              <a:gd name="connsiteY6" fmla="*/ 6114247 h 6978358"/>
              <a:gd name="connsiteX7" fmla="*/ 1 w 6857816"/>
              <a:gd name="connsiteY7" fmla="*/ 5844209 h 6978358"/>
              <a:gd name="connsiteX8" fmla="*/ 16595 w 6857816"/>
              <a:gd name="connsiteY8" fmla="*/ 0 h 6978358"/>
              <a:gd name="connsiteX0" fmla="*/ 16595 w 6865772"/>
              <a:gd name="connsiteY0" fmla="*/ 0 h 7001852"/>
              <a:gd name="connsiteX1" fmla="*/ 6854689 w 6865772"/>
              <a:gd name="connsiteY1" fmla="*/ 3017 h 7001852"/>
              <a:gd name="connsiteX2" fmla="*/ 6854190 w 6865772"/>
              <a:gd name="connsiteY2" fmla="*/ 6997929 h 7001852"/>
              <a:gd name="connsiteX3" fmla="*/ 4841 w 6865772"/>
              <a:gd name="connsiteY3" fmla="*/ 6976852 h 7001852"/>
              <a:gd name="connsiteX4" fmla="*/ 8029 w 6865772"/>
              <a:gd name="connsiteY4" fmla="*/ 6439164 h 7001852"/>
              <a:gd name="connsiteX5" fmla="*/ 457632 w 6865772"/>
              <a:gd name="connsiteY5" fmla="*/ 6191389 h 7001852"/>
              <a:gd name="connsiteX6" fmla="*/ 447308 w 6865772"/>
              <a:gd name="connsiteY6" fmla="*/ 6114247 h 7001852"/>
              <a:gd name="connsiteX7" fmla="*/ 1 w 6865772"/>
              <a:gd name="connsiteY7" fmla="*/ 5844209 h 7001852"/>
              <a:gd name="connsiteX8" fmla="*/ 16595 w 6865772"/>
              <a:gd name="connsiteY8" fmla="*/ 0 h 7001852"/>
              <a:gd name="connsiteX0" fmla="*/ 16595 w 6858510"/>
              <a:gd name="connsiteY0" fmla="*/ 0 h 7031225"/>
              <a:gd name="connsiteX1" fmla="*/ 6854689 w 6858510"/>
              <a:gd name="connsiteY1" fmla="*/ 3017 h 7031225"/>
              <a:gd name="connsiteX2" fmla="*/ 6794664 w 6858510"/>
              <a:gd name="connsiteY2" fmla="*/ 7031225 h 7031225"/>
              <a:gd name="connsiteX3" fmla="*/ 4841 w 6858510"/>
              <a:gd name="connsiteY3" fmla="*/ 6976852 h 7031225"/>
              <a:gd name="connsiteX4" fmla="*/ 8029 w 6858510"/>
              <a:gd name="connsiteY4" fmla="*/ 6439164 h 7031225"/>
              <a:gd name="connsiteX5" fmla="*/ 457632 w 6858510"/>
              <a:gd name="connsiteY5" fmla="*/ 6191389 h 7031225"/>
              <a:gd name="connsiteX6" fmla="*/ 447308 w 6858510"/>
              <a:gd name="connsiteY6" fmla="*/ 6114247 h 7031225"/>
              <a:gd name="connsiteX7" fmla="*/ 1 w 6858510"/>
              <a:gd name="connsiteY7" fmla="*/ 5844209 h 7031225"/>
              <a:gd name="connsiteX8" fmla="*/ 16595 w 6858510"/>
              <a:gd name="connsiteY8" fmla="*/ 0 h 7031225"/>
              <a:gd name="connsiteX0" fmla="*/ 16595 w 6858510"/>
              <a:gd name="connsiteY0" fmla="*/ 0 h 6998862"/>
              <a:gd name="connsiteX1" fmla="*/ 6854689 w 6858510"/>
              <a:gd name="connsiteY1" fmla="*/ 3017 h 6998862"/>
              <a:gd name="connsiteX2" fmla="*/ 6794663 w 6858510"/>
              <a:gd name="connsiteY2" fmla="*/ 6998862 h 6998862"/>
              <a:gd name="connsiteX3" fmla="*/ 4841 w 6858510"/>
              <a:gd name="connsiteY3" fmla="*/ 6976852 h 6998862"/>
              <a:gd name="connsiteX4" fmla="*/ 8029 w 6858510"/>
              <a:gd name="connsiteY4" fmla="*/ 6439164 h 6998862"/>
              <a:gd name="connsiteX5" fmla="*/ 457632 w 6858510"/>
              <a:gd name="connsiteY5" fmla="*/ 6191389 h 6998862"/>
              <a:gd name="connsiteX6" fmla="*/ 447308 w 6858510"/>
              <a:gd name="connsiteY6" fmla="*/ 6114247 h 6998862"/>
              <a:gd name="connsiteX7" fmla="*/ 1 w 6858510"/>
              <a:gd name="connsiteY7" fmla="*/ 5844209 h 6998862"/>
              <a:gd name="connsiteX8" fmla="*/ 16595 w 6858510"/>
              <a:gd name="connsiteY8" fmla="*/ 0 h 6998862"/>
              <a:gd name="connsiteX0" fmla="*/ 16595 w 6858510"/>
              <a:gd name="connsiteY0" fmla="*/ 0 h 6998862"/>
              <a:gd name="connsiteX1" fmla="*/ 6854689 w 6858510"/>
              <a:gd name="connsiteY1" fmla="*/ 3017 h 6998862"/>
              <a:gd name="connsiteX2" fmla="*/ 6794663 w 6858510"/>
              <a:gd name="connsiteY2" fmla="*/ 6998862 h 6998862"/>
              <a:gd name="connsiteX3" fmla="*/ 4840 w 6858510"/>
              <a:gd name="connsiteY3" fmla="*/ 6987641 h 6998862"/>
              <a:gd name="connsiteX4" fmla="*/ 8029 w 6858510"/>
              <a:gd name="connsiteY4" fmla="*/ 6439164 h 6998862"/>
              <a:gd name="connsiteX5" fmla="*/ 457632 w 6858510"/>
              <a:gd name="connsiteY5" fmla="*/ 6191389 h 6998862"/>
              <a:gd name="connsiteX6" fmla="*/ 447308 w 6858510"/>
              <a:gd name="connsiteY6" fmla="*/ 6114247 h 6998862"/>
              <a:gd name="connsiteX7" fmla="*/ 1 w 6858510"/>
              <a:gd name="connsiteY7" fmla="*/ 5844209 h 6998862"/>
              <a:gd name="connsiteX8" fmla="*/ 16595 w 6858510"/>
              <a:gd name="connsiteY8" fmla="*/ 0 h 6998862"/>
              <a:gd name="connsiteX0" fmla="*/ 31040 w 6872955"/>
              <a:gd name="connsiteY0" fmla="*/ 0 h 7009217"/>
              <a:gd name="connsiteX1" fmla="*/ 6869134 w 6872955"/>
              <a:gd name="connsiteY1" fmla="*/ 3017 h 7009217"/>
              <a:gd name="connsiteX2" fmla="*/ 6809108 w 6872955"/>
              <a:gd name="connsiteY2" fmla="*/ 6998862 h 7009217"/>
              <a:gd name="connsiteX3" fmla="*/ 0 w 6872955"/>
              <a:gd name="connsiteY3" fmla="*/ 7009217 h 7009217"/>
              <a:gd name="connsiteX4" fmla="*/ 22474 w 6872955"/>
              <a:gd name="connsiteY4" fmla="*/ 6439164 h 7009217"/>
              <a:gd name="connsiteX5" fmla="*/ 472077 w 6872955"/>
              <a:gd name="connsiteY5" fmla="*/ 6191389 h 7009217"/>
              <a:gd name="connsiteX6" fmla="*/ 461753 w 6872955"/>
              <a:gd name="connsiteY6" fmla="*/ 6114247 h 7009217"/>
              <a:gd name="connsiteX7" fmla="*/ 14446 w 6872955"/>
              <a:gd name="connsiteY7" fmla="*/ 5844209 h 7009217"/>
              <a:gd name="connsiteX8" fmla="*/ 31040 w 6872955"/>
              <a:gd name="connsiteY8" fmla="*/ 0 h 700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2955" h="7009217">
                <a:moveTo>
                  <a:pt x="31040" y="0"/>
                </a:moveTo>
                <a:lnTo>
                  <a:pt x="6869134" y="3017"/>
                </a:lnTo>
                <a:cubicBezTo>
                  <a:pt x="6890407" y="1709131"/>
                  <a:pt x="6816262" y="5965762"/>
                  <a:pt x="6809108" y="6998862"/>
                </a:cubicBezTo>
                <a:lnTo>
                  <a:pt x="0" y="7009217"/>
                </a:lnTo>
                <a:cubicBezTo>
                  <a:pt x="610" y="6752444"/>
                  <a:pt x="22356" y="6622591"/>
                  <a:pt x="22474" y="6439164"/>
                </a:cubicBezTo>
                <a:lnTo>
                  <a:pt x="472077" y="6191389"/>
                </a:lnTo>
                <a:cubicBezTo>
                  <a:pt x="553334" y="6144940"/>
                  <a:pt x="493210" y="6148998"/>
                  <a:pt x="461753" y="6114247"/>
                </a:cubicBezTo>
                <a:cubicBezTo>
                  <a:pt x="155924" y="5938657"/>
                  <a:pt x="468223" y="6134609"/>
                  <a:pt x="14446" y="5844209"/>
                </a:cubicBezTo>
                <a:cubicBezTo>
                  <a:pt x="22312" y="5394579"/>
                  <a:pt x="8977" y="1190173"/>
                  <a:pt x="31040"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a:lstStyle>
            <a:lvl1pPr marL="0" indent="0">
              <a:buNone/>
              <a:defRPr baseline="0">
                <a:solidFill>
                  <a:srgbClr val="FFFFFF"/>
                </a:solidFill>
              </a:defRPr>
            </a:lvl1pPr>
          </a:lstStyle>
          <a:p>
            <a:r>
              <a:rPr lang="en-GB" noProof="0" smtClean="0"/>
              <a:t>Click icon </a:t>
            </a:r>
            <a:br>
              <a:rPr lang="en-GB" noProof="0" smtClean="0"/>
            </a:br>
            <a:r>
              <a:rPr lang="en-GB" noProof="0" smtClean="0"/>
              <a:t>to add picture</a:t>
            </a:r>
          </a:p>
        </p:txBody>
      </p:sp>
    </p:spTree>
    <p:extLst>
      <p:ext uri="{BB962C8B-B14F-4D97-AF65-F5344CB8AC3E}">
        <p14:creationId xmlns:p14="http://schemas.microsoft.com/office/powerpoint/2010/main" val="142391605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hree graphs">
    <p:spTree>
      <p:nvGrpSpPr>
        <p:cNvPr id="1" name=""/>
        <p:cNvGrpSpPr/>
        <p:nvPr/>
      </p:nvGrpSpPr>
      <p:grpSpPr>
        <a:xfrm>
          <a:off x="0" y="0"/>
          <a:ext cx="0" cy="0"/>
          <a:chOff x="0" y="0"/>
          <a:chExt cx="0" cy="0"/>
        </a:xfrm>
      </p:grpSpPr>
      <p:sp>
        <p:nvSpPr>
          <p:cNvPr id="6" name="Tijdelijke aanduiding voor grafiek 5"/>
          <p:cNvSpPr>
            <a:spLocks noGrp="1"/>
          </p:cNvSpPr>
          <p:nvPr>
            <p:ph type="chart" sz="quarter" idx="10" hasCustomPrompt="1"/>
          </p:nvPr>
        </p:nvSpPr>
        <p:spPr>
          <a:xfrm>
            <a:off x="513436" y="1410036"/>
            <a:ext cx="2651585" cy="3385733"/>
          </a:xfrm>
        </p:spPr>
        <p:txBody>
          <a:bodyPr/>
          <a:lstStyle>
            <a:lvl1pPr marL="0" indent="0">
              <a:buNone/>
              <a:defRPr sz="2000" baseline="0"/>
            </a:lvl1pPr>
          </a:lstStyle>
          <a:p>
            <a:r>
              <a:rPr lang="en-GB" noProof="0" smtClean="0"/>
              <a:t>Click icon </a:t>
            </a:r>
            <a:br>
              <a:rPr lang="en-GB" noProof="0" smtClean="0"/>
            </a:br>
            <a:r>
              <a:rPr lang="en-GB" noProof="0" smtClean="0"/>
              <a:t>to add graph</a:t>
            </a:r>
          </a:p>
        </p:txBody>
      </p:sp>
      <p:sp>
        <p:nvSpPr>
          <p:cNvPr id="7" name="Tijdelijke aanduiding voor grafiek 5"/>
          <p:cNvSpPr>
            <a:spLocks noGrp="1"/>
          </p:cNvSpPr>
          <p:nvPr>
            <p:ph type="chart" sz="quarter" idx="11" hasCustomPrompt="1"/>
          </p:nvPr>
        </p:nvSpPr>
        <p:spPr>
          <a:xfrm>
            <a:off x="3230775" y="1410037"/>
            <a:ext cx="2799020" cy="3385732"/>
          </a:xfrm>
        </p:spPr>
        <p:txBody>
          <a:bodyPr/>
          <a:lstStyle>
            <a:lvl1pPr marL="0" indent="0">
              <a:buNone/>
              <a:defRPr sz="2000" baseline="0"/>
            </a:lvl1pPr>
          </a:lstStyle>
          <a:p>
            <a:r>
              <a:rPr lang="en-GB" noProof="0" smtClean="0"/>
              <a:t>Click icon </a:t>
            </a:r>
            <a:br>
              <a:rPr lang="en-GB" noProof="0" smtClean="0"/>
            </a:br>
            <a:r>
              <a:rPr lang="en-GB" noProof="0" smtClean="0"/>
              <a:t>to add graph</a:t>
            </a:r>
          </a:p>
        </p:txBody>
      </p:sp>
      <p:sp>
        <p:nvSpPr>
          <p:cNvPr id="10" name="Tijdelijke aanduiding voor grafiek 5"/>
          <p:cNvSpPr>
            <a:spLocks noGrp="1"/>
          </p:cNvSpPr>
          <p:nvPr>
            <p:ph type="chart" sz="quarter" idx="12" hasCustomPrompt="1"/>
          </p:nvPr>
        </p:nvSpPr>
        <p:spPr>
          <a:xfrm>
            <a:off x="6093266" y="1410038"/>
            <a:ext cx="2720843" cy="3385731"/>
          </a:xfrm>
        </p:spPr>
        <p:txBody>
          <a:bodyPr/>
          <a:lstStyle>
            <a:lvl1pPr marL="0" indent="0">
              <a:buNone/>
              <a:defRPr sz="2000" baseline="0"/>
            </a:lvl1pPr>
          </a:lstStyle>
          <a:p>
            <a:r>
              <a:rPr lang="en-GB" noProof="0" smtClean="0"/>
              <a:t>Click icon </a:t>
            </a:r>
            <a:br>
              <a:rPr lang="en-GB" noProof="0" smtClean="0"/>
            </a:br>
            <a:r>
              <a:rPr lang="en-GB" noProof="0" smtClean="0"/>
              <a:t>to add graph</a:t>
            </a:r>
          </a:p>
        </p:txBody>
      </p:sp>
      <p:sp>
        <p:nvSpPr>
          <p:cNvPr id="8" name="Titel 1"/>
          <p:cNvSpPr>
            <a:spLocks noGrp="1"/>
          </p:cNvSpPr>
          <p:nvPr>
            <p:ph type="title" hasCustomPrompt="1"/>
          </p:nvPr>
        </p:nvSpPr>
        <p:spPr>
          <a:xfrm>
            <a:off x="410192" y="-88001"/>
            <a:ext cx="8397258" cy="1058282"/>
          </a:xfrm>
        </p:spPr>
        <p:txBody>
          <a:bodyPr/>
          <a:lstStyle/>
          <a:p>
            <a:r>
              <a:rPr lang="en-GB" noProof="0" dirty="0" smtClean="0"/>
              <a:t>Click to add title</a:t>
            </a:r>
            <a:endParaRPr lang="en-GB" noProof="0" dirty="0"/>
          </a:p>
        </p:txBody>
      </p:sp>
    </p:spTree>
    <p:extLst>
      <p:ext uri="{BB962C8B-B14F-4D97-AF65-F5344CB8AC3E}">
        <p14:creationId xmlns:p14="http://schemas.microsoft.com/office/powerpoint/2010/main" val="336550926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le, 2 subtitles and 2 columns">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21420" y="1382873"/>
            <a:ext cx="4054948" cy="548396"/>
          </a:xfrm>
        </p:spPr>
        <p:txBody>
          <a:bodyPr anchor="b"/>
          <a:lstStyle>
            <a:lvl1pPr marL="0" indent="0">
              <a:lnSpc>
                <a:spcPct val="90000"/>
              </a:lnSpc>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Click to add text</a:t>
            </a:r>
          </a:p>
        </p:txBody>
      </p:sp>
      <p:sp>
        <p:nvSpPr>
          <p:cNvPr id="4" name="Tijdelijke aanduiding voor inhoud 3"/>
          <p:cNvSpPr>
            <a:spLocks noGrp="1"/>
          </p:cNvSpPr>
          <p:nvPr>
            <p:ph sz="half" idx="2" hasCustomPrompt="1"/>
          </p:nvPr>
        </p:nvSpPr>
        <p:spPr bwMode="gray">
          <a:xfrm>
            <a:off x="405342" y="2072905"/>
            <a:ext cx="4113159" cy="2763904"/>
          </a:xfrm>
        </p:spPr>
        <p:txBody>
          <a:bodyPr/>
          <a:lstStyle>
            <a:lvl1pPr marL="177800" indent="-177800">
              <a:lnSpc>
                <a:spcPct val="90000"/>
              </a:lnSpc>
              <a:defRPr sz="1800" b="0"/>
            </a:lvl1pPr>
            <a:lvl2pPr marL="444500" indent="-182563">
              <a:lnSpc>
                <a:spcPct val="90000"/>
              </a:lnSpc>
              <a:defRPr sz="1600" b="0"/>
            </a:lvl2pPr>
            <a:lvl3pPr>
              <a:lnSpc>
                <a:spcPct val="90000"/>
              </a:lnSpc>
              <a:defRPr sz="1400" b="0"/>
            </a:lvl3pPr>
            <a:lvl4pPr>
              <a:lnSpc>
                <a:spcPct val="90000"/>
              </a:lnSpc>
              <a:defRPr sz="1200" b="0"/>
            </a:lvl4pPr>
            <a:lvl5pPr>
              <a:lnSpc>
                <a:spcPct val="90000"/>
              </a:lnSpc>
              <a:defRPr sz="1200" b="0"/>
            </a:lvl5pPr>
            <a:lvl6pPr>
              <a:defRPr sz="1600"/>
            </a:lvl6pPr>
            <a:lvl7pPr>
              <a:defRPr sz="1600"/>
            </a:lvl7pPr>
            <a:lvl8pPr>
              <a:defRPr sz="1600"/>
            </a:lvl8pPr>
            <a:lvl9pPr>
              <a:defRPr sz="1600"/>
            </a:lvl9pPr>
          </a:lstStyle>
          <a:p>
            <a:pPr lvl="0"/>
            <a:r>
              <a:rPr lang="en-GB" noProof="0" smtClean="0"/>
              <a:t>Click to add text</a:t>
            </a:r>
          </a:p>
          <a:p>
            <a:pPr lvl="1"/>
            <a:r>
              <a:rPr lang="en-GB" noProof="0" smtClean="0"/>
              <a:t>Second level</a:t>
            </a:r>
          </a:p>
          <a:p>
            <a:pPr lvl="2"/>
            <a:r>
              <a:rPr lang="en-GB" noProof="0" smtClean="0"/>
              <a:t>Third level</a:t>
            </a:r>
          </a:p>
        </p:txBody>
      </p:sp>
      <p:sp>
        <p:nvSpPr>
          <p:cNvPr id="5" name="Tijdelijke aanduiding voor tekst 4"/>
          <p:cNvSpPr>
            <a:spLocks noGrp="1"/>
          </p:cNvSpPr>
          <p:nvPr>
            <p:ph type="body" sz="quarter" idx="3" hasCustomPrompt="1"/>
          </p:nvPr>
        </p:nvSpPr>
        <p:spPr>
          <a:xfrm>
            <a:off x="4715394" y="1382873"/>
            <a:ext cx="4092115" cy="548396"/>
          </a:xfrm>
        </p:spPr>
        <p:txBody>
          <a:bodyPr anchor="b"/>
          <a:lstStyle>
            <a:lvl1pPr marL="0" indent="0">
              <a:lnSpc>
                <a:spcPct val="90000"/>
              </a:lnSpc>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Click to add text</a:t>
            </a:r>
          </a:p>
        </p:txBody>
      </p:sp>
      <p:sp>
        <p:nvSpPr>
          <p:cNvPr id="6" name="Tijdelijke aanduiding voor inhoud 5"/>
          <p:cNvSpPr>
            <a:spLocks noGrp="1"/>
          </p:cNvSpPr>
          <p:nvPr>
            <p:ph sz="quarter" idx="4" hasCustomPrompt="1"/>
          </p:nvPr>
        </p:nvSpPr>
        <p:spPr bwMode="gray">
          <a:xfrm>
            <a:off x="4715561" y="2072905"/>
            <a:ext cx="4089667" cy="2763904"/>
          </a:xfrm>
        </p:spPr>
        <p:txBody>
          <a:bodyPr/>
          <a:lstStyle>
            <a:lvl1pPr marL="177800" indent="-177800">
              <a:lnSpc>
                <a:spcPct val="90000"/>
              </a:lnSpc>
              <a:defRPr sz="1800"/>
            </a:lvl1pPr>
            <a:lvl2pPr marL="444500" indent="-182563">
              <a:lnSpc>
                <a:spcPct val="90000"/>
              </a:lnSpc>
              <a:defRPr sz="1600"/>
            </a:lvl2pPr>
            <a:lvl3pPr>
              <a:lnSpc>
                <a:spcPct val="90000"/>
              </a:lnSpc>
              <a:defRPr sz="1400"/>
            </a:lvl3pPr>
            <a:lvl4pPr>
              <a:lnSpc>
                <a:spcPct val="90000"/>
              </a:lnSpc>
              <a:defRPr sz="1200"/>
            </a:lvl4pPr>
            <a:lvl5pPr>
              <a:lnSpc>
                <a:spcPct val="90000"/>
              </a:lnSpc>
              <a:defRPr sz="1200"/>
            </a:lvl5pPr>
            <a:lvl6pPr>
              <a:defRPr sz="1600"/>
            </a:lvl6pPr>
            <a:lvl7pPr>
              <a:defRPr sz="1600"/>
            </a:lvl7pPr>
            <a:lvl8pPr>
              <a:defRPr sz="1600"/>
            </a:lvl8pPr>
            <a:lvl9pPr>
              <a:defRPr sz="1600"/>
            </a:lvl9pPr>
          </a:lstStyle>
          <a:p>
            <a:pPr lvl="0"/>
            <a:r>
              <a:rPr lang="en-GB" noProof="0" smtClean="0"/>
              <a:t>Click to add text</a:t>
            </a:r>
          </a:p>
          <a:p>
            <a:pPr lvl="1"/>
            <a:r>
              <a:rPr lang="en-GB" noProof="0" smtClean="0"/>
              <a:t>Second level</a:t>
            </a:r>
          </a:p>
          <a:p>
            <a:pPr lvl="2"/>
            <a:r>
              <a:rPr lang="en-GB" noProof="0" smtClean="0"/>
              <a:t>Third level</a:t>
            </a:r>
          </a:p>
        </p:txBody>
      </p:sp>
      <p:sp>
        <p:nvSpPr>
          <p:cNvPr id="7" name="Titel 1"/>
          <p:cNvSpPr>
            <a:spLocks noGrp="1"/>
          </p:cNvSpPr>
          <p:nvPr>
            <p:ph type="title" hasCustomPrompt="1"/>
          </p:nvPr>
        </p:nvSpPr>
        <p:spPr>
          <a:xfrm>
            <a:off x="410192" y="-88001"/>
            <a:ext cx="8397258" cy="1058282"/>
          </a:xfrm>
        </p:spPr>
        <p:txBody>
          <a:bodyPr/>
          <a:lstStyle/>
          <a:p>
            <a:r>
              <a:rPr lang="en-GB" noProof="0" dirty="0" smtClean="0"/>
              <a:t>Click to add title</a:t>
            </a:r>
            <a:endParaRPr lang="en-GB" noProof="0" dirty="0"/>
          </a:p>
        </p:txBody>
      </p:sp>
    </p:spTree>
    <p:extLst>
      <p:ext uri="{BB962C8B-B14F-4D97-AF65-F5344CB8AC3E}">
        <p14:creationId xmlns:p14="http://schemas.microsoft.com/office/powerpoint/2010/main" val="88385231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itle, caption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28450" y="1290143"/>
            <a:ext cx="3043719" cy="1134229"/>
          </a:xfrm>
        </p:spPr>
        <p:txBody>
          <a:bodyPr anchor="t"/>
          <a:lstStyle>
            <a:lvl1pPr algn="l">
              <a:defRPr sz="2400" b="1">
                <a:solidFill>
                  <a:srgbClr val="003366"/>
                </a:solidFill>
              </a:defRPr>
            </a:lvl1pPr>
          </a:lstStyle>
          <a:p>
            <a:r>
              <a:rPr lang="en-GB" noProof="0" smtClean="0"/>
              <a:t>Click to add title</a:t>
            </a:r>
            <a:endParaRPr lang="en-GB" noProof="0"/>
          </a:p>
        </p:txBody>
      </p:sp>
      <p:sp>
        <p:nvSpPr>
          <p:cNvPr id="3" name="Tijdelijke aanduiding voor inhoud 2"/>
          <p:cNvSpPr>
            <a:spLocks noGrp="1"/>
          </p:cNvSpPr>
          <p:nvPr>
            <p:ph idx="1" hasCustomPrompt="1"/>
          </p:nvPr>
        </p:nvSpPr>
        <p:spPr bwMode="gray">
          <a:xfrm>
            <a:off x="3688677" y="1283511"/>
            <a:ext cx="5126711" cy="3652026"/>
          </a:xfrm>
        </p:spPr>
        <p:txBody>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2000"/>
            </a:lvl6pPr>
            <a:lvl7pPr>
              <a:defRPr sz="2000"/>
            </a:lvl7pPr>
            <a:lvl8pPr>
              <a:defRPr sz="2000"/>
            </a:lvl8pPr>
            <a:lvl9pPr>
              <a:defRPr sz="2000"/>
            </a:lvl9pPr>
          </a:lstStyle>
          <a:p>
            <a:pPr lvl="0"/>
            <a:r>
              <a:rPr lang="en-GB" noProof="0" smtClean="0"/>
              <a:t>Click to add text</a:t>
            </a:r>
          </a:p>
          <a:p>
            <a:pPr lvl="1"/>
            <a:r>
              <a:rPr lang="en-GB" noProof="0" smtClean="0"/>
              <a:t>Second level</a:t>
            </a:r>
          </a:p>
          <a:p>
            <a:pPr lvl="2"/>
            <a:r>
              <a:rPr lang="en-GB" noProof="0" smtClean="0"/>
              <a:t>Third level</a:t>
            </a:r>
          </a:p>
        </p:txBody>
      </p:sp>
      <p:sp>
        <p:nvSpPr>
          <p:cNvPr id="4" name="Tijdelijke aanduiding voor tekst 3"/>
          <p:cNvSpPr>
            <a:spLocks noGrp="1"/>
          </p:cNvSpPr>
          <p:nvPr>
            <p:ph type="body" sz="half" idx="2" hasCustomPrompt="1"/>
          </p:nvPr>
        </p:nvSpPr>
        <p:spPr>
          <a:xfrm>
            <a:off x="426037" y="2499468"/>
            <a:ext cx="3046453" cy="2436070"/>
          </a:xfrm>
        </p:spPr>
        <p:txBody>
          <a:bodyPr/>
          <a:lstStyle>
            <a:lvl1pPr marL="0" indent="0">
              <a:buNone/>
              <a:defRPr sz="1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Click to add text</a:t>
            </a:r>
          </a:p>
        </p:txBody>
      </p:sp>
    </p:spTree>
    <p:extLst>
      <p:ext uri="{BB962C8B-B14F-4D97-AF65-F5344CB8AC3E}">
        <p14:creationId xmlns:p14="http://schemas.microsoft.com/office/powerpoint/2010/main" val="190609270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inal Screen">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34092" y="1402869"/>
            <a:ext cx="7371631" cy="3126565"/>
          </a:xfrm>
        </p:spPr>
        <p:txBody>
          <a:bodyPr anchor="t" anchorCtr="0"/>
          <a:lstStyle>
            <a:lvl1pPr>
              <a:defRPr>
                <a:solidFill>
                  <a:srgbClr val="003366"/>
                </a:solidFill>
              </a:defRPr>
            </a:lvl1pPr>
          </a:lstStyle>
          <a:p>
            <a:pPr lvl="0"/>
            <a:r>
              <a:rPr lang="en-GB" noProof="0" smtClean="0"/>
              <a:t>Click to add title or text</a:t>
            </a:r>
          </a:p>
        </p:txBody>
      </p:sp>
      <p:pic>
        <p:nvPicPr>
          <p:cNvPr id="4" name="Picture 12" descr="KBC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14519" y="4641823"/>
            <a:ext cx="990600" cy="733779"/>
          </a:xfrm>
          <a:prstGeom prst="rect">
            <a:avLst/>
          </a:prstGeom>
          <a:noFill/>
        </p:spPr>
      </p:pic>
      <p:pic>
        <p:nvPicPr>
          <p:cNvPr id="6" name="Afbeelding 5" descr="overlay_long_cyan_kbckopie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1240118"/>
          </a:xfrm>
          <a:prstGeom prst="rect">
            <a:avLst/>
          </a:prstGeom>
        </p:spPr>
      </p:pic>
    </p:spTree>
    <p:extLst>
      <p:ext uri="{BB962C8B-B14F-4D97-AF65-F5344CB8AC3E}">
        <p14:creationId xmlns:p14="http://schemas.microsoft.com/office/powerpoint/2010/main" val="110157449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 inhoud en 2 inhoudselemen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295275" y="1537243"/>
            <a:ext cx="4078288" cy="3660511"/>
          </a:xfrm>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inhoud 3"/>
          <p:cNvSpPr>
            <a:spLocks noGrp="1"/>
          </p:cNvSpPr>
          <p:nvPr>
            <p:ph sz="quarter" idx="2"/>
          </p:nvPr>
        </p:nvSpPr>
        <p:spPr>
          <a:xfrm>
            <a:off x="4525969" y="1537231"/>
            <a:ext cx="4078287" cy="1766094"/>
          </a:xfrm>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5" name="Tijdelijke aanduiding voor inhoud 4"/>
          <p:cNvSpPr>
            <a:spLocks noGrp="1"/>
          </p:cNvSpPr>
          <p:nvPr>
            <p:ph sz="quarter" idx="3"/>
          </p:nvPr>
        </p:nvSpPr>
        <p:spPr>
          <a:xfrm>
            <a:off x="4525969" y="3430323"/>
            <a:ext cx="4078287" cy="1767417"/>
          </a:xfrm>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6" name="Tijdelijke aanduiding voor datum 5"/>
          <p:cNvSpPr>
            <a:spLocks noGrp="1"/>
          </p:cNvSpPr>
          <p:nvPr>
            <p:ph type="dt" sz="half" idx="10"/>
          </p:nvPr>
        </p:nvSpPr>
        <p:spPr>
          <a:xfrm>
            <a:off x="992188" y="5377659"/>
            <a:ext cx="844550" cy="146843"/>
          </a:xfrm>
          <a:prstGeom prst="rect">
            <a:avLst/>
          </a:prstGeom>
        </p:spPr>
        <p:txBody>
          <a:bodyPr/>
          <a:lstStyle>
            <a:lvl1pPr>
              <a:defRPr/>
            </a:lvl1pPr>
          </a:lstStyle>
          <a:p>
            <a:pPr>
              <a:defRPr/>
            </a:pPr>
            <a:endParaRPr lang="en-GB"/>
          </a:p>
        </p:txBody>
      </p:sp>
      <p:sp>
        <p:nvSpPr>
          <p:cNvPr id="7" name="Tijdelijke aanduiding voor dianummer 6"/>
          <p:cNvSpPr>
            <a:spLocks noGrp="1"/>
          </p:cNvSpPr>
          <p:nvPr>
            <p:ph type="sldNum" sz="quarter" idx="11"/>
          </p:nvPr>
        </p:nvSpPr>
        <p:spPr>
          <a:xfrm>
            <a:off x="457200" y="5377659"/>
            <a:ext cx="533400" cy="146843"/>
          </a:xfrm>
          <a:prstGeom prst="rect">
            <a:avLst/>
          </a:prstGeom>
        </p:spPr>
        <p:txBody>
          <a:bodyPr/>
          <a:lstStyle>
            <a:lvl1pPr>
              <a:defRPr/>
            </a:lvl1pPr>
          </a:lstStyle>
          <a:p>
            <a:pPr>
              <a:defRPr/>
            </a:pPr>
            <a:r>
              <a:rPr lang="en-GB"/>
              <a:t></a:t>
            </a:r>
            <a:r>
              <a:rPr lang="en-GB" baseline="0"/>
              <a:t> </a:t>
            </a:r>
            <a:fld id="{2A0108A2-212E-44DA-BF8D-FD07B878546C}" type="slidenum">
              <a:rPr lang="en-GB" baseline="0"/>
              <a:pPr>
                <a:defRPr/>
              </a:pPr>
              <a:t>‹nr.›</a:t>
            </a:fld>
            <a:r>
              <a:rPr lang="en-GB" baseline="0"/>
              <a:t> </a:t>
            </a:r>
            <a:r>
              <a:rPr lang="en-GB"/>
              <a:t></a:t>
            </a:r>
          </a:p>
        </p:txBody>
      </p:sp>
      <p:sp>
        <p:nvSpPr>
          <p:cNvPr id="8" name="Title 7"/>
          <p:cNvSpPr>
            <a:spLocks noGrp="1"/>
          </p:cNvSpPr>
          <p:nvPr>
            <p:ph type="title" hasCustomPrompt="1"/>
          </p:nvPr>
        </p:nvSpPr>
        <p:spPr>
          <a:xfrm>
            <a:off x="457200" y="228865"/>
            <a:ext cx="8229600" cy="952500"/>
          </a:xfrm>
          <a:prstGeom prst="rect">
            <a:avLst/>
          </a:prstGeom>
        </p:spPr>
        <p:txBody>
          <a:bodyPr/>
          <a:lstStyle>
            <a:lvl1pPr>
              <a:defRPr i="0"/>
            </a:lvl1pPr>
          </a:lstStyle>
          <a:p>
            <a:r>
              <a:rPr lang="en-US" dirty="0" err="1" smtClean="0"/>
              <a:t>Titel</a:t>
            </a:r>
            <a:r>
              <a:rPr lang="en-US" dirty="0" smtClean="0"/>
              <a:t/>
            </a:r>
            <a:br>
              <a:rPr lang="en-US" dirty="0" smtClean="0"/>
            </a:br>
            <a:r>
              <a:rPr lang="en-US" sz="2000" dirty="0" err="1" smtClean="0"/>
              <a:t>Ondertitel</a:t>
            </a:r>
            <a:endParaRPr lang="en-GB" dirty="0"/>
          </a:p>
        </p:txBody>
      </p:sp>
    </p:spTree>
    <p:extLst>
      <p:ext uri="{BB962C8B-B14F-4D97-AF65-F5344CB8AC3E}">
        <p14:creationId xmlns:p14="http://schemas.microsoft.com/office/powerpoint/2010/main" val="1905462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creen - cyan">
    <p:bg>
      <p:bgPr>
        <a:solidFill>
          <a:srgbClr val="00AEEF"/>
        </a:solidFill>
        <a:effectLst/>
      </p:bgPr>
    </p:bg>
    <p:spTree>
      <p:nvGrpSpPr>
        <p:cNvPr id="1" name=""/>
        <p:cNvGrpSpPr/>
        <p:nvPr/>
      </p:nvGrpSpPr>
      <p:grpSpPr>
        <a:xfrm>
          <a:off x="0" y="0"/>
          <a:ext cx="0" cy="0"/>
          <a:chOff x="0" y="0"/>
          <a:chExt cx="0" cy="0"/>
        </a:xfrm>
      </p:grpSpPr>
      <p:pic>
        <p:nvPicPr>
          <p:cNvPr id="5" name="Afbeelding 4" descr="KBCkopiewit.png"/>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529461" y="4773685"/>
            <a:ext cx="554771" cy="433659"/>
          </a:xfrm>
          <a:prstGeom prst="rect">
            <a:avLst/>
          </a:prstGeom>
        </p:spPr>
      </p:pic>
      <p:sp>
        <p:nvSpPr>
          <p:cNvPr id="2" name="Titel 1"/>
          <p:cNvSpPr>
            <a:spLocks noGrp="1"/>
          </p:cNvSpPr>
          <p:nvPr>
            <p:ph type="ctrTitle" hasCustomPrompt="1"/>
          </p:nvPr>
        </p:nvSpPr>
        <p:spPr>
          <a:xfrm>
            <a:off x="440047" y="707234"/>
            <a:ext cx="4684235" cy="1225021"/>
          </a:xfrm>
        </p:spPr>
        <p:txBody>
          <a:bodyPr anchor="t" anchorCtr="0"/>
          <a:lstStyle>
            <a:lvl1pPr>
              <a:defRPr sz="4000" baseline="0">
                <a:solidFill>
                  <a:schemeClr val="bg1"/>
                </a:solidFill>
              </a:defRPr>
            </a:lvl1pPr>
          </a:lstStyle>
          <a:p>
            <a:r>
              <a:rPr lang="en-GB" noProof="0" smtClean="0"/>
              <a:t>KBC template</a:t>
            </a:r>
            <a:endParaRPr lang="en-GB" noProof="0"/>
          </a:p>
        </p:txBody>
      </p:sp>
      <p:sp>
        <p:nvSpPr>
          <p:cNvPr id="3" name="Subtitel 2"/>
          <p:cNvSpPr>
            <a:spLocks noGrp="1"/>
          </p:cNvSpPr>
          <p:nvPr>
            <p:ph type="subTitle" idx="1" hasCustomPrompt="1"/>
          </p:nvPr>
        </p:nvSpPr>
        <p:spPr>
          <a:xfrm>
            <a:off x="455603" y="3085452"/>
            <a:ext cx="4692782" cy="1460500"/>
          </a:xfrm>
        </p:spPr>
        <p:txBody>
          <a:bodyPr anchor="b">
            <a:noAutofit/>
          </a:bodyPr>
          <a:lstStyle>
            <a:lvl1pPr marL="0" indent="0" algn="l" eaLnBrk="1" hangingPunct="1">
              <a:buNone/>
              <a:defRPr sz="1800">
                <a:solidFill>
                  <a:srgbClr val="FFFFFF"/>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hangingPunct="1"/>
            <a:r>
              <a:rPr lang="en-GB" noProof="0" smtClean="0">
                <a:latin typeface="Trebuchet MS" charset="0"/>
                <a:cs typeface="Trebuchet MS" charset="0"/>
              </a:rPr>
              <a:t>Name of the speakers</a:t>
            </a:r>
            <a:endParaRPr lang="en-GB" noProof="0">
              <a:latin typeface="Trebuchet MS" charset="0"/>
              <a:cs typeface="Trebuchet MS" charset="0"/>
            </a:endParaRPr>
          </a:p>
        </p:txBody>
      </p:sp>
      <p:sp>
        <p:nvSpPr>
          <p:cNvPr id="9" name="Tijdelijke aanduiding voor tekst 4"/>
          <p:cNvSpPr>
            <a:spLocks noGrp="1"/>
          </p:cNvSpPr>
          <p:nvPr>
            <p:ph type="body" sz="quarter" idx="12" hasCustomPrompt="1"/>
          </p:nvPr>
        </p:nvSpPr>
        <p:spPr>
          <a:xfrm>
            <a:off x="443723" y="2036763"/>
            <a:ext cx="4696470" cy="765175"/>
          </a:xfrm>
        </p:spPr>
        <p:txBody>
          <a:bodyPr/>
          <a:lstStyle>
            <a:lvl1pPr marL="0" indent="0">
              <a:buNone/>
              <a:defRPr b="1">
                <a:solidFill>
                  <a:srgbClr val="FFFFFF"/>
                </a:solidFill>
                <a:latin typeface="Trebuchet MS"/>
                <a:cs typeface="Trebuchet MS"/>
              </a:defRPr>
            </a:lvl1pPr>
          </a:lstStyle>
          <a:p>
            <a:pPr lvl="0"/>
            <a:r>
              <a:rPr lang="en-GB" noProof="0" smtClean="0"/>
              <a:t>PowerPoint</a:t>
            </a:r>
          </a:p>
        </p:txBody>
      </p:sp>
      <p:sp>
        <p:nvSpPr>
          <p:cNvPr id="15" name="Tijdelijke aanduiding voor afbeelding 6"/>
          <p:cNvSpPr>
            <a:spLocks noGrp="1"/>
          </p:cNvSpPr>
          <p:nvPr>
            <p:ph type="pic" sz="quarter" idx="11" hasCustomPrompt="1"/>
          </p:nvPr>
        </p:nvSpPr>
        <p:spPr bwMode="auto">
          <a:xfrm>
            <a:off x="6011049" y="-41950"/>
            <a:ext cx="3141306" cy="5774164"/>
          </a:xfrm>
          <a:custGeom>
            <a:avLst/>
            <a:gdLst>
              <a:gd name="T0" fmla="*/ 63 w 7808562"/>
              <a:gd name="T1" fmla="*/ 0 h 6925674"/>
              <a:gd name="T2" fmla="*/ 1342410 w 7808562"/>
              <a:gd name="T3" fmla="*/ 12911 h 6925674"/>
              <a:gd name="T4" fmla="*/ 1592162 w 7808562"/>
              <a:gd name="T5" fmla="*/ 361897 h 6925674"/>
              <a:gd name="T6" fmla="*/ 1593947 w 7808562"/>
              <a:gd name="T7" fmla="*/ 1881171 h 6925674"/>
              <a:gd name="T8" fmla="*/ 1395714 w 7808562"/>
              <a:gd name="T9" fmla="*/ 2234516 h 6925674"/>
              <a:gd name="T10" fmla="*/ 13413 w 7808562"/>
              <a:gd name="T11" fmla="*/ 2231692 h 6925674"/>
              <a:gd name="T12" fmla="*/ 63 w 7808562"/>
              <a:gd name="T13" fmla="*/ 0 h 6925674"/>
              <a:gd name="T14" fmla="*/ 0 60000 65536"/>
              <a:gd name="T15" fmla="*/ 0 60000 65536"/>
              <a:gd name="T16" fmla="*/ 0 60000 65536"/>
              <a:gd name="T17" fmla="*/ 0 60000 65536"/>
              <a:gd name="T18" fmla="*/ 0 60000 65536"/>
              <a:gd name="T19" fmla="*/ 0 60000 65536"/>
              <a:gd name="T20" fmla="*/ 0 60000 65536"/>
              <a:gd name="connsiteX0" fmla="*/ 310 w 7808562"/>
              <a:gd name="connsiteY0" fmla="*/ 0 h 6925676"/>
              <a:gd name="connsiteX1" fmla="*/ 6574615 w 7808562"/>
              <a:gd name="connsiteY1" fmla="*/ 39986 h 6925676"/>
              <a:gd name="connsiteX2" fmla="*/ 7797802 w 7808562"/>
              <a:gd name="connsiteY2" fmla="*/ 1048687 h 6925676"/>
              <a:gd name="connsiteX3" fmla="*/ 7806547 w 7808562"/>
              <a:gd name="connsiteY3" fmla="*/ 5825942 h 6925676"/>
              <a:gd name="connsiteX4" fmla="*/ 6835675 w 7808562"/>
              <a:gd name="connsiteY4" fmla="*/ 6920243 h 6925676"/>
              <a:gd name="connsiteX5" fmla="*/ 65693 w 7808562"/>
              <a:gd name="connsiteY5" fmla="*/ 6911496 h 6925676"/>
              <a:gd name="connsiteX6" fmla="*/ 310 w 7808562"/>
              <a:gd name="connsiteY6" fmla="*/ 0 h 6925676"/>
              <a:gd name="connsiteX0" fmla="*/ 310 w 7806628"/>
              <a:gd name="connsiteY0" fmla="*/ 0 h 6925674"/>
              <a:gd name="connsiteX1" fmla="*/ 6574615 w 7806628"/>
              <a:gd name="connsiteY1" fmla="*/ 39986 h 6925674"/>
              <a:gd name="connsiteX2" fmla="*/ 7806547 w 7806628"/>
              <a:gd name="connsiteY2" fmla="*/ 5825942 h 6925674"/>
              <a:gd name="connsiteX3" fmla="*/ 6835675 w 7806628"/>
              <a:gd name="connsiteY3" fmla="*/ 6920243 h 6925674"/>
              <a:gd name="connsiteX4" fmla="*/ 65693 w 7806628"/>
              <a:gd name="connsiteY4" fmla="*/ 6911496 h 6925674"/>
              <a:gd name="connsiteX5" fmla="*/ 310 w 7806628"/>
              <a:gd name="connsiteY5" fmla="*/ 0 h 6925674"/>
              <a:gd name="connsiteX0" fmla="*/ 310 w 7819718"/>
              <a:gd name="connsiteY0" fmla="*/ 8079 h 6933755"/>
              <a:gd name="connsiteX1" fmla="*/ 6816334 w 7819718"/>
              <a:gd name="connsiteY1" fmla="*/ 0 h 6933755"/>
              <a:gd name="connsiteX2" fmla="*/ 7806547 w 7819718"/>
              <a:gd name="connsiteY2" fmla="*/ 5834021 h 6933755"/>
              <a:gd name="connsiteX3" fmla="*/ 6835675 w 7819718"/>
              <a:gd name="connsiteY3" fmla="*/ 6928322 h 6933755"/>
              <a:gd name="connsiteX4" fmla="*/ 65693 w 7819718"/>
              <a:gd name="connsiteY4" fmla="*/ 6919575 h 6933755"/>
              <a:gd name="connsiteX5" fmla="*/ 310 w 7819718"/>
              <a:gd name="connsiteY5" fmla="*/ 8079 h 6933755"/>
              <a:gd name="connsiteX0" fmla="*/ 310 w 7806628"/>
              <a:gd name="connsiteY0" fmla="*/ 8079 h 6933753"/>
              <a:gd name="connsiteX1" fmla="*/ 6816334 w 7806628"/>
              <a:gd name="connsiteY1" fmla="*/ 0 h 6933753"/>
              <a:gd name="connsiteX2" fmla="*/ 7806547 w 7806628"/>
              <a:gd name="connsiteY2" fmla="*/ 5834021 h 6933753"/>
              <a:gd name="connsiteX3" fmla="*/ 6835675 w 7806628"/>
              <a:gd name="connsiteY3" fmla="*/ 6928322 h 6933753"/>
              <a:gd name="connsiteX4" fmla="*/ 65693 w 7806628"/>
              <a:gd name="connsiteY4" fmla="*/ 6919575 h 6933753"/>
              <a:gd name="connsiteX5" fmla="*/ 310 w 7806628"/>
              <a:gd name="connsiteY5" fmla="*/ 8079 h 6933753"/>
              <a:gd name="connsiteX0" fmla="*/ 310 w 7675153"/>
              <a:gd name="connsiteY0" fmla="*/ 8079 h 6933755"/>
              <a:gd name="connsiteX1" fmla="*/ 6816334 w 7675153"/>
              <a:gd name="connsiteY1" fmla="*/ 0 h 6933755"/>
              <a:gd name="connsiteX2" fmla="*/ 6835675 w 7675153"/>
              <a:gd name="connsiteY2" fmla="*/ 6928322 h 6933755"/>
              <a:gd name="connsiteX3" fmla="*/ 65693 w 7675153"/>
              <a:gd name="connsiteY3" fmla="*/ 6919575 h 6933755"/>
              <a:gd name="connsiteX4" fmla="*/ 310 w 7675153"/>
              <a:gd name="connsiteY4" fmla="*/ 8079 h 6933755"/>
              <a:gd name="connsiteX0" fmla="*/ 310 w 7343338"/>
              <a:gd name="connsiteY0" fmla="*/ 8079 h 6933753"/>
              <a:gd name="connsiteX1" fmla="*/ 6816334 w 7343338"/>
              <a:gd name="connsiteY1" fmla="*/ 0 h 6933753"/>
              <a:gd name="connsiteX2" fmla="*/ 6835675 w 7343338"/>
              <a:gd name="connsiteY2" fmla="*/ 6928322 h 6933753"/>
              <a:gd name="connsiteX3" fmla="*/ 65693 w 7343338"/>
              <a:gd name="connsiteY3" fmla="*/ 6919575 h 6933753"/>
              <a:gd name="connsiteX4" fmla="*/ 310 w 7343338"/>
              <a:gd name="connsiteY4" fmla="*/ 8079 h 6933753"/>
              <a:gd name="connsiteX0" fmla="*/ 310 w 6865449"/>
              <a:gd name="connsiteY0" fmla="*/ 8079 h 6933755"/>
              <a:gd name="connsiteX1" fmla="*/ 6816334 w 6865449"/>
              <a:gd name="connsiteY1" fmla="*/ 0 h 6933755"/>
              <a:gd name="connsiteX2" fmla="*/ 6835675 w 6865449"/>
              <a:gd name="connsiteY2" fmla="*/ 6928322 h 6933755"/>
              <a:gd name="connsiteX3" fmla="*/ 65693 w 6865449"/>
              <a:gd name="connsiteY3" fmla="*/ 6919575 h 6933755"/>
              <a:gd name="connsiteX4" fmla="*/ 310 w 6865449"/>
              <a:gd name="connsiteY4" fmla="*/ 8079 h 6933755"/>
              <a:gd name="connsiteX0" fmla="*/ 310 w 6865449"/>
              <a:gd name="connsiteY0" fmla="*/ 8079 h 6933753"/>
              <a:gd name="connsiteX1" fmla="*/ 6816334 w 6865449"/>
              <a:gd name="connsiteY1" fmla="*/ 0 h 6933753"/>
              <a:gd name="connsiteX2" fmla="*/ 6835675 w 6865449"/>
              <a:gd name="connsiteY2" fmla="*/ 6928322 h 6933753"/>
              <a:gd name="connsiteX3" fmla="*/ 65693 w 6865449"/>
              <a:gd name="connsiteY3" fmla="*/ 6919575 h 6933753"/>
              <a:gd name="connsiteX4" fmla="*/ 310 w 6865449"/>
              <a:gd name="connsiteY4" fmla="*/ 8079 h 6933753"/>
              <a:gd name="connsiteX0" fmla="*/ 310 w 6838693"/>
              <a:gd name="connsiteY0" fmla="*/ 8079 h 6933755"/>
              <a:gd name="connsiteX1" fmla="*/ 6816334 w 6838693"/>
              <a:gd name="connsiteY1" fmla="*/ 0 h 6933755"/>
              <a:gd name="connsiteX2" fmla="*/ 6835675 w 6838693"/>
              <a:gd name="connsiteY2" fmla="*/ 6928322 h 6933755"/>
              <a:gd name="connsiteX3" fmla="*/ 65693 w 6838693"/>
              <a:gd name="connsiteY3" fmla="*/ 6919575 h 6933755"/>
              <a:gd name="connsiteX4" fmla="*/ 310 w 6838693"/>
              <a:gd name="connsiteY4" fmla="*/ 8079 h 6933755"/>
              <a:gd name="connsiteX0" fmla="*/ 490344 w 7328727"/>
              <a:gd name="connsiteY0" fmla="*/ 8079 h 6933754"/>
              <a:gd name="connsiteX1" fmla="*/ 7306368 w 7328727"/>
              <a:gd name="connsiteY1" fmla="*/ 0 h 6933754"/>
              <a:gd name="connsiteX2" fmla="*/ 7325709 w 7328727"/>
              <a:gd name="connsiteY2" fmla="*/ 6928322 h 6933754"/>
              <a:gd name="connsiteX3" fmla="*/ 555727 w 7328727"/>
              <a:gd name="connsiteY3" fmla="*/ 6919575 h 6933754"/>
              <a:gd name="connsiteX4" fmla="*/ 541974 w 7328727"/>
              <a:gd name="connsiteY4" fmla="*/ 5816805 h 6933754"/>
              <a:gd name="connsiteX5" fmla="*/ 490344 w 7328727"/>
              <a:gd name="connsiteY5" fmla="*/ 8079 h 6933754"/>
              <a:gd name="connsiteX0" fmla="*/ 490344 w 7328727"/>
              <a:gd name="connsiteY0" fmla="*/ 8079 h 6933754"/>
              <a:gd name="connsiteX1" fmla="*/ 7306368 w 7328727"/>
              <a:gd name="connsiteY1" fmla="*/ 0 h 6933754"/>
              <a:gd name="connsiteX2" fmla="*/ 7325709 w 7328727"/>
              <a:gd name="connsiteY2" fmla="*/ 6928322 h 6933754"/>
              <a:gd name="connsiteX3" fmla="*/ 593248 w 7328727"/>
              <a:gd name="connsiteY3" fmla="*/ 6919576 h 6933754"/>
              <a:gd name="connsiteX4" fmla="*/ 541974 w 7328727"/>
              <a:gd name="connsiteY4" fmla="*/ 5816805 h 6933754"/>
              <a:gd name="connsiteX5" fmla="*/ 490344 w 7328727"/>
              <a:gd name="connsiteY5" fmla="*/ 8079 h 6933754"/>
              <a:gd name="connsiteX0" fmla="*/ 486357 w 7324740"/>
              <a:gd name="connsiteY0" fmla="*/ 8079 h 6933754"/>
              <a:gd name="connsiteX1" fmla="*/ 7302381 w 7324740"/>
              <a:gd name="connsiteY1" fmla="*/ 0 h 6933754"/>
              <a:gd name="connsiteX2" fmla="*/ 7321722 w 7324740"/>
              <a:gd name="connsiteY2" fmla="*/ 6928322 h 6933754"/>
              <a:gd name="connsiteX3" fmla="*/ 589261 w 7324740"/>
              <a:gd name="connsiteY3" fmla="*/ 6919576 h 6933754"/>
              <a:gd name="connsiteX4" fmla="*/ 537987 w 7324740"/>
              <a:gd name="connsiteY4" fmla="*/ 5816805 h 6933754"/>
              <a:gd name="connsiteX5" fmla="*/ 486357 w 7324740"/>
              <a:gd name="connsiteY5" fmla="*/ 8079 h 6933754"/>
              <a:gd name="connsiteX0" fmla="*/ 410717 w 7249100"/>
              <a:gd name="connsiteY0" fmla="*/ 8079 h 6933754"/>
              <a:gd name="connsiteX1" fmla="*/ 7226741 w 7249100"/>
              <a:gd name="connsiteY1" fmla="*/ 0 h 6933754"/>
              <a:gd name="connsiteX2" fmla="*/ 7246082 w 7249100"/>
              <a:gd name="connsiteY2" fmla="*/ 6928322 h 6933754"/>
              <a:gd name="connsiteX3" fmla="*/ 513621 w 7249100"/>
              <a:gd name="connsiteY3" fmla="*/ 6919576 h 6933754"/>
              <a:gd name="connsiteX4" fmla="*/ 462347 w 7249100"/>
              <a:gd name="connsiteY4" fmla="*/ 5816805 h 6933754"/>
              <a:gd name="connsiteX5" fmla="*/ 410717 w 7249100"/>
              <a:gd name="connsiteY5" fmla="*/ 8079 h 6933754"/>
              <a:gd name="connsiteX0" fmla="*/ 291981 w 7130364"/>
              <a:gd name="connsiteY0" fmla="*/ 8079 h 7255016"/>
              <a:gd name="connsiteX1" fmla="*/ 7108005 w 7130364"/>
              <a:gd name="connsiteY1" fmla="*/ 0 h 7255016"/>
              <a:gd name="connsiteX2" fmla="*/ 7127346 w 7130364"/>
              <a:gd name="connsiteY2" fmla="*/ 6928322 h 7255016"/>
              <a:gd name="connsiteX3" fmla="*/ 563735 w 7130364"/>
              <a:gd name="connsiteY3" fmla="*/ 7254995 h 7255016"/>
              <a:gd name="connsiteX4" fmla="*/ 343611 w 7130364"/>
              <a:gd name="connsiteY4" fmla="*/ 5816805 h 7255016"/>
              <a:gd name="connsiteX5" fmla="*/ 291981 w 7130364"/>
              <a:gd name="connsiteY5" fmla="*/ 8079 h 7255016"/>
              <a:gd name="connsiteX0" fmla="*/ 285946 w 7124329"/>
              <a:gd name="connsiteY0" fmla="*/ 8079 h 7255015"/>
              <a:gd name="connsiteX1" fmla="*/ 7101970 w 7124329"/>
              <a:gd name="connsiteY1" fmla="*/ 0 h 7255015"/>
              <a:gd name="connsiteX2" fmla="*/ 7121311 w 7124329"/>
              <a:gd name="connsiteY2" fmla="*/ 6928322 h 7255015"/>
              <a:gd name="connsiteX3" fmla="*/ 557700 w 7124329"/>
              <a:gd name="connsiteY3" fmla="*/ 7254995 h 7255015"/>
              <a:gd name="connsiteX4" fmla="*/ 356338 w 7124329"/>
              <a:gd name="connsiteY4" fmla="*/ 5774878 h 7255015"/>
              <a:gd name="connsiteX5" fmla="*/ 285946 w 7124329"/>
              <a:gd name="connsiteY5" fmla="*/ 8079 h 7255015"/>
              <a:gd name="connsiteX0" fmla="*/ 186927 w 7025310"/>
              <a:gd name="connsiteY0" fmla="*/ 8079 h 7255015"/>
              <a:gd name="connsiteX1" fmla="*/ 7002951 w 7025310"/>
              <a:gd name="connsiteY1" fmla="*/ 0 h 7255015"/>
              <a:gd name="connsiteX2" fmla="*/ 7022292 w 7025310"/>
              <a:gd name="connsiteY2" fmla="*/ 6928322 h 7255015"/>
              <a:gd name="connsiteX3" fmla="*/ 458681 w 7025310"/>
              <a:gd name="connsiteY3" fmla="*/ 7254995 h 7255015"/>
              <a:gd name="connsiteX4" fmla="*/ 257319 w 7025310"/>
              <a:gd name="connsiteY4" fmla="*/ 5774878 h 7255015"/>
              <a:gd name="connsiteX5" fmla="*/ 186927 w 7025310"/>
              <a:gd name="connsiteY5" fmla="*/ 8079 h 7255015"/>
              <a:gd name="connsiteX0" fmla="*/ 254832 w 7093215"/>
              <a:gd name="connsiteY0" fmla="*/ 8079 h 7255015"/>
              <a:gd name="connsiteX1" fmla="*/ 7070856 w 7093215"/>
              <a:gd name="connsiteY1" fmla="*/ 0 h 7255015"/>
              <a:gd name="connsiteX2" fmla="*/ 7090197 w 7093215"/>
              <a:gd name="connsiteY2" fmla="*/ 6928322 h 7255015"/>
              <a:gd name="connsiteX3" fmla="*/ 526586 w 7093215"/>
              <a:gd name="connsiteY3" fmla="*/ 7254995 h 7255015"/>
              <a:gd name="connsiteX4" fmla="*/ 388457 w 7093215"/>
              <a:gd name="connsiteY4" fmla="*/ 6089967 h 7255015"/>
              <a:gd name="connsiteX5" fmla="*/ 325224 w 7093215"/>
              <a:gd name="connsiteY5" fmla="*/ 5774878 h 7255015"/>
              <a:gd name="connsiteX6" fmla="*/ 254832 w 7093215"/>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238752 w 7077135"/>
              <a:gd name="connsiteY0" fmla="*/ 8079 h 7255015"/>
              <a:gd name="connsiteX1" fmla="*/ 7054776 w 7077135"/>
              <a:gd name="connsiteY1" fmla="*/ 0 h 7255015"/>
              <a:gd name="connsiteX2" fmla="*/ 7074117 w 7077135"/>
              <a:gd name="connsiteY2" fmla="*/ 6928322 h 7255015"/>
              <a:gd name="connsiteX3" fmla="*/ 510506 w 7077135"/>
              <a:gd name="connsiteY3" fmla="*/ 7254995 h 7255015"/>
              <a:gd name="connsiteX4" fmla="*/ 466182 w 7077135"/>
              <a:gd name="connsiteY4" fmla="*/ 6456832 h 7255015"/>
              <a:gd name="connsiteX5" fmla="*/ 747599 w 7077135"/>
              <a:gd name="connsiteY5" fmla="*/ 6121412 h 7255015"/>
              <a:gd name="connsiteX6" fmla="*/ 309144 w 7077135"/>
              <a:gd name="connsiteY6" fmla="*/ 5774878 h 7255015"/>
              <a:gd name="connsiteX7" fmla="*/ 238752 w 7077135"/>
              <a:gd name="connsiteY7" fmla="*/ 8079 h 7255015"/>
              <a:gd name="connsiteX0" fmla="*/ 272287 w 7110670"/>
              <a:gd name="connsiteY0" fmla="*/ 8079 h 7255015"/>
              <a:gd name="connsiteX1" fmla="*/ 7088311 w 7110670"/>
              <a:gd name="connsiteY1" fmla="*/ 0 h 7255015"/>
              <a:gd name="connsiteX2" fmla="*/ 7107652 w 7110670"/>
              <a:gd name="connsiteY2" fmla="*/ 6928322 h 7255015"/>
              <a:gd name="connsiteX3" fmla="*/ 544041 w 7110670"/>
              <a:gd name="connsiteY3" fmla="*/ 7254995 h 7255015"/>
              <a:gd name="connsiteX4" fmla="*/ 387150 w 7110670"/>
              <a:gd name="connsiteY4" fmla="*/ 6435868 h 7255015"/>
              <a:gd name="connsiteX5" fmla="*/ 781134 w 7110670"/>
              <a:gd name="connsiteY5" fmla="*/ 6121412 h 7255015"/>
              <a:gd name="connsiteX6" fmla="*/ 342679 w 7110670"/>
              <a:gd name="connsiteY6" fmla="*/ 5774878 h 7255015"/>
              <a:gd name="connsiteX7" fmla="*/ 272287 w 7110670"/>
              <a:gd name="connsiteY7" fmla="*/ 8079 h 7255015"/>
              <a:gd name="connsiteX0" fmla="*/ 272287 w 7110670"/>
              <a:gd name="connsiteY0" fmla="*/ 8079 h 7255016"/>
              <a:gd name="connsiteX1" fmla="*/ 7088311 w 7110670"/>
              <a:gd name="connsiteY1" fmla="*/ 0 h 7255016"/>
              <a:gd name="connsiteX2" fmla="*/ 7107652 w 7110670"/>
              <a:gd name="connsiteY2" fmla="*/ 6928322 h 7255016"/>
              <a:gd name="connsiteX3" fmla="*/ 544042 w 7110670"/>
              <a:gd name="connsiteY3" fmla="*/ 7254996 h 7255016"/>
              <a:gd name="connsiteX4" fmla="*/ 387150 w 7110670"/>
              <a:gd name="connsiteY4" fmla="*/ 6435868 h 7255016"/>
              <a:gd name="connsiteX5" fmla="*/ 781134 w 7110670"/>
              <a:gd name="connsiteY5" fmla="*/ 6121412 h 7255016"/>
              <a:gd name="connsiteX6" fmla="*/ 342679 w 7110670"/>
              <a:gd name="connsiteY6" fmla="*/ 5774878 h 7255016"/>
              <a:gd name="connsiteX7" fmla="*/ 272287 w 7110670"/>
              <a:gd name="connsiteY7" fmla="*/ 8079 h 7255016"/>
              <a:gd name="connsiteX0" fmla="*/ 285166 w 7123549"/>
              <a:gd name="connsiteY0" fmla="*/ 8079 h 6961778"/>
              <a:gd name="connsiteX1" fmla="*/ 7101190 w 7123549"/>
              <a:gd name="connsiteY1" fmla="*/ 0 h 6961778"/>
              <a:gd name="connsiteX2" fmla="*/ 7120531 w 7123549"/>
              <a:gd name="connsiteY2" fmla="*/ 6928322 h 6961778"/>
              <a:gd name="connsiteX3" fmla="*/ 538159 w 7123549"/>
              <a:gd name="connsiteY3" fmla="*/ 6961504 h 6961778"/>
              <a:gd name="connsiteX4" fmla="*/ 400029 w 7123549"/>
              <a:gd name="connsiteY4" fmla="*/ 6435868 h 6961778"/>
              <a:gd name="connsiteX5" fmla="*/ 794013 w 7123549"/>
              <a:gd name="connsiteY5" fmla="*/ 6121412 h 6961778"/>
              <a:gd name="connsiteX6" fmla="*/ 355558 w 7123549"/>
              <a:gd name="connsiteY6" fmla="*/ 5774878 h 6961778"/>
              <a:gd name="connsiteX7" fmla="*/ 285166 w 7123549"/>
              <a:gd name="connsiteY7" fmla="*/ 8079 h 6961778"/>
              <a:gd name="connsiteX0" fmla="*/ 1 w 6838384"/>
              <a:gd name="connsiteY0" fmla="*/ 8079 h 6961778"/>
              <a:gd name="connsiteX1" fmla="*/ 6816025 w 6838384"/>
              <a:gd name="connsiteY1" fmla="*/ 0 h 6961778"/>
              <a:gd name="connsiteX2" fmla="*/ 6835366 w 6838384"/>
              <a:gd name="connsiteY2" fmla="*/ 6928322 h 6961778"/>
              <a:gd name="connsiteX3" fmla="*/ 252994 w 6838384"/>
              <a:gd name="connsiteY3" fmla="*/ 6961504 h 6961778"/>
              <a:gd name="connsiteX4" fmla="*/ 114864 w 6838384"/>
              <a:gd name="connsiteY4" fmla="*/ 6435868 h 6961778"/>
              <a:gd name="connsiteX5" fmla="*/ 508848 w 6838384"/>
              <a:gd name="connsiteY5" fmla="*/ 6121412 h 6961778"/>
              <a:gd name="connsiteX6" fmla="*/ 70393 w 6838384"/>
              <a:gd name="connsiteY6" fmla="*/ 5774878 h 6961778"/>
              <a:gd name="connsiteX7" fmla="*/ 1 w 6838384"/>
              <a:gd name="connsiteY7" fmla="*/ 8079 h 6961778"/>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70393 w 6838384"/>
              <a:gd name="connsiteY6" fmla="*/ 5774878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31964 w 6838384"/>
              <a:gd name="connsiteY5" fmla="*/ 6139669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0 w 6838384"/>
              <a:gd name="connsiteY0" fmla="*/ 0 h 6944742"/>
              <a:gd name="connsiteX1" fmla="*/ 6816025 w 6838384"/>
              <a:gd name="connsiteY1" fmla="*/ 2696 h 6944742"/>
              <a:gd name="connsiteX2" fmla="*/ 6835366 w 6838384"/>
              <a:gd name="connsiteY2" fmla="*/ 6931018 h 6944742"/>
              <a:gd name="connsiteX3" fmla="*/ 65384 w 6838384"/>
              <a:gd name="connsiteY3" fmla="*/ 6943236 h 6944742"/>
              <a:gd name="connsiteX4" fmla="*/ 68572 w 6838384"/>
              <a:gd name="connsiteY4" fmla="*/ 6405548 h 6944742"/>
              <a:gd name="connsiteX5" fmla="*/ 518175 w 6838384"/>
              <a:gd name="connsiteY5" fmla="*/ 6157773 h 6944742"/>
              <a:gd name="connsiteX6" fmla="*/ 507851 w 6838384"/>
              <a:gd name="connsiteY6" fmla="*/ 6080631 h 6944742"/>
              <a:gd name="connsiteX7" fmla="*/ 60544 w 6838384"/>
              <a:gd name="connsiteY7" fmla="*/ 5810593 h 6944742"/>
              <a:gd name="connsiteX8" fmla="*/ 0 w 6838384"/>
              <a:gd name="connsiteY8" fmla="*/ 0 h 6944742"/>
              <a:gd name="connsiteX0" fmla="*/ 3477 w 6841861"/>
              <a:gd name="connsiteY0" fmla="*/ 0 h 6944742"/>
              <a:gd name="connsiteX1" fmla="*/ 6819502 w 6841861"/>
              <a:gd name="connsiteY1" fmla="*/ 2696 h 6944742"/>
              <a:gd name="connsiteX2" fmla="*/ 6838843 w 6841861"/>
              <a:gd name="connsiteY2" fmla="*/ 6931018 h 6944742"/>
              <a:gd name="connsiteX3" fmla="*/ 68861 w 6841861"/>
              <a:gd name="connsiteY3" fmla="*/ 6943236 h 6944742"/>
              <a:gd name="connsiteX4" fmla="*/ 72049 w 6841861"/>
              <a:gd name="connsiteY4" fmla="*/ 6405548 h 6944742"/>
              <a:gd name="connsiteX5" fmla="*/ 521652 w 6841861"/>
              <a:gd name="connsiteY5" fmla="*/ 6157773 h 6944742"/>
              <a:gd name="connsiteX6" fmla="*/ 511328 w 6841861"/>
              <a:gd name="connsiteY6" fmla="*/ 6080631 h 6944742"/>
              <a:gd name="connsiteX7" fmla="*/ 64021 w 6841861"/>
              <a:gd name="connsiteY7" fmla="*/ 5810593 h 6944742"/>
              <a:gd name="connsiteX8" fmla="*/ 3477 w 6841861"/>
              <a:gd name="connsiteY8" fmla="*/ 0 h 6944742"/>
              <a:gd name="connsiteX0" fmla="*/ 7794 w 6788325"/>
              <a:gd name="connsiteY0" fmla="*/ 0 h 6977067"/>
              <a:gd name="connsiteX1" fmla="*/ 6765966 w 6788325"/>
              <a:gd name="connsiteY1" fmla="*/ 35021 h 6977067"/>
              <a:gd name="connsiteX2" fmla="*/ 6785307 w 6788325"/>
              <a:gd name="connsiteY2" fmla="*/ 6963343 h 6977067"/>
              <a:gd name="connsiteX3" fmla="*/ 15325 w 6788325"/>
              <a:gd name="connsiteY3" fmla="*/ 6975561 h 6977067"/>
              <a:gd name="connsiteX4" fmla="*/ 18513 w 6788325"/>
              <a:gd name="connsiteY4" fmla="*/ 6437873 h 6977067"/>
              <a:gd name="connsiteX5" fmla="*/ 468116 w 6788325"/>
              <a:gd name="connsiteY5" fmla="*/ 6190098 h 6977067"/>
              <a:gd name="connsiteX6" fmla="*/ 457792 w 6788325"/>
              <a:gd name="connsiteY6" fmla="*/ 6112956 h 6977067"/>
              <a:gd name="connsiteX7" fmla="*/ 10485 w 6788325"/>
              <a:gd name="connsiteY7" fmla="*/ 5842918 h 6977067"/>
              <a:gd name="connsiteX8" fmla="*/ 7794 w 6788325"/>
              <a:gd name="connsiteY8" fmla="*/ 0 h 6977067"/>
              <a:gd name="connsiteX0" fmla="*/ 16595 w 6777841"/>
              <a:gd name="connsiteY0" fmla="*/ 8080 h 6942046"/>
              <a:gd name="connsiteX1" fmla="*/ 6755482 w 6777841"/>
              <a:gd name="connsiteY1" fmla="*/ 0 h 6942046"/>
              <a:gd name="connsiteX2" fmla="*/ 6774823 w 6777841"/>
              <a:gd name="connsiteY2" fmla="*/ 6928322 h 6942046"/>
              <a:gd name="connsiteX3" fmla="*/ 4841 w 6777841"/>
              <a:gd name="connsiteY3" fmla="*/ 6940540 h 6942046"/>
              <a:gd name="connsiteX4" fmla="*/ 8029 w 6777841"/>
              <a:gd name="connsiteY4" fmla="*/ 6402852 h 6942046"/>
              <a:gd name="connsiteX5" fmla="*/ 457632 w 6777841"/>
              <a:gd name="connsiteY5" fmla="*/ 6155077 h 6942046"/>
              <a:gd name="connsiteX6" fmla="*/ 447308 w 6777841"/>
              <a:gd name="connsiteY6" fmla="*/ 6077935 h 6942046"/>
              <a:gd name="connsiteX7" fmla="*/ 1 w 6777841"/>
              <a:gd name="connsiteY7" fmla="*/ 5807897 h 6942046"/>
              <a:gd name="connsiteX8" fmla="*/ 16595 w 6777841"/>
              <a:gd name="connsiteY8" fmla="*/ 8080 h 6942046"/>
              <a:gd name="connsiteX0" fmla="*/ 16595 w 6794284"/>
              <a:gd name="connsiteY0" fmla="*/ 8080 h 6962931"/>
              <a:gd name="connsiteX1" fmla="*/ 6755482 w 6794284"/>
              <a:gd name="connsiteY1" fmla="*/ 0 h 6962931"/>
              <a:gd name="connsiteX2" fmla="*/ 6792968 w 6794284"/>
              <a:gd name="connsiteY2" fmla="*/ 6958734 h 6962931"/>
              <a:gd name="connsiteX3" fmla="*/ 4841 w 6794284"/>
              <a:gd name="connsiteY3" fmla="*/ 6940540 h 6962931"/>
              <a:gd name="connsiteX4" fmla="*/ 8029 w 6794284"/>
              <a:gd name="connsiteY4" fmla="*/ 6402852 h 6962931"/>
              <a:gd name="connsiteX5" fmla="*/ 457632 w 6794284"/>
              <a:gd name="connsiteY5" fmla="*/ 6155077 h 6962931"/>
              <a:gd name="connsiteX6" fmla="*/ 447308 w 6794284"/>
              <a:gd name="connsiteY6" fmla="*/ 6077935 h 6962931"/>
              <a:gd name="connsiteX7" fmla="*/ 1 w 6794284"/>
              <a:gd name="connsiteY7" fmla="*/ 5807897 h 6962931"/>
              <a:gd name="connsiteX8" fmla="*/ 16595 w 6794284"/>
              <a:gd name="connsiteY8" fmla="*/ 8080 h 6962931"/>
              <a:gd name="connsiteX0" fmla="*/ 16595 w 6795984"/>
              <a:gd name="connsiteY0" fmla="*/ 28354 h 6983205"/>
              <a:gd name="connsiteX1" fmla="*/ 6773624 w 6795984"/>
              <a:gd name="connsiteY1" fmla="*/ 0 h 6983205"/>
              <a:gd name="connsiteX2" fmla="*/ 6792968 w 6795984"/>
              <a:gd name="connsiteY2" fmla="*/ 6979008 h 6983205"/>
              <a:gd name="connsiteX3" fmla="*/ 4841 w 6795984"/>
              <a:gd name="connsiteY3" fmla="*/ 6960814 h 6983205"/>
              <a:gd name="connsiteX4" fmla="*/ 8029 w 6795984"/>
              <a:gd name="connsiteY4" fmla="*/ 6423126 h 6983205"/>
              <a:gd name="connsiteX5" fmla="*/ 457632 w 6795984"/>
              <a:gd name="connsiteY5" fmla="*/ 6175351 h 6983205"/>
              <a:gd name="connsiteX6" fmla="*/ 447308 w 6795984"/>
              <a:gd name="connsiteY6" fmla="*/ 6098209 h 6983205"/>
              <a:gd name="connsiteX7" fmla="*/ 1 w 6795984"/>
              <a:gd name="connsiteY7" fmla="*/ 5828171 h 6983205"/>
              <a:gd name="connsiteX8" fmla="*/ 16595 w 6795984"/>
              <a:gd name="connsiteY8" fmla="*/ 28354 h 6983205"/>
              <a:gd name="connsiteX0" fmla="*/ 7989 w 6805523"/>
              <a:gd name="connsiteY0" fmla="*/ 0 h 6985263"/>
              <a:gd name="connsiteX1" fmla="*/ 6783163 w 6805523"/>
              <a:gd name="connsiteY1" fmla="*/ 2058 h 6985263"/>
              <a:gd name="connsiteX2" fmla="*/ 6802507 w 6805523"/>
              <a:gd name="connsiteY2" fmla="*/ 6981066 h 6985263"/>
              <a:gd name="connsiteX3" fmla="*/ 14380 w 6805523"/>
              <a:gd name="connsiteY3" fmla="*/ 6962872 h 6985263"/>
              <a:gd name="connsiteX4" fmla="*/ 17568 w 6805523"/>
              <a:gd name="connsiteY4" fmla="*/ 6425184 h 6985263"/>
              <a:gd name="connsiteX5" fmla="*/ 467171 w 6805523"/>
              <a:gd name="connsiteY5" fmla="*/ 6177409 h 6985263"/>
              <a:gd name="connsiteX6" fmla="*/ 456847 w 6805523"/>
              <a:gd name="connsiteY6" fmla="*/ 6100267 h 6985263"/>
              <a:gd name="connsiteX7" fmla="*/ 9540 w 6805523"/>
              <a:gd name="connsiteY7" fmla="*/ 5830229 h 6985263"/>
              <a:gd name="connsiteX8" fmla="*/ 7989 w 6805523"/>
              <a:gd name="connsiteY8" fmla="*/ 0 h 6985263"/>
              <a:gd name="connsiteX0" fmla="*/ 5703 w 6821382"/>
              <a:gd name="connsiteY0" fmla="*/ 0 h 7005538"/>
              <a:gd name="connsiteX1" fmla="*/ 6799022 w 6821382"/>
              <a:gd name="connsiteY1" fmla="*/ 22333 h 7005538"/>
              <a:gd name="connsiteX2" fmla="*/ 6818366 w 6821382"/>
              <a:gd name="connsiteY2" fmla="*/ 7001341 h 7005538"/>
              <a:gd name="connsiteX3" fmla="*/ 30239 w 6821382"/>
              <a:gd name="connsiteY3" fmla="*/ 6983147 h 7005538"/>
              <a:gd name="connsiteX4" fmla="*/ 33427 w 6821382"/>
              <a:gd name="connsiteY4" fmla="*/ 6445459 h 7005538"/>
              <a:gd name="connsiteX5" fmla="*/ 483030 w 6821382"/>
              <a:gd name="connsiteY5" fmla="*/ 6197684 h 7005538"/>
              <a:gd name="connsiteX6" fmla="*/ 472706 w 6821382"/>
              <a:gd name="connsiteY6" fmla="*/ 6120542 h 7005538"/>
              <a:gd name="connsiteX7" fmla="*/ 25399 w 6821382"/>
              <a:gd name="connsiteY7" fmla="*/ 5850504 h 7005538"/>
              <a:gd name="connsiteX8" fmla="*/ 5703 w 6821382"/>
              <a:gd name="connsiteY8" fmla="*/ 0 h 700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1382" h="7005538">
                <a:moveTo>
                  <a:pt x="5703" y="0"/>
                </a:moveTo>
                <a:lnTo>
                  <a:pt x="6799022" y="22333"/>
                </a:lnTo>
                <a:cubicBezTo>
                  <a:pt x="6820295" y="1728447"/>
                  <a:pt x="6825520" y="5968241"/>
                  <a:pt x="6818366" y="7001341"/>
                </a:cubicBezTo>
                <a:cubicBezTo>
                  <a:pt x="5928434" y="7016468"/>
                  <a:pt x="2286900" y="6986063"/>
                  <a:pt x="30239" y="6983147"/>
                </a:cubicBezTo>
                <a:cubicBezTo>
                  <a:pt x="30849" y="6726374"/>
                  <a:pt x="33309" y="6628886"/>
                  <a:pt x="33427" y="6445459"/>
                </a:cubicBezTo>
                <a:lnTo>
                  <a:pt x="483030" y="6197684"/>
                </a:lnTo>
                <a:cubicBezTo>
                  <a:pt x="564287" y="6151235"/>
                  <a:pt x="504163" y="6155293"/>
                  <a:pt x="472706" y="6120542"/>
                </a:cubicBezTo>
                <a:cubicBezTo>
                  <a:pt x="166877" y="5944952"/>
                  <a:pt x="479176" y="6140904"/>
                  <a:pt x="25399" y="5850504"/>
                </a:cubicBezTo>
                <a:cubicBezTo>
                  <a:pt x="33265" y="5400874"/>
                  <a:pt x="-16360" y="1190173"/>
                  <a:pt x="5703"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a:lstStyle>
            <a:lvl1pPr marL="0" indent="0">
              <a:buNone/>
              <a:defRPr baseline="0">
                <a:solidFill>
                  <a:srgbClr val="FFFFFF"/>
                </a:solidFill>
              </a:defRPr>
            </a:lvl1pPr>
          </a:lstStyle>
          <a:p>
            <a:r>
              <a:rPr lang="en-GB" noProof="0" smtClean="0"/>
              <a:t>Click icon </a:t>
            </a:r>
            <a:br>
              <a:rPr lang="en-GB" noProof="0" smtClean="0"/>
            </a:br>
            <a:r>
              <a:rPr lang="en-GB" noProof="0" smtClean="0"/>
              <a:t>to add picture</a:t>
            </a:r>
          </a:p>
        </p:txBody>
      </p:sp>
    </p:spTree>
    <p:extLst>
      <p:ext uri="{BB962C8B-B14F-4D97-AF65-F5344CB8AC3E}">
        <p14:creationId xmlns:p14="http://schemas.microsoft.com/office/powerpoint/2010/main" val="132390911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10192" y="-88001"/>
            <a:ext cx="8397258" cy="1058282"/>
          </a:xfrm>
        </p:spPr>
        <p:txBody>
          <a:bodyPr/>
          <a:lstStyle/>
          <a:p>
            <a:r>
              <a:rPr lang="en-GB" noProof="0" dirty="0" smtClean="0"/>
              <a:t>Click to add title</a:t>
            </a:r>
            <a:endParaRPr lang="en-GB" noProof="0" dirty="0"/>
          </a:p>
        </p:txBody>
      </p:sp>
      <p:sp>
        <p:nvSpPr>
          <p:cNvPr id="3" name="Tijdelijke aanduiding voor inhoud 2"/>
          <p:cNvSpPr>
            <a:spLocks noGrp="1"/>
          </p:cNvSpPr>
          <p:nvPr>
            <p:ph idx="1" hasCustomPrompt="1"/>
          </p:nvPr>
        </p:nvSpPr>
        <p:spPr bwMode="gray">
          <a:xfrm>
            <a:off x="399018" y="1196592"/>
            <a:ext cx="8408432" cy="3601186"/>
          </a:xfrm>
        </p:spPr>
        <p:txBody>
          <a:bodyPr/>
          <a:lstStyle>
            <a:lvl1pPr>
              <a:buClr>
                <a:srgbClr val="003366"/>
              </a:buClr>
              <a:defRPr/>
            </a:lvl1pPr>
            <a:lvl2pPr>
              <a:buClr>
                <a:srgbClr val="00AEEF"/>
              </a:buClr>
              <a:defRPr/>
            </a:lvl2pPr>
            <a:lvl3pPr>
              <a:buClr>
                <a:srgbClr val="003366"/>
              </a:buClr>
              <a:defRPr/>
            </a:lvl3pPr>
            <a:lvl4pPr marL="719138" indent="0">
              <a:buClr>
                <a:srgbClr val="003366"/>
              </a:buClr>
              <a:buNone/>
              <a:defRPr/>
            </a:lvl4pPr>
            <a:lvl5pPr marL="985838" indent="0">
              <a:buClr>
                <a:srgbClr val="003366"/>
              </a:buClr>
              <a:buNone/>
              <a:defRPr/>
            </a:lvl5pPr>
          </a:lstStyle>
          <a:p>
            <a:pPr lvl="0"/>
            <a:r>
              <a:rPr lang="en-GB" noProof="0" smtClean="0"/>
              <a:t>Click to add text</a:t>
            </a:r>
          </a:p>
          <a:p>
            <a:pPr lvl="1"/>
            <a:r>
              <a:rPr lang="en-GB" noProof="0" smtClean="0"/>
              <a:t>Second level</a:t>
            </a:r>
          </a:p>
          <a:p>
            <a:pPr lvl="2"/>
            <a:r>
              <a:rPr lang="en-GB" noProof="0" smtClean="0"/>
              <a:t>Third level</a:t>
            </a:r>
          </a:p>
          <a:p>
            <a:pPr lvl="4"/>
            <a:endParaRPr lang="en-GB" noProof="0" smtClean="0"/>
          </a:p>
        </p:txBody>
      </p:sp>
      <p:sp>
        <p:nvSpPr>
          <p:cNvPr id="4" name="Tekstvak 3"/>
          <p:cNvSpPr txBox="1"/>
          <p:nvPr/>
        </p:nvSpPr>
        <p:spPr>
          <a:xfrm>
            <a:off x="7113603" y="5843776"/>
            <a:ext cx="184666" cy="369332"/>
          </a:xfrm>
          <a:prstGeom prst="rect">
            <a:avLst/>
          </a:prstGeom>
          <a:noFill/>
        </p:spPr>
        <p:txBody>
          <a:bodyPr wrap="none" rtlCol="0">
            <a:spAutoFit/>
          </a:bodyPr>
          <a:lstStyle/>
          <a:p>
            <a:endParaRPr lang="en-GB" noProof="0" smtClean="0">
              <a:solidFill>
                <a:srgbClr val="003366"/>
              </a:solidFill>
              <a:latin typeface="Calibri"/>
              <a:cs typeface="Calibri"/>
            </a:endParaRPr>
          </a:p>
        </p:txBody>
      </p:sp>
    </p:spTree>
    <p:extLst>
      <p:ext uri="{BB962C8B-B14F-4D97-AF65-F5344CB8AC3E}">
        <p14:creationId xmlns:p14="http://schemas.microsoft.com/office/powerpoint/2010/main" val="170044028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jdelijke aanduiding voor tekst 4"/>
          <p:cNvSpPr>
            <a:spLocks noGrp="1"/>
          </p:cNvSpPr>
          <p:nvPr>
            <p:ph type="body" sz="quarter" idx="13" hasCustomPrompt="1"/>
          </p:nvPr>
        </p:nvSpPr>
        <p:spPr>
          <a:xfrm>
            <a:off x="431258" y="949886"/>
            <a:ext cx="8376191" cy="792163"/>
          </a:xfrm>
        </p:spPr>
        <p:txBody>
          <a:bodyPr/>
          <a:lstStyle>
            <a:lvl1pPr marL="0" indent="0">
              <a:lnSpc>
                <a:spcPct val="90000"/>
              </a:lnSpc>
              <a:buNone/>
              <a:defRPr sz="2400" b="1"/>
            </a:lvl1pPr>
            <a:lvl2pPr marL="261938" indent="0">
              <a:buNone/>
              <a:defRPr sz="2000"/>
            </a:lvl2pPr>
            <a:lvl3pPr marL="538162" indent="0">
              <a:buNone/>
              <a:defRPr sz="1800"/>
            </a:lvl3pPr>
            <a:lvl4pPr marL="717550" indent="0">
              <a:buNone/>
              <a:defRPr sz="1600"/>
            </a:lvl4pPr>
            <a:lvl5pPr marL="979487" indent="0">
              <a:buNone/>
              <a:defRPr sz="1600"/>
            </a:lvl5pPr>
          </a:lstStyle>
          <a:p>
            <a:pPr lvl="0"/>
            <a:r>
              <a:rPr lang="en-GB" noProof="0" smtClean="0"/>
              <a:t>Subtitle</a:t>
            </a:r>
          </a:p>
        </p:txBody>
      </p:sp>
      <p:sp>
        <p:nvSpPr>
          <p:cNvPr id="6" name="Titel 1"/>
          <p:cNvSpPr>
            <a:spLocks noGrp="1"/>
          </p:cNvSpPr>
          <p:nvPr>
            <p:ph type="title" hasCustomPrompt="1"/>
          </p:nvPr>
        </p:nvSpPr>
        <p:spPr>
          <a:xfrm>
            <a:off x="410192" y="-88001"/>
            <a:ext cx="8397258" cy="1058282"/>
          </a:xfrm>
        </p:spPr>
        <p:txBody>
          <a:bodyPr/>
          <a:lstStyle/>
          <a:p>
            <a:r>
              <a:rPr lang="en-GB" noProof="0" dirty="0" smtClean="0"/>
              <a:t>Click to add title</a:t>
            </a:r>
            <a:endParaRPr lang="en-GB" noProof="0" dirty="0"/>
          </a:p>
        </p:txBody>
      </p:sp>
      <p:sp>
        <p:nvSpPr>
          <p:cNvPr id="7" name="Tijdelijke aanduiding voor inhoud 2"/>
          <p:cNvSpPr>
            <a:spLocks noGrp="1"/>
          </p:cNvSpPr>
          <p:nvPr>
            <p:ph idx="1" hasCustomPrompt="1"/>
          </p:nvPr>
        </p:nvSpPr>
        <p:spPr bwMode="gray">
          <a:xfrm>
            <a:off x="399018" y="1619926"/>
            <a:ext cx="8408432" cy="3601186"/>
          </a:xfrm>
        </p:spPr>
        <p:txBody>
          <a:bodyPr/>
          <a:lstStyle>
            <a:lvl1pPr>
              <a:buClr>
                <a:srgbClr val="003366"/>
              </a:buClr>
              <a:defRPr/>
            </a:lvl1pPr>
            <a:lvl2pPr>
              <a:buClr>
                <a:srgbClr val="00AEEF"/>
              </a:buClr>
              <a:defRPr/>
            </a:lvl2pPr>
            <a:lvl3pPr>
              <a:buClr>
                <a:srgbClr val="003366"/>
              </a:buClr>
              <a:defRPr/>
            </a:lvl3pPr>
            <a:lvl4pPr marL="719138" indent="0">
              <a:buClr>
                <a:srgbClr val="003366"/>
              </a:buClr>
              <a:buNone/>
              <a:defRPr/>
            </a:lvl4pPr>
            <a:lvl5pPr marL="985838" indent="0">
              <a:buClr>
                <a:srgbClr val="003366"/>
              </a:buClr>
              <a:buNone/>
              <a:defRPr/>
            </a:lvl5pPr>
          </a:lstStyle>
          <a:p>
            <a:pPr lvl="0"/>
            <a:r>
              <a:rPr lang="en-GB" noProof="0" smtClean="0"/>
              <a:t>Click to add text</a:t>
            </a:r>
          </a:p>
          <a:p>
            <a:pPr lvl="1"/>
            <a:r>
              <a:rPr lang="en-GB" noProof="0" smtClean="0"/>
              <a:t>Second level</a:t>
            </a:r>
          </a:p>
          <a:p>
            <a:pPr lvl="2"/>
            <a:r>
              <a:rPr lang="en-GB" noProof="0" smtClean="0"/>
              <a:t>Third level</a:t>
            </a:r>
          </a:p>
          <a:p>
            <a:pPr lvl="4"/>
            <a:endParaRPr lang="en-GB" noProof="0" smtClean="0"/>
          </a:p>
        </p:txBody>
      </p:sp>
    </p:spTree>
    <p:extLst>
      <p:ext uri="{BB962C8B-B14F-4D97-AF65-F5344CB8AC3E}">
        <p14:creationId xmlns:p14="http://schemas.microsoft.com/office/powerpoint/2010/main" val="68798287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r quote without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24677" y="1167946"/>
            <a:ext cx="4809632" cy="3783772"/>
          </a:xfrm>
        </p:spPr>
        <p:txBody>
          <a:bodyPr anchor="t"/>
          <a:lstStyle>
            <a:lvl1pPr>
              <a:defRPr baseline="0">
                <a:solidFill>
                  <a:srgbClr val="000090"/>
                </a:solidFill>
              </a:defRPr>
            </a:lvl1pPr>
          </a:lstStyle>
          <a:p>
            <a:r>
              <a:rPr lang="en-GB" noProof="0" smtClean="0"/>
              <a:t>Click to add text</a:t>
            </a:r>
            <a:endParaRPr lang="en-GB" noProof="0"/>
          </a:p>
        </p:txBody>
      </p:sp>
    </p:spTree>
    <p:extLst>
      <p:ext uri="{BB962C8B-B14F-4D97-AF65-F5344CB8AC3E}">
        <p14:creationId xmlns:p14="http://schemas.microsoft.com/office/powerpoint/2010/main" val="309206582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xt or quote with picture">
    <p:bg>
      <p:bgPr>
        <a:solidFill>
          <a:srgbClr val="00AEEF"/>
        </a:solidFill>
        <a:effectLst/>
      </p:bgPr>
    </p:bg>
    <p:spTree>
      <p:nvGrpSpPr>
        <p:cNvPr id="1" name=""/>
        <p:cNvGrpSpPr/>
        <p:nvPr/>
      </p:nvGrpSpPr>
      <p:grpSpPr>
        <a:xfrm>
          <a:off x="0" y="0"/>
          <a:ext cx="0" cy="0"/>
          <a:chOff x="0" y="0"/>
          <a:chExt cx="0" cy="0"/>
        </a:xfrm>
      </p:grpSpPr>
      <p:sp>
        <p:nvSpPr>
          <p:cNvPr id="5" name="Tijdelijke aanduiding voor afbeelding 6"/>
          <p:cNvSpPr>
            <a:spLocks noGrp="1"/>
          </p:cNvSpPr>
          <p:nvPr>
            <p:ph type="pic" sz="quarter" idx="12" hasCustomPrompt="1"/>
          </p:nvPr>
        </p:nvSpPr>
        <p:spPr bwMode="auto">
          <a:xfrm>
            <a:off x="0" y="832206"/>
            <a:ext cx="9203157" cy="4901470"/>
          </a:xfrm>
          <a:custGeom>
            <a:avLst/>
            <a:gdLst>
              <a:gd name="T0" fmla="*/ 63 w 7808562"/>
              <a:gd name="T1" fmla="*/ 0 h 6925674"/>
              <a:gd name="T2" fmla="*/ 1342410 w 7808562"/>
              <a:gd name="T3" fmla="*/ 12911 h 6925674"/>
              <a:gd name="T4" fmla="*/ 1592162 w 7808562"/>
              <a:gd name="T5" fmla="*/ 361897 h 6925674"/>
              <a:gd name="T6" fmla="*/ 1593947 w 7808562"/>
              <a:gd name="T7" fmla="*/ 1881171 h 6925674"/>
              <a:gd name="T8" fmla="*/ 1395714 w 7808562"/>
              <a:gd name="T9" fmla="*/ 2234516 h 6925674"/>
              <a:gd name="T10" fmla="*/ 13413 w 7808562"/>
              <a:gd name="T11" fmla="*/ 2231692 h 6925674"/>
              <a:gd name="T12" fmla="*/ 63 w 7808562"/>
              <a:gd name="T13" fmla="*/ 0 h 6925674"/>
              <a:gd name="T14" fmla="*/ 0 60000 65536"/>
              <a:gd name="T15" fmla="*/ 0 60000 65536"/>
              <a:gd name="T16" fmla="*/ 0 60000 65536"/>
              <a:gd name="T17" fmla="*/ 0 60000 65536"/>
              <a:gd name="T18" fmla="*/ 0 60000 65536"/>
              <a:gd name="T19" fmla="*/ 0 60000 65536"/>
              <a:gd name="T20" fmla="*/ 0 60000 65536"/>
              <a:gd name="connsiteX0" fmla="*/ 310 w 7808562"/>
              <a:gd name="connsiteY0" fmla="*/ 0 h 6925676"/>
              <a:gd name="connsiteX1" fmla="*/ 6574615 w 7808562"/>
              <a:gd name="connsiteY1" fmla="*/ 39986 h 6925676"/>
              <a:gd name="connsiteX2" fmla="*/ 7797802 w 7808562"/>
              <a:gd name="connsiteY2" fmla="*/ 1048687 h 6925676"/>
              <a:gd name="connsiteX3" fmla="*/ 7806547 w 7808562"/>
              <a:gd name="connsiteY3" fmla="*/ 5825942 h 6925676"/>
              <a:gd name="connsiteX4" fmla="*/ 6835675 w 7808562"/>
              <a:gd name="connsiteY4" fmla="*/ 6920243 h 6925676"/>
              <a:gd name="connsiteX5" fmla="*/ 65693 w 7808562"/>
              <a:gd name="connsiteY5" fmla="*/ 6911496 h 6925676"/>
              <a:gd name="connsiteX6" fmla="*/ 310 w 7808562"/>
              <a:gd name="connsiteY6" fmla="*/ 0 h 6925676"/>
              <a:gd name="connsiteX0" fmla="*/ 310 w 7806628"/>
              <a:gd name="connsiteY0" fmla="*/ 0 h 6925674"/>
              <a:gd name="connsiteX1" fmla="*/ 6574615 w 7806628"/>
              <a:gd name="connsiteY1" fmla="*/ 39986 h 6925674"/>
              <a:gd name="connsiteX2" fmla="*/ 7806547 w 7806628"/>
              <a:gd name="connsiteY2" fmla="*/ 5825942 h 6925674"/>
              <a:gd name="connsiteX3" fmla="*/ 6835675 w 7806628"/>
              <a:gd name="connsiteY3" fmla="*/ 6920243 h 6925674"/>
              <a:gd name="connsiteX4" fmla="*/ 65693 w 7806628"/>
              <a:gd name="connsiteY4" fmla="*/ 6911496 h 6925674"/>
              <a:gd name="connsiteX5" fmla="*/ 310 w 7806628"/>
              <a:gd name="connsiteY5" fmla="*/ 0 h 6925674"/>
              <a:gd name="connsiteX0" fmla="*/ 310 w 7819718"/>
              <a:gd name="connsiteY0" fmla="*/ 8079 h 6933755"/>
              <a:gd name="connsiteX1" fmla="*/ 6816334 w 7819718"/>
              <a:gd name="connsiteY1" fmla="*/ 0 h 6933755"/>
              <a:gd name="connsiteX2" fmla="*/ 7806547 w 7819718"/>
              <a:gd name="connsiteY2" fmla="*/ 5834021 h 6933755"/>
              <a:gd name="connsiteX3" fmla="*/ 6835675 w 7819718"/>
              <a:gd name="connsiteY3" fmla="*/ 6928322 h 6933755"/>
              <a:gd name="connsiteX4" fmla="*/ 65693 w 7819718"/>
              <a:gd name="connsiteY4" fmla="*/ 6919575 h 6933755"/>
              <a:gd name="connsiteX5" fmla="*/ 310 w 7819718"/>
              <a:gd name="connsiteY5" fmla="*/ 8079 h 6933755"/>
              <a:gd name="connsiteX0" fmla="*/ 310 w 7806628"/>
              <a:gd name="connsiteY0" fmla="*/ 8079 h 6933753"/>
              <a:gd name="connsiteX1" fmla="*/ 6816334 w 7806628"/>
              <a:gd name="connsiteY1" fmla="*/ 0 h 6933753"/>
              <a:gd name="connsiteX2" fmla="*/ 7806547 w 7806628"/>
              <a:gd name="connsiteY2" fmla="*/ 5834021 h 6933753"/>
              <a:gd name="connsiteX3" fmla="*/ 6835675 w 7806628"/>
              <a:gd name="connsiteY3" fmla="*/ 6928322 h 6933753"/>
              <a:gd name="connsiteX4" fmla="*/ 65693 w 7806628"/>
              <a:gd name="connsiteY4" fmla="*/ 6919575 h 6933753"/>
              <a:gd name="connsiteX5" fmla="*/ 310 w 7806628"/>
              <a:gd name="connsiteY5" fmla="*/ 8079 h 6933753"/>
              <a:gd name="connsiteX0" fmla="*/ 310 w 7675153"/>
              <a:gd name="connsiteY0" fmla="*/ 8079 h 6933755"/>
              <a:gd name="connsiteX1" fmla="*/ 6816334 w 7675153"/>
              <a:gd name="connsiteY1" fmla="*/ 0 h 6933755"/>
              <a:gd name="connsiteX2" fmla="*/ 6835675 w 7675153"/>
              <a:gd name="connsiteY2" fmla="*/ 6928322 h 6933755"/>
              <a:gd name="connsiteX3" fmla="*/ 65693 w 7675153"/>
              <a:gd name="connsiteY3" fmla="*/ 6919575 h 6933755"/>
              <a:gd name="connsiteX4" fmla="*/ 310 w 7675153"/>
              <a:gd name="connsiteY4" fmla="*/ 8079 h 6933755"/>
              <a:gd name="connsiteX0" fmla="*/ 310 w 7343338"/>
              <a:gd name="connsiteY0" fmla="*/ 8079 h 6933753"/>
              <a:gd name="connsiteX1" fmla="*/ 6816334 w 7343338"/>
              <a:gd name="connsiteY1" fmla="*/ 0 h 6933753"/>
              <a:gd name="connsiteX2" fmla="*/ 6835675 w 7343338"/>
              <a:gd name="connsiteY2" fmla="*/ 6928322 h 6933753"/>
              <a:gd name="connsiteX3" fmla="*/ 65693 w 7343338"/>
              <a:gd name="connsiteY3" fmla="*/ 6919575 h 6933753"/>
              <a:gd name="connsiteX4" fmla="*/ 310 w 7343338"/>
              <a:gd name="connsiteY4" fmla="*/ 8079 h 6933753"/>
              <a:gd name="connsiteX0" fmla="*/ 310 w 6865449"/>
              <a:gd name="connsiteY0" fmla="*/ 8079 h 6933755"/>
              <a:gd name="connsiteX1" fmla="*/ 6816334 w 6865449"/>
              <a:gd name="connsiteY1" fmla="*/ 0 h 6933755"/>
              <a:gd name="connsiteX2" fmla="*/ 6835675 w 6865449"/>
              <a:gd name="connsiteY2" fmla="*/ 6928322 h 6933755"/>
              <a:gd name="connsiteX3" fmla="*/ 65693 w 6865449"/>
              <a:gd name="connsiteY3" fmla="*/ 6919575 h 6933755"/>
              <a:gd name="connsiteX4" fmla="*/ 310 w 6865449"/>
              <a:gd name="connsiteY4" fmla="*/ 8079 h 6933755"/>
              <a:gd name="connsiteX0" fmla="*/ 310 w 6865449"/>
              <a:gd name="connsiteY0" fmla="*/ 8079 h 6933753"/>
              <a:gd name="connsiteX1" fmla="*/ 6816334 w 6865449"/>
              <a:gd name="connsiteY1" fmla="*/ 0 h 6933753"/>
              <a:gd name="connsiteX2" fmla="*/ 6835675 w 6865449"/>
              <a:gd name="connsiteY2" fmla="*/ 6928322 h 6933753"/>
              <a:gd name="connsiteX3" fmla="*/ 65693 w 6865449"/>
              <a:gd name="connsiteY3" fmla="*/ 6919575 h 6933753"/>
              <a:gd name="connsiteX4" fmla="*/ 310 w 6865449"/>
              <a:gd name="connsiteY4" fmla="*/ 8079 h 6933753"/>
              <a:gd name="connsiteX0" fmla="*/ 310 w 6838693"/>
              <a:gd name="connsiteY0" fmla="*/ 8079 h 6933755"/>
              <a:gd name="connsiteX1" fmla="*/ 6816334 w 6838693"/>
              <a:gd name="connsiteY1" fmla="*/ 0 h 6933755"/>
              <a:gd name="connsiteX2" fmla="*/ 6835675 w 6838693"/>
              <a:gd name="connsiteY2" fmla="*/ 6928322 h 6933755"/>
              <a:gd name="connsiteX3" fmla="*/ 65693 w 6838693"/>
              <a:gd name="connsiteY3" fmla="*/ 6919575 h 6933755"/>
              <a:gd name="connsiteX4" fmla="*/ 310 w 6838693"/>
              <a:gd name="connsiteY4" fmla="*/ 8079 h 6933755"/>
              <a:gd name="connsiteX0" fmla="*/ 490344 w 7328727"/>
              <a:gd name="connsiteY0" fmla="*/ 8079 h 6933754"/>
              <a:gd name="connsiteX1" fmla="*/ 7306368 w 7328727"/>
              <a:gd name="connsiteY1" fmla="*/ 0 h 6933754"/>
              <a:gd name="connsiteX2" fmla="*/ 7325709 w 7328727"/>
              <a:gd name="connsiteY2" fmla="*/ 6928322 h 6933754"/>
              <a:gd name="connsiteX3" fmla="*/ 555727 w 7328727"/>
              <a:gd name="connsiteY3" fmla="*/ 6919575 h 6933754"/>
              <a:gd name="connsiteX4" fmla="*/ 541974 w 7328727"/>
              <a:gd name="connsiteY4" fmla="*/ 5816805 h 6933754"/>
              <a:gd name="connsiteX5" fmla="*/ 490344 w 7328727"/>
              <a:gd name="connsiteY5" fmla="*/ 8079 h 6933754"/>
              <a:gd name="connsiteX0" fmla="*/ 490344 w 7328727"/>
              <a:gd name="connsiteY0" fmla="*/ 8079 h 6933754"/>
              <a:gd name="connsiteX1" fmla="*/ 7306368 w 7328727"/>
              <a:gd name="connsiteY1" fmla="*/ 0 h 6933754"/>
              <a:gd name="connsiteX2" fmla="*/ 7325709 w 7328727"/>
              <a:gd name="connsiteY2" fmla="*/ 6928322 h 6933754"/>
              <a:gd name="connsiteX3" fmla="*/ 593248 w 7328727"/>
              <a:gd name="connsiteY3" fmla="*/ 6919576 h 6933754"/>
              <a:gd name="connsiteX4" fmla="*/ 541974 w 7328727"/>
              <a:gd name="connsiteY4" fmla="*/ 5816805 h 6933754"/>
              <a:gd name="connsiteX5" fmla="*/ 490344 w 7328727"/>
              <a:gd name="connsiteY5" fmla="*/ 8079 h 6933754"/>
              <a:gd name="connsiteX0" fmla="*/ 486357 w 7324740"/>
              <a:gd name="connsiteY0" fmla="*/ 8079 h 6933754"/>
              <a:gd name="connsiteX1" fmla="*/ 7302381 w 7324740"/>
              <a:gd name="connsiteY1" fmla="*/ 0 h 6933754"/>
              <a:gd name="connsiteX2" fmla="*/ 7321722 w 7324740"/>
              <a:gd name="connsiteY2" fmla="*/ 6928322 h 6933754"/>
              <a:gd name="connsiteX3" fmla="*/ 589261 w 7324740"/>
              <a:gd name="connsiteY3" fmla="*/ 6919576 h 6933754"/>
              <a:gd name="connsiteX4" fmla="*/ 537987 w 7324740"/>
              <a:gd name="connsiteY4" fmla="*/ 5816805 h 6933754"/>
              <a:gd name="connsiteX5" fmla="*/ 486357 w 7324740"/>
              <a:gd name="connsiteY5" fmla="*/ 8079 h 6933754"/>
              <a:gd name="connsiteX0" fmla="*/ 410717 w 7249100"/>
              <a:gd name="connsiteY0" fmla="*/ 8079 h 6933754"/>
              <a:gd name="connsiteX1" fmla="*/ 7226741 w 7249100"/>
              <a:gd name="connsiteY1" fmla="*/ 0 h 6933754"/>
              <a:gd name="connsiteX2" fmla="*/ 7246082 w 7249100"/>
              <a:gd name="connsiteY2" fmla="*/ 6928322 h 6933754"/>
              <a:gd name="connsiteX3" fmla="*/ 513621 w 7249100"/>
              <a:gd name="connsiteY3" fmla="*/ 6919576 h 6933754"/>
              <a:gd name="connsiteX4" fmla="*/ 462347 w 7249100"/>
              <a:gd name="connsiteY4" fmla="*/ 5816805 h 6933754"/>
              <a:gd name="connsiteX5" fmla="*/ 410717 w 7249100"/>
              <a:gd name="connsiteY5" fmla="*/ 8079 h 6933754"/>
              <a:gd name="connsiteX0" fmla="*/ 291981 w 7130364"/>
              <a:gd name="connsiteY0" fmla="*/ 8079 h 7255016"/>
              <a:gd name="connsiteX1" fmla="*/ 7108005 w 7130364"/>
              <a:gd name="connsiteY1" fmla="*/ 0 h 7255016"/>
              <a:gd name="connsiteX2" fmla="*/ 7127346 w 7130364"/>
              <a:gd name="connsiteY2" fmla="*/ 6928322 h 7255016"/>
              <a:gd name="connsiteX3" fmla="*/ 563735 w 7130364"/>
              <a:gd name="connsiteY3" fmla="*/ 7254995 h 7255016"/>
              <a:gd name="connsiteX4" fmla="*/ 343611 w 7130364"/>
              <a:gd name="connsiteY4" fmla="*/ 5816805 h 7255016"/>
              <a:gd name="connsiteX5" fmla="*/ 291981 w 7130364"/>
              <a:gd name="connsiteY5" fmla="*/ 8079 h 7255016"/>
              <a:gd name="connsiteX0" fmla="*/ 285946 w 7124329"/>
              <a:gd name="connsiteY0" fmla="*/ 8079 h 7255015"/>
              <a:gd name="connsiteX1" fmla="*/ 7101970 w 7124329"/>
              <a:gd name="connsiteY1" fmla="*/ 0 h 7255015"/>
              <a:gd name="connsiteX2" fmla="*/ 7121311 w 7124329"/>
              <a:gd name="connsiteY2" fmla="*/ 6928322 h 7255015"/>
              <a:gd name="connsiteX3" fmla="*/ 557700 w 7124329"/>
              <a:gd name="connsiteY3" fmla="*/ 7254995 h 7255015"/>
              <a:gd name="connsiteX4" fmla="*/ 356338 w 7124329"/>
              <a:gd name="connsiteY4" fmla="*/ 5774878 h 7255015"/>
              <a:gd name="connsiteX5" fmla="*/ 285946 w 7124329"/>
              <a:gd name="connsiteY5" fmla="*/ 8079 h 7255015"/>
              <a:gd name="connsiteX0" fmla="*/ 186927 w 7025310"/>
              <a:gd name="connsiteY0" fmla="*/ 8079 h 7255015"/>
              <a:gd name="connsiteX1" fmla="*/ 7002951 w 7025310"/>
              <a:gd name="connsiteY1" fmla="*/ 0 h 7255015"/>
              <a:gd name="connsiteX2" fmla="*/ 7022292 w 7025310"/>
              <a:gd name="connsiteY2" fmla="*/ 6928322 h 7255015"/>
              <a:gd name="connsiteX3" fmla="*/ 458681 w 7025310"/>
              <a:gd name="connsiteY3" fmla="*/ 7254995 h 7255015"/>
              <a:gd name="connsiteX4" fmla="*/ 257319 w 7025310"/>
              <a:gd name="connsiteY4" fmla="*/ 5774878 h 7255015"/>
              <a:gd name="connsiteX5" fmla="*/ 186927 w 7025310"/>
              <a:gd name="connsiteY5" fmla="*/ 8079 h 7255015"/>
              <a:gd name="connsiteX0" fmla="*/ 254832 w 7093215"/>
              <a:gd name="connsiteY0" fmla="*/ 8079 h 7255015"/>
              <a:gd name="connsiteX1" fmla="*/ 7070856 w 7093215"/>
              <a:gd name="connsiteY1" fmla="*/ 0 h 7255015"/>
              <a:gd name="connsiteX2" fmla="*/ 7090197 w 7093215"/>
              <a:gd name="connsiteY2" fmla="*/ 6928322 h 7255015"/>
              <a:gd name="connsiteX3" fmla="*/ 526586 w 7093215"/>
              <a:gd name="connsiteY3" fmla="*/ 7254995 h 7255015"/>
              <a:gd name="connsiteX4" fmla="*/ 388457 w 7093215"/>
              <a:gd name="connsiteY4" fmla="*/ 6089967 h 7255015"/>
              <a:gd name="connsiteX5" fmla="*/ 325224 w 7093215"/>
              <a:gd name="connsiteY5" fmla="*/ 5774878 h 7255015"/>
              <a:gd name="connsiteX6" fmla="*/ 254832 w 7093215"/>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238752 w 7077135"/>
              <a:gd name="connsiteY0" fmla="*/ 8079 h 7255015"/>
              <a:gd name="connsiteX1" fmla="*/ 7054776 w 7077135"/>
              <a:gd name="connsiteY1" fmla="*/ 0 h 7255015"/>
              <a:gd name="connsiteX2" fmla="*/ 7074117 w 7077135"/>
              <a:gd name="connsiteY2" fmla="*/ 6928322 h 7255015"/>
              <a:gd name="connsiteX3" fmla="*/ 510506 w 7077135"/>
              <a:gd name="connsiteY3" fmla="*/ 7254995 h 7255015"/>
              <a:gd name="connsiteX4" fmla="*/ 466182 w 7077135"/>
              <a:gd name="connsiteY4" fmla="*/ 6456832 h 7255015"/>
              <a:gd name="connsiteX5" fmla="*/ 747599 w 7077135"/>
              <a:gd name="connsiteY5" fmla="*/ 6121412 h 7255015"/>
              <a:gd name="connsiteX6" fmla="*/ 309144 w 7077135"/>
              <a:gd name="connsiteY6" fmla="*/ 5774878 h 7255015"/>
              <a:gd name="connsiteX7" fmla="*/ 238752 w 7077135"/>
              <a:gd name="connsiteY7" fmla="*/ 8079 h 7255015"/>
              <a:gd name="connsiteX0" fmla="*/ 272287 w 7110670"/>
              <a:gd name="connsiteY0" fmla="*/ 8079 h 7255015"/>
              <a:gd name="connsiteX1" fmla="*/ 7088311 w 7110670"/>
              <a:gd name="connsiteY1" fmla="*/ 0 h 7255015"/>
              <a:gd name="connsiteX2" fmla="*/ 7107652 w 7110670"/>
              <a:gd name="connsiteY2" fmla="*/ 6928322 h 7255015"/>
              <a:gd name="connsiteX3" fmla="*/ 544041 w 7110670"/>
              <a:gd name="connsiteY3" fmla="*/ 7254995 h 7255015"/>
              <a:gd name="connsiteX4" fmla="*/ 387150 w 7110670"/>
              <a:gd name="connsiteY4" fmla="*/ 6435868 h 7255015"/>
              <a:gd name="connsiteX5" fmla="*/ 781134 w 7110670"/>
              <a:gd name="connsiteY5" fmla="*/ 6121412 h 7255015"/>
              <a:gd name="connsiteX6" fmla="*/ 342679 w 7110670"/>
              <a:gd name="connsiteY6" fmla="*/ 5774878 h 7255015"/>
              <a:gd name="connsiteX7" fmla="*/ 272287 w 7110670"/>
              <a:gd name="connsiteY7" fmla="*/ 8079 h 7255015"/>
              <a:gd name="connsiteX0" fmla="*/ 272287 w 7110670"/>
              <a:gd name="connsiteY0" fmla="*/ 8079 h 7255016"/>
              <a:gd name="connsiteX1" fmla="*/ 7088311 w 7110670"/>
              <a:gd name="connsiteY1" fmla="*/ 0 h 7255016"/>
              <a:gd name="connsiteX2" fmla="*/ 7107652 w 7110670"/>
              <a:gd name="connsiteY2" fmla="*/ 6928322 h 7255016"/>
              <a:gd name="connsiteX3" fmla="*/ 544042 w 7110670"/>
              <a:gd name="connsiteY3" fmla="*/ 7254996 h 7255016"/>
              <a:gd name="connsiteX4" fmla="*/ 387150 w 7110670"/>
              <a:gd name="connsiteY4" fmla="*/ 6435868 h 7255016"/>
              <a:gd name="connsiteX5" fmla="*/ 781134 w 7110670"/>
              <a:gd name="connsiteY5" fmla="*/ 6121412 h 7255016"/>
              <a:gd name="connsiteX6" fmla="*/ 342679 w 7110670"/>
              <a:gd name="connsiteY6" fmla="*/ 5774878 h 7255016"/>
              <a:gd name="connsiteX7" fmla="*/ 272287 w 7110670"/>
              <a:gd name="connsiteY7" fmla="*/ 8079 h 7255016"/>
              <a:gd name="connsiteX0" fmla="*/ 285166 w 7123549"/>
              <a:gd name="connsiteY0" fmla="*/ 8079 h 6961778"/>
              <a:gd name="connsiteX1" fmla="*/ 7101190 w 7123549"/>
              <a:gd name="connsiteY1" fmla="*/ 0 h 6961778"/>
              <a:gd name="connsiteX2" fmla="*/ 7120531 w 7123549"/>
              <a:gd name="connsiteY2" fmla="*/ 6928322 h 6961778"/>
              <a:gd name="connsiteX3" fmla="*/ 538159 w 7123549"/>
              <a:gd name="connsiteY3" fmla="*/ 6961504 h 6961778"/>
              <a:gd name="connsiteX4" fmla="*/ 400029 w 7123549"/>
              <a:gd name="connsiteY4" fmla="*/ 6435868 h 6961778"/>
              <a:gd name="connsiteX5" fmla="*/ 794013 w 7123549"/>
              <a:gd name="connsiteY5" fmla="*/ 6121412 h 6961778"/>
              <a:gd name="connsiteX6" fmla="*/ 355558 w 7123549"/>
              <a:gd name="connsiteY6" fmla="*/ 5774878 h 6961778"/>
              <a:gd name="connsiteX7" fmla="*/ 285166 w 7123549"/>
              <a:gd name="connsiteY7" fmla="*/ 8079 h 6961778"/>
              <a:gd name="connsiteX0" fmla="*/ 1 w 6838384"/>
              <a:gd name="connsiteY0" fmla="*/ 8079 h 6961778"/>
              <a:gd name="connsiteX1" fmla="*/ 6816025 w 6838384"/>
              <a:gd name="connsiteY1" fmla="*/ 0 h 6961778"/>
              <a:gd name="connsiteX2" fmla="*/ 6835366 w 6838384"/>
              <a:gd name="connsiteY2" fmla="*/ 6928322 h 6961778"/>
              <a:gd name="connsiteX3" fmla="*/ 252994 w 6838384"/>
              <a:gd name="connsiteY3" fmla="*/ 6961504 h 6961778"/>
              <a:gd name="connsiteX4" fmla="*/ 114864 w 6838384"/>
              <a:gd name="connsiteY4" fmla="*/ 6435868 h 6961778"/>
              <a:gd name="connsiteX5" fmla="*/ 508848 w 6838384"/>
              <a:gd name="connsiteY5" fmla="*/ 6121412 h 6961778"/>
              <a:gd name="connsiteX6" fmla="*/ 70393 w 6838384"/>
              <a:gd name="connsiteY6" fmla="*/ 5774878 h 6961778"/>
              <a:gd name="connsiteX7" fmla="*/ 1 w 6838384"/>
              <a:gd name="connsiteY7" fmla="*/ 8079 h 6961778"/>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70393 w 6838384"/>
              <a:gd name="connsiteY6" fmla="*/ 5774878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31964 w 6838384"/>
              <a:gd name="connsiteY5" fmla="*/ 6139669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0 w 6838384"/>
              <a:gd name="connsiteY0" fmla="*/ 0 h 6944742"/>
              <a:gd name="connsiteX1" fmla="*/ 6816025 w 6838384"/>
              <a:gd name="connsiteY1" fmla="*/ 2696 h 6944742"/>
              <a:gd name="connsiteX2" fmla="*/ 6835366 w 6838384"/>
              <a:gd name="connsiteY2" fmla="*/ 6931018 h 6944742"/>
              <a:gd name="connsiteX3" fmla="*/ 65384 w 6838384"/>
              <a:gd name="connsiteY3" fmla="*/ 6943236 h 6944742"/>
              <a:gd name="connsiteX4" fmla="*/ 68572 w 6838384"/>
              <a:gd name="connsiteY4" fmla="*/ 6405548 h 6944742"/>
              <a:gd name="connsiteX5" fmla="*/ 518175 w 6838384"/>
              <a:gd name="connsiteY5" fmla="*/ 6157773 h 6944742"/>
              <a:gd name="connsiteX6" fmla="*/ 507851 w 6838384"/>
              <a:gd name="connsiteY6" fmla="*/ 6080631 h 6944742"/>
              <a:gd name="connsiteX7" fmla="*/ 60544 w 6838384"/>
              <a:gd name="connsiteY7" fmla="*/ 5810593 h 6944742"/>
              <a:gd name="connsiteX8" fmla="*/ 0 w 6838384"/>
              <a:gd name="connsiteY8" fmla="*/ 0 h 6944742"/>
              <a:gd name="connsiteX0" fmla="*/ 3477 w 6841861"/>
              <a:gd name="connsiteY0" fmla="*/ 0 h 6944742"/>
              <a:gd name="connsiteX1" fmla="*/ 6819502 w 6841861"/>
              <a:gd name="connsiteY1" fmla="*/ 2696 h 6944742"/>
              <a:gd name="connsiteX2" fmla="*/ 6838843 w 6841861"/>
              <a:gd name="connsiteY2" fmla="*/ 6931018 h 6944742"/>
              <a:gd name="connsiteX3" fmla="*/ 68861 w 6841861"/>
              <a:gd name="connsiteY3" fmla="*/ 6943236 h 6944742"/>
              <a:gd name="connsiteX4" fmla="*/ 72049 w 6841861"/>
              <a:gd name="connsiteY4" fmla="*/ 6405548 h 6944742"/>
              <a:gd name="connsiteX5" fmla="*/ 521652 w 6841861"/>
              <a:gd name="connsiteY5" fmla="*/ 6157773 h 6944742"/>
              <a:gd name="connsiteX6" fmla="*/ 511328 w 6841861"/>
              <a:gd name="connsiteY6" fmla="*/ 6080631 h 6944742"/>
              <a:gd name="connsiteX7" fmla="*/ 64021 w 6841861"/>
              <a:gd name="connsiteY7" fmla="*/ 5810593 h 6944742"/>
              <a:gd name="connsiteX8" fmla="*/ 3477 w 6841861"/>
              <a:gd name="connsiteY8" fmla="*/ 0 h 6944742"/>
              <a:gd name="connsiteX0" fmla="*/ 7794 w 6788325"/>
              <a:gd name="connsiteY0" fmla="*/ 0 h 6977067"/>
              <a:gd name="connsiteX1" fmla="*/ 6765966 w 6788325"/>
              <a:gd name="connsiteY1" fmla="*/ 35021 h 6977067"/>
              <a:gd name="connsiteX2" fmla="*/ 6785307 w 6788325"/>
              <a:gd name="connsiteY2" fmla="*/ 6963343 h 6977067"/>
              <a:gd name="connsiteX3" fmla="*/ 15325 w 6788325"/>
              <a:gd name="connsiteY3" fmla="*/ 6975561 h 6977067"/>
              <a:gd name="connsiteX4" fmla="*/ 18513 w 6788325"/>
              <a:gd name="connsiteY4" fmla="*/ 6437873 h 6977067"/>
              <a:gd name="connsiteX5" fmla="*/ 468116 w 6788325"/>
              <a:gd name="connsiteY5" fmla="*/ 6190098 h 6977067"/>
              <a:gd name="connsiteX6" fmla="*/ 457792 w 6788325"/>
              <a:gd name="connsiteY6" fmla="*/ 6112956 h 6977067"/>
              <a:gd name="connsiteX7" fmla="*/ 10485 w 6788325"/>
              <a:gd name="connsiteY7" fmla="*/ 5842918 h 6977067"/>
              <a:gd name="connsiteX8" fmla="*/ 7794 w 6788325"/>
              <a:gd name="connsiteY8" fmla="*/ 0 h 6977067"/>
              <a:gd name="connsiteX0" fmla="*/ 16595 w 6777841"/>
              <a:gd name="connsiteY0" fmla="*/ 8080 h 6942046"/>
              <a:gd name="connsiteX1" fmla="*/ 6755482 w 6777841"/>
              <a:gd name="connsiteY1" fmla="*/ 0 h 6942046"/>
              <a:gd name="connsiteX2" fmla="*/ 6774823 w 6777841"/>
              <a:gd name="connsiteY2" fmla="*/ 6928322 h 6942046"/>
              <a:gd name="connsiteX3" fmla="*/ 4841 w 6777841"/>
              <a:gd name="connsiteY3" fmla="*/ 6940540 h 6942046"/>
              <a:gd name="connsiteX4" fmla="*/ 8029 w 6777841"/>
              <a:gd name="connsiteY4" fmla="*/ 6402852 h 6942046"/>
              <a:gd name="connsiteX5" fmla="*/ 457632 w 6777841"/>
              <a:gd name="connsiteY5" fmla="*/ 6155077 h 6942046"/>
              <a:gd name="connsiteX6" fmla="*/ 447308 w 6777841"/>
              <a:gd name="connsiteY6" fmla="*/ 6077935 h 6942046"/>
              <a:gd name="connsiteX7" fmla="*/ 1 w 6777841"/>
              <a:gd name="connsiteY7" fmla="*/ 5807897 h 6942046"/>
              <a:gd name="connsiteX8" fmla="*/ 16595 w 6777841"/>
              <a:gd name="connsiteY8" fmla="*/ 8080 h 6942046"/>
              <a:gd name="connsiteX0" fmla="*/ 16595 w 6777841"/>
              <a:gd name="connsiteY0" fmla="*/ 61 h 7022813"/>
              <a:gd name="connsiteX1" fmla="*/ 6755482 w 6777841"/>
              <a:gd name="connsiteY1" fmla="*/ 80767 h 7022813"/>
              <a:gd name="connsiteX2" fmla="*/ 6774823 w 6777841"/>
              <a:gd name="connsiteY2" fmla="*/ 7009089 h 7022813"/>
              <a:gd name="connsiteX3" fmla="*/ 4841 w 6777841"/>
              <a:gd name="connsiteY3" fmla="*/ 7021307 h 7022813"/>
              <a:gd name="connsiteX4" fmla="*/ 8029 w 6777841"/>
              <a:gd name="connsiteY4" fmla="*/ 6483619 h 7022813"/>
              <a:gd name="connsiteX5" fmla="*/ 457632 w 6777841"/>
              <a:gd name="connsiteY5" fmla="*/ 6235844 h 7022813"/>
              <a:gd name="connsiteX6" fmla="*/ 447308 w 6777841"/>
              <a:gd name="connsiteY6" fmla="*/ 6158702 h 7022813"/>
              <a:gd name="connsiteX7" fmla="*/ 1 w 6777841"/>
              <a:gd name="connsiteY7" fmla="*/ 5888664 h 7022813"/>
              <a:gd name="connsiteX8" fmla="*/ 16595 w 6777841"/>
              <a:gd name="connsiteY8" fmla="*/ 61 h 7022813"/>
              <a:gd name="connsiteX0" fmla="*/ 16595 w 6777841"/>
              <a:gd name="connsiteY0" fmla="*/ 0 h 6978358"/>
              <a:gd name="connsiteX1" fmla="*/ 6755482 w 6777841"/>
              <a:gd name="connsiteY1" fmla="*/ 36312 h 6978358"/>
              <a:gd name="connsiteX2" fmla="*/ 6774823 w 6777841"/>
              <a:gd name="connsiteY2" fmla="*/ 6964634 h 6978358"/>
              <a:gd name="connsiteX3" fmla="*/ 4841 w 6777841"/>
              <a:gd name="connsiteY3" fmla="*/ 6976852 h 6978358"/>
              <a:gd name="connsiteX4" fmla="*/ 8029 w 6777841"/>
              <a:gd name="connsiteY4" fmla="*/ 6439164 h 6978358"/>
              <a:gd name="connsiteX5" fmla="*/ 457632 w 6777841"/>
              <a:gd name="connsiteY5" fmla="*/ 6191389 h 6978358"/>
              <a:gd name="connsiteX6" fmla="*/ 447308 w 6777841"/>
              <a:gd name="connsiteY6" fmla="*/ 6114247 h 6978358"/>
              <a:gd name="connsiteX7" fmla="*/ 1 w 6777841"/>
              <a:gd name="connsiteY7" fmla="*/ 5844209 h 6978358"/>
              <a:gd name="connsiteX8" fmla="*/ 16595 w 6777841"/>
              <a:gd name="connsiteY8" fmla="*/ 0 h 6978358"/>
              <a:gd name="connsiteX0" fmla="*/ 16595 w 6857816"/>
              <a:gd name="connsiteY0" fmla="*/ 0 h 6978358"/>
              <a:gd name="connsiteX1" fmla="*/ 6854689 w 6857816"/>
              <a:gd name="connsiteY1" fmla="*/ 91804 h 6978358"/>
              <a:gd name="connsiteX2" fmla="*/ 6774823 w 6857816"/>
              <a:gd name="connsiteY2" fmla="*/ 6964634 h 6978358"/>
              <a:gd name="connsiteX3" fmla="*/ 4841 w 6857816"/>
              <a:gd name="connsiteY3" fmla="*/ 6976852 h 6978358"/>
              <a:gd name="connsiteX4" fmla="*/ 8029 w 6857816"/>
              <a:gd name="connsiteY4" fmla="*/ 6439164 h 6978358"/>
              <a:gd name="connsiteX5" fmla="*/ 457632 w 6857816"/>
              <a:gd name="connsiteY5" fmla="*/ 6191389 h 6978358"/>
              <a:gd name="connsiteX6" fmla="*/ 447308 w 6857816"/>
              <a:gd name="connsiteY6" fmla="*/ 6114247 h 6978358"/>
              <a:gd name="connsiteX7" fmla="*/ 1 w 6857816"/>
              <a:gd name="connsiteY7" fmla="*/ 5844209 h 6978358"/>
              <a:gd name="connsiteX8" fmla="*/ 16595 w 6857816"/>
              <a:gd name="connsiteY8" fmla="*/ 0 h 6978358"/>
              <a:gd name="connsiteX0" fmla="*/ 16595 w 6857816"/>
              <a:gd name="connsiteY0" fmla="*/ 0 h 6978358"/>
              <a:gd name="connsiteX1" fmla="*/ 6854689 w 6857816"/>
              <a:gd name="connsiteY1" fmla="*/ 3017 h 6978358"/>
              <a:gd name="connsiteX2" fmla="*/ 6774823 w 6857816"/>
              <a:gd name="connsiteY2" fmla="*/ 6964634 h 6978358"/>
              <a:gd name="connsiteX3" fmla="*/ 4841 w 6857816"/>
              <a:gd name="connsiteY3" fmla="*/ 6976852 h 6978358"/>
              <a:gd name="connsiteX4" fmla="*/ 8029 w 6857816"/>
              <a:gd name="connsiteY4" fmla="*/ 6439164 h 6978358"/>
              <a:gd name="connsiteX5" fmla="*/ 457632 w 6857816"/>
              <a:gd name="connsiteY5" fmla="*/ 6191389 h 6978358"/>
              <a:gd name="connsiteX6" fmla="*/ 447308 w 6857816"/>
              <a:gd name="connsiteY6" fmla="*/ 6114247 h 6978358"/>
              <a:gd name="connsiteX7" fmla="*/ 1 w 6857816"/>
              <a:gd name="connsiteY7" fmla="*/ 5844209 h 6978358"/>
              <a:gd name="connsiteX8" fmla="*/ 16595 w 6857816"/>
              <a:gd name="connsiteY8" fmla="*/ 0 h 6978358"/>
              <a:gd name="connsiteX0" fmla="*/ 16595 w 6865772"/>
              <a:gd name="connsiteY0" fmla="*/ 0 h 7001852"/>
              <a:gd name="connsiteX1" fmla="*/ 6854689 w 6865772"/>
              <a:gd name="connsiteY1" fmla="*/ 3017 h 7001852"/>
              <a:gd name="connsiteX2" fmla="*/ 6854190 w 6865772"/>
              <a:gd name="connsiteY2" fmla="*/ 6997929 h 7001852"/>
              <a:gd name="connsiteX3" fmla="*/ 4841 w 6865772"/>
              <a:gd name="connsiteY3" fmla="*/ 6976852 h 7001852"/>
              <a:gd name="connsiteX4" fmla="*/ 8029 w 6865772"/>
              <a:gd name="connsiteY4" fmla="*/ 6439164 h 7001852"/>
              <a:gd name="connsiteX5" fmla="*/ 457632 w 6865772"/>
              <a:gd name="connsiteY5" fmla="*/ 6191389 h 7001852"/>
              <a:gd name="connsiteX6" fmla="*/ 447308 w 6865772"/>
              <a:gd name="connsiteY6" fmla="*/ 6114247 h 7001852"/>
              <a:gd name="connsiteX7" fmla="*/ 1 w 6865772"/>
              <a:gd name="connsiteY7" fmla="*/ 5844209 h 7001852"/>
              <a:gd name="connsiteX8" fmla="*/ 16595 w 6865772"/>
              <a:gd name="connsiteY8" fmla="*/ 0 h 7001852"/>
              <a:gd name="connsiteX0" fmla="*/ 16595 w 6858510"/>
              <a:gd name="connsiteY0" fmla="*/ 0 h 7031225"/>
              <a:gd name="connsiteX1" fmla="*/ 6854689 w 6858510"/>
              <a:gd name="connsiteY1" fmla="*/ 3017 h 7031225"/>
              <a:gd name="connsiteX2" fmla="*/ 6794664 w 6858510"/>
              <a:gd name="connsiteY2" fmla="*/ 7031225 h 7031225"/>
              <a:gd name="connsiteX3" fmla="*/ 4841 w 6858510"/>
              <a:gd name="connsiteY3" fmla="*/ 6976852 h 7031225"/>
              <a:gd name="connsiteX4" fmla="*/ 8029 w 6858510"/>
              <a:gd name="connsiteY4" fmla="*/ 6439164 h 7031225"/>
              <a:gd name="connsiteX5" fmla="*/ 457632 w 6858510"/>
              <a:gd name="connsiteY5" fmla="*/ 6191389 h 7031225"/>
              <a:gd name="connsiteX6" fmla="*/ 447308 w 6858510"/>
              <a:gd name="connsiteY6" fmla="*/ 6114247 h 7031225"/>
              <a:gd name="connsiteX7" fmla="*/ 1 w 6858510"/>
              <a:gd name="connsiteY7" fmla="*/ 5844209 h 7031225"/>
              <a:gd name="connsiteX8" fmla="*/ 16595 w 6858510"/>
              <a:gd name="connsiteY8" fmla="*/ 0 h 7031225"/>
              <a:gd name="connsiteX0" fmla="*/ 16595 w 6858510"/>
              <a:gd name="connsiteY0" fmla="*/ 0 h 6998862"/>
              <a:gd name="connsiteX1" fmla="*/ 6854689 w 6858510"/>
              <a:gd name="connsiteY1" fmla="*/ 3017 h 6998862"/>
              <a:gd name="connsiteX2" fmla="*/ 6794663 w 6858510"/>
              <a:gd name="connsiteY2" fmla="*/ 6998862 h 6998862"/>
              <a:gd name="connsiteX3" fmla="*/ 4841 w 6858510"/>
              <a:gd name="connsiteY3" fmla="*/ 6976852 h 6998862"/>
              <a:gd name="connsiteX4" fmla="*/ 8029 w 6858510"/>
              <a:gd name="connsiteY4" fmla="*/ 6439164 h 6998862"/>
              <a:gd name="connsiteX5" fmla="*/ 457632 w 6858510"/>
              <a:gd name="connsiteY5" fmla="*/ 6191389 h 6998862"/>
              <a:gd name="connsiteX6" fmla="*/ 447308 w 6858510"/>
              <a:gd name="connsiteY6" fmla="*/ 6114247 h 6998862"/>
              <a:gd name="connsiteX7" fmla="*/ 1 w 6858510"/>
              <a:gd name="connsiteY7" fmla="*/ 5844209 h 6998862"/>
              <a:gd name="connsiteX8" fmla="*/ 16595 w 6858510"/>
              <a:gd name="connsiteY8" fmla="*/ 0 h 6998862"/>
              <a:gd name="connsiteX0" fmla="*/ 16595 w 6858510"/>
              <a:gd name="connsiteY0" fmla="*/ 0 h 6998862"/>
              <a:gd name="connsiteX1" fmla="*/ 6854689 w 6858510"/>
              <a:gd name="connsiteY1" fmla="*/ 3017 h 6998862"/>
              <a:gd name="connsiteX2" fmla="*/ 6794663 w 6858510"/>
              <a:gd name="connsiteY2" fmla="*/ 6998862 h 6998862"/>
              <a:gd name="connsiteX3" fmla="*/ 4840 w 6858510"/>
              <a:gd name="connsiteY3" fmla="*/ 6987641 h 6998862"/>
              <a:gd name="connsiteX4" fmla="*/ 8029 w 6858510"/>
              <a:gd name="connsiteY4" fmla="*/ 6439164 h 6998862"/>
              <a:gd name="connsiteX5" fmla="*/ 457632 w 6858510"/>
              <a:gd name="connsiteY5" fmla="*/ 6191389 h 6998862"/>
              <a:gd name="connsiteX6" fmla="*/ 447308 w 6858510"/>
              <a:gd name="connsiteY6" fmla="*/ 6114247 h 6998862"/>
              <a:gd name="connsiteX7" fmla="*/ 1 w 6858510"/>
              <a:gd name="connsiteY7" fmla="*/ 5844209 h 6998862"/>
              <a:gd name="connsiteX8" fmla="*/ 16595 w 6858510"/>
              <a:gd name="connsiteY8" fmla="*/ 0 h 6998862"/>
              <a:gd name="connsiteX0" fmla="*/ 31040 w 6872955"/>
              <a:gd name="connsiteY0" fmla="*/ 0 h 7009217"/>
              <a:gd name="connsiteX1" fmla="*/ 6869134 w 6872955"/>
              <a:gd name="connsiteY1" fmla="*/ 3017 h 7009217"/>
              <a:gd name="connsiteX2" fmla="*/ 6809108 w 6872955"/>
              <a:gd name="connsiteY2" fmla="*/ 6998862 h 7009217"/>
              <a:gd name="connsiteX3" fmla="*/ 0 w 6872955"/>
              <a:gd name="connsiteY3" fmla="*/ 7009217 h 7009217"/>
              <a:gd name="connsiteX4" fmla="*/ 22474 w 6872955"/>
              <a:gd name="connsiteY4" fmla="*/ 6439164 h 7009217"/>
              <a:gd name="connsiteX5" fmla="*/ 472077 w 6872955"/>
              <a:gd name="connsiteY5" fmla="*/ 6191389 h 7009217"/>
              <a:gd name="connsiteX6" fmla="*/ 461753 w 6872955"/>
              <a:gd name="connsiteY6" fmla="*/ 6114247 h 7009217"/>
              <a:gd name="connsiteX7" fmla="*/ 14446 w 6872955"/>
              <a:gd name="connsiteY7" fmla="*/ 5844209 h 7009217"/>
              <a:gd name="connsiteX8" fmla="*/ 31040 w 6872955"/>
              <a:gd name="connsiteY8" fmla="*/ 0 h 7009217"/>
              <a:gd name="connsiteX0" fmla="*/ 31040 w 18643964"/>
              <a:gd name="connsiteY0" fmla="*/ 0 h 7009217"/>
              <a:gd name="connsiteX1" fmla="*/ 18643936 w 18643964"/>
              <a:gd name="connsiteY1" fmla="*/ 27505 h 7009217"/>
              <a:gd name="connsiteX2" fmla="*/ 6809108 w 18643964"/>
              <a:gd name="connsiteY2" fmla="*/ 6998862 h 7009217"/>
              <a:gd name="connsiteX3" fmla="*/ 0 w 18643964"/>
              <a:gd name="connsiteY3" fmla="*/ 7009217 h 7009217"/>
              <a:gd name="connsiteX4" fmla="*/ 22474 w 18643964"/>
              <a:gd name="connsiteY4" fmla="*/ 6439164 h 7009217"/>
              <a:gd name="connsiteX5" fmla="*/ 472077 w 18643964"/>
              <a:gd name="connsiteY5" fmla="*/ 6191389 h 7009217"/>
              <a:gd name="connsiteX6" fmla="*/ 461753 w 18643964"/>
              <a:gd name="connsiteY6" fmla="*/ 6114247 h 7009217"/>
              <a:gd name="connsiteX7" fmla="*/ 14446 w 18643964"/>
              <a:gd name="connsiteY7" fmla="*/ 5844209 h 7009217"/>
              <a:gd name="connsiteX8" fmla="*/ 31040 w 18643964"/>
              <a:gd name="connsiteY8" fmla="*/ 0 h 7009217"/>
              <a:gd name="connsiteX0" fmla="*/ 31040 w 18673392"/>
              <a:gd name="connsiteY0" fmla="*/ 0 h 7072325"/>
              <a:gd name="connsiteX1" fmla="*/ 18643936 w 18673392"/>
              <a:gd name="connsiteY1" fmla="*/ 27505 h 7072325"/>
              <a:gd name="connsiteX2" fmla="*/ 18671453 w 18673392"/>
              <a:gd name="connsiteY2" fmla="*/ 7072325 h 7072325"/>
              <a:gd name="connsiteX3" fmla="*/ 0 w 18673392"/>
              <a:gd name="connsiteY3" fmla="*/ 7009217 h 7072325"/>
              <a:gd name="connsiteX4" fmla="*/ 22474 w 18673392"/>
              <a:gd name="connsiteY4" fmla="*/ 6439164 h 7072325"/>
              <a:gd name="connsiteX5" fmla="*/ 472077 w 18673392"/>
              <a:gd name="connsiteY5" fmla="*/ 6191389 h 7072325"/>
              <a:gd name="connsiteX6" fmla="*/ 461753 w 18673392"/>
              <a:gd name="connsiteY6" fmla="*/ 6114247 h 7072325"/>
              <a:gd name="connsiteX7" fmla="*/ 14446 w 18673392"/>
              <a:gd name="connsiteY7" fmla="*/ 5844209 h 7072325"/>
              <a:gd name="connsiteX8" fmla="*/ 31040 w 18673392"/>
              <a:gd name="connsiteY8" fmla="*/ 0 h 7072325"/>
              <a:gd name="connsiteX0" fmla="*/ 31040 w 18717630"/>
              <a:gd name="connsiteY0" fmla="*/ 0 h 7034078"/>
              <a:gd name="connsiteX1" fmla="*/ 18643936 w 18717630"/>
              <a:gd name="connsiteY1" fmla="*/ 27505 h 7034078"/>
              <a:gd name="connsiteX2" fmla="*/ 18717033 w 18717630"/>
              <a:gd name="connsiteY2" fmla="*/ 7034078 h 7034078"/>
              <a:gd name="connsiteX3" fmla="*/ 0 w 18717630"/>
              <a:gd name="connsiteY3" fmla="*/ 7009217 h 7034078"/>
              <a:gd name="connsiteX4" fmla="*/ 22474 w 18717630"/>
              <a:gd name="connsiteY4" fmla="*/ 6439164 h 7034078"/>
              <a:gd name="connsiteX5" fmla="*/ 472077 w 18717630"/>
              <a:gd name="connsiteY5" fmla="*/ 6191389 h 7034078"/>
              <a:gd name="connsiteX6" fmla="*/ 461753 w 18717630"/>
              <a:gd name="connsiteY6" fmla="*/ 6114247 h 7034078"/>
              <a:gd name="connsiteX7" fmla="*/ 14446 w 18717630"/>
              <a:gd name="connsiteY7" fmla="*/ 5844209 h 7034078"/>
              <a:gd name="connsiteX8" fmla="*/ 31040 w 18717630"/>
              <a:gd name="connsiteY8" fmla="*/ 0 h 7034078"/>
              <a:gd name="connsiteX0" fmla="*/ 31040 w 18762754"/>
              <a:gd name="connsiteY0" fmla="*/ 0 h 7034078"/>
              <a:gd name="connsiteX1" fmla="*/ 18757890 w 18762754"/>
              <a:gd name="connsiteY1" fmla="*/ 91251 h 7034078"/>
              <a:gd name="connsiteX2" fmla="*/ 18717033 w 18762754"/>
              <a:gd name="connsiteY2" fmla="*/ 7034078 h 7034078"/>
              <a:gd name="connsiteX3" fmla="*/ 0 w 18762754"/>
              <a:gd name="connsiteY3" fmla="*/ 7009217 h 7034078"/>
              <a:gd name="connsiteX4" fmla="*/ 22474 w 18762754"/>
              <a:gd name="connsiteY4" fmla="*/ 6439164 h 7034078"/>
              <a:gd name="connsiteX5" fmla="*/ 472077 w 18762754"/>
              <a:gd name="connsiteY5" fmla="*/ 6191389 h 7034078"/>
              <a:gd name="connsiteX6" fmla="*/ 461753 w 18762754"/>
              <a:gd name="connsiteY6" fmla="*/ 6114247 h 7034078"/>
              <a:gd name="connsiteX7" fmla="*/ 14446 w 18762754"/>
              <a:gd name="connsiteY7" fmla="*/ 5844209 h 7034078"/>
              <a:gd name="connsiteX8" fmla="*/ 31040 w 18762754"/>
              <a:gd name="connsiteY8" fmla="*/ 0 h 7034078"/>
              <a:gd name="connsiteX0" fmla="*/ 31040 w 18717382"/>
              <a:gd name="connsiteY0" fmla="*/ 10743 h 7044821"/>
              <a:gd name="connsiteX1" fmla="*/ 18598355 w 18717382"/>
              <a:gd name="connsiteY1" fmla="*/ 0 h 7044821"/>
              <a:gd name="connsiteX2" fmla="*/ 18717033 w 18717382"/>
              <a:gd name="connsiteY2" fmla="*/ 7044821 h 7044821"/>
              <a:gd name="connsiteX3" fmla="*/ 0 w 18717382"/>
              <a:gd name="connsiteY3" fmla="*/ 7019960 h 7044821"/>
              <a:gd name="connsiteX4" fmla="*/ 22474 w 18717382"/>
              <a:gd name="connsiteY4" fmla="*/ 6449907 h 7044821"/>
              <a:gd name="connsiteX5" fmla="*/ 472077 w 18717382"/>
              <a:gd name="connsiteY5" fmla="*/ 6202132 h 7044821"/>
              <a:gd name="connsiteX6" fmla="*/ 461753 w 18717382"/>
              <a:gd name="connsiteY6" fmla="*/ 6124990 h 7044821"/>
              <a:gd name="connsiteX7" fmla="*/ 14446 w 18717382"/>
              <a:gd name="connsiteY7" fmla="*/ 5854952 h 7044821"/>
              <a:gd name="connsiteX8" fmla="*/ 31040 w 18717382"/>
              <a:gd name="connsiteY8" fmla="*/ 10743 h 7044821"/>
              <a:gd name="connsiteX0" fmla="*/ 31040 w 18725399"/>
              <a:gd name="connsiteY0" fmla="*/ 23491 h 7057569"/>
              <a:gd name="connsiteX1" fmla="*/ 18712307 w 18725399"/>
              <a:gd name="connsiteY1" fmla="*/ 0 h 7057569"/>
              <a:gd name="connsiteX2" fmla="*/ 18717033 w 18725399"/>
              <a:gd name="connsiteY2" fmla="*/ 7057569 h 7057569"/>
              <a:gd name="connsiteX3" fmla="*/ 0 w 18725399"/>
              <a:gd name="connsiteY3" fmla="*/ 7032708 h 7057569"/>
              <a:gd name="connsiteX4" fmla="*/ 22474 w 18725399"/>
              <a:gd name="connsiteY4" fmla="*/ 6462655 h 7057569"/>
              <a:gd name="connsiteX5" fmla="*/ 472077 w 18725399"/>
              <a:gd name="connsiteY5" fmla="*/ 6214880 h 7057569"/>
              <a:gd name="connsiteX6" fmla="*/ 461753 w 18725399"/>
              <a:gd name="connsiteY6" fmla="*/ 6137738 h 7057569"/>
              <a:gd name="connsiteX7" fmla="*/ 14446 w 18725399"/>
              <a:gd name="connsiteY7" fmla="*/ 5867700 h 7057569"/>
              <a:gd name="connsiteX8" fmla="*/ 31040 w 18725399"/>
              <a:gd name="connsiteY8" fmla="*/ 23491 h 7057569"/>
              <a:gd name="connsiteX0" fmla="*/ 31040 w 18742263"/>
              <a:gd name="connsiteY0" fmla="*/ 10741 h 7044819"/>
              <a:gd name="connsiteX1" fmla="*/ 18735099 w 18742263"/>
              <a:gd name="connsiteY1" fmla="*/ 0 h 7044819"/>
              <a:gd name="connsiteX2" fmla="*/ 18717033 w 18742263"/>
              <a:gd name="connsiteY2" fmla="*/ 7044819 h 7044819"/>
              <a:gd name="connsiteX3" fmla="*/ 0 w 18742263"/>
              <a:gd name="connsiteY3" fmla="*/ 7019958 h 7044819"/>
              <a:gd name="connsiteX4" fmla="*/ 22474 w 18742263"/>
              <a:gd name="connsiteY4" fmla="*/ 6449905 h 7044819"/>
              <a:gd name="connsiteX5" fmla="*/ 472077 w 18742263"/>
              <a:gd name="connsiteY5" fmla="*/ 6202130 h 7044819"/>
              <a:gd name="connsiteX6" fmla="*/ 461753 w 18742263"/>
              <a:gd name="connsiteY6" fmla="*/ 6124988 h 7044819"/>
              <a:gd name="connsiteX7" fmla="*/ 14446 w 18742263"/>
              <a:gd name="connsiteY7" fmla="*/ 5854950 h 7044819"/>
              <a:gd name="connsiteX8" fmla="*/ 31040 w 18742263"/>
              <a:gd name="connsiteY8" fmla="*/ 10741 h 7044819"/>
              <a:gd name="connsiteX0" fmla="*/ 31040 w 18742263"/>
              <a:gd name="connsiteY0" fmla="*/ 1 h 7034079"/>
              <a:gd name="connsiteX1" fmla="*/ 18735099 w 18742263"/>
              <a:gd name="connsiteY1" fmla="*/ 14759 h 7034079"/>
              <a:gd name="connsiteX2" fmla="*/ 18717033 w 18742263"/>
              <a:gd name="connsiteY2" fmla="*/ 7034079 h 7034079"/>
              <a:gd name="connsiteX3" fmla="*/ 0 w 18742263"/>
              <a:gd name="connsiteY3" fmla="*/ 7009218 h 7034079"/>
              <a:gd name="connsiteX4" fmla="*/ 22474 w 18742263"/>
              <a:gd name="connsiteY4" fmla="*/ 6439165 h 7034079"/>
              <a:gd name="connsiteX5" fmla="*/ 472077 w 18742263"/>
              <a:gd name="connsiteY5" fmla="*/ 6191390 h 7034079"/>
              <a:gd name="connsiteX6" fmla="*/ 461753 w 18742263"/>
              <a:gd name="connsiteY6" fmla="*/ 6114248 h 7034079"/>
              <a:gd name="connsiteX7" fmla="*/ 14446 w 18742263"/>
              <a:gd name="connsiteY7" fmla="*/ 5844210 h 7034079"/>
              <a:gd name="connsiteX8" fmla="*/ 31040 w 18742263"/>
              <a:gd name="connsiteY8" fmla="*/ 1 h 7034079"/>
              <a:gd name="connsiteX0" fmla="*/ 31040 w 18742263"/>
              <a:gd name="connsiteY0" fmla="*/ 0 h 7034078"/>
              <a:gd name="connsiteX1" fmla="*/ 18735099 w 18742263"/>
              <a:gd name="connsiteY1" fmla="*/ 14758 h 7034078"/>
              <a:gd name="connsiteX2" fmla="*/ 18717033 w 18742263"/>
              <a:gd name="connsiteY2" fmla="*/ 7034078 h 7034078"/>
              <a:gd name="connsiteX3" fmla="*/ 0 w 18742263"/>
              <a:gd name="connsiteY3" fmla="*/ 7009217 h 7034078"/>
              <a:gd name="connsiteX4" fmla="*/ 22474 w 18742263"/>
              <a:gd name="connsiteY4" fmla="*/ 6439164 h 7034078"/>
              <a:gd name="connsiteX5" fmla="*/ 472077 w 18742263"/>
              <a:gd name="connsiteY5" fmla="*/ 6191389 h 7034078"/>
              <a:gd name="connsiteX6" fmla="*/ 461753 w 18742263"/>
              <a:gd name="connsiteY6" fmla="*/ 6114247 h 7034078"/>
              <a:gd name="connsiteX7" fmla="*/ 14446 w 18742263"/>
              <a:gd name="connsiteY7" fmla="*/ 5844209 h 7034078"/>
              <a:gd name="connsiteX8" fmla="*/ 31040 w 18742263"/>
              <a:gd name="connsiteY8" fmla="*/ 0 h 7034078"/>
              <a:gd name="connsiteX0" fmla="*/ 31040 w 18725399"/>
              <a:gd name="connsiteY0" fmla="*/ 0 h 7034078"/>
              <a:gd name="connsiteX1" fmla="*/ 18712309 w 18725399"/>
              <a:gd name="connsiteY1" fmla="*/ 2008 h 7034078"/>
              <a:gd name="connsiteX2" fmla="*/ 18717033 w 18725399"/>
              <a:gd name="connsiteY2" fmla="*/ 7034078 h 7034078"/>
              <a:gd name="connsiteX3" fmla="*/ 0 w 18725399"/>
              <a:gd name="connsiteY3" fmla="*/ 7009217 h 7034078"/>
              <a:gd name="connsiteX4" fmla="*/ 22474 w 18725399"/>
              <a:gd name="connsiteY4" fmla="*/ 6439164 h 7034078"/>
              <a:gd name="connsiteX5" fmla="*/ 472077 w 18725399"/>
              <a:gd name="connsiteY5" fmla="*/ 6191389 h 7034078"/>
              <a:gd name="connsiteX6" fmla="*/ 461753 w 18725399"/>
              <a:gd name="connsiteY6" fmla="*/ 6114247 h 7034078"/>
              <a:gd name="connsiteX7" fmla="*/ 14446 w 18725399"/>
              <a:gd name="connsiteY7" fmla="*/ 5844209 h 7034078"/>
              <a:gd name="connsiteX8" fmla="*/ 31040 w 18725399"/>
              <a:gd name="connsiteY8" fmla="*/ 0 h 7034078"/>
              <a:gd name="connsiteX0" fmla="*/ 31040 w 18725399"/>
              <a:gd name="connsiteY0" fmla="*/ 0 h 7046828"/>
              <a:gd name="connsiteX1" fmla="*/ 18712309 w 18725399"/>
              <a:gd name="connsiteY1" fmla="*/ 2008 h 7046828"/>
              <a:gd name="connsiteX2" fmla="*/ 18717032 w 18725399"/>
              <a:gd name="connsiteY2" fmla="*/ 7046828 h 7046828"/>
              <a:gd name="connsiteX3" fmla="*/ 0 w 18725399"/>
              <a:gd name="connsiteY3" fmla="*/ 7009217 h 7046828"/>
              <a:gd name="connsiteX4" fmla="*/ 22474 w 18725399"/>
              <a:gd name="connsiteY4" fmla="*/ 6439164 h 7046828"/>
              <a:gd name="connsiteX5" fmla="*/ 472077 w 18725399"/>
              <a:gd name="connsiteY5" fmla="*/ 6191389 h 7046828"/>
              <a:gd name="connsiteX6" fmla="*/ 461753 w 18725399"/>
              <a:gd name="connsiteY6" fmla="*/ 6114247 h 7046828"/>
              <a:gd name="connsiteX7" fmla="*/ 14446 w 18725399"/>
              <a:gd name="connsiteY7" fmla="*/ 5844209 h 7046828"/>
              <a:gd name="connsiteX8" fmla="*/ 31040 w 18725399"/>
              <a:gd name="connsiteY8" fmla="*/ 0 h 7046828"/>
              <a:gd name="connsiteX0" fmla="*/ 31040 w 18719473"/>
              <a:gd name="connsiteY0" fmla="*/ 0 h 7034078"/>
              <a:gd name="connsiteX1" fmla="*/ 18712309 w 18719473"/>
              <a:gd name="connsiteY1" fmla="*/ 2008 h 7034078"/>
              <a:gd name="connsiteX2" fmla="*/ 18694240 w 18719473"/>
              <a:gd name="connsiteY2" fmla="*/ 7034078 h 7034078"/>
              <a:gd name="connsiteX3" fmla="*/ 0 w 18719473"/>
              <a:gd name="connsiteY3" fmla="*/ 7009217 h 7034078"/>
              <a:gd name="connsiteX4" fmla="*/ 22474 w 18719473"/>
              <a:gd name="connsiteY4" fmla="*/ 6439164 h 7034078"/>
              <a:gd name="connsiteX5" fmla="*/ 472077 w 18719473"/>
              <a:gd name="connsiteY5" fmla="*/ 6191389 h 7034078"/>
              <a:gd name="connsiteX6" fmla="*/ 461753 w 18719473"/>
              <a:gd name="connsiteY6" fmla="*/ 6114247 h 7034078"/>
              <a:gd name="connsiteX7" fmla="*/ 14446 w 18719473"/>
              <a:gd name="connsiteY7" fmla="*/ 5844209 h 7034078"/>
              <a:gd name="connsiteX8" fmla="*/ 31040 w 18719473"/>
              <a:gd name="connsiteY8" fmla="*/ 0 h 7034078"/>
              <a:gd name="connsiteX0" fmla="*/ 31040 w 18719473"/>
              <a:gd name="connsiteY0" fmla="*/ 0 h 7034078"/>
              <a:gd name="connsiteX1" fmla="*/ 18712309 w 18719473"/>
              <a:gd name="connsiteY1" fmla="*/ 2008 h 7034078"/>
              <a:gd name="connsiteX2" fmla="*/ 18694240 w 18719473"/>
              <a:gd name="connsiteY2" fmla="*/ 7034078 h 7034078"/>
              <a:gd name="connsiteX3" fmla="*/ 0 w 18719473"/>
              <a:gd name="connsiteY3" fmla="*/ 7009217 h 7034078"/>
              <a:gd name="connsiteX4" fmla="*/ 22474 w 18719473"/>
              <a:gd name="connsiteY4" fmla="*/ 6439164 h 7034078"/>
              <a:gd name="connsiteX5" fmla="*/ 472077 w 18719473"/>
              <a:gd name="connsiteY5" fmla="*/ 6191389 h 7034078"/>
              <a:gd name="connsiteX6" fmla="*/ 461753 w 18719473"/>
              <a:gd name="connsiteY6" fmla="*/ 6114247 h 7034078"/>
              <a:gd name="connsiteX7" fmla="*/ 14446 w 18719473"/>
              <a:gd name="connsiteY7" fmla="*/ 5844209 h 7034078"/>
              <a:gd name="connsiteX8" fmla="*/ 31040 w 18719473"/>
              <a:gd name="connsiteY8" fmla="*/ 0 h 7034078"/>
              <a:gd name="connsiteX0" fmla="*/ 1262956 w 19951389"/>
              <a:gd name="connsiteY0" fmla="*/ 0 h 7034078"/>
              <a:gd name="connsiteX1" fmla="*/ 19944225 w 19951389"/>
              <a:gd name="connsiteY1" fmla="*/ 2008 h 7034078"/>
              <a:gd name="connsiteX2" fmla="*/ 19926156 w 19951389"/>
              <a:gd name="connsiteY2" fmla="*/ 7034078 h 7034078"/>
              <a:gd name="connsiteX3" fmla="*/ 1231916 w 19951389"/>
              <a:gd name="connsiteY3" fmla="*/ 7009217 h 7034078"/>
              <a:gd name="connsiteX4" fmla="*/ 1254390 w 19951389"/>
              <a:gd name="connsiteY4" fmla="*/ 6439164 h 7034078"/>
              <a:gd name="connsiteX5" fmla="*/ 1703993 w 19951389"/>
              <a:gd name="connsiteY5" fmla="*/ 6191389 h 7034078"/>
              <a:gd name="connsiteX6" fmla="*/ 1693669 w 19951389"/>
              <a:gd name="connsiteY6" fmla="*/ 6114247 h 7034078"/>
              <a:gd name="connsiteX7" fmla="*/ 1262956 w 19951389"/>
              <a:gd name="connsiteY7" fmla="*/ 0 h 7034078"/>
              <a:gd name="connsiteX0" fmla="*/ 1245282 w 19933715"/>
              <a:gd name="connsiteY0" fmla="*/ 0 h 7034078"/>
              <a:gd name="connsiteX1" fmla="*/ 19926551 w 19933715"/>
              <a:gd name="connsiteY1" fmla="*/ 2008 h 7034078"/>
              <a:gd name="connsiteX2" fmla="*/ 19908482 w 19933715"/>
              <a:gd name="connsiteY2" fmla="*/ 7034078 h 7034078"/>
              <a:gd name="connsiteX3" fmla="*/ 1214242 w 19933715"/>
              <a:gd name="connsiteY3" fmla="*/ 7009217 h 7034078"/>
              <a:gd name="connsiteX4" fmla="*/ 1236716 w 19933715"/>
              <a:gd name="connsiteY4" fmla="*/ 6439164 h 7034078"/>
              <a:gd name="connsiteX5" fmla="*/ 1686319 w 19933715"/>
              <a:gd name="connsiteY5" fmla="*/ 6191389 h 7034078"/>
              <a:gd name="connsiteX6" fmla="*/ 1245282 w 19933715"/>
              <a:gd name="connsiteY6" fmla="*/ 0 h 7034078"/>
              <a:gd name="connsiteX0" fmla="*/ 31040 w 18719473"/>
              <a:gd name="connsiteY0" fmla="*/ 0 h 7034078"/>
              <a:gd name="connsiteX1" fmla="*/ 18712309 w 18719473"/>
              <a:gd name="connsiteY1" fmla="*/ 2008 h 7034078"/>
              <a:gd name="connsiteX2" fmla="*/ 18694240 w 18719473"/>
              <a:gd name="connsiteY2" fmla="*/ 7034078 h 7034078"/>
              <a:gd name="connsiteX3" fmla="*/ 0 w 18719473"/>
              <a:gd name="connsiteY3" fmla="*/ 7009217 h 7034078"/>
              <a:gd name="connsiteX4" fmla="*/ 22474 w 18719473"/>
              <a:gd name="connsiteY4" fmla="*/ 6439164 h 7034078"/>
              <a:gd name="connsiteX5" fmla="*/ 31040 w 18719473"/>
              <a:gd name="connsiteY5" fmla="*/ 0 h 7034078"/>
              <a:gd name="connsiteX0" fmla="*/ 2351532 w 21039965"/>
              <a:gd name="connsiteY0" fmla="*/ 0 h 7034078"/>
              <a:gd name="connsiteX1" fmla="*/ 21032801 w 21039965"/>
              <a:gd name="connsiteY1" fmla="*/ 2008 h 7034078"/>
              <a:gd name="connsiteX2" fmla="*/ 21014732 w 21039965"/>
              <a:gd name="connsiteY2" fmla="*/ 7034078 h 7034078"/>
              <a:gd name="connsiteX3" fmla="*/ 2320492 w 21039965"/>
              <a:gd name="connsiteY3" fmla="*/ 7009217 h 7034078"/>
              <a:gd name="connsiteX4" fmla="*/ 2351532 w 21039965"/>
              <a:gd name="connsiteY4" fmla="*/ 0 h 7034078"/>
              <a:gd name="connsiteX0" fmla="*/ 1392028 w 20080461"/>
              <a:gd name="connsiteY0" fmla="*/ 0 h 7034078"/>
              <a:gd name="connsiteX1" fmla="*/ 20073297 w 20080461"/>
              <a:gd name="connsiteY1" fmla="*/ 2008 h 7034078"/>
              <a:gd name="connsiteX2" fmla="*/ 20055228 w 20080461"/>
              <a:gd name="connsiteY2" fmla="*/ 7034078 h 7034078"/>
              <a:gd name="connsiteX3" fmla="*/ 1360988 w 20080461"/>
              <a:gd name="connsiteY3" fmla="*/ 7009217 h 7034078"/>
              <a:gd name="connsiteX4" fmla="*/ 1392028 w 20080461"/>
              <a:gd name="connsiteY4" fmla="*/ 0 h 7034078"/>
              <a:gd name="connsiteX0" fmla="*/ 31040 w 18719473"/>
              <a:gd name="connsiteY0" fmla="*/ 0 h 7034078"/>
              <a:gd name="connsiteX1" fmla="*/ 18712309 w 18719473"/>
              <a:gd name="connsiteY1" fmla="*/ 2008 h 7034078"/>
              <a:gd name="connsiteX2" fmla="*/ 18694240 w 18719473"/>
              <a:gd name="connsiteY2" fmla="*/ 7034078 h 7034078"/>
              <a:gd name="connsiteX3" fmla="*/ 0 w 18719473"/>
              <a:gd name="connsiteY3" fmla="*/ 7009217 h 7034078"/>
              <a:gd name="connsiteX4" fmla="*/ 31040 w 18719473"/>
              <a:gd name="connsiteY4" fmla="*/ 0 h 7034078"/>
              <a:gd name="connsiteX0" fmla="*/ 31040 w 18719473"/>
              <a:gd name="connsiteY0" fmla="*/ 13737 h 7047815"/>
              <a:gd name="connsiteX1" fmla="*/ 16472961 w 18719473"/>
              <a:gd name="connsiteY1" fmla="*/ 0 h 7047815"/>
              <a:gd name="connsiteX2" fmla="*/ 18712309 w 18719473"/>
              <a:gd name="connsiteY2" fmla="*/ 15745 h 7047815"/>
              <a:gd name="connsiteX3" fmla="*/ 18694240 w 18719473"/>
              <a:gd name="connsiteY3" fmla="*/ 7047815 h 7047815"/>
              <a:gd name="connsiteX4" fmla="*/ 0 w 18719473"/>
              <a:gd name="connsiteY4" fmla="*/ 7022954 h 7047815"/>
              <a:gd name="connsiteX5" fmla="*/ 31040 w 18719473"/>
              <a:gd name="connsiteY5" fmla="*/ 13737 h 7047815"/>
              <a:gd name="connsiteX0" fmla="*/ 31040 w 18719473"/>
              <a:gd name="connsiteY0" fmla="*/ 13737 h 7047815"/>
              <a:gd name="connsiteX1" fmla="*/ 16472961 w 18719473"/>
              <a:gd name="connsiteY1" fmla="*/ 0 h 7047815"/>
              <a:gd name="connsiteX2" fmla="*/ 17188314 w 18719473"/>
              <a:gd name="connsiteY2" fmla="*/ 0 h 7047815"/>
              <a:gd name="connsiteX3" fmla="*/ 18712309 w 18719473"/>
              <a:gd name="connsiteY3" fmla="*/ 15745 h 7047815"/>
              <a:gd name="connsiteX4" fmla="*/ 18694240 w 18719473"/>
              <a:gd name="connsiteY4" fmla="*/ 7047815 h 7047815"/>
              <a:gd name="connsiteX5" fmla="*/ 0 w 18719473"/>
              <a:gd name="connsiteY5" fmla="*/ 7022954 h 7047815"/>
              <a:gd name="connsiteX6" fmla="*/ 31040 w 18719473"/>
              <a:gd name="connsiteY6" fmla="*/ 13737 h 7047815"/>
              <a:gd name="connsiteX0" fmla="*/ 31040 w 18719473"/>
              <a:gd name="connsiteY0" fmla="*/ 13737 h 7047815"/>
              <a:gd name="connsiteX1" fmla="*/ 16472961 w 18719473"/>
              <a:gd name="connsiteY1" fmla="*/ 0 h 7047815"/>
              <a:gd name="connsiteX2" fmla="*/ 17029347 w 18719473"/>
              <a:gd name="connsiteY2" fmla="*/ 420602 h 7047815"/>
              <a:gd name="connsiteX3" fmla="*/ 18712309 w 18719473"/>
              <a:gd name="connsiteY3" fmla="*/ 15745 h 7047815"/>
              <a:gd name="connsiteX4" fmla="*/ 18694240 w 18719473"/>
              <a:gd name="connsiteY4" fmla="*/ 7047815 h 7047815"/>
              <a:gd name="connsiteX5" fmla="*/ 0 w 18719473"/>
              <a:gd name="connsiteY5" fmla="*/ 7022954 h 7047815"/>
              <a:gd name="connsiteX6" fmla="*/ 31040 w 18719473"/>
              <a:gd name="connsiteY6" fmla="*/ 13737 h 7047815"/>
              <a:gd name="connsiteX0" fmla="*/ 31040 w 18719473"/>
              <a:gd name="connsiteY0" fmla="*/ 13737 h 7047815"/>
              <a:gd name="connsiteX1" fmla="*/ 16472961 w 18719473"/>
              <a:gd name="connsiteY1" fmla="*/ 0 h 7047815"/>
              <a:gd name="connsiteX2" fmla="*/ 17029347 w 18719473"/>
              <a:gd name="connsiteY2" fmla="*/ 420602 h 7047815"/>
              <a:gd name="connsiteX3" fmla="*/ 17724828 w 18719473"/>
              <a:gd name="connsiteY3" fmla="*/ 252361 h 7047815"/>
              <a:gd name="connsiteX4" fmla="*/ 18712309 w 18719473"/>
              <a:gd name="connsiteY4" fmla="*/ 15745 h 7047815"/>
              <a:gd name="connsiteX5" fmla="*/ 18694240 w 18719473"/>
              <a:gd name="connsiteY5" fmla="*/ 7047815 h 7047815"/>
              <a:gd name="connsiteX6" fmla="*/ 0 w 18719473"/>
              <a:gd name="connsiteY6" fmla="*/ 7022954 h 7047815"/>
              <a:gd name="connsiteX7" fmla="*/ 31040 w 18719473"/>
              <a:gd name="connsiteY7" fmla="*/ 13737 h 7047815"/>
              <a:gd name="connsiteX0" fmla="*/ 31040 w 18719473"/>
              <a:gd name="connsiteY0" fmla="*/ 13737 h 7047815"/>
              <a:gd name="connsiteX1" fmla="*/ 16472961 w 18719473"/>
              <a:gd name="connsiteY1" fmla="*/ 0 h 7047815"/>
              <a:gd name="connsiteX2" fmla="*/ 17029347 w 18719473"/>
              <a:gd name="connsiteY2" fmla="*/ 420602 h 7047815"/>
              <a:gd name="connsiteX3" fmla="*/ 17526117 w 18719473"/>
              <a:gd name="connsiteY3" fmla="*/ 28039 h 7047815"/>
              <a:gd name="connsiteX4" fmla="*/ 18712309 w 18719473"/>
              <a:gd name="connsiteY4" fmla="*/ 15745 h 7047815"/>
              <a:gd name="connsiteX5" fmla="*/ 18694240 w 18719473"/>
              <a:gd name="connsiteY5" fmla="*/ 7047815 h 7047815"/>
              <a:gd name="connsiteX6" fmla="*/ 0 w 18719473"/>
              <a:gd name="connsiteY6" fmla="*/ 7022954 h 7047815"/>
              <a:gd name="connsiteX7" fmla="*/ 31040 w 18719473"/>
              <a:gd name="connsiteY7" fmla="*/ 13737 h 7047815"/>
              <a:gd name="connsiteX0" fmla="*/ 31040 w 18719473"/>
              <a:gd name="connsiteY0" fmla="*/ 13737 h 7047815"/>
              <a:gd name="connsiteX1" fmla="*/ 16472961 w 18719473"/>
              <a:gd name="connsiteY1" fmla="*/ 0 h 7047815"/>
              <a:gd name="connsiteX2" fmla="*/ 17029347 w 18719473"/>
              <a:gd name="connsiteY2" fmla="*/ 420602 h 7047815"/>
              <a:gd name="connsiteX3" fmla="*/ 17487556 w 18719473"/>
              <a:gd name="connsiteY3" fmla="*/ 14439 h 7047815"/>
              <a:gd name="connsiteX4" fmla="*/ 18712309 w 18719473"/>
              <a:gd name="connsiteY4" fmla="*/ 15745 h 7047815"/>
              <a:gd name="connsiteX5" fmla="*/ 18694240 w 18719473"/>
              <a:gd name="connsiteY5" fmla="*/ 7047815 h 7047815"/>
              <a:gd name="connsiteX6" fmla="*/ 0 w 18719473"/>
              <a:gd name="connsiteY6" fmla="*/ 7022954 h 7047815"/>
              <a:gd name="connsiteX7" fmla="*/ 31040 w 18719473"/>
              <a:gd name="connsiteY7" fmla="*/ 13737 h 7047815"/>
              <a:gd name="connsiteX0" fmla="*/ 31040 w 18719473"/>
              <a:gd name="connsiteY0" fmla="*/ 0 h 7034078"/>
              <a:gd name="connsiteX1" fmla="*/ 16434404 w 18719473"/>
              <a:gd name="connsiteY1" fmla="*/ 13466 h 7034078"/>
              <a:gd name="connsiteX2" fmla="*/ 17029347 w 18719473"/>
              <a:gd name="connsiteY2" fmla="*/ 406865 h 7034078"/>
              <a:gd name="connsiteX3" fmla="*/ 17487556 w 18719473"/>
              <a:gd name="connsiteY3" fmla="*/ 702 h 7034078"/>
              <a:gd name="connsiteX4" fmla="*/ 18712309 w 18719473"/>
              <a:gd name="connsiteY4" fmla="*/ 2008 h 7034078"/>
              <a:gd name="connsiteX5" fmla="*/ 18694240 w 18719473"/>
              <a:gd name="connsiteY5" fmla="*/ 7034078 h 7034078"/>
              <a:gd name="connsiteX6" fmla="*/ 0 w 18719473"/>
              <a:gd name="connsiteY6" fmla="*/ 7009217 h 7034078"/>
              <a:gd name="connsiteX7" fmla="*/ 31040 w 18719473"/>
              <a:gd name="connsiteY7" fmla="*/ 0 h 7034078"/>
              <a:gd name="connsiteX0" fmla="*/ 31040 w 18719473"/>
              <a:gd name="connsiteY0" fmla="*/ 135 h 7034213"/>
              <a:gd name="connsiteX1" fmla="*/ 16434404 w 18719473"/>
              <a:gd name="connsiteY1" fmla="*/ 0 h 7034213"/>
              <a:gd name="connsiteX2" fmla="*/ 17029347 w 18719473"/>
              <a:gd name="connsiteY2" fmla="*/ 407000 h 7034213"/>
              <a:gd name="connsiteX3" fmla="*/ 17487556 w 18719473"/>
              <a:gd name="connsiteY3" fmla="*/ 837 h 7034213"/>
              <a:gd name="connsiteX4" fmla="*/ 18712309 w 18719473"/>
              <a:gd name="connsiteY4" fmla="*/ 2143 h 7034213"/>
              <a:gd name="connsiteX5" fmla="*/ 18694240 w 18719473"/>
              <a:gd name="connsiteY5" fmla="*/ 7034213 h 7034213"/>
              <a:gd name="connsiteX6" fmla="*/ 0 w 18719473"/>
              <a:gd name="connsiteY6" fmla="*/ 7009352 h 7034213"/>
              <a:gd name="connsiteX7" fmla="*/ 31040 w 18719473"/>
              <a:gd name="connsiteY7" fmla="*/ 135 h 7034213"/>
              <a:gd name="connsiteX0" fmla="*/ 31040 w 18719473"/>
              <a:gd name="connsiteY0" fmla="*/ 135 h 7034213"/>
              <a:gd name="connsiteX1" fmla="*/ 16318731 w 18719473"/>
              <a:gd name="connsiteY1" fmla="*/ 0 h 7034213"/>
              <a:gd name="connsiteX2" fmla="*/ 17029347 w 18719473"/>
              <a:gd name="connsiteY2" fmla="*/ 407000 h 7034213"/>
              <a:gd name="connsiteX3" fmla="*/ 17487556 w 18719473"/>
              <a:gd name="connsiteY3" fmla="*/ 837 h 7034213"/>
              <a:gd name="connsiteX4" fmla="*/ 18712309 w 18719473"/>
              <a:gd name="connsiteY4" fmla="*/ 2143 h 7034213"/>
              <a:gd name="connsiteX5" fmla="*/ 18694240 w 18719473"/>
              <a:gd name="connsiteY5" fmla="*/ 7034213 h 7034213"/>
              <a:gd name="connsiteX6" fmla="*/ 0 w 18719473"/>
              <a:gd name="connsiteY6" fmla="*/ 7009352 h 7034213"/>
              <a:gd name="connsiteX7" fmla="*/ 31040 w 18719473"/>
              <a:gd name="connsiteY7" fmla="*/ 135 h 7034213"/>
              <a:gd name="connsiteX0" fmla="*/ 31040 w 18719473"/>
              <a:gd name="connsiteY0" fmla="*/ 135 h 7034213"/>
              <a:gd name="connsiteX1" fmla="*/ 16318731 w 18719473"/>
              <a:gd name="connsiteY1" fmla="*/ 0 h 7034213"/>
              <a:gd name="connsiteX2" fmla="*/ 16971511 w 18719473"/>
              <a:gd name="connsiteY2" fmla="*/ 406999 h 7034213"/>
              <a:gd name="connsiteX3" fmla="*/ 17487556 w 18719473"/>
              <a:gd name="connsiteY3" fmla="*/ 837 h 7034213"/>
              <a:gd name="connsiteX4" fmla="*/ 18712309 w 18719473"/>
              <a:gd name="connsiteY4" fmla="*/ 2143 h 7034213"/>
              <a:gd name="connsiteX5" fmla="*/ 18694240 w 18719473"/>
              <a:gd name="connsiteY5" fmla="*/ 7034213 h 7034213"/>
              <a:gd name="connsiteX6" fmla="*/ 0 w 18719473"/>
              <a:gd name="connsiteY6" fmla="*/ 7009352 h 7034213"/>
              <a:gd name="connsiteX7" fmla="*/ 31040 w 18719473"/>
              <a:gd name="connsiteY7" fmla="*/ 135 h 703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9473" h="7034213">
                <a:moveTo>
                  <a:pt x="31040" y="135"/>
                </a:moveTo>
                <a:lnTo>
                  <a:pt x="16318731" y="0"/>
                </a:lnTo>
                <a:lnTo>
                  <a:pt x="16971511" y="406999"/>
                </a:lnTo>
                <a:lnTo>
                  <a:pt x="17487556" y="837"/>
                </a:lnTo>
                <a:lnTo>
                  <a:pt x="18712309" y="2143"/>
                </a:lnTo>
                <a:cubicBezTo>
                  <a:pt x="18733582" y="1708257"/>
                  <a:pt x="18701394" y="6001113"/>
                  <a:pt x="18694240" y="7034213"/>
                </a:cubicBezTo>
                <a:lnTo>
                  <a:pt x="0" y="7009352"/>
                </a:lnTo>
                <a:cubicBezTo>
                  <a:pt x="9644" y="5587685"/>
                  <a:pt x="4638" y="1806890"/>
                  <a:pt x="31040" y="13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a:lstStyle>
            <a:lvl1pPr marL="0" marR="0" indent="0" algn="ctr" defTabSz="457200" rtl="0" eaLnBrk="1" fontAlgn="auto" latinLnBrk="0" hangingPunct="1">
              <a:lnSpc>
                <a:spcPct val="90000"/>
              </a:lnSpc>
              <a:spcBef>
                <a:spcPts val="0"/>
              </a:spcBef>
              <a:spcAft>
                <a:spcPts val="800"/>
              </a:spcAft>
              <a:buClr>
                <a:srgbClr val="003366"/>
              </a:buClr>
              <a:buSzTx/>
              <a:buFont typeface="Wingdings" charset="2"/>
              <a:buNone/>
              <a:tabLst/>
              <a:defRPr baseline="0">
                <a:solidFill>
                  <a:srgbClr val="FFFFFF"/>
                </a:solidFill>
              </a:defRPr>
            </a:lvl1pPr>
          </a:lstStyle>
          <a:p>
            <a:r>
              <a:rPr lang="en-GB" noProof="0" dirty="0" smtClean="0"/>
              <a:t>Click icon to add picture</a:t>
            </a:r>
          </a:p>
        </p:txBody>
      </p:sp>
      <p:sp>
        <p:nvSpPr>
          <p:cNvPr id="2" name="Titel 1"/>
          <p:cNvSpPr>
            <a:spLocks noGrp="1"/>
          </p:cNvSpPr>
          <p:nvPr>
            <p:ph type="title" hasCustomPrompt="1"/>
          </p:nvPr>
        </p:nvSpPr>
        <p:spPr bwMode="ltGray">
          <a:xfrm>
            <a:off x="416691" y="1524549"/>
            <a:ext cx="7525791" cy="4342500"/>
          </a:xfrm>
          <a:effectLst>
            <a:glow rad="139700">
              <a:schemeClr val="accent2">
                <a:satMod val="175000"/>
                <a:alpha val="40000"/>
              </a:schemeClr>
            </a:glow>
            <a:outerShdw blurRad="206375" dist="38100" algn="l" rotWithShape="0">
              <a:prstClr val="black">
                <a:alpha val="83000"/>
              </a:prstClr>
            </a:outerShdw>
          </a:effectLst>
        </p:spPr>
        <p:txBody>
          <a:bodyPr anchor="t" anchorCtr="0"/>
          <a:lstStyle>
            <a:lvl1pPr algn="l">
              <a:defRPr>
                <a:solidFill>
                  <a:schemeClr val="bg1"/>
                </a:solidFill>
                <a:effectLst/>
              </a:defRPr>
            </a:lvl1pPr>
          </a:lstStyle>
          <a:p>
            <a:r>
              <a:rPr lang="en-GB" noProof="0" smtClean="0"/>
              <a:t>Click to add text</a:t>
            </a:r>
            <a:br>
              <a:rPr lang="en-GB" noProof="0" smtClean="0"/>
            </a:br>
            <a:endParaRPr lang="en-GB" noProof="0"/>
          </a:p>
        </p:txBody>
      </p:sp>
      <p:sp>
        <p:nvSpPr>
          <p:cNvPr id="4" name="Tijdelijke aanduiding voor dianummer 5"/>
          <p:cNvSpPr txBox="1">
            <a:spLocks/>
          </p:cNvSpPr>
          <p:nvPr/>
        </p:nvSpPr>
        <p:spPr>
          <a:xfrm>
            <a:off x="-765567" y="5288468"/>
            <a:ext cx="2133600" cy="304271"/>
          </a:xfrm>
          <a:prstGeom prst="rect">
            <a:avLst/>
          </a:prstGeom>
        </p:spPr>
        <p:txBody>
          <a:bodyPr/>
          <a:lstStyle>
            <a:defPPr>
              <a:defRPr lang="nl-NL"/>
            </a:defPPr>
            <a:lvl1pPr marL="0" algn="l" defTabSz="457200" rtl="0" eaLnBrk="1" latinLnBrk="0" hangingPunct="1">
              <a:defRPr sz="900" kern="1200">
                <a:solidFill>
                  <a:srgbClr val="0099CC"/>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71D7605-1008-454B-8CEA-01CEFD2483E5}" type="slidenum">
              <a:rPr lang="en-GB" noProof="0" smtClean="0">
                <a:solidFill>
                  <a:schemeClr val="bg1"/>
                </a:solidFill>
              </a:rPr>
              <a:pPr algn="ctr"/>
              <a:t>‹nr.›</a:t>
            </a:fld>
            <a:endParaRPr lang="en-GB" noProof="0">
              <a:solidFill>
                <a:schemeClr val="bg1"/>
              </a:solidFill>
            </a:endParaRPr>
          </a:p>
        </p:txBody>
      </p:sp>
    </p:spTree>
    <p:extLst>
      <p:ext uri="{BB962C8B-B14F-4D97-AF65-F5344CB8AC3E}">
        <p14:creationId xmlns:p14="http://schemas.microsoft.com/office/powerpoint/2010/main" val="231841568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above a picture">
    <p:bg>
      <p:bgPr>
        <a:solidFill>
          <a:srgbClr val="00AEEF"/>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ltGray">
          <a:xfrm>
            <a:off x="947815" y="2789464"/>
            <a:ext cx="7525791" cy="1009196"/>
          </a:xfrm>
          <a:effectLst>
            <a:glow rad="139700">
              <a:schemeClr val="accent2">
                <a:satMod val="175000"/>
                <a:alpha val="40000"/>
              </a:schemeClr>
            </a:glow>
            <a:outerShdw blurRad="206375" dist="38100" algn="l" rotWithShape="0">
              <a:prstClr val="black">
                <a:alpha val="83000"/>
              </a:prstClr>
            </a:outerShdw>
          </a:effectLst>
        </p:spPr>
        <p:txBody>
          <a:bodyPr anchor="ctr" anchorCtr="0"/>
          <a:lstStyle>
            <a:lvl1pPr algn="ctr">
              <a:defRPr>
                <a:solidFill>
                  <a:schemeClr val="bg1"/>
                </a:solidFill>
                <a:effectLst/>
              </a:defRPr>
            </a:lvl1pPr>
          </a:lstStyle>
          <a:p>
            <a:r>
              <a:rPr lang="en-GB" noProof="0" smtClean="0"/>
              <a:t>Click to add text</a:t>
            </a:r>
            <a:endParaRPr lang="en-GB" noProof="0"/>
          </a:p>
        </p:txBody>
      </p:sp>
      <p:sp>
        <p:nvSpPr>
          <p:cNvPr id="4" name="Tijdelijke aanduiding voor dianummer 5"/>
          <p:cNvSpPr txBox="1">
            <a:spLocks/>
          </p:cNvSpPr>
          <p:nvPr/>
        </p:nvSpPr>
        <p:spPr>
          <a:xfrm>
            <a:off x="-765567" y="5288468"/>
            <a:ext cx="2133600" cy="304271"/>
          </a:xfrm>
          <a:prstGeom prst="rect">
            <a:avLst/>
          </a:prstGeom>
        </p:spPr>
        <p:txBody>
          <a:bodyPr/>
          <a:lstStyle>
            <a:defPPr>
              <a:defRPr lang="nl-NL"/>
            </a:defPPr>
            <a:lvl1pPr marL="0" algn="l" defTabSz="457200" rtl="0" eaLnBrk="1" latinLnBrk="0" hangingPunct="1">
              <a:defRPr sz="900" kern="1200">
                <a:solidFill>
                  <a:srgbClr val="0099CC"/>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71D7605-1008-454B-8CEA-01CEFD2483E5}" type="slidenum">
              <a:rPr lang="en-GB" noProof="0" smtClean="0">
                <a:solidFill>
                  <a:schemeClr val="bg1"/>
                </a:solidFill>
              </a:rPr>
              <a:pPr algn="ctr"/>
              <a:t>‹nr.›</a:t>
            </a:fld>
            <a:endParaRPr lang="en-GB" noProof="0">
              <a:solidFill>
                <a:schemeClr val="bg1"/>
              </a:solidFill>
            </a:endParaRPr>
          </a:p>
        </p:txBody>
      </p:sp>
      <p:sp>
        <p:nvSpPr>
          <p:cNvPr id="6" name="Tijdelijke aanduiding voor afbeelding 6"/>
          <p:cNvSpPr>
            <a:spLocks noGrp="1"/>
          </p:cNvSpPr>
          <p:nvPr>
            <p:ph type="pic" sz="quarter" idx="12" hasCustomPrompt="1"/>
          </p:nvPr>
        </p:nvSpPr>
        <p:spPr bwMode="auto">
          <a:xfrm>
            <a:off x="0" y="832206"/>
            <a:ext cx="9203157" cy="4901470"/>
          </a:xfrm>
          <a:custGeom>
            <a:avLst/>
            <a:gdLst>
              <a:gd name="T0" fmla="*/ 63 w 7808562"/>
              <a:gd name="T1" fmla="*/ 0 h 6925674"/>
              <a:gd name="T2" fmla="*/ 1342410 w 7808562"/>
              <a:gd name="T3" fmla="*/ 12911 h 6925674"/>
              <a:gd name="T4" fmla="*/ 1592162 w 7808562"/>
              <a:gd name="T5" fmla="*/ 361897 h 6925674"/>
              <a:gd name="T6" fmla="*/ 1593947 w 7808562"/>
              <a:gd name="T7" fmla="*/ 1881171 h 6925674"/>
              <a:gd name="T8" fmla="*/ 1395714 w 7808562"/>
              <a:gd name="T9" fmla="*/ 2234516 h 6925674"/>
              <a:gd name="T10" fmla="*/ 13413 w 7808562"/>
              <a:gd name="T11" fmla="*/ 2231692 h 6925674"/>
              <a:gd name="T12" fmla="*/ 63 w 7808562"/>
              <a:gd name="T13" fmla="*/ 0 h 6925674"/>
              <a:gd name="T14" fmla="*/ 0 60000 65536"/>
              <a:gd name="T15" fmla="*/ 0 60000 65536"/>
              <a:gd name="T16" fmla="*/ 0 60000 65536"/>
              <a:gd name="T17" fmla="*/ 0 60000 65536"/>
              <a:gd name="T18" fmla="*/ 0 60000 65536"/>
              <a:gd name="T19" fmla="*/ 0 60000 65536"/>
              <a:gd name="T20" fmla="*/ 0 60000 65536"/>
              <a:gd name="connsiteX0" fmla="*/ 310 w 7808562"/>
              <a:gd name="connsiteY0" fmla="*/ 0 h 6925676"/>
              <a:gd name="connsiteX1" fmla="*/ 6574615 w 7808562"/>
              <a:gd name="connsiteY1" fmla="*/ 39986 h 6925676"/>
              <a:gd name="connsiteX2" fmla="*/ 7797802 w 7808562"/>
              <a:gd name="connsiteY2" fmla="*/ 1048687 h 6925676"/>
              <a:gd name="connsiteX3" fmla="*/ 7806547 w 7808562"/>
              <a:gd name="connsiteY3" fmla="*/ 5825942 h 6925676"/>
              <a:gd name="connsiteX4" fmla="*/ 6835675 w 7808562"/>
              <a:gd name="connsiteY4" fmla="*/ 6920243 h 6925676"/>
              <a:gd name="connsiteX5" fmla="*/ 65693 w 7808562"/>
              <a:gd name="connsiteY5" fmla="*/ 6911496 h 6925676"/>
              <a:gd name="connsiteX6" fmla="*/ 310 w 7808562"/>
              <a:gd name="connsiteY6" fmla="*/ 0 h 6925676"/>
              <a:gd name="connsiteX0" fmla="*/ 310 w 7806628"/>
              <a:gd name="connsiteY0" fmla="*/ 0 h 6925674"/>
              <a:gd name="connsiteX1" fmla="*/ 6574615 w 7806628"/>
              <a:gd name="connsiteY1" fmla="*/ 39986 h 6925674"/>
              <a:gd name="connsiteX2" fmla="*/ 7806547 w 7806628"/>
              <a:gd name="connsiteY2" fmla="*/ 5825942 h 6925674"/>
              <a:gd name="connsiteX3" fmla="*/ 6835675 w 7806628"/>
              <a:gd name="connsiteY3" fmla="*/ 6920243 h 6925674"/>
              <a:gd name="connsiteX4" fmla="*/ 65693 w 7806628"/>
              <a:gd name="connsiteY4" fmla="*/ 6911496 h 6925674"/>
              <a:gd name="connsiteX5" fmla="*/ 310 w 7806628"/>
              <a:gd name="connsiteY5" fmla="*/ 0 h 6925674"/>
              <a:gd name="connsiteX0" fmla="*/ 310 w 7819718"/>
              <a:gd name="connsiteY0" fmla="*/ 8079 h 6933755"/>
              <a:gd name="connsiteX1" fmla="*/ 6816334 w 7819718"/>
              <a:gd name="connsiteY1" fmla="*/ 0 h 6933755"/>
              <a:gd name="connsiteX2" fmla="*/ 7806547 w 7819718"/>
              <a:gd name="connsiteY2" fmla="*/ 5834021 h 6933755"/>
              <a:gd name="connsiteX3" fmla="*/ 6835675 w 7819718"/>
              <a:gd name="connsiteY3" fmla="*/ 6928322 h 6933755"/>
              <a:gd name="connsiteX4" fmla="*/ 65693 w 7819718"/>
              <a:gd name="connsiteY4" fmla="*/ 6919575 h 6933755"/>
              <a:gd name="connsiteX5" fmla="*/ 310 w 7819718"/>
              <a:gd name="connsiteY5" fmla="*/ 8079 h 6933755"/>
              <a:gd name="connsiteX0" fmla="*/ 310 w 7806628"/>
              <a:gd name="connsiteY0" fmla="*/ 8079 h 6933753"/>
              <a:gd name="connsiteX1" fmla="*/ 6816334 w 7806628"/>
              <a:gd name="connsiteY1" fmla="*/ 0 h 6933753"/>
              <a:gd name="connsiteX2" fmla="*/ 7806547 w 7806628"/>
              <a:gd name="connsiteY2" fmla="*/ 5834021 h 6933753"/>
              <a:gd name="connsiteX3" fmla="*/ 6835675 w 7806628"/>
              <a:gd name="connsiteY3" fmla="*/ 6928322 h 6933753"/>
              <a:gd name="connsiteX4" fmla="*/ 65693 w 7806628"/>
              <a:gd name="connsiteY4" fmla="*/ 6919575 h 6933753"/>
              <a:gd name="connsiteX5" fmla="*/ 310 w 7806628"/>
              <a:gd name="connsiteY5" fmla="*/ 8079 h 6933753"/>
              <a:gd name="connsiteX0" fmla="*/ 310 w 7675153"/>
              <a:gd name="connsiteY0" fmla="*/ 8079 h 6933755"/>
              <a:gd name="connsiteX1" fmla="*/ 6816334 w 7675153"/>
              <a:gd name="connsiteY1" fmla="*/ 0 h 6933755"/>
              <a:gd name="connsiteX2" fmla="*/ 6835675 w 7675153"/>
              <a:gd name="connsiteY2" fmla="*/ 6928322 h 6933755"/>
              <a:gd name="connsiteX3" fmla="*/ 65693 w 7675153"/>
              <a:gd name="connsiteY3" fmla="*/ 6919575 h 6933755"/>
              <a:gd name="connsiteX4" fmla="*/ 310 w 7675153"/>
              <a:gd name="connsiteY4" fmla="*/ 8079 h 6933755"/>
              <a:gd name="connsiteX0" fmla="*/ 310 w 7343338"/>
              <a:gd name="connsiteY0" fmla="*/ 8079 h 6933753"/>
              <a:gd name="connsiteX1" fmla="*/ 6816334 w 7343338"/>
              <a:gd name="connsiteY1" fmla="*/ 0 h 6933753"/>
              <a:gd name="connsiteX2" fmla="*/ 6835675 w 7343338"/>
              <a:gd name="connsiteY2" fmla="*/ 6928322 h 6933753"/>
              <a:gd name="connsiteX3" fmla="*/ 65693 w 7343338"/>
              <a:gd name="connsiteY3" fmla="*/ 6919575 h 6933753"/>
              <a:gd name="connsiteX4" fmla="*/ 310 w 7343338"/>
              <a:gd name="connsiteY4" fmla="*/ 8079 h 6933753"/>
              <a:gd name="connsiteX0" fmla="*/ 310 w 6865449"/>
              <a:gd name="connsiteY0" fmla="*/ 8079 h 6933755"/>
              <a:gd name="connsiteX1" fmla="*/ 6816334 w 6865449"/>
              <a:gd name="connsiteY1" fmla="*/ 0 h 6933755"/>
              <a:gd name="connsiteX2" fmla="*/ 6835675 w 6865449"/>
              <a:gd name="connsiteY2" fmla="*/ 6928322 h 6933755"/>
              <a:gd name="connsiteX3" fmla="*/ 65693 w 6865449"/>
              <a:gd name="connsiteY3" fmla="*/ 6919575 h 6933755"/>
              <a:gd name="connsiteX4" fmla="*/ 310 w 6865449"/>
              <a:gd name="connsiteY4" fmla="*/ 8079 h 6933755"/>
              <a:gd name="connsiteX0" fmla="*/ 310 w 6865449"/>
              <a:gd name="connsiteY0" fmla="*/ 8079 h 6933753"/>
              <a:gd name="connsiteX1" fmla="*/ 6816334 w 6865449"/>
              <a:gd name="connsiteY1" fmla="*/ 0 h 6933753"/>
              <a:gd name="connsiteX2" fmla="*/ 6835675 w 6865449"/>
              <a:gd name="connsiteY2" fmla="*/ 6928322 h 6933753"/>
              <a:gd name="connsiteX3" fmla="*/ 65693 w 6865449"/>
              <a:gd name="connsiteY3" fmla="*/ 6919575 h 6933753"/>
              <a:gd name="connsiteX4" fmla="*/ 310 w 6865449"/>
              <a:gd name="connsiteY4" fmla="*/ 8079 h 6933753"/>
              <a:gd name="connsiteX0" fmla="*/ 310 w 6838693"/>
              <a:gd name="connsiteY0" fmla="*/ 8079 h 6933755"/>
              <a:gd name="connsiteX1" fmla="*/ 6816334 w 6838693"/>
              <a:gd name="connsiteY1" fmla="*/ 0 h 6933755"/>
              <a:gd name="connsiteX2" fmla="*/ 6835675 w 6838693"/>
              <a:gd name="connsiteY2" fmla="*/ 6928322 h 6933755"/>
              <a:gd name="connsiteX3" fmla="*/ 65693 w 6838693"/>
              <a:gd name="connsiteY3" fmla="*/ 6919575 h 6933755"/>
              <a:gd name="connsiteX4" fmla="*/ 310 w 6838693"/>
              <a:gd name="connsiteY4" fmla="*/ 8079 h 6933755"/>
              <a:gd name="connsiteX0" fmla="*/ 490344 w 7328727"/>
              <a:gd name="connsiteY0" fmla="*/ 8079 h 6933754"/>
              <a:gd name="connsiteX1" fmla="*/ 7306368 w 7328727"/>
              <a:gd name="connsiteY1" fmla="*/ 0 h 6933754"/>
              <a:gd name="connsiteX2" fmla="*/ 7325709 w 7328727"/>
              <a:gd name="connsiteY2" fmla="*/ 6928322 h 6933754"/>
              <a:gd name="connsiteX3" fmla="*/ 555727 w 7328727"/>
              <a:gd name="connsiteY3" fmla="*/ 6919575 h 6933754"/>
              <a:gd name="connsiteX4" fmla="*/ 541974 w 7328727"/>
              <a:gd name="connsiteY4" fmla="*/ 5816805 h 6933754"/>
              <a:gd name="connsiteX5" fmla="*/ 490344 w 7328727"/>
              <a:gd name="connsiteY5" fmla="*/ 8079 h 6933754"/>
              <a:gd name="connsiteX0" fmla="*/ 490344 w 7328727"/>
              <a:gd name="connsiteY0" fmla="*/ 8079 h 6933754"/>
              <a:gd name="connsiteX1" fmla="*/ 7306368 w 7328727"/>
              <a:gd name="connsiteY1" fmla="*/ 0 h 6933754"/>
              <a:gd name="connsiteX2" fmla="*/ 7325709 w 7328727"/>
              <a:gd name="connsiteY2" fmla="*/ 6928322 h 6933754"/>
              <a:gd name="connsiteX3" fmla="*/ 593248 w 7328727"/>
              <a:gd name="connsiteY3" fmla="*/ 6919576 h 6933754"/>
              <a:gd name="connsiteX4" fmla="*/ 541974 w 7328727"/>
              <a:gd name="connsiteY4" fmla="*/ 5816805 h 6933754"/>
              <a:gd name="connsiteX5" fmla="*/ 490344 w 7328727"/>
              <a:gd name="connsiteY5" fmla="*/ 8079 h 6933754"/>
              <a:gd name="connsiteX0" fmla="*/ 486357 w 7324740"/>
              <a:gd name="connsiteY0" fmla="*/ 8079 h 6933754"/>
              <a:gd name="connsiteX1" fmla="*/ 7302381 w 7324740"/>
              <a:gd name="connsiteY1" fmla="*/ 0 h 6933754"/>
              <a:gd name="connsiteX2" fmla="*/ 7321722 w 7324740"/>
              <a:gd name="connsiteY2" fmla="*/ 6928322 h 6933754"/>
              <a:gd name="connsiteX3" fmla="*/ 589261 w 7324740"/>
              <a:gd name="connsiteY3" fmla="*/ 6919576 h 6933754"/>
              <a:gd name="connsiteX4" fmla="*/ 537987 w 7324740"/>
              <a:gd name="connsiteY4" fmla="*/ 5816805 h 6933754"/>
              <a:gd name="connsiteX5" fmla="*/ 486357 w 7324740"/>
              <a:gd name="connsiteY5" fmla="*/ 8079 h 6933754"/>
              <a:gd name="connsiteX0" fmla="*/ 410717 w 7249100"/>
              <a:gd name="connsiteY0" fmla="*/ 8079 h 6933754"/>
              <a:gd name="connsiteX1" fmla="*/ 7226741 w 7249100"/>
              <a:gd name="connsiteY1" fmla="*/ 0 h 6933754"/>
              <a:gd name="connsiteX2" fmla="*/ 7246082 w 7249100"/>
              <a:gd name="connsiteY2" fmla="*/ 6928322 h 6933754"/>
              <a:gd name="connsiteX3" fmla="*/ 513621 w 7249100"/>
              <a:gd name="connsiteY3" fmla="*/ 6919576 h 6933754"/>
              <a:gd name="connsiteX4" fmla="*/ 462347 w 7249100"/>
              <a:gd name="connsiteY4" fmla="*/ 5816805 h 6933754"/>
              <a:gd name="connsiteX5" fmla="*/ 410717 w 7249100"/>
              <a:gd name="connsiteY5" fmla="*/ 8079 h 6933754"/>
              <a:gd name="connsiteX0" fmla="*/ 291981 w 7130364"/>
              <a:gd name="connsiteY0" fmla="*/ 8079 h 7255016"/>
              <a:gd name="connsiteX1" fmla="*/ 7108005 w 7130364"/>
              <a:gd name="connsiteY1" fmla="*/ 0 h 7255016"/>
              <a:gd name="connsiteX2" fmla="*/ 7127346 w 7130364"/>
              <a:gd name="connsiteY2" fmla="*/ 6928322 h 7255016"/>
              <a:gd name="connsiteX3" fmla="*/ 563735 w 7130364"/>
              <a:gd name="connsiteY3" fmla="*/ 7254995 h 7255016"/>
              <a:gd name="connsiteX4" fmla="*/ 343611 w 7130364"/>
              <a:gd name="connsiteY4" fmla="*/ 5816805 h 7255016"/>
              <a:gd name="connsiteX5" fmla="*/ 291981 w 7130364"/>
              <a:gd name="connsiteY5" fmla="*/ 8079 h 7255016"/>
              <a:gd name="connsiteX0" fmla="*/ 285946 w 7124329"/>
              <a:gd name="connsiteY0" fmla="*/ 8079 h 7255015"/>
              <a:gd name="connsiteX1" fmla="*/ 7101970 w 7124329"/>
              <a:gd name="connsiteY1" fmla="*/ 0 h 7255015"/>
              <a:gd name="connsiteX2" fmla="*/ 7121311 w 7124329"/>
              <a:gd name="connsiteY2" fmla="*/ 6928322 h 7255015"/>
              <a:gd name="connsiteX3" fmla="*/ 557700 w 7124329"/>
              <a:gd name="connsiteY3" fmla="*/ 7254995 h 7255015"/>
              <a:gd name="connsiteX4" fmla="*/ 356338 w 7124329"/>
              <a:gd name="connsiteY4" fmla="*/ 5774878 h 7255015"/>
              <a:gd name="connsiteX5" fmla="*/ 285946 w 7124329"/>
              <a:gd name="connsiteY5" fmla="*/ 8079 h 7255015"/>
              <a:gd name="connsiteX0" fmla="*/ 186927 w 7025310"/>
              <a:gd name="connsiteY0" fmla="*/ 8079 h 7255015"/>
              <a:gd name="connsiteX1" fmla="*/ 7002951 w 7025310"/>
              <a:gd name="connsiteY1" fmla="*/ 0 h 7255015"/>
              <a:gd name="connsiteX2" fmla="*/ 7022292 w 7025310"/>
              <a:gd name="connsiteY2" fmla="*/ 6928322 h 7255015"/>
              <a:gd name="connsiteX3" fmla="*/ 458681 w 7025310"/>
              <a:gd name="connsiteY3" fmla="*/ 7254995 h 7255015"/>
              <a:gd name="connsiteX4" fmla="*/ 257319 w 7025310"/>
              <a:gd name="connsiteY4" fmla="*/ 5774878 h 7255015"/>
              <a:gd name="connsiteX5" fmla="*/ 186927 w 7025310"/>
              <a:gd name="connsiteY5" fmla="*/ 8079 h 7255015"/>
              <a:gd name="connsiteX0" fmla="*/ 254832 w 7093215"/>
              <a:gd name="connsiteY0" fmla="*/ 8079 h 7255015"/>
              <a:gd name="connsiteX1" fmla="*/ 7070856 w 7093215"/>
              <a:gd name="connsiteY1" fmla="*/ 0 h 7255015"/>
              <a:gd name="connsiteX2" fmla="*/ 7090197 w 7093215"/>
              <a:gd name="connsiteY2" fmla="*/ 6928322 h 7255015"/>
              <a:gd name="connsiteX3" fmla="*/ 526586 w 7093215"/>
              <a:gd name="connsiteY3" fmla="*/ 7254995 h 7255015"/>
              <a:gd name="connsiteX4" fmla="*/ 388457 w 7093215"/>
              <a:gd name="connsiteY4" fmla="*/ 6089967 h 7255015"/>
              <a:gd name="connsiteX5" fmla="*/ 325224 w 7093215"/>
              <a:gd name="connsiteY5" fmla="*/ 5774878 h 7255015"/>
              <a:gd name="connsiteX6" fmla="*/ 254832 w 7093215"/>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238752 w 7077135"/>
              <a:gd name="connsiteY0" fmla="*/ 8079 h 7255015"/>
              <a:gd name="connsiteX1" fmla="*/ 7054776 w 7077135"/>
              <a:gd name="connsiteY1" fmla="*/ 0 h 7255015"/>
              <a:gd name="connsiteX2" fmla="*/ 7074117 w 7077135"/>
              <a:gd name="connsiteY2" fmla="*/ 6928322 h 7255015"/>
              <a:gd name="connsiteX3" fmla="*/ 510506 w 7077135"/>
              <a:gd name="connsiteY3" fmla="*/ 7254995 h 7255015"/>
              <a:gd name="connsiteX4" fmla="*/ 466182 w 7077135"/>
              <a:gd name="connsiteY4" fmla="*/ 6456832 h 7255015"/>
              <a:gd name="connsiteX5" fmla="*/ 747599 w 7077135"/>
              <a:gd name="connsiteY5" fmla="*/ 6121412 h 7255015"/>
              <a:gd name="connsiteX6" fmla="*/ 309144 w 7077135"/>
              <a:gd name="connsiteY6" fmla="*/ 5774878 h 7255015"/>
              <a:gd name="connsiteX7" fmla="*/ 238752 w 7077135"/>
              <a:gd name="connsiteY7" fmla="*/ 8079 h 7255015"/>
              <a:gd name="connsiteX0" fmla="*/ 272287 w 7110670"/>
              <a:gd name="connsiteY0" fmla="*/ 8079 h 7255015"/>
              <a:gd name="connsiteX1" fmla="*/ 7088311 w 7110670"/>
              <a:gd name="connsiteY1" fmla="*/ 0 h 7255015"/>
              <a:gd name="connsiteX2" fmla="*/ 7107652 w 7110670"/>
              <a:gd name="connsiteY2" fmla="*/ 6928322 h 7255015"/>
              <a:gd name="connsiteX3" fmla="*/ 544041 w 7110670"/>
              <a:gd name="connsiteY3" fmla="*/ 7254995 h 7255015"/>
              <a:gd name="connsiteX4" fmla="*/ 387150 w 7110670"/>
              <a:gd name="connsiteY4" fmla="*/ 6435868 h 7255015"/>
              <a:gd name="connsiteX5" fmla="*/ 781134 w 7110670"/>
              <a:gd name="connsiteY5" fmla="*/ 6121412 h 7255015"/>
              <a:gd name="connsiteX6" fmla="*/ 342679 w 7110670"/>
              <a:gd name="connsiteY6" fmla="*/ 5774878 h 7255015"/>
              <a:gd name="connsiteX7" fmla="*/ 272287 w 7110670"/>
              <a:gd name="connsiteY7" fmla="*/ 8079 h 7255015"/>
              <a:gd name="connsiteX0" fmla="*/ 272287 w 7110670"/>
              <a:gd name="connsiteY0" fmla="*/ 8079 h 7255016"/>
              <a:gd name="connsiteX1" fmla="*/ 7088311 w 7110670"/>
              <a:gd name="connsiteY1" fmla="*/ 0 h 7255016"/>
              <a:gd name="connsiteX2" fmla="*/ 7107652 w 7110670"/>
              <a:gd name="connsiteY2" fmla="*/ 6928322 h 7255016"/>
              <a:gd name="connsiteX3" fmla="*/ 544042 w 7110670"/>
              <a:gd name="connsiteY3" fmla="*/ 7254996 h 7255016"/>
              <a:gd name="connsiteX4" fmla="*/ 387150 w 7110670"/>
              <a:gd name="connsiteY4" fmla="*/ 6435868 h 7255016"/>
              <a:gd name="connsiteX5" fmla="*/ 781134 w 7110670"/>
              <a:gd name="connsiteY5" fmla="*/ 6121412 h 7255016"/>
              <a:gd name="connsiteX6" fmla="*/ 342679 w 7110670"/>
              <a:gd name="connsiteY6" fmla="*/ 5774878 h 7255016"/>
              <a:gd name="connsiteX7" fmla="*/ 272287 w 7110670"/>
              <a:gd name="connsiteY7" fmla="*/ 8079 h 7255016"/>
              <a:gd name="connsiteX0" fmla="*/ 285166 w 7123549"/>
              <a:gd name="connsiteY0" fmla="*/ 8079 h 6961778"/>
              <a:gd name="connsiteX1" fmla="*/ 7101190 w 7123549"/>
              <a:gd name="connsiteY1" fmla="*/ 0 h 6961778"/>
              <a:gd name="connsiteX2" fmla="*/ 7120531 w 7123549"/>
              <a:gd name="connsiteY2" fmla="*/ 6928322 h 6961778"/>
              <a:gd name="connsiteX3" fmla="*/ 538159 w 7123549"/>
              <a:gd name="connsiteY3" fmla="*/ 6961504 h 6961778"/>
              <a:gd name="connsiteX4" fmla="*/ 400029 w 7123549"/>
              <a:gd name="connsiteY4" fmla="*/ 6435868 h 6961778"/>
              <a:gd name="connsiteX5" fmla="*/ 794013 w 7123549"/>
              <a:gd name="connsiteY5" fmla="*/ 6121412 h 6961778"/>
              <a:gd name="connsiteX6" fmla="*/ 355558 w 7123549"/>
              <a:gd name="connsiteY6" fmla="*/ 5774878 h 6961778"/>
              <a:gd name="connsiteX7" fmla="*/ 285166 w 7123549"/>
              <a:gd name="connsiteY7" fmla="*/ 8079 h 6961778"/>
              <a:gd name="connsiteX0" fmla="*/ 1 w 6838384"/>
              <a:gd name="connsiteY0" fmla="*/ 8079 h 6961778"/>
              <a:gd name="connsiteX1" fmla="*/ 6816025 w 6838384"/>
              <a:gd name="connsiteY1" fmla="*/ 0 h 6961778"/>
              <a:gd name="connsiteX2" fmla="*/ 6835366 w 6838384"/>
              <a:gd name="connsiteY2" fmla="*/ 6928322 h 6961778"/>
              <a:gd name="connsiteX3" fmla="*/ 252994 w 6838384"/>
              <a:gd name="connsiteY3" fmla="*/ 6961504 h 6961778"/>
              <a:gd name="connsiteX4" fmla="*/ 114864 w 6838384"/>
              <a:gd name="connsiteY4" fmla="*/ 6435868 h 6961778"/>
              <a:gd name="connsiteX5" fmla="*/ 508848 w 6838384"/>
              <a:gd name="connsiteY5" fmla="*/ 6121412 h 6961778"/>
              <a:gd name="connsiteX6" fmla="*/ 70393 w 6838384"/>
              <a:gd name="connsiteY6" fmla="*/ 5774878 h 6961778"/>
              <a:gd name="connsiteX7" fmla="*/ 1 w 6838384"/>
              <a:gd name="connsiteY7" fmla="*/ 8079 h 6961778"/>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70393 w 6838384"/>
              <a:gd name="connsiteY6" fmla="*/ 5774878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31964 w 6838384"/>
              <a:gd name="connsiteY5" fmla="*/ 6139669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0 w 6838384"/>
              <a:gd name="connsiteY0" fmla="*/ 0 h 6944742"/>
              <a:gd name="connsiteX1" fmla="*/ 6816025 w 6838384"/>
              <a:gd name="connsiteY1" fmla="*/ 2696 h 6944742"/>
              <a:gd name="connsiteX2" fmla="*/ 6835366 w 6838384"/>
              <a:gd name="connsiteY2" fmla="*/ 6931018 h 6944742"/>
              <a:gd name="connsiteX3" fmla="*/ 65384 w 6838384"/>
              <a:gd name="connsiteY3" fmla="*/ 6943236 h 6944742"/>
              <a:gd name="connsiteX4" fmla="*/ 68572 w 6838384"/>
              <a:gd name="connsiteY4" fmla="*/ 6405548 h 6944742"/>
              <a:gd name="connsiteX5" fmla="*/ 518175 w 6838384"/>
              <a:gd name="connsiteY5" fmla="*/ 6157773 h 6944742"/>
              <a:gd name="connsiteX6" fmla="*/ 507851 w 6838384"/>
              <a:gd name="connsiteY6" fmla="*/ 6080631 h 6944742"/>
              <a:gd name="connsiteX7" fmla="*/ 60544 w 6838384"/>
              <a:gd name="connsiteY7" fmla="*/ 5810593 h 6944742"/>
              <a:gd name="connsiteX8" fmla="*/ 0 w 6838384"/>
              <a:gd name="connsiteY8" fmla="*/ 0 h 6944742"/>
              <a:gd name="connsiteX0" fmla="*/ 3477 w 6841861"/>
              <a:gd name="connsiteY0" fmla="*/ 0 h 6944742"/>
              <a:gd name="connsiteX1" fmla="*/ 6819502 w 6841861"/>
              <a:gd name="connsiteY1" fmla="*/ 2696 h 6944742"/>
              <a:gd name="connsiteX2" fmla="*/ 6838843 w 6841861"/>
              <a:gd name="connsiteY2" fmla="*/ 6931018 h 6944742"/>
              <a:gd name="connsiteX3" fmla="*/ 68861 w 6841861"/>
              <a:gd name="connsiteY3" fmla="*/ 6943236 h 6944742"/>
              <a:gd name="connsiteX4" fmla="*/ 72049 w 6841861"/>
              <a:gd name="connsiteY4" fmla="*/ 6405548 h 6944742"/>
              <a:gd name="connsiteX5" fmla="*/ 521652 w 6841861"/>
              <a:gd name="connsiteY5" fmla="*/ 6157773 h 6944742"/>
              <a:gd name="connsiteX6" fmla="*/ 511328 w 6841861"/>
              <a:gd name="connsiteY6" fmla="*/ 6080631 h 6944742"/>
              <a:gd name="connsiteX7" fmla="*/ 64021 w 6841861"/>
              <a:gd name="connsiteY7" fmla="*/ 5810593 h 6944742"/>
              <a:gd name="connsiteX8" fmla="*/ 3477 w 6841861"/>
              <a:gd name="connsiteY8" fmla="*/ 0 h 6944742"/>
              <a:gd name="connsiteX0" fmla="*/ 7794 w 6788325"/>
              <a:gd name="connsiteY0" fmla="*/ 0 h 6977067"/>
              <a:gd name="connsiteX1" fmla="*/ 6765966 w 6788325"/>
              <a:gd name="connsiteY1" fmla="*/ 35021 h 6977067"/>
              <a:gd name="connsiteX2" fmla="*/ 6785307 w 6788325"/>
              <a:gd name="connsiteY2" fmla="*/ 6963343 h 6977067"/>
              <a:gd name="connsiteX3" fmla="*/ 15325 w 6788325"/>
              <a:gd name="connsiteY3" fmla="*/ 6975561 h 6977067"/>
              <a:gd name="connsiteX4" fmla="*/ 18513 w 6788325"/>
              <a:gd name="connsiteY4" fmla="*/ 6437873 h 6977067"/>
              <a:gd name="connsiteX5" fmla="*/ 468116 w 6788325"/>
              <a:gd name="connsiteY5" fmla="*/ 6190098 h 6977067"/>
              <a:gd name="connsiteX6" fmla="*/ 457792 w 6788325"/>
              <a:gd name="connsiteY6" fmla="*/ 6112956 h 6977067"/>
              <a:gd name="connsiteX7" fmla="*/ 10485 w 6788325"/>
              <a:gd name="connsiteY7" fmla="*/ 5842918 h 6977067"/>
              <a:gd name="connsiteX8" fmla="*/ 7794 w 6788325"/>
              <a:gd name="connsiteY8" fmla="*/ 0 h 6977067"/>
              <a:gd name="connsiteX0" fmla="*/ 16595 w 6777841"/>
              <a:gd name="connsiteY0" fmla="*/ 8080 h 6942046"/>
              <a:gd name="connsiteX1" fmla="*/ 6755482 w 6777841"/>
              <a:gd name="connsiteY1" fmla="*/ 0 h 6942046"/>
              <a:gd name="connsiteX2" fmla="*/ 6774823 w 6777841"/>
              <a:gd name="connsiteY2" fmla="*/ 6928322 h 6942046"/>
              <a:gd name="connsiteX3" fmla="*/ 4841 w 6777841"/>
              <a:gd name="connsiteY3" fmla="*/ 6940540 h 6942046"/>
              <a:gd name="connsiteX4" fmla="*/ 8029 w 6777841"/>
              <a:gd name="connsiteY4" fmla="*/ 6402852 h 6942046"/>
              <a:gd name="connsiteX5" fmla="*/ 457632 w 6777841"/>
              <a:gd name="connsiteY5" fmla="*/ 6155077 h 6942046"/>
              <a:gd name="connsiteX6" fmla="*/ 447308 w 6777841"/>
              <a:gd name="connsiteY6" fmla="*/ 6077935 h 6942046"/>
              <a:gd name="connsiteX7" fmla="*/ 1 w 6777841"/>
              <a:gd name="connsiteY7" fmla="*/ 5807897 h 6942046"/>
              <a:gd name="connsiteX8" fmla="*/ 16595 w 6777841"/>
              <a:gd name="connsiteY8" fmla="*/ 8080 h 6942046"/>
              <a:gd name="connsiteX0" fmla="*/ 16595 w 6777841"/>
              <a:gd name="connsiteY0" fmla="*/ 61 h 7022813"/>
              <a:gd name="connsiteX1" fmla="*/ 6755482 w 6777841"/>
              <a:gd name="connsiteY1" fmla="*/ 80767 h 7022813"/>
              <a:gd name="connsiteX2" fmla="*/ 6774823 w 6777841"/>
              <a:gd name="connsiteY2" fmla="*/ 7009089 h 7022813"/>
              <a:gd name="connsiteX3" fmla="*/ 4841 w 6777841"/>
              <a:gd name="connsiteY3" fmla="*/ 7021307 h 7022813"/>
              <a:gd name="connsiteX4" fmla="*/ 8029 w 6777841"/>
              <a:gd name="connsiteY4" fmla="*/ 6483619 h 7022813"/>
              <a:gd name="connsiteX5" fmla="*/ 457632 w 6777841"/>
              <a:gd name="connsiteY5" fmla="*/ 6235844 h 7022813"/>
              <a:gd name="connsiteX6" fmla="*/ 447308 w 6777841"/>
              <a:gd name="connsiteY6" fmla="*/ 6158702 h 7022813"/>
              <a:gd name="connsiteX7" fmla="*/ 1 w 6777841"/>
              <a:gd name="connsiteY7" fmla="*/ 5888664 h 7022813"/>
              <a:gd name="connsiteX8" fmla="*/ 16595 w 6777841"/>
              <a:gd name="connsiteY8" fmla="*/ 61 h 7022813"/>
              <a:gd name="connsiteX0" fmla="*/ 16595 w 6777841"/>
              <a:gd name="connsiteY0" fmla="*/ 0 h 6978358"/>
              <a:gd name="connsiteX1" fmla="*/ 6755482 w 6777841"/>
              <a:gd name="connsiteY1" fmla="*/ 36312 h 6978358"/>
              <a:gd name="connsiteX2" fmla="*/ 6774823 w 6777841"/>
              <a:gd name="connsiteY2" fmla="*/ 6964634 h 6978358"/>
              <a:gd name="connsiteX3" fmla="*/ 4841 w 6777841"/>
              <a:gd name="connsiteY3" fmla="*/ 6976852 h 6978358"/>
              <a:gd name="connsiteX4" fmla="*/ 8029 w 6777841"/>
              <a:gd name="connsiteY4" fmla="*/ 6439164 h 6978358"/>
              <a:gd name="connsiteX5" fmla="*/ 457632 w 6777841"/>
              <a:gd name="connsiteY5" fmla="*/ 6191389 h 6978358"/>
              <a:gd name="connsiteX6" fmla="*/ 447308 w 6777841"/>
              <a:gd name="connsiteY6" fmla="*/ 6114247 h 6978358"/>
              <a:gd name="connsiteX7" fmla="*/ 1 w 6777841"/>
              <a:gd name="connsiteY7" fmla="*/ 5844209 h 6978358"/>
              <a:gd name="connsiteX8" fmla="*/ 16595 w 6777841"/>
              <a:gd name="connsiteY8" fmla="*/ 0 h 6978358"/>
              <a:gd name="connsiteX0" fmla="*/ 16595 w 6857816"/>
              <a:gd name="connsiteY0" fmla="*/ 0 h 6978358"/>
              <a:gd name="connsiteX1" fmla="*/ 6854689 w 6857816"/>
              <a:gd name="connsiteY1" fmla="*/ 91804 h 6978358"/>
              <a:gd name="connsiteX2" fmla="*/ 6774823 w 6857816"/>
              <a:gd name="connsiteY2" fmla="*/ 6964634 h 6978358"/>
              <a:gd name="connsiteX3" fmla="*/ 4841 w 6857816"/>
              <a:gd name="connsiteY3" fmla="*/ 6976852 h 6978358"/>
              <a:gd name="connsiteX4" fmla="*/ 8029 w 6857816"/>
              <a:gd name="connsiteY4" fmla="*/ 6439164 h 6978358"/>
              <a:gd name="connsiteX5" fmla="*/ 457632 w 6857816"/>
              <a:gd name="connsiteY5" fmla="*/ 6191389 h 6978358"/>
              <a:gd name="connsiteX6" fmla="*/ 447308 w 6857816"/>
              <a:gd name="connsiteY6" fmla="*/ 6114247 h 6978358"/>
              <a:gd name="connsiteX7" fmla="*/ 1 w 6857816"/>
              <a:gd name="connsiteY7" fmla="*/ 5844209 h 6978358"/>
              <a:gd name="connsiteX8" fmla="*/ 16595 w 6857816"/>
              <a:gd name="connsiteY8" fmla="*/ 0 h 6978358"/>
              <a:gd name="connsiteX0" fmla="*/ 16595 w 6857816"/>
              <a:gd name="connsiteY0" fmla="*/ 0 h 6978358"/>
              <a:gd name="connsiteX1" fmla="*/ 6854689 w 6857816"/>
              <a:gd name="connsiteY1" fmla="*/ 3017 h 6978358"/>
              <a:gd name="connsiteX2" fmla="*/ 6774823 w 6857816"/>
              <a:gd name="connsiteY2" fmla="*/ 6964634 h 6978358"/>
              <a:gd name="connsiteX3" fmla="*/ 4841 w 6857816"/>
              <a:gd name="connsiteY3" fmla="*/ 6976852 h 6978358"/>
              <a:gd name="connsiteX4" fmla="*/ 8029 w 6857816"/>
              <a:gd name="connsiteY4" fmla="*/ 6439164 h 6978358"/>
              <a:gd name="connsiteX5" fmla="*/ 457632 w 6857816"/>
              <a:gd name="connsiteY5" fmla="*/ 6191389 h 6978358"/>
              <a:gd name="connsiteX6" fmla="*/ 447308 w 6857816"/>
              <a:gd name="connsiteY6" fmla="*/ 6114247 h 6978358"/>
              <a:gd name="connsiteX7" fmla="*/ 1 w 6857816"/>
              <a:gd name="connsiteY7" fmla="*/ 5844209 h 6978358"/>
              <a:gd name="connsiteX8" fmla="*/ 16595 w 6857816"/>
              <a:gd name="connsiteY8" fmla="*/ 0 h 6978358"/>
              <a:gd name="connsiteX0" fmla="*/ 16595 w 6865772"/>
              <a:gd name="connsiteY0" fmla="*/ 0 h 7001852"/>
              <a:gd name="connsiteX1" fmla="*/ 6854689 w 6865772"/>
              <a:gd name="connsiteY1" fmla="*/ 3017 h 7001852"/>
              <a:gd name="connsiteX2" fmla="*/ 6854190 w 6865772"/>
              <a:gd name="connsiteY2" fmla="*/ 6997929 h 7001852"/>
              <a:gd name="connsiteX3" fmla="*/ 4841 w 6865772"/>
              <a:gd name="connsiteY3" fmla="*/ 6976852 h 7001852"/>
              <a:gd name="connsiteX4" fmla="*/ 8029 w 6865772"/>
              <a:gd name="connsiteY4" fmla="*/ 6439164 h 7001852"/>
              <a:gd name="connsiteX5" fmla="*/ 457632 w 6865772"/>
              <a:gd name="connsiteY5" fmla="*/ 6191389 h 7001852"/>
              <a:gd name="connsiteX6" fmla="*/ 447308 w 6865772"/>
              <a:gd name="connsiteY6" fmla="*/ 6114247 h 7001852"/>
              <a:gd name="connsiteX7" fmla="*/ 1 w 6865772"/>
              <a:gd name="connsiteY7" fmla="*/ 5844209 h 7001852"/>
              <a:gd name="connsiteX8" fmla="*/ 16595 w 6865772"/>
              <a:gd name="connsiteY8" fmla="*/ 0 h 7001852"/>
              <a:gd name="connsiteX0" fmla="*/ 16595 w 6858510"/>
              <a:gd name="connsiteY0" fmla="*/ 0 h 7031225"/>
              <a:gd name="connsiteX1" fmla="*/ 6854689 w 6858510"/>
              <a:gd name="connsiteY1" fmla="*/ 3017 h 7031225"/>
              <a:gd name="connsiteX2" fmla="*/ 6794664 w 6858510"/>
              <a:gd name="connsiteY2" fmla="*/ 7031225 h 7031225"/>
              <a:gd name="connsiteX3" fmla="*/ 4841 w 6858510"/>
              <a:gd name="connsiteY3" fmla="*/ 6976852 h 7031225"/>
              <a:gd name="connsiteX4" fmla="*/ 8029 w 6858510"/>
              <a:gd name="connsiteY4" fmla="*/ 6439164 h 7031225"/>
              <a:gd name="connsiteX5" fmla="*/ 457632 w 6858510"/>
              <a:gd name="connsiteY5" fmla="*/ 6191389 h 7031225"/>
              <a:gd name="connsiteX6" fmla="*/ 447308 w 6858510"/>
              <a:gd name="connsiteY6" fmla="*/ 6114247 h 7031225"/>
              <a:gd name="connsiteX7" fmla="*/ 1 w 6858510"/>
              <a:gd name="connsiteY7" fmla="*/ 5844209 h 7031225"/>
              <a:gd name="connsiteX8" fmla="*/ 16595 w 6858510"/>
              <a:gd name="connsiteY8" fmla="*/ 0 h 7031225"/>
              <a:gd name="connsiteX0" fmla="*/ 16595 w 6858510"/>
              <a:gd name="connsiteY0" fmla="*/ 0 h 6998862"/>
              <a:gd name="connsiteX1" fmla="*/ 6854689 w 6858510"/>
              <a:gd name="connsiteY1" fmla="*/ 3017 h 6998862"/>
              <a:gd name="connsiteX2" fmla="*/ 6794663 w 6858510"/>
              <a:gd name="connsiteY2" fmla="*/ 6998862 h 6998862"/>
              <a:gd name="connsiteX3" fmla="*/ 4841 w 6858510"/>
              <a:gd name="connsiteY3" fmla="*/ 6976852 h 6998862"/>
              <a:gd name="connsiteX4" fmla="*/ 8029 w 6858510"/>
              <a:gd name="connsiteY4" fmla="*/ 6439164 h 6998862"/>
              <a:gd name="connsiteX5" fmla="*/ 457632 w 6858510"/>
              <a:gd name="connsiteY5" fmla="*/ 6191389 h 6998862"/>
              <a:gd name="connsiteX6" fmla="*/ 447308 w 6858510"/>
              <a:gd name="connsiteY6" fmla="*/ 6114247 h 6998862"/>
              <a:gd name="connsiteX7" fmla="*/ 1 w 6858510"/>
              <a:gd name="connsiteY7" fmla="*/ 5844209 h 6998862"/>
              <a:gd name="connsiteX8" fmla="*/ 16595 w 6858510"/>
              <a:gd name="connsiteY8" fmla="*/ 0 h 6998862"/>
              <a:gd name="connsiteX0" fmla="*/ 16595 w 6858510"/>
              <a:gd name="connsiteY0" fmla="*/ 0 h 6998862"/>
              <a:gd name="connsiteX1" fmla="*/ 6854689 w 6858510"/>
              <a:gd name="connsiteY1" fmla="*/ 3017 h 6998862"/>
              <a:gd name="connsiteX2" fmla="*/ 6794663 w 6858510"/>
              <a:gd name="connsiteY2" fmla="*/ 6998862 h 6998862"/>
              <a:gd name="connsiteX3" fmla="*/ 4840 w 6858510"/>
              <a:gd name="connsiteY3" fmla="*/ 6987641 h 6998862"/>
              <a:gd name="connsiteX4" fmla="*/ 8029 w 6858510"/>
              <a:gd name="connsiteY4" fmla="*/ 6439164 h 6998862"/>
              <a:gd name="connsiteX5" fmla="*/ 457632 w 6858510"/>
              <a:gd name="connsiteY5" fmla="*/ 6191389 h 6998862"/>
              <a:gd name="connsiteX6" fmla="*/ 447308 w 6858510"/>
              <a:gd name="connsiteY6" fmla="*/ 6114247 h 6998862"/>
              <a:gd name="connsiteX7" fmla="*/ 1 w 6858510"/>
              <a:gd name="connsiteY7" fmla="*/ 5844209 h 6998862"/>
              <a:gd name="connsiteX8" fmla="*/ 16595 w 6858510"/>
              <a:gd name="connsiteY8" fmla="*/ 0 h 6998862"/>
              <a:gd name="connsiteX0" fmla="*/ 31040 w 6872955"/>
              <a:gd name="connsiteY0" fmla="*/ 0 h 7009217"/>
              <a:gd name="connsiteX1" fmla="*/ 6869134 w 6872955"/>
              <a:gd name="connsiteY1" fmla="*/ 3017 h 7009217"/>
              <a:gd name="connsiteX2" fmla="*/ 6809108 w 6872955"/>
              <a:gd name="connsiteY2" fmla="*/ 6998862 h 7009217"/>
              <a:gd name="connsiteX3" fmla="*/ 0 w 6872955"/>
              <a:gd name="connsiteY3" fmla="*/ 7009217 h 7009217"/>
              <a:gd name="connsiteX4" fmla="*/ 22474 w 6872955"/>
              <a:gd name="connsiteY4" fmla="*/ 6439164 h 7009217"/>
              <a:gd name="connsiteX5" fmla="*/ 472077 w 6872955"/>
              <a:gd name="connsiteY5" fmla="*/ 6191389 h 7009217"/>
              <a:gd name="connsiteX6" fmla="*/ 461753 w 6872955"/>
              <a:gd name="connsiteY6" fmla="*/ 6114247 h 7009217"/>
              <a:gd name="connsiteX7" fmla="*/ 14446 w 6872955"/>
              <a:gd name="connsiteY7" fmla="*/ 5844209 h 7009217"/>
              <a:gd name="connsiteX8" fmla="*/ 31040 w 6872955"/>
              <a:gd name="connsiteY8" fmla="*/ 0 h 7009217"/>
              <a:gd name="connsiteX0" fmla="*/ 31040 w 18643964"/>
              <a:gd name="connsiteY0" fmla="*/ 0 h 7009217"/>
              <a:gd name="connsiteX1" fmla="*/ 18643936 w 18643964"/>
              <a:gd name="connsiteY1" fmla="*/ 27505 h 7009217"/>
              <a:gd name="connsiteX2" fmla="*/ 6809108 w 18643964"/>
              <a:gd name="connsiteY2" fmla="*/ 6998862 h 7009217"/>
              <a:gd name="connsiteX3" fmla="*/ 0 w 18643964"/>
              <a:gd name="connsiteY3" fmla="*/ 7009217 h 7009217"/>
              <a:gd name="connsiteX4" fmla="*/ 22474 w 18643964"/>
              <a:gd name="connsiteY4" fmla="*/ 6439164 h 7009217"/>
              <a:gd name="connsiteX5" fmla="*/ 472077 w 18643964"/>
              <a:gd name="connsiteY5" fmla="*/ 6191389 h 7009217"/>
              <a:gd name="connsiteX6" fmla="*/ 461753 w 18643964"/>
              <a:gd name="connsiteY6" fmla="*/ 6114247 h 7009217"/>
              <a:gd name="connsiteX7" fmla="*/ 14446 w 18643964"/>
              <a:gd name="connsiteY7" fmla="*/ 5844209 h 7009217"/>
              <a:gd name="connsiteX8" fmla="*/ 31040 w 18643964"/>
              <a:gd name="connsiteY8" fmla="*/ 0 h 7009217"/>
              <a:gd name="connsiteX0" fmla="*/ 31040 w 18673392"/>
              <a:gd name="connsiteY0" fmla="*/ 0 h 7072325"/>
              <a:gd name="connsiteX1" fmla="*/ 18643936 w 18673392"/>
              <a:gd name="connsiteY1" fmla="*/ 27505 h 7072325"/>
              <a:gd name="connsiteX2" fmla="*/ 18671453 w 18673392"/>
              <a:gd name="connsiteY2" fmla="*/ 7072325 h 7072325"/>
              <a:gd name="connsiteX3" fmla="*/ 0 w 18673392"/>
              <a:gd name="connsiteY3" fmla="*/ 7009217 h 7072325"/>
              <a:gd name="connsiteX4" fmla="*/ 22474 w 18673392"/>
              <a:gd name="connsiteY4" fmla="*/ 6439164 h 7072325"/>
              <a:gd name="connsiteX5" fmla="*/ 472077 w 18673392"/>
              <a:gd name="connsiteY5" fmla="*/ 6191389 h 7072325"/>
              <a:gd name="connsiteX6" fmla="*/ 461753 w 18673392"/>
              <a:gd name="connsiteY6" fmla="*/ 6114247 h 7072325"/>
              <a:gd name="connsiteX7" fmla="*/ 14446 w 18673392"/>
              <a:gd name="connsiteY7" fmla="*/ 5844209 h 7072325"/>
              <a:gd name="connsiteX8" fmla="*/ 31040 w 18673392"/>
              <a:gd name="connsiteY8" fmla="*/ 0 h 7072325"/>
              <a:gd name="connsiteX0" fmla="*/ 31040 w 18717630"/>
              <a:gd name="connsiteY0" fmla="*/ 0 h 7034078"/>
              <a:gd name="connsiteX1" fmla="*/ 18643936 w 18717630"/>
              <a:gd name="connsiteY1" fmla="*/ 27505 h 7034078"/>
              <a:gd name="connsiteX2" fmla="*/ 18717033 w 18717630"/>
              <a:gd name="connsiteY2" fmla="*/ 7034078 h 7034078"/>
              <a:gd name="connsiteX3" fmla="*/ 0 w 18717630"/>
              <a:gd name="connsiteY3" fmla="*/ 7009217 h 7034078"/>
              <a:gd name="connsiteX4" fmla="*/ 22474 w 18717630"/>
              <a:gd name="connsiteY4" fmla="*/ 6439164 h 7034078"/>
              <a:gd name="connsiteX5" fmla="*/ 472077 w 18717630"/>
              <a:gd name="connsiteY5" fmla="*/ 6191389 h 7034078"/>
              <a:gd name="connsiteX6" fmla="*/ 461753 w 18717630"/>
              <a:gd name="connsiteY6" fmla="*/ 6114247 h 7034078"/>
              <a:gd name="connsiteX7" fmla="*/ 14446 w 18717630"/>
              <a:gd name="connsiteY7" fmla="*/ 5844209 h 7034078"/>
              <a:gd name="connsiteX8" fmla="*/ 31040 w 18717630"/>
              <a:gd name="connsiteY8" fmla="*/ 0 h 7034078"/>
              <a:gd name="connsiteX0" fmla="*/ 31040 w 18762754"/>
              <a:gd name="connsiteY0" fmla="*/ 0 h 7034078"/>
              <a:gd name="connsiteX1" fmla="*/ 18757890 w 18762754"/>
              <a:gd name="connsiteY1" fmla="*/ 91251 h 7034078"/>
              <a:gd name="connsiteX2" fmla="*/ 18717033 w 18762754"/>
              <a:gd name="connsiteY2" fmla="*/ 7034078 h 7034078"/>
              <a:gd name="connsiteX3" fmla="*/ 0 w 18762754"/>
              <a:gd name="connsiteY3" fmla="*/ 7009217 h 7034078"/>
              <a:gd name="connsiteX4" fmla="*/ 22474 w 18762754"/>
              <a:gd name="connsiteY4" fmla="*/ 6439164 h 7034078"/>
              <a:gd name="connsiteX5" fmla="*/ 472077 w 18762754"/>
              <a:gd name="connsiteY5" fmla="*/ 6191389 h 7034078"/>
              <a:gd name="connsiteX6" fmla="*/ 461753 w 18762754"/>
              <a:gd name="connsiteY6" fmla="*/ 6114247 h 7034078"/>
              <a:gd name="connsiteX7" fmla="*/ 14446 w 18762754"/>
              <a:gd name="connsiteY7" fmla="*/ 5844209 h 7034078"/>
              <a:gd name="connsiteX8" fmla="*/ 31040 w 18762754"/>
              <a:gd name="connsiteY8" fmla="*/ 0 h 7034078"/>
              <a:gd name="connsiteX0" fmla="*/ 31040 w 18717382"/>
              <a:gd name="connsiteY0" fmla="*/ 10743 h 7044821"/>
              <a:gd name="connsiteX1" fmla="*/ 18598355 w 18717382"/>
              <a:gd name="connsiteY1" fmla="*/ 0 h 7044821"/>
              <a:gd name="connsiteX2" fmla="*/ 18717033 w 18717382"/>
              <a:gd name="connsiteY2" fmla="*/ 7044821 h 7044821"/>
              <a:gd name="connsiteX3" fmla="*/ 0 w 18717382"/>
              <a:gd name="connsiteY3" fmla="*/ 7019960 h 7044821"/>
              <a:gd name="connsiteX4" fmla="*/ 22474 w 18717382"/>
              <a:gd name="connsiteY4" fmla="*/ 6449907 h 7044821"/>
              <a:gd name="connsiteX5" fmla="*/ 472077 w 18717382"/>
              <a:gd name="connsiteY5" fmla="*/ 6202132 h 7044821"/>
              <a:gd name="connsiteX6" fmla="*/ 461753 w 18717382"/>
              <a:gd name="connsiteY6" fmla="*/ 6124990 h 7044821"/>
              <a:gd name="connsiteX7" fmla="*/ 14446 w 18717382"/>
              <a:gd name="connsiteY7" fmla="*/ 5854952 h 7044821"/>
              <a:gd name="connsiteX8" fmla="*/ 31040 w 18717382"/>
              <a:gd name="connsiteY8" fmla="*/ 10743 h 7044821"/>
              <a:gd name="connsiteX0" fmla="*/ 31040 w 18725399"/>
              <a:gd name="connsiteY0" fmla="*/ 23491 h 7057569"/>
              <a:gd name="connsiteX1" fmla="*/ 18712307 w 18725399"/>
              <a:gd name="connsiteY1" fmla="*/ 0 h 7057569"/>
              <a:gd name="connsiteX2" fmla="*/ 18717033 w 18725399"/>
              <a:gd name="connsiteY2" fmla="*/ 7057569 h 7057569"/>
              <a:gd name="connsiteX3" fmla="*/ 0 w 18725399"/>
              <a:gd name="connsiteY3" fmla="*/ 7032708 h 7057569"/>
              <a:gd name="connsiteX4" fmla="*/ 22474 w 18725399"/>
              <a:gd name="connsiteY4" fmla="*/ 6462655 h 7057569"/>
              <a:gd name="connsiteX5" fmla="*/ 472077 w 18725399"/>
              <a:gd name="connsiteY5" fmla="*/ 6214880 h 7057569"/>
              <a:gd name="connsiteX6" fmla="*/ 461753 w 18725399"/>
              <a:gd name="connsiteY6" fmla="*/ 6137738 h 7057569"/>
              <a:gd name="connsiteX7" fmla="*/ 14446 w 18725399"/>
              <a:gd name="connsiteY7" fmla="*/ 5867700 h 7057569"/>
              <a:gd name="connsiteX8" fmla="*/ 31040 w 18725399"/>
              <a:gd name="connsiteY8" fmla="*/ 23491 h 7057569"/>
              <a:gd name="connsiteX0" fmla="*/ 31040 w 18742263"/>
              <a:gd name="connsiteY0" fmla="*/ 10741 h 7044819"/>
              <a:gd name="connsiteX1" fmla="*/ 18735099 w 18742263"/>
              <a:gd name="connsiteY1" fmla="*/ 0 h 7044819"/>
              <a:gd name="connsiteX2" fmla="*/ 18717033 w 18742263"/>
              <a:gd name="connsiteY2" fmla="*/ 7044819 h 7044819"/>
              <a:gd name="connsiteX3" fmla="*/ 0 w 18742263"/>
              <a:gd name="connsiteY3" fmla="*/ 7019958 h 7044819"/>
              <a:gd name="connsiteX4" fmla="*/ 22474 w 18742263"/>
              <a:gd name="connsiteY4" fmla="*/ 6449905 h 7044819"/>
              <a:gd name="connsiteX5" fmla="*/ 472077 w 18742263"/>
              <a:gd name="connsiteY5" fmla="*/ 6202130 h 7044819"/>
              <a:gd name="connsiteX6" fmla="*/ 461753 w 18742263"/>
              <a:gd name="connsiteY6" fmla="*/ 6124988 h 7044819"/>
              <a:gd name="connsiteX7" fmla="*/ 14446 w 18742263"/>
              <a:gd name="connsiteY7" fmla="*/ 5854950 h 7044819"/>
              <a:gd name="connsiteX8" fmla="*/ 31040 w 18742263"/>
              <a:gd name="connsiteY8" fmla="*/ 10741 h 7044819"/>
              <a:gd name="connsiteX0" fmla="*/ 31040 w 18742263"/>
              <a:gd name="connsiteY0" fmla="*/ 1 h 7034079"/>
              <a:gd name="connsiteX1" fmla="*/ 18735099 w 18742263"/>
              <a:gd name="connsiteY1" fmla="*/ 14759 h 7034079"/>
              <a:gd name="connsiteX2" fmla="*/ 18717033 w 18742263"/>
              <a:gd name="connsiteY2" fmla="*/ 7034079 h 7034079"/>
              <a:gd name="connsiteX3" fmla="*/ 0 w 18742263"/>
              <a:gd name="connsiteY3" fmla="*/ 7009218 h 7034079"/>
              <a:gd name="connsiteX4" fmla="*/ 22474 w 18742263"/>
              <a:gd name="connsiteY4" fmla="*/ 6439165 h 7034079"/>
              <a:gd name="connsiteX5" fmla="*/ 472077 w 18742263"/>
              <a:gd name="connsiteY5" fmla="*/ 6191390 h 7034079"/>
              <a:gd name="connsiteX6" fmla="*/ 461753 w 18742263"/>
              <a:gd name="connsiteY6" fmla="*/ 6114248 h 7034079"/>
              <a:gd name="connsiteX7" fmla="*/ 14446 w 18742263"/>
              <a:gd name="connsiteY7" fmla="*/ 5844210 h 7034079"/>
              <a:gd name="connsiteX8" fmla="*/ 31040 w 18742263"/>
              <a:gd name="connsiteY8" fmla="*/ 1 h 7034079"/>
              <a:gd name="connsiteX0" fmla="*/ 31040 w 18742263"/>
              <a:gd name="connsiteY0" fmla="*/ 0 h 7034078"/>
              <a:gd name="connsiteX1" fmla="*/ 18735099 w 18742263"/>
              <a:gd name="connsiteY1" fmla="*/ 14758 h 7034078"/>
              <a:gd name="connsiteX2" fmla="*/ 18717033 w 18742263"/>
              <a:gd name="connsiteY2" fmla="*/ 7034078 h 7034078"/>
              <a:gd name="connsiteX3" fmla="*/ 0 w 18742263"/>
              <a:gd name="connsiteY3" fmla="*/ 7009217 h 7034078"/>
              <a:gd name="connsiteX4" fmla="*/ 22474 w 18742263"/>
              <a:gd name="connsiteY4" fmla="*/ 6439164 h 7034078"/>
              <a:gd name="connsiteX5" fmla="*/ 472077 w 18742263"/>
              <a:gd name="connsiteY5" fmla="*/ 6191389 h 7034078"/>
              <a:gd name="connsiteX6" fmla="*/ 461753 w 18742263"/>
              <a:gd name="connsiteY6" fmla="*/ 6114247 h 7034078"/>
              <a:gd name="connsiteX7" fmla="*/ 14446 w 18742263"/>
              <a:gd name="connsiteY7" fmla="*/ 5844209 h 7034078"/>
              <a:gd name="connsiteX8" fmla="*/ 31040 w 18742263"/>
              <a:gd name="connsiteY8" fmla="*/ 0 h 7034078"/>
              <a:gd name="connsiteX0" fmla="*/ 31040 w 18725399"/>
              <a:gd name="connsiteY0" fmla="*/ 0 h 7034078"/>
              <a:gd name="connsiteX1" fmla="*/ 18712309 w 18725399"/>
              <a:gd name="connsiteY1" fmla="*/ 2008 h 7034078"/>
              <a:gd name="connsiteX2" fmla="*/ 18717033 w 18725399"/>
              <a:gd name="connsiteY2" fmla="*/ 7034078 h 7034078"/>
              <a:gd name="connsiteX3" fmla="*/ 0 w 18725399"/>
              <a:gd name="connsiteY3" fmla="*/ 7009217 h 7034078"/>
              <a:gd name="connsiteX4" fmla="*/ 22474 w 18725399"/>
              <a:gd name="connsiteY4" fmla="*/ 6439164 h 7034078"/>
              <a:gd name="connsiteX5" fmla="*/ 472077 w 18725399"/>
              <a:gd name="connsiteY5" fmla="*/ 6191389 h 7034078"/>
              <a:gd name="connsiteX6" fmla="*/ 461753 w 18725399"/>
              <a:gd name="connsiteY6" fmla="*/ 6114247 h 7034078"/>
              <a:gd name="connsiteX7" fmla="*/ 14446 w 18725399"/>
              <a:gd name="connsiteY7" fmla="*/ 5844209 h 7034078"/>
              <a:gd name="connsiteX8" fmla="*/ 31040 w 18725399"/>
              <a:gd name="connsiteY8" fmla="*/ 0 h 7034078"/>
              <a:gd name="connsiteX0" fmla="*/ 31040 w 18725399"/>
              <a:gd name="connsiteY0" fmla="*/ 0 h 7046828"/>
              <a:gd name="connsiteX1" fmla="*/ 18712309 w 18725399"/>
              <a:gd name="connsiteY1" fmla="*/ 2008 h 7046828"/>
              <a:gd name="connsiteX2" fmla="*/ 18717032 w 18725399"/>
              <a:gd name="connsiteY2" fmla="*/ 7046828 h 7046828"/>
              <a:gd name="connsiteX3" fmla="*/ 0 w 18725399"/>
              <a:gd name="connsiteY3" fmla="*/ 7009217 h 7046828"/>
              <a:gd name="connsiteX4" fmla="*/ 22474 w 18725399"/>
              <a:gd name="connsiteY4" fmla="*/ 6439164 h 7046828"/>
              <a:gd name="connsiteX5" fmla="*/ 472077 w 18725399"/>
              <a:gd name="connsiteY5" fmla="*/ 6191389 h 7046828"/>
              <a:gd name="connsiteX6" fmla="*/ 461753 w 18725399"/>
              <a:gd name="connsiteY6" fmla="*/ 6114247 h 7046828"/>
              <a:gd name="connsiteX7" fmla="*/ 14446 w 18725399"/>
              <a:gd name="connsiteY7" fmla="*/ 5844209 h 7046828"/>
              <a:gd name="connsiteX8" fmla="*/ 31040 w 18725399"/>
              <a:gd name="connsiteY8" fmla="*/ 0 h 7046828"/>
              <a:gd name="connsiteX0" fmla="*/ 31040 w 18719473"/>
              <a:gd name="connsiteY0" fmla="*/ 0 h 7034078"/>
              <a:gd name="connsiteX1" fmla="*/ 18712309 w 18719473"/>
              <a:gd name="connsiteY1" fmla="*/ 2008 h 7034078"/>
              <a:gd name="connsiteX2" fmla="*/ 18694240 w 18719473"/>
              <a:gd name="connsiteY2" fmla="*/ 7034078 h 7034078"/>
              <a:gd name="connsiteX3" fmla="*/ 0 w 18719473"/>
              <a:gd name="connsiteY3" fmla="*/ 7009217 h 7034078"/>
              <a:gd name="connsiteX4" fmla="*/ 22474 w 18719473"/>
              <a:gd name="connsiteY4" fmla="*/ 6439164 h 7034078"/>
              <a:gd name="connsiteX5" fmla="*/ 472077 w 18719473"/>
              <a:gd name="connsiteY5" fmla="*/ 6191389 h 7034078"/>
              <a:gd name="connsiteX6" fmla="*/ 461753 w 18719473"/>
              <a:gd name="connsiteY6" fmla="*/ 6114247 h 7034078"/>
              <a:gd name="connsiteX7" fmla="*/ 14446 w 18719473"/>
              <a:gd name="connsiteY7" fmla="*/ 5844209 h 7034078"/>
              <a:gd name="connsiteX8" fmla="*/ 31040 w 18719473"/>
              <a:gd name="connsiteY8" fmla="*/ 0 h 7034078"/>
              <a:gd name="connsiteX0" fmla="*/ 31040 w 18719473"/>
              <a:gd name="connsiteY0" fmla="*/ 0 h 7034078"/>
              <a:gd name="connsiteX1" fmla="*/ 18712309 w 18719473"/>
              <a:gd name="connsiteY1" fmla="*/ 2008 h 7034078"/>
              <a:gd name="connsiteX2" fmla="*/ 18694240 w 18719473"/>
              <a:gd name="connsiteY2" fmla="*/ 7034078 h 7034078"/>
              <a:gd name="connsiteX3" fmla="*/ 0 w 18719473"/>
              <a:gd name="connsiteY3" fmla="*/ 7009217 h 7034078"/>
              <a:gd name="connsiteX4" fmla="*/ 22474 w 18719473"/>
              <a:gd name="connsiteY4" fmla="*/ 6439164 h 7034078"/>
              <a:gd name="connsiteX5" fmla="*/ 472077 w 18719473"/>
              <a:gd name="connsiteY5" fmla="*/ 6191389 h 7034078"/>
              <a:gd name="connsiteX6" fmla="*/ 461753 w 18719473"/>
              <a:gd name="connsiteY6" fmla="*/ 6114247 h 7034078"/>
              <a:gd name="connsiteX7" fmla="*/ 14446 w 18719473"/>
              <a:gd name="connsiteY7" fmla="*/ 5844209 h 7034078"/>
              <a:gd name="connsiteX8" fmla="*/ 31040 w 18719473"/>
              <a:gd name="connsiteY8" fmla="*/ 0 h 7034078"/>
              <a:gd name="connsiteX0" fmla="*/ 1262956 w 19951389"/>
              <a:gd name="connsiteY0" fmla="*/ 0 h 7034078"/>
              <a:gd name="connsiteX1" fmla="*/ 19944225 w 19951389"/>
              <a:gd name="connsiteY1" fmla="*/ 2008 h 7034078"/>
              <a:gd name="connsiteX2" fmla="*/ 19926156 w 19951389"/>
              <a:gd name="connsiteY2" fmla="*/ 7034078 h 7034078"/>
              <a:gd name="connsiteX3" fmla="*/ 1231916 w 19951389"/>
              <a:gd name="connsiteY3" fmla="*/ 7009217 h 7034078"/>
              <a:gd name="connsiteX4" fmla="*/ 1254390 w 19951389"/>
              <a:gd name="connsiteY4" fmla="*/ 6439164 h 7034078"/>
              <a:gd name="connsiteX5" fmla="*/ 1703993 w 19951389"/>
              <a:gd name="connsiteY5" fmla="*/ 6191389 h 7034078"/>
              <a:gd name="connsiteX6" fmla="*/ 1693669 w 19951389"/>
              <a:gd name="connsiteY6" fmla="*/ 6114247 h 7034078"/>
              <a:gd name="connsiteX7" fmla="*/ 1262956 w 19951389"/>
              <a:gd name="connsiteY7" fmla="*/ 0 h 7034078"/>
              <a:gd name="connsiteX0" fmla="*/ 1245282 w 19933715"/>
              <a:gd name="connsiteY0" fmla="*/ 0 h 7034078"/>
              <a:gd name="connsiteX1" fmla="*/ 19926551 w 19933715"/>
              <a:gd name="connsiteY1" fmla="*/ 2008 h 7034078"/>
              <a:gd name="connsiteX2" fmla="*/ 19908482 w 19933715"/>
              <a:gd name="connsiteY2" fmla="*/ 7034078 h 7034078"/>
              <a:gd name="connsiteX3" fmla="*/ 1214242 w 19933715"/>
              <a:gd name="connsiteY3" fmla="*/ 7009217 h 7034078"/>
              <a:gd name="connsiteX4" fmla="*/ 1236716 w 19933715"/>
              <a:gd name="connsiteY4" fmla="*/ 6439164 h 7034078"/>
              <a:gd name="connsiteX5" fmla="*/ 1686319 w 19933715"/>
              <a:gd name="connsiteY5" fmla="*/ 6191389 h 7034078"/>
              <a:gd name="connsiteX6" fmla="*/ 1245282 w 19933715"/>
              <a:gd name="connsiteY6" fmla="*/ 0 h 7034078"/>
              <a:gd name="connsiteX0" fmla="*/ 31040 w 18719473"/>
              <a:gd name="connsiteY0" fmla="*/ 0 h 7034078"/>
              <a:gd name="connsiteX1" fmla="*/ 18712309 w 18719473"/>
              <a:gd name="connsiteY1" fmla="*/ 2008 h 7034078"/>
              <a:gd name="connsiteX2" fmla="*/ 18694240 w 18719473"/>
              <a:gd name="connsiteY2" fmla="*/ 7034078 h 7034078"/>
              <a:gd name="connsiteX3" fmla="*/ 0 w 18719473"/>
              <a:gd name="connsiteY3" fmla="*/ 7009217 h 7034078"/>
              <a:gd name="connsiteX4" fmla="*/ 22474 w 18719473"/>
              <a:gd name="connsiteY4" fmla="*/ 6439164 h 7034078"/>
              <a:gd name="connsiteX5" fmla="*/ 31040 w 18719473"/>
              <a:gd name="connsiteY5" fmla="*/ 0 h 7034078"/>
              <a:gd name="connsiteX0" fmla="*/ 2351532 w 21039965"/>
              <a:gd name="connsiteY0" fmla="*/ 0 h 7034078"/>
              <a:gd name="connsiteX1" fmla="*/ 21032801 w 21039965"/>
              <a:gd name="connsiteY1" fmla="*/ 2008 h 7034078"/>
              <a:gd name="connsiteX2" fmla="*/ 21014732 w 21039965"/>
              <a:gd name="connsiteY2" fmla="*/ 7034078 h 7034078"/>
              <a:gd name="connsiteX3" fmla="*/ 2320492 w 21039965"/>
              <a:gd name="connsiteY3" fmla="*/ 7009217 h 7034078"/>
              <a:gd name="connsiteX4" fmla="*/ 2351532 w 21039965"/>
              <a:gd name="connsiteY4" fmla="*/ 0 h 7034078"/>
              <a:gd name="connsiteX0" fmla="*/ 1392028 w 20080461"/>
              <a:gd name="connsiteY0" fmla="*/ 0 h 7034078"/>
              <a:gd name="connsiteX1" fmla="*/ 20073297 w 20080461"/>
              <a:gd name="connsiteY1" fmla="*/ 2008 h 7034078"/>
              <a:gd name="connsiteX2" fmla="*/ 20055228 w 20080461"/>
              <a:gd name="connsiteY2" fmla="*/ 7034078 h 7034078"/>
              <a:gd name="connsiteX3" fmla="*/ 1360988 w 20080461"/>
              <a:gd name="connsiteY3" fmla="*/ 7009217 h 7034078"/>
              <a:gd name="connsiteX4" fmla="*/ 1392028 w 20080461"/>
              <a:gd name="connsiteY4" fmla="*/ 0 h 7034078"/>
              <a:gd name="connsiteX0" fmla="*/ 31040 w 18719473"/>
              <a:gd name="connsiteY0" fmla="*/ 0 h 7034078"/>
              <a:gd name="connsiteX1" fmla="*/ 18712309 w 18719473"/>
              <a:gd name="connsiteY1" fmla="*/ 2008 h 7034078"/>
              <a:gd name="connsiteX2" fmla="*/ 18694240 w 18719473"/>
              <a:gd name="connsiteY2" fmla="*/ 7034078 h 7034078"/>
              <a:gd name="connsiteX3" fmla="*/ 0 w 18719473"/>
              <a:gd name="connsiteY3" fmla="*/ 7009217 h 7034078"/>
              <a:gd name="connsiteX4" fmla="*/ 31040 w 18719473"/>
              <a:gd name="connsiteY4" fmla="*/ 0 h 7034078"/>
              <a:gd name="connsiteX0" fmla="*/ 31040 w 18719473"/>
              <a:gd name="connsiteY0" fmla="*/ 13737 h 7047815"/>
              <a:gd name="connsiteX1" fmla="*/ 16472961 w 18719473"/>
              <a:gd name="connsiteY1" fmla="*/ 0 h 7047815"/>
              <a:gd name="connsiteX2" fmla="*/ 18712309 w 18719473"/>
              <a:gd name="connsiteY2" fmla="*/ 15745 h 7047815"/>
              <a:gd name="connsiteX3" fmla="*/ 18694240 w 18719473"/>
              <a:gd name="connsiteY3" fmla="*/ 7047815 h 7047815"/>
              <a:gd name="connsiteX4" fmla="*/ 0 w 18719473"/>
              <a:gd name="connsiteY4" fmla="*/ 7022954 h 7047815"/>
              <a:gd name="connsiteX5" fmla="*/ 31040 w 18719473"/>
              <a:gd name="connsiteY5" fmla="*/ 13737 h 7047815"/>
              <a:gd name="connsiteX0" fmla="*/ 31040 w 18719473"/>
              <a:gd name="connsiteY0" fmla="*/ 13737 h 7047815"/>
              <a:gd name="connsiteX1" fmla="*/ 16472961 w 18719473"/>
              <a:gd name="connsiteY1" fmla="*/ 0 h 7047815"/>
              <a:gd name="connsiteX2" fmla="*/ 17188314 w 18719473"/>
              <a:gd name="connsiteY2" fmla="*/ 0 h 7047815"/>
              <a:gd name="connsiteX3" fmla="*/ 18712309 w 18719473"/>
              <a:gd name="connsiteY3" fmla="*/ 15745 h 7047815"/>
              <a:gd name="connsiteX4" fmla="*/ 18694240 w 18719473"/>
              <a:gd name="connsiteY4" fmla="*/ 7047815 h 7047815"/>
              <a:gd name="connsiteX5" fmla="*/ 0 w 18719473"/>
              <a:gd name="connsiteY5" fmla="*/ 7022954 h 7047815"/>
              <a:gd name="connsiteX6" fmla="*/ 31040 w 18719473"/>
              <a:gd name="connsiteY6" fmla="*/ 13737 h 7047815"/>
              <a:gd name="connsiteX0" fmla="*/ 31040 w 18719473"/>
              <a:gd name="connsiteY0" fmla="*/ 13737 h 7047815"/>
              <a:gd name="connsiteX1" fmla="*/ 16472961 w 18719473"/>
              <a:gd name="connsiteY1" fmla="*/ 0 h 7047815"/>
              <a:gd name="connsiteX2" fmla="*/ 17029347 w 18719473"/>
              <a:gd name="connsiteY2" fmla="*/ 420602 h 7047815"/>
              <a:gd name="connsiteX3" fmla="*/ 18712309 w 18719473"/>
              <a:gd name="connsiteY3" fmla="*/ 15745 h 7047815"/>
              <a:gd name="connsiteX4" fmla="*/ 18694240 w 18719473"/>
              <a:gd name="connsiteY4" fmla="*/ 7047815 h 7047815"/>
              <a:gd name="connsiteX5" fmla="*/ 0 w 18719473"/>
              <a:gd name="connsiteY5" fmla="*/ 7022954 h 7047815"/>
              <a:gd name="connsiteX6" fmla="*/ 31040 w 18719473"/>
              <a:gd name="connsiteY6" fmla="*/ 13737 h 7047815"/>
              <a:gd name="connsiteX0" fmla="*/ 31040 w 18719473"/>
              <a:gd name="connsiteY0" fmla="*/ 13737 h 7047815"/>
              <a:gd name="connsiteX1" fmla="*/ 16472961 w 18719473"/>
              <a:gd name="connsiteY1" fmla="*/ 0 h 7047815"/>
              <a:gd name="connsiteX2" fmla="*/ 17029347 w 18719473"/>
              <a:gd name="connsiteY2" fmla="*/ 420602 h 7047815"/>
              <a:gd name="connsiteX3" fmla="*/ 17724828 w 18719473"/>
              <a:gd name="connsiteY3" fmla="*/ 252361 h 7047815"/>
              <a:gd name="connsiteX4" fmla="*/ 18712309 w 18719473"/>
              <a:gd name="connsiteY4" fmla="*/ 15745 h 7047815"/>
              <a:gd name="connsiteX5" fmla="*/ 18694240 w 18719473"/>
              <a:gd name="connsiteY5" fmla="*/ 7047815 h 7047815"/>
              <a:gd name="connsiteX6" fmla="*/ 0 w 18719473"/>
              <a:gd name="connsiteY6" fmla="*/ 7022954 h 7047815"/>
              <a:gd name="connsiteX7" fmla="*/ 31040 w 18719473"/>
              <a:gd name="connsiteY7" fmla="*/ 13737 h 7047815"/>
              <a:gd name="connsiteX0" fmla="*/ 31040 w 18719473"/>
              <a:gd name="connsiteY0" fmla="*/ 13737 h 7047815"/>
              <a:gd name="connsiteX1" fmla="*/ 16472961 w 18719473"/>
              <a:gd name="connsiteY1" fmla="*/ 0 h 7047815"/>
              <a:gd name="connsiteX2" fmla="*/ 17029347 w 18719473"/>
              <a:gd name="connsiteY2" fmla="*/ 420602 h 7047815"/>
              <a:gd name="connsiteX3" fmla="*/ 17526117 w 18719473"/>
              <a:gd name="connsiteY3" fmla="*/ 28039 h 7047815"/>
              <a:gd name="connsiteX4" fmla="*/ 18712309 w 18719473"/>
              <a:gd name="connsiteY4" fmla="*/ 15745 h 7047815"/>
              <a:gd name="connsiteX5" fmla="*/ 18694240 w 18719473"/>
              <a:gd name="connsiteY5" fmla="*/ 7047815 h 7047815"/>
              <a:gd name="connsiteX6" fmla="*/ 0 w 18719473"/>
              <a:gd name="connsiteY6" fmla="*/ 7022954 h 7047815"/>
              <a:gd name="connsiteX7" fmla="*/ 31040 w 18719473"/>
              <a:gd name="connsiteY7" fmla="*/ 13737 h 7047815"/>
              <a:gd name="connsiteX0" fmla="*/ 31040 w 18719473"/>
              <a:gd name="connsiteY0" fmla="*/ 13737 h 7047815"/>
              <a:gd name="connsiteX1" fmla="*/ 16472961 w 18719473"/>
              <a:gd name="connsiteY1" fmla="*/ 0 h 7047815"/>
              <a:gd name="connsiteX2" fmla="*/ 17029347 w 18719473"/>
              <a:gd name="connsiteY2" fmla="*/ 420602 h 7047815"/>
              <a:gd name="connsiteX3" fmla="*/ 17487556 w 18719473"/>
              <a:gd name="connsiteY3" fmla="*/ 14439 h 7047815"/>
              <a:gd name="connsiteX4" fmla="*/ 18712309 w 18719473"/>
              <a:gd name="connsiteY4" fmla="*/ 15745 h 7047815"/>
              <a:gd name="connsiteX5" fmla="*/ 18694240 w 18719473"/>
              <a:gd name="connsiteY5" fmla="*/ 7047815 h 7047815"/>
              <a:gd name="connsiteX6" fmla="*/ 0 w 18719473"/>
              <a:gd name="connsiteY6" fmla="*/ 7022954 h 7047815"/>
              <a:gd name="connsiteX7" fmla="*/ 31040 w 18719473"/>
              <a:gd name="connsiteY7" fmla="*/ 13737 h 7047815"/>
              <a:gd name="connsiteX0" fmla="*/ 31040 w 18719473"/>
              <a:gd name="connsiteY0" fmla="*/ 0 h 7034078"/>
              <a:gd name="connsiteX1" fmla="*/ 16434404 w 18719473"/>
              <a:gd name="connsiteY1" fmla="*/ 13466 h 7034078"/>
              <a:gd name="connsiteX2" fmla="*/ 17029347 w 18719473"/>
              <a:gd name="connsiteY2" fmla="*/ 406865 h 7034078"/>
              <a:gd name="connsiteX3" fmla="*/ 17487556 w 18719473"/>
              <a:gd name="connsiteY3" fmla="*/ 702 h 7034078"/>
              <a:gd name="connsiteX4" fmla="*/ 18712309 w 18719473"/>
              <a:gd name="connsiteY4" fmla="*/ 2008 h 7034078"/>
              <a:gd name="connsiteX5" fmla="*/ 18694240 w 18719473"/>
              <a:gd name="connsiteY5" fmla="*/ 7034078 h 7034078"/>
              <a:gd name="connsiteX6" fmla="*/ 0 w 18719473"/>
              <a:gd name="connsiteY6" fmla="*/ 7009217 h 7034078"/>
              <a:gd name="connsiteX7" fmla="*/ 31040 w 18719473"/>
              <a:gd name="connsiteY7" fmla="*/ 0 h 7034078"/>
              <a:gd name="connsiteX0" fmla="*/ 31040 w 18719473"/>
              <a:gd name="connsiteY0" fmla="*/ 135 h 7034213"/>
              <a:gd name="connsiteX1" fmla="*/ 16434404 w 18719473"/>
              <a:gd name="connsiteY1" fmla="*/ 0 h 7034213"/>
              <a:gd name="connsiteX2" fmla="*/ 17029347 w 18719473"/>
              <a:gd name="connsiteY2" fmla="*/ 407000 h 7034213"/>
              <a:gd name="connsiteX3" fmla="*/ 17487556 w 18719473"/>
              <a:gd name="connsiteY3" fmla="*/ 837 h 7034213"/>
              <a:gd name="connsiteX4" fmla="*/ 18712309 w 18719473"/>
              <a:gd name="connsiteY4" fmla="*/ 2143 h 7034213"/>
              <a:gd name="connsiteX5" fmla="*/ 18694240 w 18719473"/>
              <a:gd name="connsiteY5" fmla="*/ 7034213 h 7034213"/>
              <a:gd name="connsiteX6" fmla="*/ 0 w 18719473"/>
              <a:gd name="connsiteY6" fmla="*/ 7009352 h 7034213"/>
              <a:gd name="connsiteX7" fmla="*/ 31040 w 18719473"/>
              <a:gd name="connsiteY7" fmla="*/ 135 h 7034213"/>
              <a:gd name="connsiteX0" fmla="*/ 31040 w 18719473"/>
              <a:gd name="connsiteY0" fmla="*/ 135 h 7034213"/>
              <a:gd name="connsiteX1" fmla="*/ 16318731 w 18719473"/>
              <a:gd name="connsiteY1" fmla="*/ 0 h 7034213"/>
              <a:gd name="connsiteX2" fmla="*/ 17029347 w 18719473"/>
              <a:gd name="connsiteY2" fmla="*/ 407000 h 7034213"/>
              <a:gd name="connsiteX3" fmla="*/ 17487556 w 18719473"/>
              <a:gd name="connsiteY3" fmla="*/ 837 h 7034213"/>
              <a:gd name="connsiteX4" fmla="*/ 18712309 w 18719473"/>
              <a:gd name="connsiteY4" fmla="*/ 2143 h 7034213"/>
              <a:gd name="connsiteX5" fmla="*/ 18694240 w 18719473"/>
              <a:gd name="connsiteY5" fmla="*/ 7034213 h 7034213"/>
              <a:gd name="connsiteX6" fmla="*/ 0 w 18719473"/>
              <a:gd name="connsiteY6" fmla="*/ 7009352 h 7034213"/>
              <a:gd name="connsiteX7" fmla="*/ 31040 w 18719473"/>
              <a:gd name="connsiteY7" fmla="*/ 135 h 7034213"/>
              <a:gd name="connsiteX0" fmla="*/ 31040 w 18719473"/>
              <a:gd name="connsiteY0" fmla="*/ 135 h 7034213"/>
              <a:gd name="connsiteX1" fmla="*/ 16318731 w 18719473"/>
              <a:gd name="connsiteY1" fmla="*/ 0 h 7034213"/>
              <a:gd name="connsiteX2" fmla="*/ 16971511 w 18719473"/>
              <a:gd name="connsiteY2" fmla="*/ 406999 h 7034213"/>
              <a:gd name="connsiteX3" fmla="*/ 17487556 w 18719473"/>
              <a:gd name="connsiteY3" fmla="*/ 837 h 7034213"/>
              <a:gd name="connsiteX4" fmla="*/ 18712309 w 18719473"/>
              <a:gd name="connsiteY4" fmla="*/ 2143 h 7034213"/>
              <a:gd name="connsiteX5" fmla="*/ 18694240 w 18719473"/>
              <a:gd name="connsiteY5" fmla="*/ 7034213 h 7034213"/>
              <a:gd name="connsiteX6" fmla="*/ 0 w 18719473"/>
              <a:gd name="connsiteY6" fmla="*/ 7009352 h 7034213"/>
              <a:gd name="connsiteX7" fmla="*/ 31040 w 18719473"/>
              <a:gd name="connsiteY7" fmla="*/ 135 h 703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9473" h="7034213">
                <a:moveTo>
                  <a:pt x="31040" y="135"/>
                </a:moveTo>
                <a:lnTo>
                  <a:pt x="16318731" y="0"/>
                </a:lnTo>
                <a:lnTo>
                  <a:pt x="16971511" y="406999"/>
                </a:lnTo>
                <a:lnTo>
                  <a:pt x="17487556" y="837"/>
                </a:lnTo>
                <a:lnTo>
                  <a:pt x="18712309" y="2143"/>
                </a:lnTo>
                <a:cubicBezTo>
                  <a:pt x="18733582" y="1708257"/>
                  <a:pt x="18701394" y="6001113"/>
                  <a:pt x="18694240" y="7034213"/>
                </a:cubicBezTo>
                <a:lnTo>
                  <a:pt x="0" y="7009352"/>
                </a:lnTo>
                <a:cubicBezTo>
                  <a:pt x="9644" y="5587685"/>
                  <a:pt x="4638" y="1806890"/>
                  <a:pt x="31040" y="13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a:lstStyle>
            <a:lvl1pPr marL="0" marR="0" indent="0" algn="ctr" defTabSz="457200" rtl="0" eaLnBrk="1" fontAlgn="auto" latinLnBrk="0" hangingPunct="1">
              <a:lnSpc>
                <a:spcPct val="90000"/>
              </a:lnSpc>
              <a:spcBef>
                <a:spcPts val="0"/>
              </a:spcBef>
              <a:spcAft>
                <a:spcPts val="800"/>
              </a:spcAft>
              <a:buClr>
                <a:srgbClr val="003366"/>
              </a:buClr>
              <a:buSzTx/>
              <a:buFont typeface="Wingdings" charset="2"/>
              <a:buNone/>
              <a:tabLst/>
              <a:defRPr baseline="0">
                <a:solidFill>
                  <a:srgbClr val="FFFFFF"/>
                </a:solidFill>
              </a:defRPr>
            </a:lvl1pPr>
          </a:lstStyle>
          <a:p>
            <a:r>
              <a:rPr lang="en-GB" noProof="0" dirty="0" smtClean="0"/>
              <a:t>Click icon to add picture</a:t>
            </a:r>
          </a:p>
        </p:txBody>
      </p:sp>
    </p:spTree>
    <p:extLst>
      <p:ext uri="{BB962C8B-B14F-4D97-AF65-F5344CB8AC3E}">
        <p14:creationId xmlns:p14="http://schemas.microsoft.com/office/powerpoint/2010/main" val="227221959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1399788" y="4671328"/>
            <a:ext cx="6350552" cy="472282"/>
          </a:xfrm>
        </p:spPr>
        <p:txBody>
          <a:bodyPr anchor="t"/>
          <a:lstStyle>
            <a:lvl1pPr algn="ctr">
              <a:defRPr sz="1800" b="0">
                <a:solidFill>
                  <a:srgbClr val="003366"/>
                </a:solidFill>
              </a:defRPr>
            </a:lvl1pPr>
          </a:lstStyle>
          <a:p>
            <a:r>
              <a:rPr lang="en-GB" noProof="0" dirty="0" smtClean="0"/>
              <a:t>Click to add text</a:t>
            </a:r>
            <a:endParaRPr lang="en-GB" noProof="0" dirty="0"/>
          </a:p>
        </p:txBody>
      </p:sp>
      <p:sp>
        <p:nvSpPr>
          <p:cNvPr id="3" name="Tijdelijke aanduiding voor afbeelding 2"/>
          <p:cNvSpPr>
            <a:spLocks noGrp="1"/>
          </p:cNvSpPr>
          <p:nvPr>
            <p:ph type="pic" idx="1" hasCustomPrompt="1"/>
          </p:nvPr>
        </p:nvSpPr>
        <p:spPr>
          <a:xfrm>
            <a:off x="1399788" y="1212034"/>
            <a:ext cx="6350552" cy="3438408"/>
          </a:xfrm>
        </p:spPr>
        <p:txBody>
          <a:bodyPr anchor="t"/>
          <a:lstStyle>
            <a:lvl1pPr marL="0" indent="0" algn="ctr">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smtClean="0"/>
              <a:t>Click icon to add picture</a:t>
            </a:r>
          </a:p>
        </p:txBody>
      </p:sp>
    </p:spTree>
    <p:extLst>
      <p:ext uri="{BB962C8B-B14F-4D97-AF65-F5344CB8AC3E}">
        <p14:creationId xmlns:p14="http://schemas.microsoft.com/office/powerpoint/2010/main" val="297920394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Afbeelding 9" descr="overlay_long_cyan_kbckopie2.png"/>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0" y="0"/>
            <a:ext cx="9144000" cy="1240118"/>
          </a:xfrm>
          <a:prstGeom prst="rect">
            <a:avLst/>
          </a:prstGeom>
        </p:spPr>
      </p:pic>
      <p:pic>
        <p:nvPicPr>
          <p:cNvPr id="8" name="Picture 12" descr="KBC2"/>
          <p:cNvPicPr>
            <a:picLocks noChangeAspect="1" noChangeArrowheads="1"/>
          </p:cNvPicPr>
          <p:nvPr/>
        </p:nvPicPr>
        <p:blipFill rotWithShape="1">
          <a:blip r:embed="rId27" cstate="screen">
            <a:alphaModFix/>
            <a:extLst>
              <a:ext uri="{28A0092B-C50C-407E-A947-70E740481C1C}">
                <a14:useLocalDpi xmlns:a14="http://schemas.microsoft.com/office/drawing/2010/main"/>
              </a:ext>
            </a:extLst>
          </a:blip>
          <a:srcRect l="1490" t="1418" r="86490" b="86678"/>
          <a:stretch/>
        </p:blipFill>
        <p:spPr bwMode="auto">
          <a:xfrm>
            <a:off x="8198365" y="5055037"/>
            <a:ext cx="687762" cy="510894"/>
          </a:xfrm>
          <a:prstGeom prst="rect">
            <a:avLst/>
          </a:prstGeom>
          <a:noFill/>
        </p:spPr>
      </p:pic>
      <p:sp>
        <p:nvSpPr>
          <p:cNvPr id="2" name="Tijdelijke aanduiding voor titel 1"/>
          <p:cNvSpPr>
            <a:spLocks noGrp="1"/>
          </p:cNvSpPr>
          <p:nvPr>
            <p:ph type="title"/>
          </p:nvPr>
        </p:nvSpPr>
        <p:spPr>
          <a:xfrm>
            <a:off x="444913" y="168234"/>
            <a:ext cx="8362537" cy="537322"/>
          </a:xfrm>
          <a:prstGeom prst="rect">
            <a:avLst/>
          </a:prstGeom>
        </p:spPr>
        <p:txBody>
          <a:bodyPr vert="horz" lIns="91440" tIns="45720" rIns="91440" bIns="45720" rtlCol="0" anchor="ctr" anchorCtr="0">
            <a:noAutofit/>
          </a:bodyPr>
          <a:lstStyle/>
          <a:p>
            <a:r>
              <a:rPr lang="en-GB" noProof="0" dirty="0" smtClean="0"/>
              <a:t>Click to add title</a:t>
            </a:r>
            <a:endParaRPr lang="en-GB" noProof="0" dirty="0"/>
          </a:p>
        </p:txBody>
      </p:sp>
      <p:sp>
        <p:nvSpPr>
          <p:cNvPr id="3" name="Tijdelijke aanduiding voor tekst 2"/>
          <p:cNvSpPr>
            <a:spLocks noGrp="1"/>
          </p:cNvSpPr>
          <p:nvPr>
            <p:ph type="body" idx="1"/>
          </p:nvPr>
        </p:nvSpPr>
        <p:spPr>
          <a:xfrm>
            <a:off x="404196" y="1275403"/>
            <a:ext cx="8403254" cy="3545893"/>
          </a:xfrm>
          <a:prstGeom prst="rect">
            <a:avLst/>
          </a:prstGeom>
        </p:spPr>
        <p:txBody>
          <a:bodyPr vert="horz" lIns="91440" tIns="45720" rIns="91440" bIns="45720" rtlCol="0">
            <a:noAutofit/>
          </a:bodyPr>
          <a:lstStyle/>
          <a:p>
            <a:pPr lvl="0"/>
            <a:r>
              <a:rPr lang="en-GB" noProof="0" dirty="0" smtClean="0"/>
              <a:t>Click to add text</a:t>
            </a:r>
          </a:p>
          <a:p>
            <a:pPr lvl="1"/>
            <a:r>
              <a:rPr lang="en-GB" noProof="0" dirty="0" smtClean="0"/>
              <a:t>Second level</a:t>
            </a:r>
          </a:p>
          <a:p>
            <a:pPr lvl="2"/>
            <a:r>
              <a:rPr lang="en-GB" noProof="0" dirty="0" smtClean="0"/>
              <a:t>Third level</a:t>
            </a:r>
          </a:p>
        </p:txBody>
      </p:sp>
      <p:sp>
        <p:nvSpPr>
          <p:cNvPr id="6" name="Tijdelijke aanduiding voor dianummer 5"/>
          <p:cNvSpPr txBox="1">
            <a:spLocks/>
          </p:cNvSpPr>
          <p:nvPr/>
        </p:nvSpPr>
        <p:spPr>
          <a:xfrm>
            <a:off x="434090" y="5288468"/>
            <a:ext cx="2133600" cy="304271"/>
          </a:xfrm>
          <a:prstGeom prst="rect">
            <a:avLst/>
          </a:prstGeom>
        </p:spPr>
        <p:txBody>
          <a:bodyPr/>
          <a:lstStyle>
            <a:defPPr>
              <a:defRPr lang="nl-NL"/>
            </a:defPPr>
            <a:lvl1pPr marL="0" algn="l" defTabSz="457200" rtl="0" eaLnBrk="1" latinLnBrk="0" hangingPunct="1">
              <a:defRPr sz="900" kern="1200">
                <a:solidFill>
                  <a:srgbClr val="0099CC"/>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71D7605-1008-454B-8CEA-01CEFD2483E5}" type="slidenum">
              <a:rPr lang="en-GB" noProof="0" smtClean="0">
                <a:solidFill>
                  <a:schemeClr val="accent2"/>
                </a:solidFill>
              </a:rPr>
              <a:pPr algn="l"/>
              <a:t>‹nr.›</a:t>
            </a:fld>
            <a:endParaRPr lang="en-GB" noProof="0">
              <a:solidFill>
                <a:schemeClr val="accent2"/>
              </a:solidFill>
            </a:endParaRPr>
          </a:p>
        </p:txBody>
      </p:sp>
    </p:spTree>
    <p:extLst>
      <p:ext uri="{BB962C8B-B14F-4D97-AF65-F5344CB8AC3E}">
        <p14:creationId xmlns:p14="http://schemas.microsoft.com/office/powerpoint/2010/main" val="2644468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iming>
    <p:tnLst>
      <p:par>
        <p:cTn id="1" dur="indefinite" restart="never" nodeType="tmRoot"/>
      </p:par>
    </p:tnLst>
  </p:timing>
  <p:txStyles>
    <p:titleStyle>
      <a:lvl1pPr algn="l" defTabSz="457200" rtl="0" eaLnBrk="1" latinLnBrk="0" hangingPunct="1">
        <a:lnSpc>
          <a:spcPct val="85000"/>
        </a:lnSpc>
        <a:spcBef>
          <a:spcPct val="0"/>
        </a:spcBef>
        <a:buNone/>
        <a:defRPr sz="2800" b="1" kern="1200" baseline="0">
          <a:solidFill>
            <a:schemeClr val="bg1"/>
          </a:solidFill>
          <a:latin typeface="Trebuchet MS"/>
          <a:ea typeface="+mj-ea"/>
          <a:cs typeface="Trebuchet MS"/>
        </a:defRPr>
      </a:lvl1pPr>
    </p:titleStyle>
    <p:bodyStyle>
      <a:lvl1pPr marL="269875" indent="-269875" algn="l" defTabSz="457200" rtl="0" eaLnBrk="1" latinLnBrk="0" hangingPunct="1">
        <a:lnSpc>
          <a:spcPct val="90000"/>
        </a:lnSpc>
        <a:spcBef>
          <a:spcPts val="0"/>
        </a:spcBef>
        <a:spcAft>
          <a:spcPts val="800"/>
        </a:spcAft>
        <a:buClr>
          <a:srgbClr val="003366"/>
        </a:buClr>
        <a:buFont typeface="Wingdings" charset="2"/>
        <a:buChar char="§"/>
        <a:defRPr sz="2400" kern="1200" baseline="0">
          <a:solidFill>
            <a:srgbClr val="003366"/>
          </a:solidFill>
          <a:latin typeface="Calibri"/>
          <a:ea typeface="+mn-ea"/>
          <a:cs typeface="+mn-cs"/>
        </a:defRPr>
      </a:lvl1pPr>
      <a:lvl2pPr marL="538163" indent="-268288" algn="l" defTabSz="457200" rtl="0" eaLnBrk="1" latinLnBrk="0" hangingPunct="1">
        <a:lnSpc>
          <a:spcPct val="90000"/>
        </a:lnSpc>
        <a:spcBef>
          <a:spcPts val="0"/>
        </a:spcBef>
        <a:spcAft>
          <a:spcPts val="800"/>
        </a:spcAft>
        <a:buClr>
          <a:srgbClr val="00AEEF"/>
        </a:buClr>
        <a:buFont typeface="Wingdings" charset="2"/>
        <a:buChar char="§"/>
        <a:defRPr sz="2200" kern="1200" baseline="0">
          <a:solidFill>
            <a:srgbClr val="003366"/>
          </a:solidFill>
          <a:latin typeface="Calibri"/>
          <a:ea typeface="+mn-ea"/>
          <a:cs typeface="+mn-cs"/>
        </a:defRPr>
      </a:lvl2pPr>
      <a:lvl3pPr marL="808038" indent="-269875" algn="l" defTabSz="457200" rtl="0" eaLnBrk="1" latinLnBrk="0" hangingPunct="1">
        <a:lnSpc>
          <a:spcPct val="90000"/>
        </a:lnSpc>
        <a:spcBef>
          <a:spcPts val="0"/>
        </a:spcBef>
        <a:spcAft>
          <a:spcPts val="800"/>
        </a:spcAft>
        <a:buClr>
          <a:srgbClr val="003366"/>
        </a:buClr>
        <a:buFont typeface="Lucida Grande"/>
        <a:buChar char="-"/>
        <a:defRPr sz="2000" kern="1200">
          <a:solidFill>
            <a:srgbClr val="003366"/>
          </a:solidFill>
          <a:latin typeface="Calibri"/>
          <a:ea typeface="+mn-ea"/>
          <a:cs typeface="+mn-cs"/>
        </a:defRPr>
      </a:lvl3pPr>
      <a:lvl4pPr marL="985838" indent="-266700" algn="l" defTabSz="457200" rtl="0" eaLnBrk="1" latinLnBrk="0" hangingPunct="1">
        <a:spcBef>
          <a:spcPts val="0"/>
        </a:spcBef>
        <a:spcAft>
          <a:spcPts val="800"/>
        </a:spcAft>
        <a:buClr>
          <a:srgbClr val="003366"/>
        </a:buClr>
        <a:buFont typeface="Arial"/>
        <a:buChar char="–"/>
        <a:defRPr sz="1600" kern="1200">
          <a:solidFill>
            <a:srgbClr val="003366"/>
          </a:solidFill>
          <a:latin typeface="Calibri"/>
          <a:ea typeface="+mn-ea"/>
          <a:cs typeface="+mn-cs"/>
        </a:defRPr>
      </a:lvl4pPr>
      <a:lvl5pPr marL="1163638" indent="-177800" algn="l" defTabSz="457200" rtl="0" eaLnBrk="1" latinLnBrk="0" hangingPunct="1">
        <a:spcBef>
          <a:spcPts val="0"/>
        </a:spcBef>
        <a:spcAft>
          <a:spcPts val="800"/>
        </a:spcAft>
        <a:buClr>
          <a:srgbClr val="003366"/>
        </a:buClr>
        <a:buFont typeface="Arial"/>
        <a:buChar char="•"/>
        <a:defRPr sz="160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4.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1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1.png"/><Relationship Id="rId5" Type="http://schemas.openxmlformats.org/officeDocument/2006/relationships/tags" Target="../tags/tag5.xml"/><Relationship Id="rId1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tags" Target="../tags/tag4.xml"/><Relationship Id="rId9" Type="http://schemas.openxmlformats.org/officeDocument/2006/relationships/notesSlide" Target="../notesSlides/notesSlide4.xml"/><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7.jp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chart" Target="../charts/char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dirty="0" smtClean="0"/>
              <a:t>“</a:t>
            </a:r>
            <a:r>
              <a:rPr lang="nl-BE" dirty="0" smtClean="0"/>
              <a:t>Des </a:t>
            </a:r>
            <a:r>
              <a:rPr lang="nl-BE" dirty="0" err="1" smtClean="0"/>
              <a:t>soucis</a:t>
            </a:r>
            <a:r>
              <a:rPr lang="nl-BE" dirty="0" smtClean="0"/>
              <a:t> pour </a:t>
            </a:r>
            <a:r>
              <a:rPr lang="nl-BE" dirty="0" err="1" smtClean="0"/>
              <a:t>demain</a:t>
            </a:r>
            <a:r>
              <a:rPr lang="nl-BE" dirty="0" smtClean="0"/>
              <a:t> </a:t>
            </a:r>
            <a:r>
              <a:rPr dirty="0" smtClean="0"/>
              <a:t>?”</a:t>
            </a:r>
            <a:endParaRPr lang="en-GB" dirty="0"/>
          </a:p>
        </p:txBody>
      </p:sp>
      <p:sp>
        <p:nvSpPr>
          <p:cNvPr id="5" name="Subtitle 4"/>
          <p:cNvSpPr>
            <a:spLocks noGrp="1"/>
          </p:cNvSpPr>
          <p:nvPr>
            <p:ph type="subTitle" idx="1"/>
          </p:nvPr>
        </p:nvSpPr>
        <p:spPr>
          <a:xfrm>
            <a:off x="445244" y="3085479"/>
            <a:ext cx="5447556" cy="1460500"/>
          </a:xfrm>
        </p:spPr>
        <p:txBody>
          <a:bodyPr/>
          <a:lstStyle/>
          <a:p>
            <a:r>
              <a:rPr dirty="0"/>
              <a:t>Daniel Falque </a:t>
            </a:r>
            <a:r>
              <a:rPr sz="1600" dirty="0"/>
              <a:t>- CEO KBC </a:t>
            </a:r>
            <a:r>
              <a:rPr sz="1600" dirty="0" err="1"/>
              <a:t>Belgique</a:t>
            </a:r>
            <a:endParaRPr lang="en-GB" dirty="0" smtClean="0"/>
          </a:p>
          <a:p>
            <a:r>
              <a:rPr dirty="0"/>
              <a:t>Edwin De Boeck </a:t>
            </a:r>
            <a:r>
              <a:rPr sz="1600" dirty="0"/>
              <a:t>- </a:t>
            </a:r>
            <a:r>
              <a:rPr sz="1600" dirty="0" err="1"/>
              <a:t>Economiste</a:t>
            </a:r>
            <a:r>
              <a:rPr sz="1600" dirty="0"/>
              <a:t> en chef KBC </a:t>
            </a:r>
            <a:r>
              <a:rPr sz="1600" dirty="0" err="1"/>
              <a:t>Groupe</a:t>
            </a:r>
            <a:endParaRPr lang="en-GB" sz="1600" dirty="0" smtClean="0"/>
          </a:p>
          <a:p>
            <a:r>
              <a:rPr dirty="0"/>
              <a:t>Hans Verstraete </a:t>
            </a:r>
            <a:r>
              <a:rPr lang="nl-BE" sz="1600" dirty="0" smtClean="0"/>
              <a:t>–</a:t>
            </a:r>
            <a:r>
              <a:rPr sz="1600" dirty="0" smtClean="0"/>
              <a:t> </a:t>
            </a:r>
            <a:r>
              <a:rPr lang="nl-BE" sz="1600" dirty="0" smtClean="0"/>
              <a:t>Directeur </a:t>
            </a:r>
            <a:r>
              <a:rPr lang="nl-BE" sz="1600" dirty="0" err="1" smtClean="0"/>
              <a:t>général</a:t>
            </a:r>
            <a:r>
              <a:rPr lang="nl-BE" sz="1600" dirty="0" smtClean="0"/>
              <a:t> </a:t>
            </a:r>
            <a:r>
              <a:rPr sz="1600" dirty="0" smtClean="0"/>
              <a:t>KBC </a:t>
            </a:r>
            <a:r>
              <a:rPr sz="1600" dirty="0"/>
              <a:t>Assurances</a:t>
            </a:r>
            <a:endParaRPr lang="en-GB" sz="1600" dirty="0"/>
          </a:p>
        </p:txBody>
      </p:sp>
      <p:sp>
        <p:nvSpPr>
          <p:cNvPr id="2" name="Tijdelijke aanduiding voor afbeelding 1"/>
          <p:cNvSpPr>
            <a:spLocks noGrp="1"/>
          </p:cNvSpPr>
          <p:nvPr>
            <p:ph type="pic" sz="quarter" idx="11"/>
          </p:nvPr>
        </p:nvSpPr>
        <p:spPr>
          <a:solidFill>
            <a:srgbClr val="00B0F0"/>
          </a:solidFill>
        </p:spPr>
      </p:sp>
      <p:sp>
        <p:nvSpPr>
          <p:cNvPr id="6" name="Tekstvak 5"/>
          <p:cNvSpPr txBox="1"/>
          <p:nvPr/>
        </p:nvSpPr>
        <p:spPr>
          <a:xfrm>
            <a:off x="6316270" y="4456600"/>
            <a:ext cx="2783840" cy="707886"/>
          </a:xfrm>
          <a:prstGeom prst="rect">
            <a:avLst/>
          </a:prstGeom>
          <a:noFill/>
        </p:spPr>
        <p:txBody>
          <a:bodyPr wrap="square" rtlCol="0">
            <a:spAutoFit/>
          </a:bodyPr>
          <a:lstStyle/>
          <a:p>
            <a:r>
              <a:rPr lang="nl-BE" sz="2000" dirty="0" err="1" smtClean="0">
                <a:solidFill>
                  <a:schemeClr val="bg1"/>
                </a:solidFill>
                <a:latin typeface="Trebuchet MS"/>
                <a:cs typeface="Trebuchet MS"/>
              </a:rPr>
              <a:t>Conférence</a:t>
            </a:r>
            <a:r>
              <a:rPr lang="nl-BE" sz="2000" dirty="0" smtClean="0">
                <a:solidFill>
                  <a:schemeClr val="bg1"/>
                </a:solidFill>
                <a:latin typeface="Trebuchet MS"/>
                <a:cs typeface="Trebuchet MS"/>
              </a:rPr>
              <a:t> de </a:t>
            </a:r>
            <a:r>
              <a:rPr lang="nl-BE" sz="2000" dirty="0" err="1" smtClean="0">
                <a:solidFill>
                  <a:schemeClr val="bg1"/>
                </a:solidFill>
                <a:latin typeface="Trebuchet MS"/>
                <a:cs typeface="Trebuchet MS"/>
              </a:rPr>
              <a:t>presse</a:t>
            </a:r>
            <a:r>
              <a:rPr lang="nl-BE" sz="2000" dirty="0" smtClean="0">
                <a:solidFill>
                  <a:schemeClr val="bg1"/>
                </a:solidFill>
                <a:latin typeface="Trebuchet MS"/>
                <a:cs typeface="Trebuchet MS"/>
              </a:rPr>
              <a:t> </a:t>
            </a:r>
          </a:p>
          <a:p>
            <a:r>
              <a:rPr lang="nl-BE" sz="2000" dirty="0" smtClean="0">
                <a:solidFill>
                  <a:schemeClr val="bg1"/>
                </a:solidFill>
                <a:latin typeface="Trebuchet MS"/>
                <a:cs typeface="Trebuchet MS"/>
              </a:rPr>
              <a:t>24 septembre 2014</a:t>
            </a:r>
            <a:endParaRPr lang="nl-BE" sz="2000" dirty="0">
              <a:solidFill>
                <a:schemeClr val="bg1"/>
              </a:solidFill>
              <a:latin typeface="Trebuchet MS"/>
              <a:cs typeface="Trebuchet MS"/>
            </a:endParaRPr>
          </a:p>
        </p:txBody>
      </p:sp>
    </p:spTree>
    <p:extLst>
      <p:ext uri="{BB962C8B-B14F-4D97-AF65-F5344CB8AC3E}">
        <p14:creationId xmlns:p14="http://schemas.microsoft.com/office/powerpoint/2010/main" val="313133254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a:t>Craintes justifiées</a:t>
            </a:r>
            <a:endParaRPr lang="nl-BE" dirty="0"/>
          </a:p>
        </p:txBody>
      </p:sp>
      <p:sp>
        <p:nvSpPr>
          <p:cNvPr id="3" name="Tijdelijke aanduiding voor inhoud 2"/>
          <p:cNvSpPr>
            <a:spLocks noGrp="1"/>
          </p:cNvSpPr>
          <p:nvPr>
            <p:ph idx="1"/>
          </p:nvPr>
        </p:nvSpPr>
        <p:spPr>
          <a:xfrm>
            <a:off x="399018" y="1171192"/>
            <a:ext cx="8529082" cy="3601186"/>
          </a:xfrm>
        </p:spPr>
        <p:txBody>
          <a:bodyPr/>
          <a:lstStyle/>
          <a:p>
            <a:pPr lvl="1"/>
            <a:r>
              <a:rPr lang="nl-BE" sz="2000" dirty="0" smtClean="0"/>
              <a:t>La p</a:t>
            </a:r>
            <a:r>
              <a:rPr sz="2000" dirty="0" err="1" smtClean="0"/>
              <a:t>réparation</a:t>
            </a:r>
            <a:r>
              <a:rPr sz="2000" dirty="0" smtClean="0"/>
              <a:t> </a:t>
            </a:r>
            <a:r>
              <a:rPr sz="2000" dirty="0" err="1"/>
              <a:t>financière</a:t>
            </a:r>
            <a:r>
              <a:rPr sz="2000" dirty="0"/>
              <a:t> </a:t>
            </a:r>
            <a:r>
              <a:rPr lang="nl-BE" sz="2000" dirty="0" smtClean="0"/>
              <a:t>se </a:t>
            </a:r>
            <a:r>
              <a:rPr lang="nl-BE" sz="2000" dirty="0" err="1" smtClean="0"/>
              <a:t>heurte</a:t>
            </a:r>
            <a:r>
              <a:rPr lang="nl-BE" sz="2000" dirty="0" smtClean="0"/>
              <a:t> </a:t>
            </a:r>
            <a:r>
              <a:rPr sz="2000" dirty="0" smtClean="0"/>
              <a:t>aux </a:t>
            </a:r>
            <a:r>
              <a:rPr lang="nl-BE" sz="2000" b="1" i="1" dirty="0">
                <a:solidFill>
                  <a:srgbClr val="00AEEF"/>
                </a:solidFill>
                <a:latin typeface="+mn-lt"/>
                <a:cs typeface="Arial"/>
              </a:rPr>
              <a:t>incertitudes</a:t>
            </a:r>
            <a:r>
              <a:rPr lang="nl-BE" sz="2000" b="1" i="1" dirty="0" smtClean="0">
                <a:solidFill>
                  <a:srgbClr val="00AEEF"/>
                </a:solidFill>
                <a:latin typeface="+mn-lt"/>
                <a:cs typeface="Arial"/>
              </a:rPr>
              <a:t> : </a:t>
            </a:r>
          </a:p>
          <a:p>
            <a:pPr lvl="1"/>
            <a:endParaRPr lang="nl-BE" sz="500" b="1" i="1" dirty="0">
              <a:solidFill>
                <a:srgbClr val="00AEEF"/>
              </a:solidFill>
              <a:latin typeface="+mn-lt"/>
              <a:cs typeface="Arial"/>
            </a:endParaRPr>
          </a:p>
          <a:p>
            <a:pPr lvl="2"/>
            <a:r>
              <a:rPr sz="1800" dirty="0"/>
              <a:t>Trop "</a:t>
            </a:r>
            <a:r>
              <a:rPr sz="1800" dirty="0" err="1"/>
              <a:t>épargner</a:t>
            </a:r>
            <a:r>
              <a:rPr sz="1800" dirty="0"/>
              <a:t> pour plus </a:t>
            </a:r>
            <a:r>
              <a:rPr sz="1800" dirty="0" err="1"/>
              <a:t>tard</a:t>
            </a:r>
            <a:r>
              <a:rPr sz="1800" dirty="0"/>
              <a:t>" </a:t>
            </a:r>
            <a:r>
              <a:rPr sz="1800" dirty="0" err="1"/>
              <a:t>limite</a:t>
            </a:r>
            <a:r>
              <a:rPr sz="1800" dirty="0"/>
              <a:t> la </a:t>
            </a:r>
            <a:r>
              <a:rPr sz="1800" dirty="0" err="1"/>
              <a:t>qualité</a:t>
            </a:r>
            <a:r>
              <a:rPr sz="1800" dirty="0"/>
              <a:t> de vie pendant les </a:t>
            </a:r>
            <a:r>
              <a:rPr sz="1800" dirty="0" err="1"/>
              <a:t>années</a:t>
            </a:r>
            <a:r>
              <a:rPr sz="1800" dirty="0"/>
              <a:t> actives</a:t>
            </a:r>
          </a:p>
          <a:p>
            <a:pPr lvl="2"/>
            <a:endParaRPr lang="nl-BE" sz="500" dirty="0"/>
          </a:p>
          <a:p>
            <a:pPr lvl="2"/>
            <a:r>
              <a:rPr sz="1800" dirty="0"/>
              <a:t>Les </a:t>
            </a:r>
            <a:r>
              <a:rPr sz="1800" dirty="0" err="1"/>
              <a:t>prestations</a:t>
            </a:r>
            <a:r>
              <a:rPr sz="1800" dirty="0"/>
              <a:t> en </a:t>
            </a:r>
            <a:r>
              <a:rPr sz="1800" dirty="0" err="1"/>
              <a:t>matière</a:t>
            </a:r>
            <a:r>
              <a:rPr sz="1800" dirty="0"/>
              <a:t> de pension et </a:t>
            </a:r>
            <a:r>
              <a:rPr sz="1800" dirty="0" err="1"/>
              <a:t>l'intervention</a:t>
            </a:r>
            <a:r>
              <a:rPr sz="1800" dirty="0"/>
              <a:t> des </a:t>
            </a:r>
            <a:r>
              <a:rPr sz="1800" dirty="0" err="1"/>
              <a:t>autorités</a:t>
            </a:r>
            <a:r>
              <a:rPr sz="1800" dirty="0"/>
              <a:t> en </a:t>
            </a:r>
            <a:r>
              <a:rPr sz="1800" dirty="0" err="1"/>
              <a:t>cas</a:t>
            </a:r>
            <a:r>
              <a:rPr sz="1800" dirty="0"/>
              <a:t> de </a:t>
            </a:r>
            <a:r>
              <a:rPr sz="1800" dirty="0" err="1"/>
              <a:t>dépendance</a:t>
            </a:r>
            <a:r>
              <a:rPr sz="1800" dirty="0"/>
              <a:t> </a:t>
            </a:r>
            <a:r>
              <a:rPr sz="1800" dirty="0" err="1"/>
              <a:t>sont</a:t>
            </a:r>
            <a:r>
              <a:rPr sz="1800" dirty="0"/>
              <a:t> </a:t>
            </a:r>
            <a:r>
              <a:rPr sz="1800" dirty="0" err="1"/>
              <a:t>généralement</a:t>
            </a:r>
            <a:r>
              <a:rPr sz="1800" dirty="0"/>
              <a:t> </a:t>
            </a:r>
            <a:r>
              <a:rPr sz="1800" dirty="0" err="1"/>
              <a:t>insuffisantes</a:t>
            </a:r>
            <a:endParaRPr sz="1800" dirty="0"/>
          </a:p>
          <a:p>
            <a:pPr lvl="2"/>
            <a:endParaRPr lang="nl-BE" sz="500" dirty="0"/>
          </a:p>
          <a:p>
            <a:pPr lvl="2"/>
            <a:r>
              <a:rPr sz="1800" dirty="0"/>
              <a:t>Comment </a:t>
            </a:r>
            <a:r>
              <a:rPr sz="1800" dirty="0" err="1"/>
              <a:t>réaliser</a:t>
            </a:r>
            <a:r>
              <a:rPr sz="1800" dirty="0"/>
              <a:t> </a:t>
            </a:r>
            <a:r>
              <a:rPr sz="1800" dirty="0" err="1"/>
              <a:t>ses</a:t>
            </a:r>
            <a:r>
              <a:rPr sz="1800" dirty="0"/>
              <a:t> </a:t>
            </a:r>
            <a:r>
              <a:rPr sz="1800" dirty="0" err="1"/>
              <a:t>rêves</a:t>
            </a:r>
            <a:r>
              <a:rPr sz="1800" dirty="0"/>
              <a:t> tout en </a:t>
            </a:r>
            <a:r>
              <a:rPr sz="1800" dirty="0" err="1"/>
              <a:t>assurant</a:t>
            </a:r>
            <a:r>
              <a:rPr sz="1800" dirty="0"/>
              <a:t> son </a:t>
            </a:r>
            <a:r>
              <a:rPr sz="1800" dirty="0" err="1"/>
              <a:t>avenir</a:t>
            </a:r>
            <a:r>
              <a:rPr sz="1800" dirty="0"/>
              <a:t> financier ?</a:t>
            </a:r>
          </a:p>
          <a:p>
            <a:pPr lvl="1"/>
            <a:endParaRPr lang="nl-BE" b="1" i="1" dirty="0">
              <a:solidFill>
                <a:srgbClr val="00AEEF"/>
              </a:solidFill>
              <a:latin typeface="+mn-lt"/>
              <a:cs typeface="Arial"/>
            </a:endParaRPr>
          </a:p>
        </p:txBody>
      </p:sp>
      <p:pic>
        <p:nvPicPr>
          <p:cNvPr id="6" name="Picture 5"/>
          <p:cNvPicPr>
            <a:picLocks noChangeAspect="1"/>
          </p:cNvPicPr>
          <p:nvPr/>
        </p:nvPicPr>
        <p:blipFill>
          <a:blip r:embed="rId3"/>
          <a:stretch>
            <a:fillRect/>
          </a:stretch>
        </p:blipFill>
        <p:spPr>
          <a:xfrm>
            <a:off x="8345775" y="50373"/>
            <a:ext cx="612211" cy="7549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1216352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467544" y="1452460"/>
            <a:ext cx="5089728" cy="1225021"/>
          </a:xfrm>
          <a:noFill/>
        </p:spPr>
        <p:txBody>
          <a:bodyPr/>
          <a:lstStyle/>
          <a:p>
            <a:pPr algn="ctr"/>
            <a:r>
              <a:rPr lang="nl-BE" sz="3200" dirty="0" smtClean="0">
                <a:solidFill>
                  <a:schemeClr val="accent2"/>
                </a:solidFill>
              </a:rPr>
              <a:t>Dépendance &amp; </a:t>
            </a:r>
            <a:r>
              <a:rPr lang="nl-BE" sz="3200" dirty="0" err="1" smtClean="0">
                <a:solidFill>
                  <a:schemeClr val="accent2"/>
                </a:solidFill>
              </a:rPr>
              <a:t>soins</a:t>
            </a:r>
            <a:r>
              <a:rPr lang="nl-BE" sz="3200" dirty="0" smtClean="0">
                <a:solidFill>
                  <a:schemeClr val="accent2"/>
                </a:solidFill>
              </a:rPr>
              <a:t/>
            </a:r>
            <a:br>
              <a:rPr lang="nl-BE" sz="3200" dirty="0" smtClean="0">
                <a:solidFill>
                  <a:schemeClr val="accent2"/>
                </a:solidFill>
              </a:rPr>
            </a:br>
            <a:r>
              <a:rPr lang="nl-BE" sz="2400" i="1" dirty="0" smtClean="0">
                <a:solidFill>
                  <a:schemeClr val="accent2"/>
                </a:solidFill>
              </a:rPr>
              <a:t>Des </a:t>
            </a:r>
            <a:r>
              <a:rPr lang="nl-BE" sz="2400" i="1" dirty="0" err="1" smtClean="0">
                <a:solidFill>
                  <a:schemeClr val="accent2"/>
                </a:solidFill>
              </a:rPr>
              <a:t>soucis</a:t>
            </a:r>
            <a:r>
              <a:rPr lang="nl-BE" sz="2400" i="1" dirty="0" smtClean="0">
                <a:solidFill>
                  <a:schemeClr val="accent2"/>
                </a:solidFill>
              </a:rPr>
              <a:t> pour </a:t>
            </a:r>
            <a:r>
              <a:rPr lang="nl-BE" sz="2400" i="1" dirty="0" err="1" smtClean="0">
                <a:solidFill>
                  <a:schemeClr val="accent2"/>
                </a:solidFill>
              </a:rPr>
              <a:t>demain</a:t>
            </a:r>
            <a:r>
              <a:rPr lang="nl-BE" sz="2400" i="1" dirty="0" smtClean="0">
                <a:solidFill>
                  <a:schemeClr val="accent2"/>
                </a:solidFill>
              </a:rPr>
              <a:t> ? </a:t>
            </a:r>
            <a:endParaRPr lang="nl-BE" sz="2400" i="1" dirty="0">
              <a:solidFill>
                <a:schemeClr val="accent2"/>
              </a:solidFill>
            </a:endParaRPr>
          </a:p>
        </p:txBody>
      </p:sp>
      <p:sp>
        <p:nvSpPr>
          <p:cNvPr id="7" name="Subtitle 6"/>
          <p:cNvSpPr>
            <a:spLocks noGrp="1"/>
          </p:cNvSpPr>
          <p:nvPr>
            <p:ph type="subTitle" idx="1"/>
          </p:nvPr>
        </p:nvSpPr>
        <p:spPr>
          <a:xfrm>
            <a:off x="364168" y="3768235"/>
            <a:ext cx="5544616" cy="601040"/>
          </a:xfrm>
        </p:spPr>
        <p:txBody>
          <a:bodyPr/>
          <a:lstStyle/>
          <a:p>
            <a:r>
              <a:rPr lang="nl-BE" sz="2400" b="1" dirty="0">
                <a:latin typeface="Trebuchet MS" pitchFamily="34" charset="0"/>
                <a:ea typeface="Trebuchet MS" pitchFamily="34" charset="0"/>
                <a:cs typeface="Trebuchet MS" pitchFamily="34" charset="0"/>
              </a:rPr>
              <a:t>Edwin De Boeck</a:t>
            </a:r>
          </a:p>
          <a:p>
            <a:r>
              <a:rPr lang="nl-BE" sz="2400" b="1" dirty="0">
                <a:latin typeface="Trebuchet MS" pitchFamily="34" charset="0"/>
                <a:ea typeface="Trebuchet MS" pitchFamily="34" charset="0"/>
                <a:cs typeface="Trebuchet MS" pitchFamily="34" charset="0"/>
              </a:rPr>
              <a:t>Chef économiste KBC Groupe</a:t>
            </a:r>
          </a:p>
        </p:txBody>
      </p:sp>
      <p:pic>
        <p:nvPicPr>
          <p:cNvPr id="8" name="Picture 6" descr="hebben ouderen de toekomst?"/>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32425" r="3242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2483769" y="3337553"/>
            <a:ext cx="6264275" cy="1381125"/>
          </a:xfrm>
          <a:prstGeom prst="rect">
            <a:avLst/>
          </a:prstGeom>
          <a:noFill/>
          <a:ln w="9525">
            <a:noFill/>
            <a:miter lim="800000"/>
            <a:headEnd/>
            <a:tailEnd/>
          </a:ln>
          <a:effectLst/>
        </p:spPr>
        <p:txBody>
          <a:bodyPr/>
          <a:lstStyle/>
          <a:p>
            <a:pPr algn="r" eaLnBrk="1" hangingPunct="1">
              <a:lnSpc>
                <a:spcPct val="50000"/>
              </a:lnSpc>
              <a:spcBef>
                <a:spcPct val="20000"/>
              </a:spcBef>
              <a:buClr>
                <a:srgbClr val="0093D3"/>
              </a:buClr>
              <a:buFont typeface="Zapf Dingbats" pitchFamily="48" charset="2"/>
              <a:buNone/>
            </a:pPr>
            <a:endParaRPr lang="nl-BE" sz="1000" dirty="0"/>
          </a:p>
          <a:p>
            <a:pPr algn="r" eaLnBrk="1" hangingPunct="1">
              <a:lnSpc>
                <a:spcPct val="65000"/>
              </a:lnSpc>
              <a:spcBef>
                <a:spcPct val="20000"/>
              </a:spcBef>
              <a:buClr>
                <a:srgbClr val="0093D3"/>
              </a:buClr>
              <a:buFont typeface="Zapf Dingbats" pitchFamily="48" charset="2"/>
              <a:buNone/>
            </a:pPr>
            <a:endParaRPr lang="en-GB" sz="1800" dirty="0"/>
          </a:p>
          <a:p>
            <a:pPr algn="ctr" eaLnBrk="1" hangingPunct="1">
              <a:lnSpc>
                <a:spcPct val="65000"/>
              </a:lnSpc>
              <a:spcBef>
                <a:spcPct val="20000"/>
              </a:spcBef>
              <a:buClr>
                <a:srgbClr val="0093D3"/>
              </a:buClr>
              <a:buFont typeface="Zapf Dingbats" pitchFamily="48" charset="2"/>
              <a:buNone/>
            </a:pPr>
            <a:endParaRPr lang="nl-BE" sz="2000" dirty="0" smtClean="0"/>
          </a:p>
          <a:p>
            <a:pPr algn="ctr" eaLnBrk="1" hangingPunct="1">
              <a:lnSpc>
                <a:spcPct val="65000"/>
              </a:lnSpc>
              <a:spcBef>
                <a:spcPct val="20000"/>
              </a:spcBef>
              <a:buClr>
                <a:srgbClr val="0093D3"/>
              </a:buClr>
              <a:buFont typeface="Zapf Dingbats" pitchFamily="48" charset="2"/>
              <a:buNone/>
            </a:pPr>
            <a:r>
              <a:rPr sz="1800"/>
              <a:t> </a:t>
            </a:r>
          </a:p>
          <a:p>
            <a:pPr algn="r" eaLnBrk="1" hangingPunct="1">
              <a:lnSpc>
                <a:spcPct val="65000"/>
              </a:lnSpc>
              <a:spcBef>
                <a:spcPct val="20000"/>
              </a:spcBef>
              <a:buClr>
                <a:srgbClr val="0093D3"/>
              </a:buClr>
              <a:buFont typeface="Zapf Dingbats" pitchFamily="48" charset="2"/>
              <a:buNone/>
            </a:pPr>
            <a:r>
              <a:rPr sz="1800"/>
              <a:t> </a:t>
            </a:r>
            <a:endParaRPr lang="nl-BE" sz="1800" dirty="0"/>
          </a:p>
        </p:txBody>
      </p:sp>
    </p:spTree>
    <p:extLst>
      <p:ext uri="{BB962C8B-B14F-4D97-AF65-F5344CB8AC3E}">
        <p14:creationId xmlns:p14="http://schemas.microsoft.com/office/powerpoint/2010/main" val="393212597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390302" y="-82827"/>
            <a:ext cx="8574186" cy="898260"/>
          </a:xfrm>
          <a:prstGeom prst="rect">
            <a:avLst/>
          </a:prstGeom>
          <a:noFill/>
          <a:ln w="9525">
            <a:noFill/>
            <a:miter lim="800000"/>
            <a:headEnd/>
            <a:tailEnd/>
          </a:ln>
        </p:spPr>
        <p:txBody>
          <a:bodyPr lIns="0" tIns="0" rIns="0" bIns="0" anchor="b"/>
          <a:lstStyle/>
          <a:p>
            <a:pPr eaLnBrk="1" hangingPunct="1">
              <a:lnSpc>
                <a:spcPct val="90000"/>
              </a:lnSpc>
            </a:pPr>
            <a:r>
              <a:rPr sz="3200" b="0" i="0"/>
              <a:t>Perspectives démographiques 2014 - 2060</a:t>
            </a:r>
          </a:p>
          <a:p>
            <a:pPr eaLnBrk="1" hangingPunct="1">
              <a:lnSpc>
                <a:spcPct val="90000"/>
              </a:lnSpc>
            </a:pPr>
            <a:r>
              <a:rPr sz="2000" b="0" i="1"/>
              <a:t>Vieillissement de la population belge </a:t>
            </a:r>
            <a:endParaRPr lang="nl-NL" sz="2000" b="0" i="1" dirty="0"/>
          </a:p>
        </p:txBody>
      </p:sp>
      <p:sp>
        <p:nvSpPr>
          <p:cNvPr id="9" name="TextBox 8"/>
          <p:cNvSpPr txBox="1"/>
          <p:nvPr/>
        </p:nvSpPr>
        <p:spPr>
          <a:xfrm>
            <a:off x="683568" y="5307816"/>
            <a:ext cx="3875100" cy="276999"/>
          </a:xfrm>
          <a:prstGeom prst="rect">
            <a:avLst/>
          </a:prstGeom>
          <a:noFill/>
        </p:spPr>
        <p:txBody>
          <a:bodyPr wrap="none" rtlCol="0">
            <a:spAutoFit/>
          </a:bodyPr>
          <a:lstStyle/>
          <a:p>
            <a:r>
              <a:rPr lang="nl-BE" sz="1200" dirty="0" smtClean="0">
                <a:latin typeface="+mn-lt"/>
                <a:cs typeface="Arial"/>
              </a:rPr>
              <a:t>Source : Projections de population Bureau fédéral du Plan (2014)</a:t>
            </a:r>
          </a:p>
        </p:txBody>
      </p:sp>
      <p:sp>
        <p:nvSpPr>
          <p:cNvPr id="11" name="Text Box 3"/>
          <p:cNvSpPr txBox="1">
            <a:spLocks noChangeArrowheads="1"/>
          </p:cNvSpPr>
          <p:nvPr/>
        </p:nvSpPr>
        <p:spPr bwMode="auto">
          <a:xfrm>
            <a:off x="505893" y="1269554"/>
            <a:ext cx="3888432" cy="307777"/>
          </a:xfrm>
          <a:prstGeom prst="rect">
            <a:avLst/>
          </a:prstGeom>
          <a:noFill/>
          <a:ln w="9525">
            <a:noFill/>
            <a:miter lim="800000"/>
            <a:headEnd/>
            <a:tailEnd/>
          </a:ln>
          <a:effectLst/>
        </p:spPr>
        <p:txBody>
          <a:bodyPr wrap="square">
            <a:spAutoFit/>
          </a:bodyPr>
          <a:lstStyle/>
          <a:p>
            <a:r>
              <a:rPr lang="nl-BE" sz="1400" b="1" dirty="0" smtClean="0">
                <a:latin typeface="+mn-lt"/>
              </a:rPr>
              <a:t>Proportion sur la population belge totale </a:t>
            </a:r>
            <a:r>
              <a:rPr lang="nl-BE" sz="1400" dirty="0" smtClean="0">
                <a:latin typeface="+mn-lt"/>
              </a:rPr>
              <a:t>(en %)</a:t>
            </a:r>
            <a:endParaRPr lang="nl-BE" sz="1400" dirty="0">
              <a:latin typeface="+mn-lt"/>
            </a:endParaRPr>
          </a:p>
        </p:txBody>
      </p:sp>
      <p:sp>
        <p:nvSpPr>
          <p:cNvPr id="12" name="Text Box 3"/>
          <p:cNvSpPr txBox="1">
            <a:spLocks noChangeArrowheads="1"/>
          </p:cNvSpPr>
          <p:nvPr/>
        </p:nvSpPr>
        <p:spPr bwMode="auto">
          <a:xfrm>
            <a:off x="5436096" y="1262239"/>
            <a:ext cx="3456384" cy="307777"/>
          </a:xfrm>
          <a:prstGeom prst="rect">
            <a:avLst/>
          </a:prstGeom>
          <a:noFill/>
          <a:ln w="9525">
            <a:noFill/>
            <a:miter lim="800000"/>
            <a:headEnd/>
            <a:tailEnd/>
          </a:ln>
          <a:effectLst/>
        </p:spPr>
        <p:txBody>
          <a:bodyPr wrap="square">
            <a:spAutoFit/>
          </a:bodyPr>
          <a:lstStyle/>
          <a:p>
            <a:r>
              <a:rPr lang="nl-BE" sz="1400" b="1" dirty="0" smtClean="0">
                <a:latin typeface="+mn-lt"/>
              </a:rPr>
              <a:t>Changement au cours des décennies </a:t>
            </a:r>
            <a:r>
              <a:rPr lang="nl-BE" sz="1400" dirty="0" smtClean="0">
                <a:latin typeface="+mn-lt"/>
              </a:rPr>
              <a:t>(en milliers)</a:t>
            </a:r>
            <a:endParaRPr lang="nl-BE" sz="1400" dirty="0">
              <a:latin typeface="+mn-lt"/>
            </a:endParaRPr>
          </a:p>
        </p:txBody>
      </p:sp>
      <p:sp>
        <p:nvSpPr>
          <p:cNvPr id="2" name="Content Placeholder 1"/>
          <p:cNvSpPr>
            <a:spLocks noGrp="1"/>
          </p:cNvSpPr>
          <p:nvPr>
            <p:ph sz="half" idx="1"/>
          </p:nvPr>
        </p:nvSpPr>
        <p:spPr/>
        <p:txBody>
          <a:bodyPr/>
          <a:lstStyle/>
          <a:p>
            <a:endParaRPr lang="nl-BE"/>
          </a:p>
        </p:txBody>
      </p:sp>
      <p:graphicFrame>
        <p:nvGraphicFramePr>
          <p:cNvPr id="10" name="Content Placeholder 5"/>
          <p:cNvGraphicFramePr>
            <a:graphicFrameLocks noGrp="1"/>
          </p:cNvGraphicFramePr>
          <p:nvPr>
            <p:ph sz="half" idx="1"/>
            <p:extLst>
              <p:ext uri="{D42A27DB-BD31-4B8C-83A1-F6EECF244321}">
                <p14:modId xmlns:p14="http://schemas.microsoft.com/office/powerpoint/2010/main" val="358027080"/>
              </p:ext>
            </p:extLst>
          </p:nvPr>
        </p:nvGraphicFramePr>
        <p:xfrm>
          <a:off x="295275" y="1536700"/>
          <a:ext cx="4078288" cy="3660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4127932143"/>
              </p:ext>
            </p:extLst>
          </p:nvPr>
        </p:nvGraphicFramePr>
        <p:xfrm>
          <a:off x="4590641" y="1602926"/>
          <a:ext cx="4176464" cy="3710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2972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390302" y="-82827"/>
            <a:ext cx="8574186" cy="898260"/>
          </a:xfrm>
          <a:prstGeom prst="rect">
            <a:avLst/>
          </a:prstGeom>
          <a:noFill/>
          <a:ln w="9525">
            <a:noFill/>
            <a:miter lim="800000"/>
            <a:headEnd/>
            <a:tailEnd/>
          </a:ln>
        </p:spPr>
        <p:txBody>
          <a:bodyPr lIns="0" tIns="0" rIns="0" bIns="0" anchor="b"/>
          <a:lstStyle/>
          <a:p>
            <a:pPr eaLnBrk="1" hangingPunct="1">
              <a:lnSpc>
                <a:spcPct val="90000"/>
              </a:lnSpc>
            </a:pPr>
            <a:r>
              <a:rPr sz="3200" b="0" i="0"/>
              <a:t>Perspectives démographiques 2014 - 2060</a:t>
            </a:r>
          </a:p>
          <a:p>
            <a:pPr eaLnBrk="1" hangingPunct="1">
              <a:lnSpc>
                <a:spcPct val="90000"/>
              </a:lnSpc>
            </a:pPr>
            <a:r>
              <a:rPr sz="2000" b="0" i="1"/>
              <a:t>Nous vivons plus longtemps .... </a:t>
            </a:r>
            <a:endParaRPr lang="nl-NL" sz="2000" b="0" i="1" dirty="0"/>
          </a:p>
        </p:txBody>
      </p:sp>
      <p:sp>
        <p:nvSpPr>
          <p:cNvPr id="12" name="Text Box 3"/>
          <p:cNvSpPr txBox="1">
            <a:spLocks noChangeArrowheads="1"/>
          </p:cNvSpPr>
          <p:nvPr/>
        </p:nvSpPr>
        <p:spPr bwMode="auto">
          <a:xfrm>
            <a:off x="5436096" y="1167144"/>
            <a:ext cx="3456384" cy="307777"/>
          </a:xfrm>
          <a:prstGeom prst="rect">
            <a:avLst/>
          </a:prstGeom>
          <a:noFill/>
          <a:ln w="9525">
            <a:noFill/>
            <a:miter lim="800000"/>
            <a:headEnd/>
            <a:tailEnd/>
          </a:ln>
          <a:effectLst/>
        </p:spPr>
        <p:txBody>
          <a:bodyPr wrap="square">
            <a:spAutoFit/>
          </a:bodyPr>
          <a:lstStyle/>
          <a:p>
            <a:r>
              <a:rPr lang="nl-BE" sz="1400" b="1" dirty="0" smtClean="0">
                <a:latin typeface="+mn-lt"/>
              </a:rPr>
              <a:t>Changement au cours des décennies </a:t>
            </a:r>
            <a:r>
              <a:rPr lang="nl-BE" sz="1400" dirty="0" smtClean="0">
                <a:latin typeface="+mn-lt"/>
              </a:rPr>
              <a:t>(en milliers)</a:t>
            </a:r>
            <a:endParaRPr lang="nl-BE" sz="1400" dirty="0">
              <a:latin typeface="+mn-lt"/>
            </a:endParaRPr>
          </a:p>
        </p:txBody>
      </p:sp>
      <p:sp>
        <p:nvSpPr>
          <p:cNvPr id="14" name="Text Box 3"/>
          <p:cNvSpPr txBox="1">
            <a:spLocks noChangeArrowheads="1"/>
          </p:cNvSpPr>
          <p:nvPr/>
        </p:nvSpPr>
        <p:spPr bwMode="auto">
          <a:xfrm>
            <a:off x="505893" y="1196404"/>
            <a:ext cx="3888432" cy="307777"/>
          </a:xfrm>
          <a:prstGeom prst="rect">
            <a:avLst/>
          </a:prstGeom>
          <a:noFill/>
          <a:ln w="9525">
            <a:noFill/>
            <a:miter lim="800000"/>
            <a:headEnd/>
            <a:tailEnd/>
          </a:ln>
          <a:effectLst/>
        </p:spPr>
        <p:txBody>
          <a:bodyPr wrap="square">
            <a:spAutoFit/>
          </a:bodyPr>
          <a:lstStyle/>
          <a:p>
            <a:r>
              <a:rPr lang="nl-BE" sz="1400" b="1" dirty="0" smtClean="0">
                <a:latin typeface="+mn-lt"/>
              </a:rPr>
              <a:t>Espérance de vie des Belges</a:t>
            </a:r>
            <a:endParaRPr lang="nl-BE" sz="1400" b="1" dirty="0">
              <a:latin typeface="+mn-lt"/>
            </a:endParaRPr>
          </a:p>
        </p:txBody>
      </p:sp>
      <p:sp>
        <p:nvSpPr>
          <p:cNvPr id="15" name="TextBox 14"/>
          <p:cNvSpPr txBox="1"/>
          <p:nvPr/>
        </p:nvSpPr>
        <p:spPr>
          <a:xfrm>
            <a:off x="683569" y="5307816"/>
            <a:ext cx="2467086" cy="276999"/>
          </a:xfrm>
          <a:prstGeom prst="rect">
            <a:avLst/>
          </a:prstGeom>
          <a:noFill/>
        </p:spPr>
        <p:txBody>
          <a:bodyPr wrap="none" rtlCol="0">
            <a:spAutoFit/>
          </a:bodyPr>
          <a:lstStyle/>
          <a:p>
            <a:r>
              <a:rPr lang="nl-BE" sz="1200" dirty="0" smtClean="0">
                <a:latin typeface="+mn-lt"/>
                <a:cs typeface="Arial"/>
              </a:rPr>
              <a:t>Source : </a:t>
            </a:r>
            <a:r>
              <a:rPr lang="nl-BE" sz="1200" dirty="0" err="1" smtClean="0">
                <a:latin typeface="+mn-lt"/>
                <a:cs typeface="Arial"/>
              </a:rPr>
              <a:t>Eurostat</a:t>
            </a:r>
            <a:r>
              <a:rPr lang="nl-BE" sz="1200" dirty="0" smtClean="0">
                <a:latin typeface="+mn-lt"/>
                <a:cs typeface="Arial"/>
              </a:rPr>
              <a:t> (</a:t>
            </a:r>
            <a:r>
              <a:rPr lang="nl-BE" sz="1200" dirty="0" err="1" smtClean="0">
                <a:latin typeface="+mn-lt"/>
                <a:cs typeface="Arial"/>
              </a:rPr>
              <a:t>PopulationStatistics</a:t>
            </a:r>
            <a:r>
              <a:rPr lang="nl-BE" sz="1200" dirty="0" smtClean="0">
                <a:latin typeface="+mn-lt"/>
                <a:cs typeface="Arial"/>
              </a:rPr>
              <a:t>)</a:t>
            </a:r>
          </a:p>
        </p:txBody>
      </p:sp>
      <p:graphicFrame>
        <p:nvGraphicFramePr>
          <p:cNvPr id="8" name="Chart 7"/>
          <p:cNvGraphicFramePr/>
          <p:nvPr>
            <p:extLst>
              <p:ext uri="{D42A27DB-BD31-4B8C-83A1-F6EECF244321}">
                <p14:modId xmlns:p14="http://schemas.microsoft.com/office/powerpoint/2010/main" val="4127932143"/>
              </p:ext>
            </p:extLst>
          </p:nvPr>
        </p:nvGraphicFramePr>
        <p:xfrm>
          <a:off x="4590641" y="1602926"/>
          <a:ext cx="4176464" cy="3710456"/>
        </p:xfrm>
        <a:graphic>
          <a:graphicData uri="http://schemas.openxmlformats.org/drawingml/2006/chart">
            <c:chart xmlns:c="http://schemas.openxmlformats.org/drawingml/2006/chart" xmlns:r="http://schemas.openxmlformats.org/officeDocument/2006/relationships" r:id="rId2"/>
          </a:graphicData>
        </a:graphic>
      </p:graphicFrame>
      <p:sp>
        <p:nvSpPr>
          <p:cNvPr id="2" name="Content Placeholder 1"/>
          <p:cNvSpPr>
            <a:spLocks noGrp="1"/>
          </p:cNvSpPr>
          <p:nvPr>
            <p:ph sz="half" idx="1"/>
          </p:nvPr>
        </p:nvSpPr>
        <p:spPr/>
        <p:txBody>
          <a:bodyPr/>
          <a:lstStyle/>
          <a:p>
            <a:endParaRPr lang="nl-BE"/>
          </a:p>
        </p:txBody>
      </p:sp>
      <p:graphicFrame>
        <p:nvGraphicFramePr>
          <p:cNvPr id="11" name="Content Placeholder 5"/>
          <p:cNvGraphicFramePr>
            <a:graphicFrameLocks noGrp="1"/>
          </p:cNvGraphicFramePr>
          <p:nvPr>
            <p:ph sz="half" idx="1"/>
            <p:extLst>
              <p:ext uri="{D42A27DB-BD31-4B8C-83A1-F6EECF244321}">
                <p14:modId xmlns:p14="http://schemas.microsoft.com/office/powerpoint/2010/main" val="29760061"/>
              </p:ext>
            </p:extLst>
          </p:nvPr>
        </p:nvGraphicFramePr>
        <p:xfrm>
          <a:off x="295275" y="1536700"/>
          <a:ext cx="4078288" cy="3660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6771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390302" y="-82827"/>
            <a:ext cx="8574186" cy="898260"/>
          </a:xfrm>
          <a:prstGeom prst="rect">
            <a:avLst/>
          </a:prstGeom>
          <a:noFill/>
          <a:ln w="9525">
            <a:noFill/>
            <a:miter lim="800000"/>
            <a:headEnd/>
            <a:tailEnd/>
          </a:ln>
        </p:spPr>
        <p:txBody>
          <a:bodyPr lIns="0" tIns="0" rIns="0" bIns="0" anchor="b"/>
          <a:lstStyle/>
          <a:p>
            <a:pPr eaLnBrk="1" hangingPunct="1">
              <a:lnSpc>
                <a:spcPct val="90000"/>
              </a:lnSpc>
            </a:pPr>
            <a:r>
              <a:rPr sz="3200" b="0" i="0"/>
              <a:t>Perspectives démographiques 2014 - 2060</a:t>
            </a:r>
          </a:p>
          <a:p>
            <a:pPr eaLnBrk="1" hangingPunct="1">
              <a:lnSpc>
                <a:spcPct val="90000"/>
              </a:lnSpc>
            </a:pPr>
            <a:r>
              <a:rPr sz="2000" b="0" i="1"/>
              <a:t>... nous devrons inévitablement travailler plus longtemps</a:t>
            </a:r>
            <a:endParaRPr lang="nl-NL" sz="2000" b="0" i="1" dirty="0"/>
          </a:p>
        </p:txBody>
      </p:sp>
      <p:graphicFrame>
        <p:nvGraphicFramePr>
          <p:cNvPr id="10" name="Chart 9"/>
          <p:cNvGraphicFramePr/>
          <p:nvPr>
            <p:extLst>
              <p:ext uri="{D42A27DB-BD31-4B8C-83A1-F6EECF244321}">
                <p14:modId xmlns:p14="http://schemas.microsoft.com/office/powerpoint/2010/main" val="2680955113"/>
              </p:ext>
            </p:extLst>
          </p:nvPr>
        </p:nvGraphicFramePr>
        <p:xfrm>
          <a:off x="4590641" y="1602926"/>
          <a:ext cx="4176464" cy="371045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3"/>
          <p:cNvSpPr txBox="1">
            <a:spLocks noChangeArrowheads="1"/>
          </p:cNvSpPr>
          <p:nvPr/>
        </p:nvSpPr>
        <p:spPr bwMode="auto">
          <a:xfrm>
            <a:off x="483841" y="1190972"/>
            <a:ext cx="4261579" cy="523220"/>
          </a:xfrm>
          <a:prstGeom prst="rect">
            <a:avLst/>
          </a:prstGeom>
          <a:noFill/>
          <a:ln w="9525">
            <a:noFill/>
            <a:miter lim="800000"/>
            <a:headEnd/>
            <a:tailEnd/>
          </a:ln>
          <a:effectLst/>
        </p:spPr>
        <p:txBody>
          <a:bodyPr wrap="square">
            <a:spAutoFit/>
          </a:bodyPr>
          <a:lstStyle/>
          <a:p>
            <a:r>
              <a:rPr lang="nl-BE" sz="1400" b="1" dirty="0" smtClean="0">
                <a:latin typeface="+mn-lt"/>
              </a:rPr>
              <a:t>Taux d'emploi </a:t>
            </a:r>
          </a:p>
          <a:p>
            <a:r>
              <a:rPr lang="nl-BE" sz="1400" dirty="0" smtClean="0">
                <a:latin typeface="+mn-lt"/>
              </a:rPr>
              <a:t>(personnes actives en % de la tranche d'âge concernée)</a:t>
            </a:r>
            <a:endParaRPr lang="nl-BE" sz="1400" dirty="0">
              <a:latin typeface="+mn-lt"/>
            </a:endParaRPr>
          </a:p>
        </p:txBody>
      </p:sp>
      <p:sp>
        <p:nvSpPr>
          <p:cNvPr id="12" name="Text Box 3"/>
          <p:cNvSpPr txBox="1">
            <a:spLocks noChangeArrowheads="1"/>
          </p:cNvSpPr>
          <p:nvPr/>
        </p:nvSpPr>
        <p:spPr bwMode="auto">
          <a:xfrm>
            <a:off x="5436096" y="1225664"/>
            <a:ext cx="3456384" cy="307777"/>
          </a:xfrm>
          <a:prstGeom prst="rect">
            <a:avLst/>
          </a:prstGeom>
          <a:noFill/>
          <a:ln w="9525">
            <a:noFill/>
            <a:miter lim="800000"/>
            <a:headEnd/>
            <a:tailEnd/>
          </a:ln>
          <a:effectLst/>
        </p:spPr>
        <p:txBody>
          <a:bodyPr wrap="square">
            <a:spAutoFit/>
          </a:bodyPr>
          <a:lstStyle/>
          <a:p>
            <a:r>
              <a:rPr lang="nl-BE" sz="1400" b="1" dirty="0" smtClean="0">
                <a:latin typeface="+mn-lt"/>
              </a:rPr>
              <a:t>Changement au cours des décennies </a:t>
            </a:r>
            <a:r>
              <a:rPr lang="nl-BE" sz="1400" dirty="0" smtClean="0">
                <a:latin typeface="+mn-lt"/>
              </a:rPr>
              <a:t>(en milliers)</a:t>
            </a:r>
            <a:endParaRPr lang="nl-BE" sz="1400" dirty="0">
              <a:latin typeface="+mn-lt"/>
            </a:endParaRPr>
          </a:p>
        </p:txBody>
      </p:sp>
      <p:sp>
        <p:nvSpPr>
          <p:cNvPr id="2" name="Oval 1"/>
          <p:cNvSpPr/>
          <p:nvPr/>
        </p:nvSpPr>
        <p:spPr>
          <a:xfrm>
            <a:off x="5436096" y="1897393"/>
            <a:ext cx="1008112" cy="2460273"/>
          </a:xfrm>
          <a:prstGeom prst="ellipse">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err="1" smtClean="0"/>
          </a:p>
        </p:txBody>
      </p:sp>
      <p:sp>
        <p:nvSpPr>
          <p:cNvPr id="14" name="TextBox 13"/>
          <p:cNvSpPr txBox="1"/>
          <p:nvPr/>
        </p:nvSpPr>
        <p:spPr>
          <a:xfrm>
            <a:off x="899593" y="5307816"/>
            <a:ext cx="1408399" cy="276999"/>
          </a:xfrm>
          <a:prstGeom prst="rect">
            <a:avLst/>
          </a:prstGeom>
          <a:noFill/>
        </p:spPr>
        <p:txBody>
          <a:bodyPr wrap="none" rtlCol="0">
            <a:spAutoFit/>
          </a:bodyPr>
          <a:lstStyle/>
          <a:p>
            <a:r>
              <a:rPr lang="nl-BE" sz="1200" dirty="0" smtClean="0">
                <a:latin typeface="+mn-lt"/>
                <a:cs typeface="Arial"/>
              </a:rPr>
              <a:t>Source : </a:t>
            </a:r>
            <a:r>
              <a:rPr lang="nl-BE" sz="1200" dirty="0" err="1" smtClean="0">
                <a:latin typeface="+mn-lt"/>
                <a:cs typeface="Arial"/>
              </a:rPr>
              <a:t>Eurostat</a:t>
            </a:r>
            <a:r>
              <a:rPr lang="nl-BE" sz="1200" dirty="0" smtClean="0">
                <a:latin typeface="+mn-lt"/>
                <a:cs typeface="Arial"/>
              </a:rPr>
              <a:t> (LFS)</a:t>
            </a:r>
          </a:p>
        </p:txBody>
      </p:sp>
      <p:sp>
        <p:nvSpPr>
          <p:cNvPr id="9" name="Text Box 3"/>
          <p:cNvSpPr txBox="1">
            <a:spLocks noChangeArrowheads="1"/>
          </p:cNvSpPr>
          <p:nvPr/>
        </p:nvSpPr>
        <p:spPr bwMode="auto">
          <a:xfrm>
            <a:off x="1115616" y="2126001"/>
            <a:ext cx="1137888" cy="276999"/>
          </a:xfrm>
          <a:prstGeom prst="rect">
            <a:avLst/>
          </a:prstGeom>
          <a:noFill/>
          <a:ln w="9525">
            <a:noFill/>
            <a:miter lim="800000"/>
            <a:headEnd/>
            <a:tailEnd/>
          </a:ln>
          <a:effectLst/>
        </p:spPr>
        <p:txBody>
          <a:bodyPr wrap="square">
            <a:spAutoFit/>
          </a:bodyPr>
          <a:lstStyle/>
          <a:p>
            <a:r>
              <a:rPr lang="nl-BE" sz="1200" dirty="0" smtClean="0">
                <a:latin typeface="+mn-lt"/>
              </a:rPr>
              <a:t>Belgique</a:t>
            </a:r>
            <a:endParaRPr lang="nl-BE" sz="1200" dirty="0">
              <a:latin typeface="+mn-lt"/>
            </a:endParaRPr>
          </a:p>
        </p:txBody>
      </p:sp>
      <p:graphicFrame>
        <p:nvGraphicFramePr>
          <p:cNvPr id="15" name="Object 6"/>
          <p:cNvGraphicFramePr>
            <a:graphicFrameLocks noChangeAspect="1"/>
          </p:cNvGraphicFramePr>
          <p:nvPr>
            <p:extLst>
              <p:ext uri="{D42A27DB-BD31-4B8C-83A1-F6EECF244321}">
                <p14:modId xmlns:p14="http://schemas.microsoft.com/office/powerpoint/2010/main" val="2769033023"/>
              </p:ext>
            </p:extLst>
          </p:nvPr>
        </p:nvGraphicFramePr>
        <p:xfrm>
          <a:off x="398165" y="1837386"/>
          <a:ext cx="4248472" cy="36604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2278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390302" y="-82827"/>
            <a:ext cx="8574186" cy="898260"/>
          </a:xfrm>
          <a:prstGeom prst="rect">
            <a:avLst/>
          </a:prstGeom>
          <a:noFill/>
          <a:ln w="9525">
            <a:noFill/>
            <a:miter lim="800000"/>
            <a:headEnd/>
            <a:tailEnd/>
          </a:ln>
        </p:spPr>
        <p:txBody>
          <a:bodyPr lIns="0" tIns="0" rIns="0" bIns="0" anchor="b"/>
          <a:lstStyle/>
          <a:p>
            <a:pPr eaLnBrk="1" hangingPunct="1">
              <a:lnSpc>
                <a:spcPct val="90000"/>
              </a:lnSpc>
            </a:pPr>
            <a:r>
              <a:rPr sz="3200" b="0" i="0"/>
              <a:t>Perspectives démographiques 2014 - 2060</a:t>
            </a:r>
          </a:p>
          <a:p>
            <a:pPr eaLnBrk="1" hangingPunct="1">
              <a:lnSpc>
                <a:spcPct val="90000"/>
              </a:lnSpc>
            </a:pPr>
            <a:r>
              <a:rPr sz="2000" b="0" i="1"/>
              <a:t>... nous aurons aussi plus de bonnes années après la retraite </a:t>
            </a:r>
            <a:endParaRPr lang="nl-NL" sz="2000" b="0" i="1" dirty="0"/>
          </a:p>
        </p:txBody>
      </p:sp>
      <p:sp>
        <p:nvSpPr>
          <p:cNvPr id="12" name="Text Box 3"/>
          <p:cNvSpPr txBox="1">
            <a:spLocks noChangeArrowheads="1"/>
          </p:cNvSpPr>
          <p:nvPr/>
        </p:nvSpPr>
        <p:spPr bwMode="auto">
          <a:xfrm>
            <a:off x="5436096" y="1167144"/>
            <a:ext cx="3456384" cy="307777"/>
          </a:xfrm>
          <a:prstGeom prst="rect">
            <a:avLst/>
          </a:prstGeom>
          <a:noFill/>
          <a:ln w="9525">
            <a:noFill/>
            <a:miter lim="800000"/>
            <a:headEnd/>
            <a:tailEnd/>
          </a:ln>
          <a:effectLst/>
        </p:spPr>
        <p:txBody>
          <a:bodyPr wrap="square">
            <a:spAutoFit/>
          </a:bodyPr>
          <a:lstStyle/>
          <a:p>
            <a:r>
              <a:rPr lang="nl-BE" sz="1400" b="1" dirty="0" smtClean="0">
                <a:latin typeface="+mn-lt"/>
              </a:rPr>
              <a:t>Changement au cours des décennies </a:t>
            </a:r>
            <a:r>
              <a:rPr lang="nl-BE" sz="1400" dirty="0" smtClean="0">
                <a:latin typeface="+mn-lt"/>
              </a:rPr>
              <a:t>(en milliers)</a:t>
            </a:r>
            <a:endParaRPr lang="nl-BE" sz="1400" dirty="0">
              <a:latin typeface="+mn-lt"/>
            </a:endParaRPr>
          </a:p>
        </p:txBody>
      </p:sp>
      <p:sp>
        <p:nvSpPr>
          <p:cNvPr id="13" name="Oval 12"/>
          <p:cNvSpPr/>
          <p:nvPr/>
        </p:nvSpPr>
        <p:spPr>
          <a:xfrm>
            <a:off x="6092552" y="1897393"/>
            <a:ext cx="1008112" cy="2460273"/>
          </a:xfrm>
          <a:prstGeom prst="ellipse">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err="1" smtClean="0"/>
          </a:p>
        </p:txBody>
      </p:sp>
      <p:sp>
        <p:nvSpPr>
          <p:cNvPr id="16" name="Text Box 3"/>
          <p:cNvSpPr txBox="1">
            <a:spLocks noChangeArrowheads="1"/>
          </p:cNvSpPr>
          <p:nvPr/>
        </p:nvSpPr>
        <p:spPr bwMode="auto">
          <a:xfrm>
            <a:off x="395536" y="1040746"/>
            <a:ext cx="3888432" cy="523220"/>
          </a:xfrm>
          <a:prstGeom prst="rect">
            <a:avLst/>
          </a:prstGeom>
          <a:noFill/>
          <a:ln w="9525">
            <a:noFill/>
            <a:miter lim="800000"/>
            <a:headEnd/>
            <a:tailEnd/>
          </a:ln>
          <a:effectLst/>
        </p:spPr>
        <p:txBody>
          <a:bodyPr wrap="square">
            <a:spAutoFit/>
          </a:bodyPr>
          <a:lstStyle/>
          <a:p>
            <a:r>
              <a:rPr lang="nl-BE" sz="1400" b="1" dirty="0" smtClean="0">
                <a:latin typeface="+mn-lt"/>
              </a:rPr>
              <a:t>Espérance de vie des personnes de 65 ans</a:t>
            </a:r>
          </a:p>
          <a:p>
            <a:r>
              <a:rPr lang="nl-BE" sz="1400" dirty="0" smtClean="0">
                <a:latin typeface="+mn-lt"/>
              </a:rPr>
              <a:t>(uni = Belgique, hachuré = UE)</a:t>
            </a:r>
            <a:endParaRPr lang="nl-BE" sz="1400" dirty="0">
              <a:latin typeface="+mn-lt"/>
            </a:endParaRPr>
          </a:p>
        </p:txBody>
      </p:sp>
      <p:sp>
        <p:nvSpPr>
          <p:cNvPr id="17" name="Text Box 3"/>
          <p:cNvSpPr txBox="1">
            <a:spLocks noChangeArrowheads="1"/>
          </p:cNvSpPr>
          <p:nvPr/>
        </p:nvSpPr>
        <p:spPr bwMode="auto">
          <a:xfrm>
            <a:off x="522065" y="2935169"/>
            <a:ext cx="1586234" cy="461665"/>
          </a:xfrm>
          <a:prstGeom prst="rect">
            <a:avLst/>
          </a:prstGeom>
          <a:noFill/>
          <a:ln w="9525">
            <a:noFill/>
            <a:miter lim="800000"/>
            <a:headEnd/>
            <a:tailEnd/>
          </a:ln>
          <a:effectLst/>
        </p:spPr>
        <p:txBody>
          <a:bodyPr wrap="square">
            <a:spAutoFit/>
          </a:bodyPr>
          <a:lstStyle/>
          <a:p>
            <a:r>
              <a:rPr lang="nl-BE" sz="1200" dirty="0" smtClean="0">
                <a:latin typeface="+mn-lt"/>
              </a:rPr>
              <a:t>Espérance de vie en bonne santé</a:t>
            </a:r>
            <a:endParaRPr lang="nl-BE" sz="1200" dirty="0">
              <a:latin typeface="+mn-lt"/>
            </a:endParaRPr>
          </a:p>
        </p:txBody>
      </p:sp>
      <p:sp>
        <p:nvSpPr>
          <p:cNvPr id="18" name="Text Box 3"/>
          <p:cNvSpPr txBox="1">
            <a:spLocks noChangeArrowheads="1"/>
          </p:cNvSpPr>
          <p:nvPr/>
        </p:nvSpPr>
        <p:spPr bwMode="auto">
          <a:xfrm>
            <a:off x="2525540" y="1795852"/>
            <a:ext cx="1586234" cy="461665"/>
          </a:xfrm>
          <a:prstGeom prst="rect">
            <a:avLst/>
          </a:prstGeom>
          <a:noFill/>
          <a:ln w="9525">
            <a:noFill/>
            <a:miter lim="800000"/>
            <a:headEnd/>
            <a:tailEnd/>
          </a:ln>
          <a:effectLst/>
        </p:spPr>
        <p:txBody>
          <a:bodyPr wrap="square">
            <a:spAutoFit/>
          </a:bodyPr>
          <a:lstStyle/>
          <a:p>
            <a:r>
              <a:rPr lang="nl-BE" sz="1200" dirty="0" smtClean="0">
                <a:latin typeface="+mn-lt"/>
              </a:rPr>
              <a:t>Espérance de </a:t>
            </a:r>
            <a:r>
              <a:rPr lang="nl-BE" sz="1200" dirty="0" err="1" smtClean="0">
                <a:latin typeface="+mn-lt"/>
              </a:rPr>
              <a:t>vie</a:t>
            </a:r>
            <a:r>
              <a:rPr lang="nl-BE" sz="1200" dirty="0" smtClean="0">
                <a:latin typeface="+mn-lt"/>
              </a:rPr>
              <a:t> </a:t>
            </a:r>
            <a:r>
              <a:rPr lang="nl-BE" sz="1200" dirty="0" err="1" smtClean="0">
                <a:latin typeface="+mn-lt"/>
              </a:rPr>
              <a:t>générale</a:t>
            </a:r>
            <a:endParaRPr lang="nl-BE" sz="1200" dirty="0">
              <a:latin typeface="+mn-lt"/>
            </a:endParaRPr>
          </a:p>
        </p:txBody>
      </p:sp>
      <p:sp>
        <p:nvSpPr>
          <p:cNvPr id="19" name="TextBox 18"/>
          <p:cNvSpPr txBox="1"/>
          <p:nvPr/>
        </p:nvSpPr>
        <p:spPr>
          <a:xfrm>
            <a:off x="740249" y="5306089"/>
            <a:ext cx="1625381" cy="276999"/>
          </a:xfrm>
          <a:prstGeom prst="rect">
            <a:avLst/>
          </a:prstGeom>
          <a:noFill/>
        </p:spPr>
        <p:txBody>
          <a:bodyPr wrap="none" rtlCol="0">
            <a:spAutoFit/>
          </a:bodyPr>
          <a:lstStyle/>
          <a:p>
            <a:r>
              <a:rPr lang="nl-BE" sz="1200" dirty="0" smtClean="0">
                <a:latin typeface="+mn-lt"/>
                <a:cs typeface="Arial"/>
              </a:rPr>
              <a:t>Source : </a:t>
            </a:r>
            <a:r>
              <a:rPr lang="nl-BE" sz="1200" dirty="0" err="1" smtClean="0">
                <a:latin typeface="+mn-lt"/>
                <a:cs typeface="Arial"/>
              </a:rPr>
              <a:t>Eurostat</a:t>
            </a:r>
            <a:r>
              <a:rPr lang="nl-BE" sz="1200" dirty="0" smtClean="0">
                <a:latin typeface="+mn-lt"/>
                <a:cs typeface="Arial"/>
              </a:rPr>
              <a:t> (EHLEIS)</a:t>
            </a:r>
          </a:p>
        </p:txBody>
      </p:sp>
      <p:sp>
        <p:nvSpPr>
          <p:cNvPr id="11" name="Rectangle 10"/>
          <p:cNvSpPr/>
          <p:nvPr/>
        </p:nvSpPr>
        <p:spPr>
          <a:xfrm>
            <a:off x="707902" y="3398168"/>
            <a:ext cx="216024" cy="1439552"/>
          </a:xfrm>
          <a:prstGeom prst="rect">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err="1" smtClean="0"/>
          </a:p>
        </p:txBody>
      </p:sp>
      <p:sp>
        <p:nvSpPr>
          <p:cNvPr id="14" name="Rectangle 13"/>
          <p:cNvSpPr/>
          <p:nvPr/>
        </p:nvSpPr>
        <p:spPr>
          <a:xfrm>
            <a:off x="1482826" y="3388674"/>
            <a:ext cx="216024" cy="1449045"/>
          </a:xfrm>
          <a:prstGeom prst="rect">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err="1" smtClean="0"/>
          </a:p>
        </p:txBody>
      </p:sp>
      <p:sp>
        <p:nvSpPr>
          <p:cNvPr id="20" name="Text Box 3"/>
          <p:cNvSpPr txBox="1">
            <a:spLocks noChangeArrowheads="1"/>
          </p:cNvSpPr>
          <p:nvPr/>
        </p:nvSpPr>
        <p:spPr bwMode="auto">
          <a:xfrm>
            <a:off x="1763689" y="3398168"/>
            <a:ext cx="1041305" cy="276999"/>
          </a:xfrm>
          <a:prstGeom prst="rect">
            <a:avLst/>
          </a:prstGeom>
          <a:noFill/>
          <a:ln w="9525">
            <a:noFill/>
            <a:miter lim="800000"/>
            <a:headEnd/>
            <a:tailEnd/>
          </a:ln>
          <a:effectLst/>
        </p:spPr>
        <p:txBody>
          <a:bodyPr wrap="square">
            <a:spAutoFit/>
          </a:bodyPr>
          <a:lstStyle/>
          <a:p>
            <a:r>
              <a:rPr lang="nl-BE" sz="1200" b="1" dirty="0" smtClean="0">
                <a:solidFill>
                  <a:srgbClr val="FF6600"/>
                </a:solidFill>
                <a:latin typeface="+mn-lt"/>
              </a:rPr>
              <a:t>Les Années bonheur</a:t>
            </a:r>
            <a:endParaRPr lang="nl-BE" sz="1200" b="1" dirty="0">
              <a:solidFill>
                <a:srgbClr val="FF6600"/>
              </a:solidFill>
              <a:latin typeface="+mn-lt"/>
            </a:endParaRPr>
          </a:p>
        </p:txBody>
      </p:sp>
      <p:graphicFrame>
        <p:nvGraphicFramePr>
          <p:cNvPr id="21" name="Chart 20"/>
          <p:cNvGraphicFramePr/>
          <p:nvPr>
            <p:extLst>
              <p:ext uri="{D42A27DB-BD31-4B8C-83A1-F6EECF244321}">
                <p14:modId xmlns:p14="http://schemas.microsoft.com/office/powerpoint/2010/main" val="2253615720"/>
              </p:ext>
            </p:extLst>
          </p:nvPr>
        </p:nvGraphicFramePr>
        <p:xfrm>
          <a:off x="4590641" y="1602926"/>
          <a:ext cx="4176464" cy="37104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p:nvPr>
            <p:extLst>
              <p:ext uri="{D42A27DB-BD31-4B8C-83A1-F6EECF244321}">
                <p14:modId xmlns:p14="http://schemas.microsoft.com/office/powerpoint/2010/main" val="4180641935"/>
              </p:ext>
            </p:extLst>
          </p:nvPr>
        </p:nvGraphicFramePr>
        <p:xfrm>
          <a:off x="167680" y="1631880"/>
          <a:ext cx="4344144" cy="34853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94085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390302" y="-82827"/>
            <a:ext cx="8574186" cy="898260"/>
          </a:xfrm>
          <a:prstGeom prst="rect">
            <a:avLst/>
          </a:prstGeom>
          <a:noFill/>
          <a:ln w="9525">
            <a:noFill/>
            <a:miter lim="800000"/>
            <a:headEnd/>
            <a:tailEnd/>
          </a:ln>
        </p:spPr>
        <p:txBody>
          <a:bodyPr lIns="0" tIns="0" rIns="0" bIns="0" anchor="b"/>
          <a:lstStyle/>
          <a:p>
            <a:pPr>
              <a:lnSpc>
                <a:spcPct val="90000"/>
              </a:lnSpc>
            </a:pPr>
            <a:r>
              <a:rPr lang="nl-NL" sz="3200" b="0" dirty="0" err="1"/>
              <a:t>Perspectives</a:t>
            </a:r>
            <a:r>
              <a:rPr lang="nl-NL" sz="3200" b="0" dirty="0"/>
              <a:t> </a:t>
            </a:r>
            <a:r>
              <a:rPr lang="nl-NL" sz="3200" b="0" dirty="0" err="1"/>
              <a:t>démographiques</a:t>
            </a:r>
            <a:r>
              <a:rPr lang="nl-NL" sz="3200" b="0" dirty="0"/>
              <a:t> 2014 </a:t>
            </a:r>
            <a:r>
              <a:rPr lang="nl-NL" sz="3200" b="0" dirty="0" smtClean="0"/>
              <a:t>– 2060</a:t>
            </a:r>
            <a:br>
              <a:rPr lang="nl-NL" sz="3200" b="0" dirty="0" smtClean="0"/>
            </a:br>
            <a:r>
              <a:rPr lang="nl-NL" sz="2000" b="0" i="1" dirty="0" smtClean="0"/>
              <a:t>… </a:t>
            </a:r>
            <a:r>
              <a:rPr lang="fr-BE" sz="2000" b="0" i="1" dirty="0" smtClean="0"/>
              <a:t>mais </a:t>
            </a:r>
            <a:r>
              <a:rPr lang="fr-BE" sz="2000" b="0" i="1" dirty="0"/>
              <a:t>aussi plus d'années avec un besoin de soins</a:t>
            </a:r>
            <a:endParaRPr lang="nl-NL" sz="2000" b="0" i="1" dirty="0"/>
          </a:p>
        </p:txBody>
      </p:sp>
      <p:sp>
        <p:nvSpPr>
          <p:cNvPr id="12" name="Text Box 3"/>
          <p:cNvSpPr txBox="1">
            <a:spLocks noChangeArrowheads="1"/>
          </p:cNvSpPr>
          <p:nvPr/>
        </p:nvSpPr>
        <p:spPr bwMode="auto">
          <a:xfrm>
            <a:off x="5436096" y="1145199"/>
            <a:ext cx="3456384" cy="523220"/>
          </a:xfrm>
          <a:prstGeom prst="rect">
            <a:avLst/>
          </a:prstGeom>
          <a:noFill/>
          <a:ln w="9525">
            <a:noFill/>
            <a:miter lim="800000"/>
            <a:headEnd/>
            <a:tailEnd/>
          </a:ln>
          <a:effectLst/>
        </p:spPr>
        <p:txBody>
          <a:bodyPr wrap="square">
            <a:spAutoFit/>
          </a:bodyPr>
          <a:lstStyle/>
          <a:p>
            <a:r>
              <a:rPr lang="fr-BE" sz="1400" b="1" dirty="0">
                <a:solidFill>
                  <a:prstClr val="black"/>
                </a:solidFill>
              </a:rPr>
              <a:t>Changement au cours des décennies </a:t>
            </a:r>
            <a:r>
              <a:rPr lang="fr-BE" sz="1400" dirty="0">
                <a:solidFill>
                  <a:prstClr val="black"/>
                </a:solidFill>
              </a:rPr>
              <a:t>(en milliers)</a:t>
            </a:r>
          </a:p>
        </p:txBody>
      </p:sp>
      <p:sp>
        <p:nvSpPr>
          <p:cNvPr id="14" name="Oval 13"/>
          <p:cNvSpPr/>
          <p:nvPr/>
        </p:nvSpPr>
        <p:spPr>
          <a:xfrm>
            <a:off x="7138714" y="1897393"/>
            <a:ext cx="1008112" cy="2460273"/>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err="1" smtClean="0">
              <a:solidFill>
                <a:prstClr val="white"/>
              </a:solidFill>
            </a:endParaRPr>
          </a:p>
        </p:txBody>
      </p:sp>
      <p:sp>
        <p:nvSpPr>
          <p:cNvPr id="16" name="Text Box 3"/>
          <p:cNvSpPr txBox="1">
            <a:spLocks noChangeArrowheads="1"/>
          </p:cNvSpPr>
          <p:nvPr/>
        </p:nvSpPr>
        <p:spPr bwMode="auto">
          <a:xfrm>
            <a:off x="395536" y="1045290"/>
            <a:ext cx="3888432" cy="523220"/>
          </a:xfrm>
          <a:prstGeom prst="rect">
            <a:avLst/>
          </a:prstGeom>
          <a:noFill/>
          <a:ln w="9525">
            <a:noFill/>
            <a:miter lim="800000"/>
            <a:headEnd/>
            <a:tailEnd/>
          </a:ln>
          <a:effectLst/>
        </p:spPr>
        <p:txBody>
          <a:bodyPr wrap="square">
            <a:spAutoFit/>
          </a:bodyPr>
          <a:lstStyle/>
          <a:p>
            <a:r>
              <a:rPr lang="fr-BE" sz="1400" b="1" dirty="0">
                <a:solidFill>
                  <a:prstClr val="black"/>
                </a:solidFill>
              </a:rPr>
              <a:t>Espérance de vie des personnes de 65 </a:t>
            </a:r>
            <a:r>
              <a:rPr lang="fr-BE" sz="1400" b="1" dirty="0" smtClean="0">
                <a:solidFill>
                  <a:prstClr val="black"/>
                </a:solidFill>
              </a:rPr>
              <a:t>ans</a:t>
            </a:r>
            <a:br>
              <a:rPr lang="fr-BE" sz="1400" b="1" dirty="0" smtClean="0">
                <a:solidFill>
                  <a:prstClr val="black"/>
                </a:solidFill>
              </a:rPr>
            </a:br>
            <a:r>
              <a:rPr lang="nl-BE" sz="1400" dirty="0">
                <a:solidFill>
                  <a:prstClr val="black"/>
                </a:solidFill>
              </a:rPr>
              <a:t>(uni = </a:t>
            </a:r>
            <a:r>
              <a:rPr lang="nl-BE" sz="1400" dirty="0" err="1">
                <a:solidFill>
                  <a:prstClr val="black"/>
                </a:solidFill>
              </a:rPr>
              <a:t>Belgique</a:t>
            </a:r>
            <a:r>
              <a:rPr lang="nl-BE" sz="1400" dirty="0">
                <a:solidFill>
                  <a:prstClr val="black"/>
                </a:solidFill>
              </a:rPr>
              <a:t>, </a:t>
            </a:r>
            <a:r>
              <a:rPr lang="nl-BE" sz="1400" dirty="0" err="1">
                <a:solidFill>
                  <a:prstClr val="black"/>
                </a:solidFill>
              </a:rPr>
              <a:t>hachuré</a:t>
            </a:r>
            <a:r>
              <a:rPr lang="nl-BE" sz="1400" dirty="0">
                <a:solidFill>
                  <a:prstClr val="black"/>
                </a:solidFill>
              </a:rPr>
              <a:t> = UE)</a:t>
            </a:r>
          </a:p>
        </p:txBody>
      </p:sp>
      <p:sp>
        <p:nvSpPr>
          <p:cNvPr id="17" name="Text Box 3"/>
          <p:cNvSpPr txBox="1">
            <a:spLocks noChangeArrowheads="1"/>
          </p:cNvSpPr>
          <p:nvPr/>
        </p:nvSpPr>
        <p:spPr bwMode="auto">
          <a:xfrm>
            <a:off x="522065" y="2935169"/>
            <a:ext cx="1586234" cy="461665"/>
          </a:xfrm>
          <a:prstGeom prst="rect">
            <a:avLst/>
          </a:prstGeom>
          <a:noFill/>
          <a:ln w="9525">
            <a:noFill/>
            <a:miter lim="800000"/>
            <a:headEnd/>
            <a:tailEnd/>
          </a:ln>
          <a:effectLst/>
        </p:spPr>
        <p:txBody>
          <a:bodyPr wrap="square">
            <a:spAutoFit/>
          </a:bodyPr>
          <a:lstStyle/>
          <a:p>
            <a:r>
              <a:rPr lang="nl-BE" sz="1200" dirty="0" err="1" smtClean="0">
                <a:solidFill>
                  <a:prstClr val="black"/>
                </a:solidFill>
              </a:rPr>
              <a:t>Espérance</a:t>
            </a:r>
            <a:r>
              <a:rPr lang="nl-BE" sz="1200" dirty="0" smtClean="0">
                <a:solidFill>
                  <a:prstClr val="black"/>
                </a:solidFill>
              </a:rPr>
              <a:t> de </a:t>
            </a:r>
            <a:r>
              <a:rPr lang="nl-BE" sz="1200" dirty="0" err="1" smtClean="0">
                <a:solidFill>
                  <a:prstClr val="black"/>
                </a:solidFill>
              </a:rPr>
              <a:t>vie</a:t>
            </a:r>
            <a:r>
              <a:rPr lang="nl-BE" sz="1200" dirty="0" smtClean="0">
                <a:solidFill>
                  <a:prstClr val="black"/>
                </a:solidFill>
              </a:rPr>
              <a:t> en </a:t>
            </a:r>
            <a:r>
              <a:rPr lang="nl-BE" sz="1200" dirty="0" err="1" smtClean="0">
                <a:solidFill>
                  <a:prstClr val="black"/>
                </a:solidFill>
              </a:rPr>
              <a:t>bonne</a:t>
            </a:r>
            <a:r>
              <a:rPr lang="nl-BE" sz="1200" dirty="0" smtClean="0">
                <a:solidFill>
                  <a:prstClr val="black"/>
                </a:solidFill>
              </a:rPr>
              <a:t> santé</a:t>
            </a:r>
            <a:endParaRPr lang="nl-BE" sz="1200" dirty="0">
              <a:solidFill>
                <a:prstClr val="black"/>
              </a:solidFill>
            </a:endParaRPr>
          </a:p>
        </p:txBody>
      </p:sp>
      <p:sp>
        <p:nvSpPr>
          <p:cNvPr id="18" name="Text Box 3"/>
          <p:cNvSpPr txBox="1">
            <a:spLocks noChangeArrowheads="1"/>
          </p:cNvSpPr>
          <p:nvPr/>
        </p:nvSpPr>
        <p:spPr bwMode="auto">
          <a:xfrm>
            <a:off x="2525540" y="1795852"/>
            <a:ext cx="1586234" cy="461665"/>
          </a:xfrm>
          <a:prstGeom prst="rect">
            <a:avLst/>
          </a:prstGeom>
          <a:noFill/>
          <a:ln w="9525">
            <a:noFill/>
            <a:miter lim="800000"/>
            <a:headEnd/>
            <a:tailEnd/>
          </a:ln>
          <a:effectLst/>
        </p:spPr>
        <p:txBody>
          <a:bodyPr wrap="square">
            <a:spAutoFit/>
          </a:bodyPr>
          <a:lstStyle/>
          <a:p>
            <a:r>
              <a:rPr lang="nl-BE" sz="1200" dirty="0" err="1" smtClean="0">
                <a:solidFill>
                  <a:prstClr val="black"/>
                </a:solidFill>
              </a:rPr>
              <a:t>Espérance</a:t>
            </a:r>
            <a:r>
              <a:rPr lang="nl-BE" sz="1200" dirty="0" smtClean="0">
                <a:solidFill>
                  <a:prstClr val="black"/>
                </a:solidFill>
              </a:rPr>
              <a:t> de </a:t>
            </a:r>
            <a:r>
              <a:rPr lang="nl-BE" sz="1200" dirty="0" err="1" smtClean="0">
                <a:solidFill>
                  <a:prstClr val="black"/>
                </a:solidFill>
              </a:rPr>
              <a:t>vie</a:t>
            </a:r>
            <a:r>
              <a:rPr lang="nl-BE" sz="1200" dirty="0" smtClean="0">
                <a:solidFill>
                  <a:prstClr val="black"/>
                </a:solidFill>
              </a:rPr>
              <a:t> </a:t>
            </a:r>
            <a:r>
              <a:rPr lang="nl-BE" sz="1200" dirty="0" err="1" smtClean="0">
                <a:solidFill>
                  <a:prstClr val="black"/>
                </a:solidFill>
              </a:rPr>
              <a:t>générale</a:t>
            </a:r>
            <a:endParaRPr lang="nl-BE" sz="1200" dirty="0">
              <a:solidFill>
                <a:prstClr val="black"/>
              </a:solidFill>
            </a:endParaRPr>
          </a:p>
        </p:txBody>
      </p:sp>
      <p:sp>
        <p:nvSpPr>
          <p:cNvPr id="19" name="TextBox 18"/>
          <p:cNvSpPr txBox="1"/>
          <p:nvPr/>
        </p:nvSpPr>
        <p:spPr>
          <a:xfrm>
            <a:off x="740249" y="5306089"/>
            <a:ext cx="1755481" cy="276999"/>
          </a:xfrm>
          <a:prstGeom prst="rect">
            <a:avLst/>
          </a:prstGeom>
          <a:noFill/>
        </p:spPr>
        <p:txBody>
          <a:bodyPr wrap="none" rtlCol="0">
            <a:spAutoFit/>
          </a:bodyPr>
          <a:lstStyle/>
          <a:p>
            <a:r>
              <a:rPr lang="nl-BE" sz="1200" dirty="0" smtClean="0">
                <a:solidFill>
                  <a:prstClr val="black"/>
                </a:solidFill>
                <a:cs typeface="Arial"/>
              </a:rPr>
              <a:t>Source: </a:t>
            </a:r>
            <a:r>
              <a:rPr lang="nl-BE" sz="1200" dirty="0" err="1" smtClean="0">
                <a:solidFill>
                  <a:prstClr val="black"/>
                </a:solidFill>
                <a:cs typeface="Arial"/>
              </a:rPr>
              <a:t>Eurostat</a:t>
            </a:r>
            <a:r>
              <a:rPr lang="nl-BE" sz="1200" dirty="0" smtClean="0">
                <a:solidFill>
                  <a:prstClr val="black"/>
                </a:solidFill>
                <a:cs typeface="Arial"/>
              </a:rPr>
              <a:t> (EHLEIS)</a:t>
            </a:r>
          </a:p>
        </p:txBody>
      </p:sp>
      <p:sp>
        <p:nvSpPr>
          <p:cNvPr id="11" name="Rectangle 10"/>
          <p:cNvSpPr/>
          <p:nvPr/>
        </p:nvSpPr>
        <p:spPr>
          <a:xfrm>
            <a:off x="3040992" y="2617474"/>
            <a:ext cx="216024" cy="840093"/>
          </a:xfrm>
          <a:prstGeom prst="rect">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err="1" smtClean="0">
              <a:solidFill>
                <a:prstClr val="white"/>
              </a:solidFill>
            </a:endParaRPr>
          </a:p>
        </p:txBody>
      </p:sp>
      <p:sp>
        <p:nvSpPr>
          <p:cNvPr id="13" name="Rectangle 12"/>
          <p:cNvSpPr/>
          <p:nvPr/>
        </p:nvSpPr>
        <p:spPr>
          <a:xfrm>
            <a:off x="3815916" y="2180573"/>
            <a:ext cx="216024" cy="1276994"/>
          </a:xfrm>
          <a:prstGeom prst="rect">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err="1" smtClean="0">
              <a:solidFill>
                <a:prstClr val="white"/>
              </a:solidFill>
            </a:endParaRPr>
          </a:p>
        </p:txBody>
      </p:sp>
      <p:sp>
        <p:nvSpPr>
          <p:cNvPr id="20" name="Text Box 3"/>
          <p:cNvSpPr txBox="1">
            <a:spLocks noChangeArrowheads="1"/>
          </p:cNvSpPr>
          <p:nvPr/>
        </p:nvSpPr>
        <p:spPr bwMode="auto">
          <a:xfrm>
            <a:off x="2525541" y="2294849"/>
            <a:ext cx="1025410" cy="461665"/>
          </a:xfrm>
          <a:prstGeom prst="rect">
            <a:avLst/>
          </a:prstGeom>
          <a:noFill/>
          <a:ln w="9525">
            <a:noFill/>
            <a:miter lim="800000"/>
            <a:headEnd/>
            <a:tailEnd/>
          </a:ln>
          <a:effectLst/>
        </p:spPr>
        <p:txBody>
          <a:bodyPr wrap="square">
            <a:spAutoFit/>
          </a:bodyPr>
          <a:lstStyle/>
          <a:p>
            <a:r>
              <a:rPr lang="nl-BE" sz="1200" b="1" dirty="0" err="1" smtClean="0">
                <a:solidFill>
                  <a:srgbClr val="FF6600"/>
                </a:solidFill>
              </a:rPr>
              <a:t>Années</a:t>
            </a:r>
            <a:r>
              <a:rPr lang="nl-BE" sz="1200" b="1" dirty="0" smtClean="0">
                <a:solidFill>
                  <a:srgbClr val="FF6600"/>
                </a:solidFill>
              </a:rPr>
              <a:t> de </a:t>
            </a:r>
            <a:r>
              <a:rPr lang="nl-BE" sz="1200" b="1" dirty="0" err="1" smtClean="0">
                <a:solidFill>
                  <a:srgbClr val="FF6600"/>
                </a:solidFill>
              </a:rPr>
              <a:t>soins</a:t>
            </a:r>
            <a:endParaRPr lang="nl-BE" sz="1200" b="1" dirty="0">
              <a:solidFill>
                <a:srgbClr val="FF6600"/>
              </a:solidFill>
            </a:endParaRPr>
          </a:p>
        </p:txBody>
      </p:sp>
      <p:graphicFrame>
        <p:nvGraphicFramePr>
          <p:cNvPr id="22" name="Chart 21"/>
          <p:cNvGraphicFramePr/>
          <p:nvPr>
            <p:extLst>
              <p:ext uri="{D42A27DB-BD31-4B8C-83A1-F6EECF244321}">
                <p14:modId xmlns:p14="http://schemas.microsoft.com/office/powerpoint/2010/main" val="3801310632"/>
              </p:ext>
            </p:extLst>
          </p:nvPr>
        </p:nvGraphicFramePr>
        <p:xfrm>
          <a:off x="167680" y="1631880"/>
          <a:ext cx="4344144" cy="34853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p:nvPr>
            <p:extLst>
              <p:ext uri="{D42A27DB-BD31-4B8C-83A1-F6EECF244321}">
                <p14:modId xmlns:p14="http://schemas.microsoft.com/office/powerpoint/2010/main" val="3244766473"/>
              </p:ext>
            </p:extLst>
          </p:nvPr>
        </p:nvGraphicFramePr>
        <p:xfrm>
          <a:off x="4590641" y="1602926"/>
          <a:ext cx="4176464" cy="37104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92340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1131737568"/>
              </p:ext>
            </p:extLst>
          </p:nvPr>
        </p:nvGraphicFramePr>
        <p:xfrm>
          <a:off x="289892" y="1605104"/>
          <a:ext cx="4078288" cy="36605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5"/>
          <p:cNvGraphicFramePr>
            <a:graphicFrameLocks noGrp="1"/>
          </p:cNvGraphicFramePr>
          <p:nvPr>
            <p:ph sz="quarter" idx="2"/>
            <p:extLst>
              <p:ext uri="{D42A27DB-BD31-4B8C-83A1-F6EECF244321}">
                <p14:modId xmlns:p14="http://schemas.microsoft.com/office/powerpoint/2010/main" val="1914472970"/>
              </p:ext>
            </p:extLst>
          </p:nvPr>
        </p:nvGraphicFramePr>
        <p:xfrm>
          <a:off x="4355976" y="1610778"/>
          <a:ext cx="4222304" cy="3790754"/>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6"/>
          <p:cNvSpPr>
            <a:spLocks noGrp="1" noChangeArrowheads="1"/>
          </p:cNvSpPr>
          <p:nvPr>
            <p:ph type="title"/>
          </p:nvPr>
        </p:nvSpPr>
        <p:spPr bwMode="auto">
          <a:xfrm>
            <a:off x="346841" y="-82827"/>
            <a:ext cx="8797160" cy="898260"/>
          </a:xfrm>
          <a:prstGeom prst="rect">
            <a:avLst/>
          </a:prstGeom>
          <a:noFill/>
          <a:ln w="9525">
            <a:noFill/>
            <a:miter lim="800000"/>
            <a:headEnd/>
            <a:tailEnd/>
          </a:ln>
        </p:spPr>
        <p:txBody>
          <a:bodyPr lIns="0" tIns="0" rIns="0" bIns="0" anchor="b"/>
          <a:lstStyle/>
          <a:p>
            <a:pPr eaLnBrk="1" hangingPunct="1">
              <a:lnSpc>
                <a:spcPct val="90000"/>
              </a:lnSpc>
            </a:pPr>
            <a:r>
              <a:rPr sz="3200" b="0" dirty="0" err="1"/>
              <a:t>Dépendance</a:t>
            </a:r>
            <a:r>
              <a:rPr sz="3200" b="0" dirty="0"/>
              <a:t> </a:t>
            </a:r>
            <a:r>
              <a:rPr sz="3200" b="0" dirty="0" err="1" smtClean="0"/>
              <a:t>croissante</a:t>
            </a:r>
            <a:r>
              <a:rPr lang="nl-BE" sz="3200" b="0" dirty="0" smtClean="0"/>
              <a:t/>
            </a:r>
            <a:br>
              <a:rPr lang="nl-BE" sz="3200" b="0" dirty="0" smtClean="0"/>
            </a:br>
            <a:r>
              <a:rPr sz="2000" b="0" i="1" dirty="0" smtClean="0"/>
              <a:t>Impact </a:t>
            </a:r>
            <a:r>
              <a:rPr sz="2000" b="0" i="1" dirty="0"/>
              <a:t>important </a:t>
            </a:r>
            <a:r>
              <a:rPr sz="2000" b="0" i="1" dirty="0" err="1"/>
              <a:t>sur</a:t>
            </a:r>
            <a:r>
              <a:rPr sz="2000" b="0" i="1" dirty="0"/>
              <a:t> les </a:t>
            </a:r>
            <a:r>
              <a:rPr sz="2000" b="0" i="1" dirty="0" err="1"/>
              <a:t>dépenses</a:t>
            </a:r>
            <a:r>
              <a:rPr sz="2000" b="0" i="1" dirty="0"/>
              <a:t> </a:t>
            </a:r>
            <a:r>
              <a:rPr sz="2000" b="0" i="1" dirty="0" err="1"/>
              <a:t>publiques</a:t>
            </a:r>
            <a:r>
              <a:rPr sz="2000" b="0" i="1" dirty="0"/>
              <a:t> pour les </a:t>
            </a:r>
            <a:r>
              <a:rPr lang="nl-BE" sz="2000" b="0" i="1" dirty="0"/>
              <a:t>s</a:t>
            </a:r>
            <a:r>
              <a:rPr sz="2000" b="0" i="1" dirty="0" err="1" smtClean="0"/>
              <a:t>oins</a:t>
            </a:r>
            <a:r>
              <a:rPr sz="2000" b="0" i="1" dirty="0" smtClean="0"/>
              <a:t> </a:t>
            </a:r>
            <a:r>
              <a:rPr sz="2000" b="0" i="1" dirty="0"/>
              <a:t>de longue </a:t>
            </a:r>
            <a:r>
              <a:rPr sz="2000" b="0" i="1" dirty="0" err="1" smtClean="0"/>
              <a:t>durée</a:t>
            </a:r>
            <a:endParaRPr lang="nl-NL" sz="2000" b="0" i="1" dirty="0"/>
          </a:p>
        </p:txBody>
      </p:sp>
      <p:sp>
        <p:nvSpPr>
          <p:cNvPr id="7" name="TextBox 6"/>
          <p:cNvSpPr txBox="1"/>
          <p:nvPr/>
        </p:nvSpPr>
        <p:spPr>
          <a:xfrm>
            <a:off x="555685" y="5306089"/>
            <a:ext cx="2025170" cy="276999"/>
          </a:xfrm>
          <a:prstGeom prst="rect">
            <a:avLst/>
          </a:prstGeom>
          <a:noFill/>
        </p:spPr>
        <p:txBody>
          <a:bodyPr wrap="none" rtlCol="0">
            <a:spAutoFit/>
          </a:bodyPr>
          <a:lstStyle/>
          <a:p>
            <a:r>
              <a:rPr lang="nl-BE" sz="1200" dirty="0" smtClean="0">
                <a:latin typeface="+mn-lt"/>
                <a:cs typeface="Arial"/>
              </a:rPr>
              <a:t>Source : </a:t>
            </a:r>
            <a:r>
              <a:rPr lang="nl-BE" sz="1200" dirty="0" err="1" smtClean="0">
                <a:latin typeface="+mn-lt"/>
                <a:cs typeface="Arial"/>
              </a:rPr>
              <a:t>Eurostat</a:t>
            </a:r>
            <a:r>
              <a:rPr lang="nl-BE" sz="1200" dirty="0" smtClean="0">
                <a:latin typeface="+mn-lt"/>
                <a:cs typeface="Arial"/>
              </a:rPr>
              <a:t> (enquête SILC)</a:t>
            </a:r>
          </a:p>
        </p:txBody>
      </p:sp>
      <p:sp>
        <p:nvSpPr>
          <p:cNvPr id="8" name="Text Box 3"/>
          <p:cNvSpPr txBox="1">
            <a:spLocks noChangeArrowheads="1"/>
          </p:cNvSpPr>
          <p:nvPr/>
        </p:nvSpPr>
        <p:spPr bwMode="auto">
          <a:xfrm>
            <a:off x="467544" y="1001181"/>
            <a:ext cx="3888432" cy="738664"/>
          </a:xfrm>
          <a:prstGeom prst="rect">
            <a:avLst/>
          </a:prstGeom>
          <a:noFill/>
          <a:ln w="9525">
            <a:noFill/>
            <a:miter lim="800000"/>
            <a:headEnd/>
            <a:tailEnd/>
          </a:ln>
          <a:effectLst/>
        </p:spPr>
        <p:txBody>
          <a:bodyPr wrap="square">
            <a:spAutoFit/>
          </a:bodyPr>
          <a:lstStyle/>
          <a:p>
            <a:r>
              <a:rPr lang="nl-BE" sz="1400" b="1" dirty="0" smtClean="0">
                <a:latin typeface="+mn-lt"/>
              </a:rPr>
              <a:t>Belges souffrant d'une </a:t>
            </a:r>
            <a:r>
              <a:rPr lang="nl-BE" sz="1400" b="1" dirty="0" err="1" smtClean="0">
                <a:latin typeface="+mn-lt"/>
              </a:rPr>
              <a:t>limitation durable de leurs activités</a:t>
            </a:r>
            <a:r>
              <a:rPr lang="nl-BE" sz="1400" b="1" dirty="0" smtClean="0">
                <a:latin typeface="+mn-lt"/>
              </a:rPr>
              <a:t> en raison de problèmes de santé</a:t>
            </a:r>
          </a:p>
          <a:p>
            <a:r>
              <a:rPr lang="nl-BE" sz="1400" dirty="0" smtClean="0">
                <a:latin typeface="+mn-lt"/>
              </a:rPr>
              <a:t>(2012, en % de la tranche d'âge concernée)</a:t>
            </a:r>
            <a:endParaRPr lang="nl-BE" sz="1400" dirty="0">
              <a:latin typeface="+mn-lt"/>
            </a:endParaRPr>
          </a:p>
        </p:txBody>
      </p:sp>
      <p:sp>
        <p:nvSpPr>
          <p:cNvPr id="10" name="Text Box 3"/>
          <p:cNvSpPr txBox="1">
            <a:spLocks noChangeArrowheads="1"/>
          </p:cNvSpPr>
          <p:nvPr/>
        </p:nvSpPr>
        <p:spPr bwMode="auto">
          <a:xfrm>
            <a:off x="5148064" y="992730"/>
            <a:ext cx="3456384" cy="738664"/>
          </a:xfrm>
          <a:prstGeom prst="rect">
            <a:avLst/>
          </a:prstGeom>
          <a:noFill/>
          <a:ln w="9525">
            <a:noFill/>
            <a:miter lim="800000"/>
            <a:headEnd/>
            <a:tailEnd/>
          </a:ln>
          <a:effectLst/>
        </p:spPr>
        <p:txBody>
          <a:bodyPr wrap="square">
            <a:spAutoFit/>
          </a:bodyPr>
          <a:lstStyle/>
          <a:p>
            <a:r>
              <a:rPr lang="nl-BE" sz="1400" b="1" dirty="0" err="1" smtClean="0">
                <a:latin typeface="+mn-lt"/>
              </a:rPr>
              <a:t>Dépenses des autorités</a:t>
            </a:r>
            <a:r>
              <a:rPr lang="nl-BE" sz="1400" b="1" dirty="0" smtClean="0">
                <a:latin typeface="+mn-lt"/>
              </a:rPr>
              <a:t> liées au vieillissement </a:t>
            </a:r>
          </a:p>
          <a:p>
            <a:r>
              <a:rPr lang="nl-BE" sz="1400" dirty="0" smtClean="0">
                <a:latin typeface="+mn-lt"/>
              </a:rPr>
              <a:t>(augmentation 2010-2060 sans changement de politique, en % du </a:t>
            </a:r>
            <a:r>
              <a:rPr lang="nl-BE" sz="1400" dirty="0" err="1" smtClean="0">
                <a:latin typeface="+mn-lt"/>
              </a:rPr>
              <a:t>PIB</a:t>
            </a:r>
            <a:r>
              <a:rPr lang="nl-BE" sz="1400" dirty="0" smtClean="0">
                <a:latin typeface="+mn-lt"/>
              </a:rPr>
              <a:t>)</a:t>
            </a:r>
            <a:endParaRPr lang="nl-BE" sz="1400" dirty="0">
              <a:latin typeface="+mn-lt"/>
            </a:endParaRPr>
          </a:p>
        </p:txBody>
      </p:sp>
      <p:sp>
        <p:nvSpPr>
          <p:cNvPr id="11" name="TextBox 10"/>
          <p:cNvSpPr txBox="1"/>
          <p:nvPr/>
        </p:nvSpPr>
        <p:spPr>
          <a:xfrm>
            <a:off x="4769328" y="5306089"/>
            <a:ext cx="2809423" cy="276999"/>
          </a:xfrm>
          <a:prstGeom prst="rect">
            <a:avLst/>
          </a:prstGeom>
          <a:noFill/>
        </p:spPr>
        <p:txBody>
          <a:bodyPr wrap="none" rtlCol="0">
            <a:spAutoFit/>
          </a:bodyPr>
          <a:lstStyle/>
          <a:p>
            <a:r>
              <a:rPr lang="nl-BE" sz="1200" dirty="0" smtClean="0">
                <a:latin typeface="+mn-lt"/>
                <a:cs typeface="Arial"/>
              </a:rPr>
              <a:t>Source : </a:t>
            </a:r>
            <a:r>
              <a:rPr lang="nl-BE" sz="1200" dirty="0" err="1" smtClean="0">
                <a:latin typeface="+mn-lt"/>
                <a:cs typeface="Arial"/>
              </a:rPr>
              <a:t>Ageing</a:t>
            </a:r>
            <a:r>
              <a:rPr lang="nl-BE" sz="1200" dirty="0" smtClean="0">
                <a:latin typeface="+mn-lt"/>
                <a:cs typeface="Arial"/>
              </a:rPr>
              <a:t> Report Commission européenne </a:t>
            </a:r>
          </a:p>
        </p:txBody>
      </p:sp>
      <p:sp>
        <p:nvSpPr>
          <p:cNvPr id="14" name="Oval 13"/>
          <p:cNvSpPr/>
          <p:nvPr/>
        </p:nvSpPr>
        <p:spPr>
          <a:xfrm>
            <a:off x="7092280" y="3217540"/>
            <a:ext cx="1656184" cy="2203965"/>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err="1" smtClean="0"/>
          </a:p>
        </p:txBody>
      </p:sp>
    </p:spTree>
    <p:extLst>
      <p:ext uri="{BB962C8B-B14F-4D97-AF65-F5344CB8AC3E}">
        <p14:creationId xmlns:p14="http://schemas.microsoft.com/office/powerpoint/2010/main" val="777680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1561168746"/>
              </p:ext>
            </p:extLst>
          </p:nvPr>
        </p:nvGraphicFramePr>
        <p:xfrm>
          <a:off x="277688" y="1515335"/>
          <a:ext cx="4150296" cy="3660511"/>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1"/>
          <p:cNvSpPr>
            <a:spLocks noGrp="1"/>
          </p:cNvSpPr>
          <p:nvPr>
            <p:ph sz="quarter" idx="2"/>
          </p:nvPr>
        </p:nvSpPr>
        <p:spPr>
          <a:xfrm>
            <a:off x="4644008" y="995231"/>
            <a:ext cx="4320480" cy="4124178"/>
          </a:xfrm>
        </p:spPr>
        <p:txBody>
          <a:bodyPr/>
          <a:lstStyle/>
          <a:p>
            <a:r>
              <a:rPr sz="1600" dirty="0" err="1"/>
              <a:t>Proportionnellement</a:t>
            </a:r>
            <a:r>
              <a:rPr sz="1600" dirty="0"/>
              <a:t>, la </a:t>
            </a:r>
            <a:r>
              <a:rPr sz="1600" dirty="0" err="1"/>
              <a:t>Belgique</a:t>
            </a:r>
            <a:r>
              <a:rPr sz="1600" dirty="0"/>
              <a:t> </a:t>
            </a:r>
            <a:r>
              <a:rPr sz="1600" dirty="0" err="1"/>
              <a:t>enregistre</a:t>
            </a:r>
            <a:r>
              <a:rPr sz="1600" dirty="0"/>
              <a:t> un </a:t>
            </a:r>
            <a:r>
              <a:rPr sz="1600" dirty="0" err="1"/>
              <a:t>pourcentage</a:t>
            </a:r>
            <a:r>
              <a:rPr sz="1600" dirty="0"/>
              <a:t> important de </a:t>
            </a:r>
            <a:r>
              <a:rPr sz="1600" dirty="0" err="1"/>
              <a:t>soins</a:t>
            </a:r>
            <a:r>
              <a:rPr sz="1600" dirty="0"/>
              <a:t> en institutions</a:t>
            </a:r>
          </a:p>
          <a:p>
            <a:r>
              <a:rPr sz="1600" dirty="0"/>
              <a:t>Les </a:t>
            </a:r>
            <a:r>
              <a:rPr sz="1600" dirty="0" err="1"/>
              <a:t>soins</a:t>
            </a:r>
            <a:r>
              <a:rPr sz="1600" dirty="0"/>
              <a:t> par </a:t>
            </a:r>
            <a:r>
              <a:rPr sz="1600" dirty="0" err="1"/>
              <a:t>l'entourage</a:t>
            </a:r>
            <a:r>
              <a:rPr sz="1600" dirty="0"/>
              <a:t> </a:t>
            </a:r>
            <a:r>
              <a:rPr sz="1600" dirty="0" err="1"/>
              <a:t>sont</a:t>
            </a:r>
            <a:r>
              <a:rPr sz="1600" dirty="0"/>
              <a:t> en </a:t>
            </a:r>
            <a:r>
              <a:rPr sz="1600" dirty="0" err="1"/>
              <a:t>repli</a:t>
            </a:r>
            <a:r>
              <a:rPr sz="1600" dirty="0"/>
              <a:t>, la </a:t>
            </a:r>
            <a:r>
              <a:rPr sz="1600" dirty="0" err="1"/>
              <a:t>demande</a:t>
            </a:r>
            <a:r>
              <a:rPr sz="1600" dirty="0"/>
              <a:t> de </a:t>
            </a:r>
            <a:r>
              <a:rPr sz="1600" dirty="0" err="1"/>
              <a:t>soins</a:t>
            </a:r>
            <a:r>
              <a:rPr sz="1600" dirty="0"/>
              <a:t> </a:t>
            </a:r>
            <a:r>
              <a:rPr lang="nl-BE" sz="1600" dirty="0" smtClean="0"/>
              <a:t> </a:t>
            </a:r>
            <a:r>
              <a:rPr lang="nl-BE" sz="1600" dirty="0" err="1" smtClean="0"/>
              <a:t>spécialisés</a:t>
            </a:r>
            <a:r>
              <a:rPr lang="nl-BE" sz="1600" dirty="0" smtClean="0"/>
              <a:t> </a:t>
            </a:r>
            <a:r>
              <a:rPr sz="1600" dirty="0" smtClean="0"/>
              <a:t> </a:t>
            </a:r>
            <a:r>
              <a:rPr sz="1600" dirty="0" err="1"/>
              <a:t>augmente</a:t>
            </a:r>
            <a:r>
              <a:rPr sz="1600" dirty="0"/>
              <a:t> </a:t>
            </a:r>
            <a:r>
              <a:rPr sz="1600" dirty="0" err="1"/>
              <a:t>fortement</a:t>
            </a:r>
            <a:endParaRPr sz="1600" dirty="0"/>
          </a:p>
          <a:p>
            <a:pPr lvl="1"/>
            <a:r>
              <a:rPr sz="1200" dirty="0" err="1"/>
              <a:t>Etant</a:t>
            </a:r>
            <a:r>
              <a:rPr sz="1200" dirty="0"/>
              <a:t> </a:t>
            </a:r>
            <a:r>
              <a:rPr sz="1200" dirty="0" err="1"/>
              <a:t>donné</a:t>
            </a:r>
            <a:r>
              <a:rPr sz="1200" dirty="0"/>
              <a:t> </a:t>
            </a:r>
            <a:r>
              <a:rPr sz="1200" dirty="0" err="1"/>
              <a:t>qu'ils</a:t>
            </a:r>
            <a:r>
              <a:rPr sz="1200" dirty="0"/>
              <a:t> </a:t>
            </a:r>
            <a:r>
              <a:rPr sz="1200" dirty="0" err="1"/>
              <a:t>travaillent</a:t>
            </a:r>
            <a:r>
              <a:rPr sz="1200" dirty="0"/>
              <a:t> plus </a:t>
            </a:r>
            <a:r>
              <a:rPr sz="1200" dirty="0" err="1"/>
              <a:t>longtemps</a:t>
            </a:r>
            <a:r>
              <a:rPr sz="1200" dirty="0"/>
              <a:t>, </a:t>
            </a:r>
            <a:r>
              <a:rPr sz="1200" dirty="0" err="1"/>
              <a:t>moins</a:t>
            </a:r>
            <a:r>
              <a:rPr sz="1200" dirty="0"/>
              <a:t> de </a:t>
            </a:r>
            <a:r>
              <a:rPr sz="1200" dirty="0" err="1" smtClean="0"/>
              <a:t>personnes</a:t>
            </a:r>
            <a:r>
              <a:rPr sz="1200" dirty="0" smtClean="0"/>
              <a:t> </a:t>
            </a:r>
            <a:r>
              <a:rPr sz="1200" dirty="0"/>
              <a:t>de plus de 50 </a:t>
            </a:r>
            <a:r>
              <a:rPr sz="1200" dirty="0" err="1"/>
              <a:t>ans</a:t>
            </a:r>
            <a:r>
              <a:rPr sz="1200" dirty="0"/>
              <a:t> </a:t>
            </a:r>
            <a:r>
              <a:rPr sz="1200" dirty="0" err="1"/>
              <a:t>peuvent</a:t>
            </a:r>
            <a:r>
              <a:rPr sz="1200" dirty="0"/>
              <a:t> </a:t>
            </a:r>
            <a:r>
              <a:rPr sz="1200" dirty="0" err="1"/>
              <a:t>s'occuper</a:t>
            </a:r>
            <a:r>
              <a:rPr sz="1200" dirty="0"/>
              <a:t> des </a:t>
            </a:r>
            <a:r>
              <a:rPr sz="1200" dirty="0" err="1"/>
              <a:t>soins</a:t>
            </a:r>
            <a:endParaRPr sz="1200" dirty="0"/>
          </a:p>
          <a:p>
            <a:pPr lvl="1"/>
            <a:r>
              <a:rPr sz="1200" dirty="0"/>
              <a:t>Les </a:t>
            </a:r>
            <a:r>
              <a:rPr sz="1200" dirty="0" err="1"/>
              <a:t>soins</a:t>
            </a:r>
            <a:r>
              <a:rPr sz="1200" dirty="0"/>
              <a:t> </a:t>
            </a:r>
            <a:r>
              <a:rPr sz="1200" dirty="0" err="1"/>
              <a:t>sont</a:t>
            </a:r>
            <a:r>
              <a:rPr sz="1200" dirty="0"/>
              <a:t> plus </a:t>
            </a:r>
            <a:r>
              <a:rPr sz="1200" dirty="0" err="1"/>
              <a:t>souvent</a:t>
            </a:r>
            <a:r>
              <a:rPr sz="1200" dirty="0"/>
              <a:t> </a:t>
            </a:r>
            <a:r>
              <a:rPr sz="1200" dirty="0" err="1"/>
              <a:t>confiés</a:t>
            </a:r>
            <a:r>
              <a:rPr sz="1200" dirty="0"/>
              <a:t> au </a:t>
            </a:r>
            <a:r>
              <a:rPr sz="1200" dirty="0" err="1"/>
              <a:t>marché</a:t>
            </a:r>
            <a:r>
              <a:rPr sz="1200" dirty="0"/>
              <a:t> à cause du </a:t>
            </a:r>
            <a:r>
              <a:rPr sz="1200" dirty="0" err="1"/>
              <a:t>nombre</a:t>
            </a:r>
            <a:r>
              <a:rPr sz="1200" dirty="0"/>
              <a:t> croissant de ménages </a:t>
            </a:r>
            <a:r>
              <a:rPr sz="1200" dirty="0" err="1"/>
              <a:t>où</a:t>
            </a:r>
            <a:r>
              <a:rPr sz="1200" dirty="0"/>
              <a:t> les </a:t>
            </a:r>
            <a:r>
              <a:rPr sz="1200" dirty="0" err="1"/>
              <a:t>deux</a:t>
            </a:r>
            <a:r>
              <a:rPr sz="1200" dirty="0"/>
              <a:t> </a:t>
            </a:r>
            <a:r>
              <a:rPr sz="1200" dirty="0" err="1"/>
              <a:t>partenaires</a:t>
            </a:r>
            <a:r>
              <a:rPr sz="1200" dirty="0"/>
              <a:t> </a:t>
            </a:r>
            <a:r>
              <a:rPr sz="1200" dirty="0" err="1"/>
              <a:t>travaillent</a:t>
            </a:r>
            <a:endParaRPr sz="1200" dirty="0"/>
          </a:p>
          <a:p>
            <a:pPr lvl="1"/>
            <a:r>
              <a:rPr sz="1200" dirty="0"/>
              <a:t>Les </a:t>
            </a:r>
            <a:r>
              <a:rPr sz="1200" dirty="0" err="1"/>
              <a:t>formes</a:t>
            </a:r>
            <a:r>
              <a:rPr sz="1200" dirty="0"/>
              <a:t> de </a:t>
            </a:r>
            <a:r>
              <a:rPr sz="1200" dirty="0" err="1"/>
              <a:t>dépendance</a:t>
            </a:r>
            <a:r>
              <a:rPr sz="1200" dirty="0"/>
              <a:t> </a:t>
            </a:r>
            <a:r>
              <a:rPr sz="1200" dirty="0" err="1"/>
              <a:t>lourde</a:t>
            </a:r>
            <a:r>
              <a:rPr sz="1200" dirty="0"/>
              <a:t> </a:t>
            </a:r>
            <a:r>
              <a:rPr sz="1200" dirty="0" err="1"/>
              <a:t>sont</a:t>
            </a:r>
            <a:r>
              <a:rPr sz="1200" dirty="0"/>
              <a:t> </a:t>
            </a:r>
            <a:r>
              <a:rPr sz="1200" dirty="0" err="1"/>
              <a:t>celles</a:t>
            </a:r>
            <a:r>
              <a:rPr sz="1200" dirty="0"/>
              <a:t> qui </a:t>
            </a:r>
            <a:r>
              <a:rPr sz="1200" dirty="0" err="1"/>
              <a:t>augmentent</a:t>
            </a:r>
            <a:r>
              <a:rPr sz="1200" dirty="0"/>
              <a:t> le plus (</a:t>
            </a:r>
            <a:r>
              <a:rPr sz="1200" dirty="0" err="1"/>
              <a:t>soins</a:t>
            </a:r>
            <a:r>
              <a:rPr sz="1200" dirty="0"/>
              <a:t> à domicile </a:t>
            </a:r>
            <a:r>
              <a:rPr sz="1200" dirty="0" err="1"/>
              <a:t>ou</a:t>
            </a:r>
            <a:r>
              <a:rPr sz="1200" dirty="0"/>
              <a:t> par des </a:t>
            </a:r>
            <a:r>
              <a:rPr sz="1200" dirty="0" err="1"/>
              <a:t>proches</a:t>
            </a:r>
            <a:r>
              <a:rPr sz="1200" dirty="0"/>
              <a:t> </a:t>
            </a:r>
            <a:r>
              <a:rPr sz="1200" dirty="0" err="1"/>
              <a:t>moins</a:t>
            </a:r>
            <a:r>
              <a:rPr sz="1200" dirty="0"/>
              <a:t> </a:t>
            </a:r>
            <a:r>
              <a:rPr sz="1200" dirty="0" err="1"/>
              <a:t>adaptés</a:t>
            </a:r>
            <a:r>
              <a:rPr sz="1200" dirty="0"/>
              <a:t>)</a:t>
            </a:r>
          </a:p>
          <a:p>
            <a:r>
              <a:rPr sz="1600" dirty="0" err="1"/>
              <a:t>Besoin</a:t>
            </a:r>
            <a:r>
              <a:rPr sz="1600" dirty="0"/>
              <a:t> de </a:t>
            </a:r>
            <a:r>
              <a:rPr sz="1600" dirty="0" err="1"/>
              <a:t>financement</a:t>
            </a:r>
            <a:r>
              <a:rPr sz="1600" dirty="0"/>
              <a:t> </a:t>
            </a:r>
          </a:p>
          <a:p>
            <a:pPr lvl="1"/>
            <a:r>
              <a:rPr sz="1200" dirty="0"/>
              <a:t>Au </a:t>
            </a:r>
            <a:r>
              <a:rPr sz="1200" dirty="0" err="1"/>
              <a:t>fil</a:t>
            </a:r>
            <a:r>
              <a:rPr sz="1200" dirty="0"/>
              <a:t> du temps, le </a:t>
            </a:r>
            <a:r>
              <a:rPr sz="1200" dirty="0" err="1"/>
              <a:t>financement</a:t>
            </a:r>
            <a:r>
              <a:rPr sz="1200" dirty="0"/>
              <a:t> </a:t>
            </a:r>
            <a:r>
              <a:rPr sz="1200" dirty="0" err="1" smtClean="0"/>
              <a:t>publi</a:t>
            </a:r>
            <a:r>
              <a:rPr lang="nl-BE" sz="1200" dirty="0" smtClean="0"/>
              <a:t>c</a:t>
            </a:r>
            <a:r>
              <a:rPr sz="1200" dirty="0" smtClean="0"/>
              <a:t> </a:t>
            </a:r>
            <a:r>
              <a:rPr sz="1200" dirty="0" err="1"/>
              <a:t>couvre</a:t>
            </a:r>
            <a:r>
              <a:rPr sz="1200" dirty="0"/>
              <a:t> de </a:t>
            </a:r>
            <a:r>
              <a:rPr sz="1200" dirty="0" err="1"/>
              <a:t>moins</a:t>
            </a:r>
            <a:r>
              <a:rPr sz="1200" dirty="0"/>
              <a:t> en </a:t>
            </a:r>
            <a:r>
              <a:rPr sz="1200" dirty="0" err="1"/>
              <a:t>moins</a:t>
            </a:r>
            <a:r>
              <a:rPr sz="1200" dirty="0"/>
              <a:t> les </a:t>
            </a:r>
            <a:r>
              <a:rPr sz="1200" dirty="0" err="1"/>
              <a:t>frais</a:t>
            </a:r>
            <a:r>
              <a:rPr sz="1200" dirty="0"/>
              <a:t> </a:t>
            </a:r>
            <a:r>
              <a:rPr sz="1200" dirty="0" err="1"/>
              <a:t>liés</a:t>
            </a:r>
            <a:r>
              <a:rPr sz="1200" dirty="0"/>
              <a:t> à la </a:t>
            </a:r>
            <a:r>
              <a:rPr sz="1200" dirty="0" err="1"/>
              <a:t>dépendance</a:t>
            </a:r>
            <a:endParaRPr sz="1200" dirty="0"/>
          </a:p>
          <a:p>
            <a:pPr lvl="1"/>
            <a:r>
              <a:rPr sz="1200" dirty="0" err="1"/>
              <a:t>Actuellement</a:t>
            </a:r>
            <a:r>
              <a:rPr sz="1200" dirty="0"/>
              <a:t> déjà des interventions </a:t>
            </a:r>
            <a:r>
              <a:rPr sz="1200" dirty="0" err="1"/>
              <a:t>financières</a:t>
            </a:r>
            <a:r>
              <a:rPr sz="1200" dirty="0"/>
              <a:t> </a:t>
            </a:r>
            <a:r>
              <a:rPr sz="1200" dirty="0" err="1"/>
              <a:t>limitées</a:t>
            </a:r>
            <a:endParaRPr sz="1200" dirty="0"/>
          </a:p>
          <a:p>
            <a:pPr lvl="1"/>
            <a:endParaRPr lang="nl-BE" sz="1600" dirty="0"/>
          </a:p>
        </p:txBody>
      </p:sp>
      <p:sp>
        <p:nvSpPr>
          <p:cNvPr id="10" name="Rectangle 6"/>
          <p:cNvSpPr>
            <a:spLocks noGrp="1" noChangeArrowheads="1"/>
          </p:cNvSpPr>
          <p:nvPr>
            <p:ph type="title"/>
          </p:nvPr>
        </p:nvSpPr>
        <p:spPr bwMode="auto">
          <a:xfrm>
            <a:off x="390302" y="-82827"/>
            <a:ext cx="8574186" cy="898260"/>
          </a:xfrm>
          <a:prstGeom prst="rect">
            <a:avLst/>
          </a:prstGeom>
          <a:noFill/>
          <a:ln w="9525">
            <a:noFill/>
            <a:miter lim="800000"/>
            <a:headEnd/>
            <a:tailEnd/>
          </a:ln>
        </p:spPr>
        <p:txBody>
          <a:bodyPr lIns="0" tIns="0" rIns="0" bIns="0" anchor="b"/>
          <a:lstStyle/>
          <a:p>
            <a:pPr eaLnBrk="1" hangingPunct="1">
              <a:lnSpc>
                <a:spcPct val="90000"/>
              </a:lnSpc>
            </a:pPr>
            <a:r>
              <a:rPr sz="3200" b="0" dirty="0" err="1"/>
              <a:t>Besoin</a:t>
            </a:r>
            <a:r>
              <a:rPr sz="3200" b="0" dirty="0"/>
              <a:t> </a:t>
            </a:r>
            <a:r>
              <a:rPr sz="3200" b="0" dirty="0" err="1"/>
              <a:t>grandissant</a:t>
            </a:r>
            <a:r>
              <a:rPr sz="3200" b="0" dirty="0"/>
              <a:t> de </a:t>
            </a:r>
            <a:r>
              <a:rPr sz="3200" b="0" dirty="0" err="1"/>
              <a:t>soins</a:t>
            </a:r>
            <a:r>
              <a:rPr sz="3200" b="0" dirty="0"/>
              <a:t> </a:t>
            </a:r>
            <a:r>
              <a:rPr lang="nl-BE" sz="3200" b="0" dirty="0" err="1" smtClean="0"/>
              <a:t>spécialisés</a:t>
            </a:r>
            <a:r>
              <a:rPr lang="nl-BE" sz="3200" b="0" dirty="0" smtClean="0"/>
              <a:t/>
            </a:r>
            <a:br>
              <a:rPr lang="nl-BE" sz="3200" b="0" dirty="0" smtClean="0"/>
            </a:br>
            <a:r>
              <a:rPr sz="2000" b="0" i="1" dirty="0" err="1" smtClean="0"/>
              <a:t>Soins</a:t>
            </a:r>
            <a:r>
              <a:rPr sz="2000" b="0" i="1" dirty="0" smtClean="0"/>
              <a:t> </a:t>
            </a:r>
            <a:r>
              <a:rPr sz="2000" b="0" i="1" dirty="0"/>
              <a:t>par </a:t>
            </a:r>
            <a:r>
              <a:rPr sz="2000" b="0" i="1" dirty="0" err="1"/>
              <a:t>l'entourage</a:t>
            </a:r>
            <a:r>
              <a:rPr sz="2000" b="0" i="1" dirty="0"/>
              <a:t> en </a:t>
            </a:r>
            <a:r>
              <a:rPr sz="2000" b="0" i="1" dirty="0" err="1"/>
              <a:t>repli</a:t>
            </a:r>
            <a:r>
              <a:rPr sz="2000" b="0" i="1" dirty="0"/>
              <a:t>, </a:t>
            </a:r>
            <a:r>
              <a:rPr sz="2000" b="0" i="1" dirty="0" err="1"/>
              <a:t>soins</a:t>
            </a:r>
            <a:r>
              <a:rPr sz="2000" b="0" i="1" dirty="0"/>
              <a:t> </a:t>
            </a:r>
            <a:r>
              <a:rPr lang="nl-BE" sz="2000" b="0" i="1" dirty="0" err="1" smtClean="0"/>
              <a:t>spécialisés</a:t>
            </a:r>
            <a:r>
              <a:rPr sz="2000" b="0" i="1" dirty="0" smtClean="0"/>
              <a:t> </a:t>
            </a:r>
            <a:r>
              <a:rPr sz="2000" b="0" i="1" dirty="0"/>
              <a:t>sous </a:t>
            </a:r>
            <a:r>
              <a:rPr sz="2000" b="0" i="1" dirty="0" err="1"/>
              <a:t>pression</a:t>
            </a:r>
            <a:endParaRPr lang="nl-NL" sz="2000" b="0" i="1" dirty="0"/>
          </a:p>
        </p:txBody>
      </p:sp>
      <p:sp>
        <p:nvSpPr>
          <p:cNvPr id="7" name="Text Box 3"/>
          <p:cNvSpPr txBox="1">
            <a:spLocks noChangeArrowheads="1"/>
          </p:cNvSpPr>
          <p:nvPr/>
        </p:nvSpPr>
        <p:spPr bwMode="auto">
          <a:xfrm>
            <a:off x="467544" y="982007"/>
            <a:ext cx="3888432" cy="523220"/>
          </a:xfrm>
          <a:prstGeom prst="rect">
            <a:avLst/>
          </a:prstGeom>
          <a:noFill/>
          <a:ln w="9525">
            <a:noFill/>
            <a:miter lim="800000"/>
            <a:headEnd/>
            <a:tailEnd/>
          </a:ln>
          <a:effectLst/>
        </p:spPr>
        <p:txBody>
          <a:bodyPr wrap="square">
            <a:spAutoFit/>
          </a:bodyPr>
          <a:lstStyle/>
          <a:p>
            <a:r>
              <a:rPr lang="nl-BE" sz="1400" b="1" dirty="0" smtClean="0">
                <a:latin typeface="+mn-lt"/>
              </a:rPr>
              <a:t>Proportion des plus de 65 ans recevant des soins de longue durée</a:t>
            </a:r>
          </a:p>
          <a:p>
            <a:r>
              <a:rPr lang="nl-BE" sz="1400" dirty="0" smtClean="0">
                <a:latin typeface="+mn-lt"/>
              </a:rPr>
              <a:t>(2011, en % du nombre total des plus de 65 ans)</a:t>
            </a:r>
            <a:endParaRPr lang="nl-BE" sz="1400" dirty="0">
              <a:latin typeface="+mn-lt"/>
            </a:endParaRPr>
          </a:p>
        </p:txBody>
      </p:sp>
      <p:sp>
        <p:nvSpPr>
          <p:cNvPr id="8" name="TextBox 7"/>
          <p:cNvSpPr txBox="1"/>
          <p:nvPr/>
        </p:nvSpPr>
        <p:spPr>
          <a:xfrm>
            <a:off x="798569" y="5306089"/>
            <a:ext cx="2652265" cy="276999"/>
          </a:xfrm>
          <a:prstGeom prst="rect">
            <a:avLst/>
          </a:prstGeom>
          <a:noFill/>
        </p:spPr>
        <p:txBody>
          <a:bodyPr wrap="none" rtlCol="0">
            <a:spAutoFit/>
          </a:bodyPr>
          <a:lstStyle/>
          <a:p>
            <a:r>
              <a:rPr lang="nl-BE" sz="1200" dirty="0" smtClean="0">
                <a:latin typeface="+mn-lt"/>
                <a:cs typeface="Arial"/>
              </a:rPr>
              <a:t>Source : </a:t>
            </a:r>
            <a:r>
              <a:rPr lang="nl-BE" sz="1200" dirty="0" err="1" smtClean="0">
                <a:latin typeface="+mn-lt"/>
                <a:cs typeface="Arial"/>
              </a:rPr>
              <a:t>Statistiques</a:t>
            </a:r>
            <a:r>
              <a:rPr lang="nl-BE" sz="1200" dirty="0" smtClean="0">
                <a:latin typeface="+mn-lt"/>
                <a:cs typeface="Arial"/>
              </a:rPr>
              <a:t> de l'OCDE sur la santé</a:t>
            </a:r>
          </a:p>
        </p:txBody>
      </p:sp>
      <p:sp>
        <p:nvSpPr>
          <p:cNvPr id="2" name="Rectangle 1"/>
          <p:cNvSpPr/>
          <p:nvPr/>
        </p:nvSpPr>
        <p:spPr>
          <a:xfrm>
            <a:off x="1907704" y="2617474"/>
            <a:ext cx="216024" cy="1920213"/>
          </a:xfrm>
          <a:prstGeom prst="rect">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err="1" smtClean="0"/>
          </a:p>
        </p:txBody>
      </p:sp>
    </p:spTree>
    <p:extLst>
      <p:ext uri="{BB962C8B-B14F-4D97-AF65-F5344CB8AC3E}">
        <p14:creationId xmlns:p14="http://schemas.microsoft.com/office/powerpoint/2010/main" val="2194853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title"/>
          </p:nvPr>
        </p:nvSpPr>
        <p:spPr bwMode="auto">
          <a:xfrm>
            <a:off x="390302" y="-82827"/>
            <a:ext cx="8574186" cy="898260"/>
          </a:xfrm>
          <a:prstGeom prst="rect">
            <a:avLst/>
          </a:prstGeom>
          <a:noFill/>
          <a:ln w="9525">
            <a:noFill/>
            <a:miter lim="800000"/>
            <a:headEnd/>
            <a:tailEnd/>
          </a:ln>
        </p:spPr>
        <p:txBody>
          <a:bodyPr lIns="0" tIns="0" rIns="0" bIns="0" anchor="b"/>
          <a:lstStyle/>
          <a:p>
            <a:pPr eaLnBrk="1" hangingPunct="1">
              <a:lnSpc>
                <a:spcPct val="90000"/>
              </a:lnSpc>
            </a:pPr>
            <a:r>
              <a:rPr sz="3200" b="0" dirty="0" err="1"/>
              <a:t>Besoin</a:t>
            </a:r>
            <a:r>
              <a:rPr sz="3200" b="0" dirty="0"/>
              <a:t> </a:t>
            </a:r>
            <a:r>
              <a:rPr sz="3200" b="0" dirty="0" err="1"/>
              <a:t>grandissant</a:t>
            </a:r>
            <a:r>
              <a:rPr sz="3200" b="0" dirty="0"/>
              <a:t> de </a:t>
            </a:r>
            <a:r>
              <a:rPr sz="3200" b="0" dirty="0" err="1"/>
              <a:t>soins</a:t>
            </a:r>
            <a:r>
              <a:rPr sz="3200" b="0" dirty="0"/>
              <a:t> </a:t>
            </a:r>
            <a:r>
              <a:rPr lang="nl-BE" sz="3200" b="0" dirty="0" err="1" smtClean="0"/>
              <a:t>spécialisés</a:t>
            </a:r>
            <a:r>
              <a:rPr lang="nl-BE" sz="3200" b="0" dirty="0" smtClean="0"/>
              <a:t/>
            </a:r>
            <a:br>
              <a:rPr lang="nl-BE" sz="3200" b="0" dirty="0" smtClean="0"/>
            </a:br>
            <a:r>
              <a:rPr sz="2000" b="0" i="1" dirty="0" err="1" smtClean="0"/>
              <a:t>Soins</a:t>
            </a:r>
            <a:r>
              <a:rPr sz="2000" b="0" i="1" dirty="0" smtClean="0"/>
              <a:t> </a:t>
            </a:r>
            <a:r>
              <a:rPr sz="2000" b="0" i="1" dirty="0"/>
              <a:t>par </a:t>
            </a:r>
            <a:r>
              <a:rPr sz="2000" b="0" i="1" dirty="0" err="1"/>
              <a:t>l'entourage</a:t>
            </a:r>
            <a:r>
              <a:rPr sz="2000" b="0" i="1" dirty="0"/>
              <a:t> en </a:t>
            </a:r>
            <a:r>
              <a:rPr sz="2000" b="0" i="1" dirty="0" err="1"/>
              <a:t>repli</a:t>
            </a:r>
            <a:r>
              <a:rPr sz="2000" b="0" i="1" dirty="0"/>
              <a:t>, </a:t>
            </a:r>
            <a:r>
              <a:rPr sz="2000" b="0" i="1" dirty="0" err="1"/>
              <a:t>soins</a:t>
            </a:r>
            <a:r>
              <a:rPr sz="2000" b="0" i="1" dirty="0"/>
              <a:t> </a:t>
            </a:r>
            <a:r>
              <a:rPr lang="nl-BE" sz="2000" b="0" i="1" dirty="0" err="1" smtClean="0"/>
              <a:t>spécialisés</a:t>
            </a:r>
            <a:r>
              <a:rPr lang="nl-BE" sz="2000" b="0" i="1" dirty="0" smtClean="0"/>
              <a:t> </a:t>
            </a:r>
            <a:r>
              <a:rPr sz="2000" b="0" i="1" dirty="0" smtClean="0"/>
              <a:t>sous </a:t>
            </a:r>
            <a:r>
              <a:rPr sz="2000" b="0" i="1" dirty="0" err="1"/>
              <a:t>pression</a:t>
            </a:r>
            <a:endParaRPr lang="nl-NL" sz="2000" b="0" i="1" dirty="0"/>
          </a:p>
        </p:txBody>
      </p:sp>
      <p:graphicFrame>
        <p:nvGraphicFramePr>
          <p:cNvPr id="11" name="Table 10"/>
          <p:cNvGraphicFramePr>
            <a:graphicFrameLocks noGrp="1"/>
          </p:cNvGraphicFramePr>
          <p:nvPr>
            <p:extLst>
              <p:ext uri="{D42A27DB-BD31-4B8C-83A1-F6EECF244321}">
                <p14:modId xmlns:p14="http://schemas.microsoft.com/office/powerpoint/2010/main" val="3938237427"/>
              </p:ext>
            </p:extLst>
          </p:nvPr>
        </p:nvGraphicFramePr>
        <p:xfrm>
          <a:off x="212489" y="1738252"/>
          <a:ext cx="4392487" cy="2876395"/>
        </p:xfrm>
        <a:graphic>
          <a:graphicData uri="http://schemas.openxmlformats.org/drawingml/2006/table">
            <a:tbl>
              <a:tblPr firstRow="1" bandRow="1">
                <a:tableStyleId>{5C22544A-7EE6-4342-B048-85BDC9FD1C3A}</a:tableStyleId>
              </a:tblPr>
              <a:tblGrid>
                <a:gridCol w="1656184"/>
                <a:gridCol w="1584176"/>
                <a:gridCol w="1152127"/>
              </a:tblGrid>
              <a:tr h="431800">
                <a:tc gridSpan="3">
                  <a:txBody>
                    <a:bodyPr/>
                    <a:lstStyle/>
                    <a:p>
                      <a:pPr algn="ctr"/>
                      <a:r>
                        <a:rPr lang="nl-BE" sz="1200" noProof="0" dirty="0" smtClean="0">
                          <a:solidFill>
                            <a:schemeClr val="tx1"/>
                          </a:solidFill>
                        </a:rPr>
                        <a:t>Nombre de places effectives vs nombre de places planifiées</a:t>
                      </a:r>
                      <a:r>
                        <a:rPr lang="nl-BE" sz="1200" baseline="0" noProof="0" dirty="0" smtClean="0">
                          <a:solidFill>
                            <a:schemeClr val="tx1"/>
                          </a:solidFill>
                        </a:rPr>
                        <a:t> dans les MRS flamandes</a:t>
                      </a:r>
                      <a:endParaRPr lang="nl-BE" sz="1200" noProof="0" dirty="0">
                        <a:solidFill>
                          <a:schemeClr val="tx1"/>
                        </a:solidFill>
                      </a:endParaRPr>
                    </a:p>
                  </a:txBody>
                  <a:tcPr marT="38100" marB="38100" anchor="ctr" anchorCtr="1">
                    <a:solidFill>
                      <a:schemeClr val="bg1">
                        <a:lumMod val="85000"/>
                      </a:schemeClr>
                    </a:solidFill>
                  </a:tcPr>
                </a:tc>
                <a:tc hMerge="1">
                  <a:txBody>
                    <a:bodyPr/>
                    <a:lstStyle/>
                    <a:p>
                      <a:pPr algn="ctr"/>
                      <a:endParaRPr lang="nl-BE" sz="1200" noProof="0" dirty="0"/>
                    </a:p>
                  </a:txBody>
                  <a:tcPr>
                    <a:solidFill>
                      <a:schemeClr val="bg1">
                        <a:lumMod val="85000"/>
                      </a:schemeClr>
                    </a:solidFill>
                  </a:tcPr>
                </a:tc>
                <a:tc hMerge="1">
                  <a:txBody>
                    <a:bodyPr/>
                    <a:lstStyle/>
                    <a:p>
                      <a:pPr algn="ctr"/>
                      <a:endParaRPr lang="nl-BE" sz="1200" noProof="0" dirty="0"/>
                    </a:p>
                  </a:txBody>
                  <a:tcPr>
                    <a:solidFill>
                      <a:schemeClr val="bg1">
                        <a:lumMod val="85000"/>
                      </a:schemeClr>
                    </a:solidFill>
                  </a:tcPr>
                </a:tc>
              </a:tr>
              <a:tr h="726908">
                <a:tc>
                  <a:txBody>
                    <a:bodyPr/>
                    <a:lstStyle/>
                    <a:p>
                      <a:pPr algn="ctr"/>
                      <a:r>
                        <a:rPr sz="1000" b="1" noProof="0"/>
                        <a:t>Nombre nécessaire en 2013</a:t>
                      </a:r>
                    </a:p>
                    <a:p>
                      <a:pPr algn="ctr"/>
                      <a:r>
                        <a:rPr sz="1000" b="1" noProof="0"/>
                        <a:t>(chiffres prévisions 2008)</a:t>
                      </a:r>
                      <a:endParaRPr lang="nl-BE" sz="1000" b="1" noProof="0" dirty="0"/>
                    </a:p>
                  </a:txBody>
                  <a:tcPr marT="38100" marB="38100" anchor="ctr" anchorCtr="1">
                    <a:solidFill>
                      <a:schemeClr val="bg1">
                        <a:lumMod val="75000"/>
                      </a:schemeClr>
                    </a:solidFill>
                  </a:tcPr>
                </a:tc>
                <a:tc>
                  <a:txBody>
                    <a:bodyPr/>
                    <a:lstStyle/>
                    <a:p>
                      <a:pPr algn="ctr"/>
                      <a:r>
                        <a:rPr sz="1000" b="1" noProof="0" dirty="0" err="1"/>
                        <a:t>Nombre</a:t>
                      </a:r>
                      <a:r>
                        <a:rPr sz="1000" b="1" noProof="0" dirty="0"/>
                        <a:t> </a:t>
                      </a:r>
                      <a:r>
                        <a:rPr sz="1000" b="1" noProof="0" dirty="0" err="1" smtClean="0"/>
                        <a:t>existant</a:t>
                      </a:r>
                      <a:r>
                        <a:rPr sz="1000" b="1" baseline="0" noProof="0" dirty="0" smtClean="0"/>
                        <a:t> </a:t>
                      </a:r>
                      <a:endParaRPr sz="1000" b="1" baseline="0" noProof="0" dirty="0"/>
                    </a:p>
                    <a:p>
                      <a:pPr algn="ctr"/>
                      <a:r>
                        <a:rPr sz="1000" b="1" baseline="0" noProof="0" dirty="0"/>
                        <a:t>en 2013 </a:t>
                      </a:r>
                    </a:p>
                    <a:p>
                      <a:pPr algn="ctr"/>
                      <a:r>
                        <a:rPr sz="1000" b="1" baseline="0" noProof="0" dirty="0"/>
                        <a:t>(</a:t>
                      </a:r>
                      <a:r>
                        <a:rPr sz="1000" b="1" baseline="0" noProof="0" dirty="0" err="1"/>
                        <a:t>chiffres</a:t>
                      </a:r>
                      <a:r>
                        <a:rPr sz="1000" b="1" baseline="0" noProof="0" dirty="0"/>
                        <a:t> </a:t>
                      </a:r>
                      <a:r>
                        <a:rPr sz="1000" b="1" baseline="0" noProof="0" dirty="0" err="1"/>
                        <a:t>réels</a:t>
                      </a:r>
                      <a:r>
                        <a:rPr sz="1000" b="1" baseline="0" noProof="0" dirty="0"/>
                        <a:t>)</a:t>
                      </a:r>
                      <a:endParaRPr lang="nl-BE" sz="1000" b="1" noProof="0" dirty="0"/>
                    </a:p>
                  </a:txBody>
                  <a:tcPr marT="38100" marB="38100" anchor="ctr" anchorCtr="1">
                    <a:solidFill>
                      <a:schemeClr val="bg1">
                        <a:lumMod val="75000"/>
                      </a:schemeClr>
                    </a:solidFill>
                  </a:tcPr>
                </a:tc>
                <a:tc>
                  <a:txBody>
                    <a:bodyPr/>
                    <a:lstStyle/>
                    <a:p>
                      <a:pPr algn="ctr"/>
                      <a:r>
                        <a:rPr sz="1000" b="1" noProof="0" dirty="0" err="1"/>
                        <a:t>Taux</a:t>
                      </a:r>
                      <a:r>
                        <a:rPr sz="1000" b="1" noProof="0" dirty="0"/>
                        <a:t> de </a:t>
                      </a:r>
                      <a:r>
                        <a:rPr sz="1000" b="1" noProof="0" dirty="0" err="1"/>
                        <a:t>réponse</a:t>
                      </a:r>
                      <a:r>
                        <a:rPr sz="1000" b="1" noProof="0" dirty="0"/>
                        <a:t> aux </a:t>
                      </a:r>
                      <a:r>
                        <a:rPr sz="1000" b="1" noProof="0" dirty="0" err="1" smtClean="0"/>
                        <a:t>besoins</a:t>
                      </a:r>
                      <a:endParaRPr lang="nl-BE" sz="1000" b="1" noProof="0" dirty="0"/>
                    </a:p>
                  </a:txBody>
                  <a:tcPr marT="38100" marB="38100" anchor="ctr" anchorCtr="1">
                    <a:solidFill>
                      <a:schemeClr val="bg1">
                        <a:lumMod val="75000"/>
                      </a:schemeClr>
                    </a:solidFill>
                  </a:tcPr>
                </a:tc>
              </a:tr>
              <a:tr h="366409">
                <a:tc>
                  <a:txBody>
                    <a:bodyPr/>
                    <a:lstStyle/>
                    <a:p>
                      <a:pPr algn="ctr"/>
                      <a:r>
                        <a:rPr sz="1200" noProof="0"/>
                        <a:t>81.456</a:t>
                      </a:r>
                      <a:endParaRPr lang="nl-BE" sz="1200" noProof="0" dirty="0"/>
                    </a:p>
                  </a:txBody>
                  <a:tcPr marT="38100" marB="38100" anchor="ctr" anchorCtr="1">
                    <a:solidFill>
                      <a:schemeClr val="bg1">
                        <a:lumMod val="85000"/>
                      </a:schemeClr>
                    </a:solidFill>
                  </a:tcPr>
                </a:tc>
                <a:tc>
                  <a:txBody>
                    <a:bodyPr/>
                    <a:lstStyle/>
                    <a:p>
                      <a:pPr algn="ctr"/>
                      <a:r>
                        <a:rPr sz="1200" noProof="0"/>
                        <a:t>69.902</a:t>
                      </a:r>
                      <a:endParaRPr lang="nl-BE" sz="1200" noProof="0" dirty="0"/>
                    </a:p>
                  </a:txBody>
                  <a:tcPr marT="38100" marB="38100" anchor="ctr" anchorCtr="1">
                    <a:solidFill>
                      <a:schemeClr val="bg1">
                        <a:lumMod val="85000"/>
                      </a:schemeClr>
                    </a:solidFill>
                  </a:tcPr>
                </a:tc>
                <a:tc>
                  <a:txBody>
                    <a:bodyPr/>
                    <a:lstStyle/>
                    <a:p>
                      <a:pPr algn="ctr"/>
                      <a:r>
                        <a:rPr sz="1200" noProof="0"/>
                        <a:t>85,8%</a:t>
                      </a:r>
                      <a:endParaRPr lang="nl-BE" sz="1200" noProof="0" dirty="0"/>
                    </a:p>
                  </a:txBody>
                  <a:tcPr marT="38100" marB="38100" anchor="ctr" anchorCtr="1">
                    <a:solidFill>
                      <a:schemeClr val="bg1">
                        <a:lumMod val="85000"/>
                      </a:schemeClr>
                    </a:solidFill>
                  </a:tcPr>
                </a:tc>
              </a:tr>
              <a:tr h="735013">
                <a:tc>
                  <a:txBody>
                    <a:bodyPr/>
                    <a:lstStyle/>
                    <a:p>
                      <a:pPr algn="ctr"/>
                      <a:r>
                        <a:rPr sz="1000" b="1" noProof="0"/>
                        <a:t>Nombre existant</a:t>
                      </a:r>
                      <a:r>
                        <a:rPr sz="1000" b="1" baseline="0" noProof="0"/>
                        <a:t> </a:t>
                      </a:r>
                    </a:p>
                    <a:p>
                      <a:pPr algn="ctr"/>
                      <a:r>
                        <a:rPr sz="1000" b="1" baseline="0" noProof="0"/>
                        <a:t>en 2014 </a:t>
                      </a:r>
                    </a:p>
                    <a:p>
                      <a:pPr algn="ctr"/>
                      <a:r>
                        <a:rPr sz="1000" b="1" baseline="0" noProof="0"/>
                        <a:t>(chiffre réel)</a:t>
                      </a:r>
                      <a:endParaRPr lang="nl-BE" sz="1000" b="1" noProof="0" dirty="0"/>
                    </a:p>
                  </a:txBody>
                  <a:tcPr marT="38100" marB="38100" anchor="ctr" anchorCtr="1">
                    <a:solidFill>
                      <a:schemeClr val="bg1">
                        <a:lumMod val="75000"/>
                      </a:schemeClr>
                    </a:solidFill>
                  </a:tcPr>
                </a:tc>
                <a:tc>
                  <a:txBody>
                    <a:bodyPr/>
                    <a:lstStyle/>
                    <a:p>
                      <a:pPr algn="ctr"/>
                      <a:r>
                        <a:rPr sz="1000" b="1" noProof="0"/>
                        <a:t>Nombre nécessaire</a:t>
                      </a:r>
                      <a:r>
                        <a:rPr sz="1000" b="1" baseline="0" noProof="0"/>
                        <a:t> en 2019 (prévisions 2014)</a:t>
                      </a:r>
                      <a:endParaRPr lang="nl-BE" sz="1000" b="1" noProof="0" dirty="0"/>
                    </a:p>
                  </a:txBody>
                  <a:tcPr marT="38100" marB="38100" anchor="ctr" anchorCtr="1">
                    <a:solidFill>
                      <a:schemeClr val="bg1">
                        <a:lumMod val="75000"/>
                      </a:schemeClr>
                    </a:solidFill>
                  </a:tcPr>
                </a:tc>
                <a:tc>
                  <a:txBody>
                    <a:bodyPr/>
                    <a:lstStyle/>
                    <a:p>
                      <a:pPr algn="ctr"/>
                      <a:r>
                        <a:rPr sz="1000" b="1" noProof="0"/>
                        <a:t>Permis déjà demandés </a:t>
                      </a:r>
                      <a:r>
                        <a:rPr sz="1000" b="1" baseline="0" noProof="0"/>
                        <a:t>et accordés</a:t>
                      </a:r>
                      <a:endParaRPr lang="nl-BE" sz="1000" b="1" noProof="0" dirty="0"/>
                    </a:p>
                  </a:txBody>
                  <a:tcPr marT="38100" marB="38100" anchor="ctr" anchorCtr="1">
                    <a:solidFill>
                      <a:schemeClr val="bg1">
                        <a:lumMod val="75000"/>
                      </a:schemeClr>
                    </a:solidFill>
                  </a:tcPr>
                </a:tc>
              </a:tr>
              <a:tr h="606105">
                <a:tc>
                  <a:txBody>
                    <a:bodyPr/>
                    <a:lstStyle/>
                    <a:p>
                      <a:pPr algn="ctr"/>
                      <a:r>
                        <a:rPr sz="1200" noProof="0"/>
                        <a:t>72.147</a:t>
                      </a:r>
                      <a:endParaRPr lang="nl-BE" sz="1200" noProof="0" dirty="0"/>
                    </a:p>
                  </a:txBody>
                  <a:tcPr marT="38100" marB="38100" anchor="ctr" anchorCtr="1">
                    <a:solidFill>
                      <a:schemeClr val="bg1">
                        <a:lumMod val="85000"/>
                      </a:schemeClr>
                    </a:solidFill>
                  </a:tcPr>
                </a:tc>
                <a:tc>
                  <a:txBody>
                    <a:bodyPr/>
                    <a:lstStyle/>
                    <a:p>
                      <a:pPr algn="ctr"/>
                      <a:r>
                        <a:rPr sz="1200" noProof="0"/>
                        <a:t>95.404</a:t>
                      </a:r>
                      <a:endParaRPr lang="nl-BE" sz="1200" noProof="0" dirty="0"/>
                    </a:p>
                  </a:txBody>
                  <a:tcPr marT="38100" marB="38100" anchor="ctr" anchorCtr="1">
                    <a:solidFill>
                      <a:schemeClr val="bg1">
                        <a:lumMod val="85000"/>
                      </a:schemeClr>
                    </a:solidFill>
                  </a:tcPr>
                </a:tc>
                <a:tc>
                  <a:txBody>
                    <a:bodyPr/>
                    <a:lstStyle/>
                    <a:p>
                      <a:pPr algn="ctr"/>
                      <a:r>
                        <a:rPr sz="1200" noProof="0"/>
                        <a:t>19.323</a:t>
                      </a:r>
                      <a:endParaRPr lang="nl-BE" sz="1200" noProof="0" dirty="0"/>
                    </a:p>
                  </a:txBody>
                  <a:tcPr marT="38100" marB="38100" anchor="ctr" anchorCtr="1">
                    <a:solidFill>
                      <a:schemeClr val="bg1">
                        <a:lumMod val="85000"/>
                      </a:schemeClr>
                    </a:solidFill>
                  </a:tcPr>
                </a:tc>
              </a:tr>
            </a:tbl>
          </a:graphicData>
        </a:graphic>
      </p:graphicFrame>
      <p:sp>
        <p:nvSpPr>
          <p:cNvPr id="12" name="TextBox 11"/>
          <p:cNvSpPr txBox="1"/>
          <p:nvPr/>
        </p:nvSpPr>
        <p:spPr>
          <a:xfrm>
            <a:off x="722600" y="5257767"/>
            <a:ext cx="3057312" cy="276999"/>
          </a:xfrm>
          <a:prstGeom prst="rect">
            <a:avLst/>
          </a:prstGeom>
          <a:noFill/>
        </p:spPr>
        <p:txBody>
          <a:bodyPr wrap="none" rtlCol="0">
            <a:spAutoFit/>
          </a:bodyPr>
          <a:lstStyle/>
          <a:p>
            <a:r>
              <a:rPr lang="nl-BE" sz="1200" dirty="0" smtClean="0">
                <a:latin typeface="+mn-lt"/>
                <a:cs typeface="Arial"/>
              </a:rPr>
              <a:t>Source : Vlaams Agentschap Zorg &amp; Gezondheid</a:t>
            </a:r>
          </a:p>
        </p:txBody>
      </p:sp>
      <p:sp>
        <p:nvSpPr>
          <p:cNvPr id="7" name="Content Placeholder 1"/>
          <p:cNvSpPr>
            <a:spLocks noGrp="1"/>
          </p:cNvSpPr>
          <p:nvPr>
            <p:ph sz="quarter" idx="2"/>
          </p:nvPr>
        </p:nvSpPr>
        <p:spPr>
          <a:xfrm>
            <a:off x="4644008" y="1137125"/>
            <a:ext cx="4320480" cy="4124178"/>
          </a:xfrm>
        </p:spPr>
        <p:txBody>
          <a:bodyPr/>
          <a:lstStyle/>
          <a:p>
            <a:r>
              <a:rPr sz="1600" dirty="0" err="1"/>
              <a:t>Proportionnellement</a:t>
            </a:r>
            <a:r>
              <a:rPr sz="1600" dirty="0"/>
              <a:t>, la </a:t>
            </a:r>
            <a:r>
              <a:rPr sz="1600" dirty="0" err="1"/>
              <a:t>Belgique</a:t>
            </a:r>
            <a:r>
              <a:rPr sz="1600" dirty="0"/>
              <a:t> </a:t>
            </a:r>
            <a:r>
              <a:rPr sz="1600" dirty="0" err="1"/>
              <a:t>enregistre</a:t>
            </a:r>
            <a:r>
              <a:rPr sz="1600" dirty="0"/>
              <a:t> un </a:t>
            </a:r>
            <a:r>
              <a:rPr sz="1600" dirty="0" err="1"/>
              <a:t>pourcentage</a:t>
            </a:r>
            <a:r>
              <a:rPr sz="1600" dirty="0"/>
              <a:t> important de </a:t>
            </a:r>
            <a:r>
              <a:rPr sz="1600" dirty="0" err="1"/>
              <a:t>soins</a:t>
            </a:r>
            <a:r>
              <a:rPr sz="1600" dirty="0"/>
              <a:t> en institutions</a:t>
            </a:r>
          </a:p>
          <a:p>
            <a:r>
              <a:rPr sz="1600" dirty="0"/>
              <a:t>Les </a:t>
            </a:r>
            <a:r>
              <a:rPr sz="1600" dirty="0" err="1"/>
              <a:t>soins</a:t>
            </a:r>
            <a:r>
              <a:rPr sz="1600" dirty="0"/>
              <a:t> par </a:t>
            </a:r>
            <a:r>
              <a:rPr sz="1600" dirty="0" err="1"/>
              <a:t>l'entourage</a:t>
            </a:r>
            <a:r>
              <a:rPr sz="1600" dirty="0"/>
              <a:t> </a:t>
            </a:r>
            <a:r>
              <a:rPr sz="1600" dirty="0" err="1"/>
              <a:t>sont</a:t>
            </a:r>
            <a:r>
              <a:rPr sz="1600" dirty="0"/>
              <a:t> en </a:t>
            </a:r>
            <a:r>
              <a:rPr sz="1600" dirty="0" err="1"/>
              <a:t>repli</a:t>
            </a:r>
            <a:r>
              <a:rPr sz="1600" dirty="0"/>
              <a:t>, la </a:t>
            </a:r>
            <a:r>
              <a:rPr sz="1600" dirty="0" err="1"/>
              <a:t>demande</a:t>
            </a:r>
            <a:r>
              <a:rPr sz="1600" dirty="0"/>
              <a:t> de </a:t>
            </a:r>
            <a:r>
              <a:rPr sz="1600" dirty="0" err="1"/>
              <a:t>soins</a:t>
            </a:r>
            <a:r>
              <a:rPr sz="1600" dirty="0"/>
              <a:t> </a:t>
            </a:r>
            <a:r>
              <a:rPr lang="nl-BE" sz="1600" dirty="0" err="1" smtClean="0"/>
              <a:t>spécialisés</a:t>
            </a:r>
            <a:r>
              <a:rPr lang="nl-BE" sz="1600" dirty="0" smtClean="0"/>
              <a:t> </a:t>
            </a:r>
            <a:r>
              <a:rPr sz="1600" dirty="0" err="1" smtClean="0"/>
              <a:t>augmente</a:t>
            </a:r>
            <a:r>
              <a:rPr sz="1600" dirty="0" smtClean="0"/>
              <a:t> </a:t>
            </a:r>
            <a:r>
              <a:rPr sz="1600" dirty="0" err="1"/>
              <a:t>fortement</a:t>
            </a:r>
            <a:endParaRPr sz="1600" dirty="0"/>
          </a:p>
          <a:p>
            <a:pPr lvl="1"/>
            <a:r>
              <a:rPr sz="1200" dirty="0" err="1"/>
              <a:t>Etant</a:t>
            </a:r>
            <a:r>
              <a:rPr sz="1200" dirty="0"/>
              <a:t> </a:t>
            </a:r>
            <a:r>
              <a:rPr sz="1200" dirty="0" err="1"/>
              <a:t>donné</a:t>
            </a:r>
            <a:r>
              <a:rPr sz="1200" dirty="0"/>
              <a:t> </a:t>
            </a:r>
            <a:r>
              <a:rPr sz="1200" dirty="0" err="1"/>
              <a:t>qu'ils</a:t>
            </a:r>
            <a:r>
              <a:rPr sz="1200" dirty="0"/>
              <a:t> </a:t>
            </a:r>
            <a:r>
              <a:rPr sz="1200" dirty="0" err="1"/>
              <a:t>travaillent</a:t>
            </a:r>
            <a:r>
              <a:rPr sz="1200" dirty="0"/>
              <a:t> plus </a:t>
            </a:r>
            <a:r>
              <a:rPr sz="1200" dirty="0" err="1"/>
              <a:t>longtemps</a:t>
            </a:r>
            <a:r>
              <a:rPr sz="1200" dirty="0"/>
              <a:t>, </a:t>
            </a:r>
            <a:r>
              <a:rPr sz="1200" dirty="0" err="1"/>
              <a:t>moins</a:t>
            </a:r>
            <a:r>
              <a:rPr sz="1200" dirty="0"/>
              <a:t> de </a:t>
            </a:r>
            <a:r>
              <a:rPr sz="1200" dirty="0" err="1" smtClean="0"/>
              <a:t>personnes</a:t>
            </a:r>
            <a:r>
              <a:rPr sz="1200" dirty="0" smtClean="0"/>
              <a:t> </a:t>
            </a:r>
            <a:r>
              <a:rPr sz="1200" dirty="0"/>
              <a:t>de plus de 50 </a:t>
            </a:r>
            <a:r>
              <a:rPr sz="1200" dirty="0" err="1"/>
              <a:t>ans</a:t>
            </a:r>
            <a:r>
              <a:rPr sz="1200" dirty="0"/>
              <a:t> </a:t>
            </a:r>
            <a:r>
              <a:rPr sz="1200" dirty="0" err="1"/>
              <a:t>peuvent</a:t>
            </a:r>
            <a:r>
              <a:rPr sz="1200" dirty="0"/>
              <a:t> </a:t>
            </a:r>
            <a:r>
              <a:rPr sz="1200" dirty="0" err="1"/>
              <a:t>s'occuper</a:t>
            </a:r>
            <a:r>
              <a:rPr sz="1200" dirty="0"/>
              <a:t> des </a:t>
            </a:r>
            <a:r>
              <a:rPr sz="1200" dirty="0" err="1"/>
              <a:t>soins</a:t>
            </a:r>
            <a:endParaRPr sz="1200" dirty="0"/>
          </a:p>
          <a:p>
            <a:pPr lvl="1"/>
            <a:r>
              <a:rPr sz="1200" dirty="0"/>
              <a:t>Les </a:t>
            </a:r>
            <a:r>
              <a:rPr sz="1200" dirty="0" err="1"/>
              <a:t>soins</a:t>
            </a:r>
            <a:r>
              <a:rPr sz="1200" dirty="0"/>
              <a:t> </a:t>
            </a:r>
            <a:r>
              <a:rPr sz="1200" dirty="0" err="1"/>
              <a:t>sont</a:t>
            </a:r>
            <a:r>
              <a:rPr sz="1200" dirty="0"/>
              <a:t> plus </a:t>
            </a:r>
            <a:r>
              <a:rPr sz="1200" dirty="0" err="1"/>
              <a:t>souvent</a:t>
            </a:r>
            <a:r>
              <a:rPr sz="1200" dirty="0"/>
              <a:t> </a:t>
            </a:r>
            <a:r>
              <a:rPr sz="1200" dirty="0" err="1"/>
              <a:t>confiés</a:t>
            </a:r>
            <a:r>
              <a:rPr sz="1200" dirty="0"/>
              <a:t> au </a:t>
            </a:r>
            <a:r>
              <a:rPr sz="1200" dirty="0" err="1"/>
              <a:t>marché</a:t>
            </a:r>
            <a:r>
              <a:rPr sz="1200" dirty="0"/>
              <a:t> à cause du </a:t>
            </a:r>
            <a:r>
              <a:rPr sz="1200" dirty="0" err="1"/>
              <a:t>nombre</a:t>
            </a:r>
            <a:r>
              <a:rPr sz="1200" dirty="0"/>
              <a:t> croissant de ménages </a:t>
            </a:r>
            <a:r>
              <a:rPr sz="1200" dirty="0" err="1"/>
              <a:t>où</a:t>
            </a:r>
            <a:r>
              <a:rPr sz="1200" dirty="0"/>
              <a:t> les </a:t>
            </a:r>
            <a:r>
              <a:rPr sz="1200" dirty="0" err="1"/>
              <a:t>deux</a:t>
            </a:r>
            <a:r>
              <a:rPr sz="1200" dirty="0"/>
              <a:t> </a:t>
            </a:r>
            <a:r>
              <a:rPr sz="1200" dirty="0" err="1"/>
              <a:t>partenaires</a:t>
            </a:r>
            <a:r>
              <a:rPr sz="1200" dirty="0"/>
              <a:t> </a:t>
            </a:r>
            <a:r>
              <a:rPr sz="1200" dirty="0" err="1"/>
              <a:t>travaillent</a:t>
            </a:r>
            <a:endParaRPr sz="1200" dirty="0"/>
          </a:p>
          <a:p>
            <a:pPr lvl="1"/>
            <a:r>
              <a:rPr sz="1200" dirty="0"/>
              <a:t>Les </a:t>
            </a:r>
            <a:r>
              <a:rPr sz="1200" dirty="0" err="1"/>
              <a:t>formes</a:t>
            </a:r>
            <a:r>
              <a:rPr sz="1200" dirty="0"/>
              <a:t> de </a:t>
            </a:r>
            <a:r>
              <a:rPr sz="1200" dirty="0" err="1"/>
              <a:t>dépendance</a:t>
            </a:r>
            <a:r>
              <a:rPr sz="1200" dirty="0"/>
              <a:t> </a:t>
            </a:r>
            <a:r>
              <a:rPr sz="1200" dirty="0" err="1"/>
              <a:t>lourde</a:t>
            </a:r>
            <a:r>
              <a:rPr sz="1200" dirty="0"/>
              <a:t> </a:t>
            </a:r>
            <a:r>
              <a:rPr sz="1200" dirty="0" err="1"/>
              <a:t>sont</a:t>
            </a:r>
            <a:r>
              <a:rPr sz="1200" dirty="0"/>
              <a:t> </a:t>
            </a:r>
            <a:r>
              <a:rPr sz="1200" dirty="0" err="1"/>
              <a:t>celles</a:t>
            </a:r>
            <a:r>
              <a:rPr sz="1200" dirty="0"/>
              <a:t> qui </a:t>
            </a:r>
            <a:r>
              <a:rPr sz="1200" dirty="0" err="1"/>
              <a:t>augmentent</a:t>
            </a:r>
            <a:r>
              <a:rPr sz="1200" dirty="0"/>
              <a:t> le plus (</a:t>
            </a:r>
            <a:r>
              <a:rPr sz="1200" dirty="0" err="1"/>
              <a:t>soins</a:t>
            </a:r>
            <a:r>
              <a:rPr sz="1200" dirty="0"/>
              <a:t> à domicile </a:t>
            </a:r>
            <a:r>
              <a:rPr sz="1200" dirty="0" err="1"/>
              <a:t>ou</a:t>
            </a:r>
            <a:r>
              <a:rPr sz="1200" dirty="0"/>
              <a:t> par des </a:t>
            </a:r>
            <a:r>
              <a:rPr sz="1200" dirty="0" err="1"/>
              <a:t>proches</a:t>
            </a:r>
            <a:r>
              <a:rPr sz="1200" dirty="0"/>
              <a:t> </a:t>
            </a:r>
            <a:r>
              <a:rPr sz="1200" dirty="0" err="1"/>
              <a:t>moins</a:t>
            </a:r>
            <a:r>
              <a:rPr sz="1200" dirty="0"/>
              <a:t> </a:t>
            </a:r>
            <a:r>
              <a:rPr sz="1200" dirty="0" err="1"/>
              <a:t>adaptés</a:t>
            </a:r>
            <a:r>
              <a:rPr sz="1200" dirty="0"/>
              <a:t>)</a:t>
            </a:r>
          </a:p>
          <a:p>
            <a:r>
              <a:rPr sz="1600" dirty="0" err="1"/>
              <a:t>Besoin</a:t>
            </a:r>
            <a:r>
              <a:rPr sz="1600" dirty="0"/>
              <a:t> de </a:t>
            </a:r>
            <a:r>
              <a:rPr sz="1600" dirty="0" err="1"/>
              <a:t>financement</a:t>
            </a:r>
            <a:r>
              <a:rPr sz="1600" dirty="0"/>
              <a:t> </a:t>
            </a:r>
          </a:p>
          <a:p>
            <a:pPr lvl="1"/>
            <a:r>
              <a:rPr sz="1200" dirty="0"/>
              <a:t>Au </a:t>
            </a:r>
            <a:r>
              <a:rPr sz="1200" dirty="0" err="1"/>
              <a:t>fil</a:t>
            </a:r>
            <a:r>
              <a:rPr sz="1200" dirty="0"/>
              <a:t> du temps, le </a:t>
            </a:r>
            <a:r>
              <a:rPr sz="1200" dirty="0" err="1"/>
              <a:t>financement</a:t>
            </a:r>
            <a:r>
              <a:rPr sz="1200" dirty="0"/>
              <a:t> </a:t>
            </a:r>
            <a:r>
              <a:rPr sz="1200" dirty="0" err="1" smtClean="0"/>
              <a:t>publi</a:t>
            </a:r>
            <a:r>
              <a:rPr lang="nl-BE" sz="1200" dirty="0" smtClean="0"/>
              <a:t>c</a:t>
            </a:r>
            <a:r>
              <a:rPr sz="1200" dirty="0" smtClean="0"/>
              <a:t> </a:t>
            </a:r>
            <a:r>
              <a:rPr sz="1200" dirty="0" err="1"/>
              <a:t>couvre</a:t>
            </a:r>
            <a:r>
              <a:rPr sz="1200" dirty="0"/>
              <a:t> de </a:t>
            </a:r>
            <a:r>
              <a:rPr sz="1200" dirty="0" err="1"/>
              <a:t>moins</a:t>
            </a:r>
            <a:r>
              <a:rPr sz="1200" dirty="0"/>
              <a:t> en </a:t>
            </a:r>
            <a:r>
              <a:rPr sz="1200" dirty="0" err="1"/>
              <a:t>moins</a:t>
            </a:r>
            <a:r>
              <a:rPr sz="1200" dirty="0"/>
              <a:t> les </a:t>
            </a:r>
            <a:r>
              <a:rPr sz="1200" dirty="0" err="1"/>
              <a:t>frais</a:t>
            </a:r>
            <a:r>
              <a:rPr sz="1200" dirty="0"/>
              <a:t> </a:t>
            </a:r>
            <a:r>
              <a:rPr sz="1200" dirty="0" err="1"/>
              <a:t>liés</a:t>
            </a:r>
            <a:r>
              <a:rPr sz="1200" dirty="0"/>
              <a:t> à la </a:t>
            </a:r>
            <a:r>
              <a:rPr sz="1200" dirty="0" err="1"/>
              <a:t>dépendance</a:t>
            </a:r>
            <a:endParaRPr sz="1200" dirty="0"/>
          </a:p>
          <a:p>
            <a:pPr lvl="1"/>
            <a:r>
              <a:rPr sz="1200" dirty="0" err="1"/>
              <a:t>Actuellement</a:t>
            </a:r>
            <a:r>
              <a:rPr sz="1200" dirty="0"/>
              <a:t> déjà des interventions </a:t>
            </a:r>
            <a:r>
              <a:rPr sz="1200" dirty="0" err="1"/>
              <a:t>financières</a:t>
            </a:r>
            <a:r>
              <a:rPr sz="1200" dirty="0"/>
              <a:t> </a:t>
            </a:r>
            <a:r>
              <a:rPr sz="1200" dirty="0" err="1"/>
              <a:t>limitées</a:t>
            </a:r>
            <a:endParaRPr sz="1200" dirty="0"/>
          </a:p>
          <a:p>
            <a:pPr lvl="1"/>
            <a:endParaRPr lang="nl-BE" sz="1600" dirty="0"/>
          </a:p>
        </p:txBody>
      </p:sp>
    </p:spTree>
    <p:extLst>
      <p:ext uri="{BB962C8B-B14F-4D97-AF65-F5344CB8AC3E}">
        <p14:creationId xmlns:p14="http://schemas.microsoft.com/office/powerpoint/2010/main" val="2190462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z="3900" dirty="0" smtClean="0"/>
              <a:t>“</a:t>
            </a:r>
            <a:r>
              <a:rPr lang="nl-BE" sz="3900" dirty="0" smtClean="0"/>
              <a:t>Ne </a:t>
            </a:r>
            <a:r>
              <a:rPr lang="nl-BE" sz="3900" dirty="0" err="1" smtClean="0"/>
              <a:t>vous</a:t>
            </a:r>
            <a:r>
              <a:rPr lang="nl-BE" sz="3900" dirty="0" smtClean="0"/>
              <a:t> </a:t>
            </a:r>
            <a:r>
              <a:rPr lang="nl-BE" sz="3900" dirty="0" err="1" smtClean="0"/>
              <a:t>fiez</a:t>
            </a:r>
            <a:r>
              <a:rPr lang="nl-BE" sz="3900" dirty="0" smtClean="0"/>
              <a:t> pas </a:t>
            </a:r>
            <a:r>
              <a:rPr lang="nl-BE" sz="3900" dirty="0" err="1" smtClean="0"/>
              <a:t>aux</a:t>
            </a:r>
            <a:r>
              <a:rPr lang="nl-BE" sz="3900" dirty="0" smtClean="0"/>
              <a:t> </a:t>
            </a:r>
            <a:r>
              <a:rPr lang="nl-BE" sz="3900" dirty="0" err="1" smtClean="0"/>
              <a:t>apparences</a:t>
            </a:r>
            <a:r>
              <a:rPr lang="nl-BE" sz="3900" dirty="0" smtClean="0"/>
              <a:t> : les </a:t>
            </a:r>
            <a:r>
              <a:rPr lang="nl-BE" sz="3900" dirty="0" err="1" smtClean="0"/>
              <a:t>seniors</a:t>
            </a:r>
            <a:r>
              <a:rPr lang="nl-BE" sz="3900" dirty="0" smtClean="0"/>
              <a:t> ont </a:t>
            </a:r>
            <a:r>
              <a:rPr lang="nl-BE" sz="3900" dirty="0" err="1" smtClean="0"/>
              <a:t>changé</a:t>
            </a:r>
            <a:r>
              <a:rPr lang="nl-BE" sz="3900" dirty="0" smtClean="0"/>
              <a:t>”</a:t>
            </a:r>
            <a:endParaRPr lang="en-GB" sz="3900" dirty="0"/>
          </a:p>
        </p:txBody>
      </p:sp>
      <p:sp>
        <p:nvSpPr>
          <p:cNvPr id="5" name="Subtitle 4"/>
          <p:cNvSpPr>
            <a:spLocks noGrp="1"/>
          </p:cNvSpPr>
          <p:nvPr>
            <p:ph type="subTitle" idx="1"/>
          </p:nvPr>
        </p:nvSpPr>
        <p:spPr>
          <a:xfrm>
            <a:off x="445244" y="3992879"/>
            <a:ext cx="5447556" cy="553099"/>
          </a:xfrm>
        </p:spPr>
        <p:txBody>
          <a:bodyPr/>
          <a:lstStyle/>
          <a:p>
            <a:r>
              <a:rPr lang="en-GB" sz="2400" b="1" dirty="0">
                <a:latin typeface="Trebuchet MS" pitchFamily="34" charset="0"/>
                <a:ea typeface="Trebuchet MS" pitchFamily="34" charset="0"/>
                <a:cs typeface="Trebuchet MS" pitchFamily="34" charset="0"/>
              </a:rPr>
              <a:t>Daniel Falque - CEO KBC </a:t>
            </a:r>
            <a:r>
              <a:rPr lang="en-GB" sz="2400" b="1" dirty="0" err="1">
                <a:latin typeface="Trebuchet MS" pitchFamily="34" charset="0"/>
                <a:ea typeface="Trebuchet MS" pitchFamily="34" charset="0"/>
                <a:cs typeface="Trebuchet MS" pitchFamily="34" charset="0"/>
              </a:rPr>
              <a:t>Belgique</a:t>
            </a:r>
            <a:endParaRPr lang="en-GB" sz="2400" b="1" dirty="0">
              <a:latin typeface="Trebuchet MS" pitchFamily="34" charset="0"/>
              <a:ea typeface="Trebuchet MS" pitchFamily="34" charset="0"/>
              <a:cs typeface="Trebuchet MS" pitchFamily="34" charset="0"/>
            </a:endParaRPr>
          </a:p>
        </p:txBody>
      </p:sp>
      <p:pic>
        <p:nvPicPr>
          <p:cNvPr id="7" name="Picture Placeholder 6"/>
          <p:cNvPicPr>
            <a:picLocks noGrp="1" noChangeAspect="1"/>
          </p:cNvPicPr>
          <p:nvPr>
            <p:ph type="pic" sz="quarter" idx="11"/>
          </p:nvPr>
        </p:nvPicPr>
        <p:blipFill>
          <a:blip r:embed="rId3"/>
          <a:srcRect l="32515" r="32515"/>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4477707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51520" y="1357229"/>
            <a:ext cx="8640960" cy="3660511"/>
          </a:xfrm>
        </p:spPr>
        <p:txBody>
          <a:bodyPr/>
          <a:lstStyle/>
          <a:p>
            <a:pPr marL="457200" indent="-457200">
              <a:buFont typeface="+mj-lt"/>
              <a:buAutoNum type="arabicPeriod"/>
            </a:pPr>
            <a:r>
              <a:rPr sz="2000" dirty="0"/>
              <a:t>Le </a:t>
            </a:r>
            <a:r>
              <a:rPr sz="2000" dirty="0" err="1"/>
              <a:t>vieillissement</a:t>
            </a:r>
            <a:r>
              <a:rPr sz="2000" dirty="0"/>
              <a:t> </a:t>
            </a:r>
            <a:r>
              <a:rPr sz="2000" dirty="0" err="1"/>
              <a:t>est</a:t>
            </a:r>
            <a:r>
              <a:rPr sz="2000" dirty="0"/>
              <a:t> </a:t>
            </a:r>
            <a:r>
              <a:rPr sz="2000" dirty="0" err="1"/>
              <a:t>là</a:t>
            </a:r>
            <a:r>
              <a:rPr sz="2000" dirty="0"/>
              <a:t>, avec </a:t>
            </a:r>
            <a:r>
              <a:rPr sz="2000" dirty="0" err="1"/>
              <a:t>ses</a:t>
            </a:r>
            <a:r>
              <a:rPr sz="2000" dirty="0"/>
              <a:t> </a:t>
            </a:r>
            <a:r>
              <a:rPr sz="2000" dirty="0" err="1"/>
              <a:t>opportunités</a:t>
            </a:r>
            <a:r>
              <a:rPr sz="2000" dirty="0"/>
              <a:t> ("</a:t>
            </a:r>
            <a:r>
              <a:rPr sz="2000" i="1" dirty="0" err="1"/>
              <a:t>années</a:t>
            </a:r>
            <a:r>
              <a:rPr sz="2000" i="1" dirty="0"/>
              <a:t> </a:t>
            </a:r>
            <a:r>
              <a:rPr sz="2000" i="1" dirty="0" err="1"/>
              <a:t>bonheur</a:t>
            </a:r>
            <a:r>
              <a:rPr sz="2000" dirty="0"/>
              <a:t>") et </a:t>
            </a:r>
            <a:r>
              <a:rPr sz="2000" dirty="0" err="1"/>
              <a:t>ses</a:t>
            </a:r>
            <a:r>
              <a:rPr sz="2000" dirty="0"/>
              <a:t> menaces ("</a:t>
            </a:r>
            <a:r>
              <a:rPr sz="2000" i="1" dirty="0" err="1"/>
              <a:t>années</a:t>
            </a:r>
            <a:r>
              <a:rPr sz="2000" i="1" dirty="0"/>
              <a:t> de </a:t>
            </a:r>
            <a:r>
              <a:rPr sz="2000" i="1" dirty="0" err="1"/>
              <a:t>soins</a:t>
            </a:r>
            <a:r>
              <a:rPr sz="2000" dirty="0"/>
              <a:t>")</a:t>
            </a:r>
          </a:p>
          <a:p>
            <a:pPr marL="457200" indent="-457200">
              <a:buFont typeface="+mj-lt"/>
              <a:buAutoNum type="arabicPeriod"/>
            </a:pPr>
            <a:endParaRPr lang="nl-BE" sz="2000" dirty="0" smtClean="0"/>
          </a:p>
          <a:p>
            <a:pPr marL="457200" indent="-457200">
              <a:buFont typeface="+mj-lt"/>
              <a:buAutoNum type="arabicPeriod"/>
            </a:pPr>
            <a:r>
              <a:rPr sz="2000" dirty="0" err="1"/>
              <a:t>Soins</a:t>
            </a:r>
            <a:r>
              <a:rPr sz="2000" dirty="0"/>
              <a:t> à domicile en </a:t>
            </a:r>
            <a:r>
              <a:rPr sz="2000" dirty="0" err="1"/>
              <a:t>repli</a:t>
            </a:r>
            <a:r>
              <a:rPr sz="2000" dirty="0"/>
              <a:t> et </a:t>
            </a:r>
            <a:r>
              <a:rPr sz="2000" dirty="0" err="1"/>
              <a:t>dépenses</a:t>
            </a:r>
            <a:r>
              <a:rPr sz="2000" dirty="0"/>
              <a:t> </a:t>
            </a:r>
            <a:r>
              <a:rPr sz="2000" dirty="0" err="1"/>
              <a:t>publiques</a:t>
            </a:r>
            <a:r>
              <a:rPr sz="2000" dirty="0"/>
              <a:t> pour les </a:t>
            </a:r>
            <a:r>
              <a:rPr lang="nl-BE" sz="2000" dirty="0" err="1" smtClean="0"/>
              <a:t>so</a:t>
            </a:r>
            <a:r>
              <a:rPr sz="2000" dirty="0" smtClean="0"/>
              <a:t>ins </a:t>
            </a:r>
            <a:r>
              <a:rPr sz="2000" dirty="0"/>
              <a:t>de longue </a:t>
            </a:r>
            <a:r>
              <a:rPr sz="2000" dirty="0" err="1"/>
              <a:t>durée</a:t>
            </a:r>
            <a:r>
              <a:rPr sz="2000" dirty="0"/>
              <a:t> sous </a:t>
            </a:r>
            <a:r>
              <a:rPr sz="2000" dirty="0" err="1"/>
              <a:t>pression</a:t>
            </a:r>
            <a:r>
              <a:rPr sz="2000" dirty="0"/>
              <a:t> : les </a:t>
            </a:r>
            <a:r>
              <a:rPr sz="2000" dirty="0" err="1"/>
              <a:t>citoyens</a:t>
            </a:r>
            <a:r>
              <a:rPr sz="2000" dirty="0"/>
              <a:t> </a:t>
            </a:r>
            <a:r>
              <a:rPr sz="2000" dirty="0" err="1"/>
              <a:t>doivent</a:t>
            </a:r>
            <a:r>
              <a:rPr sz="2000" dirty="0"/>
              <a:t> (en </a:t>
            </a:r>
            <a:r>
              <a:rPr sz="2000" dirty="0" err="1"/>
              <a:t>partie</a:t>
            </a:r>
            <a:r>
              <a:rPr sz="2000" dirty="0"/>
              <a:t>) </a:t>
            </a:r>
            <a:r>
              <a:rPr sz="2000" dirty="0" err="1"/>
              <a:t>prendre</a:t>
            </a:r>
            <a:r>
              <a:rPr sz="2000" dirty="0"/>
              <a:t> </a:t>
            </a:r>
            <a:r>
              <a:rPr sz="2000" dirty="0" err="1"/>
              <a:t>leur</a:t>
            </a:r>
            <a:r>
              <a:rPr sz="2000" dirty="0"/>
              <a:t> sort entre </a:t>
            </a:r>
            <a:r>
              <a:rPr sz="2000" dirty="0" err="1"/>
              <a:t>leurs</a:t>
            </a:r>
            <a:r>
              <a:rPr sz="2000" dirty="0"/>
              <a:t> mains.</a:t>
            </a:r>
          </a:p>
          <a:p>
            <a:pPr marL="457200" indent="-457200">
              <a:buFont typeface="+mj-lt"/>
              <a:buAutoNum type="arabicPeriod"/>
            </a:pPr>
            <a:endParaRPr lang="nl-BE" sz="2000" dirty="0"/>
          </a:p>
          <a:p>
            <a:pPr marL="457200" indent="-457200">
              <a:buFont typeface="+mj-lt"/>
              <a:buAutoNum type="arabicPeriod"/>
            </a:pPr>
            <a:r>
              <a:rPr sz="2000" dirty="0"/>
              <a:t>Conclusion de </a:t>
            </a:r>
            <a:r>
              <a:rPr sz="2000" dirty="0" err="1"/>
              <a:t>l'enquête</a:t>
            </a:r>
            <a:r>
              <a:rPr sz="2000" dirty="0"/>
              <a:t> </a:t>
            </a:r>
            <a:r>
              <a:rPr sz="2000" dirty="0" err="1"/>
              <a:t>menée</a:t>
            </a:r>
            <a:r>
              <a:rPr sz="2000" dirty="0"/>
              <a:t> par KBC </a:t>
            </a:r>
            <a:r>
              <a:rPr sz="2000" dirty="0" err="1"/>
              <a:t>auprès</a:t>
            </a:r>
            <a:r>
              <a:rPr sz="2000" dirty="0"/>
              <a:t> de 622 </a:t>
            </a:r>
            <a:r>
              <a:rPr sz="2000" dirty="0" err="1"/>
              <a:t>Flamands</a:t>
            </a:r>
            <a:r>
              <a:rPr sz="2000" dirty="0"/>
              <a:t> entre 50 et 75 </a:t>
            </a:r>
            <a:r>
              <a:rPr sz="2000" dirty="0" err="1"/>
              <a:t>ans</a:t>
            </a:r>
            <a:endParaRPr lang="nl-BE" sz="2000" dirty="0"/>
          </a:p>
          <a:p>
            <a:pPr marL="457200" indent="-457200">
              <a:buFont typeface="+mj-lt"/>
              <a:buAutoNum type="arabicPeriod"/>
            </a:pPr>
            <a:endParaRPr lang="nl-BE" sz="2000" dirty="0" smtClean="0"/>
          </a:p>
          <a:p>
            <a:pPr lvl="1"/>
            <a:endParaRPr lang="nl-BE" sz="1800" dirty="0" smtClean="0"/>
          </a:p>
          <a:p>
            <a:endParaRPr lang="nl-BE" dirty="0" smtClean="0"/>
          </a:p>
          <a:p>
            <a:endParaRPr lang="nl-BE" dirty="0"/>
          </a:p>
        </p:txBody>
      </p:sp>
      <p:sp>
        <p:nvSpPr>
          <p:cNvPr id="6" name="Rectangle 6"/>
          <p:cNvSpPr>
            <a:spLocks noGrp="1" noChangeArrowheads="1"/>
          </p:cNvSpPr>
          <p:nvPr>
            <p:ph type="title"/>
          </p:nvPr>
        </p:nvSpPr>
        <p:spPr bwMode="auto">
          <a:xfrm>
            <a:off x="390302" y="-82827"/>
            <a:ext cx="8574186" cy="898260"/>
          </a:xfrm>
          <a:prstGeom prst="rect">
            <a:avLst/>
          </a:prstGeom>
          <a:noFill/>
          <a:ln w="9525">
            <a:noFill/>
            <a:miter lim="800000"/>
            <a:headEnd/>
            <a:tailEnd/>
          </a:ln>
        </p:spPr>
        <p:txBody>
          <a:bodyPr lIns="0" tIns="0" rIns="0" bIns="0" anchor="b"/>
          <a:lstStyle/>
          <a:p>
            <a:pPr eaLnBrk="1" hangingPunct="1">
              <a:lnSpc>
                <a:spcPct val="90000"/>
              </a:lnSpc>
            </a:pPr>
            <a:r>
              <a:rPr sz="3200" b="0"/>
              <a:t>Résumé</a:t>
            </a:r>
            <a:endParaRPr lang="nl-NL" sz="2000" b="0" i="1" dirty="0"/>
          </a:p>
        </p:txBody>
      </p:sp>
    </p:spTree>
    <p:extLst>
      <p:ext uri="{BB962C8B-B14F-4D97-AF65-F5344CB8AC3E}">
        <p14:creationId xmlns:p14="http://schemas.microsoft.com/office/powerpoint/2010/main" val="1714466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ctrTitle"/>
          </p:nvPr>
        </p:nvSpPr>
        <p:spPr>
          <a:xfrm>
            <a:off x="449263" y="725488"/>
            <a:ext cx="5089525" cy="1225550"/>
          </a:xfrm>
        </p:spPr>
        <p:txBody>
          <a:bodyPr/>
          <a:lstStyle/>
          <a:p>
            <a:pPr eaLnBrk="1" hangingPunct="1"/>
            <a:r>
              <a:rPr lang="en-GB" altLang="nl-BE" dirty="0" smtClean="0">
                <a:latin typeface="Trebuchet MS" pitchFamily="34" charset="0"/>
                <a:cs typeface="Trebuchet MS" pitchFamily="34" charset="0"/>
              </a:rPr>
              <a:t> </a:t>
            </a:r>
          </a:p>
        </p:txBody>
      </p:sp>
      <p:sp>
        <p:nvSpPr>
          <p:cNvPr id="25604" name="Text Placeholder 6"/>
          <p:cNvSpPr>
            <a:spLocks noGrp="1"/>
          </p:cNvSpPr>
          <p:nvPr>
            <p:ph type="body" sz="quarter" idx="12"/>
          </p:nvPr>
        </p:nvSpPr>
        <p:spPr>
          <a:xfrm>
            <a:off x="477838" y="3476308"/>
            <a:ext cx="5331291" cy="765175"/>
          </a:xfrm>
        </p:spPr>
        <p:txBody>
          <a:bodyPr/>
          <a:lstStyle/>
          <a:p>
            <a:pPr eaLnBrk="1" hangingPunct="1"/>
            <a:r>
              <a:rPr lang="nl-BE" altLang="nl-BE" dirty="0">
                <a:latin typeface="Trebuchet MS" pitchFamily="34" charset="0"/>
                <a:ea typeface="Trebuchet MS" pitchFamily="34" charset="0"/>
                <a:cs typeface="Trebuchet MS" pitchFamily="34" charset="0"/>
              </a:rPr>
              <a:t>Hans </a:t>
            </a:r>
            <a:r>
              <a:rPr lang="nl-BE" altLang="nl-BE" dirty="0" smtClean="0">
                <a:latin typeface="Trebuchet MS" pitchFamily="34" charset="0"/>
                <a:ea typeface="Trebuchet MS" pitchFamily="34" charset="0"/>
                <a:cs typeface="Trebuchet MS" pitchFamily="34" charset="0"/>
              </a:rPr>
              <a:t>Verstraete</a:t>
            </a:r>
          </a:p>
          <a:p>
            <a:pPr eaLnBrk="1" hangingPunct="1"/>
            <a:r>
              <a:rPr lang="nl-BE" altLang="nl-BE" sz="2000" dirty="0" smtClean="0">
                <a:latin typeface="Trebuchet MS" pitchFamily="34" charset="0"/>
                <a:ea typeface="Trebuchet MS" pitchFamily="34" charset="0"/>
                <a:cs typeface="Trebuchet MS" pitchFamily="34" charset="0"/>
              </a:rPr>
              <a:t>Directeur </a:t>
            </a:r>
            <a:r>
              <a:rPr lang="nl-BE" altLang="nl-BE" sz="2000" dirty="0" err="1" smtClean="0">
                <a:latin typeface="Trebuchet MS" pitchFamily="34" charset="0"/>
                <a:ea typeface="Trebuchet MS" pitchFamily="34" charset="0"/>
                <a:cs typeface="Trebuchet MS" pitchFamily="34" charset="0"/>
              </a:rPr>
              <a:t>général</a:t>
            </a:r>
            <a:r>
              <a:rPr lang="nl-BE" altLang="nl-BE" sz="2000" dirty="0" smtClean="0">
                <a:latin typeface="Trebuchet MS" pitchFamily="34" charset="0"/>
                <a:ea typeface="Trebuchet MS" pitchFamily="34" charset="0"/>
                <a:cs typeface="Trebuchet MS" pitchFamily="34" charset="0"/>
              </a:rPr>
              <a:t> KBC Assurances</a:t>
            </a:r>
          </a:p>
        </p:txBody>
      </p:sp>
      <p:sp>
        <p:nvSpPr>
          <p:cNvPr id="25605" name="Tekstvak 2"/>
          <p:cNvSpPr txBox="1">
            <a:spLocks noChangeArrowheads="1"/>
          </p:cNvSpPr>
          <p:nvPr/>
        </p:nvSpPr>
        <p:spPr bwMode="auto">
          <a:xfrm>
            <a:off x="6281738" y="4289425"/>
            <a:ext cx="2676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fr-BE" altLang="nl-BE" dirty="0">
              <a:solidFill>
                <a:srgbClr val="003366"/>
              </a:solidFill>
              <a:latin typeface="Arial" pitchFamily="34" charset="0"/>
            </a:endParaRPr>
          </a:p>
        </p:txBody>
      </p:sp>
      <p:sp>
        <p:nvSpPr>
          <p:cNvPr id="25606" name="Tekstvak 3"/>
          <p:cNvSpPr txBox="1">
            <a:spLocks noChangeArrowheads="1"/>
          </p:cNvSpPr>
          <p:nvPr/>
        </p:nvSpPr>
        <p:spPr bwMode="auto">
          <a:xfrm>
            <a:off x="6281738" y="4289425"/>
            <a:ext cx="2763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fr-BE" altLang="nl-BE" dirty="0">
              <a:solidFill>
                <a:srgbClr val="003366"/>
              </a:solidFill>
              <a:latin typeface="Arial" pitchFamily="34" charset="0"/>
            </a:endParaRPr>
          </a:p>
        </p:txBody>
      </p:sp>
      <p:sp>
        <p:nvSpPr>
          <p:cNvPr id="25607" name="Titel 1"/>
          <p:cNvSpPr txBox="1">
            <a:spLocks/>
          </p:cNvSpPr>
          <p:nvPr/>
        </p:nvSpPr>
        <p:spPr bwMode="auto">
          <a:xfrm>
            <a:off x="449263" y="725488"/>
            <a:ext cx="50895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nSpc>
                <a:spcPct val="85000"/>
              </a:lnSpc>
            </a:pPr>
            <a:r>
              <a:rPr lang="nl-NL" altLang="nl-BE" sz="3900" b="1" dirty="0" smtClean="0">
                <a:solidFill>
                  <a:srgbClr val="00AEEF"/>
                </a:solidFill>
                <a:latin typeface="Trebuchet MS" pitchFamily="34" charset="0"/>
              </a:rPr>
              <a:t>Plan dépendance KBC</a:t>
            </a:r>
            <a:endParaRPr lang="en-GB" altLang="nl-BE" sz="3900" b="1" dirty="0">
              <a:solidFill>
                <a:srgbClr val="00AEEF"/>
              </a:solidFill>
              <a:latin typeface="Trebuchet MS" pitchFamily="34" charset="0"/>
            </a:endParaRPr>
          </a:p>
        </p:txBody>
      </p:sp>
      <p:sp>
        <p:nvSpPr>
          <p:cNvPr id="2" name="AutoShape 2" descr="data:image/jpeg;base64,/9j/4AAQSkZJRgABAQAAAQABAAD/2wCEAAkGBhQSEBUSERESFBMVFxoaGRgWGRUYHhwYFxUXGBYdIBsZHScqHBklHxYVHy8gKCk1LCwtGB4xNTEqNSgrLCkBCQoKDgwOGg8PGjUkHyQ1Lik2KjUpNSwtLzIpNCo1Li0qNTAsKjA0NC01LywsLC8vLywsLCk0LCksLCwsLCwsLP/AABEIAHgAoAMBIgACEQEDEQH/xAAcAAEAAgMBAQEAAAAAAAAAAAAABgcDBAUCCAH/xAA/EAACAQMBBQUEBwYFBQAAAAABAgMABBEFBgcSITETQVGRoSJhcYEUMkJSgpKiI2KxssHCFTNjctIXJENEU//EABkBAQADAQEAAAAAAAAAAAAAAAACAwQBBf/EADIRAAEEAAIHBgYCAwAAAAAAAAEAAgMRBCESEzFBcYHwBSIyUWGhI0KxwdHhFDMVJZH/2gAMAwEAAhEDEQA/ALxpSlESlKURKUpREpSlESlKURKUpREpSlESlKURKUrzJKFGWIA8SQP40ReqVitrpJFDxuroejKQQeeORHXpWWiEUlKUoiUpSiJSlKIlKUoiUpSiJSlc/VNoLe2GbieOP3Mwz8l6nyrhNKTWlxoC10KVXOq77LdCRbwyTH7xxGvqCfSobq2969lyEaOBT9wZP5nz6AVU6ZgXoRdmYh+0Vx6tXhe6jHCvFLIka+LsFHqai2o72LCLpK0p8IlLepwPWqdtNn729bjWGeYn/wAj5x+d+XkalelblLl8G4mihHguZG/oPU1XrXu8IWv+Dhof7pM/Lqyt3VN+DHItrUL+9K2f0p/yqB6/tVc3pDXEpdR0UckHwUcs+886uXRt1FjBhmjadx3ynI/IMD0roba6Cs2nTQoighCyAADDJ7S4A6dMfOjo5HDvFSixeEieBEzn1f2Ue3Ma2JLNrYjDW7eaSFmHzBDDyqw6ovc5qfZ6h2ZPKaMr+JcOvoG86vSrIXWxYe0otXiDW/PrmlKUq5eclKVhubtIxxSOqDxYhR5mi6BexZqVHdY2/srYftLhGbuWM9o3kvT51CtS348yLe05dzSvj9KZ/mqt0jW7StUWCnlza37K161r/UooELzSJGo73IUevU1ROpbz9QuPZWTsh4QLg+fM1r6TsZf6ge04XI/+s7MB8i2SfkMVWZ7yaFuHZWgNKZ4AVoX2+GwTIVpZSPuIcebYqL6nvwkORb2yJ+9KxY/lXA9TWWw3Gt1nuwPdGmf1Of7aken7n7CPm6yzH/Uc48kxXPiu9FP/AF8Xm7rkFVeo7wL+4OGuZAD9mL2Pl7HM+dZNJ3d310eIQMgPV5iU+fP2j5VfGm6Bb24/YQRR+9VAPn1NZrrUYoiokljQucKGYKWPTAyeZ5jzpqN7ih7U0e7BGB15BVjpO4/nm6ucj7sIxn8T/wBBU30fYKytsGK3QsPtv7bebZx8qyXW10S3L2iq73CRGQIBgNheIKGP2jUDut5WoTXSWkNtHayyEBRNxFhkEgnIAAwD9k1L4bFTeLxO11Cr20K81bFcnU9q7S3bgnuYkbl7JYE8+mQOY699QbaTWbi11y1Mkz9hIqAoGPAC2Y39n/dhufjUf212bNxrc8KHDSRdqvLPEyw54fnwkZo6UjYPRRgwLXOGsdkW6Vj0Vk7Z7cLpwiLQvIJSRkEAKF4c5znJwcgY7jUkVgRkcwap7Ub36fs6HPOazdQ/jgezn5o4PxBqwd3uqfSNNt3JywTgb4x+x/QH51Jj7d7qvEYYRxA7wS0/b2VLatGdO1Ziox2E4dR4oTxAflYrX0PBOHVXU5VgCD4gjIPlVQb7dJ4biG4A5SIUb/chyvmGP5amW6jV+302NSctCTEfgvNP0lfKq4u68tWvHfGw0c+/YeuIXV1LbeygyJbqIEZBVW4myOowuTmolqm+23XIt4JZT4viNf6n0qv942l9hqU6gYV27RfhIOI/q4qsjYrd5YNaw3DRds8kasTISRxEe0AvTAORTTe5xaMl04bCwRNlkt19en1UNud5mpXbFLccGfswRl2/Mc49K1P+n+qXTccsUhJ+1PIM/qJI8qvm2tUjXhjRUUdAoCjyFZa7qb8RVX+SEeUMYHXJUvYbkblsdrPBGPBQzn+0etSXTtylqnOaWaY+GRGvkvP1qQ3m8Kwil7F7qMODg44iAfAsBgefKtTabeClldQQyRExTAMZuIYUFiucYOQORPPoe+mhE1HYnHSmhYvPZX/FINK0aG2jEdvEsaDuUdfeT1J95rbLgciRUIt9op5dTvLB5FVWhLW7IMEZUYPF3n2s/hqG7spoPpbzX9w4uo2Cx9pI3MtxI459Tnlj3ipawAgBU/w3Oa57zmAD5k3s/as59tLb6PPPFJ2yW4y4i5n3YzgH45xyNQ643xSBBOmnt9G4+DtGkGSwGSAApAOPHlXN2StBDq19pz8o50kUD3c3T9DtXJ2dt2k07UbFh+0hxMo/eiPDJ/IPzVWZHH39ltjwkDCbFjunM7ncK2FdreRrsxuLUx3csVncxo2UPDgFgHJxzOFZTjNZt5uixjTLd4ZTMLV+DtCwduFxg5Ze8MErg3v/AHOz8MnV7OYof9j9P5o/KpLs+tlPo7WVuyC4lhZ2jySxmRRknPTmq/Ko+K/UK2tS1hHyuIND3PJRGw21aTULG4lGJIgsUr5+upZl4j4Hhfn7xUp3vwGC5s75Oqtwn4xsJF8x2gqOw7FteaVBcWsJ+kRs0cigBTIvESr88ZYZHPvGfCrM13ZZ9Q06KCdhFMBGzHHHwuow/QjOcsOvfRrXFpHNJ5Yo5mOGQFtI9Pwo7vksxLZwXcf2HGCPuSqCD+ZU86j212pSPeadd28nZyzwRgP1w5co3LByBx9KtSDZiM2KWU5M0aoqEn2SeDGOh5dB391btjpEMKIkUSKsYIQAfVBOTgnnzNWujLjfBYYsayJobV1pD0o/tVjszsbd295c2siNJbXETK8wGEJZSUbBP1gSwx766uwewl9Zupku1WEEs0CZYMSuOZIGO48s9KsWuNrG2Npa5E9xGrD7IPE35Vya7q2tzKrOMmmtrRd1eV7N64e93Tu00x2xzhdXHwzwt6Maiu47UMTXEHcyLIPip4T6MvlW1tXvatp7aa3ihmftEZeJuFAMjGcZJ5delQvdvftFqluV58bGMgfddTnywD8qpc8awEL0oMPJ/CfHIK3j6qYb8NK529yB14omP60/vrubmtV7SwMRPtQSFfwv7a/xYfKupvL0rt9MmAGWjAkX4xnJ/TxVXG5rVuzvmhJ9meMj8Se0voXqZ7svFUM+PgC3e3r6EqX7w9pJ0vLWyhlMCzleOUAFhxScAAz0xj1Famyeo3iX91ps80syhH4JWByp4coeLuBDdCeo5V632acewguU+tFJwk+AfBU/JkXzrd1neO8IsGjiR0uwpZiTkZZFcADvHH19KE082VGNulh2iNoN2OBGd3w3Kv8AQtPWXS7+FkXt7dlmBwOLC+zIM9cDgbl+9W1rh+k6Daz9XtZDCx/dPIfwirp6kh03WJ5JIZWtLpXB4FLZEoywHvDg8vA1t7C7GzSaTdwSqYxcEGISAggqowxHUAkL7+WarDfl4j8Lc+ZoAlJytrhzFOHLaodoN9Na6laSXBcYEYBY5/YSLwrg/dAb5Yx3VIo9Jih2lMU0atHKxdAwyA0i8anHf7QYVK5N2ST2drDdyHtbdeHtIu9M/Vyw6fV547vfUnl2ct3mS4eJXmjUKrtzIAyR7s8zz99TbEfusk2PjJJG0gty9iFAtt9Kli1q0u4IpH4uHj4FLfUbhfOBy9hx18K/NT2Avf8AEriezeKKOcEFnOeUijtBwgHnkZzVoV5dwBkkADqTyq0xA/VYW457QAAMho+dj9KJbNbuYrayltZXMwn/AMwgcA5AABRkkYx1zmuroux1paHit7dFfGOM5ZufX2mya09T3j2EDcL3Ks3hGDJj4lQRXE1LfTaJyhSaY/AIvm3P0rlxtXdDGTXkc+Q/CsGlUfqu+e7kyIVigHj9dvNuXpXISLVNQ6fS5lPeSyp/RaiZxuFq9vZUlXI4NHXL3VybQbwLOzbgll4pPuRjjb545D5moVqe/E8xbWvwaVv7U/5VztJ3KXL4NxNFCPBQZG/oPU1MtL3QWMWDIsk7f6jcvyrgVy5XbMlPRwEHiOmeuA9yq9/xvVtU4hEZWQciIcRoPcWyM/DNftpugv3I4kijB6lnB9FBq87W1SNAkaKiLyCqAAPgBWWu6gHxG1A9qOblEwNHBVzou5eCJ1e4mecrg8GAiE+8cyR7s86ncOkQo/aJBEr4xxKig48MgZxW3SrWsa3YFglxMspt7rXmWMMpVhkEEEe48jXzdCTYakM9ba4wfeqvg+aH1r6Tqit8OldnqHaAezPGG/EvsN/BT86qnGQK9Hsl403RnY4fRXRqulx3UDwzLxRuMH+IIPcRyINR3Rd19pbyJJmaVozmMStxKhznIUADOefx5170TbK3j023muJ0TMSg5OWLKOFsKOZOR4Vw9U3226gi3hlkbuL4jX4959Kk5zMiVnihxXejjurryCsivxmxzPSqI1je5ezDCMluO/sxkn8TZx8sVxIIL++Ps/SrkHvJdl8yeEVE4gbgtDeyX1cjg3rkr1vtu7GHk93DkdytxnyTNRvUt9VonKGOaY/ARr5tz9KiGmbmbx+crQwD3kufJeXrUr07clbLznnmlPgvDGPTJ9a5pSu2Cl3U4CLxPLuH6/Ki2q757uTIhSKAeOC7ebcvSo8RqGon/wBq5/MUH8FFXlpuwljB/l2sWR3sOM+b5ruquOQpqXO8RXf8jDF/RHzPX3VLaLuXuZADcSJAPuj9o3oQB5mpdY7mbJP8wzSn95+EeSAVPKVYIWDcsknaOIk+auGX7XH07Y+zg5xWsKkd/CGP5mya7FKVYABsWFz3PNuNpSlK6opSlKIlKUoiVA97mzklzbxNBG0kscmOFRk8Mgw3yyENTylRc3SFK6CUwyB7dyofS90F9LzkWOAf6jZJ+SZ9TUu0zcjAuDcTyyHvCYjXPf4nHzqyqVWIWBbJO08Q/Ya4KOWO7uwiIZLSMsO98v6MSM1IUQAYAAA6AV6pVoAGxYHyPf4yTzSlKV1QSlKURKUpREpSlESlKURKUpREpSlESlKURKUpREpSlESlKURKUpREpSlESlKURKUpREpSlESlKURf/9k="/>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 name="Tijdelijke aanduiding voor afbeelding 2"/>
          <p:cNvSpPr>
            <a:spLocks noGrp="1"/>
          </p:cNvSpPr>
          <p:nvPr>
            <p:ph type="pic" sz="quarter" idx="11"/>
          </p:nvPr>
        </p:nvSpPr>
        <p:spPr/>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0292" y="23081"/>
            <a:ext cx="4003708" cy="573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6115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505345" y="1533233"/>
            <a:ext cx="3864773" cy="3213151"/>
          </a:xfrm>
        </p:spPr>
        <p:txBody>
          <a:bodyPr/>
          <a:lstStyle/>
          <a:p>
            <a:endParaRPr lang="nl-BE" dirty="0" smtClean="0"/>
          </a:p>
          <a:p>
            <a:endParaRPr lang="nl-BE" dirty="0" smtClean="0"/>
          </a:p>
          <a:p>
            <a:endParaRPr lang="nl-BE" dirty="0" smtClean="0"/>
          </a:p>
          <a:p>
            <a:endParaRPr lang="nl-BE" dirty="0"/>
          </a:p>
          <a:p>
            <a:endParaRPr lang="nl-BE" dirty="0"/>
          </a:p>
          <a:p>
            <a:endParaRPr lang="nl-BE" dirty="0" smtClean="0"/>
          </a:p>
          <a:p>
            <a:pPr marL="0" indent="0">
              <a:buNone/>
            </a:pPr>
            <a:r>
              <a:rPr i="1" dirty="0"/>
              <a:t>"</a:t>
            </a:r>
            <a:r>
              <a:rPr i="1" dirty="0" err="1"/>
              <a:t>C'est</a:t>
            </a:r>
            <a:r>
              <a:rPr i="1" dirty="0"/>
              <a:t> </a:t>
            </a:r>
            <a:r>
              <a:rPr i="1" dirty="0" err="1"/>
              <a:t>paradoxal</a:t>
            </a:r>
            <a:r>
              <a:rPr i="1" dirty="0"/>
              <a:t>. Qui </a:t>
            </a:r>
            <a:r>
              <a:rPr i="1" dirty="0" err="1"/>
              <a:t>dit</a:t>
            </a:r>
            <a:r>
              <a:rPr i="1" dirty="0"/>
              <a:t> vivre plus </a:t>
            </a:r>
            <a:r>
              <a:rPr i="1" dirty="0" err="1"/>
              <a:t>longtemps</a:t>
            </a:r>
            <a:r>
              <a:rPr i="1" dirty="0"/>
              <a:t> </a:t>
            </a:r>
            <a:r>
              <a:rPr i="1" dirty="0" err="1"/>
              <a:t>dit</a:t>
            </a:r>
            <a:r>
              <a:rPr i="1" dirty="0"/>
              <a:t> plus de </a:t>
            </a:r>
            <a:r>
              <a:rPr i="1" dirty="0" err="1"/>
              <a:t>bonnes</a:t>
            </a:r>
            <a:r>
              <a:rPr i="1" dirty="0"/>
              <a:t> </a:t>
            </a:r>
            <a:r>
              <a:rPr i="1" dirty="0" err="1"/>
              <a:t>années</a:t>
            </a:r>
            <a:r>
              <a:rPr i="1" dirty="0"/>
              <a:t>... </a:t>
            </a:r>
            <a:r>
              <a:rPr i="1" dirty="0" err="1"/>
              <a:t>mais</a:t>
            </a:r>
            <a:r>
              <a:rPr i="1" dirty="0"/>
              <a:t> </a:t>
            </a:r>
            <a:r>
              <a:rPr i="1" dirty="0" err="1"/>
              <a:t>aussi</a:t>
            </a:r>
            <a:r>
              <a:rPr i="1" dirty="0"/>
              <a:t> plus </a:t>
            </a:r>
            <a:r>
              <a:rPr i="1" dirty="0" err="1"/>
              <a:t>d'années</a:t>
            </a:r>
            <a:r>
              <a:rPr i="1" dirty="0"/>
              <a:t> avec des </a:t>
            </a:r>
            <a:r>
              <a:rPr i="1" dirty="0" err="1"/>
              <a:t>soins</a:t>
            </a:r>
            <a:r>
              <a:rPr i="1" dirty="0"/>
              <a:t>."</a:t>
            </a:r>
            <a:endParaRPr lang="nl-BE" i="1" dirty="0"/>
          </a:p>
        </p:txBody>
      </p:sp>
      <p:sp>
        <p:nvSpPr>
          <p:cNvPr id="3" name="Tijdelijke aanduiding voor inhoud 2"/>
          <p:cNvSpPr>
            <a:spLocks noGrp="1"/>
          </p:cNvSpPr>
          <p:nvPr>
            <p:ph sz="half" idx="2"/>
          </p:nvPr>
        </p:nvSpPr>
        <p:spPr>
          <a:xfrm>
            <a:off x="4714504" y="1533234"/>
            <a:ext cx="4429496" cy="3213150"/>
          </a:xfrm>
        </p:spPr>
        <p:txBody>
          <a:bodyPr/>
          <a:lstStyle/>
          <a:p>
            <a:pPr marL="0" indent="0">
              <a:buNone/>
            </a:pPr>
            <a:r>
              <a:rPr/>
              <a:t>Nos clients en ont parfaitement conscience : </a:t>
            </a:r>
          </a:p>
          <a:p>
            <a:pPr marL="0" indent="0">
              <a:buNone/>
            </a:pPr>
            <a:endParaRPr lang="nl-BE" dirty="0" smtClean="0"/>
          </a:p>
          <a:p>
            <a:r>
              <a:rPr/>
              <a:t>69 % se posent des questions sur leur vie une fois à la retraite / en cas de dépendance : </a:t>
            </a:r>
          </a:p>
          <a:p>
            <a:pPr lvl="1"/>
            <a:r>
              <a:rPr/>
              <a:t>disponibilité et qualité des soins (58 %) ;</a:t>
            </a:r>
          </a:p>
          <a:p>
            <a:pPr lvl="1"/>
            <a:r>
              <a:rPr/>
              <a:t>financement des soins (47 %)</a:t>
            </a:r>
          </a:p>
          <a:p>
            <a:pPr lvl="1"/>
            <a:endParaRPr lang="nl-BE" dirty="0"/>
          </a:p>
        </p:txBody>
      </p:sp>
      <p:sp>
        <p:nvSpPr>
          <p:cNvPr id="4" name="Titel 3"/>
          <p:cNvSpPr>
            <a:spLocks noGrp="1"/>
          </p:cNvSpPr>
          <p:nvPr>
            <p:ph type="title"/>
          </p:nvPr>
        </p:nvSpPr>
        <p:spPr/>
        <p:txBody>
          <a:bodyPr/>
          <a:lstStyle/>
          <a:p>
            <a:r>
              <a:rPr/>
              <a:t>Le défi pour un assureur</a:t>
            </a:r>
            <a:endParaRPr lang="nl-B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49" y="1496559"/>
            <a:ext cx="3121025" cy="200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fgeronde rechthoek 4"/>
          <p:cNvSpPr/>
          <p:nvPr/>
        </p:nvSpPr>
        <p:spPr>
          <a:xfrm>
            <a:off x="4370118" y="3859481"/>
            <a:ext cx="4750129" cy="641267"/>
          </a:xfrm>
          <a:prstGeom prst="roundRect">
            <a:avLst/>
          </a:prstGeom>
          <a:gradFill>
            <a:gsLst>
              <a:gs pos="0">
                <a:srgbClr val="03D4A8"/>
              </a:gs>
              <a:gs pos="25000">
                <a:srgbClr val="21D6E0"/>
              </a:gs>
              <a:gs pos="75000">
                <a:srgbClr val="0087E6"/>
              </a:gs>
              <a:gs pos="100000">
                <a:srgbClr val="005CB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sz="1600"/>
              <a:t>Ils veulent rester </a:t>
            </a:r>
            <a:r>
              <a:rPr sz="1600" b="1" u="sng"/>
              <a:t>financièrement indépendants</a:t>
            </a:r>
            <a:r>
              <a:rPr sz="1600"/>
              <a:t> à vie.</a:t>
            </a:r>
          </a:p>
        </p:txBody>
      </p:sp>
    </p:spTree>
    <p:extLst>
      <p:ext uri="{BB962C8B-B14F-4D97-AF65-F5344CB8AC3E}">
        <p14:creationId xmlns:p14="http://schemas.microsoft.com/office/powerpoint/2010/main" val="78096693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505345" y="2410697"/>
            <a:ext cx="4007542" cy="2668203"/>
          </a:xfrm>
        </p:spPr>
        <p:txBody>
          <a:bodyPr>
            <a:normAutofit fontScale="92500" lnSpcReduction="20000"/>
          </a:bodyPr>
          <a:lstStyle/>
          <a:p>
            <a:r>
              <a:rPr/>
              <a:t>En </a:t>
            </a:r>
            <a:r>
              <a:rPr b="1"/>
              <a:t>France</a:t>
            </a:r>
            <a:r>
              <a:rPr/>
              <a:t>, environ 15 % de la population de plus de 40 ans ont une assurance dépendance privée. </a:t>
            </a:r>
          </a:p>
          <a:p>
            <a:endParaRPr lang="nl-BE" dirty="0" smtClean="0"/>
          </a:p>
          <a:p>
            <a:r>
              <a:rPr/>
              <a:t>En </a:t>
            </a:r>
            <a:r>
              <a:rPr b="1"/>
              <a:t>Belgique</a:t>
            </a:r>
            <a:r>
              <a:rPr/>
              <a:t>, les assurances dépendance privées rencontrent moins de succès : </a:t>
            </a:r>
          </a:p>
          <a:p>
            <a:pPr lvl="1"/>
            <a:r>
              <a:rPr/>
              <a:t>pas de stimulants sur le plan fiscal ;</a:t>
            </a:r>
          </a:p>
          <a:p>
            <a:pPr lvl="1"/>
            <a:r>
              <a:rPr/>
              <a:t>prime ;</a:t>
            </a:r>
          </a:p>
          <a:p>
            <a:pPr lvl="1"/>
            <a:r>
              <a:rPr/>
              <a:t>sentiment d'être doublement couvert avec l'Assurance dépendance flamande obligatoire. </a:t>
            </a:r>
            <a:endParaRPr lang="nl-BE" dirty="0"/>
          </a:p>
        </p:txBody>
      </p:sp>
      <p:sp>
        <p:nvSpPr>
          <p:cNvPr id="3" name="Tijdelijke aanduiding voor inhoud 2"/>
          <p:cNvSpPr>
            <a:spLocks noGrp="1"/>
          </p:cNvSpPr>
          <p:nvPr>
            <p:ph sz="half" idx="2"/>
          </p:nvPr>
        </p:nvSpPr>
        <p:spPr>
          <a:xfrm>
            <a:off x="4833258" y="2161306"/>
            <a:ext cx="4227616" cy="3111328"/>
          </a:xfrm>
        </p:spPr>
        <p:txBody>
          <a:bodyPr>
            <a:normAutofit fontScale="92500" lnSpcReduction="20000"/>
          </a:bodyPr>
          <a:lstStyle/>
          <a:p>
            <a:endParaRPr lang="nl-BE" dirty="0" smtClean="0"/>
          </a:p>
          <a:p>
            <a:endParaRPr lang="nl-BE" dirty="0"/>
          </a:p>
          <a:p>
            <a:endParaRPr lang="nl-BE" dirty="0" smtClean="0"/>
          </a:p>
          <a:p>
            <a:endParaRPr lang="nl-BE" dirty="0"/>
          </a:p>
          <a:p>
            <a:r>
              <a:rPr sz="1900"/>
              <a:t>pourtant, 76 % des personnes sont intéressées par un produit financier qui diminuerait le risque de dépendance financière ... mais :</a:t>
            </a:r>
          </a:p>
          <a:p>
            <a:pPr lvl="1"/>
            <a:r>
              <a:rPr/>
              <a:t>seul 1/3 opte pour un produit d'assurance pur ; </a:t>
            </a:r>
          </a:p>
          <a:p>
            <a:pPr lvl="1"/>
            <a:r>
              <a:rPr/>
              <a:t>la prime qu'ils seraient prêts à verser est inférieure au prix. </a:t>
            </a:r>
          </a:p>
          <a:p>
            <a:pPr lvl="1"/>
            <a:endParaRPr lang="nl-BE" dirty="0" smtClean="0"/>
          </a:p>
          <a:p>
            <a:pPr lvl="1"/>
            <a:endParaRPr lang="nl-BE" dirty="0"/>
          </a:p>
        </p:txBody>
      </p:sp>
      <p:sp>
        <p:nvSpPr>
          <p:cNvPr id="4" name="Titel 3"/>
          <p:cNvSpPr>
            <a:spLocks noGrp="1"/>
          </p:cNvSpPr>
          <p:nvPr>
            <p:ph type="title"/>
          </p:nvPr>
        </p:nvSpPr>
        <p:spPr/>
        <p:txBody>
          <a:bodyPr/>
          <a:lstStyle/>
          <a:p>
            <a:r>
              <a:rPr/>
              <a:t>La réponse des assureurs</a:t>
            </a:r>
            <a:endParaRPr lang="nl-BE" dirty="0"/>
          </a:p>
        </p:txBody>
      </p:sp>
      <p:sp>
        <p:nvSpPr>
          <p:cNvPr id="5" name="Afgeronde rechthoek 4"/>
          <p:cNvSpPr/>
          <p:nvPr/>
        </p:nvSpPr>
        <p:spPr>
          <a:xfrm>
            <a:off x="415635" y="1199408"/>
            <a:ext cx="8526484" cy="641267"/>
          </a:xfrm>
          <a:prstGeom prst="roundRect">
            <a:avLst/>
          </a:prstGeom>
          <a:gradFill>
            <a:gsLst>
              <a:gs pos="0">
                <a:srgbClr val="03D4A8"/>
              </a:gs>
              <a:gs pos="25000">
                <a:srgbClr val="21D6E0"/>
              </a:gs>
              <a:gs pos="75000">
                <a:srgbClr val="0087E6"/>
              </a:gs>
              <a:gs pos="100000">
                <a:srgbClr val="005CB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sz="1600"/>
              <a:t>L'</a:t>
            </a:r>
            <a:r>
              <a:rPr sz="1600" b="1"/>
              <a:t>Assurance dépendance</a:t>
            </a:r>
            <a:r>
              <a:rPr sz="1600"/>
              <a:t> est traditionnellement LA réponse des assureurs à cette problématique.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268" y="1949408"/>
            <a:ext cx="3728851"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155213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2"/>
          </p:nvPr>
        </p:nvSpPr>
        <p:spPr>
          <a:xfrm>
            <a:off x="173721" y="1081971"/>
            <a:ext cx="4398277" cy="3727879"/>
          </a:xfrm>
        </p:spPr>
        <p:txBody>
          <a:bodyPr>
            <a:normAutofit/>
          </a:bodyPr>
          <a:lstStyle/>
          <a:p>
            <a:pPr marL="342900" indent="-342900">
              <a:buAutoNum type="arabicPeriod"/>
            </a:pPr>
            <a:endParaRPr lang="nl-BE" dirty="0" smtClean="0"/>
          </a:p>
          <a:p>
            <a:pPr marL="342900" indent="-342900">
              <a:buAutoNum type="arabicPeriod"/>
            </a:pPr>
            <a:endParaRPr lang="nl-BE" dirty="0" smtClean="0"/>
          </a:p>
          <a:p>
            <a:pPr marL="342900" indent="-342900">
              <a:buAutoNum type="arabicPeriod"/>
            </a:pPr>
            <a:r>
              <a:rPr lang="nl-BE" b="1" dirty="0" smtClean="0"/>
              <a:t>M</a:t>
            </a:r>
            <a:r>
              <a:rPr b="1" dirty="0" err="1" smtClean="0"/>
              <a:t>ettre</a:t>
            </a:r>
            <a:r>
              <a:rPr b="1" dirty="0" smtClean="0"/>
              <a:t> </a:t>
            </a:r>
            <a:r>
              <a:rPr b="1" dirty="0" err="1"/>
              <a:t>soi-même</a:t>
            </a:r>
            <a:r>
              <a:rPr b="1" dirty="0"/>
              <a:t> de </a:t>
            </a:r>
            <a:r>
              <a:rPr b="1" dirty="0" err="1"/>
              <a:t>l'argent</a:t>
            </a:r>
            <a:r>
              <a:rPr b="1" dirty="0"/>
              <a:t> de </a:t>
            </a:r>
            <a:r>
              <a:rPr b="1" dirty="0" err="1"/>
              <a:t>côté</a:t>
            </a:r>
            <a:r>
              <a:rPr dirty="0"/>
              <a:t> en </a:t>
            </a:r>
            <a:r>
              <a:rPr dirty="0" err="1"/>
              <a:t>prévision</a:t>
            </a:r>
            <a:r>
              <a:rPr dirty="0"/>
              <a:t> </a:t>
            </a:r>
            <a:r>
              <a:rPr dirty="0" err="1"/>
              <a:t>d'une</a:t>
            </a:r>
            <a:r>
              <a:rPr dirty="0"/>
              <a:t> </a:t>
            </a:r>
            <a:r>
              <a:rPr dirty="0" err="1"/>
              <a:t>dépendance</a:t>
            </a:r>
            <a:r>
              <a:rPr dirty="0"/>
              <a:t> </a:t>
            </a:r>
            <a:r>
              <a:rPr dirty="0" err="1"/>
              <a:t>éventuelle</a:t>
            </a:r>
            <a:r>
              <a:rPr dirty="0"/>
              <a:t> ;</a:t>
            </a:r>
          </a:p>
          <a:p>
            <a:pPr marL="342900" indent="-342900">
              <a:buFont typeface="+mj-lt"/>
              <a:buAutoNum type="arabicPeriod"/>
            </a:pPr>
            <a:r>
              <a:rPr lang="nl-BE" b="1" dirty="0" err="1" smtClean="0"/>
              <a:t>Avoir</a:t>
            </a:r>
            <a:r>
              <a:rPr lang="nl-BE" b="1" dirty="0" smtClean="0"/>
              <a:t> la </a:t>
            </a:r>
            <a:r>
              <a:rPr b="1" dirty="0" smtClean="0"/>
              <a:t>certitude </a:t>
            </a:r>
            <a:r>
              <a:rPr b="1" dirty="0"/>
              <a:t>à vie</a:t>
            </a:r>
            <a:r>
              <a:rPr dirty="0"/>
              <a:t> </a:t>
            </a:r>
            <a:r>
              <a:rPr dirty="0" err="1"/>
              <a:t>que</a:t>
            </a:r>
            <a:r>
              <a:rPr dirty="0"/>
              <a:t> </a:t>
            </a:r>
            <a:r>
              <a:rPr dirty="0" err="1"/>
              <a:t>ces</a:t>
            </a:r>
            <a:r>
              <a:rPr dirty="0"/>
              <a:t> </a:t>
            </a:r>
            <a:r>
              <a:rPr dirty="0" err="1"/>
              <a:t>moyens</a:t>
            </a:r>
            <a:r>
              <a:rPr dirty="0"/>
              <a:t> </a:t>
            </a:r>
            <a:r>
              <a:rPr dirty="0" err="1"/>
              <a:t>seront</a:t>
            </a:r>
            <a:r>
              <a:rPr dirty="0"/>
              <a:t> </a:t>
            </a:r>
            <a:r>
              <a:rPr dirty="0" err="1"/>
              <a:t>suffisants</a:t>
            </a:r>
            <a:r>
              <a:rPr dirty="0"/>
              <a:t> en </a:t>
            </a:r>
            <a:r>
              <a:rPr dirty="0" err="1"/>
              <a:t>cas</a:t>
            </a:r>
            <a:r>
              <a:rPr dirty="0"/>
              <a:t> de </a:t>
            </a:r>
            <a:r>
              <a:rPr dirty="0" err="1"/>
              <a:t>dépendance</a:t>
            </a:r>
            <a:r>
              <a:rPr dirty="0"/>
              <a:t> </a:t>
            </a:r>
            <a:r>
              <a:rPr dirty="0" err="1"/>
              <a:t>lourde</a:t>
            </a:r>
            <a:r>
              <a:rPr dirty="0"/>
              <a:t> et de longue </a:t>
            </a:r>
            <a:r>
              <a:rPr dirty="0" err="1"/>
              <a:t>durée</a:t>
            </a:r>
            <a:r>
              <a:rPr dirty="0"/>
              <a:t>.</a:t>
            </a:r>
          </a:p>
          <a:p>
            <a:pPr marL="0" indent="0">
              <a:buNone/>
            </a:pPr>
            <a:endParaRPr lang="nl-BE" dirty="0"/>
          </a:p>
          <a:p>
            <a:pPr marL="0" indent="0">
              <a:buNone/>
            </a:pPr>
            <a:endParaRPr lang="nl-BE" b="1" dirty="0" smtClean="0"/>
          </a:p>
          <a:p>
            <a:endParaRPr lang="nl-BE" dirty="0" smtClean="0"/>
          </a:p>
        </p:txBody>
      </p:sp>
      <p:sp>
        <p:nvSpPr>
          <p:cNvPr id="4" name="Titel 3"/>
          <p:cNvSpPr>
            <a:spLocks noGrp="1"/>
          </p:cNvSpPr>
          <p:nvPr>
            <p:ph type="title"/>
          </p:nvPr>
        </p:nvSpPr>
        <p:spPr/>
        <p:txBody>
          <a:bodyPr/>
          <a:lstStyle/>
          <a:p>
            <a:r>
              <a:rPr/>
              <a:t>Que veulent nos clients ? </a:t>
            </a:r>
            <a:endParaRPr lang="nl-BE" dirty="0"/>
          </a:p>
        </p:txBody>
      </p:sp>
      <p:sp>
        <p:nvSpPr>
          <p:cNvPr id="5" name="Afgeronde rechthoek 4"/>
          <p:cNvSpPr/>
          <p:nvPr/>
        </p:nvSpPr>
        <p:spPr>
          <a:xfrm>
            <a:off x="332509" y="4001984"/>
            <a:ext cx="8514608" cy="831273"/>
          </a:xfrm>
          <a:prstGeom prst="roundRect">
            <a:avLst/>
          </a:prstGeom>
          <a:gradFill>
            <a:gsLst>
              <a:gs pos="0">
                <a:srgbClr val="03D4A8"/>
              </a:gs>
              <a:gs pos="25000">
                <a:srgbClr val="21D6E0"/>
              </a:gs>
              <a:gs pos="75000">
                <a:srgbClr val="0087E6"/>
              </a:gs>
              <a:gs pos="100000">
                <a:srgbClr val="005CB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sz="1600"/>
              <a:t>Etant donné que la durée d'une dépendance lourde est très incertaine, </a:t>
            </a:r>
            <a:r>
              <a:rPr sz="1600" b="1"/>
              <a:t>ils mettent souvent plus de côté que ce qui est nécessaire</a:t>
            </a:r>
            <a:r>
              <a:rPr sz="1600"/>
              <a:t> pour couvrir les frais d'une éventuelle dépendance lourde.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404" y="1404073"/>
            <a:ext cx="3224150" cy="214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84466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94" y="1241603"/>
            <a:ext cx="3814468" cy="304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dirty="0"/>
              <a:t>La </a:t>
            </a:r>
            <a:r>
              <a:rPr dirty="0" err="1"/>
              <a:t>réponse</a:t>
            </a:r>
            <a:r>
              <a:rPr dirty="0"/>
              <a:t> de </a:t>
            </a:r>
            <a:r>
              <a:rPr dirty="0" smtClean="0"/>
              <a:t>KBC</a:t>
            </a:r>
            <a:endParaRPr lang="nl-BE" dirty="0"/>
          </a:p>
        </p:txBody>
      </p:sp>
      <p:sp>
        <p:nvSpPr>
          <p:cNvPr id="5" name="Rechthoek 4"/>
          <p:cNvSpPr/>
          <p:nvPr/>
        </p:nvSpPr>
        <p:spPr>
          <a:xfrm>
            <a:off x="610256" y="3555999"/>
            <a:ext cx="3256404" cy="5305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sz="1400" dirty="0" err="1" smtClean="0"/>
          </a:p>
        </p:txBody>
      </p:sp>
      <p:sp>
        <p:nvSpPr>
          <p:cNvPr id="4" name="Tekstvak 3"/>
          <p:cNvSpPr txBox="1"/>
          <p:nvPr/>
        </p:nvSpPr>
        <p:spPr>
          <a:xfrm>
            <a:off x="294394" y="3545622"/>
            <a:ext cx="3814468" cy="523220"/>
          </a:xfrm>
          <a:prstGeom prst="rect">
            <a:avLst/>
          </a:prstGeom>
          <a:noFill/>
        </p:spPr>
        <p:txBody>
          <a:bodyPr wrap="square" rtlCol="0">
            <a:spAutoFit/>
          </a:bodyPr>
          <a:lstStyle/>
          <a:p>
            <a:pPr algn="ctr"/>
            <a:r>
              <a:rPr lang="nl-BE" sz="1400" b="1" dirty="0" smtClean="0">
                <a:latin typeface="Aharoni" panose="02010803020104030203" pitchFamily="2" charset="-79"/>
                <a:cs typeface="Aharoni" panose="02010803020104030203" pitchFamily="2" charset="-79"/>
              </a:rPr>
              <a:t>Preparing people for a </a:t>
            </a:r>
            <a:r>
              <a:rPr lang="nl-BE" sz="1400" b="1" dirty="0" err="1" smtClean="0">
                <a:latin typeface="Aharoni" panose="02010803020104030203" pitchFamily="2" charset="-79"/>
                <a:cs typeface="Aharoni" panose="02010803020104030203" pitchFamily="2" charset="-79"/>
              </a:rPr>
              <a:t>healthy</a:t>
            </a:r>
            <a:r>
              <a:rPr lang="nl-BE" sz="1400" b="1" dirty="0" smtClean="0">
                <a:latin typeface="Aharoni" panose="02010803020104030203" pitchFamily="2" charset="-79"/>
                <a:cs typeface="Aharoni" panose="02010803020104030203" pitchFamily="2" charset="-79"/>
              </a:rPr>
              <a:t> long life !</a:t>
            </a:r>
          </a:p>
          <a:p>
            <a:pPr algn="ctr"/>
            <a:r>
              <a:rPr lang="nl-BE" sz="1400" b="1" dirty="0" smtClean="0">
                <a:latin typeface="Aharoni" panose="02010803020104030203" pitchFamily="2" charset="-79"/>
                <a:cs typeface="Aharoni" panose="02010803020104030203" pitchFamily="2" charset="-79"/>
              </a:rPr>
              <a:t>It’s a </a:t>
            </a:r>
            <a:r>
              <a:rPr lang="nl-BE" sz="1400" b="1" dirty="0" err="1" smtClean="0">
                <a:latin typeface="Aharoni" panose="02010803020104030203" pitchFamily="2" charset="-79"/>
                <a:cs typeface="Aharoni" panose="02010803020104030203" pitchFamily="2" charset="-79"/>
              </a:rPr>
              <a:t>bankassurer’s</a:t>
            </a:r>
            <a:r>
              <a:rPr lang="nl-BE" sz="1400" b="1" dirty="0" smtClean="0">
                <a:latin typeface="Aharoni" panose="02010803020104030203" pitchFamily="2" charset="-79"/>
                <a:cs typeface="Aharoni" panose="02010803020104030203" pitchFamily="2" charset="-79"/>
              </a:rPr>
              <a:t> job. </a:t>
            </a:r>
          </a:p>
        </p:txBody>
      </p:sp>
      <p:graphicFrame>
        <p:nvGraphicFramePr>
          <p:cNvPr id="7" name="Tijdelijke aanduiding voor inhoud 4"/>
          <p:cNvGraphicFramePr>
            <a:graphicFrameLocks noGrp="1"/>
          </p:cNvGraphicFramePr>
          <p:nvPr>
            <p:ph idx="1"/>
            <p:extLst>
              <p:ext uri="{D42A27DB-BD31-4B8C-83A1-F6EECF244321}">
                <p14:modId xmlns:p14="http://schemas.microsoft.com/office/powerpoint/2010/main" val="491895049"/>
              </p:ext>
            </p:extLst>
          </p:nvPr>
        </p:nvGraphicFramePr>
        <p:xfrm>
          <a:off x="4594225" y="1196975"/>
          <a:ext cx="4213225" cy="3600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hthoek 5"/>
          <p:cNvSpPr/>
          <p:nvPr/>
        </p:nvSpPr>
        <p:spPr>
          <a:xfrm>
            <a:off x="4865511" y="3498122"/>
            <a:ext cx="3239911" cy="182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sz="1400" dirty="0" err="1" smtClean="0"/>
          </a:p>
        </p:txBody>
      </p:sp>
      <p:sp>
        <p:nvSpPr>
          <p:cNvPr id="8" name="Tekstvak 7"/>
          <p:cNvSpPr txBox="1"/>
          <p:nvPr/>
        </p:nvSpPr>
        <p:spPr>
          <a:xfrm>
            <a:off x="4831642" y="4402669"/>
            <a:ext cx="992644" cy="369332"/>
          </a:xfrm>
          <a:prstGeom prst="rect">
            <a:avLst/>
          </a:prstGeom>
          <a:noFill/>
        </p:spPr>
        <p:txBody>
          <a:bodyPr wrap="none" rtlCol="0">
            <a:spAutoFit/>
          </a:bodyPr>
          <a:lstStyle/>
          <a:p>
            <a:r>
              <a:rPr lang="nl-BE" dirty="0" smtClean="0">
                <a:solidFill>
                  <a:srgbClr val="003366"/>
                </a:solidFill>
                <a:latin typeface="Arial"/>
                <a:cs typeface="Arial"/>
              </a:rPr>
              <a:t>PLAN A</a:t>
            </a:r>
          </a:p>
        </p:txBody>
      </p:sp>
      <p:sp>
        <p:nvSpPr>
          <p:cNvPr id="11" name="Tekstvak 10"/>
          <p:cNvSpPr txBox="1"/>
          <p:nvPr/>
        </p:nvSpPr>
        <p:spPr>
          <a:xfrm>
            <a:off x="5481533" y="3121381"/>
            <a:ext cx="1005403" cy="369332"/>
          </a:xfrm>
          <a:prstGeom prst="rect">
            <a:avLst/>
          </a:prstGeom>
          <a:noFill/>
        </p:spPr>
        <p:txBody>
          <a:bodyPr wrap="none" rtlCol="0">
            <a:spAutoFit/>
          </a:bodyPr>
          <a:lstStyle/>
          <a:p>
            <a:r>
              <a:rPr lang="nl-BE" dirty="0" smtClean="0">
                <a:solidFill>
                  <a:schemeClr val="bg1"/>
                </a:solidFill>
                <a:latin typeface="Arial"/>
                <a:cs typeface="Arial"/>
              </a:rPr>
              <a:t>PLAN B</a:t>
            </a:r>
          </a:p>
        </p:txBody>
      </p:sp>
    </p:spTree>
    <p:extLst>
      <p:ext uri="{BB962C8B-B14F-4D97-AF65-F5344CB8AC3E}">
        <p14:creationId xmlns:p14="http://schemas.microsoft.com/office/powerpoint/2010/main" val="301601844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1"/>
          <p:cNvSpPr txBox="1">
            <a:spLocks/>
          </p:cNvSpPr>
          <p:nvPr/>
        </p:nvSpPr>
        <p:spPr bwMode="gray">
          <a:xfrm>
            <a:off x="5339645" y="1903224"/>
            <a:ext cx="4593515" cy="321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69875" indent="-269875" algn="l" defTabSz="457200" rtl="0" eaLnBrk="1" fontAlgn="base" hangingPunct="1">
              <a:lnSpc>
                <a:spcPct val="90000"/>
              </a:lnSpc>
              <a:spcBef>
                <a:spcPct val="0"/>
              </a:spcBef>
              <a:spcAft>
                <a:spcPts val="800"/>
              </a:spcAft>
              <a:buClr>
                <a:srgbClr val="003366"/>
              </a:buClr>
              <a:buFont typeface="Wingdings" pitchFamily="2" charset="2"/>
              <a:buChar char="§"/>
              <a:defRPr sz="1800" kern="1200">
                <a:solidFill>
                  <a:srgbClr val="003366"/>
                </a:solidFill>
                <a:latin typeface="Calibri"/>
                <a:ea typeface="+mn-ea"/>
                <a:cs typeface="+mn-cs"/>
              </a:defRPr>
            </a:lvl1pPr>
            <a:lvl2pPr marL="538163" indent="-268288" algn="l" defTabSz="457200" rtl="0" eaLnBrk="1" fontAlgn="base" hangingPunct="1">
              <a:lnSpc>
                <a:spcPct val="90000"/>
              </a:lnSpc>
              <a:spcBef>
                <a:spcPct val="0"/>
              </a:spcBef>
              <a:spcAft>
                <a:spcPts val="800"/>
              </a:spcAft>
              <a:buClr>
                <a:srgbClr val="00AEEF"/>
              </a:buClr>
              <a:buFont typeface="Wingdings" pitchFamily="2" charset="2"/>
              <a:buChar char="§"/>
              <a:defRPr sz="1600" kern="1200">
                <a:solidFill>
                  <a:srgbClr val="003366"/>
                </a:solidFill>
                <a:latin typeface="Calibri"/>
                <a:ea typeface="+mn-ea"/>
                <a:cs typeface="+mn-cs"/>
              </a:defRPr>
            </a:lvl2pPr>
            <a:lvl3pPr marL="808038" indent="-269875" algn="l" defTabSz="457200" rtl="0" eaLnBrk="1" fontAlgn="base" hangingPunct="1">
              <a:lnSpc>
                <a:spcPct val="90000"/>
              </a:lnSpc>
              <a:spcBef>
                <a:spcPct val="0"/>
              </a:spcBef>
              <a:spcAft>
                <a:spcPts val="800"/>
              </a:spcAft>
              <a:buClr>
                <a:srgbClr val="003366"/>
              </a:buClr>
              <a:buFont typeface="Lucida Grande"/>
              <a:buChar char="-"/>
              <a:defRPr sz="1400" kern="1200">
                <a:solidFill>
                  <a:srgbClr val="003366"/>
                </a:solidFill>
                <a:latin typeface="Calibri"/>
                <a:ea typeface="+mn-ea"/>
                <a:cs typeface="+mn-cs"/>
              </a:defRPr>
            </a:lvl3pPr>
            <a:lvl4pPr marL="985838" indent="-266700" algn="l" defTabSz="457200" rtl="0" eaLnBrk="1" fontAlgn="base" hangingPunct="1">
              <a:lnSpc>
                <a:spcPct val="90000"/>
              </a:lnSpc>
              <a:spcBef>
                <a:spcPct val="0"/>
              </a:spcBef>
              <a:spcAft>
                <a:spcPts val="800"/>
              </a:spcAft>
              <a:buClr>
                <a:srgbClr val="003366"/>
              </a:buClr>
              <a:buFont typeface="Arial" pitchFamily="34" charset="0"/>
              <a:buChar char="–"/>
              <a:defRPr sz="1200" kern="1200">
                <a:solidFill>
                  <a:srgbClr val="003366"/>
                </a:solidFill>
                <a:latin typeface="Calibri"/>
                <a:ea typeface="+mn-ea"/>
                <a:cs typeface="+mn-cs"/>
              </a:defRPr>
            </a:lvl4pPr>
            <a:lvl5pPr marL="1163638" indent="-177800" algn="l" defTabSz="457200" rtl="0" eaLnBrk="1" fontAlgn="base" hangingPunct="1">
              <a:lnSpc>
                <a:spcPct val="90000"/>
              </a:lnSpc>
              <a:spcBef>
                <a:spcPct val="0"/>
              </a:spcBef>
              <a:spcAft>
                <a:spcPts val="800"/>
              </a:spcAft>
              <a:buClr>
                <a:srgbClr val="003366"/>
              </a:buClr>
              <a:buFont typeface="Arial" pitchFamily="34" charset="0"/>
              <a:buChar char="•"/>
              <a:defRPr sz="120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endParaRPr lang="nl-BE" sz="1200" dirty="0" smtClean="0"/>
          </a:p>
          <a:p>
            <a:pPr marL="538163" lvl="2" indent="0">
              <a:buFont typeface="Lucida Grande"/>
              <a:buNone/>
            </a:pPr>
            <a:endParaRPr lang="nl-BE" dirty="0"/>
          </a:p>
        </p:txBody>
      </p:sp>
      <p:sp>
        <p:nvSpPr>
          <p:cNvPr id="7" name="Titel 3"/>
          <p:cNvSpPr>
            <a:spLocks noGrp="1"/>
          </p:cNvSpPr>
          <p:nvPr>
            <p:ph type="title"/>
          </p:nvPr>
        </p:nvSpPr>
        <p:spPr/>
        <p:txBody>
          <a:bodyPr/>
          <a:lstStyle/>
          <a:p>
            <a:r>
              <a:rPr dirty="0"/>
              <a:t>Plan </a:t>
            </a:r>
            <a:r>
              <a:rPr dirty="0" err="1"/>
              <a:t>dépendance</a:t>
            </a:r>
            <a:r>
              <a:rPr dirty="0"/>
              <a:t> KBC </a:t>
            </a:r>
            <a:r>
              <a:rPr dirty="0" smtClean="0"/>
              <a:t>- </a:t>
            </a:r>
            <a:r>
              <a:rPr dirty="0" err="1"/>
              <a:t>fonctionnement</a:t>
            </a:r>
            <a:endParaRPr lang="nl-BE" dirty="0"/>
          </a:p>
        </p:txBody>
      </p:sp>
      <p:sp>
        <p:nvSpPr>
          <p:cNvPr id="11" name="Toelichting met PIJL-OMLAAG 10"/>
          <p:cNvSpPr/>
          <p:nvPr/>
        </p:nvSpPr>
        <p:spPr>
          <a:xfrm>
            <a:off x="262544" y="1918437"/>
            <a:ext cx="3300466" cy="813195"/>
          </a:xfrm>
          <a:prstGeom prst="downArrowCallou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BE" sz="1200" b="1" dirty="0" smtClean="0">
                <a:solidFill>
                  <a:schemeClr val="accent2">
                    <a:lumMod val="75000"/>
                  </a:schemeClr>
                </a:solidFill>
              </a:rPr>
              <a:t>Branche 21 = épargne avec taux </a:t>
            </a:r>
            <a:r>
              <a:rPr lang="nl-BE" sz="1200" b="1" dirty="0" err="1" smtClean="0">
                <a:solidFill>
                  <a:schemeClr val="accent2">
                    <a:lumMod val="75000"/>
                  </a:schemeClr>
                </a:solidFill>
              </a:rPr>
              <a:t>d'intérêt</a:t>
            </a:r>
            <a:r>
              <a:rPr lang="nl-BE" sz="1200" b="1" dirty="0" smtClean="0">
                <a:solidFill>
                  <a:schemeClr val="accent2">
                    <a:lumMod val="75000"/>
                  </a:schemeClr>
                </a:solidFill>
              </a:rPr>
              <a:t> </a:t>
            </a:r>
            <a:r>
              <a:rPr lang="nl-BE" sz="1200" b="1" dirty="0" err="1" smtClean="0">
                <a:solidFill>
                  <a:schemeClr val="accent2">
                    <a:lumMod val="75000"/>
                  </a:schemeClr>
                </a:solidFill>
              </a:rPr>
              <a:t>garanti</a:t>
            </a:r>
            <a:r>
              <a:rPr lang="nl-BE" sz="1200" b="1" dirty="0" smtClean="0">
                <a:solidFill>
                  <a:schemeClr val="accent2">
                    <a:lumMod val="75000"/>
                  </a:schemeClr>
                </a:solidFill>
              </a:rPr>
              <a:t>:  </a:t>
            </a:r>
          </a:p>
          <a:p>
            <a:r>
              <a:rPr lang="nl-BE" sz="1200" b="1" dirty="0" smtClean="0">
                <a:solidFill>
                  <a:schemeClr val="accent1">
                    <a:lumMod val="75000"/>
                  </a:schemeClr>
                </a:solidFill>
              </a:rPr>
              <a:t>	28 000 EUR  </a:t>
            </a:r>
            <a:r>
              <a:rPr lang="nl-BE" sz="900" dirty="0" smtClean="0">
                <a:solidFill>
                  <a:schemeClr val="accent1">
                    <a:lumMod val="75000"/>
                  </a:schemeClr>
                </a:solidFill>
              </a:rPr>
              <a:t>(55 ans)</a:t>
            </a:r>
          </a:p>
        </p:txBody>
      </p:sp>
      <p:sp>
        <p:nvSpPr>
          <p:cNvPr id="3" name="Gestreepte PIJL-RECHTS 2"/>
          <p:cNvSpPr/>
          <p:nvPr/>
        </p:nvSpPr>
        <p:spPr>
          <a:xfrm>
            <a:off x="936978" y="2667334"/>
            <a:ext cx="2345168" cy="932002"/>
          </a:xfrm>
          <a:prstGeom prst="stripedRightArrow">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sz="1200" b="1" dirty="0" smtClean="0">
                <a:solidFill>
                  <a:schemeClr val="tx1"/>
                </a:solidFill>
              </a:rPr>
              <a:t>En cas de dépendance lourde</a:t>
            </a:r>
          </a:p>
        </p:txBody>
      </p:sp>
      <p:sp>
        <p:nvSpPr>
          <p:cNvPr id="14" name="Stroomdiagram: Proces 13"/>
          <p:cNvSpPr/>
          <p:nvPr/>
        </p:nvSpPr>
        <p:spPr>
          <a:xfrm>
            <a:off x="3282147" y="2667334"/>
            <a:ext cx="2441760" cy="903421"/>
          </a:xfrm>
          <a:prstGeom prst="flowChartProcess">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BE" sz="1200" b="1" dirty="0" smtClean="0">
                <a:solidFill>
                  <a:schemeClr val="accent2">
                    <a:lumMod val="50000"/>
                  </a:schemeClr>
                </a:solidFill>
              </a:rPr>
              <a:t>Indemnité de 1 000 EUR par mois</a:t>
            </a:r>
            <a:endParaRPr lang="nl-BE" sz="1200" dirty="0" smtClean="0">
              <a:solidFill>
                <a:schemeClr val="accent2">
                  <a:lumMod val="50000"/>
                </a:schemeClr>
              </a:solidFill>
            </a:endParaRPr>
          </a:p>
          <a:p>
            <a:pPr marL="171450" indent="-171450">
              <a:buFontTx/>
              <a:buChar char="-"/>
            </a:pPr>
            <a:r>
              <a:rPr lang="nl-BE" sz="1200" dirty="0" smtClean="0">
                <a:solidFill>
                  <a:schemeClr val="accent2">
                    <a:lumMod val="50000"/>
                  </a:schemeClr>
                </a:solidFill>
              </a:rPr>
              <a:t>26 premiers mois : Branche 21</a:t>
            </a:r>
          </a:p>
          <a:p>
            <a:pPr marL="171450" indent="-171450">
              <a:buFontTx/>
              <a:buChar char="-"/>
            </a:pPr>
            <a:r>
              <a:rPr lang="nl-BE" sz="1200" dirty="0" smtClean="0">
                <a:solidFill>
                  <a:schemeClr val="accent2">
                    <a:lumMod val="50000"/>
                  </a:schemeClr>
                </a:solidFill>
              </a:rPr>
              <a:t>à partir du 27</a:t>
            </a:r>
            <a:r>
              <a:rPr lang="nl-BE" sz="1200" baseline="30000" dirty="0" smtClean="0">
                <a:solidFill>
                  <a:schemeClr val="accent2">
                    <a:lumMod val="50000"/>
                  </a:schemeClr>
                </a:solidFill>
              </a:rPr>
              <a:t>e</a:t>
            </a:r>
            <a:r>
              <a:rPr lang="nl-BE" sz="1200" dirty="0" smtClean="0">
                <a:solidFill>
                  <a:schemeClr val="accent2">
                    <a:lumMod val="50000"/>
                  </a:schemeClr>
                </a:solidFill>
              </a:rPr>
              <a:t> mois : indemnité à vie de 1 000 EUR par mois.</a:t>
            </a:r>
          </a:p>
        </p:txBody>
      </p:sp>
      <p:sp>
        <p:nvSpPr>
          <p:cNvPr id="16" name="Tekstvak 15"/>
          <p:cNvSpPr txBox="1"/>
          <p:nvPr/>
        </p:nvSpPr>
        <p:spPr>
          <a:xfrm>
            <a:off x="52928" y="2667334"/>
            <a:ext cx="853182" cy="2676875"/>
          </a:xfrm>
          <a:prstGeom prst="rect">
            <a:avLst/>
          </a:prstGeom>
          <a:solidFill>
            <a:schemeClr val="accent1"/>
          </a:solidFill>
        </p:spPr>
        <p:txBody>
          <a:bodyPr vert="wordArtVert" wrap="square" rtlCol="0">
            <a:spAutoFit/>
          </a:bodyPr>
          <a:lstStyle/>
          <a:p>
            <a:pPr algn="ctr"/>
            <a:r>
              <a:rPr lang="nl-BE" sz="4000" b="1" dirty="0" smtClean="0">
                <a:solidFill>
                  <a:schemeClr val="bg1"/>
                </a:solidFill>
                <a:latin typeface="Arial"/>
                <a:cs typeface="Arial"/>
              </a:rPr>
              <a:t>KBC</a:t>
            </a:r>
          </a:p>
        </p:txBody>
      </p:sp>
      <p:sp>
        <p:nvSpPr>
          <p:cNvPr id="19" name="Toelichting met PIJL-OMLAAG 18"/>
          <p:cNvSpPr/>
          <p:nvPr/>
        </p:nvSpPr>
        <p:spPr>
          <a:xfrm>
            <a:off x="262543" y="890650"/>
            <a:ext cx="3300467" cy="974780"/>
          </a:xfrm>
          <a:prstGeom prst="downArrowCallou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BE" sz="1200" b="1" dirty="0" smtClean="0">
                <a:solidFill>
                  <a:schemeClr val="accent2">
                    <a:lumMod val="75000"/>
                  </a:schemeClr>
                </a:solidFill>
              </a:rPr>
              <a:t>De quel montant supplémentaire pensez-vous avoir besoin chaque mois en cas de dépendance lourde ? 	</a:t>
            </a:r>
            <a:r>
              <a:rPr lang="nl-BE" sz="1200" b="1" dirty="0" smtClean="0">
                <a:solidFill>
                  <a:schemeClr val="accent1">
                    <a:lumMod val="75000"/>
                  </a:schemeClr>
                </a:solidFill>
              </a:rPr>
              <a:t>1 000 EUR par mois (°)</a:t>
            </a:r>
          </a:p>
        </p:txBody>
      </p:sp>
      <p:sp>
        <p:nvSpPr>
          <p:cNvPr id="20" name="Gestreepte PIJL-RECHTS 19"/>
          <p:cNvSpPr/>
          <p:nvPr/>
        </p:nvSpPr>
        <p:spPr>
          <a:xfrm>
            <a:off x="931331" y="4253437"/>
            <a:ext cx="2350815" cy="932002"/>
          </a:xfrm>
          <a:prstGeom prst="stripedRightArrow">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sz="1200" b="1" dirty="0" smtClean="0">
                <a:solidFill>
                  <a:schemeClr val="tx1"/>
                </a:solidFill>
              </a:rPr>
              <a:t>Sans dépendance (°)</a:t>
            </a:r>
          </a:p>
        </p:txBody>
      </p:sp>
      <p:sp>
        <p:nvSpPr>
          <p:cNvPr id="9" name="AutoShape 2" descr="data:image/jpeg;base64,/9j/4AAQSkZJRgABAQAAAQABAAD/2wCEAAkGBxQQEhUSEBIUFBQVFRQQEhAQFA8QFBUVFBQWFhUUFBQYHCggGBolGxQUITEhJSkrLi4uFx8zODMsNygtLisBCgoKDg0OFBAQFCwcFRksLCwsLCw3LCwsLCwsLCwsLCwrLCwsLCwrNys3NywrLCs3LCwrKywsKywrLCsrKysrK//AABEIAMABAAMBIgACEQEDEQH/xAAcAAADAAMBAQEAAAAAAAAAAAADBAUBAgYABwj/xAA7EAABAwIEAggFAgUEAwEAAAABAAIDBBEFEiExQVEGEyIyYXGBkUKhscHRB1IUI3Lh8BUzgpJic6JT/8QAGAEBAQEBAQAAAAAAAAAAAAAAAAECAwT/xAAdEQEBAQACAgMAAAAAAAAAAAAAAREhMQJBAxJR/9oADAMBAAIRAxEAPwD6xmW7StCNF5hXZ5RQt7cStG8yhTTaINpZeAQd1oExDHcoN6aK++3FOSTgaBCJDRYJU6qZrW4K+S61kkJQ1glVlgleDlqXLUvQHzLIKXzrPXIGbrIKEwFGY8DZAVkfNEdJbZBY/MbXWJ49NFlrcZdKgvkS7nnkVoZVpky2/wDZFaEqJURsiBtqIEoJURsiWLpqy8RwOqE2RGa5YsbllKSaGy1zJmrZdt+I1U0SLUus+Uym2PTUTrqe1yNG9LNSXDq8tIlvZYdpdia9q9HHueAW7ghVEtm5ePFdHACaa5WGtuvRxpprEGscaPIcug3W8A48kE6m6isLK8sHRVGCgSlEkfZIzTIrz3oYdfQa+SDmLjZouqFJFl03cdygxHTE7n0CLnazZeqpMoyj1KlyTaoKUs5PFDa8pATjmitnCChESTdO50rRRXF3G3IJ9haNlCR6E6ojogdwPZYzFZA8Vl0mFZsPB7uh+SVkoJByPkqwWU2n1jnHSkGxuDyW8c6s1VOJBZw8iNwubq6V0R5jnZWVizFaKZORvUCnqOF1RgnuqyqsN9FEqWZHEeo8lXp3KHik381wPC1lJxW7zBmSI7HKayRNRyLTOK1O66YSVK5PBY8nX402olygW48UmGEm6bxLQAIVMFuOQrWrZbWWo3sgKdG+eqGAiS7rQcUgwgSvst5nWU2eVEZmmSsb8zwDtfVYN3XttzWaCmJdnN7DbxKKeFmDTRMxOyNLzxGiSlHaDTuTr5cUvj9dkaB6oYBW1u6mvq1Fq8Rud1pRvfO8RxgucfYDmTwCzrWLtNIZHBrdSV01FStZodSd3H7JDD6RlKLXzPPef9gOATIqrlVk/PE5tsvaB5bhLCtANuPEFO0dVwWMVw4TNu3R42PPwKm4uShx1wTDaoFcgKhzSWvBBG4KfgqQVUyulZKjtcolNOqUUyliynAk8Qps4uNxt4jiEyx91us9OvFjjaqMsuQDbiOIRKOpvt5qpjxyuaRxBBP5UKZtu0zbi38LblXSUMtyonSF+Wc+ICbwafMfRJ9MWZXRv/cC0+Ytb6n2QgMUqdheoFLUcFSglQdFROVMKRhp0VYLPk18aRXy3Ngi0zbBLSjtbJ6MLbmy5eh3WHrMQ3KDVxXibBYJS1dLYfNAtVTqZPOvVM6nh+d4aN3EN9yo06KjpiY2+Pa9/wCybjAF7d1vZHnxKLK4MbpwGikY7U9TAG8Xe/M/UIhM1eZxdzORv3K5zpZiXaOu2icbOGEAnuML3HkTt9CvlHS7pMTIWs1NzfwvsPFS1uR0FO+SplEUILnO9gOJJ5LvaWaOhi6mI5nn/cl/c7kPALlOjsJw6myvdeomAfM7i0HVsQ9DqqWGUJn7UjsjeAt2j+EkKotxLMeJJ4blVqaGZ20TrcyMv1TWFMjpxaJgB/c7V5/CoOqXHn6myrGloaeYbho83BVqV7xvY+IKTExHw+2qy2p5tI8bFAziWHRztu8WI2eNx+Qoj+j0zNWOa8f9T810VFK1wte/mkzMYH5SeydWn6hRpJDZIv8AcYW+O4907TVKrvlDmkHUELjmSOjkdEdS029OCqXHVwzpxki5umq78VTp6hLNSXBsbgzxm241C5PrbLss12kei43E4cpJHA2I+6k4W3TmBf7p5Fp99Ez0zbemLv2ua730+6S6Nuu9x5NHzKqdI2ZqZ7Txyj1zBVPblMKpdMzuKtw045INLFYKlCxFpvDdAqzCo9G/tEKtGVKvjcqZUjVOR7JOfdE6y4AHqtMCPcsxO0KFZZYd0BBqo+MzWdbwVDrg12ul+K53pNOWvN+WiLE2qqVt0dkzVUY/qPsCoVTWKh0HnzVgHJkh+X91nWvTuMYnysJG4sB5m1lzHSWq6ypDODOHz+qtzP6x8rf2SRu9twuN6WVXUT1crtmNuPMtv9h7q1I53G8aIp6mRu7pTDHruGDU+Vw72XE9BKISTmpm1jpx177/ABP+BvnfX0C6CK9qKA62Y+eQcMz8oFx6uQemtAaGla2naRFLL1kj98paLtYfAm/ssV1n4r02IZ3GWTckuAOtl3mEYaSwSTO6tp1DfjI5m+y+f/org3+oTzSzuzCBrMkZ7rpH5rF3gMvzV/px0q/h5DDcvl7obHqSfAcArGLOcddNjEMGgsPHc+6Qk6Wx/wCWXGYbhz5bvqnkOGvUxk2b/wCx4+g901VjqWlzIoS1veIGYjxN9VdTHVQ9JGP2cnYcUJ2df1XEYZUsqg8NjjzhuZoGhKlHpAY3BoilDs2V0YBcRyLeJ9E0x9ap665B4jkrddGJGAHiLgjnwXJYDhc0jA6YdVcAgO1frzbwXXhlmho4Cw/KqX8TKGsynI/ccPwpOLTiPEoWOI/nROy697Idbc9wrtRQse9r3DVpuOH+BAxnBmVDqeV2j6eUysP9TC1zfIi3/UJUjjKbF7PcAdnOFvIq/Q4hmItuVxnSzBXteZKd2V97lp7r/A8j4rp/04opHQ/xM7MrjcMYdbW0L7+PBSNO1iFhrvxULGGWeeThe31V5pULpCbFh8wqyX6PRZXScuzb/wCk9j7+wxv7ng+jQSfsk8Dfcu/4/dM4mM0jG8mk++ioHSxXT5aGi/gjU8GUKHi9deZkLTwMj/IaNB87/JQO4e/tE81cjcuepDqrcDkCzhc2HFHcwN0W9Ozd3oEF5VGwWr9ERgWsw0REnE3/AFC36WYUZoczO+0ZgBx01b8krib9W/1D6rp6btMCzW5H5+xPEQwEk2Vz9G8RjqKmdxeBI1gbFGe85p1c8eHZspX65dHHwObURj+RI4iQD4JDtfwOvsof6LRn/UOt/wDzjcR5uNvys+2s419yoT/NlJ+KQ+wsPsvnP60TgOjhbo6pcxptya4An5gL6k6mbnLwT2tS3ax805U4RDUNDZomSW1GdodY8wdwt3piXl8Cwt3W1szuDGsib8yfsu/qMJbWUstO63bbYE8HDVp9Cr7v09pGOc+Froi45nZTcE+RRIcCfD3SHj/qVJGrXEfpFSmga+OQWkc49Z4EaAf5zVaboZC6o/iC49YbEkAa22uqmKYebiZrSHt3HMfkIgxDML7K4m0rBgkULZMpJLxZznm+mugUmHD2RhwAuSwZr6i3HTxVOvc6XKyO5JOoHLirlBhDWHM+xJAFuAA+qYmvnXR/9OZhVNqWTmGEHM1hBLzfdo/8fNfUafDImOztjaH/AL7Au9+CaaFuArIluvLN1kLBCI0siSd1agLL9kHP1mG9c8N4E9ry4q9lDQGtFgBlA5AL0TMoJ4u+i8BdFbtUrHYM8ZtuNQqwGiTrToggdF35nP8ADL91eo4Mz3PPPKPRS8BgyulI4ltvY/ldE0BjfJChVcgaNVwOCymaaeY/E4NH9IvZPdKcYzXjYdNnH7BDwOnyRgHc9o+qixag3VWncpUKoQlVlScLA+aRedU/UbfNTQblSLezcS9ONFiNbTjRVHL4sdW/1BdPhkt2hcnjrrEeYVzC59Ap211yax7DY6mJ8Uzc0cjS148DxHivkXQzopJhVXUMkOYHJ1UmweztG9ufML7SHX0UnGsP6xuneb2mH6j1Uxfs1ppbhUYJ1zFJUZdDoRuCqkVQtMrTnoTnpVk/iiAAog5aCNdVBxPo8HHPC7IeLSLg+XJWytSEVEoaXqBY3Lju4p6OZOu13F0tJSDhogNE9GBU6zm7+4W7J0Q7fgtylmSI4132QeWXDgslyw06IMOKywLVZLrBBs5ym1jtEeWVLMi611uHE+CKNgkNmlx4kkJHHsVygsadfoncTq8jLM4CwXG1D7m59VFhGRmdwHMrpqdqiYdHmffl91fgCBmIJxhS8YRwVUVo9W25KeW2cU7C6x+RQKlmV1+Ck4q3mazGiSahCaihVlx3SXS/oi4XV6BY6Vstfyv7KRhdRoo16dvBUp0PDtCucp50/FUKs4xiVGHXPHmPqpTy6K19QdnDZdAJM3n9VIr4THdzRdh7zd7eiKxDWJ+GpUExB+sRsf2OOnoUV7ZIxd7TbncEfJDHQfxQWBOoDKoeaN/FBNMWetWc6Qp3Of3R67D1KdjYBub+Wg90QXOtXQA+CIzw0WbIBRRAcyjlywCt7oNC0ohFtF5gufmvSOQYJslJp1ieZLxxl5024lFZjBkNh6nkn9AMrNuJQtB2W7c+ay51giJONP0sOa5epcr2LSLnSMzw3mVGoq4XFZo8dSq0bUvSx2CdaEBYwhVtUI2lx9uZRQVy+L1nWPsO6NB9yg74Isgzt8UFqJG6x+qWJCbTbQ8EaNy3qIQ4fNLQyKoj9LouyDzDh8lxeGz6BfQOkUWaBxHw9r8r5hh0izW46+mlVGKRQqWRUIpVRWjmtsm45Q78c1JjeEZr1WQKzDMhzRmwPwnYJilq3MFnjT3BTbJMwsfUc0lKDEbjun5ICxwxXJaxuvqEwcNj0eGgHluPOyBBM07gJzrL8dEGwaTvf10HsFuHDYD1QZ5NdFiNyBkOXi5AzLe9kQRpWS5B6xatJcQBxQw9E7sk+g+6TqJ16rqQOy3YaKcM0hswX+iitzd5DW6k/wCXVaUBrQxvqtI4RC2w1ce85CkKDZuiBUyrV0iUqJFRKxKRIYVFmeXegRcSfon8LpcrR81Gj8LEw0WWrGJDHMSEDL/EdGjx5ohTHsUy/wAph1PePIclNkp8oFzqeCkiN7jmdzuSdOOq6alpTI7MdtA0eCK7FhRSgNRmFVl7rw2wdsdL+JSlVGWOuNjwQscH8o/56pfo7jjZx1b7dY0Wt+4cx4qaHg4PaWu2ILSfML5L/COp5XRSA3a4gG2jhwI9F9blg4jTwQp4bjtAOHiAfqmaSuCpXqhEVfkwyF3wAf09lKT4HbWN3/F35RdLxuTLHJJ9PJH3mkeO62jlQUmOsmQ4OFj7c1LbIjRyqgFQwxO8DsUaKpTDnB4s5SqmIxnw4FQU2zozJwpMDJHbNcfQqjBh0p+G39SIZbKsukRYsJPxO9gmmYc0cL+aCX1pcbDUqkynLW2aRmPedyHIJtkAbsAPJaSTNbuUCseFj4nE/IIr5RGMrAPRAnrb7bJNz7qkHdIhSPQnPQXyord70nUSLV0yVnlUC7GdZIBwGp+y6GGNTsHp9Mx3P04KpM7KNBc8Bt80CeLYq2nbtmedGxjcn8Ln20z5HdbPq47N4NHIKxDhmVxkec8jt3HSw5NHALSpGwHFAvSUXWO12C6OngtoFjD6QNAVFrLKpaG1yI1yVadFvnRHsT1jK+aTTmGdrxoWuBuvp1wdFPq8Lid3o2G+92i6liw3RVolaDxtqPuvOm6s33adxy8lPjo+qsY9AOG9vVMGcPGu/JUNT0/xM1CGw8EtSVvVHI7unY8lSfEDq3Y8kAroctKx27R9CmOrWuVETpMJb8JI8Dqt4sOaN3H2ATiwgxFTQj+904x0Q4tHslWrJYDuB8kxTzaiP9wWklfG3jfyU99G07Jd9ERsVnDVJ2LN4AnzsEGTFCdgApzqZ3BCdC9VTkle4/ElnVCXdE/khOY/9pQMGdamdJua79pQ3ZuRQOmdBkmSbpCOB9kB9SgZkksUuX53Bo4lYhifMbMF/E6AeqvYVggiOZxzO/dwHkgYji7OVptwv4eCM2AAW/umC0BKVE9kQGokDQlsPhMj83AbIMhMhtwVugiyBUPQssFuSstchyOQKkarxFkZjV5zUQJq2Oo1WSFhAFvZNjtzS9XBbUJ661jaM1jtw/CCRLZzbH3QqLFHQHK7VpVOsobd0JCfD8ws4eoRpcpq9kndIvyOhRSxcoMJkbqHA/IqjRyzs0IDh4nX0KJiw9q0cEmcSI70bh817/VGc/kUTDll5Yima4XBBXs6DYLa6EXrDnIN0MgLBctS5DHnRpd7Fu+W3NYjDnfDbxJCKXexAkIG/sqjKAnvH2TEVExmoGvPcqGo8VG5+wsOZTMeFtHeF/NVXbIT5Aqa0bAGizRYcgsGSyBUVdlPmqrhQwzPVcFOe4u0CxqSnqWlRRKGltuqGVYiHyWS7cKowJbLzn3S0j7If8RZNMf/2Q=="/>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3" name="Stroomdiagram: Proces 22"/>
          <p:cNvSpPr/>
          <p:nvPr/>
        </p:nvSpPr>
        <p:spPr>
          <a:xfrm>
            <a:off x="3282146" y="4452799"/>
            <a:ext cx="2441761" cy="443724"/>
          </a:xfrm>
          <a:prstGeom prst="flowChartProcess">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sz="1200" b="1" dirty="0" smtClean="0">
                <a:solidFill>
                  <a:schemeClr val="accent2">
                    <a:lumMod val="50000"/>
                  </a:schemeClr>
                </a:solidFill>
              </a:rPr>
              <a:t>Paiement de la réserve de la Branche 21</a:t>
            </a:r>
          </a:p>
        </p:txBody>
      </p:sp>
      <p:sp>
        <p:nvSpPr>
          <p:cNvPr id="17" name="Tekstvak 16"/>
          <p:cNvSpPr txBox="1"/>
          <p:nvPr/>
        </p:nvSpPr>
        <p:spPr>
          <a:xfrm>
            <a:off x="909501" y="4955974"/>
            <a:ext cx="2166588" cy="400110"/>
          </a:xfrm>
          <a:prstGeom prst="rect">
            <a:avLst/>
          </a:prstGeom>
          <a:noFill/>
        </p:spPr>
        <p:txBody>
          <a:bodyPr wrap="square" rtlCol="0">
            <a:spAutoFit/>
          </a:bodyPr>
          <a:lstStyle/>
          <a:p>
            <a:r>
              <a:rPr lang="nl-BE" sz="1000" dirty="0" smtClean="0">
                <a:solidFill>
                  <a:srgbClr val="003366"/>
                </a:solidFill>
                <a:latin typeface="Arial"/>
                <a:cs typeface="Arial"/>
              </a:rPr>
              <a:t>(°) Par exemple en cas de décès, de soins palliatifs, de besoins financiers.  </a:t>
            </a:r>
          </a:p>
        </p:txBody>
      </p:sp>
      <p:sp>
        <p:nvSpPr>
          <p:cNvPr id="22" name="Tekstvak 21"/>
          <p:cNvSpPr txBox="1"/>
          <p:nvPr/>
        </p:nvSpPr>
        <p:spPr>
          <a:xfrm>
            <a:off x="195024" y="1538572"/>
            <a:ext cx="1476124" cy="400110"/>
          </a:xfrm>
          <a:prstGeom prst="rect">
            <a:avLst/>
          </a:prstGeom>
          <a:noFill/>
        </p:spPr>
        <p:txBody>
          <a:bodyPr wrap="square" rtlCol="0">
            <a:spAutoFit/>
          </a:bodyPr>
          <a:lstStyle/>
          <a:p>
            <a:r>
              <a:rPr lang="nl-BE" sz="1000" dirty="0" smtClean="0">
                <a:solidFill>
                  <a:srgbClr val="003366"/>
                </a:solidFill>
                <a:latin typeface="Arial"/>
                <a:cs typeface="Arial"/>
              </a:rPr>
              <a:t>(°) 500 ou 1 500 EUR également possibles.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989" y="890650"/>
            <a:ext cx="3273425" cy="476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45800" y="1603820"/>
            <a:ext cx="1872691" cy="261610"/>
          </a:xfrm>
          <a:prstGeom prst="rect">
            <a:avLst/>
          </a:prstGeom>
          <a:noFill/>
        </p:spPr>
        <p:txBody>
          <a:bodyPr wrap="square" rtlCol="0">
            <a:spAutoFit/>
          </a:bodyPr>
          <a:lstStyle/>
          <a:p>
            <a:r>
              <a:rPr lang="nl-BE" sz="1100" dirty="0" smtClean="0">
                <a:solidFill>
                  <a:srgbClr val="003366"/>
                </a:solidFill>
                <a:latin typeface="Arial"/>
                <a:cs typeface="Arial"/>
              </a:rPr>
              <a:t>Groupe-</a:t>
            </a:r>
            <a:r>
              <a:rPr lang="nl-BE" sz="1100" dirty="0" err="1" smtClean="0">
                <a:solidFill>
                  <a:srgbClr val="003366"/>
                </a:solidFill>
                <a:latin typeface="Arial"/>
                <a:cs typeface="Arial"/>
              </a:rPr>
              <a:t>cible</a:t>
            </a:r>
            <a:r>
              <a:rPr lang="nl-BE" sz="1100" dirty="0" smtClean="0">
                <a:solidFill>
                  <a:srgbClr val="003366"/>
                </a:solidFill>
                <a:latin typeface="Arial"/>
                <a:cs typeface="Arial"/>
              </a:rPr>
              <a:t>: 40-66 </a:t>
            </a:r>
            <a:r>
              <a:rPr lang="nl-BE" sz="1100" dirty="0" err="1" smtClean="0">
                <a:solidFill>
                  <a:srgbClr val="003366"/>
                </a:solidFill>
                <a:latin typeface="Arial"/>
                <a:cs typeface="Arial"/>
              </a:rPr>
              <a:t>ans</a:t>
            </a:r>
            <a:endParaRPr lang="nl-BE" sz="1100" dirty="0" smtClean="0">
              <a:solidFill>
                <a:srgbClr val="003366"/>
              </a:solidFill>
              <a:latin typeface="Arial"/>
              <a:cs typeface="Arial"/>
            </a:endParaRPr>
          </a:p>
        </p:txBody>
      </p:sp>
    </p:spTree>
    <p:extLst>
      <p:ext uri="{BB962C8B-B14F-4D97-AF65-F5344CB8AC3E}">
        <p14:creationId xmlns:p14="http://schemas.microsoft.com/office/powerpoint/2010/main" val="327217175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a:t>Plan dépendance KBC - définition de la dépendance</a:t>
            </a:r>
            <a:endParaRPr lang="nl-BE" dirty="0"/>
          </a:p>
        </p:txBody>
      </p:sp>
      <p:sp>
        <p:nvSpPr>
          <p:cNvPr id="3" name="Tijdelijke aanduiding voor inhoud 2"/>
          <p:cNvSpPr>
            <a:spLocks noGrp="1"/>
          </p:cNvSpPr>
          <p:nvPr>
            <p:ph idx="1"/>
          </p:nvPr>
        </p:nvSpPr>
        <p:spPr>
          <a:xfrm>
            <a:off x="195818" y="1082292"/>
            <a:ext cx="8408432" cy="3601186"/>
          </a:xfrm>
        </p:spPr>
        <p:txBody>
          <a:bodyPr/>
          <a:lstStyle/>
          <a:p>
            <a:pPr marL="0" indent="0">
              <a:buNone/>
            </a:pPr>
            <a:r>
              <a:rPr dirty="0"/>
              <a:t>2 conditions </a:t>
            </a:r>
            <a:r>
              <a:rPr dirty="0" err="1"/>
              <a:t>doivent</a:t>
            </a:r>
            <a:r>
              <a:rPr dirty="0"/>
              <a:t> </a:t>
            </a:r>
            <a:r>
              <a:rPr dirty="0" err="1"/>
              <a:t>être</a:t>
            </a:r>
            <a:r>
              <a:rPr dirty="0"/>
              <a:t> </a:t>
            </a:r>
            <a:r>
              <a:rPr dirty="0" err="1"/>
              <a:t>remplies</a:t>
            </a:r>
            <a:r>
              <a:rPr dirty="0"/>
              <a:t> </a:t>
            </a:r>
            <a:r>
              <a:rPr u="sng" dirty="0" err="1"/>
              <a:t>simultanément</a:t>
            </a:r>
            <a:r>
              <a:rPr dirty="0"/>
              <a:t> : </a:t>
            </a:r>
          </a:p>
          <a:p>
            <a:endParaRPr lang="nl-BE" b="1" dirty="0" smtClean="0"/>
          </a:p>
          <a:p>
            <a:pPr marL="457200" indent="-457200">
              <a:buFont typeface="+mj-lt"/>
              <a:buAutoNum type="arabicPeriod"/>
            </a:pPr>
            <a:r>
              <a:rPr b="1" dirty="0" err="1"/>
              <a:t>dépendance</a:t>
            </a:r>
            <a:r>
              <a:rPr b="1" dirty="0"/>
              <a:t> </a:t>
            </a:r>
            <a:r>
              <a:rPr b="1" u="sng" dirty="0" err="1"/>
              <a:t>lourde</a:t>
            </a:r>
            <a:r>
              <a:rPr b="1" u="sng" dirty="0"/>
              <a:t> </a:t>
            </a:r>
            <a:r>
              <a:rPr lang="nl-BE" b="1" u="sng" dirty="0" smtClean="0"/>
              <a:t/>
            </a:r>
            <a:br>
              <a:rPr lang="nl-BE" b="1" u="sng" dirty="0" smtClean="0"/>
            </a:br>
            <a:r>
              <a:rPr sz="1600" u="sng" dirty="0" smtClean="0"/>
              <a:t>(</a:t>
            </a:r>
            <a:r>
              <a:rPr sz="1600" u="sng" dirty="0"/>
              <a:t>Katz B, </a:t>
            </a:r>
            <a:r>
              <a:rPr sz="1600" u="sng" dirty="0" err="1"/>
              <a:t>cf</a:t>
            </a:r>
            <a:r>
              <a:rPr sz="1600" u="sng" dirty="0"/>
              <a:t> </a:t>
            </a:r>
            <a:r>
              <a:rPr sz="1600" u="sng" dirty="0" err="1"/>
              <a:t>critères</a:t>
            </a:r>
            <a:r>
              <a:rPr sz="1600" u="sng" dirty="0"/>
              <a:t> Assurance </a:t>
            </a:r>
            <a:r>
              <a:rPr sz="1600" u="sng" dirty="0" err="1"/>
              <a:t>dépendance</a:t>
            </a:r>
            <a:r>
              <a:rPr sz="1600" u="sng" dirty="0"/>
              <a:t> </a:t>
            </a:r>
            <a:r>
              <a:rPr sz="1600" u="sng" dirty="0" err="1"/>
              <a:t>flamande</a:t>
            </a:r>
            <a:r>
              <a:rPr sz="1600" u="sng" dirty="0"/>
              <a:t>) </a:t>
            </a:r>
            <a:r>
              <a:rPr sz="1600" u="sng" dirty="0" smtClean="0"/>
              <a:t>:</a:t>
            </a:r>
            <a:endParaRPr sz="1600" dirty="0" smtClean="0"/>
          </a:p>
          <a:p>
            <a:pPr lvl="1"/>
            <a:r>
              <a:rPr dirty="0" err="1" smtClean="0"/>
              <a:t>soit</a:t>
            </a:r>
            <a:r>
              <a:rPr dirty="0" smtClean="0"/>
              <a:t> </a:t>
            </a:r>
            <a:r>
              <a:rPr dirty="0" err="1" smtClean="0"/>
              <a:t>psychique</a:t>
            </a:r>
            <a:r>
              <a:rPr dirty="0" smtClean="0"/>
              <a:t> (par ex. </a:t>
            </a:r>
            <a:r>
              <a:rPr dirty="0" err="1" smtClean="0"/>
              <a:t>démence</a:t>
            </a:r>
            <a:r>
              <a:rPr dirty="0" smtClean="0"/>
              <a:t>) ;</a:t>
            </a:r>
          </a:p>
          <a:p>
            <a:pPr lvl="1"/>
            <a:r>
              <a:rPr dirty="0" err="1" smtClean="0"/>
              <a:t>soit</a:t>
            </a:r>
            <a:r>
              <a:rPr dirty="0" smtClean="0"/>
              <a:t> </a:t>
            </a:r>
            <a:r>
              <a:rPr dirty="0"/>
              <a:t>physique.</a:t>
            </a:r>
          </a:p>
          <a:p>
            <a:endParaRPr lang="nl-BE" b="1" u="sng" dirty="0"/>
          </a:p>
          <a:p>
            <a:pPr marL="0" indent="0">
              <a:buNone/>
            </a:pPr>
            <a:r>
              <a:rPr b="1" dirty="0"/>
              <a:t>2. </a:t>
            </a:r>
            <a:r>
              <a:rPr b="1" dirty="0" err="1"/>
              <a:t>dépendance</a:t>
            </a:r>
            <a:r>
              <a:rPr b="1" dirty="0"/>
              <a:t> </a:t>
            </a:r>
            <a:r>
              <a:rPr b="1" u="sng" dirty="0" err="1"/>
              <a:t>permanente</a:t>
            </a:r>
            <a:r>
              <a:rPr b="1" dirty="0"/>
              <a:t> : </a:t>
            </a:r>
            <a:endParaRPr dirty="0" smtClean="0"/>
          </a:p>
          <a:p>
            <a:pPr lvl="1"/>
            <a:r>
              <a:rPr dirty="0" err="1" smtClean="0"/>
              <a:t>il</a:t>
            </a:r>
            <a:r>
              <a:rPr dirty="0" smtClean="0"/>
              <a:t> ne </a:t>
            </a:r>
            <a:r>
              <a:rPr dirty="0" err="1" smtClean="0"/>
              <a:t>peut</a:t>
            </a:r>
            <a:r>
              <a:rPr dirty="0" smtClean="0"/>
              <a:t> pas y </a:t>
            </a:r>
            <a:r>
              <a:rPr dirty="0" err="1" smtClean="0"/>
              <a:t>avoir</a:t>
            </a:r>
            <a:r>
              <a:rPr dirty="0" smtClean="0"/>
              <a:t> de perspective de diminution de la </a:t>
            </a:r>
            <a:r>
              <a:rPr dirty="0" err="1" smtClean="0"/>
              <a:t>dépendance</a:t>
            </a:r>
            <a:r>
              <a:rPr dirty="0" smtClean="0"/>
              <a:t> </a:t>
            </a:r>
            <a:r>
              <a:rPr sz="1600" dirty="0" smtClean="0"/>
              <a:t>(de </a:t>
            </a:r>
            <a:r>
              <a:rPr sz="1600" dirty="0" err="1" smtClean="0"/>
              <a:t>sorte</a:t>
            </a:r>
            <a:r>
              <a:rPr sz="1600" dirty="0" smtClean="0"/>
              <a:t> </a:t>
            </a:r>
            <a:r>
              <a:rPr sz="1600" dirty="0" err="1" smtClean="0"/>
              <a:t>que</a:t>
            </a:r>
            <a:r>
              <a:rPr sz="1600" dirty="0" smtClean="0"/>
              <a:t> </a:t>
            </a:r>
            <a:r>
              <a:rPr sz="1600" dirty="0" err="1" smtClean="0"/>
              <a:t>l'assuré</a:t>
            </a:r>
            <a:r>
              <a:rPr sz="1600" dirty="0" smtClean="0"/>
              <a:t> ne </a:t>
            </a:r>
            <a:r>
              <a:rPr sz="1600" dirty="0" err="1" smtClean="0"/>
              <a:t>soit</a:t>
            </a:r>
            <a:r>
              <a:rPr sz="1600" dirty="0" smtClean="0"/>
              <a:t> pas en </a:t>
            </a:r>
            <a:r>
              <a:rPr sz="1600" dirty="0" err="1" smtClean="0"/>
              <a:t>dessous</a:t>
            </a:r>
            <a:r>
              <a:rPr sz="1600" dirty="0" smtClean="0"/>
              <a:t> du </a:t>
            </a:r>
            <a:r>
              <a:rPr sz="1600" dirty="0" err="1" smtClean="0"/>
              <a:t>critère</a:t>
            </a:r>
            <a:r>
              <a:rPr sz="1600" dirty="0" smtClean="0"/>
              <a:t> Katz B). </a:t>
            </a:r>
            <a:endParaRPr lang="nl-BE" sz="1600" dirty="0" smtClean="0"/>
          </a:p>
          <a:p>
            <a:pPr marL="269875" lvl="1" indent="0">
              <a:buNone/>
            </a:pPr>
            <a:endParaRPr lang="nl-BE"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1943100"/>
            <a:ext cx="2747964" cy="1782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153113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505344" y="1035393"/>
            <a:ext cx="4145483" cy="3213151"/>
          </a:xfrm>
        </p:spPr>
        <p:txBody>
          <a:bodyPr/>
          <a:lstStyle/>
          <a:p>
            <a:pPr marL="0" indent="0">
              <a:buNone/>
            </a:pPr>
            <a:r>
              <a:rPr b="1" dirty="0" err="1"/>
              <a:t>Prévention</a:t>
            </a:r>
            <a:r>
              <a:rPr b="1" dirty="0"/>
              <a:t> </a:t>
            </a:r>
            <a:r>
              <a:rPr b="1" dirty="0" err="1"/>
              <a:t>générale</a:t>
            </a:r>
            <a:endParaRPr b="1" dirty="0"/>
          </a:p>
          <a:p>
            <a:r>
              <a:rPr dirty="0"/>
              <a:t>La Boutique des </a:t>
            </a:r>
            <a:r>
              <a:rPr dirty="0" err="1"/>
              <a:t>Mamans</a:t>
            </a:r>
            <a:r>
              <a:rPr dirty="0"/>
              <a:t> </a:t>
            </a:r>
            <a:r>
              <a:rPr dirty="0" err="1"/>
              <a:t>Prévoyantes</a:t>
            </a:r>
            <a:r>
              <a:rPr dirty="0"/>
              <a:t> ;</a:t>
            </a:r>
          </a:p>
          <a:p>
            <a:r>
              <a:rPr dirty="0" err="1"/>
              <a:t>Kom</a:t>
            </a:r>
            <a:r>
              <a:rPr dirty="0"/>
              <a:t> op </a:t>
            </a:r>
            <a:r>
              <a:rPr dirty="0" err="1"/>
              <a:t>tegen</a:t>
            </a:r>
            <a:r>
              <a:rPr dirty="0"/>
              <a:t> </a:t>
            </a:r>
            <a:r>
              <a:rPr dirty="0" err="1"/>
              <a:t>kanker</a:t>
            </a:r>
            <a:r>
              <a:rPr dirty="0"/>
              <a:t> ;</a:t>
            </a:r>
          </a:p>
          <a:p>
            <a:r>
              <a:rPr dirty="0"/>
              <a:t>Bracelet </a:t>
            </a:r>
            <a:r>
              <a:rPr dirty="0" err="1"/>
              <a:t>LifeCode</a:t>
            </a:r>
            <a:endParaRPr dirty="0"/>
          </a:p>
          <a:p>
            <a:endParaRPr lang="nl-BE" dirty="0"/>
          </a:p>
        </p:txBody>
      </p:sp>
      <p:sp>
        <p:nvSpPr>
          <p:cNvPr id="3" name="Tijdelijke aanduiding voor inhoud 2"/>
          <p:cNvSpPr>
            <a:spLocks noGrp="1"/>
          </p:cNvSpPr>
          <p:nvPr>
            <p:ph sz="half" idx="2"/>
          </p:nvPr>
        </p:nvSpPr>
        <p:spPr>
          <a:xfrm>
            <a:off x="4834623" y="1076034"/>
            <a:ext cx="3961455" cy="4064926"/>
          </a:xfrm>
        </p:spPr>
        <p:txBody>
          <a:bodyPr>
            <a:normAutofit/>
          </a:bodyPr>
          <a:lstStyle/>
          <a:p>
            <a:pPr marL="0" indent="0">
              <a:buNone/>
            </a:pPr>
            <a:r>
              <a:rPr b="1" dirty="0" err="1"/>
              <a:t>Prévention</a:t>
            </a:r>
            <a:r>
              <a:rPr b="1" dirty="0"/>
              <a:t> </a:t>
            </a:r>
            <a:r>
              <a:rPr b="1" dirty="0" err="1"/>
              <a:t>axée</a:t>
            </a:r>
            <a:r>
              <a:rPr b="1" dirty="0"/>
              <a:t> </a:t>
            </a:r>
            <a:r>
              <a:rPr b="1" dirty="0" err="1"/>
              <a:t>sur</a:t>
            </a:r>
            <a:r>
              <a:rPr b="1" dirty="0"/>
              <a:t> les </a:t>
            </a:r>
            <a:r>
              <a:rPr b="1" dirty="0" err="1"/>
              <a:t>soins</a:t>
            </a:r>
            <a:endParaRPr b="1" dirty="0"/>
          </a:p>
          <a:p>
            <a:pPr marL="0" indent="0">
              <a:buNone/>
            </a:pPr>
            <a:r>
              <a:rPr dirty="0"/>
              <a:t>Pathologies les plus </a:t>
            </a:r>
            <a:r>
              <a:rPr dirty="0" err="1"/>
              <a:t>courantes</a:t>
            </a:r>
            <a:r>
              <a:rPr dirty="0"/>
              <a:t> des </a:t>
            </a:r>
            <a:r>
              <a:rPr dirty="0" err="1"/>
              <a:t>personnes</a:t>
            </a:r>
            <a:r>
              <a:rPr dirty="0"/>
              <a:t> </a:t>
            </a:r>
            <a:r>
              <a:rPr dirty="0" err="1"/>
              <a:t>lourdement</a:t>
            </a:r>
            <a:r>
              <a:rPr dirty="0"/>
              <a:t> </a:t>
            </a:r>
            <a:r>
              <a:rPr dirty="0" err="1"/>
              <a:t>dépendantes</a:t>
            </a:r>
            <a:r>
              <a:rPr dirty="0"/>
              <a:t> </a:t>
            </a:r>
            <a:r>
              <a:rPr sz="1200" dirty="0"/>
              <a:t>(</a:t>
            </a:r>
            <a:r>
              <a:rPr sz="1200" dirty="0" err="1"/>
              <a:t>chiffres</a:t>
            </a:r>
            <a:r>
              <a:rPr sz="1200" dirty="0"/>
              <a:t> </a:t>
            </a:r>
            <a:r>
              <a:rPr sz="1200" dirty="0" err="1"/>
              <a:t>Allemagne</a:t>
            </a:r>
            <a:r>
              <a:rPr sz="1200" dirty="0"/>
              <a:t>, plus de 85 </a:t>
            </a:r>
            <a:r>
              <a:rPr sz="1200" dirty="0" err="1"/>
              <a:t>ans</a:t>
            </a:r>
            <a:r>
              <a:rPr sz="1200" dirty="0"/>
              <a:t>)</a:t>
            </a:r>
          </a:p>
          <a:p>
            <a:endParaRPr lang="nl-BE" sz="1400" dirty="0" smtClean="0"/>
          </a:p>
          <a:p>
            <a:r>
              <a:rPr sz="1400" dirty="0" err="1"/>
              <a:t>Régulation</a:t>
            </a:r>
            <a:r>
              <a:rPr sz="1400" dirty="0"/>
              <a:t> des volumes </a:t>
            </a:r>
            <a:r>
              <a:rPr sz="1400" dirty="0" err="1"/>
              <a:t>d’eau</a:t>
            </a:r>
            <a:r>
              <a:rPr sz="1400" dirty="0"/>
              <a:t> </a:t>
            </a:r>
            <a:r>
              <a:rPr lang="nl-BE" sz="1400" dirty="0" smtClean="0"/>
              <a:t/>
            </a:r>
            <a:br>
              <a:rPr lang="nl-BE" sz="1400" dirty="0" smtClean="0"/>
            </a:br>
            <a:r>
              <a:rPr sz="1400" dirty="0" smtClean="0"/>
              <a:t>et </a:t>
            </a:r>
            <a:r>
              <a:rPr sz="1400" dirty="0"/>
              <a:t>de </a:t>
            </a:r>
            <a:r>
              <a:rPr sz="1400" dirty="0" err="1"/>
              <a:t>sel</a:t>
            </a:r>
            <a:r>
              <a:rPr sz="1400" dirty="0"/>
              <a:t> </a:t>
            </a:r>
            <a:r>
              <a:rPr sz="1400" dirty="0" err="1"/>
              <a:t>dans</a:t>
            </a:r>
            <a:r>
              <a:rPr sz="1400" dirty="0"/>
              <a:t> le </a:t>
            </a:r>
            <a:r>
              <a:rPr sz="1400" dirty="0" smtClean="0"/>
              <a:t>corps</a:t>
            </a:r>
            <a:r>
              <a:rPr lang="nl-BE" sz="1400" dirty="0" smtClean="0"/>
              <a:t>		</a:t>
            </a:r>
            <a:r>
              <a:rPr sz="1400" dirty="0" smtClean="0"/>
              <a:t>57 </a:t>
            </a:r>
            <a:r>
              <a:rPr sz="1400" dirty="0"/>
              <a:t>%</a:t>
            </a:r>
          </a:p>
          <a:p>
            <a:r>
              <a:rPr sz="1400" dirty="0"/>
              <a:t>Incontinence </a:t>
            </a:r>
            <a:r>
              <a:rPr sz="1400" dirty="0" err="1" smtClean="0"/>
              <a:t>urinaire</a:t>
            </a:r>
            <a:r>
              <a:rPr lang="nl-BE" sz="1400" dirty="0" smtClean="0"/>
              <a:t>			4</a:t>
            </a:r>
            <a:r>
              <a:rPr sz="1400" dirty="0" smtClean="0"/>
              <a:t>6 </a:t>
            </a:r>
            <a:r>
              <a:rPr sz="1400" dirty="0"/>
              <a:t>%</a:t>
            </a:r>
          </a:p>
          <a:p>
            <a:r>
              <a:rPr sz="1400" dirty="0" err="1" smtClean="0"/>
              <a:t>Démence</a:t>
            </a:r>
            <a:r>
              <a:rPr lang="nl-BE" sz="1400" dirty="0" smtClean="0"/>
              <a:t>				</a:t>
            </a:r>
            <a:r>
              <a:rPr sz="1400" dirty="0" smtClean="0"/>
              <a:t>44 </a:t>
            </a:r>
            <a:r>
              <a:rPr sz="1400" dirty="0"/>
              <a:t>%</a:t>
            </a:r>
          </a:p>
          <a:p>
            <a:r>
              <a:rPr sz="1400" dirty="0" smtClean="0"/>
              <a:t>Cancer</a:t>
            </a:r>
            <a:r>
              <a:rPr lang="nl-BE" sz="1400" dirty="0" smtClean="0"/>
              <a:t>					</a:t>
            </a:r>
            <a:r>
              <a:rPr sz="1400" dirty="0" smtClean="0"/>
              <a:t>43</a:t>
            </a:r>
            <a:r>
              <a:rPr sz="1400" dirty="0"/>
              <a:t>%</a:t>
            </a:r>
          </a:p>
          <a:p>
            <a:r>
              <a:rPr sz="1400" dirty="0" smtClean="0"/>
              <a:t>AVC</a:t>
            </a:r>
            <a:r>
              <a:rPr lang="nl-BE" sz="1400" dirty="0" smtClean="0"/>
              <a:t>					</a:t>
            </a:r>
            <a:r>
              <a:rPr sz="1400" dirty="0" smtClean="0"/>
              <a:t>42</a:t>
            </a:r>
            <a:r>
              <a:rPr sz="1400" dirty="0"/>
              <a:t>%</a:t>
            </a:r>
          </a:p>
          <a:p>
            <a:r>
              <a:rPr lang="nl-BE" sz="1400" b="1" dirty="0" smtClean="0">
                <a:solidFill>
                  <a:schemeClr val="accent2">
                    <a:lumMod val="75000"/>
                  </a:schemeClr>
                </a:solidFill>
              </a:rPr>
              <a:t>Chutes et tendances </a:t>
            </a:r>
            <a:r>
              <a:rPr lang="nl-BE" sz="1400" b="1" dirty="0" err="1" smtClean="0">
                <a:solidFill>
                  <a:schemeClr val="accent2">
                    <a:lumMod val="75000"/>
                  </a:schemeClr>
                </a:solidFill>
              </a:rPr>
              <a:t>aux</a:t>
            </a:r>
            <a:r>
              <a:rPr lang="nl-BE" sz="1400" b="1" dirty="0" smtClean="0">
                <a:solidFill>
                  <a:schemeClr val="accent2">
                    <a:lumMod val="75000"/>
                  </a:schemeClr>
                </a:solidFill>
              </a:rPr>
              <a:t> chutes	40 %</a:t>
            </a:r>
          </a:p>
          <a:p>
            <a:r>
              <a:rPr lang="nl-BE" sz="1400" b="1" dirty="0" err="1" smtClean="0">
                <a:solidFill>
                  <a:schemeClr val="accent2">
                    <a:lumMod val="75000"/>
                  </a:schemeClr>
                </a:solidFill>
              </a:rPr>
              <a:t>Fractures</a:t>
            </a:r>
            <a:r>
              <a:rPr lang="nl-BE" sz="1400" b="1" dirty="0" smtClean="0">
                <a:solidFill>
                  <a:schemeClr val="accent2">
                    <a:lumMod val="75000"/>
                  </a:schemeClr>
                </a:solidFill>
              </a:rPr>
              <a:t>				21 %</a:t>
            </a:r>
            <a:endParaRPr lang="nl-BE" sz="1400" b="1" dirty="0">
              <a:solidFill>
                <a:schemeClr val="accent2">
                  <a:lumMod val="75000"/>
                </a:schemeClr>
              </a:solidFill>
            </a:endParaRPr>
          </a:p>
        </p:txBody>
      </p:sp>
      <p:sp>
        <p:nvSpPr>
          <p:cNvPr id="4" name="Titel 3"/>
          <p:cNvSpPr>
            <a:spLocks noGrp="1"/>
          </p:cNvSpPr>
          <p:nvPr>
            <p:ph type="title"/>
          </p:nvPr>
        </p:nvSpPr>
        <p:spPr/>
        <p:txBody>
          <a:bodyPr/>
          <a:lstStyle/>
          <a:p>
            <a:r>
              <a:rPr/>
              <a:t>La prévention, l'ADN de l'assureur</a:t>
            </a:r>
            <a:endParaRPr lang="nl-BE" dirty="0"/>
          </a:p>
        </p:txBody>
      </p:sp>
      <p:sp>
        <p:nvSpPr>
          <p:cNvPr id="5" name="Toelichting met PIJL-LINKS 4"/>
          <p:cNvSpPr/>
          <p:nvPr/>
        </p:nvSpPr>
        <p:spPr>
          <a:xfrm>
            <a:off x="3869638" y="3766457"/>
            <a:ext cx="4334493" cy="629392"/>
          </a:xfrm>
          <a:prstGeom prst="leftArrowCallout">
            <a:avLst>
              <a:gd name="adj1" fmla="val 50000"/>
              <a:gd name="adj2" fmla="val 25000"/>
              <a:gd name="adj3" fmla="val 25000"/>
              <a:gd name="adj4" fmla="val 77580"/>
            </a:avLst>
          </a:prstGeom>
          <a:solidFill>
            <a:srgbClr val="003366">
              <a:alpha val="43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sz="1400" dirty="0" err="1" smtClean="0"/>
          </a:p>
        </p:txBody>
      </p:sp>
      <p:sp>
        <p:nvSpPr>
          <p:cNvPr id="6" name="Tekstvak 5"/>
          <p:cNvSpPr txBox="1"/>
          <p:nvPr/>
        </p:nvSpPr>
        <p:spPr>
          <a:xfrm>
            <a:off x="142240" y="3819174"/>
            <a:ext cx="3859478" cy="646331"/>
          </a:xfrm>
          <a:prstGeom prst="rect">
            <a:avLst/>
          </a:prstGeom>
          <a:noFill/>
        </p:spPr>
        <p:txBody>
          <a:bodyPr wrap="square" rtlCol="0">
            <a:spAutoFit/>
          </a:bodyPr>
          <a:lstStyle/>
          <a:p>
            <a:r>
              <a:rPr lang="nl-BE" sz="1200" b="1" dirty="0" smtClean="0">
                <a:solidFill>
                  <a:srgbClr val="003366"/>
                </a:solidFill>
                <a:latin typeface="Arial"/>
                <a:cs typeface="Arial"/>
              </a:rPr>
              <a:t>KBC développe une initiative avec la fédération flamande de judo pour attirer l'attention sur la prévention des chutes en Flandre (annonce en novembre 2014).</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113" y="4726404"/>
            <a:ext cx="955687" cy="68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6435" y="4718409"/>
            <a:ext cx="873643" cy="681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7840" y="2391841"/>
            <a:ext cx="2733040" cy="12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77929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a:t>En résumé, le concept global ... </a:t>
            </a:r>
            <a:endParaRPr lang="nl-BE" dirty="0"/>
          </a:p>
        </p:txBody>
      </p:sp>
      <p:sp>
        <p:nvSpPr>
          <p:cNvPr id="3" name="Tijdelijke aanduiding voor inhoud 2"/>
          <p:cNvSpPr>
            <a:spLocks noGrp="1"/>
          </p:cNvSpPr>
          <p:nvPr>
            <p:ph idx="1"/>
          </p:nvPr>
        </p:nvSpPr>
        <p:spPr>
          <a:xfrm>
            <a:off x="399018" y="881272"/>
            <a:ext cx="6662182" cy="3601186"/>
          </a:xfrm>
        </p:spPr>
        <p:txBody>
          <a:bodyPr/>
          <a:lstStyle/>
          <a:p>
            <a:pPr marL="0" indent="0">
              <a:buNone/>
            </a:pPr>
            <a:endParaRPr lang="en-GB" dirty="0" smtClean="0"/>
          </a:p>
          <a:p>
            <a:endParaRPr lang="en-GB" dirty="0"/>
          </a:p>
          <a:p>
            <a:r>
              <a:rPr dirty="0"/>
              <a:t>KBC </a:t>
            </a:r>
            <a:r>
              <a:rPr dirty="0" err="1"/>
              <a:t>va</a:t>
            </a:r>
            <a:r>
              <a:rPr dirty="0"/>
              <a:t> :</a:t>
            </a:r>
          </a:p>
          <a:p>
            <a:pPr lvl="1"/>
            <a:r>
              <a:rPr sz="1600" dirty="0"/>
              <a:t>par le </a:t>
            </a:r>
            <a:r>
              <a:rPr sz="1600" dirty="0" err="1"/>
              <a:t>biais</a:t>
            </a:r>
            <a:r>
              <a:rPr sz="1600" dirty="0"/>
              <a:t> de la </a:t>
            </a:r>
            <a:r>
              <a:rPr sz="1600" b="1" dirty="0" err="1"/>
              <a:t>prévention</a:t>
            </a:r>
            <a:r>
              <a:rPr sz="1600" dirty="0"/>
              <a:t>, </a:t>
            </a:r>
            <a:r>
              <a:rPr sz="1600" dirty="0" err="1"/>
              <a:t>créer</a:t>
            </a:r>
            <a:r>
              <a:rPr sz="1600" dirty="0"/>
              <a:t> les conditions pour </a:t>
            </a:r>
            <a:r>
              <a:rPr sz="1600" dirty="0" err="1" smtClean="0"/>
              <a:t>que</a:t>
            </a:r>
            <a:r>
              <a:rPr lang="nl-BE" sz="1600" dirty="0" smtClean="0"/>
              <a:t/>
            </a:r>
            <a:br>
              <a:rPr lang="nl-BE" sz="1600" dirty="0" smtClean="0"/>
            </a:br>
            <a:r>
              <a:rPr sz="1600" dirty="0" smtClean="0"/>
              <a:t>les </a:t>
            </a:r>
            <a:r>
              <a:rPr sz="1600" dirty="0" err="1"/>
              <a:t>années</a:t>
            </a:r>
            <a:r>
              <a:rPr sz="1600" dirty="0"/>
              <a:t> </a:t>
            </a:r>
            <a:r>
              <a:rPr sz="1600" dirty="0" err="1"/>
              <a:t>bonheur</a:t>
            </a:r>
            <a:r>
              <a:rPr sz="1600" dirty="0"/>
              <a:t> </a:t>
            </a:r>
            <a:r>
              <a:rPr sz="1600" dirty="0" err="1"/>
              <a:t>durent</a:t>
            </a:r>
            <a:r>
              <a:rPr sz="1600" dirty="0"/>
              <a:t> le plus </a:t>
            </a:r>
            <a:r>
              <a:rPr sz="1600" dirty="0" err="1"/>
              <a:t>longtemps</a:t>
            </a:r>
            <a:r>
              <a:rPr sz="1600" dirty="0"/>
              <a:t> possible ;</a:t>
            </a:r>
          </a:p>
          <a:p>
            <a:pPr lvl="1"/>
            <a:r>
              <a:rPr sz="1600" dirty="0"/>
              <a:t>par le </a:t>
            </a:r>
            <a:r>
              <a:rPr sz="1600" dirty="0" err="1"/>
              <a:t>biais</a:t>
            </a:r>
            <a:r>
              <a:rPr sz="1600" dirty="0"/>
              <a:t> du </a:t>
            </a:r>
            <a:r>
              <a:rPr sz="1600" b="1" dirty="0"/>
              <a:t>Plan </a:t>
            </a:r>
            <a:r>
              <a:rPr sz="1600" b="1" dirty="0" err="1"/>
              <a:t>dépendance</a:t>
            </a:r>
            <a:r>
              <a:rPr sz="1600" b="1" dirty="0"/>
              <a:t> KBC</a:t>
            </a:r>
            <a:r>
              <a:rPr sz="1600" dirty="0"/>
              <a:t>, </a:t>
            </a:r>
            <a:r>
              <a:rPr sz="1600" dirty="0" err="1"/>
              <a:t>garantir</a:t>
            </a:r>
            <a:r>
              <a:rPr sz="1600" dirty="0"/>
              <a:t> la </a:t>
            </a:r>
            <a:r>
              <a:rPr sz="1600" dirty="0" err="1"/>
              <a:t>tranquillité</a:t>
            </a:r>
            <a:r>
              <a:rPr sz="1600" dirty="0"/>
              <a:t> </a:t>
            </a:r>
            <a:r>
              <a:rPr lang="nl-BE" sz="1600" dirty="0" smtClean="0"/>
              <a:t/>
            </a:r>
            <a:br>
              <a:rPr lang="nl-BE" sz="1600" dirty="0" smtClean="0"/>
            </a:br>
            <a:r>
              <a:rPr sz="1600" dirty="0" err="1" smtClean="0"/>
              <a:t>financière</a:t>
            </a:r>
            <a:r>
              <a:rPr sz="1600" dirty="0" smtClean="0"/>
              <a:t> </a:t>
            </a:r>
            <a:r>
              <a:rPr sz="1600" dirty="0"/>
              <a:t>à vie </a:t>
            </a:r>
          </a:p>
          <a:p>
            <a:r>
              <a:rPr dirty="0" smtClean="0"/>
              <a:t>La </a:t>
            </a:r>
            <a:r>
              <a:rPr dirty="0" err="1"/>
              <a:t>réponse</a:t>
            </a:r>
            <a:r>
              <a:rPr dirty="0"/>
              <a:t> de KBC aux </a:t>
            </a:r>
            <a:r>
              <a:rPr dirty="0" smtClean="0"/>
              <a:t>interrogations</a:t>
            </a:r>
            <a:r>
              <a:rPr lang="nl-BE" dirty="0" smtClean="0"/>
              <a:t> </a:t>
            </a:r>
            <a:r>
              <a:rPr dirty="0" err="1" smtClean="0"/>
              <a:t>liées</a:t>
            </a:r>
            <a:r>
              <a:rPr dirty="0" smtClean="0"/>
              <a:t> </a:t>
            </a:r>
            <a:r>
              <a:rPr lang="nl-BE" dirty="0" smtClean="0"/>
              <a:t/>
            </a:r>
            <a:br>
              <a:rPr lang="nl-BE" dirty="0" smtClean="0"/>
            </a:br>
            <a:r>
              <a:rPr dirty="0" smtClean="0"/>
              <a:t>à </a:t>
            </a:r>
            <a:r>
              <a:rPr dirty="0"/>
              <a:t>la </a:t>
            </a:r>
            <a:r>
              <a:rPr dirty="0" err="1"/>
              <a:t>longévité</a:t>
            </a:r>
            <a:r>
              <a:rPr dirty="0"/>
              <a:t> </a:t>
            </a:r>
            <a:r>
              <a:rPr dirty="0" err="1"/>
              <a:t>est</a:t>
            </a:r>
            <a:r>
              <a:rPr dirty="0"/>
              <a:t> </a:t>
            </a:r>
            <a:r>
              <a:rPr b="1" dirty="0"/>
              <a:t>unique</a:t>
            </a:r>
            <a:r>
              <a:rPr dirty="0"/>
              <a:t> en </a:t>
            </a:r>
            <a:r>
              <a:rPr dirty="0" err="1"/>
              <a:t>Belgique</a:t>
            </a:r>
            <a:r>
              <a:rPr dirty="0"/>
              <a:t> </a:t>
            </a:r>
            <a:r>
              <a:rPr lang="nl-BE" dirty="0" smtClean="0"/>
              <a:t/>
            </a:r>
            <a:br>
              <a:rPr lang="nl-BE" dirty="0" smtClean="0"/>
            </a:br>
            <a:r>
              <a:rPr dirty="0" smtClean="0"/>
              <a:t>et </a:t>
            </a:r>
            <a:r>
              <a:rPr dirty="0"/>
              <a:t>en Europe : </a:t>
            </a:r>
          </a:p>
          <a:p>
            <a:pPr lvl="1"/>
            <a:r>
              <a:rPr sz="1600" dirty="0"/>
              <a:t>grâce à la </a:t>
            </a:r>
            <a:r>
              <a:rPr sz="1600" b="1" dirty="0" err="1"/>
              <a:t>combinaison</a:t>
            </a:r>
            <a:r>
              <a:rPr sz="1600" dirty="0"/>
              <a:t> du </a:t>
            </a:r>
            <a:r>
              <a:rPr sz="1600" dirty="0" err="1"/>
              <a:t>produit</a:t>
            </a:r>
            <a:r>
              <a:rPr sz="1600" dirty="0"/>
              <a:t> et de la </a:t>
            </a:r>
            <a:r>
              <a:rPr sz="1600" dirty="0" err="1"/>
              <a:t>prévention</a:t>
            </a:r>
            <a:r>
              <a:rPr sz="1600" dirty="0"/>
              <a:t> ;</a:t>
            </a:r>
          </a:p>
          <a:p>
            <a:pPr lvl="1"/>
            <a:r>
              <a:rPr sz="1600" dirty="0"/>
              <a:t>grâce à la structure du </a:t>
            </a:r>
            <a:r>
              <a:rPr sz="1600" b="1" dirty="0" err="1"/>
              <a:t>produit</a:t>
            </a:r>
            <a:r>
              <a:rPr sz="1600" dirty="0"/>
              <a:t>.</a:t>
            </a:r>
            <a:endParaRPr lang="nl-BE" sz="1600" dirty="0" smtClean="0"/>
          </a:p>
          <a:p>
            <a:pPr marL="269875" lvl="1" indent="0">
              <a:buNone/>
            </a:pPr>
            <a:r>
              <a:rPr sz="1600" dirty="0"/>
              <a:t> </a:t>
            </a:r>
          </a:p>
          <a:p>
            <a:pPr marL="0" indent="0">
              <a:buNone/>
            </a:pPr>
            <a:r>
              <a:rPr dirty="0"/>
              <a:t>    </a:t>
            </a:r>
            <a:endParaRPr lang="en-GB" dirty="0"/>
          </a:p>
          <a:p>
            <a:endParaRPr lang="nl-BE" dirty="0"/>
          </a:p>
        </p:txBody>
      </p:sp>
      <p:sp>
        <p:nvSpPr>
          <p:cNvPr id="4" name="Afgeronde rechthoek 3"/>
          <p:cNvSpPr/>
          <p:nvPr/>
        </p:nvSpPr>
        <p:spPr>
          <a:xfrm>
            <a:off x="423949" y="1116545"/>
            <a:ext cx="8514608" cy="437935"/>
          </a:xfrm>
          <a:prstGeom prst="roundRect">
            <a:avLst/>
          </a:prstGeom>
          <a:gradFill>
            <a:gsLst>
              <a:gs pos="0">
                <a:srgbClr val="03D4A8"/>
              </a:gs>
              <a:gs pos="25000">
                <a:srgbClr val="21D6E0"/>
              </a:gs>
              <a:gs pos="75000">
                <a:srgbClr val="0087E6"/>
              </a:gs>
              <a:gs pos="100000">
                <a:srgbClr val="005CB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sz="1600" b="1"/>
              <a:t>Profitez pleinement de vos Années bonheur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880" y="1605038"/>
            <a:ext cx="2764473" cy="4026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18398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Enquête KBC "Les Années bonheur"</a:t>
            </a:r>
            <a:endParaRPr lang="en-GB" dirty="0"/>
          </a:p>
        </p:txBody>
      </p:sp>
      <p:sp>
        <p:nvSpPr>
          <p:cNvPr id="3" name="Content Placeholder 2"/>
          <p:cNvSpPr>
            <a:spLocks noGrp="1"/>
          </p:cNvSpPr>
          <p:nvPr>
            <p:ph idx="1"/>
          </p:nvPr>
        </p:nvSpPr>
        <p:spPr/>
        <p:txBody>
          <a:bodyPr/>
          <a:lstStyle/>
          <a:p>
            <a:r>
              <a:rPr i="1"/>
              <a:t>Détails</a:t>
            </a:r>
            <a:r>
              <a:rPr/>
              <a:t> de l'</a:t>
            </a:r>
            <a:r>
              <a:rPr b="1"/>
              <a:t>enquête</a:t>
            </a:r>
          </a:p>
          <a:p>
            <a:endParaRPr lang="nl-BE" dirty="0" smtClean="0">
              <a:sym typeface="Wingdings" panose="05000000000000000000" pitchFamily="2" charset="2"/>
            </a:endParaRPr>
          </a:p>
          <a:p>
            <a:endParaRPr lang="nl-BE" dirty="0" smtClean="0">
              <a:sym typeface="Wingdings" panose="05000000000000000000" pitchFamily="2" charset="2"/>
            </a:endParaRPr>
          </a:p>
          <a:p>
            <a:endParaRPr lang="nl-BE" dirty="0" smtClean="0">
              <a:sym typeface="Wingdings" panose="05000000000000000000" pitchFamily="2" charset="2"/>
            </a:endParaRPr>
          </a:p>
          <a:p>
            <a:endParaRPr lang="nl-BE" dirty="0" smtClean="0">
              <a:sym typeface="Wingdings" panose="05000000000000000000" pitchFamily="2" charset="2"/>
            </a:endParaRPr>
          </a:p>
          <a:p>
            <a:endParaRPr lang="nl-BE" dirty="0" smtClean="0">
              <a:sym typeface="Wingdings" panose="05000000000000000000" pitchFamily="2" charset="2"/>
            </a:endParaRPr>
          </a:p>
          <a:p>
            <a:endParaRPr lang="nl-BE" dirty="0" smtClean="0">
              <a:sym typeface="Wingdings" panose="05000000000000000000" pitchFamily="2" charset="2"/>
            </a:endParaRPr>
          </a:p>
          <a:p>
            <a:endParaRPr lang="nl-BE" dirty="0" smtClean="0">
              <a:sym typeface="Wingdings" panose="05000000000000000000" pitchFamily="2" charset="2"/>
            </a:endParaRPr>
          </a:p>
        </p:txBody>
      </p:sp>
      <p:grpSp>
        <p:nvGrpSpPr>
          <p:cNvPr id="4" name="Group 51"/>
          <p:cNvGrpSpPr/>
          <p:nvPr/>
        </p:nvGrpSpPr>
        <p:grpSpPr>
          <a:xfrm>
            <a:off x="1983936" y="1790108"/>
            <a:ext cx="2448000" cy="3352699"/>
            <a:chOff x="352425" y="1578634"/>
            <a:chExt cx="2448000" cy="1989115"/>
          </a:xfrm>
        </p:grpSpPr>
        <p:sp>
          <p:nvSpPr>
            <p:cNvPr id="5" name="Rounded Rectangle 4"/>
            <p:cNvSpPr/>
            <p:nvPr/>
          </p:nvSpPr>
          <p:spPr>
            <a:xfrm>
              <a:off x="352425" y="1578634"/>
              <a:ext cx="2448000" cy="1989114"/>
            </a:xfrm>
            <a:prstGeom prst="roundRect">
              <a:avLst/>
            </a:prstGeom>
            <a:noFill/>
            <a:ln w="38100" cap="flat" cmpd="sng" algn="ctr">
              <a:solidFill>
                <a:srgbClr val="008E94"/>
              </a:solidFill>
              <a:prstDash val="solid"/>
            </a:ln>
            <a:effectLst/>
          </p:spPr>
          <p:txBody>
            <a:bodyPr rtlCol="0" anchor="ctr"/>
            <a:lstStyle/>
            <a:p>
              <a:pPr algn="ctr">
                <a:defRPr/>
              </a:pPr>
              <a:endParaRPr lang="en-US" kern="0">
                <a:solidFill>
                  <a:srgbClr val="FFFFFF"/>
                </a:solidFill>
              </a:endParaRPr>
            </a:p>
          </p:txBody>
        </p:sp>
        <p:sp>
          <p:nvSpPr>
            <p:cNvPr id="6" name="Rectangle 5"/>
            <p:cNvSpPr/>
            <p:nvPr/>
          </p:nvSpPr>
          <p:spPr>
            <a:xfrm>
              <a:off x="352425" y="2950234"/>
              <a:ext cx="2447419" cy="617515"/>
            </a:xfrm>
            <a:prstGeom prst="rect">
              <a:avLst/>
            </a:prstGeom>
            <a:solidFill>
              <a:srgbClr val="008E94"/>
            </a:solidFill>
            <a:ln w="38100" cap="flat" cmpd="sng" algn="ctr">
              <a:solidFill>
                <a:srgbClr val="008E94"/>
              </a:solidFill>
              <a:prstDash val="solid"/>
            </a:ln>
            <a:effectLst/>
          </p:spPr>
          <p:txBody>
            <a:bodyPr rtlCol="0" anchor="ctr"/>
            <a:lstStyle/>
            <a:p>
              <a:pPr algn="ctr">
                <a:defRPr/>
              </a:pPr>
              <a:endParaRPr lang="en-US" kern="0">
                <a:solidFill>
                  <a:srgbClr val="FFFFFF"/>
                </a:solidFill>
              </a:endParaRPr>
            </a:p>
          </p:txBody>
        </p:sp>
        <p:sp>
          <p:nvSpPr>
            <p:cNvPr id="7" name="TextBox 6"/>
            <p:cNvSpPr txBox="1"/>
            <p:nvPr/>
          </p:nvSpPr>
          <p:spPr>
            <a:xfrm>
              <a:off x="352425" y="2954872"/>
              <a:ext cx="2447419" cy="529540"/>
            </a:xfrm>
            <a:prstGeom prst="rect">
              <a:avLst/>
            </a:prstGeom>
            <a:noFill/>
          </p:spPr>
          <p:txBody>
            <a:bodyPr wrap="square" rtlCol="0">
              <a:spAutoFit/>
            </a:bodyPr>
            <a:lstStyle/>
            <a:p>
              <a:pPr>
                <a:defRPr/>
              </a:pPr>
              <a:endParaRPr lang="en-US" sz="1600" b="1" kern="0" dirty="0" smtClean="0">
                <a:solidFill>
                  <a:srgbClr val="FFFFFF"/>
                </a:solidFill>
                <a:ea typeface="ＭＳ Ｐゴシック" pitchFamily="-65" charset="-128"/>
              </a:endParaRPr>
            </a:p>
            <a:p>
              <a:pPr>
                <a:defRPr/>
              </a:pPr>
              <a:endParaRPr lang="en-US" sz="1600" b="1" kern="0" dirty="0">
                <a:solidFill>
                  <a:srgbClr val="FFFFFF"/>
                </a:solidFill>
                <a:ea typeface="ＭＳ Ｐゴシック" pitchFamily="-65" charset="-128"/>
              </a:endParaRPr>
            </a:p>
            <a:p>
              <a:pPr>
                <a:defRPr/>
              </a:pPr>
              <a:r>
                <a:rPr lang="nl-BE" sz="2000" b="1" kern="0" dirty="0" smtClean="0">
                  <a:solidFill>
                    <a:srgbClr val="FFFFFF"/>
                  </a:solidFill>
                  <a:ea typeface="ＭＳ Ｐゴシック" pitchFamily="-65" charset="-128"/>
                </a:rPr>
                <a:t>Objectif</a:t>
              </a:r>
              <a:endParaRPr lang="nl-BE" sz="2000" b="1" kern="0" dirty="0">
                <a:solidFill>
                  <a:srgbClr val="FFFFFF"/>
                </a:solidFill>
                <a:ea typeface="ＭＳ Ｐゴシック" pitchFamily="-65" charset="-128"/>
              </a:endParaRPr>
            </a:p>
          </p:txBody>
        </p:sp>
        <p:sp>
          <p:nvSpPr>
            <p:cNvPr id="8" name="TextBox 7"/>
            <p:cNvSpPr txBox="1"/>
            <p:nvPr/>
          </p:nvSpPr>
          <p:spPr>
            <a:xfrm>
              <a:off x="395555" y="1633773"/>
              <a:ext cx="2356269" cy="246221"/>
            </a:xfrm>
            <a:prstGeom prst="rect">
              <a:avLst/>
            </a:prstGeom>
            <a:noFill/>
          </p:spPr>
          <p:txBody>
            <a:bodyPr wrap="square" rtlCol="0">
              <a:spAutoFit/>
            </a:bodyPr>
            <a:lstStyle/>
            <a:p>
              <a:pPr>
                <a:lnSpc>
                  <a:spcPts val="1200"/>
                </a:lnSpc>
                <a:buFont typeface="Arial" pitchFamily="34" charset="0"/>
                <a:buChar char="•"/>
                <a:defRPr/>
              </a:pPr>
              <a:endParaRPr lang="en-US" sz="1000" b="1" kern="0" dirty="0">
                <a:solidFill>
                  <a:srgbClr val="008E94"/>
                </a:solidFill>
                <a:ea typeface="ＭＳ Ｐゴシック" pitchFamily="-65" charset="-128"/>
              </a:endParaRPr>
            </a:p>
          </p:txBody>
        </p:sp>
      </p:grpSp>
      <p:grpSp>
        <p:nvGrpSpPr>
          <p:cNvPr id="9" name="Group 52"/>
          <p:cNvGrpSpPr/>
          <p:nvPr/>
        </p:nvGrpSpPr>
        <p:grpSpPr>
          <a:xfrm>
            <a:off x="4635024" y="1790108"/>
            <a:ext cx="2448000" cy="3352701"/>
            <a:chOff x="352425" y="1578634"/>
            <a:chExt cx="2448000" cy="1989115"/>
          </a:xfrm>
        </p:grpSpPr>
        <p:sp>
          <p:nvSpPr>
            <p:cNvPr id="10" name="Rounded Rectangle 9"/>
            <p:cNvSpPr/>
            <p:nvPr/>
          </p:nvSpPr>
          <p:spPr>
            <a:xfrm>
              <a:off x="352425" y="1578634"/>
              <a:ext cx="2448000" cy="1989114"/>
            </a:xfrm>
            <a:prstGeom prst="roundRect">
              <a:avLst/>
            </a:prstGeom>
            <a:noFill/>
            <a:ln w="38100" cap="flat" cmpd="sng" algn="ctr">
              <a:solidFill>
                <a:srgbClr val="FBB040"/>
              </a:solidFill>
              <a:prstDash val="solid"/>
            </a:ln>
            <a:effectLst/>
          </p:spPr>
          <p:txBody>
            <a:bodyPr rtlCol="0" anchor="ctr"/>
            <a:lstStyle/>
            <a:p>
              <a:pPr algn="ctr">
                <a:defRPr/>
              </a:pPr>
              <a:endParaRPr lang="en-US" kern="0">
                <a:solidFill>
                  <a:srgbClr val="FFFFFF"/>
                </a:solidFill>
              </a:endParaRPr>
            </a:p>
          </p:txBody>
        </p:sp>
        <p:sp>
          <p:nvSpPr>
            <p:cNvPr id="11" name="Rectangle 10"/>
            <p:cNvSpPr/>
            <p:nvPr/>
          </p:nvSpPr>
          <p:spPr>
            <a:xfrm>
              <a:off x="352425" y="2950234"/>
              <a:ext cx="2447419" cy="617515"/>
            </a:xfrm>
            <a:prstGeom prst="rect">
              <a:avLst/>
            </a:prstGeom>
            <a:solidFill>
              <a:srgbClr val="FBB040"/>
            </a:solidFill>
            <a:ln w="38100" cap="flat" cmpd="sng" algn="ctr">
              <a:solidFill>
                <a:srgbClr val="FBB040"/>
              </a:solidFill>
              <a:prstDash val="solid"/>
            </a:ln>
            <a:effectLst/>
          </p:spPr>
          <p:txBody>
            <a:bodyPr rtlCol="0" anchor="ctr"/>
            <a:lstStyle/>
            <a:p>
              <a:pPr algn="ctr">
                <a:defRPr/>
              </a:pPr>
              <a:endParaRPr lang="en-US" kern="0">
                <a:solidFill>
                  <a:srgbClr val="FFFFFF"/>
                </a:solidFill>
              </a:endParaRPr>
            </a:p>
          </p:txBody>
        </p:sp>
        <p:sp>
          <p:nvSpPr>
            <p:cNvPr id="12" name="TextBox 11"/>
            <p:cNvSpPr txBox="1"/>
            <p:nvPr/>
          </p:nvSpPr>
          <p:spPr>
            <a:xfrm>
              <a:off x="352425" y="2842624"/>
              <a:ext cx="2447999" cy="529540"/>
            </a:xfrm>
            <a:prstGeom prst="rect">
              <a:avLst/>
            </a:prstGeom>
            <a:noFill/>
          </p:spPr>
          <p:txBody>
            <a:bodyPr wrap="square" rtlCol="0">
              <a:spAutoFit/>
            </a:bodyPr>
            <a:lstStyle/>
            <a:p>
              <a:pPr>
                <a:defRPr/>
              </a:pPr>
              <a:endParaRPr lang="en-US" sz="1600" b="1" kern="0" dirty="0" smtClean="0">
                <a:solidFill>
                  <a:srgbClr val="FFFFFF"/>
                </a:solidFill>
                <a:ea typeface="ＭＳ Ｐゴシック" pitchFamily="-65" charset="-128"/>
              </a:endParaRPr>
            </a:p>
            <a:p>
              <a:pPr>
                <a:defRPr/>
              </a:pPr>
              <a:endParaRPr lang="en-US" sz="1600" b="1" kern="0" dirty="0" smtClean="0">
                <a:solidFill>
                  <a:srgbClr val="FFFFFF"/>
                </a:solidFill>
                <a:ea typeface="ＭＳ Ｐゴシック" pitchFamily="-65" charset="-128"/>
              </a:endParaRPr>
            </a:p>
            <a:p>
              <a:pPr>
                <a:defRPr/>
              </a:pPr>
              <a:r>
                <a:rPr lang="nl-BE" sz="2000" b="1" kern="0" dirty="0" smtClean="0">
                  <a:solidFill>
                    <a:srgbClr val="FFFFFF"/>
                  </a:solidFill>
                  <a:ea typeface="ＭＳ Ｐゴシック" pitchFamily="-65" charset="-128"/>
                </a:rPr>
                <a:t>Personnes interrogées</a:t>
              </a:r>
              <a:endParaRPr lang="nl-BE" sz="2000" b="1" kern="0" dirty="0">
                <a:solidFill>
                  <a:srgbClr val="FFFFFF"/>
                </a:solidFill>
                <a:ea typeface="ＭＳ Ｐゴシック" pitchFamily="-65" charset="-128"/>
              </a:endParaRPr>
            </a:p>
          </p:txBody>
        </p:sp>
        <p:sp>
          <p:nvSpPr>
            <p:cNvPr id="13" name="TextBox 12"/>
            <p:cNvSpPr txBox="1"/>
            <p:nvPr/>
          </p:nvSpPr>
          <p:spPr>
            <a:xfrm>
              <a:off x="395555" y="1613520"/>
              <a:ext cx="2356269" cy="262572"/>
            </a:xfrm>
            <a:prstGeom prst="rect">
              <a:avLst/>
            </a:prstGeom>
            <a:noFill/>
          </p:spPr>
          <p:txBody>
            <a:bodyPr wrap="square" rtlCol="0">
              <a:spAutoFit/>
            </a:bodyPr>
            <a:lstStyle/>
            <a:p>
              <a:pPr algn="ctr">
                <a:defRPr/>
              </a:pPr>
              <a:endParaRPr lang="en-US" sz="2000" b="1" kern="0" dirty="0">
                <a:solidFill>
                  <a:srgbClr val="FBB040"/>
                </a:solidFill>
                <a:ea typeface="ＭＳ Ｐゴシック" pitchFamily="-65" charset="-128"/>
              </a:endParaRPr>
            </a:p>
          </p:txBody>
        </p:sp>
      </p:grpSp>
      <p:grpSp>
        <p:nvGrpSpPr>
          <p:cNvPr id="14" name="Group 68"/>
          <p:cNvGrpSpPr/>
          <p:nvPr/>
        </p:nvGrpSpPr>
        <p:grpSpPr>
          <a:xfrm>
            <a:off x="6015455" y="3684696"/>
            <a:ext cx="949075" cy="1004136"/>
            <a:chOff x="4623759" y="4408098"/>
            <a:chExt cx="698740" cy="698740"/>
          </a:xfrm>
        </p:grpSpPr>
        <p:sp>
          <p:nvSpPr>
            <p:cNvPr id="15" name="Oval 14"/>
            <p:cNvSpPr/>
            <p:nvPr/>
          </p:nvSpPr>
          <p:spPr>
            <a:xfrm>
              <a:off x="4623759" y="4408098"/>
              <a:ext cx="698740" cy="698740"/>
            </a:xfrm>
            <a:prstGeom prst="ellipse">
              <a:avLst/>
            </a:prstGeom>
            <a:solidFill>
              <a:srgbClr val="FBB040">
                <a:lumMod val="40000"/>
                <a:lumOff val="60000"/>
              </a:srgbClr>
            </a:solidFill>
            <a:ln w="25400" cap="flat" cmpd="sng" algn="ctr">
              <a:solidFill>
                <a:srgbClr val="FBB040"/>
              </a:solidFill>
              <a:prstDash val="solid"/>
            </a:ln>
            <a:effectLst/>
          </p:spPr>
          <p:txBody>
            <a:bodyPr rtlCol="0" anchor="ctr"/>
            <a:lstStyle/>
            <a:p>
              <a:pPr algn="ctr">
                <a:defRPr/>
              </a:pPr>
              <a:endParaRPr lang="en-US" kern="0">
                <a:solidFill>
                  <a:srgbClr val="FFFFFF"/>
                </a:solidFill>
              </a:endParaRPr>
            </a:p>
          </p:txBody>
        </p:sp>
        <p:pic>
          <p:nvPicPr>
            <p:cNvPr id="16" name="Picture 15" descr="user-group-icon.png"/>
            <p:cNvPicPr>
              <a:picLocks noChangeAspect="1"/>
            </p:cNvPicPr>
            <p:nvPr/>
          </p:nvPicPr>
          <p:blipFill>
            <a:blip r:embed="rId3" cstate="print">
              <a:duotone>
                <a:prstClr val="black"/>
                <a:srgbClr val="FBB040">
                  <a:lumMod val="75000"/>
                  <a:tint val="45000"/>
                  <a:satMod val="400000"/>
                </a:srgbClr>
              </a:duotone>
            </a:blip>
            <a:stretch>
              <a:fillRect/>
            </a:stretch>
          </p:blipFill>
          <p:spPr>
            <a:xfrm>
              <a:off x="4679112" y="4463451"/>
              <a:ext cx="588034" cy="588034"/>
            </a:xfrm>
            <a:prstGeom prst="rect">
              <a:avLst/>
            </a:prstGeom>
          </p:spPr>
        </p:pic>
      </p:grpSp>
      <p:grpSp>
        <p:nvGrpSpPr>
          <p:cNvPr id="17" name="Group 93"/>
          <p:cNvGrpSpPr/>
          <p:nvPr/>
        </p:nvGrpSpPr>
        <p:grpSpPr>
          <a:xfrm>
            <a:off x="3277792" y="3695715"/>
            <a:ext cx="900731" cy="905898"/>
            <a:chOff x="4227513" y="633750"/>
            <a:chExt cx="828000" cy="828000"/>
          </a:xfrm>
        </p:grpSpPr>
        <p:sp>
          <p:nvSpPr>
            <p:cNvPr id="18" name="Oval 17"/>
            <p:cNvSpPr/>
            <p:nvPr/>
          </p:nvSpPr>
          <p:spPr>
            <a:xfrm>
              <a:off x="4227513" y="633750"/>
              <a:ext cx="828000" cy="828000"/>
            </a:xfrm>
            <a:prstGeom prst="ellipse">
              <a:avLst/>
            </a:prstGeom>
            <a:solidFill>
              <a:srgbClr val="BEE2E2"/>
            </a:solidFill>
            <a:ln w="25400" cap="flat" cmpd="sng" algn="ctr">
              <a:solidFill>
                <a:srgbClr val="008E94"/>
              </a:solidFill>
              <a:prstDash val="solid"/>
            </a:ln>
            <a:effectLst/>
          </p:spPr>
          <p:txBody>
            <a:bodyPr rtlCol="0" anchor="ctr"/>
            <a:lstStyle/>
            <a:p>
              <a:pPr algn="ctr">
                <a:defRPr/>
              </a:pPr>
              <a:endParaRPr lang="en-US" kern="0">
                <a:solidFill>
                  <a:srgbClr val="FFFFFF"/>
                </a:solidFill>
              </a:endParaRPr>
            </a:p>
          </p:txBody>
        </p:sp>
        <p:pic>
          <p:nvPicPr>
            <p:cNvPr id="19" name="Picture 18" descr="Chat-icon.png"/>
            <p:cNvPicPr>
              <a:picLocks noChangeAspect="1"/>
            </p:cNvPicPr>
            <p:nvPr/>
          </p:nvPicPr>
          <p:blipFill>
            <a:blip r:embed="rId4" cstate="print">
              <a:duotone>
                <a:srgbClr val="008E94">
                  <a:shade val="45000"/>
                  <a:satMod val="135000"/>
                </a:srgbClr>
                <a:prstClr val="white"/>
              </a:duotone>
            </a:blip>
            <a:stretch>
              <a:fillRect/>
            </a:stretch>
          </p:blipFill>
          <p:spPr>
            <a:xfrm>
              <a:off x="4329675" y="779042"/>
              <a:ext cx="623677" cy="623677"/>
            </a:xfrm>
            <a:prstGeom prst="ellipse">
              <a:avLst/>
            </a:prstGeom>
          </p:spPr>
        </p:pic>
      </p:grpSp>
      <p:sp>
        <p:nvSpPr>
          <p:cNvPr id="20" name="Rectangle 19"/>
          <p:cNvSpPr/>
          <p:nvPr/>
        </p:nvSpPr>
        <p:spPr>
          <a:xfrm>
            <a:off x="1990275" y="1939369"/>
            <a:ext cx="2524234" cy="1938992"/>
          </a:xfrm>
          <a:prstGeom prst="rect">
            <a:avLst/>
          </a:prstGeom>
        </p:spPr>
        <p:txBody>
          <a:bodyPr wrap="square">
            <a:spAutoFit/>
          </a:bodyPr>
          <a:lstStyle/>
          <a:p>
            <a:pPr marL="285750" indent="-285750">
              <a:buFont typeface="Arial" panose="020B0604020202020204" pitchFamily="34" charset="0"/>
              <a:buChar char="•"/>
            </a:pPr>
            <a:r>
              <a:rPr lang="nl-BE" sz="1200" b="1" kern="0" dirty="0" smtClean="0">
                <a:solidFill>
                  <a:srgbClr val="008E94"/>
                </a:solidFill>
                <a:ea typeface="ＭＳ Ｐゴシック" pitchFamily="-65" charset="-128"/>
              </a:rPr>
              <a:t>Les plus de 55 ans actifs</a:t>
            </a:r>
            <a:endParaRPr lang="nl-BE" sz="1200" b="1" kern="0" dirty="0">
              <a:solidFill>
                <a:srgbClr val="008E94"/>
              </a:solidFill>
              <a:ea typeface="ＭＳ Ｐゴシック" pitchFamily="-65" charset="-128"/>
            </a:endParaRPr>
          </a:p>
          <a:p>
            <a:pPr marL="285750" indent="-285750">
              <a:buFont typeface="Arial" panose="020B0604020202020204" pitchFamily="34" charset="0"/>
              <a:buChar char="•"/>
            </a:pPr>
            <a:endParaRPr lang="nl-BE" sz="1200" b="1" kern="0" dirty="0">
              <a:solidFill>
                <a:srgbClr val="008E94"/>
              </a:solidFill>
              <a:ea typeface="ＭＳ Ｐゴシック" pitchFamily="-65" charset="-128"/>
            </a:endParaRPr>
          </a:p>
          <a:p>
            <a:pPr marL="285750" indent="-285750">
              <a:buFont typeface="Arial" panose="020B0604020202020204" pitchFamily="34" charset="0"/>
              <a:buChar char="•"/>
            </a:pPr>
            <a:r>
              <a:rPr lang="nl-BE" sz="1200" b="1" kern="0" dirty="0" smtClean="0">
                <a:solidFill>
                  <a:srgbClr val="008E94"/>
                </a:solidFill>
                <a:ea typeface="ＭＳ Ｐゴシック" pitchFamily="-65" charset="-128"/>
              </a:rPr>
              <a:t>Qui sont-ils, que font-ils, quelles sont leurs motivations?</a:t>
            </a:r>
            <a:endParaRPr lang="nl-BE" sz="1200" b="1" kern="0" dirty="0">
              <a:solidFill>
                <a:srgbClr val="008E94"/>
              </a:solidFill>
              <a:ea typeface="ＭＳ Ｐゴシック" pitchFamily="-65" charset="-128"/>
            </a:endParaRPr>
          </a:p>
          <a:p>
            <a:pPr marL="285750" indent="-285750">
              <a:buFont typeface="Arial" panose="020B0604020202020204" pitchFamily="34" charset="0"/>
              <a:buChar char="•"/>
            </a:pPr>
            <a:endParaRPr lang="nl-BE" sz="1200" b="1" kern="0" dirty="0">
              <a:solidFill>
                <a:srgbClr val="008E94"/>
              </a:solidFill>
              <a:ea typeface="ＭＳ Ｐゴシック" pitchFamily="-65" charset="-128"/>
            </a:endParaRPr>
          </a:p>
          <a:p>
            <a:pPr marL="285750" indent="-285750">
              <a:buFont typeface="Arial" panose="020B0604020202020204" pitchFamily="34" charset="0"/>
              <a:buChar char="•"/>
            </a:pPr>
            <a:r>
              <a:rPr lang="nl-BE" sz="1200" b="1" kern="0" dirty="0" smtClean="0">
                <a:solidFill>
                  <a:srgbClr val="008E94"/>
                </a:solidFill>
                <a:ea typeface="ＭＳ Ｐゴシック" pitchFamily="-65" charset="-128"/>
              </a:rPr>
              <a:t>Les plus de 55 ans : situation actuelle et comment envisagent-ils l'avenir ?</a:t>
            </a:r>
          </a:p>
          <a:p>
            <a:pPr marL="285750" indent="-285750">
              <a:buFont typeface="Arial" panose="020B0604020202020204" pitchFamily="34" charset="0"/>
              <a:buChar char="•"/>
            </a:pPr>
            <a:endParaRPr lang="nl-BE" sz="1200" b="1" kern="0" dirty="0" smtClean="0">
              <a:solidFill>
                <a:srgbClr val="008E94"/>
              </a:solidFill>
              <a:ea typeface="ＭＳ Ｐゴシック" pitchFamily="-65" charset="-128"/>
            </a:endParaRPr>
          </a:p>
          <a:p>
            <a:pPr marL="285750" indent="-285750">
              <a:buFont typeface="Arial" panose="020B0604020202020204" pitchFamily="34" charset="0"/>
              <a:buChar char="•"/>
            </a:pPr>
            <a:r>
              <a:rPr lang="nl-BE" sz="1200" b="1" kern="0" dirty="0" smtClean="0">
                <a:solidFill>
                  <a:srgbClr val="008E94"/>
                </a:solidFill>
                <a:ea typeface="ＭＳ Ｐゴシック" pitchFamily="-65" charset="-128"/>
              </a:rPr>
              <a:t>Panel</a:t>
            </a:r>
            <a:endParaRPr lang="nl-BE" sz="1200" b="1" kern="0" dirty="0">
              <a:solidFill>
                <a:srgbClr val="008E94"/>
              </a:solidFill>
              <a:ea typeface="ＭＳ Ｐゴシック" pitchFamily="-65" charset="-128"/>
            </a:endParaRPr>
          </a:p>
        </p:txBody>
      </p:sp>
      <p:sp>
        <p:nvSpPr>
          <p:cNvPr id="21" name="Rectangle 20"/>
          <p:cNvSpPr/>
          <p:nvPr/>
        </p:nvSpPr>
        <p:spPr>
          <a:xfrm>
            <a:off x="4678154" y="1972130"/>
            <a:ext cx="2524234" cy="1569660"/>
          </a:xfrm>
          <a:prstGeom prst="rect">
            <a:avLst/>
          </a:prstGeom>
        </p:spPr>
        <p:txBody>
          <a:bodyPr wrap="square">
            <a:spAutoFit/>
          </a:bodyPr>
          <a:lstStyle/>
          <a:p>
            <a:pPr marL="285750" indent="-285750">
              <a:buFont typeface="Arial" panose="020B0604020202020204" pitchFamily="34" charset="0"/>
              <a:buChar char="•"/>
            </a:pPr>
            <a:r>
              <a:rPr lang="nl-BE" sz="1200" b="1" kern="0" dirty="0" smtClean="0">
                <a:solidFill>
                  <a:srgbClr val="FF9900"/>
                </a:solidFill>
                <a:ea typeface="ＭＳ Ｐゴシック" pitchFamily="-65" charset="-128"/>
              </a:rPr>
              <a:t>Entre 55 et 75 ans : 1158 participants</a:t>
            </a:r>
            <a:endParaRPr lang="nl-BE" sz="1200" b="1" kern="0" dirty="0">
              <a:solidFill>
                <a:srgbClr val="FF9900"/>
              </a:solidFill>
              <a:ea typeface="ＭＳ Ｐゴシック" pitchFamily="-65" charset="-128"/>
            </a:endParaRPr>
          </a:p>
          <a:p>
            <a:pPr marL="285750" indent="-285750">
              <a:buFont typeface="Arial" panose="020B0604020202020204" pitchFamily="34" charset="0"/>
              <a:buChar char="•"/>
            </a:pPr>
            <a:endParaRPr lang="nl-BE" sz="1200" b="1" kern="0" dirty="0">
              <a:solidFill>
                <a:srgbClr val="FF9900"/>
              </a:solidFill>
              <a:ea typeface="ＭＳ Ｐゴシック" pitchFamily="-65" charset="-128"/>
            </a:endParaRPr>
          </a:p>
          <a:p>
            <a:pPr marL="285750" indent="-285750">
              <a:buFont typeface="Arial" panose="020B0604020202020204" pitchFamily="34" charset="0"/>
              <a:buChar char="•"/>
            </a:pPr>
            <a:r>
              <a:rPr lang="nl-BE" sz="1200" b="1" kern="0" dirty="0" smtClean="0">
                <a:solidFill>
                  <a:srgbClr val="FF9900"/>
                </a:solidFill>
                <a:ea typeface="ＭＳ Ｐゴシック" pitchFamily="-65" charset="-128"/>
              </a:rPr>
              <a:t>Enquête parallèle chez les 25 - 54 ans : 1039 participants</a:t>
            </a:r>
          </a:p>
          <a:p>
            <a:pPr marL="285750" indent="-285750">
              <a:buFont typeface="Arial" panose="020B0604020202020204" pitchFamily="34" charset="0"/>
              <a:buChar char="•"/>
            </a:pPr>
            <a:endParaRPr lang="nl-BE" sz="1200" b="1" kern="0" dirty="0">
              <a:solidFill>
                <a:srgbClr val="FF9900"/>
              </a:solidFill>
              <a:ea typeface="ＭＳ Ｐゴシック" pitchFamily="-65" charset="-128"/>
            </a:endParaRPr>
          </a:p>
          <a:p>
            <a:pPr marL="285750" indent="-285750">
              <a:buFont typeface="Arial" panose="020B0604020202020204" pitchFamily="34" charset="0"/>
              <a:buChar char="•"/>
            </a:pPr>
            <a:r>
              <a:rPr lang="nl-BE" sz="1200" b="1" kern="0" dirty="0" smtClean="0">
                <a:solidFill>
                  <a:srgbClr val="FF9900"/>
                </a:solidFill>
                <a:ea typeface="ＭＳ Ｐゴシック" pitchFamily="-65" charset="-128"/>
              </a:rPr>
              <a:t>Hommes : 54 %</a:t>
            </a:r>
          </a:p>
          <a:p>
            <a:pPr indent="266700"/>
            <a:r>
              <a:rPr lang="nl-BE" sz="1200" b="1" kern="0" dirty="0" smtClean="0">
                <a:solidFill>
                  <a:srgbClr val="FF9900"/>
                </a:solidFill>
                <a:ea typeface="ＭＳ Ｐゴシック" pitchFamily="-65" charset="-128"/>
              </a:rPr>
              <a:t>Femmes : 46 %</a:t>
            </a:r>
            <a:endParaRPr lang="nl-BE" sz="1200" b="1" kern="0" dirty="0">
              <a:solidFill>
                <a:srgbClr val="FF9900"/>
              </a:solidFill>
              <a:ea typeface="ＭＳ Ｐゴシック" pitchFamily="-65" charset="-128"/>
            </a:endParaRPr>
          </a:p>
        </p:txBody>
      </p:sp>
      <p:pic>
        <p:nvPicPr>
          <p:cNvPr id="23" name="Picture 5" descr="C:\Users\YoraV\Desktop\puzzle-pieces.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91500" y="1"/>
            <a:ext cx="839470" cy="873218"/>
          </a:xfrm>
          <a:prstGeom prst="round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53088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a:t>Et les autorités ...</a:t>
            </a:r>
            <a:endParaRPr lang="nl-BE" dirty="0"/>
          </a:p>
        </p:txBody>
      </p:sp>
      <p:sp>
        <p:nvSpPr>
          <p:cNvPr id="3" name="Tijdelijke aanduiding voor inhoud 2"/>
          <p:cNvSpPr>
            <a:spLocks noGrp="1"/>
          </p:cNvSpPr>
          <p:nvPr>
            <p:ph idx="1"/>
          </p:nvPr>
        </p:nvSpPr>
        <p:spPr>
          <a:xfrm>
            <a:off x="254000" y="1196592"/>
            <a:ext cx="8991600" cy="3601186"/>
          </a:xfrm>
        </p:spPr>
        <p:txBody>
          <a:bodyPr/>
          <a:lstStyle/>
          <a:p>
            <a:pPr marL="3257550" lvl="6" indent="-285750">
              <a:buFont typeface="Wingdings" panose="05000000000000000000" pitchFamily="2" charset="2"/>
              <a:buChar char="q"/>
            </a:pPr>
            <a:r>
              <a:rPr sz="1600" i="1" dirty="0"/>
              <a:t>"Les </a:t>
            </a:r>
            <a:r>
              <a:rPr sz="1600" i="1" dirty="0" err="1"/>
              <a:t>paiements</a:t>
            </a:r>
            <a:r>
              <a:rPr sz="1600" i="1" dirty="0"/>
              <a:t> sous la </a:t>
            </a:r>
            <a:r>
              <a:rPr sz="1600" i="1" dirty="0" err="1"/>
              <a:t>forme</a:t>
            </a:r>
            <a:r>
              <a:rPr sz="1600" i="1" dirty="0"/>
              <a:t> de </a:t>
            </a:r>
            <a:r>
              <a:rPr lang="nl-BE" sz="1600" b="1" i="1" dirty="0" smtClean="0">
                <a:solidFill>
                  <a:srgbClr val="0070C0"/>
                </a:solidFill>
              </a:rPr>
              <a:t>rente</a:t>
            </a:r>
            <a:r>
              <a:rPr sz="1600" i="1" dirty="0"/>
              <a:t> </a:t>
            </a:r>
            <a:r>
              <a:rPr sz="1600" i="1" dirty="0" err="1"/>
              <a:t>doivent</a:t>
            </a:r>
            <a:r>
              <a:rPr sz="1600" i="1" dirty="0"/>
              <a:t> </a:t>
            </a:r>
            <a:r>
              <a:rPr sz="1600" i="1" dirty="0" err="1"/>
              <a:t>être</a:t>
            </a:r>
            <a:r>
              <a:rPr sz="1600" i="1" dirty="0"/>
              <a:t> </a:t>
            </a:r>
            <a:r>
              <a:rPr sz="1600" i="1" dirty="0" err="1"/>
              <a:t>encouragés</a:t>
            </a:r>
            <a:r>
              <a:rPr sz="1600" i="1" dirty="0"/>
              <a:t>... </a:t>
            </a:r>
            <a:r>
              <a:rPr sz="1600" i="1" dirty="0" err="1"/>
              <a:t>mais</a:t>
            </a:r>
            <a:r>
              <a:rPr sz="1600" i="1" dirty="0"/>
              <a:t> </a:t>
            </a:r>
            <a:r>
              <a:rPr sz="1600" i="1" dirty="0" err="1"/>
              <a:t>une</a:t>
            </a:r>
            <a:r>
              <a:rPr sz="1600" i="1" dirty="0"/>
              <a:t> </a:t>
            </a:r>
            <a:r>
              <a:rPr sz="1600" i="1" dirty="0" err="1"/>
              <a:t>rente</a:t>
            </a:r>
            <a:r>
              <a:rPr sz="1600" i="1" dirty="0"/>
              <a:t> a </a:t>
            </a:r>
            <a:r>
              <a:rPr sz="1600" i="1" dirty="0" err="1"/>
              <a:t>également</a:t>
            </a:r>
            <a:r>
              <a:rPr sz="1600" i="1" dirty="0"/>
              <a:t> des </a:t>
            </a:r>
            <a:r>
              <a:rPr sz="1600" i="1" dirty="0" err="1"/>
              <a:t>inconvénients</a:t>
            </a:r>
            <a:r>
              <a:rPr sz="1600" i="1" dirty="0"/>
              <a:t> : </a:t>
            </a:r>
          </a:p>
          <a:p>
            <a:pPr marL="3714750" lvl="7" indent="-285750">
              <a:buFont typeface="Wingdings" panose="05000000000000000000" pitchFamily="2" charset="2"/>
              <a:buChar char="ü"/>
            </a:pPr>
            <a:r>
              <a:rPr sz="1600" i="1" dirty="0" err="1"/>
              <a:t>rien</a:t>
            </a:r>
            <a:r>
              <a:rPr sz="1600" i="1" dirty="0"/>
              <a:t> du capital-pension ne </a:t>
            </a:r>
            <a:r>
              <a:rPr sz="1600" i="1" dirty="0" err="1"/>
              <a:t>peut</a:t>
            </a:r>
            <a:r>
              <a:rPr sz="1600" i="1" dirty="0"/>
              <a:t> </a:t>
            </a:r>
            <a:r>
              <a:rPr sz="1600" i="1" dirty="0" err="1"/>
              <a:t>revenir</a:t>
            </a:r>
            <a:r>
              <a:rPr sz="1600" i="1" dirty="0"/>
              <a:t> aux </a:t>
            </a:r>
            <a:r>
              <a:rPr lang="nl-BE" sz="1600" b="1" i="1" dirty="0" smtClean="0">
                <a:solidFill>
                  <a:srgbClr val="0070C0"/>
                </a:solidFill>
              </a:rPr>
              <a:t>héritiers</a:t>
            </a:r>
            <a:r>
              <a:rPr sz="1600" i="1" dirty="0"/>
              <a:t> ;</a:t>
            </a:r>
          </a:p>
          <a:p>
            <a:pPr marL="3714750" lvl="7" indent="-285750">
              <a:buFont typeface="Wingdings" panose="05000000000000000000" pitchFamily="2" charset="2"/>
              <a:buChar char="ü"/>
            </a:pPr>
            <a:r>
              <a:rPr lang="nl-BE" sz="1600" b="1" i="1" dirty="0" smtClean="0">
                <a:solidFill>
                  <a:srgbClr val="0070C0"/>
                </a:solidFill>
              </a:rPr>
              <a:t>les besoins financiers des retraités varient selon la période de la retraite</a:t>
            </a:r>
            <a:r>
              <a:rPr sz="1600" i="1" dirty="0"/>
              <a:t>. À un </a:t>
            </a:r>
            <a:r>
              <a:rPr sz="1600" i="1" dirty="0" err="1"/>
              <a:t>âge</a:t>
            </a:r>
            <a:r>
              <a:rPr sz="1600" i="1" dirty="0"/>
              <a:t> plus </a:t>
            </a:r>
            <a:r>
              <a:rPr sz="1600" i="1" dirty="0" err="1"/>
              <a:t>avancé</a:t>
            </a:r>
            <a:r>
              <a:rPr sz="1600" i="1" dirty="0"/>
              <a:t>, les </a:t>
            </a:r>
            <a:r>
              <a:rPr sz="1600" i="1" dirty="0" err="1"/>
              <a:t>frais</a:t>
            </a:r>
            <a:r>
              <a:rPr sz="1600" i="1" dirty="0"/>
              <a:t> </a:t>
            </a:r>
            <a:r>
              <a:rPr sz="1600" i="1" dirty="0" err="1"/>
              <a:t>liés</a:t>
            </a:r>
            <a:r>
              <a:rPr sz="1600" i="1" dirty="0"/>
              <a:t> à la santé </a:t>
            </a:r>
            <a:r>
              <a:rPr sz="1600" i="1" dirty="0" err="1"/>
              <a:t>explosent</a:t>
            </a:r>
            <a:r>
              <a:rPr sz="1600" i="1" dirty="0"/>
              <a:t>. </a:t>
            </a:r>
            <a:r>
              <a:rPr sz="1600" i="1" dirty="0" err="1"/>
              <a:t>Une</a:t>
            </a:r>
            <a:r>
              <a:rPr sz="1600" i="1" dirty="0"/>
              <a:t> </a:t>
            </a:r>
            <a:r>
              <a:rPr sz="1600" i="1" dirty="0" err="1"/>
              <a:t>rente</a:t>
            </a:r>
            <a:r>
              <a:rPr sz="1600" i="1" dirty="0"/>
              <a:t> </a:t>
            </a:r>
            <a:r>
              <a:rPr sz="1600" i="1" dirty="0" err="1"/>
              <a:t>viagère</a:t>
            </a:r>
            <a:r>
              <a:rPr sz="1600" i="1" dirty="0"/>
              <a:t> ne </a:t>
            </a:r>
            <a:r>
              <a:rPr sz="1600" i="1" dirty="0" err="1"/>
              <a:t>peut</a:t>
            </a:r>
            <a:r>
              <a:rPr sz="1600" i="1" dirty="0"/>
              <a:t> </a:t>
            </a:r>
            <a:r>
              <a:rPr sz="1600" i="1" dirty="0" err="1"/>
              <a:t>toutefois</a:t>
            </a:r>
            <a:r>
              <a:rPr sz="1600" i="1" dirty="0"/>
              <a:t> pas </a:t>
            </a:r>
            <a:r>
              <a:rPr sz="1600" i="1" dirty="0" err="1"/>
              <a:t>tenir</a:t>
            </a:r>
            <a:r>
              <a:rPr sz="1600" i="1" dirty="0"/>
              <a:t> </a:t>
            </a:r>
            <a:r>
              <a:rPr sz="1600" i="1" dirty="0" err="1"/>
              <a:t>compte</a:t>
            </a:r>
            <a:r>
              <a:rPr sz="1600" i="1" dirty="0"/>
              <a:t> de </a:t>
            </a:r>
            <a:r>
              <a:rPr sz="1600" i="1" dirty="0" err="1"/>
              <a:t>cet</a:t>
            </a:r>
            <a:r>
              <a:rPr sz="1600" i="1" dirty="0"/>
              <a:t> </a:t>
            </a:r>
            <a:r>
              <a:rPr sz="1600" i="1" dirty="0" err="1"/>
              <a:t>élément</a:t>
            </a:r>
            <a:r>
              <a:rPr sz="1600" i="1" dirty="0"/>
              <a:t>. “ </a:t>
            </a:r>
          </a:p>
          <a:p>
            <a:pPr lvl="7" indent="0">
              <a:buNone/>
            </a:pPr>
            <a:r>
              <a:rPr lang="nl-BE" sz="1400" i="1" dirty="0" smtClean="0"/>
              <a:t/>
            </a:r>
            <a:br>
              <a:rPr lang="nl-BE" sz="1400" i="1" dirty="0" smtClean="0"/>
            </a:br>
            <a:endParaRPr lang="nl-BE" sz="1400" i="1" dirty="0" smtClean="0"/>
          </a:p>
          <a:p>
            <a:pPr>
              <a:buFont typeface="Wingdings"/>
              <a:buChar char="è"/>
            </a:pPr>
            <a:r>
              <a:rPr sz="1800" dirty="0"/>
              <a:t>Le Plan </a:t>
            </a:r>
            <a:r>
              <a:rPr sz="1800" dirty="0" err="1"/>
              <a:t>dépendance</a:t>
            </a:r>
            <a:r>
              <a:rPr sz="1800" dirty="0"/>
              <a:t> </a:t>
            </a:r>
            <a:r>
              <a:rPr sz="1800" dirty="0" err="1"/>
              <a:t>anticipe</a:t>
            </a:r>
            <a:r>
              <a:rPr sz="1800" dirty="0"/>
              <a:t> les conclusions / </a:t>
            </a:r>
            <a:r>
              <a:rPr sz="1800" dirty="0" err="1"/>
              <a:t>préoccupations</a:t>
            </a:r>
            <a:r>
              <a:rPr sz="1800" dirty="0"/>
              <a:t> de la Commission pour la </a:t>
            </a:r>
            <a:r>
              <a:rPr sz="1800" dirty="0" err="1"/>
              <a:t>réforme</a:t>
            </a:r>
            <a:r>
              <a:rPr sz="1800" dirty="0"/>
              <a:t> des pensions : </a:t>
            </a:r>
          </a:p>
          <a:p>
            <a:pPr marL="269875" lvl="1" indent="0">
              <a:buNone/>
            </a:pPr>
            <a:endParaRPr lang="nl-BE" sz="1600" dirty="0" smtClean="0"/>
          </a:p>
          <a:p>
            <a:pPr marL="269875" lvl="1" indent="0">
              <a:buNone/>
            </a:pPr>
            <a:endParaRPr lang="nl-BE" sz="1600" dirty="0" smtClean="0"/>
          </a:p>
          <a:p>
            <a:pPr lvl="6" indent="0">
              <a:buNone/>
            </a:pPr>
            <a:endParaRPr lang="nl-BE" sz="1200" i="1" dirty="0" smtClean="0"/>
          </a:p>
          <a:p>
            <a:pPr marL="0" indent="0">
              <a:buNone/>
            </a:pPr>
            <a:endParaRPr lang="nl-BE" sz="1600" dirty="0" smtClean="0"/>
          </a:p>
          <a:p>
            <a:pPr marL="0" indent="0">
              <a:buNone/>
            </a:pPr>
            <a:endParaRPr lang="nl-B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59" y="1261244"/>
            <a:ext cx="3436882" cy="208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fgeronde rechthoek 5"/>
          <p:cNvSpPr/>
          <p:nvPr/>
        </p:nvSpPr>
        <p:spPr>
          <a:xfrm>
            <a:off x="731519" y="4143847"/>
            <a:ext cx="7576909" cy="885348"/>
          </a:xfrm>
          <a:prstGeom prst="roundRect">
            <a:avLst/>
          </a:prstGeom>
          <a:gradFill>
            <a:gsLst>
              <a:gs pos="0">
                <a:srgbClr val="03D4A8"/>
              </a:gs>
              <a:gs pos="25000">
                <a:srgbClr val="21D6E0"/>
              </a:gs>
              <a:gs pos="75000">
                <a:srgbClr val="0087E6"/>
              </a:gs>
              <a:gs pos="100000">
                <a:srgbClr val="005CB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sz="1600" b="1"/>
              <a:t>Des stimulants fiscaux</a:t>
            </a:r>
            <a:r>
              <a:rPr sz="1600"/>
              <a:t> (par exemple imposition réduite de la part réservée de l'assurance groupe) peuvent aider à atteindre cet objectif de la Commission.</a:t>
            </a:r>
            <a:endParaRPr lang="nl-BE" sz="1600" dirty="0"/>
          </a:p>
        </p:txBody>
      </p:sp>
    </p:spTree>
    <p:extLst>
      <p:ext uri="{BB962C8B-B14F-4D97-AF65-F5344CB8AC3E}">
        <p14:creationId xmlns:p14="http://schemas.microsoft.com/office/powerpoint/2010/main" val="132487573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a:t>Prévention à plusieurs niveaux</a:t>
            </a:r>
            <a:endParaRPr lang="nl-BE" dirty="0"/>
          </a:p>
        </p:txBody>
      </p:sp>
      <p:sp>
        <p:nvSpPr>
          <p:cNvPr id="3" name="Tijdelijke aanduiding voor inhoud 2"/>
          <p:cNvSpPr>
            <a:spLocks noGrp="1"/>
          </p:cNvSpPr>
          <p:nvPr>
            <p:ph idx="1"/>
          </p:nvPr>
        </p:nvSpPr>
        <p:spPr/>
        <p:txBody>
          <a:bodyPr/>
          <a:lstStyle/>
          <a:p>
            <a:r>
              <a:rPr/>
              <a:t>Assureur : le Plan dépendance KBC couvre le risque financier</a:t>
            </a:r>
          </a:p>
          <a:p>
            <a:r>
              <a:rPr/>
              <a:t>Banque : constitution de patrimoine / épargne ciblée </a:t>
            </a:r>
            <a:r>
              <a:rPr sz="1800"/>
              <a:t>(aussi à un plus jeune âge)</a:t>
            </a:r>
            <a:r>
              <a:rPr/>
              <a:t> pour atteindre la prime de départ</a:t>
            </a:r>
          </a:p>
          <a:p>
            <a:r>
              <a:rPr/>
              <a:t>Point de vue physique : initiation à la prévention des chutes pour les personnes âgées :  </a:t>
            </a:r>
          </a:p>
          <a:p>
            <a:pPr lvl="2"/>
            <a:r>
              <a:rPr/>
              <a:t>"Bien" tomber peut éviter de nombreux problèmes</a:t>
            </a:r>
          </a:p>
          <a:p>
            <a:pPr marL="269875" lvl="2">
              <a:buFont typeface="Wingdings" charset="2"/>
              <a:buChar char="§"/>
            </a:pPr>
            <a:r>
              <a:rPr sz="2400"/>
              <a:t>Bracelets LifeCode :  </a:t>
            </a:r>
          </a:p>
          <a:p>
            <a:pPr lvl="2"/>
            <a:r>
              <a:rPr/>
              <a:t>informations médicales essentielles pour les premiers secours</a:t>
            </a:r>
            <a:endParaRPr lang="nl-BE" dirty="0"/>
          </a:p>
          <a:p>
            <a:endParaRPr lang="nl-BE" dirty="0"/>
          </a:p>
        </p:txBody>
      </p:sp>
    </p:spTree>
    <p:extLst>
      <p:ext uri="{BB962C8B-B14F-4D97-AF65-F5344CB8AC3E}">
        <p14:creationId xmlns:p14="http://schemas.microsoft.com/office/powerpoint/2010/main" val="191000481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a:t>KBC lance un appel !</a:t>
            </a:r>
            <a:endParaRPr lang="nl-BE" dirty="0"/>
          </a:p>
        </p:txBody>
      </p:sp>
      <p:sp>
        <p:nvSpPr>
          <p:cNvPr id="3" name="Tijdelijke aanduiding voor inhoud 2"/>
          <p:cNvSpPr>
            <a:spLocks noGrp="1"/>
          </p:cNvSpPr>
          <p:nvPr>
            <p:ph idx="1"/>
          </p:nvPr>
        </p:nvSpPr>
        <p:spPr/>
        <p:txBody>
          <a:bodyPr/>
          <a:lstStyle/>
          <a:p>
            <a:r>
              <a:rPr/>
              <a:t>Constatation de la gravité de la situation</a:t>
            </a:r>
          </a:p>
          <a:p>
            <a:pPr lvl="1"/>
            <a:r>
              <a:rPr sz="2000"/>
              <a:t>À terme moins de subsides des autorités disponibles</a:t>
            </a:r>
          </a:p>
          <a:p>
            <a:pPr lvl="1"/>
            <a:r>
              <a:rPr sz="2000"/>
              <a:t>Besoin d'incitants pour les sources de financement individuelles</a:t>
            </a:r>
          </a:p>
          <a:p>
            <a:pPr marL="269875" lvl="1" indent="-269875">
              <a:buClr>
                <a:srgbClr val="003366"/>
              </a:buClr>
            </a:pPr>
            <a:r>
              <a:rPr sz="2400"/>
              <a:t>C'est pourquoi nous lançons un appel aux autorités pour</a:t>
            </a:r>
            <a:endParaRPr lang="nl-BE" sz="2400" dirty="0"/>
          </a:p>
          <a:p>
            <a:pPr lvl="1"/>
            <a:r>
              <a:rPr sz="2000"/>
              <a:t>Créer un cadre flexible pour permettre la participation aux systèmes actuels (épargne-pension, assurance groupe, ...)</a:t>
            </a:r>
          </a:p>
          <a:p>
            <a:pPr lvl="1"/>
            <a:r>
              <a:rPr sz="2000"/>
              <a:t>Encourager les initiatives individuelles par des stimulants fiscaux</a:t>
            </a:r>
          </a:p>
          <a:p>
            <a:pPr lvl="1"/>
            <a:r>
              <a:rPr sz="2000"/>
              <a:t>Libérer de la marge pour la concertation</a:t>
            </a:r>
          </a:p>
          <a:p>
            <a:pPr marL="538163" lvl="2" indent="0">
              <a:buNone/>
            </a:pPr>
            <a:endParaRPr lang="nl-BE" dirty="0"/>
          </a:p>
        </p:txBody>
      </p:sp>
    </p:spTree>
    <p:extLst>
      <p:ext uri="{BB962C8B-B14F-4D97-AF65-F5344CB8AC3E}">
        <p14:creationId xmlns:p14="http://schemas.microsoft.com/office/powerpoint/2010/main" val="247065923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a:t>Conclusion : KBC veut</a:t>
            </a:r>
            <a:endParaRPr lang="nl-BE" dirty="0"/>
          </a:p>
        </p:txBody>
      </p:sp>
      <p:sp>
        <p:nvSpPr>
          <p:cNvPr id="3" name="Tijdelijke aanduiding voor inhoud 2"/>
          <p:cNvSpPr>
            <a:spLocks noGrp="1"/>
          </p:cNvSpPr>
          <p:nvPr>
            <p:ph idx="1"/>
          </p:nvPr>
        </p:nvSpPr>
        <p:spPr/>
        <p:txBody>
          <a:bodyPr/>
          <a:lstStyle/>
          <a:p>
            <a:pPr marL="269875" lvl="1" indent="-269875">
              <a:buClr>
                <a:srgbClr val="003366"/>
              </a:buClr>
            </a:pPr>
            <a:r>
              <a:rPr sz="2400"/>
              <a:t>Sensibiliser sur l'impact </a:t>
            </a:r>
            <a:r>
              <a:rPr/>
              <a:t>financier du vieillissement de la population </a:t>
            </a:r>
          </a:p>
          <a:p>
            <a:pPr lvl="1"/>
            <a:r>
              <a:rPr/>
              <a:t>sur la société : sujet brûlant</a:t>
            </a:r>
          </a:p>
          <a:p>
            <a:pPr lvl="1"/>
            <a:r>
              <a:rPr/>
              <a:t>sur le patrimoine disponible des clients</a:t>
            </a:r>
          </a:p>
          <a:p>
            <a:pPr marL="269875" lvl="1" indent="-269875">
              <a:buClr>
                <a:srgbClr val="003366"/>
              </a:buClr>
            </a:pPr>
            <a:r>
              <a:rPr sz="2400"/>
              <a:t>Stimuler</a:t>
            </a:r>
          </a:p>
          <a:p>
            <a:pPr lvl="1"/>
            <a:r>
              <a:rPr/>
              <a:t>un dialogue constructif avec les autorités</a:t>
            </a:r>
          </a:p>
          <a:p>
            <a:pPr lvl="1"/>
            <a:r>
              <a:rPr/>
              <a:t>la prévention financière et matérielle au niveau du client</a:t>
            </a:r>
          </a:p>
          <a:p>
            <a:r>
              <a:rPr/>
              <a:t>Et ainsi aider le client : </a:t>
            </a:r>
          </a:p>
          <a:p>
            <a:pPr lvl="1"/>
            <a:r>
              <a:rPr/>
              <a:t>à réaliser ses rêves</a:t>
            </a:r>
          </a:p>
          <a:p>
            <a:pPr lvl="1"/>
            <a:r>
              <a:rPr/>
              <a:t>à avoir un avenir sans souci</a:t>
            </a:r>
          </a:p>
          <a:p>
            <a:endParaRPr lang="en-GB" dirty="0"/>
          </a:p>
          <a:p>
            <a:endParaRPr lang="nl-BE" dirty="0"/>
          </a:p>
        </p:txBody>
      </p:sp>
    </p:spTree>
    <p:extLst>
      <p:ext uri="{BB962C8B-B14F-4D97-AF65-F5344CB8AC3E}">
        <p14:creationId xmlns:p14="http://schemas.microsoft.com/office/powerpoint/2010/main" val="252569869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21881" y="1830387"/>
            <a:ext cx="1962150" cy="2333625"/>
          </a:xfrm>
        </p:spPr>
      </p:pic>
    </p:spTree>
    <p:extLst>
      <p:ext uri="{BB962C8B-B14F-4D97-AF65-F5344CB8AC3E}">
        <p14:creationId xmlns:p14="http://schemas.microsoft.com/office/powerpoint/2010/main" val="291995513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10">
            <a:clrChange>
              <a:clrFrom>
                <a:srgbClr val="FFFFFF"/>
              </a:clrFrom>
              <a:clrTo>
                <a:srgbClr val="FFFFFF">
                  <a:alpha val="0"/>
                </a:srgbClr>
              </a:clrTo>
            </a:clrChange>
          </a:blip>
          <a:stretch>
            <a:fillRect/>
          </a:stretch>
        </p:blipFill>
        <p:spPr>
          <a:xfrm>
            <a:off x="647289" y="4420779"/>
            <a:ext cx="2430423" cy="1154281"/>
          </a:xfrm>
          <a:prstGeom prst="rect">
            <a:avLst/>
          </a:prstGeom>
        </p:spPr>
      </p:pic>
      <p:pic>
        <p:nvPicPr>
          <p:cNvPr id="9" name="Picture 2"/>
          <p:cNvPicPr>
            <a:picLocks noChangeAspect="1"/>
          </p:cNvPicPr>
          <p:nvPr/>
        </p:nvPicPr>
        <p:blipFill>
          <a:blip r:embed="rId11"/>
          <a:stretch>
            <a:fillRect/>
          </a:stretch>
        </p:blipFill>
        <p:spPr>
          <a:xfrm>
            <a:off x="3568700" y="3347995"/>
            <a:ext cx="2184400" cy="1252354"/>
          </a:xfrm>
          <a:prstGeom prst="rect">
            <a:avLst/>
          </a:prstGeom>
        </p:spPr>
      </p:pic>
      <p:sp>
        <p:nvSpPr>
          <p:cNvPr id="2" name="Titel 1"/>
          <p:cNvSpPr>
            <a:spLocks noGrp="1"/>
          </p:cNvSpPr>
          <p:nvPr>
            <p:ph type="title"/>
          </p:nvPr>
        </p:nvSpPr>
        <p:spPr/>
        <p:txBody>
          <a:bodyPr/>
          <a:lstStyle/>
          <a:p>
            <a:r>
              <a:rPr/>
              <a:t>Seniors actifs</a:t>
            </a:r>
            <a:endParaRPr lang="nl-BE" dirty="0"/>
          </a:p>
        </p:txBody>
      </p:sp>
      <p:sp>
        <p:nvSpPr>
          <p:cNvPr id="3" name="Tijdelijke aanduiding voor inhoud 2"/>
          <p:cNvSpPr>
            <a:spLocks noGrp="1"/>
          </p:cNvSpPr>
          <p:nvPr>
            <p:ph idx="1"/>
          </p:nvPr>
        </p:nvSpPr>
        <p:spPr>
          <a:xfrm>
            <a:off x="399018" y="1130300"/>
            <a:ext cx="8408432" cy="3667478"/>
          </a:xfrm>
        </p:spPr>
        <p:txBody>
          <a:bodyPr/>
          <a:lstStyle/>
          <a:p>
            <a:r>
              <a:rPr i="1"/>
              <a:t>Résultats</a:t>
            </a:r>
            <a:r>
              <a:rPr/>
              <a:t> : les plus de 55 ans mènent une </a:t>
            </a:r>
            <a:r>
              <a:rPr b="1"/>
              <a:t>vie active !</a:t>
            </a:r>
            <a:r>
              <a:rPr/>
              <a:t> </a:t>
            </a:r>
            <a:r>
              <a:rPr lang="nl-BE" dirty="0" smtClean="0"/>
              <a:t/>
            </a:r>
            <a:br>
              <a:rPr lang="nl-BE" dirty="0" smtClean="0"/>
            </a:br>
            <a:endParaRPr lang="nl-BE" dirty="0" smtClean="0"/>
          </a:p>
          <a:p>
            <a:pPr marL="0" indent="0">
              <a:buNone/>
            </a:pPr>
            <a:endParaRPr lang="nl-BE" dirty="0"/>
          </a:p>
        </p:txBody>
      </p:sp>
      <p:pic>
        <p:nvPicPr>
          <p:cNvPr id="5" name="Picture 9"/>
          <p:cNvPicPr>
            <a:picLocks noChangeAspect="1"/>
          </p:cNvPicPr>
          <p:nvPr/>
        </p:nvPicPr>
        <p:blipFill>
          <a:blip r:embed="rId12"/>
          <a:stretch>
            <a:fillRect/>
          </a:stretch>
        </p:blipFill>
        <p:spPr>
          <a:xfrm>
            <a:off x="792837" y="2080093"/>
            <a:ext cx="2735223" cy="1560187"/>
          </a:xfrm>
          <a:prstGeom prst="rect">
            <a:avLst/>
          </a:prstGeom>
        </p:spPr>
      </p:pic>
      <p:pic>
        <p:nvPicPr>
          <p:cNvPr id="6" name="Picture 10"/>
          <p:cNvPicPr>
            <a:picLocks noChangeAspect="1"/>
          </p:cNvPicPr>
          <p:nvPr/>
        </p:nvPicPr>
        <p:blipFill>
          <a:blip r:embed="rId13">
            <a:clrChange>
              <a:clrFrom>
                <a:srgbClr val="FFFFFF"/>
              </a:clrFrom>
              <a:clrTo>
                <a:srgbClr val="FFFFFF">
                  <a:alpha val="0"/>
                </a:srgbClr>
              </a:clrTo>
            </a:clrChange>
          </a:blip>
          <a:stretch>
            <a:fillRect/>
          </a:stretch>
        </p:blipFill>
        <p:spPr>
          <a:xfrm>
            <a:off x="5739852" y="1978493"/>
            <a:ext cx="2692148" cy="1526409"/>
          </a:xfrm>
          <a:prstGeom prst="rect">
            <a:avLst/>
          </a:prstGeom>
        </p:spPr>
      </p:pic>
      <p:pic>
        <p:nvPicPr>
          <p:cNvPr id="8" name="Picture 3"/>
          <p:cNvPicPr>
            <a:picLocks noChangeAspect="1"/>
          </p:cNvPicPr>
          <p:nvPr/>
        </p:nvPicPr>
        <p:blipFill>
          <a:blip r:embed="rId14">
            <a:clrChange>
              <a:clrFrom>
                <a:srgbClr val="FFFFFF"/>
              </a:clrFrom>
              <a:clrTo>
                <a:srgbClr val="FFFFFF">
                  <a:alpha val="0"/>
                </a:srgbClr>
              </a:clrTo>
            </a:clrChange>
          </a:blip>
          <a:stretch>
            <a:fillRect/>
          </a:stretch>
        </p:blipFill>
        <p:spPr>
          <a:xfrm>
            <a:off x="5588000" y="4396673"/>
            <a:ext cx="2844000" cy="1178387"/>
          </a:xfrm>
          <a:prstGeom prst="rect">
            <a:avLst/>
          </a:prstGeom>
        </p:spPr>
      </p:pic>
      <p:cxnSp>
        <p:nvCxnSpPr>
          <p:cNvPr id="11" name="Straight Connector 10"/>
          <p:cNvCxnSpPr/>
          <p:nvPr>
            <p:custDataLst>
              <p:tags r:id="rId1"/>
            </p:custDataLst>
          </p:nvPr>
        </p:nvCxnSpPr>
        <p:spPr bwMode="auto">
          <a:xfrm>
            <a:off x="967284" y="1984524"/>
            <a:ext cx="1800000" cy="0"/>
          </a:xfrm>
          <a:prstGeom prst="line">
            <a:avLst/>
          </a:prstGeom>
          <a:solidFill>
            <a:schemeClr val="accent1"/>
          </a:solidFill>
          <a:ln w="12700" cap="flat" cmpd="sng" algn="ctr">
            <a:solidFill>
              <a:schemeClr val="accent1">
                <a:lumMod val="40000"/>
                <a:lumOff val="60000"/>
              </a:schemeClr>
            </a:solidFill>
            <a:prstDash val="solid"/>
            <a:round/>
            <a:headEnd type="none" w="med" len="med"/>
            <a:tailEnd type="none" w="med" len="med"/>
          </a:ln>
          <a:effectLst/>
        </p:spPr>
      </p:cxnSp>
      <p:sp>
        <p:nvSpPr>
          <p:cNvPr id="12" name="TextBox 11"/>
          <p:cNvSpPr txBox="1"/>
          <p:nvPr/>
        </p:nvSpPr>
        <p:spPr>
          <a:xfrm>
            <a:off x="1425805" y="1635214"/>
            <a:ext cx="1159740" cy="400110"/>
          </a:xfrm>
          <a:prstGeom prst="rect">
            <a:avLst/>
          </a:prstGeom>
          <a:noFill/>
        </p:spPr>
        <p:txBody>
          <a:bodyPr wrap="square" rtlCol="0">
            <a:spAutoFit/>
          </a:bodyPr>
          <a:lstStyle/>
          <a:p>
            <a:r>
              <a:rPr lang="nl-BE" sz="2000" b="1" dirty="0" smtClean="0">
                <a:solidFill>
                  <a:srgbClr val="002060"/>
                </a:solidFill>
              </a:rPr>
              <a:t>Voyages</a:t>
            </a:r>
            <a:endParaRPr lang="en-US" sz="700" b="1" dirty="0" smtClean="0">
              <a:solidFill>
                <a:srgbClr val="002060"/>
              </a:solidFill>
            </a:endParaRPr>
          </a:p>
        </p:txBody>
      </p:sp>
      <p:grpSp>
        <p:nvGrpSpPr>
          <p:cNvPr id="13" name="Group 12"/>
          <p:cNvGrpSpPr/>
          <p:nvPr/>
        </p:nvGrpSpPr>
        <p:grpSpPr>
          <a:xfrm>
            <a:off x="6270105" y="1984524"/>
            <a:ext cx="1800000" cy="0"/>
            <a:chOff x="5881231" y="1844824"/>
            <a:chExt cx="1677144" cy="0"/>
          </a:xfrm>
        </p:grpSpPr>
        <p:cxnSp>
          <p:nvCxnSpPr>
            <p:cNvPr id="14" name="Straight Connector 13"/>
            <p:cNvCxnSpPr/>
            <p:nvPr>
              <p:custDataLst>
                <p:tags r:id="rId6"/>
              </p:custDataLst>
            </p:nvPr>
          </p:nvCxnSpPr>
          <p:spPr bwMode="auto">
            <a:xfrm>
              <a:off x="6012160" y="1844824"/>
              <a:ext cx="1008112" cy="0"/>
            </a:xfrm>
            <a:prstGeom prst="line">
              <a:avLst/>
            </a:prstGeom>
            <a:solidFill>
              <a:schemeClr val="accent1"/>
            </a:solidFill>
            <a:ln w="12700" cap="flat" cmpd="sng" algn="ctr">
              <a:solidFill>
                <a:schemeClr val="accent1">
                  <a:lumMod val="40000"/>
                  <a:lumOff val="60000"/>
                </a:schemeClr>
              </a:solidFill>
              <a:prstDash val="solid"/>
              <a:round/>
              <a:headEnd type="none" w="med" len="med"/>
              <a:tailEnd type="none" w="med" len="med"/>
            </a:ln>
            <a:effectLst/>
          </p:spPr>
        </p:cxnSp>
        <p:cxnSp>
          <p:nvCxnSpPr>
            <p:cNvPr id="16" name="Straight Connector 15"/>
            <p:cNvCxnSpPr/>
            <p:nvPr>
              <p:custDataLst>
                <p:tags r:id="rId7"/>
              </p:custDataLst>
            </p:nvPr>
          </p:nvCxnSpPr>
          <p:spPr bwMode="auto">
            <a:xfrm>
              <a:off x="5881231" y="1844824"/>
              <a:ext cx="1677144" cy="0"/>
            </a:xfrm>
            <a:prstGeom prst="line">
              <a:avLst/>
            </a:prstGeom>
            <a:solidFill>
              <a:schemeClr val="accent1"/>
            </a:solidFill>
            <a:ln w="12700" cap="flat" cmpd="sng" algn="ctr">
              <a:solidFill>
                <a:schemeClr val="accent1">
                  <a:lumMod val="40000"/>
                  <a:lumOff val="60000"/>
                </a:schemeClr>
              </a:solidFill>
              <a:prstDash val="solid"/>
              <a:round/>
              <a:headEnd type="none" w="med" len="med"/>
              <a:tailEnd type="none" w="med" len="med"/>
            </a:ln>
            <a:effectLst/>
          </p:spPr>
        </p:cxnSp>
      </p:grpSp>
      <p:sp>
        <p:nvSpPr>
          <p:cNvPr id="17" name="TextBox 16"/>
          <p:cNvSpPr txBox="1"/>
          <p:nvPr/>
        </p:nvSpPr>
        <p:spPr>
          <a:xfrm>
            <a:off x="6727380" y="1632507"/>
            <a:ext cx="1121220" cy="400110"/>
          </a:xfrm>
          <a:prstGeom prst="rect">
            <a:avLst/>
          </a:prstGeom>
          <a:noFill/>
        </p:spPr>
        <p:txBody>
          <a:bodyPr wrap="square" rtlCol="0">
            <a:spAutoFit/>
          </a:bodyPr>
          <a:lstStyle/>
          <a:p>
            <a:r>
              <a:rPr lang="nl-BE" sz="2000" b="1" dirty="0">
                <a:solidFill>
                  <a:srgbClr val="002060"/>
                </a:solidFill>
              </a:rPr>
              <a:t>Sports</a:t>
            </a:r>
            <a:endParaRPr lang="en-US" sz="2000" b="1" dirty="0">
              <a:solidFill>
                <a:srgbClr val="002060"/>
              </a:solidFill>
            </a:endParaRPr>
          </a:p>
        </p:txBody>
      </p:sp>
      <p:cxnSp>
        <p:nvCxnSpPr>
          <p:cNvPr id="18" name="Straight Connector 17"/>
          <p:cNvCxnSpPr/>
          <p:nvPr>
            <p:custDataLst>
              <p:tags r:id="rId2"/>
            </p:custDataLst>
          </p:nvPr>
        </p:nvCxnSpPr>
        <p:spPr bwMode="auto">
          <a:xfrm>
            <a:off x="992684" y="4346724"/>
            <a:ext cx="1800000" cy="0"/>
          </a:xfrm>
          <a:prstGeom prst="line">
            <a:avLst/>
          </a:prstGeom>
          <a:solidFill>
            <a:schemeClr val="accent1"/>
          </a:solidFill>
          <a:ln w="12700" cap="flat" cmpd="sng" algn="ctr">
            <a:solidFill>
              <a:schemeClr val="accent1">
                <a:lumMod val="40000"/>
                <a:lumOff val="60000"/>
              </a:schemeClr>
            </a:solidFill>
            <a:prstDash val="solid"/>
            <a:round/>
            <a:headEnd type="none" w="med" len="med"/>
            <a:tailEnd type="none" w="med" len="med"/>
          </a:ln>
          <a:effectLst/>
        </p:spPr>
      </p:cxnSp>
      <p:sp>
        <p:nvSpPr>
          <p:cNvPr id="19" name="TextBox 18"/>
          <p:cNvSpPr txBox="1"/>
          <p:nvPr/>
        </p:nvSpPr>
        <p:spPr>
          <a:xfrm>
            <a:off x="1362305" y="3997414"/>
            <a:ext cx="1088795" cy="400110"/>
          </a:xfrm>
          <a:prstGeom prst="rect">
            <a:avLst/>
          </a:prstGeom>
          <a:noFill/>
        </p:spPr>
        <p:txBody>
          <a:bodyPr wrap="square" rtlCol="0">
            <a:spAutoFit/>
          </a:bodyPr>
          <a:lstStyle/>
          <a:p>
            <a:r>
              <a:rPr lang="nl-BE" sz="2000" b="1" dirty="0">
                <a:solidFill>
                  <a:srgbClr val="002060"/>
                </a:solidFill>
              </a:rPr>
              <a:t>Festivals</a:t>
            </a:r>
            <a:endParaRPr lang="en-US" sz="2000" b="1" dirty="0">
              <a:solidFill>
                <a:srgbClr val="002060"/>
              </a:solidFill>
            </a:endParaRPr>
          </a:p>
        </p:txBody>
      </p:sp>
      <p:grpSp>
        <p:nvGrpSpPr>
          <p:cNvPr id="20" name="Group 19"/>
          <p:cNvGrpSpPr/>
          <p:nvPr/>
        </p:nvGrpSpPr>
        <p:grpSpPr>
          <a:xfrm>
            <a:off x="6232005" y="4346724"/>
            <a:ext cx="1800000" cy="0"/>
            <a:chOff x="5881231" y="1844824"/>
            <a:chExt cx="1677144" cy="0"/>
          </a:xfrm>
        </p:grpSpPr>
        <p:cxnSp>
          <p:nvCxnSpPr>
            <p:cNvPr id="21" name="Straight Connector 20"/>
            <p:cNvCxnSpPr/>
            <p:nvPr>
              <p:custDataLst>
                <p:tags r:id="rId4"/>
              </p:custDataLst>
            </p:nvPr>
          </p:nvCxnSpPr>
          <p:spPr bwMode="auto">
            <a:xfrm>
              <a:off x="6012160" y="1844824"/>
              <a:ext cx="1008112" cy="0"/>
            </a:xfrm>
            <a:prstGeom prst="line">
              <a:avLst/>
            </a:prstGeom>
            <a:solidFill>
              <a:schemeClr val="accent1"/>
            </a:solidFill>
            <a:ln w="12700" cap="flat" cmpd="sng" algn="ctr">
              <a:solidFill>
                <a:schemeClr val="accent1">
                  <a:lumMod val="40000"/>
                  <a:lumOff val="60000"/>
                </a:schemeClr>
              </a:solidFill>
              <a:prstDash val="solid"/>
              <a:round/>
              <a:headEnd type="none" w="med" len="med"/>
              <a:tailEnd type="none" w="med" len="med"/>
            </a:ln>
            <a:effectLst/>
          </p:spPr>
        </p:cxnSp>
        <p:cxnSp>
          <p:nvCxnSpPr>
            <p:cNvPr id="22" name="Straight Connector 21"/>
            <p:cNvCxnSpPr/>
            <p:nvPr>
              <p:custDataLst>
                <p:tags r:id="rId5"/>
              </p:custDataLst>
            </p:nvPr>
          </p:nvCxnSpPr>
          <p:spPr bwMode="auto">
            <a:xfrm>
              <a:off x="5881231" y="1844824"/>
              <a:ext cx="1677144" cy="0"/>
            </a:xfrm>
            <a:prstGeom prst="line">
              <a:avLst/>
            </a:prstGeom>
            <a:solidFill>
              <a:schemeClr val="accent1"/>
            </a:solidFill>
            <a:ln w="12700" cap="flat" cmpd="sng" algn="ctr">
              <a:solidFill>
                <a:schemeClr val="accent1">
                  <a:lumMod val="40000"/>
                  <a:lumOff val="60000"/>
                </a:schemeClr>
              </a:solidFill>
              <a:prstDash val="solid"/>
              <a:round/>
              <a:headEnd type="none" w="med" len="med"/>
              <a:tailEnd type="none" w="med" len="med"/>
            </a:ln>
            <a:effectLst/>
          </p:spPr>
        </p:cxnSp>
      </p:grpSp>
      <p:sp>
        <p:nvSpPr>
          <p:cNvPr id="23" name="TextBox 22"/>
          <p:cNvSpPr txBox="1"/>
          <p:nvPr/>
        </p:nvSpPr>
        <p:spPr>
          <a:xfrm>
            <a:off x="6438900" y="3994707"/>
            <a:ext cx="1562100" cy="400110"/>
          </a:xfrm>
          <a:prstGeom prst="rect">
            <a:avLst/>
          </a:prstGeom>
          <a:noFill/>
        </p:spPr>
        <p:txBody>
          <a:bodyPr wrap="square" rtlCol="0">
            <a:spAutoFit/>
          </a:bodyPr>
          <a:lstStyle/>
          <a:p>
            <a:r>
              <a:rPr lang="nl-BE" sz="2000" b="1" dirty="0">
                <a:solidFill>
                  <a:srgbClr val="002060"/>
                </a:solidFill>
              </a:rPr>
              <a:t>Formations</a:t>
            </a:r>
            <a:endParaRPr lang="en-US" sz="2000" b="1" dirty="0">
              <a:solidFill>
                <a:srgbClr val="002060"/>
              </a:solidFill>
            </a:endParaRPr>
          </a:p>
        </p:txBody>
      </p:sp>
      <p:cxnSp>
        <p:nvCxnSpPr>
          <p:cNvPr id="24" name="Straight Connector 23"/>
          <p:cNvCxnSpPr/>
          <p:nvPr>
            <p:custDataLst>
              <p:tags r:id="rId3"/>
            </p:custDataLst>
          </p:nvPr>
        </p:nvCxnSpPr>
        <p:spPr bwMode="auto">
          <a:xfrm>
            <a:off x="3721481" y="3332209"/>
            <a:ext cx="1800000" cy="0"/>
          </a:xfrm>
          <a:prstGeom prst="line">
            <a:avLst/>
          </a:prstGeom>
          <a:solidFill>
            <a:schemeClr val="accent1"/>
          </a:solidFill>
          <a:ln w="12700" cap="flat" cmpd="sng" algn="ctr">
            <a:solidFill>
              <a:schemeClr val="accent1">
                <a:lumMod val="40000"/>
                <a:lumOff val="60000"/>
              </a:schemeClr>
            </a:solidFill>
            <a:prstDash val="solid"/>
            <a:round/>
            <a:headEnd type="none" w="med" len="med"/>
            <a:tailEnd type="none" w="med" len="med"/>
          </a:ln>
          <a:effectLst/>
        </p:spPr>
      </p:cxnSp>
      <p:sp>
        <p:nvSpPr>
          <p:cNvPr id="25" name="TextBox 24"/>
          <p:cNvSpPr txBox="1"/>
          <p:nvPr/>
        </p:nvSpPr>
        <p:spPr>
          <a:xfrm>
            <a:off x="4116502" y="2982899"/>
            <a:ext cx="1088795" cy="400110"/>
          </a:xfrm>
          <a:prstGeom prst="rect">
            <a:avLst/>
          </a:prstGeom>
          <a:noFill/>
        </p:spPr>
        <p:txBody>
          <a:bodyPr wrap="square" rtlCol="0">
            <a:spAutoFit/>
          </a:bodyPr>
          <a:lstStyle/>
          <a:p>
            <a:r>
              <a:rPr lang="nl-BE" sz="2000" b="1" dirty="0">
                <a:solidFill>
                  <a:srgbClr val="002060"/>
                </a:solidFill>
              </a:rPr>
              <a:t>Passions</a:t>
            </a:r>
            <a:endParaRPr lang="en-US" sz="2000" b="1" dirty="0">
              <a:solidFill>
                <a:srgbClr val="002060"/>
              </a:solidFill>
            </a:endParaRPr>
          </a:p>
        </p:txBody>
      </p:sp>
      <p:pic>
        <p:nvPicPr>
          <p:cNvPr id="26" name="Picture 25"/>
          <p:cNvPicPr>
            <a:picLocks noChangeAspect="1"/>
          </p:cNvPicPr>
          <p:nvPr/>
        </p:nvPicPr>
        <p:blipFill>
          <a:blip r:embed="rId15"/>
          <a:stretch>
            <a:fillRect/>
          </a:stretch>
        </p:blipFill>
        <p:spPr>
          <a:xfrm>
            <a:off x="8000999" y="101601"/>
            <a:ext cx="1024235" cy="655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5910712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a:t>Seniors actifs</a:t>
            </a:r>
            <a:endParaRPr lang="nl-BE" dirty="0"/>
          </a:p>
        </p:txBody>
      </p:sp>
      <p:sp>
        <p:nvSpPr>
          <p:cNvPr id="3" name="Tijdelijke aanduiding voor inhoud 2"/>
          <p:cNvSpPr>
            <a:spLocks noGrp="1"/>
          </p:cNvSpPr>
          <p:nvPr>
            <p:ph idx="1"/>
          </p:nvPr>
        </p:nvSpPr>
        <p:spPr>
          <a:xfrm>
            <a:off x="399018" y="1038932"/>
            <a:ext cx="8626216" cy="3601186"/>
          </a:xfrm>
        </p:spPr>
        <p:txBody>
          <a:bodyPr/>
          <a:lstStyle/>
          <a:p>
            <a:r>
              <a:rPr sz="2300" dirty="0"/>
              <a:t>Les plus de 55 </a:t>
            </a:r>
            <a:r>
              <a:rPr sz="2300" dirty="0" err="1"/>
              <a:t>ans</a:t>
            </a:r>
            <a:r>
              <a:rPr sz="2300" dirty="0"/>
              <a:t> </a:t>
            </a:r>
            <a:r>
              <a:rPr sz="2300" b="1" dirty="0" err="1"/>
              <a:t>sont</a:t>
            </a:r>
            <a:r>
              <a:rPr sz="2300" b="1" dirty="0"/>
              <a:t> </a:t>
            </a:r>
            <a:r>
              <a:rPr sz="2300" b="1" dirty="0" err="1"/>
              <a:t>pleins</a:t>
            </a:r>
            <a:r>
              <a:rPr sz="2300" b="1" dirty="0"/>
              <a:t> </a:t>
            </a:r>
            <a:r>
              <a:rPr sz="2300" b="1" dirty="0" err="1"/>
              <a:t>d'espoirs</a:t>
            </a:r>
            <a:r>
              <a:rPr sz="2300" b="1" dirty="0"/>
              <a:t> et </a:t>
            </a:r>
            <a:r>
              <a:rPr sz="2300" b="1" dirty="0" err="1"/>
              <a:t>débordent</a:t>
            </a:r>
            <a:r>
              <a:rPr sz="2300" b="1" dirty="0"/>
              <a:t> de </a:t>
            </a:r>
            <a:r>
              <a:rPr sz="2300" b="1" dirty="0" err="1"/>
              <a:t>projets</a:t>
            </a:r>
            <a:r>
              <a:rPr sz="2300" dirty="0"/>
              <a:t> pour </a:t>
            </a:r>
            <a:r>
              <a:rPr sz="2300" dirty="0" err="1"/>
              <a:t>l'avenir</a:t>
            </a:r>
            <a:r>
              <a:rPr sz="2300" dirty="0"/>
              <a:t> : </a:t>
            </a:r>
          </a:p>
          <a:p>
            <a:pPr marL="1587" indent="0">
              <a:buNone/>
            </a:pPr>
            <a:endParaRPr lang="nl-BE" sz="100" dirty="0" smtClean="0"/>
          </a:p>
          <a:p>
            <a:pPr lvl="1"/>
            <a:r>
              <a:rPr dirty="0"/>
              <a:t>40 % </a:t>
            </a:r>
            <a:r>
              <a:rPr dirty="0" err="1"/>
              <a:t>veulent</a:t>
            </a:r>
            <a:r>
              <a:rPr dirty="0"/>
              <a:t> encore </a:t>
            </a:r>
            <a:r>
              <a:rPr dirty="0" err="1"/>
              <a:t>réaliser</a:t>
            </a:r>
            <a:r>
              <a:rPr dirty="0"/>
              <a:t> un </a:t>
            </a:r>
            <a:r>
              <a:rPr lang="nl-BE" b="1" i="1" dirty="0">
                <a:solidFill>
                  <a:srgbClr val="00AEEF"/>
                </a:solidFill>
                <a:latin typeface="+mn-lt"/>
                <a:cs typeface="Arial"/>
              </a:rPr>
              <a:t>grand rêve</a:t>
            </a:r>
            <a:r>
              <a:rPr dirty="0"/>
              <a:t>, </a:t>
            </a:r>
            <a:r>
              <a:rPr dirty="0" err="1"/>
              <a:t>souvent</a:t>
            </a:r>
            <a:r>
              <a:rPr dirty="0"/>
              <a:t> voyager</a:t>
            </a:r>
          </a:p>
          <a:p>
            <a:pPr lvl="1"/>
            <a:endParaRPr lang="nl-BE" sz="200" dirty="0" smtClean="0"/>
          </a:p>
          <a:p>
            <a:pPr lvl="1"/>
            <a:r>
              <a:rPr dirty="0"/>
              <a:t>La </a:t>
            </a:r>
            <a:r>
              <a:rPr dirty="0" err="1"/>
              <a:t>plupart</a:t>
            </a:r>
            <a:r>
              <a:rPr dirty="0"/>
              <a:t> des seniors </a:t>
            </a:r>
            <a:r>
              <a:rPr dirty="0" err="1"/>
              <a:t>veulent</a:t>
            </a:r>
            <a:r>
              <a:rPr dirty="0"/>
              <a:t> </a:t>
            </a:r>
            <a:r>
              <a:rPr dirty="0" err="1"/>
              <a:t>occuper</a:t>
            </a:r>
            <a:r>
              <a:rPr dirty="0"/>
              <a:t> plus de temps de </a:t>
            </a:r>
            <a:r>
              <a:rPr dirty="0" err="1"/>
              <a:t>manière</a:t>
            </a:r>
            <a:r>
              <a:rPr dirty="0"/>
              <a:t> active, </a:t>
            </a:r>
            <a:r>
              <a:rPr lang="nl-BE" dirty="0" err="1" smtClean="0"/>
              <a:t>éviter</a:t>
            </a:r>
            <a:r>
              <a:rPr lang="nl-BE" dirty="0" smtClean="0"/>
              <a:t> les </a:t>
            </a:r>
            <a:r>
              <a:rPr dirty="0" smtClean="0"/>
              <a:t>"</a:t>
            </a:r>
            <a:r>
              <a:rPr lang="nl-BE" dirty="0" err="1" smtClean="0"/>
              <a:t>corvées</a:t>
            </a:r>
            <a:r>
              <a:rPr dirty="0" smtClean="0"/>
              <a:t>", </a:t>
            </a:r>
            <a:r>
              <a:rPr lang="nl-BE" b="1" i="1" dirty="0">
                <a:solidFill>
                  <a:srgbClr val="00AEEF"/>
                </a:solidFill>
                <a:latin typeface="+mn-lt"/>
                <a:cs typeface="Arial"/>
              </a:rPr>
              <a:t>profiter de la vie</a:t>
            </a:r>
          </a:p>
          <a:p>
            <a:pPr lvl="1"/>
            <a:endParaRPr lang="nl-BE" sz="200" dirty="0" smtClean="0"/>
          </a:p>
          <a:p>
            <a:pPr lvl="1"/>
            <a:r>
              <a:rPr dirty="0"/>
              <a:t>83 % </a:t>
            </a:r>
            <a:r>
              <a:rPr dirty="0" err="1"/>
              <a:t>n'ont</a:t>
            </a:r>
            <a:r>
              <a:rPr dirty="0"/>
              <a:t> </a:t>
            </a:r>
            <a:r>
              <a:rPr lang="nl-BE" b="1" i="1" dirty="0">
                <a:solidFill>
                  <a:srgbClr val="00AEEF"/>
                </a:solidFill>
                <a:latin typeface="+mn-lt"/>
                <a:cs typeface="Arial"/>
              </a:rPr>
              <a:t>aucune crainte</a:t>
            </a:r>
            <a:r>
              <a:rPr dirty="0"/>
              <a:t> de ne pas </a:t>
            </a:r>
            <a:r>
              <a:rPr dirty="0" err="1"/>
              <a:t>pouvoir</a:t>
            </a:r>
            <a:r>
              <a:rPr dirty="0"/>
              <a:t> </a:t>
            </a:r>
            <a:r>
              <a:rPr dirty="0" err="1"/>
              <a:t>occuper</a:t>
            </a:r>
            <a:r>
              <a:rPr dirty="0"/>
              <a:t> </a:t>
            </a:r>
            <a:r>
              <a:rPr dirty="0" err="1"/>
              <a:t>leur</a:t>
            </a:r>
            <a:r>
              <a:rPr dirty="0"/>
              <a:t> temps de </a:t>
            </a:r>
            <a:r>
              <a:rPr dirty="0" err="1"/>
              <a:t>manière</a:t>
            </a:r>
            <a:r>
              <a:rPr dirty="0"/>
              <a:t> utile et </a:t>
            </a:r>
            <a:r>
              <a:rPr dirty="0" err="1"/>
              <a:t>agréable</a:t>
            </a:r>
            <a:endParaRPr dirty="0"/>
          </a:p>
          <a:p>
            <a:pPr lvl="1"/>
            <a:endParaRPr lang="nl-BE" sz="300" dirty="0" smtClean="0"/>
          </a:p>
          <a:p>
            <a:pPr lvl="1"/>
            <a:r>
              <a:rPr dirty="0"/>
              <a:t>38% </a:t>
            </a:r>
            <a:r>
              <a:rPr dirty="0" err="1"/>
              <a:t>ont</a:t>
            </a:r>
            <a:r>
              <a:rPr dirty="0"/>
              <a:t> </a:t>
            </a:r>
            <a:r>
              <a:rPr dirty="0" err="1"/>
              <a:t>surtout</a:t>
            </a:r>
            <a:r>
              <a:rPr dirty="0"/>
              <a:t> </a:t>
            </a:r>
            <a:r>
              <a:rPr dirty="0" err="1"/>
              <a:t>envie</a:t>
            </a:r>
            <a:r>
              <a:rPr dirty="0"/>
              <a:t> de </a:t>
            </a:r>
            <a:r>
              <a:rPr lang="nl-BE" b="1" i="1" dirty="0" err="1">
                <a:solidFill>
                  <a:srgbClr val="00AEEF"/>
                </a:solidFill>
                <a:latin typeface="+mn-lt"/>
                <a:cs typeface="Arial"/>
              </a:rPr>
              <a:t>profiter</a:t>
            </a:r>
            <a:r>
              <a:rPr lang="nl-BE" b="1" i="1" dirty="0">
                <a:solidFill>
                  <a:srgbClr val="00AEEF"/>
                </a:solidFill>
                <a:latin typeface="+mn-lt"/>
                <a:cs typeface="Arial"/>
              </a:rPr>
              <a:t> maintenant de la vie</a:t>
            </a:r>
            <a:r>
              <a:rPr dirty="0"/>
              <a:t> </a:t>
            </a:r>
            <a:r>
              <a:rPr dirty="0" err="1"/>
              <a:t>plutôt</a:t>
            </a:r>
            <a:r>
              <a:rPr dirty="0"/>
              <a:t> </a:t>
            </a:r>
            <a:r>
              <a:rPr dirty="0" err="1"/>
              <a:t>que</a:t>
            </a:r>
            <a:r>
              <a:rPr dirty="0"/>
              <a:t> "</a:t>
            </a:r>
            <a:r>
              <a:rPr dirty="0" err="1"/>
              <a:t>d'épargner</a:t>
            </a:r>
            <a:r>
              <a:rPr dirty="0"/>
              <a:t> pour plus </a:t>
            </a:r>
            <a:r>
              <a:rPr dirty="0" err="1"/>
              <a:t>tard</a:t>
            </a:r>
            <a:r>
              <a:rPr dirty="0"/>
              <a:t>"</a:t>
            </a:r>
          </a:p>
          <a:p>
            <a:pPr lvl="1"/>
            <a:endParaRPr lang="nl-BE" sz="300" dirty="0" smtClean="0"/>
          </a:p>
          <a:p>
            <a:pPr lvl="1"/>
            <a:r>
              <a:rPr dirty="0" err="1" smtClean="0"/>
              <a:t>L'i</a:t>
            </a:r>
            <a:r>
              <a:rPr lang="nl-BE" dirty="0" smtClean="0"/>
              <a:t>dé</a:t>
            </a:r>
            <a:r>
              <a:rPr dirty="0" smtClean="0"/>
              <a:t>e </a:t>
            </a:r>
            <a:r>
              <a:rPr dirty="0" err="1"/>
              <a:t>qu'ont</a:t>
            </a:r>
            <a:r>
              <a:rPr dirty="0"/>
              <a:t> les </a:t>
            </a:r>
            <a:r>
              <a:rPr lang="nl-BE" b="1" i="1" dirty="0">
                <a:solidFill>
                  <a:srgbClr val="00AEEF"/>
                </a:solidFill>
                <a:latin typeface="+mn-lt"/>
                <a:cs typeface="Arial"/>
              </a:rPr>
              <a:t>jeunes</a:t>
            </a:r>
            <a:r>
              <a:rPr dirty="0"/>
              <a:t> de </a:t>
            </a:r>
            <a:r>
              <a:rPr dirty="0" err="1"/>
              <a:t>leur</a:t>
            </a:r>
            <a:r>
              <a:rPr dirty="0"/>
              <a:t> </a:t>
            </a:r>
            <a:r>
              <a:rPr dirty="0" err="1"/>
              <a:t>avenir</a:t>
            </a:r>
            <a:r>
              <a:rPr dirty="0"/>
              <a:t> </a:t>
            </a:r>
            <a:r>
              <a:rPr dirty="0" err="1"/>
              <a:t>est</a:t>
            </a:r>
            <a:r>
              <a:rPr dirty="0"/>
              <a:t> en </a:t>
            </a:r>
            <a:r>
              <a:rPr dirty="0" err="1"/>
              <a:t>grande</a:t>
            </a:r>
            <a:r>
              <a:rPr dirty="0"/>
              <a:t> </a:t>
            </a:r>
            <a:r>
              <a:rPr dirty="0" err="1"/>
              <a:t>partie</a:t>
            </a:r>
            <a:r>
              <a:rPr dirty="0"/>
              <a:t> </a:t>
            </a:r>
            <a:r>
              <a:rPr lang="nl-BE" dirty="0" smtClean="0"/>
              <a:t/>
            </a:r>
            <a:br>
              <a:rPr lang="nl-BE" dirty="0" smtClean="0"/>
            </a:br>
            <a:r>
              <a:rPr dirty="0" err="1" smtClean="0"/>
              <a:t>similaire</a:t>
            </a:r>
            <a:endParaRPr dirty="0"/>
          </a:p>
        </p:txBody>
      </p:sp>
      <p:pic>
        <p:nvPicPr>
          <p:cNvPr id="4" name="Picture 3"/>
          <p:cNvPicPr>
            <a:picLocks noChangeAspect="1"/>
          </p:cNvPicPr>
          <p:nvPr/>
        </p:nvPicPr>
        <p:blipFill>
          <a:blip r:embed="rId3"/>
          <a:stretch>
            <a:fillRect/>
          </a:stretch>
        </p:blipFill>
        <p:spPr>
          <a:xfrm>
            <a:off x="8000999" y="101601"/>
            <a:ext cx="1024235" cy="655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2413551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a:t>Seniors actifs</a:t>
            </a:r>
            <a:endParaRPr lang="nl-BE" dirty="0"/>
          </a:p>
        </p:txBody>
      </p:sp>
      <p:sp>
        <p:nvSpPr>
          <p:cNvPr id="3" name="Tijdelijke aanduiding voor inhoud 2"/>
          <p:cNvSpPr>
            <a:spLocks noGrp="1"/>
          </p:cNvSpPr>
          <p:nvPr>
            <p:ph idx="1"/>
          </p:nvPr>
        </p:nvSpPr>
        <p:spPr/>
        <p:txBody>
          <a:bodyPr/>
          <a:lstStyle/>
          <a:p>
            <a:r>
              <a:rPr dirty="0"/>
              <a:t>Au </a:t>
            </a:r>
            <a:r>
              <a:rPr b="1" dirty="0"/>
              <a:t>travail</a:t>
            </a:r>
            <a:r>
              <a:rPr dirty="0"/>
              <a:t> : </a:t>
            </a:r>
          </a:p>
          <a:p>
            <a:pPr lvl="1"/>
            <a:r>
              <a:rPr sz="2000" dirty="0"/>
              <a:t>55 - 65 </a:t>
            </a:r>
            <a:r>
              <a:rPr sz="2000" dirty="0" err="1"/>
              <a:t>ans</a:t>
            </a:r>
            <a:r>
              <a:rPr sz="2000" dirty="0"/>
              <a:t> : 52 % </a:t>
            </a:r>
            <a:r>
              <a:rPr lang="nl-BE" sz="2000" b="1" i="1" dirty="0">
                <a:solidFill>
                  <a:srgbClr val="00AEEF"/>
                </a:solidFill>
                <a:latin typeface="+mn-lt"/>
                <a:cs typeface="Arial"/>
              </a:rPr>
              <a:t>travaillent encore</a:t>
            </a:r>
          </a:p>
          <a:p>
            <a:pPr lvl="1"/>
            <a:r>
              <a:rPr sz="2000" dirty="0"/>
              <a:t>Plus de 65 </a:t>
            </a:r>
            <a:r>
              <a:rPr sz="2000" dirty="0" err="1"/>
              <a:t>ans</a:t>
            </a:r>
            <a:r>
              <a:rPr sz="2000" dirty="0"/>
              <a:t> :  </a:t>
            </a:r>
          </a:p>
          <a:p>
            <a:pPr lvl="2"/>
            <a:r>
              <a:rPr sz="1800" dirty="0"/>
              <a:t>22 % font du </a:t>
            </a:r>
            <a:r>
              <a:rPr sz="1800" dirty="0" err="1"/>
              <a:t>bénévolat</a:t>
            </a:r>
            <a:r>
              <a:rPr sz="1800" dirty="0"/>
              <a:t> </a:t>
            </a:r>
          </a:p>
          <a:p>
            <a:pPr lvl="2"/>
            <a:r>
              <a:rPr sz="1800" dirty="0"/>
              <a:t>4 % </a:t>
            </a:r>
            <a:r>
              <a:rPr sz="1800" dirty="0" err="1"/>
              <a:t>travaillent</a:t>
            </a:r>
            <a:r>
              <a:rPr sz="1800" dirty="0"/>
              <a:t> encore (</a:t>
            </a:r>
            <a:r>
              <a:rPr sz="1800" dirty="0" err="1"/>
              <a:t>ouvrier</a:t>
            </a:r>
            <a:r>
              <a:rPr sz="1800" dirty="0"/>
              <a:t>/</a:t>
            </a:r>
            <a:r>
              <a:rPr sz="1800" dirty="0" err="1"/>
              <a:t>employé</a:t>
            </a:r>
            <a:r>
              <a:rPr sz="1800" dirty="0"/>
              <a:t>/profession </a:t>
            </a:r>
            <a:r>
              <a:rPr sz="1800" dirty="0" err="1"/>
              <a:t>libérale</a:t>
            </a:r>
            <a:r>
              <a:rPr sz="1800" dirty="0"/>
              <a:t>)</a:t>
            </a:r>
          </a:p>
          <a:p>
            <a:pPr marL="538163" lvl="2" indent="0">
              <a:buNone/>
            </a:pPr>
            <a:endParaRPr lang="nl-BE" sz="500" dirty="0" smtClean="0"/>
          </a:p>
          <a:p>
            <a:r>
              <a:rPr b="1" dirty="0"/>
              <a:t>À la pointe de la </a:t>
            </a:r>
            <a:r>
              <a:rPr b="1" dirty="0" err="1"/>
              <a:t>technologie</a:t>
            </a:r>
            <a:r>
              <a:rPr dirty="0"/>
              <a:t> :  </a:t>
            </a:r>
          </a:p>
          <a:p>
            <a:pPr lvl="1"/>
            <a:r>
              <a:rPr sz="2000" dirty="0"/>
              <a:t>75 % </a:t>
            </a:r>
            <a:r>
              <a:rPr sz="2000" dirty="0" err="1"/>
              <a:t>sont</a:t>
            </a:r>
            <a:r>
              <a:rPr sz="2000" dirty="0"/>
              <a:t> en contact </a:t>
            </a:r>
            <a:r>
              <a:rPr sz="2000" dirty="0" smtClean="0"/>
              <a:t>par </a:t>
            </a:r>
            <a:r>
              <a:rPr sz="2000" dirty="0"/>
              <a:t>la </a:t>
            </a:r>
            <a:r>
              <a:rPr sz="2000" dirty="0" err="1"/>
              <a:t>voie</a:t>
            </a:r>
            <a:r>
              <a:rPr sz="2000" dirty="0"/>
              <a:t> </a:t>
            </a:r>
            <a:r>
              <a:rPr lang="nl-BE" sz="2000" b="1" i="1" dirty="0">
                <a:solidFill>
                  <a:srgbClr val="00AEEF"/>
                </a:solidFill>
                <a:latin typeface="+mn-lt"/>
                <a:cs typeface="Arial"/>
              </a:rPr>
              <a:t>numérique</a:t>
            </a:r>
          </a:p>
          <a:p>
            <a:pPr marL="269875" lvl="1" indent="263525">
              <a:buNone/>
            </a:pPr>
            <a:r>
              <a:rPr lang="fr-BE" sz="2000" dirty="0"/>
              <a:t>avec leur famille </a:t>
            </a:r>
            <a:r>
              <a:rPr sz="2000" dirty="0" smtClean="0"/>
              <a:t>et/</a:t>
            </a:r>
            <a:r>
              <a:rPr sz="2000" dirty="0" err="1" smtClean="0"/>
              <a:t>ou</a:t>
            </a:r>
            <a:r>
              <a:rPr sz="2000" dirty="0" smtClean="0"/>
              <a:t> </a:t>
            </a:r>
            <a:r>
              <a:rPr lang="nl-BE" sz="2000" dirty="0" err="1" smtClean="0"/>
              <a:t>leurs</a:t>
            </a:r>
            <a:r>
              <a:rPr lang="nl-BE" sz="2000" dirty="0" smtClean="0"/>
              <a:t> </a:t>
            </a:r>
            <a:r>
              <a:rPr sz="2000" dirty="0" err="1" smtClean="0"/>
              <a:t>petits-enfants</a:t>
            </a:r>
            <a:endParaRPr sz="2000" dirty="0"/>
          </a:p>
          <a:p>
            <a:pPr lvl="1"/>
            <a:r>
              <a:rPr sz="2000" dirty="0"/>
              <a:t>Sur tout le </a:t>
            </a:r>
            <a:r>
              <a:rPr sz="2000" dirty="0" err="1"/>
              <a:t>groupe</a:t>
            </a:r>
            <a:r>
              <a:rPr sz="2000" dirty="0"/>
              <a:t> des plus de 55 </a:t>
            </a:r>
            <a:r>
              <a:rPr sz="2000" dirty="0" err="1"/>
              <a:t>ans</a:t>
            </a:r>
            <a:r>
              <a:rPr sz="2000" dirty="0"/>
              <a:t>, 59 % </a:t>
            </a:r>
            <a:r>
              <a:rPr sz="2000" dirty="0" err="1" smtClean="0"/>
              <a:t>ont</a:t>
            </a:r>
            <a:r>
              <a:rPr sz="2000" dirty="0" smtClean="0"/>
              <a:t> </a:t>
            </a:r>
            <a:r>
              <a:rPr sz="2000" dirty="0"/>
              <a:t>un </a:t>
            </a:r>
            <a:r>
              <a:rPr lang="nl-BE" sz="2000" b="1" i="1" dirty="0" err="1">
                <a:solidFill>
                  <a:srgbClr val="00AEEF"/>
                </a:solidFill>
                <a:latin typeface="+mn-lt"/>
                <a:cs typeface="Arial"/>
              </a:rPr>
              <a:t>smartphone</a:t>
            </a:r>
            <a:r>
              <a:rPr lang="nl-BE" sz="2000" b="1" i="1" dirty="0">
                <a:solidFill>
                  <a:srgbClr val="00AEEF"/>
                </a:solidFill>
                <a:latin typeface="+mn-lt"/>
                <a:cs typeface="Arial"/>
              </a:rPr>
              <a:t> </a:t>
            </a:r>
            <a:r>
              <a:rPr lang="nl-BE" sz="2000" b="1" i="1" dirty="0" smtClean="0">
                <a:solidFill>
                  <a:srgbClr val="00AEEF"/>
                </a:solidFill>
                <a:latin typeface="+mn-lt"/>
                <a:cs typeface="Arial"/>
              </a:rPr>
              <a:t/>
            </a:r>
            <a:br>
              <a:rPr lang="nl-BE" sz="2000" b="1" i="1" dirty="0" smtClean="0">
                <a:solidFill>
                  <a:srgbClr val="00AEEF"/>
                </a:solidFill>
                <a:latin typeface="+mn-lt"/>
                <a:cs typeface="Arial"/>
              </a:rPr>
            </a:br>
            <a:r>
              <a:rPr lang="nl-BE" sz="2000" b="1" i="1" dirty="0" err="1" smtClean="0">
                <a:solidFill>
                  <a:srgbClr val="00AEEF"/>
                </a:solidFill>
                <a:latin typeface="+mn-lt"/>
                <a:cs typeface="Arial"/>
              </a:rPr>
              <a:t>ou</a:t>
            </a:r>
            <a:r>
              <a:rPr lang="nl-BE" sz="2000" b="1" i="1" dirty="0" smtClean="0">
                <a:solidFill>
                  <a:srgbClr val="00AEEF"/>
                </a:solidFill>
                <a:latin typeface="+mn-lt"/>
                <a:cs typeface="Arial"/>
              </a:rPr>
              <a:t> </a:t>
            </a:r>
            <a:r>
              <a:rPr lang="nl-BE" sz="2000" b="1" i="1" dirty="0">
                <a:solidFill>
                  <a:srgbClr val="00AEEF"/>
                </a:solidFill>
                <a:latin typeface="+mn-lt"/>
                <a:cs typeface="Arial"/>
              </a:rPr>
              <a:t>une tablette</a:t>
            </a:r>
          </a:p>
          <a:p>
            <a:pPr lvl="1"/>
            <a:endParaRPr lang="en-GB" sz="2000" dirty="0"/>
          </a:p>
          <a:p>
            <a:pPr lvl="1"/>
            <a:endParaRPr lang="nl-BE" sz="2000" dirty="0" smtClean="0"/>
          </a:p>
        </p:txBody>
      </p:sp>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5017432" y="1017259"/>
            <a:ext cx="1412755" cy="1554622"/>
          </a:xfrm>
          <a:prstGeom prst="rect">
            <a:avLst/>
          </a:prstGeom>
        </p:spPr>
      </p:pic>
      <p:pic>
        <p:nvPicPr>
          <p:cNvPr id="10" name="Picture 9"/>
          <p:cNvPicPr>
            <a:picLocks noChangeAspect="1"/>
          </p:cNvPicPr>
          <p:nvPr/>
        </p:nvPicPr>
        <p:blipFill>
          <a:blip r:embed="rId4"/>
          <a:stretch>
            <a:fillRect/>
          </a:stretch>
        </p:blipFill>
        <p:spPr>
          <a:xfrm>
            <a:off x="6452519" y="3255575"/>
            <a:ext cx="1335628" cy="1155699"/>
          </a:xfrm>
          <a:prstGeom prst="rect">
            <a:avLst/>
          </a:prstGeom>
        </p:spPr>
      </p:pic>
      <p:pic>
        <p:nvPicPr>
          <p:cNvPr id="11" name="Picture 10"/>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41723" y="4775200"/>
            <a:ext cx="1346277" cy="863600"/>
          </a:xfrm>
          <a:prstGeom prst="rect">
            <a:avLst/>
          </a:prstGeom>
        </p:spPr>
      </p:pic>
      <p:pic>
        <p:nvPicPr>
          <p:cNvPr id="12" name="Picture 11"/>
          <p:cNvPicPr>
            <a:picLocks noChangeAspect="1"/>
          </p:cNvPicPr>
          <p:nvPr/>
        </p:nvPicPr>
        <p:blipFill>
          <a:blip r:embed="rId6"/>
          <a:stretch>
            <a:fillRect/>
          </a:stretch>
        </p:blipFill>
        <p:spPr>
          <a:xfrm>
            <a:off x="8000999" y="101601"/>
            <a:ext cx="1024235" cy="655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8794426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a:t>Optimisme tempéré</a:t>
            </a:r>
            <a:endParaRPr lang="nl-BE" dirty="0"/>
          </a:p>
        </p:txBody>
      </p:sp>
      <p:sp>
        <p:nvSpPr>
          <p:cNvPr id="3" name="Tijdelijke aanduiding voor inhoud 2"/>
          <p:cNvSpPr>
            <a:spLocks noGrp="1"/>
          </p:cNvSpPr>
          <p:nvPr>
            <p:ph idx="1"/>
          </p:nvPr>
        </p:nvSpPr>
        <p:spPr>
          <a:xfrm>
            <a:off x="399018" y="1171192"/>
            <a:ext cx="8529082" cy="3601186"/>
          </a:xfrm>
        </p:spPr>
        <p:txBody>
          <a:bodyPr/>
          <a:lstStyle/>
          <a:p>
            <a:r>
              <a:rPr sz="2100" dirty="0"/>
              <a:t>Le mode de vie </a:t>
            </a:r>
            <a:r>
              <a:rPr sz="2100" dirty="0" err="1"/>
              <a:t>optimiste</a:t>
            </a:r>
            <a:r>
              <a:rPr sz="2100" dirty="0"/>
              <a:t> des seniors </a:t>
            </a:r>
            <a:r>
              <a:rPr sz="2100" dirty="0" err="1"/>
              <a:t>actifs</a:t>
            </a:r>
            <a:r>
              <a:rPr sz="2100" dirty="0"/>
              <a:t> </a:t>
            </a:r>
            <a:r>
              <a:rPr sz="2100" dirty="0" err="1"/>
              <a:t>est</a:t>
            </a:r>
            <a:r>
              <a:rPr sz="2100" dirty="0"/>
              <a:t> </a:t>
            </a:r>
            <a:r>
              <a:rPr sz="2100" dirty="0" err="1"/>
              <a:t>toutefois</a:t>
            </a:r>
            <a:r>
              <a:rPr sz="2100" dirty="0"/>
              <a:t> </a:t>
            </a:r>
            <a:r>
              <a:rPr sz="2100" dirty="0" err="1"/>
              <a:t>tempéré</a:t>
            </a:r>
            <a:r>
              <a:rPr sz="2100" dirty="0"/>
              <a:t> par la conscience </a:t>
            </a:r>
            <a:r>
              <a:rPr sz="2100" dirty="0" err="1"/>
              <a:t>que</a:t>
            </a:r>
            <a:r>
              <a:rPr sz="2100" dirty="0"/>
              <a:t> la </a:t>
            </a:r>
            <a:r>
              <a:rPr sz="2100" b="1" dirty="0" err="1"/>
              <a:t>réalité</a:t>
            </a:r>
            <a:r>
              <a:rPr sz="2100" b="1" dirty="0"/>
              <a:t> </a:t>
            </a:r>
            <a:r>
              <a:rPr sz="2100" b="1" dirty="0" err="1"/>
              <a:t>financière</a:t>
            </a:r>
            <a:r>
              <a:rPr sz="2100" dirty="0"/>
              <a:t> </a:t>
            </a:r>
            <a:r>
              <a:rPr sz="2100" dirty="0" err="1"/>
              <a:t>n'est</a:t>
            </a:r>
            <a:r>
              <a:rPr sz="2100" dirty="0"/>
              <a:t> pas </a:t>
            </a:r>
            <a:r>
              <a:rPr sz="2100" dirty="0" err="1"/>
              <a:t>totalement</a:t>
            </a:r>
            <a:r>
              <a:rPr sz="2100" dirty="0"/>
              <a:t> rose :  </a:t>
            </a:r>
            <a:endParaRPr lang="nl-BE" sz="2100" dirty="0" smtClean="0"/>
          </a:p>
          <a:p>
            <a:endParaRPr lang="nl-BE" sz="100" dirty="0"/>
          </a:p>
          <a:p>
            <a:pPr lvl="1"/>
            <a:r>
              <a:rPr sz="2000" dirty="0"/>
              <a:t>Un quart des plus de 55 </a:t>
            </a:r>
            <a:r>
              <a:rPr sz="2000" dirty="0" err="1"/>
              <a:t>ans</a:t>
            </a:r>
            <a:r>
              <a:rPr sz="2000" dirty="0"/>
              <a:t> </a:t>
            </a:r>
            <a:r>
              <a:rPr sz="2000" dirty="0" err="1"/>
              <a:t>est</a:t>
            </a:r>
            <a:r>
              <a:rPr sz="2000" dirty="0"/>
              <a:t> déjà </a:t>
            </a:r>
            <a:r>
              <a:rPr sz="2000" dirty="0" err="1"/>
              <a:t>confronté</a:t>
            </a:r>
            <a:r>
              <a:rPr sz="2000" dirty="0"/>
              <a:t> </a:t>
            </a:r>
            <a:r>
              <a:rPr sz="2000" dirty="0" err="1"/>
              <a:t>actuellement</a:t>
            </a:r>
            <a:r>
              <a:rPr sz="2000" dirty="0"/>
              <a:t> à un </a:t>
            </a:r>
            <a:r>
              <a:rPr lang="nl-BE" sz="2000" b="1" i="1" dirty="0" smtClean="0">
                <a:solidFill>
                  <a:srgbClr val="00AEEF"/>
                </a:solidFill>
                <a:latin typeface="+mn-lt"/>
                <a:cs typeface="Arial"/>
              </a:rPr>
              <a:t>besoin</a:t>
            </a:r>
            <a:r>
              <a:rPr lang="nl-BE" sz="2000" b="1" i="1" dirty="0">
                <a:solidFill>
                  <a:srgbClr val="00AEEF"/>
                </a:solidFill>
                <a:latin typeface="+mn-lt"/>
                <a:cs typeface="Arial"/>
              </a:rPr>
              <a:t> de marge de manœuvre sur le plan financier</a:t>
            </a:r>
          </a:p>
          <a:p>
            <a:pPr lvl="1"/>
            <a:endParaRPr lang="nl-BE" sz="100" b="1" i="1" dirty="0">
              <a:solidFill>
                <a:srgbClr val="00AEEF"/>
              </a:solidFill>
              <a:latin typeface="+mn-lt"/>
              <a:cs typeface="Arial"/>
            </a:endParaRPr>
          </a:p>
          <a:p>
            <a:pPr lvl="1"/>
            <a:r>
              <a:rPr sz="2000" dirty="0"/>
              <a:t>La </a:t>
            </a:r>
            <a:r>
              <a:rPr sz="2000" dirty="0" err="1"/>
              <a:t>moitié</a:t>
            </a:r>
            <a:r>
              <a:rPr sz="2000" dirty="0"/>
              <a:t> </a:t>
            </a:r>
            <a:r>
              <a:rPr sz="2000" dirty="0" err="1"/>
              <a:t>vit</a:t>
            </a:r>
            <a:r>
              <a:rPr sz="2000" dirty="0"/>
              <a:t> </a:t>
            </a:r>
            <a:r>
              <a:rPr sz="2000" dirty="0" err="1"/>
              <a:t>dans</a:t>
            </a:r>
            <a:r>
              <a:rPr sz="2000" dirty="0"/>
              <a:t> la </a:t>
            </a:r>
            <a:r>
              <a:rPr lang="nl-BE" sz="2000" b="1" i="1" dirty="0">
                <a:solidFill>
                  <a:srgbClr val="00AEEF"/>
                </a:solidFill>
                <a:latin typeface="+mn-lt"/>
                <a:cs typeface="Arial"/>
              </a:rPr>
              <a:t>crainte d'une </a:t>
            </a:r>
            <a:r>
              <a:rPr lang="nl-BE" sz="2000" b="1" i="1" dirty="0" smtClean="0">
                <a:solidFill>
                  <a:srgbClr val="00AEEF"/>
                </a:solidFill>
                <a:latin typeface="+mn-lt"/>
                <a:cs typeface="Arial"/>
              </a:rPr>
              <a:t>maladie grave</a:t>
            </a:r>
          </a:p>
          <a:p>
            <a:pPr lvl="1"/>
            <a:endParaRPr lang="nl-BE" sz="100" b="1" i="1" dirty="0">
              <a:solidFill>
                <a:srgbClr val="00AEEF"/>
              </a:solidFill>
              <a:latin typeface="+mn-lt"/>
              <a:cs typeface="Arial"/>
            </a:endParaRPr>
          </a:p>
          <a:p>
            <a:pPr lvl="1"/>
            <a:r>
              <a:rPr sz="2000" dirty="0"/>
              <a:t>70 % </a:t>
            </a:r>
            <a:r>
              <a:rPr sz="2000" dirty="0" err="1"/>
              <a:t>sont</a:t>
            </a:r>
            <a:r>
              <a:rPr sz="2000" dirty="0"/>
              <a:t> </a:t>
            </a:r>
            <a:r>
              <a:rPr sz="2000" dirty="0" err="1"/>
              <a:t>conscients</a:t>
            </a:r>
            <a:r>
              <a:rPr sz="2000" dirty="0"/>
              <a:t> du </a:t>
            </a:r>
            <a:r>
              <a:rPr lang="nl-BE" sz="2000" b="1" i="1" dirty="0" smtClean="0">
                <a:solidFill>
                  <a:srgbClr val="00AEEF"/>
                </a:solidFill>
                <a:latin typeface="+mn-lt"/>
                <a:cs typeface="Arial"/>
              </a:rPr>
              <a:t>risque de dépendance</a:t>
            </a:r>
          </a:p>
          <a:p>
            <a:pPr lvl="1"/>
            <a:endParaRPr lang="nl-BE" sz="100" b="1" i="1" dirty="0" smtClean="0">
              <a:solidFill>
                <a:srgbClr val="00AEEF"/>
              </a:solidFill>
              <a:latin typeface="+mn-lt"/>
              <a:cs typeface="Arial"/>
            </a:endParaRPr>
          </a:p>
          <a:p>
            <a:pPr marL="269875" lvl="1" indent="0">
              <a:buNone/>
            </a:pPr>
            <a:r>
              <a:rPr dirty="0"/>
              <a:t>Pour </a:t>
            </a:r>
            <a:r>
              <a:rPr dirty="0" err="1"/>
              <a:t>ces</a:t>
            </a:r>
            <a:r>
              <a:rPr dirty="0"/>
              <a:t> raisons : </a:t>
            </a:r>
          </a:p>
          <a:p>
            <a:pPr marL="269875" lvl="1" indent="0">
              <a:buNone/>
            </a:pPr>
            <a:endParaRPr lang="nl-BE" sz="100" dirty="0"/>
          </a:p>
          <a:p>
            <a:pPr lvl="1"/>
            <a:r>
              <a:rPr sz="2000" dirty="0"/>
              <a:t>31 % </a:t>
            </a:r>
            <a:r>
              <a:rPr sz="2000" dirty="0" err="1"/>
              <a:t>envisagent</a:t>
            </a:r>
            <a:r>
              <a:rPr sz="2000" dirty="0"/>
              <a:t> d'</a:t>
            </a:r>
            <a:r>
              <a:rPr lang="nl-BE" sz="2000" b="1" i="1" dirty="0">
                <a:solidFill>
                  <a:srgbClr val="00AEEF"/>
                </a:solidFill>
                <a:cs typeface="Arial"/>
              </a:rPr>
              <a:t>adapter leur maison</a:t>
            </a:r>
            <a:r>
              <a:rPr sz="2000" dirty="0"/>
              <a:t> à </a:t>
            </a:r>
            <a:r>
              <a:rPr sz="2000" dirty="0" err="1"/>
              <a:t>leurs</a:t>
            </a:r>
            <a:r>
              <a:rPr sz="2000" dirty="0"/>
              <a:t> </a:t>
            </a:r>
            <a:r>
              <a:rPr sz="2000" dirty="0" err="1"/>
              <a:t>besoins</a:t>
            </a:r>
            <a:r>
              <a:rPr sz="2000" dirty="0"/>
              <a:t> </a:t>
            </a:r>
            <a:r>
              <a:rPr sz="2000" dirty="0" err="1"/>
              <a:t>futurs</a:t>
            </a:r>
            <a:r>
              <a:rPr sz="2000" dirty="0"/>
              <a:t> (</a:t>
            </a:r>
            <a:r>
              <a:rPr sz="2000" dirty="0" smtClean="0"/>
              <a:t>o</a:t>
            </a:r>
            <a:r>
              <a:rPr lang="nl-BE" sz="2000" dirty="0" smtClean="0"/>
              <a:t>u</a:t>
            </a:r>
            <a:r>
              <a:rPr sz="2000" dirty="0" smtClean="0"/>
              <a:t> </a:t>
            </a:r>
            <a:r>
              <a:rPr sz="2000" dirty="0" err="1"/>
              <a:t>l'ont</a:t>
            </a:r>
            <a:r>
              <a:rPr sz="2000" dirty="0"/>
              <a:t> déjà fait) </a:t>
            </a:r>
            <a:r>
              <a:rPr sz="2000" dirty="0" err="1"/>
              <a:t>afin</a:t>
            </a:r>
            <a:r>
              <a:rPr sz="2000" dirty="0"/>
              <a:t> de </a:t>
            </a:r>
            <a:r>
              <a:rPr sz="2000" dirty="0" err="1"/>
              <a:t>pouvoir</a:t>
            </a:r>
            <a:r>
              <a:rPr sz="2000" dirty="0"/>
              <a:t> y </a:t>
            </a:r>
            <a:r>
              <a:rPr sz="2000" dirty="0" err="1"/>
              <a:t>rester</a:t>
            </a:r>
            <a:r>
              <a:rPr sz="2000" dirty="0"/>
              <a:t> plus </a:t>
            </a:r>
            <a:r>
              <a:rPr sz="2000" dirty="0" err="1"/>
              <a:t>longtemps</a:t>
            </a:r>
            <a:endParaRPr sz="2000" dirty="0"/>
          </a:p>
          <a:p>
            <a:pPr lvl="1"/>
            <a:endParaRPr lang="nl-BE" sz="100" dirty="0"/>
          </a:p>
          <a:p>
            <a:pPr lvl="1"/>
            <a:r>
              <a:rPr sz="2000" dirty="0"/>
              <a:t>48 % </a:t>
            </a:r>
            <a:r>
              <a:rPr sz="2000" dirty="0" err="1"/>
              <a:t>envisagent</a:t>
            </a:r>
            <a:r>
              <a:rPr sz="2000" dirty="0"/>
              <a:t> </a:t>
            </a:r>
            <a:r>
              <a:rPr sz="2000" dirty="0" err="1"/>
              <a:t>l'installation</a:t>
            </a:r>
            <a:r>
              <a:rPr sz="2000" dirty="0"/>
              <a:t>/</a:t>
            </a:r>
            <a:r>
              <a:rPr sz="2000" dirty="0" err="1"/>
              <a:t>achat</a:t>
            </a:r>
            <a:r>
              <a:rPr sz="2000" dirty="0"/>
              <a:t> de </a:t>
            </a:r>
            <a:r>
              <a:rPr lang="nl-BE" sz="2000" b="1" i="1" dirty="0">
                <a:solidFill>
                  <a:srgbClr val="00AEEF"/>
                </a:solidFill>
                <a:cs typeface="Arial"/>
              </a:rPr>
              <a:t>matériel pour les aider </a:t>
            </a:r>
            <a:r>
              <a:rPr sz="2000" dirty="0"/>
              <a:t>(</a:t>
            </a:r>
            <a:r>
              <a:rPr sz="2000" dirty="0" err="1"/>
              <a:t>ou</a:t>
            </a:r>
            <a:r>
              <a:rPr sz="2000" dirty="0"/>
              <a:t> </a:t>
            </a:r>
            <a:r>
              <a:rPr sz="2000" dirty="0" err="1"/>
              <a:t>l'ont</a:t>
            </a:r>
            <a:r>
              <a:rPr sz="2000" dirty="0"/>
              <a:t> déjà fait)</a:t>
            </a:r>
          </a:p>
          <a:p>
            <a:pPr lvl="1"/>
            <a:endParaRPr lang="nl-BE" b="1" i="1" dirty="0">
              <a:solidFill>
                <a:srgbClr val="00AEEF"/>
              </a:solidFill>
              <a:latin typeface="+mn-lt"/>
              <a:cs typeface="Arial"/>
            </a:endParaRPr>
          </a:p>
        </p:txBody>
      </p:sp>
      <p:pic>
        <p:nvPicPr>
          <p:cNvPr id="6" name="Picture 5"/>
          <p:cNvPicPr>
            <a:picLocks noChangeAspect="1"/>
          </p:cNvPicPr>
          <p:nvPr/>
        </p:nvPicPr>
        <p:blipFill>
          <a:blip r:embed="rId3"/>
          <a:stretch>
            <a:fillRect/>
          </a:stretch>
        </p:blipFill>
        <p:spPr>
          <a:xfrm>
            <a:off x="8345775" y="50373"/>
            <a:ext cx="612211" cy="7549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8834462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a:t>Craintes justifiées</a:t>
            </a:r>
            <a:endParaRPr lang="nl-BE" dirty="0"/>
          </a:p>
        </p:txBody>
      </p:sp>
      <p:sp>
        <p:nvSpPr>
          <p:cNvPr id="3" name="Tijdelijke aanduiding voor inhoud 2"/>
          <p:cNvSpPr>
            <a:spLocks noGrp="1"/>
          </p:cNvSpPr>
          <p:nvPr>
            <p:ph idx="1"/>
          </p:nvPr>
        </p:nvSpPr>
        <p:spPr>
          <a:xfrm>
            <a:off x="399018" y="975868"/>
            <a:ext cx="8408432" cy="3601186"/>
          </a:xfrm>
        </p:spPr>
        <p:txBody>
          <a:bodyPr/>
          <a:lstStyle/>
          <a:p>
            <a:pPr marL="269875" lvl="1" indent="-269875">
              <a:buClr>
                <a:srgbClr val="003366"/>
              </a:buClr>
            </a:pPr>
            <a:r>
              <a:rPr sz="2300" dirty="0" err="1"/>
              <a:t>Inquiétude</a:t>
            </a:r>
            <a:r>
              <a:rPr sz="2300" dirty="0"/>
              <a:t> à propos du </a:t>
            </a:r>
            <a:r>
              <a:rPr sz="2300" b="1" dirty="0" err="1"/>
              <a:t>risque</a:t>
            </a:r>
            <a:r>
              <a:rPr sz="2300" b="1" dirty="0"/>
              <a:t> de </a:t>
            </a:r>
            <a:r>
              <a:rPr sz="2300" b="1" dirty="0" err="1"/>
              <a:t>dépendance</a:t>
            </a:r>
            <a:r>
              <a:rPr sz="2300" dirty="0"/>
              <a:t> et de </a:t>
            </a:r>
            <a:r>
              <a:rPr sz="2300" dirty="0" err="1"/>
              <a:t>l'</a:t>
            </a:r>
            <a:r>
              <a:rPr sz="2300" b="1" dirty="0" err="1"/>
              <a:t>avenir</a:t>
            </a:r>
            <a:r>
              <a:rPr sz="2300" b="1" dirty="0"/>
              <a:t> financier</a:t>
            </a:r>
            <a:r>
              <a:rPr sz="2300" dirty="0"/>
              <a:t> : </a:t>
            </a:r>
          </a:p>
          <a:p>
            <a:pPr lvl="1"/>
            <a:r>
              <a:rPr lang="nl-BE" sz="2000" b="1" i="1" dirty="0">
                <a:solidFill>
                  <a:srgbClr val="00AEEF"/>
                </a:solidFill>
                <a:latin typeface="+mn-lt"/>
                <a:cs typeface="Arial"/>
              </a:rPr>
              <a:t>Vieillissement</a:t>
            </a:r>
            <a:r>
              <a:rPr sz="2000" dirty="0"/>
              <a:t> croissant : en 2060, le </a:t>
            </a:r>
            <a:r>
              <a:rPr sz="2000" dirty="0" err="1"/>
              <a:t>nombre</a:t>
            </a:r>
            <a:r>
              <a:rPr sz="2000" dirty="0"/>
              <a:t> de </a:t>
            </a:r>
            <a:r>
              <a:rPr sz="2000" dirty="0" err="1"/>
              <a:t>personnes</a:t>
            </a:r>
            <a:r>
              <a:rPr sz="2000" dirty="0"/>
              <a:t> de plus de 86 </a:t>
            </a:r>
            <a:r>
              <a:rPr sz="2000" dirty="0" err="1"/>
              <a:t>ans</a:t>
            </a:r>
            <a:r>
              <a:rPr sz="2000" dirty="0"/>
              <a:t> aura </a:t>
            </a:r>
            <a:r>
              <a:rPr sz="2000" dirty="0" err="1"/>
              <a:t>triplé</a:t>
            </a:r>
            <a:endParaRPr sz="2000" dirty="0"/>
          </a:p>
          <a:p>
            <a:pPr lvl="1"/>
            <a:endParaRPr lang="nl-BE" dirty="0"/>
          </a:p>
          <a:p>
            <a:pPr lvl="1"/>
            <a:endParaRPr lang="nl-BE" dirty="0" smtClean="0"/>
          </a:p>
          <a:p>
            <a:pPr lvl="1"/>
            <a:endParaRPr lang="nl-BE" dirty="0"/>
          </a:p>
          <a:p>
            <a:pPr lvl="1"/>
            <a:endParaRPr lang="nl-BE" dirty="0"/>
          </a:p>
          <a:p>
            <a:pPr lvl="1"/>
            <a:endParaRPr lang="nl-BE" dirty="0" smtClean="0"/>
          </a:p>
          <a:p>
            <a:pPr lvl="1"/>
            <a:endParaRPr lang="nl-BE" dirty="0" smtClean="0"/>
          </a:p>
          <a:p>
            <a:pPr lvl="1"/>
            <a:endParaRPr lang="nl-BE" dirty="0"/>
          </a:p>
          <a:p>
            <a:pPr marL="269875" lvl="1" indent="0">
              <a:buNone/>
            </a:pPr>
            <a:r>
              <a:rPr sz="1100" dirty="0"/>
              <a:t>Source : Projections de population Bureau </a:t>
            </a:r>
            <a:r>
              <a:rPr sz="1100" dirty="0" err="1"/>
              <a:t>fédéral</a:t>
            </a:r>
            <a:r>
              <a:rPr sz="1100" dirty="0"/>
              <a:t> du Plan</a:t>
            </a:r>
          </a:p>
          <a:p>
            <a:pPr marL="0" indent="0">
              <a:buNone/>
            </a:pPr>
            <a:endParaRPr lang="nl-BE" dirty="0"/>
          </a:p>
        </p:txBody>
      </p:sp>
      <p:graphicFrame>
        <p:nvGraphicFramePr>
          <p:cNvPr id="5" name="Chart 4"/>
          <p:cNvGraphicFramePr>
            <a:graphicFrameLocks/>
          </p:cNvGraphicFramePr>
          <p:nvPr>
            <p:extLst>
              <p:ext uri="{D42A27DB-BD31-4B8C-83A1-F6EECF244321}">
                <p14:modId xmlns:p14="http://schemas.microsoft.com/office/powerpoint/2010/main" val="3048467256"/>
              </p:ext>
            </p:extLst>
          </p:nvPr>
        </p:nvGraphicFramePr>
        <p:xfrm>
          <a:off x="1879600" y="2044699"/>
          <a:ext cx="5524500" cy="3429001"/>
        </p:xfrm>
        <a:graphic>
          <a:graphicData uri="http://schemas.openxmlformats.org/drawingml/2006/chart">
            <c:chart xmlns:c="http://schemas.openxmlformats.org/drawingml/2006/chart" xmlns:r="http://schemas.openxmlformats.org/officeDocument/2006/relationships" r:id="rId5"/>
          </a:graphicData>
        </a:graphic>
      </p:graphicFrame>
      <p:grpSp>
        <p:nvGrpSpPr>
          <p:cNvPr id="6" name="Group 5"/>
          <p:cNvGrpSpPr/>
          <p:nvPr/>
        </p:nvGrpSpPr>
        <p:grpSpPr>
          <a:xfrm>
            <a:off x="3780905" y="2601151"/>
            <a:ext cx="1800000" cy="0"/>
            <a:chOff x="5881231" y="1844824"/>
            <a:chExt cx="1677144" cy="0"/>
          </a:xfrm>
        </p:grpSpPr>
        <p:cxnSp>
          <p:nvCxnSpPr>
            <p:cNvPr id="7" name="Straight Connector 6"/>
            <p:cNvCxnSpPr/>
            <p:nvPr>
              <p:custDataLst>
                <p:tags r:id="rId1"/>
              </p:custDataLst>
            </p:nvPr>
          </p:nvCxnSpPr>
          <p:spPr bwMode="auto">
            <a:xfrm>
              <a:off x="6012160" y="1844824"/>
              <a:ext cx="1008112" cy="0"/>
            </a:xfrm>
            <a:prstGeom prst="line">
              <a:avLst/>
            </a:prstGeom>
            <a:solidFill>
              <a:schemeClr val="accent1"/>
            </a:solidFill>
            <a:ln w="12700" cap="flat" cmpd="sng" algn="ctr">
              <a:solidFill>
                <a:schemeClr val="accent1">
                  <a:lumMod val="40000"/>
                  <a:lumOff val="60000"/>
                </a:schemeClr>
              </a:solidFill>
              <a:prstDash val="solid"/>
              <a:round/>
              <a:headEnd type="none" w="med" len="med"/>
              <a:tailEnd type="none" w="med" len="med"/>
            </a:ln>
            <a:effectLst/>
          </p:spPr>
        </p:cxnSp>
        <p:cxnSp>
          <p:nvCxnSpPr>
            <p:cNvPr id="8" name="Straight Connector 7"/>
            <p:cNvCxnSpPr/>
            <p:nvPr>
              <p:custDataLst>
                <p:tags r:id="rId2"/>
              </p:custDataLst>
            </p:nvPr>
          </p:nvCxnSpPr>
          <p:spPr bwMode="auto">
            <a:xfrm>
              <a:off x="5881231" y="1844824"/>
              <a:ext cx="1677144" cy="0"/>
            </a:xfrm>
            <a:prstGeom prst="line">
              <a:avLst/>
            </a:prstGeom>
            <a:solidFill>
              <a:schemeClr val="accent1"/>
            </a:solidFill>
            <a:ln w="12700" cap="flat" cmpd="sng" algn="ctr">
              <a:solidFill>
                <a:schemeClr val="accent1">
                  <a:lumMod val="40000"/>
                  <a:lumOff val="60000"/>
                </a:schemeClr>
              </a:solidFill>
              <a:prstDash val="solid"/>
              <a:round/>
              <a:headEnd type="none" w="med" len="med"/>
              <a:tailEnd type="none" w="med" len="med"/>
            </a:ln>
            <a:effectLst/>
          </p:spPr>
        </p:cxnSp>
      </p:grpSp>
      <p:sp>
        <p:nvSpPr>
          <p:cNvPr id="9" name="TextBox 8"/>
          <p:cNvSpPr txBox="1"/>
          <p:nvPr/>
        </p:nvSpPr>
        <p:spPr>
          <a:xfrm>
            <a:off x="2298700" y="2147534"/>
            <a:ext cx="4686300" cy="461665"/>
          </a:xfrm>
          <a:prstGeom prst="rect">
            <a:avLst/>
          </a:prstGeom>
          <a:noFill/>
        </p:spPr>
        <p:txBody>
          <a:bodyPr wrap="square" rtlCol="0">
            <a:spAutoFit/>
          </a:bodyPr>
          <a:lstStyle/>
          <a:p>
            <a:pPr algn="ctr"/>
            <a:r>
              <a:rPr lang="nl-BE" sz="1200" b="1" dirty="0" smtClean="0">
                <a:solidFill>
                  <a:srgbClr val="002060"/>
                </a:solidFill>
              </a:rPr>
              <a:t>Vieillissement de la population en Belgique et en Flandre</a:t>
            </a:r>
          </a:p>
          <a:p>
            <a:pPr algn="ctr"/>
            <a:r>
              <a:rPr lang="nl-BE" sz="1100" dirty="0" smtClean="0">
                <a:solidFill>
                  <a:srgbClr val="002060"/>
                </a:solidFill>
              </a:rPr>
              <a:t>(en % de la population d'âge actif)</a:t>
            </a:r>
            <a:endParaRPr lang="en-US" sz="1100" dirty="0">
              <a:solidFill>
                <a:srgbClr val="002060"/>
              </a:solidFill>
            </a:endParaRPr>
          </a:p>
        </p:txBody>
      </p:sp>
      <p:pic>
        <p:nvPicPr>
          <p:cNvPr id="10" name="Picture 9"/>
          <p:cNvPicPr>
            <a:picLocks noChangeAspect="1"/>
          </p:cNvPicPr>
          <p:nvPr/>
        </p:nvPicPr>
        <p:blipFill>
          <a:blip r:embed="rId6"/>
          <a:stretch>
            <a:fillRect/>
          </a:stretch>
        </p:blipFill>
        <p:spPr>
          <a:xfrm>
            <a:off x="8345775" y="50373"/>
            <a:ext cx="612211" cy="7549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3405018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dirty="0" err="1"/>
              <a:t>Craintes</a:t>
            </a:r>
            <a:r>
              <a:rPr dirty="0"/>
              <a:t> </a:t>
            </a:r>
            <a:r>
              <a:rPr dirty="0" err="1"/>
              <a:t>justifiées</a:t>
            </a:r>
            <a:endParaRPr lang="nl-BE" b="0" dirty="0"/>
          </a:p>
        </p:txBody>
      </p:sp>
      <p:sp>
        <p:nvSpPr>
          <p:cNvPr id="3" name="Tijdelijke aanduiding voor inhoud 2"/>
          <p:cNvSpPr>
            <a:spLocks noGrp="1"/>
          </p:cNvSpPr>
          <p:nvPr>
            <p:ph idx="1"/>
          </p:nvPr>
        </p:nvSpPr>
        <p:spPr/>
        <p:txBody>
          <a:bodyPr/>
          <a:lstStyle/>
          <a:p>
            <a:pPr lvl="1"/>
            <a:r>
              <a:rPr lang="nl-BE" sz="2000" b="1" i="1" dirty="0" smtClean="0">
                <a:solidFill>
                  <a:srgbClr val="00AEEF"/>
                </a:solidFill>
                <a:latin typeface="+mn-lt"/>
                <a:cs typeface="Arial"/>
              </a:rPr>
              <a:t>Grosse différence</a:t>
            </a:r>
            <a:r>
              <a:rPr sz="2000" dirty="0"/>
              <a:t> entre </a:t>
            </a:r>
            <a:r>
              <a:rPr sz="2000" dirty="0" err="1"/>
              <a:t>l'espérance</a:t>
            </a:r>
            <a:r>
              <a:rPr sz="2000" dirty="0"/>
              <a:t> de vie </a:t>
            </a:r>
            <a:r>
              <a:rPr sz="2000" dirty="0" err="1"/>
              <a:t>générale</a:t>
            </a:r>
            <a:r>
              <a:rPr sz="2000" dirty="0"/>
              <a:t> et </a:t>
            </a:r>
            <a:r>
              <a:rPr sz="2000" dirty="0" err="1"/>
              <a:t>l'espérance</a:t>
            </a:r>
            <a:r>
              <a:rPr sz="2000" dirty="0"/>
              <a:t> de vie en bonne santé :  </a:t>
            </a:r>
          </a:p>
          <a:p>
            <a:pPr lvl="1"/>
            <a:endParaRPr lang="nl-BE" sz="2000" dirty="0"/>
          </a:p>
          <a:p>
            <a:pPr lvl="1"/>
            <a:endParaRPr lang="nl-BE" sz="2000" dirty="0" smtClean="0"/>
          </a:p>
          <a:p>
            <a:pPr lvl="1"/>
            <a:endParaRPr lang="nl-BE" sz="2000" dirty="0"/>
          </a:p>
          <a:p>
            <a:pPr lvl="1"/>
            <a:endParaRPr lang="nl-BE" sz="2000" dirty="0" smtClean="0"/>
          </a:p>
          <a:p>
            <a:pPr lvl="1"/>
            <a:endParaRPr lang="nl-BE" sz="2000" dirty="0"/>
          </a:p>
          <a:p>
            <a:pPr lvl="1"/>
            <a:endParaRPr lang="nl-BE" sz="2000" dirty="0" smtClean="0"/>
          </a:p>
          <a:p>
            <a:pPr lvl="1"/>
            <a:endParaRPr lang="nl-BE" sz="1000" dirty="0"/>
          </a:p>
          <a:p>
            <a:pPr lvl="1"/>
            <a:endParaRPr lang="nl-BE" sz="2000" dirty="0" smtClean="0"/>
          </a:p>
          <a:p>
            <a:pPr marL="269875" lvl="1" indent="0">
              <a:buNone/>
            </a:pPr>
            <a:endParaRPr lang="nl-BE" sz="1000" dirty="0" smtClean="0"/>
          </a:p>
          <a:p>
            <a:pPr marL="269875" lvl="1" indent="0">
              <a:buNone/>
            </a:pPr>
            <a:endParaRPr lang="nl-BE" sz="1000" dirty="0" smtClean="0"/>
          </a:p>
          <a:p>
            <a:pPr marL="269875" lvl="1" indent="0">
              <a:buNone/>
            </a:pPr>
            <a:r>
              <a:rPr sz="1100" dirty="0"/>
              <a:t>Source : Eurostat (EHLEIS)</a:t>
            </a:r>
            <a:endParaRPr lang="nl-BE" dirty="0"/>
          </a:p>
        </p:txBody>
      </p:sp>
      <p:graphicFrame>
        <p:nvGraphicFramePr>
          <p:cNvPr id="6" name="Chart 5"/>
          <p:cNvGraphicFramePr>
            <a:graphicFrameLocks/>
          </p:cNvGraphicFramePr>
          <p:nvPr>
            <p:extLst>
              <p:ext uri="{D42A27DB-BD31-4B8C-83A1-F6EECF244321}">
                <p14:modId xmlns:p14="http://schemas.microsoft.com/office/powerpoint/2010/main" val="2937617374"/>
              </p:ext>
            </p:extLst>
          </p:nvPr>
        </p:nvGraphicFramePr>
        <p:xfrm>
          <a:off x="2108200" y="1847850"/>
          <a:ext cx="5753100" cy="36258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3"/>
          <p:cNvSpPr txBox="1"/>
          <p:nvPr/>
        </p:nvSpPr>
        <p:spPr>
          <a:xfrm>
            <a:off x="2676524" y="3151187"/>
            <a:ext cx="1336675" cy="4286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baseline="0" dirty="0" err="1"/>
              <a:t>Espérance</a:t>
            </a:r>
            <a:r>
              <a:rPr baseline="0" dirty="0"/>
              <a:t> de vie en bonne santé</a:t>
            </a:r>
            <a:endParaRPr lang="nl-BE" dirty="0"/>
          </a:p>
        </p:txBody>
      </p:sp>
      <p:pic>
        <p:nvPicPr>
          <p:cNvPr id="9" name="Picture 8"/>
          <p:cNvPicPr>
            <a:picLocks noChangeAspect="1"/>
          </p:cNvPicPr>
          <p:nvPr/>
        </p:nvPicPr>
        <p:blipFill>
          <a:blip r:embed="rId4"/>
          <a:stretch>
            <a:fillRect/>
          </a:stretch>
        </p:blipFill>
        <p:spPr>
          <a:xfrm>
            <a:off x="8345775" y="50373"/>
            <a:ext cx="612211" cy="7549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6734651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http://schemas.openxmlformats.org/presentationml/2006/main" spd="slow">
        <p:fade xmlns:p="http://schemas.openxmlformats.org/presentationml/2006/main"/>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td_P9cvysUCTHeu4IvEIt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d_P9cvysUCTHeu4IvEI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d_P9cvysUCTHeu4IvEIt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td_P9cvysUCTHeu4IvEIt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td_P9cvysUCTHeu4IvEIt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d_P9cvysUCTHeu4IvEIt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td_P9cvysUCTHeu4IvEIt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td_P9cvysUCTHeu4IvEIt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d_P9cvysUCTHeu4IvEItA"/>
</p:tagLst>
</file>

<file path=ppt/theme/theme1.xml><?xml version="1.0" encoding="utf-8"?>
<a:theme xmlns:a="http://schemas.openxmlformats.org/drawingml/2006/main" name="KBC horizontal banner">
  <a:themeElements>
    <a:clrScheme name="Aangepast 27">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003366"/>
            </a:solidFill>
            <a:latin typeface="Arial"/>
            <a:cs typeface="Arial"/>
          </a:defRPr>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2414</Words>
  <Application>Microsoft Office PowerPoint</Application>
  <PresentationFormat>Diavoorstelling (16:10)</PresentationFormat>
  <Paragraphs>382</Paragraphs>
  <Slides>34</Slides>
  <Notes>24</Notes>
  <HiddenSlides>0</HiddenSlides>
  <MMClips>0</MMClips>
  <ScaleCrop>false</ScaleCrop>
  <HeadingPairs>
    <vt:vector size="4" baseType="variant">
      <vt:variant>
        <vt:lpstr>Thema</vt:lpstr>
      </vt:variant>
      <vt:variant>
        <vt:i4>1</vt:i4>
      </vt:variant>
      <vt:variant>
        <vt:lpstr>Diatitels</vt:lpstr>
      </vt:variant>
      <vt:variant>
        <vt:i4>34</vt:i4>
      </vt:variant>
    </vt:vector>
  </HeadingPairs>
  <TitlesOfParts>
    <vt:vector size="35" baseType="lpstr">
      <vt:lpstr>KBC horizontal banner</vt:lpstr>
      <vt:lpstr>“Des soucis pour demain ?”</vt:lpstr>
      <vt:lpstr>“Ne vous fiez pas aux apparences : les seniors ont changé”</vt:lpstr>
      <vt:lpstr>Enquête KBC "Les Années bonheur"</vt:lpstr>
      <vt:lpstr>Seniors actifs</vt:lpstr>
      <vt:lpstr>Seniors actifs</vt:lpstr>
      <vt:lpstr>Seniors actifs</vt:lpstr>
      <vt:lpstr>Optimisme tempéré</vt:lpstr>
      <vt:lpstr>Craintes justifiées</vt:lpstr>
      <vt:lpstr>Craintes justifiées</vt:lpstr>
      <vt:lpstr>Craintes justifiées</vt:lpstr>
      <vt:lpstr>Dépendance &amp; soins Des soucis pour demain ? </vt:lpstr>
      <vt:lpstr>Perspectives démographiques 2014 - 2060 Vieillissement de la population belge </vt:lpstr>
      <vt:lpstr>Perspectives démographiques 2014 - 2060 Nous vivons plus longtemps .... </vt:lpstr>
      <vt:lpstr>Perspectives démographiques 2014 - 2060 ... nous devrons inévitablement travailler plus longtemps</vt:lpstr>
      <vt:lpstr>Perspectives démographiques 2014 - 2060 ... nous aurons aussi plus de bonnes années après la retraite </vt:lpstr>
      <vt:lpstr>Perspectives démographiques 2014 – 2060 … mais aussi plus d'années avec un besoin de soins</vt:lpstr>
      <vt:lpstr>Dépendance croissante Impact important sur les dépenses publiques pour les soins de longue durée</vt:lpstr>
      <vt:lpstr>Besoin grandissant de soins spécialisés Soins par l'entourage en repli, soins spécialisés sous pression</vt:lpstr>
      <vt:lpstr>Besoin grandissant de soins spécialisés Soins par l'entourage en repli, soins spécialisés sous pression</vt:lpstr>
      <vt:lpstr>Résumé</vt:lpstr>
      <vt:lpstr> </vt:lpstr>
      <vt:lpstr>Le défi pour un assureur</vt:lpstr>
      <vt:lpstr>La réponse des assureurs</vt:lpstr>
      <vt:lpstr>Que veulent nos clients ? </vt:lpstr>
      <vt:lpstr>La réponse de KBC</vt:lpstr>
      <vt:lpstr>Plan dépendance KBC - fonctionnement</vt:lpstr>
      <vt:lpstr>Plan dépendance KBC - définition de la dépendance</vt:lpstr>
      <vt:lpstr>La prévention, l'ADN de l'assureur</vt:lpstr>
      <vt:lpstr>En résumé, le concept global ... </vt:lpstr>
      <vt:lpstr>Et les autorités ...</vt:lpstr>
      <vt:lpstr>Prévention à plusieurs niveaux</vt:lpstr>
      <vt:lpstr>KBC lance un appel !</vt:lpstr>
      <vt:lpstr>Conclusion : KBC veut</vt:lpstr>
      <vt:lpstr>PowerPoint-presentatie</vt:lpstr>
    </vt:vector>
  </TitlesOfParts>
  <Company>KBC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Wonderjaren” Het KBC Zorgplan</dc:title>
  <dc:creator>Libbrecht Annemie</dc:creator>
  <cp:lastModifiedBy>Libbrecht Annemie</cp:lastModifiedBy>
  <cp:revision>71</cp:revision>
  <cp:lastPrinted>2014-09-04T09:01:51Z</cp:lastPrinted>
  <dcterms:created xsi:type="dcterms:W3CDTF">2014-09-03T08:25:44Z</dcterms:created>
  <dcterms:modified xsi:type="dcterms:W3CDTF">2014-09-24T11:19:08Z</dcterms:modified>
</cp:coreProperties>
</file>