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7.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37"/>
  </p:notesMasterIdLst>
  <p:handoutMasterIdLst>
    <p:handoutMasterId r:id="rId38"/>
  </p:handoutMasterIdLst>
  <p:sldIdLst>
    <p:sldId id="361" r:id="rId5"/>
    <p:sldId id="379" r:id="rId6"/>
    <p:sldId id="415" r:id="rId7"/>
    <p:sldId id="389" r:id="rId8"/>
    <p:sldId id="416" r:id="rId9"/>
    <p:sldId id="388" r:id="rId10"/>
    <p:sldId id="396" r:id="rId11"/>
    <p:sldId id="369" r:id="rId12"/>
    <p:sldId id="417" r:id="rId13"/>
    <p:sldId id="418" r:id="rId14"/>
    <p:sldId id="395" r:id="rId15"/>
    <p:sldId id="391" r:id="rId16"/>
    <p:sldId id="419" r:id="rId17"/>
    <p:sldId id="420" r:id="rId18"/>
    <p:sldId id="397" r:id="rId19"/>
    <p:sldId id="393" r:id="rId20"/>
    <p:sldId id="421" r:id="rId21"/>
    <p:sldId id="422" r:id="rId22"/>
    <p:sldId id="398" r:id="rId23"/>
    <p:sldId id="399" r:id="rId24"/>
    <p:sldId id="423" r:id="rId25"/>
    <p:sldId id="427" r:id="rId26"/>
    <p:sldId id="404" r:id="rId27"/>
    <p:sldId id="405" r:id="rId28"/>
    <p:sldId id="402" r:id="rId29"/>
    <p:sldId id="425" r:id="rId30"/>
    <p:sldId id="426" r:id="rId31"/>
    <p:sldId id="381" r:id="rId32"/>
    <p:sldId id="428" r:id="rId33"/>
    <p:sldId id="429" r:id="rId34"/>
    <p:sldId id="380" r:id="rId35"/>
    <p:sldId id="378" r:id="rId36"/>
  </p:sldIdLst>
  <p:sldSz cx="9144000" cy="5143500" type="screen16x9"/>
  <p:notesSz cx="7099300" cy="10234613"/>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orient="horz" pos="230">
          <p15:clr>
            <a:srgbClr val="A4A3A4"/>
          </p15:clr>
        </p15:guide>
        <p15:guide id="3" orient="horz" pos="4534">
          <p15:clr>
            <a:srgbClr val="A4A3A4"/>
          </p15:clr>
        </p15:guide>
        <p15:guide id="4" orient="horz" pos="4286">
          <p15:clr>
            <a:srgbClr val="A4A3A4"/>
          </p15:clr>
        </p15:guide>
        <p15:guide id="5" pos="4218" userDrawn="1">
          <p15:clr>
            <a:srgbClr val="A4A3A4"/>
          </p15:clr>
        </p15:guide>
        <p15:guide id="6" pos="237">
          <p15:clr>
            <a:srgbClr val="A4A3A4"/>
          </p15:clr>
        </p15:guide>
        <p15:guide id="7" pos="8229">
          <p15:clr>
            <a:srgbClr val="A4A3A4"/>
          </p15:clr>
        </p15:guide>
        <p15:guide id="8" pos="930" userDrawn="1">
          <p15:clr>
            <a:srgbClr val="A4A3A4"/>
          </p15:clr>
        </p15:guide>
        <p15:guide id="9" pos="7517">
          <p15:clr>
            <a:srgbClr val="A4A3A4"/>
          </p15:clr>
        </p15:guide>
        <p15:guide id="10" orient="horz" pos="1903">
          <p15:clr>
            <a:srgbClr val="A4A3A4"/>
          </p15:clr>
        </p15:guide>
        <p15:guide id="11" orient="horz" pos="2216">
          <p15:clr>
            <a:srgbClr val="A4A3A4"/>
          </p15:clr>
        </p15:guide>
        <p15:guide id="12" orient="horz" pos="1596">
          <p15:clr>
            <a:srgbClr val="A4A3A4"/>
          </p15:clr>
        </p15:guide>
        <p15:guide id="13" orient="horz" pos="3059">
          <p15:clr>
            <a:srgbClr val="A4A3A4"/>
          </p15:clr>
        </p15:guide>
        <p15:guide id="14" orient="horz" pos="2501">
          <p15:clr>
            <a:srgbClr val="A4A3A4"/>
          </p15:clr>
        </p15:guide>
        <p15:guide id="15" orient="horz" pos="722">
          <p15:clr>
            <a:srgbClr val="A4A3A4"/>
          </p15:clr>
        </p15:guide>
        <p15:guide id="16" pos="5534" userDrawn="1">
          <p15:clr>
            <a:srgbClr val="A4A3A4"/>
          </p15:clr>
        </p15:guide>
        <p15:guide id="17" pos="350">
          <p15:clr>
            <a:srgbClr val="A4A3A4"/>
          </p15:clr>
        </p15:guide>
        <p15:guide id="18" pos="83">
          <p15:clr>
            <a:srgbClr val="A4A3A4"/>
          </p15:clr>
        </p15:guide>
        <p15:guide id="19" pos="1110">
          <p15:clr>
            <a:srgbClr val="A4A3A4"/>
          </p15:clr>
        </p15:guide>
        <p15:guide id="20" orient="horz" pos="2620">
          <p15:clr>
            <a:srgbClr val="A4A3A4"/>
          </p15:clr>
        </p15:guide>
        <p15:guide id="21" orient="horz" pos="2045">
          <p15:clr>
            <a:srgbClr val="A4A3A4"/>
          </p15:clr>
        </p15:guide>
        <p15:guide id="22" orient="horz" pos="1872">
          <p15:clr>
            <a:srgbClr val="A4A3A4"/>
          </p15:clr>
        </p15:guide>
        <p15:guide id="23" orient="horz" pos="2475">
          <p15:clr>
            <a:srgbClr val="A4A3A4"/>
          </p15:clr>
        </p15:guide>
        <p15:guide id="24" orient="horz" pos="826" userDrawn="1">
          <p15:clr>
            <a:srgbClr val="A4A3A4"/>
          </p15:clr>
        </p15:guide>
        <p15:guide id="25" orient="horz" pos="1171">
          <p15:clr>
            <a:srgbClr val="A4A3A4"/>
          </p15:clr>
        </p15:guide>
        <p15:guide id="26" orient="horz" pos="1707">
          <p15:clr>
            <a:srgbClr val="A4A3A4"/>
          </p15:clr>
        </p15:guide>
        <p15:guide id="27" orient="horz" pos="2346">
          <p15:clr>
            <a:srgbClr val="A4A3A4"/>
          </p15:clr>
        </p15:guide>
        <p15:guide id="28" pos="4171">
          <p15:clr>
            <a:srgbClr val="A4A3A4"/>
          </p15:clr>
        </p15:guide>
        <p15:guide id="29" pos="142">
          <p15:clr>
            <a:srgbClr val="A4A3A4"/>
          </p15:clr>
        </p15:guide>
        <p15:guide id="30" pos="719">
          <p15:clr>
            <a:srgbClr val="A4A3A4"/>
          </p15:clr>
        </p15:guide>
        <p15:guide id="31" pos="5227">
          <p15:clr>
            <a:srgbClr val="A4A3A4"/>
          </p15:clr>
        </p15:guide>
        <p15:guide id="32" pos="614">
          <p15:clr>
            <a:srgbClr val="A4A3A4"/>
          </p15:clr>
        </p15:guide>
        <p15:guide id="33">
          <p15:clr>
            <a:srgbClr val="A4A3A4"/>
          </p15:clr>
        </p15:guide>
        <p15:guide id="35" pos="3850">
          <p15:clr>
            <a:srgbClr val="A4A3A4"/>
          </p15:clr>
        </p15:guide>
        <p15:guide id="36" pos="3678">
          <p15:clr>
            <a:srgbClr val="A4A3A4"/>
          </p15:clr>
        </p15:guide>
        <p15:guide id="37" pos="1497" userDrawn="1">
          <p15:clr>
            <a:srgbClr val="A4A3A4"/>
          </p15:clr>
        </p15:guide>
        <p15:guide id="38" pos="2290" userDrawn="1">
          <p15:clr>
            <a:srgbClr val="A4A3A4"/>
          </p15:clr>
        </p15:guide>
        <p15:guide id="39" pos="2859">
          <p15:clr>
            <a:srgbClr val="A4A3A4"/>
          </p15:clr>
        </p15:guide>
        <p15:guide id="40" pos="4228">
          <p15:clr>
            <a:srgbClr val="A4A3A4"/>
          </p15:clr>
        </p15:guide>
        <p15:guide id="41" pos="5046">
          <p15:clr>
            <a:srgbClr val="A4A3A4"/>
          </p15:clr>
        </p15:guide>
        <p15:guide id="42" pos="5602" userDrawn="1">
          <p15:clr>
            <a:srgbClr val="A4A3A4"/>
          </p15:clr>
        </p15:guide>
        <p15:guide id="43" pos="3679">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1D7E"/>
    <a:srgbClr val="F4D6F6"/>
    <a:srgbClr val="859F72"/>
    <a:srgbClr val="ACBD9F"/>
    <a:srgbClr val="EDBCAD"/>
    <a:srgbClr val="F5D9BE"/>
    <a:srgbClr val="EDC8B1"/>
    <a:srgbClr val="976707"/>
    <a:srgbClr val="1B365D"/>
    <a:srgbClr val="439F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597" autoAdjust="0"/>
  </p:normalViewPr>
  <p:slideViewPr>
    <p:cSldViewPr snapToGrid="0" showGuides="1">
      <p:cViewPr varScale="1">
        <p:scale>
          <a:sx n="141" d="100"/>
          <a:sy n="141" d="100"/>
        </p:scale>
        <p:origin x="-120" y="-480"/>
      </p:cViewPr>
      <p:guideLst>
        <p:guide orient="horz" pos="2382"/>
        <p:guide orient="horz" pos="230"/>
        <p:guide orient="horz" pos="4534"/>
        <p:guide orient="horz" pos="4286"/>
        <p:guide orient="horz" pos="1903"/>
        <p:guide orient="horz" pos="2216"/>
        <p:guide orient="horz" pos="1596"/>
        <p:guide orient="horz" pos="3059"/>
        <p:guide orient="horz" pos="2501"/>
        <p:guide orient="horz" pos="722"/>
        <p:guide orient="horz" pos="2620"/>
        <p:guide orient="horz" pos="2045"/>
        <p:guide orient="horz" pos="1872"/>
        <p:guide orient="horz" pos="2475"/>
        <p:guide orient="horz" pos="826"/>
        <p:guide orient="horz" pos="1171"/>
        <p:guide orient="horz" pos="1707"/>
        <p:guide orient="horz" pos="2346"/>
        <p:guide pos="4218"/>
        <p:guide pos="237"/>
        <p:guide pos="8229"/>
        <p:guide pos="930"/>
        <p:guide pos="7517"/>
        <p:guide pos="5534"/>
        <p:guide pos="350"/>
        <p:guide pos="83"/>
        <p:guide pos="1110"/>
        <p:guide pos="4171"/>
        <p:guide pos="142"/>
        <p:guide pos="719"/>
        <p:guide pos="5227"/>
        <p:guide pos="614"/>
        <p:guide/>
        <p:guide pos="3850"/>
        <p:guide pos="3678"/>
        <p:guide pos="1497"/>
        <p:guide pos="2290"/>
        <p:guide pos="2859"/>
        <p:guide pos="4228"/>
        <p:guide pos="5046"/>
        <p:guide pos="5602"/>
        <p:guide pos="3679"/>
      </p:guideLst>
    </p:cSldViewPr>
  </p:slideViewPr>
  <p:notesTextViewPr>
    <p:cViewPr>
      <p:scale>
        <a:sx n="3" d="2"/>
        <a:sy n="3" d="2"/>
      </p:scale>
      <p:origin x="0" y="0"/>
    </p:cViewPr>
  </p:notesTextViewPr>
  <p:sorterViewPr>
    <p:cViewPr>
      <p:scale>
        <a:sx n="120" d="100"/>
        <a:sy n="120" d="100"/>
      </p:scale>
      <p:origin x="0" y="-21756"/>
    </p:cViewPr>
  </p:sorterViewPr>
  <p:notesViewPr>
    <p:cSldViewPr snapToGrid="0" showGuides="1">
      <p:cViewPr varScale="1">
        <p:scale>
          <a:sx n="74" d="100"/>
          <a:sy n="74" d="100"/>
        </p:scale>
        <p:origin x="-2190"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Shee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64755155508349"/>
          <c:w val="0.979307000405102"/>
          <c:h val="0.67124041287468"/>
        </c:manualLayout>
      </c:layout>
      <c:barChart>
        <c:barDir val="col"/>
        <c:grouping val="clustered"/>
        <c:varyColors val="0"/>
        <c:ser>
          <c:idx val="0"/>
          <c:order val="0"/>
          <c:tx>
            <c:strRef>
              <c:f>Sheet1!$B$1</c:f>
              <c:strCache>
                <c:ptCount val="1"/>
                <c:pt idx="0">
                  <c:v>Series 1</c:v>
                </c:pt>
              </c:strCache>
            </c:strRef>
          </c:tx>
          <c:spPr>
            <a:solidFill>
              <a:schemeClr val="tx2"/>
            </a:solidFill>
          </c:spPr>
          <c:invertIfNegative val="0"/>
          <c:dLbls>
            <c:numFmt formatCode="0\%" sourceLinked="0"/>
            <c:spPr>
              <a:noFill/>
              <a:ln>
                <a:noFill/>
              </a:ln>
              <a:effectLst/>
            </c:spPr>
            <c:txPr>
              <a:bodyPr/>
              <a:lstStyle/>
              <a:p>
                <a:pPr algn="ctr">
                  <a:defRPr lang="nl-BE" sz="1200" b="1" i="0" u="none" strike="noStrike" kern="1200" baseline="0">
                    <a:solidFill>
                      <a:schemeClr val="tx2"/>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Inférieur</c:v>
                </c:pt>
                <c:pt idx="1">
                  <c:v>Moyen</c:v>
                </c:pt>
                <c:pt idx="2">
                  <c:v>Supérieur</c:v>
                </c:pt>
              </c:strCache>
            </c:strRef>
          </c:cat>
          <c:val>
            <c:numRef>
              <c:f>Sheet1!$B$2:$B$4</c:f>
              <c:numCache>
                <c:formatCode>0\%</c:formatCode>
                <c:ptCount val="3"/>
                <c:pt idx="0">
                  <c:v>27.99</c:v>
                </c:pt>
                <c:pt idx="1">
                  <c:v>42.69</c:v>
                </c:pt>
                <c:pt idx="2">
                  <c:v>29.31</c:v>
                </c:pt>
              </c:numCache>
            </c:numRef>
          </c:val>
          <c:extLst xmlns:c16r2="http://schemas.microsoft.com/office/drawing/2015/06/chart">
            <c:ext xmlns:c16="http://schemas.microsoft.com/office/drawing/2014/chart" uri="{C3380CC4-5D6E-409C-BE32-E72D297353CC}">
              <c16:uniqueId val="{00000000-8184-4FE7-BCE4-001AD5E5F103}"/>
            </c:ext>
          </c:extLst>
        </c:ser>
        <c:dLbls>
          <c:showLegendKey val="0"/>
          <c:showVal val="0"/>
          <c:showCatName val="0"/>
          <c:showSerName val="0"/>
          <c:showPercent val="0"/>
          <c:showBubbleSize val="0"/>
        </c:dLbls>
        <c:gapWidth val="90"/>
        <c:axId val="2126724136"/>
        <c:axId val="2127315336"/>
      </c:barChart>
      <c:catAx>
        <c:axId val="2126724136"/>
        <c:scaling>
          <c:orientation val="minMax"/>
        </c:scaling>
        <c:delete val="0"/>
        <c:axPos val="b"/>
        <c:numFmt formatCode="General" sourceLinked="0"/>
        <c:majorTickMark val="out"/>
        <c:minorTickMark val="none"/>
        <c:tickLblPos val="nextTo"/>
        <c:spPr>
          <a:ln>
            <a:noFill/>
          </a:ln>
        </c:spPr>
        <c:txPr>
          <a:bodyPr/>
          <a:lstStyle/>
          <a:p>
            <a:pPr algn="ctr">
              <a:defRPr lang="en-US" sz="1000" b="1" i="0" u="none" strike="noStrike" kern="1200" baseline="0">
                <a:solidFill>
                  <a:schemeClr val="tx2"/>
                </a:solidFill>
                <a:latin typeface="+mn-lt"/>
                <a:ea typeface="+mn-ea"/>
                <a:cs typeface="+mn-cs"/>
              </a:defRPr>
            </a:pPr>
            <a:endParaRPr lang="en-US"/>
          </a:p>
        </c:txPr>
        <c:crossAx val="2127315336"/>
        <c:crosses val="autoZero"/>
        <c:auto val="1"/>
        <c:lblAlgn val="ctr"/>
        <c:lblOffset val="100"/>
        <c:noMultiLvlLbl val="0"/>
      </c:catAx>
      <c:valAx>
        <c:axId val="2127315336"/>
        <c:scaling>
          <c:orientation val="minMax"/>
          <c:max val="100.0"/>
          <c:min val="0.0"/>
        </c:scaling>
        <c:delete val="1"/>
        <c:axPos val="l"/>
        <c:numFmt formatCode="0\%" sourceLinked="1"/>
        <c:majorTickMark val="out"/>
        <c:minorTickMark val="none"/>
        <c:tickLblPos val="nextTo"/>
        <c:crossAx val="2126724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rgbClr val="781D7E"/>
            </a:solidFill>
            <a:ln w="12700">
              <a:noFill/>
              <a:prstDash val="solid"/>
            </a:ln>
          </c:spPr>
          <c:invertIfNegative val="0"/>
          <c:dLbls>
            <c:numFmt formatCode="0\%" sourceLinked="0"/>
            <c:spPr>
              <a:noFill/>
              <a:ln w="25400">
                <a:noFill/>
              </a:ln>
            </c:spPr>
            <c:txPr>
              <a:bodyPr/>
              <a:lstStyle/>
              <a:p>
                <a:pPr>
                  <a:defRPr sz="1200" b="1" i="0" u="none" strike="noStrike" baseline="0">
                    <a:solidFill>
                      <a:srgbClr val="781D7E"/>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Chat</c:v>
                </c:pt>
                <c:pt idx="1">
                  <c:v>Chien</c:v>
                </c:pt>
              </c:strCache>
            </c:strRef>
          </c:cat>
          <c:val>
            <c:numRef>
              <c:f>Sheet1!$B$2:$B$3</c:f>
              <c:numCache>
                <c:formatCode>0\%</c:formatCode>
                <c:ptCount val="2"/>
                <c:pt idx="0">
                  <c:v>42.76</c:v>
                </c:pt>
                <c:pt idx="1">
                  <c:v>40.46</c:v>
                </c:pt>
              </c:numCache>
            </c:numRef>
          </c:val>
          <c:extLst xmlns:c16r2="http://schemas.microsoft.com/office/drawing/2015/06/chart">
            <c:ext xmlns:c16="http://schemas.microsoft.com/office/drawing/2014/chart" uri="{C3380CC4-5D6E-409C-BE32-E72D297353CC}">
              <c16:uniqueId val="{00000000-D4E6-421B-B1E4-4DAA27986B3F}"/>
            </c:ext>
          </c:extLst>
        </c:ser>
        <c:dLbls>
          <c:showLegendKey val="0"/>
          <c:showVal val="0"/>
          <c:showCatName val="0"/>
          <c:showSerName val="0"/>
          <c:showPercent val="0"/>
          <c:showBubbleSize val="0"/>
        </c:dLbls>
        <c:gapWidth val="70"/>
        <c:axId val="-2123624936"/>
        <c:axId val="-2123646088"/>
      </c:barChart>
      <c:catAx>
        <c:axId val="-2123624936"/>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rgbClr val="781D7E"/>
                </a:solidFill>
                <a:latin typeface="+mn-lt"/>
                <a:ea typeface="+mn-ea"/>
                <a:cs typeface="+mn-cs"/>
              </a:defRPr>
            </a:pPr>
            <a:endParaRPr lang="en-US"/>
          </a:p>
        </c:txPr>
        <c:crossAx val="-2123646088"/>
        <c:crossesAt val="0.0"/>
        <c:auto val="1"/>
        <c:lblAlgn val="ctr"/>
        <c:lblOffset val="1"/>
        <c:tickLblSkip val="1"/>
        <c:tickMarkSkip val="1"/>
        <c:noMultiLvlLbl val="0"/>
      </c:catAx>
      <c:valAx>
        <c:axId val="-2123646088"/>
        <c:scaling>
          <c:orientation val="minMax"/>
          <c:max val="100.0"/>
          <c:min val="0.0"/>
        </c:scaling>
        <c:delete val="0"/>
        <c:axPos val="r"/>
        <c:numFmt formatCode="0\%" sourceLinked="1"/>
        <c:majorTickMark val="out"/>
        <c:minorTickMark val="none"/>
        <c:tickLblPos val="none"/>
        <c:crossAx val="-2123624936"/>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Oui, certainement</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13.04</c:v>
                </c:pt>
                <c:pt idx="1">
                  <c:v>10.78</c:v>
                </c:pt>
              </c:numCache>
            </c:numRef>
          </c:val>
          <c:extLst xmlns:c16r2="http://schemas.microsoft.com/office/drawing/2015/06/chart">
            <c:ext xmlns:c16="http://schemas.microsoft.com/office/drawing/2014/chart" uri="{C3380CC4-5D6E-409C-BE32-E72D297353CC}">
              <c16:uniqueId val="{00000000-775C-4B03-B75B-4D969B7526B0}"/>
            </c:ext>
          </c:extLst>
        </c:ser>
        <c:ser>
          <c:idx val="1"/>
          <c:order val="1"/>
          <c:tx>
            <c:strRef>
              <c:f>Sheet1!$C$1</c:f>
              <c:strCache>
                <c:ptCount val="1"/>
                <c:pt idx="0">
                  <c:v>Oui, je le crois effectivement mais je n’en suis pas très certain(e)</c:v>
                </c:pt>
              </c:strCache>
            </c:strRef>
          </c:tx>
          <c:spPr>
            <a:solidFill>
              <a:schemeClr val="accent1"/>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20.95</c:v>
                </c:pt>
                <c:pt idx="1">
                  <c:v>21.99</c:v>
                </c:pt>
              </c:numCache>
            </c:numRef>
          </c:val>
          <c:extLst xmlns:c16r2="http://schemas.microsoft.com/office/drawing/2015/06/chart">
            <c:ext xmlns:c16="http://schemas.microsoft.com/office/drawing/2014/chart" uri="{C3380CC4-5D6E-409C-BE32-E72D297353CC}">
              <c16:uniqueId val="{00000001-775C-4B03-B75B-4D969B7526B0}"/>
            </c:ext>
          </c:extLst>
        </c:ser>
        <c:ser>
          <c:idx val="2"/>
          <c:order val="2"/>
          <c:tx>
            <c:strRef>
              <c:f>Sheet1!$D$1</c:f>
              <c:strCache>
                <c:ptCount val="1"/>
                <c:pt idx="0">
                  <c:v>Non, je ne le crois pas mais je n’en suis pas très certain(e)</c:v>
                </c:pt>
              </c:strCache>
            </c:strRef>
          </c:tx>
          <c:spPr>
            <a:solidFill>
              <a:srgbClr val="92D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Sheet1!$D$2:$D$3</c:f>
              <c:numCache>
                <c:formatCode>0\%</c:formatCode>
                <c:ptCount val="2"/>
                <c:pt idx="0">
                  <c:v>46.81</c:v>
                </c:pt>
                <c:pt idx="1">
                  <c:v>48.46</c:v>
                </c:pt>
              </c:numCache>
            </c:numRef>
          </c:val>
          <c:extLst xmlns:c16r2="http://schemas.microsoft.com/office/drawing/2015/06/chart">
            <c:ext xmlns:c16="http://schemas.microsoft.com/office/drawing/2014/chart" uri="{C3380CC4-5D6E-409C-BE32-E72D297353CC}">
              <c16:uniqueId val="{00000002-775C-4B03-B75B-4D969B7526B0}"/>
            </c:ext>
          </c:extLst>
        </c:ser>
        <c:ser>
          <c:idx val="3"/>
          <c:order val="3"/>
          <c:tx>
            <c:strRef>
              <c:f>Sheet1!$E$1</c:f>
              <c:strCache>
                <c:ptCount val="1"/>
                <c:pt idx="0">
                  <c:v>Non, certainement pas </c:v>
                </c:pt>
              </c:strCache>
            </c:strRef>
          </c:tx>
          <c:spPr>
            <a:solidFill>
              <a:srgbClr val="00B05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Sheet1!$E$2:$E$3</c:f>
              <c:numCache>
                <c:formatCode>0\%</c:formatCode>
                <c:ptCount val="2"/>
                <c:pt idx="0">
                  <c:v>19.2</c:v>
                </c:pt>
                <c:pt idx="1">
                  <c:v>18.77</c:v>
                </c:pt>
              </c:numCache>
            </c:numRef>
          </c:val>
          <c:extLst xmlns:c16r2="http://schemas.microsoft.com/office/drawing/2015/06/chart">
            <c:ext xmlns:c16="http://schemas.microsoft.com/office/drawing/2014/chart" uri="{C3380CC4-5D6E-409C-BE32-E72D297353CC}">
              <c16:uniqueId val="{00000003-775C-4B03-B75B-4D969B7526B0}"/>
            </c:ext>
          </c:extLst>
        </c:ser>
        <c:dLbls>
          <c:showLegendKey val="0"/>
          <c:showVal val="0"/>
          <c:showCatName val="0"/>
          <c:showSerName val="0"/>
          <c:showPercent val="0"/>
          <c:showBubbleSize val="0"/>
        </c:dLbls>
        <c:gapWidth val="150"/>
        <c:overlap val="100"/>
        <c:axId val="-2123835064"/>
        <c:axId val="-2123844952"/>
      </c:barChart>
      <c:catAx>
        <c:axId val="-2123835064"/>
        <c:scaling>
          <c:orientation val="minMax"/>
        </c:scaling>
        <c:delete val="1"/>
        <c:axPos val="b"/>
        <c:numFmt formatCode="#,##0" sourceLinked="0"/>
        <c:majorTickMark val="out"/>
        <c:minorTickMark val="none"/>
        <c:tickLblPos val="nextTo"/>
        <c:crossAx val="-2123844952"/>
        <c:crosses val="autoZero"/>
        <c:auto val="1"/>
        <c:lblAlgn val="ctr"/>
        <c:lblOffset val="100"/>
        <c:noMultiLvlLbl val="0"/>
      </c:catAx>
      <c:valAx>
        <c:axId val="-2123844952"/>
        <c:scaling>
          <c:orientation val="minMax"/>
          <c:max val="1.0"/>
          <c:min val="0.0"/>
        </c:scaling>
        <c:delete val="1"/>
        <c:axPos val="l"/>
        <c:numFmt formatCode="0%" sourceLinked="0"/>
        <c:majorTickMark val="none"/>
        <c:minorTickMark val="none"/>
        <c:tickLblPos val="none"/>
        <c:crossAx val="-2123835064"/>
        <c:crosses val="autoZero"/>
        <c:crossBetween val="between"/>
      </c:valAx>
    </c:plotArea>
    <c:legend>
      <c:legendPos val="r"/>
      <c:layout>
        <c:manualLayout>
          <c:xMode val="edge"/>
          <c:yMode val="edge"/>
          <c:x val="0.67059872232952"/>
          <c:y val="0.198983398832612"/>
          <c:w val="0.328336327170081"/>
          <c:h val="0.617774035251794"/>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Oui, certainement</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13.88</c:v>
                </c:pt>
                <c:pt idx="1">
                  <c:v>12.97</c:v>
                </c:pt>
              </c:numCache>
            </c:numRef>
          </c:val>
          <c:extLst xmlns:c16r2="http://schemas.microsoft.com/office/drawing/2015/06/chart">
            <c:ext xmlns:c16="http://schemas.microsoft.com/office/drawing/2014/chart" uri="{C3380CC4-5D6E-409C-BE32-E72D297353CC}">
              <c16:uniqueId val="{00000000-566F-499A-BCCA-89A6EBDB5E92}"/>
            </c:ext>
          </c:extLst>
        </c:ser>
        <c:ser>
          <c:idx val="1"/>
          <c:order val="1"/>
          <c:tx>
            <c:strRef>
              <c:f>Sheet1!$C$1</c:f>
              <c:strCache>
                <c:ptCount val="1"/>
                <c:pt idx="0">
                  <c:v>Oui, je le crois effectivement mais je n’en suis pas très certain(e)</c:v>
                </c:pt>
              </c:strCache>
            </c:strRef>
          </c:tx>
          <c:spPr>
            <a:solidFill>
              <a:schemeClr val="accent1"/>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26.42</c:v>
                </c:pt>
                <c:pt idx="1">
                  <c:v>25.4</c:v>
                </c:pt>
              </c:numCache>
            </c:numRef>
          </c:val>
          <c:extLst xmlns:c16r2="http://schemas.microsoft.com/office/drawing/2015/06/chart">
            <c:ext xmlns:c16="http://schemas.microsoft.com/office/drawing/2014/chart" uri="{C3380CC4-5D6E-409C-BE32-E72D297353CC}">
              <c16:uniqueId val="{00000001-566F-499A-BCCA-89A6EBDB5E92}"/>
            </c:ext>
          </c:extLst>
        </c:ser>
        <c:ser>
          <c:idx val="2"/>
          <c:order val="2"/>
          <c:tx>
            <c:strRef>
              <c:f>Sheet1!$D$1</c:f>
              <c:strCache>
                <c:ptCount val="1"/>
                <c:pt idx="0">
                  <c:v>Non, je ne le crois pas mais je n’en suis pas très certain(e)</c:v>
                </c:pt>
              </c:strCache>
            </c:strRef>
          </c:tx>
          <c:spPr>
            <a:solidFill>
              <a:srgbClr val="92D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Sheet1!$D$2:$D$3</c:f>
              <c:numCache>
                <c:formatCode>0\%</c:formatCode>
                <c:ptCount val="2"/>
                <c:pt idx="0">
                  <c:v>42.2</c:v>
                </c:pt>
                <c:pt idx="1">
                  <c:v>45.89</c:v>
                </c:pt>
              </c:numCache>
            </c:numRef>
          </c:val>
          <c:extLst xmlns:c16r2="http://schemas.microsoft.com/office/drawing/2015/06/chart">
            <c:ext xmlns:c16="http://schemas.microsoft.com/office/drawing/2014/chart" uri="{C3380CC4-5D6E-409C-BE32-E72D297353CC}">
              <c16:uniqueId val="{00000002-566F-499A-BCCA-89A6EBDB5E92}"/>
            </c:ext>
          </c:extLst>
        </c:ser>
        <c:ser>
          <c:idx val="3"/>
          <c:order val="3"/>
          <c:tx>
            <c:strRef>
              <c:f>Sheet1!$E$1</c:f>
              <c:strCache>
                <c:ptCount val="1"/>
                <c:pt idx="0">
                  <c:v>Non, certainement pas </c:v>
                </c:pt>
              </c:strCache>
            </c:strRef>
          </c:tx>
          <c:spPr>
            <a:solidFill>
              <a:srgbClr val="00B05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Sheet1!$E$2:$E$3</c:f>
              <c:numCache>
                <c:formatCode>0\%</c:formatCode>
                <c:ptCount val="2"/>
                <c:pt idx="0">
                  <c:v>17.5</c:v>
                </c:pt>
                <c:pt idx="1">
                  <c:v>15.75</c:v>
                </c:pt>
              </c:numCache>
            </c:numRef>
          </c:val>
          <c:extLst xmlns:c16r2="http://schemas.microsoft.com/office/drawing/2015/06/chart">
            <c:ext xmlns:c16="http://schemas.microsoft.com/office/drawing/2014/chart" uri="{C3380CC4-5D6E-409C-BE32-E72D297353CC}">
              <c16:uniqueId val="{00000003-566F-499A-BCCA-89A6EBDB5E92}"/>
            </c:ext>
          </c:extLst>
        </c:ser>
        <c:dLbls>
          <c:showLegendKey val="0"/>
          <c:showVal val="0"/>
          <c:showCatName val="0"/>
          <c:showSerName val="0"/>
          <c:showPercent val="0"/>
          <c:showBubbleSize val="0"/>
        </c:dLbls>
        <c:gapWidth val="150"/>
        <c:overlap val="100"/>
        <c:axId val="-2124023800"/>
        <c:axId val="-2124020488"/>
      </c:barChart>
      <c:catAx>
        <c:axId val="-2124023800"/>
        <c:scaling>
          <c:orientation val="minMax"/>
        </c:scaling>
        <c:delete val="1"/>
        <c:axPos val="b"/>
        <c:numFmt formatCode="#,##0" sourceLinked="0"/>
        <c:majorTickMark val="out"/>
        <c:minorTickMark val="none"/>
        <c:tickLblPos val="nextTo"/>
        <c:crossAx val="-2124020488"/>
        <c:crosses val="autoZero"/>
        <c:auto val="1"/>
        <c:lblAlgn val="ctr"/>
        <c:lblOffset val="100"/>
        <c:noMultiLvlLbl val="0"/>
      </c:catAx>
      <c:valAx>
        <c:axId val="-2124020488"/>
        <c:scaling>
          <c:orientation val="minMax"/>
          <c:max val="1.0"/>
          <c:min val="0.0"/>
        </c:scaling>
        <c:delete val="1"/>
        <c:axPos val="l"/>
        <c:numFmt formatCode="0%" sourceLinked="0"/>
        <c:majorTickMark val="none"/>
        <c:minorTickMark val="none"/>
        <c:tickLblPos val="none"/>
        <c:crossAx val="-2124023800"/>
        <c:crosses val="autoZero"/>
        <c:crossBetween val="between"/>
      </c:valAx>
    </c:plotArea>
    <c:legend>
      <c:legendPos val="r"/>
      <c:layout>
        <c:manualLayout>
          <c:xMode val="edge"/>
          <c:yMode val="edge"/>
          <c:x val="0.67059872232952"/>
          <c:y val="0.198983398832612"/>
          <c:w val="0.328336327170081"/>
          <c:h val="0.617774035251794"/>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Namur</c:v>
                </c:pt>
                <c:pt idx="2">
                  <c:v>Man</c:v>
                </c:pt>
                <c:pt idx="3">
                  <c:v>Vrouw</c:v>
                </c:pt>
                <c:pt idx="4">
                  <c:v>15-34</c:v>
                </c:pt>
                <c:pt idx="5">
                  <c:v>35-54</c:v>
                </c:pt>
                <c:pt idx="6">
                  <c:v>55+</c:v>
                </c:pt>
                <c:pt idx="7">
                  <c:v>Landelijk</c:v>
                </c:pt>
                <c:pt idx="8">
                  <c:v>Stedelijk</c:v>
                </c:pt>
                <c:pt idx="9">
                  <c:v>Peu</c:v>
                </c:pt>
                <c:pt idx="10">
                  <c:v>Moyenne</c:v>
                </c:pt>
                <c:pt idx="11">
                  <c:v>Haut</c:v>
                </c:pt>
                <c:pt idx="12">
                  <c:v>Ja</c:v>
                </c:pt>
                <c:pt idx="13">
                  <c:v>Nee</c:v>
                </c:pt>
              </c:strCache>
            </c:strRef>
          </c:cat>
          <c:val>
            <c:numRef>
              <c:f>Sheet1!$B$2:$B$15</c:f>
              <c:numCache>
                <c:formatCode>0\%</c:formatCode>
                <c:ptCount val="14"/>
                <c:pt idx="0">
                  <c:v>40.30000000000001</c:v>
                </c:pt>
                <c:pt idx="1">
                  <c:v>33.99</c:v>
                </c:pt>
                <c:pt idx="2">
                  <c:v>40.7</c:v>
                </c:pt>
                <c:pt idx="3">
                  <c:v>39.93</c:v>
                </c:pt>
                <c:pt idx="4">
                  <c:v>41.02</c:v>
                </c:pt>
                <c:pt idx="5">
                  <c:v>38.59</c:v>
                </c:pt>
                <c:pt idx="6">
                  <c:v>41.36</c:v>
                </c:pt>
                <c:pt idx="7">
                  <c:v>39.01</c:v>
                </c:pt>
                <c:pt idx="8">
                  <c:v>41.77</c:v>
                </c:pt>
                <c:pt idx="9">
                  <c:v>46.39</c:v>
                </c:pt>
                <c:pt idx="10">
                  <c:v>38.22</c:v>
                </c:pt>
                <c:pt idx="11">
                  <c:v>35.96</c:v>
                </c:pt>
                <c:pt idx="12">
                  <c:v>41.49</c:v>
                </c:pt>
                <c:pt idx="13">
                  <c:v>38.12</c:v>
                </c:pt>
              </c:numCache>
            </c:numRef>
          </c:val>
          <c:extLst xmlns:c16r2="http://schemas.microsoft.com/office/drawing/2015/06/chart">
            <c:ext xmlns:c16="http://schemas.microsoft.com/office/drawing/2014/chart" uri="{C3380CC4-5D6E-409C-BE32-E72D297353CC}">
              <c16:uniqueId val="{00000000-DB0D-436A-B327-497358ABF902}"/>
            </c:ext>
          </c:extLst>
        </c:ser>
        <c:dLbls>
          <c:showLegendKey val="0"/>
          <c:showVal val="0"/>
          <c:showCatName val="0"/>
          <c:showSerName val="0"/>
          <c:showPercent val="0"/>
          <c:showBubbleSize val="0"/>
        </c:dLbls>
        <c:gapWidth val="75"/>
        <c:axId val="2095425304"/>
        <c:axId val="2095428312"/>
      </c:barChart>
      <c:catAx>
        <c:axId val="2095425304"/>
        <c:scaling>
          <c:orientation val="minMax"/>
        </c:scaling>
        <c:delete val="1"/>
        <c:axPos val="b"/>
        <c:numFmt formatCode="#,##0" sourceLinked="0"/>
        <c:majorTickMark val="out"/>
        <c:minorTickMark val="none"/>
        <c:tickLblPos val="nextTo"/>
        <c:crossAx val="2095428312"/>
        <c:crosses val="autoZero"/>
        <c:auto val="1"/>
        <c:lblAlgn val="ctr"/>
        <c:lblOffset val="100"/>
        <c:noMultiLvlLbl val="0"/>
      </c:catAx>
      <c:valAx>
        <c:axId val="2095428312"/>
        <c:scaling>
          <c:orientation val="minMax"/>
          <c:max val="100.0"/>
          <c:min val="0.0"/>
        </c:scaling>
        <c:delete val="1"/>
        <c:axPos val="l"/>
        <c:numFmt formatCode="General" sourceLinked="0"/>
        <c:majorTickMark val="none"/>
        <c:minorTickMark val="none"/>
        <c:tickLblPos val="none"/>
        <c:crossAx val="20954253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Namur</c:v>
                </c:pt>
                <c:pt idx="2">
                  <c:v>Man</c:v>
                </c:pt>
                <c:pt idx="3">
                  <c:v>Vrouw</c:v>
                </c:pt>
                <c:pt idx="4">
                  <c:v>15-34</c:v>
                </c:pt>
                <c:pt idx="5">
                  <c:v>35-54</c:v>
                </c:pt>
                <c:pt idx="6">
                  <c:v>55+</c:v>
                </c:pt>
                <c:pt idx="7">
                  <c:v>Landelijk</c:v>
                </c:pt>
                <c:pt idx="8">
                  <c:v>Stedelijk</c:v>
                </c:pt>
                <c:pt idx="9">
                  <c:v>Peu</c:v>
                </c:pt>
                <c:pt idx="10">
                  <c:v>Moyenne</c:v>
                </c:pt>
                <c:pt idx="11">
                  <c:v>Haut</c:v>
                </c:pt>
                <c:pt idx="12">
                  <c:v>Ja</c:v>
                </c:pt>
                <c:pt idx="13">
                  <c:v>Nee</c:v>
                </c:pt>
              </c:strCache>
            </c:strRef>
          </c:cat>
          <c:val>
            <c:numRef>
              <c:f>Sheet1!$B$2:$B$15</c:f>
              <c:numCache>
                <c:formatCode>0\%</c:formatCode>
                <c:ptCount val="14"/>
                <c:pt idx="0">
                  <c:v>38.37</c:v>
                </c:pt>
                <c:pt idx="1">
                  <c:v>32.77</c:v>
                </c:pt>
                <c:pt idx="2">
                  <c:v>39.44</c:v>
                </c:pt>
                <c:pt idx="3">
                  <c:v>37.38</c:v>
                </c:pt>
                <c:pt idx="4">
                  <c:v>40.33</c:v>
                </c:pt>
                <c:pt idx="5">
                  <c:v>37.63</c:v>
                </c:pt>
                <c:pt idx="6">
                  <c:v>37.65</c:v>
                </c:pt>
                <c:pt idx="7">
                  <c:v>36.08</c:v>
                </c:pt>
                <c:pt idx="8">
                  <c:v>40.97</c:v>
                </c:pt>
                <c:pt idx="9">
                  <c:v>43.27</c:v>
                </c:pt>
                <c:pt idx="10">
                  <c:v>36.84</c:v>
                </c:pt>
                <c:pt idx="11">
                  <c:v>34.65</c:v>
                </c:pt>
                <c:pt idx="12">
                  <c:v>40.75</c:v>
                </c:pt>
                <c:pt idx="13">
                  <c:v>34.0</c:v>
                </c:pt>
              </c:numCache>
            </c:numRef>
          </c:val>
          <c:extLst xmlns:c16r2="http://schemas.microsoft.com/office/drawing/2015/06/chart">
            <c:ext xmlns:c16="http://schemas.microsoft.com/office/drawing/2014/chart" uri="{C3380CC4-5D6E-409C-BE32-E72D297353CC}">
              <c16:uniqueId val="{00000000-4BCE-4578-B942-44EA9CA59039}"/>
            </c:ext>
          </c:extLst>
        </c:ser>
        <c:dLbls>
          <c:showLegendKey val="0"/>
          <c:showVal val="0"/>
          <c:showCatName val="0"/>
          <c:showSerName val="0"/>
          <c:showPercent val="0"/>
          <c:showBubbleSize val="0"/>
        </c:dLbls>
        <c:gapWidth val="75"/>
        <c:axId val="-2124385896"/>
        <c:axId val="-2124391592"/>
      </c:barChart>
      <c:catAx>
        <c:axId val="-2124385896"/>
        <c:scaling>
          <c:orientation val="minMax"/>
        </c:scaling>
        <c:delete val="1"/>
        <c:axPos val="b"/>
        <c:numFmt formatCode="#,##0" sourceLinked="0"/>
        <c:majorTickMark val="out"/>
        <c:minorTickMark val="none"/>
        <c:tickLblPos val="nextTo"/>
        <c:crossAx val="-2124391592"/>
        <c:crosses val="autoZero"/>
        <c:auto val="1"/>
        <c:lblAlgn val="ctr"/>
        <c:lblOffset val="100"/>
        <c:noMultiLvlLbl val="0"/>
      </c:catAx>
      <c:valAx>
        <c:axId val="-2124391592"/>
        <c:scaling>
          <c:orientation val="minMax"/>
          <c:max val="100.0"/>
          <c:min val="0.0"/>
        </c:scaling>
        <c:delete val="1"/>
        <c:axPos val="l"/>
        <c:numFmt formatCode="General" sourceLinked="0"/>
        <c:majorTickMark val="none"/>
        <c:minorTickMark val="none"/>
        <c:tickLblPos val="none"/>
        <c:crossAx val="-2124385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Oui</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196E-4FBA-A221-74D1816F6E78}"/>
            </c:ext>
          </c:extLst>
        </c:ser>
        <c:dLbls>
          <c:showLegendKey val="0"/>
          <c:showVal val="0"/>
          <c:showCatName val="0"/>
          <c:showSerName val="0"/>
          <c:showPercent val="0"/>
          <c:showBubbleSize val="0"/>
        </c:dLbls>
        <c:gapWidth val="150"/>
        <c:overlap val="100"/>
        <c:axId val="2095393320"/>
        <c:axId val="2095396440"/>
      </c:barChart>
      <c:catAx>
        <c:axId val="2095393320"/>
        <c:scaling>
          <c:orientation val="minMax"/>
        </c:scaling>
        <c:delete val="1"/>
        <c:axPos val="b"/>
        <c:numFmt formatCode="#,##0" sourceLinked="0"/>
        <c:majorTickMark val="out"/>
        <c:minorTickMark val="none"/>
        <c:tickLblPos val="nextTo"/>
        <c:crossAx val="2095396440"/>
        <c:crosses val="autoZero"/>
        <c:auto val="1"/>
        <c:lblAlgn val="ctr"/>
        <c:lblOffset val="100"/>
        <c:noMultiLvlLbl val="0"/>
      </c:catAx>
      <c:valAx>
        <c:axId val="2095396440"/>
        <c:scaling>
          <c:orientation val="minMax"/>
          <c:max val="1.0"/>
          <c:min val="0.0"/>
        </c:scaling>
        <c:delete val="1"/>
        <c:axPos val="l"/>
        <c:numFmt formatCode="0%" sourceLinked="0"/>
        <c:majorTickMark val="none"/>
        <c:minorTickMark val="none"/>
        <c:tickLblPos val="none"/>
        <c:crossAx val="2095393320"/>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Pas d'accord</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10.1</c:v>
                </c:pt>
                <c:pt idx="1">
                  <c:v>9.09</c:v>
                </c:pt>
              </c:numCache>
            </c:numRef>
          </c:val>
          <c:extLst xmlns:c16r2="http://schemas.microsoft.com/office/drawing/2015/06/chart">
            <c:ext xmlns:c16="http://schemas.microsoft.com/office/drawing/2014/chart" uri="{C3380CC4-5D6E-409C-BE32-E72D297353CC}">
              <c16:uniqueId val="{00000000-E468-4419-807A-F00B26BA2E36}"/>
            </c:ext>
          </c:extLst>
        </c:ser>
        <c:ser>
          <c:idx val="1"/>
          <c:order val="1"/>
          <c:tx>
            <c:strRef>
              <c:f>Sheet1!$C$1</c:f>
              <c:strCache>
                <c:ptCount val="1"/>
                <c:pt idx="0">
                  <c:v>D'accord</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89.9</c:v>
                </c:pt>
                <c:pt idx="1">
                  <c:v>90.91</c:v>
                </c:pt>
              </c:numCache>
            </c:numRef>
          </c:val>
          <c:extLst xmlns:c16r2="http://schemas.microsoft.com/office/drawing/2015/06/chart">
            <c:ext xmlns:c16="http://schemas.microsoft.com/office/drawing/2014/chart" uri="{C3380CC4-5D6E-409C-BE32-E72D297353CC}">
              <c16:uniqueId val="{00000001-E468-4419-807A-F00B26BA2E36}"/>
            </c:ext>
          </c:extLst>
        </c:ser>
        <c:dLbls>
          <c:showLegendKey val="0"/>
          <c:showVal val="0"/>
          <c:showCatName val="0"/>
          <c:showSerName val="0"/>
          <c:showPercent val="0"/>
          <c:showBubbleSize val="0"/>
        </c:dLbls>
        <c:gapWidth val="150"/>
        <c:overlap val="100"/>
        <c:axId val="-2126549432"/>
        <c:axId val="-2126546424"/>
      </c:barChart>
      <c:catAx>
        <c:axId val="-2126549432"/>
        <c:scaling>
          <c:orientation val="minMax"/>
        </c:scaling>
        <c:delete val="1"/>
        <c:axPos val="b"/>
        <c:numFmt formatCode="#,##0" sourceLinked="0"/>
        <c:majorTickMark val="out"/>
        <c:minorTickMark val="none"/>
        <c:tickLblPos val="nextTo"/>
        <c:crossAx val="-2126546424"/>
        <c:crosses val="autoZero"/>
        <c:auto val="1"/>
        <c:lblAlgn val="ctr"/>
        <c:lblOffset val="100"/>
        <c:noMultiLvlLbl val="0"/>
      </c:catAx>
      <c:valAx>
        <c:axId val="-2126546424"/>
        <c:scaling>
          <c:orientation val="minMax"/>
          <c:max val="1.0"/>
          <c:min val="0.0"/>
        </c:scaling>
        <c:delete val="1"/>
        <c:axPos val="l"/>
        <c:numFmt formatCode="0%" sourceLinked="0"/>
        <c:majorTickMark val="none"/>
        <c:minorTickMark val="none"/>
        <c:tickLblPos val="none"/>
        <c:crossAx val="-2126549432"/>
        <c:crosses val="autoZero"/>
        <c:crossBetween val="between"/>
      </c:valAx>
    </c:plotArea>
    <c:legend>
      <c:legendPos val="r"/>
      <c:layout>
        <c:manualLayout>
          <c:xMode val="edge"/>
          <c:yMode val="edge"/>
          <c:x val="0.714909757206593"/>
          <c:y val="0.152587579645288"/>
          <c:w val="0.0939166587881489"/>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Pas d'accord</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7.6</c:v>
                </c:pt>
                <c:pt idx="1">
                  <c:v>7.27</c:v>
                </c:pt>
              </c:numCache>
            </c:numRef>
          </c:val>
          <c:extLst xmlns:c16r2="http://schemas.microsoft.com/office/drawing/2015/06/chart">
            <c:ext xmlns:c16="http://schemas.microsoft.com/office/drawing/2014/chart" uri="{C3380CC4-5D6E-409C-BE32-E72D297353CC}">
              <c16:uniqueId val="{00000000-472A-4E0B-A2DA-F848514586DD}"/>
            </c:ext>
          </c:extLst>
        </c:ser>
        <c:ser>
          <c:idx val="1"/>
          <c:order val="1"/>
          <c:tx>
            <c:strRef>
              <c:f>Sheet1!$C$1</c:f>
              <c:strCache>
                <c:ptCount val="1"/>
                <c:pt idx="0">
                  <c:v>D'accord</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92.4</c:v>
                </c:pt>
                <c:pt idx="1">
                  <c:v>92.73</c:v>
                </c:pt>
              </c:numCache>
            </c:numRef>
          </c:val>
          <c:extLst xmlns:c16r2="http://schemas.microsoft.com/office/drawing/2015/06/chart">
            <c:ext xmlns:c16="http://schemas.microsoft.com/office/drawing/2014/chart" uri="{C3380CC4-5D6E-409C-BE32-E72D297353CC}">
              <c16:uniqueId val="{00000001-472A-4E0B-A2DA-F848514586DD}"/>
            </c:ext>
          </c:extLst>
        </c:ser>
        <c:dLbls>
          <c:showLegendKey val="0"/>
          <c:showVal val="0"/>
          <c:showCatName val="0"/>
          <c:showSerName val="0"/>
          <c:showPercent val="0"/>
          <c:showBubbleSize val="0"/>
        </c:dLbls>
        <c:gapWidth val="150"/>
        <c:overlap val="100"/>
        <c:axId val="-2126763256"/>
        <c:axId val="-2126766408"/>
      </c:barChart>
      <c:catAx>
        <c:axId val="-2126763256"/>
        <c:scaling>
          <c:orientation val="minMax"/>
        </c:scaling>
        <c:delete val="1"/>
        <c:axPos val="b"/>
        <c:numFmt formatCode="#,##0" sourceLinked="0"/>
        <c:majorTickMark val="out"/>
        <c:minorTickMark val="none"/>
        <c:tickLblPos val="nextTo"/>
        <c:crossAx val="-2126766408"/>
        <c:crosses val="autoZero"/>
        <c:auto val="1"/>
        <c:lblAlgn val="ctr"/>
        <c:lblOffset val="100"/>
        <c:noMultiLvlLbl val="0"/>
      </c:catAx>
      <c:valAx>
        <c:axId val="-2126766408"/>
        <c:scaling>
          <c:orientation val="minMax"/>
          <c:max val="1.0"/>
          <c:min val="0.0"/>
        </c:scaling>
        <c:delete val="1"/>
        <c:axPos val="l"/>
        <c:numFmt formatCode="0%" sourceLinked="0"/>
        <c:majorTickMark val="none"/>
        <c:minorTickMark val="none"/>
        <c:tickLblPos val="none"/>
        <c:crossAx val="-2126763256"/>
        <c:crosses val="autoZero"/>
        <c:crossBetween val="between"/>
      </c:valAx>
    </c:plotArea>
    <c:legend>
      <c:legendPos val="r"/>
      <c:layout>
        <c:manualLayout>
          <c:xMode val="edge"/>
          <c:yMode val="edge"/>
          <c:x val="0.714909757206593"/>
          <c:y val="0.152587579645288"/>
          <c:w val="0.0939166587881489"/>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Liège</c:v>
                </c:pt>
                <c:pt idx="2">
                  <c:v>Man</c:v>
                </c:pt>
                <c:pt idx="3">
                  <c:v>Vrouw</c:v>
                </c:pt>
                <c:pt idx="4">
                  <c:v>15-34</c:v>
                </c:pt>
                <c:pt idx="5">
                  <c:v>35-54</c:v>
                </c:pt>
                <c:pt idx="6">
                  <c:v>55+</c:v>
                </c:pt>
                <c:pt idx="7">
                  <c:v>Landelijk</c:v>
                </c:pt>
                <c:pt idx="8">
                  <c:v>Stedelijk</c:v>
                </c:pt>
                <c:pt idx="9">
                  <c:v>Peu</c:v>
                </c:pt>
                <c:pt idx="10">
                  <c:v>Moyenne</c:v>
                </c:pt>
                <c:pt idx="11">
                  <c:v>Haut</c:v>
                </c:pt>
                <c:pt idx="12">
                  <c:v>Ja</c:v>
                </c:pt>
                <c:pt idx="13">
                  <c:v>Nee</c:v>
                </c:pt>
              </c:strCache>
            </c:strRef>
          </c:cat>
          <c:val>
            <c:numRef>
              <c:f>Sheet1!$B$2:$B$15</c:f>
              <c:numCache>
                <c:formatCode>0\%</c:formatCode>
                <c:ptCount val="14"/>
                <c:pt idx="0">
                  <c:v>92.4</c:v>
                </c:pt>
                <c:pt idx="1">
                  <c:v>90.74</c:v>
                </c:pt>
                <c:pt idx="2">
                  <c:v>90.8</c:v>
                </c:pt>
                <c:pt idx="3">
                  <c:v>93.89</c:v>
                </c:pt>
                <c:pt idx="4">
                  <c:v>91.43</c:v>
                </c:pt>
                <c:pt idx="5">
                  <c:v>92.51</c:v>
                </c:pt>
                <c:pt idx="6">
                  <c:v>92.99</c:v>
                </c:pt>
                <c:pt idx="7">
                  <c:v>92.93</c:v>
                </c:pt>
                <c:pt idx="8">
                  <c:v>91.81</c:v>
                </c:pt>
                <c:pt idx="9">
                  <c:v>94.98</c:v>
                </c:pt>
                <c:pt idx="10">
                  <c:v>92.87</c:v>
                </c:pt>
                <c:pt idx="11">
                  <c:v>88.63</c:v>
                </c:pt>
                <c:pt idx="12">
                  <c:v>95.56</c:v>
                </c:pt>
                <c:pt idx="13">
                  <c:v>86.61</c:v>
                </c:pt>
              </c:numCache>
            </c:numRef>
          </c:val>
          <c:extLst xmlns:c16r2="http://schemas.microsoft.com/office/drawing/2015/06/chart">
            <c:ext xmlns:c16="http://schemas.microsoft.com/office/drawing/2014/chart" uri="{C3380CC4-5D6E-409C-BE32-E72D297353CC}">
              <c16:uniqueId val="{00000000-ED00-43C3-B6EF-560339BB42E3}"/>
            </c:ext>
          </c:extLst>
        </c:ser>
        <c:dLbls>
          <c:showLegendKey val="0"/>
          <c:showVal val="0"/>
          <c:showCatName val="0"/>
          <c:showSerName val="0"/>
          <c:showPercent val="0"/>
          <c:showBubbleSize val="0"/>
        </c:dLbls>
        <c:gapWidth val="75"/>
        <c:axId val="-2128248760"/>
        <c:axId val="-2128245752"/>
      </c:barChart>
      <c:catAx>
        <c:axId val="-2128248760"/>
        <c:scaling>
          <c:orientation val="minMax"/>
        </c:scaling>
        <c:delete val="1"/>
        <c:axPos val="b"/>
        <c:numFmt formatCode="#,##0" sourceLinked="0"/>
        <c:majorTickMark val="out"/>
        <c:minorTickMark val="none"/>
        <c:tickLblPos val="nextTo"/>
        <c:crossAx val="-2128245752"/>
        <c:crosses val="autoZero"/>
        <c:auto val="1"/>
        <c:lblAlgn val="ctr"/>
        <c:lblOffset val="100"/>
        <c:noMultiLvlLbl val="0"/>
      </c:catAx>
      <c:valAx>
        <c:axId val="-2128245752"/>
        <c:scaling>
          <c:orientation val="minMax"/>
          <c:max val="100.0"/>
          <c:min val="0.0"/>
        </c:scaling>
        <c:delete val="1"/>
        <c:axPos val="l"/>
        <c:numFmt formatCode="#,##0" sourceLinked="0"/>
        <c:majorTickMark val="none"/>
        <c:minorTickMark val="none"/>
        <c:tickLblPos val="none"/>
        <c:crossAx val="-21282487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Liège</c:v>
                </c:pt>
                <c:pt idx="2">
                  <c:v>Man</c:v>
                </c:pt>
                <c:pt idx="3">
                  <c:v>Vrouw</c:v>
                </c:pt>
                <c:pt idx="4">
                  <c:v>15-34</c:v>
                </c:pt>
                <c:pt idx="5">
                  <c:v>35-54</c:v>
                </c:pt>
                <c:pt idx="6">
                  <c:v>55+</c:v>
                </c:pt>
                <c:pt idx="7">
                  <c:v>Landelijk</c:v>
                </c:pt>
                <c:pt idx="8">
                  <c:v>Stedelijk</c:v>
                </c:pt>
                <c:pt idx="9">
                  <c:v>Peu</c:v>
                </c:pt>
                <c:pt idx="10">
                  <c:v>Moyenne</c:v>
                </c:pt>
                <c:pt idx="11">
                  <c:v>Haut</c:v>
                </c:pt>
                <c:pt idx="12">
                  <c:v>Ja</c:v>
                </c:pt>
                <c:pt idx="13">
                  <c:v>Nee</c:v>
                </c:pt>
              </c:strCache>
            </c:strRef>
          </c:cat>
          <c:val>
            <c:numRef>
              <c:f>Sheet1!$B$2:$B$15</c:f>
              <c:numCache>
                <c:formatCode>0\%</c:formatCode>
                <c:ptCount val="14"/>
                <c:pt idx="0">
                  <c:v>92.73</c:v>
                </c:pt>
                <c:pt idx="1">
                  <c:v>91.44</c:v>
                </c:pt>
                <c:pt idx="2">
                  <c:v>90.49</c:v>
                </c:pt>
                <c:pt idx="3">
                  <c:v>94.8</c:v>
                </c:pt>
                <c:pt idx="4">
                  <c:v>91.2</c:v>
                </c:pt>
                <c:pt idx="5">
                  <c:v>92.04</c:v>
                </c:pt>
                <c:pt idx="6">
                  <c:v>94.44</c:v>
                </c:pt>
                <c:pt idx="7">
                  <c:v>93.25</c:v>
                </c:pt>
                <c:pt idx="8">
                  <c:v>92.14</c:v>
                </c:pt>
                <c:pt idx="9">
                  <c:v>94.79</c:v>
                </c:pt>
                <c:pt idx="10">
                  <c:v>93.98</c:v>
                </c:pt>
                <c:pt idx="11">
                  <c:v>88.45</c:v>
                </c:pt>
                <c:pt idx="12">
                  <c:v>96.24</c:v>
                </c:pt>
                <c:pt idx="13">
                  <c:v>86.28</c:v>
                </c:pt>
              </c:numCache>
            </c:numRef>
          </c:val>
          <c:extLst xmlns:c16r2="http://schemas.microsoft.com/office/drawing/2015/06/chart">
            <c:ext xmlns:c16="http://schemas.microsoft.com/office/drawing/2014/chart" uri="{C3380CC4-5D6E-409C-BE32-E72D297353CC}">
              <c16:uniqueId val="{00000000-C16A-456D-8BFD-059315931BFD}"/>
            </c:ext>
          </c:extLst>
        </c:ser>
        <c:dLbls>
          <c:showLegendKey val="0"/>
          <c:showVal val="0"/>
          <c:showCatName val="0"/>
          <c:showSerName val="0"/>
          <c:showPercent val="0"/>
          <c:showBubbleSize val="0"/>
        </c:dLbls>
        <c:gapWidth val="75"/>
        <c:axId val="-2127128888"/>
        <c:axId val="-2127155064"/>
      </c:barChart>
      <c:catAx>
        <c:axId val="-2127128888"/>
        <c:scaling>
          <c:orientation val="minMax"/>
        </c:scaling>
        <c:delete val="1"/>
        <c:axPos val="b"/>
        <c:numFmt formatCode="#,##0" sourceLinked="0"/>
        <c:majorTickMark val="out"/>
        <c:minorTickMark val="none"/>
        <c:tickLblPos val="nextTo"/>
        <c:crossAx val="-2127155064"/>
        <c:crosses val="autoZero"/>
        <c:auto val="1"/>
        <c:lblAlgn val="ctr"/>
        <c:lblOffset val="100"/>
        <c:noMultiLvlLbl val="0"/>
      </c:catAx>
      <c:valAx>
        <c:axId val="-2127155064"/>
        <c:scaling>
          <c:orientation val="minMax"/>
          <c:max val="100.0"/>
          <c:min val="0.0"/>
        </c:scaling>
        <c:delete val="1"/>
        <c:axPos val="l"/>
        <c:numFmt formatCode="#,##0" sourceLinked="0"/>
        <c:majorTickMark val="none"/>
        <c:minorTickMark val="none"/>
        <c:tickLblPos val="none"/>
        <c:crossAx val="-21271288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64972031449"/>
          <c:y val="0.0269885875174016"/>
          <c:w val="0.503249485315646"/>
          <c:h val="0.946022824965197"/>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numFmt formatCode="0\%" sourceLinked="0"/>
            <c:spPr>
              <a:noFill/>
              <a:ln>
                <a:noFill/>
              </a:ln>
              <a:effectLst/>
            </c:spPr>
            <c:txPr>
              <a:bodyPr/>
              <a:lstStyle/>
              <a:p>
                <a:pPr>
                  <a:defRPr sz="1200" b="1">
                    <a:solidFill>
                      <a:schemeClr val="accent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 persoon</c:v>
                </c:pt>
                <c:pt idx="1">
                  <c:v>2 personen</c:v>
                </c:pt>
                <c:pt idx="2">
                  <c:v>3 personen</c:v>
                </c:pt>
                <c:pt idx="3">
                  <c:v>4+ personen</c:v>
                </c:pt>
              </c:strCache>
            </c:strRef>
          </c:cat>
          <c:val>
            <c:numRef>
              <c:f>Sheet1!$B$2:$B$5</c:f>
              <c:numCache>
                <c:formatCode>0\%</c:formatCode>
                <c:ptCount val="4"/>
                <c:pt idx="0">
                  <c:v>14.6</c:v>
                </c:pt>
                <c:pt idx="1">
                  <c:v>41.8</c:v>
                </c:pt>
                <c:pt idx="2">
                  <c:v>15.0</c:v>
                </c:pt>
                <c:pt idx="3">
                  <c:v>28.6</c:v>
                </c:pt>
              </c:numCache>
            </c:numRef>
          </c:val>
          <c:extLst xmlns:c16r2="http://schemas.microsoft.com/office/drawing/2015/06/chart">
            <c:ext xmlns:c16="http://schemas.microsoft.com/office/drawing/2014/chart" uri="{C3380CC4-5D6E-409C-BE32-E72D297353CC}">
              <c16:uniqueId val="{00000000-0D60-4C12-A726-2B14A2A98410}"/>
            </c:ext>
          </c:extLst>
        </c:ser>
        <c:dLbls>
          <c:dLblPos val="outEnd"/>
          <c:showLegendKey val="0"/>
          <c:showVal val="1"/>
          <c:showCatName val="0"/>
          <c:showSerName val="0"/>
          <c:showPercent val="0"/>
          <c:showBubbleSize val="0"/>
        </c:dLbls>
        <c:gapWidth val="70"/>
        <c:axId val="-2105902648"/>
        <c:axId val="-2105894424"/>
      </c:barChart>
      <c:catAx>
        <c:axId val="-2105902648"/>
        <c:scaling>
          <c:orientation val="maxMin"/>
        </c:scaling>
        <c:delete val="1"/>
        <c:axPos val="l"/>
        <c:numFmt formatCode="#,##0" sourceLinked="0"/>
        <c:majorTickMark val="out"/>
        <c:minorTickMark val="none"/>
        <c:tickLblPos val="nextTo"/>
        <c:crossAx val="-2105894424"/>
        <c:crosses val="autoZero"/>
        <c:auto val="1"/>
        <c:lblAlgn val="ctr"/>
        <c:lblOffset val="100"/>
        <c:noMultiLvlLbl val="0"/>
      </c:catAx>
      <c:valAx>
        <c:axId val="-2105894424"/>
        <c:scaling>
          <c:orientation val="minMax"/>
          <c:max val="50.0"/>
          <c:min val="0.0"/>
        </c:scaling>
        <c:delete val="1"/>
        <c:axPos val="t"/>
        <c:numFmt formatCode="0\%" sourceLinked="1"/>
        <c:majorTickMark val="out"/>
        <c:minorTickMark val="none"/>
        <c:tickLblPos val="nextTo"/>
        <c:crossAx val="-2105902648"/>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D'accord</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41D4-4511-9F46-538EA113D11A}"/>
            </c:ext>
          </c:extLst>
        </c:ser>
        <c:dLbls>
          <c:showLegendKey val="0"/>
          <c:showVal val="0"/>
          <c:showCatName val="0"/>
          <c:showSerName val="0"/>
          <c:showPercent val="0"/>
          <c:showBubbleSize val="0"/>
        </c:dLbls>
        <c:gapWidth val="150"/>
        <c:overlap val="100"/>
        <c:axId val="-2128331080"/>
        <c:axId val="-2128328008"/>
      </c:barChart>
      <c:catAx>
        <c:axId val="-2128331080"/>
        <c:scaling>
          <c:orientation val="minMax"/>
        </c:scaling>
        <c:delete val="1"/>
        <c:axPos val="b"/>
        <c:numFmt formatCode="#,##0" sourceLinked="0"/>
        <c:majorTickMark val="out"/>
        <c:minorTickMark val="none"/>
        <c:tickLblPos val="nextTo"/>
        <c:crossAx val="-2128328008"/>
        <c:crosses val="autoZero"/>
        <c:auto val="1"/>
        <c:lblAlgn val="ctr"/>
        <c:lblOffset val="100"/>
        <c:noMultiLvlLbl val="0"/>
      </c:catAx>
      <c:valAx>
        <c:axId val="-2128328008"/>
        <c:scaling>
          <c:orientation val="minMax"/>
          <c:max val="1.0"/>
          <c:min val="0.0"/>
        </c:scaling>
        <c:delete val="1"/>
        <c:axPos val="l"/>
        <c:numFmt formatCode="0%" sourceLinked="0"/>
        <c:majorTickMark val="none"/>
        <c:minorTickMark val="none"/>
        <c:tickLblPos val="none"/>
        <c:crossAx val="-2128331080"/>
        <c:crosses val="autoZero"/>
        <c:crossBetween val="between"/>
      </c:valAx>
    </c:plotArea>
    <c:legend>
      <c:legendPos val="r"/>
      <c:legendEntry>
        <c:idx val="0"/>
        <c:txPr>
          <a:bodyPr/>
          <a:lstStyle/>
          <a:p>
            <a:pPr>
              <a:defRPr sz="1800"/>
            </a:pPr>
            <a:endParaRPr lang="en-US"/>
          </a:p>
        </c:txPr>
      </c:legendEntry>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1808606026851"/>
          <c:y val="0.0423688204302028"/>
          <c:w val="0.506503698308601"/>
          <c:h val="0.915262359139595"/>
        </c:manualLayout>
      </c:layout>
      <c:barChart>
        <c:barDir val="bar"/>
        <c:grouping val="percentStacked"/>
        <c:varyColors val="0"/>
        <c:ser>
          <c:idx val="0"/>
          <c:order val="0"/>
          <c:tx>
            <c:strRef>
              <c:f>Sheet1!$B$1</c:f>
              <c:strCache>
                <c:ptCount val="1"/>
                <c:pt idx="0">
                  <c:v>L’animal doit être tué</c:v>
                </c:pt>
              </c:strCache>
            </c:strRef>
          </c:tx>
          <c:spPr>
            <a:solidFill>
              <a:srgbClr val="C0000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Sheet1!$B$2</c:f>
              <c:numCache>
                <c:formatCode>0\%</c:formatCode>
                <c:ptCount val="1"/>
                <c:pt idx="0">
                  <c:v>16.89</c:v>
                </c:pt>
              </c:numCache>
            </c:numRef>
          </c:val>
          <c:extLst xmlns:c16r2="http://schemas.microsoft.com/office/drawing/2015/06/chart">
            <c:ext xmlns:c16="http://schemas.microsoft.com/office/drawing/2014/chart" uri="{C3380CC4-5D6E-409C-BE32-E72D297353CC}">
              <c16:uniqueId val="{00000000-DA48-4FC4-BF19-C6191A2245CE}"/>
            </c:ext>
          </c:extLst>
        </c:ser>
        <c:ser>
          <c:idx val="1"/>
          <c:order val="1"/>
          <c:tx>
            <c:strRef>
              <c:f>Sheet1!$C$1</c:f>
              <c:strCache>
                <c:ptCount val="1"/>
                <c:pt idx="0">
                  <c:v>L’animal doit être utilisé pour une nouvelle expérience</c:v>
                </c:pt>
              </c:strCache>
            </c:strRef>
          </c:tx>
          <c:spPr>
            <a:solidFill>
              <a:srgbClr val="FF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Sheet1!$C$2</c:f>
              <c:numCache>
                <c:formatCode>0\%</c:formatCode>
                <c:ptCount val="1"/>
                <c:pt idx="0">
                  <c:v>3.27</c:v>
                </c:pt>
              </c:numCache>
            </c:numRef>
          </c:val>
          <c:extLst xmlns:c16r2="http://schemas.microsoft.com/office/drawing/2015/06/chart">
            <c:ext xmlns:c16="http://schemas.microsoft.com/office/drawing/2014/chart" uri="{C3380CC4-5D6E-409C-BE32-E72D297353CC}">
              <c16:uniqueId val="{00000001-DA48-4FC4-BF19-C6191A2245CE}"/>
            </c:ext>
          </c:extLst>
        </c:ser>
        <c:ser>
          <c:idx val="2"/>
          <c:order val="2"/>
          <c:tx>
            <c:strRef>
              <c:f>Sheet1!$D$1</c:f>
              <c:strCache>
                <c:ptCount val="1"/>
                <c:pt idx="0">
                  <c:v>L’animal doit être proposé à l’adoption à des personnes capables d’accueillir un animal d’expérience </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Sheet1!$D$2</c:f>
              <c:numCache>
                <c:formatCode>0\%</c:formatCode>
                <c:ptCount val="1"/>
                <c:pt idx="0">
                  <c:v>79.84</c:v>
                </c:pt>
              </c:numCache>
            </c:numRef>
          </c:val>
          <c:extLst xmlns:c16r2="http://schemas.microsoft.com/office/drawing/2015/06/chart">
            <c:ext xmlns:c16="http://schemas.microsoft.com/office/drawing/2014/chart" uri="{C3380CC4-5D6E-409C-BE32-E72D297353CC}">
              <c16:uniqueId val="{00000002-DA48-4FC4-BF19-C6191A2245CE}"/>
            </c:ext>
          </c:extLst>
        </c:ser>
        <c:dLbls>
          <c:showLegendKey val="0"/>
          <c:showVal val="0"/>
          <c:showCatName val="0"/>
          <c:showSerName val="0"/>
          <c:showPercent val="0"/>
          <c:showBubbleSize val="0"/>
        </c:dLbls>
        <c:gapWidth val="150"/>
        <c:overlap val="100"/>
        <c:axId val="-2132820904"/>
        <c:axId val="-2132864984"/>
      </c:barChart>
      <c:catAx>
        <c:axId val="-2132820904"/>
        <c:scaling>
          <c:orientation val="minMax"/>
        </c:scaling>
        <c:delete val="1"/>
        <c:axPos val="l"/>
        <c:numFmt formatCode="General" sourceLinked="0"/>
        <c:majorTickMark val="out"/>
        <c:minorTickMark val="none"/>
        <c:tickLblPos val="nextTo"/>
        <c:crossAx val="-2132864984"/>
        <c:crosses val="autoZero"/>
        <c:auto val="1"/>
        <c:lblAlgn val="ctr"/>
        <c:lblOffset val="100"/>
        <c:noMultiLvlLbl val="0"/>
      </c:catAx>
      <c:valAx>
        <c:axId val="-2132864984"/>
        <c:scaling>
          <c:orientation val="minMax"/>
        </c:scaling>
        <c:delete val="1"/>
        <c:axPos val="b"/>
        <c:numFmt formatCode="0%" sourceLinked="1"/>
        <c:majorTickMark val="out"/>
        <c:minorTickMark val="none"/>
        <c:tickLblPos val="nextTo"/>
        <c:crossAx val="-2132820904"/>
        <c:crosses val="autoZero"/>
        <c:crossBetween val="between"/>
      </c:valAx>
    </c:plotArea>
    <c:legend>
      <c:legendPos val="r"/>
      <c:layout>
        <c:manualLayout>
          <c:xMode val="edge"/>
          <c:yMode val="edge"/>
          <c:x val="0.690259539555224"/>
          <c:y val="0.213536125409282"/>
          <c:w val="0.276509237355824"/>
          <c:h val="0.69618219623951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1808606026851"/>
          <c:y val="0.0423688204302028"/>
          <c:w val="0.506503698308601"/>
          <c:h val="0.915262359139595"/>
        </c:manualLayout>
      </c:layout>
      <c:barChart>
        <c:barDir val="bar"/>
        <c:grouping val="percentStacked"/>
        <c:varyColors val="0"/>
        <c:ser>
          <c:idx val="0"/>
          <c:order val="0"/>
          <c:tx>
            <c:strRef>
              <c:f>Sheet1!$B$1</c:f>
              <c:strCache>
                <c:ptCount val="1"/>
                <c:pt idx="0">
                  <c:v>L’animal doit être tué</c:v>
                </c:pt>
              </c:strCache>
            </c:strRef>
          </c:tx>
          <c:spPr>
            <a:solidFill>
              <a:srgbClr val="C0000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Sheet1!$B$2</c:f>
              <c:numCache>
                <c:formatCode>0\%</c:formatCode>
                <c:ptCount val="1"/>
                <c:pt idx="0">
                  <c:v>18.63</c:v>
                </c:pt>
              </c:numCache>
            </c:numRef>
          </c:val>
          <c:extLst xmlns:c16r2="http://schemas.microsoft.com/office/drawing/2015/06/chart">
            <c:ext xmlns:c16="http://schemas.microsoft.com/office/drawing/2014/chart" uri="{C3380CC4-5D6E-409C-BE32-E72D297353CC}">
              <c16:uniqueId val="{00000000-89C3-43B8-8B9B-B4C12D8421C0}"/>
            </c:ext>
          </c:extLst>
        </c:ser>
        <c:ser>
          <c:idx val="1"/>
          <c:order val="1"/>
          <c:tx>
            <c:strRef>
              <c:f>Sheet1!$C$1</c:f>
              <c:strCache>
                <c:ptCount val="1"/>
                <c:pt idx="0">
                  <c:v>L’animal doit être utilisé pour une nouvelle expérience</c:v>
                </c:pt>
              </c:strCache>
            </c:strRef>
          </c:tx>
          <c:spPr>
            <a:solidFill>
              <a:srgbClr val="FF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Sheet1!$C$2</c:f>
              <c:numCache>
                <c:formatCode>0\%</c:formatCode>
                <c:ptCount val="1"/>
                <c:pt idx="0">
                  <c:v>3.96</c:v>
                </c:pt>
              </c:numCache>
            </c:numRef>
          </c:val>
          <c:extLst xmlns:c16r2="http://schemas.microsoft.com/office/drawing/2015/06/chart">
            <c:ext xmlns:c16="http://schemas.microsoft.com/office/drawing/2014/chart" uri="{C3380CC4-5D6E-409C-BE32-E72D297353CC}">
              <c16:uniqueId val="{00000001-89C3-43B8-8B9B-B4C12D8421C0}"/>
            </c:ext>
          </c:extLst>
        </c:ser>
        <c:ser>
          <c:idx val="2"/>
          <c:order val="2"/>
          <c:tx>
            <c:strRef>
              <c:f>Sheet1!$D$1</c:f>
              <c:strCache>
                <c:ptCount val="1"/>
                <c:pt idx="0">
                  <c:v>L’animal doit être proposé à l’adoption à des personnes capables d’accueillir un animal d’expérience </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Sheet1!$D$2</c:f>
              <c:numCache>
                <c:formatCode>0\%</c:formatCode>
                <c:ptCount val="1"/>
                <c:pt idx="0">
                  <c:v>77.42</c:v>
                </c:pt>
              </c:numCache>
            </c:numRef>
          </c:val>
          <c:extLst xmlns:c16r2="http://schemas.microsoft.com/office/drawing/2015/06/chart">
            <c:ext xmlns:c16="http://schemas.microsoft.com/office/drawing/2014/chart" uri="{C3380CC4-5D6E-409C-BE32-E72D297353CC}">
              <c16:uniqueId val="{00000002-89C3-43B8-8B9B-B4C12D8421C0}"/>
            </c:ext>
          </c:extLst>
        </c:ser>
        <c:dLbls>
          <c:showLegendKey val="0"/>
          <c:showVal val="0"/>
          <c:showCatName val="0"/>
          <c:showSerName val="0"/>
          <c:showPercent val="0"/>
          <c:showBubbleSize val="0"/>
        </c:dLbls>
        <c:gapWidth val="150"/>
        <c:overlap val="100"/>
        <c:axId val="-2132951768"/>
        <c:axId val="-2132962104"/>
      </c:barChart>
      <c:catAx>
        <c:axId val="-2132951768"/>
        <c:scaling>
          <c:orientation val="minMax"/>
        </c:scaling>
        <c:delete val="1"/>
        <c:axPos val="l"/>
        <c:numFmt formatCode="General" sourceLinked="0"/>
        <c:majorTickMark val="out"/>
        <c:minorTickMark val="none"/>
        <c:tickLblPos val="nextTo"/>
        <c:crossAx val="-2132962104"/>
        <c:crosses val="autoZero"/>
        <c:auto val="1"/>
        <c:lblAlgn val="ctr"/>
        <c:lblOffset val="100"/>
        <c:noMultiLvlLbl val="0"/>
      </c:catAx>
      <c:valAx>
        <c:axId val="-2132962104"/>
        <c:scaling>
          <c:orientation val="minMax"/>
        </c:scaling>
        <c:delete val="1"/>
        <c:axPos val="b"/>
        <c:numFmt formatCode="0%" sourceLinked="1"/>
        <c:majorTickMark val="out"/>
        <c:minorTickMark val="none"/>
        <c:tickLblPos val="nextTo"/>
        <c:crossAx val="-2132951768"/>
        <c:crosses val="autoZero"/>
        <c:crossBetween val="between"/>
      </c:valAx>
    </c:plotArea>
    <c:legend>
      <c:legendPos val="r"/>
      <c:layout>
        <c:manualLayout>
          <c:xMode val="edge"/>
          <c:yMode val="edge"/>
          <c:x val="0.690259539555224"/>
          <c:y val="0.213536125409282"/>
          <c:w val="0.276509237355824"/>
          <c:h val="0.69618219623951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Liège</c:v>
                </c:pt>
                <c:pt idx="2">
                  <c:v>Man</c:v>
                </c:pt>
                <c:pt idx="3">
                  <c:v>Vrouw</c:v>
                </c:pt>
                <c:pt idx="4">
                  <c:v>15-34</c:v>
                </c:pt>
                <c:pt idx="5">
                  <c:v>35-54</c:v>
                </c:pt>
                <c:pt idx="6">
                  <c:v>55+</c:v>
                </c:pt>
                <c:pt idx="7">
                  <c:v>Landelijk</c:v>
                </c:pt>
                <c:pt idx="8">
                  <c:v>Stedelijk</c:v>
                </c:pt>
                <c:pt idx="9">
                  <c:v>Peu</c:v>
                </c:pt>
                <c:pt idx="10">
                  <c:v>Moyenne</c:v>
                </c:pt>
                <c:pt idx="11">
                  <c:v>Haut</c:v>
                </c:pt>
                <c:pt idx="12">
                  <c:v>Ja</c:v>
                </c:pt>
                <c:pt idx="13">
                  <c:v>Nee</c:v>
                </c:pt>
              </c:strCache>
            </c:strRef>
          </c:cat>
          <c:val>
            <c:numRef>
              <c:f>Sheet1!$B$2:$B$15</c:f>
              <c:numCache>
                <c:formatCode>0\%</c:formatCode>
                <c:ptCount val="14"/>
                <c:pt idx="0">
                  <c:v>77.42</c:v>
                </c:pt>
                <c:pt idx="1">
                  <c:v>77.43</c:v>
                </c:pt>
                <c:pt idx="2">
                  <c:v>72.19</c:v>
                </c:pt>
                <c:pt idx="3">
                  <c:v>82.26</c:v>
                </c:pt>
                <c:pt idx="4">
                  <c:v>80.97</c:v>
                </c:pt>
                <c:pt idx="5">
                  <c:v>77.78</c:v>
                </c:pt>
                <c:pt idx="6">
                  <c:v>74.56</c:v>
                </c:pt>
                <c:pt idx="7">
                  <c:v>79.09</c:v>
                </c:pt>
                <c:pt idx="8">
                  <c:v>75.51</c:v>
                </c:pt>
                <c:pt idx="9">
                  <c:v>73.97</c:v>
                </c:pt>
                <c:pt idx="10">
                  <c:v>78.66999999999998</c:v>
                </c:pt>
                <c:pt idx="11">
                  <c:v>79.76</c:v>
                </c:pt>
                <c:pt idx="12">
                  <c:v>82.6</c:v>
                </c:pt>
                <c:pt idx="13">
                  <c:v>67.9</c:v>
                </c:pt>
              </c:numCache>
            </c:numRef>
          </c:val>
          <c:extLst xmlns:c16r2="http://schemas.microsoft.com/office/drawing/2015/06/chart">
            <c:ext xmlns:c16="http://schemas.microsoft.com/office/drawing/2014/chart" uri="{C3380CC4-5D6E-409C-BE32-E72D297353CC}">
              <c16:uniqueId val="{00000000-06D8-4DB4-BC8B-4348C0A8F3A4}"/>
            </c:ext>
          </c:extLst>
        </c:ser>
        <c:dLbls>
          <c:showLegendKey val="0"/>
          <c:showVal val="0"/>
          <c:showCatName val="0"/>
          <c:showSerName val="0"/>
          <c:showPercent val="0"/>
          <c:showBubbleSize val="0"/>
        </c:dLbls>
        <c:gapWidth val="75"/>
        <c:axId val="-2107782472"/>
        <c:axId val="-2107860472"/>
      </c:barChart>
      <c:catAx>
        <c:axId val="-2107782472"/>
        <c:scaling>
          <c:orientation val="minMax"/>
        </c:scaling>
        <c:delete val="1"/>
        <c:axPos val="b"/>
        <c:numFmt formatCode="#,##0" sourceLinked="0"/>
        <c:majorTickMark val="out"/>
        <c:minorTickMark val="none"/>
        <c:tickLblPos val="nextTo"/>
        <c:crossAx val="-2107860472"/>
        <c:crosses val="autoZero"/>
        <c:auto val="1"/>
        <c:lblAlgn val="ctr"/>
        <c:lblOffset val="100"/>
        <c:noMultiLvlLbl val="0"/>
      </c:catAx>
      <c:valAx>
        <c:axId val="-2107860472"/>
        <c:scaling>
          <c:orientation val="minMax"/>
          <c:max val="100.0"/>
          <c:min val="0.0"/>
        </c:scaling>
        <c:delete val="1"/>
        <c:axPos val="l"/>
        <c:numFmt formatCode="#,##0" sourceLinked="0"/>
        <c:majorTickMark val="none"/>
        <c:minorTickMark val="none"/>
        <c:tickLblPos val="none"/>
        <c:crossAx val="-21077824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Adoption</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91A1-4B45-B876-1E31109A3A23}"/>
            </c:ext>
          </c:extLst>
        </c:ser>
        <c:dLbls>
          <c:showLegendKey val="0"/>
          <c:showVal val="0"/>
          <c:showCatName val="0"/>
          <c:showSerName val="0"/>
          <c:showPercent val="0"/>
          <c:showBubbleSize val="0"/>
        </c:dLbls>
        <c:gapWidth val="150"/>
        <c:overlap val="100"/>
        <c:axId val="-2129737768"/>
        <c:axId val="-2129759464"/>
      </c:barChart>
      <c:catAx>
        <c:axId val="-2129737768"/>
        <c:scaling>
          <c:orientation val="minMax"/>
        </c:scaling>
        <c:delete val="1"/>
        <c:axPos val="b"/>
        <c:numFmt formatCode="#,##0" sourceLinked="0"/>
        <c:majorTickMark val="out"/>
        <c:minorTickMark val="none"/>
        <c:tickLblPos val="nextTo"/>
        <c:crossAx val="-2129759464"/>
        <c:crosses val="autoZero"/>
        <c:auto val="1"/>
        <c:lblAlgn val="ctr"/>
        <c:lblOffset val="100"/>
        <c:noMultiLvlLbl val="0"/>
      </c:catAx>
      <c:valAx>
        <c:axId val="-2129759464"/>
        <c:scaling>
          <c:orientation val="minMax"/>
          <c:max val="1.0"/>
          <c:min val="0.0"/>
        </c:scaling>
        <c:delete val="1"/>
        <c:axPos val="l"/>
        <c:numFmt formatCode="0%" sourceLinked="0"/>
        <c:majorTickMark val="none"/>
        <c:minorTickMark val="none"/>
        <c:tickLblPos val="none"/>
        <c:crossAx val="-2129737768"/>
        <c:crosses val="autoZero"/>
        <c:crossBetween val="between"/>
      </c:valAx>
    </c:plotArea>
    <c:legend>
      <c:legendPos val="r"/>
      <c:legendEntry>
        <c:idx val="0"/>
        <c:txPr>
          <a:bodyPr/>
          <a:lstStyle/>
          <a:p>
            <a:pPr>
              <a:defRPr sz="1800"/>
            </a:pPr>
            <a:endParaRPr lang="en-US"/>
          </a:p>
        </c:txPr>
      </c:legendEntry>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Non</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67.17999999999999</c:v>
                </c:pt>
                <c:pt idx="1">
                  <c:v>67.46</c:v>
                </c:pt>
              </c:numCache>
            </c:numRef>
          </c:val>
          <c:extLst xmlns:c16r2="http://schemas.microsoft.com/office/drawing/2015/06/chart">
            <c:ext xmlns:c16="http://schemas.microsoft.com/office/drawing/2014/chart" uri="{C3380CC4-5D6E-409C-BE32-E72D297353CC}">
              <c16:uniqueId val="{00000000-B659-495C-9A32-C55FA063805F}"/>
            </c:ext>
          </c:extLst>
        </c:ser>
        <c:ser>
          <c:idx val="1"/>
          <c:order val="1"/>
          <c:tx>
            <c:strRef>
              <c:f>Sheet1!$C$1</c:f>
              <c:strCache>
                <c:ptCount val="1"/>
                <c:pt idx="0">
                  <c:v>Oui</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32.82</c:v>
                </c:pt>
                <c:pt idx="1">
                  <c:v>32.54</c:v>
                </c:pt>
              </c:numCache>
            </c:numRef>
          </c:val>
          <c:extLst xmlns:c16r2="http://schemas.microsoft.com/office/drawing/2015/06/chart">
            <c:ext xmlns:c16="http://schemas.microsoft.com/office/drawing/2014/chart" uri="{C3380CC4-5D6E-409C-BE32-E72D297353CC}">
              <c16:uniqueId val="{00000001-B659-495C-9A32-C55FA063805F}"/>
            </c:ext>
          </c:extLst>
        </c:ser>
        <c:dLbls>
          <c:showLegendKey val="0"/>
          <c:showVal val="0"/>
          <c:showCatName val="0"/>
          <c:showSerName val="0"/>
          <c:showPercent val="0"/>
          <c:showBubbleSize val="0"/>
        </c:dLbls>
        <c:gapWidth val="150"/>
        <c:overlap val="100"/>
        <c:axId val="-2122361672"/>
        <c:axId val="-2109039016"/>
      </c:barChart>
      <c:catAx>
        <c:axId val="-2122361672"/>
        <c:scaling>
          <c:orientation val="minMax"/>
        </c:scaling>
        <c:delete val="1"/>
        <c:axPos val="b"/>
        <c:numFmt formatCode="#,##0" sourceLinked="0"/>
        <c:majorTickMark val="out"/>
        <c:minorTickMark val="none"/>
        <c:tickLblPos val="nextTo"/>
        <c:crossAx val="-2109039016"/>
        <c:crosses val="autoZero"/>
        <c:auto val="1"/>
        <c:lblAlgn val="ctr"/>
        <c:lblOffset val="100"/>
        <c:noMultiLvlLbl val="0"/>
      </c:catAx>
      <c:valAx>
        <c:axId val="-2109039016"/>
        <c:scaling>
          <c:orientation val="minMax"/>
          <c:max val="1.0"/>
          <c:min val="0.0"/>
        </c:scaling>
        <c:delete val="1"/>
        <c:axPos val="l"/>
        <c:numFmt formatCode="0%" sourceLinked="0"/>
        <c:majorTickMark val="none"/>
        <c:minorTickMark val="none"/>
        <c:tickLblPos val="none"/>
        <c:crossAx val="-2122361672"/>
        <c:crosses val="autoZero"/>
        <c:crossBetween val="between"/>
      </c:valAx>
    </c:plotArea>
    <c:legend>
      <c:legendPos val="r"/>
      <c:layout>
        <c:manualLayout>
          <c:xMode val="edge"/>
          <c:yMode val="edge"/>
          <c:x val="0.714909757206593"/>
          <c:y val="0.152587579645288"/>
          <c:w val="0.0538937885765994"/>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Non</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61.57</c:v>
                </c:pt>
                <c:pt idx="1">
                  <c:v>63.07</c:v>
                </c:pt>
              </c:numCache>
            </c:numRef>
          </c:val>
          <c:extLst xmlns:c16r2="http://schemas.microsoft.com/office/drawing/2015/06/chart">
            <c:ext xmlns:c16="http://schemas.microsoft.com/office/drawing/2014/chart" uri="{C3380CC4-5D6E-409C-BE32-E72D297353CC}">
              <c16:uniqueId val="{00000000-AEF6-4AF5-AEA6-5731573F00DB}"/>
            </c:ext>
          </c:extLst>
        </c:ser>
        <c:ser>
          <c:idx val="1"/>
          <c:order val="1"/>
          <c:tx>
            <c:strRef>
              <c:f>Sheet1!$C$1</c:f>
              <c:strCache>
                <c:ptCount val="1"/>
                <c:pt idx="0">
                  <c:v>Oui</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38.43</c:v>
                </c:pt>
                <c:pt idx="1">
                  <c:v>36.93</c:v>
                </c:pt>
              </c:numCache>
            </c:numRef>
          </c:val>
          <c:extLst xmlns:c16r2="http://schemas.microsoft.com/office/drawing/2015/06/chart">
            <c:ext xmlns:c16="http://schemas.microsoft.com/office/drawing/2014/chart" uri="{C3380CC4-5D6E-409C-BE32-E72D297353CC}">
              <c16:uniqueId val="{00000001-AEF6-4AF5-AEA6-5731573F00DB}"/>
            </c:ext>
          </c:extLst>
        </c:ser>
        <c:dLbls>
          <c:showLegendKey val="0"/>
          <c:showVal val="0"/>
          <c:showCatName val="0"/>
          <c:showSerName val="0"/>
          <c:showPercent val="0"/>
          <c:showBubbleSize val="0"/>
        </c:dLbls>
        <c:gapWidth val="150"/>
        <c:overlap val="100"/>
        <c:axId val="-2109200616"/>
        <c:axId val="-2109007112"/>
      </c:barChart>
      <c:catAx>
        <c:axId val="-2109200616"/>
        <c:scaling>
          <c:orientation val="minMax"/>
        </c:scaling>
        <c:delete val="1"/>
        <c:axPos val="b"/>
        <c:numFmt formatCode="#,##0" sourceLinked="0"/>
        <c:majorTickMark val="out"/>
        <c:minorTickMark val="none"/>
        <c:tickLblPos val="nextTo"/>
        <c:crossAx val="-2109007112"/>
        <c:crosses val="autoZero"/>
        <c:auto val="1"/>
        <c:lblAlgn val="ctr"/>
        <c:lblOffset val="100"/>
        <c:noMultiLvlLbl val="0"/>
      </c:catAx>
      <c:valAx>
        <c:axId val="-2109007112"/>
        <c:scaling>
          <c:orientation val="minMax"/>
          <c:max val="1.0"/>
          <c:min val="0.0"/>
        </c:scaling>
        <c:delete val="1"/>
        <c:axPos val="l"/>
        <c:numFmt formatCode="0%" sourceLinked="0"/>
        <c:majorTickMark val="none"/>
        <c:minorTickMark val="none"/>
        <c:tickLblPos val="none"/>
        <c:crossAx val="-2109200616"/>
        <c:crosses val="autoZero"/>
        <c:crossBetween val="between"/>
      </c:valAx>
    </c:plotArea>
    <c:legend>
      <c:legendPos val="r"/>
      <c:layout>
        <c:manualLayout>
          <c:xMode val="edge"/>
          <c:yMode val="edge"/>
          <c:x val="0.714909757206593"/>
          <c:y val="0.152587579645288"/>
          <c:w val="0.0538937885765994"/>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Liège</c:v>
                </c:pt>
                <c:pt idx="2">
                  <c:v>Man</c:v>
                </c:pt>
                <c:pt idx="3">
                  <c:v>Vrouw</c:v>
                </c:pt>
                <c:pt idx="4">
                  <c:v>15-34</c:v>
                </c:pt>
                <c:pt idx="5">
                  <c:v>35-54</c:v>
                </c:pt>
                <c:pt idx="6">
                  <c:v>55+</c:v>
                </c:pt>
                <c:pt idx="7">
                  <c:v>Landelijk</c:v>
                </c:pt>
                <c:pt idx="8">
                  <c:v>Stedelijk</c:v>
                </c:pt>
                <c:pt idx="9">
                  <c:v>Peu</c:v>
                </c:pt>
                <c:pt idx="10">
                  <c:v>Moyenne</c:v>
                </c:pt>
                <c:pt idx="11">
                  <c:v>Haut</c:v>
                </c:pt>
                <c:pt idx="12">
                  <c:v>Ja</c:v>
                </c:pt>
                <c:pt idx="13">
                  <c:v>Nee</c:v>
                </c:pt>
              </c:strCache>
            </c:strRef>
          </c:cat>
          <c:val>
            <c:numRef>
              <c:f>Sheet1!$B$2:$B$15</c:f>
              <c:numCache>
                <c:formatCode>0\%</c:formatCode>
                <c:ptCount val="14"/>
                <c:pt idx="0">
                  <c:v>38.43</c:v>
                </c:pt>
                <c:pt idx="1">
                  <c:v>43.04</c:v>
                </c:pt>
                <c:pt idx="2">
                  <c:v>36.01</c:v>
                </c:pt>
                <c:pt idx="3">
                  <c:v>40.68</c:v>
                </c:pt>
                <c:pt idx="4">
                  <c:v>42.95</c:v>
                </c:pt>
                <c:pt idx="5">
                  <c:v>42.17</c:v>
                </c:pt>
                <c:pt idx="6">
                  <c:v>31.8</c:v>
                </c:pt>
                <c:pt idx="7">
                  <c:v>39.11</c:v>
                </c:pt>
                <c:pt idx="8">
                  <c:v>37.67</c:v>
                </c:pt>
                <c:pt idx="9">
                  <c:v>40.23000000000001</c:v>
                </c:pt>
                <c:pt idx="10">
                  <c:v>38.55</c:v>
                </c:pt>
                <c:pt idx="11">
                  <c:v>36.1</c:v>
                </c:pt>
                <c:pt idx="12">
                  <c:v>48.1</c:v>
                </c:pt>
                <c:pt idx="13">
                  <c:v>20.71</c:v>
                </c:pt>
              </c:numCache>
            </c:numRef>
          </c:val>
          <c:extLst xmlns:c16r2="http://schemas.microsoft.com/office/drawing/2015/06/chart">
            <c:ext xmlns:c16="http://schemas.microsoft.com/office/drawing/2014/chart" uri="{C3380CC4-5D6E-409C-BE32-E72D297353CC}">
              <c16:uniqueId val="{00000000-4D97-4DA1-8BA2-FEE3685089C7}"/>
            </c:ext>
          </c:extLst>
        </c:ser>
        <c:dLbls>
          <c:showLegendKey val="0"/>
          <c:showVal val="0"/>
          <c:showCatName val="0"/>
          <c:showSerName val="0"/>
          <c:showPercent val="0"/>
          <c:showBubbleSize val="0"/>
        </c:dLbls>
        <c:gapWidth val="75"/>
        <c:axId val="-2122487016"/>
        <c:axId val="-2122484008"/>
      </c:barChart>
      <c:catAx>
        <c:axId val="-2122487016"/>
        <c:scaling>
          <c:orientation val="minMax"/>
        </c:scaling>
        <c:delete val="1"/>
        <c:axPos val="b"/>
        <c:numFmt formatCode="#,##0" sourceLinked="0"/>
        <c:majorTickMark val="out"/>
        <c:minorTickMark val="none"/>
        <c:tickLblPos val="nextTo"/>
        <c:crossAx val="-2122484008"/>
        <c:crosses val="autoZero"/>
        <c:auto val="1"/>
        <c:lblAlgn val="ctr"/>
        <c:lblOffset val="100"/>
        <c:noMultiLvlLbl val="0"/>
      </c:catAx>
      <c:valAx>
        <c:axId val="-2122484008"/>
        <c:scaling>
          <c:orientation val="minMax"/>
          <c:max val="100.0"/>
          <c:min val="0.0"/>
        </c:scaling>
        <c:delete val="1"/>
        <c:axPos val="l"/>
        <c:numFmt formatCode="General" sourceLinked="0"/>
        <c:majorTickMark val="none"/>
        <c:minorTickMark val="none"/>
        <c:tickLblPos val="none"/>
        <c:crossAx val="-2122487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Liège</c:v>
                </c:pt>
                <c:pt idx="2">
                  <c:v>Man</c:v>
                </c:pt>
                <c:pt idx="3">
                  <c:v>Vrouw</c:v>
                </c:pt>
                <c:pt idx="4">
                  <c:v>15-34</c:v>
                </c:pt>
                <c:pt idx="5">
                  <c:v>35-54</c:v>
                </c:pt>
                <c:pt idx="6">
                  <c:v>55+</c:v>
                </c:pt>
                <c:pt idx="7">
                  <c:v>Landelijk</c:v>
                </c:pt>
                <c:pt idx="8">
                  <c:v>Stedelijk</c:v>
                </c:pt>
                <c:pt idx="9">
                  <c:v>Peu</c:v>
                </c:pt>
                <c:pt idx="10">
                  <c:v>Moyenne</c:v>
                </c:pt>
                <c:pt idx="11">
                  <c:v>Haut</c:v>
                </c:pt>
                <c:pt idx="12">
                  <c:v>Ja</c:v>
                </c:pt>
                <c:pt idx="13">
                  <c:v>Nee</c:v>
                </c:pt>
              </c:strCache>
            </c:strRef>
          </c:cat>
          <c:val>
            <c:numRef>
              <c:f>Sheet1!$B$2:$B$15</c:f>
              <c:numCache>
                <c:formatCode>0\%</c:formatCode>
                <c:ptCount val="14"/>
                <c:pt idx="0">
                  <c:v>36.93</c:v>
                </c:pt>
                <c:pt idx="1">
                  <c:v>40.37</c:v>
                </c:pt>
                <c:pt idx="2">
                  <c:v>31.72</c:v>
                </c:pt>
                <c:pt idx="3">
                  <c:v>41.76</c:v>
                </c:pt>
                <c:pt idx="4">
                  <c:v>40.97</c:v>
                </c:pt>
                <c:pt idx="5">
                  <c:v>41.7</c:v>
                </c:pt>
                <c:pt idx="6">
                  <c:v>29.69</c:v>
                </c:pt>
                <c:pt idx="7">
                  <c:v>36.14</c:v>
                </c:pt>
                <c:pt idx="8">
                  <c:v>37.83</c:v>
                </c:pt>
                <c:pt idx="9">
                  <c:v>35.46</c:v>
                </c:pt>
                <c:pt idx="10">
                  <c:v>37.66</c:v>
                </c:pt>
                <c:pt idx="11">
                  <c:v>37.66</c:v>
                </c:pt>
                <c:pt idx="12">
                  <c:v>46.77</c:v>
                </c:pt>
                <c:pt idx="13">
                  <c:v>18.88</c:v>
                </c:pt>
              </c:numCache>
            </c:numRef>
          </c:val>
          <c:extLst xmlns:c16r2="http://schemas.microsoft.com/office/drawing/2015/06/chart">
            <c:ext xmlns:c16="http://schemas.microsoft.com/office/drawing/2014/chart" uri="{C3380CC4-5D6E-409C-BE32-E72D297353CC}">
              <c16:uniqueId val="{00000000-B6FB-4EFC-A783-1DA7CEE3B52D}"/>
            </c:ext>
          </c:extLst>
        </c:ser>
        <c:dLbls>
          <c:showLegendKey val="0"/>
          <c:showVal val="0"/>
          <c:showCatName val="0"/>
          <c:showSerName val="0"/>
          <c:showPercent val="0"/>
          <c:showBubbleSize val="0"/>
        </c:dLbls>
        <c:gapWidth val="75"/>
        <c:axId val="-2122499400"/>
        <c:axId val="-2122504856"/>
      </c:barChart>
      <c:catAx>
        <c:axId val="-2122499400"/>
        <c:scaling>
          <c:orientation val="minMax"/>
        </c:scaling>
        <c:delete val="1"/>
        <c:axPos val="b"/>
        <c:numFmt formatCode="#,##0" sourceLinked="0"/>
        <c:majorTickMark val="out"/>
        <c:minorTickMark val="none"/>
        <c:tickLblPos val="nextTo"/>
        <c:crossAx val="-2122504856"/>
        <c:crosses val="autoZero"/>
        <c:auto val="1"/>
        <c:lblAlgn val="ctr"/>
        <c:lblOffset val="100"/>
        <c:noMultiLvlLbl val="0"/>
      </c:catAx>
      <c:valAx>
        <c:axId val="-2122504856"/>
        <c:scaling>
          <c:orientation val="minMax"/>
          <c:max val="100.0"/>
          <c:min val="0.0"/>
        </c:scaling>
        <c:delete val="1"/>
        <c:axPos val="l"/>
        <c:numFmt formatCode="General" sourceLinked="0"/>
        <c:majorTickMark val="none"/>
        <c:minorTickMark val="none"/>
        <c:tickLblPos val="none"/>
        <c:crossAx val="-21224994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Oui</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FF8E-4DBD-B992-92F73AC3C2AF}"/>
            </c:ext>
          </c:extLst>
        </c:ser>
        <c:dLbls>
          <c:showLegendKey val="0"/>
          <c:showVal val="0"/>
          <c:showCatName val="0"/>
          <c:showSerName val="0"/>
          <c:showPercent val="0"/>
          <c:showBubbleSize val="0"/>
        </c:dLbls>
        <c:gapWidth val="150"/>
        <c:overlap val="100"/>
        <c:axId val="-2122531480"/>
        <c:axId val="-2122543176"/>
      </c:barChart>
      <c:catAx>
        <c:axId val="-2122531480"/>
        <c:scaling>
          <c:orientation val="minMax"/>
        </c:scaling>
        <c:delete val="1"/>
        <c:axPos val="b"/>
        <c:numFmt formatCode="#,##0" sourceLinked="0"/>
        <c:majorTickMark val="out"/>
        <c:minorTickMark val="none"/>
        <c:tickLblPos val="nextTo"/>
        <c:crossAx val="-2122543176"/>
        <c:crosses val="autoZero"/>
        <c:auto val="1"/>
        <c:lblAlgn val="ctr"/>
        <c:lblOffset val="100"/>
        <c:noMultiLvlLbl val="0"/>
      </c:catAx>
      <c:valAx>
        <c:axId val="-2122543176"/>
        <c:scaling>
          <c:orientation val="minMax"/>
          <c:max val="1.0"/>
          <c:min val="0.0"/>
        </c:scaling>
        <c:delete val="1"/>
        <c:axPos val="l"/>
        <c:numFmt formatCode="0%" sourceLinked="0"/>
        <c:majorTickMark val="none"/>
        <c:minorTickMark val="none"/>
        <c:tickLblPos val="none"/>
        <c:crossAx val="-2122531480"/>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chemeClr val="accent3">
                <a:lumMod val="75000"/>
              </a:schemeClr>
            </a:solidFill>
            <a:ln w="12700">
              <a:noFill/>
              <a:prstDash val="solid"/>
            </a:ln>
          </c:spPr>
          <c:invertIfNegative val="0"/>
          <c:dLbls>
            <c:numFmt formatCode="0\%" sourceLinked="0"/>
            <c:spPr>
              <a:noFill/>
              <a:ln w="25400">
                <a:noFill/>
              </a:ln>
            </c:spPr>
            <c:txPr>
              <a:bodyPr/>
              <a:lstStyle/>
              <a:p>
                <a:pPr>
                  <a:defRPr sz="1200" b="1" i="0" u="none" strike="noStrike" baseline="0">
                    <a:solidFill>
                      <a:schemeClr val="bg1"/>
                    </a:solidFill>
                    <a:latin typeface="Calibri"/>
                    <a:ea typeface="Calibri"/>
                    <a:cs typeface="Calibri"/>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Urbain</c:v>
                </c:pt>
                <c:pt idx="1">
                  <c:v>Rural</c:v>
                </c:pt>
              </c:strCache>
            </c:strRef>
          </c:cat>
          <c:val>
            <c:numRef>
              <c:f>Sheet1!$B$2:$B$3</c:f>
              <c:numCache>
                <c:formatCode>0\%</c:formatCode>
                <c:ptCount val="2"/>
                <c:pt idx="0">
                  <c:v>23.09</c:v>
                </c:pt>
                <c:pt idx="1">
                  <c:v>76.91</c:v>
                </c:pt>
              </c:numCache>
            </c:numRef>
          </c:val>
          <c:extLst xmlns:c16r2="http://schemas.microsoft.com/office/drawing/2015/06/chart">
            <c:ext xmlns:c16="http://schemas.microsoft.com/office/drawing/2014/chart" uri="{C3380CC4-5D6E-409C-BE32-E72D297353CC}">
              <c16:uniqueId val="{00000000-AA55-48A7-988F-0A023574E0B7}"/>
            </c:ext>
          </c:extLst>
        </c:ser>
        <c:dLbls>
          <c:showLegendKey val="0"/>
          <c:showVal val="0"/>
          <c:showCatName val="0"/>
          <c:showSerName val="0"/>
          <c:showPercent val="0"/>
          <c:showBubbleSize val="0"/>
        </c:dLbls>
        <c:gapWidth val="70"/>
        <c:axId val="2089775992"/>
        <c:axId val="2089779480"/>
      </c:barChart>
      <c:catAx>
        <c:axId val="2089775992"/>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chemeClr val="accent3">
                    <a:lumMod val="75000"/>
                  </a:schemeClr>
                </a:solidFill>
                <a:latin typeface="+mn-lt"/>
                <a:ea typeface="+mn-ea"/>
                <a:cs typeface="+mn-cs"/>
              </a:defRPr>
            </a:pPr>
            <a:endParaRPr lang="en-US"/>
          </a:p>
        </c:txPr>
        <c:crossAx val="2089779480"/>
        <c:crossesAt val="0.0"/>
        <c:auto val="1"/>
        <c:lblAlgn val="ctr"/>
        <c:lblOffset val="1"/>
        <c:tickLblSkip val="1"/>
        <c:tickMarkSkip val="1"/>
        <c:noMultiLvlLbl val="0"/>
      </c:catAx>
      <c:valAx>
        <c:axId val="2089779480"/>
        <c:scaling>
          <c:orientation val="minMax"/>
          <c:max val="100.0"/>
          <c:min val="0.0"/>
        </c:scaling>
        <c:delete val="0"/>
        <c:axPos val="r"/>
        <c:numFmt formatCode="0\%" sourceLinked="1"/>
        <c:majorTickMark val="out"/>
        <c:minorTickMark val="none"/>
        <c:tickLblPos val="none"/>
        <c:crossAx val="2089775992"/>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1111111111111"/>
          <c:y val="0.0423688075804075"/>
          <c:w val="0.518055555555556"/>
          <c:h val="0.772749122977815"/>
        </c:manualLayout>
      </c:layout>
      <c:barChart>
        <c:barDir val="col"/>
        <c:grouping val="clustered"/>
        <c:varyColors val="0"/>
        <c:ser>
          <c:idx val="0"/>
          <c:order val="0"/>
          <c:tx>
            <c:strRef>
              <c:f>Sheet1!$B$1</c:f>
              <c:strCache>
                <c:ptCount val="1"/>
                <c:pt idx="0">
                  <c:v>Disposé(e) sans aucune condition</c:v>
                </c:pt>
              </c:strCache>
            </c:strRef>
          </c:tx>
          <c:spPr>
            <a:solidFill>
              <a:srgbClr val="781D7E"/>
            </a:solidFill>
          </c:spPr>
          <c:invertIfNegative val="0"/>
          <c:dLbls>
            <c:numFmt formatCode="0\%" sourceLinked="0"/>
            <c:spPr>
              <a:noFill/>
              <a:ln>
                <a:noFill/>
              </a:ln>
              <a:effectLst/>
            </c:spPr>
            <c:txPr>
              <a:bodyPr/>
              <a:lstStyle/>
              <a:p>
                <a:pPr>
                  <a:defRPr b="1">
                    <a:solidFill>
                      <a:srgbClr val="781D7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0\%</c:formatCode>
                <c:ptCount val="1"/>
                <c:pt idx="0">
                  <c:v>4.84</c:v>
                </c:pt>
              </c:numCache>
            </c:numRef>
          </c:val>
          <c:extLst xmlns:c16r2="http://schemas.microsoft.com/office/drawing/2015/06/chart">
            <c:ext xmlns:c16="http://schemas.microsoft.com/office/drawing/2014/chart" uri="{C3380CC4-5D6E-409C-BE32-E72D297353CC}">
              <c16:uniqueId val="{00000000-41E2-4674-ADC1-5F7D5BEF77D9}"/>
            </c:ext>
          </c:extLst>
        </c:ser>
        <c:ser>
          <c:idx val="1"/>
          <c:order val="1"/>
          <c:tx>
            <c:strRef>
              <c:f>Sheet1!$C$1</c:f>
              <c:strCache>
                <c:ptCount val="1"/>
                <c:pt idx="0">
                  <c:v>Disposé(e) à condition que votre animal malade soit gardé dans un environnement confortable</c:v>
                </c:pt>
              </c:strCache>
            </c:strRef>
          </c:tx>
          <c:spPr>
            <a:solidFill>
              <a:srgbClr val="781D7E"/>
            </a:solidFill>
          </c:spPr>
          <c:invertIfNegative val="0"/>
          <c:dPt>
            <c:idx val="0"/>
            <c:invertIfNegative val="0"/>
            <c:bubble3D val="0"/>
            <c:spPr>
              <a:solidFill>
                <a:schemeClr val="tx2"/>
              </a:solidFill>
            </c:spPr>
            <c:extLst xmlns:c16r2="http://schemas.microsoft.com/office/drawing/2015/06/chart">
              <c:ext xmlns:c16="http://schemas.microsoft.com/office/drawing/2014/chart" uri="{C3380CC4-5D6E-409C-BE32-E72D297353CC}">
                <c16:uniqueId val="{00000002-41E2-4674-ADC1-5F7D5BEF77D9}"/>
              </c:ext>
            </c:extLst>
          </c:dPt>
          <c:dLbls>
            <c:numFmt formatCode="0\%" sourceLinked="0"/>
            <c:spPr>
              <a:noFill/>
              <a:ln>
                <a:noFill/>
              </a:ln>
              <a:effectLst/>
            </c:spPr>
            <c:txPr>
              <a:bodyPr/>
              <a:lstStyle/>
              <a:p>
                <a:pPr algn="ctr">
                  <a:defRPr lang="nl-BE"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0\%</c:formatCode>
                <c:ptCount val="1"/>
                <c:pt idx="0">
                  <c:v>10.59</c:v>
                </c:pt>
              </c:numCache>
            </c:numRef>
          </c:val>
          <c:extLst xmlns:c16r2="http://schemas.microsoft.com/office/drawing/2015/06/chart">
            <c:ext xmlns:c16="http://schemas.microsoft.com/office/drawing/2014/chart" uri="{C3380CC4-5D6E-409C-BE32-E72D297353CC}">
              <c16:uniqueId val="{00000003-41E2-4674-ADC1-5F7D5BEF77D9}"/>
            </c:ext>
          </c:extLst>
        </c:ser>
        <c:ser>
          <c:idx val="2"/>
          <c:order val="2"/>
          <c:tx>
            <c:strRef>
              <c:f>Sheet1!$D$1</c:f>
              <c:strCache>
                <c:ptCount val="1"/>
                <c:pt idx="0">
                  <c:v>Disposé(e) à condition d’être bien informé(e) sur le déroulement des tests</c:v>
                </c:pt>
              </c:strCache>
            </c:strRef>
          </c:tx>
          <c:spPr>
            <a:solidFill>
              <a:schemeClr val="accent6"/>
            </a:solidFill>
          </c:spPr>
          <c:invertIfNegative val="0"/>
          <c:dLbls>
            <c:numFmt formatCode="0\%" sourceLinked="0"/>
            <c:spPr>
              <a:noFill/>
              <a:ln>
                <a:noFill/>
              </a:ln>
              <a:effectLst/>
            </c:spPr>
            <c:txPr>
              <a:bodyPr/>
              <a:lstStyle/>
              <a:p>
                <a:pPr algn="ctr">
                  <a:defRPr lang="nl-BE"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0\%</c:formatCode>
                <c:ptCount val="1"/>
                <c:pt idx="0">
                  <c:v>7.75</c:v>
                </c:pt>
              </c:numCache>
            </c:numRef>
          </c:val>
          <c:extLst xmlns:c16r2="http://schemas.microsoft.com/office/drawing/2015/06/chart">
            <c:ext xmlns:c16="http://schemas.microsoft.com/office/drawing/2014/chart" uri="{C3380CC4-5D6E-409C-BE32-E72D297353CC}">
              <c16:uniqueId val="{00000004-41E2-4674-ADC1-5F7D5BEF77D9}"/>
            </c:ext>
          </c:extLst>
        </c:ser>
        <c:ser>
          <c:idx val="3"/>
          <c:order val="3"/>
          <c:tx>
            <c:strRef>
              <c:f>Sheet1!$E$1</c:f>
              <c:strCache>
                <c:ptCount val="1"/>
                <c:pt idx="0">
                  <c:v>Disposé(e) à condition que votre animal malade soit gardé dans un environnement confortable et d’être bien informé(e) sur le déroulement des tests</c:v>
                </c:pt>
              </c:strCache>
            </c:strRef>
          </c:tx>
          <c:spPr>
            <a:solidFill>
              <a:schemeClr val="accent5"/>
            </a:solidFill>
          </c:spPr>
          <c:invertIfNegative val="0"/>
          <c:dLbls>
            <c:numFmt formatCode="0\%" sourceLinked="0"/>
            <c:spPr>
              <a:noFill/>
              <a:ln>
                <a:noFill/>
              </a:ln>
              <a:effectLst/>
            </c:spPr>
            <c:txPr>
              <a:bodyPr/>
              <a:lstStyle/>
              <a:p>
                <a:pPr algn="ctr">
                  <a:defRPr lang="nl-BE" sz="1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0\%</c:formatCode>
                <c:ptCount val="1"/>
                <c:pt idx="0">
                  <c:v>38.01</c:v>
                </c:pt>
              </c:numCache>
            </c:numRef>
          </c:val>
          <c:extLst xmlns:c16r2="http://schemas.microsoft.com/office/drawing/2015/06/chart">
            <c:ext xmlns:c16="http://schemas.microsoft.com/office/drawing/2014/chart" uri="{C3380CC4-5D6E-409C-BE32-E72D297353CC}">
              <c16:uniqueId val="{00000005-41E2-4674-ADC1-5F7D5BEF77D9}"/>
            </c:ext>
          </c:extLst>
        </c:ser>
        <c:ser>
          <c:idx val="4"/>
          <c:order val="4"/>
          <c:tx>
            <c:strRef>
              <c:f>Sheet1!$F$1</c:f>
              <c:strCache>
                <c:ptCount val="1"/>
                <c:pt idx="0">
                  <c:v>Pas disposé(e)</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0\%</c:formatCode>
                <c:ptCount val="1"/>
                <c:pt idx="0">
                  <c:v>38.81</c:v>
                </c:pt>
              </c:numCache>
            </c:numRef>
          </c:val>
          <c:extLst xmlns:c16r2="http://schemas.microsoft.com/office/drawing/2015/06/chart">
            <c:ext xmlns:c16="http://schemas.microsoft.com/office/drawing/2014/chart" uri="{C3380CC4-5D6E-409C-BE32-E72D297353CC}">
              <c16:uniqueId val="{00000006-41E2-4674-ADC1-5F7D5BEF77D9}"/>
            </c:ext>
          </c:extLst>
        </c:ser>
        <c:dLbls>
          <c:showLegendKey val="0"/>
          <c:showVal val="0"/>
          <c:showCatName val="0"/>
          <c:showSerName val="0"/>
          <c:showPercent val="0"/>
          <c:showBubbleSize val="0"/>
        </c:dLbls>
        <c:gapWidth val="267"/>
        <c:overlap val="-81"/>
        <c:axId val="-2130585848"/>
        <c:axId val="-2130582840"/>
      </c:barChart>
      <c:catAx>
        <c:axId val="-2130585848"/>
        <c:scaling>
          <c:orientation val="minMax"/>
        </c:scaling>
        <c:delete val="1"/>
        <c:axPos val="b"/>
        <c:numFmt formatCode="General" sourceLinked="0"/>
        <c:majorTickMark val="out"/>
        <c:minorTickMark val="none"/>
        <c:tickLblPos val="nextTo"/>
        <c:crossAx val="-2130582840"/>
        <c:crosses val="autoZero"/>
        <c:auto val="1"/>
        <c:lblAlgn val="ctr"/>
        <c:lblOffset val="100"/>
        <c:noMultiLvlLbl val="0"/>
      </c:catAx>
      <c:valAx>
        <c:axId val="-2130582840"/>
        <c:scaling>
          <c:orientation val="minMax"/>
          <c:max val="50.0"/>
          <c:min val="0.0"/>
        </c:scaling>
        <c:delete val="1"/>
        <c:axPos val="l"/>
        <c:numFmt formatCode="0\%" sourceLinked="1"/>
        <c:majorTickMark val="out"/>
        <c:minorTickMark val="none"/>
        <c:tickLblPos val="nextTo"/>
        <c:crossAx val="-2130585848"/>
        <c:crosses val="autoZero"/>
        <c:crossBetween val="between"/>
      </c:valAx>
    </c:plotArea>
    <c:legend>
      <c:legendPos val="r"/>
      <c:layout>
        <c:manualLayout>
          <c:xMode val="edge"/>
          <c:yMode val="edge"/>
          <c:x val="0.562770177165354"/>
          <c:y val="0.218557234435984"/>
          <c:w val="0.424729822834646"/>
          <c:h val="0.704165032722853"/>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1111111111111"/>
          <c:y val="0.0423688075804075"/>
          <c:w val="0.518055555555556"/>
          <c:h val="0.772749122977815"/>
        </c:manualLayout>
      </c:layout>
      <c:barChart>
        <c:barDir val="col"/>
        <c:grouping val="clustered"/>
        <c:varyColors val="0"/>
        <c:ser>
          <c:idx val="0"/>
          <c:order val="0"/>
          <c:tx>
            <c:strRef>
              <c:f>Sheet1!$B$1</c:f>
              <c:strCache>
                <c:ptCount val="1"/>
                <c:pt idx="0">
                  <c:v>Disposé(e) sans aucune condition</c:v>
                </c:pt>
              </c:strCache>
            </c:strRef>
          </c:tx>
          <c:spPr>
            <a:solidFill>
              <a:srgbClr val="781D7E"/>
            </a:solidFill>
          </c:spPr>
          <c:invertIfNegative val="0"/>
          <c:dLbls>
            <c:numFmt formatCode="0\%" sourceLinked="0"/>
            <c:spPr>
              <a:noFill/>
              <a:ln>
                <a:noFill/>
              </a:ln>
              <a:effectLst/>
            </c:spPr>
            <c:txPr>
              <a:bodyPr/>
              <a:lstStyle/>
              <a:p>
                <a:pPr>
                  <a:defRPr b="1">
                    <a:solidFill>
                      <a:srgbClr val="781D7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0\%</c:formatCode>
                <c:ptCount val="1"/>
                <c:pt idx="0">
                  <c:v>3.26</c:v>
                </c:pt>
              </c:numCache>
            </c:numRef>
          </c:val>
          <c:extLst xmlns:c16r2="http://schemas.microsoft.com/office/drawing/2015/06/chart">
            <c:ext xmlns:c16="http://schemas.microsoft.com/office/drawing/2014/chart" uri="{C3380CC4-5D6E-409C-BE32-E72D297353CC}">
              <c16:uniqueId val="{00000000-FBA6-47D2-BC6F-12C31699B246}"/>
            </c:ext>
          </c:extLst>
        </c:ser>
        <c:ser>
          <c:idx val="1"/>
          <c:order val="1"/>
          <c:tx>
            <c:strRef>
              <c:f>Sheet1!$C$1</c:f>
              <c:strCache>
                <c:ptCount val="1"/>
                <c:pt idx="0">
                  <c:v>Disposé(e) à condition que votre animal malade soit gardé dans un environnement confortable</c:v>
                </c:pt>
              </c:strCache>
            </c:strRef>
          </c:tx>
          <c:spPr>
            <a:solidFill>
              <a:srgbClr val="781D7E"/>
            </a:solidFill>
          </c:spPr>
          <c:invertIfNegative val="0"/>
          <c:dPt>
            <c:idx val="0"/>
            <c:invertIfNegative val="0"/>
            <c:bubble3D val="0"/>
            <c:spPr>
              <a:solidFill>
                <a:schemeClr val="tx2"/>
              </a:solidFill>
            </c:spPr>
            <c:extLst xmlns:c16r2="http://schemas.microsoft.com/office/drawing/2015/06/chart">
              <c:ext xmlns:c16="http://schemas.microsoft.com/office/drawing/2014/chart" uri="{C3380CC4-5D6E-409C-BE32-E72D297353CC}">
                <c16:uniqueId val="{00000002-FBA6-47D2-BC6F-12C31699B246}"/>
              </c:ext>
            </c:extLst>
          </c:dPt>
          <c:dLbls>
            <c:numFmt formatCode="0\%" sourceLinked="0"/>
            <c:spPr>
              <a:noFill/>
              <a:ln>
                <a:noFill/>
              </a:ln>
              <a:effectLst/>
            </c:spPr>
            <c:txPr>
              <a:bodyPr/>
              <a:lstStyle/>
              <a:p>
                <a:pPr algn="ctr">
                  <a:defRPr lang="nl-BE"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0\%</c:formatCode>
                <c:ptCount val="1"/>
                <c:pt idx="0">
                  <c:v>7.189999999999999</c:v>
                </c:pt>
              </c:numCache>
            </c:numRef>
          </c:val>
          <c:extLst xmlns:c16r2="http://schemas.microsoft.com/office/drawing/2015/06/chart">
            <c:ext xmlns:c16="http://schemas.microsoft.com/office/drawing/2014/chart" uri="{C3380CC4-5D6E-409C-BE32-E72D297353CC}">
              <c16:uniqueId val="{00000003-FBA6-47D2-BC6F-12C31699B246}"/>
            </c:ext>
          </c:extLst>
        </c:ser>
        <c:ser>
          <c:idx val="2"/>
          <c:order val="2"/>
          <c:tx>
            <c:strRef>
              <c:f>Sheet1!$D$1</c:f>
              <c:strCache>
                <c:ptCount val="1"/>
                <c:pt idx="0">
                  <c:v>Disposé(e) à condition d’être bien informé(e) sur le déroulement des tests</c:v>
                </c:pt>
              </c:strCache>
            </c:strRef>
          </c:tx>
          <c:spPr>
            <a:solidFill>
              <a:schemeClr val="accent6"/>
            </a:solidFill>
          </c:spPr>
          <c:invertIfNegative val="0"/>
          <c:dLbls>
            <c:numFmt formatCode="0\%" sourceLinked="0"/>
            <c:spPr>
              <a:noFill/>
              <a:ln>
                <a:noFill/>
              </a:ln>
              <a:effectLst/>
            </c:spPr>
            <c:txPr>
              <a:bodyPr/>
              <a:lstStyle/>
              <a:p>
                <a:pPr algn="ctr">
                  <a:defRPr lang="nl-BE"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0\%</c:formatCode>
                <c:ptCount val="1"/>
                <c:pt idx="0">
                  <c:v>7.71</c:v>
                </c:pt>
              </c:numCache>
            </c:numRef>
          </c:val>
          <c:extLst xmlns:c16r2="http://schemas.microsoft.com/office/drawing/2015/06/chart">
            <c:ext xmlns:c16="http://schemas.microsoft.com/office/drawing/2014/chart" uri="{C3380CC4-5D6E-409C-BE32-E72D297353CC}">
              <c16:uniqueId val="{00000004-FBA6-47D2-BC6F-12C31699B246}"/>
            </c:ext>
          </c:extLst>
        </c:ser>
        <c:ser>
          <c:idx val="3"/>
          <c:order val="3"/>
          <c:tx>
            <c:strRef>
              <c:f>Sheet1!$E$1</c:f>
              <c:strCache>
                <c:ptCount val="1"/>
                <c:pt idx="0">
                  <c:v>Disposé(e) à condition que votre animal malade soit gardé dans un environnement confortable et d’être bien informé(e) sur le déroulement des tests</c:v>
                </c:pt>
              </c:strCache>
            </c:strRef>
          </c:tx>
          <c:spPr>
            <a:solidFill>
              <a:schemeClr val="accent5"/>
            </a:solidFill>
          </c:spPr>
          <c:invertIfNegative val="0"/>
          <c:dLbls>
            <c:numFmt formatCode="0\%" sourceLinked="0"/>
            <c:spPr>
              <a:noFill/>
              <a:ln>
                <a:noFill/>
              </a:ln>
              <a:effectLst/>
            </c:spPr>
            <c:txPr>
              <a:bodyPr/>
              <a:lstStyle/>
              <a:p>
                <a:pPr algn="ctr">
                  <a:defRPr lang="nl-BE" sz="1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0\%</c:formatCode>
                <c:ptCount val="1"/>
                <c:pt idx="0">
                  <c:v>37.4</c:v>
                </c:pt>
              </c:numCache>
            </c:numRef>
          </c:val>
          <c:extLst xmlns:c16r2="http://schemas.microsoft.com/office/drawing/2015/06/chart">
            <c:ext xmlns:c16="http://schemas.microsoft.com/office/drawing/2014/chart" uri="{C3380CC4-5D6E-409C-BE32-E72D297353CC}">
              <c16:uniqueId val="{00000005-FBA6-47D2-BC6F-12C31699B246}"/>
            </c:ext>
          </c:extLst>
        </c:ser>
        <c:ser>
          <c:idx val="4"/>
          <c:order val="4"/>
          <c:tx>
            <c:strRef>
              <c:f>Sheet1!$F$1</c:f>
              <c:strCache>
                <c:ptCount val="1"/>
                <c:pt idx="0">
                  <c:v>Pas disposé(e)</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0\%</c:formatCode>
                <c:ptCount val="1"/>
                <c:pt idx="0">
                  <c:v>44.44</c:v>
                </c:pt>
              </c:numCache>
            </c:numRef>
          </c:val>
          <c:extLst xmlns:c16r2="http://schemas.microsoft.com/office/drawing/2015/06/chart">
            <c:ext xmlns:c16="http://schemas.microsoft.com/office/drawing/2014/chart" uri="{C3380CC4-5D6E-409C-BE32-E72D297353CC}">
              <c16:uniqueId val="{00000006-FBA6-47D2-BC6F-12C31699B246}"/>
            </c:ext>
          </c:extLst>
        </c:ser>
        <c:dLbls>
          <c:showLegendKey val="0"/>
          <c:showVal val="0"/>
          <c:showCatName val="0"/>
          <c:showSerName val="0"/>
          <c:showPercent val="0"/>
          <c:showBubbleSize val="0"/>
        </c:dLbls>
        <c:gapWidth val="267"/>
        <c:overlap val="-81"/>
        <c:axId val="-2123361384"/>
        <c:axId val="-2123358376"/>
      </c:barChart>
      <c:catAx>
        <c:axId val="-2123361384"/>
        <c:scaling>
          <c:orientation val="minMax"/>
        </c:scaling>
        <c:delete val="1"/>
        <c:axPos val="b"/>
        <c:numFmt formatCode="General" sourceLinked="0"/>
        <c:majorTickMark val="out"/>
        <c:minorTickMark val="none"/>
        <c:tickLblPos val="nextTo"/>
        <c:crossAx val="-2123358376"/>
        <c:crosses val="autoZero"/>
        <c:auto val="1"/>
        <c:lblAlgn val="ctr"/>
        <c:lblOffset val="100"/>
        <c:noMultiLvlLbl val="0"/>
      </c:catAx>
      <c:valAx>
        <c:axId val="-2123358376"/>
        <c:scaling>
          <c:orientation val="minMax"/>
          <c:max val="50.0"/>
          <c:min val="0.0"/>
        </c:scaling>
        <c:delete val="1"/>
        <c:axPos val="l"/>
        <c:numFmt formatCode="0\%" sourceLinked="1"/>
        <c:majorTickMark val="out"/>
        <c:minorTickMark val="none"/>
        <c:tickLblPos val="nextTo"/>
        <c:crossAx val="-2123361384"/>
        <c:crosses val="autoZero"/>
        <c:crossBetween val="between"/>
      </c:valAx>
    </c:plotArea>
    <c:legend>
      <c:legendPos val="r"/>
      <c:layout>
        <c:manualLayout>
          <c:xMode val="edge"/>
          <c:yMode val="edge"/>
          <c:x val="0.562770177165354"/>
          <c:y val="0.218557234435984"/>
          <c:w val="0.424729822834646"/>
          <c:h val="0.704165032722853"/>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Liège</c:v>
                </c:pt>
                <c:pt idx="2">
                  <c:v>Man</c:v>
                </c:pt>
                <c:pt idx="3">
                  <c:v>Vrouw</c:v>
                </c:pt>
                <c:pt idx="4">
                  <c:v>15-34</c:v>
                </c:pt>
                <c:pt idx="5">
                  <c:v>35-54</c:v>
                </c:pt>
                <c:pt idx="6">
                  <c:v>55+</c:v>
                </c:pt>
                <c:pt idx="7">
                  <c:v>Landelijk</c:v>
                </c:pt>
                <c:pt idx="8">
                  <c:v>Stedelijk</c:v>
                </c:pt>
                <c:pt idx="9">
                  <c:v>Inférieur</c:v>
                </c:pt>
                <c:pt idx="10">
                  <c:v>Moyen</c:v>
                </c:pt>
                <c:pt idx="11">
                  <c:v>Supérieur</c:v>
                </c:pt>
                <c:pt idx="12">
                  <c:v>Oui</c:v>
                </c:pt>
                <c:pt idx="13">
                  <c:v>Non</c:v>
                </c:pt>
              </c:strCache>
            </c:strRef>
          </c:cat>
          <c:val>
            <c:numRef>
              <c:f>Sheet1!$B$2:$B$15</c:f>
              <c:numCache>
                <c:formatCode>0\%</c:formatCode>
                <c:ptCount val="14"/>
                <c:pt idx="0">
                  <c:v>44.44</c:v>
                </c:pt>
                <c:pt idx="1">
                  <c:v>38.48</c:v>
                </c:pt>
                <c:pt idx="2">
                  <c:v>38.97</c:v>
                </c:pt>
                <c:pt idx="3">
                  <c:v>49.5</c:v>
                </c:pt>
                <c:pt idx="4">
                  <c:v>38.28</c:v>
                </c:pt>
                <c:pt idx="5">
                  <c:v>47.13</c:v>
                </c:pt>
                <c:pt idx="6">
                  <c:v>46.33</c:v>
                </c:pt>
                <c:pt idx="7">
                  <c:v>44.61</c:v>
                </c:pt>
                <c:pt idx="8">
                  <c:v>44.25</c:v>
                </c:pt>
                <c:pt idx="9">
                  <c:v>51.43</c:v>
                </c:pt>
                <c:pt idx="10">
                  <c:v>44.32</c:v>
                </c:pt>
                <c:pt idx="11">
                  <c:v>36.18</c:v>
                </c:pt>
                <c:pt idx="12">
                  <c:v>48.3</c:v>
                </c:pt>
                <c:pt idx="13">
                  <c:v>37.36</c:v>
                </c:pt>
              </c:numCache>
            </c:numRef>
          </c:val>
          <c:extLst xmlns:c16r2="http://schemas.microsoft.com/office/drawing/2015/06/chart">
            <c:ext xmlns:c16="http://schemas.microsoft.com/office/drawing/2014/chart" uri="{C3380CC4-5D6E-409C-BE32-E72D297353CC}">
              <c16:uniqueId val="{00000000-4FAD-4F76-AE23-BEBF1D76771C}"/>
            </c:ext>
          </c:extLst>
        </c:ser>
        <c:dLbls>
          <c:showLegendKey val="0"/>
          <c:showVal val="0"/>
          <c:showCatName val="0"/>
          <c:showSerName val="0"/>
          <c:showPercent val="0"/>
          <c:showBubbleSize val="0"/>
        </c:dLbls>
        <c:gapWidth val="75"/>
        <c:axId val="-2112046872"/>
        <c:axId val="-2112043864"/>
      </c:barChart>
      <c:catAx>
        <c:axId val="-2112046872"/>
        <c:scaling>
          <c:orientation val="minMax"/>
        </c:scaling>
        <c:delete val="1"/>
        <c:axPos val="b"/>
        <c:numFmt formatCode="#,##0" sourceLinked="0"/>
        <c:majorTickMark val="out"/>
        <c:minorTickMark val="none"/>
        <c:tickLblPos val="nextTo"/>
        <c:crossAx val="-2112043864"/>
        <c:crosses val="autoZero"/>
        <c:auto val="1"/>
        <c:lblAlgn val="ctr"/>
        <c:lblOffset val="100"/>
        <c:noMultiLvlLbl val="0"/>
      </c:catAx>
      <c:valAx>
        <c:axId val="-2112043864"/>
        <c:scaling>
          <c:orientation val="minMax"/>
          <c:max val="100.0"/>
          <c:min val="0.0"/>
        </c:scaling>
        <c:delete val="1"/>
        <c:axPos val="l"/>
        <c:numFmt formatCode="#,##0" sourceLinked="0"/>
        <c:majorTickMark val="none"/>
        <c:minorTickMark val="none"/>
        <c:tickLblPos val="none"/>
        <c:crossAx val="-21120468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Non</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003D-4DCA-B265-18958C831AD2}"/>
            </c:ext>
          </c:extLst>
        </c:ser>
        <c:dLbls>
          <c:showLegendKey val="0"/>
          <c:showVal val="0"/>
          <c:showCatName val="0"/>
          <c:showSerName val="0"/>
          <c:showPercent val="0"/>
          <c:showBubbleSize val="0"/>
        </c:dLbls>
        <c:gapWidth val="150"/>
        <c:overlap val="100"/>
        <c:axId val="-2112023928"/>
        <c:axId val="-2112077400"/>
      </c:barChart>
      <c:catAx>
        <c:axId val="-2112023928"/>
        <c:scaling>
          <c:orientation val="minMax"/>
        </c:scaling>
        <c:delete val="1"/>
        <c:axPos val="b"/>
        <c:numFmt formatCode="#,##0" sourceLinked="0"/>
        <c:majorTickMark val="out"/>
        <c:minorTickMark val="none"/>
        <c:tickLblPos val="nextTo"/>
        <c:crossAx val="-2112077400"/>
        <c:crosses val="autoZero"/>
        <c:auto val="1"/>
        <c:lblAlgn val="ctr"/>
        <c:lblOffset val="100"/>
        <c:noMultiLvlLbl val="0"/>
      </c:catAx>
      <c:valAx>
        <c:axId val="-2112077400"/>
        <c:scaling>
          <c:orientation val="minMax"/>
          <c:max val="1.0"/>
          <c:min val="0.0"/>
        </c:scaling>
        <c:delete val="1"/>
        <c:axPos val="l"/>
        <c:numFmt formatCode="0%" sourceLinked="0"/>
        <c:majorTickMark val="none"/>
        <c:minorTickMark val="none"/>
        <c:tickLblPos val="none"/>
        <c:crossAx val="-2112023928"/>
        <c:crosses val="autoZero"/>
        <c:crossBetween val="between"/>
      </c:valAx>
    </c:plotArea>
    <c:legend>
      <c:legendPos val="r"/>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360348640299"/>
          <c:y val="0.0716948032834168"/>
          <c:w val="0.476436128134212"/>
          <c:h val="0.69839632776928"/>
        </c:manualLayout>
      </c:layout>
      <c:pieChart>
        <c:varyColors val="1"/>
        <c:ser>
          <c:idx val="0"/>
          <c:order val="0"/>
          <c:tx>
            <c:strRef>
              <c:f>Sheet1!$B$1</c:f>
              <c:strCache>
                <c:ptCount val="1"/>
              </c:strCache>
            </c:strRef>
          </c:tx>
          <c:spPr>
            <a:solidFill>
              <a:schemeClr val="accent2"/>
            </a:solidFill>
            <a:ln w="12538">
              <a:solidFill>
                <a:srgbClr val="FFFFFF"/>
              </a:solidFill>
              <a:prstDash val="solid"/>
            </a:ln>
          </c:spPr>
          <c:dPt>
            <c:idx val="0"/>
            <c:bubble3D val="0"/>
            <c:spPr>
              <a:solidFill>
                <a:schemeClr val="accent6"/>
              </a:solidFill>
              <a:ln w="12538">
                <a:noFill/>
                <a:prstDash val="solid"/>
              </a:ln>
            </c:spPr>
            <c:extLst xmlns:c16r2="http://schemas.microsoft.com/office/drawing/2015/06/chart">
              <c:ext xmlns:c16="http://schemas.microsoft.com/office/drawing/2014/chart" uri="{C3380CC4-5D6E-409C-BE32-E72D297353CC}">
                <c16:uniqueId val="{00000001-5F5A-436F-88C3-4D31632043B1}"/>
              </c:ext>
            </c:extLst>
          </c:dPt>
          <c:dPt>
            <c:idx val="1"/>
            <c:bubble3D val="0"/>
            <c:spPr>
              <a:solidFill>
                <a:schemeClr val="accent5"/>
              </a:solidFill>
              <a:ln w="12538">
                <a:noFill/>
                <a:prstDash val="solid"/>
              </a:ln>
            </c:spPr>
            <c:extLst xmlns:c16r2="http://schemas.microsoft.com/office/drawing/2015/06/chart">
              <c:ext xmlns:c16="http://schemas.microsoft.com/office/drawing/2014/chart" uri="{C3380CC4-5D6E-409C-BE32-E72D297353CC}">
                <c16:uniqueId val="{00000003-5F5A-436F-88C3-4D31632043B1}"/>
              </c:ext>
            </c:extLst>
          </c:dPt>
          <c:dPt>
            <c:idx val="2"/>
            <c:bubble3D val="0"/>
            <c:extLst xmlns:c16r2="http://schemas.microsoft.com/office/drawing/2015/06/chart">
              <c:ext xmlns:c16="http://schemas.microsoft.com/office/drawing/2014/chart" uri="{C3380CC4-5D6E-409C-BE32-E72D297353CC}">
                <c16:uniqueId val="{00000004-5F5A-436F-88C3-4D31632043B1}"/>
              </c:ext>
            </c:extLst>
          </c:dPt>
          <c:dPt>
            <c:idx val="3"/>
            <c:bubble3D val="0"/>
            <c:extLst xmlns:c16r2="http://schemas.microsoft.com/office/drawing/2015/06/chart">
              <c:ext xmlns:c16="http://schemas.microsoft.com/office/drawing/2014/chart" uri="{C3380CC4-5D6E-409C-BE32-E72D297353CC}">
                <c16:uniqueId val="{00000005-5F5A-436F-88C3-4D31632043B1}"/>
              </c:ext>
            </c:extLst>
          </c:dPt>
          <c:dPt>
            <c:idx val="4"/>
            <c:bubble3D val="0"/>
            <c:extLst xmlns:c16r2="http://schemas.microsoft.com/office/drawing/2015/06/chart">
              <c:ext xmlns:c16="http://schemas.microsoft.com/office/drawing/2014/chart" uri="{C3380CC4-5D6E-409C-BE32-E72D297353CC}">
                <c16:uniqueId val="{00000006-5F5A-436F-88C3-4D31632043B1}"/>
              </c:ext>
            </c:extLst>
          </c:dPt>
          <c:dPt>
            <c:idx val="5"/>
            <c:bubble3D val="0"/>
            <c:extLst xmlns:c16r2="http://schemas.microsoft.com/office/drawing/2015/06/chart">
              <c:ext xmlns:c16="http://schemas.microsoft.com/office/drawing/2014/chart" uri="{C3380CC4-5D6E-409C-BE32-E72D297353CC}">
                <c16:uniqueId val="{00000007-5F5A-436F-88C3-4D31632043B1}"/>
              </c:ext>
            </c:extLst>
          </c:dPt>
          <c:dLbls>
            <c:numFmt formatCode="0\%" sourceLinked="0"/>
            <c:spPr>
              <a:noFill/>
              <a:ln w="25076">
                <a:noFill/>
              </a:ln>
            </c:spPr>
            <c:txPr>
              <a:bodyPr/>
              <a:lstStyle/>
              <a:p>
                <a:pPr>
                  <a:defRPr sz="12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Actifs</c:v>
                </c:pt>
                <c:pt idx="1">
                  <c:v>Non-actifs</c:v>
                </c:pt>
              </c:strCache>
            </c:strRef>
          </c:cat>
          <c:val>
            <c:numRef>
              <c:f>Sheet1!$B$2:$B$3</c:f>
              <c:numCache>
                <c:formatCode>0\%</c:formatCode>
                <c:ptCount val="2"/>
                <c:pt idx="0">
                  <c:v>53.12</c:v>
                </c:pt>
                <c:pt idx="1">
                  <c:v>46.88</c:v>
                </c:pt>
              </c:numCache>
            </c:numRef>
          </c:val>
          <c:extLst xmlns:c16r2="http://schemas.microsoft.com/office/drawing/2015/06/chart">
            <c:ext xmlns:c16="http://schemas.microsoft.com/office/drawing/2014/chart" uri="{C3380CC4-5D6E-409C-BE32-E72D297353CC}">
              <c16:uniqueId val="{00000008-5F5A-436F-88C3-4D31632043B1}"/>
            </c:ext>
          </c:extLst>
        </c:ser>
        <c:dLbls>
          <c:showLegendKey val="0"/>
          <c:showVal val="0"/>
          <c:showCatName val="0"/>
          <c:showSerName val="0"/>
          <c:showPercent val="0"/>
          <c:showBubbleSize val="0"/>
          <c:showLeaderLines val="1"/>
        </c:dLbls>
        <c:firstSliceAng val="187"/>
      </c:pieChart>
      <c:spPr>
        <a:noFill/>
        <a:ln w="25076">
          <a:noFill/>
        </a:ln>
      </c:spPr>
    </c:plotArea>
    <c:legend>
      <c:legendPos val="b"/>
      <c:legendEntry>
        <c:idx val="0"/>
        <c:txPr>
          <a:bodyPr/>
          <a:lstStyle/>
          <a:p>
            <a:pPr algn="ctr">
              <a:defRPr lang="en-US" sz="1000" b="1" i="0" u="none" strike="noStrike" kern="1200" baseline="0">
                <a:solidFill>
                  <a:schemeClr val="accent6"/>
                </a:solidFill>
                <a:latin typeface="+mn-lt"/>
                <a:ea typeface="+mn-ea"/>
                <a:cs typeface="+mn-cs"/>
              </a:defRPr>
            </a:pPr>
            <a:endParaRPr lang="en-US"/>
          </a:p>
        </c:txPr>
      </c:legendEntry>
      <c:legendEntry>
        <c:idx val="1"/>
        <c:txPr>
          <a:bodyPr/>
          <a:lstStyle/>
          <a:p>
            <a:pPr algn="ctr">
              <a:defRPr lang="en-US" sz="1000" b="1" i="0" u="none" strike="noStrike" kern="1200" baseline="0">
                <a:solidFill>
                  <a:schemeClr val="accent5"/>
                </a:solidFill>
                <a:latin typeface="+mn-lt"/>
                <a:ea typeface="+mn-ea"/>
                <a:cs typeface="+mn-cs"/>
              </a:defRPr>
            </a:pPr>
            <a:endParaRPr lang="en-US"/>
          </a:p>
        </c:txPr>
      </c:legendEntry>
      <c:layout>
        <c:manualLayout>
          <c:xMode val="edge"/>
          <c:yMode val="edge"/>
          <c:x val="0.0146720853441707"/>
          <c:y val="0.858466972685893"/>
          <c:w val="0.98532767103537"/>
          <c:h val="0.141533027314107"/>
        </c:manualLayout>
      </c:layout>
      <c:overlay val="0"/>
      <c:spPr>
        <a:noFill/>
        <a:ln w="25076">
          <a:noFill/>
        </a:ln>
      </c:spPr>
      <c:txPr>
        <a:bodyPr/>
        <a:lstStyle/>
        <a:p>
          <a:pPr algn="ctr">
            <a:defRPr lang="en-US" sz="1000" b="1" i="0" u="none" strike="noStrike" kern="1200" baseline="0">
              <a:solidFill>
                <a:srgbClr val="222223">
                  <a:lumMod val="75000"/>
                  <a:lumOff val="25000"/>
                </a:srgbClr>
              </a:solidFill>
              <a:latin typeface="+mn-lt"/>
              <a:ea typeface="+mn-ea"/>
              <a:cs typeface="+mn-cs"/>
            </a:defRPr>
          </a:pPr>
          <a:endParaRPr lang="en-US"/>
        </a:p>
      </c:txPr>
    </c:legend>
    <c:plotVisOnly val="1"/>
    <c:dispBlanksAs val="zero"/>
    <c:showDLblsOverMax val="0"/>
  </c:chart>
  <c:spPr>
    <a:noFill/>
    <a:ln>
      <a:noFill/>
    </a:ln>
  </c:spPr>
  <c:txPr>
    <a:bodyPr/>
    <a:lstStyle/>
    <a:p>
      <a:pPr>
        <a:defRPr sz="1382"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rgbClr val="781D7E"/>
            </a:solidFill>
            <a:ln w="12700">
              <a:noFill/>
              <a:prstDash val="solid"/>
            </a:ln>
          </c:spPr>
          <c:invertIfNegative val="0"/>
          <c:dLbls>
            <c:numFmt formatCode="0\%" sourceLinked="0"/>
            <c:spPr>
              <a:noFill/>
              <a:ln w="25400">
                <a:noFill/>
              </a:ln>
            </c:spPr>
            <c:txPr>
              <a:bodyPr/>
              <a:lstStyle/>
              <a:p>
                <a:pPr>
                  <a:defRPr sz="1200" b="1" i="0" u="none" strike="noStrike" baseline="0">
                    <a:solidFill>
                      <a:srgbClr val="781D7E"/>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Chat</c:v>
                </c:pt>
                <c:pt idx="1">
                  <c:v>Chien</c:v>
                </c:pt>
              </c:strCache>
            </c:strRef>
          </c:cat>
          <c:val>
            <c:numRef>
              <c:f>Sheet1!$B$2:$B$3</c:f>
              <c:numCache>
                <c:formatCode>0\%</c:formatCode>
                <c:ptCount val="2"/>
                <c:pt idx="0">
                  <c:v>44.52</c:v>
                </c:pt>
                <c:pt idx="1">
                  <c:v>43.66</c:v>
                </c:pt>
              </c:numCache>
            </c:numRef>
          </c:val>
          <c:extLst xmlns:c16r2="http://schemas.microsoft.com/office/drawing/2015/06/chart">
            <c:ext xmlns:c16="http://schemas.microsoft.com/office/drawing/2014/chart" uri="{C3380CC4-5D6E-409C-BE32-E72D297353CC}">
              <c16:uniqueId val="{00000000-4199-4B6A-AFFC-0876C89A82DD}"/>
            </c:ext>
          </c:extLst>
        </c:ser>
        <c:dLbls>
          <c:showLegendKey val="0"/>
          <c:showVal val="0"/>
          <c:showCatName val="0"/>
          <c:showSerName val="0"/>
          <c:showPercent val="0"/>
          <c:showBubbleSize val="0"/>
        </c:dLbls>
        <c:gapWidth val="70"/>
        <c:axId val="-2105725256"/>
        <c:axId val="-2105721816"/>
      </c:barChart>
      <c:catAx>
        <c:axId val="-2105725256"/>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rgbClr val="781D7E"/>
                </a:solidFill>
                <a:latin typeface="+mn-lt"/>
                <a:ea typeface="+mn-ea"/>
                <a:cs typeface="+mn-cs"/>
              </a:defRPr>
            </a:pPr>
            <a:endParaRPr lang="en-US"/>
          </a:p>
        </c:txPr>
        <c:crossAx val="-2105721816"/>
        <c:crossesAt val="0.0"/>
        <c:auto val="1"/>
        <c:lblAlgn val="ctr"/>
        <c:lblOffset val="1"/>
        <c:tickLblSkip val="1"/>
        <c:tickMarkSkip val="1"/>
        <c:noMultiLvlLbl val="0"/>
      </c:catAx>
      <c:valAx>
        <c:axId val="-2105721816"/>
        <c:scaling>
          <c:orientation val="minMax"/>
          <c:max val="100.0"/>
          <c:min val="0.0"/>
        </c:scaling>
        <c:delete val="0"/>
        <c:axPos val="r"/>
        <c:numFmt formatCode="0\%" sourceLinked="1"/>
        <c:majorTickMark val="out"/>
        <c:minorTickMark val="none"/>
        <c:tickLblPos val="none"/>
        <c:crossAx val="-2105725256"/>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64755155508349"/>
          <c:w val="0.979307000405102"/>
          <c:h val="0.67124041287468"/>
        </c:manualLayout>
      </c:layout>
      <c:barChart>
        <c:barDir val="col"/>
        <c:grouping val="clustered"/>
        <c:varyColors val="0"/>
        <c:ser>
          <c:idx val="0"/>
          <c:order val="0"/>
          <c:tx>
            <c:strRef>
              <c:f>Sheet1!$B$1</c:f>
              <c:strCache>
                <c:ptCount val="1"/>
                <c:pt idx="0">
                  <c:v>Series 1</c:v>
                </c:pt>
              </c:strCache>
            </c:strRef>
          </c:tx>
          <c:spPr>
            <a:solidFill>
              <a:schemeClr val="tx2"/>
            </a:solidFill>
          </c:spPr>
          <c:invertIfNegative val="0"/>
          <c:dLbls>
            <c:numFmt formatCode="0\%" sourceLinked="0"/>
            <c:spPr>
              <a:noFill/>
              <a:ln>
                <a:noFill/>
              </a:ln>
              <a:effectLst/>
            </c:spPr>
            <c:txPr>
              <a:bodyPr/>
              <a:lstStyle/>
              <a:p>
                <a:pPr algn="ctr">
                  <a:defRPr lang="nl-BE" sz="1200" b="1" i="0" u="none" strike="noStrike" kern="1200" baseline="0">
                    <a:solidFill>
                      <a:schemeClr val="tx2"/>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Inférieur</c:v>
                </c:pt>
                <c:pt idx="1">
                  <c:v>Moyen</c:v>
                </c:pt>
                <c:pt idx="2">
                  <c:v>Supérieur</c:v>
                </c:pt>
              </c:strCache>
            </c:strRef>
          </c:cat>
          <c:val>
            <c:numRef>
              <c:f>Sheet1!$B$2:$B$4</c:f>
              <c:numCache>
                <c:formatCode>0\%</c:formatCode>
                <c:ptCount val="3"/>
                <c:pt idx="0">
                  <c:v>33.08</c:v>
                </c:pt>
                <c:pt idx="1">
                  <c:v>39.44</c:v>
                </c:pt>
                <c:pt idx="2">
                  <c:v>27.47</c:v>
                </c:pt>
              </c:numCache>
            </c:numRef>
          </c:val>
          <c:extLst xmlns:c16r2="http://schemas.microsoft.com/office/drawing/2015/06/chart">
            <c:ext xmlns:c16="http://schemas.microsoft.com/office/drawing/2014/chart" uri="{C3380CC4-5D6E-409C-BE32-E72D297353CC}">
              <c16:uniqueId val="{00000000-7E81-44EB-A3EC-E6491C6EFDB0}"/>
            </c:ext>
          </c:extLst>
        </c:ser>
        <c:dLbls>
          <c:showLegendKey val="0"/>
          <c:showVal val="0"/>
          <c:showCatName val="0"/>
          <c:showSerName val="0"/>
          <c:showPercent val="0"/>
          <c:showBubbleSize val="0"/>
        </c:dLbls>
        <c:gapWidth val="90"/>
        <c:axId val="-2123461768"/>
        <c:axId val="-2123458344"/>
      </c:barChart>
      <c:catAx>
        <c:axId val="-2123461768"/>
        <c:scaling>
          <c:orientation val="minMax"/>
        </c:scaling>
        <c:delete val="0"/>
        <c:axPos val="b"/>
        <c:numFmt formatCode="General" sourceLinked="0"/>
        <c:majorTickMark val="out"/>
        <c:minorTickMark val="none"/>
        <c:tickLblPos val="nextTo"/>
        <c:spPr>
          <a:ln>
            <a:noFill/>
          </a:ln>
        </c:spPr>
        <c:txPr>
          <a:bodyPr/>
          <a:lstStyle/>
          <a:p>
            <a:pPr algn="ctr">
              <a:defRPr lang="en-US" sz="1000" b="1" i="0" u="none" strike="noStrike" kern="1200" baseline="0">
                <a:solidFill>
                  <a:schemeClr val="tx2"/>
                </a:solidFill>
                <a:latin typeface="+mn-lt"/>
                <a:ea typeface="+mn-ea"/>
                <a:cs typeface="+mn-cs"/>
              </a:defRPr>
            </a:pPr>
            <a:endParaRPr lang="en-US"/>
          </a:p>
        </c:txPr>
        <c:crossAx val="-2123458344"/>
        <c:crosses val="autoZero"/>
        <c:auto val="1"/>
        <c:lblAlgn val="ctr"/>
        <c:lblOffset val="100"/>
        <c:noMultiLvlLbl val="0"/>
      </c:catAx>
      <c:valAx>
        <c:axId val="-2123458344"/>
        <c:scaling>
          <c:orientation val="minMax"/>
          <c:max val="100.0"/>
          <c:min val="0.0"/>
        </c:scaling>
        <c:delete val="1"/>
        <c:axPos val="l"/>
        <c:numFmt formatCode="0\%" sourceLinked="1"/>
        <c:majorTickMark val="out"/>
        <c:minorTickMark val="none"/>
        <c:tickLblPos val="nextTo"/>
        <c:crossAx val="-21234617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64972031449"/>
          <c:y val="0.0269885875174016"/>
          <c:w val="0.503249485315646"/>
          <c:h val="0.946022824965197"/>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numFmt formatCode="0\%" sourceLinked="0"/>
            <c:spPr>
              <a:noFill/>
              <a:ln>
                <a:noFill/>
              </a:ln>
              <a:effectLst/>
            </c:spPr>
            <c:txPr>
              <a:bodyPr/>
              <a:lstStyle/>
              <a:p>
                <a:pPr>
                  <a:defRPr sz="1200" b="1">
                    <a:solidFill>
                      <a:schemeClr val="accent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 personne</c:v>
                </c:pt>
                <c:pt idx="1">
                  <c:v>2 personnes</c:v>
                </c:pt>
                <c:pt idx="2">
                  <c:v>3 personnes</c:v>
                </c:pt>
                <c:pt idx="3">
                  <c:v>4+ personnes</c:v>
                </c:pt>
              </c:strCache>
            </c:strRef>
          </c:cat>
          <c:val>
            <c:numRef>
              <c:f>Sheet1!$B$2:$B$5</c:f>
              <c:numCache>
                <c:formatCode>0\%</c:formatCode>
                <c:ptCount val="4"/>
                <c:pt idx="0">
                  <c:v>17.73999999999999</c:v>
                </c:pt>
                <c:pt idx="1">
                  <c:v>33.86</c:v>
                </c:pt>
                <c:pt idx="2">
                  <c:v>18.92</c:v>
                </c:pt>
                <c:pt idx="3">
                  <c:v>29.47</c:v>
                </c:pt>
              </c:numCache>
            </c:numRef>
          </c:val>
          <c:extLst xmlns:c16r2="http://schemas.microsoft.com/office/drawing/2015/06/chart">
            <c:ext xmlns:c16="http://schemas.microsoft.com/office/drawing/2014/chart" uri="{C3380CC4-5D6E-409C-BE32-E72D297353CC}">
              <c16:uniqueId val="{00000000-84F4-4BDD-A8A7-9B1DD01E4BED}"/>
            </c:ext>
          </c:extLst>
        </c:ser>
        <c:dLbls>
          <c:dLblPos val="outEnd"/>
          <c:showLegendKey val="0"/>
          <c:showVal val="1"/>
          <c:showCatName val="0"/>
          <c:showSerName val="0"/>
          <c:showPercent val="0"/>
          <c:showBubbleSize val="0"/>
        </c:dLbls>
        <c:gapWidth val="70"/>
        <c:axId val="-2123412888"/>
        <c:axId val="-2123447944"/>
      </c:barChart>
      <c:catAx>
        <c:axId val="-2123412888"/>
        <c:scaling>
          <c:orientation val="maxMin"/>
        </c:scaling>
        <c:delete val="1"/>
        <c:axPos val="l"/>
        <c:numFmt formatCode="#,##0" sourceLinked="0"/>
        <c:majorTickMark val="out"/>
        <c:minorTickMark val="none"/>
        <c:tickLblPos val="nextTo"/>
        <c:crossAx val="-2123447944"/>
        <c:crosses val="autoZero"/>
        <c:auto val="1"/>
        <c:lblAlgn val="ctr"/>
        <c:lblOffset val="100"/>
        <c:noMultiLvlLbl val="0"/>
      </c:catAx>
      <c:valAx>
        <c:axId val="-2123447944"/>
        <c:scaling>
          <c:orientation val="minMax"/>
          <c:max val="50.0"/>
          <c:min val="0.0"/>
        </c:scaling>
        <c:delete val="1"/>
        <c:axPos val="t"/>
        <c:numFmt formatCode="0\%" sourceLinked="1"/>
        <c:majorTickMark val="out"/>
        <c:minorTickMark val="none"/>
        <c:tickLblPos val="nextTo"/>
        <c:crossAx val="-2123412888"/>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chemeClr val="accent3">
                <a:lumMod val="75000"/>
              </a:schemeClr>
            </a:solidFill>
            <a:ln w="12700">
              <a:noFill/>
              <a:prstDash val="solid"/>
            </a:ln>
          </c:spPr>
          <c:invertIfNegative val="0"/>
          <c:dLbls>
            <c:numFmt formatCode="0\%" sourceLinked="0"/>
            <c:spPr>
              <a:noFill/>
              <a:ln w="25400">
                <a:noFill/>
              </a:ln>
            </c:spPr>
            <c:txPr>
              <a:bodyPr/>
              <a:lstStyle/>
              <a:p>
                <a:pPr>
                  <a:defRPr sz="1200" b="1" i="0" u="none" strike="noStrike" baseline="0">
                    <a:solidFill>
                      <a:schemeClr val="bg1"/>
                    </a:solidFill>
                    <a:latin typeface="Calibri"/>
                    <a:ea typeface="Calibri"/>
                    <a:cs typeface="Calibri"/>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Urbain</c:v>
                </c:pt>
                <c:pt idx="1">
                  <c:v>Rural</c:v>
                </c:pt>
              </c:strCache>
            </c:strRef>
          </c:cat>
          <c:val>
            <c:numRef>
              <c:f>Sheet1!$B$2:$B$3</c:f>
              <c:numCache>
                <c:formatCode>0\%</c:formatCode>
                <c:ptCount val="2"/>
                <c:pt idx="0">
                  <c:v>46.84</c:v>
                </c:pt>
                <c:pt idx="1">
                  <c:v>53.16</c:v>
                </c:pt>
              </c:numCache>
            </c:numRef>
          </c:val>
          <c:extLst xmlns:c16r2="http://schemas.microsoft.com/office/drawing/2015/06/chart">
            <c:ext xmlns:c16="http://schemas.microsoft.com/office/drawing/2014/chart" uri="{C3380CC4-5D6E-409C-BE32-E72D297353CC}">
              <c16:uniqueId val="{00000000-5967-41EB-B236-9838716B1FA9}"/>
            </c:ext>
          </c:extLst>
        </c:ser>
        <c:dLbls>
          <c:showLegendKey val="0"/>
          <c:showVal val="0"/>
          <c:showCatName val="0"/>
          <c:showSerName val="0"/>
          <c:showPercent val="0"/>
          <c:showBubbleSize val="0"/>
        </c:dLbls>
        <c:gapWidth val="70"/>
        <c:axId val="2079613512"/>
        <c:axId val="2079617000"/>
      </c:barChart>
      <c:catAx>
        <c:axId val="2079613512"/>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chemeClr val="accent3">
                    <a:lumMod val="75000"/>
                  </a:schemeClr>
                </a:solidFill>
                <a:latin typeface="+mn-lt"/>
                <a:ea typeface="+mn-ea"/>
                <a:cs typeface="+mn-cs"/>
              </a:defRPr>
            </a:pPr>
            <a:endParaRPr lang="en-US"/>
          </a:p>
        </c:txPr>
        <c:crossAx val="2079617000"/>
        <c:crossesAt val="0.0"/>
        <c:auto val="1"/>
        <c:lblAlgn val="ctr"/>
        <c:lblOffset val="1"/>
        <c:tickLblSkip val="1"/>
        <c:tickMarkSkip val="1"/>
        <c:noMultiLvlLbl val="0"/>
      </c:catAx>
      <c:valAx>
        <c:axId val="2079617000"/>
        <c:scaling>
          <c:orientation val="minMax"/>
          <c:max val="100.0"/>
          <c:min val="0.0"/>
        </c:scaling>
        <c:delete val="0"/>
        <c:axPos val="r"/>
        <c:numFmt formatCode="0\%" sourceLinked="1"/>
        <c:majorTickMark val="out"/>
        <c:minorTickMark val="none"/>
        <c:tickLblPos val="none"/>
        <c:crossAx val="2079613512"/>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360348640299"/>
          <c:y val="0.0716948032834168"/>
          <c:w val="0.476436128134212"/>
          <c:h val="0.69839632776928"/>
        </c:manualLayout>
      </c:layout>
      <c:pieChart>
        <c:varyColors val="1"/>
        <c:ser>
          <c:idx val="0"/>
          <c:order val="0"/>
          <c:tx>
            <c:strRef>
              <c:f>Sheet1!$B$1</c:f>
              <c:strCache>
                <c:ptCount val="1"/>
              </c:strCache>
            </c:strRef>
          </c:tx>
          <c:spPr>
            <a:solidFill>
              <a:schemeClr val="accent2"/>
            </a:solidFill>
            <a:ln w="12538">
              <a:solidFill>
                <a:srgbClr val="FFFFFF"/>
              </a:solidFill>
              <a:prstDash val="solid"/>
            </a:ln>
          </c:spPr>
          <c:dPt>
            <c:idx val="0"/>
            <c:bubble3D val="0"/>
            <c:spPr>
              <a:solidFill>
                <a:schemeClr val="accent6"/>
              </a:solidFill>
              <a:ln w="12538">
                <a:noFill/>
                <a:prstDash val="solid"/>
              </a:ln>
            </c:spPr>
            <c:extLst xmlns:c16r2="http://schemas.microsoft.com/office/drawing/2015/06/chart">
              <c:ext xmlns:c16="http://schemas.microsoft.com/office/drawing/2014/chart" uri="{C3380CC4-5D6E-409C-BE32-E72D297353CC}">
                <c16:uniqueId val="{00000001-B560-446B-93E1-9F1ADA5CD5C2}"/>
              </c:ext>
            </c:extLst>
          </c:dPt>
          <c:dPt>
            <c:idx val="1"/>
            <c:bubble3D val="0"/>
            <c:spPr>
              <a:solidFill>
                <a:schemeClr val="accent5"/>
              </a:solidFill>
              <a:ln w="12538">
                <a:noFill/>
                <a:prstDash val="solid"/>
              </a:ln>
            </c:spPr>
            <c:extLst xmlns:c16r2="http://schemas.microsoft.com/office/drawing/2015/06/chart">
              <c:ext xmlns:c16="http://schemas.microsoft.com/office/drawing/2014/chart" uri="{C3380CC4-5D6E-409C-BE32-E72D297353CC}">
                <c16:uniqueId val="{00000003-B560-446B-93E1-9F1ADA5CD5C2}"/>
              </c:ext>
            </c:extLst>
          </c:dPt>
          <c:dPt>
            <c:idx val="2"/>
            <c:bubble3D val="0"/>
            <c:extLst xmlns:c16r2="http://schemas.microsoft.com/office/drawing/2015/06/chart">
              <c:ext xmlns:c16="http://schemas.microsoft.com/office/drawing/2014/chart" uri="{C3380CC4-5D6E-409C-BE32-E72D297353CC}">
                <c16:uniqueId val="{00000004-B560-446B-93E1-9F1ADA5CD5C2}"/>
              </c:ext>
            </c:extLst>
          </c:dPt>
          <c:dPt>
            <c:idx val="3"/>
            <c:bubble3D val="0"/>
            <c:extLst xmlns:c16r2="http://schemas.microsoft.com/office/drawing/2015/06/chart">
              <c:ext xmlns:c16="http://schemas.microsoft.com/office/drawing/2014/chart" uri="{C3380CC4-5D6E-409C-BE32-E72D297353CC}">
                <c16:uniqueId val="{00000005-B560-446B-93E1-9F1ADA5CD5C2}"/>
              </c:ext>
            </c:extLst>
          </c:dPt>
          <c:dPt>
            <c:idx val="4"/>
            <c:bubble3D val="0"/>
            <c:extLst xmlns:c16r2="http://schemas.microsoft.com/office/drawing/2015/06/chart">
              <c:ext xmlns:c16="http://schemas.microsoft.com/office/drawing/2014/chart" uri="{C3380CC4-5D6E-409C-BE32-E72D297353CC}">
                <c16:uniqueId val="{00000006-B560-446B-93E1-9F1ADA5CD5C2}"/>
              </c:ext>
            </c:extLst>
          </c:dPt>
          <c:dPt>
            <c:idx val="5"/>
            <c:bubble3D val="0"/>
            <c:extLst xmlns:c16r2="http://schemas.microsoft.com/office/drawing/2015/06/chart">
              <c:ext xmlns:c16="http://schemas.microsoft.com/office/drawing/2014/chart" uri="{C3380CC4-5D6E-409C-BE32-E72D297353CC}">
                <c16:uniqueId val="{00000007-B560-446B-93E1-9F1ADA5CD5C2}"/>
              </c:ext>
            </c:extLst>
          </c:dPt>
          <c:dLbls>
            <c:numFmt formatCode="0\%" sourceLinked="0"/>
            <c:spPr>
              <a:noFill/>
              <a:ln w="25076">
                <a:noFill/>
              </a:ln>
            </c:spPr>
            <c:txPr>
              <a:bodyPr/>
              <a:lstStyle/>
              <a:p>
                <a:pPr>
                  <a:defRPr sz="12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Actifs</c:v>
                </c:pt>
                <c:pt idx="1">
                  <c:v>Non-actifs</c:v>
                </c:pt>
              </c:strCache>
            </c:strRef>
          </c:cat>
          <c:val>
            <c:numRef>
              <c:f>Sheet1!$B$2:$B$3</c:f>
              <c:numCache>
                <c:formatCode>0\%</c:formatCode>
                <c:ptCount val="2"/>
                <c:pt idx="0">
                  <c:v>47.16</c:v>
                </c:pt>
                <c:pt idx="1">
                  <c:v>52.84</c:v>
                </c:pt>
              </c:numCache>
            </c:numRef>
          </c:val>
          <c:extLst xmlns:c16r2="http://schemas.microsoft.com/office/drawing/2015/06/chart">
            <c:ext xmlns:c16="http://schemas.microsoft.com/office/drawing/2014/chart" uri="{C3380CC4-5D6E-409C-BE32-E72D297353CC}">
              <c16:uniqueId val="{00000008-B560-446B-93E1-9F1ADA5CD5C2}"/>
            </c:ext>
          </c:extLst>
        </c:ser>
        <c:dLbls>
          <c:showLegendKey val="0"/>
          <c:showVal val="0"/>
          <c:showCatName val="0"/>
          <c:showSerName val="0"/>
          <c:showPercent val="0"/>
          <c:showBubbleSize val="0"/>
          <c:showLeaderLines val="1"/>
        </c:dLbls>
        <c:firstSliceAng val="187"/>
      </c:pieChart>
      <c:spPr>
        <a:noFill/>
        <a:ln w="25076">
          <a:noFill/>
        </a:ln>
      </c:spPr>
    </c:plotArea>
    <c:legend>
      <c:legendPos val="b"/>
      <c:legendEntry>
        <c:idx val="0"/>
        <c:txPr>
          <a:bodyPr/>
          <a:lstStyle/>
          <a:p>
            <a:pPr algn="ctr">
              <a:defRPr lang="en-US" sz="1000" b="1" i="0" u="none" strike="noStrike" kern="1200" baseline="0">
                <a:solidFill>
                  <a:schemeClr val="accent6"/>
                </a:solidFill>
                <a:latin typeface="+mn-lt"/>
                <a:ea typeface="+mn-ea"/>
                <a:cs typeface="+mn-cs"/>
              </a:defRPr>
            </a:pPr>
            <a:endParaRPr lang="en-US"/>
          </a:p>
        </c:txPr>
      </c:legendEntry>
      <c:legendEntry>
        <c:idx val="1"/>
        <c:txPr>
          <a:bodyPr/>
          <a:lstStyle/>
          <a:p>
            <a:pPr algn="ctr">
              <a:defRPr lang="en-US" sz="1000" b="1" i="0" u="none" strike="noStrike" kern="1200" baseline="0">
                <a:solidFill>
                  <a:schemeClr val="accent5"/>
                </a:solidFill>
                <a:latin typeface="+mn-lt"/>
                <a:ea typeface="+mn-ea"/>
                <a:cs typeface="+mn-cs"/>
              </a:defRPr>
            </a:pPr>
            <a:endParaRPr lang="en-US"/>
          </a:p>
        </c:txPr>
      </c:legendEntry>
      <c:layout>
        <c:manualLayout>
          <c:xMode val="edge"/>
          <c:yMode val="edge"/>
          <c:x val="0.0146720853441707"/>
          <c:y val="0.858466972685893"/>
          <c:w val="0.98532767103537"/>
          <c:h val="0.141533027314107"/>
        </c:manualLayout>
      </c:layout>
      <c:overlay val="0"/>
      <c:spPr>
        <a:noFill/>
        <a:ln w="25076">
          <a:noFill/>
        </a:ln>
      </c:spPr>
      <c:txPr>
        <a:bodyPr/>
        <a:lstStyle/>
        <a:p>
          <a:pPr algn="ctr">
            <a:defRPr lang="en-US" sz="1000" b="1" i="0" u="none" strike="noStrike" kern="1200" baseline="0">
              <a:solidFill>
                <a:srgbClr val="222223">
                  <a:lumMod val="75000"/>
                  <a:lumOff val="25000"/>
                </a:srgbClr>
              </a:solidFill>
              <a:latin typeface="+mn-lt"/>
              <a:ea typeface="+mn-ea"/>
              <a:cs typeface="+mn-cs"/>
            </a:defRPr>
          </a:pPr>
          <a:endParaRPr lang="en-US"/>
        </a:p>
      </c:txPr>
    </c:legend>
    <c:plotVisOnly val="1"/>
    <c:dispBlanksAs val="zero"/>
    <c:showDLblsOverMax val="0"/>
  </c:chart>
  <c:spPr>
    <a:noFill/>
    <a:ln>
      <a:noFill/>
    </a:ln>
  </c:spPr>
  <c:txPr>
    <a:bodyPr/>
    <a:lstStyle/>
    <a:p>
      <a:pPr>
        <a:defRPr sz="1382" b="1" i="0" u="none" strike="noStrike" baseline="0">
          <a:solidFill>
            <a:schemeClr val="tx1"/>
          </a:solidFill>
          <a:latin typeface="Calibri"/>
          <a:ea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11059CDB-72EA-483D-9A34-D50D3267644F}" type="datetimeFigureOut">
              <a:rPr lang="en-GB" smtClean="0"/>
              <a:t>12/07/16</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556AC4-8048-47C4-97D0-565009C72CFD}" type="slidenum">
              <a:rPr lang="en-GB" smtClean="0"/>
              <a:t>‹#›</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D6798F8-BDA6-46C0-A11F-B16041C3620C}" type="datetimeFigureOut">
              <a:rPr lang="en-GB" smtClean="0"/>
              <a:t>12/07/16</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28DE85F-A49F-4D4C-8D78-799212E249B2}" type="slidenum">
              <a:rPr lang="en-GB" smtClean="0"/>
              <a:t>‹#›</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a:t>
            </a:fld>
            <a:endParaRPr lang="en-GB" dirty="0"/>
          </a:p>
        </p:txBody>
      </p:sp>
    </p:spTree>
    <p:extLst>
      <p:ext uri="{BB962C8B-B14F-4D97-AF65-F5344CB8AC3E}">
        <p14:creationId xmlns:p14="http://schemas.microsoft.com/office/powerpoint/2010/main" val="317595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dirty="0"/>
          </a:p>
        </p:txBody>
      </p:sp>
      <p:sp>
        <p:nvSpPr>
          <p:cNvPr id="5" name="Notes Placeholder 4"/>
          <p:cNvSpPr>
            <a:spLocks noGrp="1"/>
          </p:cNvSpPr>
          <p:nvPr>
            <p:ph type="body" sz="quarter" idx="11"/>
          </p:nvPr>
        </p:nvSpPr>
        <p:spPr/>
        <p:txBody>
          <a:bodyPr/>
          <a:lstStyle/>
          <a:p>
            <a:endParaRPr lang="fr-BE" dirty="0"/>
          </a:p>
        </p:txBody>
      </p:sp>
    </p:spTree>
    <p:extLst>
      <p:ext uri="{BB962C8B-B14F-4D97-AF65-F5344CB8AC3E}">
        <p14:creationId xmlns:p14="http://schemas.microsoft.com/office/powerpoint/2010/main" val="65241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3</a:t>
            </a:fld>
            <a:endParaRPr lang="en-GB"/>
          </a:p>
        </p:txBody>
      </p:sp>
    </p:spTree>
    <p:extLst>
      <p:ext uri="{BB962C8B-B14F-4D97-AF65-F5344CB8AC3E}">
        <p14:creationId xmlns:p14="http://schemas.microsoft.com/office/powerpoint/2010/main" val="2993912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628DE85F-A49F-4D4C-8D78-799212E249B2}" type="slidenum">
              <a:rPr lang="en-GB" smtClean="0"/>
              <a:t>4</a:t>
            </a:fld>
            <a:endParaRPr lang="en-GB"/>
          </a:p>
        </p:txBody>
      </p:sp>
    </p:spTree>
    <p:extLst>
      <p:ext uri="{BB962C8B-B14F-4D97-AF65-F5344CB8AC3E}">
        <p14:creationId xmlns:p14="http://schemas.microsoft.com/office/powerpoint/2010/main" val="262701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3640334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6</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23</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28</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32</a:t>
            </a:fld>
            <a:endParaRPr lang="en-GB"/>
          </a:p>
        </p:txBody>
      </p:sp>
    </p:spTree>
    <p:extLst>
      <p:ext uri="{BB962C8B-B14F-4D97-AF65-F5344CB8AC3E}">
        <p14:creationId xmlns:p14="http://schemas.microsoft.com/office/powerpoint/2010/main" val="29105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a:t>Click icon to add picture</a:t>
            </a:r>
            <a:endParaRPr lang="en-GB" dirty="0"/>
          </a:p>
        </p:txBody>
      </p:sp>
      <p:sp>
        <p:nvSpPr>
          <p:cNvPr id="2" name="Title 1"/>
          <p:cNvSpPr>
            <a:spLocks noGrp="1"/>
          </p:cNvSpPr>
          <p:nvPr>
            <p:ph type="ctrTitle"/>
          </p:nvPr>
        </p:nvSpPr>
        <p:spPr>
          <a:xfrm>
            <a:off x="4176000" y="2654110"/>
            <a:ext cx="4699059" cy="332399"/>
          </a:xfrm>
          <a:prstGeom prst="rect">
            <a:avLst/>
          </a:prstGeom>
        </p:spPr>
        <p:txBody>
          <a:bodyPr anchor="ctr"/>
          <a:lstStyle>
            <a:lvl1pPr>
              <a:defRPr sz="2400" b="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176000" y="3390180"/>
            <a:ext cx="4699059" cy="806451"/>
          </a:xfrm>
          <a:prstGeom prst="rect">
            <a:avLst/>
          </a:prstGeo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Prepared FOR:</a:t>
            </a:r>
          </a:p>
          <a:p>
            <a:pPr lvl="1"/>
            <a:r>
              <a:rPr lang="en-US" dirty="0"/>
              <a:t>Contact person or company name</a:t>
            </a:r>
          </a:p>
        </p:txBody>
      </p:sp>
      <p:sp>
        <p:nvSpPr>
          <p:cNvPr id="20" name="Text Placeholder 19"/>
          <p:cNvSpPr>
            <a:spLocks noGrp="1"/>
          </p:cNvSpPr>
          <p:nvPr>
            <p:ph type="body" sz="quarter" idx="13" hasCustomPrompt="1"/>
          </p:nvPr>
        </p:nvSpPr>
        <p:spPr>
          <a:xfrm>
            <a:off x="4176000" y="1251241"/>
            <a:ext cx="4699059" cy="1266981"/>
          </a:xfrm>
          <a:prstGeom prst="rect">
            <a:avLst/>
          </a:prstGeom>
        </p:spPr>
        <p:txBody>
          <a:bodyPr anchor="b">
            <a:normAutofit/>
          </a:bodyPr>
          <a:lstStyle>
            <a:lvl1pPr>
              <a:defRPr sz="4000" b="0" cap="none" baseline="0">
                <a:solidFill>
                  <a:schemeClr val="tx1">
                    <a:lumMod val="75000"/>
                    <a:lumOff val="25000"/>
                  </a:schemeClr>
                </a:solidFill>
              </a:defRPr>
            </a:lvl1pPr>
          </a:lstStyle>
          <a:p>
            <a:pPr lvl="0"/>
            <a:r>
              <a:rPr lang="en-US" dirty="0"/>
              <a:t>Full presentation title</a:t>
            </a:r>
            <a:endParaRPr lang="en-GB" dirty="0"/>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a:p>
        </p:txBody>
      </p:sp>
      <p:sp>
        <p:nvSpPr>
          <p:cNvPr id="14" name="Footer Placeholder 10"/>
          <p:cNvSpPr>
            <a:spLocks noGrp="1"/>
          </p:cNvSpPr>
          <p:nvPr>
            <p:ph type="ftr" sz="quarter" idx="11"/>
          </p:nvPr>
        </p:nvSpPr>
        <p:spPr>
          <a:xfrm>
            <a:off x="4176000" y="4219575"/>
            <a:ext cx="4699059" cy="407846"/>
          </a:xfrm>
          <a:prstGeom prst="rect">
            <a:avLst/>
          </a:prstGeom>
        </p:spPr>
        <p:txBody>
          <a:bodyPr lIns="90000" tIns="0" rIns="0" bIns="0"/>
          <a:lstStyle>
            <a:lvl1pPr>
              <a:defRPr sz="900">
                <a:solidFill>
                  <a:schemeClr val="accent4">
                    <a:lumMod val="75000"/>
                  </a:schemeClr>
                </a:solidFill>
              </a:defRPr>
            </a:lvl1pPr>
          </a:lstStyle>
          <a:p>
            <a:r>
              <a:rPr lang="en-GB" dirty="0"/>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
        <p:nvSpPr>
          <p:cNvPr id="7" name="Text Placeholder 6"/>
          <p:cNvSpPr>
            <a:spLocks noGrp="1"/>
          </p:cNvSpPr>
          <p:nvPr>
            <p:ph type="body" sz="quarter" idx="16" hasCustomPrompt="1"/>
          </p:nvPr>
        </p:nvSpPr>
        <p:spPr>
          <a:xfrm>
            <a:off x="224598" y="4582649"/>
            <a:ext cx="6718075" cy="318287"/>
          </a:xfrm>
          <a:prstGeom prst="rect">
            <a:avLst/>
          </a:prstGeom>
        </p:spPr>
        <p:txBody>
          <a:bodyPr lIns="0" tIns="0" rIns="0" bIns="0" anchor="t" anchorCtr="0">
            <a:noAutofit/>
          </a:bodyPr>
          <a:lstStyle>
            <a:lvl1pPr algn="l">
              <a:lnSpc>
                <a:spcPts val="800"/>
              </a:lnSpc>
              <a:spcBef>
                <a:spcPts val="0"/>
              </a:spcBef>
              <a:spcAft>
                <a:spcPts val="0"/>
              </a:spcAft>
              <a:defRPr sz="700" cap="none" baseline="0">
                <a:solidFill>
                  <a:schemeClr val="tx1">
                    <a:lumMod val="75000"/>
                    <a:lumOff val="25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279527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24286" y="1388443"/>
            <a:ext cx="8640000" cy="2643008"/>
          </a:xfrm>
          <a:prstGeom prst="rect">
            <a:avLst/>
          </a:prstGeom>
        </p:spPr>
        <p:txBody>
          <a:bodyPr wrap="square"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24286" y="1399203"/>
            <a:ext cx="8640000" cy="2639397"/>
          </a:xfrm>
          <a:prstGeom prst="rect">
            <a:avLst/>
          </a:prstGeom>
        </p:spPr>
        <p:txBody>
          <a:bodyPr lIns="0" tIns="0" rIns="0" bIns="0"/>
          <a:lstStyle>
            <a:lvl1pPr marL="176213" indent="-176213">
              <a:lnSpc>
                <a:spcPct val="100000"/>
              </a:lnSpc>
              <a:spcBef>
                <a:spcPts val="300"/>
              </a:spcBef>
              <a:spcAft>
                <a:spcPts val="300"/>
              </a:spcAft>
              <a:buFont typeface="Arial" panose="020B0604020202020204" pitchFamily="34" charset="0"/>
              <a:buChar char="•"/>
              <a:defRPr sz="1200" cap="none">
                <a:solidFill>
                  <a:schemeClr val="tx1">
                    <a:lumMod val="75000"/>
                    <a:lumOff val="25000"/>
                  </a:schemeClr>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tx1">
                    <a:lumMod val="75000"/>
                    <a:lumOff val="25000"/>
                  </a:schemeClr>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Bling">
    <p:spTree>
      <p:nvGrpSpPr>
        <p:cNvPr id="1" name=""/>
        <p:cNvGrpSpPr/>
        <p:nvPr/>
      </p:nvGrpSpPr>
      <p:grpSpPr>
        <a:xfrm>
          <a:off x="0" y="0"/>
          <a:ext cx="0" cy="0"/>
          <a:chOff x="0" y="0"/>
          <a:chExt cx="0" cy="0"/>
        </a:xfrm>
      </p:grpSpPr>
      <p:sp>
        <p:nvSpPr>
          <p:cNvPr id="2" name="Rectangle 1"/>
          <p:cNvSpPr/>
          <p:nvPr userDrawn="1"/>
        </p:nvSpPr>
        <p:spPr>
          <a:xfrm>
            <a:off x="0" y="998221"/>
            <a:ext cx="6608937" cy="289560"/>
          </a:xfrm>
          <a:prstGeom prst="rect">
            <a:avLst/>
          </a:prstGeom>
          <a:solidFill>
            <a:srgbClr val="781D7E"/>
          </a:solidFill>
          <a:ln>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xt Placeholder 10"/>
          <p:cNvSpPr>
            <a:spLocks noGrp="1"/>
          </p:cNvSpPr>
          <p:nvPr>
            <p:ph type="body" sz="quarter" idx="14"/>
          </p:nvPr>
        </p:nvSpPr>
        <p:spPr>
          <a:xfrm>
            <a:off x="224286" y="1388443"/>
            <a:ext cx="7870391" cy="2643008"/>
          </a:xfrm>
          <a:prstGeom prst="rect">
            <a:avLst/>
          </a:prstGeom>
        </p:spPr>
        <p:txBody>
          <a:bodyPr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title" hasCustomPrompt="1"/>
          </p:nvPr>
        </p:nvSpPr>
        <p:spPr>
          <a:xfrm>
            <a:off x="224286" y="105220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71321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2688"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5043071"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42688" y="1388443"/>
            <a:ext cx="384375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43071" y="1388443"/>
            <a:ext cx="384375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0"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5"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87207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4533"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3300205"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244533" y="1388443"/>
            <a:ext cx="256161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300205" y="1388443"/>
            <a:ext cx="2561614"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5" name="Text Placeholder 10"/>
          <p:cNvSpPr>
            <a:spLocks noGrp="1"/>
          </p:cNvSpPr>
          <p:nvPr>
            <p:ph type="body" sz="quarter" idx="20"/>
          </p:nvPr>
        </p:nvSpPr>
        <p:spPr>
          <a:xfrm>
            <a:off x="6301029"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6301029" y="1388443"/>
            <a:ext cx="256161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8"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83364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5007"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69336" y="1388443"/>
            <a:ext cx="1948830" cy="442660"/>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2" name="Picture Placeholder 6"/>
          <p:cNvSpPr>
            <a:spLocks noGrp="1"/>
          </p:cNvSpPr>
          <p:nvPr>
            <p:ph type="pic" sz="quarter" idx="17"/>
          </p:nvPr>
        </p:nvSpPr>
        <p:spPr>
          <a:xfrm>
            <a:off x="2469336"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6" name="Picture Placeholder 6"/>
          <p:cNvSpPr>
            <a:spLocks noGrp="1"/>
          </p:cNvSpPr>
          <p:nvPr>
            <p:ph type="pic" sz="quarter" idx="21"/>
          </p:nvPr>
        </p:nvSpPr>
        <p:spPr>
          <a:xfrm>
            <a:off x="470366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9" name="Picture Placeholder 6"/>
          <p:cNvSpPr>
            <a:spLocks noGrp="1"/>
          </p:cNvSpPr>
          <p:nvPr>
            <p:ph type="pic" sz="quarter" idx="24"/>
          </p:nvPr>
        </p:nvSpPr>
        <p:spPr>
          <a:xfrm>
            <a:off x="693799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2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2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326914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7" y="1388443"/>
            <a:ext cx="3864347"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12927" y="1388443"/>
            <a:ext cx="3873898"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0" name="Text Placeholder 9"/>
          <p:cNvSpPr>
            <a:spLocks noGrp="1"/>
          </p:cNvSpPr>
          <p:nvPr>
            <p:ph type="body" sz="quarter" idx="20"/>
          </p:nvPr>
        </p:nvSpPr>
        <p:spPr>
          <a:xfrm>
            <a:off x="242687" y="2001691"/>
            <a:ext cx="3864347"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1"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6" y="1388444"/>
            <a:ext cx="2654085"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255264" y="1388443"/>
            <a:ext cx="2654085"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6232737" y="1388444"/>
            <a:ext cx="2654085"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8" name="Text Placeholder 9"/>
          <p:cNvSpPr>
            <a:spLocks noGrp="1"/>
          </p:cNvSpPr>
          <p:nvPr>
            <p:ph type="body" sz="quarter" idx="23"/>
          </p:nvPr>
        </p:nvSpPr>
        <p:spPr>
          <a:xfrm>
            <a:off x="250368" y="2001691"/>
            <a:ext cx="2654086"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4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0527" y="1388443"/>
            <a:ext cx="1912119"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77192" y="1388443"/>
            <a:ext cx="1912119"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4713857" y="1388443"/>
            <a:ext cx="1912119"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0" name="Text Placeholder 10"/>
          <p:cNvSpPr>
            <a:spLocks noGrp="1"/>
          </p:cNvSpPr>
          <p:nvPr>
            <p:ph type="body" sz="quarter" idx="25"/>
          </p:nvPr>
        </p:nvSpPr>
        <p:spPr>
          <a:xfrm>
            <a:off x="6950523" y="1388443"/>
            <a:ext cx="1912119" cy="442661"/>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1" name="Text Placeholder 9"/>
          <p:cNvSpPr>
            <a:spLocks noGrp="1"/>
          </p:cNvSpPr>
          <p:nvPr>
            <p:ph type="body" sz="quarter" idx="20"/>
          </p:nvPr>
        </p:nvSpPr>
        <p:spPr>
          <a:xfrm>
            <a:off x="240527" y="2001691"/>
            <a:ext cx="1912119"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9144000" cy="5152465"/>
          </a:xfrm>
          <a:prstGeom prst="rect">
            <a:avLst/>
          </a:prstGeom>
          <a:solidFill>
            <a:srgbClr val="781D7E"/>
          </a:solidFill>
        </p:spPr>
        <p:txBody>
          <a:bodyPr/>
          <a:lstStyle/>
          <a:p>
            <a:r>
              <a:rPr lang="en-US"/>
              <a:t>Click icon to add picture</a:t>
            </a:r>
            <a:endParaRPr lang="en-GB"/>
          </a:p>
        </p:txBody>
      </p:sp>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TextBox 15"/>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9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Green]">
    <p:bg>
      <p:bgPr>
        <a:solidFill>
          <a:schemeClr val="tx2"/>
        </a:solidFill>
        <a:effectLst/>
      </p:bgPr>
    </p:bg>
    <p:spTree>
      <p:nvGrpSpPr>
        <p:cNvPr id="1" name=""/>
        <p:cNvGrpSpPr/>
        <p:nvPr/>
      </p:nvGrpSpPr>
      <p:grpSpPr>
        <a:xfrm>
          <a:off x="0" y="0"/>
          <a:ext cx="0" cy="0"/>
          <a:chOff x="0" y="0"/>
          <a:chExt cx="0" cy="0"/>
        </a:xfrm>
      </p:grpSpPr>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6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7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Red]">
    <p:bg>
      <p:bgPr>
        <a:solidFill>
          <a:schemeClr val="accent2"/>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6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 Box Image [Red]">
    <p:bg>
      <p:bgPr>
        <a:solidFill>
          <a:schemeClr val="accent3"/>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7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 Box Image [Red]">
    <p:bg>
      <p:bgPr>
        <a:solidFill>
          <a:schemeClr val="accent5"/>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1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Slide - Box Image [Red]">
    <p:bg>
      <p:bgPr>
        <a:solidFill>
          <a:schemeClr val="bg2"/>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0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title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22"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21"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21"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13" name="TextBox 12"/>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tx1">
                    <a:lumMod val="75000"/>
                    <a:lumOff val="25000"/>
                  </a:schemeClr>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tx1">
                  <a:lumMod val="75000"/>
                  <a:lumOff val="25000"/>
                </a:schemeClr>
              </a:solidFill>
              <a:latin typeface="+mn-lt"/>
              <a:ea typeface="+mn-ea"/>
              <a:cs typeface="+mn-cs"/>
            </a:endParaRPr>
          </a:p>
        </p:txBody>
      </p:sp>
      <p:pic>
        <p:nvPicPr>
          <p:cNvPr id="7" name="Picture 2" descr="J:\Sales\Templates\Ipsos Logo's\Brand logo\IPSOS-PUBLIC-AFFAIRS\PublicAffairs-WT-electronic-color.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37210" y="114108"/>
            <a:ext cx="2328863" cy="40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89" r:id="rId1"/>
    <p:sldLayoutId id="2147493392" r:id="rId2"/>
    <p:sldLayoutId id="2147493396" r:id="rId3"/>
    <p:sldLayoutId id="2147493394" r:id="rId4"/>
    <p:sldLayoutId id="2147493397" r:id="rId5"/>
    <p:sldLayoutId id="2147493402" r:id="rId6"/>
    <p:sldLayoutId id="2147493400" r:id="rId7"/>
    <p:sldLayoutId id="2147493401" r:id="rId8"/>
    <p:sldLayoutId id="2147493318" r:id="rId9"/>
    <p:sldLayoutId id="2147493398" r:id="rId10"/>
    <p:sldLayoutId id="2147493383" r:id="rId11"/>
    <p:sldLayoutId id="2147493319" r:id="rId12"/>
    <p:sldLayoutId id="2147493323" r:id="rId13"/>
    <p:sldLayoutId id="2147493331" r:id="rId14"/>
    <p:sldLayoutId id="2147493332" r:id="rId15"/>
    <p:sldLayoutId id="2147493333" r:id="rId16"/>
    <p:sldLayoutId id="2147493334" r:id="rId17"/>
    <p:sldLayoutId id="2147493335" r:id="rId18"/>
    <p:sldLayoutId id="2147493336" r:id="rId19"/>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chart" Target="../charts/chart15.xml"/><Relationship Id="rId1" Type="http://schemas.openxmlformats.org/officeDocument/2006/relationships/slideLayout" Target="../slideLayouts/slideLayout13.xml"/><Relationship Id="rId2"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4" Type="http://schemas.openxmlformats.org/officeDocument/2006/relationships/chart" Target="../charts/chart20.xml"/><Relationship Id="rId1" Type="http://schemas.openxmlformats.org/officeDocument/2006/relationships/slideLayout" Target="../slideLayouts/slideLayout13.xml"/><Relationship Id="rId2" Type="http://schemas.openxmlformats.org/officeDocument/2006/relationships/chart" Target="../charts/chart18.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3.xml"/><Relationship Id="rId3" Type="http://schemas.openxmlformats.org/officeDocument/2006/relationships/chart" Target="../charts/chart24.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6.xml"/></Relationships>
</file>

<file path=ppt/slides/_rels/slide22.xml.rels><?xml version="1.0" encoding="UTF-8" standalone="yes"?>
<Relationships xmlns="http://schemas.openxmlformats.org/package/2006/relationships"><Relationship Id="rId3" Type="http://schemas.openxmlformats.org/officeDocument/2006/relationships/chart" Target="../charts/chart28.xml"/><Relationship Id="rId4" Type="http://schemas.openxmlformats.org/officeDocument/2006/relationships/chart" Target="../charts/chart29.xml"/><Relationship Id="rId1" Type="http://schemas.openxmlformats.org/officeDocument/2006/relationships/slideLayout" Target="../slideLayouts/slideLayout13.xml"/><Relationship Id="rId2" Type="http://schemas.openxmlformats.org/officeDocument/2006/relationships/chart" Target="../charts/char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 Id="rId3" Type="http://schemas.microsoft.com/office/2007/relationships/hdphoto" Target="../media/hdphoto2.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2.xml"/><Relationship Id="rId3" Type="http://schemas.openxmlformats.org/officeDocument/2006/relationships/chart" Target="../charts/char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www.ipsos.com/"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chart" Target="../charts/chart5.xml"/><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5" Type="http://schemas.openxmlformats.org/officeDocument/2006/relationships/chart" Target="../charts/chart8.xml"/><Relationship Id="rId6" Type="http://schemas.openxmlformats.org/officeDocument/2006/relationships/chart" Target="../charts/chart9.xml"/><Relationship Id="rId7" Type="http://schemas.openxmlformats.org/officeDocument/2006/relationships/chart" Target="../charts/chart10.xml"/><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318133"/>
            <a:ext cx="3646121" cy="282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4"/>
          <p:cNvSpPr>
            <a:spLocks noGrp="1"/>
          </p:cNvSpPr>
          <p:nvPr>
            <p:ph type="subTitle" idx="1"/>
          </p:nvPr>
        </p:nvSpPr>
        <p:spPr>
          <a:xfrm>
            <a:off x="4184272" y="3361605"/>
            <a:ext cx="4699059" cy="806451"/>
          </a:xfrm>
        </p:spPr>
        <p:txBody>
          <a:bodyPr/>
          <a:lstStyle/>
          <a:p>
            <a:r>
              <a:rPr lang="en-GB" dirty="0"/>
              <a:t>Prepared FOR:</a:t>
            </a:r>
          </a:p>
        </p:txBody>
      </p:sp>
      <p:sp>
        <p:nvSpPr>
          <p:cNvPr id="21" name="Text Placeholder 20"/>
          <p:cNvSpPr>
            <a:spLocks noGrp="1"/>
          </p:cNvSpPr>
          <p:nvPr>
            <p:ph type="body" sz="quarter" idx="13"/>
          </p:nvPr>
        </p:nvSpPr>
        <p:spPr/>
        <p:txBody>
          <a:bodyPr>
            <a:normAutofit/>
          </a:bodyPr>
          <a:lstStyle/>
          <a:p>
            <a:r>
              <a:rPr lang="fr-BE" sz="3200"/>
              <a:t>Expérimentations sur Chiens et Chats  </a:t>
            </a:r>
            <a:endParaRPr lang="fr-BE" sz="3200" dirty="0"/>
          </a:p>
        </p:txBody>
      </p:sp>
      <p:sp>
        <p:nvSpPr>
          <p:cNvPr id="73" name="Footer Placeholder 10"/>
          <p:cNvSpPr>
            <a:spLocks noGrp="1"/>
          </p:cNvSpPr>
          <p:nvPr>
            <p:ph type="ftr" sz="quarter" idx="11"/>
          </p:nvPr>
        </p:nvSpPr>
        <p:spPr/>
        <p:txBody>
          <a:bodyPr/>
          <a:lstStyle>
            <a:lvl1pPr>
              <a:defRPr sz="900">
                <a:solidFill>
                  <a:schemeClr val="accent4">
                    <a:lumMod val="75000"/>
                  </a:schemeClr>
                </a:solidFill>
              </a:defRPr>
            </a:lvl1pPr>
          </a:lstStyle>
          <a:p>
            <a:r>
              <a:rPr lang="en-GB" dirty="0"/>
              <a:t>© 2016 Ipsos.  All rights reserved. Contains Ipsos' Confidential and Proprietary information and may not be disclosed or reproduced without the prior written consent of Ipsos.</a:t>
            </a:r>
          </a:p>
        </p:txBody>
      </p:sp>
      <p:grpSp>
        <p:nvGrpSpPr>
          <p:cNvPr id="30" name="Group 29"/>
          <p:cNvGrpSpPr/>
          <p:nvPr/>
        </p:nvGrpSpPr>
        <p:grpSpPr>
          <a:xfrm>
            <a:off x="453823" y="540"/>
            <a:ext cx="4512063" cy="5142960"/>
            <a:chOff x="622299" y="794"/>
            <a:chExt cx="6632576" cy="7562056"/>
          </a:xfrm>
        </p:grpSpPr>
        <p:sp>
          <p:nvSpPr>
            <p:cNvPr id="31" name="Freeform 49"/>
            <p:cNvSpPr>
              <a:spLocks/>
            </p:cNvSpPr>
            <p:nvPr/>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62"/>
            <p:cNvSpPr>
              <a:spLocks/>
            </p:cNvSpPr>
            <p:nvPr userDrawn="1"/>
          </p:nvSpPr>
          <p:spPr bwMode="ltGray">
            <a:xfrm flipH="1">
              <a:off x="3006725" y="4140995"/>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24" name="Straight Connector 23"/>
          <p:cNvCxnSpPr/>
          <p:nvPr/>
        </p:nvCxnSpPr>
        <p:spPr>
          <a:xfrm>
            <a:off x="4097547" y="2563891"/>
            <a:ext cx="4822428" cy="0"/>
          </a:xfrm>
          <a:prstGeom prst="line">
            <a:avLst/>
          </a:prstGeom>
          <a:noFill/>
          <a:ln w="6350">
            <a:solidFill>
              <a:schemeClr val="bg2">
                <a:lumMod val="75000"/>
              </a:schemeClr>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ctrTitle"/>
          </p:nvPr>
        </p:nvSpPr>
        <p:spPr/>
        <p:txBody>
          <a:bodyPr/>
          <a:lstStyle/>
          <a:p>
            <a:r>
              <a:rPr lang="fr-BE" dirty="0"/>
              <a:t>Résultats 2016 - Namur</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378" y="3093588"/>
            <a:ext cx="13049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070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188912" y="3669383"/>
            <a:ext cx="7699225" cy="262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p:cNvSpPr/>
          <p:nvPr/>
        </p:nvSpPr>
        <p:spPr>
          <a:xfrm>
            <a:off x="1188912" y="2433675"/>
            <a:ext cx="7699224" cy="276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Q1 Pensez-vous qu’en Wallonie des expériences/ des expérimentations sont réalisées sur …?</a:t>
            </a:r>
            <a:br>
              <a:rPr lang="fr-FR" sz="700" cap="none" dirty="0"/>
            </a:br>
            <a:r>
              <a:rPr lang="en-US" sz="700" cap="none" dirty="0"/>
              <a:t>ABCD:	95% significance level</a:t>
            </a:r>
          </a:p>
          <a:p>
            <a:endParaRPr lang="en-GB" sz="700" dirty="0"/>
          </a:p>
        </p:txBody>
      </p:sp>
      <p:sp>
        <p:nvSpPr>
          <p:cNvPr id="4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9" name="Chart 38"/>
          <p:cNvGraphicFramePr/>
          <p:nvPr>
            <p:extLst>
              <p:ext uri="{D42A27DB-BD31-4B8C-83A1-F6EECF244321}">
                <p14:modId xmlns:p14="http://schemas.microsoft.com/office/powerpoint/2010/main" val="892722275"/>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Chart 41"/>
          <p:cNvGraphicFramePr/>
          <p:nvPr>
            <p:extLst>
              <p:ext uri="{D42A27DB-BD31-4B8C-83A1-F6EECF244321}">
                <p14:modId xmlns:p14="http://schemas.microsoft.com/office/powerpoint/2010/main" val="210375079"/>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2" name="Chart 61"/>
          <p:cNvGraphicFramePr/>
          <p:nvPr>
            <p:extLst/>
          </p:nvPr>
        </p:nvGraphicFramePr>
        <p:xfrm>
          <a:off x="7678022" y="1012347"/>
          <a:ext cx="892519" cy="407300"/>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2"/>
          <p:cNvSpPr txBox="1">
            <a:spLocks/>
          </p:cNvSpPr>
          <p:nvPr/>
        </p:nvSpPr>
        <p:spPr>
          <a:xfrm>
            <a:off x="225289" y="101361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PENSEZ-VOUS QU’EN WALLONIE DES EXPÉRIENCES/ DES EXPÉRIMENTATIONS </a:t>
            </a:r>
            <a:br>
              <a:rPr lang="fr-FR" sz="1000" b="1" dirty="0">
                <a:solidFill>
                  <a:schemeClr val="bg1"/>
                </a:solidFill>
              </a:rPr>
            </a:br>
            <a:r>
              <a:rPr lang="fr-FR" sz="1000" b="1" dirty="0">
                <a:solidFill>
                  <a:schemeClr val="bg1"/>
                </a:solidFill>
              </a:rPr>
              <a:t>SONT RÉALISÉES SUR DES…?</a:t>
            </a:r>
            <a:br>
              <a:rPr lang="fr-FR" sz="1000" b="1" dirty="0">
                <a:solidFill>
                  <a:schemeClr val="bg1"/>
                </a:solidFill>
              </a:rPr>
            </a:br>
            <a:endParaRPr lang="nl-BE" sz="1000" b="1" dirty="0">
              <a:solidFill>
                <a:schemeClr val="bg1"/>
              </a:solidFill>
            </a:endParaRPr>
          </a:p>
        </p:txBody>
      </p:sp>
      <p:sp>
        <p:nvSpPr>
          <p:cNvPr id="82" name="TextBox 81"/>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83" name="Group 82"/>
          <p:cNvGrpSpPr/>
          <p:nvPr/>
        </p:nvGrpSpPr>
        <p:grpSpPr>
          <a:xfrm>
            <a:off x="6176279" y="1012397"/>
            <a:ext cx="341284" cy="271212"/>
            <a:chOff x="2416972" y="2425189"/>
            <a:chExt cx="4921657" cy="3911149"/>
          </a:xfrm>
          <a:solidFill>
            <a:schemeClr val="bg1"/>
          </a:solidFill>
        </p:grpSpPr>
        <p:sp>
          <p:nvSpPr>
            <p:cNvPr id="84"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85"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86"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87"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88"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45" name="Text Placeholder 3"/>
          <p:cNvSpPr>
            <a:spLocks noGrp="1"/>
          </p:cNvSpPr>
          <p:nvPr>
            <p:ph type="body" sz="quarter" idx="13"/>
          </p:nvPr>
        </p:nvSpPr>
        <p:spPr>
          <a:xfrm>
            <a:off x="224286" y="196566"/>
            <a:ext cx="6403803" cy="540000"/>
          </a:xfrm>
        </p:spPr>
        <p:txBody>
          <a:bodyPr/>
          <a:lstStyle/>
          <a:p>
            <a:r>
              <a:rPr lang="fr-BE" sz="1400" dirty="0"/>
              <a:t>Les personnes ayant un niveau d’éducation inférieur, sont les plus convaincus que des expériences/ expérimentations sont réalisées sur des chiens et/ou des chats.  </a:t>
            </a:r>
          </a:p>
        </p:txBody>
      </p:sp>
      <p:sp>
        <p:nvSpPr>
          <p:cNvPr id="51" name="TextBox 50"/>
          <p:cNvSpPr txBox="1"/>
          <p:nvPr/>
        </p:nvSpPr>
        <p:spPr>
          <a:xfrm>
            <a:off x="6199303" y="3646019"/>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52" name="TextBox 51"/>
          <p:cNvSpPr txBox="1"/>
          <p:nvPr/>
        </p:nvSpPr>
        <p:spPr>
          <a:xfrm>
            <a:off x="6201366" y="2402622"/>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53" name="Rounded Rectangle 52"/>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55" name="Rounded Rectangle 54"/>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56" name="Rounded Rectangle 55"/>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57" name="Rounded Rectangle 56"/>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NIVEAU D’ÉDUCATION</a:t>
            </a:r>
          </a:p>
        </p:txBody>
      </p:sp>
      <p:sp>
        <p:nvSpPr>
          <p:cNvPr id="58" name="Rounded Rectangle 57"/>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pSp>
        <p:nvGrpSpPr>
          <p:cNvPr id="59" name="Group 58"/>
          <p:cNvGrpSpPr/>
          <p:nvPr/>
        </p:nvGrpSpPr>
        <p:grpSpPr>
          <a:xfrm>
            <a:off x="1127674" y="1556905"/>
            <a:ext cx="409856" cy="276999"/>
            <a:chOff x="1065799" y="1556905"/>
            <a:chExt cx="409856" cy="276999"/>
          </a:xfrm>
        </p:grpSpPr>
        <p:sp>
          <p:nvSpPr>
            <p:cNvPr id="60" name="Rounded Rectangle 59"/>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64" name="Rectangle 63"/>
            <p:cNvSpPr/>
            <p:nvPr/>
          </p:nvSpPr>
          <p:spPr>
            <a:xfrm>
              <a:off x="1065799" y="1556905"/>
              <a:ext cx="409856" cy="276999"/>
            </a:xfrm>
            <a:prstGeom prst="rect">
              <a:avLst/>
            </a:prstGeom>
          </p:spPr>
          <p:txBody>
            <a:bodyPr wrap="none">
              <a:spAutoFit/>
            </a:bodyPr>
            <a:lstStyle/>
            <a:p>
              <a:pPr algn="ctr"/>
              <a:r>
                <a:rPr lang="nl-BE" sz="1200" b="1" dirty="0">
                  <a:solidFill>
                    <a:schemeClr val="bg1"/>
                  </a:solidFill>
                </a:rPr>
                <a:t>WA</a:t>
              </a:r>
            </a:p>
          </p:txBody>
        </p:sp>
      </p:grpSp>
      <p:cxnSp>
        <p:nvCxnSpPr>
          <p:cNvPr id="73" name="Straight Connector 72"/>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4" name="Straight Connector 73"/>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7" name="Straight Connector 76"/>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9" name="Straight Connector 88"/>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0" name="Straight Connector 89"/>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1" name="Straight Connector 90"/>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2" name="Straight Connector 91"/>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grpSp>
        <p:nvGrpSpPr>
          <p:cNvPr id="93" name="Group 92"/>
          <p:cNvGrpSpPr/>
          <p:nvPr/>
        </p:nvGrpSpPr>
        <p:grpSpPr>
          <a:xfrm>
            <a:off x="1645809" y="1591280"/>
            <a:ext cx="478016" cy="215444"/>
            <a:chOff x="1031719" y="1591280"/>
            <a:chExt cx="478016" cy="215444"/>
          </a:xfrm>
        </p:grpSpPr>
        <p:sp>
          <p:nvSpPr>
            <p:cNvPr id="94" name="Rounded Rectangle 93"/>
            <p:cNvSpPr/>
            <p:nvPr/>
          </p:nvSpPr>
          <p:spPr>
            <a:xfrm>
              <a:off x="1079475" y="1599477"/>
              <a:ext cx="382506" cy="204677"/>
            </a:xfrm>
            <a:prstGeom prst="roundRect">
              <a:avLst>
                <a:gd name="adj" fmla="val 15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95" name="Rectangle 94"/>
            <p:cNvSpPr/>
            <p:nvPr/>
          </p:nvSpPr>
          <p:spPr>
            <a:xfrm>
              <a:off x="1031719" y="1591280"/>
              <a:ext cx="478016" cy="215444"/>
            </a:xfrm>
            <a:prstGeom prst="rect">
              <a:avLst/>
            </a:prstGeom>
          </p:spPr>
          <p:txBody>
            <a:bodyPr wrap="none">
              <a:spAutoFit/>
            </a:bodyPr>
            <a:lstStyle/>
            <a:p>
              <a:pPr algn="ctr"/>
              <a:r>
                <a:rPr lang="nl-BE" sz="800" b="1" dirty="0">
                  <a:solidFill>
                    <a:schemeClr val="bg1"/>
                  </a:solidFill>
                </a:rPr>
                <a:t>Namur</a:t>
              </a:r>
            </a:p>
          </p:txBody>
        </p:sp>
      </p:grpSp>
      <p:graphicFrame>
        <p:nvGraphicFramePr>
          <p:cNvPr id="96" name="Table 95"/>
          <p:cNvGraphicFramePr>
            <a:graphicFrameLocks noGrp="1"/>
          </p:cNvGraphicFramePr>
          <p:nvPr>
            <p:extLst>
              <p:ext uri="{D42A27DB-BD31-4B8C-83A1-F6EECF244321}">
                <p14:modId xmlns:p14="http://schemas.microsoft.com/office/powerpoint/2010/main" val="2987083385"/>
              </p:ext>
            </p:extLst>
          </p:nvPr>
        </p:nvGraphicFramePr>
        <p:xfrm>
          <a:off x="1060863" y="2703534"/>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0"/>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97" name="Table 96"/>
          <p:cNvGraphicFramePr>
            <a:graphicFrameLocks noGrp="1"/>
          </p:cNvGraphicFramePr>
          <p:nvPr>
            <p:extLst>
              <p:ext uri="{D42A27DB-BD31-4B8C-83A1-F6EECF244321}">
                <p14:modId xmlns:p14="http://schemas.microsoft.com/office/powerpoint/2010/main" val="2898850545"/>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59401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nl-BE" dirty="0"/>
              <a:t>INTERDICTION DES EXPERIENCES SUR CHIENS ET CHATS</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13525" y="2861035"/>
            <a:ext cx="911225" cy="938213"/>
            <a:chOff x="230188" y="1960331"/>
            <a:chExt cx="911225" cy="938213"/>
          </a:xfrm>
        </p:grpSpPr>
        <p:grpSp>
          <p:nvGrpSpPr>
            <p:cNvPr id="8" name="Group 7"/>
            <p:cNvGrpSpPr>
              <a:grpSpLocks noChangeAspect="1"/>
            </p:cNvGrpSpPr>
            <p:nvPr/>
          </p:nvGrpSpPr>
          <p:grpSpPr>
            <a:xfrm>
              <a:off x="521515" y="2131916"/>
              <a:ext cx="328571" cy="595041"/>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 name="&quot;No&quot; Symbol 8"/>
            <p:cNvSpPr/>
            <p:nvPr/>
          </p:nvSpPr>
          <p:spPr>
            <a:xfrm>
              <a:off x="230188" y="1960331"/>
              <a:ext cx="911225" cy="938213"/>
            </a:xfrm>
            <a:prstGeom prst="noSmoking">
              <a:avLst>
                <a:gd name="adj" fmla="val 1021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spTree>
    <p:extLst>
      <p:ext uri="{BB962C8B-B14F-4D97-AF65-F5344CB8AC3E}">
        <p14:creationId xmlns:p14="http://schemas.microsoft.com/office/powerpoint/2010/main" val="314978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Namur (n=301)</a:t>
            </a:r>
          </a:p>
          <a:p>
            <a:pPr>
              <a:spcBef>
                <a:spcPts val="0"/>
              </a:spcBef>
              <a:spcAft>
                <a:spcPts val="0"/>
              </a:spcAft>
            </a:pPr>
            <a:r>
              <a:rPr lang="en-US" sz="700" cap="none" dirty="0"/>
              <a:t>Question:	</a:t>
            </a:r>
            <a:r>
              <a:rPr lang="fr-FR" sz="700" cap="none" dirty="0"/>
              <a:t>Q2. Pourriez-vous indiquer dans quelle mesure vous êtes d’accord ou non avec les affirmations  suivantes ?</a:t>
            </a:r>
            <a:br>
              <a:rPr lang="fr-FR" sz="700" cap="none" dirty="0"/>
            </a:br>
            <a:r>
              <a:rPr lang="en-US" sz="700" cap="none" dirty="0"/>
              <a:t>ABCD:	95% significance level</a:t>
            </a:r>
          </a:p>
          <a:p>
            <a:endParaRPr lang="en-GB" sz="700" dirty="0"/>
          </a:p>
        </p:txBody>
      </p:sp>
      <p:graphicFrame>
        <p:nvGraphicFramePr>
          <p:cNvPr id="5" name="Chart 4"/>
          <p:cNvGraphicFramePr/>
          <p:nvPr>
            <p:extLst>
              <p:ext uri="{D42A27DB-BD31-4B8C-83A1-F6EECF244321}">
                <p14:modId xmlns:p14="http://schemas.microsoft.com/office/powerpoint/2010/main" val="3325576929"/>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4" name="Table 13"/>
          <p:cNvGraphicFramePr>
            <a:graphicFrameLocks noGrp="1"/>
          </p:cNvGraphicFramePr>
          <p:nvPr>
            <p:extLst>
              <p:ext uri="{D42A27DB-BD31-4B8C-83A1-F6EECF244321}">
                <p14:modId xmlns:p14="http://schemas.microsoft.com/office/powerpoint/2010/main" val="1170231015"/>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5" name="Title 2"/>
          <p:cNvSpPr>
            <a:spLocks noGrp="1"/>
          </p:cNvSpPr>
          <p:nvPr>
            <p:ph type="title"/>
          </p:nvPr>
        </p:nvSpPr>
        <p:spPr>
          <a:xfrm>
            <a:off x="224286" y="1082687"/>
            <a:ext cx="8640000" cy="180000"/>
          </a:xfrm>
        </p:spPr>
        <p:txBody>
          <a:bodyPr/>
          <a:lstStyle/>
          <a:p>
            <a:r>
              <a:rPr lang="fr-FR" sz="1100" b="1" dirty="0">
                <a:solidFill>
                  <a:schemeClr val="bg1"/>
                </a:solidFill>
              </a:rPr>
              <a:t>IL DEVRAIT Y AVOIR UNE INTERDICTION SUR LES EXPÉRIMENTATIONS DE … ?</a:t>
            </a:r>
            <a:endParaRPr lang="nl-BE" sz="1100" b="1" dirty="0">
              <a:solidFill>
                <a:schemeClr val="bg1"/>
              </a:solidFill>
            </a:endParaRPr>
          </a:p>
        </p:txBody>
      </p:sp>
      <p:sp>
        <p:nvSpPr>
          <p:cNvPr id="12" name="TextBox 11"/>
          <p:cNvSpPr txBox="1"/>
          <p:nvPr/>
        </p:nvSpPr>
        <p:spPr>
          <a:xfrm>
            <a:off x="5013960" y="1033495"/>
            <a:ext cx="1097915" cy="215444"/>
          </a:xfrm>
          <a:prstGeom prst="rect">
            <a:avLst/>
          </a:prstGeom>
        </p:spPr>
        <p:txBody>
          <a:bodyPr vert="horz" wrap="square" lIns="0" tIns="0" rIns="0" bIns="0" rtlCol="0">
            <a:spAutoFit/>
          </a:bodyPr>
          <a:lstStyle/>
          <a:p>
            <a:pPr marL="4763" algn="r"/>
            <a:r>
              <a:rPr lang="nl-BE" sz="1400" b="1" dirty="0">
                <a:solidFill>
                  <a:schemeClr val="bg1"/>
                </a:solidFill>
              </a:rPr>
              <a:t>NAMUR</a:t>
            </a:r>
          </a:p>
        </p:txBody>
      </p:sp>
      <p:sp>
        <p:nvSpPr>
          <p:cNvPr id="17" name="Freeform 154"/>
          <p:cNvSpPr>
            <a:spLocks/>
          </p:cNvSpPr>
          <p:nvPr/>
        </p:nvSpPr>
        <p:spPr bwMode="auto">
          <a:xfrm>
            <a:off x="6240134" y="1014788"/>
            <a:ext cx="223971" cy="260208"/>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solidFill>
            <a:schemeClr val="bg1"/>
          </a:solidFill>
          <a:ln w="9525">
            <a:noFill/>
            <a:round/>
            <a:headEnd/>
            <a:tailEnd/>
          </a:ln>
        </p:spPr>
        <p:txBody>
          <a:bodyPr/>
          <a:lstStyle/>
          <a:p>
            <a:pPr>
              <a:defRPr/>
            </a:pPr>
            <a:endParaRPr lang="en-GB">
              <a:solidFill>
                <a:srgbClr val="004E69"/>
              </a:solidFill>
            </a:endParaRPr>
          </a:p>
        </p:txBody>
      </p:sp>
      <p:sp>
        <p:nvSpPr>
          <p:cNvPr id="13" name="Text Placeholder 3"/>
          <p:cNvSpPr>
            <a:spLocks noGrp="1"/>
          </p:cNvSpPr>
          <p:nvPr>
            <p:ph type="body" sz="quarter" idx="13"/>
          </p:nvPr>
        </p:nvSpPr>
        <p:spPr>
          <a:xfrm>
            <a:off x="224287" y="196566"/>
            <a:ext cx="6379078" cy="540000"/>
          </a:xfrm>
        </p:spPr>
        <p:txBody>
          <a:bodyPr/>
          <a:lstStyle/>
          <a:p>
            <a:r>
              <a:rPr lang="fr-BE" sz="1400" dirty="0"/>
              <a:t>Environ 90% des Namurois trouvent que les expériences sur les chiens et les chats doivent être interdites.</a:t>
            </a:r>
            <a:endParaRPr lang="nl-BE" sz="1400" dirty="0"/>
          </a:p>
        </p:txBody>
      </p:sp>
    </p:spTree>
    <p:extLst>
      <p:ext uri="{BB962C8B-B14F-4D97-AF65-F5344CB8AC3E}">
        <p14:creationId xmlns:p14="http://schemas.microsoft.com/office/powerpoint/2010/main" val="373591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p:cNvGraphicFramePr/>
          <p:nvPr>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Q2. Pourriez-vous indiquer dans quelle mesure vous êtes d’accord ou non avec les affirmations  suivantes ?</a:t>
            </a:r>
            <a:br>
              <a:rPr lang="fr-FR" sz="700" cap="none" dirty="0"/>
            </a:br>
            <a:r>
              <a:rPr lang="en-US" sz="700" cap="none" dirty="0"/>
              <a:t>ABCD:	95% significance level</a:t>
            </a:r>
          </a:p>
          <a:p>
            <a:endParaRPr lang="en-GB" sz="700" dirty="0"/>
          </a:p>
        </p:txBody>
      </p:sp>
      <p:sp>
        <p:nvSpPr>
          <p:cNvPr id="3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aphicFrame>
        <p:nvGraphicFramePr>
          <p:cNvPr id="29" name="Table 28"/>
          <p:cNvGraphicFramePr>
            <a:graphicFrameLocks noGrp="1"/>
          </p:cNvGraphicFramePr>
          <p:nvPr>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33" name="Title 2"/>
          <p:cNvSpPr>
            <a:spLocks noGrp="1"/>
          </p:cNvSpPr>
          <p:nvPr>
            <p:ph type="title"/>
          </p:nvPr>
        </p:nvSpPr>
        <p:spPr>
          <a:xfrm>
            <a:off x="224286" y="1082687"/>
            <a:ext cx="8640000" cy="180000"/>
          </a:xfrm>
        </p:spPr>
        <p:txBody>
          <a:bodyPr/>
          <a:lstStyle/>
          <a:p>
            <a:r>
              <a:rPr lang="fr-FR" sz="1100" b="1" dirty="0">
                <a:solidFill>
                  <a:schemeClr val="bg1"/>
                </a:solidFill>
              </a:rPr>
              <a:t>LES EXPERIENCES SUR LES …  DOIVENT ETRE INTERDITES</a:t>
            </a:r>
            <a:endParaRPr lang="nl-BE" sz="1100" b="1" dirty="0">
              <a:solidFill>
                <a:schemeClr val="bg1"/>
              </a:solidFill>
            </a:endParaRPr>
          </a:p>
        </p:txBody>
      </p:sp>
      <p:grpSp>
        <p:nvGrpSpPr>
          <p:cNvPr id="22" name="Group 21"/>
          <p:cNvGrpSpPr/>
          <p:nvPr/>
        </p:nvGrpSpPr>
        <p:grpSpPr>
          <a:xfrm>
            <a:off x="6176279" y="1012397"/>
            <a:ext cx="341284" cy="271212"/>
            <a:chOff x="2416972" y="2425189"/>
            <a:chExt cx="4921657" cy="3911149"/>
          </a:xfrm>
          <a:solidFill>
            <a:schemeClr val="bg1"/>
          </a:solidFill>
        </p:grpSpPr>
        <p:sp>
          <p:nvSpPr>
            <p:cNvPr id="23"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24"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25"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30"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32"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17" name="Text Placeholder 3"/>
          <p:cNvSpPr>
            <a:spLocks noGrp="1"/>
          </p:cNvSpPr>
          <p:nvPr>
            <p:ph type="body" sz="quarter" idx="13"/>
          </p:nvPr>
        </p:nvSpPr>
        <p:spPr>
          <a:xfrm>
            <a:off x="224287" y="196566"/>
            <a:ext cx="6379078" cy="540000"/>
          </a:xfrm>
        </p:spPr>
        <p:txBody>
          <a:bodyPr/>
          <a:lstStyle/>
          <a:p>
            <a:r>
              <a:rPr lang="fr-BE" sz="1400" dirty="0"/>
              <a:t>Environ 93% des Wallons trouvent que les expériences sur les chiens et les chats doivent être interdites. </a:t>
            </a:r>
          </a:p>
        </p:txBody>
      </p:sp>
    </p:spTree>
    <p:extLst>
      <p:ext uri="{BB962C8B-B14F-4D97-AF65-F5344CB8AC3E}">
        <p14:creationId xmlns:p14="http://schemas.microsoft.com/office/powerpoint/2010/main" val="2644032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188911" y="3295212"/>
            <a:ext cx="7699226" cy="637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Rectangle 43"/>
          <p:cNvSpPr/>
          <p:nvPr/>
        </p:nvSpPr>
        <p:spPr>
          <a:xfrm>
            <a:off x="1188911" y="2077507"/>
            <a:ext cx="7699225" cy="633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Q2. Pourriez-vous indiquer dans quelle mesure vous êtes d’accord ou non avec les affirmations  suivantes ?</a:t>
            </a:r>
            <a:br>
              <a:rPr lang="fr-FR" sz="700" cap="none" dirty="0"/>
            </a:br>
            <a:r>
              <a:rPr lang="en-US" sz="700" cap="none" dirty="0"/>
              <a:t>ABCD:	95% significance level</a:t>
            </a:r>
          </a:p>
          <a:p>
            <a:endParaRPr lang="en-GB" sz="700" dirty="0"/>
          </a:p>
        </p:txBody>
      </p:sp>
      <p:sp>
        <p:nvSpPr>
          <p:cNvPr id="34"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45" name="Chart 44"/>
          <p:cNvGraphicFramePr/>
          <p:nvPr>
            <p:extLst>
              <p:ext uri="{D42A27DB-BD31-4B8C-83A1-F6EECF244321}">
                <p14:modId xmlns:p14="http://schemas.microsoft.com/office/powerpoint/2010/main" val="742131076"/>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9" name="Chart 48"/>
          <p:cNvGraphicFramePr/>
          <p:nvPr>
            <p:extLst>
              <p:ext uri="{D42A27DB-BD31-4B8C-83A1-F6EECF244321}">
                <p14:modId xmlns:p14="http://schemas.microsoft.com/office/powerpoint/2010/main" val="673091206"/>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5" name="Chart 74"/>
          <p:cNvGraphicFramePr/>
          <p:nvPr>
            <p:extLst/>
          </p:nvPr>
        </p:nvGraphicFramePr>
        <p:xfrm>
          <a:off x="7598658" y="1036693"/>
          <a:ext cx="1471962" cy="384312"/>
        </p:xfrm>
        <a:graphic>
          <a:graphicData uri="http://schemas.openxmlformats.org/drawingml/2006/chart">
            <c:chart xmlns:c="http://schemas.openxmlformats.org/drawingml/2006/chart" xmlns:r="http://schemas.openxmlformats.org/officeDocument/2006/relationships" r:id="rId4"/>
          </a:graphicData>
        </a:graphic>
      </p:graphicFrame>
      <p:sp>
        <p:nvSpPr>
          <p:cNvPr id="73" name="Title 2"/>
          <p:cNvSpPr>
            <a:spLocks noGrp="1"/>
          </p:cNvSpPr>
          <p:nvPr>
            <p:ph type="title"/>
          </p:nvPr>
        </p:nvSpPr>
        <p:spPr>
          <a:xfrm>
            <a:off x="224286" y="1082687"/>
            <a:ext cx="8640000" cy="180000"/>
          </a:xfrm>
        </p:spPr>
        <p:txBody>
          <a:bodyPr/>
          <a:lstStyle/>
          <a:p>
            <a:r>
              <a:rPr lang="fr-FR" sz="1100" b="1" dirty="0">
                <a:solidFill>
                  <a:schemeClr val="bg1"/>
                </a:solidFill>
              </a:rPr>
              <a:t>LES EXPERIENCES SUR LES …  DOIVENT ETRE INTERDITES</a:t>
            </a:r>
            <a:endParaRPr lang="nl-BE" sz="1100" b="1" dirty="0">
              <a:solidFill>
                <a:schemeClr val="bg1"/>
              </a:solidFill>
            </a:endParaRPr>
          </a:p>
        </p:txBody>
      </p:sp>
      <p:sp>
        <p:nvSpPr>
          <p:cNvPr id="74" name="TextBox 73"/>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48" name="Group 47"/>
          <p:cNvGrpSpPr/>
          <p:nvPr/>
        </p:nvGrpSpPr>
        <p:grpSpPr>
          <a:xfrm>
            <a:off x="6176279" y="1012397"/>
            <a:ext cx="341284" cy="271212"/>
            <a:chOff x="2416972" y="2425189"/>
            <a:chExt cx="4921657" cy="3911149"/>
          </a:xfrm>
          <a:solidFill>
            <a:schemeClr val="bg1"/>
          </a:solidFill>
        </p:grpSpPr>
        <p:sp>
          <p:nvSpPr>
            <p:cNvPr id="50"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51"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52"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53"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54"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47" name="Text Placeholder 3"/>
          <p:cNvSpPr>
            <a:spLocks noGrp="1"/>
          </p:cNvSpPr>
          <p:nvPr>
            <p:ph type="body" sz="quarter" idx="13"/>
          </p:nvPr>
        </p:nvSpPr>
        <p:spPr>
          <a:xfrm>
            <a:off x="224286" y="123759"/>
            <a:ext cx="6403803" cy="540000"/>
          </a:xfrm>
        </p:spPr>
        <p:txBody>
          <a:bodyPr/>
          <a:lstStyle/>
          <a:p>
            <a:r>
              <a:rPr lang="fr-BE" sz="1400" dirty="0"/>
              <a:t>Les personnes ayant un chien ou chat sont les plus en faveur d’une interdiction sur les expérimentations animales. </a:t>
            </a:r>
            <a:r>
              <a:rPr lang="fr-BE" sz="1400"/>
              <a:t>Plus le niveau d’éducation est bas, plus on est d’accord avec une interdiction sur les expérimentations animales.</a:t>
            </a:r>
            <a:endParaRPr lang="fr-BE" sz="1400" dirty="0"/>
          </a:p>
        </p:txBody>
      </p:sp>
      <p:sp>
        <p:nvSpPr>
          <p:cNvPr id="62" name="TextBox 61"/>
          <p:cNvSpPr txBox="1"/>
          <p:nvPr/>
        </p:nvSpPr>
        <p:spPr>
          <a:xfrm>
            <a:off x="6203476" y="2066876"/>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63" name="TextBox 62"/>
          <p:cNvSpPr txBox="1"/>
          <p:nvPr/>
        </p:nvSpPr>
        <p:spPr>
          <a:xfrm>
            <a:off x="6764674" y="2077508"/>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65" name="TextBox 64"/>
          <p:cNvSpPr txBox="1"/>
          <p:nvPr/>
        </p:nvSpPr>
        <p:spPr>
          <a:xfrm>
            <a:off x="2849567" y="3295212"/>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66" name="TextBox 65"/>
          <p:cNvSpPr txBox="1"/>
          <p:nvPr/>
        </p:nvSpPr>
        <p:spPr>
          <a:xfrm>
            <a:off x="6203478" y="3288586"/>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67" name="TextBox 66"/>
          <p:cNvSpPr txBox="1"/>
          <p:nvPr/>
        </p:nvSpPr>
        <p:spPr>
          <a:xfrm>
            <a:off x="6764679" y="3298856"/>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76" name="TextBox 75"/>
          <p:cNvSpPr txBox="1"/>
          <p:nvPr/>
        </p:nvSpPr>
        <p:spPr>
          <a:xfrm>
            <a:off x="7877984" y="3280966"/>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77" name="TextBox 76"/>
          <p:cNvSpPr txBox="1"/>
          <p:nvPr/>
        </p:nvSpPr>
        <p:spPr>
          <a:xfrm>
            <a:off x="7884514" y="2064116"/>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78" name="Rounded Rectangle 77"/>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79" name="Rounded Rectangle 78"/>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89" name="Rounded Rectangle 88"/>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95" name="Rounded Rectangle 94"/>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NIVEAU D’ÉDUCATION</a:t>
            </a:r>
          </a:p>
        </p:txBody>
      </p:sp>
      <p:sp>
        <p:nvSpPr>
          <p:cNvPr id="96" name="Rounded Rectangle 95"/>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pSp>
        <p:nvGrpSpPr>
          <p:cNvPr id="97" name="Group 96"/>
          <p:cNvGrpSpPr/>
          <p:nvPr/>
        </p:nvGrpSpPr>
        <p:grpSpPr>
          <a:xfrm>
            <a:off x="1127674" y="1556905"/>
            <a:ext cx="409856" cy="276999"/>
            <a:chOff x="1065799" y="1556905"/>
            <a:chExt cx="409856" cy="276999"/>
          </a:xfrm>
        </p:grpSpPr>
        <p:sp>
          <p:nvSpPr>
            <p:cNvPr id="98" name="Rounded Rectangle 97"/>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99" name="Rectangle 98"/>
            <p:cNvSpPr/>
            <p:nvPr/>
          </p:nvSpPr>
          <p:spPr>
            <a:xfrm>
              <a:off x="1065799" y="1556905"/>
              <a:ext cx="409856" cy="276999"/>
            </a:xfrm>
            <a:prstGeom prst="rect">
              <a:avLst/>
            </a:prstGeom>
          </p:spPr>
          <p:txBody>
            <a:bodyPr wrap="none">
              <a:spAutoFit/>
            </a:bodyPr>
            <a:lstStyle/>
            <a:p>
              <a:pPr algn="ctr"/>
              <a:r>
                <a:rPr lang="nl-BE" sz="1200" b="1" dirty="0">
                  <a:solidFill>
                    <a:schemeClr val="bg1"/>
                  </a:solidFill>
                </a:rPr>
                <a:t>WA</a:t>
              </a:r>
            </a:p>
          </p:txBody>
        </p:sp>
      </p:grpSp>
      <p:cxnSp>
        <p:nvCxnSpPr>
          <p:cNvPr id="100" name="Straight Connector 99"/>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1" name="Straight Connector 100"/>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2" name="Straight Connector 101"/>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3" name="Straight Connector 102"/>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4" name="Straight Connector 103"/>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5" name="Straight Connector 104"/>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6" name="Straight Connector 105"/>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108" name="Rounded Rectangle 107"/>
          <p:cNvSpPr/>
          <p:nvPr/>
        </p:nvSpPr>
        <p:spPr>
          <a:xfrm>
            <a:off x="1693565" y="1599477"/>
            <a:ext cx="382506" cy="204677"/>
          </a:xfrm>
          <a:prstGeom prst="roundRect">
            <a:avLst>
              <a:gd name="adj" fmla="val 15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graphicFrame>
        <p:nvGraphicFramePr>
          <p:cNvPr id="110" name="Table 109"/>
          <p:cNvGraphicFramePr>
            <a:graphicFrameLocks noGrp="1"/>
          </p:cNvGraphicFramePr>
          <p:nvPr>
            <p:extLst>
              <p:ext uri="{D42A27DB-BD31-4B8C-83A1-F6EECF244321}">
                <p14:modId xmlns:p14="http://schemas.microsoft.com/office/powerpoint/2010/main" val="1943503597"/>
              </p:ext>
            </p:extLst>
          </p:nvPr>
        </p:nvGraphicFramePr>
        <p:xfrm>
          <a:off x="1060863" y="2703534"/>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0"/>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111" name="Table 110"/>
          <p:cNvGraphicFramePr>
            <a:graphicFrameLocks noGrp="1"/>
          </p:cNvGraphicFramePr>
          <p:nvPr>
            <p:extLst>
              <p:ext uri="{D42A27DB-BD31-4B8C-83A1-F6EECF244321}">
                <p14:modId xmlns:p14="http://schemas.microsoft.com/office/powerpoint/2010/main" val="326308277"/>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55" name="Rectangle 54"/>
          <p:cNvSpPr/>
          <p:nvPr/>
        </p:nvSpPr>
        <p:spPr>
          <a:xfrm>
            <a:off x="1645809" y="1591280"/>
            <a:ext cx="478016" cy="215444"/>
          </a:xfrm>
          <a:prstGeom prst="rect">
            <a:avLst/>
          </a:prstGeom>
        </p:spPr>
        <p:txBody>
          <a:bodyPr wrap="none">
            <a:spAutoFit/>
          </a:bodyPr>
          <a:lstStyle/>
          <a:p>
            <a:pPr algn="ctr"/>
            <a:r>
              <a:rPr lang="nl-BE" sz="800" b="1" dirty="0">
                <a:solidFill>
                  <a:schemeClr val="bg1"/>
                </a:solidFill>
              </a:rPr>
              <a:t>Namur</a:t>
            </a:r>
          </a:p>
        </p:txBody>
      </p:sp>
    </p:spTree>
    <p:extLst>
      <p:ext uri="{BB962C8B-B14F-4D97-AF65-F5344CB8AC3E}">
        <p14:creationId xmlns:p14="http://schemas.microsoft.com/office/powerpoint/2010/main" val="462295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fr-FR" dirty="0"/>
              <a:t>QUE VAUT-IL MIEUX FAIRE AVEC LE CHIEN OU LE CHAT APRÈS L’EXPÉRIENCE </a:t>
            </a:r>
            <a:endParaRPr lang="nl-BE" dirty="0"/>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26166" y="2892286"/>
            <a:ext cx="691540" cy="834887"/>
            <a:chOff x="884583" y="1434548"/>
            <a:chExt cx="691540" cy="834887"/>
          </a:xfrm>
        </p:grpSpPr>
        <p:sp>
          <p:nvSpPr>
            <p:cNvPr id="12" name="Isosceles Triangle 11"/>
            <p:cNvSpPr/>
            <p:nvPr/>
          </p:nvSpPr>
          <p:spPr>
            <a:xfrm rot="5400000">
              <a:off x="742122" y="1577009"/>
              <a:ext cx="834887" cy="5499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12"/>
            <p:cNvSpPr/>
            <p:nvPr/>
          </p:nvSpPr>
          <p:spPr>
            <a:xfrm>
              <a:off x="1504123" y="1434548"/>
              <a:ext cx="7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79196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4286" y="1012451"/>
            <a:ext cx="4789674" cy="180000"/>
          </a:xfrm>
        </p:spPr>
        <p:txBody>
          <a:bodyPr/>
          <a:lstStyle/>
          <a:p>
            <a:r>
              <a:rPr lang="fr-FR" sz="950" b="1" dirty="0">
                <a:solidFill>
                  <a:schemeClr val="bg1"/>
                </a:solidFill>
              </a:rPr>
              <a:t>LES EXPÉRIENCES SUR LES CHIENS ET LES CHATS SONT AUTORISÉES  EN WALLONIE. D’APRÈS VOUS, QUE VAUT-IL MIEUX FAIRE AVEC LE CHIEN OU LE CHAT APRÈS L’EXPÉRIENCE ?</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Namur (n=301)</a:t>
            </a:r>
          </a:p>
          <a:p>
            <a:pPr>
              <a:spcBef>
                <a:spcPts val="0"/>
              </a:spcBef>
              <a:spcAft>
                <a:spcPts val="0"/>
              </a:spcAft>
            </a:pPr>
            <a:r>
              <a:rPr lang="en-US" sz="700" cap="none" dirty="0"/>
              <a:t>Question:	</a:t>
            </a:r>
            <a:r>
              <a:rPr lang="fr-FR" sz="700" cap="none" dirty="0"/>
              <a:t>Q4. Les expériences sur les chiens et les chats sont autorisées  en Wallonie. D’après vous, que </a:t>
            </a:r>
            <a:r>
              <a:rPr lang="fr-FR" sz="700" cap="none" dirty="0" err="1"/>
              <a:t>vaut-il</a:t>
            </a:r>
            <a:r>
              <a:rPr lang="fr-FR" sz="700" cap="none" dirty="0"/>
              <a:t> mieux faire avec le chien ou le chat après l’expérience ?</a:t>
            </a:r>
            <a:endParaRPr lang="en-GB" sz="700" dirty="0"/>
          </a:p>
        </p:txBody>
      </p:sp>
      <p:graphicFrame>
        <p:nvGraphicFramePr>
          <p:cNvPr id="2" name="Chart 1"/>
          <p:cNvGraphicFramePr/>
          <p:nvPr>
            <p:extLst>
              <p:ext uri="{D42A27DB-BD31-4B8C-83A1-F6EECF244321}">
                <p14:modId xmlns:p14="http://schemas.microsoft.com/office/powerpoint/2010/main" val="4277781179"/>
              </p:ext>
            </p:extLst>
          </p:nvPr>
        </p:nvGraphicFramePr>
        <p:xfrm>
          <a:off x="974725" y="1306513"/>
          <a:ext cx="8169275" cy="3297236"/>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5660897" y="1953719"/>
            <a:ext cx="664048" cy="457879"/>
            <a:chOff x="5267704" y="2472037"/>
            <a:chExt cx="664048" cy="457879"/>
          </a:xfrm>
        </p:grpSpPr>
        <p:grpSp>
          <p:nvGrpSpPr>
            <p:cNvPr id="24" name="Group 23"/>
            <p:cNvGrpSpPr/>
            <p:nvPr/>
          </p:nvGrpSpPr>
          <p:grpSpPr>
            <a:xfrm>
              <a:off x="5438220" y="2472037"/>
              <a:ext cx="317875" cy="199074"/>
              <a:chOff x="3387441" y="3456399"/>
              <a:chExt cx="317875" cy="199074"/>
            </a:xfrm>
          </p:grpSpPr>
          <p:sp>
            <p:nvSpPr>
              <p:cNvPr id="35" name="Oval 34"/>
              <p:cNvSpPr/>
              <p:nvPr/>
            </p:nvSpPr>
            <p:spPr>
              <a:xfrm rot="20199827">
                <a:off x="3387441" y="3456399"/>
                <a:ext cx="155251" cy="46575"/>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Oval 32"/>
              <p:cNvSpPr/>
              <p:nvPr/>
            </p:nvSpPr>
            <p:spPr>
              <a:xfrm rot="959107">
                <a:off x="3599278" y="3616982"/>
                <a:ext cx="106038" cy="38491"/>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8" name="Freeform 32"/>
            <p:cNvSpPr>
              <a:spLocks noChangeAspect="1"/>
            </p:cNvSpPr>
            <p:nvPr/>
          </p:nvSpPr>
          <p:spPr bwMode="auto">
            <a:xfrm>
              <a:off x="5267704" y="2534713"/>
              <a:ext cx="335281" cy="395203"/>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8"/>
            <p:cNvSpPr>
              <a:spLocks noChangeAspect="1"/>
            </p:cNvSpPr>
            <p:nvPr/>
          </p:nvSpPr>
          <p:spPr bwMode="auto">
            <a:xfrm>
              <a:off x="5636193" y="2609608"/>
              <a:ext cx="295559" cy="309024"/>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p:cNvGrpSpPr/>
          <p:nvPr/>
        </p:nvGrpSpPr>
        <p:grpSpPr>
          <a:xfrm>
            <a:off x="5855091" y="2756973"/>
            <a:ext cx="402844" cy="491769"/>
            <a:chOff x="5928066" y="2812619"/>
            <a:chExt cx="402844" cy="491769"/>
          </a:xfrm>
        </p:grpSpPr>
        <p:grpSp>
          <p:nvGrpSpPr>
            <p:cNvPr id="48" name="Group 47"/>
            <p:cNvGrpSpPr>
              <a:grpSpLocks noChangeAspect="1"/>
            </p:cNvGrpSpPr>
            <p:nvPr/>
          </p:nvGrpSpPr>
          <p:grpSpPr>
            <a:xfrm>
              <a:off x="5928066" y="2812619"/>
              <a:ext cx="271546" cy="491769"/>
              <a:chOff x="5180013" y="5430838"/>
              <a:chExt cx="461963" cy="836613"/>
            </a:xfrm>
            <a:solidFill>
              <a:srgbClr val="781D7E"/>
            </a:solidFill>
          </p:grpSpPr>
          <p:sp>
            <p:nvSpPr>
              <p:cNvPr id="49"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0" name="Group 9"/>
            <p:cNvGrpSpPr/>
            <p:nvPr/>
          </p:nvGrpSpPr>
          <p:grpSpPr>
            <a:xfrm>
              <a:off x="6060436" y="3009219"/>
              <a:ext cx="270474" cy="271457"/>
              <a:chOff x="6060436" y="2976089"/>
              <a:chExt cx="270474" cy="271457"/>
            </a:xfrm>
          </p:grpSpPr>
          <p:sp>
            <p:nvSpPr>
              <p:cNvPr id="8" name="Oval 7"/>
              <p:cNvSpPr/>
              <p:nvPr/>
            </p:nvSpPr>
            <p:spPr>
              <a:xfrm>
                <a:off x="6060436" y="2976089"/>
                <a:ext cx="270474" cy="271457"/>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781D7E"/>
                  </a:solidFill>
                </a:endParaRPr>
              </a:p>
            </p:txBody>
          </p:sp>
          <p:sp>
            <p:nvSpPr>
              <p:cNvPr id="9" name="Plus 8"/>
              <p:cNvSpPr/>
              <p:nvPr/>
            </p:nvSpPr>
            <p:spPr>
              <a:xfrm>
                <a:off x="6089687" y="3006402"/>
                <a:ext cx="211972" cy="21083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nvGrpSpPr>
          <p:cNvPr id="62" name="Group 61"/>
          <p:cNvGrpSpPr/>
          <p:nvPr/>
        </p:nvGrpSpPr>
        <p:grpSpPr>
          <a:xfrm>
            <a:off x="5714342" y="3557539"/>
            <a:ext cx="561905" cy="447063"/>
            <a:chOff x="352598" y="2789310"/>
            <a:chExt cx="1204497" cy="958320"/>
          </a:xfrm>
        </p:grpSpPr>
        <p:sp>
          <p:nvSpPr>
            <p:cNvPr id="63"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64" name="Group 63"/>
            <p:cNvGrpSpPr/>
            <p:nvPr/>
          </p:nvGrpSpPr>
          <p:grpSpPr>
            <a:xfrm>
              <a:off x="754615" y="3156551"/>
              <a:ext cx="440220" cy="381668"/>
              <a:chOff x="-702089" y="2230510"/>
              <a:chExt cx="644526" cy="558800"/>
            </a:xfrm>
          </p:grpSpPr>
          <p:sp>
            <p:nvSpPr>
              <p:cNvPr id="65"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6"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7"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8"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9"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47"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6" name="TextBox 45"/>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CHIENS </a:t>
              </a:r>
              <a:br>
                <a:rPr lang="nl-BE" sz="1000" b="1" dirty="0">
                  <a:solidFill>
                    <a:srgbClr val="781D7E"/>
                  </a:solidFill>
                </a:rPr>
              </a:br>
              <a:r>
                <a:rPr lang="nl-BE" sz="1000" b="1" dirty="0">
                  <a:solidFill>
                    <a:srgbClr val="781D7E"/>
                  </a:solidFill>
                </a:rPr>
                <a:t>&amp; CHATS</a:t>
              </a:r>
              <a:endParaRPr lang="nl-BE" sz="1000" dirty="0"/>
            </a:p>
          </p:txBody>
        </p:sp>
      </p:grpSp>
      <p:sp>
        <p:nvSpPr>
          <p:cNvPr id="36" name="TextBox 35"/>
          <p:cNvSpPr txBox="1"/>
          <p:nvPr/>
        </p:nvSpPr>
        <p:spPr>
          <a:xfrm>
            <a:off x="5013960" y="1033495"/>
            <a:ext cx="1097915" cy="215444"/>
          </a:xfrm>
          <a:prstGeom prst="rect">
            <a:avLst/>
          </a:prstGeom>
        </p:spPr>
        <p:txBody>
          <a:bodyPr vert="horz" wrap="square" lIns="0" tIns="0" rIns="0" bIns="0" rtlCol="0">
            <a:spAutoFit/>
          </a:bodyPr>
          <a:lstStyle/>
          <a:p>
            <a:pPr marL="4763" algn="r"/>
            <a:r>
              <a:rPr lang="nl-BE" sz="1400" b="1" dirty="0">
                <a:solidFill>
                  <a:schemeClr val="bg1"/>
                </a:solidFill>
              </a:rPr>
              <a:t>NAMUR</a:t>
            </a:r>
          </a:p>
        </p:txBody>
      </p:sp>
      <p:sp>
        <p:nvSpPr>
          <p:cNvPr id="37" name="Freeform 154"/>
          <p:cNvSpPr>
            <a:spLocks/>
          </p:cNvSpPr>
          <p:nvPr/>
        </p:nvSpPr>
        <p:spPr bwMode="auto">
          <a:xfrm>
            <a:off x="6240134" y="1014788"/>
            <a:ext cx="223971" cy="260208"/>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solidFill>
            <a:schemeClr val="bg1"/>
          </a:solidFill>
          <a:ln w="9525">
            <a:noFill/>
            <a:round/>
            <a:headEnd/>
            <a:tailEnd/>
          </a:ln>
        </p:spPr>
        <p:txBody>
          <a:bodyPr/>
          <a:lstStyle/>
          <a:p>
            <a:pPr>
              <a:defRPr/>
            </a:pPr>
            <a:endParaRPr lang="en-GB">
              <a:solidFill>
                <a:srgbClr val="004E69"/>
              </a:solidFill>
            </a:endParaRPr>
          </a:p>
        </p:txBody>
      </p:sp>
      <p:sp>
        <p:nvSpPr>
          <p:cNvPr id="40" name="Text Placeholder 3"/>
          <p:cNvSpPr>
            <a:spLocks noGrp="1"/>
          </p:cNvSpPr>
          <p:nvPr>
            <p:ph type="body" sz="quarter" idx="13"/>
          </p:nvPr>
        </p:nvSpPr>
        <p:spPr>
          <a:xfrm>
            <a:off x="224287" y="196566"/>
            <a:ext cx="6418252" cy="540000"/>
          </a:xfrm>
        </p:spPr>
        <p:txBody>
          <a:bodyPr/>
          <a:lstStyle/>
          <a:p>
            <a:r>
              <a:rPr lang="fr-BE" sz="1400" dirty="0"/>
              <a:t>80% des Namurois trouvent que l’animal d’expérience doit être proposé à l’adoption, tandis que 17% trouve que l’animal doit être tué.</a:t>
            </a:r>
            <a:endParaRPr lang="nl-BE" sz="1400" dirty="0"/>
          </a:p>
        </p:txBody>
      </p:sp>
    </p:spTree>
    <p:extLst>
      <p:ext uri="{BB962C8B-B14F-4D97-AF65-F5344CB8AC3E}">
        <p14:creationId xmlns:p14="http://schemas.microsoft.com/office/powerpoint/2010/main" val="115563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Q4. Les expériences sur les chiens et les chats sont autorisées  en Wallonie. D’après vous, que </a:t>
            </a:r>
            <a:r>
              <a:rPr lang="fr-FR" sz="700" cap="none" dirty="0" err="1"/>
              <a:t>vaut-il</a:t>
            </a:r>
            <a:r>
              <a:rPr lang="fr-FR" sz="700" cap="none" dirty="0"/>
              <a:t> mieux faire avec le chien ou le chat après l’expérience ?</a:t>
            </a:r>
            <a:endParaRPr lang="en-GB" sz="700" dirty="0"/>
          </a:p>
          <a:p>
            <a:pPr>
              <a:spcBef>
                <a:spcPts val="0"/>
              </a:spcBef>
              <a:spcAft>
                <a:spcPts val="0"/>
              </a:spcAft>
            </a:pPr>
            <a:endParaRPr lang="en-GB" sz="700" dirty="0"/>
          </a:p>
        </p:txBody>
      </p:sp>
      <p:graphicFrame>
        <p:nvGraphicFramePr>
          <p:cNvPr id="44" name="Chart 43"/>
          <p:cNvGraphicFramePr/>
          <p:nvPr>
            <p:extLst/>
          </p:nvPr>
        </p:nvGraphicFramePr>
        <p:xfrm>
          <a:off x="974725" y="1306513"/>
          <a:ext cx="8169275" cy="3297236"/>
        </p:xfrm>
        <a:graphic>
          <a:graphicData uri="http://schemas.openxmlformats.org/drawingml/2006/chart">
            <c:chart xmlns:c="http://schemas.openxmlformats.org/drawingml/2006/chart" xmlns:r="http://schemas.openxmlformats.org/officeDocument/2006/relationships" r:id="rId2"/>
          </a:graphicData>
        </a:graphic>
      </p:graphicFrame>
      <p:grpSp>
        <p:nvGrpSpPr>
          <p:cNvPr id="63" name="Group 62"/>
          <p:cNvGrpSpPr/>
          <p:nvPr/>
        </p:nvGrpSpPr>
        <p:grpSpPr>
          <a:xfrm>
            <a:off x="85382" y="2560834"/>
            <a:ext cx="1097915" cy="745515"/>
            <a:chOff x="85382" y="2640346"/>
            <a:chExt cx="1097915" cy="745515"/>
          </a:xfrm>
        </p:grpSpPr>
        <p:grpSp>
          <p:nvGrpSpPr>
            <p:cNvPr id="64" name="Group 63"/>
            <p:cNvGrpSpPr/>
            <p:nvPr/>
          </p:nvGrpSpPr>
          <p:grpSpPr>
            <a:xfrm>
              <a:off x="296985" y="2640346"/>
              <a:ext cx="693924" cy="434722"/>
              <a:chOff x="112581" y="2289538"/>
              <a:chExt cx="693924" cy="434722"/>
            </a:xfrm>
          </p:grpSpPr>
          <p:sp>
            <p:nvSpPr>
              <p:cNvPr id="74"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5" name="TextBox 64"/>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CHIENS </a:t>
              </a:r>
              <a:br>
                <a:rPr lang="nl-BE" sz="1000" b="1" dirty="0">
                  <a:solidFill>
                    <a:srgbClr val="781D7E"/>
                  </a:solidFill>
                </a:rPr>
              </a:br>
              <a:r>
                <a:rPr lang="nl-BE" sz="1000" b="1" dirty="0">
                  <a:solidFill>
                    <a:srgbClr val="781D7E"/>
                  </a:solidFill>
                </a:rPr>
                <a:t>&amp; CHATS</a:t>
              </a:r>
              <a:endParaRPr lang="nl-BE" sz="1000" dirty="0"/>
            </a:p>
          </p:txBody>
        </p:sp>
      </p:grpSp>
      <p:grpSp>
        <p:nvGrpSpPr>
          <p:cNvPr id="76" name="Group 75"/>
          <p:cNvGrpSpPr/>
          <p:nvPr/>
        </p:nvGrpSpPr>
        <p:grpSpPr>
          <a:xfrm>
            <a:off x="5660897" y="1953719"/>
            <a:ext cx="664048" cy="457879"/>
            <a:chOff x="5267704" y="2472037"/>
            <a:chExt cx="664048" cy="457879"/>
          </a:xfrm>
        </p:grpSpPr>
        <p:grpSp>
          <p:nvGrpSpPr>
            <p:cNvPr id="77" name="Group 76"/>
            <p:cNvGrpSpPr/>
            <p:nvPr/>
          </p:nvGrpSpPr>
          <p:grpSpPr>
            <a:xfrm>
              <a:off x="5438220" y="2472037"/>
              <a:ext cx="317875" cy="199074"/>
              <a:chOff x="3387441" y="3456399"/>
              <a:chExt cx="317875" cy="199074"/>
            </a:xfrm>
          </p:grpSpPr>
          <p:sp>
            <p:nvSpPr>
              <p:cNvPr id="80" name="Oval 79"/>
              <p:cNvSpPr/>
              <p:nvPr/>
            </p:nvSpPr>
            <p:spPr>
              <a:xfrm rot="20199827">
                <a:off x="3387441" y="3456399"/>
                <a:ext cx="155251" cy="46575"/>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1" name="Oval 80"/>
              <p:cNvSpPr/>
              <p:nvPr/>
            </p:nvSpPr>
            <p:spPr>
              <a:xfrm rot="959107">
                <a:off x="3599278" y="3616982"/>
                <a:ext cx="106038" cy="38491"/>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8" name="Freeform 32"/>
            <p:cNvSpPr>
              <a:spLocks noChangeAspect="1"/>
            </p:cNvSpPr>
            <p:nvPr/>
          </p:nvSpPr>
          <p:spPr bwMode="auto">
            <a:xfrm>
              <a:off x="5267704" y="2534713"/>
              <a:ext cx="335281" cy="395203"/>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18"/>
            <p:cNvSpPr>
              <a:spLocks noChangeAspect="1"/>
            </p:cNvSpPr>
            <p:nvPr/>
          </p:nvSpPr>
          <p:spPr bwMode="auto">
            <a:xfrm>
              <a:off x="5636193" y="2609608"/>
              <a:ext cx="295559" cy="309024"/>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2" name="Group 81"/>
          <p:cNvGrpSpPr/>
          <p:nvPr/>
        </p:nvGrpSpPr>
        <p:grpSpPr>
          <a:xfrm>
            <a:off x="5855091" y="2756973"/>
            <a:ext cx="402844" cy="491769"/>
            <a:chOff x="5928066" y="2812619"/>
            <a:chExt cx="402844" cy="491769"/>
          </a:xfrm>
        </p:grpSpPr>
        <p:grpSp>
          <p:nvGrpSpPr>
            <p:cNvPr id="83" name="Group 82"/>
            <p:cNvGrpSpPr>
              <a:grpSpLocks noChangeAspect="1"/>
            </p:cNvGrpSpPr>
            <p:nvPr/>
          </p:nvGrpSpPr>
          <p:grpSpPr>
            <a:xfrm>
              <a:off x="5928066" y="2812619"/>
              <a:ext cx="271546" cy="491769"/>
              <a:chOff x="5180013" y="5430838"/>
              <a:chExt cx="461963" cy="836613"/>
            </a:xfrm>
            <a:solidFill>
              <a:srgbClr val="781D7E"/>
            </a:solidFill>
          </p:grpSpPr>
          <p:sp>
            <p:nvSpPr>
              <p:cNvPr id="87"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4" name="Group 83"/>
            <p:cNvGrpSpPr/>
            <p:nvPr/>
          </p:nvGrpSpPr>
          <p:grpSpPr>
            <a:xfrm>
              <a:off x="6060436" y="3009219"/>
              <a:ext cx="270474" cy="271457"/>
              <a:chOff x="6060436" y="2976089"/>
              <a:chExt cx="270474" cy="271457"/>
            </a:xfrm>
          </p:grpSpPr>
          <p:sp>
            <p:nvSpPr>
              <p:cNvPr id="85" name="Oval 84"/>
              <p:cNvSpPr/>
              <p:nvPr/>
            </p:nvSpPr>
            <p:spPr>
              <a:xfrm>
                <a:off x="6060436" y="2976089"/>
                <a:ext cx="270474" cy="271457"/>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781D7E"/>
                  </a:solidFill>
                </a:endParaRPr>
              </a:p>
            </p:txBody>
          </p:sp>
          <p:sp>
            <p:nvSpPr>
              <p:cNvPr id="86" name="Plus 85"/>
              <p:cNvSpPr/>
              <p:nvPr/>
            </p:nvSpPr>
            <p:spPr>
              <a:xfrm>
                <a:off x="6089687" y="3006402"/>
                <a:ext cx="211972" cy="21083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nvGrpSpPr>
          <p:cNvPr id="89" name="Group 88"/>
          <p:cNvGrpSpPr/>
          <p:nvPr/>
        </p:nvGrpSpPr>
        <p:grpSpPr>
          <a:xfrm>
            <a:off x="5714342" y="3557539"/>
            <a:ext cx="561905" cy="447063"/>
            <a:chOff x="352598" y="2789310"/>
            <a:chExt cx="1204497" cy="958320"/>
          </a:xfrm>
        </p:grpSpPr>
        <p:sp>
          <p:nvSpPr>
            <p:cNvPr id="90"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91" name="Group 90"/>
            <p:cNvGrpSpPr/>
            <p:nvPr/>
          </p:nvGrpSpPr>
          <p:grpSpPr>
            <a:xfrm>
              <a:off x="754615" y="3156551"/>
              <a:ext cx="440220" cy="381668"/>
              <a:chOff x="-702089" y="2230510"/>
              <a:chExt cx="644526" cy="558800"/>
            </a:xfrm>
          </p:grpSpPr>
          <p:sp>
            <p:nvSpPr>
              <p:cNvPr id="92"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3"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4"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5"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6"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
        <p:nvSpPr>
          <p:cNvPr id="50" name="Title 2"/>
          <p:cNvSpPr>
            <a:spLocks noGrp="1"/>
          </p:cNvSpPr>
          <p:nvPr>
            <p:ph type="title"/>
          </p:nvPr>
        </p:nvSpPr>
        <p:spPr>
          <a:xfrm>
            <a:off x="224286" y="1012451"/>
            <a:ext cx="4789674" cy="180000"/>
          </a:xfrm>
        </p:spPr>
        <p:txBody>
          <a:bodyPr/>
          <a:lstStyle/>
          <a:p>
            <a:r>
              <a:rPr lang="fr-FR" sz="950" b="1" dirty="0">
                <a:solidFill>
                  <a:schemeClr val="bg1"/>
                </a:solidFill>
              </a:rPr>
              <a:t>LES EXPÉRIENCES SUR LES CHIENS ET LES CHATS SONT AUTORISÉES  EN WALLONIE. D’APRÈS VOUS, QUE VAUT-IL MIEUX FAIRE AVEC LE CHIEN OU LE CHAT APRÈS L’EXPÉRIENCE ?</a:t>
            </a:r>
          </a:p>
        </p:txBody>
      </p:sp>
      <p:sp>
        <p:nvSpPr>
          <p:cNvPr id="51" name="TextBox 50"/>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40" name="Group 39"/>
          <p:cNvGrpSpPr/>
          <p:nvPr/>
        </p:nvGrpSpPr>
        <p:grpSpPr>
          <a:xfrm>
            <a:off x="6176279" y="1012397"/>
            <a:ext cx="341284" cy="271212"/>
            <a:chOff x="2416972" y="2425189"/>
            <a:chExt cx="4921657" cy="3911149"/>
          </a:xfrm>
          <a:solidFill>
            <a:schemeClr val="bg1"/>
          </a:solidFill>
        </p:grpSpPr>
        <p:sp>
          <p:nvSpPr>
            <p:cNvPr id="42"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43"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45"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46"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47"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41" name="Text Placeholder 3"/>
          <p:cNvSpPr>
            <a:spLocks noGrp="1"/>
          </p:cNvSpPr>
          <p:nvPr>
            <p:ph type="body" sz="quarter" idx="13"/>
          </p:nvPr>
        </p:nvSpPr>
        <p:spPr>
          <a:xfrm>
            <a:off x="224286" y="196566"/>
            <a:ext cx="6397231" cy="540000"/>
          </a:xfrm>
        </p:spPr>
        <p:txBody>
          <a:bodyPr/>
          <a:lstStyle/>
          <a:p>
            <a:r>
              <a:rPr lang="fr-BE" sz="1400" dirty="0"/>
              <a:t>77% des Wallons trouvent que l’animal d’expérience doit être proposé à l’adoption, tandis que 19% trouve que l’animal doit être tué.</a:t>
            </a:r>
          </a:p>
        </p:txBody>
      </p:sp>
    </p:spTree>
    <p:extLst>
      <p:ext uri="{BB962C8B-B14F-4D97-AF65-F5344CB8AC3E}">
        <p14:creationId xmlns:p14="http://schemas.microsoft.com/office/powerpoint/2010/main" val="1821833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183297" y="2457610"/>
            <a:ext cx="7704840" cy="1465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Q4. Les expériences sur les chiens et les chats sont autorisées  en Wallonie. D’après vous, que </a:t>
            </a:r>
            <a:r>
              <a:rPr lang="fr-FR" sz="700" cap="none" dirty="0" err="1"/>
              <a:t>vaut-il</a:t>
            </a:r>
            <a:r>
              <a:rPr lang="fr-FR" sz="700" cap="none" dirty="0"/>
              <a:t> mieux faire avec le chien ou le chat après l’expérience ?</a:t>
            </a:r>
          </a:p>
          <a:p>
            <a:pPr>
              <a:spcBef>
                <a:spcPts val="0"/>
              </a:spcBef>
              <a:spcAft>
                <a:spcPts val="0"/>
              </a:spcAft>
            </a:pPr>
            <a:r>
              <a:rPr lang="en-US" sz="700" cap="none" dirty="0"/>
              <a:t>ABCD:	95% significance level</a:t>
            </a:r>
            <a:endParaRPr lang="en-GB" sz="700" dirty="0"/>
          </a:p>
        </p:txBody>
      </p:sp>
      <p:graphicFrame>
        <p:nvGraphicFramePr>
          <p:cNvPr id="42" name="Chart 41"/>
          <p:cNvGraphicFramePr/>
          <p:nvPr>
            <p:extLst>
              <p:ext uri="{D42A27DB-BD31-4B8C-83A1-F6EECF244321}">
                <p14:modId xmlns:p14="http://schemas.microsoft.com/office/powerpoint/2010/main" val="3165185360"/>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2"/>
          </a:graphicData>
        </a:graphic>
      </p:graphicFrame>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55"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CHIENS </a:t>
              </a:r>
              <a:br>
                <a:rPr lang="nl-BE" sz="1000" b="1" dirty="0">
                  <a:solidFill>
                    <a:srgbClr val="781D7E"/>
                  </a:solidFill>
                </a:rPr>
              </a:br>
              <a:r>
                <a:rPr lang="nl-BE" sz="1000" b="1" dirty="0">
                  <a:solidFill>
                    <a:srgbClr val="781D7E"/>
                  </a:solidFill>
                </a:rPr>
                <a:t>&amp; CHATS</a:t>
              </a:r>
              <a:endParaRPr lang="nl-BE" sz="1000" dirty="0"/>
            </a:p>
          </p:txBody>
        </p:sp>
      </p:grpSp>
      <p:graphicFrame>
        <p:nvGraphicFramePr>
          <p:cNvPr id="63" name="Chart 62"/>
          <p:cNvGraphicFramePr/>
          <p:nvPr>
            <p:extLst/>
          </p:nvPr>
        </p:nvGraphicFramePr>
        <p:xfrm>
          <a:off x="7629468" y="1038851"/>
          <a:ext cx="1471962" cy="384312"/>
        </p:xfrm>
        <a:graphic>
          <a:graphicData uri="http://schemas.openxmlformats.org/drawingml/2006/chart">
            <c:chart xmlns:c="http://schemas.openxmlformats.org/drawingml/2006/chart" xmlns:r="http://schemas.openxmlformats.org/officeDocument/2006/relationships" r:id="rId3"/>
          </a:graphicData>
        </a:graphic>
      </p:graphicFrame>
      <p:sp>
        <p:nvSpPr>
          <p:cNvPr id="86" name="Title 2"/>
          <p:cNvSpPr>
            <a:spLocks noGrp="1"/>
          </p:cNvSpPr>
          <p:nvPr>
            <p:ph type="title"/>
          </p:nvPr>
        </p:nvSpPr>
        <p:spPr>
          <a:xfrm>
            <a:off x="224286" y="1012451"/>
            <a:ext cx="4789674" cy="180000"/>
          </a:xfrm>
        </p:spPr>
        <p:txBody>
          <a:bodyPr/>
          <a:lstStyle/>
          <a:p>
            <a:r>
              <a:rPr lang="fr-FR" sz="950" b="1" dirty="0">
                <a:solidFill>
                  <a:schemeClr val="bg1"/>
                </a:solidFill>
              </a:rPr>
              <a:t>LES EXPÉRIENCES SUR LES CHIENS ET LES CHATS SONT AUTORISÉES  EN WALLONIE. D’APRÈS VOUS, QUE VAUT-IL MIEUX FAIRE AVEC LE CHIEN OU LE CHAT APRÈS L’EXPÉRIENCE ?</a:t>
            </a:r>
          </a:p>
        </p:txBody>
      </p:sp>
      <p:sp>
        <p:nvSpPr>
          <p:cNvPr id="87" name="TextBox 86"/>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43" name="Group 42"/>
          <p:cNvGrpSpPr/>
          <p:nvPr/>
        </p:nvGrpSpPr>
        <p:grpSpPr>
          <a:xfrm>
            <a:off x="6176279" y="1012397"/>
            <a:ext cx="341284" cy="271212"/>
            <a:chOff x="2416972" y="2425189"/>
            <a:chExt cx="4921657" cy="3911149"/>
          </a:xfrm>
          <a:solidFill>
            <a:schemeClr val="bg1"/>
          </a:solidFill>
        </p:grpSpPr>
        <p:sp>
          <p:nvSpPr>
            <p:cNvPr id="46"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48"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50"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51"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52"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40" name="Text Placeholder 3"/>
          <p:cNvSpPr>
            <a:spLocks noGrp="1"/>
          </p:cNvSpPr>
          <p:nvPr>
            <p:ph type="body" sz="quarter" idx="13"/>
          </p:nvPr>
        </p:nvSpPr>
        <p:spPr>
          <a:xfrm>
            <a:off x="224287" y="196566"/>
            <a:ext cx="6403802" cy="540000"/>
          </a:xfrm>
        </p:spPr>
        <p:txBody>
          <a:bodyPr/>
          <a:lstStyle/>
          <a:p>
            <a:r>
              <a:rPr lang="fr-BE" sz="1400" dirty="0"/>
              <a:t>Plus de femmes wallonnes trouvent qu’un animal d’expérience doit être proposé à l’adoption, ainsi que les Wallons ayant un animal de compagnie. Plus jeune on est, plus on est convaincu que l’animal d’expérience doit être proposé à l’adoption.</a:t>
            </a:r>
          </a:p>
        </p:txBody>
      </p:sp>
      <p:sp>
        <p:nvSpPr>
          <p:cNvPr id="39" name="TextBox 38"/>
          <p:cNvSpPr txBox="1"/>
          <p:nvPr/>
        </p:nvSpPr>
        <p:spPr>
          <a:xfrm>
            <a:off x="2844770" y="2375078"/>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47" name="TextBox 46"/>
          <p:cNvSpPr txBox="1"/>
          <p:nvPr/>
        </p:nvSpPr>
        <p:spPr>
          <a:xfrm>
            <a:off x="7884518" y="2369004"/>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graphicFrame>
        <p:nvGraphicFramePr>
          <p:cNvPr id="53" name="Table 52"/>
          <p:cNvGraphicFramePr>
            <a:graphicFrameLocks noGrp="1"/>
          </p:cNvGraphicFramePr>
          <p:nvPr>
            <p:extLst>
              <p:ext uri="{D42A27DB-BD31-4B8C-83A1-F6EECF244321}">
                <p14:modId xmlns:p14="http://schemas.microsoft.com/office/powerpoint/2010/main" val="2793794635"/>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65" name="Rounded Rectangle 64"/>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66" name="Rounded Rectangle 65"/>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67" name="Rounded Rectangle 66"/>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69" name="Rounded Rectangle 68"/>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NIVEAU D’ÉDUCATION</a:t>
            </a:r>
          </a:p>
        </p:txBody>
      </p:sp>
      <p:sp>
        <p:nvSpPr>
          <p:cNvPr id="71" name="Rounded Rectangle 70"/>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pSp>
        <p:nvGrpSpPr>
          <p:cNvPr id="72" name="Group 71"/>
          <p:cNvGrpSpPr/>
          <p:nvPr/>
        </p:nvGrpSpPr>
        <p:grpSpPr>
          <a:xfrm>
            <a:off x="1127674" y="1556905"/>
            <a:ext cx="409856" cy="276999"/>
            <a:chOff x="1065799" y="1556905"/>
            <a:chExt cx="409856" cy="276999"/>
          </a:xfrm>
        </p:grpSpPr>
        <p:sp>
          <p:nvSpPr>
            <p:cNvPr id="73" name="Rounded Rectangle 72"/>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74" name="Rectangle 73"/>
            <p:cNvSpPr/>
            <p:nvPr/>
          </p:nvSpPr>
          <p:spPr>
            <a:xfrm>
              <a:off x="1065799" y="1556905"/>
              <a:ext cx="409856" cy="276999"/>
            </a:xfrm>
            <a:prstGeom prst="rect">
              <a:avLst/>
            </a:prstGeom>
          </p:spPr>
          <p:txBody>
            <a:bodyPr wrap="none">
              <a:spAutoFit/>
            </a:bodyPr>
            <a:lstStyle/>
            <a:p>
              <a:pPr algn="ctr"/>
              <a:r>
                <a:rPr lang="nl-BE" sz="1200" b="1" dirty="0">
                  <a:solidFill>
                    <a:schemeClr val="bg1"/>
                  </a:solidFill>
                </a:rPr>
                <a:t>WA</a:t>
              </a:r>
            </a:p>
          </p:txBody>
        </p:sp>
      </p:grpSp>
      <p:cxnSp>
        <p:nvCxnSpPr>
          <p:cNvPr id="75" name="Straight Connector 74"/>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6" name="Straight Connector 75"/>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1" name="Straight Connector 80"/>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8" name="Straight Connector 87"/>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9" name="Straight Connector 88"/>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0" name="Straight Connector 89"/>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1" name="Straight Connector 90"/>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93" name="Rounded Rectangle 92"/>
          <p:cNvSpPr/>
          <p:nvPr/>
        </p:nvSpPr>
        <p:spPr>
          <a:xfrm>
            <a:off x="1693565" y="1599477"/>
            <a:ext cx="382506" cy="204677"/>
          </a:xfrm>
          <a:prstGeom prst="roundRect">
            <a:avLst>
              <a:gd name="adj" fmla="val 15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54" name="Rectangle 53"/>
          <p:cNvSpPr/>
          <p:nvPr/>
        </p:nvSpPr>
        <p:spPr>
          <a:xfrm>
            <a:off x="1645809" y="1591280"/>
            <a:ext cx="478016" cy="215444"/>
          </a:xfrm>
          <a:prstGeom prst="rect">
            <a:avLst/>
          </a:prstGeom>
        </p:spPr>
        <p:txBody>
          <a:bodyPr wrap="none">
            <a:spAutoFit/>
          </a:bodyPr>
          <a:lstStyle/>
          <a:p>
            <a:pPr algn="ctr"/>
            <a:r>
              <a:rPr lang="nl-BE" sz="800" b="1" dirty="0">
                <a:solidFill>
                  <a:schemeClr val="bg1"/>
                </a:solidFill>
              </a:rPr>
              <a:t>Namur</a:t>
            </a:r>
          </a:p>
        </p:txBody>
      </p:sp>
    </p:spTree>
    <p:extLst>
      <p:ext uri="{BB962C8B-B14F-4D97-AF65-F5344CB8AC3E}">
        <p14:creationId xmlns:p14="http://schemas.microsoft.com/office/powerpoint/2010/main" val="1449282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4" y="2784998"/>
            <a:ext cx="5705475" cy="1185340"/>
          </a:xfrm>
        </p:spPr>
        <p:txBody>
          <a:bodyPr/>
          <a:lstStyle/>
          <a:p>
            <a:r>
              <a:rPr lang="nl-BE" dirty="0"/>
              <a:t>VOLONTÉ D’ADOPTER UN ANIMAL </a:t>
            </a:r>
            <a:r>
              <a:rPr lang="fr-FR" dirty="0"/>
              <a:t>D’EXPÉRIENCE</a:t>
            </a:r>
            <a:endParaRPr lang="nl-BE" dirty="0"/>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352598" y="2789310"/>
            <a:ext cx="1204497" cy="958320"/>
            <a:chOff x="352598" y="2789310"/>
            <a:chExt cx="1204497" cy="958320"/>
          </a:xfrm>
        </p:grpSpPr>
        <p:sp>
          <p:nvSpPr>
            <p:cNvPr id="15"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3" name="Group 22"/>
            <p:cNvGrpSpPr/>
            <p:nvPr/>
          </p:nvGrpSpPr>
          <p:grpSpPr>
            <a:xfrm>
              <a:off x="754615" y="3156551"/>
              <a:ext cx="440220" cy="381668"/>
              <a:chOff x="-702089" y="2230510"/>
              <a:chExt cx="644526" cy="558800"/>
            </a:xfrm>
          </p:grpSpPr>
          <p:sp>
            <p:nvSpPr>
              <p:cNvPr id="18"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19"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0"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1"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2"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349258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4770408" y="2006621"/>
            <a:ext cx="4131740" cy="1185340"/>
          </a:xfrm>
        </p:spPr>
        <p:txBody>
          <a:bodyPr/>
          <a:lstStyle/>
          <a:p>
            <a:r>
              <a:rPr lang="nl-BE" dirty="0"/>
              <a:t>MÉTHODOLOGIE</a:t>
            </a:r>
          </a:p>
        </p:txBody>
      </p:sp>
      <p:sp>
        <p:nvSpPr>
          <p:cNvPr id="35" name="TextBox 34"/>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a:t>
            </a:fld>
            <a:endParaRPr lang="en-GB" sz="800" kern="1200" dirty="0">
              <a:solidFill>
                <a:schemeClr val="bg1"/>
              </a:solidFill>
              <a:latin typeface="+mn-lt"/>
              <a:ea typeface="+mn-ea"/>
              <a:cs typeface="+mn-cs"/>
            </a:endParaRPr>
          </a:p>
        </p:txBody>
      </p:sp>
      <p:pic>
        <p:nvPicPr>
          <p:cNvPr id="29" name="Picture 2" descr="http://3z9lfx2jjuv41ye0f1x7blj2o0.wpengine.netdna-cdn.com/wp-content/uploads/2015/02/questions-x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4457700" cy="5141765"/>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6"/>
          <p:cNvSpPr>
            <a:spLocks/>
          </p:cNvSpPr>
          <p:nvPr/>
        </p:nvSpPr>
        <p:spPr bwMode="white">
          <a:xfrm flipH="1">
            <a:off x="2703083" y="424"/>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6"/>
          <p:cNvSpPr>
            <a:spLocks/>
          </p:cNvSpPr>
          <p:nvPr/>
        </p:nvSpPr>
        <p:spPr bwMode="white">
          <a:xfrm flipH="1">
            <a:off x="2853172" y="14386"/>
            <a:ext cx="1949633" cy="51273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3" name="Group 2"/>
          <p:cNvGrpSpPr/>
          <p:nvPr/>
        </p:nvGrpSpPr>
        <p:grpSpPr>
          <a:xfrm>
            <a:off x="2679547" y="0"/>
            <a:ext cx="2892126" cy="5141765"/>
            <a:chOff x="2679547" y="-13132"/>
            <a:chExt cx="2892126" cy="5174320"/>
          </a:xfrm>
        </p:grpSpPr>
        <p:sp>
          <p:nvSpPr>
            <p:cNvPr id="55" name="Freeform 6"/>
            <p:cNvSpPr>
              <a:spLocks/>
            </p:cNvSpPr>
            <p:nvPr/>
          </p:nvSpPr>
          <p:spPr bwMode="white">
            <a:xfrm flipH="1">
              <a:off x="2700814" y="19847"/>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Freeform 7"/>
            <p:cNvSpPr>
              <a:spLocks/>
            </p:cNvSpPr>
            <p:nvPr/>
          </p:nvSpPr>
          <p:spPr bwMode="ltGray">
            <a:xfrm flipH="1">
              <a:off x="2679547" y="-13132"/>
              <a:ext cx="2892126" cy="217659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8"/>
            <p:cNvSpPr>
              <a:spLocks/>
            </p:cNvSpPr>
            <p:nvPr/>
          </p:nvSpPr>
          <p:spPr bwMode="ltGray">
            <a:xfrm flipH="1">
              <a:off x="3195767" y="1535100"/>
              <a:ext cx="1224672" cy="1807351"/>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 name="Freeform 9"/>
            <p:cNvSpPr>
              <a:spLocks/>
            </p:cNvSpPr>
            <p:nvPr/>
          </p:nvSpPr>
          <p:spPr bwMode="ltGray">
            <a:xfrm flipH="1">
              <a:off x="3457116" y="572044"/>
              <a:ext cx="589657" cy="589494"/>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 name="Freeform 10"/>
            <p:cNvSpPr>
              <a:spLocks/>
            </p:cNvSpPr>
            <p:nvPr/>
          </p:nvSpPr>
          <p:spPr bwMode="ltGray">
            <a:xfrm flipH="1">
              <a:off x="2995974" y="2422581"/>
              <a:ext cx="922284" cy="1373328"/>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 name="Freeform 11"/>
            <p:cNvSpPr>
              <a:spLocks/>
            </p:cNvSpPr>
            <p:nvPr/>
          </p:nvSpPr>
          <p:spPr bwMode="ltGray">
            <a:xfrm flipH="1">
              <a:off x="4524114" y="658417"/>
              <a:ext cx="440623" cy="449139"/>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4176181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Namur (n=301)</a:t>
            </a:r>
          </a:p>
          <a:p>
            <a:pPr>
              <a:spcBef>
                <a:spcPts val="0"/>
              </a:spcBef>
              <a:spcAft>
                <a:spcPts val="0"/>
              </a:spcAft>
            </a:pPr>
            <a:r>
              <a:rPr lang="en-US" sz="700" cap="none" dirty="0"/>
              <a:t>Question:	</a:t>
            </a:r>
            <a:r>
              <a:rPr lang="fr-FR" sz="700" cap="none" dirty="0"/>
              <a:t>Q5. Seriez-vous disposé(e) à adopter un chien ou un chat d’expérience nécessitant des soins spécifiques (tant que les expériences sur les chiens et 	les chats sont encore autorisées) ?</a:t>
            </a:r>
            <a:br>
              <a:rPr lang="fr-FR" sz="700" cap="none" dirty="0"/>
            </a:br>
            <a:r>
              <a:rPr lang="en-US" sz="700" cap="none" dirty="0"/>
              <a:t>ABCD:	95% significance level</a:t>
            </a:r>
            <a:endParaRPr lang="en-GB" sz="700" dirty="0"/>
          </a:p>
        </p:txBody>
      </p:sp>
      <p:sp>
        <p:nvSpPr>
          <p:cNvPr id="29"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2" name="Chart 31"/>
          <p:cNvGraphicFramePr/>
          <p:nvPr>
            <p:extLst>
              <p:ext uri="{D42A27DB-BD31-4B8C-83A1-F6EECF244321}">
                <p14:modId xmlns:p14="http://schemas.microsoft.com/office/powerpoint/2010/main" val="1707908979"/>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170231015"/>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6" name="TextBox 15"/>
          <p:cNvSpPr txBox="1"/>
          <p:nvPr/>
        </p:nvSpPr>
        <p:spPr>
          <a:xfrm>
            <a:off x="5013960" y="1033495"/>
            <a:ext cx="1097915" cy="215444"/>
          </a:xfrm>
          <a:prstGeom prst="rect">
            <a:avLst/>
          </a:prstGeom>
        </p:spPr>
        <p:txBody>
          <a:bodyPr vert="horz" wrap="square" lIns="0" tIns="0" rIns="0" bIns="0" rtlCol="0">
            <a:spAutoFit/>
          </a:bodyPr>
          <a:lstStyle/>
          <a:p>
            <a:pPr marL="4763" algn="r"/>
            <a:r>
              <a:rPr lang="nl-BE" sz="1400" b="1" dirty="0">
                <a:solidFill>
                  <a:schemeClr val="bg1"/>
                </a:solidFill>
              </a:rPr>
              <a:t>NAMUR</a:t>
            </a:r>
          </a:p>
        </p:txBody>
      </p:sp>
      <p:sp>
        <p:nvSpPr>
          <p:cNvPr id="17" name="Freeform 154"/>
          <p:cNvSpPr>
            <a:spLocks/>
          </p:cNvSpPr>
          <p:nvPr/>
        </p:nvSpPr>
        <p:spPr bwMode="auto">
          <a:xfrm>
            <a:off x="6240134" y="1014788"/>
            <a:ext cx="223971" cy="260208"/>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solidFill>
            <a:schemeClr val="bg1"/>
          </a:solidFill>
          <a:ln w="9525">
            <a:noFill/>
            <a:round/>
            <a:headEnd/>
            <a:tailEnd/>
          </a:ln>
        </p:spPr>
        <p:txBody>
          <a:bodyPr/>
          <a:lstStyle/>
          <a:p>
            <a:pPr>
              <a:defRPr/>
            </a:pPr>
            <a:endParaRPr lang="en-GB">
              <a:solidFill>
                <a:srgbClr val="004E69"/>
              </a:solidFill>
            </a:endParaRPr>
          </a:p>
        </p:txBody>
      </p:sp>
      <p:sp>
        <p:nvSpPr>
          <p:cNvPr id="12" name="Text Placeholder 3"/>
          <p:cNvSpPr>
            <a:spLocks noGrp="1"/>
          </p:cNvSpPr>
          <p:nvPr>
            <p:ph type="body" sz="quarter" idx="13"/>
          </p:nvPr>
        </p:nvSpPr>
        <p:spPr>
          <a:xfrm>
            <a:off x="224287" y="196566"/>
            <a:ext cx="6397177" cy="540000"/>
          </a:xfrm>
        </p:spPr>
        <p:txBody>
          <a:bodyPr/>
          <a:lstStyle/>
          <a:p>
            <a:r>
              <a:rPr lang="fr-BE" sz="1400" dirty="0"/>
              <a:t>33% des Namurois seraient disposés à adopter un chien ou un chat d’expérience.</a:t>
            </a:r>
            <a:endParaRPr lang="nl-BE" sz="1400" dirty="0"/>
          </a:p>
        </p:txBody>
      </p:sp>
      <p:sp>
        <p:nvSpPr>
          <p:cNvPr id="13" name="Title 2"/>
          <p:cNvSpPr txBox="1">
            <a:spLocks/>
          </p:cNvSpPr>
          <p:nvPr/>
        </p:nvSpPr>
        <p:spPr>
          <a:xfrm>
            <a:off x="102206" y="1006455"/>
            <a:ext cx="5160579" cy="354556"/>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DISPOSÉ(E) À ADOPTER UN CHIEN OU UN CHAT D’EXPÉRIENCE NÉCESSITANT DES SOINS SPÉCIFIQUES (tant que les expériences sur les chiens et les chats sont encore autorisées) ?</a:t>
            </a:r>
            <a:endParaRPr lang="nl-BE" sz="1000" b="1" dirty="0">
              <a:solidFill>
                <a:schemeClr val="bg1"/>
              </a:solidFill>
            </a:endParaRPr>
          </a:p>
        </p:txBody>
      </p:sp>
    </p:spTree>
    <p:extLst>
      <p:ext uri="{BB962C8B-B14F-4D97-AF65-F5344CB8AC3E}">
        <p14:creationId xmlns:p14="http://schemas.microsoft.com/office/powerpoint/2010/main" val="3866011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Q5. Seriez-vous disposé(e) à adopter un chien ou un chat d’expérience nécessitant des soins spécifiques (tant que les expériences sur les chiens et </a:t>
            </a:r>
            <a:br>
              <a:rPr lang="fr-FR" sz="700" cap="none" dirty="0"/>
            </a:br>
            <a:r>
              <a:rPr lang="fr-FR" sz="700" cap="none" dirty="0"/>
              <a:t>	les chats sont encore autorisées) ?</a:t>
            </a:r>
            <a:r>
              <a:rPr lang="nl-BE" sz="700" cap="none" dirty="0"/>
              <a:t/>
            </a:r>
            <a:br>
              <a:rPr lang="nl-BE" sz="700" cap="none" dirty="0"/>
            </a:br>
            <a:r>
              <a:rPr lang="en-US" sz="700" cap="none" dirty="0"/>
              <a:t>ABCD:	95% significance level</a:t>
            </a:r>
          </a:p>
          <a:p>
            <a:endParaRPr lang="en-GB" sz="700" dirty="0"/>
          </a:p>
        </p:txBody>
      </p:sp>
      <p:graphicFrame>
        <p:nvGraphicFramePr>
          <p:cNvPr id="40" name="Chart 39"/>
          <p:cNvGraphicFramePr/>
          <p:nvPr>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1"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2" name="Table 31"/>
          <p:cNvGraphicFramePr>
            <a:graphicFrameLocks noGrp="1"/>
          </p:cNvGraphicFramePr>
          <p:nvPr>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33" name="TextBox 32"/>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19" name="Group 18"/>
          <p:cNvGrpSpPr/>
          <p:nvPr/>
        </p:nvGrpSpPr>
        <p:grpSpPr>
          <a:xfrm>
            <a:off x="6176279" y="1012397"/>
            <a:ext cx="341284" cy="271212"/>
            <a:chOff x="2416972" y="2425189"/>
            <a:chExt cx="4921657" cy="3911149"/>
          </a:xfrm>
          <a:solidFill>
            <a:schemeClr val="bg1"/>
          </a:solidFill>
        </p:grpSpPr>
        <p:sp>
          <p:nvSpPr>
            <p:cNvPr id="20"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21"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22"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23"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24"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17" name="Text Placeholder 3"/>
          <p:cNvSpPr>
            <a:spLocks noGrp="1"/>
          </p:cNvSpPr>
          <p:nvPr>
            <p:ph type="body" sz="quarter" idx="13"/>
          </p:nvPr>
        </p:nvSpPr>
        <p:spPr>
          <a:xfrm>
            <a:off x="224287" y="196566"/>
            <a:ext cx="6379078" cy="540000"/>
          </a:xfrm>
        </p:spPr>
        <p:txBody>
          <a:bodyPr/>
          <a:lstStyle/>
          <a:p>
            <a:r>
              <a:rPr lang="fr-BE" sz="1400" dirty="0"/>
              <a:t>38% des Wallons seraient disposés à adopter un chien d’expérience et 37% serait disposé à le faire pour un chat.</a:t>
            </a:r>
          </a:p>
        </p:txBody>
      </p:sp>
      <p:sp>
        <p:nvSpPr>
          <p:cNvPr id="16" name="Title 2"/>
          <p:cNvSpPr txBox="1">
            <a:spLocks/>
          </p:cNvSpPr>
          <p:nvPr/>
        </p:nvSpPr>
        <p:spPr>
          <a:xfrm>
            <a:off x="102206" y="1006455"/>
            <a:ext cx="5160579" cy="354556"/>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DISPOSÉ(E) À ADOPTER UN CHIEN OU UN CHAT D’EXPÉRIENCE NÉCESSITANT DES SOINS SPÉCIFIQUES (tant que les expériences sur les chiens et les chats sont encore autorisées) ?</a:t>
            </a:r>
            <a:endParaRPr lang="nl-BE" sz="1000" b="1" dirty="0">
              <a:solidFill>
                <a:schemeClr val="bg1"/>
              </a:solidFill>
            </a:endParaRPr>
          </a:p>
        </p:txBody>
      </p:sp>
    </p:spTree>
    <p:extLst>
      <p:ext uri="{BB962C8B-B14F-4D97-AF65-F5344CB8AC3E}">
        <p14:creationId xmlns:p14="http://schemas.microsoft.com/office/powerpoint/2010/main" val="1649246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188912" y="3680495"/>
            <a:ext cx="7699225" cy="255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8" name="Rectangle 57"/>
          <p:cNvSpPr/>
          <p:nvPr/>
        </p:nvSpPr>
        <p:spPr>
          <a:xfrm>
            <a:off x="1188912" y="2448015"/>
            <a:ext cx="7699224" cy="262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Q5. Seriez-vous disposé(e) à adopter un chien ou un chat d’expérience nécessitant des soins spécifiques (tant que les expériences sur les chiens et </a:t>
            </a:r>
            <a:br>
              <a:rPr lang="fr-FR" sz="700" cap="none" dirty="0"/>
            </a:br>
            <a:r>
              <a:rPr lang="fr-FR" sz="700" cap="none" dirty="0"/>
              <a:t>	les chats sont encore autorisées) ? </a:t>
            </a:r>
            <a:br>
              <a:rPr lang="fr-FR" sz="700" cap="none" dirty="0"/>
            </a:br>
            <a:r>
              <a:rPr lang="en-US" sz="700" cap="none" dirty="0"/>
              <a:t>ABCD:	95% significance level</a:t>
            </a:r>
          </a:p>
          <a:p>
            <a:endParaRPr lang="en-GB" sz="700" dirty="0"/>
          </a:p>
        </p:txBody>
      </p:sp>
      <p:sp>
        <p:nvSpPr>
          <p:cNvPr id="4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8" name="Chart 37"/>
          <p:cNvGraphicFramePr/>
          <p:nvPr>
            <p:extLst>
              <p:ext uri="{D42A27DB-BD31-4B8C-83A1-F6EECF244321}">
                <p14:modId xmlns:p14="http://schemas.microsoft.com/office/powerpoint/2010/main" val="3561103736"/>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0" name="Chart 39"/>
          <p:cNvGraphicFramePr/>
          <p:nvPr>
            <p:extLst>
              <p:ext uri="{D42A27DB-BD31-4B8C-83A1-F6EECF244321}">
                <p14:modId xmlns:p14="http://schemas.microsoft.com/office/powerpoint/2010/main" val="2762954849"/>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3" name="Chart 92"/>
          <p:cNvGraphicFramePr/>
          <p:nvPr>
            <p:extLst/>
          </p:nvPr>
        </p:nvGraphicFramePr>
        <p:xfrm>
          <a:off x="7678022" y="1012347"/>
          <a:ext cx="892519" cy="407300"/>
        </p:xfrm>
        <a:graphic>
          <a:graphicData uri="http://schemas.openxmlformats.org/drawingml/2006/chart">
            <c:chart xmlns:c="http://schemas.openxmlformats.org/drawingml/2006/chart" xmlns:r="http://schemas.openxmlformats.org/officeDocument/2006/relationships" r:id="rId4"/>
          </a:graphicData>
        </a:graphic>
      </p:graphicFrame>
      <p:sp>
        <p:nvSpPr>
          <p:cNvPr id="101" name="TextBox 100"/>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49" name="Group 48"/>
          <p:cNvGrpSpPr/>
          <p:nvPr/>
        </p:nvGrpSpPr>
        <p:grpSpPr>
          <a:xfrm>
            <a:off x="6176279" y="1012397"/>
            <a:ext cx="341284" cy="271212"/>
            <a:chOff x="2416972" y="2425189"/>
            <a:chExt cx="4921657" cy="3911149"/>
          </a:xfrm>
          <a:solidFill>
            <a:schemeClr val="bg1"/>
          </a:solidFill>
        </p:grpSpPr>
        <p:sp>
          <p:nvSpPr>
            <p:cNvPr id="50"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51"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52"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53"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61"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60" name="Text Placeholder 3"/>
          <p:cNvSpPr>
            <a:spLocks noGrp="1"/>
          </p:cNvSpPr>
          <p:nvPr>
            <p:ph type="body" sz="quarter" idx="13"/>
          </p:nvPr>
        </p:nvSpPr>
        <p:spPr>
          <a:xfrm>
            <a:off x="224286" y="196566"/>
            <a:ext cx="6403803" cy="736502"/>
          </a:xfrm>
        </p:spPr>
        <p:txBody>
          <a:bodyPr/>
          <a:lstStyle/>
          <a:p>
            <a:r>
              <a:rPr lang="fr-BE" sz="1400" dirty="0"/>
              <a:t>En Wallonie, les moins de 55 ans et les personnes ayant un animal de compagnie sont plus disposés à adopter un chien ou un chat d’expérience. </a:t>
            </a:r>
          </a:p>
        </p:txBody>
      </p:sp>
      <p:sp>
        <p:nvSpPr>
          <p:cNvPr id="45" name="Title 2"/>
          <p:cNvSpPr txBox="1">
            <a:spLocks/>
          </p:cNvSpPr>
          <p:nvPr/>
        </p:nvSpPr>
        <p:spPr>
          <a:xfrm>
            <a:off x="102206" y="1006455"/>
            <a:ext cx="5160579" cy="354556"/>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DISPOSÉ(E) À ADOPTER UN CHIEN OU UN CHAT D’EXPÉRIENCE NÉCESSITANT DES SOINS SPÉCIFIQUES (tant que les expériences sur les chiens et les chats sont encore autorisées) ?</a:t>
            </a:r>
            <a:endParaRPr lang="nl-BE" sz="1000" b="1" dirty="0">
              <a:solidFill>
                <a:schemeClr val="bg1"/>
              </a:solidFill>
            </a:endParaRPr>
          </a:p>
        </p:txBody>
      </p:sp>
      <p:graphicFrame>
        <p:nvGraphicFramePr>
          <p:cNvPr id="59" name="Table 58"/>
          <p:cNvGraphicFramePr>
            <a:graphicFrameLocks noGrp="1"/>
          </p:cNvGraphicFramePr>
          <p:nvPr>
            <p:extLst>
              <p:ext uri="{D42A27DB-BD31-4B8C-83A1-F6EECF244321}">
                <p14:modId xmlns:p14="http://schemas.microsoft.com/office/powerpoint/2010/main" val="3995044220"/>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68" name="Rounded Rectangle 67"/>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72" name="Rounded Rectangle 71"/>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73" name="Rounded Rectangle 72"/>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78" name="Rounded Rectangle 77"/>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NIVEAU D’ÉDUCATION</a:t>
            </a:r>
          </a:p>
        </p:txBody>
      </p:sp>
      <p:sp>
        <p:nvSpPr>
          <p:cNvPr id="82" name="Rounded Rectangle 81"/>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pSp>
        <p:nvGrpSpPr>
          <p:cNvPr id="84" name="Group 83"/>
          <p:cNvGrpSpPr/>
          <p:nvPr/>
        </p:nvGrpSpPr>
        <p:grpSpPr>
          <a:xfrm>
            <a:off x="1127674" y="1556905"/>
            <a:ext cx="409856" cy="276999"/>
            <a:chOff x="1065799" y="1556905"/>
            <a:chExt cx="409856" cy="276999"/>
          </a:xfrm>
        </p:grpSpPr>
        <p:sp>
          <p:nvSpPr>
            <p:cNvPr id="85" name="Rounded Rectangle 84"/>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86" name="Rectangle 85"/>
            <p:cNvSpPr/>
            <p:nvPr/>
          </p:nvSpPr>
          <p:spPr>
            <a:xfrm>
              <a:off x="1065799" y="1556905"/>
              <a:ext cx="409856" cy="276999"/>
            </a:xfrm>
            <a:prstGeom prst="rect">
              <a:avLst/>
            </a:prstGeom>
          </p:spPr>
          <p:txBody>
            <a:bodyPr wrap="none">
              <a:spAutoFit/>
            </a:bodyPr>
            <a:lstStyle/>
            <a:p>
              <a:pPr algn="ctr"/>
              <a:r>
                <a:rPr lang="nl-BE" sz="1200" b="1" dirty="0">
                  <a:solidFill>
                    <a:schemeClr val="bg1"/>
                  </a:solidFill>
                </a:rPr>
                <a:t>WA</a:t>
              </a:r>
            </a:p>
          </p:txBody>
        </p:sp>
      </p:grpSp>
      <p:cxnSp>
        <p:nvCxnSpPr>
          <p:cNvPr id="87" name="Straight Connector 86"/>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8" name="Straight Connector 87"/>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9" name="Straight Connector 88"/>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5" name="Straight Connector 94"/>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6" name="Straight Connector 95"/>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7" name="Straight Connector 96"/>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8" name="Straight Connector 97"/>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100" name="Rounded Rectangle 99"/>
          <p:cNvSpPr/>
          <p:nvPr/>
        </p:nvSpPr>
        <p:spPr>
          <a:xfrm>
            <a:off x="1693565" y="1599477"/>
            <a:ext cx="382506" cy="204677"/>
          </a:xfrm>
          <a:prstGeom prst="roundRect">
            <a:avLst>
              <a:gd name="adj" fmla="val 15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graphicFrame>
        <p:nvGraphicFramePr>
          <p:cNvPr id="103" name="Table 102"/>
          <p:cNvGraphicFramePr>
            <a:graphicFrameLocks noGrp="1"/>
          </p:cNvGraphicFramePr>
          <p:nvPr>
            <p:extLst>
              <p:ext uri="{D42A27DB-BD31-4B8C-83A1-F6EECF244321}">
                <p14:modId xmlns:p14="http://schemas.microsoft.com/office/powerpoint/2010/main" val="3403330640"/>
              </p:ext>
            </p:extLst>
          </p:nvPr>
        </p:nvGraphicFramePr>
        <p:xfrm>
          <a:off x="1060863" y="2703534"/>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0"/>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04" name="TextBox 103"/>
          <p:cNvSpPr txBox="1"/>
          <p:nvPr/>
        </p:nvSpPr>
        <p:spPr>
          <a:xfrm>
            <a:off x="3408028" y="2418432"/>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105" name="TextBox 104"/>
          <p:cNvSpPr txBox="1"/>
          <p:nvPr/>
        </p:nvSpPr>
        <p:spPr>
          <a:xfrm>
            <a:off x="3965910" y="2428296"/>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106" name="TextBox 105"/>
          <p:cNvSpPr txBox="1"/>
          <p:nvPr/>
        </p:nvSpPr>
        <p:spPr>
          <a:xfrm>
            <a:off x="7884520" y="2387594"/>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107" name="TextBox 106"/>
          <p:cNvSpPr txBox="1"/>
          <p:nvPr/>
        </p:nvSpPr>
        <p:spPr>
          <a:xfrm>
            <a:off x="3401494" y="3655946"/>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108" name="TextBox 107"/>
          <p:cNvSpPr txBox="1"/>
          <p:nvPr/>
        </p:nvSpPr>
        <p:spPr>
          <a:xfrm>
            <a:off x="3965812" y="3648701"/>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109" name="TextBox 108"/>
          <p:cNvSpPr txBox="1"/>
          <p:nvPr/>
        </p:nvSpPr>
        <p:spPr>
          <a:xfrm>
            <a:off x="7884522" y="3625929"/>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110" name="TextBox 109"/>
          <p:cNvSpPr txBox="1"/>
          <p:nvPr/>
        </p:nvSpPr>
        <p:spPr>
          <a:xfrm>
            <a:off x="2842908" y="3654205"/>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48" name="Rectangle 47"/>
          <p:cNvSpPr/>
          <p:nvPr/>
        </p:nvSpPr>
        <p:spPr>
          <a:xfrm>
            <a:off x="1645809" y="1591280"/>
            <a:ext cx="478016" cy="215444"/>
          </a:xfrm>
          <a:prstGeom prst="rect">
            <a:avLst/>
          </a:prstGeom>
        </p:spPr>
        <p:txBody>
          <a:bodyPr wrap="none">
            <a:spAutoFit/>
          </a:bodyPr>
          <a:lstStyle/>
          <a:p>
            <a:pPr algn="ctr"/>
            <a:r>
              <a:rPr lang="nl-BE" sz="800" b="1" dirty="0">
                <a:solidFill>
                  <a:schemeClr val="bg1"/>
                </a:solidFill>
              </a:rPr>
              <a:t>Namur</a:t>
            </a:r>
          </a:p>
        </p:txBody>
      </p:sp>
    </p:spTree>
    <p:extLst>
      <p:ext uri="{BB962C8B-B14F-4D97-AF65-F5344CB8AC3E}">
        <p14:creationId xmlns:p14="http://schemas.microsoft.com/office/powerpoint/2010/main" val="1993926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59"/>
            <a:ext cx="4652767" cy="514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p:txBody>
          <a:bodyPr/>
          <a:lstStyle/>
          <a:p>
            <a:pPr lvl="0">
              <a:lnSpc>
                <a:spcPct val="100000"/>
              </a:lnSpc>
            </a:pPr>
            <a:r>
              <a:rPr lang="fr-FR" sz="3200" dirty="0"/>
              <a:t>LA RECHERCHE POUR LES MEDICAMENTS</a:t>
            </a:r>
            <a:r>
              <a:rPr lang="fr-FR" sz="3200" b="1" dirty="0"/>
              <a:t> </a:t>
            </a:r>
            <a:r>
              <a:rPr lang="fr-FR" sz="3200" dirty="0"/>
              <a:t>POUR ANIMAUX</a:t>
            </a:r>
            <a:endParaRPr lang="en-GB" sz="3200"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23</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133667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4475" y="153938"/>
            <a:ext cx="5867400" cy="4832092"/>
          </a:xfrm>
          <a:prstGeom prst="rect">
            <a:avLst/>
          </a:prstGeom>
        </p:spPr>
        <p:txBody>
          <a:bodyPr wrap="square">
            <a:spAutoFit/>
          </a:bodyPr>
          <a:lstStyle/>
          <a:p>
            <a:r>
              <a:rPr lang="fr-FR" sz="2800" b="1" dirty="0">
                <a:solidFill>
                  <a:schemeClr val="bg1"/>
                </a:solidFill>
              </a:rPr>
              <a:t>IL EXISTE AUJOURD’HUI DES PROJETS DE RECHERCHE QUI TESTENT DE NOUVEAUX MÉDICAMENTS POUR ANIMAUX SUR DES CHIENS ET DES CHATS SOUFFRANT D’UNE AFFECTION. CERTAINES PERSONNES LAISSENT PARTICIPER LEUR CHAT/CHIEN MALADE À UN TEL PROJET DE RECHERCHE DANS L’ESPOIR QUE CELA PUISSE AIDER LEUR PROPRE ANIMAL OU D’AUTRES ANIMAUX.</a:t>
            </a:r>
            <a:endParaRPr lang="nl-BE" sz="2800" dirty="0">
              <a:solidFill>
                <a:schemeClr val="bg1"/>
              </a:solidFill>
            </a:endParaRPr>
          </a:p>
        </p:txBody>
      </p:sp>
    </p:spTree>
    <p:extLst>
      <p:ext uri="{BB962C8B-B14F-4D97-AF65-F5344CB8AC3E}">
        <p14:creationId xmlns:p14="http://schemas.microsoft.com/office/powerpoint/2010/main" val="2109096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Namur (n=301)</a:t>
            </a:r>
          </a:p>
          <a:p>
            <a:pPr>
              <a:spcBef>
                <a:spcPts val="0"/>
              </a:spcBef>
              <a:spcAft>
                <a:spcPts val="0"/>
              </a:spcAft>
            </a:pPr>
            <a:r>
              <a:rPr lang="en-US" sz="700" cap="none" dirty="0"/>
              <a:t>Question:	</a:t>
            </a:r>
            <a:r>
              <a:rPr lang="nl-BE" sz="700" cap="none" dirty="0"/>
              <a:t>Q7. (N’) y </a:t>
            </a:r>
            <a:r>
              <a:rPr lang="nl-BE" sz="700" cap="none" dirty="0" err="1"/>
              <a:t>seriez-vous</a:t>
            </a:r>
            <a:r>
              <a:rPr lang="nl-BE" sz="700" cap="none" dirty="0"/>
              <a:t> …?</a:t>
            </a:r>
            <a:endParaRPr lang="en-GB" sz="700" dirty="0"/>
          </a:p>
        </p:txBody>
      </p:sp>
      <p:graphicFrame>
        <p:nvGraphicFramePr>
          <p:cNvPr id="2" name="Chart 1"/>
          <p:cNvGraphicFramePr/>
          <p:nvPr>
            <p:extLst>
              <p:ext uri="{D42A27DB-BD31-4B8C-83A1-F6EECF244321}">
                <p14:modId xmlns:p14="http://schemas.microsoft.com/office/powerpoint/2010/main" val="2693434499"/>
              </p:ext>
            </p:extLst>
          </p:nvPr>
        </p:nvGraphicFramePr>
        <p:xfrm>
          <a:off x="0" y="1306512"/>
          <a:ext cx="9144000" cy="329723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5013960" y="1033495"/>
            <a:ext cx="1097915" cy="215444"/>
          </a:xfrm>
          <a:prstGeom prst="rect">
            <a:avLst/>
          </a:prstGeom>
        </p:spPr>
        <p:txBody>
          <a:bodyPr vert="horz" wrap="square" lIns="0" tIns="0" rIns="0" bIns="0" rtlCol="0">
            <a:spAutoFit/>
          </a:bodyPr>
          <a:lstStyle/>
          <a:p>
            <a:pPr marL="4763" algn="r"/>
            <a:r>
              <a:rPr lang="nl-BE" sz="1400" b="1" dirty="0">
                <a:solidFill>
                  <a:schemeClr val="bg1"/>
                </a:solidFill>
              </a:rPr>
              <a:t>NAMUR</a:t>
            </a:r>
          </a:p>
        </p:txBody>
      </p:sp>
      <p:sp>
        <p:nvSpPr>
          <p:cNvPr id="12" name="Freeform 154"/>
          <p:cNvSpPr>
            <a:spLocks/>
          </p:cNvSpPr>
          <p:nvPr/>
        </p:nvSpPr>
        <p:spPr bwMode="auto">
          <a:xfrm>
            <a:off x="6240134" y="1014788"/>
            <a:ext cx="223971" cy="260208"/>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solidFill>
            <a:schemeClr val="bg1"/>
          </a:solidFill>
          <a:ln w="9525">
            <a:noFill/>
            <a:round/>
            <a:headEnd/>
            <a:tailEnd/>
          </a:ln>
        </p:spPr>
        <p:txBody>
          <a:bodyPr/>
          <a:lstStyle/>
          <a:p>
            <a:pPr>
              <a:defRPr/>
            </a:pPr>
            <a:endParaRPr lang="en-GB">
              <a:solidFill>
                <a:srgbClr val="004E69"/>
              </a:solidFill>
            </a:endParaRPr>
          </a:p>
        </p:txBody>
      </p:sp>
      <p:sp>
        <p:nvSpPr>
          <p:cNvPr id="9" name="Text Placeholder 3"/>
          <p:cNvSpPr>
            <a:spLocks noGrp="1"/>
          </p:cNvSpPr>
          <p:nvPr>
            <p:ph type="body" sz="quarter" idx="13"/>
          </p:nvPr>
        </p:nvSpPr>
        <p:spPr>
          <a:xfrm>
            <a:off x="224287" y="141941"/>
            <a:ext cx="6397178" cy="540000"/>
          </a:xfrm>
        </p:spPr>
        <p:txBody>
          <a:bodyPr/>
          <a:lstStyle/>
          <a:p>
            <a:r>
              <a:rPr lang="fr-BE" sz="1400" dirty="0"/>
              <a:t>61% des Namurois sont disposés à faire tester de nouveaux médicaments pour animaux sur leur animal de compagnie atteint de la maladie en question. 49% y est disposé à condition que l’animal soit gardé dans un environnement confortable. Seulement 5% y est disposé sans aucune condition.</a:t>
            </a:r>
            <a:endParaRPr lang="nl-BE" sz="1400" dirty="0"/>
          </a:p>
        </p:txBody>
      </p:sp>
      <p:sp>
        <p:nvSpPr>
          <p:cNvPr id="10" name="Title 2"/>
          <p:cNvSpPr txBox="1">
            <a:spLocks/>
          </p:cNvSpPr>
          <p:nvPr/>
        </p:nvSpPr>
        <p:spPr>
          <a:xfrm>
            <a:off x="224286" y="108296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PRÊT À TESTER DE NOUVEAUX MÉDICAMENTS POUR ANIMAUX ?</a:t>
            </a:r>
            <a:endParaRPr lang="nl-BE" sz="1000" b="1" dirty="0">
              <a:solidFill>
                <a:schemeClr val="bg1"/>
              </a:solidFill>
            </a:endParaRPr>
          </a:p>
        </p:txBody>
      </p:sp>
    </p:spTree>
    <p:extLst>
      <p:ext uri="{BB962C8B-B14F-4D97-AF65-F5344CB8AC3E}">
        <p14:creationId xmlns:p14="http://schemas.microsoft.com/office/powerpoint/2010/main" val="2307918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nl-BE" sz="700" cap="none" dirty="0"/>
              <a:t>Q7. (N’) y </a:t>
            </a:r>
            <a:r>
              <a:rPr lang="nl-BE" sz="700" cap="none" dirty="0" err="1"/>
              <a:t>seriez-vous</a:t>
            </a:r>
            <a:r>
              <a:rPr lang="nl-BE" sz="700" cap="none" dirty="0"/>
              <a:t> …?</a:t>
            </a:r>
            <a:endParaRPr lang="en-GB" sz="700" dirty="0"/>
          </a:p>
        </p:txBody>
      </p:sp>
      <p:graphicFrame>
        <p:nvGraphicFramePr>
          <p:cNvPr id="2" name="Chart 1"/>
          <p:cNvGraphicFramePr/>
          <p:nvPr>
            <p:extLst/>
          </p:nvPr>
        </p:nvGraphicFramePr>
        <p:xfrm>
          <a:off x="0" y="1306512"/>
          <a:ext cx="9144000" cy="329723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14" name="Group 13"/>
          <p:cNvGrpSpPr/>
          <p:nvPr/>
        </p:nvGrpSpPr>
        <p:grpSpPr>
          <a:xfrm>
            <a:off x="6176279" y="1012397"/>
            <a:ext cx="341284" cy="271212"/>
            <a:chOff x="2416972" y="2425189"/>
            <a:chExt cx="4921657" cy="3911149"/>
          </a:xfrm>
          <a:solidFill>
            <a:schemeClr val="bg1"/>
          </a:solidFill>
        </p:grpSpPr>
        <p:sp>
          <p:nvSpPr>
            <p:cNvPr id="15"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17"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18"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19"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20"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16" name="Text Placeholder 3"/>
          <p:cNvSpPr>
            <a:spLocks noGrp="1"/>
          </p:cNvSpPr>
          <p:nvPr>
            <p:ph type="body" sz="quarter" idx="13"/>
          </p:nvPr>
        </p:nvSpPr>
        <p:spPr>
          <a:xfrm>
            <a:off x="224286" y="165245"/>
            <a:ext cx="6397178" cy="540000"/>
          </a:xfrm>
        </p:spPr>
        <p:txBody>
          <a:bodyPr/>
          <a:lstStyle/>
          <a:p>
            <a:r>
              <a:rPr lang="nl-BE" sz="1400" dirty="0"/>
              <a:t>56</a:t>
            </a:r>
            <a:r>
              <a:rPr lang="fr-BE" sz="1400" dirty="0"/>
              <a:t>% des Wallons sont disposés à faire tester de nouveaux médicaments pour animaux sur leur animal de compagnie atteint de la maladie en question.  44% y est disposé à condition que l’animal soit gardé dans un environnement confortable. Seulement 3% y est disposé sans aucune condition</a:t>
            </a:r>
            <a:r>
              <a:rPr lang="nl-BE" sz="1400"/>
              <a:t>.</a:t>
            </a:r>
            <a:endParaRPr lang="nl-BE" sz="1400" dirty="0"/>
          </a:p>
        </p:txBody>
      </p:sp>
      <p:sp>
        <p:nvSpPr>
          <p:cNvPr id="3" name="Title 2"/>
          <p:cNvSpPr>
            <a:spLocks noGrp="1"/>
          </p:cNvSpPr>
          <p:nvPr>
            <p:ph type="title"/>
          </p:nvPr>
        </p:nvSpPr>
        <p:spPr/>
        <p:txBody>
          <a:bodyPr/>
          <a:lstStyle/>
          <a:p>
            <a:endParaRPr lang="nl-BE"/>
          </a:p>
        </p:txBody>
      </p:sp>
      <p:sp>
        <p:nvSpPr>
          <p:cNvPr id="21" name="Title 2"/>
          <p:cNvSpPr txBox="1">
            <a:spLocks/>
          </p:cNvSpPr>
          <p:nvPr/>
        </p:nvSpPr>
        <p:spPr>
          <a:xfrm>
            <a:off x="224286" y="108296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PRÊT À TESTER DE NOUVEAUX MÉDICAMENTS POUR ANIMAUX ?</a:t>
            </a:r>
            <a:endParaRPr lang="nl-BE" sz="1000" b="1" dirty="0">
              <a:solidFill>
                <a:schemeClr val="bg1"/>
              </a:solidFill>
            </a:endParaRPr>
          </a:p>
        </p:txBody>
      </p:sp>
    </p:spTree>
    <p:extLst>
      <p:ext uri="{BB962C8B-B14F-4D97-AF65-F5344CB8AC3E}">
        <p14:creationId xmlns:p14="http://schemas.microsoft.com/office/powerpoint/2010/main" val="898993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192359" y="3079349"/>
            <a:ext cx="7695778" cy="84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nl-BE" sz="700" cap="none" dirty="0"/>
              <a:t>Q7. (N’) y </a:t>
            </a:r>
            <a:r>
              <a:rPr lang="nl-BE" sz="700" cap="none" dirty="0" err="1"/>
              <a:t>seriez-vous</a:t>
            </a:r>
            <a:r>
              <a:rPr lang="nl-BE" sz="700" cap="none" dirty="0"/>
              <a:t> …?</a:t>
            </a:r>
            <a:endParaRPr lang="en-GB" sz="700" dirty="0"/>
          </a:p>
          <a:p>
            <a:pPr>
              <a:spcBef>
                <a:spcPts val="0"/>
              </a:spcBef>
              <a:spcAft>
                <a:spcPts val="0"/>
              </a:spcAft>
            </a:pPr>
            <a:r>
              <a:rPr lang="en-US" sz="700" cap="none" dirty="0"/>
              <a:t>ABCD:	95% significance level</a:t>
            </a:r>
          </a:p>
          <a:p>
            <a:pPr>
              <a:spcBef>
                <a:spcPts val="0"/>
              </a:spcBef>
              <a:spcAft>
                <a:spcPts val="0"/>
              </a:spcAft>
            </a:pPr>
            <a:r>
              <a:rPr lang="nl-BE" sz="700" cap="none" dirty="0"/>
              <a:t/>
            </a:r>
            <a:br>
              <a:rPr lang="nl-BE" sz="700" cap="none" dirty="0"/>
            </a:br>
            <a:endParaRPr lang="en-GB" sz="700" dirty="0"/>
          </a:p>
        </p:txBody>
      </p:sp>
      <p:graphicFrame>
        <p:nvGraphicFramePr>
          <p:cNvPr id="42" name="Chart 41"/>
          <p:cNvGraphicFramePr/>
          <p:nvPr>
            <p:extLst>
              <p:ext uri="{D42A27DB-BD31-4B8C-83A1-F6EECF244321}">
                <p14:modId xmlns:p14="http://schemas.microsoft.com/office/powerpoint/2010/main" val="1545490637"/>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2"/>
          </a:graphicData>
        </a:graphic>
      </p:graphicFrame>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55"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CHIENS </a:t>
              </a:r>
              <a:br>
                <a:rPr lang="nl-BE" sz="1000" b="1" dirty="0">
                  <a:solidFill>
                    <a:srgbClr val="781D7E"/>
                  </a:solidFill>
                </a:rPr>
              </a:br>
              <a:r>
                <a:rPr lang="nl-BE" sz="1000" b="1" dirty="0">
                  <a:solidFill>
                    <a:srgbClr val="781D7E"/>
                  </a:solidFill>
                </a:rPr>
                <a:t>&amp; CHATS</a:t>
              </a:r>
              <a:endParaRPr lang="nl-BE" sz="1000" dirty="0"/>
            </a:p>
          </p:txBody>
        </p:sp>
      </p:grpSp>
      <p:graphicFrame>
        <p:nvGraphicFramePr>
          <p:cNvPr id="37" name="Chart 36"/>
          <p:cNvGraphicFramePr/>
          <p:nvPr>
            <p:extLst/>
          </p:nvPr>
        </p:nvGraphicFramePr>
        <p:xfrm>
          <a:off x="7429362" y="1021453"/>
          <a:ext cx="1471962" cy="384312"/>
        </p:xfrm>
        <a:graphic>
          <a:graphicData uri="http://schemas.openxmlformats.org/drawingml/2006/chart">
            <c:chart xmlns:c="http://schemas.openxmlformats.org/drawingml/2006/chart" xmlns:r="http://schemas.openxmlformats.org/officeDocument/2006/relationships" r:id="rId3"/>
          </a:graphicData>
        </a:graphic>
      </p:graphicFrame>
      <p:sp>
        <p:nvSpPr>
          <p:cNvPr id="75" name="TextBox 74"/>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47" name="Group 46"/>
          <p:cNvGrpSpPr/>
          <p:nvPr/>
        </p:nvGrpSpPr>
        <p:grpSpPr>
          <a:xfrm>
            <a:off x="6176279" y="1012397"/>
            <a:ext cx="341284" cy="271212"/>
            <a:chOff x="2416972" y="2425189"/>
            <a:chExt cx="4921657" cy="3911149"/>
          </a:xfrm>
          <a:solidFill>
            <a:schemeClr val="bg1"/>
          </a:solidFill>
        </p:grpSpPr>
        <p:sp>
          <p:nvSpPr>
            <p:cNvPr id="63"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68"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69"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70"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71"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52" name="Text Placeholder 3"/>
          <p:cNvSpPr>
            <a:spLocks noGrp="1"/>
          </p:cNvSpPr>
          <p:nvPr>
            <p:ph type="body" sz="quarter" idx="13"/>
          </p:nvPr>
        </p:nvSpPr>
        <p:spPr>
          <a:xfrm>
            <a:off x="224286" y="196566"/>
            <a:ext cx="6403803" cy="540000"/>
          </a:xfrm>
        </p:spPr>
        <p:txBody>
          <a:bodyPr/>
          <a:lstStyle/>
          <a:p>
            <a:r>
              <a:rPr lang="fr-BE" sz="1400"/>
              <a:t>La volonté de tester de nouveaux médicaments pour animaux augmente avec le niveau d’éducation, et est la plus élevée parmi les  jeunes Wallons et les hommes.</a:t>
            </a:r>
            <a:endParaRPr lang="fr-BE" sz="1400" dirty="0"/>
          </a:p>
        </p:txBody>
      </p:sp>
      <p:sp>
        <p:nvSpPr>
          <p:cNvPr id="2" name="Title 1"/>
          <p:cNvSpPr>
            <a:spLocks noGrp="1"/>
          </p:cNvSpPr>
          <p:nvPr>
            <p:ph type="title"/>
          </p:nvPr>
        </p:nvSpPr>
        <p:spPr/>
        <p:txBody>
          <a:bodyPr/>
          <a:lstStyle/>
          <a:p>
            <a:endParaRPr lang="nl-BE"/>
          </a:p>
        </p:txBody>
      </p:sp>
      <p:sp>
        <p:nvSpPr>
          <p:cNvPr id="62" name="Title 2"/>
          <p:cNvSpPr txBox="1">
            <a:spLocks/>
          </p:cNvSpPr>
          <p:nvPr/>
        </p:nvSpPr>
        <p:spPr>
          <a:xfrm>
            <a:off x="224286" y="108296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PRÊT À TESTER DE NOUVEAUX MÉDICAMENTS POUR ANIMAUX ?</a:t>
            </a:r>
            <a:endParaRPr lang="nl-BE" sz="1000" b="1" dirty="0">
              <a:solidFill>
                <a:schemeClr val="bg1"/>
              </a:solidFill>
            </a:endParaRPr>
          </a:p>
        </p:txBody>
      </p:sp>
      <p:sp>
        <p:nvSpPr>
          <p:cNvPr id="83" name="TextBox 82"/>
          <p:cNvSpPr txBox="1"/>
          <p:nvPr/>
        </p:nvSpPr>
        <p:spPr>
          <a:xfrm>
            <a:off x="3959185" y="3032446"/>
            <a:ext cx="328487" cy="153888"/>
          </a:xfrm>
          <a:prstGeom prst="rect">
            <a:avLst/>
          </a:prstGeom>
        </p:spPr>
        <p:txBody>
          <a:bodyPr vert="horz" wrap="square" lIns="0" tIns="0" rIns="0" bIns="0" rtlCol="0">
            <a:spAutoFit/>
          </a:bodyPr>
          <a:lstStyle/>
          <a:p>
            <a:pPr marL="4763" algn="ctr"/>
            <a:r>
              <a:rPr lang="nl-BE" sz="1000" dirty="0">
                <a:solidFill>
                  <a:schemeClr val="bg1"/>
                </a:solidFill>
              </a:rPr>
              <a:t>C</a:t>
            </a:r>
          </a:p>
        </p:txBody>
      </p:sp>
      <p:sp>
        <p:nvSpPr>
          <p:cNvPr id="84" name="TextBox 83"/>
          <p:cNvSpPr txBox="1"/>
          <p:nvPr/>
        </p:nvSpPr>
        <p:spPr>
          <a:xfrm>
            <a:off x="6196942" y="2955310"/>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85" name="TextBox 84"/>
          <p:cNvSpPr txBox="1"/>
          <p:nvPr/>
        </p:nvSpPr>
        <p:spPr>
          <a:xfrm>
            <a:off x="6758140" y="3094648"/>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86" name="TextBox 85"/>
          <p:cNvSpPr txBox="1"/>
          <p:nvPr/>
        </p:nvSpPr>
        <p:spPr>
          <a:xfrm>
            <a:off x="7883551" y="3016960"/>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87" name="TextBox 86"/>
          <p:cNvSpPr txBox="1"/>
          <p:nvPr/>
        </p:nvSpPr>
        <p:spPr>
          <a:xfrm>
            <a:off x="2846076" y="2992581"/>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88" name="Rounded Rectangle 87"/>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89" name="Rounded Rectangle 88"/>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90" name="Rounded Rectangle 89"/>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91" name="Rounded Rectangle 90"/>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NIVEAU D’ÉDUCATION</a:t>
            </a:r>
          </a:p>
        </p:txBody>
      </p:sp>
      <p:sp>
        <p:nvSpPr>
          <p:cNvPr id="92" name="Rounded Rectangle 91"/>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pSp>
        <p:nvGrpSpPr>
          <p:cNvPr id="93" name="Group 92"/>
          <p:cNvGrpSpPr/>
          <p:nvPr/>
        </p:nvGrpSpPr>
        <p:grpSpPr>
          <a:xfrm>
            <a:off x="1127674" y="1556905"/>
            <a:ext cx="409856" cy="276999"/>
            <a:chOff x="1065799" y="1556905"/>
            <a:chExt cx="409856" cy="276999"/>
          </a:xfrm>
        </p:grpSpPr>
        <p:sp>
          <p:nvSpPr>
            <p:cNvPr id="94" name="Rounded Rectangle 93"/>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95" name="Rectangle 94"/>
            <p:cNvSpPr/>
            <p:nvPr/>
          </p:nvSpPr>
          <p:spPr>
            <a:xfrm>
              <a:off x="1065799" y="1556905"/>
              <a:ext cx="409856" cy="276999"/>
            </a:xfrm>
            <a:prstGeom prst="rect">
              <a:avLst/>
            </a:prstGeom>
          </p:spPr>
          <p:txBody>
            <a:bodyPr wrap="none">
              <a:spAutoFit/>
            </a:bodyPr>
            <a:lstStyle/>
            <a:p>
              <a:pPr algn="ctr"/>
              <a:r>
                <a:rPr lang="nl-BE" sz="1200" b="1" dirty="0">
                  <a:solidFill>
                    <a:schemeClr val="bg1"/>
                  </a:solidFill>
                </a:rPr>
                <a:t>WA</a:t>
              </a:r>
            </a:p>
          </p:txBody>
        </p:sp>
      </p:grpSp>
      <p:cxnSp>
        <p:nvCxnSpPr>
          <p:cNvPr id="96" name="Straight Connector 95"/>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7" name="Straight Connector 96"/>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8" name="Straight Connector 97"/>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9" name="Straight Connector 98"/>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0" name="Straight Connector 99"/>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1" name="Straight Connector 100"/>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2" name="Straight Connector 101"/>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104" name="Rounded Rectangle 103"/>
          <p:cNvSpPr/>
          <p:nvPr/>
        </p:nvSpPr>
        <p:spPr>
          <a:xfrm>
            <a:off x="1693565" y="1599477"/>
            <a:ext cx="382506" cy="204677"/>
          </a:xfrm>
          <a:prstGeom prst="roundRect">
            <a:avLst>
              <a:gd name="adj" fmla="val 15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graphicFrame>
        <p:nvGraphicFramePr>
          <p:cNvPr id="106" name="Table 105"/>
          <p:cNvGraphicFramePr>
            <a:graphicFrameLocks noGrp="1"/>
          </p:cNvGraphicFramePr>
          <p:nvPr>
            <p:extLst>
              <p:ext uri="{D42A27DB-BD31-4B8C-83A1-F6EECF244321}">
                <p14:modId xmlns:p14="http://schemas.microsoft.com/office/powerpoint/2010/main" val="3157435122"/>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48" name="Rectangle 47"/>
          <p:cNvSpPr/>
          <p:nvPr/>
        </p:nvSpPr>
        <p:spPr>
          <a:xfrm>
            <a:off x="1645809" y="1591280"/>
            <a:ext cx="478016" cy="215444"/>
          </a:xfrm>
          <a:prstGeom prst="rect">
            <a:avLst/>
          </a:prstGeom>
        </p:spPr>
        <p:txBody>
          <a:bodyPr wrap="none">
            <a:spAutoFit/>
          </a:bodyPr>
          <a:lstStyle/>
          <a:p>
            <a:pPr algn="ctr"/>
            <a:r>
              <a:rPr lang="nl-BE" sz="800" b="1" dirty="0">
                <a:solidFill>
                  <a:schemeClr val="bg1"/>
                </a:solidFill>
              </a:rPr>
              <a:t>Namur</a:t>
            </a:r>
          </a:p>
        </p:txBody>
      </p:sp>
    </p:spTree>
    <p:extLst>
      <p:ext uri="{BB962C8B-B14F-4D97-AF65-F5344CB8AC3E}">
        <p14:creationId xmlns:p14="http://schemas.microsoft.com/office/powerpoint/2010/main" val="94939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20" name="Picture 2" descr="C:\Users\lbulte01\Pictures\Foto's\customer-service-checklis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4495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p:cNvSpPr>
            <a:spLocks noGrp="1"/>
          </p:cNvSpPr>
          <p:nvPr>
            <p:ph type="title"/>
          </p:nvPr>
        </p:nvSpPr>
        <p:spPr/>
        <p:txBody>
          <a:bodyPr/>
          <a:lstStyle/>
          <a:p>
            <a:pPr lvl="0">
              <a:lnSpc>
                <a:spcPct val="100000"/>
              </a:lnSpc>
            </a:pPr>
            <a:r>
              <a:rPr lang="en-AU" dirty="0"/>
              <a:t>CONCLUSIONS</a:t>
            </a:r>
            <a:endParaRPr lang="en-GB"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28</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468991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Conclusions Namur</a:t>
            </a:r>
            <a:endParaRPr lang="nl-BE" dirty="0"/>
          </a:p>
        </p:txBody>
      </p:sp>
      <p:grpSp>
        <p:nvGrpSpPr>
          <p:cNvPr id="16" name="Group 15"/>
          <p:cNvGrpSpPr/>
          <p:nvPr/>
        </p:nvGrpSpPr>
        <p:grpSpPr>
          <a:xfrm>
            <a:off x="637954" y="951824"/>
            <a:ext cx="8257568" cy="3431769"/>
            <a:chOff x="1431402" y="1433978"/>
            <a:chExt cx="10478620" cy="5991909"/>
          </a:xfrm>
        </p:grpSpPr>
        <p:sp>
          <p:nvSpPr>
            <p:cNvPr id="17" name="Rounded Rectangle 16"/>
            <p:cNvSpPr/>
            <p:nvPr/>
          </p:nvSpPr>
          <p:spPr>
            <a:xfrm>
              <a:off x="1431403" y="1433978"/>
              <a:ext cx="10478619" cy="1173610"/>
            </a:xfrm>
            <a:prstGeom prst="roundRect">
              <a:avLst>
                <a:gd name="adj" fmla="val 58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34% des Namurois indiquent qu’en Wallonie des expériences/expérimentations sont réalisées sur des chiens et 33% pense que c’est également le cas pour les chats.</a:t>
              </a:r>
              <a:endParaRPr lang="nl-BE" sz="1200" dirty="0"/>
            </a:p>
          </p:txBody>
        </p:sp>
        <p:sp>
          <p:nvSpPr>
            <p:cNvPr id="18" name="Rounded Rectangle 17"/>
            <p:cNvSpPr/>
            <p:nvPr/>
          </p:nvSpPr>
          <p:spPr>
            <a:xfrm>
              <a:off x="1431403" y="3002562"/>
              <a:ext cx="10478619" cy="1173610"/>
            </a:xfrm>
            <a:prstGeom prst="roundRect">
              <a:avLst>
                <a:gd name="adj" fmla="val 58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Environ 90% des Namurois trouvent que les expériences sur les chiens et les chats doivent être interdites.</a:t>
              </a:r>
              <a:endParaRPr lang="nl-BE" sz="1200" dirty="0"/>
            </a:p>
          </p:txBody>
        </p:sp>
        <p:sp>
          <p:nvSpPr>
            <p:cNvPr id="19" name="Rounded Rectangle 18"/>
            <p:cNvSpPr/>
            <p:nvPr/>
          </p:nvSpPr>
          <p:spPr>
            <a:xfrm>
              <a:off x="1431403" y="4571140"/>
              <a:ext cx="10478619" cy="1173610"/>
            </a:xfrm>
            <a:prstGeom prst="roundRect">
              <a:avLst>
                <a:gd name="adj" fmla="val 6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80% des Namurois trouvent que l’animal d’expérience doit être proposé à l’adoption, tandis que 17% trouve que l’animal doit être tué. 33% des Namurois seraient disposés à adopter un chien ou un chat d’expérience.</a:t>
              </a:r>
              <a:endParaRPr lang="nl-BE" sz="1200" dirty="0"/>
            </a:p>
          </p:txBody>
        </p:sp>
        <p:sp>
          <p:nvSpPr>
            <p:cNvPr id="20" name="Flowchart: Manual Input 19"/>
            <p:cNvSpPr/>
            <p:nvPr/>
          </p:nvSpPr>
          <p:spPr>
            <a:xfrm rot="5400000">
              <a:off x="1579046" y="1429524"/>
              <a:ext cx="1191420" cy="1486708"/>
            </a:xfrm>
            <a:prstGeom prst="flowChartManualInpu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tx2"/>
                  </a:solidFill>
                </a:rPr>
                <a:t>01</a:t>
              </a:r>
            </a:p>
          </p:txBody>
        </p:sp>
        <p:sp>
          <p:nvSpPr>
            <p:cNvPr id="21" name="Flowchart: Manual Input 20"/>
            <p:cNvSpPr/>
            <p:nvPr/>
          </p:nvSpPr>
          <p:spPr>
            <a:xfrm rot="5400000">
              <a:off x="1579046" y="297515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6"/>
                  </a:solidFill>
                </a:rPr>
                <a:t>02</a:t>
              </a:r>
            </a:p>
          </p:txBody>
        </p:sp>
        <p:sp>
          <p:nvSpPr>
            <p:cNvPr id="22" name="Flowchart: Manual Input 21"/>
            <p:cNvSpPr/>
            <p:nvPr/>
          </p:nvSpPr>
          <p:spPr>
            <a:xfrm rot="5400000">
              <a:off x="1579046" y="4520781"/>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2"/>
                  </a:solidFill>
                </a:rPr>
                <a:t>03</a:t>
              </a:r>
            </a:p>
          </p:txBody>
        </p:sp>
        <p:sp>
          <p:nvSpPr>
            <p:cNvPr id="23" name="Rounded Rectangle 22"/>
            <p:cNvSpPr/>
            <p:nvPr/>
          </p:nvSpPr>
          <p:spPr>
            <a:xfrm>
              <a:off x="1431403" y="6137184"/>
              <a:ext cx="10478619" cy="1173610"/>
            </a:xfrm>
            <a:prstGeom prst="roundRect">
              <a:avLst>
                <a:gd name="adj" fmla="val 58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
              </a:r>
              <a:br>
                <a:rPr lang="nl-BE" sz="1200" dirty="0"/>
              </a:br>
              <a:r>
                <a:rPr lang="fr-BE" sz="1200" dirty="0"/>
                <a:t>61% des Namurois sont disposés à faire tester de nouveaux médicaments pour animaux sur leur animal de compagnie atteint de la maladie en question. 49% y est disposé à condition que l’animal soit gardé dans un environnement confortable. Seulement 5% y est disposé sans aucune condition.</a:t>
              </a:r>
              <a:endParaRPr lang="nl-BE" sz="1200" dirty="0"/>
            </a:p>
            <a:p>
              <a:endParaRPr lang="fr-BE" sz="1200" dirty="0"/>
            </a:p>
          </p:txBody>
        </p:sp>
        <p:sp>
          <p:nvSpPr>
            <p:cNvPr id="24" name="Flowchart: Manual Input 23"/>
            <p:cNvSpPr/>
            <p:nvPr/>
          </p:nvSpPr>
          <p:spPr>
            <a:xfrm rot="5400000">
              <a:off x="1579046" y="608682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1"/>
                  </a:solidFill>
                </a:rPr>
                <a:t>04</a:t>
              </a:r>
            </a:p>
          </p:txBody>
        </p:sp>
      </p:grpSp>
      <p:sp>
        <p:nvSpPr>
          <p:cNvPr id="25" name="Freeform 154"/>
          <p:cNvSpPr>
            <a:spLocks/>
          </p:cNvSpPr>
          <p:nvPr/>
        </p:nvSpPr>
        <p:spPr bwMode="auto">
          <a:xfrm>
            <a:off x="2151610" y="206358"/>
            <a:ext cx="223971" cy="260208"/>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solidFill>
            <a:schemeClr val="tx2"/>
          </a:solidFill>
          <a:ln w="9525">
            <a:noFill/>
            <a:round/>
            <a:headEnd/>
            <a:tailEnd/>
          </a:ln>
        </p:spPr>
        <p:txBody>
          <a:bodyPr/>
          <a:lstStyle/>
          <a:p>
            <a:pPr>
              <a:defRPr/>
            </a:pPr>
            <a:endParaRPr lang="en-GB">
              <a:solidFill>
                <a:srgbClr val="004E69"/>
              </a:solidFill>
            </a:endParaRPr>
          </a:p>
        </p:txBody>
      </p:sp>
    </p:spTree>
    <p:extLst>
      <p:ext uri="{BB962C8B-B14F-4D97-AF65-F5344CB8AC3E}">
        <p14:creationId xmlns:p14="http://schemas.microsoft.com/office/powerpoint/2010/main" val="3491798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3"/>
          </p:nvPr>
        </p:nvSpPr>
        <p:spPr/>
        <p:txBody>
          <a:bodyPr/>
          <a:lstStyle/>
          <a:p>
            <a:r>
              <a:rPr lang="fr-BE" dirty="0"/>
              <a:t>Fiche technique</a:t>
            </a:r>
          </a:p>
        </p:txBody>
      </p:sp>
      <p:grpSp>
        <p:nvGrpSpPr>
          <p:cNvPr id="7" name="Group 6"/>
          <p:cNvGrpSpPr/>
          <p:nvPr/>
        </p:nvGrpSpPr>
        <p:grpSpPr>
          <a:xfrm>
            <a:off x="569839" y="663599"/>
            <a:ext cx="3332921" cy="1255055"/>
            <a:chOff x="271669" y="769615"/>
            <a:chExt cx="3332921" cy="1255055"/>
          </a:xfrm>
        </p:grpSpPr>
        <p:sp>
          <p:nvSpPr>
            <p:cNvPr id="3" name="Rectangle 2"/>
            <p:cNvSpPr/>
            <p:nvPr/>
          </p:nvSpPr>
          <p:spPr>
            <a:xfrm>
              <a:off x="271669" y="769615"/>
              <a:ext cx="3332921" cy="276999"/>
            </a:xfrm>
            <a:prstGeom prst="rect">
              <a:avLst/>
            </a:prstGeom>
          </p:spPr>
          <p:txBody>
            <a:bodyPr wrap="square">
              <a:spAutoFit/>
            </a:bodyPr>
            <a:lstStyle/>
            <a:p>
              <a:r>
                <a:rPr lang="en-GB" sz="1200" b="1" dirty="0"/>
                <a:t>UNIVERS</a:t>
              </a:r>
              <a:endParaRPr lang="nl-BE" sz="1200" b="1" dirty="0">
                <a:solidFill>
                  <a:srgbClr val="333399"/>
                </a:solidFill>
              </a:endParaRPr>
            </a:p>
          </p:txBody>
        </p:sp>
        <p:grpSp>
          <p:nvGrpSpPr>
            <p:cNvPr id="6" name="Group 5"/>
            <p:cNvGrpSpPr/>
            <p:nvPr/>
          </p:nvGrpSpPr>
          <p:grpSpPr>
            <a:xfrm>
              <a:off x="364474" y="1020111"/>
              <a:ext cx="3240116" cy="1004559"/>
              <a:chOff x="364474" y="1020111"/>
              <a:chExt cx="3240116" cy="1004559"/>
            </a:xfrm>
          </p:grpSpPr>
          <p:pic>
            <p:nvPicPr>
              <p:cNvPr id="30" name="Picture 1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4474" y="1020111"/>
                <a:ext cx="1114391" cy="1004559"/>
              </a:xfrm>
              <a:prstGeom prst="roundRect">
                <a:avLst>
                  <a:gd name="adj" fmla="val 249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431235" y="1020111"/>
                <a:ext cx="2173355" cy="1004559"/>
                <a:chOff x="1431235" y="1020111"/>
                <a:chExt cx="2173355" cy="1004559"/>
              </a:xfrm>
            </p:grpSpPr>
            <p:sp>
              <p:nvSpPr>
                <p:cNvPr id="32" name="Text Placeholder 11"/>
                <p:cNvSpPr txBox="1">
                  <a:spLocks/>
                </p:cNvSpPr>
                <p:nvPr/>
              </p:nvSpPr>
              <p:spPr>
                <a:xfrm>
                  <a:off x="1431235" y="1020111"/>
                  <a:ext cx="2173355" cy="1004559"/>
                </a:xfrm>
                <a:prstGeom prst="roundRect">
                  <a:avLst>
                    <a:gd name="adj" fmla="val 3475"/>
                  </a:avLst>
                </a:prstGeom>
                <a:solidFill>
                  <a:srgbClr val="1B365D"/>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fr-FR" sz="1200" b="1" cap="none" dirty="0">
                      <a:solidFill>
                        <a:schemeClr val="bg1"/>
                      </a:solidFill>
                    </a:rPr>
                    <a:t>Population belge âgée de 18 ans et plus</a:t>
                  </a:r>
                  <a:endParaRPr lang="en-GB" sz="1200" b="1" cap="none" dirty="0">
                    <a:solidFill>
                      <a:schemeClr val="bg1"/>
                    </a:solidFill>
                  </a:endParaRPr>
                </a:p>
              </p:txBody>
            </p:sp>
            <p:sp>
              <p:nvSpPr>
                <p:cNvPr id="4" name="Rectangle 3"/>
                <p:cNvSpPr/>
                <p:nvPr/>
              </p:nvSpPr>
              <p:spPr>
                <a:xfrm>
                  <a:off x="1431235" y="1020111"/>
                  <a:ext cx="47817" cy="1004559"/>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grpSp>
        <p:nvGrpSpPr>
          <p:cNvPr id="2" name="Group 1"/>
          <p:cNvGrpSpPr/>
          <p:nvPr/>
        </p:nvGrpSpPr>
        <p:grpSpPr>
          <a:xfrm>
            <a:off x="569839" y="1945158"/>
            <a:ext cx="3332921" cy="1252383"/>
            <a:chOff x="569839" y="1945158"/>
            <a:chExt cx="3332921" cy="1252383"/>
          </a:xfrm>
        </p:grpSpPr>
        <p:pic>
          <p:nvPicPr>
            <p:cNvPr id="33" name="Picture 17" descr="http://blog.outlawsalesgroup.com/wp-content/uploads/2013/03/friends.jpg"/>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57557" y="2191921"/>
              <a:ext cx="1071848" cy="1005620"/>
            </a:xfrm>
            <a:prstGeom prst="roundRect">
              <a:avLst>
                <a:gd name="adj" fmla="val 2576"/>
              </a:avLst>
            </a:prstGeom>
            <a:noFill/>
            <a:extLst>
              <a:ext uri="{909E8E84-426E-40dd-AFC4-6F175D3DCCD1}">
                <a14:hiddenFill xmlns:a14="http://schemas.microsoft.com/office/drawing/2010/main">
                  <a:solidFill>
                    <a:srgbClr val="FFFFFF"/>
                  </a:solidFill>
                </a14:hiddenFill>
              </a:ext>
            </a:extLst>
          </p:spPr>
        </p:pic>
        <p:sp>
          <p:nvSpPr>
            <p:cNvPr id="40" name="Text Placeholder 11"/>
            <p:cNvSpPr txBox="1">
              <a:spLocks/>
            </p:cNvSpPr>
            <p:nvPr/>
          </p:nvSpPr>
          <p:spPr>
            <a:xfrm>
              <a:off x="1729404" y="2192982"/>
              <a:ext cx="2173355" cy="1004559"/>
            </a:xfrm>
            <a:prstGeom prst="roundRect">
              <a:avLst>
                <a:gd name="adj" fmla="val 3475"/>
              </a:avLst>
            </a:prstGeom>
            <a:solidFill>
              <a:schemeClr val="accent6"/>
            </a:solidFill>
            <a:ln>
              <a:noFill/>
            </a:ln>
          </p:spPr>
          <p:txBody>
            <a:bodyPr anchor="t"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nl-BE" sz="1800" b="1" dirty="0">
                  <a:solidFill>
                    <a:schemeClr val="bg1"/>
                  </a:solidFill>
                </a:rPr>
                <a:t>Total: N=3250</a:t>
              </a:r>
              <a:br>
                <a:rPr lang="nl-BE" sz="1800" b="1" dirty="0">
                  <a:solidFill>
                    <a:schemeClr val="bg1"/>
                  </a:solidFill>
                </a:rPr>
              </a:br>
              <a:r>
                <a:rPr lang="nl-BE" sz="1800" b="1" dirty="0">
                  <a:solidFill>
                    <a:schemeClr val="bg1"/>
                  </a:solidFill>
                </a:rPr>
                <a:t>(BELGIQUE)</a:t>
              </a:r>
              <a:br>
                <a:rPr lang="nl-BE" sz="1800" b="1" dirty="0">
                  <a:solidFill>
                    <a:schemeClr val="bg1"/>
                  </a:solidFill>
                </a:rPr>
              </a:br>
              <a:r>
                <a:rPr lang="fr-FR" sz="950" b="1" cap="none" dirty="0">
                  <a:solidFill>
                    <a:schemeClr val="bg1"/>
                  </a:solidFill>
                </a:rPr>
                <a:t>Pour chaque province et Bruxelles 300 personnes à l'exception du Luxembourg (250 personnes).</a:t>
              </a:r>
              <a:endParaRPr lang="en-GB" sz="1000" b="1" dirty="0">
                <a:solidFill>
                  <a:schemeClr val="bg1"/>
                </a:solidFill>
              </a:endParaRPr>
            </a:p>
          </p:txBody>
        </p:sp>
        <p:sp>
          <p:nvSpPr>
            <p:cNvPr id="41" name="Rectangle 40"/>
            <p:cNvSpPr/>
            <p:nvPr/>
          </p:nvSpPr>
          <p:spPr>
            <a:xfrm>
              <a:off x="1729404" y="2192982"/>
              <a:ext cx="47817" cy="1004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Rectangle 44"/>
            <p:cNvSpPr/>
            <p:nvPr/>
          </p:nvSpPr>
          <p:spPr>
            <a:xfrm>
              <a:off x="569839" y="1945158"/>
              <a:ext cx="3332921" cy="276999"/>
            </a:xfrm>
            <a:prstGeom prst="rect">
              <a:avLst/>
            </a:prstGeom>
          </p:spPr>
          <p:txBody>
            <a:bodyPr wrap="square">
              <a:spAutoFit/>
            </a:bodyPr>
            <a:lstStyle/>
            <a:p>
              <a:pPr>
                <a:lnSpc>
                  <a:spcPct val="100000"/>
                </a:lnSpc>
                <a:spcBef>
                  <a:spcPts val="0"/>
                </a:spcBef>
              </a:pPr>
              <a:r>
                <a:rPr lang="en-GB" sz="1200" b="1" dirty="0"/>
                <a:t>TAILLE DE L’ECHANTILLON</a:t>
              </a:r>
            </a:p>
          </p:txBody>
        </p:sp>
      </p:grpSp>
      <p:grpSp>
        <p:nvGrpSpPr>
          <p:cNvPr id="8" name="Group 7"/>
          <p:cNvGrpSpPr/>
          <p:nvPr/>
        </p:nvGrpSpPr>
        <p:grpSpPr>
          <a:xfrm>
            <a:off x="569839" y="3220597"/>
            <a:ext cx="3332919" cy="1256115"/>
            <a:chOff x="569839" y="3220597"/>
            <a:chExt cx="3332919" cy="1256115"/>
          </a:xfrm>
        </p:grpSpPr>
        <p:pic>
          <p:nvPicPr>
            <p:cNvPr id="37" name="Picture 13" descr="http://tidalshares.com/wp-content/uploads/2015/02/tidalshares-write-goals-2.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64616" y="3471092"/>
              <a:ext cx="1112606" cy="1005620"/>
            </a:xfrm>
            <a:prstGeom prst="roundRect">
              <a:avLst>
                <a:gd name="adj" fmla="val 2509"/>
              </a:avLst>
            </a:prstGeom>
            <a:noFill/>
            <a:extLst>
              <a:ext uri="{909E8E84-426E-40dd-AFC4-6F175D3DCCD1}">
                <a14:hiddenFill xmlns:a14="http://schemas.microsoft.com/office/drawing/2010/main">
                  <a:solidFill>
                    <a:srgbClr val="FFFFFF"/>
                  </a:solidFill>
                </a14:hiddenFill>
              </a:ext>
            </a:extLst>
          </p:spPr>
        </p:pic>
        <p:sp>
          <p:nvSpPr>
            <p:cNvPr id="46" name="Text Placeholder 11"/>
            <p:cNvSpPr txBox="1">
              <a:spLocks/>
            </p:cNvSpPr>
            <p:nvPr/>
          </p:nvSpPr>
          <p:spPr>
            <a:xfrm>
              <a:off x="1729403" y="3471092"/>
              <a:ext cx="2173355" cy="1004559"/>
            </a:xfrm>
            <a:prstGeom prst="roundRect">
              <a:avLst>
                <a:gd name="adj" fmla="val 3475"/>
              </a:avLst>
            </a:prstGeom>
            <a:solidFill>
              <a:schemeClr val="accent2"/>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nl-BE" sz="1200" cap="none" dirty="0">
                  <a:solidFill>
                    <a:schemeClr val="bg1"/>
                  </a:solidFill>
                </a:rPr>
                <a:t>Sexe</a:t>
              </a:r>
            </a:p>
            <a:p>
              <a:pPr marL="285750" indent="-285750">
                <a:spcBef>
                  <a:spcPts val="0"/>
                </a:spcBef>
                <a:buFont typeface="Arial" panose="020B0604020202020204" pitchFamily="34" charset="0"/>
                <a:buChar char="•"/>
              </a:pPr>
              <a:r>
                <a:rPr lang="nl-BE" sz="1200" cap="none" dirty="0">
                  <a:solidFill>
                    <a:schemeClr val="bg1"/>
                  </a:solidFill>
                </a:rPr>
                <a:t>Âge</a:t>
              </a:r>
            </a:p>
            <a:p>
              <a:pPr marL="285750" indent="-285750">
                <a:spcBef>
                  <a:spcPts val="0"/>
                </a:spcBef>
                <a:buFont typeface="Arial" panose="020B0604020202020204" pitchFamily="34" charset="0"/>
                <a:buChar char="•"/>
              </a:pPr>
              <a:r>
                <a:rPr lang="nl-BE" sz="1200" cap="none" dirty="0">
                  <a:solidFill>
                    <a:schemeClr val="bg1"/>
                  </a:solidFill>
                </a:rPr>
                <a:t>Habitat</a:t>
              </a:r>
            </a:p>
            <a:p>
              <a:pPr marL="285750" indent="-285750">
                <a:spcBef>
                  <a:spcPts val="0"/>
                </a:spcBef>
                <a:buFont typeface="Arial" panose="020B0604020202020204" pitchFamily="34" charset="0"/>
                <a:buChar char="•"/>
              </a:pPr>
              <a:r>
                <a:rPr lang="nl-BE" sz="1200" cap="none" dirty="0">
                  <a:solidFill>
                    <a:schemeClr val="bg1"/>
                  </a:solidFill>
                </a:rPr>
                <a:t>Occupation</a:t>
              </a:r>
            </a:p>
            <a:p>
              <a:pPr marL="285750" indent="-285750">
                <a:spcBef>
                  <a:spcPts val="0"/>
                </a:spcBef>
                <a:buFont typeface="Arial" panose="020B0604020202020204" pitchFamily="34" charset="0"/>
                <a:buChar char="•"/>
              </a:pPr>
              <a:r>
                <a:rPr lang="nl-BE" sz="1200" cap="none" dirty="0">
                  <a:solidFill>
                    <a:schemeClr val="bg1"/>
                  </a:solidFill>
                </a:rPr>
                <a:t>Niveau d’éducation</a:t>
              </a:r>
            </a:p>
            <a:p>
              <a:pPr marL="285750" indent="-285750">
                <a:spcBef>
                  <a:spcPts val="0"/>
                </a:spcBef>
                <a:buFont typeface="Arial" panose="020B0604020202020204" pitchFamily="34" charset="0"/>
                <a:buChar char="•"/>
              </a:pPr>
              <a:r>
                <a:rPr lang="nl-BE" sz="1200" cap="none" dirty="0">
                  <a:solidFill>
                    <a:schemeClr val="bg1"/>
                  </a:solidFill>
                </a:rPr>
                <a:t>Taille du ménage</a:t>
              </a:r>
            </a:p>
          </p:txBody>
        </p:sp>
        <p:sp>
          <p:nvSpPr>
            <p:cNvPr id="47" name="Rectangle 46"/>
            <p:cNvSpPr/>
            <p:nvPr/>
          </p:nvSpPr>
          <p:spPr>
            <a:xfrm>
              <a:off x="1729403" y="3471092"/>
              <a:ext cx="47817" cy="1004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8" name="Rectangle 47"/>
            <p:cNvSpPr/>
            <p:nvPr/>
          </p:nvSpPr>
          <p:spPr>
            <a:xfrm>
              <a:off x="569839" y="3220597"/>
              <a:ext cx="3332919" cy="276999"/>
            </a:xfrm>
            <a:prstGeom prst="rect">
              <a:avLst/>
            </a:prstGeom>
          </p:spPr>
          <p:txBody>
            <a:bodyPr wrap="square">
              <a:spAutoFit/>
            </a:bodyPr>
            <a:lstStyle/>
            <a:p>
              <a:pPr>
                <a:lnSpc>
                  <a:spcPct val="100000"/>
                </a:lnSpc>
                <a:spcBef>
                  <a:spcPts val="0"/>
                </a:spcBef>
              </a:pPr>
              <a:r>
                <a:rPr lang="en-GB" sz="1200" b="1" dirty="0"/>
                <a:t>METHODE DES QUOTAS*</a:t>
              </a:r>
            </a:p>
          </p:txBody>
        </p:sp>
      </p:grpSp>
      <p:grpSp>
        <p:nvGrpSpPr>
          <p:cNvPr id="11" name="Group 10"/>
          <p:cNvGrpSpPr/>
          <p:nvPr/>
        </p:nvGrpSpPr>
        <p:grpSpPr>
          <a:xfrm>
            <a:off x="4474081" y="663598"/>
            <a:ext cx="3338072" cy="1255056"/>
            <a:chOff x="4474081" y="663598"/>
            <a:chExt cx="3338072" cy="1255056"/>
          </a:xfrm>
        </p:grpSpPr>
        <p:pic>
          <p:nvPicPr>
            <p:cNvPr id="49" name="Picture 4"/>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ltGray">
            <a:xfrm>
              <a:off x="4572037" y="914094"/>
              <a:ext cx="1114391"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 Placeholder 11"/>
            <p:cNvSpPr txBox="1">
              <a:spLocks/>
            </p:cNvSpPr>
            <p:nvPr/>
          </p:nvSpPr>
          <p:spPr>
            <a:xfrm>
              <a:off x="5638798" y="914096"/>
              <a:ext cx="2173355" cy="1004558"/>
            </a:xfrm>
            <a:prstGeom prst="roundRect">
              <a:avLst>
                <a:gd name="adj" fmla="val 3475"/>
              </a:avLst>
            </a:prstGeom>
            <a:solidFill>
              <a:schemeClr val="accent1"/>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5 </a:t>
              </a:r>
              <a:r>
                <a:rPr lang="nl-BE" sz="1800" b="1" cap="none" dirty="0">
                  <a:solidFill>
                    <a:schemeClr val="bg1"/>
                  </a:solidFill>
                </a:rPr>
                <a:t>minutes</a:t>
              </a:r>
            </a:p>
          </p:txBody>
        </p:sp>
        <p:sp>
          <p:nvSpPr>
            <p:cNvPr id="51" name="Rectangle 50"/>
            <p:cNvSpPr/>
            <p:nvPr/>
          </p:nvSpPr>
          <p:spPr>
            <a:xfrm>
              <a:off x="5638798" y="914096"/>
              <a:ext cx="47817" cy="1004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2" name="Rectangle 51"/>
            <p:cNvSpPr/>
            <p:nvPr/>
          </p:nvSpPr>
          <p:spPr>
            <a:xfrm>
              <a:off x="4474081" y="663598"/>
              <a:ext cx="3338072" cy="276999"/>
            </a:xfrm>
            <a:prstGeom prst="rect">
              <a:avLst/>
            </a:prstGeom>
          </p:spPr>
          <p:txBody>
            <a:bodyPr wrap="square">
              <a:spAutoFit/>
            </a:bodyPr>
            <a:lstStyle/>
            <a:p>
              <a:pPr>
                <a:lnSpc>
                  <a:spcPct val="100000"/>
                </a:lnSpc>
                <a:spcBef>
                  <a:spcPts val="0"/>
                </a:spcBef>
              </a:pPr>
              <a:r>
                <a:rPr lang="en-GB" sz="1200" b="1" dirty="0"/>
                <a:t>DURÉE DE L’INTERVIEW</a:t>
              </a:r>
            </a:p>
          </p:txBody>
        </p:sp>
      </p:grpSp>
      <p:grpSp>
        <p:nvGrpSpPr>
          <p:cNvPr id="10" name="Group 9"/>
          <p:cNvGrpSpPr/>
          <p:nvPr/>
        </p:nvGrpSpPr>
        <p:grpSpPr>
          <a:xfrm>
            <a:off x="4474081" y="1945157"/>
            <a:ext cx="3338072" cy="1251323"/>
            <a:chOff x="4474081" y="1945157"/>
            <a:chExt cx="3338072" cy="1251323"/>
          </a:xfrm>
        </p:grpSpPr>
        <p:pic>
          <p:nvPicPr>
            <p:cNvPr id="53" name="Picture 6"/>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ltGray">
            <a:xfrm>
              <a:off x="4572037" y="2191921"/>
              <a:ext cx="1114578"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 Placeholder 11"/>
            <p:cNvSpPr txBox="1">
              <a:spLocks/>
            </p:cNvSpPr>
            <p:nvPr/>
          </p:nvSpPr>
          <p:spPr>
            <a:xfrm>
              <a:off x="5638797" y="2192982"/>
              <a:ext cx="2173355" cy="1000585"/>
            </a:xfrm>
            <a:prstGeom prst="roundRect">
              <a:avLst>
                <a:gd name="adj" fmla="val 3475"/>
              </a:avLst>
            </a:prstGeom>
            <a:solidFill>
              <a:schemeClr val="accent5"/>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CAWI</a:t>
              </a:r>
            </a:p>
            <a:p>
              <a:r>
                <a:rPr lang="fr-FR" sz="1000" b="1" cap="none" dirty="0">
                  <a:solidFill>
                    <a:schemeClr val="bg1"/>
                  </a:solidFill>
                </a:rPr>
                <a:t>Échantillon interrogé on-line via l’Access Panel d’Ipsos.</a:t>
              </a:r>
              <a:endParaRPr lang="en-GB" sz="1000" b="1" cap="none" dirty="0">
                <a:solidFill>
                  <a:schemeClr val="bg1"/>
                </a:solidFill>
              </a:endParaRPr>
            </a:p>
          </p:txBody>
        </p:sp>
        <p:sp>
          <p:nvSpPr>
            <p:cNvPr id="55" name="Rectangle 54"/>
            <p:cNvSpPr/>
            <p:nvPr/>
          </p:nvSpPr>
          <p:spPr>
            <a:xfrm>
              <a:off x="5638797" y="2192982"/>
              <a:ext cx="47817" cy="10005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6" name="Rectangle 55"/>
            <p:cNvSpPr/>
            <p:nvPr/>
          </p:nvSpPr>
          <p:spPr>
            <a:xfrm>
              <a:off x="4474081" y="1945157"/>
              <a:ext cx="3338072" cy="276999"/>
            </a:xfrm>
            <a:prstGeom prst="rect">
              <a:avLst/>
            </a:prstGeom>
          </p:spPr>
          <p:txBody>
            <a:bodyPr wrap="square">
              <a:spAutoFit/>
            </a:bodyPr>
            <a:lstStyle/>
            <a:p>
              <a:pPr>
                <a:lnSpc>
                  <a:spcPct val="100000"/>
                </a:lnSpc>
                <a:spcBef>
                  <a:spcPts val="0"/>
                </a:spcBef>
              </a:pPr>
              <a:r>
                <a:rPr lang="en-GB" sz="1200" b="1" dirty="0"/>
                <a:t>COLLECTE DES DONNEES</a:t>
              </a:r>
            </a:p>
          </p:txBody>
        </p:sp>
      </p:grpSp>
      <p:grpSp>
        <p:nvGrpSpPr>
          <p:cNvPr id="9" name="Group 8"/>
          <p:cNvGrpSpPr/>
          <p:nvPr/>
        </p:nvGrpSpPr>
        <p:grpSpPr>
          <a:xfrm>
            <a:off x="4474079" y="3220596"/>
            <a:ext cx="3338072" cy="1255054"/>
            <a:chOff x="4474079" y="3220596"/>
            <a:chExt cx="3338072" cy="1255054"/>
          </a:xfrm>
        </p:grpSpPr>
        <p:pic>
          <p:nvPicPr>
            <p:cNvPr id="57" name="Picture 11" descr="http://www.aiche.org/sites/default/files/styles/aiche_content/public/images/page/lead/edit_calendar_ssk_47433454.jpg?itok=GOEK7rfr"/>
            <p:cNvPicPr>
              <a:picLocks noChangeAspect="1" noChangeArrowheads="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572037" y="3471091"/>
              <a:ext cx="1114578" cy="1004559"/>
            </a:xfrm>
            <a:prstGeom prst="roundRect">
              <a:avLst>
                <a:gd name="adj" fmla="val 3475"/>
              </a:avLst>
            </a:prstGeom>
            <a:noFill/>
            <a:extLst>
              <a:ext uri="{909E8E84-426E-40dd-AFC4-6F175D3DCCD1}">
                <a14:hiddenFill xmlns:a14="http://schemas.microsoft.com/office/drawing/2010/main">
                  <a:solidFill>
                    <a:srgbClr val="FFFFFF"/>
                  </a:solidFill>
                </a14:hiddenFill>
              </a:ext>
            </a:extLst>
          </p:spPr>
        </p:pic>
        <p:sp>
          <p:nvSpPr>
            <p:cNvPr id="58" name="Text Placeholder 11"/>
            <p:cNvSpPr txBox="1">
              <a:spLocks/>
            </p:cNvSpPr>
            <p:nvPr/>
          </p:nvSpPr>
          <p:spPr>
            <a:xfrm>
              <a:off x="5638796" y="3471091"/>
              <a:ext cx="2173355" cy="1000585"/>
            </a:xfrm>
            <a:prstGeom prst="roundRect">
              <a:avLst>
                <a:gd name="adj" fmla="val 3475"/>
              </a:avLst>
            </a:prstGeom>
            <a:solidFill>
              <a:schemeClr val="accent3"/>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a:spcBef>
                  <a:spcPts val="0"/>
                </a:spcBef>
              </a:pPr>
              <a:r>
                <a:rPr lang="en-GB" sz="1200" dirty="0" err="1">
                  <a:solidFill>
                    <a:schemeClr val="bg1"/>
                  </a:solidFill>
                </a:rPr>
                <a:t>dU</a:t>
              </a:r>
              <a:r>
                <a:rPr lang="en-GB" sz="1200" dirty="0">
                  <a:solidFill>
                    <a:schemeClr val="bg1"/>
                  </a:solidFill>
                </a:rPr>
                <a:t>:  </a:t>
              </a:r>
            </a:p>
            <a:p>
              <a:pPr>
                <a:spcBef>
                  <a:spcPts val="0"/>
                </a:spcBef>
              </a:pPr>
              <a:r>
                <a:rPr lang="en-GB" sz="1200" b="1" dirty="0">
                  <a:solidFill>
                    <a:schemeClr val="bg1"/>
                  </a:solidFill>
                </a:rPr>
                <a:t>25/05/2016 </a:t>
              </a:r>
            </a:p>
            <a:p>
              <a:pPr>
                <a:spcBef>
                  <a:spcPts val="0"/>
                </a:spcBef>
              </a:pPr>
              <a:endParaRPr lang="en-GB" sz="1200" b="1" dirty="0">
                <a:solidFill>
                  <a:schemeClr val="bg1"/>
                </a:solidFill>
              </a:endParaRPr>
            </a:p>
            <a:p>
              <a:pPr>
                <a:spcBef>
                  <a:spcPts val="0"/>
                </a:spcBef>
              </a:pPr>
              <a:r>
                <a:rPr lang="en-GB" sz="1200" dirty="0">
                  <a:solidFill>
                    <a:schemeClr val="bg1"/>
                  </a:solidFill>
                </a:rPr>
                <a:t>AU: </a:t>
              </a:r>
            </a:p>
            <a:p>
              <a:pPr>
                <a:spcBef>
                  <a:spcPts val="0"/>
                </a:spcBef>
              </a:pPr>
              <a:r>
                <a:rPr lang="en-GB" sz="1200" b="1" dirty="0">
                  <a:solidFill>
                    <a:schemeClr val="bg1"/>
                  </a:solidFill>
                </a:rPr>
                <a:t>06/06/2016</a:t>
              </a:r>
            </a:p>
          </p:txBody>
        </p:sp>
        <p:sp>
          <p:nvSpPr>
            <p:cNvPr id="59" name="Rectangle 58"/>
            <p:cNvSpPr/>
            <p:nvPr/>
          </p:nvSpPr>
          <p:spPr>
            <a:xfrm>
              <a:off x="5638796" y="3471091"/>
              <a:ext cx="47817" cy="10005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0" name="Rectangle 59"/>
            <p:cNvSpPr/>
            <p:nvPr/>
          </p:nvSpPr>
          <p:spPr>
            <a:xfrm>
              <a:off x="4474079" y="3220596"/>
              <a:ext cx="3338072" cy="276999"/>
            </a:xfrm>
            <a:prstGeom prst="rect">
              <a:avLst/>
            </a:prstGeom>
          </p:spPr>
          <p:txBody>
            <a:bodyPr wrap="square">
              <a:spAutoFit/>
            </a:bodyPr>
            <a:lstStyle/>
            <a:p>
              <a:pPr>
                <a:lnSpc>
                  <a:spcPct val="100000"/>
                </a:lnSpc>
                <a:spcBef>
                  <a:spcPts val="0"/>
                </a:spcBef>
              </a:pPr>
              <a:r>
                <a:rPr lang="en-GB" sz="1200" b="1" dirty="0"/>
                <a:t>DATES DU TERRAIN</a:t>
              </a:r>
            </a:p>
          </p:txBody>
        </p:sp>
      </p:grpSp>
      <p:sp>
        <p:nvSpPr>
          <p:cNvPr id="38" name="TextBox 37"/>
          <p:cNvSpPr txBox="1"/>
          <p:nvPr/>
        </p:nvSpPr>
        <p:spPr>
          <a:xfrm>
            <a:off x="664616" y="4476712"/>
            <a:ext cx="3238141" cy="169277"/>
          </a:xfrm>
          <a:prstGeom prst="rect">
            <a:avLst/>
          </a:prstGeom>
        </p:spPr>
        <p:txBody>
          <a:bodyPr vert="horz" wrap="square" lIns="0" tIns="0" rIns="0" bIns="0" rtlCol="0">
            <a:spAutoFit/>
          </a:bodyPr>
          <a:lstStyle/>
          <a:p>
            <a:pPr marL="4763"/>
            <a:r>
              <a:rPr lang="fr-FR" sz="1100" b="1" dirty="0">
                <a:solidFill>
                  <a:schemeClr val="accent2"/>
                </a:solidFill>
              </a:rPr>
              <a:t>*Les données ont </a:t>
            </a:r>
            <a:r>
              <a:rPr lang="fr-FR" sz="1100" b="1">
                <a:solidFill>
                  <a:schemeClr val="accent2"/>
                </a:solidFill>
              </a:rPr>
              <a:t>été pondérées </a:t>
            </a:r>
            <a:r>
              <a:rPr lang="fr-FR" sz="1100" b="1" dirty="0">
                <a:solidFill>
                  <a:schemeClr val="accent2"/>
                </a:solidFill>
              </a:rPr>
              <a:t>par province</a:t>
            </a:r>
            <a:endParaRPr lang="nl-BE" sz="1100" b="1" dirty="0">
              <a:solidFill>
                <a:schemeClr val="accent2"/>
              </a:solidFill>
            </a:endParaRPr>
          </a:p>
        </p:txBody>
      </p:sp>
    </p:spTree>
    <p:extLst>
      <p:ext uri="{BB962C8B-B14F-4D97-AF65-F5344CB8AC3E}">
        <p14:creationId xmlns:p14="http://schemas.microsoft.com/office/powerpoint/2010/main" val="3041862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fr-BE" dirty="0"/>
              <a:t>Conclusions Wallonie </a:t>
            </a:r>
          </a:p>
        </p:txBody>
      </p:sp>
      <p:grpSp>
        <p:nvGrpSpPr>
          <p:cNvPr id="3" name="Group 2"/>
          <p:cNvGrpSpPr/>
          <p:nvPr/>
        </p:nvGrpSpPr>
        <p:grpSpPr>
          <a:xfrm>
            <a:off x="637954" y="951824"/>
            <a:ext cx="8257568" cy="3431769"/>
            <a:chOff x="1431402" y="1433978"/>
            <a:chExt cx="10478620" cy="5991909"/>
          </a:xfrm>
        </p:grpSpPr>
        <p:sp>
          <p:nvSpPr>
            <p:cNvPr id="4" name="Rounded Rectangle 3"/>
            <p:cNvSpPr/>
            <p:nvPr/>
          </p:nvSpPr>
          <p:spPr>
            <a:xfrm>
              <a:off x="1431403" y="1433978"/>
              <a:ext cx="10478619" cy="1173610"/>
            </a:xfrm>
            <a:prstGeom prst="roundRect">
              <a:avLst>
                <a:gd name="adj" fmla="val 58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37% des Wallons pensent que des expérimentations sont réalisées sur des chiens et 36% sur des chats. Les personnes ayant un niveau d’éducation inférieur sont plus convaincues que des expérimentations sont réalisées sur des animaux.</a:t>
              </a:r>
            </a:p>
          </p:txBody>
        </p:sp>
        <p:sp>
          <p:nvSpPr>
            <p:cNvPr id="5" name="Rounded Rectangle 4"/>
            <p:cNvSpPr/>
            <p:nvPr/>
          </p:nvSpPr>
          <p:spPr>
            <a:xfrm>
              <a:off x="1431403" y="3002562"/>
              <a:ext cx="10478619" cy="1173610"/>
            </a:xfrm>
            <a:prstGeom prst="roundRect">
              <a:avLst>
                <a:gd name="adj" fmla="val 58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Un peu plus de 90% des Wallons trouvent que les expérimentations sur les chiens ou les chats doivent être interdites. Les personnes ayant un niveau d’éducation inférieur et les personnes ayant un chien ou un chat sont plus en faveur d’une interdiction.</a:t>
              </a:r>
            </a:p>
          </p:txBody>
        </p:sp>
        <p:sp>
          <p:nvSpPr>
            <p:cNvPr id="6" name="Rounded Rectangle 5"/>
            <p:cNvSpPr/>
            <p:nvPr/>
          </p:nvSpPr>
          <p:spPr>
            <a:xfrm>
              <a:off x="1431403" y="4571140"/>
              <a:ext cx="10478619" cy="1173610"/>
            </a:xfrm>
            <a:prstGeom prst="roundRect">
              <a:avLst>
                <a:gd name="adj" fmla="val 6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77% des Wallons trouvent que les animaux d’expérience doivent être proposés à l’adoption. 38% est disposé à adopter un chien et 37% à adopter un chat d’expérience. Les femmes, les  moins de 55 ans et les personnes ayant un chien ou un chat sont les </a:t>
              </a:r>
              <a:r>
                <a:rPr lang="fr-BE" sz="1200"/>
                <a:t>plus convaincues.</a:t>
              </a:r>
              <a:endParaRPr lang="fr-BE" sz="1200" dirty="0"/>
            </a:p>
          </p:txBody>
        </p:sp>
        <p:sp>
          <p:nvSpPr>
            <p:cNvPr id="7" name="Flowchart: Manual Input 6"/>
            <p:cNvSpPr/>
            <p:nvPr/>
          </p:nvSpPr>
          <p:spPr>
            <a:xfrm rot="5400000">
              <a:off x="1579046" y="1429524"/>
              <a:ext cx="1191420" cy="1486708"/>
            </a:xfrm>
            <a:prstGeom prst="flowChartManualInpu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tx2"/>
                  </a:solidFill>
                </a:rPr>
                <a:t>01</a:t>
              </a:r>
            </a:p>
          </p:txBody>
        </p:sp>
        <p:sp>
          <p:nvSpPr>
            <p:cNvPr id="8" name="Flowchart: Manual Input 7"/>
            <p:cNvSpPr/>
            <p:nvPr/>
          </p:nvSpPr>
          <p:spPr>
            <a:xfrm rot="5400000">
              <a:off x="1579046" y="297515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6"/>
                  </a:solidFill>
                </a:rPr>
                <a:t>02</a:t>
              </a:r>
            </a:p>
          </p:txBody>
        </p:sp>
        <p:sp>
          <p:nvSpPr>
            <p:cNvPr id="9" name="Flowchart: Manual Input 8"/>
            <p:cNvSpPr/>
            <p:nvPr/>
          </p:nvSpPr>
          <p:spPr>
            <a:xfrm rot="5400000">
              <a:off x="1579046" y="4520781"/>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2"/>
                  </a:solidFill>
                </a:rPr>
                <a:t>03</a:t>
              </a:r>
            </a:p>
          </p:txBody>
        </p:sp>
        <p:sp>
          <p:nvSpPr>
            <p:cNvPr id="10" name="Rounded Rectangle 9"/>
            <p:cNvSpPr/>
            <p:nvPr/>
          </p:nvSpPr>
          <p:spPr>
            <a:xfrm>
              <a:off x="1431403" y="6137184"/>
              <a:ext cx="10478619" cy="1173610"/>
            </a:xfrm>
            <a:prstGeom prst="roundRect">
              <a:avLst>
                <a:gd name="adj" fmla="val 58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
              </a:r>
              <a:br>
                <a:rPr lang="nl-BE" sz="1200" dirty="0"/>
              </a:br>
              <a:r>
                <a:rPr lang="nl-BE" sz="1200" dirty="0"/>
                <a:t>56% </a:t>
              </a:r>
              <a:r>
                <a:rPr lang="fr-BE" sz="1200" dirty="0"/>
                <a:t>des Wallons sont disposés à faire tester de nouveaux médicaments pour animaux sur leurs animaux de compagnie atteints de la maladie en question. La volonté augmente avec le niveau d’éducation, et est la plus élevée parmi les jeunes Wallons.</a:t>
              </a:r>
            </a:p>
            <a:p>
              <a:endParaRPr lang="fr-BE" sz="1200" dirty="0"/>
            </a:p>
          </p:txBody>
        </p:sp>
        <p:sp>
          <p:nvSpPr>
            <p:cNvPr id="11" name="Flowchart: Manual Input 10"/>
            <p:cNvSpPr/>
            <p:nvPr/>
          </p:nvSpPr>
          <p:spPr>
            <a:xfrm rot="5400000">
              <a:off x="1579046" y="608682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1"/>
                  </a:solidFill>
                </a:rPr>
                <a:t>04</a:t>
              </a:r>
            </a:p>
          </p:txBody>
        </p:sp>
      </p:grpSp>
      <p:grpSp>
        <p:nvGrpSpPr>
          <p:cNvPr id="12" name="Group 11"/>
          <p:cNvGrpSpPr/>
          <p:nvPr/>
        </p:nvGrpSpPr>
        <p:grpSpPr>
          <a:xfrm>
            <a:off x="2350515" y="196566"/>
            <a:ext cx="341284" cy="271212"/>
            <a:chOff x="2416972" y="2425189"/>
            <a:chExt cx="4921657" cy="3911149"/>
          </a:xfrm>
          <a:solidFill>
            <a:schemeClr val="tx2"/>
          </a:solidFill>
        </p:grpSpPr>
        <p:sp>
          <p:nvSpPr>
            <p:cNvPr id="13"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14"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15"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16"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17"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Tree>
    <p:extLst>
      <p:ext uri="{BB962C8B-B14F-4D97-AF65-F5344CB8AC3E}">
        <p14:creationId xmlns:p14="http://schemas.microsoft.com/office/powerpoint/2010/main" val="104276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4" name="Text Placeholder 3"/>
          <p:cNvSpPr txBox="1">
            <a:spLocks/>
          </p:cNvSpPr>
          <p:nvPr/>
        </p:nvSpPr>
        <p:spPr>
          <a:xfrm>
            <a:off x="224286" y="196566"/>
            <a:ext cx="6718167" cy="540000"/>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dirty="0">
                <a:solidFill>
                  <a:schemeClr val="bg1"/>
                </a:solidFill>
              </a:rPr>
              <a:t>POUR PLUS D’INFORMATIONS:</a:t>
            </a:r>
          </a:p>
        </p:txBody>
      </p:sp>
      <p:sp>
        <p:nvSpPr>
          <p:cNvPr id="20" name="Oval 19"/>
          <p:cNvSpPr>
            <a:spLocks noChangeArrowheads="1"/>
          </p:cNvSpPr>
          <p:nvPr/>
        </p:nvSpPr>
        <p:spPr bwMode="auto">
          <a:xfrm>
            <a:off x="975763" y="1151606"/>
            <a:ext cx="2003760" cy="200376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35" name="Group 34"/>
          <p:cNvGrpSpPr/>
          <p:nvPr/>
        </p:nvGrpSpPr>
        <p:grpSpPr>
          <a:xfrm>
            <a:off x="3568673" y="1147836"/>
            <a:ext cx="2003760" cy="2006617"/>
            <a:chOff x="300387" y="3452278"/>
            <a:chExt cx="2003760" cy="2006617"/>
          </a:xfrm>
        </p:grpSpPr>
        <p:grpSp>
          <p:nvGrpSpPr>
            <p:cNvPr id="36" name="Group 35"/>
            <p:cNvGrpSpPr/>
            <p:nvPr/>
          </p:nvGrpSpPr>
          <p:grpSpPr>
            <a:xfrm>
              <a:off x="300387" y="3452278"/>
              <a:ext cx="2003760" cy="2006617"/>
              <a:chOff x="-1167680" y="3964460"/>
              <a:chExt cx="960730" cy="962100"/>
            </a:xfrm>
          </p:grpSpPr>
          <p:sp>
            <p:nvSpPr>
              <p:cNvPr id="39" name="Oval 38"/>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40" name="Group 39"/>
              <p:cNvGrpSpPr/>
              <p:nvPr/>
            </p:nvGrpSpPr>
            <p:grpSpPr>
              <a:xfrm>
                <a:off x="-968114" y="4123331"/>
                <a:ext cx="564431" cy="803229"/>
                <a:chOff x="4862665" y="1059804"/>
                <a:chExt cx="564431" cy="803229"/>
              </a:xfrm>
            </p:grpSpPr>
            <p:sp>
              <p:nvSpPr>
                <p:cNvPr id="41"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42"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bg1">
                    <a:lumMod val="65000"/>
                  </a:schemeClr>
                </a:solidFill>
                <a:ln w="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3"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4"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5"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6"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7"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2">
                    <a:lumMod val="40000"/>
                    <a:lumOff val="60000"/>
                  </a:schemeClr>
                </a:solidFill>
                <a:ln w="0">
                  <a:solidFill>
                    <a:schemeClr val="bg2">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8"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9"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0"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37" name="Freeform 36"/>
            <p:cNvSpPr>
              <a:spLocks/>
            </p:cNvSpPr>
            <p:nvPr/>
          </p:nvSpPr>
          <p:spPr bwMode="auto">
            <a:xfrm>
              <a:off x="889387" y="3699528"/>
              <a:ext cx="951629" cy="396043"/>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38" name="Freeform 37"/>
            <p:cNvSpPr>
              <a:spLocks/>
            </p:cNvSpPr>
            <p:nvPr/>
          </p:nvSpPr>
          <p:spPr bwMode="auto">
            <a:xfrm rot="10800000">
              <a:off x="867521" y="3686276"/>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51" name="Group 50"/>
          <p:cNvGrpSpPr/>
          <p:nvPr/>
        </p:nvGrpSpPr>
        <p:grpSpPr>
          <a:xfrm>
            <a:off x="6161583" y="1144067"/>
            <a:ext cx="2003760" cy="2006617"/>
            <a:chOff x="300387" y="3452278"/>
            <a:chExt cx="2003760" cy="2006617"/>
          </a:xfrm>
        </p:grpSpPr>
        <p:grpSp>
          <p:nvGrpSpPr>
            <p:cNvPr id="52" name="Group 51"/>
            <p:cNvGrpSpPr/>
            <p:nvPr/>
          </p:nvGrpSpPr>
          <p:grpSpPr>
            <a:xfrm>
              <a:off x="300387" y="3452278"/>
              <a:ext cx="2003760" cy="2006617"/>
              <a:chOff x="-1167680" y="3964460"/>
              <a:chExt cx="960730" cy="962100"/>
            </a:xfrm>
          </p:grpSpPr>
          <p:sp>
            <p:nvSpPr>
              <p:cNvPr id="55" name="Oval 54"/>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56" name="Group 55"/>
              <p:cNvGrpSpPr/>
              <p:nvPr/>
            </p:nvGrpSpPr>
            <p:grpSpPr>
              <a:xfrm>
                <a:off x="-968114" y="4123331"/>
                <a:ext cx="564431" cy="803229"/>
                <a:chOff x="4862665" y="1059804"/>
                <a:chExt cx="564431" cy="803229"/>
              </a:xfrm>
            </p:grpSpPr>
            <p:sp>
              <p:nvSpPr>
                <p:cNvPr id="57"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58"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9"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0"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1"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2"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3"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1">
                    <a:lumMod val="50000"/>
                  </a:schemeClr>
                </a:solidFill>
                <a:ln w="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4"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5"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6"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53" name="Freeform 52"/>
            <p:cNvSpPr>
              <a:spLocks/>
            </p:cNvSpPr>
            <p:nvPr/>
          </p:nvSpPr>
          <p:spPr bwMode="auto">
            <a:xfrm>
              <a:off x="882761" y="3783630"/>
              <a:ext cx="951629" cy="298689"/>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54" name="Freeform 53"/>
            <p:cNvSpPr>
              <a:spLocks/>
            </p:cNvSpPr>
            <p:nvPr/>
          </p:nvSpPr>
          <p:spPr bwMode="auto">
            <a:xfrm rot="10800000">
              <a:off x="867521" y="3692761"/>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115" name="Group 114"/>
          <p:cNvGrpSpPr/>
          <p:nvPr/>
        </p:nvGrpSpPr>
        <p:grpSpPr>
          <a:xfrm>
            <a:off x="1054643" y="3240336"/>
            <a:ext cx="1885010" cy="932092"/>
            <a:chOff x="1054643" y="3591514"/>
            <a:chExt cx="1885010" cy="932092"/>
          </a:xfrm>
        </p:grpSpPr>
        <p:sp>
          <p:nvSpPr>
            <p:cNvPr id="67" name="TextBox 66"/>
            <p:cNvSpPr txBox="1"/>
            <p:nvPr/>
          </p:nvSpPr>
          <p:spPr>
            <a:xfrm>
              <a:off x="1097608" y="3591514"/>
              <a:ext cx="1747561" cy="861774"/>
            </a:xfrm>
            <a:prstGeom prst="rect">
              <a:avLst/>
            </a:prstGeom>
          </p:spPr>
          <p:txBody>
            <a:bodyPr vert="horz" wrap="square" lIns="0" tIns="0" rIns="0" bIns="0" rtlCol="0">
              <a:spAutoFit/>
            </a:bodyPr>
            <a:lstStyle/>
            <a:p>
              <a:pPr marL="4763" algn="ctr"/>
              <a:r>
                <a:rPr lang="nl-BE" sz="1400" b="1" dirty="0">
                  <a:solidFill>
                    <a:schemeClr val="bg1"/>
                  </a:solidFill>
                </a:rPr>
                <a:t>SOFIE PAUWELS</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r>
                <a:rPr lang="nl-BE" sz="1400" b="1" i="1" dirty="0">
                  <a:solidFill>
                    <a:schemeClr val="bg1"/>
                  </a:solidFill>
                </a:rPr>
                <a:t/>
              </a:r>
              <a:br>
                <a:rPr lang="nl-BE" sz="1400" b="1" i="1" dirty="0">
                  <a:solidFill>
                    <a:schemeClr val="bg1"/>
                  </a:solidFill>
                </a:rPr>
              </a:br>
              <a:endParaRPr lang="nl-BE" sz="1400" b="1" i="1" dirty="0">
                <a:solidFill>
                  <a:schemeClr val="bg1"/>
                </a:solidFill>
              </a:endParaRPr>
            </a:p>
          </p:txBody>
        </p:sp>
        <p:grpSp>
          <p:nvGrpSpPr>
            <p:cNvPr id="79" name="Group 78"/>
            <p:cNvGrpSpPr/>
            <p:nvPr/>
          </p:nvGrpSpPr>
          <p:grpSpPr>
            <a:xfrm>
              <a:off x="1344638" y="4261996"/>
              <a:ext cx="1266007" cy="261610"/>
              <a:chOff x="1357541" y="4369003"/>
              <a:chExt cx="1266007" cy="261610"/>
            </a:xfrm>
          </p:grpSpPr>
          <p:grpSp>
            <p:nvGrpSpPr>
              <p:cNvPr id="73" name="Group 72"/>
              <p:cNvGrpSpPr>
                <a:grpSpLocks noChangeAspect="1"/>
              </p:cNvGrpSpPr>
              <p:nvPr/>
            </p:nvGrpSpPr>
            <p:grpSpPr>
              <a:xfrm>
                <a:off x="1357541" y="4383923"/>
                <a:ext cx="195632" cy="229414"/>
                <a:chOff x="8553450" y="4149725"/>
                <a:chExt cx="790575" cy="927100"/>
              </a:xfrm>
              <a:solidFill>
                <a:schemeClr val="bg1"/>
              </a:solidFill>
            </p:grpSpPr>
            <p:sp>
              <p:nvSpPr>
                <p:cNvPr id="74"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8" name="Rectangle 77"/>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+32 2 642 49 14</a:t>
                </a:r>
                <a:endParaRPr lang="nl-BE" sz="1100" dirty="0"/>
              </a:p>
            </p:txBody>
          </p:sp>
        </p:grpSp>
        <p:grpSp>
          <p:nvGrpSpPr>
            <p:cNvPr id="81" name="Group 80"/>
            <p:cNvGrpSpPr/>
            <p:nvPr/>
          </p:nvGrpSpPr>
          <p:grpSpPr>
            <a:xfrm>
              <a:off x="1054643" y="4038818"/>
              <a:ext cx="1885010" cy="259045"/>
              <a:chOff x="1344465" y="4517519"/>
              <a:chExt cx="1885010" cy="259045"/>
            </a:xfrm>
          </p:grpSpPr>
          <p:grpSp>
            <p:nvGrpSpPr>
              <p:cNvPr id="68" name="Group 153"/>
              <p:cNvGrpSpPr>
                <a:grpSpLocks noChangeAspect="1"/>
              </p:cNvGrpSpPr>
              <p:nvPr/>
            </p:nvGrpSpPr>
            <p:grpSpPr>
              <a:xfrm>
                <a:off x="1344465" y="4577407"/>
                <a:ext cx="213672" cy="142448"/>
                <a:chOff x="-6357938" y="3122613"/>
                <a:chExt cx="1104900" cy="736600"/>
              </a:xfrm>
              <a:solidFill>
                <a:schemeClr val="bg1"/>
              </a:solidFill>
            </p:grpSpPr>
            <p:sp>
              <p:nvSpPr>
                <p:cNvPr id="6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grpSp>
          <p:sp>
            <p:nvSpPr>
              <p:cNvPr id="80" name="Rectangle 79"/>
              <p:cNvSpPr/>
              <p:nvPr/>
            </p:nvSpPr>
            <p:spPr>
              <a:xfrm>
                <a:off x="1512109" y="4517519"/>
                <a:ext cx="1717366" cy="259045"/>
              </a:xfrm>
              <a:prstGeom prst="rect">
                <a:avLst/>
              </a:prstGeom>
            </p:spPr>
            <p:txBody>
              <a:bodyPr wrap="square">
                <a:spAutoFit/>
              </a:bodyPr>
              <a:lstStyle/>
              <a:p>
                <a:pPr algn="ctr">
                  <a:lnSpc>
                    <a:spcPts val="1292"/>
                  </a:lnSpc>
                </a:pPr>
                <a:r>
                  <a:rPr lang="nl-BE" sz="1100" b="1" dirty="0">
                    <a:solidFill>
                      <a:schemeClr val="bg1"/>
                    </a:solidFill>
                  </a:rPr>
                  <a:t>Sofie.Pauwels@ipsos.com</a:t>
                </a:r>
              </a:p>
            </p:txBody>
          </p:sp>
        </p:grpSp>
      </p:grpSp>
      <p:grpSp>
        <p:nvGrpSpPr>
          <p:cNvPr id="116" name="Group 115"/>
          <p:cNvGrpSpPr/>
          <p:nvPr/>
        </p:nvGrpSpPr>
        <p:grpSpPr>
          <a:xfrm>
            <a:off x="3683011" y="3240336"/>
            <a:ext cx="1986979" cy="932092"/>
            <a:chOff x="3683011" y="3591514"/>
            <a:chExt cx="1986979" cy="932092"/>
          </a:xfrm>
        </p:grpSpPr>
        <p:sp>
          <p:nvSpPr>
            <p:cNvPr id="84" name="TextBox 83"/>
            <p:cNvSpPr txBox="1"/>
            <p:nvPr/>
          </p:nvSpPr>
          <p:spPr>
            <a:xfrm>
              <a:off x="3690519" y="3591514"/>
              <a:ext cx="1747561" cy="646331"/>
            </a:xfrm>
            <a:prstGeom prst="rect">
              <a:avLst/>
            </a:prstGeom>
          </p:spPr>
          <p:txBody>
            <a:bodyPr vert="horz" wrap="square" lIns="0" tIns="0" rIns="0" bIns="0" rtlCol="0">
              <a:spAutoFit/>
            </a:bodyPr>
            <a:lstStyle/>
            <a:p>
              <a:pPr marL="4763" algn="ctr"/>
              <a:r>
                <a:rPr lang="nl-BE" sz="1400" b="1" dirty="0">
                  <a:solidFill>
                    <a:schemeClr val="bg1"/>
                  </a:solidFill>
                </a:rPr>
                <a:t>DAAN BIJWAARD</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endParaRPr lang="nl-BE" sz="1400" b="1" i="1" dirty="0">
                <a:solidFill>
                  <a:schemeClr val="bg1"/>
                </a:solidFill>
              </a:endParaRPr>
            </a:p>
          </p:txBody>
        </p:sp>
        <p:grpSp>
          <p:nvGrpSpPr>
            <p:cNvPr id="85" name="Group 84"/>
            <p:cNvGrpSpPr/>
            <p:nvPr/>
          </p:nvGrpSpPr>
          <p:grpSpPr>
            <a:xfrm>
              <a:off x="3937549" y="4261996"/>
              <a:ext cx="1298067" cy="261610"/>
              <a:chOff x="1357541" y="4369003"/>
              <a:chExt cx="1298067" cy="261610"/>
            </a:xfrm>
          </p:grpSpPr>
          <p:grpSp>
            <p:nvGrpSpPr>
              <p:cNvPr id="93" name="Group 92"/>
              <p:cNvGrpSpPr>
                <a:grpSpLocks noChangeAspect="1"/>
              </p:cNvGrpSpPr>
              <p:nvPr/>
            </p:nvGrpSpPr>
            <p:grpSpPr>
              <a:xfrm>
                <a:off x="1357541" y="4383923"/>
                <a:ext cx="195632" cy="229414"/>
                <a:chOff x="8553450" y="4149725"/>
                <a:chExt cx="790575" cy="927100"/>
              </a:xfrm>
              <a:solidFill>
                <a:schemeClr val="bg1"/>
              </a:solidFill>
            </p:grpSpPr>
            <p:sp>
              <p:nvSpPr>
                <p:cNvPr id="95"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4" name="Rectangle 93"/>
              <p:cNvSpPr/>
              <p:nvPr/>
            </p:nvSpPr>
            <p:spPr>
              <a:xfrm>
                <a:off x="1518758" y="4369003"/>
                <a:ext cx="1136850" cy="261610"/>
              </a:xfrm>
              <a:prstGeom prst="rect">
                <a:avLst/>
              </a:prstGeom>
            </p:spPr>
            <p:txBody>
              <a:bodyPr wrap="none">
                <a:spAutoFit/>
              </a:bodyPr>
              <a:lstStyle/>
              <a:p>
                <a:r>
                  <a:rPr lang="nl-BE" sz="1100" b="1" dirty="0">
                    <a:solidFill>
                      <a:schemeClr val="bg1"/>
                    </a:solidFill>
                  </a:rPr>
                  <a:t>+32 2 642 49 37 </a:t>
                </a:r>
                <a:endParaRPr lang="nl-BE" sz="1100" dirty="0"/>
              </a:p>
            </p:txBody>
          </p:sp>
        </p:grpSp>
        <p:grpSp>
          <p:nvGrpSpPr>
            <p:cNvPr id="86" name="Group 85"/>
            <p:cNvGrpSpPr/>
            <p:nvPr/>
          </p:nvGrpSpPr>
          <p:grpSpPr>
            <a:xfrm>
              <a:off x="3683011" y="4028500"/>
              <a:ext cx="1986979" cy="259045"/>
              <a:chOff x="1344465" y="4517519"/>
              <a:chExt cx="1986979" cy="259045"/>
            </a:xfrm>
          </p:grpSpPr>
          <p:grpSp>
            <p:nvGrpSpPr>
              <p:cNvPr id="87" name="Group 153"/>
              <p:cNvGrpSpPr>
                <a:grpSpLocks noChangeAspect="1"/>
              </p:cNvGrpSpPr>
              <p:nvPr/>
            </p:nvGrpSpPr>
            <p:grpSpPr>
              <a:xfrm>
                <a:off x="1344465" y="4577407"/>
                <a:ext cx="213672" cy="142448"/>
                <a:chOff x="-6357938" y="3122613"/>
                <a:chExt cx="1104900" cy="736600"/>
              </a:xfrm>
              <a:solidFill>
                <a:schemeClr val="bg1"/>
              </a:solidFill>
            </p:grpSpPr>
            <p:sp>
              <p:nvSpPr>
                <p:cNvPr id="8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8" name="Rectangle 87"/>
              <p:cNvSpPr/>
              <p:nvPr/>
            </p:nvSpPr>
            <p:spPr>
              <a:xfrm>
                <a:off x="1522526" y="4517519"/>
                <a:ext cx="1808918" cy="259045"/>
              </a:xfrm>
              <a:prstGeom prst="rect">
                <a:avLst/>
              </a:prstGeom>
            </p:spPr>
            <p:txBody>
              <a:bodyPr wrap="square">
                <a:spAutoFit/>
              </a:bodyPr>
              <a:lstStyle/>
              <a:p>
                <a:pPr>
                  <a:lnSpc>
                    <a:spcPts val="1292"/>
                  </a:lnSpc>
                </a:pPr>
                <a:r>
                  <a:rPr lang="nl-BE" sz="1100" b="1" dirty="0">
                    <a:solidFill>
                      <a:schemeClr val="bg1"/>
                    </a:solidFill>
                  </a:rPr>
                  <a:t>Daan.Bijwaard@ipsos.com</a:t>
                </a:r>
              </a:p>
            </p:txBody>
          </p:sp>
        </p:grpSp>
      </p:grpSp>
      <p:grpSp>
        <p:nvGrpSpPr>
          <p:cNvPr id="99" name="Group 98"/>
          <p:cNvGrpSpPr/>
          <p:nvPr/>
        </p:nvGrpSpPr>
        <p:grpSpPr>
          <a:xfrm>
            <a:off x="6044011" y="3240336"/>
            <a:ext cx="2238904" cy="932092"/>
            <a:chOff x="864444" y="3582286"/>
            <a:chExt cx="2238904" cy="932092"/>
          </a:xfrm>
        </p:grpSpPr>
        <p:sp>
          <p:nvSpPr>
            <p:cNvPr id="100" name="TextBox 99"/>
            <p:cNvSpPr txBox="1"/>
            <p:nvPr/>
          </p:nvSpPr>
          <p:spPr>
            <a:xfrm>
              <a:off x="1103862" y="3582286"/>
              <a:ext cx="1747561" cy="646331"/>
            </a:xfrm>
            <a:prstGeom prst="rect">
              <a:avLst/>
            </a:prstGeom>
          </p:spPr>
          <p:txBody>
            <a:bodyPr vert="horz" wrap="square" lIns="0" tIns="0" rIns="0" bIns="0" rtlCol="0">
              <a:spAutoFit/>
            </a:bodyPr>
            <a:lstStyle/>
            <a:p>
              <a:pPr marL="4763" algn="ctr"/>
              <a:r>
                <a:rPr lang="nl-BE" sz="1400" b="1" dirty="0">
                  <a:solidFill>
                    <a:schemeClr val="bg1"/>
                  </a:solidFill>
                </a:rPr>
                <a:t>JEAN-MICHEL LEBRUN</a:t>
              </a:r>
              <a:br>
                <a:rPr lang="nl-BE" sz="1400" b="1" dirty="0">
                  <a:solidFill>
                    <a:schemeClr val="bg1"/>
                  </a:solidFill>
                </a:rPr>
              </a:br>
              <a:r>
                <a:rPr lang="nl-BE" sz="1400" b="1" i="1" dirty="0">
                  <a:solidFill>
                    <a:schemeClr val="bg1"/>
                  </a:solidFill>
                </a:rPr>
                <a:t>Research Director</a:t>
              </a:r>
              <a:br>
                <a:rPr lang="nl-BE" sz="1400" b="1" i="1" dirty="0">
                  <a:solidFill>
                    <a:schemeClr val="bg1"/>
                  </a:solidFill>
                </a:rPr>
              </a:br>
              <a:endParaRPr lang="nl-BE" sz="1400" b="1" i="1" dirty="0">
                <a:solidFill>
                  <a:schemeClr val="bg1"/>
                </a:solidFill>
              </a:endParaRPr>
            </a:p>
          </p:txBody>
        </p:sp>
        <p:grpSp>
          <p:nvGrpSpPr>
            <p:cNvPr id="101" name="Group 100"/>
            <p:cNvGrpSpPr/>
            <p:nvPr/>
          </p:nvGrpSpPr>
          <p:grpSpPr>
            <a:xfrm>
              <a:off x="1350892" y="4252768"/>
              <a:ext cx="1266007" cy="261610"/>
              <a:chOff x="1357541" y="4369003"/>
              <a:chExt cx="1266007" cy="261610"/>
            </a:xfrm>
          </p:grpSpPr>
          <p:grpSp>
            <p:nvGrpSpPr>
              <p:cNvPr id="109" name="Group 108"/>
              <p:cNvGrpSpPr>
                <a:grpSpLocks noChangeAspect="1"/>
              </p:cNvGrpSpPr>
              <p:nvPr/>
            </p:nvGrpSpPr>
            <p:grpSpPr>
              <a:xfrm>
                <a:off x="1357541" y="4383923"/>
                <a:ext cx="195632" cy="229414"/>
                <a:chOff x="8553450" y="4149725"/>
                <a:chExt cx="790575" cy="927100"/>
              </a:xfrm>
              <a:solidFill>
                <a:schemeClr val="bg1"/>
              </a:solidFill>
            </p:grpSpPr>
            <p:sp>
              <p:nvSpPr>
                <p:cNvPr id="111"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0" name="Rectangle 109"/>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+32 2 642 49 10</a:t>
                </a:r>
                <a:endParaRPr lang="nl-BE" sz="1100" dirty="0"/>
              </a:p>
            </p:txBody>
          </p:sp>
        </p:grpSp>
        <p:grpSp>
          <p:nvGrpSpPr>
            <p:cNvPr id="102" name="Group 101"/>
            <p:cNvGrpSpPr/>
            <p:nvPr/>
          </p:nvGrpSpPr>
          <p:grpSpPr>
            <a:xfrm>
              <a:off x="864444" y="4019272"/>
              <a:ext cx="2238904" cy="259045"/>
              <a:chOff x="1344465" y="4517519"/>
              <a:chExt cx="2238904" cy="259045"/>
            </a:xfrm>
          </p:grpSpPr>
          <p:grpSp>
            <p:nvGrpSpPr>
              <p:cNvPr id="103" name="Group 153"/>
              <p:cNvGrpSpPr>
                <a:grpSpLocks noChangeAspect="1"/>
              </p:cNvGrpSpPr>
              <p:nvPr/>
            </p:nvGrpSpPr>
            <p:grpSpPr>
              <a:xfrm>
                <a:off x="1344465" y="4577407"/>
                <a:ext cx="213672" cy="142448"/>
                <a:chOff x="-6357938" y="3122613"/>
                <a:chExt cx="1104900" cy="736600"/>
              </a:xfrm>
              <a:solidFill>
                <a:schemeClr val="bg1"/>
              </a:solidFill>
            </p:grpSpPr>
            <p:sp>
              <p:nvSpPr>
                <p:cNvPr id="105"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4" name="Rectangle 103"/>
              <p:cNvSpPr/>
              <p:nvPr/>
            </p:nvSpPr>
            <p:spPr>
              <a:xfrm>
                <a:off x="1512109" y="4517519"/>
                <a:ext cx="2071260" cy="259045"/>
              </a:xfrm>
              <a:prstGeom prst="rect">
                <a:avLst/>
              </a:prstGeom>
            </p:spPr>
            <p:txBody>
              <a:bodyPr wrap="square">
                <a:spAutoFit/>
              </a:bodyPr>
              <a:lstStyle/>
              <a:p>
                <a:pPr>
                  <a:lnSpc>
                    <a:spcPts val="1292"/>
                  </a:lnSpc>
                </a:pPr>
                <a:r>
                  <a:rPr lang="nl-BE" sz="1100" b="1" dirty="0">
                    <a:solidFill>
                      <a:schemeClr val="bg1"/>
                    </a:solidFill>
                  </a:rPr>
                  <a:t>Jean-Michel.Lebrun@ipsos.com</a:t>
                </a:r>
              </a:p>
            </p:txBody>
          </p:sp>
        </p:grpSp>
      </p:grpSp>
      <p:grpSp>
        <p:nvGrpSpPr>
          <p:cNvPr id="117" name="Group 116"/>
          <p:cNvGrpSpPr/>
          <p:nvPr/>
        </p:nvGrpSpPr>
        <p:grpSpPr>
          <a:xfrm>
            <a:off x="1522857" y="1482043"/>
            <a:ext cx="904784" cy="1681221"/>
            <a:chOff x="2876549" y="198437"/>
            <a:chExt cx="785813" cy="1447801"/>
          </a:xfrm>
        </p:grpSpPr>
        <p:sp>
          <p:nvSpPr>
            <p:cNvPr id="118" name="Freeform 146"/>
            <p:cNvSpPr>
              <a:spLocks/>
            </p:cNvSpPr>
            <p:nvPr/>
          </p:nvSpPr>
          <p:spPr bwMode="auto">
            <a:xfrm>
              <a:off x="2887662" y="477837"/>
              <a:ext cx="381000" cy="831850"/>
            </a:xfrm>
            <a:custGeom>
              <a:avLst/>
              <a:gdLst>
                <a:gd name="T0" fmla="*/ 240 w 240"/>
                <a:gd name="T1" fmla="*/ 0 h 524"/>
                <a:gd name="T2" fmla="*/ 240 w 240"/>
                <a:gd name="T3" fmla="*/ 522 h 524"/>
                <a:gd name="T4" fmla="*/ 239 w 240"/>
                <a:gd name="T5" fmla="*/ 522 h 524"/>
                <a:gd name="T6" fmla="*/ 238 w 240"/>
                <a:gd name="T7" fmla="*/ 522 h 524"/>
                <a:gd name="T8" fmla="*/ 232 w 240"/>
                <a:gd name="T9" fmla="*/ 524 h 524"/>
                <a:gd name="T10" fmla="*/ 223 w 240"/>
                <a:gd name="T11" fmla="*/ 522 h 524"/>
                <a:gd name="T12" fmla="*/ 191 w 240"/>
                <a:gd name="T13" fmla="*/ 522 h 524"/>
                <a:gd name="T14" fmla="*/ 166 w 240"/>
                <a:gd name="T15" fmla="*/ 524 h 524"/>
                <a:gd name="T16" fmla="*/ 136 w 240"/>
                <a:gd name="T17" fmla="*/ 522 h 524"/>
                <a:gd name="T18" fmla="*/ 95 w 240"/>
                <a:gd name="T19" fmla="*/ 522 h 524"/>
                <a:gd name="T20" fmla="*/ 47 w 240"/>
                <a:gd name="T21" fmla="*/ 522 h 524"/>
                <a:gd name="T22" fmla="*/ 35 w 240"/>
                <a:gd name="T23" fmla="*/ 503 h 524"/>
                <a:gd name="T24" fmla="*/ 31 w 240"/>
                <a:gd name="T25" fmla="*/ 483 h 524"/>
                <a:gd name="T26" fmla="*/ 32 w 240"/>
                <a:gd name="T27" fmla="*/ 463 h 524"/>
                <a:gd name="T28" fmla="*/ 38 w 240"/>
                <a:gd name="T29" fmla="*/ 442 h 524"/>
                <a:gd name="T30" fmla="*/ 46 w 240"/>
                <a:gd name="T31" fmla="*/ 423 h 524"/>
                <a:gd name="T32" fmla="*/ 50 w 240"/>
                <a:gd name="T33" fmla="*/ 404 h 524"/>
                <a:gd name="T34" fmla="*/ 53 w 240"/>
                <a:gd name="T35" fmla="*/ 386 h 524"/>
                <a:gd name="T36" fmla="*/ 51 w 240"/>
                <a:gd name="T37" fmla="*/ 371 h 524"/>
                <a:gd name="T38" fmla="*/ 46 w 240"/>
                <a:gd name="T39" fmla="*/ 359 h 524"/>
                <a:gd name="T40" fmla="*/ 37 w 240"/>
                <a:gd name="T41" fmla="*/ 349 h 524"/>
                <a:gd name="T42" fmla="*/ 28 w 240"/>
                <a:gd name="T43" fmla="*/ 339 h 524"/>
                <a:gd name="T44" fmla="*/ 18 w 240"/>
                <a:gd name="T45" fmla="*/ 329 h 524"/>
                <a:gd name="T46" fmla="*/ 11 w 240"/>
                <a:gd name="T47" fmla="*/ 316 h 524"/>
                <a:gd name="T48" fmla="*/ 3 w 240"/>
                <a:gd name="T49" fmla="*/ 300 h 524"/>
                <a:gd name="T50" fmla="*/ 0 w 240"/>
                <a:gd name="T51" fmla="*/ 279 h 524"/>
                <a:gd name="T52" fmla="*/ 0 w 240"/>
                <a:gd name="T53" fmla="*/ 262 h 524"/>
                <a:gd name="T54" fmla="*/ 5 w 240"/>
                <a:gd name="T55" fmla="*/ 249 h 524"/>
                <a:gd name="T56" fmla="*/ 11 w 240"/>
                <a:gd name="T57" fmla="*/ 236 h 524"/>
                <a:gd name="T58" fmla="*/ 16 w 240"/>
                <a:gd name="T59" fmla="*/ 224 h 524"/>
                <a:gd name="T60" fmla="*/ 24 w 240"/>
                <a:gd name="T61" fmla="*/ 212 h 524"/>
                <a:gd name="T62" fmla="*/ 31 w 240"/>
                <a:gd name="T63" fmla="*/ 198 h 524"/>
                <a:gd name="T64" fmla="*/ 38 w 240"/>
                <a:gd name="T65" fmla="*/ 182 h 524"/>
                <a:gd name="T66" fmla="*/ 43 w 240"/>
                <a:gd name="T67" fmla="*/ 160 h 524"/>
                <a:gd name="T68" fmla="*/ 44 w 240"/>
                <a:gd name="T69" fmla="*/ 135 h 524"/>
                <a:gd name="T70" fmla="*/ 24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240" y="0"/>
                  </a:moveTo>
                  <a:lnTo>
                    <a:pt x="240" y="522"/>
                  </a:lnTo>
                  <a:lnTo>
                    <a:pt x="239" y="522"/>
                  </a:lnTo>
                  <a:lnTo>
                    <a:pt x="238" y="522"/>
                  </a:lnTo>
                  <a:lnTo>
                    <a:pt x="232" y="524"/>
                  </a:lnTo>
                  <a:lnTo>
                    <a:pt x="223" y="522"/>
                  </a:lnTo>
                  <a:lnTo>
                    <a:pt x="191" y="522"/>
                  </a:lnTo>
                  <a:lnTo>
                    <a:pt x="166" y="524"/>
                  </a:lnTo>
                  <a:lnTo>
                    <a:pt x="136" y="522"/>
                  </a:lnTo>
                  <a:lnTo>
                    <a:pt x="95" y="522"/>
                  </a:lnTo>
                  <a:lnTo>
                    <a:pt x="47" y="522"/>
                  </a:lnTo>
                  <a:lnTo>
                    <a:pt x="35" y="503"/>
                  </a:lnTo>
                  <a:lnTo>
                    <a:pt x="31" y="483"/>
                  </a:lnTo>
                  <a:lnTo>
                    <a:pt x="32" y="463"/>
                  </a:lnTo>
                  <a:lnTo>
                    <a:pt x="38" y="442"/>
                  </a:lnTo>
                  <a:lnTo>
                    <a:pt x="46" y="423"/>
                  </a:lnTo>
                  <a:lnTo>
                    <a:pt x="50" y="404"/>
                  </a:lnTo>
                  <a:lnTo>
                    <a:pt x="53" y="386"/>
                  </a:lnTo>
                  <a:lnTo>
                    <a:pt x="51" y="371"/>
                  </a:lnTo>
                  <a:lnTo>
                    <a:pt x="46" y="359"/>
                  </a:lnTo>
                  <a:lnTo>
                    <a:pt x="37" y="349"/>
                  </a:lnTo>
                  <a:lnTo>
                    <a:pt x="28" y="339"/>
                  </a:lnTo>
                  <a:lnTo>
                    <a:pt x="18" y="329"/>
                  </a:lnTo>
                  <a:lnTo>
                    <a:pt x="11" y="316"/>
                  </a:lnTo>
                  <a:lnTo>
                    <a:pt x="3" y="300"/>
                  </a:lnTo>
                  <a:lnTo>
                    <a:pt x="0" y="279"/>
                  </a:lnTo>
                  <a:lnTo>
                    <a:pt x="0" y="262"/>
                  </a:lnTo>
                  <a:lnTo>
                    <a:pt x="5" y="249"/>
                  </a:lnTo>
                  <a:lnTo>
                    <a:pt x="11" y="236"/>
                  </a:lnTo>
                  <a:lnTo>
                    <a:pt x="16" y="224"/>
                  </a:lnTo>
                  <a:lnTo>
                    <a:pt x="24" y="212"/>
                  </a:lnTo>
                  <a:lnTo>
                    <a:pt x="31" y="198"/>
                  </a:lnTo>
                  <a:lnTo>
                    <a:pt x="38" y="182"/>
                  </a:lnTo>
                  <a:lnTo>
                    <a:pt x="43" y="160"/>
                  </a:lnTo>
                  <a:lnTo>
                    <a:pt x="44" y="135"/>
                  </a:lnTo>
                  <a:lnTo>
                    <a:pt x="24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19" name="Freeform 147"/>
            <p:cNvSpPr>
              <a:spLocks/>
            </p:cNvSpPr>
            <p:nvPr/>
          </p:nvSpPr>
          <p:spPr bwMode="auto">
            <a:xfrm>
              <a:off x="3268662" y="477837"/>
              <a:ext cx="381000" cy="831850"/>
            </a:xfrm>
            <a:custGeom>
              <a:avLst/>
              <a:gdLst>
                <a:gd name="T0" fmla="*/ 0 w 240"/>
                <a:gd name="T1" fmla="*/ 0 h 524"/>
                <a:gd name="T2" fmla="*/ 197 w 240"/>
                <a:gd name="T3" fmla="*/ 135 h 524"/>
                <a:gd name="T4" fmla="*/ 198 w 240"/>
                <a:gd name="T5" fmla="*/ 160 h 524"/>
                <a:gd name="T6" fmla="*/ 203 w 240"/>
                <a:gd name="T7" fmla="*/ 182 h 524"/>
                <a:gd name="T8" fmla="*/ 208 w 240"/>
                <a:gd name="T9" fmla="*/ 198 h 524"/>
                <a:gd name="T10" fmla="*/ 216 w 240"/>
                <a:gd name="T11" fmla="*/ 212 h 524"/>
                <a:gd name="T12" fmla="*/ 223 w 240"/>
                <a:gd name="T13" fmla="*/ 224 h 524"/>
                <a:gd name="T14" fmla="*/ 230 w 240"/>
                <a:gd name="T15" fmla="*/ 236 h 524"/>
                <a:gd name="T16" fmla="*/ 236 w 240"/>
                <a:gd name="T17" fmla="*/ 249 h 524"/>
                <a:gd name="T18" fmla="*/ 239 w 240"/>
                <a:gd name="T19" fmla="*/ 262 h 524"/>
                <a:gd name="T20" fmla="*/ 240 w 240"/>
                <a:gd name="T21" fmla="*/ 279 h 524"/>
                <a:gd name="T22" fmla="*/ 236 w 240"/>
                <a:gd name="T23" fmla="*/ 300 h 524"/>
                <a:gd name="T24" fmla="*/ 230 w 240"/>
                <a:gd name="T25" fmla="*/ 316 h 524"/>
                <a:gd name="T26" fmla="*/ 222 w 240"/>
                <a:gd name="T27" fmla="*/ 329 h 524"/>
                <a:gd name="T28" fmla="*/ 213 w 240"/>
                <a:gd name="T29" fmla="*/ 339 h 524"/>
                <a:gd name="T30" fmla="*/ 203 w 240"/>
                <a:gd name="T31" fmla="*/ 349 h 524"/>
                <a:gd name="T32" fmla="*/ 195 w 240"/>
                <a:gd name="T33" fmla="*/ 359 h 524"/>
                <a:gd name="T34" fmla="*/ 190 w 240"/>
                <a:gd name="T35" fmla="*/ 371 h 524"/>
                <a:gd name="T36" fmla="*/ 188 w 240"/>
                <a:gd name="T37" fmla="*/ 386 h 524"/>
                <a:gd name="T38" fmla="*/ 190 w 240"/>
                <a:gd name="T39" fmla="*/ 404 h 524"/>
                <a:gd name="T40" fmla="*/ 195 w 240"/>
                <a:gd name="T41" fmla="*/ 423 h 524"/>
                <a:gd name="T42" fmla="*/ 203 w 240"/>
                <a:gd name="T43" fmla="*/ 442 h 524"/>
                <a:gd name="T44" fmla="*/ 207 w 240"/>
                <a:gd name="T45" fmla="*/ 463 h 524"/>
                <a:gd name="T46" fmla="*/ 208 w 240"/>
                <a:gd name="T47" fmla="*/ 483 h 524"/>
                <a:gd name="T48" fmla="*/ 206 w 240"/>
                <a:gd name="T49" fmla="*/ 503 h 524"/>
                <a:gd name="T50" fmla="*/ 192 w 240"/>
                <a:gd name="T51" fmla="*/ 522 h 524"/>
                <a:gd name="T52" fmla="*/ 144 w 240"/>
                <a:gd name="T53" fmla="*/ 522 h 524"/>
                <a:gd name="T54" fmla="*/ 105 w 240"/>
                <a:gd name="T55" fmla="*/ 522 h 524"/>
                <a:gd name="T56" fmla="*/ 73 w 240"/>
                <a:gd name="T57" fmla="*/ 524 h 524"/>
                <a:gd name="T58" fmla="*/ 48 w 240"/>
                <a:gd name="T59" fmla="*/ 522 h 524"/>
                <a:gd name="T60" fmla="*/ 18 w 240"/>
                <a:gd name="T61" fmla="*/ 522 h 524"/>
                <a:gd name="T62" fmla="*/ 9 w 240"/>
                <a:gd name="T63" fmla="*/ 524 h 524"/>
                <a:gd name="T64" fmla="*/ 3 w 240"/>
                <a:gd name="T65" fmla="*/ 522 h 524"/>
                <a:gd name="T66" fmla="*/ 0 w 240"/>
                <a:gd name="T67" fmla="*/ 522 h 524"/>
                <a:gd name="T68" fmla="*/ 0 w 240"/>
                <a:gd name="T69" fmla="*/ 522 h 524"/>
                <a:gd name="T70" fmla="*/ 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0" y="0"/>
                  </a:moveTo>
                  <a:lnTo>
                    <a:pt x="197" y="135"/>
                  </a:lnTo>
                  <a:lnTo>
                    <a:pt x="198" y="160"/>
                  </a:lnTo>
                  <a:lnTo>
                    <a:pt x="203" y="182"/>
                  </a:lnTo>
                  <a:lnTo>
                    <a:pt x="208" y="198"/>
                  </a:lnTo>
                  <a:lnTo>
                    <a:pt x="216" y="212"/>
                  </a:lnTo>
                  <a:lnTo>
                    <a:pt x="223" y="224"/>
                  </a:lnTo>
                  <a:lnTo>
                    <a:pt x="230" y="236"/>
                  </a:lnTo>
                  <a:lnTo>
                    <a:pt x="236" y="249"/>
                  </a:lnTo>
                  <a:lnTo>
                    <a:pt x="239" y="262"/>
                  </a:lnTo>
                  <a:lnTo>
                    <a:pt x="240" y="279"/>
                  </a:lnTo>
                  <a:lnTo>
                    <a:pt x="236" y="300"/>
                  </a:lnTo>
                  <a:lnTo>
                    <a:pt x="230" y="316"/>
                  </a:lnTo>
                  <a:lnTo>
                    <a:pt x="222" y="329"/>
                  </a:lnTo>
                  <a:lnTo>
                    <a:pt x="213" y="339"/>
                  </a:lnTo>
                  <a:lnTo>
                    <a:pt x="203" y="349"/>
                  </a:lnTo>
                  <a:lnTo>
                    <a:pt x="195" y="359"/>
                  </a:lnTo>
                  <a:lnTo>
                    <a:pt x="190" y="371"/>
                  </a:lnTo>
                  <a:lnTo>
                    <a:pt x="188" y="386"/>
                  </a:lnTo>
                  <a:lnTo>
                    <a:pt x="190" y="404"/>
                  </a:lnTo>
                  <a:lnTo>
                    <a:pt x="195" y="423"/>
                  </a:lnTo>
                  <a:lnTo>
                    <a:pt x="203" y="442"/>
                  </a:lnTo>
                  <a:lnTo>
                    <a:pt x="207" y="463"/>
                  </a:lnTo>
                  <a:lnTo>
                    <a:pt x="208" y="483"/>
                  </a:lnTo>
                  <a:lnTo>
                    <a:pt x="206" y="503"/>
                  </a:lnTo>
                  <a:lnTo>
                    <a:pt x="192" y="522"/>
                  </a:lnTo>
                  <a:lnTo>
                    <a:pt x="144" y="522"/>
                  </a:lnTo>
                  <a:lnTo>
                    <a:pt x="105" y="522"/>
                  </a:lnTo>
                  <a:lnTo>
                    <a:pt x="73" y="524"/>
                  </a:lnTo>
                  <a:lnTo>
                    <a:pt x="48" y="522"/>
                  </a:lnTo>
                  <a:lnTo>
                    <a:pt x="18" y="522"/>
                  </a:lnTo>
                  <a:lnTo>
                    <a:pt x="9" y="524"/>
                  </a:lnTo>
                  <a:lnTo>
                    <a:pt x="3" y="522"/>
                  </a:lnTo>
                  <a:lnTo>
                    <a:pt x="0" y="522"/>
                  </a:lnTo>
                  <a:lnTo>
                    <a:pt x="0" y="522"/>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0" name="Freeform 148"/>
            <p:cNvSpPr>
              <a:spLocks/>
            </p:cNvSpPr>
            <p:nvPr/>
          </p:nvSpPr>
          <p:spPr bwMode="auto">
            <a:xfrm>
              <a:off x="2916237" y="198437"/>
              <a:ext cx="708025" cy="709613"/>
            </a:xfrm>
            <a:custGeom>
              <a:avLst/>
              <a:gdLst>
                <a:gd name="T0" fmla="*/ 222 w 446"/>
                <a:gd name="T1" fmla="*/ 0 h 447"/>
                <a:gd name="T2" fmla="*/ 268 w 446"/>
                <a:gd name="T3" fmla="*/ 4 h 447"/>
                <a:gd name="T4" fmla="*/ 310 w 446"/>
                <a:gd name="T5" fmla="*/ 18 h 447"/>
                <a:gd name="T6" fmla="*/ 348 w 446"/>
                <a:gd name="T7" fmla="*/ 38 h 447"/>
                <a:gd name="T8" fmla="*/ 381 w 446"/>
                <a:gd name="T9" fmla="*/ 66 h 447"/>
                <a:gd name="T10" fmla="*/ 409 w 446"/>
                <a:gd name="T11" fmla="*/ 98 h 447"/>
                <a:gd name="T12" fmla="*/ 429 w 446"/>
                <a:gd name="T13" fmla="*/ 135 h 447"/>
                <a:gd name="T14" fmla="*/ 442 w 446"/>
                <a:gd name="T15" fmla="*/ 178 h 447"/>
                <a:gd name="T16" fmla="*/ 446 w 446"/>
                <a:gd name="T17" fmla="*/ 223 h 447"/>
                <a:gd name="T18" fmla="*/ 442 w 446"/>
                <a:gd name="T19" fmla="*/ 268 h 447"/>
                <a:gd name="T20" fmla="*/ 429 w 446"/>
                <a:gd name="T21" fmla="*/ 310 h 447"/>
                <a:gd name="T22" fmla="*/ 409 w 446"/>
                <a:gd name="T23" fmla="*/ 348 h 447"/>
                <a:gd name="T24" fmla="*/ 381 w 446"/>
                <a:gd name="T25" fmla="*/ 381 h 447"/>
                <a:gd name="T26" fmla="*/ 348 w 446"/>
                <a:gd name="T27" fmla="*/ 407 h 447"/>
                <a:gd name="T28" fmla="*/ 310 w 446"/>
                <a:gd name="T29" fmla="*/ 429 h 447"/>
                <a:gd name="T30" fmla="*/ 268 w 446"/>
                <a:gd name="T31" fmla="*/ 442 h 447"/>
                <a:gd name="T32" fmla="*/ 222 w 446"/>
                <a:gd name="T33" fmla="*/ 447 h 447"/>
                <a:gd name="T34" fmla="*/ 179 w 446"/>
                <a:gd name="T35" fmla="*/ 442 h 447"/>
                <a:gd name="T36" fmla="*/ 137 w 446"/>
                <a:gd name="T37" fmla="*/ 429 h 447"/>
                <a:gd name="T38" fmla="*/ 99 w 446"/>
                <a:gd name="T39" fmla="*/ 407 h 447"/>
                <a:gd name="T40" fmla="*/ 65 w 446"/>
                <a:gd name="T41" fmla="*/ 381 h 447"/>
                <a:gd name="T42" fmla="*/ 38 w 446"/>
                <a:gd name="T43" fmla="*/ 348 h 447"/>
                <a:gd name="T44" fmla="*/ 17 w 446"/>
                <a:gd name="T45" fmla="*/ 310 h 447"/>
                <a:gd name="T46" fmla="*/ 4 w 446"/>
                <a:gd name="T47" fmla="*/ 268 h 447"/>
                <a:gd name="T48" fmla="*/ 0 w 446"/>
                <a:gd name="T49" fmla="*/ 223 h 447"/>
                <a:gd name="T50" fmla="*/ 4 w 446"/>
                <a:gd name="T51" fmla="*/ 178 h 447"/>
                <a:gd name="T52" fmla="*/ 17 w 446"/>
                <a:gd name="T53" fmla="*/ 135 h 447"/>
                <a:gd name="T54" fmla="*/ 38 w 446"/>
                <a:gd name="T55" fmla="*/ 98 h 447"/>
                <a:gd name="T56" fmla="*/ 65 w 446"/>
                <a:gd name="T57" fmla="*/ 66 h 447"/>
                <a:gd name="T58" fmla="*/ 99 w 446"/>
                <a:gd name="T59" fmla="*/ 38 h 447"/>
                <a:gd name="T60" fmla="*/ 137 w 446"/>
                <a:gd name="T61" fmla="*/ 18 h 447"/>
                <a:gd name="T62" fmla="*/ 179 w 446"/>
                <a:gd name="T63" fmla="*/ 4 h 447"/>
                <a:gd name="T64" fmla="*/ 222 w 446"/>
                <a:gd name="T65"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6" h="447">
                  <a:moveTo>
                    <a:pt x="222" y="0"/>
                  </a:moveTo>
                  <a:lnTo>
                    <a:pt x="268" y="4"/>
                  </a:lnTo>
                  <a:lnTo>
                    <a:pt x="310" y="18"/>
                  </a:lnTo>
                  <a:lnTo>
                    <a:pt x="348" y="38"/>
                  </a:lnTo>
                  <a:lnTo>
                    <a:pt x="381" y="66"/>
                  </a:lnTo>
                  <a:lnTo>
                    <a:pt x="409" y="98"/>
                  </a:lnTo>
                  <a:lnTo>
                    <a:pt x="429" y="135"/>
                  </a:lnTo>
                  <a:lnTo>
                    <a:pt x="442" y="178"/>
                  </a:lnTo>
                  <a:lnTo>
                    <a:pt x="446" y="223"/>
                  </a:lnTo>
                  <a:lnTo>
                    <a:pt x="442" y="268"/>
                  </a:lnTo>
                  <a:lnTo>
                    <a:pt x="429" y="310"/>
                  </a:lnTo>
                  <a:lnTo>
                    <a:pt x="409" y="348"/>
                  </a:lnTo>
                  <a:lnTo>
                    <a:pt x="381" y="381"/>
                  </a:lnTo>
                  <a:lnTo>
                    <a:pt x="348" y="407"/>
                  </a:lnTo>
                  <a:lnTo>
                    <a:pt x="310" y="429"/>
                  </a:lnTo>
                  <a:lnTo>
                    <a:pt x="268" y="442"/>
                  </a:lnTo>
                  <a:lnTo>
                    <a:pt x="222" y="447"/>
                  </a:lnTo>
                  <a:lnTo>
                    <a:pt x="179" y="442"/>
                  </a:lnTo>
                  <a:lnTo>
                    <a:pt x="137" y="429"/>
                  </a:lnTo>
                  <a:lnTo>
                    <a:pt x="99" y="407"/>
                  </a:lnTo>
                  <a:lnTo>
                    <a:pt x="65" y="381"/>
                  </a:lnTo>
                  <a:lnTo>
                    <a:pt x="38" y="348"/>
                  </a:lnTo>
                  <a:lnTo>
                    <a:pt x="17" y="310"/>
                  </a:lnTo>
                  <a:lnTo>
                    <a:pt x="4" y="268"/>
                  </a:lnTo>
                  <a:lnTo>
                    <a:pt x="0" y="223"/>
                  </a:lnTo>
                  <a:lnTo>
                    <a:pt x="4" y="178"/>
                  </a:lnTo>
                  <a:lnTo>
                    <a:pt x="17" y="135"/>
                  </a:lnTo>
                  <a:lnTo>
                    <a:pt x="38" y="98"/>
                  </a:lnTo>
                  <a:lnTo>
                    <a:pt x="65" y="66"/>
                  </a:lnTo>
                  <a:lnTo>
                    <a:pt x="99" y="38"/>
                  </a:lnTo>
                  <a:lnTo>
                    <a:pt x="137" y="18"/>
                  </a:lnTo>
                  <a:lnTo>
                    <a:pt x="179" y="4"/>
                  </a:lnTo>
                  <a:lnTo>
                    <a:pt x="22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1" name="Freeform 149"/>
            <p:cNvSpPr>
              <a:spLocks/>
            </p:cNvSpPr>
            <p:nvPr/>
          </p:nvSpPr>
          <p:spPr bwMode="auto">
            <a:xfrm>
              <a:off x="3151187" y="1050925"/>
              <a:ext cx="238125" cy="595313"/>
            </a:xfrm>
            <a:custGeom>
              <a:avLst/>
              <a:gdLst>
                <a:gd name="T0" fmla="*/ 0 w 150"/>
                <a:gd name="T1" fmla="*/ 0 h 375"/>
                <a:gd name="T2" fmla="*/ 150 w 150"/>
                <a:gd name="T3" fmla="*/ 0 h 375"/>
                <a:gd name="T4" fmla="*/ 150 w 150"/>
                <a:gd name="T5" fmla="*/ 164 h 375"/>
                <a:gd name="T6" fmla="*/ 74 w 150"/>
                <a:gd name="T7" fmla="*/ 375 h 375"/>
                <a:gd name="T8" fmla="*/ 74 w 150"/>
                <a:gd name="T9" fmla="*/ 375 h 375"/>
                <a:gd name="T10" fmla="*/ 74 w 150"/>
                <a:gd name="T11" fmla="*/ 375 h 375"/>
                <a:gd name="T12" fmla="*/ 0 w 150"/>
                <a:gd name="T13" fmla="*/ 164 h 375"/>
                <a:gd name="T14" fmla="*/ 0 w 150"/>
                <a:gd name="T15" fmla="*/ 0 h 3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375">
                  <a:moveTo>
                    <a:pt x="0" y="0"/>
                  </a:moveTo>
                  <a:lnTo>
                    <a:pt x="150" y="0"/>
                  </a:lnTo>
                  <a:lnTo>
                    <a:pt x="150" y="164"/>
                  </a:lnTo>
                  <a:lnTo>
                    <a:pt x="74" y="375"/>
                  </a:lnTo>
                  <a:lnTo>
                    <a:pt x="74" y="375"/>
                  </a:lnTo>
                  <a:lnTo>
                    <a:pt x="74" y="375"/>
                  </a:lnTo>
                  <a:lnTo>
                    <a:pt x="0" y="164"/>
                  </a:lnTo>
                  <a:lnTo>
                    <a:pt x="0"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2" name="Freeform 150"/>
            <p:cNvSpPr>
              <a:spLocks/>
            </p:cNvSpPr>
            <p:nvPr/>
          </p:nvSpPr>
          <p:spPr bwMode="auto">
            <a:xfrm>
              <a:off x="2973387" y="330200"/>
              <a:ext cx="295275" cy="788988"/>
            </a:xfrm>
            <a:custGeom>
              <a:avLst/>
              <a:gdLst>
                <a:gd name="T0" fmla="*/ 186 w 186"/>
                <a:gd name="T1" fmla="*/ 0 h 497"/>
                <a:gd name="T2" fmla="*/ 186 w 186"/>
                <a:gd name="T3" fmla="*/ 6 h 497"/>
                <a:gd name="T4" fmla="*/ 186 w 186"/>
                <a:gd name="T5" fmla="*/ 20 h 497"/>
                <a:gd name="T6" fmla="*/ 186 w 186"/>
                <a:gd name="T7" fmla="*/ 44 h 497"/>
                <a:gd name="T8" fmla="*/ 186 w 186"/>
                <a:gd name="T9" fmla="*/ 199 h 497"/>
                <a:gd name="T10" fmla="*/ 186 w 186"/>
                <a:gd name="T11" fmla="*/ 249 h 497"/>
                <a:gd name="T12" fmla="*/ 186 w 186"/>
                <a:gd name="T13" fmla="*/ 300 h 497"/>
                <a:gd name="T14" fmla="*/ 186 w 186"/>
                <a:gd name="T15" fmla="*/ 351 h 497"/>
                <a:gd name="T16" fmla="*/ 186 w 186"/>
                <a:gd name="T17" fmla="*/ 401 h 497"/>
                <a:gd name="T18" fmla="*/ 186 w 186"/>
                <a:gd name="T19" fmla="*/ 451 h 497"/>
                <a:gd name="T20" fmla="*/ 186 w 186"/>
                <a:gd name="T21" fmla="*/ 497 h 497"/>
                <a:gd name="T22" fmla="*/ 170 w 186"/>
                <a:gd name="T23" fmla="*/ 495 h 497"/>
                <a:gd name="T24" fmla="*/ 153 w 186"/>
                <a:gd name="T25" fmla="*/ 487 h 497"/>
                <a:gd name="T26" fmla="*/ 134 w 186"/>
                <a:gd name="T27" fmla="*/ 477 h 497"/>
                <a:gd name="T28" fmla="*/ 114 w 186"/>
                <a:gd name="T29" fmla="*/ 465 h 497"/>
                <a:gd name="T30" fmla="*/ 96 w 186"/>
                <a:gd name="T31" fmla="*/ 452 h 497"/>
                <a:gd name="T32" fmla="*/ 80 w 186"/>
                <a:gd name="T33" fmla="*/ 439 h 497"/>
                <a:gd name="T34" fmla="*/ 67 w 186"/>
                <a:gd name="T35" fmla="*/ 428 h 497"/>
                <a:gd name="T36" fmla="*/ 60 w 186"/>
                <a:gd name="T37" fmla="*/ 419 h 497"/>
                <a:gd name="T38" fmla="*/ 53 w 186"/>
                <a:gd name="T39" fmla="*/ 410 h 497"/>
                <a:gd name="T40" fmla="*/ 44 w 186"/>
                <a:gd name="T41" fmla="*/ 397 h 497"/>
                <a:gd name="T42" fmla="*/ 34 w 186"/>
                <a:gd name="T43" fmla="*/ 381 h 497"/>
                <a:gd name="T44" fmla="*/ 24 w 186"/>
                <a:gd name="T45" fmla="*/ 361 h 497"/>
                <a:gd name="T46" fmla="*/ 15 w 186"/>
                <a:gd name="T47" fmla="*/ 336 h 497"/>
                <a:gd name="T48" fmla="*/ 8 w 186"/>
                <a:gd name="T49" fmla="*/ 308 h 497"/>
                <a:gd name="T50" fmla="*/ 2 w 186"/>
                <a:gd name="T51" fmla="*/ 273 h 497"/>
                <a:gd name="T52" fmla="*/ 0 w 186"/>
                <a:gd name="T53" fmla="*/ 234 h 497"/>
                <a:gd name="T54" fmla="*/ 2 w 186"/>
                <a:gd name="T55" fmla="*/ 189 h 497"/>
                <a:gd name="T56" fmla="*/ 9 w 186"/>
                <a:gd name="T57" fmla="*/ 150 h 497"/>
                <a:gd name="T58" fmla="*/ 19 w 186"/>
                <a:gd name="T59" fmla="*/ 116 h 497"/>
                <a:gd name="T60" fmla="*/ 32 w 186"/>
                <a:gd name="T61" fmla="*/ 87 h 497"/>
                <a:gd name="T62" fmla="*/ 48 w 186"/>
                <a:gd name="T63" fmla="*/ 64 h 497"/>
                <a:gd name="T64" fmla="*/ 66 w 186"/>
                <a:gd name="T65" fmla="*/ 45 h 497"/>
                <a:gd name="T66" fmla="*/ 86 w 186"/>
                <a:gd name="T67" fmla="*/ 29 h 497"/>
                <a:gd name="T68" fmla="*/ 106 w 186"/>
                <a:gd name="T69" fmla="*/ 17 h 497"/>
                <a:gd name="T70" fmla="*/ 127 w 186"/>
                <a:gd name="T71" fmla="*/ 10 h 497"/>
                <a:gd name="T72" fmla="*/ 149 w 186"/>
                <a:gd name="T73" fmla="*/ 4 h 497"/>
                <a:gd name="T74" fmla="*/ 168 w 186"/>
                <a:gd name="T75" fmla="*/ 1 h 497"/>
                <a:gd name="T76" fmla="*/ 186 w 186"/>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497">
                  <a:moveTo>
                    <a:pt x="186" y="0"/>
                  </a:moveTo>
                  <a:lnTo>
                    <a:pt x="186" y="6"/>
                  </a:lnTo>
                  <a:lnTo>
                    <a:pt x="186" y="20"/>
                  </a:lnTo>
                  <a:lnTo>
                    <a:pt x="186" y="44"/>
                  </a:lnTo>
                  <a:lnTo>
                    <a:pt x="186" y="199"/>
                  </a:lnTo>
                  <a:lnTo>
                    <a:pt x="186" y="249"/>
                  </a:lnTo>
                  <a:lnTo>
                    <a:pt x="186" y="300"/>
                  </a:lnTo>
                  <a:lnTo>
                    <a:pt x="186" y="351"/>
                  </a:lnTo>
                  <a:lnTo>
                    <a:pt x="186" y="401"/>
                  </a:lnTo>
                  <a:lnTo>
                    <a:pt x="186" y="451"/>
                  </a:lnTo>
                  <a:lnTo>
                    <a:pt x="186" y="497"/>
                  </a:lnTo>
                  <a:lnTo>
                    <a:pt x="170" y="495"/>
                  </a:lnTo>
                  <a:lnTo>
                    <a:pt x="153" y="487"/>
                  </a:lnTo>
                  <a:lnTo>
                    <a:pt x="134" y="477"/>
                  </a:lnTo>
                  <a:lnTo>
                    <a:pt x="114" y="465"/>
                  </a:lnTo>
                  <a:lnTo>
                    <a:pt x="96" y="452"/>
                  </a:lnTo>
                  <a:lnTo>
                    <a:pt x="80" y="439"/>
                  </a:lnTo>
                  <a:lnTo>
                    <a:pt x="67" y="428"/>
                  </a:lnTo>
                  <a:lnTo>
                    <a:pt x="60" y="419"/>
                  </a:lnTo>
                  <a:lnTo>
                    <a:pt x="53" y="410"/>
                  </a:lnTo>
                  <a:lnTo>
                    <a:pt x="44" y="397"/>
                  </a:lnTo>
                  <a:lnTo>
                    <a:pt x="34" y="381"/>
                  </a:lnTo>
                  <a:lnTo>
                    <a:pt x="24" y="361"/>
                  </a:lnTo>
                  <a:lnTo>
                    <a:pt x="15" y="336"/>
                  </a:lnTo>
                  <a:lnTo>
                    <a:pt x="8" y="308"/>
                  </a:lnTo>
                  <a:lnTo>
                    <a:pt x="2" y="273"/>
                  </a:lnTo>
                  <a:lnTo>
                    <a:pt x="0" y="234"/>
                  </a:lnTo>
                  <a:lnTo>
                    <a:pt x="2" y="189"/>
                  </a:lnTo>
                  <a:lnTo>
                    <a:pt x="9" y="150"/>
                  </a:lnTo>
                  <a:lnTo>
                    <a:pt x="19" y="116"/>
                  </a:lnTo>
                  <a:lnTo>
                    <a:pt x="32" y="87"/>
                  </a:lnTo>
                  <a:lnTo>
                    <a:pt x="48" y="64"/>
                  </a:lnTo>
                  <a:lnTo>
                    <a:pt x="66" y="45"/>
                  </a:lnTo>
                  <a:lnTo>
                    <a:pt x="86" y="29"/>
                  </a:lnTo>
                  <a:lnTo>
                    <a:pt x="106" y="17"/>
                  </a:lnTo>
                  <a:lnTo>
                    <a:pt x="127" y="10"/>
                  </a:lnTo>
                  <a:lnTo>
                    <a:pt x="149" y="4"/>
                  </a:lnTo>
                  <a:lnTo>
                    <a:pt x="168" y="1"/>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3" name="Freeform 151"/>
            <p:cNvSpPr>
              <a:spLocks/>
            </p:cNvSpPr>
            <p:nvPr/>
          </p:nvSpPr>
          <p:spPr bwMode="auto">
            <a:xfrm>
              <a:off x="2916237" y="679450"/>
              <a:ext cx="122238" cy="177800"/>
            </a:xfrm>
            <a:custGeom>
              <a:avLst/>
              <a:gdLst>
                <a:gd name="T0" fmla="*/ 33 w 77"/>
                <a:gd name="T1" fmla="*/ 0 h 112"/>
                <a:gd name="T2" fmla="*/ 48 w 77"/>
                <a:gd name="T3" fmla="*/ 3 h 112"/>
                <a:gd name="T4" fmla="*/ 61 w 77"/>
                <a:gd name="T5" fmla="*/ 13 h 112"/>
                <a:gd name="T6" fmla="*/ 71 w 77"/>
                <a:gd name="T7" fmla="*/ 29 h 112"/>
                <a:gd name="T8" fmla="*/ 77 w 77"/>
                <a:gd name="T9" fmla="*/ 51 h 112"/>
                <a:gd name="T10" fmla="*/ 77 w 77"/>
                <a:gd name="T11" fmla="*/ 68 h 112"/>
                <a:gd name="T12" fmla="*/ 73 w 77"/>
                <a:gd name="T13" fmla="*/ 84 h 112"/>
                <a:gd name="T14" fmla="*/ 65 w 77"/>
                <a:gd name="T15" fmla="*/ 97 h 112"/>
                <a:gd name="T16" fmla="*/ 57 w 77"/>
                <a:gd name="T17" fmla="*/ 107 h 112"/>
                <a:gd name="T18" fmla="*/ 44 w 77"/>
                <a:gd name="T19" fmla="*/ 112 h 112"/>
                <a:gd name="T20" fmla="*/ 29 w 77"/>
                <a:gd name="T21" fmla="*/ 109 h 112"/>
                <a:gd name="T22" fmla="*/ 16 w 77"/>
                <a:gd name="T23" fmla="*/ 99 h 112"/>
                <a:gd name="T24" fmla="*/ 6 w 77"/>
                <a:gd name="T25" fmla="*/ 83 h 112"/>
                <a:gd name="T26" fmla="*/ 0 w 77"/>
                <a:gd name="T27" fmla="*/ 61 h 112"/>
                <a:gd name="T28" fmla="*/ 0 w 77"/>
                <a:gd name="T29" fmla="*/ 43 h 112"/>
                <a:gd name="T30" fmla="*/ 4 w 77"/>
                <a:gd name="T31" fmla="*/ 27 h 112"/>
                <a:gd name="T32" fmla="*/ 12 w 77"/>
                <a:gd name="T33" fmla="*/ 13 h 112"/>
                <a:gd name="T34" fmla="*/ 20 w 77"/>
                <a:gd name="T35" fmla="*/ 4 h 112"/>
                <a:gd name="T36" fmla="*/ 3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3" y="0"/>
                  </a:moveTo>
                  <a:lnTo>
                    <a:pt x="48" y="3"/>
                  </a:lnTo>
                  <a:lnTo>
                    <a:pt x="61" y="13"/>
                  </a:lnTo>
                  <a:lnTo>
                    <a:pt x="71" y="29"/>
                  </a:lnTo>
                  <a:lnTo>
                    <a:pt x="77" y="51"/>
                  </a:lnTo>
                  <a:lnTo>
                    <a:pt x="77" y="68"/>
                  </a:lnTo>
                  <a:lnTo>
                    <a:pt x="73" y="84"/>
                  </a:lnTo>
                  <a:lnTo>
                    <a:pt x="65" y="97"/>
                  </a:lnTo>
                  <a:lnTo>
                    <a:pt x="57" y="107"/>
                  </a:lnTo>
                  <a:lnTo>
                    <a:pt x="44" y="112"/>
                  </a:lnTo>
                  <a:lnTo>
                    <a:pt x="29" y="109"/>
                  </a:lnTo>
                  <a:lnTo>
                    <a:pt x="16" y="99"/>
                  </a:lnTo>
                  <a:lnTo>
                    <a:pt x="6" y="83"/>
                  </a:lnTo>
                  <a:lnTo>
                    <a:pt x="0" y="61"/>
                  </a:lnTo>
                  <a:lnTo>
                    <a:pt x="0" y="43"/>
                  </a:lnTo>
                  <a:lnTo>
                    <a:pt x="4" y="27"/>
                  </a:lnTo>
                  <a:lnTo>
                    <a:pt x="12" y="13"/>
                  </a:lnTo>
                  <a:lnTo>
                    <a:pt x="20" y="4"/>
                  </a:lnTo>
                  <a:lnTo>
                    <a:pt x="33"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4" name="Freeform 152"/>
            <p:cNvSpPr>
              <a:spLocks/>
            </p:cNvSpPr>
            <p:nvPr/>
          </p:nvSpPr>
          <p:spPr bwMode="auto">
            <a:xfrm>
              <a:off x="3268662" y="330200"/>
              <a:ext cx="298450" cy="788988"/>
            </a:xfrm>
            <a:custGeom>
              <a:avLst/>
              <a:gdLst>
                <a:gd name="T0" fmla="*/ 0 w 188"/>
                <a:gd name="T1" fmla="*/ 0 h 497"/>
                <a:gd name="T2" fmla="*/ 19 w 188"/>
                <a:gd name="T3" fmla="*/ 1 h 497"/>
                <a:gd name="T4" fmla="*/ 40 w 188"/>
                <a:gd name="T5" fmla="*/ 4 h 497"/>
                <a:gd name="T6" fmla="*/ 60 w 188"/>
                <a:gd name="T7" fmla="*/ 10 h 497"/>
                <a:gd name="T8" fmla="*/ 82 w 188"/>
                <a:gd name="T9" fmla="*/ 17 h 497"/>
                <a:gd name="T10" fmla="*/ 102 w 188"/>
                <a:gd name="T11" fmla="*/ 29 h 497"/>
                <a:gd name="T12" fmla="*/ 121 w 188"/>
                <a:gd name="T13" fmla="*/ 45 h 497"/>
                <a:gd name="T14" fmla="*/ 139 w 188"/>
                <a:gd name="T15" fmla="*/ 64 h 497"/>
                <a:gd name="T16" fmla="*/ 155 w 188"/>
                <a:gd name="T17" fmla="*/ 87 h 497"/>
                <a:gd name="T18" fmla="*/ 169 w 188"/>
                <a:gd name="T19" fmla="*/ 116 h 497"/>
                <a:gd name="T20" fmla="*/ 179 w 188"/>
                <a:gd name="T21" fmla="*/ 150 h 497"/>
                <a:gd name="T22" fmla="*/ 185 w 188"/>
                <a:gd name="T23" fmla="*/ 189 h 497"/>
                <a:gd name="T24" fmla="*/ 188 w 188"/>
                <a:gd name="T25" fmla="*/ 234 h 497"/>
                <a:gd name="T26" fmla="*/ 185 w 188"/>
                <a:gd name="T27" fmla="*/ 273 h 497"/>
                <a:gd name="T28" fmla="*/ 181 w 188"/>
                <a:gd name="T29" fmla="*/ 308 h 497"/>
                <a:gd name="T30" fmla="*/ 174 w 188"/>
                <a:gd name="T31" fmla="*/ 336 h 497"/>
                <a:gd name="T32" fmla="*/ 163 w 188"/>
                <a:gd name="T33" fmla="*/ 361 h 497"/>
                <a:gd name="T34" fmla="*/ 155 w 188"/>
                <a:gd name="T35" fmla="*/ 381 h 497"/>
                <a:gd name="T36" fmla="*/ 144 w 188"/>
                <a:gd name="T37" fmla="*/ 397 h 497"/>
                <a:gd name="T38" fmla="*/ 136 w 188"/>
                <a:gd name="T39" fmla="*/ 410 h 497"/>
                <a:gd name="T40" fmla="*/ 128 w 188"/>
                <a:gd name="T41" fmla="*/ 419 h 497"/>
                <a:gd name="T42" fmla="*/ 120 w 188"/>
                <a:gd name="T43" fmla="*/ 428 h 497"/>
                <a:gd name="T44" fmla="*/ 108 w 188"/>
                <a:gd name="T45" fmla="*/ 439 h 497"/>
                <a:gd name="T46" fmla="*/ 92 w 188"/>
                <a:gd name="T47" fmla="*/ 452 h 497"/>
                <a:gd name="T48" fmla="*/ 73 w 188"/>
                <a:gd name="T49" fmla="*/ 465 h 497"/>
                <a:gd name="T50" fmla="*/ 54 w 188"/>
                <a:gd name="T51" fmla="*/ 477 h 497"/>
                <a:gd name="T52" fmla="*/ 35 w 188"/>
                <a:gd name="T53" fmla="*/ 487 h 497"/>
                <a:gd name="T54" fmla="*/ 16 w 188"/>
                <a:gd name="T55" fmla="*/ 495 h 497"/>
                <a:gd name="T56" fmla="*/ 0 w 188"/>
                <a:gd name="T57" fmla="*/ 497 h 497"/>
                <a:gd name="T58" fmla="*/ 0 w 188"/>
                <a:gd name="T59" fmla="*/ 451 h 497"/>
                <a:gd name="T60" fmla="*/ 0 w 188"/>
                <a:gd name="T61" fmla="*/ 401 h 497"/>
                <a:gd name="T62" fmla="*/ 0 w 188"/>
                <a:gd name="T63" fmla="*/ 351 h 497"/>
                <a:gd name="T64" fmla="*/ 0 w 188"/>
                <a:gd name="T65" fmla="*/ 300 h 497"/>
                <a:gd name="T66" fmla="*/ 0 w 188"/>
                <a:gd name="T67" fmla="*/ 249 h 497"/>
                <a:gd name="T68" fmla="*/ 0 w 188"/>
                <a:gd name="T69" fmla="*/ 199 h 497"/>
                <a:gd name="T70" fmla="*/ 0 w 188"/>
                <a:gd name="T71" fmla="*/ 44 h 497"/>
                <a:gd name="T72" fmla="*/ 0 w 188"/>
                <a:gd name="T73" fmla="*/ 20 h 497"/>
                <a:gd name="T74" fmla="*/ 0 w 188"/>
                <a:gd name="T75" fmla="*/ 6 h 497"/>
                <a:gd name="T76" fmla="*/ 0 w 188"/>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497">
                  <a:moveTo>
                    <a:pt x="0" y="0"/>
                  </a:moveTo>
                  <a:lnTo>
                    <a:pt x="19" y="1"/>
                  </a:lnTo>
                  <a:lnTo>
                    <a:pt x="40" y="4"/>
                  </a:lnTo>
                  <a:lnTo>
                    <a:pt x="60" y="10"/>
                  </a:lnTo>
                  <a:lnTo>
                    <a:pt x="82" y="17"/>
                  </a:lnTo>
                  <a:lnTo>
                    <a:pt x="102" y="29"/>
                  </a:lnTo>
                  <a:lnTo>
                    <a:pt x="121" y="45"/>
                  </a:lnTo>
                  <a:lnTo>
                    <a:pt x="139" y="64"/>
                  </a:lnTo>
                  <a:lnTo>
                    <a:pt x="155" y="87"/>
                  </a:lnTo>
                  <a:lnTo>
                    <a:pt x="169" y="116"/>
                  </a:lnTo>
                  <a:lnTo>
                    <a:pt x="179" y="150"/>
                  </a:lnTo>
                  <a:lnTo>
                    <a:pt x="185" y="189"/>
                  </a:lnTo>
                  <a:lnTo>
                    <a:pt x="188" y="234"/>
                  </a:lnTo>
                  <a:lnTo>
                    <a:pt x="185" y="273"/>
                  </a:lnTo>
                  <a:lnTo>
                    <a:pt x="181" y="308"/>
                  </a:lnTo>
                  <a:lnTo>
                    <a:pt x="174" y="336"/>
                  </a:lnTo>
                  <a:lnTo>
                    <a:pt x="163" y="361"/>
                  </a:lnTo>
                  <a:lnTo>
                    <a:pt x="155" y="381"/>
                  </a:lnTo>
                  <a:lnTo>
                    <a:pt x="144" y="397"/>
                  </a:lnTo>
                  <a:lnTo>
                    <a:pt x="136" y="410"/>
                  </a:lnTo>
                  <a:lnTo>
                    <a:pt x="128" y="419"/>
                  </a:lnTo>
                  <a:lnTo>
                    <a:pt x="120" y="428"/>
                  </a:lnTo>
                  <a:lnTo>
                    <a:pt x="108" y="439"/>
                  </a:lnTo>
                  <a:lnTo>
                    <a:pt x="92" y="452"/>
                  </a:lnTo>
                  <a:lnTo>
                    <a:pt x="73" y="465"/>
                  </a:lnTo>
                  <a:lnTo>
                    <a:pt x="54" y="477"/>
                  </a:lnTo>
                  <a:lnTo>
                    <a:pt x="35" y="487"/>
                  </a:lnTo>
                  <a:lnTo>
                    <a:pt x="16" y="495"/>
                  </a:lnTo>
                  <a:lnTo>
                    <a:pt x="0" y="497"/>
                  </a:lnTo>
                  <a:lnTo>
                    <a:pt x="0" y="451"/>
                  </a:lnTo>
                  <a:lnTo>
                    <a:pt x="0" y="401"/>
                  </a:lnTo>
                  <a:lnTo>
                    <a:pt x="0" y="351"/>
                  </a:lnTo>
                  <a:lnTo>
                    <a:pt x="0" y="300"/>
                  </a:lnTo>
                  <a:lnTo>
                    <a:pt x="0" y="249"/>
                  </a:lnTo>
                  <a:lnTo>
                    <a:pt x="0" y="199"/>
                  </a:lnTo>
                  <a:lnTo>
                    <a:pt x="0" y="44"/>
                  </a:lnTo>
                  <a:lnTo>
                    <a:pt x="0" y="20"/>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5" name="Freeform 153"/>
            <p:cNvSpPr>
              <a:spLocks/>
            </p:cNvSpPr>
            <p:nvPr/>
          </p:nvSpPr>
          <p:spPr bwMode="auto">
            <a:xfrm>
              <a:off x="3502024" y="679450"/>
              <a:ext cx="122238" cy="177800"/>
            </a:xfrm>
            <a:custGeom>
              <a:avLst/>
              <a:gdLst>
                <a:gd name="T0" fmla="*/ 44 w 77"/>
                <a:gd name="T1" fmla="*/ 0 h 112"/>
                <a:gd name="T2" fmla="*/ 57 w 77"/>
                <a:gd name="T3" fmla="*/ 4 h 112"/>
                <a:gd name="T4" fmla="*/ 66 w 77"/>
                <a:gd name="T5" fmla="*/ 13 h 112"/>
                <a:gd name="T6" fmla="*/ 73 w 77"/>
                <a:gd name="T7" fmla="*/ 27 h 112"/>
                <a:gd name="T8" fmla="*/ 77 w 77"/>
                <a:gd name="T9" fmla="*/ 43 h 112"/>
                <a:gd name="T10" fmla="*/ 77 w 77"/>
                <a:gd name="T11" fmla="*/ 61 h 112"/>
                <a:gd name="T12" fmla="*/ 72 w 77"/>
                <a:gd name="T13" fmla="*/ 83 h 112"/>
                <a:gd name="T14" fmla="*/ 61 w 77"/>
                <a:gd name="T15" fmla="*/ 99 h 112"/>
                <a:gd name="T16" fmla="*/ 48 w 77"/>
                <a:gd name="T17" fmla="*/ 109 h 112"/>
                <a:gd name="T18" fmla="*/ 32 w 77"/>
                <a:gd name="T19" fmla="*/ 112 h 112"/>
                <a:gd name="T20" fmla="*/ 21 w 77"/>
                <a:gd name="T21" fmla="*/ 107 h 112"/>
                <a:gd name="T22" fmla="*/ 11 w 77"/>
                <a:gd name="T23" fmla="*/ 97 h 112"/>
                <a:gd name="T24" fmla="*/ 5 w 77"/>
                <a:gd name="T25" fmla="*/ 84 h 112"/>
                <a:gd name="T26" fmla="*/ 0 w 77"/>
                <a:gd name="T27" fmla="*/ 68 h 112"/>
                <a:gd name="T28" fmla="*/ 0 w 77"/>
                <a:gd name="T29" fmla="*/ 51 h 112"/>
                <a:gd name="T30" fmla="*/ 5 w 77"/>
                <a:gd name="T31" fmla="*/ 29 h 112"/>
                <a:gd name="T32" fmla="*/ 15 w 77"/>
                <a:gd name="T33" fmla="*/ 13 h 112"/>
                <a:gd name="T34" fmla="*/ 29 w 77"/>
                <a:gd name="T35" fmla="*/ 3 h 112"/>
                <a:gd name="T36" fmla="*/ 44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4" y="0"/>
                  </a:moveTo>
                  <a:lnTo>
                    <a:pt x="57" y="4"/>
                  </a:lnTo>
                  <a:lnTo>
                    <a:pt x="66" y="13"/>
                  </a:lnTo>
                  <a:lnTo>
                    <a:pt x="73" y="27"/>
                  </a:lnTo>
                  <a:lnTo>
                    <a:pt x="77" y="43"/>
                  </a:lnTo>
                  <a:lnTo>
                    <a:pt x="77" y="61"/>
                  </a:lnTo>
                  <a:lnTo>
                    <a:pt x="72" y="83"/>
                  </a:lnTo>
                  <a:lnTo>
                    <a:pt x="61" y="99"/>
                  </a:lnTo>
                  <a:lnTo>
                    <a:pt x="48" y="109"/>
                  </a:lnTo>
                  <a:lnTo>
                    <a:pt x="32" y="112"/>
                  </a:lnTo>
                  <a:lnTo>
                    <a:pt x="21" y="107"/>
                  </a:lnTo>
                  <a:lnTo>
                    <a:pt x="11" y="97"/>
                  </a:lnTo>
                  <a:lnTo>
                    <a:pt x="5" y="84"/>
                  </a:lnTo>
                  <a:lnTo>
                    <a:pt x="0" y="68"/>
                  </a:lnTo>
                  <a:lnTo>
                    <a:pt x="0" y="51"/>
                  </a:lnTo>
                  <a:lnTo>
                    <a:pt x="5" y="29"/>
                  </a:lnTo>
                  <a:lnTo>
                    <a:pt x="15" y="13"/>
                  </a:lnTo>
                  <a:lnTo>
                    <a:pt x="29" y="3"/>
                  </a:lnTo>
                  <a:lnTo>
                    <a:pt x="44"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6" name="Freeform 154"/>
            <p:cNvSpPr>
              <a:spLocks/>
            </p:cNvSpPr>
            <p:nvPr/>
          </p:nvSpPr>
          <p:spPr bwMode="auto">
            <a:xfrm>
              <a:off x="2876549" y="1168400"/>
              <a:ext cx="392113" cy="477838"/>
            </a:xfrm>
            <a:custGeom>
              <a:avLst/>
              <a:gdLst>
                <a:gd name="T0" fmla="*/ 173 w 247"/>
                <a:gd name="T1" fmla="*/ 0 h 301"/>
                <a:gd name="T2" fmla="*/ 173 w 247"/>
                <a:gd name="T3" fmla="*/ 3 h 301"/>
                <a:gd name="T4" fmla="*/ 175 w 247"/>
                <a:gd name="T5" fmla="*/ 12 h 301"/>
                <a:gd name="T6" fmla="*/ 176 w 247"/>
                <a:gd name="T7" fmla="*/ 23 h 301"/>
                <a:gd name="T8" fmla="*/ 179 w 247"/>
                <a:gd name="T9" fmla="*/ 39 h 301"/>
                <a:gd name="T10" fmla="*/ 186 w 247"/>
                <a:gd name="T11" fmla="*/ 57 h 301"/>
                <a:gd name="T12" fmla="*/ 198 w 247"/>
                <a:gd name="T13" fmla="*/ 70 h 301"/>
                <a:gd name="T14" fmla="*/ 211 w 247"/>
                <a:gd name="T15" fmla="*/ 81 h 301"/>
                <a:gd name="T16" fmla="*/ 224 w 247"/>
                <a:gd name="T17" fmla="*/ 89 h 301"/>
                <a:gd name="T18" fmla="*/ 236 w 247"/>
                <a:gd name="T19" fmla="*/ 95 h 301"/>
                <a:gd name="T20" fmla="*/ 245 w 247"/>
                <a:gd name="T21" fmla="*/ 97 h 301"/>
                <a:gd name="T22" fmla="*/ 247 w 247"/>
                <a:gd name="T23" fmla="*/ 97 h 301"/>
                <a:gd name="T24" fmla="*/ 247 w 247"/>
                <a:gd name="T25" fmla="*/ 301 h 301"/>
                <a:gd name="T26" fmla="*/ 247 w 247"/>
                <a:gd name="T27" fmla="*/ 301 h 301"/>
                <a:gd name="T28" fmla="*/ 183 w 247"/>
                <a:gd name="T29" fmla="*/ 297 h 301"/>
                <a:gd name="T30" fmla="*/ 121 w 247"/>
                <a:gd name="T31" fmla="*/ 285 h 301"/>
                <a:gd name="T32" fmla="*/ 63 w 247"/>
                <a:gd name="T33" fmla="*/ 266 h 301"/>
                <a:gd name="T34" fmla="*/ 7 w 247"/>
                <a:gd name="T35" fmla="*/ 241 h 301"/>
                <a:gd name="T36" fmla="*/ 0 w 247"/>
                <a:gd name="T37" fmla="*/ 237 h 301"/>
                <a:gd name="T38" fmla="*/ 2 w 247"/>
                <a:gd name="T39" fmla="*/ 218 h 301"/>
                <a:gd name="T40" fmla="*/ 5 w 247"/>
                <a:gd name="T41" fmla="*/ 189 h 301"/>
                <a:gd name="T42" fmla="*/ 7 w 247"/>
                <a:gd name="T43" fmla="*/ 160 h 301"/>
                <a:gd name="T44" fmla="*/ 13 w 247"/>
                <a:gd name="T45" fmla="*/ 132 h 301"/>
                <a:gd name="T46" fmla="*/ 18 w 247"/>
                <a:gd name="T47" fmla="*/ 106 h 301"/>
                <a:gd name="T48" fmla="*/ 25 w 247"/>
                <a:gd name="T49" fmla="*/ 83 h 301"/>
                <a:gd name="T50" fmla="*/ 35 w 247"/>
                <a:gd name="T51" fmla="*/ 71 h 301"/>
                <a:gd name="T52" fmla="*/ 50 w 247"/>
                <a:gd name="T53" fmla="*/ 58 h 301"/>
                <a:gd name="T54" fmla="*/ 69 w 247"/>
                <a:gd name="T55" fmla="*/ 47 h 301"/>
                <a:gd name="T56" fmla="*/ 89 w 247"/>
                <a:gd name="T57" fmla="*/ 36 h 301"/>
                <a:gd name="T58" fmla="*/ 109 w 247"/>
                <a:gd name="T59" fmla="*/ 26 h 301"/>
                <a:gd name="T60" fmla="*/ 128 w 247"/>
                <a:gd name="T61" fmla="*/ 17 h 301"/>
                <a:gd name="T62" fmla="*/ 146 w 247"/>
                <a:gd name="T63" fmla="*/ 10 h 301"/>
                <a:gd name="T64" fmla="*/ 160 w 247"/>
                <a:gd name="T65" fmla="*/ 4 h 301"/>
                <a:gd name="T66" fmla="*/ 170 w 247"/>
                <a:gd name="T67" fmla="*/ 1 h 301"/>
                <a:gd name="T68" fmla="*/ 173 w 247"/>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301">
                  <a:moveTo>
                    <a:pt x="173" y="0"/>
                  </a:moveTo>
                  <a:lnTo>
                    <a:pt x="173" y="3"/>
                  </a:lnTo>
                  <a:lnTo>
                    <a:pt x="175" y="12"/>
                  </a:lnTo>
                  <a:lnTo>
                    <a:pt x="176" y="23"/>
                  </a:lnTo>
                  <a:lnTo>
                    <a:pt x="179" y="39"/>
                  </a:lnTo>
                  <a:lnTo>
                    <a:pt x="186" y="57"/>
                  </a:lnTo>
                  <a:lnTo>
                    <a:pt x="198" y="70"/>
                  </a:lnTo>
                  <a:lnTo>
                    <a:pt x="211" y="81"/>
                  </a:lnTo>
                  <a:lnTo>
                    <a:pt x="224" y="89"/>
                  </a:lnTo>
                  <a:lnTo>
                    <a:pt x="236" y="95"/>
                  </a:lnTo>
                  <a:lnTo>
                    <a:pt x="245" y="97"/>
                  </a:lnTo>
                  <a:lnTo>
                    <a:pt x="247" y="97"/>
                  </a:lnTo>
                  <a:lnTo>
                    <a:pt x="247" y="301"/>
                  </a:lnTo>
                  <a:lnTo>
                    <a:pt x="247" y="301"/>
                  </a:lnTo>
                  <a:lnTo>
                    <a:pt x="183" y="297"/>
                  </a:lnTo>
                  <a:lnTo>
                    <a:pt x="121" y="285"/>
                  </a:lnTo>
                  <a:lnTo>
                    <a:pt x="63" y="266"/>
                  </a:lnTo>
                  <a:lnTo>
                    <a:pt x="7" y="241"/>
                  </a:lnTo>
                  <a:lnTo>
                    <a:pt x="0" y="237"/>
                  </a:lnTo>
                  <a:lnTo>
                    <a:pt x="2" y="218"/>
                  </a:lnTo>
                  <a:lnTo>
                    <a:pt x="5" y="189"/>
                  </a:lnTo>
                  <a:lnTo>
                    <a:pt x="7" y="160"/>
                  </a:lnTo>
                  <a:lnTo>
                    <a:pt x="13" y="132"/>
                  </a:lnTo>
                  <a:lnTo>
                    <a:pt x="18" y="106"/>
                  </a:lnTo>
                  <a:lnTo>
                    <a:pt x="25" y="83"/>
                  </a:lnTo>
                  <a:lnTo>
                    <a:pt x="35" y="71"/>
                  </a:lnTo>
                  <a:lnTo>
                    <a:pt x="50" y="58"/>
                  </a:lnTo>
                  <a:lnTo>
                    <a:pt x="69" y="47"/>
                  </a:lnTo>
                  <a:lnTo>
                    <a:pt x="89" y="36"/>
                  </a:lnTo>
                  <a:lnTo>
                    <a:pt x="109" y="26"/>
                  </a:lnTo>
                  <a:lnTo>
                    <a:pt x="128" y="17"/>
                  </a:lnTo>
                  <a:lnTo>
                    <a:pt x="146" y="10"/>
                  </a:lnTo>
                  <a:lnTo>
                    <a:pt x="160" y="4"/>
                  </a:lnTo>
                  <a:lnTo>
                    <a:pt x="170" y="1"/>
                  </a:lnTo>
                  <a:lnTo>
                    <a:pt x="1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7" name="Freeform 155"/>
            <p:cNvSpPr>
              <a:spLocks/>
            </p:cNvSpPr>
            <p:nvPr/>
          </p:nvSpPr>
          <p:spPr bwMode="auto">
            <a:xfrm>
              <a:off x="3268662" y="1168400"/>
              <a:ext cx="393700" cy="477838"/>
            </a:xfrm>
            <a:custGeom>
              <a:avLst/>
              <a:gdLst>
                <a:gd name="T0" fmla="*/ 73 w 248"/>
                <a:gd name="T1" fmla="*/ 0 h 301"/>
                <a:gd name="T2" fmla="*/ 78 w 248"/>
                <a:gd name="T3" fmla="*/ 1 h 301"/>
                <a:gd name="T4" fmla="*/ 86 w 248"/>
                <a:gd name="T5" fmla="*/ 4 h 301"/>
                <a:gd name="T6" fmla="*/ 101 w 248"/>
                <a:gd name="T7" fmla="*/ 10 h 301"/>
                <a:gd name="T8" fmla="*/ 118 w 248"/>
                <a:gd name="T9" fmla="*/ 17 h 301"/>
                <a:gd name="T10" fmla="*/ 139 w 248"/>
                <a:gd name="T11" fmla="*/ 26 h 301"/>
                <a:gd name="T12" fmla="*/ 159 w 248"/>
                <a:gd name="T13" fmla="*/ 36 h 301"/>
                <a:gd name="T14" fmla="*/ 179 w 248"/>
                <a:gd name="T15" fmla="*/ 47 h 301"/>
                <a:gd name="T16" fmla="*/ 197 w 248"/>
                <a:gd name="T17" fmla="*/ 58 h 301"/>
                <a:gd name="T18" fmla="*/ 213 w 248"/>
                <a:gd name="T19" fmla="*/ 71 h 301"/>
                <a:gd name="T20" fmla="*/ 223 w 248"/>
                <a:gd name="T21" fmla="*/ 83 h 301"/>
                <a:gd name="T22" fmla="*/ 229 w 248"/>
                <a:gd name="T23" fmla="*/ 106 h 301"/>
                <a:gd name="T24" fmla="*/ 235 w 248"/>
                <a:gd name="T25" fmla="*/ 132 h 301"/>
                <a:gd name="T26" fmla="*/ 239 w 248"/>
                <a:gd name="T27" fmla="*/ 160 h 301"/>
                <a:gd name="T28" fmla="*/ 243 w 248"/>
                <a:gd name="T29" fmla="*/ 189 h 301"/>
                <a:gd name="T30" fmla="*/ 246 w 248"/>
                <a:gd name="T31" fmla="*/ 218 h 301"/>
                <a:gd name="T32" fmla="*/ 248 w 248"/>
                <a:gd name="T33" fmla="*/ 237 h 301"/>
                <a:gd name="T34" fmla="*/ 240 w 248"/>
                <a:gd name="T35" fmla="*/ 241 h 301"/>
                <a:gd name="T36" fmla="*/ 184 w 248"/>
                <a:gd name="T37" fmla="*/ 266 h 301"/>
                <a:gd name="T38" fmla="*/ 126 w 248"/>
                <a:gd name="T39" fmla="*/ 285 h 301"/>
                <a:gd name="T40" fmla="*/ 64 w 248"/>
                <a:gd name="T41" fmla="*/ 297 h 301"/>
                <a:gd name="T42" fmla="*/ 0 w 248"/>
                <a:gd name="T43" fmla="*/ 301 h 301"/>
                <a:gd name="T44" fmla="*/ 0 w 248"/>
                <a:gd name="T45" fmla="*/ 97 h 301"/>
                <a:gd name="T46" fmla="*/ 3 w 248"/>
                <a:gd name="T47" fmla="*/ 97 h 301"/>
                <a:gd name="T48" fmla="*/ 12 w 248"/>
                <a:gd name="T49" fmla="*/ 95 h 301"/>
                <a:gd name="T50" fmla="*/ 24 w 248"/>
                <a:gd name="T51" fmla="*/ 89 h 301"/>
                <a:gd name="T52" fmla="*/ 37 w 248"/>
                <a:gd name="T53" fmla="*/ 81 h 301"/>
                <a:gd name="T54" fmla="*/ 50 w 248"/>
                <a:gd name="T55" fmla="*/ 70 h 301"/>
                <a:gd name="T56" fmla="*/ 60 w 248"/>
                <a:gd name="T57" fmla="*/ 57 h 301"/>
                <a:gd name="T58" fmla="*/ 69 w 248"/>
                <a:gd name="T59" fmla="*/ 39 h 301"/>
                <a:gd name="T60" fmla="*/ 72 w 248"/>
                <a:gd name="T61" fmla="*/ 23 h 301"/>
                <a:gd name="T62" fmla="*/ 73 w 248"/>
                <a:gd name="T63" fmla="*/ 12 h 301"/>
                <a:gd name="T64" fmla="*/ 73 w 248"/>
                <a:gd name="T65" fmla="*/ 3 h 301"/>
                <a:gd name="T66" fmla="*/ 73 w 248"/>
                <a:gd name="T6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8" h="301">
                  <a:moveTo>
                    <a:pt x="73" y="0"/>
                  </a:moveTo>
                  <a:lnTo>
                    <a:pt x="78" y="1"/>
                  </a:lnTo>
                  <a:lnTo>
                    <a:pt x="86" y="4"/>
                  </a:lnTo>
                  <a:lnTo>
                    <a:pt x="101" y="10"/>
                  </a:lnTo>
                  <a:lnTo>
                    <a:pt x="118" y="17"/>
                  </a:lnTo>
                  <a:lnTo>
                    <a:pt x="139" y="26"/>
                  </a:lnTo>
                  <a:lnTo>
                    <a:pt x="159" y="36"/>
                  </a:lnTo>
                  <a:lnTo>
                    <a:pt x="179" y="47"/>
                  </a:lnTo>
                  <a:lnTo>
                    <a:pt x="197" y="58"/>
                  </a:lnTo>
                  <a:lnTo>
                    <a:pt x="213" y="71"/>
                  </a:lnTo>
                  <a:lnTo>
                    <a:pt x="223" y="83"/>
                  </a:lnTo>
                  <a:lnTo>
                    <a:pt x="229" y="106"/>
                  </a:lnTo>
                  <a:lnTo>
                    <a:pt x="235" y="132"/>
                  </a:lnTo>
                  <a:lnTo>
                    <a:pt x="239" y="160"/>
                  </a:lnTo>
                  <a:lnTo>
                    <a:pt x="243" y="189"/>
                  </a:lnTo>
                  <a:lnTo>
                    <a:pt x="246" y="218"/>
                  </a:lnTo>
                  <a:lnTo>
                    <a:pt x="248" y="237"/>
                  </a:lnTo>
                  <a:lnTo>
                    <a:pt x="240" y="241"/>
                  </a:lnTo>
                  <a:lnTo>
                    <a:pt x="184" y="266"/>
                  </a:lnTo>
                  <a:lnTo>
                    <a:pt x="126" y="285"/>
                  </a:lnTo>
                  <a:lnTo>
                    <a:pt x="64" y="297"/>
                  </a:lnTo>
                  <a:lnTo>
                    <a:pt x="0" y="301"/>
                  </a:lnTo>
                  <a:lnTo>
                    <a:pt x="0" y="97"/>
                  </a:lnTo>
                  <a:lnTo>
                    <a:pt x="3" y="97"/>
                  </a:lnTo>
                  <a:lnTo>
                    <a:pt x="12" y="95"/>
                  </a:lnTo>
                  <a:lnTo>
                    <a:pt x="24" y="89"/>
                  </a:lnTo>
                  <a:lnTo>
                    <a:pt x="37" y="81"/>
                  </a:lnTo>
                  <a:lnTo>
                    <a:pt x="50" y="70"/>
                  </a:lnTo>
                  <a:lnTo>
                    <a:pt x="60" y="57"/>
                  </a:lnTo>
                  <a:lnTo>
                    <a:pt x="69" y="39"/>
                  </a:lnTo>
                  <a:lnTo>
                    <a:pt x="72" y="23"/>
                  </a:lnTo>
                  <a:lnTo>
                    <a:pt x="73" y="12"/>
                  </a:lnTo>
                  <a:lnTo>
                    <a:pt x="73" y="3"/>
                  </a:lnTo>
                  <a:lnTo>
                    <a:pt x="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8" name="Freeform 156"/>
            <p:cNvSpPr>
              <a:spLocks/>
            </p:cNvSpPr>
            <p:nvPr/>
          </p:nvSpPr>
          <p:spPr bwMode="auto">
            <a:xfrm>
              <a:off x="3189287" y="950912"/>
              <a:ext cx="163513" cy="60325"/>
            </a:xfrm>
            <a:custGeom>
              <a:avLst/>
              <a:gdLst>
                <a:gd name="T0" fmla="*/ 0 w 103"/>
                <a:gd name="T1" fmla="*/ 0 h 38"/>
                <a:gd name="T2" fmla="*/ 103 w 103"/>
                <a:gd name="T3" fmla="*/ 0 h 38"/>
                <a:gd name="T4" fmla="*/ 98 w 103"/>
                <a:gd name="T5" fmla="*/ 15 h 38"/>
                <a:gd name="T6" fmla="*/ 87 w 103"/>
                <a:gd name="T7" fmla="*/ 28 h 38"/>
                <a:gd name="T8" fmla="*/ 71 w 103"/>
                <a:gd name="T9" fmla="*/ 35 h 38"/>
                <a:gd name="T10" fmla="*/ 50 w 103"/>
                <a:gd name="T11" fmla="*/ 38 h 38"/>
                <a:gd name="T12" fmla="*/ 32 w 103"/>
                <a:gd name="T13" fmla="*/ 35 h 38"/>
                <a:gd name="T14" fmla="*/ 16 w 103"/>
                <a:gd name="T15" fmla="*/ 28 h 38"/>
                <a:gd name="T16" fmla="*/ 4 w 103"/>
                <a:gd name="T17" fmla="*/ 15 h 38"/>
                <a:gd name="T18" fmla="*/ 0 w 103"/>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38">
                  <a:moveTo>
                    <a:pt x="0" y="0"/>
                  </a:moveTo>
                  <a:lnTo>
                    <a:pt x="103" y="0"/>
                  </a:lnTo>
                  <a:lnTo>
                    <a:pt x="98" y="15"/>
                  </a:lnTo>
                  <a:lnTo>
                    <a:pt x="87" y="28"/>
                  </a:lnTo>
                  <a:lnTo>
                    <a:pt x="71" y="35"/>
                  </a:lnTo>
                  <a:lnTo>
                    <a:pt x="50" y="38"/>
                  </a:lnTo>
                  <a:lnTo>
                    <a:pt x="32" y="35"/>
                  </a:lnTo>
                  <a:lnTo>
                    <a:pt x="16" y="28"/>
                  </a:lnTo>
                  <a:lnTo>
                    <a:pt x="4" y="15"/>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9" name="Freeform 157"/>
            <p:cNvSpPr>
              <a:spLocks/>
            </p:cNvSpPr>
            <p:nvPr/>
          </p:nvSpPr>
          <p:spPr bwMode="auto">
            <a:xfrm>
              <a:off x="2976562" y="1168400"/>
              <a:ext cx="292100" cy="477838"/>
            </a:xfrm>
            <a:custGeom>
              <a:avLst/>
              <a:gdLst>
                <a:gd name="T0" fmla="*/ 110 w 184"/>
                <a:gd name="T1" fmla="*/ 0 h 301"/>
                <a:gd name="T2" fmla="*/ 118 w 184"/>
                <a:gd name="T3" fmla="*/ 28 h 301"/>
                <a:gd name="T4" fmla="*/ 126 w 184"/>
                <a:gd name="T5" fmla="*/ 57 h 301"/>
                <a:gd name="T6" fmla="*/ 135 w 184"/>
                <a:gd name="T7" fmla="*/ 87 h 301"/>
                <a:gd name="T8" fmla="*/ 145 w 184"/>
                <a:gd name="T9" fmla="*/ 116 h 301"/>
                <a:gd name="T10" fmla="*/ 155 w 184"/>
                <a:gd name="T11" fmla="*/ 144 h 301"/>
                <a:gd name="T12" fmla="*/ 164 w 184"/>
                <a:gd name="T13" fmla="*/ 169 h 301"/>
                <a:gd name="T14" fmla="*/ 171 w 184"/>
                <a:gd name="T15" fmla="*/ 191 h 301"/>
                <a:gd name="T16" fmla="*/ 179 w 184"/>
                <a:gd name="T17" fmla="*/ 208 h 301"/>
                <a:gd name="T18" fmla="*/ 183 w 184"/>
                <a:gd name="T19" fmla="*/ 218 h 301"/>
                <a:gd name="T20" fmla="*/ 184 w 184"/>
                <a:gd name="T21" fmla="*/ 223 h 301"/>
                <a:gd name="T22" fmla="*/ 184 w 184"/>
                <a:gd name="T23" fmla="*/ 301 h 301"/>
                <a:gd name="T24" fmla="*/ 184 w 184"/>
                <a:gd name="T25" fmla="*/ 301 h 301"/>
                <a:gd name="T26" fmla="*/ 120 w 184"/>
                <a:gd name="T27" fmla="*/ 297 h 301"/>
                <a:gd name="T28" fmla="*/ 58 w 184"/>
                <a:gd name="T29" fmla="*/ 285 h 301"/>
                <a:gd name="T30" fmla="*/ 0 w 184"/>
                <a:gd name="T31" fmla="*/ 266 h 301"/>
                <a:gd name="T32" fmla="*/ 0 w 184"/>
                <a:gd name="T33" fmla="*/ 265 h 301"/>
                <a:gd name="T34" fmla="*/ 3 w 184"/>
                <a:gd name="T35" fmla="*/ 239 h 301"/>
                <a:gd name="T36" fmla="*/ 7 w 184"/>
                <a:gd name="T37" fmla="*/ 208 h 301"/>
                <a:gd name="T38" fmla="*/ 13 w 184"/>
                <a:gd name="T39" fmla="*/ 173 h 301"/>
                <a:gd name="T40" fmla="*/ 20 w 184"/>
                <a:gd name="T41" fmla="*/ 137 h 301"/>
                <a:gd name="T42" fmla="*/ 32 w 184"/>
                <a:gd name="T43" fmla="*/ 97 h 301"/>
                <a:gd name="T44" fmla="*/ 45 w 184"/>
                <a:gd name="T45" fmla="*/ 58 h 301"/>
                <a:gd name="T46" fmla="*/ 61 w 184"/>
                <a:gd name="T47" fmla="*/ 19 h 301"/>
                <a:gd name="T48" fmla="*/ 83 w 184"/>
                <a:gd name="T49" fmla="*/ 10 h 301"/>
                <a:gd name="T50" fmla="*/ 110 w 184"/>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301">
                  <a:moveTo>
                    <a:pt x="110" y="0"/>
                  </a:moveTo>
                  <a:lnTo>
                    <a:pt x="118" y="28"/>
                  </a:lnTo>
                  <a:lnTo>
                    <a:pt x="126" y="57"/>
                  </a:lnTo>
                  <a:lnTo>
                    <a:pt x="135" y="87"/>
                  </a:lnTo>
                  <a:lnTo>
                    <a:pt x="145" y="116"/>
                  </a:lnTo>
                  <a:lnTo>
                    <a:pt x="155" y="144"/>
                  </a:lnTo>
                  <a:lnTo>
                    <a:pt x="164" y="169"/>
                  </a:lnTo>
                  <a:lnTo>
                    <a:pt x="171" y="191"/>
                  </a:lnTo>
                  <a:lnTo>
                    <a:pt x="179" y="208"/>
                  </a:lnTo>
                  <a:lnTo>
                    <a:pt x="183" y="218"/>
                  </a:lnTo>
                  <a:lnTo>
                    <a:pt x="184" y="223"/>
                  </a:lnTo>
                  <a:lnTo>
                    <a:pt x="184" y="301"/>
                  </a:lnTo>
                  <a:lnTo>
                    <a:pt x="184" y="301"/>
                  </a:lnTo>
                  <a:lnTo>
                    <a:pt x="120" y="297"/>
                  </a:lnTo>
                  <a:lnTo>
                    <a:pt x="58" y="285"/>
                  </a:lnTo>
                  <a:lnTo>
                    <a:pt x="0" y="266"/>
                  </a:lnTo>
                  <a:lnTo>
                    <a:pt x="0" y="265"/>
                  </a:lnTo>
                  <a:lnTo>
                    <a:pt x="3" y="239"/>
                  </a:lnTo>
                  <a:lnTo>
                    <a:pt x="7" y="208"/>
                  </a:lnTo>
                  <a:lnTo>
                    <a:pt x="13" y="173"/>
                  </a:lnTo>
                  <a:lnTo>
                    <a:pt x="20" y="137"/>
                  </a:lnTo>
                  <a:lnTo>
                    <a:pt x="32" y="97"/>
                  </a:lnTo>
                  <a:lnTo>
                    <a:pt x="45" y="58"/>
                  </a:lnTo>
                  <a:lnTo>
                    <a:pt x="61" y="19"/>
                  </a:lnTo>
                  <a:lnTo>
                    <a:pt x="83" y="10"/>
                  </a:lnTo>
                  <a:lnTo>
                    <a:pt x="110" y="0"/>
                  </a:lnTo>
                  <a:close/>
                </a:path>
              </a:pathLst>
            </a:custGeom>
            <a:solidFill>
              <a:srgbClr val="FB0033"/>
            </a:solidFill>
            <a:ln w="0">
              <a:solidFill>
                <a:srgbClr val="FB0033"/>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0" name="Freeform 158"/>
            <p:cNvSpPr>
              <a:spLocks/>
            </p:cNvSpPr>
            <p:nvPr/>
          </p:nvSpPr>
          <p:spPr bwMode="auto">
            <a:xfrm>
              <a:off x="3268662" y="1168400"/>
              <a:ext cx="293688" cy="477838"/>
            </a:xfrm>
            <a:custGeom>
              <a:avLst/>
              <a:gdLst>
                <a:gd name="T0" fmla="*/ 75 w 185"/>
                <a:gd name="T1" fmla="*/ 0 h 301"/>
                <a:gd name="T2" fmla="*/ 102 w 185"/>
                <a:gd name="T3" fmla="*/ 10 h 301"/>
                <a:gd name="T4" fmla="*/ 124 w 185"/>
                <a:gd name="T5" fmla="*/ 19 h 301"/>
                <a:gd name="T6" fmla="*/ 140 w 185"/>
                <a:gd name="T7" fmla="*/ 58 h 301"/>
                <a:gd name="T8" fmla="*/ 155 w 185"/>
                <a:gd name="T9" fmla="*/ 97 h 301"/>
                <a:gd name="T10" fmla="*/ 165 w 185"/>
                <a:gd name="T11" fmla="*/ 137 h 301"/>
                <a:gd name="T12" fmla="*/ 172 w 185"/>
                <a:gd name="T13" fmla="*/ 173 h 301"/>
                <a:gd name="T14" fmla="*/ 178 w 185"/>
                <a:gd name="T15" fmla="*/ 208 h 301"/>
                <a:gd name="T16" fmla="*/ 182 w 185"/>
                <a:gd name="T17" fmla="*/ 239 h 301"/>
                <a:gd name="T18" fmla="*/ 185 w 185"/>
                <a:gd name="T19" fmla="*/ 265 h 301"/>
                <a:gd name="T20" fmla="*/ 185 w 185"/>
                <a:gd name="T21" fmla="*/ 266 h 301"/>
                <a:gd name="T22" fmla="*/ 184 w 185"/>
                <a:gd name="T23" fmla="*/ 266 h 301"/>
                <a:gd name="T24" fmla="*/ 126 w 185"/>
                <a:gd name="T25" fmla="*/ 285 h 301"/>
                <a:gd name="T26" fmla="*/ 64 w 185"/>
                <a:gd name="T27" fmla="*/ 297 h 301"/>
                <a:gd name="T28" fmla="*/ 0 w 185"/>
                <a:gd name="T29" fmla="*/ 301 h 301"/>
                <a:gd name="T30" fmla="*/ 0 w 185"/>
                <a:gd name="T31" fmla="*/ 223 h 301"/>
                <a:gd name="T32" fmla="*/ 2 w 185"/>
                <a:gd name="T33" fmla="*/ 218 h 301"/>
                <a:gd name="T34" fmla="*/ 6 w 185"/>
                <a:gd name="T35" fmla="*/ 208 h 301"/>
                <a:gd name="T36" fmla="*/ 14 w 185"/>
                <a:gd name="T37" fmla="*/ 191 h 301"/>
                <a:gd name="T38" fmla="*/ 21 w 185"/>
                <a:gd name="T39" fmla="*/ 169 h 301"/>
                <a:gd name="T40" fmla="*/ 31 w 185"/>
                <a:gd name="T41" fmla="*/ 144 h 301"/>
                <a:gd name="T42" fmla="*/ 40 w 185"/>
                <a:gd name="T43" fmla="*/ 116 h 301"/>
                <a:gd name="T44" fmla="*/ 50 w 185"/>
                <a:gd name="T45" fmla="*/ 87 h 301"/>
                <a:gd name="T46" fmla="*/ 59 w 185"/>
                <a:gd name="T47" fmla="*/ 57 h 301"/>
                <a:gd name="T48" fmla="*/ 67 w 185"/>
                <a:gd name="T49" fmla="*/ 28 h 301"/>
                <a:gd name="T50" fmla="*/ 75 w 185"/>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301">
                  <a:moveTo>
                    <a:pt x="75" y="0"/>
                  </a:moveTo>
                  <a:lnTo>
                    <a:pt x="102" y="10"/>
                  </a:lnTo>
                  <a:lnTo>
                    <a:pt x="124" y="19"/>
                  </a:lnTo>
                  <a:lnTo>
                    <a:pt x="140" y="58"/>
                  </a:lnTo>
                  <a:lnTo>
                    <a:pt x="155" y="97"/>
                  </a:lnTo>
                  <a:lnTo>
                    <a:pt x="165" y="137"/>
                  </a:lnTo>
                  <a:lnTo>
                    <a:pt x="172" y="173"/>
                  </a:lnTo>
                  <a:lnTo>
                    <a:pt x="178" y="208"/>
                  </a:lnTo>
                  <a:lnTo>
                    <a:pt x="182" y="239"/>
                  </a:lnTo>
                  <a:lnTo>
                    <a:pt x="185" y="265"/>
                  </a:lnTo>
                  <a:lnTo>
                    <a:pt x="185" y="266"/>
                  </a:lnTo>
                  <a:lnTo>
                    <a:pt x="184" y="266"/>
                  </a:lnTo>
                  <a:lnTo>
                    <a:pt x="126" y="285"/>
                  </a:lnTo>
                  <a:lnTo>
                    <a:pt x="64" y="297"/>
                  </a:lnTo>
                  <a:lnTo>
                    <a:pt x="0" y="301"/>
                  </a:lnTo>
                  <a:lnTo>
                    <a:pt x="0" y="223"/>
                  </a:lnTo>
                  <a:lnTo>
                    <a:pt x="2" y="218"/>
                  </a:lnTo>
                  <a:lnTo>
                    <a:pt x="6" y="208"/>
                  </a:lnTo>
                  <a:lnTo>
                    <a:pt x="14" y="191"/>
                  </a:lnTo>
                  <a:lnTo>
                    <a:pt x="21" y="169"/>
                  </a:lnTo>
                  <a:lnTo>
                    <a:pt x="31" y="144"/>
                  </a:lnTo>
                  <a:lnTo>
                    <a:pt x="40" y="116"/>
                  </a:lnTo>
                  <a:lnTo>
                    <a:pt x="50" y="87"/>
                  </a:lnTo>
                  <a:lnTo>
                    <a:pt x="59" y="57"/>
                  </a:lnTo>
                  <a:lnTo>
                    <a:pt x="67" y="28"/>
                  </a:lnTo>
                  <a:lnTo>
                    <a:pt x="75" y="0"/>
                  </a:lnTo>
                  <a:close/>
                </a:path>
              </a:pathLst>
            </a:custGeom>
            <a:solidFill>
              <a:srgbClr val="C90008"/>
            </a:solidFill>
            <a:ln w="0">
              <a:solidFill>
                <a:srgbClr val="C90008"/>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1" name="Freeform 159"/>
            <p:cNvSpPr>
              <a:spLocks/>
            </p:cNvSpPr>
            <p:nvPr/>
          </p:nvSpPr>
          <p:spPr bwMode="auto">
            <a:xfrm>
              <a:off x="2947987" y="242887"/>
              <a:ext cx="469900" cy="503238"/>
            </a:xfrm>
            <a:custGeom>
              <a:avLst/>
              <a:gdLst>
                <a:gd name="T0" fmla="*/ 192 w 296"/>
                <a:gd name="T1" fmla="*/ 0 h 317"/>
                <a:gd name="T2" fmla="*/ 226 w 296"/>
                <a:gd name="T3" fmla="*/ 3 h 317"/>
                <a:gd name="T4" fmla="*/ 253 w 296"/>
                <a:gd name="T5" fmla="*/ 13 h 317"/>
                <a:gd name="T6" fmla="*/ 274 w 296"/>
                <a:gd name="T7" fmla="*/ 29 h 317"/>
                <a:gd name="T8" fmla="*/ 288 w 296"/>
                <a:gd name="T9" fmla="*/ 48 h 317"/>
                <a:gd name="T10" fmla="*/ 296 w 296"/>
                <a:gd name="T11" fmla="*/ 72 h 317"/>
                <a:gd name="T12" fmla="*/ 294 w 296"/>
                <a:gd name="T13" fmla="*/ 100 h 317"/>
                <a:gd name="T14" fmla="*/ 284 w 296"/>
                <a:gd name="T15" fmla="*/ 129 h 317"/>
                <a:gd name="T16" fmla="*/ 268 w 296"/>
                <a:gd name="T17" fmla="*/ 154 h 317"/>
                <a:gd name="T18" fmla="*/ 252 w 296"/>
                <a:gd name="T19" fmla="*/ 174 h 317"/>
                <a:gd name="T20" fmla="*/ 233 w 296"/>
                <a:gd name="T21" fmla="*/ 190 h 317"/>
                <a:gd name="T22" fmla="*/ 213 w 296"/>
                <a:gd name="T23" fmla="*/ 202 h 317"/>
                <a:gd name="T24" fmla="*/ 189 w 296"/>
                <a:gd name="T25" fmla="*/ 208 h 317"/>
                <a:gd name="T26" fmla="*/ 165 w 296"/>
                <a:gd name="T27" fmla="*/ 208 h 317"/>
                <a:gd name="T28" fmla="*/ 136 w 296"/>
                <a:gd name="T29" fmla="*/ 208 h 317"/>
                <a:gd name="T30" fmla="*/ 109 w 296"/>
                <a:gd name="T31" fmla="*/ 215 h 317"/>
                <a:gd name="T32" fmla="*/ 89 w 296"/>
                <a:gd name="T33" fmla="*/ 227 h 317"/>
                <a:gd name="T34" fmla="*/ 74 w 296"/>
                <a:gd name="T35" fmla="*/ 243 h 317"/>
                <a:gd name="T36" fmla="*/ 64 w 296"/>
                <a:gd name="T37" fmla="*/ 263 h 317"/>
                <a:gd name="T38" fmla="*/ 61 w 296"/>
                <a:gd name="T39" fmla="*/ 283 h 317"/>
                <a:gd name="T40" fmla="*/ 61 w 296"/>
                <a:gd name="T41" fmla="*/ 317 h 317"/>
                <a:gd name="T42" fmla="*/ 47 w 296"/>
                <a:gd name="T43" fmla="*/ 307 h 317"/>
                <a:gd name="T44" fmla="*/ 32 w 296"/>
                <a:gd name="T45" fmla="*/ 294 h 317"/>
                <a:gd name="T46" fmla="*/ 19 w 296"/>
                <a:gd name="T47" fmla="*/ 279 h 317"/>
                <a:gd name="T48" fmla="*/ 9 w 296"/>
                <a:gd name="T49" fmla="*/ 260 h 317"/>
                <a:gd name="T50" fmla="*/ 2 w 296"/>
                <a:gd name="T51" fmla="*/ 240 h 317"/>
                <a:gd name="T52" fmla="*/ 0 w 296"/>
                <a:gd name="T53" fmla="*/ 218 h 317"/>
                <a:gd name="T54" fmla="*/ 6 w 296"/>
                <a:gd name="T55" fmla="*/ 193 h 317"/>
                <a:gd name="T56" fmla="*/ 19 w 296"/>
                <a:gd name="T57" fmla="*/ 170 h 317"/>
                <a:gd name="T58" fmla="*/ 21 w 296"/>
                <a:gd name="T59" fmla="*/ 154 h 317"/>
                <a:gd name="T60" fmla="*/ 24 w 296"/>
                <a:gd name="T61" fmla="*/ 135 h 317"/>
                <a:gd name="T62" fmla="*/ 29 w 296"/>
                <a:gd name="T63" fmla="*/ 115 h 317"/>
                <a:gd name="T64" fmla="*/ 38 w 296"/>
                <a:gd name="T65" fmla="*/ 94 h 317"/>
                <a:gd name="T66" fmla="*/ 50 w 296"/>
                <a:gd name="T67" fmla="*/ 74 h 317"/>
                <a:gd name="T68" fmla="*/ 64 w 296"/>
                <a:gd name="T69" fmla="*/ 55 h 317"/>
                <a:gd name="T70" fmla="*/ 82 w 296"/>
                <a:gd name="T71" fmla="*/ 38 h 317"/>
                <a:gd name="T72" fmla="*/ 104 w 296"/>
                <a:gd name="T73" fmla="*/ 22 h 317"/>
                <a:gd name="T74" fmla="*/ 130 w 296"/>
                <a:gd name="T75" fmla="*/ 10 h 317"/>
                <a:gd name="T76" fmla="*/ 159 w 296"/>
                <a:gd name="T77" fmla="*/ 3 h 317"/>
                <a:gd name="T78" fmla="*/ 192 w 296"/>
                <a:gd name="T7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6" h="317">
                  <a:moveTo>
                    <a:pt x="192" y="0"/>
                  </a:moveTo>
                  <a:lnTo>
                    <a:pt x="226" y="3"/>
                  </a:lnTo>
                  <a:lnTo>
                    <a:pt x="253" y="13"/>
                  </a:lnTo>
                  <a:lnTo>
                    <a:pt x="274" y="29"/>
                  </a:lnTo>
                  <a:lnTo>
                    <a:pt x="288" y="48"/>
                  </a:lnTo>
                  <a:lnTo>
                    <a:pt x="296" y="72"/>
                  </a:lnTo>
                  <a:lnTo>
                    <a:pt x="294" y="100"/>
                  </a:lnTo>
                  <a:lnTo>
                    <a:pt x="284" y="129"/>
                  </a:lnTo>
                  <a:lnTo>
                    <a:pt x="268" y="154"/>
                  </a:lnTo>
                  <a:lnTo>
                    <a:pt x="252" y="174"/>
                  </a:lnTo>
                  <a:lnTo>
                    <a:pt x="233" y="190"/>
                  </a:lnTo>
                  <a:lnTo>
                    <a:pt x="213" y="202"/>
                  </a:lnTo>
                  <a:lnTo>
                    <a:pt x="189" y="208"/>
                  </a:lnTo>
                  <a:lnTo>
                    <a:pt x="165" y="208"/>
                  </a:lnTo>
                  <a:lnTo>
                    <a:pt x="136" y="208"/>
                  </a:lnTo>
                  <a:lnTo>
                    <a:pt x="109" y="215"/>
                  </a:lnTo>
                  <a:lnTo>
                    <a:pt x="89" y="227"/>
                  </a:lnTo>
                  <a:lnTo>
                    <a:pt x="74" y="243"/>
                  </a:lnTo>
                  <a:lnTo>
                    <a:pt x="64" y="263"/>
                  </a:lnTo>
                  <a:lnTo>
                    <a:pt x="61" y="283"/>
                  </a:lnTo>
                  <a:lnTo>
                    <a:pt x="61" y="317"/>
                  </a:lnTo>
                  <a:lnTo>
                    <a:pt x="47" y="307"/>
                  </a:lnTo>
                  <a:lnTo>
                    <a:pt x="32" y="294"/>
                  </a:lnTo>
                  <a:lnTo>
                    <a:pt x="19" y="279"/>
                  </a:lnTo>
                  <a:lnTo>
                    <a:pt x="9" y="260"/>
                  </a:lnTo>
                  <a:lnTo>
                    <a:pt x="2" y="240"/>
                  </a:lnTo>
                  <a:lnTo>
                    <a:pt x="0" y="218"/>
                  </a:lnTo>
                  <a:lnTo>
                    <a:pt x="6" y="193"/>
                  </a:lnTo>
                  <a:lnTo>
                    <a:pt x="19" y="170"/>
                  </a:lnTo>
                  <a:lnTo>
                    <a:pt x="21" y="154"/>
                  </a:lnTo>
                  <a:lnTo>
                    <a:pt x="24" y="135"/>
                  </a:lnTo>
                  <a:lnTo>
                    <a:pt x="29" y="115"/>
                  </a:lnTo>
                  <a:lnTo>
                    <a:pt x="38" y="94"/>
                  </a:lnTo>
                  <a:lnTo>
                    <a:pt x="50" y="74"/>
                  </a:lnTo>
                  <a:lnTo>
                    <a:pt x="64" y="55"/>
                  </a:lnTo>
                  <a:lnTo>
                    <a:pt x="82" y="38"/>
                  </a:lnTo>
                  <a:lnTo>
                    <a:pt x="104" y="22"/>
                  </a:lnTo>
                  <a:lnTo>
                    <a:pt x="130" y="10"/>
                  </a:lnTo>
                  <a:lnTo>
                    <a:pt x="159" y="3"/>
                  </a:lnTo>
                  <a:lnTo>
                    <a:pt x="19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2" name="Freeform 160"/>
            <p:cNvSpPr>
              <a:spLocks/>
            </p:cNvSpPr>
            <p:nvPr/>
          </p:nvSpPr>
          <p:spPr bwMode="auto">
            <a:xfrm>
              <a:off x="3389312" y="277812"/>
              <a:ext cx="207963" cy="401638"/>
            </a:xfrm>
            <a:custGeom>
              <a:avLst/>
              <a:gdLst>
                <a:gd name="T0" fmla="*/ 0 w 131"/>
                <a:gd name="T1" fmla="*/ 0 h 253"/>
                <a:gd name="T2" fmla="*/ 3 w 131"/>
                <a:gd name="T3" fmla="*/ 1 h 253"/>
                <a:gd name="T4" fmla="*/ 12 w 131"/>
                <a:gd name="T5" fmla="*/ 7 h 253"/>
                <a:gd name="T6" fmla="*/ 25 w 131"/>
                <a:gd name="T7" fmla="*/ 14 h 253"/>
                <a:gd name="T8" fmla="*/ 41 w 131"/>
                <a:gd name="T9" fmla="*/ 24 h 253"/>
                <a:gd name="T10" fmla="*/ 57 w 131"/>
                <a:gd name="T11" fmla="*/ 36 h 253"/>
                <a:gd name="T12" fmla="*/ 74 w 131"/>
                <a:gd name="T13" fmla="*/ 50 h 253"/>
                <a:gd name="T14" fmla="*/ 92 w 131"/>
                <a:gd name="T15" fmla="*/ 66 h 253"/>
                <a:gd name="T16" fmla="*/ 105 w 131"/>
                <a:gd name="T17" fmla="*/ 84 h 253"/>
                <a:gd name="T18" fmla="*/ 115 w 131"/>
                <a:gd name="T19" fmla="*/ 104 h 253"/>
                <a:gd name="T20" fmla="*/ 122 w 131"/>
                <a:gd name="T21" fmla="*/ 120 h 253"/>
                <a:gd name="T22" fmla="*/ 127 w 131"/>
                <a:gd name="T23" fmla="*/ 133 h 253"/>
                <a:gd name="T24" fmla="*/ 130 w 131"/>
                <a:gd name="T25" fmla="*/ 144 h 253"/>
                <a:gd name="T26" fmla="*/ 131 w 131"/>
                <a:gd name="T27" fmla="*/ 154 h 253"/>
                <a:gd name="T28" fmla="*/ 130 w 131"/>
                <a:gd name="T29" fmla="*/ 164 h 253"/>
                <a:gd name="T30" fmla="*/ 128 w 131"/>
                <a:gd name="T31" fmla="*/ 177 h 253"/>
                <a:gd name="T32" fmla="*/ 124 w 131"/>
                <a:gd name="T33" fmla="*/ 194 h 253"/>
                <a:gd name="T34" fmla="*/ 121 w 131"/>
                <a:gd name="T35" fmla="*/ 219 h 253"/>
                <a:gd name="T36" fmla="*/ 115 w 131"/>
                <a:gd name="T37" fmla="*/ 253 h 253"/>
                <a:gd name="T38" fmla="*/ 89 w 131"/>
                <a:gd name="T39" fmla="*/ 235 h 253"/>
                <a:gd name="T40" fmla="*/ 67 w 131"/>
                <a:gd name="T41" fmla="*/ 215 h 253"/>
                <a:gd name="T42" fmla="*/ 48 w 131"/>
                <a:gd name="T43" fmla="*/ 190 h 253"/>
                <a:gd name="T44" fmla="*/ 32 w 131"/>
                <a:gd name="T45" fmla="*/ 165 h 253"/>
                <a:gd name="T46" fmla="*/ 20 w 131"/>
                <a:gd name="T47" fmla="*/ 141 h 253"/>
                <a:gd name="T48" fmla="*/ 10 w 131"/>
                <a:gd name="T49" fmla="*/ 119 h 253"/>
                <a:gd name="T50" fmla="*/ 4 w 131"/>
                <a:gd name="T51" fmla="*/ 101 h 253"/>
                <a:gd name="T52" fmla="*/ 2 w 131"/>
                <a:gd name="T53" fmla="*/ 90 h 253"/>
                <a:gd name="T54" fmla="*/ 0 w 131"/>
                <a:gd name="T55" fmla="*/ 85 h 253"/>
                <a:gd name="T56" fmla="*/ 0 w 131"/>
                <a:gd name="T5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253">
                  <a:moveTo>
                    <a:pt x="0" y="0"/>
                  </a:moveTo>
                  <a:lnTo>
                    <a:pt x="3" y="1"/>
                  </a:lnTo>
                  <a:lnTo>
                    <a:pt x="12" y="7"/>
                  </a:lnTo>
                  <a:lnTo>
                    <a:pt x="25" y="14"/>
                  </a:lnTo>
                  <a:lnTo>
                    <a:pt x="41" y="24"/>
                  </a:lnTo>
                  <a:lnTo>
                    <a:pt x="57" y="36"/>
                  </a:lnTo>
                  <a:lnTo>
                    <a:pt x="74" y="50"/>
                  </a:lnTo>
                  <a:lnTo>
                    <a:pt x="92" y="66"/>
                  </a:lnTo>
                  <a:lnTo>
                    <a:pt x="105" y="84"/>
                  </a:lnTo>
                  <a:lnTo>
                    <a:pt x="115" y="104"/>
                  </a:lnTo>
                  <a:lnTo>
                    <a:pt x="122" y="120"/>
                  </a:lnTo>
                  <a:lnTo>
                    <a:pt x="127" y="133"/>
                  </a:lnTo>
                  <a:lnTo>
                    <a:pt x="130" y="144"/>
                  </a:lnTo>
                  <a:lnTo>
                    <a:pt x="131" y="154"/>
                  </a:lnTo>
                  <a:lnTo>
                    <a:pt x="130" y="164"/>
                  </a:lnTo>
                  <a:lnTo>
                    <a:pt x="128" y="177"/>
                  </a:lnTo>
                  <a:lnTo>
                    <a:pt x="124" y="194"/>
                  </a:lnTo>
                  <a:lnTo>
                    <a:pt x="121" y="219"/>
                  </a:lnTo>
                  <a:lnTo>
                    <a:pt x="115" y="253"/>
                  </a:lnTo>
                  <a:lnTo>
                    <a:pt x="89" y="235"/>
                  </a:lnTo>
                  <a:lnTo>
                    <a:pt x="67" y="215"/>
                  </a:lnTo>
                  <a:lnTo>
                    <a:pt x="48" y="190"/>
                  </a:lnTo>
                  <a:lnTo>
                    <a:pt x="32" y="165"/>
                  </a:lnTo>
                  <a:lnTo>
                    <a:pt x="20" y="141"/>
                  </a:lnTo>
                  <a:lnTo>
                    <a:pt x="10" y="119"/>
                  </a:lnTo>
                  <a:lnTo>
                    <a:pt x="4" y="101"/>
                  </a:lnTo>
                  <a:lnTo>
                    <a:pt x="2" y="90"/>
                  </a:lnTo>
                  <a:lnTo>
                    <a:pt x="0" y="85"/>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pic>
        <p:nvPicPr>
          <p:cNvPr id="133" name="Picture 1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614" y="1161645"/>
            <a:ext cx="1980000" cy="1980000"/>
          </a:xfrm>
          <a:prstGeom prst="ellipse">
            <a:avLst/>
          </a:prstGeom>
        </p:spPr>
      </p:pic>
      <p:pic>
        <p:nvPicPr>
          <p:cNvPr id="134" name="Picture 133" descr="jean-michel.jpg"/>
          <p:cNvPicPr>
            <a:picLocks noChangeAspect="1"/>
          </p:cNvPicPr>
          <p:nvPr/>
        </p:nvPicPr>
        <p:blipFill>
          <a:blip r:embed="rId3" cstate="print"/>
          <a:stretch>
            <a:fillRect/>
          </a:stretch>
        </p:blipFill>
        <p:spPr>
          <a:xfrm>
            <a:off x="6167642" y="1155948"/>
            <a:ext cx="1991642" cy="1980000"/>
          </a:xfrm>
          <a:prstGeom prst="ellipse">
            <a:avLst/>
          </a:prstGeom>
        </p:spPr>
      </p:pic>
      <p:pic>
        <p:nvPicPr>
          <p:cNvPr id="135" name="Picture 134"/>
          <p:cNvPicPr>
            <a:picLocks noChangeAspect="1"/>
          </p:cNvPicPr>
          <p:nvPr/>
        </p:nvPicPr>
        <p:blipFill rotWithShape="1">
          <a:blip r:embed="rId4"/>
          <a:srcRect t="3132" b="11105"/>
          <a:stretch/>
        </p:blipFill>
        <p:spPr>
          <a:xfrm>
            <a:off x="986967" y="1179781"/>
            <a:ext cx="1952686" cy="1980000"/>
          </a:xfrm>
          <a:prstGeom prst="ellipse">
            <a:avLst/>
          </a:prstGeom>
        </p:spPr>
      </p:pic>
    </p:spTree>
    <p:extLst>
      <p:ext uri="{BB962C8B-B14F-4D97-AF65-F5344CB8AC3E}">
        <p14:creationId xmlns:p14="http://schemas.microsoft.com/office/powerpoint/2010/main" val="2758870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0" y="0"/>
            <a:ext cx="4012602" cy="5143500"/>
          </a:xfrm>
          <a:prstGeom prst="rect">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285325" y="796714"/>
            <a:ext cx="3608943" cy="2924743"/>
          </a:xfrm>
          <a:prstGeom prst="rect">
            <a:avLst/>
          </a:prstGeom>
          <a:ln>
            <a:noFill/>
          </a:ln>
        </p:spPr>
        <p:txBody>
          <a:bodyPr wrap="square" lIns="62197" tIns="31099" rIns="62197" bIns="31099">
            <a:spAutoFit/>
          </a:bodyPr>
          <a:lstStyle/>
          <a:p>
            <a:pPr algn="just" hangingPunct="0">
              <a:lnSpc>
                <a:spcPts val="1600"/>
              </a:lnSpc>
            </a:pPr>
            <a:r>
              <a:rPr lang="en-GB" sz="1400" b="1" dirty="0">
                <a:solidFill>
                  <a:schemeClr val="bg1"/>
                </a:solidFill>
              </a:rPr>
              <a:t>ABOUT IPSOS</a:t>
            </a:r>
          </a:p>
          <a:p>
            <a:pPr algn="just" hangingPunct="0">
              <a:lnSpc>
                <a:spcPts val="1600"/>
              </a:lnSpc>
            </a:pPr>
            <a:endParaRPr lang="en-US" sz="1400" dirty="0">
              <a:solidFill>
                <a:schemeClr val="bg1"/>
              </a:solidFill>
            </a:endParaRPr>
          </a:p>
          <a:p>
            <a:pPr>
              <a:lnSpc>
                <a:spcPts val="1600"/>
              </a:lnSpc>
            </a:pPr>
            <a:r>
              <a:rPr lang="en-US" sz="1200" dirty="0">
                <a:solidFill>
                  <a:schemeClr val="bg1"/>
                </a:solidFill>
              </a:rPr>
              <a:t>Ipsos ranks third in the global research industry. With a strong presence in 87 countries, Ipsos employs more than 16,000 people and has the ability to conduct research programs in more than 100 countries. Founded in France in 1975, Ipsos is </a:t>
            </a:r>
            <a:r>
              <a:rPr lang="en-GB" sz="1200" dirty="0">
                <a:solidFill>
                  <a:schemeClr val="bg1"/>
                </a:solidFill>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1200" dirty="0">
                <a:solidFill>
                  <a:schemeClr val="bg1"/>
                </a:solidFill>
              </a:rPr>
              <a:t>Ipsos has been listed on the Paris Stock Exchange since 1999.</a:t>
            </a:r>
          </a:p>
        </p:txBody>
      </p:sp>
      <p:sp>
        <p:nvSpPr>
          <p:cNvPr id="3" name="Rectangle 2"/>
          <p:cNvSpPr/>
          <p:nvPr/>
        </p:nvSpPr>
        <p:spPr>
          <a:xfrm>
            <a:off x="4385051" y="796714"/>
            <a:ext cx="4570380" cy="3571458"/>
          </a:xfrm>
          <a:prstGeom prst="rect">
            <a:avLst/>
          </a:prstGeom>
          <a:ln>
            <a:noFill/>
          </a:ln>
        </p:spPr>
        <p:txBody>
          <a:bodyPr lIns="62197" tIns="31099" rIns="62197" bIns="31099">
            <a:spAutoFit/>
          </a:bodyPr>
          <a:lstStyle/>
          <a:p>
            <a:pPr algn="just" hangingPunct="0">
              <a:lnSpc>
                <a:spcPts val="1600"/>
              </a:lnSpc>
            </a:pPr>
            <a:r>
              <a:rPr lang="en-US" sz="1400" b="1" dirty="0">
                <a:solidFill>
                  <a:schemeClr val="tx1">
                    <a:lumMod val="75000"/>
                    <a:lumOff val="25000"/>
                  </a:schemeClr>
                </a:solidFill>
              </a:rPr>
              <a:t>GAME CHANGERS</a:t>
            </a:r>
          </a:p>
          <a:p>
            <a:r>
              <a:rPr lang="en-US" sz="1200" b="1" dirty="0">
                <a:solidFill>
                  <a:schemeClr val="tx1">
                    <a:lumMod val="75000"/>
                    <a:lumOff val="25000"/>
                  </a:schemeClr>
                </a:solidFill>
              </a:rPr>
              <a:t/>
            </a:r>
            <a:br>
              <a:rPr lang="en-US" sz="1200" b="1" dirty="0">
                <a:solidFill>
                  <a:schemeClr val="tx1">
                    <a:lumMod val="75000"/>
                    <a:lumOff val="25000"/>
                  </a:schemeClr>
                </a:solidFill>
              </a:rPr>
            </a:br>
            <a:r>
              <a:rPr lang="en-US" sz="1200" b="1" dirty="0">
                <a:solidFill>
                  <a:schemeClr val="tx1">
                    <a:lumMod val="75000"/>
                    <a:lumOff val="25000"/>
                  </a:schemeClr>
                </a:solidFill>
              </a:rPr>
              <a:t>“</a:t>
            </a:r>
            <a:r>
              <a:rPr lang="en-US" sz="1200" dirty="0">
                <a:solidFill>
                  <a:schemeClr val="tx1">
                    <a:lumMod val="75000"/>
                    <a:lumOff val="25000"/>
                  </a:schemeClr>
                </a:solidFill>
              </a:rPr>
              <a:t>Game Changers” is the Ipsos signature.</a:t>
            </a:r>
          </a:p>
          <a:p>
            <a:r>
              <a:rPr lang="en-US" sz="1200" dirty="0">
                <a:solidFill>
                  <a:schemeClr val="tx1">
                    <a:lumMod val="75000"/>
                    <a:lumOff val="25000"/>
                  </a:schemeClr>
                </a:solidFill>
              </a:rPr>
              <a:t> </a:t>
            </a:r>
          </a:p>
          <a:p>
            <a:r>
              <a:rPr lang="en-US" sz="1200" dirty="0">
                <a:solidFill>
                  <a:schemeClr val="tx1">
                    <a:lumMod val="75000"/>
                    <a:lumOff val="25000"/>
                  </a:schemeClr>
                </a:solidFill>
              </a:rPr>
              <a:t>At Ipsos we are passionately curious about people, markets, brands </a:t>
            </a:r>
            <a:br>
              <a:rPr lang="en-US" sz="1200" dirty="0">
                <a:solidFill>
                  <a:schemeClr val="tx1">
                    <a:lumMod val="75000"/>
                    <a:lumOff val="25000"/>
                  </a:schemeClr>
                </a:solidFill>
              </a:rPr>
            </a:br>
            <a:r>
              <a:rPr lang="en-US" sz="1200" dirty="0">
                <a:solidFill>
                  <a:schemeClr val="tx1">
                    <a:lumMod val="75000"/>
                    <a:lumOff val="25000"/>
                  </a:schemeClr>
                </a:solidFill>
              </a:rPr>
              <a:t>and society. </a:t>
            </a:r>
          </a:p>
          <a:p>
            <a:endParaRPr lang="en-US" sz="1200" dirty="0">
              <a:solidFill>
                <a:schemeClr val="tx1">
                  <a:lumMod val="75000"/>
                  <a:lumOff val="25000"/>
                </a:schemeClr>
              </a:solidFill>
            </a:endParaRPr>
          </a:p>
          <a:p>
            <a:r>
              <a:rPr lang="en-US" sz="1200" dirty="0">
                <a:solidFill>
                  <a:schemeClr val="tx1">
                    <a:lumMod val="75000"/>
                    <a:lumOff val="25000"/>
                  </a:schemeClr>
                </a:solidFill>
              </a:rPr>
              <a:t>We make our changing world easier and faster to navigate and inspire clients to make smarter decisions. </a:t>
            </a:r>
          </a:p>
          <a:p>
            <a:endParaRPr lang="en-US" sz="1200" dirty="0">
              <a:solidFill>
                <a:schemeClr val="tx1">
                  <a:lumMod val="75000"/>
                  <a:lumOff val="25000"/>
                </a:schemeClr>
              </a:solidFill>
            </a:endParaRPr>
          </a:p>
          <a:p>
            <a:r>
              <a:rPr lang="en-US" sz="1200" dirty="0">
                <a:solidFill>
                  <a:schemeClr val="tx1">
                    <a:lumMod val="75000"/>
                    <a:lumOff val="25000"/>
                  </a:schemeClr>
                </a:solidFill>
              </a:rPr>
              <a:t>We deliver with security, speed, simplicity and substance. We are </a:t>
            </a:r>
            <a:br>
              <a:rPr lang="en-US" sz="1200" dirty="0">
                <a:solidFill>
                  <a:schemeClr val="tx1">
                    <a:lumMod val="75000"/>
                    <a:lumOff val="25000"/>
                  </a:schemeClr>
                </a:solidFill>
              </a:rPr>
            </a:br>
            <a:r>
              <a:rPr lang="en-US" sz="1200" dirty="0">
                <a:solidFill>
                  <a:schemeClr val="tx1">
                    <a:lumMod val="75000"/>
                    <a:lumOff val="25000"/>
                  </a:schemeClr>
                </a:solidFill>
              </a:rPr>
              <a:t>Game Changers.</a:t>
            </a:r>
            <a:br>
              <a:rPr lang="en-US" sz="1200" dirty="0">
                <a:solidFill>
                  <a:schemeClr val="tx1">
                    <a:lumMod val="75000"/>
                    <a:lumOff val="25000"/>
                  </a:schemeClr>
                </a:solidFill>
              </a:rPr>
            </a:br>
            <a:endParaRPr lang="en-US" sz="1200" dirty="0">
              <a:solidFill>
                <a:schemeClr val="tx1">
                  <a:lumMod val="75000"/>
                  <a:lumOff val="25000"/>
                </a:schemeClr>
              </a:solidFill>
            </a:endParaRPr>
          </a:p>
          <a:p>
            <a:r>
              <a:rPr lang="en-US" sz="1200" dirty="0">
                <a:solidFill>
                  <a:schemeClr val="tx1">
                    <a:lumMod val="75000"/>
                    <a:lumOff val="25000"/>
                  </a:schemeClr>
                </a:solidFill>
              </a:rPr>
              <a:t>Ipsos is listed on </a:t>
            </a:r>
            <a:r>
              <a:rPr lang="en-US" sz="1200" dirty="0" err="1">
                <a:solidFill>
                  <a:schemeClr val="tx1">
                    <a:lumMod val="75000"/>
                    <a:lumOff val="25000"/>
                  </a:schemeClr>
                </a:solidFill>
              </a:rPr>
              <a:t>Eurolist</a:t>
            </a:r>
            <a:r>
              <a:rPr lang="en-US" sz="1200" dirty="0">
                <a:solidFill>
                  <a:schemeClr val="tx1">
                    <a:lumMod val="75000"/>
                    <a:lumOff val="25000"/>
                  </a:schemeClr>
                </a:solidFill>
              </a:rPr>
              <a:t> - NYSE-Euronext.  The company is part of the SBF 120 and the Mid-60 index and is eligible for the Deferred Settlement Service (SRD).</a:t>
            </a:r>
          </a:p>
          <a:p>
            <a:r>
              <a:rPr lang="x-none" sz="1200">
                <a:solidFill>
                  <a:schemeClr val="tx1">
                    <a:lumMod val="75000"/>
                    <a:lumOff val="25000"/>
                  </a:schemeClr>
                </a:solidFill>
              </a:rPr>
              <a:t> </a:t>
            </a:r>
            <a:endParaRPr lang="en-US" sz="1200" dirty="0">
              <a:solidFill>
                <a:schemeClr val="tx1">
                  <a:lumMod val="75000"/>
                  <a:lumOff val="25000"/>
                </a:schemeClr>
              </a:solidFill>
            </a:endParaRPr>
          </a:p>
          <a:p>
            <a:r>
              <a:rPr lang="fr-FR" sz="1200" b="1" dirty="0">
                <a:solidFill>
                  <a:schemeClr val="tx1">
                    <a:lumMod val="75000"/>
                    <a:lumOff val="25000"/>
                  </a:schemeClr>
                </a:solidFill>
              </a:rPr>
              <a:t>ISIN code FR0000073298, Reuters ISOS.PA, Bloomberg IPS:FP</a:t>
            </a:r>
            <a:br>
              <a:rPr lang="fr-FR" sz="1200" b="1" dirty="0">
                <a:solidFill>
                  <a:schemeClr val="tx1">
                    <a:lumMod val="75000"/>
                    <a:lumOff val="25000"/>
                  </a:schemeClr>
                </a:solidFill>
              </a:rPr>
            </a:br>
            <a:r>
              <a:rPr lang="fr-FR" sz="1200" b="1" u="sng" dirty="0">
                <a:solidFill>
                  <a:schemeClr val="tx1">
                    <a:lumMod val="75000"/>
                    <a:lumOff val="25000"/>
                  </a:schemeClr>
                </a:solidFill>
                <a:hlinkClick r:id="rId3"/>
              </a:rPr>
              <a:t>www.ipsos.com</a:t>
            </a:r>
            <a:endParaRPr lang="en-US" sz="1200" dirty="0">
              <a:solidFill>
                <a:schemeClr val="tx1">
                  <a:lumMod val="75000"/>
                  <a:lumOff val="25000"/>
                </a:schemeClr>
              </a:solidFill>
            </a:endParaRPr>
          </a:p>
        </p:txBody>
      </p:sp>
      <p:cxnSp>
        <p:nvCxnSpPr>
          <p:cNvPr id="8" name="Straight Connector 7"/>
          <p:cNvCxnSpPr/>
          <p:nvPr/>
        </p:nvCxnSpPr>
        <p:spPr bwMode="ltGray">
          <a:xfrm>
            <a:off x="344244" y="1129553"/>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4475180" y="1129553"/>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8772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245166" y="2819870"/>
            <a:ext cx="2325756" cy="1642063"/>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ounded Rectangle 3"/>
          <p:cNvSpPr/>
          <p:nvPr/>
        </p:nvSpPr>
        <p:spPr>
          <a:xfrm>
            <a:off x="245165" y="876591"/>
            <a:ext cx="2325757"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ounded Rectangle 9"/>
          <p:cNvSpPr/>
          <p:nvPr/>
        </p:nvSpPr>
        <p:spPr>
          <a:xfrm>
            <a:off x="2678550" y="2821092"/>
            <a:ext cx="2342245" cy="1640841"/>
          </a:xfrm>
          <a:prstGeom prst="roundRect">
            <a:avLst>
              <a:gd name="adj" fmla="val 1726"/>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endParaRPr lang="en-US" sz="1200" b="1" dirty="0">
              <a:solidFill>
                <a:schemeClr val="bg2">
                  <a:lumMod val="50000"/>
                </a:schemeClr>
              </a:solidFill>
            </a:endParaRPr>
          </a:p>
        </p:txBody>
      </p:sp>
      <p:graphicFrame>
        <p:nvGraphicFramePr>
          <p:cNvPr id="22" name="Chart 21"/>
          <p:cNvGraphicFramePr/>
          <p:nvPr>
            <p:extLst>
              <p:ext uri="{D42A27DB-BD31-4B8C-83A1-F6EECF244321}">
                <p14:modId xmlns:p14="http://schemas.microsoft.com/office/powerpoint/2010/main" val="2299705729"/>
              </p:ext>
            </p:extLst>
          </p:nvPr>
        </p:nvGraphicFramePr>
        <p:xfrm>
          <a:off x="2678550" y="2788390"/>
          <a:ext cx="2342245" cy="170502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2678550" y="876591"/>
            <a:ext cx="3598332"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Text Placeholder 28"/>
          <p:cNvSpPr>
            <a:spLocks noGrp="1"/>
          </p:cNvSpPr>
          <p:nvPr>
            <p:ph type="body" sz="quarter" idx="13"/>
          </p:nvPr>
        </p:nvSpPr>
        <p:spPr/>
        <p:txBody>
          <a:bodyPr/>
          <a:lstStyle/>
          <a:p>
            <a:r>
              <a:rPr lang="fr-BE" dirty="0"/>
              <a:t>Profil des personnes interrogées</a:t>
            </a:r>
          </a:p>
        </p:txBody>
      </p:sp>
      <p:sp>
        <p:nvSpPr>
          <p:cNvPr id="8" name="Rounded Rectangle 7"/>
          <p:cNvSpPr/>
          <p:nvPr/>
        </p:nvSpPr>
        <p:spPr>
          <a:xfrm>
            <a:off x="6382283" y="883217"/>
            <a:ext cx="2507716" cy="1832391"/>
          </a:xfrm>
          <a:prstGeom prst="roundRect">
            <a:avLst>
              <a:gd name="adj" fmla="val 25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43"/>
          <p:cNvSpPr>
            <a:spLocks noEditPoints="1"/>
          </p:cNvSpPr>
          <p:nvPr/>
        </p:nvSpPr>
        <p:spPr bwMode="auto">
          <a:xfrm>
            <a:off x="1214164" y="1479501"/>
            <a:ext cx="1068106" cy="1119958"/>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sp>
        <p:nvSpPr>
          <p:cNvPr id="12" name="Freeform 45"/>
          <p:cNvSpPr>
            <a:spLocks noEditPoints="1"/>
          </p:cNvSpPr>
          <p:nvPr/>
        </p:nvSpPr>
        <p:spPr bwMode="auto">
          <a:xfrm>
            <a:off x="395798" y="1298182"/>
            <a:ext cx="783292" cy="1301277"/>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graphicFrame>
        <p:nvGraphicFramePr>
          <p:cNvPr id="43" name="Chart 42"/>
          <p:cNvGraphicFramePr/>
          <p:nvPr>
            <p:extLst>
              <p:ext uri="{D42A27DB-BD31-4B8C-83A1-F6EECF244321}">
                <p14:modId xmlns:p14="http://schemas.microsoft.com/office/powerpoint/2010/main" val="1171085180"/>
              </p:ext>
            </p:extLst>
          </p:nvPr>
        </p:nvGraphicFramePr>
        <p:xfrm>
          <a:off x="6258713" y="1504271"/>
          <a:ext cx="2602566" cy="1069231"/>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p:cNvSpPr/>
          <p:nvPr/>
        </p:nvSpPr>
        <p:spPr>
          <a:xfrm>
            <a:off x="3135137" y="1553621"/>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26%</a:t>
            </a:r>
          </a:p>
        </p:txBody>
      </p:sp>
      <p:sp>
        <p:nvSpPr>
          <p:cNvPr id="25" name="TextBox 24"/>
          <p:cNvSpPr txBox="1"/>
          <p:nvPr/>
        </p:nvSpPr>
        <p:spPr>
          <a:xfrm>
            <a:off x="3191166" y="2380487"/>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15-34</a:t>
            </a:r>
          </a:p>
        </p:txBody>
      </p:sp>
      <p:sp>
        <p:nvSpPr>
          <p:cNvPr id="27" name="Oval 26"/>
          <p:cNvSpPr/>
          <p:nvPr/>
        </p:nvSpPr>
        <p:spPr>
          <a:xfrm>
            <a:off x="4277160" y="1537046"/>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35%</a:t>
            </a:r>
          </a:p>
        </p:txBody>
      </p:sp>
      <p:sp>
        <p:nvSpPr>
          <p:cNvPr id="30" name="Freeform 60"/>
          <p:cNvSpPr>
            <a:spLocks/>
          </p:cNvSpPr>
          <p:nvPr/>
        </p:nvSpPr>
        <p:spPr bwMode="auto">
          <a:xfrm>
            <a:off x="3896260" y="1514209"/>
            <a:ext cx="417917" cy="1159781"/>
          </a:xfrm>
          <a:custGeom>
            <a:avLst/>
            <a:gdLst>
              <a:gd name="T0" fmla="*/ 287338 w 507"/>
              <a:gd name="T1" fmla="*/ 61913 h 1407"/>
              <a:gd name="T2" fmla="*/ 282575 w 507"/>
              <a:gd name="T3" fmla="*/ 201613 h 1407"/>
              <a:gd name="T4" fmla="*/ 327025 w 507"/>
              <a:gd name="T5" fmla="*/ 290513 h 1407"/>
              <a:gd name="T6" fmla="*/ 258763 w 507"/>
              <a:gd name="T7" fmla="*/ 346075 h 1407"/>
              <a:gd name="T8" fmla="*/ 187325 w 507"/>
              <a:gd name="T9" fmla="*/ 373063 h 1407"/>
              <a:gd name="T10" fmla="*/ 112713 w 507"/>
              <a:gd name="T11" fmla="*/ 425450 h 1407"/>
              <a:gd name="T12" fmla="*/ 82550 w 507"/>
              <a:gd name="T13" fmla="*/ 641350 h 1407"/>
              <a:gd name="T14" fmla="*/ 42863 w 507"/>
              <a:gd name="T15" fmla="*/ 711200 h 1407"/>
              <a:gd name="T16" fmla="*/ 46038 w 507"/>
              <a:gd name="T17" fmla="*/ 788988 h 1407"/>
              <a:gd name="T18" fmla="*/ 31750 w 507"/>
              <a:gd name="T19" fmla="*/ 860425 h 1407"/>
              <a:gd name="T20" fmla="*/ 11113 w 507"/>
              <a:gd name="T21" fmla="*/ 1027113 h 1407"/>
              <a:gd name="T22" fmla="*/ 22225 w 507"/>
              <a:gd name="T23" fmla="*/ 1139825 h 1407"/>
              <a:gd name="T24" fmla="*/ 196850 w 507"/>
              <a:gd name="T25" fmla="*/ 1174750 h 1407"/>
              <a:gd name="T26" fmla="*/ 231775 w 507"/>
              <a:gd name="T27" fmla="*/ 1144588 h 1407"/>
              <a:gd name="T28" fmla="*/ 228600 w 507"/>
              <a:gd name="T29" fmla="*/ 1265238 h 1407"/>
              <a:gd name="T30" fmla="*/ 242888 w 507"/>
              <a:gd name="T31" fmla="*/ 1325563 h 1407"/>
              <a:gd name="T32" fmla="*/ 255588 w 507"/>
              <a:gd name="T33" fmla="*/ 1441450 h 1407"/>
              <a:gd name="T34" fmla="*/ 277813 w 507"/>
              <a:gd name="T35" fmla="*/ 1520825 h 1407"/>
              <a:gd name="T36" fmla="*/ 242888 w 507"/>
              <a:gd name="T37" fmla="*/ 1689101 h 1407"/>
              <a:gd name="T38" fmla="*/ 242888 w 507"/>
              <a:gd name="T39" fmla="*/ 1981201 h 1407"/>
              <a:gd name="T40" fmla="*/ 261938 w 507"/>
              <a:gd name="T41" fmla="*/ 2093913 h 1407"/>
              <a:gd name="T42" fmla="*/ 298450 w 507"/>
              <a:gd name="T43" fmla="*/ 2173288 h 1407"/>
              <a:gd name="T44" fmla="*/ 369888 w 507"/>
              <a:gd name="T45" fmla="*/ 2225676 h 1407"/>
              <a:gd name="T46" fmla="*/ 501650 w 507"/>
              <a:gd name="T47" fmla="*/ 2212976 h 1407"/>
              <a:gd name="T48" fmla="*/ 474663 w 507"/>
              <a:gd name="T49" fmla="*/ 2149476 h 1407"/>
              <a:gd name="T50" fmla="*/ 420688 w 507"/>
              <a:gd name="T51" fmla="*/ 2043113 h 1407"/>
              <a:gd name="T52" fmla="*/ 423863 w 507"/>
              <a:gd name="T53" fmla="*/ 1914526 h 1407"/>
              <a:gd name="T54" fmla="*/ 409575 w 507"/>
              <a:gd name="T55" fmla="*/ 1677988 h 1407"/>
              <a:gd name="T56" fmla="*/ 417513 w 507"/>
              <a:gd name="T57" fmla="*/ 1600200 h 1407"/>
              <a:gd name="T58" fmla="*/ 466725 w 507"/>
              <a:gd name="T59" fmla="*/ 1408113 h 1407"/>
              <a:gd name="T60" fmla="*/ 479425 w 507"/>
              <a:gd name="T61" fmla="*/ 1571625 h 1407"/>
              <a:gd name="T62" fmla="*/ 492125 w 507"/>
              <a:gd name="T63" fmla="*/ 1635126 h 1407"/>
              <a:gd name="T64" fmla="*/ 479425 w 507"/>
              <a:gd name="T65" fmla="*/ 1701801 h 1407"/>
              <a:gd name="T66" fmla="*/ 452438 w 507"/>
              <a:gd name="T67" fmla="*/ 1879601 h 1407"/>
              <a:gd name="T68" fmla="*/ 458788 w 507"/>
              <a:gd name="T69" fmla="*/ 2012951 h 1407"/>
              <a:gd name="T70" fmla="*/ 484188 w 507"/>
              <a:gd name="T71" fmla="*/ 2125663 h 1407"/>
              <a:gd name="T72" fmla="*/ 527050 w 507"/>
              <a:gd name="T73" fmla="*/ 2192338 h 1407"/>
              <a:gd name="T74" fmla="*/ 652463 w 507"/>
              <a:gd name="T75" fmla="*/ 2184401 h 1407"/>
              <a:gd name="T76" fmla="*/ 617538 w 507"/>
              <a:gd name="T77" fmla="*/ 2076451 h 1407"/>
              <a:gd name="T78" fmla="*/ 615950 w 507"/>
              <a:gd name="T79" fmla="*/ 1997076 h 1407"/>
              <a:gd name="T80" fmla="*/ 623888 w 507"/>
              <a:gd name="T81" fmla="*/ 1887538 h 1407"/>
              <a:gd name="T82" fmla="*/ 628650 w 507"/>
              <a:gd name="T83" fmla="*/ 1638301 h 1407"/>
              <a:gd name="T84" fmla="*/ 639763 w 507"/>
              <a:gd name="T85" fmla="*/ 1506538 h 1407"/>
              <a:gd name="T86" fmla="*/ 652463 w 507"/>
              <a:gd name="T87" fmla="*/ 1411288 h 1407"/>
              <a:gd name="T88" fmla="*/ 663575 w 507"/>
              <a:gd name="T89" fmla="*/ 1276350 h 1407"/>
              <a:gd name="T90" fmla="*/ 708025 w 507"/>
              <a:gd name="T91" fmla="*/ 1136650 h 1407"/>
              <a:gd name="T92" fmla="*/ 711200 w 507"/>
              <a:gd name="T93" fmla="*/ 1198563 h 1407"/>
              <a:gd name="T94" fmla="*/ 715963 w 507"/>
              <a:gd name="T95" fmla="*/ 1238250 h 1407"/>
              <a:gd name="T96" fmla="*/ 735013 w 507"/>
              <a:gd name="T97" fmla="*/ 1184275 h 1407"/>
              <a:gd name="T98" fmla="*/ 757238 w 507"/>
              <a:gd name="T99" fmla="*/ 1219200 h 1407"/>
              <a:gd name="T100" fmla="*/ 742950 w 507"/>
              <a:gd name="T101" fmla="*/ 1246188 h 1407"/>
              <a:gd name="T102" fmla="*/ 762000 w 507"/>
              <a:gd name="T103" fmla="*/ 1265238 h 1407"/>
              <a:gd name="T104" fmla="*/ 801688 w 507"/>
              <a:gd name="T105" fmla="*/ 1201738 h 1407"/>
              <a:gd name="T106" fmla="*/ 793750 w 507"/>
              <a:gd name="T107" fmla="*/ 1139825 h 1407"/>
              <a:gd name="T108" fmla="*/ 782638 w 507"/>
              <a:gd name="T109" fmla="*/ 1025525 h 1407"/>
              <a:gd name="T110" fmla="*/ 722313 w 507"/>
              <a:gd name="T111" fmla="*/ 722313 h 1407"/>
              <a:gd name="T112" fmla="*/ 687388 w 507"/>
              <a:gd name="T113" fmla="*/ 596900 h 1407"/>
              <a:gd name="T114" fmla="*/ 649288 w 507"/>
              <a:gd name="T115" fmla="*/ 423863 h 1407"/>
              <a:gd name="T116" fmla="*/ 533400 w 507"/>
              <a:gd name="T117" fmla="*/ 349250 h 1407"/>
              <a:gd name="T118" fmla="*/ 503238 w 507"/>
              <a:gd name="T119" fmla="*/ 295275 h 1407"/>
              <a:gd name="T120" fmla="*/ 527050 w 507"/>
              <a:gd name="T121" fmla="*/ 185738 h 1407"/>
              <a:gd name="T122" fmla="*/ 538163 w 507"/>
              <a:gd name="T123" fmla="*/ 106363 h 1407"/>
              <a:gd name="T124" fmla="*/ 431800 w 507"/>
              <a:gd name="T125" fmla="*/ 4763 h 1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7"/>
              <a:gd name="T190" fmla="*/ 0 h 1407"/>
              <a:gd name="T191" fmla="*/ 507 w 507"/>
              <a:gd name="T192" fmla="*/ 1407 h 14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7" h="1407">
                <a:moveTo>
                  <a:pt x="245" y="0"/>
                </a:moveTo>
                <a:lnTo>
                  <a:pt x="245" y="0"/>
                </a:lnTo>
                <a:lnTo>
                  <a:pt x="235" y="0"/>
                </a:lnTo>
                <a:lnTo>
                  <a:pt x="225" y="2"/>
                </a:lnTo>
                <a:lnTo>
                  <a:pt x="215" y="3"/>
                </a:lnTo>
                <a:lnTo>
                  <a:pt x="205" y="8"/>
                </a:lnTo>
                <a:lnTo>
                  <a:pt x="198" y="13"/>
                </a:lnTo>
                <a:lnTo>
                  <a:pt x="190" y="20"/>
                </a:lnTo>
                <a:lnTo>
                  <a:pt x="185" y="28"/>
                </a:lnTo>
                <a:lnTo>
                  <a:pt x="181" y="39"/>
                </a:lnTo>
                <a:lnTo>
                  <a:pt x="175" y="62"/>
                </a:lnTo>
                <a:lnTo>
                  <a:pt x="171" y="74"/>
                </a:lnTo>
                <a:lnTo>
                  <a:pt x="170" y="86"/>
                </a:lnTo>
                <a:lnTo>
                  <a:pt x="170" y="96"/>
                </a:lnTo>
                <a:lnTo>
                  <a:pt x="171" y="107"/>
                </a:lnTo>
                <a:lnTo>
                  <a:pt x="173" y="117"/>
                </a:lnTo>
                <a:lnTo>
                  <a:pt x="178" y="127"/>
                </a:lnTo>
                <a:lnTo>
                  <a:pt x="181" y="136"/>
                </a:lnTo>
                <a:lnTo>
                  <a:pt x="188" y="144"/>
                </a:lnTo>
                <a:lnTo>
                  <a:pt x="195" y="154"/>
                </a:lnTo>
                <a:lnTo>
                  <a:pt x="200" y="164"/>
                </a:lnTo>
                <a:lnTo>
                  <a:pt x="203" y="173"/>
                </a:lnTo>
                <a:lnTo>
                  <a:pt x="205" y="178"/>
                </a:lnTo>
                <a:lnTo>
                  <a:pt x="206" y="183"/>
                </a:lnTo>
                <a:lnTo>
                  <a:pt x="205" y="193"/>
                </a:lnTo>
                <a:lnTo>
                  <a:pt x="203" y="196"/>
                </a:lnTo>
                <a:lnTo>
                  <a:pt x="201" y="201"/>
                </a:lnTo>
                <a:lnTo>
                  <a:pt x="198" y="205"/>
                </a:lnTo>
                <a:lnTo>
                  <a:pt x="195" y="208"/>
                </a:lnTo>
                <a:lnTo>
                  <a:pt x="185" y="211"/>
                </a:lnTo>
                <a:lnTo>
                  <a:pt x="163" y="218"/>
                </a:lnTo>
                <a:lnTo>
                  <a:pt x="154" y="223"/>
                </a:lnTo>
                <a:lnTo>
                  <a:pt x="151" y="226"/>
                </a:lnTo>
                <a:lnTo>
                  <a:pt x="148" y="228"/>
                </a:lnTo>
                <a:lnTo>
                  <a:pt x="138" y="231"/>
                </a:lnTo>
                <a:lnTo>
                  <a:pt x="128" y="233"/>
                </a:lnTo>
                <a:lnTo>
                  <a:pt x="118" y="235"/>
                </a:lnTo>
                <a:lnTo>
                  <a:pt x="112" y="235"/>
                </a:lnTo>
                <a:lnTo>
                  <a:pt x="107" y="238"/>
                </a:lnTo>
                <a:lnTo>
                  <a:pt x="97" y="243"/>
                </a:lnTo>
                <a:lnTo>
                  <a:pt x="87" y="250"/>
                </a:lnTo>
                <a:lnTo>
                  <a:pt x="81" y="257"/>
                </a:lnTo>
                <a:lnTo>
                  <a:pt x="74" y="263"/>
                </a:lnTo>
                <a:lnTo>
                  <a:pt x="71" y="268"/>
                </a:lnTo>
                <a:lnTo>
                  <a:pt x="69" y="273"/>
                </a:lnTo>
                <a:lnTo>
                  <a:pt x="67" y="285"/>
                </a:lnTo>
                <a:lnTo>
                  <a:pt x="59" y="329"/>
                </a:lnTo>
                <a:lnTo>
                  <a:pt x="52" y="372"/>
                </a:lnTo>
                <a:lnTo>
                  <a:pt x="52" y="391"/>
                </a:lnTo>
                <a:lnTo>
                  <a:pt x="52" y="404"/>
                </a:lnTo>
                <a:lnTo>
                  <a:pt x="49" y="408"/>
                </a:lnTo>
                <a:lnTo>
                  <a:pt x="45" y="411"/>
                </a:lnTo>
                <a:lnTo>
                  <a:pt x="39" y="419"/>
                </a:lnTo>
                <a:lnTo>
                  <a:pt x="34" y="428"/>
                </a:lnTo>
                <a:lnTo>
                  <a:pt x="29" y="436"/>
                </a:lnTo>
                <a:lnTo>
                  <a:pt x="27" y="443"/>
                </a:lnTo>
                <a:lnTo>
                  <a:pt x="27" y="448"/>
                </a:lnTo>
                <a:lnTo>
                  <a:pt x="25" y="451"/>
                </a:lnTo>
                <a:lnTo>
                  <a:pt x="24" y="456"/>
                </a:lnTo>
                <a:lnTo>
                  <a:pt x="22" y="468"/>
                </a:lnTo>
                <a:lnTo>
                  <a:pt x="20" y="478"/>
                </a:lnTo>
                <a:lnTo>
                  <a:pt x="22" y="488"/>
                </a:lnTo>
                <a:lnTo>
                  <a:pt x="25" y="493"/>
                </a:lnTo>
                <a:lnTo>
                  <a:pt x="29" y="497"/>
                </a:lnTo>
                <a:lnTo>
                  <a:pt x="39" y="502"/>
                </a:lnTo>
                <a:lnTo>
                  <a:pt x="37" y="505"/>
                </a:lnTo>
                <a:lnTo>
                  <a:pt x="34" y="512"/>
                </a:lnTo>
                <a:lnTo>
                  <a:pt x="29" y="520"/>
                </a:lnTo>
                <a:lnTo>
                  <a:pt x="24" y="528"/>
                </a:lnTo>
                <a:lnTo>
                  <a:pt x="20" y="538"/>
                </a:lnTo>
                <a:lnTo>
                  <a:pt x="20" y="542"/>
                </a:lnTo>
                <a:lnTo>
                  <a:pt x="20" y="545"/>
                </a:lnTo>
                <a:lnTo>
                  <a:pt x="17" y="559"/>
                </a:lnTo>
                <a:lnTo>
                  <a:pt x="14" y="569"/>
                </a:lnTo>
                <a:lnTo>
                  <a:pt x="12" y="580"/>
                </a:lnTo>
                <a:lnTo>
                  <a:pt x="10" y="602"/>
                </a:lnTo>
                <a:lnTo>
                  <a:pt x="7" y="647"/>
                </a:lnTo>
                <a:lnTo>
                  <a:pt x="3" y="666"/>
                </a:lnTo>
                <a:lnTo>
                  <a:pt x="0" y="686"/>
                </a:lnTo>
                <a:lnTo>
                  <a:pt x="0" y="694"/>
                </a:lnTo>
                <a:lnTo>
                  <a:pt x="2" y="705"/>
                </a:lnTo>
                <a:lnTo>
                  <a:pt x="3" y="710"/>
                </a:lnTo>
                <a:lnTo>
                  <a:pt x="5" y="713"/>
                </a:lnTo>
                <a:lnTo>
                  <a:pt x="8" y="716"/>
                </a:lnTo>
                <a:lnTo>
                  <a:pt x="14" y="718"/>
                </a:lnTo>
                <a:lnTo>
                  <a:pt x="60" y="728"/>
                </a:lnTo>
                <a:lnTo>
                  <a:pt x="104" y="736"/>
                </a:lnTo>
                <a:lnTo>
                  <a:pt x="114" y="738"/>
                </a:lnTo>
                <a:lnTo>
                  <a:pt x="119" y="738"/>
                </a:lnTo>
                <a:lnTo>
                  <a:pt x="124" y="740"/>
                </a:lnTo>
                <a:lnTo>
                  <a:pt x="129" y="738"/>
                </a:lnTo>
                <a:lnTo>
                  <a:pt x="133" y="736"/>
                </a:lnTo>
                <a:lnTo>
                  <a:pt x="139" y="730"/>
                </a:lnTo>
                <a:lnTo>
                  <a:pt x="143" y="720"/>
                </a:lnTo>
                <a:lnTo>
                  <a:pt x="146" y="715"/>
                </a:lnTo>
                <a:lnTo>
                  <a:pt x="148" y="713"/>
                </a:lnTo>
                <a:lnTo>
                  <a:pt x="146" y="716"/>
                </a:lnTo>
                <a:lnTo>
                  <a:pt x="146" y="721"/>
                </a:lnTo>
                <a:lnTo>
                  <a:pt x="144" y="733"/>
                </a:lnTo>
                <a:lnTo>
                  <a:pt x="141" y="755"/>
                </a:lnTo>
                <a:lnTo>
                  <a:pt x="139" y="775"/>
                </a:lnTo>
                <a:lnTo>
                  <a:pt x="143" y="785"/>
                </a:lnTo>
                <a:lnTo>
                  <a:pt x="144" y="797"/>
                </a:lnTo>
                <a:lnTo>
                  <a:pt x="143" y="802"/>
                </a:lnTo>
                <a:lnTo>
                  <a:pt x="143" y="807"/>
                </a:lnTo>
                <a:lnTo>
                  <a:pt x="146" y="810"/>
                </a:lnTo>
                <a:lnTo>
                  <a:pt x="149" y="815"/>
                </a:lnTo>
                <a:lnTo>
                  <a:pt x="151" y="819"/>
                </a:lnTo>
                <a:lnTo>
                  <a:pt x="151" y="824"/>
                </a:lnTo>
                <a:lnTo>
                  <a:pt x="153" y="835"/>
                </a:lnTo>
                <a:lnTo>
                  <a:pt x="158" y="857"/>
                </a:lnTo>
                <a:lnTo>
                  <a:pt x="161" y="867"/>
                </a:lnTo>
                <a:lnTo>
                  <a:pt x="161" y="872"/>
                </a:lnTo>
                <a:lnTo>
                  <a:pt x="161" y="877"/>
                </a:lnTo>
                <a:lnTo>
                  <a:pt x="161" y="897"/>
                </a:lnTo>
                <a:lnTo>
                  <a:pt x="161" y="908"/>
                </a:lnTo>
                <a:lnTo>
                  <a:pt x="165" y="918"/>
                </a:lnTo>
                <a:lnTo>
                  <a:pt x="170" y="928"/>
                </a:lnTo>
                <a:lnTo>
                  <a:pt x="173" y="938"/>
                </a:lnTo>
                <a:lnTo>
                  <a:pt x="176" y="951"/>
                </a:lnTo>
                <a:lnTo>
                  <a:pt x="176" y="954"/>
                </a:lnTo>
                <a:lnTo>
                  <a:pt x="175" y="958"/>
                </a:lnTo>
                <a:lnTo>
                  <a:pt x="170" y="968"/>
                </a:lnTo>
                <a:lnTo>
                  <a:pt x="168" y="980"/>
                </a:lnTo>
                <a:lnTo>
                  <a:pt x="168" y="990"/>
                </a:lnTo>
                <a:lnTo>
                  <a:pt x="166" y="1000"/>
                </a:lnTo>
                <a:lnTo>
                  <a:pt x="163" y="1022"/>
                </a:lnTo>
                <a:lnTo>
                  <a:pt x="158" y="1043"/>
                </a:lnTo>
                <a:lnTo>
                  <a:pt x="153" y="1064"/>
                </a:lnTo>
                <a:lnTo>
                  <a:pt x="151" y="1074"/>
                </a:lnTo>
                <a:lnTo>
                  <a:pt x="149" y="1084"/>
                </a:lnTo>
                <a:lnTo>
                  <a:pt x="149" y="1129"/>
                </a:lnTo>
                <a:lnTo>
                  <a:pt x="149" y="1173"/>
                </a:lnTo>
                <a:lnTo>
                  <a:pt x="149" y="1218"/>
                </a:lnTo>
                <a:lnTo>
                  <a:pt x="151" y="1238"/>
                </a:lnTo>
                <a:lnTo>
                  <a:pt x="153" y="1248"/>
                </a:lnTo>
                <a:lnTo>
                  <a:pt x="156" y="1258"/>
                </a:lnTo>
                <a:lnTo>
                  <a:pt x="163" y="1278"/>
                </a:lnTo>
                <a:lnTo>
                  <a:pt x="168" y="1288"/>
                </a:lnTo>
                <a:lnTo>
                  <a:pt x="170" y="1293"/>
                </a:lnTo>
                <a:lnTo>
                  <a:pt x="170" y="1298"/>
                </a:lnTo>
                <a:lnTo>
                  <a:pt x="166" y="1308"/>
                </a:lnTo>
                <a:lnTo>
                  <a:pt x="165" y="1319"/>
                </a:lnTo>
                <a:lnTo>
                  <a:pt x="166" y="1329"/>
                </a:lnTo>
                <a:lnTo>
                  <a:pt x="168" y="1337"/>
                </a:lnTo>
                <a:lnTo>
                  <a:pt x="170" y="1349"/>
                </a:lnTo>
                <a:lnTo>
                  <a:pt x="171" y="1355"/>
                </a:lnTo>
                <a:lnTo>
                  <a:pt x="175" y="1359"/>
                </a:lnTo>
                <a:lnTo>
                  <a:pt x="183" y="1365"/>
                </a:lnTo>
                <a:lnTo>
                  <a:pt x="188" y="1369"/>
                </a:lnTo>
                <a:lnTo>
                  <a:pt x="193" y="1369"/>
                </a:lnTo>
                <a:lnTo>
                  <a:pt x="196" y="1371"/>
                </a:lnTo>
                <a:lnTo>
                  <a:pt x="200" y="1374"/>
                </a:lnTo>
                <a:lnTo>
                  <a:pt x="208" y="1382"/>
                </a:lnTo>
                <a:lnTo>
                  <a:pt x="215" y="1391"/>
                </a:lnTo>
                <a:lnTo>
                  <a:pt x="225" y="1397"/>
                </a:lnTo>
                <a:lnTo>
                  <a:pt x="233" y="1402"/>
                </a:lnTo>
                <a:lnTo>
                  <a:pt x="243" y="1406"/>
                </a:lnTo>
                <a:lnTo>
                  <a:pt x="265" y="1407"/>
                </a:lnTo>
                <a:lnTo>
                  <a:pt x="275" y="1407"/>
                </a:lnTo>
                <a:lnTo>
                  <a:pt x="285" y="1406"/>
                </a:lnTo>
                <a:lnTo>
                  <a:pt x="295" y="1402"/>
                </a:lnTo>
                <a:lnTo>
                  <a:pt x="305" y="1399"/>
                </a:lnTo>
                <a:lnTo>
                  <a:pt x="316" y="1394"/>
                </a:lnTo>
                <a:lnTo>
                  <a:pt x="319" y="1391"/>
                </a:lnTo>
                <a:lnTo>
                  <a:pt x="322" y="1387"/>
                </a:lnTo>
                <a:lnTo>
                  <a:pt x="322" y="1382"/>
                </a:lnTo>
                <a:lnTo>
                  <a:pt x="321" y="1377"/>
                </a:lnTo>
                <a:lnTo>
                  <a:pt x="316" y="1369"/>
                </a:lnTo>
                <a:lnTo>
                  <a:pt x="307" y="1362"/>
                </a:lnTo>
                <a:lnTo>
                  <a:pt x="299" y="1354"/>
                </a:lnTo>
                <a:lnTo>
                  <a:pt x="285" y="1339"/>
                </a:lnTo>
                <a:lnTo>
                  <a:pt x="282" y="1334"/>
                </a:lnTo>
                <a:lnTo>
                  <a:pt x="282" y="1329"/>
                </a:lnTo>
                <a:lnTo>
                  <a:pt x="280" y="1315"/>
                </a:lnTo>
                <a:lnTo>
                  <a:pt x="275" y="1303"/>
                </a:lnTo>
                <a:lnTo>
                  <a:pt x="274" y="1297"/>
                </a:lnTo>
                <a:lnTo>
                  <a:pt x="270" y="1292"/>
                </a:lnTo>
                <a:lnTo>
                  <a:pt x="265" y="1287"/>
                </a:lnTo>
                <a:lnTo>
                  <a:pt x="260" y="1283"/>
                </a:lnTo>
                <a:lnTo>
                  <a:pt x="265" y="1275"/>
                </a:lnTo>
                <a:lnTo>
                  <a:pt x="269" y="1265"/>
                </a:lnTo>
                <a:lnTo>
                  <a:pt x="270" y="1255"/>
                </a:lnTo>
                <a:lnTo>
                  <a:pt x="270" y="1245"/>
                </a:lnTo>
                <a:lnTo>
                  <a:pt x="267" y="1230"/>
                </a:lnTo>
                <a:lnTo>
                  <a:pt x="267" y="1206"/>
                </a:lnTo>
                <a:lnTo>
                  <a:pt x="262" y="1114"/>
                </a:lnTo>
                <a:lnTo>
                  <a:pt x="260" y="1082"/>
                </a:lnTo>
                <a:lnTo>
                  <a:pt x="258" y="1075"/>
                </a:lnTo>
                <a:lnTo>
                  <a:pt x="258" y="1067"/>
                </a:lnTo>
                <a:lnTo>
                  <a:pt x="260" y="1062"/>
                </a:lnTo>
                <a:lnTo>
                  <a:pt x="258" y="1057"/>
                </a:lnTo>
                <a:lnTo>
                  <a:pt x="257" y="1047"/>
                </a:lnTo>
                <a:lnTo>
                  <a:pt x="258" y="1042"/>
                </a:lnTo>
                <a:lnTo>
                  <a:pt x="260" y="1038"/>
                </a:lnTo>
                <a:lnTo>
                  <a:pt x="263" y="1027"/>
                </a:lnTo>
                <a:lnTo>
                  <a:pt x="263" y="1018"/>
                </a:lnTo>
                <a:lnTo>
                  <a:pt x="263" y="1008"/>
                </a:lnTo>
                <a:lnTo>
                  <a:pt x="270" y="985"/>
                </a:lnTo>
                <a:lnTo>
                  <a:pt x="279" y="944"/>
                </a:lnTo>
                <a:lnTo>
                  <a:pt x="290" y="889"/>
                </a:lnTo>
                <a:lnTo>
                  <a:pt x="290" y="884"/>
                </a:lnTo>
                <a:lnTo>
                  <a:pt x="292" y="884"/>
                </a:lnTo>
                <a:lnTo>
                  <a:pt x="294" y="887"/>
                </a:lnTo>
                <a:lnTo>
                  <a:pt x="297" y="892"/>
                </a:lnTo>
                <a:lnTo>
                  <a:pt x="297" y="899"/>
                </a:lnTo>
                <a:lnTo>
                  <a:pt x="297" y="909"/>
                </a:lnTo>
                <a:lnTo>
                  <a:pt x="297" y="953"/>
                </a:lnTo>
                <a:lnTo>
                  <a:pt x="299" y="976"/>
                </a:lnTo>
                <a:lnTo>
                  <a:pt x="300" y="985"/>
                </a:lnTo>
                <a:lnTo>
                  <a:pt x="302" y="990"/>
                </a:lnTo>
                <a:lnTo>
                  <a:pt x="304" y="993"/>
                </a:lnTo>
                <a:lnTo>
                  <a:pt x="304" y="998"/>
                </a:lnTo>
                <a:lnTo>
                  <a:pt x="304" y="1001"/>
                </a:lnTo>
                <a:lnTo>
                  <a:pt x="304" y="1012"/>
                </a:lnTo>
                <a:lnTo>
                  <a:pt x="305" y="1022"/>
                </a:lnTo>
                <a:lnTo>
                  <a:pt x="310" y="1028"/>
                </a:lnTo>
                <a:lnTo>
                  <a:pt x="310" y="1030"/>
                </a:lnTo>
                <a:lnTo>
                  <a:pt x="310" y="1033"/>
                </a:lnTo>
                <a:lnTo>
                  <a:pt x="307" y="1037"/>
                </a:lnTo>
                <a:lnTo>
                  <a:pt x="304" y="1042"/>
                </a:lnTo>
                <a:lnTo>
                  <a:pt x="304" y="1047"/>
                </a:lnTo>
                <a:lnTo>
                  <a:pt x="302" y="1057"/>
                </a:lnTo>
                <a:lnTo>
                  <a:pt x="302" y="1067"/>
                </a:lnTo>
                <a:lnTo>
                  <a:pt x="302" y="1072"/>
                </a:lnTo>
                <a:lnTo>
                  <a:pt x="300" y="1075"/>
                </a:lnTo>
                <a:lnTo>
                  <a:pt x="299" y="1090"/>
                </a:lnTo>
                <a:lnTo>
                  <a:pt x="295" y="1110"/>
                </a:lnTo>
                <a:lnTo>
                  <a:pt x="289" y="1154"/>
                </a:lnTo>
                <a:lnTo>
                  <a:pt x="285" y="1174"/>
                </a:lnTo>
                <a:lnTo>
                  <a:pt x="285" y="1184"/>
                </a:lnTo>
                <a:lnTo>
                  <a:pt x="285" y="1194"/>
                </a:lnTo>
                <a:lnTo>
                  <a:pt x="285" y="1216"/>
                </a:lnTo>
                <a:lnTo>
                  <a:pt x="287" y="1238"/>
                </a:lnTo>
                <a:lnTo>
                  <a:pt x="287" y="1250"/>
                </a:lnTo>
                <a:lnTo>
                  <a:pt x="289" y="1260"/>
                </a:lnTo>
                <a:lnTo>
                  <a:pt x="289" y="1265"/>
                </a:lnTo>
                <a:lnTo>
                  <a:pt x="289" y="1268"/>
                </a:lnTo>
                <a:lnTo>
                  <a:pt x="287" y="1280"/>
                </a:lnTo>
                <a:lnTo>
                  <a:pt x="287" y="1290"/>
                </a:lnTo>
                <a:lnTo>
                  <a:pt x="289" y="1300"/>
                </a:lnTo>
                <a:lnTo>
                  <a:pt x="290" y="1310"/>
                </a:lnTo>
                <a:lnTo>
                  <a:pt x="295" y="1319"/>
                </a:lnTo>
                <a:lnTo>
                  <a:pt x="302" y="1329"/>
                </a:lnTo>
                <a:lnTo>
                  <a:pt x="305" y="1339"/>
                </a:lnTo>
                <a:lnTo>
                  <a:pt x="310" y="1349"/>
                </a:lnTo>
                <a:lnTo>
                  <a:pt x="316" y="1357"/>
                </a:lnTo>
                <a:lnTo>
                  <a:pt x="317" y="1360"/>
                </a:lnTo>
                <a:lnTo>
                  <a:pt x="319" y="1365"/>
                </a:lnTo>
                <a:lnTo>
                  <a:pt x="326" y="1374"/>
                </a:lnTo>
                <a:lnTo>
                  <a:pt x="332" y="1381"/>
                </a:lnTo>
                <a:lnTo>
                  <a:pt x="342" y="1386"/>
                </a:lnTo>
                <a:lnTo>
                  <a:pt x="362" y="1389"/>
                </a:lnTo>
                <a:lnTo>
                  <a:pt x="384" y="1389"/>
                </a:lnTo>
                <a:lnTo>
                  <a:pt x="394" y="1386"/>
                </a:lnTo>
                <a:lnTo>
                  <a:pt x="404" y="1382"/>
                </a:lnTo>
                <a:lnTo>
                  <a:pt x="408" y="1379"/>
                </a:lnTo>
                <a:lnTo>
                  <a:pt x="411" y="1376"/>
                </a:lnTo>
                <a:lnTo>
                  <a:pt x="413" y="1371"/>
                </a:lnTo>
                <a:lnTo>
                  <a:pt x="414" y="1365"/>
                </a:lnTo>
                <a:lnTo>
                  <a:pt x="414" y="1354"/>
                </a:lnTo>
                <a:lnTo>
                  <a:pt x="411" y="1344"/>
                </a:lnTo>
                <a:lnTo>
                  <a:pt x="404" y="1334"/>
                </a:lnTo>
                <a:lnTo>
                  <a:pt x="399" y="1325"/>
                </a:lnTo>
                <a:lnTo>
                  <a:pt x="389" y="1308"/>
                </a:lnTo>
                <a:lnTo>
                  <a:pt x="383" y="1297"/>
                </a:lnTo>
                <a:lnTo>
                  <a:pt x="384" y="1293"/>
                </a:lnTo>
                <a:lnTo>
                  <a:pt x="388" y="1288"/>
                </a:lnTo>
                <a:lnTo>
                  <a:pt x="389" y="1278"/>
                </a:lnTo>
                <a:lnTo>
                  <a:pt x="391" y="1268"/>
                </a:lnTo>
                <a:lnTo>
                  <a:pt x="389" y="1263"/>
                </a:lnTo>
                <a:lnTo>
                  <a:pt x="388" y="1258"/>
                </a:lnTo>
                <a:lnTo>
                  <a:pt x="388" y="1256"/>
                </a:lnTo>
                <a:lnTo>
                  <a:pt x="388" y="1255"/>
                </a:lnTo>
                <a:lnTo>
                  <a:pt x="391" y="1250"/>
                </a:lnTo>
                <a:lnTo>
                  <a:pt x="394" y="1240"/>
                </a:lnTo>
                <a:lnTo>
                  <a:pt x="396" y="1230"/>
                </a:lnTo>
                <a:lnTo>
                  <a:pt x="396" y="1209"/>
                </a:lnTo>
                <a:lnTo>
                  <a:pt x="393" y="1189"/>
                </a:lnTo>
                <a:lnTo>
                  <a:pt x="391" y="1184"/>
                </a:lnTo>
                <a:lnTo>
                  <a:pt x="389" y="1179"/>
                </a:lnTo>
                <a:lnTo>
                  <a:pt x="391" y="1166"/>
                </a:lnTo>
                <a:lnTo>
                  <a:pt x="394" y="1119"/>
                </a:lnTo>
                <a:lnTo>
                  <a:pt x="396" y="1075"/>
                </a:lnTo>
                <a:lnTo>
                  <a:pt x="396" y="1032"/>
                </a:lnTo>
                <a:lnTo>
                  <a:pt x="394" y="1013"/>
                </a:lnTo>
                <a:lnTo>
                  <a:pt x="396" y="1008"/>
                </a:lnTo>
                <a:lnTo>
                  <a:pt x="396" y="1003"/>
                </a:lnTo>
                <a:lnTo>
                  <a:pt x="399" y="995"/>
                </a:lnTo>
                <a:lnTo>
                  <a:pt x="403" y="971"/>
                </a:lnTo>
                <a:lnTo>
                  <a:pt x="403" y="961"/>
                </a:lnTo>
                <a:lnTo>
                  <a:pt x="403" y="949"/>
                </a:lnTo>
                <a:lnTo>
                  <a:pt x="399" y="939"/>
                </a:lnTo>
                <a:lnTo>
                  <a:pt x="399" y="938"/>
                </a:lnTo>
                <a:lnTo>
                  <a:pt x="399" y="934"/>
                </a:lnTo>
                <a:lnTo>
                  <a:pt x="401" y="928"/>
                </a:lnTo>
                <a:lnTo>
                  <a:pt x="406" y="911"/>
                </a:lnTo>
                <a:lnTo>
                  <a:pt x="411" y="889"/>
                </a:lnTo>
                <a:lnTo>
                  <a:pt x="414" y="866"/>
                </a:lnTo>
                <a:lnTo>
                  <a:pt x="416" y="845"/>
                </a:lnTo>
                <a:lnTo>
                  <a:pt x="416" y="824"/>
                </a:lnTo>
                <a:lnTo>
                  <a:pt x="414" y="814"/>
                </a:lnTo>
                <a:lnTo>
                  <a:pt x="416" y="809"/>
                </a:lnTo>
                <a:lnTo>
                  <a:pt x="418" y="804"/>
                </a:lnTo>
                <a:lnTo>
                  <a:pt x="421" y="785"/>
                </a:lnTo>
                <a:lnTo>
                  <a:pt x="426" y="765"/>
                </a:lnTo>
                <a:lnTo>
                  <a:pt x="430" y="745"/>
                </a:lnTo>
                <a:lnTo>
                  <a:pt x="430" y="725"/>
                </a:lnTo>
                <a:lnTo>
                  <a:pt x="428" y="705"/>
                </a:lnTo>
                <a:lnTo>
                  <a:pt x="436" y="711"/>
                </a:lnTo>
                <a:lnTo>
                  <a:pt x="446" y="716"/>
                </a:lnTo>
                <a:lnTo>
                  <a:pt x="448" y="718"/>
                </a:lnTo>
                <a:lnTo>
                  <a:pt x="448" y="720"/>
                </a:lnTo>
                <a:lnTo>
                  <a:pt x="448" y="725"/>
                </a:lnTo>
                <a:lnTo>
                  <a:pt x="448" y="735"/>
                </a:lnTo>
                <a:lnTo>
                  <a:pt x="450" y="738"/>
                </a:lnTo>
                <a:lnTo>
                  <a:pt x="450" y="743"/>
                </a:lnTo>
                <a:lnTo>
                  <a:pt x="448" y="755"/>
                </a:lnTo>
                <a:lnTo>
                  <a:pt x="448" y="760"/>
                </a:lnTo>
                <a:lnTo>
                  <a:pt x="448" y="765"/>
                </a:lnTo>
                <a:lnTo>
                  <a:pt x="446" y="770"/>
                </a:lnTo>
                <a:lnTo>
                  <a:pt x="446" y="775"/>
                </a:lnTo>
                <a:lnTo>
                  <a:pt x="448" y="778"/>
                </a:lnTo>
                <a:lnTo>
                  <a:pt x="450" y="780"/>
                </a:lnTo>
                <a:lnTo>
                  <a:pt x="451" y="780"/>
                </a:lnTo>
                <a:lnTo>
                  <a:pt x="453" y="780"/>
                </a:lnTo>
                <a:lnTo>
                  <a:pt x="455" y="780"/>
                </a:lnTo>
                <a:lnTo>
                  <a:pt x="458" y="777"/>
                </a:lnTo>
                <a:lnTo>
                  <a:pt x="461" y="772"/>
                </a:lnTo>
                <a:lnTo>
                  <a:pt x="463" y="767"/>
                </a:lnTo>
                <a:lnTo>
                  <a:pt x="463" y="755"/>
                </a:lnTo>
                <a:lnTo>
                  <a:pt x="463" y="746"/>
                </a:lnTo>
                <a:lnTo>
                  <a:pt x="467" y="743"/>
                </a:lnTo>
                <a:lnTo>
                  <a:pt x="470" y="745"/>
                </a:lnTo>
                <a:lnTo>
                  <a:pt x="473" y="748"/>
                </a:lnTo>
                <a:lnTo>
                  <a:pt x="475" y="753"/>
                </a:lnTo>
                <a:lnTo>
                  <a:pt x="477" y="758"/>
                </a:lnTo>
                <a:lnTo>
                  <a:pt x="477" y="763"/>
                </a:lnTo>
                <a:lnTo>
                  <a:pt x="477" y="768"/>
                </a:lnTo>
                <a:lnTo>
                  <a:pt x="478" y="773"/>
                </a:lnTo>
                <a:lnTo>
                  <a:pt x="477" y="773"/>
                </a:lnTo>
                <a:lnTo>
                  <a:pt x="475" y="775"/>
                </a:lnTo>
                <a:lnTo>
                  <a:pt x="472" y="780"/>
                </a:lnTo>
                <a:lnTo>
                  <a:pt x="470" y="780"/>
                </a:lnTo>
                <a:lnTo>
                  <a:pt x="470" y="782"/>
                </a:lnTo>
                <a:lnTo>
                  <a:pt x="468" y="785"/>
                </a:lnTo>
                <a:lnTo>
                  <a:pt x="467" y="785"/>
                </a:lnTo>
                <a:lnTo>
                  <a:pt x="460" y="793"/>
                </a:lnTo>
                <a:lnTo>
                  <a:pt x="458" y="798"/>
                </a:lnTo>
                <a:lnTo>
                  <a:pt x="458" y="800"/>
                </a:lnTo>
                <a:lnTo>
                  <a:pt x="460" y="802"/>
                </a:lnTo>
                <a:lnTo>
                  <a:pt x="465" y="804"/>
                </a:lnTo>
                <a:lnTo>
                  <a:pt x="470" y="802"/>
                </a:lnTo>
                <a:lnTo>
                  <a:pt x="480" y="797"/>
                </a:lnTo>
                <a:lnTo>
                  <a:pt x="495" y="785"/>
                </a:lnTo>
                <a:lnTo>
                  <a:pt x="498" y="780"/>
                </a:lnTo>
                <a:lnTo>
                  <a:pt x="500" y="777"/>
                </a:lnTo>
                <a:lnTo>
                  <a:pt x="502" y="772"/>
                </a:lnTo>
                <a:lnTo>
                  <a:pt x="503" y="767"/>
                </a:lnTo>
                <a:lnTo>
                  <a:pt x="505" y="763"/>
                </a:lnTo>
                <a:lnTo>
                  <a:pt x="505" y="757"/>
                </a:lnTo>
                <a:lnTo>
                  <a:pt x="505" y="752"/>
                </a:lnTo>
                <a:lnTo>
                  <a:pt x="505" y="746"/>
                </a:lnTo>
                <a:lnTo>
                  <a:pt x="505" y="743"/>
                </a:lnTo>
                <a:lnTo>
                  <a:pt x="507" y="738"/>
                </a:lnTo>
                <a:lnTo>
                  <a:pt x="503" y="728"/>
                </a:lnTo>
                <a:lnTo>
                  <a:pt x="502" y="723"/>
                </a:lnTo>
                <a:lnTo>
                  <a:pt x="500" y="718"/>
                </a:lnTo>
                <a:lnTo>
                  <a:pt x="502" y="706"/>
                </a:lnTo>
                <a:lnTo>
                  <a:pt x="503" y="686"/>
                </a:lnTo>
                <a:lnTo>
                  <a:pt x="503" y="676"/>
                </a:lnTo>
                <a:lnTo>
                  <a:pt x="502" y="666"/>
                </a:lnTo>
                <a:lnTo>
                  <a:pt x="497" y="656"/>
                </a:lnTo>
                <a:lnTo>
                  <a:pt x="493" y="646"/>
                </a:lnTo>
                <a:lnTo>
                  <a:pt x="492" y="636"/>
                </a:lnTo>
                <a:lnTo>
                  <a:pt x="492" y="626"/>
                </a:lnTo>
                <a:lnTo>
                  <a:pt x="488" y="607"/>
                </a:lnTo>
                <a:lnTo>
                  <a:pt x="485" y="587"/>
                </a:lnTo>
                <a:lnTo>
                  <a:pt x="475" y="540"/>
                </a:lnTo>
                <a:lnTo>
                  <a:pt x="467" y="498"/>
                </a:lnTo>
                <a:lnTo>
                  <a:pt x="455" y="455"/>
                </a:lnTo>
                <a:lnTo>
                  <a:pt x="450" y="434"/>
                </a:lnTo>
                <a:lnTo>
                  <a:pt x="443" y="414"/>
                </a:lnTo>
                <a:lnTo>
                  <a:pt x="438" y="403"/>
                </a:lnTo>
                <a:lnTo>
                  <a:pt x="436" y="399"/>
                </a:lnTo>
                <a:lnTo>
                  <a:pt x="435" y="396"/>
                </a:lnTo>
                <a:lnTo>
                  <a:pt x="433" y="376"/>
                </a:lnTo>
                <a:lnTo>
                  <a:pt x="425" y="327"/>
                </a:lnTo>
                <a:lnTo>
                  <a:pt x="421" y="307"/>
                </a:lnTo>
                <a:lnTo>
                  <a:pt x="416" y="287"/>
                </a:lnTo>
                <a:lnTo>
                  <a:pt x="413" y="278"/>
                </a:lnTo>
                <a:lnTo>
                  <a:pt x="409" y="267"/>
                </a:lnTo>
                <a:lnTo>
                  <a:pt x="404" y="257"/>
                </a:lnTo>
                <a:lnTo>
                  <a:pt x="398" y="250"/>
                </a:lnTo>
                <a:lnTo>
                  <a:pt x="391" y="242"/>
                </a:lnTo>
                <a:lnTo>
                  <a:pt x="383" y="235"/>
                </a:lnTo>
                <a:lnTo>
                  <a:pt x="374" y="230"/>
                </a:lnTo>
                <a:lnTo>
                  <a:pt x="364" y="228"/>
                </a:lnTo>
                <a:lnTo>
                  <a:pt x="336" y="220"/>
                </a:lnTo>
                <a:lnTo>
                  <a:pt x="324" y="216"/>
                </a:lnTo>
                <a:lnTo>
                  <a:pt x="317" y="215"/>
                </a:lnTo>
                <a:lnTo>
                  <a:pt x="310" y="215"/>
                </a:lnTo>
                <a:lnTo>
                  <a:pt x="314" y="211"/>
                </a:lnTo>
                <a:lnTo>
                  <a:pt x="316" y="206"/>
                </a:lnTo>
                <a:lnTo>
                  <a:pt x="316" y="196"/>
                </a:lnTo>
                <a:lnTo>
                  <a:pt x="317" y="186"/>
                </a:lnTo>
                <a:lnTo>
                  <a:pt x="319" y="176"/>
                </a:lnTo>
                <a:lnTo>
                  <a:pt x="326" y="158"/>
                </a:lnTo>
                <a:lnTo>
                  <a:pt x="329" y="146"/>
                </a:lnTo>
                <a:lnTo>
                  <a:pt x="329" y="136"/>
                </a:lnTo>
                <a:lnTo>
                  <a:pt x="329" y="126"/>
                </a:lnTo>
                <a:lnTo>
                  <a:pt x="332" y="117"/>
                </a:lnTo>
                <a:lnTo>
                  <a:pt x="334" y="112"/>
                </a:lnTo>
                <a:lnTo>
                  <a:pt x="336" y="107"/>
                </a:lnTo>
                <a:lnTo>
                  <a:pt x="336" y="97"/>
                </a:lnTo>
                <a:lnTo>
                  <a:pt x="336" y="92"/>
                </a:lnTo>
                <a:lnTo>
                  <a:pt x="337" y="87"/>
                </a:lnTo>
                <a:lnTo>
                  <a:pt x="339" y="82"/>
                </a:lnTo>
                <a:lnTo>
                  <a:pt x="339" y="77"/>
                </a:lnTo>
                <a:lnTo>
                  <a:pt x="339" y="67"/>
                </a:lnTo>
                <a:lnTo>
                  <a:pt x="336" y="57"/>
                </a:lnTo>
                <a:lnTo>
                  <a:pt x="331" y="45"/>
                </a:lnTo>
                <a:lnTo>
                  <a:pt x="322" y="32"/>
                </a:lnTo>
                <a:lnTo>
                  <a:pt x="312" y="22"/>
                </a:lnTo>
                <a:lnTo>
                  <a:pt x="307" y="17"/>
                </a:lnTo>
                <a:lnTo>
                  <a:pt x="300" y="13"/>
                </a:lnTo>
                <a:lnTo>
                  <a:pt x="287" y="8"/>
                </a:lnTo>
                <a:lnTo>
                  <a:pt x="272" y="3"/>
                </a:lnTo>
                <a:lnTo>
                  <a:pt x="258" y="0"/>
                </a:lnTo>
                <a:lnTo>
                  <a:pt x="245" y="0"/>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2" name="Oval 31"/>
          <p:cNvSpPr/>
          <p:nvPr/>
        </p:nvSpPr>
        <p:spPr>
          <a:xfrm>
            <a:off x="5468867" y="1774068"/>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39%</a:t>
            </a:r>
          </a:p>
        </p:txBody>
      </p:sp>
      <p:sp>
        <p:nvSpPr>
          <p:cNvPr id="33" name="Freeform 29"/>
          <p:cNvSpPr>
            <a:spLocks/>
          </p:cNvSpPr>
          <p:nvPr/>
        </p:nvSpPr>
        <p:spPr bwMode="auto">
          <a:xfrm>
            <a:off x="5081686" y="1532194"/>
            <a:ext cx="374455" cy="1141796"/>
          </a:xfrm>
          <a:custGeom>
            <a:avLst/>
            <a:gdLst>
              <a:gd name="T0" fmla="*/ 334963 w 508"/>
              <a:gd name="T1" fmla="*/ 301625 h 1549"/>
              <a:gd name="T2" fmla="*/ 322263 w 508"/>
              <a:gd name="T3" fmla="*/ 254000 h 1549"/>
              <a:gd name="T4" fmla="*/ 300038 w 508"/>
              <a:gd name="T5" fmla="*/ 184150 h 1549"/>
              <a:gd name="T6" fmla="*/ 290513 w 508"/>
              <a:gd name="T7" fmla="*/ 141288 h 1549"/>
              <a:gd name="T8" fmla="*/ 311150 w 508"/>
              <a:gd name="T9" fmla="*/ 58738 h 1549"/>
              <a:gd name="T10" fmla="*/ 363538 w 508"/>
              <a:gd name="T11" fmla="*/ 22225 h 1549"/>
              <a:gd name="T12" fmla="*/ 495300 w 508"/>
              <a:gd name="T13" fmla="*/ 7938 h 1549"/>
              <a:gd name="T14" fmla="*/ 508000 w 508"/>
              <a:gd name="T15" fmla="*/ 58738 h 1549"/>
              <a:gd name="T16" fmla="*/ 546100 w 508"/>
              <a:gd name="T17" fmla="*/ 131763 h 1549"/>
              <a:gd name="T18" fmla="*/ 554038 w 508"/>
              <a:gd name="T19" fmla="*/ 184150 h 1549"/>
              <a:gd name="T20" fmla="*/ 539750 w 508"/>
              <a:gd name="T21" fmla="*/ 309563 h 1549"/>
              <a:gd name="T22" fmla="*/ 530225 w 508"/>
              <a:gd name="T23" fmla="*/ 381000 h 1549"/>
              <a:gd name="T24" fmla="*/ 563563 w 508"/>
              <a:gd name="T25" fmla="*/ 403225 h 1549"/>
              <a:gd name="T26" fmla="*/ 620713 w 508"/>
              <a:gd name="T27" fmla="*/ 430213 h 1549"/>
              <a:gd name="T28" fmla="*/ 703263 w 508"/>
              <a:gd name="T29" fmla="*/ 520700 h 1549"/>
              <a:gd name="T30" fmla="*/ 763588 w 508"/>
              <a:gd name="T31" fmla="*/ 722313 h 1549"/>
              <a:gd name="T32" fmla="*/ 801688 w 508"/>
              <a:gd name="T33" fmla="*/ 833438 h 1549"/>
              <a:gd name="T34" fmla="*/ 779463 w 508"/>
              <a:gd name="T35" fmla="*/ 903288 h 1549"/>
              <a:gd name="T36" fmla="*/ 696913 w 508"/>
              <a:gd name="T37" fmla="*/ 919163 h 1549"/>
              <a:gd name="T38" fmla="*/ 654050 w 508"/>
              <a:gd name="T39" fmla="*/ 887413 h 1549"/>
              <a:gd name="T40" fmla="*/ 654050 w 508"/>
              <a:gd name="T41" fmla="*/ 974725 h 1549"/>
              <a:gd name="T42" fmla="*/ 649288 w 508"/>
              <a:gd name="T43" fmla="*/ 1044575 h 1549"/>
              <a:gd name="T44" fmla="*/ 684213 w 508"/>
              <a:gd name="T45" fmla="*/ 1177925 h 1549"/>
              <a:gd name="T46" fmla="*/ 652463 w 508"/>
              <a:gd name="T47" fmla="*/ 1406525 h 1549"/>
              <a:gd name="T48" fmla="*/ 585788 w 508"/>
              <a:gd name="T49" fmla="*/ 1963738 h 1549"/>
              <a:gd name="T50" fmla="*/ 577850 w 508"/>
              <a:gd name="T51" fmla="*/ 2171701 h 1549"/>
              <a:gd name="T52" fmla="*/ 644525 w 508"/>
              <a:gd name="T53" fmla="*/ 2274888 h 1549"/>
              <a:gd name="T54" fmla="*/ 620713 w 508"/>
              <a:gd name="T55" fmla="*/ 2317751 h 1549"/>
              <a:gd name="T56" fmla="*/ 471488 w 508"/>
              <a:gd name="T57" fmla="*/ 2278063 h 1549"/>
              <a:gd name="T58" fmla="*/ 465138 w 508"/>
              <a:gd name="T59" fmla="*/ 2357438 h 1549"/>
              <a:gd name="T60" fmla="*/ 484188 w 508"/>
              <a:gd name="T61" fmla="*/ 2416176 h 1549"/>
              <a:gd name="T62" fmla="*/ 393700 w 508"/>
              <a:gd name="T63" fmla="*/ 2459038 h 1549"/>
              <a:gd name="T64" fmla="*/ 319088 w 508"/>
              <a:gd name="T65" fmla="*/ 2439988 h 1549"/>
              <a:gd name="T66" fmla="*/ 247650 w 508"/>
              <a:gd name="T67" fmla="*/ 2259013 h 1549"/>
              <a:gd name="T68" fmla="*/ 220663 w 508"/>
              <a:gd name="T69" fmla="*/ 1979613 h 1549"/>
              <a:gd name="T70" fmla="*/ 215900 w 508"/>
              <a:gd name="T71" fmla="*/ 1878013 h 1549"/>
              <a:gd name="T72" fmla="*/ 209550 w 508"/>
              <a:gd name="T73" fmla="*/ 1555750 h 1549"/>
              <a:gd name="T74" fmla="*/ 196850 w 508"/>
              <a:gd name="T75" fmla="*/ 1425575 h 1549"/>
              <a:gd name="T76" fmla="*/ 185738 w 508"/>
              <a:gd name="T77" fmla="*/ 1308100 h 1549"/>
              <a:gd name="T78" fmla="*/ 193675 w 508"/>
              <a:gd name="T79" fmla="*/ 1155700 h 1549"/>
              <a:gd name="T80" fmla="*/ 193675 w 508"/>
              <a:gd name="T81" fmla="*/ 1060450 h 1549"/>
              <a:gd name="T82" fmla="*/ 150813 w 508"/>
              <a:gd name="T83" fmla="*/ 1049338 h 1549"/>
              <a:gd name="T84" fmla="*/ 142875 w 508"/>
              <a:gd name="T85" fmla="*/ 1065213 h 1549"/>
              <a:gd name="T86" fmla="*/ 119063 w 508"/>
              <a:gd name="T87" fmla="*/ 1116013 h 1549"/>
              <a:gd name="T88" fmla="*/ 146050 w 508"/>
              <a:gd name="T89" fmla="*/ 1268413 h 1549"/>
              <a:gd name="T90" fmla="*/ 141288 w 508"/>
              <a:gd name="T91" fmla="*/ 1354138 h 1549"/>
              <a:gd name="T92" fmla="*/ 130175 w 508"/>
              <a:gd name="T93" fmla="*/ 1387475 h 1549"/>
              <a:gd name="T94" fmla="*/ 71438 w 508"/>
              <a:gd name="T95" fmla="*/ 1370013 h 1549"/>
              <a:gd name="T96" fmla="*/ 36513 w 508"/>
              <a:gd name="T97" fmla="*/ 1257300 h 1549"/>
              <a:gd name="T98" fmla="*/ 28575 w 508"/>
              <a:gd name="T99" fmla="*/ 1212850 h 1549"/>
              <a:gd name="T100" fmla="*/ 25400 w 508"/>
              <a:gd name="T101" fmla="*/ 1114425 h 1549"/>
              <a:gd name="T102" fmla="*/ 0 w 508"/>
              <a:gd name="T103" fmla="*/ 1028700 h 1549"/>
              <a:gd name="T104" fmla="*/ 23813 w 508"/>
              <a:gd name="T105" fmla="*/ 950913 h 1549"/>
              <a:gd name="T106" fmla="*/ 20638 w 508"/>
              <a:gd name="T107" fmla="*/ 895350 h 1549"/>
              <a:gd name="T108" fmla="*/ 50800 w 508"/>
              <a:gd name="T109" fmla="*/ 768350 h 1549"/>
              <a:gd name="T110" fmla="*/ 111125 w 508"/>
              <a:gd name="T111" fmla="*/ 495300 h 1549"/>
              <a:gd name="T112" fmla="*/ 190500 w 508"/>
              <a:gd name="T113" fmla="*/ 430213 h 1549"/>
              <a:gd name="T114" fmla="*/ 300038 w 508"/>
              <a:gd name="T115" fmla="*/ 373063 h 1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1549"/>
              <a:gd name="T176" fmla="*/ 508 w 508"/>
              <a:gd name="T177" fmla="*/ 1549 h 15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1549">
                <a:moveTo>
                  <a:pt x="216" y="198"/>
                </a:moveTo>
                <a:lnTo>
                  <a:pt x="216" y="198"/>
                </a:lnTo>
                <a:lnTo>
                  <a:pt x="216" y="192"/>
                </a:lnTo>
                <a:lnTo>
                  <a:pt x="214" y="190"/>
                </a:lnTo>
                <a:lnTo>
                  <a:pt x="211" y="192"/>
                </a:lnTo>
                <a:lnTo>
                  <a:pt x="211" y="190"/>
                </a:lnTo>
                <a:lnTo>
                  <a:pt x="211" y="187"/>
                </a:lnTo>
                <a:lnTo>
                  <a:pt x="206" y="182"/>
                </a:lnTo>
                <a:lnTo>
                  <a:pt x="204" y="177"/>
                </a:lnTo>
                <a:lnTo>
                  <a:pt x="204" y="172"/>
                </a:lnTo>
                <a:lnTo>
                  <a:pt x="203" y="166"/>
                </a:lnTo>
                <a:lnTo>
                  <a:pt x="203" y="160"/>
                </a:lnTo>
                <a:lnTo>
                  <a:pt x="203" y="155"/>
                </a:lnTo>
                <a:lnTo>
                  <a:pt x="198" y="151"/>
                </a:lnTo>
                <a:lnTo>
                  <a:pt x="194" y="146"/>
                </a:lnTo>
                <a:lnTo>
                  <a:pt x="193" y="141"/>
                </a:lnTo>
                <a:lnTo>
                  <a:pt x="189" y="130"/>
                </a:lnTo>
                <a:lnTo>
                  <a:pt x="189" y="116"/>
                </a:lnTo>
                <a:lnTo>
                  <a:pt x="189" y="118"/>
                </a:lnTo>
                <a:lnTo>
                  <a:pt x="189" y="108"/>
                </a:lnTo>
                <a:lnTo>
                  <a:pt x="188" y="103"/>
                </a:lnTo>
                <a:lnTo>
                  <a:pt x="186" y="98"/>
                </a:lnTo>
                <a:lnTo>
                  <a:pt x="183" y="94"/>
                </a:lnTo>
                <a:lnTo>
                  <a:pt x="183" y="89"/>
                </a:lnTo>
                <a:lnTo>
                  <a:pt x="183" y="79"/>
                </a:lnTo>
                <a:lnTo>
                  <a:pt x="183" y="66"/>
                </a:lnTo>
                <a:lnTo>
                  <a:pt x="184" y="61"/>
                </a:lnTo>
                <a:lnTo>
                  <a:pt x="186" y="56"/>
                </a:lnTo>
                <a:lnTo>
                  <a:pt x="191" y="47"/>
                </a:lnTo>
                <a:lnTo>
                  <a:pt x="196" y="37"/>
                </a:lnTo>
                <a:lnTo>
                  <a:pt x="199" y="34"/>
                </a:lnTo>
                <a:lnTo>
                  <a:pt x="203" y="31"/>
                </a:lnTo>
                <a:lnTo>
                  <a:pt x="206" y="27"/>
                </a:lnTo>
                <a:lnTo>
                  <a:pt x="211" y="24"/>
                </a:lnTo>
                <a:lnTo>
                  <a:pt x="216" y="22"/>
                </a:lnTo>
                <a:lnTo>
                  <a:pt x="219" y="21"/>
                </a:lnTo>
                <a:lnTo>
                  <a:pt x="229" y="14"/>
                </a:lnTo>
                <a:lnTo>
                  <a:pt x="246" y="5"/>
                </a:lnTo>
                <a:lnTo>
                  <a:pt x="256" y="2"/>
                </a:lnTo>
                <a:lnTo>
                  <a:pt x="266" y="0"/>
                </a:lnTo>
                <a:lnTo>
                  <a:pt x="288" y="0"/>
                </a:lnTo>
                <a:lnTo>
                  <a:pt x="298" y="0"/>
                </a:lnTo>
                <a:lnTo>
                  <a:pt x="312" y="5"/>
                </a:lnTo>
                <a:lnTo>
                  <a:pt x="315" y="7"/>
                </a:lnTo>
                <a:lnTo>
                  <a:pt x="318" y="10"/>
                </a:lnTo>
                <a:lnTo>
                  <a:pt x="323" y="19"/>
                </a:lnTo>
                <a:lnTo>
                  <a:pt x="327" y="22"/>
                </a:lnTo>
                <a:lnTo>
                  <a:pt x="327" y="27"/>
                </a:lnTo>
                <a:lnTo>
                  <a:pt x="325" y="31"/>
                </a:lnTo>
                <a:lnTo>
                  <a:pt x="323" y="36"/>
                </a:lnTo>
                <a:lnTo>
                  <a:pt x="320" y="37"/>
                </a:lnTo>
                <a:lnTo>
                  <a:pt x="328" y="46"/>
                </a:lnTo>
                <a:lnTo>
                  <a:pt x="335" y="54"/>
                </a:lnTo>
                <a:lnTo>
                  <a:pt x="340" y="62"/>
                </a:lnTo>
                <a:lnTo>
                  <a:pt x="342" y="73"/>
                </a:lnTo>
                <a:lnTo>
                  <a:pt x="344" y="83"/>
                </a:lnTo>
                <a:lnTo>
                  <a:pt x="349" y="91"/>
                </a:lnTo>
                <a:lnTo>
                  <a:pt x="350" y="96"/>
                </a:lnTo>
                <a:lnTo>
                  <a:pt x="350" y="101"/>
                </a:lnTo>
                <a:lnTo>
                  <a:pt x="350" y="104"/>
                </a:lnTo>
                <a:lnTo>
                  <a:pt x="349" y="108"/>
                </a:lnTo>
                <a:lnTo>
                  <a:pt x="349" y="111"/>
                </a:lnTo>
                <a:lnTo>
                  <a:pt x="349" y="116"/>
                </a:lnTo>
                <a:lnTo>
                  <a:pt x="352" y="131"/>
                </a:lnTo>
                <a:lnTo>
                  <a:pt x="354" y="140"/>
                </a:lnTo>
                <a:lnTo>
                  <a:pt x="354" y="146"/>
                </a:lnTo>
                <a:lnTo>
                  <a:pt x="352" y="155"/>
                </a:lnTo>
                <a:lnTo>
                  <a:pt x="350" y="161"/>
                </a:lnTo>
                <a:lnTo>
                  <a:pt x="340" y="195"/>
                </a:lnTo>
                <a:lnTo>
                  <a:pt x="337" y="202"/>
                </a:lnTo>
                <a:lnTo>
                  <a:pt x="334" y="208"/>
                </a:lnTo>
                <a:lnTo>
                  <a:pt x="327" y="212"/>
                </a:lnTo>
                <a:lnTo>
                  <a:pt x="318" y="213"/>
                </a:lnTo>
                <a:lnTo>
                  <a:pt x="325" y="222"/>
                </a:lnTo>
                <a:lnTo>
                  <a:pt x="330" y="232"/>
                </a:lnTo>
                <a:lnTo>
                  <a:pt x="332" y="235"/>
                </a:lnTo>
                <a:lnTo>
                  <a:pt x="334" y="240"/>
                </a:lnTo>
                <a:lnTo>
                  <a:pt x="334" y="245"/>
                </a:lnTo>
                <a:lnTo>
                  <a:pt x="335" y="247"/>
                </a:lnTo>
                <a:lnTo>
                  <a:pt x="337" y="249"/>
                </a:lnTo>
                <a:lnTo>
                  <a:pt x="340" y="249"/>
                </a:lnTo>
                <a:lnTo>
                  <a:pt x="342" y="247"/>
                </a:lnTo>
                <a:lnTo>
                  <a:pt x="345" y="249"/>
                </a:lnTo>
                <a:lnTo>
                  <a:pt x="355" y="254"/>
                </a:lnTo>
                <a:lnTo>
                  <a:pt x="360" y="257"/>
                </a:lnTo>
                <a:lnTo>
                  <a:pt x="364" y="257"/>
                </a:lnTo>
                <a:lnTo>
                  <a:pt x="369" y="259"/>
                </a:lnTo>
                <a:lnTo>
                  <a:pt x="374" y="260"/>
                </a:lnTo>
                <a:lnTo>
                  <a:pt x="382" y="265"/>
                </a:lnTo>
                <a:lnTo>
                  <a:pt x="391" y="271"/>
                </a:lnTo>
                <a:lnTo>
                  <a:pt x="399" y="276"/>
                </a:lnTo>
                <a:lnTo>
                  <a:pt x="409" y="279"/>
                </a:lnTo>
                <a:lnTo>
                  <a:pt x="417" y="286"/>
                </a:lnTo>
                <a:lnTo>
                  <a:pt x="424" y="294"/>
                </a:lnTo>
                <a:lnTo>
                  <a:pt x="436" y="312"/>
                </a:lnTo>
                <a:lnTo>
                  <a:pt x="439" y="319"/>
                </a:lnTo>
                <a:lnTo>
                  <a:pt x="443" y="328"/>
                </a:lnTo>
                <a:lnTo>
                  <a:pt x="451" y="356"/>
                </a:lnTo>
                <a:lnTo>
                  <a:pt x="464" y="398"/>
                </a:lnTo>
                <a:lnTo>
                  <a:pt x="478" y="435"/>
                </a:lnTo>
                <a:lnTo>
                  <a:pt x="479" y="445"/>
                </a:lnTo>
                <a:lnTo>
                  <a:pt x="481" y="455"/>
                </a:lnTo>
                <a:lnTo>
                  <a:pt x="483" y="460"/>
                </a:lnTo>
                <a:lnTo>
                  <a:pt x="485" y="467"/>
                </a:lnTo>
                <a:lnTo>
                  <a:pt x="490" y="477"/>
                </a:lnTo>
                <a:lnTo>
                  <a:pt x="491" y="487"/>
                </a:lnTo>
                <a:lnTo>
                  <a:pt x="493" y="497"/>
                </a:lnTo>
                <a:lnTo>
                  <a:pt x="495" y="505"/>
                </a:lnTo>
                <a:lnTo>
                  <a:pt x="500" y="515"/>
                </a:lnTo>
                <a:lnTo>
                  <a:pt x="505" y="525"/>
                </a:lnTo>
                <a:lnTo>
                  <a:pt x="508" y="531"/>
                </a:lnTo>
                <a:lnTo>
                  <a:pt x="508" y="537"/>
                </a:lnTo>
                <a:lnTo>
                  <a:pt x="506" y="547"/>
                </a:lnTo>
                <a:lnTo>
                  <a:pt x="503" y="556"/>
                </a:lnTo>
                <a:lnTo>
                  <a:pt x="498" y="564"/>
                </a:lnTo>
                <a:lnTo>
                  <a:pt x="495" y="567"/>
                </a:lnTo>
                <a:lnTo>
                  <a:pt x="491" y="569"/>
                </a:lnTo>
                <a:lnTo>
                  <a:pt x="468" y="577"/>
                </a:lnTo>
                <a:lnTo>
                  <a:pt x="463" y="579"/>
                </a:lnTo>
                <a:lnTo>
                  <a:pt x="459" y="581"/>
                </a:lnTo>
                <a:lnTo>
                  <a:pt x="454" y="581"/>
                </a:lnTo>
                <a:lnTo>
                  <a:pt x="451" y="577"/>
                </a:lnTo>
                <a:lnTo>
                  <a:pt x="439" y="579"/>
                </a:lnTo>
                <a:lnTo>
                  <a:pt x="434" y="579"/>
                </a:lnTo>
                <a:lnTo>
                  <a:pt x="431" y="577"/>
                </a:lnTo>
                <a:lnTo>
                  <a:pt x="424" y="571"/>
                </a:lnTo>
                <a:lnTo>
                  <a:pt x="421" y="564"/>
                </a:lnTo>
                <a:lnTo>
                  <a:pt x="417" y="561"/>
                </a:lnTo>
                <a:lnTo>
                  <a:pt x="412" y="559"/>
                </a:lnTo>
                <a:lnTo>
                  <a:pt x="406" y="552"/>
                </a:lnTo>
                <a:lnTo>
                  <a:pt x="402" y="577"/>
                </a:lnTo>
                <a:lnTo>
                  <a:pt x="402" y="588"/>
                </a:lnTo>
                <a:lnTo>
                  <a:pt x="406" y="598"/>
                </a:lnTo>
                <a:lnTo>
                  <a:pt x="409" y="606"/>
                </a:lnTo>
                <a:lnTo>
                  <a:pt x="412" y="614"/>
                </a:lnTo>
                <a:lnTo>
                  <a:pt x="417" y="624"/>
                </a:lnTo>
                <a:lnTo>
                  <a:pt x="417" y="629"/>
                </a:lnTo>
                <a:lnTo>
                  <a:pt x="417" y="635"/>
                </a:lnTo>
                <a:lnTo>
                  <a:pt x="414" y="645"/>
                </a:lnTo>
                <a:lnTo>
                  <a:pt x="412" y="650"/>
                </a:lnTo>
                <a:lnTo>
                  <a:pt x="411" y="653"/>
                </a:lnTo>
                <a:lnTo>
                  <a:pt x="409" y="658"/>
                </a:lnTo>
                <a:lnTo>
                  <a:pt x="407" y="661"/>
                </a:lnTo>
                <a:lnTo>
                  <a:pt x="409" y="673"/>
                </a:lnTo>
                <a:lnTo>
                  <a:pt x="416" y="695"/>
                </a:lnTo>
                <a:lnTo>
                  <a:pt x="422" y="713"/>
                </a:lnTo>
                <a:lnTo>
                  <a:pt x="431" y="735"/>
                </a:lnTo>
                <a:lnTo>
                  <a:pt x="431" y="742"/>
                </a:lnTo>
                <a:lnTo>
                  <a:pt x="431" y="747"/>
                </a:lnTo>
                <a:lnTo>
                  <a:pt x="427" y="759"/>
                </a:lnTo>
                <a:lnTo>
                  <a:pt x="424" y="779"/>
                </a:lnTo>
                <a:lnTo>
                  <a:pt x="422" y="786"/>
                </a:lnTo>
                <a:lnTo>
                  <a:pt x="421" y="794"/>
                </a:lnTo>
                <a:lnTo>
                  <a:pt x="416" y="841"/>
                </a:lnTo>
                <a:lnTo>
                  <a:pt x="411" y="886"/>
                </a:lnTo>
                <a:lnTo>
                  <a:pt x="397" y="973"/>
                </a:lnTo>
                <a:lnTo>
                  <a:pt x="392" y="1012"/>
                </a:lnTo>
                <a:lnTo>
                  <a:pt x="387" y="1052"/>
                </a:lnTo>
                <a:lnTo>
                  <a:pt x="377" y="1144"/>
                </a:lnTo>
                <a:lnTo>
                  <a:pt x="372" y="1191"/>
                </a:lnTo>
                <a:lnTo>
                  <a:pt x="369" y="1237"/>
                </a:lnTo>
                <a:lnTo>
                  <a:pt x="367" y="1282"/>
                </a:lnTo>
                <a:lnTo>
                  <a:pt x="369" y="1327"/>
                </a:lnTo>
                <a:lnTo>
                  <a:pt x="369" y="1347"/>
                </a:lnTo>
                <a:lnTo>
                  <a:pt x="367" y="1358"/>
                </a:lnTo>
                <a:lnTo>
                  <a:pt x="365" y="1363"/>
                </a:lnTo>
                <a:lnTo>
                  <a:pt x="364" y="1368"/>
                </a:lnTo>
                <a:lnTo>
                  <a:pt x="364" y="1371"/>
                </a:lnTo>
                <a:lnTo>
                  <a:pt x="364" y="1378"/>
                </a:lnTo>
                <a:lnTo>
                  <a:pt x="367" y="1388"/>
                </a:lnTo>
                <a:lnTo>
                  <a:pt x="372" y="1396"/>
                </a:lnTo>
                <a:lnTo>
                  <a:pt x="379" y="1405"/>
                </a:lnTo>
                <a:lnTo>
                  <a:pt x="394" y="1416"/>
                </a:lnTo>
                <a:lnTo>
                  <a:pt x="402" y="1425"/>
                </a:lnTo>
                <a:lnTo>
                  <a:pt x="406" y="1433"/>
                </a:lnTo>
                <a:lnTo>
                  <a:pt x="407" y="1438"/>
                </a:lnTo>
                <a:lnTo>
                  <a:pt x="409" y="1441"/>
                </a:lnTo>
                <a:lnTo>
                  <a:pt x="411" y="1446"/>
                </a:lnTo>
                <a:lnTo>
                  <a:pt x="409" y="1451"/>
                </a:lnTo>
                <a:lnTo>
                  <a:pt x="406" y="1453"/>
                </a:lnTo>
                <a:lnTo>
                  <a:pt x="401" y="1457"/>
                </a:lnTo>
                <a:lnTo>
                  <a:pt x="391" y="1460"/>
                </a:lnTo>
                <a:lnTo>
                  <a:pt x="380" y="1462"/>
                </a:lnTo>
                <a:lnTo>
                  <a:pt x="370" y="1463"/>
                </a:lnTo>
                <a:lnTo>
                  <a:pt x="360" y="1462"/>
                </a:lnTo>
                <a:lnTo>
                  <a:pt x="350" y="1460"/>
                </a:lnTo>
                <a:lnTo>
                  <a:pt x="330" y="1451"/>
                </a:lnTo>
                <a:lnTo>
                  <a:pt x="312" y="1443"/>
                </a:lnTo>
                <a:lnTo>
                  <a:pt x="297" y="1435"/>
                </a:lnTo>
                <a:lnTo>
                  <a:pt x="298" y="1446"/>
                </a:lnTo>
                <a:lnTo>
                  <a:pt x="300" y="1457"/>
                </a:lnTo>
                <a:lnTo>
                  <a:pt x="300" y="1467"/>
                </a:lnTo>
                <a:lnTo>
                  <a:pt x="298" y="1472"/>
                </a:lnTo>
                <a:lnTo>
                  <a:pt x="297" y="1477"/>
                </a:lnTo>
                <a:lnTo>
                  <a:pt x="295" y="1478"/>
                </a:lnTo>
                <a:lnTo>
                  <a:pt x="293" y="1480"/>
                </a:lnTo>
                <a:lnTo>
                  <a:pt x="293" y="1485"/>
                </a:lnTo>
                <a:lnTo>
                  <a:pt x="295" y="1490"/>
                </a:lnTo>
                <a:lnTo>
                  <a:pt x="298" y="1495"/>
                </a:lnTo>
                <a:lnTo>
                  <a:pt x="302" y="1503"/>
                </a:lnTo>
                <a:lnTo>
                  <a:pt x="305" y="1514"/>
                </a:lnTo>
                <a:lnTo>
                  <a:pt x="305" y="1519"/>
                </a:lnTo>
                <a:lnTo>
                  <a:pt x="305" y="1522"/>
                </a:lnTo>
                <a:lnTo>
                  <a:pt x="293" y="1525"/>
                </a:lnTo>
                <a:lnTo>
                  <a:pt x="271" y="1532"/>
                </a:lnTo>
                <a:lnTo>
                  <a:pt x="261" y="1537"/>
                </a:lnTo>
                <a:lnTo>
                  <a:pt x="258" y="1539"/>
                </a:lnTo>
                <a:lnTo>
                  <a:pt x="255" y="1542"/>
                </a:lnTo>
                <a:lnTo>
                  <a:pt x="251" y="1545"/>
                </a:lnTo>
                <a:lnTo>
                  <a:pt x="248" y="1549"/>
                </a:lnTo>
                <a:lnTo>
                  <a:pt x="236" y="1549"/>
                </a:lnTo>
                <a:lnTo>
                  <a:pt x="224" y="1549"/>
                </a:lnTo>
                <a:lnTo>
                  <a:pt x="213" y="1549"/>
                </a:lnTo>
                <a:lnTo>
                  <a:pt x="209" y="1547"/>
                </a:lnTo>
                <a:lnTo>
                  <a:pt x="206" y="1544"/>
                </a:lnTo>
                <a:lnTo>
                  <a:pt x="201" y="1537"/>
                </a:lnTo>
                <a:lnTo>
                  <a:pt x="189" y="1519"/>
                </a:lnTo>
                <a:lnTo>
                  <a:pt x="177" y="1502"/>
                </a:lnTo>
                <a:lnTo>
                  <a:pt x="167" y="1482"/>
                </a:lnTo>
                <a:lnTo>
                  <a:pt x="164" y="1472"/>
                </a:lnTo>
                <a:lnTo>
                  <a:pt x="162" y="1460"/>
                </a:lnTo>
                <a:lnTo>
                  <a:pt x="159" y="1441"/>
                </a:lnTo>
                <a:lnTo>
                  <a:pt x="156" y="1423"/>
                </a:lnTo>
                <a:lnTo>
                  <a:pt x="146" y="1378"/>
                </a:lnTo>
                <a:lnTo>
                  <a:pt x="141" y="1354"/>
                </a:lnTo>
                <a:lnTo>
                  <a:pt x="137" y="1332"/>
                </a:lnTo>
                <a:lnTo>
                  <a:pt x="136" y="1309"/>
                </a:lnTo>
                <a:lnTo>
                  <a:pt x="136" y="1287"/>
                </a:lnTo>
                <a:lnTo>
                  <a:pt x="137" y="1267"/>
                </a:lnTo>
                <a:lnTo>
                  <a:pt x="139" y="1247"/>
                </a:lnTo>
                <a:lnTo>
                  <a:pt x="142" y="1223"/>
                </a:lnTo>
                <a:lnTo>
                  <a:pt x="144" y="1218"/>
                </a:lnTo>
                <a:lnTo>
                  <a:pt x="144" y="1213"/>
                </a:lnTo>
                <a:lnTo>
                  <a:pt x="141" y="1203"/>
                </a:lnTo>
                <a:lnTo>
                  <a:pt x="137" y="1193"/>
                </a:lnTo>
                <a:lnTo>
                  <a:pt x="136" y="1183"/>
                </a:lnTo>
                <a:lnTo>
                  <a:pt x="136" y="1170"/>
                </a:lnTo>
                <a:lnTo>
                  <a:pt x="136" y="1062"/>
                </a:lnTo>
                <a:lnTo>
                  <a:pt x="136" y="1015"/>
                </a:lnTo>
                <a:lnTo>
                  <a:pt x="134" y="997"/>
                </a:lnTo>
                <a:lnTo>
                  <a:pt x="132" y="980"/>
                </a:lnTo>
                <a:lnTo>
                  <a:pt x="129" y="963"/>
                </a:lnTo>
                <a:lnTo>
                  <a:pt x="125" y="938"/>
                </a:lnTo>
                <a:lnTo>
                  <a:pt x="124" y="918"/>
                </a:lnTo>
                <a:lnTo>
                  <a:pt x="124" y="908"/>
                </a:lnTo>
                <a:lnTo>
                  <a:pt x="124" y="903"/>
                </a:lnTo>
                <a:lnTo>
                  <a:pt x="124" y="898"/>
                </a:lnTo>
                <a:lnTo>
                  <a:pt x="119" y="876"/>
                </a:lnTo>
                <a:lnTo>
                  <a:pt x="115" y="856"/>
                </a:lnTo>
                <a:lnTo>
                  <a:pt x="115" y="844"/>
                </a:lnTo>
                <a:lnTo>
                  <a:pt x="115" y="834"/>
                </a:lnTo>
                <a:lnTo>
                  <a:pt x="117" y="829"/>
                </a:lnTo>
                <a:lnTo>
                  <a:pt x="117" y="824"/>
                </a:lnTo>
                <a:lnTo>
                  <a:pt x="115" y="814"/>
                </a:lnTo>
                <a:lnTo>
                  <a:pt x="115" y="792"/>
                </a:lnTo>
                <a:lnTo>
                  <a:pt x="115" y="769"/>
                </a:lnTo>
                <a:lnTo>
                  <a:pt x="117" y="749"/>
                </a:lnTo>
                <a:lnTo>
                  <a:pt x="120" y="739"/>
                </a:lnTo>
                <a:lnTo>
                  <a:pt x="122" y="728"/>
                </a:lnTo>
                <a:lnTo>
                  <a:pt x="124" y="702"/>
                </a:lnTo>
                <a:lnTo>
                  <a:pt x="125" y="688"/>
                </a:lnTo>
                <a:lnTo>
                  <a:pt x="127" y="681"/>
                </a:lnTo>
                <a:lnTo>
                  <a:pt x="129" y="676"/>
                </a:lnTo>
                <a:lnTo>
                  <a:pt x="131" y="675"/>
                </a:lnTo>
                <a:lnTo>
                  <a:pt x="129" y="673"/>
                </a:lnTo>
                <a:lnTo>
                  <a:pt x="122" y="668"/>
                </a:lnTo>
                <a:lnTo>
                  <a:pt x="115" y="663"/>
                </a:lnTo>
                <a:lnTo>
                  <a:pt x="114" y="663"/>
                </a:lnTo>
                <a:lnTo>
                  <a:pt x="110" y="663"/>
                </a:lnTo>
                <a:lnTo>
                  <a:pt x="104" y="663"/>
                </a:lnTo>
                <a:lnTo>
                  <a:pt x="97" y="663"/>
                </a:lnTo>
                <a:lnTo>
                  <a:pt x="95" y="661"/>
                </a:lnTo>
                <a:lnTo>
                  <a:pt x="94" y="658"/>
                </a:lnTo>
                <a:lnTo>
                  <a:pt x="90" y="653"/>
                </a:lnTo>
                <a:lnTo>
                  <a:pt x="89" y="658"/>
                </a:lnTo>
                <a:lnTo>
                  <a:pt x="89" y="660"/>
                </a:lnTo>
                <a:lnTo>
                  <a:pt x="89" y="661"/>
                </a:lnTo>
                <a:lnTo>
                  <a:pt x="90" y="666"/>
                </a:lnTo>
                <a:lnTo>
                  <a:pt x="90" y="671"/>
                </a:lnTo>
                <a:lnTo>
                  <a:pt x="90" y="676"/>
                </a:lnTo>
                <a:lnTo>
                  <a:pt x="87" y="681"/>
                </a:lnTo>
                <a:lnTo>
                  <a:pt x="78" y="687"/>
                </a:lnTo>
                <a:lnTo>
                  <a:pt x="75" y="690"/>
                </a:lnTo>
                <a:lnTo>
                  <a:pt x="72" y="695"/>
                </a:lnTo>
                <a:lnTo>
                  <a:pt x="72" y="697"/>
                </a:lnTo>
                <a:lnTo>
                  <a:pt x="73" y="698"/>
                </a:lnTo>
                <a:lnTo>
                  <a:pt x="75" y="703"/>
                </a:lnTo>
                <a:lnTo>
                  <a:pt x="77" y="710"/>
                </a:lnTo>
                <a:lnTo>
                  <a:pt x="78" y="718"/>
                </a:lnTo>
                <a:lnTo>
                  <a:pt x="82" y="772"/>
                </a:lnTo>
                <a:lnTo>
                  <a:pt x="85" y="780"/>
                </a:lnTo>
                <a:lnTo>
                  <a:pt x="89" y="789"/>
                </a:lnTo>
                <a:lnTo>
                  <a:pt x="92" y="799"/>
                </a:lnTo>
                <a:lnTo>
                  <a:pt x="92" y="811"/>
                </a:lnTo>
                <a:lnTo>
                  <a:pt x="92" y="822"/>
                </a:lnTo>
                <a:lnTo>
                  <a:pt x="94" y="834"/>
                </a:lnTo>
                <a:lnTo>
                  <a:pt x="95" y="839"/>
                </a:lnTo>
                <a:lnTo>
                  <a:pt x="95" y="846"/>
                </a:lnTo>
                <a:lnTo>
                  <a:pt x="94" y="851"/>
                </a:lnTo>
                <a:lnTo>
                  <a:pt x="92" y="853"/>
                </a:lnTo>
                <a:lnTo>
                  <a:pt x="89" y="853"/>
                </a:lnTo>
                <a:lnTo>
                  <a:pt x="92" y="856"/>
                </a:lnTo>
                <a:lnTo>
                  <a:pt x="92" y="859"/>
                </a:lnTo>
                <a:lnTo>
                  <a:pt x="90" y="861"/>
                </a:lnTo>
                <a:lnTo>
                  <a:pt x="87" y="863"/>
                </a:lnTo>
                <a:lnTo>
                  <a:pt x="89" y="868"/>
                </a:lnTo>
                <a:lnTo>
                  <a:pt x="89" y="871"/>
                </a:lnTo>
                <a:lnTo>
                  <a:pt x="87" y="873"/>
                </a:lnTo>
                <a:lnTo>
                  <a:pt x="82" y="874"/>
                </a:lnTo>
                <a:lnTo>
                  <a:pt x="77" y="873"/>
                </a:lnTo>
                <a:lnTo>
                  <a:pt x="73" y="871"/>
                </a:lnTo>
                <a:lnTo>
                  <a:pt x="60" y="866"/>
                </a:lnTo>
                <a:lnTo>
                  <a:pt x="55" y="864"/>
                </a:lnTo>
                <a:lnTo>
                  <a:pt x="52" y="866"/>
                </a:lnTo>
                <a:lnTo>
                  <a:pt x="48" y="866"/>
                </a:lnTo>
                <a:lnTo>
                  <a:pt x="45" y="863"/>
                </a:lnTo>
                <a:lnTo>
                  <a:pt x="35" y="843"/>
                </a:lnTo>
                <a:lnTo>
                  <a:pt x="25" y="821"/>
                </a:lnTo>
                <a:lnTo>
                  <a:pt x="21" y="812"/>
                </a:lnTo>
                <a:lnTo>
                  <a:pt x="21" y="802"/>
                </a:lnTo>
                <a:lnTo>
                  <a:pt x="23" y="792"/>
                </a:lnTo>
                <a:lnTo>
                  <a:pt x="21" y="784"/>
                </a:lnTo>
                <a:lnTo>
                  <a:pt x="21" y="782"/>
                </a:lnTo>
                <a:lnTo>
                  <a:pt x="20" y="782"/>
                </a:lnTo>
                <a:lnTo>
                  <a:pt x="18" y="780"/>
                </a:lnTo>
                <a:lnTo>
                  <a:pt x="16" y="779"/>
                </a:lnTo>
                <a:lnTo>
                  <a:pt x="16" y="774"/>
                </a:lnTo>
                <a:lnTo>
                  <a:pt x="18" y="764"/>
                </a:lnTo>
                <a:lnTo>
                  <a:pt x="16" y="744"/>
                </a:lnTo>
                <a:lnTo>
                  <a:pt x="15" y="732"/>
                </a:lnTo>
                <a:lnTo>
                  <a:pt x="13" y="727"/>
                </a:lnTo>
                <a:lnTo>
                  <a:pt x="11" y="723"/>
                </a:lnTo>
                <a:lnTo>
                  <a:pt x="13" y="712"/>
                </a:lnTo>
                <a:lnTo>
                  <a:pt x="15" y="707"/>
                </a:lnTo>
                <a:lnTo>
                  <a:pt x="16" y="702"/>
                </a:lnTo>
                <a:lnTo>
                  <a:pt x="16" y="698"/>
                </a:lnTo>
                <a:lnTo>
                  <a:pt x="15" y="693"/>
                </a:lnTo>
                <a:lnTo>
                  <a:pt x="10" y="683"/>
                </a:lnTo>
                <a:lnTo>
                  <a:pt x="5" y="663"/>
                </a:lnTo>
                <a:lnTo>
                  <a:pt x="1" y="653"/>
                </a:lnTo>
                <a:lnTo>
                  <a:pt x="0" y="648"/>
                </a:lnTo>
                <a:lnTo>
                  <a:pt x="0" y="641"/>
                </a:lnTo>
                <a:lnTo>
                  <a:pt x="10" y="621"/>
                </a:lnTo>
                <a:lnTo>
                  <a:pt x="15" y="613"/>
                </a:lnTo>
                <a:lnTo>
                  <a:pt x="15" y="608"/>
                </a:lnTo>
                <a:lnTo>
                  <a:pt x="15" y="604"/>
                </a:lnTo>
                <a:lnTo>
                  <a:pt x="15" y="599"/>
                </a:lnTo>
                <a:lnTo>
                  <a:pt x="16" y="596"/>
                </a:lnTo>
                <a:lnTo>
                  <a:pt x="16" y="594"/>
                </a:lnTo>
                <a:lnTo>
                  <a:pt x="18" y="593"/>
                </a:lnTo>
                <a:lnTo>
                  <a:pt x="18" y="591"/>
                </a:lnTo>
                <a:lnTo>
                  <a:pt x="16" y="586"/>
                </a:lnTo>
                <a:lnTo>
                  <a:pt x="15" y="576"/>
                </a:lnTo>
                <a:lnTo>
                  <a:pt x="13" y="564"/>
                </a:lnTo>
                <a:lnTo>
                  <a:pt x="16" y="554"/>
                </a:lnTo>
                <a:lnTo>
                  <a:pt x="18" y="544"/>
                </a:lnTo>
                <a:lnTo>
                  <a:pt x="26" y="524"/>
                </a:lnTo>
                <a:lnTo>
                  <a:pt x="30" y="514"/>
                </a:lnTo>
                <a:lnTo>
                  <a:pt x="30" y="509"/>
                </a:lnTo>
                <a:lnTo>
                  <a:pt x="30" y="504"/>
                </a:lnTo>
                <a:lnTo>
                  <a:pt x="32" y="484"/>
                </a:lnTo>
                <a:lnTo>
                  <a:pt x="33" y="462"/>
                </a:lnTo>
                <a:lnTo>
                  <a:pt x="40" y="443"/>
                </a:lnTo>
                <a:lnTo>
                  <a:pt x="48" y="400"/>
                </a:lnTo>
                <a:lnTo>
                  <a:pt x="57" y="356"/>
                </a:lnTo>
                <a:lnTo>
                  <a:pt x="63" y="334"/>
                </a:lnTo>
                <a:lnTo>
                  <a:pt x="70" y="312"/>
                </a:lnTo>
                <a:lnTo>
                  <a:pt x="75" y="304"/>
                </a:lnTo>
                <a:lnTo>
                  <a:pt x="80" y="296"/>
                </a:lnTo>
                <a:lnTo>
                  <a:pt x="87" y="289"/>
                </a:lnTo>
                <a:lnTo>
                  <a:pt x="95" y="282"/>
                </a:lnTo>
                <a:lnTo>
                  <a:pt x="104" y="277"/>
                </a:lnTo>
                <a:lnTo>
                  <a:pt x="110" y="274"/>
                </a:lnTo>
                <a:lnTo>
                  <a:pt x="120" y="271"/>
                </a:lnTo>
                <a:lnTo>
                  <a:pt x="129" y="265"/>
                </a:lnTo>
                <a:lnTo>
                  <a:pt x="146" y="255"/>
                </a:lnTo>
                <a:lnTo>
                  <a:pt x="154" y="252"/>
                </a:lnTo>
                <a:lnTo>
                  <a:pt x="161" y="249"/>
                </a:lnTo>
                <a:lnTo>
                  <a:pt x="181" y="239"/>
                </a:lnTo>
                <a:lnTo>
                  <a:pt x="189" y="235"/>
                </a:lnTo>
                <a:lnTo>
                  <a:pt x="191" y="234"/>
                </a:lnTo>
                <a:lnTo>
                  <a:pt x="194" y="230"/>
                </a:lnTo>
                <a:lnTo>
                  <a:pt x="203" y="208"/>
                </a:lnTo>
                <a:lnTo>
                  <a:pt x="204" y="205"/>
                </a:lnTo>
                <a:lnTo>
                  <a:pt x="208" y="202"/>
                </a:lnTo>
                <a:lnTo>
                  <a:pt x="216" y="198"/>
                </a:lnTo>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7" name="Freeform 17"/>
          <p:cNvSpPr>
            <a:spLocks noEditPoints="1"/>
          </p:cNvSpPr>
          <p:nvPr/>
        </p:nvSpPr>
        <p:spPr bwMode="auto">
          <a:xfrm>
            <a:off x="2776772" y="1553841"/>
            <a:ext cx="362737" cy="1137692"/>
          </a:xfrm>
          <a:custGeom>
            <a:avLst/>
            <a:gdLst>
              <a:gd name="T0" fmla="*/ 630238 w 975"/>
              <a:gd name="T1" fmla="*/ 608012 h 3058"/>
              <a:gd name="T2" fmla="*/ 603250 w 975"/>
              <a:gd name="T3" fmla="*/ 511175 h 3058"/>
              <a:gd name="T4" fmla="*/ 584200 w 975"/>
              <a:gd name="T5" fmla="*/ 366712 h 3058"/>
              <a:gd name="T6" fmla="*/ 614363 w 975"/>
              <a:gd name="T7" fmla="*/ 217488 h 3058"/>
              <a:gd name="T8" fmla="*/ 627063 w 975"/>
              <a:gd name="T9" fmla="*/ 141288 h 3058"/>
              <a:gd name="T10" fmla="*/ 760413 w 975"/>
              <a:gd name="T11" fmla="*/ 33338 h 3058"/>
              <a:gd name="T12" fmla="*/ 871538 w 975"/>
              <a:gd name="T13" fmla="*/ 3175 h 3058"/>
              <a:gd name="T14" fmla="*/ 1031875 w 975"/>
              <a:gd name="T15" fmla="*/ 26988 h 3058"/>
              <a:gd name="T16" fmla="*/ 1122363 w 975"/>
              <a:gd name="T17" fmla="*/ 87312 h 3058"/>
              <a:gd name="T18" fmla="*/ 1165225 w 975"/>
              <a:gd name="T19" fmla="*/ 233363 h 3058"/>
              <a:gd name="T20" fmla="*/ 1173163 w 975"/>
              <a:gd name="T21" fmla="*/ 407988 h 3058"/>
              <a:gd name="T22" fmla="*/ 1138238 w 975"/>
              <a:gd name="T23" fmla="*/ 523875 h 3058"/>
              <a:gd name="T24" fmla="*/ 1085850 w 975"/>
              <a:gd name="T25" fmla="*/ 727075 h 3058"/>
              <a:gd name="T26" fmla="*/ 1085850 w 975"/>
              <a:gd name="T27" fmla="*/ 852488 h 3058"/>
              <a:gd name="T28" fmla="*/ 1265238 w 975"/>
              <a:gd name="T29" fmla="*/ 931863 h 3058"/>
              <a:gd name="T30" fmla="*/ 1355725 w 975"/>
              <a:gd name="T31" fmla="*/ 1085850 h 3058"/>
              <a:gd name="T32" fmla="*/ 1417638 w 975"/>
              <a:gd name="T33" fmla="*/ 1279525 h 3058"/>
              <a:gd name="T34" fmla="*/ 1497013 w 975"/>
              <a:gd name="T35" fmla="*/ 1624012 h 3058"/>
              <a:gd name="T36" fmla="*/ 1512888 w 975"/>
              <a:gd name="T37" fmla="*/ 1854200 h 3058"/>
              <a:gd name="T38" fmla="*/ 1543050 w 975"/>
              <a:gd name="T39" fmla="*/ 2290763 h 3058"/>
              <a:gd name="T40" fmla="*/ 1485900 w 975"/>
              <a:gd name="T41" fmla="*/ 2411413 h 3058"/>
              <a:gd name="T42" fmla="*/ 1385888 w 975"/>
              <a:gd name="T43" fmla="*/ 2546350 h 3058"/>
              <a:gd name="T44" fmla="*/ 1355725 w 975"/>
              <a:gd name="T45" fmla="*/ 2862262 h 3058"/>
              <a:gd name="T46" fmla="*/ 1306513 w 975"/>
              <a:gd name="T47" fmla="*/ 3303588 h 3058"/>
              <a:gd name="T48" fmla="*/ 1225550 w 975"/>
              <a:gd name="T49" fmla="*/ 3787775 h 3058"/>
              <a:gd name="T50" fmla="*/ 1162050 w 975"/>
              <a:gd name="T51" fmla="*/ 4014788 h 3058"/>
              <a:gd name="T52" fmla="*/ 1203325 w 975"/>
              <a:gd name="T53" fmla="*/ 4105275 h 3058"/>
              <a:gd name="T54" fmla="*/ 1254125 w 975"/>
              <a:gd name="T55" fmla="*/ 4162425 h 3058"/>
              <a:gd name="T56" fmla="*/ 1452563 w 975"/>
              <a:gd name="T57" fmla="*/ 4357688 h 3058"/>
              <a:gd name="T58" fmla="*/ 1371600 w 975"/>
              <a:gd name="T59" fmla="*/ 4454525 h 3058"/>
              <a:gd name="T60" fmla="*/ 1073150 w 975"/>
              <a:gd name="T61" fmla="*/ 4303713 h 3058"/>
              <a:gd name="T62" fmla="*/ 909638 w 975"/>
              <a:gd name="T63" fmla="*/ 4156075 h 3058"/>
              <a:gd name="T64" fmla="*/ 893763 w 975"/>
              <a:gd name="T65" fmla="*/ 4014788 h 3058"/>
              <a:gd name="T66" fmla="*/ 889000 w 975"/>
              <a:gd name="T67" fmla="*/ 3776663 h 3058"/>
              <a:gd name="T68" fmla="*/ 908050 w 975"/>
              <a:gd name="T69" fmla="*/ 3413125 h 3058"/>
              <a:gd name="T70" fmla="*/ 912813 w 975"/>
              <a:gd name="T71" fmla="*/ 3311525 h 3058"/>
              <a:gd name="T72" fmla="*/ 863600 w 975"/>
              <a:gd name="T73" fmla="*/ 3265488 h 3058"/>
              <a:gd name="T74" fmla="*/ 793750 w 975"/>
              <a:gd name="T75" fmla="*/ 3662363 h 3058"/>
              <a:gd name="T76" fmla="*/ 752475 w 975"/>
              <a:gd name="T77" fmla="*/ 3968750 h 3058"/>
              <a:gd name="T78" fmla="*/ 760413 w 975"/>
              <a:gd name="T79" fmla="*/ 4281488 h 3058"/>
              <a:gd name="T80" fmla="*/ 706438 w 975"/>
              <a:gd name="T81" fmla="*/ 4689475 h 3058"/>
              <a:gd name="T82" fmla="*/ 587375 w 975"/>
              <a:gd name="T83" fmla="*/ 4854575 h 3058"/>
              <a:gd name="T84" fmla="*/ 450850 w 975"/>
              <a:gd name="T85" fmla="*/ 4689475 h 3058"/>
              <a:gd name="T86" fmla="*/ 415925 w 975"/>
              <a:gd name="T87" fmla="*/ 4433888 h 3058"/>
              <a:gd name="T88" fmla="*/ 415925 w 975"/>
              <a:gd name="T89" fmla="*/ 4281488 h 3058"/>
              <a:gd name="T90" fmla="*/ 420688 w 975"/>
              <a:gd name="T91" fmla="*/ 3852863 h 3058"/>
              <a:gd name="T92" fmla="*/ 442913 w 975"/>
              <a:gd name="T93" fmla="*/ 3684588 h 3058"/>
              <a:gd name="T94" fmla="*/ 450850 w 975"/>
              <a:gd name="T95" fmla="*/ 3363913 h 3058"/>
              <a:gd name="T96" fmla="*/ 431800 w 975"/>
              <a:gd name="T97" fmla="*/ 3078162 h 3058"/>
              <a:gd name="T98" fmla="*/ 423863 w 975"/>
              <a:gd name="T99" fmla="*/ 2733675 h 3058"/>
              <a:gd name="T100" fmla="*/ 431800 w 975"/>
              <a:gd name="T101" fmla="*/ 2579687 h 3058"/>
              <a:gd name="T102" fmla="*/ 198438 w 975"/>
              <a:gd name="T103" fmla="*/ 2224088 h 3058"/>
              <a:gd name="T104" fmla="*/ 49213 w 975"/>
              <a:gd name="T105" fmla="*/ 1990725 h 3058"/>
              <a:gd name="T106" fmla="*/ 19050 w 975"/>
              <a:gd name="T107" fmla="*/ 1849438 h 3058"/>
              <a:gd name="T108" fmla="*/ 11113 w 975"/>
              <a:gd name="T109" fmla="*/ 1697038 h 3058"/>
              <a:gd name="T110" fmla="*/ 136525 w 975"/>
              <a:gd name="T111" fmla="*/ 1177925 h 3058"/>
              <a:gd name="T112" fmla="*/ 430213 w 975"/>
              <a:gd name="T113" fmla="*/ 876300 h 3058"/>
              <a:gd name="T114" fmla="*/ 595313 w 975"/>
              <a:gd name="T115" fmla="*/ 763587 h 3058"/>
              <a:gd name="T116" fmla="*/ 336550 w 975"/>
              <a:gd name="T117" fmla="*/ 1778000 h 3058"/>
              <a:gd name="T118" fmla="*/ 407988 w 975"/>
              <a:gd name="T119" fmla="*/ 2068513 h 3058"/>
              <a:gd name="T120" fmla="*/ 1322388 w 975"/>
              <a:gd name="T121" fmla="*/ 2084388 h 3058"/>
              <a:gd name="T122" fmla="*/ 1376363 w 975"/>
              <a:gd name="T123" fmla="*/ 2270125 h 3058"/>
              <a:gd name="T124" fmla="*/ 1349375 w 975"/>
              <a:gd name="T125" fmla="*/ 2082800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44" name="TextBox 43"/>
          <p:cNvSpPr txBox="1"/>
          <p:nvPr/>
        </p:nvSpPr>
        <p:spPr>
          <a:xfrm>
            <a:off x="4277160" y="2390984"/>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35-54</a:t>
            </a:r>
          </a:p>
        </p:txBody>
      </p:sp>
      <p:sp>
        <p:nvSpPr>
          <p:cNvPr id="45" name="TextBox 44"/>
          <p:cNvSpPr txBox="1"/>
          <p:nvPr/>
        </p:nvSpPr>
        <p:spPr>
          <a:xfrm>
            <a:off x="5456141" y="2406468"/>
            <a:ext cx="342000" cy="102592"/>
          </a:xfrm>
          <a:prstGeom prst="rect">
            <a:avLst/>
          </a:prstGeom>
          <a:noFill/>
        </p:spPr>
        <p:txBody>
          <a:bodyPr wrap="square" lIns="0" tIns="0" rIns="0" bIns="0" rtlCol="0" anchor="ctr" anchorCtr="0">
            <a:spAutoFit/>
          </a:bodyPr>
          <a:lstStyle/>
          <a:p>
            <a:pPr>
              <a:lnSpc>
                <a:spcPts val="800"/>
              </a:lnSpc>
            </a:pPr>
            <a:r>
              <a:rPr lang="en-GB" sz="1100" b="1" dirty="0">
                <a:solidFill>
                  <a:schemeClr val="tx1">
                    <a:lumMod val="75000"/>
                    <a:lumOff val="25000"/>
                  </a:schemeClr>
                </a:solidFill>
              </a:rPr>
              <a:t>55+</a:t>
            </a:r>
          </a:p>
        </p:txBody>
      </p:sp>
      <p:sp>
        <p:nvSpPr>
          <p:cNvPr id="48" name="Rounded Rectangle 47"/>
          <p:cNvSpPr/>
          <p:nvPr/>
        </p:nvSpPr>
        <p:spPr>
          <a:xfrm>
            <a:off x="7056119" y="2819870"/>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Text Placeholder 3"/>
          <p:cNvSpPr>
            <a:spLocks noGrp="1"/>
          </p:cNvSpPr>
          <p:nvPr>
            <p:ph type="body" sz="quarter" idx="16"/>
          </p:nvPr>
        </p:nvSpPr>
        <p:spPr>
          <a:xfrm>
            <a:off x="239838" y="4582649"/>
            <a:ext cx="6718075" cy="318287"/>
          </a:xfrm>
        </p:spPr>
        <p:txBody>
          <a:bodyPr/>
          <a:lstStyle/>
          <a:p>
            <a:r>
              <a:rPr lang="nl-BE" dirty="0"/>
              <a:t>Échantillon:	échantillon total n=301</a:t>
            </a:r>
          </a:p>
          <a:p>
            <a:pPr marL="171450" indent="-171450">
              <a:buFont typeface="Arial" charset="0"/>
              <a:buChar char="•"/>
            </a:pPr>
            <a:r>
              <a:rPr lang="nl-BE" dirty="0"/>
              <a:t>Inférieur = primaire+ secondaire inférieur</a:t>
            </a:r>
          </a:p>
          <a:p>
            <a:pPr marL="171450" indent="-171450">
              <a:buFont typeface="Arial" charset="0"/>
              <a:buChar char="•"/>
            </a:pPr>
            <a:r>
              <a:rPr lang="nl-BE" dirty="0"/>
              <a:t>Moyen = secondaire supérieur</a:t>
            </a:r>
          </a:p>
          <a:p>
            <a:pPr marL="171450" indent="-171450">
              <a:buFont typeface="Arial" charset="0"/>
              <a:buChar char="•"/>
            </a:pPr>
            <a:r>
              <a:rPr lang="nl-BE" dirty="0"/>
              <a:t>Supérieur = enseignement supérieur+universitaire</a:t>
            </a:r>
          </a:p>
        </p:txBody>
      </p:sp>
      <p:graphicFrame>
        <p:nvGraphicFramePr>
          <p:cNvPr id="41" name="Object 7"/>
          <p:cNvGraphicFramePr>
            <a:graphicFrameLocks noChangeAspect="1"/>
          </p:cNvGraphicFramePr>
          <p:nvPr>
            <p:extLst>
              <p:ext uri="{D42A27DB-BD31-4B8C-83A1-F6EECF244321}">
                <p14:modId xmlns:p14="http://schemas.microsoft.com/office/powerpoint/2010/main" val="1237572073"/>
              </p:ext>
            </p:extLst>
          </p:nvPr>
        </p:nvGraphicFramePr>
        <p:xfrm>
          <a:off x="245165" y="2819870"/>
          <a:ext cx="2325757" cy="1632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Object 8"/>
          <p:cNvGraphicFramePr>
            <a:graphicFrameLocks noChangeAspect="1"/>
          </p:cNvGraphicFramePr>
          <p:nvPr>
            <p:extLst>
              <p:ext uri="{D42A27DB-BD31-4B8C-83A1-F6EECF244321}">
                <p14:modId xmlns:p14="http://schemas.microsoft.com/office/powerpoint/2010/main" val="441577035"/>
              </p:ext>
            </p:extLst>
          </p:nvPr>
        </p:nvGraphicFramePr>
        <p:xfrm>
          <a:off x="7056118" y="3118354"/>
          <a:ext cx="1833879" cy="1348717"/>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p:cNvGrpSpPr>
            <a:grpSpLocks noChangeAspect="1"/>
          </p:cNvGrpSpPr>
          <p:nvPr/>
        </p:nvGrpSpPr>
        <p:grpSpPr>
          <a:xfrm>
            <a:off x="491317" y="2933347"/>
            <a:ext cx="648000" cy="224639"/>
            <a:chOff x="4684975" y="5005153"/>
            <a:chExt cx="1779304" cy="295655"/>
          </a:xfrm>
          <a:solidFill>
            <a:schemeClr val="accent3">
              <a:lumMod val="75000"/>
            </a:schemeClr>
          </a:solidFill>
        </p:grpSpPr>
        <p:sp>
          <p:nvSpPr>
            <p:cNvPr id="34" name="Freeform 30"/>
            <p:cNvSpPr>
              <a:spLocks/>
            </p:cNvSpPr>
            <p:nvPr/>
          </p:nvSpPr>
          <p:spPr bwMode="auto">
            <a:xfrm>
              <a:off x="4684975" y="5212111"/>
              <a:ext cx="1779304" cy="88697"/>
            </a:xfrm>
            <a:custGeom>
              <a:avLst/>
              <a:gdLst/>
              <a:ahLst/>
              <a:cxnLst>
                <a:cxn ang="0">
                  <a:pos x="833" y="16"/>
                </a:cxn>
                <a:cxn ang="0">
                  <a:pos x="880" y="21"/>
                </a:cxn>
                <a:cxn ang="0">
                  <a:pos x="932" y="20"/>
                </a:cxn>
                <a:cxn ang="0">
                  <a:pos x="1006" y="26"/>
                </a:cxn>
                <a:cxn ang="0">
                  <a:pos x="1103" y="41"/>
                </a:cxn>
                <a:cxn ang="0">
                  <a:pos x="1177" y="45"/>
                </a:cxn>
                <a:cxn ang="0">
                  <a:pos x="1237" y="52"/>
                </a:cxn>
                <a:cxn ang="0">
                  <a:pos x="1298" y="50"/>
                </a:cxn>
                <a:cxn ang="0">
                  <a:pos x="1334" y="58"/>
                </a:cxn>
                <a:cxn ang="0">
                  <a:pos x="1371" y="62"/>
                </a:cxn>
                <a:cxn ang="0">
                  <a:pos x="1401" y="70"/>
                </a:cxn>
                <a:cxn ang="0">
                  <a:pos x="0" y="70"/>
                </a:cxn>
                <a:cxn ang="0">
                  <a:pos x="30" y="62"/>
                </a:cxn>
                <a:cxn ang="0">
                  <a:pos x="68" y="58"/>
                </a:cxn>
                <a:cxn ang="0">
                  <a:pos x="104" y="50"/>
                </a:cxn>
                <a:cxn ang="0">
                  <a:pos x="164" y="52"/>
                </a:cxn>
                <a:cxn ang="0">
                  <a:pos x="225" y="45"/>
                </a:cxn>
                <a:cxn ang="0">
                  <a:pos x="298" y="41"/>
                </a:cxn>
                <a:cxn ang="0">
                  <a:pos x="395" y="26"/>
                </a:cxn>
                <a:cxn ang="0">
                  <a:pos x="469" y="20"/>
                </a:cxn>
                <a:cxn ang="0">
                  <a:pos x="521" y="21"/>
                </a:cxn>
                <a:cxn ang="0">
                  <a:pos x="568" y="16"/>
                </a:cxn>
                <a:cxn ang="0">
                  <a:pos x="659" y="18"/>
                </a:cxn>
                <a:cxn ang="0">
                  <a:pos x="833" y="16"/>
                </a:cxn>
              </a:cxnLst>
              <a:rect l="0" t="0" r="r" b="b"/>
              <a:pathLst>
                <a:path w="1401" h="70">
                  <a:moveTo>
                    <a:pt x="833" y="16"/>
                  </a:moveTo>
                  <a:cubicBezTo>
                    <a:pt x="844" y="7"/>
                    <a:pt x="868" y="18"/>
                    <a:pt x="880" y="21"/>
                  </a:cubicBezTo>
                  <a:cubicBezTo>
                    <a:pt x="889" y="12"/>
                    <a:pt x="923" y="14"/>
                    <a:pt x="932" y="20"/>
                  </a:cubicBezTo>
                  <a:cubicBezTo>
                    <a:pt x="964" y="10"/>
                    <a:pt x="979" y="23"/>
                    <a:pt x="1006" y="26"/>
                  </a:cubicBezTo>
                  <a:cubicBezTo>
                    <a:pt x="1015" y="14"/>
                    <a:pt x="1058" y="35"/>
                    <a:pt x="1103" y="41"/>
                  </a:cubicBezTo>
                  <a:cubicBezTo>
                    <a:pt x="1116" y="27"/>
                    <a:pt x="1148" y="40"/>
                    <a:pt x="1177" y="45"/>
                  </a:cubicBezTo>
                  <a:cubicBezTo>
                    <a:pt x="1184" y="35"/>
                    <a:pt x="1226" y="64"/>
                    <a:pt x="1237" y="52"/>
                  </a:cubicBezTo>
                  <a:cubicBezTo>
                    <a:pt x="1266" y="59"/>
                    <a:pt x="1272" y="44"/>
                    <a:pt x="1298" y="50"/>
                  </a:cubicBezTo>
                  <a:cubicBezTo>
                    <a:pt x="1297" y="61"/>
                    <a:pt x="1332" y="67"/>
                    <a:pt x="1334" y="58"/>
                  </a:cubicBezTo>
                  <a:cubicBezTo>
                    <a:pt x="1341" y="65"/>
                    <a:pt x="1369" y="67"/>
                    <a:pt x="1371" y="62"/>
                  </a:cubicBezTo>
                  <a:cubicBezTo>
                    <a:pt x="1384" y="70"/>
                    <a:pt x="1400" y="65"/>
                    <a:pt x="1401" y="70"/>
                  </a:cubicBezTo>
                  <a:cubicBezTo>
                    <a:pt x="934" y="70"/>
                    <a:pt x="467" y="70"/>
                    <a:pt x="0" y="70"/>
                  </a:cubicBezTo>
                  <a:cubicBezTo>
                    <a:pt x="1" y="65"/>
                    <a:pt x="17" y="70"/>
                    <a:pt x="30" y="62"/>
                  </a:cubicBezTo>
                  <a:cubicBezTo>
                    <a:pt x="32" y="67"/>
                    <a:pt x="60" y="65"/>
                    <a:pt x="68" y="58"/>
                  </a:cubicBezTo>
                  <a:cubicBezTo>
                    <a:pt x="69" y="67"/>
                    <a:pt x="105" y="61"/>
                    <a:pt x="104" y="50"/>
                  </a:cubicBezTo>
                  <a:cubicBezTo>
                    <a:pt x="130" y="44"/>
                    <a:pt x="135" y="59"/>
                    <a:pt x="164" y="52"/>
                  </a:cubicBezTo>
                  <a:cubicBezTo>
                    <a:pt x="175" y="64"/>
                    <a:pt x="217" y="35"/>
                    <a:pt x="225" y="45"/>
                  </a:cubicBezTo>
                  <a:cubicBezTo>
                    <a:pt x="253" y="40"/>
                    <a:pt x="285" y="27"/>
                    <a:pt x="298" y="41"/>
                  </a:cubicBezTo>
                  <a:cubicBezTo>
                    <a:pt x="343" y="35"/>
                    <a:pt x="386" y="14"/>
                    <a:pt x="395" y="26"/>
                  </a:cubicBezTo>
                  <a:cubicBezTo>
                    <a:pt x="422" y="23"/>
                    <a:pt x="437" y="10"/>
                    <a:pt x="469" y="20"/>
                  </a:cubicBezTo>
                  <a:cubicBezTo>
                    <a:pt x="478" y="14"/>
                    <a:pt x="512" y="12"/>
                    <a:pt x="521" y="21"/>
                  </a:cubicBezTo>
                  <a:cubicBezTo>
                    <a:pt x="533" y="18"/>
                    <a:pt x="546" y="2"/>
                    <a:pt x="568" y="16"/>
                  </a:cubicBezTo>
                  <a:cubicBezTo>
                    <a:pt x="582" y="3"/>
                    <a:pt x="622" y="12"/>
                    <a:pt x="659" y="18"/>
                  </a:cubicBezTo>
                  <a:cubicBezTo>
                    <a:pt x="701" y="27"/>
                    <a:pt x="816" y="0"/>
                    <a:pt x="833"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p:nvSpPr>
          <p:spPr bwMode="auto">
            <a:xfrm>
              <a:off x="6075627" y="5128253"/>
              <a:ext cx="99985" cy="139764"/>
            </a:xfrm>
            <a:custGeom>
              <a:avLst/>
              <a:gdLst/>
              <a:ahLst/>
              <a:cxnLst>
                <a:cxn ang="0">
                  <a:pos x="10" y="110"/>
                </a:cxn>
                <a:cxn ang="0">
                  <a:pos x="41" y="105"/>
                </a:cxn>
                <a:cxn ang="0">
                  <a:pos x="52" y="101"/>
                </a:cxn>
                <a:cxn ang="0">
                  <a:pos x="64" y="97"/>
                </a:cxn>
                <a:cxn ang="0">
                  <a:pos x="68" y="96"/>
                </a:cxn>
                <a:cxn ang="0">
                  <a:pos x="65" y="94"/>
                </a:cxn>
                <a:cxn ang="0">
                  <a:pos x="70" y="91"/>
                </a:cxn>
                <a:cxn ang="0">
                  <a:pos x="72" y="87"/>
                </a:cxn>
                <a:cxn ang="0">
                  <a:pos x="72" y="84"/>
                </a:cxn>
                <a:cxn ang="0">
                  <a:pos x="75" y="78"/>
                </a:cxn>
                <a:cxn ang="0">
                  <a:pos x="75" y="78"/>
                </a:cxn>
                <a:cxn ang="0">
                  <a:pos x="77" y="74"/>
                </a:cxn>
                <a:cxn ang="0">
                  <a:pos x="76" y="70"/>
                </a:cxn>
                <a:cxn ang="0">
                  <a:pos x="70" y="68"/>
                </a:cxn>
                <a:cxn ang="0">
                  <a:pos x="70" y="64"/>
                </a:cxn>
                <a:cxn ang="0">
                  <a:pos x="68" y="60"/>
                </a:cxn>
                <a:cxn ang="0">
                  <a:pos x="67" y="56"/>
                </a:cxn>
                <a:cxn ang="0">
                  <a:pos x="67" y="53"/>
                </a:cxn>
                <a:cxn ang="0">
                  <a:pos x="62" y="52"/>
                </a:cxn>
                <a:cxn ang="0">
                  <a:pos x="63" y="47"/>
                </a:cxn>
                <a:cxn ang="0">
                  <a:pos x="59" y="44"/>
                </a:cxn>
                <a:cxn ang="0">
                  <a:pos x="64" y="41"/>
                </a:cxn>
                <a:cxn ang="0">
                  <a:pos x="62" y="40"/>
                </a:cxn>
                <a:cxn ang="0">
                  <a:pos x="63" y="24"/>
                </a:cxn>
                <a:cxn ang="0">
                  <a:pos x="62" y="19"/>
                </a:cxn>
                <a:cxn ang="0">
                  <a:pos x="57" y="16"/>
                </a:cxn>
                <a:cxn ang="0">
                  <a:pos x="59" y="11"/>
                </a:cxn>
                <a:cxn ang="0">
                  <a:pos x="59" y="8"/>
                </a:cxn>
                <a:cxn ang="0">
                  <a:pos x="52" y="3"/>
                </a:cxn>
                <a:cxn ang="0">
                  <a:pos x="45" y="2"/>
                </a:cxn>
                <a:cxn ang="0">
                  <a:pos x="44" y="1"/>
                </a:cxn>
                <a:cxn ang="0">
                  <a:pos x="37" y="4"/>
                </a:cxn>
                <a:cxn ang="0">
                  <a:pos x="34" y="5"/>
                </a:cxn>
                <a:cxn ang="0">
                  <a:pos x="31" y="10"/>
                </a:cxn>
                <a:cxn ang="0">
                  <a:pos x="36" y="16"/>
                </a:cxn>
                <a:cxn ang="0">
                  <a:pos x="36" y="21"/>
                </a:cxn>
                <a:cxn ang="0">
                  <a:pos x="33" y="26"/>
                </a:cxn>
                <a:cxn ang="0">
                  <a:pos x="30" y="27"/>
                </a:cxn>
                <a:cxn ang="0">
                  <a:pos x="21" y="19"/>
                </a:cxn>
                <a:cxn ang="0">
                  <a:pos x="29" y="30"/>
                </a:cxn>
                <a:cxn ang="0">
                  <a:pos x="28" y="32"/>
                </a:cxn>
                <a:cxn ang="0">
                  <a:pos x="27" y="37"/>
                </a:cxn>
                <a:cxn ang="0">
                  <a:pos x="23" y="34"/>
                </a:cxn>
                <a:cxn ang="0">
                  <a:pos x="21" y="33"/>
                </a:cxn>
                <a:cxn ang="0">
                  <a:pos x="18" y="36"/>
                </a:cxn>
                <a:cxn ang="0">
                  <a:pos x="14" y="40"/>
                </a:cxn>
                <a:cxn ang="0">
                  <a:pos x="15" y="43"/>
                </a:cxn>
                <a:cxn ang="0">
                  <a:pos x="13" y="44"/>
                </a:cxn>
                <a:cxn ang="0">
                  <a:pos x="4" y="47"/>
                </a:cxn>
                <a:cxn ang="0">
                  <a:pos x="6" y="48"/>
                </a:cxn>
                <a:cxn ang="0">
                  <a:pos x="6" y="52"/>
                </a:cxn>
                <a:cxn ang="0">
                  <a:pos x="5" y="57"/>
                </a:cxn>
                <a:cxn ang="0">
                  <a:pos x="0" y="57"/>
                </a:cxn>
                <a:cxn ang="0">
                  <a:pos x="0" y="59"/>
                </a:cxn>
                <a:cxn ang="0">
                  <a:pos x="4" y="62"/>
                </a:cxn>
                <a:cxn ang="0">
                  <a:pos x="3" y="63"/>
                </a:cxn>
                <a:cxn ang="0">
                  <a:pos x="6" y="66"/>
                </a:cxn>
                <a:cxn ang="0">
                  <a:pos x="2" y="69"/>
                </a:cxn>
                <a:cxn ang="0">
                  <a:pos x="0" y="74"/>
                </a:cxn>
                <a:cxn ang="0">
                  <a:pos x="2" y="79"/>
                </a:cxn>
                <a:cxn ang="0">
                  <a:pos x="3" y="81"/>
                </a:cxn>
                <a:cxn ang="0">
                  <a:pos x="6" y="88"/>
                </a:cxn>
                <a:cxn ang="0">
                  <a:pos x="30" y="105"/>
                </a:cxn>
              </a:cxnLst>
              <a:rect l="0" t="0" r="r" b="b"/>
              <a:pathLst>
                <a:path w="79" h="110">
                  <a:moveTo>
                    <a:pt x="30" y="105"/>
                  </a:moveTo>
                  <a:cubicBezTo>
                    <a:pt x="23" y="107"/>
                    <a:pt x="17" y="109"/>
                    <a:pt x="10" y="110"/>
                  </a:cubicBezTo>
                  <a:cubicBezTo>
                    <a:pt x="27" y="110"/>
                    <a:pt x="45" y="110"/>
                    <a:pt x="63" y="110"/>
                  </a:cubicBezTo>
                  <a:cubicBezTo>
                    <a:pt x="56" y="108"/>
                    <a:pt x="48" y="107"/>
                    <a:pt x="41" y="105"/>
                  </a:cubicBezTo>
                  <a:cubicBezTo>
                    <a:pt x="40" y="103"/>
                    <a:pt x="48" y="102"/>
                    <a:pt x="47" y="102"/>
                  </a:cubicBezTo>
                  <a:cubicBezTo>
                    <a:pt x="48" y="102"/>
                    <a:pt x="50" y="101"/>
                    <a:pt x="52" y="101"/>
                  </a:cubicBezTo>
                  <a:cubicBezTo>
                    <a:pt x="56" y="101"/>
                    <a:pt x="62" y="101"/>
                    <a:pt x="59" y="99"/>
                  </a:cubicBezTo>
                  <a:cubicBezTo>
                    <a:pt x="65" y="98"/>
                    <a:pt x="64" y="99"/>
                    <a:pt x="64" y="97"/>
                  </a:cubicBezTo>
                  <a:cubicBezTo>
                    <a:pt x="64" y="97"/>
                    <a:pt x="64" y="98"/>
                    <a:pt x="67" y="98"/>
                  </a:cubicBezTo>
                  <a:cubicBezTo>
                    <a:pt x="70" y="97"/>
                    <a:pt x="69" y="97"/>
                    <a:pt x="68" y="96"/>
                  </a:cubicBezTo>
                  <a:cubicBezTo>
                    <a:pt x="67" y="96"/>
                    <a:pt x="67" y="96"/>
                    <a:pt x="69" y="96"/>
                  </a:cubicBezTo>
                  <a:cubicBezTo>
                    <a:pt x="72" y="95"/>
                    <a:pt x="65" y="94"/>
                    <a:pt x="65" y="94"/>
                  </a:cubicBezTo>
                  <a:cubicBezTo>
                    <a:pt x="65" y="94"/>
                    <a:pt x="66" y="94"/>
                    <a:pt x="66" y="93"/>
                  </a:cubicBezTo>
                  <a:cubicBezTo>
                    <a:pt x="66" y="92"/>
                    <a:pt x="70" y="91"/>
                    <a:pt x="70" y="91"/>
                  </a:cubicBezTo>
                  <a:cubicBezTo>
                    <a:pt x="67" y="90"/>
                    <a:pt x="76" y="90"/>
                    <a:pt x="69" y="88"/>
                  </a:cubicBezTo>
                  <a:cubicBezTo>
                    <a:pt x="69" y="88"/>
                    <a:pt x="69" y="87"/>
                    <a:pt x="72" y="87"/>
                  </a:cubicBezTo>
                  <a:cubicBezTo>
                    <a:pt x="74" y="87"/>
                    <a:pt x="72" y="86"/>
                    <a:pt x="72" y="86"/>
                  </a:cubicBezTo>
                  <a:cubicBezTo>
                    <a:pt x="73" y="85"/>
                    <a:pt x="75" y="84"/>
                    <a:pt x="72" y="84"/>
                  </a:cubicBezTo>
                  <a:cubicBezTo>
                    <a:pt x="74" y="83"/>
                    <a:pt x="76" y="82"/>
                    <a:pt x="71" y="81"/>
                  </a:cubicBezTo>
                  <a:cubicBezTo>
                    <a:pt x="75" y="80"/>
                    <a:pt x="75" y="80"/>
                    <a:pt x="75" y="78"/>
                  </a:cubicBezTo>
                  <a:cubicBezTo>
                    <a:pt x="75" y="78"/>
                    <a:pt x="71" y="78"/>
                    <a:pt x="71" y="78"/>
                  </a:cubicBezTo>
                  <a:cubicBezTo>
                    <a:pt x="71" y="78"/>
                    <a:pt x="74" y="78"/>
                    <a:pt x="75" y="78"/>
                  </a:cubicBezTo>
                  <a:cubicBezTo>
                    <a:pt x="77" y="77"/>
                    <a:pt x="74" y="76"/>
                    <a:pt x="77" y="77"/>
                  </a:cubicBezTo>
                  <a:cubicBezTo>
                    <a:pt x="79" y="76"/>
                    <a:pt x="78" y="75"/>
                    <a:pt x="77" y="74"/>
                  </a:cubicBezTo>
                  <a:cubicBezTo>
                    <a:pt x="78" y="73"/>
                    <a:pt x="78" y="72"/>
                    <a:pt x="78" y="71"/>
                  </a:cubicBezTo>
                  <a:cubicBezTo>
                    <a:pt x="74" y="72"/>
                    <a:pt x="75" y="71"/>
                    <a:pt x="76" y="70"/>
                  </a:cubicBezTo>
                  <a:cubicBezTo>
                    <a:pt x="75" y="70"/>
                    <a:pt x="74" y="70"/>
                    <a:pt x="73" y="70"/>
                  </a:cubicBezTo>
                  <a:cubicBezTo>
                    <a:pt x="70" y="69"/>
                    <a:pt x="68" y="69"/>
                    <a:pt x="70" y="68"/>
                  </a:cubicBezTo>
                  <a:cubicBezTo>
                    <a:pt x="70" y="67"/>
                    <a:pt x="68" y="66"/>
                    <a:pt x="68" y="65"/>
                  </a:cubicBezTo>
                  <a:cubicBezTo>
                    <a:pt x="68" y="65"/>
                    <a:pt x="70" y="64"/>
                    <a:pt x="70" y="64"/>
                  </a:cubicBezTo>
                  <a:cubicBezTo>
                    <a:pt x="70" y="63"/>
                    <a:pt x="67" y="63"/>
                    <a:pt x="69" y="62"/>
                  </a:cubicBezTo>
                  <a:cubicBezTo>
                    <a:pt x="70" y="62"/>
                    <a:pt x="68" y="60"/>
                    <a:pt x="68" y="60"/>
                  </a:cubicBezTo>
                  <a:cubicBezTo>
                    <a:pt x="68" y="60"/>
                    <a:pt x="70" y="57"/>
                    <a:pt x="70" y="57"/>
                  </a:cubicBezTo>
                  <a:cubicBezTo>
                    <a:pt x="70" y="57"/>
                    <a:pt x="67" y="56"/>
                    <a:pt x="67" y="56"/>
                  </a:cubicBezTo>
                  <a:cubicBezTo>
                    <a:pt x="67" y="55"/>
                    <a:pt x="69" y="55"/>
                    <a:pt x="69" y="54"/>
                  </a:cubicBezTo>
                  <a:cubicBezTo>
                    <a:pt x="68" y="54"/>
                    <a:pt x="67" y="53"/>
                    <a:pt x="67" y="53"/>
                  </a:cubicBezTo>
                  <a:cubicBezTo>
                    <a:pt x="65" y="53"/>
                    <a:pt x="64" y="53"/>
                    <a:pt x="62" y="54"/>
                  </a:cubicBezTo>
                  <a:cubicBezTo>
                    <a:pt x="63" y="53"/>
                    <a:pt x="66" y="52"/>
                    <a:pt x="62" y="52"/>
                  </a:cubicBezTo>
                  <a:cubicBezTo>
                    <a:pt x="65" y="51"/>
                    <a:pt x="64" y="49"/>
                    <a:pt x="63" y="48"/>
                  </a:cubicBezTo>
                  <a:cubicBezTo>
                    <a:pt x="62" y="47"/>
                    <a:pt x="60" y="46"/>
                    <a:pt x="63" y="47"/>
                  </a:cubicBezTo>
                  <a:cubicBezTo>
                    <a:pt x="63" y="47"/>
                    <a:pt x="63" y="46"/>
                    <a:pt x="63" y="45"/>
                  </a:cubicBezTo>
                  <a:cubicBezTo>
                    <a:pt x="63" y="45"/>
                    <a:pt x="59" y="44"/>
                    <a:pt x="59" y="44"/>
                  </a:cubicBezTo>
                  <a:cubicBezTo>
                    <a:pt x="64" y="45"/>
                    <a:pt x="61" y="43"/>
                    <a:pt x="61" y="42"/>
                  </a:cubicBezTo>
                  <a:cubicBezTo>
                    <a:pt x="60" y="42"/>
                    <a:pt x="64" y="41"/>
                    <a:pt x="64" y="41"/>
                  </a:cubicBezTo>
                  <a:cubicBezTo>
                    <a:pt x="64" y="40"/>
                    <a:pt x="64" y="40"/>
                    <a:pt x="64" y="40"/>
                  </a:cubicBezTo>
                  <a:cubicBezTo>
                    <a:pt x="63" y="40"/>
                    <a:pt x="63" y="40"/>
                    <a:pt x="62" y="40"/>
                  </a:cubicBezTo>
                  <a:cubicBezTo>
                    <a:pt x="63" y="38"/>
                    <a:pt x="66" y="35"/>
                    <a:pt x="61" y="37"/>
                  </a:cubicBezTo>
                  <a:cubicBezTo>
                    <a:pt x="62" y="33"/>
                    <a:pt x="63" y="28"/>
                    <a:pt x="63" y="24"/>
                  </a:cubicBezTo>
                  <a:cubicBezTo>
                    <a:pt x="63" y="23"/>
                    <a:pt x="61" y="23"/>
                    <a:pt x="60" y="23"/>
                  </a:cubicBezTo>
                  <a:cubicBezTo>
                    <a:pt x="60" y="23"/>
                    <a:pt x="61" y="20"/>
                    <a:pt x="62" y="19"/>
                  </a:cubicBezTo>
                  <a:cubicBezTo>
                    <a:pt x="62" y="19"/>
                    <a:pt x="59" y="17"/>
                    <a:pt x="59" y="17"/>
                  </a:cubicBezTo>
                  <a:cubicBezTo>
                    <a:pt x="59" y="17"/>
                    <a:pt x="59" y="16"/>
                    <a:pt x="57" y="16"/>
                  </a:cubicBezTo>
                  <a:cubicBezTo>
                    <a:pt x="56" y="15"/>
                    <a:pt x="59" y="13"/>
                    <a:pt x="58" y="12"/>
                  </a:cubicBezTo>
                  <a:cubicBezTo>
                    <a:pt x="58" y="12"/>
                    <a:pt x="58" y="11"/>
                    <a:pt x="59" y="11"/>
                  </a:cubicBezTo>
                  <a:cubicBezTo>
                    <a:pt x="58" y="10"/>
                    <a:pt x="56" y="10"/>
                    <a:pt x="58" y="9"/>
                  </a:cubicBezTo>
                  <a:cubicBezTo>
                    <a:pt x="59" y="8"/>
                    <a:pt x="59" y="8"/>
                    <a:pt x="59" y="8"/>
                  </a:cubicBezTo>
                  <a:cubicBezTo>
                    <a:pt x="51" y="7"/>
                    <a:pt x="60" y="7"/>
                    <a:pt x="54" y="5"/>
                  </a:cubicBezTo>
                  <a:cubicBezTo>
                    <a:pt x="54" y="5"/>
                    <a:pt x="52" y="3"/>
                    <a:pt x="52" y="3"/>
                  </a:cubicBezTo>
                  <a:cubicBezTo>
                    <a:pt x="52" y="1"/>
                    <a:pt x="46" y="4"/>
                    <a:pt x="46" y="4"/>
                  </a:cubicBezTo>
                  <a:cubicBezTo>
                    <a:pt x="45" y="4"/>
                    <a:pt x="45" y="3"/>
                    <a:pt x="45" y="2"/>
                  </a:cubicBezTo>
                  <a:cubicBezTo>
                    <a:pt x="45" y="2"/>
                    <a:pt x="44" y="2"/>
                    <a:pt x="44" y="2"/>
                  </a:cubicBezTo>
                  <a:cubicBezTo>
                    <a:pt x="44" y="2"/>
                    <a:pt x="44" y="2"/>
                    <a:pt x="44" y="1"/>
                  </a:cubicBezTo>
                  <a:cubicBezTo>
                    <a:pt x="43" y="1"/>
                    <a:pt x="42" y="2"/>
                    <a:pt x="41" y="2"/>
                  </a:cubicBezTo>
                  <a:cubicBezTo>
                    <a:pt x="37" y="0"/>
                    <a:pt x="36" y="3"/>
                    <a:pt x="37" y="4"/>
                  </a:cubicBezTo>
                  <a:cubicBezTo>
                    <a:pt x="37" y="5"/>
                    <a:pt x="36" y="5"/>
                    <a:pt x="35" y="6"/>
                  </a:cubicBezTo>
                  <a:cubicBezTo>
                    <a:pt x="35" y="5"/>
                    <a:pt x="34" y="5"/>
                    <a:pt x="34" y="5"/>
                  </a:cubicBezTo>
                  <a:cubicBezTo>
                    <a:pt x="33" y="6"/>
                    <a:pt x="33" y="7"/>
                    <a:pt x="31" y="8"/>
                  </a:cubicBezTo>
                  <a:cubicBezTo>
                    <a:pt x="31" y="9"/>
                    <a:pt x="31" y="9"/>
                    <a:pt x="31" y="10"/>
                  </a:cubicBezTo>
                  <a:cubicBezTo>
                    <a:pt x="32" y="11"/>
                    <a:pt x="33" y="12"/>
                    <a:pt x="34" y="13"/>
                  </a:cubicBezTo>
                  <a:cubicBezTo>
                    <a:pt x="35" y="14"/>
                    <a:pt x="36" y="15"/>
                    <a:pt x="36" y="16"/>
                  </a:cubicBezTo>
                  <a:cubicBezTo>
                    <a:pt x="36" y="16"/>
                    <a:pt x="35" y="17"/>
                    <a:pt x="35" y="17"/>
                  </a:cubicBezTo>
                  <a:cubicBezTo>
                    <a:pt x="35" y="18"/>
                    <a:pt x="36" y="20"/>
                    <a:pt x="36" y="21"/>
                  </a:cubicBezTo>
                  <a:cubicBezTo>
                    <a:pt x="36" y="22"/>
                    <a:pt x="36" y="24"/>
                    <a:pt x="36" y="25"/>
                  </a:cubicBezTo>
                  <a:cubicBezTo>
                    <a:pt x="35" y="26"/>
                    <a:pt x="34" y="26"/>
                    <a:pt x="33" y="26"/>
                  </a:cubicBezTo>
                  <a:cubicBezTo>
                    <a:pt x="33" y="24"/>
                    <a:pt x="32" y="21"/>
                    <a:pt x="31" y="18"/>
                  </a:cubicBezTo>
                  <a:cubicBezTo>
                    <a:pt x="29" y="21"/>
                    <a:pt x="30" y="24"/>
                    <a:pt x="30" y="27"/>
                  </a:cubicBezTo>
                  <a:cubicBezTo>
                    <a:pt x="26" y="27"/>
                    <a:pt x="26" y="25"/>
                    <a:pt x="26" y="25"/>
                  </a:cubicBezTo>
                  <a:cubicBezTo>
                    <a:pt x="24" y="23"/>
                    <a:pt x="23" y="21"/>
                    <a:pt x="21" y="19"/>
                  </a:cubicBezTo>
                  <a:cubicBezTo>
                    <a:pt x="20" y="21"/>
                    <a:pt x="23" y="22"/>
                    <a:pt x="23" y="24"/>
                  </a:cubicBezTo>
                  <a:cubicBezTo>
                    <a:pt x="23" y="26"/>
                    <a:pt x="28" y="28"/>
                    <a:pt x="29" y="30"/>
                  </a:cubicBezTo>
                  <a:cubicBezTo>
                    <a:pt x="28" y="30"/>
                    <a:pt x="27" y="29"/>
                    <a:pt x="26" y="28"/>
                  </a:cubicBezTo>
                  <a:cubicBezTo>
                    <a:pt x="24" y="30"/>
                    <a:pt x="26" y="31"/>
                    <a:pt x="28" y="32"/>
                  </a:cubicBezTo>
                  <a:cubicBezTo>
                    <a:pt x="28" y="34"/>
                    <a:pt x="29" y="36"/>
                    <a:pt x="29" y="38"/>
                  </a:cubicBezTo>
                  <a:cubicBezTo>
                    <a:pt x="28" y="38"/>
                    <a:pt x="28" y="37"/>
                    <a:pt x="27" y="37"/>
                  </a:cubicBezTo>
                  <a:cubicBezTo>
                    <a:pt x="27" y="34"/>
                    <a:pt x="27" y="32"/>
                    <a:pt x="23" y="29"/>
                  </a:cubicBezTo>
                  <a:cubicBezTo>
                    <a:pt x="22" y="31"/>
                    <a:pt x="23" y="32"/>
                    <a:pt x="23" y="34"/>
                  </a:cubicBezTo>
                  <a:cubicBezTo>
                    <a:pt x="23" y="34"/>
                    <a:pt x="23" y="34"/>
                    <a:pt x="23" y="35"/>
                  </a:cubicBezTo>
                  <a:cubicBezTo>
                    <a:pt x="22" y="34"/>
                    <a:pt x="21" y="33"/>
                    <a:pt x="21" y="33"/>
                  </a:cubicBezTo>
                  <a:cubicBezTo>
                    <a:pt x="20" y="34"/>
                    <a:pt x="20" y="34"/>
                    <a:pt x="21" y="35"/>
                  </a:cubicBezTo>
                  <a:cubicBezTo>
                    <a:pt x="21" y="35"/>
                    <a:pt x="19" y="35"/>
                    <a:pt x="18" y="36"/>
                  </a:cubicBezTo>
                  <a:cubicBezTo>
                    <a:pt x="16" y="36"/>
                    <a:pt x="18" y="38"/>
                    <a:pt x="19" y="39"/>
                  </a:cubicBezTo>
                  <a:cubicBezTo>
                    <a:pt x="13" y="38"/>
                    <a:pt x="7" y="38"/>
                    <a:pt x="14" y="40"/>
                  </a:cubicBezTo>
                  <a:cubicBezTo>
                    <a:pt x="10" y="41"/>
                    <a:pt x="16" y="42"/>
                    <a:pt x="17" y="43"/>
                  </a:cubicBezTo>
                  <a:cubicBezTo>
                    <a:pt x="17" y="43"/>
                    <a:pt x="16" y="43"/>
                    <a:pt x="15" y="43"/>
                  </a:cubicBezTo>
                  <a:cubicBezTo>
                    <a:pt x="15" y="43"/>
                    <a:pt x="16" y="44"/>
                    <a:pt x="16" y="44"/>
                  </a:cubicBezTo>
                  <a:cubicBezTo>
                    <a:pt x="15" y="44"/>
                    <a:pt x="14" y="44"/>
                    <a:pt x="13" y="44"/>
                  </a:cubicBezTo>
                  <a:cubicBezTo>
                    <a:pt x="10" y="45"/>
                    <a:pt x="6" y="45"/>
                    <a:pt x="7" y="47"/>
                  </a:cubicBezTo>
                  <a:cubicBezTo>
                    <a:pt x="6" y="47"/>
                    <a:pt x="5" y="47"/>
                    <a:pt x="4" y="47"/>
                  </a:cubicBezTo>
                  <a:cubicBezTo>
                    <a:pt x="5" y="48"/>
                    <a:pt x="6" y="48"/>
                    <a:pt x="7" y="48"/>
                  </a:cubicBezTo>
                  <a:cubicBezTo>
                    <a:pt x="7" y="48"/>
                    <a:pt x="6" y="48"/>
                    <a:pt x="6" y="48"/>
                  </a:cubicBezTo>
                  <a:cubicBezTo>
                    <a:pt x="5" y="49"/>
                    <a:pt x="5" y="50"/>
                    <a:pt x="4" y="50"/>
                  </a:cubicBezTo>
                  <a:cubicBezTo>
                    <a:pt x="5" y="51"/>
                    <a:pt x="6" y="52"/>
                    <a:pt x="6" y="52"/>
                  </a:cubicBezTo>
                  <a:cubicBezTo>
                    <a:pt x="4" y="54"/>
                    <a:pt x="0" y="55"/>
                    <a:pt x="0" y="57"/>
                  </a:cubicBezTo>
                  <a:cubicBezTo>
                    <a:pt x="2" y="57"/>
                    <a:pt x="3" y="57"/>
                    <a:pt x="5" y="57"/>
                  </a:cubicBezTo>
                  <a:cubicBezTo>
                    <a:pt x="5" y="57"/>
                    <a:pt x="5" y="57"/>
                    <a:pt x="4" y="58"/>
                  </a:cubicBezTo>
                  <a:cubicBezTo>
                    <a:pt x="2" y="57"/>
                    <a:pt x="2" y="57"/>
                    <a:pt x="0" y="57"/>
                  </a:cubicBezTo>
                  <a:cubicBezTo>
                    <a:pt x="0" y="58"/>
                    <a:pt x="1" y="58"/>
                    <a:pt x="1" y="58"/>
                  </a:cubicBezTo>
                  <a:cubicBezTo>
                    <a:pt x="0" y="58"/>
                    <a:pt x="1" y="59"/>
                    <a:pt x="0" y="59"/>
                  </a:cubicBezTo>
                  <a:cubicBezTo>
                    <a:pt x="2" y="60"/>
                    <a:pt x="3" y="60"/>
                    <a:pt x="5" y="61"/>
                  </a:cubicBezTo>
                  <a:cubicBezTo>
                    <a:pt x="4" y="61"/>
                    <a:pt x="4" y="62"/>
                    <a:pt x="4" y="62"/>
                  </a:cubicBezTo>
                  <a:cubicBezTo>
                    <a:pt x="4" y="62"/>
                    <a:pt x="5" y="62"/>
                    <a:pt x="5" y="62"/>
                  </a:cubicBezTo>
                  <a:cubicBezTo>
                    <a:pt x="5" y="62"/>
                    <a:pt x="5" y="62"/>
                    <a:pt x="3" y="63"/>
                  </a:cubicBezTo>
                  <a:cubicBezTo>
                    <a:pt x="5" y="64"/>
                    <a:pt x="6" y="64"/>
                    <a:pt x="3" y="65"/>
                  </a:cubicBezTo>
                  <a:cubicBezTo>
                    <a:pt x="4" y="65"/>
                    <a:pt x="5" y="66"/>
                    <a:pt x="6" y="66"/>
                  </a:cubicBezTo>
                  <a:cubicBezTo>
                    <a:pt x="6" y="67"/>
                    <a:pt x="5" y="67"/>
                    <a:pt x="4" y="67"/>
                  </a:cubicBezTo>
                  <a:cubicBezTo>
                    <a:pt x="4" y="67"/>
                    <a:pt x="1" y="68"/>
                    <a:pt x="2" y="69"/>
                  </a:cubicBezTo>
                  <a:cubicBezTo>
                    <a:pt x="2" y="69"/>
                    <a:pt x="3" y="69"/>
                    <a:pt x="4" y="69"/>
                  </a:cubicBezTo>
                  <a:cubicBezTo>
                    <a:pt x="4" y="71"/>
                    <a:pt x="5" y="73"/>
                    <a:pt x="0" y="74"/>
                  </a:cubicBezTo>
                  <a:cubicBezTo>
                    <a:pt x="0" y="75"/>
                    <a:pt x="0" y="76"/>
                    <a:pt x="1" y="77"/>
                  </a:cubicBezTo>
                  <a:cubicBezTo>
                    <a:pt x="3" y="78"/>
                    <a:pt x="4" y="78"/>
                    <a:pt x="2" y="79"/>
                  </a:cubicBezTo>
                  <a:cubicBezTo>
                    <a:pt x="3" y="79"/>
                    <a:pt x="3" y="79"/>
                    <a:pt x="3" y="79"/>
                  </a:cubicBezTo>
                  <a:cubicBezTo>
                    <a:pt x="3" y="80"/>
                    <a:pt x="3" y="80"/>
                    <a:pt x="3" y="81"/>
                  </a:cubicBezTo>
                  <a:cubicBezTo>
                    <a:pt x="4" y="82"/>
                    <a:pt x="5" y="82"/>
                    <a:pt x="4" y="84"/>
                  </a:cubicBezTo>
                  <a:cubicBezTo>
                    <a:pt x="7" y="85"/>
                    <a:pt x="7" y="86"/>
                    <a:pt x="6" y="88"/>
                  </a:cubicBezTo>
                  <a:cubicBezTo>
                    <a:pt x="10" y="93"/>
                    <a:pt x="12" y="95"/>
                    <a:pt x="21" y="100"/>
                  </a:cubicBezTo>
                  <a:cubicBezTo>
                    <a:pt x="34" y="103"/>
                    <a:pt x="32" y="103"/>
                    <a:pt x="30"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noEditPoints="1"/>
            </p:cNvSpPr>
            <p:nvPr/>
          </p:nvSpPr>
          <p:spPr bwMode="auto">
            <a:xfrm>
              <a:off x="5570326" y="5005153"/>
              <a:ext cx="237062" cy="225773"/>
            </a:xfrm>
            <a:custGeom>
              <a:avLst/>
              <a:gdLst/>
              <a:ahLst/>
              <a:cxnLst>
                <a:cxn ang="0">
                  <a:pos x="18" y="141"/>
                </a:cxn>
                <a:cxn ang="0">
                  <a:pos x="8" y="108"/>
                </a:cxn>
                <a:cxn ang="0">
                  <a:pos x="33" y="102"/>
                </a:cxn>
                <a:cxn ang="0">
                  <a:pos x="21" y="75"/>
                </a:cxn>
                <a:cxn ang="0">
                  <a:pos x="12" y="64"/>
                </a:cxn>
                <a:cxn ang="0">
                  <a:pos x="17" y="51"/>
                </a:cxn>
                <a:cxn ang="0">
                  <a:pos x="33" y="34"/>
                </a:cxn>
                <a:cxn ang="0">
                  <a:pos x="63" y="21"/>
                </a:cxn>
                <a:cxn ang="0">
                  <a:pos x="78" y="7"/>
                </a:cxn>
                <a:cxn ang="0">
                  <a:pos x="91" y="0"/>
                </a:cxn>
                <a:cxn ang="0">
                  <a:pos x="104" y="34"/>
                </a:cxn>
                <a:cxn ang="0">
                  <a:pos x="125" y="35"/>
                </a:cxn>
                <a:cxn ang="0">
                  <a:pos x="148" y="38"/>
                </a:cxn>
                <a:cxn ang="0">
                  <a:pos x="154" y="70"/>
                </a:cxn>
                <a:cxn ang="0">
                  <a:pos x="153" y="92"/>
                </a:cxn>
                <a:cxn ang="0">
                  <a:pos x="181" y="97"/>
                </a:cxn>
                <a:cxn ang="0">
                  <a:pos x="185" y="122"/>
                </a:cxn>
                <a:cxn ang="0">
                  <a:pos x="178" y="146"/>
                </a:cxn>
                <a:cxn ang="0">
                  <a:pos x="161" y="141"/>
                </a:cxn>
                <a:cxn ang="0">
                  <a:pos x="142" y="123"/>
                </a:cxn>
                <a:cxn ang="0">
                  <a:pos x="126" y="140"/>
                </a:cxn>
                <a:cxn ang="0">
                  <a:pos x="106" y="160"/>
                </a:cxn>
                <a:cxn ang="0">
                  <a:pos x="102" y="176"/>
                </a:cxn>
                <a:cxn ang="0">
                  <a:pos x="45" y="156"/>
                </a:cxn>
                <a:cxn ang="0">
                  <a:pos x="34" y="152"/>
                </a:cxn>
                <a:cxn ang="0">
                  <a:pos x="114" y="136"/>
                </a:cxn>
                <a:cxn ang="0">
                  <a:pos x="112" y="133"/>
                </a:cxn>
                <a:cxn ang="0">
                  <a:pos x="113" y="132"/>
                </a:cxn>
                <a:cxn ang="0">
                  <a:pos x="116" y="131"/>
                </a:cxn>
                <a:cxn ang="0">
                  <a:pos x="117" y="131"/>
                </a:cxn>
                <a:cxn ang="0">
                  <a:pos x="117" y="136"/>
                </a:cxn>
                <a:cxn ang="0">
                  <a:pos x="116" y="136"/>
                </a:cxn>
                <a:cxn ang="0">
                  <a:pos x="115" y="136"/>
                </a:cxn>
                <a:cxn ang="0">
                  <a:pos x="89" y="142"/>
                </a:cxn>
                <a:cxn ang="0">
                  <a:pos x="87" y="146"/>
                </a:cxn>
                <a:cxn ang="0">
                  <a:pos x="85" y="145"/>
                </a:cxn>
                <a:cxn ang="0">
                  <a:pos x="82" y="144"/>
                </a:cxn>
                <a:cxn ang="0">
                  <a:pos x="79" y="141"/>
                </a:cxn>
                <a:cxn ang="0">
                  <a:pos x="77" y="137"/>
                </a:cxn>
                <a:cxn ang="0">
                  <a:pos x="80" y="133"/>
                </a:cxn>
                <a:cxn ang="0">
                  <a:pos x="84" y="130"/>
                </a:cxn>
                <a:cxn ang="0">
                  <a:pos x="88" y="134"/>
                </a:cxn>
                <a:cxn ang="0">
                  <a:pos x="90" y="138"/>
                </a:cxn>
                <a:cxn ang="0">
                  <a:pos x="58" y="152"/>
                </a:cxn>
                <a:cxn ang="0">
                  <a:pos x="44" y="149"/>
                </a:cxn>
                <a:cxn ang="0">
                  <a:pos x="60" y="158"/>
                </a:cxn>
                <a:cxn ang="0">
                  <a:pos x="116" y="142"/>
                </a:cxn>
                <a:cxn ang="0">
                  <a:pos x="111" y="149"/>
                </a:cxn>
                <a:cxn ang="0">
                  <a:pos x="106" y="153"/>
                </a:cxn>
                <a:cxn ang="0">
                  <a:pos x="97" y="159"/>
                </a:cxn>
                <a:cxn ang="0">
                  <a:pos x="100" y="140"/>
                </a:cxn>
                <a:cxn ang="0">
                  <a:pos x="113" y="142"/>
                </a:cxn>
                <a:cxn ang="0">
                  <a:pos x="100" y="140"/>
                </a:cxn>
                <a:cxn ang="0">
                  <a:pos x="61" y="149"/>
                </a:cxn>
                <a:cxn ang="0">
                  <a:pos x="77" y="151"/>
                </a:cxn>
                <a:cxn ang="0">
                  <a:pos x="88" y="173"/>
                </a:cxn>
                <a:cxn ang="0">
                  <a:pos x="83" y="153"/>
                </a:cxn>
              </a:cxnLst>
              <a:rect l="0" t="0" r="r" b="b"/>
              <a:pathLst>
                <a:path w="187" h="178">
                  <a:moveTo>
                    <a:pt x="30" y="150"/>
                  </a:moveTo>
                  <a:cubicBezTo>
                    <a:pt x="28" y="149"/>
                    <a:pt x="12" y="144"/>
                    <a:pt x="23" y="144"/>
                  </a:cubicBezTo>
                  <a:cubicBezTo>
                    <a:pt x="19" y="146"/>
                    <a:pt x="12" y="145"/>
                    <a:pt x="18" y="141"/>
                  </a:cubicBezTo>
                  <a:cubicBezTo>
                    <a:pt x="21" y="139"/>
                    <a:pt x="9" y="142"/>
                    <a:pt x="14" y="136"/>
                  </a:cubicBezTo>
                  <a:cubicBezTo>
                    <a:pt x="0" y="136"/>
                    <a:pt x="10" y="127"/>
                    <a:pt x="3" y="118"/>
                  </a:cubicBezTo>
                  <a:cubicBezTo>
                    <a:pt x="8" y="118"/>
                    <a:pt x="7" y="113"/>
                    <a:pt x="8" y="108"/>
                  </a:cubicBezTo>
                  <a:cubicBezTo>
                    <a:pt x="11" y="116"/>
                    <a:pt x="10" y="104"/>
                    <a:pt x="12" y="104"/>
                  </a:cubicBezTo>
                  <a:cubicBezTo>
                    <a:pt x="15" y="104"/>
                    <a:pt x="24" y="105"/>
                    <a:pt x="25" y="99"/>
                  </a:cubicBezTo>
                  <a:cubicBezTo>
                    <a:pt x="25" y="99"/>
                    <a:pt x="30" y="105"/>
                    <a:pt x="33" y="102"/>
                  </a:cubicBezTo>
                  <a:cubicBezTo>
                    <a:pt x="37" y="98"/>
                    <a:pt x="43" y="94"/>
                    <a:pt x="31" y="87"/>
                  </a:cubicBezTo>
                  <a:cubicBezTo>
                    <a:pt x="30" y="87"/>
                    <a:pt x="28" y="83"/>
                    <a:pt x="28" y="83"/>
                  </a:cubicBezTo>
                  <a:cubicBezTo>
                    <a:pt x="27" y="81"/>
                    <a:pt x="10" y="78"/>
                    <a:pt x="21" y="75"/>
                  </a:cubicBezTo>
                  <a:cubicBezTo>
                    <a:pt x="17" y="80"/>
                    <a:pt x="14" y="79"/>
                    <a:pt x="15" y="73"/>
                  </a:cubicBezTo>
                  <a:cubicBezTo>
                    <a:pt x="13" y="74"/>
                    <a:pt x="15" y="70"/>
                    <a:pt x="15" y="68"/>
                  </a:cubicBezTo>
                  <a:cubicBezTo>
                    <a:pt x="14" y="71"/>
                    <a:pt x="9" y="67"/>
                    <a:pt x="12" y="64"/>
                  </a:cubicBezTo>
                  <a:cubicBezTo>
                    <a:pt x="14" y="62"/>
                    <a:pt x="17" y="58"/>
                    <a:pt x="11" y="56"/>
                  </a:cubicBezTo>
                  <a:cubicBezTo>
                    <a:pt x="13" y="56"/>
                    <a:pt x="15" y="58"/>
                    <a:pt x="15" y="55"/>
                  </a:cubicBezTo>
                  <a:cubicBezTo>
                    <a:pt x="15" y="51"/>
                    <a:pt x="12" y="48"/>
                    <a:pt x="17" y="51"/>
                  </a:cubicBezTo>
                  <a:cubicBezTo>
                    <a:pt x="20" y="53"/>
                    <a:pt x="17" y="46"/>
                    <a:pt x="19" y="46"/>
                  </a:cubicBezTo>
                  <a:cubicBezTo>
                    <a:pt x="24" y="46"/>
                    <a:pt x="25" y="40"/>
                    <a:pt x="25" y="40"/>
                  </a:cubicBezTo>
                  <a:cubicBezTo>
                    <a:pt x="29" y="43"/>
                    <a:pt x="31" y="39"/>
                    <a:pt x="33" y="34"/>
                  </a:cubicBezTo>
                  <a:cubicBezTo>
                    <a:pt x="35" y="42"/>
                    <a:pt x="38" y="31"/>
                    <a:pt x="40" y="34"/>
                  </a:cubicBezTo>
                  <a:cubicBezTo>
                    <a:pt x="47" y="45"/>
                    <a:pt x="57" y="33"/>
                    <a:pt x="61" y="20"/>
                  </a:cubicBezTo>
                  <a:cubicBezTo>
                    <a:pt x="61" y="21"/>
                    <a:pt x="62" y="22"/>
                    <a:pt x="63" y="21"/>
                  </a:cubicBezTo>
                  <a:cubicBezTo>
                    <a:pt x="63" y="20"/>
                    <a:pt x="65" y="10"/>
                    <a:pt x="66" y="15"/>
                  </a:cubicBezTo>
                  <a:cubicBezTo>
                    <a:pt x="67" y="19"/>
                    <a:pt x="72" y="12"/>
                    <a:pt x="72" y="11"/>
                  </a:cubicBezTo>
                  <a:cubicBezTo>
                    <a:pt x="74" y="13"/>
                    <a:pt x="77" y="11"/>
                    <a:pt x="78" y="7"/>
                  </a:cubicBezTo>
                  <a:cubicBezTo>
                    <a:pt x="80" y="10"/>
                    <a:pt x="81" y="8"/>
                    <a:pt x="85" y="3"/>
                  </a:cubicBezTo>
                  <a:cubicBezTo>
                    <a:pt x="87" y="1"/>
                    <a:pt x="85" y="5"/>
                    <a:pt x="86" y="6"/>
                  </a:cubicBezTo>
                  <a:cubicBezTo>
                    <a:pt x="87" y="6"/>
                    <a:pt x="90" y="1"/>
                    <a:pt x="91" y="0"/>
                  </a:cubicBezTo>
                  <a:cubicBezTo>
                    <a:pt x="91" y="8"/>
                    <a:pt x="89" y="16"/>
                    <a:pt x="93" y="22"/>
                  </a:cubicBezTo>
                  <a:cubicBezTo>
                    <a:pt x="95" y="24"/>
                    <a:pt x="95" y="31"/>
                    <a:pt x="97" y="30"/>
                  </a:cubicBezTo>
                  <a:cubicBezTo>
                    <a:pt x="100" y="29"/>
                    <a:pt x="109" y="26"/>
                    <a:pt x="104" y="34"/>
                  </a:cubicBezTo>
                  <a:cubicBezTo>
                    <a:pt x="107" y="33"/>
                    <a:pt x="112" y="30"/>
                    <a:pt x="115" y="33"/>
                  </a:cubicBezTo>
                  <a:cubicBezTo>
                    <a:pt x="116" y="35"/>
                    <a:pt x="116" y="30"/>
                    <a:pt x="119" y="30"/>
                  </a:cubicBezTo>
                  <a:cubicBezTo>
                    <a:pt x="120" y="30"/>
                    <a:pt x="122" y="35"/>
                    <a:pt x="125" y="35"/>
                  </a:cubicBezTo>
                  <a:cubicBezTo>
                    <a:pt x="128" y="35"/>
                    <a:pt x="132" y="32"/>
                    <a:pt x="133" y="37"/>
                  </a:cubicBezTo>
                  <a:cubicBezTo>
                    <a:pt x="134" y="34"/>
                    <a:pt x="146" y="30"/>
                    <a:pt x="142" y="36"/>
                  </a:cubicBezTo>
                  <a:cubicBezTo>
                    <a:pt x="148" y="34"/>
                    <a:pt x="154" y="25"/>
                    <a:pt x="148" y="38"/>
                  </a:cubicBezTo>
                  <a:cubicBezTo>
                    <a:pt x="148" y="38"/>
                    <a:pt x="153" y="47"/>
                    <a:pt x="146" y="50"/>
                  </a:cubicBezTo>
                  <a:cubicBezTo>
                    <a:pt x="152" y="50"/>
                    <a:pt x="151" y="62"/>
                    <a:pt x="151" y="63"/>
                  </a:cubicBezTo>
                  <a:cubicBezTo>
                    <a:pt x="150" y="68"/>
                    <a:pt x="150" y="68"/>
                    <a:pt x="154" y="70"/>
                  </a:cubicBezTo>
                  <a:cubicBezTo>
                    <a:pt x="158" y="72"/>
                    <a:pt x="151" y="77"/>
                    <a:pt x="153" y="80"/>
                  </a:cubicBezTo>
                  <a:cubicBezTo>
                    <a:pt x="153" y="78"/>
                    <a:pt x="156" y="77"/>
                    <a:pt x="154" y="82"/>
                  </a:cubicBezTo>
                  <a:cubicBezTo>
                    <a:pt x="147" y="93"/>
                    <a:pt x="153" y="85"/>
                    <a:pt x="153" y="92"/>
                  </a:cubicBezTo>
                  <a:cubicBezTo>
                    <a:pt x="153" y="96"/>
                    <a:pt x="152" y="108"/>
                    <a:pt x="161" y="103"/>
                  </a:cubicBezTo>
                  <a:cubicBezTo>
                    <a:pt x="164" y="101"/>
                    <a:pt x="178" y="92"/>
                    <a:pt x="172" y="103"/>
                  </a:cubicBezTo>
                  <a:cubicBezTo>
                    <a:pt x="173" y="102"/>
                    <a:pt x="181" y="95"/>
                    <a:pt x="181" y="97"/>
                  </a:cubicBezTo>
                  <a:cubicBezTo>
                    <a:pt x="182" y="108"/>
                    <a:pt x="173" y="102"/>
                    <a:pt x="182" y="105"/>
                  </a:cubicBezTo>
                  <a:cubicBezTo>
                    <a:pt x="186" y="106"/>
                    <a:pt x="183" y="104"/>
                    <a:pt x="185" y="110"/>
                  </a:cubicBezTo>
                  <a:cubicBezTo>
                    <a:pt x="185" y="109"/>
                    <a:pt x="187" y="119"/>
                    <a:pt x="185" y="122"/>
                  </a:cubicBezTo>
                  <a:cubicBezTo>
                    <a:pt x="183" y="126"/>
                    <a:pt x="180" y="126"/>
                    <a:pt x="180" y="136"/>
                  </a:cubicBezTo>
                  <a:cubicBezTo>
                    <a:pt x="179" y="130"/>
                    <a:pt x="179" y="134"/>
                    <a:pt x="180" y="137"/>
                  </a:cubicBezTo>
                  <a:cubicBezTo>
                    <a:pt x="181" y="143"/>
                    <a:pt x="185" y="146"/>
                    <a:pt x="178" y="146"/>
                  </a:cubicBezTo>
                  <a:cubicBezTo>
                    <a:pt x="176" y="146"/>
                    <a:pt x="174" y="143"/>
                    <a:pt x="173" y="142"/>
                  </a:cubicBezTo>
                  <a:cubicBezTo>
                    <a:pt x="171" y="139"/>
                    <a:pt x="167" y="148"/>
                    <a:pt x="166" y="141"/>
                  </a:cubicBezTo>
                  <a:cubicBezTo>
                    <a:pt x="166" y="134"/>
                    <a:pt x="163" y="144"/>
                    <a:pt x="161" y="141"/>
                  </a:cubicBezTo>
                  <a:cubicBezTo>
                    <a:pt x="159" y="136"/>
                    <a:pt x="159" y="136"/>
                    <a:pt x="155" y="141"/>
                  </a:cubicBezTo>
                  <a:cubicBezTo>
                    <a:pt x="150" y="147"/>
                    <a:pt x="153" y="133"/>
                    <a:pt x="149" y="131"/>
                  </a:cubicBezTo>
                  <a:cubicBezTo>
                    <a:pt x="147" y="128"/>
                    <a:pt x="144" y="123"/>
                    <a:pt x="142" y="123"/>
                  </a:cubicBezTo>
                  <a:cubicBezTo>
                    <a:pt x="139" y="123"/>
                    <a:pt x="138" y="131"/>
                    <a:pt x="137" y="131"/>
                  </a:cubicBezTo>
                  <a:cubicBezTo>
                    <a:pt x="135" y="131"/>
                    <a:pt x="134" y="126"/>
                    <a:pt x="132" y="130"/>
                  </a:cubicBezTo>
                  <a:cubicBezTo>
                    <a:pt x="130" y="132"/>
                    <a:pt x="129" y="139"/>
                    <a:pt x="126" y="140"/>
                  </a:cubicBezTo>
                  <a:cubicBezTo>
                    <a:pt x="126" y="146"/>
                    <a:pt x="123" y="149"/>
                    <a:pt x="119" y="155"/>
                  </a:cubicBezTo>
                  <a:cubicBezTo>
                    <a:pt x="119" y="156"/>
                    <a:pt x="116" y="158"/>
                    <a:pt x="113" y="159"/>
                  </a:cubicBezTo>
                  <a:cubicBezTo>
                    <a:pt x="111" y="160"/>
                    <a:pt x="108" y="160"/>
                    <a:pt x="106" y="160"/>
                  </a:cubicBezTo>
                  <a:cubicBezTo>
                    <a:pt x="105" y="160"/>
                    <a:pt x="105" y="159"/>
                    <a:pt x="104" y="160"/>
                  </a:cubicBezTo>
                  <a:cubicBezTo>
                    <a:pt x="102" y="162"/>
                    <a:pt x="100" y="164"/>
                    <a:pt x="97" y="165"/>
                  </a:cubicBezTo>
                  <a:cubicBezTo>
                    <a:pt x="97" y="169"/>
                    <a:pt x="95" y="173"/>
                    <a:pt x="102" y="176"/>
                  </a:cubicBezTo>
                  <a:cubicBezTo>
                    <a:pt x="96" y="177"/>
                    <a:pt x="91" y="178"/>
                    <a:pt x="83" y="176"/>
                  </a:cubicBezTo>
                  <a:cubicBezTo>
                    <a:pt x="74" y="173"/>
                    <a:pt x="65" y="168"/>
                    <a:pt x="62" y="161"/>
                  </a:cubicBezTo>
                  <a:cubicBezTo>
                    <a:pt x="56" y="161"/>
                    <a:pt x="49" y="162"/>
                    <a:pt x="45" y="156"/>
                  </a:cubicBezTo>
                  <a:cubicBezTo>
                    <a:pt x="44" y="154"/>
                    <a:pt x="43" y="151"/>
                    <a:pt x="43" y="149"/>
                  </a:cubicBezTo>
                  <a:cubicBezTo>
                    <a:pt x="42" y="149"/>
                    <a:pt x="40" y="150"/>
                    <a:pt x="38" y="152"/>
                  </a:cubicBezTo>
                  <a:cubicBezTo>
                    <a:pt x="38" y="146"/>
                    <a:pt x="35" y="150"/>
                    <a:pt x="34" y="152"/>
                  </a:cubicBezTo>
                  <a:cubicBezTo>
                    <a:pt x="33" y="150"/>
                    <a:pt x="34" y="151"/>
                    <a:pt x="30" y="150"/>
                  </a:cubicBezTo>
                  <a:close/>
                  <a:moveTo>
                    <a:pt x="115" y="136"/>
                  </a:moveTo>
                  <a:cubicBezTo>
                    <a:pt x="115" y="136"/>
                    <a:pt x="114" y="136"/>
                    <a:pt x="114" y="136"/>
                  </a:cubicBezTo>
                  <a:cubicBezTo>
                    <a:pt x="114" y="135"/>
                    <a:pt x="114" y="135"/>
                    <a:pt x="113" y="135"/>
                  </a:cubicBezTo>
                  <a:cubicBezTo>
                    <a:pt x="113" y="135"/>
                    <a:pt x="113" y="135"/>
                    <a:pt x="113" y="134"/>
                  </a:cubicBezTo>
                  <a:cubicBezTo>
                    <a:pt x="113" y="134"/>
                    <a:pt x="112" y="133"/>
                    <a:pt x="112" y="133"/>
                  </a:cubicBezTo>
                  <a:cubicBezTo>
                    <a:pt x="112" y="133"/>
                    <a:pt x="111" y="132"/>
                    <a:pt x="112" y="132"/>
                  </a:cubicBezTo>
                  <a:cubicBezTo>
                    <a:pt x="112" y="132"/>
                    <a:pt x="113" y="132"/>
                    <a:pt x="113" y="132"/>
                  </a:cubicBezTo>
                  <a:cubicBezTo>
                    <a:pt x="113" y="132"/>
                    <a:pt x="113" y="132"/>
                    <a:pt x="113" y="132"/>
                  </a:cubicBezTo>
                  <a:cubicBezTo>
                    <a:pt x="113" y="132"/>
                    <a:pt x="114" y="132"/>
                    <a:pt x="114" y="131"/>
                  </a:cubicBezTo>
                  <a:cubicBezTo>
                    <a:pt x="114" y="131"/>
                    <a:pt x="115" y="131"/>
                    <a:pt x="116" y="131"/>
                  </a:cubicBezTo>
                  <a:cubicBezTo>
                    <a:pt x="116" y="131"/>
                    <a:pt x="116" y="131"/>
                    <a:pt x="116" y="131"/>
                  </a:cubicBezTo>
                  <a:cubicBezTo>
                    <a:pt x="116" y="131"/>
                    <a:pt x="117" y="131"/>
                    <a:pt x="117" y="131"/>
                  </a:cubicBezTo>
                  <a:cubicBezTo>
                    <a:pt x="117" y="131"/>
                    <a:pt x="117" y="131"/>
                    <a:pt x="117" y="131"/>
                  </a:cubicBezTo>
                  <a:cubicBezTo>
                    <a:pt x="117" y="131"/>
                    <a:pt x="117" y="131"/>
                    <a:pt x="117" y="131"/>
                  </a:cubicBezTo>
                  <a:cubicBezTo>
                    <a:pt x="118" y="131"/>
                    <a:pt x="117" y="132"/>
                    <a:pt x="117" y="133"/>
                  </a:cubicBezTo>
                  <a:cubicBezTo>
                    <a:pt x="118" y="134"/>
                    <a:pt x="118" y="134"/>
                    <a:pt x="118" y="135"/>
                  </a:cubicBezTo>
                  <a:cubicBezTo>
                    <a:pt x="118" y="136"/>
                    <a:pt x="118" y="136"/>
                    <a:pt x="117" y="136"/>
                  </a:cubicBezTo>
                  <a:cubicBezTo>
                    <a:pt x="117" y="136"/>
                    <a:pt x="117" y="136"/>
                    <a:pt x="117" y="137"/>
                  </a:cubicBezTo>
                  <a:cubicBezTo>
                    <a:pt x="117" y="137"/>
                    <a:pt x="117" y="137"/>
                    <a:pt x="117" y="137"/>
                  </a:cubicBezTo>
                  <a:cubicBezTo>
                    <a:pt x="116" y="137"/>
                    <a:pt x="116" y="136"/>
                    <a:pt x="116" y="136"/>
                  </a:cubicBezTo>
                  <a:cubicBezTo>
                    <a:pt x="116" y="136"/>
                    <a:pt x="116" y="136"/>
                    <a:pt x="116" y="136"/>
                  </a:cubicBezTo>
                  <a:cubicBezTo>
                    <a:pt x="115" y="137"/>
                    <a:pt x="115" y="137"/>
                    <a:pt x="115" y="137"/>
                  </a:cubicBezTo>
                  <a:cubicBezTo>
                    <a:pt x="115" y="137"/>
                    <a:pt x="115" y="137"/>
                    <a:pt x="115" y="136"/>
                  </a:cubicBezTo>
                  <a:close/>
                  <a:moveTo>
                    <a:pt x="90" y="138"/>
                  </a:moveTo>
                  <a:cubicBezTo>
                    <a:pt x="89" y="139"/>
                    <a:pt x="88" y="140"/>
                    <a:pt x="89" y="142"/>
                  </a:cubicBezTo>
                  <a:cubicBezTo>
                    <a:pt x="89" y="142"/>
                    <a:pt x="89" y="142"/>
                    <a:pt x="89" y="142"/>
                  </a:cubicBezTo>
                  <a:cubicBezTo>
                    <a:pt x="90" y="143"/>
                    <a:pt x="92" y="144"/>
                    <a:pt x="92" y="145"/>
                  </a:cubicBezTo>
                  <a:cubicBezTo>
                    <a:pt x="91" y="145"/>
                    <a:pt x="89" y="145"/>
                    <a:pt x="88" y="146"/>
                  </a:cubicBezTo>
                  <a:cubicBezTo>
                    <a:pt x="88" y="146"/>
                    <a:pt x="88" y="146"/>
                    <a:pt x="87" y="146"/>
                  </a:cubicBezTo>
                  <a:cubicBezTo>
                    <a:pt x="87" y="146"/>
                    <a:pt x="87" y="146"/>
                    <a:pt x="87" y="146"/>
                  </a:cubicBezTo>
                  <a:cubicBezTo>
                    <a:pt x="86" y="146"/>
                    <a:pt x="86" y="147"/>
                    <a:pt x="85" y="147"/>
                  </a:cubicBezTo>
                  <a:cubicBezTo>
                    <a:pt x="85" y="147"/>
                    <a:pt x="85" y="146"/>
                    <a:pt x="85" y="145"/>
                  </a:cubicBezTo>
                  <a:cubicBezTo>
                    <a:pt x="85" y="145"/>
                    <a:pt x="84" y="144"/>
                    <a:pt x="83" y="144"/>
                  </a:cubicBezTo>
                  <a:cubicBezTo>
                    <a:pt x="83" y="144"/>
                    <a:pt x="83" y="143"/>
                    <a:pt x="83" y="143"/>
                  </a:cubicBezTo>
                  <a:cubicBezTo>
                    <a:pt x="83" y="143"/>
                    <a:pt x="83" y="144"/>
                    <a:pt x="82" y="144"/>
                  </a:cubicBezTo>
                  <a:cubicBezTo>
                    <a:pt x="82" y="144"/>
                    <a:pt x="82" y="144"/>
                    <a:pt x="82" y="143"/>
                  </a:cubicBezTo>
                  <a:cubicBezTo>
                    <a:pt x="82" y="142"/>
                    <a:pt x="80" y="140"/>
                    <a:pt x="80" y="140"/>
                  </a:cubicBezTo>
                  <a:cubicBezTo>
                    <a:pt x="80" y="141"/>
                    <a:pt x="79" y="141"/>
                    <a:pt x="79" y="141"/>
                  </a:cubicBezTo>
                  <a:cubicBezTo>
                    <a:pt x="79" y="141"/>
                    <a:pt x="79" y="139"/>
                    <a:pt x="79" y="139"/>
                  </a:cubicBezTo>
                  <a:cubicBezTo>
                    <a:pt x="79" y="139"/>
                    <a:pt x="78" y="139"/>
                    <a:pt x="78" y="139"/>
                  </a:cubicBezTo>
                  <a:cubicBezTo>
                    <a:pt x="77" y="139"/>
                    <a:pt x="77" y="137"/>
                    <a:pt x="77" y="137"/>
                  </a:cubicBezTo>
                  <a:cubicBezTo>
                    <a:pt x="77" y="136"/>
                    <a:pt x="77" y="134"/>
                    <a:pt x="77" y="134"/>
                  </a:cubicBezTo>
                  <a:cubicBezTo>
                    <a:pt x="77" y="133"/>
                    <a:pt x="78" y="132"/>
                    <a:pt x="78" y="132"/>
                  </a:cubicBezTo>
                  <a:cubicBezTo>
                    <a:pt x="79" y="131"/>
                    <a:pt x="79" y="133"/>
                    <a:pt x="80" y="133"/>
                  </a:cubicBezTo>
                  <a:cubicBezTo>
                    <a:pt x="80" y="133"/>
                    <a:pt x="81" y="130"/>
                    <a:pt x="82" y="129"/>
                  </a:cubicBezTo>
                  <a:cubicBezTo>
                    <a:pt x="82" y="130"/>
                    <a:pt x="82" y="131"/>
                    <a:pt x="83" y="131"/>
                  </a:cubicBezTo>
                  <a:cubicBezTo>
                    <a:pt x="84" y="131"/>
                    <a:pt x="84" y="131"/>
                    <a:pt x="84" y="130"/>
                  </a:cubicBezTo>
                  <a:cubicBezTo>
                    <a:pt x="85" y="130"/>
                    <a:pt x="85" y="130"/>
                    <a:pt x="85" y="129"/>
                  </a:cubicBezTo>
                  <a:cubicBezTo>
                    <a:pt x="86" y="130"/>
                    <a:pt x="86" y="132"/>
                    <a:pt x="87" y="132"/>
                  </a:cubicBezTo>
                  <a:cubicBezTo>
                    <a:pt x="88" y="132"/>
                    <a:pt x="87" y="133"/>
                    <a:pt x="88" y="134"/>
                  </a:cubicBezTo>
                  <a:cubicBezTo>
                    <a:pt x="88" y="134"/>
                    <a:pt x="89" y="134"/>
                    <a:pt x="89" y="134"/>
                  </a:cubicBezTo>
                  <a:cubicBezTo>
                    <a:pt x="90" y="135"/>
                    <a:pt x="90" y="134"/>
                    <a:pt x="90" y="136"/>
                  </a:cubicBezTo>
                  <a:cubicBezTo>
                    <a:pt x="90" y="136"/>
                    <a:pt x="90" y="137"/>
                    <a:pt x="90" y="138"/>
                  </a:cubicBezTo>
                  <a:close/>
                  <a:moveTo>
                    <a:pt x="60" y="158"/>
                  </a:moveTo>
                  <a:cubicBezTo>
                    <a:pt x="60" y="156"/>
                    <a:pt x="60" y="153"/>
                    <a:pt x="59" y="151"/>
                  </a:cubicBezTo>
                  <a:cubicBezTo>
                    <a:pt x="59" y="151"/>
                    <a:pt x="58" y="152"/>
                    <a:pt x="58" y="152"/>
                  </a:cubicBezTo>
                  <a:cubicBezTo>
                    <a:pt x="56" y="152"/>
                    <a:pt x="53" y="143"/>
                    <a:pt x="51" y="151"/>
                  </a:cubicBezTo>
                  <a:cubicBezTo>
                    <a:pt x="49" y="156"/>
                    <a:pt x="47" y="150"/>
                    <a:pt x="47" y="147"/>
                  </a:cubicBezTo>
                  <a:cubicBezTo>
                    <a:pt x="46" y="149"/>
                    <a:pt x="45" y="149"/>
                    <a:pt x="44" y="149"/>
                  </a:cubicBezTo>
                  <a:cubicBezTo>
                    <a:pt x="45" y="149"/>
                    <a:pt x="45" y="150"/>
                    <a:pt x="45" y="150"/>
                  </a:cubicBezTo>
                  <a:cubicBezTo>
                    <a:pt x="45" y="152"/>
                    <a:pt x="46" y="155"/>
                    <a:pt x="47" y="156"/>
                  </a:cubicBezTo>
                  <a:cubicBezTo>
                    <a:pt x="52" y="159"/>
                    <a:pt x="56" y="159"/>
                    <a:pt x="60" y="158"/>
                  </a:cubicBezTo>
                  <a:close/>
                  <a:moveTo>
                    <a:pt x="126" y="139"/>
                  </a:moveTo>
                  <a:cubicBezTo>
                    <a:pt x="121" y="138"/>
                    <a:pt x="121" y="144"/>
                    <a:pt x="120" y="147"/>
                  </a:cubicBezTo>
                  <a:cubicBezTo>
                    <a:pt x="117" y="138"/>
                    <a:pt x="116" y="153"/>
                    <a:pt x="116" y="142"/>
                  </a:cubicBezTo>
                  <a:cubicBezTo>
                    <a:pt x="116" y="143"/>
                    <a:pt x="116" y="144"/>
                    <a:pt x="115" y="144"/>
                  </a:cubicBezTo>
                  <a:cubicBezTo>
                    <a:pt x="115" y="144"/>
                    <a:pt x="115" y="144"/>
                    <a:pt x="115" y="143"/>
                  </a:cubicBezTo>
                  <a:cubicBezTo>
                    <a:pt x="114" y="146"/>
                    <a:pt x="112" y="148"/>
                    <a:pt x="111" y="149"/>
                  </a:cubicBezTo>
                  <a:cubicBezTo>
                    <a:pt x="110" y="151"/>
                    <a:pt x="108" y="156"/>
                    <a:pt x="106" y="158"/>
                  </a:cubicBezTo>
                  <a:cubicBezTo>
                    <a:pt x="116" y="161"/>
                    <a:pt x="124" y="147"/>
                    <a:pt x="126" y="139"/>
                  </a:cubicBezTo>
                  <a:close/>
                  <a:moveTo>
                    <a:pt x="106" y="153"/>
                  </a:moveTo>
                  <a:cubicBezTo>
                    <a:pt x="106" y="152"/>
                    <a:pt x="106" y="152"/>
                    <a:pt x="106" y="151"/>
                  </a:cubicBezTo>
                  <a:cubicBezTo>
                    <a:pt x="106" y="147"/>
                    <a:pt x="104" y="141"/>
                    <a:pt x="100" y="141"/>
                  </a:cubicBezTo>
                  <a:cubicBezTo>
                    <a:pt x="97" y="139"/>
                    <a:pt x="96" y="154"/>
                    <a:pt x="97" y="159"/>
                  </a:cubicBezTo>
                  <a:cubicBezTo>
                    <a:pt x="100" y="159"/>
                    <a:pt x="104" y="157"/>
                    <a:pt x="105" y="154"/>
                  </a:cubicBezTo>
                  <a:cubicBezTo>
                    <a:pt x="105" y="154"/>
                    <a:pt x="106" y="153"/>
                    <a:pt x="106" y="153"/>
                  </a:cubicBezTo>
                  <a:close/>
                  <a:moveTo>
                    <a:pt x="100" y="140"/>
                  </a:moveTo>
                  <a:cubicBezTo>
                    <a:pt x="104" y="141"/>
                    <a:pt x="108" y="146"/>
                    <a:pt x="107" y="150"/>
                  </a:cubicBezTo>
                  <a:cubicBezTo>
                    <a:pt x="109" y="148"/>
                    <a:pt x="111" y="145"/>
                    <a:pt x="113" y="143"/>
                  </a:cubicBezTo>
                  <a:cubicBezTo>
                    <a:pt x="113" y="143"/>
                    <a:pt x="113" y="142"/>
                    <a:pt x="113" y="142"/>
                  </a:cubicBezTo>
                  <a:cubicBezTo>
                    <a:pt x="111" y="140"/>
                    <a:pt x="108" y="143"/>
                    <a:pt x="107" y="140"/>
                  </a:cubicBezTo>
                  <a:cubicBezTo>
                    <a:pt x="107" y="133"/>
                    <a:pt x="101" y="137"/>
                    <a:pt x="100" y="136"/>
                  </a:cubicBezTo>
                  <a:cubicBezTo>
                    <a:pt x="100" y="138"/>
                    <a:pt x="100" y="139"/>
                    <a:pt x="100" y="140"/>
                  </a:cubicBezTo>
                  <a:close/>
                  <a:moveTo>
                    <a:pt x="77" y="151"/>
                  </a:moveTo>
                  <a:cubicBezTo>
                    <a:pt x="74" y="147"/>
                    <a:pt x="71" y="144"/>
                    <a:pt x="70" y="147"/>
                  </a:cubicBezTo>
                  <a:cubicBezTo>
                    <a:pt x="67" y="136"/>
                    <a:pt x="64" y="144"/>
                    <a:pt x="61" y="149"/>
                  </a:cubicBezTo>
                  <a:cubicBezTo>
                    <a:pt x="61" y="151"/>
                    <a:pt x="61" y="152"/>
                    <a:pt x="61" y="154"/>
                  </a:cubicBezTo>
                  <a:cubicBezTo>
                    <a:pt x="64" y="163"/>
                    <a:pt x="67" y="164"/>
                    <a:pt x="73" y="168"/>
                  </a:cubicBezTo>
                  <a:cubicBezTo>
                    <a:pt x="73" y="165"/>
                    <a:pt x="75" y="156"/>
                    <a:pt x="77" y="151"/>
                  </a:cubicBezTo>
                  <a:close/>
                  <a:moveTo>
                    <a:pt x="78" y="152"/>
                  </a:moveTo>
                  <a:cubicBezTo>
                    <a:pt x="76" y="157"/>
                    <a:pt x="75" y="163"/>
                    <a:pt x="75" y="169"/>
                  </a:cubicBezTo>
                  <a:cubicBezTo>
                    <a:pt x="80" y="171"/>
                    <a:pt x="83" y="173"/>
                    <a:pt x="88" y="173"/>
                  </a:cubicBezTo>
                  <a:cubicBezTo>
                    <a:pt x="88" y="167"/>
                    <a:pt x="88" y="161"/>
                    <a:pt x="88" y="155"/>
                  </a:cubicBezTo>
                  <a:cubicBezTo>
                    <a:pt x="87" y="157"/>
                    <a:pt x="86" y="159"/>
                    <a:pt x="86" y="160"/>
                  </a:cubicBezTo>
                  <a:cubicBezTo>
                    <a:pt x="84" y="158"/>
                    <a:pt x="83" y="156"/>
                    <a:pt x="83" y="153"/>
                  </a:cubicBezTo>
                  <a:cubicBezTo>
                    <a:pt x="82" y="155"/>
                    <a:pt x="82" y="156"/>
                    <a:pt x="81" y="157"/>
                  </a:cubicBezTo>
                  <a:cubicBezTo>
                    <a:pt x="81" y="156"/>
                    <a:pt x="79" y="154"/>
                    <a:pt x="78" y="1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3"/>
            <p:cNvSpPr>
              <a:spLocks/>
            </p:cNvSpPr>
            <p:nvPr/>
          </p:nvSpPr>
          <p:spPr bwMode="auto">
            <a:xfrm>
              <a:off x="6395472" y="5202973"/>
              <a:ext cx="56981" cy="95147"/>
            </a:xfrm>
            <a:custGeom>
              <a:avLst/>
              <a:gdLst/>
              <a:ahLst/>
              <a:cxnLst>
                <a:cxn ang="0">
                  <a:pos x="10" y="39"/>
                </a:cxn>
                <a:cxn ang="0">
                  <a:pos x="4" y="34"/>
                </a:cxn>
                <a:cxn ang="0">
                  <a:pos x="2" y="32"/>
                </a:cxn>
                <a:cxn ang="0">
                  <a:pos x="1" y="30"/>
                </a:cxn>
                <a:cxn ang="0">
                  <a:pos x="2" y="21"/>
                </a:cxn>
                <a:cxn ang="0">
                  <a:pos x="4" y="21"/>
                </a:cxn>
                <a:cxn ang="0">
                  <a:pos x="8" y="15"/>
                </a:cxn>
                <a:cxn ang="0">
                  <a:pos x="10" y="11"/>
                </a:cxn>
                <a:cxn ang="0">
                  <a:pos x="12" y="9"/>
                </a:cxn>
                <a:cxn ang="0">
                  <a:pos x="14" y="9"/>
                </a:cxn>
                <a:cxn ang="0">
                  <a:pos x="20" y="3"/>
                </a:cxn>
                <a:cxn ang="0">
                  <a:pos x="22" y="4"/>
                </a:cxn>
                <a:cxn ang="0">
                  <a:pos x="26" y="3"/>
                </a:cxn>
                <a:cxn ang="0">
                  <a:pos x="30" y="5"/>
                </a:cxn>
                <a:cxn ang="0">
                  <a:pos x="33" y="7"/>
                </a:cxn>
                <a:cxn ang="0">
                  <a:pos x="36" y="9"/>
                </a:cxn>
                <a:cxn ang="0">
                  <a:pos x="37" y="14"/>
                </a:cxn>
                <a:cxn ang="0">
                  <a:pos x="36" y="18"/>
                </a:cxn>
                <a:cxn ang="0">
                  <a:pos x="39" y="20"/>
                </a:cxn>
                <a:cxn ang="0">
                  <a:pos x="41" y="23"/>
                </a:cxn>
                <a:cxn ang="0">
                  <a:pos x="39" y="25"/>
                </a:cxn>
                <a:cxn ang="0">
                  <a:pos x="41" y="30"/>
                </a:cxn>
                <a:cxn ang="0">
                  <a:pos x="39" y="31"/>
                </a:cxn>
                <a:cxn ang="0">
                  <a:pos x="38" y="34"/>
                </a:cxn>
                <a:cxn ang="0">
                  <a:pos x="35" y="33"/>
                </a:cxn>
                <a:cxn ang="0">
                  <a:pos x="34" y="38"/>
                </a:cxn>
                <a:cxn ang="0">
                  <a:pos x="32" y="37"/>
                </a:cxn>
                <a:cxn ang="0">
                  <a:pos x="30" y="40"/>
                </a:cxn>
                <a:cxn ang="0">
                  <a:pos x="27" y="42"/>
                </a:cxn>
                <a:cxn ang="0">
                  <a:pos x="24" y="43"/>
                </a:cxn>
                <a:cxn ang="0">
                  <a:pos x="22" y="41"/>
                </a:cxn>
                <a:cxn ang="0">
                  <a:pos x="22" y="41"/>
                </a:cxn>
                <a:cxn ang="0">
                  <a:pos x="21" y="50"/>
                </a:cxn>
                <a:cxn ang="0">
                  <a:pos x="20" y="62"/>
                </a:cxn>
                <a:cxn ang="0">
                  <a:pos x="23" y="71"/>
                </a:cxn>
                <a:cxn ang="0">
                  <a:pos x="35" y="75"/>
                </a:cxn>
                <a:cxn ang="0">
                  <a:pos x="22" y="75"/>
                </a:cxn>
                <a:cxn ang="0">
                  <a:pos x="9" y="75"/>
                </a:cxn>
                <a:cxn ang="0">
                  <a:pos x="19" y="72"/>
                </a:cxn>
                <a:cxn ang="0">
                  <a:pos x="17" y="62"/>
                </a:cxn>
                <a:cxn ang="0">
                  <a:pos x="19" y="51"/>
                </a:cxn>
                <a:cxn ang="0">
                  <a:pos x="20" y="42"/>
                </a:cxn>
                <a:cxn ang="0">
                  <a:pos x="18" y="40"/>
                </a:cxn>
                <a:cxn ang="0">
                  <a:pos x="15" y="39"/>
                </a:cxn>
                <a:cxn ang="0">
                  <a:pos x="10" y="39"/>
                </a:cxn>
              </a:cxnLst>
              <a:rect l="0" t="0" r="r" b="b"/>
              <a:pathLst>
                <a:path w="45" h="75">
                  <a:moveTo>
                    <a:pt x="10" y="39"/>
                  </a:moveTo>
                  <a:cubicBezTo>
                    <a:pt x="9" y="38"/>
                    <a:pt x="4" y="36"/>
                    <a:pt x="4" y="34"/>
                  </a:cubicBezTo>
                  <a:cubicBezTo>
                    <a:pt x="4" y="33"/>
                    <a:pt x="1" y="33"/>
                    <a:pt x="2" y="32"/>
                  </a:cubicBezTo>
                  <a:cubicBezTo>
                    <a:pt x="2" y="32"/>
                    <a:pt x="1" y="30"/>
                    <a:pt x="1" y="30"/>
                  </a:cubicBezTo>
                  <a:cubicBezTo>
                    <a:pt x="0" y="26"/>
                    <a:pt x="2" y="26"/>
                    <a:pt x="2" y="21"/>
                  </a:cubicBezTo>
                  <a:cubicBezTo>
                    <a:pt x="2" y="20"/>
                    <a:pt x="4" y="24"/>
                    <a:pt x="4" y="21"/>
                  </a:cubicBezTo>
                  <a:cubicBezTo>
                    <a:pt x="4" y="18"/>
                    <a:pt x="6" y="15"/>
                    <a:pt x="8" y="15"/>
                  </a:cubicBezTo>
                  <a:cubicBezTo>
                    <a:pt x="9" y="15"/>
                    <a:pt x="9" y="10"/>
                    <a:pt x="10" y="11"/>
                  </a:cubicBezTo>
                  <a:cubicBezTo>
                    <a:pt x="11" y="13"/>
                    <a:pt x="12" y="10"/>
                    <a:pt x="12" y="9"/>
                  </a:cubicBezTo>
                  <a:cubicBezTo>
                    <a:pt x="14" y="6"/>
                    <a:pt x="13" y="10"/>
                    <a:pt x="14" y="9"/>
                  </a:cubicBezTo>
                  <a:cubicBezTo>
                    <a:pt x="18" y="4"/>
                    <a:pt x="16" y="6"/>
                    <a:pt x="20" y="3"/>
                  </a:cubicBezTo>
                  <a:cubicBezTo>
                    <a:pt x="22" y="2"/>
                    <a:pt x="21" y="4"/>
                    <a:pt x="22" y="4"/>
                  </a:cubicBezTo>
                  <a:cubicBezTo>
                    <a:pt x="23" y="4"/>
                    <a:pt x="25" y="1"/>
                    <a:pt x="26" y="3"/>
                  </a:cubicBezTo>
                  <a:cubicBezTo>
                    <a:pt x="27" y="7"/>
                    <a:pt x="29" y="0"/>
                    <a:pt x="30" y="5"/>
                  </a:cubicBezTo>
                  <a:cubicBezTo>
                    <a:pt x="30" y="6"/>
                    <a:pt x="33" y="7"/>
                    <a:pt x="33" y="7"/>
                  </a:cubicBezTo>
                  <a:cubicBezTo>
                    <a:pt x="37" y="6"/>
                    <a:pt x="33" y="10"/>
                    <a:pt x="36" y="9"/>
                  </a:cubicBezTo>
                  <a:cubicBezTo>
                    <a:pt x="41" y="8"/>
                    <a:pt x="35" y="13"/>
                    <a:pt x="37" y="14"/>
                  </a:cubicBezTo>
                  <a:cubicBezTo>
                    <a:pt x="41" y="15"/>
                    <a:pt x="37" y="17"/>
                    <a:pt x="36" y="18"/>
                  </a:cubicBezTo>
                  <a:cubicBezTo>
                    <a:pt x="36" y="18"/>
                    <a:pt x="41" y="20"/>
                    <a:pt x="39" y="20"/>
                  </a:cubicBezTo>
                  <a:cubicBezTo>
                    <a:pt x="37" y="21"/>
                    <a:pt x="40" y="22"/>
                    <a:pt x="41" y="23"/>
                  </a:cubicBezTo>
                  <a:cubicBezTo>
                    <a:pt x="41" y="24"/>
                    <a:pt x="37" y="23"/>
                    <a:pt x="39" y="25"/>
                  </a:cubicBezTo>
                  <a:cubicBezTo>
                    <a:pt x="45" y="29"/>
                    <a:pt x="37" y="24"/>
                    <a:pt x="41" y="30"/>
                  </a:cubicBezTo>
                  <a:cubicBezTo>
                    <a:pt x="42" y="31"/>
                    <a:pt x="40" y="31"/>
                    <a:pt x="39" y="31"/>
                  </a:cubicBezTo>
                  <a:cubicBezTo>
                    <a:pt x="37" y="31"/>
                    <a:pt x="39" y="33"/>
                    <a:pt x="38" y="34"/>
                  </a:cubicBezTo>
                  <a:cubicBezTo>
                    <a:pt x="37" y="34"/>
                    <a:pt x="36" y="31"/>
                    <a:pt x="35" y="33"/>
                  </a:cubicBezTo>
                  <a:cubicBezTo>
                    <a:pt x="35" y="34"/>
                    <a:pt x="34" y="38"/>
                    <a:pt x="34" y="38"/>
                  </a:cubicBezTo>
                  <a:cubicBezTo>
                    <a:pt x="33" y="38"/>
                    <a:pt x="33" y="36"/>
                    <a:pt x="32" y="37"/>
                  </a:cubicBezTo>
                  <a:cubicBezTo>
                    <a:pt x="31" y="37"/>
                    <a:pt x="32" y="43"/>
                    <a:pt x="30" y="40"/>
                  </a:cubicBezTo>
                  <a:cubicBezTo>
                    <a:pt x="29" y="38"/>
                    <a:pt x="28" y="43"/>
                    <a:pt x="27" y="42"/>
                  </a:cubicBezTo>
                  <a:cubicBezTo>
                    <a:pt x="25" y="42"/>
                    <a:pt x="26" y="41"/>
                    <a:pt x="24" y="43"/>
                  </a:cubicBezTo>
                  <a:cubicBezTo>
                    <a:pt x="23" y="44"/>
                    <a:pt x="23" y="41"/>
                    <a:pt x="22" y="41"/>
                  </a:cubicBezTo>
                  <a:cubicBezTo>
                    <a:pt x="22" y="41"/>
                    <a:pt x="22" y="41"/>
                    <a:pt x="22" y="41"/>
                  </a:cubicBezTo>
                  <a:cubicBezTo>
                    <a:pt x="21" y="44"/>
                    <a:pt x="21" y="47"/>
                    <a:pt x="21" y="50"/>
                  </a:cubicBezTo>
                  <a:cubicBezTo>
                    <a:pt x="21" y="55"/>
                    <a:pt x="22" y="58"/>
                    <a:pt x="20" y="62"/>
                  </a:cubicBezTo>
                  <a:cubicBezTo>
                    <a:pt x="19" y="65"/>
                    <a:pt x="20" y="68"/>
                    <a:pt x="23" y="71"/>
                  </a:cubicBezTo>
                  <a:cubicBezTo>
                    <a:pt x="25" y="73"/>
                    <a:pt x="35" y="74"/>
                    <a:pt x="35" y="75"/>
                  </a:cubicBezTo>
                  <a:cubicBezTo>
                    <a:pt x="35" y="75"/>
                    <a:pt x="29" y="75"/>
                    <a:pt x="22" y="75"/>
                  </a:cubicBezTo>
                  <a:cubicBezTo>
                    <a:pt x="15" y="75"/>
                    <a:pt x="9" y="75"/>
                    <a:pt x="9" y="75"/>
                  </a:cubicBezTo>
                  <a:cubicBezTo>
                    <a:pt x="9" y="72"/>
                    <a:pt x="22" y="75"/>
                    <a:pt x="19" y="72"/>
                  </a:cubicBezTo>
                  <a:cubicBezTo>
                    <a:pt x="17" y="70"/>
                    <a:pt x="16" y="66"/>
                    <a:pt x="17" y="62"/>
                  </a:cubicBezTo>
                  <a:cubicBezTo>
                    <a:pt x="19" y="59"/>
                    <a:pt x="19" y="55"/>
                    <a:pt x="19" y="51"/>
                  </a:cubicBezTo>
                  <a:cubicBezTo>
                    <a:pt x="19" y="47"/>
                    <a:pt x="19" y="45"/>
                    <a:pt x="20" y="42"/>
                  </a:cubicBezTo>
                  <a:cubicBezTo>
                    <a:pt x="19" y="43"/>
                    <a:pt x="18" y="43"/>
                    <a:pt x="18" y="40"/>
                  </a:cubicBezTo>
                  <a:cubicBezTo>
                    <a:pt x="18" y="40"/>
                    <a:pt x="17" y="38"/>
                    <a:pt x="15" y="39"/>
                  </a:cubicBezTo>
                  <a:cubicBezTo>
                    <a:pt x="14" y="39"/>
                    <a:pt x="11" y="40"/>
                    <a:pt x="1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4"/>
            <p:cNvSpPr>
              <a:spLocks/>
            </p:cNvSpPr>
            <p:nvPr/>
          </p:nvSpPr>
          <p:spPr bwMode="auto">
            <a:xfrm>
              <a:off x="6006820" y="5168570"/>
              <a:ext cx="58594" cy="95147"/>
            </a:xfrm>
            <a:custGeom>
              <a:avLst/>
              <a:gdLst/>
              <a:ahLst/>
              <a:cxnLst>
                <a:cxn ang="0">
                  <a:pos x="11" y="39"/>
                </a:cxn>
                <a:cxn ang="0">
                  <a:pos x="5" y="34"/>
                </a:cxn>
                <a:cxn ang="0">
                  <a:pos x="2" y="32"/>
                </a:cxn>
                <a:cxn ang="0">
                  <a:pos x="2" y="30"/>
                </a:cxn>
                <a:cxn ang="0">
                  <a:pos x="2" y="21"/>
                </a:cxn>
                <a:cxn ang="0">
                  <a:pos x="4" y="21"/>
                </a:cxn>
                <a:cxn ang="0">
                  <a:pos x="8" y="15"/>
                </a:cxn>
                <a:cxn ang="0">
                  <a:pos x="11" y="11"/>
                </a:cxn>
                <a:cxn ang="0">
                  <a:pos x="13" y="9"/>
                </a:cxn>
                <a:cxn ang="0">
                  <a:pos x="15" y="8"/>
                </a:cxn>
                <a:cxn ang="0">
                  <a:pos x="21" y="3"/>
                </a:cxn>
                <a:cxn ang="0">
                  <a:pos x="23" y="4"/>
                </a:cxn>
                <a:cxn ang="0">
                  <a:pos x="27" y="3"/>
                </a:cxn>
                <a:cxn ang="0">
                  <a:pos x="30" y="5"/>
                </a:cxn>
                <a:cxn ang="0">
                  <a:pos x="34" y="6"/>
                </a:cxn>
                <a:cxn ang="0">
                  <a:pos x="37" y="9"/>
                </a:cxn>
                <a:cxn ang="0">
                  <a:pos x="38" y="14"/>
                </a:cxn>
                <a:cxn ang="0">
                  <a:pos x="37" y="18"/>
                </a:cxn>
                <a:cxn ang="0">
                  <a:pos x="40" y="20"/>
                </a:cxn>
                <a:cxn ang="0">
                  <a:pos x="41" y="23"/>
                </a:cxn>
                <a:cxn ang="0">
                  <a:pos x="40" y="25"/>
                </a:cxn>
                <a:cxn ang="0">
                  <a:pos x="41" y="30"/>
                </a:cxn>
                <a:cxn ang="0">
                  <a:pos x="39" y="31"/>
                </a:cxn>
                <a:cxn ang="0">
                  <a:pos x="39" y="34"/>
                </a:cxn>
                <a:cxn ang="0">
                  <a:pos x="36" y="33"/>
                </a:cxn>
                <a:cxn ang="0">
                  <a:pos x="35" y="38"/>
                </a:cxn>
                <a:cxn ang="0">
                  <a:pos x="33" y="36"/>
                </a:cxn>
                <a:cxn ang="0">
                  <a:pos x="30" y="39"/>
                </a:cxn>
                <a:cxn ang="0">
                  <a:pos x="28" y="42"/>
                </a:cxn>
                <a:cxn ang="0">
                  <a:pos x="25" y="43"/>
                </a:cxn>
                <a:cxn ang="0">
                  <a:pos x="23" y="41"/>
                </a:cxn>
                <a:cxn ang="0">
                  <a:pos x="23" y="41"/>
                </a:cxn>
                <a:cxn ang="0">
                  <a:pos x="22" y="50"/>
                </a:cxn>
                <a:cxn ang="0">
                  <a:pos x="21" y="62"/>
                </a:cxn>
                <a:cxn ang="0">
                  <a:pos x="24" y="71"/>
                </a:cxn>
                <a:cxn ang="0">
                  <a:pos x="35" y="74"/>
                </a:cxn>
                <a:cxn ang="0">
                  <a:pos x="22" y="75"/>
                </a:cxn>
                <a:cxn ang="0">
                  <a:pos x="10" y="74"/>
                </a:cxn>
                <a:cxn ang="0">
                  <a:pos x="20" y="72"/>
                </a:cxn>
                <a:cxn ang="0">
                  <a:pos x="18" y="62"/>
                </a:cxn>
                <a:cxn ang="0">
                  <a:pos x="20" y="51"/>
                </a:cxn>
                <a:cxn ang="0">
                  <a:pos x="20" y="42"/>
                </a:cxn>
                <a:cxn ang="0">
                  <a:pos x="19" y="40"/>
                </a:cxn>
                <a:cxn ang="0">
                  <a:pos x="16" y="38"/>
                </a:cxn>
                <a:cxn ang="0">
                  <a:pos x="11" y="39"/>
                </a:cxn>
              </a:cxnLst>
              <a:rect l="0" t="0" r="r" b="b"/>
              <a:pathLst>
                <a:path w="46" h="75">
                  <a:moveTo>
                    <a:pt x="11" y="39"/>
                  </a:moveTo>
                  <a:cubicBezTo>
                    <a:pt x="10" y="38"/>
                    <a:pt x="4" y="36"/>
                    <a:pt x="5" y="34"/>
                  </a:cubicBezTo>
                  <a:cubicBezTo>
                    <a:pt x="5" y="33"/>
                    <a:pt x="2" y="33"/>
                    <a:pt x="2" y="32"/>
                  </a:cubicBezTo>
                  <a:cubicBezTo>
                    <a:pt x="3" y="32"/>
                    <a:pt x="2" y="30"/>
                    <a:pt x="2" y="30"/>
                  </a:cubicBezTo>
                  <a:cubicBezTo>
                    <a:pt x="0" y="26"/>
                    <a:pt x="2" y="25"/>
                    <a:pt x="2" y="21"/>
                  </a:cubicBezTo>
                  <a:cubicBezTo>
                    <a:pt x="2" y="20"/>
                    <a:pt x="4" y="23"/>
                    <a:pt x="4" y="21"/>
                  </a:cubicBezTo>
                  <a:cubicBezTo>
                    <a:pt x="5" y="18"/>
                    <a:pt x="6" y="15"/>
                    <a:pt x="8" y="15"/>
                  </a:cubicBezTo>
                  <a:cubicBezTo>
                    <a:pt x="10" y="15"/>
                    <a:pt x="10" y="10"/>
                    <a:pt x="11" y="11"/>
                  </a:cubicBezTo>
                  <a:cubicBezTo>
                    <a:pt x="12" y="12"/>
                    <a:pt x="12" y="10"/>
                    <a:pt x="13" y="9"/>
                  </a:cubicBezTo>
                  <a:cubicBezTo>
                    <a:pt x="14" y="6"/>
                    <a:pt x="13" y="10"/>
                    <a:pt x="15" y="8"/>
                  </a:cubicBezTo>
                  <a:cubicBezTo>
                    <a:pt x="19" y="4"/>
                    <a:pt x="17" y="6"/>
                    <a:pt x="21" y="3"/>
                  </a:cubicBezTo>
                  <a:cubicBezTo>
                    <a:pt x="23" y="2"/>
                    <a:pt x="22" y="4"/>
                    <a:pt x="23" y="4"/>
                  </a:cubicBezTo>
                  <a:cubicBezTo>
                    <a:pt x="24" y="4"/>
                    <a:pt x="26" y="1"/>
                    <a:pt x="27" y="3"/>
                  </a:cubicBezTo>
                  <a:cubicBezTo>
                    <a:pt x="28" y="7"/>
                    <a:pt x="30" y="0"/>
                    <a:pt x="30" y="5"/>
                  </a:cubicBezTo>
                  <a:cubicBezTo>
                    <a:pt x="30" y="6"/>
                    <a:pt x="34" y="6"/>
                    <a:pt x="34" y="6"/>
                  </a:cubicBezTo>
                  <a:cubicBezTo>
                    <a:pt x="38" y="6"/>
                    <a:pt x="34" y="10"/>
                    <a:pt x="37" y="9"/>
                  </a:cubicBezTo>
                  <a:cubicBezTo>
                    <a:pt x="42" y="7"/>
                    <a:pt x="36" y="13"/>
                    <a:pt x="38" y="14"/>
                  </a:cubicBezTo>
                  <a:cubicBezTo>
                    <a:pt x="42" y="15"/>
                    <a:pt x="37" y="17"/>
                    <a:pt x="37" y="18"/>
                  </a:cubicBezTo>
                  <a:cubicBezTo>
                    <a:pt x="37" y="18"/>
                    <a:pt x="42" y="19"/>
                    <a:pt x="40" y="20"/>
                  </a:cubicBezTo>
                  <a:cubicBezTo>
                    <a:pt x="38" y="21"/>
                    <a:pt x="41" y="21"/>
                    <a:pt x="41" y="23"/>
                  </a:cubicBezTo>
                  <a:cubicBezTo>
                    <a:pt x="42" y="24"/>
                    <a:pt x="38" y="23"/>
                    <a:pt x="40" y="25"/>
                  </a:cubicBezTo>
                  <a:cubicBezTo>
                    <a:pt x="46" y="29"/>
                    <a:pt x="38" y="24"/>
                    <a:pt x="41" y="30"/>
                  </a:cubicBezTo>
                  <a:cubicBezTo>
                    <a:pt x="42" y="31"/>
                    <a:pt x="41" y="31"/>
                    <a:pt x="39" y="31"/>
                  </a:cubicBezTo>
                  <a:cubicBezTo>
                    <a:pt x="38" y="31"/>
                    <a:pt x="39" y="33"/>
                    <a:pt x="39" y="34"/>
                  </a:cubicBezTo>
                  <a:cubicBezTo>
                    <a:pt x="38" y="34"/>
                    <a:pt x="37" y="31"/>
                    <a:pt x="36" y="33"/>
                  </a:cubicBezTo>
                  <a:cubicBezTo>
                    <a:pt x="36" y="34"/>
                    <a:pt x="35" y="38"/>
                    <a:pt x="35" y="38"/>
                  </a:cubicBezTo>
                  <a:cubicBezTo>
                    <a:pt x="34" y="38"/>
                    <a:pt x="34" y="36"/>
                    <a:pt x="33" y="36"/>
                  </a:cubicBezTo>
                  <a:cubicBezTo>
                    <a:pt x="32" y="37"/>
                    <a:pt x="32" y="43"/>
                    <a:pt x="30" y="39"/>
                  </a:cubicBezTo>
                  <a:cubicBezTo>
                    <a:pt x="29" y="38"/>
                    <a:pt x="29" y="43"/>
                    <a:pt x="28" y="42"/>
                  </a:cubicBezTo>
                  <a:cubicBezTo>
                    <a:pt x="26" y="41"/>
                    <a:pt x="27" y="41"/>
                    <a:pt x="25" y="43"/>
                  </a:cubicBezTo>
                  <a:cubicBezTo>
                    <a:pt x="24" y="43"/>
                    <a:pt x="24" y="41"/>
                    <a:pt x="23" y="41"/>
                  </a:cubicBezTo>
                  <a:cubicBezTo>
                    <a:pt x="23" y="41"/>
                    <a:pt x="23" y="41"/>
                    <a:pt x="23" y="41"/>
                  </a:cubicBezTo>
                  <a:cubicBezTo>
                    <a:pt x="22" y="44"/>
                    <a:pt x="22" y="46"/>
                    <a:pt x="22" y="50"/>
                  </a:cubicBezTo>
                  <a:cubicBezTo>
                    <a:pt x="22" y="54"/>
                    <a:pt x="23" y="58"/>
                    <a:pt x="21" y="62"/>
                  </a:cubicBezTo>
                  <a:cubicBezTo>
                    <a:pt x="20" y="65"/>
                    <a:pt x="21" y="68"/>
                    <a:pt x="24" y="71"/>
                  </a:cubicBezTo>
                  <a:cubicBezTo>
                    <a:pt x="26" y="73"/>
                    <a:pt x="35" y="74"/>
                    <a:pt x="35" y="74"/>
                  </a:cubicBezTo>
                  <a:cubicBezTo>
                    <a:pt x="35" y="75"/>
                    <a:pt x="30" y="75"/>
                    <a:pt x="22" y="75"/>
                  </a:cubicBezTo>
                  <a:cubicBezTo>
                    <a:pt x="15" y="75"/>
                    <a:pt x="10" y="75"/>
                    <a:pt x="10" y="74"/>
                  </a:cubicBezTo>
                  <a:cubicBezTo>
                    <a:pt x="9" y="72"/>
                    <a:pt x="23" y="75"/>
                    <a:pt x="20" y="72"/>
                  </a:cubicBezTo>
                  <a:cubicBezTo>
                    <a:pt x="18" y="70"/>
                    <a:pt x="16" y="66"/>
                    <a:pt x="18" y="62"/>
                  </a:cubicBezTo>
                  <a:cubicBezTo>
                    <a:pt x="19" y="58"/>
                    <a:pt x="20" y="55"/>
                    <a:pt x="20" y="51"/>
                  </a:cubicBezTo>
                  <a:cubicBezTo>
                    <a:pt x="20" y="47"/>
                    <a:pt x="20" y="45"/>
                    <a:pt x="20" y="42"/>
                  </a:cubicBezTo>
                  <a:cubicBezTo>
                    <a:pt x="20" y="43"/>
                    <a:pt x="19" y="43"/>
                    <a:pt x="19" y="40"/>
                  </a:cubicBezTo>
                  <a:cubicBezTo>
                    <a:pt x="19" y="40"/>
                    <a:pt x="17" y="38"/>
                    <a:pt x="16" y="38"/>
                  </a:cubicBezTo>
                  <a:cubicBezTo>
                    <a:pt x="14" y="39"/>
                    <a:pt x="12" y="40"/>
                    <a:pt x="1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5"/>
            <p:cNvSpPr>
              <a:spLocks/>
            </p:cNvSpPr>
            <p:nvPr/>
          </p:nvSpPr>
          <p:spPr bwMode="auto">
            <a:xfrm>
              <a:off x="6314301" y="5152443"/>
              <a:ext cx="86009" cy="143527"/>
            </a:xfrm>
            <a:custGeom>
              <a:avLst/>
              <a:gdLst/>
              <a:ahLst/>
              <a:cxnLst>
                <a:cxn ang="0">
                  <a:pos x="16" y="58"/>
                </a:cxn>
                <a:cxn ang="0">
                  <a:pos x="7" y="51"/>
                </a:cxn>
                <a:cxn ang="0">
                  <a:pos x="3" y="48"/>
                </a:cxn>
                <a:cxn ang="0">
                  <a:pos x="2" y="45"/>
                </a:cxn>
                <a:cxn ang="0">
                  <a:pos x="3" y="32"/>
                </a:cxn>
                <a:cxn ang="0">
                  <a:pos x="6" y="31"/>
                </a:cxn>
                <a:cxn ang="0">
                  <a:pos x="12" y="22"/>
                </a:cxn>
                <a:cxn ang="0">
                  <a:pos x="15" y="17"/>
                </a:cxn>
                <a:cxn ang="0">
                  <a:pos x="19" y="13"/>
                </a:cxn>
                <a:cxn ang="0">
                  <a:pos x="22" y="13"/>
                </a:cxn>
                <a:cxn ang="0">
                  <a:pos x="31" y="5"/>
                </a:cxn>
                <a:cxn ang="0">
                  <a:pos x="33" y="5"/>
                </a:cxn>
                <a:cxn ang="0">
                  <a:pos x="39" y="4"/>
                </a:cxn>
                <a:cxn ang="0">
                  <a:pos x="45" y="7"/>
                </a:cxn>
                <a:cxn ang="0">
                  <a:pos x="51" y="10"/>
                </a:cxn>
                <a:cxn ang="0">
                  <a:pos x="54" y="14"/>
                </a:cxn>
                <a:cxn ang="0">
                  <a:pos x="56" y="20"/>
                </a:cxn>
                <a:cxn ang="0">
                  <a:pos x="55" y="27"/>
                </a:cxn>
                <a:cxn ang="0">
                  <a:pos x="59" y="30"/>
                </a:cxn>
                <a:cxn ang="0">
                  <a:pos x="61" y="34"/>
                </a:cxn>
                <a:cxn ang="0">
                  <a:pos x="59" y="37"/>
                </a:cxn>
                <a:cxn ang="0">
                  <a:pos x="61" y="45"/>
                </a:cxn>
                <a:cxn ang="0">
                  <a:pos x="58" y="46"/>
                </a:cxn>
                <a:cxn ang="0">
                  <a:pos x="58" y="50"/>
                </a:cxn>
                <a:cxn ang="0">
                  <a:pos x="53" y="50"/>
                </a:cxn>
                <a:cxn ang="0">
                  <a:pos x="51" y="57"/>
                </a:cxn>
                <a:cxn ang="0">
                  <a:pos x="49" y="54"/>
                </a:cxn>
                <a:cxn ang="0">
                  <a:pos x="45" y="59"/>
                </a:cxn>
                <a:cxn ang="0">
                  <a:pos x="41" y="63"/>
                </a:cxn>
                <a:cxn ang="0">
                  <a:pos x="36" y="64"/>
                </a:cxn>
                <a:cxn ang="0">
                  <a:pos x="34" y="61"/>
                </a:cxn>
                <a:cxn ang="0">
                  <a:pos x="34" y="61"/>
                </a:cxn>
                <a:cxn ang="0">
                  <a:pos x="32" y="75"/>
                </a:cxn>
                <a:cxn ang="0">
                  <a:pos x="31" y="93"/>
                </a:cxn>
                <a:cxn ang="0">
                  <a:pos x="35" y="106"/>
                </a:cxn>
                <a:cxn ang="0">
                  <a:pos x="52" y="111"/>
                </a:cxn>
                <a:cxn ang="0">
                  <a:pos x="33" y="113"/>
                </a:cxn>
                <a:cxn ang="0">
                  <a:pos x="14" y="111"/>
                </a:cxn>
                <a:cxn ang="0">
                  <a:pos x="30" y="108"/>
                </a:cxn>
                <a:cxn ang="0">
                  <a:pos x="26" y="93"/>
                </a:cxn>
                <a:cxn ang="0">
                  <a:pos x="29" y="76"/>
                </a:cxn>
                <a:cxn ang="0">
                  <a:pos x="30" y="62"/>
                </a:cxn>
                <a:cxn ang="0">
                  <a:pos x="28" y="59"/>
                </a:cxn>
                <a:cxn ang="0">
                  <a:pos x="23" y="58"/>
                </a:cxn>
                <a:cxn ang="0">
                  <a:pos x="16" y="58"/>
                </a:cxn>
              </a:cxnLst>
              <a:rect l="0" t="0" r="r" b="b"/>
              <a:pathLst>
                <a:path w="68" h="113">
                  <a:moveTo>
                    <a:pt x="16" y="58"/>
                  </a:moveTo>
                  <a:cubicBezTo>
                    <a:pt x="14" y="56"/>
                    <a:pt x="6" y="53"/>
                    <a:pt x="7" y="51"/>
                  </a:cubicBezTo>
                  <a:cubicBezTo>
                    <a:pt x="7" y="49"/>
                    <a:pt x="3" y="49"/>
                    <a:pt x="3" y="48"/>
                  </a:cubicBezTo>
                  <a:cubicBezTo>
                    <a:pt x="3" y="48"/>
                    <a:pt x="2" y="45"/>
                    <a:pt x="2" y="45"/>
                  </a:cubicBezTo>
                  <a:cubicBezTo>
                    <a:pt x="0" y="39"/>
                    <a:pt x="3" y="38"/>
                    <a:pt x="3" y="32"/>
                  </a:cubicBezTo>
                  <a:cubicBezTo>
                    <a:pt x="3" y="30"/>
                    <a:pt x="6" y="35"/>
                    <a:pt x="6" y="31"/>
                  </a:cubicBezTo>
                  <a:cubicBezTo>
                    <a:pt x="6" y="27"/>
                    <a:pt x="9" y="23"/>
                    <a:pt x="12" y="22"/>
                  </a:cubicBezTo>
                  <a:cubicBezTo>
                    <a:pt x="14" y="22"/>
                    <a:pt x="14" y="15"/>
                    <a:pt x="15" y="17"/>
                  </a:cubicBezTo>
                  <a:cubicBezTo>
                    <a:pt x="18" y="19"/>
                    <a:pt x="18" y="15"/>
                    <a:pt x="19" y="13"/>
                  </a:cubicBezTo>
                  <a:cubicBezTo>
                    <a:pt x="21" y="8"/>
                    <a:pt x="20" y="15"/>
                    <a:pt x="22" y="13"/>
                  </a:cubicBezTo>
                  <a:cubicBezTo>
                    <a:pt x="28" y="6"/>
                    <a:pt x="25" y="9"/>
                    <a:pt x="31" y="5"/>
                  </a:cubicBezTo>
                  <a:cubicBezTo>
                    <a:pt x="33" y="3"/>
                    <a:pt x="32" y="5"/>
                    <a:pt x="33" y="5"/>
                  </a:cubicBezTo>
                  <a:cubicBezTo>
                    <a:pt x="35" y="5"/>
                    <a:pt x="38" y="2"/>
                    <a:pt x="39" y="4"/>
                  </a:cubicBezTo>
                  <a:cubicBezTo>
                    <a:pt x="41" y="10"/>
                    <a:pt x="44" y="0"/>
                    <a:pt x="45" y="7"/>
                  </a:cubicBezTo>
                  <a:cubicBezTo>
                    <a:pt x="45" y="8"/>
                    <a:pt x="50" y="10"/>
                    <a:pt x="51" y="10"/>
                  </a:cubicBezTo>
                  <a:cubicBezTo>
                    <a:pt x="56" y="9"/>
                    <a:pt x="50" y="15"/>
                    <a:pt x="54" y="14"/>
                  </a:cubicBezTo>
                  <a:cubicBezTo>
                    <a:pt x="62" y="11"/>
                    <a:pt x="53" y="20"/>
                    <a:pt x="56" y="20"/>
                  </a:cubicBezTo>
                  <a:cubicBezTo>
                    <a:pt x="63" y="22"/>
                    <a:pt x="55" y="25"/>
                    <a:pt x="55" y="27"/>
                  </a:cubicBezTo>
                  <a:cubicBezTo>
                    <a:pt x="55" y="27"/>
                    <a:pt x="62" y="29"/>
                    <a:pt x="59" y="30"/>
                  </a:cubicBezTo>
                  <a:cubicBezTo>
                    <a:pt x="57" y="31"/>
                    <a:pt x="61" y="32"/>
                    <a:pt x="61" y="34"/>
                  </a:cubicBezTo>
                  <a:cubicBezTo>
                    <a:pt x="62" y="36"/>
                    <a:pt x="56" y="35"/>
                    <a:pt x="59" y="37"/>
                  </a:cubicBezTo>
                  <a:cubicBezTo>
                    <a:pt x="68" y="43"/>
                    <a:pt x="56" y="36"/>
                    <a:pt x="61" y="45"/>
                  </a:cubicBezTo>
                  <a:cubicBezTo>
                    <a:pt x="63" y="47"/>
                    <a:pt x="61" y="46"/>
                    <a:pt x="58" y="46"/>
                  </a:cubicBezTo>
                  <a:cubicBezTo>
                    <a:pt x="56" y="46"/>
                    <a:pt x="58" y="50"/>
                    <a:pt x="58" y="50"/>
                  </a:cubicBezTo>
                  <a:cubicBezTo>
                    <a:pt x="57" y="51"/>
                    <a:pt x="55" y="47"/>
                    <a:pt x="53" y="50"/>
                  </a:cubicBezTo>
                  <a:cubicBezTo>
                    <a:pt x="53" y="51"/>
                    <a:pt x="52" y="57"/>
                    <a:pt x="51" y="57"/>
                  </a:cubicBezTo>
                  <a:cubicBezTo>
                    <a:pt x="51" y="57"/>
                    <a:pt x="50" y="54"/>
                    <a:pt x="49" y="54"/>
                  </a:cubicBezTo>
                  <a:cubicBezTo>
                    <a:pt x="47" y="55"/>
                    <a:pt x="48" y="64"/>
                    <a:pt x="45" y="59"/>
                  </a:cubicBezTo>
                  <a:cubicBezTo>
                    <a:pt x="43" y="57"/>
                    <a:pt x="43" y="64"/>
                    <a:pt x="41" y="63"/>
                  </a:cubicBezTo>
                  <a:cubicBezTo>
                    <a:pt x="38" y="62"/>
                    <a:pt x="40" y="61"/>
                    <a:pt x="36" y="64"/>
                  </a:cubicBezTo>
                  <a:cubicBezTo>
                    <a:pt x="35" y="65"/>
                    <a:pt x="36" y="61"/>
                    <a:pt x="34" y="61"/>
                  </a:cubicBezTo>
                  <a:cubicBezTo>
                    <a:pt x="34" y="61"/>
                    <a:pt x="34" y="61"/>
                    <a:pt x="34" y="61"/>
                  </a:cubicBezTo>
                  <a:cubicBezTo>
                    <a:pt x="33" y="65"/>
                    <a:pt x="32" y="69"/>
                    <a:pt x="32" y="75"/>
                  </a:cubicBezTo>
                  <a:cubicBezTo>
                    <a:pt x="32" y="81"/>
                    <a:pt x="34" y="86"/>
                    <a:pt x="31" y="93"/>
                  </a:cubicBezTo>
                  <a:cubicBezTo>
                    <a:pt x="29" y="98"/>
                    <a:pt x="31" y="102"/>
                    <a:pt x="35" y="106"/>
                  </a:cubicBezTo>
                  <a:cubicBezTo>
                    <a:pt x="39" y="109"/>
                    <a:pt x="52" y="111"/>
                    <a:pt x="52" y="111"/>
                  </a:cubicBezTo>
                  <a:cubicBezTo>
                    <a:pt x="52" y="112"/>
                    <a:pt x="44" y="113"/>
                    <a:pt x="33" y="113"/>
                  </a:cubicBezTo>
                  <a:cubicBezTo>
                    <a:pt x="22" y="113"/>
                    <a:pt x="14" y="112"/>
                    <a:pt x="14" y="111"/>
                  </a:cubicBezTo>
                  <a:cubicBezTo>
                    <a:pt x="14" y="108"/>
                    <a:pt x="34" y="112"/>
                    <a:pt x="30" y="108"/>
                  </a:cubicBezTo>
                  <a:cubicBezTo>
                    <a:pt x="26" y="104"/>
                    <a:pt x="24" y="98"/>
                    <a:pt x="26" y="93"/>
                  </a:cubicBezTo>
                  <a:cubicBezTo>
                    <a:pt x="28" y="87"/>
                    <a:pt x="29" y="82"/>
                    <a:pt x="29" y="76"/>
                  </a:cubicBezTo>
                  <a:cubicBezTo>
                    <a:pt x="29" y="71"/>
                    <a:pt x="29" y="67"/>
                    <a:pt x="30" y="62"/>
                  </a:cubicBezTo>
                  <a:cubicBezTo>
                    <a:pt x="29" y="64"/>
                    <a:pt x="28" y="65"/>
                    <a:pt x="28" y="59"/>
                  </a:cubicBezTo>
                  <a:cubicBezTo>
                    <a:pt x="28" y="59"/>
                    <a:pt x="25" y="56"/>
                    <a:pt x="23" y="58"/>
                  </a:cubicBezTo>
                  <a:cubicBezTo>
                    <a:pt x="21" y="58"/>
                    <a:pt x="17" y="60"/>
                    <a:pt x="16"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p:nvSpPr>
          <p:spPr bwMode="auto">
            <a:xfrm>
              <a:off x="5369281" y="5008916"/>
              <a:ext cx="175243" cy="229536"/>
            </a:xfrm>
            <a:custGeom>
              <a:avLst/>
              <a:gdLst/>
              <a:ahLst/>
              <a:cxnLst>
                <a:cxn ang="0">
                  <a:pos x="23" y="99"/>
                </a:cxn>
                <a:cxn ang="0">
                  <a:pos x="21" y="90"/>
                </a:cxn>
                <a:cxn ang="0">
                  <a:pos x="20" y="81"/>
                </a:cxn>
                <a:cxn ang="0">
                  <a:pos x="28" y="63"/>
                </a:cxn>
                <a:cxn ang="0">
                  <a:pos x="33" y="52"/>
                </a:cxn>
                <a:cxn ang="0">
                  <a:pos x="45" y="39"/>
                </a:cxn>
                <a:cxn ang="0">
                  <a:pos x="67" y="0"/>
                </a:cxn>
                <a:cxn ang="0">
                  <a:pos x="82" y="28"/>
                </a:cxn>
                <a:cxn ang="0">
                  <a:pos x="85" y="34"/>
                </a:cxn>
                <a:cxn ang="0">
                  <a:pos x="86" y="43"/>
                </a:cxn>
                <a:cxn ang="0">
                  <a:pos x="91" y="50"/>
                </a:cxn>
                <a:cxn ang="0">
                  <a:pos x="98" y="54"/>
                </a:cxn>
                <a:cxn ang="0">
                  <a:pos x="101" y="59"/>
                </a:cxn>
                <a:cxn ang="0">
                  <a:pos x="103" y="75"/>
                </a:cxn>
                <a:cxn ang="0">
                  <a:pos x="103" y="82"/>
                </a:cxn>
                <a:cxn ang="0">
                  <a:pos x="103" y="90"/>
                </a:cxn>
                <a:cxn ang="0">
                  <a:pos x="98" y="97"/>
                </a:cxn>
                <a:cxn ang="0">
                  <a:pos x="102" y="107"/>
                </a:cxn>
                <a:cxn ang="0">
                  <a:pos x="117" y="119"/>
                </a:cxn>
                <a:cxn ang="0">
                  <a:pos x="128" y="138"/>
                </a:cxn>
                <a:cxn ang="0">
                  <a:pos x="121" y="153"/>
                </a:cxn>
                <a:cxn ang="0">
                  <a:pos x="138" y="157"/>
                </a:cxn>
                <a:cxn ang="0">
                  <a:pos x="100" y="164"/>
                </a:cxn>
                <a:cxn ang="0">
                  <a:pos x="81" y="166"/>
                </a:cxn>
                <a:cxn ang="0">
                  <a:pos x="71" y="180"/>
                </a:cxn>
                <a:cxn ang="0">
                  <a:pos x="50" y="179"/>
                </a:cxn>
                <a:cxn ang="0">
                  <a:pos x="56" y="165"/>
                </a:cxn>
                <a:cxn ang="0">
                  <a:pos x="38" y="168"/>
                </a:cxn>
                <a:cxn ang="0">
                  <a:pos x="29" y="164"/>
                </a:cxn>
                <a:cxn ang="0">
                  <a:pos x="0" y="158"/>
                </a:cxn>
                <a:cxn ang="0">
                  <a:pos x="14" y="140"/>
                </a:cxn>
                <a:cxn ang="0">
                  <a:pos x="8" y="133"/>
                </a:cxn>
                <a:cxn ang="0">
                  <a:pos x="5" y="125"/>
                </a:cxn>
                <a:cxn ang="0">
                  <a:pos x="20" y="115"/>
                </a:cxn>
                <a:cxn ang="0">
                  <a:pos x="17" y="111"/>
                </a:cxn>
                <a:cxn ang="0">
                  <a:pos x="14" y="100"/>
                </a:cxn>
              </a:cxnLst>
              <a:rect l="0" t="0" r="r" b="b"/>
              <a:pathLst>
                <a:path w="138" h="181">
                  <a:moveTo>
                    <a:pt x="14" y="100"/>
                  </a:moveTo>
                  <a:cubicBezTo>
                    <a:pt x="18" y="101"/>
                    <a:pt x="21" y="100"/>
                    <a:pt x="23" y="99"/>
                  </a:cubicBezTo>
                  <a:cubicBezTo>
                    <a:pt x="22" y="97"/>
                    <a:pt x="22" y="96"/>
                    <a:pt x="24" y="94"/>
                  </a:cubicBezTo>
                  <a:cubicBezTo>
                    <a:pt x="21" y="93"/>
                    <a:pt x="21" y="93"/>
                    <a:pt x="21" y="90"/>
                  </a:cubicBezTo>
                  <a:cubicBezTo>
                    <a:pt x="24" y="90"/>
                    <a:pt x="27" y="88"/>
                    <a:pt x="29" y="86"/>
                  </a:cubicBezTo>
                  <a:cubicBezTo>
                    <a:pt x="25" y="85"/>
                    <a:pt x="23" y="85"/>
                    <a:pt x="20" y="81"/>
                  </a:cubicBezTo>
                  <a:cubicBezTo>
                    <a:pt x="29" y="80"/>
                    <a:pt x="38" y="76"/>
                    <a:pt x="42" y="68"/>
                  </a:cubicBezTo>
                  <a:cubicBezTo>
                    <a:pt x="39" y="66"/>
                    <a:pt x="30" y="66"/>
                    <a:pt x="28" y="63"/>
                  </a:cubicBezTo>
                  <a:cubicBezTo>
                    <a:pt x="33" y="61"/>
                    <a:pt x="37" y="58"/>
                    <a:pt x="39" y="54"/>
                  </a:cubicBezTo>
                  <a:cubicBezTo>
                    <a:pt x="36" y="54"/>
                    <a:pt x="35" y="54"/>
                    <a:pt x="33" y="52"/>
                  </a:cubicBezTo>
                  <a:cubicBezTo>
                    <a:pt x="40" y="50"/>
                    <a:pt x="45" y="46"/>
                    <a:pt x="48" y="42"/>
                  </a:cubicBezTo>
                  <a:cubicBezTo>
                    <a:pt x="45" y="43"/>
                    <a:pt x="45" y="42"/>
                    <a:pt x="45" y="39"/>
                  </a:cubicBezTo>
                  <a:cubicBezTo>
                    <a:pt x="42" y="40"/>
                    <a:pt x="38" y="40"/>
                    <a:pt x="36" y="38"/>
                  </a:cubicBezTo>
                  <a:cubicBezTo>
                    <a:pt x="47" y="34"/>
                    <a:pt x="62" y="14"/>
                    <a:pt x="67" y="0"/>
                  </a:cubicBezTo>
                  <a:cubicBezTo>
                    <a:pt x="70" y="10"/>
                    <a:pt x="73" y="18"/>
                    <a:pt x="81" y="24"/>
                  </a:cubicBezTo>
                  <a:cubicBezTo>
                    <a:pt x="78" y="27"/>
                    <a:pt x="78" y="26"/>
                    <a:pt x="82" y="28"/>
                  </a:cubicBezTo>
                  <a:cubicBezTo>
                    <a:pt x="81" y="29"/>
                    <a:pt x="81" y="29"/>
                    <a:pt x="81" y="30"/>
                  </a:cubicBezTo>
                  <a:cubicBezTo>
                    <a:pt x="83" y="30"/>
                    <a:pt x="89" y="33"/>
                    <a:pt x="85" y="34"/>
                  </a:cubicBezTo>
                  <a:cubicBezTo>
                    <a:pt x="89" y="37"/>
                    <a:pt x="90" y="39"/>
                    <a:pt x="95" y="41"/>
                  </a:cubicBezTo>
                  <a:cubicBezTo>
                    <a:pt x="92" y="42"/>
                    <a:pt x="89" y="42"/>
                    <a:pt x="86" y="43"/>
                  </a:cubicBezTo>
                  <a:cubicBezTo>
                    <a:pt x="88" y="46"/>
                    <a:pt x="86" y="45"/>
                    <a:pt x="83" y="45"/>
                  </a:cubicBezTo>
                  <a:cubicBezTo>
                    <a:pt x="84" y="48"/>
                    <a:pt x="88" y="50"/>
                    <a:pt x="91" y="50"/>
                  </a:cubicBezTo>
                  <a:cubicBezTo>
                    <a:pt x="92" y="52"/>
                    <a:pt x="92" y="52"/>
                    <a:pt x="91" y="54"/>
                  </a:cubicBezTo>
                  <a:cubicBezTo>
                    <a:pt x="94" y="54"/>
                    <a:pt x="95" y="54"/>
                    <a:pt x="98" y="54"/>
                  </a:cubicBezTo>
                  <a:cubicBezTo>
                    <a:pt x="98" y="56"/>
                    <a:pt x="97" y="56"/>
                    <a:pt x="95" y="57"/>
                  </a:cubicBezTo>
                  <a:cubicBezTo>
                    <a:pt x="96" y="60"/>
                    <a:pt x="99" y="59"/>
                    <a:pt x="101" y="59"/>
                  </a:cubicBezTo>
                  <a:cubicBezTo>
                    <a:pt x="99" y="63"/>
                    <a:pt x="93" y="63"/>
                    <a:pt x="89" y="63"/>
                  </a:cubicBezTo>
                  <a:cubicBezTo>
                    <a:pt x="92" y="67"/>
                    <a:pt x="96" y="72"/>
                    <a:pt x="103" y="75"/>
                  </a:cubicBezTo>
                  <a:cubicBezTo>
                    <a:pt x="101" y="78"/>
                    <a:pt x="96" y="76"/>
                    <a:pt x="92" y="77"/>
                  </a:cubicBezTo>
                  <a:cubicBezTo>
                    <a:pt x="96" y="79"/>
                    <a:pt x="99" y="81"/>
                    <a:pt x="103" y="82"/>
                  </a:cubicBezTo>
                  <a:cubicBezTo>
                    <a:pt x="103" y="84"/>
                    <a:pt x="101" y="84"/>
                    <a:pt x="99" y="85"/>
                  </a:cubicBezTo>
                  <a:cubicBezTo>
                    <a:pt x="101" y="88"/>
                    <a:pt x="102" y="87"/>
                    <a:pt x="103" y="90"/>
                  </a:cubicBezTo>
                  <a:cubicBezTo>
                    <a:pt x="104" y="91"/>
                    <a:pt x="106" y="91"/>
                    <a:pt x="108" y="91"/>
                  </a:cubicBezTo>
                  <a:cubicBezTo>
                    <a:pt x="107" y="96"/>
                    <a:pt x="102" y="97"/>
                    <a:pt x="98" y="97"/>
                  </a:cubicBezTo>
                  <a:cubicBezTo>
                    <a:pt x="102" y="99"/>
                    <a:pt x="104" y="102"/>
                    <a:pt x="111" y="102"/>
                  </a:cubicBezTo>
                  <a:cubicBezTo>
                    <a:pt x="111" y="106"/>
                    <a:pt x="105" y="106"/>
                    <a:pt x="102" y="107"/>
                  </a:cubicBezTo>
                  <a:cubicBezTo>
                    <a:pt x="110" y="113"/>
                    <a:pt x="113" y="114"/>
                    <a:pt x="122" y="114"/>
                  </a:cubicBezTo>
                  <a:cubicBezTo>
                    <a:pt x="122" y="117"/>
                    <a:pt x="120" y="118"/>
                    <a:pt x="117" y="119"/>
                  </a:cubicBezTo>
                  <a:cubicBezTo>
                    <a:pt x="117" y="126"/>
                    <a:pt x="110" y="127"/>
                    <a:pt x="104" y="128"/>
                  </a:cubicBezTo>
                  <a:cubicBezTo>
                    <a:pt x="112" y="134"/>
                    <a:pt x="118" y="136"/>
                    <a:pt x="128" y="138"/>
                  </a:cubicBezTo>
                  <a:cubicBezTo>
                    <a:pt x="128" y="144"/>
                    <a:pt x="114" y="141"/>
                    <a:pt x="110" y="143"/>
                  </a:cubicBezTo>
                  <a:cubicBezTo>
                    <a:pt x="114" y="146"/>
                    <a:pt x="113" y="148"/>
                    <a:pt x="121" y="153"/>
                  </a:cubicBezTo>
                  <a:cubicBezTo>
                    <a:pt x="120" y="155"/>
                    <a:pt x="120" y="155"/>
                    <a:pt x="118" y="155"/>
                  </a:cubicBezTo>
                  <a:cubicBezTo>
                    <a:pt x="124" y="157"/>
                    <a:pt x="130" y="158"/>
                    <a:pt x="138" y="157"/>
                  </a:cubicBezTo>
                  <a:cubicBezTo>
                    <a:pt x="138" y="161"/>
                    <a:pt x="123" y="164"/>
                    <a:pt x="119" y="164"/>
                  </a:cubicBezTo>
                  <a:cubicBezTo>
                    <a:pt x="112" y="169"/>
                    <a:pt x="109" y="167"/>
                    <a:pt x="100" y="164"/>
                  </a:cubicBezTo>
                  <a:cubicBezTo>
                    <a:pt x="101" y="168"/>
                    <a:pt x="103" y="171"/>
                    <a:pt x="107" y="176"/>
                  </a:cubicBezTo>
                  <a:cubicBezTo>
                    <a:pt x="99" y="178"/>
                    <a:pt x="87" y="170"/>
                    <a:pt x="81" y="166"/>
                  </a:cubicBezTo>
                  <a:cubicBezTo>
                    <a:pt x="81" y="172"/>
                    <a:pt x="84" y="177"/>
                    <a:pt x="89" y="180"/>
                  </a:cubicBezTo>
                  <a:cubicBezTo>
                    <a:pt x="83" y="181"/>
                    <a:pt x="80" y="178"/>
                    <a:pt x="71" y="180"/>
                  </a:cubicBezTo>
                  <a:cubicBezTo>
                    <a:pt x="69" y="180"/>
                    <a:pt x="64" y="178"/>
                    <a:pt x="64" y="178"/>
                  </a:cubicBezTo>
                  <a:cubicBezTo>
                    <a:pt x="59" y="179"/>
                    <a:pt x="55" y="180"/>
                    <a:pt x="50" y="179"/>
                  </a:cubicBezTo>
                  <a:cubicBezTo>
                    <a:pt x="55" y="176"/>
                    <a:pt x="57" y="174"/>
                    <a:pt x="60" y="168"/>
                  </a:cubicBezTo>
                  <a:cubicBezTo>
                    <a:pt x="57" y="168"/>
                    <a:pt x="55" y="168"/>
                    <a:pt x="56" y="165"/>
                  </a:cubicBezTo>
                  <a:cubicBezTo>
                    <a:pt x="50" y="168"/>
                    <a:pt x="48" y="173"/>
                    <a:pt x="43" y="164"/>
                  </a:cubicBezTo>
                  <a:cubicBezTo>
                    <a:pt x="42" y="166"/>
                    <a:pt x="40" y="167"/>
                    <a:pt x="38" y="168"/>
                  </a:cubicBezTo>
                  <a:cubicBezTo>
                    <a:pt x="37" y="166"/>
                    <a:pt x="33" y="169"/>
                    <a:pt x="30" y="170"/>
                  </a:cubicBezTo>
                  <a:cubicBezTo>
                    <a:pt x="31" y="168"/>
                    <a:pt x="30" y="166"/>
                    <a:pt x="29" y="164"/>
                  </a:cubicBezTo>
                  <a:cubicBezTo>
                    <a:pt x="24" y="159"/>
                    <a:pt x="9" y="173"/>
                    <a:pt x="7" y="161"/>
                  </a:cubicBezTo>
                  <a:cubicBezTo>
                    <a:pt x="5" y="161"/>
                    <a:pt x="0" y="161"/>
                    <a:pt x="0" y="158"/>
                  </a:cubicBezTo>
                  <a:cubicBezTo>
                    <a:pt x="12" y="158"/>
                    <a:pt x="19" y="150"/>
                    <a:pt x="25" y="141"/>
                  </a:cubicBezTo>
                  <a:cubicBezTo>
                    <a:pt x="22" y="142"/>
                    <a:pt x="16" y="143"/>
                    <a:pt x="14" y="140"/>
                  </a:cubicBezTo>
                  <a:cubicBezTo>
                    <a:pt x="15" y="139"/>
                    <a:pt x="15" y="138"/>
                    <a:pt x="15" y="137"/>
                  </a:cubicBezTo>
                  <a:cubicBezTo>
                    <a:pt x="11" y="137"/>
                    <a:pt x="9" y="137"/>
                    <a:pt x="8" y="133"/>
                  </a:cubicBezTo>
                  <a:cubicBezTo>
                    <a:pt x="11" y="133"/>
                    <a:pt x="11" y="132"/>
                    <a:pt x="12" y="131"/>
                  </a:cubicBezTo>
                  <a:cubicBezTo>
                    <a:pt x="9" y="130"/>
                    <a:pt x="6" y="128"/>
                    <a:pt x="5" y="125"/>
                  </a:cubicBezTo>
                  <a:cubicBezTo>
                    <a:pt x="14" y="125"/>
                    <a:pt x="22" y="122"/>
                    <a:pt x="26" y="116"/>
                  </a:cubicBezTo>
                  <a:cubicBezTo>
                    <a:pt x="23" y="117"/>
                    <a:pt x="23" y="117"/>
                    <a:pt x="20" y="115"/>
                  </a:cubicBezTo>
                  <a:cubicBezTo>
                    <a:pt x="21" y="115"/>
                    <a:pt x="22" y="114"/>
                    <a:pt x="22" y="113"/>
                  </a:cubicBezTo>
                  <a:cubicBezTo>
                    <a:pt x="20" y="113"/>
                    <a:pt x="19" y="112"/>
                    <a:pt x="17" y="111"/>
                  </a:cubicBezTo>
                  <a:cubicBezTo>
                    <a:pt x="20" y="110"/>
                    <a:pt x="22" y="108"/>
                    <a:pt x="23" y="107"/>
                  </a:cubicBezTo>
                  <a:cubicBezTo>
                    <a:pt x="23" y="107"/>
                    <a:pt x="12" y="105"/>
                    <a:pt x="14" y="100"/>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p:nvSpPr>
          <p:spPr bwMode="auto">
            <a:xfrm>
              <a:off x="5227367" y="5080948"/>
              <a:ext cx="132238" cy="174168"/>
            </a:xfrm>
            <a:custGeom>
              <a:avLst/>
              <a:gdLst/>
              <a:ahLst/>
              <a:cxnLst>
                <a:cxn ang="0">
                  <a:pos x="17" y="75"/>
                </a:cxn>
                <a:cxn ang="0">
                  <a:pos x="16" y="68"/>
                </a:cxn>
                <a:cxn ang="0">
                  <a:pos x="15" y="62"/>
                </a:cxn>
                <a:cxn ang="0">
                  <a:pos x="21" y="47"/>
                </a:cxn>
                <a:cxn ang="0">
                  <a:pos x="24" y="39"/>
                </a:cxn>
                <a:cxn ang="0">
                  <a:pos x="34" y="29"/>
                </a:cxn>
                <a:cxn ang="0">
                  <a:pos x="50" y="0"/>
                </a:cxn>
                <a:cxn ang="0">
                  <a:pos x="61" y="21"/>
                </a:cxn>
                <a:cxn ang="0">
                  <a:pos x="64" y="26"/>
                </a:cxn>
                <a:cxn ang="0">
                  <a:pos x="64" y="32"/>
                </a:cxn>
                <a:cxn ang="0">
                  <a:pos x="69" y="38"/>
                </a:cxn>
                <a:cxn ang="0">
                  <a:pos x="74" y="41"/>
                </a:cxn>
                <a:cxn ang="0">
                  <a:pos x="76" y="45"/>
                </a:cxn>
                <a:cxn ang="0">
                  <a:pos x="77" y="57"/>
                </a:cxn>
                <a:cxn ang="0">
                  <a:pos x="78" y="62"/>
                </a:cxn>
                <a:cxn ang="0">
                  <a:pos x="77" y="68"/>
                </a:cxn>
                <a:cxn ang="0">
                  <a:pos x="74" y="74"/>
                </a:cxn>
                <a:cxn ang="0">
                  <a:pos x="77" y="81"/>
                </a:cxn>
                <a:cxn ang="0">
                  <a:pos x="88" y="90"/>
                </a:cxn>
                <a:cxn ang="0">
                  <a:pos x="96" y="104"/>
                </a:cxn>
                <a:cxn ang="0">
                  <a:pos x="91" y="115"/>
                </a:cxn>
                <a:cxn ang="0">
                  <a:pos x="104" y="119"/>
                </a:cxn>
                <a:cxn ang="0">
                  <a:pos x="76" y="124"/>
                </a:cxn>
                <a:cxn ang="0">
                  <a:pos x="61" y="126"/>
                </a:cxn>
                <a:cxn ang="0">
                  <a:pos x="53" y="136"/>
                </a:cxn>
                <a:cxn ang="0">
                  <a:pos x="37" y="136"/>
                </a:cxn>
                <a:cxn ang="0">
                  <a:pos x="42" y="125"/>
                </a:cxn>
                <a:cxn ang="0">
                  <a:pos x="29" y="127"/>
                </a:cxn>
                <a:cxn ang="0">
                  <a:pos x="22" y="124"/>
                </a:cxn>
                <a:cxn ang="0">
                  <a:pos x="0" y="119"/>
                </a:cxn>
                <a:cxn ang="0">
                  <a:pos x="10" y="106"/>
                </a:cxn>
                <a:cxn ang="0">
                  <a:pos x="6" y="101"/>
                </a:cxn>
                <a:cxn ang="0">
                  <a:pos x="3" y="94"/>
                </a:cxn>
                <a:cxn ang="0">
                  <a:pos x="15" y="87"/>
                </a:cxn>
                <a:cxn ang="0">
                  <a:pos x="13" y="84"/>
                </a:cxn>
                <a:cxn ang="0">
                  <a:pos x="10" y="76"/>
                </a:cxn>
              </a:cxnLst>
              <a:rect l="0" t="0" r="r" b="b"/>
              <a:pathLst>
                <a:path w="104" h="137">
                  <a:moveTo>
                    <a:pt x="10" y="76"/>
                  </a:moveTo>
                  <a:cubicBezTo>
                    <a:pt x="14" y="76"/>
                    <a:pt x="16" y="76"/>
                    <a:pt x="17" y="75"/>
                  </a:cubicBezTo>
                  <a:cubicBezTo>
                    <a:pt x="16" y="73"/>
                    <a:pt x="16" y="73"/>
                    <a:pt x="18" y="71"/>
                  </a:cubicBezTo>
                  <a:cubicBezTo>
                    <a:pt x="16" y="70"/>
                    <a:pt x="15" y="70"/>
                    <a:pt x="16" y="68"/>
                  </a:cubicBezTo>
                  <a:cubicBezTo>
                    <a:pt x="18" y="68"/>
                    <a:pt x="20" y="67"/>
                    <a:pt x="22" y="65"/>
                  </a:cubicBezTo>
                  <a:cubicBezTo>
                    <a:pt x="18" y="64"/>
                    <a:pt x="17" y="64"/>
                    <a:pt x="15" y="62"/>
                  </a:cubicBezTo>
                  <a:cubicBezTo>
                    <a:pt x="21" y="61"/>
                    <a:pt x="29" y="57"/>
                    <a:pt x="32" y="52"/>
                  </a:cubicBezTo>
                  <a:cubicBezTo>
                    <a:pt x="29" y="50"/>
                    <a:pt x="22" y="50"/>
                    <a:pt x="21" y="47"/>
                  </a:cubicBezTo>
                  <a:cubicBezTo>
                    <a:pt x="25" y="46"/>
                    <a:pt x="28" y="44"/>
                    <a:pt x="29" y="41"/>
                  </a:cubicBezTo>
                  <a:cubicBezTo>
                    <a:pt x="27" y="41"/>
                    <a:pt x="26" y="41"/>
                    <a:pt x="24" y="39"/>
                  </a:cubicBezTo>
                  <a:cubicBezTo>
                    <a:pt x="30" y="38"/>
                    <a:pt x="33" y="35"/>
                    <a:pt x="36" y="32"/>
                  </a:cubicBezTo>
                  <a:cubicBezTo>
                    <a:pt x="34" y="32"/>
                    <a:pt x="33" y="32"/>
                    <a:pt x="34" y="29"/>
                  </a:cubicBezTo>
                  <a:cubicBezTo>
                    <a:pt x="32" y="30"/>
                    <a:pt x="29" y="30"/>
                    <a:pt x="27" y="29"/>
                  </a:cubicBezTo>
                  <a:cubicBezTo>
                    <a:pt x="35" y="25"/>
                    <a:pt x="47" y="11"/>
                    <a:pt x="50" y="0"/>
                  </a:cubicBezTo>
                  <a:cubicBezTo>
                    <a:pt x="53" y="7"/>
                    <a:pt x="55" y="14"/>
                    <a:pt x="61" y="18"/>
                  </a:cubicBezTo>
                  <a:cubicBezTo>
                    <a:pt x="58" y="20"/>
                    <a:pt x="58" y="20"/>
                    <a:pt x="61" y="21"/>
                  </a:cubicBezTo>
                  <a:cubicBezTo>
                    <a:pt x="61" y="22"/>
                    <a:pt x="61" y="22"/>
                    <a:pt x="61" y="23"/>
                  </a:cubicBezTo>
                  <a:cubicBezTo>
                    <a:pt x="62" y="23"/>
                    <a:pt x="67" y="25"/>
                    <a:pt x="64" y="26"/>
                  </a:cubicBezTo>
                  <a:cubicBezTo>
                    <a:pt x="67" y="28"/>
                    <a:pt x="68" y="29"/>
                    <a:pt x="72" y="31"/>
                  </a:cubicBezTo>
                  <a:cubicBezTo>
                    <a:pt x="69" y="32"/>
                    <a:pt x="67" y="32"/>
                    <a:pt x="64" y="32"/>
                  </a:cubicBezTo>
                  <a:cubicBezTo>
                    <a:pt x="66" y="34"/>
                    <a:pt x="64" y="34"/>
                    <a:pt x="62" y="34"/>
                  </a:cubicBezTo>
                  <a:cubicBezTo>
                    <a:pt x="63" y="37"/>
                    <a:pt x="67" y="38"/>
                    <a:pt x="69" y="38"/>
                  </a:cubicBezTo>
                  <a:cubicBezTo>
                    <a:pt x="69" y="39"/>
                    <a:pt x="69" y="39"/>
                    <a:pt x="69" y="40"/>
                  </a:cubicBezTo>
                  <a:cubicBezTo>
                    <a:pt x="71" y="40"/>
                    <a:pt x="72" y="41"/>
                    <a:pt x="74" y="41"/>
                  </a:cubicBezTo>
                  <a:cubicBezTo>
                    <a:pt x="74" y="42"/>
                    <a:pt x="73" y="42"/>
                    <a:pt x="72" y="43"/>
                  </a:cubicBezTo>
                  <a:cubicBezTo>
                    <a:pt x="73" y="45"/>
                    <a:pt x="74" y="45"/>
                    <a:pt x="76" y="45"/>
                  </a:cubicBezTo>
                  <a:cubicBezTo>
                    <a:pt x="75" y="48"/>
                    <a:pt x="70" y="48"/>
                    <a:pt x="67" y="48"/>
                  </a:cubicBezTo>
                  <a:cubicBezTo>
                    <a:pt x="69" y="51"/>
                    <a:pt x="72" y="54"/>
                    <a:pt x="77" y="57"/>
                  </a:cubicBezTo>
                  <a:cubicBezTo>
                    <a:pt x="76" y="59"/>
                    <a:pt x="72" y="58"/>
                    <a:pt x="70" y="58"/>
                  </a:cubicBezTo>
                  <a:cubicBezTo>
                    <a:pt x="72" y="59"/>
                    <a:pt x="74" y="61"/>
                    <a:pt x="78" y="62"/>
                  </a:cubicBezTo>
                  <a:cubicBezTo>
                    <a:pt x="77" y="64"/>
                    <a:pt x="76" y="63"/>
                    <a:pt x="75" y="64"/>
                  </a:cubicBezTo>
                  <a:cubicBezTo>
                    <a:pt x="76" y="66"/>
                    <a:pt x="77" y="66"/>
                    <a:pt x="77" y="68"/>
                  </a:cubicBezTo>
                  <a:cubicBezTo>
                    <a:pt x="79" y="69"/>
                    <a:pt x="80" y="69"/>
                    <a:pt x="81" y="69"/>
                  </a:cubicBezTo>
                  <a:cubicBezTo>
                    <a:pt x="81" y="73"/>
                    <a:pt x="77" y="73"/>
                    <a:pt x="74" y="74"/>
                  </a:cubicBezTo>
                  <a:cubicBezTo>
                    <a:pt x="77" y="75"/>
                    <a:pt x="78" y="77"/>
                    <a:pt x="84" y="77"/>
                  </a:cubicBezTo>
                  <a:cubicBezTo>
                    <a:pt x="84" y="80"/>
                    <a:pt x="79" y="80"/>
                    <a:pt x="77" y="81"/>
                  </a:cubicBezTo>
                  <a:cubicBezTo>
                    <a:pt x="83" y="85"/>
                    <a:pt x="85" y="86"/>
                    <a:pt x="92" y="86"/>
                  </a:cubicBezTo>
                  <a:cubicBezTo>
                    <a:pt x="92" y="88"/>
                    <a:pt x="90" y="89"/>
                    <a:pt x="88" y="90"/>
                  </a:cubicBezTo>
                  <a:cubicBezTo>
                    <a:pt x="88" y="96"/>
                    <a:pt x="83" y="96"/>
                    <a:pt x="78" y="96"/>
                  </a:cubicBezTo>
                  <a:cubicBezTo>
                    <a:pt x="84" y="102"/>
                    <a:pt x="89" y="103"/>
                    <a:pt x="96" y="104"/>
                  </a:cubicBezTo>
                  <a:cubicBezTo>
                    <a:pt x="96" y="109"/>
                    <a:pt x="86" y="107"/>
                    <a:pt x="83" y="108"/>
                  </a:cubicBezTo>
                  <a:cubicBezTo>
                    <a:pt x="86" y="110"/>
                    <a:pt x="85" y="112"/>
                    <a:pt x="91" y="115"/>
                  </a:cubicBezTo>
                  <a:cubicBezTo>
                    <a:pt x="91" y="117"/>
                    <a:pt x="90" y="117"/>
                    <a:pt x="89" y="117"/>
                  </a:cubicBezTo>
                  <a:cubicBezTo>
                    <a:pt x="94" y="118"/>
                    <a:pt x="98" y="119"/>
                    <a:pt x="104" y="119"/>
                  </a:cubicBezTo>
                  <a:cubicBezTo>
                    <a:pt x="104" y="122"/>
                    <a:pt x="93" y="124"/>
                    <a:pt x="90" y="124"/>
                  </a:cubicBezTo>
                  <a:cubicBezTo>
                    <a:pt x="84" y="127"/>
                    <a:pt x="82" y="126"/>
                    <a:pt x="76" y="124"/>
                  </a:cubicBezTo>
                  <a:cubicBezTo>
                    <a:pt x="76" y="127"/>
                    <a:pt x="78" y="129"/>
                    <a:pt x="81" y="133"/>
                  </a:cubicBezTo>
                  <a:cubicBezTo>
                    <a:pt x="75" y="135"/>
                    <a:pt x="65" y="129"/>
                    <a:pt x="61" y="126"/>
                  </a:cubicBezTo>
                  <a:cubicBezTo>
                    <a:pt x="61" y="130"/>
                    <a:pt x="63" y="134"/>
                    <a:pt x="67" y="136"/>
                  </a:cubicBezTo>
                  <a:cubicBezTo>
                    <a:pt x="62" y="137"/>
                    <a:pt x="60" y="135"/>
                    <a:pt x="53" y="136"/>
                  </a:cubicBezTo>
                  <a:cubicBezTo>
                    <a:pt x="52" y="136"/>
                    <a:pt x="48" y="135"/>
                    <a:pt x="48" y="135"/>
                  </a:cubicBezTo>
                  <a:cubicBezTo>
                    <a:pt x="44" y="135"/>
                    <a:pt x="41" y="136"/>
                    <a:pt x="37" y="136"/>
                  </a:cubicBezTo>
                  <a:cubicBezTo>
                    <a:pt x="41" y="133"/>
                    <a:pt x="43" y="132"/>
                    <a:pt x="45" y="127"/>
                  </a:cubicBezTo>
                  <a:cubicBezTo>
                    <a:pt x="43" y="127"/>
                    <a:pt x="42" y="127"/>
                    <a:pt x="42" y="125"/>
                  </a:cubicBezTo>
                  <a:cubicBezTo>
                    <a:pt x="38" y="127"/>
                    <a:pt x="36" y="131"/>
                    <a:pt x="32" y="124"/>
                  </a:cubicBezTo>
                  <a:cubicBezTo>
                    <a:pt x="31" y="125"/>
                    <a:pt x="30" y="126"/>
                    <a:pt x="29" y="127"/>
                  </a:cubicBezTo>
                  <a:cubicBezTo>
                    <a:pt x="27" y="126"/>
                    <a:pt x="25" y="128"/>
                    <a:pt x="23" y="128"/>
                  </a:cubicBezTo>
                  <a:cubicBezTo>
                    <a:pt x="23" y="127"/>
                    <a:pt x="22" y="125"/>
                    <a:pt x="22" y="124"/>
                  </a:cubicBezTo>
                  <a:cubicBezTo>
                    <a:pt x="18" y="120"/>
                    <a:pt x="7" y="131"/>
                    <a:pt x="5" y="122"/>
                  </a:cubicBezTo>
                  <a:cubicBezTo>
                    <a:pt x="3" y="122"/>
                    <a:pt x="0" y="122"/>
                    <a:pt x="0" y="119"/>
                  </a:cubicBezTo>
                  <a:cubicBezTo>
                    <a:pt x="9" y="119"/>
                    <a:pt x="14" y="113"/>
                    <a:pt x="19" y="107"/>
                  </a:cubicBezTo>
                  <a:cubicBezTo>
                    <a:pt x="16" y="107"/>
                    <a:pt x="12" y="108"/>
                    <a:pt x="10" y="106"/>
                  </a:cubicBezTo>
                  <a:cubicBezTo>
                    <a:pt x="11" y="105"/>
                    <a:pt x="11" y="104"/>
                    <a:pt x="11" y="104"/>
                  </a:cubicBezTo>
                  <a:cubicBezTo>
                    <a:pt x="8" y="103"/>
                    <a:pt x="6" y="104"/>
                    <a:pt x="6" y="101"/>
                  </a:cubicBezTo>
                  <a:cubicBezTo>
                    <a:pt x="8" y="101"/>
                    <a:pt x="8" y="100"/>
                    <a:pt x="9" y="99"/>
                  </a:cubicBezTo>
                  <a:cubicBezTo>
                    <a:pt x="6" y="98"/>
                    <a:pt x="5" y="97"/>
                    <a:pt x="3" y="94"/>
                  </a:cubicBezTo>
                  <a:cubicBezTo>
                    <a:pt x="11" y="94"/>
                    <a:pt x="16" y="92"/>
                    <a:pt x="20" y="88"/>
                  </a:cubicBezTo>
                  <a:cubicBezTo>
                    <a:pt x="17" y="88"/>
                    <a:pt x="17" y="89"/>
                    <a:pt x="15" y="87"/>
                  </a:cubicBezTo>
                  <a:cubicBezTo>
                    <a:pt x="16" y="87"/>
                    <a:pt x="16" y="86"/>
                    <a:pt x="16" y="86"/>
                  </a:cubicBezTo>
                  <a:cubicBezTo>
                    <a:pt x="15" y="85"/>
                    <a:pt x="14" y="85"/>
                    <a:pt x="13" y="84"/>
                  </a:cubicBezTo>
                  <a:cubicBezTo>
                    <a:pt x="15" y="83"/>
                    <a:pt x="16" y="82"/>
                    <a:pt x="17" y="80"/>
                  </a:cubicBezTo>
                  <a:cubicBezTo>
                    <a:pt x="17" y="80"/>
                    <a:pt x="9" y="79"/>
                    <a:pt x="10" y="7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38"/>
            <p:cNvSpPr>
              <a:spLocks/>
            </p:cNvSpPr>
            <p:nvPr/>
          </p:nvSpPr>
          <p:spPr bwMode="auto">
            <a:xfrm>
              <a:off x="5184362" y="5110514"/>
              <a:ext cx="115574" cy="152128"/>
            </a:xfrm>
            <a:custGeom>
              <a:avLst/>
              <a:gdLst/>
              <a:ahLst/>
              <a:cxnLst>
                <a:cxn ang="0">
                  <a:pos x="15" y="65"/>
                </a:cxn>
                <a:cxn ang="0">
                  <a:pos x="14" y="59"/>
                </a:cxn>
                <a:cxn ang="0">
                  <a:pos x="13" y="54"/>
                </a:cxn>
                <a:cxn ang="0">
                  <a:pos x="19" y="41"/>
                </a:cxn>
                <a:cxn ang="0">
                  <a:pos x="22" y="34"/>
                </a:cxn>
                <a:cxn ang="0">
                  <a:pos x="30" y="26"/>
                </a:cxn>
                <a:cxn ang="0">
                  <a:pos x="44" y="0"/>
                </a:cxn>
                <a:cxn ang="0">
                  <a:pos x="54" y="19"/>
                </a:cxn>
                <a:cxn ang="0">
                  <a:pos x="56" y="23"/>
                </a:cxn>
                <a:cxn ang="0">
                  <a:pos x="57" y="28"/>
                </a:cxn>
                <a:cxn ang="0">
                  <a:pos x="60" y="33"/>
                </a:cxn>
                <a:cxn ang="0">
                  <a:pos x="65" y="36"/>
                </a:cxn>
                <a:cxn ang="0">
                  <a:pos x="67" y="39"/>
                </a:cxn>
                <a:cxn ang="0">
                  <a:pos x="68" y="49"/>
                </a:cxn>
                <a:cxn ang="0">
                  <a:pos x="68" y="54"/>
                </a:cxn>
                <a:cxn ang="0">
                  <a:pos x="68" y="60"/>
                </a:cxn>
                <a:cxn ang="0">
                  <a:pos x="65" y="64"/>
                </a:cxn>
                <a:cxn ang="0">
                  <a:pos x="68" y="70"/>
                </a:cxn>
                <a:cxn ang="0">
                  <a:pos x="78" y="79"/>
                </a:cxn>
                <a:cxn ang="0">
                  <a:pos x="84" y="91"/>
                </a:cxn>
                <a:cxn ang="0">
                  <a:pos x="80" y="101"/>
                </a:cxn>
                <a:cxn ang="0">
                  <a:pos x="91" y="104"/>
                </a:cxn>
                <a:cxn ang="0">
                  <a:pos x="66" y="108"/>
                </a:cxn>
                <a:cxn ang="0">
                  <a:pos x="54" y="110"/>
                </a:cxn>
                <a:cxn ang="0">
                  <a:pos x="47" y="119"/>
                </a:cxn>
                <a:cxn ang="0">
                  <a:pos x="33" y="118"/>
                </a:cxn>
                <a:cxn ang="0">
                  <a:pos x="37" y="109"/>
                </a:cxn>
                <a:cxn ang="0">
                  <a:pos x="25" y="111"/>
                </a:cxn>
                <a:cxn ang="0">
                  <a:pos x="19" y="108"/>
                </a:cxn>
                <a:cxn ang="0">
                  <a:pos x="0" y="104"/>
                </a:cxn>
                <a:cxn ang="0">
                  <a:pos x="9" y="92"/>
                </a:cxn>
                <a:cxn ang="0">
                  <a:pos x="5" y="88"/>
                </a:cxn>
                <a:cxn ang="0">
                  <a:pos x="3" y="82"/>
                </a:cxn>
                <a:cxn ang="0">
                  <a:pos x="14" y="76"/>
                </a:cxn>
                <a:cxn ang="0">
                  <a:pos x="11" y="73"/>
                </a:cxn>
                <a:cxn ang="0">
                  <a:pos x="9" y="66"/>
                </a:cxn>
              </a:cxnLst>
              <a:rect l="0" t="0" r="r" b="b"/>
              <a:pathLst>
                <a:path w="91" h="120">
                  <a:moveTo>
                    <a:pt x="9" y="66"/>
                  </a:moveTo>
                  <a:cubicBezTo>
                    <a:pt x="12" y="66"/>
                    <a:pt x="14" y="66"/>
                    <a:pt x="15" y="65"/>
                  </a:cubicBezTo>
                  <a:cubicBezTo>
                    <a:pt x="14" y="64"/>
                    <a:pt x="15" y="63"/>
                    <a:pt x="16" y="62"/>
                  </a:cubicBezTo>
                  <a:cubicBezTo>
                    <a:pt x="14" y="61"/>
                    <a:pt x="14" y="61"/>
                    <a:pt x="14" y="59"/>
                  </a:cubicBezTo>
                  <a:cubicBezTo>
                    <a:pt x="16" y="59"/>
                    <a:pt x="18" y="58"/>
                    <a:pt x="19" y="57"/>
                  </a:cubicBezTo>
                  <a:cubicBezTo>
                    <a:pt x="16" y="56"/>
                    <a:pt x="15" y="56"/>
                    <a:pt x="13" y="54"/>
                  </a:cubicBezTo>
                  <a:cubicBezTo>
                    <a:pt x="19" y="53"/>
                    <a:pt x="25" y="50"/>
                    <a:pt x="28" y="45"/>
                  </a:cubicBezTo>
                  <a:cubicBezTo>
                    <a:pt x="26" y="44"/>
                    <a:pt x="20" y="43"/>
                    <a:pt x="19" y="41"/>
                  </a:cubicBezTo>
                  <a:cubicBezTo>
                    <a:pt x="22" y="40"/>
                    <a:pt x="25" y="38"/>
                    <a:pt x="26" y="36"/>
                  </a:cubicBezTo>
                  <a:cubicBezTo>
                    <a:pt x="24" y="36"/>
                    <a:pt x="23" y="35"/>
                    <a:pt x="22" y="34"/>
                  </a:cubicBezTo>
                  <a:cubicBezTo>
                    <a:pt x="26" y="33"/>
                    <a:pt x="30" y="30"/>
                    <a:pt x="32" y="28"/>
                  </a:cubicBezTo>
                  <a:cubicBezTo>
                    <a:pt x="30" y="28"/>
                    <a:pt x="30" y="28"/>
                    <a:pt x="30" y="26"/>
                  </a:cubicBezTo>
                  <a:cubicBezTo>
                    <a:pt x="28" y="26"/>
                    <a:pt x="25" y="27"/>
                    <a:pt x="24" y="25"/>
                  </a:cubicBezTo>
                  <a:cubicBezTo>
                    <a:pt x="31" y="22"/>
                    <a:pt x="41" y="9"/>
                    <a:pt x="44" y="0"/>
                  </a:cubicBezTo>
                  <a:cubicBezTo>
                    <a:pt x="46" y="6"/>
                    <a:pt x="48" y="12"/>
                    <a:pt x="54" y="16"/>
                  </a:cubicBezTo>
                  <a:cubicBezTo>
                    <a:pt x="51" y="18"/>
                    <a:pt x="51" y="17"/>
                    <a:pt x="54" y="19"/>
                  </a:cubicBezTo>
                  <a:cubicBezTo>
                    <a:pt x="54" y="19"/>
                    <a:pt x="54" y="19"/>
                    <a:pt x="54" y="20"/>
                  </a:cubicBezTo>
                  <a:cubicBezTo>
                    <a:pt x="55" y="20"/>
                    <a:pt x="59" y="21"/>
                    <a:pt x="56" y="23"/>
                  </a:cubicBezTo>
                  <a:cubicBezTo>
                    <a:pt x="59" y="25"/>
                    <a:pt x="60" y="26"/>
                    <a:pt x="63" y="27"/>
                  </a:cubicBezTo>
                  <a:cubicBezTo>
                    <a:pt x="61" y="28"/>
                    <a:pt x="59" y="28"/>
                    <a:pt x="57" y="28"/>
                  </a:cubicBezTo>
                  <a:cubicBezTo>
                    <a:pt x="58" y="30"/>
                    <a:pt x="56" y="30"/>
                    <a:pt x="55" y="30"/>
                  </a:cubicBezTo>
                  <a:cubicBezTo>
                    <a:pt x="55" y="32"/>
                    <a:pt x="58" y="33"/>
                    <a:pt x="60" y="33"/>
                  </a:cubicBezTo>
                  <a:cubicBezTo>
                    <a:pt x="61" y="34"/>
                    <a:pt x="61" y="34"/>
                    <a:pt x="60" y="35"/>
                  </a:cubicBezTo>
                  <a:cubicBezTo>
                    <a:pt x="62" y="35"/>
                    <a:pt x="63" y="36"/>
                    <a:pt x="65" y="36"/>
                  </a:cubicBezTo>
                  <a:cubicBezTo>
                    <a:pt x="65" y="37"/>
                    <a:pt x="64" y="37"/>
                    <a:pt x="63" y="38"/>
                  </a:cubicBezTo>
                  <a:cubicBezTo>
                    <a:pt x="64" y="39"/>
                    <a:pt x="65" y="39"/>
                    <a:pt x="67" y="39"/>
                  </a:cubicBezTo>
                  <a:cubicBezTo>
                    <a:pt x="66" y="42"/>
                    <a:pt x="61" y="42"/>
                    <a:pt x="59" y="42"/>
                  </a:cubicBezTo>
                  <a:cubicBezTo>
                    <a:pt x="61" y="44"/>
                    <a:pt x="63" y="47"/>
                    <a:pt x="68" y="49"/>
                  </a:cubicBezTo>
                  <a:cubicBezTo>
                    <a:pt x="67" y="52"/>
                    <a:pt x="63" y="50"/>
                    <a:pt x="61" y="51"/>
                  </a:cubicBezTo>
                  <a:cubicBezTo>
                    <a:pt x="63" y="52"/>
                    <a:pt x="65" y="53"/>
                    <a:pt x="68" y="54"/>
                  </a:cubicBezTo>
                  <a:cubicBezTo>
                    <a:pt x="68" y="55"/>
                    <a:pt x="67" y="55"/>
                    <a:pt x="65" y="56"/>
                  </a:cubicBezTo>
                  <a:cubicBezTo>
                    <a:pt x="67" y="58"/>
                    <a:pt x="67" y="57"/>
                    <a:pt x="68" y="60"/>
                  </a:cubicBezTo>
                  <a:cubicBezTo>
                    <a:pt x="69" y="60"/>
                    <a:pt x="70" y="60"/>
                    <a:pt x="71" y="60"/>
                  </a:cubicBezTo>
                  <a:cubicBezTo>
                    <a:pt x="71" y="63"/>
                    <a:pt x="68" y="64"/>
                    <a:pt x="65" y="64"/>
                  </a:cubicBezTo>
                  <a:cubicBezTo>
                    <a:pt x="67" y="65"/>
                    <a:pt x="69" y="67"/>
                    <a:pt x="74" y="67"/>
                  </a:cubicBezTo>
                  <a:cubicBezTo>
                    <a:pt x="73" y="70"/>
                    <a:pt x="70" y="70"/>
                    <a:pt x="68" y="70"/>
                  </a:cubicBezTo>
                  <a:cubicBezTo>
                    <a:pt x="73" y="74"/>
                    <a:pt x="75" y="75"/>
                    <a:pt x="80" y="75"/>
                  </a:cubicBezTo>
                  <a:cubicBezTo>
                    <a:pt x="80" y="77"/>
                    <a:pt x="79" y="78"/>
                    <a:pt x="78" y="79"/>
                  </a:cubicBezTo>
                  <a:cubicBezTo>
                    <a:pt x="78" y="83"/>
                    <a:pt x="73" y="84"/>
                    <a:pt x="69" y="84"/>
                  </a:cubicBezTo>
                  <a:cubicBezTo>
                    <a:pt x="74" y="89"/>
                    <a:pt x="78" y="90"/>
                    <a:pt x="84" y="91"/>
                  </a:cubicBezTo>
                  <a:cubicBezTo>
                    <a:pt x="84" y="95"/>
                    <a:pt x="75" y="93"/>
                    <a:pt x="73" y="94"/>
                  </a:cubicBezTo>
                  <a:cubicBezTo>
                    <a:pt x="75" y="96"/>
                    <a:pt x="75" y="98"/>
                    <a:pt x="80" y="101"/>
                  </a:cubicBezTo>
                  <a:cubicBezTo>
                    <a:pt x="79" y="102"/>
                    <a:pt x="79" y="102"/>
                    <a:pt x="78" y="102"/>
                  </a:cubicBezTo>
                  <a:cubicBezTo>
                    <a:pt x="82" y="103"/>
                    <a:pt x="86" y="104"/>
                    <a:pt x="91" y="104"/>
                  </a:cubicBezTo>
                  <a:cubicBezTo>
                    <a:pt x="91" y="106"/>
                    <a:pt x="81" y="108"/>
                    <a:pt x="78" y="108"/>
                  </a:cubicBezTo>
                  <a:cubicBezTo>
                    <a:pt x="74" y="111"/>
                    <a:pt x="72" y="110"/>
                    <a:pt x="66" y="108"/>
                  </a:cubicBezTo>
                  <a:cubicBezTo>
                    <a:pt x="67" y="111"/>
                    <a:pt x="68" y="113"/>
                    <a:pt x="71" y="116"/>
                  </a:cubicBezTo>
                  <a:cubicBezTo>
                    <a:pt x="66" y="118"/>
                    <a:pt x="57" y="112"/>
                    <a:pt x="54" y="110"/>
                  </a:cubicBezTo>
                  <a:cubicBezTo>
                    <a:pt x="54" y="114"/>
                    <a:pt x="55" y="117"/>
                    <a:pt x="59" y="119"/>
                  </a:cubicBezTo>
                  <a:cubicBezTo>
                    <a:pt x="55" y="120"/>
                    <a:pt x="53" y="118"/>
                    <a:pt x="47" y="119"/>
                  </a:cubicBezTo>
                  <a:cubicBezTo>
                    <a:pt x="45" y="119"/>
                    <a:pt x="42" y="117"/>
                    <a:pt x="42" y="117"/>
                  </a:cubicBezTo>
                  <a:cubicBezTo>
                    <a:pt x="39" y="118"/>
                    <a:pt x="36" y="119"/>
                    <a:pt x="33" y="118"/>
                  </a:cubicBezTo>
                  <a:cubicBezTo>
                    <a:pt x="36" y="116"/>
                    <a:pt x="38" y="115"/>
                    <a:pt x="39" y="111"/>
                  </a:cubicBezTo>
                  <a:cubicBezTo>
                    <a:pt x="37" y="111"/>
                    <a:pt x="37" y="111"/>
                    <a:pt x="37" y="109"/>
                  </a:cubicBezTo>
                  <a:cubicBezTo>
                    <a:pt x="33" y="111"/>
                    <a:pt x="32" y="114"/>
                    <a:pt x="29" y="108"/>
                  </a:cubicBezTo>
                  <a:cubicBezTo>
                    <a:pt x="28" y="109"/>
                    <a:pt x="27" y="110"/>
                    <a:pt x="25" y="111"/>
                  </a:cubicBezTo>
                  <a:cubicBezTo>
                    <a:pt x="24" y="110"/>
                    <a:pt x="22" y="112"/>
                    <a:pt x="20" y="112"/>
                  </a:cubicBezTo>
                  <a:cubicBezTo>
                    <a:pt x="20" y="111"/>
                    <a:pt x="20" y="109"/>
                    <a:pt x="19" y="108"/>
                  </a:cubicBezTo>
                  <a:cubicBezTo>
                    <a:pt x="16" y="105"/>
                    <a:pt x="6" y="114"/>
                    <a:pt x="5" y="106"/>
                  </a:cubicBezTo>
                  <a:cubicBezTo>
                    <a:pt x="3" y="106"/>
                    <a:pt x="0" y="106"/>
                    <a:pt x="0" y="104"/>
                  </a:cubicBezTo>
                  <a:cubicBezTo>
                    <a:pt x="8" y="104"/>
                    <a:pt x="12" y="99"/>
                    <a:pt x="17" y="93"/>
                  </a:cubicBezTo>
                  <a:cubicBezTo>
                    <a:pt x="14" y="93"/>
                    <a:pt x="11" y="94"/>
                    <a:pt x="9" y="92"/>
                  </a:cubicBezTo>
                  <a:cubicBezTo>
                    <a:pt x="10" y="92"/>
                    <a:pt x="10" y="91"/>
                    <a:pt x="10" y="90"/>
                  </a:cubicBezTo>
                  <a:cubicBezTo>
                    <a:pt x="8" y="90"/>
                    <a:pt x="6" y="90"/>
                    <a:pt x="5" y="88"/>
                  </a:cubicBezTo>
                  <a:cubicBezTo>
                    <a:pt x="7" y="88"/>
                    <a:pt x="8" y="87"/>
                    <a:pt x="8" y="86"/>
                  </a:cubicBezTo>
                  <a:cubicBezTo>
                    <a:pt x="6" y="86"/>
                    <a:pt x="4" y="85"/>
                    <a:pt x="3" y="82"/>
                  </a:cubicBezTo>
                  <a:cubicBezTo>
                    <a:pt x="10" y="82"/>
                    <a:pt x="14" y="81"/>
                    <a:pt x="17" y="77"/>
                  </a:cubicBezTo>
                  <a:cubicBezTo>
                    <a:pt x="16" y="77"/>
                    <a:pt x="15" y="77"/>
                    <a:pt x="14" y="76"/>
                  </a:cubicBezTo>
                  <a:cubicBezTo>
                    <a:pt x="14" y="76"/>
                    <a:pt x="14" y="75"/>
                    <a:pt x="14" y="75"/>
                  </a:cubicBezTo>
                  <a:cubicBezTo>
                    <a:pt x="13" y="74"/>
                    <a:pt x="12" y="74"/>
                    <a:pt x="11" y="73"/>
                  </a:cubicBezTo>
                  <a:cubicBezTo>
                    <a:pt x="13" y="72"/>
                    <a:pt x="14" y="72"/>
                    <a:pt x="15" y="70"/>
                  </a:cubicBezTo>
                  <a:cubicBezTo>
                    <a:pt x="15" y="70"/>
                    <a:pt x="8" y="69"/>
                    <a:pt x="9" y="6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39"/>
            <p:cNvSpPr>
              <a:spLocks/>
            </p:cNvSpPr>
            <p:nvPr/>
          </p:nvSpPr>
          <p:spPr bwMode="auto">
            <a:xfrm>
              <a:off x="5084915" y="5145992"/>
              <a:ext cx="89234" cy="117725"/>
            </a:xfrm>
            <a:custGeom>
              <a:avLst/>
              <a:gdLst/>
              <a:ahLst/>
              <a:cxnLst>
                <a:cxn ang="0">
                  <a:pos x="11" y="50"/>
                </a:cxn>
                <a:cxn ang="0">
                  <a:pos x="10" y="46"/>
                </a:cxn>
                <a:cxn ang="0">
                  <a:pos x="10" y="42"/>
                </a:cxn>
                <a:cxn ang="0">
                  <a:pos x="14" y="32"/>
                </a:cxn>
                <a:cxn ang="0">
                  <a:pos x="16" y="27"/>
                </a:cxn>
                <a:cxn ang="0">
                  <a:pos x="23" y="20"/>
                </a:cxn>
                <a:cxn ang="0">
                  <a:pos x="34" y="0"/>
                </a:cxn>
                <a:cxn ang="0">
                  <a:pos x="41" y="14"/>
                </a:cxn>
                <a:cxn ang="0">
                  <a:pos x="43" y="17"/>
                </a:cxn>
                <a:cxn ang="0">
                  <a:pos x="43" y="22"/>
                </a:cxn>
                <a:cxn ang="0">
                  <a:pos x="46" y="26"/>
                </a:cxn>
                <a:cxn ang="0">
                  <a:pos x="50" y="28"/>
                </a:cxn>
                <a:cxn ang="0">
                  <a:pos x="51" y="30"/>
                </a:cxn>
                <a:cxn ang="0">
                  <a:pos x="52" y="38"/>
                </a:cxn>
                <a:cxn ang="0">
                  <a:pos x="52" y="42"/>
                </a:cxn>
                <a:cxn ang="0">
                  <a:pos x="52" y="46"/>
                </a:cxn>
                <a:cxn ang="0">
                  <a:pos x="50" y="50"/>
                </a:cxn>
                <a:cxn ang="0">
                  <a:pos x="52" y="55"/>
                </a:cxn>
                <a:cxn ang="0">
                  <a:pos x="59" y="61"/>
                </a:cxn>
                <a:cxn ang="0">
                  <a:pos x="65" y="71"/>
                </a:cxn>
                <a:cxn ang="0">
                  <a:pos x="61" y="78"/>
                </a:cxn>
                <a:cxn ang="0">
                  <a:pos x="70" y="80"/>
                </a:cxn>
                <a:cxn ang="0">
                  <a:pos x="51" y="84"/>
                </a:cxn>
                <a:cxn ang="0">
                  <a:pos x="41" y="85"/>
                </a:cxn>
                <a:cxn ang="0">
                  <a:pos x="35" y="92"/>
                </a:cxn>
                <a:cxn ang="0">
                  <a:pos x="25" y="92"/>
                </a:cxn>
                <a:cxn ang="0">
                  <a:pos x="28" y="84"/>
                </a:cxn>
                <a:cxn ang="0">
                  <a:pos x="19" y="86"/>
                </a:cxn>
                <a:cxn ang="0">
                  <a:pos x="14" y="84"/>
                </a:cxn>
                <a:cxn ang="0">
                  <a:pos x="0" y="81"/>
                </a:cxn>
                <a:cxn ang="0">
                  <a:pos x="6" y="72"/>
                </a:cxn>
                <a:cxn ang="0">
                  <a:pos x="4" y="68"/>
                </a:cxn>
                <a:cxn ang="0">
                  <a:pos x="2" y="64"/>
                </a:cxn>
                <a:cxn ang="0">
                  <a:pos x="10" y="59"/>
                </a:cxn>
                <a:cxn ang="0">
                  <a:pos x="8" y="57"/>
                </a:cxn>
                <a:cxn ang="0">
                  <a:pos x="6" y="51"/>
                </a:cxn>
              </a:cxnLst>
              <a:rect l="0" t="0" r="r" b="b"/>
              <a:pathLst>
                <a:path w="70" h="93">
                  <a:moveTo>
                    <a:pt x="6" y="51"/>
                  </a:moveTo>
                  <a:cubicBezTo>
                    <a:pt x="9" y="51"/>
                    <a:pt x="10" y="51"/>
                    <a:pt x="11" y="50"/>
                  </a:cubicBezTo>
                  <a:cubicBezTo>
                    <a:pt x="11" y="49"/>
                    <a:pt x="11" y="49"/>
                    <a:pt x="11" y="48"/>
                  </a:cubicBezTo>
                  <a:cubicBezTo>
                    <a:pt x="10" y="47"/>
                    <a:pt x="10" y="47"/>
                    <a:pt x="10" y="46"/>
                  </a:cubicBezTo>
                  <a:cubicBezTo>
                    <a:pt x="12" y="46"/>
                    <a:pt x="13" y="45"/>
                    <a:pt x="14" y="44"/>
                  </a:cubicBezTo>
                  <a:cubicBezTo>
                    <a:pt x="12" y="44"/>
                    <a:pt x="11" y="43"/>
                    <a:pt x="10" y="42"/>
                  </a:cubicBezTo>
                  <a:cubicBezTo>
                    <a:pt x="14" y="41"/>
                    <a:pt x="19" y="39"/>
                    <a:pt x="21" y="35"/>
                  </a:cubicBezTo>
                  <a:cubicBezTo>
                    <a:pt x="19" y="34"/>
                    <a:pt x="15" y="33"/>
                    <a:pt x="14" y="32"/>
                  </a:cubicBezTo>
                  <a:cubicBezTo>
                    <a:pt x="16" y="31"/>
                    <a:pt x="18" y="30"/>
                    <a:pt x="19" y="28"/>
                  </a:cubicBezTo>
                  <a:cubicBezTo>
                    <a:pt x="18" y="27"/>
                    <a:pt x="17" y="27"/>
                    <a:pt x="16" y="27"/>
                  </a:cubicBezTo>
                  <a:cubicBezTo>
                    <a:pt x="20" y="25"/>
                    <a:pt x="22" y="23"/>
                    <a:pt x="24" y="22"/>
                  </a:cubicBezTo>
                  <a:cubicBezTo>
                    <a:pt x="22" y="22"/>
                    <a:pt x="22" y="21"/>
                    <a:pt x="23" y="20"/>
                  </a:cubicBezTo>
                  <a:cubicBezTo>
                    <a:pt x="21" y="20"/>
                    <a:pt x="19" y="21"/>
                    <a:pt x="18" y="19"/>
                  </a:cubicBezTo>
                  <a:cubicBezTo>
                    <a:pt x="23" y="17"/>
                    <a:pt x="31" y="7"/>
                    <a:pt x="34" y="0"/>
                  </a:cubicBezTo>
                  <a:cubicBezTo>
                    <a:pt x="35" y="5"/>
                    <a:pt x="37" y="9"/>
                    <a:pt x="41" y="12"/>
                  </a:cubicBezTo>
                  <a:cubicBezTo>
                    <a:pt x="39" y="13"/>
                    <a:pt x="39" y="13"/>
                    <a:pt x="41" y="14"/>
                  </a:cubicBezTo>
                  <a:cubicBezTo>
                    <a:pt x="41" y="15"/>
                    <a:pt x="41" y="15"/>
                    <a:pt x="41" y="15"/>
                  </a:cubicBezTo>
                  <a:cubicBezTo>
                    <a:pt x="42" y="15"/>
                    <a:pt x="45" y="17"/>
                    <a:pt x="43" y="17"/>
                  </a:cubicBezTo>
                  <a:cubicBezTo>
                    <a:pt x="45" y="19"/>
                    <a:pt x="46" y="20"/>
                    <a:pt x="48" y="21"/>
                  </a:cubicBezTo>
                  <a:cubicBezTo>
                    <a:pt x="46" y="21"/>
                    <a:pt x="45" y="22"/>
                    <a:pt x="43" y="22"/>
                  </a:cubicBezTo>
                  <a:cubicBezTo>
                    <a:pt x="44" y="23"/>
                    <a:pt x="43" y="23"/>
                    <a:pt x="42" y="23"/>
                  </a:cubicBezTo>
                  <a:cubicBezTo>
                    <a:pt x="42" y="25"/>
                    <a:pt x="45" y="25"/>
                    <a:pt x="46" y="26"/>
                  </a:cubicBezTo>
                  <a:cubicBezTo>
                    <a:pt x="47" y="26"/>
                    <a:pt x="46" y="27"/>
                    <a:pt x="46" y="27"/>
                  </a:cubicBezTo>
                  <a:cubicBezTo>
                    <a:pt x="47" y="27"/>
                    <a:pt x="48" y="28"/>
                    <a:pt x="50" y="28"/>
                  </a:cubicBezTo>
                  <a:cubicBezTo>
                    <a:pt x="49" y="28"/>
                    <a:pt x="49" y="29"/>
                    <a:pt x="48" y="29"/>
                  </a:cubicBezTo>
                  <a:cubicBezTo>
                    <a:pt x="49" y="31"/>
                    <a:pt x="50" y="30"/>
                    <a:pt x="51" y="30"/>
                  </a:cubicBezTo>
                  <a:cubicBezTo>
                    <a:pt x="50" y="32"/>
                    <a:pt x="47" y="32"/>
                    <a:pt x="45" y="32"/>
                  </a:cubicBezTo>
                  <a:cubicBezTo>
                    <a:pt x="46" y="34"/>
                    <a:pt x="49" y="37"/>
                    <a:pt x="52" y="38"/>
                  </a:cubicBezTo>
                  <a:cubicBezTo>
                    <a:pt x="51" y="40"/>
                    <a:pt x="48" y="39"/>
                    <a:pt x="47" y="39"/>
                  </a:cubicBezTo>
                  <a:cubicBezTo>
                    <a:pt x="48" y="40"/>
                    <a:pt x="50" y="41"/>
                    <a:pt x="52" y="42"/>
                  </a:cubicBezTo>
                  <a:cubicBezTo>
                    <a:pt x="52" y="43"/>
                    <a:pt x="51" y="43"/>
                    <a:pt x="50" y="43"/>
                  </a:cubicBezTo>
                  <a:cubicBezTo>
                    <a:pt x="51" y="45"/>
                    <a:pt x="51" y="44"/>
                    <a:pt x="52" y="46"/>
                  </a:cubicBezTo>
                  <a:cubicBezTo>
                    <a:pt x="53" y="47"/>
                    <a:pt x="54" y="47"/>
                    <a:pt x="55" y="47"/>
                  </a:cubicBezTo>
                  <a:cubicBezTo>
                    <a:pt x="54" y="49"/>
                    <a:pt x="52" y="49"/>
                    <a:pt x="50" y="50"/>
                  </a:cubicBezTo>
                  <a:cubicBezTo>
                    <a:pt x="51" y="51"/>
                    <a:pt x="53" y="52"/>
                    <a:pt x="56" y="52"/>
                  </a:cubicBezTo>
                  <a:cubicBezTo>
                    <a:pt x="56" y="54"/>
                    <a:pt x="53" y="54"/>
                    <a:pt x="52" y="55"/>
                  </a:cubicBezTo>
                  <a:cubicBezTo>
                    <a:pt x="56" y="58"/>
                    <a:pt x="57" y="58"/>
                    <a:pt x="62" y="58"/>
                  </a:cubicBezTo>
                  <a:cubicBezTo>
                    <a:pt x="62" y="60"/>
                    <a:pt x="61" y="60"/>
                    <a:pt x="59" y="61"/>
                  </a:cubicBezTo>
                  <a:cubicBezTo>
                    <a:pt x="59" y="65"/>
                    <a:pt x="56" y="65"/>
                    <a:pt x="53" y="65"/>
                  </a:cubicBezTo>
                  <a:cubicBezTo>
                    <a:pt x="57" y="69"/>
                    <a:pt x="60" y="70"/>
                    <a:pt x="65" y="71"/>
                  </a:cubicBezTo>
                  <a:cubicBezTo>
                    <a:pt x="65" y="74"/>
                    <a:pt x="58" y="72"/>
                    <a:pt x="56" y="73"/>
                  </a:cubicBezTo>
                  <a:cubicBezTo>
                    <a:pt x="58" y="74"/>
                    <a:pt x="57" y="76"/>
                    <a:pt x="61" y="78"/>
                  </a:cubicBezTo>
                  <a:cubicBezTo>
                    <a:pt x="61" y="79"/>
                    <a:pt x="61" y="79"/>
                    <a:pt x="60" y="79"/>
                  </a:cubicBezTo>
                  <a:cubicBezTo>
                    <a:pt x="63" y="80"/>
                    <a:pt x="66" y="81"/>
                    <a:pt x="70" y="80"/>
                  </a:cubicBezTo>
                  <a:cubicBezTo>
                    <a:pt x="70" y="82"/>
                    <a:pt x="63" y="84"/>
                    <a:pt x="60" y="84"/>
                  </a:cubicBezTo>
                  <a:cubicBezTo>
                    <a:pt x="56" y="86"/>
                    <a:pt x="55" y="85"/>
                    <a:pt x="51" y="84"/>
                  </a:cubicBezTo>
                  <a:cubicBezTo>
                    <a:pt x="51" y="86"/>
                    <a:pt x="52" y="87"/>
                    <a:pt x="54" y="90"/>
                  </a:cubicBezTo>
                  <a:cubicBezTo>
                    <a:pt x="50" y="91"/>
                    <a:pt x="44" y="87"/>
                    <a:pt x="41" y="85"/>
                  </a:cubicBezTo>
                  <a:cubicBezTo>
                    <a:pt x="41" y="88"/>
                    <a:pt x="42" y="90"/>
                    <a:pt x="45" y="92"/>
                  </a:cubicBezTo>
                  <a:cubicBezTo>
                    <a:pt x="42" y="93"/>
                    <a:pt x="40" y="91"/>
                    <a:pt x="35" y="92"/>
                  </a:cubicBezTo>
                  <a:cubicBezTo>
                    <a:pt x="35" y="92"/>
                    <a:pt x="32" y="91"/>
                    <a:pt x="32" y="91"/>
                  </a:cubicBezTo>
                  <a:cubicBezTo>
                    <a:pt x="30" y="92"/>
                    <a:pt x="27" y="92"/>
                    <a:pt x="25" y="92"/>
                  </a:cubicBezTo>
                  <a:cubicBezTo>
                    <a:pt x="27" y="90"/>
                    <a:pt x="29" y="89"/>
                    <a:pt x="30" y="86"/>
                  </a:cubicBezTo>
                  <a:cubicBezTo>
                    <a:pt x="28" y="86"/>
                    <a:pt x="28" y="86"/>
                    <a:pt x="28" y="84"/>
                  </a:cubicBezTo>
                  <a:cubicBezTo>
                    <a:pt x="25" y="86"/>
                    <a:pt x="24" y="88"/>
                    <a:pt x="22" y="84"/>
                  </a:cubicBezTo>
                  <a:cubicBezTo>
                    <a:pt x="21" y="85"/>
                    <a:pt x="20" y="85"/>
                    <a:pt x="19" y="86"/>
                  </a:cubicBezTo>
                  <a:cubicBezTo>
                    <a:pt x="18" y="85"/>
                    <a:pt x="16" y="87"/>
                    <a:pt x="15" y="87"/>
                  </a:cubicBezTo>
                  <a:cubicBezTo>
                    <a:pt x="15" y="86"/>
                    <a:pt x="15" y="85"/>
                    <a:pt x="14" y="84"/>
                  </a:cubicBezTo>
                  <a:cubicBezTo>
                    <a:pt x="12" y="81"/>
                    <a:pt x="4" y="89"/>
                    <a:pt x="3" y="82"/>
                  </a:cubicBezTo>
                  <a:cubicBezTo>
                    <a:pt x="2" y="82"/>
                    <a:pt x="0" y="82"/>
                    <a:pt x="0" y="81"/>
                  </a:cubicBezTo>
                  <a:cubicBezTo>
                    <a:pt x="6" y="81"/>
                    <a:pt x="9" y="76"/>
                    <a:pt x="12" y="72"/>
                  </a:cubicBezTo>
                  <a:cubicBezTo>
                    <a:pt x="10" y="72"/>
                    <a:pt x="7" y="73"/>
                    <a:pt x="6" y="72"/>
                  </a:cubicBezTo>
                  <a:cubicBezTo>
                    <a:pt x="7" y="71"/>
                    <a:pt x="7" y="71"/>
                    <a:pt x="7" y="70"/>
                  </a:cubicBezTo>
                  <a:cubicBezTo>
                    <a:pt x="5" y="70"/>
                    <a:pt x="4" y="70"/>
                    <a:pt x="4" y="68"/>
                  </a:cubicBezTo>
                  <a:cubicBezTo>
                    <a:pt x="5" y="68"/>
                    <a:pt x="5" y="68"/>
                    <a:pt x="6" y="67"/>
                  </a:cubicBezTo>
                  <a:cubicBezTo>
                    <a:pt x="4" y="67"/>
                    <a:pt x="3" y="66"/>
                    <a:pt x="2" y="64"/>
                  </a:cubicBezTo>
                  <a:cubicBezTo>
                    <a:pt x="7" y="64"/>
                    <a:pt x="10" y="62"/>
                    <a:pt x="13" y="59"/>
                  </a:cubicBezTo>
                  <a:cubicBezTo>
                    <a:pt x="11" y="60"/>
                    <a:pt x="11" y="60"/>
                    <a:pt x="10" y="59"/>
                  </a:cubicBezTo>
                  <a:cubicBezTo>
                    <a:pt x="10" y="59"/>
                    <a:pt x="10" y="58"/>
                    <a:pt x="10" y="58"/>
                  </a:cubicBezTo>
                  <a:cubicBezTo>
                    <a:pt x="10" y="57"/>
                    <a:pt x="9" y="57"/>
                    <a:pt x="8" y="57"/>
                  </a:cubicBezTo>
                  <a:cubicBezTo>
                    <a:pt x="10" y="56"/>
                    <a:pt x="11" y="55"/>
                    <a:pt x="11" y="54"/>
                  </a:cubicBezTo>
                  <a:cubicBezTo>
                    <a:pt x="11" y="54"/>
                    <a:pt x="6" y="53"/>
                    <a:pt x="6" y="51"/>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40"/>
            <p:cNvSpPr>
              <a:spLocks/>
            </p:cNvSpPr>
            <p:nvPr/>
          </p:nvSpPr>
          <p:spPr bwMode="auto">
            <a:xfrm>
              <a:off x="4991381" y="5204048"/>
              <a:ext cx="46767" cy="61281"/>
            </a:xfrm>
            <a:custGeom>
              <a:avLst/>
              <a:gdLst/>
              <a:ahLst/>
              <a:cxnLst>
                <a:cxn ang="0">
                  <a:pos x="6" y="26"/>
                </a:cxn>
                <a:cxn ang="0">
                  <a:pos x="6" y="24"/>
                </a:cxn>
                <a:cxn ang="0">
                  <a:pos x="5" y="22"/>
                </a:cxn>
                <a:cxn ang="0">
                  <a:pos x="7" y="17"/>
                </a:cxn>
                <a:cxn ang="0">
                  <a:pos x="9" y="14"/>
                </a:cxn>
                <a:cxn ang="0">
                  <a:pos x="12" y="10"/>
                </a:cxn>
                <a:cxn ang="0">
                  <a:pos x="18" y="0"/>
                </a:cxn>
                <a:cxn ang="0">
                  <a:pos x="22" y="8"/>
                </a:cxn>
                <a:cxn ang="0">
                  <a:pos x="23" y="9"/>
                </a:cxn>
                <a:cxn ang="0">
                  <a:pos x="23" y="11"/>
                </a:cxn>
                <a:cxn ang="0">
                  <a:pos x="24" y="13"/>
                </a:cxn>
                <a:cxn ang="0">
                  <a:pos x="26" y="14"/>
                </a:cxn>
                <a:cxn ang="0">
                  <a:pos x="27" y="16"/>
                </a:cxn>
                <a:cxn ang="0">
                  <a:pos x="27" y="20"/>
                </a:cxn>
                <a:cxn ang="0">
                  <a:pos x="28" y="22"/>
                </a:cxn>
                <a:cxn ang="0">
                  <a:pos x="27" y="24"/>
                </a:cxn>
                <a:cxn ang="0">
                  <a:pos x="26" y="26"/>
                </a:cxn>
                <a:cxn ang="0">
                  <a:pos x="27" y="29"/>
                </a:cxn>
                <a:cxn ang="0">
                  <a:pos x="31" y="32"/>
                </a:cxn>
                <a:cxn ang="0">
                  <a:pos x="34" y="37"/>
                </a:cxn>
                <a:cxn ang="0">
                  <a:pos x="32" y="41"/>
                </a:cxn>
                <a:cxn ang="0">
                  <a:pos x="37" y="42"/>
                </a:cxn>
                <a:cxn ang="0">
                  <a:pos x="27" y="44"/>
                </a:cxn>
                <a:cxn ang="0">
                  <a:pos x="22" y="44"/>
                </a:cxn>
                <a:cxn ang="0">
                  <a:pos x="19" y="48"/>
                </a:cxn>
                <a:cxn ang="0">
                  <a:pos x="13" y="48"/>
                </a:cxn>
                <a:cxn ang="0">
                  <a:pos x="15" y="44"/>
                </a:cxn>
                <a:cxn ang="0">
                  <a:pos x="10" y="45"/>
                </a:cxn>
                <a:cxn ang="0">
                  <a:pos x="8" y="44"/>
                </a:cxn>
                <a:cxn ang="0">
                  <a:pos x="0" y="42"/>
                </a:cxn>
                <a:cxn ang="0">
                  <a:pos x="4" y="37"/>
                </a:cxn>
                <a:cxn ang="0">
                  <a:pos x="2" y="36"/>
                </a:cxn>
                <a:cxn ang="0">
                  <a:pos x="1" y="33"/>
                </a:cxn>
                <a:cxn ang="0">
                  <a:pos x="5" y="31"/>
                </a:cxn>
                <a:cxn ang="0">
                  <a:pos x="4" y="30"/>
                </a:cxn>
                <a:cxn ang="0">
                  <a:pos x="4" y="27"/>
                </a:cxn>
              </a:cxnLst>
              <a:rect l="0" t="0" r="r" b="b"/>
              <a:pathLst>
                <a:path w="37" h="48">
                  <a:moveTo>
                    <a:pt x="4" y="27"/>
                  </a:moveTo>
                  <a:cubicBezTo>
                    <a:pt x="5" y="27"/>
                    <a:pt x="6" y="27"/>
                    <a:pt x="6" y="26"/>
                  </a:cubicBezTo>
                  <a:cubicBezTo>
                    <a:pt x="6" y="26"/>
                    <a:pt x="6" y="26"/>
                    <a:pt x="6" y="25"/>
                  </a:cubicBezTo>
                  <a:cubicBezTo>
                    <a:pt x="6" y="25"/>
                    <a:pt x="5" y="25"/>
                    <a:pt x="6" y="24"/>
                  </a:cubicBezTo>
                  <a:cubicBezTo>
                    <a:pt x="6" y="24"/>
                    <a:pt x="7" y="24"/>
                    <a:pt x="8" y="23"/>
                  </a:cubicBezTo>
                  <a:cubicBezTo>
                    <a:pt x="6" y="23"/>
                    <a:pt x="6" y="23"/>
                    <a:pt x="5" y="22"/>
                  </a:cubicBezTo>
                  <a:cubicBezTo>
                    <a:pt x="8" y="21"/>
                    <a:pt x="10" y="20"/>
                    <a:pt x="11" y="18"/>
                  </a:cubicBezTo>
                  <a:cubicBezTo>
                    <a:pt x="10" y="18"/>
                    <a:pt x="8" y="18"/>
                    <a:pt x="7" y="17"/>
                  </a:cubicBezTo>
                  <a:cubicBezTo>
                    <a:pt x="9" y="16"/>
                    <a:pt x="10" y="15"/>
                    <a:pt x="10" y="14"/>
                  </a:cubicBezTo>
                  <a:cubicBezTo>
                    <a:pt x="10" y="14"/>
                    <a:pt x="9" y="14"/>
                    <a:pt x="9" y="14"/>
                  </a:cubicBezTo>
                  <a:cubicBezTo>
                    <a:pt x="10" y="13"/>
                    <a:pt x="12" y="12"/>
                    <a:pt x="13" y="11"/>
                  </a:cubicBezTo>
                  <a:cubicBezTo>
                    <a:pt x="12" y="11"/>
                    <a:pt x="12" y="11"/>
                    <a:pt x="12" y="10"/>
                  </a:cubicBezTo>
                  <a:cubicBezTo>
                    <a:pt x="11" y="11"/>
                    <a:pt x="10" y="11"/>
                    <a:pt x="9" y="10"/>
                  </a:cubicBezTo>
                  <a:cubicBezTo>
                    <a:pt x="12" y="9"/>
                    <a:pt x="16" y="4"/>
                    <a:pt x="18" y="0"/>
                  </a:cubicBezTo>
                  <a:cubicBezTo>
                    <a:pt x="19" y="3"/>
                    <a:pt x="19" y="5"/>
                    <a:pt x="22" y="6"/>
                  </a:cubicBezTo>
                  <a:cubicBezTo>
                    <a:pt x="21" y="7"/>
                    <a:pt x="21" y="7"/>
                    <a:pt x="22" y="8"/>
                  </a:cubicBezTo>
                  <a:cubicBezTo>
                    <a:pt x="22" y="8"/>
                    <a:pt x="22" y="8"/>
                    <a:pt x="22" y="8"/>
                  </a:cubicBezTo>
                  <a:cubicBezTo>
                    <a:pt x="22" y="8"/>
                    <a:pt x="24" y="9"/>
                    <a:pt x="23" y="9"/>
                  </a:cubicBezTo>
                  <a:cubicBezTo>
                    <a:pt x="24" y="10"/>
                    <a:pt x="24" y="10"/>
                    <a:pt x="25" y="11"/>
                  </a:cubicBezTo>
                  <a:cubicBezTo>
                    <a:pt x="24" y="11"/>
                    <a:pt x="24" y="11"/>
                    <a:pt x="23" y="11"/>
                  </a:cubicBezTo>
                  <a:cubicBezTo>
                    <a:pt x="23" y="12"/>
                    <a:pt x="23" y="12"/>
                    <a:pt x="22" y="12"/>
                  </a:cubicBezTo>
                  <a:cubicBezTo>
                    <a:pt x="22" y="13"/>
                    <a:pt x="24" y="13"/>
                    <a:pt x="24" y="13"/>
                  </a:cubicBezTo>
                  <a:cubicBezTo>
                    <a:pt x="25" y="14"/>
                    <a:pt x="24" y="14"/>
                    <a:pt x="24" y="14"/>
                  </a:cubicBezTo>
                  <a:cubicBezTo>
                    <a:pt x="25" y="14"/>
                    <a:pt x="25" y="14"/>
                    <a:pt x="26" y="14"/>
                  </a:cubicBezTo>
                  <a:cubicBezTo>
                    <a:pt x="26" y="15"/>
                    <a:pt x="26" y="15"/>
                    <a:pt x="25" y="15"/>
                  </a:cubicBezTo>
                  <a:cubicBezTo>
                    <a:pt x="26" y="16"/>
                    <a:pt x="26" y="16"/>
                    <a:pt x="27" y="16"/>
                  </a:cubicBezTo>
                  <a:cubicBezTo>
                    <a:pt x="27" y="17"/>
                    <a:pt x="25" y="17"/>
                    <a:pt x="24" y="17"/>
                  </a:cubicBezTo>
                  <a:cubicBezTo>
                    <a:pt x="24" y="18"/>
                    <a:pt x="26" y="19"/>
                    <a:pt x="27" y="20"/>
                  </a:cubicBezTo>
                  <a:cubicBezTo>
                    <a:pt x="27" y="21"/>
                    <a:pt x="25" y="20"/>
                    <a:pt x="25" y="20"/>
                  </a:cubicBezTo>
                  <a:cubicBezTo>
                    <a:pt x="25" y="21"/>
                    <a:pt x="26" y="22"/>
                    <a:pt x="28" y="22"/>
                  </a:cubicBezTo>
                  <a:cubicBezTo>
                    <a:pt x="27" y="22"/>
                    <a:pt x="27" y="22"/>
                    <a:pt x="26" y="23"/>
                  </a:cubicBezTo>
                  <a:cubicBezTo>
                    <a:pt x="27" y="23"/>
                    <a:pt x="27" y="23"/>
                    <a:pt x="27" y="24"/>
                  </a:cubicBezTo>
                  <a:cubicBezTo>
                    <a:pt x="28" y="24"/>
                    <a:pt x="28" y="24"/>
                    <a:pt x="29" y="24"/>
                  </a:cubicBezTo>
                  <a:cubicBezTo>
                    <a:pt x="29" y="26"/>
                    <a:pt x="27" y="26"/>
                    <a:pt x="26" y="26"/>
                  </a:cubicBezTo>
                  <a:cubicBezTo>
                    <a:pt x="27" y="26"/>
                    <a:pt x="28" y="27"/>
                    <a:pt x="30" y="27"/>
                  </a:cubicBezTo>
                  <a:cubicBezTo>
                    <a:pt x="30" y="28"/>
                    <a:pt x="28" y="28"/>
                    <a:pt x="27" y="29"/>
                  </a:cubicBezTo>
                  <a:cubicBezTo>
                    <a:pt x="29" y="30"/>
                    <a:pt x="30" y="30"/>
                    <a:pt x="32" y="30"/>
                  </a:cubicBezTo>
                  <a:cubicBezTo>
                    <a:pt x="32" y="31"/>
                    <a:pt x="32" y="31"/>
                    <a:pt x="31" y="32"/>
                  </a:cubicBezTo>
                  <a:cubicBezTo>
                    <a:pt x="31" y="34"/>
                    <a:pt x="29" y="34"/>
                    <a:pt x="28" y="34"/>
                  </a:cubicBezTo>
                  <a:cubicBezTo>
                    <a:pt x="30" y="36"/>
                    <a:pt x="32" y="36"/>
                    <a:pt x="34" y="37"/>
                  </a:cubicBezTo>
                  <a:cubicBezTo>
                    <a:pt x="34" y="38"/>
                    <a:pt x="30" y="38"/>
                    <a:pt x="29" y="38"/>
                  </a:cubicBezTo>
                  <a:cubicBezTo>
                    <a:pt x="30" y="39"/>
                    <a:pt x="30" y="40"/>
                    <a:pt x="32" y="41"/>
                  </a:cubicBezTo>
                  <a:cubicBezTo>
                    <a:pt x="32" y="41"/>
                    <a:pt x="32" y="41"/>
                    <a:pt x="31" y="42"/>
                  </a:cubicBezTo>
                  <a:cubicBezTo>
                    <a:pt x="33" y="42"/>
                    <a:pt x="35" y="42"/>
                    <a:pt x="37" y="42"/>
                  </a:cubicBezTo>
                  <a:cubicBezTo>
                    <a:pt x="37" y="43"/>
                    <a:pt x="33" y="44"/>
                    <a:pt x="32" y="44"/>
                  </a:cubicBezTo>
                  <a:cubicBezTo>
                    <a:pt x="30" y="45"/>
                    <a:pt x="29" y="45"/>
                    <a:pt x="27" y="44"/>
                  </a:cubicBezTo>
                  <a:cubicBezTo>
                    <a:pt x="27" y="45"/>
                    <a:pt x="28" y="46"/>
                    <a:pt x="29" y="47"/>
                  </a:cubicBezTo>
                  <a:cubicBezTo>
                    <a:pt x="26" y="48"/>
                    <a:pt x="23" y="46"/>
                    <a:pt x="22" y="44"/>
                  </a:cubicBezTo>
                  <a:cubicBezTo>
                    <a:pt x="22" y="46"/>
                    <a:pt x="22" y="47"/>
                    <a:pt x="24" y="48"/>
                  </a:cubicBezTo>
                  <a:cubicBezTo>
                    <a:pt x="22" y="48"/>
                    <a:pt x="21" y="48"/>
                    <a:pt x="19" y="48"/>
                  </a:cubicBezTo>
                  <a:cubicBezTo>
                    <a:pt x="18" y="48"/>
                    <a:pt x="17" y="48"/>
                    <a:pt x="17" y="48"/>
                  </a:cubicBezTo>
                  <a:cubicBezTo>
                    <a:pt x="16" y="48"/>
                    <a:pt x="14" y="48"/>
                    <a:pt x="13" y="48"/>
                  </a:cubicBezTo>
                  <a:cubicBezTo>
                    <a:pt x="15" y="47"/>
                    <a:pt x="15" y="47"/>
                    <a:pt x="16" y="45"/>
                  </a:cubicBezTo>
                  <a:cubicBezTo>
                    <a:pt x="15" y="45"/>
                    <a:pt x="15" y="45"/>
                    <a:pt x="15" y="44"/>
                  </a:cubicBezTo>
                  <a:cubicBezTo>
                    <a:pt x="13" y="45"/>
                    <a:pt x="13" y="46"/>
                    <a:pt x="11" y="44"/>
                  </a:cubicBezTo>
                  <a:cubicBezTo>
                    <a:pt x="11" y="44"/>
                    <a:pt x="11" y="45"/>
                    <a:pt x="10" y="45"/>
                  </a:cubicBezTo>
                  <a:cubicBezTo>
                    <a:pt x="10" y="44"/>
                    <a:pt x="9" y="45"/>
                    <a:pt x="8" y="45"/>
                  </a:cubicBezTo>
                  <a:cubicBezTo>
                    <a:pt x="8" y="45"/>
                    <a:pt x="8" y="44"/>
                    <a:pt x="8" y="44"/>
                  </a:cubicBezTo>
                  <a:cubicBezTo>
                    <a:pt x="6" y="43"/>
                    <a:pt x="2" y="46"/>
                    <a:pt x="2" y="43"/>
                  </a:cubicBezTo>
                  <a:cubicBezTo>
                    <a:pt x="1" y="43"/>
                    <a:pt x="0" y="43"/>
                    <a:pt x="0" y="42"/>
                  </a:cubicBezTo>
                  <a:cubicBezTo>
                    <a:pt x="3" y="42"/>
                    <a:pt x="5" y="40"/>
                    <a:pt x="7" y="38"/>
                  </a:cubicBezTo>
                  <a:cubicBezTo>
                    <a:pt x="6" y="38"/>
                    <a:pt x="4" y="38"/>
                    <a:pt x="4" y="37"/>
                  </a:cubicBezTo>
                  <a:cubicBezTo>
                    <a:pt x="4" y="37"/>
                    <a:pt x="4" y="37"/>
                    <a:pt x="4" y="37"/>
                  </a:cubicBezTo>
                  <a:cubicBezTo>
                    <a:pt x="3" y="36"/>
                    <a:pt x="2" y="37"/>
                    <a:pt x="2" y="36"/>
                  </a:cubicBezTo>
                  <a:cubicBezTo>
                    <a:pt x="3" y="36"/>
                    <a:pt x="3" y="35"/>
                    <a:pt x="3" y="35"/>
                  </a:cubicBezTo>
                  <a:cubicBezTo>
                    <a:pt x="2" y="35"/>
                    <a:pt x="2" y="34"/>
                    <a:pt x="1" y="33"/>
                  </a:cubicBezTo>
                  <a:cubicBezTo>
                    <a:pt x="4" y="33"/>
                    <a:pt x="6" y="33"/>
                    <a:pt x="7" y="31"/>
                  </a:cubicBezTo>
                  <a:cubicBezTo>
                    <a:pt x="6" y="31"/>
                    <a:pt x="6" y="31"/>
                    <a:pt x="5" y="31"/>
                  </a:cubicBezTo>
                  <a:cubicBezTo>
                    <a:pt x="5" y="31"/>
                    <a:pt x="6" y="30"/>
                    <a:pt x="6" y="30"/>
                  </a:cubicBezTo>
                  <a:cubicBezTo>
                    <a:pt x="5" y="30"/>
                    <a:pt x="5" y="30"/>
                    <a:pt x="4" y="30"/>
                  </a:cubicBezTo>
                  <a:cubicBezTo>
                    <a:pt x="5" y="29"/>
                    <a:pt x="6" y="29"/>
                    <a:pt x="6" y="28"/>
                  </a:cubicBezTo>
                  <a:cubicBezTo>
                    <a:pt x="6" y="28"/>
                    <a:pt x="3" y="28"/>
                    <a:pt x="4" y="27"/>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41"/>
            <p:cNvSpPr>
              <a:spLocks/>
            </p:cNvSpPr>
            <p:nvPr/>
          </p:nvSpPr>
          <p:spPr bwMode="auto">
            <a:xfrm>
              <a:off x="4740881" y="5218025"/>
              <a:ext cx="56981" cy="75258"/>
            </a:xfrm>
            <a:custGeom>
              <a:avLst/>
              <a:gdLst/>
              <a:ahLst/>
              <a:cxnLst>
                <a:cxn ang="0">
                  <a:pos x="8" y="33"/>
                </a:cxn>
                <a:cxn ang="0">
                  <a:pos x="7" y="30"/>
                </a:cxn>
                <a:cxn ang="0">
                  <a:pos x="7" y="27"/>
                </a:cxn>
                <a:cxn ang="0">
                  <a:pos x="9" y="21"/>
                </a:cxn>
                <a:cxn ang="0">
                  <a:pos x="11" y="17"/>
                </a:cxn>
                <a:cxn ang="0">
                  <a:pos x="15" y="13"/>
                </a:cxn>
                <a:cxn ang="0">
                  <a:pos x="22" y="0"/>
                </a:cxn>
                <a:cxn ang="0">
                  <a:pos x="27" y="10"/>
                </a:cxn>
                <a:cxn ang="0">
                  <a:pos x="28" y="12"/>
                </a:cxn>
                <a:cxn ang="0">
                  <a:pos x="28" y="14"/>
                </a:cxn>
                <a:cxn ang="0">
                  <a:pos x="30" y="17"/>
                </a:cxn>
                <a:cxn ang="0">
                  <a:pos x="32" y="18"/>
                </a:cxn>
                <a:cxn ang="0">
                  <a:pos x="33" y="20"/>
                </a:cxn>
                <a:cxn ang="0">
                  <a:pos x="34" y="25"/>
                </a:cxn>
                <a:cxn ang="0">
                  <a:pos x="34" y="27"/>
                </a:cxn>
                <a:cxn ang="0">
                  <a:pos x="34" y="30"/>
                </a:cxn>
                <a:cxn ang="0">
                  <a:pos x="32" y="32"/>
                </a:cxn>
                <a:cxn ang="0">
                  <a:pos x="34" y="35"/>
                </a:cxn>
                <a:cxn ang="0">
                  <a:pos x="38" y="39"/>
                </a:cxn>
                <a:cxn ang="0">
                  <a:pos x="42" y="45"/>
                </a:cxn>
                <a:cxn ang="0">
                  <a:pos x="40" y="50"/>
                </a:cxn>
                <a:cxn ang="0">
                  <a:pos x="45" y="52"/>
                </a:cxn>
                <a:cxn ang="0">
                  <a:pos x="33" y="54"/>
                </a:cxn>
                <a:cxn ang="0">
                  <a:pos x="27" y="55"/>
                </a:cxn>
                <a:cxn ang="0">
                  <a:pos x="23" y="59"/>
                </a:cxn>
                <a:cxn ang="0">
                  <a:pos x="16" y="59"/>
                </a:cxn>
                <a:cxn ang="0">
                  <a:pos x="19" y="54"/>
                </a:cxn>
                <a:cxn ang="0">
                  <a:pos x="13" y="55"/>
                </a:cxn>
                <a:cxn ang="0">
                  <a:pos x="10" y="54"/>
                </a:cxn>
                <a:cxn ang="0">
                  <a:pos x="0" y="52"/>
                </a:cxn>
                <a:cxn ang="0">
                  <a:pos x="5" y="46"/>
                </a:cxn>
                <a:cxn ang="0">
                  <a:pos x="3" y="44"/>
                </a:cxn>
                <a:cxn ang="0">
                  <a:pos x="2" y="41"/>
                </a:cxn>
                <a:cxn ang="0">
                  <a:pos x="7" y="38"/>
                </a:cxn>
                <a:cxn ang="0">
                  <a:pos x="6" y="37"/>
                </a:cxn>
                <a:cxn ang="0">
                  <a:pos x="5" y="33"/>
                </a:cxn>
              </a:cxnLst>
              <a:rect l="0" t="0" r="r" b="b"/>
              <a:pathLst>
                <a:path w="45" h="59">
                  <a:moveTo>
                    <a:pt x="5" y="33"/>
                  </a:moveTo>
                  <a:cubicBezTo>
                    <a:pt x="6" y="33"/>
                    <a:pt x="7" y="33"/>
                    <a:pt x="8" y="33"/>
                  </a:cubicBezTo>
                  <a:cubicBezTo>
                    <a:pt x="7" y="32"/>
                    <a:pt x="7" y="32"/>
                    <a:pt x="8" y="31"/>
                  </a:cubicBezTo>
                  <a:cubicBezTo>
                    <a:pt x="7" y="31"/>
                    <a:pt x="7" y="31"/>
                    <a:pt x="7" y="30"/>
                  </a:cubicBezTo>
                  <a:cubicBezTo>
                    <a:pt x="8" y="30"/>
                    <a:pt x="9" y="29"/>
                    <a:pt x="10" y="29"/>
                  </a:cubicBezTo>
                  <a:cubicBezTo>
                    <a:pt x="8" y="28"/>
                    <a:pt x="8" y="28"/>
                    <a:pt x="7" y="27"/>
                  </a:cubicBezTo>
                  <a:cubicBezTo>
                    <a:pt x="10" y="27"/>
                    <a:pt x="13" y="25"/>
                    <a:pt x="14" y="23"/>
                  </a:cubicBezTo>
                  <a:cubicBezTo>
                    <a:pt x="13" y="22"/>
                    <a:pt x="10" y="22"/>
                    <a:pt x="9" y="21"/>
                  </a:cubicBezTo>
                  <a:cubicBezTo>
                    <a:pt x="11" y="20"/>
                    <a:pt x="12" y="19"/>
                    <a:pt x="13" y="18"/>
                  </a:cubicBezTo>
                  <a:cubicBezTo>
                    <a:pt x="12" y="18"/>
                    <a:pt x="12" y="18"/>
                    <a:pt x="11" y="17"/>
                  </a:cubicBezTo>
                  <a:cubicBezTo>
                    <a:pt x="13" y="17"/>
                    <a:pt x="15" y="15"/>
                    <a:pt x="16" y="14"/>
                  </a:cubicBezTo>
                  <a:cubicBezTo>
                    <a:pt x="15" y="14"/>
                    <a:pt x="15" y="14"/>
                    <a:pt x="15" y="13"/>
                  </a:cubicBezTo>
                  <a:cubicBezTo>
                    <a:pt x="14" y="14"/>
                    <a:pt x="13" y="14"/>
                    <a:pt x="12" y="13"/>
                  </a:cubicBezTo>
                  <a:cubicBezTo>
                    <a:pt x="15" y="11"/>
                    <a:pt x="20" y="5"/>
                    <a:pt x="22" y="0"/>
                  </a:cubicBezTo>
                  <a:cubicBezTo>
                    <a:pt x="23" y="4"/>
                    <a:pt x="24" y="6"/>
                    <a:pt x="27" y="8"/>
                  </a:cubicBezTo>
                  <a:cubicBezTo>
                    <a:pt x="25" y="9"/>
                    <a:pt x="26" y="9"/>
                    <a:pt x="27" y="10"/>
                  </a:cubicBezTo>
                  <a:cubicBezTo>
                    <a:pt x="27" y="10"/>
                    <a:pt x="27" y="10"/>
                    <a:pt x="27" y="10"/>
                  </a:cubicBezTo>
                  <a:cubicBezTo>
                    <a:pt x="27" y="10"/>
                    <a:pt x="29" y="11"/>
                    <a:pt x="28" y="12"/>
                  </a:cubicBezTo>
                  <a:cubicBezTo>
                    <a:pt x="29" y="13"/>
                    <a:pt x="30" y="13"/>
                    <a:pt x="31" y="14"/>
                  </a:cubicBezTo>
                  <a:cubicBezTo>
                    <a:pt x="30" y="14"/>
                    <a:pt x="29" y="14"/>
                    <a:pt x="28" y="14"/>
                  </a:cubicBezTo>
                  <a:cubicBezTo>
                    <a:pt x="29" y="15"/>
                    <a:pt x="28" y="15"/>
                    <a:pt x="27" y="15"/>
                  </a:cubicBezTo>
                  <a:cubicBezTo>
                    <a:pt x="27" y="16"/>
                    <a:pt x="29" y="17"/>
                    <a:pt x="30" y="17"/>
                  </a:cubicBezTo>
                  <a:cubicBezTo>
                    <a:pt x="30" y="17"/>
                    <a:pt x="30" y="17"/>
                    <a:pt x="30" y="18"/>
                  </a:cubicBezTo>
                  <a:cubicBezTo>
                    <a:pt x="31" y="18"/>
                    <a:pt x="31" y="18"/>
                    <a:pt x="32" y="18"/>
                  </a:cubicBezTo>
                  <a:cubicBezTo>
                    <a:pt x="32" y="19"/>
                    <a:pt x="32" y="19"/>
                    <a:pt x="31" y="19"/>
                  </a:cubicBezTo>
                  <a:cubicBezTo>
                    <a:pt x="32" y="20"/>
                    <a:pt x="32" y="20"/>
                    <a:pt x="33" y="20"/>
                  </a:cubicBezTo>
                  <a:cubicBezTo>
                    <a:pt x="33" y="21"/>
                    <a:pt x="30" y="21"/>
                    <a:pt x="29" y="21"/>
                  </a:cubicBezTo>
                  <a:cubicBezTo>
                    <a:pt x="30" y="22"/>
                    <a:pt x="31" y="24"/>
                    <a:pt x="34" y="25"/>
                  </a:cubicBezTo>
                  <a:cubicBezTo>
                    <a:pt x="33" y="26"/>
                    <a:pt x="31" y="25"/>
                    <a:pt x="30" y="25"/>
                  </a:cubicBezTo>
                  <a:cubicBezTo>
                    <a:pt x="31" y="26"/>
                    <a:pt x="32" y="27"/>
                    <a:pt x="34" y="27"/>
                  </a:cubicBezTo>
                  <a:cubicBezTo>
                    <a:pt x="34" y="28"/>
                    <a:pt x="33" y="28"/>
                    <a:pt x="32" y="28"/>
                  </a:cubicBezTo>
                  <a:cubicBezTo>
                    <a:pt x="33" y="29"/>
                    <a:pt x="33" y="29"/>
                    <a:pt x="34" y="30"/>
                  </a:cubicBezTo>
                  <a:cubicBezTo>
                    <a:pt x="34" y="30"/>
                    <a:pt x="35" y="30"/>
                    <a:pt x="35" y="30"/>
                  </a:cubicBezTo>
                  <a:cubicBezTo>
                    <a:pt x="35" y="32"/>
                    <a:pt x="34" y="32"/>
                    <a:pt x="32" y="32"/>
                  </a:cubicBezTo>
                  <a:cubicBezTo>
                    <a:pt x="33" y="33"/>
                    <a:pt x="34" y="34"/>
                    <a:pt x="36" y="34"/>
                  </a:cubicBezTo>
                  <a:cubicBezTo>
                    <a:pt x="36" y="35"/>
                    <a:pt x="35" y="35"/>
                    <a:pt x="34" y="35"/>
                  </a:cubicBezTo>
                  <a:cubicBezTo>
                    <a:pt x="36" y="37"/>
                    <a:pt x="37" y="37"/>
                    <a:pt x="40" y="38"/>
                  </a:cubicBezTo>
                  <a:cubicBezTo>
                    <a:pt x="40" y="39"/>
                    <a:pt x="39" y="39"/>
                    <a:pt x="38" y="39"/>
                  </a:cubicBezTo>
                  <a:cubicBezTo>
                    <a:pt x="38" y="42"/>
                    <a:pt x="36" y="42"/>
                    <a:pt x="34" y="42"/>
                  </a:cubicBezTo>
                  <a:cubicBezTo>
                    <a:pt x="37" y="44"/>
                    <a:pt x="39" y="45"/>
                    <a:pt x="42" y="45"/>
                  </a:cubicBezTo>
                  <a:cubicBezTo>
                    <a:pt x="42" y="47"/>
                    <a:pt x="37" y="46"/>
                    <a:pt x="36" y="47"/>
                  </a:cubicBezTo>
                  <a:cubicBezTo>
                    <a:pt x="37" y="48"/>
                    <a:pt x="37" y="49"/>
                    <a:pt x="40" y="50"/>
                  </a:cubicBezTo>
                  <a:cubicBezTo>
                    <a:pt x="39" y="51"/>
                    <a:pt x="39" y="51"/>
                    <a:pt x="39" y="51"/>
                  </a:cubicBezTo>
                  <a:cubicBezTo>
                    <a:pt x="41" y="51"/>
                    <a:pt x="43" y="52"/>
                    <a:pt x="45" y="52"/>
                  </a:cubicBezTo>
                  <a:cubicBezTo>
                    <a:pt x="45" y="53"/>
                    <a:pt x="40" y="54"/>
                    <a:pt x="39" y="54"/>
                  </a:cubicBezTo>
                  <a:cubicBezTo>
                    <a:pt x="37" y="55"/>
                    <a:pt x="36" y="55"/>
                    <a:pt x="33" y="54"/>
                  </a:cubicBezTo>
                  <a:cubicBezTo>
                    <a:pt x="33" y="55"/>
                    <a:pt x="34" y="56"/>
                    <a:pt x="35" y="58"/>
                  </a:cubicBezTo>
                  <a:cubicBezTo>
                    <a:pt x="33" y="59"/>
                    <a:pt x="29" y="56"/>
                    <a:pt x="27" y="55"/>
                  </a:cubicBezTo>
                  <a:cubicBezTo>
                    <a:pt x="27" y="57"/>
                    <a:pt x="28" y="58"/>
                    <a:pt x="29" y="59"/>
                  </a:cubicBezTo>
                  <a:cubicBezTo>
                    <a:pt x="27" y="59"/>
                    <a:pt x="26" y="59"/>
                    <a:pt x="23" y="59"/>
                  </a:cubicBezTo>
                  <a:cubicBezTo>
                    <a:pt x="23" y="59"/>
                    <a:pt x="21" y="58"/>
                    <a:pt x="21" y="58"/>
                  </a:cubicBezTo>
                  <a:cubicBezTo>
                    <a:pt x="20" y="59"/>
                    <a:pt x="18" y="59"/>
                    <a:pt x="16" y="59"/>
                  </a:cubicBezTo>
                  <a:cubicBezTo>
                    <a:pt x="18" y="58"/>
                    <a:pt x="19" y="57"/>
                    <a:pt x="20" y="55"/>
                  </a:cubicBezTo>
                  <a:cubicBezTo>
                    <a:pt x="19" y="55"/>
                    <a:pt x="18" y="55"/>
                    <a:pt x="19" y="54"/>
                  </a:cubicBezTo>
                  <a:cubicBezTo>
                    <a:pt x="17" y="55"/>
                    <a:pt x="16" y="57"/>
                    <a:pt x="14" y="54"/>
                  </a:cubicBezTo>
                  <a:cubicBezTo>
                    <a:pt x="14" y="54"/>
                    <a:pt x="13" y="55"/>
                    <a:pt x="13" y="55"/>
                  </a:cubicBezTo>
                  <a:cubicBezTo>
                    <a:pt x="12" y="55"/>
                    <a:pt x="11" y="56"/>
                    <a:pt x="10" y="56"/>
                  </a:cubicBezTo>
                  <a:cubicBezTo>
                    <a:pt x="10" y="55"/>
                    <a:pt x="10" y="55"/>
                    <a:pt x="10" y="54"/>
                  </a:cubicBezTo>
                  <a:cubicBezTo>
                    <a:pt x="8" y="52"/>
                    <a:pt x="3" y="57"/>
                    <a:pt x="3" y="53"/>
                  </a:cubicBezTo>
                  <a:cubicBezTo>
                    <a:pt x="2" y="53"/>
                    <a:pt x="0" y="53"/>
                    <a:pt x="0" y="52"/>
                  </a:cubicBezTo>
                  <a:cubicBezTo>
                    <a:pt x="4" y="52"/>
                    <a:pt x="6" y="49"/>
                    <a:pt x="8" y="46"/>
                  </a:cubicBezTo>
                  <a:cubicBezTo>
                    <a:pt x="7" y="47"/>
                    <a:pt x="5" y="47"/>
                    <a:pt x="5" y="46"/>
                  </a:cubicBezTo>
                  <a:cubicBezTo>
                    <a:pt x="5" y="46"/>
                    <a:pt x="5" y="45"/>
                    <a:pt x="5" y="45"/>
                  </a:cubicBezTo>
                  <a:cubicBezTo>
                    <a:pt x="4" y="45"/>
                    <a:pt x="3" y="45"/>
                    <a:pt x="3" y="44"/>
                  </a:cubicBezTo>
                  <a:cubicBezTo>
                    <a:pt x="4" y="44"/>
                    <a:pt x="4" y="44"/>
                    <a:pt x="4" y="43"/>
                  </a:cubicBezTo>
                  <a:cubicBezTo>
                    <a:pt x="3" y="43"/>
                    <a:pt x="2" y="42"/>
                    <a:pt x="2" y="41"/>
                  </a:cubicBezTo>
                  <a:cubicBezTo>
                    <a:pt x="5" y="41"/>
                    <a:pt x="7" y="40"/>
                    <a:pt x="9" y="38"/>
                  </a:cubicBezTo>
                  <a:cubicBezTo>
                    <a:pt x="8" y="38"/>
                    <a:pt x="8" y="39"/>
                    <a:pt x="7" y="38"/>
                  </a:cubicBezTo>
                  <a:cubicBezTo>
                    <a:pt x="7" y="38"/>
                    <a:pt x="7" y="38"/>
                    <a:pt x="7" y="37"/>
                  </a:cubicBezTo>
                  <a:cubicBezTo>
                    <a:pt x="7" y="37"/>
                    <a:pt x="6" y="37"/>
                    <a:pt x="6" y="37"/>
                  </a:cubicBezTo>
                  <a:cubicBezTo>
                    <a:pt x="7" y="36"/>
                    <a:pt x="7" y="36"/>
                    <a:pt x="8" y="35"/>
                  </a:cubicBezTo>
                  <a:cubicBezTo>
                    <a:pt x="8" y="35"/>
                    <a:pt x="4" y="35"/>
                    <a:pt x="5" y="33"/>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42"/>
            <p:cNvSpPr>
              <a:spLocks/>
            </p:cNvSpPr>
            <p:nvPr/>
          </p:nvSpPr>
          <p:spPr bwMode="auto">
            <a:xfrm>
              <a:off x="4902147" y="5194372"/>
              <a:ext cx="66119" cy="88697"/>
            </a:xfrm>
            <a:custGeom>
              <a:avLst/>
              <a:gdLst/>
              <a:ahLst/>
              <a:cxnLst>
                <a:cxn ang="0">
                  <a:pos x="8" y="38"/>
                </a:cxn>
                <a:cxn ang="0">
                  <a:pos x="8" y="35"/>
                </a:cxn>
                <a:cxn ang="0">
                  <a:pos x="7" y="31"/>
                </a:cxn>
                <a:cxn ang="0">
                  <a:pos x="11" y="24"/>
                </a:cxn>
                <a:cxn ang="0">
                  <a:pos x="12" y="20"/>
                </a:cxn>
                <a:cxn ang="0">
                  <a:pos x="17" y="15"/>
                </a:cxn>
                <a:cxn ang="0">
                  <a:pos x="25" y="0"/>
                </a:cxn>
                <a:cxn ang="0">
                  <a:pos x="31" y="11"/>
                </a:cxn>
                <a:cxn ang="0">
                  <a:pos x="32" y="13"/>
                </a:cxn>
                <a:cxn ang="0">
                  <a:pos x="32" y="17"/>
                </a:cxn>
                <a:cxn ang="0">
                  <a:pos x="35" y="19"/>
                </a:cxn>
                <a:cxn ang="0">
                  <a:pos x="37" y="21"/>
                </a:cxn>
                <a:cxn ang="0">
                  <a:pos x="39" y="23"/>
                </a:cxn>
                <a:cxn ang="0">
                  <a:pos x="39" y="29"/>
                </a:cxn>
                <a:cxn ang="0">
                  <a:pos x="39" y="31"/>
                </a:cxn>
                <a:cxn ang="0">
                  <a:pos x="39" y="35"/>
                </a:cxn>
                <a:cxn ang="0">
                  <a:pos x="37" y="37"/>
                </a:cxn>
                <a:cxn ang="0">
                  <a:pos x="39" y="41"/>
                </a:cxn>
                <a:cxn ang="0">
                  <a:pos x="45" y="46"/>
                </a:cxn>
                <a:cxn ang="0">
                  <a:pos x="49" y="53"/>
                </a:cxn>
                <a:cxn ang="0">
                  <a:pos x="46" y="59"/>
                </a:cxn>
                <a:cxn ang="0">
                  <a:pos x="52" y="60"/>
                </a:cxn>
                <a:cxn ang="0">
                  <a:pos x="38" y="63"/>
                </a:cxn>
                <a:cxn ang="0">
                  <a:pos x="31" y="64"/>
                </a:cxn>
                <a:cxn ang="0">
                  <a:pos x="27" y="69"/>
                </a:cxn>
                <a:cxn ang="0">
                  <a:pos x="19" y="69"/>
                </a:cxn>
                <a:cxn ang="0">
                  <a:pos x="21" y="63"/>
                </a:cxn>
                <a:cxn ang="0">
                  <a:pos x="14" y="64"/>
                </a:cxn>
                <a:cxn ang="0">
                  <a:pos x="11" y="63"/>
                </a:cxn>
                <a:cxn ang="0">
                  <a:pos x="0" y="61"/>
                </a:cxn>
                <a:cxn ang="0">
                  <a:pos x="5" y="54"/>
                </a:cxn>
                <a:cxn ang="0">
                  <a:pos x="3" y="51"/>
                </a:cxn>
                <a:cxn ang="0">
                  <a:pos x="1" y="48"/>
                </a:cxn>
                <a:cxn ang="0">
                  <a:pos x="7" y="44"/>
                </a:cxn>
                <a:cxn ang="0">
                  <a:pos x="6" y="43"/>
                </a:cxn>
                <a:cxn ang="0">
                  <a:pos x="5" y="38"/>
                </a:cxn>
              </a:cxnLst>
              <a:rect l="0" t="0" r="r" b="b"/>
              <a:pathLst>
                <a:path w="52" h="70">
                  <a:moveTo>
                    <a:pt x="5" y="38"/>
                  </a:moveTo>
                  <a:cubicBezTo>
                    <a:pt x="7" y="39"/>
                    <a:pt x="8" y="38"/>
                    <a:pt x="8" y="38"/>
                  </a:cubicBezTo>
                  <a:cubicBezTo>
                    <a:pt x="8" y="37"/>
                    <a:pt x="8" y="37"/>
                    <a:pt x="9" y="36"/>
                  </a:cubicBezTo>
                  <a:cubicBezTo>
                    <a:pt x="8" y="36"/>
                    <a:pt x="8" y="36"/>
                    <a:pt x="8" y="35"/>
                  </a:cubicBezTo>
                  <a:cubicBezTo>
                    <a:pt x="9" y="34"/>
                    <a:pt x="10" y="34"/>
                    <a:pt x="11" y="33"/>
                  </a:cubicBezTo>
                  <a:cubicBezTo>
                    <a:pt x="9" y="33"/>
                    <a:pt x="9" y="33"/>
                    <a:pt x="7" y="31"/>
                  </a:cubicBezTo>
                  <a:cubicBezTo>
                    <a:pt x="11" y="31"/>
                    <a:pt x="14" y="29"/>
                    <a:pt x="16" y="26"/>
                  </a:cubicBezTo>
                  <a:cubicBezTo>
                    <a:pt x="15" y="26"/>
                    <a:pt x="11" y="25"/>
                    <a:pt x="11" y="24"/>
                  </a:cubicBezTo>
                  <a:cubicBezTo>
                    <a:pt x="12" y="23"/>
                    <a:pt x="14" y="22"/>
                    <a:pt x="15" y="21"/>
                  </a:cubicBezTo>
                  <a:cubicBezTo>
                    <a:pt x="14" y="21"/>
                    <a:pt x="13" y="21"/>
                    <a:pt x="12" y="20"/>
                  </a:cubicBezTo>
                  <a:cubicBezTo>
                    <a:pt x="15" y="19"/>
                    <a:pt x="17" y="18"/>
                    <a:pt x="18" y="16"/>
                  </a:cubicBezTo>
                  <a:cubicBezTo>
                    <a:pt x="17" y="17"/>
                    <a:pt x="17" y="16"/>
                    <a:pt x="17" y="15"/>
                  </a:cubicBezTo>
                  <a:cubicBezTo>
                    <a:pt x="16" y="15"/>
                    <a:pt x="14" y="16"/>
                    <a:pt x="13" y="15"/>
                  </a:cubicBezTo>
                  <a:cubicBezTo>
                    <a:pt x="17" y="13"/>
                    <a:pt x="23" y="6"/>
                    <a:pt x="25" y="0"/>
                  </a:cubicBezTo>
                  <a:cubicBezTo>
                    <a:pt x="27" y="4"/>
                    <a:pt x="27" y="7"/>
                    <a:pt x="31" y="9"/>
                  </a:cubicBezTo>
                  <a:cubicBezTo>
                    <a:pt x="29" y="10"/>
                    <a:pt x="29" y="10"/>
                    <a:pt x="31" y="11"/>
                  </a:cubicBezTo>
                  <a:cubicBezTo>
                    <a:pt x="31" y="11"/>
                    <a:pt x="31" y="11"/>
                    <a:pt x="31" y="12"/>
                  </a:cubicBezTo>
                  <a:cubicBezTo>
                    <a:pt x="31" y="12"/>
                    <a:pt x="34" y="13"/>
                    <a:pt x="32" y="13"/>
                  </a:cubicBezTo>
                  <a:cubicBezTo>
                    <a:pt x="34" y="14"/>
                    <a:pt x="34" y="15"/>
                    <a:pt x="36" y="16"/>
                  </a:cubicBezTo>
                  <a:cubicBezTo>
                    <a:pt x="35" y="16"/>
                    <a:pt x="34" y="16"/>
                    <a:pt x="32" y="17"/>
                  </a:cubicBezTo>
                  <a:cubicBezTo>
                    <a:pt x="33" y="18"/>
                    <a:pt x="32" y="17"/>
                    <a:pt x="31" y="17"/>
                  </a:cubicBezTo>
                  <a:cubicBezTo>
                    <a:pt x="32" y="19"/>
                    <a:pt x="34" y="19"/>
                    <a:pt x="35" y="19"/>
                  </a:cubicBezTo>
                  <a:cubicBezTo>
                    <a:pt x="35" y="20"/>
                    <a:pt x="35" y="20"/>
                    <a:pt x="35" y="21"/>
                  </a:cubicBezTo>
                  <a:cubicBezTo>
                    <a:pt x="36" y="21"/>
                    <a:pt x="36" y="21"/>
                    <a:pt x="37" y="21"/>
                  </a:cubicBezTo>
                  <a:cubicBezTo>
                    <a:pt x="37" y="21"/>
                    <a:pt x="37" y="22"/>
                    <a:pt x="36" y="22"/>
                  </a:cubicBezTo>
                  <a:cubicBezTo>
                    <a:pt x="37" y="23"/>
                    <a:pt x="37" y="23"/>
                    <a:pt x="39" y="23"/>
                  </a:cubicBezTo>
                  <a:cubicBezTo>
                    <a:pt x="38" y="24"/>
                    <a:pt x="35" y="24"/>
                    <a:pt x="34" y="24"/>
                  </a:cubicBezTo>
                  <a:cubicBezTo>
                    <a:pt x="35" y="26"/>
                    <a:pt x="36" y="28"/>
                    <a:pt x="39" y="29"/>
                  </a:cubicBezTo>
                  <a:cubicBezTo>
                    <a:pt x="38" y="30"/>
                    <a:pt x="36" y="29"/>
                    <a:pt x="35" y="29"/>
                  </a:cubicBezTo>
                  <a:cubicBezTo>
                    <a:pt x="36" y="30"/>
                    <a:pt x="37" y="31"/>
                    <a:pt x="39" y="31"/>
                  </a:cubicBezTo>
                  <a:cubicBezTo>
                    <a:pt x="39" y="32"/>
                    <a:pt x="38" y="32"/>
                    <a:pt x="38" y="33"/>
                  </a:cubicBezTo>
                  <a:cubicBezTo>
                    <a:pt x="38" y="34"/>
                    <a:pt x="39" y="33"/>
                    <a:pt x="39" y="35"/>
                  </a:cubicBezTo>
                  <a:cubicBezTo>
                    <a:pt x="40" y="35"/>
                    <a:pt x="40" y="35"/>
                    <a:pt x="41" y="35"/>
                  </a:cubicBezTo>
                  <a:cubicBezTo>
                    <a:pt x="41" y="37"/>
                    <a:pt x="39" y="37"/>
                    <a:pt x="37" y="37"/>
                  </a:cubicBezTo>
                  <a:cubicBezTo>
                    <a:pt x="39" y="38"/>
                    <a:pt x="40" y="39"/>
                    <a:pt x="42" y="39"/>
                  </a:cubicBezTo>
                  <a:cubicBezTo>
                    <a:pt x="42" y="41"/>
                    <a:pt x="40" y="41"/>
                    <a:pt x="39" y="41"/>
                  </a:cubicBezTo>
                  <a:cubicBezTo>
                    <a:pt x="42" y="43"/>
                    <a:pt x="43" y="44"/>
                    <a:pt x="46" y="44"/>
                  </a:cubicBezTo>
                  <a:cubicBezTo>
                    <a:pt x="46" y="45"/>
                    <a:pt x="46" y="45"/>
                    <a:pt x="45" y="46"/>
                  </a:cubicBezTo>
                  <a:cubicBezTo>
                    <a:pt x="45" y="49"/>
                    <a:pt x="42" y="49"/>
                    <a:pt x="40" y="49"/>
                  </a:cubicBezTo>
                  <a:cubicBezTo>
                    <a:pt x="43" y="52"/>
                    <a:pt x="45" y="52"/>
                    <a:pt x="49" y="53"/>
                  </a:cubicBezTo>
                  <a:cubicBezTo>
                    <a:pt x="49" y="55"/>
                    <a:pt x="43" y="54"/>
                    <a:pt x="42" y="55"/>
                  </a:cubicBezTo>
                  <a:cubicBezTo>
                    <a:pt x="43" y="56"/>
                    <a:pt x="43" y="57"/>
                    <a:pt x="46" y="59"/>
                  </a:cubicBezTo>
                  <a:cubicBezTo>
                    <a:pt x="46" y="59"/>
                    <a:pt x="46" y="59"/>
                    <a:pt x="45" y="60"/>
                  </a:cubicBezTo>
                  <a:cubicBezTo>
                    <a:pt x="47" y="60"/>
                    <a:pt x="49" y="61"/>
                    <a:pt x="52" y="60"/>
                  </a:cubicBezTo>
                  <a:cubicBezTo>
                    <a:pt x="52" y="62"/>
                    <a:pt x="47" y="63"/>
                    <a:pt x="45" y="63"/>
                  </a:cubicBezTo>
                  <a:cubicBezTo>
                    <a:pt x="42" y="65"/>
                    <a:pt x="41" y="64"/>
                    <a:pt x="38" y="63"/>
                  </a:cubicBezTo>
                  <a:cubicBezTo>
                    <a:pt x="38" y="64"/>
                    <a:pt x="39" y="66"/>
                    <a:pt x="41" y="67"/>
                  </a:cubicBezTo>
                  <a:cubicBezTo>
                    <a:pt x="38" y="68"/>
                    <a:pt x="33" y="65"/>
                    <a:pt x="31" y="64"/>
                  </a:cubicBezTo>
                  <a:cubicBezTo>
                    <a:pt x="31" y="66"/>
                    <a:pt x="32" y="68"/>
                    <a:pt x="34" y="69"/>
                  </a:cubicBezTo>
                  <a:cubicBezTo>
                    <a:pt x="31" y="70"/>
                    <a:pt x="30" y="69"/>
                    <a:pt x="27" y="69"/>
                  </a:cubicBezTo>
                  <a:cubicBezTo>
                    <a:pt x="26" y="69"/>
                    <a:pt x="24" y="68"/>
                    <a:pt x="24" y="68"/>
                  </a:cubicBezTo>
                  <a:cubicBezTo>
                    <a:pt x="22" y="69"/>
                    <a:pt x="21" y="69"/>
                    <a:pt x="19" y="69"/>
                  </a:cubicBezTo>
                  <a:cubicBezTo>
                    <a:pt x="21" y="68"/>
                    <a:pt x="21" y="67"/>
                    <a:pt x="22" y="65"/>
                  </a:cubicBezTo>
                  <a:cubicBezTo>
                    <a:pt x="21" y="65"/>
                    <a:pt x="21" y="65"/>
                    <a:pt x="21" y="63"/>
                  </a:cubicBezTo>
                  <a:cubicBezTo>
                    <a:pt x="19" y="64"/>
                    <a:pt x="18" y="66"/>
                    <a:pt x="16" y="63"/>
                  </a:cubicBezTo>
                  <a:cubicBezTo>
                    <a:pt x="16" y="64"/>
                    <a:pt x="15" y="64"/>
                    <a:pt x="14" y="64"/>
                  </a:cubicBezTo>
                  <a:cubicBezTo>
                    <a:pt x="14" y="64"/>
                    <a:pt x="12" y="65"/>
                    <a:pt x="11" y="65"/>
                  </a:cubicBezTo>
                  <a:cubicBezTo>
                    <a:pt x="11" y="65"/>
                    <a:pt x="11" y="64"/>
                    <a:pt x="11" y="63"/>
                  </a:cubicBezTo>
                  <a:cubicBezTo>
                    <a:pt x="9" y="61"/>
                    <a:pt x="3" y="67"/>
                    <a:pt x="2" y="62"/>
                  </a:cubicBezTo>
                  <a:cubicBezTo>
                    <a:pt x="1" y="62"/>
                    <a:pt x="0" y="62"/>
                    <a:pt x="0" y="61"/>
                  </a:cubicBezTo>
                  <a:cubicBezTo>
                    <a:pt x="4" y="61"/>
                    <a:pt x="7" y="57"/>
                    <a:pt x="9" y="54"/>
                  </a:cubicBezTo>
                  <a:cubicBezTo>
                    <a:pt x="8" y="54"/>
                    <a:pt x="6" y="55"/>
                    <a:pt x="5" y="54"/>
                  </a:cubicBezTo>
                  <a:cubicBezTo>
                    <a:pt x="5" y="53"/>
                    <a:pt x="5" y="53"/>
                    <a:pt x="5" y="53"/>
                  </a:cubicBezTo>
                  <a:cubicBezTo>
                    <a:pt x="4" y="52"/>
                    <a:pt x="3" y="53"/>
                    <a:pt x="3" y="51"/>
                  </a:cubicBezTo>
                  <a:cubicBezTo>
                    <a:pt x="4" y="51"/>
                    <a:pt x="4" y="51"/>
                    <a:pt x="4" y="50"/>
                  </a:cubicBezTo>
                  <a:cubicBezTo>
                    <a:pt x="3" y="50"/>
                    <a:pt x="2" y="49"/>
                    <a:pt x="1" y="48"/>
                  </a:cubicBezTo>
                  <a:cubicBezTo>
                    <a:pt x="5" y="48"/>
                    <a:pt x="8" y="47"/>
                    <a:pt x="10" y="45"/>
                  </a:cubicBezTo>
                  <a:cubicBezTo>
                    <a:pt x="9" y="45"/>
                    <a:pt x="8" y="45"/>
                    <a:pt x="7" y="44"/>
                  </a:cubicBezTo>
                  <a:cubicBezTo>
                    <a:pt x="8" y="44"/>
                    <a:pt x="8" y="44"/>
                    <a:pt x="8" y="44"/>
                  </a:cubicBezTo>
                  <a:cubicBezTo>
                    <a:pt x="7" y="43"/>
                    <a:pt x="7" y="43"/>
                    <a:pt x="6" y="43"/>
                  </a:cubicBezTo>
                  <a:cubicBezTo>
                    <a:pt x="7" y="42"/>
                    <a:pt x="8" y="42"/>
                    <a:pt x="8" y="41"/>
                  </a:cubicBezTo>
                  <a:cubicBezTo>
                    <a:pt x="8" y="41"/>
                    <a:pt x="4" y="40"/>
                    <a:pt x="5" y="38"/>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sp>
        <p:nvSpPr>
          <p:cNvPr id="56" name="Freeform 61"/>
          <p:cNvSpPr>
            <a:spLocks noChangeAspect="1"/>
          </p:cNvSpPr>
          <p:nvPr/>
        </p:nvSpPr>
        <p:spPr bwMode="auto">
          <a:xfrm>
            <a:off x="1672466" y="3752500"/>
            <a:ext cx="637200" cy="175078"/>
          </a:xfrm>
          <a:custGeom>
            <a:avLst/>
            <a:gdLst/>
            <a:ahLst/>
            <a:cxnLst>
              <a:cxn ang="0">
                <a:pos x="24" y="314"/>
              </a:cxn>
              <a:cxn ang="0">
                <a:pos x="40" y="331"/>
              </a:cxn>
              <a:cxn ang="0">
                <a:pos x="52" y="381"/>
              </a:cxn>
              <a:cxn ang="0">
                <a:pos x="76" y="225"/>
              </a:cxn>
              <a:cxn ang="0">
                <a:pos x="213" y="215"/>
              </a:cxn>
              <a:cxn ang="0">
                <a:pos x="231" y="267"/>
              </a:cxn>
              <a:cxn ang="0">
                <a:pos x="250" y="303"/>
              </a:cxn>
              <a:cxn ang="0">
                <a:pos x="274" y="262"/>
              </a:cxn>
              <a:cxn ang="0">
                <a:pos x="413" y="303"/>
              </a:cxn>
              <a:cxn ang="0">
                <a:pos x="435" y="26"/>
              </a:cxn>
              <a:cxn ang="0">
                <a:pos x="609" y="296"/>
              </a:cxn>
              <a:cxn ang="0">
                <a:pos x="643" y="305"/>
              </a:cxn>
              <a:cxn ang="0">
                <a:pos x="652" y="425"/>
              </a:cxn>
              <a:cxn ang="0">
                <a:pos x="763" y="3"/>
              </a:cxn>
              <a:cxn ang="0">
                <a:pos x="848" y="312"/>
              </a:cxn>
              <a:cxn ang="0">
                <a:pos x="857" y="411"/>
              </a:cxn>
              <a:cxn ang="0">
                <a:pos x="914" y="310"/>
              </a:cxn>
              <a:cxn ang="0">
                <a:pos x="940" y="260"/>
              </a:cxn>
              <a:cxn ang="0">
                <a:pos x="1044" y="454"/>
              </a:cxn>
              <a:cxn ang="0">
                <a:pos x="1089" y="454"/>
              </a:cxn>
              <a:cxn ang="0">
                <a:pos x="1124" y="355"/>
              </a:cxn>
              <a:cxn ang="0">
                <a:pos x="1240" y="331"/>
              </a:cxn>
              <a:cxn ang="0">
                <a:pos x="1252" y="357"/>
              </a:cxn>
              <a:cxn ang="0">
                <a:pos x="1387" y="388"/>
              </a:cxn>
              <a:cxn ang="0">
                <a:pos x="1448" y="326"/>
              </a:cxn>
              <a:cxn ang="0">
                <a:pos x="1457" y="279"/>
              </a:cxn>
              <a:cxn ang="0">
                <a:pos x="1491" y="234"/>
              </a:cxn>
              <a:cxn ang="0">
                <a:pos x="1516" y="296"/>
              </a:cxn>
              <a:cxn ang="0">
                <a:pos x="1533" y="378"/>
              </a:cxn>
              <a:cxn ang="0">
                <a:pos x="1540" y="286"/>
              </a:cxn>
              <a:cxn ang="0">
                <a:pos x="1568" y="296"/>
              </a:cxn>
              <a:cxn ang="0">
                <a:pos x="1623" y="319"/>
              </a:cxn>
              <a:cxn ang="0">
                <a:pos x="1696" y="404"/>
              </a:cxn>
              <a:cxn ang="0">
                <a:pos x="1750" y="300"/>
              </a:cxn>
              <a:cxn ang="0">
                <a:pos x="1866" y="459"/>
              </a:cxn>
              <a:cxn ang="0">
                <a:pos x="1975" y="402"/>
              </a:cxn>
              <a:cxn ang="0">
                <a:pos x="2128" y="437"/>
              </a:cxn>
              <a:cxn ang="0">
                <a:pos x="2251" y="409"/>
              </a:cxn>
              <a:cxn ang="0">
                <a:pos x="2329" y="402"/>
              </a:cxn>
              <a:cxn ang="0">
                <a:pos x="2395" y="480"/>
              </a:cxn>
              <a:cxn ang="0">
                <a:pos x="2450" y="416"/>
              </a:cxn>
              <a:cxn ang="0">
                <a:pos x="2532" y="477"/>
              </a:cxn>
              <a:cxn ang="0">
                <a:pos x="2622" y="477"/>
              </a:cxn>
              <a:cxn ang="0">
                <a:pos x="2750" y="442"/>
              </a:cxn>
              <a:cxn ang="0">
                <a:pos x="2825" y="319"/>
              </a:cxn>
              <a:cxn ang="0">
                <a:pos x="2934" y="378"/>
              </a:cxn>
              <a:cxn ang="0">
                <a:pos x="2998" y="189"/>
              </a:cxn>
              <a:cxn ang="0">
                <a:pos x="3054" y="187"/>
              </a:cxn>
              <a:cxn ang="0">
                <a:pos x="3113" y="416"/>
              </a:cxn>
              <a:cxn ang="0">
                <a:pos x="3168" y="291"/>
              </a:cxn>
              <a:cxn ang="0">
                <a:pos x="3262" y="336"/>
              </a:cxn>
              <a:cxn ang="0">
                <a:pos x="3406" y="239"/>
              </a:cxn>
              <a:cxn ang="0">
                <a:pos x="0" y="532"/>
              </a:cxn>
            </a:cxnLst>
            <a:rect l="0" t="0" r="r" b="b"/>
            <a:pathLst>
              <a:path w="3449" h="532">
                <a:moveTo>
                  <a:pt x="0" y="532"/>
                </a:moveTo>
                <a:lnTo>
                  <a:pt x="0" y="310"/>
                </a:lnTo>
                <a:lnTo>
                  <a:pt x="24" y="310"/>
                </a:lnTo>
                <a:lnTo>
                  <a:pt x="24" y="314"/>
                </a:lnTo>
                <a:lnTo>
                  <a:pt x="33" y="314"/>
                </a:lnTo>
                <a:lnTo>
                  <a:pt x="33" y="326"/>
                </a:lnTo>
                <a:lnTo>
                  <a:pt x="40" y="326"/>
                </a:lnTo>
                <a:lnTo>
                  <a:pt x="40" y="331"/>
                </a:lnTo>
                <a:lnTo>
                  <a:pt x="45" y="331"/>
                </a:lnTo>
                <a:lnTo>
                  <a:pt x="45" y="364"/>
                </a:lnTo>
                <a:lnTo>
                  <a:pt x="52" y="364"/>
                </a:lnTo>
                <a:lnTo>
                  <a:pt x="52" y="381"/>
                </a:lnTo>
                <a:lnTo>
                  <a:pt x="59" y="381"/>
                </a:lnTo>
                <a:lnTo>
                  <a:pt x="59" y="262"/>
                </a:lnTo>
                <a:lnTo>
                  <a:pt x="76" y="262"/>
                </a:lnTo>
                <a:lnTo>
                  <a:pt x="76" y="225"/>
                </a:lnTo>
                <a:lnTo>
                  <a:pt x="87" y="225"/>
                </a:lnTo>
                <a:lnTo>
                  <a:pt x="87" y="215"/>
                </a:lnTo>
                <a:lnTo>
                  <a:pt x="151" y="184"/>
                </a:lnTo>
                <a:lnTo>
                  <a:pt x="213" y="215"/>
                </a:lnTo>
                <a:lnTo>
                  <a:pt x="213" y="225"/>
                </a:lnTo>
                <a:lnTo>
                  <a:pt x="222" y="225"/>
                </a:lnTo>
                <a:lnTo>
                  <a:pt x="222" y="262"/>
                </a:lnTo>
                <a:lnTo>
                  <a:pt x="231" y="267"/>
                </a:lnTo>
                <a:lnTo>
                  <a:pt x="231" y="345"/>
                </a:lnTo>
                <a:lnTo>
                  <a:pt x="241" y="345"/>
                </a:lnTo>
                <a:lnTo>
                  <a:pt x="250" y="373"/>
                </a:lnTo>
                <a:lnTo>
                  <a:pt x="250" y="303"/>
                </a:lnTo>
                <a:lnTo>
                  <a:pt x="267" y="303"/>
                </a:lnTo>
                <a:lnTo>
                  <a:pt x="267" y="279"/>
                </a:lnTo>
                <a:lnTo>
                  <a:pt x="274" y="279"/>
                </a:lnTo>
                <a:lnTo>
                  <a:pt x="274" y="262"/>
                </a:lnTo>
                <a:lnTo>
                  <a:pt x="404" y="260"/>
                </a:lnTo>
                <a:lnTo>
                  <a:pt x="404" y="277"/>
                </a:lnTo>
                <a:lnTo>
                  <a:pt x="413" y="277"/>
                </a:lnTo>
                <a:lnTo>
                  <a:pt x="413" y="303"/>
                </a:lnTo>
                <a:lnTo>
                  <a:pt x="425" y="303"/>
                </a:lnTo>
                <a:lnTo>
                  <a:pt x="425" y="369"/>
                </a:lnTo>
                <a:lnTo>
                  <a:pt x="435" y="369"/>
                </a:lnTo>
                <a:lnTo>
                  <a:pt x="435" y="26"/>
                </a:lnTo>
                <a:lnTo>
                  <a:pt x="529" y="0"/>
                </a:lnTo>
                <a:lnTo>
                  <a:pt x="607" y="19"/>
                </a:lnTo>
                <a:lnTo>
                  <a:pt x="607" y="291"/>
                </a:lnTo>
                <a:lnTo>
                  <a:pt x="609" y="296"/>
                </a:lnTo>
                <a:lnTo>
                  <a:pt x="624" y="258"/>
                </a:lnTo>
                <a:lnTo>
                  <a:pt x="635" y="296"/>
                </a:lnTo>
                <a:lnTo>
                  <a:pt x="640" y="286"/>
                </a:lnTo>
                <a:lnTo>
                  <a:pt x="643" y="305"/>
                </a:lnTo>
                <a:lnTo>
                  <a:pt x="643" y="355"/>
                </a:lnTo>
                <a:lnTo>
                  <a:pt x="645" y="357"/>
                </a:lnTo>
                <a:lnTo>
                  <a:pt x="645" y="425"/>
                </a:lnTo>
                <a:lnTo>
                  <a:pt x="652" y="425"/>
                </a:lnTo>
                <a:lnTo>
                  <a:pt x="652" y="343"/>
                </a:lnTo>
                <a:lnTo>
                  <a:pt x="659" y="343"/>
                </a:lnTo>
                <a:lnTo>
                  <a:pt x="659" y="26"/>
                </a:lnTo>
                <a:lnTo>
                  <a:pt x="763" y="3"/>
                </a:lnTo>
                <a:lnTo>
                  <a:pt x="834" y="22"/>
                </a:lnTo>
                <a:lnTo>
                  <a:pt x="834" y="277"/>
                </a:lnTo>
                <a:lnTo>
                  <a:pt x="848" y="288"/>
                </a:lnTo>
                <a:lnTo>
                  <a:pt x="848" y="312"/>
                </a:lnTo>
                <a:lnTo>
                  <a:pt x="855" y="312"/>
                </a:lnTo>
                <a:lnTo>
                  <a:pt x="855" y="329"/>
                </a:lnTo>
                <a:lnTo>
                  <a:pt x="857" y="329"/>
                </a:lnTo>
                <a:lnTo>
                  <a:pt x="857" y="411"/>
                </a:lnTo>
                <a:lnTo>
                  <a:pt x="865" y="411"/>
                </a:lnTo>
                <a:lnTo>
                  <a:pt x="865" y="385"/>
                </a:lnTo>
                <a:lnTo>
                  <a:pt x="914" y="385"/>
                </a:lnTo>
                <a:lnTo>
                  <a:pt x="914" y="310"/>
                </a:lnTo>
                <a:lnTo>
                  <a:pt x="935" y="310"/>
                </a:lnTo>
                <a:lnTo>
                  <a:pt x="935" y="274"/>
                </a:lnTo>
                <a:lnTo>
                  <a:pt x="940" y="274"/>
                </a:lnTo>
                <a:lnTo>
                  <a:pt x="940" y="260"/>
                </a:lnTo>
                <a:lnTo>
                  <a:pt x="942" y="260"/>
                </a:lnTo>
                <a:lnTo>
                  <a:pt x="942" y="251"/>
                </a:lnTo>
                <a:lnTo>
                  <a:pt x="1044" y="248"/>
                </a:lnTo>
                <a:lnTo>
                  <a:pt x="1044" y="454"/>
                </a:lnTo>
                <a:lnTo>
                  <a:pt x="1063" y="454"/>
                </a:lnTo>
                <a:lnTo>
                  <a:pt x="1063" y="463"/>
                </a:lnTo>
                <a:lnTo>
                  <a:pt x="1089" y="463"/>
                </a:lnTo>
                <a:lnTo>
                  <a:pt x="1089" y="454"/>
                </a:lnTo>
                <a:lnTo>
                  <a:pt x="1103" y="454"/>
                </a:lnTo>
                <a:lnTo>
                  <a:pt x="1103" y="447"/>
                </a:lnTo>
                <a:lnTo>
                  <a:pt x="1124" y="447"/>
                </a:lnTo>
                <a:lnTo>
                  <a:pt x="1124" y="355"/>
                </a:lnTo>
                <a:lnTo>
                  <a:pt x="1134" y="355"/>
                </a:lnTo>
                <a:lnTo>
                  <a:pt x="1134" y="300"/>
                </a:lnTo>
                <a:lnTo>
                  <a:pt x="1240" y="300"/>
                </a:lnTo>
                <a:lnTo>
                  <a:pt x="1240" y="331"/>
                </a:lnTo>
                <a:lnTo>
                  <a:pt x="1242" y="331"/>
                </a:lnTo>
                <a:lnTo>
                  <a:pt x="1242" y="347"/>
                </a:lnTo>
                <a:lnTo>
                  <a:pt x="1252" y="347"/>
                </a:lnTo>
                <a:lnTo>
                  <a:pt x="1252" y="357"/>
                </a:lnTo>
                <a:lnTo>
                  <a:pt x="1259" y="357"/>
                </a:lnTo>
                <a:lnTo>
                  <a:pt x="1259" y="267"/>
                </a:lnTo>
                <a:lnTo>
                  <a:pt x="1387" y="267"/>
                </a:lnTo>
                <a:lnTo>
                  <a:pt x="1387" y="388"/>
                </a:lnTo>
                <a:lnTo>
                  <a:pt x="1405" y="388"/>
                </a:lnTo>
                <a:lnTo>
                  <a:pt x="1405" y="288"/>
                </a:lnTo>
                <a:lnTo>
                  <a:pt x="1448" y="288"/>
                </a:lnTo>
                <a:lnTo>
                  <a:pt x="1448" y="326"/>
                </a:lnTo>
                <a:lnTo>
                  <a:pt x="1455" y="326"/>
                </a:lnTo>
                <a:lnTo>
                  <a:pt x="1455" y="310"/>
                </a:lnTo>
                <a:lnTo>
                  <a:pt x="1457" y="310"/>
                </a:lnTo>
                <a:lnTo>
                  <a:pt x="1457" y="279"/>
                </a:lnTo>
                <a:lnTo>
                  <a:pt x="1460" y="279"/>
                </a:lnTo>
                <a:lnTo>
                  <a:pt x="1476" y="234"/>
                </a:lnTo>
                <a:lnTo>
                  <a:pt x="1483" y="189"/>
                </a:lnTo>
                <a:lnTo>
                  <a:pt x="1491" y="234"/>
                </a:lnTo>
                <a:lnTo>
                  <a:pt x="1507" y="279"/>
                </a:lnTo>
                <a:lnTo>
                  <a:pt x="1512" y="279"/>
                </a:lnTo>
                <a:lnTo>
                  <a:pt x="1512" y="296"/>
                </a:lnTo>
                <a:lnTo>
                  <a:pt x="1516" y="296"/>
                </a:lnTo>
                <a:lnTo>
                  <a:pt x="1516" y="322"/>
                </a:lnTo>
                <a:lnTo>
                  <a:pt x="1519" y="322"/>
                </a:lnTo>
                <a:lnTo>
                  <a:pt x="1519" y="378"/>
                </a:lnTo>
                <a:lnTo>
                  <a:pt x="1533" y="378"/>
                </a:lnTo>
                <a:lnTo>
                  <a:pt x="1533" y="312"/>
                </a:lnTo>
                <a:lnTo>
                  <a:pt x="1535" y="312"/>
                </a:lnTo>
                <a:lnTo>
                  <a:pt x="1535" y="286"/>
                </a:lnTo>
                <a:lnTo>
                  <a:pt x="1540" y="286"/>
                </a:lnTo>
                <a:lnTo>
                  <a:pt x="1550" y="218"/>
                </a:lnTo>
                <a:lnTo>
                  <a:pt x="1561" y="284"/>
                </a:lnTo>
                <a:lnTo>
                  <a:pt x="1568" y="286"/>
                </a:lnTo>
                <a:lnTo>
                  <a:pt x="1568" y="296"/>
                </a:lnTo>
                <a:lnTo>
                  <a:pt x="1585" y="296"/>
                </a:lnTo>
                <a:lnTo>
                  <a:pt x="1585" y="310"/>
                </a:lnTo>
                <a:lnTo>
                  <a:pt x="1623" y="310"/>
                </a:lnTo>
                <a:lnTo>
                  <a:pt x="1623" y="319"/>
                </a:lnTo>
                <a:lnTo>
                  <a:pt x="1679" y="336"/>
                </a:lnTo>
                <a:lnTo>
                  <a:pt x="1679" y="378"/>
                </a:lnTo>
                <a:lnTo>
                  <a:pt x="1696" y="378"/>
                </a:lnTo>
                <a:lnTo>
                  <a:pt x="1696" y="404"/>
                </a:lnTo>
                <a:lnTo>
                  <a:pt x="1713" y="404"/>
                </a:lnTo>
                <a:lnTo>
                  <a:pt x="1713" y="376"/>
                </a:lnTo>
                <a:lnTo>
                  <a:pt x="1750" y="376"/>
                </a:lnTo>
                <a:lnTo>
                  <a:pt x="1750" y="300"/>
                </a:lnTo>
                <a:lnTo>
                  <a:pt x="1835" y="300"/>
                </a:lnTo>
                <a:lnTo>
                  <a:pt x="1835" y="347"/>
                </a:lnTo>
                <a:lnTo>
                  <a:pt x="1866" y="347"/>
                </a:lnTo>
                <a:lnTo>
                  <a:pt x="1866" y="459"/>
                </a:lnTo>
                <a:lnTo>
                  <a:pt x="1904" y="459"/>
                </a:lnTo>
                <a:lnTo>
                  <a:pt x="1904" y="376"/>
                </a:lnTo>
                <a:lnTo>
                  <a:pt x="1975" y="376"/>
                </a:lnTo>
                <a:lnTo>
                  <a:pt x="1975" y="402"/>
                </a:lnTo>
                <a:lnTo>
                  <a:pt x="2013" y="402"/>
                </a:lnTo>
                <a:lnTo>
                  <a:pt x="2013" y="24"/>
                </a:lnTo>
                <a:lnTo>
                  <a:pt x="2128" y="24"/>
                </a:lnTo>
                <a:lnTo>
                  <a:pt x="2128" y="437"/>
                </a:lnTo>
                <a:lnTo>
                  <a:pt x="2142" y="437"/>
                </a:lnTo>
                <a:lnTo>
                  <a:pt x="2142" y="24"/>
                </a:lnTo>
                <a:lnTo>
                  <a:pt x="2251" y="24"/>
                </a:lnTo>
                <a:lnTo>
                  <a:pt x="2251" y="409"/>
                </a:lnTo>
                <a:lnTo>
                  <a:pt x="2265" y="409"/>
                </a:lnTo>
                <a:lnTo>
                  <a:pt x="2265" y="338"/>
                </a:lnTo>
                <a:lnTo>
                  <a:pt x="2329" y="338"/>
                </a:lnTo>
                <a:lnTo>
                  <a:pt x="2329" y="402"/>
                </a:lnTo>
                <a:lnTo>
                  <a:pt x="2364" y="402"/>
                </a:lnTo>
                <a:lnTo>
                  <a:pt x="2364" y="423"/>
                </a:lnTo>
                <a:lnTo>
                  <a:pt x="2395" y="423"/>
                </a:lnTo>
                <a:lnTo>
                  <a:pt x="2395" y="480"/>
                </a:lnTo>
                <a:lnTo>
                  <a:pt x="2428" y="480"/>
                </a:lnTo>
                <a:lnTo>
                  <a:pt x="2428" y="437"/>
                </a:lnTo>
                <a:lnTo>
                  <a:pt x="2450" y="437"/>
                </a:lnTo>
                <a:lnTo>
                  <a:pt x="2450" y="416"/>
                </a:lnTo>
                <a:lnTo>
                  <a:pt x="2511" y="416"/>
                </a:lnTo>
                <a:lnTo>
                  <a:pt x="2511" y="437"/>
                </a:lnTo>
                <a:lnTo>
                  <a:pt x="2532" y="437"/>
                </a:lnTo>
                <a:lnTo>
                  <a:pt x="2532" y="477"/>
                </a:lnTo>
                <a:lnTo>
                  <a:pt x="2556" y="477"/>
                </a:lnTo>
                <a:lnTo>
                  <a:pt x="2556" y="333"/>
                </a:lnTo>
                <a:lnTo>
                  <a:pt x="2622" y="333"/>
                </a:lnTo>
                <a:lnTo>
                  <a:pt x="2622" y="477"/>
                </a:lnTo>
                <a:lnTo>
                  <a:pt x="2648" y="477"/>
                </a:lnTo>
                <a:lnTo>
                  <a:pt x="2648" y="255"/>
                </a:lnTo>
                <a:lnTo>
                  <a:pt x="2750" y="291"/>
                </a:lnTo>
                <a:lnTo>
                  <a:pt x="2750" y="442"/>
                </a:lnTo>
                <a:lnTo>
                  <a:pt x="2780" y="442"/>
                </a:lnTo>
                <a:lnTo>
                  <a:pt x="2780" y="357"/>
                </a:lnTo>
                <a:lnTo>
                  <a:pt x="2825" y="357"/>
                </a:lnTo>
                <a:lnTo>
                  <a:pt x="2825" y="319"/>
                </a:lnTo>
                <a:lnTo>
                  <a:pt x="2889" y="319"/>
                </a:lnTo>
                <a:lnTo>
                  <a:pt x="2889" y="442"/>
                </a:lnTo>
                <a:lnTo>
                  <a:pt x="2934" y="442"/>
                </a:lnTo>
                <a:lnTo>
                  <a:pt x="2934" y="378"/>
                </a:lnTo>
                <a:lnTo>
                  <a:pt x="2981" y="378"/>
                </a:lnTo>
                <a:lnTo>
                  <a:pt x="2981" y="241"/>
                </a:lnTo>
                <a:lnTo>
                  <a:pt x="2998" y="229"/>
                </a:lnTo>
                <a:lnTo>
                  <a:pt x="2998" y="189"/>
                </a:lnTo>
                <a:lnTo>
                  <a:pt x="3024" y="175"/>
                </a:lnTo>
                <a:lnTo>
                  <a:pt x="3026" y="111"/>
                </a:lnTo>
                <a:lnTo>
                  <a:pt x="3028" y="175"/>
                </a:lnTo>
                <a:lnTo>
                  <a:pt x="3054" y="187"/>
                </a:lnTo>
                <a:lnTo>
                  <a:pt x="3057" y="229"/>
                </a:lnTo>
                <a:lnTo>
                  <a:pt x="3073" y="239"/>
                </a:lnTo>
                <a:lnTo>
                  <a:pt x="3073" y="416"/>
                </a:lnTo>
                <a:lnTo>
                  <a:pt x="3113" y="416"/>
                </a:lnTo>
                <a:lnTo>
                  <a:pt x="3113" y="329"/>
                </a:lnTo>
                <a:lnTo>
                  <a:pt x="3142" y="329"/>
                </a:lnTo>
                <a:lnTo>
                  <a:pt x="3142" y="291"/>
                </a:lnTo>
                <a:lnTo>
                  <a:pt x="3168" y="291"/>
                </a:lnTo>
                <a:lnTo>
                  <a:pt x="3168" y="213"/>
                </a:lnTo>
                <a:lnTo>
                  <a:pt x="3231" y="213"/>
                </a:lnTo>
                <a:lnTo>
                  <a:pt x="3231" y="336"/>
                </a:lnTo>
                <a:lnTo>
                  <a:pt x="3262" y="336"/>
                </a:lnTo>
                <a:lnTo>
                  <a:pt x="3262" y="265"/>
                </a:lnTo>
                <a:lnTo>
                  <a:pt x="3335" y="265"/>
                </a:lnTo>
                <a:lnTo>
                  <a:pt x="3335" y="239"/>
                </a:lnTo>
                <a:lnTo>
                  <a:pt x="3406" y="239"/>
                </a:lnTo>
                <a:lnTo>
                  <a:pt x="3406" y="359"/>
                </a:lnTo>
                <a:lnTo>
                  <a:pt x="3449" y="359"/>
                </a:lnTo>
                <a:lnTo>
                  <a:pt x="3449" y="532"/>
                </a:lnTo>
                <a:lnTo>
                  <a:pt x="0" y="532"/>
                </a:lnTo>
                <a:lnTo>
                  <a:pt x="0" y="53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1044867" y="2889112"/>
            <a:ext cx="726353" cy="276999"/>
          </a:xfrm>
          <a:prstGeom prst="rect">
            <a:avLst/>
          </a:prstGeom>
        </p:spPr>
        <p:txBody>
          <a:bodyPr wrap="none">
            <a:spAutoFit/>
          </a:bodyPr>
          <a:lstStyle/>
          <a:p>
            <a:r>
              <a:rPr lang="en-US" sz="1200" b="1" dirty="0"/>
              <a:t>HABITAT</a:t>
            </a:r>
            <a:endParaRPr lang="nl-BE" sz="1200" dirty="0"/>
          </a:p>
        </p:txBody>
      </p:sp>
      <p:sp>
        <p:nvSpPr>
          <p:cNvPr id="57" name="Oval 56"/>
          <p:cNvSpPr/>
          <p:nvPr/>
        </p:nvSpPr>
        <p:spPr>
          <a:xfrm>
            <a:off x="466715" y="1366490"/>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1"/>
                </a:solidFill>
              </a:rPr>
              <a:t>48%</a:t>
            </a:r>
          </a:p>
        </p:txBody>
      </p:sp>
      <p:sp>
        <p:nvSpPr>
          <p:cNvPr id="58" name="Oval 57"/>
          <p:cNvSpPr/>
          <p:nvPr/>
        </p:nvSpPr>
        <p:spPr>
          <a:xfrm>
            <a:off x="1289275" y="1877907"/>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5"/>
                </a:solidFill>
              </a:rPr>
              <a:t>52%</a:t>
            </a:r>
          </a:p>
        </p:txBody>
      </p:sp>
      <p:sp>
        <p:nvSpPr>
          <p:cNvPr id="3" name="Rectangle 2"/>
          <p:cNvSpPr/>
          <p:nvPr/>
        </p:nvSpPr>
        <p:spPr>
          <a:xfrm>
            <a:off x="1161823" y="944839"/>
            <a:ext cx="492443" cy="276999"/>
          </a:xfrm>
          <a:prstGeom prst="rect">
            <a:avLst/>
          </a:prstGeom>
        </p:spPr>
        <p:txBody>
          <a:bodyPr wrap="none">
            <a:spAutoFit/>
          </a:bodyPr>
          <a:lstStyle/>
          <a:p>
            <a:pPr algn="ctr" fontAlgn="b"/>
            <a:r>
              <a:rPr lang="en-US" sz="1200" b="1" dirty="0"/>
              <a:t>SEXE</a:t>
            </a:r>
          </a:p>
        </p:txBody>
      </p:sp>
      <p:sp>
        <p:nvSpPr>
          <p:cNvPr id="5" name="Rectangle 4"/>
          <p:cNvSpPr/>
          <p:nvPr/>
        </p:nvSpPr>
        <p:spPr>
          <a:xfrm>
            <a:off x="4253263" y="944839"/>
            <a:ext cx="448905" cy="276999"/>
          </a:xfrm>
          <a:prstGeom prst="rect">
            <a:avLst/>
          </a:prstGeom>
        </p:spPr>
        <p:txBody>
          <a:bodyPr wrap="none">
            <a:spAutoFit/>
          </a:bodyPr>
          <a:lstStyle/>
          <a:p>
            <a:pPr algn="ctr"/>
            <a:r>
              <a:rPr lang="en-US" sz="1200" b="1" dirty="0"/>
              <a:t>ÂGE</a:t>
            </a:r>
          </a:p>
        </p:txBody>
      </p:sp>
      <p:sp>
        <p:nvSpPr>
          <p:cNvPr id="61" name="Rectangle 60"/>
          <p:cNvSpPr/>
          <p:nvPr/>
        </p:nvSpPr>
        <p:spPr>
          <a:xfrm>
            <a:off x="7459427" y="2886270"/>
            <a:ext cx="1029384" cy="276999"/>
          </a:xfrm>
          <a:prstGeom prst="rect">
            <a:avLst/>
          </a:prstGeom>
        </p:spPr>
        <p:txBody>
          <a:bodyPr wrap="none">
            <a:spAutoFit/>
          </a:bodyPr>
          <a:lstStyle/>
          <a:p>
            <a:pPr algn="ctr"/>
            <a:r>
              <a:rPr lang="en-US" sz="1200" b="1" dirty="0"/>
              <a:t>OCCUPATION</a:t>
            </a:r>
          </a:p>
        </p:txBody>
      </p:sp>
      <p:sp>
        <p:nvSpPr>
          <p:cNvPr id="17" name="Oval 16"/>
          <p:cNvSpPr/>
          <p:nvPr/>
        </p:nvSpPr>
        <p:spPr>
          <a:xfrm>
            <a:off x="4563835" y="2879178"/>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Freeform 16"/>
          <p:cNvSpPr>
            <a:spLocks noChangeAspect="1" noEditPoints="1"/>
          </p:cNvSpPr>
          <p:nvPr/>
        </p:nvSpPr>
        <p:spPr bwMode="auto">
          <a:xfrm>
            <a:off x="4625989" y="2984819"/>
            <a:ext cx="271690" cy="184717"/>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Rounded Rectangle 62"/>
          <p:cNvSpPr/>
          <p:nvPr/>
        </p:nvSpPr>
        <p:spPr>
          <a:xfrm>
            <a:off x="5120640" y="2814732"/>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Rectangle 63"/>
          <p:cNvSpPr/>
          <p:nvPr/>
        </p:nvSpPr>
        <p:spPr>
          <a:xfrm>
            <a:off x="5643337" y="2886270"/>
            <a:ext cx="790601" cy="276999"/>
          </a:xfrm>
          <a:prstGeom prst="rect">
            <a:avLst/>
          </a:prstGeom>
        </p:spPr>
        <p:txBody>
          <a:bodyPr wrap="none">
            <a:spAutoFit/>
          </a:bodyPr>
          <a:lstStyle/>
          <a:p>
            <a:pPr algn="ctr"/>
            <a:r>
              <a:rPr lang="en-US" sz="1200" b="1" dirty="0"/>
              <a:t>ANIMAL*</a:t>
            </a:r>
          </a:p>
        </p:txBody>
      </p:sp>
      <p:graphicFrame>
        <p:nvGraphicFramePr>
          <p:cNvPr id="67" name="Object 7"/>
          <p:cNvGraphicFramePr>
            <a:graphicFrameLocks noChangeAspect="1"/>
          </p:cNvGraphicFramePr>
          <p:nvPr>
            <p:extLst>
              <p:ext uri="{D42A27DB-BD31-4B8C-83A1-F6EECF244321}">
                <p14:modId xmlns:p14="http://schemas.microsoft.com/office/powerpoint/2010/main" val="3267185698"/>
              </p:ext>
            </p:extLst>
          </p:nvPr>
        </p:nvGraphicFramePr>
        <p:xfrm>
          <a:off x="5120640" y="2819870"/>
          <a:ext cx="1836000" cy="1647201"/>
        </p:xfrm>
        <a:graphic>
          <a:graphicData uri="http://schemas.openxmlformats.org/drawingml/2006/chart">
            <c:chart xmlns:c="http://schemas.openxmlformats.org/drawingml/2006/chart" xmlns:r="http://schemas.openxmlformats.org/officeDocument/2006/relationships" r:id="rId7"/>
          </a:graphicData>
        </a:graphic>
      </p:graphicFrame>
      <p:sp>
        <p:nvSpPr>
          <p:cNvPr id="68" name="Freeform 32"/>
          <p:cNvSpPr>
            <a:spLocks noChangeAspect="1"/>
          </p:cNvSpPr>
          <p:nvPr/>
        </p:nvSpPr>
        <p:spPr bwMode="auto">
          <a:xfrm>
            <a:off x="5420036" y="3913536"/>
            <a:ext cx="304801" cy="359275"/>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8"/>
          <p:cNvSpPr>
            <a:spLocks noChangeAspect="1"/>
          </p:cNvSpPr>
          <p:nvPr/>
        </p:nvSpPr>
        <p:spPr bwMode="auto">
          <a:xfrm>
            <a:off x="6366521" y="3985552"/>
            <a:ext cx="268690" cy="280931"/>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TextBox 73"/>
          <p:cNvSpPr txBox="1"/>
          <p:nvPr/>
        </p:nvSpPr>
        <p:spPr>
          <a:xfrm>
            <a:off x="225426" y="543048"/>
            <a:ext cx="1044724" cy="215444"/>
          </a:xfrm>
          <a:prstGeom prst="rect">
            <a:avLst/>
          </a:prstGeom>
        </p:spPr>
        <p:txBody>
          <a:bodyPr vert="horz" wrap="square" lIns="0" tIns="0" rIns="0" bIns="0" rtlCol="0">
            <a:spAutoFit/>
          </a:bodyPr>
          <a:lstStyle/>
          <a:p>
            <a:pPr marL="4763"/>
            <a:r>
              <a:rPr lang="nl-BE" sz="1400" b="1" dirty="0">
                <a:solidFill>
                  <a:srgbClr val="781D7E"/>
                </a:solidFill>
              </a:rPr>
              <a:t>NAMUR</a:t>
            </a:r>
          </a:p>
        </p:txBody>
      </p:sp>
      <p:graphicFrame>
        <p:nvGraphicFramePr>
          <p:cNvPr id="70" name="Table 69"/>
          <p:cNvGraphicFramePr>
            <a:graphicFrameLocks noGrp="1"/>
          </p:cNvGraphicFramePr>
          <p:nvPr>
            <p:extLst>
              <p:ext uri="{D42A27DB-BD31-4B8C-83A1-F6EECF244321}">
                <p14:modId xmlns:p14="http://schemas.microsoft.com/office/powerpoint/2010/main" val="3527210066"/>
              </p:ext>
            </p:extLst>
          </p:nvPr>
        </p:nvGraphicFramePr>
        <p:xfrm>
          <a:off x="6434132" y="1524623"/>
          <a:ext cx="824380" cy="1008000"/>
        </p:xfrm>
        <a:graphic>
          <a:graphicData uri="http://schemas.openxmlformats.org/drawingml/2006/table">
            <a:tbl>
              <a:tblPr>
                <a:tableStyleId>{5C22544A-7EE6-4342-B048-85BDC9FD1C3A}</a:tableStyleId>
              </a:tblPr>
              <a:tblGrid>
                <a:gridCol w="824380">
                  <a:extLst>
                    <a:ext uri="{9D8B030D-6E8A-4147-A177-3AD203B41FA5}">
                      <a16:colId xmlns:a16="http://schemas.microsoft.com/office/drawing/2014/main" xmlns="" val="20000"/>
                    </a:ext>
                  </a:extLst>
                </a:gridCol>
              </a:tblGrid>
              <a:tr h="252000">
                <a:tc>
                  <a:txBody>
                    <a:bodyPr/>
                    <a:lstStyle/>
                    <a:p>
                      <a:pPr algn="r" fontAlgn="b"/>
                      <a:r>
                        <a:rPr lang="nl-BE" sz="1000" b="1" i="0" u="none" strike="noStrike" dirty="0">
                          <a:solidFill>
                            <a:schemeClr val="accent1"/>
                          </a:solidFill>
                          <a:effectLst/>
                          <a:latin typeface="Calibri"/>
                        </a:rPr>
                        <a:t>1 </a:t>
                      </a:r>
                      <a:r>
                        <a:rPr lang="nl-BE" sz="1000" b="1" i="0" u="none" strike="noStrike" dirty="0" err="1">
                          <a:solidFill>
                            <a:schemeClr val="accent1"/>
                          </a:solidFill>
                          <a:effectLst/>
                          <a:latin typeface="Calibri"/>
                        </a:rPr>
                        <a:t>personne</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52000">
                <a:tc>
                  <a:txBody>
                    <a:bodyPr/>
                    <a:lstStyle/>
                    <a:p>
                      <a:pPr algn="r" fontAlgn="b"/>
                      <a:r>
                        <a:rPr lang="nl-BE" sz="1000" b="1" i="0" u="none" strike="noStrike" dirty="0">
                          <a:solidFill>
                            <a:schemeClr val="accent1"/>
                          </a:solidFill>
                          <a:effectLst/>
                          <a:latin typeface="Calibri"/>
                        </a:rPr>
                        <a:t>2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2000">
                <a:tc>
                  <a:txBody>
                    <a:bodyPr/>
                    <a:lstStyle/>
                    <a:p>
                      <a:pPr algn="r" fontAlgn="b"/>
                      <a:r>
                        <a:rPr lang="nl-BE" sz="1000" b="1" i="0" u="none" strike="noStrike" dirty="0">
                          <a:solidFill>
                            <a:schemeClr val="accent1"/>
                          </a:solidFill>
                          <a:effectLst/>
                          <a:latin typeface="Calibri"/>
                        </a:rPr>
                        <a:t>3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2000">
                <a:tc>
                  <a:txBody>
                    <a:bodyPr/>
                    <a:lstStyle/>
                    <a:p>
                      <a:pPr algn="r" fontAlgn="b"/>
                      <a:r>
                        <a:rPr lang="nl-BE" sz="1000" b="1" i="0" u="none" strike="noStrike" dirty="0">
                          <a:solidFill>
                            <a:schemeClr val="accent1"/>
                          </a:solidFill>
                          <a:effectLst/>
                          <a:latin typeface="Calibri"/>
                        </a:rPr>
                        <a:t>4+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2" name="Freeform 154"/>
          <p:cNvSpPr>
            <a:spLocks/>
          </p:cNvSpPr>
          <p:nvPr/>
        </p:nvSpPr>
        <p:spPr bwMode="auto">
          <a:xfrm>
            <a:off x="905260" y="477174"/>
            <a:ext cx="298105" cy="346337"/>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solidFill>
            <a:srgbClr val="781D7E"/>
          </a:solidFill>
          <a:ln w="9525">
            <a:solidFill>
              <a:schemeClr val="bg1"/>
            </a:solidFill>
            <a:round/>
            <a:headEnd/>
            <a:tailEnd/>
          </a:ln>
        </p:spPr>
        <p:txBody>
          <a:bodyPr/>
          <a:lstStyle/>
          <a:p>
            <a:pPr>
              <a:defRPr/>
            </a:pPr>
            <a:endParaRPr lang="en-GB">
              <a:solidFill>
                <a:srgbClr val="004E69"/>
              </a:solidFill>
            </a:endParaRPr>
          </a:p>
        </p:txBody>
      </p:sp>
      <p:sp>
        <p:nvSpPr>
          <p:cNvPr id="66" name="Rectangle 65"/>
          <p:cNvSpPr/>
          <p:nvPr/>
        </p:nvSpPr>
        <p:spPr>
          <a:xfrm>
            <a:off x="6934215" y="944839"/>
            <a:ext cx="1409810" cy="276999"/>
          </a:xfrm>
          <a:prstGeom prst="rect">
            <a:avLst/>
          </a:prstGeom>
        </p:spPr>
        <p:txBody>
          <a:bodyPr wrap="none">
            <a:spAutoFit/>
          </a:bodyPr>
          <a:lstStyle/>
          <a:p>
            <a:pPr algn="ctr"/>
            <a:r>
              <a:rPr lang="en-US" sz="1200" b="1" dirty="0"/>
              <a:t>TAILLE DE MÉNAGE</a:t>
            </a:r>
          </a:p>
        </p:txBody>
      </p:sp>
      <p:sp>
        <p:nvSpPr>
          <p:cNvPr id="72" name="Rectangle 71"/>
          <p:cNvSpPr/>
          <p:nvPr/>
        </p:nvSpPr>
        <p:spPr>
          <a:xfrm>
            <a:off x="3043421" y="2886269"/>
            <a:ext cx="1653273" cy="276999"/>
          </a:xfrm>
          <a:prstGeom prst="rect">
            <a:avLst/>
          </a:prstGeom>
        </p:spPr>
        <p:txBody>
          <a:bodyPr wrap="none">
            <a:spAutoFit/>
          </a:bodyPr>
          <a:lstStyle/>
          <a:p>
            <a:r>
              <a:rPr lang="en-US" sz="1200" b="1" dirty="0"/>
              <a:t>NIVEAU D’ÉDUCATION</a:t>
            </a:r>
          </a:p>
        </p:txBody>
      </p:sp>
      <p:sp>
        <p:nvSpPr>
          <p:cNvPr id="73" name="TextBox 72"/>
          <p:cNvSpPr txBox="1"/>
          <p:nvPr/>
        </p:nvSpPr>
        <p:spPr>
          <a:xfrm>
            <a:off x="5120641" y="4485050"/>
            <a:ext cx="1836000" cy="138499"/>
          </a:xfrm>
          <a:prstGeom prst="rect">
            <a:avLst/>
          </a:prstGeom>
        </p:spPr>
        <p:txBody>
          <a:bodyPr vert="horz" wrap="square" lIns="0" tIns="0" rIns="0" bIns="0" rtlCol="0">
            <a:spAutoFit/>
          </a:bodyPr>
          <a:lstStyle/>
          <a:p>
            <a:pPr marL="4763" algn="ctr"/>
            <a:r>
              <a:rPr lang="nl-BE" sz="900" b="1" dirty="0">
                <a:solidFill>
                  <a:srgbClr val="781D7E"/>
                </a:solidFill>
              </a:rPr>
              <a:t>*Question oui/non</a:t>
            </a:r>
          </a:p>
        </p:txBody>
      </p:sp>
    </p:spTree>
    <p:extLst>
      <p:ext uri="{BB962C8B-B14F-4D97-AF65-F5344CB8AC3E}">
        <p14:creationId xmlns:p14="http://schemas.microsoft.com/office/powerpoint/2010/main" val="378165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1129560" y="480029"/>
            <a:ext cx="412953" cy="328166"/>
            <a:chOff x="2416972" y="2425189"/>
            <a:chExt cx="4921657" cy="3911149"/>
          </a:xfrm>
          <a:solidFill>
            <a:srgbClr val="781D7E"/>
          </a:solidFill>
        </p:grpSpPr>
        <p:sp>
          <p:nvSpPr>
            <p:cNvPr id="68" name="Freeform 152"/>
            <p:cNvSpPr>
              <a:spLocks/>
            </p:cNvSpPr>
            <p:nvPr/>
          </p:nvSpPr>
          <p:spPr bwMode="auto">
            <a:xfrm>
              <a:off x="2416972" y="2425189"/>
              <a:ext cx="2128829" cy="2468236"/>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69"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70"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71"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72"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59" name="Rounded Rectangle 58"/>
          <p:cNvSpPr/>
          <p:nvPr/>
        </p:nvSpPr>
        <p:spPr>
          <a:xfrm>
            <a:off x="245166" y="2819870"/>
            <a:ext cx="2325756" cy="1642063"/>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ounded Rectangle 3"/>
          <p:cNvSpPr/>
          <p:nvPr/>
        </p:nvSpPr>
        <p:spPr>
          <a:xfrm>
            <a:off x="245165" y="876591"/>
            <a:ext cx="2325757"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ounded Rectangle 9"/>
          <p:cNvSpPr/>
          <p:nvPr/>
        </p:nvSpPr>
        <p:spPr>
          <a:xfrm>
            <a:off x="2678550" y="2821092"/>
            <a:ext cx="2342245" cy="1640841"/>
          </a:xfrm>
          <a:prstGeom prst="roundRect">
            <a:avLst>
              <a:gd name="adj" fmla="val 1726"/>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endParaRPr lang="en-US" sz="1200" b="1" dirty="0">
              <a:solidFill>
                <a:schemeClr val="bg2">
                  <a:lumMod val="50000"/>
                </a:schemeClr>
              </a:solidFill>
            </a:endParaRPr>
          </a:p>
        </p:txBody>
      </p:sp>
      <p:graphicFrame>
        <p:nvGraphicFramePr>
          <p:cNvPr id="22" name="Chart 21"/>
          <p:cNvGraphicFramePr/>
          <p:nvPr>
            <p:extLst/>
          </p:nvPr>
        </p:nvGraphicFramePr>
        <p:xfrm>
          <a:off x="2678550" y="2788390"/>
          <a:ext cx="2342245" cy="170502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2678550" y="876591"/>
            <a:ext cx="3598332"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Text Placeholder 28"/>
          <p:cNvSpPr>
            <a:spLocks noGrp="1"/>
          </p:cNvSpPr>
          <p:nvPr>
            <p:ph type="body" sz="quarter" idx="13"/>
          </p:nvPr>
        </p:nvSpPr>
        <p:spPr/>
        <p:txBody>
          <a:bodyPr/>
          <a:lstStyle/>
          <a:p>
            <a:r>
              <a:rPr lang="fr-BE"/>
              <a:t>Profil des personnes interrogées</a:t>
            </a:r>
            <a:endParaRPr lang="fr-BE" dirty="0"/>
          </a:p>
        </p:txBody>
      </p:sp>
      <p:sp>
        <p:nvSpPr>
          <p:cNvPr id="8" name="Rounded Rectangle 7"/>
          <p:cNvSpPr/>
          <p:nvPr/>
        </p:nvSpPr>
        <p:spPr>
          <a:xfrm>
            <a:off x="6382283" y="883217"/>
            <a:ext cx="2507716" cy="1832391"/>
          </a:xfrm>
          <a:prstGeom prst="roundRect">
            <a:avLst>
              <a:gd name="adj" fmla="val 25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43"/>
          <p:cNvSpPr>
            <a:spLocks noEditPoints="1"/>
          </p:cNvSpPr>
          <p:nvPr/>
        </p:nvSpPr>
        <p:spPr bwMode="auto">
          <a:xfrm>
            <a:off x="1214164" y="1479501"/>
            <a:ext cx="1068106" cy="1119958"/>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sp>
        <p:nvSpPr>
          <p:cNvPr id="12" name="Freeform 45"/>
          <p:cNvSpPr>
            <a:spLocks noEditPoints="1"/>
          </p:cNvSpPr>
          <p:nvPr/>
        </p:nvSpPr>
        <p:spPr bwMode="auto">
          <a:xfrm>
            <a:off x="395798" y="1298182"/>
            <a:ext cx="783292" cy="1301277"/>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graphicFrame>
        <p:nvGraphicFramePr>
          <p:cNvPr id="43" name="Chart 42"/>
          <p:cNvGraphicFramePr/>
          <p:nvPr>
            <p:extLst/>
          </p:nvPr>
        </p:nvGraphicFramePr>
        <p:xfrm>
          <a:off x="6258713" y="1504271"/>
          <a:ext cx="2602566" cy="1069231"/>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p:cNvSpPr/>
          <p:nvPr/>
        </p:nvSpPr>
        <p:spPr>
          <a:xfrm>
            <a:off x="3135137" y="1553621"/>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27%</a:t>
            </a:r>
          </a:p>
        </p:txBody>
      </p:sp>
      <p:sp>
        <p:nvSpPr>
          <p:cNvPr id="25" name="TextBox 24"/>
          <p:cNvSpPr txBox="1"/>
          <p:nvPr/>
        </p:nvSpPr>
        <p:spPr>
          <a:xfrm>
            <a:off x="3191166" y="2380487"/>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15-34</a:t>
            </a:r>
          </a:p>
        </p:txBody>
      </p:sp>
      <p:sp>
        <p:nvSpPr>
          <p:cNvPr id="27" name="Oval 26"/>
          <p:cNvSpPr/>
          <p:nvPr/>
        </p:nvSpPr>
        <p:spPr>
          <a:xfrm>
            <a:off x="4277160" y="1537046"/>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35%</a:t>
            </a:r>
          </a:p>
        </p:txBody>
      </p:sp>
      <p:sp>
        <p:nvSpPr>
          <p:cNvPr id="30" name="Freeform 60"/>
          <p:cNvSpPr>
            <a:spLocks/>
          </p:cNvSpPr>
          <p:nvPr/>
        </p:nvSpPr>
        <p:spPr bwMode="auto">
          <a:xfrm>
            <a:off x="3896260" y="1514209"/>
            <a:ext cx="417917" cy="1159781"/>
          </a:xfrm>
          <a:custGeom>
            <a:avLst/>
            <a:gdLst>
              <a:gd name="T0" fmla="*/ 287338 w 507"/>
              <a:gd name="T1" fmla="*/ 61913 h 1407"/>
              <a:gd name="T2" fmla="*/ 282575 w 507"/>
              <a:gd name="T3" fmla="*/ 201613 h 1407"/>
              <a:gd name="T4" fmla="*/ 327025 w 507"/>
              <a:gd name="T5" fmla="*/ 290513 h 1407"/>
              <a:gd name="T6" fmla="*/ 258763 w 507"/>
              <a:gd name="T7" fmla="*/ 346075 h 1407"/>
              <a:gd name="T8" fmla="*/ 187325 w 507"/>
              <a:gd name="T9" fmla="*/ 373063 h 1407"/>
              <a:gd name="T10" fmla="*/ 112713 w 507"/>
              <a:gd name="T11" fmla="*/ 425450 h 1407"/>
              <a:gd name="T12" fmla="*/ 82550 w 507"/>
              <a:gd name="T13" fmla="*/ 641350 h 1407"/>
              <a:gd name="T14" fmla="*/ 42863 w 507"/>
              <a:gd name="T15" fmla="*/ 711200 h 1407"/>
              <a:gd name="T16" fmla="*/ 46038 w 507"/>
              <a:gd name="T17" fmla="*/ 788988 h 1407"/>
              <a:gd name="T18" fmla="*/ 31750 w 507"/>
              <a:gd name="T19" fmla="*/ 860425 h 1407"/>
              <a:gd name="T20" fmla="*/ 11113 w 507"/>
              <a:gd name="T21" fmla="*/ 1027113 h 1407"/>
              <a:gd name="T22" fmla="*/ 22225 w 507"/>
              <a:gd name="T23" fmla="*/ 1139825 h 1407"/>
              <a:gd name="T24" fmla="*/ 196850 w 507"/>
              <a:gd name="T25" fmla="*/ 1174750 h 1407"/>
              <a:gd name="T26" fmla="*/ 231775 w 507"/>
              <a:gd name="T27" fmla="*/ 1144588 h 1407"/>
              <a:gd name="T28" fmla="*/ 228600 w 507"/>
              <a:gd name="T29" fmla="*/ 1265238 h 1407"/>
              <a:gd name="T30" fmla="*/ 242888 w 507"/>
              <a:gd name="T31" fmla="*/ 1325563 h 1407"/>
              <a:gd name="T32" fmla="*/ 255588 w 507"/>
              <a:gd name="T33" fmla="*/ 1441450 h 1407"/>
              <a:gd name="T34" fmla="*/ 277813 w 507"/>
              <a:gd name="T35" fmla="*/ 1520825 h 1407"/>
              <a:gd name="T36" fmla="*/ 242888 w 507"/>
              <a:gd name="T37" fmla="*/ 1689101 h 1407"/>
              <a:gd name="T38" fmla="*/ 242888 w 507"/>
              <a:gd name="T39" fmla="*/ 1981201 h 1407"/>
              <a:gd name="T40" fmla="*/ 261938 w 507"/>
              <a:gd name="T41" fmla="*/ 2093913 h 1407"/>
              <a:gd name="T42" fmla="*/ 298450 w 507"/>
              <a:gd name="T43" fmla="*/ 2173288 h 1407"/>
              <a:gd name="T44" fmla="*/ 369888 w 507"/>
              <a:gd name="T45" fmla="*/ 2225676 h 1407"/>
              <a:gd name="T46" fmla="*/ 501650 w 507"/>
              <a:gd name="T47" fmla="*/ 2212976 h 1407"/>
              <a:gd name="T48" fmla="*/ 474663 w 507"/>
              <a:gd name="T49" fmla="*/ 2149476 h 1407"/>
              <a:gd name="T50" fmla="*/ 420688 w 507"/>
              <a:gd name="T51" fmla="*/ 2043113 h 1407"/>
              <a:gd name="T52" fmla="*/ 423863 w 507"/>
              <a:gd name="T53" fmla="*/ 1914526 h 1407"/>
              <a:gd name="T54" fmla="*/ 409575 w 507"/>
              <a:gd name="T55" fmla="*/ 1677988 h 1407"/>
              <a:gd name="T56" fmla="*/ 417513 w 507"/>
              <a:gd name="T57" fmla="*/ 1600200 h 1407"/>
              <a:gd name="T58" fmla="*/ 466725 w 507"/>
              <a:gd name="T59" fmla="*/ 1408113 h 1407"/>
              <a:gd name="T60" fmla="*/ 479425 w 507"/>
              <a:gd name="T61" fmla="*/ 1571625 h 1407"/>
              <a:gd name="T62" fmla="*/ 492125 w 507"/>
              <a:gd name="T63" fmla="*/ 1635126 h 1407"/>
              <a:gd name="T64" fmla="*/ 479425 w 507"/>
              <a:gd name="T65" fmla="*/ 1701801 h 1407"/>
              <a:gd name="T66" fmla="*/ 452438 w 507"/>
              <a:gd name="T67" fmla="*/ 1879601 h 1407"/>
              <a:gd name="T68" fmla="*/ 458788 w 507"/>
              <a:gd name="T69" fmla="*/ 2012951 h 1407"/>
              <a:gd name="T70" fmla="*/ 484188 w 507"/>
              <a:gd name="T71" fmla="*/ 2125663 h 1407"/>
              <a:gd name="T72" fmla="*/ 527050 w 507"/>
              <a:gd name="T73" fmla="*/ 2192338 h 1407"/>
              <a:gd name="T74" fmla="*/ 652463 w 507"/>
              <a:gd name="T75" fmla="*/ 2184401 h 1407"/>
              <a:gd name="T76" fmla="*/ 617538 w 507"/>
              <a:gd name="T77" fmla="*/ 2076451 h 1407"/>
              <a:gd name="T78" fmla="*/ 615950 w 507"/>
              <a:gd name="T79" fmla="*/ 1997076 h 1407"/>
              <a:gd name="T80" fmla="*/ 623888 w 507"/>
              <a:gd name="T81" fmla="*/ 1887538 h 1407"/>
              <a:gd name="T82" fmla="*/ 628650 w 507"/>
              <a:gd name="T83" fmla="*/ 1638301 h 1407"/>
              <a:gd name="T84" fmla="*/ 639763 w 507"/>
              <a:gd name="T85" fmla="*/ 1506538 h 1407"/>
              <a:gd name="T86" fmla="*/ 652463 w 507"/>
              <a:gd name="T87" fmla="*/ 1411288 h 1407"/>
              <a:gd name="T88" fmla="*/ 663575 w 507"/>
              <a:gd name="T89" fmla="*/ 1276350 h 1407"/>
              <a:gd name="T90" fmla="*/ 708025 w 507"/>
              <a:gd name="T91" fmla="*/ 1136650 h 1407"/>
              <a:gd name="T92" fmla="*/ 711200 w 507"/>
              <a:gd name="T93" fmla="*/ 1198563 h 1407"/>
              <a:gd name="T94" fmla="*/ 715963 w 507"/>
              <a:gd name="T95" fmla="*/ 1238250 h 1407"/>
              <a:gd name="T96" fmla="*/ 735013 w 507"/>
              <a:gd name="T97" fmla="*/ 1184275 h 1407"/>
              <a:gd name="T98" fmla="*/ 757238 w 507"/>
              <a:gd name="T99" fmla="*/ 1219200 h 1407"/>
              <a:gd name="T100" fmla="*/ 742950 w 507"/>
              <a:gd name="T101" fmla="*/ 1246188 h 1407"/>
              <a:gd name="T102" fmla="*/ 762000 w 507"/>
              <a:gd name="T103" fmla="*/ 1265238 h 1407"/>
              <a:gd name="T104" fmla="*/ 801688 w 507"/>
              <a:gd name="T105" fmla="*/ 1201738 h 1407"/>
              <a:gd name="T106" fmla="*/ 793750 w 507"/>
              <a:gd name="T107" fmla="*/ 1139825 h 1407"/>
              <a:gd name="T108" fmla="*/ 782638 w 507"/>
              <a:gd name="T109" fmla="*/ 1025525 h 1407"/>
              <a:gd name="T110" fmla="*/ 722313 w 507"/>
              <a:gd name="T111" fmla="*/ 722313 h 1407"/>
              <a:gd name="T112" fmla="*/ 687388 w 507"/>
              <a:gd name="T113" fmla="*/ 596900 h 1407"/>
              <a:gd name="T114" fmla="*/ 649288 w 507"/>
              <a:gd name="T115" fmla="*/ 423863 h 1407"/>
              <a:gd name="T116" fmla="*/ 533400 w 507"/>
              <a:gd name="T117" fmla="*/ 349250 h 1407"/>
              <a:gd name="T118" fmla="*/ 503238 w 507"/>
              <a:gd name="T119" fmla="*/ 295275 h 1407"/>
              <a:gd name="T120" fmla="*/ 527050 w 507"/>
              <a:gd name="T121" fmla="*/ 185738 h 1407"/>
              <a:gd name="T122" fmla="*/ 538163 w 507"/>
              <a:gd name="T123" fmla="*/ 106363 h 1407"/>
              <a:gd name="T124" fmla="*/ 431800 w 507"/>
              <a:gd name="T125" fmla="*/ 4763 h 1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7"/>
              <a:gd name="T190" fmla="*/ 0 h 1407"/>
              <a:gd name="T191" fmla="*/ 507 w 507"/>
              <a:gd name="T192" fmla="*/ 1407 h 14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7" h="1407">
                <a:moveTo>
                  <a:pt x="245" y="0"/>
                </a:moveTo>
                <a:lnTo>
                  <a:pt x="245" y="0"/>
                </a:lnTo>
                <a:lnTo>
                  <a:pt x="235" y="0"/>
                </a:lnTo>
                <a:lnTo>
                  <a:pt x="225" y="2"/>
                </a:lnTo>
                <a:lnTo>
                  <a:pt x="215" y="3"/>
                </a:lnTo>
                <a:lnTo>
                  <a:pt x="205" y="8"/>
                </a:lnTo>
                <a:lnTo>
                  <a:pt x="198" y="13"/>
                </a:lnTo>
                <a:lnTo>
                  <a:pt x="190" y="20"/>
                </a:lnTo>
                <a:lnTo>
                  <a:pt x="185" y="28"/>
                </a:lnTo>
                <a:lnTo>
                  <a:pt x="181" y="39"/>
                </a:lnTo>
                <a:lnTo>
                  <a:pt x="175" y="62"/>
                </a:lnTo>
                <a:lnTo>
                  <a:pt x="171" y="74"/>
                </a:lnTo>
                <a:lnTo>
                  <a:pt x="170" y="86"/>
                </a:lnTo>
                <a:lnTo>
                  <a:pt x="170" y="96"/>
                </a:lnTo>
                <a:lnTo>
                  <a:pt x="171" y="107"/>
                </a:lnTo>
                <a:lnTo>
                  <a:pt x="173" y="117"/>
                </a:lnTo>
                <a:lnTo>
                  <a:pt x="178" y="127"/>
                </a:lnTo>
                <a:lnTo>
                  <a:pt x="181" y="136"/>
                </a:lnTo>
                <a:lnTo>
                  <a:pt x="188" y="144"/>
                </a:lnTo>
                <a:lnTo>
                  <a:pt x="195" y="154"/>
                </a:lnTo>
                <a:lnTo>
                  <a:pt x="200" y="164"/>
                </a:lnTo>
                <a:lnTo>
                  <a:pt x="203" y="173"/>
                </a:lnTo>
                <a:lnTo>
                  <a:pt x="205" y="178"/>
                </a:lnTo>
                <a:lnTo>
                  <a:pt x="206" y="183"/>
                </a:lnTo>
                <a:lnTo>
                  <a:pt x="205" y="193"/>
                </a:lnTo>
                <a:lnTo>
                  <a:pt x="203" y="196"/>
                </a:lnTo>
                <a:lnTo>
                  <a:pt x="201" y="201"/>
                </a:lnTo>
                <a:lnTo>
                  <a:pt x="198" y="205"/>
                </a:lnTo>
                <a:lnTo>
                  <a:pt x="195" y="208"/>
                </a:lnTo>
                <a:lnTo>
                  <a:pt x="185" y="211"/>
                </a:lnTo>
                <a:lnTo>
                  <a:pt x="163" y="218"/>
                </a:lnTo>
                <a:lnTo>
                  <a:pt x="154" y="223"/>
                </a:lnTo>
                <a:lnTo>
                  <a:pt x="151" y="226"/>
                </a:lnTo>
                <a:lnTo>
                  <a:pt x="148" y="228"/>
                </a:lnTo>
                <a:lnTo>
                  <a:pt x="138" y="231"/>
                </a:lnTo>
                <a:lnTo>
                  <a:pt x="128" y="233"/>
                </a:lnTo>
                <a:lnTo>
                  <a:pt x="118" y="235"/>
                </a:lnTo>
                <a:lnTo>
                  <a:pt x="112" y="235"/>
                </a:lnTo>
                <a:lnTo>
                  <a:pt x="107" y="238"/>
                </a:lnTo>
                <a:lnTo>
                  <a:pt x="97" y="243"/>
                </a:lnTo>
                <a:lnTo>
                  <a:pt x="87" y="250"/>
                </a:lnTo>
                <a:lnTo>
                  <a:pt x="81" y="257"/>
                </a:lnTo>
                <a:lnTo>
                  <a:pt x="74" y="263"/>
                </a:lnTo>
                <a:lnTo>
                  <a:pt x="71" y="268"/>
                </a:lnTo>
                <a:lnTo>
                  <a:pt x="69" y="273"/>
                </a:lnTo>
                <a:lnTo>
                  <a:pt x="67" y="285"/>
                </a:lnTo>
                <a:lnTo>
                  <a:pt x="59" y="329"/>
                </a:lnTo>
                <a:lnTo>
                  <a:pt x="52" y="372"/>
                </a:lnTo>
                <a:lnTo>
                  <a:pt x="52" y="391"/>
                </a:lnTo>
                <a:lnTo>
                  <a:pt x="52" y="404"/>
                </a:lnTo>
                <a:lnTo>
                  <a:pt x="49" y="408"/>
                </a:lnTo>
                <a:lnTo>
                  <a:pt x="45" y="411"/>
                </a:lnTo>
                <a:lnTo>
                  <a:pt x="39" y="419"/>
                </a:lnTo>
                <a:lnTo>
                  <a:pt x="34" y="428"/>
                </a:lnTo>
                <a:lnTo>
                  <a:pt x="29" y="436"/>
                </a:lnTo>
                <a:lnTo>
                  <a:pt x="27" y="443"/>
                </a:lnTo>
                <a:lnTo>
                  <a:pt x="27" y="448"/>
                </a:lnTo>
                <a:lnTo>
                  <a:pt x="25" y="451"/>
                </a:lnTo>
                <a:lnTo>
                  <a:pt x="24" y="456"/>
                </a:lnTo>
                <a:lnTo>
                  <a:pt x="22" y="468"/>
                </a:lnTo>
                <a:lnTo>
                  <a:pt x="20" y="478"/>
                </a:lnTo>
                <a:lnTo>
                  <a:pt x="22" y="488"/>
                </a:lnTo>
                <a:lnTo>
                  <a:pt x="25" y="493"/>
                </a:lnTo>
                <a:lnTo>
                  <a:pt x="29" y="497"/>
                </a:lnTo>
                <a:lnTo>
                  <a:pt x="39" y="502"/>
                </a:lnTo>
                <a:lnTo>
                  <a:pt x="37" y="505"/>
                </a:lnTo>
                <a:lnTo>
                  <a:pt x="34" y="512"/>
                </a:lnTo>
                <a:lnTo>
                  <a:pt x="29" y="520"/>
                </a:lnTo>
                <a:lnTo>
                  <a:pt x="24" y="528"/>
                </a:lnTo>
                <a:lnTo>
                  <a:pt x="20" y="538"/>
                </a:lnTo>
                <a:lnTo>
                  <a:pt x="20" y="542"/>
                </a:lnTo>
                <a:lnTo>
                  <a:pt x="20" y="545"/>
                </a:lnTo>
                <a:lnTo>
                  <a:pt x="17" y="559"/>
                </a:lnTo>
                <a:lnTo>
                  <a:pt x="14" y="569"/>
                </a:lnTo>
                <a:lnTo>
                  <a:pt x="12" y="580"/>
                </a:lnTo>
                <a:lnTo>
                  <a:pt x="10" y="602"/>
                </a:lnTo>
                <a:lnTo>
                  <a:pt x="7" y="647"/>
                </a:lnTo>
                <a:lnTo>
                  <a:pt x="3" y="666"/>
                </a:lnTo>
                <a:lnTo>
                  <a:pt x="0" y="686"/>
                </a:lnTo>
                <a:lnTo>
                  <a:pt x="0" y="694"/>
                </a:lnTo>
                <a:lnTo>
                  <a:pt x="2" y="705"/>
                </a:lnTo>
                <a:lnTo>
                  <a:pt x="3" y="710"/>
                </a:lnTo>
                <a:lnTo>
                  <a:pt x="5" y="713"/>
                </a:lnTo>
                <a:lnTo>
                  <a:pt x="8" y="716"/>
                </a:lnTo>
                <a:lnTo>
                  <a:pt x="14" y="718"/>
                </a:lnTo>
                <a:lnTo>
                  <a:pt x="60" y="728"/>
                </a:lnTo>
                <a:lnTo>
                  <a:pt x="104" y="736"/>
                </a:lnTo>
                <a:lnTo>
                  <a:pt x="114" y="738"/>
                </a:lnTo>
                <a:lnTo>
                  <a:pt x="119" y="738"/>
                </a:lnTo>
                <a:lnTo>
                  <a:pt x="124" y="740"/>
                </a:lnTo>
                <a:lnTo>
                  <a:pt x="129" y="738"/>
                </a:lnTo>
                <a:lnTo>
                  <a:pt x="133" y="736"/>
                </a:lnTo>
                <a:lnTo>
                  <a:pt x="139" y="730"/>
                </a:lnTo>
                <a:lnTo>
                  <a:pt x="143" y="720"/>
                </a:lnTo>
                <a:lnTo>
                  <a:pt x="146" y="715"/>
                </a:lnTo>
                <a:lnTo>
                  <a:pt x="148" y="713"/>
                </a:lnTo>
                <a:lnTo>
                  <a:pt x="146" y="716"/>
                </a:lnTo>
                <a:lnTo>
                  <a:pt x="146" y="721"/>
                </a:lnTo>
                <a:lnTo>
                  <a:pt x="144" y="733"/>
                </a:lnTo>
                <a:lnTo>
                  <a:pt x="141" y="755"/>
                </a:lnTo>
                <a:lnTo>
                  <a:pt x="139" y="775"/>
                </a:lnTo>
                <a:lnTo>
                  <a:pt x="143" y="785"/>
                </a:lnTo>
                <a:lnTo>
                  <a:pt x="144" y="797"/>
                </a:lnTo>
                <a:lnTo>
                  <a:pt x="143" y="802"/>
                </a:lnTo>
                <a:lnTo>
                  <a:pt x="143" y="807"/>
                </a:lnTo>
                <a:lnTo>
                  <a:pt x="146" y="810"/>
                </a:lnTo>
                <a:lnTo>
                  <a:pt x="149" y="815"/>
                </a:lnTo>
                <a:lnTo>
                  <a:pt x="151" y="819"/>
                </a:lnTo>
                <a:lnTo>
                  <a:pt x="151" y="824"/>
                </a:lnTo>
                <a:lnTo>
                  <a:pt x="153" y="835"/>
                </a:lnTo>
                <a:lnTo>
                  <a:pt x="158" y="857"/>
                </a:lnTo>
                <a:lnTo>
                  <a:pt x="161" y="867"/>
                </a:lnTo>
                <a:lnTo>
                  <a:pt x="161" y="872"/>
                </a:lnTo>
                <a:lnTo>
                  <a:pt x="161" y="877"/>
                </a:lnTo>
                <a:lnTo>
                  <a:pt x="161" y="897"/>
                </a:lnTo>
                <a:lnTo>
                  <a:pt x="161" y="908"/>
                </a:lnTo>
                <a:lnTo>
                  <a:pt x="165" y="918"/>
                </a:lnTo>
                <a:lnTo>
                  <a:pt x="170" y="928"/>
                </a:lnTo>
                <a:lnTo>
                  <a:pt x="173" y="938"/>
                </a:lnTo>
                <a:lnTo>
                  <a:pt x="176" y="951"/>
                </a:lnTo>
                <a:lnTo>
                  <a:pt x="176" y="954"/>
                </a:lnTo>
                <a:lnTo>
                  <a:pt x="175" y="958"/>
                </a:lnTo>
                <a:lnTo>
                  <a:pt x="170" y="968"/>
                </a:lnTo>
                <a:lnTo>
                  <a:pt x="168" y="980"/>
                </a:lnTo>
                <a:lnTo>
                  <a:pt x="168" y="990"/>
                </a:lnTo>
                <a:lnTo>
                  <a:pt x="166" y="1000"/>
                </a:lnTo>
                <a:lnTo>
                  <a:pt x="163" y="1022"/>
                </a:lnTo>
                <a:lnTo>
                  <a:pt x="158" y="1043"/>
                </a:lnTo>
                <a:lnTo>
                  <a:pt x="153" y="1064"/>
                </a:lnTo>
                <a:lnTo>
                  <a:pt x="151" y="1074"/>
                </a:lnTo>
                <a:lnTo>
                  <a:pt x="149" y="1084"/>
                </a:lnTo>
                <a:lnTo>
                  <a:pt x="149" y="1129"/>
                </a:lnTo>
                <a:lnTo>
                  <a:pt x="149" y="1173"/>
                </a:lnTo>
                <a:lnTo>
                  <a:pt x="149" y="1218"/>
                </a:lnTo>
                <a:lnTo>
                  <a:pt x="151" y="1238"/>
                </a:lnTo>
                <a:lnTo>
                  <a:pt x="153" y="1248"/>
                </a:lnTo>
                <a:lnTo>
                  <a:pt x="156" y="1258"/>
                </a:lnTo>
                <a:lnTo>
                  <a:pt x="163" y="1278"/>
                </a:lnTo>
                <a:lnTo>
                  <a:pt x="168" y="1288"/>
                </a:lnTo>
                <a:lnTo>
                  <a:pt x="170" y="1293"/>
                </a:lnTo>
                <a:lnTo>
                  <a:pt x="170" y="1298"/>
                </a:lnTo>
                <a:lnTo>
                  <a:pt x="166" y="1308"/>
                </a:lnTo>
                <a:lnTo>
                  <a:pt x="165" y="1319"/>
                </a:lnTo>
                <a:lnTo>
                  <a:pt x="166" y="1329"/>
                </a:lnTo>
                <a:lnTo>
                  <a:pt x="168" y="1337"/>
                </a:lnTo>
                <a:lnTo>
                  <a:pt x="170" y="1349"/>
                </a:lnTo>
                <a:lnTo>
                  <a:pt x="171" y="1355"/>
                </a:lnTo>
                <a:lnTo>
                  <a:pt x="175" y="1359"/>
                </a:lnTo>
                <a:lnTo>
                  <a:pt x="183" y="1365"/>
                </a:lnTo>
                <a:lnTo>
                  <a:pt x="188" y="1369"/>
                </a:lnTo>
                <a:lnTo>
                  <a:pt x="193" y="1369"/>
                </a:lnTo>
                <a:lnTo>
                  <a:pt x="196" y="1371"/>
                </a:lnTo>
                <a:lnTo>
                  <a:pt x="200" y="1374"/>
                </a:lnTo>
                <a:lnTo>
                  <a:pt x="208" y="1382"/>
                </a:lnTo>
                <a:lnTo>
                  <a:pt x="215" y="1391"/>
                </a:lnTo>
                <a:lnTo>
                  <a:pt x="225" y="1397"/>
                </a:lnTo>
                <a:lnTo>
                  <a:pt x="233" y="1402"/>
                </a:lnTo>
                <a:lnTo>
                  <a:pt x="243" y="1406"/>
                </a:lnTo>
                <a:lnTo>
                  <a:pt x="265" y="1407"/>
                </a:lnTo>
                <a:lnTo>
                  <a:pt x="275" y="1407"/>
                </a:lnTo>
                <a:lnTo>
                  <a:pt x="285" y="1406"/>
                </a:lnTo>
                <a:lnTo>
                  <a:pt x="295" y="1402"/>
                </a:lnTo>
                <a:lnTo>
                  <a:pt x="305" y="1399"/>
                </a:lnTo>
                <a:lnTo>
                  <a:pt x="316" y="1394"/>
                </a:lnTo>
                <a:lnTo>
                  <a:pt x="319" y="1391"/>
                </a:lnTo>
                <a:lnTo>
                  <a:pt x="322" y="1387"/>
                </a:lnTo>
                <a:lnTo>
                  <a:pt x="322" y="1382"/>
                </a:lnTo>
                <a:lnTo>
                  <a:pt x="321" y="1377"/>
                </a:lnTo>
                <a:lnTo>
                  <a:pt x="316" y="1369"/>
                </a:lnTo>
                <a:lnTo>
                  <a:pt x="307" y="1362"/>
                </a:lnTo>
                <a:lnTo>
                  <a:pt x="299" y="1354"/>
                </a:lnTo>
                <a:lnTo>
                  <a:pt x="285" y="1339"/>
                </a:lnTo>
                <a:lnTo>
                  <a:pt x="282" y="1334"/>
                </a:lnTo>
                <a:lnTo>
                  <a:pt x="282" y="1329"/>
                </a:lnTo>
                <a:lnTo>
                  <a:pt x="280" y="1315"/>
                </a:lnTo>
                <a:lnTo>
                  <a:pt x="275" y="1303"/>
                </a:lnTo>
                <a:lnTo>
                  <a:pt x="274" y="1297"/>
                </a:lnTo>
                <a:lnTo>
                  <a:pt x="270" y="1292"/>
                </a:lnTo>
                <a:lnTo>
                  <a:pt x="265" y="1287"/>
                </a:lnTo>
                <a:lnTo>
                  <a:pt x="260" y="1283"/>
                </a:lnTo>
                <a:lnTo>
                  <a:pt x="265" y="1275"/>
                </a:lnTo>
                <a:lnTo>
                  <a:pt x="269" y="1265"/>
                </a:lnTo>
                <a:lnTo>
                  <a:pt x="270" y="1255"/>
                </a:lnTo>
                <a:lnTo>
                  <a:pt x="270" y="1245"/>
                </a:lnTo>
                <a:lnTo>
                  <a:pt x="267" y="1230"/>
                </a:lnTo>
                <a:lnTo>
                  <a:pt x="267" y="1206"/>
                </a:lnTo>
                <a:lnTo>
                  <a:pt x="262" y="1114"/>
                </a:lnTo>
                <a:lnTo>
                  <a:pt x="260" y="1082"/>
                </a:lnTo>
                <a:lnTo>
                  <a:pt x="258" y="1075"/>
                </a:lnTo>
                <a:lnTo>
                  <a:pt x="258" y="1067"/>
                </a:lnTo>
                <a:lnTo>
                  <a:pt x="260" y="1062"/>
                </a:lnTo>
                <a:lnTo>
                  <a:pt x="258" y="1057"/>
                </a:lnTo>
                <a:lnTo>
                  <a:pt x="257" y="1047"/>
                </a:lnTo>
                <a:lnTo>
                  <a:pt x="258" y="1042"/>
                </a:lnTo>
                <a:lnTo>
                  <a:pt x="260" y="1038"/>
                </a:lnTo>
                <a:lnTo>
                  <a:pt x="263" y="1027"/>
                </a:lnTo>
                <a:lnTo>
                  <a:pt x="263" y="1018"/>
                </a:lnTo>
                <a:lnTo>
                  <a:pt x="263" y="1008"/>
                </a:lnTo>
                <a:lnTo>
                  <a:pt x="270" y="985"/>
                </a:lnTo>
                <a:lnTo>
                  <a:pt x="279" y="944"/>
                </a:lnTo>
                <a:lnTo>
                  <a:pt x="290" y="889"/>
                </a:lnTo>
                <a:lnTo>
                  <a:pt x="290" y="884"/>
                </a:lnTo>
                <a:lnTo>
                  <a:pt x="292" y="884"/>
                </a:lnTo>
                <a:lnTo>
                  <a:pt x="294" y="887"/>
                </a:lnTo>
                <a:lnTo>
                  <a:pt x="297" y="892"/>
                </a:lnTo>
                <a:lnTo>
                  <a:pt x="297" y="899"/>
                </a:lnTo>
                <a:lnTo>
                  <a:pt x="297" y="909"/>
                </a:lnTo>
                <a:lnTo>
                  <a:pt x="297" y="953"/>
                </a:lnTo>
                <a:lnTo>
                  <a:pt x="299" y="976"/>
                </a:lnTo>
                <a:lnTo>
                  <a:pt x="300" y="985"/>
                </a:lnTo>
                <a:lnTo>
                  <a:pt x="302" y="990"/>
                </a:lnTo>
                <a:lnTo>
                  <a:pt x="304" y="993"/>
                </a:lnTo>
                <a:lnTo>
                  <a:pt x="304" y="998"/>
                </a:lnTo>
                <a:lnTo>
                  <a:pt x="304" y="1001"/>
                </a:lnTo>
                <a:lnTo>
                  <a:pt x="304" y="1012"/>
                </a:lnTo>
                <a:lnTo>
                  <a:pt x="305" y="1022"/>
                </a:lnTo>
                <a:lnTo>
                  <a:pt x="310" y="1028"/>
                </a:lnTo>
                <a:lnTo>
                  <a:pt x="310" y="1030"/>
                </a:lnTo>
                <a:lnTo>
                  <a:pt x="310" y="1033"/>
                </a:lnTo>
                <a:lnTo>
                  <a:pt x="307" y="1037"/>
                </a:lnTo>
                <a:lnTo>
                  <a:pt x="304" y="1042"/>
                </a:lnTo>
                <a:lnTo>
                  <a:pt x="304" y="1047"/>
                </a:lnTo>
                <a:lnTo>
                  <a:pt x="302" y="1057"/>
                </a:lnTo>
                <a:lnTo>
                  <a:pt x="302" y="1067"/>
                </a:lnTo>
                <a:lnTo>
                  <a:pt x="302" y="1072"/>
                </a:lnTo>
                <a:lnTo>
                  <a:pt x="300" y="1075"/>
                </a:lnTo>
                <a:lnTo>
                  <a:pt x="299" y="1090"/>
                </a:lnTo>
                <a:lnTo>
                  <a:pt x="295" y="1110"/>
                </a:lnTo>
                <a:lnTo>
                  <a:pt x="289" y="1154"/>
                </a:lnTo>
                <a:lnTo>
                  <a:pt x="285" y="1174"/>
                </a:lnTo>
                <a:lnTo>
                  <a:pt x="285" y="1184"/>
                </a:lnTo>
                <a:lnTo>
                  <a:pt x="285" y="1194"/>
                </a:lnTo>
                <a:lnTo>
                  <a:pt x="285" y="1216"/>
                </a:lnTo>
                <a:lnTo>
                  <a:pt x="287" y="1238"/>
                </a:lnTo>
                <a:lnTo>
                  <a:pt x="287" y="1250"/>
                </a:lnTo>
                <a:lnTo>
                  <a:pt x="289" y="1260"/>
                </a:lnTo>
                <a:lnTo>
                  <a:pt x="289" y="1265"/>
                </a:lnTo>
                <a:lnTo>
                  <a:pt x="289" y="1268"/>
                </a:lnTo>
                <a:lnTo>
                  <a:pt x="287" y="1280"/>
                </a:lnTo>
                <a:lnTo>
                  <a:pt x="287" y="1290"/>
                </a:lnTo>
                <a:lnTo>
                  <a:pt x="289" y="1300"/>
                </a:lnTo>
                <a:lnTo>
                  <a:pt x="290" y="1310"/>
                </a:lnTo>
                <a:lnTo>
                  <a:pt x="295" y="1319"/>
                </a:lnTo>
                <a:lnTo>
                  <a:pt x="302" y="1329"/>
                </a:lnTo>
                <a:lnTo>
                  <a:pt x="305" y="1339"/>
                </a:lnTo>
                <a:lnTo>
                  <a:pt x="310" y="1349"/>
                </a:lnTo>
                <a:lnTo>
                  <a:pt x="316" y="1357"/>
                </a:lnTo>
                <a:lnTo>
                  <a:pt x="317" y="1360"/>
                </a:lnTo>
                <a:lnTo>
                  <a:pt x="319" y="1365"/>
                </a:lnTo>
                <a:lnTo>
                  <a:pt x="326" y="1374"/>
                </a:lnTo>
                <a:lnTo>
                  <a:pt x="332" y="1381"/>
                </a:lnTo>
                <a:lnTo>
                  <a:pt x="342" y="1386"/>
                </a:lnTo>
                <a:lnTo>
                  <a:pt x="362" y="1389"/>
                </a:lnTo>
                <a:lnTo>
                  <a:pt x="384" y="1389"/>
                </a:lnTo>
                <a:lnTo>
                  <a:pt x="394" y="1386"/>
                </a:lnTo>
                <a:lnTo>
                  <a:pt x="404" y="1382"/>
                </a:lnTo>
                <a:lnTo>
                  <a:pt x="408" y="1379"/>
                </a:lnTo>
                <a:lnTo>
                  <a:pt x="411" y="1376"/>
                </a:lnTo>
                <a:lnTo>
                  <a:pt x="413" y="1371"/>
                </a:lnTo>
                <a:lnTo>
                  <a:pt x="414" y="1365"/>
                </a:lnTo>
                <a:lnTo>
                  <a:pt x="414" y="1354"/>
                </a:lnTo>
                <a:lnTo>
                  <a:pt x="411" y="1344"/>
                </a:lnTo>
                <a:lnTo>
                  <a:pt x="404" y="1334"/>
                </a:lnTo>
                <a:lnTo>
                  <a:pt x="399" y="1325"/>
                </a:lnTo>
                <a:lnTo>
                  <a:pt x="389" y="1308"/>
                </a:lnTo>
                <a:lnTo>
                  <a:pt x="383" y="1297"/>
                </a:lnTo>
                <a:lnTo>
                  <a:pt x="384" y="1293"/>
                </a:lnTo>
                <a:lnTo>
                  <a:pt x="388" y="1288"/>
                </a:lnTo>
                <a:lnTo>
                  <a:pt x="389" y="1278"/>
                </a:lnTo>
                <a:lnTo>
                  <a:pt x="391" y="1268"/>
                </a:lnTo>
                <a:lnTo>
                  <a:pt x="389" y="1263"/>
                </a:lnTo>
                <a:lnTo>
                  <a:pt x="388" y="1258"/>
                </a:lnTo>
                <a:lnTo>
                  <a:pt x="388" y="1256"/>
                </a:lnTo>
                <a:lnTo>
                  <a:pt x="388" y="1255"/>
                </a:lnTo>
                <a:lnTo>
                  <a:pt x="391" y="1250"/>
                </a:lnTo>
                <a:lnTo>
                  <a:pt x="394" y="1240"/>
                </a:lnTo>
                <a:lnTo>
                  <a:pt x="396" y="1230"/>
                </a:lnTo>
                <a:lnTo>
                  <a:pt x="396" y="1209"/>
                </a:lnTo>
                <a:lnTo>
                  <a:pt x="393" y="1189"/>
                </a:lnTo>
                <a:lnTo>
                  <a:pt x="391" y="1184"/>
                </a:lnTo>
                <a:lnTo>
                  <a:pt x="389" y="1179"/>
                </a:lnTo>
                <a:lnTo>
                  <a:pt x="391" y="1166"/>
                </a:lnTo>
                <a:lnTo>
                  <a:pt x="394" y="1119"/>
                </a:lnTo>
                <a:lnTo>
                  <a:pt x="396" y="1075"/>
                </a:lnTo>
                <a:lnTo>
                  <a:pt x="396" y="1032"/>
                </a:lnTo>
                <a:lnTo>
                  <a:pt x="394" y="1013"/>
                </a:lnTo>
                <a:lnTo>
                  <a:pt x="396" y="1008"/>
                </a:lnTo>
                <a:lnTo>
                  <a:pt x="396" y="1003"/>
                </a:lnTo>
                <a:lnTo>
                  <a:pt x="399" y="995"/>
                </a:lnTo>
                <a:lnTo>
                  <a:pt x="403" y="971"/>
                </a:lnTo>
                <a:lnTo>
                  <a:pt x="403" y="961"/>
                </a:lnTo>
                <a:lnTo>
                  <a:pt x="403" y="949"/>
                </a:lnTo>
                <a:lnTo>
                  <a:pt x="399" y="939"/>
                </a:lnTo>
                <a:lnTo>
                  <a:pt x="399" y="938"/>
                </a:lnTo>
                <a:lnTo>
                  <a:pt x="399" y="934"/>
                </a:lnTo>
                <a:lnTo>
                  <a:pt x="401" y="928"/>
                </a:lnTo>
                <a:lnTo>
                  <a:pt x="406" y="911"/>
                </a:lnTo>
                <a:lnTo>
                  <a:pt x="411" y="889"/>
                </a:lnTo>
                <a:lnTo>
                  <a:pt x="414" y="866"/>
                </a:lnTo>
                <a:lnTo>
                  <a:pt x="416" y="845"/>
                </a:lnTo>
                <a:lnTo>
                  <a:pt x="416" y="824"/>
                </a:lnTo>
                <a:lnTo>
                  <a:pt x="414" y="814"/>
                </a:lnTo>
                <a:lnTo>
                  <a:pt x="416" y="809"/>
                </a:lnTo>
                <a:lnTo>
                  <a:pt x="418" y="804"/>
                </a:lnTo>
                <a:lnTo>
                  <a:pt x="421" y="785"/>
                </a:lnTo>
                <a:lnTo>
                  <a:pt x="426" y="765"/>
                </a:lnTo>
                <a:lnTo>
                  <a:pt x="430" y="745"/>
                </a:lnTo>
                <a:lnTo>
                  <a:pt x="430" y="725"/>
                </a:lnTo>
                <a:lnTo>
                  <a:pt x="428" y="705"/>
                </a:lnTo>
                <a:lnTo>
                  <a:pt x="436" y="711"/>
                </a:lnTo>
                <a:lnTo>
                  <a:pt x="446" y="716"/>
                </a:lnTo>
                <a:lnTo>
                  <a:pt x="448" y="718"/>
                </a:lnTo>
                <a:lnTo>
                  <a:pt x="448" y="720"/>
                </a:lnTo>
                <a:lnTo>
                  <a:pt x="448" y="725"/>
                </a:lnTo>
                <a:lnTo>
                  <a:pt x="448" y="735"/>
                </a:lnTo>
                <a:lnTo>
                  <a:pt x="450" y="738"/>
                </a:lnTo>
                <a:lnTo>
                  <a:pt x="450" y="743"/>
                </a:lnTo>
                <a:lnTo>
                  <a:pt x="448" y="755"/>
                </a:lnTo>
                <a:lnTo>
                  <a:pt x="448" y="760"/>
                </a:lnTo>
                <a:lnTo>
                  <a:pt x="448" y="765"/>
                </a:lnTo>
                <a:lnTo>
                  <a:pt x="446" y="770"/>
                </a:lnTo>
                <a:lnTo>
                  <a:pt x="446" y="775"/>
                </a:lnTo>
                <a:lnTo>
                  <a:pt x="448" y="778"/>
                </a:lnTo>
                <a:lnTo>
                  <a:pt x="450" y="780"/>
                </a:lnTo>
                <a:lnTo>
                  <a:pt x="451" y="780"/>
                </a:lnTo>
                <a:lnTo>
                  <a:pt x="453" y="780"/>
                </a:lnTo>
                <a:lnTo>
                  <a:pt x="455" y="780"/>
                </a:lnTo>
                <a:lnTo>
                  <a:pt x="458" y="777"/>
                </a:lnTo>
                <a:lnTo>
                  <a:pt x="461" y="772"/>
                </a:lnTo>
                <a:lnTo>
                  <a:pt x="463" y="767"/>
                </a:lnTo>
                <a:lnTo>
                  <a:pt x="463" y="755"/>
                </a:lnTo>
                <a:lnTo>
                  <a:pt x="463" y="746"/>
                </a:lnTo>
                <a:lnTo>
                  <a:pt x="467" y="743"/>
                </a:lnTo>
                <a:lnTo>
                  <a:pt x="470" y="745"/>
                </a:lnTo>
                <a:lnTo>
                  <a:pt x="473" y="748"/>
                </a:lnTo>
                <a:lnTo>
                  <a:pt x="475" y="753"/>
                </a:lnTo>
                <a:lnTo>
                  <a:pt x="477" y="758"/>
                </a:lnTo>
                <a:lnTo>
                  <a:pt x="477" y="763"/>
                </a:lnTo>
                <a:lnTo>
                  <a:pt x="477" y="768"/>
                </a:lnTo>
                <a:lnTo>
                  <a:pt x="478" y="773"/>
                </a:lnTo>
                <a:lnTo>
                  <a:pt x="477" y="773"/>
                </a:lnTo>
                <a:lnTo>
                  <a:pt x="475" y="775"/>
                </a:lnTo>
                <a:lnTo>
                  <a:pt x="472" y="780"/>
                </a:lnTo>
                <a:lnTo>
                  <a:pt x="470" y="780"/>
                </a:lnTo>
                <a:lnTo>
                  <a:pt x="470" y="782"/>
                </a:lnTo>
                <a:lnTo>
                  <a:pt x="468" y="785"/>
                </a:lnTo>
                <a:lnTo>
                  <a:pt x="467" y="785"/>
                </a:lnTo>
                <a:lnTo>
                  <a:pt x="460" y="793"/>
                </a:lnTo>
                <a:lnTo>
                  <a:pt x="458" y="798"/>
                </a:lnTo>
                <a:lnTo>
                  <a:pt x="458" y="800"/>
                </a:lnTo>
                <a:lnTo>
                  <a:pt x="460" y="802"/>
                </a:lnTo>
                <a:lnTo>
                  <a:pt x="465" y="804"/>
                </a:lnTo>
                <a:lnTo>
                  <a:pt x="470" y="802"/>
                </a:lnTo>
                <a:lnTo>
                  <a:pt x="480" y="797"/>
                </a:lnTo>
                <a:lnTo>
                  <a:pt x="495" y="785"/>
                </a:lnTo>
                <a:lnTo>
                  <a:pt x="498" y="780"/>
                </a:lnTo>
                <a:lnTo>
                  <a:pt x="500" y="777"/>
                </a:lnTo>
                <a:lnTo>
                  <a:pt x="502" y="772"/>
                </a:lnTo>
                <a:lnTo>
                  <a:pt x="503" y="767"/>
                </a:lnTo>
                <a:lnTo>
                  <a:pt x="505" y="763"/>
                </a:lnTo>
                <a:lnTo>
                  <a:pt x="505" y="757"/>
                </a:lnTo>
                <a:lnTo>
                  <a:pt x="505" y="752"/>
                </a:lnTo>
                <a:lnTo>
                  <a:pt x="505" y="746"/>
                </a:lnTo>
                <a:lnTo>
                  <a:pt x="505" y="743"/>
                </a:lnTo>
                <a:lnTo>
                  <a:pt x="507" y="738"/>
                </a:lnTo>
                <a:lnTo>
                  <a:pt x="503" y="728"/>
                </a:lnTo>
                <a:lnTo>
                  <a:pt x="502" y="723"/>
                </a:lnTo>
                <a:lnTo>
                  <a:pt x="500" y="718"/>
                </a:lnTo>
                <a:lnTo>
                  <a:pt x="502" y="706"/>
                </a:lnTo>
                <a:lnTo>
                  <a:pt x="503" y="686"/>
                </a:lnTo>
                <a:lnTo>
                  <a:pt x="503" y="676"/>
                </a:lnTo>
                <a:lnTo>
                  <a:pt x="502" y="666"/>
                </a:lnTo>
                <a:lnTo>
                  <a:pt x="497" y="656"/>
                </a:lnTo>
                <a:lnTo>
                  <a:pt x="493" y="646"/>
                </a:lnTo>
                <a:lnTo>
                  <a:pt x="492" y="636"/>
                </a:lnTo>
                <a:lnTo>
                  <a:pt x="492" y="626"/>
                </a:lnTo>
                <a:lnTo>
                  <a:pt x="488" y="607"/>
                </a:lnTo>
                <a:lnTo>
                  <a:pt x="485" y="587"/>
                </a:lnTo>
                <a:lnTo>
                  <a:pt x="475" y="540"/>
                </a:lnTo>
                <a:lnTo>
                  <a:pt x="467" y="498"/>
                </a:lnTo>
                <a:lnTo>
                  <a:pt x="455" y="455"/>
                </a:lnTo>
                <a:lnTo>
                  <a:pt x="450" y="434"/>
                </a:lnTo>
                <a:lnTo>
                  <a:pt x="443" y="414"/>
                </a:lnTo>
                <a:lnTo>
                  <a:pt x="438" y="403"/>
                </a:lnTo>
                <a:lnTo>
                  <a:pt x="436" y="399"/>
                </a:lnTo>
                <a:lnTo>
                  <a:pt x="435" y="396"/>
                </a:lnTo>
                <a:lnTo>
                  <a:pt x="433" y="376"/>
                </a:lnTo>
                <a:lnTo>
                  <a:pt x="425" y="327"/>
                </a:lnTo>
                <a:lnTo>
                  <a:pt x="421" y="307"/>
                </a:lnTo>
                <a:lnTo>
                  <a:pt x="416" y="287"/>
                </a:lnTo>
                <a:lnTo>
                  <a:pt x="413" y="278"/>
                </a:lnTo>
                <a:lnTo>
                  <a:pt x="409" y="267"/>
                </a:lnTo>
                <a:lnTo>
                  <a:pt x="404" y="257"/>
                </a:lnTo>
                <a:lnTo>
                  <a:pt x="398" y="250"/>
                </a:lnTo>
                <a:lnTo>
                  <a:pt x="391" y="242"/>
                </a:lnTo>
                <a:lnTo>
                  <a:pt x="383" y="235"/>
                </a:lnTo>
                <a:lnTo>
                  <a:pt x="374" y="230"/>
                </a:lnTo>
                <a:lnTo>
                  <a:pt x="364" y="228"/>
                </a:lnTo>
                <a:lnTo>
                  <a:pt x="336" y="220"/>
                </a:lnTo>
                <a:lnTo>
                  <a:pt x="324" y="216"/>
                </a:lnTo>
                <a:lnTo>
                  <a:pt x="317" y="215"/>
                </a:lnTo>
                <a:lnTo>
                  <a:pt x="310" y="215"/>
                </a:lnTo>
                <a:lnTo>
                  <a:pt x="314" y="211"/>
                </a:lnTo>
                <a:lnTo>
                  <a:pt x="316" y="206"/>
                </a:lnTo>
                <a:lnTo>
                  <a:pt x="316" y="196"/>
                </a:lnTo>
                <a:lnTo>
                  <a:pt x="317" y="186"/>
                </a:lnTo>
                <a:lnTo>
                  <a:pt x="319" y="176"/>
                </a:lnTo>
                <a:lnTo>
                  <a:pt x="326" y="158"/>
                </a:lnTo>
                <a:lnTo>
                  <a:pt x="329" y="146"/>
                </a:lnTo>
                <a:lnTo>
                  <a:pt x="329" y="136"/>
                </a:lnTo>
                <a:lnTo>
                  <a:pt x="329" y="126"/>
                </a:lnTo>
                <a:lnTo>
                  <a:pt x="332" y="117"/>
                </a:lnTo>
                <a:lnTo>
                  <a:pt x="334" y="112"/>
                </a:lnTo>
                <a:lnTo>
                  <a:pt x="336" y="107"/>
                </a:lnTo>
                <a:lnTo>
                  <a:pt x="336" y="97"/>
                </a:lnTo>
                <a:lnTo>
                  <a:pt x="336" y="92"/>
                </a:lnTo>
                <a:lnTo>
                  <a:pt x="337" y="87"/>
                </a:lnTo>
                <a:lnTo>
                  <a:pt x="339" y="82"/>
                </a:lnTo>
                <a:lnTo>
                  <a:pt x="339" y="77"/>
                </a:lnTo>
                <a:lnTo>
                  <a:pt x="339" y="67"/>
                </a:lnTo>
                <a:lnTo>
                  <a:pt x="336" y="57"/>
                </a:lnTo>
                <a:lnTo>
                  <a:pt x="331" y="45"/>
                </a:lnTo>
                <a:lnTo>
                  <a:pt x="322" y="32"/>
                </a:lnTo>
                <a:lnTo>
                  <a:pt x="312" y="22"/>
                </a:lnTo>
                <a:lnTo>
                  <a:pt x="307" y="17"/>
                </a:lnTo>
                <a:lnTo>
                  <a:pt x="300" y="13"/>
                </a:lnTo>
                <a:lnTo>
                  <a:pt x="287" y="8"/>
                </a:lnTo>
                <a:lnTo>
                  <a:pt x="272" y="3"/>
                </a:lnTo>
                <a:lnTo>
                  <a:pt x="258" y="0"/>
                </a:lnTo>
                <a:lnTo>
                  <a:pt x="245" y="0"/>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2" name="Oval 31"/>
          <p:cNvSpPr/>
          <p:nvPr/>
        </p:nvSpPr>
        <p:spPr>
          <a:xfrm>
            <a:off x="5468867" y="1774068"/>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38%</a:t>
            </a:r>
          </a:p>
        </p:txBody>
      </p:sp>
      <p:sp>
        <p:nvSpPr>
          <p:cNvPr id="33" name="Freeform 29"/>
          <p:cNvSpPr>
            <a:spLocks/>
          </p:cNvSpPr>
          <p:nvPr/>
        </p:nvSpPr>
        <p:spPr bwMode="auto">
          <a:xfrm>
            <a:off x="5081686" y="1532194"/>
            <a:ext cx="374455" cy="1141796"/>
          </a:xfrm>
          <a:custGeom>
            <a:avLst/>
            <a:gdLst>
              <a:gd name="T0" fmla="*/ 334963 w 508"/>
              <a:gd name="T1" fmla="*/ 301625 h 1549"/>
              <a:gd name="T2" fmla="*/ 322263 w 508"/>
              <a:gd name="T3" fmla="*/ 254000 h 1549"/>
              <a:gd name="T4" fmla="*/ 300038 w 508"/>
              <a:gd name="T5" fmla="*/ 184150 h 1549"/>
              <a:gd name="T6" fmla="*/ 290513 w 508"/>
              <a:gd name="T7" fmla="*/ 141288 h 1549"/>
              <a:gd name="T8" fmla="*/ 311150 w 508"/>
              <a:gd name="T9" fmla="*/ 58738 h 1549"/>
              <a:gd name="T10" fmla="*/ 363538 w 508"/>
              <a:gd name="T11" fmla="*/ 22225 h 1549"/>
              <a:gd name="T12" fmla="*/ 495300 w 508"/>
              <a:gd name="T13" fmla="*/ 7938 h 1549"/>
              <a:gd name="T14" fmla="*/ 508000 w 508"/>
              <a:gd name="T15" fmla="*/ 58738 h 1549"/>
              <a:gd name="T16" fmla="*/ 546100 w 508"/>
              <a:gd name="T17" fmla="*/ 131763 h 1549"/>
              <a:gd name="T18" fmla="*/ 554038 w 508"/>
              <a:gd name="T19" fmla="*/ 184150 h 1549"/>
              <a:gd name="T20" fmla="*/ 539750 w 508"/>
              <a:gd name="T21" fmla="*/ 309563 h 1549"/>
              <a:gd name="T22" fmla="*/ 530225 w 508"/>
              <a:gd name="T23" fmla="*/ 381000 h 1549"/>
              <a:gd name="T24" fmla="*/ 563563 w 508"/>
              <a:gd name="T25" fmla="*/ 403225 h 1549"/>
              <a:gd name="T26" fmla="*/ 620713 w 508"/>
              <a:gd name="T27" fmla="*/ 430213 h 1549"/>
              <a:gd name="T28" fmla="*/ 703263 w 508"/>
              <a:gd name="T29" fmla="*/ 520700 h 1549"/>
              <a:gd name="T30" fmla="*/ 763588 w 508"/>
              <a:gd name="T31" fmla="*/ 722313 h 1549"/>
              <a:gd name="T32" fmla="*/ 801688 w 508"/>
              <a:gd name="T33" fmla="*/ 833438 h 1549"/>
              <a:gd name="T34" fmla="*/ 779463 w 508"/>
              <a:gd name="T35" fmla="*/ 903288 h 1549"/>
              <a:gd name="T36" fmla="*/ 696913 w 508"/>
              <a:gd name="T37" fmla="*/ 919163 h 1549"/>
              <a:gd name="T38" fmla="*/ 654050 w 508"/>
              <a:gd name="T39" fmla="*/ 887413 h 1549"/>
              <a:gd name="T40" fmla="*/ 654050 w 508"/>
              <a:gd name="T41" fmla="*/ 974725 h 1549"/>
              <a:gd name="T42" fmla="*/ 649288 w 508"/>
              <a:gd name="T43" fmla="*/ 1044575 h 1549"/>
              <a:gd name="T44" fmla="*/ 684213 w 508"/>
              <a:gd name="T45" fmla="*/ 1177925 h 1549"/>
              <a:gd name="T46" fmla="*/ 652463 w 508"/>
              <a:gd name="T47" fmla="*/ 1406525 h 1549"/>
              <a:gd name="T48" fmla="*/ 585788 w 508"/>
              <a:gd name="T49" fmla="*/ 1963738 h 1549"/>
              <a:gd name="T50" fmla="*/ 577850 w 508"/>
              <a:gd name="T51" fmla="*/ 2171701 h 1549"/>
              <a:gd name="T52" fmla="*/ 644525 w 508"/>
              <a:gd name="T53" fmla="*/ 2274888 h 1549"/>
              <a:gd name="T54" fmla="*/ 620713 w 508"/>
              <a:gd name="T55" fmla="*/ 2317751 h 1549"/>
              <a:gd name="T56" fmla="*/ 471488 w 508"/>
              <a:gd name="T57" fmla="*/ 2278063 h 1549"/>
              <a:gd name="T58" fmla="*/ 465138 w 508"/>
              <a:gd name="T59" fmla="*/ 2357438 h 1549"/>
              <a:gd name="T60" fmla="*/ 484188 w 508"/>
              <a:gd name="T61" fmla="*/ 2416176 h 1549"/>
              <a:gd name="T62" fmla="*/ 393700 w 508"/>
              <a:gd name="T63" fmla="*/ 2459038 h 1549"/>
              <a:gd name="T64" fmla="*/ 319088 w 508"/>
              <a:gd name="T65" fmla="*/ 2439988 h 1549"/>
              <a:gd name="T66" fmla="*/ 247650 w 508"/>
              <a:gd name="T67" fmla="*/ 2259013 h 1549"/>
              <a:gd name="T68" fmla="*/ 220663 w 508"/>
              <a:gd name="T69" fmla="*/ 1979613 h 1549"/>
              <a:gd name="T70" fmla="*/ 215900 w 508"/>
              <a:gd name="T71" fmla="*/ 1878013 h 1549"/>
              <a:gd name="T72" fmla="*/ 209550 w 508"/>
              <a:gd name="T73" fmla="*/ 1555750 h 1549"/>
              <a:gd name="T74" fmla="*/ 196850 w 508"/>
              <a:gd name="T75" fmla="*/ 1425575 h 1549"/>
              <a:gd name="T76" fmla="*/ 185738 w 508"/>
              <a:gd name="T77" fmla="*/ 1308100 h 1549"/>
              <a:gd name="T78" fmla="*/ 193675 w 508"/>
              <a:gd name="T79" fmla="*/ 1155700 h 1549"/>
              <a:gd name="T80" fmla="*/ 193675 w 508"/>
              <a:gd name="T81" fmla="*/ 1060450 h 1549"/>
              <a:gd name="T82" fmla="*/ 150813 w 508"/>
              <a:gd name="T83" fmla="*/ 1049338 h 1549"/>
              <a:gd name="T84" fmla="*/ 142875 w 508"/>
              <a:gd name="T85" fmla="*/ 1065213 h 1549"/>
              <a:gd name="T86" fmla="*/ 119063 w 508"/>
              <a:gd name="T87" fmla="*/ 1116013 h 1549"/>
              <a:gd name="T88" fmla="*/ 146050 w 508"/>
              <a:gd name="T89" fmla="*/ 1268413 h 1549"/>
              <a:gd name="T90" fmla="*/ 141288 w 508"/>
              <a:gd name="T91" fmla="*/ 1354138 h 1549"/>
              <a:gd name="T92" fmla="*/ 130175 w 508"/>
              <a:gd name="T93" fmla="*/ 1387475 h 1549"/>
              <a:gd name="T94" fmla="*/ 71438 w 508"/>
              <a:gd name="T95" fmla="*/ 1370013 h 1549"/>
              <a:gd name="T96" fmla="*/ 36513 w 508"/>
              <a:gd name="T97" fmla="*/ 1257300 h 1549"/>
              <a:gd name="T98" fmla="*/ 28575 w 508"/>
              <a:gd name="T99" fmla="*/ 1212850 h 1549"/>
              <a:gd name="T100" fmla="*/ 25400 w 508"/>
              <a:gd name="T101" fmla="*/ 1114425 h 1549"/>
              <a:gd name="T102" fmla="*/ 0 w 508"/>
              <a:gd name="T103" fmla="*/ 1028700 h 1549"/>
              <a:gd name="T104" fmla="*/ 23813 w 508"/>
              <a:gd name="T105" fmla="*/ 950913 h 1549"/>
              <a:gd name="T106" fmla="*/ 20638 w 508"/>
              <a:gd name="T107" fmla="*/ 895350 h 1549"/>
              <a:gd name="T108" fmla="*/ 50800 w 508"/>
              <a:gd name="T109" fmla="*/ 768350 h 1549"/>
              <a:gd name="T110" fmla="*/ 111125 w 508"/>
              <a:gd name="T111" fmla="*/ 495300 h 1549"/>
              <a:gd name="T112" fmla="*/ 190500 w 508"/>
              <a:gd name="T113" fmla="*/ 430213 h 1549"/>
              <a:gd name="T114" fmla="*/ 300038 w 508"/>
              <a:gd name="T115" fmla="*/ 373063 h 1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1549"/>
              <a:gd name="T176" fmla="*/ 508 w 508"/>
              <a:gd name="T177" fmla="*/ 1549 h 15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1549">
                <a:moveTo>
                  <a:pt x="216" y="198"/>
                </a:moveTo>
                <a:lnTo>
                  <a:pt x="216" y="198"/>
                </a:lnTo>
                <a:lnTo>
                  <a:pt x="216" y="192"/>
                </a:lnTo>
                <a:lnTo>
                  <a:pt x="214" y="190"/>
                </a:lnTo>
                <a:lnTo>
                  <a:pt x="211" y="192"/>
                </a:lnTo>
                <a:lnTo>
                  <a:pt x="211" y="190"/>
                </a:lnTo>
                <a:lnTo>
                  <a:pt x="211" y="187"/>
                </a:lnTo>
                <a:lnTo>
                  <a:pt x="206" y="182"/>
                </a:lnTo>
                <a:lnTo>
                  <a:pt x="204" y="177"/>
                </a:lnTo>
                <a:lnTo>
                  <a:pt x="204" y="172"/>
                </a:lnTo>
                <a:lnTo>
                  <a:pt x="203" y="166"/>
                </a:lnTo>
                <a:lnTo>
                  <a:pt x="203" y="160"/>
                </a:lnTo>
                <a:lnTo>
                  <a:pt x="203" y="155"/>
                </a:lnTo>
                <a:lnTo>
                  <a:pt x="198" y="151"/>
                </a:lnTo>
                <a:lnTo>
                  <a:pt x="194" y="146"/>
                </a:lnTo>
                <a:lnTo>
                  <a:pt x="193" y="141"/>
                </a:lnTo>
                <a:lnTo>
                  <a:pt x="189" y="130"/>
                </a:lnTo>
                <a:lnTo>
                  <a:pt x="189" y="116"/>
                </a:lnTo>
                <a:lnTo>
                  <a:pt x="189" y="118"/>
                </a:lnTo>
                <a:lnTo>
                  <a:pt x="189" y="108"/>
                </a:lnTo>
                <a:lnTo>
                  <a:pt x="188" y="103"/>
                </a:lnTo>
                <a:lnTo>
                  <a:pt x="186" y="98"/>
                </a:lnTo>
                <a:lnTo>
                  <a:pt x="183" y="94"/>
                </a:lnTo>
                <a:lnTo>
                  <a:pt x="183" y="89"/>
                </a:lnTo>
                <a:lnTo>
                  <a:pt x="183" y="79"/>
                </a:lnTo>
                <a:lnTo>
                  <a:pt x="183" y="66"/>
                </a:lnTo>
                <a:lnTo>
                  <a:pt x="184" y="61"/>
                </a:lnTo>
                <a:lnTo>
                  <a:pt x="186" y="56"/>
                </a:lnTo>
                <a:lnTo>
                  <a:pt x="191" y="47"/>
                </a:lnTo>
                <a:lnTo>
                  <a:pt x="196" y="37"/>
                </a:lnTo>
                <a:lnTo>
                  <a:pt x="199" y="34"/>
                </a:lnTo>
                <a:lnTo>
                  <a:pt x="203" y="31"/>
                </a:lnTo>
                <a:lnTo>
                  <a:pt x="206" y="27"/>
                </a:lnTo>
                <a:lnTo>
                  <a:pt x="211" y="24"/>
                </a:lnTo>
                <a:lnTo>
                  <a:pt x="216" y="22"/>
                </a:lnTo>
                <a:lnTo>
                  <a:pt x="219" y="21"/>
                </a:lnTo>
                <a:lnTo>
                  <a:pt x="229" y="14"/>
                </a:lnTo>
                <a:lnTo>
                  <a:pt x="246" y="5"/>
                </a:lnTo>
                <a:lnTo>
                  <a:pt x="256" y="2"/>
                </a:lnTo>
                <a:lnTo>
                  <a:pt x="266" y="0"/>
                </a:lnTo>
                <a:lnTo>
                  <a:pt x="288" y="0"/>
                </a:lnTo>
                <a:lnTo>
                  <a:pt x="298" y="0"/>
                </a:lnTo>
                <a:lnTo>
                  <a:pt x="312" y="5"/>
                </a:lnTo>
                <a:lnTo>
                  <a:pt x="315" y="7"/>
                </a:lnTo>
                <a:lnTo>
                  <a:pt x="318" y="10"/>
                </a:lnTo>
                <a:lnTo>
                  <a:pt x="323" y="19"/>
                </a:lnTo>
                <a:lnTo>
                  <a:pt x="327" y="22"/>
                </a:lnTo>
                <a:lnTo>
                  <a:pt x="327" y="27"/>
                </a:lnTo>
                <a:lnTo>
                  <a:pt x="325" y="31"/>
                </a:lnTo>
                <a:lnTo>
                  <a:pt x="323" y="36"/>
                </a:lnTo>
                <a:lnTo>
                  <a:pt x="320" y="37"/>
                </a:lnTo>
                <a:lnTo>
                  <a:pt x="328" y="46"/>
                </a:lnTo>
                <a:lnTo>
                  <a:pt x="335" y="54"/>
                </a:lnTo>
                <a:lnTo>
                  <a:pt x="340" y="62"/>
                </a:lnTo>
                <a:lnTo>
                  <a:pt x="342" y="73"/>
                </a:lnTo>
                <a:lnTo>
                  <a:pt x="344" y="83"/>
                </a:lnTo>
                <a:lnTo>
                  <a:pt x="349" y="91"/>
                </a:lnTo>
                <a:lnTo>
                  <a:pt x="350" y="96"/>
                </a:lnTo>
                <a:lnTo>
                  <a:pt x="350" y="101"/>
                </a:lnTo>
                <a:lnTo>
                  <a:pt x="350" y="104"/>
                </a:lnTo>
                <a:lnTo>
                  <a:pt x="349" y="108"/>
                </a:lnTo>
                <a:lnTo>
                  <a:pt x="349" y="111"/>
                </a:lnTo>
                <a:lnTo>
                  <a:pt x="349" y="116"/>
                </a:lnTo>
                <a:lnTo>
                  <a:pt x="352" y="131"/>
                </a:lnTo>
                <a:lnTo>
                  <a:pt x="354" y="140"/>
                </a:lnTo>
                <a:lnTo>
                  <a:pt x="354" y="146"/>
                </a:lnTo>
                <a:lnTo>
                  <a:pt x="352" y="155"/>
                </a:lnTo>
                <a:lnTo>
                  <a:pt x="350" y="161"/>
                </a:lnTo>
                <a:lnTo>
                  <a:pt x="340" y="195"/>
                </a:lnTo>
                <a:lnTo>
                  <a:pt x="337" y="202"/>
                </a:lnTo>
                <a:lnTo>
                  <a:pt x="334" y="208"/>
                </a:lnTo>
                <a:lnTo>
                  <a:pt x="327" y="212"/>
                </a:lnTo>
                <a:lnTo>
                  <a:pt x="318" y="213"/>
                </a:lnTo>
                <a:lnTo>
                  <a:pt x="325" y="222"/>
                </a:lnTo>
                <a:lnTo>
                  <a:pt x="330" y="232"/>
                </a:lnTo>
                <a:lnTo>
                  <a:pt x="332" y="235"/>
                </a:lnTo>
                <a:lnTo>
                  <a:pt x="334" y="240"/>
                </a:lnTo>
                <a:lnTo>
                  <a:pt x="334" y="245"/>
                </a:lnTo>
                <a:lnTo>
                  <a:pt x="335" y="247"/>
                </a:lnTo>
                <a:lnTo>
                  <a:pt x="337" y="249"/>
                </a:lnTo>
                <a:lnTo>
                  <a:pt x="340" y="249"/>
                </a:lnTo>
                <a:lnTo>
                  <a:pt x="342" y="247"/>
                </a:lnTo>
                <a:lnTo>
                  <a:pt x="345" y="249"/>
                </a:lnTo>
                <a:lnTo>
                  <a:pt x="355" y="254"/>
                </a:lnTo>
                <a:lnTo>
                  <a:pt x="360" y="257"/>
                </a:lnTo>
                <a:lnTo>
                  <a:pt x="364" y="257"/>
                </a:lnTo>
                <a:lnTo>
                  <a:pt x="369" y="259"/>
                </a:lnTo>
                <a:lnTo>
                  <a:pt x="374" y="260"/>
                </a:lnTo>
                <a:lnTo>
                  <a:pt x="382" y="265"/>
                </a:lnTo>
                <a:lnTo>
                  <a:pt x="391" y="271"/>
                </a:lnTo>
                <a:lnTo>
                  <a:pt x="399" y="276"/>
                </a:lnTo>
                <a:lnTo>
                  <a:pt x="409" y="279"/>
                </a:lnTo>
                <a:lnTo>
                  <a:pt x="417" y="286"/>
                </a:lnTo>
                <a:lnTo>
                  <a:pt x="424" y="294"/>
                </a:lnTo>
                <a:lnTo>
                  <a:pt x="436" y="312"/>
                </a:lnTo>
                <a:lnTo>
                  <a:pt x="439" y="319"/>
                </a:lnTo>
                <a:lnTo>
                  <a:pt x="443" y="328"/>
                </a:lnTo>
                <a:lnTo>
                  <a:pt x="451" y="356"/>
                </a:lnTo>
                <a:lnTo>
                  <a:pt x="464" y="398"/>
                </a:lnTo>
                <a:lnTo>
                  <a:pt x="478" y="435"/>
                </a:lnTo>
                <a:lnTo>
                  <a:pt x="479" y="445"/>
                </a:lnTo>
                <a:lnTo>
                  <a:pt x="481" y="455"/>
                </a:lnTo>
                <a:lnTo>
                  <a:pt x="483" y="460"/>
                </a:lnTo>
                <a:lnTo>
                  <a:pt x="485" y="467"/>
                </a:lnTo>
                <a:lnTo>
                  <a:pt x="490" y="477"/>
                </a:lnTo>
                <a:lnTo>
                  <a:pt x="491" y="487"/>
                </a:lnTo>
                <a:lnTo>
                  <a:pt x="493" y="497"/>
                </a:lnTo>
                <a:lnTo>
                  <a:pt x="495" y="505"/>
                </a:lnTo>
                <a:lnTo>
                  <a:pt x="500" y="515"/>
                </a:lnTo>
                <a:lnTo>
                  <a:pt x="505" y="525"/>
                </a:lnTo>
                <a:lnTo>
                  <a:pt x="508" y="531"/>
                </a:lnTo>
                <a:lnTo>
                  <a:pt x="508" y="537"/>
                </a:lnTo>
                <a:lnTo>
                  <a:pt x="506" y="547"/>
                </a:lnTo>
                <a:lnTo>
                  <a:pt x="503" y="556"/>
                </a:lnTo>
                <a:lnTo>
                  <a:pt x="498" y="564"/>
                </a:lnTo>
                <a:lnTo>
                  <a:pt x="495" y="567"/>
                </a:lnTo>
                <a:lnTo>
                  <a:pt x="491" y="569"/>
                </a:lnTo>
                <a:lnTo>
                  <a:pt x="468" y="577"/>
                </a:lnTo>
                <a:lnTo>
                  <a:pt x="463" y="579"/>
                </a:lnTo>
                <a:lnTo>
                  <a:pt x="459" y="581"/>
                </a:lnTo>
                <a:lnTo>
                  <a:pt x="454" y="581"/>
                </a:lnTo>
                <a:lnTo>
                  <a:pt x="451" y="577"/>
                </a:lnTo>
                <a:lnTo>
                  <a:pt x="439" y="579"/>
                </a:lnTo>
                <a:lnTo>
                  <a:pt x="434" y="579"/>
                </a:lnTo>
                <a:lnTo>
                  <a:pt x="431" y="577"/>
                </a:lnTo>
                <a:lnTo>
                  <a:pt x="424" y="571"/>
                </a:lnTo>
                <a:lnTo>
                  <a:pt x="421" y="564"/>
                </a:lnTo>
                <a:lnTo>
                  <a:pt x="417" y="561"/>
                </a:lnTo>
                <a:lnTo>
                  <a:pt x="412" y="559"/>
                </a:lnTo>
                <a:lnTo>
                  <a:pt x="406" y="552"/>
                </a:lnTo>
                <a:lnTo>
                  <a:pt x="402" y="577"/>
                </a:lnTo>
                <a:lnTo>
                  <a:pt x="402" y="588"/>
                </a:lnTo>
                <a:lnTo>
                  <a:pt x="406" y="598"/>
                </a:lnTo>
                <a:lnTo>
                  <a:pt x="409" y="606"/>
                </a:lnTo>
                <a:lnTo>
                  <a:pt x="412" y="614"/>
                </a:lnTo>
                <a:lnTo>
                  <a:pt x="417" y="624"/>
                </a:lnTo>
                <a:lnTo>
                  <a:pt x="417" y="629"/>
                </a:lnTo>
                <a:lnTo>
                  <a:pt x="417" y="635"/>
                </a:lnTo>
                <a:lnTo>
                  <a:pt x="414" y="645"/>
                </a:lnTo>
                <a:lnTo>
                  <a:pt x="412" y="650"/>
                </a:lnTo>
                <a:lnTo>
                  <a:pt x="411" y="653"/>
                </a:lnTo>
                <a:lnTo>
                  <a:pt x="409" y="658"/>
                </a:lnTo>
                <a:lnTo>
                  <a:pt x="407" y="661"/>
                </a:lnTo>
                <a:lnTo>
                  <a:pt x="409" y="673"/>
                </a:lnTo>
                <a:lnTo>
                  <a:pt x="416" y="695"/>
                </a:lnTo>
                <a:lnTo>
                  <a:pt x="422" y="713"/>
                </a:lnTo>
                <a:lnTo>
                  <a:pt x="431" y="735"/>
                </a:lnTo>
                <a:lnTo>
                  <a:pt x="431" y="742"/>
                </a:lnTo>
                <a:lnTo>
                  <a:pt x="431" y="747"/>
                </a:lnTo>
                <a:lnTo>
                  <a:pt x="427" y="759"/>
                </a:lnTo>
                <a:lnTo>
                  <a:pt x="424" y="779"/>
                </a:lnTo>
                <a:lnTo>
                  <a:pt x="422" y="786"/>
                </a:lnTo>
                <a:lnTo>
                  <a:pt x="421" y="794"/>
                </a:lnTo>
                <a:lnTo>
                  <a:pt x="416" y="841"/>
                </a:lnTo>
                <a:lnTo>
                  <a:pt x="411" y="886"/>
                </a:lnTo>
                <a:lnTo>
                  <a:pt x="397" y="973"/>
                </a:lnTo>
                <a:lnTo>
                  <a:pt x="392" y="1012"/>
                </a:lnTo>
                <a:lnTo>
                  <a:pt x="387" y="1052"/>
                </a:lnTo>
                <a:lnTo>
                  <a:pt x="377" y="1144"/>
                </a:lnTo>
                <a:lnTo>
                  <a:pt x="372" y="1191"/>
                </a:lnTo>
                <a:lnTo>
                  <a:pt x="369" y="1237"/>
                </a:lnTo>
                <a:lnTo>
                  <a:pt x="367" y="1282"/>
                </a:lnTo>
                <a:lnTo>
                  <a:pt x="369" y="1327"/>
                </a:lnTo>
                <a:lnTo>
                  <a:pt x="369" y="1347"/>
                </a:lnTo>
                <a:lnTo>
                  <a:pt x="367" y="1358"/>
                </a:lnTo>
                <a:lnTo>
                  <a:pt x="365" y="1363"/>
                </a:lnTo>
                <a:lnTo>
                  <a:pt x="364" y="1368"/>
                </a:lnTo>
                <a:lnTo>
                  <a:pt x="364" y="1371"/>
                </a:lnTo>
                <a:lnTo>
                  <a:pt x="364" y="1378"/>
                </a:lnTo>
                <a:lnTo>
                  <a:pt x="367" y="1388"/>
                </a:lnTo>
                <a:lnTo>
                  <a:pt x="372" y="1396"/>
                </a:lnTo>
                <a:lnTo>
                  <a:pt x="379" y="1405"/>
                </a:lnTo>
                <a:lnTo>
                  <a:pt x="394" y="1416"/>
                </a:lnTo>
                <a:lnTo>
                  <a:pt x="402" y="1425"/>
                </a:lnTo>
                <a:lnTo>
                  <a:pt x="406" y="1433"/>
                </a:lnTo>
                <a:lnTo>
                  <a:pt x="407" y="1438"/>
                </a:lnTo>
                <a:lnTo>
                  <a:pt x="409" y="1441"/>
                </a:lnTo>
                <a:lnTo>
                  <a:pt x="411" y="1446"/>
                </a:lnTo>
                <a:lnTo>
                  <a:pt x="409" y="1451"/>
                </a:lnTo>
                <a:lnTo>
                  <a:pt x="406" y="1453"/>
                </a:lnTo>
                <a:lnTo>
                  <a:pt x="401" y="1457"/>
                </a:lnTo>
                <a:lnTo>
                  <a:pt x="391" y="1460"/>
                </a:lnTo>
                <a:lnTo>
                  <a:pt x="380" y="1462"/>
                </a:lnTo>
                <a:lnTo>
                  <a:pt x="370" y="1463"/>
                </a:lnTo>
                <a:lnTo>
                  <a:pt x="360" y="1462"/>
                </a:lnTo>
                <a:lnTo>
                  <a:pt x="350" y="1460"/>
                </a:lnTo>
                <a:lnTo>
                  <a:pt x="330" y="1451"/>
                </a:lnTo>
                <a:lnTo>
                  <a:pt x="312" y="1443"/>
                </a:lnTo>
                <a:lnTo>
                  <a:pt x="297" y="1435"/>
                </a:lnTo>
                <a:lnTo>
                  <a:pt x="298" y="1446"/>
                </a:lnTo>
                <a:lnTo>
                  <a:pt x="300" y="1457"/>
                </a:lnTo>
                <a:lnTo>
                  <a:pt x="300" y="1467"/>
                </a:lnTo>
                <a:lnTo>
                  <a:pt x="298" y="1472"/>
                </a:lnTo>
                <a:lnTo>
                  <a:pt x="297" y="1477"/>
                </a:lnTo>
                <a:lnTo>
                  <a:pt x="295" y="1478"/>
                </a:lnTo>
                <a:lnTo>
                  <a:pt x="293" y="1480"/>
                </a:lnTo>
                <a:lnTo>
                  <a:pt x="293" y="1485"/>
                </a:lnTo>
                <a:lnTo>
                  <a:pt x="295" y="1490"/>
                </a:lnTo>
                <a:lnTo>
                  <a:pt x="298" y="1495"/>
                </a:lnTo>
                <a:lnTo>
                  <a:pt x="302" y="1503"/>
                </a:lnTo>
                <a:lnTo>
                  <a:pt x="305" y="1514"/>
                </a:lnTo>
                <a:lnTo>
                  <a:pt x="305" y="1519"/>
                </a:lnTo>
                <a:lnTo>
                  <a:pt x="305" y="1522"/>
                </a:lnTo>
                <a:lnTo>
                  <a:pt x="293" y="1525"/>
                </a:lnTo>
                <a:lnTo>
                  <a:pt x="271" y="1532"/>
                </a:lnTo>
                <a:lnTo>
                  <a:pt x="261" y="1537"/>
                </a:lnTo>
                <a:lnTo>
                  <a:pt x="258" y="1539"/>
                </a:lnTo>
                <a:lnTo>
                  <a:pt x="255" y="1542"/>
                </a:lnTo>
                <a:lnTo>
                  <a:pt x="251" y="1545"/>
                </a:lnTo>
                <a:lnTo>
                  <a:pt x="248" y="1549"/>
                </a:lnTo>
                <a:lnTo>
                  <a:pt x="236" y="1549"/>
                </a:lnTo>
                <a:lnTo>
                  <a:pt x="224" y="1549"/>
                </a:lnTo>
                <a:lnTo>
                  <a:pt x="213" y="1549"/>
                </a:lnTo>
                <a:lnTo>
                  <a:pt x="209" y="1547"/>
                </a:lnTo>
                <a:lnTo>
                  <a:pt x="206" y="1544"/>
                </a:lnTo>
                <a:lnTo>
                  <a:pt x="201" y="1537"/>
                </a:lnTo>
                <a:lnTo>
                  <a:pt x="189" y="1519"/>
                </a:lnTo>
                <a:lnTo>
                  <a:pt x="177" y="1502"/>
                </a:lnTo>
                <a:lnTo>
                  <a:pt x="167" y="1482"/>
                </a:lnTo>
                <a:lnTo>
                  <a:pt x="164" y="1472"/>
                </a:lnTo>
                <a:lnTo>
                  <a:pt x="162" y="1460"/>
                </a:lnTo>
                <a:lnTo>
                  <a:pt x="159" y="1441"/>
                </a:lnTo>
                <a:lnTo>
                  <a:pt x="156" y="1423"/>
                </a:lnTo>
                <a:lnTo>
                  <a:pt x="146" y="1378"/>
                </a:lnTo>
                <a:lnTo>
                  <a:pt x="141" y="1354"/>
                </a:lnTo>
                <a:lnTo>
                  <a:pt x="137" y="1332"/>
                </a:lnTo>
                <a:lnTo>
                  <a:pt x="136" y="1309"/>
                </a:lnTo>
                <a:lnTo>
                  <a:pt x="136" y="1287"/>
                </a:lnTo>
                <a:lnTo>
                  <a:pt x="137" y="1267"/>
                </a:lnTo>
                <a:lnTo>
                  <a:pt x="139" y="1247"/>
                </a:lnTo>
                <a:lnTo>
                  <a:pt x="142" y="1223"/>
                </a:lnTo>
                <a:lnTo>
                  <a:pt x="144" y="1218"/>
                </a:lnTo>
                <a:lnTo>
                  <a:pt x="144" y="1213"/>
                </a:lnTo>
                <a:lnTo>
                  <a:pt x="141" y="1203"/>
                </a:lnTo>
                <a:lnTo>
                  <a:pt x="137" y="1193"/>
                </a:lnTo>
                <a:lnTo>
                  <a:pt x="136" y="1183"/>
                </a:lnTo>
                <a:lnTo>
                  <a:pt x="136" y="1170"/>
                </a:lnTo>
                <a:lnTo>
                  <a:pt x="136" y="1062"/>
                </a:lnTo>
                <a:lnTo>
                  <a:pt x="136" y="1015"/>
                </a:lnTo>
                <a:lnTo>
                  <a:pt x="134" y="997"/>
                </a:lnTo>
                <a:lnTo>
                  <a:pt x="132" y="980"/>
                </a:lnTo>
                <a:lnTo>
                  <a:pt x="129" y="963"/>
                </a:lnTo>
                <a:lnTo>
                  <a:pt x="125" y="938"/>
                </a:lnTo>
                <a:lnTo>
                  <a:pt x="124" y="918"/>
                </a:lnTo>
                <a:lnTo>
                  <a:pt x="124" y="908"/>
                </a:lnTo>
                <a:lnTo>
                  <a:pt x="124" y="903"/>
                </a:lnTo>
                <a:lnTo>
                  <a:pt x="124" y="898"/>
                </a:lnTo>
                <a:lnTo>
                  <a:pt x="119" y="876"/>
                </a:lnTo>
                <a:lnTo>
                  <a:pt x="115" y="856"/>
                </a:lnTo>
                <a:lnTo>
                  <a:pt x="115" y="844"/>
                </a:lnTo>
                <a:lnTo>
                  <a:pt x="115" y="834"/>
                </a:lnTo>
                <a:lnTo>
                  <a:pt x="117" y="829"/>
                </a:lnTo>
                <a:lnTo>
                  <a:pt x="117" y="824"/>
                </a:lnTo>
                <a:lnTo>
                  <a:pt x="115" y="814"/>
                </a:lnTo>
                <a:lnTo>
                  <a:pt x="115" y="792"/>
                </a:lnTo>
                <a:lnTo>
                  <a:pt x="115" y="769"/>
                </a:lnTo>
                <a:lnTo>
                  <a:pt x="117" y="749"/>
                </a:lnTo>
                <a:lnTo>
                  <a:pt x="120" y="739"/>
                </a:lnTo>
                <a:lnTo>
                  <a:pt x="122" y="728"/>
                </a:lnTo>
                <a:lnTo>
                  <a:pt x="124" y="702"/>
                </a:lnTo>
                <a:lnTo>
                  <a:pt x="125" y="688"/>
                </a:lnTo>
                <a:lnTo>
                  <a:pt x="127" y="681"/>
                </a:lnTo>
                <a:lnTo>
                  <a:pt x="129" y="676"/>
                </a:lnTo>
                <a:lnTo>
                  <a:pt x="131" y="675"/>
                </a:lnTo>
                <a:lnTo>
                  <a:pt x="129" y="673"/>
                </a:lnTo>
                <a:lnTo>
                  <a:pt x="122" y="668"/>
                </a:lnTo>
                <a:lnTo>
                  <a:pt x="115" y="663"/>
                </a:lnTo>
                <a:lnTo>
                  <a:pt x="114" y="663"/>
                </a:lnTo>
                <a:lnTo>
                  <a:pt x="110" y="663"/>
                </a:lnTo>
                <a:lnTo>
                  <a:pt x="104" y="663"/>
                </a:lnTo>
                <a:lnTo>
                  <a:pt x="97" y="663"/>
                </a:lnTo>
                <a:lnTo>
                  <a:pt x="95" y="661"/>
                </a:lnTo>
                <a:lnTo>
                  <a:pt x="94" y="658"/>
                </a:lnTo>
                <a:lnTo>
                  <a:pt x="90" y="653"/>
                </a:lnTo>
                <a:lnTo>
                  <a:pt x="89" y="658"/>
                </a:lnTo>
                <a:lnTo>
                  <a:pt x="89" y="660"/>
                </a:lnTo>
                <a:lnTo>
                  <a:pt x="89" y="661"/>
                </a:lnTo>
                <a:lnTo>
                  <a:pt x="90" y="666"/>
                </a:lnTo>
                <a:lnTo>
                  <a:pt x="90" y="671"/>
                </a:lnTo>
                <a:lnTo>
                  <a:pt x="90" y="676"/>
                </a:lnTo>
                <a:lnTo>
                  <a:pt x="87" y="681"/>
                </a:lnTo>
                <a:lnTo>
                  <a:pt x="78" y="687"/>
                </a:lnTo>
                <a:lnTo>
                  <a:pt x="75" y="690"/>
                </a:lnTo>
                <a:lnTo>
                  <a:pt x="72" y="695"/>
                </a:lnTo>
                <a:lnTo>
                  <a:pt x="72" y="697"/>
                </a:lnTo>
                <a:lnTo>
                  <a:pt x="73" y="698"/>
                </a:lnTo>
                <a:lnTo>
                  <a:pt x="75" y="703"/>
                </a:lnTo>
                <a:lnTo>
                  <a:pt x="77" y="710"/>
                </a:lnTo>
                <a:lnTo>
                  <a:pt x="78" y="718"/>
                </a:lnTo>
                <a:lnTo>
                  <a:pt x="82" y="772"/>
                </a:lnTo>
                <a:lnTo>
                  <a:pt x="85" y="780"/>
                </a:lnTo>
                <a:lnTo>
                  <a:pt x="89" y="789"/>
                </a:lnTo>
                <a:lnTo>
                  <a:pt x="92" y="799"/>
                </a:lnTo>
                <a:lnTo>
                  <a:pt x="92" y="811"/>
                </a:lnTo>
                <a:lnTo>
                  <a:pt x="92" y="822"/>
                </a:lnTo>
                <a:lnTo>
                  <a:pt x="94" y="834"/>
                </a:lnTo>
                <a:lnTo>
                  <a:pt x="95" y="839"/>
                </a:lnTo>
                <a:lnTo>
                  <a:pt x="95" y="846"/>
                </a:lnTo>
                <a:lnTo>
                  <a:pt x="94" y="851"/>
                </a:lnTo>
                <a:lnTo>
                  <a:pt x="92" y="853"/>
                </a:lnTo>
                <a:lnTo>
                  <a:pt x="89" y="853"/>
                </a:lnTo>
                <a:lnTo>
                  <a:pt x="92" y="856"/>
                </a:lnTo>
                <a:lnTo>
                  <a:pt x="92" y="859"/>
                </a:lnTo>
                <a:lnTo>
                  <a:pt x="90" y="861"/>
                </a:lnTo>
                <a:lnTo>
                  <a:pt x="87" y="863"/>
                </a:lnTo>
                <a:lnTo>
                  <a:pt x="89" y="868"/>
                </a:lnTo>
                <a:lnTo>
                  <a:pt x="89" y="871"/>
                </a:lnTo>
                <a:lnTo>
                  <a:pt x="87" y="873"/>
                </a:lnTo>
                <a:lnTo>
                  <a:pt x="82" y="874"/>
                </a:lnTo>
                <a:lnTo>
                  <a:pt x="77" y="873"/>
                </a:lnTo>
                <a:lnTo>
                  <a:pt x="73" y="871"/>
                </a:lnTo>
                <a:lnTo>
                  <a:pt x="60" y="866"/>
                </a:lnTo>
                <a:lnTo>
                  <a:pt x="55" y="864"/>
                </a:lnTo>
                <a:lnTo>
                  <a:pt x="52" y="866"/>
                </a:lnTo>
                <a:lnTo>
                  <a:pt x="48" y="866"/>
                </a:lnTo>
                <a:lnTo>
                  <a:pt x="45" y="863"/>
                </a:lnTo>
                <a:lnTo>
                  <a:pt x="35" y="843"/>
                </a:lnTo>
                <a:lnTo>
                  <a:pt x="25" y="821"/>
                </a:lnTo>
                <a:lnTo>
                  <a:pt x="21" y="812"/>
                </a:lnTo>
                <a:lnTo>
                  <a:pt x="21" y="802"/>
                </a:lnTo>
                <a:lnTo>
                  <a:pt x="23" y="792"/>
                </a:lnTo>
                <a:lnTo>
                  <a:pt x="21" y="784"/>
                </a:lnTo>
                <a:lnTo>
                  <a:pt x="21" y="782"/>
                </a:lnTo>
                <a:lnTo>
                  <a:pt x="20" y="782"/>
                </a:lnTo>
                <a:lnTo>
                  <a:pt x="18" y="780"/>
                </a:lnTo>
                <a:lnTo>
                  <a:pt x="16" y="779"/>
                </a:lnTo>
                <a:lnTo>
                  <a:pt x="16" y="774"/>
                </a:lnTo>
                <a:lnTo>
                  <a:pt x="18" y="764"/>
                </a:lnTo>
                <a:lnTo>
                  <a:pt x="16" y="744"/>
                </a:lnTo>
                <a:lnTo>
                  <a:pt x="15" y="732"/>
                </a:lnTo>
                <a:lnTo>
                  <a:pt x="13" y="727"/>
                </a:lnTo>
                <a:lnTo>
                  <a:pt x="11" y="723"/>
                </a:lnTo>
                <a:lnTo>
                  <a:pt x="13" y="712"/>
                </a:lnTo>
                <a:lnTo>
                  <a:pt x="15" y="707"/>
                </a:lnTo>
                <a:lnTo>
                  <a:pt x="16" y="702"/>
                </a:lnTo>
                <a:lnTo>
                  <a:pt x="16" y="698"/>
                </a:lnTo>
                <a:lnTo>
                  <a:pt x="15" y="693"/>
                </a:lnTo>
                <a:lnTo>
                  <a:pt x="10" y="683"/>
                </a:lnTo>
                <a:lnTo>
                  <a:pt x="5" y="663"/>
                </a:lnTo>
                <a:lnTo>
                  <a:pt x="1" y="653"/>
                </a:lnTo>
                <a:lnTo>
                  <a:pt x="0" y="648"/>
                </a:lnTo>
                <a:lnTo>
                  <a:pt x="0" y="641"/>
                </a:lnTo>
                <a:lnTo>
                  <a:pt x="10" y="621"/>
                </a:lnTo>
                <a:lnTo>
                  <a:pt x="15" y="613"/>
                </a:lnTo>
                <a:lnTo>
                  <a:pt x="15" y="608"/>
                </a:lnTo>
                <a:lnTo>
                  <a:pt x="15" y="604"/>
                </a:lnTo>
                <a:lnTo>
                  <a:pt x="15" y="599"/>
                </a:lnTo>
                <a:lnTo>
                  <a:pt x="16" y="596"/>
                </a:lnTo>
                <a:lnTo>
                  <a:pt x="16" y="594"/>
                </a:lnTo>
                <a:lnTo>
                  <a:pt x="18" y="593"/>
                </a:lnTo>
                <a:lnTo>
                  <a:pt x="18" y="591"/>
                </a:lnTo>
                <a:lnTo>
                  <a:pt x="16" y="586"/>
                </a:lnTo>
                <a:lnTo>
                  <a:pt x="15" y="576"/>
                </a:lnTo>
                <a:lnTo>
                  <a:pt x="13" y="564"/>
                </a:lnTo>
                <a:lnTo>
                  <a:pt x="16" y="554"/>
                </a:lnTo>
                <a:lnTo>
                  <a:pt x="18" y="544"/>
                </a:lnTo>
                <a:lnTo>
                  <a:pt x="26" y="524"/>
                </a:lnTo>
                <a:lnTo>
                  <a:pt x="30" y="514"/>
                </a:lnTo>
                <a:lnTo>
                  <a:pt x="30" y="509"/>
                </a:lnTo>
                <a:lnTo>
                  <a:pt x="30" y="504"/>
                </a:lnTo>
                <a:lnTo>
                  <a:pt x="32" y="484"/>
                </a:lnTo>
                <a:lnTo>
                  <a:pt x="33" y="462"/>
                </a:lnTo>
                <a:lnTo>
                  <a:pt x="40" y="443"/>
                </a:lnTo>
                <a:lnTo>
                  <a:pt x="48" y="400"/>
                </a:lnTo>
                <a:lnTo>
                  <a:pt x="57" y="356"/>
                </a:lnTo>
                <a:lnTo>
                  <a:pt x="63" y="334"/>
                </a:lnTo>
                <a:lnTo>
                  <a:pt x="70" y="312"/>
                </a:lnTo>
                <a:lnTo>
                  <a:pt x="75" y="304"/>
                </a:lnTo>
                <a:lnTo>
                  <a:pt x="80" y="296"/>
                </a:lnTo>
                <a:lnTo>
                  <a:pt x="87" y="289"/>
                </a:lnTo>
                <a:lnTo>
                  <a:pt x="95" y="282"/>
                </a:lnTo>
                <a:lnTo>
                  <a:pt x="104" y="277"/>
                </a:lnTo>
                <a:lnTo>
                  <a:pt x="110" y="274"/>
                </a:lnTo>
                <a:lnTo>
                  <a:pt x="120" y="271"/>
                </a:lnTo>
                <a:lnTo>
                  <a:pt x="129" y="265"/>
                </a:lnTo>
                <a:lnTo>
                  <a:pt x="146" y="255"/>
                </a:lnTo>
                <a:lnTo>
                  <a:pt x="154" y="252"/>
                </a:lnTo>
                <a:lnTo>
                  <a:pt x="161" y="249"/>
                </a:lnTo>
                <a:lnTo>
                  <a:pt x="181" y="239"/>
                </a:lnTo>
                <a:lnTo>
                  <a:pt x="189" y="235"/>
                </a:lnTo>
                <a:lnTo>
                  <a:pt x="191" y="234"/>
                </a:lnTo>
                <a:lnTo>
                  <a:pt x="194" y="230"/>
                </a:lnTo>
                <a:lnTo>
                  <a:pt x="203" y="208"/>
                </a:lnTo>
                <a:lnTo>
                  <a:pt x="204" y="205"/>
                </a:lnTo>
                <a:lnTo>
                  <a:pt x="208" y="202"/>
                </a:lnTo>
                <a:lnTo>
                  <a:pt x="216" y="198"/>
                </a:lnTo>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7" name="Freeform 17"/>
          <p:cNvSpPr>
            <a:spLocks noEditPoints="1"/>
          </p:cNvSpPr>
          <p:nvPr/>
        </p:nvSpPr>
        <p:spPr bwMode="auto">
          <a:xfrm>
            <a:off x="2776772" y="1553841"/>
            <a:ext cx="362737" cy="1137692"/>
          </a:xfrm>
          <a:custGeom>
            <a:avLst/>
            <a:gdLst>
              <a:gd name="T0" fmla="*/ 630238 w 975"/>
              <a:gd name="T1" fmla="*/ 608012 h 3058"/>
              <a:gd name="T2" fmla="*/ 603250 w 975"/>
              <a:gd name="T3" fmla="*/ 511175 h 3058"/>
              <a:gd name="T4" fmla="*/ 584200 w 975"/>
              <a:gd name="T5" fmla="*/ 366712 h 3058"/>
              <a:gd name="T6" fmla="*/ 614363 w 975"/>
              <a:gd name="T7" fmla="*/ 217488 h 3058"/>
              <a:gd name="T8" fmla="*/ 627063 w 975"/>
              <a:gd name="T9" fmla="*/ 141288 h 3058"/>
              <a:gd name="T10" fmla="*/ 760413 w 975"/>
              <a:gd name="T11" fmla="*/ 33338 h 3058"/>
              <a:gd name="T12" fmla="*/ 871538 w 975"/>
              <a:gd name="T13" fmla="*/ 3175 h 3058"/>
              <a:gd name="T14" fmla="*/ 1031875 w 975"/>
              <a:gd name="T15" fmla="*/ 26988 h 3058"/>
              <a:gd name="T16" fmla="*/ 1122363 w 975"/>
              <a:gd name="T17" fmla="*/ 87312 h 3058"/>
              <a:gd name="T18" fmla="*/ 1165225 w 975"/>
              <a:gd name="T19" fmla="*/ 233363 h 3058"/>
              <a:gd name="T20" fmla="*/ 1173163 w 975"/>
              <a:gd name="T21" fmla="*/ 407988 h 3058"/>
              <a:gd name="T22" fmla="*/ 1138238 w 975"/>
              <a:gd name="T23" fmla="*/ 523875 h 3058"/>
              <a:gd name="T24" fmla="*/ 1085850 w 975"/>
              <a:gd name="T25" fmla="*/ 727075 h 3058"/>
              <a:gd name="T26" fmla="*/ 1085850 w 975"/>
              <a:gd name="T27" fmla="*/ 852488 h 3058"/>
              <a:gd name="T28" fmla="*/ 1265238 w 975"/>
              <a:gd name="T29" fmla="*/ 931863 h 3058"/>
              <a:gd name="T30" fmla="*/ 1355725 w 975"/>
              <a:gd name="T31" fmla="*/ 1085850 h 3058"/>
              <a:gd name="T32" fmla="*/ 1417638 w 975"/>
              <a:gd name="T33" fmla="*/ 1279525 h 3058"/>
              <a:gd name="T34" fmla="*/ 1497013 w 975"/>
              <a:gd name="T35" fmla="*/ 1624012 h 3058"/>
              <a:gd name="T36" fmla="*/ 1512888 w 975"/>
              <a:gd name="T37" fmla="*/ 1854200 h 3058"/>
              <a:gd name="T38" fmla="*/ 1543050 w 975"/>
              <a:gd name="T39" fmla="*/ 2290763 h 3058"/>
              <a:gd name="T40" fmla="*/ 1485900 w 975"/>
              <a:gd name="T41" fmla="*/ 2411413 h 3058"/>
              <a:gd name="T42" fmla="*/ 1385888 w 975"/>
              <a:gd name="T43" fmla="*/ 2546350 h 3058"/>
              <a:gd name="T44" fmla="*/ 1355725 w 975"/>
              <a:gd name="T45" fmla="*/ 2862262 h 3058"/>
              <a:gd name="T46" fmla="*/ 1306513 w 975"/>
              <a:gd name="T47" fmla="*/ 3303588 h 3058"/>
              <a:gd name="T48" fmla="*/ 1225550 w 975"/>
              <a:gd name="T49" fmla="*/ 3787775 h 3058"/>
              <a:gd name="T50" fmla="*/ 1162050 w 975"/>
              <a:gd name="T51" fmla="*/ 4014788 h 3058"/>
              <a:gd name="T52" fmla="*/ 1203325 w 975"/>
              <a:gd name="T53" fmla="*/ 4105275 h 3058"/>
              <a:gd name="T54" fmla="*/ 1254125 w 975"/>
              <a:gd name="T55" fmla="*/ 4162425 h 3058"/>
              <a:gd name="T56" fmla="*/ 1452563 w 975"/>
              <a:gd name="T57" fmla="*/ 4357688 h 3058"/>
              <a:gd name="T58" fmla="*/ 1371600 w 975"/>
              <a:gd name="T59" fmla="*/ 4454525 h 3058"/>
              <a:gd name="T60" fmla="*/ 1073150 w 975"/>
              <a:gd name="T61" fmla="*/ 4303713 h 3058"/>
              <a:gd name="T62" fmla="*/ 909638 w 975"/>
              <a:gd name="T63" fmla="*/ 4156075 h 3058"/>
              <a:gd name="T64" fmla="*/ 893763 w 975"/>
              <a:gd name="T65" fmla="*/ 4014788 h 3058"/>
              <a:gd name="T66" fmla="*/ 889000 w 975"/>
              <a:gd name="T67" fmla="*/ 3776663 h 3058"/>
              <a:gd name="T68" fmla="*/ 908050 w 975"/>
              <a:gd name="T69" fmla="*/ 3413125 h 3058"/>
              <a:gd name="T70" fmla="*/ 912813 w 975"/>
              <a:gd name="T71" fmla="*/ 3311525 h 3058"/>
              <a:gd name="T72" fmla="*/ 863600 w 975"/>
              <a:gd name="T73" fmla="*/ 3265488 h 3058"/>
              <a:gd name="T74" fmla="*/ 793750 w 975"/>
              <a:gd name="T75" fmla="*/ 3662363 h 3058"/>
              <a:gd name="T76" fmla="*/ 752475 w 975"/>
              <a:gd name="T77" fmla="*/ 3968750 h 3058"/>
              <a:gd name="T78" fmla="*/ 760413 w 975"/>
              <a:gd name="T79" fmla="*/ 4281488 h 3058"/>
              <a:gd name="T80" fmla="*/ 706438 w 975"/>
              <a:gd name="T81" fmla="*/ 4689475 h 3058"/>
              <a:gd name="T82" fmla="*/ 587375 w 975"/>
              <a:gd name="T83" fmla="*/ 4854575 h 3058"/>
              <a:gd name="T84" fmla="*/ 450850 w 975"/>
              <a:gd name="T85" fmla="*/ 4689475 h 3058"/>
              <a:gd name="T86" fmla="*/ 415925 w 975"/>
              <a:gd name="T87" fmla="*/ 4433888 h 3058"/>
              <a:gd name="T88" fmla="*/ 415925 w 975"/>
              <a:gd name="T89" fmla="*/ 4281488 h 3058"/>
              <a:gd name="T90" fmla="*/ 420688 w 975"/>
              <a:gd name="T91" fmla="*/ 3852863 h 3058"/>
              <a:gd name="T92" fmla="*/ 442913 w 975"/>
              <a:gd name="T93" fmla="*/ 3684588 h 3058"/>
              <a:gd name="T94" fmla="*/ 450850 w 975"/>
              <a:gd name="T95" fmla="*/ 3363913 h 3058"/>
              <a:gd name="T96" fmla="*/ 431800 w 975"/>
              <a:gd name="T97" fmla="*/ 3078162 h 3058"/>
              <a:gd name="T98" fmla="*/ 423863 w 975"/>
              <a:gd name="T99" fmla="*/ 2733675 h 3058"/>
              <a:gd name="T100" fmla="*/ 431800 w 975"/>
              <a:gd name="T101" fmla="*/ 2579687 h 3058"/>
              <a:gd name="T102" fmla="*/ 198438 w 975"/>
              <a:gd name="T103" fmla="*/ 2224088 h 3058"/>
              <a:gd name="T104" fmla="*/ 49213 w 975"/>
              <a:gd name="T105" fmla="*/ 1990725 h 3058"/>
              <a:gd name="T106" fmla="*/ 19050 w 975"/>
              <a:gd name="T107" fmla="*/ 1849438 h 3058"/>
              <a:gd name="T108" fmla="*/ 11113 w 975"/>
              <a:gd name="T109" fmla="*/ 1697038 h 3058"/>
              <a:gd name="T110" fmla="*/ 136525 w 975"/>
              <a:gd name="T111" fmla="*/ 1177925 h 3058"/>
              <a:gd name="T112" fmla="*/ 430213 w 975"/>
              <a:gd name="T113" fmla="*/ 876300 h 3058"/>
              <a:gd name="T114" fmla="*/ 595313 w 975"/>
              <a:gd name="T115" fmla="*/ 763587 h 3058"/>
              <a:gd name="T116" fmla="*/ 336550 w 975"/>
              <a:gd name="T117" fmla="*/ 1778000 h 3058"/>
              <a:gd name="T118" fmla="*/ 407988 w 975"/>
              <a:gd name="T119" fmla="*/ 2068513 h 3058"/>
              <a:gd name="T120" fmla="*/ 1322388 w 975"/>
              <a:gd name="T121" fmla="*/ 2084388 h 3058"/>
              <a:gd name="T122" fmla="*/ 1376363 w 975"/>
              <a:gd name="T123" fmla="*/ 2270125 h 3058"/>
              <a:gd name="T124" fmla="*/ 1349375 w 975"/>
              <a:gd name="T125" fmla="*/ 2082800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44" name="TextBox 43"/>
          <p:cNvSpPr txBox="1"/>
          <p:nvPr/>
        </p:nvSpPr>
        <p:spPr>
          <a:xfrm>
            <a:off x="4277160" y="2390984"/>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35-54</a:t>
            </a:r>
          </a:p>
        </p:txBody>
      </p:sp>
      <p:sp>
        <p:nvSpPr>
          <p:cNvPr id="45" name="TextBox 44"/>
          <p:cNvSpPr txBox="1"/>
          <p:nvPr/>
        </p:nvSpPr>
        <p:spPr>
          <a:xfrm>
            <a:off x="5456141" y="2406468"/>
            <a:ext cx="342000" cy="102592"/>
          </a:xfrm>
          <a:prstGeom prst="rect">
            <a:avLst/>
          </a:prstGeom>
          <a:noFill/>
        </p:spPr>
        <p:txBody>
          <a:bodyPr wrap="square" lIns="0" tIns="0" rIns="0" bIns="0" rtlCol="0" anchor="ctr" anchorCtr="0">
            <a:spAutoFit/>
          </a:bodyPr>
          <a:lstStyle/>
          <a:p>
            <a:pPr>
              <a:lnSpc>
                <a:spcPts val="800"/>
              </a:lnSpc>
            </a:pPr>
            <a:r>
              <a:rPr lang="en-GB" sz="1100" b="1" dirty="0">
                <a:solidFill>
                  <a:schemeClr val="tx1">
                    <a:lumMod val="75000"/>
                    <a:lumOff val="25000"/>
                  </a:schemeClr>
                </a:solidFill>
              </a:rPr>
              <a:t>55+</a:t>
            </a:r>
          </a:p>
        </p:txBody>
      </p:sp>
      <p:sp>
        <p:nvSpPr>
          <p:cNvPr id="48" name="Rounded Rectangle 47"/>
          <p:cNvSpPr/>
          <p:nvPr/>
        </p:nvSpPr>
        <p:spPr>
          <a:xfrm>
            <a:off x="7056119" y="2819870"/>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Text Placeholder 3"/>
          <p:cNvSpPr>
            <a:spLocks noGrp="1"/>
          </p:cNvSpPr>
          <p:nvPr>
            <p:ph type="body" sz="quarter" idx="16"/>
          </p:nvPr>
        </p:nvSpPr>
        <p:spPr>
          <a:xfrm>
            <a:off x="239838" y="4582649"/>
            <a:ext cx="6718075" cy="318287"/>
          </a:xfrm>
        </p:spPr>
        <p:txBody>
          <a:bodyPr/>
          <a:lstStyle/>
          <a:p>
            <a:r>
              <a:rPr lang="nl-BE" dirty="0"/>
              <a:t>Échantillon:	échantillon total n=1447</a:t>
            </a:r>
          </a:p>
          <a:p>
            <a:pPr marL="171450" indent="-171450">
              <a:buFont typeface="Arial" charset="0"/>
              <a:buChar char="•"/>
            </a:pPr>
            <a:r>
              <a:rPr lang="nl-BE" dirty="0"/>
              <a:t>Inférieur = primaire+ secondaire inférieur</a:t>
            </a:r>
          </a:p>
          <a:p>
            <a:pPr marL="171450" indent="-171450">
              <a:buFont typeface="Arial" charset="0"/>
              <a:buChar char="•"/>
            </a:pPr>
            <a:r>
              <a:rPr lang="nl-BE" dirty="0"/>
              <a:t>Moyen = secondaire supérieur</a:t>
            </a:r>
          </a:p>
          <a:p>
            <a:pPr marL="171450" indent="-171450">
              <a:buFont typeface="Arial" charset="0"/>
              <a:buChar char="•"/>
            </a:pPr>
            <a:r>
              <a:rPr lang="nl-BE" dirty="0"/>
              <a:t>Supérieur = enseignement supérieur+universitaire</a:t>
            </a:r>
          </a:p>
        </p:txBody>
      </p:sp>
      <p:graphicFrame>
        <p:nvGraphicFramePr>
          <p:cNvPr id="41" name="Object 7"/>
          <p:cNvGraphicFramePr>
            <a:graphicFrameLocks noChangeAspect="1"/>
          </p:cNvGraphicFramePr>
          <p:nvPr>
            <p:extLst/>
          </p:nvPr>
        </p:nvGraphicFramePr>
        <p:xfrm>
          <a:off x="245165" y="2819870"/>
          <a:ext cx="2325757" cy="1632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Object 8"/>
          <p:cNvGraphicFramePr>
            <a:graphicFrameLocks noChangeAspect="1"/>
          </p:cNvGraphicFramePr>
          <p:nvPr>
            <p:extLst/>
          </p:nvPr>
        </p:nvGraphicFramePr>
        <p:xfrm>
          <a:off x="7056118" y="3118354"/>
          <a:ext cx="1833879" cy="1348717"/>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p:cNvGrpSpPr>
            <a:grpSpLocks noChangeAspect="1"/>
          </p:cNvGrpSpPr>
          <p:nvPr/>
        </p:nvGrpSpPr>
        <p:grpSpPr>
          <a:xfrm>
            <a:off x="491317" y="3265456"/>
            <a:ext cx="648000" cy="224639"/>
            <a:chOff x="4684975" y="5005153"/>
            <a:chExt cx="1779304" cy="295655"/>
          </a:xfrm>
          <a:solidFill>
            <a:schemeClr val="accent3">
              <a:lumMod val="75000"/>
            </a:schemeClr>
          </a:solidFill>
        </p:grpSpPr>
        <p:sp>
          <p:nvSpPr>
            <p:cNvPr id="34" name="Freeform 30"/>
            <p:cNvSpPr>
              <a:spLocks/>
            </p:cNvSpPr>
            <p:nvPr/>
          </p:nvSpPr>
          <p:spPr bwMode="auto">
            <a:xfrm>
              <a:off x="4684975" y="5212111"/>
              <a:ext cx="1779304" cy="88697"/>
            </a:xfrm>
            <a:custGeom>
              <a:avLst/>
              <a:gdLst/>
              <a:ahLst/>
              <a:cxnLst>
                <a:cxn ang="0">
                  <a:pos x="833" y="16"/>
                </a:cxn>
                <a:cxn ang="0">
                  <a:pos x="880" y="21"/>
                </a:cxn>
                <a:cxn ang="0">
                  <a:pos x="932" y="20"/>
                </a:cxn>
                <a:cxn ang="0">
                  <a:pos x="1006" y="26"/>
                </a:cxn>
                <a:cxn ang="0">
                  <a:pos x="1103" y="41"/>
                </a:cxn>
                <a:cxn ang="0">
                  <a:pos x="1177" y="45"/>
                </a:cxn>
                <a:cxn ang="0">
                  <a:pos x="1237" y="52"/>
                </a:cxn>
                <a:cxn ang="0">
                  <a:pos x="1298" y="50"/>
                </a:cxn>
                <a:cxn ang="0">
                  <a:pos x="1334" y="58"/>
                </a:cxn>
                <a:cxn ang="0">
                  <a:pos x="1371" y="62"/>
                </a:cxn>
                <a:cxn ang="0">
                  <a:pos x="1401" y="70"/>
                </a:cxn>
                <a:cxn ang="0">
                  <a:pos x="0" y="70"/>
                </a:cxn>
                <a:cxn ang="0">
                  <a:pos x="30" y="62"/>
                </a:cxn>
                <a:cxn ang="0">
                  <a:pos x="68" y="58"/>
                </a:cxn>
                <a:cxn ang="0">
                  <a:pos x="104" y="50"/>
                </a:cxn>
                <a:cxn ang="0">
                  <a:pos x="164" y="52"/>
                </a:cxn>
                <a:cxn ang="0">
                  <a:pos x="225" y="45"/>
                </a:cxn>
                <a:cxn ang="0">
                  <a:pos x="298" y="41"/>
                </a:cxn>
                <a:cxn ang="0">
                  <a:pos x="395" y="26"/>
                </a:cxn>
                <a:cxn ang="0">
                  <a:pos x="469" y="20"/>
                </a:cxn>
                <a:cxn ang="0">
                  <a:pos x="521" y="21"/>
                </a:cxn>
                <a:cxn ang="0">
                  <a:pos x="568" y="16"/>
                </a:cxn>
                <a:cxn ang="0">
                  <a:pos x="659" y="18"/>
                </a:cxn>
                <a:cxn ang="0">
                  <a:pos x="833" y="16"/>
                </a:cxn>
              </a:cxnLst>
              <a:rect l="0" t="0" r="r" b="b"/>
              <a:pathLst>
                <a:path w="1401" h="70">
                  <a:moveTo>
                    <a:pt x="833" y="16"/>
                  </a:moveTo>
                  <a:cubicBezTo>
                    <a:pt x="844" y="7"/>
                    <a:pt x="868" y="18"/>
                    <a:pt x="880" y="21"/>
                  </a:cubicBezTo>
                  <a:cubicBezTo>
                    <a:pt x="889" y="12"/>
                    <a:pt x="923" y="14"/>
                    <a:pt x="932" y="20"/>
                  </a:cubicBezTo>
                  <a:cubicBezTo>
                    <a:pt x="964" y="10"/>
                    <a:pt x="979" y="23"/>
                    <a:pt x="1006" y="26"/>
                  </a:cubicBezTo>
                  <a:cubicBezTo>
                    <a:pt x="1015" y="14"/>
                    <a:pt x="1058" y="35"/>
                    <a:pt x="1103" y="41"/>
                  </a:cubicBezTo>
                  <a:cubicBezTo>
                    <a:pt x="1116" y="27"/>
                    <a:pt x="1148" y="40"/>
                    <a:pt x="1177" y="45"/>
                  </a:cubicBezTo>
                  <a:cubicBezTo>
                    <a:pt x="1184" y="35"/>
                    <a:pt x="1226" y="64"/>
                    <a:pt x="1237" y="52"/>
                  </a:cubicBezTo>
                  <a:cubicBezTo>
                    <a:pt x="1266" y="59"/>
                    <a:pt x="1272" y="44"/>
                    <a:pt x="1298" y="50"/>
                  </a:cubicBezTo>
                  <a:cubicBezTo>
                    <a:pt x="1297" y="61"/>
                    <a:pt x="1332" y="67"/>
                    <a:pt x="1334" y="58"/>
                  </a:cubicBezTo>
                  <a:cubicBezTo>
                    <a:pt x="1341" y="65"/>
                    <a:pt x="1369" y="67"/>
                    <a:pt x="1371" y="62"/>
                  </a:cubicBezTo>
                  <a:cubicBezTo>
                    <a:pt x="1384" y="70"/>
                    <a:pt x="1400" y="65"/>
                    <a:pt x="1401" y="70"/>
                  </a:cubicBezTo>
                  <a:cubicBezTo>
                    <a:pt x="934" y="70"/>
                    <a:pt x="467" y="70"/>
                    <a:pt x="0" y="70"/>
                  </a:cubicBezTo>
                  <a:cubicBezTo>
                    <a:pt x="1" y="65"/>
                    <a:pt x="17" y="70"/>
                    <a:pt x="30" y="62"/>
                  </a:cubicBezTo>
                  <a:cubicBezTo>
                    <a:pt x="32" y="67"/>
                    <a:pt x="60" y="65"/>
                    <a:pt x="68" y="58"/>
                  </a:cubicBezTo>
                  <a:cubicBezTo>
                    <a:pt x="69" y="67"/>
                    <a:pt x="105" y="61"/>
                    <a:pt x="104" y="50"/>
                  </a:cubicBezTo>
                  <a:cubicBezTo>
                    <a:pt x="130" y="44"/>
                    <a:pt x="135" y="59"/>
                    <a:pt x="164" y="52"/>
                  </a:cubicBezTo>
                  <a:cubicBezTo>
                    <a:pt x="175" y="64"/>
                    <a:pt x="217" y="35"/>
                    <a:pt x="225" y="45"/>
                  </a:cubicBezTo>
                  <a:cubicBezTo>
                    <a:pt x="253" y="40"/>
                    <a:pt x="285" y="27"/>
                    <a:pt x="298" y="41"/>
                  </a:cubicBezTo>
                  <a:cubicBezTo>
                    <a:pt x="343" y="35"/>
                    <a:pt x="386" y="14"/>
                    <a:pt x="395" y="26"/>
                  </a:cubicBezTo>
                  <a:cubicBezTo>
                    <a:pt x="422" y="23"/>
                    <a:pt x="437" y="10"/>
                    <a:pt x="469" y="20"/>
                  </a:cubicBezTo>
                  <a:cubicBezTo>
                    <a:pt x="478" y="14"/>
                    <a:pt x="512" y="12"/>
                    <a:pt x="521" y="21"/>
                  </a:cubicBezTo>
                  <a:cubicBezTo>
                    <a:pt x="533" y="18"/>
                    <a:pt x="546" y="2"/>
                    <a:pt x="568" y="16"/>
                  </a:cubicBezTo>
                  <a:cubicBezTo>
                    <a:pt x="582" y="3"/>
                    <a:pt x="622" y="12"/>
                    <a:pt x="659" y="18"/>
                  </a:cubicBezTo>
                  <a:cubicBezTo>
                    <a:pt x="701" y="27"/>
                    <a:pt x="816" y="0"/>
                    <a:pt x="833"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p:nvSpPr>
          <p:spPr bwMode="auto">
            <a:xfrm>
              <a:off x="6075627" y="5128253"/>
              <a:ext cx="99985" cy="139764"/>
            </a:xfrm>
            <a:custGeom>
              <a:avLst/>
              <a:gdLst/>
              <a:ahLst/>
              <a:cxnLst>
                <a:cxn ang="0">
                  <a:pos x="10" y="110"/>
                </a:cxn>
                <a:cxn ang="0">
                  <a:pos x="41" y="105"/>
                </a:cxn>
                <a:cxn ang="0">
                  <a:pos x="52" y="101"/>
                </a:cxn>
                <a:cxn ang="0">
                  <a:pos x="64" y="97"/>
                </a:cxn>
                <a:cxn ang="0">
                  <a:pos x="68" y="96"/>
                </a:cxn>
                <a:cxn ang="0">
                  <a:pos x="65" y="94"/>
                </a:cxn>
                <a:cxn ang="0">
                  <a:pos x="70" y="91"/>
                </a:cxn>
                <a:cxn ang="0">
                  <a:pos x="72" y="87"/>
                </a:cxn>
                <a:cxn ang="0">
                  <a:pos x="72" y="84"/>
                </a:cxn>
                <a:cxn ang="0">
                  <a:pos x="75" y="78"/>
                </a:cxn>
                <a:cxn ang="0">
                  <a:pos x="75" y="78"/>
                </a:cxn>
                <a:cxn ang="0">
                  <a:pos x="77" y="74"/>
                </a:cxn>
                <a:cxn ang="0">
                  <a:pos x="76" y="70"/>
                </a:cxn>
                <a:cxn ang="0">
                  <a:pos x="70" y="68"/>
                </a:cxn>
                <a:cxn ang="0">
                  <a:pos x="70" y="64"/>
                </a:cxn>
                <a:cxn ang="0">
                  <a:pos x="68" y="60"/>
                </a:cxn>
                <a:cxn ang="0">
                  <a:pos x="67" y="56"/>
                </a:cxn>
                <a:cxn ang="0">
                  <a:pos x="67" y="53"/>
                </a:cxn>
                <a:cxn ang="0">
                  <a:pos x="62" y="52"/>
                </a:cxn>
                <a:cxn ang="0">
                  <a:pos x="63" y="47"/>
                </a:cxn>
                <a:cxn ang="0">
                  <a:pos x="59" y="44"/>
                </a:cxn>
                <a:cxn ang="0">
                  <a:pos x="64" y="41"/>
                </a:cxn>
                <a:cxn ang="0">
                  <a:pos x="62" y="40"/>
                </a:cxn>
                <a:cxn ang="0">
                  <a:pos x="63" y="24"/>
                </a:cxn>
                <a:cxn ang="0">
                  <a:pos x="62" y="19"/>
                </a:cxn>
                <a:cxn ang="0">
                  <a:pos x="57" y="16"/>
                </a:cxn>
                <a:cxn ang="0">
                  <a:pos x="59" y="11"/>
                </a:cxn>
                <a:cxn ang="0">
                  <a:pos x="59" y="8"/>
                </a:cxn>
                <a:cxn ang="0">
                  <a:pos x="52" y="3"/>
                </a:cxn>
                <a:cxn ang="0">
                  <a:pos x="45" y="2"/>
                </a:cxn>
                <a:cxn ang="0">
                  <a:pos x="44" y="1"/>
                </a:cxn>
                <a:cxn ang="0">
                  <a:pos x="37" y="4"/>
                </a:cxn>
                <a:cxn ang="0">
                  <a:pos x="34" y="5"/>
                </a:cxn>
                <a:cxn ang="0">
                  <a:pos x="31" y="10"/>
                </a:cxn>
                <a:cxn ang="0">
                  <a:pos x="36" y="16"/>
                </a:cxn>
                <a:cxn ang="0">
                  <a:pos x="36" y="21"/>
                </a:cxn>
                <a:cxn ang="0">
                  <a:pos x="33" y="26"/>
                </a:cxn>
                <a:cxn ang="0">
                  <a:pos x="30" y="27"/>
                </a:cxn>
                <a:cxn ang="0">
                  <a:pos x="21" y="19"/>
                </a:cxn>
                <a:cxn ang="0">
                  <a:pos x="29" y="30"/>
                </a:cxn>
                <a:cxn ang="0">
                  <a:pos x="28" y="32"/>
                </a:cxn>
                <a:cxn ang="0">
                  <a:pos x="27" y="37"/>
                </a:cxn>
                <a:cxn ang="0">
                  <a:pos x="23" y="34"/>
                </a:cxn>
                <a:cxn ang="0">
                  <a:pos x="21" y="33"/>
                </a:cxn>
                <a:cxn ang="0">
                  <a:pos x="18" y="36"/>
                </a:cxn>
                <a:cxn ang="0">
                  <a:pos x="14" y="40"/>
                </a:cxn>
                <a:cxn ang="0">
                  <a:pos x="15" y="43"/>
                </a:cxn>
                <a:cxn ang="0">
                  <a:pos x="13" y="44"/>
                </a:cxn>
                <a:cxn ang="0">
                  <a:pos x="4" y="47"/>
                </a:cxn>
                <a:cxn ang="0">
                  <a:pos x="6" y="48"/>
                </a:cxn>
                <a:cxn ang="0">
                  <a:pos x="6" y="52"/>
                </a:cxn>
                <a:cxn ang="0">
                  <a:pos x="5" y="57"/>
                </a:cxn>
                <a:cxn ang="0">
                  <a:pos x="0" y="57"/>
                </a:cxn>
                <a:cxn ang="0">
                  <a:pos x="0" y="59"/>
                </a:cxn>
                <a:cxn ang="0">
                  <a:pos x="4" y="62"/>
                </a:cxn>
                <a:cxn ang="0">
                  <a:pos x="3" y="63"/>
                </a:cxn>
                <a:cxn ang="0">
                  <a:pos x="6" y="66"/>
                </a:cxn>
                <a:cxn ang="0">
                  <a:pos x="2" y="69"/>
                </a:cxn>
                <a:cxn ang="0">
                  <a:pos x="0" y="74"/>
                </a:cxn>
                <a:cxn ang="0">
                  <a:pos x="2" y="79"/>
                </a:cxn>
                <a:cxn ang="0">
                  <a:pos x="3" y="81"/>
                </a:cxn>
                <a:cxn ang="0">
                  <a:pos x="6" y="88"/>
                </a:cxn>
                <a:cxn ang="0">
                  <a:pos x="30" y="105"/>
                </a:cxn>
              </a:cxnLst>
              <a:rect l="0" t="0" r="r" b="b"/>
              <a:pathLst>
                <a:path w="79" h="110">
                  <a:moveTo>
                    <a:pt x="30" y="105"/>
                  </a:moveTo>
                  <a:cubicBezTo>
                    <a:pt x="23" y="107"/>
                    <a:pt x="17" y="109"/>
                    <a:pt x="10" y="110"/>
                  </a:cubicBezTo>
                  <a:cubicBezTo>
                    <a:pt x="27" y="110"/>
                    <a:pt x="45" y="110"/>
                    <a:pt x="63" y="110"/>
                  </a:cubicBezTo>
                  <a:cubicBezTo>
                    <a:pt x="56" y="108"/>
                    <a:pt x="48" y="107"/>
                    <a:pt x="41" y="105"/>
                  </a:cubicBezTo>
                  <a:cubicBezTo>
                    <a:pt x="40" y="103"/>
                    <a:pt x="48" y="102"/>
                    <a:pt x="47" y="102"/>
                  </a:cubicBezTo>
                  <a:cubicBezTo>
                    <a:pt x="48" y="102"/>
                    <a:pt x="50" y="101"/>
                    <a:pt x="52" y="101"/>
                  </a:cubicBezTo>
                  <a:cubicBezTo>
                    <a:pt x="56" y="101"/>
                    <a:pt x="62" y="101"/>
                    <a:pt x="59" y="99"/>
                  </a:cubicBezTo>
                  <a:cubicBezTo>
                    <a:pt x="65" y="98"/>
                    <a:pt x="64" y="99"/>
                    <a:pt x="64" y="97"/>
                  </a:cubicBezTo>
                  <a:cubicBezTo>
                    <a:pt x="64" y="97"/>
                    <a:pt x="64" y="98"/>
                    <a:pt x="67" y="98"/>
                  </a:cubicBezTo>
                  <a:cubicBezTo>
                    <a:pt x="70" y="97"/>
                    <a:pt x="69" y="97"/>
                    <a:pt x="68" y="96"/>
                  </a:cubicBezTo>
                  <a:cubicBezTo>
                    <a:pt x="67" y="96"/>
                    <a:pt x="67" y="96"/>
                    <a:pt x="69" y="96"/>
                  </a:cubicBezTo>
                  <a:cubicBezTo>
                    <a:pt x="72" y="95"/>
                    <a:pt x="65" y="94"/>
                    <a:pt x="65" y="94"/>
                  </a:cubicBezTo>
                  <a:cubicBezTo>
                    <a:pt x="65" y="94"/>
                    <a:pt x="66" y="94"/>
                    <a:pt x="66" y="93"/>
                  </a:cubicBezTo>
                  <a:cubicBezTo>
                    <a:pt x="66" y="92"/>
                    <a:pt x="70" y="91"/>
                    <a:pt x="70" y="91"/>
                  </a:cubicBezTo>
                  <a:cubicBezTo>
                    <a:pt x="67" y="90"/>
                    <a:pt x="76" y="90"/>
                    <a:pt x="69" y="88"/>
                  </a:cubicBezTo>
                  <a:cubicBezTo>
                    <a:pt x="69" y="88"/>
                    <a:pt x="69" y="87"/>
                    <a:pt x="72" y="87"/>
                  </a:cubicBezTo>
                  <a:cubicBezTo>
                    <a:pt x="74" y="87"/>
                    <a:pt x="72" y="86"/>
                    <a:pt x="72" y="86"/>
                  </a:cubicBezTo>
                  <a:cubicBezTo>
                    <a:pt x="73" y="85"/>
                    <a:pt x="75" y="84"/>
                    <a:pt x="72" y="84"/>
                  </a:cubicBezTo>
                  <a:cubicBezTo>
                    <a:pt x="74" y="83"/>
                    <a:pt x="76" y="82"/>
                    <a:pt x="71" y="81"/>
                  </a:cubicBezTo>
                  <a:cubicBezTo>
                    <a:pt x="75" y="80"/>
                    <a:pt x="75" y="80"/>
                    <a:pt x="75" y="78"/>
                  </a:cubicBezTo>
                  <a:cubicBezTo>
                    <a:pt x="75" y="78"/>
                    <a:pt x="71" y="78"/>
                    <a:pt x="71" y="78"/>
                  </a:cubicBezTo>
                  <a:cubicBezTo>
                    <a:pt x="71" y="78"/>
                    <a:pt x="74" y="78"/>
                    <a:pt x="75" y="78"/>
                  </a:cubicBezTo>
                  <a:cubicBezTo>
                    <a:pt x="77" y="77"/>
                    <a:pt x="74" y="76"/>
                    <a:pt x="77" y="77"/>
                  </a:cubicBezTo>
                  <a:cubicBezTo>
                    <a:pt x="79" y="76"/>
                    <a:pt x="78" y="75"/>
                    <a:pt x="77" y="74"/>
                  </a:cubicBezTo>
                  <a:cubicBezTo>
                    <a:pt x="78" y="73"/>
                    <a:pt x="78" y="72"/>
                    <a:pt x="78" y="71"/>
                  </a:cubicBezTo>
                  <a:cubicBezTo>
                    <a:pt x="74" y="72"/>
                    <a:pt x="75" y="71"/>
                    <a:pt x="76" y="70"/>
                  </a:cubicBezTo>
                  <a:cubicBezTo>
                    <a:pt x="75" y="70"/>
                    <a:pt x="74" y="70"/>
                    <a:pt x="73" y="70"/>
                  </a:cubicBezTo>
                  <a:cubicBezTo>
                    <a:pt x="70" y="69"/>
                    <a:pt x="68" y="69"/>
                    <a:pt x="70" y="68"/>
                  </a:cubicBezTo>
                  <a:cubicBezTo>
                    <a:pt x="70" y="67"/>
                    <a:pt x="68" y="66"/>
                    <a:pt x="68" y="65"/>
                  </a:cubicBezTo>
                  <a:cubicBezTo>
                    <a:pt x="68" y="65"/>
                    <a:pt x="70" y="64"/>
                    <a:pt x="70" y="64"/>
                  </a:cubicBezTo>
                  <a:cubicBezTo>
                    <a:pt x="70" y="63"/>
                    <a:pt x="67" y="63"/>
                    <a:pt x="69" y="62"/>
                  </a:cubicBezTo>
                  <a:cubicBezTo>
                    <a:pt x="70" y="62"/>
                    <a:pt x="68" y="60"/>
                    <a:pt x="68" y="60"/>
                  </a:cubicBezTo>
                  <a:cubicBezTo>
                    <a:pt x="68" y="60"/>
                    <a:pt x="70" y="57"/>
                    <a:pt x="70" y="57"/>
                  </a:cubicBezTo>
                  <a:cubicBezTo>
                    <a:pt x="70" y="57"/>
                    <a:pt x="67" y="56"/>
                    <a:pt x="67" y="56"/>
                  </a:cubicBezTo>
                  <a:cubicBezTo>
                    <a:pt x="67" y="55"/>
                    <a:pt x="69" y="55"/>
                    <a:pt x="69" y="54"/>
                  </a:cubicBezTo>
                  <a:cubicBezTo>
                    <a:pt x="68" y="54"/>
                    <a:pt x="67" y="53"/>
                    <a:pt x="67" y="53"/>
                  </a:cubicBezTo>
                  <a:cubicBezTo>
                    <a:pt x="65" y="53"/>
                    <a:pt x="64" y="53"/>
                    <a:pt x="62" y="54"/>
                  </a:cubicBezTo>
                  <a:cubicBezTo>
                    <a:pt x="63" y="53"/>
                    <a:pt x="66" y="52"/>
                    <a:pt x="62" y="52"/>
                  </a:cubicBezTo>
                  <a:cubicBezTo>
                    <a:pt x="65" y="51"/>
                    <a:pt x="64" y="49"/>
                    <a:pt x="63" y="48"/>
                  </a:cubicBezTo>
                  <a:cubicBezTo>
                    <a:pt x="62" y="47"/>
                    <a:pt x="60" y="46"/>
                    <a:pt x="63" y="47"/>
                  </a:cubicBezTo>
                  <a:cubicBezTo>
                    <a:pt x="63" y="47"/>
                    <a:pt x="63" y="46"/>
                    <a:pt x="63" y="45"/>
                  </a:cubicBezTo>
                  <a:cubicBezTo>
                    <a:pt x="63" y="45"/>
                    <a:pt x="59" y="44"/>
                    <a:pt x="59" y="44"/>
                  </a:cubicBezTo>
                  <a:cubicBezTo>
                    <a:pt x="64" y="45"/>
                    <a:pt x="61" y="43"/>
                    <a:pt x="61" y="42"/>
                  </a:cubicBezTo>
                  <a:cubicBezTo>
                    <a:pt x="60" y="42"/>
                    <a:pt x="64" y="41"/>
                    <a:pt x="64" y="41"/>
                  </a:cubicBezTo>
                  <a:cubicBezTo>
                    <a:pt x="64" y="40"/>
                    <a:pt x="64" y="40"/>
                    <a:pt x="64" y="40"/>
                  </a:cubicBezTo>
                  <a:cubicBezTo>
                    <a:pt x="63" y="40"/>
                    <a:pt x="63" y="40"/>
                    <a:pt x="62" y="40"/>
                  </a:cubicBezTo>
                  <a:cubicBezTo>
                    <a:pt x="63" y="38"/>
                    <a:pt x="66" y="35"/>
                    <a:pt x="61" y="37"/>
                  </a:cubicBezTo>
                  <a:cubicBezTo>
                    <a:pt x="62" y="33"/>
                    <a:pt x="63" y="28"/>
                    <a:pt x="63" y="24"/>
                  </a:cubicBezTo>
                  <a:cubicBezTo>
                    <a:pt x="63" y="23"/>
                    <a:pt x="61" y="23"/>
                    <a:pt x="60" y="23"/>
                  </a:cubicBezTo>
                  <a:cubicBezTo>
                    <a:pt x="60" y="23"/>
                    <a:pt x="61" y="20"/>
                    <a:pt x="62" y="19"/>
                  </a:cubicBezTo>
                  <a:cubicBezTo>
                    <a:pt x="62" y="19"/>
                    <a:pt x="59" y="17"/>
                    <a:pt x="59" y="17"/>
                  </a:cubicBezTo>
                  <a:cubicBezTo>
                    <a:pt x="59" y="17"/>
                    <a:pt x="59" y="16"/>
                    <a:pt x="57" y="16"/>
                  </a:cubicBezTo>
                  <a:cubicBezTo>
                    <a:pt x="56" y="15"/>
                    <a:pt x="59" y="13"/>
                    <a:pt x="58" y="12"/>
                  </a:cubicBezTo>
                  <a:cubicBezTo>
                    <a:pt x="58" y="12"/>
                    <a:pt x="58" y="11"/>
                    <a:pt x="59" y="11"/>
                  </a:cubicBezTo>
                  <a:cubicBezTo>
                    <a:pt x="58" y="10"/>
                    <a:pt x="56" y="10"/>
                    <a:pt x="58" y="9"/>
                  </a:cubicBezTo>
                  <a:cubicBezTo>
                    <a:pt x="59" y="8"/>
                    <a:pt x="59" y="8"/>
                    <a:pt x="59" y="8"/>
                  </a:cubicBezTo>
                  <a:cubicBezTo>
                    <a:pt x="51" y="7"/>
                    <a:pt x="60" y="7"/>
                    <a:pt x="54" y="5"/>
                  </a:cubicBezTo>
                  <a:cubicBezTo>
                    <a:pt x="54" y="5"/>
                    <a:pt x="52" y="3"/>
                    <a:pt x="52" y="3"/>
                  </a:cubicBezTo>
                  <a:cubicBezTo>
                    <a:pt x="52" y="1"/>
                    <a:pt x="46" y="4"/>
                    <a:pt x="46" y="4"/>
                  </a:cubicBezTo>
                  <a:cubicBezTo>
                    <a:pt x="45" y="4"/>
                    <a:pt x="45" y="3"/>
                    <a:pt x="45" y="2"/>
                  </a:cubicBezTo>
                  <a:cubicBezTo>
                    <a:pt x="45" y="2"/>
                    <a:pt x="44" y="2"/>
                    <a:pt x="44" y="2"/>
                  </a:cubicBezTo>
                  <a:cubicBezTo>
                    <a:pt x="44" y="2"/>
                    <a:pt x="44" y="2"/>
                    <a:pt x="44" y="1"/>
                  </a:cubicBezTo>
                  <a:cubicBezTo>
                    <a:pt x="43" y="1"/>
                    <a:pt x="42" y="2"/>
                    <a:pt x="41" y="2"/>
                  </a:cubicBezTo>
                  <a:cubicBezTo>
                    <a:pt x="37" y="0"/>
                    <a:pt x="36" y="3"/>
                    <a:pt x="37" y="4"/>
                  </a:cubicBezTo>
                  <a:cubicBezTo>
                    <a:pt x="37" y="5"/>
                    <a:pt x="36" y="5"/>
                    <a:pt x="35" y="6"/>
                  </a:cubicBezTo>
                  <a:cubicBezTo>
                    <a:pt x="35" y="5"/>
                    <a:pt x="34" y="5"/>
                    <a:pt x="34" y="5"/>
                  </a:cubicBezTo>
                  <a:cubicBezTo>
                    <a:pt x="33" y="6"/>
                    <a:pt x="33" y="7"/>
                    <a:pt x="31" y="8"/>
                  </a:cubicBezTo>
                  <a:cubicBezTo>
                    <a:pt x="31" y="9"/>
                    <a:pt x="31" y="9"/>
                    <a:pt x="31" y="10"/>
                  </a:cubicBezTo>
                  <a:cubicBezTo>
                    <a:pt x="32" y="11"/>
                    <a:pt x="33" y="12"/>
                    <a:pt x="34" y="13"/>
                  </a:cubicBezTo>
                  <a:cubicBezTo>
                    <a:pt x="35" y="14"/>
                    <a:pt x="36" y="15"/>
                    <a:pt x="36" y="16"/>
                  </a:cubicBezTo>
                  <a:cubicBezTo>
                    <a:pt x="36" y="16"/>
                    <a:pt x="35" y="17"/>
                    <a:pt x="35" y="17"/>
                  </a:cubicBezTo>
                  <a:cubicBezTo>
                    <a:pt x="35" y="18"/>
                    <a:pt x="36" y="20"/>
                    <a:pt x="36" y="21"/>
                  </a:cubicBezTo>
                  <a:cubicBezTo>
                    <a:pt x="36" y="22"/>
                    <a:pt x="36" y="24"/>
                    <a:pt x="36" y="25"/>
                  </a:cubicBezTo>
                  <a:cubicBezTo>
                    <a:pt x="35" y="26"/>
                    <a:pt x="34" y="26"/>
                    <a:pt x="33" y="26"/>
                  </a:cubicBezTo>
                  <a:cubicBezTo>
                    <a:pt x="33" y="24"/>
                    <a:pt x="32" y="21"/>
                    <a:pt x="31" y="18"/>
                  </a:cubicBezTo>
                  <a:cubicBezTo>
                    <a:pt x="29" y="21"/>
                    <a:pt x="30" y="24"/>
                    <a:pt x="30" y="27"/>
                  </a:cubicBezTo>
                  <a:cubicBezTo>
                    <a:pt x="26" y="27"/>
                    <a:pt x="26" y="25"/>
                    <a:pt x="26" y="25"/>
                  </a:cubicBezTo>
                  <a:cubicBezTo>
                    <a:pt x="24" y="23"/>
                    <a:pt x="23" y="21"/>
                    <a:pt x="21" y="19"/>
                  </a:cubicBezTo>
                  <a:cubicBezTo>
                    <a:pt x="20" y="21"/>
                    <a:pt x="23" y="22"/>
                    <a:pt x="23" y="24"/>
                  </a:cubicBezTo>
                  <a:cubicBezTo>
                    <a:pt x="23" y="26"/>
                    <a:pt x="28" y="28"/>
                    <a:pt x="29" y="30"/>
                  </a:cubicBezTo>
                  <a:cubicBezTo>
                    <a:pt x="28" y="30"/>
                    <a:pt x="27" y="29"/>
                    <a:pt x="26" y="28"/>
                  </a:cubicBezTo>
                  <a:cubicBezTo>
                    <a:pt x="24" y="30"/>
                    <a:pt x="26" y="31"/>
                    <a:pt x="28" y="32"/>
                  </a:cubicBezTo>
                  <a:cubicBezTo>
                    <a:pt x="28" y="34"/>
                    <a:pt x="29" y="36"/>
                    <a:pt x="29" y="38"/>
                  </a:cubicBezTo>
                  <a:cubicBezTo>
                    <a:pt x="28" y="38"/>
                    <a:pt x="28" y="37"/>
                    <a:pt x="27" y="37"/>
                  </a:cubicBezTo>
                  <a:cubicBezTo>
                    <a:pt x="27" y="34"/>
                    <a:pt x="27" y="32"/>
                    <a:pt x="23" y="29"/>
                  </a:cubicBezTo>
                  <a:cubicBezTo>
                    <a:pt x="22" y="31"/>
                    <a:pt x="23" y="32"/>
                    <a:pt x="23" y="34"/>
                  </a:cubicBezTo>
                  <a:cubicBezTo>
                    <a:pt x="23" y="34"/>
                    <a:pt x="23" y="34"/>
                    <a:pt x="23" y="35"/>
                  </a:cubicBezTo>
                  <a:cubicBezTo>
                    <a:pt x="22" y="34"/>
                    <a:pt x="21" y="33"/>
                    <a:pt x="21" y="33"/>
                  </a:cubicBezTo>
                  <a:cubicBezTo>
                    <a:pt x="20" y="34"/>
                    <a:pt x="20" y="34"/>
                    <a:pt x="21" y="35"/>
                  </a:cubicBezTo>
                  <a:cubicBezTo>
                    <a:pt x="21" y="35"/>
                    <a:pt x="19" y="35"/>
                    <a:pt x="18" y="36"/>
                  </a:cubicBezTo>
                  <a:cubicBezTo>
                    <a:pt x="16" y="36"/>
                    <a:pt x="18" y="38"/>
                    <a:pt x="19" y="39"/>
                  </a:cubicBezTo>
                  <a:cubicBezTo>
                    <a:pt x="13" y="38"/>
                    <a:pt x="7" y="38"/>
                    <a:pt x="14" y="40"/>
                  </a:cubicBezTo>
                  <a:cubicBezTo>
                    <a:pt x="10" y="41"/>
                    <a:pt x="16" y="42"/>
                    <a:pt x="17" y="43"/>
                  </a:cubicBezTo>
                  <a:cubicBezTo>
                    <a:pt x="17" y="43"/>
                    <a:pt x="16" y="43"/>
                    <a:pt x="15" y="43"/>
                  </a:cubicBezTo>
                  <a:cubicBezTo>
                    <a:pt x="15" y="43"/>
                    <a:pt x="16" y="44"/>
                    <a:pt x="16" y="44"/>
                  </a:cubicBezTo>
                  <a:cubicBezTo>
                    <a:pt x="15" y="44"/>
                    <a:pt x="14" y="44"/>
                    <a:pt x="13" y="44"/>
                  </a:cubicBezTo>
                  <a:cubicBezTo>
                    <a:pt x="10" y="45"/>
                    <a:pt x="6" y="45"/>
                    <a:pt x="7" y="47"/>
                  </a:cubicBezTo>
                  <a:cubicBezTo>
                    <a:pt x="6" y="47"/>
                    <a:pt x="5" y="47"/>
                    <a:pt x="4" y="47"/>
                  </a:cubicBezTo>
                  <a:cubicBezTo>
                    <a:pt x="5" y="48"/>
                    <a:pt x="6" y="48"/>
                    <a:pt x="7" y="48"/>
                  </a:cubicBezTo>
                  <a:cubicBezTo>
                    <a:pt x="7" y="48"/>
                    <a:pt x="6" y="48"/>
                    <a:pt x="6" y="48"/>
                  </a:cubicBezTo>
                  <a:cubicBezTo>
                    <a:pt x="5" y="49"/>
                    <a:pt x="5" y="50"/>
                    <a:pt x="4" y="50"/>
                  </a:cubicBezTo>
                  <a:cubicBezTo>
                    <a:pt x="5" y="51"/>
                    <a:pt x="6" y="52"/>
                    <a:pt x="6" y="52"/>
                  </a:cubicBezTo>
                  <a:cubicBezTo>
                    <a:pt x="4" y="54"/>
                    <a:pt x="0" y="55"/>
                    <a:pt x="0" y="57"/>
                  </a:cubicBezTo>
                  <a:cubicBezTo>
                    <a:pt x="2" y="57"/>
                    <a:pt x="3" y="57"/>
                    <a:pt x="5" y="57"/>
                  </a:cubicBezTo>
                  <a:cubicBezTo>
                    <a:pt x="5" y="57"/>
                    <a:pt x="5" y="57"/>
                    <a:pt x="4" y="58"/>
                  </a:cubicBezTo>
                  <a:cubicBezTo>
                    <a:pt x="2" y="57"/>
                    <a:pt x="2" y="57"/>
                    <a:pt x="0" y="57"/>
                  </a:cubicBezTo>
                  <a:cubicBezTo>
                    <a:pt x="0" y="58"/>
                    <a:pt x="1" y="58"/>
                    <a:pt x="1" y="58"/>
                  </a:cubicBezTo>
                  <a:cubicBezTo>
                    <a:pt x="0" y="58"/>
                    <a:pt x="1" y="59"/>
                    <a:pt x="0" y="59"/>
                  </a:cubicBezTo>
                  <a:cubicBezTo>
                    <a:pt x="2" y="60"/>
                    <a:pt x="3" y="60"/>
                    <a:pt x="5" y="61"/>
                  </a:cubicBezTo>
                  <a:cubicBezTo>
                    <a:pt x="4" y="61"/>
                    <a:pt x="4" y="62"/>
                    <a:pt x="4" y="62"/>
                  </a:cubicBezTo>
                  <a:cubicBezTo>
                    <a:pt x="4" y="62"/>
                    <a:pt x="5" y="62"/>
                    <a:pt x="5" y="62"/>
                  </a:cubicBezTo>
                  <a:cubicBezTo>
                    <a:pt x="5" y="62"/>
                    <a:pt x="5" y="62"/>
                    <a:pt x="3" y="63"/>
                  </a:cubicBezTo>
                  <a:cubicBezTo>
                    <a:pt x="5" y="64"/>
                    <a:pt x="6" y="64"/>
                    <a:pt x="3" y="65"/>
                  </a:cubicBezTo>
                  <a:cubicBezTo>
                    <a:pt x="4" y="65"/>
                    <a:pt x="5" y="66"/>
                    <a:pt x="6" y="66"/>
                  </a:cubicBezTo>
                  <a:cubicBezTo>
                    <a:pt x="6" y="67"/>
                    <a:pt x="5" y="67"/>
                    <a:pt x="4" y="67"/>
                  </a:cubicBezTo>
                  <a:cubicBezTo>
                    <a:pt x="4" y="67"/>
                    <a:pt x="1" y="68"/>
                    <a:pt x="2" y="69"/>
                  </a:cubicBezTo>
                  <a:cubicBezTo>
                    <a:pt x="2" y="69"/>
                    <a:pt x="3" y="69"/>
                    <a:pt x="4" y="69"/>
                  </a:cubicBezTo>
                  <a:cubicBezTo>
                    <a:pt x="4" y="71"/>
                    <a:pt x="5" y="73"/>
                    <a:pt x="0" y="74"/>
                  </a:cubicBezTo>
                  <a:cubicBezTo>
                    <a:pt x="0" y="75"/>
                    <a:pt x="0" y="76"/>
                    <a:pt x="1" y="77"/>
                  </a:cubicBezTo>
                  <a:cubicBezTo>
                    <a:pt x="3" y="78"/>
                    <a:pt x="4" y="78"/>
                    <a:pt x="2" y="79"/>
                  </a:cubicBezTo>
                  <a:cubicBezTo>
                    <a:pt x="3" y="79"/>
                    <a:pt x="3" y="79"/>
                    <a:pt x="3" y="79"/>
                  </a:cubicBezTo>
                  <a:cubicBezTo>
                    <a:pt x="3" y="80"/>
                    <a:pt x="3" y="80"/>
                    <a:pt x="3" y="81"/>
                  </a:cubicBezTo>
                  <a:cubicBezTo>
                    <a:pt x="4" y="82"/>
                    <a:pt x="5" y="82"/>
                    <a:pt x="4" y="84"/>
                  </a:cubicBezTo>
                  <a:cubicBezTo>
                    <a:pt x="7" y="85"/>
                    <a:pt x="7" y="86"/>
                    <a:pt x="6" y="88"/>
                  </a:cubicBezTo>
                  <a:cubicBezTo>
                    <a:pt x="10" y="93"/>
                    <a:pt x="12" y="95"/>
                    <a:pt x="21" y="100"/>
                  </a:cubicBezTo>
                  <a:cubicBezTo>
                    <a:pt x="34" y="103"/>
                    <a:pt x="32" y="103"/>
                    <a:pt x="30"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noEditPoints="1"/>
            </p:cNvSpPr>
            <p:nvPr/>
          </p:nvSpPr>
          <p:spPr bwMode="auto">
            <a:xfrm>
              <a:off x="5570326" y="5005153"/>
              <a:ext cx="237062" cy="225773"/>
            </a:xfrm>
            <a:custGeom>
              <a:avLst/>
              <a:gdLst/>
              <a:ahLst/>
              <a:cxnLst>
                <a:cxn ang="0">
                  <a:pos x="18" y="141"/>
                </a:cxn>
                <a:cxn ang="0">
                  <a:pos x="8" y="108"/>
                </a:cxn>
                <a:cxn ang="0">
                  <a:pos x="33" y="102"/>
                </a:cxn>
                <a:cxn ang="0">
                  <a:pos x="21" y="75"/>
                </a:cxn>
                <a:cxn ang="0">
                  <a:pos x="12" y="64"/>
                </a:cxn>
                <a:cxn ang="0">
                  <a:pos x="17" y="51"/>
                </a:cxn>
                <a:cxn ang="0">
                  <a:pos x="33" y="34"/>
                </a:cxn>
                <a:cxn ang="0">
                  <a:pos x="63" y="21"/>
                </a:cxn>
                <a:cxn ang="0">
                  <a:pos x="78" y="7"/>
                </a:cxn>
                <a:cxn ang="0">
                  <a:pos x="91" y="0"/>
                </a:cxn>
                <a:cxn ang="0">
                  <a:pos x="104" y="34"/>
                </a:cxn>
                <a:cxn ang="0">
                  <a:pos x="125" y="35"/>
                </a:cxn>
                <a:cxn ang="0">
                  <a:pos x="148" y="38"/>
                </a:cxn>
                <a:cxn ang="0">
                  <a:pos x="154" y="70"/>
                </a:cxn>
                <a:cxn ang="0">
                  <a:pos x="153" y="92"/>
                </a:cxn>
                <a:cxn ang="0">
                  <a:pos x="181" y="97"/>
                </a:cxn>
                <a:cxn ang="0">
                  <a:pos x="185" y="122"/>
                </a:cxn>
                <a:cxn ang="0">
                  <a:pos x="178" y="146"/>
                </a:cxn>
                <a:cxn ang="0">
                  <a:pos x="161" y="141"/>
                </a:cxn>
                <a:cxn ang="0">
                  <a:pos x="142" y="123"/>
                </a:cxn>
                <a:cxn ang="0">
                  <a:pos x="126" y="140"/>
                </a:cxn>
                <a:cxn ang="0">
                  <a:pos x="106" y="160"/>
                </a:cxn>
                <a:cxn ang="0">
                  <a:pos x="102" y="176"/>
                </a:cxn>
                <a:cxn ang="0">
                  <a:pos x="45" y="156"/>
                </a:cxn>
                <a:cxn ang="0">
                  <a:pos x="34" y="152"/>
                </a:cxn>
                <a:cxn ang="0">
                  <a:pos x="114" y="136"/>
                </a:cxn>
                <a:cxn ang="0">
                  <a:pos x="112" y="133"/>
                </a:cxn>
                <a:cxn ang="0">
                  <a:pos x="113" y="132"/>
                </a:cxn>
                <a:cxn ang="0">
                  <a:pos x="116" y="131"/>
                </a:cxn>
                <a:cxn ang="0">
                  <a:pos x="117" y="131"/>
                </a:cxn>
                <a:cxn ang="0">
                  <a:pos x="117" y="136"/>
                </a:cxn>
                <a:cxn ang="0">
                  <a:pos x="116" y="136"/>
                </a:cxn>
                <a:cxn ang="0">
                  <a:pos x="115" y="136"/>
                </a:cxn>
                <a:cxn ang="0">
                  <a:pos x="89" y="142"/>
                </a:cxn>
                <a:cxn ang="0">
                  <a:pos x="87" y="146"/>
                </a:cxn>
                <a:cxn ang="0">
                  <a:pos x="85" y="145"/>
                </a:cxn>
                <a:cxn ang="0">
                  <a:pos x="82" y="144"/>
                </a:cxn>
                <a:cxn ang="0">
                  <a:pos x="79" y="141"/>
                </a:cxn>
                <a:cxn ang="0">
                  <a:pos x="77" y="137"/>
                </a:cxn>
                <a:cxn ang="0">
                  <a:pos x="80" y="133"/>
                </a:cxn>
                <a:cxn ang="0">
                  <a:pos x="84" y="130"/>
                </a:cxn>
                <a:cxn ang="0">
                  <a:pos x="88" y="134"/>
                </a:cxn>
                <a:cxn ang="0">
                  <a:pos x="90" y="138"/>
                </a:cxn>
                <a:cxn ang="0">
                  <a:pos x="58" y="152"/>
                </a:cxn>
                <a:cxn ang="0">
                  <a:pos x="44" y="149"/>
                </a:cxn>
                <a:cxn ang="0">
                  <a:pos x="60" y="158"/>
                </a:cxn>
                <a:cxn ang="0">
                  <a:pos x="116" y="142"/>
                </a:cxn>
                <a:cxn ang="0">
                  <a:pos x="111" y="149"/>
                </a:cxn>
                <a:cxn ang="0">
                  <a:pos x="106" y="153"/>
                </a:cxn>
                <a:cxn ang="0">
                  <a:pos x="97" y="159"/>
                </a:cxn>
                <a:cxn ang="0">
                  <a:pos x="100" y="140"/>
                </a:cxn>
                <a:cxn ang="0">
                  <a:pos x="113" y="142"/>
                </a:cxn>
                <a:cxn ang="0">
                  <a:pos x="100" y="140"/>
                </a:cxn>
                <a:cxn ang="0">
                  <a:pos x="61" y="149"/>
                </a:cxn>
                <a:cxn ang="0">
                  <a:pos x="77" y="151"/>
                </a:cxn>
                <a:cxn ang="0">
                  <a:pos x="88" y="173"/>
                </a:cxn>
                <a:cxn ang="0">
                  <a:pos x="83" y="153"/>
                </a:cxn>
              </a:cxnLst>
              <a:rect l="0" t="0" r="r" b="b"/>
              <a:pathLst>
                <a:path w="187" h="178">
                  <a:moveTo>
                    <a:pt x="30" y="150"/>
                  </a:moveTo>
                  <a:cubicBezTo>
                    <a:pt x="28" y="149"/>
                    <a:pt x="12" y="144"/>
                    <a:pt x="23" y="144"/>
                  </a:cubicBezTo>
                  <a:cubicBezTo>
                    <a:pt x="19" y="146"/>
                    <a:pt x="12" y="145"/>
                    <a:pt x="18" y="141"/>
                  </a:cubicBezTo>
                  <a:cubicBezTo>
                    <a:pt x="21" y="139"/>
                    <a:pt x="9" y="142"/>
                    <a:pt x="14" y="136"/>
                  </a:cubicBezTo>
                  <a:cubicBezTo>
                    <a:pt x="0" y="136"/>
                    <a:pt x="10" y="127"/>
                    <a:pt x="3" y="118"/>
                  </a:cubicBezTo>
                  <a:cubicBezTo>
                    <a:pt x="8" y="118"/>
                    <a:pt x="7" y="113"/>
                    <a:pt x="8" y="108"/>
                  </a:cubicBezTo>
                  <a:cubicBezTo>
                    <a:pt x="11" y="116"/>
                    <a:pt x="10" y="104"/>
                    <a:pt x="12" y="104"/>
                  </a:cubicBezTo>
                  <a:cubicBezTo>
                    <a:pt x="15" y="104"/>
                    <a:pt x="24" y="105"/>
                    <a:pt x="25" y="99"/>
                  </a:cubicBezTo>
                  <a:cubicBezTo>
                    <a:pt x="25" y="99"/>
                    <a:pt x="30" y="105"/>
                    <a:pt x="33" y="102"/>
                  </a:cubicBezTo>
                  <a:cubicBezTo>
                    <a:pt x="37" y="98"/>
                    <a:pt x="43" y="94"/>
                    <a:pt x="31" y="87"/>
                  </a:cubicBezTo>
                  <a:cubicBezTo>
                    <a:pt x="30" y="87"/>
                    <a:pt x="28" y="83"/>
                    <a:pt x="28" y="83"/>
                  </a:cubicBezTo>
                  <a:cubicBezTo>
                    <a:pt x="27" y="81"/>
                    <a:pt x="10" y="78"/>
                    <a:pt x="21" y="75"/>
                  </a:cubicBezTo>
                  <a:cubicBezTo>
                    <a:pt x="17" y="80"/>
                    <a:pt x="14" y="79"/>
                    <a:pt x="15" y="73"/>
                  </a:cubicBezTo>
                  <a:cubicBezTo>
                    <a:pt x="13" y="74"/>
                    <a:pt x="15" y="70"/>
                    <a:pt x="15" y="68"/>
                  </a:cubicBezTo>
                  <a:cubicBezTo>
                    <a:pt x="14" y="71"/>
                    <a:pt x="9" y="67"/>
                    <a:pt x="12" y="64"/>
                  </a:cubicBezTo>
                  <a:cubicBezTo>
                    <a:pt x="14" y="62"/>
                    <a:pt x="17" y="58"/>
                    <a:pt x="11" y="56"/>
                  </a:cubicBezTo>
                  <a:cubicBezTo>
                    <a:pt x="13" y="56"/>
                    <a:pt x="15" y="58"/>
                    <a:pt x="15" y="55"/>
                  </a:cubicBezTo>
                  <a:cubicBezTo>
                    <a:pt x="15" y="51"/>
                    <a:pt x="12" y="48"/>
                    <a:pt x="17" y="51"/>
                  </a:cubicBezTo>
                  <a:cubicBezTo>
                    <a:pt x="20" y="53"/>
                    <a:pt x="17" y="46"/>
                    <a:pt x="19" y="46"/>
                  </a:cubicBezTo>
                  <a:cubicBezTo>
                    <a:pt x="24" y="46"/>
                    <a:pt x="25" y="40"/>
                    <a:pt x="25" y="40"/>
                  </a:cubicBezTo>
                  <a:cubicBezTo>
                    <a:pt x="29" y="43"/>
                    <a:pt x="31" y="39"/>
                    <a:pt x="33" y="34"/>
                  </a:cubicBezTo>
                  <a:cubicBezTo>
                    <a:pt x="35" y="42"/>
                    <a:pt x="38" y="31"/>
                    <a:pt x="40" y="34"/>
                  </a:cubicBezTo>
                  <a:cubicBezTo>
                    <a:pt x="47" y="45"/>
                    <a:pt x="57" y="33"/>
                    <a:pt x="61" y="20"/>
                  </a:cubicBezTo>
                  <a:cubicBezTo>
                    <a:pt x="61" y="21"/>
                    <a:pt x="62" y="22"/>
                    <a:pt x="63" y="21"/>
                  </a:cubicBezTo>
                  <a:cubicBezTo>
                    <a:pt x="63" y="20"/>
                    <a:pt x="65" y="10"/>
                    <a:pt x="66" y="15"/>
                  </a:cubicBezTo>
                  <a:cubicBezTo>
                    <a:pt x="67" y="19"/>
                    <a:pt x="72" y="12"/>
                    <a:pt x="72" y="11"/>
                  </a:cubicBezTo>
                  <a:cubicBezTo>
                    <a:pt x="74" y="13"/>
                    <a:pt x="77" y="11"/>
                    <a:pt x="78" y="7"/>
                  </a:cubicBezTo>
                  <a:cubicBezTo>
                    <a:pt x="80" y="10"/>
                    <a:pt x="81" y="8"/>
                    <a:pt x="85" y="3"/>
                  </a:cubicBezTo>
                  <a:cubicBezTo>
                    <a:pt x="87" y="1"/>
                    <a:pt x="85" y="5"/>
                    <a:pt x="86" y="6"/>
                  </a:cubicBezTo>
                  <a:cubicBezTo>
                    <a:pt x="87" y="6"/>
                    <a:pt x="90" y="1"/>
                    <a:pt x="91" y="0"/>
                  </a:cubicBezTo>
                  <a:cubicBezTo>
                    <a:pt x="91" y="8"/>
                    <a:pt x="89" y="16"/>
                    <a:pt x="93" y="22"/>
                  </a:cubicBezTo>
                  <a:cubicBezTo>
                    <a:pt x="95" y="24"/>
                    <a:pt x="95" y="31"/>
                    <a:pt x="97" y="30"/>
                  </a:cubicBezTo>
                  <a:cubicBezTo>
                    <a:pt x="100" y="29"/>
                    <a:pt x="109" y="26"/>
                    <a:pt x="104" y="34"/>
                  </a:cubicBezTo>
                  <a:cubicBezTo>
                    <a:pt x="107" y="33"/>
                    <a:pt x="112" y="30"/>
                    <a:pt x="115" y="33"/>
                  </a:cubicBezTo>
                  <a:cubicBezTo>
                    <a:pt x="116" y="35"/>
                    <a:pt x="116" y="30"/>
                    <a:pt x="119" y="30"/>
                  </a:cubicBezTo>
                  <a:cubicBezTo>
                    <a:pt x="120" y="30"/>
                    <a:pt x="122" y="35"/>
                    <a:pt x="125" y="35"/>
                  </a:cubicBezTo>
                  <a:cubicBezTo>
                    <a:pt x="128" y="35"/>
                    <a:pt x="132" y="32"/>
                    <a:pt x="133" y="37"/>
                  </a:cubicBezTo>
                  <a:cubicBezTo>
                    <a:pt x="134" y="34"/>
                    <a:pt x="146" y="30"/>
                    <a:pt x="142" y="36"/>
                  </a:cubicBezTo>
                  <a:cubicBezTo>
                    <a:pt x="148" y="34"/>
                    <a:pt x="154" y="25"/>
                    <a:pt x="148" y="38"/>
                  </a:cubicBezTo>
                  <a:cubicBezTo>
                    <a:pt x="148" y="38"/>
                    <a:pt x="153" y="47"/>
                    <a:pt x="146" y="50"/>
                  </a:cubicBezTo>
                  <a:cubicBezTo>
                    <a:pt x="152" y="50"/>
                    <a:pt x="151" y="62"/>
                    <a:pt x="151" y="63"/>
                  </a:cubicBezTo>
                  <a:cubicBezTo>
                    <a:pt x="150" y="68"/>
                    <a:pt x="150" y="68"/>
                    <a:pt x="154" y="70"/>
                  </a:cubicBezTo>
                  <a:cubicBezTo>
                    <a:pt x="158" y="72"/>
                    <a:pt x="151" y="77"/>
                    <a:pt x="153" y="80"/>
                  </a:cubicBezTo>
                  <a:cubicBezTo>
                    <a:pt x="153" y="78"/>
                    <a:pt x="156" y="77"/>
                    <a:pt x="154" y="82"/>
                  </a:cubicBezTo>
                  <a:cubicBezTo>
                    <a:pt x="147" y="93"/>
                    <a:pt x="153" y="85"/>
                    <a:pt x="153" y="92"/>
                  </a:cubicBezTo>
                  <a:cubicBezTo>
                    <a:pt x="153" y="96"/>
                    <a:pt x="152" y="108"/>
                    <a:pt x="161" y="103"/>
                  </a:cubicBezTo>
                  <a:cubicBezTo>
                    <a:pt x="164" y="101"/>
                    <a:pt x="178" y="92"/>
                    <a:pt x="172" y="103"/>
                  </a:cubicBezTo>
                  <a:cubicBezTo>
                    <a:pt x="173" y="102"/>
                    <a:pt x="181" y="95"/>
                    <a:pt x="181" y="97"/>
                  </a:cubicBezTo>
                  <a:cubicBezTo>
                    <a:pt x="182" y="108"/>
                    <a:pt x="173" y="102"/>
                    <a:pt x="182" y="105"/>
                  </a:cubicBezTo>
                  <a:cubicBezTo>
                    <a:pt x="186" y="106"/>
                    <a:pt x="183" y="104"/>
                    <a:pt x="185" y="110"/>
                  </a:cubicBezTo>
                  <a:cubicBezTo>
                    <a:pt x="185" y="109"/>
                    <a:pt x="187" y="119"/>
                    <a:pt x="185" y="122"/>
                  </a:cubicBezTo>
                  <a:cubicBezTo>
                    <a:pt x="183" y="126"/>
                    <a:pt x="180" y="126"/>
                    <a:pt x="180" y="136"/>
                  </a:cubicBezTo>
                  <a:cubicBezTo>
                    <a:pt x="179" y="130"/>
                    <a:pt x="179" y="134"/>
                    <a:pt x="180" y="137"/>
                  </a:cubicBezTo>
                  <a:cubicBezTo>
                    <a:pt x="181" y="143"/>
                    <a:pt x="185" y="146"/>
                    <a:pt x="178" y="146"/>
                  </a:cubicBezTo>
                  <a:cubicBezTo>
                    <a:pt x="176" y="146"/>
                    <a:pt x="174" y="143"/>
                    <a:pt x="173" y="142"/>
                  </a:cubicBezTo>
                  <a:cubicBezTo>
                    <a:pt x="171" y="139"/>
                    <a:pt x="167" y="148"/>
                    <a:pt x="166" y="141"/>
                  </a:cubicBezTo>
                  <a:cubicBezTo>
                    <a:pt x="166" y="134"/>
                    <a:pt x="163" y="144"/>
                    <a:pt x="161" y="141"/>
                  </a:cubicBezTo>
                  <a:cubicBezTo>
                    <a:pt x="159" y="136"/>
                    <a:pt x="159" y="136"/>
                    <a:pt x="155" y="141"/>
                  </a:cubicBezTo>
                  <a:cubicBezTo>
                    <a:pt x="150" y="147"/>
                    <a:pt x="153" y="133"/>
                    <a:pt x="149" y="131"/>
                  </a:cubicBezTo>
                  <a:cubicBezTo>
                    <a:pt x="147" y="128"/>
                    <a:pt x="144" y="123"/>
                    <a:pt x="142" y="123"/>
                  </a:cubicBezTo>
                  <a:cubicBezTo>
                    <a:pt x="139" y="123"/>
                    <a:pt x="138" y="131"/>
                    <a:pt x="137" y="131"/>
                  </a:cubicBezTo>
                  <a:cubicBezTo>
                    <a:pt x="135" y="131"/>
                    <a:pt x="134" y="126"/>
                    <a:pt x="132" y="130"/>
                  </a:cubicBezTo>
                  <a:cubicBezTo>
                    <a:pt x="130" y="132"/>
                    <a:pt x="129" y="139"/>
                    <a:pt x="126" y="140"/>
                  </a:cubicBezTo>
                  <a:cubicBezTo>
                    <a:pt x="126" y="146"/>
                    <a:pt x="123" y="149"/>
                    <a:pt x="119" y="155"/>
                  </a:cubicBezTo>
                  <a:cubicBezTo>
                    <a:pt x="119" y="156"/>
                    <a:pt x="116" y="158"/>
                    <a:pt x="113" y="159"/>
                  </a:cubicBezTo>
                  <a:cubicBezTo>
                    <a:pt x="111" y="160"/>
                    <a:pt x="108" y="160"/>
                    <a:pt x="106" y="160"/>
                  </a:cubicBezTo>
                  <a:cubicBezTo>
                    <a:pt x="105" y="160"/>
                    <a:pt x="105" y="159"/>
                    <a:pt x="104" y="160"/>
                  </a:cubicBezTo>
                  <a:cubicBezTo>
                    <a:pt x="102" y="162"/>
                    <a:pt x="100" y="164"/>
                    <a:pt x="97" y="165"/>
                  </a:cubicBezTo>
                  <a:cubicBezTo>
                    <a:pt x="97" y="169"/>
                    <a:pt x="95" y="173"/>
                    <a:pt x="102" y="176"/>
                  </a:cubicBezTo>
                  <a:cubicBezTo>
                    <a:pt x="96" y="177"/>
                    <a:pt x="91" y="178"/>
                    <a:pt x="83" y="176"/>
                  </a:cubicBezTo>
                  <a:cubicBezTo>
                    <a:pt x="74" y="173"/>
                    <a:pt x="65" y="168"/>
                    <a:pt x="62" y="161"/>
                  </a:cubicBezTo>
                  <a:cubicBezTo>
                    <a:pt x="56" y="161"/>
                    <a:pt x="49" y="162"/>
                    <a:pt x="45" y="156"/>
                  </a:cubicBezTo>
                  <a:cubicBezTo>
                    <a:pt x="44" y="154"/>
                    <a:pt x="43" y="151"/>
                    <a:pt x="43" y="149"/>
                  </a:cubicBezTo>
                  <a:cubicBezTo>
                    <a:pt x="42" y="149"/>
                    <a:pt x="40" y="150"/>
                    <a:pt x="38" y="152"/>
                  </a:cubicBezTo>
                  <a:cubicBezTo>
                    <a:pt x="38" y="146"/>
                    <a:pt x="35" y="150"/>
                    <a:pt x="34" y="152"/>
                  </a:cubicBezTo>
                  <a:cubicBezTo>
                    <a:pt x="33" y="150"/>
                    <a:pt x="34" y="151"/>
                    <a:pt x="30" y="150"/>
                  </a:cubicBezTo>
                  <a:close/>
                  <a:moveTo>
                    <a:pt x="115" y="136"/>
                  </a:moveTo>
                  <a:cubicBezTo>
                    <a:pt x="115" y="136"/>
                    <a:pt x="114" y="136"/>
                    <a:pt x="114" y="136"/>
                  </a:cubicBezTo>
                  <a:cubicBezTo>
                    <a:pt x="114" y="135"/>
                    <a:pt x="114" y="135"/>
                    <a:pt x="113" y="135"/>
                  </a:cubicBezTo>
                  <a:cubicBezTo>
                    <a:pt x="113" y="135"/>
                    <a:pt x="113" y="135"/>
                    <a:pt x="113" y="134"/>
                  </a:cubicBezTo>
                  <a:cubicBezTo>
                    <a:pt x="113" y="134"/>
                    <a:pt x="112" y="133"/>
                    <a:pt x="112" y="133"/>
                  </a:cubicBezTo>
                  <a:cubicBezTo>
                    <a:pt x="112" y="133"/>
                    <a:pt x="111" y="132"/>
                    <a:pt x="112" y="132"/>
                  </a:cubicBezTo>
                  <a:cubicBezTo>
                    <a:pt x="112" y="132"/>
                    <a:pt x="113" y="132"/>
                    <a:pt x="113" y="132"/>
                  </a:cubicBezTo>
                  <a:cubicBezTo>
                    <a:pt x="113" y="132"/>
                    <a:pt x="113" y="132"/>
                    <a:pt x="113" y="132"/>
                  </a:cubicBezTo>
                  <a:cubicBezTo>
                    <a:pt x="113" y="132"/>
                    <a:pt x="114" y="132"/>
                    <a:pt x="114" y="131"/>
                  </a:cubicBezTo>
                  <a:cubicBezTo>
                    <a:pt x="114" y="131"/>
                    <a:pt x="115" y="131"/>
                    <a:pt x="116" y="131"/>
                  </a:cubicBezTo>
                  <a:cubicBezTo>
                    <a:pt x="116" y="131"/>
                    <a:pt x="116" y="131"/>
                    <a:pt x="116" y="131"/>
                  </a:cubicBezTo>
                  <a:cubicBezTo>
                    <a:pt x="116" y="131"/>
                    <a:pt x="117" y="131"/>
                    <a:pt x="117" y="131"/>
                  </a:cubicBezTo>
                  <a:cubicBezTo>
                    <a:pt x="117" y="131"/>
                    <a:pt x="117" y="131"/>
                    <a:pt x="117" y="131"/>
                  </a:cubicBezTo>
                  <a:cubicBezTo>
                    <a:pt x="117" y="131"/>
                    <a:pt x="117" y="131"/>
                    <a:pt x="117" y="131"/>
                  </a:cubicBezTo>
                  <a:cubicBezTo>
                    <a:pt x="118" y="131"/>
                    <a:pt x="117" y="132"/>
                    <a:pt x="117" y="133"/>
                  </a:cubicBezTo>
                  <a:cubicBezTo>
                    <a:pt x="118" y="134"/>
                    <a:pt x="118" y="134"/>
                    <a:pt x="118" y="135"/>
                  </a:cubicBezTo>
                  <a:cubicBezTo>
                    <a:pt x="118" y="136"/>
                    <a:pt x="118" y="136"/>
                    <a:pt x="117" y="136"/>
                  </a:cubicBezTo>
                  <a:cubicBezTo>
                    <a:pt x="117" y="136"/>
                    <a:pt x="117" y="136"/>
                    <a:pt x="117" y="137"/>
                  </a:cubicBezTo>
                  <a:cubicBezTo>
                    <a:pt x="117" y="137"/>
                    <a:pt x="117" y="137"/>
                    <a:pt x="117" y="137"/>
                  </a:cubicBezTo>
                  <a:cubicBezTo>
                    <a:pt x="116" y="137"/>
                    <a:pt x="116" y="136"/>
                    <a:pt x="116" y="136"/>
                  </a:cubicBezTo>
                  <a:cubicBezTo>
                    <a:pt x="116" y="136"/>
                    <a:pt x="116" y="136"/>
                    <a:pt x="116" y="136"/>
                  </a:cubicBezTo>
                  <a:cubicBezTo>
                    <a:pt x="115" y="137"/>
                    <a:pt x="115" y="137"/>
                    <a:pt x="115" y="137"/>
                  </a:cubicBezTo>
                  <a:cubicBezTo>
                    <a:pt x="115" y="137"/>
                    <a:pt x="115" y="137"/>
                    <a:pt x="115" y="136"/>
                  </a:cubicBezTo>
                  <a:close/>
                  <a:moveTo>
                    <a:pt x="90" y="138"/>
                  </a:moveTo>
                  <a:cubicBezTo>
                    <a:pt x="89" y="139"/>
                    <a:pt x="88" y="140"/>
                    <a:pt x="89" y="142"/>
                  </a:cubicBezTo>
                  <a:cubicBezTo>
                    <a:pt x="89" y="142"/>
                    <a:pt x="89" y="142"/>
                    <a:pt x="89" y="142"/>
                  </a:cubicBezTo>
                  <a:cubicBezTo>
                    <a:pt x="90" y="143"/>
                    <a:pt x="92" y="144"/>
                    <a:pt x="92" y="145"/>
                  </a:cubicBezTo>
                  <a:cubicBezTo>
                    <a:pt x="91" y="145"/>
                    <a:pt x="89" y="145"/>
                    <a:pt x="88" y="146"/>
                  </a:cubicBezTo>
                  <a:cubicBezTo>
                    <a:pt x="88" y="146"/>
                    <a:pt x="88" y="146"/>
                    <a:pt x="87" y="146"/>
                  </a:cubicBezTo>
                  <a:cubicBezTo>
                    <a:pt x="87" y="146"/>
                    <a:pt x="87" y="146"/>
                    <a:pt x="87" y="146"/>
                  </a:cubicBezTo>
                  <a:cubicBezTo>
                    <a:pt x="86" y="146"/>
                    <a:pt x="86" y="147"/>
                    <a:pt x="85" y="147"/>
                  </a:cubicBezTo>
                  <a:cubicBezTo>
                    <a:pt x="85" y="147"/>
                    <a:pt x="85" y="146"/>
                    <a:pt x="85" y="145"/>
                  </a:cubicBezTo>
                  <a:cubicBezTo>
                    <a:pt x="85" y="145"/>
                    <a:pt x="84" y="144"/>
                    <a:pt x="83" y="144"/>
                  </a:cubicBezTo>
                  <a:cubicBezTo>
                    <a:pt x="83" y="144"/>
                    <a:pt x="83" y="143"/>
                    <a:pt x="83" y="143"/>
                  </a:cubicBezTo>
                  <a:cubicBezTo>
                    <a:pt x="83" y="143"/>
                    <a:pt x="83" y="144"/>
                    <a:pt x="82" y="144"/>
                  </a:cubicBezTo>
                  <a:cubicBezTo>
                    <a:pt x="82" y="144"/>
                    <a:pt x="82" y="144"/>
                    <a:pt x="82" y="143"/>
                  </a:cubicBezTo>
                  <a:cubicBezTo>
                    <a:pt x="82" y="142"/>
                    <a:pt x="80" y="140"/>
                    <a:pt x="80" y="140"/>
                  </a:cubicBezTo>
                  <a:cubicBezTo>
                    <a:pt x="80" y="141"/>
                    <a:pt x="79" y="141"/>
                    <a:pt x="79" y="141"/>
                  </a:cubicBezTo>
                  <a:cubicBezTo>
                    <a:pt x="79" y="141"/>
                    <a:pt x="79" y="139"/>
                    <a:pt x="79" y="139"/>
                  </a:cubicBezTo>
                  <a:cubicBezTo>
                    <a:pt x="79" y="139"/>
                    <a:pt x="78" y="139"/>
                    <a:pt x="78" y="139"/>
                  </a:cubicBezTo>
                  <a:cubicBezTo>
                    <a:pt x="77" y="139"/>
                    <a:pt x="77" y="137"/>
                    <a:pt x="77" y="137"/>
                  </a:cubicBezTo>
                  <a:cubicBezTo>
                    <a:pt x="77" y="136"/>
                    <a:pt x="77" y="134"/>
                    <a:pt x="77" y="134"/>
                  </a:cubicBezTo>
                  <a:cubicBezTo>
                    <a:pt x="77" y="133"/>
                    <a:pt x="78" y="132"/>
                    <a:pt x="78" y="132"/>
                  </a:cubicBezTo>
                  <a:cubicBezTo>
                    <a:pt x="79" y="131"/>
                    <a:pt x="79" y="133"/>
                    <a:pt x="80" y="133"/>
                  </a:cubicBezTo>
                  <a:cubicBezTo>
                    <a:pt x="80" y="133"/>
                    <a:pt x="81" y="130"/>
                    <a:pt x="82" y="129"/>
                  </a:cubicBezTo>
                  <a:cubicBezTo>
                    <a:pt x="82" y="130"/>
                    <a:pt x="82" y="131"/>
                    <a:pt x="83" y="131"/>
                  </a:cubicBezTo>
                  <a:cubicBezTo>
                    <a:pt x="84" y="131"/>
                    <a:pt x="84" y="131"/>
                    <a:pt x="84" y="130"/>
                  </a:cubicBezTo>
                  <a:cubicBezTo>
                    <a:pt x="85" y="130"/>
                    <a:pt x="85" y="130"/>
                    <a:pt x="85" y="129"/>
                  </a:cubicBezTo>
                  <a:cubicBezTo>
                    <a:pt x="86" y="130"/>
                    <a:pt x="86" y="132"/>
                    <a:pt x="87" y="132"/>
                  </a:cubicBezTo>
                  <a:cubicBezTo>
                    <a:pt x="88" y="132"/>
                    <a:pt x="87" y="133"/>
                    <a:pt x="88" y="134"/>
                  </a:cubicBezTo>
                  <a:cubicBezTo>
                    <a:pt x="88" y="134"/>
                    <a:pt x="89" y="134"/>
                    <a:pt x="89" y="134"/>
                  </a:cubicBezTo>
                  <a:cubicBezTo>
                    <a:pt x="90" y="135"/>
                    <a:pt x="90" y="134"/>
                    <a:pt x="90" y="136"/>
                  </a:cubicBezTo>
                  <a:cubicBezTo>
                    <a:pt x="90" y="136"/>
                    <a:pt x="90" y="137"/>
                    <a:pt x="90" y="138"/>
                  </a:cubicBezTo>
                  <a:close/>
                  <a:moveTo>
                    <a:pt x="60" y="158"/>
                  </a:moveTo>
                  <a:cubicBezTo>
                    <a:pt x="60" y="156"/>
                    <a:pt x="60" y="153"/>
                    <a:pt x="59" y="151"/>
                  </a:cubicBezTo>
                  <a:cubicBezTo>
                    <a:pt x="59" y="151"/>
                    <a:pt x="58" y="152"/>
                    <a:pt x="58" y="152"/>
                  </a:cubicBezTo>
                  <a:cubicBezTo>
                    <a:pt x="56" y="152"/>
                    <a:pt x="53" y="143"/>
                    <a:pt x="51" y="151"/>
                  </a:cubicBezTo>
                  <a:cubicBezTo>
                    <a:pt x="49" y="156"/>
                    <a:pt x="47" y="150"/>
                    <a:pt x="47" y="147"/>
                  </a:cubicBezTo>
                  <a:cubicBezTo>
                    <a:pt x="46" y="149"/>
                    <a:pt x="45" y="149"/>
                    <a:pt x="44" y="149"/>
                  </a:cubicBezTo>
                  <a:cubicBezTo>
                    <a:pt x="45" y="149"/>
                    <a:pt x="45" y="150"/>
                    <a:pt x="45" y="150"/>
                  </a:cubicBezTo>
                  <a:cubicBezTo>
                    <a:pt x="45" y="152"/>
                    <a:pt x="46" y="155"/>
                    <a:pt x="47" y="156"/>
                  </a:cubicBezTo>
                  <a:cubicBezTo>
                    <a:pt x="52" y="159"/>
                    <a:pt x="56" y="159"/>
                    <a:pt x="60" y="158"/>
                  </a:cubicBezTo>
                  <a:close/>
                  <a:moveTo>
                    <a:pt x="126" y="139"/>
                  </a:moveTo>
                  <a:cubicBezTo>
                    <a:pt x="121" y="138"/>
                    <a:pt x="121" y="144"/>
                    <a:pt x="120" y="147"/>
                  </a:cubicBezTo>
                  <a:cubicBezTo>
                    <a:pt x="117" y="138"/>
                    <a:pt x="116" y="153"/>
                    <a:pt x="116" y="142"/>
                  </a:cubicBezTo>
                  <a:cubicBezTo>
                    <a:pt x="116" y="143"/>
                    <a:pt x="116" y="144"/>
                    <a:pt x="115" y="144"/>
                  </a:cubicBezTo>
                  <a:cubicBezTo>
                    <a:pt x="115" y="144"/>
                    <a:pt x="115" y="144"/>
                    <a:pt x="115" y="143"/>
                  </a:cubicBezTo>
                  <a:cubicBezTo>
                    <a:pt x="114" y="146"/>
                    <a:pt x="112" y="148"/>
                    <a:pt x="111" y="149"/>
                  </a:cubicBezTo>
                  <a:cubicBezTo>
                    <a:pt x="110" y="151"/>
                    <a:pt x="108" y="156"/>
                    <a:pt x="106" y="158"/>
                  </a:cubicBezTo>
                  <a:cubicBezTo>
                    <a:pt x="116" y="161"/>
                    <a:pt x="124" y="147"/>
                    <a:pt x="126" y="139"/>
                  </a:cubicBezTo>
                  <a:close/>
                  <a:moveTo>
                    <a:pt x="106" y="153"/>
                  </a:moveTo>
                  <a:cubicBezTo>
                    <a:pt x="106" y="152"/>
                    <a:pt x="106" y="152"/>
                    <a:pt x="106" y="151"/>
                  </a:cubicBezTo>
                  <a:cubicBezTo>
                    <a:pt x="106" y="147"/>
                    <a:pt x="104" y="141"/>
                    <a:pt x="100" y="141"/>
                  </a:cubicBezTo>
                  <a:cubicBezTo>
                    <a:pt x="97" y="139"/>
                    <a:pt x="96" y="154"/>
                    <a:pt x="97" y="159"/>
                  </a:cubicBezTo>
                  <a:cubicBezTo>
                    <a:pt x="100" y="159"/>
                    <a:pt x="104" y="157"/>
                    <a:pt x="105" y="154"/>
                  </a:cubicBezTo>
                  <a:cubicBezTo>
                    <a:pt x="105" y="154"/>
                    <a:pt x="106" y="153"/>
                    <a:pt x="106" y="153"/>
                  </a:cubicBezTo>
                  <a:close/>
                  <a:moveTo>
                    <a:pt x="100" y="140"/>
                  </a:moveTo>
                  <a:cubicBezTo>
                    <a:pt x="104" y="141"/>
                    <a:pt x="108" y="146"/>
                    <a:pt x="107" y="150"/>
                  </a:cubicBezTo>
                  <a:cubicBezTo>
                    <a:pt x="109" y="148"/>
                    <a:pt x="111" y="145"/>
                    <a:pt x="113" y="143"/>
                  </a:cubicBezTo>
                  <a:cubicBezTo>
                    <a:pt x="113" y="143"/>
                    <a:pt x="113" y="142"/>
                    <a:pt x="113" y="142"/>
                  </a:cubicBezTo>
                  <a:cubicBezTo>
                    <a:pt x="111" y="140"/>
                    <a:pt x="108" y="143"/>
                    <a:pt x="107" y="140"/>
                  </a:cubicBezTo>
                  <a:cubicBezTo>
                    <a:pt x="107" y="133"/>
                    <a:pt x="101" y="137"/>
                    <a:pt x="100" y="136"/>
                  </a:cubicBezTo>
                  <a:cubicBezTo>
                    <a:pt x="100" y="138"/>
                    <a:pt x="100" y="139"/>
                    <a:pt x="100" y="140"/>
                  </a:cubicBezTo>
                  <a:close/>
                  <a:moveTo>
                    <a:pt x="77" y="151"/>
                  </a:moveTo>
                  <a:cubicBezTo>
                    <a:pt x="74" y="147"/>
                    <a:pt x="71" y="144"/>
                    <a:pt x="70" y="147"/>
                  </a:cubicBezTo>
                  <a:cubicBezTo>
                    <a:pt x="67" y="136"/>
                    <a:pt x="64" y="144"/>
                    <a:pt x="61" y="149"/>
                  </a:cubicBezTo>
                  <a:cubicBezTo>
                    <a:pt x="61" y="151"/>
                    <a:pt x="61" y="152"/>
                    <a:pt x="61" y="154"/>
                  </a:cubicBezTo>
                  <a:cubicBezTo>
                    <a:pt x="64" y="163"/>
                    <a:pt x="67" y="164"/>
                    <a:pt x="73" y="168"/>
                  </a:cubicBezTo>
                  <a:cubicBezTo>
                    <a:pt x="73" y="165"/>
                    <a:pt x="75" y="156"/>
                    <a:pt x="77" y="151"/>
                  </a:cubicBezTo>
                  <a:close/>
                  <a:moveTo>
                    <a:pt x="78" y="152"/>
                  </a:moveTo>
                  <a:cubicBezTo>
                    <a:pt x="76" y="157"/>
                    <a:pt x="75" y="163"/>
                    <a:pt x="75" y="169"/>
                  </a:cubicBezTo>
                  <a:cubicBezTo>
                    <a:pt x="80" y="171"/>
                    <a:pt x="83" y="173"/>
                    <a:pt x="88" y="173"/>
                  </a:cubicBezTo>
                  <a:cubicBezTo>
                    <a:pt x="88" y="167"/>
                    <a:pt x="88" y="161"/>
                    <a:pt x="88" y="155"/>
                  </a:cubicBezTo>
                  <a:cubicBezTo>
                    <a:pt x="87" y="157"/>
                    <a:pt x="86" y="159"/>
                    <a:pt x="86" y="160"/>
                  </a:cubicBezTo>
                  <a:cubicBezTo>
                    <a:pt x="84" y="158"/>
                    <a:pt x="83" y="156"/>
                    <a:pt x="83" y="153"/>
                  </a:cubicBezTo>
                  <a:cubicBezTo>
                    <a:pt x="82" y="155"/>
                    <a:pt x="82" y="156"/>
                    <a:pt x="81" y="157"/>
                  </a:cubicBezTo>
                  <a:cubicBezTo>
                    <a:pt x="81" y="156"/>
                    <a:pt x="79" y="154"/>
                    <a:pt x="78" y="1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3"/>
            <p:cNvSpPr>
              <a:spLocks/>
            </p:cNvSpPr>
            <p:nvPr/>
          </p:nvSpPr>
          <p:spPr bwMode="auto">
            <a:xfrm>
              <a:off x="6395472" y="5202973"/>
              <a:ext cx="56981" cy="95147"/>
            </a:xfrm>
            <a:custGeom>
              <a:avLst/>
              <a:gdLst/>
              <a:ahLst/>
              <a:cxnLst>
                <a:cxn ang="0">
                  <a:pos x="10" y="39"/>
                </a:cxn>
                <a:cxn ang="0">
                  <a:pos x="4" y="34"/>
                </a:cxn>
                <a:cxn ang="0">
                  <a:pos x="2" y="32"/>
                </a:cxn>
                <a:cxn ang="0">
                  <a:pos x="1" y="30"/>
                </a:cxn>
                <a:cxn ang="0">
                  <a:pos x="2" y="21"/>
                </a:cxn>
                <a:cxn ang="0">
                  <a:pos x="4" y="21"/>
                </a:cxn>
                <a:cxn ang="0">
                  <a:pos x="8" y="15"/>
                </a:cxn>
                <a:cxn ang="0">
                  <a:pos x="10" y="11"/>
                </a:cxn>
                <a:cxn ang="0">
                  <a:pos x="12" y="9"/>
                </a:cxn>
                <a:cxn ang="0">
                  <a:pos x="14" y="9"/>
                </a:cxn>
                <a:cxn ang="0">
                  <a:pos x="20" y="3"/>
                </a:cxn>
                <a:cxn ang="0">
                  <a:pos x="22" y="4"/>
                </a:cxn>
                <a:cxn ang="0">
                  <a:pos x="26" y="3"/>
                </a:cxn>
                <a:cxn ang="0">
                  <a:pos x="30" y="5"/>
                </a:cxn>
                <a:cxn ang="0">
                  <a:pos x="33" y="7"/>
                </a:cxn>
                <a:cxn ang="0">
                  <a:pos x="36" y="9"/>
                </a:cxn>
                <a:cxn ang="0">
                  <a:pos x="37" y="14"/>
                </a:cxn>
                <a:cxn ang="0">
                  <a:pos x="36" y="18"/>
                </a:cxn>
                <a:cxn ang="0">
                  <a:pos x="39" y="20"/>
                </a:cxn>
                <a:cxn ang="0">
                  <a:pos x="41" y="23"/>
                </a:cxn>
                <a:cxn ang="0">
                  <a:pos x="39" y="25"/>
                </a:cxn>
                <a:cxn ang="0">
                  <a:pos x="41" y="30"/>
                </a:cxn>
                <a:cxn ang="0">
                  <a:pos x="39" y="31"/>
                </a:cxn>
                <a:cxn ang="0">
                  <a:pos x="38" y="34"/>
                </a:cxn>
                <a:cxn ang="0">
                  <a:pos x="35" y="33"/>
                </a:cxn>
                <a:cxn ang="0">
                  <a:pos x="34" y="38"/>
                </a:cxn>
                <a:cxn ang="0">
                  <a:pos x="32" y="37"/>
                </a:cxn>
                <a:cxn ang="0">
                  <a:pos x="30" y="40"/>
                </a:cxn>
                <a:cxn ang="0">
                  <a:pos x="27" y="42"/>
                </a:cxn>
                <a:cxn ang="0">
                  <a:pos x="24" y="43"/>
                </a:cxn>
                <a:cxn ang="0">
                  <a:pos x="22" y="41"/>
                </a:cxn>
                <a:cxn ang="0">
                  <a:pos x="22" y="41"/>
                </a:cxn>
                <a:cxn ang="0">
                  <a:pos x="21" y="50"/>
                </a:cxn>
                <a:cxn ang="0">
                  <a:pos x="20" y="62"/>
                </a:cxn>
                <a:cxn ang="0">
                  <a:pos x="23" y="71"/>
                </a:cxn>
                <a:cxn ang="0">
                  <a:pos x="35" y="75"/>
                </a:cxn>
                <a:cxn ang="0">
                  <a:pos x="22" y="75"/>
                </a:cxn>
                <a:cxn ang="0">
                  <a:pos x="9" y="75"/>
                </a:cxn>
                <a:cxn ang="0">
                  <a:pos x="19" y="72"/>
                </a:cxn>
                <a:cxn ang="0">
                  <a:pos x="17" y="62"/>
                </a:cxn>
                <a:cxn ang="0">
                  <a:pos x="19" y="51"/>
                </a:cxn>
                <a:cxn ang="0">
                  <a:pos x="20" y="42"/>
                </a:cxn>
                <a:cxn ang="0">
                  <a:pos x="18" y="40"/>
                </a:cxn>
                <a:cxn ang="0">
                  <a:pos x="15" y="39"/>
                </a:cxn>
                <a:cxn ang="0">
                  <a:pos x="10" y="39"/>
                </a:cxn>
              </a:cxnLst>
              <a:rect l="0" t="0" r="r" b="b"/>
              <a:pathLst>
                <a:path w="45" h="75">
                  <a:moveTo>
                    <a:pt x="10" y="39"/>
                  </a:moveTo>
                  <a:cubicBezTo>
                    <a:pt x="9" y="38"/>
                    <a:pt x="4" y="36"/>
                    <a:pt x="4" y="34"/>
                  </a:cubicBezTo>
                  <a:cubicBezTo>
                    <a:pt x="4" y="33"/>
                    <a:pt x="1" y="33"/>
                    <a:pt x="2" y="32"/>
                  </a:cubicBezTo>
                  <a:cubicBezTo>
                    <a:pt x="2" y="32"/>
                    <a:pt x="1" y="30"/>
                    <a:pt x="1" y="30"/>
                  </a:cubicBezTo>
                  <a:cubicBezTo>
                    <a:pt x="0" y="26"/>
                    <a:pt x="2" y="26"/>
                    <a:pt x="2" y="21"/>
                  </a:cubicBezTo>
                  <a:cubicBezTo>
                    <a:pt x="2" y="20"/>
                    <a:pt x="4" y="24"/>
                    <a:pt x="4" y="21"/>
                  </a:cubicBezTo>
                  <a:cubicBezTo>
                    <a:pt x="4" y="18"/>
                    <a:pt x="6" y="15"/>
                    <a:pt x="8" y="15"/>
                  </a:cubicBezTo>
                  <a:cubicBezTo>
                    <a:pt x="9" y="15"/>
                    <a:pt x="9" y="10"/>
                    <a:pt x="10" y="11"/>
                  </a:cubicBezTo>
                  <a:cubicBezTo>
                    <a:pt x="11" y="13"/>
                    <a:pt x="12" y="10"/>
                    <a:pt x="12" y="9"/>
                  </a:cubicBezTo>
                  <a:cubicBezTo>
                    <a:pt x="14" y="6"/>
                    <a:pt x="13" y="10"/>
                    <a:pt x="14" y="9"/>
                  </a:cubicBezTo>
                  <a:cubicBezTo>
                    <a:pt x="18" y="4"/>
                    <a:pt x="16" y="6"/>
                    <a:pt x="20" y="3"/>
                  </a:cubicBezTo>
                  <a:cubicBezTo>
                    <a:pt x="22" y="2"/>
                    <a:pt x="21" y="4"/>
                    <a:pt x="22" y="4"/>
                  </a:cubicBezTo>
                  <a:cubicBezTo>
                    <a:pt x="23" y="4"/>
                    <a:pt x="25" y="1"/>
                    <a:pt x="26" y="3"/>
                  </a:cubicBezTo>
                  <a:cubicBezTo>
                    <a:pt x="27" y="7"/>
                    <a:pt x="29" y="0"/>
                    <a:pt x="30" y="5"/>
                  </a:cubicBezTo>
                  <a:cubicBezTo>
                    <a:pt x="30" y="6"/>
                    <a:pt x="33" y="7"/>
                    <a:pt x="33" y="7"/>
                  </a:cubicBezTo>
                  <a:cubicBezTo>
                    <a:pt x="37" y="6"/>
                    <a:pt x="33" y="10"/>
                    <a:pt x="36" y="9"/>
                  </a:cubicBezTo>
                  <a:cubicBezTo>
                    <a:pt x="41" y="8"/>
                    <a:pt x="35" y="13"/>
                    <a:pt x="37" y="14"/>
                  </a:cubicBezTo>
                  <a:cubicBezTo>
                    <a:pt x="41" y="15"/>
                    <a:pt x="37" y="17"/>
                    <a:pt x="36" y="18"/>
                  </a:cubicBezTo>
                  <a:cubicBezTo>
                    <a:pt x="36" y="18"/>
                    <a:pt x="41" y="20"/>
                    <a:pt x="39" y="20"/>
                  </a:cubicBezTo>
                  <a:cubicBezTo>
                    <a:pt x="37" y="21"/>
                    <a:pt x="40" y="22"/>
                    <a:pt x="41" y="23"/>
                  </a:cubicBezTo>
                  <a:cubicBezTo>
                    <a:pt x="41" y="24"/>
                    <a:pt x="37" y="23"/>
                    <a:pt x="39" y="25"/>
                  </a:cubicBezTo>
                  <a:cubicBezTo>
                    <a:pt x="45" y="29"/>
                    <a:pt x="37" y="24"/>
                    <a:pt x="41" y="30"/>
                  </a:cubicBezTo>
                  <a:cubicBezTo>
                    <a:pt x="42" y="31"/>
                    <a:pt x="40" y="31"/>
                    <a:pt x="39" y="31"/>
                  </a:cubicBezTo>
                  <a:cubicBezTo>
                    <a:pt x="37" y="31"/>
                    <a:pt x="39" y="33"/>
                    <a:pt x="38" y="34"/>
                  </a:cubicBezTo>
                  <a:cubicBezTo>
                    <a:pt x="37" y="34"/>
                    <a:pt x="36" y="31"/>
                    <a:pt x="35" y="33"/>
                  </a:cubicBezTo>
                  <a:cubicBezTo>
                    <a:pt x="35" y="34"/>
                    <a:pt x="34" y="38"/>
                    <a:pt x="34" y="38"/>
                  </a:cubicBezTo>
                  <a:cubicBezTo>
                    <a:pt x="33" y="38"/>
                    <a:pt x="33" y="36"/>
                    <a:pt x="32" y="37"/>
                  </a:cubicBezTo>
                  <a:cubicBezTo>
                    <a:pt x="31" y="37"/>
                    <a:pt x="32" y="43"/>
                    <a:pt x="30" y="40"/>
                  </a:cubicBezTo>
                  <a:cubicBezTo>
                    <a:pt x="29" y="38"/>
                    <a:pt x="28" y="43"/>
                    <a:pt x="27" y="42"/>
                  </a:cubicBezTo>
                  <a:cubicBezTo>
                    <a:pt x="25" y="42"/>
                    <a:pt x="26" y="41"/>
                    <a:pt x="24" y="43"/>
                  </a:cubicBezTo>
                  <a:cubicBezTo>
                    <a:pt x="23" y="44"/>
                    <a:pt x="23" y="41"/>
                    <a:pt x="22" y="41"/>
                  </a:cubicBezTo>
                  <a:cubicBezTo>
                    <a:pt x="22" y="41"/>
                    <a:pt x="22" y="41"/>
                    <a:pt x="22" y="41"/>
                  </a:cubicBezTo>
                  <a:cubicBezTo>
                    <a:pt x="21" y="44"/>
                    <a:pt x="21" y="47"/>
                    <a:pt x="21" y="50"/>
                  </a:cubicBezTo>
                  <a:cubicBezTo>
                    <a:pt x="21" y="55"/>
                    <a:pt x="22" y="58"/>
                    <a:pt x="20" y="62"/>
                  </a:cubicBezTo>
                  <a:cubicBezTo>
                    <a:pt x="19" y="65"/>
                    <a:pt x="20" y="68"/>
                    <a:pt x="23" y="71"/>
                  </a:cubicBezTo>
                  <a:cubicBezTo>
                    <a:pt x="25" y="73"/>
                    <a:pt x="35" y="74"/>
                    <a:pt x="35" y="75"/>
                  </a:cubicBezTo>
                  <a:cubicBezTo>
                    <a:pt x="35" y="75"/>
                    <a:pt x="29" y="75"/>
                    <a:pt x="22" y="75"/>
                  </a:cubicBezTo>
                  <a:cubicBezTo>
                    <a:pt x="15" y="75"/>
                    <a:pt x="9" y="75"/>
                    <a:pt x="9" y="75"/>
                  </a:cubicBezTo>
                  <a:cubicBezTo>
                    <a:pt x="9" y="72"/>
                    <a:pt x="22" y="75"/>
                    <a:pt x="19" y="72"/>
                  </a:cubicBezTo>
                  <a:cubicBezTo>
                    <a:pt x="17" y="70"/>
                    <a:pt x="16" y="66"/>
                    <a:pt x="17" y="62"/>
                  </a:cubicBezTo>
                  <a:cubicBezTo>
                    <a:pt x="19" y="59"/>
                    <a:pt x="19" y="55"/>
                    <a:pt x="19" y="51"/>
                  </a:cubicBezTo>
                  <a:cubicBezTo>
                    <a:pt x="19" y="47"/>
                    <a:pt x="19" y="45"/>
                    <a:pt x="20" y="42"/>
                  </a:cubicBezTo>
                  <a:cubicBezTo>
                    <a:pt x="19" y="43"/>
                    <a:pt x="18" y="43"/>
                    <a:pt x="18" y="40"/>
                  </a:cubicBezTo>
                  <a:cubicBezTo>
                    <a:pt x="18" y="40"/>
                    <a:pt x="17" y="38"/>
                    <a:pt x="15" y="39"/>
                  </a:cubicBezTo>
                  <a:cubicBezTo>
                    <a:pt x="14" y="39"/>
                    <a:pt x="11" y="40"/>
                    <a:pt x="1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4"/>
            <p:cNvSpPr>
              <a:spLocks/>
            </p:cNvSpPr>
            <p:nvPr/>
          </p:nvSpPr>
          <p:spPr bwMode="auto">
            <a:xfrm>
              <a:off x="6006820" y="5168570"/>
              <a:ext cx="58594" cy="95147"/>
            </a:xfrm>
            <a:custGeom>
              <a:avLst/>
              <a:gdLst/>
              <a:ahLst/>
              <a:cxnLst>
                <a:cxn ang="0">
                  <a:pos x="11" y="39"/>
                </a:cxn>
                <a:cxn ang="0">
                  <a:pos x="5" y="34"/>
                </a:cxn>
                <a:cxn ang="0">
                  <a:pos x="2" y="32"/>
                </a:cxn>
                <a:cxn ang="0">
                  <a:pos x="2" y="30"/>
                </a:cxn>
                <a:cxn ang="0">
                  <a:pos x="2" y="21"/>
                </a:cxn>
                <a:cxn ang="0">
                  <a:pos x="4" y="21"/>
                </a:cxn>
                <a:cxn ang="0">
                  <a:pos x="8" y="15"/>
                </a:cxn>
                <a:cxn ang="0">
                  <a:pos x="11" y="11"/>
                </a:cxn>
                <a:cxn ang="0">
                  <a:pos x="13" y="9"/>
                </a:cxn>
                <a:cxn ang="0">
                  <a:pos x="15" y="8"/>
                </a:cxn>
                <a:cxn ang="0">
                  <a:pos x="21" y="3"/>
                </a:cxn>
                <a:cxn ang="0">
                  <a:pos x="23" y="4"/>
                </a:cxn>
                <a:cxn ang="0">
                  <a:pos x="27" y="3"/>
                </a:cxn>
                <a:cxn ang="0">
                  <a:pos x="30" y="5"/>
                </a:cxn>
                <a:cxn ang="0">
                  <a:pos x="34" y="6"/>
                </a:cxn>
                <a:cxn ang="0">
                  <a:pos x="37" y="9"/>
                </a:cxn>
                <a:cxn ang="0">
                  <a:pos x="38" y="14"/>
                </a:cxn>
                <a:cxn ang="0">
                  <a:pos x="37" y="18"/>
                </a:cxn>
                <a:cxn ang="0">
                  <a:pos x="40" y="20"/>
                </a:cxn>
                <a:cxn ang="0">
                  <a:pos x="41" y="23"/>
                </a:cxn>
                <a:cxn ang="0">
                  <a:pos x="40" y="25"/>
                </a:cxn>
                <a:cxn ang="0">
                  <a:pos x="41" y="30"/>
                </a:cxn>
                <a:cxn ang="0">
                  <a:pos x="39" y="31"/>
                </a:cxn>
                <a:cxn ang="0">
                  <a:pos x="39" y="34"/>
                </a:cxn>
                <a:cxn ang="0">
                  <a:pos x="36" y="33"/>
                </a:cxn>
                <a:cxn ang="0">
                  <a:pos x="35" y="38"/>
                </a:cxn>
                <a:cxn ang="0">
                  <a:pos x="33" y="36"/>
                </a:cxn>
                <a:cxn ang="0">
                  <a:pos x="30" y="39"/>
                </a:cxn>
                <a:cxn ang="0">
                  <a:pos x="28" y="42"/>
                </a:cxn>
                <a:cxn ang="0">
                  <a:pos x="25" y="43"/>
                </a:cxn>
                <a:cxn ang="0">
                  <a:pos x="23" y="41"/>
                </a:cxn>
                <a:cxn ang="0">
                  <a:pos x="23" y="41"/>
                </a:cxn>
                <a:cxn ang="0">
                  <a:pos x="22" y="50"/>
                </a:cxn>
                <a:cxn ang="0">
                  <a:pos x="21" y="62"/>
                </a:cxn>
                <a:cxn ang="0">
                  <a:pos x="24" y="71"/>
                </a:cxn>
                <a:cxn ang="0">
                  <a:pos x="35" y="74"/>
                </a:cxn>
                <a:cxn ang="0">
                  <a:pos x="22" y="75"/>
                </a:cxn>
                <a:cxn ang="0">
                  <a:pos x="10" y="74"/>
                </a:cxn>
                <a:cxn ang="0">
                  <a:pos x="20" y="72"/>
                </a:cxn>
                <a:cxn ang="0">
                  <a:pos x="18" y="62"/>
                </a:cxn>
                <a:cxn ang="0">
                  <a:pos x="20" y="51"/>
                </a:cxn>
                <a:cxn ang="0">
                  <a:pos x="20" y="42"/>
                </a:cxn>
                <a:cxn ang="0">
                  <a:pos x="19" y="40"/>
                </a:cxn>
                <a:cxn ang="0">
                  <a:pos x="16" y="38"/>
                </a:cxn>
                <a:cxn ang="0">
                  <a:pos x="11" y="39"/>
                </a:cxn>
              </a:cxnLst>
              <a:rect l="0" t="0" r="r" b="b"/>
              <a:pathLst>
                <a:path w="46" h="75">
                  <a:moveTo>
                    <a:pt x="11" y="39"/>
                  </a:moveTo>
                  <a:cubicBezTo>
                    <a:pt x="10" y="38"/>
                    <a:pt x="4" y="36"/>
                    <a:pt x="5" y="34"/>
                  </a:cubicBezTo>
                  <a:cubicBezTo>
                    <a:pt x="5" y="33"/>
                    <a:pt x="2" y="33"/>
                    <a:pt x="2" y="32"/>
                  </a:cubicBezTo>
                  <a:cubicBezTo>
                    <a:pt x="3" y="32"/>
                    <a:pt x="2" y="30"/>
                    <a:pt x="2" y="30"/>
                  </a:cubicBezTo>
                  <a:cubicBezTo>
                    <a:pt x="0" y="26"/>
                    <a:pt x="2" y="25"/>
                    <a:pt x="2" y="21"/>
                  </a:cubicBezTo>
                  <a:cubicBezTo>
                    <a:pt x="2" y="20"/>
                    <a:pt x="4" y="23"/>
                    <a:pt x="4" y="21"/>
                  </a:cubicBezTo>
                  <a:cubicBezTo>
                    <a:pt x="5" y="18"/>
                    <a:pt x="6" y="15"/>
                    <a:pt x="8" y="15"/>
                  </a:cubicBezTo>
                  <a:cubicBezTo>
                    <a:pt x="10" y="15"/>
                    <a:pt x="10" y="10"/>
                    <a:pt x="11" y="11"/>
                  </a:cubicBezTo>
                  <a:cubicBezTo>
                    <a:pt x="12" y="12"/>
                    <a:pt x="12" y="10"/>
                    <a:pt x="13" y="9"/>
                  </a:cubicBezTo>
                  <a:cubicBezTo>
                    <a:pt x="14" y="6"/>
                    <a:pt x="13" y="10"/>
                    <a:pt x="15" y="8"/>
                  </a:cubicBezTo>
                  <a:cubicBezTo>
                    <a:pt x="19" y="4"/>
                    <a:pt x="17" y="6"/>
                    <a:pt x="21" y="3"/>
                  </a:cubicBezTo>
                  <a:cubicBezTo>
                    <a:pt x="23" y="2"/>
                    <a:pt x="22" y="4"/>
                    <a:pt x="23" y="4"/>
                  </a:cubicBezTo>
                  <a:cubicBezTo>
                    <a:pt x="24" y="4"/>
                    <a:pt x="26" y="1"/>
                    <a:pt x="27" y="3"/>
                  </a:cubicBezTo>
                  <a:cubicBezTo>
                    <a:pt x="28" y="7"/>
                    <a:pt x="30" y="0"/>
                    <a:pt x="30" y="5"/>
                  </a:cubicBezTo>
                  <a:cubicBezTo>
                    <a:pt x="30" y="6"/>
                    <a:pt x="34" y="6"/>
                    <a:pt x="34" y="6"/>
                  </a:cubicBezTo>
                  <a:cubicBezTo>
                    <a:pt x="38" y="6"/>
                    <a:pt x="34" y="10"/>
                    <a:pt x="37" y="9"/>
                  </a:cubicBezTo>
                  <a:cubicBezTo>
                    <a:pt x="42" y="7"/>
                    <a:pt x="36" y="13"/>
                    <a:pt x="38" y="14"/>
                  </a:cubicBezTo>
                  <a:cubicBezTo>
                    <a:pt x="42" y="15"/>
                    <a:pt x="37" y="17"/>
                    <a:pt x="37" y="18"/>
                  </a:cubicBezTo>
                  <a:cubicBezTo>
                    <a:pt x="37" y="18"/>
                    <a:pt x="42" y="19"/>
                    <a:pt x="40" y="20"/>
                  </a:cubicBezTo>
                  <a:cubicBezTo>
                    <a:pt x="38" y="21"/>
                    <a:pt x="41" y="21"/>
                    <a:pt x="41" y="23"/>
                  </a:cubicBezTo>
                  <a:cubicBezTo>
                    <a:pt x="42" y="24"/>
                    <a:pt x="38" y="23"/>
                    <a:pt x="40" y="25"/>
                  </a:cubicBezTo>
                  <a:cubicBezTo>
                    <a:pt x="46" y="29"/>
                    <a:pt x="38" y="24"/>
                    <a:pt x="41" y="30"/>
                  </a:cubicBezTo>
                  <a:cubicBezTo>
                    <a:pt x="42" y="31"/>
                    <a:pt x="41" y="31"/>
                    <a:pt x="39" y="31"/>
                  </a:cubicBezTo>
                  <a:cubicBezTo>
                    <a:pt x="38" y="31"/>
                    <a:pt x="39" y="33"/>
                    <a:pt x="39" y="34"/>
                  </a:cubicBezTo>
                  <a:cubicBezTo>
                    <a:pt x="38" y="34"/>
                    <a:pt x="37" y="31"/>
                    <a:pt x="36" y="33"/>
                  </a:cubicBezTo>
                  <a:cubicBezTo>
                    <a:pt x="36" y="34"/>
                    <a:pt x="35" y="38"/>
                    <a:pt x="35" y="38"/>
                  </a:cubicBezTo>
                  <a:cubicBezTo>
                    <a:pt x="34" y="38"/>
                    <a:pt x="34" y="36"/>
                    <a:pt x="33" y="36"/>
                  </a:cubicBezTo>
                  <a:cubicBezTo>
                    <a:pt x="32" y="37"/>
                    <a:pt x="32" y="43"/>
                    <a:pt x="30" y="39"/>
                  </a:cubicBezTo>
                  <a:cubicBezTo>
                    <a:pt x="29" y="38"/>
                    <a:pt x="29" y="43"/>
                    <a:pt x="28" y="42"/>
                  </a:cubicBezTo>
                  <a:cubicBezTo>
                    <a:pt x="26" y="41"/>
                    <a:pt x="27" y="41"/>
                    <a:pt x="25" y="43"/>
                  </a:cubicBezTo>
                  <a:cubicBezTo>
                    <a:pt x="24" y="43"/>
                    <a:pt x="24" y="41"/>
                    <a:pt x="23" y="41"/>
                  </a:cubicBezTo>
                  <a:cubicBezTo>
                    <a:pt x="23" y="41"/>
                    <a:pt x="23" y="41"/>
                    <a:pt x="23" y="41"/>
                  </a:cubicBezTo>
                  <a:cubicBezTo>
                    <a:pt x="22" y="44"/>
                    <a:pt x="22" y="46"/>
                    <a:pt x="22" y="50"/>
                  </a:cubicBezTo>
                  <a:cubicBezTo>
                    <a:pt x="22" y="54"/>
                    <a:pt x="23" y="58"/>
                    <a:pt x="21" y="62"/>
                  </a:cubicBezTo>
                  <a:cubicBezTo>
                    <a:pt x="20" y="65"/>
                    <a:pt x="21" y="68"/>
                    <a:pt x="24" y="71"/>
                  </a:cubicBezTo>
                  <a:cubicBezTo>
                    <a:pt x="26" y="73"/>
                    <a:pt x="35" y="74"/>
                    <a:pt x="35" y="74"/>
                  </a:cubicBezTo>
                  <a:cubicBezTo>
                    <a:pt x="35" y="75"/>
                    <a:pt x="30" y="75"/>
                    <a:pt x="22" y="75"/>
                  </a:cubicBezTo>
                  <a:cubicBezTo>
                    <a:pt x="15" y="75"/>
                    <a:pt x="10" y="75"/>
                    <a:pt x="10" y="74"/>
                  </a:cubicBezTo>
                  <a:cubicBezTo>
                    <a:pt x="9" y="72"/>
                    <a:pt x="23" y="75"/>
                    <a:pt x="20" y="72"/>
                  </a:cubicBezTo>
                  <a:cubicBezTo>
                    <a:pt x="18" y="70"/>
                    <a:pt x="16" y="66"/>
                    <a:pt x="18" y="62"/>
                  </a:cubicBezTo>
                  <a:cubicBezTo>
                    <a:pt x="19" y="58"/>
                    <a:pt x="20" y="55"/>
                    <a:pt x="20" y="51"/>
                  </a:cubicBezTo>
                  <a:cubicBezTo>
                    <a:pt x="20" y="47"/>
                    <a:pt x="20" y="45"/>
                    <a:pt x="20" y="42"/>
                  </a:cubicBezTo>
                  <a:cubicBezTo>
                    <a:pt x="20" y="43"/>
                    <a:pt x="19" y="43"/>
                    <a:pt x="19" y="40"/>
                  </a:cubicBezTo>
                  <a:cubicBezTo>
                    <a:pt x="19" y="40"/>
                    <a:pt x="17" y="38"/>
                    <a:pt x="16" y="38"/>
                  </a:cubicBezTo>
                  <a:cubicBezTo>
                    <a:pt x="14" y="39"/>
                    <a:pt x="12" y="40"/>
                    <a:pt x="1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5"/>
            <p:cNvSpPr>
              <a:spLocks/>
            </p:cNvSpPr>
            <p:nvPr/>
          </p:nvSpPr>
          <p:spPr bwMode="auto">
            <a:xfrm>
              <a:off x="6314301" y="5152443"/>
              <a:ext cx="86009" cy="143527"/>
            </a:xfrm>
            <a:custGeom>
              <a:avLst/>
              <a:gdLst/>
              <a:ahLst/>
              <a:cxnLst>
                <a:cxn ang="0">
                  <a:pos x="16" y="58"/>
                </a:cxn>
                <a:cxn ang="0">
                  <a:pos x="7" y="51"/>
                </a:cxn>
                <a:cxn ang="0">
                  <a:pos x="3" y="48"/>
                </a:cxn>
                <a:cxn ang="0">
                  <a:pos x="2" y="45"/>
                </a:cxn>
                <a:cxn ang="0">
                  <a:pos x="3" y="32"/>
                </a:cxn>
                <a:cxn ang="0">
                  <a:pos x="6" y="31"/>
                </a:cxn>
                <a:cxn ang="0">
                  <a:pos x="12" y="22"/>
                </a:cxn>
                <a:cxn ang="0">
                  <a:pos x="15" y="17"/>
                </a:cxn>
                <a:cxn ang="0">
                  <a:pos x="19" y="13"/>
                </a:cxn>
                <a:cxn ang="0">
                  <a:pos x="22" y="13"/>
                </a:cxn>
                <a:cxn ang="0">
                  <a:pos x="31" y="5"/>
                </a:cxn>
                <a:cxn ang="0">
                  <a:pos x="33" y="5"/>
                </a:cxn>
                <a:cxn ang="0">
                  <a:pos x="39" y="4"/>
                </a:cxn>
                <a:cxn ang="0">
                  <a:pos x="45" y="7"/>
                </a:cxn>
                <a:cxn ang="0">
                  <a:pos x="51" y="10"/>
                </a:cxn>
                <a:cxn ang="0">
                  <a:pos x="54" y="14"/>
                </a:cxn>
                <a:cxn ang="0">
                  <a:pos x="56" y="20"/>
                </a:cxn>
                <a:cxn ang="0">
                  <a:pos x="55" y="27"/>
                </a:cxn>
                <a:cxn ang="0">
                  <a:pos x="59" y="30"/>
                </a:cxn>
                <a:cxn ang="0">
                  <a:pos x="61" y="34"/>
                </a:cxn>
                <a:cxn ang="0">
                  <a:pos x="59" y="37"/>
                </a:cxn>
                <a:cxn ang="0">
                  <a:pos x="61" y="45"/>
                </a:cxn>
                <a:cxn ang="0">
                  <a:pos x="58" y="46"/>
                </a:cxn>
                <a:cxn ang="0">
                  <a:pos x="58" y="50"/>
                </a:cxn>
                <a:cxn ang="0">
                  <a:pos x="53" y="50"/>
                </a:cxn>
                <a:cxn ang="0">
                  <a:pos x="51" y="57"/>
                </a:cxn>
                <a:cxn ang="0">
                  <a:pos x="49" y="54"/>
                </a:cxn>
                <a:cxn ang="0">
                  <a:pos x="45" y="59"/>
                </a:cxn>
                <a:cxn ang="0">
                  <a:pos x="41" y="63"/>
                </a:cxn>
                <a:cxn ang="0">
                  <a:pos x="36" y="64"/>
                </a:cxn>
                <a:cxn ang="0">
                  <a:pos x="34" y="61"/>
                </a:cxn>
                <a:cxn ang="0">
                  <a:pos x="34" y="61"/>
                </a:cxn>
                <a:cxn ang="0">
                  <a:pos x="32" y="75"/>
                </a:cxn>
                <a:cxn ang="0">
                  <a:pos x="31" y="93"/>
                </a:cxn>
                <a:cxn ang="0">
                  <a:pos x="35" y="106"/>
                </a:cxn>
                <a:cxn ang="0">
                  <a:pos x="52" y="111"/>
                </a:cxn>
                <a:cxn ang="0">
                  <a:pos x="33" y="113"/>
                </a:cxn>
                <a:cxn ang="0">
                  <a:pos x="14" y="111"/>
                </a:cxn>
                <a:cxn ang="0">
                  <a:pos x="30" y="108"/>
                </a:cxn>
                <a:cxn ang="0">
                  <a:pos x="26" y="93"/>
                </a:cxn>
                <a:cxn ang="0">
                  <a:pos x="29" y="76"/>
                </a:cxn>
                <a:cxn ang="0">
                  <a:pos x="30" y="62"/>
                </a:cxn>
                <a:cxn ang="0">
                  <a:pos x="28" y="59"/>
                </a:cxn>
                <a:cxn ang="0">
                  <a:pos x="23" y="58"/>
                </a:cxn>
                <a:cxn ang="0">
                  <a:pos x="16" y="58"/>
                </a:cxn>
              </a:cxnLst>
              <a:rect l="0" t="0" r="r" b="b"/>
              <a:pathLst>
                <a:path w="68" h="113">
                  <a:moveTo>
                    <a:pt x="16" y="58"/>
                  </a:moveTo>
                  <a:cubicBezTo>
                    <a:pt x="14" y="56"/>
                    <a:pt x="6" y="53"/>
                    <a:pt x="7" y="51"/>
                  </a:cubicBezTo>
                  <a:cubicBezTo>
                    <a:pt x="7" y="49"/>
                    <a:pt x="3" y="49"/>
                    <a:pt x="3" y="48"/>
                  </a:cubicBezTo>
                  <a:cubicBezTo>
                    <a:pt x="3" y="48"/>
                    <a:pt x="2" y="45"/>
                    <a:pt x="2" y="45"/>
                  </a:cubicBezTo>
                  <a:cubicBezTo>
                    <a:pt x="0" y="39"/>
                    <a:pt x="3" y="38"/>
                    <a:pt x="3" y="32"/>
                  </a:cubicBezTo>
                  <a:cubicBezTo>
                    <a:pt x="3" y="30"/>
                    <a:pt x="6" y="35"/>
                    <a:pt x="6" y="31"/>
                  </a:cubicBezTo>
                  <a:cubicBezTo>
                    <a:pt x="6" y="27"/>
                    <a:pt x="9" y="23"/>
                    <a:pt x="12" y="22"/>
                  </a:cubicBezTo>
                  <a:cubicBezTo>
                    <a:pt x="14" y="22"/>
                    <a:pt x="14" y="15"/>
                    <a:pt x="15" y="17"/>
                  </a:cubicBezTo>
                  <a:cubicBezTo>
                    <a:pt x="18" y="19"/>
                    <a:pt x="18" y="15"/>
                    <a:pt x="19" y="13"/>
                  </a:cubicBezTo>
                  <a:cubicBezTo>
                    <a:pt x="21" y="8"/>
                    <a:pt x="20" y="15"/>
                    <a:pt x="22" y="13"/>
                  </a:cubicBezTo>
                  <a:cubicBezTo>
                    <a:pt x="28" y="6"/>
                    <a:pt x="25" y="9"/>
                    <a:pt x="31" y="5"/>
                  </a:cubicBezTo>
                  <a:cubicBezTo>
                    <a:pt x="33" y="3"/>
                    <a:pt x="32" y="5"/>
                    <a:pt x="33" y="5"/>
                  </a:cubicBezTo>
                  <a:cubicBezTo>
                    <a:pt x="35" y="5"/>
                    <a:pt x="38" y="2"/>
                    <a:pt x="39" y="4"/>
                  </a:cubicBezTo>
                  <a:cubicBezTo>
                    <a:pt x="41" y="10"/>
                    <a:pt x="44" y="0"/>
                    <a:pt x="45" y="7"/>
                  </a:cubicBezTo>
                  <a:cubicBezTo>
                    <a:pt x="45" y="8"/>
                    <a:pt x="50" y="10"/>
                    <a:pt x="51" y="10"/>
                  </a:cubicBezTo>
                  <a:cubicBezTo>
                    <a:pt x="56" y="9"/>
                    <a:pt x="50" y="15"/>
                    <a:pt x="54" y="14"/>
                  </a:cubicBezTo>
                  <a:cubicBezTo>
                    <a:pt x="62" y="11"/>
                    <a:pt x="53" y="20"/>
                    <a:pt x="56" y="20"/>
                  </a:cubicBezTo>
                  <a:cubicBezTo>
                    <a:pt x="63" y="22"/>
                    <a:pt x="55" y="25"/>
                    <a:pt x="55" y="27"/>
                  </a:cubicBezTo>
                  <a:cubicBezTo>
                    <a:pt x="55" y="27"/>
                    <a:pt x="62" y="29"/>
                    <a:pt x="59" y="30"/>
                  </a:cubicBezTo>
                  <a:cubicBezTo>
                    <a:pt x="57" y="31"/>
                    <a:pt x="61" y="32"/>
                    <a:pt x="61" y="34"/>
                  </a:cubicBezTo>
                  <a:cubicBezTo>
                    <a:pt x="62" y="36"/>
                    <a:pt x="56" y="35"/>
                    <a:pt x="59" y="37"/>
                  </a:cubicBezTo>
                  <a:cubicBezTo>
                    <a:pt x="68" y="43"/>
                    <a:pt x="56" y="36"/>
                    <a:pt x="61" y="45"/>
                  </a:cubicBezTo>
                  <a:cubicBezTo>
                    <a:pt x="63" y="47"/>
                    <a:pt x="61" y="46"/>
                    <a:pt x="58" y="46"/>
                  </a:cubicBezTo>
                  <a:cubicBezTo>
                    <a:pt x="56" y="46"/>
                    <a:pt x="58" y="50"/>
                    <a:pt x="58" y="50"/>
                  </a:cubicBezTo>
                  <a:cubicBezTo>
                    <a:pt x="57" y="51"/>
                    <a:pt x="55" y="47"/>
                    <a:pt x="53" y="50"/>
                  </a:cubicBezTo>
                  <a:cubicBezTo>
                    <a:pt x="53" y="51"/>
                    <a:pt x="52" y="57"/>
                    <a:pt x="51" y="57"/>
                  </a:cubicBezTo>
                  <a:cubicBezTo>
                    <a:pt x="51" y="57"/>
                    <a:pt x="50" y="54"/>
                    <a:pt x="49" y="54"/>
                  </a:cubicBezTo>
                  <a:cubicBezTo>
                    <a:pt x="47" y="55"/>
                    <a:pt x="48" y="64"/>
                    <a:pt x="45" y="59"/>
                  </a:cubicBezTo>
                  <a:cubicBezTo>
                    <a:pt x="43" y="57"/>
                    <a:pt x="43" y="64"/>
                    <a:pt x="41" y="63"/>
                  </a:cubicBezTo>
                  <a:cubicBezTo>
                    <a:pt x="38" y="62"/>
                    <a:pt x="40" y="61"/>
                    <a:pt x="36" y="64"/>
                  </a:cubicBezTo>
                  <a:cubicBezTo>
                    <a:pt x="35" y="65"/>
                    <a:pt x="36" y="61"/>
                    <a:pt x="34" y="61"/>
                  </a:cubicBezTo>
                  <a:cubicBezTo>
                    <a:pt x="34" y="61"/>
                    <a:pt x="34" y="61"/>
                    <a:pt x="34" y="61"/>
                  </a:cubicBezTo>
                  <a:cubicBezTo>
                    <a:pt x="33" y="65"/>
                    <a:pt x="32" y="69"/>
                    <a:pt x="32" y="75"/>
                  </a:cubicBezTo>
                  <a:cubicBezTo>
                    <a:pt x="32" y="81"/>
                    <a:pt x="34" y="86"/>
                    <a:pt x="31" y="93"/>
                  </a:cubicBezTo>
                  <a:cubicBezTo>
                    <a:pt x="29" y="98"/>
                    <a:pt x="31" y="102"/>
                    <a:pt x="35" y="106"/>
                  </a:cubicBezTo>
                  <a:cubicBezTo>
                    <a:pt x="39" y="109"/>
                    <a:pt x="52" y="111"/>
                    <a:pt x="52" y="111"/>
                  </a:cubicBezTo>
                  <a:cubicBezTo>
                    <a:pt x="52" y="112"/>
                    <a:pt x="44" y="113"/>
                    <a:pt x="33" y="113"/>
                  </a:cubicBezTo>
                  <a:cubicBezTo>
                    <a:pt x="22" y="113"/>
                    <a:pt x="14" y="112"/>
                    <a:pt x="14" y="111"/>
                  </a:cubicBezTo>
                  <a:cubicBezTo>
                    <a:pt x="14" y="108"/>
                    <a:pt x="34" y="112"/>
                    <a:pt x="30" y="108"/>
                  </a:cubicBezTo>
                  <a:cubicBezTo>
                    <a:pt x="26" y="104"/>
                    <a:pt x="24" y="98"/>
                    <a:pt x="26" y="93"/>
                  </a:cubicBezTo>
                  <a:cubicBezTo>
                    <a:pt x="28" y="87"/>
                    <a:pt x="29" y="82"/>
                    <a:pt x="29" y="76"/>
                  </a:cubicBezTo>
                  <a:cubicBezTo>
                    <a:pt x="29" y="71"/>
                    <a:pt x="29" y="67"/>
                    <a:pt x="30" y="62"/>
                  </a:cubicBezTo>
                  <a:cubicBezTo>
                    <a:pt x="29" y="64"/>
                    <a:pt x="28" y="65"/>
                    <a:pt x="28" y="59"/>
                  </a:cubicBezTo>
                  <a:cubicBezTo>
                    <a:pt x="28" y="59"/>
                    <a:pt x="25" y="56"/>
                    <a:pt x="23" y="58"/>
                  </a:cubicBezTo>
                  <a:cubicBezTo>
                    <a:pt x="21" y="58"/>
                    <a:pt x="17" y="60"/>
                    <a:pt x="16"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p:nvSpPr>
          <p:spPr bwMode="auto">
            <a:xfrm>
              <a:off x="5369281" y="5008916"/>
              <a:ext cx="175243" cy="229536"/>
            </a:xfrm>
            <a:custGeom>
              <a:avLst/>
              <a:gdLst/>
              <a:ahLst/>
              <a:cxnLst>
                <a:cxn ang="0">
                  <a:pos x="23" y="99"/>
                </a:cxn>
                <a:cxn ang="0">
                  <a:pos x="21" y="90"/>
                </a:cxn>
                <a:cxn ang="0">
                  <a:pos x="20" y="81"/>
                </a:cxn>
                <a:cxn ang="0">
                  <a:pos x="28" y="63"/>
                </a:cxn>
                <a:cxn ang="0">
                  <a:pos x="33" y="52"/>
                </a:cxn>
                <a:cxn ang="0">
                  <a:pos x="45" y="39"/>
                </a:cxn>
                <a:cxn ang="0">
                  <a:pos x="67" y="0"/>
                </a:cxn>
                <a:cxn ang="0">
                  <a:pos x="82" y="28"/>
                </a:cxn>
                <a:cxn ang="0">
                  <a:pos x="85" y="34"/>
                </a:cxn>
                <a:cxn ang="0">
                  <a:pos x="86" y="43"/>
                </a:cxn>
                <a:cxn ang="0">
                  <a:pos x="91" y="50"/>
                </a:cxn>
                <a:cxn ang="0">
                  <a:pos x="98" y="54"/>
                </a:cxn>
                <a:cxn ang="0">
                  <a:pos x="101" y="59"/>
                </a:cxn>
                <a:cxn ang="0">
                  <a:pos x="103" y="75"/>
                </a:cxn>
                <a:cxn ang="0">
                  <a:pos x="103" y="82"/>
                </a:cxn>
                <a:cxn ang="0">
                  <a:pos x="103" y="90"/>
                </a:cxn>
                <a:cxn ang="0">
                  <a:pos x="98" y="97"/>
                </a:cxn>
                <a:cxn ang="0">
                  <a:pos x="102" y="107"/>
                </a:cxn>
                <a:cxn ang="0">
                  <a:pos x="117" y="119"/>
                </a:cxn>
                <a:cxn ang="0">
                  <a:pos x="128" y="138"/>
                </a:cxn>
                <a:cxn ang="0">
                  <a:pos x="121" y="153"/>
                </a:cxn>
                <a:cxn ang="0">
                  <a:pos x="138" y="157"/>
                </a:cxn>
                <a:cxn ang="0">
                  <a:pos x="100" y="164"/>
                </a:cxn>
                <a:cxn ang="0">
                  <a:pos x="81" y="166"/>
                </a:cxn>
                <a:cxn ang="0">
                  <a:pos x="71" y="180"/>
                </a:cxn>
                <a:cxn ang="0">
                  <a:pos x="50" y="179"/>
                </a:cxn>
                <a:cxn ang="0">
                  <a:pos x="56" y="165"/>
                </a:cxn>
                <a:cxn ang="0">
                  <a:pos x="38" y="168"/>
                </a:cxn>
                <a:cxn ang="0">
                  <a:pos x="29" y="164"/>
                </a:cxn>
                <a:cxn ang="0">
                  <a:pos x="0" y="158"/>
                </a:cxn>
                <a:cxn ang="0">
                  <a:pos x="14" y="140"/>
                </a:cxn>
                <a:cxn ang="0">
                  <a:pos x="8" y="133"/>
                </a:cxn>
                <a:cxn ang="0">
                  <a:pos x="5" y="125"/>
                </a:cxn>
                <a:cxn ang="0">
                  <a:pos x="20" y="115"/>
                </a:cxn>
                <a:cxn ang="0">
                  <a:pos x="17" y="111"/>
                </a:cxn>
                <a:cxn ang="0">
                  <a:pos x="14" y="100"/>
                </a:cxn>
              </a:cxnLst>
              <a:rect l="0" t="0" r="r" b="b"/>
              <a:pathLst>
                <a:path w="138" h="181">
                  <a:moveTo>
                    <a:pt x="14" y="100"/>
                  </a:moveTo>
                  <a:cubicBezTo>
                    <a:pt x="18" y="101"/>
                    <a:pt x="21" y="100"/>
                    <a:pt x="23" y="99"/>
                  </a:cubicBezTo>
                  <a:cubicBezTo>
                    <a:pt x="22" y="97"/>
                    <a:pt x="22" y="96"/>
                    <a:pt x="24" y="94"/>
                  </a:cubicBezTo>
                  <a:cubicBezTo>
                    <a:pt x="21" y="93"/>
                    <a:pt x="21" y="93"/>
                    <a:pt x="21" y="90"/>
                  </a:cubicBezTo>
                  <a:cubicBezTo>
                    <a:pt x="24" y="90"/>
                    <a:pt x="27" y="88"/>
                    <a:pt x="29" y="86"/>
                  </a:cubicBezTo>
                  <a:cubicBezTo>
                    <a:pt x="25" y="85"/>
                    <a:pt x="23" y="85"/>
                    <a:pt x="20" y="81"/>
                  </a:cubicBezTo>
                  <a:cubicBezTo>
                    <a:pt x="29" y="80"/>
                    <a:pt x="38" y="76"/>
                    <a:pt x="42" y="68"/>
                  </a:cubicBezTo>
                  <a:cubicBezTo>
                    <a:pt x="39" y="66"/>
                    <a:pt x="30" y="66"/>
                    <a:pt x="28" y="63"/>
                  </a:cubicBezTo>
                  <a:cubicBezTo>
                    <a:pt x="33" y="61"/>
                    <a:pt x="37" y="58"/>
                    <a:pt x="39" y="54"/>
                  </a:cubicBezTo>
                  <a:cubicBezTo>
                    <a:pt x="36" y="54"/>
                    <a:pt x="35" y="54"/>
                    <a:pt x="33" y="52"/>
                  </a:cubicBezTo>
                  <a:cubicBezTo>
                    <a:pt x="40" y="50"/>
                    <a:pt x="45" y="46"/>
                    <a:pt x="48" y="42"/>
                  </a:cubicBezTo>
                  <a:cubicBezTo>
                    <a:pt x="45" y="43"/>
                    <a:pt x="45" y="42"/>
                    <a:pt x="45" y="39"/>
                  </a:cubicBezTo>
                  <a:cubicBezTo>
                    <a:pt x="42" y="40"/>
                    <a:pt x="38" y="40"/>
                    <a:pt x="36" y="38"/>
                  </a:cubicBezTo>
                  <a:cubicBezTo>
                    <a:pt x="47" y="34"/>
                    <a:pt x="62" y="14"/>
                    <a:pt x="67" y="0"/>
                  </a:cubicBezTo>
                  <a:cubicBezTo>
                    <a:pt x="70" y="10"/>
                    <a:pt x="73" y="18"/>
                    <a:pt x="81" y="24"/>
                  </a:cubicBezTo>
                  <a:cubicBezTo>
                    <a:pt x="78" y="27"/>
                    <a:pt x="78" y="26"/>
                    <a:pt x="82" y="28"/>
                  </a:cubicBezTo>
                  <a:cubicBezTo>
                    <a:pt x="81" y="29"/>
                    <a:pt x="81" y="29"/>
                    <a:pt x="81" y="30"/>
                  </a:cubicBezTo>
                  <a:cubicBezTo>
                    <a:pt x="83" y="30"/>
                    <a:pt x="89" y="33"/>
                    <a:pt x="85" y="34"/>
                  </a:cubicBezTo>
                  <a:cubicBezTo>
                    <a:pt x="89" y="37"/>
                    <a:pt x="90" y="39"/>
                    <a:pt x="95" y="41"/>
                  </a:cubicBezTo>
                  <a:cubicBezTo>
                    <a:pt x="92" y="42"/>
                    <a:pt x="89" y="42"/>
                    <a:pt x="86" y="43"/>
                  </a:cubicBezTo>
                  <a:cubicBezTo>
                    <a:pt x="88" y="46"/>
                    <a:pt x="86" y="45"/>
                    <a:pt x="83" y="45"/>
                  </a:cubicBezTo>
                  <a:cubicBezTo>
                    <a:pt x="84" y="48"/>
                    <a:pt x="88" y="50"/>
                    <a:pt x="91" y="50"/>
                  </a:cubicBezTo>
                  <a:cubicBezTo>
                    <a:pt x="92" y="52"/>
                    <a:pt x="92" y="52"/>
                    <a:pt x="91" y="54"/>
                  </a:cubicBezTo>
                  <a:cubicBezTo>
                    <a:pt x="94" y="54"/>
                    <a:pt x="95" y="54"/>
                    <a:pt x="98" y="54"/>
                  </a:cubicBezTo>
                  <a:cubicBezTo>
                    <a:pt x="98" y="56"/>
                    <a:pt x="97" y="56"/>
                    <a:pt x="95" y="57"/>
                  </a:cubicBezTo>
                  <a:cubicBezTo>
                    <a:pt x="96" y="60"/>
                    <a:pt x="99" y="59"/>
                    <a:pt x="101" y="59"/>
                  </a:cubicBezTo>
                  <a:cubicBezTo>
                    <a:pt x="99" y="63"/>
                    <a:pt x="93" y="63"/>
                    <a:pt x="89" y="63"/>
                  </a:cubicBezTo>
                  <a:cubicBezTo>
                    <a:pt x="92" y="67"/>
                    <a:pt x="96" y="72"/>
                    <a:pt x="103" y="75"/>
                  </a:cubicBezTo>
                  <a:cubicBezTo>
                    <a:pt x="101" y="78"/>
                    <a:pt x="96" y="76"/>
                    <a:pt x="92" y="77"/>
                  </a:cubicBezTo>
                  <a:cubicBezTo>
                    <a:pt x="96" y="79"/>
                    <a:pt x="99" y="81"/>
                    <a:pt x="103" y="82"/>
                  </a:cubicBezTo>
                  <a:cubicBezTo>
                    <a:pt x="103" y="84"/>
                    <a:pt x="101" y="84"/>
                    <a:pt x="99" y="85"/>
                  </a:cubicBezTo>
                  <a:cubicBezTo>
                    <a:pt x="101" y="88"/>
                    <a:pt x="102" y="87"/>
                    <a:pt x="103" y="90"/>
                  </a:cubicBezTo>
                  <a:cubicBezTo>
                    <a:pt x="104" y="91"/>
                    <a:pt x="106" y="91"/>
                    <a:pt x="108" y="91"/>
                  </a:cubicBezTo>
                  <a:cubicBezTo>
                    <a:pt x="107" y="96"/>
                    <a:pt x="102" y="97"/>
                    <a:pt x="98" y="97"/>
                  </a:cubicBezTo>
                  <a:cubicBezTo>
                    <a:pt x="102" y="99"/>
                    <a:pt x="104" y="102"/>
                    <a:pt x="111" y="102"/>
                  </a:cubicBezTo>
                  <a:cubicBezTo>
                    <a:pt x="111" y="106"/>
                    <a:pt x="105" y="106"/>
                    <a:pt x="102" y="107"/>
                  </a:cubicBezTo>
                  <a:cubicBezTo>
                    <a:pt x="110" y="113"/>
                    <a:pt x="113" y="114"/>
                    <a:pt x="122" y="114"/>
                  </a:cubicBezTo>
                  <a:cubicBezTo>
                    <a:pt x="122" y="117"/>
                    <a:pt x="120" y="118"/>
                    <a:pt x="117" y="119"/>
                  </a:cubicBezTo>
                  <a:cubicBezTo>
                    <a:pt x="117" y="126"/>
                    <a:pt x="110" y="127"/>
                    <a:pt x="104" y="128"/>
                  </a:cubicBezTo>
                  <a:cubicBezTo>
                    <a:pt x="112" y="134"/>
                    <a:pt x="118" y="136"/>
                    <a:pt x="128" y="138"/>
                  </a:cubicBezTo>
                  <a:cubicBezTo>
                    <a:pt x="128" y="144"/>
                    <a:pt x="114" y="141"/>
                    <a:pt x="110" y="143"/>
                  </a:cubicBezTo>
                  <a:cubicBezTo>
                    <a:pt x="114" y="146"/>
                    <a:pt x="113" y="148"/>
                    <a:pt x="121" y="153"/>
                  </a:cubicBezTo>
                  <a:cubicBezTo>
                    <a:pt x="120" y="155"/>
                    <a:pt x="120" y="155"/>
                    <a:pt x="118" y="155"/>
                  </a:cubicBezTo>
                  <a:cubicBezTo>
                    <a:pt x="124" y="157"/>
                    <a:pt x="130" y="158"/>
                    <a:pt x="138" y="157"/>
                  </a:cubicBezTo>
                  <a:cubicBezTo>
                    <a:pt x="138" y="161"/>
                    <a:pt x="123" y="164"/>
                    <a:pt x="119" y="164"/>
                  </a:cubicBezTo>
                  <a:cubicBezTo>
                    <a:pt x="112" y="169"/>
                    <a:pt x="109" y="167"/>
                    <a:pt x="100" y="164"/>
                  </a:cubicBezTo>
                  <a:cubicBezTo>
                    <a:pt x="101" y="168"/>
                    <a:pt x="103" y="171"/>
                    <a:pt x="107" y="176"/>
                  </a:cubicBezTo>
                  <a:cubicBezTo>
                    <a:pt x="99" y="178"/>
                    <a:pt x="87" y="170"/>
                    <a:pt x="81" y="166"/>
                  </a:cubicBezTo>
                  <a:cubicBezTo>
                    <a:pt x="81" y="172"/>
                    <a:pt x="84" y="177"/>
                    <a:pt x="89" y="180"/>
                  </a:cubicBezTo>
                  <a:cubicBezTo>
                    <a:pt x="83" y="181"/>
                    <a:pt x="80" y="178"/>
                    <a:pt x="71" y="180"/>
                  </a:cubicBezTo>
                  <a:cubicBezTo>
                    <a:pt x="69" y="180"/>
                    <a:pt x="64" y="178"/>
                    <a:pt x="64" y="178"/>
                  </a:cubicBezTo>
                  <a:cubicBezTo>
                    <a:pt x="59" y="179"/>
                    <a:pt x="55" y="180"/>
                    <a:pt x="50" y="179"/>
                  </a:cubicBezTo>
                  <a:cubicBezTo>
                    <a:pt x="55" y="176"/>
                    <a:pt x="57" y="174"/>
                    <a:pt x="60" y="168"/>
                  </a:cubicBezTo>
                  <a:cubicBezTo>
                    <a:pt x="57" y="168"/>
                    <a:pt x="55" y="168"/>
                    <a:pt x="56" y="165"/>
                  </a:cubicBezTo>
                  <a:cubicBezTo>
                    <a:pt x="50" y="168"/>
                    <a:pt x="48" y="173"/>
                    <a:pt x="43" y="164"/>
                  </a:cubicBezTo>
                  <a:cubicBezTo>
                    <a:pt x="42" y="166"/>
                    <a:pt x="40" y="167"/>
                    <a:pt x="38" y="168"/>
                  </a:cubicBezTo>
                  <a:cubicBezTo>
                    <a:pt x="37" y="166"/>
                    <a:pt x="33" y="169"/>
                    <a:pt x="30" y="170"/>
                  </a:cubicBezTo>
                  <a:cubicBezTo>
                    <a:pt x="31" y="168"/>
                    <a:pt x="30" y="166"/>
                    <a:pt x="29" y="164"/>
                  </a:cubicBezTo>
                  <a:cubicBezTo>
                    <a:pt x="24" y="159"/>
                    <a:pt x="9" y="173"/>
                    <a:pt x="7" y="161"/>
                  </a:cubicBezTo>
                  <a:cubicBezTo>
                    <a:pt x="5" y="161"/>
                    <a:pt x="0" y="161"/>
                    <a:pt x="0" y="158"/>
                  </a:cubicBezTo>
                  <a:cubicBezTo>
                    <a:pt x="12" y="158"/>
                    <a:pt x="19" y="150"/>
                    <a:pt x="25" y="141"/>
                  </a:cubicBezTo>
                  <a:cubicBezTo>
                    <a:pt x="22" y="142"/>
                    <a:pt x="16" y="143"/>
                    <a:pt x="14" y="140"/>
                  </a:cubicBezTo>
                  <a:cubicBezTo>
                    <a:pt x="15" y="139"/>
                    <a:pt x="15" y="138"/>
                    <a:pt x="15" y="137"/>
                  </a:cubicBezTo>
                  <a:cubicBezTo>
                    <a:pt x="11" y="137"/>
                    <a:pt x="9" y="137"/>
                    <a:pt x="8" y="133"/>
                  </a:cubicBezTo>
                  <a:cubicBezTo>
                    <a:pt x="11" y="133"/>
                    <a:pt x="11" y="132"/>
                    <a:pt x="12" y="131"/>
                  </a:cubicBezTo>
                  <a:cubicBezTo>
                    <a:pt x="9" y="130"/>
                    <a:pt x="6" y="128"/>
                    <a:pt x="5" y="125"/>
                  </a:cubicBezTo>
                  <a:cubicBezTo>
                    <a:pt x="14" y="125"/>
                    <a:pt x="22" y="122"/>
                    <a:pt x="26" y="116"/>
                  </a:cubicBezTo>
                  <a:cubicBezTo>
                    <a:pt x="23" y="117"/>
                    <a:pt x="23" y="117"/>
                    <a:pt x="20" y="115"/>
                  </a:cubicBezTo>
                  <a:cubicBezTo>
                    <a:pt x="21" y="115"/>
                    <a:pt x="22" y="114"/>
                    <a:pt x="22" y="113"/>
                  </a:cubicBezTo>
                  <a:cubicBezTo>
                    <a:pt x="20" y="113"/>
                    <a:pt x="19" y="112"/>
                    <a:pt x="17" y="111"/>
                  </a:cubicBezTo>
                  <a:cubicBezTo>
                    <a:pt x="20" y="110"/>
                    <a:pt x="22" y="108"/>
                    <a:pt x="23" y="107"/>
                  </a:cubicBezTo>
                  <a:cubicBezTo>
                    <a:pt x="23" y="107"/>
                    <a:pt x="12" y="105"/>
                    <a:pt x="14" y="100"/>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p:nvSpPr>
          <p:spPr bwMode="auto">
            <a:xfrm>
              <a:off x="5227367" y="5080948"/>
              <a:ext cx="132238" cy="174168"/>
            </a:xfrm>
            <a:custGeom>
              <a:avLst/>
              <a:gdLst/>
              <a:ahLst/>
              <a:cxnLst>
                <a:cxn ang="0">
                  <a:pos x="17" y="75"/>
                </a:cxn>
                <a:cxn ang="0">
                  <a:pos x="16" y="68"/>
                </a:cxn>
                <a:cxn ang="0">
                  <a:pos x="15" y="62"/>
                </a:cxn>
                <a:cxn ang="0">
                  <a:pos x="21" y="47"/>
                </a:cxn>
                <a:cxn ang="0">
                  <a:pos x="24" y="39"/>
                </a:cxn>
                <a:cxn ang="0">
                  <a:pos x="34" y="29"/>
                </a:cxn>
                <a:cxn ang="0">
                  <a:pos x="50" y="0"/>
                </a:cxn>
                <a:cxn ang="0">
                  <a:pos x="61" y="21"/>
                </a:cxn>
                <a:cxn ang="0">
                  <a:pos x="64" y="26"/>
                </a:cxn>
                <a:cxn ang="0">
                  <a:pos x="64" y="32"/>
                </a:cxn>
                <a:cxn ang="0">
                  <a:pos x="69" y="38"/>
                </a:cxn>
                <a:cxn ang="0">
                  <a:pos x="74" y="41"/>
                </a:cxn>
                <a:cxn ang="0">
                  <a:pos x="76" y="45"/>
                </a:cxn>
                <a:cxn ang="0">
                  <a:pos x="77" y="57"/>
                </a:cxn>
                <a:cxn ang="0">
                  <a:pos x="78" y="62"/>
                </a:cxn>
                <a:cxn ang="0">
                  <a:pos x="77" y="68"/>
                </a:cxn>
                <a:cxn ang="0">
                  <a:pos x="74" y="74"/>
                </a:cxn>
                <a:cxn ang="0">
                  <a:pos x="77" y="81"/>
                </a:cxn>
                <a:cxn ang="0">
                  <a:pos x="88" y="90"/>
                </a:cxn>
                <a:cxn ang="0">
                  <a:pos x="96" y="104"/>
                </a:cxn>
                <a:cxn ang="0">
                  <a:pos x="91" y="115"/>
                </a:cxn>
                <a:cxn ang="0">
                  <a:pos x="104" y="119"/>
                </a:cxn>
                <a:cxn ang="0">
                  <a:pos x="76" y="124"/>
                </a:cxn>
                <a:cxn ang="0">
                  <a:pos x="61" y="126"/>
                </a:cxn>
                <a:cxn ang="0">
                  <a:pos x="53" y="136"/>
                </a:cxn>
                <a:cxn ang="0">
                  <a:pos x="37" y="136"/>
                </a:cxn>
                <a:cxn ang="0">
                  <a:pos x="42" y="125"/>
                </a:cxn>
                <a:cxn ang="0">
                  <a:pos x="29" y="127"/>
                </a:cxn>
                <a:cxn ang="0">
                  <a:pos x="22" y="124"/>
                </a:cxn>
                <a:cxn ang="0">
                  <a:pos x="0" y="119"/>
                </a:cxn>
                <a:cxn ang="0">
                  <a:pos x="10" y="106"/>
                </a:cxn>
                <a:cxn ang="0">
                  <a:pos x="6" y="101"/>
                </a:cxn>
                <a:cxn ang="0">
                  <a:pos x="3" y="94"/>
                </a:cxn>
                <a:cxn ang="0">
                  <a:pos x="15" y="87"/>
                </a:cxn>
                <a:cxn ang="0">
                  <a:pos x="13" y="84"/>
                </a:cxn>
                <a:cxn ang="0">
                  <a:pos x="10" y="76"/>
                </a:cxn>
              </a:cxnLst>
              <a:rect l="0" t="0" r="r" b="b"/>
              <a:pathLst>
                <a:path w="104" h="137">
                  <a:moveTo>
                    <a:pt x="10" y="76"/>
                  </a:moveTo>
                  <a:cubicBezTo>
                    <a:pt x="14" y="76"/>
                    <a:pt x="16" y="76"/>
                    <a:pt x="17" y="75"/>
                  </a:cubicBezTo>
                  <a:cubicBezTo>
                    <a:pt x="16" y="73"/>
                    <a:pt x="16" y="73"/>
                    <a:pt x="18" y="71"/>
                  </a:cubicBezTo>
                  <a:cubicBezTo>
                    <a:pt x="16" y="70"/>
                    <a:pt x="15" y="70"/>
                    <a:pt x="16" y="68"/>
                  </a:cubicBezTo>
                  <a:cubicBezTo>
                    <a:pt x="18" y="68"/>
                    <a:pt x="20" y="67"/>
                    <a:pt x="22" y="65"/>
                  </a:cubicBezTo>
                  <a:cubicBezTo>
                    <a:pt x="18" y="64"/>
                    <a:pt x="17" y="64"/>
                    <a:pt x="15" y="62"/>
                  </a:cubicBezTo>
                  <a:cubicBezTo>
                    <a:pt x="21" y="61"/>
                    <a:pt x="29" y="57"/>
                    <a:pt x="32" y="52"/>
                  </a:cubicBezTo>
                  <a:cubicBezTo>
                    <a:pt x="29" y="50"/>
                    <a:pt x="22" y="50"/>
                    <a:pt x="21" y="47"/>
                  </a:cubicBezTo>
                  <a:cubicBezTo>
                    <a:pt x="25" y="46"/>
                    <a:pt x="28" y="44"/>
                    <a:pt x="29" y="41"/>
                  </a:cubicBezTo>
                  <a:cubicBezTo>
                    <a:pt x="27" y="41"/>
                    <a:pt x="26" y="41"/>
                    <a:pt x="24" y="39"/>
                  </a:cubicBezTo>
                  <a:cubicBezTo>
                    <a:pt x="30" y="38"/>
                    <a:pt x="33" y="35"/>
                    <a:pt x="36" y="32"/>
                  </a:cubicBezTo>
                  <a:cubicBezTo>
                    <a:pt x="34" y="32"/>
                    <a:pt x="33" y="32"/>
                    <a:pt x="34" y="29"/>
                  </a:cubicBezTo>
                  <a:cubicBezTo>
                    <a:pt x="32" y="30"/>
                    <a:pt x="29" y="30"/>
                    <a:pt x="27" y="29"/>
                  </a:cubicBezTo>
                  <a:cubicBezTo>
                    <a:pt x="35" y="25"/>
                    <a:pt x="47" y="11"/>
                    <a:pt x="50" y="0"/>
                  </a:cubicBezTo>
                  <a:cubicBezTo>
                    <a:pt x="53" y="7"/>
                    <a:pt x="55" y="14"/>
                    <a:pt x="61" y="18"/>
                  </a:cubicBezTo>
                  <a:cubicBezTo>
                    <a:pt x="58" y="20"/>
                    <a:pt x="58" y="20"/>
                    <a:pt x="61" y="21"/>
                  </a:cubicBezTo>
                  <a:cubicBezTo>
                    <a:pt x="61" y="22"/>
                    <a:pt x="61" y="22"/>
                    <a:pt x="61" y="23"/>
                  </a:cubicBezTo>
                  <a:cubicBezTo>
                    <a:pt x="62" y="23"/>
                    <a:pt x="67" y="25"/>
                    <a:pt x="64" y="26"/>
                  </a:cubicBezTo>
                  <a:cubicBezTo>
                    <a:pt x="67" y="28"/>
                    <a:pt x="68" y="29"/>
                    <a:pt x="72" y="31"/>
                  </a:cubicBezTo>
                  <a:cubicBezTo>
                    <a:pt x="69" y="32"/>
                    <a:pt x="67" y="32"/>
                    <a:pt x="64" y="32"/>
                  </a:cubicBezTo>
                  <a:cubicBezTo>
                    <a:pt x="66" y="34"/>
                    <a:pt x="64" y="34"/>
                    <a:pt x="62" y="34"/>
                  </a:cubicBezTo>
                  <a:cubicBezTo>
                    <a:pt x="63" y="37"/>
                    <a:pt x="67" y="38"/>
                    <a:pt x="69" y="38"/>
                  </a:cubicBezTo>
                  <a:cubicBezTo>
                    <a:pt x="69" y="39"/>
                    <a:pt x="69" y="39"/>
                    <a:pt x="69" y="40"/>
                  </a:cubicBezTo>
                  <a:cubicBezTo>
                    <a:pt x="71" y="40"/>
                    <a:pt x="72" y="41"/>
                    <a:pt x="74" y="41"/>
                  </a:cubicBezTo>
                  <a:cubicBezTo>
                    <a:pt x="74" y="42"/>
                    <a:pt x="73" y="42"/>
                    <a:pt x="72" y="43"/>
                  </a:cubicBezTo>
                  <a:cubicBezTo>
                    <a:pt x="73" y="45"/>
                    <a:pt x="74" y="45"/>
                    <a:pt x="76" y="45"/>
                  </a:cubicBezTo>
                  <a:cubicBezTo>
                    <a:pt x="75" y="48"/>
                    <a:pt x="70" y="48"/>
                    <a:pt x="67" y="48"/>
                  </a:cubicBezTo>
                  <a:cubicBezTo>
                    <a:pt x="69" y="51"/>
                    <a:pt x="72" y="54"/>
                    <a:pt x="77" y="57"/>
                  </a:cubicBezTo>
                  <a:cubicBezTo>
                    <a:pt x="76" y="59"/>
                    <a:pt x="72" y="58"/>
                    <a:pt x="70" y="58"/>
                  </a:cubicBezTo>
                  <a:cubicBezTo>
                    <a:pt x="72" y="59"/>
                    <a:pt x="74" y="61"/>
                    <a:pt x="78" y="62"/>
                  </a:cubicBezTo>
                  <a:cubicBezTo>
                    <a:pt x="77" y="64"/>
                    <a:pt x="76" y="63"/>
                    <a:pt x="75" y="64"/>
                  </a:cubicBezTo>
                  <a:cubicBezTo>
                    <a:pt x="76" y="66"/>
                    <a:pt x="77" y="66"/>
                    <a:pt x="77" y="68"/>
                  </a:cubicBezTo>
                  <a:cubicBezTo>
                    <a:pt x="79" y="69"/>
                    <a:pt x="80" y="69"/>
                    <a:pt x="81" y="69"/>
                  </a:cubicBezTo>
                  <a:cubicBezTo>
                    <a:pt x="81" y="73"/>
                    <a:pt x="77" y="73"/>
                    <a:pt x="74" y="74"/>
                  </a:cubicBezTo>
                  <a:cubicBezTo>
                    <a:pt x="77" y="75"/>
                    <a:pt x="78" y="77"/>
                    <a:pt x="84" y="77"/>
                  </a:cubicBezTo>
                  <a:cubicBezTo>
                    <a:pt x="84" y="80"/>
                    <a:pt x="79" y="80"/>
                    <a:pt x="77" y="81"/>
                  </a:cubicBezTo>
                  <a:cubicBezTo>
                    <a:pt x="83" y="85"/>
                    <a:pt x="85" y="86"/>
                    <a:pt x="92" y="86"/>
                  </a:cubicBezTo>
                  <a:cubicBezTo>
                    <a:pt x="92" y="88"/>
                    <a:pt x="90" y="89"/>
                    <a:pt x="88" y="90"/>
                  </a:cubicBezTo>
                  <a:cubicBezTo>
                    <a:pt x="88" y="96"/>
                    <a:pt x="83" y="96"/>
                    <a:pt x="78" y="96"/>
                  </a:cubicBezTo>
                  <a:cubicBezTo>
                    <a:pt x="84" y="102"/>
                    <a:pt x="89" y="103"/>
                    <a:pt x="96" y="104"/>
                  </a:cubicBezTo>
                  <a:cubicBezTo>
                    <a:pt x="96" y="109"/>
                    <a:pt x="86" y="107"/>
                    <a:pt x="83" y="108"/>
                  </a:cubicBezTo>
                  <a:cubicBezTo>
                    <a:pt x="86" y="110"/>
                    <a:pt x="85" y="112"/>
                    <a:pt x="91" y="115"/>
                  </a:cubicBezTo>
                  <a:cubicBezTo>
                    <a:pt x="91" y="117"/>
                    <a:pt x="90" y="117"/>
                    <a:pt x="89" y="117"/>
                  </a:cubicBezTo>
                  <a:cubicBezTo>
                    <a:pt x="94" y="118"/>
                    <a:pt x="98" y="119"/>
                    <a:pt x="104" y="119"/>
                  </a:cubicBezTo>
                  <a:cubicBezTo>
                    <a:pt x="104" y="122"/>
                    <a:pt x="93" y="124"/>
                    <a:pt x="90" y="124"/>
                  </a:cubicBezTo>
                  <a:cubicBezTo>
                    <a:pt x="84" y="127"/>
                    <a:pt x="82" y="126"/>
                    <a:pt x="76" y="124"/>
                  </a:cubicBezTo>
                  <a:cubicBezTo>
                    <a:pt x="76" y="127"/>
                    <a:pt x="78" y="129"/>
                    <a:pt x="81" y="133"/>
                  </a:cubicBezTo>
                  <a:cubicBezTo>
                    <a:pt x="75" y="135"/>
                    <a:pt x="65" y="129"/>
                    <a:pt x="61" y="126"/>
                  </a:cubicBezTo>
                  <a:cubicBezTo>
                    <a:pt x="61" y="130"/>
                    <a:pt x="63" y="134"/>
                    <a:pt x="67" y="136"/>
                  </a:cubicBezTo>
                  <a:cubicBezTo>
                    <a:pt x="62" y="137"/>
                    <a:pt x="60" y="135"/>
                    <a:pt x="53" y="136"/>
                  </a:cubicBezTo>
                  <a:cubicBezTo>
                    <a:pt x="52" y="136"/>
                    <a:pt x="48" y="135"/>
                    <a:pt x="48" y="135"/>
                  </a:cubicBezTo>
                  <a:cubicBezTo>
                    <a:pt x="44" y="135"/>
                    <a:pt x="41" y="136"/>
                    <a:pt x="37" y="136"/>
                  </a:cubicBezTo>
                  <a:cubicBezTo>
                    <a:pt x="41" y="133"/>
                    <a:pt x="43" y="132"/>
                    <a:pt x="45" y="127"/>
                  </a:cubicBezTo>
                  <a:cubicBezTo>
                    <a:pt x="43" y="127"/>
                    <a:pt x="42" y="127"/>
                    <a:pt x="42" y="125"/>
                  </a:cubicBezTo>
                  <a:cubicBezTo>
                    <a:pt x="38" y="127"/>
                    <a:pt x="36" y="131"/>
                    <a:pt x="32" y="124"/>
                  </a:cubicBezTo>
                  <a:cubicBezTo>
                    <a:pt x="31" y="125"/>
                    <a:pt x="30" y="126"/>
                    <a:pt x="29" y="127"/>
                  </a:cubicBezTo>
                  <a:cubicBezTo>
                    <a:pt x="27" y="126"/>
                    <a:pt x="25" y="128"/>
                    <a:pt x="23" y="128"/>
                  </a:cubicBezTo>
                  <a:cubicBezTo>
                    <a:pt x="23" y="127"/>
                    <a:pt x="22" y="125"/>
                    <a:pt x="22" y="124"/>
                  </a:cubicBezTo>
                  <a:cubicBezTo>
                    <a:pt x="18" y="120"/>
                    <a:pt x="7" y="131"/>
                    <a:pt x="5" y="122"/>
                  </a:cubicBezTo>
                  <a:cubicBezTo>
                    <a:pt x="3" y="122"/>
                    <a:pt x="0" y="122"/>
                    <a:pt x="0" y="119"/>
                  </a:cubicBezTo>
                  <a:cubicBezTo>
                    <a:pt x="9" y="119"/>
                    <a:pt x="14" y="113"/>
                    <a:pt x="19" y="107"/>
                  </a:cubicBezTo>
                  <a:cubicBezTo>
                    <a:pt x="16" y="107"/>
                    <a:pt x="12" y="108"/>
                    <a:pt x="10" y="106"/>
                  </a:cubicBezTo>
                  <a:cubicBezTo>
                    <a:pt x="11" y="105"/>
                    <a:pt x="11" y="104"/>
                    <a:pt x="11" y="104"/>
                  </a:cubicBezTo>
                  <a:cubicBezTo>
                    <a:pt x="8" y="103"/>
                    <a:pt x="6" y="104"/>
                    <a:pt x="6" y="101"/>
                  </a:cubicBezTo>
                  <a:cubicBezTo>
                    <a:pt x="8" y="101"/>
                    <a:pt x="8" y="100"/>
                    <a:pt x="9" y="99"/>
                  </a:cubicBezTo>
                  <a:cubicBezTo>
                    <a:pt x="6" y="98"/>
                    <a:pt x="5" y="97"/>
                    <a:pt x="3" y="94"/>
                  </a:cubicBezTo>
                  <a:cubicBezTo>
                    <a:pt x="11" y="94"/>
                    <a:pt x="16" y="92"/>
                    <a:pt x="20" y="88"/>
                  </a:cubicBezTo>
                  <a:cubicBezTo>
                    <a:pt x="17" y="88"/>
                    <a:pt x="17" y="89"/>
                    <a:pt x="15" y="87"/>
                  </a:cubicBezTo>
                  <a:cubicBezTo>
                    <a:pt x="16" y="87"/>
                    <a:pt x="16" y="86"/>
                    <a:pt x="16" y="86"/>
                  </a:cubicBezTo>
                  <a:cubicBezTo>
                    <a:pt x="15" y="85"/>
                    <a:pt x="14" y="85"/>
                    <a:pt x="13" y="84"/>
                  </a:cubicBezTo>
                  <a:cubicBezTo>
                    <a:pt x="15" y="83"/>
                    <a:pt x="16" y="82"/>
                    <a:pt x="17" y="80"/>
                  </a:cubicBezTo>
                  <a:cubicBezTo>
                    <a:pt x="17" y="80"/>
                    <a:pt x="9" y="79"/>
                    <a:pt x="10" y="7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38"/>
            <p:cNvSpPr>
              <a:spLocks/>
            </p:cNvSpPr>
            <p:nvPr/>
          </p:nvSpPr>
          <p:spPr bwMode="auto">
            <a:xfrm>
              <a:off x="5184362" y="5110514"/>
              <a:ext cx="115574" cy="152128"/>
            </a:xfrm>
            <a:custGeom>
              <a:avLst/>
              <a:gdLst/>
              <a:ahLst/>
              <a:cxnLst>
                <a:cxn ang="0">
                  <a:pos x="15" y="65"/>
                </a:cxn>
                <a:cxn ang="0">
                  <a:pos x="14" y="59"/>
                </a:cxn>
                <a:cxn ang="0">
                  <a:pos x="13" y="54"/>
                </a:cxn>
                <a:cxn ang="0">
                  <a:pos x="19" y="41"/>
                </a:cxn>
                <a:cxn ang="0">
                  <a:pos x="22" y="34"/>
                </a:cxn>
                <a:cxn ang="0">
                  <a:pos x="30" y="26"/>
                </a:cxn>
                <a:cxn ang="0">
                  <a:pos x="44" y="0"/>
                </a:cxn>
                <a:cxn ang="0">
                  <a:pos x="54" y="19"/>
                </a:cxn>
                <a:cxn ang="0">
                  <a:pos x="56" y="23"/>
                </a:cxn>
                <a:cxn ang="0">
                  <a:pos x="57" y="28"/>
                </a:cxn>
                <a:cxn ang="0">
                  <a:pos x="60" y="33"/>
                </a:cxn>
                <a:cxn ang="0">
                  <a:pos x="65" y="36"/>
                </a:cxn>
                <a:cxn ang="0">
                  <a:pos x="67" y="39"/>
                </a:cxn>
                <a:cxn ang="0">
                  <a:pos x="68" y="49"/>
                </a:cxn>
                <a:cxn ang="0">
                  <a:pos x="68" y="54"/>
                </a:cxn>
                <a:cxn ang="0">
                  <a:pos x="68" y="60"/>
                </a:cxn>
                <a:cxn ang="0">
                  <a:pos x="65" y="64"/>
                </a:cxn>
                <a:cxn ang="0">
                  <a:pos x="68" y="70"/>
                </a:cxn>
                <a:cxn ang="0">
                  <a:pos x="78" y="79"/>
                </a:cxn>
                <a:cxn ang="0">
                  <a:pos x="84" y="91"/>
                </a:cxn>
                <a:cxn ang="0">
                  <a:pos x="80" y="101"/>
                </a:cxn>
                <a:cxn ang="0">
                  <a:pos x="91" y="104"/>
                </a:cxn>
                <a:cxn ang="0">
                  <a:pos x="66" y="108"/>
                </a:cxn>
                <a:cxn ang="0">
                  <a:pos x="54" y="110"/>
                </a:cxn>
                <a:cxn ang="0">
                  <a:pos x="47" y="119"/>
                </a:cxn>
                <a:cxn ang="0">
                  <a:pos x="33" y="118"/>
                </a:cxn>
                <a:cxn ang="0">
                  <a:pos x="37" y="109"/>
                </a:cxn>
                <a:cxn ang="0">
                  <a:pos x="25" y="111"/>
                </a:cxn>
                <a:cxn ang="0">
                  <a:pos x="19" y="108"/>
                </a:cxn>
                <a:cxn ang="0">
                  <a:pos x="0" y="104"/>
                </a:cxn>
                <a:cxn ang="0">
                  <a:pos x="9" y="92"/>
                </a:cxn>
                <a:cxn ang="0">
                  <a:pos x="5" y="88"/>
                </a:cxn>
                <a:cxn ang="0">
                  <a:pos x="3" y="82"/>
                </a:cxn>
                <a:cxn ang="0">
                  <a:pos x="14" y="76"/>
                </a:cxn>
                <a:cxn ang="0">
                  <a:pos x="11" y="73"/>
                </a:cxn>
                <a:cxn ang="0">
                  <a:pos x="9" y="66"/>
                </a:cxn>
              </a:cxnLst>
              <a:rect l="0" t="0" r="r" b="b"/>
              <a:pathLst>
                <a:path w="91" h="120">
                  <a:moveTo>
                    <a:pt x="9" y="66"/>
                  </a:moveTo>
                  <a:cubicBezTo>
                    <a:pt x="12" y="66"/>
                    <a:pt x="14" y="66"/>
                    <a:pt x="15" y="65"/>
                  </a:cubicBezTo>
                  <a:cubicBezTo>
                    <a:pt x="14" y="64"/>
                    <a:pt x="15" y="63"/>
                    <a:pt x="16" y="62"/>
                  </a:cubicBezTo>
                  <a:cubicBezTo>
                    <a:pt x="14" y="61"/>
                    <a:pt x="14" y="61"/>
                    <a:pt x="14" y="59"/>
                  </a:cubicBezTo>
                  <a:cubicBezTo>
                    <a:pt x="16" y="59"/>
                    <a:pt x="18" y="58"/>
                    <a:pt x="19" y="57"/>
                  </a:cubicBezTo>
                  <a:cubicBezTo>
                    <a:pt x="16" y="56"/>
                    <a:pt x="15" y="56"/>
                    <a:pt x="13" y="54"/>
                  </a:cubicBezTo>
                  <a:cubicBezTo>
                    <a:pt x="19" y="53"/>
                    <a:pt x="25" y="50"/>
                    <a:pt x="28" y="45"/>
                  </a:cubicBezTo>
                  <a:cubicBezTo>
                    <a:pt x="26" y="44"/>
                    <a:pt x="20" y="43"/>
                    <a:pt x="19" y="41"/>
                  </a:cubicBezTo>
                  <a:cubicBezTo>
                    <a:pt x="22" y="40"/>
                    <a:pt x="25" y="38"/>
                    <a:pt x="26" y="36"/>
                  </a:cubicBezTo>
                  <a:cubicBezTo>
                    <a:pt x="24" y="36"/>
                    <a:pt x="23" y="35"/>
                    <a:pt x="22" y="34"/>
                  </a:cubicBezTo>
                  <a:cubicBezTo>
                    <a:pt x="26" y="33"/>
                    <a:pt x="30" y="30"/>
                    <a:pt x="32" y="28"/>
                  </a:cubicBezTo>
                  <a:cubicBezTo>
                    <a:pt x="30" y="28"/>
                    <a:pt x="30" y="28"/>
                    <a:pt x="30" y="26"/>
                  </a:cubicBezTo>
                  <a:cubicBezTo>
                    <a:pt x="28" y="26"/>
                    <a:pt x="25" y="27"/>
                    <a:pt x="24" y="25"/>
                  </a:cubicBezTo>
                  <a:cubicBezTo>
                    <a:pt x="31" y="22"/>
                    <a:pt x="41" y="9"/>
                    <a:pt x="44" y="0"/>
                  </a:cubicBezTo>
                  <a:cubicBezTo>
                    <a:pt x="46" y="6"/>
                    <a:pt x="48" y="12"/>
                    <a:pt x="54" y="16"/>
                  </a:cubicBezTo>
                  <a:cubicBezTo>
                    <a:pt x="51" y="18"/>
                    <a:pt x="51" y="17"/>
                    <a:pt x="54" y="19"/>
                  </a:cubicBezTo>
                  <a:cubicBezTo>
                    <a:pt x="54" y="19"/>
                    <a:pt x="54" y="19"/>
                    <a:pt x="54" y="20"/>
                  </a:cubicBezTo>
                  <a:cubicBezTo>
                    <a:pt x="55" y="20"/>
                    <a:pt x="59" y="21"/>
                    <a:pt x="56" y="23"/>
                  </a:cubicBezTo>
                  <a:cubicBezTo>
                    <a:pt x="59" y="25"/>
                    <a:pt x="60" y="26"/>
                    <a:pt x="63" y="27"/>
                  </a:cubicBezTo>
                  <a:cubicBezTo>
                    <a:pt x="61" y="28"/>
                    <a:pt x="59" y="28"/>
                    <a:pt x="57" y="28"/>
                  </a:cubicBezTo>
                  <a:cubicBezTo>
                    <a:pt x="58" y="30"/>
                    <a:pt x="56" y="30"/>
                    <a:pt x="55" y="30"/>
                  </a:cubicBezTo>
                  <a:cubicBezTo>
                    <a:pt x="55" y="32"/>
                    <a:pt x="58" y="33"/>
                    <a:pt x="60" y="33"/>
                  </a:cubicBezTo>
                  <a:cubicBezTo>
                    <a:pt x="61" y="34"/>
                    <a:pt x="61" y="34"/>
                    <a:pt x="60" y="35"/>
                  </a:cubicBezTo>
                  <a:cubicBezTo>
                    <a:pt x="62" y="35"/>
                    <a:pt x="63" y="36"/>
                    <a:pt x="65" y="36"/>
                  </a:cubicBezTo>
                  <a:cubicBezTo>
                    <a:pt x="65" y="37"/>
                    <a:pt x="64" y="37"/>
                    <a:pt x="63" y="38"/>
                  </a:cubicBezTo>
                  <a:cubicBezTo>
                    <a:pt x="64" y="39"/>
                    <a:pt x="65" y="39"/>
                    <a:pt x="67" y="39"/>
                  </a:cubicBezTo>
                  <a:cubicBezTo>
                    <a:pt x="66" y="42"/>
                    <a:pt x="61" y="42"/>
                    <a:pt x="59" y="42"/>
                  </a:cubicBezTo>
                  <a:cubicBezTo>
                    <a:pt x="61" y="44"/>
                    <a:pt x="63" y="47"/>
                    <a:pt x="68" y="49"/>
                  </a:cubicBezTo>
                  <a:cubicBezTo>
                    <a:pt x="67" y="52"/>
                    <a:pt x="63" y="50"/>
                    <a:pt x="61" y="51"/>
                  </a:cubicBezTo>
                  <a:cubicBezTo>
                    <a:pt x="63" y="52"/>
                    <a:pt x="65" y="53"/>
                    <a:pt x="68" y="54"/>
                  </a:cubicBezTo>
                  <a:cubicBezTo>
                    <a:pt x="68" y="55"/>
                    <a:pt x="67" y="55"/>
                    <a:pt x="65" y="56"/>
                  </a:cubicBezTo>
                  <a:cubicBezTo>
                    <a:pt x="67" y="58"/>
                    <a:pt x="67" y="57"/>
                    <a:pt x="68" y="60"/>
                  </a:cubicBezTo>
                  <a:cubicBezTo>
                    <a:pt x="69" y="60"/>
                    <a:pt x="70" y="60"/>
                    <a:pt x="71" y="60"/>
                  </a:cubicBezTo>
                  <a:cubicBezTo>
                    <a:pt x="71" y="63"/>
                    <a:pt x="68" y="64"/>
                    <a:pt x="65" y="64"/>
                  </a:cubicBezTo>
                  <a:cubicBezTo>
                    <a:pt x="67" y="65"/>
                    <a:pt x="69" y="67"/>
                    <a:pt x="74" y="67"/>
                  </a:cubicBezTo>
                  <a:cubicBezTo>
                    <a:pt x="73" y="70"/>
                    <a:pt x="70" y="70"/>
                    <a:pt x="68" y="70"/>
                  </a:cubicBezTo>
                  <a:cubicBezTo>
                    <a:pt x="73" y="74"/>
                    <a:pt x="75" y="75"/>
                    <a:pt x="80" y="75"/>
                  </a:cubicBezTo>
                  <a:cubicBezTo>
                    <a:pt x="80" y="77"/>
                    <a:pt x="79" y="78"/>
                    <a:pt x="78" y="79"/>
                  </a:cubicBezTo>
                  <a:cubicBezTo>
                    <a:pt x="78" y="83"/>
                    <a:pt x="73" y="84"/>
                    <a:pt x="69" y="84"/>
                  </a:cubicBezTo>
                  <a:cubicBezTo>
                    <a:pt x="74" y="89"/>
                    <a:pt x="78" y="90"/>
                    <a:pt x="84" y="91"/>
                  </a:cubicBezTo>
                  <a:cubicBezTo>
                    <a:pt x="84" y="95"/>
                    <a:pt x="75" y="93"/>
                    <a:pt x="73" y="94"/>
                  </a:cubicBezTo>
                  <a:cubicBezTo>
                    <a:pt x="75" y="96"/>
                    <a:pt x="75" y="98"/>
                    <a:pt x="80" y="101"/>
                  </a:cubicBezTo>
                  <a:cubicBezTo>
                    <a:pt x="79" y="102"/>
                    <a:pt x="79" y="102"/>
                    <a:pt x="78" y="102"/>
                  </a:cubicBezTo>
                  <a:cubicBezTo>
                    <a:pt x="82" y="103"/>
                    <a:pt x="86" y="104"/>
                    <a:pt x="91" y="104"/>
                  </a:cubicBezTo>
                  <a:cubicBezTo>
                    <a:pt x="91" y="106"/>
                    <a:pt x="81" y="108"/>
                    <a:pt x="78" y="108"/>
                  </a:cubicBezTo>
                  <a:cubicBezTo>
                    <a:pt x="74" y="111"/>
                    <a:pt x="72" y="110"/>
                    <a:pt x="66" y="108"/>
                  </a:cubicBezTo>
                  <a:cubicBezTo>
                    <a:pt x="67" y="111"/>
                    <a:pt x="68" y="113"/>
                    <a:pt x="71" y="116"/>
                  </a:cubicBezTo>
                  <a:cubicBezTo>
                    <a:pt x="66" y="118"/>
                    <a:pt x="57" y="112"/>
                    <a:pt x="54" y="110"/>
                  </a:cubicBezTo>
                  <a:cubicBezTo>
                    <a:pt x="54" y="114"/>
                    <a:pt x="55" y="117"/>
                    <a:pt x="59" y="119"/>
                  </a:cubicBezTo>
                  <a:cubicBezTo>
                    <a:pt x="55" y="120"/>
                    <a:pt x="53" y="118"/>
                    <a:pt x="47" y="119"/>
                  </a:cubicBezTo>
                  <a:cubicBezTo>
                    <a:pt x="45" y="119"/>
                    <a:pt x="42" y="117"/>
                    <a:pt x="42" y="117"/>
                  </a:cubicBezTo>
                  <a:cubicBezTo>
                    <a:pt x="39" y="118"/>
                    <a:pt x="36" y="119"/>
                    <a:pt x="33" y="118"/>
                  </a:cubicBezTo>
                  <a:cubicBezTo>
                    <a:pt x="36" y="116"/>
                    <a:pt x="38" y="115"/>
                    <a:pt x="39" y="111"/>
                  </a:cubicBezTo>
                  <a:cubicBezTo>
                    <a:pt x="37" y="111"/>
                    <a:pt x="37" y="111"/>
                    <a:pt x="37" y="109"/>
                  </a:cubicBezTo>
                  <a:cubicBezTo>
                    <a:pt x="33" y="111"/>
                    <a:pt x="32" y="114"/>
                    <a:pt x="29" y="108"/>
                  </a:cubicBezTo>
                  <a:cubicBezTo>
                    <a:pt x="28" y="109"/>
                    <a:pt x="27" y="110"/>
                    <a:pt x="25" y="111"/>
                  </a:cubicBezTo>
                  <a:cubicBezTo>
                    <a:pt x="24" y="110"/>
                    <a:pt x="22" y="112"/>
                    <a:pt x="20" y="112"/>
                  </a:cubicBezTo>
                  <a:cubicBezTo>
                    <a:pt x="20" y="111"/>
                    <a:pt x="20" y="109"/>
                    <a:pt x="19" y="108"/>
                  </a:cubicBezTo>
                  <a:cubicBezTo>
                    <a:pt x="16" y="105"/>
                    <a:pt x="6" y="114"/>
                    <a:pt x="5" y="106"/>
                  </a:cubicBezTo>
                  <a:cubicBezTo>
                    <a:pt x="3" y="106"/>
                    <a:pt x="0" y="106"/>
                    <a:pt x="0" y="104"/>
                  </a:cubicBezTo>
                  <a:cubicBezTo>
                    <a:pt x="8" y="104"/>
                    <a:pt x="12" y="99"/>
                    <a:pt x="17" y="93"/>
                  </a:cubicBezTo>
                  <a:cubicBezTo>
                    <a:pt x="14" y="93"/>
                    <a:pt x="11" y="94"/>
                    <a:pt x="9" y="92"/>
                  </a:cubicBezTo>
                  <a:cubicBezTo>
                    <a:pt x="10" y="92"/>
                    <a:pt x="10" y="91"/>
                    <a:pt x="10" y="90"/>
                  </a:cubicBezTo>
                  <a:cubicBezTo>
                    <a:pt x="8" y="90"/>
                    <a:pt x="6" y="90"/>
                    <a:pt x="5" y="88"/>
                  </a:cubicBezTo>
                  <a:cubicBezTo>
                    <a:pt x="7" y="88"/>
                    <a:pt x="8" y="87"/>
                    <a:pt x="8" y="86"/>
                  </a:cubicBezTo>
                  <a:cubicBezTo>
                    <a:pt x="6" y="86"/>
                    <a:pt x="4" y="85"/>
                    <a:pt x="3" y="82"/>
                  </a:cubicBezTo>
                  <a:cubicBezTo>
                    <a:pt x="10" y="82"/>
                    <a:pt x="14" y="81"/>
                    <a:pt x="17" y="77"/>
                  </a:cubicBezTo>
                  <a:cubicBezTo>
                    <a:pt x="16" y="77"/>
                    <a:pt x="15" y="77"/>
                    <a:pt x="14" y="76"/>
                  </a:cubicBezTo>
                  <a:cubicBezTo>
                    <a:pt x="14" y="76"/>
                    <a:pt x="14" y="75"/>
                    <a:pt x="14" y="75"/>
                  </a:cubicBezTo>
                  <a:cubicBezTo>
                    <a:pt x="13" y="74"/>
                    <a:pt x="12" y="74"/>
                    <a:pt x="11" y="73"/>
                  </a:cubicBezTo>
                  <a:cubicBezTo>
                    <a:pt x="13" y="72"/>
                    <a:pt x="14" y="72"/>
                    <a:pt x="15" y="70"/>
                  </a:cubicBezTo>
                  <a:cubicBezTo>
                    <a:pt x="15" y="70"/>
                    <a:pt x="8" y="69"/>
                    <a:pt x="9" y="6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39"/>
            <p:cNvSpPr>
              <a:spLocks/>
            </p:cNvSpPr>
            <p:nvPr/>
          </p:nvSpPr>
          <p:spPr bwMode="auto">
            <a:xfrm>
              <a:off x="5084915" y="5145992"/>
              <a:ext cx="89234" cy="117725"/>
            </a:xfrm>
            <a:custGeom>
              <a:avLst/>
              <a:gdLst/>
              <a:ahLst/>
              <a:cxnLst>
                <a:cxn ang="0">
                  <a:pos x="11" y="50"/>
                </a:cxn>
                <a:cxn ang="0">
                  <a:pos x="10" y="46"/>
                </a:cxn>
                <a:cxn ang="0">
                  <a:pos x="10" y="42"/>
                </a:cxn>
                <a:cxn ang="0">
                  <a:pos x="14" y="32"/>
                </a:cxn>
                <a:cxn ang="0">
                  <a:pos x="16" y="27"/>
                </a:cxn>
                <a:cxn ang="0">
                  <a:pos x="23" y="20"/>
                </a:cxn>
                <a:cxn ang="0">
                  <a:pos x="34" y="0"/>
                </a:cxn>
                <a:cxn ang="0">
                  <a:pos x="41" y="14"/>
                </a:cxn>
                <a:cxn ang="0">
                  <a:pos x="43" y="17"/>
                </a:cxn>
                <a:cxn ang="0">
                  <a:pos x="43" y="22"/>
                </a:cxn>
                <a:cxn ang="0">
                  <a:pos x="46" y="26"/>
                </a:cxn>
                <a:cxn ang="0">
                  <a:pos x="50" y="28"/>
                </a:cxn>
                <a:cxn ang="0">
                  <a:pos x="51" y="30"/>
                </a:cxn>
                <a:cxn ang="0">
                  <a:pos x="52" y="38"/>
                </a:cxn>
                <a:cxn ang="0">
                  <a:pos x="52" y="42"/>
                </a:cxn>
                <a:cxn ang="0">
                  <a:pos x="52" y="46"/>
                </a:cxn>
                <a:cxn ang="0">
                  <a:pos x="50" y="50"/>
                </a:cxn>
                <a:cxn ang="0">
                  <a:pos x="52" y="55"/>
                </a:cxn>
                <a:cxn ang="0">
                  <a:pos x="59" y="61"/>
                </a:cxn>
                <a:cxn ang="0">
                  <a:pos x="65" y="71"/>
                </a:cxn>
                <a:cxn ang="0">
                  <a:pos x="61" y="78"/>
                </a:cxn>
                <a:cxn ang="0">
                  <a:pos x="70" y="80"/>
                </a:cxn>
                <a:cxn ang="0">
                  <a:pos x="51" y="84"/>
                </a:cxn>
                <a:cxn ang="0">
                  <a:pos x="41" y="85"/>
                </a:cxn>
                <a:cxn ang="0">
                  <a:pos x="35" y="92"/>
                </a:cxn>
                <a:cxn ang="0">
                  <a:pos x="25" y="92"/>
                </a:cxn>
                <a:cxn ang="0">
                  <a:pos x="28" y="84"/>
                </a:cxn>
                <a:cxn ang="0">
                  <a:pos x="19" y="86"/>
                </a:cxn>
                <a:cxn ang="0">
                  <a:pos x="14" y="84"/>
                </a:cxn>
                <a:cxn ang="0">
                  <a:pos x="0" y="81"/>
                </a:cxn>
                <a:cxn ang="0">
                  <a:pos x="6" y="72"/>
                </a:cxn>
                <a:cxn ang="0">
                  <a:pos x="4" y="68"/>
                </a:cxn>
                <a:cxn ang="0">
                  <a:pos x="2" y="64"/>
                </a:cxn>
                <a:cxn ang="0">
                  <a:pos x="10" y="59"/>
                </a:cxn>
                <a:cxn ang="0">
                  <a:pos x="8" y="57"/>
                </a:cxn>
                <a:cxn ang="0">
                  <a:pos x="6" y="51"/>
                </a:cxn>
              </a:cxnLst>
              <a:rect l="0" t="0" r="r" b="b"/>
              <a:pathLst>
                <a:path w="70" h="93">
                  <a:moveTo>
                    <a:pt x="6" y="51"/>
                  </a:moveTo>
                  <a:cubicBezTo>
                    <a:pt x="9" y="51"/>
                    <a:pt x="10" y="51"/>
                    <a:pt x="11" y="50"/>
                  </a:cubicBezTo>
                  <a:cubicBezTo>
                    <a:pt x="11" y="49"/>
                    <a:pt x="11" y="49"/>
                    <a:pt x="11" y="48"/>
                  </a:cubicBezTo>
                  <a:cubicBezTo>
                    <a:pt x="10" y="47"/>
                    <a:pt x="10" y="47"/>
                    <a:pt x="10" y="46"/>
                  </a:cubicBezTo>
                  <a:cubicBezTo>
                    <a:pt x="12" y="46"/>
                    <a:pt x="13" y="45"/>
                    <a:pt x="14" y="44"/>
                  </a:cubicBezTo>
                  <a:cubicBezTo>
                    <a:pt x="12" y="44"/>
                    <a:pt x="11" y="43"/>
                    <a:pt x="10" y="42"/>
                  </a:cubicBezTo>
                  <a:cubicBezTo>
                    <a:pt x="14" y="41"/>
                    <a:pt x="19" y="39"/>
                    <a:pt x="21" y="35"/>
                  </a:cubicBezTo>
                  <a:cubicBezTo>
                    <a:pt x="19" y="34"/>
                    <a:pt x="15" y="33"/>
                    <a:pt x="14" y="32"/>
                  </a:cubicBezTo>
                  <a:cubicBezTo>
                    <a:pt x="16" y="31"/>
                    <a:pt x="18" y="30"/>
                    <a:pt x="19" y="28"/>
                  </a:cubicBezTo>
                  <a:cubicBezTo>
                    <a:pt x="18" y="27"/>
                    <a:pt x="17" y="27"/>
                    <a:pt x="16" y="27"/>
                  </a:cubicBezTo>
                  <a:cubicBezTo>
                    <a:pt x="20" y="25"/>
                    <a:pt x="22" y="23"/>
                    <a:pt x="24" y="22"/>
                  </a:cubicBezTo>
                  <a:cubicBezTo>
                    <a:pt x="22" y="22"/>
                    <a:pt x="22" y="21"/>
                    <a:pt x="23" y="20"/>
                  </a:cubicBezTo>
                  <a:cubicBezTo>
                    <a:pt x="21" y="20"/>
                    <a:pt x="19" y="21"/>
                    <a:pt x="18" y="19"/>
                  </a:cubicBezTo>
                  <a:cubicBezTo>
                    <a:pt x="23" y="17"/>
                    <a:pt x="31" y="7"/>
                    <a:pt x="34" y="0"/>
                  </a:cubicBezTo>
                  <a:cubicBezTo>
                    <a:pt x="35" y="5"/>
                    <a:pt x="37" y="9"/>
                    <a:pt x="41" y="12"/>
                  </a:cubicBezTo>
                  <a:cubicBezTo>
                    <a:pt x="39" y="13"/>
                    <a:pt x="39" y="13"/>
                    <a:pt x="41" y="14"/>
                  </a:cubicBezTo>
                  <a:cubicBezTo>
                    <a:pt x="41" y="15"/>
                    <a:pt x="41" y="15"/>
                    <a:pt x="41" y="15"/>
                  </a:cubicBezTo>
                  <a:cubicBezTo>
                    <a:pt x="42" y="15"/>
                    <a:pt x="45" y="17"/>
                    <a:pt x="43" y="17"/>
                  </a:cubicBezTo>
                  <a:cubicBezTo>
                    <a:pt x="45" y="19"/>
                    <a:pt x="46" y="20"/>
                    <a:pt x="48" y="21"/>
                  </a:cubicBezTo>
                  <a:cubicBezTo>
                    <a:pt x="46" y="21"/>
                    <a:pt x="45" y="22"/>
                    <a:pt x="43" y="22"/>
                  </a:cubicBezTo>
                  <a:cubicBezTo>
                    <a:pt x="44" y="23"/>
                    <a:pt x="43" y="23"/>
                    <a:pt x="42" y="23"/>
                  </a:cubicBezTo>
                  <a:cubicBezTo>
                    <a:pt x="42" y="25"/>
                    <a:pt x="45" y="25"/>
                    <a:pt x="46" y="26"/>
                  </a:cubicBezTo>
                  <a:cubicBezTo>
                    <a:pt x="47" y="26"/>
                    <a:pt x="46" y="27"/>
                    <a:pt x="46" y="27"/>
                  </a:cubicBezTo>
                  <a:cubicBezTo>
                    <a:pt x="47" y="27"/>
                    <a:pt x="48" y="28"/>
                    <a:pt x="50" y="28"/>
                  </a:cubicBezTo>
                  <a:cubicBezTo>
                    <a:pt x="49" y="28"/>
                    <a:pt x="49" y="29"/>
                    <a:pt x="48" y="29"/>
                  </a:cubicBezTo>
                  <a:cubicBezTo>
                    <a:pt x="49" y="31"/>
                    <a:pt x="50" y="30"/>
                    <a:pt x="51" y="30"/>
                  </a:cubicBezTo>
                  <a:cubicBezTo>
                    <a:pt x="50" y="32"/>
                    <a:pt x="47" y="32"/>
                    <a:pt x="45" y="32"/>
                  </a:cubicBezTo>
                  <a:cubicBezTo>
                    <a:pt x="46" y="34"/>
                    <a:pt x="49" y="37"/>
                    <a:pt x="52" y="38"/>
                  </a:cubicBezTo>
                  <a:cubicBezTo>
                    <a:pt x="51" y="40"/>
                    <a:pt x="48" y="39"/>
                    <a:pt x="47" y="39"/>
                  </a:cubicBezTo>
                  <a:cubicBezTo>
                    <a:pt x="48" y="40"/>
                    <a:pt x="50" y="41"/>
                    <a:pt x="52" y="42"/>
                  </a:cubicBezTo>
                  <a:cubicBezTo>
                    <a:pt x="52" y="43"/>
                    <a:pt x="51" y="43"/>
                    <a:pt x="50" y="43"/>
                  </a:cubicBezTo>
                  <a:cubicBezTo>
                    <a:pt x="51" y="45"/>
                    <a:pt x="51" y="44"/>
                    <a:pt x="52" y="46"/>
                  </a:cubicBezTo>
                  <a:cubicBezTo>
                    <a:pt x="53" y="47"/>
                    <a:pt x="54" y="47"/>
                    <a:pt x="55" y="47"/>
                  </a:cubicBezTo>
                  <a:cubicBezTo>
                    <a:pt x="54" y="49"/>
                    <a:pt x="52" y="49"/>
                    <a:pt x="50" y="50"/>
                  </a:cubicBezTo>
                  <a:cubicBezTo>
                    <a:pt x="51" y="51"/>
                    <a:pt x="53" y="52"/>
                    <a:pt x="56" y="52"/>
                  </a:cubicBezTo>
                  <a:cubicBezTo>
                    <a:pt x="56" y="54"/>
                    <a:pt x="53" y="54"/>
                    <a:pt x="52" y="55"/>
                  </a:cubicBezTo>
                  <a:cubicBezTo>
                    <a:pt x="56" y="58"/>
                    <a:pt x="57" y="58"/>
                    <a:pt x="62" y="58"/>
                  </a:cubicBezTo>
                  <a:cubicBezTo>
                    <a:pt x="62" y="60"/>
                    <a:pt x="61" y="60"/>
                    <a:pt x="59" y="61"/>
                  </a:cubicBezTo>
                  <a:cubicBezTo>
                    <a:pt x="59" y="65"/>
                    <a:pt x="56" y="65"/>
                    <a:pt x="53" y="65"/>
                  </a:cubicBezTo>
                  <a:cubicBezTo>
                    <a:pt x="57" y="69"/>
                    <a:pt x="60" y="70"/>
                    <a:pt x="65" y="71"/>
                  </a:cubicBezTo>
                  <a:cubicBezTo>
                    <a:pt x="65" y="74"/>
                    <a:pt x="58" y="72"/>
                    <a:pt x="56" y="73"/>
                  </a:cubicBezTo>
                  <a:cubicBezTo>
                    <a:pt x="58" y="74"/>
                    <a:pt x="57" y="76"/>
                    <a:pt x="61" y="78"/>
                  </a:cubicBezTo>
                  <a:cubicBezTo>
                    <a:pt x="61" y="79"/>
                    <a:pt x="61" y="79"/>
                    <a:pt x="60" y="79"/>
                  </a:cubicBezTo>
                  <a:cubicBezTo>
                    <a:pt x="63" y="80"/>
                    <a:pt x="66" y="81"/>
                    <a:pt x="70" y="80"/>
                  </a:cubicBezTo>
                  <a:cubicBezTo>
                    <a:pt x="70" y="82"/>
                    <a:pt x="63" y="84"/>
                    <a:pt x="60" y="84"/>
                  </a:cubicBezTo>
                  <a:cubicBezTo>
                    <a:pt x="56" y="86"/>
                    <a:pt x="55" y="85"/>
                    <a:pt x="51" y="84"/>
                  </a:cubicBezTo>
                  <a:cubicBezTo>
                    <a:pt x="51" y="86"/>
                    <a:pt x="52" y="87"/>
                    <a:pt x="54" y="90"/>
                  </a:cubicBezTo>
                  <a:cubicBezTo>
                    <a:pt x="50" y="91"/>
                    <a:pt x="44" y="87"/>
                    <a:pt x="41" y="85"/>
                  </a:cubicBezTo>
                  <a:cubicBezTo>
                    <a:pt x="41" y="88"/>
                    <a:pt x="42" y="90"/>
                    <a:pt x="45" y="92"/>
                  </a:cubicBezTo>
                  <a:cubicBezTo>
                    <a:pt x="42" y="93"/>
                    <a:pt x="40" y="91"/>
                    <a:pt x="35" y="92"/>
                  </a:cubicBezTo>
                  <a:cubicBezTo>
                    <a:pt x="35" y="92"/>
                    <a:pt x="32" y="91"/>
                    <a:pt x="32" y="91"/>
                  </a:cubicBezTo>
                  <a:cubicBezTo>
                    <a:pt x="30" y="92"/>
                    <a:pt x="27" y="92"/>
                    <a:pt x="25" y="92"/>
                  </a:cubicBezTo>
                  <a:cubicBezTo>
                    <a:pt x="27" y="90"/>
                    <a:pt x="29" y="89"/>
                    <a:pt x="30" y="86"/>
                  </a:cubicBezTo>
                  <a:cubicBezTo>
                    <a:pt x="28" y="86"/>
                    <a:pt x="28" y="86"/>
                    <a:pt x="28" y="84"/>
                  </a:cubicBezTo>
                  <a:cubicBezTo>
                    <a:pt x="25" y="86"/>
                    <a:pt x="24" y="88"/>
                    <a:pt x="22" y="84"/>
                  </a:cubicBezTo>
                  <a:cubicBezTo>
                    <a:pt x="21" y="85"/>
                    <a:pt x="20" y="85"/>
                    <a:pt x="19" y="86"/>
                  </a:cubicBezTo>
                  <a:cubicBezTo>
                    <a:pt x="18" y="85"/>
                    <a:pt x="16" y="87"/>
                    <a:pt x="15" y="87"/>
                  </a:cubicBezTo>
                  <a:cubicBezTo>
                    <a:pt x="15" y="86"/>
                    <a:pt x="15" y="85"/>
                    <a:pt x="14" y="84"/>
                  </a:cubicBezTo>
                  <a:cubicBezTo>
                    <a:pt x="12" y="81"/>
                    <a:pt x="4" y="89"/>
                    <a:pt x="3" y="82"/>
                  </a:cubicBezTo>
                  <a:cubicBezTo>
                    <a:pt x="2" y="82"/>
                    <a:pt x="0" y="82"/>
                    <a:pt x="0" y="81"/>
                  </a:cubicBezTo>
                  <a:cubicBezTo>
                    <a:pt x="6" y="81"/>
                    <a:pt x="9" y="76"/>
                    <a:pt x="12" y="72"/>
                  </a:cubicBezTo>
                  <a:cubicBezTo>
                    <a:pt x="10" y="72"/>
                    <a:pt x="7" y="73"/>
                    <a:pt x="6" y="72"/>
                  </a:cubicBezTo>
                  <a:cubicBezTo>
                    <a:pt x="7" y="71"/>
                    <a:pt x="7" y="71"/>
                    <a:pt x="7" y="70"/>
                  </a:cubicBezTo>
                  <a:cubicBezTo>
                    <a:pt x="5" y="70"/>
                    <a:pt x="4" y="70"/>
                    <a:pt x="4" y="68"/>
                  </a:cubicBezTo>
                  <a:cubicBezTo>
                    <a:pt x="5" y="68"/>
                    <a:pt x="5" y="68"/>
                    <a:pt x="6" y="67"/>
                  </a:cubicBezTo>
                  <a:cubicBezTo>
                    <a:pt x="4" y="67"/>
                    <a:pt x="3" y="66"/>
                    <a:pt x="2" y="64"/>
                  </a:cubicBezTo>
                  <a:cubicBezTo>
                    <a:pt x="7" y="64"/>
                    <a:pt x="10" y="62"/>
                    <a:pt x="13" y="59"/>
                  </a:cubicBezTo>
                  <a:cubicBezTo>
                    <a:pt x="11" y="60"/>
                    <a:pt x="11" y="60"/>
                    <a:pt x="10" y="59"/>
                  </a:cubicBezTo>
                  <a:cubicBezTo>
                    <a:pt x="10" y="59"/>
                    <a:pt x="10" y="58"/>
                    <a:pt x="10" y="58"/>
                  </a:cubicBezTo>
                  <a:cubicBezTo>
                    <a:pt x="10" y="57"/>
                    <a:pt x="9" y="57"/>
                    <a:pt x="8" y="57"/>
                  </a:cubicBezTo>
                  <a:cubicBezTo>
                    <a:pt x="10" y="56"/>
                    <a:pt x="11" y="55"/>
                    <a:pt x="11" y="54"/>
                  </a:cubicBezTo>
                  <a:cubicBezTo>
                    <a:pt x="11" y="54"/>
                    <a:pt x="6" y="53"/>
                    <a:pt x="6" y="51"/>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40"/>
            <p:cNvSpPr>
              <a:spLocks/>
            </p:cNvSpPr>
            <p:nvPr/>
          </p:nvSpPr>
          <p:spPr bwMode="auto">
            <a:xfrm>
              <a:off x="4991381" y="5204048"/>
              <a:ext cx="46767" cy="61281"/>
            </a:xfrm>
            <a:custGeom>
              <a:avLst/>
              <a:gdLst/>
              <a:ahLst/>
              <a:cxnLst>
                <a:cxn ang="0">
                  <a:pos x="6" y="26"/>
                </a:cxn>
                <a:cxn ang="0">
                  <a:pos x="6" y="24"/>
                </a:cxn>
                <a:cxn ang="0">
                  <a:pos x="5" y="22"/>
                </a:cxn>
                <a:cxn ang="0">
                  <a:pos x="7" y="17"/>
                </a:cxn>
                <a:cxn ang="0">
                  <a:pos x="9" y="14"/>
                </a:cxn>
                <a:cxn ang="0">
                  <a:pos x="12" y="10"/>
                </a:cxn>
                <a:cxn ang="0">
                  <a:pos x="18" y="0"/>
                </a:cxn>
                <a:cxn ang="0">
                  <a:pos x="22" y="8"/>
                </a:cxn>
                <a:cxn ang="0">
                  <a:pos x="23" y="9"/>
                </a:cxn>
                <a:cxn ang="0">
                  <a:pos x="23" y="11"/>
                </a:cxn>
                <a:cxn ang="0">
                  <a:pos x="24" y="13"/>
                </a:cxn>
                <a:cxn ang="0">
                  <a:pos x="26" y="14"/>
                </a:cxn>
                <a:cxn ang="0">
                  <a:pos x="27" y="16"/>
                </a:cxn>
                <a:cxn ang="0">
                  <a:pos x="27" y="20"/>
                </a:cxn>
                <a:cxn ang="0">
                  <a:pos x="28" y="22"/>
                </a:cxn>
                <a:cxn ang="0">
                  <a:pos x="27" y="24"/>
                </a:cxn>
                <a:cxn ang="0">
                  <a:pos x="26" y="26"/>
                </a:cxn>
                <a:cxn ang="0">
                  <a:pos x="27" y="29"/>
                </a:cxn>
                <a:cxn ang="0">
                  <a:pos x="31" y="32"/>
                </a:cxn>
                <a:cxn ang="0">
                  <a:pos x="34" y="37"/>
                </a:cxn>
                <a:cxn ang="0">
                  <a:pos x="32" y="41"/>
                </a:cxn>
                <a:cxn ang="0">
                  <a:pos x="37" y="42"/>
                </a:cxn>
                <a:cxn ang="0">
                  <a:pos x="27" y="44"/>
                </a:cxn>
                <a:cxn ang="0">
                  <a:pos x="22" y="44"/>
                </a:cxn>
                <a:cxn ang="0">
                  <a:pos x="19" y="48"/>
                </a:cxn>
                <a:cxn ang="0">
                  <a:pos x="13" y="48"/>
                </a:cxn>
                <a:cxn ang="0">
                  <a:pos x="15" y="44"/>
                </a:cxn>
                <a:cxn ang="0">
                  <a:pos x="10" y="45"/>
                </a:cxn>
                <a:cxn ang="0">
                  <a:pos x="8" y="44"/>
                </a:cxn>
                <a:cxn ang="0">
                  <a:pos x="0" y="42"/>
                </a:cxn>
                <a:cxn ang="0">
                  <a:pos x="4" y="37"/>
                </a:cxn>
                <a:cxn ang="0">
                  <a:pos x="2" y="36"/>
                </a:cxn>
                <a:cxn ang="0">
                  <a:pos x="1" y="33"/>
                </a:cxn>
                <a:cxn ang="0">
                  <a:pos x="5" y="31"/>
                </a:cxn>
                <a:cxn ang="0">
                  <a:pos x="4" y="30"/>
                </a:cxn>
                <a:cxn ang="0">
                  <a:pos x="4" y="27"/>
                </a:cxn>
              </a:cxnLst>
              <a:rect l="0" t="0" r="r" b="b"/>
              <a:pathLst>
                <a:path w="37" h="48">
                  <a:moveTo>
                    <a:pt x="4" y="27"/>
                  </a:moveTo>
                  <a:cubicBezTo>
                    <a:pt x="5" y="27"/>
                    <a:pt x="6" y="27"/>
                    <a:pt x="6" y="26"/>
                  </a:cubicBezTo>
                  <a:cubicBezTo>
                    <a:pt x="6" y="26"/>
                    <a:pt x="6" y="26"/>
                    <a:pt x="6" y="25"/>
                  </a:cubicBezTo>
                  <a:cubicBezTo>
                    <a:pt x="6" y="25"/>
                    <a:pt x="5" y="25"/>
                    <a:pt x="6" y="24"/>
                  </a:cubicBezTo>
                  <a:cubicBezTo>
                    <a:pt x="6" y="24"/>
                    <a:pt x="7" y="24"/>
                    <a:pt x="8" y="23"/>
                  </a:cubicBezTo>
                  <a:cubicBezTo>
                    <a:pt x="6" y="23"/>
                    <a:pt x="6" y="23"/>
                    <a:pt x="5" y="22"/>
                  </a:cubicBezTo>
                  <a:cubicBezTo>
                    <a:pt x="8" y="21"/>
                    <a:pt x="10" y="20"/>
                    <a:pt x="11" y="18"/>
                  </a:cubicBezTo>
                  <a:cubicBezTo>
                    <a:pt x="10" y="18"/>
                    <a:pt x="8" y="18"/>
                    <a:pt x="7" y="17"/>
                  </a:cubicBezTo>
                  <a:cubicBezTo>
                    <a:pt x="9" y="16"/>
                    <a:pt x="10" y="15"/>
                    <a:pt x="10" y="14"/>
                  </a:cubicBezTo>
                  <a:cubicBezTo>
                    <a:pt x="10" y="14"/>
                    <a:pt x="9" y="14"/>
                    <a:pt x="9" y="14"/>
                  </a:cubicBezTo>
                  <a:cubicBezTo>
                    <a:pt x="10" y="13"/>
                    <a:pt x="12" y="12"/>
                    <a:pt x="13" y="11"/>
                  </a:cubicBezTo>
                  <a:cubicBezTo>
                    <a:pt x="12" y="11"/>
                    <a:pt x="12" y="11"/>
                    <a:pt x="12" y="10"/>
                  </a:cubicBezTo>
                  <a:cubicBezTo>
                    <a:pt x="11" y="11"/>
                    <a:pt x="10" y="11"/>
                    <a:pt x="9" y="10"/>
                  </a:cubicBezTo>
                  <a:cubicBezTo>
                    <a:pt x="12" y="9"/>
                    <a:pt x="16" y="4"/>
                    <a:pt x="18" y="0"/>
                  </a:cubicBezTo>
                  <a:cubicBezTo>
                    <a:pt x="19" y="3"/>
                    <a:pt x="19" y="5"/>
                    <a:pt x="22" y="6"/>
                  </a:cubicBezTo>
                  <a:cubicBezTo>
                    <a:pt x="21" y="7"/>
                    <a:pt x="21" y="7"/>
                    <a:pt x="22" y="8"/>
                  </a:cubicBezTo>
                  <a:cubicBezTo>
                    <a:pt x="22" y="8"/>
                    <a:pt x="22" y="8"/>
                    <a:pt x="22" y="8"/>
                  </a:cubicBezTo>
                  <a:cubicBezTo>
                    <a:pt x="22" y="8"/>
                    <a:pt x="24" y="9"/>
                    <a:pt x="23" y="9"/>
                  </a:cubicBezTo>
                  <a:cubicBezTo>
                    <a:pt x="24" y="10"/>
                    <a:pt x="24" y="10"/>
                    <a:pt x="25" y="11"/>
                  </a:cubicBezTo>
                  <a:cubicBezTo>
                    <a:pt x="24" y="11"/>
                    <a:pt x="24" y="11"/>
                    <a:pt x="23" y="11"/>
                  </a:cubicBezTo>
                  <a:cubicBezTo>
                    <a:pt x="23" y="12"/>
                    <a:pt x="23" y="12"/>
                    <a:pt x="22" y="12"/>
                  </a:cubicBezTo>
                  <a:cubicBezTo>
                    <a:pt x="22" y="13"/>
                    <a:pt x="24" y="13"/>
                    <a:pt x="24" y="13"/>
                  </a:cubicBezTo>
                  <a:cubicBezTo>
                    <a:pt x="25" y="14"/>
                    <a:pt x="24" y="14"/>
                    <a:pt x="24" y="14"/>
                  </a:cubicBezTo>
                  <a:cubicBezTo>
                    <a:pt x="25" y="14"/>
                    <a:pt x="25" y="14"/>
                    <a:pt x="26" y="14"/>
                  </a:cubicBezTo>
                  <a:cubicBezTo>
                    <a:pt x="26" y="15"/>
                    <a:pt x="26" y="15"/>
                    <a:pt x="25" y="15"/>
                  </a:cubicBezTo>
                  <a:cubicBezTo>
                    <a:pt x="26" y="16"/>
                    <a:pt x="26" y="16"/>
                    <a:pt x="27" y="16"/>
                  </a:cubicBezTo>
                  <a:cubicBezTo>
                    <a:pt x="27" y="17"/>
                    <a:pt x="25" y="17"/>
                    <a:pt x="24" y="17"/>
                  </a:cubicBezTo>
                  <a:cubicBezTo>
                    <a:pt x="24" y="18"/>
                    <a:pt x="26" y="19"/>
                    <a:pt x="27" y="20"/>
                  </a:cubicBezTo>
                  <a:cubicBezTo>
                    <a:pt x="27" y="21"/>
                    <a:pt x="25" y="20"/>
                    <a:pt x="25" y="20"/>
                  </a:cubicBezTo>
                  <a:cubicBezTo>
                    <a:pt x="25" y="21"/>
                    <a:pt x="26" y="22"/>
                    <a:pt x="28" y="22"/>
                  </a:cubicBezTo>
                  <a:cubicBezTo>
                    <a:pt x="27" y="22"/>
                    <a:pt x="27" y="22"/>
                    <a:pt x="26" y="23"/>
                  </a:cubicBezTo>
                  <a:cubicBezTo>
                    <a:pt x="27" y="23"/>
                    <a:pt x="27" y="23"/>
                    <a:pt x="27" y="24"/>
                  </a:cubicBezTo>
                  <a:cubicBezTo>
                    <a:pt x="28" y="24"/>
                    <a:pt x="28" y="24"/>
                    <a:pt x="29" y="24"/>
                  </a:cubicBezTo>
                  <a:cubicBezTo>
                    <a:pt x="29" y="26"/>
                    <a:pt x="27" y="26"/>
                    <a:pt x="26" y="26"/>
                  </a:cubicBezTo>
                  <a:cubicBezTo>
                    <a:pt x="27" y="26"/>
                    <a:pt x="28" y="27"/>
                    <a:pt x="30" y="27"/>
                  </a:cubicBezTo>
                  <a:cubicBezTo>
                    <a:pt x="30" y="28"/>
                    <a:pt x="28" y="28"/>
                    <a:pt x="27" y="29"/>
                  </a:cubicBezTo>
                  <a:cubicBezTo>
                    <a:pt x="29" y="30"/>
                    <a:pt x="30" y="30"/>
                    <a:pt x="32" y="30"/>
                  </a:cubicBezTo>
                  <a:cubicBezTo>
                    <a:pt x="32" y="31"/>
                    <a:pt x="32" y="31"/>
                    <a:pt x="31" y="32"/>
                  </a:cubicBezTo>
                  <a:cubicBezTo>
                    <a:pt x="31" y="34"/>
                    <a:pt x="29" y="34"/>
                    <a:pt x="28" y="34"/>
                  </a:cubicBezTo>
                  <a:cubicBezTo>
                    <a:pt x="30" y="36"/>
                    <a:pt x="32" y="36"/>
                    <a:pt x="34" y="37"/>
                  </a:cubicBezTo>
                  <a:cubicBezTo>
                    <a:pt x="34" y="38"/>
                    <a:pt x="30" y="38"/>
                    <a:pt x="29" y="38"/>
                  </a:cubicBezTo>
                  <a:cubicBezTo>
                    <a:pt x="30" y="39"/>
                    <a:pt x="30" y="40"/>
                    <a:pt x="32" y="41"/>
                  </a:cubicBezTo>
                  <a:cubicBezTo>
                    <a:pt x="32" y="41"/>
                    <a:pt x="32" y="41"/>
                    <a:pt x="31" y="42"/>
                  </a:cubicBezTo>
                  <a:cubicBezTo>
                    <a:pt x="33" y="42"/>
                    <a:pt x="35" y="42"/>
                    <a:pt x="37" y="42"/>
                  </a:cubicBezTo>
                  <a:cubicBezTo>
                    <a:pt x="37" y="43"/>
                    <a:pt x="33" y="44"/>
                    <a:pt x="32" y="44"/>
                  </a:cubicBezTo>
                  <a:cubicBezTo>
                    <a:pt x="30" y="45"/>
                    <a:pt x="29" y="45"/>
                    <a:pt x="27" y="44"/>
                  </a:cubicBezTo>
                  <a:cubicBezTo>
                    <a:pt x="27" y="45"/>
                    <a:pt x="28" y="46"/>
                    <a:pt x="29" y="47"/>
                  </a:cubicBezTo>
                  <a:cubicBezTo>
                    <a:pt x="26" y="48"/>
                    <a:pt x="23" y="46"/>
                    <a:pt x="22" y="44"/>
                  </a:cubicBezTo>
                  <a:cubicBezTo>
                    <a:pt x="22" y="46"/>
                    <a:pt x="22" y="47"/>
                    <a:pt x="24" y="48"/>
                  </a:cubicBezTo>
                  <a:cubicBezTo>
                    <a:pt x="22" y="48"/>
                    <a:pt x="21" y="48"/>
                    <a:pt x="19" y="48"/>
                  </a:cubicBezTo>
                  <a:cubicBezTo>
                    <a:pt x="18" y="48"/>
                    <a:pt x="17" y="48"/>
                    <a:pt x="17" y="48"/>
                  </a:cubicBezTo>
                  <a:cubicBezTo>
                    <a:pt x="16" y="48"/>
                    <a:pt x="14" y="48"/>
                    <a:pt x="13" y="48"/>
                  </a:cubicBezTo>
                  <a:cubicBezTo>
                    <a:pt x="15" y="47"/>
                    <a:pt x="15" y="47"/>
                    <a:pt x="16" y="45"/>
                  </a:cubicBezTo>
                  <a:cubicBezTo>
                    <a:pt x="15" y="45"/>
                    <a:pt x="15" y="45"/>
                    <a:pt x="15" y="44"/>
                  </a:cubicBezTo>
                  <a:cubicBezTo>
                    <a:pt x="13" y="45"/>
                    <a:pt x="13" y="46"/>
                    <a:pt x="11" y="44"/>
                  </a:cubicBezTo>
                  <a:cubicBezTo>
                    <a:pt x="11" y="44"/>
                    <a:pt x="11" y="45"/>
                    <a:pt x="10" y="45"/>
                  </a:cubicBezTo>
                  <a:cubicBezTo>
                    <a:pt x="10" y="44"/>
                    <a:pt x="9" y="45"/>
                    <a:pt x="8" y="45"/>
                  </a:cubicBezTo>
                  <a:cubicBezTo>
                    <a:pt x="8" y="45"/>
                    <a:pt x="8" y="44"/>
                    <a:pt x="8" y="44"/>
                  </a:cubicBezTo>
                  <a:cubicBezTo>
                    <a:pt x="6" y="43"/>
                    <a:pt x="2" y="46"/>
                    <a:pt x="2" y="43"/>
                  </a:cubicBezTo>
                  <a:cubicBezTo>
                    <a:pt x="1" y="43"/>
                    <a:pt x="0" y="43"/>
                    <a:pt x="0" y="42"/>
                  </a:cubicBezTo>
                  <a:cubicBezTo>
                    <a:pt x="3" y="42"/>
                    <a:pt x="5" y="40"/>
                    <a:pt x="7" y="38"/>
                  </a:cubicBezTo>
                  <a:cubicBezTo>
                    <a:pt x="6" y="38"/>
                    <a:pt x="4" y="38"/>
                    <a:pt x="4" y="37"/>
                  </a:cubicBezTo>
                  <a:cubicBezTo>
                    <a:pt x="4" y="37"/>
                    <a:pt x="4" y="37"/>
                    <a:pt x="4" y="37"/>
                  </a:cubicBezTo>
                  <a:cubicBezTo>
                    <a:pt x="3" y="36"/>
                    <a:pt x="2" y="37"/>
                    <a:pt x="2" y="36"/>
                  </a:cubicBezTo>
                  <a:cubicBezTo>
                    <a:pt x="3" y="36"/>
                    <a:pt x="3" y="35"/>
                    <a:pt x="3" y="35"/>
                  </a:cubicBezTo>
                  <a:cubicBezTo>
                    <a:pt x="2" y="35"/>
                    <a:pt x="2" y="34"/>
                    <a:pt x="1" y="33"/>
                  </a:cubicBezTo>
                  <a:cubicBezTo>
                    <a:pt x="4" y="33"/>
                    <a:pt x="6" y="33"/>
                    <a:pt x="7" y="31"/>
                  </a:cubicBezTo>
                  <a:cubicBezTo>
                    <a:pt x="6" y="31"/>
                    <a:pt x="6" y="31"/>
                    <a:pt x="5" y="31"/>
                  </a:cubicBezTo>
                  <a:cubicBezTo>
                    <a:pt x="5" y="31"/>
                    <a:pt x="6" y="30"/>
                    <a:pt x="6" y="30"/>
                  </a:cubicBezTo>
                  <a:cubicBezTo>
                    <a:pt x="5" y="30"/>
                    <a:pt x="5" y="30"/>
                    <a:pt x="4" y="30"/>
                  </a:cubicBezTo>
                  <a:cubicBezTo>
                    <a:pt x="5" y="29"/>
                    <a:pt x="6" y="29"/>
                    <a:pt x="6" y="28"/>
                  </a:cubicBezTo>
                  <a:cubicBezTo>
                    <a:pt x="6" y="28"/>
                    <a:pt x="3" y="28"/>
                    <a:pt x="4" y="27"/>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41"/>
            <p:cNvSpPr>
              <a:spLocks/>
            </p:cNvSpPr>
            <p:nvPr/>
          </p:nvSpPr>
          <p:spPr bwMode="auto">
            <a:xfrm>
              <a:off x="4740881" y="5218025"/>
              <a:ext cx="56981" cy="75258"/>
            </a:xfrm>
            <a:custGeom>
              <a:avLst/>
              <a:gdLst/>
              <a:ahLst/>
              <a:cxnLst>
                <a:cxn ang="0">
                  <a:pos x="8" y="33"/>
                </a:cxn>
                <a:cxn ang="0">
                  <a:pos x="7" y="30"/>
                </a:cxn>
                <a:cxn ang="0">
                  <a:pos x="7" y="27"/>
                </a:cxn>
                <a:cxn ang="0">
                  <a:pos x="9" y="21"/>
                </a:cxn>
                <a:cxn ang="0">
                  <a:pos x="11" y="17"/>
                </a:cxn>
                <a:cxn ang="0">
                  <a:pos x="15" y="13"/>
                </a:cxn>
                <a:cxn ang="0">
                  <a:pos x="22" y="0"/>
                </a:cxn>
                <a:cxn ang="0">
                  <a:pos x="27" y="10"/>
                </a:cxn>
                <a:cxn ang="0">
                  <a:pos x="28" y="12"/>
                </a:cxn>
                <a:cxn ang="0">
                  <a:pos x="28" y="14"/>
                </a:cxn>
                <a:cxn ang="0">
                  <a:pos x="30" y="17"/>
                </a:cxn>
                <a:cxn ang="0">
                  <a:pos x="32" y="18"/>
                </a:cxn>
                <a:cxn ang="0">
                  <a:pos x="33" y="20"/>
                </a:cxn>
                <a:cxn ang="0">
                  <a:pos x="34" y="25"/>
                </a:cxn>
                <a:cxn ang="0">
                  <a:pos x="34" y="27"/>
                </a:cxn>
                <a:cxn ang="0">
                  <a:pos x="34" y="30"/>
                </a:cxn>
                <a:cxn ang="0">
                  <a:pos x="32" y="32"/>
                </a:cxn>
                <a:cxn ang="0">
                  <a:pos x="34" y="35"/>
                </a:cxn>
                <a:cxn ang="0">
                  <a:pos x="38" y="39"/>
                </a:cxn>
                <a:cxn ang="0">
                  <a:pos x="42" y="45"/>
                </a:cxn>
                <a:cxn ang="0">
                  <a:pos x="40" y="50"/>
                </a:cxn>
                <a:cxn ang="0">
                  <a:pos x="45" y="52"/>
                </a:cxn>
                <a:cxn ang="0">
                  <a:pos x="33" y="54"/>
                </a:cxn>
                <a:cxn ang="0">
                  <a:pos x="27" y="55"/>
                </a:cxn>
                <a:cxn ang="0">
                  <a:pos x="23" y="59"/>
                </a:cxn>
                <a:cxn ang="0">
                  <a:pos x="16" y="59"/>
                </a:cxn>
                <a:cxn ang="0">
                  <a:pos x="19" y="54"/>
                </a:cxn>
                <a:cxn ang="0">
                  <a:pos x="13" y="55"/>
                </a:cxn>
                <a:cxn ang="0">
                  <a:pos x="10" y="54"/>
                </a:cxn>
                <a:cxn ang="0">
                  <a:pos x="0" y="52"/>
                </a:cxn>
                <a:cxn ang="0">
                  <a:pos x="5" y="46"/>
                </a:cxn>
                <a:cxn ang="0">
                  <a:pos x="3" y="44"/>
                </a:cxn>
                <a:cxn ang="0">
                  <a:pos x="2" y="41"/>
                </a:cxn>
                <a:cxn ang="0">
                  <a:pos x="7" y="38"/>
                </a:cxn>
                <a:cxn ang="0">
                  <a:pos x="6" y="37"/>
                </a:cxn>
                <a:cxn ang="0">
                  <a:pos x="5" y="33"/>
                </a:cxn>
              </a:cxnLst>
              <a:rect l="0" t="0" r="r" b="b"/>
              <a:pathLst>
                <a:path w="45" h="59">
                  <a:moveTo>
                    <a:pt x="5" y="33"/>
                  </a:moveTo>
                  <a:cubicBezTo>
                    <a:pt x="6" y="33"/>
                    <a:pt x="7" y="33"/>
                    <a:pt x="8" y="33"/>
                  </a:cubicBezTo>
                  <a:cubicBezTo>
                    <a:pt x="7" y="32"/>
                    <a:pt x="7" y="32"/>
                    <a:pt x="8" y="31"/>
                  </a:cubicBezTo>
                  <a:cubicBezTo>
                    <a:pt x="7" y="31"/>
                    <a:pt x="7" y="31"/>
                    <a:pt x="7" y="30"/>
                  </a:cubicBezTo>
                  <a:cubicBezTo>
                    <a:pt x="8" y="30"/>
                    <a:pt x="9" y="29"/>
                    <a:pt x="10" y="29"/>
                  </a:cubicBezTo>
                  <a:cubicBezTo>
                    <a:pt x="8" y="28"/>
                    <a:pt x="8" y="28"/>
                    <a:pt x="7" y="27"/>
                  </a:cubicBezTo>
                  <a:cubicBezTo>
                    <a:pt x="10" y="27"/>
                    <a:pt x="13" y="25"/>
                    <a:pt x="14" y="23"/>
                  </a:cubicBezTo>
                  <a:cubicBezTo>
                    <a:pt x="13" y="22"/>
                    <a:pt x="10" y="22"/>
                    <a:pt x="9" y="21"/>
                  </a:cubicBezTo>
                  <a:cubicBezTo>
                    <a:pt x="11" y="20"/>
                    <a:pt x="12" y="19"/>
                    <a:pt x="13" y="18"/>
                  </a:cubicBezTo>
                  <a:cubicBezTo>
                    <a:pt x="12" y="18"/>
                    <a:pt x="12" y="18"/>
                    <a:pt x="11" y="17"/>
                  </a:cubicBezTo>
                  <a:cubicBezTo>
                    <a:pt x="13" y="17"/>
                    <a:pt x="15" y="15"/>
                    <a:pt x="16" y="14"/>
                  </a:cubicBezTo>
                  <a:cubicBezTo>
                    <a:pt x="15" y="14"/>
                    <a:pt x="15" y="14"/>
                    <a:pt x="15" y="13"/>
                  </a:cubicBezTo>
                  <a:cubicBezTo>
                    <a:pt x="14" y="14"/>
                    <a:pt x="13" y="14"/>
                    <a:pt x="12" y="13"/>
                  </a:cubicBezTo>
                  <a:cubicBezTo>
                    <a:pt x="15" y="11"/>
                    <a:pt x="20" y="5"/>
                    <a:pt x="22" y="0"/>
                  </a:cubicBezTo>
                  <a:cubicBezTo>
                    <a:pt x="23" y="4"/>
                    <a:pt x="24" y="6"/>
                    <a:pt x="27" y="8"/>
                  </a:cubicBezTo>
                  <a:cubicBezTo>
                    <a:pt x="25" y="9"/>
                    <a:pt x="26" y="9"/>
                    <a:pt x="27" y="10"/>
                  </a:cubicBezTo>
                  <a:cubicBezTo>
                    <a:pt x="27" y="10"/>
                    <a:pt x="27" y="10"/>
                    <a:pt x="27" y="10"/>
                  </a:cubicBezTo>
                  <a:cubicBezTo>
                    <a:pt x="27" y="10"/>
                    <a:pt x="29" y="11"/>
                    <a:pt x="28" y="12"/>
                  </a:cubicBezTo>
                  <a:cubicBezTo>
                    <a:pt x="29" y="13"/>
                    <a:pt x="30" y="13"/>
                    <a:pt x="31" y="14"/>
                  </a:cubicBezTo>
                  <a:cubicBezTo>
                    <a:pt x="30" y="14"/>
                    <a:pt x="29" y="14"/>
                    <a:pt x="28" y="14"/>
                  </a:cubicBezTo>
                  <a:cubicBezTo>
                    <a:pt x="29" y="15"/>
                    <a:pt x="28" y="15"/>
                    <a:pt x="27" y="15"/>
                  </a:cubicBezTo>
                  <a:cubicBezTo>
                    <a:pt x="27" y="16"/>
                    <a:pt x="29" y="17"/>
                    <a:pt x="30" y="17"/>
                  </a:cubicBezTo>
                  <a:cubicBezTo>
                    <a:pt x="30" y="17"/>
                    <a:pt x="30" y="17"/>
                    <a:pt x="30" y="18"/>
                  </a:cubicBezTo>
                  <a:cubicBezTo>
                    <a:pt x="31" y="18"/>
                    <a:pt x="31" y="18"/>
                    <a:pt x="32" y="18"/>
                  </a:cubicBezTo>
                  <a:cubicBezTo>
                    <a:pt x="32" y="19"/>
                    <a:pt x="32" y="19"/>
                    <a:pt x="31" y="19"/>
                  </a:cubicBezTo>
                  <a:cubicBezTo>
                    <a:pt x="32" y="20"/>
                    <a:pt x="32" y="20"/>
                    <a:pt x="33" y="20"/>
                  </a:cubicBezTo>
                  <a:cubicBezTo>
                    <a:pt x="33" y="21"/>
                    <a:pt x="30" y="21"/>
                    <a:pt x="29" y="21"/>
                  </a:cubicBezTo>
                  <a:cubicBezTo>
                    <a:pt x="30" y="22"/>
                    <a:pt x="31" y="24"/>
                    <a:pt x="34" y="25"/>
                  </a:cubicBezTo>
                  <a:cubicBezTo>
                    <a:pt x="33" y="26"/>
                    <a:pt x="31" y="25"/>
                    <a:pt x="30" y="25"/>
                  </a:cubicBezTo>
                  <a:cubicBezTo>
                    <a:pt x="31" y="26"/>
                    <a:pt x="32" y="27"/>
                    <a:pt x="34" y="27"/>
                  </a:cubicBezTo>
                  <a:cubicBezTo>
                    <a:pt x="34" y="28"/>
                    <a:pt x="33" y="28"/>
                    <a:pt x="32" y="28"/>
                  </a:cubicBezTo>
                  <a:cubicBezTo>
                    <a:pt x="33" y="29"/>
                    <a:pt x="33" y="29"/>
                    <a:pt x="34" y="30"/>
                  </a:cubicBezTo>
                  <a:cubicBezTo>
                    <a:pt x="34" y="30"/>
                    <a:pt x="35" y="30"/>
                    <a:pt x="35" y="30"/>
                  </a:cubicBezTo>
                  <a:cubicBezTo>
                    <a:pt x="35" y="32"/>
                    <a:pt x="34" y="32"/>
                    <a:pt x="32" y="32"/>
                  </a:cubicBezTo>
                  <a:cubicBezTo>
                    <a:pt x="33" y="33"/>
                    <a:pt x="34" y="34"/>
                    <a:pt x="36" y="34"/>
                  </a:cubicBezTo>
                  <a:cubicBezTo>
                    <a:pt x="36" y="35"/>
                    <a:pt x="35" y="35"/>
                    <a:pt x="34" y="35"/>
                  </a:cubicBezTo>
                  <a:cubicBezTo>
                    <a:pt x="36" y="37"/>
                    <a:pt x="37" y="37"/>
                    <a:pt x="40" y="38"/>
                  </a:cubicBezTo>
                  <a:cubicBezTo>
                    <a:pt x="40" y="39"/>
                    <a:pt x="39" y="39"/>
                    <a:pt x="38" y="39"/>
                  </a:cubicBezTo>
                  <a:cubicBezTo>
                    <a:pt x="38" y="42"/>
                    <a:pt x="36" y="42"/>
                    <a:pt x="34" y="42"/>
                  </a:cubicBezTo>
                  <a:cubicBezTo>
                    <a:pt x="37" y="44"/>
                    <a:pt x="39" y="45"/>
                    <a:pt x="42" y="45"/>
                  </a:cubicBezTo>
                  <a:cubicBezTo>
                    <a:pt x="42" y="47"/>
                    <a:pt x="37" y="46"/>
                    <a:pt x="36" y="47"/>
                  </a:cubicBezTo>
                  <a:cubicBezTo>
                    <a:pt x="37" y="48"/>
                    <a:pt x="37" y="49"/>
                    <a:pt x="40" y="50"/>
                  </a:cubicBezTo>
                  <a:cubicBezTo>
                    <a:pt x="39" y="51"/>
                    <a:pt x="39" y="51"/>
                    <a:pt x="39" y="51"/>
                  </a:cubicBezTo>
                  <a:cubicBezTo>
                    <a:pt x="41" y="51"/>
                    <a:pt x="43" y="52"/>
                    <a:pt x="45" y="52"/>
                  </a:cubicBezTo>
                  <a:cubicBezTo>
                    <a:pt x="45" y="53"/>
                    <a:pt x="40" y="54"/>
                    <a:pt x="39" y="54"/>
                  </a:cubicBezTo>
                  <a:cubicBezTo>
                    <a:pt x="37" y="55"/>
                    <a:pt x="36" y="55"/>
                    <a:pt x="33" y="54"/>
                  </a:cubicBezTo>
                  <a:cubicBezTo>
                    <a:pt x="33" y="55"/>
                    <a:pt x="34" y="56"/>
                    <a:pt x="35" y="58"/>
                  </a:cubicBezTo>
                  <a:cubicBezTo>
                    <a:pt x="33" y="59"/>
                    <a:pt x="29" y="56"/>
                    <a:pt x="27" y="55"/>
                  </a:cubicBezTo>
                  <a:cubicBezTo>
                    <a:pt x="27" y="57"/>
                    <a:pt x="28" y="58"/>
                    <a:pt x="29" y="59"/>
                  </a:cubicBezTo>
                  <a:cubicBezTo>
                    <a:pt x="27" y="59"/>
                    <a:pt x="26" y="59"/>
                    <a:pt x="23" y="59"/>
                  </a:cubicBezTo>
                  <a:cubicBezTo>
                    <a:pt x="23" y="59"/>
                    <a:pt x="21" y="58"/>
                    <a:pt x="21" y="58"/>
                  </a:cubicBezTo>
                  <a:cubicBezTo>
                    <a:pt x="20" y="59"/>
                    <a:pt x="18" y="59"/>
                    <a:pt x="16" y="59"/>
                  </a:cubicBezTo>
                  <a:cubicBezTo>
                    <a:pt x="18" y="58"/>
                    <a:pt x="19" y="57"/>
                    <a:pt x="20" y="55"/>
                  </a:cubicBezTo>
                  <a:cubicBezTo>
                    <a:pt x="19" y="55"/>
                    <a:pt x="18" y="55"/>
                    <a:pt x="19" y="54"/>
                  </a:cubicBezTo>
                  <a:cubicBezTo>
                    <a:pt x="17" y="55"/>
                    <a:pt x="16" y="57"/>
                    <a:pt x="14" y="54"/>
                  </a:cubicBezTo>
                  <a:cubicBezTo>
                    <a:pt x="14" y="54"/>
                    <a:pt x="13" y="55"/>
                    <a:pt x="13" y="55"/>
                  </a:cubicBezTo>
                  <a:cubicBezTo>
                    <a:pt x="12" y="55"/>
                    <a:pt x="11" y="56"/>
                    <a:pt x="10" y="56"/>
                  </a:cubicBezTo>
                  <a:cubicBezTo>
                    <a:pt x="10" y="55"/>
                    <a:pt x="10" y="55"/>
                    <a:pt x="10" y="54"/>
                  </a:cubicBezTo>
                  <a:cubicBezTo>
                    <a:pt x="8" y="52"/>
                    <a:pt x="3" y="57"/>
                    <a:pt x="3" y="53"/>
                  </a:cubicBezTo>
                  <a:cubicBezTo>
                    <a:pt x="2" y="53"/>
                    <a:pt x="0" y="53"/>
                    <a:pt x="0" y="52"/>
                  </a:cubicBezTo>
                  <a:cubicBezTo>
                    <a:pt x="4" y="52"/>
                    <a:pt x="6" y="49"/>
                    <a:pt x="8" y="46"/>
                  </a:cubicBezTo>
                  <a:cubicBezTo>
                    <a:pt x="7" y="47"/>
                    <a:pt x="5" y="47"/>
                    <a:pt x="5" y="46"/>
                  </a:cubicBezTo>
                  <a:cubicBezTo>
                    <a:pt x="5" y="46"/>
                    <a:pt x="5" y="45"/>
                    <a:pt x="5" y="45"/>
                  </a:cubicBezTo>
                  <a:cubicBezTo>
                    <a:pt x="4" y="45"/>
                    <a:pt x="3" y="45"/>
                    <a:pt x="3" y="44"/>
                  </a:cubicBezTo>
                  <a:cubicBezTo>
                    <a:pt x="4" y="44"/>
                    <a:pt x="4" y="44"/>
                    <a:pt x="4" y="43"/>
                  </a:cubicBezTo>
                  <a:cubicBezTo>
                    <a:pt x="3" y="43"/>
                    <a:pt x="2" y="42"/>
                    <a:pt x="2" y="41"/>
                  </a:cubicBezTo>
                  <a:cubicBezTo>
                    <a:pt x="5" y="41"/>
                    <a:pt x="7" y="40"/>
                    <a:pt x="9" y="38"/>
                  </a:cubicBezTo>
                  <a:cubicBezTo>
                    <a:pt x="8" y="38"/>
                    <a:pt x="8" y="39"/>
                    <a:pt x="7" y="38"/>
                  </a:cubicBezTo>
                  <a:cubicBezTo>
                    <a:pt x="7" y="38"/>
                    <a:pt x="7" y="38"/>
                    <a:pt x="7" y="37"/>
                  </a:cubicBezTo>
                  <a:cubicBezTo>
                    <a:pt x="7" y="37"/>
                    <a:pt x="6" y="37"/>
                    <a:pt x="6" y="37"/>
                  </a:cubicBezTo>
                  <a:cubicBezTo>
                    <a:pt x="7" y="36"/>
                    <a:pt x="7" y="36"/>
                    <a:pt x="8" y="35"/>
                  </a:cubicBezTo>
                  <a:cubicBezTo>
                    <a:pt x="8" y="35"/>
                    <a:pt x="4" y="35"/>
                    <a:pt x="5" y="33"/>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42"/>
            <p:cNvSpPr>
              <a:spLocks/>
            </p:cNvSpPr>
            <p:nvPr/>
          </p:nvSpPr>
          <p:spPr bwMode="auto">
            <a:xfrm>
              <a:off x="4902147" y="5194372"/>
              <a:ext cx="66119" cy="88697"/>
            </a:xfrm>
            <a:custGeom>
              <a:avLst/>
              <a:gdLst/>
              <a:ahLst/>
              <a:cxnLst>
                <a:cxn ang="0">
                  <a:pos x="8" y="38"/>
                </a:cxn>
                <a:cxn ang="0">
                  <a:pos x="8" y="35"/>
                </a:cxn>
                <a:cxn ang="0">
                  <a:pos x="7" y="31"/>
                </a:cxn>
                <a:cxn ang="0">
                  <a:pos x="11" y="24"/>
                </a:cxn>
                <a:cxn ang="0">
                  <a:pos x="12" y="20"/>
                </a:cxn>
                <a:cxn ang="0">
                  <a:pos x="17" y="15"/>
                </a:cxn>
                <a:cxn ang="0">
                  <a:pos x="25" y="0"/>
                </a:cxn>
                <a:cxn ang="0">
                  <a:pos x="31" y="11"/>
                </a:cxn>
                <a:cxn ang="0">
                  <a:pos x="32" y="13"/>
                </a:cxn>
                <a:cxn ang="0">
                  <a:pos x="32" y="17"/>
                </a:cxn>
                <a:cxn ang="0">
                  <a:pos x="35" y="19"/>
                </a:cxn>
                <a:cxn ang="0">
                  <a:pos x="37" y="21"/>
                </a:cxn>
                <a:cxn ang="0">
                  <a:pos x="39" y="23"/>
                </a:cxn>
                <a:cxn ang="0">
                  <a:pos x="39" y="29"/>
                </a:cxn>
                <a:cxn ang="0">
                  <a:pos x="39" y="31"/>
                </a:cxn>
                <a:cxn ang="0">
                  <a:pos x="39" y="35"/>
                </a:cxn>
                <a:cxn ang="0">
                  <a:pos x="37" y="37"/>
                </a:cxn>
                <a:cxn ang="0">
                  <a:pos x="39" y="41"/>
                </a:cxn>
                <a:cxn ang="0">
                  <a:pos x="45" y="46"/>
                </a:cxn>
                <a:cxn ang="0">
                  <a:pos x="49" y="53"/>
                </a:cxn>
                <a:cxn ang="0">
                  <a:pos x="46" y="59"/>
                </a:cxn>
                <a:cxn ang="0">
                  <a:pos x="52" y="60"/>
                </a:cxn>
                <a:cxn ang="0">
                  <a:pos x="38" y="63"/>
                </a:cxn>
                <a:cxn ang="0">
                  <a:pos x="31" y="64"/>
                </a:cxn>
                <a:cxn ang="0">
                  <a:pos x="27" y="69"/>
                </a:cxn>
                <a:cxn ang="0">
                  <a:pos x="19" y="69"/>
                </a:cxn>
                <a:cxn ang="0">
                  <a:pos x="21" y="63"/>
                </a:cxn>
                <a:cxn ang="0">
                  <a:pos x="14" y="64"/>
                </a:cxn>
                <a:cxn ang="0">
                  <a:pos x="11" y="63"/>
                </a:cxn>
                <a:cxn ang="0">
                  <a:pos x="0" y="61"/>
                </a:cxn>
                <a:cxn ang="0">
                  <a:pos x="5" y="54"/>
                </a:cxn>
                <a:cxn ang="0">
                  <a:pos x="3" y="51"/>
                </a:cxn>
                <a:cxn ang="0">
                  <a:pos x="1" y="48"/>
                </a:cxn>
                <a:cxn ang="0">
                  <a:pos x="7" y="44"/>
                </a:cxn>
                <a:cxn ang="0">
                  <a:pos x="6" y="43"/>
                </a:cxn>
                <a:cxn ang="0">
                  <a:pos x="5" y="38"/>
                </a:cxn>
              </a:cxnLst>
              <a:rect l="0" t="0" r="r" b="b"/>
              <a:pathLst>
                <a:path w="52" h="70">
                  <a:moveTo>
                    <a:pt x="5" y="38"/>
                  </a:moveTo>
                  <a:cubicBezTo>
                    <a:pt x="7" y="39"/>
                    <a:pt x="8" y="38"/>
                    <a:pt x="8" y="38"/>
                  </a:cubicBezTo>
                  <a:cubicBezTo>
                    <a:pt x="8" y="37"/>
                    <a:pt x="8" y="37"/>
                    <a:pt x="9" y="36"/>
                  </a:cubicBezTo>
                  <a:cubicBezTo>
                    <a:pt x="8" y="36"/>
                    <a:pt x="8" y="36"/>
                    <a:pt x="8" y="35"/>
                  </a:cubicBezTo>
                  <a:cubicBezTo>
                    <a:pt x="9" y="34"/>
                    <a:pt x="10" y="34"/>
                    <a:pt x="11" y="33"/>
                  </a:cubicBezTo>
                  <a:cubicBezTo>
                    <a:pt x="9" y="33"/>
                    <a:pt x="9" y="33"/>
                    <a:pt x="7" y="31"/>
                  </a:cubicBezTo>
                  <a:cubicBezTo>
                    <a:pt x="11" y="31"/>
                    <a:pt x="14" y="29"/>
                    <a:pt x="16" y="26"/>
                  </a:cubicBezTo>
                  <a:cubicBezTo>
                    <a:pt x="15" y="26"/>
                    <a:pt x="11" y="25"/>
                    <a:pt x="11" y="24"/>
                  </a:cubicBezTo>
                  <a:cubicBezTo>
                    <a:pt x="12" y="23"/>
                    <a:pt x="14" y="22"/>
                    <a:pt x="15" y="21"/>
                  </a:cubicBezTo>
                  <a:cubicBezTo>
                    <a:pt x="14" y="21"/>
                    <a:pt x="13" y="21"/>
                    <a:pt x="12" y="20"/>
                  </a:cubicBezTo>
                  <a:cubicBezTo>
                    <a:pt x="15" y="19"/>
                    <a:pt x="17" y="18"/>
                    <a:pt x="18" y="16"/>
                  </a:cubicBezTo>
                  <a:cubicBezTo>
                    <a:pt x="17" y="17"/>
                    <a:pt x="17" y="16"/>
                    <a:pt x="17" y="15"/>
                  </a:cubicBezTo>
                  <a:cubicBezTo>
                    <a:pt x="16" y="15"/>
                    <a:pt x="14" y="16"/>
                    <a:pt x="13" y="15"/>
                  </a:cubicBezTo>
                  <a:cubicBezTo>
                    <a:pt x="17" y="13"/>
                    <a:pt x="23" y="6"/>
                    <a:pt x="25" y="0"/>
                  </a:cubicBezTo>
                  <a:cubicBezTo>
                    <a:pt x="27" y="4"/>
                    <a:pt x="27" y="7"/>
                    <a:pt x="31" y="9"/>
                  </a:cubicBezTo>
                  <a:cubicBezTo>
                    <a:pt x="29" y="10"/>
                    <a:pt x="29" y="10"/>
                    <a:pt x="31" y="11"/>
                  </a:cubicBezTo>
                  <a:cubicBezTo>
                    <a:pt x="31" y="11"/>
                    <a:pt x="31" y="11"/>
                    <a:pt x="31" y="12"/>
                  </a:cubicBezTo>
                  <a:cubicBezTo>
                    <a:pt x="31" y="12"/>
                    <a:pt x="34" y="13"/>
                    <a:pt x="32" y="13"/>
                  </a:cubicBezTo>
                  <a:cubicBezTo>
                    <a:pt x="34" y="14"/>
                    <a:pt x="34" y="15"/>
                    <a:pt x="36" y="16"/>
                  </a:cubicBezTo>
                  <a:cubicBezTo>
                    <a:pt x="35" y="16"/>
                    <a:pt x="34" y="16"/>
                    <a:pt x="32" y="17"/>
                  </a:cubicBezTo>
                  <a:cubicBezTo>
                    <a:pt x="33" y="18"/>
                    <a:pt x="32" y="17"/>
                    <a:pt x="31" y="17"/>
                  </a:cubicBezTo>
                  <a:cubicBezTo>
                    <a:pt x="32" y="19"/>
                    <a:pt x="34" y="19"/>
                    <a:pt x="35" y="19"/>
                  </a:cubicBezTo>
                  <a:cubicBezTo>
                    <a:pt x="35" y="20"/>
                    <a:pt x="35" y="20"/>
                    <a:pt x="35" y="21"/>
                  </a:cubicBezTo>
                  <a:cubicBezTo>
                    <a:pt x="36" y="21"/>
                    <a:pt x="36" y="21"/>
                    <a:pt x="37" y="21"/>
                  </a:cubicBezTo>
                  <a:cubicBezTo>
                    <a:pt x="37" y="21"/>
                    <a:pt x="37" y="22"/>
                    <a:pt x="36" y="22"/>
                  </a:cubicBezTo>
                  <a:cubicBezTo>
                    <a:pt x="37" y="23"/>
                    <a:pt x="37" y="23"/>
                    <a:pt x="39" y="23"/>
                  </a:cubicBezTo>
                  <a:cubicBezTo>
                    <a:pt x="38" y="24"/>
                    <a:pt x="35" y="24"/>
                    <a:pt x="34" y="24"/>
                  </a:cubicBezTo>
                  <a:cubicBezTo>
                    <a:pt x="35" y="26"/>
                    <a:pt x="36" y="28"/>
                    <a:pt x="39" y="29"/>
                  </a:cubicBezTo>
                  <a:cubicBezTo>
                    <a:pt x="38" y="30"/>
                    <a:pt x="36" y="29"/>
                    <a:pt x="35" y="29"/>
                  </a:cubicBezTo>
                  <a:cubicBezTo>
                    <a:pt x="36" y="30"/>
                    <a:pt x="37" y="31"/>
                    <a:pt x="39" y="31"/>
                  </a:cubicBezTo>
                  <a:cubicBezTo>
                    <a:pt x="39" y="32"/>
                    <a:pt x="38" y="32"/>
                    <a:pt x="38" y="33"/>
                  </a:cubicBezTo>
                  <a:cubicBezTo>
                    <a:pt x="38" y="34"/>
                    <a:pt x="39" y="33"/>
                    <a:pt x="39" y="35"/>
                  </a:cubicBezTo>
                  <a:cubicBezTo>
                    <a:pt x="40" y="35"/>
                    <a:pt x="40" y="35"/>
                    <a:pt x="41" y="35"/>
                  </a:cubicBezTo>
                  <a:cubicBezTo>
                    <a:pt x="41" y="37"/>
                    <a:pt x="39" y="37"/>
                    <a:pt x="37" y="37"/>
                  </a:cubicBezTo>
                  <a:cubicBezTo>
                    <a:pt x="39" y="38"/>
                    <a:pt x="40" y="39"/>
                    <a:pt x="42" y="39"/>
                  </a:cubicBezTo>
                  <a:cubicBezTo>
                    <a:pt x="42" y="41"/>
                    <a:pt x="40" y="41"/>
                    <a:pt x="39" y="41"/>
                  </a:cubicBezTo>
                  <a:cubicBezTo>
                    <a:pt x="42" y="43"/>
                    <a:pt x="43" y="44"/>
                    <a:pt x="46" y="44"/>
                  </a:cubicBezTo>
                  <a:cubicBezTo>
                    <a:pt x="46" y="45"/>
                    <a:pt x="46" y="45"/>
                    <a:pt x="45" y="46"/>
                  </a:cubicBezTo>
                  <a:cubicBezTo>
                    <a:pt x="45" y="49"/>
                    <a:pt x="42" y="49"/>
                    <a:pt x="40" y="49"/>
                  </a:cubicBezTo>
                  <a:cubicBezTo>
                    <a:pt x="43" y="52"/>
                    <a:pt x="45" y="52"/>
                    <a:pt x="49" y="53"/>
                  </a:cubicBezTo>
                  <a:cubicBezTo>
                    <a:pt x="49" y="55"/>
                    <a:pt x="43" y="54"/>
                    <a:pt x="42" y="55"/>
                  </a:cubicBezTo>
                  <a:cubicBezTo>
                    <a:pt x="43" y="56"/>
                    <a:pt x="43" y="57"/>
                    <a:pt x="46" y="59"/>
                  </a:cubicBezTo>
                  <a:cubicBezTo>
                    <a:pt x="46" y="59"/>
                    <a:pt x="46" y="59"/>
                    <a:pt x="45" y="60"/>
                  </a:cubicBezTo>
                  <a:cubicBezTo>
                    <a:pt x="47" y="60"/>
                    <a:pt x="49" y="61"/>
                    <a:pt x="52" y="60"/>
                  </a:cubicBezTo>
                  <a:cubicBezTo>
                    <a:pt x="52" y="62"/>
                    <a:pt x="47" y="63"/>
                    <a:pt x="45" y="63"/>
                  </a:cubicBezTo>
                  <a:cubicBezTo>
                    <a:pt x="42" y="65"/>
                    <a:pt x="41" y="64"/>
                    <a:pt x="38" y="63"/>
                  </a:cubicBezTo>
                  <a:cubicBezTo>
                    <a:pt x="38" y="64"/>
                    <a:pt x="39" y="66"/>
                    <a:pt x="41" y="67"/>
                  </a:cubicBezTo>
                  <a:cubicBezTo>
                    <a:pt x="38" y="68"/>
                    <a:pt x="33" y="65"/>
                    <a:pt x="31" y="64"/>
                  </a:cubicBezTo>
                  <a:cubicBezTo>
                    <a:pt x="31" y="66"/>
                    <a:pt x="32" y="68"/>
                    <a:pt x="34" y="69"/>
                  </a:cubicBezTo>
                  <a:cubicBezTo>
                    <a:pt x="31" y="70"/>
                    <a:pt x="30" y="69"/>
                    <a:pt x="27" y="69"/>
                  </a:cubicBezTo>
                  <a:cubicBezTo>
                    <a:pt x="26" y="69"/>
                    <a:pt x="24" y="68"/>
                    <a:pt x="24" y="68"/>
                  </a:cubicBezTo>
                  <a:cubicBezTo>
                    <a:pt x="22" y="69"/>
                    <a:pt x="21" y="69"/>
                    <a:pt x="19" y="69"/>
                  </a:cubicBezTo>
                  <a:cubicBezTo>
                    <a:pt x="21" y="68"/>
                    <a:pt x="21" y="67"/>
                    <a:pt x="22" y="65"/>
                  </a:cubicBezTo>
                  <a:cubicBezTo>
                    <a:pt x="21" y="65"/>
                    <a:pt x="21" y="65"/>
                    <a:pt x="21" y="63"/>
                  </a:cubicBezTo>
                  <a:cubicBezTo>
                    <a:pt x="19" y="64"/>
                    <a:pt x="18" y="66"/>
                    <a:pt x="16" y="63"/>
                  </a:cubicBezTo>
                  <a:cubicBezTo>
                    <a:pt x="16" y="64"/>
                    <a:pt x="15" y="64"/>
                    <a:pt x="14" y="64"/>
                  </a:cubicBezTo>
                  <a:cubicBezTo>
                    <a:pt x="14" y="64"/>
                    <a:pt x="12" y="65"/>
                    <a:pt x="11" y="65"/>
                  </a:cubicBezTo>
                  <a:cubicBezTo>
                    <a:pt x="11" y="65"/>
                    <a:pt x="11" y="64"/>
                    <a:pt x="11" y="63"/>
                  </a:cubicBezTo>
                  <a:cubicBezTo>
                    <a:pt x="9" y="61"/>
                    <a:pt x="3" y="67"/>
                    <a:pt x="2" y="62"/>
                  </a:cubicBezTo>
                  <a:cubicBezTo>
                    <a:pt x="1" y="62"/>
                    <a:pt x="0" y="62"/>
                    <a:pt x="0" y="61"/>
                  </a:cubicBezTo>
                  <a:cubicBezTo>
                    <a:pt x="4" y="61"/>
                    <a:pt x="7" y="57"/>
                    <a:pt x="9" y="54"/>
                  </a:cubicBezTo>
                  <a:cubicBezTo>
                    <a:pt x="8" y="54"/>
                    <a:pt x="6" y="55"/>
                    <a:pt x="5" y="54"/>
                  </a:cubicBezTo>
                  <a:cubicBezTo>
                    <a:pt x="5" y="53"/>
                    <a:pt x="5" y="53"/>
                    <a:pt x="5" y="53"/>
                  </a:cubicBezTo>
                  <a:cubicBezTo>
                    <a:pt x="4" y="52"/>
                    <a:pt x="3" y="53"/>
                    <a:pt x="3" y="51"/>
                  </a:cubicBezTo>
                  <a:cubicBezTo>
                    <a:pt x="4" y="51"/>
                    <a:pt x="4" y="51"/>
                    <a:pt x="4" y="50"/>
                  </a:cubicBezTo>
                  <a:cubicBezTo>
                    <a:pt x="3" y="50"/>
                    <a:pt x="2" y="49"/>
                    <a:pt x="1" y="48"/>
                  </a:cubicBezTo>
                  <a:cubicBezTo>
                    <a:pt x="5" y="48"/>
                    <a:pt x="8" y="47"/>
                    <a:pt x="10" y="45"/>
                  </a:cubicBezTo>
                  <a:cubicBezTo>
                    <a:pt x="9" y="45"/>
                    <a:pt x="8" y="45"/>
                    <a:pt x="7" y="44"/>
                  </a:cubicBezTo>
                  <a:cubicBezTo>
                    <a:pt x="8" y="44"/>
                    <a:pt x="8" y="44"/>
                    <a:pt x="8" y="44"/>
                  </a:cubicBezTo>
                  <a:cubicBezTo>
                    <a:pt x="7" y="43"/>
                    <a:pt x="7" y="43"/>
                    <a:pt x="6" y="43"/>
                  </a:cubicBezTo>
                  <a:cubicBezTo>
                    <a:pt x="7" y="42"/>
                    <a:pt x="8" y="42"/>
                    <a:pt x="8" y="41"/>
                  </a:cubicBezTo>
                  <a:cubicBezTo>
                    <a:pt x="8" y="41"/>
                    <a:pt x="4" y="40"/>
                    <a:pt x="5" y="38"/>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sp>
        <p:nvSpPr>
          <p:cNvPr id="56" name="Freeform 61"/>
          <p:cNvSpPr>
            <a:spLocks noChangeAspect="1"/>
          </p:cNvSpPr>
          <p:nvPr/>
        </p:nvSpPr>
        <p:spPr bwMode="auto">
          <a:xfrm>
            <a:off x="1672466" y="3402027"/>
            <a:ext cx="637200" cy="175078"/>
          </a:xfrm>
          <a:custGeom>
            <a:avLst/>
            <a:gdLst/>
            <a:ahLst/>
            <a:cxnLst>
              <a:cxn ang="0">
                <a:pos x="24" y="314"/>
              </a:cxn>
              <a:cxn ang="0">
                <a:pos x="40" y="331"/>
              </a:cxn>
              <a:cxn ang="0">
                <a:pos x="52" y="381"/>
              </a:cxn>
              <a:cxn ang="0">
                <a:pos x="76" y="225"/>
              </a:cxn>
              <a:cxn ang="0">
                <a:pos x="213" y="215"/>
              </a:cxn>
              <a:cxn ang="0">
                <a:pos x="231" y="267"/>
              </a:cxn>
              <a:cxn ang="0">
                <a:pos x="250" y="303"/>
              </a:cxn>
              <a:cxn ang="0">
                <a:pos x="274" y="262"/>
              </a:cxn>
              <a:cxn ang="0">
                <a:pos x="413" y="303"/>
              </a:cxn>
              <a:cxn ang="0">
                <a:pos x="435" y="26"/>
              </a:cxn>
              <a:cxn ang="0">
                <a:pos x="609" y="296"/>
              </a:cxn>
              <a:cxn ang="0">
                <a:pos x="643" y="305"/>
              </a:cxn>
              <a:cxn ang="0">
                <a:pos x="652" y="425"/>
              </a:cxn>
              <a:cxn ang="0">
                <a:pos x="763" y="3"/>
              </a:cxn>
              <a:cxn ang="0">
                <a:pos x="848" y="312"/>
              </a:cxn>
              <a:cxn ang="0">
                <a:pos x="857" y="411"/>
              </a:cxn>
              <a:cxn ang="0">
                <a:pos x="914" y="310"/>
              </a:cxn>
              <a:cxn ang="0">
                <a:pos x="940" y="260"/>
              </a:cxn>
              <a:cxn ang="0">
                <a:pos x="1044" y="454"/>
              </a:cxn>
              <a:cxn ang="0">
                <a:pos x="1089" y="454"/>
              </a:cxn>
              <a:cxn ang="0">
                <a:pos x="1124" y="355"/>
              </a:cxn>
              <a:cxn ang="0">
                <a:pos x="1240" y="331"/>
              </a:cxn>
              <a:cxn ang="0">
                <a:pos x="1252" y="357"/>
              </a:cxn>
              <a:cxn ang="0">
                <a:pos x="1387" y="388"/>
              </a:cxn>
              <a:cxn ang="0">
                <a:pos x="1448" y="326"/>
              </a:cxn>
              <a:cxn ang="0">
                <a:pos x="1457" y="279"/>
              </a:cxn>
              <a:cxn ang="0">
                <a:pos x="1491" y="234"/>
              </a:cxn>
              <a:cxn ang="0">
                <a:pos x="1516" y="296"/>
              </a:cxn>
              <a:cxn ang="0">
                <a:pos x="1533" y="378"/>
              </a:cxn>
              <a:cxn ang="0">
                <a:pos x="1540" y="286"/>
              </a:cxn>
              <a:cxn ang="0">
                <a:pos x="1568" y="296"/>
              </a:cxn>
              <a:cxn ang="0">
                <a:pos x="1623" y="319"/>
              </a:cxn>
              <a:cxn ang="0">
                <a:pos x="1696" y="404"/>
              </a:cxn>
              <a:cxn ang="0">
                <a:pos x="1750" y="300"/>
              </a:cxn>
              <a:cxn ang="0">
                <a:pos x="1866" y="459"/>
              </a:cxn>
              <a:cxn ang="0">
                <a:pos x="1975" y="402"/>
              </a:cxn>
              <a:cxn ang="0">
                <a:pos x="2128" y="437"/>
              </a:cxn>
              <a:cxn ang="0">
                <a:pos x="2251" y="409"/>
              </a:cxn>
              <a:cxn ang="0">
                <a:pos x="2329" y="402"/>
              </a:cxn>
              <a:cxn ang="0">
                <a:pos x="2395" y="480"/>
              </a:cxn>
              <a:cxn ang="0">
                <a:pos x="2450" y="416"/>
              </a:cxn>
              <a:cxn ang="0">
                <a:pos x="2532" y="477"/>
              </a:cxn>
              <a:cxn ang="0">
                <a:pos x="2622" y="477"/>
              </a:cxn>
              <a:cxn ang="0">
                <a:pos x="2750" y="442"/>
              </a:cxn>
              <a:cxn ang="0">
                <a:pos x="2825" y="319"/>
              </a:cxn>
              <a:cxn ang="0">
                <a:pos x="2934" y="378"/>
              </a:cxn>
              <a:cxn ang="0">
                <a:pos x="2998" y="189"/>
              </a:cxn>
              <a:cxn ang="0">
                <a:pos x="3054" y="187"/>
              </a:cxn>
              <a:cxn ang="0">
                <a:pos x="3113" y="416"/>
              </a:cxn>
              <a:cxn ang="0">
                <a:pos x="3168" y="291"/>
              </a:cxn>
              <a:cxn ang="0">
                <a:pos x="3262" y="336"/>
              </a:cxn>
              <a:cxn ang="0">
                <a:pos x="3406" y="239"/>
              </a:cxn>
              <a:cxn ang="0">
                <a:pos x="0" y="532"/>
              </a:cxn>
            </a:cxnLst>
            <a:rect l="0" t="0" r="r" b="b"/>
            <a:pathLst>
              <a:path w="3449" h="532">
                <a:moveTo>
                  <a:pt x="0" y="532"/>
                </a:moveTo>
                <a:lnTo>
                  <a:pt x="0" y="310"/>
                </a:lnTo>
                <a:lnTo>
                  <a:pt x="24" y="310"/>
                </a:lnTo>
                <a:lnTo>
                  <a:pt x="24" y="314"/>
                </a:lnTo>
                <a:lnTo>
                  <a:pt x="33" y="314"/>
                </a:lnTo>
                <a:lnTo>
                  <a:pt x="33" y="326"/>
                </a:lnTo>
                <a:lnTo>
                  <a:pt x="40" y="326"/>
                </a:lnTo>
                <a:lnTo>
                  <a:pt x="40" y="331"/>
                </a:lnTo>
                <a:lnTo>
                  <a:pt x="45" y="331"/>
                </a:lnTo>
                <a:lnTo>
                  <a:pt x="45" y="364"/>
                </a:lnTo>
                <a:lnTo>
                  <a:pt x="52" y="364"/>
                </a:lnTo>
                <a:lnTo>
                  <a:pt x="52" y="381"/>
                </a:lnTo>
                <a:lnTo>
                  <a:pt x="59" y="381"/>
                </a:lnTo>
                <a:lnTo>
                  <a:pt x="59" y="262"/>
                </a:lnTo>
                <a:lnTo>
                  <a:pt x="76" y="262"/>
                </a:lnTo>
                <a:lnTo>
                  <a:pt x="76" y="225"/>
                </a:lnTo>
                <a:lnTo>
                  <a:pt x="87" y="225"/>
                </a:lnTo>
                <a:lnTo>
                  <a:pt x="87" y="215"/>
                </a:lnTo>
                <a:lnTo>
                  <a:pt x="151" y="184"/>
                </a:lnTo>
                <a:lnTo>
                  <a:pt x="213" y="215"/>
                </a:lnTo>
                <a:lnTo>
                  <a:pt x="213" y="225"/>
                </a:lnTo>
                <a:lnTo>
                  <a:pt x="222" y="225"/>
                </a:lnTo>
                <a:lnTo>
                  <a:pt x="222" y="262"/>
                </a:lnTo>
                <a:lnTo>
                  <a:pt x="231" y="267"/>
                </a:lnTo>
                <a:lnTo>
                  <a:pt x="231" y="345"/>
                </a:lnTo>
                <a:lnTo>
                  <a:pt x="241" y="345"/>
                </a:lnTo>
                <a:lnTo>
                  <a:pt x="250" y="373"/>
                </a:lnTo>
                <a:lnTo>
                  <a:pt x="250" y="303"/>
                </a:lnTo>
                <a:lnTo>
                  <a:pt x="267" y="303"/>
                </a:lnTo>
                <a:lnTo>
                  <a:pt x="267" y="279"/>
                </a:lnTo>
                <a:lnTo>
                  <a:pt x="274" y="279"/>
                </a:lnTo>
                <a:lnTo>
                  <a:pt x="274" y="262"/>
                </a:lnTo>
                <a:lnTo>
                  <a:pt x="404" y="260"/>
                </a:lnTo>
                <a:lnTo>
                  <a:pt x="404" y="277"/>
                </a:lnTo>
                <a:lnTo>
                  <a:pt x="413" y="277"/>
                </a:lnTo>
                <a:lnTo>
                  <a:pt x="413" y="303"/>
                </a:lnTo>
                <a:lnTo>
                  <a:pt x="425" y="303"/>
                </a:lnTo>
                <a:lnTo>
                  <a:pt x="425" y="369"/>
                </a:lnTo>
                <a:lnTo>
                  <a:pt x="435" y="369"/>
                </a:lnTo>
                <a:lnTo>
                  <a:pt x="435" y="26"/>
                </a:lnTo>
                <a:lnTo>
                  <a:pt x="529" y="0"/>
                </a:lnTo>
                <a:lnTo>
                  <a:pt x="607" y="19"/>
                </a:lnTo>
                <a:lnTo>
                  <a:pt x="607" y="291"/>
                </a:lnTo>
                <a:lnTo>
                  <a:pt x="609" y="296"/>
                </a:lnTo>
                <a:lnTo>
                  <a:pt x="624" y="258"/>
                </a:lnTo>
                <a:lnTo>
                  <a:pt x="635" y="296"/>
                </a:lnTo>
                <a:lnTo>
                  <a:pt x="640" y="286"/>
                </a:lnTo>
                <a:lnTo>
                  <a:pt x="643" y="305"/>
                </a:lnTo>
                <a:lnTo>
                  <a:pt x="643" y="355"/>
                </a:lnTo>
                <a:lnTo>
                  <a:pt x="645" y="357"/>
                </a:lnTo>
                <a:lnTo>
                  <a:pt x="645" y="425"/>
                </a:lnTo>
                <a:lnTo>
                  <a:pt x="652" y="425"/>
                </a:lnTo>
                <a:lnTo>
                  <a:pt x="652" y="343"/>
                </a:lnTo>
                <a:lnTo>
                  <a:pt x="659" y="343"/>
                </a:lnTo>
                <a:lnTo>
                  <a:pt x="659" y="26"/>
                </a:lnTo>
                <a:lnTo>
                  <a:pt x="763" y="3"/>
                </a:lnTo>
                <a:lnTo>
                  <a:pt x="834" y="22"/>
                </a:lnTo>
                <a:lnTo>
                  <a:pt x="834" y="277"/>
                </a:lnTo>
                <a:lnTo>
                  <a:pt x="848" y="288"/>
                </a:lnTo>
                <a:lnTo>
                  <a:pt x="848" y="312"/>
                </a:lnTo>
                <a:lnTo>
                  <a:pt x="855" y="312"/>
                </a:lnTo>
                <a:lnTo>
                  <a:pt x="855" y="329"/>
                </a:lnTo>
                <a:lnTo>
                  <a:pt x="857" y="329"/>
                </a:lnTo>
                <a:lnTo>
                  <a:pt x="857" y="411"/>
                </a:lnTo>
                <a:lnTo>
                  <a:pt x="865" y="411"/>
                </a:lnTo>
                <a:lnTo>
                  <a:pt x="865" y="385"/>
                </a:lnTo>
                <a:lnTo>
                  <a:pt x="914" y="385"/>
                </a:lnTo>
                <a:lnTo>
                  <a:pt x="914" y="310"/>
                </a:lnTo>
                <a:lnTo>
                  <a:pt x="935" y="310"/>
                </a:lnTo>
                <a:lnTo>
                  <a:pt x="935" y="274"/>
                </a:lnTo>
                <a:lnTo>
                  <a:pt x="940" y="274"/>
                </a:lnTo>
                <a:lnTo>
                  <a:pt x="940" y="260"/>
                </a:lnTo>
                <a:lnTo>
                  <a:pt x="942" y="260"/>
                </a:lnTo>
                <a:lnTo>
                  <a:pt x="942" y="251"/>
                </a:lnTo>
                <a:lnTo>
                  <a:pt x="1044" y="248"/>
                </a:lnTo>
                <a:lnTo>
                  <a:pt x="1044" y="454"/>
                </a:lnTo>
                <a:lnTo>
                  <a:pt x="1063" y="454"/>
                </a:lnTo>
                <a:lnTo>
                  <a:pt x="1063" y="463"/>
                </a:lnTo>
                <a:lnTo>
                  <a:pt x="1089" y="463"/>
                </a:lnTo>
                <a:lnTo>
                  <a:pt x="1089" y="454"/>
                </a:lnTo>
                <a:lnTo>
                  <a:pt x="1103" y="454"/>
                </a:lnTo>
                <a:lnTo>
                  <a:pt x="1103" y="447"/>
                </a:lnTo>
                <a:lnTo>
                  <a:pt x="1124" y="447"/>
                </a:lnTo>
                <a:lnTo>
                  <a:pt x="1124" y="355"/>
                </a:lnTo>
                <a:lnTo>
                  <a:pt x="1134" y="355"/>
                </a:lnTo>
                <a:lnTo>
                  <a:pt x="1134" y="300"/>
                </a:lnTo>
                <a:lnTo>
                  <a:pt x="1240" y="300"/>
                </a:lnTo>
                <a:lnTo>
                  <a:pt x="1240" y="331"/>
                </a:lnTo>
                <a:lnTo>
                  <a:pt x="1242" y="331"/>
                </a:lnTo>
                <a:lnTo>
                  <a:pt x="1242" y="347"/>
                </a:lnTo>
                <a:lnTo>
                  <a:pt x="1252" y="347"/>
                </a:lnTo>
                <a:lnTo>
                  <a:pt x="1252" y="357"/>
                </a:lnTo>
                <a:lnTo>
                  <a:pt x="1259" y="357"/>
                </a:lnTo>
                <a:lnTo>
                  <a:pt x="1259" y="267"/>
                </a:lnTo>
                <a:lnTo>
                  <a:pt x="1387" y="267"/>
                </a:lnTo>
                <a:lnTo>
                  <a:pt x="1387" y="388"/>
                </a:lnTo>
                <a:lnTo>
                  <a:pt x="1405" y="388"/>
                </a:lnTo>
                <a:lnTo>
                  <a:pt x="1405" y="288"/>
                </a:lnTo>
                <a:lnTo>
                  <a:pt x="1448" y="288"/>
                </a:lnTo>
                <a:lnTo>
                  <a:pt x="1448" y="326"/>
                </a:lnTo>
                <a:lnTo>
                  <a:pt x="1455" y="326"/>
                </a:lnTo>
                <a:lnTo>
                  <a:pt x="1455" y="310"/>
                </a:lnTo>
                <a:lnTo>
                  <a:pt x="1457" y="310"/>
                </a:lnTo>
                <a:lnTo>
                  <a:pt x="1457" y="279"/>
                </a:lnTo>
                <a:lnTo>
                  <a:pt x="1460" y="279"/>
                </a:lnTo>
                <a:lnTo>
                  <a:pt x="1476" y="234"/>
                </a:lnTo>
                <a:lnTo>
                  <a:pt x="1483" y="189"/>
                </a:lnTo>
                <a:lnTo>
                  <a:pt x="1491" y="234"/>
                </a:lnTo>
                <a:lnTo>
                  <a:pt x="1507" y="279"/>
                </a:lnTo>
                <a:lnTo>
                  <a:pt x="1512" y="279"/>
                </a:lnTo>
                <a:lnTo>
                  <a:pt x="1512" y="296"/>
                </a:lnTo>
                <a:lnTo>
                  <a:pt x="1516" y="296"/>
                </a:lnTo>
                <a:lnTo>
                  <a:pt x="1516" y="322"/>
                </a:lnTo>
                <a:lnTo>
                  <a:pt x="1519" y="322"/>
                </a:lnTo>
                <a:lnTo>
                  <a:pt x="1519" y="378"/>
                </a:lnTo>
                <a:lnTo>
                  <a:pt x="1533" y="378"/>
                </a:lnTo>
                <a:lnTo>
                  <a:pt x="1533" y="312"/>
                </a:lnTo>
                <a:lnTo>
                  <a:pt x="1535" y="312"/>
                </a:lnTo>
                <a:lnTo>
                  <a:pt x="1535" y="286"/>
                </a:lnTo>
                <a:lnTo>
                  <a:pt x="1540" y="286"/>
                </a:lnTo>
                <a:lnTo>
                  <a:pt x="1550" y="218"/>
                </a:lnTo>
                <a:lnTo>
                  <a:pt x="1561" y="284"/>
                </a:lnTo>
                <a:lnTo>
                  <a:pt x="1568" y="286"/>
                </a:lnTo>
                <a:lnTo>
                  <a:pt x="1568" y="296"/>
                </a:lnTo>
                <a:lnTo>
                  <a:pt x="1585" y="296"/>
                </a:lnTo>
                <a:lnTo>
                  <a:pt x="1585" y="310"/>
                </a:lnTo>
                <a:lnTo>
                  <a:pt x="1623" y="310"/>
                </a:lnTo>
                <a:lnTo>
                  <a:pt x="1623" y="319"/>
                </a:lnTo>
                <a:lnTo>
                  <a:pt x="1679" y="336"/>
                </a:lnTo>
                <a:lnTo>
                  <a:pt x="1679" y="378"/>
                </a:lnTo>
                <a:lnTo>
                  <a:pt x="1696" y="378"/>
                </a:lnTo>
                <a:lnTo>
                  <a:pt x="1696" y="404"/>
                </a:lnTo>
                <a:lnTo>
                  <a:pt x="1713" y="404"/>
                </a:lnTo>
                <a:lnTo>
                  <a:pt x="1713" y="376"/>
                </a:lnTo>
                <a:lnTo>
                  <a:pt x="1750" y="376"/>
                </a:lnTo>
                <a:lnTo>
                  <a:pt x="1750" y="300"/>
                </a:lnTo>
                <a:lnTo>
                  <a:pt x="1835" y="300"/>
                </a:lnTo>
                <a:lnTo>
                  <a:pt x="1835" y="347"/>
                </a:lnTo>
                <a:lnTo>
                  <a:pt x="1866" y="347"/>
                </a:lnTo>
                <a:lnTo>
                  <a:pt x="1866" y="459"/>
                </a:lnTo>
                <a:lnTo>
                  <a:pt x="1904" y="459"/>
                </a:lnTo>
                <a:lnTo>
                  <a:pt x="1904" y="376"/>
                </a:lnTo>
                <a:lnTo>
                  <a:pt x="1975" y="376"/>
                </a:lnTo>
                <a:lnTo>
                  <a:pt x="1975" y="402"/>
                </a:lnTo>
                <a:lnTo>
                  <a:pt x="2013" y="402"/>
                </a:lnTo>
                <a:lnTo>
                  <a:pt x="2013" y="24"/>
                </a:lnTo>
                <a:lnTo>
                  <a:pt x="2128" y="24"/>
                </a:lnTo>
                <a:lnTo>
                  <a:pt x="2128" y="437"/>
                </a:lnTo>
                <a:lnTo>
                  <a:pt x="2142" y="437"/>
                </a:lnTo>
                <a:lnTo>
                  <a:pt x="2142" y="24"/>
                </a:lnTo>
                <a:lnTo>
                  <a:pt x="2251" y="24"/>
                </a:lnTo>
                <a:lnTo>
                  <a:pt x="2251" y="409"/>
                </a:lnTo>
                <a:lnTo>
                  <a:pt x="2265" y="409"/>
                </a:lnTo>
                <a:lnTo>
                  <a:pt x="2265" y="338"/>
                </a:lnTo>
                <a:lnTo>
                  <a:pt x="2329" y="338"/>
                </a:lnTo>
                <a:lnTo>
                  <a:pt x="2329" y="402"/>
                </a:lnTo>
                <a:lnTo>
                  <a:pt x="2364" y="402"/>
                </a:lnTo>
                <a:lnTo>
                  <a:pt x="2364" y="423"/>
                </a:lnTo>
                <a:lnTo>
                  <a:pt x="2395" y="423"/>
                </a:lnTo>
                <a:lnTo>
                  <a:pt x="2395" y="480"/>
                </a:lnTo>
                <a:lnTo>
                  <a:pt x="2428" y="480"/>
                </a:lnTo>
                <a:lnTo>
                  <a:pt x="2428" y="437"/>
                </a:lnTo>
                <a:lnTo>
                  <a:pt x="2450" y="437"/>
                </a:lnTo>
                <a:lnTo>
                  <a:pt x="2450" y="416"/>
                </a:lnTo>
                <a:lnTo>
                  <a:pt x="2511" y="416"/>
                </a:lnTo>
                <a:lnTo>
                  <a:pt x="2511" y="437"/>
                </a:lnTo>
                <a:lnTo>
                  <a:pt x="2532" y="437"/>
                </a:lnTo>
                <a:lnTo>
                  <a:pt x="2532" y="477"/>
                </a:lnTo>
                <a:lnTo>
                  <a:pt x="2556" y="477"/>
                </a:lnTo>
                <a:lnTo>
                  <a:pt x="2556" y="333"/>
                </a:lnTo>
                <a:lnTo>
                  <a:pt x="2622" y="333"/>
                </a:lnTo>
                <a:lnTo>
                  <a:pt x="2622" y="477"/>
                </a:lnTo>
                <a:lnTo>
                  <a:pt x="2648" y="477"/>
                </a:lnTo>
                <a:lnTo>
                  <a:pt x="2648" y="255"/>
                </a:lnTo>
                <a:lnTo>
                  <a:pt x="2750" y="291"/>
                </a:lnTo>
                <a:lnTo>
                  <a:pt x="2750" y="442"/>
                </a:lnTo>
                <a:lnTo>
                  <a:pt x="2780" y="442"/>
                </a:lnTo>
                <a:lnTo>
                  <a:pt x="2780" y="357"/>
                </a:lnTo>
                <a:lnTo>
                  <a:pt x="2825" y="357"/>
                </a:lnTo>
                <a:lnTo>
                  <a:pt x="2825" y="319"/>
                </a:lnTo>
                <a:lnTo>
                  <a:pt x="2889" y="319"/>
                </a:lnTo>
                <a:lnTo>
                  <a:pt x="2889" y="442"/>
                </a:lnTo>
                <a:lnTo>
                  <a:pt x="2934" y="442"/>
                </a:lnTo>
                <a:lnTo>
                  <a:pt x="2934" y="378"/>
                </a:lnTo>
                <a:lnTo>
                  <a:pt x="2981" y="378"/>
                </a:lnTo>
                <a:lnTo>
                  <a:pt x="2981" y="241"/>
                </a:lnTo>
                <a:lnTo>
                  <a:pt x="2998" y="229"/>
                </a:lnTo>
                <a:lnTo>
                  <a:pt x="2998" y="189"/>
                </a:lnTo>
                <a:lnTo>
                  <a:pt x="3024" y="175"/>
                </a:lnTo>
                <a:lnTo>
                  <a:pt x="3026" y="111"/>
                </a:lnTo>
                <a:lnTo>
                  <a:pt x="3028" y="175"/>
                </a:lnTo>
                <a:lnTo>
                  <a:pt x="3054" y="187"/>
                </a:lnTo>
                <a:lnTo>
                  <a:pt x="3057" y="229"/>
                </a:lnTo>
                <a:lnTo>
                  <a:pt x="3073" y="239"/>
                </a:lnTo>
                <a:lnTo>
                  <a:pt x="3073" y="416"/>
                </a:lnTo>
                <a:lnTo>
                  <a:pt x="3113" y="416"/>
                </a:lnTo>
                <a:lnTo>
                  <a:pt x="3113" y="329"/>
                </a:lnTo>
                <a:lnTo>
                  <a:pt x="3142" y="329"/>
                </a:lnTo>
                <a:lnTo>
                  <a:pt x="3142" y="291"/>
                </a:lnTo>
                <a:lnTo>
                  <a:pt x="3168" y="291"/>
                </a:lnTo>
                <a:lnTo>
                  <a:pt x="3168" y="213"/>
                </a:lnTo>
                <a:lnTo>
                  <a:pt x="3231" y="213"/>
                </a:lnTo>
                <a:lnTo>
                  <a:pt x="3231" y="336"/>
                </a:lnTo>
                <a:lnTo>
                  <a:pt x="3262" y="336"/>
                </a:lnTo>
                <a:lnTo>
                  <a:pt x="3262" y="265"/>
                </a:lnTo>
                <a:lnTo>
                  <a:pt x="3335" y="265"/>
                </a:lnTo>
                <a:lnTo>
                  <a:pt x="3335" y="239"/>
                </a:lnTo>
                <a:lnTo>
                  <a:pt x="3406" y="239"/>
                </a:lnTo>
                <a:lnTo>
                  <a:pt x="3406" y="359"/>
                </a:lnTo>
                <a:lnTo>
                  <a:pt x="3449" y="359"/>
                </a:lnTo>
                <a:lnTo>
                  <a:pt x="3449" y="532"/>
                </a:lnTo>
                <a:lnTo>
                  <a:pt x="0" y="532"/>
                </a:lnTo>
                <a:lnTo>
                  <a:pt x="0" y="53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Oval 56"/>
          <p:cNvSpPr/>
          <p:nvPr/>
        </p:nvSpPr>
        <p:spPr>
          <a:xfrm>
            <a:off x="466715" y="1366490"/>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1"/>
                </a:solidFill>
              </a:rPr>
              <a:t>48%</a:t>
            </a:r>
          </a:p>
        </p:txBody>
      </p:sp>
      <p:sp>
        <p:nvSpPr>
          <p:cNvPr id="58" name="Oval 57"/>
          <p:cNvSpPr/>
          <p:nvPr/>
        </p:nvSpPr>
        <p:spPr>
          <a:xfrm>
            <a:off x="1289275" y="1877907"/>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5"/>
                </a:solidFill>
              </a:rPr>
              <a:t>52%</a:t>
            </a:r>
          </a:p>
        </p:txBody>
      </p:sp>
      <p:sp>
        <p:nvSpPr>
          <p:cNvPr id="17" name="Oval 16"/>
          <p:cNvSpPr/>
          <p:nvPr/>
        </p:nvSpPr>
        <p:spPr>
          <a:xfrm>
            <a:off x="4563835" y="2879178"/>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Freeform 16"/>
          <p:cNvSpPr>
            <a:spLocks noChangeAspect="1" noEditPoints="1"/>
          </p:cNvSpPr>
          <p:nvPr/>
        </p:nvSpPr>
        <p:spPr bwMode="auto">
          <a:xfrm>
            <a:off x="4625989" y="2984819"/>
            <a:ext cx="271690" cy="184717"/>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Rounded Rectangle 62"/>
          <p:cNvSpPr/>
          <p:nvPr/>
        </p:nvSpPr>
        <p:spPr>
          <a:xfrm>
            <a:off x="5120640" y="2814732"/>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67" name="Object 7"/>
          <p:cNvGraphicFramePr>
            <a:graphicFrameLocks noChangeAspect="1"/>
          </p:cNvGraphicFramePr>
          <p:nvPr>
            <p:extLst/>
          </p:nvPr>
        </p:nvGraphicFramePr>
        <p:xfrm>
          <a:off x="5120640" y="2819870"/>
          <a:ext cx="1836000" cy="16472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Table 6"/>
          <p:cNvGraphicFramePr>
            <a:graphicFrameLocks noGrp="1"/>
          </p:cNvGraphicFramePr>
          <p:nvPr>
            <p:extLst/>
          </p:nvPr>
        </p:nvGraphicFramePr>
        <p:xfrm>
          <a:off x="6434132" y="1524623"/>
          <a:ext cx="824380" cy="1008000"/>
        </p:xfrm>
        <a:graphic>
          <a:graphicData uri="http://schemas.openxmlformats.org/drawingml/2006/table">
            <a:tbl>
              <a:tblPr>
                <a:tableStyleId>{5C22544A-7EE6-4342-B048-85BDC9FD1C3A}</a:tableStyleId>
              </a:tblPr>
              <a:tblGrid>
                <a:gridCol w="824380">
                  <a:extLst>
                    <a:ext uri="{9D8B030D-6E8A-4147-A177-3AD203B41FA5}">
                      <a16:colId xmlns:a16="http://schemas.microsoft.com/office/drawing/2014/main" xmlns="" val="20000"/>
                    </a:ext>
                  </a:extLst>
                </a:gridCol>
              </a:tblGrid>
              <a:tr h="252000">
                <a:tc>
                  <a:txBody>
                    <a:bodyPr/>
                    <a:lstStyle/>
                    <a:p>
                      <a:pPr algn="r" fontAlgn="b"/>
                      <a:r>
                        <a:rPr lang="nl-BE" sz="1000" b="1" i="0" u="none" strike="noStrike" dirty="0">
                          <a:solidFill>
                            <a:schemeClr val="accent1"/>
                          </a:solidFill>
                          <a:effectLst/>
                          <a:latin typeface="Calibri"/>
                        </a:rPr>
                        <a:t>1 </a:t>
                      </a:r>
                      <a:r>
                        <a:rPr lang="nl-BE" sz="1000" b="1" i="0" u="none" strike="noStrike" dirty="0" err="1">
                          <a:solidFill>
                            <a:schemeClr val="accent1"/>
                          </a:solidFill>
                          <a:effectLst/>
                          <a:latin typeface="Calibri"/>
                        </a:rPr>
                        <a:t>personne</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52000">
                <a:tc>
                  <a:txBody>
                    <a:bodyPr/>
                    <a:lstStyle/>
                    <a:p>
                      <a:pPr algn="r" fontAlgn="b"/>
                      <a:r>
                        <a:rPr lang="nl-BE" sz="1000" b="1" i="0" u="none" strike="noStrike" dirty="0">
                          <a:solidFill>
                            <a:schemeClr val="accent1"/>
                          </a:solidFill>
                          <a:effectLst/>
                          <a:latin typeface="Calibri"/>
                        </a:rPr>
                        <a:t>2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2000">
                <a:tc>
                  <a:txBody>
                    <a:bodyPr/>
                    <a:lstStyle/>
                    <a:p>
                      <a:pPr algn="r" fontAlgn="b"/>
                      <a:r>
                        <a:rPr lang="nl-BE" sz="1000" b="1" i="0" u="none" strike="noStrike" dirty="0">
                          <a:solidFill>
                            <a:schemeClr val="accent1"/>
                          </a:solidFill>
                          <a:effectLst/>
                          <a:latin typeface="Calibri"/>
                        </a:rPr>
                        <a:t>3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2000">
                <a:tc>
                  <a:txBody>
                    <a:bodyPr/>
                    <a:lstStyle/>
                    <a:p>
                      <a:pPr algn="r" fontAlgn="b"/>
                      <a:r>
                        <a:rPr lang="nl-BE" sz="1000" b="1" i="0" u="none" strike="noStrike" dirty="0">
                          <a:solidFill>
                            <a:schemeClr val="accent1"/>
                          </a:solidFill>
                          <a:effectLst/>
                          <a:latin typeface="Calibri"/>
                        </a:rPr>
                        <a:t>4+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6" name="TextBox 65"/>
          <p:cNvSpPr txBox="1"/>
          <p:nvPr/>
        </p:nvSpPr>
        <p:spPr>
          <a:xfrm>
            <a:off x="225426" y="543048"/>
            <a:ext cx="1044724" cy="215444"/>
          </a:xfrm>
          <a:prstGeom prst="rect">
            <a:avLst/>
          </a:prstGeom>
        </p:spPr>
        <p:txBody>
          <a:bodyPr vert="horz" wrap="square" lIns="0" tIns="0" rIns="0" bIns="0" rtlCol="0">
            <a:spAutoFit/>
          </a:bodyPr>
          <a:lstStyle/>
          <a:p>
            <a:pPr marL="4763"/>
            <a:r>
              <a:rPr lang="nl-BE" sz="1400" b="1" dirty="0">
                <a:solidFill>
                  <a:srgbClr val="781D7E"/>
                </a:solidFill>
              </a:rPr>
              <a:t>WALLONIE</a:t>
            </a:r>
          </a:p>
        </p:txBody>
      </p:sp>
      <p:sp>
        <p:nvSpPr>
          <p:cNvPr id="77" name="Freeform 32"/>
          <p:cNvSpPr>
            <a:spLocks noChangeAspect="1"/>
          </p:cNvSpPr>
          <p:nvPr/>
        </p:nvSpPr>
        <p:spPr bwMode="auto">
          <a:xfrm>
            <a:off x="5420036" y="3913536"/>
            <a:ext cx="304801" cy="359275"/>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18"/>
          <p:cNvSpPr>
            <a:spLocks noChangeAspect="1"/>
          </p:cNvSpPr>
          <p:nvPr/>
        </p:nvSpPr>
        <p:spPr bwMode="auto">
          <a:xfrm>
            <a:off x="6366521" y="3985552"/>
            <a:ext cx="268690" cy="280931"/>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Rectangle 72"/>
          <p:cNvSpPr/>
          <p:nvPr/>
        </p:nvSpPr>
        <p:spPr>
          <a:xfrm>
            <a:off x="1044867" y="2889112"/>
            <a:ext cx="726353" cy="276999"/>
          </a:xfrm>
          <a:prstGeom prst="rect">
            <a:avLst/>
          </a:prstGeom>
        </p:spPr>
        <p:txBody>
          <a:bodyPr wrap="none">
            <a:spAutoFit/>
          </a:bodyPr>
          <a:lstStyle/>
          <a:p>
            <a:r>
              <a:rPr lang="en-US" sz="1200" b="1" dirty="0"/>
              <a:t>HABITAT</a:t>
            </a:r>
            <a:endParaRPr lang="nl-BE" sz="1200" dirty="0"/>
          </a:p>
        </p:txBody>
      </p:sp>
      <p:sp>
        <p:nvSpPr>
          <p:cNvPr id="74" name="Rectangle 73"/>
          <p:cNvSpPr/>
          <p:nvPr/>
        </p:nvSpPr>
        <p:spPr>
          <a:xfrm>
            <a:off x="1161823" y="944839"/>
            <a:ext cx="492443" cy="276999"/>
          </a:xfrm>
          <a:prstGeom prst="rect">
            <a:avLst/>
          </a:prstGeom>
        </p:spPr>
        <p:txBody>
          <a:bodyPr wrap="none">
            <a:spAutoFit/>
          </a:bodyPr>
          <a:lstStyle/>
          <a:p>
            <a:pPr algn="ctr" fontAlgn="b"/>
            <a:r>
              <a:rPr lang="en-US" sz="1200" b="1" dirty="0"/>
              <a:t>SEXE</a:t>
            </a:r>
          </a:p>
        </p:txBody>
      </p:sp>
      <p:sp>
        <p:nvSpPr>
          <p:cNvPr id="75" name="Rectangle 74"/>
          <p:cNvSpPr/>
          <p:nvPr/>
        </p:nvSpPr>
        <p:spPr>
          <a:xfrm>
            <a:off x="4253263" y="944839"/>
            <a:ext cx="448905" cy="276999"/>
          </a:xfrm>
          <a:prstGeom prst="rect">
            <a:avLst/>
          </a:prstGeom>
        </p:spPr>
        <p:txBody>
          <a:bodyPr wrap="none">
            <a:spAutoFit/>
          </a:bodyPr>
          <a:lstStyle/>
          <a:p>
            <a:pPr algn="ctr"/>
            <a:r>
              <a:rPr lang="en-US" sz="1200" b="1" dirty="0"/>
              <a:t>ÂGE</a:t>
            </a:r>
          </a:p>
        </p:txBody>
      </p:sp>
      <p:sp>
        <p:nvSpPr>
          <p:cNvPr id="79" name="Rectangle 78"/>
          <p:cNvSpPr/>
          <p:nvPr/>
        </p:nvSpPr>
        <p:spPr>
          <a:xfrm>
            <a:off x="6934215" y="944839"/>
            <a:ext cx="1409810" cy="276999"/>
          </a:xfrm>
          <a:prstGeom prst="rect">
            <a:avLst/>
          </a:prstGeom>
        </p:spPr>
        <p:txBody>
          <a:bodyPr wrap="none">
            <a:spAutoFit/>
          </a:bodyPr>
          <a:lstStyle/>
          <a:p>
            <a:pPr algn="ctr"/>
            <a:r>
              <a:rPr lang="en-US" sz="1200" b="1" dirty="0"/>
              <a:t>TAILLE DE MÉNAGE</a:t>
            </a:r>
          </a:p>
        </p:txBody>
      </p:sp>
      <p:sp>
        <p:nvSpPr>
          <p:cNvPr id="80" name="Rectangle 79"/>
          <p:cNvSpPr/>
          <p:nvPr/>
        </p:nvSpPr>
        <p:spPr>
          <a:xfrm>
            <a:off x="3043421" y="2886269"/>
            <a:ext cx="1653273" cy="276999"/>
          </a:xfrm>
          <a:prstGeom prst="rect">
            <a:avLst/>
          </a:prstGeom>
        </p:spPr>
        <p:txBody>
          <a:bodyPr wrap="none">
            <a:spAutoFit/>
          </a:bodyPr>
          <a:lstStyle/>
          <a:p>
            <a:r>
              <a:rPr lang="en-US" sz="1200" b="1" dirty="0"/>
              <a:t>NIVEAU D’ÉDUCATION</a:t>
            </a:r>
          </a:p>
        </p:txBody>
      </p:sp>
      <p:sp>
        <p:nvSpPr>
          <p:cNvPr id="81" name="Rectangle 80"/>
          <p:cNvSpPr/>
          <p:nvPr/>
        </p:nvSpPr>
        <p:spPr>
          <a:xfrm>
            <a:off x="7459427" y="2886270"/>
            <a:ext cx="1029384" cy="276999"/>
          </a:xfrm>
          <a:prstGeom prst="rect">
            <a:avLst/>
          </a:prstGeom>
        </p:spPr>
        <p:txBody>
          <a:bodyPr wrap="none">
            <a:spAutoFit/>
          </a:bodyPr>
          <a:lstStyle/>
          <a:p>
            <a:pPr algn="ctr"/>
            <a:r>
              <a:rPr lang="en-US" sz="1200" b="1" dirty="0"/>
              <a:t>OCCUPATION</a:t>
            </a:r>
          </a:p>
        </p:txBody>
      </p:sp>
      <p:sp>
        <p:nvSpPr>
          <p:cNvPr id="82" name="Rectangle 81"/>
          <p:cNvSpPr/>
          <p:nvPr/>
        </p:nvSpPr>
        <p:spPr>
          <a:xfrm>
            <a:off x="5643337" y="2886270"/>
            <a:ext cx="790601" cy="276999"/>
          </a:xfrm>
          <a:prstGeom prst="rect">
            <a:avLst/>
          </a:prstGeom>
        </p:spPr>
        <p:txBody>
          <a:bodyPr wrap="none">
            <a:spAutoFit/>
          </a:bodyPr>
          <a:lstStyle/>
          <a:p>
            <a:pPr algn="ctr"/>
            <a:r>
              <a:rPr lang="en-US" sz="1200" b="1" dirty="0"/>
              <a:t>ANIMAL*</a:t>
            </a:r>
          </a:p>
        </p:txBody>
      </p:sp>
      <p:sp>
        <p:nvSpPr>
          <p:cNvPr id="83" name="TextBox 82"/>
          <p:cNvSpPr txBox="1"/>
          <p:nvPr/>
        </p:nvSpPr>
        <p:spPr>
          <a:xfrm>
            <a:off x="5120641" y="4485050"/>
            <a:ext cx="1836000" cy="138499"/>
          </a:xfrm>
          <a:prstGeom prst="rect">
            <a:avLst/>
          </a:prstGeom>
        </p:spPr>
        <p:txBody>
          <a:bodyPr vert="horz" wrap="square" lIns="0" tIns="0" rIns="0" bIns="0" rtlCol="0">
            <a:spAutoFit/>
          </a:bodyPr>
          <a:lstStyle/>
          <a:p>
            <a:pPr marL="4763" algn="ctr"/>
            <a:r>
              <a:rPr lang="nl-BE" sz="900" b="1" dirty="0">
                <a:solidFill>
                  <a:srgbClr val="781D7E"/>
                </a:solidFill>
              </a:rPr>
              <a:t>*Question oui/non</a:t>
            </a:r>
          </a:p>
        </p:txBody>
      </p:sp>
    </p:spTree>
    <p:extLst>
      <p:ext uri="{BB962C8B-B14F-4D97-AF65-F5344CB8AC3E}">
        <p14:creationId xmlns:p14="http://schemas.microsoft.com/office/powerpoint/2010/main" val="218080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163"/>
            <a:ext cx="4445000"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2857500" cy="449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itle 10"/>
          <p:cNvSpPr>
            <a:spLocks noGrp="1"/>
          </p:cNvSpPr>
          <p:nvPr>
            <p:ph type="title"/>
          </p:nvPr>
        </p:nvSpPr>
        <p:spPr/>
        <p:txBody>
          <a:bodyPr/>
          <a:lstStyle/>
          <a:p>
            <a:pPr lvl="0">
              <a:lnSpc>
                <a:spcPct val="100000"/>
              </a:lnSpc>
            </a:pPr>
            <a:r>
              <a:rPr lang="en-AU" dirty="0"/>
              <a:t>RÉSULTATS</a:t>
            </a:r>
            <a:endParaRPr lang="en-GB"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6</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60474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fr-FR" dirty="0"/>
              <a:t>EXPÉRIMENTATIONS SUR CHIENS </a:t>
            </a:r>
            <a:r>
              <a:rPr lang="fr-FR"/>
              <a:t>ET CHATS</a:t>
            </a:r>
            <a:endParaRPr lang="nl-BE" dirty="0"/>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a:grpSpLocks noChangeAspect="1"/>
          </p:cNvGrpSpPr>
          <p:nvPr/>
        </p:nvGrpSpPr>
        <p:grpSpPr>
          <a:xfrm>
            <a:off x="750473" y="2934139"/>
            <a:ext cx="437328" cy="792000"/>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0008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Namur (n=301)</a:t>
            </a:r>
          </a:p>
          <a:p>
            <a:pPr>
              <a:spcBef>
                <a:spcPts val="0"/>
              </a:spcBef>
              <a:spcAft>
                <a:spcPts val="0"/>
              </a:spcAft>
            </a:pPr>
            <a:r>
              <a:rPr lang="en-US" sz="700" cap="none" dirty="0"/>
              <a:t>Question: 	</a:t>
            </a:r>
            <a:r>
              <a:rPr lang="fr-FR" sz="700" cap="none" dirty="0"/>
              <a:t>Q1 Pensez-vous qu’en Wallonie des expériences/ des expérimentations sont réalisées sur …?</a:t>
            </a:r>
            <a:br>
              <a:rPr lang="fr-FR" sz="700" cap="none" dirty="0"/>
            </a:br>
            <a:r>
              <a:rPr lang="en-US" sz="700" cap="none" dirty="0"/>
              <a:t>ABCD:	95% significance level</a:t>
            </a:r>
          </a:p>
          <a:p>
            <a:endParaRPr lang="en-GB" sz="700" dirty="0"/>
          </a:p>
        </p:txBody>
      </p:sp>
      <p:graphicFrame>
        <p:nvGraphicFramePr>
          <p:cNvPr id="5" name="Chart 4"/>
          <p:cNvGraphicFramePr/>
          <p:nvPr>
            <p:extLst>
              <p:ext uri="{D42A27DB-BD31-4B8C-83A1-F6EECF244321}">
                <p14:modId xmlns:p14="http://schemas.microsoft.com/office/powerpoint/2010/main" val="3816781222"/>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0" name="Rounded Rectangle 39"/>
          <p:cNvSpPr/>
          <p:nvPr/>
        </p:nvSpPr>
        <p:spPr>
          <a:xfrm>
            <a:off x="5833484" y="2017593"/>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41" name="Rounded Rectangle 40"/>
          <p:cNvSpPr/>
          <p:nvPr/>
        </p:nvSpPr>
        <p:spPr>
          <a:xfrm>
            <a:off x="5838314" y="3604964"/>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 name="Rounded Rectangle 41"/>
          <p:cNvSpPr/>
          <p:nvPr/>
        </p:nvSpPr>
        <p:spPr>
          <a:xfrm>
            <a:off x="6326182" y="2017592"/>
            <a:ext cx="1240478"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PAS D’ACCORD (%)</a:t>
            </a:r>
          </a:p>
        </p:txBody>
      </p:sp>
      <p:sp>
        <p:nvSpPr>
          <p:cNvPr id="43" name="Rounded Rectangle 42"/>
          <p:cNvSpPr/>
          <p:nvPr/>
        </p:nvSpPr>
        <p:spPr>
          <a:xfrm>
            <a:off x="6326180" y="3604963"/>
            <a:ext cx="1240480"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D’ACCORD  (%)</a:t>
            </a:r>
          </a:p>
        </p:txBody>
      </p:sp>
      <p:sp>
        <p:nvSpPr>
          <p:cNvPr id="44" name="TextBox 43"/>
          <p:cNvSpPr txBox="1"/>
          <p:nvPr/>
        </p:nvSpPr>
        <p:spPr>
          <a:xfrm>
            <a:off x="5831964" y="2011178"/>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67</a:t>
            </a:r>
          </a:p>
        </p:txBody>
      </p:sp>
      <p:sp>
        <p:nvSpPr>
          <p:cNvPr id="45" name="TextBox 44"/>
          <p:cNvSpPr txBox="1"/>
          <p:nvPr/>
        </p:nvSpPr>
        <p:spPr>
          <a:xfrm>
            <a:off x="5841883" y="3598549"/>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33</a:t>
            </a:r>
          </a:p>
        </p:txBody>
      </p:sp>
      <p:sp>
        <p:nvSpPr>
          <p:cNvPr id="7" name="TextBox 6"/>
          <p:cNvSpPr txBox="1"/>
          <p:nvPr/>
        </p:nvSpPr>
        <p:spPr>
          <a:xfrm>
            <a:off x="5013960" y="1033495"/>
            <a:ext cx="1097915" cy="215444"/>
          </a:xfrm>
          <a:prstGeom prst="rect">
            <a:avLst/>
          </a:prstGeom>
        </p:spPr>
        <p:txBody>
          <a:bodyPr vert="horz" wrap="square" lIns="0" tIns="0" rIns="0" bIns="0" rtlCol="0">
            <a:spAutoFit/>
          </a:bodyPr>
          <a:lstStyle/>
          <a:p>
            <a:pPr marL="4763" algn="r"/>
            <a:r>
              <a:rPr lang="nl-BE" sz="1400" b="1" dirty="0">
                <a:solidFill>
                  <a:schemeClr val="bg1"/>
                </a:solidFill>
              </a:rPr>
              <a:t>NAMUR</a:t>
            </a:r>
          </a:p>
        </p:txBody>
      </p:sp>
      <p:sp>
        <p:nvSpPr>
          <p:cNvPr id="26" name="Rounded Rectangle 25"/>
          <p:cNvSpPr/>
          <p:nvPr/>
        </p:nvSpPr>
        <p:spPr>
          <a:xfrm>
            <a:off x="2786349" y="2011178"/>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27" name="Rounded Rectangle 26"/>
          <p:cNvSpPr/>
          <p:nvPr/>
        </p:nvSpPr>
        <p:spPr>
          <a:xfrm>
            <a:off x="2791179" y="3611378"/>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p:cNvSpPr txBox="1"/>
          <p:nvPr/>
        </p:nvSpPr>
        <p:spPr>
          <a:xfrm>
            <a:off x="2784829" y="20047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66</a:t>
            </a:r>
          </a:p>
        </p:txBody>
      </p:sp>
      <p:sp>
        <p:nvSpPr>
          <p:cNvPr id="29" name="TextBox 28"/>
          <p:cNvSpPr txBox="1"/>
          <p:nvPr/>
        </p:nvSpPr>
        <p:spPr>
          <a:xfrm>
            <a:off x="2794748" y="36049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34</a:t>
            </a:r>
          </a:p>
        </p:txBody>
      </p:sp>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1" name="Table 10"/>
          <p:cNvGraphicFramePr>
            <a:graphicFrameLocks noGrp="1"/>
          </p:cNvGraphicFramePr>
          <p:nvPr>
            <p:extLst>
              <p:ext uri="{D42A27DB-BD31-4B8C-83A1-F6EECF244321}">
                <p14:modId xmlns:p14="http://schemas.microsoft.com/office/powerpoint/2010/main" val="619348991"/>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30" name="Title 2"/>
          <p:cNvSpPr txBox="1">
            <a:spLocks/>
          </p:cNvSpPr>
          <p:nvPr/>
        </p:nvSpPr>
        <p:spPr>
          <a:xfrm>
            <a:off x="225289" y="101361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PENSEZ-VOUS QU’EN WALLONIE DES EXPÉRIENCES/ DES EXPÉRIMENTATIONS </a:t>
            </a:r>
            <a:br>
              <a:rPr lang="fr-FR" sz="1000" b="1" dirty="0">
                <a:solidFill>
                  <a:schemeClr val="bg1"/>
                </a:solidFill>
              </a:rPr>
            </a:br>
            <a:r>
              <a:rPr lang="fr-FR" sz="1000" b="1" dirty="0">
                <a:solidFill>
                  <a:schemeClr val="bg1"/>
                </a:solidFill>
              </a:rPr>
              <a:t>SONT RÉALISÉES SUR DES…?</a:t>
            </a:r>
            <a:br>
              <a:rPr lang="fr-FR" sz="1000" b="1" dirty="0">
                <a:solidFill>
                  <a:schemeClr val="bg1"/>
                </a:solidFill>
              </a:rPr>
            </a:br>
            <a:endParaRPr lang="nl-BE" sz="1000" b="1" dirty="0">
              <a:solidFill>
                <a:schemeClr val="bg1"/>
              </a:solidFill>
            </a:endParaRPr>
          </a:p>
        </p:txBody>
      </p:sp>
      <p:sp>
        <p:nvSpPr>
          <p:cNvPr id="25" name="Freeform 154"/>
          <p:cNvSpPr>
            <a:spLocks/>
          </p:cNvSpPr>
          <p:nvPr/>
        </p:nvSpPr>
        <p:spPr bwMode="auto">
          <a:xfrm>
            <a:off x="6240134" y="1014788"/>
            <a:ext cx="223971" cy="260208"/>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solidFill>
            <a:schemeClr val="bg1"/>
          </a:solidFill>
          <a:ln w="9525">
            <a:noFill/>
            <a:round/>
            <a:headEnd/>
            <a:tailEnd/>
          </a:ln>
        </p:spPr>
        <p:txBody>
          <a:bodyPr/>
          <a:lstStyle/>
          <a:p>
            <a:pPr>
              <a:defRPr/>
            </a:pPr>
            <a:endParaRPr lang="en-GB">
              <a:solidFill>
                <a:srgbClr val="004E69"/>
              </a:solidFill>
            </a:endParaRPr>
          </a:p>
        </p:txBody>
      </p:sp>
      <p:sp>
        <p:nvSpPr>
          <p:cNvPr id="22" name="Text Placeholder 3"/>
          <p:cNvSpPr>
            <a:spLocks noGrp="1"/>
          </p:cNvSpPr>
          <p:nvPr>
            <p:ph type="body" sz="quarter" idx="13"/>
          </p:nvPr>
        </p:nvSpPr>
        <p:spPr>
          <a:xfrm>
            <a:off x="224287" y="196566"/>
            <a:ext cx="6379078" cy="540000"/>
          </a:xfrm>
        </p:spPr>
        <p:txBody>
          <a:bodyPr/>
          <a:lstStyle/>
          <a:p>
            <a:r>
              <a:rPr lang="fr-BE" sz="1400" dirty="0"/>
              <a:t>34% des Namurois indiquent qu’en Wallonie des expériences/expérimentations sont réalisées sur des chiens et 33% pense que c’est également le cas pour les chats.</a:t>
            </a:r>
            <a:endParaRPr lang="nl-BE" sz="1400" dirty="0"/>
          </a:p>
        </p:txBody>
      </p:sp>
    </p:spTree>
    <p:extLst>
      <p:ext uri="{BB962C8B-B14F-4D97-AF65-F5344CB8AC3E}">
        <p14:creationId xmlns:p14="http://schemas.microsoft.com/office/powerpoint/2010/main" val="128930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Chart 55"/>
          <p:cNvGraphicFramePr/>
          <p:nvPr>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57" name="Rounded Rectangle 56"/>
          <p:cNvSpPr/>
          <p:nvPr/>
        </p:nvSpPr>
        <p:spPr>
          <a:xfrm>
            <a:off x="6326182" y="2017592"/>
            <a:ext cx="1240478"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PAS D’ACCORD (%)</a:t>
            </a:r>
          </a:p>
        </p:txBody>
      </p:sp>
      <p:sp>
        <p:nvSpPr>
          <p:cNvPr id="58" name="Rounded Rectangle 57"/>
          <p:cNvSpPr/>
          <p:nvPr/>
        </p:nvSpPr>
        <p:spPr>
          <a:xfrm>
            <a:off x="6326180" y="3604963"/>
            <a:ext cx="1240480"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D’ACCORD  (%)</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Q1 Pensez-vous qu’en Wallonie des expériences/ des expérimentations sont réalisées sur …?</a:t>
            </a:r>
            <a:br>
              <a:rPr lang="fr-FR" sz="700" cap="none" dirty="0"/>
            </a:br>
            <a:r>
              <a:rPr lang="en-US" sz="700" cap="none" dirty="0"/>
              <a:t>ABCD:	95% significance level</a:t>
            </a:r>
          </a:p>
          <a:p>
            <a:endParaRPr lang="en-GB" sz="700" dirty="0"/>
          </a:p>
        </p:txBody>
      </p:sp>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ounded Rectangle 39"/>
          <p:cNvSpPr/>
          <p:nvPr/>
        </p:nvSpPr>
        <p:spPr>
          <a:xfrm>
            <a:off x="5833484" y="2017593"/>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41" name="Rounded Rectangle 40"/>
          <p:cNvSpPr/>
          <p:nvPr/>
        </p:nvSpPr>
        <p:spPr>
          <a:xfrm>
            <a:off x="5838314" y="3604964"/>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TextBox 43"/>
          <p:cNvSpPr txBox="1"/>
          <p:nvPr/>
        </p:nvSpPr>
        <p:spPr>
          <a:xfrm>
            <a:off x="5831964" y="2011178"/>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62</a:t>
            </a:r>
          </a:p>
        </p:txBody>
      </p:sp>
      <p:sp>
        <p:nvSpPr>
          <p:cNvPr id="45" name="TextBox 44"/>
          <p:cNvSpPr txBox="1"/>
          <p:nvPr/>
        </p:nvSpPr>
        <p:spPr>
          <a:xfrm>
            <a:off x="5841883" y="3598549"/>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38</a:t>
            </a:r>
          </a:p>
        </p:txBody>
      </p:sp>
      <p:sp>
        <p:nvSpPr>
          <p:cNvPr id="26" name="Rounded Rectangle 25"/>
          <p:cNvSpPr/>
          <p:nvPr/>
        </p:nvSpPr>
        <p:spPr>
          <a:xfrm>
            <a:off x="2786349" y="2011178"/>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27" name="Rounded Rectangle 26"/>
          <p:cNvSpPr/>
          <p:nvPr/>
        </p:nvSpPr>
        <p:spPr>
          <a:xfrm>
            <a:off x="2791179" y="3611378"/>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p:cNvSpPr txBox="1"/>
          <p:nvPr/>
        </p:nvSpPr>
        <p:spPr>
          <a:xfrm>
            <a:off x="2784829" y="20047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60</a:t>
            </a:r>
          </a:p>
        </p:txBody>
      </p:sp>
      <p:sp>
        <p:nvSpPr>
          <p:cNvPr id="29" name="TextBox 28"/>
          <p:cNvSpPr txBox="1"/>
          <p:nvPr/>
        </p:nvSpPr>
        <p:spPr>
          <a:xfrm>
            <a:off x="2794748" y="36049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40</a:t>
            </a:r>
          </a:p>
        </p:txBody>
      </p:sp>
      <p:graphicFrame>
        <p:nvGraphicFramePr>
          <p:cNvPr id="54" name="Table 53"/>
          <p:cNvGraphicFramePr>
            <a:graphicFrameLocks noGrp="1"/>
          </p:cNvGraphicFramePr>
          <p:nvPr>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55" name="Title 2"/>
          <p:cNvSpPr txBox="1">
            <a:spLocks/>
          </p:cNvSpPr>
          <p:nvPr/>
        </p:nvSpPr>
        <p:spPr>
          <a:xfrm>
            <a:off x="225289" y="101361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PENSEZ-VOUS QU’EN WALLONIE DES EXPÉRIENCES/ DES EXPÉRIMENTATIONS </a:t>
            </a:r>
            <a:br>
              <a:rPr lang="fr-FR" sz="1000" b="1" dirty="0">
                <a:solidFill>
                  <a:schemeClr val="bg1"/>
                </a:solidFill>
              </a:rPr>
            </a:br>
            <a:r>
              <a:rPr lang="fr-FR" sz="1000" b="1" dirty="0">
                <a:solidFill>
                  <a:schemeClr val="bg1"/>
                </a:solidFill>
              </a:rPr>
              <a:t>SONT RÉALISÉES SUR DES…?</a:t>
            </a:r>
            <a:br>
              <a:rPr lang="fr-FR" sz="1000" b="1" dirty="0">
                <a:solidFill>
                  <a:schemeClr val="bg1"/>
                </a:solidFill>
              </a:rPr>
            </a:br>
            <a:endParaRPr lang="nl-BE" sz="1000" b="1" dirty="0">
              <a:solidFill>
                <a:schemeClr val="bg1"/>
              </a:solidFill>
            </a:endParaRPr>
          </a:p>
        </p:txBody>
      </p:sp>
      <p:sp>
        <p:nvSpPr>
          <p:cNvPr id="59" name="TextBox 58"/>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30" name="Group 29"/>
          <p:cNvGrpSpPr/>
          <p:nvPr/>
        </p:nvGrpSpPr>
        <p:grpSpPr>
          <a:xfrm>
            <a:off x="6176279" y="1012397"/>
            <a:ext cx="341284" cy="271212"/>
            <a:chOff x="2416972" y="2425189"/>
            <a:chExt cx="4921657" cy="3911149"/>
          </a:xfrm>
          <a:solidFill>
            <a:schemeClr val="bg1"/>
          </a:solidFill>
        </p:grpSpPr>
        <p:sp>
          <p:nvSpPr>
            <p:cNvPr id="32"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33"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34"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38"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39"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35" name="Text Placeholder 3"/>
          <p:cNvSpPr>
            <a:spLocks noGrp="1"/>
          </p:cNvSpPr>
          <p:nvPr>
            <p:ph type="body" sz="quarter" idx="13"/>
          </p:nvPr>
        </p:nvSpPr>
        <p:spPr>
          <a:xfrm>
            <a:off x="224287" y="196565"/>
            <a:ext cx="6379078" cy="651851"/>
          </a:xfrm>
        </p:spPr>
        <p:txBody>
          <a:bodyPr/>
          <a:lstStyle/>
          <a:p>
            <a:r>
              <a:rPr lang="fr-BE" sz="1400" dirty="0"/>
              <a:t>40% des Wallons indiquent qu’en Wallonie des expériences/expérimentations sont réalisées sur des chiens, tandis que 38% pense que c’est également le cas pour les chats.</a:t>
            </a:r>
          </a:p>
          <a:p>
            <a:endParaRPr lang="nl-BE" sz="1400" dirty="0"/>
          </a:p>
        </p:txBody>
      </p:sp>
    </p:spTree>
    <p:extLst>
      <p:ext uri="{BB962C8B-B14F-4D97-AF65-F5344CB8AC3E}">
        <p14:creationId xmlns:p14="http://schemas.microsoft.com/office/powerpoint/2010/main" val="2410746592"/>
      </p:ext>
    </p:extLst>
  </p:cSld>
  <p:clrMapOvr>
    <a:masterClrMapping/>
  </p:clrMapOvr>
</p:sld>
</file>

<file path=ppt/theme/theme1.xml><?xml version="1.0" encoding="utf-8"?>
<a:theme xmlns:a="http://schemas.openxmlformats.org/drawingml/2006/main" name="Ipsos_Gaia_Proeven op dieren_Rapport 2016_Bruxelles">
  <a:themeElements>
    <a:clrScheme name="Ipsos 2015">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69aeba2f3a8f0d49e26a660b2f0c621c">
  <xsd:schema xmlns:xsd="http://www.w3.org/2001/XMLSchema" xmlns:xs="http://www.w3.org/2001/XMLSchema" xmlns:p="http://schemas.microsoft.com/office/2006/metadata/properties" xmlns:ns2="85c76272-7e4d-4f8f-89d1-3b227e52ef43" targetNamespace="http://schemas.microsoft.com/office/2006/metadata/properties" ma:root="true" ma:fieldsID="60422ddc67bd77b235c83972511a9145"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FC554E-8D47-4D17-AFD7-8E3F8AD70FBB}">
  <ds:schemaRefs>
    <ds:schemaRef ds:uri="http://schemas.microsoft.com/sharepoint/v3/contenttype/forms"/>
  </ds:schemaRefs>
</ds:datastoreItem>
</file>

<file path=customXml/itemProps2.xml><?xml version="1.0" encoding="utf-8"?>
<ds:datastoreItem xmlns:ds="http://schemas.openxmlformats.org/officeDocument/2006/customXml" ds:itemID="{B3948CCA-4F85-4630-9AB1-27DCFFEA2689}">
  <ds:schemaRefs>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 ds:uri="85c76272-7e4d-4f8f-89d1-3b227e52ef43"/>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C9C8ED1B-130A-4588-9B30-76EB8C94E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Ipsos_Gaia_Proeven op dieren_Rapport 2016_Hainaut</Template>
  <TotalTime>198</TotalTime>
  <Words>1783</Words>
  <Application>Microsoft Macintosh PowerPoint</Application>
  <PresentationFormat>On-screen Show (16:9)</PresentationFormat>
  <Paragraphs>420</Paragraphs>
  <Slides>32</Slides>
  <Notes>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Ipsos_Gaia_Proeven op dieren_Rapport 2016_Bruxelles</vt:lpstr>
      <vt:lpstr>Résultats 2016 - Namur</vt:lpstr>
      <vt:lpstr>MÉTHODOLOGIE</vt:lpstr>
      <vt:lpstr>PowerPoint Presentation</vt:lpstr>
      <vt:lpstr>PowerPoint Presentation</vt:lpstr>
      <vt:lpstr>PowerPoint Presentation</vt:lpstr>
      <vt:lpstr>RÉSULTATS</vt:lpstr>
      <vt:lpstr>EXPÉRIMENTATIONS SUR CHIENS ET CHATS</vt:lpstr>
      <vt:lpstr>PowerPoint Presentation</vt:lpstr>
      <vt:lpstr>PowerPoint Presentation</vt:lpstr>
      <vt:lpstr>PowerPoint Presentation</vt:lpstr>
      <vt:lpstr>INTERDICTION DES EXPERIENCES SUR CHIENS ET CHATS</vt:lpstr>
      <vt:lpstr>IL DEVRAIT Y AVOIR UNE INTERDICTION SUR LES EXPÉRIMENTATIONS DE … ?</vt:lpstr>
      <vt:lpstr>LES EXPERIENCES SUR LES …  DOIVENT ETRE INTERDITES</vt:lpstr>
      <vt:lpstr>LES EXPERIENCES SUR LES …  DOIVENT ETRE INTERDITES</vt:lpstr>
      <vt:lpstr>QUE VAUT-IL MIEUX FAIRE AVEC LE CHIEN OU LE CHAT APRÈS L’EXPÉRIENCE </vt:lpstr>
      <vt:lpstr>LES EXPÉRIENCES SUR LES CHIENS ET LES CHATS SONT AUTORISÉES  EN WALLONIE. D’APRÈS VOUS, QUE VAUT-IL MIEUX FAIRE AVEC LE CHIEN OU LE CHAT APRÈS L’EXPÉRIENCE ?</vt:lpstr>
      <vt:lpstr>LES EXPÉRIENCES SUR LES CHIENS ET LES CHATS SONT AUTORISÉES  EN WALLONIE. D’APRÈS VOUS, QUE VAUT-IL MIEUX FAIRE AVEC LE CHIEN OU LE CHAT APRÈS L’EXPÉRIENCE ?</vt:lpstr>
      <vt:lpstr>LES EXPÉRIENCES SUR LES CHIENS ET LES CHATS SONT AUTORISÉES  EN WALLONIE. D’APRÈS VOUS, QUE VAUT-IL MIEUX FAIRE AVEC LE CHIEN OU LE CHAT APRÈS L’EXPÉRIENCE ?</vt:lpstr>
      <vt:lpstr>VOLONTÉ D’ADOPTER UN ANIMAL D’EXPÉRIENCE</vt:lpstr>
      <vt:lpstr>PowerPoint Presentation</vt:lpstr>
      <vt:lpstr>PowerPoint Presentation</vt:lpstr>
      <vt:lpstr>PowerPoint Presentation</vt:lpstr>
      <vt:lpstr>LA RECHERCHE POUR LES MEDICAMENTS POUR ANIMAUX</vt:lpstr>
      <vt:lpstr>PowerPoint Presentation</vt:lpstr>
      <vt:lpstr>PowerPoint Presentation</vt:lpstr>
      <vt:lpstr>PowerPoint Presentation</vt:lpstr>
      <vt:lpstr>PowerPoint Presentation</vt:lpstr>
      <vt:lpstr>CONCLUSIONS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Résultats 2016 - Bruxelles</dc:title>
  <dc:creator>Glenn Hendrickx</dc:creator>
  <cp:lastModifiedBy>GAIA GAIA</cp:lastModifiedBy>
  <cp:revision>44</cp:revision>
  <dcterms:created xsi:type="dcterms:W3CDTF">2016-06-28T12:14:40Z</dcterms:created>
  <dcterms:modified xsi:type="dcterms:W3CDTF">2016-07-12T10:14:06Z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