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257" r:id="rId3"/>
    <p:sldId id="269" r:id="rId4"/>
    <p:sldId id="285" r:id="rId5"/>
    <p:sldId id="287" r:id="rId6"/>
    <p:sldId id="286" r:id="rId7"/>
    <p:sldId id="289" r:id="rId8"/>
    <p:sldId id="270" r:id="rId9"/>
    <p:sldId id="273" r:id="rId10"/>
    <p:sldId id="290" r:id="rId11"/>
    <p:sldId id="280" r:id="rId12"/>
    <p:sldId id="268" r:id="rId13"/>
    <p:sldId id="283" r:id="rId14"/>
    <p:sldId id="291" r:id="rId15"/>
    <p:sldId id="293" r:id="rId16"/>
    <p:sldId id="301" r:id="rId17"/>
    <p:sldId id="300" r:id="rId18"/>
    <p:sldId id="299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B9B"/>
    <a:srgbClr val="EBCC27"/>
    <a:srgbClr val="384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3" autoAdjust="0"/>
    <p:restoredTop sz="94653" autoAdjust="0"/>
  </p:normalViewPr>
  <p:slideViewPr>
    <p:cSldViewPr snapToGrid="0" snapToObjects="1" showGuides="1">
      <p:cViewPr>
        <p:scale>
          <a:sx n="66" d="100"/>
          <a:sy n="66" d="100"/>
        </p:scale>
        <p:origin x="-1520" y="-488"/>
      </p:cViewPr>
      <p:guideLst>
        <p:guide orient="horz" pos="2396"/>
        <p:guide pos="2880"/>
      </p:guideLst>
    </p:cSldViewPr>
  </p:slideViewPr>
  <p:outlineViewPr>
    <p:cViewPr>
      <p:scale>
        <a:sx n="33" d="100"/>
        <a:sy n="33" d="100"/>
      </p:scale>
      <p:origin x="0" y="223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25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106D8-53EE-5445-91F9-D5882F1CA6EF}" type="datetimeFigureOut">
              <a:rPr lang="en-US" smtClean="0"/>
              <a:t>20/11/12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A0C2-C5AD-2840-9481-0C77AECE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C02C4-5B62-A244-88B3-94FCFAFE5B35}" type="datetimeFigureOut">
              <a:rPr lang="en-US" smtClean="0"/>
              <a:t>20/11/12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600F7-6B99-134A-97D5-D9960B9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846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5800" y="1739616"/>
            <a:ext cx="2400300" cy="2695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00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168571" y="6221068"/>
            <a:ext cx="106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982857" y="6218906"/>
            <a:ext cx="62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6850"/>
            <a:ext cx="8610600" cy="628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66" y="2857938"/>
            <a:ext cx="5646038" cy="248280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Cocon-Light"/>
                <a:cs typeface="Cocon-Light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9B9B"/>
                </a:solidFill>
                <a:latin typeface="Cocon-Light"/>
                <a:cs typeface="Cocon-Ligh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8465C"/>
                </a:solidFill>
                <a:latin typeface="Cocon-Light"/>
                <a:cs typeface="Cocon-Light"/>
              </a:defRPr>
            </a:lvl1pPr>
            <a:lvl2pPr>
              <a:defRPr sz="2400">
                <a:solidFill>
                  <a:srgbClr val="38465C"/>
                </a:solidFill>
                <a:latin typeface="Cocon-Light"/>
                <a:cs typeface="Cocon-Light"/>
              </a:defRPr>
            </a:lvl2pPr>
            <a:lvl3pPr>
              <a:defRPr sz="2000">
                <a:solidFill>
                  <a:srgbClr val="38465C"/>
                </a:solidFill>
                <a:latin typeface="Cocon-Light"/>
                <a:cs typeface="Cocon-Light"/>
              </a:defRPr>
            </a:lvl3pPr>
            <a:lvl4pPr>
              <a:defRPr sz="1800">
                <a:solidFill>
                  <a:srgbClr val="38465C"/>
                </a:solidFill>
                <a:latin typeface="Cocon-Light"/>
                <a:cs typeface="Cocon-Light"/>
              </a:defRPr>
            </a:lvl4pPr>
            <a:lvl5pPr>
              <a:defRPr sz="1800">
                <a:solidFill>
                  <a:srgbClr val="38465C"/>
                </a:solidFill>
                <a:latin typeface="Cocon-Light"/>
                <a:cs typeface="Cocon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8465C"/>
                </a:solidFill>
              </a:defRPr>
            </a:lvl1pPr>
            <a:lvl2pPr>
              <a:defRPr sz="2400">
                <a:solidFill>
                  <a:srgbClr val="38465C"/>
                </a:solidFill>
              </a:defRPr>
            </a:lvl2pPr>
            <a:lvl3pPr>
              <a:defRPr sz="2000">
                <a:solidFill>
                  <a:srgbClr val="38465C"/>
                </a:solidFill>
              </a:defRPr>
            </a:lvl3pPr>
            <a:lvl4pPr>
              <a:defRPr sz="1800">
                <a:solidFill>
                  <a:srgbClr val="38465C"/>
                </a:solidFill>
              </a:defRPr>
            </a:lvl4pPr>
            <a:lvl5pPr>
              <a:defRPr sz="1800">
                <a:solidFill>
                  <a:srgbClr val="3846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348" y="6147383"/>
            <a:ext cx="8616631" cy="43881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451599" y="6221068"/>
            <a:ext cx="783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E746D3-AC2C-1048-B697-2159E8D2D0E0}" type="datetimeFigureOut">
              <a:rPr lang="en-US" smtClean="0"/>
              <a:pPr algn="r"/>
              <a:t>20/11/12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78800" y="6218906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Cocon-Light"/>
                <a:ea typeface="+mn-ea"/>
                <a:cs typeface="Cocon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210BA1-BA63-E646-B694-05FF5FE23F0A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273800"/>
            <a:ext cx="2895600" cy="3302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779B9B"/>
          </a:solidFill>
          <a:latin typeface="Cocon-Light"/>
          <a:ea typeface="+mj-ea"/>
          <a:cs typeface="Cocon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BCC27"/>
        </a:buClr>
        <a:buFont typeface="Arial"/>
        <a:buChar char="•"/>
        <a:defRPr sz="3200" kern="1200">
          <a:solidFill>
            <a:srgbClr val="38465C"/>
          </a:solidFill>
          <a:latin typeface="Cocon-Light"/>
          <a:ea typeface="+mn-ea"/>
          <a:cs typeface="Cocon-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BCC27"/>
        </a:buClr>
        <a:buFont typeface="Arial"/>
        <a:buChar char="•"/>
        <a:defRPr sz="2800" kern="1200">
          <a:solidFill>
            <a:srgbClr val="38465C"/>
          </a:solidFill>
          <a:latin typeface="Cocon-Light"/>
          <a:ea typeface="+mn-ea"/>
          <a:cs typeface="Cocon-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BCC27"/>
        </a:buClr>
        <a:buFont typeface="Arial"/>
        <a:buChar char="•"/>
        <a:defRPr sz="2400" kern="1200">
          <a:solidFill>
            <a:srgbClr val="38465C"/>
          </a:solidFill>
          <a:latin typeface="Cocon-Light"/>
          <a:ea typeface="+mn-ea"/>
          <a:cs typeface="Cocon-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BCC27"/>
        </a:buClr>
        <a:buFont typeface="Arial"/>
        <a:buChar char="•"/>
        <a:defRPr sz="2000" kern="1200">
          <a:solidFill>
            <a:srgbClr val="38465C"/>
          </a:solidFill>
          <a:latin typeface="Cocon-Light"/>
          <a:ea typeface="+mn-ea"/>
          <a:cs typeface="Cocon-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BCC27"/>
        </a:buClr>
        <a:buFont typeface="Arial"/>
        <a:buChar char="•"/>
        <a:defRPr sz="2000" kern="1200">
          <a:solidFill>
            <a:srgbClr val="38465C"/>
          </a:solidFill>
          <a:latin typeface="Cocon-Light"/>
          <a:ea typeface="+mn-ea"/>
          <a:cs typeface="Cocon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clusieinvest.b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5" y="2380331"/>
            <a:ext cx="8286750" cy="3164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0" dirty="0" smtClean="0">
                <a:latin typeface="Cocon Offc" pitchFamily="34" charset="0"/>
              </a:rPr>
              <a:t>INCLUSIE INVEST</a:t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 smtClean="0">
                <a:latin typeface="Cocon Offc" pitchFamily="34" charset="0"/>
              </a:rPr>
              <a:t/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 err="1" smtClean="0">
                <a:latin typeface="Cocon Offc" pitchFamily="34" charset="0"/>
              </a:rPr>
              <a:t>zoekt</a:t>
            </a:r>
            <a:r>
              <a:rPr lang="en-US" sz="3500" b="0" dirty="0" smtClean="0">
                <a:latin typeface="Cocon Offc" pitchFamily="34" charset="0"/>
              </a:rPr>
              <a:t/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>
                <a:latin typeface="Cocon Offc" pitchFamily="34" charset="0"/>
              </a:rPr>
              <a:t/>
            </a:r>
            <a:br>
              <a:rPr lang="en-US" sz="3500" b="0" dirty="0">
                <a:latin typeface="Cocon Offc" pitchFamily="34" charset="0"/>
              </a:rPr>
            </a:br>
            <a:r>
              <a:rPr lang="en-US" sz="3500" b="0" dirty="0" err="1" smtClean="0">
                <a:latin typeface="Cocon Offc" pitchFamily="34" charset="0"/>
              </a:rPr>
              <a:t>Investeerders</a:t>
            </a:r>
            <a:r>
              <a:rPr lang="en-US" sz="3500" b="0" dirty="0" smtClean="0">
                <a:latin typeface="Cocon Offc" pitchFamily="34" charset="0"/>
              </a:rPr>
              <a:t> in de </a:t>
            </a:r>
            <a:r>
              <a:rPr lang="en-US" sz="3500" b="0" dirty="0" err="1" smtClean="0">
                <a:latin typeface="Cocon Offc" pitchFamily="34" charset="0"/>
              </a:rPr>
              <a:t>samenleving</a:t>
            </a:r>
            <a:r>
              <a:rPr lang="en-US" sz="3500" b="0" dirty="0" smtClean="0">
                <a:latin typeface="Cocon Offc" pitchFamily="34" charset="0"/>
              </a:rPr>
              <a:t/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 smtClean="0">
                <a:latin typeface="Cocon Offc" pitchFamily="34" charset="0"/>
              </a:rPr>
              <a:t> </a:t>
            </a:r>
            <a:endParaRPr lang="en-US" sz="3500" b="0" dirty="0">
              <a:latin typeface="Cocon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8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INCLUSIE INVEST</a:t>
            </a:r>
            <a:endParaRPr lang="nl-BE" sz="3600" dirty="0">
              <a:latin typeface="Cocon Offc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6" y="1624826"/>
            <a:ext cx="7931430" cy="434285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995011"/>
            <a:ext cx="8229600" cy="1563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800" b="1" dirty="0" smtClean="0">
                <a:solidFill>
                  <a:schemeClr val="bg1"/>
                </a:solidFill>
                <a:latin typeface="Cocon Offc" pitchFamily="34" charset="0"/>
              </a:rPr>
              <a:t>Investeren in ontroerend goed </a:t>
            </a:r>
            <a:endParaRPr lang="nl-BE" sz="2800" b="1" dirty="0" smtClean="0">
              <a:solidFill>
                <a:schemeClr val="bg1"/>
              </a:solidFill>
              <a:latin typeface="Cocon Offc" pitchFamily="34" charset="0"/>
            </a:endParaRPr>
          </a:p>
          <a:p>
            <a:pPr algn="ctr">
              <a:buNone/>
            </a:pPr>
            <a:r>
              <a:rPr lang="nl-BE" sz="2800" b="1" dirty="0" smtClean="0">
                <a:solidFill>
                  <a:schemeClr val="bg1"/>
                </a:solidFill>
                <a:latin typeface="Cocon Offc" pitchFamily="34" charset="0"/>
              </a:rPr>
              <a:t>voor </a:t>
            </a:r>
            <a:r>
              <a:rPr lang="nl-BE" sz="2800" b="1" dirty="0" smtClean="0">
                <a:solidFill>
                  <a:schemeClr val="bg1"/>
                </a:solidFill>
                <a:latin typeface="Cocon Offc" pitchFamily="34" charset="0"/>
              </a:rPr>
              <a:t>bedrijven en natuurlijke personen.*</a:t>
            </a:r>
          </a:p>
          <a:p>
            <a:pPr algn="ctr">
              <a:buNone/>
            </a:pPr>
            <a:endParaRPr lang="nl-BE" sz="2800" b="1" dirty="0" smtClean="0">
              <a:solidFill>
                <a:schemeClr val="bg1"/>
              </a:solidFill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10862" y="4918852"/>
            <a:ext cx="4013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BE" sz="1600" dirty="0">
                <a:solidFill>
                  <a:schemeClr val="bg1"/>
                </a:solidFill>
                <a:latin typeface="Cocon Offc" pitchFamily="34" charset="0"/>
              </a:rPr>
              <a:t>* Ook Organisaties die ondersteuning of assistentie (zorg) verlenen en de overheid Participatie Maatschappij Vlaanderen PMV.</a:t>
            </a:r>
          </a:p>
        </p:txBody>
      </p:sp>
    </p:spTree>
    <p:extLst>
      <p:ext uri="{BB962C8B-B14F-4D97-AF65-F5344CB8AC3E}">
        <p14:creationId xmlns:p14="http://schemas.microsoft.com/office/powerpoint/2010/main" val="91355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8888"/>
            <a:ext cx="8229600" cy="1057276"/>
          </a:xfrm>
        </p:spPr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Missie INCLUSIE INVEST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1688"/>
            <a:ext cx="8229600" cy="4621213"/>
          </a:xfrm>
        </p:spPr>
        <p:txBody>
          <a:bodyPr>
            <a:normAutofit/>
          </a:bodyPr>
          <a:lstStyle/>
          <a:p>
            <a:pPr marL="514350" indent="-514350"/>
            <a:r>
              <a:rPr lang="nl-NL" sz="2000" dirty="0" smtClean="0">
                <a:latin typeface="Cocon Offc" pitchFamily="34" charset="0"/>
              </a:rPr>
              <a:t>Een samenwerkingsverband tussen de verschillende actoren in de samenleving. (privésector, openbare sector, particulieren, overheid).</a:t>
            </a:r>
          </a:p>
          <a:p>
            <a:pPr marL="514350" indent="-514350"/>
            <a:endParaRPr lang="nl-NL" sz="2000" dirty="0" smtClean="0">
              <a:latin typeface="Cocon Offc" pitchFamily="34" charset="0"/>
            </a:endParaRPr>
          </a:p>
          <a:p>
            <a:pPr marL="514350" indent="-514350"/>
            <a:r>
              <a:rPr lang="nl-NL" sz="2000" dirty="0" smtClean="0">
                <a:latin typeface="Cocon Offc" pitchFamily="34" charset="0"/>
              </a:rPr>
              <a:t>In een cultuur van soberheid,solidariteit en openheid.</a:t>
            </a:r>
          </a:p>
          <a:p>
            <a:pPr marL="514350" indent="-514350"/>
            <a:endParaRPr lang="nl-NL" sz="2000" dirty="0" smtClean="0">
              <a:latin typeface="Cocon Offc" pitchFamily="34" charset="0"/>
            </a:endParaRPr>
          </a:p>
          <a:p>
            <a:pPr marL="514350" indent="-514350"/>
            <a:r>
              <a:rPr lang="nl-NL" sz="2000" dirty="0" smtClean="0">
                <a:latin typeface="Cocon Offc" pitchFamily="34" charset="0"/>
              </a:rPr>
              <a:t>Armoede bestrijden:  huur max. 1/3 van het inkomen.</a:t>
            </a:r>
          </a:p>
          <a:p>
            <a:pPr marL="514350" indent="-514350"/>
            <a:endParaRPr lang="nl-NL" sz="2000" dirty="0" smtClean="0">
              <a:latin typeface="Cocon Offc" pitchFamily="34" charset="0"/>
            </a:endParaRPr>
          </a:p>
          <a:p>
            <a:pPr marL="514350" indent="-514350"/>
            <a:r>
              <a:rPr lang="nl-NL" sz="2000" dirty="0" smtClean="0">
                <a:latin typeface="Cocon Offc" pitchFamily="34" charset="0"/>
              </a:rPr>
              <a:t>Duidelijke scheiding tussen huur en aandeelhouderschap.</a:t>
            </a:r>
          </a:p>
          <a:p>
            <a:pPr marL="514350" indent="-514350"/>
            <a:endParaRPr lang="nl-NL" sz="2000" dirty="0" smtClean="0">
              <a:latin typeface="Cocon Offc" pitchFamily="34" charset="0"/>
            </a:endParaRPr>
          </a:p>
          <a:p>
            <a:pPr marL="514350" indent="-514350"/>
            <a:r>
              <a:rPr lang="nl-NL" sz="2000" dirty="0" smtClean="0">
                <a:latin typeface="Cocon Offc" pitchFamily="34" charset="0"/>
              </a:rPr>
              <a:t>Tegen 2020 voor 1200 mensen met een beperking kleinschalige woonvormen realiseren.</a:t>
            </a:r>
            <a:endParaRPr lang="nl-BE" sz="2000" dirty="0" smtClean="0">
              <a:latin typeface="Cocon Offc" pitchFamily="34" charset="0"/>
            </a:endParaRPr>
          </a:p>
          <a:p>
            <a:endParaRPr lang="nl-BE" sz="2000" dirty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2" y="2340260"/>
            <a:ext cx="1302857" cy="1261714"/>
          </a:xfrm>
          <a:prstGeom prst="rect">
            <a:avLst/>
          </a:prstGeom>
        </p:spPr>
      </p:pic>
      <p:pic>
        <p:nvPicPr>
          <p:cNvPr id="8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3" y="380871"/>
            <a:ext cx="1302857" cy="1261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41" y="4223657"/>
            <a:ext cx="1302857" cy="126018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5304"/>
            <a:ext cx="8229600" cy="5095654"/>
          </a:xfrm>
        </p:spPr>
        <p:txBody>
          <a:bodyPr>
            <a:norm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ocon Offc" pitchFamily="34" charset="0"/>
              </a:rPr>
              <a:t>HELP ONS </a:t>
            </a:r>
            <a:r>
              <a:rPr lang="nl-BE" sz="2000" dirty="0" smtClean="0">
                <a:latin typeface="Cocon Offc" pitchFamily="34" charset="0"/>
              </a:rPr>
              <a:t>om aangepaste woonvormen in elke gemeente te realiseren !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endParaRPr lang="nl-BE" sz="2000" b="1" dirty="0" smtClean="0">
              <a:solidFill>
                <a:srgbClr val="779B9B"/>
              </a:solidFill>
              <a:latin typeface="Cocon Offc" pitchFamily="34" charset="0"/>
            </a:endParaRPr>
          </a:p>
          <a:p>
            <a:pPr marL="0" indent="0">
              <a:buNone/>
            </a:pPr>
            <a:endParaRPr lang="nl-BE" sz="2000" b="1" dirty="0" smtClean="0">
              <a:solidFill>
                <a:srgbClr val="779B9B"/>
              </a:solidFill>
              <a:latin typeface="Cocon Offc" pitchFamily="34" charset="0"/>
            </a:endParaRPr>
          </a:p>
          <a:p>
            <a:pPr marL="0" indent="0">
              <a:buNone/>
            </a:pPr>
            <a:endParaRPr lang="nl-BE" sz="2000" b="1" dirty="0">
              <a:solidFill>
                <a:srgbClr val="779B9B"/>
              </a:solidFill>
              <a:latin typeface="Cocon Offc" pitchFamily="34" charset="0"/>
            </a:endParaRPr>
          </a:p>
          <a:p>
            <a:r>
              <a:rPr lang="nl-BE" sz="2000" b="1" dirty="0" smtClean="0">
                <a:solidFill>
                  <a:schemeClr val="bg1"/>
                </a:solidFill>
                <a:latin typeface="Cocon Offc" pitchFamily="34" charset="0"/>
              </a:rPr>
              <a:t>HELP ONS </a:t>
            </a:r>
            <a:r>
              <a:rPr lang="nl-BE" sz="2000" dirty="0" smtClean="0">
                <a:latin typeface="Cocon Offc" pitchFamily="34" charset="0"/>
              </a:rPr>
              <a:t>om deze noodzakelijke voorwaarde voor ondersteuning en begeleiding in de eigen omgeving, te realiseren !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endParaRPr lang="nl-BE" sz="2000" dirty="0">
              <a:latin typeface="Cocon Offc" pitchFamily="34" charset="0"/>
            </a:endParaRP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b="1" dirty="0" smtClean="0">
                <a:solidFill>
                  <a:schemeClr val="bg1"/>
                </a:solidFill>
                <a:latin typeface="Cocon Offc" pitchFamily="34" charset="0"/>
              </a:rPr>
              <a:t>HELP ONS </a:t>
            </a:r>
            <a:r>
              <a:rPr lang="nl-BE" sz="2000" dirty="0" smtClean="0">
                <a:latin typeface="Cocon Offc" pitchFamily="34" charset="0"/>
              </a:rPr>
              <a:t>om hiermee onrechtstreeks druk op de overheid uit te oefenen voor meer vraaggestuurde ondersteuning en begeleiding !</a:t>
            </a:r>
          </a:p>
          <a:p>
            <a:endParaRPr lang="nl-BE" sz="2000" dirty="0">
              <a:latin typeface="Cocon Offc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Oproep !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Hoe ?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9854"/>
            <a:ext cx="8229600" cy="4525963"/>
          </a:xfrm>
        </p:spPr>
        <p:txBody>
          <a:bodyPr>
            <a:normAutofit/>
          </a:bodyPr>
          <a:lstStyle/>
          <a:p>
            <a:r>
              <a:rPr lang="nl-BE" sz="2000" dirty="0" smtClean="0">
                <a:latin typeface="Cocon Offc" pitchFamily="34" charset="0"/>
              </a:rPr>
              <a:t>Op </a:t>
            </a:r>
            <a:r>
              <a:rPr lang="nl-BE" sz="2000" dirty="0" smtClean="0">
                <a:latin typeface="Cocon Offc" pitchFamily="34" charset="0"/>
                <a:hlinkClick r:id="rId2"/>
              </a:rPr>
              <a:t>www.inclusieinvest.be</a:t>
            </a:r>
            <a:r>
              <a:rPr lang="nl-BE" sz="2000" dirty="0" smtClean="0">
                <a:latin typeface="Cocon Offc" pitchFamily="34" charset="0"/>
              </a:rPr>
              <a:t> kan je inschrijven.</a:t>
            </a:r>
          </a:p>
          <a:p>
            <a:pPr marL="0" indent="0">
              <a:buNone/>
            </a:pPr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Storting van het bedrag:  … x 2.000 euro.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INCLUSIE INVEST bevestigt uw inschrijving en bezorgt een aandeelhoudersbewijs.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U kunt het inschrijvingsformulier ook rechtstreeks aanvragen bij INCLUSIE INVEST.</a:t>
            </a:r>
            <a:endParaRPr lang="nl-BE" sz="2000" dirty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6282867"/>
            <a:ext cx="2895600" cy="330200"/>
          </a:xfrm>
        </p:spPr>
        <p:txBody>
          <a:bodyPr/>
          <a:lstStyle/>
          <a:p>
            <a:r>
              <a:rPr lang="en-US" dirty="0" err="1" smtClean="0">
                <a:latin typeface="Cocon Offc" pitchFamily="34" charset="0"/>
              </a:rPr>
              <a:t>Hartelijk</a:t>
            </a:r>
            <a:r>
              <a:rPr lang="en-US" dirty="0" smtClean="0">
                <a:latin typeface="Cocon Offc" pitchFamily="34" charset="0"/>
              </a:rPr>
              <a:t> dank  </a:t>
            </a:r>
            <a:r>
              <a:rPr lang="en-US" dirty="0" err="1" smtClean="0">
                <a:latin typeface="Cocon Offc" pitchFamily="34" charset="0"/>
              </a:rPr>
              <a:t>voor</a:t>
            </a:r>
            <a:r>
              <a:rPr lang="en-US" dirty="0" smtClean="0">
                <a:latin typeface="Cocon Offc" pitchFamily="34" charset="0"/>
              </a:rPr>
              <a:t> je </a:t>
            </a:r>
            <a:r>
              <a:rPr lang="en-US" dirty="0" err="1" smtClean="0">
                <a:latin typeface="Cocon Offc" pitchFamily="34" charset="0"/>
              </a:rPr>
              <a:t>aanwezigheid</a:t>
            </a:r>
            <a:r>
              <a:rPr lang="en-US" dirty="0" smtClean="0">
                <a:latin typeface="Cocon Offc" pitchFamily="34" charset="0"/>
              </a:rPr>
              <a:t>.</a:t>
            </a:r>
            <a:endParaRPr lang="en-US" dirty="0">
              <a:latin typeface="Cocon Offc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7" y="1621150"/>
            <a:ext cx="7931430" cy="434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5438"/>
            <a:ext cx="1522639" cy="1710128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</p:spTree>
    <p:extLst>
      <p:ext uri="{BB962C8B-B14F-4D97-AF65-F5344CB8AC3E}">
        <p14:creationId xmlns:p14="http://schemas.microsoft.com/office/powerpoint/2010/main" val="21687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75438"/>
            <a:ext cx="1522639" cy="1710128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8898" y="2592691"/>
            <a:ext cx="344595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Cocon Offc"/>
                <a:cs typeface="Cocon Offc"/>
              </a:rPr>
              <a:t>Mijn</a:t>
            </a:r>
            <a:r>
              <a:rPr lang="en-US" sz="4400" b="1" dirty="0" smtClean="0">
                <a:latin typeface="Cocon Offc"/>
                <a:cs typeface="Cocon Offc"/>
              </a:rPr>
              <a:t> </a:t>
            </a:r>
            <a:r>
              <a:rPr lang="en-US" sz="4400" b="1" dirty="0" err="1" smtClean="0">
                <a:latin typeface="Cocon Offc"/>
                <a:cs typeface="Cocon Offc"/>
              </a:rPr>
              <a:t>verhaal</a:t>
            </a:r>
            <a:endParaRPr lang="en-US" sz="4400" b="1" dirty="0" smtClean="0">
              <a:latin typeface="Cocon Offc"/>
              <a:cs typeface="Cocon Offc"/>
            </a:endParaRPr>
          </a:p>
          <a:p>
            <a:pPr algn="ctr"/>
            <a:endParaRPr lang="en-US" sz="4400" i="1" dirty="0" smtClean="0">
              <a:latin typeface="Cocon Offc"/>
              <a:cs typeface="Cocon Offc"/>
            </a:endParaRPr>
          </a:p>
          <a:p>
            <a:pPr algn="ctr"/>
            <a:r>
              <a:rPr lang="en-US" sz="3200" i="1" dirty="0" smtClean="0">
                <a:latin typeface="Cocon Offc"/>
                <a:cs typeface="Cocon Offc"/>
              </a:rPr>
              <a:t>Sammy Cant</a:t>
            </a:r>
            <a:endParaRPr lang="en-US" sz="3200" i="1" dirty="0">
              <a:latin typeface="Cocon Offc"/>
              <a:cs typeface="Cocon Offc"/>
            </a:endParaRPr>
          </a:p>
          <a:p>
            <a:pPr algn="ctr"/>
            <a:endParaRPr lang="en-US" sz="3200" b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9296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75438"/>
            <a:ext cx="1522639" cy="1710128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173" y="2592691"/>
            <a:ext cx="78693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Cocon Offc"/>
                <a:cs typeface="Cocon Offc"/>
              </a:rPr>
              <a:t>Waarom</a:t>
            </a:r>
            <a:r>
              <a:rPr lang="en-US" sz="4400" b="1" dirty="0" smtClean="0">
                <a:latin typeface="Cocon Offc"/>
                <a:cs typeface="Cocon Offc"/>
              </a:rPr>
              <a:t> </a:t>
            </a:r>
            <a:r>
              <a:rPr lang="en-US" sz="4400" b="1" dirty="0" err="1">
                <a:latin typeface="Cocon Offc"/>
                <a:cs typeface="Cocon Offc"/>
              </a:rPr>
              <a:t>zet</a:t>
            </a:r>
            <a:r>
              <a:rPr lang="en-US" sz="4400" b="1" dirty="0">
                <a:latin typeface="Cocon Offc"/>
                <a:cs typeface="Cocon Offc"/>
              </a:rPr>
              <a:t> </a:t>
            </a:r>
            <a:r>
              <a:rPr lang="en-US" sz="4400" b="1" dirty="0" err="1">
                <a:latin typeface="Cocon Offc"/>
                <a:cs typeface="Cocon Offc"/>
              </a:rPr>
              <a:t>ik</a:t>
            </a:r>
            <a:r>
              <a:rPr lang="en-US" sz="4400" b="1" dirty="0">
                <a:latin typeface="Cocon Offc"/>
                <a:cs typeface="Cocon Offc"/>
              </a:rPr>
              <a:t> me </a:t>
            </a:r>
            <a:r>
              <a:rPr lang="en-US" sz="4400" b="1" dirty="0" err="1" smtClean="0">
                <a:latin typeface="Cocon Offc"/>
                <a:cs typeface="Cocon Offc"/>
              </a:rPr>
              <a:t>achter</a:t>
            </a:r>
            <a:r>
              <a:rPr lang="en-US" sz="4400" b="1" dirty="0" smtClean="0">
                <a:latin typeface="Cocon Offc"/>
                <a:cs typeface="Cocon Offc"/>
              </a:rPr>
              <a:t> </a:t>
            </a:r>
          </a:p>
          <a:p>
            <a:pPr algn="ctr"/>
            <a:r>
              <a:rPr lang="en-US" sz="4400" b="1" dirty="0" err="1" smtClean="0">
                <a:latin typeface="Cocon Offc"/>
                <a:cs typeface="Cocon Offc"/>
              </a:rPr>
              <a:t>dit</a:t>
            </a:r>
            <a:r>
              <a:rPr lang="en-US" sz="4400" b="1" dirty="0" smtClean="0">
                <a:latin typeface="Cocon Offc"/>
                <a:cs typeface="Cocon Offc"/>
              </a:rPr>
              <a:t> project?</a:t>
            </a:r>
          </a:p>
          <a:p>
            <a:pPr algn="ctr"/>
            <a:endParaRPr lang="en-US" sz="3200" i="1" dirty="0" smtClean="0">
              <a:latin typeface="Cocon Offc"/>
              <a:cs typeface="Cocon Offc"/>
            </a:endParaRPr>
          </a:p>
          <a:p>
            <a:pPr algn="ctr"/>
            <a:r>
              <a:rPr lang="en-US" sz="3200" i="1" dirty="0" err="1" smtClean="0">
                <a:latin typeface="Cocon Offc"/>
                <a:cs typeface="Cocon Offc"/>
              </a:rPr>
              <a:t>Stijn</a:t>
            </a:r>
            <a:r>
              <a:rPr lang="en-US" sz="3200" i="1" dirty="0" smtClean="0">
                <a:latin typeface="Cocon Offc"/>
                <a:cs typeface="Cocon Offc"/>
              </a:rPr>
              <a:t> </a:t>
            </a:r>
            <a:r>
              <a:rPr lang="en-US" sz="3200" i="1" dirty="0" err="1">
                <a:latin typeface="Cocon Offc"/>
                <a:cs typeface="Cocon Offc"/>
              </a:rPr>
              <a:t>Coninx</a:t>
            </a:r>
            <a:r>
              <a:rPr lang="en-US" sz="3200" i="1" dirty="0">
                <a:latin typeface="Cocon Offc"/>
                <a:cs typeface="Cocon Offc"/>
              </a:rPr>
              <a:t>, </a:t>
            </a:r>
            <a:r>
              <a:rPr lang="en-US" sz="3200" i="1" dirty="0" err="1" smtClean="0">
                <a:latin typeface="Cocon Offc"/>
                <a:cs typeface="Cocon Offc"/>
              </a:rPr>
              <a:t>regisseur</a:t>
            </a:r>
            <a:endParaRPr lang="en-US" sz="3200" i="1" dirty="0">
              <a:latin typeface="Cocon Offc"/>
              <a:cs typeface="Cocon Offc"/>
            </a:endParaRPr>
          </a:p>
          <a:p>
            <a:pPr algn="ctr"/>
            <a:endParaRPr lang="en-US" sz="4400" b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353516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75438"/>
            <a:ext cx="1522639" cy="1710128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2833" y="2592691"/>
            <a:ext cx="6358085" cy="4401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Cocon Offc"/>
                <a:cs typeface="Cocon Offc"/>
              </a:rPr>
              <a:t>Een</a:t>
            </a:r>
            <a:r>
              <a:rPr lang="en-US" sz="4400" b="1" dirty="0" smtClean="0">
                <a:latin typeface="Cocon Offc"/>
                <a:cs typeface="Cocon Offc"/>
              </a:rPr>
              <a:t> </a:t>
            </a:r>
            <a:r>
              <a:rPr lang="en-US" sz="4400" b="1" dirty="0" err="1" smtClean="0">
                <a:latin typeface="Cocon Offc"/>
                <a:cs typeface="Cocon Offc"/>
              </a:rPr>
              <a:t>politiek</a:t>
            </a:r>
            <a:r>
              <a:rPr lang="en-US" sz="4400" b="1" dirty="0" smtClean="0">
                <a:latin typeface="Cocon Offc"/>
                <a:cs typeface="Cocon Offc"/>
              </a:rPr>
              <a:t> </a:t>
            </a:r>
            <a:r>
              <a:rPr lang="en-US" sz="4400" b="1" dirty="0" err="1" smtClean="0">
                <a:latin typeface="Cocon Offc"/>
                <a:cs typeface="Cocon Offc"/>
              </a:rPr>
              <a:t>signaal</a:t>
            </a:r>
            <a:endParaRPr lang="en-US" sz="4400" b="1" dirty="0" smtClean="0">
              <a:latin typeface="Cocon Offc"/>
              <a:cs typeface="Cocon Offc"/>
            </a:endParaRPr>
          </a:p>
          <a:p>
            <a:pPr algn="ctr"/>
            <a:endParaRPr lang="en-US" sz="3200" i="1" dirty="0" smtClean="0">
              <a:latin typeface="Cocon Offc"/>
              <a:cs typeface="Cocon Offc"/>
            </a:endParaRPr>
          </a:p>
          <a:p>
            <a:pPr algn="ctr"/>
            <a:r>
              <a:rPr lang="en-US" sz="3200" i="1" dirty="0" smtClean="0">
                <a:latin typeface="Cocon Offc"/>
                <a:cs typeface="Cocon Offc"/>
              </a:rPr>
              <a:t>Freya Van den </a:t>
            </a:r>
            <a:r>
              <a:rPr lang="en-US" sz="3200" i="1" dirty="0" err="1">
                <a:latin typeface="Cocon Offc"/>
                <a:cs typeface="Cocon Offc"/>
              </a:rPr>
              <a:t>B</a:t>
            </a:r>
            <a:r>
              <a:rPr lang="en-US" sz="3200" i="1" dirty="0" err="1" smtClean="0">
                <a:latin typeface="Cocon Offc"/>
                <a:cs typeface="Cocon Offc"/>
              </a:rPr>
              <a:t>ossche</a:t>
            </a:r>
            <a:r>
              <a:rPr lang="en-US" sz="3200" i="1" dirty="0" smtClean="0">
                <a:latin typeface="Cocon Offc"/>
                <a:cs typeface="Cocon Offc"/>
              </a:rPr>
              <a:t>,</a:t>
            </a:r>
          </a:p>
          <a:p>
            <a:pPr algn="ctr"/>
            <a:r>
              <a:rPr lang="en-US" sz="3200" i="1" dirty="0" err="1"/>
              <a:t>Vlaams</a:t>
            </a:r>
            <a:r>
              <a:rPr lang="en-US" sz="3200" i="1" dirty="0"/>
              <a:t> minister van </a:t>
            </a:r>
            <a:r>
              <a:rPr lang="en-US" sz="3200" i="1" dirty="0" err="1"/>
              <a:t>Energie</a:t>
            </a:r>
            <a:r>
              <a:rPr lang="en-US" sz="3200" i="1" dirty="0"/>
              <a:t>, </a:t>
            </a:r>
            <a:endParaRPr lang="en-US" sz="3200" i="1" dirty="0" smtClean="0"/>
          </a:p>
          <a:p>
            <a:pPr algn="ctr"/>
            <a:r>
              <a:rPr lang="en-US" sz="3200" i="1" dirty="0" err="1" smtClean="0"/>
              <a:t>Wonen</a:t>
            </a:r>
            <a:r>
              <a:rPr lang="en-US" sz="3200" i="1" dirty="0"/>
              <a:t>, </a:t>
            </a:r>
            <a:r>
              <a:rPr lang="en-US" sz="3200" i="1" dirty="0" err="1"/>
              <a:t>Steden</a:t>
            </a:r>
            <a:r>
              <a:rPr lang="en-US" sz="3200" i="1" dirty="0"/>
              <a:t> en </a:t>
            </a:r>
            <a:r>
              <a:rPr lang="en-US" sz="3200" i="1" dirty="0" err="1"/>
              <a:t>Sociale</a:t>
            </a:r>
            <a:r>
              <a:rPr lang="en-US" sz="3200" i="1" dirty="0"/>
              <a:t> </a:t>
            </a:r>
            <a:r>
              <a:rPr lang="en-US" sz="3200" i="1" dirty="0" err="1"/>
              <a:t>Economie</a:t>
            </a:r>
            <a:endParaRPr lang="en-US" sz="3200" i="1" dirty="0" smtClean="0">
              <a:latin typeface="Cocon Offc"/>
              <a:cs typeface="Cocon Offc"/>
            </a:endParaRPr>
          </a:p>
          <a:p>
            <a:pPr algn="ctr"/>
            <a:endParaRPr lang="en-US" sz="3200" i="1" dirty="0">
              <a:latin typeface="Cocon Offc"/>
              <a:cs typeface="Cocon Offc"/>
            </a:endParaRPr>
          </a:p>
          <a:p>
            <a:pPr algn="ctr"/>
            <a:endParaRPr lang="en-US" sz="3200" i="1" dirty="0">
              <a:latin typeface="Cocon Offc"/>
              <a:cs typeface="Cocon Offc"/>
            </a:endParaRPr>
          </a:p>
          <a:p>
            <a:pPr algn="ctr"/>
            <a:endParaRPr lang="en-US" sz="44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205078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75438"/>
            <a:ext cx="1522639" cy="1710128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5912" y="2577488"/>
            <a:ext cx="45119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Cocon Offc"/>
                <a:cs typeface="Cocon Offc"/>
              </a:rPr>
              <a:t>Onze</a:t>
            </a:r>
            <a:r>
              <a:rPr lang="en-US" sz="4400" b="1" dirty="0" smtClean="0">
                <a:latin typeface="Cocon Offc"/>
                <a:cs typeface="Cocon Offc"/>
              </a:rPr>
              <a:t> </a:t>
            </a:r>
            <a:r>
              <a:rPr lang="en-US" sz="4400" b="1" dirty="0" err="1" smtClean="0">
                <a:latin typeface="Cocon Offc"/>
                <a:cs typeface="Cocon Offc"/>
              </a:rPr>
              <a:t>campagne</a:t>
            </a:r>
            <a:endParaRPr lang="en-US" sz="4400" b="1" dirty="0" smtClean="0">
              <a:latin typeface="Cocon Offc"/>
              <a:cs typeface="Cocon Offc"/>
            </a:endParaRPr>
          </a:p>
          <a:p>
            <a:pPr algn="ctr"/>
            <a:endParaRPr lang="en-US" sz="4400" b="1" dirty="0" smtClean="0">
              <a:latin typeface="Cocon Offc"/>
              <a:cs typeface="Cocon Offc"/>
            </a:endParaRPr>
          </a:p>
          <a:p>
            <a:pPr algn="ctr"/>
            <a:r>
              <a:rPr lang="en-US" sz="3200" i="1" dirty="0" err="1" smtClean="0">
                <a:latin typeface="Cocon Offc"/>
                <a:cs typeface="Cocon Offc"/>
              </a:rPr>
              <a:t>Wim</a:t>
            </a:r>
            <a:r>
              <a:rPr lang="en-US" sz="3200" i="1" dirty="0" smtClean="0">
                <a:latin typeface="Cocon Offc"/>
                <a:cs typeface="Cocon Offc"/>
              </a:rPr>
              <a:t> </a:t>
            </a:r>
            <a:r>
              <a:rPr lang="en-US" sz="3200" i="1" dirty="0" err="1" smtClean="0">
                <a:latin typeface="Cocon Offc"/>
                <a:cs typeface="Cocon Offc"/>
              </a:rPr>
              <a:t>Bijnens</a:t>
            </a:r>
            <a:endParaRPr lang="en-US" sz="32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414399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pic>
        <p:nvPicPr>
          <p:cNvPr id="5" name="Picture 4" descr="Schermafbeelding 2012-11-18 om 19.48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878" b="-386"/>
          <a:stretch/>
        </p:blipFill>
        <p:spPr>
          <a:xfrm>
            <a:off x="1479958" y="1054296"/>
            <a:ext cx="6225581" cy="5001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4334" y="304169"/>
            <a:ext cx="3432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con Offc"/>
                <a:cs typeface="Cocon Offc"/>
              </a:rPr>
              <a:t>KRAAK MEE.BE</a:t>
            </a:r>
            <a:endParaRPr lang="en-US" sz="32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34302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5" y="2630500"/>
            <a:ext cx="8286750" cy="3164114"/>
          </a:xfrm>
        </p:spPr>
        <p:txBody>
          <a:bodyPr>
            <a:normAutofit/>
          </a:bodyPr>
          <a:lstStyle/>
          <a:p>
            <a:pPr algn="ctr"/>
            <a:r>
              <a:rPr lang="en-US" sz="3500" b="0" dirty="0" smtClean="0">
                <a:latin typeface="Cocon Offc" pitchFamily="34" charset="0"/>
              </a:rPr>
              <a:t>Over INCLUSIE </a:t>
            </a:r>
            <a:r>
              <a:rPr lang="en-US" sz="3500" b="0" dirty="0" smtClean="0">
                <a:latin typeface="Cocon Offc" pitchFamily="34" charset="0"/>
              </a:rPr>
              <a:t>INVEST</a:t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 smtClean="0">
                <a:latin typeface="Cocon Offc" pitchFamily="34" charset="0"/>
              </a:rPr>
              <a:t/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 err="1" smtClean="0">
                <a:latin typeface="Cocon Offc" pitchFamily="34" charset="0"/>
              </a:rPr>
              <a:t>Wim</a:t>
            </a:r>
            <a:r>
              <a:rPr lang="en-US" sz="3500" b="0" dirty="0" smtClean="0">
                <a:latin typeface="Cocon Offc" pitchFamily="34" charset="0"/>
              </a:rPr>
              <a:t> </a:t>
            </a:r>
            <a:r>
              <a:rPr lang="en-US" sz="3500" b="0" dirty="0" err="1" smtClean="0">
                <a:latin typeface="Cocon Offc" pitchFamily="34" charset="0"/>
              </a:rPr>
              <a:t>Bijnens</a:t>
            </a:r>
            <a:r>
              <a:rPr lang="en-US" sz="3500" b="0" dirty="0" smtClean="0">
                <a:latin typeface="Cocon Offc" pitchFamily="34" charset="0"/>
              </a:rPr>
              <a:t>, Coordinator</a:t>
            </a:r>
            <a:r>
              <a:rPr lang="en-US" sz="3500" b="0" dirty="0" smtClean="0">
                <a:latin typeface="Cocon Offc" pitchFamily="34" charset="0"/>
              </a:rPr>
              <a:t/>
            </a:r>
            <a:br>
              <a:rPr lang="en-US" sz="3500" b="0" dirty="0" smtClean="0">
                <a:latin typeface="Cocon Offc" pitchFamily="34" charset="0"/>
              </a:rPr>
            </a:br>
            <a:r>
              <a:rPr lang="en-US" sz="3500" b="0" dirty="0" smtClean="0">
                <a:latin typeface="Cocon Offc" pitchFamily="34" charset="0"/>
              </a:rPr>
              <a:t> </a:t>
            </a:r>
            <a:endParaRPr lang="en-US" sz="3500" b="0" dirty="0">
              <a:latin typeface="Cocon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pic>
        <p:nvPicPr>
          <p:cNvPr id="4" name="Picture 3" descr="facebook_timeline_acteu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849" r="3267" b="8418"/>
          <a:stretch/>
        </p:blipFill>
        <p:spPr>
          <a:xfrm>
            <a:off x="1524000" y="970583"/>
            <a:ext cx="6248400" cy="4893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7571" y="5388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6127" y="304169"/>
            <a:ext cx="25891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con Offc"/>
                <a:cs typeface="Cocon Offc"/>
              </a:rPr>
              <a:t>FACEBOOK</a:t>
            </a:r>
            <a:endParaRPr lang="en-US" sz="32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412689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pic>
        <p:nvPicPr>
          <p:cNvPr id="5" name="Picture 4" descr="twitter_imbricage_kraa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5932" b="11734"/>
          <a:stretch/>
        </p:blipFill>
        <p:spPr>
          <a:xfrm>
            <a:off x="1524000" y="1196558"/>
            <a:ext cx="6266770" cy="4842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7196" y="304169"/>
            <a:ext cx="2086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con Offc"/>
                <a:cs typeface="Cocon Offc"/>
              </a:rPr>
              <a:t>TWITTER</a:t>
            </a:r>
            <a:endParaRPr lang="en-US" sz="32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211033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378" y="304169"/>
            <a:ext cx="27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con Offc"/>
                <a:cs typeface="Cocon Offc"/>
              </a:rPr>
              <a:t>BANNERING</a:t>
            </a:r>
            <a:endParaRPr lang="en-US" sz="3200" i="1" dirty="0">
              <a:latin typeface="Cocon Offc"/>
              <a:cs typeface="Cocon Offc"/>
            </a:endParaRPr>
          </a:p>
        </p:txBody>
      </p:sp>
      <p:pic>
        <p:nvPicPr>
          <p:cNvPr id="6" name="Picture 5" descr="Schermafbeelding 2012-11-19 om 10.22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76" y="1828158"/>
            <a:ext cx="3846205" cy="36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068" y="3133004"/>
            <a:ext cx="6416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Cocon Offc"/>
                <a:cs typeface="Cocon Offc"/>
              </a:rPr>
              <a:t>VRAAG &amp; ANTWOORD</a:t>
            </a:r>
            <a:endParaRPr lang="en-US" sz="44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73797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24038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INVESTEER MEE IN</a:t>
            </a:r>
          </a:p>
          <a:p>
            <a:pPr marL="0" indent="0" algn="ctr">
              <a:buNone/>
            </a:pP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ONTROEREND GOED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5484" y="3133004"/>
            <a:ext cx="4493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Cocon Offc"/>
                <a:cs typeface="Cocon Offc"/>
              </a:rPr>
              <a:t>BUFFETLUNCH</a:t>
            </a:r>
            <a:endParaRPr lang="en-US" sz="4400" i="1" dirty="0">
              <a:latin typeface="Cocon Offc"/>
              <a:cs typeface="Cocon Offc"/>
            </a:endParaRPr>
          </a:p>
        </p:txBody>
      </p:sp>
    </p:spTree>
    <p:extLst>
      <p:ext uri="{BB962C8B-B14F-4D97-AF65-F5344CB8AC3E}">
        <p14:creationId xmlns:p14="http://schemas.microsoft.com/office/powerpoint/2010/main" val="21640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0404"/>
            <a:ext cx="8229600" cy="1143000"/>
          </a:xfrm>
        </p:spPr>
        <p:txBody>
          <a:bodyPr>
            <a:noAutofit/>
          </a:bodyPr>
          <a:lstStyle/>
          <a:p>
            <a:r>
              <a:rPr lang="nl-BE" sz="3600" dirty="0" smtClean="0">
                <a:latin typeface="Cocon Offc" pitchFamily="34" charset="0"/>
              </a:rPr>
              <a:t>INCLUSIE INVEST </a:t>
            </a:r>
            <a:r>
              <a:rPr lang="nl-BE" sz="3600" dirty="0">
                <a:latin typeface="Cocon Offc" pitchFamily="34" charset="0"/>
              </a:rPr>
              <a:t>plaatst nood aan aangepaste woningen op de kaart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4648"/>
            <a:ext cx="8229600" cy="345077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nl-NL" sz="2000" dirty="0" smtClean="0">
                <a:latin typeface="Cocon Offc" pitchFamily="34" charset="0"/>
              </a:rPr>
              <a:t>De </a:t>
            </a:r>
            <a:r>
              <a:rPr lang="nl-NL" sz="2000" dirty="0">
                <a:latin typeface="Cocon Offc" pitchFamily="34" charset="0"/>
              </a:rPr>
              <a:t>woningnood voor personen met een handicap is </a:t>
            </a:r>
            <a:r>
              <a:rPr lang="nl-NL" sz="2000" dirty="0" smtClean="0">
                <a:latin typeface="Cocon Offc" pitchFamily="34" charset="0"/>
              </a:rPr>
              <a:t>groot</a:t>
            </a:r>
            <a:r>
              <a:rPr lang="nl-NL" sz="2000" dirty="0" smtClean="0">
                <a:latin typeface="Cocon Offc" pitchFamily="34" charset="0"/>
              </a:rPr>
              <a:t>, </a:t>
            </a:r>
            <a:r>
              <a:rPr lang="nl-NL" sz="2000" dirty="0" smtClean="0">
                <a:latin typeface="Cocon Offc" pitchFamily="34" charset="0"/>
              </a:rPr>
              <a:t>&gt;</a:t>
            </a:r>
            <a:r>
              <a:rPr lang="nl-BE" sz="2000" dirty="0" smtClean="0">
                <a:latin typeface="Cocon Offc" pitchFamily="34" charset="0"/>
              </a:rPr>
              <a:t>5.000 personen wachten op een aangepaste woonvorm.</a:t>
            </a:r>
          </a:p>
          <a:p>
            <a:pPr>
              <a:buFont typeface="Arial" pitchFamily="34" charset="0"/>
              <a:buChar char="•"/>
            </a:pPr>
            <a:endParaRPr lang="nl-BE" sz="2000" dirty="0" smtClean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Deze personen hebben slechts een inkomen tussen de 770 en 1.600 euro per maand.</a:t>
            </a:r>
          </a:p>
          <a:p>
            <a:pPr>
              <a:buFont typeface="Arial" pitchFamily="34" charset="0"/>
              <a:buChar char="•"/>
            </a:pPr>
            <a:endParaRPr lang="nl-BE" sz="2000" dirty="0" smtClean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De middelen van de overheid zijn beperkt.</a:t>
            </a:r>
          </a:p>
          <a:p>
            <a:pPr>
              <a:buFont typeface="Arial" pitchFamily="34" charset="0"/>
              <a:buChar char="•"/>
            </a:pPr>
            <a:endParaRPr lang="nl-BE" sz="2000" dirty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dirty="0">
                <a:latin typeface="Cocon Offc" pitchFamily="34" charset="0"/>
              </a:rPr>
              <a:t>Duidelijke scheiding tussen wonen en ondersteuning in nieuwe zorgvormen </a:t>
            </a:r>
            <a:r>
              <a:rPr lang="nl-BE" sz="2000" dirty="0" smtClean="0">
                <a:latin typeface="Cocon Offc" pitchFamily="34" charset="0"/>
              </a:rPr>
              <a:t>PAB, PVF, …</a:t>
            </a:r>
            <a:endParaRPr lang="nl-BE" sz="2000" dirty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endParaRPr lang="nl-BE" sz="2000" dirty="0">
              <a:latin typeface="Cocon Offc" pitchFamily="34" charset="0"/>
            </a:endParaRPr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In een wachtlijst kan je niet wonen</a:t>
            </a:r>
            <a:endParaRPr lang="nl-BE" sz="3600" dirty="0">
              <a:latin typeface="Cocon Offc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7" y="1596270"/>
            <a:ext cx="7931430" cy="434285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53066"/>
            <a:ext cx="8229600" cy="1839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600" b="1" dirty="0">
                <a:solidFill>
                  <a:schemeClr val="bg1"/>
                </a:solidFill>
                <a:latin typeface="Cocon Offc" pitchFamily="34" charset="0"/>
              </a:rPr>
              <a:t>Voldoende </a:t>
            </a: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aangepaste betaalbare woonvormen zodat </a:t>
            </a:r>
            <a:r>
              <a:rPr lang="nl-BE" sz="2600" b="1" dirty="0">
                <a:solidFill>
                  <a:schemeClr val="bg1"/>
                </a:solidFill>
                <a:latin typeface="Cocon Offc" pitchFamily="34" charset="0"/>
              </a:rPr>
              <a:t>iedereen </a:t>
            </a: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ondersteuning </a:t>
            </a:r>
            <a:r>
              <a:rPr lang="nl-BE" sz="2600" b="1" dirty="0">
                <a:solidFill>
                  <a:schemeClr val="bg1"/>
                </a:solidFill>
                <a:latin typeface="Cocon Offc" pitchFamily="34" charset="0"/>
              </a:rPr>
              <a:t>en/of </a:t>
            </a:r>
            <a:r>
              <a:rPr lang="nl-BE" sz="2600" b="1" dirty="0" smtClean="0">
                <a:solidFill>
                  <a:schemeClr val="bg1"/>
                </a:solidFill>
                <a:latin typeface="Cocon Offc" pitchFamily="34" charset="0"/>
              </a:rPr>
              <a:t>zorg kan krijgen.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Het systeem is dolgedraaid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34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600" b="1" u="sng" dirty="0" smtClean="0">
                <a:solidFill>
                  <a:srgbClr val="779B9B"/>
                </a:solidFill>
                <a:latin typeface="Cocon Offc" pitchFamily="34" charset="0"/>
              </a:rPr>
              <a:t>Van verzuring …</a:t>
            </a:r>
            <a:endParaRPr lang="nl-BE" sz="2000" b="1" dirty="0" smtClean="0">
              <a:solidFill>
                <a:srgbClr val="779B9B"/>
              </a:solidFill>
              <a:latin typeface="Cocon Offc" pitchFamily="34" charset="0"/>
            </a:endParaRPr>
          </a:p>
          <a:p>
            <a:pPr>
              <a:buFont typeface="Arial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Spaarcenten (&gt;230MJEUR) komen ongewild terecht in speculatieve projecten.</a:t>
            </a:r>
          </a:p>
          <a:p>
            <a:pPr>
              <a:buFont typeface="Arial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We verwachten van de overheid dat ze alles oplossen.</a:t>
            </a:r>
          </a:p>
          <a:p>
            <a:pPr>
              <a:buFont typeface="Arial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Burgers blijven aan de kant staan.</a:t>
            </a:r>
          </a:p>
          <a:p>
            <a:pPr>
              <a:buFont typeface="Arial" charset="0"/>
              <a:buChar char="•"/>
            </a:pPr>
            <a:endParaRPr lang="nl-BE" sz="2000" dirty="0">
              <a:latin typeface="Cocon Offc" pitchFamily="34" charset="0"/>
            </a:endParaRPr>
          </a:p>
          <a:p>
            <a:pPr marL="0" indent="0">
              <a:buNone/>
            </a:pPr>
            <a:r>
              <a:rPr lang="nl-BE" sz="2000" dirty="0" smtClean="0">
                <a:latin typeface="Cocon Offc" pitchFamily="34" charset="0"/>
              </a:rPr>
              <a:t> </a:t>
            </a:r>
            <a:r>
              <a:rPr lang="nl-BE" sz="2600" b="1" u="sng" dirty="0" smtClean="0">
                <a:solidFill>
                  <a:srgbClr val="779B9B"/>
                </a:solidFill>
                <a:latin typeface="Cocon Offc" pitchFamily="34" charset="0"/>
              </a:rPr>
              <a:t>… naar betrokkenheid</a:t>
            </a:r>
            <a:endParaRPr lang="nl-BE" sz="2000" b="1" dirty="0" smtClean="0">
              <a:solidFill>
                <a:srgbClr val="779B9B"/>
              </a:solidFill>
              <a:latin typeface="Cocon Offc" pitchFamily="34" charset="0"/>
            </a:endParaRPr>
          </a:p>
          <a:p>
            <a:pPr>
              <a:buFont typeface="Arial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Spaargeld aanwenden voor lokale projecten met maatschappelijke waarden </a:t>
            </a:r>
            <a:r>
              <a:rPr lang="nl-BE" sz="1600" i="1" dirty="0" smtClean="0">
                <a:latin typeface="Cocon Offc" pitchFamily="34" charset="0"/>
              </a:rPr>
              <a:t>(Geert </a:t>
            </a:r>
            <a:r>
              <a:rPr lang="nl-BE" sz="1600" i="1" dirty="0" err="1" smtClean="0">
                <a:latin typeface="Cocon Offc" pitchFamily="34" charset="0"/>
              </a:rPr>
              <a:t>Noels</a:t>
            </a:r>
            <a:r>
              <a:rPr lang="nl-BE" sz="1600" i="1" dirty="0" smtClean="0">
                <a:latin typeface="Cocon Offc" pitchFamily="34" charset="0"/>
              </a:rPr>
              <a:t>, </a:t>
            </a:r>
            <a:r>
              <a:rPr lang="nl-BE" sz="1600" i="1" dirty="0" err="1" smtClean="0">
                <a:latin typeface="Cocon Offc" pitchFamily="34" charset="0"/>
              </a:rPr>
              <a:t>Econopolis</a:t>
            </a:r>
            <a:r>
              <a:rPr lang="nl-BE" sz="1600" i="1" dirty="0" smtClean="0">
                <a:latin typeface="Cocon Offc" pitchFamily="34" charset="0"/>
              </a:rPr>
              <a:t> – 30 oktober 2012).</a:t>
            </a:r>
          </a:p>
          <a:p>
            <a:pPr>
              <a:buFont typeface="Arial" charset="0"/>
              <a:buChar char="•"/>
            </a:pPr>
            <a:r>
              <a:rPr lang="nl-BE" sz="2000" dirty="0" smtClean="0">
                <a:latin typeface="Cocon Offc" pitchFamily="34" charset="0"/>
              </a:rPr>
              <a:t>Aangepaste woonvormen voor mensen met een beperking creëert werkgelegenheid en verkleint de wachtlijsten.</a:t>
            </a:r>
          </a:p>
          <a:p>
            <a:pPr>
              <a:buFont typeface="Symbol"/>
              <a:buChar char="Þ"/>
            </a:pPr>
            <a:endParaRPr lang="nl-BE" sz="2000" dirty="0">
              <a:latin typeface="Cocon Offc" pitchFamily="34" charset="0"/>
            </a:endParaRPr>
          </a:p>
          <a:p>
            <a:pPr>
              <a:buFont typeface="Symbol"/>
              <a:buChar char="Þ"/>
            </a:pPr>
            <a:endParaRPr lang="nl-BE" sz="2000" dirty="0" smtClean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INCLUSIE INVEST</a:t>
            </a:r>
            <a:endParaRPr lang="nl-BE" sz="3600" dirty="0">
              <a:latin typeface="Cocon Offc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8" y="1605668"/>
            <a:ext cx="7931430" cy="434285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53066"/>
            <a:ext cx="8229600" cy="1668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dirty="0" err="1" smtClean="0">
                <a:solidFill>
                  <a:schemeClr val="bg1"/>
                </a:solidFill>
                <a:latin typeface="Cocon Offc" pitchFamily="34" charset="0"/>
              </a:rPr>
              <a:t>Een</a:t>
            </a:r>
            <a:r>
              <a:rPr lang="en-US" sz="2600" b="1" dirty="0" smtClean="0">
                <a:solidFill>
                  <a:schemeClr val="bg1"/>
                </a:solidFill>
                <a:latin typeface="Cocon Offc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Cocon Offc" pitchFamily="34" charset="0"/>
              </a:rPr>
              <a:t>private </a:t>
            </a:r>
            <a:r>
              <a:rPr lang="en-US" sz="2600" b="1" dirty="0" err="1">
                <a:solidFill>
                  <a:schemeClr val="bg1"/>
                </a:solidFill>
                <a:latin typeface="Cocon Offc" pitchFamily="34" charset="0"/>
              </a:rPr>
              <a:t>sociale</a:t>
            </a:r>
            <a:r>
              <a:rPr lang="en-US" sz="2600" b="1" dirty="0">
                <a:solidFill>
                  <a:schemeClr val="bg1"/>
                </a:solidFill>
                <a:latin typeface="Cocon Offc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ocon Offc" pitchFamily="34" charset="0"/>
              </a:rPr>
              <a:t>huisvestingmaatschappij</a:t>
            </a:r>
            <a:r>
              <a:rPr lang="en-US" sz="2600" b="1" dirty="0">
                <a:solidFill>
                  <a:schemeClr val="bg1"/>
                </a:solidFill>
                <a:latin typeface="Cocon Offc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latin typeface="Cocon Offc" pitchFamily="34" charset="0"/>
            </a:endParaRPr>
          </a:p>
          <a:p>
            <a:pPr algn="ctr">
              <a:buNone/>
            </a:pPr>
            <a:r>
              <a:rPr lang="en-US" sz="2600" b="1" dirty="0" err="1" smtClean="0">
                <a:solidFill>
                  <a:schemeClr val="bg1"/>
                </a:solidFill>
                <a:latin typeface="Cocon Offc" pitchFamily="34" charset="0"/>
              </a:rPr>
              <a:t>voor</a:t>
            </a:r>
            <a:r>
              <a:rPr lang="en-US" sz="2600" b="1" dirty="0" smtClean="0">
                <a:solidFill>
                  <a:schemeClr val="bg1"/>
                </a:solidFill>
                <a:latin typeface="Cocon Offc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ocon Offc" pitchFamily="34" charset="0"/>
              </a:rPr>
              <a:t>personen</a:t>
            </a:r>
            <a:r>
              <a:rPr lang="en-US" sz="2600" b="1" dirty="0">
                <a:solidFill>
                  <a:schemeClr val="bg1"/>
                </a:solidFill>
                <a:latin typeface="Cocon Offc" pitchFamily="34" charset="0"/>
              </a:rPr>
              <a:t> met </a:t>
            </a:r>
            <a:r>
              <a:rPr lang="en-US" sz="2600" b="1" dirty="0" err="1">
                <a:solidFill>
                  <a:schemeClr val="bg1"/>
                </a:solidFill>
                <a:latin typeface="Cocon Offc" pitchFamily="34" charset="0"/>
              </a:rPr>
              <a:t>een</a:t>
            </a:r>
            <a:r>
              <a:rPr lang="en-US" sz="2600" b="1" dirty="0">
                <a:solidFill>
                  <a:schemeClr val="bg1"/>
                </a:solidFill>
                <a:latin typeface="Cocon Offc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ocon Offc" pitchFamily="34" charset="0"/>
              </a:rPr>
              <a:t>beperking</a:t>
            </a:r>
            <a:r>
              <a:rPr lang="en-US" sz="2600" b="1" dirty="0" smtClean="0">
                <a:solidFill>
                  <a:schemeClr val="bg1"/>
                </a:solidFill>
                <a:latin typeface="Cocon Offc" pitchFamily="34" charset="0"/>
              </a:rPr>
              <a:t> *</a:t>
            </a:r>
            <a:endParaRPr lang="nl-BE" sz="2600" b="1" dirty="0" smtClean="0">
              <a:solidFill>
                <a:schemeClr val="bg1"/>
              </a:solidFill>
              <a:latin typeface="Cocon Offc" pitchFamily="34" charset="0"/>
            </a:endParaRPr>
          </a:p>
          <a:p>
            <a:pPr algn="ctr">
              <a:buNone/>
            </a:pPr>
            <a:endParaRPr lang="nl-BE" b="1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526974" y="5144435"/>
            <a:ext cx="3715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BE" sz="1600" dirty="0">
                <a:solidFill>
                  <a:schemeClr val="bg1"/>
                </a:solidFill>
                <a:latin typeface="Cocon Offc" pitchFamily="34" charset="0"/>
              </a:rPr>
              <a:t>* </a:t>
            </a:r>
            <a:r>
              <a:rPr lang="nl-BE" sz="1600" dirty="0" smtClean="0">
                <a:solidFill>
                  <a:schemeClr val="bg1"/>
                </a:solidFill>
                <a:latin typeface="Cocon Offc" pitchFamily="34" charset="0"/>
              </a:rPr>
              <a:t>een </a:t>
            </a:r>
            <a:r>
              <a:rPr lang="nl-BE" sz="1600" dirty="0">
                <a:solidFill>
                  <a:schemeClr val="bg1"/>
                </a:solidFill>
                <a:latin typeface="Cocon Offc" pitchFamily="34" charset="0"/>
              </a:rPr>
              <a:t>coöperatieve vennootschap met een sociaal oogmerk (CVBA-</a:t>
            </a:r>
            <a:r>
              <a:rPr lang="nl-BE" sz="1600" dirty="0" err="1">
                <a:solidFill>
                  <a:schemeClr val="bg1"/>
                </a:solidFill>
                <a:latin typeface="Cocon Offc" pitchFamily="34" charset="0"/>
              </a:rPr>
              <a:t>so</a:t>
            </a:r>
            <a:r>
              <a:rPr lang="nl-BE" sz="1600" dirty="0" smtClean="0">
                <a:solidFill>
                  <a:schemeClr val="bg1"/>
                </a:solidFill>
                <a:latin typeface="Cocon Offc" pitchFamily="34" charset="0"/>
              </a:rPr>
              <a:t>) </a:t>
            </a:r>
            <a:r>
              <a:rPr lang="nl-BE" sz="1600" dirty="0">
                <a:solidFill>
                  <a:schemeClr val="bg1"/>
                </a:solidFill>
                <a:latin typeface="Cocon Offc" pitchFamily="34" charset="0"/>
              </a:rPr>
              <a:t>erkend door de NRC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10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1521" y="1892781"/>
            <a:ext cx="1737143" cy="723809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1520" y="4797152"/>
            <a:ext cx="1737143" cy="723809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51521" y="3320902"/>
            <a:ext cx="1737143" cy="72380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056254"/>
            <a:ext cx="8556171" cy="438808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ocon Offc" pitchFamily="34" charset="0"/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  <a:latin typeface="Cocon Offc" pitchFamily="34" charset="0"/>
              </a:rPr>
              <a:t>rivate </a:t>
            </a:r>
            <a:r>
              <a:rPr lang="en-US" sz="2000" b="1" dirty="0" smtClean="0">
                <a:solidFill>
                  <a:srgbClr val="779B9B"/>
                </a:solidFill>
                <a:latin typeface="Cocon Offc" pitchFamily="34" charset="0"/>
              </a:rPr>
              <a:t>   </a:t>
            </a:r>
            <a:r>
              <a:rPr lang="en-US" sz="2000" b="1" dirty="0" err="1" smtClean="0">
                <a:solidFill>
                  <a:srgbClr val="779B9B"/>
                </a:solidFill>
                <a:latin typeface="Cocon Offc" pitchFamily="34" charset="0"/>
              </a:rPr>
              <a:t>huisvestingmaatschappij</a:t>
            </a:r>
            <a:r>
              <a:rPr lang="en-US" sz="2000" b="1" dirty="0" smtClean="0">
                <a:solidFill>
                  <a:srgbClr val="779B9B"/>
                </a:solidFill>
                <a:latin typeface="Cocon Offc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779B9B"/>
              </a:solidFill>
              <a:latin typeface="Cocon Offc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con Offc" pitchFamily="34" charset="0"/>
              </a:rPr>
              <a:t>=&gt; </a:t>
            </a:r>
            <a:r>
              <a:rPr lang="en-US" sz="1800" dirty="0" err="1" smtClean="0">
                <a:latin typeface="Cocon Offc" pitchFamily="34" charset="0"/>
              </a:rPr>
              <a:t>creëert</a:t>
            </a:r>
            <a:r>
              <a:rPr lang="en-US" sz="1800" dirty="0" smtClean="0">
                <a:latin typeface="Cocon Offc" pitchFamily="34" charset="0"/>
              </a:rPr>
              <a:t> </a:t>
            </a:r>
            <a:r>
              <a:rPr lang="en-US" sz="1800" dirty="0" err="1" smtClean="0">
                <a:latin typeface="Cocon Offc" pitchFamily="34" charset="0"/>
              </a:rPr>
              <a:t>betrokkenheid</a:t>
            </a:r>
            <a:r>
              <a:rPr lang="en-US" sz="1800" dirty="0">
                <a:latin typeface="Cocon Offc" pitchFamily="34" charset="0"/>
              </a:rPr>
              <a:t> </a:t>
            </a:r>
            <a:r>
              <a:rPr lang="en-US" sz="1800" dirty="0" smtClean="0">
                <a:latin typeface="Cocon Offc" pitchFamily="34" charset="0"/>
              </a:rPr>
              <a:t>en </a:t>
            </a:r>
            <a:r>
              <a:rPr lang="en-US" sz="1800" dirty="0" err="1" smtClean="0">
                <a:latin typeface="Cocon Offc" pitchFamily="34" charset="0"/>
              </a:rPr>
              <a:t>geeft</a:t>
            </a:r>
            <a:r>
              <a:rPr lang="en-US" sz="1800" dirty="0" smtClean="0">
                <a:latin typeface="Cocon Offc" pitchFamily="34" charset="0"/>
              </a:rPr>
              <a:t> de </a:t>
            </a:r>
            <a:r>
              <a:rPr lang="en-US" sz="1800" dirty="0" err="1" smtClean="0">
                <a:latin typeface="Cocon Offc" pitchFamily="34" charset="0"/>
              </a:rPr>
              <a:t>overheid</a:t>
            </a:r>
            <a:r>
              <a:rPr lang="en-US" sz="1800" dirty="0" smtClean="0">
                <a:latin typeface="Cocon Offc" pitchFamily="34" charset="0"/>
              </a:rPr>
              <a:t> </a:t>
            </a:r>
            <a:r>
              <a:rPr lang="en-US" sz="1800" dirty="0" err="1" smtClean="0">
                <a:latin typeface="Cocon Offc" pitchFamily="34" charset="0"/>
              </a:rPr>
              <a:t>ruimte</a:t>
            </a:r>
            <a:r>
              <a:rPr lang="en-US" sz="1800" dirty="0" smtClean="0">
                <a:latin typeface="Cocon Offc" pitchFamily="34" charset="0"/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Cocon Offc" pitchFamily="34" charset="0"/>
              </a:rPr>
              <a:t>S</a:t>
            </a:r>
            <a:r>
              <a:rPr lang="en-US" sz="2000" b="1" dirty="0" err="1" smtClean="0">
                <a:solidFill>
                  <a:schemeClr val="bg1"/>
                </a:solidFill>
                <a:latin typeface="Cocon Offc" pitchFamily="34" charset="0"/>
              </a:rPr>
              <a:t>ociale</a:t>
            </a:r>
            <a:r>
              <a:rPr lang="en-US" sz="2000" b="1" dirty="0" smtClean="0">
                <a:solidFill>
                  <a:schemeClr val="bg1"/>
                </a:solidFill>
                <a:latin typeface="Cocon Offc" pitchFamily="34" charset="0"/>
              </a:rPr>
              <a:t> </a:t>
            </a:r>
            <a:r>
              <a:rPr lang="en-US" sz="2000" b="1" dirty="0" smtClean="0">
                <a:solidFill>
                  <a:srgbClr val="779B9B"/>
                </a:solidFill>
                <a:latin typeface="Cocon Offc" pitchFamily="34" charset="0"/>
              </a:rPr>
              <a:t>  </a:t>
            </a:r>
            <a:r>
              <a:rPr lang="en-US" sz="2000" b="1" dirty="0" err="1" smtClean="0">
                <a:solidFill>
                  <a:srgbClr val="779B9B"/>
                </a:solidFill>
                <a:latin typeface="Cocon Offc" pitchFamily="34" charset="0"/>
              </a:rPr>
              <a:t>huisvestingmaatschappij</a:t>
            </a:r>
            <a:r>
              <a:rPr lang="en-US" sz="2000" b="1" dirty="0" smtClean="0">
                <a:solidFill>
                  <a:srgbClr val="779B9B"/>
                </a:solidFill>
                <a:latin typeface="Cocon Offc" pitchFamily="34" charset="0"/>
              </a:rPr>
              <a:t> </a:t>
            </a:r>
          </a:p>
          <a:p>
            <a:pPr marL="457200" lvl="1" indent="0">
              <a:buNone/>
            </a:pPr>
            <a:endParaRPr lang="en-US" sz="2000" dirty="0" smtClean="0">
              <a:latin typeface="Cocon Offc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con Offc" pitchFamily="34" charset="0"/>
              </a:rPr>
              <a:t>=&gt; </a:t>
            </a:r>
            <a:r>
              <a:rPr lang="en-US" sz="1800" dirty="0" err="1" smtClean="0">
                <a:latin typeface="Cocon Offc" pitchFamily="34" charset="0"/>
              </a:rPr>
              <a:t>betaalbaar</a:t>
            </a:r>
            <a:r>
              <a:rPr lang="en-US" sz="1800" dirty="0" smtClean="0">
                <a:latin typeface="Cocon Offc" pitchFamily="34" charset="0"/>
              </a:rPr>
              <a:t> </a:t>
            </a:r>
            <a:r>
              <a:rPr lang="en-US" sz="1800" dirty="0" err="1" smtClean="0">
                <a:latin typeface="Cocon Offc" pitchFamily="34" charset="0"/>
              </a:rPr>
              <a:t>wonen</a:t>
            </a:r>
            <a:r>
              <a:rPr lang="en-US" sz="1800" dirty="0" smtClean="0">
                <a:latin typeface="Cocon Offc" pitchFamily="34" charset="0"/>
              </a:rPr>
              <a:t> max. 1/3 van het </a:t>
            </a:r>
            <a:r>
              <a:rPr lang="en-US" sz="1800" dirty="0" err="1" smtClean="0">
                <a:latin typeface="Cocon Offc" pitchFamily="34" charset="0"/>
              </a:rPr>
              <a:t>beschikbare</a:t>
            </a:r>
            <a:r>
              <a:rPr lang="en-US" sz="1800" dirty="0" smtClean="0">
                <a:latin typeface="Cocon Offc" pitchFamily="34" charset="0"/>
              </a:rPr>
              <a:t> budget.</a:t>
            </a:r>
            <a:endParaRPr lang="en-US" sz="1800" dirty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endParaRPr lang="nl-BE" sz="2000" dirty="0" smtClean="0">
              <a:latin typeface="Cocon Off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BE" sz="2000" b="1" dirty="0">
                <a:solidFill>
                  <a:schemeClr val="bg1"/>
                </a:solidFill>
                <a:latin typeface="Cocon Offc" pitchFamily="34" charset="0"/>
              </a:rPr>
              <a:t>E</a:t>
            </a:r>
            <a:r>
              <a:rPr lang="nl-BE" sz="2000" b="1" dirty="0" smtClean="0">
                <a:solidFill>
                  <a:schemeClr val="bg1"/>
                </a:solidFill>
                <a:latin typeface="Cocon Offc" pitchFamily="34" charset="0"/>
              </a:rPr>
              <a:t>rkende</a:t>
            </a:r>
            <a:r>
              <a:rPr lang="nl-BE" sz="2000" b="1" dirty="0" smtClean="0">
                <a:solidFill>
                  <a:srgbClr val="779B9B"/>
                </a:solidFill>
                <a:latin typeface="Cocon Offc" pitchFamily="34" charset="0"/>
              </a:rPr>
              <a:t> huisvestingsmaatschappij  </a:t>
            </a:r>
            <a:r>
              <a:rPr lang="nl-BE" sz="2000" dirty="0" smtClean="0">
                <a:latin typeface="Cocon Offc" pitchFamily="34" charset="0"/>
              </a:rPr>
              <a:t>(NRC &amp; FSMA)</a:t>
            </a:r>
          </a:p>
          <a:p>
            <a:pPr marL="457200" lvl="1" indent="0">
              <a:buNone/>
            </a:pPr>
            <a:endParaRPr lang="nl-BE" sz="2000" dirty="0" smtClean="0">
              <a:latin typeface="Cocon Offc" pitchFamily="34" charset="0"/>
            </a:endParaRPr>
          </a:p>
          <a:p>
            <a:pPr marL="457200" lvl="1" indent="0">
              <a:buNone/>
            </a:pPr>
            <a:r>
              <a:rPr lang="nl-BE" sz="1800" dirty="0" smtClean="0">
                <a:latin typeface="Cocon Offc" pitchFamily="34" charset="0"/>
              </a:rPr>
              <a:t>=&gt; betrouwbare belegging (geen schenkingen) met beperkt rendement.</a:t>
            </a:r>
            <a:endParaRPr lang="nl-BE" sz="1800" dirty="0">
              <a:latin typeface="Cocon Offc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5890"/>
            <a:ext cx="8229600" cy="1143000"/>
          </a:xfrm>
        </p:spPr>
        <p:txBody>
          <a:bodyPr>
            <a:noAutofit/>
          </a:bodyPr>
          <a:lstStyle/>
          <a:p>
            <a:r>
              <a:rPr lang="nl-BE" sz="3600" dirty="0" smtClean="0">
                <a:latin typeface="Cocon Offc" pitchFamily="34" charset="0"/>
              </a:rPr>
              <a:t>INCLUSIE INVEST gaat voor betrokkenheid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4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Opdracht van INCLUSIE INVEST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4648"/>
            <a:ext cx="8229600" cy="4525963"/>
          </a:xfrm>
        </p:spPr>
        <p:txBody>
          <a:bodyPr>
            <a:normAutofit/>
          </a:bodyPr>
          <a:lstStyle/>
          <a:p>
            <a:r>
              <a:rPr lang="nl-BE" sz="2000" dirty="0" smtClean="0">
                <a:latin typeface="Cocon Offc" pitchFamily="34" charset="0"/>
              </a:rPr>
              <a:t>Kapitaal mobiliseren om inclusieve, aangepaste woonvormen te realiseren.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Deze woonvormen aan betaalbare prijzen verhuren om armoede uit te sluiten.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In samenwerking met plaatselijke dienstverlenende organisaties om vraaggestuurde ondersteuning mogelijk te maken.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Zo dicht mogelijk bij het sociaal netwerk van de gebruiker.</a:t>
            </a:r>
            <a:endParaRPr lang="nl-BE" sz="2000" dirty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Cocon Offc" pitchFamily="34" charset="0"/>
              </a:rPr>
              <a:t>Investeren in INCLUSIE INVEST </a:t>
            </a:r>
            <a:endParaRPr lang="nl-BE" sz="3600" dirty="0">
              <a:latin typeface="Cocon Off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4648"/>
            <a:ext cx="8229600" cy="4525963"/>
          </a:xfrm>
        </p:spPr>
        <p:txBody>
          <a:bodyPr>
            <a:normAutofit/>
          </a:bodyPr>
          <a:lstStyle/>
          <a:p>
            <a:r>
              <a:rPr lang="nl-BE" sz="2000" dirty="0" smtClean="0">
                <a:latin typeface="Cocon Offc" pitchFamily="34" charset="0"/>
              </a:rPr>
              <a:t>Het is een belegging in vastgoed, met behoud van zijn </a:t>
            </a:r>
            <a:r>
              <a:rPr lang="nl-BE" sz="2000" dirty="0">
                <a:latin typeface="Cocon Offc" pitchFamily="34" charset="0"/>
              </a:rPr>
              <a:t>nominale </a:t>
            </a:r>
            <a:r>
              <a:rPr lang="nl-BE" sz="2000" dirty="0" smtClean="0">
                <a:latin typeface="Cocon Offc" pitchFamily="34" charset="0"/>
              </a:rPr>
              <a:t>waarde, voor 2.000 euro per aandeel.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Het beperkt rendement </a:t>
            </a:r>
            <a:r>
              <a:rPr lang="nl-BE" sz="2000" dirty="0">
                <a:latin typeface="Cocon Offc" pitchFamily="34" charset="0"/>
              </a:rPr>
              <a:t>(</a:t>
            </a:r>
            <a:r>
              <a:rPr lang="nl-BE" sz="2000" dirty="0" smtClean="0">
                <a:latin typeface="Cocon Offc" pitchFamily="34" charset="0"/>
              </a:rPr>
              <a:t>huuropbrengsten) is fiscaal vrijgesteld tot 180 euro per jaar.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Het is geen gift, geen schenking !</a:t>
            </a:r>
          </a:p>
          <a:p>
            <a:endParaRPr lang="nl-BE" sz="2000" dirty="0" smtClean="0">
              <a:latin typeface="Cocon Offc" pitchFamily="34" charset="0"/>
            </a:endParaRPr>
          </a:p>
          <a:p>
            <a:r>
              <a:rPr lang="nl-BE" sz="2000" dirty="0" smtClean="0">
                <a:latin typeface="Cocon Offc" pitchFamily="34" charset="0"/>
              </a:rPr>
              <a:t>Een </a:t>
            </a:r>
            <a:r>
              <a:rPr lang="nl-BE" sz="2000" dirty="0">
                <a:latin typeface="Cocon Offc" pitchFamily="34" charset="0"/>
              </a:rPr>
              <a:t>belegging waarvan de verhuring verzekerd is.</a:t>
            </a:r>
          </a:p>
          <a:p>
            <a:pPr marL="0" indent="0">
              <a:buNone/>
            </a:pPr>
            <a:endParaRPr lang="nl-BE" sz="2000" dirty="0" smtClean="0">
              <a:latin typeface="Cocon Offc" pitchFamily="34" charset="0"/>
            </a:endParaRPr>
          </a:p>
          <a:p>
            <a:pPr marL="0" indent="0">
              <a:buNone/>
            </a:pPr>
            <a:r>
              <a:rPr lang="nl-BE" sz="2000" dirty="0" smtClean="0">
                <a:latin typeface="Cocon Offc" pitchFamily="34" charset="0"/>
              </a:rPr>
              <a:t>=&gt; Men </a:t>
            </a:r>
            <a:r>
              <a:rPr lang="nl-BE" sz="2000" dirty="0">
                <a:latin typeface="Cocon Offc" pitchFamily="34" charset="0"/>
              </a:rPr>
              <a:t>helpt bij het oplossen van een maatschappelijk </a:t>
            </a:r>
            <a:r>
              <a:rPr lang="nl-BE" sz="2000" dirty="0" smtClean="0">
                <a:latin typeface="Cocon Offc" pitchFamily="34" charset="0"/>
              </a:rPr>
              <a:t>probleem.</a:t>
            </a:r>
            <a:endParaRPr lang="nl-BE" sz="2000" dirty="0">
              <a:latin typeface="Cocon Offc" pitchFamily="34" charset="0"/>
            </a:endParaRPr>
          </a:p>
          <a:p>
            <a:endParaRPr lang="nl-BE" sz="2000" dirty="0" smtClean="0">
              <a:latin typeface="Cocon Offc" pitchFamily="34" charset="0"/>
            </a:endParaRPr>
          </a:p>
          <a:p>
            <a:endParaRPr lang="nl-BE" sz="2000" dirty="0" smtClean="0">
              <a:latin typeface="Cocon Offc" pitchFamily="34" charset="0"/>
            </a:endParaRP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81000" y="6282408"/>
            <a:ext cx="3276600" cy="330200"/>
          </a:xfrm>
        </p:spPr>
        <p:txBody>
          <a:bodyPr/>
          <a:lstStyle/>
          <a:p>
            <a:r>
              <a:rPr lang="nl-BE" dirty="0" smtClean="0">
                <a:latin typeface="Cocon Offc" pitchFamily="34" charset="0"/>
              </a:rPr>
              <a:t>Investeer mee in ONTROEREND GOED !</a:t>
            </a:r>
            <a:endParaRPr lang="nl-BE" dirty="0">
              <a:latin typeface="Cocon Off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clusieInves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InclusieInvest_template</Template>
  <TotalTime>343</TotalTime>
  <Words>737</Words>
  <Application>Microsoft Macintosh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InclusieInvest_template</vt:lpstr>
      <vt:lpstr>INCLUSIE INVEST  zoekt  Investeerders in de samenleving  </vt:lpstr>
      <vt:lpstr>Over INCLUSIE INVEST  Wim Bijnens, Coordinator  </vt:lpstr>
      <vt:lpstr>INCLUSIE INVEST plaatst nood aan aangepaste woningen op de kaart </vt:lpstr>
      <vt:lpstr>In een wachtlijst kan je niet wonen</vt:lpstr>
      <vt:lpstr>Het systeem is dolgedraaid</vt:lpstr>
      <vt:lpstr>INCLUSIE INVEST</vt:lpstr>
      <vt:lpstr>INCLUSIE INVEST gaat voor betrokkenheid</vt:lpstr>
      <vt:lpstr>Opdracht van INCLUSIE INVEST</vt:lpstr>
      <vt:lpstr>Investeren in INCLUSIE INVEST </vt:lpstr>
      <vt:lpstr>INCLUSIE INVEST</vt:lpstr>
      <vt:lpstr>Missie INCLUSIE INVEST</vt:lpstr>
      <vt:lpstr>Oproep !</vt:lpstr>
      <vt:lpstr>Hoe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Valued Acer Customer</dc:creator>
  <cp:lastModifiedBy>Wim Maes</cp:lastModifiedBy>
  <cp:revision>65</cp:revision>
  <cp:lastPrinted>2012-11-20T17:26:17Z</cp:lastPrinted>
  <dcterms:created xsi:type="dcterms:W3CDTF">2012-11-01T14:34:39Z</dcterms:created>
  <dcterms:modified xsi:type="dcterms:W3CDTF">2012-11-20T18:09:50Z</dcterms:modified>
</cp:coreProperties>
</file>