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xlsx" ContentType="application/vnd.openxmlformats-officedocument.spreadsheetml.sheet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embeddings/oleObject1.bin" ContentType="application/vnd.openxmlformats-officedocument.oleObject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handoutMasterIdLst>
    <p:handoutMasterId r:id="rId3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83" r:id="rId12"/>
    <p:sldId id="284" r:id="rId13"/>
    <p:sldId id="266" r:id="rId14"/>
    <p:sldId id="267" r:id="rId15"/>
    <p:sldId id="268" r:id="rId16"/>
    <p:sldId id="269" r:id="rId17"/>
    <p:sldId id="286" r:id="rId18"/>
    <p:sldId id="287" r:id="rId19"/>
    <p:sldId id="288" r:id="rId20"/>
    <p:sldId id="289" r:id="rId21"/>
    <p:sldId id="290" r:id="rId22"/>
    <p:sldId id="291" r:id="rId23"/>
    <p:sldId id="293" r:id="rId24"/>
    <p:sldId id="294" r:id="rId25"/>
    <p:sldId id="292" r:id="rId26"/>
    <p:sldId id="280" r:id="rId27"/>
    <p:sldId id="295" r:id="rId28"/>
    <p:sldId id="296" r:id="rId29"/>
    <p:sldId id="297" r:id="rId30"/>
    <p:sldId id="298" r:id="rId31"/>
    <p:sldId id="299" r:id="rId32"/>
    <p:sldId id="285" r:id="rId33"/>
  </p:sldIdLst>
  <p:sldSz cx="12192000" cy="6858000"/>
  <p:notesSz cx="6718300" cy="98552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3" autoAdjust="0"/>
    <p:restoredTop sz="94660"/>
  </p:normalViewPr>
  <p:slideViewPr>
    <p:cSldViewPr snapToGrid="0">
      <p:cViewPr varScale="1">
        <p:scale>
          <a:sx n="98" d="100"/>
          <a:sy n="98" d="100"/>
        </p:scale>
        <p:origin x="-280" y="-1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handoutMaster" Target="handoutMasters/handout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package" Target="../embeddings/Microsoft_Excel_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50102246841584"/>
          <c:y val="0.00620332547955806"/>
          <c:w val="0.649897802791084"/>
          <c:h val="0.99288707631972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FB84-49E6-B9D3-3B16815A3BFE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FB84-49E6-B9D3-3B16815A3BFE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FB84-49E6-B9D3-3B16815A3BFE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FB84-49E6-B9D3-3B16815A3BFE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FB84-49E6-B9D3-3B16815A3BFE}"/>
              </c:ext>
            </c:extLst>
          </c:dPt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FB84-49E6-B9D3-3B16815A3BFE}"/>
              </c:ext>
            </c:extLst>
          </c:dPt>
          <c:dPt>
            <c:idx val="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FB84-49E6-B9D3-3B16815A3BFE}"/>
              </c:ext>
            </c:extLst>
          </c:dPt>
          <c:dPt>
            <c:idx val="7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FB84-49E6-B9D3-3B16815A3BFE}"/>
              </c:ext>
            </c:extLst>
          </c:dPt>
          <c:dPt>
            <c:idx val="8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FB84-49E6-B9D3-3B16815A3BFE}"/>
              </c:ext>
            </c:extLst>
          </c:dPt>
          <c:dPt>
            <c:idx val="9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FB84-49E6-B9D3-3B16815A3BFE}"/>
              </c:ext>
            </c:extLst>
          </c:dPt>
          <c:dPt>
            <c:idx val="1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FB84-49E6-B9D3-3B16815A3BFE}"/>
              </c:ext>
            </c:extLst>
          </c:dPt>
          <c:dPt>
            <c:idx val="1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B-FB84-49E6-B9D3-3B16815A3BFE}"/>
              </c:ext>
            </c:extLst>
          </c:dPt>
          <c:dPt>
            <c:idx val="1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C-FB84-49E6-B9D3-3B16815A3BFE}"/>
              </c:ext>
            </c:extLst>
          </c:dPt>
          <c:dPt>
            <c:idx val="1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D-FB84-49E6-B9D3-3B16815A3BFE}"/>
              </c:ext>
            </c:extLst>
          </c:dPt>
          <c:dPt>
            <c:idx val="1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E-FB84-49E6-B9D3-3B16815A3BFE}"/>
              </c:ext>
            </c:extLst>
          </c:dPt>
          <c:dPt>
            <c:idx val="1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F-FB84-49E6-B9D3-3B16815A3BFE}"/>
              </c:ext>
            </c:extLst>
          </c:dPt>
          <c:dPt>
            <c:idx val="1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0-FB84-49E6-B9D3-3B16815A3BFE}"/>
              </c:ext>
            </c:extLst>
          </c:dPt>
          <c:dPt>
            <c:idx val="17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1-FB84-49E6-B9D3-3B16815A3BFE}"/>
              </c:ext>
            </c:extLst>
          </c:dPt>
          <c:dPt>
            <c:idx val="18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2-FB84-49E6-B9D3-3B16815A3BFE}"/>
              </c:ext>
            </c:extLst>
          </c:dPt>
          <c:dPt>
            <c:idx val="19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3-FB84-49E6-B9D3-3B16815A3BFE}"/>
              </c:ext>
            </c:extLst>
          </c:dPt>
          <c:dPt>
            <c:idx val="2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4-FB84-49E6-B9D3-3B16815A3BFE}"/>
              </c:ext>
            </c:extLst>
          </c:dPt>
          <c:dPt>
            <c:idx val="2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5-FB84-49E6-B9D3-3B16815A3BFE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tx1">
                        <a:lumMod val="75000"/>
                        <a:lumOff val="25000"/>
                      </a:schemeClr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d’améliorer la rentabilité de vos exploitations</c:v>
                </c:pt>
                <c:pt idx="1">
                  <c:v>de diminuer votre empreinte écologique</c:v>
                </c:pt>
                <c:pt idx="2">
                  <c:v>d’améliorer la qualité et la sécurité alimentaire</c:v>
                </c:pt>
                <c:pt idx="3">
                  <c:v>de produire plus pour faire face à l’accroissement de la population</c:v>
                </c:pt>
                <c:pt idx="4">
                  <c:v>aucunes de ces réponses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44.0</c:v>
                </c:pt>
                <c:pt idx="1">
                  <c:v>30.33</c:v>
                </c:pt>
                <c:pt idx="2" formatCode="0.00\%">
                  <c:v>29.33</c:v>
                </c:pt>
                <c:pt idx="3">
                  <c:v>18.67000000000001</c:v>
                </c:pt>
                <c:pt idx="4">
                  <c:v>41.67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6-FB84-49E6-B9D3-3B16815A3BF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90"/>
        <c:axId val="2142900792"/>
        <c:axId val="2142909096"/>
      </c:barChart>
      <c:catAx>
        <c:axId val="2142900792"/>
        <c:scaling>
          <c:orientation val="maxMin"/>
        </c:scaling>
        <c:delete val="1"/>
        <c:axPos val="l"/>
        <c:numFmt formatCode="#,##0" sourceLinked="0"/>
        <c:majorTickMark val="out"/>
        <c:minorTickMark val="none"/>
        <c:tickLblPos val="nextTo"/>
        <c:crossAx val="2142909096"/>
        <c:crosses val="autoZero"/>
        <c:auto val="1"/>
        <c:lblAlgn val="ctr"/>
        <c:lblOffset val="100"/>
        <c:noMultiLvlLbl val="0"/>
      </c:catAx>
      <c:valAx>
        <c:axId val="2142909096"/>
        <c:scaling>
          <c:orientation val="minMax"/>
          <c:max val="100.0"/>
          <c:min val="0.0"/>
        </c:scaling>
        <c:delete val="1"/>
        <c:axPos val="t"/>
        <c:numFmt formatCode="General" sourceLinked="1"/>
        <c:majorTickMark val="out"/>
        <c:minorTickMark val="none"/>
        <c:tickLblPos val="nextTo"/>
        <c:crossAx val="2142900792"/>
        <c:crosses val="autoZero"/>
        <c:crossBetween val="between"/>
        <c:majorUnit val="20.0"/>
        <c:minorUnit val="4.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1475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05238" y="0"/>
            <a:ext cx="2911475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FE9A45-0DA7-41A0-97BC-0B4785CAA343}" type="datetimeFigureOut">
              <a:rPr lang="fr-FR" smtClean="0"/>
              <a:t>18/07/16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361488"/>
            <a:ext cx="2911475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05238" y="9361488"/>
            <a:ext cx="2911475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D34F4B-DF3A-446B-843C-E4C8A5213A7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82457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1263" cy="4944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05482" y="0"/>
            <a:ext cx="2911263" cy="4944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84E70F-1650-4315-8C65-5402AB6A629F}" type="datetimeFigureOut">
              <a:rPr lang="fr-FR" smtClean="0"/>
              <a:t>18/07/16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03225" y="1231900"/>
            <a:ext cx="5911850" cy="3325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1830" y="4742815"/>
            <a:ext cx="5374640" cy="38804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60730"/>
            <a:ext cx="2911263" cy="4944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05482" y="9360730"/>
            <a:ext cx="2911263" cy="4944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4E51DC-FD4F-440F-A7AF-AAA4C641625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7737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CBCAA2-E173-48ED-B2E6-EE03C7BC3177}" type="slidenum">
              <a:rPr lang="nl-BE" smtClean="0"/>
              <a:pPr>
                <a:defRPr/>
              </a:pPr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508724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4788-9A11-467A-8087-AD0B426A9AD6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65567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4788-9A11-467A-8087-AD0B426A9AD6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39370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4788-9A11-467A-8087-AD0B426A9AD6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45893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4788-9A11-467A-8087-AD0B426A9AD6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38666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4788-9A11-467A-8087-AD0B426A9AD6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86514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4788-9A11-467A-8087-AD0B426A9AD6}" type="slidenum">
              <a:rPr lang="fr-FR" smtClean="0"/>
              <a:pPr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77381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CBCAA2-E173-48ED-B2E6-EE03C7BC3177}" type="slidenum">
              <a:rPr lang="nl-BE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nl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097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4788-9A11-467A-8087-AD0B426A9AD6}" type="slidenum">
              <a:rPr lang="fr-FR" smtClean="0"/>
              <a:pPr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58891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4788-9A11-467A-8087-AD0B426A9AD6}" type="slidenum">
              <a:rPr lang="fr-FR" smtClean="0"/>
              <a:pPr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47257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4788-9A11-467A-8087-AD0B426A9AD6}" type="slidenum">
              <a:rPr lang="fr-FR" smtClean="0"/>
              <a:pPr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22561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4788-9A11-467A-8087-AD0B426A9AD6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5310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4788-9A11-467A-8087-AD0B426A9AD6}" type="slidenum">
              <a:rPr lang="fr-FR" smtClean="0"/>
              <a:pPr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05329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4788-9A11-467A-8087-AD0B426A9AD6}" type="slidenum">
              <a:rPr lang="fr-FR" smtClean="0"/>
              <a:pPr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94686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4788-9A11-467A-8087-AD0B426A9AD6}" type="slidenum">
              <a:rPr lang="fr-FR" smtClean="0"/>
              <a:pPr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32992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4788-9A11-467A-8087-AD0B426A9AD6}" type="slidenum">
              <a:rPr lang="fr-FR" smtClean="0"/>
              <a:pPr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03684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4788-9A11-467A-8087-AD0B426A9AD6}" type="slidenum">
              <a:rPr lang="fr-FR" smtClean="0"/>
              <a:pPr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61485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4788-9A11-467A-8087-AD0B426A9AD6}" type="slidenum">
              <a:rPr lang="fr-FR" smtClean="0"/>
              <a:pPr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487634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CBCAA2-E173-48ED-B2E6-EE03C7BC3177}" type="slidenum">
              <a:rPr lang="nl-BE" smtClean="0"/>
              <a:pPr>
                <a:defRPr/>
              </a:pPr>
              <a:t>26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5497162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CBCAA2-E173-48ED-B2E6-EE03C7BC3177}" type="slidenum">
              <a:rPr lang="nl-BE" smtClean="0"/>
              <a:pPr>
                <a:defRPr/>
              </a:pPr>
              <a:t>32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794384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CBCAA2-E173-48ED-B2E6-EE03C7BC3177}" type="slidenum">
              <a:rPr lang="nl-BE" smtClean="0"/>
              <a:pPr>
                <a:defRPr/>
              </a:pPr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86771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4788-9A11-467A-8087-AD0B426A9AD6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70809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4788-9A11-467A-8087-AD0B426A9AD6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77095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4788-9A11-467A-8087-AD0B426A9AD6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11223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4788-9A11-467A-8087-AD0B426A9AD6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60302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4788-9A11-467A-8087-AD0B426A9AD6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46438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CBCAA2-E173-48ED-B2E6-EE03C7BC3177}" type="slidenum">
              <a:rPr lang="nl-BE" smtClean="0"/>
              <a:pPr>
                <a:defRPr/>
              </a:pPr>
              <a:t>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28132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Relationship Id="rId3" Type="http://schemas.openxmlformats.org/officeDocument/2006/relationships/image" Target="../media/image2.gi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8463" y="1409266"/>
            <a:ext cx="10355072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81948" y="4178848"/>
            <a:ext cx="982810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293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76359" y="321267"/>
            <a:ext cx="10639280" cy="492443"/>
          </a:xfrm>
        </p:spPr>
        <p:txBody>
          <a:bodyPr lIns="0" tIns="0" rIns="0" bIns="0"/>
          <a:lstStyle>
            <a:lvl1pPr>
              <a:defRPr sz="3200" b="0" i="0">
                <a:solidFill>
                  <a:srgbClr val="00AFE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989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76359" y="321267"/>
            <a:ext cx="10639280" cy="492443"/>
          </a:xfrm>
        </p:spPr>
        <p:txBody>
          <a:bodyPr lIns="0" tIns="0" rIns="0" bIns="0"/>
          <a:lstStyle>
            <a:lvl1pPr>
              <a:defRPr sz="3200" b="0" i="0">
                <a:solidFill>
                  <a:srgbClr val="00AFE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79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374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76359" y="321267"/>
            <a:ext cx="10639280" cy="492443"/>
          </a:xfrm>
        </p:spPr>
        <p:txBody>
          <a:bodyPr lIns="0" tIns="0" rIns="0" bIns="0"/>
          <a:lstStyle>
            <a:lvl1pPr>
              <a:defRPr sz="3200" b="0" i="0">
                <a:solidFill>
                  <a:srgbClr val="00AFE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617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162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contenu 2"/>
          <p:cNvSpPr>
            <a:spLocks noGrp="1"/>
          </p:cNvSpPr>
          <p:nvPr>
            <p:ph idx="13" hasCustomPrompt="1"/>
          </p:nvPr>
        </p:nvSpPr>
        <p:spPr>
          <a:xfrm>
            <a:off x="691819" y="1691944"/>
            <a:ext cx="10972800" cy="452136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2133">
                <a:solidFill>
                  <a:srgbClr val="083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fr-FR" dirty="0" smtClean="0"/>
              <a:t>Texte : </a:t>
            </a:r>
            <a:r>
              <a:rPr lang="fr-FR" dirty="0" err="1" smtClean="0"/>
              <a:t>Verdana</a:t>
            </a:r>
            <a:r>
              <a:rPr lang="fr-FR" dirty="0" smtClean="0"/>
              <a:t> 16 (si beaucoup de texte : 14)</a:t>
            </a:r>
          </a:p>
        </p:txBody>
      </p:sp>
      <p:pic>
        <p:nvPicPr>
          <p:cNvPr id="3" name="Imag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392" y="448733"/>
            <a:ext cx="629112" cy="567267"/>
          </a:xfrm>
          <a:prstGeom prst="rect">
            <a:avLst/>
          </a:prstGeom>
        </p:spPr>
      </p:pic>
      <p:sp>
        <p:nvSpPr>
          <p:cNvPr id="15" name="Espace réservé du contenu 2"/>
          <p:cNvSpPr>
            <a:spLocks noGrp="1"/>
          </p:cNvSpPr>
          <p:nvPr>
            <p:ph idx="10" hasCustomPrompt="1"/>
          </p:nvPr>
        </p:nvSpPr>
        <p:spPr>
          <a:xfrm>
            <a:off x="569921" y="501807"/>
            <a:ext cx="687625" cy="411015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buNone/>
              <a:defRPr sz="2400" b="1">
                <a:solidFill>
                  <a:schemeClr val="bg1"/>
                </a:solidFill>
                <a:latin typeface="ITC Lubalin Graph Std Book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fr-FR" dirty="0" smtClean="0"/>
              <a:t>n°</a:t>
            </a:r>
            <a:endParaRPr lang="nl-BE" dirty="0"/>
          </a:p>
        </p:txBody>
      </p:sp>
      <p:pic>
        <p:nvPicPr>
          <p:cNvPr id="16" name="Image 1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8861" y="5798278"/>
            <a:ext cx="1022147" cy="796199"/>
          </a:xfrm>
          <a:prstGeom prst="rect">
            <a:avLst/>
          </a:prstGeom>
        </p:spPr>
      </p:pic>
      <p:sp>
        <p:nvSpPr>
          <p:cNvPr id="17" name="Titre 1"/>
          <p:cNvSpPr>
            <a:spLocks noGrp="1"/>
          </p:cNvSpPr>
          <p:nvPr>
            <p:ph type="title" hasCustomPrompt="1"/>
          </p:nvPr>
        </p:nvSpPr>
        <p:spPr>
          <a:xfrm>
            <a:off x="1176069" y="740701"/>
            <a:ext cx="10972800" cy="72008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667" b="1" baseline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 dirty="0" smtClean="0"/>
              <a:t>Titre = </a:t>
            </a:r>
            <a:r>
              <a:rPr lang="fr-FR" dirty="0" err="1" smtClean="0"/>
              <a:t>Verdana</a:t>
            </a:r>
            <a:r>
              <a:rPr lang="fr-FR" dirty="0" smtClean="0"/>
              <a:t> 20 GRAS</a:t>
            </a:r>
            <a:endParaRPr lang="nl-BE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349" y="6356351"/>
            <a:ext cx="828576" cy="287323"/>
          </a:xfrm>
          <a:prstGeom prst="rect">
            <a:avLst/>
          </a:prstGeom>
        </p:spPr>
        <p:txBody>
          <a:bodyPr/>
          <a:lstStyle>
            <a:lvl1pPr>
              <a:defRPr sz="1867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fld id="{85A7CF98-E399-477B-BE0D-02BDC82360BB}" type="slidenum">
              <a:rPr lang="nl-BE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nl-BE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017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778240" y="6377940"/>
            <a:ext cx="2804160" cy="287259"/>
          </a:xfrm>
        </p:spPr>
        <p:txBody>
          <a:bodyPr/>
          <a:lstStyle>
            <a:lvl1pPr>
              <a:defRPr sz="1867">
                <a:solidFill>
                  <a:srgbClr val="003766"/>
                </a:solidFill>
              </a:defRPr>
            </a:lvl1pPr>
          </a:lstStyle>
          <a:p>
            <a:pPr>
              <a:defRPr/>
            </a:pPr>
            <a:fld id="{08D1B679-EFAA-C845-BD0D-46BF814A8732}" type="slidenum">
              <a:rPr lang="nl-BE" smtClean="0"/>
              <a:pPr>
                <a:defRPr/>
              </a:pPr>
              <a:t>‹#›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131720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contenu 2"/>
          <p:cNvSpPr>
            <a:spLocks noGrp="1"/>
          </p:cNvSpPr>
          <p:nvPr>
            <p:ph idx="13" hasCustomPrompt="1"/>
          </p:nvPr>
        </p:nvSpPr>
        <p:spPr>
          <a:xfrm>
            <a:off x="691819" y="1691944"/>
            <a:ext cx="10972800" cy="452136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2133">
                <a:solidFill>
                  <a:srgbClr val="083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fr-FR" dirty="0" smtClean="0"/>
              <a:t>Texte : </a:t>
            </a:r>
            <a:r>
              <a:rPr lang="fr-FR" dirty="0" err="1" smtClean="0"/>
              <a:t>Verdana</a:t>
            </a:r>
            <a:r>
              <a:rPr lang="fr-FR" dirty="0" smtClean="0"/>
              <a:t> 16 (si beaucoup de texte : 14)</a:t>
            </a:r>
          </a:p>
        </p:txBody>
      </p:sp>
      <p:sp>
        <p:nvSpPr>
          <p:cNvPr id="17" name="Titre 1"/>
          <p:cNvSpPr>
            <a:spLocks noGrp="1"/>
          </p:cNvSpPr>
          <p:nvPr>
            <p:ph type="title" hasCustomPrompt="1"/>
          </p:nvPr>
        </p:nvSpPr>
        <p:spPr>
          <a:xfrm>
            <a:off x="691819" y="500675"/>
            <a:ext cx="10972800" cy="72008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667" b="1" baseline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 dirty="0" smtClean="0"/>
              <a:t>Titre = </a:t>
            </a:r>
            <a:r>
              <a:rPr lang="fr-FR" dirty="0" err="1" smtClean="0"/>
              <a:t>Verdana</a:t>
            </a:r>
            <a:r>
              <a:rPr lang="fr-FR" dirty="0" smtClean="0"/>
              <a:t> 20 GRAS</a:t>
            </a:r>
            <a:endParaRPr lang="nl-BE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349" y="6356352"/>
            <a:ext cx="828576" cy="287259"/>
          </a:xfrm>
          <a:prstGeom prst="rect">
            <a:avLst/>
          </a:prstGeom>
        </p:spPr>
        <p:txBody>
          <a:bodyPr/>
          <a:lstStyle>
            <a:lvl1pPr>
              <a:defRPr sz="1867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fld id="{85A7CF98-E399-477B-BE0D-02BDC82360BB}" type="slidenum">
              <a:rPr lang="nl-BE" smtClean="0"/>
              <a:pPr>
                <a:defRPr/>
              </a:pPr>
              <a:t>‹#›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709204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1510573" y="6158815"/>
            <a:ext cx="210820" cy="211667"/>
          </a:xfrm>
          <a:custGeom>
            <a:avLst/>
            <a:gdLst/>
            <a:ahLst/>
            <a:cxnLst/>
            <a:rect l="l" t="t" r="r" b="b"/>
            <a:pathLst>
              <a:path w="158115" h="158750">
                <a:moveTo>
                  <a:pt x="87404" y="0"/>
                </a:moveTo>
                <a:lnTo>
                  <a:pt x="42966" y="9847"/>
                </a:lnTo>
                <a:lnTo>
                  <a:pt x="12557" y="36489"/>
                </a:lnTo>
                <a:lnTo>
                  <a:pt x="0" y="74400"/>
                </a:lnTo>
                <a:lnTo>
                  <a:pt x="1210" y="89825"/>
                </a:lnTo>
                <a:lnTo>
                  <a:pt x="18147" y="128780"/>
                </a:lnTo>
                <a:lnTo>
                  <a:pt x="50496" y="152928"/>
                </a:lnTo>
                <a:lnTo>
                  <a:pt x="79361" y="158390"/>
                </a:lnTo>
                <a:lnTo>
                  <a:pt x="93871" y="157062"/>
                </a:lnTo>
                <a:lnTo>
                  <a:pt x="131225" y="139054"/>
                </a:lnTo>
                <a:lnTo>
                  <a:pt x="154348" y="105015"/>
                </a:lnTo>
                <a:lnTo>
                  <a:pt x="157789" y="91220"/>
                </a:lnTo>
                <a:lnTo>
                  <a:pt x="156928" y="74365"/>
                </a:lnTo>
                <a:lnTo>
                  <a:pt x="141988" y="32864"/>
                </a:lnTo>
                <a:lnTo>
                  <a:pt x="112539" y="7091"/>
                </a:lnTo>
                <a:lnTo>
                  <a:pt x="87404" y="0"/>
                </a:lnTo>
                <a:close/>
              </a:path>
            </a:pathLst>
          </a:custGeom>
          <a:solidFill>
            <a:srgbClr val="1CB6EF"/>
          </a:solidFill>
        </p:spPr>
        <p:txBody>
          <a:bodyPr wrap="square" lIns="0" tIns="0" rIns="0" bIns="0" rtlCol="0"/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11306048" y="6344018"/>
            <a:ext cx="613833" cy="97367"/>
          </a:xfrm>
          <a:custGeom>
            <a:avLst/>
            <a:gdLst/>
            <a:ahLst/>
            <a:cxnLst/>
            <a:rect l="l" t="t" r="r" b="b"/>
            <a:pathLst>
              <a:path w="460375" h="73025">
                <a:moveTo>
                  <a:pt x="158781" y="20670"/>
                </a:moveTo>
                <a:lnTo>
                  <a:pt x="116188" y="23039"/>
                </a:lnTo>
                <a:lnTo>
                  <a:pt x="62607" y="28047"/>
                </a:lnTo>
                <a:lnTo>
                  <a:pt x="23916" y="33198"/>
                </a:lnTo>
                <a:lnTo>
                  <a:pt x="0" y="72418"/>
                </a:lnTo>
                <a:lnTo>
                  <a:pt x="460156" y="72297"/>
                </a:lnTo>
                <a:lnTo>
                  <a:pt x="460156" y="36825"/>
                </a:lnTo>
                <a:lnTo>
                  <a:pt x="223350" y="36825"/>
                </a:lnTo>
                <a:lnTo>
                  <a:pt x="206833" y="36122"/>
                </a:lnTo>
                <a:lnTo>
                  <a:pt x="192219" y="33881"/>
                </a:lnTo>
                <a:lnTo>
                  <a:pt x="179406" y="30376"/>
                </a:lnTo>
                <a:lnTo>
                  <a:pt x="168293" y="25881"/>
                </a:lnTo>
                <a:lnTo>
                  <a:pt x="158781" y="20670"/>
                </a:lnTo>
                <a:close/>
              </a:path>
              <a:path w="460375" h="73025">
                <a:moveTo>
                  <a:pt x="448897" y="0"/>
                </a:moveTo>
                <a:lnTo>
                  <a:pt x="389307" y="726"/>
                </a:lnTo>
                <a:lnTo>
                  <a:pt x="336661" y="2248"/>
                </a:lnTo>
                <a:lnTo>
                  <a:pt x="291313" y="4274"/>
                </a:lnTo>
                <a:lnTo>
                  <a:pt x="283567" y="11769"/>
                </a:lnTo>
                <a:lnTo>
                  <a:pt x="274265" y="18909"/>
                </a:lnTo>
                <a:lnTo>
                  <a:pt x="263500" y="25339"/>
                </a:lnTo>
                <a:lnTo>
                  <a:pt x="251364" y="30705"/>
                </a:lnTo>
                <a:lnTo>
                  <a:pt x="237950" y="34652"/>
                </a:lnTo>
                <a:lnTo>
                  <a:pt x="223350" y="36825"/>
                </a:lnTo>
                <a:lnTo>
                  <a:pt x="460156" y="36825"/>
                </a:lnTo>
                <a:lnTo>
                  <a:pt x="460156" y="8"/>
                </a:lnTo>
                <a:lnTo>
                  <a:pt x="448897" y="0"/>
                </a:lnTo>
                <a:close/>
              </a:path>
            </a:pathLst>
          </a:custGeom>
          <a:solidFill>
            <a:srgbClr val="1CB6EF"/>
          </a:solidFill>
        </p:spPr>
        <p:txBody>
          <a:bodyPr wrap="square" lIns="0" tIns="0" rIns="0" bIns="0" rtlCol="0"/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11734551" y="6479632"/>
            <a:ext cx="185420" cy="157480"/>
          </a:xfrm>
          <a:custGeom>
            <a:avLst/>
            <a:gdLst/>
            <a:ahLst/>
            <a:cxnLst/>
            <a:rect l="l" t="t" r="r" b="b"/>
            <a:pathLst>
              <a:path w="139065" h="118110">
                <a:moveTo>
                  <a:pt x="78864" y="0"/>
                </a:moveTo>
                <a:lnTo>
                  <a:pt x="33559" y="9852"/>
                </a:lnTo>
                <a:lnTo>
                  <a:pt x="1462" y="47328"/>
                </a:lnTo>
                <a:lnTo>
                  <a:pt x="0" y="61617"/>
                </a:lnTo>
                <a:lnTo>
                  <a:pt x="2126" y="74486"/>
                </a:lnTo>
                <a:lnTo>
                  <a:pt x="35239" y="107962"/>
                </a:lnTo>
                <a:lnTo>
                  <a:pt x="82118" y="117012"/>
                </a:lnTo>
                <a:lnTo>
                  <a:pt x="101220" y="117513"/>
                </a:lnTo>
                <a:lnTo>
                  <a:pt x="114354" y="116361"/>
                </a:lnTo>
                <a:lnTo>
                  <a:pt x="127138" y="114272"/>
                </a:lnTo>
                <a:lnTo>
                  <a:pt x="138778" y="111373"/>
                </a:lnTo>
                <a:lnTo>
                  <a:pt x="137097" y="82848"/>
                </a:lnTo>
                <a:lnTo>
                  <a:pt x="99271" y="82848"/>
                </a:lnTo>
                <a:lnTo>
                  <a:pt x="85280" y="80509"/>
                </a:lnTo>
                <a:lnTo>
                  <a:pt x="73489" y="74542"/>
                </a:lnTo>
                <a:lnTo>
                  <a:pt x="65697" y="64747"/>
                </a:lnTo>
                <a:lnTo>
                  <a:pt x="63704" y="50927"/>
                </a:lnTo>
                <a:lnTo>
                  <a:pt x="72512" y="42201"/>
                </a:lnTo>
                <a:lnTo>
                  <a:pt x="86084" y="36506"/>
                </a:lnTo>
                <a:lnTo>
                  <a:pt x="102110" y="34469"/>
                </a:lnTo>
                <a:lnTo>
                  <a:pt x="136844" y="34469"/>
                </a:lnTo>
                <a:lnTo>
                  <a:pt x="131589" y="3914"/>
                </a:lnTo>
                <a:lnTo>
                  <a:pt x="120863" y="1949"/>
                </a:lnTo>
                <a:lnTo>
                  <a:pt x="108665" y="683"/>
                </a:lnTo>
                <a:lnTo>
                  <a:pt x="94748" y="55"/>
                </a:lnTo>
                <a:lnTo>
                  <a:pt x="78864" y="0"/>
                </a:lnTo>
                <a:close/>
              </a:path>
              <a:path w="139065" h="118110">
                <a:moveTo>
                  <a:pt x="136554" y="73630"/>
                </a:moveTo>
                <a:lnTo>
                  <a:pt x="126094" y="78497"/>
                </a:lnTo>
                <a:lnTo>
                  <a:pt x="114058" y="81713"/>
                </a:lnTo>
                <a:lnTo>
                  <a:pt x="99271" y="82848"/>
                </a:lnTo>
                <a:lnTo>
                  <a:pt x="137097" y="82848"/>
                </a:lnTo>
                <a:lnTo>
                  <a:pt x="136554" y="73630"/>
                </a:lnTo>
                <a:close/>
              </a:path>
              <a:path w="139065" h="118110">
                <a:moveTo>
                  <a:pt x="136844" y="34469"/>
                </a:moveTo>
                <a:lnTo>
                  <a:pt x="102110" y="34469"/>
                </a:lnTo>
                <a:lnTo>
                  <a:pt x="116019" y="35789"/>
                </a:lnTo>
                <a:lnTo>
                  <a:pt x="127859" y="39424"/>
                </a:lnTo>
                <a:lnTo>
                  <a:pt x="138665" y="45055"/>
                </a:lnTo>
                <a:lnTo>
                  <a:pt x="136844" y="34469"/>
                </a:lnTo>
                <a:close/>
              </a:path>
            </a:pathLst>
          </a:custGeom>
          <a:solidFill>
            <a:srgbClr val="123662"/>
          </a:solidFill>
        </p:spPr>
        <p:txBody>
          <a:bodyPr wrap="square" lIns="0" tIns="0" rIns="0" bIns="0" rtlCol="0"/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11306190" y="6479617"/>
            <a:ext cx="185420" cy="157480"/>
          </a:xfrm>
          <a:custGeom>
            <a:avLst/>
            <a:gdLst/>
            <a:ahLst/>
            <a:cxnLst/>
            <a:rect l="l" t="t" r="r" b="b"/>
            <a:pathLst>
              <a:path w="139065" h="118110">
                <a:moveTo>
                  <a:pt x="78956" y="0"/>
                </a:moveTo>
                <a:lnTo>
                  <a:pt x="33583" y="9815"/>
                </a:lnTo>
                <a:lnTo>
                  <a:pt x="1463" y="47249"/>
                </a:lnTo>
                <a:lnTo>
                  <a:pt x="0" y="61524"/>
                </a:lnTo>
                <a:lnTo>
                  <a:pt x="2103" y="74418"/>
                </a:lnTo>
                <a:lnTo>
                  <a:pt x="35134" y="107956"/>
                </a:lnTo>
                <a:lnTo>
                  <a:pt x="81998" y="117022"/>
                </a:lnTo>
                <a:lnTo>
                  <a:pt x="101112" y="117524"/>
                </a:lnTo>
                <a:lnTo>
                  <a:pt x="114244" y="116372"/>
                </a:lnTo>
                <a:lnTo>
                  <a:pt x="127030" y="114283"/>
                </a:lnTo>
                <a:lnTo>
                  <a:pt x="138674" y="111384"/>
                </a:lnTo>
                <a:lnTo>
                  <a:pt x="136982" y="82859"/>
                </a:lnTo>
                <a:lnTo>
                  <a:pt x="99151" y="82859"/>
                </a:lnTo>
                <a:lnTo>
                  <a:pt x="85165" y="80520"/>
                </a:lnTo>
                <a:lnTo>
                  <a:pt x="73374" y="74552"/>
                </a:lnTo>
                <a:lnTo>
                  <a:pt x="65582" y="64757"/>
                </a:lnTo>
                <a:lnTo>
                  <a:pt x="63588" y="50935"/>
                </a:lnTo>
                <a:lnTo>
                  <a:pt x="72397" y="42211"/>
                </a:lnTo>
                <a:lnTo>
                  <a:pt x="85971" y="36517"/>
                </a:lnTo>
                <a:lnTo>
                  <a:pt x="101999" y="34480"/>
                </a:lnTo>
                <a:lnTo>
                  <a:pt x="136766" y="34480"/>
                </a:lnTo>
                <a:lnTo>
                  <a:pt x="131614" y="3956"/>
                </a:lnTo>
                <a:lnTo>
                  <a:pt x="120874" y="1975"/>
                </a:lnTo>
                <a:lnTo>
                  <a:pt x="108676" y="699"/>
                </a:lnTo>
                <a:lnTo>
                  <a:pt x="94783" y="61"/>
                </a:lnTo>
                <a:lnTo>
                  <a:pt x="78956" y="0"/>
                </a:lnTo>
                <a:close/>
              </a:path>
              <a:path w="139065" h="118110">
                <a:moveTo>
                  <a:pt x="136435" y="73644"/>
                </a:moveTo>
                <a:lnTo>
                  <a:pt x="125977" y="78510"/>
                </a:lnTo>
                <a:lnTo>
                  <a:pt x="113944" y="81724"/>
                </a:lnTo>
                <a:lnTo>
                  <a:pt x="99151" y="82859"/>
                </a:lnTo>
                <a:lnTo>
                  <a:pt x="136982" y="82859"/>
                </a:lnTo>
                <a:lnTo>
                  <a:pt x="136435" y="73644"/>
                </a:lnTo>
                <a:close/>
              </a:path>
              <a:path w="139065" h="118110">
                <a:moveTo>
                  <a:pt x="136766" y="34480"/>
                </a:moveTo>
                <a:lnTo>
                  <a:pt x="101999" y="34480"/>
                </a:lnTo>
                <a:lnTo>
                  <a:pt x="115904" y="35801"/>
                </a:lnTo>
                <a:lnTo>
                  <a:pt x="127744" y="39435"/>
                </a:lnTo>
                <a:lnTo>
                  <a:pt x="138552" y="45066"/>
                </a:lnTo>
                <a:lnTo>
                  <a:pt x="136766" y="34480"/>
                </a:lnTo>
                <a:close/>
              </a:path>
            </a:pathLst>
          </a:custGeom>
          <a:solidFill>
            <a:srgbClr val="123662"/>
          </a:solidFill>
        </p:spPr>
        <p:txBody>
          <a:bodyPr wrap="square" lIns="0" tIns="0" rIns="0" bIns="0" rtlCol="0"/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20" name="bk object 20"/>
          <p:cNvSpPr/>
          <p:nvPr/>
        </p:nvSpPr>
        <p:spPr>
          <a:xfrm>
            <a:off x="11521603" y="6482759"/>
            <a:ext cx="198120" cy="152400"/>
          </a:xfrm>
          <a:custGeom>
            <a:avLst/>
            <a:gdLst/>
            <a:ahLst/>
            <a:cxnLst/>
            <a:rect l="l" t="t" r="r" b="b"/>
            <a:pathLst>
              <a:path w="148590" h="114300">
                <a:moveTo>
                  <a:pt x="110419" y="0"/>
                </a:moveTo>
                <a:lnTo>
                  <a:pt x="0" y="0"/>
                </a:lnTo>
                <a:lnTo>
                  <a:pt x="0" y="113774"/>
                </a:lnTo>
                <a:lnTo>
                  <a:pt x="118220" y="113245"/>
                </a:lnTo>
                <a:lnTo>
                  <a:pt x="133125" y="109089"/>
                </a:lnTo>
                <a:lnTo>
                  <a:pt x="142605" y="101108"/>
                </a:lnTo>
                <a:lnTo>
                  <a:pt x="147013" y="90654"/>
                </a:lnTo>
                <a:lnTo>
                  <a:pt x="54652" y="90654"/>
                </a:lnTo>
                <a:lnTo>
                  <a:pt x="54652" y="68386"/>
                </a:lnTo>
                <a:lnTo>
                  <a:pt x="143695" y="68386"/>
                </a:lnTo>
                <a:lnTo>
                  <a:pt x="140903" y="64351"/>
                </a:lnTo>
                <a:lnTo>
                  <a:pt x="128445" y="59454"/>
                </a:lnTo>
                <a:lnTo>
                  <a:pt x="113340" y="57677"/>
                </a:lnTo>
                <a:lnTo>
                  <a:pt x="115482" y="57159"/>
                </a:lnTo>
                <a:lnTo>
                  <a:pt x="127835" y="54458"/>
                </a:lnTo>
                <a:lnTo>
                  <a:pt x="137809" y="48187"/>
                </a:lnTo>
                <a:lnTo>
                  <a:pt x="54652" y="48187"/>
                </a:lnTo>
                <a:lnTo>
                  <a:pt x="54652" y="26161"/>
                </a:lnTo>
                <a:lnTo>
                  <a:pt x="146458" y="26161"/>
                </a:lnTo>
                <a:lnTo>
                  <a:pt x="147325" y="18877"/>
                </a:lnTo>
                <a:lnTo>
                  <a:pt x="141400" y="8751"/>
                </a:lnTo>
                <a:lnTo>
                  <a:pt x="129477" y="2278"/>
                </a:lnTo>
                <a:lnTo>
                  <a:pt x="110419" y="0"/>
                </a:lnTo>
                <a:close/>
              </a:path>
              <a:path w="148590" h="114300">
                <a:moveTo>
                  <a:pt x="143695" y="68386"/>
                </a:moveTo>
                <a:lnTo>
                  <a:pt x="93739" y="68386"/>
                </a:lnTo>
                <a:lnTo>
                  <a:pt x="97390" y="73132"/>
                </a:lnTo>
                <a:lnTo>
                  <a:pt x="97390" y="86152"/>
                </a:lnTo>
                <a:lnTo>
                  <a:pt x="93853" y="90654"/>
                </a:lnTo>
                <a:lnTo>
                  <a:pt x="147013" y="90654"/>
                </a:lnTo>
                <a:lnTo>
                  <a:pt x="147428" y="89668"/>
                </a:lnTo>
                <a:lnTo>
                  <a:pt x="148365" y="75133"/>
                </a:lnTo>
                <a:lnTo>
                  <a:pt x="143695" y="68386"/>
                </a:lnTo>
                <a:close/>
              </a:path>
              <a:path w="148590" h="114300">
                <a:moveTo>
                  <a:pt x="146458" y="26161"/>
                </a:moveTo>
                <a:lnTo>
                  <a:pt x="92279" y="26161"/>
                </a:lnTo>
                <a:lnTo>
                  <a:pt x="96530" y="29934"/>
                </a:lnTo>
                <a:lnTo>
                  <a:pt x="96530" y="43927"/>
                </a:lnTo>
                <a:lnTo>
                  <a:pt x="92393" y="48187"/>
                </a:lnTo>
                <a:lnTo>
                  <a:pt x="137809" y="48187"/>
                </a:lnTo>
                <a:lnTo>
                  <a:pt x="138247" y="47911"/>
                </a:lnTo>
                <a:lnTo>
                  <a:pt x="145238" y="36416"/>
                </a:lnTo>
                <a:lnTo>
                  <a:pt x="146458" y="26161"/>
                </a:lnTo>
                <a:close/>
              </a:path>
            </a:pathLst>
          </a:custGeom>
          <a:solidFill>
            <a:srgbClr val="123662"/>
          </a:solidFill>
        </p:spPr>
        <p:txBody>
          <a:bodyPr wrap="square" lIns="0" tIns="0" rIns="0" bIns="0" rtlCol="0"/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76359" y="321267"/>
            <a:ext cx="1063928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00AFE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86062" y="1819221"/>
            <a:ext cx="1021987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1" y="6377941"/>
            <a:ext cx="390143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1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1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79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8" r:id="rId6"/>
    <p:sldLayoutId id="2147483669" r:id="rId7"/>
    <p:sldLayoutId id="2147483670" r:id="rId8"/>
  </p:sldLayoutIdLst>
  <p:hf sldNum="0"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609585">
        <a:defRPr>
          <a:latin typeface="+mn-lt"/>
          <a:ea typeface="+mn-ea"/>
          <a:cs typeface="+mn-cs"/>
        </a:defRPr>
      </a:lvl2pPr>
      <a:lvl3pPr marL="1219170">
        <a:defRPr>
          <a:latin typeface="+mn-lt"/>
          <a:ea typeface="+mn-ea"/>
          <a:cs typeface="+mn-cs"/>
        </a:defRPr>
      </a:lvl3pPr>
      <a:lvl4pPr marL="1828754">
        <a:defRPr>
          <a:latin typeface="+mn-lt"/>
          <a:ea typeface="+mn-ea"/>
          <a:cs typeface="+mn-cs"/>
        </a:defRPr>
      </a:lvl4pPr>
      <a:lvl5pPr marL="2438339">
        <a:defRPr>
          <a:latin typeface="+mn-lt"/>
          <a:ea typeface="+mn-ea"/>
          <a:cs typeface="+mn-cs"/>
        </a:defRPr>
      </a:lvl5pPr>
      <a:lvl6pPr marL="3047924">
        <a:defRPr>
          <a:latin typeface="+mn-lt"/>
          <a:ea typeface="+mn-ea"/>
          <a:cs typeface="+mn-cs"/>
        </a:defRPr>
      </a:lvl6pPr>
      <a:lvl7pPr marL="3657509">
        <a:defRPr>
          <a:latin typeface="+mn-lt"/>
          <a:ea typeface="+mn-ea"/>
          <a:cs typeface="+mn-cs"/>
        </a:defRPr>
      </a:lvl7pPr>
      <a:lvl8pPr marL="4267093">
        <a:defRPr>
          <a:latin typeface="+mn-lt"/>
          <a:ea typeface="+mn-ea"/>
          <a:cs typeface="+mn-cs"/>
        </a:defRPr>
      </a:lvl8pPr>
      <a:lvl9pPr marL="4876678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609585">
        <a:defRPr>
          <a:latin typeface="+mn-lt"/>
          <a:ea typeface="+mn-ea"/>
          <a:cs typeface="+mn-cs"/>
        </a:defRPr>
      </a:lvl2pPr>
      <a:lvl3pPr marL="1219170">
        <a:defRPr>
          <a:latin typeface="+mn-lt"/>
          <a:ea typeface="+mn-ea"/>
          <a:cs typeface="+mn-cs"/>
        </a:defRPr>
      </a:lvl3pPr>
      <a:lvl4pPr marL="1828754">
        <a:defRPr>
          <a:latin typeface="+mn-lt"/>
          <a:ea typeface="+mn-ea"/>
          <a:cs typeface="+mn-cs"/>
        </a:defRPr>
      </a:lvl4pPr>
      <a:lvl5pPr marL="2438339">
        <a:defRPr>
          <a:latin typeface="+mn-lt"/>
          <a:ea typeface="+mn-ea"/>
          <a:cs typeface="+mn-cs"/>
        </a:defRPr>
      </a:lvl5pPr>
      <a:lvl6pPr marL="3047924">
        <a:defRPr>
          <a:latin typeface="+mn-lt"/>
          <a:ea typeface="+mn-ea"/>
          <a:cs typeface="+mn-cs"/>
        </a:defRPr>
      </a:lvl6pPr>
      <a:lvl7pPr marL="3657509">
        <a:defRPr>
          <a:latin typeface="+mn-lt"/>
          <a:ea typeface="+mn-ea"/>
          <a:cs typeface="+mn-cs"/>
        </a:defRPr>
      </a:lvl7pPr>
      <a:lvl8pPr marL="4267093">
        <a:defRPr>
          <a:latin typeface="+mn-lt"/>
          <a:ea typeface="+mn-ea"/>
          <a:cs typeface="+mn-cs"/>
        </a:defRPr>
      </a:lvl8pPr>
      <a:lvl9pPr marL="4876678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4.emf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chart" Target="../charts/chart1.xml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jpg"/><Relationship Id="rId5" Type="http://schemas.openxmlformats.org/officeDocument/2006/relationships/image" Target="../media/image22.jpeg"/><Relationship Id="rId6" Type="http://schemas.openxmlformats.org/officeDocument/2006/relationships/image" Target="../media/image23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oleObject" Target="../embeddings/oleObject1.bin"/><Relationship Id="rId6" Type="http://schemas.openxmlformats.org/officeDocument/2006/relationships/image" Target="../media/image24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5.emf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6.emf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7.emf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3175"/>
            <a:ext cx="12673408" cy="7008779"/>
          </a:xfrm>
          <a:prstGeom prst="rect">
            <a:avLst/>
          </a:prstGeom>
          <a:solidFill>
            <a:srgbClr val="00213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2400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39037" y="1113287"/>
            <a:ext cx="4995333" cy="4504267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4031411" y="2211258"/>
            <a:ext cx="4267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fr-FR" sz="3600" dirty="0" smtClean="0">
                <a:solidFill>
                  <a:schemeClr val="bg1"/>
                </a:solidFill>
                <a:latin typeface="ITC Lubalin Graph Std" panose="020607030202050204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Enjeux</a:t>
            </a:r>
            <a:r>
              <a:rPr lang="nl-BE" sz="3600" dirty="0" smtClean="0">
                <a:solidFill>
                  <a:schemeClr val="bg1"/>
                </a:solidFill>
                <a:latin typeface="ITC Lubalin Graph Std" panose="020607030202050204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de la </a:t>
            </a:r>
            <a:r>
              <a:rPr lang="nl-BE" sz="3600" dirty="0" err="1" smtClean="0">
                <a:solidFill>
                  <a:schemeClr val="bg1"/>
                </a:solidFill>
                <a:latin typeface="ITC Lubalin Graph Std" panose="020607030202050204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transition</a:t>
            </a:r>
            <a:r>
              <a:rPr lang="nl-BE" sz="3600" dirty="0" smtClean="0">
                <a:solidFill>
                  <a:schemeClr val="bg1"/>
                </a:solidFill>
                <a:latin typeface="ITC Lubalin Graph Std" panose="020607030202050204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BE" sz="3600" dirty="0" err="1" smtClean="0">
                <a:solidFill>
                  <a:schemeClr val="bg1"/>
                </a:solidFill>
                <a:latin typeface="ITC Lubalin Graph Std" panose="020607030202050204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numérique</a:t>
            </a:r>
            <a:r>
              <a:rPr lang="nl-BE" sz="3600" dirty="0" smtClean="0">
                <a:solidFill>
                  <a:schemeClr val="bg1"/>
                </a:solidFill>
                <a:latin typeface="ITC Lubalin Graph Std" panose="020607030202050204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du</a:t>
            </a:r>
            <a:r>
              <a:rPr lang="fr-FR" sz="3600" dirty="0" smtClean="0">
                <a:solidFill>
                  <a:schemeClr val="bg1"/>
                </a:solidFill>
                <a:latin typeface="ITC Lubalin Graph Std" panose="020607030202050204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monde agricole</a:t>
            </a:r>
            <a:endParaRPr lang="fr-FR" sz="3600" dirty="0">
              <a:solidFill>
                <a:schemeClr val="bg1"/>
              </a:solidFill>
              <a:latin typeface="ITC Lubalin Graph Std" panose="02060703020205020404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Espace réservé du contenu 1"/>
          <p:cNvSpPr>
            <a:spLocks noGrp="1"/>
          </p:cNvSpPr>
          <p:nvPr/>
        </p:nvSpPr>
        <p:spPr bwMode="auto">
          <a:xfrm>
            <a:off x="335360" y="5541235"/>
            <a:ext cx="7611533" cy="1031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121920" tIns="60960" rIns="121920" bIns="60960" numCol="1" anchor="b" anchorCtr="0" compatLnSpc="1">
            <a:prstTxWarp prst="textNoShape">
              <a:avLst/>
            </a:prstTxWarp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Verdana"/>
                <a:ea typeface="+mn-ea"/>
                <a:cs typeface="Verdana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sz="1867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Conférence de presse </a:t>
            </a:r>
            <a:endParaRPr lang="fr-BE" sz="1867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fr-BE" sz="1333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19 </a:t>
            </a:r>
            <a:r>
              <a:rPr lang="fr-BE" sz="1333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juillet 2016</a:t>
            </a:r>
            <a:endParaRPr lang="fr-BE" sz="1067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Picture 6" descr="CBC_CW_RGB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6908" y="6122822"/>
            <a:ext cx="637227" cy="498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394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err="1" smtClean="0">
                <a:latin typeface="ITC Lubalin Graph Std" panose="02060703020205020404" pitchFamily="18" charset="0"/>
              </a:rPr>
              <a:t>Quatre</a:t>
            </a:r>
            <a:r>
              <a:rPr lang="en-US" sz="2400" dirty="0" smtClean="0">
                <a:latin typeface="ITC Lubalin Graph Std" panose="02060703020205020404" pitchFamily="18" charset="0"/>
              </a:rPr>
              <a:t> </a:t>
            </a:r>
            <a:r>
              <a:rPr lang="en-US" sz="2400" dirty="0">
                <a:latin typeface="ITC Lubalin Graph Std" panose="02060703020205020404" pitchFamily="18" charset="0"/>
              </a:rPr>
              <a:t>nouveaux </a:t>
            </a:r>
            <a:r>
              <a:rPr lang="en-US" sz="2400" dirty="0" err="1">
                <a:latin typeface="ITC Lubalin Graph Std" panose="02060703020205020404" pitchFamily="18" charset="0"/>
              </a:rPr>
              <a:t>défis</a:t>
            </a:r>
            <a:r>
              <a:rPr lang="en-US" sz="2400" dirty="0">
                <a:latin typeface="ITC Lubalin Graph Std" panose="02060703020205020404" pitchFamily="18" charset="0"/>
              </a:rPr>
              <a:t> </a:t>
            </a:r>
            <a:r>
              <a:rPr lang="en-US" sz="2400" dirty="0" err="1">
                <a:latin typeface="ITC Lubalin Graph Std" panose="02060703020205020404" pitchFamily="18" charset="0"/>
              </a:rPr>
              <a:t>mondiaux</a:t>
            </a:r>
            <a:endParaRPr lang="fr-BE" sz="2400" dirty="0">
              <a:latin typeface="ITC Lubalin Graph Std" panose="020607030202050204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03723" y="6375484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0968755" y="6400388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</p:txBody>
      </p:sp>
      <p:pic>
        <p:nvPicPr>
          <p:cNvPr id="9" name="Picture 8" descr="CBC_RGB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5314" y="6156299"/>
            <a:ext cx="614655" cy="480469"/>
          </a:xfrm>
          <a:prstGeom prst="rect">
            <a:avLst/>
          </a:prstGeom>
        </p:spPr>
      </p:pic>
      <p:sp>
        <p:nvSpPr>
          <p:cNvPr id="17" name="TextBox 37"/>
          <p:cNvSpPr txBox="1"/>
          <p:nvPr/>
        </p:nvSpPr>
        <p:spPr>
          <a:xfrm>
            <a:off x="574136" y="860715"/>
            <a:ext cx="9347200" cy="870311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GB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GB" sz="20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L’accroissement</a:t>
            </a:r>
            <a:r>
              <a:rPr lang="en-GB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la </a:t>
            </a:r>
            <a:r>
              <a:rPr lang="en-GB" sz="2000" dirty="0" smtClean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population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</a:t>
            </a:r>
            <a:r>
              <a:rPr lang="en-GB" sz="20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qualité</a:t>
            </a:r>
            <a:r>
              <a:rPr lang="en-GB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et la </a:t>
            </a:r>
            <a:r>
              <a:rPr lang="en-GB" sz="2000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sécurité</a:t>
            </a:r>
            <a:r>
              <a:rPr lang="en-GB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dirty="0" err="1" smtClean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alimentaire</a:t>
            </a:r>
            <a:endParaRPr lang="en-GB" sz="2000" dirty="0" smtClean="0">
              <a:solidFill>
                <a:srgbClr val="00B0F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 </a:t>
            </a:r>
            <a:r>
              <a:rPr lang="en-GB" sz="20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défi</a:t>
            </a:r>
            <a:r>
              <a:rPr lang="en-GB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dirty="0" err="1" smtClean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écologique</a:t>
            </a:r>
            <a:endParaRPr lang="en-GB" sz="2000" dirty="0" smtClean="0">
              <a:solidFill>
                <a:srgbClr val="00B0F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</a:t>
            </a:r>
            <a:r>
              <a:rPr lang="en-GB" sz="20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rentabilité</a:t>
            </a:r>
            <a:r>
              <a:rPr lang="en-GB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des </a:t>
            </a:r>
            <a:r>
              <a:rPr lang="en-GB" sz="2000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exploitations</a:t>
            </a:r>
          </a:p>
        </p:txBody>
      </p:sp>
    </p:spTree>
    <p:extLst>
      <p:ext uri="{BB962C8B-B14F-4D97-AF65-F5344CB8AC3E}">
        <p14:creationId xmlns:p14="http://schemas.microsoft.com/office/powerpoint/2010/main" val="364286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>
                <a:latin typeface="ITC Lubalin Graph Std" panose="02060703020205020404" pitchFamily="18" charset="0"/>
              </a:rPr>
              <a:t>Focus </a:t>
            </a:r>
            <a:r>
              <a:rPr lang="en-US" sz="2400" dirty="0" err="1" smtClean="0">
                <a:latin typeface="ITC Lubalin Graph Std" panose="02060703020205020404" pitchFamily="18" charset="0"/>
              </a:rPr>
              <a:t>sur</a:t>
            </a:r>
            <a:r>
              <a:rPr lang="en-US" sz="2400" dirty="0" smtClean="0">
                <a:latin typeface="ITC Lubalin Graph Std" panose="02060703020205020404" pitchFamily="18" charset="0"/>
              </a:rPr>
              <a:t> </a:t>
            </a:r>
            <a:r>
              <a:rPr lang="en-US" sz="2400" dirty="0" err="1" smtClean="0">
                <a:latin typeface="ITC Lubalin Graph Std" panose="02060703020205020404" pitchFamily="18" charset="0"/>
              </a:rPr>
              <a:t>l’accroissement</a:t>
            </a:r>
            <a:r>
              <a:rPr lang="en-US" sz="3200" dirty="0" smtClean="0">
                <a:latin typeface="ITC Lubalin Graph Std" panose="02060703020205020404" pitchFamily="18" charset="0"/>
              </a:rPr>
              <a:t> </a:t>
            </a:r>
            <a:r>
              <a:rPr lang="en-US" sz="2400" dirty="0">
                <a:latin typeface="ITC Lubalin Graph Std" panose="02060703020205020404" pitchFamily="18" charset="0"/>
              </a:rPr>
              <a:t>de la population </a:t>
            </a:r>
            <a:endParaRPr lang="fr-BE" sz="2400" dirty="0">
              <a:latin typeface="ITC Lubalin Graph Std" panose="020607030202050204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03723" y="6375484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0968755" y="6400388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</p:txBody>
      </p:sp>
      <p:pic>
        <p:nvPicPr>
          <p:cNvPr id="9" name="Picture 8" descr="CBC_RGB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5314" y="6156299"/>
            <a:ext cx="614655" cy="48046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36543" y="921100"/>
            <a:ext cx="840042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GB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GB" sz="20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 milliards </a:t>
            </a:r>
            <a:r>
              <a:rPr lang="en-GB" sz="2000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d’êtres</a:t>
            </a:r>
            <a:r>
              <a:rPr lang="en-GB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humains</a:t>
            </a:r>
            <a:r>
              <a:rPr lang="en-GB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sur</a:t>
            </a:r>
            <a:r>
              <a:rPr lang="en-GB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terre</a:t>
            </a:r>
            <a:r>
              <a:rPr lang="en-GB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en 2050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60% </a:t>
            </a:r>
            <a:r>
              <a:rPr lang="en-GB" sz="2000" dirty="0" err="1" smtClean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d’augmentation</a:t>
            </a:r>
            <a:r>
              <a:rPr lang="en-GB" sz="2000" dirty="0" smtClean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nécessaire</a:t>
            </a:r>
            <a:r>
              <a:rPr lang="en-GB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production </a:t>
            </a:r>
            <a:r>
              <a:rPr lang="en-GB" sz="2000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alimentaire</a:t>
            </a:r>
            <a:endParaRPr lang="en-GB" sz="20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Forte </a:t>
            </a:r>
            <a:r>
              <a:rPr lang="en-GB" sz="2000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demande</a:t>
            </a:r>
            <a:r>
              <a:rPr lang="en-GB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des </a:t>
            </a:r>
            <a:r>
              <a:rPr lang="en-GB" sz="2000" dirty="0" smtClean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pays </a:t>
            </a:r>
            <a:r>
              <a:rPr lang="en-GB" sz="2000" dirty="0" err="1" smtClean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émergents</a:t>
            </a:r>
            <a:endParaRPr lang="en-GB" sz="2000" dirty="0">
              <a:solidFill>
                <a:srgbClr val="00B0F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2000" dirty="0" smtClean="0">
              <a:solidFill>
                <a:srgbClr val="00B0F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Diminution des </a:t>
            </a:r>
            <a:r>
              <a:rPr lang="en-GB" sz="2000" dirty="0" err="1" smtClean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terres</a:t>
            </a:r>
            <a:r>
              <a:rPr lang="en-GB" sz="2000" dirty="0" smtClean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dirty="0" err="1" smtClean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disponibles</a:t>
            </a:r>
            <a:endParaRPr lang="en-GB" sz="2000" dirty="0">
              <a:solidFill>
                <a:srgbClr val="00B0F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948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 smtClean="0">
                <a:latin typeface="ITC Lubalin Graph Std" panose="02060703020205020404" pitchFamily="18" charset="0"/>
              </a:rPr>
              <a:t>Focus </a:t>
            </a:r>
            <a:r>
              <a:rPr lang="en-GB" sz="2400" dirty="0" err="1" smtClean="0">
                <a:latin typeface="ITC Lubalin Graph Std" panose="02060703020205020404" pitchFamily="18" charset="0"/>
              </a:rPr>
              <a:t>sur</a:t>
            </a:r>
            <a:r>
              <a:rPr lang="en-GB" sz="2400" dirty="0" smtClean="0">
                <a:latin typeface="ITC Lubalin Graph Std" panose="02060703020205020404" pitchFamily="18" charset="0"/>
              </a:rPr>
              <a:t> le </a:t>
            </a:r>
            <a:r>
              <a:rPr lang="en-GB" sz="2400" dirty="0" err="1">
                <a:latin typeface="ITC Lubalin Graph Std" panose="02060703020205020404" pitchFamily="18" charset="0"/>
              </a:rPr>
              <a:t>défi</a:t>
            </a:r>
            <a:r>
              <a:rPr lang="en-GB" sz="2400" dirty="0">
                <a:latin typeface="ITC Lubalin Graph Std" panose="02060703020205020404" pitchFamily="18" charset="0"/>
              </a:rPr>
              <a:t> </a:t>
            </a:r>
            <a:r>
              <a:rPr lang="en-GB" sz="2400" dirty="0" err="1">
                <a:latin typeface="ITC Lubalin Graph Std" panose="02060703020205020404" pitchFamily="18" charset="0"/>
              </a:rPr>
              <a:t>écologique</a:t>
            </a:r>
            <a:r>
              <a:rPr lang="en-GB" sz="2400" dirty="0">
                <a:latin typeface="ITC Lubalin Graph Std" panose="02060703020205020404" pitchFamily="18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603723" y="6375484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0968755" y="6400388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</p:txBody>
      </p:sp>
      <p:pic>
        <p:nvPicPr>
          <p:cNvPr id="9" name="Picture 8" descr="CBC_RGB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5314" y="6156299"/>
            <a:ext cx="614655" cy="48046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019361" y="1577637"/>
            <a:ext cx="734945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chaîne </a:t>
            </a:r>
            <a:r>
              <a:rPr lang="fr-BE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agro-alimentaire au </a:t>
            </a:r>
            <a:r>
              <a:rPr lang="fr-BE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complet serait responsable de </a:t>
            </a:r>
            <a:r>
              <a:rPr lang="fr-BE" sz="2000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30% de la consommation d’énergie mondiale </a:t>
            </a:r>
            <a:endParaRPr lang="fr-BE" sz="2000" dirty="0" smtClean="0">
              <a:solidFill>
                <a:srgbClr val="00B0F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fr-BE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 agriculteurs sont directement touchés par le </a:t>
            </a:r>
            <a:r>
              <a:rPr lang="fr-FR" sz="2000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changement climatique </a:t>
            </a:r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et par les </a:t>
            </a:r>
            <a:r>
              <a:rPr lang="fr-FR" sz="2000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produits chimiques </a:t>
            </a:r>
            <a:endParaRPr lang="fr-BE" sz="2000" dirty="0" smtClean="0">
              <a:solidFill>
                <a:srgbClr val="00B0F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fr-BE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fr-BE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040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5" descr="empty speechbubbl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7048" y="3261347"/>
            <a:ext cx="3205593" cy="2913756"/>
          </a:xfrm>
          <a:prstGeom prst="rect">
            <a:avLst/>
          </a:prstGeom>
        </p:spPr>
      </p:pic>
      <p:pic>
        <p:nvPicPr>
          <p:cNvPr id="15" name="Picture 15" descr="empty speechbubbl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939" y="1028881"/>
            <a:ext cx="3205593" cy="291375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23288" y="483700"/>
            <a:ext cx="10972800" cy="720080"/>
          </a:xfrm>
        </p:spPr>
        <p:txBody>
          <a:bodyPr/>
          <a:lstStyle/>
          <a:p>
            <a:r>
              <a:rPr lang="en-US" sz="2400" dirty="0" err="1" smtClean="0">
                <a:latin typeface="ITC Lubalin Graph Std" panose="02060703020205020404" pitchFamily="18" charset="0"/>
              </a:rPr>
              <a:t>Apport</a:t>
            </a:r>
            <a:r>
              <a:rPr lang="en-US" sz="2400" dirty="0" smtClean="0">
                <a:latin typeface="ITC Lubalin Graph Std" panose="02060703020205020404" pitchFamily="18" charset="0"/>
              </a:rPr>
              <a:t> des </a:t>
            </a:r>
            <a:r>
              <a:rPr lang="en-US" sz="2400" dirty="0" err="1" smtClean="0">
                <a:latin typeface="ITC Lubalin Graph Std" panose="02060703020205020404" pitchFamily="18" charset="0"/>
              </a:rPr>
              <a:t>outils</a:t>
            </a:r>
            <a:r>
              <a:rPr lang="en-US" sz="2400" dirty="0" smtClean="0">
                <a:latin typeface="ITC Lubalin Graph Std" panose="02060703020205020404" pitchFamily="18" charset="0"/>
              </a:rPr>
              <a:t> </a:t>
            </a:r>
            <a:r>
              <a:rPr lang="en-US" sz="2400" dirty="0" err="1" smtClean="0">
                <a:latin typeface="ITC Lubalin Graph Std" panose="02060703020205020404" pitchFamily="18" charset="0"/>
              </a:rPr>
              <a:t>numériques</a:t>
            </a:r>
            <a:r>
              <a:rPr lang="en-US" sz="2400" dirty="0" smtClean="0">
                <a:latin typeface="ITC Lubalin Graph Std" panose="02060703020205020404" pitchFamily="18" charset="0"/>
              </a:rPr>
              <a:t>   </a:t>
            </a:r>
            <a:endParaRPr lang="fr-BE" sz="2400" dirty="0">
              <a:latin typeface="ITC Lubalin Graph Std" panose="020607030202050204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03723" y="6375484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0968755" y="6400388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</p:txBody>
      </p:sp>
      <p:pic>
        <p:nvPicPr>
          <p:cNvPr id="9" name="Picture 8" descr="CBC_RGB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5314" y="6156299"/>
            <a:ext cx="614655" cy="480469"/>
          </a:xfrm>
          <a:prstGeom prst="rect">
            <a:avLst/>
          </a:prstGeom>
        </p:spPr>
      </p:pic>
      <p:sp>
        <p:nvSpPr>
          <p:cNvPr id="10" name="TextBox 11"/>
          <p:cNvSpPr txBox="1"/>
          <p:nvPr/>
        </p:nvSpPr>
        <p:spPr>
          <a:xfrm>
            <a:off x="1779813" y="1492887"/>
            <a:ext cx="1956304" cy="20621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1" algn="ctr"/>
            <a:r>
              <a:rPr lang="fr-BE" sz="72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400 </a:t>
            </a:r>
            <a:endParaRPr lang="fr-BE" sz="7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6351" algn="ctr"/>
            <a:r>
              <a:rPr lang="fr-BE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fr-BE" sz="1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pplications </a:t>
            </a:r>
            <a:r>
              <a:rPr lang="fr-BE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mobiles existent pour assister les éleveurs </a:t>
            </a:r>
          </a:p>
          <a:p>
            <a:pPr marL="6351" algn="ctr"/>
            <a:endParaRPr lang="fr-BE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" name="TextBox 37"/>
          <p:cNvSpPr txBox="1"/>
          <p:nvPr/>
        </p:nvSpPr>
        <p:spPr>
          <a:xfrm>
            <a:off x="1005836" y="6317958"/>
            <a:ext cx="6647419" cy="324624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200" dirty="0">
                <a:solidFill>
                  <a:schemeClr val="bg1">
                    <a:lumMod val="85000"/>
                  </a:schemeClr>
                </a:solidFill>
                <a:latin typeface="ITC Lubalin Graph Std" panose="02060703020205020404" pitchFamily="18" charset="0"/>
              </a:rPr>
              <a:t>Source : Renaissance </a:t>
            </a:r>
            <a:r>
              <a:rPr lang="en-GB" sz="1200" dirty="0" err="1">
                <a:solidFill>
                  <a:schemeClr val="bg1">
                    <a:lumMod val="85000"/>
                  </a:schemeClr>
                </a:solidFill>
                <a:latin typeface="ITC Lubalin Graph Std" panose="02060703020205020404" pitchFamily="18" charset="0"/>
              </a:rPr>
              <a:t>numérique</a:t>
            </a:r>
            <a:r>
              <a:rPr lang="en-GB" sz="1200" dirty="0">
                <a:solidFill>
                  <a:schemeClr val="bg1">
                    <a:lumMod val="85000"/>
                  </a:schemeClr>
                </a:solidFill>
                <a:latin typeface="ITC Lubalin Graph Std" panose="02060703020205020404" pitchFamily="18" charset="0"/>
              </a:rPr>
              <a:t>; “Les </a:t>
            </a:r>
            <a:r>
              <a:rPr lang="en-GB" sz="1200" dirty="0" err="1">
                <a:solidFill>
                  <a:schemeClr val="bg1">
                    <a:lumMod val="85000"/>
                  </a:schemeClr>
                </a:solidFill>
                <a:latin typeface="ITC Lubalin Graph Std" panose="02060703020205020404" pitchFamily="18" charset="0"/>
              </a:rPr>
              <a:t>défis</a:t>
            </a:r>
            <a:r>
              <a:rPr lang="en-GB" sz="1200" dirty="0">
                <a:solidFill>
                  <a:schemeClr val="bg1">
                    <a:lumMod val="85000"/>
                  </a:schemeClr>
                </a:solidFill>
                <a:latin typeface="ITC Lubalin Graph Std" panose="02060703020205020404" pitchFamily="18" charset="0"/>
              </a:rPr>
              <a:t> de </a:t>
            </a:r>
            <a:r>
              <a:rPr lang="en-GB" sz="1200" dirty="0" err="1">
                <a:solidFill>
                  <a:schemeClr val="bg1">
                    <a:lumMod val="85000"/>
                  </a:schemeClr>
                </a:solidFill>
                <a:latin typeface="ITC Lubalin Graph Std" panose="02060703020205020404" pitchFamily="18" charset="0"/>
              </a:rPr>
              <a:t>l’agriculture</a:t>
            </a:r>
            <a:r>
              <a:rPr lang="en-GB" sz="1200" dirty="0">
                <a:solidFill>
                  <a:schemeClr val="bg1">
                    <a:lumMod val="85000"/>
                  </a:schemeClr>
                </a:solidFill>
                <a:latin typeface="ITC Lubalin Graph Std" panose="02060703020205020404" pitchFamily="18" charset="0"/>
              </a:rPr>
              <a:t> </a:t>
            </a:r>
            <a:r>
              <a:rPr lang="en-GB" sz="1200" dirty="0" err="1">
                <a:solidFill>
                  <a:schemeClr val="bg1">
                    <a:lumMod val="85000"/>
                  </a:schemeClr>
                </a:solidFill>
                <a:latin typeface="ITC Lubalin Graph Std" panose="02060703020205020404" pitchFamily="18" charset="0"/>
              </a:rPr>
              <a:t>connectée</a:t>
            </a:r>
            <a:r>
              <a:rPr lang="en-GB" sz="1200" dirty="0">
                <a:solidFill>
                  <a:schemeClr val="bg1">
                    <a:lumMod val="85000"/>
                  </a:schemeClr>
                </a:solidFill>
                <a:latin typeface="ITC Lubalin Graph Std" panose="02060703020205020404" pitchFamily="18" charset="0"/>
              </a:rPr>
              <a:t> </a:t>
            </a:r>
            <a:r>
              <a:rPr lang="en-GB" sz="1200" dirty="0" err="1">
                <a:solidFill>
                  <a:schemeClr val="bg1">
                    <a:lumMod val="85000"/>
                  </a:schemeClr>
                </a:solidFill>
                <a:latin typeface="ITC Lubalin Graph Std" panose="02060703020205020404" pitchFamily="18" charset="0"/>
              </a:rPr>
              <a:t>dans</a:t>
            </a:r>
            <a:r>
              <a:rPr lang="en-GB" sz="1200" dirty="0">
                <a:solidFill>
                  <a:schemeClr val="bg1">
                    <a:lumMod val="85000"/>
                  </a:schemeClr>
                </a:solidFill>
                <a:latin typeface="ITC Lubalin Graph Std" panose="02060703020205020404" pitchFamily="18" charset="0"/>
              </a:rPr>
              <a:t> </a:t>
            </a:r>
            <a:r>
              <a:rPr lang="en-GB" sz="1200" dirty="0" err="1">
                <a:solidFill>
                  <a:schemeClr val="bg1">
                    <a:lumMod val="85000"/>
                  </a:schemeClr>
                </a:solidFill>
                <a:latin typeface="ITC Lubalin Graph Std" panose="02060703020205020404" pitchFamily="18" charset="0"/>
              </a:rPr>
              <a:t>une</a:t>
            </a:r>
            <a:r>
              <a:rPr lang="en-GB" sz="1200" dirty="0">
                <a:solidFill>
                  <a:schemeClr val="bg1">
                    <a:lumMod val="85000"/>
                  </a:schemeClr>
                </a:solidFill>
                <a:latin typeface="ITC Lubalin Graph Std" panose="02060703020205020404" pitchFamily="18" charset="0"/>
              </a:rPr>
              <a:t> </a:t>
            </a:r>
            <a:r>
              <a:rPr lang="en-GB" sz="1200" dirty="0" err="1">
                <a:solidFill>
                  <a:schemeClr val="bg1">
                    <a:lumMod val="85000"/>
                  </a:schemeClr>
                </a:solidFill>
                <a:latin typeface="ITC Lubalin Graph Std" panose="02060703020205020404" pitchFamily="18" charset="0"/>
              </a:rPr>
              <a:t>société</a:t>
            </a:r>
            <a:r>
              <a:rPr lang="en-GB" sz="1200" dirty="0">
                <a:solidFill>
                  <a:schemeClr val="bg1">
                    <a:lumMod val="85000"/>
                  </a:schemeClr>
                </a:solidFill>
                <a:latin typeface="ITC Lubalin Graph Std" panose="02060703020205020404" pitchFamily="18" charset="0"/>
              </a:rPr>
              <a:t> </a:t>
            </a:r>
            <a:r>
              <a:rPr lang="en-GB" sz="1200" dirty="0" err="1">
                <a:solidFill>
                  <a:schemeClr val="bg1">
                    <a:lumMod val="85000"/>
                  </a:schemeClr>
                </a:solidFill>
                <a:latin typeface="ITC Lubalin Graph Std" panose="02060703020205020404" pitchFamily="18" charset="0"/>
              </a:rPr>
              <a:t>numérique</a:t>
            </a:r>
            <a:r>
              <a:rPr lang="en-GB" sz="1200" dirty="0">
                <a:solidFill>
                  <a:schemeClr val="bg1">
                    <a:lumMod val="85000"/>
                  </a:schemeClr>
                </a:solidFill>
                <a:latin typeface="ITC Lubalin Graph Std" panose="02060703020205020404" pitchFamily="18" charset="0"/>
              </a:rPr>
              <a:t>”, </a:t>
            </a:r>
            <a:r>
              <a:rPr lang="en-GB" sz="1200" dirty="0" err="1">
                <a:solidFill>
                  <a:schemeClr val="bg1">
                    <a:lumMod val="85000"/>
                  </a:schemeClr>
                </a:solidFill>
                <a:latin typeface="ITC Lubalin Graph Std" panose="02060703020205020404" pitchFamily="18" charset="0"/>
              </a:rPr>
              <a:t>novembre</a:t>
            </a:r>
            <a:r>
              <a:rPr lang="en-GB" sz="1200" dirty="0">
                <a:solidFill>
                  <a:schemeClr val="bg1">
                    <a:lumMod val="85000"/>
                  </a:schemeClr>
                </a:solidFill>
                <a:latin typeface="ITC Lubalin Graph Std" panose="02060703020205020404" pitchFamily="18" charset="0"/>
              </a:rPr>
              <a:t> 2015 </a:t>
            </a:r>
          </a:p>
        </p:txBody>
      </p:sp>
      <p:pic>
        <p:nvPicPr>
          <p:cNvPr id="23" name="Picture 15" descr="empty speechbubbl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173" y="1023764"/>
            <a:ext cx="3205593" cy="2913756"/>
          </a:xfrm>
          <a:prstGeom prst="rect">
            <a:avLst/>
          </a:prstGeom>
        </p:spPr>
      </p:pic>
      <p:sp>
        <p:nvSpPr>
          <p:cNvPr id="24" name="TextBox 11"/>
          <p:cNvSpPr txBox="1"/>
          <p:nvPr/>
        </p:nvSpPr>
        <p:spPr>
          <a:xfrm>
            <a:off x="6336593" y="1734271"/>
            <a:ext cx="2404616" cy="2031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1" algn="ctr"/>
            <a:r>
              <a:rPr lang="fr-BE" sz="42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150.000 </a:t>
            </a:r>
            <a:endParaRPr lang="fr-BE" sz="4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6351" algn="ctr"/>
            <a:r>
              <a:rPr lang="fr-BE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fr-BE" sz="1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griculteurs </a:t>
            </a:r>
            <a:r>
              <a:rPr lang="fr-BE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 pays émergents utilisent un service d’aide à la </a:t>
            </a:r>
            <a:endParaRPr lang="fr-BE" sz="14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6351" algn="ctr"/>
            <a:r>
              <a:rPr lang="fr-BE" sz="1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décision </a:t>
            </a:r>
            <a:r>
              <a:rPr lang="fr-BE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téléphonique </a:t>
            </a:r>
            <a:endParaRPr lang="fr-BE" sz="14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6351" algn="ctr"/>
            <a:r>
              <a:rPr lang="fr-BE" sz="1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 </a:t>
            </a:r>
            <a:r>
              <a:rPr lang="fr-BE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sms</a:t>
            </a:r>
          </a:p>
          <a:p>
            <a:pPr marL="6351" algn="ctr"/>
            <a:endParaRPr lang="fr-BE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7" name="Picture 15" descr="empty speechbubbl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638" y="3231741"/>
            <a:ext cx="3205593" cy="2913756"/>
          </a:xfrm>
          <a:prstGeom prst="rect">
            <a:avLst/>
          </a:prstGeom>
        </p:spPr>
      </p:pic>
      <p:sp>
        <p:nvSpPr>
          <p:cNvPr id="28" name="TextBox 11"/>
          <p:cNvSpPr txBox="1"/>
          <p:nvPr/>
        </p:nvSpPr>
        <p:spPr>
          <a:xfrm>
            <a:off x="4453678" y="3501056"/>
            <a:ext cx="1956304" cy="24006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1" algn="ctr"/>
            <a:r>
              <a:rPr lang="fr-BE" sz="8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2,5</a:t>
            </a:r>
            <a:r>
              <a:rPr lang="fr-BE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6351" algn="ctr"/>
            <a:r>
              <a:rPr lang="fr-BE" sz="1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millions </a:t>
            </a:r>
            <a:r>
              <a:rPr lang="fr-BE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d’Ha </a:t>
            </a:r>
          </a:p>
          <a:p>
            <a:pPr marL="6351" algn="ctr"/>
            <a:r>
              <a:rPr lang="fr-BE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rizières parcourus par les 2500 drones en service au Japon</a:t>
            </a:r>
          </a:p>
          <a:p>
            <a:pPr marL="6351" algn="ctr"/>
            <a:endParaRPr lang="fr-BE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TextBox 11"/>
          <p:cNvSpPr txBox="1"/>
          <p:nvPr/>
        </p:nvSpPr>
        <p:spPr>
          <a:xfrm>
            <a:off x="8970580" y="3765553"/>
            <a:ext cx="2040120" cy="16927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1" algn="ctr"/>
            <a:r>
              <a:rPr lang="fr-BE" sz="5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-20%</a:t>
            </a:r>
          </a:p>
          <a:p>
            <a:pPr marL="6351" algn="ctr"/>
            <a:r>
              <a:rPr lang="fr-BE" sz="1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</a:t>
            </a:r>
            <a:r>
              <a:rPr lang="fr-BE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baisse des intrants </a:t>
            </a:r>
            <a:r>
              <a:rPr lang="fr-BE" sz="1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utilisés par </a:t>
            </a:r>
            <a:r>
              <a:rPr lang="fr-BE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 vignerons espagnols utilisant des capteurs </a:t>
            </a:r>
          </a:p>
        </p:txBody>
      </p:sp>
    </p:spTree>
    <p:extLst>
      <p:ext uri="{BB962C8B-B14F-4D97-AF65-F5344CB8AC3E}">
        <p14:creationId xmlns:p14="http://schemas.microsoft.com/office/powerpoint/2010/main" val="1222490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8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err="1" smtClean="0">
                <a:latin typeface="ITC Lubalin Graph Std" panose="02060703020205020404" pitchFamily="18" charset="0"/>
              </a:rPr>
              <a:t>Apport</a:t>
            </a:r>
            <a:r>
              <a:rPr lang="en-US" sz="2400" dirty="0" smtClean="0">
                <a:latin typeface="ITC Lubalin Graph Std" panose="02060703020205020404" pitchFamily="18" charset="0"/>
              </a:rPr>
              <a:t> des </a:t>
            </a:r>
            <a:r>
              <a:rPr lang="en-US" sz="2400" dirty="0" err="1" smtClean="0">
                <a:latin typeface="ITC Lubalin Graph Std" panose="02060703020205020404" pitchFamily="18" charset="0"/>
              </a:rPr>
              <a:t>outils</a:t>
            </a:r>
            <a:r>
              <a:rPr lang="en-US" sz="2400" dirty="0" smtClean="0">
                <a:latin typeface="ITC Lubalin Graph Std" panose="02060703020205020404" pitchFamily="18" charset="0"/>
              </a:rPr>
              <a:t> </a:t>
            </a:r>
            <a:r>
              <a:rPr lang="en-US" sz="2400" dirty="0" err="1" smtClean="0">
                <a:latin typeface="ITC Lubalin Graph Std" panose="02060703020205020404" pitchFamily="18" charset="0"/>
              </a:rPr>
              <a:t>numériques</a:t>
            </a:r>
            <a:r>
              <a:rPr lang="en-US" sz="2400" dirty="0" smtClean="0">
                <a:latin typeface="ITC Lubalin Graph Std" panose="02060703020205020404" pitchFamily="18" charset="0"/>
              </a:rPr>
              <a:t> </a:t>
            </a:r>
            <a:endParaRPr lang="fr-BE" sz="2400" dirty="0">
              <a:latin typeface="ITC Lubalin Graph Std" panose="020607030202050204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03723" y="6375484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0968755" y="6400388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</p:txBody>
      </p:sp>
      <p:pic>
        <p:nvPicPr>
          <p:cNvPr id="9" name="Picture 8" descr="CBC_RGB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5314" y="6156299"/>
            <a:ext cx="614655" cy="480469"/>
          </a:xfrm>
          <a:prstGeom prst="rect">
            <a:avLst/>
          </a:prstGeom>
        </p:spPr>
      </p:pic>
      <p:sp>
        <p:nvSpPr>
          <p:cNvPr id="10" name="TextBox 11"/>
          <p:cNvSpPr txBox="1"/>
          <p:nvPr/>
        </p:nvSpPr>
        <p:spPr>
          <a:xfrm>
            <a:off x="1422397" y="1600201"/>
            <a:ext cx="1387051" cy="1887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1" algn="ctr"/>
            <a:r>
              <a:rPr lang="fr-BE" sz="2667" b="1" dirty="0">
                <a:solidFill>
                  <a:schemeClr val="bg1"/>
                </a:solidFill>
                <a:latin typeface="ITC Lubalin Graph Std" panose="02060703020205020404" pitchFamily="18" charset="0"/>
              </a:rPr>
              <a:t>+ 400 </a:t>
            </a:r>
          </a:p>
          <a:p>
            <a:pPr marL="6351" algn="ctr"/>
            <a:r>
              <a:rPr lang="fr-BE" sz="1600" b="1" dirty="0">
                <a:solidFill>
                  <a:schemeClr val="bg1"/>
                </a:solidFill>
                <a:latin typeface="ITC Lubalin Graph Std" panose="02060703020205020404" pitchFamily="18" charset="0"/>
              </a:rPr>
              <a:t>Applications mobiles existent pour assister les éleveurs </a:t>
            </a:r>
          </a:p>
          <a:p>
            <a:pPr marL="6351" algn="ctr"/>
            <a:endParaRPr lang="fr-BE" sz="1600" b="1" dirty="0">
              <a:solidFill>
                <a:schemeClr val="bg1"/>
              </a:solidFill>
              <a:latin typeface="ITC Lubalin Graph Std" panose="02060703020205020404" pitchFamily="18" charset="0"/>
            </a:endParaRPr>
          </a:p>
        </p:txBody>
      </p:sp>
      <p:sp>
        <p:nvSpPr>
          <p:cNvPr id="14" name="TextBox 11"/>
          <p:cNvSpPr txBox="1"/>
          <p:nvPr/>
        </p:nvSpPr>
        <p:spPr>
          <a:xfrm>
            <a:off x="3904216" y="2379510"/>
            <a:ext cx="1387051" cy="21339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1" algn="ctr"/>
            <a:r>
              <a:rPr lang="fr-BE" sz="2667" b="1" dirty="0">
                <a:solidFill>
                  <a:schemeClr val="bg1"/>
                </a:solidFill>
                <a:latin typeface="ITC Lubalin Graph Std" panose="02060703020205020404" pitchFamily="18" charset="0"/>
              </a:rPr>
              <a:t>2,5 </a:t>
            </a:r>
          </a:p>
          <a:p>
            <a:pPr marL="6351" algn="ctr"/>
            <a:r>
              <a:rPr lang="fr-BE" sz="1600" b="1" dirty="0">
                <a:solidFill>
                  <a:schemeClr val="bg1"/>
                </a:solidFill>
                <a:latin typeface="ITC Lubalin Graph Std" panose="02060703020205020404" pitchFamily="18" charset="0"/>
              </a:rPr>
              <a:t>Millions d’Ha de rizières parcourus par les 2500 drones en service au Japon</a:t>
            </a:r>
          </a:p>
        </p:txBody>
      </p:sp>
      <p:sp>
        <p:nvSpPr>
          <p:cNvPr id="21" name="TextBox 37"/>
          <p:cNvSpPr txBox="1"/>
          <p:nvPr/>
        </p:nvSpPr>
        <p:spPr>
          <a:xfrm>
            <a:off x="812800" y="1600200"/>
            <a:ext cx="9245600" cy="324624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Vidéo surveillance </a:t>
            </a:r>
            <a:r>
              <a:rPr lang="fr-FR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et drones : ciblage des interventions et réduction de l’empreinte écologique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Capteurs</a:t>
            </a:r>
            <a:r>
              <a:rPr lang="fr-FR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: précision des traitements en réduisant leurs usages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Imprimante 3D </a:t>
            </a:r>
            <a:r>
              <a:rPr lang="fr-FR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création de pièces des machines (économie collaborative)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Usage des </a:t>
            </a:r>
            <a:r>
              <a:rPr lang="fr-FR" sz="2000" dirty="0" smtClean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smartphones</a:t>
            </a:r>
            <a:r>
              <a:rPr lang="fr-FR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dans les pays émergents   </a:t>
            </a:r>
            <a:endParaRPr lang="fr-FR" sz="20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232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err="1">
                <a:latin typeface="ITC Lubalin Graph Std" panose="02060703020205020404" pitchFamily="18" charset="0"/>
              </a:rPr>
              <a:t>D</a:t>
            </a:r>
            <a:r>
              <a:rPr lang="en-US" sz="2400" dirty="0" err="1" smtClean="0">
                <a:latin typeface="ITC Lubalin Graph Std" panose="02060703020205020404" pitchFamily="18" charset="0"/>
              </a:rPr>
              <a:t>éveloppement</a:t>
            </a:r>
            <a:r>
              <a:rPr lang="en-US" sz="2400" dirty="0" smtClean="0">
                <a:latin typeface="ITC Lubalin Graph Std" panose="02060703020205020404" pitchFamily="18" charset="0"/>
              </a:rPr>
              <a:t> </a:t>
            </a:r>
            <a:r>
              <a:rPr lang="en-US" sz="2400" dirty="0">
                <a:latin typeface="ITC Lubalin Graph Std" panose="02060703020205020404" pitchFamily="18" charset="0"/>
              </a:rPr>
              <a:t>des circuits courts  </a:t>
            </a:r>
            <a:endParaRPr lang="fr-BE" sz="2400" dirty="0">
              <a:latin typeface="ITC Lubalin Graph Std" panose="020607030202050204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03723" y="6375484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0968755" y="6400388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</p:txBody>
      </p:sp>
      <p:pic>
        <p:nvPicPr>
          <p:cNvPr id="9" name="Picture 8" descr="CBC_RGB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5314" y="6156299"/>
            <a:ext cx="614655" cy="480469"/>
          </a:xfrm>
          <a:prstGeom prst="rect">
            <a:avLst/>
          </a:prstGeom>
        </p:spPr>
      </p:pic>
      <p:sp>
        <p:nvSpPr>
          <p:cNvPr id="10" name="TextBox 11"/>
          <p:cNvSpPr txBox="1"/>
          <p:nvPr/>
        </p:nvSpPr>
        <p:spPr>
          <a:xfrm>
            <a:off x="1422397" y="1600201"/>
            <a:ext cx="1387051" cy="1887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1" algn="ctr"/>
            <a:r>
              <a:rPr lang="fr-BE" sz="2667" b="1" dirty="0">
                <a:solidFill>
                  <a:schemeClr val="bg1"/>
                </a:solidFill>
                <a:latin typeface="ITC Lubalin Graph Std" panose="02060703020205020404" pitchFamily="18" charset="0"/>
              </a:rPr>
              <a:t>+ 400 </a:t>
            </a:r>
          </a:p>
          <a:p>
            <a:pPr marL="6351" algn="ctr"/>
            <a:r>
              <a:rPr lang="fr-BE" sz="1600" b="1" dirty="0">
                <a:solidFill>
                  <a:schemeClr val="bg1"/>
                </a:solidFill>
                <a:latin typeface="ITC Lubalin Graph Std" panose="02060703020205020404" pitchFamily="18" charset="0"/>
              </a:rPr>
              <a:t>Applications mobiles existent pour assister les éleveurs </a:t>
            </a:r>
          </a:p>
          <a:p>
            <a:pPr marL="6351" algn="ctr"/>
            <a:endParaRPr lang="fr-BE" sz="1600" b="1" dirty="0">
              <a:solidFill>
                <a:schemeClr val="bg1"/>
              </a:solidFill>
              <a:latin typeface="ITC Lubalin Graph Std" panose="02060703020205020404" pitchFamily="18" charset="0"/>
            </a:endParaRPr>
          </a:p>
        </p:txBody>
      </p:sp>
      <p:sp>
        <p:nvSpPr>
          <p:cNvPr id="14" name="TextBox 11"/>
          <p:cNvSpPr txBox="1"/>
          <p:nvPr/>
        </p:nvSpPr>
        <p:spPr>
          <a:xfrm>
            <a:off x="3904216" y="2379510"/>
            <a:ext cx="1387051" cy="21339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1" algn="ctr"/>
            <a:r>
              <a:rPr lang="fr-BE" sz="2667" b="1" dirty="0">
                <a:solidFill>
                  <a:schemeClr val="bg1"/>
                </a:solidFill>
                <a:latin typeface="ITC Lubalin Graph Std" panose="02060703020205020404" pitchFamily="18" charset="0"/>
              </a:rPr>
              <a:t>2,5 </a:t>
            </a:r>
          </a:p>
          <a:p>
            <a:pPr marL="6351" algn="ctr"/>
            <a:r>
              <a:rPr lang="fr-BE" sz="1600" b="1" dirty="0">
                <a:solidFill>
                  <a:schemeClr val="bg1"/>
                </a:solidFill>
                <a:latin typeface="ITC Lubalin Graph Std" panose="02060703020205020404" pitchFamily="18" charset="0"/>
              </a:rPr>
              <a:t>Millions d’Ha de rizières parcourus par les 2500 drones en service au Japon</a:t>
            </a:r>
          </a:p>
        </p:txBody>
      </p:sp>
      <p:sp>
        <p:nvSpPr>
          <p:cNvPr id="20" name="TextBox 11"/>
          <p:cNvSpPr txBox="1"/>
          <p:nvPr/>
        </p:nvSpPr>
        <p:spPr>
          <a:xfrm>
            <a:off x="8608495" y="4583454"/>
            <a:ext cx="1828800" cy="1887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1" algn="ctr"/>
            <a:r>
              <a:rPr lang="fr-BE" sz="2667" b="1" dirty="0">
                <a:solidFill>
                  <a:schemeClr val="bg1"/>
                </a:solidFill>
                <a:latin typeface="ITC Lubalin Graph Std" panose="02060703020205020404" pitchFamily="18" charset="0"/>
              </a:rPr>
              <a:t>-20%</a:t>
            </a:r>
          </a:p>
          <a:p>
            <a:pPr marL="6351" algn="ctr"/>
            <a:r>
              <a:rPr lang="fr-BE" sz="1600" b="1" dirty="0">
                <a:solidFill>
                  <a:schemeClr val="bg1"/>
                </a:solidFill>
                <a:latin typeface="ITC Lubalin Graph Std" panose="02060703020205020404" pitchFamily="18" charset="0"/>
              </a:rPr>
              <a:t>La baisse des intrants utilisés par les vignerons espagnols utilisant des capteurs </a:t>
            </a:r>
          </a:p>
        </p:txBody>
      </p:sp>
      <p:sp>
        <p:nvSpPr>
          <p:cNvPr id="21" name="TextBox 37"/>
          <p:cNvSpPr txBox="1"/>
          <p:nvPr/>
        </p:nvSpPr>
        <p:spPr>
          <a:xfrm>
            <a:off x="812800" y="1600200"/>
            <a:ext cx="9245600" cy="324624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Accès à un </a:t>
            </a:r>
            <a:r>
              <a:rPr lang="fr-FR" sz="2000" dirty="0" smtClean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marché plus large </a:t>
            </a:r>
            <a:r>
              <a:rPr lang="fr-FR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et sans contrainte géographique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L’agriculteur a </a:t>
            </a:r>
            <a:r>
              <a:rPr lang="fr-FR" sz="2000" dirty="0" smtClean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main sur ses ventes</a:t>
            </a:r>
            <a:r>
              <a:rPr lang="fr-FR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Plus </a:t>
            </a:r>
            <a:r>
              <a:rPr lang="fr-FR" sz="2000" dirty="0" smtClean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large choix </a:t>
            </a:r>
            <a:r>
              <a:rPr lang="fr-FR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pour le consommateur</a:t>
            </a:r>
          </a:p>
          <a:p>
            <a:r>
              <a:rPr lang="fr-FR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Traçabilité </a:t>
            </a:r>
            <a:r>
              <a:rPr lang="fr-FR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du produit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Transactions</a:t>
            </a:r>
            <a:r>
              <a:rPr lang="fr-FR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sz="2000" dirty="0" smtClean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facilitées</a:t>
            </a:r>
            <a:r>
              <a:rPr lang="fr-FR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via un site individuel ou via des plateformes centrales </a:t>
            </a:r>
            <a:endParaRPr lang="fr-FR" sz="20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044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40704" y="1"/>
            <a:ext cx="12673408" cy="7008779"/>
          </a:xfrm>
          <a:prstGeom prst="rect">
            <a:avLst/>
          </a:prstGeom>
          <a:solidFill>
            <a:srgbClr val="00213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2400">
              <a:solidFill>
                <a:prstClr val="white"/>
              </a:solidFill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62400" y="1092200"/>
            <a:ext cx="4995333" cy="4504267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3962400" y="2079805"/>
            <a:ext cx="4470400" cy="25135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fr-FR" sz="3600" dirty="0">
                <a:solidFill>
                  <a:prstClr val="white"/>
                </a:solidFill>
                <a:latin typeface="ITC Lubalin Graph Std" panose="02060703020205020404" pitchFamily="18" charset="0"/>
                <a:cs typeface="Rockwell"/>
              </a:rPr>
              <a:t>Perception </a:t>
            </a:r>
            <a:r>
              <a:rPr lang="fr-FR" sz="3600" dirty="0" smtClean="0">
                <a:solidFill>
                  <a:prstClr val="white"/>
                </a:solidFill>
                <a:latin typeface="ITC Lubalin Graph Std" panose="02060703020205020404" pitchFamily="18" charset="0"/>
                <a:cs typeface="Rockwell"/>
              </a:rPr>
              <a:t>du </a:t>
            </a:r>
          </a:p>
          <a:p>
            <a:pPr algn="ctr">
              <a:spcAft>
                <a:spcPts val="800"/>
              </a:spcAft>
            </a:pPr>
            <a:r>
              <a:rPr lang="fr-FR" sz="3600" dirty="0" smtClean="0">
                <a:solidFill>
                  <a:prstClr val="white"/>
                </a:solidFill>
                <a:latin typeface="ITC Lubalin Graph Std" panose="02060703020205020404" pitchFamily="18" charset="0"/>
                <a:cs typeface="Rockwell"/>
              </a:rPr>
              <a:t>numérique par </a:t>
            </a:r>
            <a:r>
              <a:rPr lang="fr-FR" sz="3600" dirty="0">
                <a:solidFill>
                  <a:prstClr val="white"/>
                </a:solidFill>
                <a:latin typeface="ITC Lubalin Graph Std" panose="02060703020205020404" pitchFamily="18" charset="0"/>
                <a:cs typeface="Rockwell"/>
              </a:rPr>
              <a:t>le monde agricole </a:t>
            </a:r>
            <a:endParaRPr lang="fr-FR" sz="3600" dirty="0" smtClean="0">
              <a:solidFill>
                <a:prstClr val="white"/>
              </a:solidFill>
              <a:latin typeface="ITC Lubalin Graph Std" panose="02060703020205020404" pitchFamily="18" charset="0"/>
              <a:cs typeface="Rockwell"/>
            </a:endParaRPr>
          </a:p>
          <a:p>
            <a:pPr algn="ctr">
              <a:spcAft>
                <a:spcPts val="800"/>
              </a:spcAft>
            </a:pPr>
            <a:r>
              <a:rPr lang="fr-FR" sz="3600" dirty="0" smtClean="0">
                <a:solidFill>
                  <a:prstClr val="white"/>
                </a:solidFill>
                <a:latin typeface="ITC Lubalin Graph Std" panose="02060703020205020404" pitchFamily="18" charset="0"/>
                <a:cs typeface="Rockwell"/>
              </a:rPr>
              <a:t>en </a:t>
            </a:r>
            <a:r>
              <a:rPr lang="fr-FR" sz="3600" dirty="0">
                <a:solidFill>
                  <a:prstClr val="white"/>
                </a:solidFill>
                <a:latin typeface="ITC Lubalin Graph Std" panose="02060703020205020404" pitchFamily="18" charset="0"/>
                <a:cs typeface="Rockwell"/>
              </a:rPr>
              <a:t>Wallonie</a:t>
            </a:r>
          </a:p>
        </p:txBody>
      </p:sp>
      <p:pic>
        <p:nvPicPr>
          <p:cNvPr id="7" name="Picture 6" descr="CBC_CW_RGB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6909" y="6122824"/>
            <a:ext cx="637227" cy="498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31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err="1" smtClean="0">
                <a:latin typeface="ITC Lubalin Graph Std" panose="02060703020205020404" pitchFamily="18" charset="0"/>
              </a:rPr>
              <a:t>Méthodologie</a:t>
            </a:r>
            <a:r>
              <a:rPr lang="en-US" sz="2400" dirty="0" smtClean="0">
                <a:latin typeface="ITC Lubalin Graph Std" panose="02060703020205020404" pitchFamily="18" charset="0"/>
              </a:rPr>
              <a:t> de </a:t>
            </a:r>
            <a:r>
              <a:rPr lang="en-US" sz="2400" dirty="0" err="1" smtClean="0">
                <a:latin typeface="ITC Lubalin Graph Std" panose="02060703020205020404" pitchFamily="18" charset="0"/>
              </a:rPr>
              <a:t>l’étude</a:t>
            </a:r>
            <a:r>
              <a:rPr lang="en-US" sz="2400" dirty="0" smtClean="0">
                <a:latin typeface="ITC Lubalin Graph Std" panose="02060703020205020404" pitchFamily="18" charset="0"/>
              </a:rPr>
              <a:t>  </a:t>
            </a:r>
            <a:endParaRPr lang="fr-BE" sz="2400" dirty="0">
              <a:latin typeface="ITC Lubalin Graph Std" panose="020607030202050204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03723" y="6375484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0968755" y="6400388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</p:txBody>
      </p:sp>
      <p:pic>
        <p:nvPicPr>
          <p:cNvPr id="9" name="Picture 8" descr="CBC_RGB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5314" y="6156299"/>
            <a:ext cx="614655" cy="480469"/>
          </a:xfrm>
          <a:prstGeom prst="rect">
            <a:avLst/>
          </a:prstGeom>
        </p:spPr>
      </p:pic>
      <p:sp>
        <p:nvSpPr>
          <p:cNvPr id="10" name="TextBox 11"/>
          <p:cNvSpPr txBox="1"/>
          <p:nvPr/>
        </p:nvSpPr>
        <p:spPr>
          <a:xfrm>
            <a:off x="1422397" y="1600201"/>
            <a:ext cx="1387051" cy="1887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1" algn="ctr"/>
            <a:r>
              <a:rPr lang="fr-BE" sz="2667" b="1" dirty="0">
                <a:solidFill>
                  <a:schemeClr val="bg1"/>
                </a:solidFill>
                <a:latin typeface="ITC Lubalin Graph Std" panose="02060703020205020404" pitchFamily="18" charset="0"/>
              </a:rPr>
              <a:t>+ 400 </a:t>
            </a:r>
          </a:p>
          <a:p>
            <a:pPr marL="6351" algn="ctr"/>
            <a:r>
              <a:rPr lang="fr-BE" sz="1600" b="1" dirty="0">
                <a:solidFill>
                  <a:schemeClr val="bg1"/>
                </a:solidFill>
                <a:latin typeface="ITC Lubalin Graph Std" panose="02060703020205020404" pitchFamily="18" charset="0"/>
              </a:rPr>
              <a:t>Applications mobiles existent pour assister les éleveurs </a:t>
            </a:r>
          </a:p>
          <a:p>
            <a:pPr marL="6351" algn="ctr"/>
            <a:endParaRPr lang="fr-BE" sz="1600" b="1" dirty="0">
              <a:solidFill>
                <a:schemeClr val="bg1"/>
              </a:solidFill>
              <a:latin typeface="ITC Lubalin Graph Std" panose="02060703020205020404" pitchFamily="18" charset="0"/>
            </a:endParaRPr>
          </a:p>
        </p:txBody>
      </p:sp>
      <p:sp>
        <p:nvSpPr>
          <p:cNvPr id="14" name="TextBox 11"/>
          <p:cNvSpPr txBox="1"/>
          <p:nvPr/>
        </p:nvSpPr>
        <p:spPr>
          <a:xfrm>
            <a:off x="3904216" y="2379510"/>
            <a:ext cx="1387051" cy="21339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1" algn="ctr"/>
            <a:r>
              <a:rPr lang="fr-BE" sz="2667" b="1" dirty="0">
                <a:solidFill>
                  <a:schemeClr val="bg1"/>
                </a:solidFill>
                <a:latin typeface="ITC Lubalin Graph Std" panose="02060703020205020404" pitchFamily="18" charset="0"/>
              </a:rPr>
              <a:t>2,5 </a:t>
            </a:r>
          </a:p>
          <a:p>
            <a:pPr marL="6351" algn="ctr"/>
            <a:r>
              <a:rPr lang="fr-BE" sz="1600" b="1" dirty="0">
                <a:solidFill>
                  <a:schemeClr val="bg1"/>
                </a:solidFill>
                <a:latin typeface="ITC Lubalin Graph Std" panose="02060703020205020404" pitchFamily="18" charset="0"/>
              </a:rPr>
              <a:t>Millions d’Ha de rizières parcourus par les 2500 drones en service au Japon</a:t>
            </a:r>
          </a:p>
        </p:txBody>
      </p:sp>
      <p:sp>
        <p:nvSpPr>
          <p:cNvPr id="20" name="TextBox 11"/>
          <p:cNvSpPr txBox="1"/>
          <p:nvPr/>
        </p:nvSpPr>
        <p:spPr>
          <a:xfrm>
            <a:off x="8608495" y="4583454"/>
            <a:ext cx="1828800" cy="1887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1" algn="ctr"/>
            <a:r>
              <a:rPr lang="fr-BE" sz="2667" b="1" dirty="0">
                <a:solidFill>
                  <a:schemeClr val="bg1"/>
                </a:solidFill>
                <a:latin typeface="ITC Lubalin Graph Std" panose="02060703020205020404" pitchFamily="18" charset="0"/>
              </a:rPr>
              <a:t>-20%</a:t>
            </a:r>
          </a:p>
          <a:p>
            <a:pPr marL="6351" algn="ctr"/>
            <a:r>
              <a:rPr lang="fr-BE" sz="1600" b="1" dirty="0">
                <a:solidFill>
                  <a:schemeClr val="bg1"/>
                </a:solidFill>
                <a:latin typeface="ITC Lubalin Graph Std" panose="02060703020205020404" pitchFamily="18" charset="0"/>
              </a:rPr>
              <a:t>La baisse des intrants utilisés par les vignerons espagnols utilisant des capteurs 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8292" y="1204308"/>
            <a:ext cx="7827595" cy="5212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184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>
                <a:latin typeface="ITC Lubalin Graph Std" panose="02060703020205020404" pitchFamily="18" charset="0"/>
              </a:rPr>
              <a:t>Description de </a:t>
            </a:r>
            <a:r>
              <a:rPr lang="en-US" sz="2400" dirty="0" err="1" smtClean="0">
                <a:latin typeface="ITC Lubalin Graph Std" panose="02060703020205020404" pitchFamily="18" charset="0"/>
              </a:rPr>
              <a:t>l’échantillon</a:t>
            </a:r>
            <a:r>
              <a:rPr lang="en-US" sz="2400" dirty="0" smtClean="0">
                <a:latin typeface="ITC Lubalin Graph Std" panose="02060703020205020404" pitchFamily="18" charset="0"/>
              </a:rPr>
              <a:t>  </a:t>
            </a:r>
            <a:endParaRPr lang="fr-BE" sz="2400" dirty="0">
              <a:latin typeface="ITC Lubalin Graph Std" panose="020607030202050204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03723" y="6375484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0968755" y="6400388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</p:txBody>
      </p:sp>
      <p:pic>
        <p:nvPicPr>
          <p:cNvPr id="9" name="Picture 8" descr="CBC_RGB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5314" y="6156299"/>
            <a:ext cx="614655" cy="480469"/>
          </a:xfrm>
          <a:prstGeom prst="rect">
            <a:avLst/>
          </a:prstGeom>
        </p:spPr>
      </p:pic>
      <p:sp>
        <p:nvSpPr>
          <p:cNvPr id="10" name="TextBox 11"/>
          <p:cNvSpPr txBox="1"/>
          <p:nvPr/>
        </p:nvSpPr>
        <p:spPr>
          <a:xfrm>
            <a:off x="1422397" y="1600201"/>
            <a:ext cx="1387051" cy="1887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1" algn="ctr"/>
            <a:r>
              <a:rPr lang="fr-BE" sz="2667" b="1" dirty="0">
                <a:solidFill>
                  <a:schemeClr val="bg1"/>
                </a:solidFill>
                <a:latin typeface="ITC Lubalin Graph Std" panose="02060703020205020404" pitchFamily="18" charset="0"/>
              </a:rPr>
              <a:t>+ 400 </a:t>
            </a:r>
          </a:p>
          <a:p>
            <a:pPr marL="6351" algn="ctr"/>
            <a:r>
              <a:rPr lang="fr-BE" sz="1600" b="1" dirty="0">
                <a:solidFill>
                  <a:schemeClr val="bg1"/>
                </a:solidFill>
                <a:latin typeface="ITC Lubalin Graph Std" panose="02060703020205020404" pitchFamily="18" charset="0"/>
              </a:rPr>
              <a:t>Applications mobiles existent pour assister les éleveurs </a:t>
            </a:r>
          </a:p>
          <a:p>
            <a:pPr marL="6351" algn="ctr"/>
            <a:endParaRPr lang="fr-BE" sz="1600" b="1" dirty="0">
              <a:solidFill>
                <a:schemeClr val="bg1"/>
              </a:solidFill>
              <a:latin typeface="ITC Lubalin Graph Std" panose="02060703020205020404" pitchFamily="18" charset="0"/>
            </a:endParaRPr>
          </a:p>
        </p:txBody>
      </p:sp>
      <p:sp>
        <p:nvSpPr>
          <p:cNvPr id="14" name="TextBox 11"/>
          <p:cNvSpPr txBox="1"/>
          <p:nvPr/>
        </p:nvSpPr>
        <p:spPr>
          <a:xfrm>
            <a:off x="3904216" y="2379510"/>
            <a:ext cx="1387051" cy="21339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1" algn="ctr"/>
            <a:r>
              <a:rPr lang="fr-BE" sz="2667" b="1" dirty="0">
                <a:solidFill>
                  <a:schemeClr val="bg1"/>
                </a:solidFill>
                <a:latin typeface="ITC Lubalin Graph Std" panose="02060703020205020404" pitchFamily="18" charset="0"/>
              </a:rPr>
              <a:t>2,5 </a:t>
            </a:r>
          </a:p>
          <a:p>
            <a:pPr marL="6351" algn="ctr"/>
            <a:r>
              <a:rPr lang="fr-BE" sz="1600" b="1" dirty="0">
                <a:solidFill>
                  <a:schemeClr val="bg1"/>
                </a:solidFill>
                <a:latin typeface="ITC Lubalin Graph Std" panose="02060703020205020404" pitchFamily="18" charset="0"/>
              </a:rPr>
              <a:t>Millions d’Ha de rizières parcourus par les 2500 drones en service au Japon</a:t>
            </a:r>
          </a:p>
        </p:txBody>
      </p:sp>
      <p:sp>
        <p:nvSpPr>
          <p:cNvPr id="20" name="TextBox 11"/>
          <p:cNvSpPr txBox="1"/>
          <p:nvPr/>
        </p:nvSpPr>
        <p:spPr>
          <a:xfrm>
            <a:off x="8608495" y="4583454"/>
            <a:ext cx="1828800" cy="1887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1" algn="ctr"/>
            <a:r>
              <a:rPr lang="fr-BE" sz="2667" b="1" dirty="0">
                <a:solidFill>
                  <a:schemeClr val="bg1"/>
                </a:solidFill>
                <a:latin typeface="ITC Lubalin Graph Std" panose="02060703020205020404" pitchFamily="18" charset="0"/>
              </a:rPr>
              <a:t>-20%</a:t>
            </a:r>
          </a:p>
          <a:p>
            <a:pPr marL="6351" algn="ctr"/>
            <a:r>
              <a:rPr lang="fr-BE" sz="1600" b="1" dirty="0">
                <a:solidFill>
                  <a:schemeClr val="bg1"/>
                </a:solidFill>
                <a:latin typeface="ITC Lubalin Graph Std" panose="02060703020205020404" pitchFamily="18" charset="0"/>
              </a:rPr>
              <a:t>La baisse des intrants utilisés par les vignerons espagnols utilisant des capteurs 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601" y="1429185"/>
            <a:ext cx="10614713" cy="4274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128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latin typeface="ITC Lubalin Graph Std" panose="02060703020205020404" pitchFamily="18" charset="0"/>
              </a:rPr>
              <a:t>Description de </a:t>
            </a:r>
            <a:r>
              <a:rPr lang="en-US" sz="2400" dirty="0" err="1">
                <a:latin typeface="ITC Lubalin Graph Std" panose="02060703020205020404" pitchFamily="18" charset="0"/>
              </a:rPr>
              <a:t>l’échantillon</a:t>
            </a:r>
            <a:r>
              <a:rPr lang="en-US" sz="2400" dirty="0">
                <a:latin typeface="ITC Lubalin Graph Std" panose="02060703020205020404" pitchFamily="18" charset="0"/>
              </a:rPr>
              <a:t> </a:t>
            </a:r>
            <a:endParaRPr lang="fr-BE" sz="2400" dirty="0">
              <a:latin typeface="ITC Lubalin Graph Std" panose="020607030202050204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03723" y="6375484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0968755" y="6400388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</p:txBody>
      </p:sp>
      <p:pic>
        <p:nvPicPr>
          <p:cNvPr id="9" name="Picture 8" descr="CBC_RGB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5314" y="6156299"/>
            <a:ext cx="614655" cy="480469"/>
          </a:xfrm>
          <a:prstGeom prst="rect">
            <a:avLst/>
          </a:prstGeom>
        </p:spPr>
      </p:pic>
      <p:sp>
        <p:nvSpPr>
          <p:cNvPr id="10" name="TextBox 11"/>
          <p:cNvSpPr txBox="1"/>
          <p:nvPr/>
        </p:nvSpPr>
        <p:spPr>
          <a:xfrm>
            <a:off x="1422397" y="1600201"/>
            <a:ext cx="1387051" cy="1887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1" algn="ctr"/>
            <a:r>
              <a:rPr lang="fr-BE" sz="2667" b="1" dirty="0">
                <a:solidFill>
                  <a:schemeClr val="bg1"/>
                </a:solidFill>
                <a:latin typeface="ITC Lubalin Graph Std" panose="02060703020205020404" pitchFamily="18" charset="0"/>
              </a:rPr>
              <a:t>+ 400 </a:t>
            </a:r>
          </a:p>
          <a:p>
            <a:pPr marL="6351" algn="ctr"/>
            <a:r>
              <a:rPr lang="fr-BE" sz="1600" b="1" dirty="0">
                <a:solidFill>
                  <a:schemeClr val="bg1"/>
                </a:solidFill>
                <a:latin typeface="ITC Lubalin Graph Std" panose="02060703020205020404" pitchFamily="18" charset="0"/>
              </a:rPr>
              <a:t>Applications mobiles existent pour assister les éleveurs </a:t>
            </a:r>
          </a:p>
          <a:p>
            <a:pPr marL="6351" algn="ctr"/>
            <a:endParaRPr lang="fr-BE" sz="1600" b="1" dirty="0">
              <a:solidFill>
                <a:schemeClr val="bg1"/>
              </a:solidFill>
              <a:latin typeface="ITC Lubalin Graph Std" panose="02060703020205020404" pitchFamily="18" charset="0"/>
            </a:endParaRPr>
          </a:p>
        </p:txBody>
      </p:sp>
      <p:sp>
        <p:nvSpPr>
          <p:cNvPr id="14" name="TextBox 11"/>
          <p:cNvSpPr txBox="1"/>
          <p:nvPr/>
        </p:nvSpPr>
        <p:spPr>
          <a:xfrm>
            <a:off x="3904216" y="2379510"/>
            <a:ext cx="1387051" cy="21339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1" algn="ctr"/>
            <a:r>
              <a:rPr lang="fr-BE" sz="2667" b="1" dirty="0">
                <a:solidFill>
                  <a:schemeClr val="bg1"/>
                </a:solidFill>
                <a:latin typeface="ITC Lubalin Graph Std" panose="02060703020205020404" pitchFamily="18" charset="0"/>
              </a:rPr>
              <a:t>2,5 </a:t>
            </a:r>
          </a:p>
          <a:p>
            <a:pPr marL="6351" algn="ctr"/>
            <a:r>
              <a:rPr lang="fr-BE" sz="1600" b="1" dirty="0">
                <a:solidFill>
                  <a:schemeClr val="bg1"/>
                </a:solidFill>
                <a:latin typeface="ITC Lubalin Graph Std" panose="02060703020205020404" pitchFamily="18" charset="0"/>
              </a:rPr>
              <a:t>Millions d’Ha de rizières parcourus par les 2500 drones en service au Japon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474" y="1519783"/>
            <a:ext cx="11463362" cy="4337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215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pPr marL="457189" indent="-457189">
              <a:buAutoNum type="arabicPeriod"/>
            </a:pPr>
            <a:r>
              <a:rPr lang="fr-FR" sz="2200" dirty="0" smtClean="0"/>
              <a:t>Etat des lieux du comportement </a:t>
            </a:r>
            <a:r>
              <a:rPr lang="fr-FR" sz="2200" dirty="0"/>
              <a:t>du </a:t>
            </a:r>
            <a:r>
              <a:rPr lang="fr-FR" sz="2200" dirty="0">
                <a:solidFill>
                  <a:srgbClr val="00B0F0"/>
                </a:solidFill>
              </a:rPr>
              <a:t>consommateur sur </a:t>
            </a:r>
            <a:r>
              <a:rPr lang="fr-FR" sz="2200" dirty="0" smtClean="0">
                <a:solidFill>
                  <a:srgbClr val="00B0F0"/>
                </a:solidFill>
              </a:rPr>
              <a:t>Internet </a:t>
            </a:r>
            <a:r>
              <a:rPr lang="fr-FR" sz="2200" dirty="0" smtClean="0"/>
              <a:t>par Bernard Keppenne, </a:t>
            </a:r>
            <a:r>
              <a:rPr lang="fr-FR" sz="2200" dirty="0" err="1" smtClean="0"/>
              <a:t>Chief</a:t>
            </a:r>
            <a:r>
              <a:rPr lang="fr-FR" sz="2200" dirty="0" smtClean="0"/>
              <a:t> </a:t>
            </a:r>
            <a:r>
              <a:rPr lang="fr-FR" sz="2200" dirty="0" err="1" smtClean="0"/>
              <a:t>Economist</a:t>
            </a:r>
            <a:r>
              <a:rPr lang="fr-FR" sz="2200" dirty="0" smtClean="0"/>
              <a:t> CBC</a:t>
            </a:r>
            <a:r>
              <a:rPr lang="fr-FR" sz="2200" dirty="0"/>
              <a:t/>
            </a:r>
            <a:br>
              <a:rPr lang="fr-FR" sz="2200" dirty="0"/>
            </a:br>
            <a:endParaRPr lang="fr-FR" sz="2200" dirty="0"/>
          </a:p>
          <a:p>
            <a:pPr marL="457189" indent="-457189">
              <a:buAutoNum type="arabicPeriod"/>
            </a:pPr>
            <a:r>
              <a:rPr lang="fr-FR" sz="2200" dirty="0"/>
              <a:t>De nouvelles </a:t>
            </a:r>
            <a:r>
              <a:rPr lang="fr-FR" sz="2200" dirty="0">
                <a:solidFill>
                  <a:srgbClr val="00B0F0"/>
                </a:solidFill>
              </a:rPr>
              <a:t>problématiques </a:t>
            </a:r>
            <a:r>
              <a:rPr lang="fr-FR" sz="2200" dirty="0" smtClean="0">
                <a:solidFill>
                  <a:srgbClr val="00B0F0"/>
                </a:solidFill>
              </a:rPr>
              <a:t>mondiales </a:t>
            </a:r>
            <a:r>
              <a:rPr lang="fr-FR" sz="2200" dirty="0" smtClean="0"/>
              <a:t>et </a:t>
            </a:r>
            <a:r>
              <a:rPr lang="fr-FR" sz="2200" dirty="0"/>
              <a:t>de nouveaux </a:t>
            </a:r>
            <a:r>
              <a:rPr lang="fr-FR" sz="2200" dirty="0" smtClean="0"/>
              <a:t>outils</a:t>
            </a:r>
          </a:p>
          <a:p>
            <a:pPr marL="457189" indent="-457189">
              <a:buAutoNum type="arabicPeriod"/>
            </a:pPr>
            <a:endParaRPr lang="fr-FR" sz="2200" dirty="0" smtClean="0"/>
          </a:p>
          <a:p>
            <a:pPr marL="457189" indent="-457189">
              <a:buAutoNum type="arabicPeriod"/>
            </a:pPr>
            <a:r>
              <a:rPr lang="fr-FR" sz="2200" dirty="0" smtClean="0"/>
              <a:t>Perception </a:t>
            </a:r>
            <a:r>
              <a:rPr lang="fr-FR" sz="2200" dirty="0"/>
              <a:t>de la </a:t>
            </a:r>
            <a:r>
              <a:rPr lang="fr-FR" sz="2200" dirty="0">
                <a:solidFill>
                  <a:srgbClr val="00B0F0"/>
                </a:solidFill>
              </a:rPr>
              <a:t>transition numérique </a:t>
            </a:r>
            <a:r>
              <a:rPr lang="fr-FR" sz="2200" dirty="0" smtClean="0"/>
              <a:t>par </a:t>
            </a:r>
            <a:r>
              <a:rPr lang="fr-FR" sz="2200" dirty="0"/>
              <a:t>le monde agricole en </a:t>
            </a:r>
            <a:r>
              <a:rPr lang="fr-FR" sz="2200" dirty="0" smtClean="0"/>
              <a:t>Wallonie (enquête Ipsos)</a:t>
            </a:r>
          </a:p>
          <a:p>
            <a:pPr marL="457189" indent="-457189">
              <a:buAutoNum type="arabicPeriod"/>
            </a:pPr>
            <a:endParaRPr lang="fr-FR" sz="2200" dirty="0" smtClean="0"/>
          </a:p>
          <a:p>
            <a:pPr marL="457189" indent="-457189">
              <a:buFontTx/>
              <a:buAutoNum type="arabicPeriod"/>
            </a:pPr>
            <a:r>
              <a:rPr lang="nl-BE" sz="2200" dirty="0"/>
              <a:t>Deux </a:t>
            </a:r>
            <a:r>
              <a:rPr lang="nl-BE" sz="2200" dirty="0" err="1"/>
              <a:t>entrepreneuses</a:t>
            </a:r>
            <a:r>
              <a:rPr lang="nl-BE" sz="2200" dirty="0"/>
              <a:t> face à leur </a:t>
            </a:r>
            <a:r>
              <a:rPr lang="fr-FR" sz="2200" dirty="0"/>
              <a:t>transition</a:t>
            </a:r>
            <a:r>
              <a:rPr lang="nl-BE" sz="2200" dirty="0"/>
              <a:t> </a:t>
            </a:r>
            <a:r>
              <a:rPr lang="nl-BE" sz="2200" dirty="0" err="1"/>
              <a:t>numérique</a:t>
            </a:r>
            <a:r>
              <a:rPr lang="nl-BE" sz="2200" dirty="0"/>
              <a:t> : </a:t>
            </a:r>
            <a:r>
              <a:rPr lang="nl-BE" sz="2200" dirty="0">
                <a:solidFill>
                  <a:srgbClr val="00B0F0"/>
                </a:solidFill>
              </a:rPr>
              <a:t>Les </a:t>
            </a:r>
            <a:r>
              <a:rPr lang="nl-BE" sz="2200" dirty="0" err="1">
                <a:solidFill>
                  <a:srgbClr val="00B0F0"/>
                </a:solidFill>
              </a:rPr>
              <a:t>Délices</a:t>
            </a:r>
            <a:r>
              <a:rPr lang="nl-BE" sz="2200" dirty="0">
                <a:solidFill>
                  <a:srgbClr val="00B0F0"/>
                </a:solidFill>
              </a:rPr>
              <a:t> de </a:t>
            </a:r>
            <a:r>
              <a:rPr lang="nl-BE" sz="2200" dirty="0" err="1">
                <a:solidFill>
                  <a:srgbClr val="00B0F0"/>
                </a:solidFill>
              </a:rPr>
              <a:t>Pinchart</a:t>
            </a:r>
            <a:r>
              <a:rPr lang="nl-BE" sz="2200" dirty="0">
                <a:solidFill>
                  <a:srgbClr val="00B0F0"/>
                </a:solidFill>
              </a:rPr>
              <a:t> et </a:t>
            </a:r>
            <a:r>
              <a:rPr lang="nl-BE" sz="2200" dirty="0" err="1">
                <a:solidFill>
                  <a:srgbClr val="00B0F0"/>
                </a:solidFill>
              </a:rPr>
              <a:t>Graines</a:t>
            </a:r>
            <a:r>
              <a:rPr lang="nl-BE" sz="2200" dirty="0">
                <a:solidFill>
                  <a:srgbClr val="00B0F0"/>
                </a:solidFill>
              </a:rPr>
              <a:t> de </a:t>
            </a:r>
            <a:r>
              <a:rPr lang="nl-BE" sz="2200" dirty="0" err="1">
                <a:solidFill>
                  <a:srgbClr val="00B0F0"/>
                </a:solidFill>
              </a:rPr>
              <a:t>Curieux</a:t>
            </a:r>
            <a:endParaRPr lang="nl-BE" sz="2200" dirty="0">
              <a:solidFill>
                <a:srgbClr val="00B0F0"/>
              </a:solidFill>
            </a:endParaRPr>
          </a:p>
          <a:p>
            <a:pPr marL="457189" indent="-457189">
              <a:buAutoNum type="arabicPeriod"/>
            </a:pPr>
            <a:endParaRPr lang="fr-FR" sz="2200" dirty="0" smtClean="0"/>
          </a:p>
          <a:p>
            <a:pPr marL="457189" indent="-457189">
              <a:buAutoNum type="arabicPeriod"/>
            </a:pPr>
            <a:r>
              <a:rPr lang="nl-BE" sz="2200" dirty="0" err="1" smtClean="0"/>
              <a:t>Questions</a:t>
            </a:r>
            <a:r>
              <a:rPr lang="nl-BE" sz="2200" dirty="0" smtClean="0"/>
              <a:t> et </a:t>
            </a:r>
            <a:r>
              <a:rPr lang="fr-FR" sz="2200" dirty="0" smtClean="0"/>
              <a:t>réponses</a:t>
            </a:r>
          </a:p>
          <a:p>
            <a:pPr marL="457189" indent="-457189">
              <a:buAutoNum type="arabicPeriod"/>
            </a:pPr>
            <a:endParaRPr lang="fr-FR" sz="2200" dirty="0"/>
          </a:p>
          <a:p>
            <a:pPr marL="457189" indent="-457189">
              <a:buAutoNum type="arabicPeriod"/>
            </a:pPr>
            <a:endParaRPr lang="fr-BE" sz="2200" dirty="0"/>
          </a:p>
          <a:p>
            <a:pPr>
              <a:buAutoNum type="arabicPeriod"/>
            </a:pPr>
            <a:endParaRPr lang="fr-BE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z="3200" dirty="0">
                <a:latin typeface="ITC Lubalin Graph Std" panose="02060703020205020404" pitchFamily="18" charset="0"/>
              </a:rPr>
              <a:t>Agenda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603723" y="6375484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0968755" y="6400388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</p:txBody>
      </p:sp>
      <p:pic>
        <p:nvPicPr>
          <p:cNvPr id="9" name="Picture 8" descr="CBC_RGB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5314" y="6156299"/>
            <a:ext cx="614655" cy="480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838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err="1" smtClean="0">
                <a:latin typeface="ITC Lubalin Graph Std" panose="02060703020205020404" pitchFamily="18" charset="0"/>
              </a:rPr>
              <a:t>Utilisation</a:t>
            </a:r>
            <a:r>
              <a:rPr lang="en-US" sz="2400" dirty="0" smtClean="0">
                <a:latin typeface="ITC Lubalin Graph Std" panose="02060703020205020404" pitchFamily="18" charset="0"/>
              </a:rPr>
              <a:t> </a:t>
            </a:r>
            <a:r>
              <a:rPr lang="en-US" sz="2400" dirty="0" err="1" smtClean="0">
                <a:latin typeface="ITC Lubalin Graph Std" panose="02060703020205020404" pitchFamily="18" charset="0"/>
              </a:rPr>
              <a:t>d’Internet</a:t>
            </a:r>
            <a:r>
              <a:rPr lang="en-US" sz="2400" dirty="0" smtClean="0">
                <a:latin typeface="ITC Lubalin Graph Std" panose="02060703020205020404" pitchFamily="18" charset="0"/>
              </a:rPr>
              <a:t> par les </a:t>
            </a:r>
            <a:r>
              <a:rPr lang="en-US" sz="2400" dirty="0" err="1" smtClean="0">
                <a:latin typeface="ITC Lubalin Graph Std" panose="02060703020205020404" pitchFamily="18" charset="0"/>
              </a:rPr>
              <a:t>agriculteurs</a:t>
            </a:r>
            <a:r>
              <a:rPr lang="en-US" sz="2400" dirty="0" smtClean="0">
                <a:latin typeface="ITC Lubalin Graph Std" panose="02060703020205020404" pitchFamily="18" charset="0"/>
              </a:rPr>
              <a:t> </a:t>
            </a:r>
            <a:r>
              <a:rPr lang="en-US" sz="2400" dirty="0" err="1" smtClean="0">
                <a:latin typeface="ITC Lubalin Graph Std" panose="02060703020205020404" pitchFamily="18" charset="0"/>
              </a:rPr>
              <a:t>wallons</a:t>
            </a:r>
            <a:r>
              <a:rPr lang="en-US" sz="2400" dirty="0" smtClean="0">
                <a:latin typeface="ITC Lubalin Graph Std" panose="02060703020205020404" pitchFamily="18" charset="0"/>
              </a:rPr>
              <a:t>  </a:t>
            </a:r>
            <a:endParaRPr lang="fr-BE" sz="2400" dirty="0">
              <a:latin typeface="ITC Lubalin Graph Std" panose="020607030202050204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03723" y="6375484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0968755" y="6400388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</p:txBody>
      </p:sp>
      <p:pic>
        <p:nvPicPr>
          <p:cNvPr id="9" name="Picture 8" descr="CBC_RGB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5314" y="6156299"/>
            <a:ext cx="614655" cy="480469"/>
          </a:xfrm>
          <a:prstGeom prst="rect">
            <a:avLst/>
          </a:prstGeom>
        </p:spPr>
      </p:pic>
      <p:sp>
        <p:nvSpPr>
          <p:cNvPr id="10" name="TextBox 11"/>
          <p:cNvSpPr txBox="1"/>
          <p:nvPr/>
        </p:nvSpPr>
        <p:spPr>
          <a:xfrm>
            <a:off x="1422397" y="1600201"/>
            <a:ext cx="1387051" cy="1887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1" algn="ctr"/>
            <a:r>
              <a:rPr lang="fr-BE" sz="2667" b="1" dirty="0">
                <a:solidFill>
                  <a:schemeClr val="bg1"/>
                </a:solidFill>
                <a:latin typeface="ITC Lubalin Graph Std" panose="02060703020205020404" pitchFamily="18" charset="0"/>
              </a:rPr>
              <a:t>+ 400 </a:t>
            </a:r>
          </a:p>
          <a:p>
            <a:pPr marL="6351" algn="ctr"/>
            <a:r>
              <a:rPr lang="fr-BE" sz="1600" b="1" dirty="0">
                <a:solidFill>
                  <a:schemeClr val="bg1"/>
                </a:solidFill>
                <a:latin typeface="ITC Lubalin Graph Std" panose="02060703020205020404" pitchFamily="18" charset="0"/>
              </a:rPr>
              <a:t>Applications mobiles existent pour assister les éleveurs </a:t>
            </a:r>
          </a:p>
          <a:p>
            <a:pPr marL="6351" algn="ctr"/>
            <a:endParaRPr lang="fr-BE" sz="1600" b="1" dirty="0">
              <a:solidFill>
                <a:schemeClr val="bg1"/>
              </a:solidFill>
              <a:latin typeface="ITC Lubalin Graph Std" panose="02060703020205020404" pitchFamily="18" charset="0"/>
            </a:endParaRPr>
          </a:p>
        </p:txBody>
      </p:sp>
      <p:sp>
        <p:nvSpPr>
          <p:cNvPr id="14" name="TextBox 11"/>
          <p:cNvSpPr txBox="1"/>
          <p:nvPr/>
        </p:nvSpPr>
        <p:spPr>
          <a:xfrm>
            <a:off x="3904216" y="2379510"/>
            <a:ext cx="1387051" cy="21339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1" algn="ctr"/>
            <a:r>
              <a:rPr lang="fr-BE" sz="2667" b="1" dirty="0">
                <a:solidFill>
                  <a:schemeClr val="bg1"/>
                </a:solidFill>
                <a:latin typeface="ITC Lubalin Graph Std" panose="02060703020205020404" pitchFamily="18" charset="0"/>
              </a:rPr>
              <a:t>2,5 </a:t>
            </a:r>
          </a:p>
          <a:p>
            <a:pPr marL="6351" algn="ctr"/>
            <a:r>
              <a:rPr lang="fr-BE" sz="1600" b="1" dirty="0">
                <a:solidFill>
                  <a:schemeClr val="bg1"/>
                </a:solidFill>
                <a:latin typeface="ITC Lubalin Graph Std" panose="02060703020205020404" pitchFamily="18" charset="0"/>
              </a:rPr>
              <a:t>Millions d’Ha de rizières parcourus par les 2500 drones en service au Japon</a:t>
            </a:r>
          </a:p>
        </p:txBody>
      </p:sp>
      <p:sp>
        <p:nvSpPr>
          <p:cNvPr id="20" name="TextBox 11"/>
          <p:cNvSpPr txBox="1"/>
          <p:nvPr/>
        </p:nvSpPr>
        <p:spPr>
          <a:xfrm>
            <a:off x="8608495" y="4583454"/>
            <a:ext cx="1828800" cy="1887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1" algn="ctr"/>
            <a:r>
              <a:rPr lang="fr-BE" sz="2667" b="1" dirty="0">
                <a:solidFill>
                  <a:schemeClr val="bg1"/>
                </a:solidFill>
                <a:latin typeface="ITC Lubalin Graph Std" panose="02060703020205020404" pitchFamily="18" charset="0"/>
              </a:rPr>
              <a:t>-20%</a:t>
            </a:r>
          </a:p>
          <a:p>
            <a:pPr marL="6351" algn="ctr"/>
            <a:r>
              <a:rPr lang="fr-BE" sz="1600" b="1" dirty="0">
                <a:solidFill>
                  <a:schemeClr val="bg1"/>
                </a:solidFill>
                <a:latin typeface="ITC Lubalin Graph Std" panose="02060703020205020404" pitchFamily="18" charset="0"/>
              </a:rPr>
              <a:t>La baisse des intrants utilisés par les vignerons espagnols utilisant des capteurs 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819" y="1424532"/>
            <a:ext cx="10803955" cy="4043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551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err="1" smtClean="0">
                <a:latin typeface="ITC Lubalin Graph Std" panose="02060703020205020404" pitchFamily="18" charset="0"/>
              </a:rPr>
              <a:t>Utilisation</a:t>
            </a:r>
            <a:r>
              <a:rPr lang="en-US" sz="2400" dirty="0" smtClean="0">
                <a:latin typeface="ITC Lubalin Graph Std" panose="02060703020205020404" pitchFamily="18" charset="0"/>
              </a:rPr>
              <a:t> </a:t>
            </a:r>
            <a:r>
              <a:rPr lang="en-US" sz="2400" dirty="0" err="1" smtClean="0">
                <a:latin typeface="ITC Lubalin Graph Std" panose="02060703020205020404" pitchFamily="18" charset="0"/>
              </a:rPr>
              <a:t>d’Internet</a:t>
            </a:r>
            <a:r>
              <a:rPr lang="en-US" sz="2400" dirty="0" smtClean="0">
                <a:latin typeface="ITC Lubalin Graph Std" panose="02060703020205020404" pitchFamily="18" charset="0"/>
              </a:rPr>
              <a:t> en </a:t>
            </a:r>
            <a:r>
              <a:rPr lang="en-US" sz="2400" dirty="0" err="1" smtClean="0">
                <a:latin typeface="ITC Lubalin Graph Std" panose="02060703020205020404" pitchFamily="18" charset="0"/>
              </a:rPr>
              <a:t>fonction</a:t>
            </a:r>
            <a:r>
              <a:rPr lang="en-US" sz="2400" dirty="0" smtClean="0">
                <a:latin typeface="ITC Lubalin Graph Std" panose="02060703020205020404" pitchFamily="18" charset="0"/>
              </a:rPr>
              <a:t> du </a:t>
            </a:r>
            <a:r>
              <a:rPr lang="en-US" sz="2400" dirty="0" err="1" smtClean="0">
                <a:latin typeface="ITC Lubalin Graph Std" panose="02060703020205020404" pitchFamily="18" charset="0"/>
              </a:rPr>
              <a:t>secteur</a:t>
            </a:r>
            <a:r>
              <a:rPr lang="en-US" sz="2400" dirty="0" smtClean="0">
                <a:latin typeface="ITC Lubalin Graph Std" panose="02060703020205020404" pitchFamily="18" charset="0"/>
              </a:rPr>
              <a:t>  </a:t>
            </a:r>
            <a:endParaRPr lang="fr-BE" sz="2400" dirty="0">
              <a:latin typeface="ITC Lubalin Graph Std" panose="020607030202050204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03723" y="6375484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0968755" y="6400388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</p:txBody>
      </p:sp>
      <p:pic>
        <p:nvPicPr>
          <p:cNvPr id="9" name="Picture 8" descr="CBC_RGB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5314" y="6156299"/>
            <a:ext cx="614655" cy="480469"/>
          </a:xfrm>
          <a:prstGeom prst="rect">
            <a:avLst/>
          </a:prstGeom>
        </p:spPr>
      </p:pic>
      <p:sp>
        <p:nvSpPr>
          <p:cNvPr id="10" name="TextBox 11"/>
          <p:cNvSpPr txBox="1"/>
          <p:nvPr/>
        </p:nvSpPr>
        <p:spPr>
          <a:xfrm>
            <a:off x="1422397" y="1600201"/>
            <a:ext cx="1387051" cy="1887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1" algn="ctr"/>
            <a:r>
              <a:rPr lang="fr-BE" sz="2667" b="1" dirty="0">
                <a:solidFill>
                  <a:schemeClr val="bg1"/>
                </a:solidFill>
                <a:latin typeface="ITC Lubalin Graph Std" panose="02060703020205020404" pitchFamily="18" charset="0"/>
              </a:rPr>
              <a:t>+ 400 </a:t>
            </a:r>
          </a:p>
          <a:p>
            <a:pPr marL="6351" algn="ctr"/>
            <a:r>
              <a:rPr lang="fr-BE" sz="1600" b="1" dirty="0">
                <a:solidFill>
                  <a:schemeClr val="bg1"/>
                </a:solidFill>
                <a:latin typeface="ITC Lubalin Graph Std" panose="02060703020205020404" pitchFamily="18" charset="0"/>
              </a:rPr>
              <a:t>Applications mobiles existent pour assister les éleveurs </a:t>
            </a:r>
          </a:p>
          <a:p>
            <a:pPr marL="6351" algn="ctr"/>
            <a:endParaRPr lang="fr-BE" sz="1600" b="1" dirty="0">
              <a:solidFill>
                <a:schemeClr val="bg1"/>
              </a:solidFill>
              <a:latin typeface="ITC Lubalin Graph Std" panose="02060703020205020404" pitchFamily="18" charset="0"/>
            </a:endParaRPr>
          </a:p>
        </p:txBody>
      </p:sp>
      <p:sp>
        <p:nvSpPr>
          <p:cNvPr id="14" name="TextBox 11"/>
          <p:cNvSpPr txBox="1"/>
          <p:nvPr/>
        </p:nvSpPr>
        <p:spPr>
          <a:xfrm>
            <a:off x="3904216" y="2379510"/>
            <a:ext cx="1387051" cy="21339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1" algn="ctr"/>
            <a:r>
              <a:rPr lang="fr-BE" sz="2667" b="1" dirty="0">
                <a:solidFill>
                  <a:schemeClr val="bg1"/>
                </a:solidFill>
                <a:latin typeface="ITC Lubalin Graph Std" panose="02060703020205020404" pitchFamily="18" charset="0"/>
              </a:rPr>
              <a:t>2,5 </a:t>
            </a:r>
          </a:p>
          <a:p>
            <a:pPr marL="6351" algn="ctr"/>
            <a:r>
              <a:rPr lang="fr-BE" sz="1600" b="1" dirty="0">
                <a:solidFill>
                  <a:schemeClr val="bg1"/>
                </a:solidFill>
                <a:latin typeface="ITC Lubalin Graph Std" panose="02060703020205020404" pitchFamily="18" charset="0"/>
              </a:rPr>
              <a:t>Millions d’Ha de rizières parcourus par les 2500 drones en service au Japon</a:t>
            </a:r>
          </a:p>
        </p:txBody>
      </p:sp>
      <p:sp>
        <p:nvSpPr>
          <p:cNvPr id="20" name="TextBox 11"/>
          <p:cNvSpPr txBox="1"/>
          <p:nvPr/>
        </p:nvSpPr>
        <p:spPr>
          <a:xfrm>
            <a:off x="8608495" y="4583454"/>
            <a:ext cx="1828800" cy="1887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1" algn="ctr"/>
            <a:r>
              <a:rPr lang="fr-BE" sz="2667" b="1" dirty="0">
                <a:solidFill>
                  <a:schemeClr val="bg1"/>
                </a:solidFill>
                <a:latin typeface="ITC Lubalin Graph Std" panose="02060703020205020404" pitchFamily="18" charset="0"/>
              </a:rPr>
              <a:t>-20%</a:t>
            </a:r>
          </a:p>
          <a:p>
            <a:pPr marL="6351" algn="ctr"/>
            <a:r>
              <a:rPr lang="fr-BE" sz="1600" b="1" dirty="0">
                <a:solidFill>
                  <a:schemeClr val="bg1"/>
                </a:solidFill>
                <a:latin typeface="ITC Lubalin Graph Std" panose="02060703020205020404" pitchFamily="18" charset="0"/>
              </a:rPr>
              <a:t>La baisse des intrants utilisés par les vignerons espagnols utilisant des capteurs 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819" y="1439940"/>
            <a:ext cx="11188281" cy="449188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265333" y="1608669"/>
            <a:ext cx="1380066" cy="419946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1" name="Rectangle 10"/>
          <p:cNvSpPr/>
          <p:nvPr/>
        </p:nvSpPr>
        <p:spPr>
          <a:xfrm>
            <a:off x="5308201" y="1774695"/>
            <a:ext cx="618466" cy="1049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2" name="Rectangle 11"/>
          <p:cNvSpPr/>
          <p:nvPr/>
        </p:nvSpPr>
        <p:spPr>
          <a:xfrm>
            <a:off x="5885921" y="1676405"/>
            <a:ext cx="227015" cy="98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43782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err="1" smtClean="0">
                <a:latin typeface="ITC Lubalin Graph Std" panose="02060703020205020404" pitchFamily="18" charset="0"/>
              </a:rPr>
              <a:t>Outils</a:t>
            </a:r>
            <a:r>
              <a:rPr lang="en-US" sz="2400" dirty="0" smtClean="0">
                <a:latin typeface="ITC Lubalin Graph Std" panose="02060703020205020404" pitchFamily="18" charset="0"/>
              </a:rPr>
              <a:t> </a:t>
            </a:r>
            <a:r>
              <a:rPr lang="en-US" sz="2400" dirty="0" err="1" smtClean="0">
                <a:latin typeface="ITC Lubalin Graph Std" panose="02060703020205020404" pitchFamily="18" charset="0"/>
              </a:rPr>
              <a:t>numériques</a:t>
            </a:r>
            <a:r>
              <a:rPr lang="en-US" sz="2400" dirty="0" smtClean="0">
                <a:latin typeface="ITC Lubalin Graph Std" panose="02060703020205020404" pitchFamily="18" charset="0"/>
              </a:rPr>
              <a:t> </a:t>
            </a:r>
            <a:r>
              <a:rPr lang="en-US" sz="2400" dirty="0" err="1" smtClean="0">
                <a:latin typeface="ITC Lubalin Graph Std" panose="02060703020205020404" pitchFamily="18" charset="0"/>
              </a:rPr>
              <a:t>utilisés</a:t>
            </a:r>
            <a:r>
              <a:rPr lang="en-US" sz="2400" dirty="0" smtClean="0">
                <a:latin typeface="ITC Lubalin Graph Std" panose="02060703020205020404" pitchFamily="18" charset="0"/>
              </a:rPr>
              <a:t>  </a:t>
            </a:r>
            <a:endParaRPr lang="fr-BE" sz="2400" dirty="0">
              <a:latin typeface="ITC Lubalin Graph Std" panose="020607030202050204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03723" y="6375484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0968755" y="6400388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</p:txBody>
      </p:sp>
      <p:pic>
        <p:nvPicPr>
          <p:cNvPr id="9" name="Picture 8" descr="CBC_RGB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5314" y="6156299"/>
            <a:ext cx="614655" cy="480469"/>
          </a:xfrm>
          <a:prstGeom prst="rect">
            <a:avLst/>
          </a:prstGeom>
        </p:spPr>
      </p:pic>
      <p:sp>
        <p:nvSpPr>
          <p:cNvPr id="10" name="TextBox 11"/>
          <p:cNvSpPr txBox="1"/>
          <p:nvPr/>
        </p:nvSpPr>
        <p:spPr>
          <a:xfrm>
            <a:off x="1422397" y="1600201"/>
            <a:ext cx="1387051" cy="1887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1" algn="ctr"/>
            <a:r>
              <a:rPr lang="fr-BE" sz="2667" b="1" dirty="0">
                <a:solidFill>
                  <a:schemeClr val="bg1"/>
                </a:solidFill>
                <a:latin typeface="ITC Lubalin Graph Std" panose="02060703020205020404" pitchFamily="18" charset="0"/>
              </a:rPr>
              <a:t>+ 400 </a:t>
            </a:r>
          </a:p>
          <a:p>
            <a:pPr marL="6351" algn="ctr"/>
            <a:r>
              <a:rPr lang="fr-BE" sz="1600" b="1" dirty="0">
                <a:solidFill>
                  <a:schemeClr val="bg1"/>
                </a:solidFill>
                <a:latin typeface="ITC Lubalin Graph Std" panose="02060703020205020404" pitchFamily="18" charset="0"/>
              </a:rPr>
              <a:t>Applications mobiles existent pour assister les éleveurs </a:t>
            </a:r>
          </a:p>
          <a:p>
            <a:pPr marL="6351" algn="ctr"/>
            <a:endParaRPr lang="fr-BE" sz="1600" b="1" dirty="0">
              <a:solidFill>
                <a:schemeClr val="bg1"/>
              </a:solidFill>
              <a:latin typeface="ITC Lubalin Graph Std" panose="02060703020205020404" pitchFamily="18" charset="0"/>
            </a:endParaRPr>
          </a:p>
        </p:txBody>
      </p:sp>
      <p:sp>
        <p:nvSpPr>
          <p:cNvPr id="14" name="TextBox 11"/>
          <p:cNvSpPr txBox="1"/>
          <p:nvPr/>
        </p:nvSpPr>
        <p:spPr>
          <a:xfrm>
            <a:off x="3904216" y="2379510"/>
            <a:ext cx="1387051" cy="21339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1" algn="ctr"/>
            <a:r>
              <a:rPr lang="fr-BE" sz="2667" b="1" dirty="0">
                <a:solidFill>
                  <a:schemeClr val="bg1"/>
                </a:solidFill>
                <a:latin typeface="ITC Lubalin Graph Std" panose="02060703020205020404" pitchFamily="18" charset="0"/>
              </a:rPr>
              <a:t>2,5 </a:t>
            </a:r>
          </a:p>
          <a:p>
            <a:pPr marL="6351" algn="ctr"/>
            <a:r>
              <a:rPr lang="fr-BE" sz="1600" b="1" dirty="0">
                <a:solidFill>
                  <a:schemeClr val="bg1"/>
                </a:solidFill>
                <a:latin typeface="ITC Lubalin Graph Std" panose="02060703020205020404" pitchFamily="18" charset="0"/>
              </a:rPr>
              <a:t>Millions d’Ha de rizières parcourus par les 2500 drones en service au Japon</a:t>
            </a:r>
          </a:p>
        </p:txBody>
      </p:sp>
      <p:sp>
        <p:nvSpPr>
          <p:cNvPr id="20" name="TextBox 11"/>
          <p:cNvSpPr txBox="1"/>
          <p:nvPr/>
        </p:nvSpPr>
        <p:spPr>
          <a:xfrm>
            <a:off x="8608495" y="4583454"/>
            <a:ext cx="1828800" cy="1887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1" algn="ctr"/>
            <a:r>
              <a:rPr lang="fr-BE" sz="2667" b="1" dirty="0">
                <a:solidFill>
                  <a:schemeClr val="bg1"/>
                </a:solidFill>
                <a:latin typeface="ITC Lubalin Graph Std" panose="02060703020205020404" pitchFamily="18" charset="0"/>
              </a:rPr>
              <a:t>-20%</a:t>
            </a:r>
          </a:p>
          <a:p>
            <a:pPr marL="6351" algn="ctr"/>
            <a:r>
              <a:rPr lang="fr-BE" sz="1600" b="1" dirty="0">
                <a:solidFill>
                  <a:schemeClr val="bg1"/>
                </a:solidFill>
                <a:latin typeface="ITC Lubalin Graph Std" panose="02060703020205020404" pitchFamily="18" charset="0"/>
              </a:rPr>
              <a:t>La baisse des intrants utilisés par les vignerons espagnols utilisant des capteurs 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805" y="1260513"/>
            <a:ext cx="10648950" cy="437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82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err="1" smtClean="0">
                <a:latin typeface="ITC Lubalin Graph Std" panose="02060703020205020404" pitchFamily="18" charset="0"/>
              </a:rPr>
              <a:t>Mesure</a:t>
            </a:r>
            <a:r>
              <a:rPr lang="en-US" sz="2400" dirty="0" smtClean="0">
                <a:latin typeface="ITC Lubalin Graph Std" panose="02060703020205020404" pitchFamily="18" charset="0"/>
              </a:rPr>
              <a:t> des </a:t>
            </a:r>
            <a:r>
              <a:rPr lang="en-US" sz="2400" dirty="0" err="1" smtClean="0">
                <a:latin typeface="ITC Lubalin Graph Std" panose="02060703020205020404" pitchFamily="18" charset="0"/>
              </a:rPr>
              <a:t>enjeux</a:t>
            </a:r>
            <a:r>
              <a:rPr lang="en-US" sz="2400" dirty="0" smtClean="0">
                <a:latin typeface="ITC Lubalin Graph Std" panose="02060703020205020404" pitchFamily="18" charset="0"/>
              </a:rPr>
              <a:t> de la transition </a:t>
            </a:r>
            <a:r>
              <a:rPr lang="en-US" sz="2400" dirty="0" err="1" smtClean="0">
                <a:latin typeface="ITC Lubalin Graph Std" panose="02060703020205020404" pitchFamily="18" charset="0"/>
              </a:rPr>
              <a:t>numérique</a:t>
            </a:r>
            <a:r>
              <a:rPr lang="en-US" sz="2400" dirty="0" smtClean="0">
                <a:latin typeface="ITC Lubalin Graph Std" panose="02060703020205020404" pitchFamily="18" charset="0"/>
              </a:rPr>
              <a:t> </a:t>
            </a:r>
            <a:endParaRPr lang="fr-BE" sz="2400" dirty="0">
              <a:latin typeface="ITC Lubalin Graph Std" panose="020607030202050204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03723" y="6375484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0968755" y="6400388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</p:txBody>
      </p:sp>
      <p:pic>
        <p:nvPicPr>
          <p:cNvPr id="9" name="Picture 8" descr="CBC_RGB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5314" y="6156299"/>
            <a:ext cx="614655" cy="480469"/>
          </a:xfrm>
          <a:prstGeom prst="rect">
            <a:avLst/>
          </a:prstGeom>
        </p:spPr>
      </p:pic>
      <p:sp>
        <p:nvSpPr>
          <p:cNvPr id="10" name="TextBox 11"/>
          <p:cNvSpPr txBox="1"/>
          <p:nvPr/>
        </p:nvSpPr>
        <p:spPr>
          <a:xfrm>
            <a:off x="1422397" y="1600201"/>
            <a:ext cx="1387051" cy="1887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1" algn="ctr"/>
            <a:r>
              <a:rPr lang="fr-BE" sz="2667" b="1" dirty="0">
                <a:solidFill>
                  <a:schemeClr val="bg1"/>
                </a:solidFill>
                <a:latin typeface="ITC Lubalin Graph Std" panose="02060703020205020404" pitchFamily="18" charset="0"/>
              </a:rPr>
              <a:t>+ 400 </a:t>
            </a:r>
          </a:p>
          <a:p>
            <a:pPr marL="6351" algn="ctr"/>
            <a:r>
              <a:rPr lang="fr-BE" sz="1600" b="1" dirty="0">
                <a:solidFill>
                  <a:schemeClr val="bg1"/>
                </a:solidFill>
                <a:latin typeface="ITC Lubalin Graph Std" panose="02060703020205020404" pitchFamily="18" charset="0"/>
              </a:rPr>
              <a:t>Applications mobiles existent pour assister les éleveurs </a:t>
            </a:r>
          </a:p>
          <a:p>
            <a:pPr marL="6351" algn="ctr"/>
            <a:endParaRPr lang="fr-BE" sz="1600" b="1" dirty="0">
              <a:solidFill>
                <a:schemeClr val="bg1"/>
              </a:solidFill>
              <a:latin typeface="ITC Lubalin Graph Std" panose="02060703020205020404" pitchFamily="18" charset="0"/>
            </a:endParaRPr>
          </a:p>
        </p:txBody>
      </p:sp>
      <p:sp>
        <p:nvSpPr>
          <p:cNvPr id="14" name="TextBox 11"/>
          <p:cNvSpPr txBox="1"/>
          <p:nvPr/>
        </p:nvSpPr>
        <p:spPr>
          <a:xfrm>
            <a:off x="3904216" y="2379510"/>
            <a:ext cx="1387051" cy="21339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1" algn="ctr"/>
            <a:r>
              <a:rPr lang="fr-BE" sz="2667" b="1" dirty="0">
                <a:solidFill>
                  <a:schemeClr val="bg1"/>
                </a:solidFill>
                <a:latin typeface="ITC Lubalin Graph Std" panose="02060703020205020404" pitchFamily="18" charset="0"/>
              </a:rPr>
              <a:t>2,5 </a:t>
            </a:r>
          </a:p>
          <a:p>
            <a:pPr marL="6351" algn="ctr"/>
            <a:r>
              <a:rPr lang="fr-BE" sz="1600" b="1" dirty="0">
                <a:solidFill>
                  <a:schemeClr val="bg1"/>
                </a:solidFill>
                <a:latin typeface="ITC Lubalin Graph Std" panose="02060703020205020404" pitchFamily="18" charset="0"/>
              </a:rPr>
              <a:t>Millions d’Ha de rizières parcourus par les 2500 drones en service au Japon</a:t>
            </a:r>
          </a:p>
        </p:txBody>
      </p:sp>
      <p:sp>
        <p:nvSpPr>
          <p:cNvPr id="20" name="TextBox 11"/>
          <p:cNvSpPr txBox="1"/>
          <p:nvPr/>
        </p:nvSpPr>
        <p:spPr>
          <a:xfrm>
            <a:off x="8608495" y="4583454"/>
            <a:ext cx="1828800" cy="1887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1" algn="ctr"/>
            <a:r>
              <a:rPr lang="fr-BE" sz="2667" b="1" dirty="0">
                <a:solidFill>
                  <a:schemeClr val="bg1"/>
                </a:solidFill>
                <a:latin typeface="ITC Lubalin Graph Std" panose="02060703020205020404" pitchFamily="18" charset="0"/>
              </a:rPr>
              <a:t>-20%</a:t>
            </a:r>
          </a:p>
          <a:p>
            <a:pPr marL="6351" algn="ctr"/>
            <a:r>
              <a:rPr lang="fr-BE" sz="1600" b="1" dirty="0">
                <a:solidFill>
                  <a:schemeClr val="bg1"/>
                </a:solidFill>
                <a:latin typeface="ITC Lubalin Graph Std" panose="02060703020205020404" pitchFamily="18" charset="0"/>
              </a:rPr>
              <a:t>La baisse des intrants utilisés par les vignerons espagnols utilisant des capteurs </a:t>
            </a:r>
          </a:p>
        </p:txBody>
      </p:sp>
      <p:graphicFrame>
        <p:nvGraphicFramePr>
          <p:cNvPr id="13" name="Chart 15"/>
          <p:cNvGraphicFramePr/>
          <p:nvPr>
            <p:extLst>
              <p:ext uri="{D42A27DB-BD31-4B8C-83A1-F6EECF244321}">
                <p14:modId xmlns:p14="http://schemas.microsoft.com/office/powerpoint/2010/main" val="1808639129"/>
              </p:ext>
            </p:extLst>
          </p:nvPr>
        </p:nvGraphicFramePr>
        <p:xfrm>
          <a:off x="3281973" y="1704495"/>
          <a:ext cx="9424741" cy="4119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9103183"/>
              </p:ext>
            </p:extLst>
          </p:nvPr>
        </p:nvGraphicFramePr>
        <p:xfrm>
          <a:off x="0" y="1735251"/>
          <a:ext cx="5968964" cy="4119885"/>
        </p:xfrm>
        <a:graphic>
          <a:graphicData uri="http://schemas.openxmlformats.org/drawingml/2006/table">
            <a:tbl>
              <a:tblPr/>
              <a:tblGrid>
                <a:gridCol w="5968964">
                  <a:extLst>
                    <a:ext uri="{9D8B030D-6E8A-4147-A177-3AD203B41FA5}">
                      <a16:colId xmlns:a16="http://schemas.microsoft.com/office/drawing/2014/main" xmlns="" val="4198375992"/>
                    </a:ext>
                  </a:extLst>
                </a:gridCol>
              </a:tblGrid>
              <a:tr h="823977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fr-FR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D’améliorer la rentabilité de vos exploitations</a:t>
                      </a:r>
                    </a:p>
                  </a:txBody>
                  <a:tcPr marL="13077" marR="13077" marT="1307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288327278"/>
                  </a:ext>
                </a:extLst>
              </a:tr>
              <a:tr h="823977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fr-FR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diminuer votre empreinte écologique</a:t>
                      </a:r>
                    </a:p>
                  </a:txBody>
                  <a:tcPr marL="13077" marR="13077" marT="1307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42812357"/>
                  </a:ext>
                </a:extLst>
              </a:tr>
              <a:tr h="823977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fr-FR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D’améliorer la qualité et la sécurité alimentaire</a:t>
                      </a:r>
                    </a:p>
                  </a:txBody>
                  <a:tcPr marL="13077" marR="13077" marT="1307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04377984"/>
                  </a:ext>
                </a:extLst>
              </a:tr>
              <a:tr h="823977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fr-FR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produire plus pour faire face à l’accroissement de la population</a:t>
                      </a:r>
                    </a:p>
                  </a:txBody>
                  <a:tcPr marL="13077" marR="13077" marT="1307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22896479"/>
                  </a:ext>
                </a:extLst>
              </a:tr>
              <a:tr h="823977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nl-BE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Aucune de ces réponses</a:t>
                      </a:r>
                    </a:p>
                  </a:txBody>
                  <a:tcPr marL="13077" marR="13077" marT="1307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149168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0334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err="1" smtClean="0">
                <a:latin typeface="ITC Lubalin Graph Std" panose="02060703020205020404" pitchFamily="18" charset="0"/>
              </a:rPr>
              <a:t>Mesure</a:t>
            </a:r>
            <a:r>
              <a:rPr lang="en-US" sz="2400" dirty="0" smtClean="0">
                <a:latin typeface="ITC Lubalin Graph Std" panose="02060703020205020404" pitchFamily="18" charset="0"/>
              </a:rPr>
              <a:t> des </a:t>
            </a:r>
            <a:r>
              <a:rPr lang="en-US" sz="2400" dirty="0" err="1" smtClean="0">
                <a:latin typeface="ITC Lubalin Graph Std" panose="02060703020205020404" pitchFamily="18" charset="0"/>
              </a:rPr>
              <a:t>enjeux</a:t>
            </a:r>
            <a:r>
              <a:rPr lang="en-US" sz="2400" dirty="0" smtClean="0">
                <a:latin typeface="ITC Lubalin Graph Std" panose="02060703020205020404" pitchFamily="18" charset="0"/>
              </a:rPr>
              <a:t> </a:t>
            </a:r>
            <a:r>
              <a:rPr lang="en-US" sz="2400" dirty="0" err="1" smtClean="0">
                <a:latin typeface="ITC Lubalin Graph Std" panose="02060703020205020404" pitchFamily="18" charset="0"/>
              </a:rPr>
              <a:t>numériques</a:t>
            </a:r>
            <a:r>
              <a:rPr lang="en-US" sz="2400" dirty="0" smtClean="0">
                <a:latin typeface="ITC Lubalin Graph Std" panose="02060703020205020404" pitchFamily="18" charset="0"/>
              </a:rPr>
              <a:t> par </a:t>
            </a:r>
            <a:r>
              <a:rPr lang="en-US" sz="2400" dirty="0" err="1" smtClean="0">
                <a:latin typeface="ITC Lubalin Graph Std" panose="02060703020205020404" pitchFamily="18" charset="0"/>
              </a:rPr>
              <a:t>secteur</a:t>
            </a:r>
            <a:r>
              <a:rPr lang="en-US" sz="2400" dirty="0" smtClean="0">
                <a:latin typeface="ITC Lubalin Graph Std" panose="02060703020205020404" pitchFamily="18" charset="0"/>
              </a:rPr>
              <a:t>  </a:t>
            </a:r>
            <a:endParaRPr lang="fr-BE" sz="2400" dirty="0">
              <a:latin typeface="ITC Lubalin Graph Std" panose="020607030202050204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03723" y="6375484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0968755" y="6400388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</p:txBody>
      </p:sp>
      <p:pic>
        <p:nvPicPr>
          <p:cNvPr id="9" name="Picture 8" descr="CBC_RGB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5314" y="6156299"/>
            <a:ext cx="614655" cy="480469"/>
          </a:xfrm>
          <a:prstGeom prst="rect">
            <a:avLst/>
          </a:prstGeom>
        </p:spPr>
      </p:pic>
      <p:sp>
        <p:nvSpPr>
          <p:cNvPr id="10" name="TextBox 11"/>
          <p:cNvSpPr txBox="1"/>
          <p:nvPr/>
        </p:nvSpPr>
        <p:spPr>
          <a:xfrm>
            <a:off x="1422397" y="1600201"/>
            <a:ext cx="1387051" cy="1887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1" algn="ctr"/>
            <a:r>
              <a:rPr lang="fr-BE" sz="2667" b="1" dirty="0">
                <a:solidFill>
                  <a:schemeClr val="bg1"/>
                </a:solidFill>
                <a:latin typeface="ITC Lubalin Graph Std" panose="02060703020205020404" pitchFamily="18" charset="0"/>
              </a:rPr>
              <a:t>+ 400 </a:t>
            </a:r>
          </a:p>
          <a:p>
            <a:pPr marL="6351" algn="ctr"/>
            <a:r>
              <a:rPr lang="fr-BE" sz="1600" b="1" dirty="0">
                <a:solidFill>
                  <a:schemeClr val="bg1"/>
                </a:solidFill>
                <a:latin typeface="ITC Lubalin Graph Std" panose="02060703020205020404" pitchFamily="18" charset="0"/>
              </a:rPr>
              <a:t>Applications mobiles existent pour assister les éleveurs </a:t>
            </a:r>
          </a:p>
          <a:p>
            <a:pPr marL="6351" algn="ctr"/>
            <a:endParaRPr lang="fr-BE" sz="1600" b="1" dirty="0">
              <a:solidFill>
                <a:schemeClr val="bg1"/>
              </a:solidFill>
              <a:latin typeface="ITC Lubalin Graph Std" panose="02060703020205020404" pitchFamily="18" charset="0"/>
            </a:endParaRPr>
          </a:p>
        </p:txBody>
      </p:sp>
      <p:sp>
        <p:nvSpPr>
          <p:cNvPr id="14" name="TextBox 11"/>
          <p:cNvSpPr txBox="1"/>
          <p:nvPr/>
        </p:nvSpPr>
        <p:spPr>
          <a:xfrm>
            <a:off x="3904216" y="2379510"/>
            <a:ext cx="1387051" cy="21339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1" algn="ctr"/>
            <a:r>
              <a:rPr lang="fr-BE" sz="2667" b="1" dirty="0">
                <a:solidFill>
                  <a:schemeClr val="bg1"/>
                </a:solidFill>
                <a:latin typeface="ITC Lubalin Graph Std" panose="02060703020205020404" pitchFamily="18" charset="0"/>
              </a:rPr>
              <a:t>2,5 </a:t>
            </a:r>
          </a:p>
          <a:p>
            <a:pPr marL="6351" algn="ctr"/>
            <a:r>
              <a:rPr lang="fr-BE" sz="1600" b="1" dirty="0">
                <a:solidFill>
                  <a:schemeClr val="bg1"/>
                </a:solidFill>
                <a:latin typeface="ITC Lubalin Graph Std" panose="02060703020205020404" pitchFamily="18" charset="0"/>
              </a:rPr>
              <a:t>Millions d’Ha de rizières parcourus par les 2500 drones en service au Japon</a:t>
            </a:r>
          </a:p>
        </p:txBody>
      </p:sp>
      <p:sp>
        <p:nvSpPr>
          <p:cNvPr id="20" name="TextBox 11"/>
          <p:cNvSpPr txBox="1"/>
          <p:nvPr/>
        </p:nvSpPr>
        <p:spPr>
          <a:xfrm>
            <a:off x="8608495" y="4583454"/>
            <a:ext cx="1828800" cy="1887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1" algn="ctr"/>
            <a:r>
              <a:rPr lang="fr-BE" sz="2667" b="1" dirty="0">
                <a:solidFill>
                  <a:schemeClr val="bg1"/>
                </a:solidFill>
                <a:latin typeface="ITC Lubalin Graph Std" panose="02060703020205020404" pitchFamily="18" charset="0"/>
              </a:rPr>
              <a:t>-20%</a:t>
            </a:r>
          </a:p>
          <a:p>
            <a:pPr marL="6351" algn="ctr"/>
            <a:r>
              <a:rPr lang="fr-BE" sz="1600" b="1" dirty="0">
                <a:solidFill>
                  <a:schemeClr val="bg1"/>
                </a:solidFill>
                <a:latin typeface="ITC Lubalin Graph Std" panose="02060703020205020404" pitchFamily="18" charset="0"/>
              </a:rPr>
              <a:t>La baisse des intrants utilisés par les vignerons espagnols utilisant des capteurs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629399" y="1591735"/>
            <a:ext cx="1227667" cy="419946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6582" y="1622215"/>
            <a:ext cx="10265032" cy="410885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748465" y="1791192"/>
            <a:ext cx="618466" cy="1476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3" name="Rectangle 12"/>
          <p:cNvSpPr/>
          <p:nvPr/>
        </p:nvSpPr>
        <p:spPr>
          <a:xfrm>
            <a:off x="6326185" y="1692901"/>
            <a:ext cx="227015" cy="98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60243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err="1" smtClean="0">
                <a:latin typeface="ITC Lubalin Graph Std" panose="02060703020205020404" pitchFamily="18" charset="0"/>
              </a:rPr>
              <a:t>Filières</a:t>
            </a:r>
            <a:r>
              <a:rPr lang="en-US" sz="2400" dirty="0" smtClean="0">
                <a:latin typeface="ITC Lubalin Graph Std" panose="02060703020205020404" pitchFamily="18" charset="0"/>
              </a:rPr>
              <a:t> de </a:t>
            </a:r>
            <a:r>
              <a:rPr lang="en-US" sz="2400" dirty="0" err="1" smtClean="0">
                <a:latin typeface="ITC Lubalin Graph Std" panose="02060703020205020404" pitchFamily="18" charset="0"/>
              </a:rPr>
              <a:t>vente</a:t>
            </a:r>
            <a:r>
              <a:rPr lang="en-US" sz="2400" dirty="0" smtClean="0">
                <a:latin typeface="ITC Lubalin Graph Std" panose="02060703020205020404" pitchFamily="18" charset="0"/>
              </a:rPr>
              <a:t> </a:t>
            </a:r>
            <a:r>
              <a:rPr lang="en-US" sz="2400" dirty="0" err="1" smtClean="0">
                <a:latin typeface="ITC Lubalin Graph Std" panose="02060703020205020404" pitchFamily="18" charset="0"/>
              </a:rPr>
              <a:t>utilisées</a:t>
            </a:r>
            <a:r>
              <a:rPr lang="en-US" sz="2400" dirty="0" smtClean="0">
                <a:latin typeface="ITC Lubalin Graph Std" panose="02060703020205020404" pitchFamily="18" charset="0"/>
              </a:rPr>
              <a:t>   </a:t>
            </a:r>
            <a:endParaRPr lang="fr-BE" sz="2400" dirty="0">
              <a:latin typeface="ITC Lubalin Graph Std" panose="020607030202050204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03723" y="6375484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0968755" y="6400388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</p:txBody>
      </p:sp>
      <p:pic>
        <p:nvPicPr>
          <p:cNvPr id="9" name="Picture 8" descr="CBC_RGB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5314" y="6156299"/>
            <a:ext cx="614655" cy="480469"/>
          </a:xfrm>
          <a:prstGeom prst="rect">
            <a:avLst/>
          </a:prstGeom>
        </p:spPr>
      </p:pic>
      <p:sp>
        <p:nvSpPr>
          <p:cNvPr id="10" name="TextBox 11"/>
          <p:cNvSpPr txBox="1"/>
          <p:nvPr/>
        </p:nvSpPr>
        <p:spPr>
          <a:xfrm>
            <a:off x="1422397" y="1600201"/>
            <a:ext cx="1387051" cy="1887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1" algn="ctr"/>
            <a:r>
              <a:rPr lang="fr-BE" sz="2667" b="1" dirty="0">
                <a:solidFill>
                  <a:schemeClr val="bg1"/>
                </a:solidFill>
                <a:latin typeface="ITC Lubalin Graph Std" panose="02060703020205020404" pitchFamily="18" charset="0"/>
              </a:rPr>
              <a:t>+ 400 </a:t>
            </a:r>
          </a:p>
          <a:p>
            <a:pPr marL="6351" algn="ctr"/>
            <a:r>
              <a:rPr lang="fr-BE" sz="1600" b="1" dirty="0">
                <a:solidFill>
                  <a:schemeClr val="bg1"/>
                </a:solidFill>
                <a:latin typeface="ITC Lubalin Graph Std" panose="02060703020205020404" pitchFamily="18" charset="0"/>
              </a:rPr>
              <a:t>Applications mobiles existent pour assister les éleveurs </a:t>
            </a:r>
          </a:p>
          <a:p>
            <a:pPr marL="6351" algn="ctr"/>
            <a:endParaRPr lang="fr-BE" sz="1600" b="1" dirty="0">
              <a:solidFill>
                <a:schemeClr val="bg1"/>
              </a:solidFill>
              <a:latin typeface="ITC Lubalin Graph Std" panose="02060703020205020404" pitchFamily="18" charset="0"/>
            </a:endParaRPr>
          </a:p>
        </p:txBody>
      </p:sp>
      <p:sp>
        <p:nvSpPr>
          <p:cNvPr id="14" name="TextBox 11"/>
          <p:cNvSpPr txBox="1"/>
          <p:nvPr/>
        </p:nvSpPr>
        <p:spPr>
          <a:xfrm>
            <a:off x="3904216" y="2379510"/>
            <a:ext cx="1387051" cy="21339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1" algn="ctr"/>
            <a:r>
              <a:rPr lang="fr-BE" sz="2667" b="1" dirty="0">
                <a:solidFill>
                  <a:schemeClr val="bg1"/>
                </a:solidFill>
                <a:latin typeface="ITC Lubalin Graph Std" panose="02060703020205020404" pitchFamily="18" charset="0"/>
              </a:rPr>
              <a:t>2,5 </a:t>
            </a:r>
          </a:p>
          <a:p>
            <a:pPr marL="6351" algn="ctr"/>
            <a:r>
              <a:rPr lang="fr-BE" sz="1600" b="1" dirty="0">
                <a:solidFill>
                  <a:schemeClr val="bg1"/>
                </a:solidFill>
                <a:latin typeface="ITC Lubalin Graph Std" panose="02060703020205020404" pitchFamily="18" charset="0"/>
              </a:rPr>
              <a:t>Millions d’Ha de rizières parcourus par les 2500 drones en service au Japon</a:t>
            </a:r>
          </a:p>
        </p:txBody>
      </p:sp>
      <p:sp>
        <p:nvSpPr>
          <p:cNvPr id="20" name="TextBox 11"/>
          <p:cNvSpPr txBox="1"/>
          <p:nvPr/>
        </p:nvSpPr>
        <p:spPr>
          <a:xfrm>
            <a:off x="8608495" y="4583454"/>
            <a:ext cx="1828800" cy="1887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1" algn="ctr"/>
            <a:r>
              <a:rPr lang="fr-BE" sz="2667" b="1" dirty="0">
                <a:solidFill>
                  <a:schemeClr val="bg1"/>
                </a:solidFill>
                <a:latin typeface="ITC Lubalin Graph Std" panose="02060703020205020404" pitchFamily="18" charset="0"/>
              </a:rPr>
              <a:t>-20%</a:t>
            </a:r>
          </a:p>
          <a:p>
            <a:pPr marL="6351" algn="ctr"/>
            <a:r>
              <a:rPr lang="fr-BE" sz="1600" b="1" dirty="0">
                <a:solidFill>
                  <a:schemeClr val="bg1"/>
                </a:solidFill>
                <a:latin typeface="ITC Lubalin Graph Std" panose="02060703020205020404" pitchFamily="18" charset="0"/>
              </a:rPr>
              <a:t>La baisse des intrants utilisés par les vignerons espagnols utilisant des capteurs 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514" y="1150976"/>
            <a:ext cx="10591800" cy="459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692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40704" y="1"/>
            <a:ext cx="12673408" cy="7008779"/>
          </a:xfrm>
          <a:prstGeom prst="rect">
            <a:avLst/>
          </a:prstGeom>
          <a:solidFill>
            <a:srgbClr val="00213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240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86679" y="1502423"/>
            <a:ext cx="5080000" cy="4504267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3708400" y="1857785"/>
            <a:ext cx="47752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800" dirty="0">
                <a:solidFill>
                  <a:schemeClr val="bg1"/>
                </a:solidFill>
                <a:latin typeface="ITC Lubalin Graph Std" panose="02060703020205020404" pitchFamily="18" charset="0"/>
                <a:cs typeface="Rockwell"/>
              </a:rPr>
              <a:t/>
            </a:r>
            <a:br>
              <a:rPr lang="nl-BE" sz="2800" dirty="0">
                <a:solidFill>
                  <a:schemeClr val="bg1"/>
                </a:solidFill>
                <a:latin typeface="ITC Lubalin Graph Std" panose="02060703020205020404" pitchFamily="18" charset="0"/>
                <a:cs typeface="Rockwell"/>
              </a:rPr>
            </a:br>
            <a:r>
              <a:rPr lang="fr-FR" sz="3600" dirty="0" smtClean="0">
                <a:solidFill>
                  <a:schemeClr val="bg1"/>
                </a:solidFill>
                <a:latin typeface="ITC Lubalin Graph Std" panose="02060703020205020404" pitchFamily="18" charset="0"/>
                <a:cs typeface="Rockwell"/>
              </a:rPr>
              <a:t>Deux </a:t>
            </a:r>
          </a:p>
          <a:p>
            <a:pPr algn="ctr"/>
            <a:r>
              <a:rPr lang="fr-FR" sz="3600" dirty="0" smtClean="0">
                <a:solidFill>
                  <a:schemeClr val="bg1"/>
                </a:solidFill>
                <a:latin typeface="ITC Lubalin Graph Std" panose="02060703020205020404" pitchFamily="18" charset="0"/>
                <a:cs typeface="Rockwell"/>
              </a:rPr>
              <a:t>entrepreneuses </a:t>
            </a:r>
          </a:p>
          <a:p>
            <a:pPr algn="ctr"/>
            <a:r>
              <a:rPr lang="fr-FR" sz="3600" dirty="0" smtClean="0">
                <a:solidFill>
                  <a:schemeClr val="bg1"/>
                </a:solidFill>
                <a:latin typeface="ITC Lubalin Graph Std" panose="02060703020205020404" pitchFamily="18" charset="0"/>
                <a:cs typeface="Rockwell"/>
              </a:rPr>
              <a:t>face </a:t>
            </a:r>
            <a:r>
              <a:rPr lang="fr-FR" sz="3600" dirty="0">
                <a:solidFill>
                  <a:schemeClr val="bg1"/>
                </a:solidFill>
                <a:latin typeface="ITC Lubalin Graph Std" panose="02060703020205020404" pitchFamily="18" charset="0"/>
                <a:cs typeface="Rockwell"/>
              </a:rPr>
              <a:t>à leur </a:t>
            </a:r>
            <a:endParaRPr lang="fr-FR" sz="3600" dirty="0" smtClean="0">
              <a:solidFill>
                <a:schemeClr val="bg1"/>
              </a:solidFill>
              <a:latin typeface="ITC Lubalin Graph Std" panose="02060703020205020404" pitchFamily="18" charset="0"/>
              <a:cs typeface="Rockwell"/>
            </a:endParaRPr>
          </a:p>
          <a:p>
            <a:pPr algn="ctr"/>
            <a:r>
              <a:rPr lang="fr-FR" sz="3600" dirty="0" smtClean="0">
                <a:solidFill>
                  <a:schemeClr val="bg1"/>
                </a:solidFill>
                <a:latin typeface="ITC Lubalin Graph Std" panose="02060703020205020404" pitchFamily="18" charset="0"/>
                <a:cs typeface="Rockwell"/>
              </a:rPr>
              <a:t>transition numérique</a:t>
            </a:r>
            <a:r>
              <a:rPr lang="nl-BE" sz="3600" dirty="0" smtClean="0">
                <a:solidFill>
                  <a:schemeClr val="bg1"/>
                </a:solidFill>
                <a:latin typeface="ITC Lubalin Graph Std" panose="02060703020205020404" pitchFamily="18" charset="0"/>
                <a:cs typeface="Rockwell"/>
              </a:rPr>
              <a:t> </a:t>
            </a:r>
            <a:endParaRPr lang="nl-BE" sz="3600" dirty="0">
              <a:solidFill>
                <a:schemeClr val="bg1"/>
              </a:solidFill>
              <a:latin typeface="ITC Lubalin Graph Std" panose="02060703020205020404" pitchFamily="18" charset="0"/>
              <a:cs typeface="Rockwell"/>
            </a:endParaRPr>
          </a:p>
        </p:txBody>
      </p:sp>
      <p:pic>
        <p:nvPicPr>
          <p:cNvPr id="7" name="Picture 6" descr="CBC_CW_RGB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6908" y="6122822"/>
            <a:ext cx="637227" cy="498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680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9297" y="293481"/>
            <a:ext cx="1011473" cy="721418"/>
          </a:xfrm>
          <a:prstGeom prst="rect">
            <a:avLst/>
          </a:prstGeom>
        </p:spPr>
      </p:pic>
      <p:grpSp>
        <p:nvGrpSpPr>
          <p:cNvPr id="10" name="Groupe 9"/>
          <p:cNvGrpSpPr/>
          <p:nvPr/>
        </p:nvGrpSpPr>
        <p:grpSpPr>
          <a:xfrm>
            <a:off x="2" y="-1095"/>
            <a:ext cx="12191999" cy="478384"/>
            <a:chOff x="1" y="-822"/>
            <a:chExt cx="9311988" cy="365379"/>
          </a:xfrm>
        </p:grpSpPr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" y="-250"/>
              <a:ext cx="245032" cy="364236"/>
            </a:xfrm>
            <a:prstGeom prst="rect">
              <a:avLst/>
            </a:prstGeom>
          </p:spPr>
        </p:pic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5033" y="-250"/>
              <a:ext cx="245032" cy="364236"/>
            </a:xfrm>
            <a:prstGeom prst="rect">
              <a:avLst/>
            </a:prstGeom>
          </p:spPr>
        </p:pic>
        <p:pic>
          <p:nvPicPr>
            <p:cNvPr id="13" name="Imag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0064" y="-250"/>
              <a:ext cx="245032" cy="364236"/>
            </a:xfrm>
            <a:prstGeom prst="rect">
              <a:avLst/>
            </a:prstGeom>
          </p:spPr>
        </p:pic>
        <p:pic>
          <p:nvPicPr>
            <p:cNvPr id="14" name="Imag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5131" y="-250"/>
              <a:ext cx="245032" cy="364236"/>
            </a:xfrm>
            <a:prstGeom prst="rect">
              <a:avLst/>
            </a:prstGeom>
          </p:spPr>
        </p:pic>
        <p:pic>
          <p:nvPicPr>
            <p:cNvPr id="15" name="Image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0163" y="-250"/>
              <a:ext cx="245032" cy="364236"/>
            </a:xfrm>
            <a:prstGeom prst="rect">
              <a:avLst/>
            </a:prstGeom>
          </p:spPr>
        </p:pic>
        <p:pic>
          <p:nvPicPr>
            <p:cNvPr id="16" name="Image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25195" y="-250"/>
              <a:ext cx="245032" cy="364236"/>
            </a:xfrm>
            <a:prstGeom prst="rect">
              <a:avLst/>
            </a:prstGeom>
          </p:spPr>
        </p:pic>
        <p:pic>
          <p:nvPicPr>
            <p:cNvPr id="17" name="Image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70226" y="-822"/>
              <a:ext cx="245032" cy="364236"/>
            </a:xfrm>
            <a:prstGeom prst="rect">
              <a:avLst/>
            </a:prstGeom>
          </p:spPr>
        </p:pic>
        <p:pic>
          <p:nvPicPr>
            <p:cNvPr id="18" name="Image 1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15258" y="-822"/>
              <a:ext cx="245032" cy="364236"/>
            </a:xfrm>
            <a:prstGeom prst="rect">
              <a:avLst/>
            </a:prstGeom>
          </p:spPr>
        </p:pic>
        <p:pic>
          <p:nvPicPr>
            <p:cNvPr id="19" name="Image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60290" y="-822"/>
              <a:ext cx="245032" cy="364236"/>
            </a:xfrm>
            <a:prstGeom prst="rect">
              <a:avLst/>
            </a:prstGeom>
          </p:spPr>
        </p:pic>
        <p:pic>
          <p:nvPicPr>
            <p:cNvPr id="20" name="Image 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06864" y="-250"/>
              <a:ext cx="245032" cy="364236"/>
            </a:xfrm>
            <a:prstGeom prst="rect">
              <a:avLst/>
            </a:prstGeom>
          </p:spPr>
        </p:pic>
        <p:pic>
          <p:nvPicPr>
            <p:cNvPr id="21" name="Image 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51896" y="-250"/>
              <a:ext cx="245032" cy="364236"/>
            </a:xfrm>
            <a:prstGeom prst="rect">
              <a:avLst/>
            </a:prstGeom>
          </p:spPr>
        </p:pic>
        <p:pic>
          <p:nvPicPr>
            <p:cNvPr id="22" name="Image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96928" y="-250"/>
              <a:ext cx="245032" cy="364236"/>
            </a:xfrm>
            <a:prstGeom prst="rect">
              <a:avLst/>
            </a:prstGeom>
          </p:spPr>
        </p:pic>
        <p:pic>
          <p:nvPicPr>
            <p:cNvPr id="23" name="Image 2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41994" y="-250"/>
              <a:ext cx="245032" cy="364236"/>
            </a:xfrm>
            <a:prstGeom prst="rect">
              <a:avLst/>
            </a:prstGeom>
          </p:spPr>
        </p:pic>
        <p:pic>
          <p:nvPicPr>
            <p:cNvPr id="24" name="Image 2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87026" y="-250"/>
              <a:ext cx="245032" cy="364236"/>
            </a:xfrm>
            <a:prstGeom prst="rect">
              <a:avLst/>
            </a:prstGeom>
          </p:spPr>
        </p:pic>
        <p:pic>
          <p:nvPicPr>
            <p:cNvPr id="25" name="Image 2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32058" y="-250"/>
              <a:ext cx="245032" cy="364236"/>
            </a:xfrm>
            <a:prstGeom prst="rect">
              <a:avLst/>
            </a:prstGeom>
          </p:spPr>
        </p:pic>
        <p:pic>
          <p:nvPicPr>
            <p:cNvPr id="26" name="Image 2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77090" y="-822"/>
              <a:ext cx="245032" cy="364236"/>
            </a:xfrm>
            <a:prstGeom prst="rect">
              <a:avLst/>
            </a:prstGeom>
          </p:spPr>
        </p:pic>
        <p:pic>
          <p:nvPicPr>
            <p:cNvPr id="27" name="Image 2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22121" y="-822"/>
              <a:ext cx="245032" cy="364236"/>
            </a:xfrm>
            <a:prstGeom prst="rect">
              <a:avLst/>
            </a:prstGeom>
          </p:spPr>
        </p:pic>
        <p:pic>
          <p:nvPicPr>
            <p:cNvPr id="28" name="Image 2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67153" y="-822"/>
              <a:ext cx="245032" cy="364236"/>
            </a:xfrm>
            <a:prstGeom prst="rect">
              <a:avLst/>
            </a:prstGeom>
          </p:spPr>
        </p:pic>
        <p:pic>
          <p:nvPicPr>
            <p:cNvPr id="29" name="Image 2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138" y="-159"/>
              <a:ext cx="245032" cy="364236"/>
            </a:xfrm>
            <a:prstGeom prst="rect">
              <a:avLst/>
            </a:prstGeom>
          </p:spPr>
        </p:pic>
        <p:pic>
          <p:nvPicPr>
            <p:cNvPr id="30" name="Image 2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27169" y="-159"/>
              <a:ext cx="245032" cy="364236"/>
            </a:xfrm>
            <a:prstGeom prst="rect">
              <a:avLst/>
            </a:prstGeom>
          </p:spPr>
        </p:pic>
        <p:pic>
          <p:nvPicPr>
            <p:cNvPr id="31" name="Image 3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12066" y="321"/>
              <a:ext cx="245032" cy="364236"/>
            </a:xfrm>
            <a:prstGeom prst="rect">
              <a:avLst/>
            </a:prstGeom>
          </p:spPr>
        </p:pic>
        <p:pic>
          <p:nvPicPr>
            <p:cNvPr id="32" name="Image 3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57098" y="321"/>
              <a:ext cx="245032" cy="364236"/>
            </a:xfrm>
            <a:prstGeom prst="rect">
              <a:avLst/>
            </a:prstGeom>
          </p:spPr>
        </p:pic>
        <p:pic>
          <p:nvPicPr>
            <p:cNvPr id="33" name="Image 3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02129" y="321"/>
              <a:ext cx="245032" cy="364236"/>
            </a:xfrm>
            <a:prstGeom prst="rect">
              <a:avLst/>
            </a:prstGeom>
          </p:spPr>
        </p:pic>
        <p:pic>
          <p:nvPicPr>
            <p:cNvPr id="34" name="Image 3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47161" y="-250"/>
              <a:ext cx="245032" cy="364236"/>
            </a:xfrm>
            <a:prstGeom prst="rect">
              <a:avLst/>
            </a:prstGeom>
          </p:spPr>
        </p:pic>
        <p:pic>
          <p:nvPicPr>
            <p:cNvPr id="35" name="Image 3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92193" y="-250"/>
              <a:ext cx="245032" cy="364236"/>
            </a:xfrm>
            <a:prstGeom prst="rect">
              <a:avLst/>
            </a:prstGeom>
          </p:spPr>
        </p:pic>
        <p:pic>
          <p:nvPicPr>
            <p:cNvPr id="36" name="Image 3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37225" y="-250"/>
              <a:ext cx="245032" cy="364236"/>
            </a:xfrm>
            <a:prstGeom prst="rect">
              <a:avLst/>
            </a:prstGeom>
          </p:spPr>
        </p:pic>
        <p:pic>
          <p:nvPicPr>
            <p:cNvPr id="37" name="Image 3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72083" y="-822"/>
              <a:ext cx="245032" cy="364236"/>
            </a:xfrm>
            <a:prstGeom prst="rect">
              <a:avLst/>
            </a:prstGeom>
          </p:spPr>
        </p:pic>
        <p:pic>
          <p:nvPicPr>
            <p:cNvPr id="38" name="Image 3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87068" y="-159"/>
              <a:ext cx="245032" cy="364236"/>
            </a:xfrm>
            <a:prstGeom prst="rect">
              <a:avLst/>
            </a:prstGeom>
          </p:spPr>
        </p:pic>
        <p:pic>
          <p:nvPicPr>
            <p:cNvPr id="39" name="Image 3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32099" y="-159"/>
              <a:ext cx="245032" cy="364236"/>
            </a:xfrm>
            <a:prstGeom prst="rect">
              <a:avLst/>
            </a:prstGeom>
          </p:spPr>
        </p:pic>
        <p:pic>
          <p:nvPicPr>
            <p:cNvPr id="40" name="Image 3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16996" y="321"/>
              <a:ext cx="245032" cy="364236"/>
            </a:xfrm>
            <a:prstGeom prst="rect">
              <a:avLst/>
            </a:prstGeom>
          </p:spPr>
        </p:pic>
        <p:pic>
          <p:nvPicPr>
            <p:cNvPr id="41" name="Image 4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62028" y="321"/>
              <a:ext cx="245032" cy="364236"/>
            </a:xfrm>
            <a:prstGeom prst="rect">
              <a:avLst/>
            </a:prstGeom>
          </p:spPr>
        </p:pic>
        <p:pic>
          <p:nvPicPr>
            <p:cNvPr id="42" name="Image 4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07059" y="321"/>
              <a:ext cx="245032" cy="364236"/>
            </a:xfrm>
            <a:prstGeom prst="rect">
              <a:avLst/>
            </a:prstGeom>
          </p:spPr>
        </p:pic>
        <p:pic>
          <p:nvPicPr>
            <p:cNvPr id="43" name="Image 4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52091" y="-250"/>
              <a:ext cx="245032" cy="364236"/>
            </a:xfrm>
            <a:prstGeom prst="rect">
              <a:avLst/>
            </a:prstGeom>
          </p:spPr>
        </p:pic>
        <p:pic>
          <p:nvPicPr>
            <p:cNvPr id="44" name="Image 4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97123" y="-250"/>
              <a:ext cx="245032" cy="364236"/>
            </a:xfrm>
            <a:prstGeom prst="rect">
              <a:avLst/>
            </a:prstGeom>
          </p:spPr>
        </p:pic>
        <p:pic>
          <p:nvPicPr>
            <p:cNvPr id="45" name="Image 4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42155" y="-250"/>
              <a:ext cx="245032" cy="364236"/>
            </a:xfrm>
            <a:prstGeom prst="rect">
              <a:avLst/>
            </a:prstGeom>
          </p:spPr>
        </p:pic>
        <p:pic>
          <p:nvPicPr>
            <p:cNvPr id="46" name="Image 4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77013" y="0"/>
              <a:ext cx="245032" cy="364236"/>
            </a:xfrm>
            <a:prstGeom prst="rect">
              <a:avLst/>
            </a:prstGeom>
          </p:spPr>
        </p:pic>
        <p:pic>
          <p:nvPicPr>
            <p:cNvPr id="47" name="Image 4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22044" y="0"/>
              <a:ext cx="245032" cy="364236"/>
            </a:xfrm>
            <a:prstGeom prst="rect">
              <a:avLst/>
            </a:prstGeom>
          </p:spPr>
        </p:pic>
        <p:pic>
          <p:nvPicPr>
            <p:cNvPr id="48" name="Image 4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66957" y="0"/>
              <a:ext cx="245032" cy="364236"/>
            </a:xfrm>
            <a:prstGeom prst="rect">
              <a:avLst/>
            </a:prstGeom>
          </p:spPr>
        </p:pic>
      </p:grpSp>
      <p:sp>
        <p:nvSpPr>
          <p:cNvPr id="5" name="Espace réservé du contenu 4"/>
          <p:cNvSpPr>
            <a:spLocks noGrp="1"/>
          </p:cNvSpPr>
          <p:nvPr>
            <p:ph idx="13"/>
          </p:nvPr>
        </p:nvSpPr>
        <p:spPr>
          <a:xfrm>
            <a:off x="241700" y="1925308"/>
            <a:ext cx="6257851" cy="4642809"/>
          </a:xfrm>
        </p:spPr>
        <p:txBody>
          <a:bodyPr>
            <a:normAutofit/>
          </a:bodyPr>
          <a:lstStyle/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600" dirty="0"/>
              <a:t>Production de fruits rouges (de mai à septembre), production de chicons de pleine terre et production d’asperges vertes</a:t>
            </a:r>
            <a:endParaRPr lang="fr-BE" sz="1600" dirty="0"/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BE" sz="1600" dirty="0"/>
              <a:t>Vente directe</a:t>
            </a:r>
            <a:endParaRPr lang="fr-BE" sz="1600" dirty="0"/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600" dirty="0"/>
              <a:t>Transformation d’une partie de la récolte de fruits rouges en produits dérivés (confitures, gelées, sirops, vinaigres, liqueurs) </a:t>
            </a:r>
            <a:endParaRPr lang="fr-BE" sz="1600" dirty="0"/>
          </a:p>
        </p:txBody>
      </p:sp>
      <p:sp>
        <p:nvSpPr>
          <p:cNvPr id="49" name="Title 2"/>
          <p:cNvSpPr>
            <a:spLocks noGrp="1"/>
          </p:cNvSpPr>
          <p:nvPr>
            <p:ph type="title"/>
          </p:nvPr>
        </p:nvSpPr>
        <p:spPr>
          <a:xfrm>
            <a:off x="577726" y="769292"/>
            <a:ext cx="10972800" cy="720080"/>
          </a:xfrm>
        </p:spPr>
        <p:txBody>
          <a:bodyPr/>
          <a:lstStyle/>
          <a:p>
            <a:r>
              <a:rPr lang="en-US" sz="2400" dirty="0" smtClean="0">
                <a:latin typeface="ITC Lubalin Graph Std" panose="02060703020205020404" pitchFamily="18" charset="0"/>
              </a:rPr>
              <a:t>Les Délices de Pinchart</a:t>
            </a:r>
            <a:endParaRPr lang="fr-BE" sz="2400" dirty="0">
              <a:latin typeface="ITC Lubalin Graph Std" panose="02060703020205020404" pitchFamily="18" charset="0"/>
            </a:endParaRPr>
          </a:p>
        </p:txBody>
      </p:sp>
      <p:grpSp>
        <p:nvGrpSpPr>
          <p:cNvPr id="50" name="Groupe 49"/>
          <p:cNvGrpSpPr/>
          <p:nvPr/>
        </p:nvGrpSpPr>
        <p:grpSpPr>
          <a:xfrm>
            <a:off x="6771828" y="3011798"/>
            <a:ext cx="5374931" cy="3023399"/>
            <a:chOff x="232676" y="1635646"/>
            <a:chExt cx="5062241" cy="2847511"/>
          </a:xfrm>
        </p:grpSpPr>
        <p:pic>
          <p:nvPicPr>
            <p:cNvPr id="51" name="Image 5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2676" y="1635646"/>
              <a:ext cx="5062241" cy="2847511"/>
            </a:xfrm>
            <a:prstGeom prst="rect">
              <a:avLst/>
            </a:prstGeom>
          </p:spPr>
        </p:pic>
        <p:sp>
          <p:nvSpPr>
            <p:cNvPr id="52" name="Rectangle 51"/>
            <p:cNvSpPr/>
            <p:nvPr/>
          </p:nvSpPr>
          <p:spPr>
            <a:xfrm>
              <a:off x="962481" y="1859464"/>
              <a:ext cx="3465503" cy="21999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sz="4800" dirty="0">
                <a:latin typeface="ITC Lubalin Graph Std" panose="02060703020205020404" pitchFamily="18" charset="0"/>
              </a:endParaRPr>
            </a:p>
          </p:txBody>
        </p:sp>
      </p:grpSp>
      <p:pic>
        <p:nvPicPr>
          <p:cNvPr id="6" name="Imag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7450" y="1296440"/>
            <a:ext cx="1938088" cy="140355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34542" y="3235354"/>
            <a:ext cx="3715090" cy="232448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11903" y="4609705"/>
            <a:ext cx="6096000" cy="134145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fr-BE" sz="1400" i="1" dirty="0" smtClean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 Le Pop-Up Webshop; une expérience positive qui peut fonctionner mais qui nécessite un travail de fond en continu (promotions, publicités, sensibilisation de la clientèle, mise à jour du site, …). Cela prendra du temps à se développer »</a:t>
            </a:r>
            <a:endParaRPr lang="fr-BE" sz="1400" i="1" dirty="0">
              <a:solidFill>
                <a:srgbClr val="00B0F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921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9297" y="293481"/>
            <a:ext cx="1011473" cy="721418"/>
          </a:xfrm>
          <a:prstGeom prst="rect">
            <a:avLst/>
          </a:prstGeom>
        </p:spPr>
      </p:pic>
      <p:grpSp>
        <p:nvGrpSpPr>
          <p:cNvPr id="10" name="Groupe 9"/>
          <p:cNvGrpSpPr/>
          <p:nvPr/>
        </p:nvGrpSpPr>
        <p:grpSpPr>
          <a:xfrm>
            <a:off x="2" y="-1095"/>
            <a:ext cx="12191999" cy="478384"/>
            <a:chOff x="1" y="-822"/>
            <a:chExt cx="9311988" cy="365379"/>
          </a:xfrm>
        </p:grpSpPr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" y="-250"/>
              <a:ext cx="245032" cy="364236"/>
            </a:xfrm>
            <a:prstGeom prst="rect">
              <a:avLst/>
            </a:prstGeom>
          </p:spPr>
        </p:pic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5033" y="-250"/>
              <a:ext cx="245032" cy="364236"/>
            </a:xfrm>
            <a:prstGeom prst="rect">
              <a:avLst/>
            </a:prstGeom>
          </p:spPr>
        </p:pic>
        <p:pic>
          <p:nvPicPr>
            <p:cNvPr id="13" name="Image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0064" y="-250"/>
              <a:ext cx="245032" cy="364236"/>
            </a:xfrm>
            <a:prstGeom prst="rect">
              <a:avLst/>
            </a:prstGeom>
          </p:spPr>
        </p:pic>
        <p:pic>
          <p:nvPicPr>
            <p:cNvPr id="14" name="Image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5131" y="-250"/>
              <a:ext cx="245032" cy="364236"/>
            </a:xfrm>
            <a:prstGeom prst="rect">
              <a:avLst/>
            </a:prstGeom>
          </p:spPr>
        </p:pic>
        <p:pic>
          <p:nvPicPr>
            <p:cNvPr id="15" name="Image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0163" y="-250"/>
              <a:ext cx="245032" cy="364236"/>
            </a:xfrm>
            <a:prstGeom prst="rect">
              <a:avLst/>
            </a:prstGeom>
          </p:spPr>
        </p:pic>
        <p:pic>
          <p:nvPicPr>
            <p:cNvPr id="16" name="Image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25195" y="-250"/>
              <a:ext cx="245032" cy="364236"/>
            </a:xfrm>
            <a:prstGeom prst="rect">
              <a:avLst/>
            </a:prstGeom>
          </p:spPr>
        </p:pic>
        <p:pic>
          <p:nvPicPr>
            <p:cNvPr id="17" name="Image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70226" y="-822"/>
              <a:ext cx="245032" cy="364236"/>
            </a:xfrm>
            <a:prstGeom prst="rect">
              <a:avLst/>
            </a:prstGeom>
          </p:spPr>
        </p:pic>
        <p:pic>
          <p:nvPicPr>
            <p:cNvPr id="18" name="Image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15258" y="-822"/>
              <a:ext cx="245032" cy="364236"/>
            </a:xfrm>
            <a:prstGeom prst="rect">
              <a:avLst/>
            </a:prstGeom>
          </p:spPr>
        </p:pic>
        <p:pic>
          <p:nvPicPr>
            <p:cNvPr id="19" name="Image 1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60290" y="-822"/>
              <a:ext cx="245032" cy="364236"/>
            </a:xfrm>
            <a:prstGeom prst="rect">
              <a:avLst/>
            </a:prstGeom>
          </p:spPr>
        </p:pic>
        <p:pic>
          <p:nvPicPr>
            <p:cNvPr id="20" name="Image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06864" y="-250"/>
              <a:ext cx="245032" cy="364236"/>
            </a:xfrm>
            <a:prstGeom prst="rect">
              <a:avLst/>
            </a:prstGeom>
          </p:spPr>
        </p:pic>
        <p:pic>
          <p:nvPicPr>
            <p:cNvPr id="21" name="Image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51896" y="-250"/>
              <a:ext cx="245032" cy="364236"/>
            </a:xfrm>
            <a:prstGeom prst="rect">
              <a:avLst/>
            </a:prstGeom>
          </p:spPr>
        </p:pic>
        <p:pic>
          <p:nvPicPr>
            <p:cNvPr id="22" name="Image 2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96928" y="-250"/>
              <a:ext cx="245032" cy="364236"/>
            </a:xfrm>
            <a:prstGeom prst="rect">
              <a:avLst/>
            </a:prstGeom>
          </p:spPr>
        </p:pic>
        <p:pic>
          <p:nvPicPr>
            <p:cNvPr id="23" name="Image 2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41994" y="-250"/>
              <a:ext cx="245032" cy="364236"/>
            </a:xfrm>
            <a:prstGeom prst="rect">
              <a:avLst/>
            </a:prstGeom>
          </p:spPr>
        </p:pic>
        <p:pic>
          <p:nvPicPr>
            <p:cNvPr id="24" name="Image 2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87026" y="-250"/>
              <a:ext cx="245032" cy="364236"/>
            </a:xfrm>
            <a:prstGeom prst="rect">
              <a:avLst/>
            </a:prstGeom>
          </p:spPr>
        </p:pic>
        <p:pic>
          <p:nvPicPr>
            <p:cNvPr id="25" name="Image 2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32058" y="-250"/>
              <a:ext cx="245032" cy="364236"/>
            </a:xfrm>
            <a:prstGeom prst="rect">
              <a:avLst/>
            </a:prstGeom>
          </p:spPr>
        </p:pic>
        <p:pic>
          <p:nvPicPr>
            <p:cNvPr id="26" name="Image 2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77090" y="-822"/>
              <a:ext cx="245032" cy="364236"/>
            </a:xfrm>
            <a:prstGeom prst="rect">
              <a:avLst/>
            </a:prstGeom>
          </p:spPr>
        </p:pic>
        <p:pic>
          <p:nvPicPr>
            <p:cNvPr id="27" name="Image 2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22121" y="-822"/>
              <a:ext cx="245032" cy="364236"/>
            </a:xfrm>
            <a:prstGeom prst="rect">
              <a:avLst/>
            </a:prstGeom>
          </p:spPr>
        </p:pic>
        <p:pic>
          <p:nvPicPr>
            <p:cNvPr id="28" name="Image 2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67153" y="-822"/>
              <a:ext cx="245032" cy="364236"/>
            </a:xfrm>
            <a:prstGeom prst="rect">
              <a:avLst/>
            </a:prstGeom>
          </p:spPr>
        </p:pic>
        <p:pic>
          <p:nvPicPr>
            <p:cNvPr id="29" name="Image 2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138" y="-159"/>
              <a:ext cx="245032" cy="364236"/>
            </a:xfrm>
            <a:prstGeom prst="rect">
              <a:avLst/>
            </a:prstGeom>
          </p:spPr>
        </p:pic>
        <p:pic>
          <p:nvPicPr>
            <p:cNvPr id="30" name="Image 2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27169" y="-159"/>
              <a:ext cx="245032" cy="364236"/>
            </a:xfrm>
            <a:prstGeom prst="rect">
              <a:avLst/>
            </a:prstGeom>
          </p:spPr>
        </p:pic>
        <p:pic>
          <p:nvPicPr>
            <p:cNvPr id="31" name="Image 3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12066" y="321"/>
              <a:ext cx="245032" cy="364236"/>
            </a:xfrm>
            <a:prstGeom prst="rect">
              <a:avLst/>
            </a:prstGeom>
          </p:spPr>
        </p:pic>
        <p:pic>
          <p:nvPicPr>
            <p:cNvPr id="32" name="Image 3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57098" y="321"/>
              <a:ext cx="245032" cy="364236"/>
            </a:xfrm>
            <a:prstGeom prst="rect">
              <a:avLst/>
            </a:prstGeom>
          </p:spPr>
        </p:pic>
        <p:pic>
          <p:nvPicPr>
            <p:cNvPr id="33" name="Image 3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02129" y="321"/>
              <a:ext cx="245032" cy="364236"/>
            </a:xfrm>
            <a:prstGeom prst="rect">
              <a:avLst/>
            </a:prstGeom>
          </p:spPr>
        </p:pic>
        <p:pic>
          <p:nvPicPr>
            <p:cNvPr id="34" name="Image 3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47161" y="-250"/>
              <a:ext cx="245032" cy="364236"/>
            </a:xfrm>
            <a:prstGeom prst="rect">
              <a:avLst/>
            </a:prstGeom>
          </p:spPr>
        </p:pic>
        <p:pic>
          <p:nvPicPr>
            <p:cNvPr id="35" name="Image 3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92193" y="-250"/>
              <a:ext cx="245032" cy="364236"/>
            </a:xfrm>
            <a:prstGeom prst="rect">
              <a:avLst/>
            </a:prstGeom>
          </p:spPr>
        </p:pic>
        <p:pic>
          <p:nvPicPr>
            <p:cNvPr id="36" name="Image 3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37225" y="-250"/>
              <a:ext cx="245032" cy="364236"/>
            </a:xfrm>
            <a:prstGeom prst="rect">
              <a:avLst/>
            </a:prstGeom>
          </p:spPr>
        </p:pic>
        <p:pic>
          <p:nvPicPr>
            <p:cNvPr id="37" name="Image 3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72083" y="-822"/>
              <a:ext cx="245032" cy="364236"/>
            </a:xfrm>
            <a:prstGeom prst="rect">
              <a:avLst/>
            </a:prstGeom>
          </p:spPr>
        </p:pic>
        <p:pic>
          <p:nvPicPr>
            <p:cNvPr id="38" name="Image 3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87068" y="-159"/>
              <a:ext cx="245032" cy="364236"/>
            </a:xfrm>
            <a:prstGeom prst="rect">
              <a:avLst/>
            </a:prstGeom>
          </p:spPr>
        </p:pic>
        <p:pic>
          <p:nvPicPr>
            <p:cNvPr id="39" name="Image 3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32099" y="-159"/>
              <a:ext cx="245032" cy="364236"/>
            </a:xfrm>
            <a:prstGeom prst="rect">
              <a:avLst/>
            </a:prstGeom>
          </p:spPr>
        </p:pic>
        <p:pic>
          <p:nvPicPr>
            <p:cNvPr id="40" name="Image 3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16996" y="321"/>
              <a:ext cx="245032" cy="364236"/>
            </a:xfrm>
            <a:prstGeom prst="rect">
              <a:avLst/>
            </a:prstGeom>
          </p:spPr>
        </p:pic>
        <p:pic>
          <p:nvPicPr>
            <p:cNvPr id="41" name="Image 4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62028" y="321"/>
              <a:ext cx="245032" cy="364236"/>
            </a:xfrm>
            <a:prstGeom prst="rect">
              <a:avLst/>
            </a:prstGeom>
          </p:spPr>
        </p:pic>
        <p:pic>
          <p:nvPicPr>
            <p:cNvPr id="42" name="Image 4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07059" y="321"/>
              <a:ext cx="245032" cy="364236"/>
            </a:xfrm>
            <a:prstGeom prst="rect">
              <a:avLst/>
            </a:prstGeom>
          </p:spPr>
        </p:pic>
        <p:pic>
          <p:nvPicPr>
            <p:cNvPr id="43" name="Image 4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52091" y="-250"/>
              <a:ext cx="245032" cy="364236"/>
            </a:xfrm>
            <a:prstGeom prst="rect">
              <a:avLst/>
            </a:prstGeom>
          </p:spPr>
        </p:pic>
        <p:pic>
          <p:nvPicPr>
            <p:cNvPr id="44" name="Image 4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97123" y="-250"/>
              <a:ext cx="245032" cy="364236"/>
            </a:xfrm>
            <a:prstGeom prst="rect">
              <a:avLst/>
            </a:prstGeom>
          </p:spPr>
        </p:pic>
        <p:pic>
          <p:nvPicPr>
            <p:cNvPr id="45" name="Image 4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42155" y="-250"/>
              <a:ext cx="245032" cy="364236"/>
            </a:xfrm>
            <a:prstGeom prst="rect">
              <a:avLst/>
            </a:prstGeom>
          </p:spPr>
        </p:pic>
        <p:pic>
          <p:nvPicPr>
            <p:cNvPr id="46" name="Image 4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77013" y="0"/>
              <a:ext cx="245032" cy="364236"/>
            </a:xfrm>
            <a:prstGeom prst="rect">
              <a:avLst/>
            </a:prstGeom>
          </p:spPr>
        </p:pic>
        <p:pic>
          <p:nvPicPr>
            <p:cNvPr id="47" name="Image 4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22044" y="0"/>
              <a:ext cx="245032" cy="364236"/>
            </a:xfrm>
            <a:prstGeom prst="rect">
              <a:avLst/>
            </a:prstGeom>
          </p:spPr>
        </p:pic>
        <p:pic>
          <p:nvPicPr>
            <p:cNvPr id="48" name="Image 4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66957" y="0"/>
              <a:ext cx="245032" cy="364236"/>
            </a:xfrm>
            <a:prstGeom prst="rect">
              <a:avLst/>
            </a:prstGeom>
          </p:spPr>
        </p:pic>
      </p:grpSp>
      <p:graphicFrame>
        <p:nvGraphicFramePr>
          <p:cNvPr id="53" name="Obje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983366"/>
              </p:ext>
            </p:extLst>
          </p:nvPr>
        </p:nvGraphicFramePr>
        <p:xfrm>
          <a:off x="2101108" y="1014899"/>
          <a:ext cx="7351043" cy="55132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Acrobat Document" r:id="rId5" imgW="6857865" imgH="5143500" progId="Acrobat.Document.DC">
                  <p:embed/>
                </p:oleObj>
              </mc:Choice>
              <mc:Fallback>
                <p:oleObj name="Acrobat Document" r:id="rId5" imgW="6857865" imgH="5143500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01108" y="1014899"/>
                        <a:ext cx="7351043" cy="55132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95044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9297" y="293481"/>
            <a:ext cx="1011473" cy="721418"/>
          </a:xfrm>
          <a:prstGeom prst="rect">
            <a:avLst/>
          </a:prstGeom>
        </p:spPr>
      </p:pic>
      <p:grpSp>
        <p:nvGrpSpPr>
          <p:cNvPr id="10" name="Groupe 9"/>
          <p:cNvGrpSpPr/>
          <p:nvPr/>
        </p:nvGrpSpPr>
        <p:grpSpPr>
          <a:xfrm>
            <a:off x="2" y="-1095"/>
            <a:ext cx="12191999" cy="478384"/>
            <a:chOff x="1" y="-822"/>
            <a:chExt cx="9311988" cy="365379"/>
          </a:xfrm>
        </p:grpSpPr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" y="-250"/>
              <a:ext cx="245032" cy="364236"/>
            </a:xfrm>
            <a:prstGeom prst="rect">
              <a:avLst/>
            </a:prstGeom>
          </p:spPr>
        </p:pic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5033" y="-250"/>
              <a:ext cx="245032" cy="364236"/>
            </a:xfrm>
            <a:prstGeom prst="rect">
              <a:avLst/>
            </a:prstGeom>
          </p:spPr>
        </p:pic>
        <p:pic>
          <p:nvPicPr>
            <p:cNvPr id="13" name="Imag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0064" y="-250"/>
              <a:ext cx="245032" cy="364236"/>
            </a:xfrm>
            <a:prstGeom prst="rect">
              <a:avLst/>
            </a:prstGeom>
          </p:spPr>
        </p:pic>
        <p:pic>
          <p:nvPicPr>
            <p:cNvPr id="14" name="Imag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5131" y="-250"/>
              <a:ext cx="245032" cy="364236"/>
            </a:xfrm>
            <a:prstGeom prst="rect">
              <a:avLst/>
            </a:prstGeom>
          </p:spPr>
        </p:pic>
        <p:pic>
          <p:nvPicPr>
            <p:cNvPr id="15" name="Image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0163" y="-250"/>
              <a:ext cx="245032" cy="364236"/>
            </a:xfrm>
            <a:prstGeom prst="rect">
              <a:avLst/>
            </a:prstGeom>
          </p:spPr>
        </p:pic>
        <p:pic>
          <p:nvPicPr>
            <p:cNvPr id="16" name="Image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25195" y="-250"/>
              <a:ext cx="245032" cy="364236"/>
            </a:xfrm>
            <a:prstGeom prst="rect">
              <a:avLst/>
            </a:prstGeom>
          </p:spPr>
        </p:pic>
        <p:pic>
          <p:nvPicPr>
            <p:cNvPr id="17" name="Image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70226" y="-822"/>
              <a:ext cx="245032" cy="364236"/>
            </a:xfrm>
            <a:prstGeom prst="rect">
              <a:avLst/>
            </a:prstGeom>
          </p:spPr>
        </p:pic>
        <p:pic>
          <p:nvPicPr>
            <p:cNvPr id="18" name="Image 1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15258" y="-822"/>
              <a:ext cx="245032" cy="364236"/>
            </a:xfrm>
            <a:prstGeom prst="rect">
              <a:avLst/>
            </a:prstGeom>
          </p:spPr>
        </p:pic>
        <p:pic>
          <p:nvPicPr>
            <p:cNvPr id="19" name="Image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60290" y="-822"/>
              <a:ext cx="245032" cy="364236"/>
            </a:xfrm>
            <a:prstGeom prst="rect">
              <a:avLst/>
            </a:prstGeom>
          </p:spPr>
        </p:pic>
        <p:pic>
          <p:nvPicPr>
            <p:cNvPr id="20" name="Image 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06864" y="-250"/>
              <a:ext cx="245032" cy="364236"/>
            </a:xfrm>
            <a:prstGeom prst="rect">
              <a:avLst/>
            </a:prstGeom>
          </p:spPr>
        </p:pic>
        <p:pic>
          <p:nvPicPr>
            <p:cNvPr id="21" name="Image 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51896" y="-250"/>
              <a:ext cx="245032" cy="364236"/>
            </a:xfrm>
            <a:prstGeom prst="rect">
              <a:avLst/>
            </a:prstGeom>
          </p:spPr>
        </p:pic>
        <p:pic>
          <p:nvPicPr>
            <p:cNvPr id="22" name="Image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96928" y="-250"/>
              <a:ext cx="245032" cy="364236"/>
            </a:xfrm>
            <a:prstGeom prst="rect">
              <a:avLst/>
            </a:prstGeom>
          </p:spPr>
        </p:pic>
        <p:pic>
          <p:nvPicPr>
            <p:cNvPr id="23" name="Image 2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41994" y="-250"/>
              <a:ext cx="245032" cy="364236"/>
            </a:xfrm>
            <a:prstGeom prst="rect">
              <a:avLst/>
            </a:prstGeom>
          </p:spPr>
        </p:pic>
        <p:pic>
          <p:nvPicPr>
            <p:cNvPr id="24" name="Image 2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87026" y="-250"/>
              <a:ext cx="245032" cy="364236"/>
            </a:xfrm>
            <a:prstGeom prst="rect">
              <a:avLst/>
            </a:prstGeom>
          </p:spPr>
        </p:pic>
        <p:pic>
          <p:nvPicPr>
            <p:cNvPr id="25" name="Image 2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32058" y="-250"/>
              <a:ext cx="245032" cy="364236"/>
            </a:xfrm>
            <a:prstGeom prst="rect">
              <a:avLst/>
            </a:prstGeom>
          </p:spPr>
        </p:pic>
        <p:pic>
          <p:nvPicPr>
            <p:cNvPr id="26" name="Image 2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77090" y="-822"/>
              <a:ext cx="245032" cy="364236"/>
            </a:xfrm>
            <a:prstGeom prst="rect">
              <a:avLst/>
            </a:prstGeom>
          </p:spPr>
        </p:pic>
        <p:pic>
          <p:nvPicPr>
            <p:cNvPr id="27" name="Image 2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22121" y="-822"/>
              <a:ext cx="245032" cy="364236"/>
            </a:xfrm>
            <a:prstGeom prst="rect">
              <a:avLst/>
            </a:prstGeom>
          </p:spPr>
        </p:pic>
        <p:pic>
          <p:nvPicPr>
            <p:cNvPr id="28" name="Image 2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67153" y="-822"/>
              <a:ext cx="245032" cy="364236"/>
            </a:xfrm>
            <a:prstGeom prst="rect">
              <a:avLst/>
            </a:prstGeom>
          </p:spPr>
        </p:pic>
        <p:pic>
          <p:nvPicPr>
            <p:cNvPr id="29" name="Image 2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138" y="-159"/>
              <a:ext cx="245032" cy="364236"/>
            </a:xfrm>
            <a:prstGeom prst="rect">
              <a:avLst/>
            </a:prstGeom>
          </p:spPr>
        </p:pic>
        <p:pic>
          <p:nvPicPr>
            <p:cNvPr id="30" name="Image 2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27169" y="-159"/>
              <a:ext cx="245032" cy="364236"/>
            </a:xfrm>
            <a:prstGeom prst="rect">
              <a:avLst/>
            </a:prstGeom>
          </p:spPr>
        </p:pic>
        <p:pic>
          <p:nvPicPr>
            <p:cNvPr id="31" name="Image 3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12066" y="321"/>
              <a:ext cx="245032" cy="364236"/>
            </a:xfrm>
            <a:prstGeom prst="rect">
              <a:avLst/>
            </a:prstGeom>
          </p:spPr>
        </p:pic>
        <p:pic>
          <p:nvPicPr>
            <p:cNvPr id="32" name="Image 3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57098" y="321"/>
              <a:ext cx="245032" cy="364236"/>
            </a:xfrm>
            <a:prstGeom prst="rect">
              <a:avLst/>
            </a:prstGeom>
          </p:spPr>
        </p:pic>
        <p:pic>
          <p:nvPicPr>
            <p:cNvPr id="33" name="Image 3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02129" y="321"/>
              <a:ext cx="245032" cy="364236"/>
            </a:xfrm>
            <a:prstGeom prst="rect">
              <a:avLst/>
            </a:prstGeom>
          </p:spPr>
        </p:pic>
        <p:pic>
          <p:nvPicPr>
            <p:cNvPr id="34" name="Image 3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47161" y="-250"/>
              <a:ext cx="245032" cy="364236"/>
            </a:xfrm>
            <a:prstGeom prst="rect">
              <a:avLst/>
            </a:prstGeom>
          </p:spPr>
        </p:pic>
        <p:pic>
          <p:nvPicPr>
            <p:cNvPr id="35" name="Image 3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92193" y="-250"/>
              <a:ext cx="245032" cy="364236"/>
            </a:xfrm>
            <a:prstGeom prst="rect">
              <a:avLst/>
            </a:prstGeom>
          </p:spPr>
        </p:pic>
        <p:pic>
          <p:nvPicPr>
            <p:cNvPr id="36" name="Image 3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37225" y="-250"/>
              <a:ext cx="245032" cy="364236"/>
            </a:xfrm>
            <a:prstGeom prst="rect">
              <a:avLst/>
            </a:prstGeom>
          </p:spPr>
        </p:pic>
        <p:pic>
          <p:nvPicPr>
            <p:cNvPr id="37" name="Image 3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72083" y="-822"/>
              <a:ext cx="245032" cy="364236"/>
            </a:xfrm>
            <a:prstGeom prst="rect">
              <a:avLst/>
            </a:prstGeom>
          </p:spPr>
        </p:pic>
        <p:pic>
          <p:nvPicPr>
            <p:cNvPr id="38" name="Image 3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87068" y="-159"/>
              <a:ext cx="245032" cy="364236"/>
            </a:xfrm>
            <a:prstGeom prst="rect">
              <a:avLst/>
            </a:prstGeom>
          </p:spPr>
        </p:pic>
        <p:pic>
          <p:nvPicPr>
            <p:cNvPr id="39" name="Image 3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32099" y="-159"/>
              <a:ext cx="245032" cy="364236"/>
            </a:xfrm>
            <a:prstGeom prst="rect">
              <a:avLst/>
            </a:prstGeom>
          </p:spPr>
        </p:pic>
        <p:pic>
          <p:nvPicPr>
            <p:cNvPr id="40" name="Image 3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16996" y="321"/>
              <a:ext cx="245032" cy="364236"/>
            </a:xfrm>
            <a:prstGeom prst="rect">
              <a:avLst/>
            </a:prstGeom>
          </p:spPr>
        </p:pic>
        <p:pic>
          <p:nvPicPr>
            <p:cNvPr id="41" name="Image 4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62028" y="321"/>
              <a:ext cx="245032" cy="364236"/>
            </a:xfrm>
            <a:prstGeom prst="rect">
              <a:avLst/>
            </a:prstGeom>
          </p:spPr>
        </p:pic>
        <p:pic>
          <p:nvPicPr>
            <p:cNvPr id="42" name="Image 4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07059" y="321"/>
              <a:ext cx="245032" cy="364236"/>
            </a:xfrm>
            <a:prstGeom prst="rect">
              <a:avLst/>
            </a:prstGeom>
          </p:spPr>
        </p:pic>
        <p:pic>
          <p:nvPicPr>
            <p:cNvPr id="43" name="Image 4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52091" y="-250"/>
              <a:ext cx="245032" cy="364236"/>
            </a:xfrm>
            <a:prstGeom prst="rect">
              <a:avLst/>
            </a:prstGeom>
          </p:spPr>
        </p:pic>
        <p:pic>
          <p:nvPicPr>
            <p:cNvPr id="44" name="Image 4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97123" y="-250"/>
              <a:ext cx="245032" cy="364236"/>
            </a:xfrm>
            <a:prstGeom prst="rect">
              <a:avLst/>
            </a:prstGeom>
          </p:spPr>
        </p:pic>
        <p:pic>
          <p:nvPicPr>
            <p:cNvPr id="45" name="Image 4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42155" y="-250"/>
              <a:ext cx="245032" cy="364236"/>
            </a:xfrm>
            <a:prstGeom prst="rect">
              <a:avLst/>
            </a:prstGeom>
          </p:spPr>
        </p:pic>
        <p:pic>
          <p:nvPicPr>
            <p:cNvPr id="46" name="Image 4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77013" y="0"/>
              <a:ext cx="245032" cy="364236"/>
            </a:xfrm>
            <a:prstGeom prst="rect">
              <a:avLst/>
            </a:prstGeom>
          </p:spPr>
        </p:pic>
        <p:pic>
          <p:nvPicPr>
            <p:cNvPr id="47" name="Image 4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22044" y="0"/>
              <a:ext cx="245032" cy="364236"/>
            </a:xfrm>
            <a:prstGeom prst="rect">
              <a:avLst/>
            </a:prstGeom>
          </p:spPr>
        </p:pic>
        <p:pic>
          <p:nvPicPr>
            <p:cNvPr id="48" name="Image 4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66957" y="0"/>
              <a:ext cx="245032" cy="364236"/>
            </a:xfrm>
            <a:prstGeom prst="rect">
              <a:avLst/>
            </a:prstGeom>
          </p:spPr>
        </p:pic>
      </p:grpSp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5753" y="654190"/>
            <a:ext cx="7700494" cy="5760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331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40704" y="1"/>
            <a:ext cx="12673408" cy="7008779"/>
          </a:xfrm>
          <a:prstGeom prst="rect">
            <a:avLst/>
          </a:prstGeom>
          <a:solidFill>
            <a:srgbClr val="00213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240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60800" y="1143298"/>
            <a:ext cx="4995333" cy="4504267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3962400" y="2403079"/>
            <a:ext cx="4267200" cy="2882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fr-FR" sz="3600" dirty="0">
                <a:solidFill>
                  <a:schemeClr val="bg1"/>
                </a:solidFill>
                <a:latin typeface="ITC Lubalin Graph Std" panose="02060703020205020404" pitchFamily="18" charset="0"/>
                <a:cs typeface="Rockwell"/>
              </a:rPr>
              <a:t>C</a:t>
            </a:r>
            <a:r>
              <a:rPr lang="fr-FR" sz="3600" dirty="0" smtClean="0">
                <a:solidFill>
                  <a:schemeClr val="bg1"/>
                </a:solidFill>
                <a:latin typeface="ITC Lubalin Graph Std" panose="02060703020205020404" pitchFamily="18" charset="0"/>
                <a:cs typeface="Rockwell"/>
              </a:rPr>
              <a:t>omportement </a:t>
            </a:r>
            <a:r>
              <a:rPr lang="fr-FR" sz="3600" dirty="0">
                <a:solidFill>
                  <a:schemeClr val="bg1"/>
                </a:solidFill>
                <a:latin typeface="ITC Lubalin Graph Std" panose="02060703020205020404" pitchFamily="18" charset="0"/>
                <a:cs typeface="Rockwell"/>
              </a:rPr>
              <a:t>du consommateur sur Internet</a:t>
            </a:r>
            <a:r>
              <a:rPr lang="fr-FR" sz="3733" dirty="0">
                <a:solidFill>
                  <a:schemeClr val="bg1"/>
                </a:solidFill>
                <a:latin typeface="ITC Lubalin Graph Std" panose="02060703020205020404" pitchFamily="18" charset="0"/>
                <a:cs typeface="Rockwell"/>
              </a:rPr>
              <a:t/>
            </a:r>
            <a:br>
              <a:rPr lang="fr-FR" sz="3733" dirty="0">
                <a:solidFill>
                  <a:schemeClr val="bg1"/>
                </a:solidFill>
                <a:latin typeface="ITC Lubalin Graph Std" panose="02060703020205020404" pitchFamily="18" charset="0"/>
                <a:cs typeface="Rockwell"/>
              </a:rPr>
            </a:br>
            <a:endParaRPr lang="fr-FR" sz="3733" dirty="0">
              <a:solidFill>
                <a:schemeClr val="bg1"/>
              </a:solidFill>
              <a:latin typeface="ITC Lubalin Graph Std" panose="02060703020205020404" pitchFamily="18" charset="0"/>
              <a:cs typeface="Rockwell"/>
            </a:endParaRPr>
          </a:p>
        </p:txBody>
      </p:sp>
      <p:pic>
        <p:nvPicPr>
          <p:cNvPr id="7" name="Picture 6" descr="CBC_CW_RGB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6908" y="6122822"/>
            <a:ext cx="637227" cy="498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719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9297" y="293481"/>
            <a:ext cx="1011473" cy="721418"/>
          </a:xfrm>
          <a:prstGeom prst="rect">
            <a:avLst/>
          </a:prstGeom>
        </p:spPr>
      </p:pic>
      <p:grpSp>
        <p:nvGrpSpPr>
          <p:cNvPr id="10" name="Groupe 9"/>
          <p:cNvGrpSpPr/>
          <p:nvPr/>
        </p:nvGrpSpPr>
        <p:grpSpPr>
          <a:xfrm>
            <a:off x="2" y="-1095"/>
            <a:ext cx="12191999" cy="478384"/>
            <a:chOff x="1" y="-822"/>
            <a:chExt cx="9311988" cy="365379"/>
          </a:xfrm>
        </p:grpSpPr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" y="-250"/>
              <a:ext cx="245032" cy="364236"/>
            </a:xfrm>
            <a:prstGeom prst="rect">
              <a:avLst/>
            </a:prstGeom>
          </p:spPr>
        </p:pic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5033" y="-250"/>
              <a:ext cx="245032" cy="364236"/>
            </a:xfrm>
            <a:prstGeom prst="rect">
              <a:avLst/>
            </a:prstGeom>
          </p:spPr>
        </p:pic>
        <p:pic>
          <p:nvPicPr>
            <p:cNvPr id="13" name="Imag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0064" y="-250"/>
              <a:ext cx="245032" cy="364236"/>
            </a:xfrm>
            <a:prstGeom prst="rect">
              <a:avLst/>
            </a:prstGeom>
          </p:spPr>
        </p:pic>
        <p:pic>
          <p:nvPicPr>
            <p:cNvPr id="14" name="Imag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5131" y="-250"/>
              <a:ext cx="245032" cy="364236"/>
            </a:xfrm>
            <a:prstGeom prst="rect">
              <a:avLst/>
            </a:prstGeom>
          </p:spPr>
        </p:pic>
        <p:pic>
          <p:nvPicPr>
            <p:cNvPr id="15" name="Image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0163" y="-250"/>
              <a:ext cx="245032" cy="364236"/>
            </a:xfrm>
            <a:prstGeom prst="rect">
              <a:avLst/>
            </a:prstGeom>
          </p:spPr>
        </p:pic>
        <p:pic>
          <p:nvPicPr>
            <p:cNvPr id="16" name="Image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25195" y="-250"/>
              <a:ext cx="245032" cy="364236"/>
            </a:xfrm>
            <a:prstGeom prst="rect">
              <a:avLst/>
            </a:prstGeom>
          </p:spPr>
        </p:pic>
        <p:pic>
          <p:nvPicPr>
            <p:cNvPr id="17" name="Image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70226" y="-822"/>
              <a:ext cx="245032" cy="364236"/>
            </a:xfrm>
            <a:prstGeom prst="rect">
              <a:avLst/>
            </a:prstGeom>
          </p:spPr>
        </p:pic>
        <p:pic>
          <p:nvPicPr>
            <p:cNvPr id="18" name="Image 1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15258" y="-822"/>
              <a:ext cx="245032" cy="364236"/>
            </a:xfrm>
            <a:prstGeom prst="rect">
              <a:avLst/>
            </a:prstGeom>
          </p:spPr>
        </p:pic>
        <p:pic>
          <p:nvPicPr>
            <p:cNvPr id="19" name="Image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60290" y="-822"/>
              <a:ext cx="245032" cy="364236"/>
            </a:xfrm>
            <a:prstGeom prst="rect">
              <a:avLst/>
            </a:prstGeom>
          </p:spPr>
        </p:pic>
        <p:pic>
          <p:nvPicPr>
            <p:cNvPr id="20" name="Image 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06864" y="-250"/>
              <a:ext cx="245032" cy="364236"/>
            </a:xfrm>
            <a:prstGeom prst="rect">
              <a:avLst/>
            </a:prstGeom>
          </p:spPr>
        </p:pic>
        <p:pic>
          <p:nvPicPr>
            <p:cNvPr id="21" name="Image 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51896" y="-250"/>
              <a:ext cx="245032" cy="364236"/>
            </a:xfrm>
            <a:prstGeom prst="rect">
              <a:avLst/>
            </a:prstGeom>
          </p:spPr>
        </p:pic>
        <p:pic>
          <p:nvPicPr>
            <p:cNvPr id="22" name="Image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96928" y="-250"/>
              <a:ext cx="245032" cy="364236"/>
            </a:xfrm>
            <a:prstGeom prst="rect">
              <a:avLst/>
            </a:prstGeom>
          </p:spPr>
        </p:pic>
        <p:pic>
          <p:nvPicPr>
            <p:cNvPr id="23" name="Image 2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41994" y="-250"/>
              <a:ext cx="245032" cy="364236"/>
            </a:xfrm>
            <a:prstGeom prst="rect">
              <a:avLst/>
            </a:prstGeom>
          </p:spPr>
        </p:pic>
        <p:pic>
          <p:nvPicPr>
            <p:cNvPr id="24" name="Image 2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87026" y="-250"/>
              <a:ext cx="245032" cy="364236"/>
            </a:xfrm>
            <a:prstGeom prst="rect">
              <a:avLst/>
            </a:prstGeom>
          </p:spPr>
        </p:pic>
        <p:pic>
          <p:nvPicPr>
            <p:cNvPr id="25" name="Image 2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32058" y="-250"/>
              <a:ext cx="245032" cy="364236"/>
            </a:xfrm>
            <a:prstGeom prst="rect">
              <a:avLst/>
            </a:prstGeom>
          </p:spPr>
        </p:pic>
        <p:pic>
          <p:nvPicPr>
            <p:cNvPr id="26" name="Image 2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77090" y="-822"/>
              <a:ext cx="245032" cy="364236"/>
            </a:xfrm>
            <a:prstGeom prst="rect">
              <a:avLst/>
            </a:prstGeom>
          </p:spPr>
        </p:pic>
        <p:pic>
          <p:nvPicPr>
            <p:cNvPr id="27" name="Image 2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22121" y="-822"/>
              <a:ext cx="245032" cy="364236"/>
            </a:xfrm>
            <a:prstGeom prst="rect">
              <a:avLst/>
            </a:prstGeom>
          </p:spPr>
        </p:pic>
        <p:pic>
          <p:nvPicPr>
            <p:cNvPr id="28" name="Image 2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67153" y="-822"/>
              <a:ext cx="245032" cy="364236"/>
            </a:xfrm>
            <a:prstGeom prst="rect">
              <a:avLst/>
            </a:prstGeom>
          </p:spPr>
        </p:pic>
        <p:pic>
          <p:nvPicPr>
            <p:cNvPr id="29" name="Image 2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138" y="-159"/>
              <a:ext cx="245032" cy="364236"/>
            </a:xfrm>
            <a:prstGeom prst="rect">
              <a:avLst/>
            </a:prstGeom>
          </p:spPr>
        </p:pic>
        <p:pic>
          <p:nvPicPr>
            <p:cNvPr id="30" name="Image 2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27169" y="-159"/>
              <a:ext cx="245032" cy="364236"/>
            </a:xfrm>
            <a:prstGeom prst="rect">
              <a:avLst/>
            </a:prstGeom>
          </p:spPr>
        </p:pic>
        <p:pic>
          <p:nvPicPr>
            <p:cNvPr id="31" name="Image 3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12066" y="321"/>
              <a:ext cx="245032" cy="364236"/>
            </a:xfrm>
            <a:prstGeom prst="rect">
              <a:avLst/>
            </a:prstGeom>
          </p:spPr>
        </p:pic>
        <p:pic>
          <p:nvPicPr>
            <p:cNvPr id="32" name="Image 3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57098" y="321"/>
              <a:ext cx="245032" cy="364236"/>
            </a:xfrm>
            <a:prstGeom prst="rect">
              <a:avLst/>
            </a:prstGeom>
          </p:spPr>
        </p:pic>
        <p:pic>
          <p:nvPicPr>
            <p:cNvPr id="33" name="Image 3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02129" y="321"/>
              <a:ext cx="245032" cy="364236"/>
            </a:xfrm>
            <a:prstGeom prst="rect">
              <a:avLst/>
            </a:prstGeom>
          </p:spPr>
        </p:pic>
        <p:pic>
          <p:nvPicPr>
            <p:cNvPr id="34" name="Image 3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47161" y="-250"/>
              <a:ext cx="245032" cy="364236"/>
            </a:xfrm>
            <a:prstGeom prst="rect">
              <a:avLst/>
            </a:prstGeom>
          </p:spPr>
        </p:pic>
        <p:pic>
          <p:nvPicPr>
            <p:cNvPr id="35" name="Image 3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92193" y="-250"/>
              <a:ext cx="245032" cy="364236"/>
            </a:xfrm>
            <a:prstGeom prst="rect">
              <a:avLst/>
            </a:prstGeom>
          </p:spPr>
        </p:pic>
        <p:pic>
          <p:nvPicPr>
            <p:cNvPr id="36" name="Image 3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37225" y="-250"/>
              <a:ext cx="245032" cy="364236"/>
            </a:xfrm>
            <a:prstGeom prst="rect">
              <a:avLst/>
            </a:prstGeom>
          </p:spPr>
        </p:pic>
        <p:pic>
          <p:nvPicPr>
            <p:cNvPr id="37" name="Image 3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72083" y="-822"/>
              <a:ext cx="245032" cy="364236"/>
            </a:xfrm>
            <a:prstGeom prst="rect">
              <a:avLst/>
            </a:prstGeom>
          </p:spPr>
        </p:pic>
        <p:pic>
          <p:nvPicPr>
            <p:cNvPr id="38" name="Image 3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87068" y="-159"/>
              <a:ext cx="245032" cy="364236"/>
            </a:xfrm>
            <a:prstGeom prst="rect">
              <a:avLst/>
            </a:prstGeom>
          </p:spPr>
        </p:pic>
        <p:pic>
          <p:nvPicPr>
            <p:cNvPr id="39" name="Image 3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32099" y="-159"/>
              <a:ext cx="245032" cy="364236"/>
            </a:xfrm>
            <a:prstGeom prst="rect">
              <a:avLst/>
            </a:prstGeom>
          </p:spPr>
        </p:pic>
        <p:pic>
          <p:nvPicPr>
            <p:cNvPr id="40" name="Image 3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16996" y="321"/>
              <a:ext cx="245032" cy="364236"/>
            </a:xfrm>
            <a:prstGeom prst="rect">
              <a:avLst/>
            </a:prstGeom>
          </p:spPr>
        </p:pic>
        <p:pic>
          <p:nvPicPr>
            <p:cNvPr id="41" name="Image 4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62028" y="321"/>
              <a:ext cx="245032" cy="364236"/>
            </a:xfrm>
            <a:prstGeom prst="rect">
              <a:avLst/>
            </a:prstGeom>
          </p:spPr>
        </p:pic>
        <p:pic>
          <p:nvPicPr>
            <p:cNvPr id="42" name="Image 4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07059" y="321"/>
              <a:ext cx="245032" cy="364236"/>
            </a:xfrm>
            <a:prstGeom prst="rect">
              <a:avLst/>
            </a:prstGeom>
          </p:spPr>
        </p:pic>
        <p:pic>
          <p:nvPicPr>
            <p:cNvPr id="43" name="Image 4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52091" y="-250"/>
              <a:ext cx="245032" cy="364236"/>
            </a:xfrm>
            <a:prstGeom prst="rect">
              <a:avLst/>
            </a:prstGeom>
          </p:spPr>
        </p:pic>
        <p:pic>
          <p:nvPicPr>
            <p:cNvPr id="44" name="Image 4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97123" y="-250"/>
              <a:ext cx="245032" cy="364236"/>
            </a:xfrm>
            <a:prstGeom prst="rect">
              <a:avLst/>
            </a:prstGeom>
          </p:spPr>
        </p:pic>
        <p:pic>
          <p:nvPicPr>
            <p:cNvPr id="45" name="Image 4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42155" y="-250"/>
              <a:ext cx="245032" cy="364236"/>
            </a:xfrm>
            <a:prstGeom prst="rect">
              <a:avLst/>
            </a:prstGeom>
          </p:spPr>
        </p:pic>
        <p:pic>
          <p:nvPicPr>
            <p:cNvPr id="46" name="Image 4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77013" y="0"/>
              <a:ext cx="245032" cy="364236"/>
            </a:xfrm>
            <a:prstGeom prst="rect">
              <a:avLst/>
            </a:prstGeom>
          </p:spPr>
        </p:pic>
        <p:pic>
          <p:nvPicPr>
            <p:cNvPr id="47" name="Image 4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22044" y="0"/>
              <a:ext cx="245032" cy="364236"/>
            </a:xfrm>
            <a:prstGeom prst="rect">
              <a:avLst/>
            </a:prstGeom>
          </p:spPr>
        </p:pic>
        <p:pic>
          <p:nvPicPr>
            <p:cNvPr id="48" name="Image 4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66957" y="0"/>
              <a:ext cx="245032" cy="364236"/>
            </a:xfrm>
            <a:prstGeom prst="rect">
              <a:avLst/>
            </a:prstGeom>
          </p:spPr>
        </p:pic>
      </p:grpSp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5753" y="654190"/>
            <a:ext cx="7700494" cy="5769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828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9297" y="293481"/>
            <a:ext cx="1011473" cy="721418"/>
          </a:xfrm>
          <a:prstGeom prst="rect">
            <a:avLst/>
          </a:prstGeom>
        </p:spPr>
      </p:pic>
      <p:grpSp>
        <p:nvGrpSpPr>
          <p:cNvPr id="10" name="Groupe 9"/>
          <p:cNvGrpSpPr/>
          <p:nvPr/>
        </p:nvGrpSpPr>
        <p:grpSpPr>
          <a:xfrm>
            <a:off x="2" y="-1095"/>
            <a:ext cx="12191999" cy="478384"/>
            <a:chOff x="1" y="-822"/>
            <a:chExt cx="9311988" cy="365379"/>
          </a:xfrm>
        </p:grpSpPr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" y="-250"/>
              <a:ext cx="245032" cy="364236"/>
            </a:xfrm>
            <a:prstGeom prst="rect">
              <a:avLst/>
            </a:prstGeom>
          </p:spPr>
        </p:pic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5033" y="-250"/>
              <a:ext cx="245032" cy="364236"/>
            </a:xfrm>
            <a:prstGeom prst="rect">
              <a:avLst/>
            </a:prstGeom>
          </p:spPr>
        </p:pic>
        <p:pic>
          <p:nvPicPr>
            <p:cNvPr id="13" name="Imag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0064" y="-250"/>
              <a:ext cx="245032" cy="364236"/>
            </a:xfrm>
            <a:prstGeom prst="rect">
              <a:avLst/>
            </a:prstGeom>
          </p:spPr>
        </p:pic>
        <p:pic>
          <p:nvPicPr>
            <p:cNvPr id="14" name="Imag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5131" y="-250"/>
              <a:ext cx="245032" cy="364236"/>
            </a:xfrm>
            <a:prstGeom prst="rect">
              <a:avLst/>
            </a:prstGeom>
          </p:spPr>
        </p:pic>
        <p:pic>
          <p:nvPicPr>
            <p:cNvPr id="15" name="Image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0163" y="-250"/>
              <a:ext cx="245032" cy="364236"/>
            </a:xfrm>
            <a:prstGeom prst="rect">
              <a:avLst/>
            </a:prstGeom>
          </p:spPr>
        </p:pic>
        <p:pic>
          <p:nvPicPr>
            <p:cNvPr id="16" name="Image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25195" y="-250"/>
              <a:ext cx="245032" cy="364236"/>
            </a:xfrm>
            <a:prstGeom prst="rect">
              <a:avLst/>
            </a:prstGeom>
          </p:spPr>
        </p:pic>
        <p:pic>
          <p:nvPicPr>
            <p:cNvPr id="17" name="Image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70226" y="-822"/>
              <a:ext cx="245032" cy="364236"/>
            </a:xfrm>
            <a:prstGeom prst="rect">
              <a:avLst/>
            </a:prstGeom>
          </p:spPr>
        </p:pic>
        <p:pic>
          <p:nvPicPr>
            <p:cNvPr id="18" name="Image 1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15258" y="-822"/>
              <a:ext cx="245032" cy="364236"/>
            </a:xfrm>
            <a:prstGeom prst="rect">
              <a:avLst/>
            </a:prstGeom>
          </p:spPr>
        </p:pic>
        <p:pic>
          <p:nvPicPr>
            <p:cNvPr id="19" name="Image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60290" y="-822"/>
              <a:ext cx="245032" cy="364236"/>
            </a:xfrm>
            <a:prstGeom prst="rect">
              <a:avLst/>
            </a:prstGeom>
          </p:spPr>
        </p:pic>
        <p:pic>
          <p:nvPicPr>
            <p:cNvPr id="20" name="Image 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06864" y="-250"/>
              <a:ext cx="245032" cy="364236"/>
            </a:xfrm>
            <a:prstGeom prst="rect">
              <a:avLst/>
            </a:prstGeom>
          </p:spPr>
        </p:pic>
        <p:pic>
          <p:nvPicPr>
            <p:cNvPr id="21" name="Image 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51896" y="-250"/>
              <a:ext cx="245032" cy="364236"/>
            </a:xfrm>
            <a:prstGeom prst="rect">
              <a:avLst/>
            </a:prstGeom>
          </p:spPr>
        </p:pic>
        <p:pic>
          <p:nvPicPr>
            <p:cNvPr id="22" name="Image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96928" y="-250"/>
              <a:ext cx="245032" cy="364236"/>
            </a:xfrm>
            <a:prstGeom prst="rect">
              <a:avLst/>
            </a:prstGeom>
          </p:spPr>
        </p:pic>
        <p:pic>
          <p:nvPicPr>
            <p:cNvPr id="23" name="Image 2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41994" y="-250"/>
              <a:ext cx="245032" cy="364236"/>
            </a:xfrm>
            <a:prstGeom prst="rect">
              <a:avLst/>
            </a:prstGeom>
          </p:spPr>
        </p:pic>
        <p:pic>
          <p:nvPicPr>
            <p:cNvPr id="24" name="Image 2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87026" y="-250"/>
              <a:ext cx="245032" cy="364236"/>
            </a:xfrm>
            <a:prstGeom prst="rect">
              <a:avLst/>
            </a:prstGeom>
          </p:spPr>
        </p:pic>
        <p:pic>
          <p:nvPicPr>
            <p:cNvPr id="25" name="Image 2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32058" y="-250"/>
              <a:ext cx="245032" cy="364236"/>
            </a:xfrm>
            <a:prstGeom prst="rect">
              <a:avLst/>
            </a:prstGeom>
          </p:spPr>
        </p:pic>
        <p:pic>
          <p:nvPicPr>
            <p:cNvPr id="26" name="Image 2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77090" y="-822"/>
              <a:ext cx="245032" cy="364236"/>
            </a:xfrm>
            <a:prstGeom prst="rect">
              <a:avLst/>
            </a:prstGeom>
          </p:spPr>
        </p:pic>
        <p:pic>
          <p:nvPicPr>
            <p:cNvPr id="27" name="Image 2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22121" y="-822"/>
              <a:ext cx="245032" cy="364236"/>
            </a:xfrm>
            <a:prstGeom prst="rect">
              <a:avLst/>
            </a:prstGeom>
          </p:spPr>
        </p:pic>
        <p:pic>
          <p:nvPicPr>
            <p:cNvPr id="28" name="Image 2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67153" y="-822"/>
              <a:ext cx="245032" cy="364236"/>
            </a:xfrm>
            <a:prstGeom prst="rect">
              <a:avLst/>
            </a:prstGeom>
          </p:spPr>
        </p:pic>
        <p:pic>
          <p:nvPicPr>
            <p:cNvPr id="29" name="Image 2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138" y="-159"/>
              <a:ext cx="245032" cy="364236"/>
            </a:xfrm>
            <a:prstGeom prst="rect">
              <a:avLst/>
            </a:prstGeom>
          </p:spPr>
        </p:pic>
        <p:pic>
          <p:nvPicPr>
            <p:cNvPr id="30" name="Image 2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27169" y="-159"/>
              <a:ext cx="245032" cy="364236"/>
            </a:xfrm>
            <a:prstGeom prst="rect">
              <a:avLst/>
            </a:prstGeom>
          </p:spPr>
        </p:pic>
        <p:pic>
          <p:nvPicPr>
            <p:cNvPr id="31" name="Image 3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12066" y="321"/>
              <a:ext cx="245032" cy="364236"/>
            </a:xfrm>
            <a:prstGeom prst="rect">
              <a:avLst/>
            </a:prstGeom>
          </p:spPr>
        </p:pic>
        <p:pic>
          <p:nvPicPr>
            <p:cNvPr id="32" name="Image 3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57098" y="321"/>
              <a:ext cx="245032" cy="364236"/>
            </a:xfrm>
            <a:prstGeom prst="rect">
              <a:avLst/>
            </a:prstGeom>
          </p:spPr>
        </p:pic>
        <p:pic>
          <p:nvPicPr>
            <p:cNvPr id="33" name="Image 3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02129" y="321"/>
              <a:ext cx="245032" cy="364236"/>
            </a:xfrm>
            <a:prstGeom prst="rect">
              <a:avLst/>
            </a:prstGeom>
          </p:spPr>
        </p:pic>
        <p:pic>
          <p:nvPicPr>
            <p:cNvPr id="34" name="Image 3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47161" y="-250"/>
              <a:ext cx="245032" cy="364236"/>
            </a:xfrm>
            <a:prstGeom prst="rect">
              <a:avLst/>
            </a:prstGeom>
          </p:spPr>
        </p:pic>
        <p:pic>
          <p:nvPicPr>
            <p:cNvPr id="35" name="Image 3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92193" y="-250"/>
              <a:ext cx="245032" cy="364236"/>
            </a:xfrm>
            <a:prstGeom prst="rect">
              <a:avLst/>
            </a:prstGeom>
          </p:spPr>
        </p:pic>
        <p:pic>
          <p:nvPicPr>
            <p:cNvPr id="36" name="Image 3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37225" y="-250"/>
              <a:ext cx="245032" cy="364236"/>
            </a:xfrm>
            <a:prstGeom prst="rect">
              <a:avLst/>
            </a:prstGeom>
          </p:spPr>
        </p:pic>
        <p:pic>
          <p:nvPicPr>
            <p:cNvPr id="37" name="Image 3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72083" y="-822"/>
              <a:ext cx="245032" cy="364236"/>
            </a:xfrm>
            <a:prstGeom prst="rect">
              <a:avLst/>
            </a:prstGeom>
          </p:spPr>
        </p:pic>
        <p:pic>
          <p:nvPicPr>
            <p:cNvPr id="38" name="Image 3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87068" y="-159"/>
              <a:ext cx="245032" cy="364236"/>
            </a:xfrm>
            <a:prstGeom prst="rect">
              <a:avLst/>
            </a:prstGeom>
          </p:spPr>
        </p:pic>
        <p:pic>
          <p:nvPicPr>
            <p:cNvPr id="39" name="Image 3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32099" y="-159"/>
              <a:ext cx="245032" cy="364236"/>
            </a:xfrm>
            <a:prstGeom prst="rect">
              <a:avLst/>
            </a:prstGeom>
          </p:spPr>
        </p:pic>
        <p:pic>
          <p:nvPicPr>
            <p:cNvPr id="40" name="Image 3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16996" y="321"/>
              <a:ext cx="245032" cy="364236"/>
            </a:xfrm>
            <a:prstGeom prst="rect">
              <a:avLst/>
            </a:prstGeom>
          </p:spPr>
        </p:pic>
        <p:pic>
          <p:nvPicPr>
            <p:cNvPr id="41" name="Image 4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62028" y="321"/>
              <a:ext cx="245032" cy="364236"/>
            </a:xfrm>
            <a:prstGeom prst="rect">
              <a:avLst/>
            </a:prstGeom>
          </p:spPr>
        </p:pic>
        <p:pic>
          <p:nvPicPr>
            <p:cNvPr id="42" name="Image 4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07059" y="321"/>
              <a:ext cx="245032" cy="364236"/>
            </a:xfrm>
            <a:prstGeom prst="rect">
              <a:avLst/>
            </a:prstGeom>
          </p:spPr>
        </p:pic>
        <p:pic>
          <p:nvPicPr>
            <p:cNvPr id="43" name="Image 4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52091" y="-250"/>
              <a:ext cx="245032" cy="364236"/>
            </a:xfrm>
            <a:prstGeom prst="rect">
              <a:avLst/>
            </a:prstGeom>
          </p:spPr>
        </p:pic>
        <p:pic>
          <p:nvPicPr>
            <p:cNvPr id="44" name="Image 4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97123" y="-250"/>
              <a:ext cx="245032" cy="364236"/>
            </a:xfrm>
            <a:prstGeom prst="rect">
              <a:avLst/>
            </a:prstGeom>
          </p:spPr>
        </p:pic>
        <p:pic>
          <p:nvPicPr>
            <p:cNvPr id="45" name="Image 4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42155" y="-250"/>
              <a:ext cx="245032" cy="364236"/>
            </a:xfrm>
            <a:prstGeom prst="rect">
              <a:avLst/>
            </a:prstGeom>
          </p:spPr>
        </p:pic>
        <p:pic>
          <p:nvPicPr>
            <p:cNvPr id="46" name="Image 4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77013" y="0"/>
              <a:ext cx="245032" cy="364236"/>
            </a:xfrm>
            <a:prstGeom prst="rect">
              <a:avLst/>
            </a:prstGeom>
          </p:spPr>
        </p:pic>
        <p:pic>
          <p:nvPicPr>
            <p:cNvPr id="47" name="Image 4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22044" y="0"/>
              <a:ext cx="245032" cy="364236"/>
            </a:xfrm>
            <a:prstGeom prst="rect">
              <a:avLst/>
            </a:prstGeom>
          </p:spPr>
        </p:pic>
        <p:pic>
          <p:nvPicPr>
            <p:cNvPr id="48" name="Image 4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66957" y="0"/>
              <a:ext cx="245032" cy="364236"/>
            </a:xfrm>
            <a:prstGeom prst="rect">
              <a:avLst/>
            </a:prstGeom>
          </p:spPr>
        </p:pic>
      </p:grpSp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6357" y="654190"/>
            <a:ext cx="7980404" cy="5978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15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40704" y="1"/>
            <a:ext cx="12673408" cy="7008779"/>
          </a:xfrm>
          <a:prstGeom prst="rect">
            <a:avLst/>
          </a:prstGeom>
          <a:solidFill>
            <a:srgbClr val="00213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240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60800" y="1176868"/>
            <a:ext cx="4995333" cy="4504267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3962400" y="2767281"/>
            <a:ext cx="426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fr-FR" sz="4000" dirty="0">
                <a:solidFill>
                  <a:schemeClr val="bg1"/>
                </a:solidFill>
                <a:latin typeface="ITC Lubalin Graph Std" panose="02060703020205020404" pitchFamily="18" charset="0"/>
                <a:cs typeface="Rockwell"/>
              </a:rPr>
              <a:t>Avez-vous des questions?</a:t>
            </a:r>
          </a:p>
        </p:txBody>
      </p:sp>
      <p:pic>
        <p:nvPicPr>
          <p:cNvPr id="7" name="Picture 6" descr="CBC_CW_RGB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6908" y="6122822"/>
            <a:ext cx="637227" cy="498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985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15654" y="713547"/>
            <a:ext cx="10972800" cy="720080"/>
          </a:xfrm>
        </p:spPr>
        <p:txBody>
          <a:bodyPr/>
          <a:lstStyle/>
          <a:p>
            <a:r>
              <a:rPr lang="en-US" sz="2400" dirty="0" err="1">
                <a:latin typeface="ITC Lubalin Graph Std" panose="02060703020205020404" pitchFamily="18" charset="0"/>
              </a:rPr>
              <a:t>Accès</a:t>
            </a:r>
            <a:r>
              <a:rPr lang="en-US" sz="2400" dirty="0">
                <a:latin typeface="ITC Lubalin Graph Std" panose="02060703020205020404" pitchFamily="18" charset="0"/>
              </a:rPr>
              <a:t> des ménages à Internet </a:t>
            </a:r>
            <a:endParaRPr lang="fr-BE" sz="2400" dirty="0">
              <a:latin typeface="ITC Lubalin Graph Std" panose="020607030202050204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03723" y="6375484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0968755" y="6400388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</p:txBody>
      </p:sp>
      <p:pic>
        <p:nvPicPr>
          <p:cNvPr id="9" name="Picture 8" descr="CBC_RGB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5314" y="6156299"/>
            <a:ext cx="614655" cy="480469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8468" y="1273968"/>
            <a:ext cx="7531016" cy="4864172"/>
          </a:xfrm>
          <a:prstGeom prst="rect">
            <a:avLst/>
          </a:prstGeom>
        </p:spPr>
      </p:pic>
      <p:sp>
        <p:nvSpPr>
          <p:cNvPr id="14" name="TextBox 37"/>
          <p:cNvSpPr txBox="1"/>
          <p:nvPr/>
        </p:nvSpPr>
        <p:spPr>
          <a:xfrm>
            <a:off x="1328468" y="6234221"/>
            <a:ext cx="1651544" cy="324624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ITC Lubalin Graph Std" panose="02060703020205020404" pitchFamily="18" charset="0"/>
              </a:rPr>
              <a:t>Source : Eurostat </a:t>
            </a:r>
          </a:p>
        </p:txBody>
      </p:sp>
    </p:spTree>
    <p:extLst>
      <p:ext uri="{BB962C8B-B14F-4D97-AF65-F5344CB8AC3E}">
        <p14:creationId xmlns:p14="http://schemas.microsoft.com/office/powerpoint/2010/main" val="1289058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23288" y="778521"/>
            <a:ext cx="10972800" cy="720080"/>
          </a:xfrm>
        </p:spPr>
        <p:txBody>
          <a:bodyPr/>
          <a:lstStyle/>
          <a:p>
            <a:r>
              <a:rPr lang="fr-FR" sz="2400" dirty="0" smtClean="0">
                <a:latin typeface="ITC Lubalin Graph Std" panose="02060703020205020404" pitchFamily="18" charset="0"/>
              </a:rPr>
              <a:t>Présence en ligne du consommateur</a:t>
            </a:r>
            <a:endParaRPr lang="fr-FR" sz="2400" dirty="0">
              <a:latin typeface="ITC Lubalin Graph Std" panose="020607030202050204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03723" y="6375484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0968755" y="6400388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</p:txBody>
      </p:sp>
      <p:pic>
        <p:nvPicPr>
          <p:cNvPr id="9" name="Picture 8" descr="CBC_RGB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5314" y="6156299"/>
            <a:ext cx="614655" cy="480469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1" y="1388853"/>
            <a:ext cx="7433094" cy="4767446"/>
          </a:xfrm>
          <a:prstGeom prst="rect">
            <a:avLst/>
          </a:prstGeom>
        </p:spPr>
      </p:pic>
      <p:sp>
        <p:nvSpPr>
          <p:cNvPr id="8" name="TextBox 37"/>
          <p:cNvSpPr txBox="1"/>
          <p:nvPr/>
        </p:nvSpPr>
        <p:spPr>
          <a:xfrm>
            <a:off x="1219201" y="6213172"/>
            <a:ext cx="1651544" cy="324624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ITC Lubalin Graph Std" panose="02060703020205020404" pitchFamily="18" charset="0"/>
              </a:rPr>
              <a:t>Source : Eurostat </a:t>
            </a:r>
          </a:p>
        </p:txBody>
      </p:sp>
    </p:spTree>
    <p:extLst>
      <p:ext uri="{BB962C8B-B14F-4D97-AF65-F5344CB8AC3E}">
        <p14:creationId xmlns:p14="http://schemas.microsoft.com/office/powerpoint/2010/main" val="185329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23288" y="861062"/>
            <a:ext cx="10972800" cy="720080"/>
          </a:xfrm>
        </p:spPr>
        <p:txBody>
          <a:bodyPr/>
          <a:lstStyle/>
          <a:p>
            <a:r>
              <a:rPr lang="en-US" sz="2400" dirty="0" err="1">
                <a:latin typeface="ITC Lubalin Graph Std" panose="02060703020205020404" pitchFamily="18" charset="0"/>
              </a:rPr>
              <a:t>C</a:t>
            </a:r>
            <a:r>
              <a:rPr lang="en-US" sz="2400" dirty="0" err="1" smtClean="0">
                <a:latin typeface="ITC Lubalin Graph Std" panose="02060703020205020404" pitchFamily="18" charset="0"/>
              </a:rPr>
              <a:t>onsommation</a:t>
            </a:r>
            <a:r>
              <a:rPr lang="en-US" sz="2400" dirty="0" smtClean="0">
                <a:latin typeface="ITC Lubalin Graph Std" panose="02060703020205020404" pitchFamily="18" charset="0"/>
              </a:rPr>
              <a:t> en </a:t>
            </a:r>
            <a:r>
              <a:rPr lang="en-US" sz="2400" dirty="0" err="1" smtClean="0">
                <a:latin typeface="ITC Lubalin Graph Std" panose="02060703020205020404" pitchFamily="18" charset="0"/>
              </a:rPr>
              <a:t>ligne</a:t>
            </a:r>
            <a:r>
              <a:rPr lang="en-US" sz="2400" dirty="0" smtClean="0">
                <a:latin typeface="ITC Lubalin Graph Std" panose="02060703020205020404" pitchFamily="18" charset="0"/>
              </a:rPr>
              <a:t> </a:t>
            </a:r>
            <a:r>
              <a:rPr lang="en-US" sz="2400" dirty="0" err="1" smtClean="0">
                <a:latin typeface="ITC Lubalin Graph Std" panose="02060703020205020404" pitchFamily="18" charset="0"/>
              </a:rPr>
              <a:t>d’une</a:t>
            </a:r>
            <a:r>
              <a:rPr lang="en-US" sz="2400" dirty="0" smtClean="0">
                <a:latin typeface="ITC Lubalin Graph Std" panose="02060703020205020404" pitchFamily="18" charset="0"/>
              </a:rPr>
              <a:t> </a:t>
            </a:r>
            <a:r>
              <a:rPr lang="en-US" sz="2400" dirty="0" err="1">
                <a:latin typeface="ITC Lubalin Graph Std" panose="02060703020205020404" pitchFamily="18" charset="0"/>
              </a:rPr>
              <a:t>région</a:t>
            </a:r>
            <a:r>
              <a:rPr lang="en-US" sz="2400" dirty="0">
                <a:latin typeface="ITC Lubalin Graph Std" panose="02060703020205020404" pitchFamily="18" charset="0"/>
              </a:rPr>
              <a:t> à </a:t>
            </a:r>
            <a:r>
              <a:rPr lang="en-US" sz="2400" dirty="0" err="1">
                <a:latin typeface="ITC Lubalin Graph Std" panose="02060703020205020404" pitchFamily="18" charset="0"/>
              </a:rPr>
              <a:t>l’autre</a:t>
            </a:r>
            <a:endParaRPr lang="fr-BE" sz="2400" dirty="0">
              <a:latin typeface="ITC Lubalin Graph Std" panose="020607030202050204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03723" y="6375484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0968755" y="6400388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</p:txBody>
      </p:sp>
      <p:pic>
        <p:nvPicPr>
          <p:cNvPr id="9" name="Picture 8" descr="CBC_RGB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5314" y="6156299"/>
            <a:ext cx="614655" cy="48046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3804" y="1505477"/>
            <a:ext cx="8047163" cy="4117100"/>
          </a:xfrm>
          <a:prstGeom prst="rect">
            <a:avLst/>
          </a:prstGeom>
        </p:spPr>
      </p:pic>
      <p:sp>
        <p:nvSpPr>
          <p:cNvPr id="8" name="TextBox 37"/>
          <p:cNvSpPr txBox="1"/>
          <p:nvPr/>
        </p:nvSpPr>
        <p:spPr>
          <a:xfrm>
            <a:off x="1343804" y="5683436"/>
            <a:ext cx="1651544" cy="324624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ITC Lubalin Graph Std" panose="02060703020205020404" pitchFamily="18" charset="0"/>
              </a:rPr>
              <a:t>Source : Eurostat </a:t>
            </a:r>
          </a:p>
        </p:txBody>
      </p:sp>
    </p:spTree>
    <p:extLst>
      <p:ext uri="{BB962C8B-B14F-4D97-AF65-F5344CB8AC3E}">
        <p14:creationId xmlns:p14="http://schemas.microsoft.com/office/powerpoint/2010/main" val="2930506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23288" y="793131"/>
            <a:ext cx="10972800" cy="720080"/>
          </a:xfrm>
        </p:spPr>
        <p:txBody>
          <a:bodyPr/>
          <a:lstStyle/>
          <a:p>
            <a:r>
              <a:rPr lang="fr-FR" sz="2400" dirty="0" smtClean="0">
                <a:latin typeface="ITC Lubalin Graph Std" panose="02060703020205020404" pitchFamily="18" charset="0"/>
              </a:rPr>
              <a:t>Commandes en ligne au niveau national</a:t>
            </a:r>
            <a:r>
              <a:rPr lang="en-US" sz="2400" dirty="0">
                <a:latin typeface="ITC Lubalin Graph Std" panose="02060703020205020404" pitchFamily="18" charset="0"/>
              </a:rPr>
              <a:t/>
            </a:r>
            <a:br>
              <a:rPr lang="en-US" sz="2400" dirty="0">
                <a:latin typeface="ITC Lubalin Graph Std" panose="02060703020205020404" pitchFamily="18" charset="0"/>
              </a:rPr>
            </a:br>
            <a:endParaRPr lang="fr-BE" sz="2400" dirty="0">
              <a:solidFill>
                <a:srgbClr val="FF0000"/>
              </a:solidFill>
              <a:latin typeface="ITC Lubalin Graph Std" panose="020607030202050204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03723" y="6375484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0968755" y="6400388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</p:txBody>
      </p:sp>
      <p:pic>
        <p:nvPicPr>
          <p:cNvPr id="9" name="Picture 8" descr="CBC_RGB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5314" y="6156299"/>
            <a:ext cx="614655" cy="480469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0800" y="1340683"/>
            <a:ext cx="7901101" cy="4643088"/>
          </a:xfrm>
          <a:prstGeom prst="rect">
            <a:avLst/>
          </a:prstGeom>
        </p:spPr>
      </p:pic>
      <p:sp>
        <p:nvSpPr>
          <p:cNvPr id="8" name="TextBox 37"/>
          <p:cNvSpPr txBox="1"/>
          <p:nvPr/>
        </p:nvSpPr>
        <p:spPr>
          <a:xfrm>
            <a:off x="1320800" y="6050860"/>
            <a:ext cx="1651544" cy="324624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ITC Lubalin Graph Std" panose="02060703020205020404" pitchFamily="18" charset="0"/>
              </a:rPr>
              <a:t>Source : Eurostat </a:t>
            </a:r>
          </a:p>
        </p:txBody>
      </p:sp>
    </p:spTree>
    <p:extLst>
      <p:ext uri="{BB962C8B-B14F-4D97-AF65-F5344CB8AC3E}">
        <p14:creationId xmlns:p14="http://schemas.microsoft.com/office/powerpoint/2010/main" val="1711083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23288" y="807332"/>
            <a:ext cx="10972800" cy="720080"/>
          </a:xfrm>
        </p:spPr>
        <p:txBody>
          <a:bodyPr/>
          <a:lstStyle/>
          <a:p>
            <a:r>
              <a:rPr lang="fr-FR" sz="2400" dirty="0" smtClean="0">
                <a:latin typeface="ITC Lubalin Graph Std" panose="02060703020205020404" pitchFamily="18" charset="0"/>
              </a:rPr>
              <a:t>C</a:t>
            </a:r>
            <a:r>
              <a:rPr lang="fr-FR" sz="2400" dirty="0">
                <a:latin typeface="ITC Lubalin Graph Std" panose="02060703020205020404" pitchFamily="18" charset="0"/>
              </a:rPr>
              <a:t>ommandes en </a:t>
            </a:r>
            <a:r>
              <a:rPr lang="fr-FR" sz="2400" dirty="0" smtClean="0">
                <a:latin typeface="ITC Lubalin Graph Std" panose="02060703020205020404" pitchFamily="18" charset="0"/>
              </a:rPr>
              <a:t>ligne de </a:t>
            </a:r>
            <a:r>
              <a:rPr lang="fr-FR" sz="2400" dirty="0">
                <a:latin typeface="ITC Lubalin Graph Std" panose="02060703020205020404" pitchFamily="18" charset="0"/>
              </a:rPr>
              <a:t>denrées alimentaires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603723" y="6375484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0968755" y="6400388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</p:txBody>
      </p:sp>
      <p:pic>
        <p:nvPicPr>
          <p:cNvPr id="9" name="Picture 8" descr="CBC_RGB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5314" y="6156299"/>
            <a:ext cx="614655" cy="480469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0800" y="1527412"/>
            <a:ext cx="7721600" cy="4430003"/>
          </a:xfrm>
          <a:prstGeom prst="rect">
            <a:avLst/>
          </a:prstGeom>
        </p:spPr>
      </p:pic>
      <p:sp>
        <p:nvSpPr>
          <p:cNvPr id="8" name="TextBox 37"/>
          <p:cNvSpPr txBox="1"/>
          <p:nvPr/>
        </p:nvSpPr>
        <p:spPr>
          <a:xfrm>
            <a:off x="1320800" y="6071909"/>
            <a:ext cx="1651544" cy="324624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ITC Lubalin Graph Std" panose="02060703020205020404" pitchFamily="18" charset="0"/>
              </a:rPr>
              <a:t>Source : Eurostat </a:t>
            </a:r>
          </a:p>
        </p:txBody>
      </p:sp>
    </p:spTree>
    <p:extLst>
      <p:ext uri="{BB962C8B-B14F-4D97-AF65-F5344CB8AC3E}">
        <p14:creationId xmlns:p14="http://schemas.microsoft.com/office/powerpoint/2010/main" val="165818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40704" y="1"/>
            <a:ext cx="12673408" cy="7008779"/>
          </a:xfrm>
          <a:prstGeom prst="rect">
            <a:avLst/>
          </a:prstGeom>
          <a:solidFill>
            <a:srgbClr val="00213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240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60800" y="1193800"/>
            <a:ext cx="4995333" cy="4504267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4064000" y="2293803"/>
            <a:ext cx="4267200" cy="2390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fr-FR" sz="3600" dirty="0">
                <a:solidFill>
                  <a:schemeClr val="bg1"/>
                </a:solidFill>
                <a:latin typeface="ITC Lubalin Graph Std" panose="02060703020205020404" pitchFamily="18" charset="0"/>
                <a:cs typeface="Rockwell"/>
              </a:rPr>
              <a:t>De nouvelles problématiques </a:t>
            </a:r>
            <a:r>
              <a:rPr lang="fr-FR" sz="3600" dirty="0" smtClean="0">
                <a:solidFill>
                  <a:schemeClr val="bg1"/>
                </a:solidFill>
                <a:latin typeface="ITC Lubalin Graph Std" panose="02060703020205020404" pitchFamily="18" charset="0"/>
                <a:cs typeface="Rockwell"/>
              </a:rPr>
              <a:t>et </a:t>
            </a:r>
            <a:r>
              <a:rPr lang="fr-FR" sz="3600" dirty="0">
                <a:solidFill>
                  <a:schemeClr val="bg1"/>
                </a:solidFill>
                <a:latin typeface="ITC Lubalin Graph Std" panose="02060703020205020404" pitchFamily="18" charset="0"/>
                <a:cs typeface="Rockwell"/>
              </a:rPr>
              <a:t>de nouveaux outils </a:t>
            </a:r>
          </a:p>
        </p:txBody>
      </p:sp>
      <p:pic>
        <p:nvPicPr>
          <p:cNvPr id="7" name="Picture 6" descr="CBC_CW_RGB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6908" y="6122822"/>
            <a:ext cx="637227" cy="498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235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Ipsos 2015">
    <a:dk1>
      <a:srgbClr val="222223"/>
    </a:dk1>
    <a:lt1>
      <a:sysClr val="window" lastClr="FFFFFF"/>
    </a:lt1>
    <a:dk2>
      <a:srgbClr val="1B365D"/>
    </a:dk2>
    <a:lt2>
      <a:srgbClr val="888B8D"/>
    </a:lt2>
    <a:accent1>
      <a:srgbClr val="E87722"/>
    </a:accent1>
    <a:accent2>
      <a:srgbClr val="F1BE48"/>
    </a:accent2>
    <a:accent3>
      <a:srgbClr val="B7BF12"/>
    </a:accent3>
    <a:accent4>
      <a:srgbClr val="C8C9C7"/>
    </a:accent4>
    <a:accent5>
      <a:srgbClr val="71B2C9"/>
    </a:accent5>
    <a:accent6>
      <a:srgbClr val="007681"/>
    </a:accent6>
    <a:hlink>
      <a:srgbClr val="485CC7"/>
    </a:hlink>
    <a:folHlink>
      <a:srgbClr val="00B2A9"/>
    </a:folHlink>
  </a:clrScheme>
  <a:fontScheme name="Ipsos MORI">
    <a:majorFont>
      <a:latin typeface="Calibri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899</Words>
  <Application>Microsoft Macintosh PowerPoint</Application>
  <PresentationFormat>Custom</PresentationFormat>
  <Paragraphs>195</Paragraphs>
  <Slides>32</Slides>
  <Notes>27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Office Theme</vt:lpstr>
      <vt:lpstr>Acrobat Document</vt:lpstr>
      <vt:lpstr>PowerPoint Presentation</vt:lpstr>
      <vt:lpstr>Agenda</vt:lpstr>
      <vt:lpstr>PowerPoint Presentation</vt:lpstr>
      <vt:lpstr>Accès des ménages à Internet </vt:lpstr>
      <vt:lpstr>Présence en ligne du consommateur</vt:lpstr>
      <vt:lpstr>Consommation en ligne d’une région à l’autre</vt:lpstr>
      <vt:lpstr>Commandes en ligne au niveau national </vt:lpstr>
      <vt:lpstr>Commandes en ligne de denrées alimentaires</vt:lpstr>
      <vt:lpstr>PowerPoint Presentation</vt:lpstr>
      <vt:lpstr>Quatre nouveaux défis mondiaux</vt:lpstr>
      <vt:lpstr>Focus sur l’accroissement de la population </vt:lpstr>
      <vt:lpstr>Focus sur le défi écologique </vt:lpstr>
      <vt:lpstr>Apport des outils numériques   </vt:lpstr>
      <vt:lpstr>Apport des outils numériques </vt:lpstr>
      <vt:lpstr>Développement des circuits courts  </vt:lpstr>
      <vt:lpstr>PowerPoint Presentation</vt:lpstr>
      <vt:lpstr>Méthodologie de l’étude  </vt:lpstr>
      <vt:lpstr>Description de l’échantillon  </vt:lpstr>
      <vt:lpstr>Description de l’échantillon </vt:lpstr>
      <vt:lpstr>Utilisation d’Internet par les agriculteurs wallons  </vt:lpstr>
      <vt:lpstr>Utilisation d’Internet en fonction du secteur  </vt:lpstr>
      <vt:lpstr>Outils numériques utilisés  </vt:lpstr>
      <vt:lpstr>Mesure des enjeux de la transition numérique </vt:lpstr>
      <vt:lpstr>Mesure des enjeux numériques par secteur  </vt:lpstr>
      <vt:lpstr>Filières de vente utilisées   </vt:lpstr>
      <vt:lpstr>PowerPoint Presentation</vt:lpstr>
      <vt:lpstr>Les Délices de Pinchart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KBC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Fabien Tyteca</dc:creator>
  <cp:lastModifiedBy>Sophie Boving</cp:lastModifiedBy>
  <cp:revision>40</cp:revision>
  <cp:lastPrinted>2016-07-18T13:40:23Z</cp:lastPrinted>
  <dcterms:created xsi:type="dcterms:W3CDTF">2016-07-05T09:17:06Z</dcterms:created>
  <dcterms:modified xsi:type="dcterms:W3CDTF">2016-07-18T13:58:06Z</dcterms:modified>
</cp:coreProperties>
</file>