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embeddings/oleObject1.bin" ContentType="application/vnd.openxmlformats-officedocument.oleObject"/>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56" r:id="rId2"/>
    <p:sldId id="265" r:id="rId3"/>
    <p:sldId id="266" r:id="rId4"/>
    <p:sldId id="267" r:id="rId5"/>
    <p:sldId id="273" r:id="rId6"/>
    <p:sldId id="272" r:id="rId7"/>
    <p:sldId id="274" r:id="rId8"/>
    <p:sldId id="275" r:id="rId9"/>
    <p:sldId id="278" r:id="rId10"/>
    <p:sldId id="279" r:id="rId11"/>
    <p:sldId id="280" r:id="rId12"/>
    <p:sldId id="281" r:id="rId13"/>
    <p:sldId id="282" r:id="rId14"/>
    <p:sldId id="283" r:id="rId15"/>
    <p:sldId id="284" r:id="rId16"/>
    <p:sldId id="269" r:id="rId17"/>
    <p:sldId id="270" r:id="rId18"/>
    <p:sldId id="257" r:id="rId19"/>
    <p:sldId id="258" r:id="rId20"/>
    <p:sldId id="259" r:id="rId21"/>
    <p:sldId id="260" r:id="rId22"/>
    <p:sldId id="261" r:id="rId23"/>
    <p:sldId id="262" r:id="rId24"/>
    <p:sldId id="263"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77" d="100"/>
          <a:sy n="77" d="100"/>
        </p:scale>
        <p:origin x="-80" y="-8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notesMaster" Target="notesMasters/notesMaster1.xml"/><Relationship Id="rId27" Type="http://schemas.openxmlformats.org/officeDocument/2006/relationships/printerSettings" Target="printerSettings/printerSettings1.bin"/><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7B57752-3EE5-5140-9862-F16BAEDCF4F9}" type="datetimeFigureOut">
              <a:rPr lang="en-US" smtClean="0"/>
              <a:t>28/10/14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21D60A2-127E-C241-A7CF-28FF2BBAEAA2}" type="slidenum">
              <a:rPr lang="en-US" smtClean="0"/>
              <a:t>‹#›</a:t>
            </a:fld>
            <a:endParaRPr lang="en-US"/>
          </a:p>
        </p:txBody>
      </p:sp>
    </p:spTree>
    <p:extLst>
      <p:ext uri="{BB962C8B-B14F-4D97-AF65-F5344CB8AC3E}">
        <p14:creationId xmlns:p14="http://schemas.microsoft.com/office/powerpoint/2010/main" val="296865195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p:cNvSpPr>
          <p:nvPr>
            <p:ph type="sldImg"/>
          </p:nvPr>
        </p:nvSpPr>
        <p:spPr bwMode="auto">
          <a:noFill/>
          <a:ln>
            <a:solidFill>
              <a:srgbClr val="000000"/>
            </a:solidFill>
            <a:miter lim="800000"/>
            <a:headEnd/>
            <a:tailEnd/>
          </a:ln>
        </p:spPr>
      </p:sp>
      <p:sp>
        <p:nvSpPr>
          <p:cNvPr id="2765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nl-NL" smtClean="0"/>
          </a:p>
        </p:txBody>
      </p:sp>
      <p:sp>
        <p:nvSpPr>
          <p:cNvPr id="2765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7FADD59-84DC-43DE-AD5F-0099E45FEC76}" type="slidenum">
              <a:rPr lang="en-US">
                <a:solidFill>
                  <a:prstClr val="black"/>
                </a:solidFill>
              </a:rPr>
              <a:pPr/>
              <a:t>10</a:t>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Espace réservé de l'image des diapositives 1"/>
          <p:cNvSpPr>
            <a:spLocks noGrp="1" noRot="1" noChangeAspect="1" noTextEdit="1"/>
          </p:cNvSpPr>
          <p:nvPr>
            <p:ph type="sldImg"/>
          </p:nvPr>
        </p:nvSpPr>
        <p:spPr>
          <a:ln/>
        </p:spPr>
      </p:sp>
      <p:sp>
        <p:nvSpPr>
          <p:cNvPr id="14339" name="Espace réservé des commentaires 2"/>
          <p:cNvSpPr>
            <a:spLocks noGrp="1"/>
          </p:cNvSpPr>
          <p:nvPr>
            <p:ph type="body" idx="1"/>
          </p:nvPr>
        </p:nvSpPr>
        <p:spPr>
          <a:noFill/>
          <a:ln/>
        </p:spPr>
        <p:txBody>
          <a:bodyPr/>
          <a:lstStyle/>
          <a:p>
            <a:pPr eaLnBrk="1" hangingPunct="1"/>
            <a:endParaRPr lang="fr-FR"/>
          </a:p>
        </p:txBody>
      </p:sp>
      <p:sp>
        <p:nvSpPr>
          <p:cNvPr id="14340" name="Espace réservé du numéro de diapositive 3"/>
          <p:cNvSpPr>
            <a:spLocks noGrp="1"/>
          </p:cNvSpPr>
          <p:nvPr>
            <p:ph type="sldNum" sz="quarter" idx="5"/>
          </p:nvPr>
        </p:nvSpPr>
        <p:spPr>
          <a:noFill/>
        </p:spPr>
        <p:txBody>
          <a:bodyPr/>
          <a:lstStyle/>
          <a:p>
            <a:fld id="{C5A0DA9A-0605-7C40-A45B-3566A797D3B9}" type="slidenum">
              <a:rPr lang="en-US"/>
              <a:pPr/>
              <a:t>13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txBox="1">
            <a:spLocks noGrp="1" noChangeArrowheads="1"/>
          </p:cNvSpPr>
          <p:nvPr/>
        </p:nvSpPr>
        <p:spPr bwMode="auto">
          <a:xfrm>
            <a:off x="3885608" y="8686579"/>
            <a:ext cx="2972393" cy="457421"/>
          </a:xfrm>
          <a:prstGeom prst="rect">
            <a:avLst/>
          </a:prstGeom>
          <a:noFill/>
          <a:ln w="9525">
            <a:noFill/>
            <a:miter lim="800000"/>
            <a:headEnd/>
            <a:tailEnd/>
          </a:ln>
        </p:spPr>
        <p:txBody>
          <a:bodyPr lIns="94870" tIns="47435" rIns="94870" bIns="47435" anchor="b">
            <a:prstTxWarp prst="textNoShape">
              <a:avLst/>
            </a:prstTxWarp>
          </a:bodyPr>
          <a:lstStyle/>
          <a:p>
            <a:pPr defTabSz="898525" eaLnBrk="0" hangingPunct="0"/>
            <a:fld id="{F0B9C917-DD8E-0648-8135-71A48A42BA8D}" type="slidenum">
              <a:rPr lang="fr-FR" sz="1300"/>
              <a:pPr defTabSz="898525" eaLnBrk="0" hangingPunct="0"/>
              <a:t>14</a:t>
            </a:fld>
            <a:endParaRPr lang="fr-FR" sz="1300"/>
          </a:p>
        </p:txBody>
      </p:sp>
      <p:sp>
        <p:nvSpPr>
          <p:cNvPr id="43011" name="Rectangle 2"/>
          <p:cNvSpPr>
            <a:spLocks noGrp="1" noRot="1" noChangeAspect="1" noChangeArrowheads="1" noTextEdit="1"/>
          </p:cNvSpPr>
          <p:nvPr>
            <p:ph type="sldImg"/>
          </p:nvPr>
        </p:nvSpPr>
        <p:spPr>
          <a:solidFill>
            <a:srgbClr val="FFFFFF"/>
          </a:solidFill>
          <a:ln/>
        </p:spPr>
      </p:sp>
      <p:sp>
        <p:nvSpPr>
          <p:cNvPr id="43012" name="Rectangle 3"/>
          <p:cNvSpPr>
            <a:spLocks noGrp="1" noChangeArrowheads="1"/>
          </p:cNvSpPr>
          <p:nvPr>
            <p:ph type="body" idx="1"/>
          </p:nvPr>
        </p:nvSpPr>
        <p:spPr>
          <a:xfrm>
            <a:off x="916449" y="4344760"/>
            <a:ext cx="5025104" cy="4113844"/>
          </a:xfrm>
          <a:noFill/>
          <a:ln>
            <a:solidFill>
              <a:srgbClr val="000000"/>
            </a:solidFill>
          </a:ln>
        </p:spPr>
        <p:txBody>
          <a:bodyPr lIns="94870" tIns="47435" rIns="94870" bIns="47435"/>
          <a:lstStyle/>
          <a:p>
            <a:pPr eaLnBrk="1" hangingPunct="1">
              <a:spcBef>
                <a:spcPct val="0"/>
              </a:spcBef>
            </a:pPr>
            <a:endParaRPr lang="en-US">
              <a:latin typeface="Times New Roman"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nl-BE"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BE" smtClean="0"/>
              <a:t>Click to edit Master subtitle style</a:t>
            </a:r>
            <a:endParaRPr lang="en-US"/>
          </a:p>
        </p:txBody>
      </p:sp>
      <p:sp>
        <p:nvSpPr>
          <p:cNvPr id="4" name="Date Placeholder 3"/>
          <p:cNvSpPr>
            <a:spLocks noGrp="1"/>
          </p:cNvSpPr>
          <p:nvPr>
            <p:ph type="dt" sz="half" idx="10"/>
          </p:nvPr>
        </p:nvSpPr>
        <p:spPr/>
        <p:txBody>
          <a:bodyPr/>
          <a:lstStyle/>
          <a:p>
            <a:fld id="{6B2B86C8-669B-774C-B6EB-00347D4CDDCF}" type="datetimeFigureOut">
              <a:rPr lang="en-US" smtClean="0"/>
              <a:t>28/10/14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516858-ABB8-D645-A4CD-68DAD3B7E715}" type="slidenum">
              <a:rPr lang="en-US" smtClean="0"/>
              <a:t>‹#›</a:t>
            </a:fld>
            <a:endParaRPr lang="en-US"/>
          </a:p>
        </p:txBody>
      </p:sp>
    </p:spTree>
    <p:extLst>
      <p:ext uri="{BB962C8B-B14F-4D97-AF65-F5344CB8AC3E}">
        <p14:creationId xmlns:p14="http://schemas.microsoft.com/office/powerpoint/2010/main" val="42163559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
        <p:nvSpPr>
          <p:cNvPr id="4" name="Date Placeholder 3"/>
          <p:cNvSpPr>
            <a:spLocks noGrp="1"/>
          </p:cNvSpPr>
          <p:nvPr>
            <p:ph type="dt" sz="half" idx="10"/>
          </p:nvPr>
        </p:nvSpPr>
        <p:spPr/>
        <p:txBody>
          <a:bodyPr/>
          <a:lstStyle/>
          <a:p>
            <a:fld id="{6B2B86C8-669B-774C-B6EB-00347D4CDDCF}" type="datetimeFigureOut">
              <a:rPr lang="en-US" smtClean="0"/>
              <a:t>28/10/14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516858-ABB8-D645-A4CD-68DAD3B7E715}" type="slidenum">
              <a:rPr lang="en-US" smtClean="0"/>
              <a:t>‹#›</a:t>
            </a:fld>
            <a:endParaRPr lang="en-US"/>
          </a:p>
        </p:txBody>
      </p:sp>
    </p:spTree>
    <p:extLst>
      <p:ext uri="{BB962C8B-B14F-4D97-AF65-F5344CB8AC3E}">
        <p14:creationId xmlns:p14="http://schemas.microsoft.com/office/powerpoint/2010/main" val="3725824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nl-BE"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
        <p:nvSpPr>
          <p:cNvPr id="4" name="Date Placeholder 3"/>
          <p:cNvSpPr>
            <a:spLocks noGrp="1"/>
          </p:cNvSpPr>
          <p:nvPr>
            <p:ph type="dt" sz="half" idx="10"/>
          </p:nvPr>
        </p:nvSpPr>
        <p:spPr/>
        <p:txBody>
          <a:bodyPr/>
          <a:lstStyle/>
          <a:p>
            <a:fld id="{6B2B86C8-669B-774C-B6EB-00347D4CDDCF}" type="datetimeFigureOut">
              <a:rPr lang="en-US" smtClean="0"/>
              <a:t>28/10/14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516858-ABB8-D645-A4CD-68DAD3B7E715}" type="slidenum">
              <a:rPr lang="en-US" smtClean="0"/>
              <a:t>‹#›</a:t>
            </a:fld>
            <a:endParaRPr lang="en-US"/>
          </a:p>
        </p:txBody>
      </p:sp>
    </p:spTree>
    <p:extLst>
      <p:ext uri="{BB962C8B-B14F-4D97-AF65-F5344CB8AC3E}">
        <p14:creationId xmlns:p14="http://schemas.microsoft.com/office/powerpoint/2010/main" val="1745879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en-US"/>
          </a:p>
        </p:txBody>
      </p:sp>
      <p:sp>
        <p:nvSpPr>
          <p:cNvPr id="3" name="Content Placeholder 2"/>
          <p:cNvSpPr>
            <a:spLocks noGrp="1"/>
          </p:cNvSpPr>
          <p:nvPr>
            <p:ph idx="1"/>
          </p:nvPr>
        </p:nvSpPr>
        <p:spPr/>
        <p:txBody>
          <a:body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
        <p:nvSpPr>
          <p:cNvPr id="4" name="Date Placeholder 3"/>
          <p:cNvSpPr>
            <a:spLocks noGrp="1"/>
          </p:cNvSpPr>
          <p:nvPr>
            <p:ph type="dt" sz="half" idx="10"/>
          </p:nvPr>
        </p:nvSpPr>
        <p:spPr/>
        <p:txBody>
          <a:bodyPr/>
          <a:lstStyle/>
          <a:p>
            <a:fld id="{6B2B86C8-669B-774C-B6EB-00347D4CDDCF}" type="datetimeFigureOut">
              <a:rPr lang="en-US" smtClean="0"/>
              <a:t>28/10/14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516858-ABB8-D645-A4CD-68DAD3B7E715}" type="slidenum">
              <a:rPr lang="en-US" smtClean="0"/>
              <a:t>‹#›</a:t>
            </a:fld>
            <a:endParaRPr lang="en-US"/>
          </a:p>
        </p:txBody>
      </p:sp>
    </p:spTree>
    <p:extLst>
      <p:ext uri="{BB962C8B-B14F-4D97-AF65-F5344CB8AC3E}">
        <p14:creationId xmlns:p14="http://schemas.microsoft.com/office/powerpoint/2010/main" val="2773526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nl-BE"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BE" smtClean="0"/>
              <a:t>Click to edit Master text styles</a:t>
            </a:r>
          </a:p>
        </p:txBody>
      </p:sp>
      <p:sp>
        <p:nvSpPr>
          <p:cNvPr id="4" name="Date Placeholder 3"/>
          <p:cNvSpPr>
            <a:spLocks noGrp="1"/>
          </p:cNvSpPr>
          <p:nvPr>
            <p:ph type="dt" sz="half" idx="10"/>
          </p:nvPr>
        </p:nvSpPr>
        <p:spPr/>
        <p:txBody>
          <a:bodyPr/>
          <a:lstStyle/>
          <a:p>
            <a:fld id="{6B2B86C8-669B-774C-B6EB-00347D4CDDCF}" type="datetimeFigureOut">
              <a:rPr lang="en-US" smtClean="0"/>
              <a:t>28/10/14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516858-ABB8-D645-A4CD-68DAD3B7E715}" type="slidenum">
              <a:rPr lang="en-US" smtClean="0"/>
              <a:t>‹#›</a:t>
            </a:fld>
            <a:endParaRPr lang="en-US"/>
          </a:p>
        </p:txBody>
      </p:sp>
    </p:spTree>
    <p:extLst>
      <p:ext uri="{BB962C8B-B14F-4D97-AF65-F5344CB8AC3E}">
        <p14:creationId xmlns:p14="http://schemas.microsoft.com/office/powerpoint/2010/main" val="28539812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
        <p:nvSpPr>
          <p:cNvPr id="5" name="Date Placeholder 4"/>
          <p:cNvSpPr>
            <a:spLocks noGrp="1"/>
          </p:cNvSpPr>
          <p:nvPr>
            <p:ph type="dt" sz="half" idx="10"/>
          </p:nvPr>
        </p:nvSpPr>
        <p:spPr/>
        <p:txBody>
          <a:bodyPr/>
          <a:lstStyle/>
          <a:p>
            <a:fld id="{6B2B86C8-669B-774C-B6EB-00347D4CDDCF}" type="datetimeFigureOut">
              <a:rPr lang="en-US" smtClean="0"/>
              <a:t>28/10/14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516858-ABB8-D645-A4CD-68DAD3B7E715}" type="slidenum">
              <a:rPr lang="en-US" smtClean="0"/>
              <a:t>‹#›</a:t>
            </a:fld>
            <a:endParaRPr lang="en-US"/>
          </a:p>
        </p:txBody>
      </p:sp>
    </p:spTree>
    <p:extLst>
      <p:ext uri="{BB962C8B-B14F-4D97-AF65-F5344CB8AC3E}">
        <p14:creationId xmlns:p14="http://schemas.microsoft.com/office/powerpoint/2010/main" val="4192246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BE"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
        <p:nvSpPr>
          <p:cNvPr id="7" name="Date Placeholder 6"/>
          <p:cNvSpPr>
            <a:spLocks noGrp="1"/>
          </p:cNvSpPr>
          <p:nvPr>
            <p:ph type="dt" sz="half" idx="10"/>
          </p:nvPr>
        </p:nvSpPr>
        <p:spPr/>
        <p:txBody>
          <a:bodyPr/>
          <a:lstStyle/>
          <a:p>
            <a:fld id="{6B2B86C8-669B-774C-B6EB-00347D4CDDCF}" type="datetimeFigureOut">
              <a:rPr lang="en-US" smtClean="0"/>
              <a:t>28/10/14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516858-ABB8-D645-A4CD-68DAD3B7E715}" type="slidenum">
              <a:rPr lang="en-US" smtClean="0"/>
              <a:t>‹#›</a:t>
            </a:fld>
            <a:endParaRPr lang="en-US"/>
          </a:p>
        </p:txBody>
      </p:sp>
    </p:spTree>
    <p:extLst>
      <p:ext uri="{BB962C8B-B14F-4D97-AF65-F5344CB8AC3E}">
        <p14:creationId xmlns:p14="http://schemas.microsoft.com/office/powerpoint/2010/main" val="7104490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en-US"/>
          </a:p>
        </p:txBody>
      </p:sp>
      <p:sp>
        <p:nvSpPr>
          <p:cNvPr id="3" name="Date Placeholder 2"/>
          <p:cNvSpPr>
            <a:spLocks noGrp="1"/>
          </p:cNvSpPr>
          <p:nvPr>
            <p:ph type="dt" sz="half" idx="10"/>
          </p:nvPr>
        </p:nvSpPr>
        <p:spPr/>
        <p:txBody>
          <a:bodyPr/>
          <a:lstStyle/>
          <a:p>
            <a:fld id="{6B2B86C8-669B-774C-B6EB-00347D4CDDCF}" type="datetimeFigureOut">
              <a:rPr lang="en-US" smtClean="0"/>
              <a:t>28/10/14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516858-ABB8-D645-A4CD-68DAD3B7E715}" type="slidenum">
              <a:rPr lang="en-US" smtClean="0"/>
              <a:t>‹#›</a:t>
            </a:fld>
            <a:endParaRPr lang="en-US"/>
          </a:p>
        </p:txBody>
      </p:sp>
    </p:spTree>
    <p:extLst>
      <p:ext uri="{BB962C8B-B14F-4D97-AF65-F5344CB8AC3E}">
        <p14:creationId xmlns:p14="http://schemas.microsoft.com/office/powerpoint/2010/main" val="40662460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2B86C8-669B-774C-B6EB-00347D4CDDCF}" type="datetimeFigureOut">
              <a:rPr lang="en-US" smtClean="0"/>
              <a:t>28/10/14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516858-ABB8-D645-A4CD-68DAD3B7E715}" type="slidenum">
              <a:rPr lang="en-US" smtClean="0"/>
              <a:t>‹#›</a:t>
            </a:fld>
            <a:endParaRPr lang="en-US"/>
          </a:p>
        </p:txBody>
      </p:sp>
    </p:spTree>
    <p:extLst>
      <p:ext uri="{BB962C8B-B14F-4D97-AF65-F5344CB8AC3E}">
        <p14:creationId xmlns:p14="http://schemas.microsoft.com/office/powerpoint/2010/main" val="18733675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nl-BE"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
        <p:nvSpPr>
          <p:cNvPr id="5" name="Date Placeholder 4"/>
          <p:cNvSpPr>
            <a:spLocks noGrp="1"/>
          </p:cNvSpPr>
          <p:nvPr>
            <p:ph type="dt" sz="half" idx="10"/>
          </p:nvPr>
        </p:nvSpPr>
        <p:spPr/>
        <p:txBody>
          <a:bodyPr/>
          <a:lstStyle/>
          <a:p>
            <a:fld id="{6B2B86C8-669B-774C-B6EB-00347D4CDDCF}" type="datetimeFigureOut">
              <a:rPr lang="en-US" smtClean="0"/>
              <a:t>28/10/14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516858-ABB8-D645-A4CD-68DAD3B7E715}" type="slidenum">
              <a:rPr lang="en-US" smtClean="0"/>
              <a:t>‹#›</a:t>
            </a:fld>
            <a:endParaRPr lang="en-US"/>
          </a:p>
        </p:txBody>
      </p:sp>
    </p:spTree>
    <p:extLst>
      <p:ext uri="{BB962C8B-B14F-4D97-AF65-F5344CB8AC3E}">
        <p14:creationId xmlns:p14="http://schemas.microsoft.com/office/powerpoint/2010/main" val="30002233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nl-BE"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
        <p:nvSpPr>
          <p:cNvPr id="5" name="Date Placeholder 4"/>
          <p:cNvSpPr>
            <a:spLocks noGrp="1"/>
          </p:cNvSpPr>
          <p:nvPr>
            <p:ph type="dt" sz="half" idx="10"/>
          </p:nvPr>
        </p:nvSpPr>
        <p:spPr/>
        <p:txBody>
          <a:bodyPr/>
          <a:lstStyle/>
          <a:p>
            <a:fld id="{6B2B86C8-669B-774C-B6EB-00347D4CDDCF}" type="datetimeFigureOut">
              <a:rPr lang="en-US" smtClean="0"/>
              <a:t>28/10/14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516858-ABB8-D645-A4CD-68DAD3B7E715}" type="slidenum">
              <a:rPr lang="en-US" smtClean="0"/>
              <a:t>‹#›</a:t>
            </a:fld>
            <a:endParaRPr lang="en-US"/>
          </a:p>
        </p:txBody>
      </p:sp>
    </p:spTree>
    <p:extLst>
      <p:ext uri="{BB962C8B-B14F-4D97-AF65-F5344CB8AC3E}">
        <p14:creationId xmlns:p14="http://schemas.microsoft.com/office/powerpoint/2010/main" val="114921872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BE"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2B86C8-669B-774C-B6EB-00347D4CDDCF}" type="datetimeFigureOut">
              <a:rPr lang="en-US" smtClean="0"/>
              <a:t>28/10/14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516858-ABB8-D645-A4CD-68DAD3B7E715}" type="slidenum">
              <a:rPr lang="en-US" smtClean="0"/>
              <a:t>‹#›</a:t>
            </a:fld>
            <a:endParaRPr lang="en-US"/>
          </a:p>
        </p:txBody>
      </p:sp>
    </p:spTree>
    <p:extLst>
      <p:ext uri="{BB962C8B-B14F-4D97-AF65-F5344CB8AC3E}">
        <p14:creationId xmlns:p14="http://schemas.microsoft.com/office/powerpoint/2010/main" val="3493697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oleObject" Target="../embeddings/oleObject1.bin"/><Relationship Id="rId8" Type="http://schemas.openxmlformats.org/officeDocument/2006/relationships/image" Target="../media/image9.wmf"/><Relationship Id="rId9" Type="http://schemas.openxmlformats.org/officeDocument/2006/relationships/image" Target="../media/image13.png"/><Relationship Id="rId1" Type="http://schemas.openxmlformats.org/officeDocument/2006/relationships/vmlDrawing" Target="../drawings/vmlDrawing1.vml"/><Relationship Id="rId2"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1" Type="http://schemas.openxmlformats.org/officeDocument/2006/relationships/image" Target="../media/image23.jpeg"/><Relationship Id="rId12" Type="http://schemas.openxmlformats.org/officeDocument/2006/relationships/image" Target="../media/image24.jpeg"/><Relationship Id="rId13" Type="http://schemas.openxmlformats.org/officeDocument/2006/relationships/image" Target="../media/image25.jpeg"/><Relationship Id="rId14"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image" Target="../media/image14.png"/><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jpeg"/><Relationship Id="rId7" Type="http://schemas.openxmlformats.org/officeDocument/2006/relationships/image" Target="../media/image19.png"/><Relationship Id="rId8" Type="http://schemas.openxmlformats.org/officeDocument/2006/relationships/image" Target="../media/image20.png"/><Relationship Id="rId9" Type="http://schemas.openxmlformats.org/officeDocument/2006/relationships/image" Target="../media/image21.jpeg"/><Relationship Id="rId10" Type="http://schemas.openxmlformats.org/officeDocument/2006/relationships/image" Target="../media/image22.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1500" y="3510410"/>
            <a:ext cx="7772400" cy="1470025"/>
          </a:xfrm>
        </p:spPr>
        <p:txBody>
          <a:bodyPr/>
          <a:lstStyle/>
          <a:p>
            <a:r>
              <a:rPr lang="en-US" dirty="0"/>
              <a:t>Swimming For Psoriasis </a:t>
            </a:r>
          </a:p>
        </p:txBody>
      </p:sp>
      <p:sp>
        <p:nvSpPr>
          <p:cNvPr id="3" name="Subtitle 2"/>
          <p:cNvSpPr>
            <a:spLocks noGrp="1"/>
          </p:cNvSpPr>
          <p:nvPr>
            <p:ph type="subTitle" idx="1"/>
          </p:nvPr>
        </p:nvSpPr>
        <p:spPr>
          <a:xfrm>
            <a:off x="1206500" y="4902200"/>
            <a:ext cx="6400800" cy="1752600"/>
          </a:xfrm>
        </p:spPr>
        <p:txBody>
          <a:bodyPr/>
          <a:lstStyle/>
          <a:p>
            <a:r>
              <a:rPr lang="en-US" dirty="0" smtClean="0"/>
              <a:t>Press Conference</a:t>
            </a:r>
          </a:p>
          <a:p>
            <a:r>
              <a:rPr lang="en-US" dirty="0" smtClean="0"/>
              <a:t>28 October 2014</a:t>
            </a:r>
            <a:endParaRPr lang="en-US" dirty="0"/>
          </a:p>
        </p:txBody>
      </p:sp>
      <p:pic>
        <p:nvPicPr>
          <p:cNvPr id="4" name="Picture 3" descr="Screen Shot 2014-10-27 at 15.46.2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4300" y="0"/>
            <a:ext cx="6223000" cy="3510410"/>
          </a:xfrm>
          <a:prstGeom prst="rect">
            <a:avLst/>
          </a:prstGeom>
        </p:spPr>
      </p:pic>
      <p:pic>
        <p:nvPicPr>
          <p:cNvPr id="5" name="Picture 4" descr="Untitl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6626" y="6237818"/>
            <a:ext cx="3495548" cy="416982"/>
          </a:xfrm>
          <a:prstGeom prst="rect">
            <a:avLst/>
          </a:prstGeom>
        </p:spPr>
      </p:pic>
    </p:spTree>
    <p:extLst>
      <p:ext uri="{BB962C8B-B14F-4D97-AF65-F5344CB8AC3E}">
        <p14:creationId xmlns:p14="http://schemas.microsoft.com/office/powerpoint/2010/main" val="138970948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ubtitle 2"/>
          <p:cNvSpPr>
            <a:spLocks noGrp="1"/>
          </p:cNvSpPr>
          <p:nvPr>
            <p:ph type="subTitle" sz="quarter" idx="1"/>
          </p:nvPr>
        </p:nvSpPr>
        <p:spPr>
          <a:xfrm>
            <a:off x="604837" y="4090246"/>
            <a:ext cx="8018239" cy="1421720"/>
          </a:xfrm>
        </p:spPr>
        <p:txBody>
          <a:bodyPr>
            <a:normAutofit fontScale="92500" lnSpcReduction="20000"/>
          </a:bodyPr>
          <a:lstStyle/>
          <a:p>
            <a:r>
              <a:rPr lang="en-US" sz="3000" b="1" dirty="0">
                <a:solidFill>
                  <a:srgbClr val="475961"/>
                </a:solidFill>
                <a:ea typeface="ＭＳ Ｐゴシック" charset="0"/>
                <a:cs typeface="ＭＳ Ｐゴシック"/>
              </a:rPr>
              <a:t>Carle Paul, MD, PhD</a:t>
            </a:r>
          </a:p>
          <a:p>
            <a:r>
              <a:rPr lang="en-US" dirty="0" smtClean="0"/>
              <a:t>Dermatology department</a:t>
            </a:r>
          </a:p>
          <a:p>
            <a:r>
              <a:rPr lang="en-US" dirty="0" smtClean="0"/>
              <a:t> Paul Sabatier </a:t>
            </a:r>
            <a:r>
              <a:rPr lang="en-US" dirty="0" err="1" smtClean="0"/>
              <a:t>University,Larrey</a:t>
            </a:r>
            <a:r>
              <a:rPr lang="en-US" dirty="0" smtClean="0"/>
              <a:t> </a:t>
            </a:r>
            <a:r>
              <a:rPr lang="en-US" dirty="0" err="1" smtClean="0"/>
              <a:t>Hospital,Toulouse</a:t>
            </a:r>
            <a:endParaRPr lang="en-US" dirty="0" smtClean="0"/>
          </a:p>
        </p:txBody>
      </p:sp>
      <p:sp>
        <p:nvSpPr>
          <p:cNvPr id="26625" name="Title 1"/>
          <p:cNvSpPr>
            <a:spLocks noGrp="1"/>
          </p:cNvSpPr>
          <p:nvPr>
            <p:ph type="ctrTitle" sz="quarter"/>
          </p:nvPr>
        </p:nvSpPr>
        <p:spPr>
          <a:xfrm>
            <a:off x="1347092" y="1857221"/>
            <a:ext cx="6968783" cy="535531"/>
          </a:xfrm>
        </p:spPr>
        <p:txBody>
          <a:bodyPr>
            <a:noAutofit/>
          </a:bodyPr>
          <a:lstStyle/>
          <a:p>
            <a:r>
              <a:rPr lang="en-US" sz="3200" b="1" dirty="0">
                <a:solidFill>
                  <a:srgbClr val="7D1544"/>
                </a:solidFill>
                <a:ea typeface="ＭＳ Ｐゴシック" charset="0"/>
                <a:cs typeface="ＭＳ Ｐゴシック"/>
              </a:rPr>
              <a:t>Treatment of psoriasis</a:t>
            </a:r>
            <a:br>
              <a:rPr lang="en-US" sz="3200" b="1" dirty="0">
                <a:solidFill>
                  <a:srgbClr val="7D1544"/>
                </a:solidFill>
                <a:ea typeface="ＭＳ Ｐゴシック" charset="0"/>
                <a:cs typeface="ＭＳ Ｐゴシック"/>
              </a:rPr>
            </a:br>
            <a:r>
              <a:rPr lang="en-US" sz="3200" b="1" dirty="0">
                <a:solidFill>
                  <a:srgbClr val="7D1544"/>
                </a:solidFill>
                <a:ea typeface="ＭＳ Ｐゴシック" charset="0"/>
                <a:cs typeface="ＭＳ Ｐゴシック"/>
              </a:rPr>
              <a:t>in 2014</a:t>
            </a:r>
            <a:br>
              <a:rPr lang="en-US" sz="3200" b="1" dirty="0">
                <a:solidFill>
                  <a:srgbClr val="7D1544"/>
                </a:solidFill>
                <a:ea typeface="ＭＳ Ｐゴシック" charset="0"/>
                <a:cs typeface="ＭＳ Ｐゴシック"/>
              </a:rPr>
            </a:br>
            <a:r>
              <a:rPr lang="en-US" sz="3200" b="1" dirty="0">
                <a:solidFill>
                  <a:srgbClr val="7D1544"/>
                </a:solidFill>
                <a:ea typeface="ＭＳ Ｐゴシック" charset="0"/>
                <a:cs typeface="ＭＳ Ｐゴシック"/>
              </a:rPr>
              <a:t/>
            </a:r>
            <a:br>
              <a:rPr lang="en-US" sz="3200" b="1" dirty="0">
                <a:solidFill>
                  <a:srgbClr val="7D1544"/>
                </a:solidFill>
                <a:ea typeface="ＭＳ Ｐゴシック" charset="0"/>
                <a:cs typeface="ＭＳ Ｐゴシック"/>
              </a:rPr>
            </a:br>
            <a:r>
              <a:rPr lang="en-US" sz="3200" b="1" dirty="0">
                <a:solidFill>
                  <a:srgbClr val="7D1544"/>
                </a:solidFill>
                <a:ea typeface="ＭＳ Ｐゴシック" charset="0"/>
                <a:cs typeface="ＭＳ Ｐゴシック"/>
              </a:rPr>
              <a:t>EADV 2014</a:t>
            </a:r>
            <a:br>
              <a:rPr lang="en-US" sz="3200" b="1" dirty="0">
                <a:solidFill>
                  <a:srgbClr val="7D1544"/>
                </a:solidFill>
                <a:ea typeface="ＭＳ Ｐゴシック" charset="0"/>
                <a:cs typeface="ＭＳ Ｐゴシック"/>
              </a:rPr>
            </a:br>
            <a:endParaRPr lang="en-US" sz="3200" b="1" dirty="0">
              <a:solidFill>
                <a:srgbClr val="7D1544"/>
              </a:solidFill>
              <a:ea typeface="ＭＳ Ｐゴシック" charset="0"/>
              <a:cs typeface="ＭＳ Ｐゴシック"/>
            </a:endParaRPr>
          </a:p>
        </p:txBody>
      </p:sp>
      <p:pic>
        <p:nvPicPr>
          <p:cNvPr id="4" name="Imag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05918" y="5425381"/>
            <a:ext cx="1738082" cy="1432619"/>
          </a:xfrm>
          <a:prstGeom prst="rect">
            <a:avLst/>
          </a:prstGeom>
        </p:spPr>
      </p:pic>
      <p:pic>
        <p:nvPicPr>
          <p:cNvPr id="5" name="Picture 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831484" y="5516563"/>
            <a:ext cx="2016125"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6" name="Picture 7" descr="logo_exposant_UNR-MIDI-PY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0" y="5381625"/>
            <a:ext cx="1209675"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Object 8"/>
          <p:cNvGraphicFramePr>
            <a:graphicFrameLocks noChangeAspect="1"/>
          </p:cNvGraphicFramePr>
          <p:nvPr/>
        </p:nvGraphicFramePr>
        <p:xfrm>
          <a:off x="1934615" y="5734050"/>
          <a:ext cx="2152650" cy="649288"/>
        </p:xfrm>
        <a:graphic>
          <a:graphicData uri="http://schemas.openxmlformats.org/presentationml/2006/ole">
            <mc:AlternateContent xmlns:mc="http://schemas.openxmlformats.org/markup-compatibility/2006">
              <mc:Choice xmlns:v="urn:schemas-microsoft-com:vml" Requires="v">
                <p:oleObj spid="_x0000_s1029" r:id="rId7" imgW="2151583" imgH="742493" progId="">
                  <p:embed/>
                </p:oleObj>
              </mc:Choice>
              <mc:Fallback>
                <p:oleObj r:id="rId7" imgW="2151583" imgH="742493"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34615" y="5734050"/>
                        <a:ext cx="2152650" cy="6492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8" name="Image 6"/>
          <p:cNvPicPr>
            <a:picLocks noChangeAspect="1"/>
          </p:cNvPicPr>
          <p:nvPr/>
        </p:nvPicPr>
        <p:blipFill>
          <a:blip r:embed="rId9"/>
          <a:srcRect/>
          <a:stretch>
            <a:fillRect/>
          </a:stretch>
        </p:blipFill>
        <p:spPr bwMode="auto">
          <a:xfrm>
            <a:off x="3683278" y="3040512"/>
            <a:ext cx="2131519" cy="804642"/>
          </a:xfrm>
          <a:prstGeom prst="rect">
            <a:avLst/>
          </a:prstGeom>
          <a:noFill/>
          <a:ln w="9525">
            <a:noFill/>
            <a:miter lim="800000"/>
            <a:headEnd/>
            <a:tailEnd/>
          </a:ln>
        </p:spPr>
      </p:pic>
    </p:spTree>
    <p:extLst>
      <p:ext uri="{BB962C8B-B14F-4D97-AF65-F5344CB8AC3E}">
        <p14:creationId xmlns:p14="http://schemas.microsoft.com/office/powerpoint/2010/main" val="37580986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Rectangle 2"/>
          <p:cNvSpPr>
            <a:spLocks noGrp="1" noChangeArrowheads="1"/>
          </p:cNvSpPr>
          <p:nvPr>
            <p:ph type="title"/>
          </p:nvPr>
        </p:nvSpPr>
        <p:spPr>
          <a:xfrm>
            <a:off x="-399328" y="181451"/>
            <a:ext cx="8686800" cy="792088"/>
          </a:xfrm>
        </p:spPr>
        <p:txBody>
          <a:bodyPr>
            <a:normAutofit/>
          </a:bodyPr>
          <a:lstStyle/>
          <a:p>
            <a:r>
              <a:rPr lang="fr-FR" sz="3200" b="1" dirty="0">
                <a:solidFill>
                  <a:srgbClr val="7D1544"/>
                </a:solidFill>
                <a:ea typeface="ＭＳ Ｐゴシック" charset="0"/>
                <a:cs typeface="ＭＳ Ｐゴシック"/>
              </a:rPr>
              <a:t>Psoriasis affects 2 to 3 % of the population</a:t>
            </a:r>
          </a:p>
        </p:txBody>
      </p:sp>
      <p:pic>
        <p:nvPicPr>
          <p:cNvPr id="462852" name="Picture 4"/>
          <p:cNvPicPr>
            <a:picLocks noGrp="1" noChangeAspect="1" noChangeArrowheads="1"/>
          </p:cNvPicPr>
          <p:nvPr>
            <p:ph type="body" idx="1"/>
          </p:nvPr>
        </p:nvPicPr>
        <p:blipFill>
          <a:blip r:embed="rId2"/>
          <a:srcRect/>
          <a:stretch>
            <a:fillRect/>
          </a:stretch>
        </p:blipFill>
        <p:spPr>
          <a:xfrm>
            <a:off x="0" y="1211263"/>
            <a:ext cx="2466975" cy="1800225"/>
          </a:xfrm>
          <a:noFill/>
          <a:ln/>
        </p:spPr>
      </p:pic>
      <p:pic>
        <p:nvPicPr>
          <p:cNvPr id="462853" name="Picture 5"/>
          <p:cNvPicPr>
            <a:picLocks noChangeAspect="1" noChangeArrowheads="1"/>
          </p:cNvPicPr>
          <p:nvPr/>
        </p:nvPicPr>
        <p:blipFill>
          <a:blip r:embed="rId3"/>
          <a:srcRect/>
          <a:stretch>
            <a:fillRect/>
          </a:stretch>
        </p:blipFill>
        <p:spPr bwMode="auto">
          <a:xfrm>
            <a:off x="2684463" y="1195388"/>
            <a:ext cx="2192337" cy="1822450"/>
          </a:xfrm>
          <a:prstGeom prst="rect">
            <a:avLst/>
          </a:prstGeom>
          <a:noFill/>
        </p:spPr>
      </p:pic>
      <p:pic>
        <p:nvPicPr>
          <p:cNvPr id="462854" name="Picture 6"/>
          <p:cNvPicPr>
            <a:picLocks noChangeAspect="1" noChangeArrowheads="1"/>
          </p:cNvPicPr>
          <p:nvPr/>
        </p:nvPicPr>
        <p:blipFill>
          <a:blip r:embed="rId4"/>
          <a:srcRect/>
          <a:stretch>
            <a:fillRect/>
          </a:stretch>
        </p:blipFill>
        <p:spPr bwMode="auto">
          <a:xfrm>
            <a:off x="4992688" y="1187450"/>
            <a:ext cx="2033587" cy="1843088"/>
          </a:xfrm>
          <a:prstGeom prst="rect">
            <a:avLst/>
          </a:prstGeom>
          <a:noFill/>
        </p:spPr>
      </p:pic>
      <p:pic>
        <p:nvPicPr>
          <p:cNvPr id="462855" name="Picture 7"/>
          <p:cNvPicPr>
            <a:picLocks noChangeAspect="1" noChangeArrowheads="1"/>
          </p:cNvPicPr>
          <p:nvPr/>
        </p:nvPicPr>
        <p:blipFill>
          <a:blip r:embed="rId5"/>
          <a:srcRect/>
          <a:stretch>
            <a:fillRect/>
          </a:stretch>
        </p:blipFill>
        <p:spPr bwMode="auto">
          <a:xfrm>
            <a:off x="7092950" y="1193800"/>
            <a:ext cx="2051050" cy="1852613"/>
          </a:xfrm>
          <a:prstGeom prst="rect">
            <a:avLst/>
          </a:prstGeom>
          <a:noFill/>
        </p:spPr>
      </p:pic>
      <p:pic>
        <p:nvPicPr>
          <p:cNvPr id="462856" name="Picture 8" descr="DSC01034"/>
          <p:cNvPicPr>
            <a:picLocks noChangeAspect="1" noChangeArrowheads="1"/>
          </p:cNvPicPr>
          <p:nvPr/>
        </p:nvPicPr>
        <p:blipFill>
          <a:blip r:embed="rId6"/>
          <a:srcRect/>
          <a:stretch>
            <a:fillRect/>
          </a:stretch>
        </p:blipFill>
        <p:spPr bwMode="auto">
          <a:xfrm>
            <a:off x="28575" y="3097213"/>
            <a:ext cx="2438400" cy="1838325"/>
          </a:xfrm>
          <a:prstGeom prst="rect">
            <a:avLst/>
          </a:prstGeom>
          <a:noFill/>
        </p:spPr>
      </p:pic>
      <p:pic>
        <p:nvPicPr>
          <p:cNvPr id="462857" name="Picture 9"/>
          <p:cNvPicPr>
            <a:picLocks noChangeAspect="1" noChangeArrowheads="1"/>
          </p:cNvPicPr>
          <p:nvPr/>
        </p:nvPicPr>
        <p:blipFill>
          <a:blip r:embed="rId7"/>
          <a:srcRect/>
          <a:stretch>
            <a:fillRect/>
          </a:stretch>
        </p:blipFill>
        <p:spPr bwMode="auto">
          <a:xfrm>
            <a:off x="2646363" y="3070225"/>
            <a:ext cx="2214562" cy="1863725"/>
          </a:xfrm>
          <a:prstGeom prst="rect">
            <a:avLst/>
          </a:prstGeom>
          <a:noFill/>
        </p:spPr>
      </p:pic>
      <p:pic>
        <p:nvPicPr>
          <p:cNvPr id="462858" name="Picture 10"/>
          <p:cNvPicPr>
            <a:picLocks noChangeAspect="1" noChangeArrowheads="1"/>
          </p:cNvPicPr>
          <p:nvPr/>
        </p:nvPicPr>
        <p:blipFill>
          <a:blip r:embed="rId8"/>
          <a:srcRect/>
          <a:stretch>
            <a:fillRect/>
          </a:stretch>
        </p:blipFill>
        <p:spPr bwMode="auto">
          <a:xfrm>
            <a:off x="4983163" y="3108325"/>
            <a:ext cx="2054225" cy="1830388"/>
          </a:xfrm>
          <a:prstGeom prst="rect">
            <a:avLst/>
          </a:prstGeom>
          <a:noFill/>
        </p:spPr>
      </p:pic>
      <p:pic>
        <p:nvPicPr>
          <p:cNvPr id="462859" name="Picture 11"/>
          <p:cNvPicPr>
            <a:picLocks noChangeAspect="1" noChangeArrowheads="1"/>
          </p:cNvPicPr>
          <p:nvPr/>
        </p:nvPicPr>
        <p:blipFill>
          <a:blip r:embed="rId9"/>
          <a:srcRect/>
          <a:stretch>
            <a:fillRect/>
          </a:stretch>
        </p:blipFill>
        <p:spPr bwMode="auto">
          <a:xfrm>
            <a:off x="7097713" y="3081338"/>
            <a:ext cx="2003425" cy="1858962"/>
          </a:xfrm>
          <a:prstGeom prst="rect">
            <a:avLst/>
          </a:prstGeom>
          <a:noFill/>
          <a:ln w="12700">
            <a:noFill/>
            <a:miter lim="800000"/>
            <a:headEnd/>
            <a:tailEnd/>
          </a:ln>
          <a:effectLst/>
        </p:spPr>
      </p:pic>
      <p:pic>
        <p:nvPicPr>
          <p:cNvPr id="462860" name="Picture 12" descr="psoriasismains"/>
          <p:cNvPicPr>
            <a:picLocks noChangeAspect="1" noChangeArrowheads="1"/>
          </p:cNvPicPr>
          <p:nvPr/>
        </p:nvPicPr>
        <p:blipFill>
          <a:blip r:embed="rId10"/>
          <a:srcRect/>
          <a:stretch>
            <a:fillRect/>
          </a:stretch>
        </p:blipFill>
        <p:spPr bwMode="auto">
          <a:xfrm>
            <a:off x="0" y="4999038"/>
            <a:ext cx="2447925" cy="1858962"/>
          </a:xfrm>
          <a:prstGeom prst="rect">
            <a:avLst/>
          </a:prstGeom>
          <a:noFill/>
        </p:spPr>
      </p:pic>
      <p:pic>
        <p:nvPicPr>
          <p:cNvPr id="462861" name="Picture 13"/>
          <p:cNvPicPr>
            <a:picLocks noChangeAspect="1" noChangeArrowheads="1"/>
          </p:cNvPicPr>
          <p:nvPr/>
        </p:nvPicPr>
        <p:blipFill>
          <a:blip r:embed="rId11"/>
          <a:srcRect/>
          <a:stretch>
            <a:fillRect/>
          </a:stretch>
        </p:blipFill>
        <p:spPr bwMode="auto">
          <a:xfrm>
            <a:off x="2643188" y="5032375"/>
            <a:ext cx="2160587" cy="1825625"/>
          </a:xfrm>
          <a:prstGeom prst="rect">
            <a:avLst/>
          </a:prstGeom>
          <a:noFill/>
          <a:ln w="12700">
            <a:noFill/>
            <a:miter lim="800000"/>
            <a:headEnd/>
            <a:tailEnd/>
          </a:ln>
          <a:effectLst/>
        </p:spPr>
      </p:pic>
      <p:pic>
        <p:nvPicPr>
          <p:cNvPr id="462862" name="Picture 14"/>
          <p:cNvPicPr>
            <a:picLocks noChangeAspect="1" noChangeArrowheads="1"/>
          </p:cNvPicPr>
          <p:nvPr/>
        </p:nvPicPr>
        <p:blipFill>
          <a:blip r:embed="rId12"/>
          <a:srcRect/>
          <a:stretch>
            <a:fillRect/>
          </a:stretch>
        </p:blipFill>
        <p:spPr bwMode="auto">
          <a:xfrm>
            <a:off x="4962525" y="4999038"/>
            <a:ext cx="2019300" cy="1858962"/>
          </a:xfrm>
          <a:prstGeom prst="rect">
            <a:avLst/>
          </a:prstGeom>
          <a:noFill/>
          <a:ln w="12700">
            <a:noFill/>
            <a:miter lim="800000"/>
            <a:headEnd/>
            <a:tailEnd/>
          </a:ln>
          <a:effectLst/>
        </p:spPr>
      </p:pic>
      <p:pic>
        <p:nvPicPr>
          <p:cNvPr id="462863" name="Picture 15"/>
          <p:cNvPicPr>
            <a:picLocks noChangeAspect="1" noChangeArrowheads="1"/>
          </p:cNvPicPr>
          <p:nvPr/>
        </p:nvPicPr>
        <p:blipFill>
          <a:blip r:embed="rId13"/>
          <a:srcRect/>
          <a:stretch>
            <a:fillRect/>
          </a:stretch>
        </p:blipFill>
        <p:spPr bwMode="auto">
          <a:xfrm>
            <a:off x="7083425" y="4997450"/>
            <a:ext cx="2060575" cy="1860550"/>
          </a:xfrm>
          <a:prstGeom prst="rect">
            <a:avLst/>
          </a:prstGeom>
          <a:noFill/>
          <a:ln w="12700">
            <a:noFill/>
            <a:miter lim="800000"/>
            <a:headEnd/>
            <a:tailEnd/>
          </a:ln>
          <a:effectLst/>
        </p:spPr>
      </p:pic>
      <p:pic>
        <p:nvPicPr>
          <p:cNvPr id="2" name="Picture 1" descr="Screen Shot 2014-10-28 at 12.14.12.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643188" y="772819"/>
            <a:ext cx="6438900" cy="266700"/>
          </a:xfrm>
          <a:prstGeom prst="rect">
            <a:avLst/>
          </a:prstGeom>
        </p:spPr>
      </p:pic>
    </p:spTree>
    <p:extLst>
      <p:ext uri="{BB962C8B-B14F-4D97-AF65-F5344CB8AC3E}">
        <p14:creationId xmlns:p14="http://schemas.microsoft.com/office/powerpoint/2010/main" val="297318454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96896" y="362906"/>
            <a:ext cx="9144000" cy="792088"/>
          </a:xfrm>
        </p:spPr>
        <p:txBody>
          <a:bodyPr>
            <a:normAutofit/>
          </a:bodyPr>
          <a:lstStyle/>
          <a:p>
            <a:pPr algn="l"/>
            <a:r>
              <a:rPr lang="fr-FR" sz="3600" b="1" dirty="0">
                <a:solidFill>
                  <a:srgbClr val="7D1544"/>
                </a:solidFill>
                <a:ea typeface="ＭＳ Ｐゴシック" charset="0"/>
                <a:cs typeface="ＭＳ Ｐゴシック"/>
              </a:rPr>
              <a:t>Psoriasis</a:t>
            </a:r>
          </a:p>
        </p:txBody>
      </p:sp>
      <p:sp>
        <p:nvSpPr>
          <p:cNvPr id="3" name="Espace réservé du contenu 2"/>
          <p:cNvSpPr>
            <a:spLocks noGrp="1"/>
          </p:cNvSpPr>
          <p:nvPr>
            <p:ph idx="1"/>
          </p:nvPr>
        </p:nvSpPr>
        <p:spPr/>
        <p:txBody>
          <a:bodyPr/>
          <a:lstStyle/>
          <a:p>
            <a:r>
              <a:rPr lang="fr-FR" dirty="0" err="1" smtClean="0"/>
              <a:t>Chronic</a:t>
            </a:r>
            <a:r>
              <a:rPr lang="fr-FR" dirty="0" smtClean="0"/>
              <a:t> </a:t>
            </a:r>
            <a:r>
              <a:rPr lang="fr-FR" dirty="0" err="1" smtClean="0"/>
              <a:t>inflammatory</a:t>
            </a:r>
            <a:r>
              <a:rPr lang="fr-FR" dirty="0" smtClean="0"/>
              <a:t> skin </a:t>
            </a:r>
            <a:r>
              <a:rPr lang="fr-FR" dirty="0" err="1" smtClean="0"/>
              <a:t>disease</a:t>
            </a:r>
            <a:endParaRPr lang="fr-FR" dirty="0" smtClean="0"/>
          </a:p>
          <a:p>
            <a:r>
              <a:rPr lang="fr-FR" dirty="0" err="1" smtClean="0">
                <a:solidFill>
                  <a:srgbClr val="800000"/>
                </a:solidFill>
              </a:rPr>
              <a:t>Non-</a:t>
            </a:r>
            <a:r>
              <a:rPr lang="fr-FR" dirty="0" smtClean="0">
                <a:solidFill>
                  <a:srgbClr val="800000"/>
                </a:solidFill>
              </a:rPr>
              <a:t> </a:t>
            </a:r>
            <a:r>
              <a:rPr lang="fr-FR" dirty="0" err="1" smtClean="0">
                <a:solidFill>
                  <a:srgbClr val="800000"/>
                </a:solidFill>
              </a:rPr>
              <a:t>infectious</a:t>
            </a:r>
            <a:r>
              <a:rPr lang="fr-FR" dirty="0" smtClean="0">
                <a:solidFill>
                  <a:srgbClr val="800000"/>
                </a:solidFill>
              </a:rPr>
              <a:t>, </a:t>
            </a:r>
            <a:r>
              <a:rPr lang="fr-FR" dirty="0" err="1" smtClean="0">
                <a:solidFill>
                  <a:srgbClr val="800000"/>
                </a:solidFill>
              </a:rPr>
              <a:t>non-transmissible</a:t>
            </a:r>
            <a:endParaRPr lang="fr-FR" dirty="0" smtClean="0">
              <a:solidFill>
                <a:srgbClr val="800000"/>
              </a:solidFill>
            </a:endParaRPr>
          </a:p>
          <a:p>
            <a:r>
              <a:rPr lang="fr-FR" dirty="0" err="1" smtClean="0"/>
              <a:t>Genetic</a:t>
            </a:r>
            <a:r>
              <a:rPr lang="fr-FR" dirty="0" smtClean="0"/>
              <a:t> </a:t>
            </a:r>
            <a:r>
              <a:rPr lang="fr-FR" dirty="0" err="1" smtClean="0"/>
              <a:t>factors</a:t>
            </a:r>
            <a:endParaRPr lang="fr-FR" dirty="0" smtClean="0"/>
          </a:p>
          <a:p>
            <a:r>
              <a:rPr lang="fr-FR" dirty="0" err="1" smtClean="0"/>
              <a:t>Environmental</a:t>
            </a:r>
            <a:r>
              <a:rPr lang="fr-FR" dirty="0" smtClean="0"/>
              <a:t> </a:t>
            </a:r>
            <a:r>
              <a:rPr lang="fr-FR" dirty="0" err="1" smtClean="0"/>
              <a:t>factors</a:t>
            </a:r>
            <a:r>
              <a:rPr lang="fr-FR" dirty="0" smtClean="0"/>
              <a:t> : </a:t>
            </a:r>
            <a:r>
              <a:rPr lang="fr-FR" dirty="0" err="1" smtClean="0"/>
              <a:t>aggressions</a:t>
            </a:r>
            <a:r>
              <a:rPr lang="fr-FR" dirty="0" smtClean="0"/>
              <a:t>, </a:t>
            </a:r>
            <a:r>
              <a:rPr lang="fr-FR" dirty="0" err="1" smtClean="0"/>
              <a:t>bacteria</a:t>
            </a:r>
            <a:endParaRPr lang="fr-FR" dirty="0" smtClean="0"/>
          </a:p>
          <a:p>
            <a:r>
              <a:rPr lang="fr-FR" dirty="0" smtClean="0"/>
              <a:t>Skin immune system activation and </a:t>
            </a:r>
            <a:r>
              <a:rPr lang="fr-FR" dirty="0" err="1" smtClean="0"/>
              <a:t>increased</a:t>
            </a:r>
            <a:r>
              <a:rPr lang="fr-FR" dirty="0" smtClean="0"/>
              <a:t> skin </a:t>
            </a:r>
            <a:r>
              <a:rPr lang="fr-FR" dirty="0" err="1" smtClean="0"/>
              <a:t>proliferation</a:t>
            </a:r>
            <a:r>
              <a:rPr lang="fr-FR" dirty="0" smtClean="0"/>
              <a:t> and </a:t>
            </a:r>
            <a:r>
              <a:rPr lang="fr-FR" dirty="0" err="1" smtClean="0"/>
              <a:t>renewal</a:t>
            </a:r>
            <a:endParaRPr lang="fr-FR" dirty="0" smtClean="0"/>
          </a:p>
          <a:p>
            <a:r>
              <a:rPr lang="fr-FR" dirty="0" err="1" smtClean="0"/>
              <a:t>Psoriatic</a:t>
            </a:r>
            <a:r>
              <a:rPr lang="fr-FR" dirty="0" smtClean="0"/>
              <a:t> </a:t>
            </a:r>
            <a:r>
              <a:rPr lang="fr-FR" dirty="0" err="1" smtClean="0"/>
              <a:t>arthritis</a:t>
            </a:r>
            <a:r>
              <a:rPr lang="fr-FR" dirty="0" smtClean="0"/>
              <a:t> (15 to 30%)</a:t>
            </a:r>
          </a:p>
          <a:p>
            <a:endParaRPr lang="fr-FR" dirty="0"/>
          </a:p>
        </p:txBody>
      </p:sp>
      <p:pic>
        <p:nvPicPr>
          <p:cNvPr id="4" name="Picture 3" descr="Screen Shot 2014-10-28 at 12.14.1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5452" y="1036749"/>
            <a:ext cx="6438900" cy="266700"/>
          </a:xfrm>
          <a:prstGeom prst="rect">
            <a:avLst/>
          </a:prstGeom>
        </p:spPr>
      </p:pic>
    </p:spTree>
    <p:extLst>
      <p:ext uri="{BB962C8B-B14F-4D97-AF65-F5344CB8AC3E}">
        <p14:creationId xmlns:p14="http://schemas.microsoft.com/office/powerpoint/2010/main" val="235230924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62533"/>
            <a:ext cx="8723568" cy="792088"/>
          </a:xfrm>
        </p:spPr>
        <p:txBody>
          <a:bodyPr>
            <a:normAutofit/>
          </a:bodyPr>
          <a:lstStyle/>
          <a:p>
            <a:pPr eaLnBrk="1" hangingPunct="1"/>
            <a:r>
              <a:rPr lang="fr-FR" sz="3200" b="1" dirty="0">
                <a:solidFill>
                  <a:srgbClr val="7D1544"/>
                </a:solidFill>
                <a:ea typeface="ＭＳ Ｐゴシック" charset="0"/>
                <a:cs typeface="ＭＳ Ｐゴシック"/>
              </a:rPr>
              <a:t>Psoriasis has a </a:t>
            </a:r>
            <a:r>
              <a:rPr lang="fr-FR" sz="3200" b="1" dirty="0" err="1">
                <a:solidFill>
                  <a:srgbClr val="7D1544"/>
                </a:solidFill>
                <a:ea typeface="ＭＳ Ｐゴシック" charset="0"/>
                <a:cs typeface="ＭＳ Ｐゴシック"/>
              </a:rPr>
              <a:t>significant</a:t>
            </a:r>
            <a:r>
              <a:rPr lang="fr-FR" sz="3200" b="1" dirty="0">
                <a:solidFill>
                  <a:srgbClr val="7D1544"/>
                </a:solidFill>
                <a:ea typeface="ＭＳ Ｐゴシック" charset="0"/>
                <a:cs typeface="ＭＳ Ｐゴシック"/>
              </a:rPr>
              <a:t> impact on </a:t>
            </a:r>
            <a:r>
              <a:rPr lang="fr-FR" sz="3200" b="1" dirty="0" err="1">
                <a:solidFill>
                  <a:srgbClr val="7D1544"/>
                </a:solidFill>
                <a:ea typeface="ＭＳ Ｐゴシック" charset="0"/>
                <a:cs typeface="ＭＳ Ｐゴシック"/>
              </a:rPr>
              <a:t>quality</a:t>
            </a:r>
            <a:r>
              <a:rPr lang="fr-FR" sz="3200" b="1" dirty="0">
                <a:solidFill>
                  <a:srgbClr val="7D1544"/>
                </a:solidFill>
                <a:ea typeface="ＭＳ Ｐゴシック" charset="0"/>
                <a:cs typeface="ＭＳ Ｐゴシック"/>
              </a:rPr>
              <a:t> of life</a:t>
            </a:r>
          </a:p>
        </p:txBody>
      </p:sp>
      <p:sp>
        <p:nvSpPr>
          <p:cNvPr id="6147" name="Rectangle 3"/>
          <p:cNvSpPr>
            <a:spLocks noGrp="1" noChangeArrowheads="1"/>
          </p:cNvSpPr>
          <p:nvPr>
            <p:ph type="body" idx="1"/>
          </p:nvPr>
        </p:nvSpPr>
        <p:spPr>
          <a:xfrm>
            <a:off x="855528" y="2035039"/>
            <a:ext cx="7988597" cy="3598863"/>
          </a:xfrm>
        </p:spPr>
        <p:txBody>
          <a:bodyPr>
            <a:normAutofit fontScale="92500" lnSpcReduction="10000"/>
          </a:bodyPr>
          <a:lstStyle/>
          <a:p>
            <a:pPr eaLnBrk="1" hangingPunct="1">
              <a:buFontTx/>
              <a:buNone/>
            </a:pPr>
            <a:r>
              <a:rPr lang="fr-FR" dirty="0" err="1" smtClean="0"/>
              <a:t>Pruritus</a:t>
            </a:r>
            <a:r>
              <a:rPr lang="fr-FR" dirty="0" smtClean="0"/>
              <a:t>, pain, </a:t>
            </a:r>
            <a:r>
              <a:rPr lang="fr-FR" dirty="0" err="1" smtClean="0"/>
              <a:t>loss</a:t>
            </a:r>
            <a:r>
              <a:rPr lang="fr-FR" dirty="0" smtClean="0"/>
              <a:t> of </a:t>
            </a:r>
            <a:r>
              <a:rPr lang="fr-FR" dirty="0" err="1" smtClean="0"/>
              <a:t>productivity</a:t>
            </a:r>
            <a:endParaRPr lang="fr-FR" dirty="0" smtClean="0"/>
          </a:p>
          <a:p>
            <a:pPr eaLnBrk="1" hangingPunct="1">
              <a:buFontTx/>
              <a:buNone/>
            </a:pPr>
            <a:endParaRPr lang="fr-FR" dirty="0" smtClean="0"/>
          </a:p>
          <a:p>
            <a:pPr eaLnBrk="1" hangingPunct="1">
              <a:buFontTx/>
              <a:buNone/>
            </a:pPr>
            <a:r>
              <a:rPr lang="fr-FR" dirty="0" err="1" smtClean="0"/>
              <a:t>Anxiety</a:t>
            </a:r>
            <a:r>
              <a:rPr lang="fr-FR" dirty="0" smtClean="0"/>
              <a:t> and </a:t>
            </a:r>
            <a:r>
              <a:rPr lang="fr-FR" dirty="0" err="1" smtClean="0"/>
              <a:t>depression</a:t>
            </a:r>
            <a:endParaRPr lang="fr-FR" dirty="0" smtClean="0"/>
          </a:p>
          <a:p>
            <a:pPr eaLnBrk="1" hangingPunct="1">
              <a:buFontTx/>
              <a:buNone/>
            </a:pPr>
            <a:endParaRPr lang="fr-FR" dirty="0" smtClean="0"/>
          </a:p>
          <a:p>
            <a:pPr eaLnBrk="1" hangingPunct="1">
              <a:buFontTx/>
              <a:buNone/>
            </a:pPr>
            <a:r>
              <a:rPr lang="fr-FR" dirty="0" err="1" smtClean="0"/>
              <a:t>Reduced</a:t>
            </a:r>
            <a:r>
              <a:rPr lang="fr-FR" dirty="0" smtClean="0"/>
              <a:t> </a:t>
            </a:r>
            <a:r>
              <a:rPr lang="fr-FR" dirty="0" err="1" smtClean="0"/>
              <a:t>self-esteem</a:t>
            </a:r>
            <a:r>
              <a:rPr lang="fr-FR" dirty="0" smtClean="0"/>
              <a:t>, </a:t>
            </a:r>
            <a:r>
              <a:rPr lang="fr-FR" dirty="0" err="1" smtClean="0"/>
              <a:t>loss</a:t>
            </a:r>
            <a:r>
              <a:rPr lang="fr-FR" dirty="0" smtClean="0"/>
              <a:t> of confidence</a:t>
            </a:r>
          </a:p>
          <a:p>
            <a:pPr eaLnBrk="1" hangingPunct="1">
              <a:buFontTx/>
              <a:buNone/>
            </a:pPr>
            <a:endParaRPr lang="fr-FR" dirty="0" smtClean="0"/>
          </a:p>
          <a:p>
            <a:pPr eaLnBrk="1" hangingPunct="1">
              <a:buFontTx/>
              <a:buNone/>
            </a:pPr>
            <a:r>
              <a:rPr lang="fr-FR" dirty="0" smtClean="0"/>
              <a:t>Stigmatisation</a:t>
            </a:r>
          </a:p>
          <a:p>
            <a:pPr eaLnBrk="1" hangingPunct="1">
              <a:buFontTx/>
              <a:buNone/>
            </a:pPr>
            <a:endParaRPr lang="fr-FR" sz="2000" dirty="0" smtClean="0"/>
          </a:p>
          <a:p>
            <a:pPr eaLnBrk="1" hangingPunct="1">
              <a:buFontTx/>
              <a:buNone/>
            </a:pPr>
            <a:endParaRPr lang="fr-FR" sz="2000" dirty="0"/>
          </a:p>
        </p:txBody>
      </p:sp>
      <p:pic>
        <p:nvPicPr>
          <p:cNvPr id="2" name="Picture 1" descr="Screen Shot 2014-10-28 at 12.14.1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5225" y="859542"/>
            <a:ext cx="6438900" cy="266700"/>
          </a:xfrm>
          <a:prstGeom prst="rect">
            <a:avLst/>
          </a:prstGeom>
        </p:spPr>
      </p:pic>
    </p:spTree>
    <p:extLst>
      <p:ext uri="{BB962C8B-B14F-4D97-AF65-F5344CB8AC3E}">
        <p14:creationId xmlns:p14="http://schemas.microsoft.com/office/powerpoint/2010/main" val="234849142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925999" y="188592"/>
            <a:ext cx="8686800" cy="792162"/>
          </a:xfrm>
        </p:spPr>
        <p:txBody>
          <a:bodyPr>
            <a:normAutofit/>
          </a:bodyPr>
          <a:lstStyle/>
          <a:p>
            <a:r>
              <a:rPr lang="fr-FR" sz="3200" b="1" dirty="0">
                <a:solidFill>
                  <a:srgbClr val="7D1544"/>
                </a:solidFill>
                <a:ea typeface="ＭＳ Ｐゴシック" charset="0"/>
                <a:cs typeface="ＭＳ Ｐゴシック"/>
              </a:rPr>
              <a:t>Psoriasis </a:t>
            </a:r>
            <a:r>
              <a:rPr lang="fr-FR" sz="3200" b="1" dirty="0" err="1">
                <a:solidFill>
                  <a:srgbClr val="7D1544"/>
                </a:solidFill>
                <a:ea typeface="ＭＳ Ｐゴシック" charset="0"/>
                <a:cs typeface="ＭＳ Ｐゴシック"/>
              </a:rPr>
              <a:t>does</a:t>
            </a:r>
            <a:r>
              <a:rPr lang="fr-FR" sz="3200" b="1" dirty="0">
                <a:solidFill>
                  <a:srgbClr val="7D1544"/>
                </a:solidFill>
                <a:ea typeface="ＭＳ Ｐゴシック" charset="0"/>
                <a:cs typeface="ＭＳ Ｐゴシック"/>
              </a:rPr>
              <a:t> not </a:t>
            </a:r>
            <a:r>
              <a:rPr lang="fr-FR" sz="3200" b="1" dirty="0" err="1">
                <a:solidFill>
                  <a:srgbClr val="7D1544"/>
                </a:solidFill>
                <a:ea typeface="ＭＳ Ｐゴシック" charset="0"/>
                <a:cs typeface="ＭＳ Ｐゴシック"/>
              </a:rPr>
              <a:t>only</a:t>
            </a:r>
            <a:r>
              <a:rPr lang="fr-FR" sz="3200" b="1" dirty="0">
                <a:solidFill>
                  <a:srgbClr val="7D1544"/>
                </a:solidFill>
                <a:ea typeface="ＭＳ Ｐゴシック" charset="0"/>
                <a:cs typeface="ＭＳ Ｐゴシック"/>
              </a:rPr>
              <a:t> affect the skin !</a:t>
            </a:r>
          </a:p>
        </p:txBody>
      </p:sp>
      <p:sp>
        <p:nvSpPr>
          <p:cNvPr id="41987" name="Content Placeholder 4"/>
          <p:cNvSpPr>
            <a:spLocks noGrp="1"/>
          </p:cNvSpPr>
          <p:nvPr>
            <p:ph idx="1"/>
          </p:nvPr>
        </p:nvSpPr>
        <p:spPr>
          <a:xfrm>
            <a:off x="228600" y="1412875"/>
            <a:ext cx="8686800" cy="4511675"/>
          </a:xfrm>
        </p:spPr>
        <p:txBody>
          <a:bodyPr/>
          <a:lstStyle/>
          <a:p>
            <a:pPr eaLnBrk="1" hangingPunct="1">
              <a:spcBef>
                <a:spcPct val="0"/>
              </a:spcBef>
              <a:buClrTx/>
              <a:buSzTx/>
              <a:buNone/>
            </a:pPr>
            <a:r>
              <a:rPr lang="fr-FR" dirty="0" err="1" smtClean="0">
                <a:solidFill>
                  <a:schemeClr val="tx1"/>
                </a:solidFill>
              </a:rPr>
              <a:t>Increased</a:t>
            </a:r>
            <a:r>
              <a:rPr lang="fr-FR" dirty="0" smtClean="0">
                <a:solidFill>
                  <a:schemeClr val="tx1"/>
                </a:solidFill>
              </a:rPr>
              <a:t> </a:t>
            </a:r>
            <a:r>
              <a:rPr lang="fr-FR" dirty="0" err="1" smtClean="0">
                <a:solidFill>
                  <a:schemeClr val="tx1"/>
                </a:solidFill>
              </a:rPr>
              <a:t>risk</a:t>
            </a:r>
            <a:r>
              <a:rPr lang="fr-FR" dirty="0" smtClean="0">
                <a:solidFill>
                  <a:schemeClr val="tx1"/>
                </a:solidFill>
              </a:rPr>
              <a:t> of:</a:t>
            </a:r>
          </a:p>
          <a:p>
            <a:pPr eaLnBrk="1" hangingPunct="1">
              <a:spcBef>
                <a:spcPct val="0"/>
              </a:spcBef>
              <a:buClrTx/>
              <a:buSzTx/>
            </a:pPr>
            <a:endParaRPr lang="fr-FR" dirty="0" smtClean="0">
              <a:solidFill>
                <a:schemeClr val="accent1"/>
              </a:solidFill>
            </a:endParaRPr>
          </a:p>
          <a:p>
            <a:pPr eaLnBrk="1" hangingPunct="1">
              <a:spcBef>
                <a:spcPct val="0"/>
              </a:spcBef>
              <a:buClrTx/>
              <a:buSzTx/>
            </a:pPr>
            <a:r>
              <a:rPr lang="fr-FR" dirty="0" smtClean="0">
                <a:solidFill>
                  <a:srgbClr val="800000"/>
                </a:solidFill>
              </a:rPr>
              <a:t>High </a:t>
            </a:r>
            <a:r>
              <a:rPr lang="fr-FR" dirty="0" err="1" smtClean="0">
                <a:solidFill>
                  <a:srgbClr val="800000"/>
                </a:solidFill>
              </a:rPr>
              <a:t>blood</a:t>
            </a:r>
            <a:r>
              <a:rPr lang="fr-FR" dirty="0" smtClean="0">
                <a:solidFill>
                  <a:srgbClr val="800000"/>
                </a:solidFill>
              </a:rPr>
              <a:t> </a:t>
            </a:r>
            <a:r>
              <a:rPr lang="fr-FR" dirty="0" err="1" smtClean="0">
                <a:solidFill>
                  <a:srgbClr val="800000"/>
                </a:solidFill>
              </a:rPr>
              <a:t>lipids</a:t>
            </a:r>
            <a:endParaRPr lang="fr-FR" b="0" dirty="0" smtClean="0">
              <a:solidFill>
                <a:srgbClr val="800000"/>
              </a:solidFill>
            </a:endParaRPr>
          </a:p>
          <a:p>
            <a:pPr eaLnBrk="1" hangingPunct="1">
              <a:spcBef>
                <a:spcPct val="0"/>
              </a:spcBef>
              <a:buClrTx/>
              <a:buSzTx/>
            </a:pPr>
            <a:endParaRPr lang="fr-FR" b="0" dirty="0">
              <a:solidFill>
                <a:srgbClr val="800000"/>
              </a:solidFill>
            </a:endParaRPr>
          </a:p>
          <a:p>
            <a:pPr eaLnBrk="1" hangingPunct="1">
              <a:spcBef>
                <a:spcPct val="0"/>
              </a:spcBef>
              <a:buClrTx/>
              <a:buSzTx/>
            </a:pPr>
            <a:r>
              <a:rPr lang="fr-FR" dirty="0" err="1" smtClean="0">
                <a:solidFill>
                  <a:srgbClr val="800000"/>
                </a:solidFill>
              </a:rPr>
              <a:t>Diabetes</a:t>
            </a:r>
            <a:endParaRPr lang="fr-FR" b="0" dirty="0" smtClean="0">
              <a:solidFill>
                <a:srgbClr val="800000"/>
              </a:solidFill>
            </a:endParaRPr>
          </a:p>
          <a:p>
            <a:pPr eaLnBrk="1" hangingPunct="1">
              <a:spcBef>
                <a:spcPct val="0"/>
              </a:spcBef>
              <a:buClrTx/>
              <a:buSzTx/>
            </a:pPr>
            <a:endParaRPr lang="fr-FR" b="0" dirty="0">
              <a:solidFill>
                <a:srgbClr val="800000"/>
              </a:solidFill>
            </a:endParaRPr>
          </a:p>
          <a:p>
            <a:pPr eaLnBrk="1" hangingPunct="1">
              <a:spcBef>
                <a:spcPct val="0"/>
              </a:spcBef>
              <a:buClrTx/>
              <a:buSzTx/>
            </a:pPr>
            <a:r>
              <a:rPr lang="fr-FR" dirty="0" smtClean="0">
                <a:solidFill>
                  <a:srgbClr val="800000"/>
                </a:solidFill>
              </a:rPr>
              <a:t>Hypertension</a:t>
            </a:r>
            <a:endParaRPr lang="fr-FR" b="0" dirty="0" smtClean="0">
              <a:solidFill>
                <a:srgbClr val="800000"/>
              </a:solidFill>
            </a:endParaRPr>
          </a:p>
          <a:p>
            <a:pPr eaLnBrk="1" hangingPunct="1">
              <a:spcBef>
                <a:spcPct val="0"/>
              </a:spcBef>
              <a:buClrTx/>
              <a:buSzTx/>
            </a:pPr>
            <a:endParaRPr lang="fr-FR" b="0" dirty="0" smtClean="0">
              <a:solidFill>
                <a:srgbClr val="800000"/>
              </a:solidFill>
            </a:endParaRPr>
          </a:p>
          <a:p>
            <a:pPr eaLnBrk="1" hangingPunct="1">
              <a:spcBef>
                <a:spcPct val="0"/>
              </a:spcBef>
              <a:buClrTx/>
              <a:buSzTx/>
            </a:pPr>
            <a:r>
              <a:rPr lang="fr-FR" dirty="0" err="1" smtClean="0">
                <a:solidFill>
                  <a:srgbClr val="800000"/>
                </a:solidFill>
              </a:rPr>
              <a:t>Cardiovascular</a:t>
            </a:r>
            <a:r>
              <a:rPr lang="fr-FR" dirty="0" smtClean="0">
                <a:solidFill>
                  <a:srgbClr val="800000"/>
                </a:solidFill>
              </a:rPr>
              <a:t> </a:t>
            </a:r>
            <a:r>
              <a:rPr lang="fr-FR" dirty="0" err="1" smtClean="0">
                <a:solidFill>
                  <a:srgbClr val="800000"/>
                </a:solidFill>
              </a:rPr>
              <a:t>diseases</a:t>
            </a:r>
            <a:r>
              <a:rPr lang="fr-FR" dirty="0" smtClean="0">
                <a:solidFill>
                  <a:srgbClr val="800000"/>
                </a:solidFill>
              </a:rPr>
              <a:t> </a:t>
            </a:r>
            <a:endParaRPr lang="fr-FR" b="0" dirty="0" smtClean="0">
              <a:solidFill>
                <a:srgbClr val="800000"/>
              </a:solidFill>
            </a:endParaRPr>
          </a:p>
          <a:p>
            <a:endParaRPr lang="en-GB" dirty="0"/>
          </a:p>
        </p:txBody>
      </p:sp>
      <p:sp>
        <p:nvSpPr>
          <p:cNvPr id="41988" name="Text Box 4"/>
          <p:cNvSpPr txBox="1">
            <a:spLocks noChangeArrowheads="1"/>
          </p:cNvSpPr>
          <p:nvPr/>
        </p:nvSpPr>
        <p:spPr bwMode="auto">
          <a:xfrm rot="10800000" flipV="1">
            <a:off x="4056063" y="6319838"/>
            <a:ext cx="5087937" cy="538162"/>
          </a:xfrm>
          <a:prstGeom prst="rect">
            <a:avLst/>
          </a:prstGeom>
          <a:noFill/>
          <a:ln w="12700">
            <a:noFill/>
            <a:miter lim="800000"/>
            <a:headEnd/>
            <a:tailEnd/>
          </a:ln>
        </p:spPr>
        <p:txBody>
          <a:bodyPr lIns="89990" tIns="46795" rIns="89990" bIns="46795">
            <a:prstTxWarp prst="textNoShape">
              <a:avLst/>
            </a:prstTxWarp>
            <a:spAutoFit/>
          </a:bodyPr>
          <a:lstStyle/>
          <a:p>
            <a:pPr>
              <a:spcAft>
                <a:spcPct val="40000"/>
              </a:spcAft>
            </a:pPr>
            <a:r>
              <a:rPr lang="en-US" sz="1200" dirty="0">
                <a:solidFill>
                  <a:srgbClr val="000000"/>
                </a:solidFill>
              </a:rPr>
              <a:t>1. Prey S et al. </a:t>
            </a:r>
            <a:r>
              <a:rPr lang="fr-FR" sz="1200" dirty="0">
                <a:solidFill>
                  <a:srgbClr val="000000"/>
                </a:solidFill>
              </a:rPr>
              <a:t>JEADV 2010;24(Suppl. 2):23–30.</a:t>
            </a:r>
          </a:p>
          <a:p>
            <a:pPr>
              <a:spcAft>
                <a:spcPct val="40000"/>
              </a:spcAft>
            </a:pPr>
            <a:r>
              <a:rPr lang="fr-FR" sz="1200" dirty="0">
                <a:solidFill>
                  <a:srgbClr val="000000"/>
                </a:solidFill>
              </a:rPr>
              <a:t>2. Armstrong AW et al. </a:t>
            </a:r>
            <a:r>
              <a:rPr lang="fr-FR" sz="1200" dirty="0" err="1">
                <a:solidFill>
                  <a:srgbClr val="000000"/>
                </a:solidFill>
              </a:rPr>
              <a:t>Br</a:t>
            </a:r>
            <a:r>
              <a:rPr lang="fr-FR" sz="1200" dirty="0">
                <a:solidFill>
                  <a:srgbClr val="000000"/>
                </a:solidFill>
              </a:rPr>
              <a:t> J </a:t>
            </a:r>
            <a:r>
              <a:rPr lang="fr-FR" sz="1200" dirty="0" err="1">
                <a:solidFill>
                  <a:srgbClr val="000000"/>
                </a:solidFill>
              </a:rPr>
              <a:t>Dermatol</a:t>
            </a:r>
            <a:r>
              <a:rPr lang="fr-FR" sz="1200" dirty="0">
                <a:solidFill>
                  <a:srgbClr val="000000"/>
                </a:solidFill>
              </a:rPr>
              <a:t> </a:t>
            </a:r>
            <a:r>
              <a:rPr lang="fr-FR" sz="1200" dirty="0" smtClean="0">
                <a:solidFill>
                  <a:srgbClr val="000000"/>
                </a:solidFill>
              </a:rPr>
              <a:t>2013</a:t>
            </a:r>
            <a:endParaRPr lang="fr-FR" sz="1200" dirty="0">
              <a:solidFill>
                <a:srgbClr val="000000"/>
              </a:solidFill>
            </a:endParaRPr>
          </a:p>
        </p:txBody>
      </p:sp>
      <p:pic>
        <p:nvPicPr>
          <p:cNvPr id="2" name="Picture 1" descr="Screen Shot 2014-10-28 at 12.14.1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2994" y="852712"/>
            <a:ext cx="6438900" cy="266700"/>
          </a:xfrm>
          <a:prstGeom prst="rect">
            <a:avLst/>
          </a:prstGeom>
        </p:spPr>
      </p:pic>
    </p:spTree>
    <p:extLst>
      <p:ext uri="{BB962C8B-B14F-4D97-AF65-F5344CB8AC3E}">
        <p14:creationId xmlns:p14="http://schemas.microsoft.com/office/powerpoint/2010/main" val="395027807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6"/>
          <p:cNvSpPr>
            <a:spLocks noGrp="1" noChangeArrowheads="1"/>
          </p:cNvSpPr>
          <p:nvPr>
            <p:ph type="title"/>
          </p:nvPr>
        </p:nvSpPr>
        <p:spPr>
          <a:xfrm>
            <a:off x="494773" y="179072"/>
            <a:ext cx="8207375" cy="584200"/>
          </a:xfrm>
        </p:spPr>
        <p:txBody>
          <a:bodyPr>
            <a:normAutofit/>
          </a:bodyPr>
          <a:lstStyle/>
          <a:p>
            <a:pPr algn="l" eaLnBrk="1" hangingPunct="1"/>
            <a:r>
              <a:rPr lang="en-GB" sz="3200" b="1" dirty="0">
                <a:solidFill>
                  <a:srgbClr val="7D1544"/>
                </a:solidFill>
                <a:ea typeface="ＭＳ Ｐゴシック" pitchFamily="34" charset="-128"/>
                <a:cs typeface="ＭＳ Ｐゴシック"/>
              </a:rPr>
              <a:t>Treatments of psoriasis</a:t>
            </a:r>
          </a:p>
        </p:txBody>
      </p:sp>
      <p:sp>
        <p:nvSpPr>
          <p:cNvPr id="7172" name="Oval 8"/>
          <p:cNvSpPr>
            <a:spLocks noChangeArrowheads="1"/>
          </p:cNvSpPr>
          <p:nvPr/>
        </p:nvSpPr>
        <p:spPr bwMode="auto">
          <a:xfrm>
            <a:off x="6486525" y="3470275"/>
            <a:ext cx="1876425" cy="688975"/>
          </a:xfrm>
          <a:prstGeom prst="ellipse">
            <a:avLst/>
          </a:prstGeom>
          <a:gradFill rotWithShape="1">
            <a:gsLst>
              <a:gs pos="0">
                <a:srgbClr val="000000">
                  <a:alpha val="39998"/>
                </a:srgbClr>
              </a:gs>
              <a:gs pos="100000">
                <a:schemeClr val="bg1">
                  <a:alpha val="0"/>
                </a:schemeClr>
              </a:gs>
            </a:gsLst>
            <a:path path="shape">
              <a:fillToRect l="50000" t="50000" r="50000" b="50000"/>
            </a:path>
          </a:gradFill>
          <a:ln w="57150" algn="ctr">
            <a:noFill/>
            <a:round/>
            <a:headEnd/>
            <a:tailEnd/>
          </a:ln>
        </p:spPr>
        <p:txBody>
          <a:bodyPr wrap="none" anchor="ctr"/>
          <a:lstStyle/>
          <a:p>
            <a:pPr eaLnBrk="0" hangingPunct="0"/>
            <a:endParaRPr lang="en-US"/>
          </a:p>
        </p:txBody>
      </p:sp>
      <p:sp>
        <p:nvSpPr>
          <p:cNvPr id="7173" name="Oval 9"/>
          <p:cNvSpPr>
            <a:spLocks noChangeArrowheads="1"/>
          </p:cNvSpPr>
          <p:nvPr/>
        </p:nvSpPr>
        <p:spPr bwMode="auto">
          <a:xfrm>
            <a:off x="4562475" y="3867150"/>
            <a:ext cx="1876425" cy="688975"/>
          </a:xfrm>
          <a:prstGeom prst="ellipse">
            <a:avLst/>
          </a:prstGeom>
          <a:gradFill rotWithShape="1">
            <a:gsLst>
              <a:gs pos="0">
                <a:srgbClr val="000000">
                  <a:alpha val="39998"/>
                </a:srgbClr>
              </a:gs>
              <a:gs pos="100000">
                <a:schemeClr val="bg1">
                  <a:alpha val="0"/>
                </a:schemeClr>
              </a:gs>
            </a:gsLst>
            <a:path path="shape">
              <a:fillToRect l="50000" t="50000" r="50000" b="50000"/>
            </a:path>
          </a:gradFill>
          <a:ln w="57150" algn="ctr">
            <a:noFill/>
            <a:round/>
            <a:headEnd/>
            <a:tailEnd/>
          </a:ln>
        </p:spPr>
        <p:txBody>
          <a:bodyPr wrap="none" anchor="ctr"/>
          <a:lstStyle/>
          <a:p>
            <a:pPr eaLnBrk="0" hangingPunct="0"/>
            <a:endParaRPr lang="en-US"/>
          </a:p>
        </p:txBody>
      </p:sp>
      <p:sp>
        <p:nvSpPr>
          <p:cNvPr id="7174" name="Oval 10"/>
          <p:cNvSpPr>
            <a:spLocks noChangeArrowheads="1"/>
          </p:cNvSpPr>
          <p:nvPr/>
        </p:nvSpPr>
        <p:spPr bwMode="auto">
          <a:xfrm>
            <a:off x="2649538" y="4211638"/>
            <a:ext cx="1876425" cy="688975"/>
          </a:xfrm>
          <a:prstGeom prst="ellipse">
            <a:avLst/>
          </a:prstGeom>
          <a:gradFill rotWithShape="1">
            <a:gsLst>
              <a:gs pos="0">
                <a:srgbClr val="000000">
                  <a:alpha val="39998"/>
                </a:srgbClr>
              </a:gs>
              <a:gs pos="100000">
                <a:schemeClr val="bg1">
                  <a:alpha val="0"/>
                </a:schemeClr>
              </a:gs>
            </a:gsLst>
            <a:path path="shape">
              <a:fillToRect l="50000" t="50000" r="50000" b="50000"/>
            </a:path>
          </a:gradFill>
          <a:ln w="57150" algn="ctr">
            <a:noFill/>
            <a:round/>
            <a:headEnd/>
            <a:tailEnd/>
          </a:ln>
        </p:spPr>
        <p:txBody>
          <a:bodyPr wrap="none" anchor="ctr"/>
          <a:lstStyle/>
          <a:p>
            <a:pPr eaLnBrk="0" hangingPunct="0"/>
            <a:r>
              <a:rPr lang="en-US" dirty="0" err="1" smtClean="0"/>
              <a:t>s</a:t>
            </a:r>
            <a:endParaRPr lang="en-US" dirty="0"/>
          </a:p>
        </p:txBody>
      </p:sp>
      <p:sp>
        <p:nvSpPr>
          <p:cNvPr id="7175" name="Oval 11"/>
          <p:cNvSpPr>
            <a:spLocks noChangeArrowheads="1"/>
          </p:cNvSpPr>
          <p:nvPr/>
        </p:nvSpPr>
        <p:spPr bwMode="auto">
          <a:xfrm>
            <a:off x="725488" y="4662488"/>
            <a:ext cx="1876425" cy="688975"/>
          </a:xfrm>
          <a:prstGeom prst="ellipse">
            <a:avLst/>
          </a:prstGeom>
          <a:gradFill rotWithShape="1">
            <a:gsLst>
              <a:gs pos="0">
                <a:srgbClr val="000000">
                  <a:alpha val="39998"/>
                </a:srgbClr>
              </a:gs>
              <a:gs pos="100000">
                <a:schemeClr val="bg1">
                  <a:alpha val="0"/>
                </a:schemeClr>
              </a:gs>
            </a:gsLst>
            <a:path path="shape">
              <a:fillToRect l="50000" t="50000" r="50000" b="50000"/>
            </a:path>
          </a:gradFill>
          <a:ln w="57150" algn="ctr">
            <a:noFill/>
            <a:round/>
            <a:headEnd/>
            <a:tailEnd/>
          </a:ln>
        </p:spPr>
        <p:txBody>
          <a:bodyPr wrap="none" anchor="ctr"/>
          <a:lstStyle/>
          <a:p>
            <a:pPr eaLnBrk="0" hangingPunct="0"/>
            <a:endParaRPr lang="en-US"/>
          </a:p>
        </p:txBody>
      </p:sp>
      <p:sp>
        <p:nvSpPr>
          <p:cNvPr id="7176" name="Rectangle 5"/>
          <p:cNvSpPr>
            <a:spLocks noChangeArrowheads="1"/>
          </p:cNvSpPr>
          <p:nvPr/>
        </p:nvSpPr>
        <p:spPr bwMode="auto">
          <a:xfrm>
            <a:off x="6508750" y="5445125"/>
            <a:ext cx="1885950" cy="644525"/>
          </a:xfrm>
          <a:prstGeom prst="rect">
            <a:avLst/>
          </a:prstGeom>
          <a:gradFill rotWithShape="1">
            <a:gsLst>
              <a:gs pos="0">
                <a:srgbClr val="82ADD8">
                  <a:alpha val="39998"/>
                </a:srgbClr>
              </a:gs>
              <a:gs pos="100000">
                <a:schemeClr val="bg1">
                  <a:alpha val="0"/>
                </a:schemeClr>
              </a:gs>
            </a:gsLst>
            <a:lin ang="5400000" scaled="1"/>
          </a:gradFill>
          <a:ln w="57150" algn="ctr">
            <a:noFill/>
            <a:miter lim="800000"/>
            <a:headEnd/>
            <a:tailEnd/>
          </a:ln>
        </p:spPr>
        <p:txBody>
          <a:bodyPr wrap="none" anchor="ctr"/>
          <a:lstStyle/>
          <a:p>
            <a:pPr eaLnBrk="0" hangingPunct="0"/>
            <a:endParaRPr lang="en-GB"/>
          </a:p>
        </p:txBody>
      </p:sp>
      <p:sp>
        <p:nvSpPr>
          <p:cNvPr id="7177" name="Rectangle 5"/>
          <p:cNvSpPr>
            <a:spLocks noChangeArrowheads="1"/>
          </p:cNvSpPr>
          <p:nvPr/>
        </p:nvSpPr>
        <p:spPr bwMode="auto">
          <a:xfrm>
            <a:off x="749300" y="5445125"/>
            <a:ext cx="5710238" cy="644525"/>
          </a:xfrm>
          <a:prstGeom prst="rect">
            <a:avLst/>
          </a:prstGeom>
          <a:gradFill rotWithShape="1">
            <a:gsLst>
              <a:gs pos="0">
                <a:srgbClr val="D54F82">
                  <a:alpha val="20000"/>
                </a:srgbClr>
              </a:gs>
              <a:gs pos="100000">
                <a:schemeClr val="bg1">
                  <a:alpha val="0"/>
                </a:schemeClr>
              </a:gs>
            </a:gsLst>
            <a:lin ang="5400000" scaled="1"/>
          </a:gradFill>
          <a:ln w="57150" algn="ctr">
            <a:noFill/>
            <a:miter lim="800000"/>
            <a:headEnd/>
            <a:tailEnd/>
          </a:ln>
        </p:spPr>
        <p:txBody>
          <a:bodyPr wrap="none" anchor="ctr"/>
          <a:lstStyle/>
          <a:p>
            <a:pPr eaLnBrk="0" hangingPunct="0"/>
            <a:endParaRPr lang="en-GB">
              <a:solidFill>
                <a:schemeClr val="tx1"/>
              </a:solidFill>
            </a:endParaRPr>
          </a:p>
        </p:txBody>
      </p:sp>
      <p:sp>
        <p:nvSpPr>
          <p:cNvPr id="7178" name="Line 23"/>
          <p:cNvSpPr>
            <a:spLocks noChangeShapeType="1"/>
          </p:cNvSpPr>
          <p:nvPr/>
        </p:nvSpPr>
        <p:spPr bwMode="auto">
          <a:xfrm>
            <a:off x="738188" y="5468938"/>
            <a:ext cx="5738812" cy="0"/>
          </a:xfrm>
          <a:prstGeom prst="line">
            <a:avLst/>
          </a:prstGeom>
          <a:noFill/>
          <a:ln w="76200">
            <a:solidFill>
              <a:srgbClr val="D54F82"/>
            </a:solidFill>
            <a:prstDash val="sysDot"/>
            <a:round/>
            <a:headEnd/>
            <a:tailEnd type="stealth" w="med" len="med"/>
          </a:ln>
        </p:spPr>
        <p:txBody>
          <a:bodyPr wrap="none"/>
          <a:lstStyle/>
          <a:p>
            <a:endParaRPr lang="en-US"/>
          </a:p>
        </p:txBody>
      </p:sp>
      <p:sp>
        <p:nvSpPr>
          <p:cNvPr id="7179" name="Line 23"/>
          <p:cNvSpPr>
            <a:spLocks noChangeShapeType="1"/>
          </p:cNvSpPr>
          <p:nvPr/>
        </p:nvSpPr>
        <p:spPr bwMode="auto">
          <a:xfrm>
            <a:off x="738188" y="5468938"/>
            <a:ext cx="3798887" cy="1587"/>
          </a:xfrm>
          <a:prstGeom prst="line">
            <a:avLst/>
          </a:prstGeom>
          <a:noFill/>
          <a:ln w="76200">
            <a:solidFill>
              <a:srgbClr val="D54F82"/>
            </a:solidFill>
            <a:round/>
            <a:headEnd/>
            <a:tailEnd type="stealth" w="med" len="med"/>
          </a:ln>
        </p:spPr>
        <p:txBody>
          <a:bodyPr wrap="none"/>
          <a:lstStyle/>
          <a:p>
            <a:endParaRPr lang="en-US"/>
          </a:p>
        </p:txBody>
      </p:sp>
      <p:sp>
        <p:nvSpPr>
          <p:cNvPr id="7180" name="Text Box 22"/>
          <p:cNvSpPr txBox="1">
            <a:spLocks noChangeArrowheads="1"/>
          </p:cNvSpPr>
          <p:nvPr/>
        </p:nvSpPr>
        <p:spPr bwMode="auto">
          <a:xfrm>
            <a:off x="2305050" y="5578475"/>
            <a:ext cx="665163" cy="336550"/>
          </a:xfrm>
          <a:prstGeom prst="rect">
            <a:avLst/>
          </a:prstGeom>
          <a:noFill/>
          <a:ln w="9525" algn="ctr">
            <a:noFill/>
            <a:miter lim="800000"/>
            <a:headEnd/>
            <a:tailEnd/>
          </a:ln>
        </p:spPr>
        <p:txBody>
          <a:bodyPr wrap="none"/>
          <a:lstStyle/>
          <a:p>
            <a:pPr eaLnBrk="0" hangingPunct="0"/>
            <a:r>
              <a:rPr lang="en-US" sz="1400" dirty="0" smtClean="0"/>
              <a:t>Increased disease severity</a:t>
            </a:r>
            <a:endParaRPr lang="en-US" sz="1400" dirty="0"/>
          </a:p>
        </p:txBody>
      </p:sp>
      <p:sp>
        <p:nvSpPr>
          <p:cNvPr id="7182" name="Text Box 39"/>
          <p:cNvSpPr txBox="1">
            <a:spLocks noChangeArrowheads="1"/>
          </p:cNvSpPr>
          <p:nvPr/>
        </p:nvSpPr>
        <p:spPr bwMode="auto">
          <a:xfrm>
            <a:off x="4589463" y="3449638"/>
            <a:ext cx="1838325" cy="977581"/>
          </a:xfrm>
          <a:prstGeom prst="rect">
            <a:avLst/>
          </a:prstGeom>
          <a:solidFill>
            <a:srgbClr val="66AAD7"/>
          </a:solidFill>
          <a:ln w="9525" algn="ctr">
            <a:solidFill>
              <a:srgbClr val="1B284D"/>
            </a:solidFill>
            <a:miter lim="800000"/>
            <a:headEnd/>
            <a:tailEnd/>
          </a:ln>
        </p:spPr>
        <p:txBody>
          <a:bodyPr wrap="none" anchor="ctr"/>
          <a:lstStyle/>
          <a:p>
            <a:pPr eaLnBrk="0" hangingPunct="0">
              <a:lnSpc>
                <a:spcPct val="90000"/>
              </a:lnSpc>
            </a:pPr>
            <a:r>
              <a:rPr lang="it-IT" sz="1600" dirty="0" err="1" smtClean="0"/>
              <a:t>Oral</a:t>
            </a:r>
            <a:r>
              <a:rPr lang="it-IT" sz="1600" dirty="0" smtClean="0"/>
              <a:t> </a:t>
            </a:r>
            <a:r>
              <a:rPr lang="it-IT" sz="1600" dirty="0" err="1" smtClean="0"/>
              <a:t>drugs</a:t>
            </a:r>
            <a:endParaRPr lang="it-IT" sz="1600" dirty="0" smtClean="0"/>
          </a:p>
          <a:p>
            <a:pPr eaLnBrk="0" hangingPunct="0">
              <a:lnSpc>
                <a:spcPct val="90000"/>
              </a:lnSpc>
            </a:pPr>
            <a:r>
              <a:rPr lang="it-IT" sz="1600" dirty="0" err="1" smtClean="0"/>
              <a:t>Methotrexate</a:t>
            </a:r>
            <a:r>
              <a:rPr lang="it-IT" sz="1600" dirty="0"/>
              <a:t/>
            </a:r>
            <a:br>
              <a:rPr lang="it-IT" sz="1600" dirty="0"/>
            </a:br>
            <a:r>
              <a:rPr lang="it-IT" sz="1600" dirty="0" err="1" smtClean="0"/>
              <a:t>Ciclosporin</a:t>
            </a:r>
            <a:endParaRPr lang="it-IT" sz="1600" dirty="0" smtClean="0"/>
          </a:p>
          <a:p>
            <a:pPr eaLnBrk="0" hangingPunct="0">
              <a:lnSpc>
                <a:spcPct val="90000"/>
              </a:lnSpc>
            </a:pPr>
            <a:r>
              <a:rPr lang="it-IT" sz="1600" dirty="0" err="1" smtClean="0"/>
              <a:t>Acitretin</a:t>
            </a:r>
            <a:endParaRPr lang="en-US" sz="1600" dirty="0"/>
          </a:p>
        </p:txBody>
      </p:sp>
      <p:sp>
        <p:nvSpPr>
          <p:cNvPr id="7183" name="Text Box 39"/>
          <p:cNvSpPr txBox="1">
            <a:spLocks noChangeArrowheads="1"/>
          </p:cNvSpPr>
          <p:nvPr/>
        </p:nvSpPr>
        <p:spPr bwMode="auto">
          <a:xfrm>
            <a:off x="6510338" y="3038475"/>
            <a:ext cx="1838325" cy="1097711"/>
          </a:xfrm>
          <a:prstGeom prst="rect">
            <a:avLst/>
          </a:prstGeom>
          <a:solidFill>
            <a:srgbClr val="66AAD7"/>
          </a:solidFill>
          <a:ln w="9525" algn="ctr">
            <a:solidFill>
              <a:srgbClr val="1B284D"/>
            </a:solidFill>
            <a:miter lim="800000"/>
            <a:headEnd/>
            <a:tailEnd/>
          </a:ln>
        </p:spPr>
        <p:txBody>
          <a:bodyPr wrap="none" anchor="ctr"/>
          <a:lstStyle/>
          <a:p>
            <a:pPr eaLnBrk="0" hangingPunct="0">
              <a:lnSpc>
                <a:spcPct val="90000"/>
              </a:lnSpc>
            </a:pPr>
            <a:r>
              <a:rPr lang="en-US" sz="1600" dirty="0" err="1" smtClean="0"/>
              <a:t>Injectable</a:t>
            </a:r>
            <a:endParaRPr lang="en-US" sz="1600" dirty="0" smtClean="0"/>
          </a:p>
          <a:p>
            <a:pPr eaLnBrk="0" hangingPunct="0">
              <a:lnSpc>
                <a:spcPct val="90000"/>
              </a:lnSpc>
            </a:pPr>
            <a:r>
              <a:rPr lang="en-US" sz="1600" dirty="0" err="1" smtClean="0"/>
              <a:t>Biologicals</a:t>
            </a:r>
            <a:endParaRPr lang="en-US" sz="1600" dirty="0" smtClean="0"/>
          </a:p>
          <a:p>
            <a:pPr eaLnBrk="0" hangingPunct="0">
              <a:lnSpc>
                <a:spcPct val="90000"/>
              </a:lnSpc>
            </a:pPr>
            <a:r>
              <a:rPr lang="en-US" sz="1600" dirty="0" smtClean="0"/>
              <a:t>Anti-TNF</a:t>
            </a:r>
          </a:p>
          <a:p>
            <a:pPr eaLnBrk="0" hangingPunct="0">
              <a:lnSpc>
                <a:spcPct val="90000"/>
              </a:lnSpc>
            </a:pPr>
            <a:r>
              <a:rPr lang="en-US" sz="1600" dirty="0" smtClean="0"/>
              <a:t>Anti-IL-12/23</a:t>
            </a:r>
            <a:endParaRPr lang="en-US" sz="1600" dirty="0"/>
          </a:p>
        </p:txBody>
      </p:sp>
      <p:sp>
        <p:nvSpPr>
          <p:cNvPr id="7184" name="Text Box 39"/>
          <p:cNvSpPr txBox="1">
            <a:spLocks noChangeArrowheads="1"/>
          </p:cNvSpPr>
          <p:nvPr/>
        </p:nvSpPr>
        <p:spPr bwMode="auto">
          <a:xfrm>
            <a:off x="750888" y="4254500"/>
            <a:ext cx="1838325" cy="803275"/>
          </a:xfrm>
          <a:prstGeom prst="rect">
            <a:avLst/>
          </a:prstGeom>
          <a:solidFill>
            <a:srgbClr val="66AAD7"/>
          </a:solidFill>
          <a:ln w="9525" algn="ctr">
            <a:solidFill>
              <a:srgbClr val="1B284D"/>
            </a:solidFill>
            <a:miter lim="800000"/>
            <a:headEnd/>
            <a:tailEnd/>
          </a:ln>
        </p:spPr>
        <p:txBody>
          <a:bodyPr wrap="none" anchor="ctr"/>
          <a:lstStyle/>
          <a:p>
            <a:pPr eaLnBrk="0" hangingPunct="0">
              <a:lnSpc>
                <a:spcPct val="90000"/>
              </a:lnSpc>
            </a:pPr>
            <a:r>
              <a:rPr lang="it-IT" sz="1600" dirty="0" err="1" smtClean="0"/>
              <a:t>Topicals</a:t>
            </a:r>
            <a:r>
              <a:rPr lang="it-IT" sz="1600" dirty="0" smtClean="0"/>
              <a:t> : </a:t>
            </a:r>
            <a:r>
              <a:rPr lang="it-IT" sz="1600" dirty="0" err="1" smtClean="0"/>
              <a:t>creams</a:t>
            </a:r>
            <a:endParaRPr lang="it-IT" sz="1600" dirty="0" smtClean="0"/>
          </a:p>
          <a:p>
            <a:pPr eaLnBrk="0" hangingPunct="0">
              <a:lnSpc>
                <a:spcPct val="90000"/>
              </a:lnSpc>
            </a:pPr>
            <a:r>
              <a:rPr lang="it-IT" sz="1600" dirty="0" err="1" smtClean="0"/>
              <a:t>Ointments</a:t>
            </a:r>
            <a:r>
              <a:rPr lang="it-IT" sz="1600" dirty="0" smtClean="0"/>
              <a:t>, </a:t>
            </a:r>
            <a:r>
              <a:rPr lang="it-IT" sz="1600" dirty="0" err="1" smtClean="0"/>
              <a:t>gels</a:t>
            </a:r>
            <a:endParaRPr lang="en-US" sz="1600" dirty="0"/>
          </a:p>
        </p:txBody>
      </p:sp>
      <p:sp>
        <p:nvSpPr>
          <p:cNvPr id="7185" name="Text Box 39"/>
          <p:cNvSpPr txBox="1">
            <a:spLocks noChangeArrowheads="1"/>
          </p:cNvSpPr>
          <p:nvPr/>
        </p:nvSpPr>
        <p:spPr bwMode="auto">
          <a:xfrm>
            <a:off x="2670175" y="3843338"/>
            <a:ext cx="1838325" cy="803275"/>
          </a:xfrm>
          <a:prstGeom prst="rect">
            <a:avLst/>
          </a:prstGeom>
          <a:solidFill>
            <a:srgbClr val="66AAD7"/>
          </a:solidFill>
          <a:ln w="9525" algn="ctr">
            <a:solidFill>
              <a:srgbClr val="1B284D"/>
            </a:solidFill>
            <a:miter lim="800000"/>
            <a:headEnd/>
            <a:tailEnd/>
          </a:ln>
        </p:spPr>
        <p:txBody>
          <a:bodyPr wrap="none" anchor="ctr"/>
          <a:lstStyle/>
          <a:p>
            <a:pPr eaLnBrk="0" hangingPunct="0">
              <a:lnSpc>
                <a:spcPct val="90000"/>
              </a:lnSpc>
            </a:pPr>
            <a:r>
              <a:rPr lang="it-IT" sz="1600" dirty="0" err="1" smtClean="0"/>
              <a:t>Phototherapy</a:t>
            </a:r>
            <a:endParaRPr lang="en-US" sz="1600" dirty="0"/>
          </a:p>
        </p:txBody>
      </p:sp>
      <p:sp>
        <p:nvSpPr>
          <p:cNvPr id="7187" name="Rectangle 23"/>
          <p:cNvSpPr>
            <a:spLocks noChangeArrowheads="1"/>
          </p:cNvSpPr>
          <p:nvPr/>
        </p:nvSpPr>
        <p:spPr bwMode="auto">
          <a:xfrm>
            <a:off x="529192" y="963580"/>
            <a:ext cx="7937882" cy="1500411"/>
          </a:xfrm>
          <a:prstGeom prst="rect">
            <a:avLst/>
          </a:prstGeom>
          <a:noFill/>
          <a:ln w="9525" algn="ctr">
            <a:noFill/>
            <a:miter lim="800000"/>
            <a:headEnd/>
            <a:tailEnd/>
          </a:ln>
        </p:spPr>
        <p:txBody>
          <a:bodyPr wrap="square" lIns="0" tIns="0" rIns="0" bIns="0" anchor="b">
            <a:spAutoFit/>
          </a:bodyPr>
          <a:lstStyle/>
          <a:p>
            <a:pPr>
              <a:lnSpc>
                <a:spcPct val="90000"/>
              </a:lnSpc>
            </a:pPr>
            <a:r>
              <a:rPr lang="en-GB" dirty="0" smtClean="0">
                <a:solidFill>
                  <a:schemeClr val="tx1"/>
                </a:solidFill>
              </a:rPr>
              <a:t>Treatment paradigm is driven by disease severity and burden t</a:t>
            </a:r>
            <a:r>
              <a:rPr lang="en-GB" dirty="0" smtClean="0"/>
              <a:t>o patients</a:t>
            </a:r>
          </a:p>
          <a:p>
            <a:pPr>
              <a:lnSpc>
                <a:spcPct val="90000"/>
              </a:lnSpc>
            </a:pPr>
            <a:r>
              <a:rPr lang="en-GB" dirty="0" smtClean="0"/>
              <a:t> </a:t>
            </a:r>
          </a:p>
          <a:p>
            <a:pPr>
              <a:lnSpc>
                <a:spcPct val="90000"/>
              </a:lnSpc>
            </a:pPr>
            <a:r>
              <a:rPr lang="en-GB" dirty="0" smtClean="0"/>
              <a:t>The different disease severities can be successfully treated</a:t>
            </a:r>
          </a:p>
          <a:p>
            <a:pPr>
              <a:lnSpc>
                <a:spcPct val="90000"/>
              </a:lnSpc>
            </a:pPr>
            <a:endParaRPr lang="en-GB" dirty="0" smtClean="0"/>
          </a:p>
          <a:p>
            <a:pPr>
              <a:lnSpc>
                <a:spcPct val="90000"/>
              </a:lnSpc>
            </a:pPr>
            <a:r>
              <a:rPr lang="en-GB" dirty="0" smtClean="0"/>
              <a:t>Treatment selection is a shared decision by patient and physician</a:t>
            </a:r>
          </a:p>
          <a:p>
            <a:pPr>
              <a:lnSpc>
                <a:spcPct val="90000"/>
              </a:lnSpc>
            </a:pPr>
            <a:endParaRPr lang="en-GB" dirty="0">
              <a:solidFill>
                <a:schemeClr val="tx1"/>
              </a:solidFill>
            </a:endParaRPr>
          </a:p>
        </p:txBody>
      </p:sp>
      <p:pic>
        <p:nvPicPr>
          <p:cNvPr id="2" name="Picture 1" descr="Screen Shot 2014-10-28 at 12.14.1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9213" y="696880"/>
            <a:ext cx="6438900" cy="266700"/>
          </a:xfrm>
          <a:prstGeom prst="rect">
            <a:avLst/>
          </a:prstGeom>
        </p:spPr>
      </p:pic>
    </p:spTree>
    <p:extLst>
      <p:ext uri="{BB962C8B-B14F-4D97-AF65-F5344CB8AC3E}">
        <p14:creationId xmlns:p14="http://schemas.microsoft.com/office/powerpoint/2010/main" val="259665907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1500" y="4245422"/>
            <a:ext cx="7772400" cy="1470025"/>
          </a:xfrm>
        </p:spPr>
        <p:txBody>
          <a:bodyPr/>
          <a:lstStyle/>
          <a:p>
            <a:r>
              <a:rPr lang="en-US" dirty="0" smtClean="0"/>
              <a:t>Conclusion – Q&amp;A</a:t>
            </a:r>
            <a:br>
              <a:rPr lang="en-US" dirty="0" smtClean="0"/>
            </a:br>
            <a:r>
              <a:rPr lang="en-US" dirty="0" smtClean="0"/>
              <a:t>Start relay</a:t>
            </a:r>
            <a:endParaRPr lang="en-US" dirty="0"/>
          </a:p>
        </p:txBody>
      </p:sp>
      <p:pic>
        <p:nvPicPr>
          <p:cNvPr id="4" name="Picture 3" descr="Screen Shot 2014-10-27 at 15.46.2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4300" y="0"/>
            <a:ext cx="6223000" cy="3510410"/>
          </a:xfrm>
          <a:prstGeom prst="rect">
            <a:avLst/>
          </a:prstGeom>
        </p:spPr>
      </p:pic>
      <p:pic>
        <p:nvPicPr>
          <p:cNvPr id="5" name="Picture 4" descr="Untitl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6626" y="6237818"/>
            <a:ext cx="3495548" cy="416982"/>
          </a:xfrm>
          <a:prstGeom prst="rect">
            <a:avLst/>
          </a:prstGeom>
        </p:spPr>
      </p:pic>
    </p:spTree>
    <p:extLst>
      <p:ext uri="{BB962C8B-B14F-4D97-AF65-F5344CB8AC3E}">
        <p14:creationId xmlns:p14="http://schemas.microsoft.com/office/powerpoint/2010/main" val="8437803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 y="2509838"/>
            <a:ext cx="8229600" cy="1143000"/>
          </a:xfrm>
        </p:spPr>
        <p:txBody>
          <a:bodyPr/>
          <a:lstStyle/>
          <a:p>
            <a:r>
              <a:rPr lang="nl-BE" dirty="0" smtClean="0"/>
              <a:t>Somes testimonials</a:t>
            </a:r>
            <a:endParaRPr lang="en-US" dirty="0"/>
          </a:p>
        </p:txBody>
      </p:sp>
      <p:sp>
        <p:nvSpPr>
          <p:cNvPr id="4" name="Subtitle 2"/>
          <p:cNvSpPr txBox="1">
            <a:spLocks/>
          </p:cNvSpPr>
          <p:nvPr/>
        </p:nvSpPr>
        <p:spPr>
          <a:xfrm>
            <a:off x="1384300" y="3652838"/>
            <a:ext cx="6400800" cy="17526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dirty="0" smtClean="0"/>
              <a:t>Politician, </a:t>
            </a:r>
            <a:r>
              <a:rPr lang="en-US" dirty="0" err="1" smtClean="0"/>
              <a:t>Vip’s</a:t>
            </a:r>
            <a:r>
              <a:rPr lang="en-US" dirty="0" smtClean="0"/>
              <a:t>, Patient Associations</a:t>
            </a:r>
            <a:endParaRPr lang="en-US" dirty="0"/>
          </a:p>
        </p:txBody>
      </p:sp>
      <p:pic>
        <p:nvPicPr>
          <p:cNvPr id="5" name="Picture 4" descr="Untitl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6626" y="6237818"/>
            <a:ext cx="3495548" cy="416982"/>
          </a:xfrm>
          <a:prstGeom prst="rect">
            <a:avLst/>
          </a:prstGeom>
        </p:spPr>
      </p:pic>
    </p:spTree>
    <p:extLst>
      <p:ext uri="{BB962C8B-B14F-4D97-AF65-F5344CB8AC3E}">
        <p14:creationId xmlns:p14="http://schemas.microsoft.com/office/powerpoint/2010/main" val="207634939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Politician - Miss De </a:t>
            </a:r>
            <a:r>
              <a:rPr lang="en-US" dirty="0" err="1" smtClean="0"/>
              <a:t>Cloedt</a:t>
            </a:r>
            <a:endParaRPr lang="en-US" dirty="0"/>
          </a:p>
        </p:txBody>
      </p:sp>
      <p:sp>
        <p:nvSpPr>
          <p:cNvPr id="3" name="Content Placeholder 2"/>
          <p:cNvSpPr>
            <a:spLocks noGrp="1"/>
          </p:cNvSpPr>
          <p:nvPr>
            <p:ph idx="1"/>
          </p:nvPr>
        </p:nvSpPr>
        <p:spPr/>
        <p:txBody>
          <a:bodyPr/>
          <a:lstStyle/>
          <a:p>
            <a:r>
              <a:rPr lang="en-US" dirty="0" smtClean="0"/>
              <a:t>"De </a:t>
            </a:r>
            <a:r>
              <a:rPr lang="en-US" dirty="0" err="1" smtClean="0"/>
              <a:t>toutes</a:t>
            </a:r>
            <a:r>
              <a:rPr lang="en-US" dirty="0" smtClean="0"/>
              <a:t> les maladies, </a:t>
            </a:r>
            <a:r>
              <a:rPr lang="en-US" dirty="0" err="1" smtClean="0"/>
              <a:t>l'ignorance</a:t>
            </a:r>
            <a:r>
              <a:rPr lang="en-US" dirty="0" smtClean="0"/>
              <a:t> </a:t>
            </a:r>
            <a:r>
              <a:rPr lang="en-US" dirty="0" err="1" smtClean="0"/>
              <a:t>est</a:t>
            </a:r>
            <a:r>
              <a:rPr lang="en-US" dirty="0" smtClean="0"/>
              <a:t> la plus </a:t>
            </a:r>
            <a:r>
              <a:rPr lang="en-US" dirty="0" err="1" smtClean="0"/>
              <a:t>contagieuse</a:t>
            </a:r>
            <a:r>
              <a:rPr lang="en-US" dirty="0" smtClean="0"/>
              <a:t>. </a:t>
            </a:r>
            <a:r>
              <a:rPr lang="en-US" dirty="0" err="1" smtClean="0"/>
              <a:t>C'est</a:t>
            </a:r>
            <a:r>
              <a:rPr lang="en-US" dirty="0" smtClean="0"/>
              <a:t> </a:t>
            </a:r>
            <a:r>
              <a:rPr lang="en-US" dirty="0" err="1" smtClean="0"/>
              <a:t>donc</a:t>
            </a:r>
            <a:r>
              <a:rPr lang="en-US" dirty="0" smtClean="0"/>
              <a:t> </a:t>
            </a:r>
            <a:r>
              <a:rPr lang="en-US" dirty="0" err="1" smtClean="0"/>
              <a:t>elle</a:t>
            </a:r>
            <a:r>
              <a:rPr lang="en-US" dirty="0" smtClean="0"/>
              <a:t> </a:t>
            </a:r>
            <a:r>
              <a:rPr lang="en-US" dirty="0" err="1" smtClean="0"/>
              <a:t>qu'il</a:t>
            </a:r>
            <a:r>
              <a:rPr lang="en-US" dirty="0" smtClean="0"/>
              <a:t> </a:t>
            </a:r>
            <a:r>
              <a:rPr lang="en-US" dirty="0" err="1" smtClean="0"/>
              <a:t>faut</a:t>
            </a:r>
            <a:r>
              <a:rPr lang="en-US" dirty="0" smtClean="0"/>
              <a:t> </a:t>
            </a:r>
            <a:r>
              <a:rPr lang="en-US" dirty="0" err="1" smtClean="0"/>
              <a:t>combattre</a:t>
            </a:r>
            <a:r>
              <a:rPr lang="en-US" dirty="0" smtClean="0"/>
              <a:t>."</a:t>
            </a:r>
            <a:endParaRPr lang="en-US" dirty="0"/>
          </a:p>
        </p:txBody>
      </p:sp>
    </p:spTree>
    <p:extLst>
      <p:ext uri="{BB962C8B-B14F-4D97-AF65-F5344CB8AC3E}">
        <p14:creationId xmlns:p14="http://schemas.microsoft.com/office/powerpoint/2010/main" val="420956236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VIP - Thomas </a:t>
            </a:r>
            <a:r>
              <a:rPr lang="en-US" dirty="0" err="1" smtClean="0"/>
              <a:t>Gunzig</a:t>
            </a:r>
            <a:endParaRPr lang="en-US" dirty="0"/>
          </a:p>
        </p:txBody>
      </p:sp>
      <p:sp>
        <p:nvSpPr>
          <p:cNvPr id="3" name="Content Placeholder 2"/>
          <p:cNvSpPr>
            <a:spLocks noGrp="1"/>
          </p:cNvSpPr>
          <p:nvPr>
            <p:ph idx="1"/>
          </p:nvPr>
        </p:nvSpPr>
        <p:spPr/>
        <p:txBody>
          <a:bodyPr/>
          <a:lstStyle/>
          <a:p>
            <a:r>
              <a:rPr lang="fr-FR" dirty="0"/>
              <a:t>"Quand j'étais ado, j'avais des boutons partout. Des gros, des rouges, des blancs. Je crois que si quelqu'un avait pris la peine de nager pour me soutenir, ça m'aurait peut être aidé"</a:t>
            </a:r>
            <a:endParaRPr lang="en-US" dirty="0"/>
          </a:p>
          <a:p>
            <a:endParaRPr lang="en-US" dirty="0"/>
          </a:p>
        </p:txBody>
      </p:sp>
    </p:spTree>
    <p:extLst>
      <p:ext uri="{BB962C8B-B14F-4D97-AF65-F5344CB8AC3E}">
        <p14:creationId xmlns:p14="http://schemas.microsoft.com/office/powerpoint/2010/main" val="423202339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Welcome</a:t>
            </a:r>
            <a:endParaRPr lang="en-US" dirty="0"/>
          </a:p>
        </p:txBody>
      </p:sp>
      <p:sp>
        <p:nvSpPr>
          <p:cNvPr id="3" name="Content Placeholder 2"/>
          <p:cNvSpPr>
            <a:spLocks noGrp="1"/>
          </p:cNvSpPr>
          <p:nvPr>
            <p:ph idx="1"/>
          </p:nvPr>
        </p:nvSpPr>
        <p:spPr>
          <a:xfrm>
            <a:off x="457200" y="2451101"/>
            <a:ext cx="8229600" cy="2641600"/>
          </a:xfrm>
        </p:spPr>
        <p:txBody>
          <a:bodyPr/>
          <a:lstStyle/>
          <a:p>
            <a:r>
              <a:rPr lang="en-US" dirty="0" smtClean="0"/>
              <a:t>Prof. </a:t>
            </a:r>
            <a:r>
              <a:rPr lang="en-US" dirty="0" err="1" smtClean="0"/>
              <a:t>Myrto</a:t>
            </a:r>
            <a:r>
              <a:rPr lang="en-US" dirty="0" smtClean="0"/>
              <a:t> </a:t>
            </a:r>
            <a:r>
              <a:rPr lang="en-US" dirty="0" err="1" smtClean="0"/>
              <a:t>Trakatelli</a:t>
            </a:r>
            <a:endParaRPr lang="en-US" dirty="0" smtClean="0"/>
          </a:p>
          <a:p>
            <a:pPr lvl="1"/>
            <a:r>
              <a:rPr lang="en-US" dirty="0" smtClean="0"/>
              <a:t>Dermatologist</a:t>
            </a:r>
            <a:endParaRPr lang="en-US" dirty="0" smtClean="0"/>
          </a:p>
          <a:p>
            <a:r>
              <a:rPr lang="en-US" dirty="0" smtClean="0"/>
              <a:t>Miss </a:t>
            </a:r>
            <a:r>
              <a:rPr lang="en-US" dirty="0" err="1" smtClean="0"/>
              <a:t>Dufourny</a:t>
            </a:r>
            <a:r>
              <a:rPr lang="en-US" dirty="0" smtClean="0"/>
              <a:t> Dominique </a:t>
            </a:r>
          </a:p>
          <a:p>
            <a:pPr lvl="1"/>
            <a:r>
              <a:rPr lang="en-US" dirty="0" smtClean="0"/>
              <a:t>Alderwomen of Ixelles</a:t>
            </a:r>
            <a:endParaRPr lang="en-US" dirty="0"/>
          </a:p>
        </p:txBody>
      </p:sp>
      <p:pic>
        <p:nvPicPr>
          <p:cNvPr id="4" name="Picture 3" descr="Untitl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6626" y="6237818"/>
            <a:ext cx="3495548" cy="416982"/>
          </a:xfrm>
          <a:prstGeom prst="rect">
            <a:avLst/>
          </a:prstGeom>
        </p:spPr>
      </p:pic>
    </p:spTree>
    <p:extLst>
      <p:ext uri="{BB962C8B-B14F-4D97-AF65-F5344CB8AC3E}">
        <p14:creationId xmlns:p14="http://schemas.microsoft.com/office/powerpoint/2010/main" val="379411494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VIP - Ben Heine</a:t>
            </a:r>
            <a:endParaRPr lang="en-US" dirty="0"/>
          </a:p>
        </p:txBody>
      </p:sp>
      <p:sp>
        <p:nvSpPr>
          <p:cNvPr id="3" name="Content Placeholder 2"/>
          <p:cNvSpPr>
            <a:spLocks noGrp="1"/>
          </p:cNvSpPr>
          <p:nvPr>
            <p:ph idx="1"/>
          </p:nvPr>
        </p:nvSpPr>
        <p:spPr/>
        <p:txBody>
          <a:bodyPr>
            <a:normAutofit/>
          </a:bodyPr>
          <a:lstStyle/>
          <a:p>
            <a:r>
              <a:rPr lang="nl-NL" dirty="0" smtClean="0"/>
              <a:t>‘’Vaak </a:t>
            </a:r>
            <a:r>
              <a:rPr lang="nl-NL" dirty="0"/>
              <a:t>wordt gedacht dat psoriasis besmettelijk is maar dat is niet waar. Ik denk dat dit evenement zal het grote publiek tonen dat we kunnen zonder probleem zwemmen met mensen die psoriasis hebben.</a:t>
            </a:r>
            <a:endParaRPr lang="en-US" dirty="0"/>
          </a:p>
          <a:p>
            <a:r>
              <a:rPr lang="nl-NL" dirty="0" smtClean="0"/>
              <a:t>Het </a:t>
            </a:r>
            <a:r>
              <a:rPr lang="nl-NL" dirty="0"/>
              <a:t>is een heel belangrijk doel en ik ben gelukkig om deel te nemen aan deze nationale </a:t>
            </a:r>
            <a:r>
              <a:rPr lang="nl-NL" dirty="0" smtClean="0"/>
              <a:t>sensibiliseringactie.’’</a:t>
            </a:r>
            <a:endParaRPr lang="en-US" dirty="0"/>
          </a:p>
          <a:p>
            <a:endParaRPr lang="en-US" dirty="0"/>
          </a:p>
        </p:txBody>
      </p:sp>
    </p:spTree>
    <p:extLst>
      <p:ext uri="{BB962C8B-B14F-4D97-AF65-F5344CB8AC3E}">
        <p14:creationId xmlns:p14="http://schemas.microsoft.com/office/powerpoint/2010/main" val="310910333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nl-NL" dirty="0" smtClean="0"/>
              <a:t>VIP - </a:t>
            </a:r>
            <a:r>
              <a:rPr lang="nl-NL" dirty="0" err="1" smtClean="0"/>
              <a:t>Vandecaveye</a:t>
            </a:r>
            <a:r>
              <a:rPr lang="en-US" dirty="0" smtClean="0"/>
              <a:t> </a:t>
            </a:r>
            <a:r>
              <a:rPr lang="nl-NL" dirty="0" err="1" smtClean="0"/>
              <a:t>Gella</a:t>
            </a:r>
            <a:r>
              <a:rPr lang="en-US" dirty="0"/>
              <a:t/>
            </a:r>
            <a:br>
              <a:rPr lang="en-US" dirty="0"/>
            </a:br>
            <a:endParaRPr lang="en-US" dirty="0"/>
          </a:p>
        </p:txBody>
      </p:sp>
      <p:sp>
        <p:nvSpPr>
          <p:cNvPr id="3" name="Content Placeholder 2"/>
          <p:cNvSpPr>
            <a:spLocks noGrp="1"/>
          </p:cNvSpPr>
          <p:nvPr>
            <p:ph idx="1"/>
          </p:nvPr>
        </p:nvSpPr>
        <p:spPr/>
        <p:txBody>
          <a:bodyPr/>
          <a:lstStyle/>
          <a:p>
            <a:r>
              <a:rPr lang="nl-NL" dirty="0"/>
              <a:t>“Psoriasis mag geen belemmering zijn om te sporten ondanks de ongemakken en het nakijken. Ik wil heel graag meehelpen om het taboe rond deze huidziekte te doorbreken door samen met “psoriasis patiënten” te zwemmen.”</a:t>
            </a:r>
            <a:endParaRPr lang="en-US" dirty="0"/>
          </a:p>
          <a:p>
            <a:endParaRPr lang="en-US" dirty="0"/>
          </a:p>
        </p:txBody>
      </p:sp>
    </p:spTree>
    <p:extLst>
      <p:ext uri="{BB962C8B-B14F-4D97-AF65-F5344CB8AC3E}">
        <p14:creationId xmlns:p14="http://schemas.microsoft.com/office/powerpoint/2010/main" val="242522236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VIP - </a:t>
            </a:r>
            <a:r>
              <a:rPr lang="en-US" dirty="0" err="1" smtClean="0"/>
              <a:t>Virginie</a:t>
            </a:r>
            <a:r>
              <a:rPr lang="en-US" dirty="0" smtClean="0"/>
              <a:t> </a:t>
            </a:r>
            <a:r>
              <a:rPr lang="en-US" dirty="0" err="1" smtClean="0"/>
              <a:t>Claes</a:t>
            </a:r>
            <a:endParaRPr lang="en-US" dirty="0"/>
          </a:p>
        </p:txBody>
      </p:sp>
      <p:sp>
        <p:nvSpPr>
          <p:cNvPr id="3" name="Content Placeholder 2"/>
          <p:cNvSpPr>
            <a:spLocks noGrp="1"/>
          </p:cNvSpPr>
          <p:nvPr>
            <p:ph idx="1"/>
          </p:nvPr>
        </p:nvSpPr>
        <p:spPr/>
        <p:txBody>
          <a:bodyPr/>
          <a:lstStyle/>
          <a:p>
            <a:r>
              <a:rPr lang="fr-FR" dirty="0" smtClean="0"/>
              <a:t>‘’</a:t>
            </a:r>
            <a:r>
              <a:rPr lang="fr-FR" dirty="0" smtClean="0"/>
              <a:t>1</a:t>
            </a:r>
            <a:r>
              <a:rPr lang="fr-FR" dirty="0"/>
              <a:t>) </a:t>
            </a:r>
            <a:r>
              <a:rPr lang="fr-FR" dirty="0" err="1"/>
              <a:t>never</a:t>
            </a:r>
            <a:r>
              <a:rPr lang="fr-FR" dirty="0"/>
              <a:t> </a:t>
            </a:r>
            <a:r>
              <a:rPr lang="fr-FR" dirty="0" err="1"/>
              <a:t>judge</a:t>
            </a:r>
            <a:r>
              <a:rPr lang="fr-FR" dirty="0"/>
              <a:t> a book by </a:t>
            </a:r>
            <a:r>
              <a:rPr lang="fr-FR" dirty="0" err="1"/>
              <a:t>its</a:t>
            </a:r>
            <a:r>
              <a:rPr lang="fr-FR" dirty="0"/>
              <a:t> </a:t>
            </a:r>
            <a:r>
              <a:rPr lang="fr-FR" dirty="0" err="1"/>
              <a:t>cover</a:t>
            </a:r>
            <a:endParaRPr lang="en-US" dirty="0"/>
          </a:p>
          <a:p>
            <a:r>
              <a:rPr lang="fr-FR" dirty="0"/>
              <a:t>2) Beauty </a:t>
            </a:r>
            <a:r>
              <a:rPr lang="fr-FR" dirty="0" err="1"/>
              <a:t>starts</a:t>
            </a:r>
            <a:r>
              <a:rPr lang="fr-FR" dirty="0"/>
              <a:t> in </a:t>
            </a:r>
            <a:r>
              <a:rPr lang="fr-FR" dirty="0" err="1"/>
              <a:t>your</a:t>
            </a:r>
            <a:r>
              <a:rPr lang="fr-FR" dirty="0"/>
              <a:t> </a:t>
            </a:r>
            <a:r>
              <a:rPr lang="fr-FR" dirty="0" err="1"/>
              <a:t>head</a:t>
            </a:r>
            <a:r>
              <a:rPr lang="fr-FR" dirty="0"/>
              <a:t>. Not in </a:t>
            </a:r>
            <a:r>
              <a:rPr lang="fr-FR" dirty="0" err="1"/>
              <a:t>your</a:t>
            </a:r>
            <a:r>
              <a:rPr lang="fr-FR" dirty="0"/>
              <a:t> Mirror</a:t>
            </a:r>
            <a:endParaRPr lang="en-US" dirty="0"/>
          </a:p>
          <a:p>
            <a:r>
              <a:rPr lang="fr-FR" dirty="0"/>
              <a:t>3) La vie, ce n’est pas d’attendre que les orages passent, c’est d’apprendre comment danser sous la pluie  - </a:t>
            </a:r>
            <a:r>
              <a:rPr lang="fr-FR" i="1" dirty="0" err="1" smtClean="0"/>
              <a:t>sénèque</a:t>
            </a:r>
            <a:r>
              <a:rPr lang="fr-FR" i="1" dirty="0" smtClean="0"/>
              <a:t>’’</a:t>
            </a:r>
            <a:endParaRPr lang="en-US" dirty="0"/>
          </a:p>
          <a:p>
            <a:endParaRPr lang="en-US" dirty="0"/>
          </a:p>
          <a:p>
            <a:endParaRPr lang="en-US" dirty="0"/>
          </a:p>
        </p:txBody>
      </p:sp>
    </p:spTree>
    <p:extLst>
      <p:ext uri="{BB962C8B-B14F-4D97-AF65-F5344CB8AC3E}">
        <p14:creationId xmlns:p14="http://schemas.microsoft.com/office/powerpoint/2010/main" val="20587935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VIP - Sophie </a:t>
            </a:r>
            <a:r>
              <a:rPr lang="en-US" dirty="0" err="1" smtClean="0"/>
              <a:t>Nollevaux</a:t>
            </a:r>
            <a:endParaRPr lang="en-US" dirty="0"/>
          </a:p>
        </p:txBody>
      </p:sp>
      <p:sp>
        <p:nvSpPr>
          <p:cNvPr id="3" name="Content Placeholder 2"/>
          <p:cNvSpPr>
            <a:spLocks noGrp="1"/>
          </p:cNvSpPr>
          <p:nvPr>
            <p:ph idx="1"/>
          </p:nvPr>
        </p:nvSpPr>
        <p:spPr/>
        <p:txBody>
          <a:bodyPr/>
          <a:lstStyle/>
          <a:p>
            <a:r>
              <a:rPr lang="fr-FR" dirty="0" smtClean="0"/>
              <a:t>‘’Les </a:t>
            </a:r>
            <a:r>
              <a:rPr lang="fr-FR" dirty="0"/>
              <a:t>personnes atteintes de psoriasis doivent savoir qu’elles ne sont pas seules.  La solidarité est une valeur très importante pour moi !  Si participer à cette action peut, un tant soit peu, faire changer le fameux « regard des autres », j’aurai bien fait de mouiller le maillot ! </a:t>
            </a:r>
            <a:r>
              <a:rPr lang="fr-FR" dirty="0" smtClean="0">
                <a:sym typeface="Wingdings"/>
              </a:rPr>
              <a:t>’’</a:t>
            </a:r>
            <a:endParaRPr lang="en-US" dirty="0"/>
          </a:p>
          <a:p>
            <a:endParaRPr lang="en-US" dirty="0"/>
          </a:p>
        </p:txBody>
      </p:sp>
    </p:spTree>
    <p:extLst>
      <p:ext uri="{BB962C8B-B14F-4D97-AF65-F5344CB8AC3E}">
        <p14:creationId xmlns:p14="http://schemas.microsoft.com/office/powerpoint/2010/main" val="38308279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Patients associations – </a:t>
            </a:r>
            <a:br>
              <a:rPr lang="en-US" dirty="0" smtClean="0"/>
            </a:br>
            <a:r>
              <a:rPr lang="en-US" dirty="0" smtClean="0"/>
              <a:t>France Psoriasis</a:t>
            </a:r>
            <a:endParaRPr lang="en-US" dirty="0"/>
          </a:p>
        </p:txBody>
      </p:sp>
      <p:sp>
        <p:nvSpPr>
          <p:cNvPr id="3" name="Content Placeholder 2"/>
          <p:cNvSpPr>
            <a:spLocks noGrp="1"/>
          </p:cNvSpPr>
          <p:nvPr>
            <p:ph idx="1"/>
          </p:nvPr>
        </p:nvSpPr>
        <p:spPr>
          <a:xfrm>
            <a:off x="457200" y="1500253"/>
            <a:ext cx="8229600" cy="5196916"/>
          </a:xfrm>
        </p:spPr>
        <p:txBody>
          <a:bodyPr>
            <a:normAutofit/>
          </a:bodyPr>
          <a:lstStyle/>
          <a:p>
            <a:r>
              <a:rPr lang="en-US" sz="1600" dirty="0"/>
              <a:t>Today patients wish to be well-informed about treatments options, especially with a condition such as psoriasis.</a:t>
            </a:r>
          </a:p>
          <a:p>
            <a:r>
              <a:rPr lang="en-US" sz="1600" dirty="0"/>
              <a:t>An informed patient is an empowered patient and clearly we still need help and must continue to focus on  information and develop even further in our future strategic work.</a:t>
            </a:r>
          </a:p>
          <a:p>
            <a:r>
              <a:rPr lang="en-US" sz="1600" dirty="0"/>
              <a:t>The WHO  psoriasis resolution , points out the need for multilateral efforts to promote and improve human health, providing access to treatment and health care education, so this should be definitely a priority.</a:t>
            </a:r>
          </a:p>
          <a:p>
            <a:pPr marL="0" indent="0">
              <a:buNone/>
            </a:pPr>
            <a:endParaRPr lang="en-US" sz="1600" dirty="0"/>
          </a:p>
          <a:p>
            <a:pPr marL="0" indent="0">
              <a:buNone/>
            </a:pPr>
            <a:r>
              <a:rPr lang="en-US" sz="1600" dirty="0" smtClean="0"/>
              <a:t>It </a:t>
            </a:r>
            <a:r>
              <a:rPr lang="en-US" sz="1600" dirty="0"/>
              <a:t>is a quite common disease which also carries with it an extensive physical, psychological and socioeconomic burden, there are still many gaps in the understanding of the disease itself and its management.</a:t>
            </a:r>
          </a:p>
          <a:p>
            <a:pPr marL="0" indent="0">
              <a:buNone/>
            </a:pPr>
            <a:r>
              <a:rPr lang="en-US" sz="1600" dirty="0"/>
              <a:t> </a:t>
            </a:r>
            <a:endParaRPr lang="en-US" sz="1600" dirty="0" smtClean="0"/>
          </a:p>
          <a:p>
            <a:pPr marL="0" indent="0">
              <a:buNone/>
            </a:pPr>
            <a:r>
              <a:rPr lang="en-US" sz="1600" dirty="0" smtClean="0"/>
              <a:t>Patient’s </a:t>
            </a:r>
            <a:r>
              <a:rPr lang="en-US" sz="1600" dirty="0" err="1"/>
              <a:t>organisations</a:t>
            </a:r>
            <a:r>
              <a:rPr lang="en-US" sz="1600" dirty="0"/>
              <a:t> need support for </a:t>
            </a:r>
            <a:r>
              <a:rPr lang="en-US" sz="1600" dirty="0" smtClean="0"/>
              <a:t>:</a:t>
            </a:r>
            <a:endParaRPr lang="en-US" sz="1600" dirty="0"/>
          </a:p>
          <a:p>
            <a:r>
              <a:rPr lang="en-US" sz="1600" dirty="0"/>
              <a:t>Educating the patient about treatment options</a:t>
            </a:r>
          </a:p>
          <a:p>
            <a:r>
              <a:rPr lang="en-US" sz="1600" dirty="0"/>
              <a:t>Educating and supporting patient to better manage their psoriasis in daily life</a:t>
            </a:r>
          </a:p>
          <a:p>
            <a:r>
              <a:rPr lang="en-US" sz="1600" dirty="0"/>
              <a:t>Educating patients about psoriasis as a serious , inflammatory, </a:t>
            </a:r>
            <a:r>
              <a:rPr lang="en-US" sz="1600" dirty="0" err="1"/>
              <a:t>noncommunicable</a:t>
            </a:r>
            <a:r>
              <a:rPr lang="en-US" sz="1600" dirty="0"/>
              <a:t> disease</a:t>
            </a:r>
          </a:p>
          <a:p>
            <a:r>
              <a:rPr lang="en-US" sz="1600" dirty="0"/>
              <a:t>Educating policy makers about psoriasis and its socioeconomic and psychosocial impact </a:t>
            </a:r>
          </a:p>
          <a:p>
            <a:r>
              <a:rPr lang="en-US" sz="1600" dirty="0"/>
              <a:t>Educating the General Public (non communicable disease, non psychological disease)</a:t>
            </a:r>
          </a:p>
          <a:p>
            <a:endParaRPr lang="en-US" sz="1600" dirty="0"/>
          </a:p>
        </p:txBody>
      </p:sp>
    </p:spTree>
    <p:extLst>
      <p:ext uri="{BB962C8B-B14F-4D97-AF65-F5344CB8AC3E}">
        <p14:creationId xmlns:p14="http://schemas.microsoft.com/office/powerpoint/2010/main" val="2629433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09838"/>
            <a:ext cx="9144000" cy="1143000"/>
          </a:xfrm>
        </p:spPr>
        <p:txBody>
          <a:bodyPr/>
          <a:lstStyle/>
          <a:p>
            <a:r>
              <a:rPr lang="fr-FR" dirty="0"/>
              <a:t>Prof Erwin </a:t>
            </a:r>
            <a:r>
              <a:rPr lang="fr-FR" dirty="0" err="1" smtClean="0"/>
              <a:t>Tschachler</a:t>
            </a:r>
            <a:r>
              <a:rPr lang="en-US" dirty="0" smtClean="0"/>
              <a:t> </a:t>
            </a:r>
            <a:endParaRPr lang="en-US" dirty="0"/>
          </a:p>
        </p:txBody>
      </p:sp>
      <p:sp>
        <p:nvSpPr>
          <p:cNvPr id="4" name="Subtitle 2"/>
          <p:cNvSpPr txBox="1">
            <a:spLocks/>
          </p:cNvSpPr>
          <p:nvPr/>
        </p:nvSpPr>
        <p:spPr>
          <a:xfrm>
            <a:off x="0" y="3652838"/>
            <a:ext cx="9144000" cy="17526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dirty="0" smtClean="0"/>
              <a:t>Presentation of the Campaign</a:t>
            </a:r>
            <a:endParaRPr lang="en-US" dirty="0"/>
          </a:p>
        </p:txBody>
      </p:sp>
      <p:pic>
        <p:nvPicPr>
          <p:cNvPr id="5" name="Picture 4" descr="Untitl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6626" y="6237818"/>
            <a:ext cx="3495548" cy="416982"/>
          </a:xfrm>
          <a:prstGeom prst="rect">
            <a:avLst/>
          </a:prstGeom>
        </p:spPr>
      </p:pic>
    </p:spTree>
    <p:extLst>
      <p:ext uri="{BB962C8B-B14F-4D97-AF65-F5344CB8AC3E}">
        <p14:creationId xmlns:p14="http://schemas.microsoft.com/office/powerpoint/2010/main" val="265347713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Untitl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6626" y="6237818"/>
            <a:ext cx="3495548" cy="416982"/>
          </a:xfrm>
          <a:prstGeom prst="rect">
            <a:avLst/>
          </a:prstGeom>
        </p:spPr>
      </p:pic>
      <p:pic>
        <p:nvPicPr>
          <p:cNvPr id="5" name="Picture 4" descr="Screen Shot 2014-10-28 at 08.41.0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460" y="863600"/>
            <a:ext cx="9259460" cy="5106112"/>
          </a:xfrm>
          <a:prstGeom prst="rect">
            <a:avLst/>
          </a:prstGeom>
        </p:spPr>
      </p:pic>
    </p:spTree>
    <p:extLst>
      <p:ext uri="{BB962C8B-B14F-4D97-AF65-F5344CB8AC3E}">
        <p14:creationId xmlns:p14="http://schemas.microsoft.com/office/powerpoint/2010/main" val="10042735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4-10-28 at 08.41.5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754723"/>
          </a:xfrm>
          <a:prstGeom prst="rect">
            <a:avLst/>
          </a:prstGeom>
        </p:spPr>
      </p:pic>
    </p:spTree>
    <p:extLst>
      <p:ext uri="{BB962C8B-B14F-4D97-AF65-F5344CB8AC3E}">
        <p14:creationId xmlns:p14="http://schemas.microsoft.com/office/powerpoint/2010/main" val="105357650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4-10-28 at 08.42.0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9400"/>
            <a:ext cx="9144000" cy="6287176"/>
          </a:xfrm>
          <a:prstGeom prst="rect">
            <a:avLst/>
          </a:prstGeom>
        </p:spPr>
      </p:pic>
    </p:spTree>
    <p:extLst>
      <p:ext uri="{BB962C8B-B14F-4D97-AF65-F5344CB8AC3E}">
        <p14:creationId xmlns:p14="http://schemas.microsoft.com/office/powerpoint/2010/main" val="283058394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4-10-28 at 08.42.1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8900"/>
            <a:ext cx="9144000" cy="6656134"/>
          </a:xfrm>
          <a:prstGeom prst="rect">
            <a:avLst/>
          </a:prstGeom>
        </p:spPr>
      </p:pic>
    </p:spTree>
    <p:extLst>
      <p:ext uri="{BB962C8B-B14F-4D97-AF65-F5344CB8AC3E}">
        <p14:creationId xmlns:p14="http://schemas.microsoft.com/office/powerpoint/2010/main" val="408448547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4-10-28 at 08.42.2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1600"/>
            <a:ext cx="9144000" cy="6639386"/>
          </a:xfrm>
          <a:prstGeom prst="rect">
            <a:avLst/>
          </a:prstGeom>
        </p:spPr>
      </p:pic>
    </p:spTree>
    <p:extLst>
      <p:ext uri="{BB962C8B-B14F-4D97-AF65-F5344CB8AC3E}">
        <p14:creationId xmlns:p14="http://schemas.microsoft.com/office/powerpoint/2010/main" val="76613351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4-10-28 at 08.42.4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7900" y="762000"/>
            <a:ext cx="7175500" cy="5334000"/>
          </a:xfrm>
          <a:prstGeom prst="rect">
            <a:avLst/>
          </a:prstGeom>
        </p:spPr>
      </p:pic>
    </p:spTree>
    <p:extLst>
      <p:ext uri="{BB962C8B-B14F-4D97-AF65-F5344CB8AC3E}">
        <p14:creationId xmlns:p14="http://schemas.microsoft.com/office/powerpoint/2010/main" val="302885748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71</TotalTime>
  <Words>543</Words>
  <Application>Microsoft Macintosh PowerPoint</Application>
  <PresentationFormat>On-screen Show (4:3)</PresentationFormat>
  <Paragraphs>94</Paragraphs>
  <Slides>24</Slides>
  <Notes>4</Notes>
  <HiddenSlides>0</HiddenSlides>
  <MMClips>0</MMClips>
  <ScaleCrop>false</ScaleCrop>
  <HeadingPairs>
    <vt:vector size="6" baseType="variant">
      <vt:variant>
        <vt:lpstr>Theme</vt:lpstr>
      </vt:variant>
      <vt:variant>
        <vt:i4>1</vt:i4>
      </vt:variant>
      <vt:variant>
        <vt:lpstr>Embedded OLE Servers</vt:lpstr>
      </vt:variant>
      <vt:variant>
        <vt:i4>0</vt:i4>
      </vt:variant>
      <vt:variant>
        <vt:lpstr>Slide Titles</vt:lpstr>
      </vt:variant>
      <vt:variant>
        <vt:i4>24</vt:i4>
      </vt:variant>
    </vt:vector>
  </HeadingPairs>
  <TitlesOfParts>
    <vt:vector size="25" baseType="lpstr">
      <vt:lpstr>Office Theme</vt:lpstr>
      <vt:lpstr>Swimming For Psoriasis </vt:lpstr>
      <vt:lpstr>Welcome</vt:lpstr>
      <vt:lpstr>Prof Erwin Tschachler </vt:lpstr>
      <vt:lpstr>PowerPoint Presentation</vt:lpstr>
      <vt:lpstr>PowerPoint Presentation</vt:lpstr>
      <vt:lpstr>PowerPoint Presentation</vt:lpstr>
      <vt:lpstr>PowerPoint Presentation</vt:lpstr>
      <vt:lpstr>PowerPoint Presentation</vt:lpstr>
      <vt:lpstr>PowerPoint Presentation</vt:lpstr>
      <vt:lpstr>Treatment of psoriasis in 2014  EADV 2014 </vt:lpstr>
      <vt:lpstr>Psoriasis affects 2 to 3 % of the population</vt:lpstr>
      <vt:lpstr>Psoriasis</vt:lpstr>
      <vt:lpstr>Psoriasis has a significant impact on quality of life</vt:lpstr>
      <vt:lpstr>Psoriasis does not only affect the skin !</vt:lpstr>
      <vt:lpstr>Treatments of psoriasis</vt:lpstr>
      <vt:lpstr>Conclusion – Q&amp;A Start relay</vt:lpstr>
      <vt:lpstr>Somes testimonials</vt:lpstr>
      <vt:lpstr>Politician - Miss De Cloedt</vt:lpstr>
      <vt:lpstr>VIP - Thomas Gunzig</vt:lpstr>
      <vt:lpstr>VIP - Ben Heine</vt:lpstr>
      <vt:lpstr>VIP - Vandecaveye Gella </vt:lpstr>
      <vt:lpstr>VIP - Virginie Claes</vt:lpstr>
      <vt:lpstr>VIP - Sophie Nollevaux</vt:lpstr>
      <vt:lpstr>Patients associations –  France Psoriasis</vt:lpstr>
    </vt:vector>
  </TitlesOfParts>
  <Company>TBWA Group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Heloise Richard</dc:creator>
  <cp:lastModifiedBy>Heloise Richard</cp:lastModifiedBy>
  <cp:revision>20</cp:revision>
  <dcterms:created xsi:type="dcterms:W3CDTF">2014-10-20T12:09:06Z</dcterms:created>
  <dcterms:modified xsi:type="dcterms:W3CDTF">2014-10-28T11:27:05Z</dcterms:modified>
</cp:coreProperties>
</file>